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sldIdLst>
    <p:sldId id="256" r:id="rId2"/>
    <p:sldId id="257" r:id="rId3"/>
    <p:sldId id="258" r:id="rId4"/>
    <p:sldId id="259" r:id="rId5"/>
    <p:sldId id="260" r:id="rId6"/>
    <p:sldId id="262" r:id="rId7"/>
    <p:sldId id="261"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80" r:id="rId25"/>
    <p:sldId id="279" r:id="rId26"/>
    <p:sldId id="281" r:id="rId27"/>
    <p:sldId id="284" r:id="rId28"/>
    <p:sldId id="285" r:id="rId29"/>
    <p:sldId id="283" r:id="rId30"/>
    <p:sldId id="282" r:id="rId31"/>
    <p:sldId id="286" r:id="rId32"/>
    <p:sldId id="287"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469E3-3840-640E-8103-250C2BC04CD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16C0894-DFE6-8104-F8EE-4A1FFF442EB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5FD0502-1419-9A9F-1F18-9CE032D97BFB}"/>
              </a:ext>
            </a:extLst>
          </p:cNvPr>
          <p:cNvSpPr>
            <a:spLocks noGrp="1"/>
          </p:cNvSpPr>
          <p:nvPr>
            <p:ph type="dt" sz="half" idx="10"/>
          </p:nvPr>
        </p:nvSpPr>
        <p:spPr/>
        <p:txBody>
          <a:bodyPr/>
          <a:lstStyle/>
          <a:p>
            <a:fld id="{3B122ECA-CD6F-4A83-B56F-7998FD8D2355}" type="datetimeFigureOut">
              <a:rPr lang="en-US" smtClean="0"/>
              <a:t>11/10/2023</a:t>
            </a:fld>
            <a:endParaRPr lang="en-US"/>
          </a:p>
        </p:txBody>
      </p:sp>
      <p:sp>
        <p:nvSpPr>
          <p:cNvPr id="5" name="Footer Placeholder 4">
            <a:extLst>
              <a:ext uri="{FF2B5EF4-FFF2-40B4-BE49-F238E27FC236}">
                <a16:creationId xmlns:a16="http://schemas.microsoft.com/office/drawing/2014/main" id="{FD209740-B9D4-CBBE-BE7B-BBDAC86CA89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6DC6D38-2D12-FE3E-C510-82E4E13472F4}"/>
              </a:ext>
            </a:extLst>
          </p:cNvPr>
          <p:cNvSpPr>
            <a:spLocks noGrp="1"/>
          </p:cNvSpPr>
          <p:nvPr>
            <p:ph type="sldNum" sz="quarter" idx="12"/>
          </p:nvPr>
        </p:nvSpPr>
        <p:spPr/>
        <p:txBody>
          <a:bodyPr/>
          <a:lstStyle/>
          <a:p>
            <a:fld id="{CFF5E697-3CC2-41D2-BCBE-F0E2E987A817}" type="slidenum">
              <a:rPr lang="en-US" smtClean="0"/>
              <a:t>‹#›</a:t>
            </a:fld>
            <a:endParaRPr lang="en-US"/>
          </a:p>
        </p:txBody>
      </p:sp>
    </p:spTree>
    <p:extLst>
      <p:ext uri="{BB962C8B-B14F-4D97-AF65-F5344CB8AC3E}">
        <p14:creationId xmlns:p14="http://schemas.microsoft.com/office/powerpoint/2010/main" val="42835489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A7AF16-0A4F-BE2B-300A-783A8351561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7634C07-D5A8-6BD7-B7EE-DBE59B7E8A0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05C7A3-C4A3-40F5-1A3E-7E7A57A3534B}"/>
              </a:ext>
            </a:extLst>
          </p:cNvPr>
          <p:cNvSpPr>
            <a:spLocks noGrp="1"/>
          </p:cNvSpPr>
          <p:nvPr>
            <p:ph type="dt" sz="half" idx="10"/>
          </p:nvPr>
        </p:nvSpPr>
        <p:spPr/>
        <p:txBody>
          <a:bodyPr/>
          <a:lstStyle/>
          <a:p>
            <a:fld id="{3B122ECA-CD6F-4A83-B56F-7998FD8D2355}" type="datetimeFigureOut">
              <a:rPr lang="en-US" smtClean="0"/>
              <a:t>11/10/2023</a:t>
            </a:fld>
            <a:endParaRPr lang="en-US"/>
          </a:p>
        </p:txBody>
      </p:sp>
      <p:sp>
        <p:nvSpPr>
          <p:cNvPr id="5" name="Footer Placeholder 4">
            <a:extLst>
              <a:ext uri="{FF2B5EF4-FFF2-40B4-BE49-F238E27FC236}">
                <a16:creationId xmlns:a16="http://schemas.microsoft.com/office/drawing/2014/main" id="{00CA9421-952E-DDE5-A08C-F48EE9452A3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3610094-4C52-3A16-DB15-6C6C39F2A7EE}"/>
              </a:ext>
            </a:extLst>
          </p:cNvPr>
          <p:cNvSpPr>
            <a:spLocks noGrp="1"/>
          </p:cNvSpPr>
          <p:nvPr>
            <p:ph type="sldNum" sz="quarter" idx="12"/>
          </p:nvPr>
        </p:nvSpPr>
        <p:spPr/>
        <p:txBody>
          <a:bodyPr/>
          <a:lstStyle/>
          <a:p>
            <a:fld id="{CFF5E697-3CC2-41D2-BCBE-F0E2E987A817}" type="slidenum">
              <a:rPr lang="en-US" smtClean="0"/>
              <a:t>‹#›</a:t>
            </a:fld>
            <a:endParaRPr lang="en-US"/>
          </a:p>
        </p:txBody>
      </p:sp>
    </p:spTree>
    <p:extLst>
      <p:ext uri="{BB962C8B-B14F-4D97-AF65-F5344CB8AC3E}">
        <p14:creationId xmlns:p14="http://schemas.microsoft.com/office/powerpoint/2010/main" val="37852125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0546A-6A5B-7578-2215-2498998B43E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7311DD95-06CE-EAA5-6369-ACA7B600F34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50DFD4B-CFF1-6155-74D4-3C4DA5953194}"/>
              </a:ext>
            </a:extLst>
          </p:cNvPr>
          <p:cNvSpPr>
            <a:spLocks noGrp="1"/>
          </p:cNvSpPr>
          <p:nvPr>
            <p:ph type="dt" sz="half" idx="10"/>
          </p:nvPr>
        </p:nvSpPr>
        <p:spPr/>
        <p:txBody>
          <a:bodyPr/>
          <a:lstStyle/>
          <a:p>
            <a:fld id="{3B122ECA-CD6F-4A83-B56F-7998FD8D2355}" type="datetimeFigureOut">
              <a:rPr lang="en-US" smtClean="0"/>
              <a:t>11/10/2023</a:t>
            </a:fld>
            <a:endParaRPr lang="en-US"/>
          </a:p>
        </p:txBody>
      </p:sp>
      <p:sp>
        <p:nvSpPr>
          <p:cNvPr id="5" name="Footer Placeholder 4">
            <a:extLst>
              <a:ext uri="{FF2B5EF4-FFF2-40B4-BE49-F238E27FC236}">
                <a16:creationId xmlns:a16="http://schemas.microsoft.com/office/drawing/2014/main" id="{41678FF9-B917-2C9B-6AC1-6A37A43AA5A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E5B22AB-5307-8BEE-87AF-0F729B9C1FAA}"/>
              </a:ext>
            </a:extLst>
          </p:cNvPr>
          <p:cNvSpPr>
            <a:spLocks noGrp="1"/>
          </p:cNvSpPr>
          <p:nvPr>
            <p:ph type="sldNum" sz="quarter" idx="12"/>
          </p:nvPr>
        </p:nvSpPr>
        <p:spPr/>
        <p:txBody>
          <a:bodyPr/>
          <a:lstStyle/>
          <a:p>
            <a:fld id="{CFF5E697-3CC2-41D2-BCBE-F0E2E987A817}" type="slidenum">
              <a:rPr lang="en-US" smtClean="0"/>
              <a:t>‹#›</a:t>
            </a:fld>
            <a:endParaRPr lang="en-US"/>
          </a:p>
        </p:txBody>
      </p:sp>
    </p:spTree>
    <p:extLst>
      <p:ext uri="{BB962C8B-B14F-4D97-AF65-F5344CB8AC3E}">
        <p14:creationId xmlns:p14="http://schemas.microsoft.com/office/powerpoint/2010/main" val="37042125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949F7-3EF0-3789-96C5-395478D2D5A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4D54ED5-DFFB-EDBE-E3A3-F92D4C62EAE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4F72661-16E3-5E91-421E-5A7A1C85C8A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EE31B93-5DC0-3DB2-8DFD-1A8DE98B5583}"/>
              </a:ext>
            </a:extLst>
          </p:cNvPr>
          <p:cNvSpPr>
            <a:spLocks noGrp="1"/>
          </p:cNvSpPr>
          <p:nvPr>
            <p:ph type="dt" sz="half" idx="10"/>
          </p:nvPr>
        </p:nvSpPr>
        <p:spPr/>
        <p:txBody>
          <a:bodyPr/>
          <a:lstStyle/>
          <a:p>
            <a:fld id="{3B122ECA-CD6F-4A83-B56F-7998FD8D2355}" type="datetimeFigureOut">
              <a:rPr lang="en-US" smtClean="0"/>
              <a:t>11/10/2023</a:t>
            </a:fld>
            <a:endParaRPr lang="en-US"/>
          </a:p>
        </p:txBody>
      </p:sp>
      <p:sp>
        <p:nvSpPr>
          <p:cNvPr id="6" name="Footer Placeholder 5">
            <a:extLst>
              <a:ext uri="{FF2B5EF4-FFF2-40B4-BE49-F238E27FC236}">
                <a16:creationId xmlns:a16="http://schemas.microsoft.com/office/drawing/2014/main" id="{176BBF5F-5057-3206-907F-1B8D022C004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3F184EA-4963-FBFE-C719-631567053C08}"/>
              </a:ext>
            </a:extLst>
          </p:cNvPr>
          <p:cNvSpPr>
            <a:spLocks noGrp="1"/>
          </p:cNvSpPr>
          <p:nvPr>
            <p:ph type="sldNum" sz="quarter" idx="12"/>
          </p:nvPr>
        </p:nvSpPr>
        <p:spPr/>
        <p:txBody>
          <a:bodyPr/>
          <a:lstStyle/>
          <a:p>
            <a:fld id="{CFF5E697-3CC2-41D2-BCBE-F0E2E987A817}" type="slidenum">
              <a:rPr lang="en-US" smtClean="0"/>
              <a:t>‹#›</a:t>
            </a:fld>
            <a:endParaRPr lang="en-US"/>
          </a:p>
        </p:txBody>
      </p:sp>
    </p:spTree>
    <p:extLst>
      <p:ext uri="{BB962C8B-B14F-4D97-AF65-F5344CB8AC3E}">
        <p14:creationId xmlns:p14="http://schemas.microsoft.com/office/powerpoint/2010/main" val="6967337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1C1A67-2E36-FF0C-8B01-92FAAB9D012C}"/>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65413CF-BB50-2810-3D4B-8994BD72E8D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7A289D0-FB09-09F0-ED88-B6338C9BDC1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D6B4149-E871-16B6-E2D4-2946F0F265E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D27F9E0-08D0-398F-1382-3203223F452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12BF8CC-2082-0214-F105-CB7F881864A8}"/>
              </a:ext>
            </a:extLst>
          </p:cNvPr>
          <p:cNvSpPr>
            <a:spLocks noGrp="1"/>
          </p:cNvSpPr>
          <p:nvPr>
            <p:ph type="dt" sz="half" idx="10"/>
          </p:nvPr>
        </p:nvSpPr>
        <p:spPr/>
        <p:txBody>
          <a:bodyPr/>
          <a:lstStyle/>
          <a:p>
            <a:fld id="{3B122ECA-CD6F-4A83-B56F-7998FD8D2355}" type="datetimeFigureOut">
              <a:rPr lang="en-US" smtClean="0"/>
              <a:t>11/10/2023</a:t>
            </a:fld>
            <a:endParaRPr lang="en-US"/>
          </a:p>
        </p:txBody>
      </p:sp>
      <p:sp>
        <p:nvSpPr>
          <p:cNvPr id="8" name="Footer Placeholder 7">
            <a:extLst>
              <a:ext uri="{FF2B5EF4-FFF2-40B4-BE49-F238E27FC236}">
                <a16:creationId xmlns:a16="http://schemas.microsoft.com/office/drawing/2014/main" id="{AAD90A6E-81C1-08D3-53AE-11B188D384F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D25CD29-CAB0-E187-37D6-DDB864BF74B0}"/>
              </a:ext>
            </a:extLst>
          </p:cNvPr>
          <p:cNvSpPr>
            <a:spLocks noGrp="1"/>
          </p:cNvSpPr>
          <p:nvPr>
            <p:ph type="sldNum" sz="quarter" idx="12"/>
          </p:nvPr>
        </p:nvSpPr>
        <p:spPr/>
        <p:txBody>
          <a:bodyPr/>
          <a:lstStyle/>
          <a:p>
            <a:fld id="{CFF5E697-3CC2-41D2-BCBE-F0E2E987A817}" type="slidenum">
              <a:rPr lang="en-US" smtClean="0"/>
              <a:t>‹#›</a:t>
            </a:fld>
            <a:endParaRPr lang="en-US"/>
          </a:p>
        </p:txBody>
      </p:sp>
    </p:spTree>
    <p:extLst>
      <p:ext uri="{BB962C8B-B14F-4D97-AF65-F5344CB8AC3E}">
        <p14:creationId xmlns:p14="http://schemas.microsoft.com/office/powerpoint/2010/main" val="28543840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016BAC-86D1-A7AE-CA5D-64F4B3AA0A28}"/>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FC2414F-5939-868D-D8AF-02A608EAA0E8}"/>
              </a:ext>
            </a:extLst>
          </p:cNvPr>
          <p:cNvSpPr>
            <a:spLocks noGrp="1"/>
          </p:cNvSpPr>
          <p:nvPr>
            <p:ph type="dt" sz="half" idx="10"/>
          </p:nvPr>
        </p:nvSpPr>
        <p:spPr/>
        <p:txBody>
          <a:bodyPr/>
          <a:lstStyle/>
          <a:p>
            <a:fld id="{3B122ECA-CD6F-4A83-B56F-7998FD8D2355}" type="datetimeFigureOut">
              <a:rPr lang="en-US" smtClean="0"/>
              <a:t>11/10/2023</a:t>
            </a:fld>
            <a:endParaRPr lang="en-US"/>
          </a:p>
        </p:txBody>
      </p:sp>
      <p:sp>
        <p:nvSpPr>
          <p:cNvPr id="4" name="Footer Placeholder 3">
            <a:extLst>
              <a:ext uri="{FF2B5EF4-FFF2-40B4-BE49-F238E27FC236}">
                <a16:creationId xmlns:a16="http://schemas.microsoft.com/office/drawing/2014/main" id="{C9FE0A38-2332-CA77-2C9E-053C31DB5A2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2C8B833-B2B0-AAAF-57B2-44BBB288B268}"/>
              </a:ext>
            </a:extLst>
          </p:cNvPr>
          <p:cNvSpPr>
            <a:spLocks noGrp="1"/>
          </p:cNvSpPr>
          <p:nvPr>
            <p:ph type="sldNum" sz="quarter" idx="12"/>
          </p:nvPr>
        </p:nvSpPr>
        <p:spPr/>
        <p:txBody>
          <a:bodyPr/>
          <a:lstStyle/>
          <a:p>
            <a:fld id="{CFF5E697-3CC2-41D2-BCBE-F0E2E987A817}" type="slidenum">
              <a:rPr lang="en-US" smtClean="0"/>
              <a:t>‹#›</a:t>
            </a:fld>
            <a:endParaRPr lang="en-US"/>
          </a:p>
        </p:txBody>
      </p:sp>
    </p:spTree>
    <p:extLst>
      <p:ext uri="{BB962C8B-B14F-4D97-AF65-F5344CB8AC3E}">
        <p14:creationId xmlns:p14="http://schemas.microsoft.com/office/powerpoint/2010/main" val="21683910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D20FF3-69EF-510B-51F8-B9EE80FFC5BA}"/>
              </a:ext>
            </a:extLst>
          </p:cNvPr>
          <p:cNvSpPr>
            <a:spLocks noGrp="1"/>
          </p:cNvSpPr>
          <p:nvPr>
            <p:ph type="dt" sz="half" idx="10"/>
          </p:nvPr>
        </p:nvSpPr>
        <p:spPr/>
        <p:txBody>
          <a:bodyPr/>
          <a:lstStyle/>
          <a:p>
            <a:fld id="{3B122ECA-CD6F-4A83-B56F-7998FD8D2355}" type="datetimeFigureOut">
              <a:rPr lang="en-US" smtClean="0"/>
              <a:t>11/10/2023</a:t>
            </a:fld>
            <a:endParaRPr lang="en-US"/>
          </a:p>
        </p:txBody>
      </p:sp>
      <p:sp>
        <p:nvSpPr>
          <p:cNvPr id="3" name="Footer Placeholder 2">
            <a:extLst>
              <a:ext uri="{FF2B5EF4-FFF2-40B4-BE49-F238E27FC236}">
                <a16:creationId xmlns:a16="http://schemas.microsoft.com/office/drawing/2014/main" id="{C86EB711-64DB-DE5B-7BE0-660EEF8E05A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304E4B9-9F44-07AB-973D-66A330434B61}"/>
              </a:ext>
            </a:extLst>
          </p:cNvPr>
          <p:cNvSpPr>
            <a:spLocks noGrp="1"/>
          </p:cNvSpPr>
          <p:nvPr>
            <p:ph type="sldNum" sz="quarter" idx="12"/>
          </p:nvPr>
        </p:nvSpPr>
        <p:spPr/>
        <p:txBody>
          <a:bodyPr/>
          <a:lstStyle/>
          <a:p>
            <a:fld id="{CFF5E697-3CC2-41D2-BCBE-F0E2E987A817}" type="slidenum">
              <a:rPr lang="en-US" smtClean="0"/>
              <a:t>‹#›</a:t>
            </a:fld>
            <a:endParaRPr lang="en-US"/>
          </a:p>
        </p:txBody>
      </p:sp>
    </p:spTree>
    <p:extLst>
      <p:ext uri="{BB962C8B-B14F-4D97-AF65-F5344CB8AC3E}">
        <p14:creationId xmlns:p14="http://schemas.microsoft.com/office/powerpoint/2010/main" val="35337063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E62524-49D2-440B-2E84-0F9EFCF59CA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57DB650-CC67-5968-8CF7-B28C9FE6A72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1279A96-889B-EC1C-E898-88771E5DA77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BA02F5B-529E-2256-BE74-CE90DC46C54B}"/>
              </a:ext>
            </a:extLst>
          </p:cNvPr>
          <p:cNvSpPr>
            <a:spLocks noGrp="1"/>
          </p:cNvSpPr>
          <p:nvPr>
            <p:ph type="dt" sz="half" idx="10"/>
          </p:nvPr>
        </p:nvSpPr>
        <p:spPr/>
        <p:txBody>
          <a:bodyPr/>
          <a:lstStyle/>
          <a:p>
            <a:fld id="{3B122ECA-CD6F-4A83-B56F-7998FD8D2355}" type="datetimeFigureOut">
              <a:rPr lang="en-US" smtClean="0"/>
              <a:t>11/10/2023</a:t>
            </a:fld>
            <a:endParaRPr lang="en-US"/>
          </a:p>
        </p:txBody>
      </p:sp>
      <p:sp>
        <p:nvSpPr>
          <p:cNvPr id="6" name="Footer Placeholder 5">
            <a:extLst>
              <a:ext uri="{FF2B5EF4-FFF2-40B4-BE49-F238E27FC236}">
                <a16:creationId xmlns:a16="http://schemas.microsoft.com/office/drawing/2014/main" id="{5301F2A6-AE05-282E-A557-CCC4DB0E14B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7E964F-7EE1-2645-A098-0083DB652D2E}"/>
              </a:ext>
            </a:extLst>
          </p:cNvPr>
          <p:cNvSpPr>
            <a:spLocks noGrp="1"/>
          </p:cNvSpPr>
          <p:nvPr>
            <p:ph type="sldNum" sz="quarter" idx="12"/>
          </p:nvPr>
        </p:nvSpPr>
        <p:spPr/>
        <p:txBody>
          <a:bodyPr/>
          <a:lstStyle/>
          <a:p>
            <a:fld id="{CFF5E697-3CC2-41D2-BCBE-F0E2E987A817}" type="slidenum">
              <a:rPr lang="en-US" smtClean="0"/>
              <a:t>‹#›</a:t>
            </a:fld>
            <a:endParaRPr lang="en-US"/>
          </a:p>
        </p:txBody>
      </p:sp>
    </p:spTree>
    <p:extLst>
      <p:ext uri="{BB962C8B-B14F-4D97-AF65-F5344CB8AC3E}">
        <p14:creationId xmlns:p14="http://schemas.microsoft.com/office/powerpoint/2010/main" val="30666855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7AAD4-3B68-0F86-E884-47EC7FB76AD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4EA6431-83B0-306B-6209-2A34F0F6997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C9A4D26-9115-6A5C-C0E0-5FA421A9EBC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DEB58A3-681A-1D30-B1FA-D0CB7F338FA3}"/>
              </a:ext>
            </a:extLst>
          </p:cNvPr>
          <p:cNvSpPr>
            <a:spLocks noGrp="1"/>
          </p:cNvSpPr>
          <p:nvPr>
            <p:ph type="dt" sz="half" idx="10"/>
          </p:nvPr>
        </p:nvSpPr>
        <p:spPr/>
        <p:txBody>
          <a:bodyPr/>
          <a:lstStyle/>
          <a:p>
            <a:fld id="{3B122ECA-CD6F-4A83-B56F-7998FD8D2355}" type="datetimeFigureOut">
              <a:rPr lang="en-US" smtClean="0"/>
              <a:t>11/10/2023</a:t>
            </a:fld>
            <a:endParaRPr lang="en-US"/>
          </a:p>
        </p:txBody>
      </p:sp>
      <p:sp>
        <p:nvSpPr>
          <p:cNvPr id="6" name="Footer Placeholder 5">
            <a:extLst>
              <a:ext uri="{FF2B5EF4-FFF2-40B4-BE49-F238E27FC236}">
                <a16:creationId xmlns:a16="http://schemas.microsoft.com/office/drawing/2014/main" id="{48C28DC0-C1E2-C352-898A-F7C391665EB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B0406B1-0715-2E9D-E2FE-79FF975D7A46}"/>
              </a:ext>
            </a:extLst>
          </p:cNvPr>
          <p:cNvSpPr>
            <a:spLocks noGrp="1"/>
          </p:cNvSpPr>
          <p:nvPr>
            <p:ph type="sldNum" sz="quarter" idx="12"/>
          </p:nvPr>
        </p:nvSpPr>
        <p:spPr/>
        <p:txBody>
          <a:bodyPr/>
          <a:lstStyle/>
          <a:p>
            <a:fld id="{CFF5E697-3CC2-41D2-BCBE-F0E2E987A817}" type="slidenum">
              <a:rPr lang="en-US" smtClean="0"/>
              <a:t>‹#›</a:t>
            </a:fld>
            <a:endParaRPr lang="en-US"/>
          </a:p>
        </p:txBody>
      </p:sp>
    </p:spTree>
    <p:extLst>
      <p:ext uri="{BB962C8B-B14F-4D97-AF65-F5344CB8AC3E}">
        <p14:creationId xmlns:p14="http://schemas.microsoft.com/office/powerpoint/2010/main" val="10828555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0A18A6-3EF6-F0CC-2C40-571033F8782B}"/>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B5224B2-3CD0-E5B9-F198-77C960B7C74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9E4F5F5-77CD-0579-DB96-07FE9B6B6EA6}"/>
              </a:ext>
            </a:extLst>
          </p:cNvPr>
          <p:cNvSpPr>
            <a:spLocks noGrp="1"/>
          </p:cNvSpPr>
          <p:nvPr>
            <p:ph type="dt" sz="half" idx="10"/>
          </p:nvPr>
        </p:nvSpPr>
        <p:spPr/>
        <p:txBody>
          <a:bodyPr/>
          <a:lstStyle/>
          <a:p>
            <a:fld id="{3B122ECA-CD6F-4A83-B56F-7998FD8D2355}" type="datetimeFigureOut">
              <a:rPr lang="en-US" smtClean="0"/>
              <a:t>11/10/2023</a:t>
            </a:fld>
            <a:endParaRPr lang="en-US"/>
          </a:p>
        </p:txBody>
      </p:sp>
      <p:sp>
        <p:nvSpPr>
          <p:cNvPr id="5" name="Footer Placeholder 4">
            <a:extLst>
              <a:ext uri="{FF2B5EF4-FFF2-40B4-BE49-F238E27FC236}">
                <a16:creationId xmlns:a16="http://schemas.microsoft.com/office/drawing/2014/main" id="{17294EEF-D876-8EAB-8753-2E076145D39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4C4D2A4-C4B6-890E-A3F0-C6371FB81BEA}"/>
              </a:ext>
            </a:extLst>
          </p:cNvPr>
          <p:cNvSpPr>
            <a:spLocks noGrp="1"/>
          </p:cNvSpPr>
          <p:nvPr>
            <p:ph type="sldNum" sz="quarter" idx="12"/>
          </p:nvPr>
        </p:nvSpPr>
        <p:spPr/>
        <p:txBody>
          <a:bodyPr/>
          <a:lstStyle/>
          <a:p>
            <a:fld id="{CFF5E697-3CC2-41D2-BCBE-F0E2E987A817}" type="slidenum">
              <a:rPr lang="en-US" smtClean="0"/>
              <a:t>‹#›</a:t>
            </a:fld>
            <a:endParaRPr lang="en-US"/>
          </a:p>
        </p:txBody>
      </p:sp>
    </p:spTree>
    <p:extLst>
      <p:ext uri="{BB962C8B-B14F-4D97-AF65-F5344CB8AC3E}">
        <p14:creationId xmlns:p14="http://schemas.microsoft.com/office/powerpoint/2010/main" val="30616851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D1B26A-7E79-FB6D-8240-CAD67C4357E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6DA8268-CA54-0F61-B914-C20F2443F40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08F22C1-1836-F328-62E4-AC6DFEEE6117}"/>
              </a:ext>
            </a:extLst>
          </p:cNvPr>
          <p:cNvSpPr>
            <a:spLocks noGrp="1"/>
          </p:cNvSpPr>
          <p:nvPr>
            <p:ph type="dt" sz="half" idx="10"/>
          </p:nvPr>
        </p:nvSpPr>
        <p:spPr/>
        <p:txBody>
          <a:bodyPr/>
          <a:lstStyle/>
          <a:p>
            <a:fld id="{3B122ECA-CD6F-4A83-B56F-7998FD8D2355}" type="datetimeFigureOut">
              <a:rPr lang="en-US" smtClean="0"/>
              <a:t>11/10/2023</a:t>
            </a:fld>
            <a:endParaRPr lang="en-US"/>
          </a:p>
        </p:txBody>
      </p:sp>
      <p:sp>
        <p:nvSpPr>
          <p:cNvPr id="5" name="Footer Placeholder 4">
            <a:extLst>
              <a:ext uri="{FF2B5EF4-FFF2-40B4-BE49-F238E27FC236}">
                <a16:creationId xmlns:a16="http://schemas.microsoft.com/office/drawing/2014/main" id="{0CB84D95-EE19-0F7B-43DA-FF97852C46D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ED07476-ECBB-8F23-1354-1BF2F37DAFF7}"/>
              </a:ext>
            </a:extLst>
          </p:cNvPr>
          <p:cNvSpPr>
            <a:spLocks noGrp="1"/>
          </p:cNvSpPr>
          <p:nvPr>
            <p:ph type="sldNum" sz="quarter" idx="12"/>
          </p:nvPr>
        </p:nvSpPr>
        <p:spPr/>
        <p:txBody>
          <a:bodyPr/>
          <a:lstStyle/>
          <a:p>
            <a:fld id="{CFF5E697-3CC2-41D2-BCBE-F0E2E987A817}" type="slidenum">
              <a:rPr lang="en-US" smtClean="0"/>
              <a:t>‹#›</a:t>
            </a:fld>
            <a:endParaRPr lang="en-US"/>
          </a:p>
        </p:txBody>
      </p:sp>
    </p:spTree>
    <p:extLst>
      <p:ext uri="{BB962C8B-B14F-4D97-AF65-F5344CB8AC3E}">
        <p14:creationId xmlns:p14="http://schemas.microsoft.com/office/powerpoint/2010/main" val="36348845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D8B8273-D2D0-CF13-4795-CB64D6CC433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ADF87E6-2C78-A30C-EFE1-4B69CC3DF7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B6F8692-5118-17AF-33E3-CF17BB8B909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B122ECA-CD6F-4A83-B56F-7998FD8D2355}" type="datetimeFigureOut">
              <a:rPr lang="en-US" smtClean="0"/>
              <a:t>11/10/2023</a:t>
            </a:fld>
            <a:endParaRPr lang="en-US"/>
          </a:p>
        </p:txBody>
      </p:sp>
      <p:sp>
        <p:nvSpPr>
          <p:cNvPr id="5" name="Footer Placeholder 4">
            <a:extLst>
              <a:ext uri="{FF2B5EF4-FFF2-40B4-BE49-F238E27FC236}">
                <a16:creationId xmlns:a16="http://schemas.microsoft.com/office/drawing/2014/main" id="{E0E9E7A8-7B60-4599-6E7F-2997B7E0359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E2D696A-E048-5FF6-A12B-CDABCE7091B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F5E697-3CC2-41D2-BCBE-F0E2E987A817}" type="slidenum">
              <a:rPr lang="en-US" smtClean="0"/>
              <a:t>‹#›</a:t>
            </a:fld>
            <a:endParaRPr lang="en-US"/>
          </a:p>
        </p:txBody>
      </p:sp>
    </p:spTree>
    <p:extLst>
      <p:ext uri="{BB962C8B-B14F-4D97-AF65-F5344CB8AC3E}">
        <p14:creationId xmlns:p14="http://schemas.microsoft.com/office/powerpoint/2010/main" val="35286671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82446019-06A4-215D-6EA5-10C829D0289B}"/>
              </a:ext>
            </a:extLst>
          </p:cNvPr>
          <p:cNvPicPr>
            <a:picLocks noChangeAspect="1"/>
          </p:cNvPicPr>
          <p:nvPr/>
        </p:nvPicPr>
        <p:blipFill rotWithShape="1">
          <a:blip r:embed="rId2">
            <a:alphaModFix amt="50000"/>
          </a:blip>
          <a:srcRect t="6956" b="8774"/>
          <a:stretch/>
        </p:blipFill>
        <p:spPr>
          <a:xfrm>
            <a:off x="20" y="1"/>
            <a:ext cx="12191980" cy="6857999"/>
          </a:xfrm>
          <a:prstGeom prst="rect">
            <a:avLst/>
          </a:prstGeom>
        </p:spPr>
      </p:pic>
      <p:sp>
        <p:nvSpPr>
          <p:cNvPr id="2" name="Title 1">
            <a:extLst>
              <a:ext uri="{FF2B5EF4-FFF2-40B4-BE49-F238E27FC236}">
                <a16:creationId xmlns:a16="http://schemas.microsoft.com/office/drawing/2014/main" id="{97576663-5BF3-03C9-BFAF-3F16E97FCB43}"/>
              </a:ext>
            </a:extLst>
          </p:cNvPr>
          <p:cNvSpPr>
            <a:spLocks noGrp="1"/>
          </p:cNvSpPr>
          <p:nvPr>
            <p:ph type="ctrTitle"/>
          </p:nvPr>
        </p:nvSpPr>
        <p:spPr>
          <a:xfrm>
            <a:off x="1524000" y="1122362"/>
            <a:ext cx="9144000" cy="2900518"/>
          </a:xfrm>
        </p:spPr>
        <p:txBody>
          <a:bodyPr>
            <a:normAutofit/>
          </a:bodyPr>
          <a:lstStyle/>
          <a:p>
            <a:r>
              <a:rPr lang="en-US" sz="5600">
                <a:solidFill>
                  <a:srgbClr val="FFFFFF"/>
                </a:solidFill>
              </a:rPr>
              <a:t>Export Marketing and Finance </a:t>
            </a:r>
            <a:br>
              <a:rPr lang="en-US" sz="5600">
                <a:solidFill>
                  <a:srgbClr val="FFFFFF"/>
                </a:solidFill>
              </a:rPr>
            </a:br>
            <a:r>
              <a:rPr lang="en-US" sz="5600">
                <a:solidFill>
                  <a:srgbClr val="FFFFFF"/>
                </a:solidFill>
              </a:rPr>
              <a:t>Week 11 Lecture</a:t>
            </a:r>
            <a:br>
              <a:rPr lang="en-US" sz="5600">
                <a:solidFill>
                  <a:srgbClr val="FFFFFF"/>
                </a:solidFill>
              </a:rPr>
            </a:br>
            <a:r>
              <a:rPr lang="en-US" sz="5600">
                <a:solidFill>
                  <a:srgbClr val="FFFFFF"/>
                </a:solidFill>
              </a:rPr>
              <a:t>Managing export operations </a:t>
            </a:r>
          </a:p>
        </p:txBody>
      </p:sp>
      <p:sp>
        <p:nvSpPr>
          <p:cNvPr id="3" name="Subtitle 2">
            <a:extLst>
              <a:ext uri="{FF2B5EF4-FFF2-40B4-BE49-F238E27FC236}">
                <a16:creationId xmlns:a16="http://schemas.microsoft.com/office/drawing/2014/main" id="{1EB3DB2B-39B1-EDDA-964B-EF1AA0DA8A7F}"/>
              </a:ext>
            </a:extLst>
          </p:cNvPr>
          <p:cNvSpPr>
            <a:spLocks noGrp="1"/>
          </p:cNvSpPr>
          <p:nvPr>
            <p:ph type="subTitle" idx="1"/>
          </p:nvPr>
        </p:nvSpPr>
        <p:spPr>
          <a:xfrm>
            <a:off x="1524000" y="4159404"/>
            <a:ext cx="9144000" cy="1098395"/>
          </a:xfrm>
        </p:spPr>
        <p:txBody>
          <a:bodyPr>
            <a:normAutofit/>
          </a:bodyPr>
          <a:lstStyle/>
          <a:p>
            <a:r>
              <a:rPr lang="en-US">
                <a:solidFill>
                  <a:srgbClr val="FFFFFF"/>
                </a:solidFill>
              </a:rPr>
              <a:t>Dr John Kamau</a:t>
            </a:r>
          </a:p>
        </p:txBody>
      </p:sp>
    </p:spTree>
    <p:extLst>
      <p:ext uri="{BB962C8B-B14F-4D97-AF65-F5344CB8AC3E}">
        <p14:creationId xmlns:p14="http://schemas.microsoft.com/office/powerpoint/2010/main" val="2298952888"/>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5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Many question marks on black background">
            <a:extLst>
              <a:ext uri="{FF2B5EF4-FFF2-40B4-BE49-F238E27FC236}">
                <a16:creationId xmlns:a16="http://schemas.microsoft.com/office/drawing/2014/main" id="{BC840F25-BCE0-3C6F-3835-2E50EADAB9E1}"/>
              </a:ext>
            </a:extLst>
          </p:cNvPr>
          <p:cNvPicPr>
            <a:picLocks noChangeAspect="1"/>
          </p:cNvPicPr>
          <p:nvPr/>
        </p:nvPicPr>
        <p:blipFill rotWithShape="1">
          <a:blip r:embed="rId2">
            <a:alphaModFix amt="35000"/>
          </a:blip>
          <a:srcRect t="7787"/>
          <a:stretch/>
        </p:blipFill>
        <p:spPr>
          <a:xfrm>
            <a:off x="20" y="10"/>
            <a:ext cx="12191980" cy="6857990"/>
          </a:xfrm>
          <a:prstGeom prst="rect">
            <a:avLst/>
          </a:prstGeom>
        </p:spPr>
      </p:pic>
      <p:sp>
        <p:nvSpPr>
          <p:cNvPr id="2" name="Title 1">
            <a:extLst>
              <a:ext uri="{FF2B5EF4-FFF2-40B4-BE49-F238E27FC236}">
                <a16:creationId xmlns:a16="http://schemas.microsoft.com/office/drawing/2014/main" id="{CA536373-D5A6-12CD-6BDF-625B6E5549DE}"/>
              </a:ext>
            </a:extLst>
          </p:cNvPr>
          <p:cNvSpPr>
            <a:spLocks noGrp="1"/>
          </p:cNvSpPr>
          <p:nvPr>
            <p:ph type="title"/>
          </p:nvPr>
        </p:nvSpPr>
        <p:spPr>
          <a:xfrm>
            <a:off x="838200" y="365125"/>
            <a:ext cx="10515600" cy="1325563"/>
          </a:xfrm>
        </p:spPr>
        <p:txBody>
          <a:bodyPr>
            <a:normAutofit/>
          </a:bodyPr>
          <a:lstStyle/>
          <a:p>
            <a:r>
              <a:rPr lang="en-US">
                <a:solidFill>
                  <a:srgbClr val="FFFFFF"/>
                </a:solidFill>
              </a:rPr>
              <a:t>Welcome!</a:t>
            </a:r>
          </a:p>
        </p:txBody>
      </p:sp>
      <p:sp>
        <p:nvSpPr>
          <p:cNvPr id="3" name="Content Placeholder 2">
            <a:extLst>
              <a:ext uri="{FF2B5EF4-FFF2-40B4-BE49-F238E27FC236}">
                <a16:creationId xmlns:a16="http://schemas.microsoft.com/office/drawing/2014/main" id="{DF317B17-5789-E36A-A4DF-B9EA02D8BF0F}"/>
              </a:ext>
            </a:extLst>
          </p:cNvPr>
          <p:cNvSpPr>
            <a:spLocks noGrp="1"/>
          </p:cNvSpPr>
          <p:nvPr>
            <p:ph idx="1"/>
          </p:nvPr>
        </p:nvSpPr>
        <p:spPr>
          <a:xfrm>
            <a:off x="838200" y="1825625"/>
            <a:ext cx="10515600" cy="4351338"/>
          </a:xfrm>
        </p:spPr>
        <p:txBody>
          <a:bodyPr>
            <a:normAutofit/>
          </a:bodyPr>
          <a:lstStyle/>
          <a:p>
            <a:r>
              <a:rPr lang="en-US">
                <a:solidFill>
                  <a:srgbClr val="FFFFFF"/>
                </a:solidFill>
              </a:rPr>
              <a:t>Welcome to week 11 lecture</a:t>
            </a:r>
          </a:p>
          <a:p>
            <a:r>
              <a:rPr lang="en-US">
                <a:solidFill>
                  <a:srgbClr val="FFFFFF"/>
                </a:solidFill>
              </a:rPr>
              <a:t>It is my joy to have you in this second last lecture in this series </a:t>
            </a:r>
          </a:p>
          <a:p>
            <a:r>
              <a:rPr lang="en-US">
                <a:solidFill>
                  <a:srgbClr val="FFFFFF"/>
                </a:solidFill>
              </a:rPr>
              <a:t>We have already seen how export procedures affect export business</a:t>
            </a:r>
          </a:p>
          <a:p>
            <a:r>
              <a:rPr lang="en-US">
                <a:solidFill>
                  <a:srgbClr val="FFFFFF"/>
                </a:solidFill>
              </a:rPr>
              <a:t>We are now ready to examine the export strategy development</a:t>
            </a:r>
          </a:p>
          <a:p>
            <a:r>
              <a:rPr lang="en-US">
                <a:solidFill>
                  <a:srgbClr val="FFFFFF"/>
                </a:solidFill>
              </a:rPr>
              <a:t>We will also examine logistical issues in export</a:t>
            </a:r>
          </a:p>
          <a:p>
            <a:r>
              <a:rPr lang="en-US">
                <a:solidFill>
                  <a:srgbClr val="FFFFFF"/>
                </a:solidFill>
              </a:rPr>
              <a:t>We will conclude by looking at problems encountered and solutions in physical distribution </a:t>
            </a:r>
          </a:p>
        </p:txBody>
      </p:sp>
    </p:spTree>
    <p:extLst>
      <p:ext uri="{BB962C8B-B14F-4D97-AF65-F5344CB8AC3E}">
        <p14:creationId xmlns:p14="http://schemas.microsoft.com/office/powerpoint/2010/main" val="2831980316"/>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Light bulb on yellow background with sketched light beams and cord">
            <a:extLst>
              <a:ext uri="{FF2B5EF4-FFF2-40B4-BE49-F238E27FC236}">
                <a16:creationId xmlns:a16="http://schemas.microsoft.com/office/drawing/2014/main" id="{B44AE29D-E8A1-DC2B-85C7-4D948BDDF040}"/>
              </a:ext>
            </a:extLst>
          </p:cNvPr>
          <p:cNvPicPr>
            <a:picLocks noChangeAspect="1"/>
          </p:cNvPicPr>
          <p:nvPr/>
        </p:nvPicPr>
        <p:blipFill rotWithShape="1">
          <a:blip r:embed="rId2">
            <a:alphaModFix amt="35000"/>
          </a:blip>
          <a:srcRect t="8537"/>
          <a:stretch/>
        </p:blipFill>
        <p:spPr>
          <a:xfrm>
            <a:off x="20" y="10"/>
            <a:ext cx="12191980" cy="6857990"/>
          </a:xfrm>
          <a:prstGeom prst="rect">
            <a:avLst/>
          </a:prstGeom>
        </p:spPr>
      </p:pic>
      <p:sp>
        <p:nvSpPr>
          <p:cNvPr id="2" name="Title 1">
            <a:extLst>
              <a:ext uri="{FF2B5EF4-FFF2-40B4-BE49-F238E27FC236}">
                <a16:creationId xmlns:a16="http://schemas.microsoft.com/office/drawing/2014/main" id="{563E4B4D-1B12-86AC-F68E-08834B87D500}"/>
              </a:ext>
            </a:extLst>
          </p:cNvPr>
          <p:cNvSpPr>
            <a:spLocks noGrp="1"/>
          </p:cNvSpPr>
          <p:nvPr>
            <p:ph type="title"/>
          </p:nvPr>
        </p:nvSpPr>
        <p:spPr>
          <a:xfrm>
            <a:off x="838200" y="365125"/>
            <a:ext cx="10515600" cy="1325563"/>
          </a:xfrm>
        </p:spPr>
        <p:txBody>
          <a:bodyPr>
            <a:normAutofit/>
          </a:bodyPr>
          <a:lstStyle/>
          <a:p>
            <a:r>
              <a:rPr lang="en-US">
                <a:solidFill>
                  <a:srgbClr val="FFFFFF"/>
                </a:solidFill>
              </a:rPr>
              <a:t>Intended learning outcome </a:t>
            </a:r>
          </a:p>
        </p:txBody>
      </p:sp>
      <p:sp>
        <p:nvSpPr>
          <p:cNvPr id="3" name="Content Placeholder 2">
            <a:extLst>
              <a:ext uri="{FF2B5EF4-FFF2-40B4-BE49-F238E27FC236}">
                <a16:creationId xmlns:a16="http://schemas.microsoft.com/office/drawing/2014/main" id="{7AE68599-37D4-7B3E-48CE-CEED345B58B8}"/>
              </a:ext>
            </a:extLst>
          </p:cNvPr>
          <p:cNvSpPr>
            <a:spLocks noGrp="1"/>
          </p:cNvSpPr>
          <p:nvPr>
            <p:ph idx="1"/>
          </p:nvPr>
        </p:nvSpPr>
        <p:spPr>
          <a:xfrm>
            <a:off x="838200" y="1825625"/>
            <a:ext cx="10515600" cy="4351338"/>
          </a:xfrm>
        </p:spPr>
        <p:txBody>
          <a:bodyPr>
            <a:normAutofit/>
          </a:bodyPr>
          <a:lstStyle/>
          <a:p>
            <a:r>
              <a:rPr lang="en-US">
                <a:solidFill>
                  <a:srgbClr val="FFFFFF"/>
                </a:solidFill>
              </a:rPr>
              <a:t>At the end of this lecture, you will be able to </a:t>
            </a:r>
          </a:p>
          <a:p>
            <a:r>
              <a:rPr lang="en-US">
                <a:solidFill>
                  <a:srgbClr val="FFFFFF"/>
                </a:solidFill>
              </a:rPr>
              <a:t>Describe export market strategy development. </a:t>
            </a:r>
          </a:p>
          <a:p>
            <a:r>
              <a:rPr lang="en-US">
                <a:solidFill>
                  <a:srgbClr val="FFFFFF"/>
                </a:solidFill>
              </a:rPr>
              <a:t>Discuss physical distribution strategy.</a:t>
            </a:r>
          </a:p>
          <a:p>
            <a:r>
              <a:rPr lang="en-US">
                <a:solidFill>
                  <a:srgbClr val="FFFFFF"/>
                </a:solidFill>
              </a:rPr>
              <a:t>Discuss the logistics strategy.</a:t>
            </a:r>
          </a:p>
          <a:p>
            <a:r>
              <a:rPr lang="en-US">
                <a:solidFill>
                  <a:srgbClr val="FFFFFF"/>
                </a:solidFill>
              </a:rPr>
              <a:t>Evaluate challenges encountered in physical distribution </a:t>
            </a:r>
          </a:p>
          <a:p>
            <a:endParaRPr lang="en-US">
              <a:solidFill>
                <a:srgbClr val="FFFFFF"/>
              </a:solidFill>
            </a:endParaRPr>
          </a:p>
        </p:txBody>
      </p:sp>
    </p:spTree>
    <p:extLst>
      <p:ext uri="{BB962C8B-B14F-4D97-AF65-F5344CB8AC3E}">
        <p14:creationId xmlns:p14="http://schemas.microsoft.com/office/powerpoint/2010/main" val="1216654003"/>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ngled shot of pen on a graph">
            <a:extLst>
              <a:ext uri="{FF2B5EF4-FFF2-40B4-BE49-F238E27FC236}">
                <a16:creationId xmlns:a16="http://schemas.microsoft.com/office/drawing/2014/main" id="{83F9224B-8BAC-7F3D-B0A8-A64BCA0D8952}"/>
              </a:ext>
            </a:extLst>
          </p:cNvPr>
          <p:cNvPicPr>
            <a:picLocks noChangeAspect="1"/>
          </p:cNvPicPr>
          <p:nvPr/>
        </p:nvPicPr>
        <p:blipFill rotWithShape="1">
          <a:blip r:embed="rId2">
            <a:alphaModFix amt="35000"/>
          </a:blip>
          <a:srcRect t="9441" b="6290"/>
          <a:stretch/>
        </p:blipFill>
        <p:spPr>
          <a:xfrm>
            <a:off x="20" y="10"/>
            <a:ext cx="12191980" cy="6857990"/>
          </a:xfrm>
          <a:prstGeom prst="rect">
            <a:avLst/>
          </a:prstGeom>
        </p:spPr>
      </p:pic>
      <p:sp>
        <p:nvSpPr>
          <p:cNvPr id="2" name="Title 1">
            <a:extLst>
              <a:ext uri="{FF2B5EF4-FFF2-40B4-BE49-F238E27FC236}">
                <a16:creationId xmlns:a16="http://schemas.microsoft.com/office/drawing/2014/main" id="{138A68CF-13F6-2BDD-B61A-C71108B0590A}"/>
              </a:ext>
            </a:extLst>
          </p:cNvPr>
          <p:cNvSpPr>
            <a:spLocks noGrp="1"/>
          </p:cNvSpPr>
          <p:nvPr>
            <p:ph type="title"/>
          </p:nvPr>
        </p:nvSpPr>
        <p:spPr>
          <a:xfrm>
            <a:off x="838200" y="365125"/>
            <a:ext cx="10515600" cy="1325563"/>
          </a:xfrm>
        </p:spPr>
        <p:txBody>
          <a:bodyPr>
            <a:normAutofit/>
          </a:bodyPr>
          <a:lstStyle/>
          <a:p>
            <a:r>
              <a:rPr lang="en-US">
                <a:solidFill>
                  <a:srgbClr val="FFFFFF"/>
                </a:solidFill>
              </a:rPr>
              <a:t>Understanding export strategy </a:t>
            </a:r>
          </a:p>
        </p:txBody>
      </p:sp>
      <p:sp>
        <p:nvSpPr>
          <p:cNvPr id="3" name="Content Placeholder 2">
            <a:extLst>
              <a:ext uri="{FF2B5EF4-FFF2-40B4-BE49-F238E27FC236}">
                <a16:creationId xmlns:a16="http://schemas.microsoft.com/office/drawing/2014/main" id="{D3750024-B73C-CA42-D12D-E187955A91C1}"/>
              </a:ext>
            </a:extLst>
          </p:cNvPr>
          <p:cNvSpPr>
            <a:spLocks noGrp="1"/>
          </p:cNvSpPr>
          <p:nvPr>
            <p:ph idx="1"/>
          </p:nvPr>
        </p:nvSpPr>
        <p:spPr>
          <a:xfrm>
            <a:off x="838200" y="1825625"/>
            <a:ext cx="10515600" cy="4351338"/>
          </a:xfrm>
        </p:spPr>
        <p:txBody>
          <a:bodyPr>
            <a:normAutofit/>
          </a:bodyPr>
          <a:lstStyle/>
          <a:p>
            <a:r>
              <a:rPr lang="en-US">
                <a:solidFill>
                  <a:srgbClr val="FFFFFF"/>
                </a:solidFill>
              </a:rPr>
              <a:t>Developing an export strategy is one of the chief responsibilities of an export marketer. </a:t>
            </a:r>
          </a:p>
          <a:p>
            <a:r>
              <a:rPr lang="en-US">
                <a:solidFill>
                  <a:srgbClr val="FFFFFF"/>
                </a:solidFill>
              </a:rPr>
              <a:t>The strategy guides all activities that will help service an export order.</a:t>
            </a:r>
          </a:p>
          <a:p>
            <a:r>
              <a:rPr lang="en-US">
                <a:solidFill>
                  <a:srgbClr val="FFFFFF"/>
                </a:solidFill>
              </a:rPr>
              <a:t> An export strategy will constitute all activities and decisions regarding how the company will export to a foreign country, determination of pricing strategies, the products that will be sold, the markets it will sell to, as well as how the products will be exported. </a:t>
            </a:r>
          </a:p>
        </p:txBody>
      </p:sp>
    </p:spTree>
    <p:extLst>
      <p:ext uri="{BB962C8B-B14F-4D97-AF65-F5344CB8AC3E}">
        <p14:creationId xmlns:p14="http://schemas.microsoft.com/office/powerpoint/2010/main" val="4038601303"/>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Magnifying glass showing decling performance">
            <a:extLst>
              <a:ext uri="{FF2B5EF4-FFF2-40B4-BE49-F238E27FC236}">
                <a16:creationId xmlns:a16="http://schemas.microsoft.com/office/drawing/2014/main" id="{61290FC7-7876-8E38-65D8-7723E1F62D3A}"/>
              </a:ext>
            </a:extLst>
          </p:cNvPr>
          <p:cNvPicPr>
            <a:picLocks noChangeAspect="1"/>
          </p:cNvPicPr>
          <p:nvPr/>
        </p:nvPicPr>
        <p:blipFill rotWithShape="1">
          <a:blip r:embed="rId2">
            <a:alphaModFix amt="35000"/>
          </a:blip>
          <a:srcRect t="1220" b="14510"/>
          <a:stretch/>
        </p:blipFill>
        <p:spPr>
          <a:xfrm>
            <a:off x="20" y="10"/>
            <a:ext cx="12191980" cy="6857990"/>
          </a:xfrm>
          <a:prstGeom prst="rect">
            <a:avLst/>
          </a:prstGeom>
        </p:spPr>
      </p:pic>
      <p:sp>
        <p:nvSpPr>
          <p:cNvPr id="2" name="Title 1">
            <a:extLst>
              <a:ext uri="{FF2B5EF4-FFF2-40B4-BE49-F238E27FC236}">
                <a16:creationId xmlns:a16="http://schemas.microsoft.com/office/drawing/2014/main" id="{81D5E5EF-12D8-76C6-EA08-ECA9EA439D9C}"/>
              </a:ext>
            </a:extLst>
          </p:cNvPr>
          <p:cNvSpPr>
            <a:spLocks noGrp="1"/>
          </p:cNvSpPr>
          <p:nvPr>
            <p:ph type="title"/>
          </p:nvPr>
        </p:nvSpPr>
        <p:spPr>
          <a:xfrm>
            <a:off x="838200" y="365125"/>
            <a:ext cx="10515600" cy="1325563"/>
          </a:xfrm>
        </p:spPr>
        <p:txBody>
          <a:bodyPr>
            <a:normAutofit/>
          </a:bodyPr>
          <a:lstStyle/>
          <a:p>
            <a:r>
              <a:rPr lang="en-US">
                <a:solidFill>
                  <a:srgbClr val="FFFFFF"/>
                </a:solidFill>
              </a:rPr>
              <a:t>Steps in developing export strategy</a:t>
            </a:r>
          </a:p>
        </p:txBody>
      </p:sp>
      <p:sp>
        <p:nvSpPr>
          <p:cNvPr id="3" name="Content Placeholder 2">
            <a:extLst>
              <a:ext uri="{FF2B5EF4-FFF2-40B4-BE49-F238E27FC236}">
                <a16:creationId xmlns:a16="http://schemas.microsoft.com/office/drawing/2014/main" id="{767012D2-BCA5-64C4-1B45-932905CA9730}"/>
              </a:ext>
            </a:extLst>
          </p:cNvPr>
          <p:cNvSpPr>
            <a:spLocks noGrp="1"/>
          </p:cNvSpPr>
          <p:nvPr>
            <p:ph idx="1"/>
          </p:nvPr>
        </p:nvSpPr>
        <p:spPr>
          <a:xfrm>
            <a:off x="838200" y="1825625"/>
            <a:ext cx="10515600" cy="4351338"/>
          </a:xfrm>
        </p:spPr>
        <p:txBody>
          <a:bodyPr>
            <a:normAutofit/>
          </a:bodyPr>
          <a:lstStyle/>
          <a:p>
            <a:r>
              <a:rPr lang="en-US">
                <a:solidFill>
                  <a:srgbClr val="FFFFFF"/>
                </a:solidFill>
              </a:rPr>
              <a:t>1. Analyzing export market opportunities:  marketing opportunities in foreign markets are identified through market research. </a:t>
            </a:r>
          </a:p>
          <a:p>
            <a:r>
              <a:rPr lang="en-US">
                <a:solidFill>
                  <a:srgbClr val="FFFFFF"/>
                </a:solidFill>
              </a:rPr>
              <a:t>2. Assess product potential: the exporter must determine the potential demand through market research. </a:t>
            </a:r>
          </a:p>
          <a:p>
            <a:r>
              <a:rPr lang="en-US">
                <a:solidFill>
                  <a:srgbClr val="FFFFFF"/>
                </a:solidFill>
              </a:rPr>
              <a:t>The demand must be large enough to warrant further action from the marketer. </a:t>
            </a:r>
          </a:p>
          <a:p>
            <a:r>
              <a:rPr lang="en-US">
                <a:solidFill>
                  <a:srgbClr val="FFFFFF"/>
                </a:solidFill>
              </a:rPr>
              <a:t>3. Establish market entry mode. </a:t>
            </a:r>
          </a:p>
          <a:p>
            <a:r>
              <a:rPr lang="en-US">
                <a:solidFill>
                  <a:srgbClr val="FFFFFF"/>
                </a:solidFill>
              </a:rPr>
              <a:t>There are two major ways of entering into a foreign market: direct or indirect. </a:t>
            </a:r>
          </a:p>
        </p:txBody>
      </p:sp>
    </p:spTree>
    <p:extLst>
      <p:ext uri="{BB962C8B-B14F-4D97-AF65-F5344CB8AC3E}">
        <p14:creationId xmlns:p14="http://schemas.microsoft.com/office/powerpoint/2010/main" val="918927037"/>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Boxes On Rack In Warehouse">
            <a:extLst>
              <a:ext uri="{FF2B5EF4-FFF2-40B4-BE49-F238E27FC236}">
                <a16:creationId xmlns:a16="http://schemas.microsoft.com/office/drawing/2014/main" id="{052C53F9-6BC8-A91B-AA7A-AD6E2E391DB4}"/>
              </a:ext>
            </a:extLst>
          </p:cNvPr>
          <p:cNvPicPr>
            <a:picLocks noChangeAspect="1"/>
          </p:cNvPicPr>
          <p:nvPr/>
        </p:nvPicPr>
        <p:blipFill rotWithShape="1">
          <a:blip r:embed="rId2">
            <a:alphaModFix amt="35000"/>
          </a:blip>
          <a:srcRect t="4349" b="11382"/>
          <a:stretch/>
        </p:blipFill>
        <p:spPr>
          <a:xfrm>
            <a:off x="20" y="10"/>
            <a:ext cx="12191980" cy="6857990"/>
          </a:xfrm>
          <a:prstGeom prst="rect">
            <a:avLst/>
          </a:prstGeom>
        </p:spPr>
      </p:pic>
      <p:sp>
        <p:nvSpPr>
          <p:cNvPr id="2" name="Title 1">
            <a:extLst>
              <a:ext uri="{FF2B5EF4-FFF2-40B4-BE49-F238E27FC236}">
                <a16:creationId xmlns:a16="http://schemas.microsoft.com/office/drawing/2014/main" id="{81D5E5EF-12D8-76C6-EA08-ECA9EA439D9C}"/>
              </a:ext>
            </a:extLst>
          </p:cNvPr>
          <p:cNvSpPr>
            <a:spLocks noGrp="1"/>
          </p:cNvSpPr>
          <p:nvPr>
            <p:ph type="title"/>
          </p:nvPr>
        </p:nvSpPr>
        <p:spPr>
          <a:xfrm>
            <a:off x="838200" y="365125"/>
            <a:ext cx="10515600" cy="1325563"/>
          </a:xfrm>
        </p:spPr>
        <p:txBody>
          <a:bodyPr>
            <a:normAutofit/>
          </a:bodyPr>
          <a:lstStyle/>
          <a:p>
            <a:r>
              <a:rPr lang="en-US">
                <a:solidFill>
                  <a:srgbClr val="FFFFFF"/>
                </a:solidFill>
              </a:rPr>
              <a:t>Steps in developing export strategy</a:t>
            </a:r>
          </a:p>
        </p:txBody>
      </p:sp>
      <p:sp>
        <p:nvSpPr>
          <p:cNvPr id="3" name="Content Placeholder 2">
            <a:extLst>
              <a:ext uri="{FF2B5EF4-FFF2-40B4-BE49-F238E27FC236}">
                <a16:creationId xmlns:a16="http://schemas.microsoft.com/office/drawing/2014/main" id="{767012D2-BCA5-64C4-1B45-932905CA9730}"/>
              </a:ext>
            </a:extLst>
          </p:cNvPr>
          <p:cNvSpPr>
            <a:spLocks noGrp="1"/>
          </p:cNvSpPr>
          <p:nvPr>
            <p:ph idx="1"/>
          </p:nvPr>
        </p:nvSpPr>
        <p:spPr>
          <a:xfrm>
            <a:off x="838200" y="1825625"/>
            <a:ext cx="10515600" cy="4351338"/>
          </a:xfrm>
        </p:spPr>
        <p:txBody>
          <a:bodyPr>
            <a:normAutofit/>
          </a:bodyPr>
          <a:lstStyle/>
          <a:p>
            <a:r>
              <a:rPr lang="en-US" sz="2600">
                <a:solidFill>
                  <a:srgbClr val="FFFFFF"/>
                </a:solidFill>
              </a:rPr>
              <a:t>4. Make a firm commitment. </a:t>
            </a:r>
          </a:p>
          <a:p>
            <a:r>
              <a:rPr lang="en-US" sz="2600">
                <a:solidFill>
                  <a:srgbClr val="FFFFFF"/>
                </a:solidFill>
              </a:rPr>
              <a:t>Once the firm has established the mode to use, it must demonstrate firm commitment especially from top management for the strategy to work. </a:t>
            </a:r>
          </a:p>
          <a:p>
            <a:r>
              <a:rPr lang="en-US" sz="2600">
                <a:solidFill>
                  <a:srgbClr val="FFFFFF"/>
                </a:solidFill>
              </a:rPr>
              <a:t>5. Allocate necessary resources: </a:t>
            </a:r>
          </a:p>
          <a:p>
            <a:r>
              <a:rPr lang="en-US" sz="2600">
                <a:solidFill>
                  <a:srgbClr val="FFFFFF"/>
                </a:solidFill>
              </a:rPr>
              <a:t>The main costs include procurement of goods, licenses costs, shipping costs, taxes among others. </a:t>
            </a:r>
          </a:p>
          <a:p>
            <a:r>
              <a:rPr lang="en-US" sz="2600">
                <a:solidFill>
                  <a:srgbClr val="FFFFFF"/>
                </a:solidFill>
              </a:rPr>
              <a:t>6. Identify technical issues: </a:t>
            </a:r>
          </a:p>
          <a:p>
            <a:r>
              <a:rPr lang="en-US" sz="2600">
                <a:solidFill>
                  <a:srgbClr val="FFFFFF"/>
                </a:solidFill>
              </a:rPr>
              <a:t>These revolve around documentation process, financing, regulations, and all other technical challenges that may be encountered. </a:t>
            </a:r>
          </a:p>
        </p:txBody>
      </p:sp>
    </p:spTree>
    <p:extLst>
      <p:ext uri="{BB962C8B-B14F-4D97-AF65-F5344CB8AC3E}">
        <p14:creationId xmlns:p14="http://schemas.microsoft.com/office/powerpoint/2010/main" val="1906577077"/>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6BA41866-C6BA-3000-2682-37889CEB7555}"/>
              </a:ext>
            </a:extLst>
          </p:cNvPr>
          <p:cNvPicPr>
            <a:picLocks noChangeAspect="1"/>
          </p:cNvPicPr>
          <p:nvPr/>
        </p:nvPicPr>
        <p:blipFill rotWithShape="1">
          <a:blip r:embed="rId2">
            <a:alphaModFix amt="35000"/>
          </a:blip>
          <a:srcRect/>
          <a:stretch/>
        </p:blipFill>
        <p:spPr>
          <a:xfrm>
            <a:off x="20" y="10"/>
            <a:ext cx="12191980" cy="6857990"/>
          </a:xfrm>
          <a:prstGeom prst="rect">
            <a:avLst/>
          </a:prstGeom>
        </p:spPr>
      </p:pic>
      <p:sp>
        <p:nvSpPr>
          <p:cNvPr id="2" name="Title 1">
            <a:extLst>
              <a:ext uri="{FF2B5EF4-FFF2-40B4-BE49-F238E27FC236}">
                <a16:creationId xmlns:a16="http://schemas.microsoft.com/office/drawing/2014/main" id="{81D5E5EF-12D8-76C6-EA08-ECA9EA439D9C}"/>
              </a:ext>
            </a:extLst>
          </p:cNvPr>
          <p:cNvSpPr>
            <a:spLocks noGrp="1"/>
          </p:cNvSpPr>
          <p:nvPr>
            <p:ph type="title"/>
          </p:nvPr>
        </p:nvSpPr>
        <p:spPr>
          <a:xfrm>
            <a:off x="838200" y="365125"/>
            <a:ext cx="10515600" cy="1325563"/>
          </a:xfrm>
        </p:spPr>
        <p:txBody>
          <a:bodyPr>
            <a:normAutofit/>
          </a:bodyPr>
          <a:lstStyle/>
          <a:p>
            <a:r>
              <a:rPr lang="en-US">
                <a:solidFill>
                  <a:srgbClr val="FFFFFF"/>
                </a:solidFill>
              </a:rPr>
              <a:t>Steps in developing export strategy</a:t>
            </a:r>
          </a:p>
        </p:txBody>
      </p:sp>
      <p:sp>
        <p:nvSpPr>
          <p:cNvPr id="3" name="Content Placeholder 2">
            <a:extLst>
              <a:ext uri="{FF2B5EF4-FFF2-40B4-BE49-F238E27FC236}">
                <a16:creationId xmlns:a16="http://schemas.microsoft.com/office/drawing/2014/main" id="{767012D2-BCA5-64C4-1B45-932905CA9730}"/>
              </a:ext>
            </a:extLst>
          </p:cNvPr>
          <p:cNvSpPr>
            <a:spLocks noGrp="1"/>
          </p:cNvSpPr>
          <p:nvPr>
            <p:ph idx="1"/>
          </p:nvPr>
        </p:nvSpPr>
        <p:spPr>
          <a:xfrm>
            <a:off x="838200" y="1825625"/>
            <a:ext cx="10515600" cy="4351338"/>
          </a:xfrm>
        </p:spPr>
        <p:txBody>
          <a:bodyPr>
            <a:normAutofit/>
          </a:bodyPr>
          <a:lstStyle/>
          <a:p>
            <a:r>
              <a:rPr lang="en-US">
                <a:solidFill>
                  <a:srgbClr val="FFFFFF"/>
                </a:solidFill>
              </a:rPr>
              <a:t>7.	Develop a strategic marketing plan: </a:t>
            </a:r>
          </a:p>
          <a:p>
            <a:r>
              <a:rPr lang="en-US">
                <a:solidFill>
                  <a:srgbClr val="FFFFFF"/>
                </a:solidFill>
              </a:rPr>
              <a:t>All marketing activities must be guided by a marketing plan. </a:t>
            </a:r>
          </a:p>
          <a:p>
            <a:r>
              <a:rPr lang="en-US">
                <a:solidFill>
                  <a:srgbClr val="FFFFFF"/>
                </a:solidFill>
              </a:rPr>
              <a:t>The plan is drawn from an overall company plan and will constitute marketing objectives, strategic activities, and evaluation methods. </a:t>
            </a:r>
          </a:p>
          <a:p>
            <a:r>
              <a:rPr lang="en-US">
                <a:solidFill>
                  <a:srgbClr val="FFFFFF"/>
                </a:solidFill>
              </a:rPr>
              <a:t>8.	Organize operation team: </a:t>
            </a:r>
          </a:p>
          <a:p>
            <a:r>
              <a:rPr lang="en-US">
                <a:solidFill>
                  <a:srgbClr val="FFFFFF"/>
                </a:solidFill>
              </a:rPr>
              <a:t>Export operations require a team to be set to carry out the activities effectively</a:t>
            </a:r>
          </a:p>
          <a:p>
            <a:r>
              <a:rPr lang="en-US">
                <a:solidFill>
                  <a:srgbClr val="FFFFFF"/>
                </a:solidFill>
              </a:rPr>
              <a:t>The manager must be conversant with export procedures and the international markets. </a:t>
            </a:r>
          </a:p>
        </p:txBody>
      </p:sp>
    </p:spTree>
    <p:extLst>
      <p:ext uri="{BB962C8B-B14F-4D97-AF65-F5344CB8AC3E}">
        <p14:creationId xmlns:p14="http://schemas.microsoft.com/office/powerpoint/2010/main" val="2695017643"/>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Top view of cubes connected with black lines">
            <a:extLst>
              <a:ext uri="{FF2B5EF4-FFF2-40B4-BE49-F238E27FC236}">
                <a16:creationId xmlns:a16="http://schemas.microsoft.com/office/drawing/2014/main" id="{0FC39315-73E5-9E50-26A1-A387CEF81E8F}"/>
              </a:ext>
            </a:extLst>
          </p:cNvPr>
          <p:cNvPicPr>
            <a:picLocks noChangeAspect="1"/>
          </p:cNvPicPr>
          <p:nvPr/>
        </p:nvPicPr>
        <p:blipFill rotWithShape="1">
          <a:blip r:embed="rId2">
            <a:alphaModFix amt="35000"/>
          </a:blip>
          <a:srcRect t="14732" b="10268"/>
          <a:stretch/>
        </p:blipFill>
        <p:spPr>
          <a:xfrm>
            <a:off x="20" y="10"/>
            <a:ext cx="12191980" cy="6857990"/>
          </a:xfrm>
          <a:prstGeom prst="rect">
            <a:avLst/>
          </a:prstGeom>
        </p:spPr>
      </p:pic>
      <p:sp>
        <p:nvSpPr>
          <p:cNvPr id="2" name="Title 1">
            <a:extLst>
              <a:ext uri="{FF2B5EF4-FFF2-40B4-BE49-F238E27FC236}">
                <a16:creationId xmlns:a16="http://schemas.microsoft.com/office/drawing/2014/main" id="{81D5E5EF-12D8-76C6-EA08-ECA9EA439D9C}"/>
              </a:ext>
            </a:extLst>
          </p:cNvPr>
          <p:cNvSpPr>
            <a:spLocks noGrp="1"/>
          </p:cNvSpPr>
          <p:nvPr>
            <p:ph type="title"/>
          </p:nvPr>
        </p:nvSpPr>
        <p:spPr>
          <a:xfrm>
            <a:off x="838200" y="365125"/>
            <a:ext cx="10515600" cy="1325563"/>
          </a:xfrm>
        </p:spPr>
        <p:txBody>
          <a:bodyPr>
            <a:normAutofit/>
          </a:bodyPr>
          <a:lstStyle/>
          <a:p>
            <a:r>
              <a:rPr lang="en-US">
                <a:solidFill>
                  <a:srgbClr val="FFFFFF"/>
                </a:solidFill>
              </a:rPr>
              <a:t>Steps in developing export strategy</a:t>
            </a:r>
          </a:p>
        </p:txBody>
      </p:sp>
      <p:sp>
        <p:nvSpPr>
          <p:cNvPr id="3" name="Content Placeholder 2">
            <a:extLst>
              <a:ext uri="{FF2B5EF4-FFF2-40B4-BE49-F238E27FC236}">
                <a16:creationId xmlns:a16="http://schemas.microsoft.com/office/drawing/2014/main" id="{767012D2-BCA5-64C4-1B45-932905CA9730}"/>
              </a:ext>
            </a:extLst>
          </p:cNvPr>
          <p:cNvSpPr>
            <a:spLocks noGrp="1"/>
          </p:cNvSpPr>
          <p:nvPr>
            <p:ph idx="1"/>
          </p:nvPr>
        </p:nvSpPr>
        <p:spPr>
          <a:xfrm>
            <a:off x="838200" y="1825625"/>
            <a:ext cx="10515600" cy="4351338"/>
          </a:xfrm>
        </p:spPr>
        <p:txBody>
          <a:bodyPr>
            <a:normAutofit/>
          </a:bodyPr>
          <a:lstStyle/>
          <a:p>
            <a:r>
              <a:rPr lang="en-US">
                <a:solidFill>
                  <a:srgbClr val="FFFFFF"/>
                </a:solidFill>
              </a:rPr>
              <a:t>9.	Implement marketing strategy: </a:t>
            </a:r>
          </a:p>
          <a:p>
            <a:r>
              <a:rPr lang="en-US">
                <a:solidFill>
                  <a:srgbClr val="FFFFFF"/>
                </a:solidFill>
              </a:rPr>
              <a:t>the export marketer will then implement the strategy. </a:t>
            </a:r>
          </a:p>
          <a:p>
            <a:r>
              <a:rPr lang="en-US">
                <a:solidFill>
                  <a:srgbClr val="FFFFFF"/>
                </a:solidFill>
              </a:rPr>
              <a:t>This will require coordination of all processes, activities, and procedures.</a:t>
            </a:r>
          </a:p>
          <a:p>
            <a:r>
              <a:rPr lang="en-US">
                <a:solidFill>
                  <a:srgbClr val="FFFFFF"/>
                </a:solidFill>
              </a:rPr>
              <a:t>10.	Evaluate and control operations: </a:t>
            </a:r>
          </a:p>
          <a:p>
            <a:r>
              <a:rPr lang="en-US">
                <a:solidFill>
                  <a:srgbClr val="FFFFFF"/>
                </a:solidFill>
              </a:rPr>
              <a:t>Evaluation will ensure that if the strategy is not working, that corrective actions are put in place. </a:t>
            </a:r>
          </a:p>
          <a:p>
            <a:r>
              <a:rPr lang="en-US">
                <a:solidFill>
                  <a:srgbClr val="FFFFFF"/>
                </a:solidFill>
              </a:rPr>
              <a:t>This will be done all the time until the strategy produces expected results. </a:t>
            </a:r>
          </a:p>
        </p:txBody>
      </p:sp>
    </p:spTree>
    <p:extLst>
      <p:ext uri="{BB962C8B-B14F-4D97-AF65-F5344CB8AC3E}">
        <p14:creationId xmlns:p14="http://schemas.microsoft.com/office/powerpoint/2010/main" val="606402442"/>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argo shipping containers in a pile and on a semi-truck at a harbour">
            <a:extLst>
              <a:ext uri="{FF2B5EF4-FFF2-40B4-BE49-F238E27FC236}">
                <a16:creationId xmlns:a16="http://schemas.microsoft.com/office/drawing/2014/main" id="{4736AD39-B375-B1CD-AB2D-926A0DB2056E}"/>
              </a:ext>
            </a:extLst>
          </p:cNvPr>
          <p:cNvPicPr>
            <a:picLocks noChangeAspect="1"/>
          </p:cNvPicPr>
          <p:nvPr/>
        </p:nvPicPr>
        <p:blipFill rotWithShape="1">
          <a:blip r:embed="rId2">
            <a:alphaModFix amt="35000"/>
          </a:blip>
          <a:srcRect t="20348" b="4652"/>
          <a:stretch/>
        </p:blipFill>
        <p:spPr>
          <a:xfrm>
            <a:off x="20" y="10"/>
            <a:ext cx="12191980" cy="6857990"/>
          </a:xfrm>
          <a:prstGeom prst="rect">
            <a:avLst/>
          </a:prstGeom>
        </p:spPr>
      </p:pic>
      <p:sp>
        <p:nvSpPr>
          <p:cNvPr id="2" name="Title 1">
            <a:extLst>
              <a:ext uri="{FF2B5EF4-FFF2-40B4-BE49-F238E27FC236}">
                <a16:creationId xmlns:a16="http://schemas.microsoft.com/office/drawing/2014/main" id="{DF42B85A-C606-C881-5B56-B7D37D5D9903}"/>
              </a:ext>
            </a:extLst>
          </p:cNvPr>
          <p:cNvSpPr>
            <a:spLocks noGrp="1"/>
          </p:cNvSpPr>
          <p:nvPr>
            <p:ph type="title"/>
          </p:nvPr>
        </p:nvSpPr>
        <p:spPr>
          <a:xfrm>
            <a:off x="838200" y="365125"/>
            <a:ext cx="10515600" cy="1325563"/>
          </a:xfrm>
        </p:spPr>
        <p:txBody>
          <a:bodyPr>
            <a:normAutofit/>
          </a:bodyPr>
          <a:lstStyle/>
          <a:p>
            <a:r>
              <a:rPr lang="en-US">
                <a:solidFill>
                  <a:srgbClr val="FFFFFF"/>
                </a:solidFill>
              </a:rPr>
              <a:t>Factors that influence development of export strategy. </a:t>
            </a:r>
          </a:p>
        </p:txBody>
      </p:sp>
      <p:sp>
        <p:nvSpPr>
          <p:cNvPr id="3" name="Content Placeholder 2">
            <a:extLst>
              <a:ext uri="{FF2B5EF4-FFF2-40B4-BE49-F238E27FC236}">
                <a16:creationId xmlns:a16="http://schemas.microsoft.com/office/drawing/2014/main" id="{E61BAE94-C4D8-D7AF-5C2A-CEEAB7355BB2}"/>
              </a:ext>
            </a:extLst>
          </p:cNvPr>
          <p:cNvSpPr>
            <a:spLocks noGrp="1"/>
          </p:cNvSpPr>
          <p:nvPr>
            <p:ph idx="1"/>
          </p:nvPr>
        </p:nvSpPr>
        <p:spPr>
          <a:xfrm>
            <a:off x="838200" y="1825625"/>
            <a:ext cx="10515600" cy="4351338"/>
          </a:xfrm>
        </p:spPr>
        <p:txBody>
          <a:bodyPr>
            <a:normAutofit/>
          </a:bodyPr>
          <a:lstStyle/>
          <a:p>
            <a:r>
              <a:rPr lang="en-US">
                <a:solidFill>
                  <a:srgbClr val="FFFFFF"/>
                </a:solidFill>
              </a:rPr>
              <a:t>a) Company objectives: </a:t>
            </a:r>
          </a:p>
          <a:p>
            <a:r>
              <a:rPr lang="en-US">
                <a:solidFill>
                  <a:srgbClr val="FFFFFF"/>
                </a:solidFill>
              </a:rPr>
              <a:t>The objectives are found in the company’s business plan which is reviewed regularly</a:t>
            </a:r>
          </a:p>
          <a:p>
            <a:r>
              <a:rPr lang="en-US">
                <a:solidFill>
                  <a:srgbClr val="FFFFFF"/>
                </a:solidFill>
              </a:rPr>
              <a:t>b) Company resources: </a:t>
            </a:r>
          </a:p>
          <a:p>
            <a:r>
              <a:rPr lang="en-US">
                <a:solidFill>
                  <a:srgbClr val="FFFFFF"/>
                </a:solidFill>
              </a:rPr>
              <a:t>The extent to a firm has specialist personnel engaged in shipping and warehouse distribution activities</a:t>
            </a:r>
          </a:p>
          <a:p>
            <a:r>
              <a:rPr lang="en-US">
                <a:solidFill>
                  <a:srgbClr val="FFFFFF"/>
                </a:solidFill>
              </a:rPr>
              <a:t>c) The company’s position in the marketplace: </a:t>
            </a:r>
          </a:p>
          <a:p>
            <a:r>
              <a:rPr lang="en-US">
                <a:solidFill>
                  <a:srgbClr val="FFFFFF"/>
                </a:solidFill>
              </a:rPr>
              <a:t>The higher the company’s profile, the more likely is the company to be market leader</a:t>
            </a:r>
          </a:p>
          <a:p>
            <a:endParaRPr lang="en-US">
              <a:solidFill>
                <a:srgbClr val="FFFFFF"/>
              </a:solidFill>
            </a:endParaRPr>
          </a:p>
        </p:txBody>
      </p:sp>
    </p:spTree>
    <p:extLst>
      <p:ext uri="{BB962C8B-B14F-4D97-AF65-F5344CB8AC3E}">
        <p14:creationId xmlns:p14="http://schemas.microsoft.com/office/powerpoint/2010/main" val="4009102025"/>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argo shipping containers in a pile and on a semi-truck at a harbour">
            <a:extLst>
              <a:ext uri="{FF2B5EF4-FFF2-40B4-BE49-F238E27FC236}">
                <a16:creationId xmlns:a16="http://schemas.microsoft.com/office/drawing/2014/main" id="{3C4B4682-E7D3-F03A-0466-7DAF1FDC890A}"/>
              </a:ext>
            </a:extLst>
          </p:cNvPr>
          <p:cNvPicPr>
            <a:picLocks noChangeAspect="1"/>
          </p:cNvPicPr>
          <p:nvPr/>
        </p:nvPicPr>
        <p:blipFill rotWithShape="1">
          <a:blip r:embed="rId2">
            <a:alphaModFix amt="35000"/>
          </a:blip>
          <a:srcRect t="20348" b="4652"/>
          <a:stretch/>
        </p:blipFill>
        <p:spPr>
          <a:xfrm>
            <a:off x="20" y="10"/>
            <a:ext cx="12191980" cy="6857990"/>
          </a:xfrm>
          <a:prstGeom prst="rect">
            <a:avLst/>
          </a:prstGeom>
        </p:spPr>
      </p:pic>
      <p:sp>
        <p:nvSpPr>
          <p:cNvPr id="2" name="Title 1">
            <a:extLst>
              <a:ext uri="{FF2B5EF4-FFF2-40B4-BE49-F238E27FC236}">
                <a16:creationId xmlns:a16="http://schemas.microsoft.com/office/drawing/2014/main" id="{DF42B85A-C606-C881-5B56-B7D37D5D9903}"/>
              </a:ext>
            </a:extLst>
          </p:cNvPr>
          <p:cNvSpPr>
            <a:spLocks noGrp="1"/>
          </p:cNvSpPr>
          <p:nvPr>
            <p:ph type="title"/>
          </p:nvPr>
        </p:nvSpPr>
        <p:spPr>
          <a:xfrm>
            <a:off x="838200" y="365125"/>
            <a:ext cx="10515600" cy="1325563"/>
          </a:xfrm>
        </p:spPr>
        <p:txBody>
          <a:bodyPr>
            <a:normAutofit/>
          </a:bodyPr>
          <a:lstStyle/>
          <a:p>
            <a:r>
              <a:rPr lang="en-US">
                <a:solidFill>
                  <a:srgbClr val="FFFFFF"/>
                </a:solidFill>
              </a:rPr>
              <a:t>Factors that influence development of export strategy. </a:t>
            </a:r>
          </a:p>
        </p:txBody>
      </p:sp>
      <p:sp>
        <p:nvSpPr>
          <p:cNvPr id="3" name="Content Placeholder 2">
            <a:extLst>
              <a:ext uri="{FF2B5EF4-FFF2-40B4-BE49-F238E27FC236}">
                <a16:creationId xmlns:a16="http://schemas.microsoft.com/office/drawing/2014/main" id="{E61BAE94-C4D8-D7AF-5C2A-CEEAB7355BB2}"/>
              </a:ext>
            </a:extLst>
          </p:cNvPr>
          <p:cNvSpPr>
            <a:spLocks noGrp="1"/>
          </p:cNvSpPr>
          <p:nvPr>
            <p:ph idx="1"/>
          </p:nvPr>
        </p:nvSpPr>
        <p:spPr>
          <a:xfrm>
            <a:off x="838200" y="1825625"/>
            <a:ext cx="10515600" cy="4351338"/>
          </a:xfrm>
        </p:spPr>
        <p:txBody>
          <a:bodyPr>
            <a:normAutofit/>
          </a:bodyPr>
          <a:lstStyle/>
          <a:p>
            <a:r>
              <a:rPr lang="en-US" sz="2600">
                <a:solidFill>
                  <a:srgbClr val="FFFFFF"/>
                </a:solidFill>
              </a:rPr>
              <a:t>d) Legal and political constraint: </a:t>
            </a:r>
          </a:p>
          <a:p>
            <a:r>
              <a:rPr lang="en-US" sz="2600">
                <a:solidFill>
                  <a:srgbClr val="FFFFFF"/>
                </a:solidFill>
              </a:rPr>
              <a:t>several governments insist that imported goods are conveyed on their airlines or shipping services.</a:t>
            </a:r>
          </a:p>
          <a:p>
            <a:r>
              <a:rPr lang="en-US" sz="2600">
                <a:solidFill>
                  <a:srgbClr val="FFFFFF"/>
                </a:solidFill>
              </a:rPr>
              <a:t>e) The sales focus and market stability: </a:t>
            </a:r>
          </a:p>
          <a:p>
            <a:r>
              <a:rPr lang="en-US" sz="2600">
                <a:solidFill>
                  <a:srgbClr val="FFFFFF"/>
                </a:solidFill>
              </a:rPr>
              <a:t>company’s may be reluctant to set up an extensive and logistics department to cater for irregular shipments to unstable markets.  </a:t>
            </a:r>
          </a:p>
          <a:p>
            <a:r>
              <a:rPr lang="en-US" sz="2600">
                <a:solidFill>
                  <a:srgbClr val="FFFFFF"/>
                </a:solidFill>
              </a:rPr>
              <a:t>f) Level and nature of competition: </a:t>
            </a:r>
          </a:p>
          <a:p>
            <a:r>
              <a:rPr lang="en-US" sz="2600">
                <a:solidFill>
                  <a:srgbClr val="FFFFFF"/>
                </a:solidFill>
              </a:rPr>
              <a:t>This raises the need for the exporter to choose the most advantageous and competitive distribution network to obtain and retain overseas business. </a:t>
            </a:r>
          </a:p>
          <a:p>
            <a:endParaRPr lang="en-US" sz="2600">
              <a:solidFill>
                <a:srgbClr val="FFFFFF"/>
              </a:solidFill>
            </a:endParaRPr>
          </a:p>
        </p:txBody>
      </p:sp>
    </p:spTree>
    <p:extLst>
      <p:ext uri="{BB962C8B-B14F-4D97-AF65-F5344CB8AC3E}">
        <p14:creationId xmlns:p14="http://schemas.microsoft.com/office/powerpoint/2010/main" val="81243145"/>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alculator, pen, compass, money and a paper with graphs printed on it">
            <a:extLst>
              <a:ext uri="{FF2B5EF4-FFF2-40B4-BE49-F238E27FC236}">
                <a16:creationId xmlns:a16="http://schemas.microsoft.com/office/drawing/2014/main" id="{628CD697-E7A6-3DC5-6C5D-1A3EF8E30BD1}"/>
              </a:ext>
            </a:extLst>
          </p:cNvPr>
          <p:cNvPicPr>
            <a:picLocks noChangeAspect="1"/>
          </p:cNvPicPr>
          <p:nvPr/>
        </p:nvPicPr>
        <p:blipFill rotWithShape="1">
          <a:blip r:embed="rId2">
            <a:alphaModFix amt="35000"/>
          </a:blip>
          <a:srcRect b="6639"/>
          <a:stretch/>
        </p:blipFill>
        <p:spPr>
          <a:xfrm>
            <a:off x="20" y="10"/>
            <a:ext cx="12191980" cy="6857990"/>
          </a:xfrm>
          <a:prstGeom prst="rect">
            <a:avLst/>
          </a:prstGeom>
        </p:spPr>
      </p:pic>
      <p:sp>
        <p:nvSpPr>
          <p:cNvPr id="2" name="Title 1">
            <a:extLst>
              <a:ext uri="{FF2B5EF4-FFF2-40B4-BE49-F238E27FC236}">
                <a16:creationId xmlns:a16="http://schemas.microsoft.com/office/drawing/2014/main" id="{DF42B85A-C606-C881-5B56-B7D37D5D9903}"/>
              </a:ext>
            </a:extLst>
          </p:cNvPr>
          <p:cNvSpPr>
            <a:spLocks noGrp="1"/>
          </p:cNvSpPr>
          <p:nvPr>
            <p:ph type="title"/>
          </p:nvPr>
        </p:nvSpPr>
        <p:spPr>
          <a:xfrm>
            <a:off x="838200" y="365125"/>
            <a:ext cx="10515600" cy="1325563"/>
          </a:xfrm>
        </p:spPr>
        <p:txBody>
          <a:bodyPr>
            <a:normAutofit/>
          </a:bodyPr>
          <a:lstStyle/>
          <a:p>
            <a:r>
              <a:rPr lang="en-US">
                <a:solidFill>
                  <a:srgbClr val="FFFFFF"/>
                </a:solidFill>
              </a:rPr>
              <a:t>Factors that influence development of export strategy. </a:t>
            </a:r>
          </a:p>
        </p:txBody>
      </p:sp>
      <p:sp>
        <p:nvSpPr>
          <p:cNvPr id="3" name="Content Placeholder 2">
            <a:extLst>
              <a:ext uri="{FF2B5EF4-FFF2-40B4-BE49-F238E27FC236}">
                <a16:creationId xmlns:a16="http://schemas.microsoft.com/office/drawing/2014/main" id="{E61BAE94-C4D8-D7AF-5C2A-CEEAB7355BB2}"/>
              </a:ext>
            </a:extLst>
          </p:cNvPr>
          <p:cNvSpPr>
            <a:spLocks noGrp="1"/>
          </p:cNvSpPr>
          <p:nvPr>
            <p:ph idx="1"/>
          </p:nvPr>
        </p:nvSpPr>
        <p:spPr>
          <a:xfrm>
            <a:off x="838200" y="1825625"/>
            <a:ext cx="10515600" cy="4351338"/>
          </a:xfrm>
        </p:spPr>
        <p:txBody>
          <a:bodyPr>
            <a:normAutofit/>
          </a:bodyPr>
          <a:lstStyle/>
          <a:p>
            <a:r>
              <a:rPr lang="en-US" sz="2400">
                <a:solidFill>
                  <a:srgbClr val="FFFFFF"/>
                </a:solidFill>
              </a:rPr>
              <a:t>g) Cost: </a:t>
            </a:r>
          </a:p>
          <a:p>
            <a:r>
              <a:rPr lang="en-US" sz="2400">
                <a:solidFill>
                  <a:srgbClr val="FFFFFF"/>
                </a:solidFill>
              </a:rPr>
              <a:t>constantly monitor these costs to ensure they remain competitive in the market in which they operate</a:t>
            </a:r>
          </a:p>
          <a:p>
            <a:r>
              <a:rPr lang="en-US" sz="2400">
                <a:solidFill>
                  <a:srgbClr val="FFFFFF"/>
                </a:solidFill>
              </a:rPr>
              <a:t>h) Value added benefit: </a:t>
            </a:r>
          </a:p>
          <a:p>
            <a:r>
              <a:rPr lang="en-US" sz="2400">
                <a:solidFill>
                  <a:srgbClr val="FFFFFF"/>
                </a:solidFill>
              </a:rPr>
              <a:t>Shippers are constantly looking for improved efficiency in the distribution network which they can transform into improved profitability and competitiveness derived from the imported product. </a:t>
            </a:r>
          </a:p>
          <a:p>
            <a:r>
              <a:rPr lang="en-US" sz="2400">
                <a:solidFill>
                  <a:srgbClr val="FFFFFF"/>
                </a:solidFill>
              </a:rPr>
              <a:t>i) Flexibility of service: </a:t>
            </a:r>
          </a:p>
          <a:p>
            <a:r>
              <a:rPr lang="en-US" sz="2400">
                <a:solidFill>
                  <a:srgbClr val="FFFFFF"/>
                </a:solidFill>
              </a:rPr>
              <a:t>flexibility arises from the range of facilities offered by the carrier and route options whose distribution network enables the shipper to exploit market opportunities.  </a:t>
            </a:r>
          </a:p>
          <a:p>
            <a:endParaRPr lang="en-US" sz="2400">
              <a:solidFill>
                <a:srgbClr val="FFFFFF"/>
              </a:solidFill>
            </a:endParaRPr>
          </a:p>
        </p:txBody>
      </p:sp>
    </p:spTree>
    <p:extLst>
      <p:ext uri="{BB962C8B-B14F-4D97-AF65-F5344CB8AC3E}">
        <p14:creationId xmlns:p14="http://schemas.microsoft.com/office/powerpoint/2010/main" val="1344669870"/>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Boxes and roller conveyor">
            <a:extLst>
              <a:ext uri="{FF2B5EF4-FFF2-40B4-BE49-F238E27FC236}">
                <a16:creationId xmlns:a16="http://schemas.microsoft.com/office/drawing/2014/main" id="{32D119B1-B833-C4A6-35C0-2E32E8E0CD19}"/>
              </a:ext>
            </a:extLst>
          </p:cNvPr>
          <p:cNvPicPr>
            <a:picLocks noChangeAspect="1"/>
          </p:cNvPicPr>
          <p:nvPr/>
        </p:nvPicPr>
        <p:blipFill rotWithShape="1">
          <a:blip r:embed="rId2">
            <a:alphaModFix amt="35000"/>
          </a:blip>
          <a:srcRect t="5285" b="19715"/>
          <a:stretch/>
        </p:blipFill>
        <p:spPr>
          <a:xfrm>
            <a:off x="20" y="10"/>
            <a:ext cx="12191980" cy="6857990"/>
          </a:xfrm>
          <a:prstGeom prst="rect">
            <a:avLst/>
          </a:prstGeom>
        </p:spPr>
      </p:pic>
      <p:sp>
        <p:nvSpPr>
          <p:cNvPr id="2" name="Title 1">
            <a:extLst>
              <a:ext uri="{FF2B5EF4-FFF2-40B4-BE49-F238E27FC236}">
                <a16:creationId xmlns:a16="http://schemas.microsoft.com/office/drawing/2014/main" id="{DF42B85A-C606-C881-5B56-B7D37D5D9903}"/>
              </a:ext>
            </a:extLst>
          </p:cNvPr>
          <p:cNvSpPr>
            <a:spLocks noGrp="1"/>
          </p:cNvSpPr>
          <p:nvPr>
            <p:ph type="title"/>
          </p:nvPr>
        </p:nvSpPr>
        <p:spPr>
          <a:xfrm>
            <a:off x="838200" y="365125"/>
            <a:ext cx="10515600" cy="1325563"/>
          </a:xfrm>
        </p:spPr>
        <p:txBody>
          <a:bodyPr>
            <a:normAutofit/>
          </a:bodyPr>
          <a:lstStyle/>
          <a:p>
            <a:r>
              <a:rPr lang="en-US">
                <a:solidFill>
                  <a:srgbClr val="FFFFFF"/>
                </a:solidFill>
              </a:rPr>
              <a:t>Factors that influence development of export strategy. </a:t>
            </a:r>
          </a:p>
        </p:txBody>
      </p:sp>
      <p:sp>
        <p:nvSpPr>
          <p:cNvPr id="3" name="Content Placeholder 2">
            <a:extLst>
              <a:ext uri="{FF2B5EF4-FFF2-40B4-BE49-F238E27FC236}">
                <a16:creationId xmlns:a16="http://schemas.microsoft.com/office/drawing/2014/main" id="{E61BAE94-C4D8-D7AF-5C2A-CEEAB7355BB2}"/>
              </a:ext>
            </a:extLst>
          </p:cNvPr>
          <p:cNvSpPr>
            <a:spLocks noGrp="1"/>
          </p:cNvSpPr>
          <p:nvPr>
            <p:ph idx="1"/>
          </p:nvPr>
        </p:nvSpPr>
        <p:spPr>
          <a:xfrm>
            <a:off x="838200" y="1825625"/>
            <a:ext cx="10515600" cy="4351338"/>
          </a:xfrm>
        </p:spPr>
        <p:txBody>
          <a:bodyPr>
            <a:normAutofit/>
          </a:bodyPr>
          <a:lstStyle/>
          <a:p>
            <a:r>
              <a:rPr lang="en-US" dirty="0">
                <a:solidFill>
                  <a:srgbClr val="FFFFFF"/>
                </a:solidFill>
              </a:rPr>
              <a:t>j) Frequency of service:</a:t>
            </a:r>
          </a:p>
          <a:p>
            <a:r>
              <a:rPr lang="en-US" dirty="0">
                <a:solidFill>
                  <a:srgbClr val="FFFFFF"/>
                </a:solidFill>
              </a:rPr>
              <a:t>competitive transit times and frequent, reliable services at a competitive rate are the best ingredients to facilitate overseas market development.</a:t>
            </a:r>
          </a:p>
          <a:p>
            <a:r>
              <a:rPr lang="en-US" dirty="0">
                <a:solidFill>
                  <a:srgbClr val="FFFFFF"/>
                </a:solidFill>
              </a:rPr>
              <a:t>k) Logistics: the need for inventory management which normally requires substantial resource investment.</a:t>
            </a:r>
          </a:p>
        </p:txBody>
      </p:sp>
    </p:spTree>
    <p:extLst>
      <p:ext uri="{BB962C8B-B14F-4D97-AF65-F5344CB8AC3E}">
        <p14:creationId xmlns:p14="http://schemas.microsoft.com/office/powerpoint/2010/main" val="588400423"/>
      </p:ext>
    </p:extLst>
  </p:cSld>
  <p:clrMapOvr>
    <a:overrideClrMapping bg1="dk1" tx1="lt1" bg2="dk2" tx2="lt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Low angle view of modern skyscrapers rising straight up against a dramatic sky">
            <a:extLst>
              <a:ext uri="{FF2B5EF4-FFF2-40B4-BE49-F238E27FC236}">
                <a16:creationId xmlns:a16="http://schemas.microsoft.com/office/drawing/2014/main" id="{9CAE7E2A-C253-DB4B-2181-1D2D916AAF40}"/>
              </a:ext>
            </a:extLst>
          </p:cNvPr>
          <p:cNvPicPr>
            <a:picLocks noChangeAspect="1"/>
          </p:cNvPicPr>
          <p:nvPr/>
        </p:nvPicPr>
        <p:blipFill rotWithShape="1">
          <a:blip r:embed="rId2">
            <a:alphaModFix amt="35000"/>
          </a:blip>
          <a:srcRect t="15730"/>
          <a:stretch/>
        </p:blipFill>
        <p:spPr>
          <a:xfrm>
            <a:off x="20" y="10"/>
            <a:ext cx="12191980" cy="6857990"/>
          </a:xfrm>
          <a:prstGeom prst="rect">
            <a:avLst/>
          </a:prstGeom>
        </p:spPr>
      </p:pic>
      <p:sp>
        <p:nvSpPr>
          <p:cNvPr id="2" name="Title 1">
            <a:extLst>
              <a:ext uri="{FF2B5EF4-FFF2-40B4-BE49-F238E27FC236}">
                <a16:creationId xmlns:a16="http://schemas.microsoft.com/office/drawing/2014/main" id="{DF42B85A-C606-C881-5B56-B7D37D5D9903}"/>
              </a:ext>
            </a:extLst>
          </p:cNvPr>
          <p:cNvSpPr>
            <a:spLocks noGrp="1"/>
          </p:cNvSpPr>
          <p:nvPr>
            <p:ph type="title"/>
          </p:nvPr>
        </p:nvSpPr>
        <p:spPr>
          <a:xfrm>
            <a:off x="838200" y="365125"/>
            <a:ext cx="10515600" cy="1325563"/>
          </a:xfrm>
        </p:spPr>
        <p:txBody>
          <a:bodyPr>
            <a:normAutofit/>
          </a:bodyPr>
          <a:lstStyle/>
          <a:p>
            <a:r>
              <a:rPr lang="en-US">
                <a:solidFill>
                  <a:srgbClr val="FFFFFF"/>
                </a:solidFill>
              </a:rPr>
              <a:t>Factors that influence development of export strategy. </a:t>
            </a:r>
          </a:p>
        </p:txBody>
      </p:sp>
      <p:sp>
        <p:nvSpPr>
          <p:cNvPr id="3" name="Content Placeholder 2">
            <a:extLst>
              <a:ext uri="{FF2B5EF4-FFF2-40B4-BE49-F238E27FC236}">
                <a16:creationId xmlns:a16="http://schemas.microsoft.com/office/drawing/2014/main" id="{E61BAE94-C4D8-D7AF-5C2A-CEEAB7355BB2}"/>
              </a:ext>
            </a:extLst>
          </p:cNvPr>
          <p:cNvSpPr>
            <a:spLocks noGrp="1"/>
          </p:cNvSpPr>
          <p:nvPr>
            <p:ph idx="1"/>
          </p:nvPr>
        </p:nvSpPr>
        <p:spPr>
          <a:xfrm>
            <a:off x="838200" y="1825625"/>
            <a:ext cx="10515600" cy="4351338"/>
          </a:xfrm>
        </p:spPr>
        <p:txBody>
          <a:bodyPr>
            <a:normAutofit/>
          </a:bodyPr>
          <a:lstStyle/>
          <a:p>
            <a:r>
              <a:rPr lang="en-US">
                <a:solidFill>
                  <a:srgbClr val="FFFFFF"/>
                </a:solidFill>
              </a:rPr>
              <a:t>l)	Maximize:  </a:t>
            </a:r>
          </a:p>
          <a:p>
            <a:r>
              <a:rPr lang="en-US">
                <a:solidFill>
                  <a:srgbClr val="FFFFFF"/>
                </a:solidFill>
              </a:rPr>
              <a:t>The company business must strive to maximize business volume through flexible pricing strategies. </a:t>
            </a:r>
          </a:p>
          <a:p>
            <a:r>
              <a:rPr lang="en-US">
                <a:solidFill>
                  <a:srgbClr val="FFFFFF"/>
                </a:solidFill>
              </a:rPr>
              <a:t>m)	Culture:  </a:t>
            </a:r>
          </a:p>
          <a:p>
            <a:r>
              <a:rPr lang="en-US">
                <a:solidFill>
                  <a:srgbClr val="FFFFFF"/>
                </a:solidFill>
              </a:rPr>
              <a:t>The company must fully understand the market culture in which they are dealing and this embraces the importers’ company management culture, and in particular the management decision making process.</a:t>
            </a:r>
          </a:p>
          <a:p>
            <a:endParaRPr lang="en-US">
              <a:solidFill>
                <a:srgbClr val="FFFFFF"/>
              </a:solidFill>
            </a:endParaRPr>
          </a:p>
        </p:txBody>
      </p:sp>
    </p:spTree>
    <p:extLst>
      <p:ext uri="{BB962C8B-B14F-4D97-AF65-F5344CB8AC3E}">
        <p14:creationId xmlns:p14="http://schemas.microsoft.com/office/powerpoint/2010/main" val="3082060385"/>
      </p:ext>
    </p:extLst>
  </p:cSld>
  <p:clrMapOvr>
    <a:overrideClrMapping bg1="dk1" tx1="lt1" bg2="dk2" tx2="lt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2AEEBC8-9D30-42EF-95F2-386C2653FB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3529E97A-97C3-40EA-8A04-5C02398D56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877832"/>
          </a:xfrm>
          <a:custGeom>
            <a:avLst/>
            <a:gdLst>
              <a:gd name="connsiteX0" fmla="*/ 6789701 w 12192000"/>
              <a:gd name="connsiteY0" fmla="*/ 2809623 h 2877832"/>
              <a:gd name="connsiteX1" fmla="*/ 6788702 w 12192000"/>
              <a:gd name="connsiteY1" fmla="*/ 2809701 h 2877832"/>
              <a:gd name="connsiteX2" fmla="*/ 6788476 w 12192000"/>
              <a:gd name="connsiteY2" fmla="*/ 2810235 h 2877832"/>
              <a:gd name="connsiteX3" fmla="*/ 0 w 12192000"/>
              <a:gd name="connsiteY3" fmla="*/ 0 h 2877832"/>
              <a:gd name="connsiteX4" fmla="*/ 12192000 w 12192000"/>
              <a:gd name="connsiteY4" fmla="*/ 0 h 2877832"/>
              <a:gd name="connsiteX5" fmla="*/ 12192000 w 12192000"/>
              <a:gd name="connsiteY5" fmla="*/ 1915388 h 2877832"/>
              <a:gd name="connsiteX6" fmla="*/ 12061096 w 12192000"/>
              <a:gd name="connsiteY6" fmla="*/ 1954428 h 2877832"/>
              <a:gd name="connsiteX7" fmla="*/ 11676800 w 12192000"/>
              <a:gd name="connsiteY7" fmla="*/ 2058003 h 2877832"/>
              <a:gd name="connsiteX8" fmla="*/ 10425355 w 12192000"/>
              <a:gd name="connsiteY8" fmla="*/ 2341542 h 2877832"/>
              <a:gd name="connsiteX9" fmla="*/ 9424022 w 12192000"/>
              <a:gd name="connsiteY9" fmla="*/ 2516704 h 2877832"/>
              <a:gd name="connsiteX10" fmla="*/ 8458419 w 12192000"/>
              <a:gd name="connsiteY10" fmla="*/ 2650405 h 2877832"/>
              <a:gd name="connsiteX11" fmla="*/ 7715970 w 12192000"/>
              <a:gd name="connsiteY11" fmla="*/ 2730352 h 2877832"/>
              <a:gd name="connsiteX12" fmla="*/ 6951716 w 12192000"/>
              <a:gd name="connsiteY12" fmla="*/ 2796132 h 2877832"/>
              <a:gd name="connsiteX13" fmla="*/ 6936303 w 12192000"/>
              <a:gd name="connsiteY13" fmla="*/ 2798203 h 2877832"/>
              <a:gd name="connsiteX14" fmla="*/ 6790448 w 12192000"/>
              <a:gd name="connsiteY14" fmla="*/ 2809564 h 2877832"/>
              <a:gd name="connsiteX15" fmla="*/ 6799941 w 12192000"/>
              <a:gd name="connsiteY15" fmla="*/ 2811384 h 2877832"/>
              <a:gd name="connsiteX16" fmla="*/ 6835432 w 12192000"/>
              <a:gd name="connsiteY16" fmla="*/ 2809677 h 2877832"/>
              <a:gd name="connsiteX17" fmla="*/ 6884003 w 12192000"/>
              <a:gd name="connsiteY17" fmla="*/ 2806699 h 2877832"/>
              <a:gd name="connsiteX18" fmla="*/ 7578771 w 12192000"/>
              <a:gd name="connsiteY18" fmla="*/ 2774172 h 2877832"/>
              <a:gd name="connsiteX19" fmla="*/ 8623845 w 12192000"/>
              <a:gd name="connsiteY19" fmla="*/ 2687275 h 2877832"/>
              <a:gd name="connsiteX20" fmla="*/ 9479970 w 12192000"/>
              <a:gd name="connsiteY20" fmla="*/ 2583369 h 2877832"/>
              <a:gd name="connsiteX21" fmla="*/ 10629308 w 12192000"/>
              <a:gd name="connsiteY21" fmla="*/ 2389212 h 2877832"/>
              <a:gd name="connsiteX22" fmla="*/ 11998498 w 12192000"/>
              <a:gd name="connsiteY22" fmla="*/ 2063218 h 2877832"/>
              <a:gd name="connsiteX23" fmla="*/ 12192000 w 12192000"/>
              <a:gd name="connsiteY23" fmla="*/ 2006219 h 2877832"/>
              <a:gd name="connsiteX24" fmla="*/ 12192000 w 12192000"/>
              <a:gd name="connsiteY24" fmla="*/ 2060956 h 2877832"/>
              <a:gd name="connsiteX25" fmla="*/ 11829257 w 12192000"/>
              <a:gd name="connsiteY25" fmla="*/ 2166255 h 2877832"/>
              <a:gd name="connsiteX26" fmla="*/ 10939183 w 12192000"/>
              <a:gd name="connsiteY26" fmla="*/ 2380770 h 2877832"/>
              <a:gd name="connsiteX27" fmla="*/ 9985530 w 12192000"/>
              <a:gd name="connsiteY27" fmla="*/ 2560775 h 2877832"/>
              <a:gd name="connsiteX28" fmla="*/ 9186882 w 12192000"/>
              <a:gd name="connsiteY28" fmla="*/ 2676722 h 2877832"/>
              <a:gd name="connsiteX29" fmla="*/ 8578198 w 12192000"/>
              <a:gd name="connsiteY29" fmla="*/ 2746241 h 2877832"/>
              <a:gd name="connsiteX30" fmla="*/ 7864358 w 12192000"/>
              <a:gd name="connsiteY30" fmla="*/ 2807692 h 2877832"/>
              <a:gd name="connsiteX31" fmla="*/ 6935502 w 12192000"/>
              <a:gd name="connsiteY31" fmla="*/ 2859086 h 2877832"/>
              <a:gd name="connsiteX32" fmla="*/ 6477750 w 12192000"/>
              <a:gd name="connsiteY32" fmla="*/ 2872989 h 2877832"/>
              <a:gd name="connsiteX33" fmla="*/ 6362294 w 12192000"/>
              <a:gd name="connsiteY33" fmla="*/ 2877832 h 2877832"/>
              <a:gd name="connsiteX34" fmla="*/ 6057129 w 12192000"/>
              <a:gd name="connsiteY34" fmla="*/ 2877832 h 2877832"/>
              <a:gd name="connsiteX35" fmla="*/ 5977784 w 12192000"/>
              <a:gd name="connsiteY35" fmla="*/ 2873238 h 2877832"/>
              <a:gd name="connsiteX36" fmla="*/ 5265087 w 12192000"/>
              <a:gd name="connsiteY36" fmla="*/ 2836989 h 2877832"/>
              <a:gd name="connsiteX37" fmla="*/ 4346277 w 12192000"/>
              <a:gd name="connsiteY37" fmla="*/ 2774919 h 2877832"/>
              <a:gd name="connsiteX38" fmla="*/ 3373045 w 12192000"/>
              <a:gd name="connsiteY38" fmla="*/ 2676350 h 2877832"/>
              <a:gd name="connsiteX39" fmla="*/ 2362173 w 12192000"/>
              <a:gd name="connsiteY39" fmla="*/ 2557423 h 2877832"/>
              <a:gd name="connsiteX40" fmla="*/ 1233178 w 12192000"/>
              <a:gd name="connsiteY40" fmla="*/ 2384247 h 2877832"/>
              <a:gd name="connsiteX41" fmla="*/ 68500 w 12192000"/>
              <a:gd name="connsiteY41" fmla="*/ 2144540 h 2877832"/>
              <a:gd name="connsiteX42" fmla="*/ 0 w 12192000"/>
              <a:gd name="connsiteY42" fmla="*/ 2127185 h 2877832"/>
              <a:gd name="connsiteX43" fmla="*/ 0 w 12192000"/>
              <a:gd name="connsiteY43" fmla="*/ 2070696 h 2877832"/>
              <a:gd name="connsiteX44" fmla="*/ 72441 w 12192000"/>
              <a:gd name="connsiteY44" fmla="*/ 2089473 h 2877832"/>
              <a:gd name="connsiteX45" fmla="*/ 600716 w 12192000"/>
              <a:gd name="connsiteY45" fmla="*/ 2207843 h 2877832"/>
              <a:gd name="connsiteX46" fmla="*/ 1769512 w 12192000"/>
              <a:gd name="connsiteY46" fmla="*/ 2418011 h 2877832"/>
              <a:gd name="connsiteX47" fmla="*/ 2613554 w 12192000"/>
              <a:gd name="connsiteY47" fmla="*/ 2534953 h 2877832"/>
              <a:gd name="connsiteX48" fmla="*/ 2581134 w 12192000"/>
              <a:gd name="connsiteY48" fmla="*/ 2525022 h 2877832"/>
              <a:gd name="connsiteX49" fmla="*/ 1112635 w 12192000"/>
              <a:gd name="connsiteY49" fmla="*/ 2192325 h 2877832"/>
              <a:gd name="connsiteX50" fmla="*/ 420412 w 12192000"/>
              <a:gd name="connsiteY50" fmla="*/ 1992892 h 2877832"/>
              <a:gd name="connsiteX51" fmla="*/ 0 w 12192000"/>
              <a:gd name="connsiteY51" fmla="*/ 1853975 h 2877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000" h="2877832">
                <a:moveTo>
                  <a:pt x="6789701" y="2809623"/>
                </a:moveTo>
                <a:lnTo>
                  <a:pt x="6788702" y="2809701"/>
                </a:lnTo>
                <a:lnTo>
                  <a:pt x="6788476" y="2810235"/>
                </a:lnTo>
                <a:close/>
                <a:moveTo>
                  <a:pt x="0" y="0"/>
                </a:moveTo>
                <a:lnTo>
                  <a:pt x="12192000" y="0"/>
                </a:lnTo>
                <a:lnTo>
                  <a:pt x="12192000" y="1915388"/>
                </a:lnTo>
                <a:lnTo>
                  <a:pt x="12061096" y="1954428"/>
                </a:lnTo>
                <a:cubicBezTo>
                  <a:pt x="11933500" y="1990642"/>
                  <a:pt x="11805390" y="2025171"/>
                  <a:pt x="11676800" y="2058003"/>
                </a:cubicBezTo>
                <a:cubicBezTo>
                  <a:pt x="11262789" y="2165510"/>
                  <a:pt x="10845343" y="2259112"/>
                  <a:pt x="10425355" y="2341542"/>
                </a:cubicBezTo>
                <a:cubicBezTo>
                  <a:pt x="10092810" y="2406753"/>
                  <a:pt x="9759033" y="2465150"/>
                  <a:pt x="9424022" y="2516704"/>
                </a:cubicBezTo>
                <a:cubicBezTo>
                  <a:pt x="9102997" y="2566361"/>
                  <a:pt x="8781133" y="2610928"/>
                  <a:pt x="8458419" y="2650405"/>
                </a:cubicBezTo>
                <a:cubicBezTo>
                  <a:pt x="8211360" y="2680571"/>
                  <a:pt x="7963792" y="2706144"/>
                  <a:pt x="7715970" y="2730352"/>
                </a:cubicBezTo>
                <a:lnTo>
                  <a:pt x="6951716" y="2796132"/>
                </a:lnTo>
                <a:lnTo>
                  <a:pt x="6936303" y="2798203"/>
                </a:lnTo>
                <a:lnTo>
                  <a:pt x="6790448" y="2809564"/>
                </a:lnTo>
                <a:lnTo>
                  <a:pt x="6799941" y="2811384"/>
                </a:lnTo>
                <a:cubicBezTo>
                  <a:pt x="6811623" y="2811850"/>
                  <a:pt x="6823734" y="2809677"/>
                  <a:pt x="6835432" y="2809677"/>
                </a:cubicBezTo>
                <a:cubicBezTo>
                  <a:pt x="6851580" y="2809677"/>
                  <a:pt x="6867729" y="2807070"/>
                  <a:pt x="6884003" y="2806699"/>
                </a:cubicBezTo>
                <a:cubicBezTo>
                  <a:pt x="7115805" y="2801237"/>
                  <a:pt x="7347351" y="2789070"/>
                  <a:pt x="7578771" y="2774172"/>
                </a:cubicBezTo>
                <a:cubicBezTo>
                  <a:pt x="7927552" y="2751704"/>
                  <a:pt x="8276080" y="2723525"/>
                  <a:pt x="8623845" y="2687275"/>
                </a:cubicBezTo>
                <a:cubicBezTo>
                  <a:pt x="8909939" y="2657977"/>
                  <a:pt x="9195310" y="2623342"/>
                  <a:pt x="9479970" y="2583369"/>
                </a:cubicBezTo>
                <a:cubicBezTo>
                  <a:pt x="9864901" y="2528995"/>
                  <a:pt x="10248014" y="2464281"/>
                  <a:pt x="10629308" y="2389212"/>
                </a:cubicBezTo>
                <a:cubicBezTo>
                  <a:pt x="11090114" y="2298092"/>
                  <a:pt x="11546975" y="2190586"/>
                  <a:pt x="11998498" y="2063218"/>
                </a:cubicBezTo>
                <a:lnTo>
                  <a:pt x="12192000" y="2006219"/>
                </a:lnTo>
                <a:lnTo>
                  <a:pt x="12192000" y="2060956"/>
                </a:lnTo>
                <a:lnTo>
                  <a:pt x="11829257" y="2166255"/>
                </a:lnTo>
                <a:cubicBezTo>
                  <a:pt x="11534769" y="2245952"/>
                  <a:pt x="11238120" y="2316838"/>
                  <a:pt x="10939183" y="2380770"/>
                </a:cubicBezTo>
                <a:cubicBezTo>
                  <a:pt x="10622824" y="2448552"/>
                  <a:pt x="10304941" y="2508549"/>
                  <a:pt x="9985530" y="2560775"/>
                </a:cubicBezTo>
                <a:cubicBezTo>
                  <a:pt x="9720036" y="2604224"/>
                  <a:pt x="9453814" y="2642869"/>
                  <a:pt x="9186882" y="2676722"/>
                </a:cubicBezTo>
                <a:cubicBezTo>
                  <a:pt x="8984197" y="2702296"/>
                  <a:pt x="8781514" y="2726379"/>
                  <a:pt x="8578198" y="2746241"/>
                </a:cubicBezTo>
                <a:cubicBezTo>
                  <a:pt x="8340547" y="2768961"/>
                  <a:pt x="8102644" y="2790436"/>
                  <a:pt x="7864358" y="2807692"/>
                </a:cubicBezTo>
                <a:cubicBezTo>
                  <a:pt x="7554994" y="2830036"/>
                  <a:pt x="7245502" y="2847914"/>
                  <a:pt x="6935502" y="2859086"/>
                </a:cubicBezTo>
                <a:cubicBezTo>
                  <a:pt x="6782917" y="2864549"/>
                  <a:pt x="6630334" y="2868397"/>
                  <a:pt x="6477750" y="2872989"/>
                </a:cubicBezTo>
                <a:cubicBezTo>
                  <a:pt x="6439195" y="2870905"/>
                  <a:pt x="6400529" y="2872530"/>
                  <a:pt x="6362294" y="2877832"/>
                </a:cubicBezTo>
                <a:lnTo>
                  <a:pt x="6057129" y="2877832"/>
                </a:lnTo>
                <a:lnTo>
                  <a:pt x="5977784" y="2873238"/>
                </a:lnTo>
                <a:cubicBezTo>
                  <a:pt x="5740261" y="2860825"/>
                  <a:pt x="5502739" y="2847046"/>
                  <a:pt x="5265087" y="2836989"/>
                </a:cubicBezTo>
                <a:cubicBezTo>
                  <a:pt x="4958267" y="2824573"/>
                  <a:pt x="4651826" y="2804093"/>
                  <a:pt x="4346277" y="2774919"/>
                </a:cubicBezTo>
                <a:cubicBezTo>
                  <a:pt x="4021654" y="2744007"/>
                  <a:pt x="3697795" y="2709372"/>
                  <a:pt x="3373045" y="2676350"/>
                </a:cubicBezTo>
                <a:cubicBezTo>
                  <a:pt x="3035412" y="2642088"/>
                  <a:pt x="2698456" y="2602449"/>
                  <a:pt x="2362173" y="2557423"/>
                </a:cubicBezTo>
                <a:cubicBezTo>
                  <a:pt x="1984692" y="2507270"/>
                  <a:pt x="1608364" y="2449544"/>
                  <a:pt x="1233178" y="2384247"/>
                </a:cubicBezTo>
                <a:cubicBezTo>
                  <a:pt x="842181" y="2315534"/>
                  <a:pt x="453758" y="2237046"/>
                  <a:pt x="68500" y="2144540"/>
                </a:cubicBezTo>
                <a:lnTo>
                  <a:pt x="0" y="2127185"/>
                </a:lnTo>
                <a:lnTo>
                  <a:pt x="0" y="2070696"/>
                </a:lnTo>
                <a:lnTo>
                  <a:pt x="72441" y="2089473"/>
                </a:lnTo>
                <a:cubicBezTo>
                  <a:pt x="247961" y="2131651"/>
                  <a:pt x="424164" y="2170911"/>
                  <a:pt x="600716" y="2207843"/>
                </a:cubicBezTo>
                <a:cubicBezTo>
                  <a:pt x="988279" y="2288657"/>
                  <a:pt x="1378133" y="2357555"/>
                  <a:pt x="1769512" y="2418011"/>
                </a:cubicBezTo>
                <a:cubicBezTo>
                  <a:pt x="2052426" y="2461587"/>
                  <a:pt x="2335725" y="2501684"/>
                  <a:pt x="2613554" y="2534953"/>
                </a:cubicBezTo>
                <a:cubicBezTo>
                  <a:pt x="2605544" y="2537560"/>
                  <a:pt x="2594611" y="2527504"/>
                  <a:pt x="2581134" y="2525022"/>
                </a:cubicBezTo>
                <a:cubicBezTo>
                  <a:pt x="2087178" y="2433070"/>
                  <a:pt x="1597684" y="2322177"/>
                  <a:pt x="1112635" y="2192325"/>
                </a:cubicBezTo>
                <a:cubicBezTo>
                  <a:pt x="880453" y="2130254"/>
                  <a:pt x="649713" y="2063776"/>
                  <a:pt x="420412" y="1992892"/>
                </a:cubicBezTo>
                <a:lnTo>
                  <a:pt x="0" y="185397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490B31B-7777-E741-0BFC-B08D6AC5CFFC}"/>
              </a:ext>
            </a:extLst>
          </p:cNvPr>
          <p:cNvSpPr>
            <a:spLocks noGrp="1"/>
          </p:cNvSpPr>
          <p:nvPr>
            <p:ph type="title"/>
          </p:nvPr>
        </p:nvSpPr>
        <p:spPr>
          <a:xfrm>
            <a:off x="630936" y="630936"/>
            <a:ext cx="3599688" cy="1463040"/>
          </a:xfrm>
        </p:spPr>
        <p:txBody>
          <a:bodyPr vert="horz" lIns="91440" tIns="45720" rIns="91440" bIns="45720" rtlCol="0" anchor="ctr">
            <a:normAutofit/>
          </a:bodyPr>
          <a:lstStyle/>
          <a:p>
            <a:r>
              <a:rPr lang="en-US" sz="3000" kern="1200">
                <a:solidFill>
                  <a:srgbClr val="FFFFFF"/>
                </a:solidFill>
                <a:latin typeface="+mj-lt"/>
                <a:ea typeface="+mj-ea"/>
                <a:cs typeface="+mj-cs"/>
              </a:rPr>
              <a:t>International Distribution Strategy options </a:t>
            </a:r>
          </a:p>
        </p:txBody>
      </p:sp>
      <p:sp>
        <p:nvSpPr>
          <p:cNvPr id="14" name="sketch line">
            <a:extLst>
              <a:ext uri="{FF2B5EF4-FFF2-40B4-BE49-F238E27FC236}">
                <a16:creationId xmlns:a16="http://schemas.microsoft.com/office/drawing/2014/main" id="{59FA8C2E-A5A7-4490-927A-7CD58343ED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566159" y="1353312"/>
            <a:ext cx="1554480" cy="18288"/>
          </a:xfrm>
          <a:custGeom>
            <a:avLst/>
            <a:gdLst>
              <a:gd name="connsiteX0" fmla="*/ 0 w 1554480"/>
              <a:gd name="connsiteY0" fmla="*/ 0 h 18288"/>
              <a:gd name="connsiteX1" fmla="*/ 549250 w 1554480"/>
              <a:gd name="connsiteY1" fmla="*/ 0 h 18288"/>
              <a:gd name="connsiteX2" fmla="*/ 1082954 w 1554480"/>
              <a:gd name="connsiteY2" fmla="*/ 0 h 18288"/>
              <a:gd name="connsiteX3" fmla="*/ 1554480 w 1554480"/>
              <a:gd name="connsiteY3" fmla="*/ 0 h 18288"/>
              <a:gd name="connsiteX4" fmla="*/ 1554480 w 1554480"/>
              <a:gd name="connsiteY4" fmla="*/ 18288 h 18288"/>
              <a:gd name="connsiteX5" fmla="*/ 1067410 w 1554480"/>
              <a:gd name="connsiteY5" fmla="*/ 18288 h 18288"/>
              <a:gd name="connsiteX6" fmla="*/ 549250 w 1554480"/>
              <a:gd name="connsiteY6" fmla="*/ 18288 h 18288"/>
              <a:gd name="connsiteX7" fmla="*/ 0 w 1554480"/>
              <a:gd name="connsiteY7" fmla="*/ 18288 h 18288"/>
              <a:gd name="connsiteX8" fmla="*/ 0 w 1554480"/>
              <a:gd name="connsiteY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54480" h="18288" fill="none" extrusionOk="0">
                <a:moveTo>
                  <a:pt x="0" y="0"/>
                </a:moveTo>
                <a:cubicBezTo>
                  <a:pt x="114141" y="-19864"/>
                  <a:pt x="345055" y="-1657"/>
                  <a:pt x="549250" y="0"/>
                </a:cubicBezTo>
                <a:cubicBezTo>
                  <a:pt x="753445" y="1657"/>
                  <a:pt x="862292" y="-5674"/>
                  <a:pt x="1082954" y="0"/>
                </a:cubicBezTo>
                <a:cubicBezTo>
                  <a:pt x="1303616" y="5674"/>
                  <a:pt x="1363530" y="4537"/>
                  <a:pt x="1554480" y="0"/>
                </a:cubicBezTo>
                <a:cubicBezTo>
                  <a:pt x="1554963" y="7176"/>
                  <a:pt x="1553909" y="13682"/>
                  <a:pt x="1554480" y="18288"/>
                </a:cubicBezTo>
                <a:cubicBezTo>
                  <a:pt x="1338847" y="6127"/>
                  <a:pt x="1215066" y="37851"/>
                  <a:pt x="1067410" y="18288"/>
                </a:cubicBezTo>
                <a:cubicBezTo>
                  <a:pt x="919754" y="-1275"/>
                  <a:pt x="800465" y="3080"/>
                  <a:pt x="549250" y="18288"/>
                </a:cubicBezTo>
                <a:cubicBezTo>
                  <a:pt x="298035" y="33496"/>
                  <a:pt x="158868" y="22769"/>
                  <a:pt x="0" y="18288"/>
                </a:cubicBezTo>
                <a:cubicBezTo>
                  <a:pt x="-655" y="13237"/>
                  <a:pt x="709" y="4645"/>
                  <a:pt x="0" y="0"/>
                </a:cubicBezTo>
                <a:close/>
              </a:path>
              <a:path w="1554480" h="18288" stroke="0" extrusionOk="0">
                <a:moveTo>
                  <a:pt x="0" y="0"/>
                </a:moveTo>
                <a:cubicBezTo>
                  <a:pt x="249941" y="-58"/>
                  <a:pt x="367334" y="23448"/>
                  <a:pt x="502615" y="0"/>
                </a:cubicBezTo>
                <a:cubicBezTo>
                  <a:pt x="637897" y="-23448"/>
                  <a:pt x="813653" y="-20418"/>
                  <a:pt x="974141" y="0"/>
                </a:cubicBezTo>
                <a:cubicBezTo>
                  <a:pt x="1134629" y="20418"/>
                  <a:pt x="1268772" y="6288"/>
                  <a:pt x="1554480" y="0"/>
                </a:cubicBezTo>
                <a:cubicBezTo>
                  <a:pt x="1554917" y="7222"/>
                  <a:pt x="1555359" y="13299"/>
                  <a:pt x="1554480" y="18288"/>
                </a:cubicBezTo>
                <a:cubicBezTo>
                  <a:pt x="1336087" y="12172"/>
                  <a:pt x="1310024" y="19759"/>
                  <a:pt x="1067410" y="18288"/>
                </a:cubicBezTo>
                <a:cubicBezTo>
                  <a:pt x="824796" y="16818"/>
                  <a:pt x="787902" y="34647"/>
                  <a:pt x="518160" y="18288"/>
                </a:cubicBezTo>
                <a:cubicBezTo>
                  <a:pt x="248418" y="1930"/>
                  <a:pt x="133160" y="9205"/>
                  <a:pt x="0" y="18288"/>
                </a:cubicBezTo>
                <a:cubicBezTo>
                  <a:pt x="-643" y="9451"/>
                  <a:pt x="-340" y="7114"/>
                  <a:pt x="0" y="0"/>
                </a:cubicBezTo>
                <a:close/>
              </a:path>
            </a:pathLst>
          </a:custGeom>
          <a:solidFill>
            <a:srgbClr val="FFFFFF"/>
          </a:solidFill>
          <a:ln w="41275" cap="rnd">
            <a:solidFill>
              <a:srgbClr val="FFFFFF"/>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1">
            <a:extLst>
              <a:ext uri="{FF2B5EF4-FFF2-40B4-BE49-F238E27FC236}">
                <a16:creationId xmlns:a16="http://schemas.microsoft.com/office/drawing/2014/main" id="{177E9A8E-8957-D1DC-F223-B77D1D9A0498}"/>
              </a:ext>
            </a:extLst>
          </p:cNvPr>
          <p:cNvSpPr>
            <a:spLocks noChangeArrowheads="1"/>
          </p:cNvSpPr>
          <p:nvPr/>
        </p:nvSpPr>
        <p:spPr bwMode="auto">
          <a:xfrm>
            <a:off x="4474462" y="630936"/>
            <a:ext cx="7074409" cy="146304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 anchorCtr="0" compatLnSpc="1">
            <a:prstTxWarp prst="textNoShape">
              <a:avLst/>
            </a:prstTxWarp>
            <a:normAutofit/>
          </a:bodyPr>
          <a:lstStyle/>
          <a:p>
            <a:pPr marL="0" marR="0" lvl="0" indent="-228600" fontAlgn="base">
              <a:lnSpc>
                <a:spcPct val="90000"/>
              </a:lnSpc>
              <a:spcBef>
                <a:spcPct val="0"/>
              </a:spcBef>
              <a:spcAft>
                <a:spcPts val="600"/>
              </a:spcAft>
              <a:buClrTx/>
              <a:buSzTx/>
              <a:buFont typeface="Arial" panose="020B0604020202020204" pitchFamily="34" charset="0"/>
              <a:buChar char="•"/>
              <a:tabLst/>
            </a:pPr>
            <a:r>
              <a:rPr kumimoji="0" lang="en-US" altLang="zh-CN" sz="2200" b="1" i="0" u="none" strike="noStrike" cap="none" normalizeH="0" baseline="0">
                <a:ln>
                  <a:noFill/>
                </a:ln>
                <a:solidFill>
                  <a:srgbClr val="FFFFFF"/>
                </a:solidFill>
                <a:effectLst/>
              </a:rPr>
              <a:t>1</a:t>
            </a:r>
            <a:endParaRPr kumimoji="0" lang="en-US" altLang="zh-CN" sz="2200" b="0" i="0" u="none" strike="noStrike" cap="none" normalizeH="0" baseline="0">
              <a:ln>
                <a:noFill/>
              </a:ln>
              <a:solidFill>
                <a:srgbClr val="FFFFFF"/>
              </a:solidFill>
              <a:effectLst/>
            </a:endParaRPr>
          </a:p>
        </p:txBody>
      </p:sp>
      <p:graphicFrame>
        <p:nvGraphicFramePr>
          <p:cNvPr id="4" name="Content Placeholder 3">
            <a:extLst>
              <a:ext uri="{FF2B5EF4-FFF2-40B4-BE49-F238E27FC236}">
                <a16:creationId xmlns:a16="http://schemas.microsoft.com/office/drawing/2014/main" id="{A3262270-7181-852A-B505-B9A022058E7D}"/>
              </a:ext>
            </a:extLst>
          </p:cNvPr>
          <p:cNvGraphicFramePr>
            <a:graphicFrameLocks noGrp="1"/>
          </p:cNvGraphicFramePr>
          <p:nvPr>
            <p:ph idx="1"/>
            <p:extLst>
              <p:ext uri="{D42A27DB-BD31-4B8C-83A1-F6EECF244321}">
                <p14:modId xmlns:p14="http://schemas.microsoft.com/office/powerpoint/2010/main" val="2520202218"/>
              </p:ext>
            </p:extLst>
          </p:nvPr>
        </p:nvGraphicFramePr>
        <p:xfrm>
          <a:off x="630936" y="3196934"/>
          <a:ext cx="10917937" cy="2828222"/>
        </p:xfrm>
        <a:graphic>
          <a:graphicData uri="http://schemas.openxmlformats.org/drawingml/2006/table">
            <a:tbl>
              <a:tblPr firstRow="1" firstCol="1" bandRow="1"/>
              <a:tblGrid>
                <a:gridCol w="2633545">
                  <a:extLst>
                    <a:ext uri="{9D8B030D-6E8A-4147-A177-3AD203B41FA5}">
                      <a16:colId xmlns:a16="http://schemas.microsoft.com/office/drawing/2014/main" val="810490547"/>
                    </a:ext>
                  </a:extLst>
                </a:gridCol>
                <a:gridCol w="8284392">
                  <a:extLst>
                    <a:ext uri="{9D8B030D-6E8A-4147-A177-3AD203B41FA5}">
                      <a16:colId xmlns:a16="http://schemas.microsoft.com/office/drawing/2014/main" val="889801164"/>
                    </a:ext>
                  </a:extLst>
                </a:gridCol>
              </a:tblGrid>
              <a:tr h="567923">
                <a:tc>
                  <a:txBody>
                    <a:bodyPr/>
                    <a:lstStyle/>
                    <a:p>
                      <a:pPr marL="0" marR="0">
                        <a:lnSpc>
                          <a:spcPct val="115000"/>
                        </a:lnSpc>
                        <a:spcBef>
                          <a:spcPts val="0"/>
                        </a:spcBef>
                        <a:spcAft>
                          <a:spcPts val="0"/>
                        </a:spcAft>
                      </a:pPr>
                      <a:r>
                        <a:rPr lang="en-US" sz="1600" b="1" kern="100">
                          <a:effectLst/>
                          <a:latin typeface="Times New Roman" panose="02020603050405020304" pitchFamily="18" charset="0"/>
                          <a:ea typeface="DengXian" panose="02010600030101010101" pitchFamily="2" charset="-122"/>
                          <a:cs typeface="Times New Roman" panose="02020603050405020304" pitchFamily="18" charset="0"/>
                        </a:rPr>
                        <a:t>International Distribution Strategy </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20626" marR="2062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600" b="1" kern="100">
                          <a:effectLst/>
                          <a:latin typeface="Times New Roman" panose="02020603050405020304" pitchFamily="18" charset="0"/>
                          <a:ea typeface="DengXian" panose="02010600030101010101" pitchFamily="2" charset="-122"/>
                          <a:cs typeface="Times New Roman" panose="02020603050405020304" pitchFamily="18" charset="0"/>
                        </a:rPr>
                        <a:t>Explanation </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20626" marR="2062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09431342"/>
                  </a:ext>
                </a:extLst>
              </a:tr>
              <a:tr h="567923">
                <a:tc>
                  <a:txBody>
                    <a:bodyPr/>
                    <a:lstStyle/>
                    <a:p>
                      <a:pPr marL="0" marR="0">
                        <a:lnSpc>
                          <a:spcPct val="115000"/>
                        </a:lnSpc>
                        <a:spcBef>
                          <a:spcPts val="0"/>
                        </a:spcBef>
                        <a:spcAft>
                          <a:spcPts val="0"/>
                        </a:spcAft>
                      </a:pPr>
                      <a:r>
                        <a:rPr lang="en-US" sz="1600" kern="100">
                          <a:effectLst/>
                          <a:latin typeface="Times New Roman" panose="02020603050405020304" pitchFamily="18" charset="0"/>
                          <a:ea typeface="DengXian" panose="02010600030101010101" pitchFamily="2" charset="-122"/>
                          <a:cs typeface="Times New Roman" panose="02020603050405020304" pitchFamily="18" charset="0"/>
                        </a:rPr>
                        <a:t>Near and distant markets </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20626" marR="2062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600" kern="100">
                          <a:effectLst/>
                          <a:latin typeface="Times New Roman" panose="02020603050405020304" pitchFamily="18" charset="0"/>
                          <a:ea typeface="DengXian" panose="02010600030101010101" pitchFamily="2" charset="-122"/>
                          <a:cs typeface="Times New Roman" panose="02020603050405020304" pitchFamily="18" charset="0"/>
                        </a:rPr>
                        <a:t>Near markets are easier to serve than distant markets, regular business and control systems are easy to set up, freight cost is lower and transit time quicker. </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20626" marR="2062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58681240"/>
                  </a:ext>
                </a:extLst>
              </a:tr>
              <a:tr h="846188">
                <a:tc>
                  <a:txBody>
                    <a:bodyPr/>
                    <a:lstStyle/>
                    <a:p>
                      <a:pPr marL="0" marR="0">
                        <a:lnSpc>
                          <a:spcPct val="115000"/>
                        </a:lnSpc>
                        <a:spcBef>
                          <a:spcPts val="0"/>
                        </a:spcBef>
                        <a:spcAft>
                          <a:spcPts val="0"/>
                        </a:spcAft>
                      </a:pPr>
                      <a:r>
                        <a:rPr lang="en-US" sz="1600" kern="100">
                          <a:effectLst/>
                          <a:latin typeface="Times New Roman" panose="02020603050405020304" pitchFamily="18" charset="0"/>
                          <a:ea typeface="DengXian" panose="02010600030101010101" pitchFamily="2" charset="-122"/>
                          <a:cs typeface="Times New Roman" panose="02020603050405020304" pitchFamily="18" charset="0"/>
                        </a:rPr>
                        <a:t>Destination seaports </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20626" marR="2062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600" kern="100">
                          <a:effectLst/>
                          <a:latin typeface="Times New Roman" panose="02020603050405020304" pitchFamily="18" charset="0"/>
                          <a:ea typeface="DengXian" panose="02010600030101010101" pitchFamily="2" charset="-122"/>
                          <a:cs typeface="Times New Roman" panose="02020603050405020304" pitchFamily="18" charset="0"/>
                        </a:rPr>
                        <a:t>The factors that influence choice of destination or feeder seaport include overall efficiency, infrastructure, level of tariffs, overall transit time, degree of technology, competitiveness, range of facilities, proximity to buyers address etc.   </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20626" marR="2062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79416811"/>
                  </a:ext>
                </a:extLst>
              </a:tr>
              <a:tr h="846188">
                <a:tc>
                  <a:txBody>
                    <a:bodyPr/>
                    <a:lstStyle/>
                    <a:p>
                      <a:pPr marL="0" marR="0">
                        <a:lnSpc>
                          <a:spcPct val="115000"/>
                        </a:lnSpc>
                        <a:spcBef>
                          <a:spcPts val="0"/>
                        </a:spcBef>
                        <a:spcAft>
                          <a:spcPts val="0"/>
                        </a:spcAft>
                      </a:pPr>
                      <a:r>
                        <a:rPr lang="en-US" sz="1600" kern="100">
                          <a:effectLst/>
                          <a:latin typeface="Times New Roman" panose="02020603050405020304" pitchFamily="18" charset="0"/>
                          <a:ea typeface="DengXian" panose="02010600030101010101" pitchFamily="2" charset="-122"/>
                          <a:cs typeface="Times New Roman" panose="02020603050405020304" pitchFamily="18" charset="0"/>
                        </a:rPr>
                        <a:t>Sea-land bridge and sea-air bridge </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20626" marR="2062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600" kern="100">
                          <a:effectLst/>
                          <a:latin typeface="Times New Roman" panose="02020603050405020304" pitchFamily="18" charset="0"/>
                          <a:ea typeface="DengXian" panose="02010600030101010101" pitchFamily="2" charset="-122"/>
                          <a:cs typeface="Times New Roman" panose="02020603050405020304" pitchFamily="18" charset="0"/>
                        </a:rPr>
                        <a:t>This mode of transport opens new markets and offers good inventory management, especially for perishable goods with such competitively priced services offering quick transit times and numerous benefits to shippers.</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20626" marR="2062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28758021"/>
                  </a:ext>
                </a:extLst>
              </a:tr>
            </a:tbl>
          </a:graphicData>
        </a:graphic>
      </p:graphicFrame>
    </p:spTree>
    <p:extLst>
      <p:ext uri="{BB962C8B-B14F-4D97-AF65-F5344CB8AC3E}">
        <p14:creationId xmlns:p14="http://schemas.microsoft.com/office/powerpoint/2010/main" val="26943836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2AEEBC8-9D30-42EF-95F2-386C2653FB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3529E97A-97C3-40EA-8A04-5C02398D56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877832"/>
          </a:xfrm>
          <a:custGeom>
            <a:avLst/>
            <a:gdLst>
              <a:gd name="connsiteX0" fmla="*/ 6789701 w 12192000"/>
              <a:gd name="connsiteY0" fmla="*/ 2809623 h 2877832"/>
              <a:gd name="connsiteX1" fmla="*/ 6788702 w 12192000"/>
              <a:gd name="connsiteY1" fmla="*/ 2809701 h 2877832"/>
              <a:gd name="connsiteX2" fmla="*/ 6788476 w 12192000"/>
              <a:gd name="connsiteY2" fmla="*/ 2810235 h 2877832"/>
              <a:gd name="connsiteX3" fmla="*/ 0 w 12192000"/>
              <a:gd name="connsiteY3" fmla="*/ 0 h 2877832"/>
              <a:gd name="connsiteX4" fmla="*/ 12192000 w 12192000"/>
              <a:gd name="connsiteY4" fmla="*/ 0 h 2877832"/>
              <a:gd name="connsiteX5" fmla="*/ 12192000 w 12192000"/>
              <a:gd name="connsiteY5" fmla="*/ 1915388 h 2877832"/>
              <a:gd name="connsiteX6" fmla="*/ 12061096 w 12192000"/>
              <a:gd name="connsiteY6" fmla="*/ 1954428 h 2877832"/>
              <a:gd name="connsiteX7" fmla="*/ 11676800 w 12192000"/>
              <a:gd name="connsiteY7" fmla="*/ 2058003 h 2877832"/>
              <a:gd name="connsiteX8" fmla="*/ 10425355 w 12192000"/>
              <a:gd name="connsiteY8" fmla="*/ 2341542 h 2877832"/>
              <a:gd name="connsiteX9" fmla="*/ 9424022 w 12192000"/>
              <a:gd name="connsiteY9" fmla="*/ 2516704 h 2877832"/>
              <a:gd name="connsiteX10" fmla="*/ 8458419 w 12192000"/>
              <a:gd name="connsiteY10" fmla="*/ 2650405 h 2877832"/>
              <a:gd name="connsiteX11" fmla="*/ 7715970 w 12192000"/>
              <a:gd name="connsiteY11" fmla="*/ 2730352 h 2877832"/>
              <a:gd name="connsiteX12" fmla="*/ 6951716 w 12192000"/>
              <a:gd name="connsiteY12" fmla="*/ 2796132 h 2877832"/>
              <a:gd name="connsiteX13" fmla="*/ 6936303 w 12192000"/>
              <a:gd name="connsiteY13" fmla="*/ 2798203 h 2877832"/>
              <a:gd name="connsiteX14" fmla="*/ 6790448 w 12192000"/>
              <a:gd name="connsiteY14" fmla="*/ 2809564 h 2877832"/>
              <a:gd name="connsiteX15" fmla="*/ 6799941 w 12192000"/>
              <a:gd name="connsiteY15" fmla="*/ 2811384 h 2877832"/>
              <a:gd name="connsiteX16" fmla="*/ 6835432 w 12192000"/>
              <a:gd name="connsiteY16" fmla="*/ 2809677 h 2877832"/>
              <a:gd name="connsiteX17" fmla="*/ 6884003 w 12192000"/>
              <a:gd name="connsiteY17" fmla="*/ 2806699 h 2877832"/>
              <a:gd name="connsiteX18" fmla="*/ 7578771 w 12192000"/>
              <a:gd name="connsiteY18" fmla="*/ 2774172 h 2877832"/>
              <a:gd name="connsiteX19" fmla="*/ 8623845 w 12192000"/>
              <a:gd name="connsiteY19" fmla="*/ 2687275 h 2877832"/>
              <a:gd name="connsiteX20" fmla="*/ 9479970 w 12192000"/>
              <a:gd name="connsiteY20" fmla="*/ 2583369 h 2877832"/>
              <a:gd name="connsiteX21" fmla="*/ 10629308 w 12192000"/>
              <a:gd name="connsiteY21" fmla="*/ 2389212 h 2877832"/>
              <a:gd name="connsiteX22" fmla="*/ 11998498 w 12192000"/>
              <a:gd name="connsiteY22" fmla="*/ 2063218 h 2877832"/>
              <a:gd name="connsiteX23" fmla="*/ 12192000 w 12192000"/>
              <a:gd name="connsiteY23" fmla="*/ 2006219 h 2877832"/>
              <a:gd name="connsiteX24" fmla="*/ 12192000 w 12192000"/>
              <a:gd name="connsiteY24" fmla="*/ 2060956 h 2877832"/>
              <a:gd name="connsiteX25" fmla="*/ 11829257 w 12192000"/>
              <a:gd name="connsiteY25" fmla="*/ 2166255 h 2877832"/>
              <a:gd name="connsiteX26" fmla="*/ 10939183 w 12192000"/>
              <a:gd name="connsiteY26" fmla="*/ 2380770 h 2877832"/>
              <a:gd name="connsiteX27" fmla="*/ 9985530 w 12192000"/>
              <a:gd name="connsiteY27" fmla="*/ 2560775 h 2877832"/>
              <a:gd name="connsiteX28" fmla="*/ 9186882 w 12192000"/>
              <a:gd name="connsiteY28" fmla="*/ 2676722 h 2877832"/>
              <a:gd name="connsiteX29" fmla="*/ 8578198 w 12192000"/>
              <a:gd name="connsiteY29" fmla="*/ 2746241 h 2877832"/>
              <a:gd name="connsiteX30" fmla="*/ 7864358 w 12192000"/>
              <a:gd name="connsiteY30" fmla="*/ 2807692 h 2877832"/>
              <a:gd name="connsiteX31" fmla="*/ 6935502 w 12192000"/>
              <a:gd name="connsiteY31" fmla="*/ 2859086 h 2877832"/>
              <a:gd name="connsiteX32" fmla="*/ 6477750 w 12192000"/>
              <a:gd name="connsiteY32" fmla="*/ 2872989 h 2877832"/>
              <a:gd name="connsiteX33" fmla="*/ 6362294 w 12192000"/>
              <a:gd name="connsiteY33" fmla="*/ 2877832 h 2877832"/>
              <a:gd name="connsiteX34" fmla="*/ 6057129 w 12192000"/>
              <a:gd name="connsiteY34" fmla="*/ 2877832 h 2877832"/>
              <a:gd name="connsiteX35" fmla="*/ 5977784 w 12192000"/>
              <a:gd name="connsiteY35" fmla="*/ 2873238 h 2877832"/>
              <a:gd name="connsiteX36" fmla="*/ 5265087 w 12192000"/>
              <a:gd name="connsiteY36" fmla="*/ 2836989 h 2877832"/>
              <a:gd name="connsiteX37" fmla="*/ 4346277 w 12192000"/>
              <a:gd name="connsiteY37" fmla="*/ 2774919 h 2877832"/>
              <a:gd name="connsiteX38" fmla="*/ 3373045 w 12192000"/>
              <a:gd name="connsiteY38" fmla="*/ 2676350 h 2877832"/>
              <a:gd name="connsiteX39" fmla="*/ 2362173 w 12192000"/>
              <a:gd name="connsiteY39" fmla="*/ 2557423 h 2877832"/>
              <a:gd name="connsiteX40" fmla="*/ 1233178 w 12192000"/>
              <a:gd name="connsiteY40" fmla="*/ 2384247 h 2877832"/>
              <a:gd name="connsiteX41" fmla="*/ 68500 w 12192000"/>
              <a:gd name="connsiteY41" fmla="*/ 2144540 h 2877832"/>
              <a:gd name="connsiteX42" fmla="*/ 0 w 12192000"/>
              <a:gd name="connsiteY42" fmla="*/ 2127185 h 2877832"/>
              <a:gd name="connsiteX43" fmla="*/ 0 w 12192000"/>
              <a:gd name="connsiteY43" fmla="*/ 2070696 h 2877832"/>
              <a:gd name="connsiteX44" fmla="*/ 72441 w 12192000"/>
              <a:gd name="connsiteY44" fmla="*/ 2089473 h 2877832"/>
              <a:gd name="connsiteX45" fmla="*/ 600716 w 12192000"/>
              <a:gd name="connsiteY45" fmla="*/ 2207843 h 2877832"/>
              <a:gd name="connsiteX46" fmla="*/ 1769512 w 12192000"/>
              <a:gd name="connsiteY46" fmla="*/ 2418011 h 2877832"/>
              <a:gd name="connsiteX47" fmla="*/ 2613554 w 12192000"/>
              <a:gd name="connsiteY47" fmla="*/ 2534953 h 2877832"/>
              <a:gd name="connsiteX48" fmla="*/ 2581134 w 12192000"/>
              <a:gd name="connsiteY48" fmla="*/ 2525022 h 2877832"/>
              <a:gd name="connsiteX49" fmla="*/ 1112635 w 12192000"/>
              <a:gd name="connsiteY49" fmla="*/ 2192325 h 2877832"/>
              <a:gd name="connsiteX50" fmla="*/ 420412 w 12192000"/>
              <a:gd name="connsiteY50" fmla="*/ 1992892 h 2877832"/>
              <a:gd name="connsiteX51" fmla="*/ 0 w 12192000"/>
              <a:gd name="connsiteY51" fmla="*/ 1853975 h 2877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000" h="2877832">
                <a:moveTo>
                  <a:pt x="6789701" y="2809623"/>
                </a:moveTo>
                <a:lnTo>
                  <a:pt x="6788702" y="2809701"/>
                </a:lnTo>
                <a:lnTo>
                  <a:pt x="6788476" y="2810235"/>
                </a:lnTo>
                <a:close/>
                <a:moveTo>
                  <a:pt x="0" y="0"/>
                </a:moveTo>
                <a:lnTo>
                  <a:pt x="12192000" y="0"/>
                </a:lnTo>
                <a:lnTo>
                  <a:pt x="12192000" y="1915388"/>
                </a:lnTo>
                <a:lnTo>
                  <a:pt x="12061096" y="1954428"/>
                </a:lnTo>
                <a:cubicBezTo>
                  <a:pt x="11933500" y="1990642"/>
                  <a:pt x="11805390" y="2025171"/>
                  <a:pt x="11676800" y="2058003"/>
                </a:cubicBezTo>
                <a:cubicBezTo>
                  <a:pt x="11262789" y="2165510"/>
                  <a:pt x="10845343" y="2259112"/>
                  <a:pt x="10425355" y="2341542"/>
                </a:cubicBezTo>
                <a:cubicBezTo>
                  <a:pt x="10092810" y="2406753"/>
                  <a:pt x="9759033" y="2465150"/>
                  <a:pt x="9424022" y="2516704"/>
                </a:cubicBezTo>
                <a:cubicBezTo>
                  <a:pt x="9102997" y="2566361"/>
                  <a:pt x="8781133" y="2610928"/>
                  <a:pt x="8458419" y="2650405"/>
                </a:cubicBezTo>
                <a:cubicBezTo>
                  <a:pt x="8211360" y="2680571"/>
                  <a:pt x="7963792" y="2706144"/>
                  <a:pt x="7715970" y="2730352"/>
                </a:cubicBezTo>
                <a:lnTo>
                  <a:pt x="6951716" y="2796132"/>
                </a:lnTo>
                <a:lnTo>
                  <a:pt x="6936303" y="2798203"/>
                </a:lnTo>
                <a:lnTo>
                  <a:pt x="6790448" y="2809564"/>
                </a:lnTo>
                <a:lnTo>
                  <a:pt x="6799941" y="2811384"/>
                </a:lnTo>
                <a:cubicBezTo>
                  <a:pt x="6811623" y="2811850"/>
                  <a:pt x="6823734" y="2809677"/>
                  <a:pt x="6835432" y="2809677"/>
                </a:cubicBezTo>
                <a:cubicBezTo>
                  <a:pt x="6851580" y="2809677"/>
                  <a:pt x="6867729" y="2807070"/>
                  <a:pt x="6884003" y="2806699"/>
                </a:cubicBezTo>
                <a:cubicBezTo>
                  <a:pt x="7115805" y="2801237"/>
                  <a:pt x="7347351" y="2789070"/>
                  <a:pt x="7578771" y="2774172"/>
                </a:cubicBezTo>
                <a:cubicBezTo>
                  <a:pt x="7927552" y="2751704"/>
                  <a:pt x="8276080" y="2723525"/>
                  <a:pt x="8623845" y="2687275"/>
                </a:cubicBezTo>
                <a:cubicBezTo>
                  <a:pt x="8909939" y="2657977"/>
                  <a:pt x="9195310" y="2623342"/>
                  <a:pt x="9479970" y="2583369"/>
                </a:cubicBezTo>
                <a:cubicBezTo>
                  <a:pt x="9864901" y="2528995"/>
                  <a:pt x="10248014" y="2464281"/>
                  <a:pt x="10629308" y="2389212"/>
                </a:cubicBezTo>
                <a:cubicBezTo>
                  <a:pt x="11090114" y="2298092"/>
                  <a:pt x="11546975" y="2190586"/>
                  <a:pt x="11998498" y="2063218"/>
                </a:cubicBezTo>
                <a:lnTo>
                  <a:pt x="12192000" y="2006219"/>
                </a:lnTo>
                <a:lnTo>
                  <a:pt x="12192000" y="2060956"/>
                </a:lnTo>
                <a:lnTo>
                  <a:pt x="11829257" y="2166255"/>
                </a:lnTo>
                <a:cubicBezTo>
                  <a:pt x="11534769" y="2245952"/>
                  <a:pt x="11238120" y="2316838"/>
                  <a:pt x="10939183" y="2380770"/>
                </a:cubicBezTo>
                <a:cubicBezTo>
                  <a:pt x="10622824" y="2448552"/>
                  <a:pt x="10304941" y="2508549"/>
                  <a:pt x="9985530" y="2560775"/>
                </a:cubicBezTo>
                <a:cubicBezTo>
                  <a:pt x="9720036" y="2604224"/>
                  <a:pt x="9453814" y="2642869"/>
                  <a:pt x="9186882" y="2676722"/>
                </a:cubicBezTo>
                <a:cubicBezTo>
                  <a:pt x="8984197" y="2702296"/>
                  <a:pt x="8781514" y="2726379"/>
                  <a:pt x="8578198" y="2746241"/>
                </a:cubicBezTo>
                <a:cubicBezTo>
                  <a:pt x="8340547" y="2768961"/>
                  <a:pt x="8102644" y="2790436"/>
                  <a:pt x="7864358" y="2807692"/>
                </a:cubicBezTo>
                <a:cubicBezTo>
                  <a:pt x="7554994" y="2830036"/>
                  <a:pt x="7245502" y="2847914"/>
                  <a:pt x="6935502" y="2859086"/>
                </a:cubicBezTo>
                <a:cubicBezTo>
                  <a:pt x="6782917" y="2864549"/>
                  <a:pt x="6630334" y="2868397"/>
                  <a:pt x="6477750" y="2872989"/>
                </a:cubicBezTo>
                <a:cubicBezTo>
                  <a:pt x="6439195" y="2870905"/>
                  <a:pt x="6400529" y="2872530"/>
                  <a:pt x="6362294" y="2877832"/>
                </a:cubicBezTo>
                <a:lnTo>
                  <a:pt x="6057129" y="2877832"/>
                </a:lnTo>
                <a:lnTo>
                  <a:pt x="5977784" y="2873238"/>
                </a:lnTo>
                <a:cubicBezTo>
                  <a:pt x="5740261" y="2860825"/>
                  <a:pt x="5502739" y="2847046"/>
                  <a:pt x="5265087" y="2836989"/>
                </a:cubicBezTo>
                <a:cubicBezTo>
                  <a:pt x="4958267" y="2824573"/>
                  <a:pt x="4651826" y="2804093"/>
                  <a:pt x="4346277" y="2774919"/>
                </a:cubicBezTo>
                <a:cubicBezTo>
                  <a:pt x="4021654" y="2744007"/>
                  <a:pt x="3697795" y="2709372"/>
                  <a:pt x="3373045" y="2676350"/>
                </a:cubicBezTo>
                <a:cubicBezTo>
                  <a:pt x="3035412" y="2642088"/>
                  <a:pt x="2698456" y="2602449"/>
                  <a:pt x="2362173" y="2557423"/>
                </a:cubicBezTo>
                <a:cubicBezTo>
                  <a:pt x="1984692" y="2507270"/>
                  <a:pt x="1608364" y="2449544"/>
                  <a:pt x="1233178" y="2384247"/>
                </a:cubicBezTo>
                <a:cubicBezTo>
                  <a:pt x="842181" y="2315534"/>
                  <a:pt x="453758" y="2237046"/>
                  <a:pt x="68500" y="2144540"/>
                </a:cubicBezTo>
                <a:lnTo>
                  <a:pt x="0" y="2127185"/>
                </a:lnTo>
                <a:lnTo>
                  <a:pt x="0" y="2070696"/>
                </a:lnTo>
                <a:lnTo>
                  <a:pt x="72441" y="2089473"/>
                </a:lnTo>
                <a:cubicBezTo>
                  <a:pt x="247961" y="2131651"/>
                  <a:pt x="424164" y="2170911"/>
                  <a:pt x="600716" y="2207843"/>
                </a:cubicBezTo>
                <a:cubicBezTo>
                  <a:pt x="988279" y="2288657"/>
                  <a:pt x="1378133" y="2357555"/>
                  <a:pt x="1769512" y="2418011"/>
                </a:cubicBezTo>
                <a:cubicBezTo>
                  <a:pt x="2052426" y="2461587"/>
                  <a:pt x="2335725" y="2501684"/>
                  <a:pt x="2613554" y="2534953"/>
                </a:cubicBezTo>
                <a:cubicBezTo>
                  <a:pt x="2605544" y="2537560"/>
                  <a:pt x="2594611" y="2527504"/>
                  <a:pt x="2581134" y="2525022"/>
                </a:cubicBezTo>
                <a:cubicBezTo>
                  <a:pt x="2087178" y="2433070"/>
                  <a:pt x="1597684" y="2322177"/>
                  <a:pt x="1112635" y="2192325"/>
                </a:cubicBezTo>
                <a:cubicBezTo>
                  <a:pt x="880453" y="2130254"/>
                  <a:pt x="649713" y="2063776"/>
                  <a:pt x="420412" y="1992892"/>
                </a:cubicBezTo>
                <a:lnTo>
                  <a:pt x="0" y="185397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490B31B-7777-E741-0BFC-B08D6AC5CFFC}"/>
              </a:ext>
            </a:extLst>
          </p:cNvPr>
          <p:cNvSpPr>
            <a:spLocks noGrp="1"/>
          </p:cNvSpPr>
          <p:nvPr>
            <p:ph type="title"/>
          </p:nvPr>
        </p:nvSpPr>
        <p:spPr>
          <a:xfrm>
            <a:off x="630936" y="630936"/>
            <a:ext cx="3599688" cy="1463040"/>
          </a:xfrm>
        </p:spPr>
        <p:txBody>
          <a:bodyPr vert="horz" lIns="91440" tIns="45720" rIns="91440" bIns="45720" rtlCol="0" anchor="ctr">
            <a:normAutofit/>
          </a:bodyPr>
          <a:lstStyle/>
          <a:p>
            <a:r>
              <a:rPr lang="en-US" sz="3000" kern="1200">
                <a:solidFill>
                  <a:srgbClr val="FFFFFF"/>
                </a:solidFill>
                <a:latin typeface="+mj-lt"/>
                <a:ea typeface="+mj-ea"/>
                <a:cs typeface="+mj-cs"/>
              </a:rPr>
              <a:t>International Distribution Strategy options </a:t>
            </a:r>
          </a:p>
        </p:txBody>
      </p:sp>
      <p:sp>
        <p:nvSpPr>
          <p:cNvPr id="14" name="sketch line">
            <a:extLst>
              <a:ext uri="{FF2B5EF4-FFF2-40B4-BE49-F238E27FC236}">
                <a16:creationId xmlns:a16="http://schemas.microsoft.com/office/drawing/2014/main" id="{59FA8C2E-A5A7-4490-927A-7CD58343ED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566159" y="1353312"/>
            <a:ext cx="1554480" cy="18288"/>
          </a:xfrm>
          <a:custGeom>
            <a:avLst/>
            <a:gdLst>
              <a:gd name="connsiteX0" fmla="*/ 0 w 1554480"/>
              <a:gd name="connsiteY0" fmla="*/ 0 h 18288"/>
              <a:gd name="connsiteX1" fmla="*/ 549250 w 1554480"/>
              <a:gd name="connsiteY1" fmla="*/ 0 h 18288"/>
              <a:gd name="connsiteX2" fmla="*/ 1082954 w 1554480"/>
              <a:gd name="connsiteY2" fmla="*/ 0 h 18288"/>
              <a:gd name="connsiteX3" fmla="*/ 1554480 w 1554480"/>
              <a:gd name="connsiteY3" fmla="*/ 0 h 18288"/>
              <a:gd name="connsiteX4" fmla="*/ 1554480 w 1554480"/>
              <a:gd name="connsiteY4" fmla="*/ 18288 h 18288"/>
              <a:gd name="connsiteX5" fmla="*/ 1067410 w 1554480"/>
              <a:gd name="connsiteY5" fmla="*/ 18288 h 18288"/>
              <a:gd name="connsiteX6" fmla="*/ 549250 w 1554480"/>
              <a:gd name="connsiteY6" fmla="*/ 18288 h 18288"/>
              <a:gd name="connsiteX7" fmla="*/ 0 w 1554480"/>
              <a:gd name="connsiteY7" fmla="*/ 18288 h 18288"/>
              <a:gd name="connsiteX8" fmla="*/ 0 w 1554480"/>
              <a:gd name="connsiteY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54480" h="18288" fill="none" extrusionOk="0">
                <a:moveTo>
                  <a:pt x="0" y="0"/>
                </a:moveTo>
                <a:cubicBezTo>
                  <a:pt x="114141" y="-19864"/>
                  <a:pt x="345055" y="-1657"/>
                  <a:pt x="549250" y="0"/>
                </a:cubicBezTo>
                <a:cubicBezTo>
                  <a:pt x="753445" y="1657"/>
                  <a:pt x="862292" y="-5674"/>
                  <a:pt x="1082954" y="0"/>
                </a:cubicBezTo>
                <a:cubicBezTo>
                  <a:pt x="1303616" y="5674"/>
                  <a:pt x="1363530" y="4537"/>
                  <a:pt x="1554480" y="0"/>
                </a:cubicBezTo>
                <a:cubicBezTo>
                  <a:pt x="1554963" y="7176"/>
                  <a:pt x="1553909" y="13682"/>
                  <a:pt x="1554480" y="18288"/>
                </a:cubicBezTo>
                <a:cubicBezTo>
                  <a:pt x="1338847" y="6127"/>
                  <a:pt x="1215066" y="37851"/>
                  <a:pt x="1067410" y="18288"/>
                </a:cubicBezTo>
                <a:cubicBezTo>
                  <a:pt x="919754" y="-1275"/>
                  <a:pt x="800465" y="3080"/>
                  <a:pt x="549250" y="18288"/>
                </a:cubicBezTo>
                <a:cubicBezTo>
                  <a:pt x="298035" y="33496"/>
                  <a:pt x="158868" y="22769"/>
                  <a:pt x="0" y="18288"/>
                </a:cubicBezTo>
                <a:cubicBezTo>
                  <a:pt x="-655" y="13237"/>
                  <a:pt x="709" y="4645"/>
                  <a:pt x="0" y="0"/>
                </a:cubicBezTo>
                <a:close/>
              </a:path>
              <a:path w="1554480" h="18288" stroke="0" extrusionOk="0">
                <a:moveTo>
                  <a:pt x="0" y="0"/>
                </a:moveTo>
                <a:cubicBezTo>
                  <a:pt x="249941" y="-58"/>
                  <a:pt x="367334" y="23448"/>
                  <a:pt x="502615" y="0"/>
                </a:cubicBezTo>
                <a:cubicBezTo>
                  <a:pt x="637897" y="-23448"/>
                  <a:pt x="813653" y="-20418"/>
                  <a:pt x="974141" y="0"/>
                </a:cubicBezTo>
                <a:cubicBezTo>
                  <a:pt x="1134629" y="20418"/>
                  <a:pt x="1268772" y="6288"/>
                  <a:pt x="1554480" y="0"/>
                </a:cubicBezTo>
                <a:cubicBezTo>
                  <a:pt x="1554917" y="7222"/>
                  <a:pt x="1555359" y="13299"/>
                  <a:pt x="1554480" y="18288"/>
                </a:cubicBezTo>
                <a:cubicBezTo>
                  <a:pt x="1336087" y="12172"/>
                  <a:pt x="1310024" y="19759"/>
                  <a:pt x="1067410" y="18288"/>
                </a:cubicBezTo>
                <a:cubicBezTo>
                  <a:pt x="824796" y="16818"/>
                  <a:pt x="787902" y="34647"/>
                  <a:pt x="518160" y="18288"/>
                </a:cubicBezTo>
                <a:cubicBezTo>
                  <a:pt x="248418" y="1930"/>
                  <a:pt x="133160" y="9205"/>
                  <a:pt x="0" y="18288"/>
                </a:cubicBezTo>
                <a:cubicBezTo>
                  <a:pt x="-643" y="9451"/>
                  <a:pt x="-340" y="7114"/>
                  <a:pt x="0" y="0"/>
                </a:cubicBezTo>
                <a:close/>
              </a:path>
            </a:pathLst>
          </a:custGeom>
          <a:solidFill>
            <a:srgbClr val="FFFFFF"/>
          </a:solidFill>
          <a:ln w="41275" cap="rnd">
            <a:solidFill>
              <a:srgbClr val="FFFFFF"/>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1">
            <a:extLst>
              <a:ext uri="{FF2B5EF4-FFF2-40B4-BE49-F238E27FC236}">
                <a16:creationId xmlns:a16="http://schemas.microsoft.com/office/drawing/2014/main" id="{177E9A8E-8957-D1DC-F223-B77D1D9A0498}"/>
              </a:ext>
            </a:extLst>
          </p:cNvPr>
          <p:cNvSpPr>
            <a:spLocks noChangeArrowheads="1"/>
          </p:cNvSpPr>
          <p:nvPr/>
        </p:nvSpPr>
        <p:spPr bwMode="auto">
          <a:xfrm>
            <a:off x="4474462" y="630936"/>
            <a:ext cx="7074409" cy="146304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 anchorCtr="0" compatLnSpc="1">
            <a:prstTxWarp prst="textNoShape">
              <a:avLst/>
            </a:prstTxWarp>
            <a:normAutofit/>
          </a:bodyPr>
          <a:lstStyle/>
          <a:p>
            <a:pPr marL="0" marR="0" lvl="0" indent="-228600" fontAlgn="base">
              <a:lnSpc>
                <a:spcPct val="90000"/>
              </a:lnSpc>
              <a:spcBef>
                <a:spcPct val="0"/>
              </a:spcBef>
              <a:spcAft>
                <a:spcPts val="600"/>
              </a:spcAft>
              <a:buClrTx/>
              <a:buSzTx/>
              <a:buFont typeface="Arial" panose="020B0604020202020204" pitchFamily="34" charset="0"/>
              <a:buChar char="•"/>
              <a:tabLst/>
            </a:pPr>
            <a:r>
              <a:rPr kumimoji="0" lang="en-US" altLang="zh-CN" sz="2200" b="1" i="0" u="none" strike="noStrike" cap="none" normalizeH="0" baseline="0">
                <a:ln>
                  <a:noFill/>
                </a:ln>
                <a:solidFill>
                  <a:srgbClr val="FFFFFF"/>
                </a:solidFill>
                <a:effectLst/>
              </a:rPr>
              <a:t>1</a:t>
            </a:r>
            <a:endParaRPr kumimoji="0" lang="en-US" altLang="zh-CN" sz="2200" b="0" i="0" u="none" strike="noStrike" cap="none" normalizeH="0" baseline="0">
              <a:ln>
                <a:noFill/>
              </a:ln>
              <a:solidFill>
                <a:srgbClr val="FFFFFF"/>
              </a:solidFill>
              <a:effectLst/>
            </a:endParaRPr>
          </a:p>
        </p:txBody>
      </p:sp>
      <p:graphicFrame>
        <p:nvGraphicFramePr>
          <p:cNvPr id="4" name="Content Placeholder 3">
            <a:extLst>
              <a:ext uri="{FF2B5EF4-FFF2-40B4-BE49-F238E27FC236}">
                <a16:creationId xmlns:a16="http://schemas.microsoft.com/office/drawing/2014/main" id="{A3262270-7181-852A-B505-B9A022058E7D}"/>
              </a:ext>
            </a:extLst>
          </p:cNvPr>
          <p:cNvGraphicFramePr>
            <a:graphicFrameLocks noGrp="1"/>
          </p:cNvGraphicFramePr>
          <p:nvPr>
            <p:ph idx="1"/>
            <p:extLst>
              <p:ext uri="{D42A27DB-BD31-4B8C-83A1-F6EECF244321}">
                <p14:modId xmlns:p14="http://schemas.microsoft.com/office/powerpoint/2010/main" val="656080934"/>
              </p:ext>
            </p:extLst>
          </p:nvPr>
        </p:nvGraphicFramePr>
        <p:xfrm>
          <a:off x="1678713" y="2971800"/>
          <a:ext cx="8822383" cy="3278490"/>
        </p:xfrm>
        <a:graphic>
          <a:graphicData uri="http://schemas.openxmlformats.org/drawingml/2006/table">
            <a:tbl>
              <a:tblPr firstRow="1" firstCol="1" bandRow="1"/>
              <a:tblGrid>
                <a:gridCol w="2135951">
                  <a:extLst>
                    <a:ext uri="{9D8B030D-6E8A-4147-A177-3AD203B41FA5}">
                      <a16:colId xmlns:a16="http://schemas.microsoft.com/office/drawing/2014/main" val="810490547"/>
                    </a:ext>
                  </a:extLst>
                </a:gridCol>
                <a:gridCol w="6686432">
                  <a:extLst>
                    <a:ext uri="{9D8B030D-6E8A-4147-A177-3AD203B41FA5}">
                      <a16:colId xmlns:a16="http://schemas.microsoft.com/office/drawing/2014/main" val="889801164"/>
                    </a:ext>
                  </a:extLst>
                </a:gridCol>
              </a:tblGrid>
              <a:tr h="599368">
                <a:tc>
                  <a:txBody>
                    <a:bodyPr/>
                    <a:lstStyle/>
                    <a:p>
                      <a:pPr marL="0" marR="0">
                        <a:lnSpc>
                          <a:spcPct val="115000"/>
                        </a:lnSpc>
                        <a:spcBef>
                          <a:spcPts val="0"/>
                        </a:spcBef>
                        <a:spcAft>
                          <a:spcPts val="0"/>
                        </a:spcAft>
                      </a:pPr>
                      <a:r>
                        <a:rPr lang="en-US" sz="1700" b="1" kern="100">
                          <a:effectLst/>
                          <a:latin typeface="Times New Roman" panose="02020603050405020304" pitchFamily="18" charset="0"/>
                          <a:ea typeface="DengXian" panose="02010600030101010101" pitchFamily="2" charset="-122"/>
                          <a:cs typeface="Times New Roman" panose="02020603050405020304" pitchFamily="18" charset="0"/>
                        </a:rPr>
                        <a:t>International Distribution Strategy </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21768" marR="217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700" b="1" kern="100">
                          <a:effectLst/>
                          <a:latin typeface="Times New Roman" panose="02020603050405020304" pitchFamily="18" charset="0"/>
                          <a:ea typeface="DengXian" panose="02010600030101010101" pitchFamily="2" charset="-122"/>
                          <a:cs typeface="Times New Roman" panose="02020603050405020304" pitchFamily="18" charset="0"/>
                        </a:rPr>
                        <a:t>Explanation </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21768" marR="217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09431342"/>
                  </a:ext>
                </a:extLst>
              </a:tr>
              <a:tr h="1186713">
                <a:tc>
                  <a:txBody>
                    <a:bodyPr/>
                    <a:lstStyle/>
                    <a:p>
                      <a:pPr marL="0" marR="0">
                        <a:lnSpc>
                          <a:spcPct val="115000"/>
                        </a:lnSpc>
                        <a:spcBef>
                          <a:spcPts val="0"/>
                        </a:spcBef>
                        <a:spcAft>
                          <a:spcPts val="0"/>
                        </a:spcAft>
                      </a:pPr>
                      <a:r>
                        <a:rPr lang="en-US" sz="1700" kern="100">
                          <a:effectLst/>
                          <a:latin typeface="Times New Roman" panose="02020603050405020304" pitchFamily="18" charset="0"/>
                          <a:ea typeface="DengXian" panose="02010600030101010101" pitchFamily="2" charset="-122"/>
                          <a:cs typeface="Times New Roman" panose="02020603050405020304" pitchFamily="18" charset="0"/>
                        </a:rPr>
                        <a:t>Distriparks </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21768" marR="217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700" kern="100">
                          <a:effectLst/>
                          <a:latin typeface="Times New Roman" panose="02020603050405020304" pitchFamily="18" charset="0"/>
                          <a:ea typeface="DengXian" panose="02010600030101010101" pitchFamily="2" charset="-122"/>
                          <a:cs typeface="Times New Roman" panose="02020603050405020304" pitchFamily="18" charset="0"/>
                        </a:rPr>
                        <a:t>They provide a new dimension to international physical distribution where suppliers, shippers or exporters can lease warehouse accommodation in the port environs and assemble, process, and label the products with substantial cost savings. </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21768" marR="217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0737703"/>
                  </a:ext>
                </a:extLst>
              </a:tr>
              <a:tr h="893041">
                <a:tc>
                  <a:txBody>
                    <a:bodyPr/>
                    <a:lstStyle/>
                    <a:p>
                      <a:pPr marL="0" marR="0">
                        <a:lnSpc>
                          <a:spcPct val="115000"/>
                        </a:lnSpc>
                        <a:spcBef>
                          <a:spcPts val="0"/>
                        </a:spcBef>
                        <a:spcAft>
                          <a:spcPts val="0"/>
                        </a:spcAft>
                      </a:pPr>
                      <a:r>
                        <a:rPr lang="en-US" sz="1700" kern="100">
                          <a:effectLst/>
                          <a:latin typeface="Times New Roman" panose="02020603050405020304" pitchFamily="18" charset="0"/>
                          <a:ea typeface="DengXian" panose="02010600030101010101" pitchFamily="2" charset="-122"/>
                          <a:cs typeface="Times New Roman" panose="02020603050405020304" pitchFamily="18" charset="0"/>
                        </a:rPr>
                        <a:t>Free trade zones/industrial zones  </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21768" marR="217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700" kern="100">
                          <a:effectLst/>
                          <a:latin typeface="Times New Roman" panose="02020603050405020304" pitchFamily="18" charset="0"/>
                          <a:ea typeface="DengXian" panose="02010600030101010101" pitchFamily="2" charset="-122"/>
                          <a:cs typeface="Times New Roman" panose="02020603050405020304" pitchFamily="18" charset="0"/>
                        </a:rPr>
                        <a:t>Cost, local taxes and rate reduction are realized as well as providing a means to enter markets which are restrictive by using local labor int the manufacturing and assembling process.  </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21768" marR="217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54073414"/>
                  </a:ext>
                </a:extLst>
              </a:tr>
              <a:tr h="599368">
                <a:tc>
                  <a:txBody>
                    <a:bodyPr/>
                    <a:lstStyle/>
                    <a:p>
                      <a:pPr marL="0" marR="0">
                        <a:lnSpc>
                          <a:spcPct val="115000"/>
                        </a:lnSpc>
                        <a:spcBef>
                          <a:spcPts val="0"/>
                        </a:spcBef>
                        <a:spcAft>
                          <a:spcPts val="0"/>
                        </a:spcAft>
                      </a:pPr>
                      <a:r>
                        <a:rPr lang="en-US" sz="1700" kern="100">
                          <a:effectLst/>
                          <a:latin typeface="Times New Roman" panose="02020603050405020304" pitchFamily="18" charset="0"/>
                          <a:ea typeface="DengXian" panose="02010600030101010101" pitchFamily="2" charset="-122"/>
                          <a:cs typeface="Times New Roman" panose="02020603050405020304" pitchFamily="18" charset="0"/>
                        </a:rPr>
                        <a:t>Customs planning </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21768" marR="217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700" kern="100">
                          <a:effectLst/>
                          <a:latin typeface="Times New Roman" panose="02020603050405020304" pitchFamily="18" charset="0"/>
                          <a:ea typeface="DengXian" panose="02010600030101010101" pitchFamily="2" charset="-122"/>
                          <a:cs typeface="Times New Roman" panose="02020603050405020304" pitchFamily="18" charset="0"/>
                        </a:rPr>
                        <a:t>It involves a wide variety of customs activities including tariff costing outwards, duty preference and origin, freight procurement, VAT etc</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21768" marR="217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95669707"/>
                  </a:ext>
                </a:extLst>
              </a:tr>
            </a:tbl>
          </a:graphicData>
        </a:graphic>
      </p:graphicFrame>
    </p:spTree>
    <p:extLst>
      <p:ext uri="{BB962C8B-B14F-4D97-AF65-F5344CB8AC3E}">
        <p14:creationId xmlns:p14="http://schemas.microsoft.com/office/powerpoint/2010/main" val="17137022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2AEEBC8-9D30-42EF-95F2-386C2653FB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3529E97A-97C3-40EA-8A04-5C02398D56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877832"/>
          </a:xfrm>
          <a:custGeom>
            <a:avLst/>
            <a:gdLst>
              <a:gd name="connsiteX0" fmla="*/ 6789701 w 12192000"/>
              <a:gd name="connsiteY0" fmla="*/ 2809623 h 2877832"/>
              <a:gd name="connsiteX1" fmla="*/ 6788702 w 12192000"/>
              <a:gd name="connsiteY1" fmla="*/ 2809701 h 2877832"/>
              <a:gd name="connsiteX2" fmla="*/ 6788476 w 12192000"/>
              <a:gd name="connsiteY2" fmla="*/ 2810235 h 2877832"/>
              <a:gd name="connsiteX3" fmla="*/ 0 w 12192000"/>
              <a:gd name="connsiteY3" fmla="*/ 0 h 2877832"/>
              <a:gd name="connsiteX4" fmla="*/ 12192000 w 12192000"/>
              <a:gd name="connsiteY4" fmla="*/ 0 h 2877832"/>
              <a:gd name="connsiteX5" fmla="*/ 12192000 w 12192000"/>
              <a:gd name="connsiteY5" fmla="*/ 1915388 h 2877832"/>
              <a:gd name="connsiteX6" fmla="*/ 12061096 w 12192000"/>
              <a:gd name="connsiteY6" fmla="*/ 1954428 h 2877832"/>
              <a:gd name="connsiteX7" fmla="*/ 11676800 w 12192000"/>
              <a:gd name="connsiteY7" fmla="*/ 2058003 h 2877832"/>
              <a:gd name="connsiteX8" fmla="*/ 10425355 w 12192000"/>
              <a:gd name="connsiteY8" fmla="*/ 2341542 h 2877832"/>
              <a:gd name="connsiteX9" fmla="*/ 9424022 w 12192000"/>
              <a:gd name="connsiteY9" fmla="*/ 2516704 h 2877832"/>
              <a:gd name="connsiteX10" fmla="*/ 8458419 w 12192000"/>
              <a:gd name="connsiteY10" fmla="*/ 2650405 h 2877832"/>
              <a:gd name="connsiteX11" fmla="*/ 7715970 w 12192000"/>
              <a:gd name="connsiteY11" fmla="*/ 2730352 h 2877832"/>
              <a:gd name="connsiteX12" fmla="*/ 6951716 w 12192000"/>
              <a:gd name="connsiteY12" fmla="*/ 2796132 h 2877832"/>
              <a:gd name="connsiteX13" fmla="*/ 6936303 w 12192000"/>
              <a:gd name="connsiteY13" fmla="*/ 2798203 h 2877832"/>
              <a:gd name="connsiteX14" fmla="*/ 6790448 w 12192000"/>
              <a:gd name="connsiteY14" fmla="*/ 2809564 h 2877832"/>
              <a:gd name="connsiteX15" fmla="*/ 6799941 w 12192000"/>
              <a:gd name="connsiteY15" fmla="*/ 2811384 h 2877832"/>
              <a:gd name="connsiteX16" fmla="*/ 6835432 w 12192000"/>
              <a:gd name="connsiteY16" fmla="*/ 2809677 h 2877832"/>
              <a:gd name="connsiteX17" fmla="*/ 6884003 w 12192000"/>
              <a:gd name="connsiteY17" fmla="*/ 2806699 h 2877832"/>
              <a:gd name="connsiteX18" fmla="*/ 7578771 w 12192000"/>
              <a:gd name="connsiteY18" fmla="*/ 2774172 h 2877832"/>
              <a:gd name="connsiteX19" fmla="*/ 8623845 w 12192000"/>
              <a:gd name="connsiteY19" fmla="*/ 2687275 h 2877832"/>
              <a:gd name="connsiteX20" fmla="*/ 9479970 w 12192000"/>
              <a:gd name="connsiteY20" fmla="*/ 2583369 h 2877832"/>
              <a:gd name="connsiteX21" fmla="*/ 10629308 w 12192000"/>
              <a:gd name="connsiteY21" fmla="*/ 2389212 h 2877832"/>
              <a:gd name="connsiteX22" fmla="*/ 11998498 w 12192000"/>
              <a:gd name="connsiteY22" fmla="*/ 2063218 h 2877832"/>
              <a:gd name="connsiteX23" fmla="*/ 12192000 w 12192000"/>
              <a:gd name="connsiteY23" fmla="*/ 2006219 h 2877832"/>
              <a:gd name="connsiteX24" fmla="*/ 12192000 w 12192000"/>
              <a:gd name="connsiteY24" fmla="*/ 2060956 h 2877832"/>
              <a:gd name="connsiteX25" fmla="*/ 11829257 w 12192000"/>
              <a:gd name="connsiteY25" fmla="*/ 2166255 h 2877832"/>
              <a:gd name="connsiteX26" fmla="*/ 10939183 w 12192000"/>
              <a:gd name="connsiteY26" fmla="*/ 2380770 h 2877832"/>
              <a:gd name="connsiteX27" fmla="*/ 9985530 w 12192000"/>
              <a:gd name="connsiteY27" fmla="*/ 2560775 h 2877832"/>
              <a:gd name="connsiteX28" fmla="*/ 9186882 w 12192000"/>
              <a:gd name="connsiteY28" fmla="*/ 2676722 h 2877832"/>
              <a:gd name="connsiteX29" fmla="*/ 8578198 w 12192000"/>
              <a:gd name="connsiteY29" fmla="*/ 2746241 h 2877832"/>
              <a:gd name="connsiteX30" fmla="*/ 7864358 w 12192000"/>
              <a:gd name="connsiteY30" fmla="*/ 2807692 h 2877832"/>
              <a:gd name="connsiteX31" fmla="*/ 6935502 w 12192000"/>
              <a:gd name="connsiteY31" fmla="*/ 2859086 h 2877832"/>
              <a:gd name="connsiteX32" fmla="*/ 6477750 w 12192000"/>
              <a:gd name="connsiteY32" fmla="*/ 2872989 h 2877832"/>
              <a:gd name="connsiteX33" fmla="*/ 6362294 w 12192000"/>
              <a:gd name="connsiteY33" fmla="*/ 2877832 h 2877832"/>
              <a:gd name="connsiteX34" fmla="*/ 6057129 w 12192000"/>
              <a:gd name="connsiteY34" fmla="*/ 2877832 h 2877832"/>
              <a:gd name="connsiteX35" fmla="*/ 5977784 w 12192000"/>
              <a:gd name="connsiteY35" fmla="*/ 2873238 h 2877832"/>
              <a:gd name="connsiteX36" fmla="*/ 5265087 w 12192000"/>
              <a:gd name="connsiteY36" fmla="*/ 2836989 h 2877832"/>
              <a:gd name="connsiteX37" fmla="*/ 4346277 w 12192000"/>
              <a:gd name="connsiteY37" fmla="*/ 2774919 h 2877832"/>
              <a:gd name="connsiteX38" fmla="*/ 3373045 w 12192000"/>
              <a:gd name="connsiteY38" fmla="*/ 2676350 h 2877832"/>
              <a:gd name="connsiteX39" fmla="*/ 2362173 w 12192000"/>
              <a:gd name="connsiteY39" fmla="*/ 2557423 h 2877832"/>
              <a:gd name="connsiteX40" fmla="*/ 1233178 w 12192000"/>
              <a:gd name="connsiteY40" fmla="*/ 2384247 h 2877832"/>
              <a:gd name="connsiteX41" fmla="*/ 68500 w 12192000"/>
              <a:gd name="connsiteY41" fmla="*/ 2144540 h 2877832"/>
              <a:gd name="connsiteX42" fmla="*/ 0 w 12192000"/>
              <a:gd name="connsiteY42" fmla="*/ 2127185 h 2877832"/>
              <a:gd name="connsiteX43" fmla="*/ 0 w 12192000"/>
              <a:gd name="connsiteY43" fmla="*/ 2070696 h 2877832"/>
              <a:gd name="connsiteX44" fmla="*/ 72441 w 12192000"/>
              <a:gd name="connsiteY44" fmla="*/ 2089473 h 2877832"/>
              <a:gd name="connsiteX45" fmla="*/ 600716 w 12192000"/>
              <a:gd name="connsiteY45" fmla="*/ 2207843 h 2877832"/>
              <a:gd name="connsiteX46" fmla="*/ 1769512 w 12192000"/>
              <a:gd name="connsiteY46" fmla="*/ 2418011 h 2877832"/>
              <a:gd name="connsiteX47" fmla="*/ 2613554 w 12192000"/>
              <a:gd name="connsiteY47" fmla="*/ 2534953 h 2877832"/>
              <a:gd name="connsiteX48" fmla="*/ 2581134 w 12192000"/>
              <a:gd name="connsiteY48" fmla="*/ 2525022 h 2877832"/>
              <a:gd name="connsiteX49" fmla="*/ 1112635 w 12192000"/>
              <a:gd name="connsiteY49" fmla="*/ 2192325 h 2877832"/>
              <a:gd name="connsiteX50" fmla="*/ 420412 w 12192000"/>
              <a:gd name="connsiteY50" fmla="*/ 1992892 h 2877832"/>
              <a:gd name="connsiteX51" fmla="*/ 0 w 12192000"/>
              <a:gd name="connsiteY51" fmla="*/ 1853975 h 2877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000" h="2877832">
                <a:moveTo>
                  <a:pt x="6789701" y="2809623"/>
                </a:moveTo>
                <a:lnTo>
                  <a:pt x="6788702" y="2809701"/>
                </a:lnTo>
                <a:lnTo>
                  <a:pt x="6788476" y="2810235"/>
                </a:lnTo>
                <a:close/>
                <a:moveTo>
                  <a:pt x="0" y="0"/>
                </a:moveTo>
                <a:lnTo>
                  <a:pt x="12192000" y="0"/>
                </a:lnTo>
                <a:lnTo>
                  <a:pt x="12192000" y="1915388"/>
                </a:lnTo>
                <a:lnTo>
                  <a:pt x="12061096" y="1954428"/>
                </a:lnTo>
                <a:cubicBezTo>
                  <a:pt x="11933500" y="1990642"/>
                  <a:pt x="11805390" y="2025171"/>
                  <a:pt x="11676800" y="2058003"/>
                </a:cubicBezTo>
                <a:cubicBezTo>
                  <a:pt x="11262789" y="2165510"/>
                  <a:pt x="10845343" y="2259112"/>
                  <a:pt x="10425355" y="2341542"/>
                </a:cubicBezTo>
                <a:cubicBezTo>
                  <a:pt x="10092810" y="2406753"/>
                  <a:pt x="9759033" y="2465150"/>
                  <a:pt x="9424022" y="2516704"/>
                </a:cubicBezTo>
                <a:cubicBezTo>
                  <a:pt x="9102997" y="2566361"/>
                  <a:pt x="8781133" y="2610928"/>
                  <a:pt x="8458419" y="2650405"/>
                </a:cubicBezTo>
                <a:cubicBezTo>
                  <a:pt x="8211360" y="2680571"/>
                  <a:pt x="7963792" y="2706144"/>
                  <a:pt x="7715970" y="2730352"/>
                </a:cubicBezTo>
                <a:lnTo>
                  <a:pt x="6951716" y="2796132"/>
                </a:lnTo>
                <a:lnTo>
                  <a:pt x="6936303" y="2798203"/>
                </a:lnTo>
                <a:lnTo>
                  <a:pt x="6790448" y="2809564"/>
                </a:lnTo>
                <a:lnTo>
                  <a:pt x="6799941" y="2811384"/>
                </a:lnTo>
                <a:cubicBezTo>
                  <a:pt x="6811623" y="2811850"/>
                  <a:pt x="6823734" y="2809677"/>
                  <a:pt x="6835432" y="2809677"/>
                </a:cubicBezTo>
                <a:cubicBezTo>
                  <a:pt x="6851580" y="2809677"/>
                  <a:pt x="6867729" y="2807070"/>
                  <a:pt x="6884003" y="2806699"/>
                </a:cubicBezTo>
                <a:cubicBezTo>
                  <a:pt x="7115805" y="2801237"/>
                  <a:pt x="7347351" y="2789070"/>
                  <a:pt x="7578771" y="2774172"/>
                </a:cubicBezTo>
                <a:cubicBezTo>
                  <a:pt x="7927552" y="2751704"/>
                  <a:pt x="8276080" y="2723525"/>
                  <a:pt x="8623845" y="2687275"/>
                </a:cubicBezTo>
                <a:cubicBezTo>
                  <a:pt x="8909939" y="2657977"/>
                  <a:pt x="9195310" y="2623342"/>
                  <a:pt x="9479970" y="2583369"/>
                </a:cubicBezTo>
                <a:cubicBezTo>
                  <a:pt x="9864901" y="2528995"/>
                  <a:pt x="10248014" y="2464281"/>
                  <a:pt x="10629308" y="2389212"/>
                </a:cubicBezTo>
                <a:cubicBezTo>
                  <a:pt x="11090114" y="2298092"/>
                  <a:pt x="11546975" y="2190586"/>
                  <a:pt x="11998498" y="2063218"/>
                </a:cubicBezTo>
                <a:lnTo>
                  <a:pt x="12192000" y="2006219"/>
                </a:lnTo>
                <a:lnTo>
                  <a:pt x="12192000" y="2060956"/>
                </a:lnTo>
                <a:lnTo>
                  <a:pt x="11829257" y="2166255"/>
                </a:lnTo>
                <a:cubicBezTo>
                  <a:pt x="11534769" y="2245952"/>
                  <a:pt x="11238120" y="2316838"/>
                  <a:pt x="10939183" y="2380770"/>
                </a:cubicBezTo>
                <a:cubicBezTo>
                  <a:pt x="10622824" y="2448552"/>
                  <a:pt x="10304941" y="2508549"/>
                  <a:pt x="9985530" y="2560775"/>
                </a:cubicBezTo>
                <a:cubicBezTo>
                  <a:pt x="9720036" y="2604224"/>
                  <a:pt x="9453814" y="2642869"/>
                  <a:pt x="9186882" y="2676722"/>
                </a:cubicBezTo>
                <a:cubicBezTo>
                  <a:pt x="8984197" y="2702296"/>
                  <a:pt x="8781514" y="2726379"/>
                  <a:pt x="8578198" y="2746241"/>
                </a:cubicBezTo>
                <a:cubicBezTo>
                  <a:pt x="8340547" y="2768961"/>
                  <a:pt x="8102644" y="2790436"/>
                  <a:pt x="7864358" y="2807692"/>
                </a:cubicBezTo>
                <a:cubicBezTo>
                  <a:pt x="7554994" y="2830036"/>
                  <a:pt x="7245502" y="2847914"/>
                  <a:pt x="6935502" y="2859086"/>
                </a:cubicBezTo>
                <a:cubicBezTo>
                  <a:pt x="6782917" y="2864549"/>
                  <a:pt x="6630334" y="2868397"/>
                  <a:pt x="6477750" y="2872989"/>
                </a:cubicBezTo>
                <a:cubicBezTo>
                  <a:pt x="6439195" y="2870905"/>
                  <a:pt x="6400529" y="2872530"/>
                  <a:pt x="6362294" y="2877832"/>
                </a:cubicBezTo>
                <a:lnTo>
                  <a:pt x="6057129" y="2877832"/>
                </a:lnTo>
                <a:lnTo>
                  <a:pt x="5977784" y="2873238"/>
                </a:lnTo>
                <a:cubicBezTo>
                  <a:pt x="5740261" y="2860825"/>
                  <a:pt x="5502739" y="2847046"/>
                  <a:pt x="5265087" y="2836989"/>
                </a:cubicBezTo>
                <a:cubicBezTo>
                  <a:pt x="4958267" y="2824573"/>
                  <a:pt x="4651826" y="2804093"/>
                  <a:pt x="4346277" y="2774919"/>
                </a:cubicBezTo>
                <a:cubicBezTo>
                  <a:pt x="4021654" y="2744007"/>
                  <a:pt x="3697795" y="2709372"/>
                  <a:pt x="3373045" y="2676350"/>
                </a:cubicBezTo>
                <a:cubicBezTo>
                  <a:pt x="3035412" y="2642088"/>
                  <a:pt x="2698456" y="2602449"/>
                  <a:pt x="2362173" y="2557423"/>
                </a:cubicBezTo>
                <a:cubicBezTo>
                  <a:pt x="1984692" y="2507270"/>
                  <a:pt x="1608364" y="2449544"/>
                  <a:pt x="1233178" y="2384247"/>
                </a:cubicBezTo>
                <a:cubicBezTo>
                  <a:pt x="842181" y="2315534"/>
                  <a:pt x="453758" y="2237046"/>
                  <a:pt x="68500" y="2144540"/>
                </a:cubicBezTo>
                <a:lnTo>
                  <a:pt x="0" y="2127185"/>
                </a:lnTo>
                <a:lnTo>
                  <a:pt x="0" y="2070696"/>
                </a:lnTo>
                <a:lnTo>
                  <a:pt x="72441" y="2089473"/>
                </a:lnTo>
                <a:cubicBezTo>
                  <a:pt x="247961" y="2131651"/>
                  <a:pt x="424164" y="2170911"/>
                  <a:pt x="600716" y="2207843"/>
                </a:cubicBezTo>
                <a:cubicBezTo>
                  <a:pt x="988279" y="2288657"/>
                  <a:pt x="1378133" y="2357555"/>
                  <a:pt x="1769512" y="2418011"/>
                </a:cubicBezTo>
                <a:cubicBezTo>
                  <a:pt x="2052426" y="2461587"/>
                  <a:pt x="2335725" y="2501684"/>
                  <a:pt x="2613554" y="2534953"/>
                </a:cubicBezTo>
                <a:cubicBezTo>
                  <a:pt x="2605544" y="2537560"/>
                  <a:pt x="2594611" y="2527504"/>
                  <a:pt x="2581134" y="2525022"/>
                </a:cubicBezTo>
                <a:cubicBezTo>
                  <a:pt x="2087178" y="2433070"/>
                  <a:pt x="1597684" y="2322177"/>
                  <a:pt x="1112635" y="2192325"/>
                </a:cubicBezTo>
                <a:cubicBezTo>
                  <a:pt x="880453" y="2130254"/>
                  <a:pt x="649713" y="2063776"/>
                  <a:pt x="420412" y="1992892"/>
                </a:cubicBezTo>
                <a:lnTo>
                  <a:pt x="0" y="185397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490B31B-7777-E741-0BFC-B08D6AC5CFFC}"/>
              </a:ext>
            </a:extLst>
          </p:cNvPr>
          <p:cNvSpPr>
            <a:spLocks noGrp="1"/>
          </p:cNvSpPr>
          <p:nvPr>
            <p:ph type="title"/>
          </p:nvPr>
        </p:nvSpPr>
        <p:spPr>
          <a:xfrm>
            <a:off x="630936" y="630936"/>
            <a:ext cx="3599688" cy="1463040"/>
          </a:xfrm>
        </p:spPr>
        <p:txBody>
          <a:bodyPr vert="horz" lIns="91440" tIns="45720" rIns="91440" bIns="45720" rtlCol="0" anchor="ctr">
            <a:normAutofit/>
          </a:bodyPr>
          <a:lstStyle/>
          <a:p>
            <a:r>
              <a:rPr lang="en-US" sz="3000" kern="1200">
                <a:solidFill>
                  <a:srgbClr val="FFFFFF"/>
                </a:solidFill>
                <a:latin typeface="+mj-lt"/>
                <a:ea typeface="+mj-ea"/>
                <a:cs typeface="+mj-cs"/>
              </a:rPr>
              <a:t>International Distribution Strategy options </a:t>
            </a:r>
          </a:p>
        </p:txBody>
      </p:sp>
      <p:sp>
        <p:nvSpPr>
          <p:cNvPr id="14" name="sketch line">
            <a:extLst>
              <a:ext uri="{FF2B5EF4-FFF2-40B4-BE49-F238E27FC236}">
                <a16:creationId xmlns:a16="http://schemas.microsoft.com/office/drawing/2014/main" id="{59FA8C2E-A5A7-4490-927A-7CD58343ED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566159" y="1353312"/>
            <a:ext cx="1554480" cy="18288"/>
          </a:xfrm>
          <a:custGeom>
            <a:avLst/>
            <a:gdLst>
              <a:gd name="connsiteX0" fmla="*/ 0 w 1554480"/>
              <a:gd name="connsiteY0" fmla="*/ 0 h 18288"/>
              <a:gd name="connsiteX1" fmla="*/ 549250 w 1554480"/>
              <a:gd name="connsiteY1" fmla="*/ 0 h 18288"/>
              <a:gd name="connsiteX2" fmla="*/ 1082954 w 1554480"/>
              <a:gd name="connsiteY2" fmla="*/ 0 h 18288"/>
              <a:gd name="connsiteX3" fmla="*/ 1554480 w 1554480"/>
              <a:gd name="connsiteY3" fmla="*/ 0 h 18288"/>
              <a:gd name="connsiteX4" fmla="*/ 1554480 w 1554480"/>
              <a:gd name="connsiteY4" fmla="*/ 18288 h 18288"/>
              <a:gd name="connsiteX5" fmla="*/ 1067410 w 1554480"/>
              <a:gd name="connsiteY5" fmla="*/ 18288 h 18288"/>
              <a:gd name="connsiteX6" fmla="*/ 549250 w 1554480"/>
              <a:gd name="connsiteY6" fmla="*/ 18288 h 18288"/>
              <a:gd name="connsiteX7" fmla="*/ 0 w 1554480"/>
              <a:gd name="connsiteY7" fmla="*/ 18288 h 18288"/>
              <a:gd name="connsiteX8" fmla="*/ 0 w 1554480"/>
              <a:gd name="connsiteY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54480" h="18288" fill="none" extrusionOk="0">
                <a:moveTo>
                  <a:pt x="0" y="0"/>
                </a:moveTo>
                <a:cubicBezTo>
                  <a:pt x="114141" y="-19864"/>
                  <a:pt x="345055" y="-1657"/>
                  <a:pt x="549250" y="0"/>
                </a:cubicBezTo>
                <a:cubicBezTo>
                  <a:pt x="753445" y="1657"/>
                  <a:pt x="862292" y="-5674"/>
                  <a:pt x="1082954" y="0"/>
                </a:cubicBezTo>
                <a:cubicBezTo>
                  <a:pt x="1303616" y="5674"/>
                  <a:pt x="1363530" y="4537"/>
                  <a:pt x="1554480" y="0"/>
                </a:cubicBezTo>
                <a:cubicBezTo>
                  <a:pt x="1554963" y="7176"/>
                  <a:pt x="1553909" y="13682"/>
                  <a:pt x="1554480" y="18288"/>
                </a:cubicBezTo>
                <a:cubicBezTo>
                  <a:pt x="1338847" y="6127"/>
                  <a:pt x="1215066" y="37851"/>
                  <a:pt x="1067410" y="18288"/>
                </a:cubicBezTo>
                <a:cubicBezTo>
                  <a:pt x="919754" y="-1275"/>
                  <a:pt x="800465" y="3080"/>
                  <a:pt x="549250" y="18288"/>
                </a:cubicBezTo>
                <a:cubicBezTo>
                  <a:pt x="298035" y="33496"/>
                  <a:pt x="158868" y="22769"/>
                  <a:pt x="0" y="18288"/>
                </a:cubicBezTo>
                <a:cubicBezTo>
                  <a:pt x="-655" y="13237"/>
                  <a:pt x="709" y="4645"/>
                  <a:pt x="0" y="0"/>
                </a:cubicBezTo>
                <a:close/>
              </a:path>
              <a:path w="1554480" h="18288" stroke="0" extrusionOk="0">
                <a:moveTo>
                  <a:pt x="0" y="0"/>
                </a:moveTo>
                <a:cubicBezTo>
                  <a:pt x="249941" y="-58"/>
                  <a:pt x="367334" y="23448"/>
                  <a:pt x="502615" y="0"/>
                </a:cubicBezTo>
                <a:cubicBezTo>
                  <a:pt x="637897" y="-23448"/>
                  <a:pt x="813653" y="-20418"/>
                  <a:pt x="974141" y="0"/>
                </a:cubicBezTo>
                <a:cubicBezTo>
                  <a:pt x="1134629" y="20418"/>
                  <a:pt x="1268772" y="6288"/>
                  <a:pt x="1554480" y="0"/>
                </a:cubicBezTo>
                <a:cubicBezTo>
                  <a:pt x="1554917" y="7222"/>
                  <a:pt x="1555359" y="13299"/>
                  <a:pt x="1554480" y="18288"/>
                </a:cubicBezTo>
                <a:cubicBezTo>
                  <a:pt x="1336087" y="12172"/>
                  <a:pt x="1310024" y="19759"/>
                  <a:pt x="1067410" y="18288"/>
                </a:cubicBezTo>
                <a:cubicBezTo>
                  <a:pt x="824796" y="16818"/>
                  <a:pt x="787902" y="34647"/>
                  <a:pt x="518160" y="18288"/>
                </a:cubicBezTo>
                <a:cubicBezTo>
                  <a:pt x="248418" y="1930"/>
                  <a:pt x="133160" y="9205"/>
                  <a:pt x="0" y="18288"/>
                </a:cubicBezTo>
                <a:cubicBezTo>
                  <a:pt x="-643" y="9451"/>
                  <a:pt x="-340" y="7114"/>
                  <a:pt x="0" y="0"/>
                </a:cubicBezTo>
                <a:close/>
              </a:path>
            </a:pathLst>
          </a:custGeom>
          <a:solidFill>
            <a:srgbClr val="FFFFFF"/>
          </a:solidFill>
          <a:ln w="41275" cap="rnd">
            <a:solidFill>
              <a:srgbClr val="FFFFFF"/>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1">
            <a:extLst>
              <a:ext uri="{FF2B5EF4-FFF2-40B4-BE49-F238E27FC236}">
                <a16:creationId xmlns:a16="http://schemas.microsoft.com/office/drawing/2014/main" id="{177E9A8E-8957-D1DC-F223-B77D1D9A0498}"/>
              </a:ext>
            </a:extLst>
          </p:cNvPr>
          <p:cNvSpPr>
            <a:spLocks noChangeArrowheads="1"/>
          </p:cNvSpPr>
          <p:nvPr/>
        </p:nvSpPr>
        <p:spPr bwMode="auto">
          <a:xfrm>
            <a:off x="4474462" y="630936"/>
            <a:ext cx="7074409" cy="146304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 anchorCtr="0" compatLnSpc="1">
            <a:prstTxWarp prst="textNoShape">
              <a:avLst/>
            </a:prstTxWarp>
            <a:normAutofit/>
          </a:bodyPr>
          <a:lstStyle/>
          <a:p>
            <a:pPr marL="0" marR="0" lvl="0" indent="-228600" fontAlgn="base">
              <a:lnSpc>
                <a:spcPct val="90000"/>
              </a:lnSpc>
              <a:spcBef>
                <a:spcPct val="0"/>
              </a:spcBef>
              <a:spcAft>
                <a:spcPts val="600"/>
              </a:spcAft>
              <a:buClrTx/>
              <a:buSzTx/>
              <a:buFont typeface="Arial" panose="020B0604020202020204" pitchFamily="34" charset="0"/>
              <a:buChar char="•"/>
              <a:tabLst/>
            </a:pPr>
            <a:r>
              <a:rPr kumimoji="0" lang="en-US" altLang="zh-CN" sz="2200" b="1" i="0" u="none" strike="noStrike" cap="none" normalizeH="0" baseline="0">
                <a:ln>
                  <a:noFill/>
                </a:ln>
                <a:solidFill>
                  <a:srgbClr val="FFFFFF"/>
                </a:solidFill>
                <a:effectLst/>
              </a:rPr>
              <a:t>1</a:t>
            </a:r>
            <a:endParaRPr kumimoji="0" lang="en-US" altLang="zh-CN" sz="2200" b="0" i="0" u="none" strike="noStrike" cap="none" normalizeH="0" baseline="0">
              <a:ln>
                <a:noFill/>
              </a:ln>
              <a:solidFill>
                <a:srgbClr val="FFFFFF"/>
              </a:solidFill>
              <a:effectLst/>
            </a:endParaRPr>
          </a:p>
        </p:txBody>
      </p:sp>
      <p:graphicFrame>
        <p:nvGraphicFramePr>
          <p:cNvPr id="4" name="Content Placeholder 3">
            <a:extLst>
              <a:ext uri="{FF2B5EF4-FFF2-40B4-BE49-F238E27FC236}">
                <a16:creationId xmlns:a16="http://schemas.microsoft.com/office/drawing/2014/main" id="{A3262270-7181-852A-B505-B9A022058E7D}"/>
              </a:ext>
            </a:extLst>
          </p:cNvPr>
          <p:cNvGraphicFramePr>
            <a:graphicFrameLocks noGrp="1"/>
          </p:cNvGraphicFramePr>
          <p:nvPr>
            <p:ph idx="1"/>
            <p:extLst>
              <p:ext uri="{D42A27DB-BD31-4B8C-83A1-F6EECF244321}">
                <p14:modId xmlns:p14="http://schemas.microsoft.com/office/powerpoint/2010/main" val="2406556403"/>
              </p:ext>
            </p:extLst>
          </p:nvPr>
        </p:nvGraphicFramePr>
        <p:xfrm>
          <a:off x="630936" y="3198680"/>
          <a:ext cx="10917937" cy="3080976"/>
        </p:xfrm>
        <a:graphic>
          <a:graphicData uri="http://schemas.openxmlformats.org/drawingml/2006/table">
            <a:tbl>
              <a:tblPr firstRow="1" firstCol="1" bandRow="1"/>
              <a:tblGrid>
                <a:gridCol w="2447891">
                  <a:extLst>
                    <a:ext uri="{9D8B030D-6E8A-4147-A177-3AD203B41FA5}">
                      <a16:colId xmlns:a16="http://schemas.microsoft.com/office/drawing/2014/main" val="810490547"/>
                    </a:ext>
                  </a:extLst>
                </a:gridCol>
                <a:gridCol w="8470046">
                  <a:extLst>
                    <a:ext uri="{9D8B030D-6E8A-4147-A177-3AD203B41FA5}">
                      <a16:colId xmlns:a16="http://schemas.microsoft.com/office/drawing/2014/main" val="889801164"/>
                    </a:ext>
                  </a:extLst>
                </a:gridCol>
              </a:tblGrid>
              <a:tr h="567222">
                <a:tc>
                  <a:txBody>
                    <a:bodyPr/>
                    <a:lstStyle/>
                    <a:p>
                      <a:pPr marL="0" marR="0">
                        <a:lnSpc>
                          <a:spcPct val="115000"/>
                        </a:lnSpc>
                        <a:spcBef>
                          <a:spcPts val="0"/>
                        </a:spcBef>
                        <a:spcAft>
                          <a:spcPts val="0"/>
                        </a:spcAft>
                      </a:pPr>
                      <a:r>
                        <a:rPr lang="en-US" sz="1600" b="1" kern="100">
                          <a:effectLst/>
                          <a:latin typeface="Times New Roman" panose="02020603050405020304" pitchFamily="18" charset="0"/>
                          <a:ea typeface="DengXian" panose="02010600030101010101" pitchFamily="2" charset="-122"/>
                          <a:cs typeface="Times New Roman" panose="02020603050405020304" pitchFamily="18" charset="0"/>
                        </a:rPr>
                        <a:t>International Distribution Strategy </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20601" marR="206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600" b="1" kern="100">
                          <a:effectLst/>
                          <a:latin typeface="Times New Roman" panose="02020603050405020304" pitchFamily="18" charset="0"/>
                          <a:ea typeface="DengXian" panose="02010600030101010101" pitchFamily="2" charset="-122"/>
                          <a:cs typeface="Times New Roman" panose="02020603050405020304" pitchFamily="18" charset="0"/>
                        </a:rPr>
                        <a:t>Explanation </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20601" marR="206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09431342"/>
                  </a:ext>
                </a:extLst>
              </a:tr>
              <a:tr h="567222">
                <a:tc>
                  <a:txBody>
                    <a:bodyPr/>
                    <a:lstStyle/>
                    <a:p>
                      <a:pPr marL="0" marR="0">
                        <a:lnSpc>
                          <a:spcPct val="115000"/>
                        </a:lnSpc>
                        <a:spcBef>
                          <a:spcPts val="0"/>
                        </a:spcBef>
                        <a:spcAft>
                          <a:spcPts val="0"/>
                        </a:spcAft>
                      </a:pPr>
                      <a:r>
                        <a:rPr lang="en-US" sz="1600" kern="100">
                          <a:effectLst/>
                          <a:latin typeface="Times New Roman" panose="02020603050405020304" pitchFamily="18" charset="0"/>
                          <a:ea typeface="DengXian" panose="02010600030101010101" pitchFamily="2" charset="-122"/>
                          <a:cs typeface="Times New Roman" panose="02020603050405020304" pitchFamily="18" charset="0"/>
                        </a:rPr>
                        <a:t>Districentre </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20601" marR="206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600" kern="100" dirty="0">
                          <a:effectLst/>
                          <a:latin typeface="Times New Roman" panose="02020603050405020304" pitchFamily="18" charset="0"/>
                          <a:ea typeface="DengXian" panose="02010600030101010101" pitchFamily="2" charset="-122"/>
                          <a:cs typeface="Times New Roman" panose="02020603050405020304" pitchFamily="18" charset="0"/>
                        </a:rPr>
                        <a:t>It is virtually a warehouse. </a:t>
                      </a:r>
                    </a:p>
                    <a:p>
                      <a:pPr marL="0" marR="0">
                        <a:lnSpc>
                          <a:spcPct val="115000"/>
                        </a:lnSpc>
                        <a:spcBef>
                          <a:spcPts val="0"/>
                        </a:spcBef>
                        <a:spcAft>
                          <a:spcPts val="0"/>
                        </a:spcAft>
                      </a:pPr>
                      <a:r>
                        <a:rPr lang="en-US" sz="1600" kern="100" dirty="0">
                          <a:effectLst/>
                          <a:latin typeface="Times New Roman" panose="02020603050405020304" pitchFamily="18" charset="0"/>
                          <a:ea typeface="DengXian" panose="02010600030101010101" pitchFamily="2" charset="-122"/>
                          <a:cs typeface="Times New Roman" panose="02020603050405020304" pitchFamily="18" charset="0"/>
                        </a:rPr>
                        <a:t>The system provides a total transportation service package geared to individual manufacturers and their customs needs. </a:t>
                      </a:r>
                      <a:endParaRPr lang="en-US" sz="16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20601" marR="206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19150030"/>
                  </a:ext>
                </a:extLst>
              </a:tr>
              <a:tr h="1123064">
                <a:tc>
                  <a:txBody>
                    <a:bodyPr/>
                    <a:lstStyle/>
                    <a:p>
                      <a:pPr marL="0" marR="0">
                        <a:lnSpc>
                          <a:spcPct val="115000"/>
                        </a:lnSpc>
                        <a:spcBef>
                          <a:spcPts val="0"/>
                        </a:spcBef>
                        <a:spcAft>
                          <a:spcPts val="0"/>
                        </a:spcAft>
                      </a:pPr>
                      <a:r>
                        <a:rPr lang="en-US" sz="1600" kern="100">
                          <a:effectLst/>
                          <a:latin typeface="Times New Roman" panose="02020603050405020304" pitchFamily="18" charset="0"/>
                          <a:ea typeface="DengXian" panose="02010600030101010101" pitchFamily="2" charset="-122"/>
                          <a:cs typeface="Times New Roman" panose="02020603050405020304" pitchFamily="18" charset="0"/>
                        </a:rPr>
                        <a:t>Serving a single market </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20601" marR="206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600" kern="100">
                          <a:effectLst/>
                          <a:latin typeface="Times New Roman" panose="02020603050405020304" pitchFamily="18" charset="0"/>
                          <a:ea typeface="DengXian" panose="02010600030101010101" pitchFamily="2" charset="-122"/>
                          <a:cs typeface="Times New Roman" panose="02020603050405020304" pitchFamily="18" charset="0"/>
                        </a:rPr>
                        <a:t>It offers a high volume of business, potentially good profitability, good infrastructure, trade within very low risk, single product specification, good logistically and computer  focused distribution , ease market entry, free circulation within the market, single currency, labor mobility within the market and free capital movement</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20601" marR="206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18569300"/>
                  </a:ext>
                </a:extLst>
              </a:tr>
              <a:tr h="567222">
                <a:tc>
                  <a:txBody>
                    <a:bodyPr/>
                    <a:lstStyle/>
                    <a:p>
                      <a:pPr marL="0" marR="0">
                        <a:lnSpc>
                          <a:spcPct val="115000"/>
                        </a:lnSpc>
                        <a:spcBef>
                          <a:spcPts val="0"/>
                        </a:spcBef>
                        <a:spcAft>
                          <a:spcPts val="0"/>
                        </a:spcAft>
                      </a:pPr>
                      <a:r>
                        <a:rPr lang="en-US" sz="1600" kern="100">
                          <a:effectLst/>
                          <a:latin typeface="Times New Roman" panose="02020603050405020304" pitchFamily="18" charset="0"/>
                          <a:ea typeface="DengXian" panose="02010600030101010101" pitchFamily="2" charset="-122"/>
                          <a:cs typeface="Times New Roman" panose="02020603050405020304" pitchFamily="18" charset="0"/>
                        </a:rPr>
                        <a:t>Routing </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20601" marR="206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600" kern="100" dirty="0">
                          <a:effectLst/>
                          <a:latin typeface="Times New Roman" panose="02020603050405020304" pitchFamily="18" charset="0"/>
                          <a:ea typeface="DengXian" panose="02010600030101010101" pitchFamily="2" charset="-122"/>
                          <a:cs typeface="Times New Roman" panose="02020603050405020304" pitchFamily="18" charset="0"/>
                        </a:rPr>
                        <a:t>Routing of consignment requires examination where ultimate choice influence transit time, transshipment resources, handling and any constraints on weight, length etc. </a:t>
                      </a:r>
                      <a:endParaRPr lang="en-US" sz="1600" kern="100" dirty="0">
                        <a:effectLst/>
                        <a:latin typeface="Calibri" panose="020F0502020204030204" pitchFamily="34" charset="0"/>
                        <a:ea typeface="SimSun" panose="02010600030101010101" pitchFamily="2" charset="-122"/>
                        <a:cs typeface="Times New Roman" panose="02020603050405020304" pitchFamily="18" charset="0"/>
                      </a:endParaRPr>
                    </a:p>
                  </a:txBody>
                  <a:tcPr marL="20601" marR="2060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25622404"/>
                  </a:ext>
                </a:extLst>
              </a:tr>
            </a:tbl>
          </a:graphicData>
        </a:graphic>
      </p:graphicFrame>
    </p:spTree>
    <p:extLst>
      <p:ext uri="{BB962C8B-B14F-4D97-AF65-F5344CB8AC3E}">
        <p14:creationId xmlns:p14="http://schemas.microsoft.com/office/powerpoint/2010/main" val="3148527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2AEEBC8-9D30-42EF-95F2-386C2653FB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3529E97A-97C3-40EA-8A04-5C02398D56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877832"/>
          </a:xfrm>
          <a:custGeom>
            <a:avLst/>
            <a:gdLst>
              <a:gd name="connsiteX0" fmla="*/ 6789701 w 12192000"/>
              <a:gd name="connsiteY0" fmla="*/ 2809623 h 2877832"/>
              <a:gd name="connsiteX1" fmla="*/ 6788702 w 12192000"/>
              <a:gd name="connsiteY1" fmla="*/ 2809701 h 2877832"/>
              <a:gd name="connsiteX2" fmla="*/ 6788476 w 12192000"/>
              <a:gd name="connsiteY2" fmla="*/ 2810235 h 2877832"/>
              <a:gd name="connsiteX3" fmla="*/ 0 w 12192000"/>
              <a:gd name="connsiteY3" fmla="*/ 0 h 2877832"/>
              <a:gd name="connsiteX4" fmla="*/ 12192000 w 12192000"/>
              <a:gd name="connsiteY4" fmla="*/ 0 h 2877832"/>
              <a:gd name="connsiteX5" fmla="*/ 12192000 w 12192000"/>
              <a:gd name="connsiteY5" fmla="*/ 1915388 h 2877832"/>
              <a:gd name="connsiteX6" fmla="*/ 12061096 w 12192000"/>
              <a:gd name="connsiteY6" fmla="*/ 1954428 h 2877832"/>
              <a:gd name="connsiteX7" fmla="*/ 11676800 w 12192000"/>
              <a:gd name="connsiteY7" fmla="*/ 2058003 h 2877832"/>
              <a:gd name="connsiteX8" fmla="*/ 10425355 w 12192000"/>
              <a:gd name="connsiteY8" fmla="*/ 2341542 h 2877832"/>
              <a:gd name="connsiteX9" fmla="*/ 9424022 w 12192000"/>
              <a:gd name="connsiteY9" fmla="*/ 2516704 h 2877832"/>
              <a:gd name="connsiteX10" fmla="*/ 8458419 w 12192000"/>
              <a:gd name="connsiteY10" fmla="*/ 2650405 h 2877832"/>
              <a:gd name="connsiteX11" fmla="*/ 7715970 w 12192000"/>
              <a:gd name="connsiteY11" fmla="*/ 2730352 h 2877832"/>
              <a:gd name="connsiteX12" fmla="*/ 6951716 w 12192000"/>
              <a:gd name="connsiteY12" fmla="*/ 2796132 h 2877832"/>
              <a:gd name="connsiteX13" fmla="*/ 6936303 w 12192000"/>
              <a:gd name="connsiteY13" fmla="*/ 2798203 h 2877832"/>
              <a:gd name="connsiteX14" fmla="*/ 6790448 w 12192000"/>
              <a:gd name="connsiteY14" fmla="*/ 2809564 h 2877832"/>
              <a:gd name="connsiteX15" fmla="*/ 6799941 w 12192000"/>
              <a:gd name="connsiteY15" fmla="*/ 2811384 h 2877832"/>
              <a:gd name="connsiteX16" fmla="*/ 6835432 w 12192000"/>
              <a:gd name="connsiteY16" fmla="*/ 2809677 h 2877832"/>
              <a:gd name="connsiteX17" fmla="*/ 6884003 w 12192000"/>
              <a:gd name="connsiteY17" fmla="*/ 2806699 h 2877832"/>
              <a:gd name="connsiteX18" fmla="*/ 7578771 w 12192000"/>
              <a:gd name="connsiteY18" fmla="*/ 2774172 h 2877832"/>
              <a:gd name="connsiteX19" fmla="*/ 8623845 w 12192000"/>
              <a:gd name="connsiteY19" fmla="*/ 2687275 h 2877832"/>
              <a:gd name="connsiteX20" fmla="*/ 9479970 w 12192000"/>
              <a:gd name="connsiteY20" fmla="*/ 2583369 h 2877832"/>
              <a:gd name="connsiteX21" fmla="*/ 10629308 w 12192000"/>
              <a:gd name="connsiteY21" fmla="*/ 2389212 h 2877832"/>
              <a:gd name="connsiteX22" fmla="*/ 11998498 w 12192000"/>
              <a:gd name="connsiteY22" fmla="*/ 2063218 h 2877832"/>
              <a:gd name="connsiteX23" fmla="*/ 12192000 w 12192000"/>
              <a:gd name="connsiteY23" fmla="*/ 2006219 h 2877832"/>
              <a:gd name="connsiteX24" fmla="*/ 12192000 w 12192000"/>
              <a:gd name="connsiteY24" fmla="*/ 2060956 h 2877832"/>
              <a:gd name="connsiteX25" fmla="*/ 11829257 w 12192000"/>
              <a:gd name="connsiteY25" fmla="*/ 2166255 h 2877832"/>
              <a:gd name="connsiteX26" fmla="*/ 10939183 w 12192000"/>
              <a:gd name="connsiteY26" fmla="*/ 2380770 h 2877832"/>
              <a:gd name="connsiteX27" fmla="*/ 9985530 w 12192000"/>
              <a:gd name="connsiteY27" fmla="*/ 2560775 h 2877832"/>
              <a:gd name="connsiteX28" fmla="*/ 9186882 w 12192000"/>
              <a:gd name="connsiteY28" fmla="*/ 2676722 h 2877832"/>
              <a:gd name="connsiteX29" fmla="*/ 8578198 w 12192000"/>
              <a:gd name="connsiteY29" fmla="*/ 2746241 h 2877832"/>
              <a:gd name="connsiteX30" fmla="*/ 7864358 w 12192000"/>
              <a:gd name="connsiteY30" fmla="*/ 2807692 h 2877832"/>
              <a:gd name="connsiteX31" fmla="*/ 6935502 w 12192000"/>
              <a:gd name="connsiteY31" fmla="*/ 2859086 h 2877832"/>
              <a:gd name="connsiteX32" fmla="*/ 6477750 w 12192000"/>
              <a:gd name="connsiteY32" fmla="*/ 2872989 h 2877832"/>
              <a:gd name="connsiteX33" fmla="*/ 6362294 w 12192000"/>
              <a:gd name="connsiteY33" fmla="*/ 2877832 h 2877832"/>
              <a:gd name="connsiteX34" fmla="*/ 6057129 w 12192000"/>
              <a:gd name="connsiteY34" fmla="*/ 2877832 h 2877832"/>
              <a:gd name="connsiteX35" fmla="*/ 5977784 w 12192000"/>
              <a:gd name="connsiteY35" fmla="*/ 2873238 h 2877832"/>
              <a:gd name="connsiteX36" fmla="*/ 5265087 w 12192000"/>
              <a:gd name="connsiteY36" fmla="*/ 2836989 h 2877832"/>
              <a:gd name="connsiteX37" fmla="*/ 4346277 w 12192000"/>
              <a:gd name="connsiteY37" fmla="*/ 2774919 h 2877832"/>
              <a:gd name="connsiteX38" fmla="*/ 3373045 w 12192000"/>
              <a:gd name="connsiteY38" fmla="*/ 2676350 h 2877832"/>
              <a:gd name="connsiteX39" fmla="*/ 2362173 w 12192000"/>
              <a:gd name="connsiteY39" fmla="*/ 2557423 h 2877832"/>
              <a:gd name="connsiteX40" fmla="*/ 1233178 w 12192000"/>
              <a:gd name="connsiteY40" fmla="*/ 2384247 h 2877832"/>
              <a:gd name="connsiteX41" fmla="*/ 68500 w 12192000"/>
              <a:gd name="connsiteY41" fmla="*/ 2144540 h 2877832"/>
              <a:gd name="connsiteX42" fmla="*/ 0 w 12192000"/>
              <a:gd name="connsiteY42" fmla="*/ 2127185 h 2877832"/>
              <a:gd name="connsiteX43" fmla="*/ 0 w 12192000"/>
              <a:gd name="connsiteY43" fmla="*/ 2070696 h 2877832"/>
              <a:gd name="connsiteX44" fmla="*/ 72441 w 12192000"/>
              <a:gd name="connsiteY44" fmla="*/ 2089473 h 2877832"/>
              <a:gd name="connsiteX45" fmla="*/ 600716 w 12192000"/>
              <a:gd name="connsiteY45" fmla="*/ 2207843 h 2877832"/>
              <a:gd name="connsiteX46" fmla="*/ 1769512 w 12192000"/>
              <a:gd name="connsiteY46" fmla="*/ 2418011 h 2877832"/>
              <a:gd name="connsiteX47" fmla="*/ 2613554 w 12192000"/>
              <a:gd name="connsiteY47" fmla="*/ 2534953 h 2877832"/>
              <a:gd name="connsiteX48" fmla="*/ 2581134 w 12192000"/>
              <a:gd name="connsiteY48" fmla="*/ 2525022 h 2877832"/>
              <a:gd name="connsiteX49" fmla="*/ 1112635 w 12192000"/>
              <a:gd name="connsiteY49" fmla="*/ 2192325 h 2877832"/>
              <a:gd name="connsiteX50" fmla="*/ 420412 w 12192000"/>
              <a:gd name="connsiteY50" fmla="*/ 1992892 h 2877832"/>
              <a:gd name="connsiteX51" fmla="*/ 0 w 12192000"/>
              <a:gd name="connsiteY51" fmla="*/ 1853975 h 2877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000" h="2877832">
                <a:moveTo>
                  <a:pt x="6789701" y="2809623"/>
                </a:moveTo>
                <a:lnTo>
                  <a:pt x="6788702" y="2809701"/>
                </a:lnTo>
                <a:lnTo>
                  <a:pt x="6788476" y="2810235"/>
                </a:lnTo>
                <a:close/>
                <a:moveTo>
                  <a:pt x="0" y="0"/>
                </a:moveTo>
                <a:lnTo>
                  <a:pt x="12192000" y="0"/>
                </a:lnTo>
                <a:lnTo>
                  <a:pt x="12192000" y="1915388"/>
                </a:lnTo>
                <a:lnTo>
                  <a:pt x="12061096" y="1954428"/>
                </a:lnTo>
                <a:cubicBezTo>
                  <a:pt x="11933500" y="1990642"/>
                  <a:pt x="11805390" y="2025171"/>
                  <a:pt x="11676800" y="2058003"/>
                </a:cubicBezTo>
                <a:cubicBezTo>
                  <a:pt x="11262789" y="2165510"/>
                  <a:pt x="10845343" y="2259112"/>
                  <a:pt x="10425355" y="2341542"/>
                </a:cubicBezTo>
                <a:cubicBezTo>
                  <a:pt x="10092810" y="2406753"/>
                  <a:pt x="9759033" y="2465150"/>
                  <a:pt x="9424022" y="2516704"/>
                </a:cubicBezTo>
                <a:cubicBezTo>
                  <a:pt x="9102997" y="2566361"/>
                  <a:pt x="8781133" y="2610928"/>
                  <a:pt x="8458419" y="2650405"/>
                </a:cubicBezTo>
                <a:cubicBezTo>
                  <a:pt x="8211360" y="2680571"/>
                  <a:pt x="7963792" y="2706144"/>
                  <a:pt x="7715970" y="2730352"/>
                </a:cubicBezTo>
                <a:lnTo>
                  <a:pt x="6951716" y="2796132"/>
                </a:lnTo>
                <a:lnTo>
                  <a:pt x="6936303" y="2798203"/>
                </a:lnTo>
                <a:lnTo>
                  <a:pt x="6790448" y="2809564"/>
                </a:lnTo>
                <a:lnTo>
                  <a:pt x="6799941" y="2811384"/>
                </a:lnTo>
                <a:cubicBezTo>
                  <a:pt x="6811623" y="2811850"/>
                  <a:pt x="6823734" y="2809677"/>
                  <a:pt x="6835432" y="2809677"/>
                </a:cubicBezTo>
                <a:cubicBezTo>
                  <a:pt x="6851580" y="2809677"/>
                  <a:pt x="6867729" y="2807070"/>
                  <a:pt x="6884003" y="2806699"/>
                </a:cubicBezTo>
                <a:cubicBezTo>
                  <a:pt x="7115805" y="2801237"/>
                  <a:pt x="7347351" y="2789070"/>
                  <a:pt x="7578771" y="2774172"/>
                </a:cubicBezTo>
                <a:cubicBezTo>
                  <a:pt x="7927552" y="2751704"/>
                  <a:pt x="8276080" y="2723525"/>
                  <a:pt x="8623845" y="2687275"/>
                </a:cubicBezTo>
                <a:cubicBezTo>
                  <a:pt x="8909939" y="2657977"/>
                  <a:pt x="9195310" y="2623342"/>
                  <a:pt x="9479970" y="2583369"/>
                </a:cubicBezTo>
                <a:cubicBezTo>
                  <a:pt x="9864901" y="2528995"/>
                  <a:pt x="10248014" y="2464281"/>
                  <a:pt x="10629308" y="2389212"/>
                </a:cubicBezTo>
                <a:cubicBezTo>
                  <a:pt x="11090114" y="2298092"/>
                  <a:pt x="11546975" y="2190586"/>
                  <a:pt x="11998498" y="2063218"/>
                </a:cubicBezTo>
                <a:lnTo>
                  <a:pt x="12192000" y="2006219"/>
                </a:lnTo>
                <a:lnTo>
                  <a:pt x="12192000" y="2060956"/>
                </a:lnTo>
                <a:lnTo>
                  <a:pt x="11829257" y="2166255"/>
                </a:lnTo>
                <a:cubicBezTo>
                  <a:pt x="11534769" y="2245952"/>
                  <a:pt x="11238120" y="2316838"/>
                  <a:pt x="10939183" y="2380770"/>
                </a:cubicBezTo>
                <a:cubicBezTo>
                  <a:pt x="10622824" y="2448552"/>
                  <a:pt x="10304941" y="2508549"/>
                  <a:pt x="9985530" y="2560775"/>
                </a:cubicBezTo>
                <a:cubicBezTo>
                  <a:pt x="9720036" y="2604224"/>
                  <a:pt x="9453814" y="2642869"/>
                  <a:pt x="9186882" y="2676722"/>
                </a:cubicBezTo>
                <a:cubicBezTo>
                  <a:pt x="8984197" y="2702296"/>
                  <a:pt x="8781514" y="2726379"/>
                  <a:pt x="8578198" y="2746241"/>
                </a:cubicBezTo>
                <a:cubicBezTo>
                  <a:pt x="8340547" y="2768961"/>
                  <a:pt x="8102644" y="2790436"/>
                  <a:pt x="7864358" y="2807692"/>
                </a:cubicBezTo>
                <a:cubicBezTo>
                  <a:pt x="7554994" y="2830036"/>
                  <a:pt x="7245502" y="2847914"/>
                  <a:pt x="6935502" y="2859086"/>
                </a:cubicBezTo>
                <a:cubicBezTo>
                  <a:pt x="6782917" y="2864549"/>
                  <a:pt x="6630334" y="2868397"/>
                  <a:pt x="6477750" y="2872989"/>
                </a:cubicBezTo>
                <a:cubicBezTo>
                  <a:pt x="6439195" y="2870905"/>
                  <a:pt x="6400529" y="2872530"/>
                  <a:pt x="6362294" y="2877832"/>
                </a:cubicBezTo>
                <a:lnTo>
                  <a:pt x="6057129" y="2877832"/>
                </a:lnTo>
                <a:lnTo>
                  <a:pt x="5977784" y="2873238"/>
                </a:lnTo>
                <a:cubicBezTo>
                  <a:pt x="5740261" y="2860825"/>
                  <a:pt x="5502739" y="2847046"/>
                  <a:pt x="5265087" y="2836989"/>
                </a:cubicBezTo>
                <a:cubicBezTo>
                  <a:pt x="4958267" y="2824573"/>
                  <a:pt x="4651826" y="2804093"/>
                  <a:pt x="4346277" y="2774919"/>
                </a:cubicBezTo>
                <a:cubicBezTo>
                  <a:pt x="4021654" y="2744007"/>
                  <a:pt x="3697795" y="2709372"/>
                  <a:pt x="3373045" y="2676350"/>
                </a:cubicBezTo>
                <a:cubicBezTo>
                  <a:pt x="3035412" y="2642088"/>
                  <a:pt x="2698456" y="2602449"/>
                  <a:pt x="2362173" y="2557423"/>
                </a:cubicBezTo>
                <a:cubicBezTo>
                  <a:pt x="1984692" y="2507270"/>
                  <a:pt x="1608364" y="2449544"/>
                  <a:pt x="1233178" y="2384247"/>
                </a:cubicBezTo>
                <a:cubicBezTo>
                  <a:pt x="842181" y="2315534"/>
                  <a:pt x="453758" y="2237046"/>
                  <a:pt x="68500" y="2144540"/>
                </a:cubicBezTo>
                <a:lnTo>
                  <a:pt x="0" y="2127185"/>
                </a:lnTo>
                <a:lnTo>
                  <a:pt x="0" y="2070696"/>
                </a:lnTo>
                <a:lnTo>
                  <a:pt x="72441" y="2089473"/>
                </a:lnTo>
                <a:cubicBezTo>
                  <a:pt x="247961" y="2131651"/>
                  <a:pt x="424164" y="2170911"/>
                  <a:pt x="600716" y="2207843"/>
                </a:cubicBezTo>
                <a:cubicBezTo>
                  <a:pt x="988279" y="2288657"/>
                  <a:pt x="1378133" y="2357555"/>
                  <a:pt x="1769512" y="2418011"/>
                </a:cubicBezTo>
                <a:cubicBezTo>
                  <a:pt x="2052426" y="2461587"/>
                  <a:pt x="2335725" y="2501684"/>
                  <a:pt x="2613554" y="2534953"/>
                </a:cubicBezTo>
                <a:cubicBezTo>
                  <a:pt x="2605544" y="2537560"/>
                  <a:pt x="2594611" y="2527504"/>
                  <a:pt x="2581134" y="2525022"/>
                </a:cubicBezTo>
                <a:cubicBezTo>
                  <a:pt x="2087178" y="2433070"/>
                  <a:pt x="1597684" y="2322177"/>
                  <a:pt x="1112635" y="2192325"/>
                </a:cubicBezTo>
                <a:cubicBezTo>
                  <a:pt x="880453" y="2130254"/>
                  <a:pt x="649713" y="2063776"/>
                  <a:pt x="420412" y="1992892"/>
                </a:cubicBezTo>
                <a:lnTo>
                  <a:pt x="0" y="185397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490B31B-7777-E741-0BFC-B08D6AC5CFFC}"/>
              </a:ext>
            </a:extLst>
          </p:cNvPr>
          <p:cNvSpPr>
            <a:spLocks noGrp="1"/>
          </p:cNvSpPr>
          <p:nvPr>
            <p:ph type="title"/>
          </p:nvPr>
        </p:nvSpPr>
        <p:spPr>
          <a:xfrm>
            <a:off x="630936" y="630936"/>
            <a:ext cx="3599688" cy="1463040"/>
          </a:xfrm>
        </p:spPr>
        <p:txBody>
          <a:bodyPr vert="horz" lIns="91440" tIns="45720" rIns="91440" bIns="45720" rtlCol="0" anchor="ctr">
            <a:normAutofit/>
          </a:bodyPr>
          <a:lstStyle/>
          <a:p>
            <a:r>
              <a:rPr lang="en-US" sz="3000" kern="1200">
                <a:solidFill>
                  <a:srgbClr val="FFFFFF"/>
                </a:solidFill>
                <a:latin typeface="+mj-lt"/>
                <a:ea typeface="+mj-ea"/>
                <a:cs typeface="+mj-cs"/>
              </a:rPr>
              <a:t>International Distribution Strategy options </a:t>
            </a:r>
          </a:p>
        </p:txBody>
      </p:sp>
      <p:sp>
        <p:nvSpPr>
          <p:cNvPr id="14" name="sketch line">
            <a:extLst>
              <a:ext uri="{FF2B5EF4-FFF2-40B4-BE49-F238E27FC236}">
                <a16:creationId xmlns:a16="http://schemas.microsoft.com/office/drawing/2014/main" id="{59FA8C2E-A5A7-4490-927A-7CD58343ED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566159" y="1353312"/>
            <a:ext cx="1554480" cy="18288"/>
          </a:xfrm>
          <a:custGeom>
            <a:avLst/>
            <a:gdLst>
              <a:gd name="connsiteX0" fmla="*/ 0 w 1554480"/>
              <a:gd name="connsiteY0" fmla="*/ 0 h 18288"/>
              <a:gd name="connsiteX1" fmla="*/ 549250 w 1554480"/>
              <a:gd name="connsiteY1" fmla="*/ 0 h 18288"/>
              <a:gd name="connsiteX2" fmla="*/ 1082954 w 1554480"/>
              <a:gd name="connsiteY2" fmla="*/ 0 h 18288"/>
              <a:gd name="connsiteX3" fmla="*/ 1554480 w 1554480"/>
              <a:gd name="connsiteY3" fmla="*/ 0 h 18288"/>
              <a:gd name="connsiteX4" fmla="*/ 1554480 w 1554480"/>
              <a:gd name="connsiteY4" fmla="*/ 18288 h 18288"/>
              <a:gd name="connsiteX5" fmla="*/ 1067410 w 1554480"/>
              <a:gd name="connsiteY5" fmla="*/ 18288 h 18288"/>
              <a:gd name="connsiteX6" fmla="*/ 549250 w 1554480"/>
              <a:gd name="connsiteY6" fmla="*/ 18288 h 18288"/>
              <a:gd name="connsiteX7" fmla="*/ 0 w 1554480"/>
              <a:gd name="connsiteY7" fmla="*/ 18288 h 18288"/>
              <a:gd name="connsiteX8" fmla="*/ 0 w 1554480"/>
              <a:gd name="connsiteY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54480" h="18288" fill="none" extrusionOk="0">
                <a:moveTo>
                  <a:pt x="0" y="0"/>
                </a:moveTo>
                <a:cubicBezTo>
                  <a:pt x="114141" y="-19864"/>
                  <a:pt x="345055" y="-1657"/>
                  <a:pt x="549250" y="0"/>
                </a:cubicBezTo>
                <a:cubicBezTo>
                  <a:pt x="753445" y="1657"/>
                  <a:pt x="862292" y="-5674"/>
                  <a:pt x="1082954" y="0"/>
                </a:cubicBezTo>
                <a:cubicBezTo>
                  <a:pt x="1303616" y="5674"/>
                  <a:pt x="1363530" y="4537"/>
                  <a:pt x="1554480" y="0"/>
                </a:cubicBezTo>
                <a:cubicBezTo>
                  <a:pt x="1554963" y="7176"/>
                  <a:pt x="1553909" y="13682"/>
                  <a:pt x="1554480" y="18288"/>
                </a:cubicBezTo>
                <a:cubicBezTo>
                  <a:pt x="1338847" y="6127"/>
                  <a:pt x="1215066" y="37851"/>
                  <a:pt x="1067410" y="18288"/>
                </a:cubicBezTo>
                <a:cubicBezTo>
                  <a:pt x="919754" y="-1275"/>
                  <a:pt x="800465" y="3080"/>
                  <a:pt x="549250" y="18288"/>
                </a:cubicBezTo>
                <a:cubicBezTo>
                  <a:pt x="298035" y="33496"/>
                  <a:pt x="158868" y="22769"/>
                  <a:pt x="0" y="18288"/>
                </a:cubicBezTo>
                <a:cubicBezTo>
                  <a:pt x="-655" y="13237"/>
                  <a:pt x="709" y="4645"/>
                  <a:pt x="0" y="0"/>
                </a:cubicBezTo>
                <a:close/>
              </a:path>
              <a:path w="1554480" h="18288" stroke="0" extrusionOk="0">
                <a:moveTo>
                  <a:pt x="0" y="0"/>
                </a:moveTo>
                <a:cubicBezTo>
                  <a:pt x="249941" y="-58"/>
                  <a:pt x="367334" y="23448"/>
                  <a:pt x="502615" y="0"/>
                </a:cubicBezTo>
                <a:cubicBezTo>
                  <a:pt x="637897" y="-23448"/>
                  <a:pt x="813653" y="-20418"/>
                  <a:pt x="974141" y="0"/>
                </a:cubicBezTo>
                <a:cubicBezTo>
                  <a:pt x="1134629" y="20418"/>
                  <a:pt x="1268772" y="6288"/>
                  <a:pt x="1554480" y="0"/>
                </a:cubicBezTo>
                <a:cubicBezTo>
                  <a:pt x="1554917" y="7222"/>
                  <a:pt x="1555359" y="13299"/>
                  <a:pt x="1554480" y="18288"/>
                </a:cubicBezTo>
                <a:cubicBezTo>
                  <a:pt x="1336087" y="12172"/>
                  <a:pt x="1310024" y="19759"/>
                  <a:pt x="1067410" y="18288"/>
                </a:cubicBezTo>
                <a:cubicBezTo>
                  <a:pt x="824796" y="16818"/>
                  <a:pt x="787902" y="34647"/>
                  <a:pt x="518160" y="18288"/>
                </a:cubicBezTo>
                <a:cubicBezTo>
                  <a:pt x="248418" y="1930"/>
                  <a:pt x="133160" y="9205"/>
                  <a:pt x="0" y="18288"/>
                </a:cubicBezTo>
                <a:cubicBezTo>
                  <a:pt x="-643" y="9451"/>
                  <a:pt x="-340" y="7114"/>
                  <a:pt x="0" y="0"/>
                </a:cubicBezTo>
                <a:close/>
              </a:path>
            </a:pathLst>
          </a:custGeom>
          <a:solidFill>
            <a:srgbClr val="FFFFFF"/>
          </a:solidFill>
          <a:ln w="41275" cap="rnd">
            <a:solidFill>
              <a:srgbClr val="FFFFFF"/>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1">
            <a:extLst>
              <a:ext uri="{FF2B5EF4-FFF2-40B4-BE49-F238E27FC236}">
                <a16:creationId xmlns:a16="http://schemas.microsoft.com/office/drawing/2014/main" id="{177E9A8E-8957-D1DC-F223-B77D1D9A0498}"/>
              </a:ext>
            </a:extLst>
          </p:cNvPr>
          <p:cNvSpPr>
            <a:spLocks noChangeArrowheads="1"/>
          </p:cNvSpPr>
          <p:nvPr/>
        </p:nvSpPr>
        <p:spPr bwMode="auto">
          <a:xfrm>
            <a:off x="4474462" y="630936"/>
            <a:ext cx="7074409" cy="146304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 anchorCtr="0" compatLnSpc="1">
            <a:prstTxWarp prst="textNoShape">
              <a:avLst/>
            </a:prstTxWarp>
            <a:normAutofit/>
          </a:bodyPr>
          <a:lstStyle/>
          <a:p>
            <a:pPr marL="0" marR="0" lvl="0" indent="-228600" fontAlgn="base">
              <a:lnSpc>
                <a:spcPct val="90000"/>
              </a:lnSpc>
              <a:spcBef>
                <a:spcPct val="0"/>
              </a:spcBef>
              <a:spcAft>
                <a:spcPts val="600"/>
              </a:spcAft>
              <a:buClrTx/>
              <a:buSzTx/>
              <a:buFont typeface="Arial" panose="020B0604020202020204" pitchFamily="34" charset="0"/>
              <a:buChar char="•"/>
              <a:tabLst/>
            </a:pPr>
            <a:r>
              <a:rPr kumimoji="0" lang="en-US" altLang="zh-CN" sz="2200" b="1" i="0" u="none" strike="noStrike" cap="none" normalizeH="0" baseline="0">
                <a:ln>
                  <a:noFill/>
                </a:ln>
                <a:solidFill>
                  <a:srgbClr val="FFFFFF"/>
                </a:solidFill>
                <a:effectLst/>
              </a:rPr>
              <a:t>1</a:t>
            </a:r>
            <a:endParaRPr kumimoji="0" lang="en-US" altLang="zh-CN" sz="2200" b="0" i="0" u="none" strike="noStrike" cap="none" normalizeH="0" baseline="0">
              <a:ln>
                <a:noFill/>
              </a:ln>
              <a:solidFill>
                <a:srgbClr val="FFFFFF"/>
              </a:solidFill>
              <a:effectLst/>
            </a:endParaRPr>
          </a:p>
        </p:txBody>
      </p:sp>
      <p:graphicFrame>
        <p:nvGraphicFramePr>
          <p:cNvPr id="4" name="Content Placeholder 3">
            <a:extLst>
              <a:ext uri="{FF2B5EF4-FFF2-40B4-BE49-F238E27FC236}">
                <a16:creationId xmlns:a16="http://schemas.microsoft.com/office/drawing/2014/main" id="{A3262270-7181-852A-B505-B9A022058E7D}"/>
              </a:ext>
            </a:extLst>
          </p:cNvPr>
          <p:cNvGraphicFramePr>
            <a:graphicFrameLocks noGrp="1"/>
          </p:cNvGraphicFramePr>
          <p:nvPr>
            <p:ph idx="1"/>
            <p:extLst>
              <p:ext uri="{D42A27DB-BD31-4B8C-83A1-F6EECF244321}">
                <p14:modId xmlns:p14="http://schemas.microsoft.com/office/powerpoint/2010/main" val="2584290200"/>
              </p:ext>
            </p:extLst>
          </p:nvPr>
        </p:nvGraphicFramePr>
        <p:xfrm>
          <a:off x="630936" y="3292930"/>
          <a:ext cx="10917937" cy="2636231"/>
        </p:xfrm>
        <a:graphic>
          <a:graphicData uri="http://schemas.openxmlformats.org/drawingml/2006/table">
            <a:tbl>
              <a:tblPr firstRow="1" firstCol="1" bandRow="1"/>
              <a:tblGrid>
                <a:gridCol w="2444327">
                  <a:extLst>
                    <a:ext uri="{9D8B030D-6E8A-4147-A177-3AD203B41FA5}">
                      <a16:colId xmlns:a16="http://schemas.microsoft.com/office/drawing/2014/main" val="810490547"/>
                    </a:ext>
                  </a:extLst>
                </a:gridCol>
                <a:gridCol w="8473610">
                  <a:extLst>
                    <a:ext uri="{9D8B030D-6E8A-4147-A177-3AD203B41FA5}">
                      <a16:colId xmlns:a16="http://schemas.microsoft.com/office/drawing/2014/main" val="889801164"/>
                    </a:ext>
                  </a:extLst>
                </a:gridCol>
              </a:tblGrid>
              <a:tr h="587138">
                <a:tc>
                  <a:txBody>
                    <a:bodyPr/>
                    <a:lstStyle/>
                    <a:p>
                      <a:pPr marL="0" marR="0">
                        <a:lnSpc>
                          <a:spcPct val="115000"/>
                        </a:lnSpc>
                        <a:spcBef>
                          <a:spcPts val="0"/>
                        </a:spcBef>
                        <a:spcAft>
                          <a:spcPts val="0"/>
                        </a:spcAft>
                      </a:pPr>
                      <a:r>
                        <a:rPr lang="en-US" sz="1600" b="1" kern="100">
                          <a:effectLst/>
                          <a:latin typeface="Times New Roman" panose="02020603050405020304" pitchFamily="18" charset="0"/>
                          <a:ea typeface="DengXian" panose="02010600030101010101" pitchFamily="2" charset="-122"/>
                          <a:cs typeface="Times New Roman" panose="02020603050405020304" pitchFamily="18" charset="0"/>
                        </a:rPr>
                        <a:t>International Distribution Strategy </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21324" marR="213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600" b="1" kern="100">
                          <a:effectLst/>
                          <a:latin typeface="Times New Roman" panose="02020603050405020304" pitchFamily="18" charset="0"/>
                          <a:ea typeface="DengXian" panose="02010600030101010101" pitchFamily="2" charset="-122"/>
                          <a:cs typeface="Times New Roman" panose="02020603050405020304" pitchFamily="18" charset="0"/>
                        </a:rPr>
                        <a:t>Explanation </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21324" marR="213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09431342"/>
                  </a:ext>
                </a:extLst>
              </a:tr>
              <a:tr h="874817">
                <a:tc>
                  <a:txBody>
                    <a:bodyPr/>
                    <a:lstStyle/>
                    <a:p>
                      <a:pPr marL="0" marR="0">
                        <a:lnSpc>
                          <a:spcPct val="115000"/>
                        </a:lnSpc>
                        <a:spcBef>
                          <a:spcPts val="0"/>
                        </a:spcBef>
                        <a:spcAft>
                          <a:spcPts val="0"/>
                        </a:spcAft>
                      </a:pPr>
                      <a:r>
                        <a:rPr lang="en-US" sz="1600" kern="100">
                          <a:effectLst/>
                          <a:latin typeface="Times New Roman" panose="02020603050405020304" pitchFamily="18" charset="0"/>
                          <a:ea typeface="DengXian" panose="02010600030101010101" pitchFamily="2" charset="-122"/>
                          <a:cs typeface="Times New Roman" panose="02020603050405020304" pitchFamily="18" charset="0"/>
                        </a:rPr>
                        <a:t>Economic blocks </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21324" marR="213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600" kern="100">
                          <a:effectLst/>
                          <a:latin typeface="Times New Roman" panose="02020603050405020304" pitchFamily="18" charset="0"/>
                          <a:ea typeface="DengXian" panose="02010600030101010101" pitchFamily="2" charset="-122"/>
                          <a:cs typeface="Times New Roman" panose="02020603050405020304" pitchFamily="18" charset="0"/>
                        </a:rPr>
                        <a:t>Companies situated in economic blocks and customs unions should strive to export within the block or union which offers the potential to develop volume business and to take advantage of the liberalization of trade within the block or union. </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21324" marR="213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68933301"/>
                  </a:ext>
                </a:extLst>
              </a:tr>
              <a:tr h="587138">
                <a:tc>
                  <a:txBody>
                    <a:bodyPr/>
                    <a:lstStyle/>
                    <a:p>
                      <a:pPr marL="0" marR="0">
                        <a:lnSpc>
                          <a:spcPct val="115000"/>
                        </a:lnSpc>
                        <a:spcBef>
                          <a:spcPts val="0"/>
                        </a:spcBef>
                        <a:spcAft>
                          <a:spcPts val="0"/>
                        </a:spcAft>
                      </a:pPr>
                      <a:r>
                        <a:rPr lang="en-US" sz="1600" kern="100">
                          <a:effectLst/>
                          <a:latin typeface="Times New Roman" panose="02020603050405020304" pitchFamily="18" charset="0"/>
                          <a:ea typeface="DengXian" panose="02010600030101010101" pitchFamily="2" charset="-122"/>
                          <a:cs typeface="Times New Roman" panose="02020603050405020304" pitchFamily="18" charset="0"/>
                        </a:rPr>
                        <a:t>Consolidation </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21324" marR="213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600" kern="100">
                          <a:effectLst/>
                          <a:latin typeface="Times New Roman" panose="02020603050405020304" pitchFamily="18" charset="0"/>
                          <a:ea typeface="DengXian" panose="02010600030101010101" pitchFamily="2" charset="-122"/>
                          <a:cs typeface="Times New Roman" panose="02020603050405020304" pitchFamily="18" charset="0"/>
                        </a:rPr>
                        <a:t>Consolidation of stock is a growth market by air, truck and container which is economical where a network of services exists worldwide. </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21324" marR="213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80408050"/>
                  </a:ext>
                </a:extLst>
              </a:tr>
              <a:tr h="587138">
                <a:tc>
                  <a:txBody>
                    <a:bodyPr/>
                    <a:lstStyle/>
                    <a:p>
                      <a:pPr marL="0" marR="0">
                        <a:lnSpc>
                          <a:spcPct val="115000"/>
                        </a:lnSpc>
                        <a:spcBef>
                          <a:spcPts val="0"/>
                        </a:spcBef>
                        <a:spcAft>
                          <a:spcPts val="0"/>
                        </a:spcAft>
                      </a:pPr>
                      <a:r>
                        <a:rPr lang="en-US" sz="1600" kern="100">
                          <a:effectLst/>
                          <a:latin typeface="Times New Roman" panose="02020603050405020304" pitchFamily="18" charset="0"/>
                          <a:ea typeface="DengXian" panose="02010600030101010101" pitchFamily="2" charset="-122"/>
                          <a:cs typeface="Times New Roman" panose="02020603050405020304" pitchFamily="18" charset="0"/>
                        </a:rPr>
                        <a:t>Packaging </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21324" marR="213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600" kern="100">
                          <a:effectLst/>
                          <a:latin typeface="Times New Roman" panose="02020603050405020304" pitchFamily="18" charset="0"/>
                          <a:ea typeface="DengXian" panose="02010600030101010101" pitchFamily="2" charset="-122"/>
                          <a:cs typeface="Times New Roman" panose="02020603050405020304" pitchFamily="18" charset="0"/>
                        </a:rPr>
                        <a:t>It is a form of protection and an aid to handling, identity, and stowage. Excessive packing increases the volumetric size of the goods that can increase freight cost on high volume products. </a:t>
                      </a:r>
                      <a:endParaRPr lang="en-US" sz="1600" kern="100">
                        <a:effectLst/>
                        <a:latin typeface="Calibri" panose="020F0502020204030204" pitchFamily="34" charset="0"/>
                        <a:ea typeface="SimSun" panose="02010600030101010101" pitchFamily="2" charset="-122"/>
                        <a:cs typeface="Times New Roman" panose="02020603050405020304" pitchFamily="18" charset="0"/>
                      </a:endParaRPr>
                    </a:p>
                  </a:txBody>
                  <a:tcPr marL="21324" marR="2132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74842159"/>
                  </a:ext>
                </a:extLst>
              </a:tr>
            </a:tbl>
          </a:graphicData>
        </a:graphic>
      </p:graphicFrame>
    </p:spTree>
    <p:extLst>
      <p:ext uri="{BB962C8B-B14F-4D97-AF65-F5344CB8AC3E}">
        <p14:creationId xmlns:p14="http://schemas.microsoft.com/office/powerpoint/2010/main" val="4883868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2AEEBC8-9D30-42EF-95F2-386C2653FB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3529E97A-97C3-40EA-8A04-5C02398D56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877832"/>
          </a:xfrm>
          <a:custGeom>
            <a:avLst/>
            <a:gdLst>
              <a:gd name="connsiteX0" fmla="*/ 6789701 w 12192000"/>
              <a:gd name="connsiteY0" fmla="*/ 2809623 h 2877832"/>
              <a:gd name="connsiteX1" fmla="*/ 6788702 w 12192000"/>
              <a:gd name="connsiteY1" fmla="*/ 2809701 h 2877832"/>
              <a:gd name="connsiteX2" fmla="*/ 6788476 w 12192000"/>
              <a:gd name="connsiteY2" fmla="*/ 2810235 h 2877832"/>
              <a:gd name="connsiteX3" fmla="*/ 0 w 12192000"/>
              <a:gd name="connsiteY3" fmla="*/ 0 h 2877832"/>
              <a:gd name="connsiteX4" fmla="*/ 12192000 w 12192000"/>
              <a:gd name="connsiteY4" fmla="*/ 0 h 2877832"/>
              <a:gd name="connsiteX5" fmla="*/ 12192000 w 12192000"/>
              <a:gd name="connsiteY5" fmla="*/ 1915388 h 2877832"/>
              <a:gd name="connsiteX6" fmla="*/ 12061096 w 12192000"/>
              <a:gd name="connsiteY6" fmla="*/ 1954428 h 2877832"/>
              <a:gd name="connsiteX7" fmla="*/ 11676800 w 12192000"/>
              <a:gd name="connsiteY7" fmla="*/ 2058003 h 2877832"/>
              <a:gd name="connsiteX8" fmla="*/ 10425355 w 12192000"/>
              <a:gd name="connsiteY8" fmla="*/ 2341542 h 2877832"/>
              <a:gd name="connsiteX9" fmla="*/ 9424022 w 12192000"/>
              <a:gd name="connsiteY9" fmla="*/ 2516704 h 2877832"/>
              <a:gd name="connsiteX10" fmla="*/ 8458419 w 12192000"/>
              <a:gd name="connsiteY10" fmla="*/ 2650405 h 2877832"/>
              <a:gd name="connsiteX11" fmla="*/ 7715970 w 12192000"/>
              <a:gd name="connsiteY11" fmla="*/ 2730352 h 2877832"/>
              <a:gd name="connsiteX12" fmla="*/ 6951716 w 12192000"/>
              <a:gd name="connsiteY12" fmla="*/ 2796132 h 2877832"/>
              <a:gd name="connsiteX13" fmla="*/ 6936303 w 12192000"/>
              <a:gd name="connsiteY13" fmla="*/ 2798203 h 2877832"/>
              <a:gd name="connsiteX14" fmla="*/ 6790448 w 12192000"/>
              <a:gd name="connsiteY14" fmla="*/ 2809564 h 2877832"/>
              <a:gd name="connsiteX15" fmla="*/ 6799941 w 12192000"/>
              <a:gd name="connsiteY15" fmla="*/ 2811384 h 2877832"/>
              <a:gd name="connsiteX16" fmla="*/ 6835432 w 12192000"/>
              <a:gd name="connsiteY16" fmla="*/ 2809677 h 2877832"/>
              <a:gd name="connsiteX17" fmla="*/ 6884003 w 12192000"/>
              <a:gd name="connsiteY17" fmla="*/ 2806699 h 2877832"/>
              <a:gd name="connsiteX18" fmla="*/ 7578771 w 12192000"/>
              <a:gd name="connsiteY18" fmla="*/ 2774172 h 2877832"/>
              <a:gd name="connsiteX19" fmla="*/ 8623845 w 12192000"/>
              <a:gd name="connsiteY19" fmla="*/ 2687275 h 2877832"/>
              <a:gd name="connsiteX20" fmla="*/ 9479970 w 12192000"/>
              <a:gd name="connsiteY20" fmla="*/ 2583369 h 2877832"/>
              <a:gd name="connsiteX21" fmla="*/ 10629308 w 12192000"/>
              <a:gd name="connsiteY21" fmla="*/ 2389212 h 2877832"/>
              <a:gd name="connsiteX22" fmla="*/ 11998498 w 12192000"/>
              <a:gd name="connsiteY22" fmla="*/ 2063218 h 2877832"/>
              <a:gd name="connsiteX23" fmla="*/ 12192000 w 12192000"/>
              <a:gd name="connsiteY23" fmla="*/ 2006219 h 2877832"/>
              <a:gd name="connsiteX24" fmla="*/ 12192000 w 12192000"/>
              <a:gd name="connsiteY24" fmla="*/ 2060956 h 2877832"/>
              <a:gd name="connsiteX25" fmla="*/ 11829257 w 12192000"/>
              <a:gd name="connsiteY25" fmla="*/ 2166255 h 2877832"/>
              <a:gd name="connsiteX26" fmla="*/ 10939183 w 12192000"/>
              <a:gd name="connsiteY26" fmla="*/ 2380770 h 2877832"/>
              <a:gd name="connsiteX27" fmla="*/ 9985530 w 12192000"/>
              <a:gd name="connsiteY27" fmla="*/ 2560775 h 2877832"/>
              <a:gd name="connsiteX28" fmla="*/ 9186882 w 12192000"/>
              <a:gd name="connsiteY28" fmla="*/ 2676722 h 2877832"/>
              <a:gd name="connsiteX29" fmla="*/ 8578198 w 12192000"/>
              <a:gd name="connsiteY29" fmla="*/ 2746241 h 2877832"/>
              <a:gd name="connsiteX30" fmla="*/ 7864358 w 12192000"/>
              <a:gd name="connsiteY30" fmla="*/ 2807692 h 2877832"/>
              <a:gd name="connsiteX31" fmla="*/ 6935502 w 12192000"/>
              <a:gd name="connsiteY31" fmla="*/ 2859086 h 2877832"/>
              <a:gd name="connsiteX32" fmla="*/ 6477750 w 12192000"/>
              <a:gd name="connsiteY32" fmla="*/ 2872989 h 2877832"/>
              <a:gd name="connsiteX33" fmla="*/ 6362294 w 12192000"/>
              <a:gd name="connsiteY33" fmla="*/ 2877832 h 2877832"/>
              <a:gd name="connsiteX34" fmla="*/ 6057129 w 12192000"/>
              <a:gd name="connsiteY34" fmla="*/ 2877832 h 2877832"/>
              <a:gd name="connsiteX35" fmla="*/ 5977784 w 12192000"/>
              <a:gd name="connsiteY35" fmla="*/ 2873238 h 2877832"/>
              <a:gd name="connsiteX36" fmla="*/ 5265087 w 12192000"/>
              <a:gd name="connsiteY36" fmla="*/ 2836989 h 2877832"/>
              <a:gd name="connsiteX37" fmla="*/ 4346277 w 12192000"/>
              <a:gd name="connsiteY37" fmla="*/ 2774919 h 2877832"/>
              <a:gd name="connsiteX38" fmla="*/ 3373045 w 12192000"/>
              <a:gd name="connsiteY38" fmla="*/ 2676350 h 2877832"/>
              <a:gd name="connsiteX39" fmla="*/ 2362173 w 12192000"/>
              <a:gd name="connsiteY39" fmla="*/ 2557423 h 2877832"/>
              <a:gd name="connsiteX40" fmla="*/ 1233178 w 12192000"/>
              <a:gd name="connsiteY40" fmla="*/ 2384247 h 2877832"/>
              <a:gd name="connsiteX41" fmla="*/ 68500 w 12192000"/>
              <a:gd name="connsiteY41" fmla="*/ 2144540 h 2877832"/>
              <a:gd name="connsiteX42" fmla="*/ 0 w 12192000"/>
              <a:gd name="connsiteY42" fmla="*/ 2127185 h 2877832"/>
              <a:gd name="connsiteX43" fmla="*/ 0 w 12192000"/>
              <a:gd name="connsiteY43" fmla="*/ 2070696 h 2877832"/>
              <a:gd name="connsiteX44" fmla="*/ 72441 w 12192000"/>
              <a:gd name="connsiteY44" fmla="*/ 2089473 h 2877832"/>
              <a:gd name="connsiteX45" fmla="*/ 600716 w 12192000"/>
              <a:gd name="connsiteY45" fmla="*/ 2207843 h 2877832"/>
              <a:gd name="connsiteX46" fmla="*/ 1769512 w 12192000"/>
              <a:gd name="connsiteY46" fmla="*/ 2418011 h 2877832"/>
              <a:gd name="connsiteX47" fmla="*/ 2613554 w 12192000"/>
              <a:gd name="connsiteY47" fmla="*/ 2534953 h 2877832"/>
              <a:gd name="connsiteX48" fmla="*/ 2581134 w 12192000"/>
              <a:gd name="connsiteY48" fmla="*/ 2525022 h 2877832"/>
              <a:gd name="connsiteX49" fmla="*/ 1112635 w 12192000"/>
              <a:gd name="connsiteY49" fmla="*/ 2192325 h 2877832"/>
              <a:gd name="connsiteX50" fmla="*/ 420412 w 12192000"/>
              <a:gd name="connsiteY50" fmla="*/ 1992892 h 2877832"/>
              <a:gd name="connsiteX51" fmla="*/ 0 w 12192000"/>
              <a:gd name="connsiteY51" fmla="*/ 1853975 h 2877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000" h="2877832">
                <a:moveTo>
                  <a:pt x="6789701" y="2809623"/>
                </a:moveTo>
                <a:lnTo>
                  <a:pt x="6788702" y="2809701"/>
                </a:lnTo>
                <a:lnTo>
                  <a:pt x="6788476" y="2810235"/>
                </a:lnTo>
                <a:close/>
                <a:moveTo>
                  <a:pt x="0" y="0"/>
                </a:moveTo>
                <a:lnTo>
                  <a:pt x="12192000" y="0"/>
                </a:lnTo>
                <a:lnTo>
                  <a:pt x="12192000" y="1915388"/>
                </a:lnTo>
                <a:lnTo>
                  <a:pt x="12061096" y="1954428"/>
                </a:lnTo>
                <a:cubicBezTo>
                  <a:pt x="11933500" y="1990642"/>
                  <a:pt x="11805390" y="2025171"/>
                  <a:pt x="11676800" y="2058003"/>
                </a:cubicBezTo>
                <a:cubicBezTo>
                  <a:pt x="11262789" y="2165510"/>
                  <a:pt x="10845343" y="2259112"/>
                  <a:pt x="10425355" y="2341542"/>
                </a:cubicBezTo>
                <a:cubicBezTo>
                  <a:pt x="10092810" y="2406753"/>
                  <a:pt x="9759033" y="2465150"/>
                  <a:pt x="9424022" y="2516704"/>
                </a:cubicBezTo>
                <a:cubicBezTo>
                  <a:pt x="9102997" y="2566361"/>
                  <a:pt x="8781133" y="2610928"/>
                  <a:pt x="8458419" y="2650405"/>
                </a:cubicBezTo>
                <a:cubicBezTo>
                  <a:pt x="8211360" y="2680571"/>
                  <a:pt x="7963792" y="2706144"/>
                  <a:pt x="7715970" y="2730352"/>
                </a:cubicBezTo>
                <a:lnTo>
                  <a:pt x="6951716" y="2796132"/>
                </a:lnTo>
                <a:lnTo>
                  <a:pt x="6936303" y="2798203"/>
                </a:lnTo>
                <a:lnTo>
                  <a:pt x="6790448" y="2809564"/>
                </a:lnTo>
                <a:lnTo>
                  <a:pt x="6799941" y="2811384"/>
                </a:lnTo>
                <a:cubicBezTo>
                  <a:pt x="6811623" y="2811850"/>
                  <a:pt x="6823734" y="2809677"/>
                  <a:pt x="6835432" y="2809677"/>
                </a:cubicBezTo>
                <a:cubicBezTo>
                  <a:pt x="6851580" y="2809677"/>
                  <a:pt x="6867729" y="2807070"/>
                  <a:pt x="6884003" y="2806699"/>
                </a:cubicBezTo>
                <a:cubicBezTo>
                  <a:pt x="7115805" y="2801237"/>
                  <a:pt x="7347351" y="2789070"/>
                  <a:pt x="7578771" y="2774172"/>
                </a:cubicBezTo>
                <a:cubicBezTo>
                  <a:pt x="7927552" y="2751704"/>
                  <a:pt x="8276080" y="2723525"/>
                  <a:pt x="8623845" y="2687275"/>
                </a:cubicBezTo>
                <a:cubicBezTo>
                  <a:pt x="8909939" y="2657977"/>
                  <a:pt x="9195310" y="2623342"/>
                  <a:pt x="9479970" y="2583369"/>
                </a:cubicBezTo>
                <a:cubicBezTo>
                  <a:pt x="9864901" y="2528995"/>
                  <a:pt x="10248014" y="2464281"/>
                  <a:pt x="10629308" y="2389212"/>
                </a:cubicBezTo>
                <a:cubicBezTo>
                  <a:pt x="11090114" y="2298092"/>
                  <a:pt x="11546975" y="2190586"/>
                  <a:pt x="11998498" y="2063218"/>
                </a:cubicBezTo>
                <a:lnTo>
                  <a:pt x="12192000" y="2006219"/>
                </a:lnTo>
                <a:lnTo>
                  <a:pt x="12192000" y="2060956"/>
                </a:lnTo>
                <a:lnTo>
                  <a:pt x="11829257" y="2166255"/>
                </a:lnTo>
                <a:cubicBezTo>
                  <a:pt x="11534769" y="2245952"/>
                  <a:pt x="11238120" y="2316838"/>
                  <a:pt x="10939183" y="2380770"/>
                </a:cubicBezTo>
                <a:cubicBezTo>
                  <a:pt x="10622824" y="2448552"/>
                  <a:pt x="10304941" y="2508549"/>
                  <a:pt x="9985530" y="2560775"/>
                </a:cubicBezTo>
                <a:cubicBezTo>
                  <a:pt x="9720036" y="2604224"/>
                  <a:pt x="9453814" y="2642869"/>
                  <a:pt x="9186882" y="2676722"/>
                </a:cubicBezTo>
                <a:cubicBezTo>
                  <a:pt x="8984197" y="2702296"/>
                  <a:pt x="8781514" y="2726379"/>
                  <a:pt x="8578198" y="2746241"/>
                </a:cubicBezTo>
                <a:cubicBezTo>
                  <a:pt x="8340547" y="2768961"/>
                  <a:pt x="8102644" y="2790436"/>
                  <a:pt x="7864358" y="2807692"/>
                </a:cubicBezTo>
                <a:cubicBezTo>
                  <a:pt x="7554994" y="2830036"/>
                  <a:pt x="7245502" y="2847914"/>
                  <a:pt x="6935502" y="2859086"/>
                </a:cubicBezTo>
                <a:cubicBezTo>
                  <a:pt x="6782917" y="2864549"/>
                  <a:pt x="6630334" y="2868397"/>
                  <a:pt x="6477750" y="2872989"/>
                </a:cubicBezTo>
                <a:cubicBezTo>
                  <a:pt x="6439195" y="2870905"/>
                  <a:pt x="6400529" y="2872530"/>
                  <a:pt x="6362294" y="2877832"/>
                </a:cubicBezTo>
                <a:lnTo>
                  <a:pt x="6057129" y="2877832"/>
                </a:lnTo>
                <a:lnTo>
                  <a:pt x="5977784" y="2873238"/>
                </a:lnTo>
                <a:cubicBezTo>
                  <a:pt x="5740261" y="2860825"/>
                  <a:pt x="5502739" y="2847046"/>
                  <a:pt x="5265087" y="2836989"/>
                </a:cubicBezTo>
                <a:cubicBezTo>
                  <a:pt x="4958267" y="2824573"/>
                  <a:pt x="4651826" y="2804093"/>
                  <a:pt x="4346277" y="2774919"/>
                </a:cubicBezTo>
                <a:cubicBezTo>
                  <a:pt x="4021654" y="2744007"/>
                  <a:pt x="3697795" y="2709372"/>
                  <a:pt x="3373045" y="2676350"/>
                </a:cubicBezTo>
                <a:cubicBezTo>
                  <a:pt x="3035412" y="2642088"/>
                  <a:pt x="2698456" y="2602449"/>
                  <a:pt x="2362173" y="2557423"/>
                </a:cubicBezTo>
                <a:cubicBezTo>
                  <a:pt x="1984692" y="2507270"/>
                  <a:pt x="1608364" y="2449544"/>
                  <a:pt x="1233178" y="2384247"/>
                </a:cubicBezTo>
                <a:cubicBezTo>
                  <a:pt x="842181" y="2315534"/>
                  <a:pt x="453758" y="2237046"/>
                  <a:pt x="68500" y="2144540"/>
                </a:cubicBezTo>
                <a:lnTo>
                  <a:pt x="0" y="2127185"/>
                </a:lnTo>
                <a:lnTo>
                  <a:pt x="0" y="2070696"/>
                </a:lnTo>
                <a:lnTo>
                  <a:pt x="72441" y="2089473"/>
                </a:lnTo>
                <a:cubicBezTo>
                  <a:pt x="247961" y="2131651"/>
                  <a:pt x="424164" y="2170911"/>
                  <a:pt x="600716" y="2207843"/>
                </a:cubicBezTo>
                <a:cubicBezTo>
                  <a:pt x="988279" y="2288657"/>
                  <a:pt x="1378133" y="2357555"/>
                  <a:pt x="1769512" y="2418011"/>
                </a:cubicBezTo>
                <a:cubicBezTo>
                  <a:pt x="2052426" y="2461587"/>
                  <a:pt x="2335725" y="2501684"/>
                  <a:pt x="2613554" y="2534953"/>
                </a:cubicBezTo>
                <a:cubicBezTo>
                  <a:pt x="2605544" y="2537560"/>
                  <a:pt x="2594611" y="2527504"/>
                  <a:pt x="2581134" y="2525022"/>
                </a:cubicBezTo>
                <a:cubicBezTo>
                  <a:pt x="2087178" y="2433070"/>
                  <a:pt x="1597684" y="2322177"/>
                  <a:pt x="1112635" y="2192325"/>
                </a:cubicBezTo>
                <a:cubicBezTo>
                  <a:pt x="880453" y="2130254"/>
                  <a:pt x="649713" y="2063776"/>
                  <a:pt x="420412" y="1992892"/>
                </a:cubicBezTo>
                <a:lnTo>
                  <a:pt x="0" y="185397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490B31B-7777-E741-0BFC-B08D6AC5CFFC}"/>
              </a:ext>
            </a:extLst>
          </p:cNvPr>
          <p:cNvSpPr>
            <a:spLocks noGrp="1"/>
          </p:cNvSpPr>
          <p:nvPr>
            <p:ph type="title"/>
          </p:nvPr>
        </p:nvSpPr>
        <p:spPr>
          <a:xfrm>
            <a:off x="630936" y="630936"/>
            <a:ext cx="3599688" cy="1463040"/>
          </a:xfrm>
        </p:spPr>
        <p:txBody>
          <a:bodyPr vert="horz" lIns="91440" tIns="45720" rIns="91440" bIns="45720" rtlCol="0" anchor="ctr">
            <a:normAutofit/>
          </a:bodyPr>
          <a:lstStyle/>
          <a:p>
            <a:r>
              <a:rPr lang="en-US" sz="3000" kern="1200">
                <a:solidFill>
                  <a:srgbClr val="FFFFFF"/>
                </a:solidFill>
                <a:latin typeface="+mj-lt"/>
                <a:ea typeface="+mj-ea"/>
                <a:cs typeface="+mj-cs"/>
              </a:rPr>
              <a:t>International Distribution Strategy options </a:t>
            </a:r>
          </a:p>
        </p:txBody>
      </p:sp>
      <p:sp>
        <p:nvSpPr>
          <p:cNvPr id="14" name="sketch line">
            <a:extLst>
              <a:ext uri="{FF2B5EF4-FFF2-40B4-BE49-F238E27FC236}">
                <a16:creationId xmlns:a16="http://schemas.microsoft.com/office/drawing/2014/main" id="{59FA8C2E-A5A7-4490-927A-7CD58343ED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566159" y="1353312"/>
            <a:ext cx="1554480" cy="18288"/>
          </a:xfrm>
          <a:custGeom>
            <a:avLst/>
            <a:gdLst>
              <a:gd name="connsiteX0" fmla="*/ 0 w 1554480"/>
              <a:gd name="connsiteY0" fmla="*/ 0 h 18288"/>
              <a:gd name="connsiteX1" fmla="*/ 549250 w 1554480"/>
              <a:gd name="connsiteY1" fmla="*/ 0 h 18288"/>
              <a:gd name="connsiteX2" fmla="*/ 1082954 w 1554480"/>
              <a:gd name="connsiteY2" fmla="*/ 0 h 18288"/>
              <a:gd name="connsiteX3" fmla="*/ 1554480 w 1554480"/>
              <a:gd name="connsiteY3" fmla="*/ 0 h 18288"/>
              <a:gd name="connsiteX4" fmla="*/ 1554480 w 1554480"/>
              <a:gd name="connsiteY4" fmla="*/ 18288 h 18288"/>
              <a:gd name="connsiteX5" fmla="*/ 1067410 w 1554480"/>
              <a:gd name="connsiteY5" fmla="*/ 18288 h 18288"/>
              <a:gd name="connsiteX6" fmla="*/ 549250 w 1554480"/>
              <a:gd name="connsiteY6" fmla="*/ 18288 h 18288"/>
              <a:gd name="connsiteX7" fmla="*/ 0 w 1554480"/>
              <a:gd name="connsiteY7" fmla="*/ 18288 h 18288"/>
              <a:gd name="connsiteX8" fmla="*/ 0 w 1554480"/>
              <a:gd name="connsiteY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54480" h="18288" fill="none" extrusionOk="0">
                <a:moveTo>
                  <a:pt x="0" y="0"/>
                </a:moveTo>
                <a:cubicBezTo>
                  <a:pt x="114141" y="-19864"/>
                  <a:pt x="345055" y="-1657"/>
                  <a:pt x="549250" y="0"/>
                </a:cubicBezTo>
                <a:cubicBezTo>
                  <a:pt x="753445" y="1657"/>
                  <a:pt x="862292" y="-5674"/>
                  <a:pt x="1082954" y="0"/>
                </a:cubicBezTo>
                <a:cubicBezTo>
                  <a:pt x="1303616" y="5674"/>
                  <a:pt x="1363530" y="4537"/>
                  <a:pt x="1554480" y="0"/>
                </a:cubicBezTo>
                <a:cubicBezTo>
                  <a:pt x="1554963" y="7176"/>
                  <a:pt x="1553909" y="13682"/>
                  <a:pt x="1554480" y="18288"/>
                </a:cubicBezTo>
                <a:cubicBezTo>
                  <a:pt x="1338847" y="6127"/>
                  <a:pt x="1215066" y="37851"/>
                  <a:pt x="1067410" y="18288"/>
                </a:cubicBezTo>
                <a:cubicBezTo>
                  <a:pt x="919754" y="-1275"/>
                  <a:pt x="800465" y="3080"/>
                  <a:pt x="549250" y="18288"/>
                </a:cubicBezTo>
                <a:cubicBezTo>
                  <a:pt x="298035" y="33496"/>
                  <a:pt x="158868" y="22769"/>
                  <a:pt x="0" y="18288"/>
                </a:cubicBezTo>
                <a:cubicBezTo>
                  <a:pt x="-655" y="13237"/>
                  <a:pt x="709" y="4645"/>
                  <a:pt x="0" y="0"/>
                </a:cubicBezTo>
                <a:close/>
              </a:path>
              <a:path w="1554480" h="18288" stroke="0" extrusionOk="0">
                <a:moveTo>
                  <a:pt x="0" y="0"/>
                </a:moveTo>
                <a:cubicBezTo>
                  <a:pt x="249941" y="-58"/>
                  <a:pt x="367334" y="23448"/>
                  <a:pt x="502615" y="0"/>
                </a:cubicBezTo>
                <a:cubicBezTo>
                  <a:pt x="637897" y="-23448"/>
                  <a:pt x="813653" y="-20418"/>
                  <a:pt x="974141" y="0"/>
                </a:cubicBezTo>
                <a:cubicBezTo>
                  <a:pt x="1134629" y="20418"/>
                  <a:pt x="1268772" y="6288"/>
                  <a:pt x="1554480" y="0"/>
                </a:cubicBezTo>
                <a:cubicBezTo>
                  <a:pt x="1554917" y="7222"/>
                  <a:pt x="1555359" y="13299"/>
                  <a:pt x="1554480" y="18288"/>
                </a:cubicBezTo>
                <a:cubicBezTo>
                  <a:pt x="1336087" y="12172"/>
                  <a:pt x="1310024" y="19759"/>
                  <a:pt x="1067410" y="18288"/>
                </a:cubicBezTo>
                <a:cubicBezTo>
                  <a:pt x="824796" y="16818"/>
                  <a:pt x="787902" y="34647"/>
                  <a:pt x="518160" y="18288"/>
                </a:cubicBezTo>
                <a:cubicBezTo>
                  <a:pt x="248418" y="1930"/>
                  <a:pt x="133160" y="9205"/>
                  <a:pt x="0" y="18288"/>
                </a:cubicBezTo>
                <a:cubicBezTo>
                  <a:pt x="-643" y="9451"/>
                  <a:pt x="-340" y="7114"/>
                  <a:pt x="0" y="0"/>
                </a:cubicBezTo>
                <a:close/>
              </a:path>
            </a:pathLst>
          </a:custGeom>
          <a:solidFill>
            <a:srgbClr val="FFFFFF"/>
          </a:solidFill>
          <a:ln w="41275" cap="rnd">
            <a:solidFill>
              <a:srgbClr val="FFFFFF"/>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1">
            <a:extLst>
              <a:ext uri="{FF2B5EF4-FFF2-40B4-BE49-F238E27FC236}">
                <a16:creationId xmlns:a16="http://schemas.microsoft.com/office/drawing/2014/main" id="{177E9A8E-8957-D1DC-F223-B77D1D9A0498}"/>
              </a:ext>
            </a:extLst>
          </p:cNvPr>
          <p:cNvSpPr>
            <a:spLocks noChangeArrowheads="1"/>
          </p:cNvSpPr>
          <p:nvPr/>
        </p:nvSpPr>
        <p:spPr bwMode="auto">
          <a:xfrm>
            <a:off x="4474462" y="630936"/>
            <a:ext cx="7074409" cy="146304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 anchorCtr="0" compatLnSpc="1">
            <a:prstTxWarp prst="textNoShape">
              <a:avLst/>
            </a:prstTxWarp>
            <a:normAutofit/>
          </a:bodyPr>
          <a:lstStyle/>
          <a:p>
            <a:pPr marL="0" marR="0" lvl="0" indent="-228600" fontAlgn="base">
              <a:lnSpc>
                <a:spcPct val="90000"/>
              </a:lnSpc>
              <a:spcBef>
                <a:spcPct val="0"/>
              </a:spcBef>
              <a:spcAft>
                <a:spcPts val="600"/>
              </a:spcAft>
              <a:buClrTx/>
              <a:buSzTx/>
              <a:buFont typeface="Arial" panose="020B0604020202020204" pitchFamily="34" charset="0"/>
              <a:buChar char="•"/>
              <a:tabLst/>
            </a:pPr>
            <a:r>
              <a:rPr kumimoji="0" lang="en-US" altLang="zh-CN" sz="2200" b="1" i="0" u="none" strike="noStrike" cap="none" normalizeH="0" baseline="0">
                <a:ln>
                  <a:noFill/>
                </a:ln>
                <a:solidFill>
                  <a:srgbClr val="FFFFFF"/>
                </a:solidFill>
                <a:effectLst/>
              </a:rPr>
              <a:t>1</a:t>
            </a:r>
            <a:endParaRPr kumimoji="0" lang="en-US" altLang="zh-CN" sz="2200" b="0" i="0" u="none" strike="noStrike" cap="none" normalizeH="0" baseline="0">
              <a:ln>
                <a:noFill/>
              </a:ln>
              <a:solidFill>
                <a:srgbClr val="FFFFFF"/>
              </a:solidFill>
              <a:effectLst/>
            </a:endParaRPr>
          </a:p>
        </p:txBody>
      </p:sp>
      <p:graphicFrame>
        <p:nvGraphicFramePr>
          <p:cNvPr id="4" name="Content Placeholder 3">
            <a:extLst>
              <a:ext uri="{FF2B5EF4-FFF2-40B4-BE49-F238E27FC236}">
                <a16:creationId xmlns:a16="http://schemas.microsoft.com/office/drawing/2014/main" id="{A3262270-7181-852A-B505-B9A022058E7D}"/>
              </a:ext>
            </a:extLst>
          </p:cNvPr>
          <p:cNvGraphicFramePr>
            <a:graphicFrameLocks noGrp="1"/>
          </p:cNvGraphicFramePr>
          <p:nvPr>
            <p:ph idx="1"/>
            <p:extLst>
              <p:ext uri="{D42A27DB-BD31-4B8C-83A1-F6EECF244321}">
                <p14:modId xmlns:p14="http://schemas.microsoft.com/office/powerpoint/2010/main" val="4006745122"/>
              </p:ext>
            </p:extLst>
          </p:nvPr>
        </p:nvGraphicFramePr>
        <p:xfrm>
          <a:off x="630936" y="3050163"/>
          <a:ext cx="10917937" cy="3122474"/>
        </p:xfrm>
        <a:graphic>
          <a:graphicData uri="http://schemas.openxmlformats.org/drawingml/2006/table">
            <a:tbl>
              <a:tblPr firstRow="1" firstCol="1" bandRow="1"/>
              <a:tblGrid>
                <a:gridCol w="2472196">
                  <a:extLst>
                    <a:ext uri="{9D8B030D-6E8A-4147-A177-3AD203B41FA5}">
                      <a16:colId xmlns:a16="http://schemas.microsoft.com/office/drawing/2014/main" val="810490547"/>
                    </a:ext>
                  </a:extLst>
                </a:gridCol>
                <a:gridCol w="8445741">
                  <a:extLst>
                    <a:ext uri="{9D8B030D-6E8A-4147-A177-3AD203B41FA5}">
                      <a16:colId xmlns:a16="http://schemas.microsoft.com/office/drawing/2014/main" val="889801164"/>
                    </a:ext>
                  </a:extLst>
                </a:gridCol>
              </a:tblGrid>
              <a:tr h="626868">
                <a:tc>
                  <a:txBody>
                    <a:bodyPr/>
                    <a:lstStyle/>
                    <a:p>
                      <a:pPr marL="0" marR="0">
                        <a:lnSpc>
                          <a:spcPct val="115000"/>
                        </a:lnSpc>
                        <a:spcBef>
                          <a:spcPts val="0"/>
                        </a:spcBef>
                        <a:spcAft>
                          <a:spcPts val="0"/>
                        </a:spcAft>
                      </a:pPr>
                      <a:r>
                        <a:rPr lang="en-US" sz="1800" b="1" kern="100">
                          <a:effectLst/>
                          <a:latin typeface="Times New Roman" panose="02020603050405020304" pitchFamily="18" charset="0"/>
                          <a:ea typeface="DengXian" panose="02010600030101010101" pitchFamily="2" charset="-122"/>
                          <a:cs typeface="Times New Roman" panose="02020603050405020304" pitchFamily="18" charset="0"/>
                        </a:rPr>
                        <a:t>International Distribution Strategy </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22767" marR="227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800" b="1" kern="100">
                          <a:effectLst/>
                          <a:latin typeface="Times New Roman" panose="02020603050405020304" pitchFamily="18" charset="0"/>
                          <a:ea typeface="DengXian" panose="02010600030101010101" pitchFamily="2" charset="-122"/>
                          <a:cs typeface="Times New Roman" panose="02020603050405020304" pitchFamily="18" charset="0"/>
                        </a:rPr>
                        <a:t>Explanation </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22767" marR="227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09431342"/>
                  </a:ext>
                </a:extLst>
              </a:tr>
              <a:tr h="626868">
                <a:tc>
                  <a:txBody>
                    <a:bodyPr/>
                    <a:lstStyle/>
                    <a:p>
                      <a:pPr marL="0" marR="0">
                        <a:lnSpc>
                          <a:spcPct val="115000"/>
                        </a:lnSpc>
                        <a:spcBef>
                          <a:spcPts val="0"/>
                        </a:spcBef>
                        <a:spcAft>
                          <a:spcPts val="0"/>
                        </a:spcAft>
                      </a:pPr>
                      <a:r>
                        <a:rPr lang="en-US" sz="1800" kern="100">
                          <a:effectLst/>
                          <a:latin typeface="Times New Roman" panose="02020603050405020304" pitchFamily="18" charset="0"/>
                          <a:ea typeface="DengXian" panose="02010600030101010101" pitchFamily="2" charset="-122"/>
                          <a:cs typeface="Times New Roman" panose="02020603050405020304" pitchFamily="18" charset="0"/>
                        </a:rPr>
                        <a:t>Loadability and stowage </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22767" marR="227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800" kern="100">
                          <a:effectLst/>
                          <a:latin typeface="Times New Roman" panose="02020603050405020304" pitchFamily="18" charset="0"/>
                          <a:ea typeface="DengXian" panose="02010600030101010101" pitchFamily="2" charset="-122"/>
                          <a:cs typeface="Times New Roman" panose="02020603050405020304" pitchFamily="18" charset="0"/>
                        </a:rPr>
                        <a:t>The optimum size packing that maximizes loadability will lower   the distribution cost of product and result in more competitive pricing. </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22767" marR="227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08514610"/>
                  </a:ext>
                </a:extLst>
              </a:tr>
              <a:tr h="626868">
                <a:tc>
                  <a:txBody>
                    <a:bodyPr/>
                    <a:lstStyle/>
                    <a:p>
                      <a:pPr marL="0" marR="0">
                        <a:lnSpc>
                          <a:spcPct val="115000"/>
                        </a:lnSpc>
                        <a:spcBef>
                          <a:spcPts val="0"/>
                        </a:spcBef>
                        <a:spcAft>
                          <a:spcPts val="0"/>
                        </a:spcAft>
                      </a:pPr>
                      <a:r>
                        <a:rPr lang="en-US" sz="1800" kern="100">
                          <a:effectLst/>
                          <a:latin typeface="Times New Roman" panose="02020603050405020304" pitchFamily="18" charset="0"/>
                          <a:ea typeface="DengXian" panose="02010600030101010101" pitchFamily="2" charset="-122"/>
                          <a:cs typeface="Times New Roman" panose="02020603050405020304" pitchFamily="18" charset="0"/>
                        </a:rPr>
                        <a:t>Distribution centres </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22767" marR="227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800" kern="100">
                          <a:effectLst/>
                          <a:latin typeface="Times New Roman" panose="02020603050405020304" pitchFamily="18" charset="0"/>
                          <a:ea typeface="DengXian" panose="02010600030101010101" pitchFamily="2" charset="-122"/>
                          <a:cs typeface="Times New Roman" panose="02020603050405020304" pitchFamily="18" charset="0"/>
                        </a:rPr>
                        <a:t>The concept exists whereby the exporter will centralize all his products on one distribution centre which will feed into the neighboring market. </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22767" marR="227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27369557"/>
                  </a:ext>
                </a:extLst>
              </a:tr>
              <a:tr h="1241160">
                <a:tc>
                  <a:txBody>
                    <a:bodyPr/>
                    <a:lstStyle/>
                    <a:p>
                      <a:pPr marL="0" marR="0">
                        <a:lnSpc>
                          <a:spcPct val="115000"/>
                        </a:lnSpc>
                        <a:spcBef>
                          <a:spcPts val="0"/>
                        </a:spcBef>
                        <a:spcAft>
                          <a:spcPts val="0"/>
                        </a:spcAft>
                      </a:pPr>
                      <a:r>
                        <a:rPr lang="en-US" sz="1800" kern="100">
                          <a:effectLst/>
                          <a:latin typeface="Times New Roman" panose="02020603050405020304" pitchFamily="18" charset="0"/>
                          <a:ea typeface="DengXian" panose="02010600030101010101" pitchFamily="2" charset="-122"/>
                          <a:cs typeface="Times New Roman" panose="02020603050405020304" pitchFamily="18" charset="0"/>
                        </a:rPr>
                        <a:t>Piggyback and trade associations  </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22767" marR="227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800" kern="100">
                          <a:effectLst/>
                          <a:latin typeface="Times New Roman" panose="02020603050405020304" pitchFamily="18" charset="0"/>
                          <a:ea typeface="DengXian" panose="02010600030101010101" pitchFamily="2" charset="-122"/>
                          <a:cs typeface="Times New Roman" panose="02020603050405020304" pitchFamily="18" charset="0"/>
                        </a:rPr>
                        <a:t>Several exporters selling in common overseas territories have joined forces and operate common distribution channels apportioning the cost. </a:t>
                      </a:r>
                    </a:p>
                    <a:p>
                      <a:pPr marL="0" marR="0">
                        <a:lnSpc>
                          <a:spcPct val="115000"/>
                        </a:lnSpc>
                        <a:spcBef>
                          <a:spcPts val="0"/>
                        </a:spcBef>
                        <a:spcAft>
                          <a:spcPts val="0"/>
                        </a:spcAft>
                      </a:pPr>
                      <a:r>
                        <a:rPr lang="en-US" sz="1800" kern="100">
                          <a:effectLst/>
                          <a:latin typeface="Times New Roman" panose="02020603050405020304" pitchFamily="18" charset="0"/>
                          <a:ea typeface="DengXian" panose="02010600030101010101" pitchFamily="2" charset="-122"/>
                          <a:cs typeface="Times New Roman" panose="02020603050405020304" pitchFamily="18" charset="0"/>
                        </a:rPr>
                        <a:t>Such a system is called “piggyback “where the inexperienced exporter works on the backs of the established overseas exporter. </a:t>
                      </a:r>
                      <a:endParaRPr lang="en-US" sz="1800" kern="100">
                        <a:effectLst/>
                        <a:latin typeface="Calibri" panose="020F0502020204030204" pitchFamily="34" charset="0"/>
                        <a:ea typeface="SimSun" panose="02010600030101010101" pitchFamily="2" charset="-122"/>
                        <a:cs typeface="Times New Roman" panose="02020603050405020304" pitchFamily="18" charset="0"/>
                      </a:endParaRPr>
                    </a:p>
                  </a:txBody>
                  <a:tcPr marL="22767" marR="2276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67170614"/>
                  </a:ext>
                </a:extLst>
              </a:tr>
            </a:tbl>
          </a:graphicData>
        </a:graphic>
      </p:graphicFrame>
    </p:spTree>
    <p:extLst>
      <p:ext uri="{BB962C8B-B14F-4D97-AF65-F5344CB8AC3E}">
        <p14:creationId xmlns:p14="http://schemas.microsoft.com/office/powerpoint/2010/main" val="10710958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2AEEBC8-9D30-42EF-95F2-386C2653FB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3529E97A-97C3-40EA-8A04-5C02398D56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877832"/>
          </a:xfrm>
          <a:custGeom>
            <a:avLst/>
            <a:gdLst>
              <a:gd name="connsiteX0" fmla="*/ 6789701 w 12192000"/>
              <a:gd name="connsiteY0" fmla="*/ 2809623 h 2877832"/>
              <a:gd name="connsiteX1" fmla="*/ 6788702 w 12192000"/>
              <a:gd name="connsiteY1" fmla="*/ 2809701 h 2877832"/>
              <a:gd name="connsiteX2" fmla="*/ 6788476 w 12192000"/>
              <a:gd name="connsiteY2" fmla="*/ 2810235 h 2877832"/>
              <a:gd name="connsiteX3" fmla="*/ 0 w 12192000"/>
              <a:gd name="connsiteY3" fmla="*/ 0 h 2877832"/>
              <a:gd name="connsiteX4" fmla="*/ 12192000 w 12192000"/>
              <a:gd name="connsiteY4" fmla="*/ 0 h 2877832"/>
              <a:gd name="connsiteX5" fmla="*/ 12192000 w 12192000"/>
              <a:gd name="connsiteY5" fmla="*/ 1915388 h 2877832"/>
              <a:gd name="connsiteX6" fmla="*/ 12061096 w 12192000"/>
              <a:gd name="connsiteY6" fmla="*/ 1954428 h 2877832"/>
              <a:gd name="connsiteX7" fmla="*/ 11676800 w 12192000"/>
              <a:gd name="connsiteY7" fmla="*/ 2058003 h 2877832"/>
              <a:gd name="connsiteX8" fmla="*/ 10425355 w 12192000"/>
              <a:gd name="connsiteY8" fmla="*/ 2341542 h 2877832"/>
              <a:gd name="connsiteX9" fmla="*/ 9424022 w 12192000"/>
              <a:gd name="connsiteY9" fmla="*/ 2516704 h 2877832"/>
              <a:gd name="connsiteX10" fmla="*/ 8458419 w 12192000"/>
              <a:gd name="connsiteY10" fmla="*/ 2650405 h 2877832"/>
              <a:gd name="connsiteX11" fmla="*/ 7715970 w 12192000"/>
              <a:gd name="connsiteY11" fmla="*/ 2730352 h 2877832"/>
              <a:gd name="connsiteX12" fmla="*/ 6951716 w 12192000"/>
              <a:gd name="connsiteY12" fmla="*/ 2796132 h 2877832"/>
              <a:gd name="connsiteX13" fmla="*/ 6936303 w 12192000"/>
              <a:gd name="connsiteY13" fmla="*/ 2798203 h 2877832"/>
              <a:gd name="connsiteX14" fmla="*/ 6790448 w 12192000"/>
              <a:gd name="connsiteY14" fmla="*/ 2809564 h 2877832"/>
              <a:gd name="connsiteX15" fmla="*/ 6799941 w 12192000"/>
              <a:gd name="connsiteY15" fmla="*/ 2811384 h 2877832"/>
              <a:gd name="connsiteX16" fmla="*/ 6835432 w 12192000"/>
              <a:gd name="connsiteY16" fmla="*/ 2809677 h 2877832"/>
              <a:gd name="connsiteX17" fmla="*/ 6884003 w 12192000"/>
              <a:gd name="connsiteY17" fmla="*/ 2806699 h 2877832"/>
              <a:gd name="connsiteX18" fmla="*/ 7578771 w 12192000"/>
              <a:gd name="connsiteY18" fmla="*/ 2774172 h 2877832"/>
              <a:gd name="connsiteX19" fmla="*/ 8623845 w 12192000"/>
              <a:gd name="connsiteY19" fmla="*/ 2687275 h 2877832"/>
              <a:gd name="connsiteX20" fmla="*/ 9479970 w 12192000"/>
              <a:gd name="connsiteY20" fmla="*/ 2583369 h 2877832"/>
              <a:gd name="connsiteX21" fmla="*/ 10629308 w 12192000"/>
              <a:gd name="connsiteY21" fmla="*/ 2389212 h 2877832"/>
              <a:gd name="connsiteX22" fmla="*/ 11998498 w 12192000"/>
              <a:gd name="connsiteY22" fmla="*/ 2063218 h 2877832"/>
              <a:gd name="connsiteX23" fmla="*/ 12192000 w 12192000"/>
              <a:gd name="connsiteY23" fmla="*/ 2006219 h 2877832"/>
              <a:gd name="connsiteX24" fmla="*/ 12192000 w 12192000"/>
              <a:gd name="connsiteY24" fmla="*/ 2060956 h 2877832"/>
              <a:gd name="connsiteX25" fmla="*/ 11829257 w 12192000"/>
              <a:gd name="connsiteY25" fmla="*/ 2166255 h 2877832"/>
              <a:gd name="connsiteX26" fmla="*/ 10939183 w 12192000"/>
              <a:gd name="connsiteY26" fmla="*/ 2380770 h 2877832"/>
              <a:gd name="connsiteX27" fmla="*/ 9985530 w 12192000"/>
              <a:gd name="connsiteY27" fmla="*/ 2560775 h 2877832"/>
              <a:gd name="connsiteX28" fmla="*/ 9186882 w 12192000"/>
              <a:gd name="connsiteY28" fmla="*/ 2676722 h 2877832"/>
              <a:gd name="connsiteX29" fmla="*/ 8578198 w 12192000"/>
              <a:gd name="connsiteY29" fmla="*/ 2746241 h 2877832"/>
              <a:gd name="connsiteX30" fmla="*/ 7864358 w 12192000"/>
              <a:gd name="connsiteY30" fmla="*/ 2807692 h 2877832"/>
              <a:gd name="connsiteX31" fmla="*/ 6935502 w 12192000"/>
              <a:gd name="connsiteY31" fmla="*/ 2859086 h 2877832"/>
              <a:gd name="connsiteX32" fmla="*/ 6477750 w 12192000"/>
              <a:gd name="connsiteY32" fmla="*/ 2872989 h 2877832"/>
              <a:gd name="connsiteX33" fmla="*/ 6362294 w 12192000"/>
              <a:gd name="connsiteY33" fmla="*/ 2877832 h 2877832"/>
              <a:gd name="connsiteX34" fmla="*/ 6057129 w 12192000"/>
              <a:gd name="connsiteY34" fmla="*/ 2877832 h 2877832"/>
              <a:gd name="connsiteX35" fmla="*/ 5977784 w 12192000"/>
              <a:gd name="connsiteY35" fmla="*/ 2873238 h 2877832"/>
              <a:gd name="connsiteX36" fmla="*/ 5265087 w 12192000"/>
              <a:gd name="connsiteY36" fmla="*/ 2836989 h 2877832"/>
              <a:gd name="connsiteX37" fmla="*/ 4346277 w 12192000"/>
              <a:gd name="connsiteY37" fmla="*/ 2774919 h 2877832"/>
              <a:gd name="connsiteX38" fmla="*/ 3373045 w 12192000"/>
              <a:gd name="connsiteY38" fmla="*/ 2676350 h 2877832"/>
              <a:gd name="connsiteX39" fmla="*/ 2362173 w 12192000"/>
              <a:gd name="connsiteY39" fmla="*/ 2557423 h 2877832"/>
              <a:gd name="connsiteX40" fmla="*/ 1233178 w 12192000"/>
              <a:gd name="connsiteY40" fmla="*/ 2384247 h 2877832"/>
              <a:gd name="connsiteX41" fmla="*/ 68500 w 12192000"/>
              <a:gd name="connsiteY41" fmla="*/ 2144540 h 2877832"/>
              <a:gd name="connsiteX42" fmla="*/ 0 w 12192000"/>
              <a:gd name="connsiteY42" fmla="*/ 2127185 h 2877832"/>
              <a:gd name="connsiteX43" fmla="*/ 0 w 12192000"/>
              <a:gd name="connsiteY43" fmla="*/ 2070696 h 2877832"/>
              <a:gd name="connsiteX44" fmla="*/ 72441 w 12192000"/>
              <a:gd name="connsiteY44" fmla="*/ 2089473 h 2877832"/>
              <a:gd name="connsiteX45" fmla="*/ 600716 w 12192000"/>
              <a:gd name="connsiteY45" fmla="*/ 2207843 h 2877832"/>
              <a:gd name="connsiteX46" fmla="*/ 1769512 w 12192000"/>
              <a:gd name="connsiteY46" fmla="*/ 2418011 h 2877832"/>
              <a:gd name="connsiteX47" fmla="*/ 2613554 w 12192000"/>
              <a:gd name="connsiteY47" fmla="*/ 2534953 h 2877832"/>
              <a:gd name="connsiteX48" fmla="*/ 2581134 w 12192000"/>
              <a:gd name="connsiteY48" fmla="*/ 2525022 h 2877832"/>
              <a:gd name="connsiteX49" fmla="*/ 1112635 w 12192000"/>
              <a:gd name="connsiteY49" fmla="*/ 2192325 h 2877832"/>
              <a:gd name="connsiteX50" fmla="*/ 420412 w 12192000"/>
              <a:gd name="connsiteY50" fmla="*/ 1992892 h 2877832"/>
              <a:gd name="connsiteX51" fmla="*/ 0 w 12192000"/>
              <a:gd name="connsiteY51" fmla="*/ 1853975 h 2877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000" h="2877832">
                <a:moveTo>
                  <a:pt x="6789701" y="2809623"/>
                </a:moveTo>
                <a:lnTo>
                  <a:pt x="6788702" y="2809701"/>
                </a:lnTo>
                <a:lnTo>
                  <a:pt x="6788476" y="2810235"/>
                </a:lnTo>
                <a:close/>
                <a:moveTo>
                  <a:pt x="0" y="0"/>
                </a:moveTo>
                <a:lnTo>
                  <a:pt x="12192000" y="0"/>
                </a:lnTo>
                <a:lnTo>
                  <a:pt x="12192000" y="1915388"/>
                </a:lnTo>
                <a:lnTo>
                  <a:pt x="12061096" y="1954428"/>
                </a:lnTo>
                <a:cubicBezTo>
                  <a:pt x="11933500" y="1990642"/>
                  <a:pt x="11805390" y="2025171"/>
                  <a:pt x="11676800" y="2058003"/>
                </a:cubicBezTo>
                <a:cubicBezTo>
                  <a:pt x="11262789" y="2165510"/>
                  <a:pt x="10845343" y="2259112"/>
                  <a:pt x="10425355" y="2341542"/>
                </a:cubicBezTo>
                <a:cubicBezTo>
                  <a:pt x="10092810" y="2406753"/>
                  <a:pt x="9759033" y="2465150"/>
                  <a:pt x="9424022" y="2516704"/>
                </a:cubicBezTo>
                <a:cubicBezTo>
                  <a:pt x="9102997" y="2566361"/>
                  <a:pt x="8781133" y="2610928"/>
                  <a:pt x="8458419" y="2650405"/>
                </a:cubicBezTo>
                <a:cubicBezTo>
                  <a:pt x="8211360" y="2680571"/>
                  <a:pt x="7963792" y="2706144"/>
                  <a:pt x="7715970" y="2730352"/>
                </a:cubicBezTo>
                <a:lnTo>
                  <a:pt x="6951716" y="2796132"/>
                </a:lnTo>
                <a:lnTo>
                  <a:pt x="6936303" y="2798203"/>
                </a:lnTo>
                <a:lnTo>
                  <a:pt x="6790448" y="2809564"/>
                </a:lnTo>
                <a:lnTo>
                  <a:pt x="6799941" y="2811384"/>
                </a:lnTo>
                <a:cubicBezTo>
                  <a:pt x="6811623" y="2811850"/>
                  <a:pt x="6823734" y="2809677"/>
                  <a:pt x="6835432" y="2809677"/>
                </a:cubicBezTo>
                <a:cubicBezTo>
                  <a:pt x="6851580" y="2809677"/>
                  <a:pt x="6867729" y="2807070"/>
                  <a:pt x="6884003" y="2806699"/>
                </a:cubicBezTo>
                <a:cubicBezTo>
                  <a:pt x="7115805" y="2801237"/>
                  <a:pt x="7347351" y="2789070"/>
                  <a:pt x="7578771" y="2774172"/>
                </a:cubicBezTo>
                <a:cubicBezTo>
                  <a:pt x="7927552" y="2751704"/>
                  <a:pt x="8276080" y="2723525"/>
                  <a:pt x="8623845" y="2687275"/>
                </a:cubicBezTo>
                <a:cubicBezTo>
                  <a:pt x="8909939" y="2657977"/>
                  <a:pt x="9195310" y="2623342"/>
                  <a:pt x="9479970" y="2583369"/>
                </a:cubicBezTo>
                <a:cubicBezTo>
                  <a:pt x="9864901" y="2528995"/>
                  <a:pt x="10248014" y="2464281"/>
                  <a:pt x="10629308" y="2389212"/>
                </a:cubicBezTo>
                <a:cubicBezTo>
                  <a:pt x="11090114" y="2298092"/>
                  <a:pt x="11546975" y="2190586"/>
                  <a:pt x="11998498" y="2063218"/>
                </a:cubicBezTo>
                <a:lnTo>
                  <a:pt x="12192000" y="2006219"/>
                </a:lnTo>
                <a:lnTo>
                  <a:pt x="12192000" y="2060956"/>
                </a:lnTo>
                <a:lnTo>
                  <a:pt x="11829257" y="2166255"/>
                </a:lnTo>
                <a:cubicBezTo>
                  <a:pt x="11534769" y="2245952"/>
                  <a:pt x="11238120" y="2316838"/>
                  <a:pt x="10939183" y="2380770"/>
                </a:cubicBezTo>
                <a:cubicBezTo>
                  <a:pt x="10622824" y="2448552"/>
                  <a:pt x="10304941" y="2508549"/>
                  <a:pt x="9985530" y="2560775"/>
                </a:cubicBezTo>
                <a:cubicBezTo>
                  <a:pt x="9720036" y="2604224"/>
                  <a:pt x="9453814" y="2642869"/>
                  <a:pt x="9186882" y="2676722"/>
                </a:cubicBezTo>
                <a:cubicBezTo>
                  <a:pt x="8984197" y="2702296"/>
                  <a:pt x="8781514" y="2726379"/>
                  <a:pt x="8578198" y="2746241"/>
                </a:cubicBezTo>
                <a:cubicBezTo>
                  <a:pt x="8340547" y="2768961"/>
                  <a:pt x="8102644" y="2790436"/>
                  <a:pt x="7864358" y="2807692"/>
                </a:cubicBezTo>
                <a:cubicBezTo>
                  <a:pt x="7554994" y="2830036"/>
                  <a:pt x="7245502" y="2847914"/>
                  <a:pt x="6935502" y="2859086"/>
                </a:cubicBezTo>
                <a:cubicBezTo>
                  <a:pt x="6782917" y="2864549"/>
                  <a:pt x="6630334" y="2868397"/>
                  <a:pt x="6477750" y="2872989"/>
                </a:cubicBezTo>
                <a:cubicBezTo>
                  <a:pt x="6439195" y="2870905"/>
                  <a:pt x="6400529" y="2872530"/>
                  <a:pt x="6362294" y="2877832"/>
                </a:cubicBezTo>
                <a:lnTo>
                  <a:pt x="6057129" y="2877832"/>
                </a:lnTo>
                <a:lnTo>
                  <a:pt x="5977784" y="2873238"/>
                </a:lnTo>
                <a:cubicBezTo>
                  <a:pt x="5740261" y="2860825"/>
                  <a:pt x="5502739" y="2847046"/>
                  <a:pt x="5265087" y="2836989"/>
                </a:cubicBezTo>
                <a:cubicBezTo>
                  <a:pt x="4958267" y="2824573"/>
                  <a:pt x="4651826" y="2804093"/>
                  <a:pt x="4346277" y="2774919"/>
                </a:cubicBezTo>
                <a:cubicBezTo>
                  <a:pt x="4021654" y="2744007"/>
                  <a:pt x="3697795" y="2709372"/>
                  <a:pt x="3373045" y="2676350"/>
                </a:cubicBezTo>
                <a:cubicBezTo>
                  <a:pt x="3035412" y="2642088"/>
                  <a:pt x="2698456" y="2602449"/>
                  <a:pt x="2362173" y="2557423"/>
                </a:cubicBezTo>
                <a:cubicBezTo>
                  <a:pt x="1984692" y="2507270"/>
                  <a:pt x="1608364" y="2449544"/>
                  <a:pt x="1233178" y="2384247"/>
                </a:cubicBezTo>
                <a:cubicBezTo>
                  <a:pt x="842181" y="2315534"/>
                  <a:pt x="453758" y="2237046"/>
                  <a:pt x="68500" y="2144540"/>
                </a:cubicBezTo>
                <a:lnTo>
                  <a:pt x="0" y="2127185"/>
                </a:lnTo>
                <a:lnTo>
                  <a:pt x="0" y="2070696"/>
                </a:lnTo>
                <a:lnTo>
                  <a:pt x="72441" y="2089473"/>
                </a:lnTo>
                <a:cubicBezTo>
                  <a:pt x="247961" y="2131651"/>
                  <a:pt x="424164" y="2170911"/>
                  <a:pt x="600716" y="2207843"/>
                </a:cubicBezTo>
                <a:cubicBezTo>
                  <a:pt x="988279" y="2288657"/>
                  <a:pt x="1378133" y="2357555"/>
                  <a:pt x="1769512" y="2418011"/>
                </a:cubicBezTo>
                <a:cubicBezTo>
                  <a:pt x="2052426" y="2461587"/>
                  <a:pt x="2335725" y="2501684"/>
                  <a:pt x="2613554" y="2534953"/>
                </a:cubicBezTo>
                <a:cubicBezTo>
                  <a:pt x="2605544" y="2537560"/>
                  <a:pt x="2594611" y="2527504"/>
                  <a:pt x="2581134" y="2525022"/>
                </a:cubicBezTo>
                <a:cubicBezTo>
                  <a:pt x="2087178" y="2433070"/>
                  <a:pt x="1597684" y="2322177"/>
                  <a:pt x="1112635" y="2192325"/>
                </a:cubicBezTo>
                <a:cubicBezTo>
                  <a:pt x="880453" y="2130254"/>
                  <a:pt x="649713" y="2063776"/>
                  <a:pt x="420412" y="1992892"/>
                </a:cubicBezTo>
                <a:lnTo>
                  <a:pt x="0" y="185397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490B31B-7777-E741-0BFC-B08D6AC5CFFC}"/>
              </a:ext>
            </a:extLst>
          </p:cNvPr>
          <p:cNvSpPr>
            <a:spLocks noGrp="1"/>
          </p:cNvSpPr>
          <p:nvPr>
            <p:ph type="title"/>
          </p:nvPr>
        </p:nvSpPr>
        <p:spPr>
          <a:xfrm>
            <a:off x="630936" y="630936"/>
            <a:ext cx="3599688" cy="1463040"/>
          </a:xfrm>
        </p:spPr>
        <p:txBody>
          <a:bodyPr vert="horz" lIns="91440" tIns="45720" rIns="91440" bIns="45720" rtlCol="0" anchor="ctr">
            <a:normAutofit/>
          </a:bodyPr>
          <a:lstStyle/>
          <a:p>
            <a:r>
              <a:rPr lang="en-US" sz="3000" kern="1200">
                <a:solidFill>
                  <a:srgbClr val="FFFFFF"/>
                </a:solidFill>
                <a:latin typeface="+mj-lt"/>
                <a:ea typeface="+mj-ea"/>
                <a:cs typeface="+mj-cs"/>
              </a:rPr>
              <a:t>International Distribution Strategy options </a:t>
            </a:r>
          </a:p>
        </p:txBody>
      </p:sp>
      <p:sp>
        <p:nvSpPr>
          <p:cNvPr id="14" name="sketch line">
            <a:extLst>
              <a:ext uri="{FF2B5EF4-FFF2-40B4-BE49-F238E27FC236}">
                <a16:creationId xmlns:a16="http://schemas.microsoft.com/office/drawing/2014/main" id="{59FA8C2E-A5A7-4490-927A-7CD58343ED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566159" y="1353312"/>
            <a:ext cx="1554480" cy="18288"/>
          </a:xfrm>
          <a:custGeom>
            <a:avLst/>
            <a:gdLst>
              <a:gd name="connsiteX0" fmla="*/ 0 w 1554480"/>
              <a:gd name="connsiteY0" fmla="*/ 0 h 18288"/>
              <a:gd name="connsiteX1" fmla="*/ 549250 w 1554480"/>
              <a:gd name="connsiteY1" fmla="*/ 0 h 18288"/>
              <a:gd name="connsiteX2" fmla="*/ 1082954 w 1554480"/>
              <a:gd name="connsiteY2" fmla="*/ 0 h 18288"/>
              <a:gd name="connsiteX3" fmla="*/ 1554480 w 1554480"/>
              <a:gd name="connsiteY3" fmla="*/ 0 h 18288"/>
              <a:gd name="connsiteX4" fmla="*/ 1554480 w 1554480"/>
              <a:gd name="connsiteY4" fmla="*/ 18288 h 18288"/>
              <a:gd name="connsiteX5" fmla="*/ 1067410 w 1554480"/>
              <a:gd name="connsiteY5" fmla="*/ 18288 h 18288"/>
              <a:gd name="connsiteX6" fmla="*/ 549250 w 1554480"/>
              <a:gd name="connsiteY6" fmla="*/ 18288 h 18288"/>
              <a:gd name="connsiteX7" fmla="*/ 0 w 1554480"/>
              <a:gd name="connsiteY7" fmla="*/ 18288 h 18288"/>
              <a:gd name="connsiteX8" fmla="*/ 0 w 1554480"/>
              <a:gd name="connsiteY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54480" h="18288" fill="none" extrusionOk="0">
                <a:moveTo>
                  <a:pt x="0" y="0"/>
                </a:moveTo>
                <a:cubicBezTo>
                  <a:pt x="114141" y="-19864"/>
                  <a:pt x="345055" y="-1657"/>
                  <a:pt x="549250" y="0"/>
                </a:cubicBezTo>
                <a:cubicBezTo>
                  <a:pt x="753445" y="1657"/>
                  <a:pt x="862292" y="-5674"/>
                  <a:pt x="1082954" y="0"/>
                </a:cubicBezTo>
                <a:cubicBezTo>
                  <a:pt x="1303616" y="5674"/>
                  <a:pt x="1363530" y="4537"/>
                  <a:pt x="1554480" y="0"/>
                </a:cubicBezTo>
                <a:cubicBezTo>
                  <a:pt x="1554963" y="7176"/>
                  <a:pt x="1553909" y="13682"/>
                  <a:pt x="1554480" y="18288"/>
                </a:cubicBezTo>
                <a:cubicBezTo>
                  <a:pt x="1338847" y="6127"/>
                  <a:pt x="1215066" y="37851"/>
                  <a:pt x="1067410" y="18288"/>
                </a:cubicBezTo>
                <a:cubicBezTo>
                  <a:pt x="919754" y="-1275"/>
                  <a:pt x="800465" y="3080"/>
                  <a:pt x="549250" y="18288"/>
                </a:cubicBezTo>
                <a:cubicBezTo>
                  <a:pt x="298035" y="33496"/>
                  <a:pt x="158868" y="22769"/>
                  <a:pt x="0" y="18288"/>
                </a:cubicBezTo>
                <a:cubicBezTo>
                  <a:pt x="-655" y="13237"/>
                  <a:pt x="709" y="4645"/>
                  <a:pt x="0" y="0"/>
                </a:cubicBezTo>
                <a:close/>
              </a:path>
              <a:path w="1554480" h="18288" stroke="0" extrusionOk="0">
                <a:moveTo>
                  <a:pt x="0" y="0"/>
                </a:moveTo>
                <a:cubicBezTo>
                  <a:pt x="249941" y="-58"/>
                  <a:pt x="367334" y="23448"/>
                  <a:pt x="502615" y="0"/>
                </a:cubicBezTo>
                <a:cubicBezTo>
                  <a:pt x="637897" y="-23448"/>
                  <a:pt x="813653" y="-20418"/>
                  <a:pt x="974141" y="0"/>
                </a:cubicBezTo>
                <a:cubicBezTo>
                  <a:pt x="1134629" y="20418"/>
                  <a:pt x="1268772" y="6288"/>
                  <a:pt x="1554480" y="0"/>
                </a:cubicBezTo>
                <a:cubicBezTo>
                  <a:pt x="1554917" y="7222"/>
                  <a:pt x="1555359" y="13299"/>
                  <a:pt x="1554480" y="18288"/>
                </a:cubicBezTo>
                <a:cubicBezTo>
                  <a:pt x="1336087" y="12172"/>
                  <a:pt x="1310024" y="19759"/>
                  <a:pt x="1067410" y="18288"/>
                </a:cubicBezTo>
                <a:cubicBezTo>
                  <a:pt x="824796" y="16818"/>
                  <a:pt x="787902" y="34647"/>
                  <a:pt x="518160" y="18288"/>
                </a:cubicBezTo>
                <a:cubicBezTo>
                  <a:pt x="248418" y="1930"/>
                  <a:pt x="133160" y="9205"/>
                  <a:pt x="0" y="18288"/>
                </a:cubicBezTo>
                <a:cubicBezTo>
                  <a:pt x="-643" y="9451"/>
                  <a:pt x="-340" y="7114"/>
                  <a:pt x="0" y="0"/>
                </a:cubicBezTo>
                <a:close/>
              </a:path>
            </a:pathLst>
          </a:custGeom>
          <a:solidFill>
            <a:srgbClr val="FFFFFF"/>
          </a:solidFill>
          <a:ln w="41275" cap="rnd">
            <a:solidFill>
              <a:srgbClr val="FFFFFF"/>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1">
            <a:extLst>
              <a:ext uri="{FF2B5EF4-FFF2-40B4-BE49-F238E27FC236}">
                <a16:creationId xmlns:a16="http://schemas.microsoft.com/office/drawing/2014/main" id="{177E9A8E-8957-D1DC-F223-B77D1D9A0498}"/>
              </a:ext>
            </a:extLst>
          </p:cNvPr>
          <p:cNvSpPr>
            <a:spLocks noChangeArrowheads="1"/>
          </p:cNvSpPr>
          <p:nvPr/>
        </p:nvSpPr>
        <p:spPr bwMode="auto">
          <a:xfrm>
            <a:off x="4474462" y="630936"/>
            <a:ext cx="7074409" cy="146304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 anchorCtr="0" compatLnSpc="1">
            <a:prstTxWarp prst="textNoShape">
              <a:avLst/>
            </a:prstTxWarp>
            <a:normAutofit/>
          </a:bodyPr>
          <a:lstStyle/>
          <a:p>
            <a:pPr marL="0" marR="0" lvl="0" indent="-228600" fontAlgn="base">
              <a:lnSpc>
                <a:spcPct val="90000"/>
              </a:lnSpc>
              <a:spcBef>
                <a:spcPct val="0"/>
              </a:spcBef>
              <a:spcAft>
                <a:spcPts val="600"/>
              </a:spcAft>
              <a:buClrTx/>
              <a:buSzTx/>
              <a:buFont typeface="Arial" panose="020B0604020202020204" pitchFamily="34" charset="0"/>
              <a:buChar char="•"/>
              <a:tabLst/>
            </a:pPr>
            <a:r>
              <a:rPr kumimoji="0" lang="en-US" altLang="zh-CN" sz="2200" b="1" i="0" u="none" strike="noStrike" cap="none" normalizeH="0" baseline="0">
                <a:ln>
                  <a:noFill/>
                </a:ln>
                <a:solidFill>
                  <a:srgbClr val="FFFFFF"/>
                </a:solidFill>
                <a:effectLst/>
              </a:rPr>
              <a:t>1</a:t>
            </a:r>
            <a:endParaRPr kumimoji="0" lang="en-US" altLang="zh-CN" sz="2200" b="0" i="0" u="none" strike="noStrike" cap="none" normalizeH="0" baseline="0">
              <a:ln>
                <a:noFill/>
              </a:ln>
              <a:solidFill>
                <a:srgbClr val="FFFFFF"/>
              </a:solidFill>
              <a:effectLst/>
            </a:endParaRPr>
          </a:p>
        </p:txBody>
      </p:sp>
      <p:graphicFrame>
        <p:nvGraphicFramePr>
          <p:cNvPr id="4" name="Content Placeholder 3">
            <a:extLst>
              <a:ext uri="{FF2B5EF4-FFF2-40B4-BE49-F238E27FC236}">
                <a16:creationId xmlns:a16="http://schemas.microsoft.com/office/drawing/2014/main" id="{A3262270-7181-852A-B505-B9A022058E7D}"/>
              </a:ext>
            </a:extLst>
          </p:cNvPr>
          <p:cNvGraphicFramePr>
            <a:graphicFrameLocks noGrp="1"/>
          </p:cNvGraphicFramePr>
          <p:nvPr>
            <p:ph idx="1"/>
            <p:extLst>
              <p:ext uri="{D42A27DB-BD31-4B8C-83A1-F6EECF244321}">
                <p14:modId xmlns:p14="http://schemas.microsoft.com/office/powerpoint/2010/main" val="2082917703"/>
              </p:ext>
            </p:extLst>
          </p:nvPr>
        </p:nvGraphicFramePr>
        <p:xfrm>
          <a:off x="739385" y="2971800"/>
          <a:ext cx="10701038" cy="3278489"/>
        </p:xfrm>
        <a:graphic>
          <a:graphicData uri="http://schemas.openxmlformats.org/drawingml/2006/table">
            <a:tbl>
              <a:tblPr firstRow="1" firstCol="1" bandRow="1"/>
              <a:tblGrid>
                <a:gridCol w="2472710">
                  <a:extLst>
                    <a:ext uri="{9D8B030D-6E8A-4147-A177-3AD203B41FA5}">
                      <a16:colId xmlns:a16="http://schemas.microsoft.com/office/drawing/2014/main" val="810490547"/>
                    </a:ext>
                  </a:extLst>
                </a:gridCol>
                <a:gridCol w="8228328">
                  <a:extLst>
                    <a:ext uri="{9D8B030D-6E8A-4147-A177-3AD203B41FA5}">
                      <a16:colId xmlns:a16="http://schemas.microsoft.com/office/drawing/2014/main" val="889801164"/>
                    </a:ext>
                  </a:extLst>
                </a:gridCol>
              </a:tblGrid>
              <a:tr h="599368">
                <a:tc>
                  <a:txBody>
                    <a:bodyPr/>
                    <a:lstStyle/>
                    <a:p>
                      <a:pPr marL="0" marR="0">
                        <a:lnSpc>
                          <a:spcPct val="115000"/>
                        </a:lnSpc>
                        <a:spcBef>
                          <a:spcPts val="0"/>
                        </a:spcBef>
                        <a:spcAft>
                          <a:spcPts val="0"/>
                        </a:spcAft>
                      </a:pPr>
                      <a:r>
                        <a:rPr lang="en-US" sz="1700" b="1" kern="100">
                          <a:effectLst/>
                          <a:latin typeface="Times New Roman" panose="02020603050405020304" pitchFamily="18" charset="0"/>
                          <a:ea typeface="DengXian" panose="02010600030101010101" pitchFamily="2" charset="-122"/>
                          <a:cs typeface="Times New Roman" panose="02020603050405020304" pitchFamily="18" charset="0"/>
                        </a:rPr>
                        <a:t>International Distribution Strategy </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21768" marR="217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700" b="1" kern="100">
                          <a:effectLst/>
                          <a:latin typeface="Times New Roman" panose="02020603050405020304" pitchFamily="18" charset="0"/>
                          <a:ea typeface="DengXian" panose="02010600030101010101" pitchFamily="2" charset="-122"/>
                          <a:cs typeface="Times New Roman" panose="02020603050405020304" pitchFamily="18" charset="0"/>
                        </a:rPr>
                        <a:t>Explanation </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21768" marR="217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09431342"/>
                  </a:ext>
                </a:extLst>
              </a:tr>
              <a:tr h="599368">
                <a:tc>
                  <a:txBody>
                    <a:bodyPr/>
                    <a:lstStyle/>
                    <a:p>
                      <a:pPr marL="0" marR="0">
                        <a:lnSpc>
                          <a:spcPct val="115000"/>
                        </a:lnSpc>
                        <a:spcBef>
                          <a:spcPts val="0"/>
                        </a:spcBef>
                        <a:spcAft>
                          <a:spcPts val="0"/>
                        </a:spcAft>
                      </a:pPr>
                      <a:r>
                        <a:rPr lang="en-US" sz="1700" kern="100">
                          <a:effectLst/>
                          <a:latin typeface="Times New Roman" panose="02020603050405020304" pitchFamily="18" charset="0"/>
                          <a:ea typeface="DengXian" panose="02010600030101010101" pitchFamily="2" charset="-122"/>
                          <a:cs typeface="Times New Roman" panose="02020603050405020304" pitchFamily="18" charset="0"/>
                        </a:rPr>
                        <a:t>Third countries </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21768" marR="217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700" kern="100">
                          <a:effectLst/>
                          <a:latin typeface="Times New Roman" panose="02020603050405020304" pitchFamily="18" charset="0"/>
                          <a:ea typeface="DengXian" panose="02010600030101010101" pitchFamily="2" charset="-122"/>
                          <a:cs typeface="Times New Roman" panose="02020603050405020304" pitchFamily="18" charset="0"/>
                        </a:rPr>
                        <a:t>An increasing volume of business is now conducted on a third-country basis and may involve a different distribution network. </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21768" marR="217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08695007"/>
                  </a:ext>
                </a:extLst>
              </a:tr>
              <a:tr h="1480385">
                <a:tc>
                  <a:txBody>
                    <a:bodyPr/>
                    <a:lstStyle/>
                    <a:p>
                      <a:pPr marL="0" marR="0">
                        <a:lnSpc>
                          <a:spcPct val="115000"/>
                        </a:lnSpc>
                        <a:spcBef>
                          <a:spcPts val="0"/>
                        </a:spcBef>
                        <a:spcAft>
                          <a:spcPts val="0"/>
                        </a:spcAft>
                      </a:pPr>
                      <a:r>
                        <a:rPr lang="en-US" sz="1700" kern="100">
                          <a:effectLst/>
                          <a:latin typeface="Times New Roman" panose="02020603050405020304" pitchFamily="18" charset="0"/>
                          <a:ea typeface="DengXian" panose="02010600030101010101" pitchFamily="2" charset="-122"/>
                          <a:cs typeface="Times New Roman" panose="02020603050405020304" pitchFamily="18" charset="0"/>
                        </a:rPr>
                        <a:t>Buyer’s or importer’s portfolio empathy </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21768" marR="217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700" kern="100">
                          <a:effectLst/>
                          <a:latin typeface="Times New Roman" panose="02020603050405020304" pitchFamily="18" charset="0"/>
                          <a:ea typeface="DengXian" panose="02010600030101010101" pitchFamily="2" charset="-122"/>
                          <a:cs typeface="Times New Roman" panose="02020603050405020304" pitchFamily="18" charset="0"/>
                        </a:rPr>
                        <a:t>Good relationships and lasting business development emerge form the strategy of empathy whereby exporter and importer share each other’s views and objectives in the conduct of international trade.</a:t>
                      </a:r>
                    </a:p>
                    <a:p>
                      <a:pPr marL="0" marR="0">
                        <a:lnSpc>
                          <a:spcPct val="115000"/>
                        </a:lnSpc>
                        <a:spcBef>
                          <a:spcPts val="0"/>
                        </a:spcBef>
                        <a:spcAft>
                          <a:spcPts val="0"/>
                        </a:spcAft>
                      </a:pPr>
                      <a:r>
                        <a:rPr lang="en-US" sz="1700" kern="100">
                          <a:effectLst/>
                          <a:latin typeface="Times New Roman" panose="02020603050405020304" pitchFamily="18" charset="0"/>
                          <a:ea typeface="DengXian" panose="02010600030101010101" pitchFamily="2" charset="-122"/>
                          <a:cs typeface="Times New Roman" panose="02020603050405020304" pitchFamily="18" charset="0"/>
                        </a:rPr>
                        <a:t>  Special attention being the infrastructure obtaining in the buyer’s country and the most acceptable and efficient distribution method.   </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21768" marR="217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14051512"/>
                  </a:ext>
                </a:extLst>
              </a:tr>
              <a:tr h="599368">
                <a:tc>
                  <a:txBody>
                    <a:bodyPr/>
                    <a:lstStyle/>
                    <a:p>
                      <a:pPr marL="0" marR="0">
                        <a:lnSpc>
                          <a:spcPct val="115000"/>
                        </a:lnSpc>
                        <a:spcBef>
                          <a:spcPts val="0"/>
                        </a:spcBef>
                        <a:spcAft>
                          <a:spcPts val="0"/>
                        </a:spcAft>
                      </a:pPr>
                      <a:r>
                        <a:rPr lang="en-US" sz="1700" kern="100">
                          <a:effectLst/>
                          <a:latin typeface="Times New Roman" panose="02020603050405020304" pitchFamily="18" charset="0"/>
                          <a:ea typeface="DengXian" panose="02010600030101010101" pitchFamily="2" charset="-122"/>
                          <a:cs typeface="Times New Roman" panose="02020603050405020304" pitchFamily="18" charset="0"/>
                        </a:rPr>
                        <a:t>Currency </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21768" marR="217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700" kern="100">
                          <a:effectLst/>
                          <a:latin typeface="Times New Roman" panose="02020603050405020304" pitchFamily="18" charset="0"/>
                          <a:ea typeface="DengXian" panose="02010600030101010101" pitchFamily="2" charset="-122"/>
                          <a:cs typeface="Times New Roman" panose="02020603050405020304" pitchFamily="18" charset="0"/>
                        </a:rPr>
                        <a:t>The freight rate may involve the exporters or currency or a third currency, but the currency used requires careful evaluation.  </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21768" marR="217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15946119"/>
                  </a:ext>
                </a:extLst>
              </a:tr>
            </a:tbl>
          </a:graphicData>
        </a:graphic>
      </p:graphicFrame>
    </p:spTree>
    <p:extLst>
      <p:ext uri="{BB962C8B-B14F-4D97-AF65-F5344CB8AC3E}">
        <p14:creationId xmlns:p14="http://schemas.microsoft.com/office/powerpoint/2010/main" val="35411470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2AEEBC8-9D30-42EF-95F2-386C2653FB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3529E97A-97C3-40EA-8A04-5C02398D56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877832"/>
          </a:xfrm>
          <a:custGeom>
            <a:avLst/>
            <a:gdLst>
              <a:gd name="connsiteX0" fmla="*/ 6789701 w 12192000"/>
              <a:gd name="connsiteY0" fmla="*/ 2809623 h 2877832"/>
              <a:gd name="connsiteX1" fmla="*/ 6788702 w 12192000"/>
              <a:gd name="connsiteY1" fmla="*/ 2809701 h 2877832"/>
              <a:gd name="connsiteX2" fmla="*/ 6788476 w 12192000"/>
              <a:gd name="connsiteY2" fmla="*/ 2810235 h 2877832"/>
              <a:gd name="connsiteX3" fmla="*/ 0 w 12192000"/>
              <a:gd name="connsiteY3" fmla="*/ 0 h 2877832"/>
              <a:gd name="connsiteX4" fmla="*/ 12192000 w 12192000"/>
              <a:gd name="connsiteY4" fmla="*/ 0 h 2877832"/>
              <a:gd name="connsiteX5" fmla="*/ 12192000 w 12192000"/>
              <a:gd name="connsiteY5" fmla="*/ 1915388 h 2877832"/>
              <a:gd name="connsiteX6" fmla="*/ 12061096 w 12192000"/>
              <a:gd name="connsiteY6" fmla="*/ 1954428 h 2877832"/>
              <a:gd name="connsiteX7" fmla="*/ 11676800 w 12192000"/>
              <a:gd name="connsiteY7" fmla="*/ 2058003 h 2877832"/>
              <a:gd name="connsiteX8" fmla="*/ 10425355 w 12192000"/>
              <a:gd name="connsiteY8" fmla="*/ 2341542 h 2877832"/>
              <a:gd name="connsiteX9" fmla="*/ 9424022 w 12192000"/>
              <a:gd name="connsiteY9" fmla="*/ 2516704 h 2877832"/>
              <a:gd name="connsiteX10" fmla="*/ 8458419 w 12192000"/>
              <a:gd name="connsiteY10" fmla="*/ 2650405 h 2877832"/>
              <a:gd name="connsiteX11" fmla="*/ 7715970 w 12192000"/>
              <a:gd name="connsiteY11" fmla="*/ 2730352 h 2877832"/>
              <a:gd name="connsiteX12" fmla="*/ 6951716 w 12192000"/>
              <a:gd name="connsiteY12" fmla="*/ 2796132 h 2877832"/>
              <a:gd name="connsiteX13" fmla="*/ 6936303 w 12192000"/>
              <a:gd name="connsiteY13" fmla="*/ 2798203 h 2877832"/>
              <a:gd name="connsiteX14" fmla="*/ 6790448 w 12192000"/>
              <a:gd name="connsiteY14" fmla="*/ 2809564 h 2877832"/>
              <a:gd name="connsiteX15" fmla="*/ 6799941 w 12192000"/>
              <a:gd name="connsiteY15" fmla="*/ 2811384 h 2877832"/>
              <a:gd name="connsiteX16" fmla="*/ 6835432 w 12192000"/>
              <a:gd name="connsiteY16" fmla="*/ 2809677 h 2877832"/>
              <a:gd name="connsiteX17" fmla="*/ 6884003 w 12192000"/>
              <a:gd name="connsiteY17" fmla="*/ 2806699 h 2877832"/>
              <a:gd name="connsiteX18" fmla="*/ 7578771 w 12192000"/>
              <a:gd name="connsiteY18" fmla="*/ 2774172 h 2877832"/>
              <a:gd name="connsiteX19" fmla="*/ 8623845 w 12192000"/>
              <a:gd name="connsiteY19" fmla="*/ 2687275 h 2877832"/>
              <a:gd name="connsiteX20" fmla="*/ 9479970 w 12192000"/>
              <a:gd name="connsiteY20" fmla="*/ 2583369 h 2877832"/>
              <a:gd name="connsiteX21" fmla="*/ 10629308 w 12192000"/>
              <a:gd name="connsiteY21" fmla="*/ 2389212 h 2877832"/>
              <a:gd name="connsiteX22" fmla="*/ 11998498 w 12192000"/>
              <a:gd name="connsiteY22" fmla="*/ 2063218 h 2877832"/>
              <a:gd name="connsiteX23" fmla="*/ 12192000 w 12192000"/>
              <a:gd name="connsiteY23" fmla="*/ 2006219 h 2877832"/>
              <a:gd name="connsiteX24" fmla="*/ 12192000 w 12192000"/>
              <a:gd name="connsiteY24" fmla="*/ 2060956 h 2877832"/>
              <a:gd name="connsiteX25" fmla="*/ 11829257 w 12192000"/>
              <a:gd name="connsiteY25" fmla="*/ 2166255 h 2877832"/>
              <a:gd name="connsiteX26" fmla="*/ 10939183 w 12192000"/>
              <a:gd name="connsiteY26" fmla="*/ 2380770 h 2877832"/>
              <a:gd name="connsiteX27" fmla="*/ 9985530 w 12192000"/>
              <a:gd name="connsiteY27" fmla="*/ 2560775 h 2877832"/>
              <a:gd name="connsiteX28" fmla="*/ 9186882 w 12192000"/>
              <a:gd name="connsiteY28" fmla="*/ 2676722 h 2877832"/>
              <a:gd name="connsiteX29" fmla="*/ 8578198 w 12192000"/>
              <a:gd name="connsiteY29" fmla="*/ 2746241 h 2877832"/>
              <a:gd name="connsiteX30" fmla="*/ 7864358 w 12192000"/>
              <a:gd name="connsiteY30" fmla="*/ 2807692 h 2877832"/>
              <a:gd name="connsiteX31" fmla="*/ 6935502 w 12192000"/>
              <a:gd name="connsiteY31" fmla="*/ 2859086 h 2877832"/>
              <a:gd name="connsiteX32" fmla="*/ 6477750 w 12192000"/>
              <a:gd name="connsiteY32" fmla="*/ 2872989 h 2877832"/>
              <a:gd name="connsiteX33" fmla="*/ 6362294 w 12192000"/>
              <a:gd name="connsiteY33" fmla="*/ 2877832 h 2877832"/>
              <a:gd name="connsiteX34" fmla="*/ 6057129 w 12192000"/>
              <a:gd name="connsiteY34" fmla="*/ 2877832 h 2877832"/>
              <a:gd name="connsiteX35" fmla="*/ 5977784 w 12192000"/>
              <a:gd name="connsiteY35" fmla="*/ 2873238 h 2877832"/>
              <a:gd name="connsiteX36" fmla="*/ 5265087 w 12192000"/>
              <a:gd name="connsiteY36" fmla="*/ 2836989 h 2877832"/>
              <a:gd name="connsiteX37" fmla="*/ 4346277 w 12192000"/>
              <a:gd name="connsiteY37" fmla="*/ 2774919 h 2877832"/>
              <a:gd name="connsiteX38" fmla="*/ 3373045 w 12192000"/>
              <a:gd name="connsiteY38" fmla="*/ 2676350 h 2877832"/>
              <a:gd name="connsiteX39" fmla="*/ 2362173 w 12192000"/>
              <a:gd name="connsiteY39" fmla="*/ 2557423 h 2877832"/>
              <a:gd name="connsiteX40" fmla="*/ 1233178 w 12192000"/>
              <a:gd name="connsiteY40" fmla="*/ 2384247 h 2877832"/>
              <a:gd name="connsiteX41" fmla="*/ 68500 w 12192000"/>
              <a:gd name="connsiteY41" fmla="*/ 2144540 h 2877832"/>
              <a:gd name="connsiteX42" fmla="*/ 0 w 12192000"/>
              <a:gd name="connsiteY42" fmla="*/ 2127185 h 2877832"/>
              <a:gd name="connsiteX43" fmla="*/ 0 w 12192000"/>
              <a:gd name="connsiteY43" fmla="*/ 2070696 h 2877832"/>
              <a:gd name="connsiteX44" fmla="*/ 72441 w 12192000"/>
              <a:gd name="connsiteY44" fmla="*/ 2089473 h 2877832"/>
              <a:gd name="connsiteX45" fmla="*/ 600716 w 12192000"/>
              <a:gd name="connsiteY45" fmla="*/ 2207843 h 2877832"/>
              <a:gd name="connsiteX46" fmla="*/ 1769512 w 12192000"/>
              <a:gd name="connsiteY46" fmla="*/ 2418011 h 2877832"/>
              <a:gd name="connsiteX47" fmla="*/ 2613554 w 12192000"/>
              <a:gd name="connsiteY47" fmla="*/ 2534953 h 2877832"/>
              <a:gd name="connsiteX48" fmla="*/ 2581134 w 12192000"/>
              <a:gd name="connsiteY48" fmla="*/ 2525022 h 2877832"/>
              <a:gd name="connsiteX49" fmla="*/ 1112635 w 12192000"/>
              <a:gd name="connsiteY49" fmla="*/ 2192325 h 2877832"/>
              <a:gd name="connsiteX50" fmla="*/ 420412 w 12192000"/>
              <a:gd name="connsiteY50" fmla="*/ 1992892 h 2877832"/>
              <a:gd name="connsiteX51" fmla="*/ 0 w 12192000"/>
              <a:gd name="connsiteY51" fmla="*/ 1853975 h 2877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000" h="2877832">
                <a:moveTo>
                  <a:pt x="6789701" y="2809623"/>
                </a:moveTo>
                <a:lnTo>
                  <a:pt x="6788702" y="2809701"/>
                </a:lnTo>
                <a:lnTo>
                  <a:pt x="6788476" y="2810235"/>
                </a:lnTo>
                <a:close/>
                <a:moveTo>
                  <a:pt x="0" y="0"/>
                </a:moveTo>
                <a:lnTo>
                  <a:pt x="12192000" y="0"/>
                </a:lnTo>
                <a:lnTo>
                  <a:pt x="12192000" y="1915388"/>
                </a:lnTo>
                <a:lnTo>
                  <a:pt x="12061096" y="1954428"/>
                </a:lnTo>
                <a:cubicBezTo>
                  <a:pt x="11933500" y="1990642"/>
                  <a:pt x="11805390" y="2025171"/>
                  <a:pt x="11676800" y="2058003"/>
                </a:cubicBezTo>
                <a:cubicBezTo>
                  <a:pt x="11262789" y="2165510"/>
                  <a:pt x="10845343" y="2259112"/>
                  <a:pt x="10425355" y="2341542"/>
                </a:cubicBezTo>
                <a:cubicBezTo>
                  <a:pt x="10092810" y="2406753"/>
                  <a:pt x="9759033" y="2465150"/>
                  <a:pt x="9424022" y="2516704"/>
                </a:cubicBezTo>
                <a:cubicBezTo>
                  <a:pt x="9102997" y="2566361"/>
                  <a:pt x="8781133" y="2610928"/>
                  <a:pt x="8458419" y="2650405"/>
                </a:cubicBezTo>
                <a:cubicBezTo>
                  <a:pt x="8211360" y="2680571"/>
                  <a:pt x="7963792" y="2706144"/>
                  <a:pt x="7715970" y="2730352"/>
                </a:cubicBezTo>
                <a:lnTo>
                  <a:pt x="6951716" y="2796132"/>
                </a:lnTo>
                <a:lnTo>
                  <a:pt x="6936303" y="2798203"/>
                </a:lnTo>
                <a:lnTo>
                  <a:pt x="6790448" y="2809564"/>
                </a:lnTo>
                <a:lnTo>
                  <a:pt x="6799941" y="2811384"/>
                </a:lnTo>
                <a:cubicBezTo>
                  <a:pt x="6811623" y="2811850"/>
                  <a:pt x="6823734" y="2809677"/>
                  <a:pt x="6835432" y="2809677"/>
                </a:cubicBezTo>
                <a:cubicBezTo>
                  <a:pt x="6851580" y="2809677"/>
                  <a:pt x="6867729" y="2807070"/>
                  <a:pt x="6884003" y="2806699"/>
                </a:cubicBezTo>
                <a:cubicBezTo>
                  <a:pt x="7115805" y="2801237"/>
                  <a:pt x="7347351" y="2789070"/>
                  <a:pt x="7578771" y="2774172"/>
                </a:cubicBezTo>
                <a:cubicBezTo>
                  <a:pt x="7927552" y="2751704"/>
                  <a:pt x="8276080" y="2723525"/>
                  <a:pt x="8623845" y="2687275"/>
                </a:cubicBezTo>
                <a:cubicBezTo>
                  <a:pt x="8909939" y="2657977"/>
                  <a:pt x="9195310" y="2623342"/>
                  <a:pt x="9479970" y="2583369"/>
                </a:cubicBezTo>
                <a:cubicBezTo>
                  <a:pt x="9864901" y="2528995"/>
                  <a:pt x="10248014" y="2464281"/>
                  <a:pt x="10629308" y="2389212"/>
                </a:cubicBezTo>
                <a:cubicBezTo>
                  <a:pt x="11090114" y="2298092"/>
                  <a:pt x="11546975" y="2190586"/>
                  <a:pt x="11998498" y="2063218"/>
                </a:cubicBezTo>
                <a:lnTo>
                  <a:pt x="12192000" y="2006219"/>
                </a:lnTo>
                <a:lnTo>
                  <a:pt x="12192000" y="2060956"/>
                </a:lnTo>
                <a:lnTo>
                  <a:pt x="11829257" y="2166255"/>
                </a:lnTo>
                <a:cubicBezTo>
                  <a:pt x="11534769" y="2245952"/>
                  <a:pt x="11238120" y="2316838"/>
                  <a:pt x="10939183" y="2380770"/>
                </a:cubicBezTo>
                <a:cubicBezTo>
                  <a:pt x="10622824" y="2448552"/>
                  <a:pt x="10304941" y="2508549"/>
                  <a:pt x="9985530" y="2560775"/>
                </a:cubicBezTo>
                <a:cubicBezTo>
                  <a:pt x="9720036" y="2604224"/>
                  <a:pt x="9453814" y="2642869"/>
                  <a:pt x="9186882" y="2676722"/>
                </a:cubicBezTo>
                <a:cubicBezTo>
                  <a:pt x="8984197" y="2702296"/>
                  <a:pt x="8781514" y="2726379"/>
                  <a:pt x="8578198" y="2746241"/>
                </a:cubicBezTo>
                <a:cubicBezTo>
                  <a:pt x="8340547" y="2768961"/>
                  <a:pt x="8102644" y="2790436"/>
                  <a:pt x="7864358" y="2807692"/>
                </a:cubicBezTo>
                <a:cubicBezTo>
                  <a:pt x="7554994" y="2830036"/>
                  <a:pt x="7245502" y="2847914"/>
                  <a:pt x="6935502" y="2859086"/>
                </a:cubicBezTo>
                <a:cubicBezTo>
                  <a:pt x="6782917" y="2864549"/>
                  <a:pt x="6630334" y="2868397"/>
                  <a:pt x="6477750" y="2872989"/>
                </a:cubicBezTo>
                <a:cubicBezTo>
                  <a:pt x="6439195" y="2870905"/>
                  <a:pt x="6400529" y="2872530"/>
                  <a:pt x="6362294" y="2877832"/>
                </a:cubicBezTo>
                <a:lnTo>
                  <a:pt x="6057129" y="2877832"/>
                </a:lnTo>
                <a:lnTo>
                  <a:pt x="5977784" y="2873238"/>
                </a:lnTo>
                <a:cubicBezTo>
                  <a:pt x="5740261" y="2860825"/>
                  <a:pt x="5502739" y="2847046"/>
                  <a:pt x="5265087" y="2836989"/>
                </a:cubicBezTo>
                <a:cubicBezTo>
                  <a:pt x="4958267" y="2824573"/>
                  <a:pt x="4651826" y="2804093"/>
                  <a:pt x="4346277" y="2774919"/>
                </a:cubicBezTo>
                <a:cubicBezTo>
                  <a:pt x="4021654" y="2744007"/>
                  <a:pt x="3697795" y="2709372"/>
                  <a:pt x="3373045" y="2676350"/>
                </a:cubicBezTo>
                <a:cubicBezTo>
                  <a:pt x="3035412" y="2642088"/>
                  <a:pt x="2698456" y="2602449"/>
                  <a:pt x="2362173" y="2557423"/>
                </a:cubicBezTo>
                <a:cubicBezTo>
                  <a:pt x="1984692" y="2507270"/>
                  <a:pt x="1608364" y="2449544"/>
                  <a:pt x="1233178" y="2384247"/>
                </a:cubicBezTo>
                <a:cubicBezTo>
                  <a:pt x="842181" y="2315534"/>
                  <a:pt x="453758" y="2237046"/>
                  <a:pt x="68500" y="2144540"/>
                </a:cubicBezTo>
                <a:lnTo>
                  <a:pt x="0" y="2127185"/>
                </a:lnTo>
                <a:lnTo>
                  <a:pt x="0" y="2070696"/>
                </a:lnTo>
                <a:lnTo>
                  <a:pt x="72441" y="2089473"/>
                </a:lnTo>
                <a:cubicBezTo>
                  <a:pt x="247961" y="2131651"/>
                  <a:pt x="424164" y="2170911"/>
                  <a:pt x="600716" y="2207843"/>
                </a:cubicBezTo>
                <a:cubicBezTo>
                  <a:pt x="988279" y="2288657"/>
                  <a:pt x="1378133" y="2357555"/>
                  <a:pt x="1769512" y="2418011"/>
                </a:cubicBezTo>
                <a:cubicBezTo>
                  <a:pt x="2052426" y="2461587"/>
                  <a:pt x="2335725" y="2501684"/>
                  <a:pt x="2613554" y="2534953"/>
                </a:cubicBezTo>
                <a:cubicBezTo>
                  <a:pt x="2605544" y="2537560"/>
                  <a:pt x="2594611" y="2527504"/>
                  <a:pt x="2581134" y="2525022"/>
                </a:cubicBezTo>
                <a:cubicBezTo>
                  <a:pt x="2087178" y="2433070"/>
                  <a:pt x="1597684" y="2322177"/>
                  <a:pt x="1112635" y="2192325"/>
                </a:cubicBezTo>
                <a:cubicBezTo>
                  <a:pt x="880453" y="2130254"/>
                  <a:pt x="649713" y="2063776"/>
                  <a:pt x="420412" y="1992892"/>
                </a:cubicBezTo>
                <a:lnTo>
                  <a:pt x="0" y="185397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490B31B-7777-E741-0BFC-B08D6AC5CFFC}"/>
              </a:ext>
            </a:extLst>
          </p:cNvPr>
          <p:cNvSpPr>
            <a:spLocks noGrp="1"/>
          </p:cNvSpPr>
          <p:nvPr>
            <p:ph type="title"/>
          </p:nvPr>
        </p:nvSpPr>
        <p:spPr>
          <a:xfrm>
            <a:off x="630936" y="630936"/>
            <a:ext cx="3599688" cy="1463040"/>
          </a:xfrm>
        </p:spPr>
        <p:txBody>
          <a:bodyPr vert="horz" lIns="91440" tIns="45720" rIns="91440" bIns="45720" rtlCol="0" anchor="ctr">
            <a:normAutofit/>
          </a:bodyPr>
          <a:lstStyle/>
          <a:p>
            <a:r>
              <a:rPr lang="en-US" sz="3000" kern="1200">
                <a:solidFill>
                  <a:srgbClr val="FFFFFF"/>
                </a:solidFill>
                <a:latin typeface="+mj-lt"/>
                <a:ea typeface="+mj-ea"/>
                <a:cs typeface="+mj-cs"/>
              </a:rPr>
              <a:t>International Distribution Strategy options </a:t>
            </a:r>
          </a:p>
        </p:txBody>
      </p:sp>
      <p:sp>
        <p:nvSpPr>
          <p:cNvPr id="14" name="sketch line">
            <a:extLst>
              <a:ext uri="{FF2B5EF4-FFF2-40B4-BE49-F238E27FC236}">
                <a16:creationId xmlns:a16="http://schemas.microsoft.com/office/drawing/2014/main" id="{59FA8C2E-A5A7-4490-927A-7CD58343ED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566159" y="1353312"/>
            <a:ext cx="1554480" cy="18288"/>
          </a:xfrm>
          <a:custGeom>
            <a:avLst/>
            <a:gdLst>
              <a:gd name="connsiteX0" fmla="*/ 0 w 1554480"/>
              <a:gd name="connsiteY0" fmla="*/ 0 h 18288"/>
              <a:gd name="connsiteX1" fmla="*/ 549250 w 1554480"/>
              <a:gd name="connsiteY1" fmla="*/ 0 h 18288"/>
              <a:gd name="connsiteX2" fmla="*/ 1082954 w 1554480"/>
              <a:gd name="connsiteY2" fmla="*/ 0 h 18288"/>
              <a:gd name="connsiteX3" fmla="*/ 1554480 w 1554480"/>
              <a:gd name="connsiteY3" fmla="*/ 0 h 18288"/>
              <a:gd name="connsiteX4" fmla="*/ 1554480 w 1554480"/>
              <a:gd name="connsiteY4" fmla="*/ 18288 h 18288"/>
              <a:gd name="connsiteX5" fmla="*/ 1067410 w 1554480"/>
              <a:gd name="connsiteY5" fmla="*/ 18288 h 18288"/>
              <a:gd name="connsiteX6" fmla="*/ 549250 w 1554480"/>
              <a:gd name="connsiteY6" fmla="*/ 18288 h 18288"/>
              <a:gd name="connsiteX7" fmla="*/ 0 w 1554480"/>
              <a:gd name="connsiteY7" fmla="*/ 18288 h 18288"/>
              <a:gd name="connsiteX8" fmla="*/ 0 w 1554480"/>
              <a:gd name="connsiteY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54480" h="18288" fill="none" extrusionOk="0">
                <a:moveTo>
                  <a:pt x="0" y="0"/>
                </a:moveTo>
                <a:cubicBezTo>
                  <a:pt x="114141" y="-19864"/>
                  <a:pt x="345055" y="-1657"/>
                  <a:pt x="549250" y="0"/>
                </a:cubicBezTo>
                <a:cubicBezTo>
                  <a:pt x="753445" y="1657"/>
                  <a:pt x="862292" y="-5674"/>
                  <a:pt x="1082954" y="0"/>
                </a:cubicBezTo>
                <a:cubicBezTo>
                  <a:pt x="1303616" y="5674"/>
                  <a:pt x="1363530" y="4537"/>
                  <a:pt x="1554480" y="0"/>
                </a:cubicBezTo>
                <a:cubicBezTo>
                  <a:pt x="1554963" y="7176"/>
                  <a:pt x="1553909" y="13682"/>
                  <a:pt x="1554480" y="18288"/>
                </a:cubicBezTo>
                <a:cubicBezTo>
                  <a:pt x="1338847" y="6127"/>
                  <a:pt x="1215066" y="37851"/>
                  <a:pt x="1067410" y="18288"/>
                </a:cubicBezTo>
                <a:cubicBezTo>
                  <a:pt x="919754" y="-1275"/>
                  <a:pt x="800465" y="3080"/>
                  <a:pt x="549250" y="18288"/>
                </a:cubicBezTo>
                <a:cubicBezTo>
                  <a:pt x="298035" y="33496"/>
                  <a:pt x="158868" y="22769"/>
                  <a:pt x="0" y="18288"/>
                </a:cubicBezTo>
                <a:cubicBezTo>
                  <a:pt x="-655" y="13237"/>
                  <a:pt x="709" y="4645"/>
                  <a:pt x="0" y="0"/>
                </a:cubicBezTo>
                <a:close/>
              </a:path>
              <a:path w="1554480" h="18288" stroke="0" extrusionOk="0">
                <a:moveTo>
                  <a:pt x="0" y="0"/>
                </a:moveTo>
                <a:cubicBezTo>
                  <a:pt x="249941" y="-58"/>
                  <a:pt x="367334" y="23448"/>
                  <a:pt x="502615" y="0"/>
                </a:cubicBezTo>
                <a:cubicBezTo>
                  <a:pt x="637897" y="-23448"/>
                  <a:pt x="813653" y="-20418"/>
                  <a:pt x="974141" y="0"/>
                </a:cubicBezTo>
                <a:cubicBezTo>
                  <a:pt x="1134629" y="20418"/>
                  <a:pt x="1268772" y="6288"/>
                  <a:pt x="1554480" y="0"/>
                </a:cubicBezTo>
                <a:cubicBezTo>
                  <a:pt x="1554917" y="7222"/>
                  <a:pt x="1555359" y="13299"/>
                  <a:pt x="1554480" y="18288"/>
                </a:cubicBezTo>
                <a:cubicBezTo>
                  <a:pt x="1336087" y="12172"/>
                  <a:pt x="1310024" y="19759"/>
                  <a:pt x="1067410" y="18288"/>
                </a:cubicBezTo>
                <a:cubicBezTo>
                  <a:pt x="824796" y="16818"/>
                  <a:pt x="787902" y="34647"/>
                  <a:pt x="518160" y="18288"/>
                </a:cubicBezTo>
                <a:cubicBezTo>
                  <a:pt x="248418" y="1930"/>
                  <a:pt x="133160" y="9205"/>
                  <a:pt x="0" y="18288"/>
                </a:cubicBezTo>
                <a:cubicBezTo>
                  <a:pt x="-643" y="9451"/>
                  <a:pt x="-340" y="7114"/>
                  <a:pt x="0" y="0"/>
                </a:cubicBezTo>
                <a:close/>
              </a:path>
            </a:pathLst>
          </a:custGeom>
          <a:solidFill>
            <a:srgbClr val="FFFFFF"/>
          </a:solidFill>
          <a:ln w="41275" cap="rnd">
            <a:solidFill>
              <a:srgbClr val="FFFFFF"/>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1">
            <a:extLst>
              <a:ext uri="{FF2B5EF4-FFF2-40B4-BE49-F238E27FC236}">
                <a16:creationId xmlns:a16="http://schemas.microsoft.com/office/drawing/2014/main" id="{177E9A8E-8957-D1DC-F223-B77D1D9A0498}"/>
              </a:ext>
            </a:extLst>
          </p:cNvPr>
          <p:cNvSpPr>
            <a:spLocks noChangeArrowheads="1"/>
          </p:cNvSpPr>
          <p:nvPr/>
        </p:nvSpPr>
        <p:spPr bwMode="auto">
          <a:xfrm>
            <a:off x="4474462" y="630936"/>
            <a:ext cx="7074409" cy="146304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 anchorCtr="0" compatLnSpc="1">
            <a:prstTxWarp prst="textNoShape">
              <a:avLst/>
            </a:prstTxWarp>
            <a:normAutofit/>
          </a:bodyPr>
          <a:lstStyle/>
          <a:p>
            <a:pPr marL="0" marR="0" lvl="0" indent="-228600" fontAlgn="base">
              <a:lnSpc>
                <a:spcPct val="90000"/>
              </a:lnSpc>
              <a:spcBef>
                <a:spcPct val="0"/>
              </a:spcBef>
              <a:spcAft>
                <a:spcPts val="600"/>
              </a:spcAft>
              <a:buClrTx/>
              <a:buSzTx/>
              <a:buFont typeface="Arial" panose="020B0604020202020204" pitchFamily="34" charset="0"/>
              <a:buChar char="•"/>
              <a:tabLst/>
            </a:pPr>
            <a:r>
              <a:rPr kumimoji="0" lang="en-US" altLang="zh-CN" sz="2200" b="1" i="0" u="none" strike="noStrike" cap="none" normalizeH="0" baseline="0">
                <a:ln>
                  <a:noFill/>
                </a:ln>
                <a:solidFill>
                  <a:srgbClr val="FFFFFF"/>
                </a:solidFill>
                <a:effectLst/>
              </a:rPr>
              <a:t>1</a:t>
            </a:r>
            <a:endParaRPr kumimoji="0" lang="en-US" altLang="zh-CN" sz="2200" b="0" i="0" u="none" strike="noStrike" cap="none" normalizeH="0" baseline="0">
              <a:ln>
                <a:noFill/>
              </a:ln>
              <a:solidFill>
                <a:srgbClr val="FFFFFF"/>
              </a:solidFill>
              <a:effectLst/>
            </a:endParaRPr>
          </a:p>
        </p:txBody>
      </p:sp>
      <p:graphicFrame>
        <p:nvGraphicFramePr>
          <p:cNvPr id="4" name="Content Placeholder 3">
            <a:extLst>
              <a:ext uri="{FF2B5EF4-FFF2-40B4-BE49-F238E27FC236}">
                <a16:creationId xmlns:a16="http://schemas.microsoft.com/office/drawing/2014/main" id="{A3262270-7181-852A-B505-B9A022058E7D}"/>
              </a:ext>
            </a:extLst>
          </p:cNvPr>
          <p:cNvGraphicFramePr>
            <a:graphicFrameLocks noGrp="1"/>
          </p:cNvGraphicFramePr>
          <p:nvPr>
            <p:ph idx="1"/>
            <p:extLst>
              <p:ext uri="{D42A27DB-BD31-4B8C-83A1-F6EECF244321}">
                <p14:modId xmlns:p14="http://schemas.microsoft.com/office/powerpoint/2010/main" val="3159899203"/>
              </p:ext>
            </p:extLst>
          </p:nvPr>
        </p:nvGraphicFramePr>
        <p:xfrm>
          <a:off x="630936" y="3239756"/>
          <a:ext cx="10917937" cy="2742577"/>
        </p:xfrm>
        <a:graphic>
          <a:graphicData uri="http://schemas.openxmlformats.org/drawingml/2006/table">
            <a:tbl>
              <a:tblPr firstRow="1" firstCol="1" bandRow="1"/>
              <a:tblGrid>
                <a:gridCol w="2439638">
                  <a:extLst>
                    <a:ext uri="{9D8B030D-6E8A-4147-A177-3AD203B41FA5}">
                      <a16:colId xmlns:a16="http://schemas.microsoft.com/office/drawing/2014/main" val="810490547"/>
                    </a:ext>
                  </a:extLst>
                </a:gridCol>
                <a:gridCol w="8478299">
                  <a:extLst>
                    <a:ext uri="{9D8B030D-6E8A-4147-A177-3AD203B41FA5}">
                      <a16:colId xmlns:a16="http://schemas.microsoft.com/office/drawing/2014/main" val="889801164"/>
                    </a:ext>
                  </a:extLst>
                </a:gridCol>
              </a:tblGrid>
              <a:tr h="610823">
                <a:tc>
                  <a:txBody>
                    <a:bodyPr/>
                    <a:lstStyle/>
                    <a:p>
                      <a:pPr marL="0" marR="0">
                        <a:lnSpc>
                          <a:spcPct val="115000"/>
                        </a:lnSpc>
                        <a:spcBef>
                          <a:spcPts val="0"/>
                        </a:spcBef>
                        <a:spcAft>
                          <a:spcPts val="0"/>
                        </a:spcAft>
                      </a:pPr>
                      <a:r>
                        <a:rPr lang="en-US" sz="1700" b="1" kern="100">
                          <a:effectLst/>
                          <a:latin typeface="Times New Roman" panose="02020603050405020304" pitchFamily="18" charset="0"/>
                          <a:ea typeface="DengXian" panose="02010600030101010101" pitchFamily="2" charset="-122"/>
                          <a:cs typeface="Times New Roman" panose="02020603050405020304" pitchFamily="18" charset="0"/>
                        </a:rPr>
                        <a:t>International Distribution Strategy </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22184" marR="221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700" b="1" kern="100">
                          <a:effectLst/>
                          <a:latin typeface="Times New Roman" panose="02020603050405020304" pitchFamily="18" charset="0"/>
                          <a:ea typeface="DengXian" panose="02010600030101010101" pitchFamily="2" charset="-122"/>
                          <a:cs typeface="Times New Roman" panose="02020603050405020304" pitchFamily="18" charset="0"/>
                        </a:rPr>
                        <a:t>Explanation </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22184" marR="221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09431342"/>
                  </a:ext>
                </a:extLst>
              </a:tr>
              <a:tr h="610823">
                <a:tc>
                  <a:txBody>
                    <a:bodyPr/>
                    <a:lstStyle/>
                    <a:p>
                      <a:pPr marL="0" marR="0">
                        <a:lnSpc>
                          <a:spcPct val="115000"/>
                        </a:lnSpc>
                        <a:spcBef>
                          <a:spcPts val="0"/>
                        </a:spcBef>
                        <a:spcAft>
                          <a:spcPts val="0"/>
                        </a:spcAft>
                      </a:pPr>
                      <a:r>
                        <a:rPr lang="en-US" sz="1700" kern="100">
                          <a:effectLst/>
                          <a:latin typeface="Times New Roman" panose="02020603050405020304" pitchFamily="18" charset="0"/>
                          <a:ea typeface="DengXian" panose="02010600030101010101" pitchFamily="2" charset="-122"/>
                          <a:cs typeface="Times New Roman" panose="02020603050405020304" pitchFamily="18" charset="0"/>
                        </a:rPr>
                        <a:t>Audit of carrier or freight forwarder </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22184" marR="221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700" kern="100">
                          <a:effectLst/>
                          <a:latin typeface="Times New Roman" panose="02020603050405020304" pitchFamily="18" charset="0"/>
                          <a:ea typeface="DengXian" panose="02010600030101010101" pitchFamily="2" charset="-122"/>
                          <a:cs typeface="Times New Roman" panose="02020603050405020304" pitchFamily="18" charset="0"/>
                        </a:rPr>
                        <a:t>The selection of the most suitable freight forwarder and carrier requires careful evaluation with the feasibility test of both undertaken and a system devised to monitor transits. </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22184" marR="221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66142294"/>
                  </a:ext>
                </a:extLst>
              </a:tr>
              <a:tr h="610823">
                <a:tc>
                  <a:txBody>
                    <a:bodyPr/>
                    <a:lstStyle/>
                    <a:p>
                      <a:pPr marL="0" marR="0">
                        <a:lnSpc>
                          <a:spcPct val="115000"/>
                        </a:lnSpc>
                        <a:spcBef>
                          <a:spcPts val="0"/>
                        </a:spcBef>
                        <a:spcAft>
                          <a:spcPts val="0"/>
                        </a:spcAft>
                      </a:pPr>
                      <a:r>
                        <a:rPr lang="en-US" sz="1700" kern="100">
                          <a:effectLst/>
                          <a:latin typeface="Times New Roman" panose="02020603050405020304" pitchFamily="18" charset="0"/>
                          <a:ea typeface="DengXian" panose="02010600030101010101" pitchFamily="2" charset="-122"/>
                          <a:cs typeface="Times New Roman" panose="02020603050405020304" pitchFamily="18" charset="0"/>
                        </a:rPr>
                        <a:t>Direct or indirect marketing </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22184" marR="221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700" kern="100">
                          <a:effectLst/>
                          <a:latin typeface="Times New Roman" panose="02020603050405020304" pitchFamily="18" charset="0"/>
                          <a:ea typeface="DengXian" panose="02010600030101010101" pitchFamily="2" charset="-122"/>
                          <a:cs typeface="Times New Roman" panose="02020603050405020304" pitchFamily="18" charset="0"/>
                        </a:rPr>
                        <a:t>Choosing direct marketing, the exporter has complete influence over the distribution in consultation with the importer</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22184" marR="221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54737601"/>
                  </a:ext>
                </a:extLst>
              </a:tr>
              <a:tr h="910108">
                <a:tc>
                  <a:txBody>
                    <a:bodyPr/>
                    <a:lstStyle/>
                    <a:p>
                      <a:pPr marL="0" marR="0">
                        <a:lnSpc>
                          <a:spcPct val="115000"/>
                        </a:lnSpc>
                        <a:spcBef>
                          <a:spcPts val="0"/>
                        </a:spcBef>
                        <a:spcAft>
                          <a:spcPts val="0"/>
                        </a:spcAft>
                      </a:pPr>
                      <a:r>
                        <a:rPr lang="en-US" sz="1700" kern="100">
                          <a:effectLst/>
                          <a:latin typeface="Times New Roman" panose="02020603050405020304" pitchFamily="18" charset="0"/>
                          <a:ea typeface="DengXian" panose="02010600030101010101" pitchFamily="2" charset="-122"/>
                          <a:cs typeface="Times New Roman" panose="02020603050405020304" pitchFamily="18" charset="0"/>
                        </a:rPr>
                        <a:t>Shippers’ council </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22184" marR="221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700" kern="100">
                          <a:effectLst/>
                          <a:latin typeface="Times New Roman" panose="02020603050405020304" pitchFamily="18" charset="0"/>
                          <a:ea typeface="DengXian" panose="02010600030101010101" pitchFamily="2" charset="-122"/>
                          <a:cs typeface="Times New Roman" panose="02020603050405020304" pitchFamily="18" charset="0"/>
                        </a:rPr>
                        <a:t>It exists in many countries, and it provides a useful contact point to advise on local distribution resources; infrastructure; problem areas and possible solutions; and availability of freight forwards /logistic operators/customs regulations. </a:t>
                      </a:r>
                      <a:endParaRPr lang="en-US" sz="1700" kern="100">
                        <a:effectLst/>
                        <a:latin typeface="Calibri" panose="020F0502020204030204" pitchFamily="34" charset="0"/>
                        <a:ea typeface="SimSun" panose="02010600030101010101" pitchFamily="2" charset="-122"/>
                        <a:cs typeface="Times New Roman" panose="02020603050405020304" pitchFamily="18" charset="0"/>
                      </a:endParaRPr>
                    </a:p>
                  </a:txBody>
                  <a:tcPr marL="22184" marR="2218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48716403"/>
                  </a:ext>
                </a:extLst>
              </a:tr>
            </a:tbl>
          </a:graphicData>
        </a:graphic>
      </p:graphicFrame>
    </p:spTree>
    <p:extLst>
      <p:ext uri="{BB962C8B-B14F-4D97-AF65-F5344CB8AC3E}">
        <p14:creationId xmlns:p14="http://schemas.microsoft.com/office/powerpoint/2010/main" val="30806123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A17D6FE-B818-4A84-8BEE-B3AFFDA34037}"/>
              </a:ext>
            </a:extLst>
          </p:cNvPr>
          <p:cNvSpPr>
            <a:spLocks noGrp="1"/>
          </p:cNvSpPr>
          <p:nvPr>
            <p:ph type="title"/>
          </p:nvPr>
        </p:nvSpPr>
        <p:spPr>
          <a:xfrm>
            <a:off x="761800" y="762001"/>
            <a:ext cx="5334197" cy="841716"/>
          </a:xfrm>
        </p:spPr>
        <p:txBody>
          <a:bodyPr anchor="ctr">
            <a:normAutofit/>
          </a:bodyPr>
          <a:lstStyle/>
          <a:p>
            <a:r>
              <a:rPr lang="en-US" sz="4000" dirty="0"/>
              <a:t>Physical distribution  </a:t>
            </a:r>
          </a:p>
        </p:txBody>
      </p:sp>
      <p:sp>
        <p:nvSpPr>
          <p:cNvPr id="3" name="Content Placeholder 2">
            <a:extLst>
              <a:ext uri="{FF2B5EF4-FFF2-40B4-BE49-F238E27FC236}">
                <a16:creationId xmlns:a16="http://schemas.microsoft.com/office/drawing/2014/main" id="{A1776C2E-3A23-31BD-003C-C7E3FFE7BFCF}"/>
              </a:ext>
            </a:extLst>
          </p:cNvPr>
          <p:cNvSpPr>
            <a:spLocks noGrp="1"/>
          </p:cNvSpPr>
          <p:nvPr>
            <p:ph idx="1"/>
          </p:nvPr>
        </p:nvSpPr>
        <p:spPr>
          <a:xfrm>
            <a:off x="761800" y="1603718"/>
            <a:ext cx="5835948" cy="5078436"/>
          </a:xfrm>
        </p:spPr>
        <p:txBody>
          <a:bodyPr anchor="ctr">
            <a:normAutofit lnSpcReduction="10000"/>
          </a:bodyPr>
          <a:lstStyle/>
          <a:p>
            <a:r>
              <a:rPr lang="en-US" sz="2000" dirty="0"/>
              <a:t>This is a critical step in export business and right decisions must be made.</a:t>
            </a:r>
          </a:p>
          <a:p>
            <a:r>
              <a:rPr lang="en-US" sz="2000" dirty="0"/>
              <a:t> Physical distribution encompasses the movement and handling of products outward to points of consumption or use. </a:t>
            </a:r>
          </a:p>
          <a:p>
            <a:r>
              <a:rPr lang="en-US" sz="2000" dirty="0"/>
              <a:t>In export business the processes, procedures, and documents required in export shipments are relatively more complex because of the following (</a:t>
            </a:r>
            <a:r>
              <a:rPr lang="en-US" sz="2000" dirty="0" err="1"/>
              <a:t>Albaum</a:t>
            </a:r>
            <a:r>
              <a:rPr lang="en-US" sz="2000" dirty="0"/>
              <a:t> et al, 2016):</a:t>
            </a:r>
          </a:p>
          <a:p>
            <a:r>
              <a:rPr lang="en-US" sz="2000" dirty="0"/>
              <a:t>a) The passage of goods across national boundaries, with attendant legal requirements.</a:t>
            </a:r>
          </a:p>
          <a:p>
            <a:r>
              <a:rPr lang="en-US" sz="2000" dirty="0"/>
              <a:t>b) Shipment by ocean-going vessels or international airlines, with attendant security needs and specific documentary requirements.</a:t>
            </a:r>
          </a:p>
          <a:p>
            <a:r>
              <a:rPr lang="en-US" sz="2000" dirty="0"/>
              <a:t>c) The time and distance required to complete the transaction, with attendant needs for ensuring payment.</a:t>
            </a:r>
          </a:p>
          <a:p>
            <a:endParaRPr lang="en-US" sz="1400" dirty="0"/>
          </a:p>
        </p:txBody>
      </p:sp>
      <p:pic>
        <p:nvPicPr>
          <p:cNvPr id="5" name="Picture 4" descr="Exclamation mark on a yellow background">
            <a:extLst>
              <a:ext uri="{FF2B5EF4-FFF2-40B4-BE49-F238E27FC236}">
                <a16:creationId xmlns:a16="http://schemas.microsoft.com/office/drawing/2014/main" id="{41D4AD35-7B80-8572-23B8-CAC238AD0D0E}"/>
              </a:ext>
            </a:extLst>
          </p:cNvPr>
          <p:cNvPicPr>
            <a:picLocks noChangeAspect="1"/>
          </p:cNvPicPr>
          <p:nvPr/>
        </p:nvPicPr>
        <p:blipFill rotWithShape="1">
          <a:blip r:embed="rId2"/>
          <a:srcRect l="27337" r="14419"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9107338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473CE1B-21D4-46C9-3837-F6FCE25E7EB1}"/>
              </a:ext>
            </a:extLst>
          </p:cNvPr>
          <p:cNvSpPr>
            <a:spLocks noGrp="1"/>
          </p:cNvSpPr>
          <p:nvPr>
            <p:ph type="title"/>
          </p:nvPr>
        </p:nvSpPr>
        <p:spPr>
          <a:xfrm>
            <a:off x="761800" y="762001"/>
            <a:ext cx="5334197" cy="954257"/>
          </a:xfrm>
        </p:spPr>
        <p:txBody>
          <a:bodyPr anchor="ctr">
            <a:normAutofit fontScale="90000"/>
          </a:bodyPr>
          <a:lstStyle/>
          <a:p>
            <a:r>
              <a:rPr lang="en-US" sz="4000" dirty="0"/>
              <a:t>Significance of physical distribution </a:t>
            </a:r>
          </a:p>
        </p:txBody>
      </p:sp>
      <p:sp>
        <p:nvSpPr>
          <p:cNvPr id="3" name="Content Placeholder 2">
            <a:extLst>
              <a:ext uri="{FF2B5EF4-FFF2-40B4-BE49-F238E27FC236}">
                <a16:creationId xmlns:a16="http://schemas.microsoft.com/office/drawing/2014/main" id="{C4D49061-8119-E214-8510-A7AE012202BB}"/>
              </a:ext>
            </a:extLst>
          </p:cNvPr>
          <p:cNvSpPr>
            <a:spLocks noGrp="1"/>
          </p:cNvSpPr>
          <p:nvPr>
            <p:ph idx="1"/>
          </p:nvPr>
        </p:nvSpPr>
        <p:spPr>
          <a:xfrm>
            <a:off x="761800" y="1727144"/>
            <a:ext cx="5920354" cy="4870604"/>
          </a:xfrm>
        </p:spPr>
        <p:txBody>
          <a:bodyPr anchor="ctr">
            <a:normAutofit lnSpcReduction="10000"/>
          </a:bodyPr>
          <a:lstStyle/>
          <a:p>
            <a:r>
              <a:rPr lang="en-US" sz="2400" dirty="0"/>
              <a:t>The price that the ultimate user in foreign markets must pay is strongly influenced by the way in which the product is physically moved from the manufacturer/exporter.</a:t>
            </a:r>
          </a:p>
          <a:p>
            <a:r>
              <a:rPr lang="en-US" sz="2400" dirty="0"/>
              <a:t>Through export market strategy, the marketer can increase profits directly – through either reduced costs or increased sales.</a:t>
            </a:r>
          </a:p>
          <a:p>
            <a:r>
              <a:rPr lang="en-US" sz="2400" dirty="0"/>
              <a:t>Physical distribution can have a positive effect on a company’s sales volume through </a:t>
            </a:r>
          </a:p>
          <a:p>
            <a:r>
              <a:rPr lang="en-US" sz="2400" dirty="0"/>
              <a:t>Company structures: The physical distribution system can determine whether the firm succeeds or even survives in foreign markets.</a:t>
            </a:r>
          </a:p>
          <a:p>
            <a:endParaRPr lang="en-US" sz="2000" dirty="0"/>
          </a:p>
        </p:txBody>
      </p:sp>
      <p:pic>
        <p:nvPicPr>
          <p:cNvPr id="5" name="Picture 4" descr="Codes on papers">
            <a:extLst>
              <a:ext uri="{FF2B5EF4-FFF2-40B4-BE49-F238E27FC236}">
                <a16:creationId xmlns:a16="http://schemas.microsoft.com/office/drawing/2014/main" id="{DBB6F5B5-20B7-9060-0855-CE52EA128E41}"/>
              </a:ext>
            </a:extLst>
          </p:cNvPr>
          <p:cNvPicPr>
            <a:picLocks noChangeAspect="1"/>
          </p:cNvPicPr>
          <p:nvPr/>
        </p:nvPicPr>
        <p:blipFill rotWithShape="1">
          <a:blip r:embed="rId2"/>
          <a:srcRect l="25055" r="23108"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38283975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ardboard boxes on conveyor belt">
            <a:extLst>
              <a:ext uri="{FF2B5EF4-FFF2-40B4-BE49-F238E27FC236}">
                <a16:creationId xmlns:a16="http://schemas.microsoft.com/office/drawing/2014/main" id="{C8DEB043-7F92-998D-790F-80A704C0C85D}"/>
              </a:ext>
            </a:extLst>
          </p:cNvPr>
          <p:cNvPicPr>
            <a:picLocks noChangeAspect="1"/>
          </p:cNvPicPr>
          <p:nvPr/>
        </p:nvPicPr>
        <p:blipFill rotWithShape="1">
          <a:blip r:embed="rId2"/>
          <a:srcRect l="28745" r="18596" b="-2"/>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CA48C1-F3F9-30C1-E03C-7BB1C3662E86}"/>
              </a:ext>
            </a:extLst>
          </p:cNvPr>
          <p:cNvSpPr>
            <a:spLocks noGrp="1"/>
          </p:cNvSpPr>
          <p:nvPr>
            <p:ph type="title"/>
          </p:nvPr>
        </p:nvSpPr>
        <p:spPr>
          <a:xfrm>
            <a:off x="6115317" y="405685"/>
            <a:ext cx="5464968" cy="944813"/>
          </a:xfrm>
        </p:spPr>
        <p:txBody>
          <a:bodyPr>
            <a:normAutofit fontScale="90000"/>
          </a:bodyPr>
          <a:lstStyle/>
          <a:p>
            <a:r>
              <a:rPr lang="en-US" sz="4000" dirty="0"/>
              <a:t>Decision areas in physical distribution</a:t>
            </a:r>
          </a:p>
        </p:txBody>
      </p:sp>
      <p:sp>
        <p:nvSpPr>
          <p:cNvPr id="3" name="Content Placeholder 2">
            <a:extLst>
              <a:ext uri="{FF2B5EF4-FFF2-40B4-BE49-F238E27FC236}">
                <a16:creationId xmlns:a16="http://schemas.microsoft.com/office/drawing/2014/main" id="{BA789A90-E87E-7F03-F098-ED4833A238C0}"/>
              </a:ext>
            </a:extLst>
          </p:cNvPr>
          <p:cNvSpPr>
            <a:spLocks noGrp="1"/>
          </p:cNvSpPr>
          <p:nvPr>
            <p:ph idx="1"/>
          </p:nvPr>
        </p:nvSpPr>
        <p:spPr>
          <a:xfrm>
            <a:off x="6115317" y="1463039"/>
            <a:ext cx="5247340" cy="4989275"/>
          </a:xfrm>
        </p:spPr>
        <p:txBody>
          <a:bodyPr anchor="ctr">
            <a:normAutofit/>
          </a:bodyPr>
          <a:lstStyle/>
          <a:p>
            <a:r>
              <a:rPr lang="en-US" sz="2400" dirty="0"/>
              <a:t>a) Nature of the shipment: the minimum size of the unit pack, the quantities to be shipped, the type and method of packing to be used </a:t>
            </a:r>
          </a:p>
          <a:p>
            <a:r>
              <a:rPr lang="en-US" sz="2400" dirty="0"/>
              <a:t>b) Transportation: the route that the shipment is to follow, selecting the mode(s) of transportation, and providing adequate insurance coverage. </a:t>
            </a:r>
          </a:p>
          <a:p>
            <a:r>
              <a:rPr lang="en-US" sz="2400" dirty="0"/>
              <a:t>c) Warehousing: this encompasses storage, assembling, breaking bulk shipments into smaller sizes to meet customer needs and preparing products for reshipment. </a:t>
            </a:r>
          </a:p>
          <a:p>
            <a:endParaRPr lang="en-US" sz="2000" dirty="0"/>
          </a:p>
        </p:txBody>
      </p:sp>
    </p:spTree>
    <p:extLst>
      <p:ext uri="{BB962C8B-B14F-4D97-AF65-F5344CB8AC3E}">
        <p14:creationId xmlns:p14="http://schemas.microsoft.com/office/powerpoint/2010/main" val="29792977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CA48C1-F3F9-30C1-E03C-7BB1C3662E86}"/>
              </a:ext>
            </a:extLst>
          </p:cNvPr>
          <p:cNvSpPr>
            <a:spLocks noGrp="1"/>
          </p:cNvSpPr>
          <p:nvPr>
            <p:ph type="title"/>
          </p:nvPr>
        </p:nvSpPr>
        <p:spPr>
          <a:xfrm>
            <a:off x="761800" y="762001"/>
            <a:ext cx="5334197" cy="1090322"/>
          </a:xfrm>
        </p:spPr>
        <p:txBody>
          <a:bodyPr anchor="ctr">
            <a:normAutofit fontScale="90000"/>
          </a:bodyPr>
          <a:lstStyle/>
          <a:p>
            <a:r>
              <a:rPr lang="en-US" sz="4000" dirty="0"/>
              <a:t>Decision areas in physical distribution</a:t>
            </a:r>
          </a:p>
        </p:txBody>
      </p:sp>
      <p:sp>
        <p:nvSpPr>
          <p:cNvPr id="3" name="Content Placeholder 2">
            <a:extLst>
              <a:ext uri="{FF2B5EF4-FFF2-40B4-BE49-F238E27FC236}">
                <a16:creationId xmlns:a16="http://schemas.microsoft.com/office/drawing/2014/main" id="{BA789A90-E87E-7F03-F098-ED4833A238C0}"/>
              </a:ext>
            </a:extLst>
          </p:cNvPr>
          <p:cNvSpPr>
            <a:spLocks noGrp="1"/>
          </p:cNvSpPr>
          <p:nvPr>
            <p:ph idx="1"/>
          </p:nvPr>
        </p:nvSpPr>
        <p:spPr>
          <a:xfrm>
            <a:off x="761800" y="1863210"/>
            <a:ext cx="5737474" cy="4790808"/>
          </a:xfrm>
        </p:spPr>
        <p:txBody>
          <a:bodyPr anchor="ctr">
            <a:normAutofit/>
          </a:bodyPr>
          <a:lstStyle/>
          <a:p>
            <a:r>
              <a:rPr lang="en-US" sz="2400" dirty="0"/>
              <a:t>d)	Materials handling: Provision must be made for the internal movement of products within plant and warehouse facilities.</a:t>
            </a:r>
          </a:p>
          <a:p>
            <a:r>
              <a:rPr lang="en-US" sz="2400" dirty="0"/>
              <a:t>e)	Carrying inventory: This involves determining the proper level of inventory to hold so that a balance is maintained between customer service and inventory cost.</a:t>
            </a:r>
          </a:p>
          <a:p>
            <a:r>
              <a:rPr lang="en-US" sz="2400" dirty="0"/>
              <a:t>f)	Order processing and documentation: Correct documentation is essential to the successful physical movement of a shipment. </a:t>
            </a:r>
          </a:p>
        </p:txBody>
      </p:sp>
      <p:pic>
        <p:nvPicPr>
          <p:cNvPr id="5" name="Picture 4" descr="Cardboard boxes on conveyor belt">
            <a:extLst>
              <a:ext uri="{FF2B5EF4-FFF2-40B4-BE49-F238E27FC236}">
                <a16:creationId xmlns:a16="http://schemas.microsoft.com/office/drawing/2014/main" id="{A347B8F7-31F7-7664-4FB8-50D8BAD82B24}"/>
              </a:ext>
            </a:extLst>
          </p:cNvPr>
          <p:cNvPicPr>
            <a:picLocks noChangeAspect="1"/>
          </p:cNvPicPr>
          <p:nvPr/>
        </p:nvPicPr>
        <p:blipFill rotWithShape="1">
          <a:blip r:embed="rId2"/>
          <a:srcRect l="29155" r="19008"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29753966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odes on papers">
            <a:extLst>
              <a:ext uri="{FF2B5EF4-FFF2-40B4-BE49-F238E27FC236}">
                <a16:creationId xmlns:a16="http://schemas.microsoft.com/office/drawing/2014/main" id="{AC9905D1-BFA5-132D-BEA5-EE4514877E77}"/>
              </a:ext>
            </a:extLst>
          </p:cNvPr>
          <p:cNvPicPr>
            <a:picLocks noChangeAspect="1"/>
          </p:cNvPicPr>
          <p:nvPr/>
        </p:nvPicPr>
        <p:blipFill rotWithShape="1">
          <a:blip r:embed="rId2"/>
          <a:srcRect l="21341" r="19393" b="-1"/>
          <a:stretch/>
        </p:blipFill>
        <p:spPr>
          <a:xfrm>
            <a:off x="6103027" y="10"/>
            <a:ext cx="6088971" cy="6857990"/>
          </a:xfrm>
          <a:prstGeom prst="rect">
            <a:avLst/>
          </a:prstGeom>
        </p:spPr>
      </p:pic>
      <p:sp useBgFill="1">
        <p:nvSpPr>
          <p:cNvPr id="11" name="Rectangle 10">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CA48C1-F3F9-30C1-E03C-7BB1C3662E86}"/>
              </a:ext>
            </a:extLst>
          </p:cNvPr>
          <p:cNvSpPr>
            <a:spLocks noGrp="1"/>
          </p:cNvSpPr>
          <p:nvPr>
            <p:ph type="title"/>
          </p:nvPr>
        </p:nvSpPr>
        <p:spPr>
          <a:xfrm>
            <a:off x="761801" y="328512"/>
            <a:ext cx="4778387" cy="1628970"/>
          </a:xfrm>
        </p:spPr>
        <p:txBody>
          <a:bodyPr anchor="ctr">
            <a:normAutofit/>
          </a:bodyPr>
          <a:lstStyle/>
          <a:p>
            <a:r>
              <a:rPr lang="en-US" sz="4000"/>
              <a:t>Decision areas in physical distribution</a:t>
            </a:r>
          </a:p>
        </p:txBody>
      </p:sp>
      <p:sp>
        <p:nvSpPr>
          <p:cNvPr id="3" name="Content Placeholder 2">
            <a:extLst>
              <a:ext uri="{FF2B5EF4-FFF2-40B4-BE49-F238E27FC236}">
                <a16:creationId xmlns:a16="http://schemas.microsoft.com/office/drawing/2014/main" id="{BA789A90-E87E-7F03-F098-ED4833A238C0}"/>
              </a:ext>
            </a:extLst>
          </p:cNvPr>
          <p:cNvSpPr>
            <a:spLocks noGrp="1"/>
          </p:cNvSpPr>
          <p:nvPr>
            <p:ph idx="1"/>
          </p:nvPr>
        </p:nvSpPr>
        <p:spPr>
          <a:xfrm>
            <a:off x="761801" y="1957482"/>
            <a:ext cx="5118494" cy="4795009"/>
          </a:xfrm>
        </p:spPr>
        <p:txBody>
          <a:bodyPr anchor="ctr">
            <a:normAutofit/>
          </a:bodyPr>
          <a:lstStyle/>
          <a:p>
            <a:r>
              <a:rPr lang="en-US" sz="2400" dirty="0"/>
              <a:t>Davies (1984, has summarized the so-called ‘problem of documentation’ as consisting of five main components. </a:t>
            </a:r>
          </a:p>
          <a:p>
            <a:r>
              <a:rPr lang="en-US" sz="2400" dirty="0"/>
              <a:t>These are as follows:</a:t>
            </a:r>
          </a:p>
          <a:p>
            <a:r>
              <a:rPr lang="en-US" sz="2400" dirty="0"/>
              <a:t>Complexity: numbers of documents and correspondents.</a:t>
            </a:r>
          </a:p>
          <a:p>
            <a:r>
              <a:rPr lang="en-US" sz="2400" dirty="0"/>
              <a:t>Culture: language, currency, law.</a:t>
            </a:r>
          </a:p>
          <a:p>
            <a:r>
              <a:rPr lang="en-US" sz="2400" dirty="0"/>
              <a:t>Change: changes in requirements.</a:t>
            </a:r>
          </a:p>
          <a:p>
            <a:r>
              <a:rPr lang="en-US" sz="2400" dirty="0"/>
              <a:t>Cost: costs of preparation.</a:t>
            </a:r>
          </a:p>
          <a:p>
            <a:r>
              <a:rPr lang="en-US" sz="2400" dirty="0"/>
              <a:t>Error: consequential costs of error and cost of correction</a:t>
            </a:r>
            <a:r>
              <a:rPr lang="en-US" sz="1600" dirty="0"/>
              <a:t>.</a:t>
            </a:r>
          </a:p>
          <a:p>
            <a:endParaRPr lang="en-US" sz="1600" dirty="0"/>
          </a:p>
        </p:txBody>
      </p:sp>
    </p:spTree>
    <p:extLst>
      <p:ext uri="{BB962C8B-B14F-4D97-AF65-F5344CB8AC3E}">
        <p14:creationId xmlns:p14="http://schemas.microsoft.com/office/powerpoint/2010/main" val="242784712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argo shipping containers in a pile and on a semi-truck at a harbour">
            <a:extLst>
              <a:ext uri="{FF2B5EF4-FFF2-40B4-BE49-F238E27FC236}">
                <a16:creationId xmlns:a16="http://schemas.microsoft.com/office/drawing/2014/main" id="{EDE3E08B-126F-939B-808A-61F70B8E148C}"/>
              </a:ext>
            </a:extLst>
          </p:cNvPr>
          <p:cNvPicPr>
            <a:picLocks noChangeAspect="1"/>
          </p:cNvPicPr>
          <p:nvPr/>
        </p:nvPicPr>
        <p:blipFill rotWithShape="1">
          <a:blip r:embed="rId2"/>
          <a:srcRect l="26254" r="7156"/>
          <a:stretch/>
        </p:blipFill>
        <p:spPr>
          <a:xfrm>
            <a:off x="6103027" y="10"/>
            <a:ext cx="6088971" cy="6857990"/>
          </a:xfrm>
          <a:prstGeom prst="rect">
            <a:avLst/>
          </a:prstGeom>
        </p:spPr>
      </p:pic>
      <p:sp useBgFill="1">
        <p:nvSpPr>
          <p:cNvPr id="11" name="Rectangle 10">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43259F3-962C-55E2-47B5-30B3FDFF516E}"/>
              </a:ext>
            </a:extLst>
          </p:cNvPr>
          <p:cNvSpPr>
            <a:spLocks noGrp="1"/>
          </p:cNvSpPr>
          <p:nvPr>
            <p:ph type="title"/>
          </p:nvPr>
        </p:nvSpPr>
        <p:spPr>
          <a:xfrm>
            <a:off x="761801" y="328512"/>
            <a:ext cx="4778387" cy="1628970"/>
          </a:xfrm>
        </p:spPr>
        <p:txBody>
          <a:bodyPr anchor="ctr">
            <a:normAutofit/>
          </a:bodyPr>
          <a:lstStyle/>
          <a:p>
            <a:r>
              <a:rPr lang="en-US" sz="3700"/>
              <a:t>Distribution Network Problem areas and Possible Solutions</a:t>
            </a:r>
          </a:p>
        </p:txBody>
      </p:sp>
      <p:sp>
        <p:nvSpPr>
          <p:cNvPr id="3" name="Content Placeholder 2">
            <a:extLst>
              <a:ext uri="{FF2B5EF4-FFF2-40B4-BE49-F238E27FC236}">
                <a16:creationId xmlns:a16="http://schemas.microsoft.com/office/drawing/2014/main" id="{651F1AC8-475B-95B4-EFA7-FF6E08785009}"/>
              </a:ext>
            </a:extLst>
          </p:cNvPr>
          <p:cNvSpPr>
            <a:spLocks noGrp="1"/>
          </p:cNvSpPr>
          <p:nvPr>
            <p:ph idx="1"/>
          </p:nvPr>
        </p:nvSpPr>
        <p:spPr>
          <a:xfrm>
            <a:off x="761800" y="1957482"/>
            <a:ext cx="5334199" cy="4900517"/>
          </a:xfrm>
        </p:spPr>
        <p:txBody>
          <a:bodyPr anchor="ctr">
            <a:normAutofit/>
          </a:bodyPr>
          <a:lstStyle/>
          <a:p>
            <a:r>
              <a:rPr lang="en-US" sz="2400" dirty="0"/>
              <a:t>a)	Industrial disputes: Industrial disputes or a build-up of traffic at a seaport can seriously disrupt a service and result in a delay in goods’ arrival. </a:t>
            </a:r>
          </a:p>
          <a:p>
            <a:r>
              <a:rPr lang="en-US" sz="2400" dirty="0"/>
              <a:t>Alternative routes should be explored at the earliest possible time to include transferring to air freight.</a:t>
            </a:r>
          </a:p>
          <a:p>
            <a:r>
              <a:rPr lang="en-US" sz="2400" dirty="0"/>
              <a:t>b)	Trucks and container types: The range of truck and container types tends to increase but it generates an imbalance of their use </a:t>
            </a:r>
          </a:p>
          <a:p>
            <a:r>
              <a:rPr lang="en-US" sz="2400" dirty="0"/>
              <a:t>It can result in a shortage of specific container types at peak time. </a:t>
            </a:r>
          </a:p>
          <a:p>
            <a:endParaRPr lang="en-US" sz="1700" dirty="0"/>
          </a:p>
        </p:txBody>
      </p:sp>
    </p:spTree>
    <p:extLst>
      <p:ext uri="{BB962C8B-B14F-4D97-AF65-F5344CB8AC3E}">
        <p14:creationId xmlns:p14="http://schemas.microsoft.com/office/powerpoint/2010/main" val="27150336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ardboard boxes on conveyor belt">
            <a:extLst>
              <a:ext uri="{FF2B5EF4-FFF2-40B4-BE49-F238E27FC236}">
                <a16:creationId xmlns:a16="http://schemas.microsoft.com/office/drawing/2014/main" id="{E59755A0-C78B-249B-FAE0-059085A15F06}"/>
              </a:ext>
            </a:extLst>
          </p:cNvPr>
          <p:cNvPicPr>
            <a:picLocks noChangeAspect="1"/>
          </p:cNvPicPr>
          <p:nvPr/>
        </p:nvPicPr>
        <p:blipFill rotWithShape="1">
          <a:blip r:embed="rId2"/>
          <a:srcRect l="28745" r="18596" b="-2"/>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43259F3-962C-55E2-47B5-30B3FDFF516E}"/>
              </a:ext>
            </a:extLst>
          </p:cNvPr>
          <p:cNvSpPr>
            <a:spLocks noGrp="1"/>
          </p:cNvSpPr>
          <p:nvPr>
            <p:ph type="title"/>
          </p:nvPr>
        </p:nvSpPr>
        <p:spPr>
          <a:xfrm>
            <a:off x="6115317" y="405685"/>
            <a:ext cx="5464968" cy="1559301"/>
          </a:xfrm>
        </p:spPr>
        <p:txBody>
          <a:bodyPr>
            <a:normAutofit/>
          </a:bodyPr>
          <a:lstStyle/>
          <a:p>
            <a:r>
              <a:rPr lang="en-US" sz="3400"/>
              <a:t>Distribution Network Problem areas and Possible Solutions</a:t>
            </a:r>
          </a:p>
        </p:txBody>
      </p:sp>
      <p:sp>
        <p:nvSpPr>
          <p:cNvPr id="3" name="Content Placeholder 2">
            <a:extLst>
              <a:ext uri="{FF2B5EF4-FFF2-40B4-BE49-F238E27FC236}">
                <a16:creationId xmlns:a16="http://schemas.microsoft.com/office/drawing/2014/main" id="{651F1AC8-475B-95B4-EFA7-FF6E08785009}"/>
              </a:ext>
            </a:extLst>
          </p:cNvPr>
          <p:cNvSpPr>
            <a:spLocks noGrp="1"/>
          </p:cNvSpPr>
          <p:nvPr>
            <p:ph idx="1"/>
          </p:nvPr>
        </p:nvSpPr>
        <p:spPr>
          <a:xfrm>
            <a:off x="5725551" y="1716258"/>
            <a:ext cx="5637106" cy="5141742"/>
          </a:xfrm>
        </p:spPr>
        <p:txBody>
          <a:bodyPr anchor="ctr">
            <a:normAutofit fontScale="92500" lnSpcReduction="10000"/>
          </a:bodyPr>
          <a:lstStyle/>
          <a:p>
            <a:r>
              <a:rPr lang="en-US" sz="2400" dirty="0"/>
              <a:t>c)	Dangerous goods: Dangerous goods and individual loads require special arrangements where the following become relevant in the international movement of individual loads:</a:t>
            </a:r>
          </a:p>
          <a:p>
            <a:r>
              <a:rPr lang="en-US" sz="2400" dirty="0"/>
              <a:t>Checking of the ports of departure, destination, and any transshipment areas</a:t>
            </a:r>
          </a:p>
          <a:p>
            <a:r>
              <a:rPr lang="en-US" sz="2400" dirty="0"/>
              <a:t>Have plan and specification of shipment to evaluate stowage, handling arrangement and identify weight distribution.</a:t>
            </a:r>
          </a:p>
          <a:p>
            <a:r>
              <a:rPr lang="en-US" sz="2400" dirty="0"/>
              <a:t>Pre-planning of transportation of an indivisible load especially regarding route and time scale.</a:t>
            </a:r>
          </a:p>
          <a:p>
            <a:r>
              <a:rPr lang="en-US" sz="2400" dirty="0"/>
              <a:t>Consider that the rates for transporting indivisible loads are assessed on a cost-plus profit basis. </a:t>
            </a:r>
          </a:p>
          <a:p>
            <a:endParaRPr lang="en-US" sz="1600" dirty="0"/>
          </a:p>
        </p:txBody>
      </p:sp>
    </p:spTree>
    <p:extLst>
      <p:ext uri="{BB962C8B-B14F-4D97-AF65-F5344CB8AC3E}">
        <p14:creationId xmlns:p14="http://schemas.microsoft.com/office/powerpoint/2010/main" val="5423905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DC6E53D-6693-F4C5-4C4B-59282A4445BE}"/>
              </a:ext>
            </a:extLst>
          </p:cNvPr>
          <p:cNvPicPr>
            <a:picLocks noChangeAspect="1"/>
          </p:cNvPicPr>
          <p:nvPr/>
        </p:nvPicPr>
        <p:blipFill rotWithShape="1">
          <a:blip r:embed="rId2"/>
          <a:srcRect l="26834" r="23223"/>
          <a:stretch/>
        </p:blipFill>
        <p:spPr>
          <a:xfrm>
            <a:off x="6103027" y="10"/>
            <a:ext cx="6088971" cy="6857990"/>
          </a:xfrm>
          <a:prstGeom prst="rect">
            <a:avLst/>
          </a:prstGeom>
        </p:spPr>
      </p:pic>
      <p:sp useBgFill="1">
        <p:nvSpPr>
          <p:cNvPr id="11" name="Rectangle 10">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43259F3-962C-55E2-47B5-30B3FDFF516E}"/>
              </a:ext>
            </a:extLst>
          </p:cNvPr>
          <p:cNvSpPr>
            <a:spLocks noGrp="1"/>
          </p:cNvSpPr>
          <p:nvPr>
            <p:ph type="title"/>
          </p:nvPr>
        </p:nvSpPr>
        <p:spPr>
          <a:xfrm>
            <a:off x="761801" y="328512"/>
            <a:ext cx="4778387" cy="1628970"/>
          </a:xfrm>
        </p:spPr>
        <p:txBody>
          <a:bodyPr anchor="ctr">
            <a:normAutofit/>
          </a:bodyPr>
          <a:lstStyle/>
          <a:p>
            <a:r>
              <a:rPr lang="en-US" sz="3700" dirty="0"/>
              <a:t>Distribution Network Problem areas and Possible Solutions</a:t>
            </a:r>
          </a:p>
        </p:txBody>
      </p:sp>
      <p:sp>
        <p:nvSpPr>
          <p:cNvPr id="3" name="Content Placeholder 2">
            <a:extLst>
              <a:ext uri="{FF2B5EF4-FFF2-40B4-BE49-F238E27FC236}">
                <a16:creationId xmlns:a16="http://schemas.microsoft.com/office/drawing/2014/main" id="{651F1AC8-475B-95B4-EFA7-FF6E08785009}"/>
              </a:ext>
            </a:extLst>
          </p:cNvPr>
          <p:cNvSpPr>
            <a:spLocks noGrp="1"/>
          </p:cNvSpPr>
          <p:nvPr>
            <p:ph idx="1"/>
          </p:nvPr>
        </p:nvSpPr>
        <p:spPr>
          <a:xfrm>
            <a:off x="198964" y="1957482"/>
            <a:ext cx="5222593" cy="4900517"/>
          </a:xfrm>
        </p:spPr>
        <p:txBody>
          <a:bodyPr anchor="ctr">
            <a:normAutofit lnSpcReduction="10000"/>
          </a:bodyPr>
          <a:lstStyle/>
          <a:p>
            <a:r>
              <a:rPr lang="en-US" sz="2400" dirty="0"/>
              <a:t>d) Cargo monitoring: The need for companies to monitor closely all transits and any irregularities to initiate early remedial measures with the parties concerned. </a:t>
            </a:r>
          </a:p>
          <a:p>
            <a:r>
              <a:rPr lang="en-US" sz="2400" dirty="0"/>
              <a:t>Computerization of the shipment logistics enables quicker and more accurate routine work.</a:t>
            </a:r>
          </a:p>
          <a:p>
            <a:r>
              <a:rPr lang="en-US" sz="2400" dirty="0"/>
              <a:t>e) Management team: Some companies have a low profile in the management structure. </a:t>
            </a:r>
          </a:p>
          <a:p>
            <a:r>
              <a:rPr lang="en-US" sz="2400" dirty="0"/>
              <a:t>Have a professionally qualified management team for the company’s international physical distribution.</a:t>
            </a:r>
          </a:p>
          <a:p>
            <a:endParaRPr lang="en-US" sz="1700" dirty="0"/>
          </a:p>
        </p:txBody>
      </p:sp>
    </p:spTree>
    <p:extLst>
      <p:ext uri="{BB962C8B-B14F-4D97-AF65-F5344CB8AC3E}">
        <p14:creationId xmlns:p14="http://schemas.microsoft.com/office/powerpoint/2010/main" val="292955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argo shipping containers in a pile and on a semi-truck at a harbour">
            <a:extLst>
              <a:ext uri="{FF2B5EF4-FFF2-40B4-BE49-F238E27FC236}">
                <a16:creationId xmlns:a16="http://schemas.microsoft.com/office/drawing/2014/main" id="{572F9814-C3F9-5251-0D34-765C63C3127B}"/>
              </a:ext>
            </a:extLst>
          </p:cNvPr>
          <p:cNvPicPr>
            <a:picLocks noChangeAspect="1"/>
          </p:cNvPicPr>
          <p:nvPr/>
        </p:nvPicPr>
        <p:blipFill rotWithShape="1">
          <a:blip r:embed="rId2"/>
          <a:srcRect l="26254" r="7156"/>
          <a:stretch/>
        </p:blipFill>
        <p:spPr>
          <a:xfrm>
            <a:off x="6103027" y="10"/>
            <a:ext cx="6088971" cy="6857990"/>
          </a:xfrm>
          <a:prstGeom prst="rect">
            <a:avLst/>
          </a:prstGeom>
        </p:spPr>
      </p:pic>
      <p:sp useBgFill="1">
        <p:nvSpPr>
          <p:cNvPr id="11" name="Rectangle 10">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43259F3-962C-55E2-47B5-30B3FDFF516E}"/>
              </a:ext>
            </a:extLst>
          </p:cNvPr>
          <p:cNvSpPr>
            <a:spLocks noGrp="1"/>
          </p:cNvSpPr>
          <p:nvPr>
            <p:ph type="title"/>
          </p:nvPr>
        </p:nvSpPr>
        <p:spPr>
          <a:xfrm>
            <a:off x="534572" y="328512"/>
            <a:ext cx="5387925" cy="1628970"/>
          </a:xfrm>
        </p:spPr>
        <p:txBody>
          <a:bodyPr anchor="ctr">
            <a:normAutofit/>
          </a:bodyPr>
          <a:lstStyle/>
          <a:p>
            <a:r>
              <a:rPr lang="en-US" sz="3700" dirty="0"/>
              <a:t>Distribution Network Problem areas and Possible Solutions</a:t>
            </a:r>
          </a:p>
        </p:txBody>
      </p:sp>
      <p:sp>
        <p:nvSpPr>
          <p:cNvPr id="3" name="Content Placeholder 2">
            <a:extLst>
              <a:ext uri="{FF2B5EF4-FFF2-40B4-BE49-F238E27FC236}">
                <a16:creationId xmlns:a16="http://schemas.microsoft.com/office/drawing/2014/main" id="{651F1AC8-475B-95B4-EFA7-FF6E08785009}"/>
              </a:ext>
            </a:extLst>
          </p:cNvPr>
          <p:cNvSpPr>
            <a:spLocks noGrp="1"/>
          </p:cNvSpPr>
          <p:nvPr>
            <p:ph idx="1"/>
          </p:nvPr>
        </p:nvSpPr>
        <p:spPr>
          <a:xfrm>
            <a:off x="379828" y="2166425"/>
            <a:ext cx="5542669" cy="4543864"/>
          </a:xfrm>
        </p:spPr>
        <p:txBody>
          <a:bodyPr anchor="ctr">
            <a:normAutofit lnSpcReduction="10000"/>
          </a:bodyPr>
          <a:lstStyle/>
          <a:p>
            <a:r>
              <a:rPr lang="en-US" sz="2400" dirty="0"/>
              <a:t>f) Exchange risks: Exchange risk remains evident in many markets.</a:t>
            </a:r>
          </a:p>
          <a:p>
            <a:r>
              <a:rPr lang="en-US" sz="2400" dirty="0"/>
              <a:t>   The need to seek advice from professional sources, especially the national bank of the importer’s country.  </a:t>
            </a:r>
          </a:p>
          <a:p>
            <a:r>
              <a:rPr lang="en-US" sz="2400" dirty="0"/>
              <a:t>g) Cargo insurance: Exporters should check that the importer has insured the goods and take contingent measures when in doubt.</a:t>
            </a:r>
          </a:p>
          <a:p>
            <a:r>
              <a:rPr lang="en-US" sz="2400" dirty="0"/>
              <a:t>h) Documentary credits: Documentary credits should be checked thoroughly on arrival to ensure they represent the terms already agreed. </a:t>
            </a:r>
          </a:p>
          <a:p>
            <a:endParaRPr lang="en-US" sz="1700" dirty="0"/>
          </a:p>
        </p:txBody>
      </p:sp>
    </p:spTree>
    <p:extLst>
      <p:ext uri="{BB962C8B-B14F-4D97-AF65-F5344CB8AC3E}">
        <p14:creationId xmlns:p14="http://schemas.microsoft.com/office/powerpoint/2010/main" val="8542436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Graph on document with pen">
            <a:extLst>
              <a:ext uri="{FF2B5EF4-FFF2-40B4-BE49-F238E27FC236}">
                <a16:creationId xmlns:a16="http://schemas.microsoft.com/office/drawing/2014/main" id="{668A993A-BD17-91D4-1A15-74CE31FF5E32}"/>
              </a:ext>
            </a:extLst>
          </p:cNvPr>
          <p:cNvPicPr>
            <a:picLocks noChangeAspect="1"/>
          </p:cNvPicPr>
          <p:nvPr/>
        </p:nvPicPr>
        <p:blipFill rotWithShape="1">
          <a:blip r:embed="rId2"/>
          <a:srcRect l="27228" r="13506" b="-1"/>
          <a:stretch/>
        </p:blipFill>
        <p:spPr>
          <a:xfrm>
            <a:off x="6103027" y="10"/>
            <a:ext cx="6088971" cy="6857990"/>
          </a:xfrm>
          <a:prstGeom prst="rect">
            <a:avLst/>
          </a:prstGeom>
        </p:spPr>
      </p:pic>
      <p:sp useBgFill="1">
        <p:nvSpPr>
          <p:cNvPr id="11" name="Rectangle 10">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43259F3-962C-55E2-47B5-30B3FDFF516E}"/>
              </a:ext>
            </a:extLst>
          </p:cNvPr>
          <p:cNvSpPr>
            <a:spLocks noGrp="1"/>
          </p:cNvSpPr>
          <p:nvPr>
            <p:ph type="title"/>
          </p:nvPr>
        </p:nvSpPr>
        <p:spPr>
          <a:xfrm>
            <a:off x="761801" y="328512"/>
            <a:ext cx="4778387" cy="1628970"/>
          </a:xfrm>
        </p:spPr>
        <p:txBody>
          <a:bodyPr anchor="ctr">
            <a:normAutofit/>
          </a:bodyPr>
          <a:lstStyle/>
          <a:p>
            <a:r>
              <a:rPr lang="en-US" sz="3700"/>
              <a:t>Distribution Network Problem areas and Possible Solutions</a:t>
            </a:r>
          </a:p>
        </p:txBody>
      </p:sp>
      <p:sp>
        <p:nvSpPr>
          <p:cNvPr id="3" name="Content Placeholder 2">
            <a:extLst>
              <a:ext uri="{FF2B5EF4-FFF2-40B4-BE49-F238E27FC236}">
                <a16:creationId xmlns:a16="http://schemas.microsoft.com/office/drawing/2014/main" id="{651F1AC8-475B-95B4-EFA7-FF6E08785009}"/>
              </a:ext>
            </a:extLst>
          </p:cNvPr>
          <p:cNvSpPr>
            <a:spLocks noGrp="1"/>
          </p:cNvSpPr>
          <p:nvPr>
            <p:ph idx="1"/>
          </p:nvPr>
        </p:nvSpPr>
        <p:spPr>
          <a:xfrm>
            <a:off x="761800" y="1957483"/>
            <a:ext cx="5076291" cy="4752806"/>
          </a:xfrm>
        </p:spPr>
        <p:txBody>
          <a:bodyPr anchor="ctr">
            <a:normAutofit lnSpcReduction="10000"/>
          </a:bodyPr>
          <a:lstStyle/>
          <a:p>
            <a:r>
              <a:rPr lang="en-US" sz="2400" dirty="0" err="1"/>
              <a:t>i</a:t>
            </a:r>
            <a:r>
              <a:rPr lang="en-US" sz="2400" dirty="0"/>
              <a:t>) Faulty documents: Faulty documents are a frequent cause of late payment and delivery of goods. </a:t>
            </a:r>
          </a:p>
          <a:p>
            <a:r>
              <a:rPr lang="en-US" sz="2400" dirty="0"/>
              <a:t> Qualified personnel handling such documents can reduce the risk,</a:t>
            </a:r>
          </a:p>
          <a:p>
            <a:r>
              <a:rPr lang="en-US" sz="2400" dirty="0"/>
              <a:t>Attendance at training courses and seminars enables staff to keep up to date.  </a:t>
            </a:r>
          </a:p>
          <a:p>
            <a:r>
              <a:rPr lang="en-US" sz="2400" dirty="0"/>
              <a:t>Full use should be made of EDI resources and techniques.  </a:t>
            </a:r>
          </a:p>
          <a:p>
            <a:r>
              <a:rPr lang="en-US" sz="2400" dirty="0"/>
              <a:t>A logistic distribution plan should be devised and monitored using EDI resources.</a:t>
            </a:r>
          </a:p>
          <a:p>
            <a:endParaRPr lang="en-US" sz="1700" dirty="0"/>
          </a:p>
        </p:txBody>
      </p:sp>
    </p:spTree>
    <p:extLst>
      <p:ext uri="{BB962C8B-B14F-4D97-AF65-F5344CB8AC3E}">
        <p14:creationId xmlns:p14="http://schemas.microsoft.com/office/powerpoint/2010/main" val="39451147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descr="Graph on document with pen">
            <a:extLst>
              <a:ext uri="{FF2B5EF4-FFF2-40B4-BE49-F238E27FC236}">
                <a16:creationId xmlns:a16="http://schemas.microsoft.com/office/drawing/2014/main" id="{8BD3263C-2299-77F3-B570-2D092B3F528A}"/>
              </a:ext>
            </a:extLst>
          </p:cNvPr>
          <p:cNvPicPr>
            <a:picLocks noChangeAspect="1"/>
          </p:cNvPicPr>
          <p:nvPr/>
        </p:nvPicPr>
        <p:blipFill rotWithShape="1">
          <a:blip r:embed="rId2"/>
          <a:srcRect l="27228" r="13506" b="-1"/>
          <a:stretch/>
        </p:blipFill>
        <p:spPr>
          <a:xfrm>
            <a:off x="6103027" y="10"/>
            <a:ext cx="6088971" cy="6857990"/>
          </a:xfrm>
          <a:prstGeom prst="rect">
            <a:avLst/>
          </a:prstGeom>
        </p:spPr>
      </p:pic>
      <p:sp useBgFill="1">
        <p:nvSpPr>
          <p:cNvPr id="16" name="Rectangle 15">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087C6C2-C7F5-20F9-7A84-7C24739B2ADC}"/>
              </a:ext>
            </a:extLst>
          </p:cNvPr>
          <p:cNvSpPr>
            <a:spLocks noGrp="1"/>
          </p:cNvSpPr>
          <p:nvPr>
            <p:ph type="title"/>
          </p:nvPr>
        </p:nvSpPr>
        <p:spPr>
          <a:xfrm>
            <a:off x="761801" y="328512"/>
            <a:ext cx="4778387" cy="1628970"/>
          </a:xfrm>
        </p:spPr>
        <p:txBody>
          <a:bodyPr anchor="ctr">
            <a:normAutofit/>
          </a:bodyPr>
          <a:lstStyle/>
          <a:p>
            <a:r>
              <a:rPr lang="en-US" sz="4000"/>
              <a:t>References </a:t>
            </a:r>
          </a:p>
        </p:txBody>
      </p:sp>
      <p:sp>
        <p:nvSpPr>
          <p:cNvPr id="3" name="Content Placeholder 2">
            <a:extLst>
              <a:ext uri="{FF2B5EF4-FFF2-40B4-BE49-F238E27FC236}">
                <a16:creationId xmlns:a16="http://schemas.microsoft.com/office/drawing/2014/main" id="{274C2203-EF9E-715F-F8A8-A9C427D5988F}"/>
              </a:ext>
            </a:extLst>
          </p:cNvPr>
          <p:cNvSpPr>
            <a:spLocks noGrp="1"/>
          </p:cNvSpPr>
          <p:nvPr>
            <p:ph idx="1"/>
          </p:nvPr>
        </p:nvSpPr>
        <p:spPr>
          <a:xfrm>
            <a:off x="761801" y="1786597"/>
            <a:ext cx="4659756" cy="4472469"/>
          </a:xfrm>
        </p:spPr>
        <p:txBody>
          <a:bodyPr anchor="ctr">
            <a:normAutofit/>
          </a:bodyPr>
          <a:lstStyle/>
          <a:p>
            <a:r>
              <a:rPr lang="en-US" sz="2000" dirty="0" err="1"/>
              <a:t>Albaum</a:t>
            </a:r>
            <a:r>
              <a:rPr lang="en-US" sz="2000" dirty="0"/>
              <a:t> G, </a:t>
            </a:r>
            <a:r>
              <a:rPr lang="en-US" sz="2000" dirty="0" err="1"/>
              <a:t>Duerr</a:t>
            </a:r>
            <a:r>
              <a:rPr lang="en-US" sz="2000" dirty="0"/>
              <a:t> E, &amp; </a:t>
            </a:r>
            <a:r>
              <a:rPr lang="en-US" sz="2000" dirty="0" err="1"/>
              <a:t>Josiassen</a:t>
            </a:r>
            <a:r>
              <a:rPr lang="en-US" sz="2000" dirty="0"/>
              <a:t> A (2016). International Marketing and Export Management Pearson.</a:t>
            </a:r>
          </a:p>
          <a:p>
            <a:r>
              <a:rPr lang="en-US" sz="2000" dirty="0"/>
              <a:t>Branch A. (2006) Export Practice and Management, Thomson Learning pg-182-224, 255-276</a:t>
            </a:r>
          </a:p>
          <a:p>
            <a:r>
              <a:rPr lang="en-US" sz="2000" dirty="0"/>
              <a:t>Darling, J.R. and </a:t>
            </a:r>
            <a:r>
              <a:rPr lang="en-US" sz="2000" dirty="0" err="1"/>
              <a:t>Seristö</a:t>
            </a:r>
            <a:r>
              <a:rPr lang="en-US" sz="2000" dirty="0"/>
              <a:t>, H.T. (2004), "Key steps for success in export markets: A new paradigm for strategic decision making", European Business Review, Vol. 16 No. 1, pp. 28-43.</a:t>
            </a:r>
          </a:p>
          <a:p>
            <a:r>
              <a:rPr lang="en-US" sz="2000" dirty="0"/>
              <a:t>Davies, G. (1984). Managing Export Distribution. London: William Heinemann.</a:t>
            </a:r>
          </a:p>
          <a:p>
            <a:endParaRPr lang="en-US" sz="1700" dirty="0"/>
          </a:p>
        </p:txBody>
      </p:sp>
    </p:spTree>
    <p:extLst>
      <p:ext uri="{BB962C8B-B14F-4D97-AF65-F5344CB8AC3E}">
        <p14:creationId xmlns:p14="http://schemas.microsoft.com/office/powerpoint/2010/main" val="1784780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heckmate in a chess game">
            <a:extLst>
              <a:ext uri="{FF2B5EF4-FFF2-40B4-BE49-F238E27FC236}">
                <a16:creationId xmlns:a16="http://schemas.microsoft.com/office/drawing/2014/main" id="{55488AE3-3843-8DA6-3140-E4BCD505A6DA}"/>
              </a:ext>
            </a:extLst>
          </p:cNvPr>
          <p:cNvPicPr>
            <a:picLocks noChangeAspect="1"/>
          </p:cNvPicPr>
          <p:nvPr/>
        </p:nvPicPr>
        <p:blipFill rotWithShape="1">
          <a:blip r:embed="rId2"/>
          <a:srcRect l="18865" r="21378" b="1"/>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BF85439-90DA-74E9-2EAD-31E90007BF1F}"/>
              </a:ext>
            </a:extLst>
          </p:cNvPr>
          <p:cNvSpPr>
            <a:spLocks noGrp="1"/>
          </p:cNvSpPr>
          <p:nvPr>
            <p:ph type="title"/>
          </p:nvPr>
        </p:nvSpPr>
        <p:spPr>
          <a:xfrm>
            <a:off x="6115317" y="405685"/>
            <a:ext cx="5464968" cy="1559301"/>
          </a:xfrm>
        </p:spPr>
        <p:txBody>
          <a:bodyPr>
            <a:normAutofit/>
          </a:bodyPr>
          <a:lstStyle/>
          <a:p>
            <a:pPr algn="ctr"/>
            <a:r>
              <a:rPr lang="en-US" sz="4000" dirty="0"/>
              <a:t>End </a:t>
            </a:r>
          </a:p>
        </p:txBody>
      </p:sp>
      <p:sp>
        <p:nvSpPr>
          <p:cNvPr id="3" name="Content Placeholder 2">
            <a:extLst>
              <a:ext uri="{FF2B5EF4-FFF2-40B4-BE49-F238E27FC236}">
                <a16:creationId xmlns:a16="http://schemas.microsoft.com/office/drawing/2014/main" id="{BD5271B5-B09D-BBAD-CDED-DA39D896282A}"/>
              </a:ext>
            </a:extLst>
          </p:cNvPr>
          <p:cNvSpPr>
            <a:spLocks noGrp="1"/>
          </p:cNvSpPr>
          <p:nvPr>
            <p:ph idx="1"/>
          </p:nvPr>
        </p:nvSpPr>
        <p:spPr>
          <a:xfrm>
            <a:off x="6115317" y="2743200"/>
            <a:ext cx="5247340" cy="3496878"/>
          </a:xfrm>
        </p:spPr>
        <p:txBody>
          <a:bodyPr anchor="ctr">
            <a:normAutofit/>
          </a:bodyPr>
          <a:lstStyle/>
          <a:p>
            <a:endParaRPr lang="en-US" sz="2000" dirty="0"/>
          </a:p>
          <a:p>
            <a:endParaRPr lang="en-US" sz="2000" dirty="0"/>
          </a:p>
          <a:p>
            <a:pPr algn="ctr"/>
            <a:r>
              <a:rPr lang="en-US" dirty="0"/>
              <a:t>End </a:t>
            </a:r>
          </a:p>
          <a:p>
            <a:pPr algn="ctr"/>
            <a:r>
              <a:rPr lang="en-US" dirty="0"/>
              <a:t>Thank you </a:t>
            </a:r>
          </a:p>
          <a:p>
            <a:pPr algn="ctr"/>
            <a:r>
              <a:rPr lang="en-US" dirty="0"/>
              <a:t>See you in lecture twelve </a:t>
            </a:r>
          </a:p>
        </p:txBody>
      </p:sp>
    </p:spTree>
    <p:extLst>
      <p:ext uri="{BB962C8B-B14F-4D97-AF65-F5344CB8AC3E}">
        <p14:creationId xmlns:p14="http://schemas.microsoft.com/office/powerpoint/2010/main" val="6166825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518</TotalTime>
  <Words>2637</Words>
  <Application>Microsoft Office PowerPoint</Application>
  <PresentationFormat>Widescreen</PresentationFormat>
  <Paragraphs>215</Paragraphs>
  <Slides>32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32</vt:i4>
      </vt:variant>
    </vt:vector>
  </HeadingPairs>
  <TitlesOfParts>
    <vt:vector size="37" baseType="lpstr">
      <vt:lpstr>Arial</vt:lpstr>
      <vt:lpstr>Calibri</vt:lpstr>
      <vt:lpstr>Calibri Light</vt:lpstr>
      <vt:lpstr>Times New Roman</vt:lpstr>
      <vt:lpstr>Office Theme</vt:lpstr>
      <vt:lpstr>Export Marketing and Finance  Week 11 Lecture Managing export operations </vt:lpstr>
      <vt:lpstr>Welcome!</vt:lpstr>
      <vt:lpstr>Intended learning outcome </vt:lpstr>
      <vt:lpstr>Understanding export strategy </vt:lpstr>
      <vt:lpstr>Steps in developing export strategy</vt:lpstr>
      <vt:lpstr>Steps in developing export strategy</vt:lpstr>
      <vt:lpstr>Steps in developing export strategy</vt:lpstr>
      <vt:lpstr>Steps in developing export strategy</vt:lpstr>
      <vt:lpstr>Factors that influence development of export strategy. </vt:lpstr>
      <vt:lpstr>Factors that influence development of export strategy. </vt:lpstr>
      <vt:lpstr>Factors that influence development of export strategy. </vt:lpstr>
      <vt:lpstr>Factors that influence development of export strategy. </vt:lpstr>
      <vt:lpstr>Factors that influence development of export strategy. </vt:lpstr>
      <vt:lpstr>International Distribution Strategy options </vt:lpstr>
      <vt:lpstr>International Distribution Strategy options </vt:lpstr>
      <vt:lpstr>International Distribution Strategy options </vt:lpstr>
      <vt:lpstr>International Distribution Strategy options </vt:lpstr>
      <vt:lpstr>International Distribution Strategy options </vt:lpstr>
      <vt:lpstr>International Distribution Strategy options </vt:lpstr>
      <vt:lpstr>International Distribution Strategy options </vt:lpstr>
      <vt:lpstr>Physical distribution  </vt:lpstr>
      <vt:lpstr>Significance of physical distribution </vt:lpstr>
      <vt:lpstr>Decision areas in physical distribution</vt:lpstr>
      <vt:lpstr>Decision areas in physical distribution</vt:lpstr>
      <vt:lpstr>Decision areas in physical distribution</vt:lpstr>
      <vt:lpstr>Distribution Network Problem areas and Possible Solutions</vt:lpstr>
      <vt:lpstr>Distribution Network Problem areas and Possible Solutions</vt:lpstr>
      <vt:lpstr>Distribution Network Problem areas and Possible Solutions</vt:lpstr>
      <vt:lpstr>Distribution Network Problem areas and Possible Solutions</vt:lpstr>
      <vt:lpstr>Distribution Network Problem areas and Possible Solutions</vt:lpstr>
      <vt:lpstr>References </vt:lpstr>
      <vt:lpstr>End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Export Marketing and Finance  Week 11 Lecture Managing export operations </dc:title>
  <dc:creator>Dr. John N. Kamau</dc:creator>
  <cp:lastModifiedBy>Dr. John N. Kamau</cp:lastModifiedBy>
  <cp:revision>4</cp:revision>
  <dcterms:created xsi:type="dcterms:W3CDTF">2023-11-10T07:54:52Z</dcterms:created>
  <dcterms:modified xsi:type="dcterms:W3CDTF">2023-11-10T16:33:13Z</dcterms:modified>
</cp:coreProperties>
</file>