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421" r:id="rId14"/>
    <p:sldId id="420" r:id="rId15"/>
    <p:sldId id="419" r:id="rId16"/>
    <p:sldId id="423" r:id="rId17"/>
    <p:sldId id="418" r:id="rId18"/>
    <p:sldId id="422" r:id="rId19"/>
    <p:sldId id="417" r:id="rId20"/>
    <p:sldId id="416" r:id="rId21"/>
    <p:sldId id="415" r:id="rId22"/>
    <p:sldId id="425" r:id="rId23"/>
    <p:sldId id="426" r:id="rId24"/>
    <p:sldId id="428" r:id="rId25"/>
    <p:sldId id="429" r:id="rId26"/>
    <p:sldId id="430" r:id="rId27"/>
    <p:sldId id="431" r:id="rId28"/>
    <p:sldId id="432" r:id="rId29"/>
    <p:sldId id="433" r:id="rId30"/>
    <p:sldId id="434" r:id="rId31"/>
    <p:sldId id="440" r:id="rId32"/>
    <p:sldId id="435" r:id="rId33"/>
    <p:sldId id="441" r:id="rId34"/>
    <p:sldId id="437" r:id="rId35"/>
    <p:sldId id="438" r:id="rId36"/>
    <p:sldId id="43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18/5/colors/Iconchunking_neutralicon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BEAC76-8390-495B-BA67-71868D4452CE}" type="doc">
      <dgm:prSet loTypeId="urn:microsoft.com/office/officeart/2018/5/layout/IconCircleLabelList" loCatId="icon" qsTypeId="urn:microsoft.com/office/officeart/2005/8/quickstyle/simple1" qsCatId="simple" csTypeId="urn:microsoft.com/office/officeart/2018/5/colors/Iconchunking_neutralicon_accent0_3" csCatId="mainScheme" phldr="1"/>
      <dgm:spPr/>
      <dgm:t>
        <a:bodyPr/>
        <a:lstStyle/>
        <a:p>
          <a:endParaRPr lang="en-US"/>
        </a:p>
      </dgm:t>
    </dgm:pt>
    <dgm:pt modelId="{11EEA219-D634-40A6-8FD3-889EA216C1DF}">
      <dgm:prSet/>
      <dgm:spPr/>
      <dgm:t>
        <a:bodyPr/>
        <a:lstStyle/>
        <a:p>
          <a:pPr>
            <a:defRPr cap="all"/>
          </a:pPr>
          <a:r>
            <a:rPr lang="en-US"/>
            <a:t>End </a:t>
          </a:r>
        </a:p>
      </dgm:t>
    </dgm:pt>
    <dgm:pt modelId="{416DB602-C355-4526-9F1C-6B3664ADFAF6}" type="parTrans" cxnId="{1CAC49AF-3316-4E64-A2BF-16477480A02C}">
      <dgm:prSet/>
      <dgm:spPr/>
      <dgm:t>
        <a:bodyPr/>
        <a:lstStyle/>
        <a:p>
          <a:endParaRPr lang="en-US"/>
        </a:p>
      </dgm:t>
    </dgm:pt>
    <dgm:pt modelId="{71B8C7B1-16AE-4D88-B277-AA48628A891C}" type="sibTrans" cxnId="{1CAC49AF-3316-4E64-A2BF-16477480A02C}">
      <dgm:prSet/>
      <dgm:spPr/>
      <dgm:t>
        <a:bodyPr/>
        <a:lstStyle/>
        <a:p>
          <a:endParaRPr lang="en-US"/>
        </a:p>
      </dgm:t>
    </dgm:pt>
    <dgm:pt modelId="{49A18151-2946-4D7F-B4C2-97B4496F7D32}">
      <dgm:prSet/>
      <dgm:spPr/>
      <dgm:t>
        <a:bodyPr/>
        <a:lstStyle/>
        <a:p>
          <a:pPr>
            <a:defRPr cap="all"/>
          </a:pPr>
          <a:r>
            <a:rPr lang="en-US"/>
            <a:t>Thank you </a:t>
          </a:r>
        </a:p>
      </dgm:t>
    </dgm:pt>
    <dgm:pt modelId="{1F01B1D3-5139-4D53-BA11-EDFD73FE12E9}" type="parTrans" cxnId="{AABB7795-F855-476F-8888-925CCE94F183}">
      <dgm:prSet/>
      <dgm:spPr/>
      <dgm:t>
        <a:bodyPr/>
        <a:lstStyle/>
        <a:p>
          <a:endParaRPr lang="en-US"/>
        </a:p>
      </dgm:t>
    </dgm:pt>
    <dgm:pt modelId="{FA36AA41-B085-4058-B441-247AC6305A28}" type="sibTrans" cxnId="{AABB7795-F855-476F-8888-925CCE94F183}">
      <dgm:prSet/>
      <dgm:spPr/>
      <dgm:t>
        <a:bodyPr/>
        <a:lstStyle/>
        <a:p>
          <a:endParaRPr lang="en-US"/>
        </a:p>
      </dgm:t>
    </dgm:pt>
    <dgm:pt modelId="{525F551E-D803-4D55-B7A5-E00B5901F94E}">
      <dgm:prSet/>
      <dgm:spPr/>
      <dgm:t>
        <a:bodyPr/>
        <a:lstStyle/>
        <a:p>
          <a:pPr>
            <a:defRPr cap="all"/>
          </a:pPr>
          <a:r>
            <a:rPr lang="en-US"/>
            <a:t>Blessings </a:t>
          </a:r>
        </a:p>
      </dgm:t>
    </dgm:pt>
    <dgm:pt modelId="{4771BEEC-DF36-4519-8B8F-495A82ADAB70}" type="parTrans" cxnId="{B4629283-FFF6-43FE-BDF3-DAF3C6AC67B4}">
      <dgm:prSet/>
      <dgm:spPr/>
      <dgm:t>
        <a:bodyPr/>
        <a:lstStyle/>
        <a:p>
          <a:endParaRPr lang="en-US"/>
        </a:p>
      </dgm:t>
    </dgm:pt>
    <dgm:pt modelId="{826CC965-FBA2-4E03-AF38-B35B5548D33A}" type="sibTrans" cxnId="{B4629283-FFF6-43FE-BDF3-DAF3C6AC67B4}">
      <dgm:prSet/>
      <dgm:spPr/>
      <dgm:t>
        <a:bodyPr/>
        <a:lstStyle/>
        <a:p>
          <a:endParaRPr lang="en-US"/>
        </a:p>
      </dgm:t>
    </dgm:pt>
    <dgm:pt modelId="{D8732AEE-9506-47B2-84F4-C151B9706BF3}" type="pres">
      <dgm:prSet presAssocID="{0CBEAC76-8390-495B-BA67-71868D4452CE}" presName="root" presStyleCnt="0">
        <dgm:presLayoutVars>
          <dgm:dir/>
          <dgm:resizeHandles val="exact"/>
        </dgm:presLayoutVars>
      </dgm:prSet>
      <dgm:spPr/>
    </dgm:pt>
    <dgm:pt modelId="{3933BF13-F087-4E73-84E0-2A331EFDDF3E}" type="pres">
      <dgm:prSet presAssocID="{11EEA219-D634-40A6-8FD3-889EA216C1DF}" presName="compNode" presStyleCnt="0"/>
      <dgm:spPr/>
    </dgm:pt>
    <dgm:pt modelId="{B9295707-F04C-4229-992C-95D7DDE6133D}" type="pres">
      <dgm:prSet presAssocID="{11EEA219-D634-40A6-8FD3-889EA216C1DF}" presName="iconBgRect" presStyleLbl="bgShp" presStyleIdx="0" presStyleCnt="3"/>
      <dgm:spPr/>
    </dgm:pt>
    <dgm:pt modelId="{1B9CCE05-103D-4D71-8381-0846A8C64911}" type="pres">
      <dgm:prSet presAssocID="{11EEA219-D634-40A6-8FD3-889EA216C1D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
        </a:ext>
      </dgm:extLst>
    </dgm:pt>
    <dgm:pt modelId="{80D75D64-D53A-4310-8B52-0F4954AEF1D9}" type="pres">
      <dgm:prSet presAssocID="{11EEA219-D634-40A6-8FD3-889EA216C1DF}" presName="spaceRect" presStyleCnt="0"/>
      <dgm:spPr/>
    </dgm:pt>
    <dgm:pt modelId="{24A3BE59-B8D4-41C4-A1B6-984E900DBB3F}" type="pres">
      <dgm:prSet presAssocID="{11EEA219-D634-40A6-8FD3-889EA216C1DF}" presName="textRect" presStyleLbl="revTx" presStyleIdx="0" presStyleCnt="3">
        <dgm:presLayoutVars>
          <dgm:chMax val="1"/>
          <dgm:chPref val="1"/>
        </dgm:presLayoutVars>
      </dgm:prSet>
      <dgm:spPr/>
    </dgm:pt>
    <dgm:pt modelId="{674532CC-4CD8-486C-B54A-76E72CB24388}" type="pres">
      <dgm:prSet presAssocID="{71B8C7B1-16AE-4D88-B277-AA48628A891C}" presName="sibTrans" presStyleCnt="0"/>
      <dgm:spPr/>
    </dgm:pt>
    <dgm:pt modelId="{434CA6F4-C5A8-4679-8EA5-FC26D06003C0}" type="pres">
      <dgm:prSet presAssocID="{49A18151-2946-4D7F-B4C2-97B4496F7D32}" presName="compNode" presStyleCnt="0"/>
      <dgm:spPr/>
    </dgm:pt>
    <dgm:pt modelId="{0626089D-A7E5-4B16-8BC7-5204904125D9}" type="pres">
      <dgm:prSet presAssocID="{49A18151-2946-4D7F-B4C2-97B4496F7D32}" presName="iconBgRect" presStyleLbl="bgShp" presStyleIdx="1" presStyleCnt="3"/>
      <dgm:spPr/>
    </dgm:pt>
    <dgm:pt modelId="{7F9C2110-1E19-481B-9799-BDD215FA4AE9}" type="pres">
      <dgm:prSet presAssocID="{49A18151-2946-4D7F-B4C2-97B4496F7D3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miling Face with No Fill"/>
        </a:ext>
      </dgm:extLst>
    </dgm:pt>
    <dgm:pt modelId="{0C1D40EC-7FCE-49CD-BBAA-26C7021066F7}" type="pres">
      <dgm:prSet presAssocID="{49A18151-2946-4D7F-B4C2-97B4496F7D32}" presName="spaceRect" presStyleCnt="0"/>
      <dgm:spPr/>
    </dgm:pt>
    <dgm:pt modelId="{C3C2B412-65F7-4A99-B4C4-AD8ED6EA470F}" type="pres">
      <dgm:prSet presAssocID="{49A18151-2946-4D7F-B4C2-97B4496F7D32}" presName="textRect" presStyleLbl="revTx" presStyleIdx="1" presStyleCnt="3">
        <dgm:presLayoutVars>
          <dgm:chMax val="1"/>
          <dgm:chPref val="1"/>
        </dgm:presLayoutVars>
      </dgm:prSet>
      <dgm:spPr/>
    </dgm:pt>
    <dgm:pt modelId="{AE1F3890-3F8D-452B-A885-7A796799E63C}" type="pres">
      <dgm:prSet presAssocID="{FA36AA41-B085-4058-B441-247AC6305A28}" presName="sibTrans" presStyleCnt="0"/>
      <dgm:spPr/>
    </dgm:pt>
    <dgm:pt modelId="{8AE648A7-2AF0-4616-9874-DC7C28DA158E}" type="pres">
      <dgm:prSet presAssocID="{525F551E-D803-4D55-B7A5-E00B5901F94E}" presName="compNode" presStyleCnt="0"/>
      <dgm:spPr/>
    </dgm:pt>
    <dgm:pt modelId="{06253798-0FAE-4D3E-B987-EADFAB355A2D}" type="pres">
      <dgm:prSet presAssocID="{525F551E-D803-4D55-B7A5-E00B5901F94E}" presName="iconBgRect" presStyleLbl="bgShp" presStyleIdx="2" presStyleCnt="3"/>
      <dgm:spPr/>
    </dgm:pt>
    <dgm:pt modelId="{88DE4481-601F-44CD-A121-60D3B0270979}" type="pres">
      <dgm:prSet presAssocID="{525F551E-D803-4D55-B7A5-E00B5901F94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rt"/>
        </a:ext>
      </dgm:extLst>
    </dgm:pt>
    <dgm:pt modelId="{CADF6D04-9971-4A9C-A548-915C119A5CAD}" type="pres">
      <dgm:prSet presAssocID="{525F551E-D803-4D55-B7A5-E00B5901F94E}" presName="spaceRect" presStyleCnt="0"/>
      <dgm:spPr/>
    </dgm:pt>
    <dgm:pt modelId="{3ABC2B4C-9FE8-4D6A-8487-F06C77FF9271}" type="pres">
      <dgm:prSet presAssocID="{525F551E-D803-4D55-B7A5-E00B5901F94E}" presName="textRect" presStyleLbl="revTx" presStyleIdx="2" presStyleCnt="3">
        <dgm:presLayoutVars>
          <dgm:chMax val="1"/>
          <dgm:chPref val="1"/>
        </dgm:presLayoutVars>
      </dgm:prSet>
      <dgm:spPr/>
    </dgm:pt>
  </dgm:ptLst>
  <dgm:cxnLst>
    <dgm:cxn modelId="{E4020A21-A455-46EE-BE5C-3FA647AB1333}" type="presOf" srcId="{49A18151-2946-4D7F-B4C2-97B4496F7D32}" destId="{C3C2B412-65F7-4A99-B4C4-AD8ED6EA470F}" srcOrd="0" destOrd="0" presId="urn:microsoft.com/office/officeart/2018/5/layout/IconCircleLabelList"/>
    <dgm:cxn modelId="{57AFE82C-F432-448E-86CF-FC2A0907F780}" type="presOf" srcId="{11EEA219-D634-40A6-8FD3-889EA216C1DF}" destId="{24A3BE59-B8D4-41C4-A1B6-984E900DBB3F}" srcOrd="0" destOrd="0" presId="urn:microsoft.com/office/officeart/2018/5/layout/IconCircleLabelList"/>
    <dgm:cxn modelId="{BF6C9655-0CE8-4FCF-8C99-372E8ACBD9F6}" type="presOf" srcId="{525F551E-D803-4D55-B7A5-E00B5901F94E}" destId="{3ABC2B4C-9FE8-4D6A-8487-F06C77FF9271}" srcOrd="0" destOrd="0" presId="urn:microsoft.com/office/officeart/2018/5/layout/IconCircleLabelList"/>
    <dgm:cxn modelId="{B4629283-FFF6-43FE-BDF3-DAF3C6AC67B4}" srcId="{0CBEAC76-8390-495B-BA67-71868D4452CE}" destId="{525F551E-D803-4D55-B7A5-E00B5901F94E}" srcOrd="2" destOrd="0" parTransId="{4771BEEC-DF36-4519-8B8F-495A82ADAB70}" sibTransId="{826CC965-FBA2-4E03-AF38-B35B5548D33A}"/>
    <dgm:cxn modelId="{AABB7795-F855-476F-8888-925CCE94F183}" srcId="{0CBEAC76-8390-495B-BA67-71868D4452CE}" destId="{49A18151-2946-4D7F-B4C2-97B4496F7D32}" srcOrd="1" destOrd="0" parTransId="{1F01B1D3-5139-4D53-BA11-EDFD73FE12E9}" sibTransId="{FA36AA41-B085-4058-B441-247AC6305A28}"/>
    <dgm:cxn modelId="{1CAC49AF-3316-4E64-A2BF-16477480A02C}" srcId="{0CBEAC76-8390-495B-BA67-71868D4452CE}" destId="{11EEA219-D634-40A6-8FD3-889EA216C1DF}" srcOrd="0" destOrd="0" parTransId="{416DB602-C355-4526-9F1C-6B3664ADFAF6}" sibTransId="{71B8C7B1-16AE-4D88-B277-AA48628A891C}"/>
    <dgm:cxn modelId="{CDE6EEC7-9B14-4360-962D-05F71479BF14}" type="presOf" srcId="{0CBEAC76-8390-495B-BA67-71868D4452CE}" destId="{D8732AEE-9506-47B2-84F4-C151B9706BF3}" srcOrd="0" destOrd="0" presId="urn:microsoft.com/office/officeart/2018/5/layout/IconCircleLabelList"/>
    <dgm:cxn modelId="{AB64AA78-4E80-4513-B373-4DA9D39224FE}" type="presParOf" srcId="{D8732AEE-9506-47B2-84F4-C151B9706BF3}" destId="{3933BF13-F087-4E73-84E0-2A331EFDDF3E}" srcOrd="0" destOrd="0" presId="urn:microsoft.com/office/officeart/2018/5/layout/IconCircleLabelList"/>
    <dgm:cxn modelId="{0931684A-74FD-4C7D-A037-B810C92679A4}" type="presParOf" srcId="{3933BF13-F087-4E73-84E0-2A331EFDDF3E}" destId="{B9295707-F04C-4229-992C-95D7DDE6133D}" srcOrd="0" destOrd="0" presId="urn:microsoft.com/office/officeart/2018/5/layout/IconCircleLabelList"/>
    <dgm:cxn modelId="{81458057-8146-426E-920B-73B698BD3FA4}" type="presParOf" srcId="{3933BF13-F087-4E73-84E0-2A331EFDDF3E}" destId="{1B9CCE05-103D-4D71-8381-0846A8C64911}" srcOrd="1" destOrd="0" presId="urn:microsoft.com/office/officeart/2018/5/layout/IconCircleLabelList"/>
    <dgm:cxn modelId="{2F7BAFDF-4AA3-412A-AE62-834B8D7A1CF4}" type="presParOf" srcId="{3933BF13-F087-4E73-84E0-2A331EFDDF3E}" destId="{80D75D64-D53A-4310-8B52-0F4954AEF1D9}" srcOrd="2" destOrd="0" presId="urn:microsoft.com/office/officeart/2018/5/layout/IconCircleLabelList"/>
    <dgm:cxn modelId="{1F7E9306-904A-4B8F-A124-8F7DA4EEB4FA}" type="presParOf" srcId="{3933BF13-F087-4E73-84E0-2A331EFDDF3E}" destId="{24A3BE59-B8D4-41C4-A1B6-984E900DBB3F}" srcOrd="3" destOrd="0" presId="urn:microsoft.com/office/officeart/2018/5/layout/IconCircleLabelList"/>
    <dgm:cxn modelId="{1BDC08CC-B6B0-4137-9D70-250F62638BC6}" type="presParOf" srcId="{D8732AEE-9506-47B2-84F4-C151B9706BF3}" destId="{674532CC-4CD8-486C-B54A-76E72CB24388}" srcOrd="1" destOrd="0" presId="urn:microsoft.com/office/officeart/2018/5/layout/IconCircleLabelList"/>
    <dgm:cxn modelId="{24D1A121-C9CD-477F-B756-06FC70FB262A}" type="presParOf" srcId="{D8732AEE-9506-47B2-84F4-C151B9706BF3}" destId="{434CA6F4-C5A8-4679-8EA5-FC26D06003C0}" srcOrd="2" destOrd="0" presId="urn:microsoft.com/office/officeart/2018/5/layout/IconCircleLabelList"/>
    <dgm:cxn modelId="{D31C7AED-B9D5-4BA5-AC6A-D3760E331C7A}" type="presParOf" srcId="{434CA6F4-C5A8-4679-8EA5-FC26D06003C0}" destId="{0626089D-A7E5-4B16-8BC7-5204904125D9}" srcOrd="0" destOrd="0" presId="urn:microsoft.com/office/officeart/2018/5/layout/IconCircleLabelList"/>
    <dgm:cxn modelId="{91413CDD-7E51-484A-B0B5-C7614A7A522F}" type="presParOf" srcId="{434CA6F4-C5A8-4679-8EA5-FC26D06003C0}" destId="{7F9C2110-1E19-481B-9799-BDD215FA4AE9}" srcOrd="1" destOrd="0" presId="urn:microsoft.com/office/officeart/2018/5/layout/IconCircleLabelList"/>
    <dgm:cxn modelId="{69C2EBA0-B1BD-422A-8D0A-C04F0C8AB995}" type="presParOf" srcId="{434CA6F4-C5A8-4679-8EA5-FC26D06003C0}" destId="{0C1D40EC-7FCE-49CD-BBAA-26C7021066F7}" srcOrd="2" destOrd="0" presId="urn:microsoft.com/office/officeart/2018/5/layout/IconCircleLabelList"/>
    <dgm:cxn modelId="{0995595B-3F5E-4B10-9196-225225DEBF6D}" type="presParOf" srcId="{434CA6F4-C5A8-4679-8EA5-FC26D06003C0}" destId="{C3C2B412-65F7-4A99-B4C4-AD8ED6EA470F}" srcOrd="3" destOrd="0" presId="urn:microsoft.com/office/officeart/2018/5/layout/IconCircleLabelList"/>
    <dgm:cxn modelId="{E952F575-48DC-429F-9AF8-D45E70C7E010}" type="presParOf" srcId="{D8732AEE-9506-47B2-84F4-C151B9706BF3}" destId="{AE1F3890-3F8D-452B-A885-7A796799E63C}" srcOrd="3" destOrd="0" presId="urn:microsoft.com/office/officeart/2018/5/layout/IconCircleLabelList"/>
    <dgm:cxn modelId="{9110D2AB-19C1-400B-A23B-4D787C01B98C}" type="presParOf" srcId="{D8732AEE-9506-47B2-84F4-C151B9706BF3}" destId="{8AE648A7-2AF0-4616-9874-DC7C28DA158E}" srcOrd="4" destOrd="0" presId="urn:microsoft.com/office/officeart/2018/5/layout/IconCircleLabelList"/>
    <dgm:cxn modelId="{E888ABF1-F70C-4FB7-AC90-03D919100799}" type="presParOf" srcId="{8AE648A7-2AF0-4616-9874-DC7C28DA158E}" destId="{06253798-0FAE-4D3E-B987-EADFAB355A2D}" srcOrd="0" destOrd="0" presId="urn:microsoft.com/office/officeart/2018/5/layout/IconCircleLabelList"/>
    <dgm:cxn modelId="{EA3FF8DE-7114-49FD-A90B-B2D270ABA79B}" type="presParOf" srcId="{8AE648A7-2AF0-4616-9874-DC7C28DA158E}" destId="{88DE4481-601F-44CD-A121-60D3B0270979}" srcOrd="1" destOrd="0" presId="urn:microsoft.com/office/officeart/2018/5/layout/IconCircleLabelList"/>
    <dgm:cxn modelId="{CDB4302A-7EB7-425C-AD4F-30ED19AE9262}" type="presParOf" srcId="{8AE648A7-2AF0-4616-9874-DC7C28DA158E}" destId="{CADF6D04-9971-4A9C-A548-915C119A5CAD}" srcOrd="2" destOrd="0" presId="urn:microsoft.com/office/officeart/2018/5/layout/IconCircleLabelList"/>
    <dgm:cxn modelId="{A76AE88B-8942-49E7-ACBF-50D534066F1D}" type="presParOf" srcId="{8AE648A7-2AF0-4616-9874-DC7C28DA158E}" destId="{3ABC2B4C-9FE8-4D6A-8487-F06C77FF9271}"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295707-F04C-4229-992C-95D7DDE6133D}">
      <dsp:nvSpPr>
        <dsp:cNvPr id="0" name=""/>
        <dsp:cNvSpPr/>
      </dsp:nvSpPr>
      <dsp:spPr>
        <a:xfrm>
          <a:off x="718664" y="453902"/>
          <a:ext cx="1955812" cy="1955812"/>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9CCE05-103D-4D71-8381-0846A8C64911}">
      <dsp:nvSpPr>
        <dsp:cNvPr id="0" name=""/>
        <dsp:cNvSpPr/>
      </dsp:nvSpPr>
      <dsp:spPr>
        <a:xfrm>
          <a:off x="1135476" y="870714"/>
          <a:ext cx="1122187" cy="11221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A3BE59-B8D4-41C4-A1B6-984E900DBB3F}">
      <dsp:nvSpPr>
        <dsp:cNvPr id="0" name=""/>
        <dsp:cNvSpPr/>
      </dsp:nvSpPr>
      <dsp:spPr>
        <a:xfrm>
          <a:off x="93445" y="3018902"/>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778000">
            <a:lnSpc>
              <a:spcPct val="90000"/>
            </a:lnSpc>
            <a:spcBef>
              <a:spcPct val="0"/>
            </a:spcBef>
            <a:spcAft>
              <a:spcPct val="35000"/>
            </a:spcAft>
            <a:buNone/>
            <a:defRPr cap="all"/>
          </a:pPr>
          <a:r>
            <a:rPr lang="en-US" sz="4000" kern="1200"/>
            <a:t>End </a:t>
          </a:r>
        </a:p>
      </dsp:txBody>
      <dsp:txXfrm>
        <a:off x="93445" y="3018902"/>
        <a:ext cx="3206250" cy="720000"/>
      </dsp:txXfrm>
    </dsp:sp>
    <dsp:sp modelId="{0626089D-A7E5-4B16-8BC7-5204904125D9}">
      <dsp:nvSpPr>
        <dsp:cNvPr id="0" name=""/>
        <dsp:cNvSpPr/>
      </dsp:nvSpPr>
      <dsp:spPr>
        <a:xfrm>
          <a:off x="4486008" y="453902"/>
          <a:ext cx="1955812" cy="1955812"/>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9C2110-1E19-481B-9799-BDD215FA4AE9}">
      <dsp:nvSpPr>
        <dsp:cNvPr id="0" name=""/>
        <dsp:cNvSpPr/>
      </dsp:nvSpPr>
      <dsp:spPr>
        <a:xfrm>
          <a:off x="4902820" y="870714"/>
          <a:ext cx="1122187" cy="11221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C2B412-65F7-4A99-B4C4-AD8ED6EA470F}">
      <dsp:nvSpPr>
        <dsp:cNvPr id="0" name=""/>
        <dsp:cNvSpPr/>
      </dsp:nvSpPr>
      <dsp:spPr>
        <a:xfrm>
          <a:off x="3860789" y="3018902"/>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778000">
            <a:lnSpc>
              <a:spcPct val="90000"/>
            </a:lnSpc>
            <a:spcBef>
              <a:spcPct val="0"/>
            </a:spcBef>
            <a:spcAft>
              <a:spcPct val="35000"/>
            </a:spcAft>
            <a:buNone/>
            <a:defRPr cap="all"/>
          </a:pPr>
          <a:r>
            <a:rPr lang="en-US" sz="4000" kern="1200"/>
            <a:t>Thank you </a:t>
          </a:r>
        </a:p>
      </dsp:txBody>
      <dsp:txXfrm>
        <a:off x="3860789" y="3018902"/>
        <a:ext cx="3206250" cy="720000"/>
      </dsp:txXfrm>
    </dsp:sp>
    <dsp:sp modelId="{06253798-0FAE-4D3E-B987-EADFAB355A2D}">
      <dsp:nvSpPr>
        <dsp:cNvPr id="0" name=""/>
        <dsp:cNvSpPr/>
      </dsp:nvSpPr>
      <dsp:spPr>
        <a:xfrm>
          <a:off x="8253352" y="453902"/>
          <a:ext cx="1955812" cy="1955812"/>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DE4481-601F-44CD-A121-60D3B0270979}">
      <dsp:nvSpPr>
        <dsp:cNvPr id="0" name=""/>
        <dsp:cNvSpPr/>
      </dsp:nvSpPr>
      <dsp:spPr>
        <a:xfrm>
          <a:off x="8670164" y="870714"/>
          <a:ext cx="1122187" cy="11221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ABC2B4C-9FE8-4D6A-8487-F06C77FF9271}">
      <dsp:nvSpPr>
        <dsp:cNvPr id="0" name=""/>
        <dsp:cNvSpPr/>
      </dsp:nvSpPr>
      <dsp:spPr>
        <a:xfrm>
          <a:off x="7628133" y="3018902"/>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778000">
            <a:lnSpc>
              <a:spcPct val="90000"/>
            </a:lnSpc>
            <a:spcBef>
              <a:spcPct val="0"/>
            </a:spcBef>
            <a:spcAft>
              <a:spcPct val="35000"/>
            </a:spcAft>
            <a:buNone/>
            <a:defRPr cap="all"/>
          </a:pPr>
          <a:r>
            <a:rPr lang="en-US" sz="4000" kern="1200"/>
            <a:t>Blessings </a:t>
          </a:r>
        </a:p>
      </dsp:txBody>
      <dsp:txXfrm>
        <a:off x="7628133" y="3018902"/>
        <a:ext cx="320625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369DB-9CBB-D036-DC22-C19E2F5456A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C840FDF-636C-EBBA-3279-B0F4736CDE2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8E8807C-AEC6-B97D-6209-E16151962120}"/>
              </a:ext>
            </a:extLst>
          </p:cNvPr>
          <p:cNvSpPr>
            <a:spLocks noGrp="1"/>
          </p:cNvSpPr>
          <p:nvPr>
            <p:ph type="dt" sz="half" idx="10"/>
          </p:nvPr>
        </p:nvSpPr>
        <p:spPr/>
        <p:txBody>
          <a:bodyPr/>
          <a:lstStyle/>
          <a:p>
            <a:fld id="{A5C0EBBF-DC2D-48E6-AC51-3B1330226A6F}" type="datetimeFigureOut">
              <a:rPr lang="en-US" smtClean="0"/>
              <a:t>11/9/2023</a:t>
            </a:fld>
            <a:endParaRPr lang="en-US" dirty="0"/>
          </a:p>
        </p:txBody>
      </p:sp>
      <p:sp>
        <p:nvSpPr>
          <p:cNvPr id="5" name="Footer Placeholder 4">
            <a:extLst>
              <a:ext uri="{FF2B5EF4-FFF2-40B4-BE49-F238E27FC236}">
                <a16:creationId xmlns:a16="http://schemas.microsoft.com/office/drawing/2014/main" id="{DD1F20F9-14D6-96BF-089D-F06B5CF438F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57F5F64-44E7-EE1D-DDC9-B98F5AB01781}"/>
              </a:ext>
            </a:extLst>
          </p:cNvPr>
          <p:cNvSpPr>
            <a:spLocks noGrp="1"/>
          </p:cNvSpPr>
          <p:nvPr>
            <p:ph type="sldNum" sz="quarter" idx="12"/>
          </p:nvPr>
        </p:nvSpPr>
        <p:spPr/>
        <p:txBody>
          <a:bodyPr/>
          <a:lstStyle/>
          <a:p>
            <a:fld id="{D4D04DF4-74D9-49AB-826A-FEBED066FA07}" type="slidenum">
              <a:rPr lang="en-US" smtClean="0"/>
              <a:t>‹#›</a:t>
            </a:fld>
            <a:endParaRPr lang="en-US" dirty="0"/>
          </a:p>
        </p:txBody>
      </p:sp>
    </p:spTree>
    <p:extLst>
      <p:ext uri="{BB962C8B-B14F-4D97-AF65-F5344CB8AC3E}">
        <p14:creationId xmlns:p14="http://schemas.microsoft.com/office/powerpoint/2010/main" val="3899003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29E3E-AE15-9349-5A04-6A91FD28D81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65B2C1-C434-FFBD-279C-3BE1465947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A14CD93-7946-EBC1-FF67-95EB715B9C8B}"/>
              </a:ext>
            </a:extLst>
          </p:cNvPr>
          <p:cNvSpPr>
            <a:spLocks noGrp="1"/>
          </p:cNvSpPr>
          <p:nvPr>
            <p:ph type="dt" sz="half" idx="10"/>
          </p:nvPr>
        </p:nvSpPr>
        <p:spPr/>
        <p:txBody>
          <a:bodyPr/>
          <a:lstStyle/>
          <a:p>
            <a:fld id="{A5C0EBBF-DC2D-48E6-AC51-3B1330226A6F}" type="datetimeFigureOut">
              <a:rPr lang="en-US" smtClean="0"/>
              <a:t>11/9/2023</a:t>
            </a:fld>
            <a:endParaRPr lang="en-US" dirty="0"/>
          </a:p>
        </p:txBody>
      </p:sp>
      <p:sp>
        <p:nvSpPr>
          <p:cNvPr id="5" name="Footer Placeholder 4">
            <a:extLst>
              <a:ext uri="{FF2B5EF4-FFF2-40B4-BE49-F238E27FC236}">
                <a16:creationId xmlns:a16="http://schemas.microsoft.com/office/drawing/2014/main" id="{A66667B3-FB3F-B5E4-A7E9-655A88B48E3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8F7E0F-64C5-1928-45AE-70F6C2B8B6E9}"/>
              </a:ext>
            </a:extLst>
          </p:cNvPr>
          <p:cNvSpPr>
            <a:spLocks noGrp="1"/>
          </p:cNvSpPr>
          <p:nvPr>
            <p:ph type="sldNum" sz="quarter" idx="12"/>
          </p:nvPr>
        </p:nvSpPr>
        <p:spPr/>
        <p:txBody>
          <a:bodyPr/>
          <a:lstStyle/>
          <a:p>
            <a:fld id="{D4D04DF4-74D9-49AB-826A-FEBED066FA07}" type="slidenum">
              <a:rPr lang="en-US" smtClean="0"/>
              <a:t>‹#›</a:t>
            </a:fld>
            <a:endParaRPr lang="en-US" dirty="0"/>
          </a:p>
        </p:txBody>
      </p:sp>
    </p:spTree>
    <p:extLst>
      <p:ext uri="{BB962C8B-B14F-4D97-AF65-F5344CB8AC3E}">
        <p14:creationId xmlns:p14="http://schemas.microsoft.com/office/powerpoint/2010/main" val="4224933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1D1C-7F8D-F9AA-4273-B553CA7995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7E74495-6C37-DAEB-B1BD-2630BDE90B6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2993914-37D7-6663-6C6D-1B457B542B5F}"/>
              </a:ext>
            </a:extLst>
          </p:cNvPr>
          <p:cNvSpPr>
            <a:spLocks noGrp="1"/>
          </p:cNvSpPr>
          <p:nvPr>
            <p:ph type="dt" sz="half" idx="10"/>
          </p:nvPr>
        </p:nvSpPr>
        <p:spPr/>
        <p:txBody>
          <a:bodyPr/>
          <a:lstStyle/>
          <a:p>
            <a:fld id="{A5C0EBBF-DC2D-48E6-AC51-3B1330226A6F}" type="datetimeFigureOut">
              <a:rPr lang="en-US" smtClean="0"/>
              <a:t>11/9/2023</a:t>
            </a:fld>
            <a:endParaRPr lang="en-US" dirty="0"/>
          </a:p>
        </p:txBody>
      </p:sp>
      <p:sp>
        <p:nvSpPr>
          <p:cNvPr id="5" name="Footer Placeholder 4">
            <a:extLst>
              <a:ext uri="{FF2B5EF4-FFF2-40B4-BE49-F238E27FC236}">
                <a16:creationId xmlns:a16="http://schemas.microsoft.com/office/drawing/2014/main" id="{99D70685-8578-A6AC-AD71-DEFECFCE6EA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D8ACE74-6C31-26F9-2D49-1F1BF03A652D}"/>
              </a:ext>
            </a:extLst>
          </p:cNvPr>
          <p:cNvSpPr>
            <a:spLocks noGrp="1"/>
          </p:cNvSpPr>
          <p:nvPr>
            <p:ph type="sldNum" sz="quarter" idx="12"/>
          </p:nvPr>
        </p:nvSpPr>
        <p:spPr/>
        <p:txBody>
          <a:bodyPr/>
          <a:lstStyle/>
          <a:p>
            <a:fld id="{D4D04DF4-74D9-49AB-826A-FEBED066FA07}" type="slidenum">
              <a:rPr lang="en-US" smtClean="0"/>
              <a:t>‹#›</a:t>
            </a:fld>
            <a:endParaRPr lang="en-US" dirty="0"/>
          </a:p>
        </p:txBody>
      </p:sp>
    </p:spTree>
    <p:extLst>
      <p:ext uri="{BB962C8B-B14F-4D97-AF65-F5344CB8AC3E}">
        <p14:creationId xmlns:p14="http://schemas.microsoft.com/office/powerpoint/2010/main" val="21323625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183C2-C501-9691-32DF-69B24CF9783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A08A5B-B8AC-6E94-3968-26938185C80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77E3051-6A0D-CBF2-9624-8392941A8E6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A439B62-842C-9DF5-D3D2-31B0554A4AE8}"/>
              </a:ext>
            </a:extLst>
          </p:cNvPr>
          <p:cNvSpPr>
            <a:spLocks noGrp="1"/>
          </p:cNvSpPr>
          <p:nvPr>
            <p:ph type="dt" sz="half" idx="10"/>
          </p:nvPr>
        </p:nvSpPr>
        <p:spPr/>
        <p:txBody>
          <a:bodyPr/>
          <a:lstStyle/>
          <a:p>
            <a:fld id="{A5C0EBBF-DC2D-48E6-AC51-3B1330226A6F}" type="datetimeFigureOut">
              <a:rPr lang="en-US" smtClean="0"/>
              <a:t>11/9/2023</a:t>
            </a:fld>
            <a:endParaRPr lang="en-US" dirty="0"/>
          </a:p>
        </p:txBody>
      </p:sp>
      <p:sp>
        <p:nvSpPr>
          <p:cNvPr id="6" name="Footer Placeholder 5">
            <a:extLst>
              <a:ext uri="{FF2B5EF4-FFF2-40B4-BE49-F238E27FC236}">
                <a16:creationId xmlns:a16="http://schemas.microsoft.com/office/drawing/2014/main" id="{3994F4B4-AB66-59CF-F2A8-EB558759DE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CBBB665-5067-4352-60D3-1C809F900EED}"/>
              </a:ext>
            </a:extLst>
          </p:cNvPr>
          <p:cNvSpPr>
            <a:spLocks noGrp="1"/>
          </p:cNvSpPr>
          <p:nvPr>
            <p:ph type="sldNum" sz="quarter" idx="12"/>
          </p:nvPr>
        </p:nvSpPr>
        <p:spPr/>
        <p:txBody>
          <a:bodyPr/>
          <a:lstStyle/>
          <a:p>
            <a:fld id="{D4D04DF4-74D9-49AB-826A-FEBED066FA07}" type="slidenum">
              <a:rPr lang="en-US" smtClean="0"/>
              <a:t>‹#›</a:t>
            </a:fld>
            <a:endParaRPr lang="en-US" dirty="0"/>
          </a:p>
        </p:txBody>
      </p:sp>
    </p:spTree>
    <p:extLst>
      <p:ext uri="{BB962C8B-B14F-4D97-AF65-F5344CB8AC3E}">
        <p14:creationId xmlns:p14="http://schemas.microsoft.com/office/powerpoint/2010/main" val="741815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8FFC8-C6D0-2179-EC5F-281F625D844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8D5B577-1966-8FA4-60EF-125E3B6E31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56A3961-CE04-31CE-EB4A-583CD3607D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6B70572-48B3-CB56-4A8B-AB56D1B3E0A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6A28F56-8AD9-C5E5-298E-FAFF34EEFA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7A62231-1630-E901-51A9-04AE823C3A0A}"/>
              </a:ext>
            </a:extLst>
          </p:cNvPr>
          <p:cNvSpPr>
            <a:spLocks noGrp="1"/>
          </p:cNvSpPr>
          <p:nvPr>
            <p:ph type="dt" sz="half" idx="10"/>
          </p:nvPr>
        </p:nvSpPr>
        <p:spPr/>
        <p:txBody>
          <a:bodyPr/>
          <a:lstStyle/>
          <a:p>
            <a:fld id="{A5C0EBBF-DC2D-48E6-AC51-3B1330226A6F}" type="datetimeFigureOut">
              <a:rPr lang="en-US" smtClean="0"/>
              <a:t>11/9/2023</a:t>
            </a:fld>
            <a:endParaRPr lang="en-US" dirty="0"/>
          </a:p>
        </p:txBody>
      </p:sp>
      <p:sp>
        <p:nvSpPr>
          <p:cNvPr id="8" name="Footer Placeholder 7">
            <a:extLst>
              <a:ext uri="{FF2B5EF4-FFF2-40B4-BE49-F238E27FC236}">
                <a16:creationId xmlns:a16="http://schemas.microsoft.com/office/drawing/2014/main" id="{A656F109-00D4-59BD-C5A8-9CADC1E6E1C9}"/>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F205F1D-1A41-7610-1BD3-A22CD5DB406E}"/>
              </a:ext>
            </a:extLst>
          </p:cNvPr>
          <p:cNvSpPr>
            <a:spLocks noGrp="1"/>
          </p:cNvSpPr>
          <p:nvPr>
            <p:ph type="sldNum" sz="quarter" idx="12"/>
          </p:nvPr>
        </p:nvSpPr>
        <p:spPr/>
        <p:txBody>
          <a:bodyPr/>
          <a:lstStyle/>
          <a:p>
            <a:fld id="{D4D04DF4-74D9-49AB-826A-FEBED066FA07}" type="slidenum">
              <a:rPr lang="en-US" smtClean="0"/>
              <a:t>‹#›</a:t>
            </a:fld>
            <a:endParaRPr lang="en-US" dirty="0"/>
          </a:p>
        </p:txBody>
      </p:sp>
    </p:spTree>
    <p:extLst>
      <p:ext uri="{BB962C8B-B14F-4D97-AF65-F5344CB8AC3E}">
        <p14:creationId xmlns:p14="http://schemas.microsoft.com/office/powerpoint/2010/main" val="35638055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C11E8-7FBA-81DF-62AA-4024A18E04C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A64CEA6-3F66-D573-4B9D-B2C7BF49F7D8}"/>
              </a:ext>
            </a:extLst>
          </p:cNvPr>
          <p:cNvSpPr>
            <a:spLocks noGrp="1"/>
          </p:cNvSpPr>
          <p:nvPr>
            <p:ph type="dt" sz="half" idx="10"/>
          </p:nvPr>
        </p:nvSpPr>
        <p:spPr/>
        <p:txBody>
          <a:bodyPr/>
          <a:lstStyle/>
          <a:p>
            <a:fld id="{A5C0EBBF-DC2D-48E6-AC51-3B1330226A6F}" type="datetimeFigureOut">
              <a:rPr lang="en-US" smtClean="0"/>
              <a:t>11/9/2023</a:t>
            </a:fld>
            <a:endParaRPr lang="en-US" dirty="0"/>
          </a:p>
        </p:txBody>
      </p:sp>
      <p:sp>
        <p:nvSpPr>
          <p:cNvPr id="4" name="Footer Placeholder 3">
            <a:extLst>
              <a:ext uri="{FF2B5EF4-FFF2-40B4-BE49-F238E27FC236}">
                <a16:creationId xmlns:a16="http://schemas.microsoft.com/office/drawing/2014/main" id="{1E8FC714-3C62-66B2-09F4-31A63D4C45C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E2FF62D4-4828-B87E-4383-D288C7A9E6CB}"/>
              </a:ext>
            </a:extLst>
          </p:cNvPr>
          <p:cNvSpPr>
            <a:spLocks noGrp="1"/>
          </p:cNvSpPr>
          <p:nvPr>
            <p:ph type="sldNum" sz="quarter" idx="12"/>
          </p:nvPr>
        </p:nvSpPr>
        <p:spPr/>
        <p:txBody>
          <a:bodyPr/>
          <a:lstStyle/>
          <a:p>
            <a:fld id="{D4D04DF4-74D9-49AB-826A-FEBED066FA07}" type="slidenum">
              <a:rPr lang="en-US" smtClean="0"/>
              <a:t>‹#›</a:t>
            </a:fld>
            <a:endParaRPr lang="en-US" dirty="0"/>
          </a:p>
        </p:txBody>
      </p:sp>
    </p:spTree>
    <p:extLst>
      <p:ext uri="{BB962C8B-B14F-4D97-AF65-F5344CB8AC3E}">
        <p14:creationId xmlns:p14="http://schemas.microsoft.com/office/powerpoint/2010/main" val="1721326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AE9FA4-2C25-B828-CD93-6E4362702C9B}"/>
              </a:ext>
            </a:extLst>
          </p:cNvPr>
          <p:cNvSpPr>
            <a:spLocks noGrp="1"/>
          </p:cNvSpPr>
          <p:nvPr>
            <p:ph type="dt" sz="half" idx="10"/>
          </p:nvPr>
        </p:nvSpPr>
        <p:spPr/>
        <p:txBody>
          <a:bodyPr/>
          <a:lstStyle/>
          <a:p>
            <a:fld id="{A5C0EBBF-DC2D-48E6-AC51-3B1330226A6F}" type="datetimeFigureOut">
              <a:rPr lang="en-US" smtClean="0"/>
              <a:t>11/9/2023</a:t>
            </a:fld>
            <a:endParaRPr lang="en-US" dirty="0"/>
          </a:p>
        </p:txBody>
      </p:sp>
      <p:sp>
        <p:nvSpPr>
          <p:cNvPr id="3" name="Footer Placeholder 2">
            <a:extLst>
              <a:ext uri="{FF2B5EF4-FFF2-40B4-BE49-F238E27FC236}">
                <a16:creationId xmlns:a16="http://schemas.microsoft.com/office/drawing/2014/main" id="{B7DCE5AA-DA70-FBAA-19C0-C610A4DBA51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8597658-4661-B59F-431F-37D2672A55C9}"/>
              </a:ext>
            </a:extLst>
          </p:cNvPr>
          <p:cNvSpPr>
            <a:spLocks noGrp="1"/>
          </p:cNvSpPr>
          <p:nvPr>
            <p:ph type="sldNum" sz="quarter" idx="12"/>
          </p:nvPr>
        </p:nvSpPr>
        <p:spPr/>
        <p:txBody>
          <a:bodyPr/>
          <a:lstStyle/>
          <a:p>
            <a:fld id="{D4D04DF4-74D9-49AB-826A-FEBED066FA07}" type="slidenum">
              <a:rPr lang="en-US" smtClean="0"/>
              <a:t>‹#›</a:t>
            </a:fld>
            <a:endParaRPr lang="en-US" dirty="0"/>
          </a:p>
        </p:txBody>
      </p:sp>
    </p:spTree>
    <p:extLst>
      <p:ext uri="{BB962C8B-B14F-4D97-AF65-F5344CB8AC3E}">
        <p14:creationId xmlns:p14="http://schemas.microsoft.com/office/powerpoint/2010/main" val="71446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8D348-98F7-DBF9-5D22-875087C1A2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1323745-9C6F-28A4-F9C8-E3A2EC635D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AC641E7-754F-EC5D-8A54-011FC40F0C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0D159F-DD0E-67D3-B0B0-B29C99FAFA6B}"/>
              </a:ext>
            </a:extLst>
          </p:cNvPr>
          <p:cNvSpPr>
            <a:spLocks noGrp="1"/>
          </p:cNvSpPr>
          <p:nvPr>
            <p:ph type="dt" sz="half" idx="10"/>
          </p:nvPr>
        </p:nvSpPr>
        <p:spPr/>
        <p:txBody>
          <a:bodyPr/>
          <a:lstStyle/>
          <a:p>
            <a:fld id="{A5C0EBBF-DC2D-48E6-AC51-3B1330226A6F}" type="datetimeFigureOut">
              <a:rPr lang="en-US" smtClean="0"/>
              <a:t>11/9/2023</a:t>
            </a:fld>
            <a:endParaRPr lang="en-US" dirty="0"/>
          </a:p>
        </p:txBody>
      </p:sp>
      <p:sp>
        <p:nvSpPr>
          <p:cNvPr id="6" name="Footer Placeholder 5">
            <a:extLst>
              <a:ext uri="{FF2B5EF4-FFF2-40B4-BE49-F238E27FC236}">
                <a16:creationId xmlns:a16="http://schemas.microsoft.com/office/drawing/2014/main" id="{61A633EF-AFB4-72F0-8598-BD34729ECA7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25582DC-7C0B-FF87-8BB3-018000E26764}"/>
              </a:ext>
            </a:extLst>
          </p:cNvPr>
          <p:cNvSpPr>
            <a:spLocks noGrp="1"/>
          </p:cNvSpPr>
          <p:nvPr>
            <p:ph type="sldNum" sz="quarter" idx="12"/>
          </p:nvPr>
        </p:nvSpPr>
        <p:spPr/>
        <p:txBody>
          <a:bodyPr/>
          <a:lstStyle/>
          <a:p>
            <a:fld id="{D4D04DF4-74D9-49AB-826A-FEBED066FA07}" type="slidenum">
              <a:rPr lang="en-US" smtClean="0"/>
              <a:t>‹#›</a:t>
            </a:fld>
            <a:endParaRPr lang="en-US" dirty="0"/>
          </a:p>
        </p:txBody>
      </p:sp>
    </p:spTree>
    <p:extLst>
      <p:ext uri="{BB962C8B-B14F-4D97-AF65-F5344CB8AC3E}">
        <p14:creationId xmlns:p14="http://schemas.microsoft.com/office/powerpoint/2010/main" val="1341432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0338A-6193-67B9-CB0A-8F8D93DB4B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AACAEF9-6AB6-A82B-3108-C53D972A93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D28A767E-8466-821C-2FBA-CD2ABDC38D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1BE75D-FBFA-8443-5B2B-FF9BD42604E0}"/>
              </a:ext>
            </a:extLst>
          </p:cNvPr>
          <p:cNvSpPr>
            <a:spLocks noGrp="1"/>
          </p:cNvSpPr>
          <p:nvPr>
            <p:ph type="dt" sz="half" idx="10"/>
          </p:nvPr>
        </p:nvSpPr>
        <p:spPr/>
        <p:txBody>
          <a:bodyPr/>
          <a:lstStyle/>
          <a:p>
            <a:fld id="{A5C0EBBF-DC2D-48E6-AC51-3B1330226A6F}" type="datetimeFigureOut">
              <a:rPr lang="en-US" smtClean="0"/>
              <a:t>11/9/2023</a:t>
            </a:fld>
            <a:endParaRPr lang="en-US" dirty="0"/>
          </a:p>
        </p:txBody>
      </p:sp>
      <p:sp>
        <p:nvSpPr>
          <p:cNvPr id="6" name="Footer Placeholder 5">
            <a:extLst>
              <a:ext uri="{FF2B5EF4-FFF2-40B4-BE49-F238E27FC236}">
                <a16:creationId xmlns:a16="http://schemas.microsoft.com/office/drawing/2014/main" id="{6535D795-12FA-1E40-2E65-64229E965C5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66549C1-0DDF-650C-18EF-A5388551806E}"/>
              </a:ext>
            </a:extLst>
          </p:cNvPr>
          <p:cNvSpPr>
            <a:spLocks noGrp="1"/>
          </p:cNvSpPr>
          <p:nvPr>
            <p:ph type="sldNum" sz="quarter" idx="12"/>
          </p:nvPr>
        </p:nvSpPr>
        <p:spPr/>
        <p:txBody>
          <a:bodyPr/>
          <a:lstStyle/>
          <a:p>
            <a:fld id="{D4D04DF4-74D9-49AB-826A-FEBED066FA07}" type="slidenum">
              <a:rPr lang="en-US" smtClean="0"/>
              <a:t>‹#›</a:t>
            </a:fld>
            <a:endParaRPr lang="en-US" dirty="0"/>
          </a:p>
        </p:txBody>
      </p:sp>
    </p:spTree>
    <p:extLst>
      <p:ext uri="{BB962C8B-B14F-4D97-AF65-F5344CB8AC3E}">
        <p14:creationId xmlns:p14="http://schemas.microsoft.com/office/powerpoint/2010/main" val="3147212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9A74D-4FCB-43C0-EB99-C44D6621A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6B949E6-534A-B3E2-CC33-150DB038075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964438-1FA2-D833-74DA-0A390084C22F}"/>
              </a:ext>
            </a:extLst>
          </p:cNvPr>
          <p:cNvSpPr>
            <a:spLocks noGrp="1"/>
          </p:cNvSpPr>
          <p:nvPr>
            <p:ph type="dt" sz="half" idx="10"/>
          </p:nvPr>
        </p:nvSpPr>
        <p:spPr/>
        <p:txBody>
          <a:bodyPr/>
          <a:lstStyle/>
          <a:p>
            <a:fld id="{A5C0EBBF-DC2D-48E6-AC51-3B1330226A6F}" type="datetimeFigureOut">
              <a:rPr lang="en-US" smtClean="0"/>
              <a:t>11/9/2023</a:t>
            </a:fld>
            <a:endParaRPr lang="en-US" dirty="0"/>
          </a:p>
        </p:txBody>
      </p:sp>
      <p:sp>
        <p:nvSpPr>
          <p:cNvPr id="5" name="Footer Placeholder 4">
            <a:extLst>
              <a:ext uri="{FF2B5EF4-FFF2-40B4-BE49-F238E27FC236}">
                <a16:creationId xmlns:a16="http://schemas.microsoft.com/office/drawing/2014/main" id="{AA5CFFAB-4003-9FF1-B9CD-9F2836FA978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0A928E8-95B6-E47B-7825-63054B28D477}"/>
              </a:ext>
            </a:extLst>
          </p:cNvPr>
          <p:cNvSpPr>
            <a:spLocks noGrp="1"/>
          </p:cNvSpPr>
          <p:nvPr>
            <p:ph type="sldNum" sz="quarter" idx="12"/>
          </p:nvPr>
        </p:nvSpPr>
        <p:spPr/>
        <p:txBody>
          <a:bodyPr/>
          <a:lstStyle/>
          <a:p>
            <a:fld id="{D4D04DF4-74D9-49AB-826A-FEBED066FA07}" type="slidenum">
              <a:rPr lang="en-US" smtClean="0"/>
              <a:t>‹#›</a:t>
            </a:fld>
            <a:endParaRPr lang="en-US" dirty="0"/>
          </a:p>
        </p:txBody>
      </p:sp>
    </p:spTree>
    <p:extLst>
      <p:ext uri="{BB962C8B-B14F-4D97-AF65-F5344CB8AC3E}">
        <p14:creationId xmlns:p14="http://schemas.microsoft.com/office/powerpoint/2010/main" val="3084583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A80DEC-28EC-A984-E42E-C20AE98BBCA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C909170-0893-9756-7E1A-75BC70384D1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F86271-9254-55CA-F324-298100392739}"/>
              </a:ext>
            </a:extLst>
          </p:cNvPr>
          <p:cNvSpPr>
            <a:spLocks noGrp="1"/>
          </p:cNvSpPr>
          <p:nvPr>
            <p:ph type="dt" sz="half" idx="10"/>
          </p:nvPr>
        </p:nvSpPr>
        <p:spPr/>
        <p:txBody>
          <a:bodyPr/>
          <a:lstStyle/>
          <a:p>
            <a:fld id="{A5C0EBBF-DC2D-48E6-AC51-3B1330226A6F}" type="datetimeFigureOut">
              <a:rPr lang="en-US" smtClean="0"/>
              <a:t>11/9/2023</a:t>
            </a:fld>
            <a:endParaRPr lang="en-US" dirty="0"/>
          </a:p>
        </p:txBody>
      </p:sp>
      <p:sp>
        <p:nvSpPr>
          <p:cNvPr id="5" name="Footer Placeholder 4">
            <a:extLst>
              <a:ext uri="{FF2B5EF4-FFF2-40B4-BE49-F238E27FC236}">
                <a16:creationId xmlns:a16="http://schemas.microsoft.com/office/drawing/2014/main" id="{A677C84F-5062-1C48-F104-6A182F8137D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520F594-9942-976B-5942-4BE3ED775FCD}"/>
              </a:ext>
            </a:extLst>
          </p:cNvPr>
          <p:cNvSpPr>
            <a:spLocks noGrp="1"/>
          </p:cNvSpPr>
          <p:nvPr>
            <p:ph type="sldNum" sz="quarter" idx="12"/>
          </p:nvPr>
        </p:nvSpPr>
        <p:spPr/>
        <p:txBody>
          <a:bodyPr/>
          <a:lstStyle/>
          <a:p>
            <a:fld id="{D4D04DF4-74D9-49AB-826A-FEBED066FA07}" type="slidenum">
              <a:rPr lang="en-US" smtClean="0"/>
              <a:t>‹#›</a:t>
            </a:fld>
            <a:endParaRPr lang="en-US" dirty="0"/>
          </a:p>
        </p:txBody>
      </p:sp>
    </p:spTree>
    <p:extLst>
      <p:ext uri="{BB962C8B-B14F-4D97-AF65-F5344CB8AC3E}">
        <p14:creationId xmlns:p14="http://schemas.microsoft.com/office/powerpoint/2010/main" val="4209951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02137D-2343-FFBA-38CB-CB11A30EF2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2DAD163-1EA1-2B08-6A10-24450A083E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D1DAE7-3AAB-00D2-8E23-2B7157136C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C0EBBF-DC2D-48E6-AC51-3B1330226A6F}" type="datetimeFigureOut">
              <a:rPr lang="en-US" smtClean="0"/>
              <a:t>11/9/2023</a:t>
            </a:fld>
            <a:endParaRPr lang="en-US" dirty="0"/>
          </a:p>
        </p:txBody>
      </p:sp>
      <p:sp>
        <p:nvSpPr>
          <p:cNvPr id="5" name="Footer Placeholder 4">
            <a:extLst>
              <a:ext uri="{FF2B5EF4-FFF2-40B4-BE49-F238E27FC236}">
                <a16:creationId xmlns:a16="http://schemas.microsoft.com/office/drawing/2014/main" id="{41CEFE01-D0B6-0A43-CE21-F06F29385F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6680414-BBDF-8AE8-24E4-E16BB0F4FE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D04DF4-74D9-49AB-826A-FEBED066FA07}" type="slidenum">
              <a:rPr lang="en-US" smtClean="0"/>
              <a:t>‹#›</a:t>
            </a:fld>
            <a:endParaRPr lang="en-US" dirty="0"/>
          </a:p>
        </p:txBody>
      </p:sp>
    </p:spTree>
    <p:extLst>
      <p:ext uri="{BB962C8B-B14F-4D97-AF65-F5344CB8AC3E}">
        <p14:creationId xmlns:p14="http://schemas.microsoft.com/office/powerpoint/2010/main" val="31477261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2F24BE07-A3A9-A454-203F-5409B464D795}"/>
              </a:ext>
            </a:extLst>
          </p:cNvPr>
          <p:cNvPicPr>
            <a:picLocks noChangeAspect="1"/>
          </p:cNvPicPr>
          <p:nvPr/>
        </p:nvPicPr>
        <p:blipFill rotWithShape="1">
          <a:blip r:embed="rId2"/>
          <a:srcRect t="1747"/>
          <a:stretch/>
        </p:blipFill>
        <p:spPr>
          <a:xfrm>
            <a:off x="20" y="10"/>
            <a:ext cx="12191981" cy="6857990"/>
          </a:xfrm>
          <a:prstGeom prst="rect">
            <a:avLst/>
          </a:prstGeom>
        </p:spPr>
      </p:pic>
      <p:sp>
        <p:nvSpPr>
          <p:cNvPr id="11" name="Rectangle 10">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5" y="-1524511"/>
            <a:ext cx="4592270"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102142C-3F6F-8BCA-2E3C-30E9FF251A8B}"/>
              </a:ext>
            </a:extLst>
          </p:cNvPr>
          <p:cNvSpPr>
            <a:spLocks noGrp="1"/>
          </p:cNvSpPr>
          <p:nvPr>
            <p:ph type="ctrTitle"/>
          </p:nvPr>
        </p:nvSpPr>
        <p:spPr>
          <a:xfrm>
            <a:off x="404553" y="3091928"/>
            <a:ext cx="9078562" cy="2387600"/>
          </a:xfrm>
        </p:spPr>
        <p:txBody>
          <a:bodyPr>
            <a:normAutofit/>
          </a:bodyPr>
          <a:lstStyle/>
          <a:p>
            <a:pPr algn="l"/>
            <a:r>
              <a:rPr lang="en-US" sz="5100" dirty="0">
                <a:solidFill>
                  <a:schemeClr val="bg1"/>
                </a:solidFill>
              </a:rPr>
              <a:t>Export Marketing And Finance </a:t>
            </a:r>
            <a:br>
              <a:rPr lang="en-US" sz="5100" dirty="0">
                <a:solidFill>
                  <a:schemeClr val="bg1"/>
                </a:solidFill>
              </a:rPr>
            </a:br>
            <a:r>
              <a:rPr lang="en-US" sz="5100" dirty="0">
                <a:solidFill>
                  <a:schemeClr val="bg1"/>
                </a:solidFill>
              </a:rPr>
              <a:t>Week 12</a:t>
            </a:r>
            <a:br>
              <a:rPr lang="en-US" sz="5100" dirty="0">
                <a:solidFill>
                  <a:schemeClr val="bg1"/>
                </a:solidFill>
              </a:rPr>
            </a:br>
            <a:r>
              <a:rPr lang="en-US" sz="5100" dirty="0">
                <a:solidFill>
                  <a:schemeClr val="bg1"/>
                </a:solidFill>
              </a:rPr>
              <a:t>Ethical Issues In Export Marketing </a:t>
            </a:r>
          </a:p>
        </p:txBody>
      </p:sp>
      <p:sp>
        <p:nvSpPr>
          <p:cNvPr id="13" name="Rectangle: Rounded Corners 12">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F37CA5FE-1932-98B4-1F25-BF827EB2A3C1}"/>
              </a:ext>
            </a:extLst>
          </p:cNvPr>
          <p:cNvSpPr>
            <a:spLocks noGrp="1"/>
          </p:cNvSpPr>
          <p:nvPr>
            <p:ph type="subTitle" idx="1"/>
          </p:nvPr>
        </p:nvSpPr>
        <p:spPr>
          <a:xfrm>
            <a:off x="404553" y="5624945"/>
            <a:ext cx="9078562" cy="592975"/>
          </a:xfrm>
        </p:spPr>
        <p:txBody>
          <a:bodyPr anchor="ctr">
            <a:normAutofit/>
          </a:bodyPr>
          <a:lstStyle/>
          <a:p>
            <a:pPr algn="l"/>
            <a:r>
              <a:rPr lang="en-US" dirty="0">
                <a:solidFill>
                  <a:schemeClr val="bg1"/>
                </a:solidFill>
              </a:rPr>
              <a:t>Dr John Kamau</a:t>
            </a:r>
          </a:p>
        </p:txBody>
      </p:sp>
    </p:spTree>
    <p:extLst>
      <p:ext uri="{BB962C8B-B14F-4D97-AF65-F5344CB8AC3E}">
        <p14:creationId xmlns:p14="http://schemas.microsoft.com/office/powerpoint/2010/main" val="6689883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68EA410-9558-F05D-5390-B17CEC0F7AFB}"/>
              </a:ext>
            </a:extLst>
          </p:cNvPr>
          <p:cNvSpPr>
            <a:spLocks noGrp="1"/>
          </p:cNvSpPr>
          <p:nvPr>
            <p:ph type="title"/>
          </p:nvPr>
        </p:nvSpPr>
        <p:spPr>
          <a:xfrm>
            <a:off x="761803" y="350196"/>
            <a:ext cx="4646904" cy="1624520"/>
          </a:xfrm>
        </p:spPr>
        <p:txBody>
          <a:bodyPr anchor="ctr">
            <a:normAutofit/>
          </a:bodyPr>
          <a:lstStyle/>
          <a:p>
            <a:r>
              <a:rPr lang="en-US" sz="4000" dirty="0"/>
              <a:t>Welcome </a:t>
            </a:r>
          </a:p>
        </p:txBody>
      </p:sp>
      <p:sp>
        <p:nvSpPr>
          <p:cNvPr id="3" name="Content Placeholder 2">
            <a:extLst>
              <a:ext uri="{FF2B5EF4-FFF2-40B4-BE49-F238E27FC236}">
                <a16:creationId xmlns:a16="http://schemas.microsoft.com/office/drawing/2014/main" id="{1463B976-D949-1E20-3719-5D5E131F0D1A}"/>
              </a:ext>
            </a:extLst>
          </p:cNvPr>
          <p:cNvSpPr>
            <a:spLocks noGrp="1"/>
          </p:cNvSpPr>
          <p:nvPr>
            <p:ph idx="1"/>
          </p:nvPr>
        </p:nvSpPr>
        <p:spPr>
          <a:xfrm>
            <a:off x="761802" y="1561514"/>
            <a:ext cx="4646905" cy="4794835"/>
          </a:xfrm>
        </p:spPr>
        <p:txBody>
          <a:bodyPr anchor="ctr">
            <a:normAutofit fontScale="92500" lnSpcReduction="10000"/>
          </a:bodyPr>
          <a:lstStyle/>
          <a:p>
            <a:r>
              <a:rPr lang="en-US" dirty="0"/>
              <a:t>Welcome to week 12 lecture</a:t>
            </a:r>
          </a:p>
          <a:p>
            <a:r>
              <a:rPr lang="en-US" dirty="0"/>
              <a:t>Its my great joy to have you in our last lecture on this series</a:t>
            </a:r>
          </a:p>
          <a:p>
            <a:r>
              <a:rPr lang="en-US" dirty="0"/>
              <a:t>I want to expresses my heartfelt gratitude for walking with me throughout the course</a:t>
            </a:r>
          </a:p>
          <a:p>
            <a:r>
              <a:rPr lang="en-US" dirty="0"/>
              <a:t>Once again congratulations for making it so far</a:t>
            </a:r>
          </a:p>
          <a:p>
            <a:r>
              <a:rPr lang="en-US" dirty="0"/>
              <a:t>It is my sincere hope that we have met the course objectives and that you can confidently participate in export marketing</a:t>
            </a:r>
          </a:p>
        </p:txBody>
      </p:sp>
      <p:pic>
        <p:nvPicPr>
          <p:cNvPr id="5" name="Picture 4" descr="One in a crowd">
            <a:extLst>
              <a:ext uri="{FF2B5EF4-FFF2-40B4-BE49-F238E27FC236}">
                <a16:creationId xmlns:a16="http://schemas.microsoft.com/office/drawing/2014/main" id="{E23E3A09-2DB9-1533-8F5B-53533588C735}"/>
              </a:ext>
            </a:extLst>
          </p:cNvPr>
          <p:cNvPicPr>
            <a:picLocks noChangeAspect="1"/>
          </p:cNvPicPr>
          <p:nvPr/>
        </p:nvPicPr>
        <p:blipFill rotWithShape="1">
          <a:blip r:embed="rId2"/>
          <a:srcRect l="20725" r="12534"/>
          <a:stretch/>
        </p:blipFill>
        <p:spPr>
          <a:xfrm>
            <a:off x="6096000" y="1"/>
            <a:ext cx="6102825" cy="6858000"/>
          </a:xfrm>
          <a:prstGeom prst="rect">
            <a:avLst/>
          </a:prstGeom>
        </p:spPr>
      </p:pic>
    </p:spTree>
    <p:extLst>
      <p:ext uri="{BB962C8B-B14F-4D97-AF65-F5344CB8AC3E}">
        <p14:creationId xmlns:p14="http://schemas.microsoft.com/office/powerpoint/2010/main" val="2285926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DB1BC68-20D3-6FB1-FE95-D5972F688B4F}"/>
              </a:ext>
            </a:extLst>
          </p:cNvPr>
          <p:cNvSpPr>
            <a:spLocks noGrp="1"/>
          </p:cNvSpPr>
          <p:nvPr>
            <p:ph type="title"/>
          </p:nvPr>
        </p:nvSpPr>
        <p:spPr>
          <a:xfrm>
            <a:off x="761803" y="350196"/>
            <a:ext cx="4646904" cy="1624520"/>
          </a:xfrm>
        </p:spPr>
        <p:txBody>
          <a:bodyPr anchor="ctr">
            <a:normAutofit/>
          </a:bodyPr>
          <a:lstStyle/>
          <a:p>
            <a:r>
              <a:rPr lang="en-US" sz="4000" dirty="0"/>
              <a:t>Intended learning outcomes </a:t>
            </a:r>
          </a:p>
        </p:txBody>
      </p:sp>
      <p:sp>
        <p:nvSpPr>
          <p:cNvPr id="3" name="Content Placeholder 2">
            <a:extLst>
              <a:ext uri="{FF2B5EF4-FFF2-40B4-BE49-F238E27FC236}">
                <a16:creationId xmlns:a16="http://schemas.microsoft.com/office/drawing/2014/main" id="{D4DB4D2D-E599-6EC0-91D4-3534C3D7CAAB}"/>
              </a:ext>
            </a:extLst>
          </p:cNvPr>
          <p:cNvSpPr>
            <a:spLocks noGrp="1"/>
          </p:cNvSpPr>
          <p:nvPr>
            <p:ph idx="1"/>
          </p:nvPr>
        </p:nvSpPr>
        <p:spPr>
          <a:xfrm>
            <a:off x="761802" y="1744394"/>
            <a:ext cx="4646905" cy="5113606"/>
          </a:xfrm>
        </p:spPr>
        <p:txBody>
          <a:bodyPr anchor="ctr">
            <a:normAutofit fontScale="92500"/>
          </a:bodyPr>
          <a:lstStyle/>
          <a:p>
            <a:r>
              <a:rPr lang="en-US" dirty="0"/>
              <a:t>1.	Describe ethics in the context of export marketing. </a:t>
            </a:r>
          </a:p>
          <a:p>
            <a:r>
              <a:rPr lang="en-US" dirty="0"/>
              <a:t>2.	Discuss ethics effect on exporter importer relationship. </a:t>
            </a:r>
          </a:p>
          <a:p>
            <a:r>
              <a:rPr lang="en-US" dirty="0"/>
              <a:t>3.	Examine basis for ethical behavior in export marketing. </a:t>
            </a:r>
          </a:p>
          <a:p>
            <a:r>
              <a:rPr lang="en-US" dirty="0"/>
              <a:t>4.	Evaluate ethical dilemma in export marketing. </a:t>
            </a:r>
          </a:p>
          <a:p>
            <a:r>
              <a:rPr lang="en-US" dirty="0"/>
              <a:t>5.	Discuss contemporary issues on export marketing ethics.</a:t>
            </a:r>
          </a:p>
          <a:p>
            <a:endParaRPr lang="en-US" sz="2000" dirty="0"/>
          </a:p>
        </p:txBody>
      </p:sp>
      <p:pic>
        <p:nvPicPr>
          <p:cNvPr id="5" name="Picture 4" descr="Person holding a puzzle piece">
            <a:extLst>
              <a:ext uri="{FF2B5EF4-FFF2-40B4-BE49-F238E27FC236}">
                <a16:creationId xmlns:a16="http://schemas.microsoft.com/office/drawing/2014/main" id="{D12618E8-73EB-5AE0-BAD2-ED987DC43C0C}"/>
              </a:ext>
            </a:extLst>
          </p:cNvPr>
          <p:cNvPicPr>
            <a:picLocks noChangeAspect="1"/>
          </p:cNvPicPr>
          <p:nvPr/>
        </p:nvPicPr>
        <p:blipFill rotWithShape="1">
          <a:blip r:embed="rId2"/>
          <a:srcRect l="20018" r="19692" b="-1"/>
          <a:stretch/>
        </p:blipFill>
        <p:spPr>
          <a:xfrm>
            <a:off x="6096000" y="1"/>
            <a:ext cx="6102825" cy="6858000"/>
          </a:xfrm>
          <a:prstGeom prst="rect">
            <a:avLst/>
          </a:prstGeom>
        </p:spPr>
      </p:pic>
    </p:spTree>
    <p:extLst>
      <p:ext uri="{BB962C8B-B14F-4D97-AF65-F5344CB8AC3E}">
        <p14:creationId xmlns:p14="http://schemas.microsoft.com/office/powerpoint/2010/main" val="2691413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BFDAD54-96D9-3C2E-EBB8-1F27B8E1DEF2}"/>
              </a:ext>
            </a:extLst>
          </p:cNvPr>
          <p:cNvSpPr>
            <a:spLocks noGrp="1"/>
          </p:cNvSpPr>
          <p:nvPr>
            <p:ph type="title"/>
          </p:nvPr>
        </p:nvSpPr>
        <p:spPr>
          <a:xfrm>
            <a:off x="6677951" y="161893"/>
            <a:ext cx="4156512" cy="912054"/>
          </a:xfrm>
        </p:spPr>
        <p:txBody>
          <a:bodyPr anchor="ctr">
            <a:normAutofit/>
          </a:bodyPr>
          <a:lstStyle/>
          <a:p>
            <a:r>
              <a:rPr lang="en-US" sz="4000" dirty="0"/>
              <a:t>Why ethics?</a:t>
            </a:r>
          </a:p>
        </p:txBody>
      </p:sp>
      <p:pic>
        <p:nvPicPr>
          <p:cNvPr id="5" name="Picture 4" descr="Low angle view of modern skyscrapers rising straight up against a dramatic sky">
            <a:extLst>
              <a:ext uri="{FF2B5EF4-FFF2-40B4-BE49-F238E27FC236}">
                <a16:creationId xmlns:a16="http://schemas.microsoft.com/office/drawing/2014/main" id="{139780CE-B25B-CDFF-D656-26E192BAA427}"/>
              </a:ext>
            </a:extLst>
          </p:cNvPr>
          <p:cNvPicPr>
            <a:picLocks noChangeAspect="1"/>
          </p:cNvPicPr>
          <p:nvPr/>
        </p:nvPicPr>
        <p:blipFill rotWithShape="1">
          <a:blip r:embed="rId2"/>
          <a:srcRect l="11977" r="28689" b="-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45F7EC53-25BD-052A-D765-4152E9438070}"/>
              </a:ext>
            </a:extLst>
          </p:cNvPr>
          <p:cNvSpPr>
            <a:spLocks noGrp="1"/>
          </p:cNvSpPr>
          <p:nvPr>
            <p:ph idx="1"/>
          </p:nvPr>
        </p:nvSpPr>
        <p:spPr>
          <a:xfrm>
            <a:off x="6246056" y="1073947"/>
            <a:ext cx="5170358" cy="5622160"/>
          </a:xfrm>
        </p:spPr>
        <p:txBody>
          <a:bodyPr anchor="ctr">
            <a:normAutofit/>
          </a:bodyPr>
          <a:lstStyle/>
          <a:p>
            <a:r>
              <a:rPr lang="en-US" dirty="0"/>
              <a:t>Export business has been on rise globally. </a:t>
            </a:r>
          </a:p>
          <a:p>
            <a:r>
              <a:rPr lang="en-US" dirty="0"/>
              <a:t>This is accelerated by forces of globalization, intensifying competition, and advancing transportation, communication, and information technologies, among others. </a:t>
            </a:r>
          </a:p>
          <a:p>
            <a:r>
              <a:rPr lang="en-US" dirty="0"/>
              <a:t>The greatest impediment to this trend is ethics between exporter and import which may affect their business relations</a:t>
            </a:r>
          </a:p>
        </p:txBody>
      </p:sp>
    </p:spTree>
    <p:extLst>
      <p:ext uri="{BB962C8B-B14F-4D97-AF65-F5344CB8AC3E}">
        <p14:creationId xmlns:p14="http://schemas.microsoft.com/office/powerpoint/2010/main" val="29384601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85D2790-EB85-173F-9001-92F881671569}"/>
              </a:ext>
            </a:extLst>
          </p:cNvPr>
          <p:cNvSpPr>
            <a:spLocks noGrp="1"/>
          </p:cNvSpPr>
          <p:nvPr>
            <p:ph type="title"/>
          </p:nvPr>
        </p:nvSpPr>
        <p:spPr>
          <a:xfrm>
            <a:off x="707413" y="4544704"/>
            <a:ext cx="4792635" cy="1811645"/>
          </a:xfrm>
        </p:spPr>
        <p:txBody>
          <a:bodyPr anchor="ctr">
            <a:normAutofit/>
          </a:bodyPr>
          <a:lstStyle/>
          <a:p>
            <a:r>
              <a:rPr lang="en-US" sz="4000" dirty="0"/>
              <a:t>Definitions of ethics </a:t>
            </a:r>
          </a:p>
        </p:txBody>
      </p:sp>
      <p:pic>
        <p:nvPicPr>
          <p:cNvPr id="5" name="Picture 4" descr="Pen placed on top of a signature line">
            <a:extLst>
              <a:ext uri="{FF2B5EF4-FFF2-40B4-BE49-F238E27FC236}">
                <a16:creationId xmlns:a16="http://schemas.microsoft.com/office/drawing/2014/main" id="{5BBB9A39-53AA-BEF8-C711-3DA9209284C2}"/>
              </a:ext>
            </a:extLst>
          </p:cNvPr>
          <p:cNvPicPr>
            <a:picLocks noChangeAspect="1"/>
          </p:cNvPicPr>
          <p:nvPr/>
        </p:nvPicPr>
        <p:blipFill rotWithShape="1">
          <a:blip r:embed="rId2"/>
          <a:srcRect l="1111" r="-1" b="-1"/>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638188DE-2644-D5A9-4DE7-8DB9F6FD0C00}"/>
              </a:ext>
            </a:extLst>
          </p:cNvPr>
          <p:cNvSpPr>
            <a:spLocks noGrp="1"/>
          </p:cNvSpPr>
          <p:nvPr>
            <p:ph idx="1"/>
          </p:nvPr>
        </p:nvSpPr>
        <p:spPr>
          <a:xfrm>
            <a:off x="6803410" y="691912"/>
            <a:ext cx="4585646" cy="5474173"/>
          </a:xfrm>
        </p:spPr>
        <p:txBody>
          <a:bodyPr anchor="ctr">
            <a:normAutofit fontScale="92500"/>
          </a:bodyPr>
          <a:lstStyle/>
          <a:p>
            <a:r>
              <a:rPr lang="en-US" dirty="0"/>
              <a:t>Ethics are the embodiment of the values and belief one holds with regard to the standard which are used to determine what is right and what is wrong (Wisler,2016).</a:t>
            </a:r>
          </a:p>
          <a:p>
            <a:r>
              <a:rPr lang="en-US" dirty="0"/>
              <a:t>Marketing ethics as the extent to which the firm’s marketing policies and practices are transparent, trustworthy, and responsible, thus creating a feeling of fairness and rightness by other stakeholder parties (Armstrong 1996). </a:t>
            </a:r>
          </a:p>
        </p:txBody>
      </p:sp>
    </p:spTree>
    <p:extLst>
      <p:ext uri="{BB962C8B-B14F-4D97-AF65-F5344CB8AC3E}">
        <p14:creationId xmlns:p14="http://schemas.microsoft.com/office/powerpoint/2010/main" val="4044124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85D2790-EB85-173F-9001-92F881671569}"/>
              </a:ext>
            </a:extLst>
          </p:cNvPr>
          <p:cNvSpPr>
            <a:spLocks noGrp="1"/>
          </p:cNvSpPr>
          <p:nvPr>
            <p:ph type="title"/>
          </p:nvPr>
        </p:nvSpPr>
        <p:spPr>
          <a:xfrm>
            <a:off x="707413" y="4544704"/>
            <a:ext cx="4792635" cy="1811645"/>
          </a:xfrm>
        </p:spPr>
        <p:txBody>
          <a:bodyPr anchor="ctr">
            <a:normAutofit/>
          </a:bodyPr>
          <a:lstStyle/>
          <a:p>
            <a:r>
              <a:rPr lang="en-US" sz="4000" dirty="0"/>
              <a:t>Definitions of ethics </a:t>
            </a:r>
          </a:p>
        </p:txBody>
      </p:sp>
      <p:pic>
        <p:nvPicPr>
          <p:cNvPr id="5" name="Picture 4" descr="White bulbs with a yellow one standing out">
            <a:extLst>
              <a:ext uri="{FF2B5EF4-FFF2-40B4-BE49-F238E27FC236}">
                <a16:creationId xmlns:a16="http://schemas.microsoft.com/office/drawing/2014/main" id="{0B4A454D-DE8F-DDD0-BE72-86DE050F5FA4}"/>
              </a:ext>
            </a:extLst>
          </p:cNvPr>
          <p:cNvPicPr>
            <a:picLocks noChangeAspect="1"/>
          </p:cNvPicPr>
          <p:nvPr/>
        </p:nvPicPr>
        <p:blipFill rotWithShape="1">
          <a:blip r:embed="rId2"/>
          <a:srcRect r="1110" b="-1"/>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638188DE-2644-D5A9-4DE7-8DB9F6FD0C00}"/>
              </a:ext>
            </a:extLst>
          </p:cNvPr>
          <p:cNvSpPr>
            <a:spLocks noGrp="1"/>
          </p:cNvSpPr>
          <p:nvPr>
            <p:ph idx="1"/>
          </p:nvPr>
        </p:nvSpPr>
        <p:spPr>
          <a:xfrm>
            <a:off x="6803410" y="691912"/>
            <a:ext cx="4585646" cy="5474173"/>
          </a:xfrm>
        </p:spPr>
        <p:txBody>
          <a:bodyPr anchor="ctr">
            <a:normAutofit fontScale="92500" lnSpcReduction="20000"/>
          </a:bodyPr>
          <a:lstStyle/>
          <a:p>
            <a:r>
              <a:rPr lang="en-US" dirty="0"/>
              <a:t>marketing ethics refers to the systematic study of how moral standards are applied to marketing decisions, behaviors and intuitions‟ and embraces a wide variety of topics (</a:t>
            </a:r>
            <a:r>
              <a:rPr lang="en-US" dirty="0" err="1"/>
              <a:t>Schlegelmilch</a:t>
            </a:r>
            <a:r>
              <a:rPr lang="en-US" dirty="0"/>
              <a:t> and </a:t>
            </a:r>
            <a:r>
              <a:rPr lang="en-US" dirty="0" err="1"/>
              <a:t>Oberseder</a:t>
            </a:r>
            <a:r>
              <a:rPr lang="en-US" dirty="0"/>
              <a:t>, 2010). </a:t>
            </a:r>
          </a:p>
          <a:p>
            <a:r>
              <a:rPr lang="en-US" dirty="0"/>
              <a:t> Marketing ethics means acknowledgement of transparency, trustworthy and responsibility of the individuals and also organizational marketing policies focus on integrity and fairness toward customers and stakeholders as well (Yuan et al,2015). </a:t>
            </a:r>
          </a:p>
          <a:p>
            <a:endParaRPr lang="en-US" sz="2000" dirty="0"/>
          </a:p>
        </p:txBody>
      </p:sp>
    </p:spTree>
    <p:extLst>
      <p:ext uri="{BB962C8B-B14F-4D97-AF65-F5344CB8AC3E}">
        <p14:creationId xmlns:p14="http://schemas.microsoft.com/office/powerpoint/2010/main" val="4898364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5D2790-EB85-173F-9001-92F881671569}"/>
              </a:ext>
            </a:extLst>
          </p:cNvPr>
          <p:cNvSpPr>
            <a:spLocks noGrp="1"/>
          </p:cNvSpPr>
          <p:nvPr>
            <p:ph type="title"/>
          </p:nvPr>
        </p:nvSpPr>
        <p:spPr>
          <a:xfrm>
            <a:off x="707413" y="4544704"/>
            <a:ext cx="4792635" cy="1811645"/>
          </a:xfrm>
        </p:spPr>
        <p:txBody>
          <a:bodyPr anchor="ctr">
            <a:normAutofit/>
          </a:bodyPr>
          <a:lstStyle/>
          <a:p>
            <a:r>
              <a:rPr lang="en-US" sz="4000"/>
              <a:t>Definitions of ethics </a:t>
            </a:r>
          </a:p>
        </p:txBody>
      </p:sp>
      <p:pic>
        <p:nvPicPr>
          <p:cNvPr id="5" name="Picture 4" descr="Two people holding each other's hands">
            <a:extLst>
              <a:ext uri="{FF2B5EF4-FFF2-40B4-BE49-F238E27FC236}">
                <a16:creationId xmlns:a16="http://schemas.microsoft.com/office/drawing/2014/main" id="{7ED41DAC-1053-3341-6596-18A0F77A5918}"/>
              </a:ext>
            </a:extLst>
          </p:cNvPr>
          <p:cNvPicPr>
            <a:picLocks noChangeAspect="1"/>
          </p:cNvPicPr>
          <p:nvPr/>
        </p:nvPicPr>
        <p:blipFill rotWithShape="1">
          <a:blip r:embed="rId2"/>
          <a:srcRect r="1110" b="-1"/>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638188DE-2644-D5A9-4DE7-8DB9F6FD0C00}"/>
              </a:ext>
            </a:extLst>
          </p:cNvPr>
          <p:cNvSpPr>
            <a:spLocks noGrp="1"/>
          </p:cNvSpPr>
          <p:nvPr>
            <p:ph idx="1"/>
          </p:nvPr>
        </p:nvSpPr>
        <p:spPr>
          <a:xfrm>
            <a:off x="6803410" y="691912"/>
            <a:ext cx="4585646" cy="5474173"/>
          </a:xfrm>
        </p:spPr>
        <p:txBody>
          <a:bodyPr anchor="ctr">
            <a:normAutofit lnSpcReduction="10000"/>
          </a:bodyPr>
          <a:lstStyle/>
          <a:p>
            <a:r>
              <a:rPr lang="en-US" dirty="0"/>
              <a:t>Ferrell (2005) who viewed marketing, ethics in the workplace as rules (standards, principles) governing the conduct of organizational members and the consequences of marketing decisions</a:t>
            </a:r>
          </a:p>
          <a:p>
            <a:r>
              <a:rPr lang="en-US" dirty="0"/>
              <a:t> </a:t>
            </a:r>
            <a:r>
              <a:rPr lang="en-US" dirty="0" err="1"/>
              <a:t>Tsalikis</a:t>
            </a:r>
            <a:r>
              <a:rPr lang="en-US" dirty="0"/>
              <a:t> and  </a:t>
            </a:r>
            <a:r>
              <a:rPr lang="en-US" dirty="0" err="1"/>
              <a:t>Fritzsch</a:t>
            </a:r>
            <a:r>
              <a:rPr lang="en-US" dirty="0"/>
              <a:t>  (1980) defined  ethics as  an inquiry into the nature and grounds of morality where morality means moral judgments, standards, and rules of conduct.</a:t>
            </a:r>
          </a:p>
          <a:p>
            <a:endParaRPr lang="en-US" sz="2000" dirty="0"/>
          </a:p>
        </p:txBody>
      </p:sp>
    </p:spTree>
    <p:extLst>
      <p:ext uri="{BB962C8B-B14F-4D97-AF65-F5344CB8AC3E}">
        <p14:creationId xmlns:p14="http://schemas.microsoft.com/office/powerpoint/2010/main" val="40765191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674AA5-49EE-93C8-3184-AD5A4AC20F39}"/>
              </a:ext>
            </a:extLst>
          </p:cNvPr>
          <p:cNvSpPr>
            <a:spLocks noGrp="1"/>
          </p:cNvSpPr>
          <p:nvPr>
            <p:ph type="title"/>
          </p:nvPr>
        </p:nvSpPr>
        <p:spPr>
          <a:xfrm>
            <a:off x="707413" y="4544704"/>
            <a:ext cx="4792635" cy="1811645"/>
          </a:xfrm>
        </p:spPr>
        <p:txBody>
          <a:bodyPr anchor="ctr">
            <a:normAutofit/>
          </a:bodyPr>
          <a:lstStyle/>
          <a:p>
            <a:r>
              <a:rPr lang="en-US" sz="4000"/>
              <a:t>Definition of ethics </a:t>
            </a:r>
          </a:p>
        </p:txBody>
      </p:sp>
      <p:pic>
        <p:nvPicPr>
          <p:cNvPr id="5" name="Picture 4" descr="Pen placed on top of a signature line">
            <a:extLst>
              <a:ext uri="{FF2B5EF4-FFF2-40B4-BE49-F238E27FC236}">
                <a16:creationId xmlns:a16="http://schemas.microsoft.com/office/drawing/2014/main" id="{D6B5BAEE-4A19-60C2-24BA-3D688FAE1330}"/>
              </a:ext>
            </a:extLst>
          </p:cNvPr>
          <p:cNvPicPr>
            <a:picLocks noChangeAspect="1"/>
          </p:cNvPicPr>
          <p:nvPr/>
        </p:nvPicPr>
        <p:blipFill rotWithShape="1">
          <a:blip r:embed="rId2"/>
          <a:srcRect l="1111" r="-1" b="-1"/>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2531D9C6-C91B-18DF-A248-3FFA6951B084}"/>
              </a:ext>
            </a:extLst>
          </p:cNvPr>
          <p:cNvSpPr>
            <a:spLocks noGrp="1"/>
          </p:cNvSpPr>
          <p:nvPr>
            <p:ph idx="1"/>
          </p:nvPr>
        </p:nvSpPr>
        <p:spPr>
          <a:xfrm>
            <a:off x="6803410" y="691912"/>
            <a:ext cx="4585646" cy="5474173"/>
          </a:xfrm>
        </p:spPr>
        <p:txBody>
          <a:bodyPr anchor="ctr">
            <a:normAutofit/>
          </a:bodyPr>
          <a:lstStyle/>
          <a:p>
            <a:r>
              <a:rPr lang="en-US" dirty="0"/>
              <a:t>Its all about what is right and wrong.</a:t>
            </a:r>
          </a:p>
          <a:p>
            <a:r>
              <a:rPr lang="en-US" dirty="0"/>
              <a:t>It’s about values and standards in a firm.</a:t>
            </a:r>
          </a:p>
          <a:p>
            <a:r>
              <a:rPr lang="en-US" dirty="0"/>
              <a:t>It’s about how we treat others. </a:t>
            </a:r>
          </a:p>
          <a:p>
            <a:r>
              <a:rPr lang="en-US" dirty="0"/>
              <a:t>What is right and wrong may vary depending on context</a:t>
            </a:r>
          </a:p>
          <a:p>
            <a:r>
              <a:rPr lang="en-US" dirty="0"/>
              <a:t>It’s about transparency, trustworthiness, and fairness. </a:t>
            </a:r>
          </a:p>
          <a:p>
            <a:endParaRPr lang="en-US" sz="2000" dirty="0"/>
          </a:p>
        </p:txBody>
      </p:sp>
    </p:spTree>
    <p:extLst>
      <p:ext uri="{BB962C8B-B14F-4D97-AF65-F5344CB8AC3E}">
        <p14:creationId xmlns:p14="http://schemas.microsoft.com/office/powerpoint/2010/main" val="3001508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6E5758-7847-E2D2-E695-9BE1081A3CBF}"/>
              </a:ext>
            </a:extLst>
          </p:cNvPr>
          <p:cNvSpPr>
            <a:spLocks noGrp="1"/>
          </p:cNvSpPr>
          <p:nvPr>
            <p:ph type="title"/>
          </p:nvPr>
        </p:nvSpPr>
        <p:spPr>
          <a:xfrm>
            <a:off x="707413" y="4544704"/>
            <a:ext cx="4792635" cy="1811645"/>
          </a:xfrm>
        </p:spPr>
        <p:txBody>
          <a:bodyPr anchor="ctr">
            <a:normAutofit/>
          </a:bodyPr>
          <a:lstStyle/>
          <a:p>
            <a:r>
              <a:rPr lang="en-US" sz="3400"/>
              <a:t>12.4 Importance of ethical marketing to a business</a:t>
            </a:r>
            <a:br>
              <a:rPr lang="en-US" sz="3400"/>
            </a:br>
            <a:endParaRPr lang="en-US" sz="3400"/>
          </a:p>
        </p:txBody>
      </p:sp>
      <p:pic>
        <p:nvPicPr>
          <p:cNvPr id="5" name="Picture 4">
            <a:extLst>
              <a:ext uri="{FF2B5EF4-FFF2-40B4-BE49-F238E27FC236}">
                <a16:creationId xmlns:a16="http://schemas.microsoft.com/office/drawing/2014/main" id="{6B654FB9-1387-668B-35E7-1A7C6AC9094A}"/>
              </a:ext>
            </a:extLst>
          </p:cNvPr>
          <p:cNvPicPr>
            <a:picLocks noChangeAspect="1"/>
          </p:cNvPicPr>
          <p:nvPr/>
        </p:nvPicPr>
        <p:blipFill rotWithShape="1">
          <a:blip r:embed="rId2"/>
          <a:srcRect r="16667"/>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3EFCEEF8-3829-5258-EA90-8398AEE49CAF}"/>
              </a:ext>
            </a:extLst>
          </p:cNvPr>
          <p:cNvSpPr>
            <a:spLocks noGrp="1"/>
          </p:cNvSpPr>
          <p:nvPr>
            <p:ph idx="1"/>
          </p:nvPr>
        </p:nvSpPr>
        <p:spPr>
          <a:xfrm>
            <a:off x="6803410" y="691912"/>
            <a:ext cx="4585646" cy="5474173"/>
          </a:xfrm>
        </p:spPr>
        <p:txBody>
          <a:bodyPr anchor="ctr">
            <a:normAutofit/>
          </a:bodyPr>
          <a:lstStyle/>
          <a:p>
            <a:pPr marL="0" indent="0">
              <a:buNone/>
            </a:pPr>
            <a:r>
              <a:rPr lang="en-US" dirty="0"/>
              <a:t>The exporter will benefit in the following ways from ethical marketing</a:t>
            </a:r>
          </a:p>
          <a:p>
            <a:r>
              <a:rPr lang="en-US" dirty="0"/>
              <a:t>Better satisfy the needs of their import customers</a:t>
            </a:r>
          </a:p>
          <a:p>
            <a:r>
              <a:rPr lang="en-US" dirty="0"/>
              <a:t>Secure the continuation of purchases from them.</a:t>
            </a:r>
          </a:p>
          <a:p>
            <a:r>
              <a:rPr lang="en-US" dirty="0"/>
              <a:t>Minimize the possibility of foreign customer loss.</a:t>
            </a:r>
          </a:p>
          <a:p>
            <a:r>
              <a:rPr lang="en-US" dirty="0"/>
              <a:t>Use customers as a source of new product ideas and foreign market information. </a:t>
            </a:r>
          </a:p>
          <a:p>
            <a:endParaRPr lang="en-US" sz="2000" dirty="0"/>
          </a:p>
        </p:txBody>
      </p:sp>
    </p:spTree>
    <p:extLst>
      <p:ext uri="{BB962C8B-B14F-4D97-AF65-F5344CB8AC3E}">
        <p14:creationId xmlns:p14="http://schemas.microsoft.com/office/powerpoint/2010/main" val="304086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6E5758-7847-E2D2-E695-9BE1081A3CBF}"/>
              </a:ext>
            </a:extLst>
          </p:cNvPr>
          <p:cNvSpPr>
            <a:spLocks noGrp="1"/>
          </p:cNvSpPr>
          <p:nvPr>
            <p:ph type="title"/>
          </p:nvPr>
        </p:nvSpPr>
        <p:spPr>
          <a:xfrm>
            <a:off x="707413" y="4544704"/>
            <a:ext cx="4792635" cy="1811645"/>
          </a:xfrm>
        </p:spPr>
        <p:txBody>
          <a:bodyPr anchor="ctr">
            <a:normAutofit/>
          </a:bodyPr>
          <a:lstStyle/>
          <a:p>
            <a:r>
              <a:rPr lang="en-US" sz="3400"/>
              <a:t>12.4 Importance of ethical marketing to a business</a:t>
            </a:r>
            <a:br>
              <a:rPr lang="en-US" sz="3400"/>
            </a:br>
            <a:endParaRPr lang="en-US" sz="3400"/>
          </a:p>
        </p:txBody>
      </p:sp>
      <p:pic>
        <p:nvPicPr>
          <p:cNvPr id="5" name="Picture 4" descr="Cargo shipping containers in a pile and on a semi-truck at a harbour">
            <a:extLst>
              <a:ext uri="{FF2B5EF4-FFF2-40B4-BE49-F238E27FC236}">
                <a16:creationId xmlns:a16="http://schemas.microsoft.com/office/drawing/2014/main" id="{73450788-EEC9-9150-B19B-12566C433F78}"/>
              </a:ext>
            </a:extLst>
          </p:cNvPr>
          <p:cNvPicPr>
            <a:picLocks noChangeAspect="1"/>
          </p:cNvPicPr>
          <p:nvPr/>
        </p:nvPicPr>
        <p:blipFill rotWithShape="1">
          <a:blip r:embed="rId2"/>
          <a:srcRect t="10000"/>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3EFCEEF8-3829-5258-EA90-8398AEE49CAF}"/>
              </a:ext>
            </a:extLst>
          </p:cNvPr>
          <p:cNvSpPr>
            <a:spLocks noGrp="1"/>
          </p:cNvSpPr>
          <p:nvPr>
            <p:ph idx="1"/>
          </p:nvPr>
        </p:nvSpPr>
        <p:spPr>
          <a:xfrm>
            <a:off x="6803410" y="691912"/>
            <a:ext cx="4585646" cy="5474173"/>
          </a:xfrm>
        </p:spPr>
        <p:txBody>
          <a:bodyPr anchor="ctr">
            <a:normAutofit fontScale="92500" lnSpcReduction="10000"/>
          </a:bodyPr>
          <a:lstStyle/>
          <a:p>
            <a:pPr marL="0" indent="0">
              <a:buNone/>
            </a:pPr>
            <a:r>
              <a:rPr lang="en-US" dirty="0"/>
              <a:t>The importer will benefit in the following ways from ethical marketing </a:t>
            </a:r>
          </a:p>
          <a:p>
            <a:r>
              <a:rPr lang="en-US" dirty="0"/>
              <a:t>Ensure the long-term supply of products from foreign suppliers, </a:t>
            </a:r>
          </a:p>
          <a:p>
            <a:r>
              <a:rPr lang="en-US" dirty="0"/>
              <a:t>Suggest ways of improving the efficiency of the production/ delivery process, </a:t>
            </a:r>
          </a:p>
          <a:p>
            <a:r>
              <a:rPr lang="en-US" dirty="0"/>
              <a:t>Use the suppliers’ expertise to protect their cost structure and achieve better prices.</a:t>
            </a:r>
          </a:p>
          <a:p>
            <a:r>
              <a:rPr lang="en-US" dirty="0"/>
              <a:t>Exploit ideas relating to the technical development of products.</a:t>
            </a:r>
          </a:p>
          <a:p>
            <a:endParaRPr lang="en-US" sz="2000" dirty="0"/>
          </a:p>
        </p:txBody>
      </p:sp>
    </p:spTree>
    <p:extLst>
      <p:ext uri="{BB962C8B-B14F-4D97-AF65-F5344CB8AC3E}">
        <p14:creationId xmlns:p14="http://schemas.microsoft.com/office/powerpoint/2010/main" val="89983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B40D15-5FC7-0773-95C4-22CAEE648EBA}"/>
              </a:ext>
            </a:extLst>
          </p:cNvPr>
          <p:cNvSpPr>
            <a:spLocks noGrp="1"/>
          </p:cNvSpPr>
          <p:nvPr>
            <p:ph type="title"/>
          </p:nvPr>
        </p:nvSpPr>
        <p:spPr>
          <a:xfrm>
            <a:off x="707413" y="4544704"/>
            <a:ext cx="4792635" cy="1811645"/>
          </a:xfrm>
        </p:spPr>
        <p:txBody>
          <a:bodyPr anchor="ctr">
            <a:normAutofit/>
          </a:bodyPr>
          <a:lstStyle/>
          <a:p>
            <a:r>
              <a:rPr lang="en-US" sz="3100"/>
              <a:t>12.5 Dangers of unethical behavior in export marketing </a:t>
            </a:r>
            <a:br>
              <a:rPr lang="en-US" sz="3100"/>
            </a:br>
            <a:endParaRPr lang="en-US" sz="3100"/>
          </a:p>
        </p:txBody>
      </p:sp>
      <p:pic>
        <p:nvPicPr>
          <p:cNvPr id="5" name="Picture 4" descr="A group of yellow figures and a red figure on the other side">
            <a:extLst>
              <a:ext uri="{FF2B5EF4-FFF2-40B4-BE49-F238E27FC236}">
                <a16:creationId xmlns:a16="http://schemas.microsoft.com/office/drawing/2014/main" id="{4A294E3B-18CA-4D3B-AC33-3B409ED7CDBE}"/>
              </a:ext>
            </a:extLst>
          </p:cNvPr>
          <p:cNvPicPr>
            <a:picLocks noChangeAspect="1"/>
          </p:cNvPicPr>
          <p:nvPr/>
        </p:nvPicPr>
        <p:blipFill rotWithShape="1">
          <a:blip r:embed="rId2"/>
          <a:srcRect l="1111" r="-1" b="-1"/>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551416DF-A5E0-CD61-53F4-91EC0B23AB20}"/>
              </a:ext>
            </a:extLst>
          </p:cNvPr>
          <p:cNvSpPr>
            <a:spLocks noGrp="1"/>
          </p:cNvSpPr>
          <p:nvPr>
            <p:ph idx="1"/>
          </p:nvPr>
        </p:nvSpPr>
        <p:spPr>
          <a:xfrm>
            <a:off x="6803410" y="691912"/>
            <a:ext cx="4585646" cy="5474173"/>
          </a:xfrm>
        </p:spPr>
        <p:txBody>
          <a:bodyPr anchor="ctr">
            <a:normAutofit lnSpcReduction="10000"/>
          </a:bodyPr>
          <a:lstStyle/>
          <a:p>
            <a:r>
              <a:rPr lang="en-US" dirty="0"/>
              <a:t>Creating suspicion and reducing openness between the interacting parties. </a:t>
            </a:r>
          </a:p>
          <a:p>
            <a:r>
              <a:rPr lang="en-US" dirty="0"/>
              <a:t>Giving rise to moral dilemmas and eroding honesty in the exchange process. </a:t>
            </a:r>
          </a:p>
          <a:p>
            <a:r>
              <a:rPr lang="en-US" dirty="0"/>
              <a:t>Undermining respect and increasing uncertainty and instability in the working relationship. </a:t>
            </a:r>
          </a:p>
          <a:p>
            <a:r>
              <a:rPr lang="en-US" dirty="0"/>
              <a:t>Stirring up friction, frustration, and conflict between sellers and buyers. </a:t>
            </a:r>
          </a:p>
          <a:p>
            <a:endParaRPr lang="en-US" sz="2000" dirty="0"/>
          </a:p>
        </p:txBody>
      </p:sp>
    </p:spTree>
    <p:extLst>
      <p:ext uri="{BB962C8B-B14F-4D97-AF65-F5344CB8AC3E}">
        <p14:creationId xmlns:p14="http://schemas.microsoft.com/office/powerpoint/2010/main" val="3184796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0997" y="381001"/>
            <a:ext cx="6858001" cy="6095995"/>
          </a:xfrm>
          <a:prstGeom prst="rect">
            <a:avLst/>
          </a:prstGeom>
          <a:ln>
            <a:noFill/>
          </a:ln>
          <a:effectLst>
            <a:outerShdw blurRad="381000" dist="101600" sx="99000" sy="99000" algn="l" rotWithShape="0">
              <a:prstClr val="black">
                <a:alpha val="1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B40D15-5FC7-0773-95C4-22CAEE648EBA}"/>
              </a:ext>
            </a:extLst>
          </p:cNvPr>
          <p:cNvSpPr>
            <a:spLocks noGrp="1"/>
          </p:cNvSpPr>
          <p:nvPr>
            <p:ph type="title"/>
          </p:nvPr>
        </p:nvSpPr>
        <p:spPr>
          <a:xfrm>
            <a:off x="707413" y="4544704"/>
            <a:ext cx="4792635" cy="1811645"/>
          </a:xfrm>
        </p:spPr>
        <p:txBody>
          <a:bodyPr anchor="ctr">
            <a:normAutofit/>
          </a:bodyPr>
          <a:lstStyle/>
          <a:p>
            <a:r>
              <a:rPr lang="en-US" sz="3100"/>
              <a:t>12.5 Dangers of unethical behavior in export marketing </a:t>
            </a:r>
            <a:br>
              <a:rPr lang="en-US" sz="3100"/>
            </a:br>
            <a:endParaRPr lang="en-US" sz="3100"/>
          </a:p>
        </p:txBody>
      </p:sp>
      <p:pic>
        <p:nvPicPr>
          <p:cNvPr id="5" name="Picture 4" descr="Graph on document with pen">
            <a:extLst>
              <a:ext uri="{FF2B5EF4-FFF2-40B4-BE49-F238E27FC236}">
                <a16:creationId xmlns:a16="http://schemas.microsoft.com/office/drawing/2014/main" id="{ACF9D086-A562-D6B6-F19B-73F422F7936A}"/>
              </a:ext>
            </a:extLst>
          </p:cNvPr>
          <p:cNvPicPr>
            <a:picLocks noChangeAspect="1"/>
          </p:cNvPicPr>
          <p:nvPr/>
        </p:nvPicPr>
        <p:blipFill rotWithShape="1">
          <a:blip r:embed="rId2"/>
          <a:srcRect l="1111" r="-1" b="-1"/>
          <a:stretch/>
        </p:blipFill>
        <p:spPr>
          <a:xfrm>
            <a:off x="-1" y="10"/>
            <a:ext cx="6096001" cy="4114790"/>
          </a:xfrm>
          <a:prstGeom prst="rect">
            <a:avLst/>
          </a:prstGeom>
        </p:spPr>
      </p:pic>
      <p:sp>
        <p:nvSpPr>
          <p:cNvPr id="3" name="Content Placeholder 2">
            <a:extLst>
              <a:ext uri="{FF2B5EF4-FFF2-40B4-BE49-F238E27FC236}">
                <a16:creationId xmlns:a16="http://schemas.microsoft.com/office/drawing/2014/main" id="{551416DF-A5E0-CD61-53F4-91EC0B23AB20}"/>
              </a:ext>
            </a:extLst>
          </p:cNvPr>
          <p:cNvSpPr>
            <a:spLocks noGrp="1"/>
          </p:cNvSpPr>
          <p:nvPr>
            <p:ph idx="1"/>
          </p:nvPr>
        </p:nvSpPr>
        <p:spPr>
          <a:xfrm>
            <a:off x="6803410" y="691912"/>
            <a:ext cx="4585646" cy="5474173"/>
          </a:xfrm>
        </p:spPr>
        <p:txBody>
          <a:bodyPr anchor="ctr">
            <a:normAutofit/>
          </a:bodyPr>
          <a:lstStyle/>
          <a:p>
            <a:r>
              <a:rPr lang="en-US" dirty="0"/>
              <a:t>Cultivating short-term thinking and creating opportunistic behavior.</a:t>
            </a:r>
          </a:p>
          <a:p>
            <a:r>
              <a:rPr lang="en-US" dirty="0"/>
              <a:t>Reducing the robustness of business decisions.</a:t>
            </a:r>
          </a:p>
          <a:p>
            <a:r>
              <a:rPr lang="en-US" dirty="0"/>
              <a:t>Increasing uncertainty about the relationship.</a:t>
            </a:r>
          </a:p>
          <a:p>
            <a:r>
              <a:rPr lang="en-US" dirty="0"/>
              <a:t>Jeopardizing business smooth progress.</a:t>
            </a:r>
          </a:p>
          <a:p>
            <a:endParaRPr lang="en-US" sz="2000" dirty="0"/>
          </a:p>
        </p:txBody>
      </p:sp>
    </p:spTree>
    <p:extLst>
      <p:ext uri="{BB962C8B-B14F-4D97-AF65-F5344CB8AC3E}">
        <p14:creationId xmlns:p14="http://schemas.microsoft.com/office/powerpoint/2010/main" val="717061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804672" y="1412489"/>
            <a:ext cx="2871095" cy="2156621"/>
          </a:xfrm>
        </p:spPr>
        <p:txBody>
          <a:bodyPr anchor="t">
            <a:normAutofit/>
          </a:bodyPr>
          <a:lstStyle/>
          <a:p>
            <a:br>
              <a:rPr lang="en-US" sz="2500" b="1">
                <a:solidFill>
                  <a:srgbClr val="FFFFFF"/>
                </a:solidFill>
                <a:latin typeface="Times New Roman" panose="02020603050405020304" pitchFamily="18" charset="0"/>
                <a:cs typeface="Times New Roman" panose="02020603050405020304" pitchFamily="18" charset="0"/>
              </a:rPr>
            </a:br>
            <a:br>
              <a:rPr lang="en-US" sz="2500" b="1">
                <a:solidFill>
                  <a:srgbClr val="FFFFFF"/>
                </a:solidFill>
                <a:latin typeface="Times New Roman" panose="02020603050405020304" pitchFamily="18" charset="0"/>
                <a:cs typeface="Times New Roman" panose="02020603050405020304" pitchFamily="18" charset="0"/>
              </a:rPr>
            </a:br>
            <a:br>
              <a:rPr lang="en-US" sz="2500" b="1">
                <a:solidFill>
                  <a:srgbClr val="FFFFFF"/>
                </a:solidFill>
                <a:latin typeface="Times New Roman" panose="02020603050405020304" pitchFamily="18" charset="0"/>
                <a:cs typeface="Times New Roman" panose="02020603050405020304" pitchFamily="18" charset="0"/>
              </a:rPr>
            </a:br>
            <a:r>
              <a:rPr lang="en-US" sz="2500">
                <a:solidFill>
                  <a:srgbClr val="FFFFFF"/>
                </a:solidFill>
              </a:rPr>
              <a:t>Philosophical approaches to ethics </a:t>
            </a:r>
            <a:endParaRPr lang="en-US" sz="2500" b="1">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5198993" y="1412488"/>
            <a:ext cx="4421332" cy="4899821"/>
          </a:xfrm>
        </p:spPr>
        <p:txBody>
          <a:bodyPr>
            <a:normAutofit fontScale="70000" lnSpcReduction="20000"/>
          </a:bodyPr>
          <a:lstStyle/>
          <a:p>
            <a:pPr>
              <a:buFont typeface="Wingdings" panose="05000000000000000000" pitchFamily="2" charset="2"/>
              <a:buChar char="§"/>
            </a:pPr>
            <a:endParaRPr lang="en-US" sz="1600" dirty="0"/>
          </a:p>
          <a:p>
            <a:pPr>
              <a:buFont typeface="Wingdings" panose="05000000000000000000" pitchFamily="2" charset="2"/>
              <a:buChar char="§"/>
            </a:pPr>
            <a:r>
              <a:rPr lang="en-US" sz="3200" dirty="0"/>
              <a:t>According to </a:t>
            </a:r>
            <a:r>
              <a:rPr lang="de-DE" sz="3200" dirty="0"/>
              <a:t>Schermerhorn and Bachrach (2015). </a:t>
            </a:r>
            <a:r>
              <a:rPr lang="en-US" sz="3200" dirty="0"/>
              <a:t>there are several approaches to what is generally considered ethical or unethical. </a:t>
            </a:r>
          </a:p>
          <a:p>
            <a:pPr>
              <a:buFont typeface="Wingdings" panose="05000000000000000000" pitchFamily="2" charset="2"/>
              <a:buChar char="§"/>
            </a:pPr>
            <a:r>
              <a:rPr lang="en-US" sz="3200" dirty="0"/>
              <a:t>1. Utilitarian view  </a:t>
            </a:r>
          </a:p>
          <a:p>
            <a:pPr>
              <a:buFont typeface="Wingdings" panose="05000000000000000000" pitchFamily="2" charset="2"/>
              <a:buChar char="§"/>
            </a:pPr>
            <a:r>
              <a:rPr lang="en-US" sz="3200" dirty="0"/>
              <a:t>this holds the view that a behavior is considered ethical if it delivers the greatest good to the greatest number of people. </a:t>
            </a:r>
          </a:p>
          <a:p>
            <a:pPr>
              <a:buFont typeface="Wingdings" panose="05000000000000000000" pitchFamily="2" charset="2"/>
              <a:buChar char="§"/>
            </a:pPr>
            <a:r>
              <a:rPr lang="en-US" sz="3200" dirty="0"/>
              <a:t>This view ignores individual feelings, beliefs, values, and thoughts and only looks at what is accepted by the majority. </a:t>
            </a:r>
          </a:p>
          <a:p>
            <a:pPr>
              <a:buFont typeface="Wingdings" panose="05000000000000000000" pitchFamily="2" charset="2"/>
              <a:buChar char="§"/>
            </a:pPr>
            <a:endParaRPr lang="en-US" sz="16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1604" y="1412489"/>
            <a:ext cx="2926080" cy="4363844"/>
          </a:xfrm>
        </p:spPr>
        <p:txBody>
          <a:bodyPr>
            <a:normAutofit fontScale="70000" lnSpcReduction="20000"/>
          </a:bodyPr>
          <a:lstStyle/>
          <a:p>
            <a:r>
              <a:rPr lang="en-US" sz="2000"/>
              <a:t>.</a:t>
            </a:r>
          </a:p>
        </p:txBody>
      </p:sp>
    </p:spTree>
    <p:extLst>
      <p:ext uri="{BB962C8B-B14F-4D97-AF65-F5344CB8AC3E}">
        <p14:creationId xmlns:p14="http://schemas.microsoft.com/office/powerpoint/2010/main" val="13843728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804672" y="1412489"/>
            <a:ext cx="2871095" cy="2156621"/>
          </a:xfrm>
        </p:spPr>
        <p:txBody>
          <a:bodyPr anchor="t">
            <a:normAutofit/>
          </a:bodyPr>
          <a:lstStyle/>
          <a:p>
            <a:br>
              <a:rPr lang="en-US" sz="2500" b="1">
                <a:solidFill>
                  <a:srgbClr val="FFFFFF"/>
                </a:solidFill>
                <a:latin typeface="Times New Roman" panose="02020603050405020304" pitchFamily="18" charset="0"/>
                <a:cs typeface="Times New Roman" panose="02020603050405020304" pitchFamily="18" charset="0"/>
              </a:rPr>
            </a:br>
            <a:br>
              <a:rPr lang="en-US" sz="2500" b="1">
                <a:solidFill>
                  <a:srgbClr val="FFFFFF"/>
                </a:solidFill>
                <a:latin typeface="Times New Roman" panose="02020603050405020304" pitchFamily="18" charset="0"/>
                <a:cs typeface="Times New Roman" panose="02020603050405020304" pitchFamily="18" charset="0"/>
              </a:rPr>
            </a:br>
            <a:br>
              <a:rPr lang="en-US" sz="2500" b="1">
                <a:solidFill>
                  <a:srgbClr val="FFFFFF"/>
                </a:solidFill>
                <a:latin typeface="Times New Roman" panose="02020603050405020304" pitchFamily="18" charset="0"/>
                <a:cs typeface="Times New Roman" panose="02020603050405020304" pitchFamily="18" charset="0"/>
              </a:rPr>
            </a:br>
            <a:r>
              <a:rPr lang="en-US" sz="2500">
                <a:solidFill>
                  <a:srgbClr val="FFFFFF"/>
                </a:solidFill>
              </a:rPr>
              <a:t>Philosophical approaches to ethics  cont.</a:t>
            </a:r>
            <a:endParaRPr lang="en-US" sz="2500" b="1">
              <a:solidFill>
                <a:srgbClr val="FFFFFF"/>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5198993" y="530942"/>
            <a:ext cx="4421332" cy="5245391"/>
          </a:xfrm>
        </p:spPr>
        <p:txBody>
          <a:bodyPr>
            <a:normAutofit fontScale="92500" lnSpcReduction="20000"/>
          </a:bodyPr>
          <a:lstStyle/>
          <a:p>
            <a:pPr>
              <a:buFont typeface="Wingdings" panose="05000000000000000000" pitchFamily="2" charset="2"/>
              <a:buChar char="§"/>
            </a:pPr>
            <a:r>
              <a:rPr lang="en-US" dirty="0"/>
              <a:t>2. The moral right view: </a:t>
            </a:r>
          </a:p>
          <a:p>
            <a:pPr>
              <a:buFont typeface="Wingdings" panose="05000000000000000000" pitchFamily="2" charset="2"/>
              <a:buChar char="§"/>
            </a:pPr>
            <a:r>
              <a:rPr lang="en-US" dirty="0"/>
              <a:t>This view considers the fundamental rights of all human beings irrespective of their location.</a:t>
            </a:r>
          </a:p>
          <a:p>
            <a:pPr>
              <a:buFont typeface="Wingdings" panose="05000000000000000000" pitchFamily="2" charset="2"/>
              <a:buChar char="§"/>
            </a:pPr>
            <a:r>
              <a:rPr lang="en-US" dirty="0"/>
              <a:t>These rights have to do with respecting individual privacy, due process, free speech, free consent, health and safety, freedom of conscience, among others. </a:t>
            </a:r>
          </a:p>
          <a:p>
            <a:pPr>
              <a:buFont typeface="Wingdings" panose="05000000000000000000" pitchFamily="2" charset="2"/>
              <a:buChar char="§"/>
            </a:pPr>
            <a:r>
              <a:rPr lang="en-US" dirty="0"/>
              <a:t>This school of thought will approve any behavior that considers the fundamental rights of all individuals in the society.</a:t>
            </a:r>
          </a:p>
          <a:p>
            <a:pPr>
              <a:buFont typeface="Wingdings" panose="05000000000000000000" pitchFamily="2" charset="2"/>
              <a:buChar char="§"/>
            </a:pPr>
            <a:endParaRPr lang="en-US" sz="17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1604" y="1412489"/>
            <a:ext cx="2926080" cy="4363844"/>
          </a:xfrm>
        </p:spPr>
        <p:txBody>
          <a:bodyPr>
            <a:normAutofit fontScale="92500" lnSpcReduction="20000"/>
          </a:bodyPr>
          <a:lstStyle/>
          <a:p>
            <a:r>
              <a:rPr lang="en-US" sz="2000"/>
              <a:t>.</a:t>
            </a:r>
          </a:p>
        </p:txBody>
      </p:sp>
    </p:spTree>
    <p:extLst>
      <p:ext uri="{BB962C8B-B14F-4D97-AF65-F5344CB8AC3E}">
        <p14:creationId xmlns:p14="http://schemas.microsoft.com/office/powerpoint/2010/main" val="22503781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804672" y="1412489"/>
            <a:ext cx="2871095" cy="2156621"/>
          </a:xfrm>
        </p:spPr>
        <p:txBody>
          <a:bodyPr anchor="t">
            <a:normAutofit/>
          </a:bodyPr>
          <a:lstStyle/>
          <a:p>
            <a:br>
              <a:rPr lang="en-US" sz="2500" b="1">
                <a:solidFill>
                  <a:srgbClr val="FFFFFF"/>
                </a:solidFill>
                <a:latin typeface="Times New Roman" panose="02020603050405020304" pitchFamily="18" charset="0"/>
                <a:cs typeface="Times New Roman" panose="02020603050405020304" pitchFamily="18" charset="0"/>
              </a:rPr>
            </a:br>
            <a:br>
              <a:rPr lang="en-US" sz="2500" b="1">
                <a:solidFill>
                  <a:srgbClr val="FFFFFF"/>
                </a:solidFill>
                <a:latin typeface="Times New Roman" panose="02020603050405020304" pitchFamily="18" charset="0"/>
                <a:cs typeface="Times New Roman" panose="02020603050405020304" pitchFamily="18" charset="0"/>
              </a:rPr>
            </a:br>
            <a:br>
              <a:rPr lang="en-US" sz="2500" b="1">
                <a:solidFill>
                  <a:srgbClr val="FFFFFF"/>
                </a:solidFill>
                <a:latin typeface="Times New Roman" panose="02020603050405020304" pitchFamily="18" charset="0"/>
                <a:cs typeface="Times New Roman" panose="02020603050405020304" pitchFamily="18" charset="0"/>
              </a:rPr>
            </a:br>
            <a:r>
              <a:rPr lang="en-US" sz="2500" b="1">
                <a:solidFill>
                  <a:srgbClr val="FFFFFF"/>
                </a:solidFill>
                <a:latin typeface="Times New Roman" panose="02020603050405020304" pitchFamily="18" charset="0"/>
                <a:cs typeface="Times New Roman" panose="02020603050405020304" pitchFamily="18" charset="0"/>
              </a:rPr>
              <a:t>Philosophical approaches to ethics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5198993" y="516194"/>
            <a:ext cx="4756168" cy="5260139"/>
          </a:xfrm>
        </p:spPr>
        <p:txBody>
          <a:bodyPr>
            <a:normAutofit/>
          </a:bodyPr>
          <a:lstStyle/>
          <a:p>
            <a:pPr>
              <a:buFont typeface="Wingdings" panose="05000000000000000000" pitchFamily="2" charset="2"/>
              <a:buChar char="§"/>
            </a:pPr>
            <a:r>
              <a:rPr lang="en-US" dirty="0"/>
              <a:t>3. Individual view: </a:t>
            </a:r>
          </a:p>
          <a:p>
            <a:pPr>
              <a:buFont typeface="Wingdings" panose="05000000000000000000" pitchFamily="2" charset="2"/>
              <a:buChar char="§"/>
            </a:pPr>
            <a:r>
              <a:rPr lang="en-US" dirty="0"/>
              <a:t>This school of thought consider behavior that promote one’s long-term self-interest as ethical.  </a:t>
            </a:r>
          </a:p>
          <a:p>
            <a:pPr>
              <a:buFont typeface="Wingdings" panose="05000000000000000000" pitchFamily="2" charset="2"/>
              <a:buChar char="§"/>
            </a:pPr>
            <a:r>
              <a:rPr lang="en-US" dirty="0"/>
              <a:t>The school prohibits consideration of short-term interests and requires any individual to think about the long-term effect of their behaviors and actions.</a:t>
            </a:r>
          </a:p>
          <a:p>
            <a:pPr marL="0" indent="0">
              <a:buNone/>
            </a:pPr>
            <a:endParaRPr lang="en-US" sz="20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1604" y="1412489"/>
            <a:ext cx="2926080" cy="4363844"/>
          </a:xfrm>
        </p:spPr>
        <p:txBody>
          <a:bodyPr>
            <a:normAutofit/>
          </a:bodyPr>
          <a:lstStyle/>
          <a:p>
            <a:r>
              <a:rPr lang="en-US" sz="2000"/>
              <a:t>.</a:t>
            </a:r>
          </a:p>
        </p:txBody>
      </p:sp>
    </p:spTree>
    <p:extLst>
      <p:ext uri="{BB962C8B-B14F-4D97-AF65-F5344CB8AC3E}">
        <p14:creationId xmlns:p14="http://schemas.microsoft.com/office/powerpoint/2010/main" val="3595930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804672" y="1412489"/>
            <a:ext cx="2871095" cy="2156621"/>
          </a:xfrm>
        </p:spPr>
        <p:txBody>
          <a:bodyPr anchor="t">
            <a:normAutofit/>
          </a:bodyPr>
          <a:lstStyle/>
          <a:p>
            <a:br>
              <a:rPr lang="en-US" sz="2500" b="1">
                <a:solidFill>
                  <a:srgbClr val="FFFFFF"/>
                </a:solidFill>
                <a:latin typeface="Times New Roman" panose="02020603050405020304" pitchFamily="18" charset="0"/>
                <a:cs typeface="Times New Roman" panose="02020603050405020304" pitchFamily="18" charset="0"/>
              </a:rPr>
            </a:br>
            <a:br>
              <a:rPr lang="en-US" sz="2500" b="1">
                <a:solidFill>
                  <a:srgbClr val="FFFFFF"/>
                </a:solidFill>
                <a:latin typeface="Times New Roman" panose="02020603050405020304" pitchFamily="18" charset="0"/>
                <a:cs typeface="Times New Roman" panose="02020603050405020304" pitchFamily="18" charset="0"/>
              </a:rPr>
            </a:br>
            <a:br>
              <a:rPr lang="en-US" sz="2500" b="1">
                <a:solidFill>
                  <a:srgbClr val="FFFFFF"/>
                </a:solidFill>
                <a:latin typeface="Times New Roman" panose="02020603050405020304" pitchFamily="18" charset="0"/>
                <a:cs typeface="Times New Roman" panose="02020603050405020304" pitchFamily="18" charset="0"/>
              </a:rPr>
            </a:br>
            <a:r>
              <a:rPr lang="en-US" sz="2500" b="1">
                <a:solidFill>
                  <a:srgbClr val="FFFFFF"/>
                </a:solidFill>
                <a:latin typeface="Times New Roman" panose="02020603050405020304" pitchFamily="18" charset="0"/>
                <a:cs typeface="Times New Roman" panose="02020603050405020304" pitchFamily="18" charset="0"/>
              </a:rPr>
              <a:t>Philosophical approaches to ethics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5198992" y="766916"/>
            <a:ext cx="5390349" cy="5009417"/>
          </a:xfrm>
        </p:spPr>
        <p:txBody>
          <a:bodyPr>
            <a:normAutofit/>
          </a:bodyPr>
          <a:lstStyle/>
          <a:p>
            <a:pPr>
              <a:buFont typeface="Wingdings" panose="05000000000000000000" pitchFamily="2" charset="2"/>
              <a:buChar char="§"/>
            </a:pPr>
            <a:r>
              <a:rPr lang="en-US" dirty="0"/>
              <a:t>4. The justice view: </a:t>
            </a:r>
          </a:p>
          <a:p>
            <a:pPr>
              <a:buFont typeface="Wingdings" panose="05000000000000000000" pitchFamily="2" charset="2"/>
              <a:buChar char="§"/>
            </a:pPr>
            <a:r>
              <a:rPr lang="en-US" dirty="0"/>
              <a:t>According to the advocates of this view, a behavior is considered ethical if it shows fairness and impartiality. </a:t>
            </a:r>
          </a:p>
          <a:p>
            <a:pPr>
              <a:buFont typeface="Wingdings" panose="05000000000000000000" pitchFamily="2" charset="2"/>
              <a:buChar char="§"/>
            </a:pPr>
            <a:r>
              <a:rPr lang="en-US" dirty="0"/>
              <a:t>This will depend on ethical code or other guiding principle in a particular situation.  </a:t>
            </a:r>
          </a:p>
          <a:p>
            <a:pPr>
              <a:buFont typeface="Wingdings" panose="05000000000000000000" pitchFamily="2" charset="2"/>
              <a:buChar char="§"/>
            </a:pPr>
            <a:endParaRPr lang="en-US" sz="20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1604" y="1412489"/>
            <a:ext cx="2926080" cy="4363844"/>
          </a:xfrm>
        </p:spPr>
        <p:txBody>
          <a:bodyPr>
            <a:normAutofit/>
          </a:bodyPr>
          <a:lstStyle/>
          <a:p>
            <a:r>
              <a:rPr lang="en-US" sz="2000"/>
              <a:t>.</a:t>
            </a:r>
          </a:p>
        </p:txBody>
      </p:sp>
    </p:spTree>
    <p:extLst>
      <p:ext uri="{BB962C8B-B14F-4D97-AF65-F5344CB8AC3E}">
        <p14:creationId xmlns:p14="http://schemas.microsoft.com/office/powerpoint/2010/main" val="1750846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804672" y="1412489"/>
            <a:ext cx="2871095" cy="2156621"/>
          </a:xfrm>
        </p:spPr>
        <p:txBody>
          <a:bodyPr anchor="t">
            <a:normAutofit/>
          </a:bodyPr>
          <a:lstStyle/>
          <a:p>
            <a:br>
              <a:rPr lang="en-US" sz="2500" b="1">
                <a:solidFill>
                  <a:srgbClr val="FFFFFF"/>
                </a:solidFill>
                <a:latin typeface="Times New Roman" panose="02020603050405020304" pitchFamily="18" charset="0"/>
                <a:cs typeface="Times New Roman" panose="02020603050405020304" pitchFamily="18" charset="0"/>
              </a:rPr>
            </a:br>
            <a:br>
              <a:rPr lang="en-US" sz="2500" b="1">
                <a:solidFill>
                  <a:srgbClr val="FFFFFF"/>
                </a:solidFill>
                <a:latin typeface="Times New Roman" panose="02020603050405020304" pitchFamily="18" charset="0"/>
                <a:cs typeface="Times New Roman" panose="02020603050405020304" pitchFamily="18" charset="0"/>
              </a:rPr>
            </a:br>
            <a:br>
              <a:rPr lang="en-US" sz="2500" b="1">
                <a:solidFill>
                  <a:srgbClr val="FFFFFF"/>
                </a:solidFill>
                <a:latin typeface="Times New Roman" panose="02020603050405020304" pitchFamily="18" charset="0"/>
                <a:cs typeface="Times New Roman" panose="02020603050405020304" pitchFamily="18" charset="0"/>
              </a:rPr>
            </a:br>
            <a:r>
              <a:rPr lang="en-US" sz="2500" b="1">
                <a:solidFill>
                  <a:srgbClr val="FFFFFF"/>
                </a:solidFill>
                <a:latin typeface="Times New Roman" panose="02020603050405020304" pitchFamily="18" charset="0"/>
                <a:cs typeface="Times New Roman" panose="02020603050405020304" pitchFamily="18" charset="0"/>
              </a:rPr>
              <a:t>Philosophical approaches to ethics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5198992" y="560439"/>
            <a:ext cx="5862297" cy="5215894"/>
          </a:xfrm>
        </p:spPr>
        <p:txBody>
          <a:bodyPr>
            <a:normAutofit/>
          </a:bodyPr>
          <a:lstStyle/>
          <a:p>
            <a:pPr>
              <a:buFont typeface="Wingdings" panose="05000000000000000000" pitchFamily="2" charset="2"/>
              <a:buChar char="§"/>
            </a:pPr>
            <a:r>
              <a:rPr lang="en-US" dirty="0"/>
              <a:t>5. Universal approach: </a:t>
            </a:r>
          </a:p>
          <a:p>
            <a:pPr>
              <a:buFont typeface="Wingdings" panose="05000000000000000000" pitchFamily="2" charset="2"/>
              <a:buChar char="§"/>
            </a:pPr>
            <a:r>
              <a:rPr lang="en-US" dirty="0"/>
              <a:t>This school of thought hold the view that employees of any institution should choose a course of action that they believe would apply to all people under all situations. </a:t>
            </a:r>
          </a:p>
          <a:p>
            <a:pPr>
              <a:buFont typeface="Wingdings" panose="05000000000000000000" pitchFamily="2" charset="2"/>
              <a:buChar char="§"/>
            </a:pPr>
            <a:r>
              <a:rPr lang="en-US" dirty="0"/>
              <a:t>Borrowing from the Holy Book (The Bible), it has the implication that one should do unto others as they would have them done unto them’. </a:t>
            </a:r>
          </a:p>
          <a:p>
            <a:pPr>
              <a:buFont typeface="Wingdings" panose="05000000000000000000" pitchFamily="2" charset="2"/>
              <a:buChar char="§"/>
            </a:pPr>
            <a:endParaRPr lang="en-US" sz="19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1604" y="1412489"/>
            <a:ext cx="2926080" cy="4363844"/>
          </a:xfrm>
        </p:spPr>
        <p:txBody>
          <a:bodyPr>
            <a:normAutofit/>
          </a:bodyPr>
          <a:lstStyle/>
          <a:p>
            <a:r>
              <a:rPr lang="en-US" sz="2000"/>
              <a:t>.</a:t>
            </a:r>
          </a:p>
        </p:txBody>
      </p:sp>
    </p:spTree>
    <p:extLst>
      <p:ext uri="{BB962C8B-B14F-4D97-AF65-F5344CB8AC3E}">
        <p14:creationId xmlns:p14="http://schemas.microsoft.com/office/powerpoint/2010/main" val="14214584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804672" y="1412489"/>
            <a:ext cx="2871095" cy="2156621"/>
          </a:xfrm>
        </p:spPr>
        <p:txBody>
          <a:bodyPr anchor="t">
            <a:normAutofit/>
          </a:bodyPr>
          <a:lstStyle/>
          <a:p>
            <a:br>
              <a:rPr lang="en-US" sz="2500" b="1">
                <a:solidFill>
                  <a:srgbClr val="FFFFFF"/>
                </a:solidFill>
                <a:latin typeface="Times New Roman" panose="02020603050405020304" pitchFamily="18" charset="0"/>
                <a:cs typeface="Times New Roman" panose="02020603050405020304" pitchFamily="18" charset="0"/>
              </a:rPr>
            </a:br>
            <a:br>
              <a:rPr lang="en-US" sz="2500" b="1">
                <a:solidFill>
                  <a:srgbClr val="FFFFFF"/>
                </a:solidFill>
                <a:latin typeface="Times New Roman" panose="02020603050405020304" pitchFamily="18" charset="0"/>
                <a:cs typeface="Times New Roman" panose="02020603050405020304" pitchFamily="18" charset="0"/>
              </a:rPr>
            </a:br>
            <a:br>
              <a:rPr lang="en-US" sz="2500" b="1">
                <a:solidFill>
                  <a:srgbClr val="FFFFFF"/>
                </a:solidFill>
                <a:latin typeface="Times New Roman" panose="02020603050405020304" pitchFamily="18" charset="0"/>
                <a:cs typeface="Times New Roman" panose="02020603050405020304" pitchFamily="18" charset="0"/>
              </a:rPr>
            </a:br>
            <a:r>
              <a:rPr lang="en-US" sz="2500" b="1">
                <a:solidFill>
                  <a:srgbClr val="FFFFFF"/>
                </a:solidFill>
                <a:latin typeface="Times New Roman" panose="02020603050405020304" pitchFamily="18" charset="0"/>
                <a:cs typeface="Times New Roman" panose="02020603050405020304" pitchFamily="18" charset="0"/>
              </a:rPr>
              <a:t>Philosophical approaches to ethics  cont.</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5198993" y="604684"/>
            <a:ext cx="5139626" cy="5171649"/>
          </a:xfrm>
        </p:spPr>
        <p:txBody>
          <a:bodyPr>
            <a:normAutofit/>
          </a:bodyPr>
          <a:lstStyle/>
          <a:p>
            <a:pPr>
              <a:buFont typeface="Wingdings" panose="05000000000000000000" pitchFamily="2" charset="2"/>
              <a:buChar char="§"/>
            </a:pPr>
            <a:r>
              <a:rPr lang="en-US" dirty="0"/>
              <a:t>6 Compensatory justice: </a:t>
            </a:r>
          </a:p>
          <a:p>
            <a:pPr>
              <a:buFont typeface="Wingdings" panose="05000000000000000000" pitchFamily="2" charset="2"/>
              <a:buChar char="§"/>
            </a:pPr>
            <a:r>
              <a:rPr lang="en-US" dirty="0"/>
              <a:t>This view holds that if distributive and procedural justice approaches fail, those hurt by the inequitable distribution of rewards are compensated. </a:t>
            </a:r>
          </a:p>
          <a:p>
            <a:pPr>
              <a:buFont typeface="Wingdings" panose="05000000000000000000" pitchFamily="2" charset="2"/>
              <a:buChar char="§"/>
            </a:pPr>
            <a:r>
              <a:rPr lang="en-US" dirty="0"/>
              <a:t>This compensation often takes the form of money or takes any other form.</a:t>
            </a:r>
          </a:p>
          <a:p>
            <a:pPr>
              <a:buFont typeface="Wingdings" panose="05000000000000000000" pitchFamily="2" charset="2"/>
              <a:buChar char="§"/>
            </a:pPr>
            <a:endParaRPr lang="en-US" sz="20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451604" y="1412489"/>
            <a:ext cx="2926080" cy="4363844"/>
          </a:xfrm>
        </p:spPr>
        <p:txBody>
          <a:bodyPr>
            <a:normAutofit/>
          </a:bodyPr>
          <a:lstStyle/>
          <a:p>
            <a:r>
              <a:rPr lang="en-US" sz="2000"/>
              <a:t>.</a:t>
            </a:r>
          </a:p>
        </p:txBody>
      </p:sp>
    </p:spTree>
    <p:extLst>
      <p:ext uri="{BB962C8B-B14F-4D97-AF65-F5344CB8AC3E}">
        <p14:creationId xmlns:p14="http://schemas.microsoft.com/office/powerpoint/2010/main" val="29437656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1" name="Rectangle 10">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992206" y="1608667"/>
            <a:ext cx="2823275" cy="4501127"/>
          </a:xfrm>
        </p:spPr>
        <p:txBody>
          <a:bodyPr anchor="t">
            <a:normAutofit/>
          </a:bodyPr>
          <a:lstStyle/>
          <a:p>
            <a:pPr algn="r"/>
            <a:br>
              <a:rPr lang="en-US" sz="3200" b="1">
                <a:solidFill>
                  <a:srgbClr val="FFFFFF"/>
                </a:solidFill>
                <a:latin typeface="Times New Roman" panose="02020603050405020304" pitchFamily="18" charset="0"/>
                <a:cs typeface="Times New Roman" panose="02020603050405020304" pitchFamily="18" charset="0"/>
              </a:rPr>
            </a:br>
            <a:br>
              <a:rPr lang="en-US" sz="3200" b="1">
                <a:solidFill>
                  <a:srgbClr val="FFFFFF"/>
                </a:solidFill>
                <a:latin typeface="Times New Roman" panose="02020603050405020304" pitchFamily="18" charset="0"/>
                <a:cs typeface="Times New Roman" panose="02020603050405020304" pitchFamily="18" charset="0"/>
              </a:rPr>
            </a:br>
            <a:br>
              <a:rPr lang="en-US" sz="3200" b="1">
                <a:solidFill>
                  <a:srgbClr val="FFFFFF"/>
                </a:solidFill>
                <a:latin typeface="Times New Roman" panose="02020603050405020304" pitchFamily="18" charset="0"/>
                <a:cs typeface="Times New Roman" panose="02020603050405020304" pitchFamily="18" charset="0"/>
              </a:rPr>
            </a:br>
            <a:r>
              <a:rPr lang="en-US" sz="3200" b="1">
                <a:solidFill>
                  <a:srgbClr val="FFFFFF"/>
                </a:solidFill>
                <a:latin typeface="Times New Roman" panose="02020603050405020304" pitchFamily="18" charset="0"/>
                <a:cs typeface="Times New Roman" panose="02020603050405020304" pitchFamily="18" charset="0"/>
              </a:rPr>
              <a:t>Factors influencing ethical behavior among individual marketers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4547698" y="1608667"/>
            <a:ext cx="5599192" cy="4501127"/>
          </a:xfrm>
        </p:spPr>
        <p:txBody>
          <a:bodyPr>
            <a:normAutofit fontScale="92500" lnSpcReduction="10000"/>
          </a:bodyPr>
          <a:lstStyle/>
          <a:p>
            <a:pPr>
              <a:buFont typeface="Wingdings" panose="05000000000000000000" pitchFamily="2" charset="2"/>
              <a:buChar char="§"/>
            </a:pPr>
            <a:r>
              <a:rPr lang="en-US" dirty="0"/>
              <a:t>A) The person </a:t>
            </a:r>
          </a:p>
          <a:p>
            <a:pPr>
              <a:buFont typeface="Wingdings" panose="05000000000000000000" pitchFamily="2" charset="2"/>
              <a:buChar char="§"/>
            </a:pPr>
            <a:r>
              <a:rPr lang="en-US" dirty="0"/>
              <a:t>General make-up of a person’s character </a:t>
            </a:r>
          </a:p>
          <a:p>
            <a:pPr>
              <a:buFont typeface="Wingdings" panose="05000000000000000000" pitchFamily="2" charset="2"/>
              <a:buChar char="§"/>
            </a:pPr>
            <a:r>
              <a:rPr lang="en-US" dirty="0"/>
              <a:t>The family influence</a:t>
            </a:r>
          </a:p>
          <a:p>
            <a:pPr>
              <a:buFont typeface="Wingdings" panose="05000000000000000000" pitchFamily="2" charset="2"/>
              <a:buChar char="§"/>
            </a:pPr>
            <a:r>
              <a:rPr lang="en-US" dirty="0"/>
              <a:t>Religion values</a:t>
            </a:r>
          </a:p>
          <a:p>
            <a:pPr>
              <a:buFont typeface="Wingdings" panose="05000000000000000000" pitchFamily="2" charset="2"/>
              <a:buChar char="§"/>
            </a:pPr>
            <a:r>
              <a:rPr lang="en-US" dirty="0"/>
              <a:t>Personal standards and principles of life.  </a:t>
            </a:r>
          </a:p>
          <a:p>
            <a:pPr>
              <a:buFont typeface="Wingdings" panose="05000000000000000000" pitchFamily="2" charset="2"/>
              <a:buChar char="§"/>
            </a:pPr>
            <a:r>
              <a:rPr lang="en-US" dirty="0"/>
              <a:t>An individual who has well established value system will be predictable in different situations and positions as far as his conduct is concerned. </a:t>
            </a:r>
          </a:p>
          <a:p>
            <a:pPr>
              <a:buFont typeface="Wingdings" panose="05000000000000000000" pitchFamily="2" charset="2"/>
              <a:buChar char="§"/>
            </a:pPr>
            <a:endParaRPr lang="en-US" sz="20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289696" y="1608667"/>
            <a:ext cx="3421957" cy="4501127"/>
          </a:xfrm>
        </p:spPr>
        <p:txBody>
          <a:bodyPr>
            <a:normAutofit fontScale="92500" lnSpcReduction="10000"/>
          </a:bodyPr>
          <a:lstStyle/>
          <a:p>
            <a:r>
              <a:rPr lang="en-US" sz="2000"/>
              <a:t>.</a:t>
            </a:r>
          </a:p>
        </p:txBody>
      </p:sp>
    </p:spTree>
    <p:extLst>
      <p:ext uri="{BB962C8B-B14F-4D97-AF65-F5344CB8AC3E}">
        <p14:creationId xmlns:p14="http://schemas.microsoft.com/office/powerpoint/2010/main" val="4197231714"/>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1" name="Rectangle 10">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992206" y="1608667"/>
            <a:ext cx="2823275" cy="4501127"/>
          </a:xfrm>
        </p:spPr>
        <p:txBody>
          <a:bodyPr anchor="t">
            <a:normAutofit/>
          </a:bodyPr>
          <a:lstStyle/>
          <a:p>
            <a:pPr algn="r"/>
            <a:br>
              <a:rPr lang="en-US" sz="3200" b="1">
                <a:solidFill>
                  <a:srgbClr val="FFFFFF"/>
                </a:solidFill>
                <a:latin typeface="Times New Roman" panose="02020603050405020304" pitchFamily="18" charset="0"/>
                <a:cs typeface="Times New Roman" panose="02020603050405020304" pitchFamily="18" charset="0"/>
              </a:rPr>
            </a:br>
            <a:br>
              <a:rPr lang="en-US" sz="3200" b="1">
                <a:solidFill>
                  <a:srgbClr val="FFFFFF"/>
                </a:solidFill>
                <a:latin typeface="Times New Roman" panose="02020603050405020304" pitchFamily="18" charset="0"/>
                <a:cs typeface="Times New Roman" panose="02020603050405020304" pitchFamily="18" charset="0"/>
              </a:rPr>
            </a:br>
            <a:br>
              <a:rPr lang="en-US" sz="3200" b="1">
                <a:solidFill>
                  <a:srgbClr val="FFFFFF"/>
                </a:solidFill>
                <a:latin typeface="Times New Roman" panose="02020603050405020304" pitchFamily="18" charset="0"/>
                <a:cs typeface="Times New Roman" panose="02020603050405020304" pitchFamily="18" charset="0"/>
              </a:rPr>
            </a:br>
            <a:r>
              <a:rPr lang="en-US" sz="3200" b="1">
                <a:solidFill>
                  <a:srgbClr val="FFFFFF"/>
                </a:solidFill>
                <a:latin typeface="Times New Roman" panose="02020603050405020304" pitchFamily="18" charset="0"/>
                <a:cs typeface="Times New Roman" panose="02020603050405020304" pitchFamily="18" charset="0"/>
              </a:rPr>
              <a:t>Factors influencing ethical behavior among individual marketers.</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4547698" y="648929"/>
            <a:ext cx="5879412" cy="5460865"/>
          </a:xfrm>
        </p:spPr>
        <p:txBody>
          <a:bodyPr>
            <a:normAutofit/>
          </a:bodyPr>
          <a:lstStyle/>
          <a:p>
            <a:pPr>
              <a:buFont typeface="Wingdings" panose="05000000000000000000" pitchFamily="2" charset="2"/>
              <a:buChar char="§"/>
            </a:pPr>
            <a:r>
              <a:rPr lang="en-US" dirty="0"/>
              <a:t>B) The organization </a:t>
            </a:r>
          </a:p>
          <a:p>
            <a:pPr>
              <a:buFont typeface="Wingdings" panose="05000000000000000000" pitchFamily="2" charset="2"/>
              <a:buChar char="§"/>
            </a:pPr>
            <a:r>
              <a:rPr lang="en-US" dirty="0"/>
              <a:t>The organization’s policies</a:t>
            </a:r>
          </a:p>
          <a:p>
            <a:pPr>
              <a:buFont typeface="Wingdings" panose="05000000000000000000" pitchFamily="2" charset="2"/>
              <a:buChar char="§"/>
            </a:pPr>
            <a:r>
              <a:rPr lang="en-US" dirty="0"/>
              <a:t>Code of conduct of the organization</a:t>
            </a:r>
          </a:p>
          <a:p>
            <a:pPr>
              <a:buFont typeface="Wingdings" panose="05000000000000000000" pitchFamily="2" charset="2"/>
              <a:buChar char="§"/>
            </a:pPr>
            <a:r>
              <a:rPr lang="en-US" dirty="0"/>
              <a:t>The behavior of supervisor and colleagues </a:t>
            </a:r>
          </a:p>
          <a:p>
            <a:pPr>
              <a:buFont typeface="Wingdings" panose="05000000000000000000" pitchFamily="2" charset="2"/>
              <a:buChar char="§"/>
            </a:pPr>
            <a:r>
              <a:rPr lang="en-US" dirty="0"/>
              <a:t> The culture of the organization. </a:t>
            </a:r>
          </a:p>
          <a:p>
            <a:pPr>
              <a:buFont typeface="Wingdings" panose="05000000000000000000" pitchFamily="2" charset="2"/>
              <a:buChar char="§"/>
            </a:pPr>
            <a:endParaRPr lang="en-US" sz="2000" dirty="0"/>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289696" y="1608667"/>
            <a:ext cx="3421957" cy="4501127"/>
          </a:xfrm>
        </p:spPr>
        <p:txBody>
          <a:bodyPr>
            <a:normAutofit/>
          </a:bodyPr>
          <a:lstStyle/>
          <a:p>
            <a:r>
              <a:rPr lang="en-US" sz="2000"/>
              <a:t>.</a:t>
            </a:r>
          </a:p>
        </p:txBody>
      </p:sp>
    </p:spTree>
    <p:extLst>
      <p:ext uri="{BB962C8B-B14F-4D97-AF65-F5344CB8AC3E}">
        <p14:creationId xmlns:p14="http://schemas.microsoft.com/office/powerpoint/2010/main" val="1339581635"/>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A6B319F-86FE-4754-878E-06F0804D88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32385" cy="6858000"/>
          </a:xfrm>
          <a:prstGeom prst="rect">
            <a:avLst/>
          </a:prstGeom>
          <a:solidFill>
            <a:schemeClr val="accent5">
              <a:alpha val="7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1" name="Rectangle 10">
            <a:extLst>
              <a:ext uri="{FF2B5EF4-FFF2-40B4-BE49-F238E27FC236}">
                <a16:creationId xmlns:a16="http://schemas.microsoft.com/office/drawing/2014/main" id="{DCF7D1B5-3477-499F-ACC5-2C8B07F4ED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2385" y="0"/>
            <a:ext cx="3218914"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8BB014-3D22-4CE8-AD23-2A26B0893D58}"/>
              </a:ext>
            </a:extLst>
          </p:cNvPr>
          <p:cNvSpPr>
            <a:spLocks noGrp="1"/>
          </p:cNvSpPr>
          <p:nvPr>
            <p:ph type="title"/>
          </p:nvPr>
        </p:nvSpPr>
        <p:spPr>
          <a:xfrm>
            <a:off x="992206" y="1608667"/>
            <a:ext cx="2823275" cy="4501127"/>
          </a:xfrm>
        </p:spPr>
        <p:txBody>
          <a:bodyPr anchor="t">
            <a:normAutofit/>
          </a:bodyPr>
          <a:lstStyle/>
          <a:p>
            <a:pPr algn="r"/>
            <a:br>
              <a:rPr lang="en-US" sz="3200" b="1">
                <a:solidFill>
                  <a:srgbClr val="FFFFFF"/>
                </a:solidFill>
                <a:latin typeface="Times New Roman" panose="02020603050405020304" pitchFamily="18" charset="0"/>
                <a:cs typeface="Times New Roman" panose="02020603050405020304" pitchFamily="18" charset="0"/>
              </a:rPr>
            </a:br>
            <a:br>
              <a:rPr lang="en-US" sz="3200" b="1">
                <a:solidFill>
                  <a:srgbClr val="FFFFFF"/>
                </a:solidFill>
                <a:latin typeface="Times New Roman" panose="02020603050405020304" pitchFamily="18" charset="0"/>
                <a:cs typeface="Times New Roman" panose="02020603050405020304" pitchFamily="18" charset="0"/>
              </a:rPr>
            </a:br>
            <a:br>
              <a:rPr lang="en-US" sz="3200" b="1">
                <a:solidFill>
                  <a:srgbClr val="FFFFFF"/>
                </a:solidFill>
                <a:latin typeface="Times New Roman" panose="02020603050405020304" pitchFamily="18" charset="0"/>
                <a:cs typeface="Times New Roman" panose="02020603050405020304" pitchFamily="18" charset="0"/>
              </a:rPr>
            </a:br>
            <a:r>
              <a:rPr lang="en-US" sz="3200" b="1">
                <a:solidFill>
                  <a:srgbClr val="FFFFFF"/>
                </a:solidFill>
                <a:latin typeface="Times New Roman" panose="02020603050405020304" pitchFamily="18" charset="0"/>
                <a:cs typeface="Times New Roman" panose="02020603050405020304" pitchFamily="18" charset="0"/>
              </a:rPr>
              <a:t>Factors influencing ethical behavior among individual marketers .</a:t>
            </a:r>
          </a:p>
        </p:txBody>
      </p:sp>
      <p:sp>
        <p:nvSpPr>
          <p:cNvPr id="3" name="Content Placeholder 2">
            <a:extLst>
              <a:ext uri="{FF2B5EF4-FFF2-40B4-BE49-F238E27FC236}">
                <a16:creationId xmlns:a16="http://schemas.microsoft.com/office/drawing/2014/main" id="{411935AB-9E4B-43F0-9F41-6B5EFC369F3C}"/>
              </a:ext>
            </a:extLst>
          </p:cNvPr>
          <p:cNvSpPr>
            <a:spLocks noGrp="1"/>
          </p:cNvSpPr>
          <p:nvPr>
            <p:ph sz="half" idx="1"/>
          </p:nvPr>
        </p:nvSpPr>
        <p:spPr>
          <a:xfrm>
            <a:off x="4547698" y="1608667"/>
            <a:ext cx="5363218" cy="4501127"/>
          </a:xfrm>
        </p:spPr>
        <p:txBody>
          <a:bodyPr>
            <a:normAutofit/>
          </a:bodyPr>
          <a:lstStyle/>
          <a:p>
            <a:pPr>
              <a:buFont typeface="Wingdings" panose="05000000000000000000" pitchFamily="2" charset="2"/>
              <a:buChar char="§"/>
            </a:pPr>
            <a:r>
              <a:rPr lang="en-US" dirty="0"/>
              <a:t>C) The environment: </a:t>
            </a:r>
          </a:p>
          <a:p>
            <a:pPr>
              <a:buFont typeface="Wingdings" panose="05000000000000000000" pitchFamily="2" charset="2"/>
              <a:buChar char="§"/>
            </a:pPr>
            <a:r>
              <a:rPr lang="en-US" dirty="0"/>
              <a:t>Governmental regulations, </a:t>
            </a:r>
          </a:p>
          <a:p>
            <a:pPr>
              <a:buFont typeface="Wingdings" panose="05000000000000000000" pitchFamily="2" charset="2"/>
              <a:buChar char="§"/>
            </a:pPr>
            <a:r>
              <a:rPr lang="en-US" dirty="0"/>
              <a:t>Norms and values of society </a:t>
            </a:r>
          </a:p>
          <a:p>
            <a:pPr>
              <a:buFont typeface="Wingdings" panose="05000000000000000000" pitchFamily="2" charset="2"/>
              <a:buChar char="§"/>
            </a:pPr>
            <a:r>
              <a:rPr lang="en-US" dirty="0"/>
              <a:t>The ethical climate of industry. </a:t>
            </a:r>
          </a:p>
        </p:txBody>
      </p:sp>
      <p:sp>
        <p:nvSpPr>
          <p:cNvPr id="4" name="Content Placeholder 3">
            <a:extLst>
              <a:ext uri="{FF2B5EF4-FFF2-40B4-BE49-F238E27FC236}">
                <a16:creationId xmlns:a16="http://schemas.microsoft.com/office/drawing/2014/main" id="{4FFE15B8-2D5A-43C4-B48C-BB4325CFC0BE}"/>
              </a:ext>
            </a:extLst>
          </p:cNvPr>
          <p:cNvSpPr>
            <a:spLocks noGrp="1"/>
          </p:cNvSpPr>
          <p:nvPr>
            <p:ph sz="half" idx="2"/>
          </p:nvPr>
        </p:nvSpPr>
        <p:spPr>
          <a:xfrm>
            <a:off x="8289696" y="1608667"/>
            <a:ext cx="3421957" cy="4501127"/>
          </a:xfrm>
        </p:spPr>
        <p:txBody>
          <a:bodyPr>
            <a:normAutofit/>
          </a:bodyPr>
          <a:lstStyle/>
          <a:p>
            <a:r>
              <a:rPr lang="en-US" sz="2000"/>
              <a:t>.</a:t>
            </a:r>
          </a:p>
        </p:txBody>
      </p:sp>
    </p:spTree>
    <p:extLst>
      <p:ext uri="{BB962C8B-B14F-4D97-AF65-F5344CB8AC3E}">
        <p14:creationId xmlns:p14="http://schemas.microsoft.com/office/powerpoint/2010/main" val="1240667191"/>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1DFB9F-BCD3-0F61-C6D5-D9BA10183FB4}"/>
              </a:ext>
            </a:extLst>
          </p:cNvPr>
          <p:cNvSpPr>
            <a:spLocks noGrp="1"/>
          </p:cNvSpPr>
          <p:nvPr>
            <p:ph type="title"/>
          </p:nvPr>
        </p:nvSpPr>
        <p:spPr>
          <a:xfrm>
            <a:off x="5297762" y="329184"/>
            <a:ext cx="6251110" cy="1783080"/>
          </a:xfrm>
        </p:spPr>
        <p:txBody>
          <a:bodyPr anchor="b">
            <a:normAutofit/>
          </a:bodyPr>
          <a:lstStyle/>
          <a:p>
            <a:r>
              <a:rPr lang="en-US" sz="3800"/>
              <a:t>Ethical challenges and dilemmas in export marketing</a:t>
            </a:r>
          </a:p>
        </p:txBody>
      </p:sp>
      <p:pic>
        <p:nvPicPr>
          <p:cNvPr id="5" name="Picture 4" descr="White bulbs with a yellow one standing out">
            <a:extLst>
              <a:ext uri="{FF2B5EF4-FFF2-40B4-BE49-F238E27FC236}">
                <a16:creationId xmlns:a16="http://schemas.microsoft.com/office/drawing/2014/main" id="{EE901663-A1C5-4F52-9B4C-AA23A76960B7}"/>
              </a:ext>
            </a:extLst>
          </p:cNvPr>
          <p:cNvPicPr>
            <a:picLocks noChangeAspect="1"/>
          </p:cNvPicPr>
          <p:nvPr/>
        </p:nvPicPr>
        <p:blipFill rotWithShape="1">
          <a:blip r:embed="rId2"/>
          <a:srcRect l="19399" r="35269"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0A602F0-1B03-5754-1A35-53B390C7EACF}"/>
              </a:ext>
            </a:extLst>
          </p:cNvPr>
          <p:cNvSpPr>
            <a:spLocks noGrp="1"/>
          </p:cNvSpPr>
          <p:nvPr>
            <p:ph idx="1"/>
          </p:nvPr>
        </p:nvSpPr>
        <p:spPr>
          <a:xfrm>
            <a:off x="5297761" y="2706624"/>
            <a:ext cx="6448761" cy="3822192"/>
          </a:xfrm>
        </p:spPr>
        <p:txBody>
          <a:bodyPr>
            <a:normAutofit/>
          </a:bodyPr>
          <a:lstStyle/>
          <a:p>
            <a:r>
              <a:rPr lang="en-US" sz="2400" dirty="0"/>
              <a:t>The export marketer is faced with many ethical challenges</a:t>
            </a:r>
          </a:p>
          <a:p>
            <a:r>
              <a:rPr lang="en-US" sz="2400" dirty="0"/>
              <a:t>In the international business environment,  there are specific ethic problems that rise due to factors such as (Soproni,2009).</a:t>
            </a:r>
          </a:p>
          <a:p>
            <a:r>
              <a:rPr lang="en-US" sz="2400" dirty="0"/>
              <a:t>a)	The diversity of political and law regulation systems</a:t>
            </a:r>
          </a:p>
          <a:p>
            <a:r>
              <a:rPr lang="en-US" sz="2400" dirty="0"/>
              <a:t>b)	The diversity of economical organizing forms and levels of economic development</a:t>
            </a:r>
          </a:p>
          <a:p>
            <a:endParaRPr lang="en-US" sz="2200" dirty="0"/>
          </a:p>
        </p:txBody>
      </p:sp>
    </p:spTree>
    <p:extLst>
      <p:ext uri="{BB962C8B-B14F-4D97-AF65-F5344CB8AC3E}">
        <p14:creationId xmlns:p14="http://schemas.microsoft.com/office/powerpoint/2010/main" val="24351729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1DFB9F-BCD3-0F61-C6D5-D9BA10183FB4}"/>
              </a:ext>
            </a:extLst>
          </p:cNvPr>
          <p:cNvSpPr>
            <a:spLocks noGrp="1"/>
          </p:cNvSpPr>
          <p:nvPr>
            <p:ph type="title"/>
          </p:nvPr>
        </p:nvSpPr>
        <p:spPr>
          <a:xfrm>
            <a:off x="5297762" y="329184"/>
            <a:ext cx="6251110" cy="1783080"/>
          </a:xfrm>
        </p:spPr>
        <p:txBody>
          <a:bodyPr anchor="b">
            <a:normAutofit/>
          </a:bodyPr>
          <a:lstStyle/>
          <a:p>
            <a:r>
              <a:rPr lang="en-US" sz="3800"/>
              <a:t>Ethical challenges and dilemmas in export marketing</a:t>
            </a:r>
          </a:p>
        </p:txBody>
      </p:sp>
      <p:pic>
        <p:nvPicPr>
          <p:cNvPr id="5" name="Picture 4" descr="Sphere of mesh and nodes">
            <a:extLst>
              <a:ext uri="{FF2B5EF4-FFF2-40B4-BE49-F238E27FC236}">
                <a16:creationId xmlns:a16="http://schemas.microsoft.com/office/drawing/2014/main" id="{25E5FCE3-6028-3B26-1B4A-F4CB427D4E92}"/>
              </a:ext>
            </a:extLst>
          </p:cNvPr>
          <p:cNvPicPr>
            <a:picLocks noChangeAspect="1"/>
          </p:cNvPicPr>
          <p:nvPr/>
        </p:nvPicPr>
        <p:blipFill rotWithShape="1">
          <a:blip r:embed="rId2"/>
          <a:srcRect l="40028" r="9039"/>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0A602F0-1B03-5754-1A35-53B390C7EACF}"/>
              </a:ext>
            </a:extLst>
          </p:cNvPr>
          <p:cNvSpPr>
            <a:spLocks noGrp="1"/>
          </p:cNvSpPr>
          <p:nvPr>
            <p:ph idx="1"/>
          </p:nvPr>
        </p:nvSpPr>
        <p:spPr>
          <a:xfrm>
            <a:off x="5297761" y="2706624"/>
            <a:ext cx="6561303" cy="3985376"/>
          </a:xfrm>
        </p:spPr>
        <p:txBody>
          <a:bodyPr>
            <a:normAutofit fontScale="92500" lnSpcReduction="20000"/>
          </a:bodyPr>
          <a:lstStyle/>
          <a:p>
            <a:r>
              <a:rPr lang="en-US" sz="2400" dirty="0"/>
              <a:t>The export marketer is faced with many ethical challenges</a:t>
            </a:r>
          </a:p>
          <a:p>
            <a:r>
              <a:rPr lang="en-US" sz="2400" dirty="0"/>
              <a:t>In the international business environment  there are specific ethic problems that rise due to factors such as (Soproni,2009).</a:t>
            </a:r>
          </a:p>
          <a:p>
            <a:r>
              <a:rPr lang="en-US" sz="2400" dirty="0"/>
              <a:t>c) Insufficient regulations, especially in less developed countries</a:t>
            </a:r>
          </a:p>
          <a:p>
            <a:r>
              <a:rPr lang="en-US" sz="2400" dirty="0"/>
              <a:t>d) Existing conflicts between national and regional economic interests</a:t>
            </a:r>
          </a:p>
          <a:p>
            <a:r>
              <a:rPr lang="en-US" sz="2400" dirty="0"/>
              <a:t>e) The influenced area and power of the multinational corporations, as well as their ability to elude law regulations.</a:t>
            </a:r>
          </a:p>
          <a:p>
            <a:r>
              <a:rPr lang="en-US" sz="2400" dirty="0"/>
              <a:t>f) Corruption in some areas of the world.</a:t>
            </a:r>
          </a:p>
          <a:p>
            <a:endParaRPr lang="en-US" sz="1700" dirty="0"/>
          </a:p>
        </p:txBody>
      </p:sp>
    </p:spTree>
    <p:extLst>
      <p:ext uri="{BB962C8B-B14F-4D97-AF65-F5344CB8AC3E}">
        <p14:creationId xmlns:p14="http://schemas.microsoft.com/office/powerpoint/2010/main" val="804784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8FEA6A-B027-95C6-BBCD-15D1884AFDAE}"/>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4600" kern="1200">
                <a:solidFill>
                  <a:schemeClr val="tx1"/>
                </a:solidFill>
                <a:latin typeface="+mj-lt"/>
                <a:ea typeface="+mj-ea"/>
                <a:cs typeface="+mj-cs"/>
              </a:rPr>
              <a:t>Ethical challenges and dilemmas in export marketing</a:t>
            </a:r>
          </a:p>
        </p:txBody>
      </p:sp>
      <p:sp>
        <p:nvSpPr>
          <p:cNvPr id="14"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B9A79F5D-731E-D3C8-CE10-49257C3AF5AA}"/>
              </a:ext>
            </a:extLst>
          </p:cNvPr>
          <p:cNvGraphicFramePr>
            <a:graphicFrameLocks noGrp="1"/>
          </p:cNvGraphicFramePr>
          <p:nvPr>
            <p:ph idx="1"/>
            <p:extLst>
              <p:ext uri="{D42A27DB-BD31-4B8C-83A1-F6EECF244321}">
                <p14:modId xmlns:p14="http://schemas.microsoft.com/office/powerpoint/2010/main" val="753250370"/>
              </p:ext>
            </p:extLst>
          </p:nvPr>
        </p:nvGraphicFramePr>
        <p:xfrm>
          <a:off x="4654296" y="997641"/>
          <a:ext cx="7214617" cy="4835289"/>
        </p:xfrm>
        <a:graphic>
          <a:graphicData uri="http://schemas.openxmlformats.org/drawingml/2006/table">
            <a:tbl>
              <a:tblPr firstRow="1" firstCol="1" bandRow="1"/>
              <a:tblGrid>
                <a:gridCol w="1830254">
                  <a:extLst>
                    <a:ext uri="{9D8B030D-6E8A-4147-A177-3AD203B41FA5}">
                      <a16:colId xmlns:a16="http://schemas.microsoft.com/office/drawing/2014/main" val="2661305304"/>
                    </a:ext>
                  </a:extLst>
                </a:gridCol>
                <a:gridCol w="5384363">
                  <a:extLst>
                    <a:ext uri="{9D8B030D-6E8A-4147-A177-3AD203B41FA5}">
                      <a16:colId xmlns:a16="http://schemas.microsoft.com/office/drawing/2014/main" val="4044973318"/>
                    </a:ext>
                  </a:extLst>
                </a:gridCol>
              </a:tblGrid>
              <a:tr h="442227">
                <a:tc>
                  <a:txBody>
                    <a:bodyPr/>
                    <a:lstStyle/>
                    <a:p>
                      <a:pPr marL="0" marR="0" algn="just">
                        <a:lnSpc>
                          <a:spcPct val="115000"/>
                        </a:lnSpc>
                        <a:spcBef>
                          <a:spcPts val="0"/>
                        </a:spcBef>
                        <a:spcAft>
                          <a:spcPts val="600"/>
                        </a:spcAft>
                      </a:pPr>
                      <a:r>
                        <a:rPr lang="en-US" sz="2500" b="1" kern="100">
                          <a:effectLst/>
                          <a:latin typeface="Times New Roman" panose="02020603050405020304" pitchFamily="18" charset="0"/>
                          <a:ea typeface="SimSun" panose="02010600030101010101" pitchFamily="2" charset="-122"/>
                          <a:cs typeface="Times New Roman" panose="02020603050405020304" pitchFamily="18" charset="0"/>
                        </a:rPr>
                        <a:t>Key area</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1122" marR="611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500" b="1" kern="100">
                          <a:effectLst/>
                          <a:latin typeface="Times New Roman" panose="02020603050405020304" pitchFamily="18" charset="0"/>
                          <a:ea typeface="SimSun" panose="02010600030101010101" pitchFamily="2" charset="-122"/>
                          <a:cs typeface="Times New Roman" panose="02020603050405020304" pitchFamily="18" charset="0"/>
                        </a:rPr>
                        <a:t>Main ethical challenges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1122" marR="611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29268187"/>
                  </a:ext>
                </a:extLst>
              </a:tr>
              <a:tr h="879586">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Product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1122" marR="611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Unsafe products, product adulteration and misbranding, product quality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1122" marR="611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942356"/>
                  </a:ext>
                </a:extLst>
              </a:tr>
              <a:tr h="879586">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Packaging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1122" marR="611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Package size, misleading information, and package imitations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1122" marR="611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3604488"/>
                  </a:ext>
                </a:extLst>
              </a:tr>
              <a:tr h="879586">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Advertising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1122" marR="611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Ads to children, deceptive/misleading advertising,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1122" marR="611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0799479"/>
                  </a:ext>
                </a:extLst>
              </a:tr>
              <a:tr h="1754304">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Pricing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1122" marR="611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Unfair pricing, excessive pricing, misleading price reduction, price advertisements, price fixing, predatory pricing, discriminatory pricing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1122" marR="6112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2283465"/>
                  </a:ext>
                </a:extLst>
              </a:tr>
            </a:tbl>
          </a:graphicData>
        </a:graphic>
      </p:graphicFrame>
    </p:spTree>
    <p:extLst>
      <p:ext uri="{BB962C8B-B14F-4D97-AF65-F5344CB8AC3E}">
        <p14:creationId xmlns:p14="http://schemas.microsoft.com/office/powerpoint/2010/main" val="32841948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8FEA6A-B027-95C6-BBCD-15D1884AFDAE}"/>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4600" kern="1200">
                <a:solidFill>
                  <a:schemeClr val="tx1"/>
                </a:solidFill>
                <a:latin typeface="+mj-lt"/>
                <a:ea typeface="+mj-ea"/>
                <a:cs typeface="+mj-cs"/>
              </a:rPr>
              <a:t>Ethical challenges and dilemmas in export marketing</a:t>
            </a:r>
          </a:p>
        </p:txBody>
      </p:sp>
      <p:sp>
        <p:nvSpPr>
          <p:cNvPr id="11"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a:extLst>
              <a:ext uri="{FF2B5EF4-FFF2-40B4-BE49-F238E27FC236}">
                <a16:creationId xmlns:a16="http://schemas.microsoft.com/office/drawing/2014/main" id="{B9A79F5D-731E-D3C8-CE10-49257C3AF5AA}"/>
              </a:ext>
            </a:extLst>
          </p:cNvPr>
          <p:cNvGraphicFramePr>
            <a:graphicFrameLocks noGrp="1"/>
          </p:cNvGraphicFramePr>
          <p:nvPr>
            <p:ph idx="1"/>
            <p:extLst>
              <p:ext uri="{D42A27DB-BD31-4B8C-83A1-F6EECF244321}">
                <p14:modId xmlns:p14="http://schemas.microsoft.com/office/powerpoint/2010/main" val="3215313434"/>
              </p:ext>
            </p:extLst>
          </p:nvPr>
        </p:nvGraphicFramePr>
        <p:xfrm>
          <a:off x="4654296" y="1181964"/>
          <a:ext cx="7214617" cy="4466642"/>
        </p:xfrm>
        <a:graphic>
          <a:graphicData uri="http://schemas.openxmlformats.org/drawingml/2006/table">
            <a:tbl>
              <a:tblPr firstRow="1" firstCol="1" bandRow="1"/>
              <a:tblGrid>
                <a:gridCol w="2180267">
                  <a:extLst>
                    <a:ext uri="{9D8B030D-6E8A-4147-A177-3AD203B41FA5}">
                      <a16:colId xmlns:a16="http://schemas.microsoft.com/office/drawing/2014/main" val="2661305304"/>
                    </a:ext>
                  </a:extLst>
                </a:gridCol>
                <a:gridCol w="5034350">
                  <a:extLst>
                    <a:ext uri="{9D8B030D-6E8A-4147-A177-3AD203B41FA5}">
                      <a16:colId xmlns:a16="http://schemas.microsoft.com/office/drawing/2014/main" val="4044973318"/>
                    </a:ext>
                  </a:extLst>
                </a:gridCol>
              </a:tblGrid>
              <a:tr h="449634">
                <a:tc>
                  <a:txBody>
                    <a:bodyPr/>
                    <a:lstStyle/>
                    <a:p>
                      <a:pPr marL="0" marR="0" algn="just">
                        <a:lnSpc>
                          <a:spcPct val="115000"/>
                        </a:lnSpc>
                        <a:spcBef>
                          <a:spcPts val="0"/>
                        </a:spcBef>
                        <a:spcAft>
                          <a:spcPts val="600"/>
                        </a:spcAft>
                      </a:pPr>
                      <a:r>
                        <a:rPr lang="en-US" sz="2500" b="1" kern="100">
                          <a:effectLst/>
                          <a:latin typeface="Times New Roman" panose="02020603050405020304" pitchFamily="18" charset="0"/>
                          <a:ea typeface="SimSun" panose="02010600030101010101" pitchFamily="2" charset="-122"/>
                          <a:cs typeface="Times New Roman" panose="02020603050405020304" pitchFamily="18" charset="0"/>
                        </a:rPr>
                        <a:t>Key area</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2145" marR="621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500" b="1" kern="100">
                          <a:effectLst/>
                          <a:latin typeface="Times New Roman" panose="02020603050405020304" pitchFamily="18" charset="0"/>
                          <a:ea typeface="SimSun" panose="02010600030101010101" pitchFamily="2" charset="-122"/>
                          <a:cs typeface="Times New Roman" panose="02020603050405020304" pitchFamily="18" charset="0"/>
                        </a:rPr>
                        <a:t>Main ethical challenges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2145" marR="621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29268187"/>
                  </a:ext>
                </a:extLst>
              </a:tr>
              <a:tr h="1339003">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Environmental consumerism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2145" marR="621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Green marketing, green products, and green consumers who may not hold to the views despite claims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2145" marR="621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04886824"/>
                  </a:ext>
                </a:extLst>
              </a:tr>
              <a:tr h="1783687">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Customer care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2145" marR="621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Customer dissatisfaction addressed through,</a:t>
                      </a:r>
                      <a:r>
                        <a:rPr lang="en-US" sz="2500" kern="100">
                          <a:effectLst/>
                          <a:latin typeface="Calibri" panose="020F0502020204030204" pitchFamily="34" charset="0"/>
                          <a:ea typeface="SimSun" panose="02010600030101010101" pitchFamily="2" charset="-122"/>
                          <a:cs typeface="Times New Roman" panose="02020603050405020304" pitchFamily="18" charset="0"/>
                        </a:rPr>
                        <a:t> </a:t>
                      </a: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polite and courteous service, offering, confidentiality, open door policy, proactive problem solving.</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2145" marR="621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45814120"/>
                  </a:ext>
                </a:extLst>
              </a:tr>
              <a:tr h="894318">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Distribution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2145" marR="621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0"/>
                        </a:spcBef>
                        <a:spcAft>
                          <a:spcPts val="600"/>
                        </a:spcAft>
                      </a:pPr>
                      <a:r>
                        <a:rPr lang="en-US" sz="2500" kern="100">
                          <a:effectLst/>
                          <a:latin typeface="Times New Roman" panose="02020603050405020304" pitchFamily="18" charset="0"/>
                          <a:ea typeface="SimSun" panose="02010600030101010101" pitchFamily="2" charset="-122"/>
                          <a:cs typeface="Times New Roman" panose="02020603050405020304" pitchFamily="18" charset="0"/>
                        </a:rPr>
                        <a:t>Increase in counterfeit products distribution, </a:t>
                      </a:r>
                      <a:endParaRPr lang="en-US" sz="2500" kern="100">
                        <a:effectLst/>
                        <a:latin typeface="Calibri" panose="020F0502020204030204" pitchFamily="34" charset="0"/>
                        <a:ea typeface="SimSun" panose="02010600030101010101" pitchFamily="2" charset="-122"/>
                        <a:cs typeface="Times New Roman" panose="02020603050405020304" pitchFamily="18" charset="0"/>
                      </a:endParaRPr>
                    </a:p>
                  </a:txBody>
                  <a:tcPr marL="62145" marR="6214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55402445"/>
                  </a:ext>
                </a:extLst>
              </a:tr>
            </a:tbl>
          </a:graphicData>
        </a:graphic>
      </p:graphicFrame>
    </p:spTree>
    <p:extLst>
      <p:ext uri="{BB962C8B-B14F-4D97-AF65-F5344CB8AC3E}">
        <p14:creationId xmlns:p14="http://schemas.microsoft.com/office/powerpoint/2010/main" val="4075758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6AC3E8-720E-B26D-7ACA-0CFD2B6380D5}"/>
              </a:ext>
            </a:extLst>
          </p:cNvPr>
          <p:cNvSpPr>
            <a:spLocks noGrp="1"/>
          </p:cNvSpPr>
          <p:nvPr>
            <p:ph type="title"/>
          </p:nvPr>
        </p:nvSpPr>
        <p:spPr>
          <a:xfrm>
            <a:off x="841248" y="548640"/>
            <a:ext cx="3600860" cy="5431536"/>
          </a:xfrm>
        </p:spPr>
        <p:txBody>
          <a:bodyPr>
            <a:normAutofit/>
          </a:bodyPr>
          <a:lstStyle/>
          <a:p>
            <a:r>
              <a:rPr lang="en-US" sz="5400"/>
              <a:t>Ethical decision-making process in marketing </a:t>
            </a:r>
            <a:br>
              <a:rPr lang="en-US" sz="5400"/>
            </a:br>
            <a:endParaRPr lang="en-US"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C68B3D2-1DF8-2904-4F0B-2E8D3BD75977}"/>
              </a:ext>
            </a:extLst>
          </p:cNvPr>
          <p:cNvSpPr>
            <a:spLocks noGrp="1"/>
          </p:cNvSpPr>
          <p:nvPr>
            <p:ph idx="1"/>
          </p:nvPr>
        </p:nvSpPr>
        <p:spPr>
          <a:xfrm>
            <a:off x="5126418" y="552091"/>
            <a:ext cx="6700291" cy="6172266"/>
          </a:xfrm>
        </p:spPr>
        <p:txBody>
          <a:bodyPr anchor="ctr">
            <a:normAutofit/>
          </a:bodyPr>
          <a:lstStyle/>
          <a:p>
            <a:r>
              <a:rPr lang="en-US" dirty="0"/>
              <a:t>Ethical decision-making refers to the process of evaluating and choosing among alternatives in a manner consistent with the ethical principles</a:t>
            </a:r>
          </a:p>
          <a:p>
            <a:r>
              <a:rPr lang="en-US" dirty="0"/>
              <a:t>The steps include </a:t>
            </a:r>
            <a:r>
              <a:rPr lang="en-US" dirty="0" err="1"/>
              <a:t>Nurreti</a:t>
            </a:r>
            <a:r>
              <a:rPr lang="en-US" dirty="0"/>
              <a:t> Et al (2015): </a:t>
            </a:r>
          </a:p>
          <a:p>
            <a:r>
              <a:rPr lang="en-US" dirty="0"/>
              <a:t>1.	Determine the facts of the situation:   the decision maker should make an honest effort to understand the problem.</a:t>
            </a:r>
          </a:p>
          <a:p>
            <a:r>
              <a:rPr lang="en-US" dirty="0"/>
              <a:t>2.	 Identifying the ethical issues involved:  requires the marketer to recognize a decision as an ethical one. </a:t>
            </a:r>
          </a:p>
          <a:p>
            <a:endParaRPr lang="en-US" sz="2200" dirty="0"/>
          </a:p>
        </p:txBody>
      </p:sp>
    </p:spTree>
    <p:extLst>
      <p:ext uri="{BB962C8B-B14F-4D97-AF65-F5344CB8AC3E}">
        <p14:creationId xmlns:p14="http://schemas.microsoft.com/office/powerpoint/2010/main" val="548847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6AC3E8-720E-B26D-7ACA-0CFD2B6380D5}"/>
              </a:ext>
            </a:extLst>
          </p:cNvPr>
          <p:cNvSpPr>
            <a:spLocks noGrp="1"/>
          </p:cNvSpPr>
          <p:nvPr>
            <p:ph type="title"/>
          </p:nvPr>
        </p:nvSpPr>
        <p:spPr>
          <a:xfrm>
            <a:off x="841248" y="548640"/>
            <a:ext cx="3600860" cy="5431536"/>
          </a:xfrm>
        </p:spPr>
        <p:txBody>
          <a:bodyPr>
            <a:normAutofit/>
          </a:bodyPr>
          <a:lstStyle/>
          <a:p>
            <a:r>
              <a:rPr lang="en-US" sz="5400"/>
              <a:t>Ethical decision-making process in marketing </a:t>
            </a:r>
            <a:br>
              <a:rPr lang="en-US" sz="5400"/>
            </a:br>
            <a:endParaRPr lang="en-US"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C68B3D2-1DF8-2904-4F0B-2E8D3BD75977}"/>
              </a:ext>
            </a:extLst>
          </p:cNvPr>
          <p:cNvSpPr>
            <a:spLocks noGrp="1"/>
          </p:cNvSpPr>
          <p:nvPr>
            <p:ph idx="1"/>
          </p:nvPr>
        </p:nvSpPr>
        <p:spPr>
          <a:xfrm>
            <a:off x="5126418" y="552090"/>
            <a:ext cx="6555394" cy="6115995"/>
          </a:xfrm>
        </p:spPr>
        <p:txBody>
          <a:bodyPr anchor="ctr">
            <a:normAutofit/>
          </a:bodyPr>
          <a:lstStyle/>
          <a:p>
            <a:r>
              <a:rPr lang="en-US" dirty="0"/>
              <a:t>The steps include </a:t>
            </a:r>
            <a:r>
              <a:rPr lang="en-US" dirty="0" err="1"/>
              <a:t>Nurreti</a:t>
            </a:r>
            <a:r>
              <a:rPr lang="en-US" dirty="0"/>
              <a:t> Et al (2015): </a:t>
            </a:r>
          </a:p>
          <a:p>
            <a:r>
              <a:rPr lang="en-US" dirty="0"/>
              <a:t>3.	identify relevant factors:  these are factors like stakeholders or laws or professional codes and consider the situation from their point of view who will affected by a decision, policy or operation of a firm. </a:t>
            </a:r>
          </a:p>
          <a:p>
            <a:r>
              <a:rPr lang="en-US" dirty="0"/>
              <a:t>4.	Evaluate alternatives: Once the facts have been examined, it is needed to consider the available alternatives which is also called the moral imagination. </a:t>
            </a:r>
          </a:p>
          <a:p>
            <a:r>
              <a:rPr lang="en-US" dirty="0"/>
              <a:t>Obvious and unobvious options should be considered. </a:t>
            </a:r>
          </a:p>
          <a:p>
            <a:endParaRPr lang="en-US" sz="2200" dirty="0"/>
          </a:p>
        </p:txBody>
      </p:sp>
    </p:spTree>
    <p:extLst>
      <p:ext uri="{BB962C8B-B14F-4D97-AF65-F5344CB8AC3E}">
        <p14:creationId xmlns:p14="http://schemas.microsoft.com/office/powerpoint/2010/main" val="21817686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6AC3E8-720E-B26D-7ACA-0CFD2B6380D5}"/>
              </a:ext>
            </a:extLst>
          </p:cNvPr>
          <p:cNvSpPr>
            <a:spLocks noGrp="1"/>
          </p:cNvSpPr>
          <p:nvPr>
            <p:ph type="title"/>
          </p:nvPr>
        </p:nvSpPr>
        <p:spPr>
          <a:xfrm>
            <a:off x="841248" y="548640"/>
            <a:ext cx="3600860" cy="5431536"/>
          </a:xfrm>
        </p:spPr>
        <p:txBody>
          <a:bodyPr>
            <a:normAutofit/>
          </a:bodyPr>
          <a:lstStyle/>
          <a:p>
            <a:r>
              <a:rPr lang="en-US" sz="5400"/>
              <a:t>Ethical decision-making process in marketing </a:t>
            </a:r>
            <a:br>
              <a:rPr lang="en-US" sz="5400"/>
            </a:br>
            <a:endParaRPr lang="en-US"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C68B3D2-1DF8-2904-4F0B-2E8D3BD75977}"/>
              </a:ext>
            </a:extLst>
          </p:cNvPr>
          <p:cNvSpPr>
            <a:spLocks noGrp="1"/>
          </p:cNvSpPr>
          <p:nvPr>
            <p:ph idx="1"/>
          </p:nvPr>
        </p:nvSpPr>
        <p:spPr>
          <a:xfrm>
            <a:off x="5126418" y="552090"/>
            <a:ext cx="6541326" cy="5750235"/>
          </a:xfrm>
        </p:spPr>
        <p:txBody>
          <a:bodyPr anchor="ctr">
            <a:normAutofit/>
          </a:bodyPr>
          <a:lstStyle/>
          <a:p>
            <a:r>
              <a:rPr lang="en-US" dirty="0"/>
              <a:t>The steps include </a:t>
            </a:r>
            <a:r>
              <a:rPr lang="en-US" dirty="0" err="1"/>
              <a:t>Nurreti</a:t>
            </a:r>
            <a:r>
              <a:rPr lang="en-US" dirty="0"/>
              <a:t> Et al (2015): </a:t>
            </a:r>
          </a:p>
          <a:p>
            <a:r>
              <a:rPr lang="en-US" dirty="0"/>
              <a:t>5.	Rational decision: after considering all options a rational decision has to be made. </a:t>
            </a:r>
          </a:p>
          <a:p>
            <a:r>
              <a:rPr lang="en-US" dirty="0"/>
              <a:t>This requires one to pick a course of action among the supported ethical alternatives. </a:t>
            </a:r>
          </a:p>
          <a:p>
            <a:r>
              <a:rPr lang="en-US" dirty="0"/>
              <a:t>6.	Evaluate implications: evaluate the implications of the selected course of action to monitor and learn from the outcomes and to modify the actions according to face similar challenges in the future.</a:t>
            </a:r>
          </a:p>
          <a:p>
            <a:endParaRPr lang="en-US" sz="2200" dirty="0"/>
          </a:p>
        </p:txBody>
      </p:sp>
    </p:spTree>
    <p:extLst>
      <p:ext uri="{BB962C8B-B14F-4D97-AF65-F5344CB8AC3E}">
        <p14:creationId xmlns:p14="http://schemas.microsoft.com/office/powerpoint/2010/main" val="23278572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5CAFB-0D5E-9664-EF3F-5ABCCE365455}"/>
              </a:ext>
            </a:extLst>
          </p:cNvPr>
          <p:cNvSpPr>
            <a:spLocks noGrp="1"/>
          </p:cNvSpPr>
          <p:nvPr>
            <p:ph type="title"/>
          </p:nvPr>
        </p:nvSpPr>
        <p:spPr>
          <a:xfrm>
            <a:off x="5868557" y="1138036"/>
            <a:ext cx="5444382" cy="1402470"/>
          </a:xfrm>
        </p:spPr>
        <p:txBody>
          <a:bodyPr anchor="t">
            <a:normAutofit/>
          </a:bodyPr>
          <a:lstStyle/>
          <a:p>
            <a:r>
              <a:rPr lang="en-US" sz="3000"/>
              <a:t>Towards an international ethical code in business</a:t>
            </a:r>
            <a:br>
              <a:rPr lang="en-US" sz="3000"/>
            </a:br>
            <a:endParaRPr lang="en-US" sz="3000"/>
          </a:p>
        </p:txBody>
      </p:sp>
      <p:pic>
        <p:nvPicPr>
          <p:cNvPr id="5" name="Picture 4" descr="Sphere of mesh and nodes">
            <a:extLst>
              <a:ext uri="{FF2B5EF4-FFF2-40B4-BE49-F238E27FC236}">
                <a16:creationId xmlns:a16="http://schemas.microsoft.com/office/drawing/2014/main" id="{9BC18B5E-A280-74D4-C058-D3151152D040}"/>
              </a:ext>
            </a:extLst>
          </p:cNvPr>
          <p:cNvPicPr>
            <a:picLocks noChangeAspect="1"/>
          </p:cNvPicPr>
          <p:nvPr/>
        </p:nvPicPr>
        <p:blipFill rotWithShape="1">
          <a:blip r:embed="rId2"/>
          <a:srcRect l="37327" r="6339"/>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AF142B7-0040-BF64-19E0-DF4E49C2B1E2}"/>
              </a:ext>
            </a:extLst>
          </p:cNvPr>
          <p:cNvSpPr>
            <a:spLocks noGrp="1"/>
          </p:cNvSpPr>
          <p:nvPr>
            <p:ph idx="1"/>
          </p:nvPr>
        </p:nvSpPr>
        <p:spPr>
          <a:xfrm>
            <a:off x="5868557" y="2551176"/>
            <a:ext cx="6074914" cy="4187249"/>
          </a:xfrm>
        </p:spPr>
        <p:txBody>
          <a:bodyPr>
            <a:normAutofit fontScale="92500" lnSpcReduction="20000"/>
          </a:bodyPr>
          <a:lstStyle/>
          <a:p>
            <a:r>
              <a:rPr lang="en-US" sz="2400" dirty="0"/>
              <a:t>There is no one code of conduct of business globally. </a:t>
            </a:r>
          </a:p>
          <a:p>
            <a:r>
              <a:rPr lang="en-US" sz="2400" dirty="0"/>
              <a:t>1.	</a:t>
            </a:r>
            <a:r>
              <a:rPr lang="en-US" sz="2400" b="1" dirty="0"/>
              <a:t>The Principles of Business drafted by the </a:t>
            </a:r>
            <a:r>
              <a:rPr lang="en-US" sz="2400" b="1" dirty="0" err="1"/>
              <a:t>Caux</a:t>
            </a:r>
            <a:r>
              <a:rPr lang="en-US" sz="2400" b="1" dirty="0"/>
              <a:t> Round Table:. </a:t>
            </a:r>
            <a:r>
              <a:rPr lang="en-US" sz="2400" dirty="0"/>
              <a:t>Advocated for respect and protection of human dignity and responsible stewardship. </a:t>
            </a:r>
          </a:p>
          <a:p>
            <a:r>
              <a:rPr lang="en-US" sz="2400" dirty="0"/>
              <a:t>It failed to reduce social and economic inequities that threaten the planet’s peace and stability. </a:t>
            </a:r>
          </a:p>
          <a:p>
            <a:r>
              <a:rPr lang="en-US" sz="2400" dirty="0"/>
              <a:t>The main principles of this code include Recognize stakeholder constituencies; Create wealth for development of the world; Act with sincerity, candor and truthfulness; Respect the law; The World is one economic community; Sustain the environment; Avoid corruption and illicit dealings</a:t>
            </a:r>
            <a:endParaRPr lang="en-US" sz="1700" dirty="0"/>
          </a:p>
        </p:txBody>
      </p:sp>
    </p:spTree>
    <p:extLst>
      <p:ext uri="{BB962C8B-B14F-4D97-AF65-F5344CB8AC3E}">
        <p14:creationId xmlns:p14="http://schemas.microsoft.com/office/powerpoint/2010/main" val="1360134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08F384-1453-F3AF-2E93-46BF20119243}"/>
              </a:ext>
            </a:extLst>
          </p:cNvPr>
          <p:cNvSpPr>
            <a:spLocks noGrp="1"/>
          </p:cNvSpPr>
          <p:nvPr>
            <p:ph type="title"/>
          </p:nvPr>
        </p:nvSpPr>
        <p:spPr>
          <a:xfrm>
            <a:off x="841248" y="548640"/>
            <a:ext cx="3600860" cy="5431536"/>
          </a:xfrm>
        </p:spPr>
        <p:txBody>
          <a:bodyPr>
            <a:normAutofit/>
          </a:bodyPr>
          <a:lstStyle/>
          <a:p>
            <a:r>
              <a:rPr lang="en-US" sz="5000"/>
              <a:t>Towards an international ethical code in business</a:t>
            </a:r>
            <a:br>
              <a:rPr lang="en-US" sz="5000"/>
            </a:br>
            <a:endParaRPr lang="en-US" sz="50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C8BA5E0-CCC7-5FCD-C09E-D37999A51135}"/>
              </a:ext>
            </a:extLst>
          </p:cNvPr>
          <p:cNvSpPr>
            <a:spLocks noGrp="1"/>
          </p:cNvSpPr>
          <p:nvPr>
            <p:ph idx="1"/>
          </p:nvPr>
        </p:nvSpPr>
        <p:spPr>
          <a:xfrm>
            <a:off x="5126418" y="552091"/>
            <a:ext cx="6224335" cy="5431536"/>
          </a:xfrm>
        </p:spPr>
        <p:txBody>
          <a:bodyPr anchor="ctr">
            <a:normAutofit/>
          </a:bodyPr>
          <a:lstStyle/>
          <a:p>
            <a:r>
              <a:rPr lang="en-US" dirty="0"/>
              <a:t>2.	Global Sullivan Principles: developed by Leon Sullivan, in 1999 and requires companies to adhere to principles such as: </a:t>
            </a:r>
          </a:p>
          <a:p>
            <a:r>
              <a:rPr lang="en-US" dirty="0"/>
              <a:t>Express  support for universal human rights, </a:t>
            </a:r>
          </a:p>
          <a:p>
            <a:r>
              <a:rPr lang="en-US" dirty="0"/>
              <a:t>Promote equal opportunity for our employees at all levels of the company, </a:t>
            </a:r>
          </a:p>
          <a:p>
            <a:r>
              <a:rPr lang="en-US" dirty="0"/>
              <a:t>Respect our employees' voluntary freedom of association,</a:t>
            </a:r>
          </a:p>
          <a:p>
            <a:r>
              <a:rPr lang="en-US" dirty="0"/>
              <a:t> Compensate employees to enable them meet their basic needs, </a:t>
            </a:r>
          </a:p>
        </p:txBody>
      </p:sp>
    </p:spTree>
    <p:extLst>
      <p:ext uri="{BB962C8B-B14F-4D97-AF65-F5344CB8AC3E}">
        <p14:creationId xmlns:p14="http://schemas.microsoft.com/office/powerpoint/2010/main" val="7720085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08F384-1453-F3AF-2E93-46BF20119243}"/>
              </a:ext>
            </a:extLst>
          </p:cNvPr>
          <p:cNvSpPr>
            <a:spLocks noGrp="1"/>
          </p:cNvSpPr>
          <p:nvPr>
            <p:ph type="title"/>
          </p:nvPr>
        </p:nvSpPr>
        <p:spPr>
          <a:xfrm>
            <a:off x="841248" y="548640"/>
            <a:ext cx="3600860" cy="5431536"/>
          </a:xfrm>
        </p:spPr>
        <p:txBody>
          <a:bodyPr>
            <a:normAutofit/>
          </a:bodyPr>
          <a:lstStyle/>
          <a:p>
            <a:r>
              <a:rPr lang="en-US" sz="5000"/>
              <a:t>Towards an international ethical code in business</a:t>
            </a:r>
            <a:br>
              <a:rPr lang="en-US" sz="5000"/>
            </a:br>
            <a:endParaRPr lang="en-US" sz="50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C8BA5E0-CCC7-5FCD-C09E-D37999A51135}"/>
              </a:ext>
            </a:extLst>
          </p:cNvPr>
          <p:cNvSpPr>
            <a:spLocks noGrp="1"/>
          </p:cNvSpPr>
          <p:nvPr>
            <p:ph idx="1"/>
          </p:nvPr>
        </p:nvSpPr>
        <p:spPr>
          <a:xfrm>
            <a:off x="5126418" y="552091"/>
            <a:ext cx="6224335" cy="5431536"/>
          </a:xfrm>
        </p:spPr>
        <p:txBody>
          <a:bodyPr anchor="ctr">
            <a:normAutofit/>
          </a:bodyPr>
          <a:lstStyle/>
          <a:p>
            <a:r>
              <a:rPr lang="en-US" sz="2400" dirty="0"/>
              <a:t>2.	Global Sullivan Principles: developed by Leon Sullivan, in 1999 and requires companies to adhere to principles such as: </a:t>
            </a:r>
          </a:p>
          <a:p>
            <a:r>
              <a:rPr lang="en-US" sz="2400" dirty="0"/>
              <a:t>Provide a safe and healthy workplace; </a:t>
            </a:r>
          </a:p>
          <a:p>
            <a:r>
              <a:rPr lang="en-US" sz="2400" dirty="0"/>
              <a:t>Promote fair competition, </a:t>
            </a:r>
          </a:p>
          <a:p>
            <a:r>
              <a:rPr lang="en-US" sz="2400" dirty="0"/>
              <a:t>Work with government and communities in which we do business to improve the quality of life in those communities</a:t>
            </a:r>
          </a:p>
          <a:p>
            <a:r>
              <a:rPr lang="en-US" sz="2400" dirty="0"/>
              <a:t>Promote the application of these principles by those with whom we do business.</a:t>
            </a:r>
          </a:p>
        </p:txBody>
      </p:sp>
    </p:spTree>
    <p:extLst>
      <p:ext uri="{BB962C8B-B14F-4D97-AF65-F5344CB8AC3E}">
        <p14:creationId xmlns:p14="http://schemas.microsoft.com/office/powerpoint/2010/main" val="28820852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C3AC4D-0706-88A7-0B84-248F0DB5268F}"/>
              </a:ext>
            </a:extLst>
          </p:cNvPr>
          <p:cNvSpPr>
            <a:spLocks noGrp="1"/>
          </p:cNvSpPr>
          <p:nvPr>
            <p:ph type="title"/>
          </p:nvPr>
        </p:nvSpPr>
        <p:spPr>
          <a:xfrm>
            <a:off x="841248" y="548640"/>
            <a:ext cx="3600860" cy="5431536"/>
          </a:xfrm>
        </p:spPr>
        <p:txBody>
          <a:bodyPr>
            <a:normAutofit/>
          </a:bodyPr>
          <a:lstStyle/>
          <a:p>
            <a:r>
              <a:rPr lang="en-US" sz="5000"/>
              <a:t>Towards an international ethical code in business</a:t>
            </a:r>
            <a:br>
              <a:rPr lang="en-US" sz="5000"/>
            </a:br>
            <a:endParaRPr lang="en-US" sz="50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C190932-E177-BC63-6100-8AB42620146D}"/>
              </a:ext>
            </a:extLst>
          </p:cNvPr>
          <p:cNvSpPr>
            <a:spLocks noGrp="1"/>
          </p:cNvSpPr>
          <p:nvPr>
            <p:ph idx="1"/>
          </p:nvPr>
        </p:nvSpPr>
        <p:spPr>
          <a:xfrm>
            <a:off x="5126418" y="552091"/>
            <a:ext cx="6537106" cy="6186334"/>
          </a:xfrm>
        </p:spPr>
        <p:txBody>
          <a:bodyPr anchor="ctr">
            <a:normAutofit lnSpcReduction="10000"/>
          </a:bodyPr>
          <a:lstStyle/>
          <a:p>
            <a:r>
              <a:rPr lang="en-US" sz="2400" dirty="0"/>
              <a:t>3.	</a:t>
            </a:r>
            <a:r>
              <a:rPr lang="en-US" sz="2400" b="1" dirty="0"/>
              <a:t>Business ethic rules for Rotary International</a:t>
            </a:r>
            <a:r>
              <a:rPr lang="en-US" sz="2400" dirty="0"/>
              <a:t>: requires members to respond to four questions in assessing ethical situation: </a:t>
            </a:r>
          </a:p>
          <a:p>
            <a:r>
              <a:rPr lang="en-US" sz="2400" dirty="0"/>
              <a:t>Is it just for all those involved? Will it lead to good understanding and consolidation of friendship? Will all those involved benefit from this? </a:t>
            </a:r>
          </a:p>
          <a:p>
            <a:r>
              <a:rPr lang="en-US" sz="2400" dirty="0"/>
              <a:t>The code requires the members to adhere to these principles: </a:t>
            </a:r>
          </a:p>
          <a:p>
            <a:r>
              <a:rPr lang="en-US" sz="2400" dirty="0"/>
              <a:t>Consider my vocation to be another opportunity to serve; </a:t>
            </a:r>
          </a:p>
          <a:p>
            <a:r>
              <a:rPr lang="en-US" sz="2400" dirty="0"/>
              <a:t>Be faithful to the letter and to the spirit of the ethical codes of my vocation, to the laws of my country, and to the moral standards of my community;  </a:t>
            </a:r>
          </a:p>
          <a:p>
            <a:r>
              <a:rPr lang="en-US" sz="2400" dirty="0"/>
              <a:t>Do all in my power to dignify my vocation and to promote the highest ethical standards in my chosen vocation; </a:t>
            </a:r>
          </a:p>
        </p:txBody>
      </p:sp>
    </p:spTree>
    <p:extLst>
      <p:ext uri="{BB962C8B-B14F-4D97-AF65-F5344CB8AC3E}">
        <p14:creationId xmlns:p14="http://schemas.microsoft.com/office/powerpoint/2010/main" val="8464144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C3AC4D-0706-88A7-0B84-248F0DB5268F}"/>
              </a:ext>
            </a:extLst>
          </p:cNvPr>
          <p:cNvSpPr>
            <a:spLocks noGrp="1"/>
          </p:cNvSpPr>
          <p:nvPr>
            <p:ph type="title"/>
          </p:nvPr>
        </p:nvSpPr>
        <p:spPr>
          <a:xfrm>
            <a:off x="841248" y="548640"/>
            <a:ext cx="3600860" cy="5431536"/>
          </a:xfrm>
        </p:spPr>
        <p:txBody>
          <a:bodyPr>
            <a:normAutofit/>
          </a:bodyPr>
          <a:lstStyle/>
          <a:p>
            <a:r>
              <a:rPr lang="en-US" sz="5000"/>
              <a:t>Towards an international ethical code in business</a:t>
            </a:r>
            <a:br>
              <a:rPr lang="en-US" sz="5000"/>
            </a:br>
            <a:endParaRPr lang="en-US" sz="50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C190932-E177-BC63-6100-8AB42620146D}"/>
              </a:ext>
            </a:extLst>
          </p:cNvPr>
          <p:cNvSpPr>
            <a:spLocks noGrp="1"/>
          </p:cNvSpPr>
          <p:nvPr>
            <p:ph idx="1"/>
          </p:nvPr>
        </p:nvSpPr>
        <p:spPr>
          <a:xfrm>
            <a:off x="5126418" y="552091"/>
            <a:ext cx="6728426" cy="6087860"/>
          </a:xfrm>
        </p:spPr>
        <p:txBody>
          <a:bodyPr anchor="ctr">
            <a:normAutofit fontScale="92500" lnSpcReduction="10000"/>
          </a:bodyPr>
          <a:lstStyle/>
          <a:p>
            <a:r>
              <a:rPr lang="en-US" sz="2400" dirty="0"/>
              <a:t>3.	</a:t>
            </a:r>
            <a:r>
              <a:rPr lang="en-US" sz="2400" b="1" dirty="0"/>
              <a:t>Business ethic rules for Rotary International</a:t>
            </a:r>
            <a:r>
              <a:rPr lang="en-US" sz="2400" dirty="0"/>
              <a:t>: requires members to respond to four questions in assessing ethical situation: </a:t>
            </a:r>
          </a:p>
          <a:p>
            <a:r>
              <a:rPr lang="en-US" sz="2400" dirty="0"/>
              <a:t>Be fair to my employer, employees, associates, competitors, customers, the public, and all those with whom I have a business or professional relationship; </a:t>
            </a:r>
          </a:p>
          <a:p>
            <a:r>
              <a:rPr lang="en-US" sz="2400" dirty="0"/>
              <a:t>Recognize the honor and respect due to all occupations which are useful to society; </a:t>
            </a:r>
          </a:p>
          <a:p>
            <a:r>
              <a:rPr lang="en-US" sz="2400" dirty="0"/>
              <a:t>Offer my vocational talents: to provide opportunities for young people, to work for the relief of the special needs of others, and to improve the quality of life in my community; </a:t>
            </a:r>
          </a:p>
          <a:p>
            <a:r>
              <a:rPr lang="en-US" sz="2400" dirty="0"/>
              <a:t>Adhere to honesty in my advertising and in all representations to the public concerning my business or profession; </a:t>
            </a:r>
          </a:p>
          <a:p>
            <a:r>
              <a:rPr lang="en-US" sz="2400" dirty="0"/>
              <a:t>Neither seek from nor grant to a fellow Rotarian a privilege or advantage not normally accorded others in a business or professional relationship</a:t>
            </a:r>
          </a:p>
        </p:txBody>
      </p:sp>
    </p:spTree>
    <p:extLst>
      <p:ext uri="{BB962C8B-B14F-4D97-AF65-F5344CB8AC3E}">
        <p14:creationId xmlns:p14="http://schemas.microsoft.com/office/powerpoint/2010/main" val="3811912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E33A6B-DABD-E735-AB45-961F39690B00}"/>
              </a:ext>
            </a:extLst>
          </p:cNvPr>
          <p:cNvSpPr>
            <a:spLocks noGrp="1"/>
          </p:cNvSpPr>
          <p:nvPr>
            <p:ph type="title"/>
          </p:nvPr>
        </p:nvSpPr>
        <p:spPr>
          <a:xfrm>
            <a:off x="838200" y="401221"/>
            <a:ext cx="10515600" cy="1348065"/>
          </a:xfrm>
        </p:spPr>
        <p:txBody>
          <a:bodyPr>
            <a:normAutofit/>
          </a:bodyPr>
          <a:lstStyle/>
          <a:p>
            <a:r>
              <a:rPr lang="en-US" sz="5400">
                <a:solidFill>
                  <a:srgbClr val="FFFFFF"/>
                </a:solidFill>
              </a:rPr>
              <a:t>References </a:t>
            </a:r>
          </a:p>
        </p:txBody>
      </p:sp>
      <p:sp>
        <p:nvSpPr>
          <p:cNvPr id="3" name="Content Placeholder 2">
            <a:extLst>
              <a:ext uri="{FF2B5EF4-FFF2-40B4-BE49-F238E27FC236}">
                <a16:creationId xmlns:a16="http://schemas.microsoft.com/office/drawing/2014/main" id="{A514CA04-C8B9-CDC7-F7B0-2A166FC2D84C}"/>
              </a:ext>
            </a:extLst>
          </p:cNvPr>
          <p:cNvSpPr>
            <a:spLocks noGrp="1"/>
          </p:cNvSpPr>
          <p:nvPr>
            <p:ph idx="1"/>
          </p:nvPr>
        </p:nvSpPr>
        <p:spPr>
          <a:xfrm>
            <a:off x="838200" y="2586789"/>
            <a:ext cx="10515600" cy="3590174"/>
          </a:xfrm>
        </p:spPr>
        <p:txBody>
          <a:bodyPr>
            <a:normAutofit/>
          </a:bodyPr>
          <a:lstStyle/>
          <a:p>
            <a:r>
              <a:rPr lang="en-US" sz="1700"/>
              <a:t>Armstrong, R.W. (1996). The relationship between culture and perception of ethical problems of international marketing. Journal of Business Ethics, 15: 1199-1208</a:t>
            </a:r>
          </a:p>
          <a:p>
            <a:r>
              <a:rPr lang="en-US" sz="1700"/>
              <a:t>Business Schools and Corporate Leaders”. R.A. Peterson and O.C. Ferrell, (eds.) Armonk, New York: M.E. Sharpe, pp. 3-17.</a:t>
            </a:r>
          </a:p>
          <a:p>
            <a:r>
              <a:rPr lang="en-US" sz="1700"/>
              <a:t>Caux Round Table (2009) , ―Principles for Business‖, Caux Round Table website, http://www.cauxroundtable.org/index.cfm?&amp;menuid=8 </a:t>
            </a:r>
          </a:p>
          <a:p>
            <a:r>
              <a:rPr lang="en-US" sz="1700"/>
              <a:t>De George, R.T. (1993). Competing with integrity in international business. New York: Oxford</a:t>
            </a:r>
          </a:p>
          <a:p>
            <a:r>
              <a:rPr lang="en-US" sz="1700"/>
              <a:t>Donaldson, T. (1989). The ethics of international business, New York: Oxford University Press.</a:t>
            </a:r>
          </a:p>
          <a:p>
            <a:r>
              <a:rPr lang="en-US" sz="1700"/>
              <a:t>Elfstrom, G. (1991). Moral issues and multinational corporations. New York: St. Martin’s Press.</a:t>
            </a:r>
          </a:p>
          <a:p>
            <a:r>
              <a:rPr lang="en-US" sz="1700"/>
              <a:t>Ferrell O.C (2005), “A Framework for Understanding Organizational Ethics: New Challenges for</a:t>
            </a:r>
          </a:p>
          <a:p>
            <a:r>
              <a:rPr lang="en-US" sz="1700"/>
              <a:t>Global Sullivan Principles of Social Responsibility, http://www.globalsullivanprinciples.org </a:t>
            </a:r>
          </a:p>
        </p:txBody>
      </p:sp>
    </p:spTree>
    <p:extLst>
      <p:ext uri="{BB962C8B-B14F-4D97-AF65-F5344CB8AC3E}">
        <p14:creationId xmlns:p14="http://schemas.microsoft.com/office/powerpoint/2010/main" val="26689043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E33A6B-DABD-E735-AB45-961F39690B00}"/>
              </a:ext>
            </a:extLst>
          </p:cNvPr>
          <p:cNvSpPr>
            <a:spLocks noGrp="1"/>
          </p:cNvSpPr>
          <p:nvPr>
            <p:ph type="title"/>
          </p:nvPr>
        </p:nvSpPr>
        <p:spPr>
          <a:xfrm>
            <a:off x="838200" y="401221"/>
            <a:ext cx="10515600" cy="1348065"/>
          </a:xfrm>
        </p:spPr>
        <p:txBody>
          <a:bodyPr>
            <a:normAutofit/>
          </a:bodyPr>
          <a:lstStyle/>
          <a:p>
            <a:r>
              <a:rPr lang="en-US" sz="5400">
                <a:solidFill>
                  <a:srgbClr val="FFFFFF"/>
                </a:solidFill>
              </a:rPr>
              <a:t>References </a:t>
            </a:r>
          </a:p>
        </p:txBody>
      </p:sp>
      <p:sp>
        <p:nvSpPr>
          <p:cNvPr id="3" name="Content Placeholder 2">
            <a:extLst>
              <a:ext uri="{FF2B5EF4-FFF2-40B4-BE49-F238E27FC236}">
                <a16:creationId xmlns:a16="http://schemas.microsoft.com/office/drawing/2014/main" id="{A514CA04-C8B9-CDC7-F7B0-2A166FC2D84C}"/>
              </a:ext>
            </a:extLst>
          </p:cNvPr>
          <p:cNvSpPr>
            <a:spLocks noGrp="1"/>
          </p:cNvSpPr>
          <p:nvPr>
            <p:ph idx="1"/>
          </p:nvPr>
        </p:nvSpPr>
        <p:spPr>
          <a:xfrm>
            <a:off x="838200" y="2586789"/>
            <a:ext cx="10515600" cy="3590174"/>
          </a:xfrm>
        </p:spPr>
        <p:txBody>
          <a:bodyPr>
            <a:normAutofit/>
          </a:bodyPr>
          <a:lstStyle/>
          <a:p>
            <a:r>
              <a:rPr lang="en-US" sz="1200"/>
              <a:t>Nurettin P, Banu K &amp; Bülent O (2015) Ethical issues in marketing: an application for understanding ethical decision making. ResearchGate. </a:t>
            </a:r>
          </a:p>
          <a:p>
            <a:r>
              <a:rPr lang="en-US" sz="1200"/>
              <a:t>Schermerhorn. J. &amp; Bachrach, D. (2015). Management, (13th ed.). New York: Wiley &amp; Sons.</a:t>
            </a:r>
          </a:p>
          <a:p>
            <a:r>
              <a:rPr lang="en-US" sz="1200"/>
              <a:t>Schlegelmilch, B.B., &amp; Öberseder, M. (2010), Half a century of marketing ethics: Shifting perspectives and emerging trends. Journal of Business Ethics, 93(1): 1-19.</a:t>
            </a:r>
          </a:p>
          <a:p>
            <a:r>
              <a:rPr lang="en-US" sz="1200"/>
              <a:t>Singhapakdi A. &amp; Vitell S.J (1990), “Marketing Ethics: Factors Influencing Perceptions of Ethical Problems and Alternatives.” Journal of Macro Marketing 10, pp. 4-18.</a:t>
            </a:r>
          </a:p>
          <a:p>
            <a:r>
              <a:rPr lang="en-US" sz="1200"/>
              <a:t>Soproni, L. (2009). Ethics in international business. Annals of the University of Oradea - International Relations and European Studies, 1, 126-138. https://nbn-resolving.org/urn:nbn:de:0168-ssoar-348177</a:t>
            </a:r>
          </a:p>
          <a:p>
            <a:r>
              <a:rPr lang="en-US" sz="1200"/>
              <a:t>Tsalikis J. &amp;  Fritzsch D (1980) , “Business Ethics: A Literature Review with a Focus on Marketing Ethics” Journal of Business Ethics, 8(2), 1989, pp. 695-743.</a:t>
            </a:r>
          </a:p>
          <a:p>
            <a:r>
              <a:rPr lang="en-US" sz="1200"/>
              <a:t>University Press.</a:t>
            </a:r>
          </a:p>
          <a:p>
            <a:r>
              <a:rPr lang="en-US" sz="1200"/>
              <a:t>Wisler,J,C.(2016). U.S. CEOs of SBUs in Luxury Goods Organizations: A Mixed Methods Comparison of Ethical Decision-Making Profiles. Journal of Business Ethics.PP 1-76</a:t>
            </a:r>
          </a:p>
          <a:p>
            <a:r>
              <a:rPr lang="en-US" sz="1200"/>
              <a:t>Yuan,R.Liu,M,J.Liu,J.(2015).Ethical marketing: China, Taiwan, Japan and South Korea. Ethical and Social Marketing in Asia.pp 35-53.</a:t>
            </a:r>
          </a:p>
          <a:p>
            <a:endParaRPr lang="en-US" sz="1200"/>
          </a:p>
        </p:txBody>
      </p:sp>
    </p:spTree>
    <p:extLst>
      <p:ext uri="{BB962C8B-B14F-4D97-AF65-F5344CB8AC3E}">
        <p14:creationId xmlns:p14="http://schemas.microsoft.com/office/powerpoint/2010/main" val="36752260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090AA9A-8A83-F11B-CE42-58620E3D77BA}"/>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End </a:t>
            </a:r>
          </a:p>
        </p:txBody>
      </p:sp>
      <p:graphicFrame>
        <p:nvGraphicFramePr>
          <p:cNvPr id="5" name="Content Placeholder 2">
            <a:extLst>
              <a:ext uri="{FF2B5EF4-FFF2-40B4-BE49-F238E27FC236}">
                <a16:creationId xmlns:a16="http://schemas.microsoft.com/office/drawing/2014/main" id="{7EC34111-B811-93D0-2121-CBB62BAC0F3A}"/>
              </a:ext>
            </a:extLst>
          </p:cNvPr>
          <p:cNvGraphicFramePr>
            <a:graphicFrameLocks noGrp="1"/>
          </p:cNvGraphicFramePr>
          <p:nvPr>
            <p:ph idx="1"/>
            <p:extLst>
              <p:ext uri="{D42A27DB-BD31-4B8C-83A1-F6EECF244321}">
                <p14:modId xmlns:p14="http://schemas.microsoft.com/office/powerpoint/2010/main" val="615378666"/>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401011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666</TotalTime>
  <Words>2738</Words>
  <Application>Microsoft Office PowerPoint</Application>
  <PresentationFormat>Widescreen</PresentationFormat>
  <Paragraphs>210</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Times New Roman</vt:lpstr>
      <vt:lpstr>Wingdings</vt:lpstr>
      <vt:lpstr>Office Theme</vt:lpstr>
      <vt:lpstr>Export Marketing And Finance  Week 12 Ethical Issues In Export Marketing </vt:lpstr>
      <vt:lpstr>Welcome </vt:lpstr>
      <vt:lpstr>Intended learning outcomes </vt:lpstr>
      <vt:lpstr>Why ethics?</vt:lpstr>
      <vt:lpstr>Definitions of ethics </vt:lpstr>
      <vt:lpstr>Definitions of ethics </vt:lpstr>
      <vt:lpstr>Definitions of ethics </vt:lpstr>
      <vt:lpstr>Definition of ethics </vt:lpstr>
      <vt:lpstr>12.4 Importance of ethical marketing to a business </vt:lpstr>
      <vt:lpstr>12.4 Importance of ethical marketing to a business </vt:lpstr>
      <vt:lpstr>12.5 Dangers of unethical behavior in export marketing  </vt:lpstr>
      <vt:lpstr>12.5 Dangers of unethical behavior in export marketing  </vt:lpstr>
      <vt:lpstr>   Philosophical approaches to ethics </vt:lpstr>
      <vt:lpstr>   Philosophical approaches to ethics  cont.</vt:lpstr>
      <vt:lpstr>   Philosophical approaches to ethics  cont.</vt:lpstr>
      <vt:lpstr>   Philosophical approaches to ethics  cont.</vt:lpstr>
      <vt:lpstr>   Philosophical approaches to ethics  cont.</vt:lpstr>
      <vt:lpstr>   Philosophical approaches to ethics  cont.</vt:lpstr>
      <vt:lpstr>   Factors influencing ethical behavior among individual marketers  </vt:lpstr>
      <vt:lpstr>   Factors influencing ethical behavior among individual marketers.</vt:lpstr>
      <vt:lpstr>   Factors influencing ethical behavior among individual marketers .</vt:lpstr>
      <vt:lpstr>Ethical challenges and dilemmas in export marketing</vt:lpstr>
      <vt:lpstr>Ethical challenges and dilemmas in export marketing</vt:lpstr>
      <vt:lpstr>Ethical challenges and dilemmas in export marketing</vt:lpstr>
      <vt:lpstr>Ethical challenges and dilemmas in export marketing</vt:lpstr>
      <vt:lpstr>Ethical decision-making process in marketing  </vt:lpstr>
      <vt:lpstr>Ethical decision-making process in marketing  </vt:lpstr>
      <vt:lpstr>Ethical decision-making process in marketing  </vt:lpstr>
      <vt:lpstr>Towards an international ethical code in business </vt:lpstr>
      <vt:lpstr>Towards an international ethical code in business </vt:lpstr>
      <vt:lpstr>Towards an international ethical code in business </vt:lpstr>
      <vt:lpstr>Towards an international ethical code in business </vt:lpstr>
      <vt:lpstr>Towards an international ethical code in business </vt:lpstr>
      <vt:lpstr>References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Export Marketing And Finance  Week 12 Ethical Issues In Export Marketing </dc:title>
  <dc:creator>Dr. John N. Kamau</dc:creator>
  <cp:lastModifiedBy>Dr. John N. Kamau</cp:lastModifiedBy>
  <cp:revision>5</cp:revision>
  <dcterms:created xsi:type="dcterms:W3CDTF">2023-11-08T07:38:22Z</dcterms:created>
  <dcterms:modified xsi:type="dcterms:W3CDTF">2023-11-09T13:37:12Z</dcterms:modified>
</cp:coreProperties>
</file>