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6" roundtripDataSignature="AMtx7mhBTaZOrWGxDLtd0JNMEZ1SBcbxT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36" Type="http://customschemas.google.com/relationships/presentationmetadata" Target="meta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4" name="Google Shape;374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0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Relationship Id="rId4" Type="http://schemas.openxmlformats.org/officeDocument/2006/relationships/hyperlink" Target="https://ec.europa.eu/eurostat/databrowser/view/ext_lt_introeu27_2020/default/table?lang=en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7.png"/><Relationship Id="rId4" Type="http://schemas.openxmlformats.org/officeDocument/2006/relationships/image" Target="../media/image13.png"/><Relationship Id="rId10" Type="http://schemas.openxmlformats.org/officeDocument/2006/relationships/hyperlink" Target="https://www.theeastafrican.co.ke" TargetMode="External"/><Relationship Id="rId9" Type="http://schemas.openxmlformats.org/officeDocument/2006/relationships/image" Target="../media/image23.png"/><Relationship Id="rId5" Type="http://schemas.openxmlformats.org/officeDocument/2006/relationships/hyperlink" Target="https://www.invest.go.ke" TargetMode="External"/><Relationship Id="rId6" Type="http://schemas.openxmlformats.org/officeDocument/2006/relationships/hyperlink" Target="https://www.foodbusinessafrica.com" TargetMode="External"/><Relationship Id="rId7" Type="http://schemas.openxmlformats.org/officeDocument/2006/relationships/hyperlink" Target="https://furtherafrica.com/" TargetMode="External"/><Relationship Id="rId8" Type="http://schemas.openxmlformats.org/officeDocument/2006/relationships/image" Target="../media/image2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3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9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0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6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6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8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9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2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8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1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5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5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hyperlink" Target="https://www.invest.go.ke" TargetMode="External"/><Relationship Id="rId4" Type="http://schemas.openxmlformats.org/officeDocument/2006/relationships/hyperlink" Target="https://furtherafrica.com/" TargetMode="External"/><Relationship Id="rId5" Type="http://schemas.openxmlformats.org/officeDocument/2006/relationships/hyperlink" Target="https://www.foodbusinessafrica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ontainers of various colours are lined up" id="85" name="Google Shape;85;p1"/>
          <p:cNvPicPr preferRelativeResize="0"/>
          <p:nvPr/>
        </p:nvPicPr>
        <p:blipFill rotWithShape="1">
          <a:blip r:embed="rId3">
            <a:alphaModFix/>
          </a:blip>
          <a:srcRect b="0" l="0" r="5199" t="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33000">
                <a:srgbClr val="000000">
                  <a:alpha val="63921"/>
                </a:srgbClr>
              </a:gs>
              <a:gs pos="58000">
                <a:schemeClr val="dk1"/>
              </a:gs>
              <a:gs pos="100000">
                <a:schemeClr val="dk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>
            <p:ph type="ctrTitle"/>
          </p:nvPr>
        </p:nvSpPr>
        <p:spPr>
          <a:xfrm>
            <a:off x="477981" y="1122363"/>
            <a:ext cx="4023360" cy="3204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lt1"/>
                </a:solidFill>
              </a:rPr>
              <a:t>Export marketing and finance </a:t>
            </a:r>
            <a:endParaRPr/>
          </a:p>
        </p:txBody>
      </p:sp>
      <p:sp>
        <p:nvSpPr>
          <p:cNvPr id="88" name="Google Shape;88;p1"/>
          <p:cNvSpPr txBox="1"/>
          <p:nvPr>
            <p:ph idx="1" type="subTitle"/>
          </p:nvPr>
        </p:nvSpPr>
        <p:spPr>
          <a:xfrm>
            <a:off x="477980" y="4872922"/>
            <a:ext cx="4023359" cy="12081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>
                <a:solidFill>
                  <a:schemeClr val="lt1"/>
                </a:solidFill>
              </a:rPr>
              <a:t>Dr. John Kamau</a:t>
            </a:r>
            <a:endParaRPr/>
          </a:p>
        </p:txBody>
      </p:sp>
      <p:sp>
        <p:nvSpPr>
          <p:cNvPr id="89" name="Google Shape;89;p1"/>
          <p:cNvSpPr/>
          <p:nvPr/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/>
          <p:nvPr/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/>
          <p:cNvSpPr txBox="1"/>
          <p:nvPr>
            <p:ph type="title"/>
          </p:nvPr>
        </p:nvSpPr>
        <p:spPr>
          <a:xfrm>
            <a:off x="6094105" y="802955"/>
            <a:ext cx="4977976" cy="145405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Calibri"/>
              <a:buNone/>
            </a:pPr>
            <a:r>
              <a:rPr lang="en-US" sz="3600">
                <a:solidFill>
                  <a:schemeClr val="dk2"/>
                </a:solidFill>
              </a:rPr>
              <a:t>Welcome note</a:t>
            </a:r>
            <a:endParaRPr/>
          </a:p>
        </p:txBody>
      </p:sp>
      <p:pic>
        <p:nvPicPr>
          <p:cNvPr descr="Handshake" id="98" name="Google Shape;9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6951" y="1793846"/>
            <a:ext cx="3620021" cy="3620021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"/>
          <p:cNvSpPr txBox="1"/>
          <p:nvPr>
            <p:ph idx="1" type="body"/>
          </p:nvPr>
        </p:nvSpPr>
        <p:spPr>
          <a:xfrm>
            <a:off x="6090573" y="2421682"/>
            <a:ext cx="5414475" cy="4302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25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en-US" sz="2400">
                <a:solidFill>
                  <a:schemeClr val="dk2"/>
                </a:solidFill>
              </a:rPr>
              <a:t>Welcome to export marketing and finance course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en-US" sz="2400">
                <a:solidFill>
                  <a:schemeClr val="dk2"/>
                </a:solidFill>
              </a:rPr>
              <a:t>It is my joy to take you through the course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en-US" sz="2400">
                <a:solidFill>
                  <a:schemeClr val="dk2"/>
                </a:solidFill>
              </a:rPr>
              <a:t>Thanks for choosing to be tutored by me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en-US" sz="2400">
                <a:solidFill>
                  <a:schemeClr val="dk2"/>
                </a:solidFill>
              </a:rPr>
              <a:t>This is a third-year course and I hope you will enjoy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en-US" sz="2400">
                <a:solidFill>
                  <a:schemeClr val="dk2"/>
                </a:solidFill>
              </a:rPr>
              <a:t>I will begin by doing self introduction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en-US" sz="2400">
                <a:solidFill>
                  <a:schemeClr val="dk2"/>
                </a:solidFill>
              </a:rPr>
              <a:t>I will then give an overview of the entire course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ct val="100000"/>
              <a:buChar char="•"/>
            </a:pPr>
            <a:r>
              <a:rPr lang="en-US" sz="2400">
                <a:solidFill>
                  <a:schemeClr val="dk2"/>
                </a:solidFill>
              </a:rPr>
              <a:t>I will finally introduce today’s lesson </a:t>
            </a:r>
            <a:endParaRPr/>
          </a:p>
          <a:p>
            <a:pPr indent="-122872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grpSp>
        <p:nvGrpSpPr>
          <p:cNvPr id="100" name="Google Shape;100;p2"/>
          <p:cNvGrpSpPr/>
          <p:nvPr/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</p:grpSpPr>
        <p:sp>
          <p:nvSpPr>
            <p:cNvPr id="101" name="Google Shape;101;p2"/>
            <p:cNvSpPr/>
            <p:nvPr/>
          </p:nvSpPr>
          <p:spPr>
            <a:xfrm>
              <a:off x="6096001" y="52996"/>
              <a:ext cx="6093361" cy="6805003"/>
            </a:xfrm>
            <a:custGeom>
              <a:rect b="b" l="l" r="r" t="t"/>
              <a:pathLst>
                <a:path extrusionOk="0" h="6578438" w="5890489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6095999" y="52997"/>
              <a:ext cx="6093363" cy="6805004"/>
            </a:xfrm>
            <a:custGeom>
              <a:rect b="b" l="l" r="r" t="t"/>
              <a:pathLst>
                <a:path extrusionOk="0" h="6578439" w="5890491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6096000" y="52997"/>
              <a:ext cx="6093362" cy="6805004"/>
            </a:xfrm>
            <a:custGeom>
              <a:rect b="b" l="l" r="r" t="t"/>
              <a:pathLst>
                <a:path extrusionOk="0" h="6578439" w="5890490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3"/>
          <p:cNvSpPr/>
          <p:nvPr/>
        </p:nvSpPr>
        <p:spPr>
          <a:xfrm>
            <a:off x="554416" y="365125"/>
            <a:ext cx="11167447" cy="20893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DEDEDE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C5C2C2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3"/>
          <p:cNvSpPr txBox="1"/>
          <p:nvPr>
            <p:ph type="title"/>
          </p:nvPr>
        </p:nvSpPr>
        <p:spPr>
          <a:xfrm>
            <a:off x="1046746" y="586822"/>
            <a:ext cx="3560252" cy="1645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Self-introduction </a:t>
            </a:r>
            <a:endParaRPr/>
          </a:p>
        </p:txBody>
      </p:sp>
      <p:sp>
        <p:nvSpPr>
          <p:cNvPr id="111" name="Google Shape;111;p3"/>
          <p:cNvSpPr/>
          <p:nvPr/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3"/>
          <p:cNvSpPr txBox="1"/>
          <p:nvPr>
            <p:ph idx="1" type="body"/>
          </p:nvPr>
        </p:nvSpPr>
        <p:spPr>
          <a:xfrm>
            <a:off x="5351164" y="586822"/>
            <a:ext cx="6002636" cy="1645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US" sz="1500"/>
              <a:t>Name: Dr john N Kamau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US" sz="1500"/>
              <a:t>Profession: lecturer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US" sz="1500"/>
              <a:t>University: Africa Nazarene University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US" sz="1500"/>
              <a:t>Faith: Christian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</a:pPr>
            <a:r>
              <a:rPr lang="en-US" sz="1500"/>
              <a:t>Family : married with children </a:t>
            </a:r>
            <a:endParaRPr/>
          </a:p>
          <a:p>
            <a:pPr indent="-1333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</a:pPr>
            <a:r>
              <a:t/>
            </a:r>
            <a:endParaRPr sz="1500"/>
          </a:p>
        </p:txBody>
      </p:sp>
      <p:pic>
        <p:nvPicPr>
          <p:cNvPr descr="Lecturer" id="114" name="Google Shape;11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98264" y="2734056"/>
            <a:ext cx="3483864" cy="34838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 delivery drone carrying a package inside a warehouse" id="120" name="Google Shape;120;p4"/>
          <p:cNvPicPr preferRelativeResize="0"/>
          <p:nvPr/>
        </p:nvPicPr>
        <p:blipFill rotWithShape="1">
          <a:blip r:embed="rId3">
            <a:alphaModFix/>
          </a:blip>
          <a:srcRect b="0" l="26978" r="23078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4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4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Overview of export marketing </a:t>
            </a:r>
            <a:endParaRPr/>
          </a:p>
        </p:txBody>
      </p:sp>
      <p:sp>
        <p:nvSpPr>
          <p:cNvPr id="124" name="Google Shape;124;p4"/>
          <p:cNvSpPr txBox="1"/>
          <p:nvPr>
            <p:ph idx="1" type="body"/>
          </p:nvPr>
        </p:nvSpPr>
        <p:spPr>
          <a:xfrm>
            <a:off x="761801" y="2884929"/>
            <a:ext cx="4659756" cy="3374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Introduction to export marketing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Export marketing research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Developing export marketing strategy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Processing export order and Incoterms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Export documentation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oxes and roller conveyor" id="130" name="Google Shape;130;p5"/>
          <p:cNvPicPr preferRelativeResize="0"/>
          <p:nvPr/>
        </p:nvPicPr>
        <p:blipFill rotWithShape="1">
          <a:blip r:embed="rId3">
            <a:alphaModFix/>
          </a:blip>
          <a:srcRect b="0" l="12978" r="20432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5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5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5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Overview cont.</a:t>
            </a:r>
            <a:endParaRPr/>
          </a:p>
        </p:txBody>
      </p:sp>
      <p:sp>
        <p:nvSpPr>
          <p:cNvPr id="134" name="Google Shape;134;p5"/>
          <p:cNvSpPr txBox="1"/>
          <p:nvPr>
            <p:ph idx="1" type="body"/>
          </p:nvPr>
        </p:nvSpPr>
        <p:spPr>
          <a:xfrm>
            <a:off x="761801" y="2884929"/>
            <a:ext cx="4659756" cy="3374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Packaging shipping and insurance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contract and financing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regulation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Trading blocks and exports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 delivery drone carrying a package inside a warehouse" id="140" name="Google Shape;140;p6"/>
          <p:cNvPicPr preferRelativeResize="0"/>
          <p:nvPr/>
        </p:nvPicPr>
        <p:blipFill rotWithShape="1">
          <a:blip r:embed="rId3">
            <a:alphaModFix/>
          </a:blip>
          <a:srcRect b="0" l="18869" r="14969" t="0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6"/>
          <p:cNvSpPr/>
          <p:nvPr/>
        </p:nvSpPr>
        <p:spPr>
          <a:xfrm>
            <a:off x="0" y="0"/>
            <a:ext cx="12191999" cy="1729117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68300" sx="90000" rotWithShape="0" algn="t" dir="5460000" dist="1016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6"/>
          <p:cNvSpPr txBox="1"/>
          <p:nvPr>
            <p:ph type="title"/>
          </p:nvPr>
        </p:nvSpPr>
        <p:spPr>
          <a:xfrm>
            <a:off x="761801" y="352766"/>
            <a:ext cx="10591999" cy="10235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Overview cont.</a:t>
            </a:r>
            <a:endParaRPr/>
          </a:p>
        </p:txBody>
      </p:sp>
      <p:sp>
        <p:nvSpPr>
          <p:cNvPr id="143" name="Google Shape;143;p6"/>
          <p:cNvSpPr txBox="1"/>
          <p:nvPr>
            <p:ph idx="1" type="body"/>
          </p:nvPr>
        </p:nvSpPr>
        <p:spPr>
          <a:xfrm>
            <a:off x="6803408" y="2249766"/>
            <a:ext cx="4550391" cy="4070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Electronic commerce in export marketing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Managing export marketing operations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Ethical issues in export marketing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Graph" id="149" name="Google Shape;149;p7"/>
          <p:cNvPicPr preferRelativeResize="0"/>
          <p:nvPr/>
        </p:nvPicPr>
        <p:blipFill rotWithShape="1">
          <a:blip r:embed="rId3">
            <a:alphaModFix/>
          </a:blip>
          <a:srcRect b="1" l="7610" r="18877" t="0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7"/>
          <p:cNvSpPr/>
          <p:nvPr/>
        </p:nvSpPr>
        <p:spPr>
          <a:xfrm>
            <a:off x="0" y="0"/>
            <a:ext cx="12191999" cy="1729117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68300" sx="90000" rotWithShape="0" algn="t" dir="5460000" dist="1016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7"/>
          <p:cNvSpPr txBox="1"/>
          <p:nvPr>
            <p:ph type="title"/>
          </p:nvPr>
        </p:nvSpPr>
        <p:spPr>
          <a:xfrm>
            <a:off x="761801" y="352766"/>
            <a:ext cx="10591999" cy="10235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Introduction to export marketing </a:t>
            </a:r>
            <a:endParaRPr/>
          </a:p>
        </p:txBody>
      </p:sp>
      <p:sp>
        <p:nvSpPr>
          <p:cNvPr id="152" name="Google Shape;152;p7"/>
          <p:cNvSpPr txBox="1"/>
          <p:nvPr>
            <p:ph idx="1" type="body"/>
          </p:nvPr>
        </p:nvSpPr>
        <p:spPr>
          <a:xfrm>
            <a:off x="6803408" y="2249766"/>
            <a:ext cx="4550391" cy="4070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Definition of export marketing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Features of export marketing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Functions of export marketing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Importance of export marketing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Special problems in export marketing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Characteristics of export marketing executives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World statistics </a:t>
            </a:r>
            <a:endParaRPr/>
          </a:p>
        </p:txBody>
      </p:sp>
      <p:pic>
        <p:nvPicPr>
          <p:cNvPr id="158" name="Google Shape;158;p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55130" y="1690688"/>
            <a:ext cx="8173608" cy="4560873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8"/>
          <p:cNvSpPr txBox="1"/>
          <p:nvPr/>
        </p:nvSpPr>
        <p:spPr>
          <a:xfrm>
            <a:off x="1210250" y="6350100"/>
            <a:ext cx="50958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050">
                <a:solidFill>
                  <a:srgbClr val="333333"/>
                </a:solidFill>
                <a:highlight>
                  <a:srgbClr val="FFFFFF"/>
                </a:highlight>
              </a:rPr>
              <a:t>Source:</a:t>
            </a:r>
            <a:r>
              <a:rPr lang="en-US" sz="1050">
                <a:solidFill>
                  <a:srgbClr val="333333"/>
                </a:solidFill>
                <a:highlight>
                  <a:srgbClr val="FFFFFF"/>
                </a:highlight>
              </a:rPr>
              <a:t> Eurostat </a:t>
            </a:r>
            <a:r>
              <a:rPr lang="en-US" sz="1050">
                <a:solidFill>
                  <a:srgbClr val="0651C1"/>
                </a:solidFill>
                <a:highlight>
                  <a:srgbClr val="FFFFFF"/>
                </a:highlight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(ext_lt_introeu27_2020)</a:t>
            </a:r>
            <a:r>
              <a:rPr lang="en-US" sz="1050">
                <a:solidFill>
                  <a:srgbClr val="333333"/>
                </a:solidFill>
                <a:highlight>
                  <a:srgbClr val="FFFFFF"/>
                </a:highlight>
              </a:rPr>
              <a:t> and UNCTAD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Kenya main exports </a:t>
            </a:r>
            <a:endParaRPr/>
          </a:p>
        </p:txBody>
      </p:sp>
      <p:pic>
        <p:nvPicPr>
          <p:cNvPr id="165" name="Google Shape;165;p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1417662"/>
            <a:ext cx="3578454" cy="201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17710" y="4130562"/>
            <a:ext cx="3829636" cy="2144596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9"/>
          <p:cNvSpPr txBox="1"/>
          <p:nvPr/>
        </p:nvSpPr>
        <p:spPr>
          <a:xfrm>
            <a:off x="934200" y="3531775"/>
            <a:ext cx="34824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/>
              <a:t>source: Nation </a:t>
            </a:r>
            <a:r>
              <a:rPr lang="en-US" sz="800"/>
              <a:t>Media</a:t>
            </a:r>
            <a:r>
              <a:rPr lang="en-US" sz="800"/>
              <a:t> group (2022) Avocados for export from Kenya retried from </a:t>
            </a:r>
            <a:r>
              <a:rPr lang="en-US" sz="800" u="sng">
                <a:solidFill>
                  <a:schemeClr val="hlink"/>
                </a:solidFill>
                <a:hlinkClick r:id="rId5"/>
              </a:rPr>
              <a:t>https://www.invest.go.ke</a:t>
            </a:r>
            <a:r>
              <a:rPr lang="en-US" sz="800"/>
              <a:t> 18/9/2023</a:t>
            </a:r>
            <a:endParaRPr sz="800"/>
          </a:p>
        </p:txBody>
      </p:sp>
      <p:sp>
        <p:nvSpPr>
          <p:cNvPr id="168" name="Google Shape;168;p9"/>
          <p:cNvSpPr txBox="1"/>
          <p:nvPr/>
        </p:nvSpPr>
        <p:spPr>
          <a:xfrm>
            <a:off x="4596000" y="6174650"/>
            <a:ext cx="38295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/>
              <a:t>source: Food Business Africa (2022) Display of kenyan coffee : retrieved from </a:t>
            </a:r>
            <a:r>
              <a:rPr lang="en-US" sz="800" u="sng">
                <a:solidFill>
                  <a:schemeClr val="hlink"/>
                </a:solidFill>
                <a:hlinkClick r:id="rId6"/>
              </a:rPr>
              <a:t>https://www.foodbusinessafrica.com</a:t>
            </a:r>
            <a:r>
              <a:rPr lang="en-US" sz="800"/>
              <a:t> 18/9/2022</a:t>
            </a:r>
            <a:endParaRPr sz="800"/>
          </a:p>
        </p:txBody>
      </p:sp>
      <p:sp>
        <p:nvSpPr>
          <p:cNvPr id="169" name="Google Shape;169;p9"/>
          <p:cNvSpPr txBox="1"/>
          <p:nvPr/>
        </p:nvSpPr>
        <p:spPr>
          <a:xfrm>
            <a:off x="573450" y="5508100"/>
            <a:ext cx="32154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/>
              <a:t>source: Farmers review (2020), Display of kenya </a:t>
            </a:r>
            <a:r>
              <a:rPr lang="en-US" sz="800"/>
              <a:t>horticultural</a:t>
            </a:r>
            <a:r>
              <a:rPr lang="en-US" sz="800"/>
              <a:t> product: </a:t>
            </a:r>
            <a:r>
              <a:rPr lang="en-US" sz="800"/>
              <a:t>retrieved</a:t>
            </a:r>
            <a:r>
              <a:rPr lang="en-US" sz="800"/>
              <a:t> from   </a:t>
            </a:r>
            <a:r>
              <a:rPr lang="en-US" sz="800" u="sng">
                <a:solidFill>
                  <a:schemeClr val="hlink"/>
                </a:solidFill>
                <a:hlinkClick r:id="rId7"/>
              </a:rPr>
              <a:t>https://furtherafrica.com/</a:t>
            </a:r>
            <a:r>
              <a:rPr lang="en-US" sz="800"/>
              <a:t> 18/9/2023</a:t>
            </a:r>
            <a:endParaRPr sz="800"/>
          </a:p>
        </p:txBody>
      </p:sp>
      <p:pic>
        <p:nvPicPr>
          <p:cNvPr id="170" name="Google Shape;170;p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93300" y="4182525"/>
            <a:ext cx="2760300" cy="132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47879" y="1355788"/>
            <a:ext cx="3798597" cy="2135073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9"/>
          <p:cNvSpPr txBox="1"/>
          <p:nvPr/>
        </p:nvSpPr>
        <p:spPr>
          <a:xfrm>
            <a:off x="4889475" y="3380725"/>
            <a:ext cx="3798600" cy="9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source: Nation media group ((2023) kenyan farmer picking tea, Retrieved from </a:t>
            </a:r>
            <a:r>
              <a:rPr lang="en-US" sz="9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10"/>
              </a:rPr>
              <a:t>https://www.theeastafrican.co.ke</a:t>
            </a: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 / on 18/9/2023 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Boxes and roller conveyor" id="178" name="Google Shape;178;p10"/>
          <p:cNvPicPr preferRelativeResize="0"/>
          <p:nvPr/>
        </p:nvPicPr>
        <p:blipFill rotWithShape="1">
          <a:blip r:embed="rId3">
            <a:alphaModFix/>
          </a:blip>
          <a:srcRect b="1" l="2166" r="9620" t="0"/>
          <a:stretch/>
        </p:blipFill>
        <p:spPr>
          <a:xfrm>
            <a:off x="20" y="1666568"/>
            <a:ext cx="4550391" cy="5191432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0"/>
          <p:cNvSpPr/>
          <p:nvPr/>
        </p:nvSpPr>
        <p:spPr>
          <a:xfrm>
            <a:off x="0" y="0"/>
            <a:ext cx="12191999" cy="1729117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68300" sx="90000" rotWithShape="0" algn="t" dir="5460000" dist="1016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0"/>
          <p:cNvSpPr txBox="1"/>
          <p:nvPr>
            <p:ph type="title"/>
          </p:nvPr>
        </p:nvSpPr>
        <p:spPr>
          <a:xfrm>
            <a:off x="761801" y="352766"/>
            <a:ext cx="10591999" cy="10235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What is export marketing</a:t>
            </a:r>
            <a:endParaRPr/>
          </a:p>
        </p:txBody>
      </p:sp>
      <p:sp>
        <p:nvSpPr>
          <p:cNvPr id="181" name="Google Shape;181;p10"/>
          <p:cNvSpPr txBox="1"/>
          <p:nvPr>
            <p:ph idx="1" type="body"/>
          </p:nvPr>
        </p:nvSpPr>
        <p:spPr>
          <a:xfrm>
            <a:off x="4943960" y="1729116"/>
            <a:ext cx="7051728" cy="53691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Export marketing is a branch of international marketing that focuses on the movement of goods and services from one country to another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Export marketing is the process of exchanging goods and services between the residents of one country to the residents of another country.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a)	Marketing of goods and services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b)	Goods and services are exchanged between countries/nations.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c)	Process well organized and managed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d)	Export may be carried out by companies and even governments. </a:t>
            </a:r>
            <a:endParaRPr/>
          </a:p>
          <a:p>
            <a:pPr indent="-12065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t/>
            </a:r>
            <a:endParaRPr sz="17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Storage crates" id="187" name="Google Shape;187;p11"/>
          <p:cNvPicPr preferRelativeResize="0"/>
          <p:nvPr/>
        </p:nvPicPr>
        <p:blipFill rotWithShape="1">
          <a:blip r:embed="rId3">
            <a:alphaModFix/>
          </a:blip>
          <a:srcRect b="0" l="19744" r="21212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11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1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1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Features of export marketing </a:t>
            </a:r>
            <a:endParaRPr/>
          </a:p>
        </p:txBody>
      </p:sp>
      <p:sp>
        <p:nvSpPr>
          <p:cNvPr id="191" name="Google Shape;191;p11"/>
          <p:cNvSpPr txBox="1"/>
          <p:nvPr>
            <p:ph idx="1" type="body"/>
          </p:nvPr>
        </p:nvSpPr>
        <p:spPr>
          <a:xfrm>
            <a:off x="761801" y="2884929"/>
            <a:ext cx="4659756" cy="3374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Lengthy procedures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Large-scale operations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Dominances of MNCS and TNCS from developed countries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Trade barriers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Trade blocs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2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erial view of a city skyline" id="197" name="Google Shape;197;p12"/>
          <p:cNvPicPr preferRelativeResize="0"/>
          <p:nvPr/>
        </p:nvPicPr>
        <p:blipFill rotWithShape="1">
          <a:blip r:embed="rId3">
            <a:alphaModFix/>
          </a:blip>
          <a:srcRect b="-1" l="2333" r="3548" t="0"/>
          <a:stretch/>
        </p:blipFill>
        <p:spPr>
          <a:xfrm>
            <a:off x="4262034" y="-77481"/>
            <a:ext cx="7929964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2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2"/>
          <p:cNvSpPr txBox="1"/>
          <p:nvPr>
            <p:ph type="title"/>
          </p:nvPr>
        </p:nvSpPr>
        <p:spPr>
          <a:xfrm>
            <a:off x="838200" y="442616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Features cont. </a:t>
            </a:r>
            <a:endParaRPr/>
          </a:p>
        </p:txBody>
      </p:sp>
      <p:sp>
        <p:nvSpPr>
          <p:cNvPr id="200" name="Google Shape;200;p12"/>
          <p:cNvSpPr txBox="1"/>
          <p:nvPr>
            <p:ph idx="1" type="body"/>
          </p:nvPr>
        </p:nvSpPr>
        <p:spPr>
          <a:xfrm>
            <a:off x="83820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Importance of advanced technology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Foreign exchange regulations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Three-faced competition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Involvement of international organizations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3"/>
          <p:cNvSpPr/>
          <p:nvPr/>
        </p:nvSpPr>
        <p:spPr>
          <a:xfrm>
            <a:off x="-1" y="0"/>
            <a:ext cx="12191999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3"/>
          <p:cNvSpPr/>
          <p:nvPr/>
        </p:nvSpPr>
        <p:spPr>
          <a:xfrm>
            <a:off x="1" y="0"/>
            <a:ext cx="8522446" cy="2285999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96900" sx="90000" rotWithShape="0" algn="t" dir="7140000" dist="304800" sy="90000">
              <a:srgbClr val="000000">
                <a:alpha val="1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3"/>
          <p:cNvSpPr txBox="1"/>
          <p:nvPr>
            <p:ph type="title"/>
          </p:nvPr>
        </p:nvSpPr>
        <p:spPr>
          <a:xfrm>
            <a:off x="761803" y="350196"/>
            <a:ext cx="4646904" cy="1624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Benefits of export marketing</a:t>
            </a:r>
            <a:endParaRPr/>
          </a:p>
        </p:txBody>
      </p:sp>
      <p:sp>
        <p:nvSpPr>
          <p:cNvPr id="208" name="Google Shape;208;p13"/>
          <p:cNvSpPr txBox="1"/>
          <p:nvPr>
            <p:ph idx="1" type="body"/>
          </p:nvPr>
        </p:nvSpPr>
        <p:spPr>
          <a:xfrm>
            <a:off x="761802" y="2743200"/>
            <a:ext cx="4646905" cy="36131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Balance of payment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Foreign exchange reserves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Financing Development Plans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Employment opportunities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Optimum Utilization of Resources</a:t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A digital balance scale using circles" id="209" name="Google Shape;209;p13"/>
          <p:cNvPicPr preferRelativeResize="0"/>
          <p:nvPr/>
        </p:nvPicPr>
        <p:blipFill rotWithShape="1">
          <a:blip r:embed="rId3">
            <a:alphaModFix/>
          </a:blip>
          <a:srcRect b="1" l="24390" r="21772" t="0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Graph on document with pen" id="215" name="Google Shape;215;p14"/>
          <p:cNvPicPr preferRelativeResize="0"/>
          <p:nvPr/>
        </p:nvPicPr>
        <p:blipFill rotWithShape="1">
          <a:blip r:embed="rId3">
            <a:alphaModFix/>
          </a:blip>
          <a:srcRect b="2" l="17604" r="3886" t="0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14"/>
          <p:cNvSpPr/>
          <p:nvPr/>
        </p:nvSpPr>
        <p:spPr>
          <a:xfrm>
            <a:off x="0" y="0"/>
            <a:ext cx="12191999" cy="1729117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68300" sx="90000" rotWithShape="0" algn="t" dir="5460000" dist="1016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4"/>
          <p:cNvSpPr txBox="1"/>
          <p:nvPr>
            <p:ph type="title"/>
          </p:nvPr>
        </p:nvSpPr>
        <p:spPr>
          <a:xfrm>
            <a:off x="761801" y="352766"/>
            <a:ext cx="10591999" cy="10235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Benefits cont.</a:t>
            </a:r>
            <a:endParaRPr/>
          </a:p>
        </p:txBody>
      </p:sp>
      <p:sp>
        <p:nvSpPr>
          <p:cNvPr id="218" name="Google Shape;218;p14"/>
          <p:cNvSpPr txBox="1"/>
          <p:nvPr>
            <p:ph idx="1" type="body"/>
          </p:nvPr>
        </p:nvSpPr>
        <p:spPr>
          <a:xfrm>
            <a:off x="6803408" y="2249766"/>
            <a:ext cx="4550391" cy="4070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Increase in National and Per-capita Income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International peace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Research and development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Profit Advantage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Goodwill and Reputation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5"/>
          <p:cNvSpPr/>
          <p:nvPr/>
        </p:nvSpPr>
        <p:spPr>
          <a:xfrm>
            <a:off x="-1" y="0"/>
            <a:ext cx="12191999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5"/>
          <p:cNvSpPr/>
          <p:nvPr/>
        </p:nvSpPr>
        <p:spPr>
          <a:xfrm>
            <a:off x="1" y="0"/>
            <a:ext cx="8522446" cy="2285999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96900" sx="90000" rotWithShape="0" algn="t" dir="7140000" dist="304800" sy="90000">
              <a:srgbClr val="000000">
                <a:alpha val="1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5"/>
          <p:cNvSpPr txBox="1"/>
          <p:nvPr>
            <p:ph type="title"/>
          </p:nvPr>
        </p:nvSpPr>
        <p:spPr>
          <a:xfrm>
            <a:off x="761803" y="350196"/>
            <a:ext cx="4646904" cy="1624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Benefits cont.</a:t>
            </a:r>
            <a:endParaRPr/>
          </a:p>
        </p:txBody>
      </p:sp>
      <p:sp>
        <p:nvSpPr>
          <p:cNvPr id="226" name="Google Shape;226;p15"/>
          <p:cNvSpPr txBox="1"/>
          <p:nvPr>
            <p:ph idx="1" type="body"/>
          </p:nvPr>
        </p:nvSpPr>
        <p:spPr>
          <a:xfrm>
            <a:off x="761802" y="2743200"/>
            <a:ext cx="4646905" cy="36131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Spreading risk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Improves Organizational Efficiency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Financial benefits and incentives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Government Policies and Regulations</a:t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pic>
        <p:nvPicPr>
          <p:cNvPr descr="A digital balance scale using circles" id="227" name="Google Shape;227;p15"/>
          <p:cNvPicPr preferRelativeResize="0"/>
          <p:nvPr/>
        </p:nvPicPr>
        <p:blipFill rotWithShape="1">
          <a:blip r:embed="rId3">
            <a:alphaModFix/>
          </a:blip>
          <a:srcRect b="1" l="24390" r="21772" t="0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16"/>
          <p:cNvPicPr preferRelativeResize="0"/>
          <p:nvPr/>
        </p:nvPicPr>
        <p:blipFill rotWithShape="1">
          <a:blip r:embed="rId3">
            <a:alphaModFix/>
          </a:blip>
          <a:srcRect b="0" l="18725" r="15113" t="0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6"/>
          <p:cNvSpPr/>
          <p:nvPr/>
        </p:nvSpPr>
        <p:spPr>
          <a:xfrm>
            <a:off x="0" y="0"/>
            <a:ext cx="12191999" cy="1729117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68300" sx="90000" rotWithShape="0" algn="t" dir="5460000" dist="1016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6"/>
          <p:cNvSpPr txBox="1"/>
          <p:nvPr>
            <p:ph type="title"/>
          </p:nvPr>
        </p:nvSpPr>
        <p:spPr>
          <a:xfrm>
            <a:off x="761801" y="352766"/>
            <a:ext cx="10591999" cy="10235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Functions of Export Marketing</a:t>
            </a:r>
            <a:endParaRPr/>
          </a:p>
        </p:txBody>
      </p:sp>
      <p:sp>
        <p:nvSpPr>
          <p:cNvPr id="236" name="Google Shape;236;p16"/>
          <p:cNvSpPr txBox="1"/>
          <p:nvPr>
            <p:ph idx="1" type="body"/>
          </p:nvPr>
        </p:nvSpPr>
        <p:spPr>
          <a:xfrm>
            <a:off x="6803408" y="2249766"/>
            <a:ext cx="4550391" cy="4070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Marketing Research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Research and Development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Financing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Production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Packaging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Stock exchange numbers" id="242" name="Google Shape;242;p17"/>
          <p:cNvPicPr preferRelativeResize="0"/>
          <p:nvPr/>
        </p:nvPicPr>
        <p:blipFill rotWithShape="1">
          <a:blip r:embed="rId3">
            <a:alphaModFix/>
          </a:blip>
          <a:srcRect b="2" l="11483" r="10006" t="0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7"/>
          <p:cNvSpPr/>
          <p:nvPr/>
        </p:nvSpPr>
        <p:spPr>
          <a:xfrm>
            <a:off x="0" y="0"/>
            <a:ext cx="12191999" cy="1729117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68300" sx="90000" rotWithShape="0" algn="t" dir="5460000" dist="1016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7"/>
          <p:cNvSpPr txBox="1"/>
          <p:nvPr>
            <p:ph type="title"/>
          </p:nvPr>
        </p:nvSpPr>
        <p:spPr>
          <a:xfrm>
            <a:off x="761801" y="352766"/>
            <a:ext cx="10591999" cy="102358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Functions cont. </a:t>
            </a:r>
            <a:endParaRPr/>
          </a:p>
        </p:txBody>
      </p:sp>
      <p:sp>
        <p:nvSpPr>
          <p:cNvPr id="245" name="Google Shape;245;p17"/>
          <p:cNvSpPr txBox="1"/>
          <p:nvPr>
            <p:ph idx="1" type="body"/>
          </p:nvPr>
        </p:nvSpPr>
        <p:spPr>
          <a:xfrm>
            <a:off x="6803408" y="2249766"/>
            <a:ext cx="4550391" cy="4070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Pricing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0" i="0" lang="en-US" u="none" strike="noStrike">
                <a:latin typeface="Times New Roman"/>
                <a:ea typeface="Times New Roman"/>
                <a:cs typeface="Times New Roman"/>
                <a:sym typeface="Times New Roman"/>
              </a:rPr>
              <a:t>Export Procedure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0" i="0" lang="en-US" u="none" strike="noStrike">
                <a:latin typeface="Times New Roman"/>
                <a:ea typeface="Times New Roman"/>
                <a:cs typeface="Times New Roman"/>
                <a:sym typeface="Times New Roman"/>
              </a:rPr>
              <a:t>Export Incentives and Assistance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0" i="0" lang="en-US" u="none" strike="noStrike">
                <a:latin typeface="Times New Roman"/>
                <a:ea typeface="Times New Roman"/>
                <a:cs typeface="Times New Roman"/>
                <a:sym typeface="Times New Roman"/>
              </a:rPr>
              <a:t>Foreign Trade Policy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8"/>
          <p:cNvSpPr/>
          <p:nvPr/>
        </p:nvSpPr>
        <p:spPr>
          <a:xfrm>
            <a:off x="0" y="0"/>
            <a:ext cx="11416414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18"/>
          <p:cNvSpPr txBox="1"/>
          <p:nvPr>
            <p:ph type="title"/>
          </p:nvPr>
        </p:nvSpPr>
        <p:spPr>
          <a:xfrm>
            <a:off x="6803409" y="762001"/>
            <a:ext cx="4156512" cy="17082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Calibri"/>
              <a:buNone/>
            </a:pPr>
            <a:r>
              <a:rPr lang="en-US" sz="3700"/>
              <a:t>Special Problems of Export Marketing</a:t>
            </a:r>
            <a:endParaRPr/>
          </a:p>
        </p:txBody>
      </p:sp>
      <p:pic>
        <p:nvPicPr>
          <p:cNvPr descr="Maze" id="253" name="Google Shape;253;p18"/>
          <p:cNvPicPr preferRelativeResize="0"/>
          <p:nvPr/>
        </p:nvPicPr>
        <p:blipFill rotWithShape="1">
          <a:blip r:embed="rId3">
            <a:alphaModFix/>
          </a:blip>
          <a:srcRect b="-2" l="17272" r="23392" t="0"/>
          <a:stretch/>
        </p:blipFill>
        <p:spPr>
          <a:xfrm>
            <a:off x="-1" y="-2"/>
            <a:ext cx="6096001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8"/>
          <p:cNvSpPr txBox="1"/>
          <p:nvPr>
            <p:ph idx="1" type="body"/>
          </p:nvPr>
        </p:nvSpPr>
        <p:spPr>
          <a:xfrm>
            <a:off x="6803409" y="2470245"/>
            <a:ext cx="4156512" cy="3769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Long Distance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High Risks and Uncertainties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Customs Formalities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Trade Barriers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9"/>
          <p:cNvSpPr/>
          <p:nvPr/>
        </p:nvSpPr>
        <p:spPr>
          <a:xfrm>
            <a:off x="0" y="0"/>
            <a:ext cx="11416414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9"/>
          <p:cNvSpPr txBox="1"/>
          <p:nvPr>
            <p:ph type="title"/>
          </p:nvPr>
        </p:nvSpPr>
        <p:spPr>
          <a:xfrm>
            <a:off x="6803409" y="762001"/>
            <a:ext cx="4156512" cy="17082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Special Problems cont.</a:t>
            </a:r>
            <a:endParaRPr/>
          </a:p>
        </p:txBody>
      </p:sp>
      <p:pic>
        <p:nvPicPr>
          <p:cNvPr descr="A group of multi coloured wooden stick figures" id="262" name="Google Shape;262;p19"/>
          <p:cNvPicPr preferRelativeResize="0"/>
          <p:nvPr/>
        </p:nvPicPr>
        <p:blipFill rotWithShape="1">
          <a:blip r:embed="rId3">
            <a:alphaModFix/>
          </a:blip>
          <a:srcRect b="-1" l="12156" r="26287" t="0"/>
          <a:stretch/>
        </p:blipFill>
        <p:spPr>
          <a:xfrm>
            <a:off x="-1" y="-2"/>
            <a:ext cx="6096001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19"/>
          <p:cNvSpPr txBox="1"/>
          <p:nvPr>
            <p:ph idx="1" type="body"/>
          </p:nvPr>
        </p:nvSpPr>
        <p:spPr>
          <a:xfrm>
            <a:off x="6803409" y="2470245"/>
            <a:ext cx="4156512" cy="3769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Three-faced Competition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Payment Difficulties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Documentation Formalities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Diverse Languages, Customs and Traditions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0"/>
          <p:cNvSpPr/>
          <p:nvPr/>
        </p:nvSpPr>
        <p:spPr>
          <a:xfrm>
            <a:off x="0" y="0"/>
            <a:ext cx="11416414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20"/>
          <p:cNvSpPr txBox="1"/>
          <p:nvPr>
            <p:ph type="title"/>
          </p:nvPr>
        </p:nvSpPr>
        <p:spPr>
          <a:xfrm>
            <a:off x="6803409" y="762001"/>
            <a:ext cx="4156512" cy="17082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Essential Qualities for Export Manager</a:t>
            </a:r>
            <a:endParaRPr/>
          </a:p>
        </p:txBody>
      </p:sp>
      <p:pic>
        <p:nvPicPr>
          <p:cNvPr descr="White paper ships being led by a yellow ship" id="271" name="Google Shape;271;p20"/>
          <p:cNvPicPr preferRelativeResize="0"/>
          <p:nvPr/>
        </p:nvPicPr>
        <p:blipFill rotWithShape="1">
          <a:blip r:embed="rId3">
            <a:alphaModFix/>
          </a:blip>
          <a:srcRect b="-2" l="34113" r="6551" t="0"/>
          <a:stretch/>
        </p:blipFill>
        <p:spPr>
          <a:xfrm>
            <a:off x="-1" y="-2"/>
            <a:ext cx="6096001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20"/>
          <p:cNvSpPr txBox="1"/>
          <p:nvPr>
            <p:ph idx="1" type="body"/>
          </p:nvPr>
        </p:nvSpPr>
        <p:spPr>
          <a:xfrm>
            <a:off x="6803409" y="2470245"/>
            <a:ext cx="4156512" cy="3769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Educational Qualification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Professional Qualifications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Specialized Knowledge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Managerial Abilities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21"/>
          <p:cNvSpPr/>
          <p:nvPr/>
        </p:nvSpPr>
        <p:spPr>
          <a:xfrm>
            <a:off x="0" y="0"/>
            <a:ext cx="11416414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21"/>
          <p:cNvSpPr txBox="1"/>
          <p:nvPr>
            <p:ph type="title"/>
          </p:nvPr>
        </p:nvSpPr>
        <p:spPr>
          <a:xfrm>
            <a:off x="6803409" y="762001"/>
            <a:ext cx="4156512" cy="17082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Essential Qualities for Export Manager</a:t>
            </a:r>
            <a:endParaRPr/>
          </a:p>
        </p:txBody>
      </p:sp>
      <p:pic>
        <p:nvPicPr>
          <p:cNvPr descr="White paper ships being led by a yellow ship" id="280" name="Google Shape;280;p21"/>
          <p:cNvPicPr preferRelativeResize="0"/>
          <p:nvPr/>
        </p:nvPicPr>
        <p:blipFill rotWithShape="1">
          <a:blip r:embed="rId3">
            <a:alphaModFix/>
          </a:blip>
          <a:srcRect b="-2" l="34113" r="6551" t="0"/>
          <a:stretch/>
        </p:blipFill>
        <p:spPr>
          <a:xfrm>
            <a:off x="-1" y="-2"/>
            <a:ext cx="6096001" cy="6858002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21"/>
          <p:cNvSpPr txBox="1"/>
          <p:nvPr>
            <p:ph idx="1" type="body"/>
          </p:nvPr>
        </p:nvSpPr>
        <p:spPr>
          <a:xfrm>
            <a:off x="6803409" y="2470245"/>
            <a:ext cx="4156512" cy="3769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/>
              <a:t>Essential personal qualities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Orderliness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Courtesy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Adaptability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Sound judgment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Self-confidence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Leadership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2"/>
          <p:cNvSpPr txBox="1"/>
          <p:nvPr>
            <p:ph type="title"/>
          </p:nvPr>
        </p:nvSpPr>
        <p:spPr>
          <a:xfrm>
            <a:off x="876693" y="741391"/>
            <a:ext cx="4355265" cy="161620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b="1" lang="en-US" sz="3200"/>
              <a:t>Successful exporting strategies </a:t>
            </a:r>
            <a:endParaRPr/>
          </a:p>
        </p:txBody>
      </p:sp>
      <p:sp>
        <p:nvSpPr>
          <p:cNvPr id="287" name="Google Shape;287;p22"/>
          <p:cNvSpPr txBox="1"/>
          <p:nvPr>
            <p:ph idx="1" type="body"/>
          </p:nvPr>
        </p:nvSpPr>
        <p:spPr>
          <a:xfrm>
            <a:off x="876692" y="2533475"/>
            <a:ext cx="6593491" cy="4320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development of ideas should be equalized to physical products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Growing world competition informs companies growth strategies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Recognize importance of technology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Developing long-term strategies on a growth market basis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Looking for new markets and opening new sales opportunities. </a:t>
            </a:r>
            <a:endParaRPr/>
          </a:p>
        </p:txBody>
      </p:sp>
      <p:pic>
        <p:nvPicPr>
          <p:cNvPr descr="Mobile device with apps" id="288" name="Google Shape;288;p22"/>
          <p:cNvPicPr preferRelativeResize="0"/>
          <p:nvPr/>
        </p:nvPicPr>
        <p:blipFill rotWithShape="1">
          <a:blip r:embed="rId3">
            <a:alphaModFix/>
          </a:blip>
          <a:srcRect b="0" l="44785" r="5215" t="0"/>
          <a:stretch/>
        </p:blipFill>
        <p:spPr>
          <a:xfrm>
            <a:off x="7656163" y="10"/>
            <a:ext cx="4535836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22"/>
          <p:cNvSpPr/>
          <p:nvPr/>
        </p:nvSpPr>
        <p:spPr>
          <a:xfrm rot="5400000">
            <a:off x="8369424" y="3028872"/>
            <a:ext cx="1559464" cy="6106313"/>
          </a:xfrm>
          <a:prstGeom prst="rect">
            <a:avLst/>
          </a:prstGeom>
          <a:gradFill>
            <a:gsLst>
              <a:gs pos="0">
                <a:srgbClr val="5B9BD5">
                  <a:alpha val="76862"/>
                </a:srgbClr>
              </a:gs>
              <a:gs pos="57000">
                <a:srgbClr val="9CC2E5">
                  <a:alpha val="0"/>
                </a:srgbClr>
              </a:gs>
              <a:gs pos="100000">
                <a:srgbClr val="9CC2E5">
                  <a:alpha val="0"/>
                </a:srgbClr>
              </a:gs>
            </a:gsLst>
            <a:lin ang="111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22"/>
          <p:cNvSpPr/>
          <p:nvPr/>
        </p:nvSpPr>
        <p:spPr>
          <a:xfrm>
            <a:off x="10015441" y="-3760"/>
            <a:ext cx="2176557" cy="6857999"/>
          </a:xfrm>
          <a:prstGeom prst="rect">
            <a:avLst/>
          </a:prstGeom>
          <a:gradFill>
            <a:gsLst>
              <a:gs pos="0">
                <a:schemeClr val="accent2"/>
              </a:gs>
              <a:gs pos="40000">
                <a:srgbClr val="ED7D31">
                  <a:alpha val="0"/>
                </a:srgbClr>
              </a:gs>
              <a:gs pos="100000">
                <a:srgbClr val="ED7D31">
                  <a:alpha val="0"/>
                </a:srgbClr>
              </a:gs>
            </a:gsLst>
            <a:lin ang="11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22"/>
          <p:cNvSpPr/>
          <p:nvPr/>
        </p:nvSpPr>
        <p:spPr>
          <a:xfrm flipH="1" rot="10800000">
            <a:off x="6096000" y="5502302"/>
            <a:ext cx="6106314" cy="1359456"/>
          </a:xfrm>
          <a:prstGeom prst="rect">
            <a:avLst/>
          </a:prstGeom>
          <a:gradFill>
            <a:gsLst>
              <a:gs pos="0">
                <a:srgbClr val="ED7D31">
                  <a:alpha val="88627"/>
                </a:srgbClr>
              </a:gs>
              <a:gs pos="38000">
                <a:srgbClr val="9CC2E5">
                  <a:alpha val="0"/>
                </a:srgbClr>
              </a:gs>
              <a:gs pos="100000">
                <a:srgbClr val="9CC2E5">
                  <a:alpha val="0"/>
                </a:srgbClr>
              </a:gs>
            </a:gsLst>
            <a:lin ang="4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22"/>
          <p:cNvSpPr/>
          <p:nvPr/>
        </p:nvSpPr>
        <p:spPr>
          <a:xfrm rot="10800000">
            <a:off x="9026892" y="2939627"/>
            <a:ext cx="3162908" cy="3914612"/>
          </a:xfrm>
          <a:prstGeom prst="rect">
            <a:avLst/>
          </a:prstGeom>
          <a:gradFill>
            <a:gsLst>
              <a:gs pos="0">
                <a:srgbClr val="9CC2E5"/>
              </a:gs>
              <a:gs pos="51000">
                <a:srgbClr val="9CC2E5">
                  <a:alpha val="0"/>
                </a:srgbClr>
              </a:gs>
              <a:gs pos="100000">
                <a:srgbClr val="9CC2E5">
                  <a:alpha val="0"/>
                </a:srgbClr>
              </a:gs>
            </a:gsLst>
            <a:path path="circle">
              <a:fillToRect b="100%" r="100%"/>
            </a:path>
            <a:tileRect l="-100%" t="-100%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23"/>
          <p:cNvSpPr txBox="1"/>
          <p:nvPr>
            <p:ph type="title"/>
          </p:nvPr>
        </p:nvSpPr>
        <p:spPr>
          <a:xfrm>
            <a:off x="838201" y="365125"/>
            <a:ext cx="5251316" cy="1807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Successful export marketing strategies </a:t>
            </a:r>
            <a:endParaRPr/>
          </a:p>
        </p:txBody>
      </p:sp>
      <p:sp>
        <p:nvSpPr>
          <p:cNvPr id="299" name="Google Shape;299;p23"/>
          <p:cNvSpPr txBox="1"/>
          <p:nvPr>
            <p:ph idx="1" type="body"/>
          </p:nvPr>
        </p:nvSpPr>
        <p:spPr>
          <a:xfrm>
            <a:off x="838200" y="2333297"/>
            <a:ext cx="4619621" cy="38436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Continuous improvement inside the marketing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Developing strong service philosophy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Logistically focused firms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Undertaking export marketing research continuously </a:t>
            </a:r>
            <a:endParaRPr/>
          </a:p>
        </p:txBody>
      </p:sp>
      <p:pic>
        <p:nvPicPr>
          <p:cNvPr descr="White bulbs with a yellow one standing out" id="300" name="Google Shape;300;p23"/>
          <p:cNvPicPr preferRelativeResize="0"/>
          <p:nvPr/>
        </p:nvPicPr>
        <p:blipFill rotWithShape="1">
          <a:blip r:embed="rId3">
            <a:alphaModFix/>
          </a:blip>
          <a:srcRect b="-1" l="13046" r="28916" t="0"/>
          <a:stretch/>
        </p:blipFill>
        <p:spPr>
          <a:xfrm>
            <a:off x="6229215" y="10"/>
            <a:ext cx="5962785" cy="6857990"/>
          </a:xfrm>
          <a:custGeom>
            <a:rect b="b" l="l" r="r" t="t"/>
            <a:pathLst>
              <a:path extrusionOk="0" h="6858000" w="5962785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pwards trending chart on a screen" id="306" name="Google Shape;306;p24"/>
          <p:cNvPicPr preferRelativeResize="0"/>
          <p:nvPr/>
        </p:nvPicPr>
        <p:blipFill rotWithShape="1">
          <a:blip r:embed="rId3">
            <a:alphaModFix/>
          </a:blip>
          <a:srcRect b="-1" l="20031" r="20703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24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4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4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Export marketing risks </a:t>
            </a:r>
            <a:endParaRPr/>
          </a:p>
        </p:txBody>
      </p:sp>
      <p:sp>
        <p:nvSpPr>
          <p:cNvPr id="310" name="Google Shape;310;p24"/>
          <p:cNvSpPr txBox="1"/>
          <p:nvPr>
            <p:ph idx="1" type="body"/>
          </p:nvPr>
        </p:nvSpPr>
        <p:spPr>
          <a:xfrm>
            <a:off x="761801" y="1642820"/>
            <a:ext cx="4659756" cy="50679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Long period before payment are made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Problems arising from fluctuation interest rates, exchange rates, economic &amp; trade cycles.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Manipulation of trade barriers to favor some companies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Increase in corruption, crime, expropriation and fraud and terrorism and diseases 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5"/>
          <p:cNvSpPr txBox="1"/>
          <p:nvPr>
            <p:ph type="title"/>
          </p:nvPr>
        </p:nvSpPr>
        <p:spPr>
          <a:xfrm>
            <a:off x="876693" y="741391"/>
            <a:ext cx="4355265" cy="161620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/>
              <a:t>Export marketing risks continued </a:t>
            </a:r>
            <a:endParaRPr/>
          </a:p>
        </p:txBody>
      </p:sp>
      <p:sp>
        <p:nvSpPr>
          <p:cNvPr id="316" name="Google Shape;316;p25"/>
          <p:cNvSpPr txBox="1"/>
          <p:nvPr>
            <p:ph idx="1" type="body"/>
          </p:nvPr>
        </p:nvSpPr>
        <p:spPr>
          <a:xfrm>
            <a:off x="876692" y="2533476"/>
            <a:ext cx="4355265" cy="43282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New skills required in handling cash and funds management procedures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High cost of launching a product in a foreign market.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Changing global nations alignments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Climate change and its impact</a:t>
            </a:r>
            <a:endParaRPr/>
          </a:p>
        </p:txBody>
      </p:sp>
      <p:pic>
        <p:nvPicPr>
          <p:cNvPr descr="Digital numbers art" id="317" name="Google Shape;317;p25"/>
          <p:cNvPicPr preferRelativeResize="0"/>
          <p:nvPr/>
        </p:nvPicPr>
        <p:blipFill rotWithShape="1">
          <a:blip r:embed="rId3">
            <a:alphaModFix/>
          </a:blip>
          <a:srcRect b="-1" l="8346" r="32319" t="0"/>
          <a:stretch/>
        </p:blipFill>
        <p:spPr>
          <a:xfrm>
            <a:off x="6096000" y="10"/>
            <a:ext cx="609599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25"/>
          <p:cNvSpPr/>
          <p:nvPr/>
        </p:nvSpPr>
        <p:spPr>
          <a:xfrm rot="5400000">
            <a:off x="8369424" y="3028872"/>
            <a:ext cx="1559464" cy="6106313"/>
          </a:xfrm>
          <a:prstGeom prst="rect">
            <a:avLst/>
          </a:prstGeom>
          <a:gradFill>
            <a:gsLst>
              <a:gs pos="0">
                <a:srgbClr val="5B9BD5">
                  <a:alpha val="76862"/>
                </a:srgbClr>
              </a:gs>
              <a:gs pos="57000">
                <a:srgbClr val="9CC2E5">
                  <a:alpha val="0"/>
                </a:srgbClr>
              </a:gs>
              <a:gs pos="100000">
                <a:srgbClr val="9CC2E5">
                  <a:alpha val="0"/>
                </a:srgbClr>
              </a:gs>
            </a:gsLst>
            <a:lin ang="111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25"/>
          <p:cNvSpPr/>
          <p:nvPr/>
        </p:nvSpPr>
        <p:spPr>
          <a:xfrm>
            <a:off x="10015441" y="-3760"/>
            <a:ext cx="2176557" cy="6857999"/>
          </a:xfrm>
          <a:prstGeom prst="rect">
            <a:avLst/>
          </a:prstGeom>
          <a:gradFill>
            <a:gsLst>
              <a:gs pos="0">
                <a:schemeClr val="accent2"/>
              </a:gs>
              <a:gs pos="40000">
                <a:srgbClr val="ED7D31">
                  <a:alpha val="0"/>
                </a:srgbClr>
              </a:gs>
              <a:gs pos="100000">
                <a:srgbClr val="ED7D31">
                  <a:alpha val="0"/>
                </a:srgbClr>
              </a:gs>
            </a:gsLst>
            <a:lin ang="11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25"/>
          <p:cNvSpPr/>
          <p:nvPr/>
        </p:nvSpPr>
        <p:spPr>
          <a:xfrm flipH="1" rot="10800000">
            <a:off x="6096000" y="5502302"/>
            <a:ext cx="6106314" cy="1359456"/>
          </a:xfrm>
          <a:prstGeom prst="rect">
            <a:avLst/>
          </a:prstGeom>
          <a:gradFill>
            <a:gsLst>
              <a:gs pos="0">
                <a:srgbClr val="ED7D31">
                  <a:alpha val="88627"/>
                </a:srgbClr>
              </a:gs>
              <a:gs pos="38000">
                <a:srgbClr val="9CC2E5">
                  <a:alpha val="0"/>
                </a:srgbClr>
              </a:gs>
              <a:gs pos="100000">
                <a:srgbClr val="9CC2E5">
                  <a:alpha val="0"/>
                </a:srgbClr>
              </a:gs>
            </a:gsLst>
            <a:lin ang="4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25"/>
          <p:cNvSpPr/>
          <p:nvPr/>
        </p:nvSpPr>
        <p:spPr>
          <a:xfrm rot="10800000">
            <a:off x="9026892" y="2939627"/>
            <a:ext cx="3162908" cy="3914612"/>
          </a:xfrm>
          <a:prstGeom prst="rect">
            <a:avLst/>
          </a:prstGeom>
          <a:gradFill>
            <a:gsLst>
              <a:gs pos="0">
                <a:srgbClr val="9CC2E5"/>
              </a:gs>
              <a:gs pos="51000">
                <a:srgbClr val="9CC2E5">
                  <a:alpha val="0"/>
                </a:srgbClr>
              </a:gs>
              <a:gs pos="100000">
                <a:srgbClr val="9CC2E5">
                  <a:alpha val="0"/>
                </a:srgbClr>
              </a:gs>
            </a:gsLst>
            <a:path path="circle">
              <a:fillToRect b="100%" r="100%"/>
            </a:path>
            <a:tileRect l="-100%" t="-100%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Yellow paper ship leading among white ships" id="327" name="Google Shape;327;p26"/>
          <p:cNvPicPr preferRelativeResize="0"/>
          <p:nvPr/>
        </p:nvPicPr>
        <p:blipFill rotWithShape="1">
          <a:blip r:embed="rId3">
            <a:alphaModFix/>
          </a:blip>
          <a:srcRect b="-1" l="40736" r="-1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26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26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26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Key personnel and functions </a:t>
            </a:r>
            <a:endParaRPr/>
          </a:p>
        </p:txBody>
      </p:sp>
      <p:sp>
        <p:nvSpPr>
          <p:cNvPr id="331" name="Google Shape;331;p26"/>
          <p:cNvSpPr txBox="1"/>
          <p:nvPr>
            <p:ph idx="1" type="body"/>
          </p:nvPr>
        </p:nvSpPr>
        <p:spPr>
          <a:xfrm>
            <a:off x="761801" y="2884929"/>
            <a:ext cx="4659756" cy="33741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1. Export director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Develops overall policy strategy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Supervises other export managers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Exclamation mark on a yellow background" id="337" name="Google Shape;337;p27"/>
          <p:cNvPicPr preferRelativeResize="0"/>
          <p:nvPr/>
        </p:nvPicPr>
        <p:blipFill rotWithShape="1">
          <a:blip r:embed="rId3">
            <a:alphaModFix/>
          </a:blip>
          <a:srcRect b="0" l="23164" r="10246" t="0"/>
          <a:stretch/>
        </p:blipFill>
        <p:spPr>
          <a:xfrm>
            <a:off x="6617776" y="10"/>
            <a:ext cx="557422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27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27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27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Key personnel and functions cont.</a:t>
            </a:r>
            <a:endParaRPr/>
          </a:p>
        </p:txBody>
      </p:sp>
      <p:sp>
        <p:nvSpPr>
          <p:cNvPr id="341" name="Google Shape;341;p27"/>
          <p:cNvSpPr txBox="1"/>
          <p:nvPr>
            <p:ph idx="1" type="body"/>
          </p:nvPr>
        </p:nvSpPr>
        <p:spPr>
          <a:xfrm>
            <a:off x="761801" y="1751308"/>
            <a:ext cx="5574222" cy="510669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2. Export marketing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Receives inquiry ascertains its feasibility and whether it complies with set standards.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Ascertains  dispatch date and mode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Receives order from customers and ascertains its in line with the quotation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Ensure the quotation is sent to production on time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Follows to ensure order is delivered as expected 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Magnifying glass showing decling performance" id="347" name="Google Shape;347;p28"/>
          <p:cNvPicPr preferRelativeResize="0"/>
          <p:nvPr/>
        </p:nvPicPr>
        <p:blipFill rotWithShape="1">
          <a:blip r:embed="rId3">
            <a:alphaModFix/>
          </a:blip>
          <a:srcRect b="-1" l="5084" r="35649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28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28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28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Key personnel and functions cont.</a:t>
            </a:r>
            <a:endParaRPr/>
          </a:p>
        </p:txBody>
      </p:sp>
      <p:sp>
        <p:nvSpPr>
          <p:cNvPr id="351" name="Google Shape;351;p28"/>
          <p:cNvSpPr txBox="1"/>
          <p:nvPr>
            <p:ph idx="1" type="body"/>
          </p:nvPr>
        </p:nvSpPr>
        <p:spPr>
          <a:xfrm>
            <a:off x="761801" y="1957482"/>
            <a:ext cx="4659756" cy="44433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Liaison with trade associations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Develops marketing and sales plan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Agency appointment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Budget formulation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Export marketing research 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Electronic circuit board" id="357" name="Google Shape;357;p29"/>
          <p:cNvPicPr preferRelativeResize="0"/>
          <p:nvPr/>
        </p:nvPicPr>
        <p:blipFill rotWithShape="1">
          <a:blip r:embed="rId3">
            <a:alphaModFix/>
          </a:blip>
          <a:srcRect b="-1" l="36283" r="4451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29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29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29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Key personnel and functions </a:t>
            </a:r>
            <a:endParaRPr/>
          </a:p>
        </p:txBody>
      </p:sp>
      <p:sp>
        <p:nvSpPr>
          <p:cNvPr id="361" name="Google Shape;361;p29"/>
          <p:cNvSpPr txBox="1"/>
          <p:nvPr>
            <p:ph idx="1" type="body"/>
          </p:nvPr>
        </p:nvSpPr>
        <p:spPr>
          <a:xfrm>
            <a:off x="761801" y="1751308"/>
            <a:ext cx="4659756" cy="51066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3. Export shipping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Links with export sales, ensuring the order complies with import /export controls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Issues instructions on packaging and marking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Chartering or booking shipping space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Electronic circuit board" id="367" name="Google Shape;367;p30"/>
          <p:cNvPicPr preferRelativeResize="0"/>
          <p:nvPr/>
        </p:nvPicPr>
        <p:blipFill rotWithShape="1">
          <a:blip r:embed="rId3">
            <a:alphaModFix/>
          </a:blip>
          <a:srcRect b="-1" l="36283" r="4451" t="0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30"/>
          <p:cNvSpPr/>
          <p:nvPr/>
        </p:nvSpPr>
        <p:spPr>
          <a:xfrm>
            <a:off x="0" y="0"/>
            <a:ext cx="6103025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889000" sx="90000" rotWithShape="0" algn="t" dir="21540000" dist="406400" sy="90000">
              <a:srgbClr val="000000">
                <a:alpha val="2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30"/>
          <p:cNvSpPr/>
          <p:nvPr/>
        </p:nvSpPr>
        <p:spPr>
          <a:xfrm>
            <a:off x="0" y="0"/>
            <a:ext cx="6103025" cy="228599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54000" sx="92000" rotWithShape="0" algn="t" dir="5460000" dist="127000" sy="92000">
              <a:srgbClr val="000000">
                <a:alpha val="2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30"/>
          <p:cNvSpPr txBox="1"/>
          <p:nvPr>
            <p:ph type="title"/>
          </p:nvPr>
        </p:nvSpPr>
        <p:spPr>
          <a:xfrm>
            <a:off x="761801" y="328512"/>
            <a:ext cx="4778387" cy="16289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Key personnel and functions </a:t>
            </a:r>
            <a:endParaRPr/>
          </a:p>
        </p:txBody>
      </p:sp>
      <p:sp>
        <p:nvSpPr>
          <p:cNvPr id="371" name="Google Shape;371;p30"/>
          <p:cNvSpPr txBox="1"/>
          <p:nvPr>
            <p:ph idx="1" type="body"/>
          </p:nvPr>
        </p:nvSpPr>
        <p:spPr>
          <a:xfrm>
            <a:off x="761801" y="1751308"/>
            <a:ext cx="4659756" cy="51066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28600" lvl="0" marL="2286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3. Export shipping manager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Drawing up all necessary documents and later collating and cross-checking all documents after shipment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Passing documents to accounts department for collection of payments.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References </a:t>
            </a:r>
            <a:endParaRPr/>
          </a:p>
        </p:txBody>
      </p:sp>
      <p:sp>
        <p:nvSpPr>
          <p:cNvPr id="377" name="Google Shape;377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651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/>
              <a:t>Rathor B.S (2015) 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Export marketing, Himalayan publishers pg1-15</a:t>
            </a:r>
            <a:endParaRPr sz="1800"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/>
              <a:t>Branch A (2006) 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Export practice and management , Thomson learning  pg-36-51</a:t>
            </a:r>
            <a:endParaRPr sz="1800"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/>
              <a:t>Cateora P.R, John Hess J.M &amp; Irwin R. D, (1975)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International Marketing pg 1</a:t>
            </a:r>
            <a:endParaRPr sz="1800"/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Acharya, W.K</a:t>
            </a:r>
            <a:r>
              <a:rPr lang="en-US" sz="1800"/>
              <a:t> (2009) Export Marketing  </a:t>
            </a: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, Global Media, 2009) pg 1-12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1651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Nation Media group (2022) Avocados for export from Kenya retried from </a:t>
            </a:r>
            <a:r>
              <a:rPr lang="en-US" sz="1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https://www.invest.go.ke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 18/9/2023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Farmers Review Africa (2020), Display of kenya horticultural product: retrieved from   </a:t>
            </a:r>
            <a:r>
              <a:rPr lang="en-US" sz="1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https://furtherafrica.com/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 18/9/2023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Food Business Africa (2022) Display of kenyan coffee : retrieved from </a:t>
            </a:r>
            <a:r>
              <a:rPr lang="en-US" sz="1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https://www.foodbusinessafrica.com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 18/9/2023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1800"/>
              <a:t>Nation media group ((2023) kenyan farmer picking tea, Retrieved from https://www.theeastafrican.co.ke/  on 18/9/2023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2023-09-09T15:48:38Z</dcterms:created>
  <dc:creator>Dr. John N. Kamau</dc:creator>
</cp:coreProperties>
</file>