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41" roundtripDataSignature="AMtx7mg+ecRrnjL5/JVsVrMU8fdLyl3X7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20" Type="http://schemas.openxmlformats.org/officeDocument/2006/relationships/slide" Target="slides/slide16.xml"/><Relationship Id="rId41" Type="http://customschemas.google.com/relationships/presentationmetadata" Target="metadata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slide" Target="slides/slide33.xml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39" Type="http://schemas.openxmlformats.org/officeDocument/2006/relationships/slide" Target="slides/slide35.xml"/><Relationship Id="rId16" Type="http://schemas.openxmlformats.org/officeDocument/2006/relationships/slide" Target="slides/slide12.xml"/><Relationship Id="rId38" Type="http://schemas.openxmlformats.org/officeDocument/2006/relationships/slide" Target="slides/slide34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3" name="Google Shape;233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1" name="Google Shape;241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9" name="Google Shape;249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5" name="Google Shape;265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3" name="Google Shape;273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9" name="Google Shape;289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7" name="Google Shape;297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5" name="Google Shape;305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3" name="Google Shape;313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1" name="Google Shape;321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0" name="Google Shape;330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9" name="Google Shape;339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8" name="Google Shape;348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7" name="Google Shape;357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6" name="Google Shape;366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4" name="Google Shape;374;p3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0" name="Google Shape;380;p3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8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8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0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0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4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1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41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42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42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42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42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42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5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5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45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4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6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6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4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7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4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8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8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4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8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8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8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8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8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8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6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9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8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4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2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0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1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2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1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5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5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6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8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8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4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.jp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22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2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5" name="Google Shape;85;p1"/>
          <p:cNvPicPr preferRelativeResize="0"/>
          <p:nvPr/>
        </p:nvPicPr>
        <p:blipFill rotWithShape="1">
          <a:blip r:embed="rId3">
            <a:alphaModFix/>
          </a:blip>
          <a:srcRect b="-1" l="15627" r="-1" t="0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"/>
          <p:cNvSpPr/>
          <p:nvPr/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33000">
                <a:srgbClr val="000000">
                  <a:alpha val="63921"/>
                </a:srgbClr>
              </a:gs>
              <a:gs pos="58000">
                <a:schemeClr val="dk1"/>
              </a:gs>
              <a:gs pos="100000">
                <a:schemeClr val="dk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 txBox="1"/>
          <p:nvPr>
            <p:ph type="ctrTitle"/>
          </p:nvPr>
        </p:nvSpPr>
        <p:spPr>
          <a:xfrm>
            <a:off x="477981" y="1122363"/>
            <a:ext cx="4023360" cy="3204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Calibri"/>
              <a:buNone/>
            </a:pPr>
            <a:r>
              <a:rPr lang="en-US" sz="3400">
                <a:solidFill>
                  <a:schemeClr val="lt1"/>
                </a:solidFill>
              </a:rPr>
              <a:t>EXPORT MARKETING AND FINANCE </a:t>
            </a:r>
            <a:br>
              <a:rPr lang="en-US" sz="3400">
                <a:solidFill>
                  <a:schemeClr val="lt1"/>
                </a:solidFill>
              </a:rPr>
            </a:br>
            <a:r>
              <a:rPr lang="en-US" sz="3400">
                <a:solidFill>
                  <a:schemeClr val="lt1"/>
                </a:solidFill>
              </a:rPr>
              <a:t>LECTURE 2</a:t>
            </a:r>
            <a:br>
              <a:rPr lang="en-US" sz="3400">
                <a:solidFill>
                  <a:schemeClr val="lt1"/>
                </a:solidFill>
              </a:rPr>
            </a:br>
            <a:r>
              <a:rPr lang="en-US" sz="3400">
                <a:solidFill>
                  <a:schemeClr val="lt1"/>
                </a:solidFill>
              </a:rPr>
              <a:t>EXPORT MARKETING RESEARCH</a:t>
            </a:r>
            <a:endParaRPr/>
          </a:p>
        </p:txBody>
      </p:sp>
      <p:sp>
        <p:nvSpPr>
          <p:cNvPr id="88" name="Google Shape;88;p1"/>
          <p:cNvSpPr txBox="1"/>
          <p:nvPr>
            <p:ph idx="1" type="subTitle"/>
          </p:nvPr>
        </p:nvSpPr>
        <p:spPr>
          <a:xfrm>
            <a:off x="477980" y="4872922"/>
            <a:ext cx="4023359" cy="12081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en-US" sz="2000">
                <a:solidFill>
                  <a:schemeClr val="lt1"/>
                </a:solidFill>
              </a:rPr>
              <a:t>DR KAMAU JOHN NJAU (PhD)</a:t>
            </a:r>
            <a:endParaRPr/>
          </a:p>
        </p:txBody>
      </p:sp>
      <p:sp>
        <p:nvSpPr>
          <p:cNvPr id="89" name="Google Shape;89;p1"/>
          <p:cNvSpPr/>
          <p:nvPr/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700"/>
                                        <p:tgtEl>
                                          <p:spTgt spid="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7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Many question marks on black background" id="96" name="Google Shape;96;p2"/>
          <p:cNvPicPr preferRelativeResize="0"/>
          <p:nvPr/>
        </p:nvPicPr>
        <p:blipFill rotWithShape="1">
          <a:blip r:embed="rId3">
            <a:alphaModFix/>
          </a:blip>
          <a:srcRect b="2" l="51877" r="1" t="0"/>
          <a:stretch/>
        </p:blipFill>
        <p:spPr>
          <a:xfrm>
            <a:off x="-1" y="-2"/>
            <a:ext cx="5410198" cy="6858002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2"/>
          <p:cNvSpPr/>
          <p:nvPr/>
        </p:nvSpPr>
        <p:spPr>
          <a:xfrm>
            <a:off x="5410197" y="-1"/>
            <a:ext cx="6781802" cy="2286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355600" sx="95000" rotWithShape="0" algn="t" dist="152400" sy="95000">
              <a:srgbClr val="000000">
                <a:alpha val="28627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2"/>
          <p:cNvSpPr txBox="1"/>
          <p:nvPr>
            <p:ph type="title"/>
          </p:nvPr>
        </p:nvSpPr>
        <p:spPr>
          <a:xfrm>
            <a:off x="6115317" y="405685"/>
            <a:ext cx="5464968" cy="6915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Welcome </a:t>
            </a:r>
            <a:endParaRPr/>
          </a:p>
        </p:txBody>
      </p:sp>
      <p:sp>
        <p:nvSpPr>
          <p:cNvPr id="99" name="Google Shape;99;p2"/>
          <p:cNvSpPr txBox="1"/>
          <p:nvPr>
            <p:ph idx="1" type="body"/>
          </p:nvPr>
        </p:nvSpPr>
        <p:spPr>
          <a:xfrm>
            <a:off x="5410196" y="1589648"/>
            <a:ext cx="6781802" cy="537385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Welcome to lecture 2 in export marketing and finance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Recap of the last lecture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“</a:t>
            </a:r>
            <a:r>
              <a:rPr i="1" lang="en-US"/>
              <a:t>Whoever understands the customer best, wins.” - Mike Gospe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i="1" lang="en-US"/>
              <a:t>“When the customer comes first, the customer will last.” - Robert Half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i="1" lang="en-US"/>
              <a:t>“Listening is hearing the needs of the customer, understanding those needs and making sure the company recognizes the opportunity they present.” - Frank Eliason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i="1" lang="en-US"/>
              <a:t>“Everything starts with the customer.” - June Martin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White bulbs with a yellow one standing out" id="105" name="Google Shape;105;p3"/>
          <p:cNvPicPr preferRelativeResize="0"/>
          <p:nvPr/>
        </p:nvPicPr>
        <p:blipFill rotWithShape="1">
          <a:blip r:embed="rId3">
            <a:alphaModFix/>
          </a:blip>
          <a:srcRect b="-2" l="15736" r="31605" t="0"/>
          <a:stretch/>
        </p:blipFill>
        <p:spPr>
          <a:xfrm>
            <a:off x="-1" y="-2"/>
            <a:ext cx="5410198" cy="6858002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3"/>
          <p:cNvSpPr/>
          <p:nvPr/>
        </p:nvSpPr>
        <p:spPr>
          <a:xfrm>
            <a:off x="5410197" y="-1"/>
            <a:ext cx="6781802" cy="2286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355600" sx="95000" rotWithShape="0" algn="t" dist="152400" sy="95000">
              <a:srgbClr val="000000">
                <a:alpha val="28627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3"/>
          <p:cNvSpPr txBox="1"/>
          <p:nvPr>
            <p:ph type="title"/>
          </p:nvPr>
        </p:nvSpPr>
        <p:spPr>
          <a:xfrm>
            <a:off x="6115317" y="405685"/>
            <a:ext cx="5464968" cy="15593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Intended learning outcomes </a:t>
            </a:r>
            <a:endParaRPr/>
          </a:p>
        </p:txBody>
      </p:sp>
      <p:sp>
        <p:nvSpPr>
          <p:cNvPr id="108" name="Google Shape;108;p3"/>
          <p:cNvSpPr txBox="1"/>
          <p:nvPr>
            <p:ph idx="1" type="body"/>
          </p:nvPr>
        </p:nvSpPr>
        <p:spPr>
          <a:xfrm>
            <a:off x="6115317" y="1716258"/>
            <a:ext cx="5247340" cy="51417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25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Define export marketing research.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Discuss significance of export marketing research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Evaluate aims and structure of export marketing research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Examine procedures of conducting export marketing research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Discuss special problems in export marketing research.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Evaluate firm’s readiness to venture into export marketing </a:t>
            </a:r>
            <a:endParaRPr/>
          </a:p>
          <a:p>
            <a:pPr indent="-128777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7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Graphs on a display with reflection of office" id="114" name="Google Shape;114;p4"/>
          <p:cNvPicPr preferRelativeResize="0"/>
          <p:nvPr/>
        </p:nvPicPr>
        <p:blipFill rotWithShape="1">
          <a:blip r:embed="rId3">
            <a:alphaModFix/>
          </a:blip>
          <a:srcRect b="-2" l="16285" r="31056" t="0"/>
          <a:stretch/>
        </p:blipFill>
        <p:spPr>
          <a:xfrm>
            <a:off x="-1" y="-2"/>
            <a:ext cx="5410198" cy="6858002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4"/>
          <p:cNvSpPr/>
          <p:nvPr/>
        </p:nvSpPr>
        <p:spPr>
          <a:xfrm>
            <a:off x="5410197" y="-1"/>
            <a:ext cx="6781802" cy="2286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355600" sx="95000" rotWithShape="0" algn="t" dist="152400" sy="95000">
              <a:srgbClr val="000000">
                <a:alpha val="28627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4"/>
          <p:cNvSpPr txBox="1"/>
          <p:nvPr>
            <p:ph type="title"/>
          </p:nvPr>
        </p:nvSpPr>
        <p:spPr>
          <a:xfrm>
            <a:off x="6115317" y="405685"/>
            <a:ext cx="5464968" cy="15593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Definition of export marketing research</a:t>
            </a:r>
            <a:endParaRPr/>
          </a:p>
        </p:txBody>
      </p:sp>
      <p:sp>
        <p:nvSpPr>
          <p:cNvPr id="117" name="Google Shape;117;p4"/>
          <p:cNvSpPr txBox="1"/>
          <p:nvPr>
            <p:ph idx="1" type="body"/>
          </p:nvPr>
        </p:nvSpPr>
        <p:spPr>
          <a:xfrm>
            <a:off x="6115317" y="1730326"/>
            <a:ext cx="5247340" cy="512767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Export marketing research is a part of international marketing research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International marketing research implies: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lphaLcParenR"/>
            </a:pPr>
            <a:r>
              <a:rPr lang="en-US"/>
              <a:t>Research for true international products (international research)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lphaLcParenR"/>
            </a:pPr>
            <a:r>
              <a:rPr lang="en-US"/>
              <a:t>Foreign research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lphaLcParenR"/>
            </a:pPr>
            <a:r>
              <a:rPr lang="en-US"/>
              <a:t>Multinational research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lphaLcParenR"/>
            </a:pPr>
            <a:r>
              <a:rPr lang="en-US"/>
              <a:t>Cross-cultural research.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5"/>
          <p:cNvSpPr/>
          <p:nvPr/>
        </p:nvSpPr>
        <p:spPr>
          <a:xfrm>
            <a:off x="-1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5"/>
          <p:cNvSpPr txBox="1"/>
          <p:nvPr>
            <p:ph type="title"/>
          </p:nvPr>
        </p:nvSpPr>
        <p:spPr>
          <a:xfrm>
            <a:off x="4553733" y="548464"/>
            <a:ext cx="6798541" cy="111841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US" sz="4000"/>
              <a:t>Definition of export marketing research cont.</a:t>
            </a:r>
            <a:endParaRPr/>
          </a:p>
        </p:txBody>
      </p:sp>
      <p:pic>
        <p:nvPicPr>
          <p:cNvPr descr="Graph on document with pen" id="124" name="Google Shape;124;p5"/>
          <p:cNvPicPr preferRelativeResize="0"/>
          <p:nvPr/>
        </p:nvPicPr>
        <p:blipFill rotWithShape="1">
          <a:blip r:embed="rId3">
            <a:alphaModFix/>
          </a:blip>
          <a:srcRect b="-1" l="36438" r="22715" t="0"/>
          <a:stretch/>
        </p:blipFill>
        <p:spPr>
          <a:xfrm>
            <a:off x="1" y="10"/>
            <a:ext cx="4196496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5"/>
          <p:cNvSpPr txBox="1"/>
          <p:nvPr>
            <p:ph idx="1" type="body"/>
          </p:nvPr>
        </p:nvSpPr>
        <p:spPr>
          <a:xfrm>
            <a:off x="4049219" y="1666877"/>
            <a:ext cx="7807568" cy="50715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Export marketing research as the formal, systematic application of scientific methods to the acquisition of more objective and purposeful export marketing information (Koksal, 2008)  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From these definitions we deduce the following about export marketing research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Research is the same irrespective of markets geographical locations.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Research is useful in providing information for decision making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Export research is conducted in many countries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Export research is systematic and scientific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Improves firm’s performance </a:t>
            </a:r>
            <a:endParaRPr/>
          </a:p>
          <a:p>
            <a:pPr indent="-128777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7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6"/>
          <p:cNvSpPr/>
          <p:nvPr/>
        </p:nvSpPr>
        <p:spPr>
          <a:xfrm>
            <a:off x="-1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Light bulb on yellow background with sketched light beams and cord" id="131" name="Google Shape;131;p6"/>
          <p:cNvPicPr preferRelativeResize="0"/>
          <p:nvPr/>
        </p:nvPicPr>
        <p:blipFill rotWithShape="1">
          <a:blip r:embed="rId3">
            <a:alphaModFix/>
          </a:blip>
          <a:srcRect b="0" l="13286" r="0" t="0"/>
          <a:stretch/>
        </p:blipFill>
        <p:spPr>
          <a:xfrm>
            <a:off x="1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6"/>
          <p:cNvSpPr/>
          <p:nvPr/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6"/>
          <p:cNvSpPr txBox="1"/>
          <p:nvPr>
            <p:ph type="title"/>
          </p:nvPr>
        </p:nvSpPr>
        <p:spPr>
          <a:xfrm>
            <a:off x="753161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Significance of export marketing research</a:t>
            </a:r>
            <a:endParaRPr/>
          </a:p>
        </p:txBody>
      </p:sp>
      <p:sp>
        <p:nvSpPr>
          <p:cNvPr id="134" name="Google Shape;134;p6"/>
          <p:cNvSpPr txBox="1"/>
          <p:nvPr>
            <p:ph idx="1" type="body"/>
          </p:nvPr>
        </p:nvSpPr>
        <p:spPr>
          <a:xfrm>
            <a:off x="7531610" y="2434201"/>
            <a:ext cx="3822189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Understanding different culture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Complying with law/regulation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Determining customer tastes and preferences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Mitigating risks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7"/>
          <p:cNvSpPr/>
          <p:nvPr/>
        </p:nvSpPr>
        <p:spPr>
          <a:xfrm>
            <a:off x="-1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Boxes and roller conveyor" id="140" name="Google Shape;140;p7"/>
          <p:cNvPicPr preferRelativeResize="0"/>
          <p:nvPr/>
        </p:nvPicPr>
        <p:blipFill rotWithShape="1">
          <a:blip r:embed="rId3">
            <a:alphaModFix/>
          </a:blip>
          <a:srcRect b="5435" l="0" r="0" t="0"/>
          <a:stretch/>
        </p:blipFill>
        <p:spPr>
          <a:xfrm>
            <a:off x="1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7"/>
          <p:cNvSpPr/>
          <p:nvPr/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7"/>
          <p:cNvSpPr txBox="1"/>
          <p:nvPr>
            <p:ph type="title"/>
          </p:nvPr>
        </p:nvSpPr>
        <p:spPr>
          <a:xfrm>
            <a:off x="753161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Significance of export marketing research cont. </a:t>
            </a:r>
            <a:endParaRPr/>
          </a:p>
        </p:txBody>
      </p:sp>
      <p:sp>
        <p:nvSpPr>
          <p:cNvPr id="143" name="Google Shape;143;p7"/>
          <p:cNvSpPr txBox="1"/>
          <p:nvPr>
            <p:ph idx="1" type="body"/>
          </p:nvPr>
        </p:nvSpPr>
        <p:spPr>
          <a:xfrm>
            <a:off x="7531610" y="2434200"/>
            <a:ext cx="3822189" cy="41635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Assessing Logistic problems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Determining the level of Competition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Assessing resources availability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Determining Marketing channels available 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8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8"/>
          <p:cNvSpPr txBox="1"/>
          <p:nvPr>
            <p:ph type="title"/>
          </p:nvPr>
        </p:nvSpPr>
        <p:spPr>
          <a:xfrm>
            <a:off x="5297762" y="329184"/>
            <a:ext cx="6251110" cy="17830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en-US" sz="5400"/>
              <a:t>Aims of export marketing research </a:t>
            </a:r>
            <a:endParaRPr/>
          </a:p>
        </p:txBody>
      </p:sp>
      <p:pic>
        <p:nvPicPr>
          <p:cNvPr descr="Graph on document with pen" id="150" name="Google Shape;150;p8"/>
          <p:cNvPicPr preferRelativeResize="0"/>
          <p:nvPr/>
        </p:nvPicPr>
        <p:blipFill rotWithShape="1">
          <a:blip r:embed="rId3">
            <a:alphaModFix/>
          </a:blip>
          <a:srcRect b="-1" l="34195" r="20473" t="0"/>
          <a:stretch/>
        </p:blipFill>
        <p:spPr>
          <a:xfrm>
            <a:off x="1" y="76210"/>
            <a:ext cx="4657344" cy="6858000"/>
          </a:xfrm>
          <a:custGeom>
            <a:rect b="b" l="l" r="r" t="t"/>
            <a:pathLst>
              <a:path extrusionOk="0" h="6858000" w="4657344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51" name="Google Shape;151;p8"/>
          <p:cNvSpPr/>
          <p:nvPr/>
        </p:nvSpPr>
        <p:spPr>
          <a:xfrm>
            <a:off x="5297762" y="2374947"/>
            <a:ext cx="4243589" cy="18288"/>
          </a:xfrm>
          <a:custGeom>
            <a:rect b="b" l="l" r="r" t="t"/>
            <a:pathLst>
              <a:path extrusionOk="0" fill="none" h="18288" w="4243589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extrusionOk="0" h="18288" w="4243589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445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8"/>
          <p:cNvSpPr txBox="1"/>
          <p:nvPr>
            <p:ph idx="1" type="body"/>
          </p:nvPr>
        </p:nvSpPr>
        <p:spPr>
          <a:xfrm>
            <a:off x="5297762" y="2706624"/>
            <a:ext cx="6251110" cy="34838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Determining export markets to venture into: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Determine the levels of Product modification required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Assessing distribution channels available </a:t>
            </a:r>
            <a:endParaRPr/>
          </a:p>
          <a:p>
            <a:pPr indent="-889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t/>
            </a:r>
            <a:endParaRPr sz="22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9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9"/>
          <p:cNvSpPr txBox="1"/>
          <p:nvPr>
            <p:ph type="title"/>
          </p:nvPr>
        </p:nvSpPr>
        <p:spPr>
          <a:xfrm>
            <a:off x="5297762" y="329184"/>
            <a:ext cx="6251110" cy="17830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en-US" sz="5400"/>
              <a:t>Aims of export marketing research </a:t>
            </a:r>
            <a:endParaRPr/>
          </a:p>
        </p:txBody>
      </p:sp>
      <p:pic>
        <p:nvPicPr>
          <p:cNvPr descr="Magnifying glass showing decling performance" id="159" name="Google Shape;159;p9"/>
          <p:cNvPicPr preferRelativeResize="0"/>
          <p:nvPr/>
        </p:nvPicPr>
        <p:blipFill rotWithShape="1">
          <a:blip r:embed="rId3">
            <a:alphaModFix/>
          </a:blip>
          <a:srcRect b="-1" l="12053" r="42615" t="0"/>
          <a:stretch/>
        </p:blipFill>
        <p:spPr>
          <a:xfrm>
            <a:off x="1" y="10"/>
            <a:ext cx="4657344" cy="6857990"/>
          </a:xfrm>
          <a:custGeom>
            <a:rect b="b" l="l" r="r" t="t"/>
            <a:pathLst>
              <a:path extrusionOk="0" h="6858000" w="4657344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60" name="Google Shape;160;p9"/>
          <p:cNvSpPr/>
          <p:nvPr/>
        </p:nvSpPr>
        <p:spPr>
          <a:xfrm>
            <a:off x="5297762" y="2374947"/>
            <a:ext cx="4243589" cy="18288"/>
          </a:xfrm>
          <a:custGeom>
            <a:rect b="b" l="l" r="r" t="t"/>
            <a:pathLst>
              <a:path extrusionOk="0" fill="none" h="18288" w="4243589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extrusionOk="0" h="18288" w="4243589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445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9"/>
          <p:cNvSpPr txBox="1"/>
          <p:nvPr>
            <p:ph idx="1" type="body"/>
          </p:nvPr>
        </p:nvSpPr>
        <p:spPr>
          <a:xfrm>
            <a:off x="5297762" y="2706624"/>
            <a:ext cx="6251110" cy="34838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Pricing: price sensitivity and demand for products 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Assess sales volume potential : the export marketer would further want to dig out the potential sales volumes and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Identify Business performance criteria for different markets</a:t>
            </a:r>
            <a:endParaRPr/>
          </a:p>
          <a:p>
            <a:pPr indent="-889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t/>
            </a:r>
            <a:endParaRPr sz="22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0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10"/>
          <p:cNvSpPr txBox="1"/>
          <p:nvPr>
            <p:ph type="title"/>
          </p:nvPr>
        </p:nvSpPr>
        <p:spPr>
          <a:xfrm>
            <a:off x="5297762" y="329184"/>
            <a:ext cx="6251110" cy="115355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US" sz="4200"/>
              <a:t>Structure for conducting export marketing research. </a:t>
            </a:r>
            <a:endParaRPr/>
          </a:p>
        </p:txBody>
      </p:sp>
      <p:pic>
        <p:nvPicPr>
          <p:cNvPr descr="Magnifying glass showing decling performance" id="168" name="Google Shape;168;p10"/>
          <p:cNvPicPr preferRelativeResize="0"/>
          <p:nvPr/>
        </p:nvPicPr>
        <p:blipFill rotWithShape="1">
          <a:blip r:embed="rId3">
            <a:alphaModFix/>
          </a:blip>
          <a:srcRect b="-1" l="12053" r="42615" t="0"/>
          <a:stretch/>
        </p:blipFill>
        <p:spPr>
          <a:xfrm>
            <a:off x="1" y="10"/>
            <a:ext cx="4657344" cy="6857990"/>
          </a:xfrm>
          <a:custGeom>
            <a:rect b="b" l="l" r="r" t="t"/>
            <a:pathLst>
              <a:path extrusionOk="0" h="6858000" w="4657344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69" name="Google Shape;169;p10"/>
          <p:cNvSpPr/>
          <p:nvPr/>
        </p:nvSpPr>
        <p:spPr>
          <a:xfrm>
            <a:off x="5297762" y="2374947"/>
            <a:ext cx="4243589" cy="18288"/>
          </a:xfrm>
          <a:custGeom>
            <a:rect b="b" l="l" r="r" t="t"/>
            <a:pathLst>
              <a:path extrusionOk="0" fill="none" h="18288" w="4243589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extrusionOk="0" h="18288" w="4243589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445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10"/>
          <p:cNvSpPr txBox="1"/>
          <p:nvPr>
            <p:ph idx="1" type="body"/>
          </p:nvPr>
        </p:nvSpPr>
        <p:spPr>
          <a:xfrm>
            <a:off x="5297762" y="2706624"/>
            <a:ext cx="6251110" cy="41330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en-US"/>
              <a:t>a) Own staff</a:t>
            </a:r>
            <a:r>
              <a:rPr lang="en-US"/>
              <a:t>: firm staff sent to foreign market.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Advantage: gives more reliable information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Disadvantage: expensive and language problems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en-US"/>
              <a:t> b) Importing agents: </a:t>
            </a:r>
            <a:r>
              <a:rPr lang="en-US"/>
              <a:t>firms doing business with the exporter.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Advantage: ease of access to study participant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Disadvantage: lack objectivity due to conflict of interest</a:t>
            </a:r>
            <a:endParaRPr/>
          </a:p>
          <a:p>
            <a:pPr indent="-99377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2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11"/>
          <p:cNvSpPr txBox="1"/>
          <p:nvPr>
            <p:ph type="title"/>
          </p:nvPr>
        </p:nvSpPr>
        <p:spPr>
          <a:xfrm>
            <a:off x="5297762" y="329184"/>
            <a:ext cx="6251110" cy="17830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Calibri"/>
              <a:buNone/>
            </a:pPr>
            <a:r>
              <a:rPr lang="en-US" sz="4200"/>
              <a:t>Structure for conducting export marketing research. </a:t>
            </a:r>
            <a:endParaRPr/>
          </a:p>
        </p:txBody>
      </p:sp>
      <p:pic>
        <p:nvPicPr>
          <p:cNvPr descr="Magnifying glass showing decling performance" id="177" name="Google Shape;177;p11"/>
          <p:cNvPicPr preferRelativeResize="0"/>
          <p:nvPr/>
        </p:nvPicPr>
        <p:blipFill rotWithShape="1">
          <a:blip r:embed="rId3">
            <a:alphaModFix/>
          </a:blip>
          <a:srcRect b="-1" l="12053" r="42615" t="0"/>
          <a:stretch/>
        </p:blipFill>
        <p:spPr>
          <a:xfrm>
            <a:off x="1" y="10"/>
            <a:ext cx="4657344" cy="6857990"/>
          </a:xfrm>
          <a:custGeom>
            <a:rect b="b" l="l" r="r" t="t"/>
            <a:pathLst>
              <a:path extrusionOk="0" h="6858000" w="4657344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78" name="Google Shape;178;p11"/>
          <p:cNvSpPr/>
          <p:nvPr/>
        </p:nvSpPr>
        <p:spPr>
          <a:xfrm>
            <a:off x="5297762" y="2374947"/>
            <a:ext cx="4243589" cy="18288"/>
          </a:xfrm>
          <a:custGeom>
            <a:rect b="b" l="l" r="r" t="t"/>
            <a:pathLst>
              <a:path extrusionOk="0" fill="none" h="18288" w="4243589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extrusionOk="0" h="18288" w="4243589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445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11"/>
          <p:cNvSpPr txBox="1"/>
          <p:nvPr>
            <p:ph idx="1" type="body"/>
          </p:nvPr>
        </p:nvSpPr>
        <p:spPr>
          <a:xfrm>
            <a:off x="5297762" y="2706624"/>
            <a:ext cx="6251110" cy="42568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en-US" sz="2400"/>
              <a:t>c) Research agency</a:t>
            </a:r>
            <a:r>
              <a:rPr lang="en-US" sz="2400"/>
              <a:t>: research firms in importing countries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2400"/>
              <a:t>Advantage: familiarity with the market, specialized personnel available.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2400"/>
              <a:t>Disadvantage : costly and problems of identifying reliable firms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en-US" sz="2400"/>
              <a:t>d) Domestic marketing research agency: </a:t>
            </a:r>
            <a:r>
              <a:rPr lang="en-US" sz="2400"/>
              <a:t>these are research firms hosted in the exporting country with the services of consulting firm in the importing country.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2400"/>
              <a:t>Advantage : The exporter is familiar with the research firm and this may produce better results.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2400"/>
              <a:t>Disadvantage : may be expensive </a:t>
            </a:r>
            <a:endParaRPr/>
          </a:p>
          <a:p>
            <a:pPr indent="-128777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7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2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12"/>
          <p:cNvSpPr txBox="1"/>
          <p:nvPr>
            <p:ph type="title"/>
          </p:nvPr>
        </p:nvSpPr>
        <p:spPr>
          <a:xfrm>
            <a:off x="5297762" y="329184"/>
            <a:ext cx="6251110" cy="17830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Calibri"/>
              <a:buNone/>
            </a:pPr>
            <a:r>
              <a:rPr lang="en-US" sz="4200"/>
              <a:t>Structure for conducting export marketing research. </a:t>
            </a:r>
            <a:endParaRPr/>
          </a:p>
        </p:txBody>
      </p:sp>
      <p:pic>
        <p:nvPicPr>
          <p:cNvPr descr="Graph on document with pen" id="186" name="Google Shape;186;p12"/>
          <p:cNvPicPr preferRelativeResize="0"/>
          <p:nvPr/>
        </p:nvPicPr>
        <p:blipFill rotWithShape="1">
          <a:blip r:embed="rId3">
            <a:alphaModFix/>
          </a:blip>
          <a:srcRect b="-1" l="34195" r="20473" t="0"/>
          <a:stretch/>
        </p:blipFill>
        <p:spPr>
          <a:xfrm>
            <a:off x="1" y="10"/>
            <a:ext cx="4657344" cy="6857990"/>
          </a:xfrm>
          <a:custGeom>
            <a:rect b="b" l="l" r="r" t="t"/>
            <a:pathLst>
              <a:path extrusionOk="0" h="6858000" w="4657344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87" name="Google Shape;187;p12"/>
          <p:cNvSpPr/>
          <p:nvPr/>
        </p:nvSpPr>
        <p:spPr>
          <a:xfrm>
            <a:off x="5297762" y="2374947"/>
            <a:ext cx="4243589" cy="18288"/>
          </a:xfrm>
          <a:custGeom>
            <a:rect b="b" l="l" r="r" t="t"/>
            <a:pathLst>
              <a:path extrusionOk="0" fill="none" h="18288" w="4243589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extrusionOk="0" h="18288" w="4243589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445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12"/>
          <p:cNvSpPr txBox="1"/>
          <p:nvPr>
            <p:ph idx="1" type="body"/>
          </p:nvPr>
        </p:nvSpPr>
        <p:spPr>
          <a:xfrm>
            <a:off x="5297762" y="2706624"/>
            <a:ext cx="6251110" cy="34838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/>
              <a:t>e) Consortium of research agencies:  </a:t>
            </a:r>
            <a:r>
              <a:rPr lang="en-US"/>
              <a:t>conglomeration of firms with different expertise 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Advantage: high quality results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Disadvantage :  expensive, and the quality of the research may vary among firms</a:t>
            </a:r>
            <a:endParaRPr/>
          </a:p>
          <a:p>
            <a:pPr indent="-889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t/>
            </a:r>
            <a:endParaRPr sz="2200"/>
          </a:p>
          <a:p>
            <a:pPr indent="-889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t/>
            </a:r>
            <a:endParaRPr sz="22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3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13"/>
          <p:cNvSpPr txBox="1"/>
          <p:nvPr>
            <p:ph type="title"/>
          </p:nvPr>
        </p:nvSpPr>
        <p:spPr>
          <a:xfrm>
            <a:off x="5297762" y="329184"/>
            <a:ext cx="6251110" cy="17830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Calibri"/>
              <a:buNone/>
            </a:pPr>
            <a:r>
              <a:rPr lang="en-US" sz="4200"/>
              <a:t>Consideration for effective export marketing research </a:t>
            </a:r>
            <a:endParaRPr/>
          </a:p>
        </p:txBody>
      </p:sp>
      <p:pic>
        <p:nvPicPr>
          <p:cNvPr descr="Graph on document with pen" id="195" name="Google Shape;195;p13"/>
          <p:cNvPicPr preferRelativeResize="0"/>
          <p:nvPr/>
        </p:nvPicPr>
        <p:blipFill rotWithShape="1">
          <a:blip r:embed="rId3">
            <a:alphaModFix/>
          </a:blip>
          <a:srcRect b="-1" l="34195" r="20473" t="0"/>
          <a:stretch/>
        </p:blipFill>
        <p:spPr>
          <a:xfrm>
            <a:off x="1" y="10"/>
            <a:ext cx="4657344" cy="6857990"/>
          </a:xfrm>
          <a:custGeom>
            <a:rect b="b" l="l" r="r" t="t"/>
            <a:pathLst>
              <a:path extrusionOk="0" h="6858000" w="4657344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96" name="Google Shape;196;p13"/>
          <p:cNvSpPr/>
          <p:nvPr/>
        </p:nvSpPr>
        <p:spPr>
          <a:xfrm>
            <a:off x="5297762" y="2374947"/>
            <a:ext cx="4243589" cy="18288"/>
          </a:xfrm>
          <a:custGeom>
            <a:rect b="b" l="l" r="r" t="t"/>
            <a:pathLst>
              <a:path extrusionOk="0" fill="none" h="18288" w="4243589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extrusionOk="0" h="18288" w="4243589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445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13"/>
          <p:cNvSpPr txBox="1"/>
          <p:nvPr>
            <p:ph idx="1" type="body"/>
          </p:nvPr>
        </p:nvSpPr>
        <p:spPr>
          <a:xfrm>
            <a:off x="5297762" y="2706624"/>
            <a:ext cx="6251110" cy="41330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Marketing program:  Has the management developed an export marketing program with accompanying market research tasks?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Continuity: Does management understand that foreign market research is an ongoing activity?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Monitoring and evaluation: Have procedures been developed to monitor, evaluate, and correct export marketing performance?</a:t>
            </a:r>
            <a:endParaRPr/>
          </a:p>
          <a:p>
            <a:pPr indent="-889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t/>
            </a:r>
            <a:endParaRPr sz="22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4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14"/>
          <p:cNvSpPr txBox="1"/>
          <p:nvPr>
            <p:ph type="title"/>
          </p:nvPr>
        </p:nvSpPr>
        <p:spPr>
          <a:xfrm>
            <a:off x="5297762" y="329184"/>
            <a:ext cx="6251110" cy="17830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Calibri"/>
              <a:buNone/>
            </a:pPr>
            <a:r>
              <a:rPr lang="en-US" sz="3800"/>
              <a:t>Consideration for effective export marketing research cont.</a:t>
            </a:r>
            <a:endParaRPr/>
          </a:p>
        </p:txBody>
      </p:sp>
      <p:pic>
        <p:nvPicPr>
          <p:cNvPr descr="Graph on document with pen" id="204" name="Google Shape;204;p14"/>
          <p:cNvPicPr preferRelativeResize="0"/>
          <p:nvPr/>
        </p:nvPicPr>
        <p:blipFill rotWithShape="1">
          <a:blip r:embed="rId3">
            <a:alphaModFix/>
          </a:blip>
          <a:srcRect b="-1" l="34195" r="20473" t="0"/>
          <a:stretch/>
        </p:blipFill>
        <p:spPr>
          <a:xfrm>
            <a:off x="1" y="10"/>
            <a:ext cx="4657344" cy="6857990"/>
          </a:xfrm>
          <a:custGeom>
            <a:rect b="b" l="l" r="r" t="t"/>
            <a:pathLst>
              <a:path extrusionOk="0" h="6858000" w="4657344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205" name="Google Shape;205;p14"/>
          <p:cNvSpPr/>
          <p:nvPr/>
        </p:nvSpPr>
        <p:spPr>
          <a:xfrm>
            <a:off x="5297762" y="2374947"/>
            <a:ext cx="4243589" cy="18288"/>
          </a:xfrm>
          <a:custGeom>
            <a:rect b="b" l="l" r="r" t="t"/>
            <a:pathLst>
              <a:path extrusionOk="0" fill="none" h="18288" w="4243589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extrusionOk="0" h="18288" w="4243589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445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14"/>
          <p:cNvSpPr txBox="1"/>
          <p:nvPr>
            <p:ph idx="1" type="body"/>
          </p:nvPr>
        </p:nvSpPr>
        <p:spPr>
          <a:xfrm>
            <a:off x="5297762" y="2706624"/>
            <a:ext cx="6251110" cy="41513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/>
              <a:t>Tracking changes:  </a:t>
            </a:r>
            <a:r>
              <a:rPr lang="en-US"/>
              <a:t>Has the firm provided the means for timely warning of pertinent changes in foreign markets?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/>
              <a:t>Specificity: </a:t>
            </a:r>
            <a:r>
              <a:rPr lang="en-US"/>
              <a:t>Does the export market research seek the most specific information concerning the firm’s products?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/>
              <a:t>Discretion: </a:t>
            </a:r>
            <a:r>
              <a:rPr lang="en-US"/>
              <a:t>Is mature judgement being applied to the facts developed by the export market research efforts?</a:t>
            </a:r>
            <a:endParaRPr/>
          </a:p>
          <a:p>
            <a:pPr indent="-889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t/>
            </a:r>
            <a:endParaRPr sz="22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5"/>
          <p:cNvSpPr/>
          <p:nvPr/>
        </p:nvSpPr>
        <p:spPr>
          <a:xfrm rot="-5400000">
            <a:off x="800100" y="1491343"/>
            <a:ext cx="3333749" cy="3499103"/>
          </a:xfrm>
          <a:prstGeom prst="downArrow">
            <a:avLst>
              <a:gd fmla="val 100000" name="adj1"/>
              <a:gd fmla="val 15788" name="adj2"/>
            </a:avLst>
          </a:prstGeom>
          <a:solidFill>
            <a:srgbClr val="40404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15"/>
          <p:cNvSpPr txBox="1"/>
          <p:nvPr>
            <p:ph type="title"/>
          </p:nvPr>
        </p:nvSpPr>
        <p:spPr>
          <a:xfrm>
            <a:off x="1028700" y="1967266"/>
            <a:ext cx="2628900" cy="254725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Calibri"/>
              <a:buNone/>
            </a:pPr>
            <a:r>
              <a:rPr lang="en-US" sz="36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Export marketing research procedure</a:t>
            </a:r>
            <a:endParaRPr/>
          </a:p>
        </p:txBody>
      </p:sp>
      <p:pic>
        <p:nvPicPr>
          <p:cNvPr id="213" name="Google Shape;213;p1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12519" y="1224108"/>
            <a:ext cx="8245497" cy="53595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16"/>
          <p:cNvSpPr txBox="1"/>
          <p:nvPr>
            <p:ph type="title"/>
          </p:nvPr>
        </p:nvSpPr>
        <p:spPr>
          <a:xfrm>
            <a:off x="761800" y="762001"/>
            <a:ext cx="5334197" cy="11974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Environmental factors impact on research </a:t>
            </a:r>
            <a:endParaRPr/>
          </a:p>
        </p:txBody>
      </p:sp>
      <p:sp>
        <p:nvSpPr>
          <p:cNvPr id="220" name="Google Shape;220;p16"/>
          <p:cNvSpPr txBox="1"/>
          <p:nvPr>
            <p:ph idx="1" type="body"/>
          </p:nvPr>
        </p:nvSpPr>
        <p:spPr>
          <a:xfrm>
            <a:off x="761800" y="2119086"/>
            <a:ext cx="5334197" cy="473891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25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a) Marketing environmental factors: 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Variety and assortment of products available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Pricing policies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Government control of media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Public’s attitude towards advertising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Efficiency of the distribution system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Marketing effort undertaken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Unsatisfied needs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Behavior of consumers</a:t>
            </a:r>
            <a:endParaRPr/>
          </a:p>
        </p:txBody>
      </p:sp>
      <p:pic>
        <p:nvPicPr>
          <p:cNvPr descr="Desk with productivity items" id="221" name="Google Shape;221;p16"/>
          <p:cNvPicPr preferRelativeResize="0"/>
          <p:nvPr/>
        </p:nvPicPr>
        <p:blipFill rotWithShape="1">
          <a:blip r:embed="rId3">
            <a:alphaModFix/>
          </a:blip>
          <a:srcRect b="-1" l="31706" r="16456" t="0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noFill/>
          <a:ln>
            <a:noFill/>
          </a:ln>
          <a:effectLst>
            <a:outerShdw blurRad="127000" sx="99000" rotWithShape="0" algn="r" dir="10800000" dist="50800" sy="9900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17"/>
          <p:cNvSpPr/>
          <p:nvPr/>
        </p:nvSpPr>
        <p:spPr>
          <a:xfrm>
            <a:off x="0" y="0"/>
            <a:ext cx="11416414" cy="6858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889000" sx="90000" rotWithShape="0" algn="t" dir="21540000" dist="406400" sy="90000">
              <a:srgbClr val="000000">
                <a:alpha val="2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17"/>
          <p:cNvSpPr txBox="1"/>
          <p:nvPr>
            <p:ph type="title"/>
          </p:nvPr>
        </p:nvSpPr>
        <p:spPr>
          <a:xfrm>
            <a:off x="6803409" y="762001"/>
            <a:ext cx="4156512" cy="17082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Calibri"/>
              <a:buNone/>
            </a:pPr>
            <a:r>
              <a:rPr lang="en-US" sz="3700"/>
              <a:t>Environmental factors impact on research cont. </a:t>
            </a:r>
            <a:endParaRPr/>
          </a:p>
        </p:txBody>
      </p:sp>
      <p:pic>
        <p:nvPicPr>
          <p:cNvPr descr="Magnifying glass showing decling performance" id="229" name="Google Shape;229;p17"/>
          <p:cNvPicPr preferRelativeResize="0"/>
          <p:nvPr/>
        </p:nvPicPr>
        <p:blipFill rotWithShape="1">
          <a:blip r:embed="rId3">
            <a:alphaModFix/>
          </a:blip>
          <a:srcRect b="-2" l="5051" r="35613" t="0"/>
          <a:stretch/>
        </p:blipFill>
        <p:spPr>
          <a:xfrm>
            <a:off x="-1" y="-2"/>
            <a:ext cx="6096001" cy="6858002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p17"/>
          <p:cNvSpPr txBox="1"/>
          <p:nvPr>
            <p:ph idx="1" type="body"/>
          </p:nvPr>
        </p:nvSpPr>
        <p:spPr>
          <a:xfrm>
            <a:off x="6803409" y="2470245"/>
            <a:ext cx="4156512" cy="438775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b) Government environmental factor: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Public policy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Regulatory agencies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Government incentives and penalties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 Investment in government enterprises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8"/>
          <p:cNvSpPr txBox="1"/>
          <p:nvPr>
            <p:ph type="title"/>
          </p:nvPr>
        </p:nvSpPr>
        <p:spPr>
          <a:xfrm>
            <a:off x="5868557" y="1138036"/>
            <a:ext cx="5444382" cy="14024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US" sz="3200"/>
              <a:t>Environmental factors impact on research cont. </a:t>
            </a:r>
            <a:endParaRPr/>
          </a:p>
        </p:txBody>
      </p:sp>
      <p:pic>
        <p:nvPicPr>
          <p:cNvPr descr="High angle view of a rolled paper, brown notebook, and black notepad on a wooden table" id="236" name="Google Shape;236;p18"/>
          <p:cNvPicPr preferRelativeResize="0"/>
          <p:nvPr/>
        </p:nvPicPr>
        <p:blipFill rotWithShape="1">
          <a:blip r:embed="rId3">
            <a:alphaModFix/>
          </a:blip>
          <a:srcRect b="-1" l="0" r="49862" t="0"/>
          <a:stretch/>
        </p:blipFill>
        <p:spPr>
          <a:xfrm>
            <a:off x="-1" y="10"/>
            <a:ext cx="5151179" cy="685799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37" name="Google Shape;237;p18"/>
          <p:cNvCxnSpPr/>
          <p:nvPr/>
        </p:nvCxnSpPr>
        <p:spPr>
          <a:xfrm>
            <a:off x="5971697" y="871146"/>
            <a:ext cx="736939" cy="0"/>
          </a:xfrm>
          <a:prstGeom prst="straightConnector1">
            <a:avLst/>
          </a:prstGeom>
          <a:noFill/>
          <a:ln cap="flat" cmpd="sng" w="57150">
            <a:solidFill>
              <a:schemeClr val="accent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38" name="Google Shape;238;p18"/>
          <p:cNvSpPr txBox="1"/>
          <p:nvPr>
            <p:ph idx="1" type="body"/>
          </p:nvPr>
        </p:nvSpPr>
        <p:spPr>
          <a:xfrm>
            <a:off x="5868557" y="2017486"/>
            <a:ext cx="5444382" cy="48405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/>
              <a:t>c) Legal environmental factors: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Common law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Foreign law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 International law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Transaction law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Antitrust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 Bribery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Taxes 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9"/>
          <p:cNvSpPr txBox="1"/>
          <p:nvPr>
            <p:ph type="title"/>
          </p:nvPr>
        </p:nvSpPr>
        <p:spPr>
          <a:xfrm>
            <a:off x="5868557" y="1138036"/>
            <a:ext cx="5444382" cy="14024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US" sz="3200"/>
              <a:t>Environmental factors impact on research cont. </a:t>
            </a:r>
            <a:endParaRPr/>
          </a:p>
        </p:txBody>
      </p:sp>
      <p:pic>
        <p:nvPicPr>
          <p:cNvPr descr="Young plant in the morning light" id="244" name="Google Shape;244;p19"/>
          <p:cNvPicPr preferRelativeResize="0"/>
          <p:nvPr/>
        </p:nvPicPr>
        <p:blipFill rotWithShape="1">
          <a:blip r:embed="rId3">
            <a:alphaModFix/>
          </a:blip>
          <a:srcRect b="-1" l="31075" r="18786" t="0"/>
          <a:stretch/>
        </p:blipFill>
        <p:spPr>
          <a:xfrm>
            <a:off x="-1" y="10"/>
            <a:ext cx="5151179" cy="685799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45" name="Google Shape;245;p19"/>
          <p:cNvCxnSpPr/>
          <p:nvPr/>
        </p:nvCxnSpPr>
        <p:spPr>
          <a:xfrm>
            <a:off x="5971697" y="871146"/>
            <a:ext cx="736939" cy="0"/>
          </a:xfrm>
          <a:prstGeom prst="straightConnector1">
            <a:avLst/>
          </a:prstGeom>
          <a:noFill/>
          <a:ln cap="flat" cmpd="sng" w="57150">
            <a:solidFill>
              <a:schemeClr val="accent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46" name="Google Shape;246;p19"/>
          <p:cNvSpPr txBox="1"/>
          <p:nvPr>
            <p:ph idx="1" type="body"/>
          </p:nvPr>
        </p:nvSpPr>
        <p:spPr>
          <a:xfrm>
            <a:off x="5868557" y="2551176"/>
            <a:ext cx="5444382" cy="35912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d) Economic environmental factors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Economic size (gross domestic product)level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Source, and distribution of income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Growth trends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Sectoral trends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0"/>
          <p:cNvSpPr txBox="1"/>
          <p:nvPr>
            <p:ph type="title"/>
          </p:nvPr>
        </p:nvSpPr>
        <p:spPr>
          <a:xfrm>
            <a:off x="5868557" y="1138036"/>
            <a:ext cx="5444382" cy="14024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US" sz="3200"/>
              <a:t>Environmental factors impact on research cont. </a:t>
            </a:r>
            <a:endParaRPr/>
          </a:p>
        </p:txBody>
      </p:sp>
      <p:pic>
        <p:nvPicPr>
          <p:cNvPr descr="Close up of circuit board" id="252" name="Google Shape;252;p20"/>
          <p:cNvPicPr preferRelativeResize="0"/>
          <p:nvPr/>
        </p:nvPicPr>
        <p:blipFill rotWithShape="1">
          <a:blip r:embed="rId3">
            <a:alphaModFix/>
          </a:blip>
          <a:srcRect b="-1" l="15575" r="34286" t="0"/>
          <a:stretch/>
        </p:blipFill>
        <p:spPr>
          <a:xfrm>
            <a:off x="-1" y="10"/>
            <a:ext cx="5151179" cy="685799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53" name="Google Shape;253;p20"/>
          <p:cNvCxnSpPr/>
          <p:nvPr/>
        </p:nvCxnSpPr>
        <p:spPr>
          <a:xfrm>
            <a:off x="5971697" y="871146"/>
            <a:ext cx="736939" cy="0"/>
          </a:xfrm>
          <a:prstGeom prst="straightConnector1">
            <a:avLst/>
          </a:prstGeom>
          <a:noFill/>
          <a:ln cap="flat" cmpd="sng" w="57150">
            <a:solidFill>
              <a:schemeClr val="accent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54" name="Google Shape;254;p20"/>
          <p:cNvSpPr txBox="1"/>
          <p:nvPr>
            <p:ph idx="1" type="body"/>
          </p:nvPr>
        </p:nvSpPr>
        <p:spPr>
          <a:xfrm>
            <a:off x="5868557" y="2061029"/>
            <a:ext cx="5444382" cy="46010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e) Informational and technological environmental factors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Information and communication systems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Computerization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Use of electronic equipment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Energy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Production technology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Science and invention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1"/>
          <p:cNvSpPr txBox="1"/>
          <p:nvPr>
            <p:ph type="title"/>
          </p:nvPr>
        </p:nvSpPr>
        <p:spPr>
          <a:xfrm>
            <a:off x="762000" y="1138036"/>
            <a:ext cx="4085665" cy="14024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libri"/>
              <a:buNone/>
            </a:pPr>
            <a:r>
              <a:rPr lang="en-US" sz="3000"/>
              <a:t>Environmental factors impact on research cont. </a:t>
            </a:r>
            <a:endParaRPr/>
          </a:p>
        </p:txBody>
      </p:sp>
      <p:cxnSp>
        <p:nvCxnSpPr>
          <p:cNvPr id="260" name="Google Shape;260;p21"/>
          <p:cNvCxnSpPr/>
          <p:nvPr/>
        </p:nvCxnSpPr>
        <p:spPr>
          <a:xfrm>
            <a:off x="865140" y="871146"/>
            <a:ext cx="736939" cy="0"/>
          </a:xfrm>
          <a:prstGeom prst="straightConnector1">
            <a:avLst/>
          </a:prstGeom>
          <a:noFill/>
          <a:ln cap="flat" cmpd="sng" w="57150">
            <a:solidFill>
              <a:schemeClr val="accent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61" name="Google Shape;261;p21"/>
          <p:cNvSpPr txBox="1"/>
          <p:nvPr>
            <p:ph idx="1" type="body"/>
          </p:nvPr>
        </p:nvSpPr>
        <p:spPr>
          <a:xfrm>
            <a:off x="762000" y="2551176"/>
            <a:ext cx="4085665" cy="35912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f) Structure environment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 Transportation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Communication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 Utilities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Infrastructure. </a:t>
            </a:r>
            <a:endParaRPr/>
          </a:p>
        </p:txBody>
      </p:sp>
      <p:pic>
        <p:nvPicPr>
          <p:cNvPr descr="Thermal power station" id="262" name="Google Shape;262;p21"/>
          <p:cNvPicPr preferRelativeResize="0"/>
          <p:nvPr/>
        </p:nvPicPr>
        <p:blipFill rotWithShape="1">
          <a:blip r:embed="rId3">
            <a:alphaModFix/>
          </a:blip>
          <a:srcRect b="0" l="7859" r="20606" t="0"/>
          <a:stretch/>
        </p:blipFill>
        <p:spPr>
          <a:xfrm>
            <a:off x="5650992" y="10"/>
            <a:ext cx="6541008" cy="6857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22"/>
          <p:cNvSpPr txBox="1"/>
          <p:nvPr>
            <p:ph type="title"/>
          </p:nvPr>
        </p:nvSpPr>
        <p:spPr>
          <a:xfrm>
            <a:off x="762000" y="1138036"/>
            <a:ext cx="4085665" cy="14024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libri"/>
              <a:buNone/>
            </a:pPr>
            <a:r>
              <a:rPr lang="en-US" sz="3000"/>
              <a:t>Environmental factors impact on research cont. </a:t>
            </a:r>
            <a:endParaRPr/>
          </a:p>
        </p:txBody>
      </p:sp>
      <p:cxnSp>
        <p:nvCxnSpPr>
          <p:cNvPr id="268" name="Google Shape;268;p22"/>
          <p:cNvCxnSpPr/>
          <p:nvPr/>
        </p:nvCxnSpPr>
        <p:spPr>
          <a:xfrm>
            <a:off x="865140" y="871146"/>
            <a:ext cx="736939" cy="0"/>
          </a:xfrm>
          <a:prstGeom prst="straightConnector1">
            <a:avLst/>
          </a:prstGeom>
          <a:noFill/>
          <a:ln cap="flat" cmpd="sng" w="57150">
            <a:solidFill>
              <a:schemeClr val="accent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69" name="Google Shape;269;p22"/>
          <p:cNvSpPr txBox="1"/>
          <p:nvPr>
            <p:ph idx="1" type="body"/>
          </p:nvPr>
        </p:nvSpPr>
        <p:spPr>
          <a:xfrm>
            <a:off x="762000" y="2551176"/>
            <a:ext cx="5188857" cy="43068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g) Social cultural environmental factors: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Values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Literacy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Language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Religion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Communication patterns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Family and social institutions </a:t>
            </a:r>
            <a:endParaRPr/>
          </a:p>
        </p:txBody>
      </p:sp>
      <p:pic>
        <p:nvPicPr>
          <p:cNvPr descr="Young plant in the morning light" id="270" name="Google Shape;270;p22"/>
          <p:cNvPicPr preferRelativeResize="0"/>
          <p:nvPr/>
        </p:nvPicPr>
        <p:blipFill rotWithShape="1">
          <a:blip r:embed="rId3">
            <a:alphaModFix/>
          </a:blip>
          <a:srcRect b="-1" l="24312" r="12021" t="0"/>
          <a:stretch/>
        </p:blipFill>
        <p:spPr>
          <a:xfrm>
            <a:off x="5650992" y="10"/>
            <a:ext cx="6541008" cy="6857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3"/>
          <p:cNvSpPr txBox="1"/>
          <p:nvPr>
            <p:ph type="title"/>
          </p:nvPr>
        </p:nvSpPr>
        <p:spPr>
          <a:xfrm>
            <a:off x="762000" y="1138036"/>
            <a:ext cx="4085665" cy="14024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US" sz="3200"/>
              <a:t>Steps in the research process </a:t>
            </a:r>
            <a:endParaRPr/>
          </a:p>
        </p:txBody>
      </p:sp>
      <p:cxnSp>
        <p:nvCxnSpPr>
          <p:cNvPr id="276" name="Google Shape;276;p23"/>
          <p:cNvCxnSpPr/>
          <p:nvPr/>
        </p:nvCxnSpPr>
        <p:spPr>
          <a:xfrm>
            <a:off x="865140" y="871146"/>
            <a:ext cx="736939" cy="0"/>
          </a:xfrm>
          <a:prstGeom prst="straightConnector1">
            <a:avLst/>
          </a:prstGeom>
          <a:noFill/>
          <a:ln cap="flat" cmpd="sng" w="57150">
            <a:solidFill>
              <a:schemeClr val="accent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77" name="Google Shape;277;p23"/>
          <p:cNvSpPr txBox="1"/>
          <p:nvPr>
            <p:ph idx="1" type="body"/>
          </p:nvPr>
        </p:nvSpPr>
        <p:spPr>
          <a:xfrm>
            <a:off x="762000" y="2551176"/>
            <a:ext cx="4085665" cy="35912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a) Definition of the problem: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Specify the problem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Set  objectives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Research questions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Hypothesis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Export logistical issues to be investigated.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  <p:pic>
        <p:nvPicPr>
          <p:cNvPr descr="Person using microscope" id="278" name="Google Shape;278;p23"/>
          <p:cNvPicPr preferRelativeResize="0"/>
          <p:nvPr/>
        </p:nvPicPr>
        <p:blipFill rotWithShape="1">
          <a:blip r:embed="rId3">
            <a:alphaModFix/>
          </a:blip>
          <a:srcRect b="1" l="18106" r="35159" t="0"/>
          <a:stretch/>
        </p:blipFill>
        <p:spPr>
          <a:xfrm>
            <a:off x="5650992" y="10"/>
            <a:ext cx="6541008" cy="6857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4"/>
          <p:cNvSpPr txBox="1"/>
          <p:nvPr>
            <p:ph type="title"/>
          </p:nvPr>
        </p:nvSpPr>
        <p:spPr>
          <a:xfrm>
            <a:off x="762000" y="1138036"/>
            <a:ext cx="4085665" cy="14024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US" sz="3200"/>
              <a:t>Steps in the research process cont.</a:t>
            </a:r>
            <a:endParaRPr/>
          </a:p>
        </p:txBody>
      </p:sp>
      <p:cxnSp>
        <p:nvCxnSpPr>
          <p:cNvPr id="284" name="Google Shape;284;p24"/>
          <p:cNvCxnSpPr/>
          <p:nvPr/>
        </p:nvCxnSpPr>
        <p:spPr>
          <a:xfrm>
            <a:off x="865140" y="871146"/>
            <a:ext cx="736939" cy="0"/>
          </a:xfrm>
          <a:prstGeom prst="straightConnector1">
            <a:avLst/>
          </a:prstGeom>
          <a:noFill/>
          <a:ln cap="flat" cmpd="sng" w="57150">
            <a:solidFill>
              <a:schemeClr val="accent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85" name="Google Shape;285;p24"/>
          <p:cNvSpPr txBox="1"/>
          <p:nvPr>
            <p:ph idx="1" type="body"/>
          </p:nvPr>
        </p:nvSpPr>
        <p:spPr>
          <a:xfrm>
            <a:off x="762000" y="2551176"/>
            <a:ext cx="4085665" cy="35912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b) Determine research approach: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Appropriate research design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Quantitative approach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Qualitative approach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Mixed method approach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  <p:pic>
        <p:nvPicPr>
          <p:cNvPr descr="Laboratory glassware containing solution" id="286" name="Google Shape;286;p24"/>
          <p:cNvPicPr preferRelativeResize="0"/>
          <p:nvPr/>
        </p:nvPicPr>
        <p:blipFill rotWithShape="1">
          <a:blip r:embed="rId3">
            <a:alphaModFix/>
          </a:blip>
          <a:srcRect b="0" l="0" r="28466" t="0"/>
          <a:stretch/>
        </p:blipFill>
        <p:spPr>
          <a:xfrm>
            <a:off x="5650992" y="10"/>
            <a:ext cx="6541008" cy="6857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" name="Google Shape;292;p25"/>
          <p:cNvSpPr txBox="1"/>
          <p:nvPr>
            <p:ph type="title"/>
          </p:nvPr>
        </p:nvSpPr>
        <p:spPr>
          <a:xfrm>
            <a:off x="761800" y="762001"/>
            <a:ext cx="5334197" cy="1708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Steps in the research process cont.</a:t>
            </a:r>
            <a:endParaRPr/>
          </a:p>
        </p:txBody>
      </p:sp>
      <p:sp>
        <p:nvSpPr>
          <p:cNvPr id="293" name="Google Shape;293;p25"/>
          <p:cNvSpPr txBox="1"/>
          <p:nvPr>
            <p:ph idx="1" type="body"/>
          </p:nvPr>
        </p:nvSpPr>
        <p:spPr>
          <a:xfrm>
            <a:off x="761800" y="2470244"/>
            <a:ext cx="5334197" cy="376983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c) Research methodology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Sampling design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Develop data collection instruments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Test of instruments 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  <p:pic>
        <p:nvPicPr>
          <p:cNvPr descr="Laboratory glassware containing solution" id="294" name="Google Shape;294;p25"/>
          <p:cNvPicPr preferRelativeResize="0"/>
          <p:nvPr/>
        </p:nvPicPr>
        <p:blipFill rotWithShape="1">
          <a:blip r:embed="rId3">
            <a:alphaModFix/>
          </a:blip>
          <a:srcRect b="-1" l="0" r="41755" t="0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noFill/>
          <a:ln>
            <a:noFill/>
          </a:ln>
          <a:effectLst>
            <a:outerShdw blurRad="127000" sx="99000" rotWithShape="0" algn="r" dir="10800000" dist="50800" sy="9900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26"/>
          <p:cNvSpPr txBox="1"/>
          <p:nvPr>
            <p:ph type="title"/>
          </p:nvPr>
        </p:nvSpPr>
        <p:spPr>
          <a:xfrm>
            <a:off x="762000" y="1138036"/>
            <a:ext cx="4085665" cy="14024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US" sz="3200"/>
              <a:t>Steps in the research process cont.</a:t>
            </a:r>
            <a:endParaRPr/>
          </a:p>
        </p:txBody>
      </p:sp>
      <p:cxnSp>
        <p:nvCxnSpPr>
          <p:cNvPr id="300" name="Google Shape;300;p26"/>
          <p:cNvCxnSpPr/>
          <p:nvPr/>
        </p:nvCxnSpPr>
        <p:spPr>
          <a:xfrm>
            <a:off x="865140" y="871146"/>
            <a:ext cx="736939" cy="0"/>
          </a:xfrm>
          <a:prstGeom prst="straightConnector1">
            <a:avLst/>
          </a:prstGeom>
          <a:noFill/>
          <a:ln cap="flat" cmpd="sng" w="57150">
            <a:solidFill>
              <a:schemeClr val="accent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301" name="Google Shape;301;p26"/>
          <p:cNvSpPr txBox="1"/>
          <p:nvPr>
            <p:ph idx="1" type="body"/>
          </p:nvPr>
        </p:nvSpPr>
        <p:spPr>
          <a:xfrm>
            <a:off x="762000" y="2551176"/>
            <a:ext cx="4085665" cy="43068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d) Field work: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Actual collection of information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Secondary sources considered first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Primary sources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Challenges of primary sources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  <p:pic>
        <p:nvPicPr>
          <p:cNvPr descr="Close up of rack of test tubes with solution in lab" id="302" name="Google Shape;302;p26"/>
          <p:cNvPicPr preferRelativeResize="0"/>
          <p:nvPr/>
        </p:nvPicPr>
        <p:blipFill rotWithShape="1">
          <a:blip r:embed="rId3">
            <a:alphaModFix/>
          </a:blip>
          <a:srcRect b="-1" l="32900" r="3434" t="0"/>
          <a:stretch/>
        </p:blipFill>
        <p:spPr>
          <a:xfrm>
            <a:off x="5650992" y="10"/>
            <a:ext cx="6541008" cy="6857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7"/>
          <p:cNvSpPr txBox="1"/>
          <p:nvPr>
            <p:ph type="title"/>
          </p:nvPr>
        </p:nvSpPr>
        <p:spPr>
          <a:xfrm>
            <a:off x="762000" y="1138036"/>
            <a:ext cx="4085665" cy="14024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US" sz="3200"/>
              <a:t>Steps in the research process cont.</a:t>
            </a:r>
            <a:endParaRPr/>
          </a:p>
        </p:txBody>
      </p:sp>
      <p:cxnSp>
        <p:nvCxnSpPr>
          <p:cNvPr id="308" name="Google Shape;308;p27"/>
          <p:cNvCxnSpPr/>
          <p:nvPr/>
        </p:nvCxnSpPr>
        <p:spPr>
          <a:xfrm>
            <a:off x="865140" y="871146"/>
            <a:ext cx="736939" cy="0"/>
          </a:xfrm>
          <a:prstGeom prst="straightConnector1">
            <a:avLst/>
          </a:prstGeom>
          <a:noFill/>
          <a:ln cap="flat" cmpd="sng" w="57150">
            <a:solidFill>
              <a:schemeClr val="accent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309" name="Google Shape;309;p27"/>
          <p:cNvSpPr txBox="1"/>
          <p:nvPr>
            <p:ph idx="1" type="body"/>
          </p:nvPr>
        </p:nvSpPr>
        <p:spPr>
          <a:xfrm>
            <a:off x="762000" y="2551176"/>
            <a:ext cx="4085665" cy="35912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3200"/>
              <a:t>e) Analysis and interpretation of information.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3200"/>
              <a:t>Data clean up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3200"/>
              <a:t>Descriptive analysis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3200"/>
              <a:t>Inferential analysis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3200"/>
              <a:t>Make recommendation.</a:t>
            </a:r>
            <a:endParaRPr/>
          </a:p>
          <a:p>
            <a:pPr indent="-11112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/>
          </a:p>
        </p:txBody>
      </p:sp>
      <p:pic>
        <p:nvPicPr>
          <p:cNvPr descr="Magnifying glass showing decling performance" id="310" name="Google Shape;310;p27"/>
          <p:cNvPicPr preferRelativeResize="0"/>
          <p:nvPr/>
        </p:nvPicPr>
        <p:blipFill rotWithShape="1">
          <a:blip r:embed="rId3">
            <a:alphaModFix/>
          </a:blip>
          <a:srcRect b="-1" l="2886" r="33448" t="0"/>
          <a:stretch/>
        </p:blipFill>
        <p:spPr>
          <a:xfrm>
            <a:off x="5650992" y="10"/>
            <a:ext cx="6541008" cy="6857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28"/>
          <p:cNvSpPr txBox="1"/>
          <p:nvPr>
            <p:ph type="title"/>
          </p:nvPr>
        </p:nvSpPr>
        <p:spPr>
          <a:xfrm>
            <a:off x="762000" y="1138036"/>
            <a:ext cx="4085665" cy="14024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US" sz="3200"/>
              <a:t>Steps in the research process cont.</a:t>
            </a:r>
            <a:endParaRPr/>
          </a:p>
        </p:txBody>
      </p:sp>
      <p:cxnSp>
        <p:nvCxnSpPr>
          <p:cNvPr id="316" name="Google Shape;316;p28"/>
          <p:cNvCxnSpPr/>
          <p:nvPr/>
        </p:nvCxnSpPr>
        <p:spPr>
          <a:xfrm>
            <a:off x="865140" y="871146"/>
            <a:ext cx="736939" cy="0"/>
          </a:xfrm>
          <a:prstGeom prst="straightConnector1">
            <a:avLst/>
          </a:prstGeom>
          <a:noFill/>
          <a:ln cap="flat" cmpd="sng" w="57150">
            <a:solidFill>
              <a:schemeClr val="accent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317" name="Google Shape;317;p28"/>
          <p:cNvSpPr txBox="1"/>
          <p:nvPr>
            <p:ph idx="1" type="body"/>
          </p:nvPr>
        </p:nvSpPr>
        <p:spPr>
          <a:xfrm>
            <a:off x="762000" y="2551176"/>
            <a:ext cx="4085665" cy="35912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f) Preparation of the report.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Executive summary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Findings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Recommendation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Decision points 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  <p:pic>
        <p:nvPicPr>
          <p:cNvPr descr="Magnifying glass showing decling performance" id="318" name="Google Shape;318;p28"/>
          <p:cNvPicPr preferRelativeResize="0"/>
          <p:nvPr/>
        </p:nvPicPr>
        <p:blipFill rotWithShape="1">
          <a:blip r:embed="rId3">
            <a:alphaModFix/>
          </a:blip>
          <a:srcRect b="-1" l="2886" r="33448" t="0"/>
          <a:stretch/>
        </p:blipFill>
        <p:spPr>
          <a:xfrm>
            <a:off x="5650992" y="10"/>
            <a:ext cx="6541008" cy="6857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29"/>
          <p:cNvSpPr/>
          <p:nvPr/>
        </p:nvSpPr>
        <p:spPr>
          <a:xfrm>
            <a:off x="-1" y="0"/>
            <a:ext cx="12191999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29"/>
          <p:cNvSpPr/>
          <p:nvPr/>
        </p:nvSpPr>
        <p:spPr>
          <a:xfrm>
            <a:off x="1" y="0"/>
            <a:ext cx="8522446" cy="2285999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596900" sx="90000" rotWithShape="0" algn="t" dir="7140000" dist="304800" sy="90000">
              <a:srgbClr val="000000">
                <a:alpha val="1490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" name="Google Shape;325;p29"/>
          <p:cNvSpPr txBox="1"/>
          <p:nvPr>
            <p:ph type="title"/>
          </p:nvPr>
        </p:nvSpPr>
        <p:spPr>
          <a:xfrm>
            <a:off x="761803" y="350196"/>
            <a:ext cx="4646904" cy="1624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Calibri"/>
              <a:buNone/>
            </a:pPr>
            <a:r>
              <a:rPr lang="en-US" sz="3700"/>
              <a:t>Special problems in export marketing research </a:t>
            </a:r>
            <a:endParaRPr/>
          </a:p>
        </p:txBody>
      </p:sp>
      <p:sp>
        <p:nvSpPr>
          <p:cNvPr id="326" name="Google Shape;326;p29"/>
          <p:cNvSpPr txBox="1"/>
          <p:nvPr>
            <p:ph idx="1" type="body"/>
          </p:nvPr>
        </p:nvSpPr>
        <p:spPr>
          <a:xfrm>
            <a:off x="761802" y="2743200"/>
            <a:ext cx="4646905" cy="361314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Variety of markets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Reliability of secondary data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Difficulties in collecting primary data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Comparability of data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Availability of data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Religious and cultural beliefs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  <p:pic>
        <p:nvPicPr>
          <p:cNvPr descr="White bulbs with a yellow one standing out" id="327" name="Google Shape;327;p29"/>
          <p:cNvPicPr preferRelativeResize="0"/>
          <p:nvPr/>
        </p:nvPicPr>
        <p:blipFill rotWithShape="1">
          <a:blip r:embed="rId3">
            <a:alphaModFix/>
          </a:blip>
          <a:srcRect b="-2" l="12365" r="28234" t="0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3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" name="Google Shape;333;p30"/>
          <p:cNvSpPr/>
          <p:nvPr/>
        </p:nvSpPr>
        <p:spPr>
          <a:xfrm>
            <a:off x="0" y="0"/>
            <a:ext cx="11416414" cy="6858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889000" sx="90000" rotWithShape="0" algn="t" dir="21540000" dist="406400" sy="90000">
              <a:srgbClr val="000000">
                <a:alpha val="2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" name="Google Shape;334;p30"/>
          <p:cNvSpPr txBox="1"/>
          <p:nvPr>
            <p:ph type="title"/>
          </p:nvPr>
        </p:nvSpPr>
        <p:spPr>
          <a:xfrm>
            <a:off x="6803409" y="762001"/>
            <a:ext cx="4156512" cy="17082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Export marketing readiness</a:t>
            </a:r>
            <a:endParaRPr/>
          </a:p>
        </p:txBody>
      </p:sp>
      <p:pic>
        <p:nvPicPr>
          <p:cNvPr descr="Light bulb on yellow background with sketched light beams and cord" id="335" name="Google Shape;335;p30"/>
          <p:cNvPicPr preferRelativeResize="0"/>
          <p:nvPr/>
        </p:nvPicPr>
        <p:blipFill rotWithShape="1">
          <a:blip r:embed="rId3">
            <a:alphaModFix/>
          </a:blip>
          <a:srcRect b="0" l="44796" r="537" t="0"/>
          <a:stretch/>
        </p:blipFill>
        <p:spPr>
          <a:xfrm>
            <a:off x="-1" y="-2"/>
            <a:ext cx="6096001" cy="6858002"/>
          </a:xfrm>
          <a:prstGeom prst="rect">
            <a:avLst/>
          </a:prstGeom>
          <a:noFill/>
          <a:ln>
            <a:noFill/>
          </a:ln>
        </p:spPr>
      </p:pic>
      <p:sp>
        <p:nvSpPr>
          <p:cNvPr id="336" name="Google Shape;336;p30"/>
          <p:cNvSpPr txBox="1"/>
          <p:nvPr>
            <p:ph idx="1" type="body"/>
          </p:nvPr>
        </p:nvSpPr>
        <p:spPr>
          <a:xfrm>
            <a:off x="5809956" y="2110154"/>
            <a:ext cx="5430129" cy="474784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/>
              <a:t>Analyzing Your Company Ability To Export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Competitive capability in the domestic market.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Motivation for going international.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Commitment of top management to the export cause.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Organizational readiness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Product readiness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Company resources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3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" name="Google Shape;342;p31"/>
          <p:cNvSpPr txBox="1"/>
          <p:nvPr>
            <p:ph type="title"/>
          </p:nvPr>
        </p:nvSpPr>
        <p:spPr>
          <a:xfrm>
            <a:off x="5297762" y="329184"/>
            <a:ext cx="6251110" cy="17830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en-US" sz="5400"/>
              <a:t>b) Motivation For Going International </a:t>
            </a:r>
            <a:endParaRPr/>
          </a:p>
        </p:txBody>
      </p:sp>
      <p:pic>
        <p:nvPicPr>
          <p:cNvPr descr="Graphs on a display with reflection of office" id="343" name="Google Shape;343;p31"/>
          <p:cNvPicPr preferRelativeResize="0"/>
          <p:nvPr/>
        </p:nvPicPr>
        <p:blipFill rotWithShape="1">
          <a:blip r:embed="rId3">
            <a:alphaModFix/>
          </a:blip>
          <a:srcRect b="-1" l="19948" r="34720" t="0"/>
          <a:stretch/>
        </p:blipFill>
        <p:spPr>
          <a:xfrm>
            <a:off x="1" y="10"/>
            <a:ext cx="4657344" cy="6857990"/>
          </a:xfrm>
          <a:custGeom>
            <a:rect b="b" l="l" r="r" t="t"/>
            <a:pathLst>
              <a:path extrusionOk="0" h="6858000" w="4657344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344" name="Google Shape;344;p31"/>
          <p:cNvSpPr/>
          <p:nvPr/>
        </p:nvSpPr>
        <p:spPr>
          <a:xfrm>
            <a:off x="5297762" y="2374947"/>
            <a:ext cx="4243589" cy="18288"/>
          </a:xfrm>
          <a:custGeom>
            <a:rect b="b" l="l" r="r" t="t"/>
            <a:pathLst>
              <a:path extrusionOk="0" fill="none" h="18288" w="4243589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extrusionOk="0" h="18288" w="4243589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445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31"/>
          <p:cNvSpPr txBox="1"/>
          <p:nvPr>
            <p:ph idx="1" type="body"/>
          </p:nvPr>
        </p:nvSpPr>
        <p:spPr>
          <a:xfrm>
            <a:off x="5297762" y="2393234"/>
            <a:ext cx="6251110" cy="44281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Expanding into key markets.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Enhancing competitiveness by acquiring market knowledge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Extending the life cycle of existing products by launching them into new markets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Diversifying risk by selling in foreign markets.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Exploiting proprietary knowledge and technology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Improving long-term return for the company by tapping profitable markets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Long-term sales land operations expansion </a:t>
            </a:r>
            <a:endParaRPr/>
          </a:p>
          <a:p>
            <a:pPr indent="-11703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90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32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" name="Google Shape;351;p32"/>
          <p:cNvSpPr/>
          <p:nvPr/>
        </p:nvSpPr>
        <p:spPr>
          <a:xfrm>
            <a:off x="1" y="0"/>
            <a:ext cx="4167271" cy="6858000"/>
          </a:xfrm>
          <a:custGeom>
            <a:rect b="b" l="l" r="r" t="t"/>
            <a:pathLst>
              <a:path extrusionOk="0" h="6858000" w="4167271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32"/>
          <p:cNvSpPr txBox="1"/>
          <p:nvPr>
            <p:ph type="title"/>
          </p:nvPr>
        </p:nvSpPr>
        <p:spPr>
          <a:xfrm>
            <a:off x="686834" y="1153572"/>
            <a:ext cx="3200400" cy="44611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libri"/>
              <a:buNone/>
            </a:pPr>
            <a:r>
              <a:rPr lang="en-US">
                <a:solidFill>
                  <a:srgbClr val="FFFFFF"/>
                </a:solidFill>
              </a:rPr>
              <a:t>Commitment of Top Management to Export Cause </a:t>
            </a:r>
            <a:endParaRPr/>
          </a:p>
        </p:txBody>
      </p:sp>
      <p:sp>
        <p:nvSpPr>
          <p:cNvPr id="353" name="Google Shape;353;p32"/>
          <p:cNvSpPr/>
          <p:nvPr/>
        </p:nvSpPr>
        <p:spPr>
          <a:xfrm flipH="1" rot="10800000">
            <a:off x="7550402" y="2455479"/>
            <a:ext cx="4083433" cy="4083433"/>
          </a:xfrm>
          <a:prstGeom prst="arc">
            <a:avLst>
              <a:gd fmla="val 16200000" name="adj1"/>
              <a:gd fmla="val 0" name="adj2"/>
            </a:avLst>
          </a:prstGeom>
          <a:noFill/>
          <a:ln cap="rnd" cmpd="sng" w="127000">
            <a:solidFill>
              <a:schemeClr val="accent4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" name="Google Shape;354;p32"/>
          <p:cNvSpPr txBox="1"/>
          <p:nvPr>
            <p:ph idx="1" type="body"/>
          </p:nvPr>
        </p:nvSpPr>
        <p:spPr>
          <a:xfrm>
            <a:off x="4447308" y="591344"/>
            <a:ext cx="6906491" cy="55856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2500" lnSpcReduction="100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Company’s willingness to risk current profits and returns in the short term to medium term.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Willingness to be more of an insider in foreign market than selling through middlemen.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Willingness to engage law firms in the foreign market.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Top management view of exporting as a regular, aggressive and targeted activity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Placing strategic emphasis on developing strong market shares  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Availing funds particularly in market research and market development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Provision of human resource both at senior management level and operations personnel</a:t>
            </a:r>
            <a:endParaRPr/>
          </a:p>
          <a:p>
            <a:pPr indent="-12287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80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3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" name="Google Shape;360;p33"/>
          <p:cNvSpPr/>
          <p:nvPr/>
        </p:nvSpPr>
        <p:spPr>
          <a:xfrm>
            <a:off x="0" y="0"/>
            <a:ext cx="11416414" cy="6858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889000" sx="90000" rotWithShape="0" algn="t" dir="21540000" dist="406400" sy="90000">
              <a:srgbClr val="000000">
                <a:alpha val="2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33"/>
          <p:cNvSpPr txBox="1"/>
          <p:nvPr>
            <p:ph type="title"/>
          </p:nvPr>
        </p:nvSpPr>
        <p:spPr>
          <a:xfrm>
            <a:off x="6803409" y="762001"/>
            <a:ext cx="4156512" cy="10903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US" sz="4000"/>
              <a:t>Organizational Readiness</a:t>
            </a:r>
            <a:endParaRPr/>
          </a:p>
        </p:txBody>
      </p:sp>
      <p:pic>
        <p:nvPicPr>
          <p:cNvPr descr="White bulbs with a yellow one standing out" id="362" name="Google Shape;362;p33"/>
          <p:cNvPicPr preferRelativeResize="0"/>
          <p:nvPr/>
        </p:nvPicPr>
        <p:blipFill rotWithShape="1">
          <a:blip r:embed="rId3">
            <a:alphaModFix/>
          </a:blip>
          <a:srcRect b="-2" l="12398" r="28268" t="0"/>
          <a:stretch/>
        </p:blipFill>
        <p:spPr>
          <a:xfrm>
            <a:off x="-1" y="-2"/>
            <a:ext cx="6096001" cy="6858002"/>
          </a:xfrm>
          <a:prstGeom prst="rect">
            <a:avLst/>
          </a:prstGeom>
          <a:noFill/>
          <a:ln>
            <a:noFill/>
          </a:ln>
        </p:spPr>
      </p:pic>
      <p:sp>
        <p:nvSpPr>
          <p:cNvPr id="363" name="Google Shape;363;p33"/>
          <p:cNvSpPr txBox="1"/>
          <p:nvPr>
            <p:ph idx="1" type="body"/>
          </p:nvPr>
        </p:nvSpPr>
        <p:spPr>
          <a:xfrm>
            <a:off x="6803409" y="1852325"/>
            <a:ext cx="4156512" cy="438775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Human resource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Export experiences 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Financial resources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Manufacturing capacity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Marketing expertise, marketing intelligence, technical knowledge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Planning and systems for going international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3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" name="Google Shape;369;p34"/>
          <p:cNvSpPr txBox="1"/>
          <p:nvPr>
            <p:ph type="title"/>
          </p:nvPr>
        </p:nvSpPr>
        <p:spPr>
          <a:xfrm>
            <a:off x="761800" y="762001"/>
            <a:ext cx="5334197" cy="1708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Product Readiness </a:t>
            </a:r>
            <a:br>
              <a:rPr lang="en-US" sz="4000"/>
            </a:br>
            <a:endParaRPr sz="4000"/>
          </a:p>
        </p:txBody>
      </p:sp>
      <p:sp>
        <p:nvSpPr>
          <p:cNvPr id="370" name="Google Shape;370;p34"/>
          <p:cNvSpPr txBox="1"/>
          <p:nvPr>
            <p:ph idx="1" type="body"/>
          </p:nvPr>
        </p:nvSpPr>
        <p:spPr>
          <a:xfrm>
            <a:off x="761800" y="2470244"/>
            <a:ext cx="5334197" cy="376983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Adaptations of products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Redesigning the product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Adding or eliminating features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Refining attributes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Changing specifications or components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Repositioning the product</a:t>
            </a:r>
            <a:endParaRPr/>
          </a:p>
        </p:txBody>
      </p:sp>
      <p:pic>
        <p:nvPicPr>
          <p:cNvPr descr="Cardboard boxes on conveyor belt" id="371" name="Google Shape;371;p34"/>
          <p:cNvPicPr preferRelativeResize="0"/>
          <p:nvPr/>
        </p:nvPicPr>
        <p:blipFill rotWithShape="1">
          <a:blip r:embed="rId3">
            <a:alphaModFix/>
          </a:blip>
          <a:srcRect b="-1" l="29155" r="19007" t="0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noFill/>
          <a:ln>
            <a:noFill/>
          </a:ln>
          <a:effectLst>
            <a:outerShdw blurRad="127000" sx="99000" rotWithShape="0" algn="r" dir="10800000" dist="50800" sy="9900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References </a:t>
            </a:r>
            <a:endParaRPr/>
          </a:p>
        </p:txBody>
      </p:sp>
      <p:sp>
        <p:nvSpPr>
          <p:cNvPr id="377" name="Google Shape;377;p3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0000" lnSpcReduction="200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Koksal M.H (2008) How export marketing research affects company export performance Evidence from Turkish companies, Marketing Intelligence &amp; Planning Vo. 26 No. 4, pg 418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Shaw J (2023) 8 Reasons Why Companies Need to Research Their International Markets: Retrieved from https://kadence.com/ 2023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Zou S., Kim D. &amp; Cavusgil S.T (2009) Export marketing strategy, tactics and skills that work, Business expert press ltd pg 31-36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Cavusgil, S.T., Knight, G.A., &amp; Riesenberger, J.R. (2008) International business: strategy, management, and new realities. Upper Saddle River, NJ: Prentice Hall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Burton, E.N., &amp; Schlegelmilch, B.B. (1987) Profile analysis of non-exporters verses exporters grouped by export involvement, 1978-1988. Management International Review, 27(1), 38-49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Zou, S., &amp; Stan, S. (1998). The determinants of export performance: A review of the empirical literature between 1987-1997. International Marketing Review, 15(5), 333-356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Aksoy, S., &amp; Kaynak, E. (1994). Export behavior of produce marketers. International Marketing Review, 11(2), 16-32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Cavusgil, S.T. (1993) preparing for expoort marketing. International Trade Forum, 34(6), 92-100</a:t>
            </a:r>
            <a:endParaRPr/>
          </a:p>
          <a:p>
            <a:pPr indent="-10414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  <a:p>
            <a:pPr indent="-10414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3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Metal tic-tac-toe game pieces" id="383" name="Google Shape;383;p36"/>
          <p:cNvPicPr preferRelativeResize="0"/>
          <p:nvPr/>
        </p:nvPicPr>
        <p:blipFill rotWithShape="1">
          <a:blip r:embed="rId3">
            <a:alphaModFix/>
          </a:blip>
          <a:srcRect b="0" l="13648" r="27184" t="0"/>
          <a:stretch/>
        </p:blipFill>
        <p:spPr>
          <a:xfrm>
            <a:off x="-1" y="-2"/>
            <a:ext cx="5410198" cy="6858002"/>
          </a:xfrm>
          <a:prstGeom prst="rect">
            <a:avLst/>
          </a:prstGeom>
          <a:noFill/>
          <a:ln>
            <a:noFill/>
          </a:ln>
        </p:spPr>
      </p:pic>
      <p:sp>
        <p:nvSpPr>
          <p:cNvPr id="384" name="Google Shape;384;p36"/>
          <p:cNvSpPr/>
          <p:nvPr/>
        </p:nvSpPr>
        <p:spPr>
          <a:xfrm>
            <a:off x="5410197" y="-1"/>
            <a:ext cx="6781802" cy="2286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355600" sx="95000" rotWithShape="0" algn="t" dist="152400" sy="95000">
              <a:srgbClr val="000000">
                <a:alpha val="28627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" name="Google Shape;385;p36"/>
          <p:cNvSpPr txBox="1"/>
          <p:nvPr>
            <p:ph type="title"/>
          </p:nvPr>
        </p:nvSpPr>
        <p:spPr>
          <a:xfrm>
            <a:off x="6115317" y="405685"/>
            <a:ext cx="5464968" cy="15593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End  </a:t>
            </a:r>
            <a:endParaRPr/>
          </a:p>
        </p:txBody>
      </p:sp>
      <p:sp>
        <p:nvSpPr>
          <p:cNvPr id="386" name="Google Shape;386;p36"/>
          <p:cNvSpPr txBox="1"/>
          <p:nvPr>
            <p:ph idx="1" type="body"/>
          </p:nvPr>
        </p:nvSpPr>
        <p:spPr>
          <a:xfrm>
            <a:off x="6115317" y="2743200"/>
            <a:ext cx="5247340" cy="349687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Char char="•"/>
            </a:pPr>
            <a:r>
              <a:rPr lang="en-US" sz="3600"/>
              <a:t>End </a:t>
            </a:r>
            <a:endParaRPr/>
          </a:p>
          <a:p>
            <a:pPr indent="-228600" lvl="0" marL="22860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Char char="•"/>
            </a:pPr>
            <a:r>
              <a:rPr lang="en-US" sz="3600"/>
              <a:t>Thank you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2023-09-21T08:28:20Z</dcterms:created>
  <dc:creator>Dr. John N. Kamau</dc:creator>
</cp:coreProperties>
</file>