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78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1" r:id="rId35"/>
    <p:sldId id="292" r:id="rId36"/>
    <p:sldId id="293" r:id="rId37"/>
    <p:sldId id="290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0D3AB7-87AE-4A4A-9343-52EAC8FACB03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A315C00-AFDF-4639-97AA-DC7C85356EB5}">
      <dgm:prSet/>
      <dgm:spPr/>
      <dgm:t>
        <a:bodyPr/>
        <a:lstStyle/>
        <a:p>
          <a:r>
            <a:rPr lang="en-US"/>
            <a:t>"In real life, strategy is actually very straightforward. You pick a general direction and implement like hell." — Jack Welch</a:t>
          </a:r>
        </a:p>
      </dgm:t>
    </dgm:pt>
    <dgm:pt modelId="{E4A8C7D9-6B71-4901-ADBA-E291ED791C53}" type="parTrans" cxnId="{75F0286B-FBA3-4C7F-ADAC-DC5A3746FECD}">
      <dgm:prSet/>
      <dgm:spPr/>
      <dgm:t>
        <a:bodyPr/>
        <a:lstStyle/>
        <a:p>
          <a:endParaRPr lang="en-US"/>
        </a:p>
      </dgm:t>
    </dgm:pt>
    <dgm:pt modelId="{AFE23501-ECE9-429F-AA58-AB149D285649}" type="sibTrans" cxnId="{75F0286B-FBA3-4C7F-ADAC-DC5A3746FECD}">
      <dgm:prSet/>
      <dgm:spPr/>
      <dgm:t>
        <a:bodyPr/>
        <a:lstStyle/>
        <a:p>
          <a:endParaRPr lang="en-US"/>
        </a:p>
      </dgm:t>
    </dgm:pt>
    <dgm:pt modelId="{83062829-DE2E-4F9B-BC37-AC8393BF3E2C}">
      <dgm:prSet/>
      <dgm:spPr/>
      <dgm:t>
        <a:bodyPr/>
        <a:lstStyle/>
        <a:p>
          <a:r>
            <a:rPr lang="en-US" b="0" i="1"/>
            <a:t>"However beautiful the strategy, you should occasionally look at the results."</a:t>
          </a:r>
          <a:r>
            <a:rPr lang="en-US" b="0" i="0"/>
            <a:t> — Sir Winston Churchill</a:t>
          </a:r>
          <a:endParaRPr lang="en-US"/>
        </a:p>
      </dgm:t>
    </dgm:pt>
    <dgm:pt modelId="{85501E34-E657-4CAA-AF59-50326881272F}" type="parTrans" cxnId="{FD8EAD11-08B5-4C8F-9671-E66F9A7E21D5}">
      <dgm:prSet/>
      <dgm:spPr/>
      <dgm:t>
        <a:bodyPr/>
        <a:lstStyle/>
        <a:p>
          <a:endParaRPr lang="en-US"/>
        </a:p>
      </dgm:t>
    </dgm:pt>
    <dgm:pt modelId="{D3F80AAE-E58F-49B6-8328-FB60C3215BC4}" type="sibTrans" cxnId="{FD8EAD11-08B5-4C8F-9671-E66F9A7E21D5}">
      <dgm:prSet/>
      <dgm:spPr/>
      <dgm:t>
        <a:bodyPr/>
        <a:lstStyle/>
        <a:p>
          <a:endParaRPr lang="en-US"/>
        </a:p>
      </dgm:t>
    </dgm:pt>
    <dgm:pt modelId="{87E9E2E6-D34F-4B14-AE0E-F1A4BF48EEE5}">
      <dgm:prSet/>
      <dgm:spPr/>
      <dgm:t>
        <a:bodyPr/>
        <a:lstStyle/>
        <a:p>
          <a:r>
            <a:rPr lang="en-US" dirty="0"/>
            <a:t>"The real challenge in crafting strategy lies in detecting subtle discontinuities that may undermine a business in the future. And for that there is no technique, no program, just a sharp mind in touch with the situation." — Henry Mintzberg</a:t>
          </a:r>
        </a:p>
      </dgm:t>
    </dgm:pt>
    <dgm:pt modelId="{57829146-1FFC-4BBD-AA42-EB7CB7D49599}" type="parTrans" cxnId="{6DB08F2D-A86C-4C9D-8F91-384D65A349E2}">
      <dgm:prSet/>
      <dgm:spPr/>
      <dgm:t>
        <a:bodyPr/>
        <a:lstStyle/>
        <a:p>
          <a:endParaRPr lang="en-US"/>
        </a:p>
      </dgm:t>
    </dgm:pt>
    <dgm:pt modelId="{09BA65B6-B7B7-4EFE-886C-1831E7FE9A8D}" type="sibTrans" cxnId="{6DB08F2D-A86C-4C9D-8F91-384D65A349E2}">
      <dgm:prSet/>
      <dgm:spPr/>
      <dgm:t>
        <a:bodyPr/>
        <a:lstStyle/>
        <a:p>
          <a:endParaRPr lang="en-US"/>
        </a:p>
      </dgm:t>
    </dgm:pt>
    <dgm:pt modelId="{DACD9E3A-BE8F-41BD-970E-9F2FE9278AE5}" type="pres">
      <dgm:prSet presAssocID="{A20D3AB7-87AE-4A4A-9343-52EAC8FACB03}" presName="vert0" presStyleCnt="0">
        <dgm:presLayoutVars>
          <dgm:dir/>
          <dgm:animOne val="branch"/>
          <dgm:animLvl val="lvl"/>
        </dgm:presLayoutVars>
      </dgm:prSet>
      <dgm:spPr/>
    </dgm:pt>
    <dgm:pt modelId="{EB305A72-C887-4A9F-ACE4-13D7DEB14AF0}" type="pres">
      <dgm:prSet presAssocID="{5A315C00-AFDF-4639-97AA-DC7C85356EB5}" presName="thickLine" presStyleLbl="alignNode1" presStyleIdx="0" presStyleCnt="3"/>
      <dgm:spPr/>
    </dgm:pt>
    <dgm:pt modelId="{6E5DF1A7-EB2D-4E60-B9C6-E018773F76F5}" type="pres">
      <dgm:prSet presAssocID="{5A315C00-AFDF-4639-97AA-DC7C85356EB5}" presName="horz1" presStyleCnt="0"/>
      <dgm:spPr/>
    </dgm:pt>
    <dgm:pt modelId="{3C0F1028-8073-4813-B73D-EAC90B7ED513}" type="pres">
      <dgm:prSet presAssocID="{5A315C00-AFDF-4639-97AA-DC7C85356EB5}" presName="tx1" presStyleLbl="revTx" presStyleIdx="0" presStyleCnt="3"/>
      <dgm:spPr/>
    </dgm:pt>
    <dgm:pt modelId="{81C008F5-A4A3-402F-B2D9-87CE6251AD9F}" type="pres">
      <dgm:prSet presAssocID="{5A315C00-AFDF-4639-97AA-DC7C85356EB5}" presName="vert1" presStyleCnt="0"/>
      <dgm:spPr/>
    </dgm:pt>
    <dgm:pt modelId="{1DC968E9-B671-456E-94C9-F8A494846EF2}" type="pres">
      <dgm:prSet presAssocID="{83062829-DE2E-4F9B-BC37-AC8393BF3E2C}" presName="thickLine" presStyleLbl="alignNode1" presStyleIdx="1" presStyleCnt="3"/>
      <dgm:spPr/>
    </dgm:pt>
    <dgm:pt modelId="{CF594931-1B13-4781-BD0C-B25F77CC32B6}" type="pres">
      <dgm:prSet presAssocID="{83062829-DE2E-4F9B-BC37-AC8393BF3E2C}" presName="horz1" presStyleCnt="0"/>
      <dgm:spPr/>
    </dgm:pt>
    <dgm:pt modelId="{D27F710E-5759-4CAF-9346-8C67612A322C}" type="pres">
      <dgm:prSet presAssocID="{83062829-DE2E-4F9B-BC37-AC8393BF3E2C}" presName="tx1" presStyleLbl="revTx" presStyleIdx="1" presStyleCnt="3"/>
      <dgm:spPr/>
    </dgm:pt>
    <dgm:pt modelId="{9B6366CE-9A32-400B-9001-FBEF2BC85791}" type="pres">
      <dgm:prSet presAssocID="{83062829-DE2E-4F9B-BC37-AC8393BF3E2C}" presName="vert1" presStyleCnt="0"/>
      <dgm:spPr/>
    </dgm:pt>
    <dgm:pt modelId="{FF1319F0-80C1-46EA-BA26-B07EE6D2D7F4}" type="pres">
      <dgm:prSet presAssocID="{87E9E2E6-D34F-4B14-AE0E-F1A4BF48EEE5}" presName="thickLine" presStyleLbl="alignNode1" presStyleIdx="2" presStyleCnt="3"/>
      <dgm:spPr/>
    </dgm:pt>
    <dgm:pt modelId="{87F6221D-61E6-4592-89E6-112F3F548D40}" type="pres">
      <dgm:prSet presAssocID="{87E9E2E6-D34F-4B14-AE0E-F1A4BF48EEE5}" presName="horz1" presStyleCnt="0"/>
      <dgm:spPr/>
    </dgm:pt>
    <dgm:pt modelId="{9F5E6D46-03F2-4BEE-91E9-3F4DF515056D}" type="pres">
      <dgm:prSet presAssocID="{87E9E2E6-D34F-4B14-AE0E-F1A4BF48EEE5}" presName="tx1" presStyleLbl="revTx" presStyleIdx="2" presStyleCnt="3"/>
      <dgm:spPr/>
    </dgm:pt>
    <dgm:pt modelId="{D5E02B73-FAFC-4C4E-9032-AE8E11692E1C}" type="pres">
      <dgm:prSet presAssocID="{87E9E2E6-D34F-4B14-AE0E-F1A4BF48EEE5}" presName="vert1" presStyleCnt="0"/>
      <dgm:spPr/>
    </dgm:pt>
  </dgm:ptLst>
  <dgm:cxnLst>
    <dgm:cxn modelId="{FD8EAD11-08B5-4C8F-9671-E66F9A7E21D5}" srcId="{A20D3AB7-87AE-4A4A-9343-52EAC8FACB03}" destId="{83062829-DE2E-4F9B-BC37-AC8393BF3E2C}" srcOrd="1" destOrd="0" parTransId="{85501E34-E657-4CAA-AF59-50326881272F}" sibTransId="{D3F80AAE-E58F-49B6-8328-FB60C3215BC4}"/>
    <dgm:cxn modelId="{3E5D7F20-24D9-41E5-A572-C5B4F250D022}" type="presOf" srcId="{83062829-DE2E-4F9B-BC37-AC8393BF3E2C}" destId="{D27F710E-5759-4CAF-9346-8C67612A322C}" srcOrd="0" destOrd="0" presId="urn:microsoft.com/office/officeart/2008/layout/LinedList"/>
    <dgm:cxn modelId="{1CF2502C-2B8D-4DB6-831E-5CAF580CB81C}" type="presOf" srcId="{5A315C00-AFDF-4639-97AA-DC7C85356EB5}" destId="{3C0F1028-8073-4813-B73D-EAC90B7ED513}" srcOrd="0" destOrd="0" presId="urn:microsoft.com/office/officeart/2008/layout/LinedList"/>
    <dgm:cxn modelId="{6DB08F2D-A86C-4C9D-8F91-384D65A349E2}" srcId="{A20D3AB7-87AE-4A4A-9343-52EAC8FACB03}" destId="{87E9E2E6-D34F-4B14-AE0E-F1A4BF48EEE5}" srcOrd="2" destOrd="0" parTransId="{57829146-1FFC-4BBD-AA42-EB7CB7D49599}" sibTransId="{09BA65B6-B7B7-4EFE-886C-1831E7FE9A8D}"/>
    <dgm:cxn modelId="{75F0286B-FBA3-4C7F-ADAC-DC5A3746FECD}" srcId="{A20D3AB7-87AE-4A4A-9343-52EAC8FACB03}" destId="{5A315C00-AFDF-4639-97AA-DC7C85356EB5}" srcOrd="0" destOrd="0" parTransId="{E4A8C7D9-6B71-4901-ADBA-E291ED791C53}" sibTransId="{AFE23501-ECE9-429F-AA58-AB149D285649}"/>
    <dgm:cxn modelId="{2705C8BB-B158-4378-B54A-9C57BA8CACE6}" type="presOf" srcId="{87E9E2E6-D34F-4B14-AE0E-F1A4BF48EEE5}" destId="{9F5E6D46-03F2-4BEE-91E9-3F4DF515056D}" srcOrd="0" destOrd="0" presId="urn:microsoft.com/office/officeart/2008/layout/LinedList"/>
    <dgm:cxn modelId="{6F2341D6-FF29-4BF6-9D6D-A706B30B6248}" type="presOf" srcId="{A20D3AB7-87AE-4A4A-9343-52EAC8FACB03}" destId="{DACD9E3A-BE8F-41BD-970E-9F2FE9278AE5}" srcOrd="0" destOrd="0" presId="urn:microsoft.com/office/officeart/2008/layout/LinedList"/>
    <dgm:cxn modelId="{0742E866-CE2B-4852-B744-AC0108C98850}" type="presParOf" srcId="{DACD9E3A-BE8F-41BD-970E-9F2FE9278AE5}" destId="{EB305A72-C887-4A9F-ACE4-13D7DEB14AF0}" srcOrd="0" destOrd="0" presId="urn:microsoft.com/office/officeart/2008/layout/LinedList"/>
    <dgm:cxn modelId="{D17ED7C3-952D-4D79-8E8A-0440EA1CB490}" type="presParOf" srcId="{DACD9E3A-BE8F-41BD-970E-9F2FE9278AE5}" destId="{6E5DF1A7-EB2D-4E60-B9C6-E018773F76F5}" srcOrd="1" destOrd="0" presId="urn:microsoft.com/office/officeart/2008/layout/LinedList"/>
    <dgm:cxn modelId="{4A64F405-A955-4EC0-A21E-EFEBBDEB8643}" type="presParOf" srcId="{6E5DF1A7-EB2D-4E60-B9C6-E018773F76F5}" destId="{3C0F1028-8073-4813-B73D-EAC90B7ED513}" srcOrd="0" destOrd="0" presId="urn:microsoft.com/office/officeart/2008/layout/LinedList"/>
    <dgm:cxn modelId="{DA15B4FD-2309-4FE7-98AD-1B4C34A47303}" type="presParOf" srcId="{6E5DF1A7-EB2D-4E60-B9C6-E018773F76F5}" destId="{81C008F5-A4A3-402F-B2D9-87CE6251AD9F}" srcOrd="1" destOrd="0" presId="urn:microsoft.com/office/officeart/2008/layout/LinedList"/>
    <dgm:cxn modelId="{B02F7461-DF6E-4C11-89C4-0B3DC99C5311}" type="presParOf" srcId="{DACD9E3A-BE8F-41BD-970E-9F2FE9278AE5}" destId="{1DC968E9-B671-456E-94C9-F8A494846EF2}" srcOrd="2" destOrd="0" presId="urn:microsoft.com/office/officeart/2008/layout/LinedList"/>
    <dgm:cxn modelId="{D32BAF35-D9DE-4D8F-A3D2-DA0CE55A0CBC}" type="presParOf" srcId="{DACD9E3A-BE8F-41BD-970E-9F2FE9278AE5}" destId="{CF594931-1B13-4781-BD0C-B25F77CC32B6}" srcOrd="3" destOrd="0" presId="urn:microsoft.com/office/officeart/2008/layout/LinedList"/>
    <dgm:cxn modelId="{E2C4FA62-CFB3-41C4-B9DE-4AB4DBC402A3}" type="presParOf" srcId="{CF594931-1B13-4781-BD0C-B25F77CC32B6}" destId="{D27F710E-5759-4CAF-9346-8C67612A322C}" srcOrd="0" destOrd="0" presId="urn:microsoft.com/office/officeart/2008/layout/LinedList"/>
    <dgm:cxn modelId="{25211BDA-6CCE-4C78-A1EE-B01FFC43FC1F}" type="presParOf" srcId="{CF594931-1B13-4781-BD0C-B25F77CC32B6}" destId="{9B6366CE-9A32-400B-9001-FBEF2BC85791}" srcOrd="1" destOrd="0" presId="urn:microsoft.com/office/officeart/2008/layout/LinedList"/>
    <dgm:cxn modelId="{B2C3506A-C8AD-44A5-9828-1B3FCBEDD258}" type="presParOf" srcId="{DACD9E3A-BE8F-41BD-970E-9F2FE9278AE5}" destId="{FF1319F0-80C1-46EA-BA26-B07EE6D2D7F4}" srcOrd="4" destOrd="0" presId="urn:microsoft.com/office/officeart/2008/layout/LinedList"/>
    <dgm:cxn modelId="{C0E4B275-BA70-4047-89E9-5F60A1B1C849}" type="presParOf" srcId="{DACD9E3A-BE8F-41BD-970E-9F2FE9278AE5}" destId="{87F6221D-61E6-4592-89E6-112F3F548D40}" srcOrd="5" destOrd="0" presId="urn:microsoft.com/office/officeart/2008/layout/LinedList"/>
    <dgm:cxn modelId="{698E8AD5-0D93-44F4-8095-C4624F6C4D4F}" type="presParOf" srcId="{87F6221D-61E6-4592-89E6-112F3F548D40}" destId="{9F5E6D46-03F2-4BEE-91E9-3F4DF515056D}" srcOrd="0" destOrd="0" presId="urn:microsoft.com/office/officeart/2008/layout/LinedList"/>
    <dgm:cxn modelId="{34F1D5F6-44EC-482F-A2E2-77735A9EC7F1}" type="presParOf" srcId="{87F6221D-61E6-4592-89E6-112F3F548D40}" destId="{D5E02B73-FAFC-4C4E-9032-AE8E11692E1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05A72-C887-4A9F-ACE4-13D7DEB14AF0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F1028-8073-4813-B73D-EAC90B7ED513}">
      <dsp:nvSpPr>
        <dsp:cNvPr id="0" name=""/>
        <dsp:cNvSpPr/>
      </dsp:nvSpPr>
      <dsp:spPr>
        <a:xfrm>
          <a:off x="0" y="2703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"In real life, strategy is actually very straightforward. You pick a general direction and implement like hell." — Jack Welch</a:t>
          </a:r>
        </a:p>
      </dsp:txBody>
      <dsp:txXfrm>
        <a:off x="0" y="2703"/>
        <a:ext cx="6900512" cy="1843578"/>
      </dsp:txXfrm>
    </dsp:sp>
    <dsp:sp modelId="{1DC968E9-B671-456E-94C9-F8A494846EF2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7F710E-5759-4CAF-9346-8C67612A322C}">
      <dsp:nvSpPr>
        <dsp:cNvPr id="0" name=""/>
        <dsp:cNvSpPr/>
      </dsp:nvSpPr>
      <dsp:spPr>
        <a:xfrm>
          <a:off x="0" y="1846281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1" kern="1200"/>
            <a:t>"However beautiful the strategy, you should occasionally look at the results."</a:t>
          </a:r>
          <a:r>
            <a:rPr lang="en-US" sz="2300" b="0" i="0" kern="1200"/>
            <a:t> — Sir Winston Churchill</a:t>
          </a:r>
          <a:endParaRPr lang="en-US" sz="2300" kern="1200"/>
        </a:p>
      </dsp:txBody>
      <dsp:txXfrm>
        <a:off x="0" y="1846281"/>
        <a:ext cx="6900512" cy="1843578"/>
      </dsp:txXfrm>
    </dsp:sp>
    <dsp:sp modelId="{FF1319F0-80C1-46EA-BA26-B07EE6D2D7F4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5E6D46-03F2-4BEE-91E9-3F4DF515056D}">
      <dsp:nvSpPr>
        <dsp:cNvPr id="0" name=""/>
        <dsp:cNvSpPr/>
      </dsp:nvSpPr>
      <dsp:spPr>
        <a:xfrm>
          <a:off x="0" y="3689859"/>
          <a:ext cx="6900512" cy="1843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"The real challenge in crafting strategy lies in detecting subtle discontinuities that may undermine a business in the future. And for that there is no technique, no program, just a sharp mind in touch with the situation." — Henry Mintzberg</a:t>
          </a:r>
        </a:p>
      </dsp:txBody>
      <dsp:txXfrm>
        <a:off x="0" y="3689859"/>
        <a:ext cx="6900512" cy="18435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D861D-608D-4337-1C3C-823A027DC6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B1167B-D0E2-C175-F08C-EA9AED9B54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C52B5-F183-7011-444E-042344BA8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1D4E-3612-CF6A-C92F-D4165DF63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59205-C79E-70D3-3F9D-38032B82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617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B9B2F-B030-6D39-6302-5CA48364C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FED91-6EEB-36CA-DA7D-1ECC58EB44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05593-D5B2-5B5F-5D6B-A707225D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B3A86-9633-771B-5F20-D58AE781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7E6C3-3768-AE01-ED21-52ED50A66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0F73A-80B6-1960-0B41-1F3C2799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4D7BA-62F8-7181-E69E-8766BAEDE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E106F-80BC-DD4B-6470-7AF66B9A2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DAE77-14D0-CDBB-EF3C-3BB05EEB2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B4FBA-6D35-0F45-E6B3-A929FB149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746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BD1A-ACA4-58F5-8448-8F02ABD10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AEA7F-3F27-52A7-9286-7883E28E50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9CCD95-22B0-2563-6F69-233DE4DD2B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B81F5-39BD-EC0F-5AE0-0CBFF8CC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83BC4-FF43-8190-46E2-B50E7C040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7D0F9D-1BDB-CB4B-01A9-883BA76B7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07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6E779-8E3C-0507-39FD-B1917898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4DE07F-D838-EC32-6B6D-CB264BEB1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5273B-A6B1-406F-77C3-50807C1F1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CE6D4-0A86-B689-33EF-3AFBE3221A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52A51D-3FF0-67D7-5F0C-5211ABA638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22221-07EB-7DA7-1C27-C37D11881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412DB0-A92D-0661-4ECF-903CC990C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B244D7-5104-1BF5-F013-A5CED4186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241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98330-B6E1-3428-7AC9-D02FD7FAD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38B863-2861-7BCF-DE01-B9C080BF6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6350E9-D7E0-F6B9-6D36-B33CA9697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BA981E-F3B7-CB08-D2E8-E56E3B988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916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4E2702-8E8D-325F-DEC5-22053BC24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40F0BD-D33F-32D5-9585-F8B1658A3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5CAC1E-EB56-F393-46A7-4170C3029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914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149C4-09D7-56F1-C450-F324F0B93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E1630-1777-0BE9-5253-055ED2764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C6E1D0-4FA9-9E73-1A3C-C248F2E56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F1D6A5-6013-51E7-2365-4AFA8DC57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AD97D9-A38F-C47E-E896-346D5EBB1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6D097A-F479-6D65-7A93-584C0357C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32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05B42-C9C2-BA45-08AA-1820A47F4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04FA60-8D61-CFDB-D280-20E252F94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DBA1D9-AB2A-A4F9-D099-1E5CB3984A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95D22-91B7-80F9-C61F-31E79230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E055A-0548-F512-44C9-43C356224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12469-8D11-D1E7-933B-851F6F4D0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504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779B8-9627-E697-6BA1-54F2C2815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B761F1-1EFC-E0CB-5520-FD4A9EACC2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6B535-DEC1-BFD9-5D8D-9B47A276D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952398-2F31-841D-DE15-C49CF1AA3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61E79-927E-F621-BE69-A3201E03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343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366909-3768-6C31-C361-F009483368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3D826C-6D73-2800-D9FA-C53CA66A5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BEDEF-EF1C-9959-857E-174C0F0A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F7C94-CCC6-2BE4-D523-BA22D67BA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56717-CB60-6D82-BBC0-89559A790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14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1641B5-D6E1-D67D-4FB7-C30866DD3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7CF98-38C7-BE60-0FE3-8FCF293BD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152893-F6EC-01BC-F626-14929BA7E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C9A7F-69CB-45A0-A262-E76DFC0CD72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E71D-9A7C-D503-92D6-A7C5BF34D6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0C1FF-72E2-F4F9-7583-E4D138A0A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68C78-C0A4-48A8-8F9D-E471AFE421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54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2DC846-A320-5FBD-9C2A-CC782E621B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 fontScale="90000"/>
          </a:bodyPr>
          <a:lstStyle/>
          <a:p>
            <a:br>
              <a:rPr lang="en-US" sz="2300" dirty="0"/>
            </a:br>
            <a:br>
              <a:rPr lang="en-US" sz="2300" dirty="0"/>
            </a:br>
            <a:br>
              <a:rPr lang="en-US" sz="2300" dirty="0"/>
            </a:br>
            <a:r>
              <a:rPr lang="en-US" sz="3600" dirty="0"/>
              <a:t>Export Marketing and Finance</a:t>
            </a:r>
            <a:br>
              <a:rPr lang="en-US" sz="3600" dirty="0"/>
            </a:br>
            <a:r>
              <a:rPr lang="en-US" sz="3600" dirty="0"/>
              <a:t>Week 3 Lecture</a:t>
            </a:r>
            <a:br>
              <a:rPr lang="en-US" sz="3600" dirty="0"/>
            </a:br>
            <a:r>
              <a:rPr lang="en-US" sz="3600" dirty="0"/>
              <a:t>Developing export marketing strategy</a:t>
            </a:r>
            <a:br>
              <a:rPr lang="en-US" sz="2300" dirty="0"/>
            </a:br>
            <a:endParaRPr lang="en-US" sz="23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8663F-C7E2-9B2A-E73C-8C433D56E7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6912" y="5645150"/>
            <a:ext cx="8258176" cy="631825"/>
          </a:xfrm>
        </p:spPr>
        <p:txBody>
          <a:bodyPr anchor="ctr">
            <a:normAutofit/>
          </a:bodyPr>
          <a:lstStyle/>
          <a:p>
            <a:r>
              <a:rPr lang="en-US" sz="2800"/>
              <a:t>Dr John N Kamau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25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6FF3FE10-D5D7-94DA-B37D-0E4495EC6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923" r="33255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EB90EC-0DFF-CA9C-D50C-9013FCBA9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4000"/>
              <a:t>Welcome 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F66DD-CAC3-EB44-D27B-29C6E8ADE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Autofit/>
          </a:bodyPr>
          <a:lstStyle/>
          <a:p>
            <a:r>
              <a:rPr lang="en-US" dirty="0"/>
              <a:t>Welcome to week 3 lecture</a:t>
            </a:r>
          </a:p>
          <a:p>
            <a:r>
              <a:rPr lang="en-US" dirty="0"/>
              <a:t>It is my joy to have you in this class</a:t>
            </a:r>
          </a:p>
          <a:p>
            <a:r>
              <a:rPr lang="en-US" dirty="0"/>
              <a:t>We have now covered export marketing research  </a:t>
            </a:r>
          </a:p>
          <a:p>
            <a:r>
              <a:rPr lang="en-US" dirty="0"/>
              <a:t>Successful export research allows us to explore export strategy</a:t>
            </a:r>
          </a:p>
        </p:txBody>
      </p:sp>
    </p:spTree>
    <p:extLst>
      <p:ext uri="{BB962C8B-B14F-4D97-AF65-F5344CB8AC3E}">
        <p14:creationId xmlns:p14="http://schemas.microsoft.com/office/powerpoint/2010/main" val="1405491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994FE7-4DDE-22AF-2F8E-01E53A2A5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5400"/>
              <a:t>Saying of the wise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B80AB69-C891-7B8F-D9CA-C4935C7C8A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434522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6174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A4628A-7392-B20C-0070-7B6BDF8131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Intended learning outcomes 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8BD7EED4-406E-FEC6-6BDA-7BAF0FD8B8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99" r="3526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DA230-EAB2-0965-7C7F-F44A1DDEB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1.	Describe export marketing strategy. </a:t>
            </a:r>
          </a:p>
          <a:p>
            <a:pPr marL="0" indent="0">
              <a:buNone/>
            </a:pPr>
            <a:r>
              <a:rPr lang="en-US" dirty="0"/>
              <a:t>2.	Explain the export marketing planning process</a:t>
            </a:r>
          </a:p>
          <a:p>
            <a:pPr marL="0" indent="0">
              <a:buNone/>
            </a:pPr>
            <a:r>
              <a:rPr lang="en-US" dirty="0"/>
              <a:t>3.	Discuss export marketing strategy development process</a:t>
            </a:r>
          </a:p>
          <a:p>
            <a:pPr marL="0" indent="0">
              <a:buNone/>
            </a:pPr>
            <a:r>
              <a:rPr lang="en-US" dirty="0"/>
              <a:t>4.	Evaluate entry modes in export marketing</a:t>
            </a:r>
          </a:p>
          <a:p>
            <a:pPr marL="0" indent="0">
              <a:buNone/>
            </a:pPr>
            <a:r>
              <a:rPr lang="en-US" dirty="0"/>
              <a:t>5.	Examine obstacles to export marketing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70774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FAD3F3-4A15-4B45-F60C-9897A1438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Description of strategy</a:t>
            </a:r>
          </a:p>
        </p:txBody>
      </p:sp>
      <p:pic>
        <p:nvPicPr>
          <p:cNvPr id="5" name="Picture 4" descr="Graph">
            <a:extLst>
              <a:ext uri="{FF2B5EF4-FFF2-40B4-BE49-F238E27FC236}">
                <a16:creationId xmlns:a16="http://schemas.microsoft.com/office/drawing/2014/main" id="{CCBCCF26-13BE-F6BB-4462-C62C3D3E39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45" r="3441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5D39D-C56C-0189-301D-E755F574C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US" dirty="0"/>
              <a:t>An export marketing strategy constitute a series of plans and activities used by a marketer in exporting his goods to other countries. </a:t>
            </a:r>
          </a:p>
          <a:p>
            <a:r>
              <a:rPr lang="en-US" dirty="0"/>
              <a:t>Export marketing strategy  constitute goals, programs, and organizations the firms wish to engage in export business (</a:t>
            </a:r>
            <a:r>
              <a:rPr lang="en-US" dirty="0" err="1"/>
              <a:t>Albaum</a:t>
            </a:r>
            <a:r>
              <a:rPr lang="en-US" dirty="0"/>
              <a:t>, 2016).</a:t>
            </a:r>
          </a:p>
        </p:txBody>
      </p:sp>
    </p:spTree>
    <p:extLst>
      <p:ext uri="{BB962C8B-B14F-4D97-AF65-F5344CB8AC3E}">
        <p14:creationId xmlns:p14="http://schemas.microsoft.com/office/powerpoint/2010/main" val="3009531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CD6724-6284-A1B9-8B82-6A0823FEE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Components of strategy</a:t>
            </a:r>
          </a:p>
        </p:txBody>
      </p:sp>
      <p:pic>
        <p:nvPicPr>
          <p:cNvPr id="14" name="Picture 4" descr="White puzzle with one red piece">
            <a:extLst>
              <a:ext uri="{FF2B5EF4-FFF2-40B4-BE49-F238E27FC236}">
                <a16:creationId xmlns:a16="http://schemas.microsoft.com/office/drawing/2014/main" id="{18312B94-BC5B-9D2E-E169-E4AC349A85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02" r="30098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577BB-5001-3DCD-F2BC-02D1DFB52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Goal. These are objectives which the firm wishes to achieve </a:t>
            </a:r>
          </a:p>
          <a:p>
            <a:r>
              <a:rPr lang="en-US" dirty="0"/>
              <a:t>Program. This involves developing the marketing mix at both strategic and tactical levels.</a:t>
            </a:r>
          </a:p>
          <a:p>
            <a:r>
              <a:rPr lang="en-US" dirty="0"/>
              <a:t>Organization: combining plan and resources required to make the plan work.</a:t>
            </a:r>
          </a:p>
          <a:p>
            <a:pPr marL="0" indent="0">
              <a:buNone/>
            </a:pPr>
            <a:r>
              <a:rPr lang="en-US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71624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78E45A-5BCF-D86E-81B5-78DB48FCA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/>
              <a:t>Importance of strategy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091F7-BD2E-1B13-0EDF-10F83EEFB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Overcoming trade barriers and </a:t>
            </a:r>
          </a:p>
          <a:p>
            <a:r>
              <a:rPr lang="en-US" dirty="0"/>
              <a:t>Enabling the firm to pursue expansion </a:t>
            </a:r>
          </a:p>
          <a:p>
            <a:r>
              <a:rPr lang="en-US" dirty="0"/>
              <a:t>Forms basis for determining firm performance </a:t>
            </a:r>
          </a:p>
          <a:p>
            <a:r>
              <a:rPr lang="en-US" dirty="0"/>
              <a:t>Significant in allocation of resources and in </a:t>
            </a:r>
          </a:p>
          <a:p>
            <a:r>
              <a:rPr lang="en-US" dirty="0"/>
              <a:t>Giving the firm overall </a:t>
            </a:r>
          </a:p>
          <a:p>
            <a:r>
              <a:rPr lang="en-US" dirty="0"/>
              <a:t>Strategy helps the firm to identify its strengths and weaknesses </a:t>
            </a:r>
          </a:p>
        </p:txBody>
      </p:sp>
    </p:spTree>
    <p:extLst>
      <p:ext uri="{BB962C8B-B14F-4D97-AF65-F5344CB8AC3E}">
        <p14:creationId xmlns:p14="http://schemas.microsoft.com/office/powerpoint/2010/main" val="4029121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80812-DCE6-5D1C-0A1A-C13B826C0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 marketing planning process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76A338-CF06-AA13-9F13-34AEEDE76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8449" y="1575583"/>
            <a:ext cx="10130807" cy="4917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04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DDF03-2F6B-9128-98D4-C28D172E0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US" sz="4000"/>
              <a:t>Export marketing planning process</a:t>
            </a:r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8B81E35F-48B0-6373-4334-238732F5DF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202" r="21952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B24AA-B647-D1F8-3503-B8267F96A8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2409830"/>
            <a:ext cx="6798539" cy="3705217"/>
          </a:xfrm>
        </p:spPr>
        <p:txBody>
          <a:bodyPr>
            <a:normAutofit/>
          </a:bodyPr>
          <a:lstStyle/>
          <a:p>
            <a:r>
              <a:rPr lang="en-US" dirty="0"/>
              <a:t>1.	Identifying and measuring opportunity</a:t>
            </a:r>
          </a:p>
          <a:p>
            <a:r>
              <a:rPr lang="en-US" dirty="0"/>
              <a:t>Conduct marketing research</a:t>
            </a:r>
          </a:p>
          <a:p>
            <a:r>
              <a:rPr lang="en-US" dirty="0"/>
              <a:t>Determine the most viable segments </a:t>
            </a:r>
          </a:p>
          <a:p>
            <a:r>
              <a:rPr lang="en-US" dirty="0"/>
              <a:t>Sending salespeople to the markets </a:t>
            </a:r>
          </a:p>
          <a:p>
            <a:r>
              <a:rPr lang="en-US" dirty="0"/>
              <a:t>Research to estimate market potential </a:t>
            </a:r>
          </a:p>
          <a:p>
            <a:r>
              <a:rPr lang="en-US" dirty="0"/>
              <a:t>Estimate sales potential</a:t>
            </a:r>
          </a:p>
          <a:p>
            <a:r>
              <a:rPr lang="en-US" dirty="0"/>
              <a:t> Focus on viable segments 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67459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E75046-3B77-AA8F-9AA3-8D3F2273C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Export marketing planning process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B7E81-2A83-6355-D0E5-976C744130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2.	Developing an export marketing strategy </a:t>
            </a:r>
          </a:p>
          <a:p>
            <a:r>
              <a:rPr lang="en-US" dirty="0"/>
              <a:t>Focuses on two issues in strategy development. </a:t>
            </a:r>
          </a:p>
          <a:p>
            <a:r>
              <a:rPr lang="en-US" dirty="0"/>
              <a:t>a) Sets export marketing objectives. </a:t>
            </a:r>
          </a:p>
          <a:p>
            <a:r>
              <a:rPr lang="en-US" dirty="0"/>
              <a:t>Objectives aligned with the firm’s overall marketing strategy. </a:t>
            </a:r>
          </a:p>
          <a:p>
            <a:r>
              <a:rPr lang="en-US" dirty="0"/>
              <a:t>Objectives could focus on market development, market growth, market concentration.</a:t>
            </a:r>
          </a:p>
          <a:p>
            <a:r>
              <a:rPr lang="en-US" dirty="0"/>
              <a:t>Give a specific estimate of what the firm expects to achieve within a given period. </a:t>
            </a:r>
          </a:p>
          <a:p>
            <a:pPr marL="0" indent="0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787094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E75046-3B77-AA8F-9AA3-8D3F2273C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Export marketing planning process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B7E81-2A83-6355-D0E5-976C744130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/>
          </a:bodyPr>
          <a:lstStyle/>
          <a:p>
            <a:r>
              <a:rPr lang="en-US" dirty="0"/>
              <a:t>2.	Developing an export marketing strategy </a:t>
            </a:r>
          </a:p>
          <a:p>
            <a:r>
              <a:rPr lang="en-US" dirty="0"/>
              <a:t>b) Changes to be made in the marketing mix variable to suit the identifying market segment. </a:t>
            </a:r>
          </a:p>
          <a:p>
            <a:r>
              <a:rPr lang="en-US" dirty="0"/>
              <a:t>Product decisions </a:t>
            </a:r>
          </a:p>
          <a:p>
            <a:r>
              <a:rPr lang="en-US" dirty="0"/>
              <a:t>Promotion decisions </a:t>
            </a:r>
          </a:p>
          <a:p>
            <a:r>
              <a:rPr lang="en-US" dirty="0"/>
              <a:t>Pricing decisions </a:t>
            </a:r>
          </a:p>
          <a:p>
            <a:r>
              <a:rPr lang="en-US" dirty="0"/>
              <a:t>Distribution decision</a:t>
            </a:r>
          </a:p>
          <a:p>
            <a:r>
              <a:rPr lang="en-US" dirty="0"/>
              <a:t>Marketing mix for different segments </a:t>
            </a:r>
          </a:p>
        </p:txBody>
      </p:sp>
    </p:spTree>
    <p:extLst>
      <p:ext uri="{BB962C8B-B14F-4D97-AF65-F5344CB8AC3E}">
        <p14:creationId xmlns:p14="http://schemas.microsoft.com/office/powerpoint/2010/main" val="136013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C2E536-E884-DF36-FC7F-A2F8F491F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Export marketing planning process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5F62E-1ACC-FB98-1B34-DFBA2AC22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3.	Marketing export strategy operational </a:t>
            </a:r>
          </a:p>
          <a:p>
            <a:r>
              <a:rPr lang="en-US" dirty="0"/>
              <a:t>Accurate sale forecast and accompanying sales budget. </a:t>
            </a:r>
          </a:p>
          <a:p>
            <a:r>
              <a:rPr lang="en-US" dirty="0"/>
              <a:t>Recruit the appropriate number of salespeople</a:t>
            </a:r>
          </a:p>
          <a:p>
            <a:r>
              <a:rPr lang="en-US" dirty="0"/>
              <a:t>Set sales quotas. </a:t>
            </a:r>
          </a:p>
          <a:p>
            <a:r>
              <a:rPr lang="en-US" dirty="0"/>
              <a:t>Work with the production department </a:t>
            </a:r>
          </a:p>
          <a:p>
            <a:r>
              <a:rPr lang="en-US" dirty="0"/>
              <a:t>Meet labor requirements</a:t>
            </a:r>
          </a:p>
          <a:p>
            <a:r>
              <a:rPr lang="en-US" dirty="0"/>
              <a:t>Set promotional budgets</a:t>
            </a:r>
          </a:p>
          <a:p>
            <a:r>
              <a:rPr lang="en-US" dirty="0"/>
              <a:t>Financial budgets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73887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78F461-7A80-B6EC-5037-ECD4AAE0E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 dirty="0"/>
              <a:t>Export marketing expansion strategy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128D4-82D7-B734-9008-0574499C1C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dirty="0"/>
              <a:t>1. Set up expansion program: </a:t>
            </a:r>
          </a:p>
          <a:p>
            <a:r>
              <a:rPr lang="en-US" dirty="0"/>
              <a:t>Export team </a:t>
            </a:r>
          </a:p>
          <a:p>
            <a:r>
              <a:rPr lang="en-US" dirty="0"/>
              <a:t>Appoint team leader to guide the project.</a:t>
            </a:r>
          </a:p>
          <a:p>
            <a:r>
              <a:rPr lang="en-US" dirty="0"/>
              <a:t>Assigned the appropriate tasks </a:t>
            </a:r>
          </a:p>
          <a:p>
            <a:r>
              <a:rPr lang="en-US" dirty="0"/>
              <a:t>Allocate resources </a:t>
            </a:r>
          </a:p>
          <a:p>
            <a:r>
              <a:rPr lang="en-US" dirty="0"/>
              <a:t>Set goals. </a:t>
            </a:r>
          </a:p>
          <a:p>
            <a:endParaRPr lang="en-US" sz="2200" dirty="0"/>
          </a:p>
        </p:txBody>
      </p:sp>
      <p:pic>
        <p:nvPicPr>
          <p:cNvPr id="5" name="Picture 4" descr="Metallic spheres connected in mesh">
            <a:extLst>
              <a:ext uri="{FF2B5EF4-FFF2-40B4-BE49-F238E27FC236}">
                <a16:creationId xmlns:a16="http://schemas.microsoft.com/office/drawing/2014/main" id="{205F879B-5414-72EC-8ADD-34A741E1DA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75" r="19409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01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ck exchange numbers">
            <a:extLst>
              <a:ext uri="{FF2B5EF4-FFF2-40B4-BE49-F238E27FC236}">
                <a16:creationId xmlns:a16="http://schemas.microsoft.com/office/drawing/2014/main" id="{B3DEBE4F-909C-7C49-A55D-3B75436359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11" r="22930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Export marketing expansion strategy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dirty="0"/>
              <a:t>2. identify firms’ products with highest export potential: </a:t>
            </a:r>
          </a:p>
          <a:p>
            <a:r>
              <a:rPr lang="en-US" dirty="0"/>
              <a:t>Identify preferred products in different markets</a:t>
            </a:r>
          </a:p>
          <a:p>
            <a:r>
              <a:rPr lang="en-US" dirty="0"/>
              <a:t> customize products </a:t>
            </a:r>
          </a:p>
          <a:p>
            <a:r>
              <a:rPr lang="en-US" dirty="0"/>
              <a:t>Selections of export promotion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316910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4F27A1B7-6E76-2A4B-3BA6-D478C999D9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32" r="16809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Export marketing expansion strategy cont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dirty="0"/>
              <a:t>3. Determine entry modes into selected markets: </a:t>
            </a:r>
          </a:p>
          <a:p>
            <a:r>
              <a:rPr lang="en-US" dirty="0"/>
              <a:t>Directly entry modes</a:t>
            </a:r>
          </a:p>
          <a:p>
            <a:r>
              <a:rPr lang="en-US" dirty="0"/>
              <a:t>Indirectly entry mode</a:t>
            </a:r>
          </a:p>
          <a:p>
            <a:r>
              <a:rPr lang="en-US" dirty="0"/>
              <a:t>Combination of the modes </a:t>
            </a:r>
          </a:p>
          <a:p>
            <a:r>
              <a:rPr lang="en-US" dirty="0"/>
              <a:t>Identify competitor offerings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36090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CBF16918-01A2-4826-2FEE-F9E2A7886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615" r="27010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Export marketing expansion strategy cont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964986"/>
            <a:ext cx="5247340" cy="5054792"/>
          </a:xfrm>
        </p:spPr>
        <p:txBody>
          <a:bodyPr anchor="ctr">
            <a:noAutofit/>
          </a:bodyPr>
          <a:lstStyle/>
          <a:p>
            <a:r>
              <a:rPr lang="en-US" dirty="0"/>
              <a:t>4. Set an export organization: </a:t>
            </a:r>
          </a:p>
          <a:p>
            <a:r>
              <a:rPr lang="en-US" dirty="0"/>
              <a:t>Organizational structure </a:t>
            </a:r>
          </a:p>
          <a:p>
            <a:r>
              <a:rPr lang="en-US" dirty="0"/>
              <a:t>Compare different structures </a:t>
            </a:r>
          </a:p>
          <a:p>
            <a:r>
              <a:rPr lang="en-US" dirty="0"/>
              <a:t>Hire the right people and  train them</a:t>
            </a:r>
          </a:p>
          <a:p>
            <a:r>
              <a:rPr lang="en-US" dirty="0"/>
              <a:t>Develop appropriate policies to support export business.</a:t>
            </a:r>
          </a:p>
          <a:p>
            <a:r>
              <a:rPr lang="en-US" dirty="0"/>
              <a:t>Secure necessary approvals</a:t>
            </a:r>
          </a:p>
          <a:p>
            <a:r>
              <a:rPr lang="en-US" dirty="0"/>
              <a:t>Develop communication strategies</a:t>
            </a:r>
          </a:p>
        </p:txBody>
      </p:sp>
    </p:spTree>
    <p:extLst>
      <p:ext uri="{BB962C8B-B14F-4D97-AF65-F5344CB8AC3E}">
        <p14:creationId xmlns:p14="http://schemas.microsoft.com/office/powerpoint/2010/main" val="37483761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US" sz="3200"/>
              <a:t>Export marketing expansion strategy cont</a:t>
            </a:r>
          </a:p>
        </p:txBody>
      </p:sp>
      <p:pic>
        <p:nvPicPr>
          <p:cNvPr id="5" name="Picture 4" descr="Top view of cubes connected with black lines">
            <a:extLst>
              <a:ext uri="{FF2B5EF4-FFF2-40B4-BE49-F238E27FC236}">
                <a16:creationId xmlns:a16="http://schemas.microsoft.com/office/drawing/2014/main" id="{C5DF6CD1-454E-B924-63DE-AA93F0713E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94" r="16872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r>
              <a:rPr lang="en-US" dirty="0"/>
              <a:t>5. Develop a distribution network: </a:t>
            </a:r>
          </a:p>
          <a:p>
            <a:r>
              <a:rPr lang="en-US" dirty="0"/>
              <a:t>Find appropriate middlemen </a:t>
            </a:r>
          </a:p>
          <a:p>
            <a:r>
              <a:rPr lang="en-US" dirty="0"/>
              <a:t>Determine  criteria for selecting distributors </a:t>
            </a:r>
          </a:p>
          <a:p>
            <a:r>
              <a:rPr lang="en-US" dirty="0"/>
              <a:t>Determine distributors resource capabilities, agree terms, and sign distribution contracts.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79426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ulti coloured shirts hanging on the closet">
            <a:extLst>
              <a:ext uri="{FF2B5EF4-FFF2-40B4-BE49-F238E27FC236}">
                <a16:creationId xmlns:a16="http://schemas.microsoft.com/office/drawing/2014/main" id="{1C8A7B92-0AE0-F212-BDAE-34F3B3D1BF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7" r="4240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Export marketing expansion strategy cont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 lnSpcReduction="10000"/>
          </a:bodyPr>
          <a:lstStyle/>
          <a:p>
            <a:r>
              <a:rPr lang="en-US" dirty="0"/>
              <a:t>6. Commence exporting: </a:t>
            </a:r>
          </a:p>
          <a:p>
            <a:r>
              <a:rPr lang="en-US" dirty="0"/>
              <a:t>Prepares and send first  consignment of goods to foreign markets.</a:t>
            </a:r>
          </a:p>
          <a:p>
            <a:r>
              <a:rPr lang="en-US" dirty="0"/>
              <a:t>Export documentation process must be followed</a:t>
            </a:r>
          </a:p>
          <a:p>
            <a:r>
              <a:rPr lang="en-US" dirty="0"/>
              <a:t>Customs duties paid. </a:t>
            </a:r>
          </a:p>
          <a:p>
            <a:r>
              <a:rPr lang="en-US" dirty="0"/>
              <a:t>Inspections of goods carried out.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70996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igital stock market graph">
            <a:extLst>
              <a:ext uri="{FF2B5EF4-FFF2-40B4-BE49-F238E27FC236}">
                <a16:creationId xmlns:a16="http://schemas.microsoft.com/office/drawing/2014/main" id="{37674DF5-1905-1487-965E-09F5C9D867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949" r="4676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/>
              <a:t>Export marketing expansion strategy cont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rmAutofit/>
          </a:bodyPr>
          <a:lstStyle/>
          <a:p>
            <a:r>
              <a:rPr lang="en-US" dirty="0"/>
              <a:t>7. Monitoring and evaluation:</a:t>
            </a:r>
          </a:p>
          <a:p>
            <a:r>
              <a:rPr lang="en-US" dirty="0"/>
              <a:t>Monitor market reaction quickly </a:t>
            </a:r>
          </a:p>
          <a:p>
            <a:r>
              <a:rPr lang="en-US" dirty="0"/>
              <a:t>Take any corrective measures soonest. </a:t>
            </a:r>
          </a:p>
        </p:txBody>
      </p:sp>
    </p:spTree>
    <p:extLst>
      <p:ext uri="{BB962C8B-B14F-4D97-AF65-F5344CB8AC3E}">
        <p14:creationId xmlns:p14="http://schemas.microsoft.com/office/powerpoint/2010/main" val="41481970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BC3E93-5215-9B78-5420-4615CB69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Entry modes in export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4824-532C-D597-ED6B-9AEB3C5A77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1828800"/>
            <a:ext cx="4646905" cy="4527549"/>
          </a:xfrm>
        </p:spPr>
        <p:txBody>
          <a:bodyPr anchor="ctr">
            <a:noAutofit/>
          </a:bodyPr>
          <a:lstStyle/>
          <a:p>
            <a:r>
              <a:rPr lang="en-US" dirty="0"/>
              <a:t>Two major categories </a:t>
            </a:r>
          </a:p>
          <a:p>
            <a:r>
              <a:rPr lang="en-US" dirty="0" err="1"/>
              <a:t>i</a:t>
            </a:r>
            <a:r>
              <a:rPr lang="en-US" dirty="0"/>
              <a:t>) Indirect entry: occurs when the exporting manufacturer uses independent organizations located in the producer’s country.</a:t>
            </a:r>
          </a:p>
          <a:p>
            <a:r>
              <a:rPr lang="en-US" dirty="0"/>
              <a:t>Alternatives indirect entry modes: </a:t>
            </a:r>
          </a:p>
          <a:p>
            <a:r>
              <a:rPr lang="en-US" dirty="0"/>
              <a:t>a) International marketing organizations </a:t>
            </a:r>
          </a:p>
          <a:p>
            <a:r>
              <a:rPr lang="en-US" dirty="0"/>
              <a:t>b) Cooperative organization. </a:t>
            </a:r>
          </a:p>
          <a:p>
            <a:r>
              <a:rPr lang="en-US" dirty="0"/>
              <a:t>ii) Direct entry mode: </a:t>
            </a:r>
          </a:p>
        </p:txBody>
      </p:sp>
      <p:pic>
        <p:nvPicPr>
          <p:cNvPr id="5" name="Picture 4" descr="Outdoor warehouse">
            <a:extLst>
              <a:ext uri="{FF2B5EF4-FFF2-40B4-BE49-F238E27FC236}">
                <a16:creationId xmlns:a16="http://schemas.microsoft.com/office/drawing/2014/main" id="{D1249836-6D07-52FA-F0E6-440BA8257E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39" r="25984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21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886DF3-39FF-D7CF-82D1-B527F4FB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Indirect entry mode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73B45-4C4E-5F72-C051-011C275FF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1515980"/>
            <a:ext cx="4646905" cy="5342020"/>
          </a:xfrm>
        </p:spPr>
        <p:txBody>
          <a:bodyPr anchor="ctr">
            <a:normAutofit fontScale="92500" lnSpcReduction="10000"/>
          </a:bodyPr>
          <a:lstStyle/>
          <a:p>
            <a:r>
              <a:rPr lang="en-US" dirty="0"/>
              <a:t>a) Export merchants:</a:t>
            </a:r>
          </a:p>
          <a:p>
            <a:r>
              <a:rPr lang="en-US" dirty="0"/>
              <a:t>Domestic based export merchant company buys and sells on its own account. </a:t>
            </a:r>
          </a:p>
          <a:p>
            <a:r>
              <a:rPr lang="en-US" dirty="0"/>
              <a:t>Marketing job for the manufacturer is reduced to essentially domestic marketing.</a:t>
            </a:r>
          </a:p>
          <a:p>
            <a:r>
              <a:rPr lang="en-US" dirty="0"/>
              <a:t>All international marketing task are handled by this merchant </a:t>
            </a:r>
          </a:p>
          <a:p>
            <a:r>
              <a:rPr lang="en-US" dirty="0"/>
              <a:t>The merchant’s activities:  selecting the channel ,marketing, merchandising, advertising, delivery and services.</a:t>
            </a:r>
          </a:p>
          <a:p>
            <a:pPr marL="0" indent="0">
              <a:buNone/>
            </a:pPr>
            <a:endParaRPr lang="en-US" sz="1900" dirty="0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6A7644EB-0B6F-CD4F-328B-952F49B641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61" r="13438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88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 dirty="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1756611"/>
            <a:ext cx="4646905" cy="4944977"/>
          </a:xfrm>
        </p:spPr>
        <p:txBody>
          <a:bodyPr anchor="ctr">
            <a:normAutofit fontScale="92500" lnSpcReduction="10000"/>
          </a:bodyPr>
          <a:lstStyle/>
          <a:p>
            <a:r>
              <a:rPr lang="en-US" dirty="0"/>
              <a:t>b) Export commission house (ECH)</a:t>
            </a:r>
          </a:p>
          <a:p>
            <a:r>
              <a:rPr lang="en-US" dirty="0"/>
              <a:t> Representative of foreign buyers who resides in exporter’s home country.</a:t>
            </a:r>
          </a:p>
          <a:p>
            <a:r>
              <a:rPr lang="en-US" dirty="0"/>
              <a:t>Overseas customer’s hired purchasing agent in exporter’s domestic market, </a:t>
            </a:r>
          </a:p>
          <a:p>
            <a:r>
              <a:rPr lang="en-US" dirty="0"/>
              <a:t>Operating on the basis of orders</a:t>
            </a:r>
          </a:p>
          <a:p>
            <a:r>
              <a:rPr lang="en-US" dirty="0"/>
              <a:t>Buyer it is the buyer who pays commission.</a:t>
            </a:r>
          </a:p>
          <a:p>
            <a:r>
              <a:rPr lang="en-US" dirty="0"/>
              <a:t>Researches the market </a:t>
            </a:r>
          </a:p>
        </p:txBody>
      </p:sp>
      <p:pic>
        <p:nvPicPr>
          <p:cNvPr id="5" name="Picture 4" descr="Stock exchange numbers">
            <a:extLst>
              <a:ext uri="{FF2B5EF4-FFF2-40B4-BE49-F238E27FC236}">
                <a16:creationId xmlns:a16="http://schemas.microsoft.com/office/drawing/2014/main" id="{5B923C25-5643-A7BE-1CAF-EDE18166B9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40" r="19559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086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tique cash register keys">
            <a:extLst>
              <a:ext uri="{FF2B5EF4-FFF2-40B4-BE49-F238E27FC236}">
                <a16:creationId xmlns:a16="http://schemas.microsoft.com/office/drawing/2014/main" id="{D5C84C70-17B5-B6F7-3155-6807724B6A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10" r="12574" b="2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8" y="2249766"/>
            <a:ext cx="4550391" cy="4070303"/>
          </a:xfrm>
        </p:spPr>
        <p:txBody>
          <a:bodyPr anchor="ctr">
            <a:normAutofit fontScale="92500" lnSpcReduction="10000"/>
          </a:bodyPr>
          <a:lstStyle/>
          <a:p>
            <a:r>
              <a:rPr lang="en-US" dirty="0"/>
              <a:t>c) Resident buyer</a:t>
            </a:r>
          </a:p>
          <a:p>
            <a:r>
              <a:rPr lang="en-US" dirty="0"/>
              <a:t>Represents  all types of overseas buyers home domiciled (located’) in the exporter’s home market.</a:t>
            </a:r>
          </a:p>
          <a:p>
            <a:r>
              <a:rPr lang="en-US" dirty="0"/>
              <a:t>Sent to the market or are local people appointed as representatives.</a:t>
            </a:r>
          </a:p>
          <a:p>
            <a:r>
              <a:rPr lang="en-US" dirty="0"/>
              <a:t>Permanently employed representatives of foreign buyers</a:t>
            </a:r>
          </a:p>
        </p:txBody>
      </p:sp>
    </p:spTree>
    <p:extLst>
      <p:ext uri="{BB962C8B-B14F-4D97-AF65-F5344CB8AC3E}">
        <p14:creationId xmlns:p14="http://schemas.microsoft.com/office/powerpoint/2010/main" val="1697007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ck exchange numbers">
            <a:extLst>
              <a:ext uri="{FF2B5EF4-FFF2-40B4-BE49-F238E27FC236}">
                <a16:creationId xmlns:a16="http://schemas.microsoft.com/office/drawing/2014/main" id="{52A98026-9973-FC84-9985-6FFF236EC8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84" r="10006" b="2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8" y="2249766"/>
            <a:ext cx="4550391" cy="4070303"/>
          </a:xfrm>
        </p:spPr>
        <p:txBody>
          <a:bodyPr anchor="ctr">
            <a:normAutofit fontScale="92500" lnSpcReduction="20000"/>
          </a:bodyPr>
          <a:lstStyle/>
          <a:p>
            <a:r>
              <a:rPr lang="en-US" dirty="0"/>
              <a:t>d) Broker </a:t>
            </a:r>
          </a:p>
          <a:p>
            <a:r>
              <a:rPr lang="en-US" dirty="0"/>
              <a:t>Export-import broker.</a:t>
            </a:r>
          </a:p>
          <a:p>
            <a:r>
              <a:rPr lang="en-US" dirty="0"/>
              <a:t>Bring a buyer and seller together.</a:t>
            </a:r>
          </a:p>
          <a:p>
            <a:r>
              <a:rPr lang="en-US" dirty="0"/>
              <a:t>Paid commission by the principal.</a:t>
            </a:r>
          </a:p>
          <a:p>
            <a:r>
              <a:rPr lang="en-US" dirty="0"/>
              <a:t>Specializes in particular products or classes of products</a:t>
            </a:r>
          </a:p>
          <a:p>
            <a:r>
              <a:rPr lang="en-US" dirty="0"/>
              <a:t>Export brokers  act as agents of buyers or sellers.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000894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tique cash register keys">
            <a:extLst>
              <a:ext uri="{FF2B5EF4-FFF2-40B4-BE49-F238E27FC236}">
                <a16:creationId xmlns:a16="http://schemas.microsoft.com/office/drawing/2014/main" id="{07F974CD-F700-EB39-A61B-84C52C98D4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10" r="12574" b="2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3758" y="1666568"/>
            <a:ext cx="5350041" cy="5191432"/>
          </a:xfrm>
        </p:spPr>
        <p:txBody>
          <a:bodyPr anchor="ctr">
            <a:normAutofit/>
          </a:bodyPr>
          <a:lstStyle/>
          <a:p>
            <a:r>
              <a:rPr lang="en-US" dirty="0"/>
              <a:t>e) Export Management Company</a:t>
            </a:r>
          </a:p>
          <a:p>
            <a:r>
              <a:rPr lang="en-US" dirty="0"/>
              <a:t> functions as an exclusive export department for several allied but not competing manufacturers </a:t>
            </a:r>
          </a:p>
          <a:p>
            <a:r>
              <a:rPr lang="en-US" dirty="0"/>
              <a:t>EMC conducts business in the name of each manufacturer its presents.</a:t>
            </a:r>
          </a:p>
          <a:p>
            <a:r>
              <a:rPr lang="en-US" dirty="0"/>
              <a:t>All correspondence with the buyers and contracts are negotiated in the name of manufacturer</a:t>
            </a:r>
            <a:r>
              <a:rPr lang="en-US" sz="2000" dirty="0"/>
              <a:t>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454860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tique cash register keys">
            <a:extLst>
              <a:ext uri="{FF2B5EF4-FFF2-40B4-BE49-F238E27FC236}">
                <a16:creationId xmlns:a16="http://schemas.microsoft.com/office/drawing/2014/main" id="{3A50D90F-EDE8-701E-75E8-34FE75CECC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10" r="12574" b="2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8" y="2249766"/>
            <a:ext cx="4550391" cy="4070303"/>
          </a:xfrm>
        </p:spPr>
        <p:txBody>
          <a:bodyPr anchor="ctr">
            <a:normAutofit fontScale="92500" lnSpcReduction="20000"/>
          </a:bodyPr>
          <a:lstStyle/>
          <a:p>
            <a:r>
              <a:rPr lang="en-US" dirty="0"/>
              <a:t>f)Piggyback marketing: </a:t>
            </a:r>
          </a:p>
          <a:p>
            <a:r>
              <a:rPr lang="en-US" dirty="0"/>
              <a:t>Cooperative organization  </a:t>
            </a:r>
          </a:p>
          <a:p>
            <a:r>
              <a:rPr lang="en-US" dirty="0"/>
              <a:t>It occurs when one manufacturer (the carriers) uses its foreign distribution facilities to sell another company’s (the “supplier”) products alongside its own.</a:t>
            </a:r>
          </a:p>
          <a:p>
            <a:r>
              <a:rPr lang="en-US" dirty="0"/>
              <a:t>Used for products from unrelated companies that are non-competitive (but related) complementary </a:t>
            </a:r>
          </a:p>
        </p:txBody>
      </p:sp>
    </p:spTree>
    <p:extLst>
      <p:ext uri="{BB962C8B-B14F-4D97-AF65-F5344CB8AC3E}">
        <p14:creationId xmlns:p14="http://schemas.microsoft.com/office/powerpoint/2010/main" val="390421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1552074"/>
            <a:ext cx="4646905" cy="5305926"/>
          </a:xfrm>
        </p:spPr>
        <p:txBody>
          <a:bodyPr anchor="ctr">
            <a:normAutofit fontScale="85000" lnSpcReduction="20000"/>
          </a:bodyPr>
          <a:lstStyle/>
          <a:p>
            <a:r>
              <a:rPr lang="en-US" dirty="0"/>
              <a:t>g) Exporting combinations:</a:t>
            </a:r>
          </a:p>
          <a:p>
            <a:r>
              <a:rPr lang="en-US" dirty="0"/>
              <a:t>formal association of independent and competitive business firms with membership being voluntary organized for purposes of selling to foreign markets. </a:t>
            </a:r>
          </a:p>
          <a:p>
            <a:r>
              <a:rPr lang="en-US" dirty="0" err="1"/>
              <a:t>i</a:t>
            </a:r>
            <a:r>
              <a:rPr lang="en-US" dirty="0"/>
              <a:t>.	Marketing cooperative:  association of producers that engage in exporting members’ products</a:t>
            </a:r>
          </a:p>
          <a:p>
            <a:r>
              <a:rPr lang="en-US" dirty="0"/>
              <a:t>ii.	Export cartels: two or more independent business in the same or affiliated fields of economic activity join together for the purpose of exerting control over the market.</a:t>
            </a:r>
          </a:p>
          <a:p>
            <a:endParaRPr lang="en-US" sz="1700" dirty="0"/>
          </a:p>
        </p:txBody>
      </p:sp>
      <p:pic>
        <p:nvPicPr>
          <p:cNvPr id="5" name="Picture 4" descr="Stock exchange numbers">
            <a:extLst>
              <a:ext uri="{FF2B5EF4-FFF2-40B4-BE49-F238E27FC236}">
                <a16:creationId xmlns:a16="http://schemas.microsoft.com/office/drawing/2014/main" id="{EE570831-2ECB-933B-6E8D-C511EF12C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40" r="19559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505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Stock exchange numbers">
            <a:extLst>
              <a:ext uri="{FF2B5EF4-FFF2-40B4-BE49-F238E27FC236}">
                <a16:creationId xmlns:a16="http://schemas.microsoft.com/office/drawing/2014/main" id="{B23E0E70-ED4E-DDDF-F94B-2FCF10C03E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11" r="22930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Direct entry mode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792705"/>
            <a:ext cx="5247340" cy="4908884"/>
          </a:xfrm>
        </p:spPr>
        <p:txBody>
          <a:bodyPr anchor="ctr">
            <a:normAutofit lnSpcReduction="10000"/>
          </a:bodyPr>
          <a:lstStyle/>
          <a:p>
            <a:r>
              <a:rPr lang="en-US" dirty="0"/>
              <a:t>a) Home based export department: </a:t>
            </a:r>
          </a:p>
          <a:p>
            <a:r>
              <a:rPr lang="en-US" dirty="0"/>
              <a:t>Establishment of export department or division in the home country.</a:t>
            </a:r>
          </a:p>
          <a:p>
            <a:r>
              <a:rPr lang="en-US" dirty="0"/>
              <a:t>Three different types of home country based export organizations: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/>
              <a:t>Built-in export department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/>
              <a:t>Separate or self contained export department 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/>
              <a:t>Export sales subsidiary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827686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utdoor warehouse">
            <a:extLst>
              <a:ext uri="{FF2B5EF4-FFF2-40B4-BE49-F238E27FC236}">
                <a16:creationId xmlns:a16="http://schemas.microsoft.com/office/drawing/2014/main" id="{E6482AC8-249D-76E7-1EEF-D6E1E603CE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97" r="2934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648326"/>
            <a:ext cx="5247340" cy="4591752"/>
          </a:xfrm>
        </p:spPr>
        <p:txBody>
          <a:bodyPr anchor="ctr">
            <a:normAutofit/>
          </a:bodyPr>
          <a:lstStyle/>
          <a:p>
            <a:r>
              <a:rPr lang="en-US" dirty="0"/>
              <a:t>b) Foreign sales branch:</a:t>
            </a:r>
          </a:p>
          <a:p>
            <a:r>
              <a:rPr lang="en-US" dirty="0"/>
              <a:t>handles all of the sales distribution and promotional work throughout a designated market area </a:t>
            </a:r>
          </a:p>
          <a:p>
            <a:r>
              <a:rPr lang="en-US" dirty="0"/>
              <a:t>initial link in the marketing channel within a foreign market.</a:t>
            </a:r>
          </a:p>
          <a:p>
            <a:r>
              <a:rPr lang="en-US" dirty="0"/>
              <a:t>offers storage and warehousing facilities</a:t>
            </a:r>
          </a:p>
        </p:txBody>
      </p:sp>
    </p:spTree>
    <p:extLst>
      <p:ext uri="{BB962C8B-B14F-4D97-AF65-F5344CB8AC3E}">
        <p14:creationId xmlns:p14="http://schemas.microsoft.com/office/powerpoint/2010/main" val="543585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utdoor warehouse">
            <a:extLst>
              <a:ext uri="{FF2B5EF4-FFF2-40B4-BE49-F238E27FC236}">
                <a16:creationId xmlns:a16="http://schemas.microsoft.com/office/drawing/2014/main" id="{BC00708F-2A22-CE8B-D2C4-5DCD29554C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97" r="2934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 dirty="0"/>
              <a:t>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dirty="0"/>
              <a:t>c) Storage or warehousing facilities:</a:t>
            </a:r>
          </a:p>
          <a:p>
            <a:r>
              <a:rPr lang="en-US" dirty="0"/>
              <a:t>Part of a sales branch</a:t>
            </a:r>
          </a:p>
          <a:p>
            <a:r>
              <a:rPr lang="en-US" dirty="0"/>
              <a:t>Afford the buyer greater convenience.</a:t>
            </a:r>
          </a:p>
          <a:p>
            <a:r>
              <a:rPr lang="en-US" dirty="0"/>
              <a:t>Used as central distribution points to serve a wide area.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41168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s on a display with reflection of office">
            <a:extLst>
              <a:ext uri="{FF2B5EF4-FFF2-40B4-BE49-F238E27FC236}">
                <a16:creationId xmlns:a16="http://schemas.microsoft.com/office/drawing/2014/main" id="{8801E452-332D-6B3F-0C0C-16669298BE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85" r="31056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1964985"/>
            <a:ext cx="5247340" cy="4796761"/>
          </a:xfrm>
        </p:spPr>
        <p:txBody>
          <a:bodyPr anchor="ctr">
            <a:normAutofit lnSpcReduction="10000"/>
          </a:bodyPr>
          <a:lstStyle/>
          <a:p>
            <a:r>
              <a:rPr lang="en-US" dirty="0"/>
              <a:t>d) Foreign sales subsidiary:</a:t>
            </a:r>
          </a:p>
          <a:p>
            <a:r>
              <a:rPr lang="en-US" dirty="0"/>
              <a:t>Similar to a foreign sales branch office.</a:t>
            </a:r>
          </a:p>
          <a:p>
            <a:r>
              <a:rPr lang="en-US" dirty="0"/>
              <a:t>Greater autonomy enjoyed by foreign based subsidiary </a:t>
            </a:r>
          </a:p>
          <a:p>
            <a:r>
              <a:rPr lang="en-US" dirty="0"/>
              <a:t>Has broader responsibilities of a foreign sales office.</a:t>
            </a:r>
          </a:p>
          <a:p>
            <a:r>
              <a:rPr lang="en-US" dirty="0"/>
              <a:t>Purchases the products to be sold from the parent firm</a:t>
            </a:r>
          </a:p>
          <a:p>
            <a:r>
              <a:rPr lang="en-US" dirty="0"/>
              <a:t>All foreign orders channeled through the subsidiary</a:t>
            </a:r>
          </a:p>
        </p:txBody>
      </p:sp>
    </p:spTree>
    <p:extLst>
      <p:ext uri="{BB962C8B-B14F-4D97-AF65-F5344CB8AC3E}">
        <p14:creationId xmlns:p14="http://schemas.microsoft.com/office/powerpoint/2010/main" val="6334493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AC75963B-F231-BEF1-9424-95A2402FDF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2" r="34629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E0909-B3FE-9389-8FC3-39B72E713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000" dirty="0"/>
              <a:t>Indirect entry mode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E6C2B-4A3F-7D5B-E178-4FFC4DAD6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285999"/>
            <a:ext cx="5247340" cy="4415590"/>
          </a:xfrm>
        </p:spPr>
        <p:txBody>
          <a:bodyPr anchor="ctr">
            <a:normAutofit/>
          </a:bodyPr>
          <a:lstStyle/>
          <a:p>
            <a:r>
              <a:rPr lang="en-US" dirty="0"/>
              <a:t>e) Traveling salesperson:</a:t>
            </a:r>
          </a:p>
          <a:p>
            <a:r>
              <a:rPr lang="en-US" dirty="0"/>
              <a:t>Resides in one country, often the home country of the employer, and travels abroad to perform the sales duties.</a:t>
            </a:r>
          </a:p>
          <a:p>
            <a:r>
              <a:rPr lang="en-US" dirty="0"/>
              <a:t>Does order making to order taking.</a:t>
            </a:r>
          </a:p>
          <a:p>
            <a:r>
              <a:rPr lang="en-US" dirty="0"/>
              <a:t>Order making requires competent and well trained salesperson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525681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F3A36C-3D20-7BBE-84E9-92E817DA6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Obstacles to strategy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93207-8A9F-FEA7-F0EB-8A552C0F3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1864896"/>
            <a:ext cx="4646905" cy="4491454"/>
          </a:xfrm>
        </p:spPr>
        <p:txBody>
          <a:bodyPr anchor="ctr">
            <a:normAutofit fontScale="92500" lnSpcReduction="10000"/>
          </a:bodyPr>
          <a:lstStyle/>
          <a:p>
            <a:r>
              <a:rPr lang="en-US" dirty="0"/>
              <a:t>a) Internal controllable barrier to strategy implementation </a:t>
            </a:r>
          </a:p>
          <a:p>
            <a:r>
              <a:rPr lang="en-US" dirty="0"/>
              <a:t>Communication with foreign unit </a:t>
            </a:r>
          </a:p>
          <a:p>
            <a:r>
              <a:rPr lang="en-US" dirty="0"/>
              <a:t>Lack of export training (experiences and language skills)</a:t>
            </a:r>
          </a:p>
          <a:p>
            <a:r>
              <a:rPr lang="en-US" dirty="0"/>
              <a:t>Lack of market information </a:t>
            </a:r>
          </a:p>
          <a:p>
            <a:r>
              <a:rPr lang="en-US" dirty="0"/>
              <a:t>Controlling international activities </a:t>
            </a:r>
          </a:p>
          <a:p>
            <a:r>
              <a:rPr lang="en-US" dirty="0"/>
              <a:t>Documentation requirements </a:t>
            </a:r>
          </a:p>
        </p:txBody>
      </p:sp>
      <p:pic>
        <p:nvPicPr>
          <p:cNvPr id="15" name="Picture 4" descr="White bulbs with a yellow one standing out">
            <a:extLst>
              <a:ext uri="{FF2B5EF4-FFF2-40B4-BE49-F238E27FC236}">
                <a16:creationId xmlns:a16="http://schemas.microsoft.com/office/drawing/2014/main" id="{1CFF3B28-0701-AD8E-71D1-2D5CE19E56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65" r="28234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6441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F3A36C-3D20-7BBE-84E9-92E817DA6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Obstacles to strategy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93207-8A9F-FEA7-F0EB-8A552C0F3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dirty="0"/>
              <a:t>b) Foreign non-controllable barriers </a:t>
            </a:r>
          </a:p>
          <a:p>
            <a:r>
              <a:rPr lang="en-US" dirty="0"/>
              <a:t>Foreign government attitudes </a:t>
            </a:r>
          </a:p>
          <a:p>
            <a:r>
              <a:rPr lang="en-US" dirty="0"/>
              <a:t>Foreign public attitudes </a:t>
            </a:r>
          </a:p>
          <a:p>
            <a:r>
              <a:rPr lang="en-US" dirty="0"/>
              <a:t>Trade barriers (tariffs, quotas) </a:t>
            </a:r>
          </a:p>
        </p:txBody>
      </p:sp>
      <p:pic>
        <p:nvPicPr>
          <p:cNvPr id="5" name="Picture 4" descr="A blue pendulum on an orange background">
            <a:extLst>
              <a:ext uri="{FF2B5EF4-FFF2-40B4-BE49-F238E27FC236}">
                <a16:creationId xmlns:a16="http://schemas.microsoft.com/office/drawing/2014/main" id="{C15EB639-E7C5-057C-59E0-FDD17FE731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90" r="14165" b="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712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F3A36C-3D20-7BBE-84E9-92E817DA6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Obstacles to strategy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93207-8A9F-FEA7-F0EB-8A552C0F3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dirty="0"/>
              <a:t>c) Internal controllable barriers </a:t>
            </a:r>
          </a:p>
          <a:p>
            <a:r>
              <a:rPr lang="en-US" dirty="0"/>
              <a:t>Arranging transportation, packaging, etc. </a:t>
            </a:r>
          </a:p>
          <a:p>
            <a:r>
              <a:rPr lang="en-US" dirty="0"/>
              <a:t>Providing services </a:t>
            </a:r>
          </a:p>
          <a:p>
            <a:r>
              <a:rPr lang="en-US" dirty="0"/>
              <a:t>Higher than domestic risk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7E3236-F170-8363-8165-2B87A005E2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70" r="23774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586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F3A36C-3D20-7BBE-84E9-92E817DA6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Obstacles to strategy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93207-8A9F-FEA7-F0EB-8A552C0F3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dirty="0"/>
              <a:t>d) local non controllable dimensions  </a:t>
            </a:r>
          </a:p>
          <a:p>
            <a:r>
              <a:rPr lang="en-US" dirty="0"/>
              <a:t>Financing sales </a:t>
            </a:r>
          </a:p>
          <a:p>
            <a:r>
              <a:rPr lang="en-US" dirty="0"/>
              <a:t>No assistance from home government </a:t>
            </a:r>
          </a:p>
        </p:txBody>
      </p:sp>
      <p:pic>
        <p:nvPicPr>
          <p:cNvPr id="5" name="Picture 4" descr="Wooden blocks stacked to create a bar graph">
            <a:extLst>
              <a:ext uri="{FF2B5EF4-FFF2-40B4-BE49-F238E27FC236}">
                <a16:creationId xmlns:a16="http://schemas.microsoft.com/office/drawing/2014/main" id="{62E9C9A6-4AC5-CC25-D041-6CBA9B8644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71" r="14928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721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DB813-7315-2F04-F298-39BA1850A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0E2EC-2411-A728-6D70-AB20464EB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marR="0" indent="-45720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0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Albaum G., Duerr E. &amp; Josiassen A (2016), International Marketing and Export Management  Pearson education limited pg 28-35, 271-406</a:t>
            </a:r>
            <a:endParaRPr lang="en-US" sz="1800" kern="100">
              <a:effectLst/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457200" marR="0" indent="-457200" algn="just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00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Shoham, A. and Albaum, G. (1995). Reducing the impact of barriers to exporting: a managerial perspective.Journal of International Marketing, 3(4), 85–105.</a:t>
            </a:r>
            <a:endParaRPr lang="en-US" sz="1800" kern="100" dirty="0">
              <a:effectLst/>
              <a:latin typeface="Calibri" panose="020F0502020204030204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530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1540</Words>
  <Application>Microsoft Office PowerPoint</Application>
  <PresentationFormat>Widescreen</PresentationFormat>
  <Paragraphs>206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Office Theme</vt:lpstr>
      <vt:lpstr>   Export Marketing and Finance Week 3 Lecture Developing export marketing strategy </vt:lpstr>
      <vt:lpstr>Welcome note</vt:lpstr>
      <vt:lpstr>Saying of the wise </vt:lpstr>
      <vt:lpstr>Intended learning outcomes </vt:lpstr>
      <vt:lpstr>Description of strategy</vt:lpstr>
      <vt:lpstr>Components of strategy</vt:lpstr>
      <vt:lpstr>Importance of strategy</vt:lpstr>
      <vt:lpstr>Export marketing planning process</vt:lpstr>
      <vt:lpstr>Export marketing planning process</vt:lpstr>
      <vt:lpstr>Export marketing planning process cont.</vt:lpstr>
      <vt:lpstr>Export marketing planning process cont.</vt:lpstr>
      <vt:lpstr>Export marketing planning process cont.</vt:lpstr>
      <vt:lpstr>Export marketing expansion strategy</vt:lpstr>
      <vt:lpstr>Export marketing expansion strategy cont.</vt:lpstr>
      <vt:lpstr>Export marketing expansion strategy cont</vt:lpstr>
      <vt:lpstr>Export marketing expansion strategy cont</vt:lpstr>
      <vt:lpstr>Export marketing expansion strategy cont</vt:lpstr>
      <vt:lpstr>Export marketing expansion strategy cont</vt:lpstr>
      <vt:lpstr>Export marketing expansion strategy cont</vt:lpstr>
      <vt:lpstr>Entry modes in export business</vt:lpstr>
      <vt:lpstr>Indirect entry mode</vt:lpstr>
      <vt:lpstr>Indirect entry mode cont.</vt:lpstr>
      <vt:lpstr>Indirect entry mode cont.</vt:lpstr>
      <vt:lpstr>Indirect entry mode cont.</vt:lpstr>
      <vt:lpstr>Indirect entry mode cont.</vt:lpstr>
      <vt:lpstr>Indirect entry mode cont.</vt:lpstr>
      <vt:lpstr>Indirect entry mode cont.</vt:lpstr>
      <vt:lpstr>Direct entry mode </vt:lpstr>
      <vt:lpstr>Direct entry mode cont.</vt:lpstr>
      <vt:lpstr>Direct entry mode cont.</vt:lpstr>
      <vt:lpstr>Indirect entry mode cont.</vt:lpstr>
      <vt:lpstr>Indirect entry mode cont.</vt:lpstr>
      <vt:lpstr>Obstacles to strategy development </vt:lpstr>
      <vt:lpstr>Obstacles to strategy development </vt:lpstr>
      <vt:lpstr>Obstacles to strategy development </vt:lpstr>
      <vt:lpstr>Obstacles to strategy development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Export Marketing and Finance Week 3 Lecture Developing export marketing strategy </dc:title>
  <dc:creator>Dr. John N. Kamau</dc:creator>
  <cp:lastModifiedBy>Dr. John N. Kamau</cp:lastModifiedBy>
  <cp:revision>10</cp:revision>
  <dcterms:created xsi:type="dcterms:W3CDTF">2023-09-24T16:50:03Z</dcterms:created>
  <dcterms:modified xsi:type="dcterms:W3CDTF">2023-09-26T04:26:32Z</dcterms:modified>
</cp:coreProperties>
</file>