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6" r:id="rId11"/>
    <p:sldId id="265" r:id="rId12"/>
    <p:sldId id="267" r:id="rId13"/>
    <p:sldId id="275" r:id="rId14"/>
    <p:sldId id="274" r:id="rId15"/>
    <p:sldId id="273" r:id="rId16"/>
    <p:sldId id="272" r:id="rId17"/>
    <p:sldId id="271" r:id="rId18"/>
    <p:sldId id="270" r:id="rId19"/>
    <p:sldId id="269" r:id="rId20"/>
    <p:sldId id="276" r:id="rId21"/>
    <p:sldId id="278" r:id="rId22"/>
    <p:sldId id="279" r:id="rId23"/>
    <p:sldId id="277" r:id="rId24"/>
    <p:sldId id="280" r:id="rId25"/>
    <p:sldId id="281" r:id="rId26"/>
    <p:sldId id="282" r:id="rId27"/>
    <p:sldId id="283" r:id="rId28"/>
    <p:sldId id="284" r:id="rId29"/>
    <p:sldId id="285" r:id="rId30"/>
    <p:sldId id="286" r:id="rId31"/>
    <p:sldId id="287" r:id="rId32"/>
    <p:sldId id="288"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84" y="1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43BB00-7297-4909-7C57-D0868BDE6C1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F76FD2F-45DD-BCFF-8E6D-E2D8D65BA03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1E6C1DC-2B31-25CC-5DC0-53421A858304}"/>
              </a:ext>
            </a:extLst>
          </p:cNvPr>
          <p:cNvSpPr>
            <a:spLocks noGrp="1"/>
          </p:cNvSpPr>
          <p:nvPr>
            <p:ph type="dt" sz="half" idx="10"/>
          </p:nvPr>
        </p:nvSpPr>
        <p:spPr/>
        <p:txBody>
          <a:bodyPr/>
          <a:lstStyle/>
          <a:p>
            <a:fld id="{48A2AB29-9C5F-4BCB-9483-D156FCC09EE4}" type="datetimeFigureOut">
              <a:rPr lang="en-US" smtClean="0"/>
              <a:t>9/27/2023</a:t>
            </a:fld>
            <a:endParaRPr lang="en-US"/>
          </a:p>
        </p:txBody>
      </p:sp>
      <p:sp>
        <p:nvSpPr>
          <p:cNvPr id="5" name="Footer Placeholder 4">
            <a:extLst>
              <a:ext uri="{FF2B5EF4-FFF2-40B4-BE49-F238E27FC236}">
                <a16:creationId xmlns:a16="http://schemas.microsoft.com/office/drawing/2014/main" id="{73C03A62-E5B6-642E-238F-2B8C03441F8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603640-CAE3-91EA-06BC-AAA92DE16F3C}"/>
              </a:ext>
            </a:extLst>
          </p:cNvPr>
          <p:cNvSpPr>
            <a:spLocks noGrp="1"/>
          </p:cNvSpPr>
          <p:nvPr>
            <p:ph type="sldNum" sz="quarter" idx="12"/>
          </p:nvPr>
        </p:nvSpPr>
        <p:spPr/>
        <p:txBody>
          <a:bodyPr/>
          <a:lstStyle/>
          <a:p>
            <a:fld id="{7D912CED-A9F0-4264-9898-D44473D13FB3}" type="slidenum">
              <a:rPr lang="en-US" smtClean="0"/>
              <a:t>‹#›</a:t>
            </a:fld>
            <a:endParaRPr lang="en-US"/>
          </a:p>
        </p:txBody>
      </p:sp>
    </p:spTree>
    <p:extLst>
      <p:ext uri="{BB962C8B-B14F-4D97-AF65-F5344CB8AC3E}">
        <p14:creationId xmlns:p14="http://schemas.microsoft.com/office/powerpoint/2010/main" val="34864878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164C65-DCA0-8D73-C366-72D6BBE5EFC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F0081F5-A36E-3E58-A243-F8816372107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E5480E2-45B6-097E-C496-2333AA1E144D}"/>
              </a:ext>
            </a:extLst>
          </p:cNvPr>
          <p:cNvSpPr>
            <a:spLocks noGrp="1"/>
          </p:cNvSpPr>
          <p:nvPr>
            <p:ph type="dt" sz="half" idx="10"/>
          </p:nvPr>
        </p:nvSpPr>
        <p:spPr/>
        <p:txBody>
          <a:bodyPr/>
          <a:lstStyle/>
          <a:p>
            <a:fld id="{48A2AB29-9C5F-4BCB-9483-D156FCC09EE4}" type="datetimeFigureOut">
              <a:rPr lang="en-US" smtClean="0"/>
              <a:t>9/27/2023</a:t>
            </a:fld>
            <a:endParaRPr lang="en-US"/>
          </a:p>
        </p:txBody>
      </p:sp>
      <p:sp>
        <p:nvSpPr>
          <p:cNvPr id="5" name="Footer Placeholder 4">
            <a:extLst>
              <a:ext uri="{FF2B5EF4-FFF2-40B4-BE49-F238E27FC236}">
                <a16:creationId xmlns:a16="http://schemas.microsoft.com/office/drawing/2014/main" id="{499C4B41-4920-3330-BCC4-D316F28EC37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714770-1FAD-7B50-2392-8BEF89BEF6C7}"/>
              </a:ext>
            </a:extLst>
          </p:cNvPr>
          <p:cNvSpPr>
            <a:spLocks noGrp="1"/>
          </p:cNvSpPr>
          <p:nvPr>
            <p:ph type="sldNum" sz="quarter" idx="12"/>
          </p:nvPr>
        </p:nvSpPr>
        <p:spPr/>
        <p:txBody>
          <a:bodyPr/>
          <a:lstStyle/>
          <a:p>
            <a:fld id="{7D912CED-A9F0-4264-9898-D44473D13FB3}" type="slidenum">
              <a:rPr lang="en-US" smtClean="0"/>
              <a:t>‹#›</a:t>
            </a:fld>
            <a:endParaRPr lang="en-US"/>
          </a:p>
        </p:txBody>
      </p:sp>
    </p:spTree>
    <p:extLst>
      <p:ext uri="{BB962C8B-B14F-4D97-AF65-F5344CB8AC3E}">
        <p14:creationId xmlns:p14="http://schemas.microsoft.com/office/powerpoint/2010/main" val="12292807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E880BC-FA9E-2E6D-DC1D-9557E145D2C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BA984A02-92C8-4390-709B-DEBC9C62801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CAEDB71-6BCA-4FFA-2494-C11B78B1BBB8}"/>
              </a:ext>
            </a:extLst>
          </p:cNvPr>
          <p:cNvSpPr>
            <a:spLocks noGrp="1"/>
          </p:cNvSpPr>
          <p:nvPr>
            <p:ph type="dt" sz="half" idx="10"/>
          </p:nvPr>
        </p:nvSpPr>
        <p:spPr/>
        <p:txBody>
          <a:bodyPr/>
          <a:lstStyle/>
          <a:p>
            <a:fld id="{48A2AB29-9C5F-4BCB-9483-D156FCC09EE4}" type="datetimeFigureOut">
              <a:rPr lang="en-US" smtClean="0"/>
              <a:t>9/27/2023</a:t>
            </a:fld>
            <a:endParaRPr lang="en-US"/>
          </a:p>
        </p:txBody>
      </p:sp>
      <p:sp>
        <p:nvSpPr>
          <p:cNvPr id="5" name="Footer Placeholder 4">
            <a:extLst>
              <a:ext uri="{FF2B5EF4-FFF2-40B4-BE49-F238E27FC236}">
                <a16:creationId xmlns:a16="http://schemas.microsoft.com/office/drawing/2014/main" id="{0D03A11D-A56B-78C4-08D7-0BBB0A6CF9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738959-ADE9-A8B4-C4B3-9241472FDB02}"/>
              </a:ext>
            </a:extLst>
          </p:cNvPr>
          <p:cNvSpPr>
            <a:spLocks noGrp="1"/>
          </p:cNvSpPr>
          <p:nvPr>
            <p:ph type="sldNum" sz="quarter" idx="12"/>
          </p:nvPr>
        </p:nvSpPr>
        <p:spPr/>
        <p:txBody>
          <a:bodyPr/>
          <a:lstStyle/>
          <a:p>
            <a:fld id="{7D912CED-A9F0-4264-9898-D44473D13FB3}" type="slidenum">
              <a:rPr lang="en-US" smtClean="0"/>
              <a:t>‹#›</a:t>
            </a:fld>
            <a:endParaRPr lang="en-US"/>
          </a:p>
        </p:txBody>
      </p:sp>
    </p:spTree>
    <p:extLst>
      <p:ext uri="{BB962C8B-B14F-4D97-AF65-F5344CB8AC3E}">
        <p14:creationId xmlns:p14="http://schemas.microsoft.com/office/powerpoint/2010/main" val="13908731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E03B1F-108F-E718-1730-E52FD912E52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DF73D91-11B3-9358-42D0-77BA1F0DFF5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4910E26-B423-116E-4F5E-CC355067DE1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181A997-3BC9-D1D5-C087-693DCDE386E8}"/>
              </a:ext>
            </a:extLst>
          </p:cNvPr>
          <p:cNvSpPr>
            <a:spLocks noGrp="1"/>
          </p:cNvSpPr>
          <p:nvPr>
            <p:ph type="dt" sz="half" idx="10"/>
          </p:nvPr>
        </p:nvSpPr>
        <p:spPr/>
        <p:txBody>
          <a:bodyPr/>
          <a:lstStyle/>
          <a:p>
            <a:fld id="{48A2AB29-9C5F-4BCB-9483-D156FCC09EE4}" type="datetimeFigureOut">
              <a:rPr lang="en-US" smtClean="0"/>
              <a:t>9/27/2023</a:t>
            </a:fld>
            <a:endParaRPr lang="en-US"/>
          </a:p>
        </p:txBody>
      </p:sp>
      <p:sp>
        <p:nvSpPr>
          <p:cNvPr id="6" name="Footer Placeholder 5">
            <a:extLst>
              <a:ext uri="{FF2B5EF4-FFF2-40B4-BE49-F238E27FC236}">
                <a16:creationId xmlns:a16="http://schemas.microsoft.com/office/drawing/2014/main" id="{F2418B98-3495-47A4-4C28-60FF1A9786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BF61CEB-AC2B-C979-AE12-5DA84271DA47}"/>
              </a:ext>
            </a:extLst>
          </p:cNvPr>
          <p:cNvSpPr>
            <a:spLocks noGrp="1"/>
          </p:cNvSpPr>
          <p:nvPr>
            <p:ph type="sldNum" sz="quarter" idx="12"/>
          </p:nvPr>
        </p:nvSpPr>
        <p:spPr/>
        <p:txBody>
          <a:bodyPr/>
          <a:lstStyle/>
          <a:p>
            <a:fld id="{7D912CED-A9F0-4264-9898-D44473D13FB3}" type="slidenum">
              <a:rPr lang="en-US" smtClean="0"/>
              <a:t>‹#›</a:t>
            </a:fld>
            <a:endParaRPr lang="en-US"/>
          </a:p>
        </p:txBody>
      </p:sp>
    </p:spTree>
    <p:extLst>
      <p:ext uri="{BB962C8B-B14F-4D97-AF65-F5344CB8AC3E}">
        <p14:creationId xmlns:p14="http://schemas.microsoft.com/office/powerpoint/2010/main" val="230128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16A69A-F893-53F5-7A0A-1D569312F25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AAEAB3C-137D-DB7D-D2F2-CE7FC587713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7275549-7E9A-AF01-6242-DA6ACB3E3C5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8446612-9A73-20AF-A3F9-9D7C9E2517E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1396B36-806E-350A-A9A7-77226D283EE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8909ADA-8C2A-A9BE-746C-C6478FC8018C}"/>
              </a:ext>
            </a:extLst>
          </p:cNvPr>
          <p:cNvSpPr>
            <a:spLocks noGrp="1"/>
          </p:cNvSpPr>
          <p:nvPr>
            <p:ph type="dt" sz="half" idx="10"/>
          </p:nvPr>
        </p:nvSpPr>
        <p:spPr/>
        <p:txBody>
          <a:bodyPr/>
          <a:lstStyle/>
          <a:p>
            <a:fld id="{48A2AB29-9C5F-4BCB-9483-D156FCC09EE4}" type="datetimeFigureOut">
              <a:rPr lang="en-US" smtClean="0"/>
              <a:t>9/27/2023</a:t>
            </a:fld>
            <a:endParaRPr lang="en-US"/>
          </a:p>
        </p:txBody>
      </p:sp>
      <p:sp>
        <p:nvSpPr>
          <p:cNvPr id="8" name="Footer Placeholder 7">
            <a:extLst>
              <a:ext uri="{FF2B5EF4-FFF2-40B4-BE49-F238E27FC236}">
                <a16:creationId xmlns:a16="http://schemas.microsoft.com/office/drawing/2014/main" id="{3AE52469-40E4-CD39-7024-321A40C9A69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8EC96F9-31B5-ADE4-1D97-F9326F12DF72}"/>
              </a:ext>
            </a:extLst>
          </p:cNvPr>
          <p:cNvSpPr>
            <a:spLocks noGrp="1"/>
          </p:cNvSpPr>
          <p:nvPr>
            <p:ph type="sldNum" sz="quarter" idx="12"/>
          </p:nvPr>
        </p:nvSpPr>
        <p:spPr/>
        <p:txBody>
          <a:bodyPr/>
          <a:lstStyle/>
          <a:p>
            <a:fld id="{7D912CED-A9F0-4264-9898-D44473D13FB3}" type="slidenum">
              <a:rPr lang="en-US" smtClean="0"/>
              <a:t>‹#›</a:t>
            </a:fld>
            <a:endParaRPr lang="en-US"/>
          </a:p>
        </p:txBody>
      </p:sp>
    </p:spTree>
    <p:extLst>
      <p:ext uri="{BB962C8B-B14F-4D97-AF65-F5344CB8AC3E}">
        <p14:creationId xmlns:p14="http://schemas.microsoft.com/office/powerpoint/2010/main" val="23647417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99CCE0-D4DA-7C91-7F23-96937870BA3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54E9A26-1B03-DDC3-73D8-4BEC2156FE6E}"/>
              </a:ext>
            </a:extLst>
          </p:cNvPr>
          <p:cNvSpPr>
            <a:spLocks noGrp="1"/>
          </p:cNvSpPr>
          <p:nvPr>
            <p:ph type="dt" sz="half" idx="10"/>
          </p:nvPr>
        </p:nvSpPr>
        <p:spPr/>
        <p:txBody>
          <a:bodyPr/>
          <a:lstStyle/>
          <a:p>
            <a:fld id="{48A2AB29-9C5F-4BCB-9483-D156FCC09EE4}" type="datetimeFigureOut">
              <a:rPr lang="en-US" smtClean="0"/>
              <a:t>9/27/2023</a:t>
            </a:fld>
            <a:endParaRPr lang="en-US"/>
          </a:p>
        </p:txBody>
      </p:sp>
      <p:sp>
        <p:nvSpPr>
          <p:cNvPr id="4" name="Footer Placeholder 3">
            <a:extLst>
              <a:ext uri="{FF2B5EF4-FFF2-40B4-BE49-F238E27FC236}">
                <a16:creationId xmlns:a16="http://schemas.microsoft.com/office/drawing/2014/main" id="{326C536D-EE48-5B8A-1FE0-87577D547E4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A07A534-3F70-FED7-A8F5-A3193CCE5629}"/>
              </a:ext>
            </a:extLst>
          </p:cNvPr>
          <p:cNvSpPr>
            <a:spLocks noGrp="1"/>
          </p:cNvSpPr>
          <p:nvPr>
            <p:ph type="sldNum" sz="quarter" idx="12"/>
          </p:nvPr>
        </p:nvSpPr>
        <p:spPr/>
        <p:txBody>
          <a:bodyPr/>
          <a:lstStyle/>
          <a:p>
            <a:fld id="{7D912CED-A9F0-4264-9898-D44473D13FB3}" type="slidenum">
              <a:rPr lang="en-US" smtClean="0"/>
              <a:t>‹#›</a:t>
            </a:fld>
            <a:endParaRPr lang="en-US"/>
          </a:p>
        </p:txBody>
      </p:sp>
    </p:spTree>
    <p:extLst>
      <p:ext uri="{BB962C8B-B14F-4D97-AF65-F5344CB8AC3E}">
        <p14:creationId xmlns:p14="http://schemas.microsoft.com/office/powerpoint/2010/main" val="2779516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2ADC058-33B6-8AB5-54AE-DCE1D3E14282}"/>
              </a:ext>
            </a:extLst>
          </p:cNvPr>
          <p:cNvSpPr>
            <a:spLocks noGrp="1"/>
          </p:cNvSpPr>
          <p:nvPr>
            <p:ph type="dt" sz="half" idx="10"/>
          </p:nvPr>
        </p:nvSpPr>
        <p:spPr/>
        <p:txBody>
          <a:bodyPr/>
          <a:lstStyle/>
          <a:p>
            <a:fld id="{48A2AB29-9C5F-4BCB-9483-D156FCC09EE4}" type="datetimeFigureOut">
              <a:rPr lang="en-US" smtClean="0"/>
              <a:t>9/27/2023</a:t>
            </a:fld>
            <a:endParaRPr lang="en-US"/>
          </a:p>
        </p:txBody>
      </p:sp>
      <p:sp>
        <p:nvSpPr>
          <p:cNvPr id="3" name="Footer Placeholder 2">
            <a:extLst>
              <a:ext uri="{FF2B5EF4-FFF2-40B4-BE49-F238E27FC236}">
                <a16:creationId xmlns:a16="http://schemas.microsoft.com/office/drawing/2014/main" id="{0491B3AF-1F5F-7F39-BA0C-B9FECA83A72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3CEED11-7D22-B7CA-83D8-F9AB803B2613}"/>
              </a:ext>
            </a:extLst>
          </p:cNvPr>
          <p:cNvSpPr>
            <a:spLocks noGrp="1"/>
          </p:cNvSpPr>
          <p:nvPr>
            <p:ph type="sldNum" sz="quarter" idx="12"/>
          </p:nvPr>
        </p:nvSpPr>
        <p:spPr/>
        <p:txBody>
          <a:bodyPr/>
          <a:lstStyle/>
          <a:p>
            <a:fld id="{7D912CED-A9F0-4264-9898-D44473D13FB3}" type="slidenum">
              <a:rPr lang="en-US" smtClean="0"/>
              <a:t>‹#›</a:t>
            </a:fld>
            <a:endParaRPr lang="en-US"/>
          </a:p>
        </p:txBody>
      </p:sp>
    </p:spTree>
    <p:extLst>
      <p:ext uri="{BB962C8B-B14F-4D97-AF65-F5344CB8AC3E}">
        <p14:creationId xmlns:p14="http://schemas.microsoft.com/office/powerpoint/2010/main" val="30595461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EDC9B8-7F46-52E8-5AF3-D8BCD28DC19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51B422C-DB14-D31C-ECFC-91F124313D8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9331731-59A1-D78A-63FF-6CCB94A11BC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FACD4BD-FFE7-6AB4-7D49-5078FFCAC064}"/>
              </a:ext>
            </a:extLst>
          </p:cNvPr>
          <p:cNvSpPr>
            <a:spLocks noGrp="1"/>
          </p:cNvSpPr>
          <p:nvPr>
            <p:ph type="dt" sz="half" idx="10"/>
          </p:nvPr>
        </p:nvSpPr>
        <p:spPr/>
        <p:txBody>
          <a:bodyPr/>
          <a:lstStyle/>
          <a:p>
            <a:fld id="{48A2AB29-9C5F-4BCB-9483-D156FCC09EE4}" type="datetimeFigureOut">
              <a:rPr lang="en-US" smtClean="0"/>
              <a:t>9/27/2023</a:t>
            </a:fld>
            <a:endParaRPr lang="en-US"/>
          </a:p>
        </p:txBody>
      </p:sp>
      <p:sp>
        <p:nvSpPr>
          <p:cNvPr id="6" name="Footer Placeholder 5">
            <a:extLst>
              <a:ext uri="{FF2B5EF4-FFF2-40B4-BE49-F238E27FC236}">
                <a16:creationId xmlns:a16="http://schemas.microsoft.com/office/drawing/2014/main" id="{5D40D974-18F8-8541-9712-6BB24540915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68F02C7-54D3-E692-9BFB-2E9E9AD384E3}"/>
              </a:ext>
            </a:extLst>
          </p:cNvPr>
          <p:cNvSpPr>
            <a:spLocks noGrp="1"/>
          </p:cNvSpPr>
          <p:nvPr>
            <p:ph type="sldNum" sz="quarter" idx="12"/>
          </p:nvPr>
        </p:nvSpPr>
        <p:spPr/>
        <p:txBody>
          <a:bodyPr/>
          <a:lstStyle/>
          <a:p>
            <a:fld id="{7D912CED-A9F0-4264-9898-D44473D13FB3}" type="slidenum">
              <a:rPr lang="en-US" smtClean="0"/>
              <a:t>‹#›</a:t>
            </a:fld>
            <a:endParaRPr lang="en-US"/>
          </a:p>
        </p:txBody>
      </p:sp>
    </p:spTree>
    <p:extLst>
      <p:ext uri="{BB962C8B-B14F-4D97-AF65-F5344CB8AC3E}">
        <p14:creationId xmlns:p14="http://schemas.microsoft.com/office/powerpoint/2010/main" val="4750017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24572A-B0E3-FE72-42CC-8205CCA7171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DAEE710-FD80-BD46-1B22-9FEAAF01F7F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1ADA5D2-4CB2-2075-7A4E-BBEA89157E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341F980-A410-2F2C-C49C-15181F680479}"/>
              </a:ext>
            </a:extLst>
          </p:cNvPr>
          <p:cNvSpPr>
            <a:spLocks noGrp="1"/>
          </p:cNvSpPr>
          <p:nvPr>
            <p:ph type="dt" sz="half" idx="10"/>
          </p:nvPr>
        </p:nvSpPr>
        <p:spPr/>
        <p:txBody>
          <a:bodyPr/>
          <a:lstStyle/>
          <a:p>
            <a:fld id="{48A2AB29-9C5F-4BCB-9483-D156FCC09EE4}" type="datetimeFigureOut">
              <a:rPr lang="en-US" smtClean="0"/>
              <a:t>9/27/2023</a:t>
            </a:fld>
            <a:endParaRPr lang="en-US"/>
          </a:p>
        </p:txBody>
      </p:sp>
      <p:sp>
        <p:nvSpPr>
          <p:cNvPr id="6" name="Footer Placeholder 5">
            <a:extLst>
              <a:ext uri="{FF2B5EF4-FFF2-40B4-BE49-F238E27FC236}">
                <a16:creationId xmlns:a16="http://schemas.microsoft.com/office/drawing/2014/main" id="{4A196D5C-F25B-6112-DB79-BD2CAFAC335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6AFBB8B-E113-058C-ABC1-608277022930}"/>
              </a:ext>
            </a:extLst>
          </p:cNvPr>
          <p:cNvSpPr>
            <a:spLocks noGrp="1"/>
          </p:cNvSpPr>
          <p:nvPr>
            <p:ph type="sldNum" sz="quarter" idx="12"/>
          </p:nvPr>
        </p:nvSpPr>
        <p:spPr/>
        <p:txBody>
          <a:bodyPr/>
          <a:lstStyle/>
          <a:p>
            <a:fld id="{7D912CED-A9F0-4264-9898-D44473D13FB3}" type="slidenum">
              <a:rPr lang="en-US" smtClean="0"/>
              <a:t>‹#›</a:t>
            </a:fld>
            <a:endParaRPr lang="en-US"/>
          </a:p>
        </p:txBody>
      </p:sp>
    </p:spTree>
    <p:extLst>
      <p:ext uri="{BB962C8B-B14F-4D97-AF65-F5344CB8AC3E}">
        <p14:creationId xmlns:p14="http://schemas.microsoft.com/office/powerpoint/2010/main" val="3334078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43FD0D-35D3-621C-9BA0-AC7D428DB45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38520B1-4E72-8A48-9E4A-6930C043E30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75338DE-E9AB-7732-9D22-F7BF5483D1FA}"/>
              </a:ext>
            </a:extLst>
          </p:cNvPr>
          <p:cNvSpPr>
            <a:spLocks noGrp="1"/>
          </p:cNvSpPr>
          <p:nvPr>
            <p:ph type="dt" sz="half" idx="10"/>
          </p:nvPr>
        </p:nvSpPr>
        <p:spPr/>
        <p:txBody>
          <a:bodyPr/>
          <a:lstStyle/>
          <a:p>
            <a:fld id="{48A2AB29-9C5F-4BCB-9483-D156FCC09EE4}" type="datetimeFigureOut">
              <a:rPr lang="en-US" smtClean="0"/>
              <a:t>9/27/2023</a:t>
            </a:fld>
            <a:endParaRPr lang="en-US"/>
          </a:p>
        </p:txBody>
      </p:sp>
      <p:sp>
        <p:nvSpPr>
          <p:cNvPr id="5" name="Footer Placeholder 4">
            <a:extLst>
              <a:ext uri="{FF2B5EF4-FFF2-40B4-BE49-F238E27FC236}">
                <a16:creationId xmlns:a16="http://schemas.microsoft.com/office/drawing/2014/main" id="{13C8A8ED-94A2-4FC2-CE49-2516D608DAE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FD58BC-4017-DAC6-6A03-BCB611FBDA04}"/>
              </a:ext>
            </a:extLst>
          </p:cNvPr>
          <p:cNvSpPr>
            <a:spLocks noGrp="1"/>
          </p:cNvSpPr>
          <p:nvPr>
            <p:ph type="sldNum" sz="quarter" idx="12"/>
          </p:nvPr>
        </p:nvSpPr>
        <p:spPr/>
        <p:txBody>
          <a:bodyPr/>
          <a:lstStyle/>
          <a:p>
            <a:fld id="{7D912CED-A9F0-4264-9898-D44473D13FB3}" type="slidenum">
              <a:rPr lang="en-US" smtClean="0"/>
              <a:t>‹#›</a:t>
            </a:fld>
            <a:endParaRPr lang="en-US"/>
          </a:p>
        </p:txBody>
      </p:sp>
    </p:spTree>
    <p:extLst>
      <p:ext uri="{BB962C8B-B14F-4D97-AF65-F5344CB8AC3E}">
        <p14:creationId xmlns:p14="http://schemas.microsoft.com/office/powerpoint/2010/main" val="35229139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0303050-3024-D474-9E03-9A2543FD41A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2553E9F-9070-A08F-DFF0-BBFA3ED9A58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15BF2B8-ED6B-7BF9-BB07-8D43DD9EA22A}"/>
              </a:ext>
            </a:extLst>
          </p:cNvPr>
          <p:cNvSpPr>
            <a:spLocks noGrp="1"/>
          </p:cNvSpPr>
          <p:nvPr>
            <p:ph type="dt" sz="half" idx="10"/>
          </p:nvPr>
        </p:nvSpPr>
        <p:spPr/>
        <p:txBody>
          <a:bodyPr/>
          <a:lstStyle/>
          <a:p>
            <a:fld id="{48A2AB29-9C5F-4BCB-9483-D156FCC09EE4}" type="datetimeFigureOut">
              <a:rPr lang="en-US" smtClean="0"/>
              <a:t>9/27/2023</a:t>
            </a:fld>
            <a:endParaRPr lang="en-US"/>
          </a:p>
        </p:txBody>
      </p:sp>
      <p:sp>
        <p:nvSpPr>
          <p:cNvPr id="5" name="Footer Placeholder 4">
            <a:extLst>
              <a:ext uri="{FF2B5EF4-FFF2-40B4-BE49-F238E27FC236}">
                <a16:creationId xmlns:a16="http://schemas.microsoft.com/office/drawing/2014/main" id="{4BDE93B2-07E0-1C3E-E8E4-365C49F1A8A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16D8536-1569-A756-B8FA-B1B6C130B0D1}"/>
              </a:ext>
            </a:extLst>
          </p:cNvPr>
          <p:cNvSpPr>
            <a:spLocks noGrp="1"/>
          </p:cNvSpPr>
          <p:nvPr>
            <p:ph type="sldNum" sz="quarter" idx="12"/>
          </p:nvPr>
        </p:nvSpPr>
        <p:spPr/>
        <p:txBody>
          <a:bodyPr/>
          <a:lstStyle/>
          <a:p>
            <a:fld id="{7D912CED-A9F0-4264-9898-D44473D13FB3}" type="slidenum">
              <a:rPr lang="en-US" smtClean="0"/>
              <a:t>‹#›</a:t>
            </a:fld>
            <a:endParaRPr lang="en-US"/>
          </a:p>
        </p:txBody>
      </p:sp>
    </p:spTree>
    <p:extLst>
      <p:ext uri="{BB962C8B-B14F-4D97-AF65-F5344CB8AC3E}">
        <p14:creationId xmlns:p14="http://schemas.microsoft.com/office/powerpoint/2010/main" val="1223021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651578C-A54B-A1D5-094D-9D508A4E9F0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550E8688-BAD8-5714-27D4-B90751B98D1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2E2FFD5-8BD3-E513-D191-350B94C1A14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A2AB29-9C5F-4BCB-9483-D156FCC09EE4}" type="datetimeFigureOut">
              <a:rPr lang="en-US" smtClean="0"/>
              <a:t>9/27/2023</a:t>
            </a:fld>
            <a:endParaRPr lang="en-US"/>
          </a:p>
        </p:txBody>
      </p:sp>
      <p:sp>
        <p:nvSpPr>
          <p:cNvPr id="5" name="Footer Placeholder 4">
            <a:extLst>
              <a:ext uri="{FF2B5EF4-FFF2-40B4-BE49-F238E27FC236}">
                <a16:creationId xmlns:a16="http://schemas.microsoft.com/office/drawing/2014/main" id="{AE75301F-6E26-8409-0E8B-3370F1ED7B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A6226C7-0E37-EFCC-3B08-61A4FDBFFD3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12CED-A9F0-4264-9898-D44473D13FB3}" type="slidenum">
              <a:rPr lang="en-US" smtClean="0"/>
              <a:t>‹#›</a:t>
            </a:fld>
            <a:endParaRPr lang="en-US"/>
          </a:p>
        </p:txBody>
      </p:sp>
    </p:spTree>
    <p:extLst>
      <p:ext uri="{BB962C8B-B14F-4D97-AF65-F5344CB8AC3E}">
        <p14:creationId xmlns:p14="http://schemas.microsoft.com/office/powerpoint/2010/main" val="3864632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AD630B4-4CCC-7B1D-1803-DAED942D7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9F6C2AD-2EA7-2905-BE5D-2D054EF2696D}"/>
              </a:ext>
            </a:extLst>
          </p:cNvPr>
          <p:cNvPicPr>
            <a:picLocks noChangeAspect="1"/>
          </p:cNvPicPr>
          <p:nvPr/>
        </p:nvPicPr>
        <p:blipFill rotWithShape="1">
          <a:blip r:embed="rId2">
            <a:alphaModFix amt="50000"/>
          </a:blip>
          <a:srcRect t="13314" b="30436"/>
          <a:stretch/>
        </p:blipFill>
        <p:spPr>
          <a:xfrm>
            <a:off x="20" y="10"/>
            <a:ext cx="12191979" cy="6857990"/>
          </a:xfrm>
          <a:prstGeom prst="rect">
            <a:avLst/>
          </a:prstGeom>
        </p:spPr>
      </p:pic>
      <p:sp>
        <p:nvSpPr>
          <p:cNvPr id="2" name="Title 1">
            <a:extLst>
              <a:ext uri="{FF2B5EF4-FFF2-40B4-BE49-F238E27FC236}">
                <a16:creationId xmlns:a16="http://schemas.microsoft.com/office/drawing/2014/main" id="{7746A794-39AE-4ED6-47C6-E9DEF456C15D}"/>
              </a:ext>
            </a:extLst>
          </p:cNvPr>
          <p:cNvSpPr>
            <a:spLocks noGrp="1"/>
          </p:cNvSpPr>
          <p:nvPr>
            <p:ph type="ctrTitle"/>
          </p:nvPr>
        </p:nvSpPr>
        <p:spPr>
          <a:xfrm>
            <a:off x="762000" y="1137434"/>
            <a:ext cx="7848600" cy="3204429"/>
          </a:xfrm>
        </p:spPr>
        <p:txBody>
          <a:bodyPr anchor="t">
            <a:normAutofit/>
          </a:bodyPr>
          <a:lstStyle/>
          <a:p>
            <a:pPr algn="l"/>
            <a:r>
              <a:rPr lang="en-US" sz="4000">
                <a:solidFill>
                  <a:srgbClr val="FFFFFF"/>
                </a:solidFill>
              </a:rPr>
              <a:t>Export Marketing and Finance</a:t>
            </a:r>
            <a:br>
              <a:rPr lang="en-US" sz="4000">
                <a:solidFill>
                  <a:srgbClr val="FFFFFF"/>
                </a:solidFill>
              </a:rPr>
            </a:br>
            <a:r>
              <a:rPr lang="en-US" sz="4000">
                <a:solidFill>
                  <a:srgbClr val="FFFFFF"/>
                </a:solidFill>
              </a:rPr>
              <a:t>week 4 Lecture</a:t>
            </a:r>
            <a:br>
              <a:rPr lang="en-US" sz="4000">
                <a:solidFill>
                  <a:srgbClr val="FFFFFF"/>
                </a:solidFill>
              </a:rPr>
            </a:br>
            <a:r>
              <a:rPr lang="en-US" sz="4000">
                <a:solidFill>
                  <a:srgbClr val="FFFFFF"/>
                </a:solidFill>
              </a:rPr>
              <a:t>Processing Export Order and Incoterms </a:t>
            </a:r>
          </a:p>
        </p:txBody>
      </p:sp>
      <p:sp>
        <p:nvSpPr>
          <p:cNvPr id="3" name="Subtitle 2">
            <a:extLst>
              <a:ext uri="{FF2B5EF4-FFF2-40B4-BE49-F238E27FC236}">
                <a16:creationId xmlns:a16="http://schemas.microsoft.com/office/drawing/2014/main" id="{BEFDEECE-0D26-2E38-7FDB-8460D750324E}"/>
              </a:ext>
            </a:extLst>
          </p:cNvPr>
          <p:cNvSpPr>
            <a:spLocks noGrp="1"/>
          </p:cNvSpPr>
          <p:nvPr>
            <p:ph type="subTitle" idx="1"/>
          </p:nvPr>
        </p:nvSpPr>
        <p:spPr>
          <a:xfrm>
            <a:off x="762000" y="4792531"/>
            <a:ext cx="5334000" cy="1089423"/>
          </a:xfrm>
        </p:spPr>
        <p:txBody>
          <a:bodyPr anchor="b">
            <a:normAutofit/>
          </a:bodyPr>
          <a:lstStyle/>
          <a:p>
            <a:pPr algn="l"/>
            <a:r>
              <a:rPr lang="en-US" sz="1800">
                <a:solidFill>
                  <a:srgbClr val="FFFFFF"/>
                </a:solidFill>
              </a:rPr>
              <a:t>Dr. John N. Kamau</a:t>
            </a:r>
          </a:p>
        </p:txBody>
      </p:sp>
      <p:cxnSp>
        <p:nvCxnSpPr>
          <p:cNvPr id="11" name="Straight Connector 10">
            <a:extLst>
              <a:ext uri="{FF2B5EF4-FFF2-40B4-BE49-F238E27FC236}">
                <a16:creationId xmlns:a16="http://schemas.microsoft.com/office/drawing/2014/main" id="{49264613-F0F7-08CE-0ADF-98407A64DAE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799464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5E5712-562C-B576-A7C0-87E1C2CA93FB}"/>
              </a:ext>
            </a:extLst>
          </p:cNvPr>
          <p:cNvSpPr>
            <a:spLocks noGrp="1"/>
          </p:cNvSpPr>
          <p:nvPr>
            <p:ph type="title"/>
          </p:nvPr>
        </p:nvSpPr>
        <p:spPr>
          <a:xfrm>
            <a:off x="876693" y="741391"/>
            <a:ext cx="4355265" cy="1616203"/>
          </a:xfrm>
        </p:spPr>
        <p:txBody>
          <a:bodyPr anchor="b">
            <a:normAutofit/>
          </a:bodyPr>
          <a:lstStyle/>
          <a:p>
            <a:r>
              <a:rPr lang="en-US" sz="3200"/>
              <a:t>Welcome note</a:t>
            </a:r>
          </a:p>
        </p:txBody>
      </p:sp>
      <p:sp>
        <p:nvSpPr>
          <p:cNvPr id="3" name="Content Placeholder 2">
            <a:extLst>
              <a:ext uri="{FF2B5EF4-FFF2-40B4-BE49-F238E27FC236}">
                <a16:creationId xmlns:a16="http://schemas.microsoft.com/office/drawing/2014/main" id="{51E5383B-705F-E679-6A84-2087F683C25B}"/>
              </a:ext>
            </a:extLst>
          </p:cNvPr>
          <p:cNvSpPr>
            <a:spLocks noGrp="1"/>
          </p:cNvSpPr>
          <p:nvPr>
            <p:ph idx="1"/>
          </p:nvPr>
        </p:nvSpPr>
        <p:spPr>
          <a:xfrm>
            <a:off x="876692" y="2533476"/>
            <a:ext cx="4355265" cy="4148678"/>
          </a:xfrm>
        </p:spPr>
        <p:txBody>
          <a:bodyPr anchor="t">
            <a:normAutofit fontScale="92500" lnSpcReduction="10000"/>
          </a:bodyPr>
          <a:lstStyle/>
          <a:p>
            <a:r>
              <a:rPr lang="en-US" dirty="0"/>
              <a:t>Welcome to week four lecture</a:t>
            </a:r>
          </a:p>
          <a:p>
            <a:r>
              <a:rPr lang="en-US" dirty="0"/>
              <a:t>It gives me great joy to have you in this lecture</a:t>
            </a:r>
          </a:p>
          <a:p>
            <a:r>
              <a:rPr lang="en-US" dirty="0"/>
              <a:t>This is our fourth lecture in a series of 12 lectures on export marketing and finance </a:t>
            </a:r>
          </a:p>
          <a:p>
            <a:r>
              <a:rPr lang="en-US" dirty="0"/>
              <a:t>We begin exploring export procedure by examining how to process an export order.</a:t>
            </a:r>
          </a:p>
          <a:p>
            <a:endParaRPr lang="en-US" sz="2000" dirty="0"/>
          </a:p>
        </p:txBody>
      </p:sp>
      <p:pic>
        <p:nvPicPr>
          <p:cNvPr id="5" name="Picture 4" descr="Calendar on table">
            <a:extLst>
              <a:ext uri="{FF2B5EF4-FFF2-40B4-BE49-F238E27FC236}">
                <a16:creationId xmlns:a16="http://schemas.microsoft.com/office/drawing/2014/main" id="{C11AA7B5-1991-9ABF-7BB5-C6723A59AD9B}"/>
              </a:ext>
            </a:extLst>
          </p:cNvPr>
          <p:cNvPicPr>
            <a:picLocks noChangeAspect="1"/>
          </p:cNvPicPr>
          <p:nvPr/>
        </p:nvPicPr>
        <p:blipFill rotWithShape="1">
          <a:blip r:embed="rId2"/>
          <a:srcRect l="3249" r="37416" b="-1"/>
          <a:stretch/>
        </p:blipFill>
        <p:spPr>
          <a:xfrm>
            <a:off x="6096000" y="10"/>
            <a:ext cx="6095999" cy="6857990"/>
          </a:xfrm>
          <a:prstGeom prst="rect">
            <a:avLst/>
          </a:prstGeom>
        </p:spPr>
      </p:pic>
      <p:sp>
        <p:nvSpPr>
          <p:cNvPr id="9" name="Rectangle 8">
            <a:extLst>
              <a:ext uri="{FF2B5EF4-FFF2-40B4-BE49-F238E27FC236}">
                <a16:creationId xmlns:a16="http://schemas.microsoft.com/office/drawing/2014/main" id="{AE3A741D-C19B-960A-5803-1C58871478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369424" y="3028872"/>
            <a:ext cx="1559464" cy="6106313"/>
          </a:xfrm>
          <a:prstGeom prst="rect">
            <a:avLst/>
          </a:prstGeom>
          <a:gradFill>
            <a:gsLst>
              <a:gs pos="0">
                <a:schemeClr val="accent5">
                  <a:alpha val="77000"/>
                </a:schemeClr>
              </a:gs>
              <a:gs pos="57000">
                <a:schemeClr val="accent5">
                  <a:lumMod val="60000"/>
                  <a:lumOff val="40000"/>
                  <a:alpha val="0"/>
                </a:schemeClr>
              </a:gs>
            </a:gsLst>
            <a:lin ang="11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C3A50E9-9119-7BC3-083B-2D84CCC78E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15441" y="-3760"/>
            <a:ext cx="2176557" cy="6857999"/>
          </a:xfrm>
          <a:prstGeom prst="rect">
            <a:avLst/>
          </a:prstGeom>
          <a:gradFill flip="none" rotWithShape="1">
            <a:gsLst>
              <a:gs pos="0">
                <a:schemeClr val="accent2"/>
              </a:gs>
              <a:gs pos="40000">
                <a:schemeClr val="accent2">
                  <a:alpha val="0"/>
                </a:schemeClr>
              </a:gs>
            </a:gsLst>
            <a:lin ang="11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C39DE25-0E4E-0AA7-0932-1D78C2372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6096000" y="5502302"/>
            <a:ext cx="6106314" cy="1359456"/>
          </a:xfrm>
          <a:prstGeom prst="rect">
            <a:avLst/>
          </a:prstGeom>
          <a:gradFill flip="none" rotWithShape="1">
            <a:gsLst>
              <a:gs pos="0">
                <a:schemeClr val="accent2">
                  <a:alpha val="89000"/>
                </a:schemeClr>
              </a:gs>
              <a:gs pos="38000">
                <a:schemeClr val="accent5">
                  <a:lumMod val="60000"/>
                  <a:lumOff val="40000"/>
                  <a:alpha val="0"/>
                </a:schemeClr>
              </a:gs>
            </a:gsLst>
            <a:lin ang="4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5" name="Rectangle 14">
            <a:extLst>
              <a:ext uri="{FF2B5EF4-FFF2-40B4-BE49-F238E27FC236}">
                <a16:creationId xmlns:a16="http://schemas.microsoft.com/office/drawing/2014/main" id="{8D6EA299-0840-6DEA-E670-C49AEBC87E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9026892" y="2939627"/>
            <a:ext cx="3162908" cy="3914612"/>
          </a:xfrm>
          <a:prstGeom prst="rect">
            <a:avLst/>
          </a:prstGeom>
          <a:gradFill flip="none" rotWithShape="1">
            <a:gsLst>
              <a:gs pos="0">
                <a:schemeClr val="accent5">
                  <a:lumMod val="60000"/>
                  <a:lumOff val="40000"/>
                </a:schemeClr>
              </a:gs>
              <a:gs pos="51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Tree>
    <p:extLst>
      <p:ext uri="{BB962C8B-B14F-4D97-AF65-F5344CB8AC3E}">
        <p14:creationId xmlns:p14="http://schemas.microsoft.com/office/powerpoint/2010/main" val="14229117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702F577-B4FB-D113-BD4E-9E5C7793B7E1}"/>
              </a:ext>
            </a:extLst>
          </p:cNvPr>
          <p:cNvSpPr>
            <a:spLocks noGrp="1"/>
          </p:cNvSpPr>
          <p:nvPr>
            <p:ph type="title"/>
          </p:nvPr>
        </p:nvSpPr>
        <p:spPr>
          <a:xfrm>
            <a:off x="761800" y="762001"/>
            <a:ext cx="5334197" cy="1708242"/>
          </a:xfrm>
        </p:spPr>
        <p:txBody>
          <a:bodyPr anchor="ctr">
            <a:normAutofit/>
          </a:bodyPr>
          <a:lstStyle/>
          <a:p>
            <a:r>
              <a:rPr lang="en-US" sz="4000"/>
              <a:t>Intended learning outcomes </a:t>
            </a:r>
          </a:p>
        </p:txBody>
      </p:sp>
      <p:sp>
        <p:nvSpPr>
          <p:cNvPr id="3" name="Content Placeholder 2">
            <a:extLst>
              <a:ext uri="{FF2B5EF4-FFF2-40B4-BE49-F238E27FC236}">
                <a16:creationId xmlns:a16="http://schemas.microsoft.com/office/drawing/2014/main" id="{1CF7A8E6-74DB-0C56-56E3-E76C56258FA9}"/>
              </a:ext>
            </a:extLst>
          </p:cNvPr>
          <p:cNvSpPr>
            <a:spLocks noGrp="1"/>
          </p:cNvSpPr>
          <p:nvPr>
            <p:ph idx="1"/>
          </p:nvPr>
        </p:nvSpPr>
        <p:spPr>
          <a:xfrm>
            <a:off x="761800" y="2470244"/>
            <a:ext cx="5334197" cy="4387756"/>
          </a:xfrm>
        </p:spPr>
        <p:txBody>
          <a:bodyPr anchor="ctr">
            <a:normAutofit fontScale="92500" lnSpcReduction="20000"/>
          </a:bodyPr>
          <a:lstStyle/>
          <a:p>
            <a:r>
              <a:rPr lang="en-US" dirty="0"/>
              <a:t>At the end of this lecture, you will be able to:</a:t>
            </a:r>
          </a:p>
          <a:p>
            <a:r>
              <a:rPr lang="en-US" dirty="0"/>
              <a:t>1.	Describe an export order.</a:t>
            </a:r>
          </a:p>
          <a:p>
            <a:r>
              <a:rPr lang="en-US" dirty="0"/>
              <a:t>2.	Discuss process of securing an export order</a:t>
            </a:r>
          </a:p>
          <a:p>
            <a:r>
              <a:rPr lang="en-US" dirty="0"/>
              <a:t>3.	Evaluate the requirement for pre-shipment. </a:t>
            </a:r>
          </a:p>
          <a:p>
            <a:r>
              <a:rPr lang="en-US" dirty="0"/>
              <a:t>4.	Examine shipment requirement. </a:t>
            </a:r>
          </a:p>
          <a:p>
            <a:r>
              <a:rPr lang="en-US" dirty="0"/>
              <a:t>5.	Discuss post-shipment requirements. </a:t>
            </a:r>
          </a:p>
          <a:p>
            <a:r>
              <a:rPr lang="en-US" dirty="0"/>
              <a:t>6.	Evaluate Incoterms </a:t>
            </a:r>
          </a:p>
          <a:p>
            <a:endParaRPr lang="en-US" sz="2000" dirty="0"/>
          </a:p>
        </p:txBody>
      </p:sp>
      <p:pic>
        <p:nvPicPr>
          <p:cNvPr id="5" name="Picture 4" descr="Many question marks on black background">
            <a:extLst>
              <a:ext uri="{FF2B5EF4-FFF2-40B4-BE49-F238E27FC236}">
                <a16:creationId xmlns:a16="http://schemas.microsoft.com/office/drawing/2014/main" id="{EDD28E0B-7C4B-734A-F834-B19FAD6A662F}"/>
              </a:ext>
            </a:extLst>
          </p:cNvPr>
          <p:cNvPicPr>
            <a:picLocks noChangeAspect="1"/>
          </p:cNvPicPr>
          <p:nvPr/>
        </p:nvPicPr>
        <p:blipFill rotWithShape="1">
          <a:blip r:embed="rId2"/>
          <a:srcRect l="52629" r="-1"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27912742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A5A68D-CB80-0801-F708-C825A53AB6F7}"/>
              </a:ext>
            </a:extLst>
          </p:cNvPr>
          <p:cNvSpPr>
            <a:spLocks noGrp="1"/>
          </p:cNvSpPr>
          <p:nvPr>
            <p:ph type="title"/>
          </p:nvPr>
        </p:nvSpPr>
        <p:spPr>
          <a:xfrm>
            <a:off x="762000" y="1138036"/>
            <a:ext cx="4085665" cy="1402470"/>
          </a:xfrm>
        </p:spPr>
        <p:txBody>
          <a:bodyPr anchor="t">
            <a:normAutofit/>
          </a:bodyPr>
          <a:lstStyle/>
          <a:p>
            <a:r>
              <a:rPr lang="en-US" sz="3200"/>
              <a:t>Description of an export order</a:t>
            </a:r>
          </a:p>
        </p:txBody>
      </p:sp>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32AE734C-1B90-B42C-F859-7ACB0BC59322}"/>
              </a:ext>
            </a:extLst>
          </p:cNvPr>
          <p:cNvSpPr>
            <a:spLocks noGrp="1"/>
          </p:cNvSpPr>
          <p:nvPr>
            <p:ph idx="1"/>
          </p:nvPr>
        </p:nvSpPr>
        <p:spPr>
          <a:xfrm>
            <a:off x="762000" y="2551176"/>
            <a:ext cx="4085665" cy="3934030"/>
          </a:xfrm>
        </p:spPr>
        <p:txBody>
          <a:bodyPr>
            <a:noAutofit/>
          </a:bodyPr>
          <a:lstStyle/>
          <a:p>
            <a:r>
              <a:rPr lang="en-US" sz="2400" dirty="0"/>
              <a:t>An export order implies an agreement in the form of a document, between the exporter and importer. </a:t>
            </a:r>
          </a:p>
          <a:p>
            <a:r>
              <a:rPr lang="en-US" sz="2400" dirty="0"/>
              <a:t>It is the contract between exporter and importer where the importer specifies the type of goods required and how much he is willing to pay for the same and how (Gopal, 2006).</a:t>
            </a:r>
          </a:p>
        </p:txBody>
      </p:sp>
      <p:pic>
        <p:nvPicPr>
          <p:cNvPr id="5" name="Picture 4" descr="Piles of paper">
            <a:extLst>
              <a:ext uri="{FF2B5EF4-FFF2-40B4-BE49-F238E27FC236}">
                <a16:creationId xmlns:a16="http://schemas.microsoft.com/office/drawing/2014/main" id="{F620E852-8B71-5E63-A9A3-1E0616D3AF11}"/>
              </a:ext>
            </a:extLst>
          </p:cNvPr>
          <p:cNvPicPr>
            <a:picLocks noChangeAspect="1"/>
          </p:cNvPicPr>
          <p:nvPr/>
        </p:nvPicPr>
        <p:blipFill rotWithShape="1">
          <a:blip r:embed="rId2"/>
          <a:srcRect l="27699" r="8635" b="-1"/>
          <a:stretch/>
        </p:blipFill>
        <p:spPr>
          <a:xfrm>
            <a:off x="5650992" y="10"/>
            <a:ext cx="6541008" cy="6857990"/>
          </a:xfrm>
          <a:prstGeom prst="rect">
            <a:avLst/>
          </a:prstGeom>
        </p:spPr>
      </p:pic>
    </p:spTree>
    <p:extLst>
      <p:ext uri="{BB962C8B-B14F-4D97-AF65-F5344CB8AC3E}">
        <p14:creationId xmlns:p14="http://schemas.microsoft.com/office/powerpoint/2010/main" val="34742471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A07099-67B0-75B1-ED69-31F46423ED38}"/>
              </a:ext>
            </a:extLst>
          </p:cNvPr>
          <p:cNvSpPr>
            <a:spLocks noGrp="1"/>
          </p:cNvSpPr>
          <p:nvPr>
            <p:ph type="title"/>
          </p:nvPr>
        </p:nvSpPr>
        <p:spPr>
          <a:xfrm>
            <a:off x="761800" y="762001"/>
            <a:ext cx="5334197" cy="1708242"/>
          </a:xfrm>
        </p:spPr>
        <p:txBody>
          <a:bodyPr anchor="ctr">
            <a:normAutofit/>
          </a:bodyPr>
          <a:lstStyle/>
          <a:p>
            <a:r>
              <a:rPr lang="en-US" sz="4000"/>
              <a:t>Critical issues in export  order processing </a:t>
            </a:r>
          </a:p>
        </p:txBody>
      </p:sp>
      <p:sp>
        <p:nvSpPr>
          <p:cNvPr id="3" name="Content Placeholder 2">
            <a:extLst>
              <a:ext uri="{FF2B5EF4-FFF2-40B4-BE49-F238E27FC236}">
                <a16:creationId xmlns:a16="http://schemas.microsoft.com/office/drawing/2014/main" id="{FC6DE1C2-E270-F0CB-20FF-87A1753D380D}"/>
              </a:ext>
            </a:extLst>
          </p:cNvPr>
          <p:cNvSpPr>
            <a:spLocks noGrp="1"/>
          </p:cNvSpPr>
          <p:nvPr>
            <p:ph idx="1"/>
          </p:nvPr>
        </p:nvSpPr>
        <p:spPr>
          <a:xfrm>
            <a:off x="761800" y="2470244"/>
            <a:ext cx="5334197" cy="3769835"/>
          </a:xfrm>
        </p:spPr>
        <p:txBody>
          <a:bodyPr anchor="ctr">
            <a:normAutofit/>
          </a:bodyPr>
          <a:lstStyle/>
          <a:p>
            <a:r>
              <a:rPr lang="en-US" dirty="0"/>
              <a:t>Cashflow</a:t>
            </a:r>
          </a:p>
          <a:p>
            <a:r>
              <a:rPr lang="en-US" dirty="0"/>
              <a:t>Administration</a:t>
            </a:r>
          </a:p>
          <a:p>
            <a:r>
              <a:rPr lang="en-US" dirty="0"/>
              <a:t>Payment</a:t>
            </a:r>
          </a:p>
          <a:p>
            <a:r>
              <a:rPr lang="en-US" dirty="0"/>
              <a:t>Insurance</a:t>
            </a:r>
          </a:p>
          <a:p>
            <a:r>
              <a:rPr lang="en-US" dirty="0"/>
              <a:t>Risk areas</a:t>
            </a:r>
          </a:p>
          <a:p>
            <a:r>
              <a:rPr lang="en-US" dirty="0"/>
              <a:t>Total cost. </a:t>
            </a:r>
          </a:p>
        </p:txBody>
      </p:sp>
      <p:pic>
        <p:nvPicPr>
          <p:cNvPr id="5" name="Picture 4" descr="Pen placed on top of a signature line">
            <a:extLst>
              <a:ext uri="{FF2B5EF4-FFF2-40B4-BE49-F238E27FC236}">
                <a16:creationId xmlns:a16="http://schemas.microsoft.com/office/drawing/2014/main" id="{F747DD64-51F0-298B-207D-D68226F05FC8}"/>
              </a:ext>
            </a:extLst>
          </p:cNvPr>
          <p:cNvPicPr>
            <a:picLocks noChangeAspect="1"/>
          </p:cNvPicPr>
          <p:nvPr/>
        </p:nvPicPr>
        <p:blipFill rotWithShape="1">
          <a:blip r:embed="rId2"/>
          <a:srcRect l="48164" r="-1"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12069285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B210AC1D-4063-4C6E-9528-FA9C4C0C18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02F8C595-E68C-4306-AED8-DC7826A0A5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416414"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764B16-2B4A-AC96-C1A7-091C4653F559}"/>
              </a:ext>
            </a:extLst>
          </p:cNvPr>
          <p:cNvSpPr>
            <a:spLocks noGrp="1"/>
          </p:cNvSpPr>
          <p:nvPr>
            <p:ph type="title"/>
          </p:nvPr>
        </p:nvSpPr>
        <p:spPr>
          <a:xfrm>
            <a:off x="6803409" y="762001"/>
            <a:ext cx="4156512" cy="1708244"/>
          </a:xfrm>
        </p:spPr>
        <p:txBody>
          <a:bodyPr anchor="ctr">
            <a:normAutofit/>
          </a:bodyPr>
          <a:lstStyle/>
          <a:p>
            <a:r>
              <a:rPr lang="en-US" sz="4000"/>
              <a:t>Export order processing stages</a:t>
            </a:r>
          </a:p>
        </p:txBody>
      </p:sp>
      <p:pic>
        <p:nvPicPr>
          <p:cNvPr id="5" name="Picture 4" descr="Cardboard boxes on conveyor belt">
            <a:extLst>
              <a:ext uri="{FF2B5EF4-FFF2-40B4-BE49-F238E27FC236}">
                <a16:creationId xmlns:a16="http://schemas.microsoft.com/office/drawing/2014/main" id="{97CBF06E-7A91-A207-E1CD-F50CD776A7FA}"/>
              </a:ext>
            </a:extLst>
          </p:cNvPr>
          <p:cNvPicPr>
            <a:picLocks noChangeAspect="1"/>
          </p:cNvPicPr>
          <p:nvPr/>
        </p:nvPicPr>
        <p:blipFill rotWithShape="1">
          <a:blip r:embed="rId2"/>
          <a:srcRect l="25407" r="15259" b="-2"/>
          <a:stretch/>
        </p:blipFill>
        <p:spPr>
          <a:xfrm>
            <a:off x="-1" y="-2"/>
            <a:ext cx="6096001" cy="6858002"/>
          </a:xfrm>
          <a:prstGeom prst="rect">
            <a:avLst/>
          </a:prstGeom>
        </p:spPr>
      </p:pic>
      <p:sp>
        <p:nvSpPr>
          <p:cNvPr id="3" name="Content Placeholder 2">
            <a:extLst>
              <a:ext uri="{FF2B5EF4-FFF2-40B4-BE49-F238E27FC236}">
                <a16:creationId xmlns:a16="http://schemas.microsoft.com/office/drawing/2014/main" id="{8220C4ED-A331-CB30-8C48-5DF432867053}"/>
              </a:ext>
            </a:extLst>
          </p:cNvPr>
          <p:cNvSpPr>
            <a:spLocks noGrp="1"/>
          </p:cNvSpPr>
          <p:nvPr>
            <p:ph idx="1"/>
          </p:nvPr>
        </p:nvSpPr>
        <p:spPr>
          <a:xfrm>
            <a:off x="6803408" y="2470245"/>
            <a:ext cx="4613005" cy="3769835"/>
          </a:xfrm>
        </p:spPr>
        <p:txBody>
          <a:bodyPr anchor="ctr">
            <a:normAutofit/>
          </a:bodyPr>
          <a:lstStyle/>
          <a:p>
            <a:r>
              <a:rPr lang="en-US" dirty="0"/>
              <a:t>1.	Getting an export order</a:t>
            </a:r>
          </a:p>
          <a:p>
            <a:r>
              <a:rPr lang="en-US" dirty="0"/>
              <a:t>2.	Pre-shipment </a:t>
            </a:r>
          </a:p>
          <a:p>
            <a:r>
              <a:rPr lang="en-US" dirty="0"/>
              <a:t>3.	Shipment </a:t>
            </a:r>
          </a:p>
          <a:p>
            <a:r>
              <a:rPr lang="en-US" dirty="0"/>
              <a:t>4.	Post-shipment </a:t>
            </a:r>
          </a:p>
          <a:p>
            <a:endParaRPr lang="en-US" sz="2000" dirty="0"/>
          </a:p>
        </p:txBody>
      </p:sp>
    </p:spTree>
    <p:extLst>
      <p:ext uri="{BB962C8B-B14F-4D97-AF65-F5344CB8AC3E}">
        <p14:creationId xmlns:p14="http://schemas.microsoft.com/office/powerpoint/2010/main" val="16991391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FA3209F-4B49-3267-0067-11CC05202897}"/>
              </a:ext>
            </a:extLst>
          </p:cNvPr>
          <p:cNvSpPr>
            <a:spLocks noGrp="1"/>
          </p:cNvSpPr>
          <p:nvPr>
            <p:ph type="title"/>
          </p:nvPr>
        </p:nvSpPr>
        <p:spPr>
          <a:xfrm>
            <a:off x="761800" y="762001"/>
            <a:ext cx="5334197" cy="1708242"/>
          </a:xfrm>
        </p:spPr>
        <p:txBody>
          <a:bodyPr anchor="ctr">
            <a:normAutofit/>
          </a:bodyPr>
          <a:lstStyle/>
          <a:p>
            <a:r>
              <a:rPr lang="en-US" sz="4000"/>
              <a:t>Getting an export order</a:t>
            </a:r>
          </a:p>
        </p:txBody>
      </p:sp>
      <p:sp>
        <p:nvSpPr>
          <p:cNvPr id="3" name="Content Placeholder 2">
            <a:extLst>
              <a:ext uri="{FF2B5EF4-FFF2-40B4-BE49-F238E27FC236}">
                <a16:creationId xmlns:a16="http://schemas.microsoft.com/office/drawing/2014/main" id="{A3403AC6-F269-8560-BE64-F20D822CCE7E}"/>
              </a:ext>
            </a:extLst>
          </p:cNvPr>
          <p:cNvSpPr>
            <a:spLocks noGrp="1"/>
          </p:cNvSpPr>
          <p:nvPr>
            <p:ph idx="1"/>
          </p:nvPr>
        </p:nvSpPr>
        <p:spPr>
          <a:xfrm>
            <a:off x="761800" y="2470244"/>
            <a:ext cx="5334197" cy="4398642"/>
          </a:xfrm>
        </p:spPr>
        <p:txBody>
          <a:bodyPr anchor="ctr">
            <a:normAutofit lnSpcReduction="10000"/>
          </a:bodyPr>
          <a:lstStyle/>
          <a:p>
            <a:pPr marL="514350" indent="-514350">
              <a:buFont typeface="+mj-lt"/>
              <a:buAutoNum type="arabicPeriod"/>
            </a:pPr>
            <a:r>
              <a:rPr lang="en-US" dirty="0"/>
              <a:t>Obtaining export licensing</a:t>
            </a:r>
          </a:p>
          <a:p>
            <a:r>
              <a:rPr lang="en-US" dirty="0"/>
              <a:t>Not all goods for export require license </a:t>
            </a:r>
          </a:p>
          <a:p>
            <a:r>
              <a:rPr lang="en-US" dirty="0"/>
              <a:t>Prohibited items: not allowed under any circumstances</a:t>
            </a:r>
          </a:p>
          <a:p>
            <a:r>
              <a:rPr lang="en-US" dirty="0"/>
              <a:t>Restricted items: exported /imported only with a license</a:t>
            </a:r>
          </a:p>
          <a:p>
            <a:r>
              <a:rPr lang="en-US" dirty="0"/>
              <a:t>Canalized Items: Goods which are canalized can be imported or exported through the canalizing agency. </a:t>
            </a:r>
          </a:p>
        </p:txBody>
      </p:sp>
      <p:pic>
        <p:nvPicPr>
          <p:cNvPr id="5" name="Picture 4" descr="Packages on conveyor belt">
            <a:extLst>
              <a:ext uri="{FF2B5EF4-FFF2-40B4-BE49-F238E27FC236}">
                <a16:creationId xmlns:a16="http://schemas.microsoft.com/office/drawing/2014/main" id="{A945E6E7-AE8A-61B4-C59D-7ADCDA38A7E4}"/>
              </a:ext>
            </a:extLst>
          </p:cNvPr>
          <p:cNvPicPr>
            <a:picLocks noChangeAspect="1"/>
          </p:cNvPicPr>
          <p:nvPr/>
        </p:nvPicPr>
        <p:blipFill rotWithShape="1">
          <a:blip r:embed="rId2"/>
          <a:srcRect l="8014" r="40149"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28030464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FA3209F-4B49-3267-0067-11CC05202897}"/>
              </a:ext>
            </a:extLst>
          </p:cNvPr>
          <p:cNvSpPr>
            <a:spLocks noGrp="1"/>
          </p:cNvSpPr>
          <p:nvPr>
            <p:ph type="title"/>
          </p:nvPr>
        </p:nvSpPr>
        <p:spPr>
          <a:xfrm>
            <a:off x="761800" y="762001"/>
            <a:ext cx="5334197" cy="1708242"/>
          </a:xfrm>
        </p:spPr>
        <p:txBody>
          <a:bodyPr anchor="ctr">
            <a:normAutofit/>
          </a:bodyPr>
          <a:lstStyle/>
          <a:p>
            <a:r>
              <a:rPr lang="en-US" sz="4000"/>
              <a:t>Getting an export order cont.</a:t>
            </a:r>
          </a:p>
        </p:txBody>
      </p:sp>
      <p:sp>
        <p:nvSpPr>
          <p:cNvPr id="3" name="Content Placeholder 2">
            <a:extLst>
              <a:ext uri="{FF2B5EF4-FFF2-40B4-BE49-F238E27FC236}">
                <a16:creationId xmlns:a16="http://schemas.microsoft.com/office/drawing/2014/main" id="{A3403AC6-F269-8560-BE64-F20D822CCE7E}"/>
              </a:ext>
            </a:extLst>
          </p:cNvPr>
          <p:cNvSpPr>
            <a:spLocks noGrp="1"/>
          </p:cNvSpPr>
          <p:nvPr>
            <p:ph idx="1"/>
          </p:nvPr>
        </p:nvSpPr>
        <p:spPr>
          <a:xfrm>
            <a:off x="761800" y="2470244"/>
            <a:ext cx="5334197" cy="4282248"/>
          </a:xfrm>
        </p:spPr>
        <p:txBody>
          <a:bodyPr anchor="ctr">
            <a:noAutofit/>
          </a:bodyPr>
          <a:lstStyle/>
          <a:p>
            <a:pPr marL="0" indent="0">
              <a:buNone/>
            </a:pPr>
            <a:r>
              <a:rPr lang="en-US" dirty="0"/>
              <a:t>2. Inquiry and offer</a:t>
            </a:r>
          </a:p>
          <a:p>
            <a:r>
              <a:rPr lang="en-US" dirty="0"/>
              <a:t>An inquiry is a request from the prospective buyer to keep him informed of the terms and conditions of sale (Gopal,2006). </a:t>
            </a:r>
          </a:p>
          <a:p>
            <a:r>
              <a:rPr lang="en-US" dirty="0"/>
              <a:t>Treated with promptness and meticulous</a:t>
            </a:r>
          </a:p>
          <a:p>
            <a:r>
              <a:rPr lang="en-US" dirty="0"/>
              <a:t>Trade reference. </a:t>
            </a:r>
          </a:p>
          <a:p>
            <a:r>
              <a:rPr lang="en-US" dirty="0"/>
              <a:t>Send an offer a proposal (proforma invoice)</a:t>
            </a:r>
          </a:p>
        </p:txBody>
      </p:sp>
      <p:pic>
        <p:nvPicPr>
          <p:cNvPr id="5" name="Picture 4" descr="Pen placed on top of a signature line">
            <a:extLst>
              <a:ext uri="{FF2B5EF4-FFF2-40B4-BE49-F238E27FC236}">
                <a16:creationId xmlns:a16="http://schemas.microsoft.com/office/drawing/2014/main" id="{6E50537F-78B9-E5BE-D63D-4982EA861985}"/>
              </a:ext>
            </a:extLst>
          </p:cNvPr>
          <p:cNvPicPr>
            <a:picLocks noChangeAspect="1"/>
          </p:cNvPicPr>
          <p:nvPr/>
        </p:nvPicPr>
        <p:blipFill rotWithShape="1">
          <a:blip r:embed="rId2"/>
          <a:srcRect l="48164" r="-1"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6660039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FA3209F-4B49-3267-0067-11CC05202897}"/>
              </a:ext>
            </a:extLst>
          </p:cNvPr>
          <p:cNvSpPr>
            <a:spLocks noGrp="1"/>
          </p:cNvSpPr>
          <p:nvPr>
            <p:ph type="title"/>
          </p:nvPr>
        </p:nvSpPr>
        <p:spPr>
          <a:xfrm>
            <a:off x="761800" y="762001"/>
            <a:ext cx="5334197" cy="1708242"/>
          </a:xfrm>
        </p:spPr>
        <p:txBody>
          <a:bodyPr anchor="ctr">
            <a:normAutofit/>
          </a:bodyPr>
          <a:lstStyle/>
          <a:p>
            <a:r>
              <a:rPr lang="en-US" sz="4000"/>
              <a:t>Getting an export order cont.</a:t>
            </a:r>
          </a:p>
        </p:txBody>
      </p:sp>
      <p:sp>
        <p:nvSpPr>
          <p:cNvPr id="3" name="Content Placeholder 2">
            <a:extLst>
              <a:ext uri="{FF2B5EF4-FFF2-40B4-BE49-F238E27FC236}">
                <a16:creationId xmlns:a16="http://schemas.microsoft.com/office/drawing/2014/main" id="{A3403AC6-F269-8560-BE64-F20D822CCE7E}"/>
              </a:ext>
            </a:extLst>
          </p:cNvPr>
          <p:cNvSpPr>
            <a:spLocks noGrp="1"/>
          </p:cNvSpPr>
          <p:nvPr>
            <p:ph idx="1"/>
          </p:nvPr>
        </p:nvSpPr>
        <p:spPr>
          <a:xfrm>
            <a:off x="761800" y="2236763"/>
            <a:ext cx="5334197" cy="4621237"/>
          </a:xfrm>
        </p:spPr>
        <p:txBody>
          <a:bodyPr anchor="ctr">
            <a:normAutofit lnSpcReduction="10000"/>
          </a:bodyPr>
          <a:lstStyle/>
          <a:p>
            <a:pPr marL="0" indent="0">
              <a:buNone/>
            </a:pPr>
            <a:r>
              <a:rPr lang="en-US" dirty="0"/>
              <a:t>3. Examination of terms of export</a:t>
            </a:r>
          </a:p>
          <a:p>
            <a:r>
              <a:rPr lang="en-US" dirty="0"/>
              <a:t>Product description: specifications, style, color, packing conditions etc.</a:t>
            </a:r>
          </a:p>
          <a:p>
            <a:r>
              <a:rPr lang="en-US" dirty="0"/>
              <a:t>Marking and Labelling requirements.</a:t>
            </a:r>
          </a:p>
          <a:p>
            <a:r>
              <a:rPr lang="en-US" dirty="0"/>
              <a:t>Price, terms of payment (FOB, CIF etc.) </a:t>
            </a:r>
          </a:p>
          <a:p>
            <a:r>
              <a:rPr lang="en-US" dirty="0"/>
              <a:t>Terms of shipment: choice of the carrier, mode of carriage, place of delivery,</a:t>
            </a:r>
          </a:p>
          <a:p>
            <a:pPr marL="0" indent="0">
              <a:buNone/>
            </a:pPr>
            <a:endParaRPr lang="en-US" sz="2000" dirty="0"/>
          </a:p>
        </p:txBody>
      </p:sp>
      <p:pic>
        <p:nvPicPr>
          <p:cNvPr id="5" name="Picture 4" descr="Cargo shipping containers in a pile and on a semi-truck at a harbour">
            <a:extLst>
              <a:ext uri="{FF2B5EF4-FFF2-40B4-BE49-F238E27FC236}">
                <a16:creationId xmlns:a16="http://schemas.microsoft.com/office/drawing/2014/main" id="{77FB2B04-436B-BC67-FD13-6EC88BAF9C1A}"/>
              </a:ext>
            </a:extLst>
          </p:cNvPr>
          <p:cNvPicPr>
            <a:picLocks noChangeAspect="1"/>
          </p:cNvPicPr>
          <p:nvPr/>
        </p:nvPicPr>
        <p:blipFill rotWithShape="1">
          <a:blip r:embed="rId2"/>
          <a:srcRect l="30428" r="11328"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8261355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A3209F-4B49-3267-0067-11CC05202897}"/>
              </a:ext>
            </a:extLst>
          </p:cNvPr>
          <p:cNvSpPr>
            <a:spLocks noGrp="1"/>
          </p:cNvSpPr>
          <p:nvPr>
            <p:ph type="title"/>
          </p:nvPr>
        </p:nvSpPr>
        <p:spPr>
          <a:xfrm>
            <a:off x="5868557" y="1138036"/>
            <a:ext cx="5444382" cy="1402470"/>
          </a:xfrm>
        </p:spPr>
        <p:txBody>
          <a:bodyPr anchor="t">
            <a:normAutofit/>
          </a:bodyPr>
          <a:lstStyle/>
          <a:p>
            <a:r>
              <a:rPr lang="en-US" sz="3200"/>
              <a:t>Getting an export order cont.</a:t>
            </a:r>
          </a:p>
        </p:txBody>
      </p:sp>
      <p:pic>
        <p:nvPicPr>
          <p:cNvPr id="5" name="Picture 4" descr="Pen placed on top of a signature line">
            <a:extLst>
              <a:ext uri="{FF2B5EF4-FFF2-40B4-BE49-F238E27FC236}">
                <a16:creationId xmlns:a16="http://schemas.microsoft.com/office/drawing/2014/main" id="{0C9A403B-DA6E-4944-7B53-E1B83B091E8D}"/>
              </a:ext>
            </a:extLst>
          </p:cNvPr>
          <p:cNvPicPr>
            <a:picLocks noChangeAspect="1"/>
          </p:cNvPicPr>
          <p:nvPr/>
        </p:nvPicPr>
        <p:blipFill rotWithShape="1">
          <a:blip r:embed="rId2"/>
          <a:srcRect l="49863" r="-1" b="-1"/>
          <a:stretch/>
        </p:blipFill>
        <p:spPr>
          <a:xfrm>
            <a:off x="-1" y="10"/>
            <a:ext cx="5151179" cy="6857990"/>
          </a:xfrm>
          <a:prstGeom prst="rect">
            <a:avLst/>
          </a:prstGeom>
        </p:spPr>
      </p:pic>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A3403AC6-F269-8560-BE64-F20D822CCE7E}"/>
              </a:ext>
            </a:extLst>
          </p:cNvPr>
          <p:cNvSpPr>
            <a:spLocks noGrp="1"/>
          </p:cNvSpPr>
          <p:nvPr>
            <p:ph idx="1"/>
          </p:nvPr>
        </p:nvSpPr>
        <p:spPr>
          <a:xfrm>
            <a:off x="5868556" y="1631852"/>
            <a:ext cx="6323443" cy="5226148"/>
          </a:xfrm>
        </p:spPr>
        <p:txBody>
          <a:bodyPr>
            <a:normAutofit fontScale="77500" lnSpcReduction="20000"/>
          </a:bodyPr>
          <a:lstStyle/>
          <a:p>
            <a:pPr marL="0" indent="0">
              <a:buNone/>
            </a:pPr>
            <a:r>
              <a:rPr lang="en-US" dirty="0"/>
              <a:t>3. Examination of terms of export </a:t>
            </a:r>
            <a:r>
              <a:rPr lang="en-US" dirty="0" err="1"/>
              <a:t>cont</a:t>
            </a:r>
            <a:endParaRPr lang="en-US" dirty="0"/>
          </a:p>
          <a:p>
            <a:pPr marL="0" indent="0">
              <a:buNone/>
            </a:pPr>
            <a:endParaRPr lang="en-US" dirty="0"/>
          </a:p>
          <a:p>
            <a:r>
              <a:rPr lang="en-US" dirty="0"/>
              <a:t>Inspection requirement: type of inspection, place of inspection and inspection agency.</a:t>
            </a:r>
          </a:p>
          <a:p>
            <a:r>
              <a:rPr lang="en-US" dirty="0"/>
              <a:t>Insurance requirements: nature of risks to be covered and insurable value.</a:t>
            </a:r>
          </a:p>
          <a:p>
            <a:r>
              <a:rPr lang="en-US" dirty="0"/>
              <a:t>Documents for realizing payment include nature and number of invoices, certificate of origin, certificate of inspection, insurance policy, document of title etc.</a:t>
            </a:r>
          </a:p>
          <a:p>
            <a:r>
              <a:rPr lang="en-US" dirty="0"/>
              <a:t>Last date for negotiation of documents with bank.</a:t>
            </a:r>
          </a:p>
          <a:p>
            <a:r>
              <a:rPr lang="en-US" dirty="0"/>
              <a:t>Frustration clause indicating circumstances under which both the parties would be discharged from liability.</a:t>
            </a:r>
          </a:p>
          <a:p>
            <a:r>
              <a:rPr lang="en-US" dirty="0"/>
              <a:t>Customs documentation and country of origin.</a:t>
            </a:r>
          </a:p>
          <a:p>
            <a:pPr marL="0" indent="0">
              <a:buNone/>
            </a:pPr>
            <a:r>
              <a:rPr lang="en-US" sz="1300" dirty="0"/>
              <a:t> </a:t>
            </a:r>
          </a:p>
        </p:txBody>
      </p:sp>
    </p:spTree>
    <p:extLst>
      <p:ext uri="{BB962C8B-B14F-4D97-AF65-F5344CB8AC3E}">
        <p14:creationId xmlns:p14="http://schemas.microsoft.com/office/powerpoint/2010/main" val="35949094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A3209F-4B49-3267-0067-11CC05202897}"/>
              </a:ext>
            </a:extLst>
          </p:cNvPr>
          <p:cNvSpPr>
            <a:spLocks noGrp="1"/>
          </p:cNvSpPr>
          <p:nvPr>
            <p:ph type="title"/>
          </p:nvPr>
        </p:nvSpPr>
        <p:spPr>
          <a:xfrm>
            <a:off x="5868557" y="1138036"/>
            <a:ext cx="5444382" cy="1402470"/>
          </a:xfrm>
        </p:spPr>
        <p:txBody>
          <a:bodyPr anchor="t">
            <a:normAutofit/>
          </a:bodyPr>
          <a:lstStyle/>
          <a:p>
            <a:r>
              <a:rPr lang="en-US" sz="3200"/>
              <a:t>Getting an export order cont.</a:t>
            </a:r>
          </a:p>
        </p:txBody>
      </p:sp>
      <p:pic>
        <p:nvPicPr>
          <p:cNvPr id="5" name="Picture 4" descr="Boxes On Rack In Warehouse">
            <a:extLst>
              <a:ext uri="{FF2B5EF4-FFF2-40B4-BE49-F238E27FC236}">
                <a16:creationId xmlns:a16="http://schemas.microsoft.com/office/drawing/2014/main" id="{64D4DCB1-99CA-0A52-0DC0-77FA279CB762}"/>
              </a:ext>
            </a:extLst>
          </p:cNvPr>
          <p:cNvPicPr>
            <a:picLocks noChangeAspect="1"/>
          </p:cNvPicPr>
          <p:nvPr/>
        </p:nvPicPr>
        <p:blipFill rotWithShape="1">
          <a:blip r:embed="rId2"/>
          <a:srcRect l="29628" r="20234" b="-1"/>
          <a:stretch/>
        </p:blipFill>
        <p:spPr>
          <a:xfrm>
            <a:off x="-1" y="10"/>
            <a:ext cx="5151179" cy="6857990"/>
          </a:xfrm>
          <a:prstGeom prst="rect">
            <a:avLst/>
          </a:prstGeom>
        </p:spPr>
      </p:pic>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A3403AC6-F269-8560-BE64-F20D822CCE7E}"/>
              </a:ext>
            </a:extLst>
          </p:cNvPr>
          <p:cNvSpPr>
            <a:spLocks noGrp="1"/>
          </p:cNvSpPr>
          <p:nvPr>
            <p:ph idx="1"/>
          </p:nvPr>
        </p:nvSpPr>
        <p:spPr>
          <a:xfrm>
            <a:off x="5868557" y="1744394"/>
            <a:ext cx="5444382" cy="5113606"/>
          </a:xfrm>
        </p:spPr>
        <p:txBody>
          <a:bodyPr>
            <a:normAutofit fontScale="92500" lnSpcReduction="10000"/>
          </a:bodyPr>
          <a:lstStyle/>
          <a:p>
            <a:pPr marL="0" indent="0">
              <a:buNone/>
            </a:pPr>
            <a:r>
              <a:rPr lang="en-US" dirty="0"/>
              <a:t>4. Export contract and confirmation of acceptance </a:t>
            </a:r>
          </a:p>
          <a:p>
            <a:pPr marL="0" indent="0">
              <a:buNone/>
            </a:pPr>
            <a:r>
              <a:rPr lang="en-US" dirty="0"/>
              <a:t>May take either of the following forms</a:t>
            </a:r>
          </a:p>
          <a:p>
            <a:pPr marL="0" indent="0">
              <a:buNone/>
            </a:pPr>
            <a:r>
              <a:rPr lang="en-US" dirty="0"/>
              <a:t>a) Proforma invoice: sent, in triplicate, to the importer who signs and sends back to the exporter</a:t>
            </a:r>
          </a:p>
          <a:p>
            <a:pPr marL="0" indent="0">
              <a:buNone/>
            </a:pPr>
            <a:r>
              <a:rPr lang="en-US" dirty="0"/>
              <a:t>b)Purchase order: importer  place a purchase order, duly signed, on the exporter, which is accepted by the exporter</a:t>
            </a:r>
          </a:p>
          <a:p>
            <a:pPr marL="0" indent="0">
              <a:buNone/>
            </a:pPr>
            <a:r>
              <a:rPr lang="en-US" dirty="0"/>
              <a:t>c) Contract: both parties sign a contract that incorporate all the terms and conditions</a:t>
            </a:r>
          </a:p>
        </p:txBody>
      </p:sp>
    </p:spTree>
    <p:extLst>
      <p:ext uri="{BB962C8B-B14F-4D97-AF65-F5344CB8AC3E}">
        <p14:creationId xmlns:p14="http://schemas.microsoft.com/office/powerpoint/2010/main" val="36587891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46784A-2900-56E2-30DC-95B93B85FA9B}"/>
              </a:ext>
            </a:extLst>
          </p:cNvPr>
          <p:cNvSpPr>
            <a:spLocks noGrp="1"/>
          </p:cNvSpPr>
          <p:nvPr>
            <p:ph type="title"/>
          </p:nvPr>
        </p:nvSpPr>
        <p:spPr>
          <a:xfrm>
            <a:off x="5868557" y="1138036"/>
            <a:ext cx="5444382" cy="1402470"/>
          </a:xfrm>
        </p:spPr>
        <p:txBody>
          <a:bodyPr anchor="t">
            <a:normAutofit/>
          </a:bodyPr>
          <a:lstStyle/>
          <a:p>
            <a:r>
              <a:rPr lang="en-US" sz="3200"/>
              <a:t>Pre-shipment </a:t>
            </a:r>
          </a:p>
        </p:txBody>
      </p:sp>
      <p:pic>
        <p:nvPicPr>
          <p:cNvPr id="5" name="Picture 4" descr="Cargo shipping containers in a pile and on a semi-truck at a harbour">
            <a:extLst>
              <a:ext uri="{FF2B5EF4-FFF2-40B4-BE49-F238E27FC236}">
                <a16:creationId xmlns:a16="http://schemas.microsoft.com/office/drawing/2014/main" id="{9B0AE440-6562-085C-0200-ACFAB1FB8B01}"/>
              </a:ext>
            </a:extLst>
          </p:cNvPr>
          <p:cNvPicPr>
            <a:picLocks noChangeAspect="1"/>
          </p:cNvPicPr>
          <p:nvPr/>
        </p:nvPicPr>
        <p:blipFill rotWithShape="1">
          <a:blip r:embed="rId2"/>
          <a:srcRect l="31382" r="12284"/>
          <a:stretch/>
        </p:blipFill>
        <p:spPr>
          <a:xfrm>
            <a:off x="-1" y="10"/>
            <a:ext cx="5151179" cy="6857990"/>
          </a:xfrm>
          <a:prstGeom prst="rect">
            <a:avLst/>
          </a:prstGeom>
        </p:spPr>
      </p:pic>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848A4C7-6358-09B3-4778-A2DB6913F737}"/>
              </a:ext>
            </a:extLst>
          </p:cNvPr>
          <p:cNvSpPr>
            <a:spLocks noGrp="1"/>
          </p:cNvSpPr>
          <p:nvPr>
            <p:ph idx="1"/>
          </p:nvPr>
        </p:nvSpPr>
        <p:spPr>
          <a:xfrm>
            <a:off x="5868556" y="1617786"/>
            <a:ext cx="6161761" cy="5240214"/>
          </a:xfrm>
        </p:spPr>
        <p:txBody>
          <a:bodyPr>
            <a:normAutofit/>
          </a:bodyPr>
          <a:lstStyle/>
          <a:p>
            <a:r>
              <a:rPr lang="en-US" dirty="0"/>
              <a:t>1. Pre-shipment finance</a:t>
            </a:r>
          </a:p>
          <a:p>
            <a:r>
              <a:rPr lang="en-US" dirty="0"/>
              <a:t>Seek credit facilities from banks and other financial institutions </a:t>
            </a:r>
          </a:p>
          <a:p>
            <a:r>
              <a:rPr lang="en-US" dirty="0"/>
              <a:t>Negotiate terms of payment and interest rates. </a:t>
            </a:r>
          </a:p>
          <a:p>
            <a:r>
              <a:rPr lang="en-US" dirty="0"/>
              <a:t>Credit useful in procuring raw material, processing, and packing of goods for export. </a:t>
            </a:r>
          </a:p>
          <a:p>
            <a:r>
              <a:rPr lang="en-US" dirty="0"/>
              <a:t>Bank will obtain the necessary document to facilitate the exporter to receive payment from the importer</a:t>
            </a:r>
          </a:p>
        </p:txBody>
      </p:sp>
    </p:spTree>
    <p:extLst>
      <p:ext uri="{BB962C8B-B14F-4D97-AF65-F5344CB8AC3E}">
        <p14:creationId xmlns:p14="http://schemas.microsoft.com/office/powerpoint/2010/main" val="24085153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46784A-2900-56E2-30DC-95B93B85FA9B}"/>
              </a:ext>
            </a:extLst>
          </p:cNvPr>
          <p:cNvSpPr>
            <a:spLocks noGrp="1"/>
          </p:cNvSpPr>
          <p:nvPr>
            <p:ph type="title"/>
          </p:nvPr>
        </p:nvSpPr>
        <p:spPr>
          <a:xfrm>
            <a:off x="876692" y="741391"/>
            <a:ext cx="5479719" cy="1616203"/>
          </a:xfrm>
        </p:spPr>
        <p:txBody>
          <a:bodyPr anchor="b">
            <a:normAutofit/>
          </a:bodyPr>
          <a:lstStyle/>
          <a:p>
            <a:r>
              <a:rPr lang="en-US" sz="3200"/>
              <a:t>Pre-shipment </a:t>
            </a:r>
          </a:p>
        </p:txBody>
      </p:sp>
      <p:sp>
        <p:nvSpPr>
          <p:cNvPr id="3" name="Content Placeholder 2">
            <a:extLst>
              <a:ext uri="{FF2B5EF4-FFF2-40B4-BE49-F238E27FC236}">
                <a16:creationId xmlns:a16="http://schemas.microsoft.com/office/drawing/2014/main" id="{7848A4C7-6358-09B3-4778-A2DB6913F737}"/>
              </a:ext>
            </a:extLst>
          </p:cNvPr>
          <p:cNvSpPr>
            <a:spLocks noGrp="1"/>
          </p:cNvSpPr>
          <p:nvPr>
            <p:ph idx="1"/>
          </p:nvPr>
        </p:nvSpPr>
        <p:spPr>
          <a:xfrm>
            <a:off x="876692" y="2533476"/>
            <a:ext cx="5479719" cy="3447832"/>
          </a:xfrm>
        </p:spPr>
        <p:txBody>
          <a:bodyPr anchor="t">
            <a:normAutofit/>
          </a:bodyPr>
          <a:lstStyle/>
          <a:p>
            <a:r>
              <a:rPr lang="en-US" dirty="0"/>
              <a:t>2. Production and procurement of goods</a:t>
            </a:r>
          </a:p>
          <a:p>
            <a:r>
              <a:rPr lang="en-US" dirty="0"/>
              <a:t>Manufactured or sought </a:t>
            </a:r>
          </a:p>
          <a:p>
            <a:r>
              <a:rPr lang="en-US" dirty="0"/>
              <a:t>Priority is given to goods for export</a:t>
            </a:r>
          </a:p>
          <a:p>
            <a:r>
              <a:rPr lang="en-US" dirty="0"/>
              <a:t>Sticking to production schedule </a:t>
            </a:r>
          </a:p>
          <a:p>
            <a:r>
              <a:rPr lang="en-US" dirty="0"/>
              <a:t>Planning for marking and labelling should be done in advance. </a:t>
            </a:r>
          </a:p>
        </p:txBody>
      </p:sp>
      <p:pic>
        <p:nvPicPr>
          <p:cNvPr id="5" name="Picture 4" descr="Cardboard boxes on conveyor belt">
            <a:extLst>
              <a:ext uri="{FF2B5EF4-FFF2-40B4-BE49-F238E27FC236}">
                <a16:creationId xmlns:a16="http://schemas.microsoft.com/office/drawing/2014/main" id="{2EA3341D-3C00-3B4E-1682-326B2D30422C}"/>
              </a:ext>
            </a:extLst>
          </p:cNvPr>
          <p:cNvPicPr>
            <a:picLocks noChangeAspect="1"/>
          </p:cNvPicPr>
          <p:nvPr/>
        </p:nvPicPr>
        <p:blipFill rotWithShape="1">
          <a:blip r:embed="rId2"/>
          <a:srcRect l="31124" r="20976" b="-1"/>
          <a:stretch/>
        </p:blipFill>
        <p:spPr>
          <a:xfrm>
            <a:off x="7270812" y="10"/>
            <a:ext cx="4921187" cy="6857990"/>
          </a:xfrm>
          <a:prstGeom prst="rect">
            <a:avLst/>
          </a:prstGeom>
        </p:spPr>
      </p:pic>
      <p:grpSp>
        <p:nvGrpSpPr>
          <p:cNvPr id="9" name="Group 8">
            <a:extLst>
              <a:ext uri="{FF2B5EF4-FFF2-40B4-BE49-F238E27FC236}">
                <a16:creationId xmlns:a16="http://schemas.microsoft.com/office/drawing/2014/main" id="{8CE57D37-C2D0-066B-1AE3-6F4244344F2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2068638" y="0"/>
            <a:ext cx="123362" cy="6858000"/>
            <a:chOff x="12068638" y="0"/>
            <a:chExt cx="123362" cy="6858000"/>
          </a:xfrm>
        </p:grpSpPr>
        <p:sp>
          <p:nvSpPr>
            <p:cNvPr id="10" name="Rectangle 9">
              <a:extLst>
                <a:ext uri="{FF2B5EF4-FFF2-40B4-BE49-F238E27FC236}">
                  <a16:creationId xmlns:a16="http://schemas.microsoft.com/office/drawing/2014/main" id="{A24DCA44-89CF-872A-903F-96C50780EA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B0CC4F5-AC85-FFFA-7EB5-33C4FCE90A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9041067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46784A-2900-56E2-30DC-95B93B85FA9B}"/>
              </a:ext>
            </a:extLst>
          </p:cNvPr>
          <p:cNvSpPr>
            <a:spLocks noGrp="1"/>
          </p:cNvSpPr>
          <p:nvPr>
            <p:ph type="title"/>
          </p:nvPr>
        </p:nvSpPr>
        <p:spPr>
          <a:xfrm>
            <a:off x="876692" y="741391"/>
            <a:ext cx="5479719" cy="1616203"/>
          </a:xfrm>
        </p:spPr>
        <p:txBody>
          <a:bodyPr anchor="b">
            <a:normAutofit/>
          </a:bodyPr>
          <a:lstStyle/>
          <a:p>
            <a:r>
              <a:rPr lang="en-US" sz="3200"/>
              <a:t>Pre-shipment </a:t>
            </a:r>
          </a:p>
        </p:txBody>
      </p:sp>
      <p:sp>
        <p:nvSpPr>
          <p:cNvPr id="3" name="Content Placeholder 2">
            <a:extLst>
              <a:ext uri="{FF2B5EF4-FFF2-40B4-BE49-F238E27FC236}">
                <a16:creationId xmlns:a16="http://schemas.microsoft.com/office/drawing/2014/main" id="{7848A4C7-6358-09B3-4778-A2DB6913F737}"/>
              </a:ext>
            </a:extLst>
          </p:cNvPr>
          <p:cNvSpPr>
            <a:spLocks noGrp="1"/>
          </p:cNvSpPr>
          <p:nvPr>
            <p:ph idx="1"/>
          </p:nvPr>
        </p:nvSpPr>
        <p:spPr>
          <a:xfrm>
            <a:off x="876692" y="2533476"/>
            <a:ext cx="5479719" cy="4324524"/>
          </a:xfrm>
        </p:spPr>
        <p:txBody>
          <a:bodyPr anchor="t">
            <a:noAutofit/>
          </a:bodyPr>
          <a:lstStyle/>
          <a:p>
            <a:r>
              <a:rPr lang="en-US" dirty="0"/>
              <a:t>3. Booking of shaping space</a:t>
            </a:r>
          </a:p>
          <a:p>
            <a:r>
              <a:rPr lang="en-US" dirty="0"/>
              <a:t>Reserve shipping space depending on the mode of transport </a:t>
            </a:r>
          </a:p>
          <a:p>
            <a:r>
              <a:rPr lang="en-US" dirty="0"/>
              <a:t>Details of shipping goods from various carriers obtained. </a:t>
            </a:r>
          </a:p>
          <a:p>
            <a:r>
              <a:rPr lang="en-US" dirty="0"/>
              <a:t>Shipping agents booking the space. </a:t>
            </a:r>
          </a:p>
          <a:p>
            <a:r>
              <a:rPr lang="en-US" dirty="0"/>
              <a:t>Shipping order or shipping advice documents are used in the process. </a:t>
            </a:r>
          </a:p>
        </p:txBody>
      </p:sp>
      <p:pic>
        <p:nvPicPr>
          <p:cNvPr id="5" name="Picture 4" descr="Aerial view of container ship">
            <a:extLst>
              <a:ext uri="{FF2B5EF4-FFF2-40B4-BE49-F238E27FC236}">
                <a16:creationId xmlns:a16="http://schemas.microsoft.com/office/drawing/2014/main" id="{F4F7A265-70BD-8D60-39E2-02C187D1B978}"/>
              </a:ext>
            </a:extLst>
          </p:cNvPr>
          <p:cNvPicPr>
            <a:picLocks noChangeAspect="1"/>
          </p:cNvPicPr>
          <p:nvPr/>
        </p:nvPicPr>
        <p:blipFill rotWithShape="1">
          <a:blip r:embed="rId2"/>
          <a:srcRect l="9226" r="50410"/>
          <a:stretch/>
        </p:blipFill>
        <p:spPr>
          <a:xfrm>
            <a:off x="7270812" y="10"/>
            <a:ext cx="4921187" cy="6857990"/>
          </a:xfrm>
          <a:prstGeom prst="rect">
            <a:avLst/>
          </a:prstGeom>
        </p:spPr>
      </p:pic>
      <p:grpSp>
        <p:nvGrpSpPr>
          <p:cNvPr id="9" name="Group 8">
            <a:extLst>
              <a:ext uri="{FF2B5EF4-FFF2-40B4-BE49-F238E27FC236}">
                <a16:creationId xmlns:a16="http://schemas.microsoft.com/office/drawing/2014/main" id="{8CE57D37-C2D0-066B-1AE3-6F4244344F2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2068638" y="0"/>
            <a:ext cx="123362" cy="6858000"/>
            <a:chOff x="12068638" y="0"/>
            <a:chExt cx="123362" cy="6858000"/>
          </a:xfrm>
        </p:grpSpPr>
        <p:sp>
          <p:nvSpPr>
            <p:cNvPr id="10" name="Rectangle 9">
              <a:extLst>
                <a:ext uri="{FF2B5EF4-FFF2-40B4-BE49-F238E27FC236}">
                  <a16:creationId xmlns:a16="http://schemas.microsoft.com/office/drawing/2014/main" id="{A24DCA44-89CF-872A-903F-96C50780EA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B0CC4F5-AC85-FFFA-7EB5-33C4FCE90A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628697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46784A-2900-56E2-30DC-95B93B85FA9B}"/>
              </a:ext>
            </a:extLst>
          </p:cNvPr>
          <p:cNvSpPr>
            <a:spLocks noGrp="1"/>
          </p:cNvSpPr>
          <p:nvPr>
            <p:ph type="title"/>
          </p:nvPr>
        </p:nvSpPr>
        <p:spPr>
          <a:xfrm>
            <a:off x="876692" y="741391"/>
            <a:ext cx="5479719" cy="1616203"/>
          </a:xfrm>
        </p:spPr>
        <p:txBody>
          <a:bodyPr anchor="b">
            <a:normAutofit/>
          </a:bodyPr>
          <a:lstStyle/>
          <a:p>
            <a:r>
              <a:rPr lang="en-US" sz="3200"/>
              <a:t>Pre-shipment </a:t>
            </a:r>
          </a:p>
        </p:txBody>
      </p:sp>
      <p:sp>
        <p:nvSpPr>
          <p:cNvPr id="3" name="Content Placeholder 2">
            <a:extLst>
              <a:ext uri="{FF2B5EF4-FFF2-40B4-BE49-F238E27FC236}">
                <a16:creationId xmlns:a16="http://schemas.microsoft.com/office/drawing/2014/main" id="{7848A4C7-6358-09B3-4778-A2DB6913F737}"/>
              </a:ext>
            </a:extLst>
          </p:cNvPr>
          <p:cNvSpPr>
            <a:spLocks noGrp="1"/>
          </p:cNvSpPr>
          <p:nvPr>
            <p:ph idx="1"/>
          </p:nvPr>
        </p:nvSpPr>
        <p:spPr>
          <a:xfrm>
            <a:off x="876692" y="2533476"/>
            <a:ext cx="5479719" cy="4324524"/>
          </a:xfrm>
        </p:spPr>
        <p:txBody>
          <a:bodyPr anchor="t">
            <a:normAutofit fontScale="92500" lnSpcReduction="20000"/>
          </a:bodyPr>
          <a:lstStyle/>
          <a:p>
            <a:r>
              <a:rPr lang="en-US" dirty="0"/>
              <a:t>4. Packing and marking</a:t>
            </a:r>
          </a:p>
          <a:p>
            <a:r>
              <a:rPr lang="en-US" dirty="0"/>
              <a:t>Properly packed and marked according to importers’ specific instructions</a:t>
            </a:r>
          </a:p>
          <a:p>
            <a:r>
              <a:rPr lang="en-US" dirty="0"/>
              <a:t>Packaging rules should be followed </a:t>
            </a:r>
          </a:p>
          <a:p>
            <a:r>
              <a:rPr lang="en-US" dirty="0"/>
              <a:t>Special care  taken on hazardous products. </a:t>
            </a:r>
          </a:p>
          <a:p>
            <a:r>
              <a:rPr lang="en-US" dirty="0"/>
              <a:t>Marking should include markings of the consignee, port of shipment, port of destination, measurements, the country of origin, gross and net weight</a:t>
            </a:r>
          </a:p>
        </p:txBody>
      </p:sp>
      <p:pic>
        <p:nvPicPr>
          <p:cNvPr id="5" name="Picture 4" descr="Interior of dark warehouse">
            <a:extLst>
              <a:ext uri="{FF2B5EF4-FFF2-40B4-BE49-F238E27FC236}">
                <a16:creationId xmlns:a16="http://schemas.microsoft.com/office/drawing/2014/main" id="{9EA70D2F-8AFA-1205-A88A-EFE9EA2343CD}"/>
              </a:ext>
            </a:extLst>
          </p:cNvPr>
          <p:cNvPicPr>
            <a:picLocks noChangeAspect="1"/>
          </p:cNvPicPr>
          <p:nvPr/>
        </p:nvPicPr>
        <p:blipFill rotWithShape="1">
          <a:blip r:embed="rId2"/>
          <a:srcRect l="34391" r="25244"/>
          <a:stretch/>
        </p:blipFill>
        <p:spPr>
          <a:xfrm>
            <a:off x="7270812" y="10"/>
            <a:ext cx="4921187" cy="6857990"/>
          </a:xfrm>
          <a:prstGeom prst="rect">
            <a:avLst/>
          </a:prstGeom>
        </p:spPr>
      </p:pic>
      <p:grpSp>
        <p:nvGrpSpPr>
          <p:cNvPr id="9" name="Group 8">
            <a:extLst>
              <a:ext uri="{FF2B5EF4-FFF2-40B4-BE49-F238E27FC236}">
                <a16:creationId xmlns:a16="http://schemas.microsoft.com/office/drawing/2014/main" id="{8CE57D37-C2D0-066B-1AE3-6F4244344F2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2068638" y="0"/>
            <a:ext cx="123362" cy="6858000"/>
            <a:chOff x="12068638" y="0"/>
            <a:chExt cx="123362" cy="6858000"/>
          </a:xfrm>
        </p:grpSpPr>
        <p:sp>
          <p:nvSpPr>
            <p:cNvPr id="10" name="Rectangle 9">
              <a:extLst>
                <a:ext uri="{FF2B5EF4-FFF2-40B4-BE49-F238E27FC236}">
                  <a16:creationId xmlns:a16="http://schemas.microsoft.com/office/drawing/2014/main" id="{A24DCA44-89CF-872A-903F-96C50780EA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B0CC4F5-AC85-FFFA-7EB5-33C4FCE90A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2445460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246784A-2900-56E2-30DC-95B93B85FA9B}"/>
              </a:ext>
            </a:extLst>
          </p:cNvPr>
          <p:cNvSpPr>
            <a:spLocks noGrp="1"/>
          </p:cNvSpPr>
          <p:nvPr>
            <p:ph type="title"/>
          </p:nvPr>
        </p:nvSpPr>
        <p:spPr>
          <a:xfrm>
            <a:off x="838201" y="365125"/>
            <a:ext cx="5251316" cy="1807305"/>
          </a:xfrm>
        </p:spPr>
        <p:txBody>
          <a:bodyPr>
            <a:normAutofit/>
          </a:bodyPr>
          <a:lstStyle/>
          <a:p>
            <a:r>
              <a:rPr lang="en-US" dirty="0"/>
              <a:t>Pre-shipment </a:t>
            </a:r>
          </a:p>
        </p:txBody>
      </p:sp>
      <p:sp>
        <p:nvSpPr>
          <p:cNvPr id="3" name="Content Placeholder 2">
            <a:extLst>
              <a:ext uri="{FF2B5EF4-FFF2-40B4-BE49-F238E27FC236}">
                <a16:creationId xmlns:a16="http://schemas.microsoft.com/office/drawing/2014/main" id="{7848A4C7-6358-09B3-4778-A2DB6913F737}"/>
              </a:ext>
            </a:extLst>
          </p:cNvPr>
          <p:cNvSpPr>
            <a:spLocks noGrp="1"/>
          </p:cNvSpPr>
          <p:nvPr>
            <p:ph idx="1"/>
          </p:nvPr>
        </p:nvSpPr>
        <p:spPr>
          <a:xfrm>
            <a:off x="838200" y="2333296"/>
            <a:ext cx="4619621" cy="4524703"/>
          </a:xfrm>
        </p:spPr>
        <p:txBody>
          <a:bodyPr>
            <a:normAutofit fontScale="85000" lnSpcReduction="20000"/>
          </a:bodyPr>
          <a:lstStyle/>
          <a:p>
            <a:r>
              <a:rPr lang="en-US" dirty="0"/>
              <a:t>5. Quality control and pre-shipment inspection</a:t>
            </a:r>
          </a:p>
          <a:p>
            <a:r>
              <a:rPr lang="en-US" dirty="0"/>
              <a:t>Export products meet the set quality standards </a:t>
            </a:r>
          </a:p>
          <a:p>
            <a:r>
              <a:rPr lang="en-US" dirty="0"/>
              <a:t>Low quality standards affects even reputation </a:t>
            </a:r>
          </a:p>
          <a:p>
            <a:r>
              <a:rPr lang="en-US" dirty="0"/>
              <a:t>Regulatory bodies </a:t>
            </a:r>
          </a:p>
          <a:p>
            <a:r>
              <a:rPr lang="en-US" dirty="0"/>
              <a:t>Inspection of goods may be conducted under, consignment-wise inspection, in-process quality control and self-certification. </a:t>
            </a:r>
          </a:p>
          <a:p>
            <a:r>
              <a:rPr lang="en-US" dirty="0"/>
              <a:t>Certificate of inspection is issued to facilitate shipment process. </a:t>
            </a:r>
          </a:p>
        </p:txBody>
      </p:sp>
      <p:pic>
        <p:nvPicPr>
          <p:cNvPr id="5" name="Picture 4" descr="Cargo shipping containers in a pile and on a semi-truck at a harbour">
            <a:extLst>
              <a:ext uri="{FF2B5EF4-FFF2-40B4-BE49-F238E27FC236}">
                <a16:creationId xmlns:a16="http://schemas.microsoft.com/office/drawing/2014/main" id="{1DBC695A-6DA8-8626-0EC7-8268A0A3DDC1}"/>
              </a:ext>
            </a:extLst>
          </p:cNvPr>
          <p:cNvPicPr>
            <a:picLocks noChangeAspect="1"/>
          </p:cNvPicPr>
          <p:nvPr/>
        </p:nvPicPr>
        <p:blipFill rotWithShape="1">
          <a:blip r:embed="rId2"/>
          <a:srcRect l="26944" r="7846"/>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16737801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246784A-2900-56E2-30DC-95B93B85FA9B}"/>
              </a:ext>
            </a:extLst>
          </p:cNvPr>
          <p:cNvSpPr>
            <a:spLocks noGrp="1"/>
          </p:cNvSpPr>
          <p:nvPr>
            <p:ph type="title"/>
          </p:nvPr>
        </p:nvSpPr>
        <p:spPr>
          <a:xfrm>
            <a:off x="838201" y="365125"/>
            <a:ext cx="5251316" cy="1807305"/>
          </a:xfrm>
        </p:spPr>
        <p:txBody>
          <a:bodyPr>
            <a:normAutofit/>
          </a:bodyPr>
          <a:lstStyle/>
          <a:p>
            <a:r>
              <a:rPr lang="en-US" dirty="0"/>
              <a:t>Pre-shipment </a:t>
            </a:r>
          </a:p>
        </p:txBody>
      </p:sp>
      <p:sp>
        <p:nvSpPr>
          <p:cNvPr id="3" name="Content Placeholder 2">
            <a:extLst>
              <a:ext uri="{FF2B5EF4-FFF2-40B4-BE49-F238E27FC236}">
                <a16:creationId xmlns:a16="http://schemas.microsoft.com/office/drawing/2014/main" id="{7848A4C7-6358-09B3-4778-A2DB6913F737}"/>
              </a:ext>
            </a:extLst>
          </p:cNvPr>
          <p:cNvSpPr>
            <a:spLocks noGrp="1"/>
          </p:cNvSpPr>
          <p:nvPr>
            <p:ph idx="1"/>
          </p:nvPr>
        </p:nvSpPr>
        <p:spPr>
          <a:xfrm>
            <a:off x="838200" y="2333297"/>
            <a:ext cx="4619621" cy="3843666"/>
          </a:xfrm>
        </p:spPr>
        <p:txBody>
          <a:bodyPr>
            <a:normAutofit/>
          </a:bodyPr>
          <a:lstStyle/>
          <a:p>
            <a:r>
              <a:rPr lang="en-US" dirty="0"/>
              <a:t>6. Customs clearance</a:t>
            </a:r>
          </a:p>
          <a:p>
            <a:r>
              <a:rPr lang="en-US" dirty="0"/>
              <a:t>Pay any export taxes required </a:t>
            </a:r>
          </a:p>
          <a:p>
            <a:r>
              <a:rPr lang="en-US" dirty="0"/>
              <a:t>Familiarize himself with customs and taxes to be paid </a:t>
            </a:r>
          </a:p>
          <a:p>
            <a:r>
              <a:rPr lang="en-US" dirty="0"/>
              <a:t>Tax exemptions</a:t>
            </a:r>
          </a:p>
          <a:p>
            <a:r>
              <a:rPr lang="en-US" dirty="0"/>
              <a:t>Incentives given to exporter</a:t>
            </a:r>
          </a:p>
        </p:txBody>
      </p:sp>
      <p:pic>
        <p:nvPicPr>
          <p:cNvPr id="5" name="Picture 4" descr="Antique cash register keys">
            <a:extLst>
              <a:ext uri="{FF2B5EF4-FFF2-40B4-BE49-F238E27FC236}">
                <a16:creationId xmlns:a16="http://schemas.microsoft.com/office/drawing/2014/main" id="{F8EF4B73-3C7E-8B60-ED9B-536236C66890}"/>
              </a:ext>
            </a:extLst>
          </p:cNvPr>
          <p:cNvPicPr>
            <a:picLocks noChangeAspect="1"/>
          </p:cNvPicPr>
          <p:nvPr/>
        </p:nvPicPr>
        <p:blipFill rotWithShape="1">
          <a:blip r:embed="rId2"/>
          <a:srcRect l="19409" r="22771"/>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41306509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B210AC1D-4063-4C6E-9528-FA9C4C0C18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02F8C595-E68C-4306-AED8-DC7826A0A5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416414"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246784A-2900-56E2-30DC-95B93B85FA9B}"/>
              </a:ext>
            </a:extLst>
          </p:cNvPr>
          <p:cNvSpPr>
            <a:spLocks noGrp="1"/>
          </p:cNvSpPr>
          <p:nvPr>
            <p:ph type="title"/>
          </p:nvPr>
        </p:nvSpPr>
        <p:spPr>
          <a:xfrm>
            <a:off x="6803409" y="762001"/>
            <a:ext cx="4156512" cy="1708244"/>
          </a:xfrm>
        </p:spPr>
        <p:txBody>
          <a:bodyPr anchor="ctr">
            <a:normAutofit/>
          </a:bodyPr>
          <a:lstStyle/>
          <a:p>
            <a:r>
              <a:rPr lang="en-US" sz="4000"/>
              <a:t>Pre-shipment </a:t>
            </a:r>
          </a:p>
        </p:txBody>
      </p:sp>
      <p:pic>
        <p:nvPicPr>
          <p:cNvPr id="5" name="Picture 4" descr="Cardboard boxes on conveyor belt">
            <a:extLst>
              <a:ext uri="{FF2B5EF4-FFF2-40B4-BE49-F238E27FC236}">
                <a16:creationId xmlns:a16="http://schemas.microsoft.com/office/drawing/2014/main" id="{A71F9ECD-6708-71AF-0F4A-9AB994E38EC8}"/>
              </a:ext>
            </a:extLst>
          </p:cNvPr>
          <p:cNvPicPr>
            <a:picLocks noChangeAspect="1"/>
          </p:cNvPicPr>
          <p:nvPr/>
        </p:nvPicPr>
        <p:blipFill rotWithShape="1">
          <a:blip r:embed="rId2"/>
          <a:srcRect l="25407" r="15259" b="-2"/>
          <a:stretch/>
        </p:blipFill>
        <p:spPr>
          <a:xfrm>
            <a:off x="-1" y="-2"/>
            <a:ext cx="6096001" cy="6858002"/>
          </a:xfrm>
          <a:prstGeom prst="rect">
            <a:avLst/>
          </a:prstGeom>
        </p:spPr>
      </p:pic>
      <p:sp>
        <p:nvSpPr>
          <p:cNvPr id="3" name="Content Placeholder 2">
            <a:extLst>
              <a:ext uri="{FF2B5EF4-FFF2-40B4-BE49-F238E27FC236}">
                <a16:creationId xmlns:a16="http://schemas.microsoft.com/office/drawing/2014/main" id="{7848A4C7-6358-09B3-4778-A2DB6913F737}"/>
              </a:ext>
            </a:extLst>
          </p:cNvPr>
          <p:cNvSpPr>
            <a:spLocks noGrp="1"/>
          </p:cNvSpPr>
          <p:nvPr>
            <p:ph idx="1"/>
          </p:nvPr>
        </p:nvSpPr>
        <p:spPr>
          <a:xfrm>
            <a:off x="6096000" y="1828800"/>
            <a:ext cx="6096000" cy="5029199"/>
          </a:xfrm>
        </p:spPr>
        <p:txBody>
          <a:bodyPr anchor="ctr">
            <a:normAutofit lnSpcReduction="10000"/>
          </a:bodyPr>
          <a:lstStyle/>
          <a:p>
            <a:r>
              <a:rPr lang="en-US" dirty="0"/>
              <a:t>7. Appointment of C &amp; F agent </a:t>
            </a:r>
          </a:p>
          <a:p>
            <a:r>
              <a:rPr lang="en-US" dirty="0"/>
              <a:t>Exporting requires lot of documentation </a:t>
            </a:r>
          </a:p>
          <a:p>
            <a:r>
              <a:rPr lang="en-US" dirty="0"/>
              <a:t>Compliance of procedures. </a:t>
            </a:r>
          </a:p>
          <a:p>
            <a:r>
              <a:rPr lang="en-US" dirty="0"/>
              <a:t>Arrange shipment of goods, </a:t>
            </a:r>
          </a:p>
          <a:p>
            <a:r>
              <a:rPr lang="en-US" dirty="0"/>
              <a:t>Provide specialized services in movement of goods, </a:t>
            </a:r>
          </a:p>
          <a:p>
            <a:r>
              <a:rPr lang="en-US" dirty="0"/>
              <a:t>Secure customs clearance, </a:t>
            </a:r>
          </a:p>
          <a:p>
            <a:r>
              <a:rPr lang="en-US" dirty="0"/>
              <a:t>Procure relevant shipping documents </a:t>
            </a:r>
          </a:p>
          <a:p>
            <a:r>
              <a:rPr lang="en-US" dirty="0"/>
              <a:t>Give advice on the selection of shipping agent, route for shipment</a:t>
            </a:r>
          </a:p>
        </p:txBody>
      </p:sp>
    </p:spTree>
    <p:extLst>
      <p:ext uri="{BB962C8B-B14F-4D97-AF65-F5344CB8AC3E}">
        <p14:creationId xmlns:p14="http://schemas.microsoft.com/office/powerpoint/2010/main" val="40727086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Rescue buoy floating at sea">
            <a:extLst>
              <a:ext uri="{FF2B5EF4-FFF2-40B4-BE49-F238E27FC236}">
                <a16:creationId xmlns:a16="http://schemas.microsoft.com/office/drawing/2014/main" id="{6B13A1A4-0B8B-1AC1-0E6B-37993C01145B}"/>
              </a:ext>
            </a:extLst>
          </p:cNvPr>
          <p:cNvPicPr>
            <a:picLocks noChangeAspect="1"/>
          </p:cNvPicPr>
          <p:nvPr/>
        </p:nvPicPr>
        <p:blipFill rotWithShape="1">
          <a:blip r:embed="rId2"/>
          <a:srcRect r="5882" b="-1"/>
          <a:stretch/>
        </p:blipFill>
        <p:spPr>
          <a:xfrm>
            <a:off x="2522356" y="10"/>
            <a:ext cx="9669642" cy="6857990"/>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246784A-2900-56E2-30DC-95B93B85FA9B}"/>
              </a:ext>
            </a:extLst>
          </p:cNvPr>
          <p:cNvSpPr>
            <a:spLocks noGrp="1"/>
          </p:cNvSpPr>
          <p:nvPr>
            <p:ph type="title"/>
          </p:nvPr>
        </p:nvSpPr>
        <p:spPr>
          <a:xfrm>
            <a:off x="838200" y="365125"/>
            <a:ext cx="3822189" cy="1899912"/>
          </a:xfrm>
        </p:spPr>
        <p:txBody>
          <a:bodyPr>
            <a:normAutofit/>
          </a:bodyPr>
          <a:lstStyle/>
          <a:p>
            <a:r>
              <a:rPr lang="en-US" sz="4000"/>
              <a:t>Pre-shipment </a:t>
            </a:r>
          </a:p>
        </p:txBody>
      </p:sp>
      <p:sp>
        <p:nvSpPr>
          <p:cNvPr id="3" name="Content Placeholder 2">
            <a:extLst>
              <a:ext uri="{FF2B5EF4-FFF2-40B4-BE49-F238E27FC236}">
                <a16:creationId xmlns:a16="http://schemas.microsoft.com/office/drawing/2014/main" id="{7848A4C7-6358-09B3-4778-A2DB6913F737}"/>
              </a:ext>
            </a:extLst>
          </p:cNvPr>
          <p:cNvSpPr>
            <a:spLocks noGrp="1"/>
          </p:cNvSpPr>
          <p:nvPr>
            <p:ph idx="1"/>
          </p:nvPr>
        </p:nvSpPr>
        <p:spPr>
          <a:xfrm>
            <a:off x="838200" y="2434201"/>
            <a:ext cx="3822189" cy="4058674"/>
          </a:xfrm>
        </p:spPr>
        <p:txBody>
          <a:bodyPr>
            <a:noAutofit/>
          </a:bodyPr>
          <a:lstStyle/>
          <a:p>
            <a:r>
              <a:rPr lang="en-US" dirty="0"/>
              <a:t>8. Obtaining insurance cover</a:t>
            </a:r>
          </a:p>
          <a:p>
            <a:r>
              <a:rPr lang="en-US" dirty="0"/>
              <a:t>Take appropriate insurance cover for full risk coverage.</a:t>
            </a:r>
          </a:p>
          <a:p>
            <a:r>
              <a:rPr lang="en-US" dirty="0"/>
              <a:t>Cover commercial and credit risk. </a:t>
            </a:r>
          </a:p>
          <a:p>
            <a:r>
              <a:rPr lang="en-US" dirty="0"/>
              <a:t>Marine insurance cover sea perils. </a:t>
            </a:r>
          </a:p>
        </p:txBody>
      </p:sp>
    </p:spTree>
    <p:extLst>
      <p:ext uri="{BB962C8B-B14F-4D97-AF65-F5344CB8AC3E}">
        <p14:creationId xmlns:p14="http://schemas.microsoft.com/office/powerpoint/2010/main" val="6104685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525CB6-151A-8488-6340-1E90A197ABA5}"/>
              </a:ext>
            </a:extLst>
          </p:cNvPr>
          <p:cNvSpPr>
            <a:spLocks noGrp="1"/>
          </p:cNvSpPr>
          <p:nvPr>
            <p:ph type="title"/>
          </p:nvPr>
        </p:nvSpPr>
        <p:spPr>
          <a:xfrm>
            <a:off x="876693" y="741391"/>
            <a:ext cx="4355265" cy="1616203"/>
          </a:xfrm>
        </p:spPr>
        <p:txBody>
          <a:bodyPr anchor="b">
            <a:normAutofit/>
          </a:bodyPr>
          <a:lstStyle/>
          <a:p>
            <a:r>
              <a:rPr lang="en-US" sz="3200"/>
              <a:t>Shipment </a:t>
            </a:r>
          </a:p>
        </p:txBody>
      </p:sp>
      <p:sp>
        <p:nvSpPr>
          <p:cNvPr id="3" name="Content Placeholder 2">
            <a:extLst>
              <a:ext uri="{FF2B5EF4-FFF2-40B4-BE49-F238E27FC236}">
                <a16:creationId xmlns:a16="http://schemas.microsoft.com/office/drawing/2014/main" id="{42EC9764-D97B-3F74-1F04-D974521ACD90}"/>
              </a:ext>
            </a:extLst>
          </p:cNvPr>
          <p:cNvSpPr>
            <a:spLocks noGrp="1"/>
          </p:cNvSpPr>
          <p:nvPr>
            <p:ph idx="1"/>
          </p:nvPr>
        </p:nvSpPr>
        <p:spPr>
          <a:xfrm>
            <a:off x="876692" y="2533476"/>
            <a:ext cx="4355265" cy="3447832"/>
          </a:xfrm>
        </p:spPr>
        <p:txBody>
          <a:bodyPr anchor="t">
            <a:noAutofit/>
          </a:bodyPr>
          <a:lstStyle/>
          <a:p>
            <a:r>
              <a:rPr lang="en-US" dirty="0"/>
              <a:t>1. Documents examination at clearance house</a:t>
            </a:r>
          </a:p>
          <a:p>
            <a:r>
              <a:rPr lang="en-US" dirty="0"/>
              <a:t>2. Obtaining ‘carting order’ and customs physical examination</a:t>
            </a:r>
          </a:p>
          <a:p>
            <a:r>
              <a:rPr lang="en-US" dirty="0"/>
              <a:t>3. Loading cargo</a:t>
            </a:r>
          </a:p>
          <a:p>
            <a:r>
              <a:rPr lang="en-US" dirty="0"/>
              <a:t>4. Exchange control formalities</a:t>
            </a:r>
          </a:p>
        </p:txBody>
      </p:sp>
      <p:pic>
        <p:nvPicPr>
          <p:cNvPr id="5" name="Picture 4">
            <a:extLst>
              <a:ext uri="{FF2B5EF4-FFF2-40B4-BE49-F238E27FC236}">
                <a16:creationId xmlns:a16="http://schemas.microsoft.com/office/drawing/2014/main" id="{01801692-CA79-0D3B-825F-5E4F050DC480}"/>
              </a:ext>
            </a:extLst>
          </p:cNvPr>
          <p:cNvPicPr>
            <a:picLocks noChangeAspect="1"/>
          </p:cNvPicPr>
          <p:nvPr/>
        </p:nvPicPr>
        <p:blipFill rotWithShape="1">
          <a:blip r:embed="rId2"/>
          <a:srcRect l="26806" r="23194"/>
          <a:stretch/>
        </p:blipFill>
        <p:spPr>
          <a:xfrm>
            <a:off x="6096000" y="10"/>
            <a:ext cx="6095999" cy="6857990"/>
          </a:xfrm>
          <a:prstGeom prst="rect">
            <a:avLst/>
          </a:prstGeom>
        </p:spPr>
      </p:pic>
      <p:sp>
        <p:nvSpPr>
          <p:cNvPr id="9" name="Rectangle 8">
            <a:extLst>
              <a:ext uri="{FF2B5EF4-FFF2-40B4-BE49-F238E27FC236}">
                <a16:creationId xmlns:a16="http://schemas.microsoft.com/office/drawing/2014/main" id="{AE3A741D-C19B-960A-5803-1C58871478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369424" y="3028872"/>
            <a:ext cx="1559464" cy="6106313"/>
          </a:xfrm>
          <a:prstGeom prst="rect">
            <a:avLst/>
          </a:prstGeom>
          <a:gradFill>
            <a:gsLst>
              <a:gs pos="0">
                <a:schemeClr val="accent5">
                  <a:alpha val="77000"/>
                </a:schemeClr>
              </a:gs>
              <a:gs pos="57000">
                <a:schemeClr val="accent5">
                  <a:lumMod val="60000"/>
                  <a:lumOff val="40000"/>
                  <a:alpha val="0"/>
                </a:schemeClr>
              </a:gs>
            </a:gsLst>
            <a:lin ang="11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C3A50E9-9119-7BC3-083B-2D84CCC78E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15441" y="-3760"/>
            <a:ext cx="2176557" cy="6857999"/>
          </a:xfrm>
          <a:prstGeom prst="rect">
            <a:avLst/>
          </a:prstGeom>
          <a:gradFill flip="none" rotWithShape="1">
            <a:gsLst>
              <a:gs pos="0">
                <a:schemeClr val="accent2"/>
              </a:gs>
              <a:gs pos="40000">
                <a:schemeClr val="accent2">
                  <a:alpha val="0"/>
                </a:schemeClr>
              </a:gs>
            </a:gsLst>
            <a:lin ang="11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C39DE25-0E4E-0AA7-0932-1D78C2372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6096000" y="5502302"/>
            <a:ext cx="6106314" cy="1359456"/>
          </a:xfrm>
          <a:prstGeom prst="rect">
            <a:avLst/>
          </a:prstGeom>
          <a:gradFill flip="none" rotWithShape="1">
            <a:gsLst>
              <a:gs pos="0">
                <a:schemeClr val="accent2">
                  <a:alpha val="89000"/>
                </a:schemeClr>
              </a:gs>
              <a:gs pos="38000">
                <a:schemeClr val="accent5">
                  <a:lumMod val="60000"/>
                  <a:lumOff val="40000"/>
                  <a:alpha val="0"/>
                </a:schemeClr>
              </a:gs>
            </a:gsLst>
            <a:lin ang="4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5" name="Rectangle 14">
            <a:extLst>
              <a:ext uri="{FF2B5EF4-FFF2-40B4-BE49-F238E27FC236}">
                <a16:creationId xmlns:a16="http://schemas.microsoft.com/office/drawing/2014/main" id="{8D6EA299-0840-6DEA-E670-C49AEBC87E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9026892" y="2939627"/>
            <a:ext cx="3162908" cy="3914612"/>
          </a:xfrm>
          <a:prstGeom prst="rect">
            <a:avLst/>
          </a:prstGeom>
          <a:gradFill flip="none" rotWithShape="1">
            <a:gsLst>
              <a:gs pos="0">
                <a:schemeClr val="accent5">
                  <a:lumMod val="60000"/>
                  <a:lumOff val="40000"/>
                </a:schemeClr>
              </a:gs>
              <a:gs pos="51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Tree>
    <p:extLst>
      <p:ext uri="{BB962C8B-B14F-4D97-AF65-F5344CB8AC3E}">
        <p14:creationId xmlns:p14="http://schemas.microsoft.com/office/powerpoint/2010/main" val="33688879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525CB6-151A-8488-6340-1E90A197ABA5}"/>
              </a:ext>
            </a:extLst>
          </p:cNvPr>
          <p:cNvSpPr>
            <a:spLocks noGrp="1"/>
          </p:cNvSpPr>
          <p:nvPr>
            <p:ph type="title"/>
          </p:nvPr>
        </p:nvSpPr>
        <p:spPr>
          <a:xfrm>
            <a:off x="876693" y="741391"/>
            <a:ext cx="4355265" cy="1616203"/>
          </a:xfrm>
        </p:spPr>
        <p:txBody>
          <a:bodyPr anchor="b">
            <a:normAutofit/>
          </a:bodyPr>
          <a:lstStyle/>
          <a:p>
            <a:r>
              <a:rPr lang="en-US" sz="3200"/>
              <a:t>Shipment </a:t>
            </a:r>
          </a:p>
        </p:txBody>
      </p:sp>
      <p:sp>
        <p:nvSpPr>
          <p:cNvPr id="3" name="Content Placeholder 2">
            <a:extLst>
              <a:ext uri="{FF2B5EF4-FFF2-40B4-BE49-F238E27FC236}">
                <a16:creationId xmlns:a16="http://schemas.microsoft.com/office/drawing/2014/main" id="{42EC9764-D97B-3F74-1F04-D974521ACD90}"/>
              </a:ext>
            </a:extLst>
          </p:cNvPr>
          <p:cNvSpPr>
            <a:spLocks noGrp="1"/>
          </p:cNvSpPr>
          <p:nvPr>
            <p:ph idx="1"/>
          </p:nvPr>
        </p:nvSpPr>
        <p:spPr>
          <a:xfrm>
            <a:off x="211016" y="2533475"/>
            <a:ext cx="5874670" cy="4320763"/>
          </a:xfrm>
        </p:spPr>
        <p:txBody>
          <a:bodyPr anchor="t">
            <a:normAutofit fontScale="77500" lnSpcReduction="20000"/>
          </a:bodyPr>
          <a:lstStyle/>
          <a:p>
            <a:pPr marL="514350" indent="-514350">
              <a:buAutoNum type="arabicPeriod"/>
            </a:pPr>
            <a:r>
              <a:rPr lang="en-US" dirty="0"/>
              <a:t>Documents examination at clearance house</a:t>
            </a:r>
          </a:p>
          <a:p>
            <a:pPr marL="0" indent="0">
              <a:buNone/>
            </a:pPr>
            <a:r>
              <a:rPr lang="en-US" dirty="0"/>
              <a:t>Obtain clearance through clearing and forwarding agent </a:t>
            </a:r>
          </a:p>
          <a:p>
            <a:r>
              <a:rPr lang="en-US" dirty="0"/>
              <a:t>The main document required is shipping bill. </a:t>
            </a:r>
          </a:p>
          <a:p>
            <a:r>
              <a:rPr lang="en-US" dirty="0"/>
              <a:t>Other documents: Commercial Invoice (one for each of the shipping bill</a:t>
            </a:r>
          </a:p>
          <a:p>
            <a:r>
              <a:rPr lang="en-US" dirty="0"/>
              <a:t>Packing List or Packing Note</a:t>
            </a:r>
          </a:p>
          <a:p>
            <a:r>
              <a:rPr lang="en-US" dirty="0"/>
              <a:t>Certificate of Origin</a:t>
            </a:r>
          </a:p>
          <a:p>
            <a:r>
              <a:rPr lang="en-US" dirty="0"/>
              <a:t>Export License (wherever required)  </a:t>
            </a:r>
            <a:r>
              <a:rPr lang="en-US" dirty="0" err="1"/>
              <a:t>etc</a:t>
            </a:r>
            <a:endParaRPr lang="en-US" dirty="0"/>
          </a:p>
          <a:p>
            <a:pPr marL="0" indent="0">
              <a:buNone/>
            </a:pPr>
            <a:r>
              <a:rPr lang="en-US" dirty="0"/>
              <a:t>Physical examination of goods and assigns an official for the conduct of examination. </a:t>
            </a:r>
          </a:p>
        </p:txBody>
      </p:sp>
      <p:pic>
        <p:nvPicPr>
          <p:cNvPr id="5" name="Picture 4" descr="Desk with stethoscope and computer keyboard">
            <a:extLst>
              <a:ext uri="{FF2B5EF4-FFF2-40B4-BE49-F238E27FC236}">
                <a16:creationId xmlns:a16="http://schemas.microsoft.com/office/drawing/2014/main" id="{D8BBFD34-0665-39DF-77E6-1DD42535C7D1}"/>
              </a:ext>
            </a:extLst>
          </p:cNvPr>
          <p:cNvPicPr>
            <a:picLocks noChangeAspect="1"/>
          </p:cNvPicPr>
          <p:nvPr/>
        </p:nvPicPr>
        <p:blipFill rotWithShape="1">
          <a:blip r:embed="rId2"/>
          <a:srcRect l="40667" r="-1" b="-1"/>
          <a:stretch/>
        </p:blipFill>
        <p:spPr>
          <a:xfrm>
            <a:off x="6096000" y="10"/>
            <a:ext cx="6095999" cy="6857990"/>
          </a:xfrm>
          <a:prstGeom prst="rect">
            <a:avLst/>
          </a:prstGeom>
        </p:spPr>
      </p:pic>
      <p:sp>
        <p:nvSpPr>
          <p:cNvPr id="9" name="Rectangle 8">
            <a:extLst>
              <a:ext uri="{FF2B5EF4-FFF2-40B4-BE49-F238E27FC236}">
                <a16:creationId xmlns:a16="http://schemas.microsoft.com/office/drawing/2014/main" id="{AE3A741D-C19B-960A-5803-1C58871478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369424" y="3028872"/>
            <a:ext cx="1559464" cy="6106313"/>
          </a:xfrm>
          <a:prstGeom prst="rect">
            <a:avLst/>
          </a:prstGeom>
          <a:gradFill>
            <a:gsLst>
              <a:gs pos="0">
                <a:schemeClr val="accent5">
                  <a:alpha val="77000"/>
                </a:schemeClr>
              </a:gs>
              <a:gs pos="57000">
                <a:schemeClr val="accent5">
                  <a:lumMod val="60000"/>
                  <a:lumOff val="40000"/>
                  <a:alpha val="0"/>
                </a:schemeClr>
              </a:gs>
            </a:gsLst>
            <a:lin ang="11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C3A50E9-9119-7BC3-083B-2D84CCC78E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15441" y="-3760"/>
            <a:ext cx="2176557" cy="6857999"/>
          </a:xfrm>
          <a:prstGeom prst="rect">
            <a:avLst/>
          </a:prstGeom>
          <a:gradFill flip="none" rotWithShape="1">
            <a:gsLst>
              <a:gs pos="0">
                <a:schemeClr val="accent2"/>
              </a:gs>
              <a:gs pos="40000">
                <a:schemeClr val="accent2">
                  <a:alpha val="0"/>
                </a:schemeClr>
              </a:gs>
            </a:gsLst>
            <a:lin ang="11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C39DE25-0E4E-0AA7-0932-1D78C2372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6096000" y="5502302"/>
            <a:ext cx="6106314" cy="1359456"/>
          </a:xfrm>
          <a:prstGeom prst="rect">
            <a:avLst/>
          </a:prstGeom>
          <a:gradFill flip="none" rotWithShape="1">
            <a:gsLst>
              <a:gs pos="0">
                <a:schemeClr val="accent2">
                  <a:alpha val="89000"/>
                </a:schemeClr>
              </a:gs>
              <a:gs pos="38000">
                <a:schemeClr val="accent5">
                  <a:lumMod val="60000"/>
                  <a:lumOff val="40000"/>
                  <a:alpha val="0"/>
                </a:schemeClr>
              </a:gs>
            </a:gsLst>
            <a:lin ang="4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5" name="Rectangle 14">
            <a:extLst>
              <a:ext uri="{FF2B5EF4-FFF2-40B4-BE49-F238E27FC236}">
                <a16:creationId xmlns:a16="http://schemas.microsoft.com/office/drawing/2014/main" id="{8D6EA299-0840-6DEA-E670-C49AEBC87E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9026892" y="2939627"/>
            <a:ext cx="3162908" cy="3914612"/>
          </a:xfrm>
          <a:prstGeom prst="rect">
            <a:avLst/>
          </a:prstGeom>
          <a:gradFill flip="none" rotWithShape="1">
            <a:gsLst>
              <a:gs pos="0">
                <a:schemeClr val="accent5">
                  <a:lumMod val="60000"/>
                  <a:lumOff val="40000"/>
                </a:schemeClr>
              </a:gs>
              <a:gs pos="51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Tree>
    <p:extLst>
      <p:ext uri="{BB962C8B-B14F-4D97-AF65-F5344CB8AC3E}">
        <p14:creationId xmlns:p14="http://schemas.microsoft.com/office/powerpoint/2010/main" val="17784510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argo shipping containers in a pile and on a semi-truck at a harbour">
            <a:extLst>
              <a:ext uri="{FF2B5EF4-FFF2-40B4-BE49-F238E27FC236}">
                <a16:creationId xmlns:a16="http://schemas.microsoft.com/office/drawing/2014/main" id="{C3D62E9D-6144-5ABF-AD53-9413E11BC855}"/>
              </a:ext>
            </a:extLst>
          </p:cNvPr>
          <p:cNvPicPr>
            <a:picLocks noChangeAspect="1"/>
          </p:cNvPicPr>
          <p:nvPr/>
        </p:nvPicPr>
        <p:blipFill rotWithShape="1">
          <a:blip r:embed="rId2"/>
          <a:srcRect t="5436"/>
          <a:stretch/>
        </p:blipFill>
        <p:spPr>
          <a:xfrm>
            <a:off x="2522356" y="10"/>
            <a:ext cx="9669642" cy="6857990"/>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C525CB6-151A-8488-6340-1E90A197ABA5}"/>
              </a:ext>
            </a:extLst>
          </p:cNvPr>
          <p:cNvSpPr>
            <a:spLocks noGrp="1"/>
          </p:cNvSpPr>
          <p:nvPr>
            <p:ph type="title"/>
          </p:nvPr>
        </p:nvSpPr>
        <p:spPr>
          <a:xfrm>
            <a:off x="838200" y="365125"/>
            <a:ext cx="3822189" cy="1899912"/>
          </a:xfrm>
        </p:spPr>
        <p:txBody>
          <a:bodyPr>
            <a:normAutofit/>
          </a:bodyPr>
          <a:lstStyle/>
          <a:p>
            <a:r>
              <a:rPr lang="en-US" sz="4000"/>
              <a:t>Shipment cont. </a:t>
            </a:r>
          </a:p>
        </p:txBody>
      </p:sp>
      <p:sp>
        <p:nvSpPr>
          <p:cNvPr id="3" name="Content Placeholder 2">
            <a:extLst>
              <a:ext uri="{FF2B5EF4-FFF2-40B4-BE49-F238E27FC236}">
                <a16:creationId xmlns:a16="http://schemas.microsoft.com/office/drawing/2014/main" id="{42EC9764-D97B-3F74-1F04-D974521ACD90}"/>
              </a:ext>
            </a:extLst>
          </p:cNvPr>
          <p:cNvSpPr>
            <a:spLocks noGrp="1"/>
          </p:cNvSpPr>
          <p:nvPr>
            <p:ph idx="1"/>
          </p:nvPr>
        </p:nvSpPr>
        <p:spPr>
          <a:xfrm>
            <a:off x="838200" y="1617786"/>
            <a:ext cx="3822189" cy="5240204"/>
          </a:xfrm>
        </p:spPr>
        <p:txBody>
          <a:bodyPr>
            <a:noAutofit/>
          </a:bodyPr>
          <a:lstStyle/>
          <a:p>
            <a:pPr marL="0" indent="0">
              <a:buNone/>
            </a:pPr>
            <a:r>
              <a:rPr lang="en-US" dirty="0"/>
              <a:t>2. Obtaining ‘carting order’ and customs physical examination</a:t>
            </a:r>
          </a:p>
          <a:p>
            <a:r>
              <a:rPr lang="en-US" dirty="0"/>
              <a:t>Obtaining authority to move goods to the vessel (carting order) </a:t>
            </a:r>
          </a:p>
          <a:p>
            <a:r>
              <a:rPr lang="en-US" dirty="0"/>
              <a:t>Port trust authority issues carting order </a:t>
            </a:r>
          </a:p>
          <a:p>
            <a:r>
              <a:rPr lang="en-US" dirty="0"/>
              <a:t>Physical inspection report </a:t>
            </a:r>
          </a:p>
          <a:p>
            <a:r>
              <a:rPr lang="en-US" dirty="0"/>
              <a:t>Let export order. </a:t>
            </a:r>
          </a:p>
        </p:txBody>
      </p:sp>
    </p:spTree>
    <p:extLst>
      <p:ext uri="{BB962C8B-B14F-4D97-AF65-F5344CB8AC3E}">
        <p14:creationId xmlns:p14="http://schemas.microsoft.com/office/powerpoint/2010/main" val="9409672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erial view of container ship">
            <a:extLst>
              <a:ext uri="{FF2B5EF4-FFF2-40B4-BE49-F238E27FC236}">
                <a16:creationId xmlns:a16="http://schemas.microsoft.com/office/drawing/2014/main" id="{8D5A4B72-9DAF-472C-E3F2-14F799C10CC1}"/>
              </a:ext>
            </a:extLst>
          </p:cNvPr>
          <p:cNvPicPr>
            <a:picLocks noChangeAspect="1"/>
          </p:cNvPicPr>
          <p:nvPr/>
        </p:nvPicPr>
        <p:blipFill rotWithShape="1">
          <a:blip r:embed="rId2"/>
          <a:srcRect r="20689"/>
          <a:stretch/>
        </p:blipFill>
        <p:spPr>
          <a:xfrm>
            <a:off x="1" y="10"/>
            <a:ext cx="9669642" cy="6857990"/>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C525CB6-151A-8488-6340-1E90A197ABA5}"/>
              </a:ext>
            </a:extLst>
          </p:cNvPr>
          <p:cNvSpPr>
            <a:spLocks noGrp="1"/>
          </p:cNvSpPr>
          <p:nvPr>
            <p:ph type="title"/>
          </p:nvPr>
        </p:nvSpPr>
        <p:spPr>
          <a:xfrm>
            <a:off x="7531610" y="365125"/>
            <a:ext cx="3822189" cy="1899912"/>
          </a:xfrm>
        </p:spPr>
        <p:txBody>
          <a:bodyPr>
            <a:normAutofit/>
          </a:bodyPr>
          <a:lstStyle/>
          <a:p>
            <a:r>
              <a:rPr lang="en-US" sz="4000"/>
              <a:t>Shipment </a:t>
            </a:r>
          </a:p>
        </p:txBody>
      </p:sp>
      <p:sp>
        <p:nvSpPr>
          <p:cNvPr id="3" name="Content Placeholder 2">
            <a:extLst>
              <a:ext uri="{FF2B5EF4-FFF2-40B4-BE49-F238E27FC236}">
                <a16:creationId xmlns:a16="http://schemas.microsoft.com/office/drawing/2014/main" id="{42EC9764-D97B-3F74-1F04-D974521ACD90}"/>
              </a:ext>
            </a:extLst>
          </p:cNvPr>
          <p:cNvSpPr>
            <a:spLocks noGrp="1"/>
          </p:cNvSpPr>
          <p:nvPr>
            <p:ph idx="1"/>
          </p:nvPr>
        </p:nvSpPr>
        <p:spPr>
          <a:xfrm>
            <a:off x="7531610" y="2434201"/>
            <a:ext cx="3822189" cy="3742762"/>
          </a:xfrm>
        </p:spPr>
        <p:txBody>
          <a:bodyPr>
            <a:normAutofit/>
          </a:bodyPr>
          <a:lstStyle/>
          <a:p>
            <a:pPr marL="0" indent="0">
              <a:buNone/>
            </a:pPr>
            <a:r>
              <a:rPr lang="en-US" dirty="0"/>
              <a:t>3. Loading cargo</a:t>
            </a:r>
          </a:p>
          <a:p>
            <a:r>
              <a:rPr lang="en-US" dirty="0"/>
              <a:t>Discretion to determine whether to inspect goods again </a:t>
            </a:r>
          </a:p>
          <a:p>
            <a:r>
              <a:rPr lang="en-US" dirty="0"/>
              <a:t>Issues “let ship order”, </a:t>
            </a:r>
          </a:p>
          <a:p>
            <a:r>
              <a:rPr lang="en-US" dirty="0"/>
              <a:t>Goods are loaded ready for the journey to begin. </a:t>
            </a:r>
          </a:p>
        </p:txBody>
      </p:sp>
    </p:spTree>
    <p:extLst>
      <p:ext uri="{BB962C8B-B14F-4D97-AF65-F5344CB8AC3E}">
        <p14:creationId xmlns:p14="http://schemas.microsoft.com/office/powerpoint/2010/main" val="14929613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1D7EF1B-7265-4A47-AB85-5639DB8338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AA770EBD-5B77-46EC-BF58-EF27ACD6B4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3615" y="0"/>
            <a:ext cx="7299977" cy="6858000"/>
          </a:xfrm>
          <a:custGeom>
            <a:avLst/>
            <a:gdLst>
              <a:gd name="connsiteX0" fmla="*/ 1008599 w 7299977"/>
              <a:gd name="connsiteY0" fmla="*/ 0 h 6858000"/>
              <a:gd name="connsiteX1" fmla="*/ 4420653 w 7299977"/>
              <a:gd name="connsiteY1" fmla="*/ 0 h 6858000"/>
              <a:gd name="connsiteX2" fmla="*/ 5511704 w 7299977"/>
              <a:gd name="connsiteY2" fmla="*/ 0 h 6858000"/>
              <a:gd name="connsiteX3" fmla="*/ 7299977 w 7299977"/>
              <a:gd name="connsiteY3" fmla="*/ 0 h 6858000"/>
              <a:gd name="connsiteX4" fmla="*/ 7299977 w 7299977"/>
              <a:gd name="connsiteY4" fmla="*/ 6858000 h 6858000"/>
              <a:gd name="connsiteX5" fmla="*/ 5511704 w 7299977"/>
              <a:gd name="connsiteY5" fmla="*/ 6858000 h 6858000"/>
              <a:gd name="connsiteX6" fmla="*/ 4420653 w 7299977"/>
              <a:gd name="connsiteY6" fmla="*/ 6858000 h 6858000"/>
              <a:gd name="connsiteX7" fmla="*/ 1592997 w 7299977"/>
              <a:gd name="connsiteY7" fmla="*/ 6858000 h 6858000"/>
              <a:gd name="connsiteX8" fmla="*/ 1232473 w 7299977"/>
              <a:gd name="connsiteY8" fmla="*/ 6658805 h 6858000"/>
              <a:gd name="connsiteX9" fmla="*/ 1075471 w 7299977"/>
              <a:gd name="connsiteY9" fmla="*/ 6431153 h 6858000"/>
              <a:gd name="connsiteX10" fmla="*/ 1020229 w 7299977"/>
              <a:gd name="connsiteY10" fmla="*/ 6367127 h 6858000"/>
              <a:gd name="connsiteX11" fmla="*/ 883579 w 7299977"/>
              <a:gd name="connsiteY11" fmla="*/ 6281757 h 6858000"/>
              <a:gd name="connsiteX12" fmla="*/ 645167 w 7299977"/>
              <a:gd name="connsiteY12" fmla="*/ 6100347 h 6858000"/>
              <a:gd name="connsiteX13" fmla="*/ 732391 w 7299977"/>
              <a:gd name="connsiteY13" fmla="*/ 6057663 h 6858000"/>
              <a:gd name="connsiteX14" fmla="*/ 985339 w 7299977"/>
              <a:gd name="connsiteY14" fmla="*/ 6167932 h 6858000"/>
              <a:gd name="connsiteX15" fmla="*/ 1168509 w 7299977"/>
              <a:gd name="connsiteY15" fmla="*/ 6196388 h 6858000"/>
              <a:gd name="connsiteX16" fmla="*/ 909746 w 7299977"/>
              <a:gd name="connsiteY16" fmla="*/ 6004307 h 6858000"/>
              <a:gd name="connsiteX17" fmla="*/ 659704 w 7299977"/>
              <a:gd name="connsiteY17" fmla="*/ 5755314 h 6858000"/>
              <a:gd name="connsiteX18" fmla="*/ 851597 w 7299977"/>
              <a:gd name="connsiteY18" fmla="*/ 5801555 h 6858000"/>
              <a:gd name="connsiteX19" fmla="*/ 860319 w 7299977"/>
              <a:gd name="connsiteY19" fmla="*/ 5769542 h 6858000"/>
              <a:gd name="connsiteX20" fmla="*/ 691686 w 7299977"/>
              <a:gd name="connsiteY20" fmla="*/ 5474306 h 6858000"/>
              <a:gd name="connsiteX21" fmla="*/ 610278 w 7299977"/>
              <a:gd name="connsiteY21" fmla="*/ 5353367 h 6858000"/>
              <a:gd name="connsiteX22" fmla="*/ 238123 w 7299977"/>
              <a:gd name="connsiteY22" fmla="*/ 4994104 h 6858000"/>
              <a:gd name="connsiteX23" fmla="*/ 592833 w 7299977"/>
              <a:gd name="connsiteY23" fmla="*/ 5154171 h 6858000"/>
              <a:gd name="connsiteX24" fmla="*/ 226494 w 7299977"/>
              <a:gd name="connsiteY24" fmla="*/ 4805580 h 6858000"/>
              <a:gd name="connsiteX25" fmla="*/ 49139 w 7299977"/>
              <a:gd name="connsiteY25" fmla="*/ 4677526 h 6858000"/>
              <a:gd name="connsiteX26" fmla="*/ 5527 w 7299977"/>
              <a:gd name="connsiteY26" fmla="*/ 4602828 h 6858000"/>
              <a:gd name="connsiteX27" fmla="*/ 84029 w 7299977"/>
              <a:gd name="connsiteY27" fmla="*/ 4585042 h 6858000"/>
              <a:gd name="connsiteX28" fmla="*/ 325347 w 7299977"/>
              <a:gd name="connsiteY28" fmla="*/ 4613499 h 6858000"/>
              <a:gd name="connsiteX29" fmla="*/ 25879 w 7299977"/>
              <a:gd name="connsiteY29" fmla="*/ 4378734 h 6858000"/>
              <a:gd name="connsiteX30" fmla="*/ 249753 w 7299977"/>
              <a:gd name="connsiteY30" fmla="*/ 4414305 h 6858000"/>
              <a:gd name="connsiteX31" fmla="*/ 313718 w 7299977"/>
              <a:gd name="connsiteY31" fmla="*/ 4321821 h 6858000"/>
              <a:gd name="connsiteX32" fmla="*/ 418386 w 7299977"/>
              <a:gd name="connsiteY32" fmla="*/ 4172424 h 6858000"/>
              <a:gd name="connsiteX33" fmla="*/ 491072 w 7299977"/>
              <a:gd name="connsiteY33" fmla="*/ 4090612 h 6858000"/>
              <a:gd name="connsiteX34" fmla="*/ 520147 w 7299977"/>
              <a:gd name="connsiteY34" fmla="*/ 3827390 h 6858000"/>
              <a:gd name="connsiteX35" fmla="*/ 459090 w 7299977"/>
              <a:gd name="connsiteY35" fmla="*/ 3539269 h 6858000"/>
              <a:gd name="connsiteX36" fmla="*/ 290458 w 7299977"/>
              <a:gd name="connsiteY36" fmla="*/ 3393429 h 6858000"/>
              <a:gd name="connsiteX37" fmla="*/ 339884 w 7299977"/>
              <a:gd name="connsiteY37" fmla="*/ 3229805 h 6858000"/>
              <a:gd name="connsiteX38" fmla="*/ 697501 w 7299977"/>
              <a:gd name="connsiteY38" fmla="*/ 3329402 h 6858000"/>
              <a:gd name="connsiteX39" fmla="*/ 165437 w 7299977"/>
              <a:gd name="connsiteY39" fmla="*/ 2941684 h 6858000"/>
              <a:gd name="connsiteX40" fmla="*/ 255568 w 7299977"/>
              <a:gd name="connsiteY40" fmla="*/ 2923898 h 6858000"/>
              <a:gd name="connsiteX41" fmla="*/ 578296 w 7299977"/>
              <a:gd name="connsiteY41" fmla="*/ 2703362 h 6858000"/>
              <a:gd name="connsiteX42" fmla="*/ 595740 w 7299977"/>
              <a:gd name="connsiteY42" fmla="*/ 2692689 h 6858000"/>
              <a:gd name="connsiteX43" fmla="*/ 650982 w 7299977"/>
              <a:gd name="connsiteY43" fmla="*/ 2553965 h 6858000"/>
              <a:gd name="connsiteX44" fmla="*/ 825429 w 7299977"/>
              <a:gd name="connsiteY44" fmla="*/ 2532623 h 6858000"/>
              <a:gd name="connsiteX45" fmla="*/ 970802 w 7299977"/>
              <a:gd name="connsiteY45" fmla="*/ 2564636 h 6858000"/>
              <a:gd name="connsiteX46" fmla="*/ 1127805 w 7299977"/>
              <a:gd name="connsiteY46" fmla="*/ 2525509 h 6858000"/>
              <a:gd name="connsiteX47" fmla="*/ 1267362 w 7299977"/>
              <a:gd name="connsiteY47" fmla="*/ 2543294 h 6858000"/>
              <a:gd name="connsiteX48" fmla="*/ 1386568 w 7299977"/>
              <a:gd name="connsiteY48" fmla="*/ 2518395 h 6858000"/>
              <a:gd name="connsiteX49" fmla="*/ 1270270 w 7299977"/>
              <a:gd name="connsiteY49" fmla="*/ 2401012 h 6858000"/>
              <a:gd name="connsiteX50" fmla="*/ 1107453 w 7299977"/>
              <a:gd name="connsiteY50" fmla="*/ 2401012 h 6858000"/>
              <a:gd name="connsiteX51" fmla="*/ 991154 w 7299977"/>
              <a:gd name="connsiteY51" fmla="*/ 2326314 h 6858000"/>
              <a:gd name="connsiteX52" fmla="*/ 880671 w 7299977"/>
              <a:gd name="connsiteY52" fmla="*/ 2191146 h 6858000"/>
              <a:gd name="connsiteX53" fmla="*/ 491072 w 7299977"/>
              <a:gd name="connsiteY53" fmla="*/ 1974165 h 6858000"/>
              <a:gd name="connsiteX54" fmla="*/ 421293 w 7299977"/>
              <a:gd name="connsiteY54" fmla="*/ 1892353 h 6858000"/>
              <a:gd name="connsiteX55" fmla="*/ 1531941 w 7299977"/>
              <a:gd name="connsiteY55" fmla="*/ 2208931 h 6858000"/>
              <a:gd name="connsiteX56" fmla="*/ 1188861 w 7299977"/>
              <a:gd name="connsiteY56" fmla="*/ 2077320 h 6858000"/>
              <a:gd name="connsiteX57" fmla="*/ 1421458 w 7299977"/>
              <a:gd name="connsiteY57" fmla="*/ 2102219 h 6858000"/>
              <a:gd name="connsiteX58" fmla="*/ 1549386 w 7299977"/>
              <a:gd name="connsiteY58" fmla="*/ 2013292 h 6858000"/>
              <a:gd name="connsiteX59" fmla="*/ 1549386 w 7299977"/>
              <a:gd name="connsiteY59" fmla="*/ 1984836 h 6858000"/>
              <a:gd name="connsiteX60" fmla="*/ 1453440 w 7299977"/>
              <a:gd name="connsiteY60" fmla="*/ 1903025 h 6858000"/>
              <a:gd name="connsiteX61" fmla="*/ 1398198 w 7299977"/>
              <a:gd name="connsiteY61" fmla="*/ 1849668 h 6858000"/>
              <a:gd name="connsiteX62" fmla="*/ 1247011 w 7299977"/>
              <a:gd name="connsiteY62" fmla="*/ 1657587 h 6858000"/>
              <a:gd name="connsiteX63" fmla="*/ 1354586 w 7299977"/>
              <a:gd name="connsiteY63" fmla="*/ 1636245 h 6858000"/>
              <a:gd name="connsiteX64" fmla="*/ 1395290 w 7299977"/>
              <a:gd name="connsiteY64" fmla="*/ 1597117 h 6858000"/>
              <a:gd name="connsiteX65" fmla="*/ 1366216 w 7299977"/>
              <a:gd name="connsiteY65" fmla="*/ 1540204 h 6858000"/>
              <a:gd name="connsiteX66" fmla="*/ 1031858 w 7299977"/>
              <a:gd name="connsiteY66" fmla="*/ 1365909 h 6858000"/>
              <a:gd name="connsiteX67" fmla="*/ 1005692 w 7299977"/>
              <a:gd name="connsiteY67" fmla="*/ 1230741 h 6858000"/>
              <a:gd name="connsiteX68" fmla="*/ 1069655 w 7299977"/>
              <a:gd name="connsiteY68" fmla="*/ 1209399 h 6858000"/>
              <a:gd name="connsiteX69" fmla="*/ 1142342 w 7299977"/>
              <a:gd name="connsiteY69" fmla="*/ 1220069 h 6858000"/>
              <a:gd name="connsiteX70" fmla="*/ 1084193 w 7299977"/>
              <a:gd name="connsiteY70" fmla="*/ 1113358 h 6858000"/>
              <a:gd name="connsiteX71" fmla="*/ 848689 w 7299977"/>
              <a:gd name="connsiteY71" fmla="*/ 1006647 h 6858000"/>
              <a:gd name="connsiteX72" fmla="*/ 805077 w 7299977"/>
              <a:gd name="connsiteY72" fmla="*/ 949734 h 6858000"/>
              <a:gd name="connsiteX73" fmla="*/ 863226 w 7299977"/>
              <a:gd name="connsiteY73" fmla="*/ 921277 h 6858000"/>
              <a:gd name="connsiteX74" fmla="*/ 906838 w 7299977"/>
              <a:gd name="connsiteY74" fmla="*/ 910606 h 6858000"/>
              <a:gd name="connsiteX75" fmla="*/ 5527 w 7299977"/>
              <a:gd name="connsiteY75" fmla="*/ 465975 h 6858000"/>
              <a:gd name="connsiteX76" fmla="*/ 209049 w 7299977"/>
              <a:gd name="connsiteY76" fmla="*/ 462417 h 6858000"/>
              <a:gd name="connsiteX77" fmla="*/ 409664 w 7299977"/>
              <a:gd name="connsiteY77" fmla="*/ 533558 h 6858000"/>
              <a:gd name="connsiteX78" fmla="*/ 621908 w 7299977"/>
              <a:gd name="connsiteY78" fmla="*/ 522887 h 6858000"/>
              <a:gd name="connsiteX79" fmla="*/ 822522 w 7299977"/>
              <a:gd name="connsiteY79" fmla="*/ 558458 h 6858000"/>
              <a:gd name="connsiteX80" fmla="*/ 996969 w 7299977"/>
              <a:gd name="connsiteY80" fmla="*/ 558458 h 6858000"/>
              <a:gd name="connsiteX81" fmla="*/ 834151 w 7299977"/>
              <a:gd name="connsiteY81" fmla="*/ 505101 h 6858000"/>
              <a:gd name="connsiteX82" fmla="*/ 773095 w 7299977"/>
              <a:gd name="connsiteY82" fmla="*/ 416176 h 6858000"/>
              <a:gd name="connsiteX83" fmla="*/ 793447 w 7299977"/>
              <a:gd name="connsiteY83" fmla="*/ 334364 h 6858000"/>
              <a:gd name="connsiteX84" fmla="*/ 860319 w 7299977"/>
              <a:gd name="connsiteY84" fmla="*/ 359262 h 6858000"/>
              <a:gd name="connsiteX85" fmla="*/ 938820 w 7299977"/>
              <a:gd name="connsiteY85" fmla="*/ 451747 h 6858000"/>
              <a:gd name="connsiteX86" fmla="*/ 956265 w 7299977"/>
              <a:gd name="connsiteY86" fmla="*/ 394834 h 6858000"/>
              <a:gd name="connsiteX87" fmla="*/ 1002784 w 7299977"/>
              <a:gd name="connsiteY87" fmla="*/ 352148 h 6858000"/>
              <a:gd name="connsiteX88" fmla="*/ 1270270 w 7299977"/>
              <a:gd name="connsiteY88" fmla="*/ 373491 h 6858000"/>
              <a:gd name="connsiteX89" fmla="*/ 1092915 w 7299977"/>
              <a:gd name="connsiteY89" fmla="*/ 192082 h 6858000"/>
              <a:gd name="connsiteX90" fmla="*/ 979525 w 7299977"/>
              <a:gd name="connsiteY90" fmla="*/ 163625 h 6858000"/>
              <a:gd name="connsiteX91" fmla="*/ 953358 w 7299977"/>
              <a:gd name="connsiteY91" fmla="*/ 88927 h 6858000"/>
              <a:gd name="connsiteX92" fmla="*/ 1005692 w 7299977"/>
              <a:gd name="connsiteY92" fmla="*/ 71141 h 6858000"/>
              <a:gd name="connsiteX93" fmla="*/ 1267362 w 7299977"/>
              <a:gd name="connsiteY93" fmla="*/ 135168 h 6858000"/>
              <a:gd name="connsiteX94" fmla="*/ 1310975 w 7299977"/>
              <a:gd name="connsiteY94" fmla="*/ 110269 h 6858000"/>
              <a:gd name="connsiteX95" fmla="*/ 1008599 w 7299977"/>
              <a:gd name="connsiteY9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7299977" h="6858000">
                <a:moveTo>
                  <a:pt x="1008599" y="0"/>
                </a:moveTo>
                <a:lnTo>
                  <a:pt x="4420653" y="0"/>
                </a:lnTo>
                <a:lnTo>
                  <a:pt x="5511704" y="0"/>
                </a:lnTo>
                <a:lnTo>
                  <a:pt x="7299977" y="0"/>
                </a:lnTo>
                <a:lnTo>
                  <a:pt x="7299977" y="6858000"/>
                </a:lnTo>
                <a:lnTo>
                  <a:pt x="5511704" y="6858000"/>
                </a:lnTo>
                <a:lnTo>
                  <a:pt x="4420653" y="6858000"/>
                </a:lnTo>
                <a:lnTo>
                  <a:pt x="1592997" y="6858000"/>
                </a:lnTo>
                <a:cubicBezTo>
                  <a:pt x="1473792" y="6786859"/>
                  <a:pt x="1360401" y="6701489"/>
                  <a:pt x="1232473" y="6658805"/>
                </a:cubicBezTo>
                <a:cubicBezTo>
                  <a:pt x="1145250" y="6630349"/>
                  <a:pt x="1060933" y="6580550"/>
                  <a:pt x="1075471" y="6431153"/>
                </a:cubicBezTo>
                <a:cubicBezTo>
                  <a:pt x="1078378" y="6388469"/>
                  <a:pt x="1055118" y="6356456"/>
                  <a:pt x="1020229" y="6367127"/>
                </a:cubicBezTo>
                <a:cubicBezTo>
                  <a:pt x="953358" y="6388469"/>
                  <a:pt x="921375" y="6327999"/>
                  <a:pt x="883579" y="6281757"/>
                </a:cubicBezTo>
                <a:cubicBezTo>
                  <a:pt x="816707" y="6199945"/>
                  <a:pt x="752743" y="6114575"/>
                  <a:pt x="645167" y="6100347"/>
                </a:cubicBezTo>
                <a:cubicBezTo>
                  <a:pt x="665519" y="6036320"/>
                  <a:pt x="700408" y="6043434"/>
                  <a:pt x="732391" y="6057663"/>
                </a:cubicBezTo>
                <a:cubicBezTo>
                  <a:pt x="816707" y="6093234"/>
                  <a:pt x="901023" y="6132361"/>
                  <a:pt x="985339" y="6167932"/>
                </a:cubicBezTo>
                <a:cubicBezTo>
                  <a:pt x="1040581" y="6189274"/>
                  <a:pt x="1095822" y="6221287"/>
                  <a:pt x="1168509" y="6196388"/>
                </a:cubicBezTo>
                <a:cubicBezTo>
                  <a:pt x="1104545" y="6068335"/>
                  <a:pt x="996969" y="6043434"/>
                  <a:pt x="909746" y="6004307"/>
                </a:cubicBezTo>
                <a:cubicBezTo>
                  <a:pt x="802169" y="5954508"/>
                  <a:pt x="738206" y="5862025"/>
                  <a:pt x="659704" y="5755314"/>
                </a:cubicBezTo>
                <a:cubicBezTo>
                  <a:pt x="738206" y="5726858"/>
                  <a:pt x="787632" y="5805112"/>
                  <a:pt x="851597" y="5801555"/>
                </a:cubicBezTo>
                <a:cubicBezTo>
                  <a:pt x="854504" y="5790884"/>
                  <a:pt x="860319" y="5769542"/>
                  <a:pt x="860319" y="5769542"/>
                </a:cubicBezTo>
                <a:cubicBezTo>
                  <a:pt x="755650" y="5712629"/>
                  <a:pt x="709132" y="5605917"/>
                  <a:pt x="691686" y="5474306"/>
                </a:cubicBezTo>
                <a:cubicBezTo>
                  <a:pt x="685872" y="5406721"/>
                  <a:pt x="648075" y="5385379"/>
                  <a:pt x="610278" y="5353367"/>
                </a:cubicBezTo>
                <a:cubicBezTo>
                  <a:pt x="482350" y="5243097"/>
                  <a:pt x="345700" y="5143500"/>
                  <a:pt x="238123" y="4994104"/>
                </a:cubicBezTo>
                <a:cubicBezTo>
                  <a:pt x="363144" y="5011889"/>
                  <a:pt x="461997" y="5111487"/>
                  <a:pt x="592833" y="5154171"/>
                </a:cubicBezTo>
                <a:cubicBezTo>
                  <a:pt x="488165" y="4990547"/>
                  <a:pt x="351514" y="4905177"/>
                  <a:pt x="226494" y="4805580"/>
                </a:cubicBezTo>
                <a:cubicBezTo>
                  <a:pt x="168344" y="4759339"/>
                  <a:pt x="116011" y="4702425"/>
                  <a:pt x="49139" y="4677526"/>
                </a:cubicBezTo>
                <a:cubicBezTo>
                  <a:pt x="25879" y="4670412"/>
                  <a:pt x="-14826" y="4652628"/>
                  <a:pt x="5527" y="4602828"/>
                </a:cubicBezTo>
                <a:cubicBezTo>
                  <a:pt x="22972" y="4560144"/>
                  <a:pt x="54954" y="4574373"/>
                  <a:pt x="84029" y="4585042"/>
                </a:cubicBezTo>
                <a:cubicBezTo>
                  <a:pt x="153807" y="4613499"/>
                  <a:pt x="229401" y="4613499"/>
                  <a:pt x="325347" y="4613499"/>
                </a:cubicBezTo>
                <a:cubicBezTo>
                  <a:pt x="243939" y="4478331"/>
                  <a:pt x="95658" y="4521016"/>
                  <a:pt x="25879" y="4378734"/>
                </a:cubicBezTo>
                <a:cubicBezTo>
                  <a:pt x="113103" y="4353835"/>
                  <a:pt x="179975" y="4403633"/>
                  <a:pt x="249753" y="4414305"/>
                </a:cubicBezTo>
                <a:cubicBezTo>
                  <a:pt x="313718" y="4424975"/>
                  <a:pt x="328254" y="4400076"/>
                  <a:pt x="313718" y="4321821"/>
                </a:cubicBezTo>
                <a:cubicBezTo>
                  <a:pt x="290458" y="4200882"/>
                  <a:pt x="325347" y="4140411"/>
                  <a:pt x="418386" y="4172424"/>
                </a:cubicBezTo>
                <a:cubicBezTo>
                  <a:pt x="505609" y="4204438"/>
                  <a:pt x="514332" y="4158196"/>
                  <a:pt x="491072" y="4090612"/>
                </a:cubicBezTo>
                <a:cubicBezTo>
                  <a:pt x="456183" y="3991015"/>
                  <a:pt x="493979" y="3912759"/>
                  <a:pt x="520147" y="3827390"/>
                </a:cubicBezTo>
                <a:cubicBezTo>
                  <a:pt x="560851" y="3699337"/>
                  <a:pt x="543407" y="3635309"/>
                  <a:pt x="459090" y="3539269"/>
                </a:cubicBezTo>
                <a:cubicBezTo>
                  <a:pt x="409664" y="3485914"/>
                  <a:pt x="360236" y="3439672"/>
                  <a:pt x="290458" y="3393429"/>
                </a:cubicBezTo>
                <a:cubicBezTo>
                  <a:pt x="450368" y="3368530"/>
                  <a:pt x="284643" y="3283162"/>
                  <a:pt x="339884" y="3229805"/>
                </a:cubicBezTo>
                <a:cubicBezTo>
                  <a:pt x="453275" y="3208463"/>
                  <a:pt x="543407" y="3379202"/>
                  <a:pt x="697501" y="3329402"/>
                </a:cubicBezTo>
                <a:cubicBezTo>
                  <a:pt x="511425" y="3183563"/>
                  <a:pt x="302087" y="3137322"/>
                  <a:pt x="165437" y="2941684"/>
                </a:cubicBezTo>
                <a:cubicBezTo>
                  <a:pt x="197419" y="2899000"/>
                  <a:pt x="229401" y="2941684"/>
                  <a:pt x="255568" y="2923898"/>
                </a:cubicBezTo>
                <a:cubicBezTo>
                  <a:pt x="255568" y="2913227"/>
                  <a:pt x="560851" y="2980812"/>
                  <a:pt x="578296" y="2703362"/>
                </a:cubicBezTo>
                <a:cubicBezTo>
                  <a:pt x="584111" y="2703362"/>
                  <a:pt x="589926" y="2703362"/>
                  <a:pt x="595740" y="2692689"/>
                </a:cubicBezTo>
                <a:cubicBezTo>
                  <a:pt x="627722" y="2653563"/>
                  <a:pt x="598648" y="2561080"/>
                  <a:pt x="650982" y="2553965"/>
                </a:cubicBezTo>
                <a:cubicBezTo>
                  <a:pt x="709132" y="2546851"/>
                  <a:pt x="764373" y="2514837"/>
                  <a:pt x="825429" y="2532623"/>
                </a:cubicBezTo>
                <a:cubicBezTo>
                  <a:pt x="871949" y="2546851"/>
                  <a:pt x="921375" y="2564636"/>
                  <a:pt x="970802" y="2564636"/>
                </a:cubicBezTo>
                <a:cubicBezTo>
                  <a:pt x="1023136" y="2564636"/>
                  <a:pt x="1095822" y="2685576"/>
                  <a:pt x="1127805" y="2525509"/>
                </a:cubicBezTo>
                <a:cubicBezTo>
                  <a:pt x="1127805" y="2518395"/>
                  <a:pt x="1217936" y="2536181"/>
                  <a:pt x="1267362" y="2543294"/>
                </a:cubicBezTo>
                <a:cubicBezTo>
                  <a:pt x="1308067" y="2550408"/>
                  <a:pt x="1357494" y="2582422"/>
                  <a:pt x="1386568" y="2518395"/>
                </a:cubicBezTo>
                <a:cubicBezTo>
                  <a:pt x="1401105" y="2479267"/>
                  <a:pt x="1331326" y="2408126"/>
                  <a:pt x="1270270" y="2401012"/>
                </a:cubicBezTo>
                <a:cubicBezTo>
                  <a:pt x="1215029" y="2393898"/>
                  <a:pt x="1159787" y="2386784"/>
                  <a:pt x="1107453" y="2401012"/>
                </a:cubicBezTo>
                <a:cubicBezTo>
                  <a:pt x="1043489" y="2418796"/>
                  <a:pt x="1008599" y="2390340"/>
                  <a:pt x="991154" y="2326314"/>
                </a:cubicBezTo>
                <a:cubicBezTo>
                  <a:pt x="970802" y="2258731"/>
                  <a:pt x="933005" y="2223159"/>
                  <a:pt x="880671" y="2191146"/>
                </a:cubicBezTo>
                <a:cubicBezTo>
                  <a:pt x="752743" y="2112891"/>
                  <a:pt x="630630" y="2020407"/>
                  <a:pt x="491072" y="1974165"/>
                </a:cubicBezTo>
                <a:cubicBezTo>
                  <a:pt x="464905" y="1967051"/>
                  <a:pt x="432923" y="1952823"/>
                  <a:pt x="421293" y="1892353"/>
                </a:cubicBezTo>
                <a:cubicBezTo>
                  <a:pt x="799262" y="1984836"/>
                  <a:pt x="1142342" y="2223159"/>
                  <a:pt x="1531941" y="2208931"/>
                </a:cubicBezTo>
                <a:cubicBezTo>
                  <a:pt x="1427272" y="2134233"/>
                  <a:pt x="1302252" y="2130676"/>
                  <a:pt x="1188861" y="2077320"/>
                </a:cubicBezTo>
                <a:cubicBezTo>
                  <a:pt x="1270270" y="2038192"/>
                  <a:pt x="1345864" y="2080877"/>
                  <a:pt x="1421458" y="2102219"/>
                </a:cubicBezTo>
                <a:cubicBezTo>
                  <a:pt x="1485422" y="2120004"/>
                  <a:pt x="1543571" y="2123562"/>
                  <a:pt x="1549386" y="2013292"/>
                </a:cubicBezTo>
                <a:cubicBezTo>
                  <a:pt x="1549386" y="2002622"/>
                  <a:pt x="1549386" y="1995507"/>
                  <a:pt x="1549386" y="1984836"/>
                </a:cubicBezTo>
                <a:cubicBezTo>
                  <a:pt x="1526126" y="1938595"/>
                  <a:pt x="1494144" y="1917252"/>
                  <a:pt x="1453440" y="1903025"/>
                </a:cubicBezTo>
                <a:cubicBezTo>
                  <a:pt x="1430180" y="1895910"/>
                  <a:pt x="1398198" y="1881683"/>
                  <a:pt x="1398198" y="1849668"/>
                </a:cubicBezTo>
                <a:cubicBezTo>
                  <a:pt x="1401105" y="1728729"/>
                  <a:pt x="1322604" y="1693158"/>
                  <a:pt x="1247011" y="1657587"/>
                </a:cubicBezTo>
                <a:cubicBezTo>
                  <a:pt x="1287715" y="1597117"/>
                  <a:pt x="1322604" y="1639802"/>
                  <a:pt x="1354586" y="1636245"/>
                </a:cubicBezTo>
                <a:cubicBezTo>
                  <a:pt x="1374939" y="1632688"/>
                  <a:pt x="1395290" y="1629132"/>
                  <a:pt x="1395290" y="1597117"/>
                </a:cubicBezTo>
                <a:cubicBezTo>
                  <a:pt x="1395290" y="1572219"/>
                  <a:pt x="1386568" y="1540204"/>
                  <a:pt x="1366216" y="1540204"/>
                </a:cubicBezTo>
                <a:cubicBezTo>
                  <a:pt x="1238288" y="1536647"/>
                  <a:pt x="1165601" y="1365909"/>
                  <a:pt x="1031858" y="1365909"/>
                </a:cubicBezTo>
                <a:cubicBezTo>
                  <a:pt x="950450" y="1365909"/>
                  <a:pt x="1072563" y="1269868"/>
                  <a:pt x="1005692" y="1230741"/>
                </a:cubicBezTo>
                <a:cubicBezTo>
                  <a:pt x="991154" y="1220069"/>
                  <a:pt x="1046396" y="1205842"/>
                  <a:pt x="1069655" y="1209399"/>
                </a:cubicBezTo>
                <a:cubicBezTo>
                  <a:pt x="1092915" y="1212955"/>
                  <a:pt x="1113268" y="1237855"/>
                  <a:pt x="1142342" y="1220069"/>
                </a:cubicBezTo>
                <a:cubicBezTo>
                  <a:pt x="1156879" y="1156043"/>
                  <a:pt x="1119082" y="1131144"/>
                  <a:pt x="1084193" y="1113358"/>
                </a:cubicBezTo>
                <a:cubicBezTo>
                  <a:pt x="1008599" y="1070674"/>
                  <a:pt x="933005" y="1020875"/>
                  <a:pt x="848689" y="1006647"/>
                </a:cubicBezTo>
                <a:cubicBezTo>
                  <a:pt x="819615" y="1003089"/>
                  <a:pt x="802169" y="985305"/>
                  <a:pt x="805077" y="949734"/>
                </a:cubicBezTo>
                <a:cubicBezTo>
                  <a:pt x="810892" y="903491"/>
                  <a:pt x="839967" y="917720"/>
                  <a:pt x="863226" y="921277"/>
                </a:cubicBezTo>
                <a:cubicBezTo>
                  <a:pt x="877764" y="924835"/>
                  <a:pt x="892301" y="935506"/>
                  <a:pt x="906838" y="910606"/>
                </a:cubicBezTo>
                <a:cubicBezTo>
                  <a:pt x="566666" y="658055"/>
                  <a:pt x="386404" y="672284"/>
                  <a:pt x="5527" y="465975"/>
                </a:cubicBezTo>
                <a:cubicBezTo>
                  <a:pt x="89843" y="426847"/>
                  <a:pt x="150900" y="455303"/>
                  <a:pt x="209049" y="462417"/>
                </a:cubicBezTo>
                <a:cubicBezTo>
                  <a:pt x="354422" y="480203"/>
                  <a:pt x="264290" y="512216"/>
                  <a:pt x="409664" y="533558"/>
                </a:cubicBezTo>
                <a:cubicBezTo>
                  <a:pt x="479443" y="544229"/>
                  <a:pt x="543407" y="579800"/>
                  <a:pt x="621908" y="522887"/>
                </a:cubicBezTo>
                <a:cubicBezTo>
                  <a:pt x="674242" y="483759"/>
                  <a:pt x="758558" y="526444"/>
                  <a:pt x="822522" y="558458"/>
                </a:cubicBezTo>
                <a:cubicBezTo>
                  <a:pt x="874856" y="586915"/>
                  <a:pt x="927190" y="594028"/>
                  <a:pt x="996969" y="558458"/>
                </a:cubicBezTo>
                <a:cubicBezTo>
                  <a:pt x="933005" y="537116"/>
                  <a:pt x="883579" y="519330"/>
                  <a:pt x="834151" y="505101"/>
                </a:cubicBezTo>
                <a:cubicBezTo>
                  <a:pt x="793447" y="494431"/>
                  <a:pt x="770187" y="469532"/>
                  <a:pt x="773095" y="416176"/>
                </a:cubicBezTo>
                <a:cubicBezTo>
                  <a:pt x="773095" y="387720"/>
                  <a:pt x="764373" y="348592"/>
                  <a:pt x="793447" y="334364"/>
                </a:cubicBezTo>
                <a:cubicBezTo>
                  <a:pt x="816707" y="320135"/>
                  <a:pt x="848689" y="334364"/>
                  <a:pt x="860319" y="359262"/>
                </a:cubicBezTo>
                <a:cubicBezTo>
                  <a:pt x="874856" y="405504"/>
                  <a:pt x="889393" y="448189"/>
                  <a:pt x="938820" y="451747"/>
                </a:cubicBezTo>
                <a:cubicBezTo>
                  <a:pt x="1005692" y="458860"/>
                  <a:pt x="967894" y="430405"/>
                  <a:pt x="956265" y="394834"/>
                </a:cubicBezTo>
                <a:cubicBezTo>
                  <a:pt x="944635" y="355706"/>
                  <a:pt x="979525" y="345034"/>
                  <a:pt x="1002784" y="352148"/>
                </a:cubicBezTo>
                <a:cubicBezTo>
                  <a:pt x="1090008" y="384162"/>
                  <a:pt x="1180139" y="327250"/>
                  <a:pt x="1270270" y="373491"/>
                </a:cubicBezTo>
                <a:cubicBezTo>
                  <a:pt x="1247011" y="259665"/>
                  <a:pt x="1197583" y="209867"/>
                  <a:pt x="1092915" y="192082"/>
                </a:cubicBezTo>
                <a:cubicBezTo>
                  <a:pt x="1055118" y="188525"/>
                  <a:pt x="1014414" y="195638"/>
                  <a:pt x="979525" y="163625"/>
                </a:cubicBezTo>
                <a:cubicBezTo>
                  <a:pt x="959172" y="145839"/>
                  <a:pt x="938820" y="124497"/>
                  <a:pt x="953358" y="88927"/>
                </a:cubicBezTo>
                <a:cubicBezTo>
                  <a:pt x="962080" y="64027"/>
                  <a:pt x="985339" y="64027"/>
                  <a:pt x="1005692" y="71141"/>
                </a:cubicBezTo>
                <a:cubicBezTo>
                  <a:pt x="1090008" y="110269"/>
                  <a:pt x="1180139" y="120941"/>
                  <a:pt x="1267362" y="135168"/>
                </a:cubicBezTo>
                <a:cubicBezTo>
                  <a:pt x="1281900" y="138725"/>
                  <a:pt x="1296437" y="145839"/>
                  <a:pt x="1310975" y="110269"/>
                </a:cubicBezTo>
                <a:cubicBezTo>
                  <a:pt x="1209214" y="78255"/>
                  <a:pt x="1110360" y="35571"/>
                  <a:pt x="1008599" y="0"/>
                </a:cubicBezTo>
                <a:close/>
              </a:path>
            </a:pathLst>
          </a:custGeom>
          <a:solidFill>
            <a:schemeClr val="bg2">
              <a:alpha val="50000"/>
            </a:schemeClr>
          </a:solidFill>
          <a:ln w="32707" cap="flat">
            <a:noFill/>
            <a:prstDash val="solid"/>
            <a:miter/>
          </a:ln>
        </p:spPr>
        <p:txBody>
          <a:bodyPr rtlCol="0" anchor="ctr"/>
          <a:lstStyle/>
          <a:p>
            <a:endParaRPr lang="en-US">
              <a:solidFill>
                <a:schemeClr val="tx1"/>
              </a:solidFill>
            </a:endParaRPr>
          </a:p>
        </p:txBody>
      </p:sp>
      <p:sp>
        <p:nvSpPr>
          <p:cNvPr id="2" name="Title 1">
            <a:extLst>
              <a:ext uri="{FF2B5EF4-FFF2-40B4-BE49-F238E27FC236}">
                <a16:creationId xmlns:a16="http://schemas.microsoft.com/office/drawing/2014/main" id="{BC525CB6-151A-8488-6340-1E90A197ABA5}"/>
              </a:ext>
            </a:extLst>
          </p:cNvPr>
          <p:cNvSpPr>
            <a:spLocks noGrp="1"/>
          </p:cNvSpPr>
          <p:nvPr>
            <p:ph type="title"/>
          </p:nvPr>
        </p:nvSpPr>
        <p:spPr>
          <a:xfrm>
            <a:off x="6248400" y="1065749"/>
            <a:ext cx="5105400" cy="4726502"/>
          </a:xfrm>
        </p:spPr>
        <p:txBody>
          <a:bodyPr>
            <a:normAutofit/>
          </a:bodyPr>
          <a:lstStyle/>
          <a:p>
            <a:r>
              <a:rPr lang="en-US" dirty="0"/>
              <a:t>Shipment </a:t>
            </a:r>
          </a:p>
        </p:txBody>
      </p:sp>
      <p:sp>
        <p:nvSpPr>
          <p:cNvPr id="3" name="Content Placeholder 2">
            <a:extLst>
              <a:ext uri="{FF2B5EF4-FFF2-40B4-BE49-F238E27FC236}">
                <a16:creationId xmlns:a16="http://schemas.microsoft.com/office/drawing/2014/main" id="{42EC9764-D97B-3F74-1F04-D974521ACD90}"/>
              </a:ext>
            </a:extLst>
          </p:cNvPr>
          <p:cNvSpPr>
            <a:spLocks noGrp="1"/>
          </p:cNvSpPr>
          <p:nvPr>
            <p:ph idx="1"/>
          </p:nvPr>
        </p:nvSpPr>
        <p:spPr>
          <a:xfrm>
            <a:off x="838200" y="713312"/>
            <a:ext cx="4817012" cy="6144687"/>
          </a:xfrm>
        </p:spPr>
        <p:txBody>
          <a:bodyPr anchor="ctr">
            <a:normAutofit fontScale="92500"/>
          </a:bodyPr>
          <a:lstStyle/>
          <a:p>
            <a:r>
              <a:rPr lang="en-US" dirty="0"/>
              <a:t>4. Exchange Control Formalities </a:t>
            </a:r>
          </a:p>
          <a:p>
            <a:r>
              <a:rPr lang="en-US" dirty="0"/>
              <a:t>Proceeds from export are expected to be sent to exporters country </a:t>
            </a:r>
          </a:p>
          <a:p>
            <a:r>
              <a:rPr lang="en-US" dirty="0"/>
              <a:t>Make a declaration to the customs authorities representing the full value of goods</a:t>
            </a:r>
          </a:p>
          <a:p>
            <a:r>
              <a:rPr lang="en-US" dirty="0"/>
              <a:t>Negotiate all the shipping documents</a:t>
            </a:r>
          </a:p>
          <a:p>
            <a:r>
              <a:rPr lang="en-US" dirty="0"/>
              <a:t> Receive payment through the authorized dealer </a:t>
            </a:r>
          </a:p>
          <a:p>
            <a:r>
              <a:rPr lang="en-US" dirty="0"/>
              <a:t>Compliance of exchange control formalities is made through customs.</a:t>
            </a:r>
          </a:p>
          <a:p>
            <a:endParaRPr lang="en-US" sz="2000" dirty="0"/>
          </a:p>
        </p:txBody>
      </p:sp>
    </p:spTree>
    <p:extLst>
      <p:ext uri="{BB962C8B-B14F-4D97-AF65-F5344CB8AC3E}">
        <p14:creationId xmlns:p14="http://schemas.microsoft.com/office/powerpoint/2010/main" val="14915489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0DF40B2-80F7-4E71-B46C-284163F365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AA9156-B158-38F8-F2A9-A6B78F753057}"/>
              </a:ext>
            </a:extLst>
          </p:cNvPr>
          <p:cNvSpPr>
            <a:spLocks noGrp="1"/>
          </p:cNvSpPr>
          <p:nvPr>
            <p:ph type="title"/>
          </p:nvPr>
        </p:nvSpPr>
        <p:spPr>
          <a:xfrm>
            <a:off x="838199" y="548464"/>
            <a:ext cx="3807187" cy="2228074"/>
          </a:xfrm>
        </p:spPr>
        <p:txBody>
          <a:bodyPr>
            <a:normAutofit/>
          </a:bodyPr>
          <a:lstStyle/>
          <a:p>
            <a:r>
              <a:rPr lang="en-US" sz="4000"/>
              <a:t>post-shipment</a:t>
            </a:r>
          </a:p>
        </p:txBody>
      </p:sp>
      <p:sp>
        <p:nvSpPr>
          <p:cNvPr id="3" name="Content Placeholder 2">
            <a:extLst>
              <a:ext uri="{FF2B5EF4-FFF2-40B4-BE49-F238E27FC236}">
                <a16:creationId xmlns:a16="http://schemas.microsoft.com/office/drawing/2014/main" id="{305228A4-2E19-DDB1-82EA-63359BC8C331}"/>
              </a:ext>
            </a:extLst>
          </p:cNvPr>
          <p:cNvSpPr>
            <a:spLocks noGrp="1"/>
          </p:cNvSpPr>
          <p:nvPr>
            <p:ph idx="1"/>
          </p:nvPr>
        </p:nvSpPr>
        <p:spPr>
          <a:xfrm>
            <a:off x="838201" y="2082018"/>
            <a:ext cx="3799425" cy="4775981"/>
          </a:xfrm>
        </p:spPr>
        <p:txBody>
          <a:bodyPr>
            <a:normAutofit fontScale="92500" lnSpcReduction="20000"/>
          </a:bodyPr>
          <a:lstStyle/>
          <a:p>
            <a:r>
              <a:rPr lang="en-US" dirty="0"/>
              <a:t>Present documents for negotiation to the bank and </a:t>
            </a:r>
          </a:p>
          <a:p>
            <a:r>
              <a:rPr lang="en-US" dirty="0"/>
              <a:t>Realize any export incentives from the government. </a:t>
            </a:r>
          </a:p>
          <a:p>
            <a:r>
              <a:rPr lang="en-US" dirty="0"/>
              <a:t>“Negotiation of documents”. And the </a:t>
            </a:r>
          </a:p>
          <a:p>
            <a:r>
              <a:rPr lang="en-US" dirty="0"/>
              <a:t>Negotiable set of documents include bill of exchange, sight draft or usance draft. Full set of bill of lading or airway bill among others</a:t>
            </a:r>
          </a:p>
          <a:p>
            <a:endParaRPr lang="en-US" sz="1700" dirty="0"/>
          </a:p>
        </p:txBody>
      </p:sp>
      <p:pic>
        <p:nvPicPr>
          <p:cNvPr id="5" name="Picture 4" descr="Pen placed on top of a signature line">
            <a:extLst>
              <a:ext uri="{FF2B5EF4-FFF2-40B4-BE49-F238E27FC236}">
                <a16:creationId xmlns:a16="http://schemas.microsoft.com/office/drawing/2014/main" id="{455CB09A-47DE-08FA-F308-4888E4772D96}"/>
              </a:ext>
            </a:extLst>
          </p:cNvPr>
          <p:cNvPicPr>
            <a:picLocks noChangeAspect="1"/>
          </p:cNvPicPr>
          <p:nvPr/>
        </p:nvPicPr>
        <p:blipFill rotWithShape="1">
          <a:blip r:embed="rId2"/>
          <a:srcRect l="30101" r="-1" b="-1"/>
          <a:stretch/>
        </p:blipFill>
        <p:spPr>
          <a:xfrm>
            <a:off x="5010386" y="10"/>
            <a:ext cx="7181613" cy="6857990"/>
          </a:xfrm>
          <a:prstGeom prst="rect">
            <a:avLst/>
          </a:prstGeom>
          <a:effectLst/>
        </p:spPr>
      </p:pic>
    </p:spTree>
    <p:extLst>
      <p:ext uri="{BB962C8B-B14F-4D97-AF65-F5344CB8AC3E}">
        <p14:creationId xmlns:p14="http://schemas.microsoft.com/office/powerpoint/2010/main" val="2215325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0DF40B2-80F7-4E71-B46C-284163F365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7F85130-6E24-C272-E3A3-0A46176941BF}"/>
              </a:ext>
            </a:extLst>
          </p:cNvPr>
          <p:cNvSpPr>
            <a:spLocks noGrp="1"/>
          </p:cNvSpPr>
          <p:nvPr>
            <p:ph type="title"/>
          </p:nvPr>
        </p:nvSpPr>
        <p:spPr>
          <a:xfrm>
            <a:off x="838199" y="548464"/>
            <a:ext cx="3807187" cy="2228074"/>
          </a:xfrm>
        </p:spPr>
        <p:txBody>
          <a:bodyPr>
            <a:normAutofit/>
          </a:bodyPr>
          <a:lstStyle/>
          <a:p>
            <a:r>
              <a:rPr lang="en-US" sz="4000"/>
              <a:t>Incoterms </a:t>
            </a:r>
          </a:p>
        </p:txBody>
      </p:sp>
      <p:sp>
        <p:nvSpPr>
          <p:cNvPr id="3" name="Content Placeholder 2">
            <a:extLst>
              <a:ext uri="{FF2B5EF4-FFF2-40B4-BE49-F238E27FC236}">
                <a16:creationId xmlns:a16="http://schemas.microsoft.com/office/drawing/2014/main" id="{7EB0CC76-F0DE-BD59-7CA3-81A426478BD6}"/>
              </a:ext>
            </a:extLst>
          </p:cNvPr>
          <p:cNvSpPr>
            <a:spLocks noGrp="1"/>
          </p:cNvSpPr>
          <p:nvPr>
            <p:ph idx="1"/>
          </p:nvPr>
        </p:nvSpPr>
        <p:spPr>
          <a:xfrm>
            <a:off x="838201" y="1983545"/>
            <a:ext cx="3799425" cy="4874455"/>
          </a:xfrm>
        </p:spPr>
        <p:txBody>
          <a:bodyPr>
            <a:normAutofit fontScale="77500" lnSpcReduction="20000"/>
          </a:bodyPr>
          <a:lstStyle/>
          <a:p>
            <a:r>
              <a:rPr lang="en-US" dirty="0"/>
              <a:t>International Commercial Terms (Incoterms) Created by international chamber of Commerce</a:t>
            </a:r>
          </a:p>
          <a:p>
            <a:r>
              <a:rPr lang="en-US" dirty="0"/>
              <a:t>Incoterms  selling terms that the buyer and seller of goods both agree to during international transactions. </a:t>
            </a:r>
          </a:p>
          <a:p>
            <a:r>
              <a:rPr lang="en-US" dirty="0"/>
              <a:t>Accepted by governments and legal authorities around the world.</a:t>
            </a:r>
          </a:p>
          <a:p>
            <a:r>
              <a:rPr lang="en-US" dirty="0"/>
              <a:t>Rules of interpretation for most common commercial terms used in contracts for the sale of goods’</a:t>
            </a:r>
          </a:p>
          <a:p>
            <a:r>
              <a:rPr lang="en-US" dirty="0"/>
              <a:t> Incoterms states when the seller’s costs and risks are transferred onto the buyer.  </a:t>
            </a:r>
          </a:p>
          <a:p>
            <a:endParaRPr lang="en-US" sz="1400" dirty="0"/>
          </a:p>
        </p:txBody>
      </p:sp>
      <p:pic>
        <p:nvPicPr>
          <p:cNvPr id="5" name="Picture 4" descr="Stock numbers on a digital display">
            <a:extLst>
              <a:ext uri="{FF2B5EF4-FFF2-40B4-BE49-F238E27FC236}">
                <a16:creationId xmlns:a16="http://schemas.microsoft.com/office/drawing/2014/main" id="{E2B470A7-E778-C37A-166A-80678B6F353C}"/>
              </a:ext>
            </a:extLst>
          </p:cNvPr>
          <p:cNvPicPr>
            <a:picLocks noChangeAspect="1"/>
          </p:cNvPicPr>
          <p:nvPr/>
        </p:nvPicPr>
        <p:blipFill rotWithShape="1">
          <a:blip r:embed="rId2"/>
          <a:srcRect l="31276" r="7724" b="-1"/>
          <a:stretch/>
        </p:blipFill>
        <p:spPr>
          <a:xfrm>
            <a:off x="5010386" y="10"/>
            <a:ext cx="7181613" cy="6857990"/>
          </a:xfrm>
          <a:prstGeom prst="rect">
            <a:avLst/>
          </a:prstGeom>
          <a:effectLst/>
        </p:spPr>
      </p:pic>
    </p:spTree>
    <p:extLst>
      <p:ext uri="{BB962C8B-B14F-4D97-AF65-F5344CB8AC3E}">
        <p14:creationId xmlns:p14="http://schemas.microsoft.com/office/powerpoint/2010/main" val="37160727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5"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1E8F18C-2D75-1B47-DECC-1D23EFAA5BD4}"/>
              </a:ext>
            </a:extLst>
          </p:cNvPr>
          <p:cNvSpPr>
            <a:spLocks noGrp="1"/>
          </p:cNvSpPr>
          <p:nvPr>
            <p:ph type="title"/>
          </p:nvPr>
        </p:nvSpPr>
        <p:spPr>
          <a:xfrm>
            <a:off x="761803" y="350196"/>
            <a:ext cx="4646904" cy="1624520"/>
          </a:xfrm>
        </p:spPr>
        <p:txBody>
          <a:bodyPr anchor="ctr">
            <a:normAutofit/>
          </a:bodyPr>
          <a:lstStyle/>
          <a:p>
            <a:r>
              <a:rPr lang="en-US" sz="4000"/>
              <a:t>Incoterms cont.</a:t>
            </a:r>
          </a:p>
        </p:txBody>
      </p:sp>
      <p:sp>
        <p:nvSpPr>
          <p:cNvPr id="3" name="Content Placeholder 2">
            <a:extLst>
              <a:ext uri="{FF2B5EF4-FFF2-40B4-BE49-F238E27FC236}">
                <a16:creationId xmlns:a16="http://schemas.microsoft.com/office/drawing/2014/main" id="{E87E0893-A49C-75A3-58DA-5179F393EA06}"/>
              </a:ext>
            </a:extLst>
          </p:cNvPr>
          <p:cNvSpPr>
            <a:spLocks noGrp="1"/>
          </p:cNvSpPr>
          <p:nvPr>
            <p:ph idx="1"/>
          </p:nvPr>
        </p:nvSpPr>
        <p:spPr>
          <a:xfrm>
            <a:off x="211015" y="1477108"/>
            <a:ext cx="5884985" cy="5486400"/>
          </a:xfrm>
        </p:spPr>
        <p:txBody>
          <a:bodyPr anchor="ctr">
            <a:normAutofit fontScale="92500" lnSpcReduction="10000"/>
          </a:bodyPr>
          <a:lstStyle/>
          <a:p>
            <a:r>
              <a:rPr lang="en-US" dirty="0"/>
              <a:t>1. EXW – Ex-Works  or Ex-Warehouse: Ex works is when the seller places the goods at the disposal of the buyer </a:t>
            </a:r>
            <a:r>
              <a:rPr lang="en-US" dirty="0">
                <a:solidFill>
                  <a:srgbClr val="FF0000"/>
                </a:solidFill>
              </a:rPr>
              <a:t>at the seller’s premises or at another named place</a:t>
            </a:r>
            <a:r>
              <a:rPr lang="en-US" dirty="0"/>
              <a:t> (i.e., works, factory, warehouse, etc.).</a:t>
            </a:r>
          </a:p>
          <a:p>
            <a:r>
              <a:rPr lang="en-US" dirty="0"/>
              <a:t>2.FCA – Free Carrier: The seller </a:t>
            </a:r>
            <a:r>
              <a:rPr lang="en-US" dirty="0">
                <a:solidFill>
                  <a:srgbClr val="FF0000"/>
                </a:solidFill>
              </a:rPr>
              <a:t>delivers the goods to the carrier or another person nominated by the buyer </a:t>
            </a:r>
            <a:r>
              <a:rPr lang="en-US" dirty="0"/>
              <a:t>at the seller’s premises or another named place. </a:t>
            </a:r>
          </a:p>
          <a:p>
            <a:r>
              <a:rPr lang="en-US" dirty="0"/>
              <a:t>3. FAS – Free Alongside Ship: The seller delivers when the goods are placed </a:t>
            </a:r>
            <a:r>
              <a:rPr lang="en-US" dirty="0">
                <a:solidFill>
                  <a:srgbClr val="FF0000"/>
                </a:solidFill>
              </a:rPr>
              <a:t>alongside the vessel </a:t>
            </a:r>
            <a:r>
              <a:rPr lang="en-US" dirty="0"/>
              <a:t>(e.g., on a quay or a barge) nominated by the buyer at the named port of shipment. </a:t>
            </a:r>
          </a:p>
        </p:txBody>
      </p:sp>
      <p:pic>
        <p:nvPicPr>
          <p:cNvPr id="5" name="Picture 4" descr="Packages on conveyor belt">
            <a:extLst>
              <a:ext uri="{FF2B5EF4-FFF2-40B4-BE49-F238E27FC236}">
                <a16:creationId xmlns:a16="http://schemas.microsoft.com/office/drawing/2014/main" id="{4260D2FD-7918-7467-8694-58CEBFCDEDCE}"/>
              </a:ext>
            </a:extLst>
          </p:cNvPr>
          <p:cNvPicPr>
            <a:picLocks noChangeAspect="1"/>
          </p:cNvPicPr>
          <p:nvPr/>
        </p:nvPicPr>
        <p:blipFill rotWithShape="1">
          <a:blip r:embed="rId2"/>
          <a:srcRect l="4233" r="36367" b="-2"/>
          <a:stretch/>
        </p:blipFill>
        <p:spPr>
          <a:xfrm>
            <a:off x="6096000" y="1"/>
            <a:ext cx="6102825" cy="6858000"/>
          </a:xfrm>
          <a:prstGeom prst="rect">
            <a:avLst/>
          </a:prstGeom>
        </p:spPr>
      </p:pic>
    </p:spTree>
    <p:extLst>
      <p:ext uri="{BB962C8B-B14F-4D97-AF65-F5344CB8AC3E}">
        <p14:creationId xmlns:p14="http://schemas.microsoft.com/office/powerpoint/2010/main" val="24434716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79ECB3C-7680-B5A1-5250-ADB2C3A2E548}"/>
              </a:ext>
            </a:extLst>
          </p:cNvPr>
          <p:cNvSpPr>
            <a:spLocks noGrp="1"/>
          </p:cNvSpPr>
          <p:nvPr>
            <p:ph type="title"/>
          </p:nvPr>
        </p:nvSpPr>
        <p:spPr>
          <a:xfrm>
            <a:off x="761803" y="350196"/>
            <a:ext cx="4646904" cy="1624520"/>
          </a:xfrm>
        </p:spPr>
        <p:txBody>
          <a:bodyPr anchor="ctr">
            <a:normAutofit/>
          </a:bodyPr>
          <a:lstStyle/>
          <a:p>
            <a:r>
              <a:rPr lang="en-US" sz="4000"/>
              <a:t>Incoterms cont.</a:t>
            </a:r>
          </a:p>
        </p:txBody>
      </p:sp>
      <p:sp>
        <p:nvSpPr>
          <p:cNvPr id="3" name="Content Placeholder 2">
            <a:extLst>
              <a:ext uri="{FF2B5EF4-FFF2-40B4-BE49-F238E27FC236}">
                <a16:creationId xmlns:a16="http://schemas.microsoft.com/office/drawing/2014/main" id="{D15CF2C1-F7FA-2F24-D067-FA032F32C695}"/>
              </a:ext>
            </a:extLst>
          </p:cNvPr>
          <p:cNvSpPr>
            <a:spLocks noGrp="1"/>
          </p:cNvSpPr>
          <p:nvPr>
            <p:ph idx="1"/>
          </p:nvPr>
        </p:nvSpPr>
        <p:spPr>
          <a:xfrm>
            <a:off x="126610" y="1491176"/>
            <a:ext cx="5962564" cy="5366824"/>
          </a:xfrm>
        </p:spPr>
        <p:txBody>
          <a:bodyPr anchor="ctr">
            <a:normAutofit fontScale="85000" lnSpcReduction="10000"/>
          </a:bodyPr>
          <a:lstStyle/>
          <a:p>
            <a:r>
              <a:rPr lang="en-US" dirty="0"/>
              <a:t>4. FOB – Free On Board: </a:t>
            </a:r>
            <a:r>
              <a:rPr lang="en-US" dirty="0">
                <a:solidFill>
                  <a:srgbClr val="FF0000"/>
                </a:solidFill>
              </a:rPr>
              <a:t>The seller delivers the goods on board the vessel nominated by the buyer </a:t>
            </a:r>
            <a:r>
              <a:rPr lang="en-US" dirty="0"/>
              <a:t>at the named port of shipment or procures the goods already so delivered. </a:t>
            </a:r>
          </a:p>
          <a:p>
            <a:r>
              <a:rPr lang="en-US" dirty="0"/>
              <a:t>5. CFR – Cost and Freight: The seller delivers the goods on board the vessel or procures the goods already so delivered. </a:t>
            </a:r>
            <a:r>
              <a:rPr lang="en-US" dirty="0">
                <a:solidFill>
                  <a:srgbClr val="FF0000"/>
                </a:solidFill>
              </a:rPr>
              <a:t>The risk of loss of or damage to the goods passes when the products are on board the vessel</a:t>
            </a:r>
            <a:r>
              <a:rPr lang="en-US" dirty="0"/>
              <a:t>. </a:t>
            </a:r>
          </a:p>
          <a:p>
            <a:r>
              <a:rPr lang="en-US" dirty="0"/>
              <a:t>6. CIF – Cost, Insurance and Freight: The seller delivers the goods on board the vessel or procures the goods already so delivered. </a:t>
            </a:r>
            <a:r>
              <a:rPr lang="en-US" dirty="0">
                <a:solidFill>
                  <a:srgbClr val="FF0000"/>
                </a:solidFill>
              </a:rPr>
              <a:t>The risk of loss of or damage to the goods passes when the products are on the ship. </a:t>
            </a:r>
            <a:r>
              <a:rPr lang="en-US" dirty="0"/>
              <a:t>The seller must contract for and pay the costs and freight necessary to bring the goods to the named port of destination. </a:t>
            </a:r>
          </a:p>
        </p:txBody>
      </p:sp>
      <p:pic>
        <p:nvPicPr>
          <p:cNvPr id="5" name="Picture 4" descr="Stock exchange numbers">
            <a:extLst>
              <a:ext uri="{FF2B5EF4-FFF2-40B4-BE49-F238E27FC236}">
                <a16:creationId xmlns:a16="http://schemas.microsoft.com/office/drawing/2014/main" id="{57A68289-32FD-7DA5-921D-DEDE50DB4138}"/>
              </a:ext>
            </a:extLst>
          </p:cNvPr>
          <p:cNvPicPr>
            <a:picLocks noChangeAspect="1"/>
          </p:cNvPicPr>
          <p:nvPr/>
        </p:nvPicPr>
        <p:blipFill rotWithShape="1">
          <a:blip r:embed="rId2"/>
          <a:srcRect l="21040" r="19559" b="-2"/>
          <a:stretch/>
        </p:blipFill>
        <p:spPr>
          <a:xfrm>
            <a:off x="6096000" y="1"/>
            <a:ext cx="6102825" cy="6858000"/>
          </a:xfrm>
          <a:prstGeom prst="rect">
            <a:avLst/>
          </a:prstGeom>
        </p:spPr>
      </p:pic>
    </p:spTree>
    <p:extLst>
      <p:ext uri="{BB962C8B-B14F-4D97-AF65-F5344CB8AC3E}">
        <p14:creationId xmlns:p14="http://schemas.microsoft.com/office/powerpoint/2010/main" val="36072840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440BAB-FE6B-A156-274B-D3795DA9BCD2}"/>
              </a:ext>
            </a:extLst>
          </p:cNvPr>
          <p:cNvSpPr>
            <a:spLocks noGrp="1"/>
          </p:cNvSpPr>
          <p:nvPr>
            <p:ph type="title"/>
          </p:nvPr>
        </p:nvSpPr>
        <p:spPr>
          <a:xfrm>
            <a:off x="5868557" y="1138036"/>
            <a:ext cx="5444382" cy="1402470"/>
          </a:xfrm>
        </p:spPr>
        <p:txBody>
          <a:bodyPr anchor="t">
            <a:normAutofit/>
          </a:bodyPr>
          <a:lstStyle/>
          <a:p>
            <a:r>
              <a:rPr lang="en-US" sz="3200"/>
              <a:t>Incoterms cont.</a:t>
            </a:r>
          </a:p>
        </p:txBody>
      </p:sp>
      <p:pic>
        <p:nvPicPr>
          <p:cNvPr id="5" name="Picture 4" descr="Shopping cart with boxes">
            <a:extLst>
              <a:ext uri="{FF2B5EF4-FFF2-40B4-BE49-F238E27FC236}">
                <a16:creationId xmlns:a16="http://schemas.microsoft.com/office/drawing/2014/main" id="{581A6FBB-AC3C-CE9B-48D1-684E106BF4EB}"/>
              </a:ext>
            </a:extLst>
          </p:cNvPr>
          <p:cNvPicPr>
            <a:picLocks noChangeAspect="1"/>
          </p:cNvPicPr>
          <p:nvPr/>
        </p:nvPicPr>
        <p:blipFill rotWithShape="1">
          <a:blip r:embed="rId2"/>
          <a:srcRect l="36114" r="13748" b="-1"/>
          <a:stretch/>
        </p:blipFill>
        <p:spPr>
          <a:xfrm>
            <a:off x="-1" y="10"/>
            <a:ext cx="5151179" cy="6857990"/>
          </a:xfrm>
          <a:prstGeom prst="rect">
            <a:avLst/>
          </a:prstGeom>
        </p:spPr>
      </p:pic>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A5565470-3515-1F5C-C6A5-769F49331637}"/>
              </a:ext>
            </a:extLst>
          </p:cNvPr>
          <p:cNvSpPr>
            <a:spLocks noGrp="1"/>
          </p:cNvSpPr>
          <p:nvPr>
            <p:ph idx="1"/>
          </p:nvPr>
        </p:nvSpPr>
        <p:spPr>
          <a:xfrm>
            <a:off x="4965894" y="1547446"/>
            <a:ext cx="7226105" cy="5310554"/>
          </a:xfrm>
        </p:spPr>
        <p:txBody>
          <a:bodyPr>
            <a:normAutofit fontScale="92500" lnSpcReduction="10000"/>
          </a:bodyPr>
          <a:lstStyle/>
          <a:p>
            <a:r>
              <a:rPr lang="en-US" dirty="0"/>
              <a:t>7. CPT  – Carriage Paid To: The seller delivers the goods to the carrier or another person nominated by the seller at an agreed place (if any such site is agreed between parties). The seller must contract for and pay the costs of carriage necessary to bring the goods to the named place of destination.</a:t>
            </a:r>
          </a:p>
          <a:p>
            <a:r>
              <a:rPr lang="en-US" dirty="0"/>
              <a:t>8. CIP – Carriage And Insurance Paid To: The seller has the same responsibilities as CPT, but they also contract for insurance cover against the buyer’s risk of loss of or damage to the goods during the carriage..</a:t>
            </a:r>
          </a:p>
          <a:p>
            <a:r>
              <a:rPr lang="en-US" dirty="0"/>
              <a:t>9.	DAP – Delivered At Place: The seller delivers when the goods are placed at the disposal of the buyer on the arriving means of transport ready for unloading at the named place of destination. </a:t>
            </a:r>
          </a:p>
          <a:p>
            <a:endParaRPr lang="en-US" sz="1600" dirty="0"/>
          </a:p>
        </p:txBody>
      </p:sp>
    </p:spTree>
    <p:extLst>
      <p:ext uri="{BB962C8B-B14F-4D97-AF65-F5344CB8AC3E}">
        <p14:creationId xmlns:p14="http://schemas.microsoft.com/office/powerpoint/2010/main" val="41274465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957E29-5457-EA96-3741-EE5BBFD86E22}"/>
              </a:ext>
            </a:extLst>
          </p:cNvPr>
          <p:cNvSpPr>
            <a:spLocks noGrp="1"/>
          </p:cNvSpPr>
          <p:nvPr>
            <p:ph type="title"/>
          </p:nvPr>
        </p:nvSpPr>
        <p:spPr>
          <a:xfrm>
            <a:off x="5868557" y="1138036"/>
            <a:ext cx="5444382" cy="1402470"/>
          </a:xfrm>
        </p:spPr>
        <p:txBody>
          <a:bodyPr anchor="t">
            <a:normAutofit/>
          </a:bodyPr>
          <a:lstStyle/>
          <a:p>
            <a:r>
              <a:rPr lang="en-US" sz="3200"/>
              <a:t>Incoterms cont.</a:t>
            </a:r>
          </a:p>
        </p:txBody>
      </p:sp>
      <p:pic>
        <p:nvPicPr>
          <p:cNvPr id="5" name="Picture 4" descr="Packages on conveyor belt">
            <a:extLst>
              <a:ext uri="{FF2B5EF4-FFF2-40B4-BE49-F238E27FC236}">
                <a16:creationId xmlns:a16="http://schemas.microsoft.com/office/drawing/2014/main" id="{6078490C-231D-C565-B90F-6793D5815B07}"/>
              </a:ext>
            </a:extLst>
          </p:cNvPr>
          <p:cNvPicPr>
            <a:picLocks noChangeAspect="1"/>
          </p:cNvPicPr>
          <p:nvPr/>
        </p:nvPicPr>
        <p:blipFill rotWithShape="1">
          <a:blip r:embed="rId2"/>
          <a:srcRect l="8864" r="40998" b="-1"/>
          <a:stretch/>
        </p:blipFill>
        <p:spPr>
          <a:xfrm>
            <a:off x="-1" y="10"/>
            <a:ext cx="5151179" cy="6857990"/>
          </a:xfrm>
          <a:prstGeom prst="rect">
            <a:avLst/>
          </a:prstGeom>
        </p:spPr>
      </p:pic>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6C77CCB-5184-3FA4-43CF-EBCE8686E7D3}"/>
              </a:ext>
            </a:extLst>
          </p:cNvPr>
          <p:cNvSpPr>
            <a:spLocks noGrp="1"/>
          </p:cNvSpPr>
          <p:nvPr>
            <p:ph idx="1"/>
          </p:nvPr>
        </p:nvSpPr>
        <p:spPr>
          <a:xfrm>
            <a:off x="5345724" y="1561514"/>
            <a:ext cx="6684594" cy="5296485"/>
          </a:xfrm>
        </p:spPr>
        <p:txBody>
          <a:bodyPr>
            <a:normAutofit/>
          </a:bodyPr>
          <a:lstStyle/>
          <a:p>
            <a:r>
              <a:rPr lang="en-US" dirty="0"/>
              <a:t>10.	DPU – Delivered At Place Unloaded (replaces Incoterm® 2010 DAT) DPU replaces the former Incoterm DAT (Delivered At Terminal).  The seller delivers when the goods, once unloaded, are placed at the disposal of the buyer at a named place of destination. </a:t>
            </a:r>
          </a:p>
          <a:p>
            <a:r>
              <a:rPr lang="en-US" dirty="0"/>
              <a:t>11. DDP – Delivered Duty Paid: The seller delivers the goods when the goods are placed at the disposal of the buyer, cleared for import on the arriving means of transport ready for unloading at the named place of destination.</a:t>
            </a:r>
          </a:p>
          <a:p>
            <a:endParaRPr lang="en-US" sz="2000" dirty="0"/>
          </a:p>
        </p:txBody>
      </p:sp>
    </p:spTree>
    <p:extLst>
      <p:ext uri="{BB962C8B-B14F-4D97-AF65-F5344CB8AC3E}">
        <p14:creationId xmlns:p14="http://schemas.microsoft.com/office/powerpoint/2010/main" val="34473525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B210AC1D-4063-4C6E-9528-FA9C4C0C18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02F8C595-E68C-4306-AED8-DC7826A0A5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416414"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1BE13E6-EF87-CBFA-9B4F-50443D390133}"/>
              </a:ext>
            </a:extLst>
          </p:cNvPr>
          <p:cNvSpPr>
            <a:spLocks noGrp="1"/>
          </p:cNvSpPr>
          <p:nvPr>
            <p:ph type="title"/>
          </p:nvPr>
        </p:nvSpPr>
        <p:spPr>
          <a:xfrm>
            <a:off x="6803409" y="762001"/>
            <a:ext cx="4156512" cy="1708244"/>
          </a:xfrm>
        </p:spPr>
        <p:txBody>
          <a:bodyPr anchor="ctr">
            <a:normAutofit/>
          </a:bodyPr>
          <a:lstStyle/>
          <a:p>
            <a:r>
              <a:rPr lang="en-US" sz="4000"/>
              <a:t>References </a:t>
            </a:r>
          </a:p>
        </p:txBody>
      </p:sp>
      <p:pic>
        <p:nvPicPr>
          <p:cNvPr id="5" name="Picture 4" descr="Calendar on table">
            <a:extLst>
              <a:ext uri="{FF2B5EF4-FFF2-40B4-BE49-F238E27FC236}">
                <a16:creationId xmlns:a16="http://schemas.microsoft.com/office/drawing/2014/main" id="{EA261B3D-3889-7738-7A37-7FC2B3D60393}"/>
              </a:ext>
            </a:extLst>
          </p:cNvPr>
          <p:cNvPicPr>
            <a:picLocks noChangeAspect="1"/>
          </p:cNvPicPr>
          <p:nvPr/>
        </p:nvPicPr>
        <p:blipFill rotWithShape="1">
          <a:blip r:embed="rId2"/>
          <a:srcRect l="3249" r="37416" b="-2"/>
          <a:stretch/>
        </p:blipFill>
        <p:spPr>
          <a:xfrm>
            <a:off x="-1" y="-2"/>
            <a:ext cx="6096001" cy="6858002"/>
          </a:xfrm>
          <a:prstGeom prst="rect">
            <a:avLst/>
          </a:prstGeom>
        </p:spPr>
      </p:pic>
      <p:sp>
        <p:nvSpPr>
          <p:cNvPr id="3" name="Content Placeholder 2">
            <a:extLst>
              <a:ext uri="{FF2B5EF4-FFF2-40B4-BE49-F238E27FC236}">
                <a16:creationId xmlns:a16="http://schemas.microsoft.com/office/drawing/2014/main" id="{2462FFF6-3C60-178B-4E27-6F7B1FE18D37}"/>
              </a:ext>
            </a:extLst>
          </p:cNvPr>
          <p:cNvSpPr>
            <a:spLocks noGrp="1"/>
          </p:cNvSpPr>
          <p:nvPr>
            <p:ph idx="1"/>
          </p:nvPr>
        </p:nvSpPr>
        <p:spPr>
          <a:xfrm>
            <a:off x="6803409" y="2470245"/>
            <a:ext cx="4156512" cy="3769835"/>
          </a:xfrm>
        </p:spPr>
        <p:txBody>
          <a:bodyPr anchor="ctr">
            <a:normAutofit/>
          </a:bodyPr>
          <a:lstStyle/>
          <a:p>
            <a:r>
              <a:rPr lang="en-US" sz="1900"/>
              <a:t>1.	Branch A (2006) Export practice and management, Thomson learning (2006) pg-395-445</a:t>
            </a:r>
          </a:p>
          <a:p>
            <a:r>
              <a:rPr lang="en-US" sz="1900"/>
              <a:t>2.	Gopal C.R (2006) Import, Export Procedures, Documentation and Logistics, New international publishers pg. 163-174</a:t>
            </a:r>
          </a:p>
          <a:p>
            <a:r>
              <a:rPr lang="en-US" sz="1900"/>
              <a:t>3.	Incoterms® 2020 Explained - The Complete Guide | IncoDocs. (2023, August 17). IncoDocs. https://incodocs.com/blog/incoterms-2020-explained-the-complete-guide</a:t>
            </a:r>
          </a:p>
          <a:p>
            <a:endParaRPr lang="en-US" sz="1900"/>
          </a:p>
        </p:txBody>
      </p:sp>
    </p:spTree>
    <p:extLst>
      <p:ext uri="{BB962C8B-B14F-4D97-AF65-F5344CB8AC3E}">
        <p14:creationId xmlns:p14="http://schemas.microsoft.com/office/powerpoint/2010/main" val="5424420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9F6F9F-E153-1124-E90C-03B382B1A490}"/>
              </a:ext>
            </a:extLst>
          </p:cNvPr>
          <p:cNvSpPr>
            <a:spLocks noGrp="1"/>
          </p:cNvSpPr>
          <p:nvPr>
            <p:ph type="title"/>
          </p:nvPr>
        </p:nvSpPr>
        <p:spPr>
          <a:xfrm>
            <a:off x="5868557" y="1138036"/>
            <a:ext cx="5444382" cy="1402470"/>
          </a:xfrm>
        </p:spPr>
        <p:txBody>
          <a:bodyPr anchor="t">
            <a:normAutofit/>
          </a:bodyPr>
          <a:lstStyle/>
          <a:p>
            <a:r>
              <a:rPr lang="en-US" sz="3200"/>
              <a:t>End </a:t>
            </a:r>
          </a:p>
        </p:txBody>
      </p:sp>
      <p:pic>
        <p:nvPicPr>
          <p:cNvPr id="5" name="Picture 4" descr="Large skydiving group mid-air">
            <a:extLst>
              <a:ext uri="{FF2B5EF4-FFF2-40B4-BE49-F238E27FC236}">
                <a16:creationId xmlns:a16="http://schemas.microsoft.com/office/drawing/2014/main" id="{104EAC8A-A0D0-CB1C-BE27-A523738C8751}"/>
              </a:ext>
            </a:extLst>
          </p:cNvPr>
          <p:cNvPicPr>
            <a:picLocks noChangeAspect="1"/>
          </p:cNvPicPr>
          <p:nvPr/>
        </p:nvPicPr>
        <p:blipFill rotWithShape="1">
          <a:blip r:embed="rId2"/>
          <a:srcRect l="25609" r="24441"/>
          <a:stretch/>
        </p:blipFill>
        <p:spPr>
          <a:xfrm>
            <a:off x="-1" y="10"/>
            <a:ext cx="5151179" cy="6857990"/>
          </a:xfrm>
          <a:prstGeom prst="rect">
            <a:avLst/>
          </a:prstGeom>
        </p:spPr>
      </p:pic>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2693312-71E8-A6F4-55FB-603E7508BE46}"/>
              </a:ext>
            </a:extLst>
          </p:cNvPr>
          <p:cNvSpPr>
            <a:spLocks noGrp="1"/>
          </p:cNvSpPr>
          <p:nvPr>
            <p:ph idx="1"/>
          </p:nvPr>
        </p:nvSpPr>
        <p:spPr>
          <a:xfrm>
            <a:off x="5868557" y="2551176"/>
            <a:ext cx="5444382" cy="3591207"/>
          </a:xfrm>
        </p:spPr>
        <p:txBody>
          <a:bodyPr>
            <a:normAutofit/>
          </a:bodyPr>
          <a:lstStyle/>
          <a:p>
            <a:r>
              <a:rPr lang="en-US" sz="2000"/>
              <a:t>End </a:t>
            </a:r>
          </a:p>
          <a:p>
            <a:endParaRPr lang="en-US" sz="2000"/>
          </a:p>
          <a:p>
            <a:r>
              <a:rPr lang="en-US" sz="2000"/>
              <a:t>Thank you </a:t>
            </a:r>
          </a:p>
          <a:p>
            <a:endParaRPr lang="en-US" sz="2000"/>
          </a:p>
          <a:p>
            <a:r>
              <a:rPr lang="en-US" sz="2000"/>
              <a:t>See you in lecture five </a:t>
            </a:r>
          </a:p>
        </p:txBody>
      </p:sp>
    </p:spTree>
    <p:extLst>
      <p:ext uri="{BB962C8B-B14F-4D97-AF65-F5344CB8AC3E}">
        <p14:creationId xmlns:p14="http://schemas.microsoft.com/office/powerpoint/2010/main" val="8827409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361</TotalTime>
  <Words>1842</Words>
  <Application>Microsoft Office PowerPoint</Application>
  <PresentationFormat>Widescreen</PresentationFormat>
  <Paragraphs>183</Paragraphs>
  <Slides>32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32</vt:i4>
      </vt:variant>
    </vt:vector>
  </HeadingPairs>
  <TitlesOfParts>
    <vt:vector size="36" baseType="lpstr">
      <vt:lpstr>Arial</vt:lpstr>
      <vt:lpstr>Calibri</vt:lpstr>
      <vt:lpstr>Calibri Light</vt:lpstr>
      <vt:lpstr>Office Theme</vt:lpstr>
      <vt:lpstr>Export Marketing and Finance week 4 Lecture Processing Export Order and Incoterms </vt:lpstr>
      <vt:lpstr>Welcome note</vt:lpstr>
      <vt:lpstr>Intended learning outcomes </vt:lpstr>
      <vt:lpstr>Description of an export order</vt:lpstr>
      <vt:lpstr>Critical issues in export  order processing </vt:lpstr>
      <vt:lpstr>Export order processing stages</vt:lpstr>
      <vt:lpstr>Getting an export order</vt:lpstr>
      <vt:lpstr>Getting an export order cont.</vt:lpstr>
      <vt:lpstr>Getting an export order cont.</vt:lpstr>
      <vt:lpstr>Getting an export order cont.</vt:lpstr>
      <vt:lpstr>Getting an export order cont.</vt:lpstr>
      <vt:lpstr>Pre-shipment </vt:lpstr>
      <vt:lpstr>Pre-shipment </vt:lpstr>
      <vt:lpstr>Pre-shipment </vt:lpstr>
      <vt:lpstr>Pre-shipment </vt:lpstr>
      <vt:lpstr>Pre-shipment </vt:lpstr>
      <vt:lpstr>Pre-shipment </vt:lpstr>
      <vt:lpstr>Pre-shipment </vt:lpstr>
      <vt:lpstr>Pre-shipment </vt:lpstr>
      <vt:lpstr>Shipment </vt:lpstr>
      <vt:lpstr>Shipment </vt:lpstr>
      <vt:lpstr>Shipment cont. </vt:lpstr>
      <vt:lpstr>Shipment </vt:lpstr>
      <vt:lpstr>Shipment </vt:lpstr>
      <vt:lpstr>post-shipment</vt:lpstr>
      <vt:lpstr>Incoterms </vt:lpstr>
      <vt:lpstr>Incoterms cont.</vt:lpstr>
      <vt:lpstr>Incoterms cont.</vt:lpstr>
      <vt:lpstr>Incoterms cont.</vt:lpstr>
      <vt:lpstr>Incoterms cont.</vt:lpstr>
      <vt:lpstr>References </vt:lpstr>
      <vt:lpstr>End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Export Marketing and Finance week 4 Lecture Processing Export Order and Incoterms </dc:title>
  <dc:creator>Dr. John N. Kamau</dc:creator>
  <cp:lastModifiedBy>Dr. John N. Kamau</cp:lastModifiedBy>
  <cp:revision>6</cp:revision>
  <dcterms:created xsi:type="dcterms:W3CDTF">2023-09-27T03:40:15Z</dcterms:created>
  <dcterms:modified xsi:type="dcterms:W3CDTF">2023-09-27T09:42:04Z</dcterms:modified>
</cp:coreProperties>
</file>