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4" r:id="rId18"/>
    <p:sldId id="273" r:id="rId19"/>
    <p:sldId id="272" r:id="rId20"/>
    <p:sldId id="275" r:id="rId21"/>
    <p:sldId id="276" r:id="rId22"/>
    <p:sldId id="277" r:id="rId23"/>
    <p:sldId id="278" r:id="rId24"/>
    <p:sldId id="279" r:id="rId25"/>
    <p:sldId id="280" r:id="rId26"/>
    <p:sldId id="281" r:id="rId27"/>
    <p:sldId id="282" r:id="rId28"/>
    <p:sldId id="283" r:id="rId29"/>
    <p:sldId id="284" r:id="rId30"/>
    <p:sldId id="285" r:id="rId31"/>
    <p:sldId id="287" r:id="rId32"/>
    <p:sldId id="288" r:id="rId33"/>
    <p:sldId id="289" r:id="rId34"/>
    <p:sldId id="290" r:id="rId35"/>
    <p:sldId id="291" r:id="rId36"/>
    <p:sldId id="292" r:id="rId37"/>
    <p:sldId id="293" r:id="rId38"/>
    <p:sldId id="294"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108"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AED3A3-45DF-4214-AE2D-EDB10F4660C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394BCF8D-9F5D-4601-BC4D-014D51ED548C}">
      <dgm:prSet/>
      <dgm:spPr/>
      <dgm:t>
        <a:bodyPr/>
        <a:lstStyle/>
        <a:p>
          <a:r>
            <a:rPr lang="en-US"/>
            <a:t>End </a:t>
          </a:r>
        </a:p>
      </dgm:t>
    </dgm:pt>
    <dgm:pt modelId="{B9976A3B-EF98-4E57-982F-007EBFF50A16}" type="parTrans" cxnId="{FB3811BC-FA69-4980-929F-3E428350C6E1}">
      <dgm:prSet/>
      <dgm:spPr/>
      <dgm:t>
        <a:bodyPr/>
        <a:lstStyle/>
        <a:p>
          <a:endParaRPr lang="en-US"/>
        </a:p>
      </dgm:t>
    </dgm:pt>
    <dgm:pt modelId="{C7EA28ED-8362-4D07-9146-13F7598399CE}" type="sibTrans" cxnId="{FB3811BC-FA69-4980-929F-3E428350C6E1}">
      <dgm:prSet/>
      <dgm:spPr/>
      <dgm:t>
        <a:bodyPr/>
        <a:lstStyle/>
        <a:p>
          <a:endParaRPr lang="en-US"/>
        </a:p>
      </dgm:t>
    </dgm:pt>
    <dgm:pt modelId="{A8392F1B-6E2D-4505-97FE-B4E69BC3D2E1}">
      <dgm:prSet/>
      <dgm:spPr/>
      <dgm:t>
        <a:bodyPr/>
        <a:lstStyle/>
        <a:p>
          <a:r>
            <a:rPr lang="en-US"/>
            <a:t>Thank you</a:t>
          </a:r>
        </a:p>
      </dgm:t>
    </dgm:pt>
    <dgm:pt modelId="{232D8D93-DFD2-48AA-9625-85C09301F51C}" type="parTrans" cxnId="{008554A8-C652-4B83-8E97-37F33639EFA7}">
      <dgm:prSet/>
      <dgm:spPr/>
      <dgm:t>
        <a:bodyPr/>
        <a:lstStyle/>
        <a:p>
          <a:endParaRPr lang="en-US"/>
        </a:p>
      </dgm:t>
    </dgm:pt>
    <dgm:pt modelId="{6DF7BE06-D0FE-448D-A087-6BD076F42B3E}" type="sibTrans" cxnId="{008554A8-C652-4B83-8E97-37F33639EFA7}">
      <dgm:prSet/>
      <dgm:spPr/>
      <dgm:t>
        <a:bodyPr/>
        <a:lstStyle/>
        <a:p>
          <a:endParaRPr lang="en-US"/>
        </a:p>
      </dgm:t>
    </dgm:pt>
    <dgm:pt modelId="{45CB0940-D5AF-4B07-9AEE-C17D62844B15}">
      <dgm:prSet/>
      <dgm:spPr/>
      <dgm:t>
        <a:bodyPr/>
        <a:lstStyle/>
        <a:p>
          <a:r>
            <a:rPr lang="en-US"/>
            <a:t>Let's meet in week six</a:t>
          </a:r>
        </a:p>
      </dgm:t>
    </dgm:pt>
    <dgm:pt modelId="{989E3CBD-0D75-4847-9743-440C4F389A99}" type="parTrans" cxnId="{BC71CFC9-87F1-49F7-ADB5-8F3BA3CB8291}">
      <dgm:prSet/>
      <dgm:spPr/>
      <dgm:t>
        <a:bodyPr/>
        <a:lstStyle/>
        <a:p>
          <a:endParaRPr lang="en-US"/>
        </a:p>
      </dgm:t>
    </dgm:pt>
    <dgm:pt modelId="{741B36B2-B705-4C8C-899E-48094C68E97D}" type="sibTrans" cxnId="{BC71CFC9-87F1-49F7-ADB5-8F3BA3CB8291}">
      <dgm:prSet/>
      <dgm:spPr/>
      <dgm:t>
        <a:bodyPr/>
        <a:lstStyle/>
        <a:p>
          <a:endParaRPr lang="en-US"/>
        </a:p>
      </dgm:t>
    </dgm:pt>
    <dgm:pt modelId="{F1CBEFC2-32CB-428B-BACE-DF0B435981C7}" type="pres">
      <dgm:prSet presAssocID="{E4AED3A3-45DF-4214-AE2D-EDB10F4660C1}" presName="linear" presStyleCnt="0">
        <dgm:presLayoutVars>
          <dgm:animLvl val="lvl"/>
          <dgm:resizeHandles val="exact"/>
        </dgm:presLayoutVars>
      </dgm:prSet>
      <dgm:spPr/>
    </dgm:pt>
    <dgm:pt modelId="{E44A9BE3-FD38-4EB2-A6C0-EE8372684C04}" type="pres">
      <dgm:prSet presAssocID="{394BCF8D-9F5D-4601-BC4D-014D51ED548C}" presName="parentText" presStyleLbl="node1" presStyleIdx="0" presStyleCnt="3">
        <dgm:presLayoutVars>
          <dgm:chMax val="0"/>
          <dgm:bulletEnabled val="1"/>
        </dgm:presLayoutVars>
      </dgm:prSet>
      <dgm:spPr/>
    </dgm:pt>
    <dgm:pt modelId="{014F992A-04A7-49A9-95FB-C285CC5EB309}" type="pres">
      <dgm:prSet presAssocID="{C7EA28ED-8362-4D07-9146-13F7598399CE}" presName="spacer" presStyleCnt="0"/>
      <dgm:spPr/>
    </dgm:pt>
    <dgm:pt modelId="{DFA93D9F-08AE-4E33-9FBE-3E495E527602}" type="pres">
      <dgm:prSet presAssocID="{A8392F1B-6E2D-4505-97FE-B4E69BC3D2E1}" presName="parentText" presStyleLbl="node1" presStyleIdx="1" presStyleCnt="3">
        <dgm:presLayoutVars>
          <dgm:chMax val="0"/>
          <dgm:bulletEnabled val="1"/>
        </dgm:presLayoutVars>
      </dgm:prSet>
      <dgm:spPr/>
    </dgm:pt>
    <dgm:pt modelId="{D10FAD4B-5EB2-4276-9987-8DF30678709B}" type="pres">
      <dgm:prSet presAssocID="{6DF7BE06-D0FE-448D-A087-6BD076F42B3E}" presName="spacer" presStyleCnt="0"/>
      <dgm:spPr/>
    </dgm:pt>
    <dgm:pt modelId="{23806E2D-8A17-40F9-9106-E35895D617D6}" type="pres">
      <dgm:prSet presAssocID="{45CB0940-D5AF-4B07-9AEE-C17D62844B15}" presName="parentText" presStyleLbl="node1" presStyleIdx="2" presStyleCnt="3">
        <dgm:presLayoutVars>
          <dgm:chMax val="0"/>
          <dgm:bulletEnabled val="1"/>
        </dgm:presLayoutVars>
      </dgm:prSet>
      <dgm:spPr/>
    </dgm:pt>
  </dgm:ptLst>
  <dgm:cxnLst>
    <dgm:cxn modelId="{B67D4F46-33D3-4B1E-AC86-E2795A57EEB6}" type="presOf" srcId="{394BCF8D-9F5D-4601-BC4D-014D51ED548C}" destId="{E44A9BE3-FD38-4EB2-A6C0-EE8372684C04}" srcOrd="0" destOrd="0" presId="urn:microsoft.com/office/officeart/2005/8/layout/vList2"/>
    <dgm:cxn modelId="{8AB4C04A-A12A-4F2D-AB4E-8998EE8F3210}" type="presOf" srcId="{A8392F1B-6E2D-4505-97FE-B4E69BC3D2E1}" destId="{DFA93D9F-08AE-4E33-9FBE-3E495E527602}" srcOrd="0" destOrd="0" presId="urn:microsoft.com/office/officeart/2005/8/layout/vList2"/>
    <dgm:cxn modelId="{008554A8-C652-4B83-8E97-37F33639EFA7}" srcId="{E4AED3A3-45DF-4214-AE2D-EDB10F4660C1}" destId="{A8392F1B-6E2D-4505-97FE-B4E69BC3D2E1}" srcOrd="1" destOrd="0" parTransId="{232D8D93-DFD2-48AA-9625-85C09301F51C}" sibTransId="{6DF7BE06-D0FE-448D-A087-6BD076F42B3E}"/>
    <dgm:cxn modelId="{A0EB0EAA-D07D-4849-9B9D-5F7E70C03B64}" type="presOf" srcId="{45CB0940-D5AF-4B07-9AEE-C17D62844B15}" destId="{23806E2D-8A17-40F9-9106-E35895D617D6}" srcOrd="0" destOrd="0" presId="urn:microsoft.com/office/officeart/2005/8/layout/vList2"/>
    <dgm:cxn modelId="{FB3811BC-FA69-4980-929F-3E428350C6E1}" srcId="{E4AED3A3-45DF-4214-AE2D-EDB10F4660C1}" destId="{394BCF8D-9F5D-4601-BC4D-014D51ED548C}" srcOrd="0" destOrd="0" parTransId="{B9976A3B-EF98-4E57-982F-007EBFF50A16}" sibTransId="{C7EA28ED-8362-4D07-9146-13F7598399CE}"/>
    <dgm:cxn modelId="{BC71CFC9-87F1-49F7-ADB5-8F3BA3CB8291}" srcId="{E4AED3A3-45DF-4214-AE2D-EDB10F4660C1}" destId="{45CB0940-D5AF-4B07-9AEE-C17D62844B15}" srcOrd="2" destOrd="0" parTransId="{989E3CBD-0D75-4847-9743-440C4F389A99}" sibTransId="{741B36B2-B705-4C8C-899E-48094C68E97D}"/>
    <dgm:cxn modelId="{36C589E6-B99B-4490-A683-AD12F9FF046F}" type="presOf" srcId="{E4AED3A3-45DF-4214-AE2D-EDB10F4660C1}" destId="{F1CBEFC2-32CB-428B-BACE-DF0B435981C7}" srcOrd="0" destOrd="0" presId="urn:microsoft.com/office/officeart/2005/8/layout/vList2"/>
    <dgm:cxn modelId="{1BBC2833-2ED7-4C94-9E0A-64CE7944F9B5}" type="presParOf" srcId="{F1CBEFC2-32CB-428B-BACE-DF0B435981C7}" destId="{E44A9BE3-FD38-4EB2-A6C0-EE8372684C04}" srcOrd="0" destOrd="0" presId="urn:microsoft.com/office/officeart/2005/8/layout/vList2"/>
    <dgm:cxn modelId="{433C34F6-E4C6-4751-834A-F13FB3FCEB3C}" type="presParOf" srcId="{F1CBEFC2-32CB-428B-BACE-DF0B435981C7}" destId="{014F992A-04A7-49A9-95FB-C285CC5EB309}" srcOrd="1" destOrd="0" presId="urn:microsoft.com/office/officeart/2005/8/layout/vList2"/>
    <dgm:cxn modelId="{D209069B-2C3C-49D7-A626-DDB657762A6B}" type="presParOf" srcId="{F1CBEFC2-32CB-428B-BACE-DF0B435981C7}" destId="{DFA93D9F-08AE-4E33-9FBE-3E495E527602}" srcOrd="2" destOrd="0" presId="urn:microsoft.com/office/officeart/2005/8/layout/vList2"/>
    <dgm:cxn modelId="{F38A5926-3462-48CD-B2E6-521DD8126700}" type="presParOf" srcId="{F1CBEFC2-32CB-428B-BACE-DF0B435981C7}" destId="{D10FAD4B-5EB2-4276-9987-8DF30678709B}" srcOrd="3" destOrd="0" presId="urn:microsoft.com/office/officeart/2005/8/layout/vList2"/>
    <dgm:cxn modelId="{027F82CD-D3AB-4EE7-9CEC-5CEF59B064B8}" type="presParOf" srcId="{F1CBEFC2-32CB-428B-BACE-DF0B435981C7}" destId="{23806E2D-8A17-40F9-9106-E35895D617D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4A9BE3-FD38-4EB2-A6C0-EE8372684C04}">
      <dsp:nvSpPr>
        <dsp:cNvPr id="0" name=""/>
        <dsp:cNvSpPr/>
      </dsp:nvSpPr>
      <dsp:spPr>
        <a:xfrm>
          <a:off x="0" y="628654"/>
          <a:ext cx="6666833" cy="129519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l" defTabSz="2400300">
            <a:lnSpc>
              <a:spcPct val="90000"/>
            </a:lnSpc>
            <a:spcBef>
              <a:spcPct val="0"/>
            </a:spcBef>
            <a:spcAft>
              <a:spcPct val="35000"/>
            </a:spcAft>
            <a:buNone/>
          </a:pPr>
          <a:r>
            <a:rPr lang="en-US" sz="5400" kern="1200"/>
            <a:t>End </a:t>
          </a:r>
        </a:p>
      </dsp:txBody>
      <dsp:txXfrm>
        <a:off x="63226" y="691880"/>
        <a:ext cx="6540381" cy="1168738"/>
      </dsp:txXfrm>
    </dsp:sp>
    <dsp:sp modelId="{DFA93D9F-08AE-4E33-9FBE-3E495E527602}">
      <dsp:nvSpPr>
        <dsp:cNvPr id="0" name=""/>
        <dsp:cNvSpPr/>
      </dsp:nvSpPr>
      <dsp:spPr>
        <a:xfrm>
          <a:off x="0" y="2079364"/>
          <a:ext cx="6666833" cy="1295190"/>
        </a:xfrm>
        <a:prstGeom prst="roundRect">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l" defTabSz="2400300">
            <a:lnSpc>
              <a:spcPct val="90000"/>
            </a:lnSpc>
            <a:spcBef>
              <a:spcPct val="0"/>
            </a:spcBef>
            <a:spcAft>
              <a:spcPct val="35000"/>
            </a:spcAft>
            <a:buNone/>
          </a:pPr>
          <a:r>
            <a:rPr lang="en-US" sz="5400" kern="1200"/>
            <a:t>Thank you</a:t>
          </a:r>
        </a:p>
      </dsp:txBody>
      <dsp:txXfrm>
        <a:off x="63226" y="2142590"/>
        <a:ext cx="6540381" cy="1168738"/>
      </dsp:txXfrm>
    </dsp:sp>
    <dsp:sp modelId="{23806E2D-8A17-40F9-9106-E35895D617D6}">
      <dsp:nvSpPr>
        <dsp:cNvPr id="0" name=""/>
        <dsp:cNvSpPr/>
      </dsp:nvSpPr>
      <dsp:spPr>
        <a:xfrm>
          <a:off x="0" y="3530075"/>
          <a:ext cx="6666833" cy="129519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5740" tIns="205740" rIns="205740" bIns="205740" numCol="1" spcCol="1270" anchor="ctr" anchorCtr="0">
          <a:noAutofit/>
        </a:bodyPr>
        <a:lstStyle/>
        <a:p>
          <a:pPr marL="0" lvl="0" indent="0" algn="l" defTabSz="2400300">
            <a:lnSpc>
              <a:spcPct val="90000"/>
            </a:lnSpc>
            <a:spcBef>
              <a:spcPct val="0"/>
            </a:spcBef>
            <a:spcAft>
              <a:spcPct val="35000"/>
            </a:spcAft>
            <a:buNone/>
          </a:pPr>
          <a:r>
            <a:rPr lang="en-US" sz="5400" kern="1200"/>
            <a:t>Let's meet in week six</a:t>
          </a:r>
        </a:p>
      </dsp:txBody>
      <dsp:txXfrm>
        <a:off x="63226" y="3593301"/>
        <a:ext cx="6540381" cy="11687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8833D-AA7E-73BD-883B-6378F3127E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853FC45-4672-BD9A-8486-E2FD05A844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9429256-99AB-F22C-C877-D6CC8CC6DDBE}"/>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5" name="Footer Placeholder 4">
            <a:extLst>
              <a:ext uri="{FF2B5EF4-FFF2-40B4-BE49-F238E27FC236}">
                <a16:creationId xmlns:a16="http://schemas.microsoft.com/office/drawing/2014/main" id="{66B6E19F-94B8-031F-BE46-1090A13D5E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91EA0-B6BE-88FE-E684-F37E9096B499}"/>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2578709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37448-9EA9-FF12-101C-FBDE6ED977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03C4DF0-1E44-510A-82A9-BE253D4315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3A9708-133A-867C-CD8E-D709D0A1156A}"/>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5" name="Footer Placeholder 4">
            <a:extLst>
              <a:ext uri="{FF2B5EF4-FFF2-40B4-BE49-F238E27FC236}">
                <a16:creationId xmlns:a16="http://schemas.microsoft.com/office/drawing/2014/main" id="{53C75635-93AA-9812-C4CE-D51C8A6847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B7A79D-86DF-DB07-CD51-12E10F2FA665}"/>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837178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90D6A-53AD-0D4D-7A97-BA11A907E4E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3E27222-7FB4-6B2A-5A6C-BD2134E20F2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5D2E02-DB62-FCEC-B9EC-0C12BD31FD98}"/>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5" name="Footer Placeholder 4">
            <a:extLst>
              <a:ext uri="{FF2B5EF4-FFF2-40B4-BE49-F238E27FC236}">
                <a16:creationId xmlns:a16="http://schemas.microsoft.com/office/drawing/2014/main" id="{5AD22576-2833-ABF3-AC7E-4A8AC14139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1E4C14-7064-EE03-E48A-2B905CB3A34F}"/>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1749100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A89F3-B803-2CBA-EF3E-EAF44727DDD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D9D4178-434C-48BE-AF97-307805AE99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D4F4EC5-DE4A-4C04-C1EA-2D2B3EB01D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96BCEE9-1679-EC4D-EE29-C8F61B6EAEEF}"/>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6" name="Footer Placeholder 5">
            <a:extLst>
              <a:ext uri="{FF2B5EF4-FFF2-40B4-BE49-F238E27FC236}">
                <a16:creationId xmlns:a16="http://schemas.microsoft.com/office/drawing/2014/main" id="{76BA3D9D-CA8F-6F81-94C4-FF0C7BE9C0D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EC1D92-DD75-3F33-22B3-FDC42E67815A}"/>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3446883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DC4B0-740B-97EC-58B7-D1633D6FE9F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A1AE56-ABA9-822E-D19D-0AEBD3E782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1276E40-1485-416E-0CFD-6FCB681C11C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EF0DC3-D8E0-6A37-36B2-C352F37EAE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A2C64FA-DEA1-FA5A-14D0-E30E6944DDC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2DB3A82-FB33-00FB-748F-4C7EFEC8D733}"/>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8" name="Footer Placeholder 7">
            <a:extLst>
              <a:ext uri="{FF2B5EF4-FFF2-40B4-BE49-F238E27FC236}">
                <a16:creationId xmlns:a16="http://schemas.microsoft.com/office/drawing/2014/main" id="{01F85069-D64F-5DC5-D530-43763F90880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CF7333A-F1A6-8C98-52FB-A5B36F3FC92C}"/>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1889659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79F79-5FF2-24A1-DF07-4C952F2BA2E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B349FB4-CE32-1DF9-4376-C1FDCDEF13EC}"/>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4" name="Footer Placeholder 3">
            <a:extLst>
              <a:ext uri="{FF2B5EF4-FFF2-40B4-BE49-F238E27FC236}">
                <a16:creationId xmlns:a16="http://schemas.microsoft.com/office/drawing/2014/main" id="{EDE57E37-0F9A-4937-C761-24FFA48F93C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C4BC929-E154-76E3-20EF-57577ABB9612}"/>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2858990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32910F-6C87-68D5-1A8B-38B57BFFAC77}"/>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3" name="Footer Placeholder 2">
            <a:extLst>
              <a:ext uri="{FF2B5EF4-FFF2-40B4-BE49-F238E27FC236}">
                <a16:creationId xmlns:a16="http://schemas.microsoft.com/office/drawing/2014/main" id="{DBE586B4-9AB9-F349-5B03-9822F1ABFB6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D7D86D3-D8D9-B7DE-47B0-0507DF8D7B77}"/>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3477349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5036F-5B15-7399-2A7D-7A2EC0A8B2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EB04D2C-49C3-F455-E89A-AB4F1D3D0F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F1C2B2F-FADB-AABE-229E-244E1FDA78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2E5749-4F84-D2AE-ECD3-607C7689F386}"/>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6" name="Footer Placeholder 5">
            <a:extLst>
              <a:ext uri="{FF2B5EF4-FFF2-40B4-BE49-F238E27FC236}">
                <a16:creationId xmlns:a16="http://schemas.microsoft.com/office/drawing/2014/main" id="{B2EE15B4-A612-19A8-454B-79C3DE7B9E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8DAE6E5-DBFF-0B33-1AA9-7D75F85077DF}"/>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2363034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28B60-16AD-0BBF-A19C-1663CB93A9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869D683-C72B-86BF-6F72-AABA5ECEC3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4F3A89D-C5FC-4C16-D930-D926727FFB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A03928-8E97-E0A0-C35B-BE7D19B2D1D9}"/>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6" name="Footer Placeholder 5">
            <a:extLst>
              <a:ext uri="{FF2B5EF4-FFF2-40B4-BE49-F238E27FC236}">
                <a16:creationId xmlns:a16="http://schemas.microsoft.com/office/drawing/2014/main" id="{C639BC92-E02B-D51A-CC1F-D5686BC28C1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D783264-A0D5-C80C-4D5F-12F75C224D70}"/>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3336982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BF88E-3C24-9DAC-B9AC-3D2029B2887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6B16749-EDB2-4AEF-6C82-7101B2BA65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F43560-5644-91E9-137F-8F7D55CC5AA3}"/>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5" name="Footer Placeholder 4">
            <a:extLst>
              <a:ext uri="{FF2B5EF4-FFF2-40B4-BE49-F238E27FC236}">
                <a16:creationId xmlns:a16="http://schemas.microsoft.com/office/drawing/2014/main" id="{9B0864B1-B6A0-DECC-4B87-145674A86A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FB7775-45B3-4677-1B21-AE7758E884D3}"/>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2200994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367344-6684-A192-5576-F0FE6844B1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0AD2941-4E99-6510-0E95-AEA2E8A4B0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BBA174-C5E3-8BC3-CFFE-9AE99229F64D}"/>
              </a:ext>
            </a:extLst>
          </p:cNvPr>
          <p:cNvSpPr>
            <a:spLocks noGrp="1"/>
          </p:cNvSpPr>
          <p:nvPr>
            <p:ph type="dt" sz="half" idx="10"/>
          </p:nvPr>
        </p:nvSpPr>
        <p:spPr/>
        <p:txBody>
          <a:bodyPr/>
          <a:lstStyle/>
          <a:p>
            <a:fld id="{B6202812-4E77-4D02-B4D7-A2646F270321}" type="datetimeFigureOut">
              <a:rPr lang="en-US" smtClean="0"/>
              <a:t>10/1/2023</a:t>
            </a:fld>
            <a:endParaRPr lang="en-US"/>
          </a:p>
        </p:txBody>
      </p:sp>
      <p:sp>
        <p:nvSpPr>
          <p:cNvPr id="5" name="Footer Placeholder 4">
            <a:extLst>
              <a:ext uri="{FF2B5EF4-FFF2-40B4-BE49-F238E27FC236}">
                <a16:creationId xmlns:a16="http://schemas.microsoft.com/office/drawing/2014/main" id="{BC36AEBF-B4A8-463D-598C-21A6AB5C80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333CF8-0D40-4AD7-06E0-3DC96DA38D45}"/>
              </a:ext>
            </a:extLst>
          </p:cNvPr>
          <p:cNvSpPr>
            <a:spLocks noGrp="1"/>
          </p:cNvSpPr>
          <p:nvPr>
            <p:ph type="sldNum" sz="quarter" idx="12"/>
          </p:nvPr>
        </p:nvSpPr>
        <p:spPr/>
        <p:txBody>
          <a:bodyPr/>
          <a:lstStyle/>
          <a:p>
            <a:fld id="{FA611DBA-86EE-46BD-A05C-4CDA8D571ED5}" type="slidenum">
              <a:rPr lang="en-US" smtClean="0"/>
              <a:t>‹#›</a:t>
            </a:fld>
            <a:endParaRPr lang="en-US"/>
          </a:p>
        </p:txBody>
      </p:sp>
    </p:spTree>
    <p:extLst>
      <p:ext uri="{BB962C8B-B14F-4D97-AF65-F5344CB8AC3E}">
        <p14:creationId xmlns:p14="http://schemas.microsoft.com/office/powerpoint/2010/main" val="1228371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58E5F4-94DA-873A-2804-EEDBEA7DF7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926C3F9-BAC4-E00B-31F7-93848C0067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4EBF43-A7CB-40A8-E654-3749FD6FBA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202812-4E77-4D02-B4D7-A2646F270321}" type="datetimeFigureOut">
              <a:rPr lang="en-US" smtClean="0"/>
              <a:t>10/1/2023</a:t>
            </a:fld>
            <a:endParaRPr lang="en-US"/>
          </a:p>
        </p:txBody>
      </p:sp>
      <p:sp>
        <p:nvSpPr>
          <p:cNvPr id="5" name="Footer Placeholder 4">
            <a:extLst>
              <a:ext uri="{FF2B5EF4-FFF2-40B4-BE49-F238E27FC236}">
                <a16:creationId xmlns:a16="http://schemas.microsoft.com/office/drawing/2014/main" id="{3F592390-33E2-394D-4903-EA9A22A2C8B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B8554EE-3F1A-21AD-ED7B-1DFF6EF780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611DBA-86EE-46BD-A05C-4CDA8D571ED5}" type="slidenum">
              <a:rPr lang="en-US" smtClean="0"/>
              <a:t>‹#›</a:t>
            </a:fld>
            <a:endParaRPr lang="en-US"/>
          </a:p>
        </p:txBody>
      </p:sp>
    </p:spTree>
    <p:extLst>
      <p:ext uri="{BB962C8B-B14F-4D97-AF65-F5344CB8AC3E}">
        <p14:creationId xmlns:p14="http://schemas.microsoft.com/office/powerpoint/2010/main" val="3520495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templatearchive.com/bill-of-lading/"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4" descr="Angled shot of pen on a graph">
            <a:extLst>
              <a:ext uri="{FF2B5EF4-FFF2-40B4-BE49-F238E27FC236}">
                <a16:creationId xmlns:a16="http://schemas.microsoft.com/office/drawing/2014/main" id="{D6611C8C-2350-34D0-8BC2-3AEEE62DD046}"/>
              </a:ext>
            </a:extLst>
          </p:cNvPr>
          <p:cNvPicPr>
            <a:picLocks noChangeAspect="1"/>
          </p:cNvPicPr>
          <p:nvPr/>
        </p:nvPicPr>
        <p:blipFill rotWithShape="1">
          <a:blip r:embed="rId2">
            <a:alphaModFix amt="50000"/>
          </a:blip>
          <a:srcRect t="9441" b="6289"/>
          <a:stretch/>
        </p:blipFill>
        <p:spPr>
          <a:xfrm>
            <a:off x="20" y="1"/>
            <a:ext cx="12191980" cy="6857999"/>
          </a:xfrm>
          <a:prstGeom prst="rect">
            <a:avLst/>
          </a:prstGeom>
        </p:spPr>
      </p:pic>
      <p:sp>
        <p:nvSpPr>
          <p:cNvPr id="2" name="Title 1">
            <a:extLst>
              <a:ext uri="{FF2B5EF4-FFF2-40B4-BE49-F238E27FC236}">
                <a16:creationId xmlns:a16="http://schemas.microsoft.com/office/drawing/2014/main" id="{FEEB0DAC-A57B-F238-31C1-80478A35A3EE}"/>
              </a:ext>
            </a:extLst>
          </p:cNvPr>
          <p:cNvSpPr>
            <a:spLocks noGrp="1"/>
          </p:cNvSpPr>
          <p:nvPr>
            <p:ph type="ctrTitle"/>
          </p:nvPr>
        </p:nvSpPr>
        <p:spPr>
          <a:xfrm>
            <a:off x="1524000" y="1122362"/>
            <a:ext cx="9144000" cy="2900518"/>
          </a:xfrm>
        </p:spPr>
        <p:txBody>
          <a:bodyPr>
            <a:normAutofit/>
          </a:bodyPr>
          <a:lstStyle/>
          <a:p>
            <a:r>
              <a:rPr lang="en-US" sz="5600">
                <a:solidFill>
                  <a:srgbClr val="FFFFFF"/>
                </a:solidFill>
              </a:rPr>
              <a:t>Export marketing and finance </a:t>
            </a:r>
            <a:br>
              <a:rPr lang="en-US" sz="5600">
                <a:solidFill>
                  <a:srgbClr val="FFFFFF"/>
                </a:solidFill>
              </a:rPr>
            </a:br>
            <a:r>
              <a:rPr lang="en-US" sz="5600">
                <a:solidFill>
                  <a:srgbClr val="FFFFFF"/>
                </a:solidFill>
              </a:rPr>
              <a:t>week 5 lecture</a:t>
            </a:r>
            <a:br>
              <a:rPr lang="en-US" sz="5600">
                <a:solidFill>
                  <a:srgbClr val="FFFFFF"/>
                </a:solidFill>
              </a:rPr>
            </a:br>
            <a:r>
              <a:rPr lang="en-US" sz="5600">
                <a:solidFill>
                  <a:srgbClr val="FFFFFF"/>
                </a:solidFill>
              </a:rPr>
              <a:t>export market documentation </a:t>
            </a:r>
          </a:p>
        </p:txBody>
      </p:sp>
      <p:sp>
        <p:nvSpPr>
          <p:cNvPr id="3" name="Subtitle 2">
            <a:extLst>
              <a:ext uri="{FF2B5EF4-FFF2-40B4-BE49-F238E27FC236}">
                <a16:creationId xmlns:a16="http://schemas.microsoft.com/office/drawing/2014/main" id="{C24F3817-0AA3-EA0E-0C88-0EFC24C401A8}"/>
              </a:ext>
            </a:extLst>
          </p:cNvPr>
          <p:cNvSpPr>
            <a:spLocks noGrp="1"/>
          </p:cNvSpPr>
          <p:nvPr>
            <p:ph type="subTitle" idx="1"/>
          </p:nvPr>
        </p:nvSpPr>
        <p:spPr>
          <a:xfrm>
            <a:off x="1524000" y="4159404"/>
            <a:ext cx="9144000" cy="1098395"/>
          </a:xfrm>
        </p:spPr>
        <p:txBody>
          <a:bodyPr>
            <a:normAutofit/>
          </a:bodyPr>
          <a:lstStyle/>
          <a:p>
            <a:r>
              <a:rPr lang="en-US">
                <a:solidFill>
                  <a:srgbClr val="FFFFFF"/>
                </a:solidFill>
              </a:rPr>
              <a:t>Dr John N Kamau</a:t>
            </a:r>
          </a:p>
        </p:txBody>
      </p:sp>
    </p:spTree>
    <p:extLst>
      <p:ext uri="{BB962C8B-B14F-4D97-AF65-F5344CB8AC3E}">
        <p14:creationId xmlns:p14="http://schemas.microsoft.com/office/powerpoint/2010/main" val="345563164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8D57F9-3A91-29F3-6B60-C7C95041178E}"/>
              </a:ext>
            </a:extLst>
          </p:cNvPr>
          <p:cNvSpPr>
            <a:spLocks noGrp="1"/>
          </p:cNvSpPr>
          <p:nvPr>
            <p:ph type="title"/>
          </p:nvPr>
        </p:nvSpPr>
        <p:spPr>
          <a:xfrm>
            <a:off x="6513788" y="365125"/>
            <a:ext cx="4840010" cy="1807305"/>
          </a:xfrm>
        </p:spPr>
        <p:txBody>
          <a:bodyPr>
            <a:normAutofit/>
          </a:bodyPr>
          <a:lstStyle/>
          <a:p>
            <a:r>
              <a:rPr lang="en-US"/>
              <a:t>Welcome!</a:t>
            </a:r>
            <a:endParaRPr lang="en-US" dirty="0"/>
          </a:p>
        </p:txBody>
      </p:sp>
      <p:pic>
        <p:nvPicPr>
          <p:cNvPr id="8" name="Picture 4" descr="Calendar on table">
            <a:extLst>
              <a:ext uri="{FF2B5EF4-FFF2-40B4-BE49-F238E27FC236}">
                <a16:creationId xmlns:a16="http://schemas.microsoft.com/office/drawing/2014/main" id="{04E7AB4E-1564-0F86-1EEC-30C20C33A3F9}"/>
              </a:ext>
            </a:extLst>
          </p:cNvPr>
          <p:cNvPicPr>
            <a:picLocks noChangeAspect="1"/>
          </p:cNvPicPr>
          <p:nvPr/>
        </p:nvPicPr>
        <p:blipFill rotWithShape="1">
          <a:blip r:embed="rId2"/>
          <a:srcRect l="3149" r="37316"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D7154F27-AE05-90D8-F4BE-D135BE3702BB}"/>
              </a:ext>
            </a:extLst>
          </p:cNvPr>
          <p:cNvSpPr>
            <a:spLocks noGrp="1"/>
          </p:cNvSpPr>
          <p:nvPr>
            <p:ph idx="1"/>
          </p:nvPr>
        </p:nvSpPr>
        <p:spPr>
          <a:xfrm>
            <a:off x="6513788" y="1716258"/>
            <a:ext cx="4840010" cy="4909625"/>
          </a:xfrm>
        </p:spPr>
        <p:txBody>
          <a:bodyPr>
            <a:normAutofit/>
          </a:bodyPr>
          <a:lstStyle/>
          <a:p>
            <a:r>
              <a:rPr lang="en-US" dirty="0"/>
              <a:t>Welcome to week five lecture!</a:t>
            </a:r>
          </a:p>
          <a:p>
            <a:r>
              <a:rPr lang="en-US" dirty="0"/>
              <a:t>Every time we begin a lecture am excited by your presence and choice to walk with me</a:t>
            </a:r>
          </a:p>
          <a:p>
            <a:r>
              <a:rPr lang="en-US" dirty="0"/>
              <a:t>In the last week lecture we started exploring export procedures by examining how export orders are processed</a:t>
            </a:r>
          </a:p>
          <a:p>
            <a:r>
              <a:rPr lang="en-US" dirty="0"/>
              <a:t>We continue with the process by examining documents that accompany the process</a:t>
            </a:r>
          </a:p>
        </p:txBody>
      </p:sp>
    </p:spTree>
    <p:extLst>
      <p:ext uri="{BB962C8B-B14F-4D97-AF65-F5344CB8AC3E}">
        <p14:creationId xmlns:p14="http://schemas.microsoft.com/office/powerpoint/2010/main" val="513849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04C02B-3366-06FF-F629-1D7F30106BE1}"/>
              </a:ext>
            </a:extLst>
          </p:cNvPr>
          <p:cNvSpPr>
            <a:spLocks noGrp="1"/>
          </p:cNvSpPr>
          <p:nvPr>
            <p:ph type="title"/>
          </p:nvPr>
        </p:nvSpPr>
        <p:spPr>
          <a:xfrm>
            <a:off x="6513788" y="365125"/>
            <a:ext cx="4840010" cy="1807305"/>
          </a:xfrm>
        </p:spPr>
        <p:txBody>
          <a:bodyPr>
            <a:normAutofit/>
          </a:bodyPr>
          <a:lstStyle/>
          <a:p>
            <a:r>
              <a:rPr lang="en-US" dirty="0"/>
              <a:t>Intended learning outcomes </a:t>
            </a:r>
          </a:p>
        </p:txBody>
      </p:sp>
      <p:pic>
        <p:nvPicPr>
          <p:cNvPr id="5" name="Picture 4" descr="Different coloured organisers">
            <a:extLst>
              <a:ext uri="{FF2B5EF4-FFF2-40B4-BE49-F238E27FC236}">
                <a16:creationId xmlns:a16="http://schemas.microsoft.com/office/drawing/2014/main" id="{C096E5E8-C87A-DD64-1BF2-A6AAFA10B528}"/>
              </a:ext>
            </a:extLst>
          </p:cNvPr>
          <p:cNvPicPr>
            <a:picLocks noChangeAspect="1"/>
          </p:cNvPicPr>
          <p:nvPr/>
        </p:nvPicPr>
        <p:blipFill rotWithShape="1">
          <a:blip r:embed="rId2"/>
          <a:srcRect l="23074" r="22968"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6F552C14-D63F-E8BF-3191-BC339C44A4BA}"/>
              </a:ext>
            </a:extLst>
          </p:cNvPr>
          <p:cNvSpPr>
            <a:spLocks noGrp="1"/>
          </p:cNvSpPr>
          <p:nvPr>
            <p:ph idx="1"/>
          </p:nvPr>
        </p:nvSpPr>
        <p:spPr>
          <a:xfrm>
            <a:off x="6513788" y="2333296"/>
            <a:ext cx="4840010" cy="4524703"/>
          </a:xfrm>
        </p:spPr>
        <p:txBody>
          <a:bodyPr>
            <a:normAutofit lnSpcReduction="10000"/>
          </a:bodyPr>
          <a:lstStyle/>
          <a:p>
            <a:r>
              <a:rPr lang="en-US" dirty="0"/>
              <a:t>At the end of this lecture, you will be able to:</a:t>
            </a:r>
          </a:p>
          <a:p>
            <a:r>
              <a:rPr lang="en-US" dirty="0"/>
              <a:t>1.	Describe the aligned document systems</a:t>
            </a:r>
          </a:p>
          <a:p>
            <a:r>
              <a:rPr lang="en-US" dirty="0"/>
              <a:t>2.	Discuss principal export documents</a:t>
            </a:r>
          </a:p>
          <a:p>
            <a:r>
              <a:rPr lang="en-US" dirty="0"/>
              <a:t>3.	Examine commercial export documents</a:t>
            </a:r>
          </a:p>
          <a:p>
            <a:r>
              <a:rPr lang="en-US" dirty="0"/>
              <a:t>4.	Evaluate use of technology in export documentation </a:t>
            </a:r>
          </a:p>
          <a:p>
            <a:endParaRPr lang="en-US" sz="2000" dirty="0"/>
          </a:p>
        </p:txBody>
      </p:sp>
    </p:spTree>
    <p:extLst>
      <p:ext uri="{BB962C8B-B14F-4D97-AF65-F5344CB8AC3E}">
        <p14:creationId xmlns:p14="http://schemas.microsoft.com/office/powerpoint/2010/main" val="3215588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1BEEBB-6029-8727-4B9E-E151AECD09EA}"/>
              </a:ext>
            </a:extLst>
          </p:cNvPr>
          <p:cNvSpPr>
            <a:spLocks noGrp="1"/>
          </p:cNvSpPr>
          <p:nvPr>
            <p:ph type="title"/>
          </p:nvPr>
        </p:nvSpPr>
        <p:spPr>
          <a:xfrm>
            <a:off x="6513788" y="365125"/>
            <a:ext cx="4840010" cy="1807305"/>
          </a:xfrm>
        </p:spPr>
        <p:txBody>
          <a:bodyPr>
            <a:normAutofit/>
          </a:bodyPr>
          <a:lstStyle/>
          <a:p>
            <a:r>
              <a:rPr lang="en-US" dirty="0"/>
              <a:t>Need for export documentation </a:t>
            </a:r>
          </a:p>
        </p:txBody>
      </p:sp>
      <p:pic>
        <p:nvPicPr>
          <p:cNvPr id="5" name="Picture 4" descr="Different coloured organisers">
            <a:extLst>
              <a:ext uri="{FF2B5EF4-FFF2-40B4-BE49-F238E27FC236}">
                <a16:creationId xmlns:a16="http://schemas.microsoft.com/office/drawing/2014/main" id="{7A007C9F-6B96-6E36-0F75-71880497B70E}"/>
              </a:ext>
            </a:extLst>
          </p:cNvPr>
          <p:cNvPicPr>
            <a:picLocks noChangeAspect="1"/>
          </p:cNvPicPr>
          <p:nvPr/>
        </p:nvPicPr>
        <p:blipFill rotWithShape="1">
          <a:blip r:embed="rId2"/>
          <a:srcRect l="23074" r="22968"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2DAEEDCE-5DDB-ADF7-4927-963BE3EDF1E5}"/>
              </a:ext>
            </a:extLst>
          </p:cNvPr>
          <p:cNvSpPr>
            <a:spLocks noGrp="1"/>
          </p:cNvSpPr>
          <p:nvPr>
            <p:ph idx="1"/>
          </p:nvPr>
        </p:nvSpPr>
        <p:spPr>
          <a:xfrm>
            <a:off x="6513788" y="2333296"/>
            <a:ext cx="4840010" cy="4524703"/>
          </a:xfrm>
        </p:spPr>
        <p:txBody>
          <a:bodyPr>
            <a:normAutofit fontScale="92500" lnSpcReduction="20000"/>
          </a:bodyPr>
          <a:lstStyle/>
          <a:p>
            <a:r>
              <a:rPr lang="en-US" dirty="0"/>
              <a:t>There are over 40 export documents </a:t>
            </a:r>
          </a:p>
          <a:p>
            <a:r>
              <a:rPr lang="en-US" dirty="0"/>
              <a:t> Ensuring your consignment arrive on time </a:t>
            </a:r>
          </a:p>
          <a:p>
            <a:r>
              <a:rPr lang="en-US" dirty="0"/>
              <a:t>All employees work to meet schedule </a:t>
            </a:r>
          </a:p>
          <a:p>
            <a:r>
              <a:rPr lang="en-US" dirty="0"/>
              <a:t>Make everything organized</a:t>
            </a:r>
          </a:p>
          <a:p>
            <a:r>
              <a:rPr lang="en-US" dirty="0"/>
              <a:t>Affects productivity and efficiency</a:t>
            </a:r>
          </a:p>
          <a:p>
            <a:r>
              <a:rPr lang="en-US" dirty="0"/>
              <a:t>Keeps a track of progress</a:t>
            </a:r>
          </a:p>
          <a:p>
            <a:r>
              <a:rPr lang="en-US" dirty="0"/>
              <a:t>Identifies areas of risk</a:t>
            </a:r>
          </a:p>
          <a:p>
            <a:r>
              <a:rPr lang="en-US" dirty="0"/>
              <a:t>Harmony</a:t>
            </a:r>
          </a:p>
        </p:txBody>
      </p:sp>
    </p:spTree>
    <p:extLst>
      <p:ext uri="{BB962C8B-B14F-4D97-AF65-F5344CB8AC3E}">
        <p14:creationId xmlns:p14="http://schemas.microsoft.com/office/powerpoint/2010/main" val="1092782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6F9530-1A84-8A88-654F-9C5D603CE77A}"/>
              </a:ext>
            </a:extLst>
          </p:cNvPr>
          <p:cNvSpPr>
            <a:spLocks noGrp="1"/>
          </p:cNvSpPr>
          <p:nvPr>
            <p:ph type="title"/>
          </p:nvPr>
        </p:nvSpPr>
        <p:spPr>
          <a:xfrm>
            <a:off x="6513788" y="365125"/>
            <a:ext cx="4840010" cy="1807305"/>
          </a:xfrm>
        </p:spPr>
        <p:txBody>
          <a:bodyPr>
            <a:normAutofit/>
          </a:bodyPr>
          <a:lstStyle/>
          <a:p>
            <a:r>
              <a:rPr lang="en-US" dirty="0"/>
              <a:t>Aligned document system</a:t>
            </a:r>
          </a:p>
        </p:txBody>
      </p:sp>
      <p:pic>
        <p:nvPicPr>
          <p:cNvPr id="5" name="Picture 4" descr="Piles of paperwork">
            <a:extLst>
              <a:ext uri="{FF2B5EF4-FFF2-40B4-BE49-F238E27FC236}">
                <a16:creationId xmlns:a16="http://schemas.microsoft.com/office/drawing/2014/main" id="{C922FB8D-96D4-A3ED-A24F-B12CFF348858}"/>
              </a:ext>
            </a:extLst>
          </p:cNvPr>
          <p:cNvPicPr>
            <a:picLocks noChangeAspect="1"/>
          </p:cNvPicPr>
          <p:nvPr/>
        </p:nvPicPr>
        <p:blipFill rotWithShape="1">
          <a:blip r:embed="rId2"/>
          <a:srcRect l="19102" r="14006"/>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3F4B1722-A3CF-5A45-19F6-9BE0777B5860}"/>
              </a:ext>
            </a:extLst>
          </p:cNvPr>
          <p:cNvSpPr>
            <a:spLocks noGrp="1"/>
          </p:cNvSpPr>
          <p:nvPr>
            <p:ph idx="1"/>
          </p:nvPr>
        </p:nvSpPr>
        <p:spPr>
          <a:xfrm>
            <a:off x="6513788" y="1772528"/>
            <a:ext cx="4840010" cy="4979963"/>
          </a:xfrm>
        </p:spPr>
        <p:txBody>
          <a:bodyPr>
            <a:normAutofit fontScale="92500" lnSpcReduction="20000"/>
          </a:bodyPr>
          <a:lstStyle/>
          <a:p>
            <a:r>
              <a:rPr lang="en-US" dirty="0"/>
              <a:t>Process of documentation is very cumbersome</a:t>
            </a:r>
          </a:p>
          <a:p>
            <a:r>
              <a:rPr lang="en-US" dirty="0"/>
              <a:t>Need for harmonized system</a:t>
            </a:r>
          </a:p>
          <a:p>
            <a:r>
              <a:rPr lang="en-US" dirty="0"/>
              <a:t>Various system exist </a:t>
            </a:r>
          </a:p>
          <a:p>
            <a:r>
              <a:rPr lang="en-US" dirty="0"/>
              <a:t>Aligned Document Systems (ADS)</a:t>
            </a:r>
          </a:p>
          <a:p>
            <a:r>
              <a:rPr lang="en-US" dirty="0"/>
              <a:t>Trade Facilitation Working Party of the UN/ECE (WP.4) </a:t>
            </a:r>
          </a:p>
          <a:p>
            <a:r>
              <a:rPr lang="en-US" dirty="0"/>
              <a:t>United Kingdom Board of Trade’s Simpler Export Documents (Gopal, 2006), </a:t>
            </a:r>
          </a:p>
          <a:p>
            <a:r>
              <a:rPr lang="en-US" dirty="0"/>
              <a:t>The  Harmonized System (World Customs Organization, 2018) among other.</a:t>
            </a:r>
          </a:p>
        </p:txBody>
      </p:sp>
    </p:spTree>
    <p:extLst>
      <p:ext uri="{BB962C8B-B14F-4D97-AF65-F5344CB8AC3E}">
        <p14:creationId xmlns:p14="http://schemas.microsoft.com/office/powerpoint/2010/main" val="167948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44CDAD-6B90-5659-F75D-ED041B65F509}"/>
              </a:ext>
            </a:extLst>
          </p:cNvPr>
          <p:cNvSpPr>
            <a:spLocks noGrp="1"/>
          </p:cNvSpPr>
          <p:nvPr>
            <p:ph type="title"/>
          </p:nvPr>
        </p:nvSpPr>
        <p:spPr>
          <a:xfrm>
            <a:off x="6513788" y="365125"/>
            <a:ext cx="4840010" cy="1807305"/>
          </a:xfrm>
        </p:spPr>
        <p:txBody>
          <a:bodyPr>
            <a:normAutofit/>
          </a:bodyPr>
          <a:lstStyle/>
          <a:p>
            <a:r>
              <a:rPr lang="en-US"/>
              <a:t>Benefits of harmonized system </a:t>
            </a:r>
            <a:endParaRPr lang="en-US" dirty="0"/>
          </a:p>
        </p:txBody>
      </p:sp>
      <p:pic>
        <p:nvPicPr>
          <p:cNvPr id="5" name="Picture 4" descr="Graph on document with pen">
            <a:extLst>
              <a:ext uri="{FF2B5EF4-FFF2-40B4-BE49-F238E27FC236}">
                <a16:creationId xmlns:a16="http://schemas.microsoft.com/office/drawing/2014/main" id="{2FBA59DB-A2A5-6E3E-EEA1-2D5CE0219776}"/>
              </a:ext>
            </a:extLst>
          </p:cNvPr>
          <p:cNvPicPr>
            <a:picLocks noChangeAspect="1"/>
          </p:cNvPicPr>
          <p:nvPr/>
        </p:nvPicPr>
        <p:blipFill rotWithShape="1">
          <a:blip r:embed="rId2"/>
          <a:srcRect l="27094" r="13372"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F7526985-B2ED-323E-1725-3AE084A10D23}"/>
              </a:ext>
            </a:extLst>
          </p:cNvPr>
          <p:cNvSpPr>
            <a:spLocks noGrp="1"/>
          </p:cNvSpPr>
          <p:nvPr>
            <p:ph idx="1"/>
          </p:nvPr>
        </p:nvSpPr>
        <p:spPr>
          <a:xfrm>
            <a:off x="6513788" y="1856936"/>
            <a:ext cx="4840010" cy="5001064"/>
          </a:xfrm>
        </p:spPr>
        <p:txBody>
          <a:bodyPr>
            <a:normAutofit fontScale="62500" lnSpcReduction="20000"/>
          </a:bodyPr>
          <a:lstStyle/>
          <a:p>
            <a:r>
              <a:rPr lang="en-US" sz="3400" dirty="0"/>
              <a:t>Fewer documents and forms to complete.</a:t>
            </a:r>
          </a:p>
          <a:p>
            <a:r>
              <a:rPr lang="en-US" sz="3400" dirty="0"/>
              <a:t>Reduced time, money and human resources required </a:t>
            </a:r>
          </a:p>
          <a:p>
            <a:r>
              <a:rPr lang="en-US" sz="3400" dirty="0"/>
              <a:t>lower trade transaction costs.</a:t>
            </a:r>
          </a:p>
          <a:p>
            <a:r>
              <a:rPr lang="en-US" sz="3400" dirty="0"/>
              <a:t>Easier documents transmission between countries</a:t>
            </a:r>
          </a:p>
          <a:p>
            <a:r>
              <a:rPr lang="en-US" sz="3400" dirty="0"/>
              <a:t>Removal of language barriers.</a:t>
            </a:r>
          </a:p>
          <a:p>
            <a:r>
              <a:rPr lang="en-US" sz="3400" dirty="0"/>
              <a:t>Improved administrative controls –fewer errors.</a:t>
            </a:r>
          </a:p>
          <a:p>
            <a:r>
              <a:rPr lang="en-US" sz="3400" dirty="0"/>
              <a:t>Precondition for transition to automation </a:t>
            </a:r>
          </a:p>
          <a:p>
            <a:r>
              <a:rPr lang="en-US" sz="3400" dirty="0"/>
              <a:t>Golden rule “First simplify the process and documentary requirements, then automate”</a:t>
            </a:r>
          </a:p>
          <a:p>
            <a:r>
              <a:rPr lang="en-US" sz="3400" dirty="0"/>
              <a:t>Creates better image for the firm and the country</a:t>
            </a:r>
          </a:p>
          <a:p>
            <a:endParaRPr lang="en-US" sz="1700" dirty="0"/>
          </a:p>
        </p:txBody>
      </p:sp>
    </p:spTree>
    <p:extLst>
      <p:ext uri="{BB962C8B-B14F-4D97-AF65-F5344CB8AC3E}">
        <p14:creationId xmlns:p14="http://schemas.microsoft.com/office/powerpoint/2010/main" val="2408028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32B947-DD1A-22A5-AF22-4406219D6F4C}"/>
              </a:ext>
            </a:extLst>
          </p:cNvPr>
          <p:cNvSpPr>
            <a:spLocks noGrp="1"/>
          </p:cNvSpPr>
          <p:nvPr>
            <p:ph type="title"/>
          </p:nvPr>
        </p:nvSpPr>
        <p:spPr>
          <a:xfrm>
            <a:off x="761800" y="762001"/>
            <a:ext cx="5334197" cy="1708242"/>
          </a:xfrm>
        </p:spPr>
        <p:txBody>
          <a:bodyPr anchor="ctr">
            <a:normAutofit/>
          </a:bodyPr>
          <a:lstStyle/>
          <a:p>
            <a:r>
              <a:rPr lang="en-US" sz="4000"/>
              <a:t>Dangers of poor documentation </a:t>
            </a:r>
          </a:p>
        </p:txBody>
      </p:sp>
      <p:sp>
        <p:nvSpPr>
          <p:cNvPr id="3" name="Content Placeholder 2">
            <a:extLst>
              <a:ext uri="{FF2B5EF4-FFF2-40B4-BE49-F238E27FC236}">
                <a16:creationId xmlns:a16="http://schemas.microsoft.com/office/drawing/2014/main" id="{9267CE22-AED8-C1E9-6327-2AC4491AA1C4}"/>
              </a:ext>
            </a:extLst>
          </p:cNvPr>
          <p:cNvSpPr>
            <a:spLocks noGrp="1"/>
          </p:cNvSpPr>
          <p:nvPr>
            <p:ph idx="1"/>
          </p:nvPr>
        </p:nvSpPr>
        <p:spPr>
          <a:xfrm>
            <a:off x="761800" y="2138289"/>
            <a:ext cx="5864083" cy="4719711"/>
          </a:xfrm>
        </p:spPr>
        <p:txBody>
          <a:bodyPr anchor="ctr">
            <a:normAutofit fontScale="77500" lnSpcReduction="20000"/>
          </a:bodyPr>
          <a:lstStyle/>
          <a:p>
            <a:r>
              <a:rPr lang="en-US" dirty="0"/>
              <a:t>Suffer financially in terms of higher interest costs/penalties/fines and discrepancy charges.</a:t>
            </a:r>
          </a:p>
          <a:p>
            <a:r>
              <a:rPr lang="en-US" dirty="0"/>
              <a:t>Must spend extra money on phone/fax/courier services.</a:t>
            </a:r>
          </a:p>
          <a:p>
            <a:r>
              <a:rPr lang="en-US" dirty="0"/>
              <a:t>Suffer heavily due to loss of credit cover from insurance companies.</a:t>
            </a:r>
          </a:p>
          <a:p>
            <a:r>
              <a:rPr lang="en-US" dirty="0"/>
              <a:t>Forced to pay heavy demurrage charges in his own country/</a:t>
            </a:r>
          </a:p>
          <a:p>
            <a:r>
              <a:rPr lang="en-US" dirty="0"/>
              <a:t>Affects the buyer’s ability to claim goods at the foreign ports.</a:t>
            </a:r>
          </a:p>
          <a:p>
            <a:r>
              <a:rPr lang="en-US" dirty="0"/>
              <a:t>Forced to airfreight goods at his own expense if the shipment is delayed </a:t>
            </a:r>
          </a:p>
          <a:p>
            <a:r>
              <a:rPr lang="en-US" dirty="0"/>
              <a:t>Suffer loss of goodwill with the buyer </a:t>
            </a:r>
          </a:p>
          <a:p>
            <a:r>
              <a:rPr lang="en-US" dirty="0"/>
              <a:t>Loss of further business</a:t>
            </a:r>
            <a:r>
              <a:rPr lang="en-US" sz="1400" dirty="0"/>
              <a:t>.</a:t>
            </a:r>
          </a:p>
          <a:p>
            <a:endParaRPr lang="en-US" sz="1400" dirty="0"/>
          </a:p>
        </p:txBody>
      </p:sp>
      <p:pic>
        <p:nvPicPr>
          <p:cNvPr id="5" name="Picture 4" descr="A hand holding a pen and shading circles on a sheet">
            <a:extLst>
              <a:ext uri="{FF2B5EF4-FFF2-40B4-BE49-F238E27FC236}">
                <a16:creationId xmlns:a16="http://schemas.microsoft.com/office/drawing/2014/main" id="{BE1C32CB-9739-5B24-5923-EAC444BA2B15}"/>
              </a:ext>
            </a:extLst>
          </p:cNvPr>
          <p:cNvPicPr>
            <a:picLocks noChangeAspect="1"/>
          </p:cNvPicPr>
          <p:nvPr/>
        </p:nvPicPr>
        <p:blipFill rotWithShape="1">
          <a:blip r:embed="rId2"/>
          <a:srcRect l="39617" r="1514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187553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E1A08F-5915-0667-8DEA-C83A956BA910}"/>
              </a:ext>
            </a:extLst>
          </p:cNvPr>
          <p:cNvSpPr>
            <a:spLocks noGrp="1"/>
          </p:cNvSpPr>
          <p:nvPr>
            <p:ph type="title"/>
          </p:nvPr>
        </p:nvSpPr>
        <p:spPr>
          <a:xfrm>
            <a:off x="761800" y="762001"/>
            <a:ext cx="5334197" cy="1708242"/>
          </a:xfrm>
        </p:spPr>
        <p:txBody>
          <a:bodyPr anchor="ctr">
            <a:normAutofit/>
          </a:bodyPr>
          <a:lstStyle/>
          <a:p>
            <a:r>
              <a:rPr lang="en-US" sz="4000"/>
              <a:t>Classification of documents </a:t>
            </a:r>
          </a:p>
        </p:txBody>
      </p:sp>
      <p:sp>
        <p:nvSpPr>
          <p:cNvPr id="3" name="Content Placeholder 2">
            <a:extLst>
              <a:ext uri="{FF2B5EF4-FFF2-40B4-BE49-F238E27FC236}">
                <a16:creationId xmlns:a16="http://schemas.microsoft.com/office/drawing/2014/main" id="{60287F87-3BD2-07B0-9B17-7FB75165938C}"/>
              </a:ext>
            </a:extLst>
          </p:cNvPr>
          <p:cNvSpPr>
            <a:spLocks noGrp="1"/>
          </p:cNvSpPr>
          <p:nvPr>
            <p:ph idx="1"/>
          </p:nvPr>
        </p:nvSpPr>
        <p:spPr>
          <a:xfrm>
            <a:off x="761800" y="2470244"/>
            <a:ext cx="5334197" cy="3769835"/>
          </a:xfrm>
        </p:spPr>
        <p:txBody>
          <a:bodyPr anchor="ctr">
            <a:normAutofit/>
          </a:bodyPr>
          <a:lstStyle/>
          <a:p>
            <a:r>
              <a:rPr lang="en-US" dirty="0"/>
              <a:t>Classification by alignment </a:t>
            </a:r>
          </a:p>
          <a:p>
            <a:r>
              <a:rPr lang="en-US" dirty="0"/>
              <a:t>1. Commercial Documents</a:t>
            </a:r>
          </a:p>
          <a:p>
            <a:r>
              <a:rPr lang="en-US" dirty="0"/>
              <a:t>Principal export documents </a:t>
            </a:r>
          </a:p>
          <a:p>
            <a:r>
              <a:rPr lang="en-US" dirty="0"/>
              <a:t>Ancillary export documents </a:t>
            </a:r>
          </a:p>
          <a:p>
            <a:r>
              <a:rPr lang="en-US" dirty="0"/>
              <a:t>2. Regulatory Documents</a:t>
            </a:r>
          </a:p>
          <a:p>
            <a:endParaRPr lang="en-US" sz="2000" dirty="0"/>
          </a:p>
        </p:txBody>
      </p:sp>
      <p:pic>
        <p:nvPicPr>
          <p:cNvPr id="5" name="Picture 4" descr="Different coloured organisers">
            <a:extLst>
              <a:ext uri="{FF2B5EF4-FFF2-40B4-BE49-F238E27FC236}">
                <a16:creationId xmlns:a16="http://schemas.microsoft.com/office/drawing/2014/main" id="{0D4B8C1A-8771-5397-684D-9098A2DDB3D6}"/>
              </a:ext>
            </a:extLst>
          </p:cNvPr>
          <p:cNvPicPr>
            <a:picLocks noChangeAspect="1"/>
          </p:cNvPicPr>
          <p:nvPr/>
        </p:nvPicPr>
        <p:blipFill rotWithShape="1">
          <a:blip r:embed="rId2"/>
          <a:srcRect l="26562" r="26456"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775818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ifferent coloured organisers">
            <a:extLst>
              <a:ext uri="{FF2B5EF4-FFF2-40B4-BE49-F238E27FC236}">
                <a16:creationId xmlns:a16="http://schemas.microsoft.com/office/drawing/2014/main" id="{C6A8FB29-BB47-CA6D-32AA-37C758C140ED}"/>
              </a:ext>
            </a:extLst>
          </p:cNvPr>
          <p:cNvPicPr>
            <a:picLocks noChangeAspect="1"/>
          </p:cNvPicPr>
          <p:nvPr/>
        </p:nvPicPr>
        <p:blipFill rotWithShape="1">
          <a:blip r:embed="rId2"/>
          <a:srcRect l="14473" r="14366" b="-1"/>
          <a:stretch/>
        </p:blipFill>
        <p:spPr>
          <a:xfrm>
            <a:off x="20" y="1666568"/>
            <a:ext cx="6106195" cy="5191432"/>
          </a:xfrm>
          <a:prstGeom prst="rect">
            <a:avLst/>
          </a:prstGeom>
        </p:spPr>
      </p:pic>
      <p:sp useBgFill="1">
        <p:nvSpPr>
          <p:cNvPr id="11" name="Rectangle 10">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423897-9F5C-E4F8-D7A5-18834E2F5D84}"/>
              </a:ext>
            </a:extLst>
          </p:cNvPr>
          <p:cNvSpPr>
            <a:spLocks noGrp="1"/>
          </p:cNvSpPr>
          <p:nvPr>
            <p:ph type="title"/>
          </p:nvPr>
        </p:nvSpPr>
        <p:spPr>
          <a:xfrm>
            <a:off x="761801" y="352766"/>
            <a:ext cx="10591999" cy="1023584"/>
          </a:xfrm>
        </p:spPr>
        <p:txBody>
          <a:bodyPr>
            <a:normAutofit/>
          </a:bodyPr>
          <a:lstStyle/>
          <a:p>
            <a:r>
              <a:rPr lang="en-US" sz="4000"/>
              <a:t>Classification of export documents </a:t>
            </a:r>
          </a:p>
        </p:txBody>
      </p:sp>
      <p:sp>
        <p:nvSpPr>
          <p:cNvPr id="3" name="Content Placeholder 2">
            <a:extLst>
              <a:ext uri="{FF2B5EF4-FFF2-40B4-BE49-F238E27FC236}">
                <a16:creationId xmlns:a16="http://schemas.microsoft.com/office/drawing/2014/main" id="{D646075D-55E8-248D-2628-D78F32467D28}"/>
              </a:ext>
            </a:extLst>
          </p:cNvPr>
          <p:cNvSpPr>
            <a:spLocks noGrp="1"/>
          </p:cNvSpPr>
          <p:nvPr>
            <p:ph idx="1"/>
          </p:nvPr>
        </p:nvSpPr>
        <p:spPr>
          <a:xfrm>
            <a:off x="6803408" y="1666568"/>
            <a:ext cx="4550391" cy="5191432"/>
          </a:xfrm>
        </p:spPr>
        <p:txBody>
          <a:bodyPr anchor="ctr">
            <a:normAutofit fontScale="92500" lnSpcReduction="10000"/>
          </a:bodyPr>
          <a:lstStyle/>
          <a:p>
            <a:r>
              <a:rPr lang="en-US" dirty="0"/>
              <a:t>Classification of Commercial and Regulatory Documents</a:t>
            </a:r>
          </a:p>
          <a:p>
            <a:r>
              <a:rPr lang="en-US" dirty="0"/>
              <a:t>Documents related to goods</a:t>
            </a:r>
          </a:p>
          <a:p>
            <a:r>
              <a:rPr lang="en-US" dirty="0"/>
              <a:t>Documents related to shipment</a:t>
            </a:r>
          </a:p>
          <a:p>
            <a:r>
              <a:rPr lang="en-US" dirty="0"/>
              <a:t>Documents related to payment</a:t>
            </a:r>
          </a:p>
          <a:p>
            <a:r>
              <a:rPr lang="en-US" dirty="0"/>
              <a:t>Documents related to inspection</a:t>
            </a:r>
          </a:p>
          <a:p>
            <a:r>
              <a:rPr lang="en-US" dirty="0"/>
              <a:t>Documents related to excisable goods </a:t>
            </a:r>
          </a:p>
          <a:p>
            <a:r>
              <a:rPr lang="en-US" dirty="0"/>
              <a:t>Documents related to foreign exchange regulations.</a:t>
            </a:r>
          </a:p>
        </p:txBody>
      </p:sp>
    </p:spTree>
    <p:extLst>
      <p:ext uri="{BB962C8B-B14F-4D97-AF65-F5344CB8AC3E}">
        <p14:creationId xmlns:p14="http://schemas.microsoft.com/office/powerpoint/2010/main" val="798337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tique cash register keys">
            <a:extLst>
              <a:ext uri="{FF2B5EF4-FFF2-40B4-BE49-F238E27FC236}">
                <a16:creationId xmlns:a16="http://schemas.microsoft.com/office/drawing/2014/main" id="{4189B96E-8D17-1B12-26C8-F3F31C422532}"/>
              </a:ext>
            </a:extLst>
          </p:cNvPr>
          <p:cNvPicPr>
            <a:picLocks noChangeAspect="1"/>
          </p:cNvPicPr>
          <p:nvPr/>
        </p:nvPicPr>
        <p:blipFill rotWithShape="1">
          <a:blip r:embed="rId2"/>
          <a:srcRect l="9210" r="12574" b="2"/>
          <a:stretch/>
        </p:blipFill>
        <p:spPr>
          <a:xfrm>
            <a:off x="20" y="1666568"/>
            <a:ext cx="6106195" cy="5191432"/>
          </a:xfrm>
          <a:prstGeom prst="rect">
            <a:avLst/>
          </a:prstGeom>
        </p:spPr>
      </p:pic>
      <p:sp useBgFill="1">
        <p:nvSpPr>
          <p:cNvPr id="11" name="Rectangle 10">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362EA4-2E17-CC4E-84F8-9273574C3C1E}"/>
              </a:ext>
            </a:extLst>
          </p:cNvPr>
          <p:cNvSpPr>
            <a:spLocks noGrp="1"/>
          </p:cNvSpPr>
          <p:nvPr>
            <p:ph type="title"/>
          </p:nvPr>
        </p:nvSpPr>
        <p:spPr>
          <a:xfrm>
            <a:off x="761801" y="352766"/>
            <a:ext cx="10591999" cy="1023584"/>
          </a:xfrm>
        </p:spPr>
        <p:txBody>
          <a:bodyPr>
            <a:normAutofit/>
          </a:bodyPr>
          <a:lstStyle/>
          <a:p>
            <a:r>
              <a:rPr lang="en-US" sz="4000"/>
              <a:t>Principal export documents </a:t>
            </a:r>
          </a:p>
        </p:txBody>
      </p:sp>
      <p:sp>
        <p:nvSpPr>
          <p:cNvPr id="3" name="Content Placeholder 2">
            <a:extLst>
              <a:ext uri="{FF2B5EF4-FFF2-40B4-BE49-F238E27FC236}">
                <a16:creationId xmlns:a16="http://schemas.microsoft.com/office/drawing/2014/main" id="{A09DF4CD-8F94-7EA2-4240-F7D66B6D6357}"/>
              </a:ext>
            </a:extLst>
          </p:cNvPr>
          <p:cNvSpPr>
            <a:spLocks noGrp="1"/>
          </p:cNvSpPr>
          <p:nvPr>
            <p:ph idx="1"/>
          </p:nvPr>
        </p:nvSpPr>
        <p:spPr>
          <a:xfrm>
            <a:off x="6803408" y="1666568"/>
            <a:ext cx="4550391" cy="5296940"/>
          </a:xfrm>
        </p:spPr>
        <p:txBody>
          <a:bodyPr anchor="ctr">
            <a:normAutofit fontScale="85000" lnSpcReduction="20000"/>
          </a:bodyPr>
          <a:lstStyle/>
          <a:p>
            <a:pPr marL="514350" indent="-514350">
              <a:buFont typeface="+mj-lt"/>
              <a:buAutoNum type="arabicPeriod"/>
            </a:pPr>
            <a:r>
              <a:rPr lang="en-US" b="1" dirty="0"/>
              <a:t>Commercial invoice</a:t>
            </a:r>
          </a:p>
          <a:p>
            <a:r>
              <a:rPr lang="en-US" dirty="0"/>
              <a:t>The seller’s bill for merchandise or goods sold by him.</a:t>
            </a:r>
          </a:p>
          <a:p>
            <a:r>
              <a:rPr lang="en-US" dirty="0"/>
              <a:t>Contains all the particulars and details in respect of </a:t>
            </a:r>
          </a:p>
          <a:p>
            <a:r>
              <a:rPr lang="en-US" dirty="0"/>
              <a:t>Name and address of seller (exporter), </a:t>
            </a:r>
          </a:p>
          <a:p>
            <a:r>
              <a:rPr lang="en-US" dirty="0"/>
              <a:t>Name and address of buyer (importer), </a:t>
            </a:r>
          </a:p>
          <a:p>
            <a:r>
              <a:rPr lang="en-US" dirty="0"/>
              <a:t>Date, </a:t>
            </a:r>
          </a:p>
          <a:p>
            <a:r>
              <a:rPr lang="en-US" dirty="0"/>
              <a:t>Exporter’s reference number, </a:t>
            </a:r>
          </a:p>
          <a:p>
            <a:r>
              <a:rPr lang="en-US" dirty="0"/>
              <a:t>Importer’s reference number, </a:t>
            </a:r>
          </a:p>
          <a:p>
            <a:r>
              <a:rPr lang="en-US" dirty="0"/>
              <a:t>Country of origin of goods, </a:t>
            </a:r>
          </a:p>
          <a:p>
            <a:r>
              <a:rPr lang="en-US" dirty="0"/>
              <a:t>Signature of the exporter etc.</a:t>
            </a:r>
          </a:p>
        </p:txBody>
      </p:sp>
    </p:spTree>
    <p:extLst>
      <p:ext uri="{BB962C8B-B14F-4D97-AF65-F5344CB8AC3E}">
        <p14:creationId xmlns:p14="http://schemas.microsoft.com/office/powerpoint/2010/main" val="2842604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9362EA4-2E17-CC4E-84F8-9273574C3C1E}"/>
              </a:ext>
            </a:extLst>
          </p:cNvPr>
          <p:cNvSpPr>
            <a:spLocks noGrp="1"/>
          </p:cNvSpPr>
          <p:nvPr>
            <p:ph type="title"/>
          </p:nvPr>
        </p:nvSpPr>
        <p:spPr>
          <a:xfrm>
            <a:off x="838200" y="609600"/>
            <a:ext cx="3739341" cy="1330839"/>
          </a:xfrm>
        </p:spPr>
        <p:txBody>
          <a:bodyPr>
            <a:normAutofit/>
          </a:bodyPr>
          <a:lstStyle/>
          <a:p>
            <a:r>
              <a:rPr lang="en-US"/>
              <a:t>Principal export documents </a:t>
            </a:r>
            <a:endParaRPr lang="en-US" dirty="0"/>
          </a:p>
        </p:txBody>
      </p:sp>
      <p:sp>
        <p:nvSpPr>
          <p:cNvPr id="3" name="Content Placeholder 2">
            <a:extLst>
              <a:ext uri="{FF2B5EF4-FFF2-40B4-BE49-F238E27FC236}">
                <a16:creationId xmlns:a16="http://schemas.microsoft.com/office/drawing/2014/main" id="{A09DF4CD-8F94-7EA2-4240-F7D66B6D6357}"/>
              </a:ext>
            </a:extLst>
          </p:cNvPr>
          <p:cNvSpPr>
            <a:spLocks noGrp="1"/>
          </p:cNvSpPr>
          <p:nvPr>
            <p:ph idx="1"/>
          </p:nvPr>
        </p:nvSpPr>
        <p:spPr>
          <a:xfrm>
            <a:off x="862366" y="2194102"/>
            <a:ext cx="3427001" cy="3908586"/>
          </a:xfrm>
        </p:spPr>
        <p:txBody>
          <a:bodyPr>
            <a:normAutofit/>
          </a:bodyPr>
          <a:lstStyle/>
          <a:p>
            <a:pPr marL="514350" indent="-514350">
              <a:buFont typeface="+mj-lt"/>
              <a:buAutoNum type="arabicPeriod"/>
            </a:pPr>
            <a:r>
              <a:rPr lang="en-US" sz="2000" b="1" dirty="0"/>
              <a:t>Commercial invoice</a:t>
            </a:r>
          </a:p>
          <a:p>
            <a:pPr marL="0" indent="0">
              <a:buNone/>
            </a:pPr>
            <a:r>
              <a:rPr lang="en-US" sz="2000" dirty="0"/>
              <a:t>Source: “Commercial Invoice Image .” What Is a Commercial Invoice in Shipping &amp;amp; Exports, www.dripcapital.com/resources/blog/commercial-invoice-meaning-format. Accessed 28 Sept. 2023</a:t>
            </a:r>
          </a:p>
        </p:txBody>
      </p:sp>
      <p:pic>
        <p:nvPicPr>
          <p:cNvPr id="4" name="Picture 3">
            <a:extLst>
              <a:ext uri="{FF2B5EF4-FFF2-40B4-BE49-F238E27FC236}">
                <a16:creationId xmlns:a16="http://schemas.microsoft.com/office/drawing/2014/main" id="{360FBE83-23CC-867E-1FCD-CF1EF4B050BE}"/>
              </a:ext>
            </a:extLst>
          </p:cNvPr>
          <p:cNvPicPr>
            <a:picLocks noChangeAspect="1"/>
          </p:cNvPicPr>
          <p:nvPr/>
        </p:nvPicPr>
        <p:blipFill>
          <a:blip r:embed="rId2"/>
          <a:stretch>
            <a:fillRect/>
          </a:stretch>
        </p:blipFill>
        <p:spPr>
          <a:xfrm>
            <a:off x="5494195" y="661916"/>
            <a:ext cx="6057665" cy="5557909"/>
          </a:xfrm>
          <a:prstGeom prst="rect">
            <a:avLst/>
          </a:prstGeom>
        </p:spPr>
      </p:pic>
    </p:spTree>
    <p:extLst>
      <p:ext uri="{BB962C8B-B14F-4D97-AF65-F5344CB8AC3E}">
        <p14:creationId xmlns:p14="http://schemas.microsoft.com/office/powerpoint/2010/main" val="4236105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62EA4-2E17-CC4E-84F8-9273574C3C1E}"/>
              </a:ext>
            </a:extLst>
          </p:cNvPr>
          <p:cNvSpPr>
            <a:spLocks noGrp="1"/>
          </p:cNvSpPr>
          <p:nvPr>
            <p:ph type="title"/>
          </p:nvPr>
        </p:nvSpPr>
        <p:spPr>
          <a:xfrm>
            <a:off x="5868557" y="1138036"/>
            <a:ext cx="5444382" cy="1402470"/>
          </a:xfrm>
        </p:spPr>
        <p:txBody>
          <a:bodyPr anchor="t">
            <a:normAutofit/>
          </a:bodyPr>
          <a:lstStyle/>
          <a:p>
            <a:r>
              <a:rPr lang="en-US" sz="3200"/>
              <a:t>Principal export documents </a:t>
            </a:r>
          </a:p>
        </p:txBody>
      </p:sp>
      <p:pic>
        <p:nvPicPr>
          <p:cNvPr id="5" name="Picture 4" descr="Files">
            <a:extLst>
              <a:ext uri="{FF2B5EF4-FFF2-40B4-BE49-F238E27FC236}">
                <a16:creationId xmlns:a16="http://schemas.microsoft.com/office/drawing/2014/main" id="{05E22277-E9C5-14B8-C83F-F62CCD9AF5B1}"/>
              </a:ext>
            </a:extLst>
          </p:cNvPr>
          <p:cNvPicPr>
            <a:picLocks noChangeAspect="1"/>
          </p:cNvPicPr>
          <p:nvPr/>
        </p:nvPicPr>
        <p:blipFill rotWithShape="1">
          <a:blip r:embed="rId2"/>
          <a:srcRect l="14792" r="35069"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09DF4CD-8F94-7EA2-4240-F7D66B6D6357}"/>
              </a:ext>
            </a:extLst>
          </p:cNvPr>
          <p:cNvSpPr>
            <a:spLocks noGrp="1"/>
          </p:cNvSpPr>
          <p:nvPr>
            <p:ph idx="1"/>
          </p:nvPr>
        </p:nvSpPr>
        <p:spPr>
          <a:xfrm>
            <a:off x="5868557" y="1645920"/>
            <a:ext cx="5444382" cy="5212080"/>
          </a:xfrm>
        </p:spPr>
        <p:txBody>
          <a:bodyPr>
            <a:normAutofit fontScale="92500" lnSpcReduction="20000"/>
          </a:bodyPr>
          <a:lstStyle/>
          <a:p>
            <a:pPr marL="514350" indent="-514350">
              <a:buFont typeface="+mj-lt"/>
              <a:buAutoNum type="arabicPeriod"/>
            </a:pPr>
            <a:r>
              <a:rPr lang="en-US" dirty="0"/>
              <a:t>Commercial invoice (Significance )</a:t>
            </a:r>
          </a:p>
          <a:p>
            <a:r>
              <a:rPr lang="en-US" dirty="0"/>
              <a:t>It is prima facie evidence of the contract of sale and purchase of goods. </a:t>
            </a:r>
          </a:p>
          <a:p>
            <a:r>
              <a:rPr lang="en-US" dirty="0"/>
              <a:t>Invoice constitutes the main document for various export formalities such a pre-shipment, inspection, quality, excise and customs procedures.</a:t>
            </a:r>
          </a:p>
          <a:p>
            <a:r>
              <a:rPr lang="en-US" dirty="0"/>
              <a:t>It is useful for accounting purposes, both by the exporter and importer.</a:t>
            </a:r>
          </a:p>
          <a:p>
            <a:r>
              <a:rPr lang="en-US" dirty="0"/>
              <a:t>This document is required in collection/negotiation of documents through the bank.</a:t>
            </a:r>
          </a:p>
          <a:p>
            <a:r>
              <a:rPr lang="en-US" dirty="0"/>
              <a:t>For claiming incentives, this document is essential.</a:t>
            </a:r>
          </a:p>
          <a:p>
            <a:endParaRPr lang="en-US" sz="1700" dirty="0"/>
          </a:p>
          <a:p>
            <a:pPr marL="0" indent="0">
              <a:buNone/>
            </a:pPr>
            <a:endParaRPr lang="en-US" sz="1700" dirty="0"/>
          </a:p>
        </p:txBody>
      </p:sp>
    </p:spTree>
    <p:extLst>
      <p:ext uri="{BB962C8B-B14F-4D97-AF65-F5344CB8AC3E}">
        <p14:creationId xmlns:p14="http://schemas.microsoft.com/office/powerpoint/2010/main" val="1208450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62EA4-2E17-CC4E-84F8-9273574C3C1E}"/>
              </a:ext>
            </a:extLst>
          </p:cNvPr>
          <p:cNvSpPr>
            <a:spLocks noGrp="1"/>
          </p:cNvSpPr>
          <p:nvPr>
            <p:ph type="title"/>
          </p:nvPr>
        </p:nvSpPr>
        <p:spPr>
          <a:xfrm>
            <a:off x="5868557" y="1138036"/>
            <a:ext cx="5444382" cy="1402470"/>
          </a:xfrm>
        </p:spPr>
        <p:txBody>
          <a:bodyPr anchor="t">
            <a:normAutofit/>
          </a:bodyPr>
          <a:lstStyle/>
          <a:p>
            <a:r>
              <a:rPr lang="en-US" sz="3200"/>
              <a:t>Principal export documents cont.</a:t>
            </a:r>
          </a:p>
        </p:txBody>
      </p:sp>
      <p:pic>
        <p:nvPicPr>
          <p:cNvPr id="5" name="Picture 4" descr="Periodic table of elements">
            <a:extLst>
              <a:ext uri="{FF2B5EF4-FFF2-40B4-BE49-F238E27FC236}">
                <a16:creationId xmlns:a16="http://schemas.microsoft.com/office/drawing/2014/main" id="{F3BF9036-90DF-92A0-2396-987F070F81AF}"/>
              </a:ext>
            </a:extLst>
          </p:cNvPr>
          <p:cNvPicPr>
            <a:picLocks noChangeAspect="1"/>
          </p:cNvPicPr>
          <p:nvPr/>
        </p:nvPicPr>
        <p:blipFill rotWithShape="1">
          <a:blip r:embed="rId2"/>
          <a:srcRect l="26115" r="23936"/>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09DF4CD-8F94-7EA2-4240-F7D66B6D6357}"/>
              </a:ext>
            </a:extLst>
          </p:cNvPr>
          <p:cNvSpPr>
            <a:spLocks noGrp="1"/>
          </p:cNvSpPr>
          <p:nvPr>
            <p:ph idx="1"/>
          </p:nvPr>
        </p:nvSpPr>
        <p:spPr>
          <a:xfrm>
            <a:off x="5868557" y="1969478"/>
            <a:ext cx="5444382" cy="4888522"/>
          </a:xfrm>
        </p:spPr>
        <p:txBody>
          <a:bodyPr>
            <a:normAutofit fontScale="85000" lnSpcReduction="20000"/>
          </a:bodyPr>
          <a:lstStyle/>
          <a:p>
            <a:pPr marL="0" indent="0">
              <a:buNone/>
            </a:pPr>
            <a:r>
              <a:rPr lang="en-US" dirty="0"/>
              <a:t>2. Packing list/note  </a:t>
            </a:r>
          </a:p>
          <a:p>
            <a:pPr marL="0" indent="0">
              <a:buNone/>
            </a:pPr>
            <a:r>
              <a:rPr lang="en-US" dirty="0"/>
              <a:t>Packing note refers to the particulars of contents of an individual pack</a:t>
            </a:r>
          </a:p>
          <a:p>
            <a:pPr marL="0" indent="0">
              <a:buNone/>
            </a:pPr>
            <a:r>
              <a:rPr lang="en-US" dirty="0"/>
              <a:t>packing list is a consolidated statement of the contents of the total number of cases or packs.</a:t>
            </a:r>
          </a:p>
          <a:p>
            <a:pPr marL="0" indent="0">
              <a:buNone/>
            </a:pPr>
            <a:r>
              <a:rPr lang="en-US" dirty="0"/>
              <a:t>A packing note contains the following details:</a:t>
            </a:r>
          </a:p>
          <a:p>
            <a:pPr marL="0" indent="0">
              <a:buNone/>
            </a:pPr>
            <a:r>
              <a:rPr lang="en-US" dirty="0"/>
              <a:t>(a) Date of packing</a:t>
            </a:r>
          </a:p>
          <a:p>
            <a:pPr marL="0" indent="0">
              <a:buNone/>
            </a:pPr>
            <a:r>
              <a:rPr lang="en-US" dirty="0"/>
              <a:t>(b) Number of packing note</a:t>
            </a:r>
          </a:p>
          <a:p>
            <a:pPr marL="0" indent="0">
              <a:buNone/>
            </a:pPr>
            <a:r>
              <a:rPr lang="en-US" dirty="0"/>
              <a:t>(c) Number of case to which it relates to</a:t>
            </a:r>
          </a:p>
          <a:p>
            <a:pPr marL="0" indent="0">
              <a:buNone/>
            </a:pPr>
            <a:r>
              <a:rPr lang="en-US" dirty="0"/>
              <a:t>(d) Contents of case in terms of quantity and weight</a:t>
            </a:r>
          </a:p>
          <a:p>
            <a:pPr marL="0" indent="0">
              <a:buNone/>
            </a:pPr>
            <a:r>
              <a:rPr lang="en-US" dirty="0"/>
              <a:t>(e) Marking numbers</a:t>
            </a:r>
          </a:p>
          <a:p>
            <a:pPr marL="0" indent="0">
              <a:buNone/>
            </a:pPr>
            <a:endParaRPr lang="en-US" sz="1400" dirty="0"/>
          </a:p>
          <a:p>
            <a:pPr marL="0" indent="0">
              <a:buNone/>
            </a:pPr>
            <a:endParaRPr lang="en-US" sz="1400" dirty="0"/>
          </a:p>
        </p:txBody>
      </p:sp>
    </p:spTree>
    <p:extLst>
      <p:ext uri="{BB962C8B-B14F-4D97-AF65-F5344CB8AC3E}">
        <p14:creationId xmlns:p14="http://schemas.microsoft.com/office/powerpoint/2010/main" val="3331085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9362EA4-2E17-CC4E-84F8-9273574C3C1E}"/>
              </a:ext>
            </a:extLst>
          </p:cNvPr>
          <p:cNvSpPr>
            <a:spLocks noGrp="1"/>
          </p:cNvSpPr>
          <p:nvPr>
            <p:ph type="title"/>
          </p:nvPr>
        </p:nvSpPr>
        <p:spPr>
          <a:xfrm>
            <a:off x="838201" y="643467"/>
            <a:ext cx="3888526" cy="1800526"/>
          </a:xfrm>
        </p:spPr>
        <p:txBody>
          <a:bodyPr>
            <a:normAutofit/>
          </a:bodyPr>
          <a:lstStyle/>
          <a:p>
            <a:r>
              <a:rPr lang="en-US" dirty="0"/>
              <a:t>Principal export documents </a:t>
            </a:r>
          </a:p>
        </p:txBody>
      </p:sp>
      <p:sp>
        <p:nvSpPr>
          <p:cNvPr id="3" name="Content Placeholder 2">
            <a:extLst>
              <a:ext uri="{FF2B5EF4-FFF2-40B4-BE49-F238E27FC236}">
                <a16:creationId xmlns:a16="http://schemas.microsoft.com/office/drawing/2014/main" id="{A09DF4CD-8F94-7EA2-4240-F7D66B6D6357}"/>
              </a:ext>
            </a:extLst>
          </p:cNvPr>
          <p:cNvSpPr>
            <a:spLocks noGrp="1"/>
          </p:cNvSpPr>
          <p:nvPr>
            <p:ph idx="1"/>
          </p:nvPr>
        </p:nvSpPr>
        <p:spPr>
          <a:xfrm>
            <a:off x="838201" y="2623381"/>
            <a:ext cx="3888528" cy="3553581"/>
          </a:xfrm>
        </p:spPr>
        <p:txBody>
          <a:bodyPr>
            <a:normAutofit/>
          </a:bodyPr>
          <a:lstStyle/>
          <a:p>
            <a:pPr marL="0" indent="0">
              <a:buNone/>
            </a:pPr>
            <a:r>
              <a:rPr lang="en-US" sz="2000" dirty="0"/>
              <a:t>2. Packing list/note </a:t>
            </a:r>
          </a:p>
          <a:p>
            <a:pPr marL="0" indent="0">
              <a:buNone/>
            </a:pPr>
            <a:r>
              <a:rPr lang="en-US" sz="2000" dirty="0"/>
              <a:t>Source: </a:t>
            </a:r>
            <a:r>
              <a:rPr lang="en-US" sz="2000" dirty="0" err="1"/>
              <a:t>IncoDocs</a:t>
            </a:r>
            <a:r>
              <a:rPr lang="en-US" sz="2000" dirty="0"/>
              <a:t>. (2023). image of packing list Create a Packing List [Free Template] </a:t>
            </a:r>
            <a:r>
              <a:rPr lang="en-US" sz="2000" dirty="0" err="1"/>
              <a:t>IncoDocs</a:t>
            </a:r>
            <a:r>
              <a:rPr lang="en-US" sz="2000" dirty="0"/>
              <a:t>. https://incodocs.com/template/packing_list</a:t>
            </a:r>
          </a:p>
        </p:txBody>
      </p:sp>
      <p:pic>
        <p:nvPicPr>
          <p:cNvPr id="4" name="Picture 3" descr="A close-up of a receipt&#10;&#10;Description automatically generated">
            <a:extLst>
              <a:ext uri="{FF2B5EF4-FFF2-40B4-BE49-F238E27FC236}">
                <a16:creationId xmlns:a16="http://schemas.microsoft.com/office/drawing/2014/main" id="{29FC07AC-59CA-B6C8-CF14-F14423B58EE8}"/>
              </a:ext>
            </a:extLst>
          </p:cNvPr>
          <p:cNvPicPr>
            <a:picLocks noChangeAspect="1"/>
          </p:cNvPicPr>
          <p:nvPr/>
        </p:nvPicPr>
        <p:blipFill>
          <a:blip r:embed="rId2"/>
          <a:stretch>
            <a:fillRect/>
          </a:stretch>
        </p:blipFill>
        <p:spPr>
          <a:xfrm>
            <a:off x="7053806" y="643234"/>
            <a:ext cx="4241906" cy="5599876"/>
          </a:xfrm>
          <a:prstGeom prst="rect">
            <a:avLst/>
          </a:prstGeom>
        </p:spPr>
      </p:pic>
    </p:spTree>
    <p:extLst>
      <p:ext uri="{BB962C8B-B14F-4D97-AF65-F5344CB8AC3E}">
        <p14:creationId xmlns:p14="http://schemas.microsoft.com/office/powerpoint/2010/main" val="40360592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62EA4-2E17-CC4E-84F8-9273574C3C1E}"/>
              </a:ext>
            </a:extLst>
          </p:cNvPr>
          <p:cNvSpPr>
            <a:spLocks noGrp="1"/>
          </p:cNvSpPr>
          <p:nvPr>
            <p:ph type="title"/>
          </p:nvPr>
        </p:nvSpPr>
        <p:spPr>
          <a:xfrm>
            <a:off x="5868557" y="1138036"/>
            <a:ext cx="5444382" cy="1402470"/>
          </a:xfrm>
        </p:spPr>
        <p:txBody>
          <a:bodyPr anchor="t">
            <a:normAutofit/>
          </a:bodyPr>
          <a:lstStyle/>
          <a:p>
            <a:r>
              <a:rPr lang="en-US" sz="3200"/>
              <a:t>Principal export documents </a:t>
            </a:r>
          </a:p>
        </p:txBody>
      </p:sp>
      <p:pic>
        <p:nvPicPr>
          <p:cNvPr id="11" name="Picture 4" descr="Cargo shipping containers in a pile and on a semi-truck at a harbour">
            <a:extLst>
              <a:ext uri="{FF2B5EF4-FFF2-40B4-BE49-F238E27FC236}">
                <a16:creationId xmlns:a16="http://schemas.microsoft.com/office/drawing/2014/main" id="{E092EB27-A58C-4EA9-3EF6-4F4366E99698}"/>
              </a:ext>
            </a:extLst>
          </p:cNvPr>
          <p:cNvPicPr>
            <a:picLocks noChangeAspect="1"/>
          </p:cNvPicPr>
          <p:nvPr/>
        </p:nvPicPr>
        <p:blipFill rotWithShape="1">
          <a:blip r:embed="rId2"/>
          <a:srcRect l="31382" r="12284"/>
          <a:stretch/>
        </p:blipFill>
        <p:spPr>
          <a:xfrm>
            <a:off x="-1" y="10"/>
            <a:ext cx="5151179" cy="6857990"/>
          </a:xfrm>
          <a:prstGeom prst="rect">
            <a:avLst/>
          </a:prstGeom>
        </p:spPr>
      </p:pic>
      <p:cxnSp>
        <p:nvCxnSpPr>
          <p:cNvPr id="12"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09DF4CD-8F94-7EA2-4240-F7D66B6D6357}"/>
              </a:ext>
            </a:extLst>
          </p:cNvPr>
          <p:cNvSpPr>
            <a:spLocks noGrp="1"/>
          </p:cNvSpPr>
          <p:nvPr>
            <p:ph idx="1"/>
          </p:nvPr>
        </p:nvSpPr>
        <p:spPr>
          <a:xfrm>
            <a:off x="5868557" y="1603718"/>
            <a:ext cx="5444382" cy="5254282"/>
          </a:xfrm>
        </p:spPr>
        <p:txBody>
          <a:bodyPr>
            <a:normAutofit/>
          </a:bodyPr>
          <a:lstStyle/>
          <a:p>
            <a:pPr marL="0" indent="0">
              <a:buNone/>
            </a:pPr>
            <a:r>
              <a:rPr lang="en-US" dirty="0"/>
              <a:t>2. Packing list (significance) </a:t>
            </a:r>
          </a:p>
          <a:p>
            <a:r>
              <a:rPr lang="en-US" dirty="0"/>
              <a:t>Packing list concentrates on the physical and material part of consignment. </a:t>
            </a:r>
          </a:p>
          <a:p>
            <a:r>
              <a:rPr lang="en-US" dirty="0"/>
              <a:t>Exporter: serves as a cross-check of goods </a:t>
            </a:r>
          </a:p>
          <a:p>
            <a:r>
              <a:rPr lang="en-US" dirty="0"/>
              <a:t>Port personnel: planning the loading and offloading of cargo </a:t>
            </a:r>
          </a:p>
          <a:p>
            <a:r>
              <a:rPr lang="en-US" dirty="0"/>
              <a:t>Customs authorities: physical examination of cargo against the declarations made by the exporter in the packing list </a:t>
            </a:r>
          </a:p>
        </p:txBody>
      </p:sp>
    </p:spTree>
    <p:extLst>
      <p:ext uri="{BB962C8B-B14F-4D97-AF65-F5344CB8AC3E}">
        <p14:creationId xmlns:p14="http://schemas.microsoft.com/office/powerpoint/2010/main" val="3940532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62EA4-2E17-CC4E-84F8-9273574C3C1E}"/>
              </a:ext>
            </a:extLst>
          </p:cNvPr>
          <p:cNvSpPr>
            <a:spLocks noGrp="1"/>
          </p:cNvSpPr>
          <p:nvPr>
            <p:ph type="title"/>
          </p:nvPr>
        </p:nvSpPr>
        <p:spPr>
          <a:xfrm>
            <a:off x="5868557" y="1138036"/>
            <a:ext cx="5444382" cy="1402470"/>
          </a:xfrm>
        </p:spPr>
        <p:txBody>
          <a:bodyPr anchor="t">
            <a:normAutofit/>
          </a:bodyPr>
          <a:lstStyle/>
          <a:p>
            <a:r>
              <a:rPr lang="en-US" sz="3200"/>
              <a:t>Principal export documents </a:t>
            </a:r>
          </a:p>
        </p:txBody>
      </p:sp>
      <p:pic>
        <p:nvPicPr>
          <p:cNvPr id="5" name="Picture 4" descr="Piles of paperwork">
            <a:extLst>
              <a:ext uri="{FF2B5EF4-FFF2-40B4-BE49-F238E27FC236}">
                <a16:creationId xmlns:a16="http://schemas.microsoft.com/office/drawing/2014/main" id="{73493A9A-F3E4-E7E4-8C35-F04C2B3F05F0}"/>
              </a:ext>
            </a:extLst>
          </p:cNvPr>
          <p:cNvPicPr>
            <a:picLocks noChangeAspect="1"/>
          </p:cNvPicPr>
          <p:nvPr/>
        </p:nvPicPr>
        <p:blipFill rotWithShape="1">
          <a:blip r:embed="rId2"/>
          <a:srcRect l="24381" r="19285"/>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09DF4CD-8F94-7EA2-4240-F7D66B6D6357}"/>
              </a:ext>
            </a:extLst>
          </p:cNvPr>
          <p:cNvSpPr>
            <a:spLocks noGrp="1"/>
          </p:cNvSpPr>
          <p:nvPr>
            <p:ph idx="1"/>
          </p:nvPr>
        </p:nvSpPr>
        <p:spPr>
          <a:xfrm>
            <a:off x="5868557" y="1688124"/>
            <a:ext cx="5444382" cy="5169876"/>
          </a:xfrm>
        </p:spPr>
        <p:txBody>
          <a:bodyPr>
            <a:normAutofit lnSpcReduction="10000"/>
          </a:bodyPr>
          <a:lstStyle/>
          <a:p>
            <a:pPr marL="0" indent="0">
              <a:buNone/>
            </a:pPr>
            <a:r>
              <a:rPr lang="en-US" dirty="0"/>
              <a:t>3. Bill of lading/Combined Transportation Documentation: a document issued by the shipping company or his agent acknowledging the receipt of cargo on board. </a:t>
            </a:r>
          </a:p>
          <a:p>
            <a:pPr marL="0" indent="0">
              <a:buNone/>
            </a:pPr>
            <a:r>
              <a:rPr lang="en-US" dirty="0"/>
              <a:t>Purpose: </a:t>
            </a:r>
          </a:p>
          <a:p>
            <a:pPr marL="0" indent="0">
              <a:buNone/>
            </a:pPr>
            <a:r>
              <a:rPr lang="en-US" dirty="0"/>
              <a:t>(A) As a document of title to the goods</a:t>
            </a:r>
          </a:p>
          <a:p>
            <a:pPr marL="0" indent="0">
              <a:buNone/>
            </a:pPr>
            <a:r>
              <a:rPr lang="en-US" dirty="0"/>
              <a:t>(B) As a receipt from the shipping company </a:t>
            </a:r>
          </a:p>
          <a:p>
            <a:pPr marL="0" indent="0">
              <a:buNone/>
            </a:pPr>
            <a:r>
              <a:rPr lang="en-US" dirty="0"/>
              <a:t>(C) As a contract of affreightment (transportation) of goods.</a:t>
            </a:r>
          </a:p>
        </p:txBody>
      </p:sp>
    </p:spTree>
    <p:extLst>
      <p:ext uri="{BB962C8B-B14F-4D97-AF65-F5344CB8AC3E}">
        <p14:creationId xmlns:p14="http://schemas.microsoft.com/office/powerpoint/2010/main" val="20320614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362EA4-2E17-CC4E-84F8-9273574C3C1E}"/>
              </a:ext>
            </a:extLst>
          </p:cNvPr>
          <p:cNvSpPr>
            <a:spLocks noGrp="1"/>
          </p:cNvSpPr>
          <p:nvPr>
            <p:ph type="title"/>
          </p:nvPr>
        </p:nvSpPr>
        <p:spPr>
          <a:xfrm>
            <a:off x="6513788" y="365125"/>
            <a:ext cx="4840010" cy="1807305"/>
          </a:xfrm>
        </p:spPr>
        <p:txBody>
          <a:bodyPr>
            <a:normAutofit/>
          </a:bodyPr>
          <a:lstStyle/>
          <a:p>
            <a:r>
              <a:rPr lang="en-US" dirty="0"/>
              <a:t>Principal export documents </a:t>
            </a:r>
          </a:p>
        </p:txBody>
      </p:sp>
      <p:pic>
        <p:nvPicPr>
          <p:cNvPr id="5" name="Picture 4" descr="Piles of paperwork">
            <a:extLst>
              <a:ext uri="{FF2B5EF4-FFF2-40B4-BE49-F238E27FC236}">
                <a16:creationId xmlns:a16="http://schemas.microsoft.com/office/drawing/2014/main" id="{FA7961C6-4526-23A3-47A0-F9762071BB2D}"/>
              </a:ext>
            </a:extLst>
          </p:cNvPr>
          <p:cNvPicPr>
            <a:picLocks noChangeAspect="1"/>
          </p:cNvPicPr>
          <p:nvPr/>
        </p:nvPicPr>
        <p:blipFill rotWithShape="1">
          <a:blip r:embed="rId2"/>
          <a:srcRect l="19102" r="14006"/>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A09DF4CD-8F94-7EA2-4240-F7D66B6D6357}"/>
              </a:ext>
            </a:extLst>
          </p:cNvPr>
          <p:cNvSpPr>
            <a:spLocks noGrp="1"/>
          </p:cNvSpPr>
          <p:nvPr>
            <p:ph idx="1"/>
          </p:nvPr>
        </p:nvSpPr>
        <p:spPr>
          <a:xfrm>
            <a:off x="6513788" y="1828800"/>
            <a:ext cx="4840010" cy="5029199"/>
          </a:xfrm>
        </p:spPr>
        <p:txBody>
          <a:bodyPr>
            <a:normAutofit fontScale="85000" lnSpcReduction="20000"/>
          </a:bodyPr>
          <a:lstStyle/>
          <a:p>
            <a:pPr marL="0" indent="0">
              <a:buNone/>
            </a:pPr>
            <a:r>
              <a:rPr lang="en-US" dirty="0"/>
              <a:t>3. Bill of lading/Combined Transportation Documentation</a:t>
            </a:r>
          </a:p>
          <a:p>
            <a:pPr marL="0" indent="0">
              <a:buNone/>
            </a:pPr>
            <a:r>
              <a:rPr lang="en-US" dirty="0"/>
              <a:t>Types of bill of landing</a:t>
            </a:r>
          </a:p>
          <a:p>
            <a:pPr marL="0" indent="0">
              <a:buNone/>
            </a:pPr>
            <a:r>
              <a:rPr lang="en-US" dirty="0"/>
              <a:t>(1) Received for Shipment B/L: </a:t>
            </a:r>
          </a:p>
          <a:p>
            <a:pPr marL="0" indent="0">
              <a:buNone/>
            </a:pPr>
            <a:r>
              <a:rPr lang="en-US" dirty="0"/>
              <a:t>(2) On Board Shipped B/L: </a:t>
            </a:r>
          </a:p>
          <a:p>
            <a:pPr marL="0" indent="0">
              <a:buNone/>
            </a:pPr>
            <a:r>
              <a:rPr lang="en-US" dirty="0"/>
              <a:t>(3) Clean B/L: </a:t>
            </a:r>
          </a:p>
          <a:p>
            <a:pPr marL="0" indent="0">
              <a:buNone/>
            </a:pPr>
            <a:r>
              <a:rPr lang="en-US" dirty="0"/>
              <a:t>(4) </a:t>
            </a:r>
            <a:r>
              <a:rPr lang="en-US" dirty="0" err="1"/>
              <a:t>Claused</a:t>
            </a:r>
            <a:r>
              <a:rPr lang="en-US" dirty="0"/>
              <a:t> or Dirty B/L</a:t>
            </a:r>
          </a:p>
          <a:p>
            <a:pPr marL="0" indent="0">
              <a:buNone/>
            </a:pPr>
            <a:r>
              <a:rPr lang="en-US" dirty="0"/>
              <a:t>(5)) Transshipment or Through B/L</a:t>
            </a:r>
          </a:p>
          <a:p>
            <a:pPr marL="0" indent="0">
              <a:buNone/>
            </a:pPr>
            <a:r>
              <a:rPr lang="en-US" dirty="0"/>
              <a:t>(6) Stale B/L</a:t>
            </a:r>
          </a:p>
          <a:p>
            <a:pPr marL="0" indent="0">
              <a:buNone/>
            </a:pPr>
            <a:r>
              <a:rPr lang="en-US" dirty="0"/>
              <a:t>(7) To Order B/L: </a:t>
            </a:r>
          </a:p>
          <a:p>
            <a:pPr marL="0" indent="0">
              <a:buNone/>
            </a:pPr>
            <a:r>
              <a:rPr lang="en-US" dirty="0"/>
              <a:t>(8) Charter Party B/L: </a:t>
            </a:r>
          </a:p>
          <a:p>
            <a:pPr marL="0" indent="0">
              <a:buNone/>
            </a:pPr>
            <a:r>
              <a:rPr lang="en-US" dirty="0"/>
              <a:t>(9) Freight paid B/L: </a:t>
            </a:r>
          </a:p>
          <a:p>
            <a:pPr marL="0" indent="0">
              <a:buNone/>
            </a:pPr>
            <a:r>
              <a:rPr lang="en-US" dirty="0"/>
              <a:t>(10) Freight Collect B/L: </a:t>
            </a:r>
          </a:p>
          <a:p>
            <a:pPr marL="0" indent="0">
              <a:buNone/>
            </a:pPr>
            <a:endParaRPr lang="en-US" sz="1400" dirty="0"/>
          </a:p>
        </p:txBody>
      </p:sp>
    </p:spTree>
    <p:extLst>
      <p:ext uri="{BB962C8B-B14F-4D97-AF65-F5344CB8AC3E}">
        <p14:creationId xmlns:p14="http://schemas.microsoft.com/office/powerpoint/2010/main" val="3336655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362EA4-2E17-CC4E-84F8-9273574C3C1E}"/>
              </a:ext>
            </a:extLst>
          </p:cNvPr>
          <p:cNvSpPr>
            <a:spLocks noGrp="1"/>
          </p:cNvSpPr>
          <p:nvPr>
            <p:ph type="title"/>
          </p:nvPr>
        </p:nvSpPr>
        <p:spPr>
          <a:xfrm>
            <a:off x="761803" y="350196"/>
            <a:ext cx="4646904" cy="1624520"/>
          </a:xfrm>
        </p:spPr>
        <p:txBody>
          <a:bodyPr anchor="ctr">
            <a:normAutofit/>
          </a:bodyPr>
          <a:lstStyle/>
          <a:p>
            <a:r>
              <a:rPr lang="en-US" sz="4000"/>
              <a:t>Principal export documents </a:t>
            </a:r>
          </a:p>
        </p:txBody>
      </p:sp>
      <p:sp>
        <p:nvSpPr>
          <p:cNvPr id="3" name="Content Placeholder 2">
            <a:extLst>
              <a:ext uri="{FF2B5EF4-FFF2-40B4-BE49-F238E27FC236}">
                <a16:creationId xmlns:a16="http://schemas.microsoft.com/office/drawing/2014/main" id="{A09DF4CD-8F94-7EA2-4240-F7D66B6D6357}"/>
              </a:ext>
            </a:extLst>
          </p:cNvPr>
          <p:cNvSpPr>
            <a:spLocks noGrp="1"/>
          </p:cNvSpPr>
          <p:nvPr>
            <p:ph idx="1"/>
          </p:nvPr>
        </p:nvSpPr>
        <p:spPr>
          <a:xfrm>
            <a:off x="761802" y="1702191"/>
            <a:ext cx="4646905" cy="5275383"/>
          </a:xfrm>
        </p:spPr>
        <p:txBody>
          <a:bodyPr anchor="ctr">
            <a:normAutofit fontScale="92500" lnSpcReduction="10000"/>
          </a:bodyPr>
          <a:lstStyle/>
          <a:p>
            <a:pPr marL="0" indent="0">
              <a:buNone/>
            </a:pPr>
            <a:r>
              <a:rPr lang="en-US" dirty="0"/>
              <a:t>3. Bill of lading/Combined Transportation Documentation</a:t>
            </a:r>
          </a:p>
          <a:p>
            <a:pPr marL="0" indent="0">
              <a:buNone/>
            </a:pPr>
            <a:r>
              <a:rPr lang="en-US" dirty="0"/>
              <a:t>Information contained: </a:t>
            </a:r>
          </a:p>
          <a:p>
            <a:r>
              <a:rPr lang="en-US" dirty="0"/>
              <a:t>Name and address of the shipper </a:t>
            </a:r>
          </a:p>
          <a:p>
            <a:r>
              <a:rPr lang="en-US" dirty="0"/>
              <a:t>Name and address of the vessel </a:t>
            </a:r>
          </a:p>
          <a:p>
            <a:r>
              <a:rPr lang="en-US" dirty="0"/>
              <a:t>Name of port of loading </a:t>
            </a:r>
          </a:p>
          <a:p>
            <a:r>
              <a:rPr lang="en-US" dirty="0"/>
              <a:t>Date of loading of goods</a:t>
            </a:r>
          </a:p>
          <a:p>
            <a:r>
              <a:rPr lang="en-US" dirty="0"/>
              <a:t>Name of port of discharge and place of delivery</a:t>
            </a:r>
          </a:p>
          <a:p>
            <a:r>
              <a:rPr lang="en-US" dirty="0"/>
              <a:t>Number of packages. </a:t>
            </a:r>
          </a:p>
          <a:p>
            <a:r>
              <a:rPr lang="en-US" dirty="0"/>
              <a:t>Freight paid or payable</a:t>
            </a:r>
          </a:p>
        </p:txBody>
      </p:sp>
      <p:pic>
        <p:nvPicPr>
          <p:cNvPr id="5" name="Picture 4" descr="Piles of paperwork">
            <a:extLst>
              <a:ext uri="{FF2B5EF4-FFF2-40B4-BE49-F238E27FC236}">
                <a16:creationId xmlns:a16="http://schemas.microsoft.com/office/drawing/2014/main" id="{F69EA32C-91D5-2410-E72F-F233235B5736}"/>
              </a:ext>
            </a:extLst>
          </p:cNvPr>
          <p:cNvPicPr>
            <a:picLocks noChangeAspect="1"/>
          </p:cNvPicPr>
          <p:nvPr/>
        </p:nvPicPr>
        <p:blipFill rotWithShape="1">
          <a:blip r:embed="rId2"/>
          <a:srcRect l="19177" r="14081"/>
          <a:stretch/>
        </p:blipFill>
        <p:spPr>
          <a:xfrm>
            <a:off x="6096000" y="1"/>
            <a:ext cx="6102825" cy="6858000"/>
          </a:xfrm>
          <a:prstGeom prst="rect">
            <a:avLst/>
          </a:prstGeom>
        </p:spPr>
      </p:pic>
    </p:spTree>
    <p:extLst>
      <p:ext uri="{BB962C8B-B14F-4D97-AF65-F5344CB8AC3E}">
        <p14:creationId xmlns:p14="http://schemas.microsoft.com/office/powerpoint/2010/main" val="1226214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9362EA4-2E17-CC4E-84F8-9273574C3C1E}"/>
              </a:ext>
            </a:extLst>
          </p:cNvPr>
          <p:cNvSpPr>
            <a:spLocks noGrp="1"/>
          </p:cNvSpPr>
          <p:nvPr>
            <p:ph type="title"/>
          </p:nvPr>
        </p:nvSpPr>
        <p:spPr>
          <a:xfrm>
            <a:off x="838201" y="643467"/>
            <a:ext cx="3888526" cy="1800526"/>
          </a:xfrm>
        </p:spPr>
        <p:txBody>
          <a:bodyPr>
            <a:normAutofit/>
          </a:bodyPr>
          <a:lstStyle/>
          <a:p>
            <a:r>
              <a:rPr lang="en-US" dirty="0"/>
              <a:t>Principal export documents </a:t>
            </a:r>
          </a:p>
        </p:txBody>
      </p:sp>
      <p:sp>
        <p:nvSpPr>
          <p:cNvPr id="3" name="Content Placeholder 2">
            <a:extLst>
              <a:ext uri="{FF2B5EF4-FFF2-40B4-BE49-F238E27FC236}">
                <a16:creationId xmlns:a16="http://schemas.microsoft.com/office/drawing/2014/main" id="{A09DF4CD-8F94-7EA2-4240-F7D66B6D6357}"/>
              </a:ext>
            </a:extLst>
          </p:cNvPr>
          <p:cNvSpPr>
            <a:spLocks noGrp="1"/>
          </p:cNvSpPr>
          <p:nvPr>
            <p:ph idx="1"/>
          </p:nvPr>
        </p:nvSpPr>
        <p:spPr>
          <a:xfrm>
            <a:off x="838201" y="2623381"/>
            <a:ext cx="3888528" cy="3553581"/>
          </a:xfrm>
        </p:spPr>
        <p:txBody>
          <a:bodyPr>
            <a:normAutofit/>
          </a:bodyPr>
          <a:lstStyle/>
          <a:p>
            <a:pPr marL="0" indent="0">
              <a:buNone/>
            </a:pPr>
            <a:r>
              <a:rPr lang="en-US" sz="2000" dirty="0"/>
              <a:t>3. Bill of lading/Combined Transportation Documentation</a:t>
            </a:r>
          </a:p>
          <a:p>
            <a:pPr marL="0" indent="0">
              <a:buNone/>
            </a:pPr>
            <a:r>
              <a:rPr lang="en-US" sz="1800" kern="100" dirty="0">
                <a:effectLst/>
                <a:latin typeface="Times New Roman" panose="02020603050405020304" pitchFamily="18" charset="0"/>
                <a:ea typeface="SimSun" panose="02010600030101010101" pitchFamily="2" charset="-122"/>
                <a:cs typeface="Times New Roman" panose="02020603050405020304" pitchFamily="18" charset="0"/>
              </a:rPr>
              <a:t>Source: Alexey. (2021, March 31). 30 Blank Bill Of Lading Templates (100% FREE) - </a:t>
            </a:r>
            <a:r>
              <a:rPr lang="en-US" sz="1800" kern="100" dirty="0" err="1">
                <a:effectLst/>
                <a:latin typeface="Times New Roman" panose="02020603050405020304" pitchFamily="18" charset="0"/>
                <a:ea typeface="SimSun" panose="02010600030101010101" pitchFamily="2" charset="-122"/>
                <a:cs typeface="Times New Roman" panose="02020603050405020304" pitchFamily="18" charset="0"/>
              </a:rPr>
              <a:t>TemplateArchive</a:t>
            </a:r>
            <a:r>
              <a:rPr lang="en-US" sz="1800" kern="100" dirty="0">
                <a:effectLst/>
                <a:latin typeface="Times New Roman" panose="02020603050405020304" pitchFamily="18" charset="0"/>
                <a:ea typeface="SimSun" panose="02010600030101010101" pitchFamily="2" charset="-122"/>
                <a:cs typeface="Times New Roman" panose="02020603050405020304" pitchFamily="18" charset="0"/>
              </a:rPr>
              <a:t>. </a:t>
            </a:r>
            <a:r>
              <a:rPr lang="en-US" sz="1800" kern="100" dirty="0" err="1">
                <a:effectLst/>
                <a:latin typeface="Times New Roman" panose="02020603050405020304" pitchFamily="18" charset="0"/>
                <a:ea typeface="SimSun" panose="02010600030101010101" pitchFamily="2" charset="-122"/>
                <a:cs typeface="Times New Roman" panose="02020603050405020304" pitchFamily="18" charset="0"/>
              </a:rPr>
              <a:t>TemplateArchive</a:t>
            </a:r>
            <a:r>
              <a:rPr lang="en-US" sz="1800" kern="100" dirty="0">
                <a:effectLst/>
                <a:latin typeface="Times New Roman" panose="02020603050405020304" pitchFamily="18" charset="0"/>
                <a:ea typeface="SimSun" panose="02010600030101010101" pitchFamily="2" charset="-122"/>
                <a:cs typeface="Times New Roman" panose="02020603050405020304" pitchFamily="18" charset="0"/>
              </a:rPr>
              <a:t>. </a:t>
            </a:r>
            <a:r>
              <a:rPr lang="en-US" sz="1800" u="sng" kern="100" dirty="0">
                <a:solidFill>
                  <a:srgbClr val="0000FF"/>
                </a:solidFill>
                <a:effectLst/>
                <a:latin typeface="Times New Roman" panose="02020603050405020304" pitchFamily="18" charset="0"/>
                <a:ea typeface="SimSun" panose="02010600030101010101" pitchFamily="2" charset="-122"/>
                <a:cs typeface="Times New Roman" panose="02020603050405020304" pitchFamily="18" charset="0"/>
                <a:hlinkClick r:id="rId2"/>
              </a:rPr>
              <a:t>https://templatearchive.com/bill-of-lading/</a:t>
            </a:r>
            <a:r>
              <a:rPr lang="en-US" sz="1800" kern="100" dirty="0">
                <a:effectLst/>
                <a:latin typeface="Times New Roman" panose="02020603050405020304" pitchFamily="18" charset="0"/>
                <a:ea typeface="SimSun" panose="02010600030101010101" pitchFamily="2" charset="-122"/>
                <a:cs typeface="Times New Roman" panose="02020603050405020304" pitchFamily="18" charset="0"/>
              </a:rPr>
              <a:t> </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p>
            <a:pPr marL="0" indent="0">
              <a:buNone/>
            </a:pPr>
            <a:endParaRPr lang="en-US" sz="2000" dirty="0"/>
          </a:p>
        </p:txBody>
      </p:sp>
      <p:pic>
        <p:nvPicPr>
          <p:cNvPr id="4" name="Picture 3">
            <a:extLst>
              <a:ext uri="{FF2B5EF4-FFF2-40B4-BE49-F238E27FC236}">
                <a16:creationId xmlns:a16="http://schemas.microsoft.com/office/drawing/2014/main" id="{39A8EB91-537D-BA8D-A908-2A75A7DCA657}"/>
              </a:ext>
            </a:extLst>
          </p:cNvPr>
          <p:cNvPicPr>
            <a:picLocks noChangeAspect="1"/>
          </p:cNvPicPr>
          <p:nvPr/>
        </p:nvPicPr>
        <p:blipFill>
          <a:blip r:embed="rId3"/>
          <a:stretch>
            <a:fillRect/>
          </a:stretch>
        </p:blipFill>
        <p:spPr>
          <a:xfrm>
            <a:off x="7046806" y="643234"/>
            <a:ext cx="4255907" cy="5599876"/>
          </a:xfrm>
          <a:prstGeom prst="rect">
            <a:avLst/>
          </a:prstGeom>
        </p:spPr>
      </p:pic>
    </p:spTree>
    <p:extLst>
      <p:ext uri="{BB962C8B-B14F-4D97-AF65-F5344CB8AC3E}">
        <p14:creationId xmlns:p14="http://schemas.microsoft.com/office/powerpoint/2010/main" val="30131660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4AB921-3E6D-1345-99D1-68D5DD586695}"/>
              </a:ext>
            </a:extLst>
          </p:cNvPr>
          <p:cNvSpPr>
            <a:spLocks noGrp="1"/>
          </p:cNvSpPr>
          <p:nvPr>
            <p:ph type="title"/>
          </p:nvPr>
        </p:nvSpPr>
        <p:spPr>
          <a:xfrm>
            <a:off x="761803" y="350196"/>
            <a:ext cx="4646904" cy="1624520"/>
          </a:xfrm>
        </p:spPr>
        <p:txBody>
          <a:bodyPr anchor="ctr">
            <a:normAutofit/>
          </a:bodyPr>
          <a:lstStyle/>
          <a:p>
            <a:r>
              <a:rPr lang="en-US" sz="4000"/>
              <a:t>Principal export documents </a:t>
            </a:r>
          </a:p>
        </p:txBody>
      </p:sp>
      <p:sp>
        <p:nvSpPr>
          <p:cNvPr id="3" name="Content Placeholder 2">
            <a:extLst>
              <a:ext uri="{FF2B5EF4-FFF2-40B4-BE49-F238E27FC236}">
                <a16:creationId xmlns:a16="http://schemas.microsoft.com/office/drawing/2014/main" id="{664A3B6B-4D0A-136A-C077-441743A2135A}"/>
              </a:ext>
            </a:extLst>
          </p:cNvPr>
          <p:cNvSpPr>
            <a:spLocks noGrp="1"/>
          </p:cNvSpPr>
          <p:nvPr>
            <p:ph idx="1"/>
          </p:nvPr>
        </p:nvSpPr>
        <p:spPr>
          <a:xfrm>
            <a:off x="761802" y="1730326"/>
            <a:ext cx="4646905" cy="5303520"/>
          </a:xfrm>
        </p:spPr>
        <p:txBody>
          <a:bodyPr anchor="ctr">
            <a:normAutofit fontScale="85000" lnSpcReduction="20000"/>
          </a:bodyPr>
          <a:lstStyle/>
          <a:p>
            <a:r>
              <a:rPr lang="en-US" dirty="0"/>
              <a:t>3. Bill of landing  (significance)</a:t>
            </a:r>
          </a:p>
          <a:p>
            <a:r>
              <a:rPr lang="en-US" dirty="0"/>
              <a:t>Importance to the Exporter</a:t>
            </a:r>
          </a:p>
          <a:p>
            <a:r>
              <a:rPr lang="en-US" dirty="0"/>
              <a:t>It is an acknowledgment from the shipping company that the goods have been</a:t>
            </a:r>
          </a:p>
          <a:p>
            <a:r>
              <a:rPr lang="en-US" dirty="0"/>
              <a:t>Received for the purpose of shipment.</a:t>
            </a:r>
          </a:p>
          <a:p>
            <a:r>
              <a:rPr lang="en-US" dirty="0"/>
              <a:t>Helps exporter send the shipping advice to the importer.</a:t>
            </a:r>
          </a:p>
          <a:p>
            <a:r>
              <a:rPr lang="en-US" dirty="0"/>
              <a:t>Can hold the shipping company for damage </a:t>
            </a:r>
          </a:p>
          <a:p>
            <a:r>
              <a:rPr lang="en-US" dirty="0"/>
              <a:t>To claim incentives </a:t>
            </a:r>
          </a:p>
          <a:p>
            <a:r>
              <a:rPr lang="en-US" dirty="0"/>
              <a:t>It is a contract of carriage between the exporter (shipper) and the shipping company.</a:t>
            </a:r>
          </a:p>
        </p:txBody>
      </p:sp>
      <p:pic>
        <p:nvPicPr>
          <p:cNvPr id="5" name="Picture 4" descr="Cardboard boxes on conveyor belt">
            <a:extLst>
              <a:ext uri="{FF2B5EF4-FFF2-40B4-BE49-F238E27FC236}">
                <a16:creationId xmlns:a16="http://schemas.microsoft.com/office/drawing/2014/main" id="{B320D769-FEAD-DBD0-12BC-0593D30A6D8A}"/>
              </a:ext>
            </a:extLst>
          </p:cNvPr>
          <p:cNvPicPr>
            <a:picLocks noChangeAspect="1"/>
          </p:cNvPicPr>
          <p:nvPr/>
        </p:nvPicPr>
        <p:blipFill rotWithShape="1">
          <a:blip r:embed="rId2"/>
          <a:srcRect l="25374" r="15226" b="-2"/>
          <a:stretch/>
        </p:blipFill>
        <p:spPr>
          <a:xfrm>
            <a:off x="6096000" y="1"/>
            <a:ext cx="6102825" cy="6858000"/>
          </a:xfrm>
          <a:prstGeom prst="rect">
            <a:avLst/>
          </a:prstGeom>
        </p:spPr>
      </p:pic>
    </p:spTree>
    <p:extLst>
      <p:ext uri="{BB962C8B-B14F-4D97-AF65-F5344CB8AC3E}">
        <p14:creationId xmlns:p14="http://schemas.microsoft.com/office/powerpoint/2010/main" val="17819324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4AB921-3E6D-1345-99D1-68D5DD586695}"/>
              </a:ext>
            </a:extLst>
          </p:cNvPr>
          <p:cNvSpPr>
            <a:spLocks noGrp="1"/>
          </p:cNvSpPr>
          <p:nvPr>
            <p:ph type="title"/>
          </p:nvPr>
        </p:nvSpPr>
        <p:spPr>
          <a:xfrm>
            <a:off x="6513788" y="365125"/>
            <a:ext cx="4840010" cy="1807305"/>
          </a:xfrm>
        </p:spPr>
        <p:txBody>
          <a:bodyPr>
            <a:normAutofit/>
          </a:bodyPr>
          <a:lstStyle/>
          <a:p>
            <a:r>
              <a:rPr lang="en-US" dirty="0"/>
              <a:t>Principal export documents </a:t>
            </a:r>
          </a:p>
        </p:txBody>
      </p:sp>
      <p:pic>
        <p:nvPicPr>
          <p:cNvPr id="5" name="Picture 4" descr="Piles of paperwork">
            <a:extLst>
              <a:ext uri="{FF2B5EF4-FFF2-40B4-BE49-F238E27FC236}">
                <a16:creationId xmlns:a16="http://schemas.microsoft.com/office/drawing/2014/main" id="{AD82A384-DEA2-6F9C-2BD0-6DEE630CEF66}"/>
              </a:ext>
            </a:extLst>
          </p:cNvPr>
          <p:cNvPicPr>
            <a:picLocks noChangeAspect="1"/>
          </p:cNvPicPr>
          <p:nvPr/>
        </p:nvPicPr>
        <p:blipFill rotWithShape="1">
          <a:blip r:embed="rId2"/>
          <a:srcRect l="19102" r="14006"/>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664A3B6B-4D0A-136A-C077-441743A2135A}"/>
              </a:ext>
            </a:extLst>
          </p:cNvPr>
          <p:cNvSpPr>
            <a:spLocks noGrp="1"/>
          </p:cNvSpPr>
          <p:nvPr>
            <p:ph idx="1"/>
          </p:nvPr>
        </p:nvSpPr>
        <p:spPr>
          <a:xfrm>
            <a:off x="6513788" y="1842868"/>
            <a:ext cx="4840010" cy="5015132"/>
          </a:xfrm>
        </p:spPr>
        <p:txBody>
          <a:bodyPr>
            <a:normAutofit fontScale="92500" lnSpcReduction="10000"/>
          </a:bodyPr>
          <a:lstStyle/>
          <a:p>
            <a:r>
              <a:rPr lang="en-US" dirty="0"/>
              <a:t>3. Bill of landing  (significance)</a:t>
            </a:r>
          </a:p>
          <a:p>
            <a:r>
              <a:rPr lang="en-US" dirty="0"/>
              <a:t>Importance to the Importer</a:t>
            </a:r>
          </a:p>
          <a:p>
            <a:r>
              <a:rPr lang="en-US" dirty="0"/>
              <a:t>It is a document of title to the goods, which enables him to transfer the tittle by endorsement and delivery.</a:t>
            </a:r>
          </a:p>
          <a:p>
            <a:r>
              <a:rPr lang="en-US" dirty="0"/>
              <a:t>The exporter can send a non-negotiable copy of B/L as advance intimation of shipment to the importer.</a:t>
            </a:r>
          </a:p>
          <a:p>
            <a:r>
              <a:rPr lang="en-US" dirty="0"/>
              <a:t>It enables him to pay the freight amount as the B/L contains freight details.</a:t>
            </a:r>
          </a:p>
        </p:txBody>
      </p:sp>
    </p:spTree>
    <p:extLst>
      <p:ext uri="{BB962C8B-B14F-4D97-AF65-F5344CB8AC3E}">
        <p14:creationId xmlns:p14="http://schemas.microsoft.com/office/powerpoint/2010/main" val="12821201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4AB921-3E6D-1345-99D1-68D5DD586695}"/>
              </a:ext>
            </a:extLst>
          </p:cNvPr>
          <p:cNvSpPr>
            <a:spLocks noGrp="1"/>
          </p:cNvSpPr>
          <p:nvPr>
            <p:ph type="title"/>
          </p:nvPr>
        </p:nvSpPr>
        <p:spPr>
          <a:xfrm>
            <a:off x="6513788" y="365125"/>
            <a:ext cx="4840010" cy="1807305"/>
          </a:xfrm>
        </p:spPr>
        <p:txBody>
          <a:bodyPr>
            <a:normAutofit/>
          </a:bodyPr>
          <a:lstStyle/>
          <a:p>
            <a:r>
              <a:rPr lang="en-US" dirty="0"/>
              <a:t>Principal export documents </a:t>
            </a:r>
          </a:p>
        </p:txBody>
      </p:sp>
      <p:pic>
        <p:nvPicPr>
          <p:cNvPr id="5" name="Picture 4" descr="Cargo shipping containers in a pile and on a semi-truck at a harbour">
            <a:extLst>
              <a:ext uri="{FF2B5EF4-FFF2-40B4-BE49-F238E27FC236}">
                <a16:creationId xmlns:a16="http://schemas.microsoft.com/office/drawing/2014/main" id="{D24160EE-A43F-BF8E-4C36-C53D6114E3D6}"/>
              </a:ext>
            </a:extLst>
          </p:cNvPr>
          <p:cNvPicPr>
            <a:picLocks noChangeAspect="1"/>
          </p:cNvPicPr>
          <p:nvPr/>
        </p:nvPicPr>
        <p:blipFill rotWithShape="1">
          <a:blip r:embed="rId2"/>
          <a:srcRect l="26104" r="7005"/>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664A3B6B-4D0A-136A-C077-441743A2135A}"/>
              </a:ext>
            </a:extLst>
          </p:cNvPr>
          <p:cNvSpPr>
            <a:spLocks noGrp="1"/>
          </p:cNvSpPr>
          <p:nvPr>
            <p:ph idx="1"/>
          </p:nvPr>
        </p:nvSpPr>
        <p:spPr>
          <a:xfrm>
            <a:off x="6513788" y="1885070"/>
            <a:ext cx="4840010" cy="4972929"/>
          </a:xfrm>
        </p:spPr>
        <p:txBody>
          <a:bodyPr>
            <a:normAutofit fontScale="92500" lnSpcReduction="10000"/>
          </a:bodyPr>
          <a:lstStyle/>
          <a:p>
            <a:r>
              <a:rPr lang="en-US" dirty="0"/>
              <a:t>3. Bill of landing  (significance)</a:t>
            </a:r>
          </a:p>
          <a:p>
            <a:r>
              <a:rPr lang="en-US" dirty="0"/>
              <a:t>Importance to the Shipping Company</a:t>
            </a:r>
          </a:p>
          <a:p>
            <a:r>
              <a:rPr lang="en-US" dirty="0"/>
              <a:t>1. It helps the shipping company to collect the freight amount from the exporter (CIF contract) or importer (FOB contract).</a:t>
            </a:r>
          </a:p>
          <a:p>
            <a:r>
              <a:rPr lang="en-US" dirty="0"/>
              <a:t>2. Shipping company can protect itself from the wrongful claims of exporter/importer by incorporating condition of goods/packaging, at the time of receipt. </a:t>
            </a:r>
          </a:p>
        </p:txBody>
      </p:sp>
    </p:spTree>
    <p:extLst>
      <p:ext uri="{BB962C8B-B14F-4D97-AF65-F5344CB8AC3E}">
        <p14:creationId xmlns:p14="http://schemas.microsoft.com/office/powerpoint/2010/main" val="16541871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624CC4-41BB-C41A-70F2-E2933144AE78}"/>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Other principal export documents </a:t>
            </a:r>
          </a:p>
        </p:txBody>
      </p:sp>
      <p:graphicFrame>
        <p:nvGraphicFramePr>
          <p:cNvPr id="4" name="Content Placeholder 3">
            <a:extLst>
              <a:ext uri="{FF2B5EF4-FFF2-40B4-BE49-F238E27FC236}">
                <a16:creationId xmlns:a16="http://schemas.microsoft.com/office/drawing/2014/main" id="{D0657D32-7E7D-E4E8-A533-39BFCC1EABDB}"/>
              </a:ext>
            </a:extLst>
          </p:cNvPr>
          <p:cNvGraphicFramePr>
            <a:graphicFrameLocks noGrp="1"/>
          </p:cNvGraphicFramePr>
          <p:nvPr>
            <p:ph idx="1"/>
            <p:extLst>
              <p:ext uri="{D42A27DB-BD31-4B8C-83A1-F6EECF244321}">
                <p14:modId xmlns:p14="http://schemas.microsoft.com/office/powerpoint/2010/main" val="2456705677"/>
              </p:ext>
            </p:extLst>
          </p:nvPr>
        </p:nvGraphicFramePr>
        <p:xfrm>
          <a:off x="253218" y="1575459"/>
          <a:ext cx="11318668" cy="5519013"/>
        </p:xfrm>
        <a:graphic>
          <a:graphicData uri="http://schemas.openxmlformats.org/drawingml/2006/table">
            <a:tbl>
              <a:tblPr firstRow="1" firstCol="1" bandRow="1"/>
              <a:tblGrid>
                <a:gridCol w="3812550">
                  <a:extLst>
                    <a:ext uri="{9D8B030D-6E8A-4147-A177-3AD203B41FA5}">
                      <a16:colId xmlns:a16="http://schemas.microsoft.com/office/drawing/2014/main" val="3538953319"/>
                    </a:ext>
                  </a:extLst>
                </a:gridCol>
                <a:gridCol w="7506118">
                  <a:extLst>
                    <a:ext uri="{9D8B030D-6E8A-4147-A177-3AD203B41FA5}">
                      <a16:colId xmlns:a16="http://schemas.microsoft.com/office/drawing/2014/main" val="946002805"/>
                    </a:ext>
                  </a:extLst>
                </a:gridCol>
              </a:tblGrid>
              <a:tr h="523456">
                <a:tc>
                  <a:txBody>
                    <a:bodyPr/>
                    <a:lstStyle/>
                    <a:p>
                      <a:pPr marL="0" marR="0">
                        <a:lnSpc>
                          <a:spcPct val="115000"/>
                        </a:lnSpc>
                        <a:spcBef>
                          <a:spcPts val="0"/>
                        </a:spcBef>
                        <a:spcAft>
                          <a:spcPts val="0"/>
                        </a:spcAft>
                      </a:pPr>
                      <a:r>
                        <a:rPr lang="en-US" sz="2000" b="1" kern="100">
                          <a:effectLst/>
                          <a:latin typeface="Times New Roman" panose="02020603050405020304" pitchFamily="18" charset="0"/>
                          <a:ea typeface="Calibri" panose="020F0502020204030204" pitchFamily="34" charset="0"/>
                          <a:cs typeface="Times New Roman" panose="02020603050405020304" pitchFamily="18" charset="0"/>
                        </a:rPr>
                        <a:t>Document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9535" marR="495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b="1" kern="100">
                          <a:effectLst/>
                          <a:latin typeface="Times New Roman" panose="02020603050405020304" pitchFamily="18" charset="0"/>
                          <a:ea typeface="Calibri" panose="020F0502020204030204" pitchFamily="34" charset="0"/>
                          <a:cs typeface="Times New Roman" panose="02020603050405020304" pitchFamily="18" charset="0"/>
                        </a:rPr>
                        <a:t>Purpose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9535" marR="495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8072167"/>
                  </a:ext>
                </a:extLst>
              </a:tr>
              <a:tr h="1143382">
                <a:tc>
                  <a:txBody>
                    <a:bodyPr/>
                    <a:lstStyle/>
                    <a:p>
                      <a:pPr marL="0" marR="0">
                        <a:lnSpc>
                          <a:spcPct val="115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Certification of inspection </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9535" marR="495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issued by the Export Inspection Agency certifying that the consignment has been inspected and found that the requirements relating to quality control and inspection have been complied with, as applicable, and the goods are export worthy.. </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9535" marR="495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1991497"/>
                  </a:ext>
                </a:extLst>
              </a:tr>
              <a:tr h="1034789">
                <a:tc>
                  <a:txBody>
                    <a:bodyPr/>
                    <a:lstStyle/>
                    <a:p>
                      <a:pPr marL="0" marR="0">
                        <a:lnSpc>
                          <a:spcPct val="115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Certificate of origin</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9535" marR="495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it is a certificate that specifies the name of the country where goods are produced, the nature, quantity, and the value of the goods. </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9535" marR="495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7916058"/>
                  </a:ext>
                </a:extLst>
              </a:tr>
              <a:tr h="1034789">
                <a:tc>
                  <a:txBody>
                    <a:bodyPr/>
                    <a:lstStyle/>
                    <a:p>
                      <a:pPr marL="0" marR="0">
                        <a:lnSpc>
                          <a:spcPct val="115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Insurance Certificate</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9535" marR="495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Issued against insurance declaration and covers all terms and conditions of cargo. The document is negotiable</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9535" marR="495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319779"/>
                  </a:ext>
                </a:extLst>
              </a:tr>
              <a:tr h="1546124">
                <a:tc>
                  <a:txBody>
                    <a:bodyPr/>
                    <a:lstStyle/>
                    <a:p>
                      <a:pPr marL="0" marR="0">
                        <a:lnSpc>
                          <a:spcPct val="115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Bill of Exchange.</a:t>
                      </a:r>
                      <a:endParaRPr lang="en-US" sz="2000" kern="100">
                        <a:effectLst/>
                        <a:latin typeface="Calibri" panose="020F0502020204030204" pitchFamily="34" charset="0"/>
                        <a:ea typeface="SimSun" panose="02010600030101010101" pitchFamily="2" charset="-122"/>
                        <a:cs typeface="Times New Roman" panose="02020603050405020304" pitchFamily="18" charset="0"/>
                      </a:endParaRPr>
                    </a:p>
                  </a:txBody>
                  <a:tcPr marL="49535" marR="495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It an instrument in writing containing an unconditional undertaking, signed by the maker, directing a certain person to pay a certain sum of money only to, or to the order of, a certain person or to the bearer of the instrument. </a:t>
                      </a:r>
                      <a:endParaRPr lang="en-US" sz="20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49535" marR="495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7586273"/>
                  </a:ext>
                </a:extLst>
              </a:tr>
            </a:tbl>
          </a:graphicData>
        </a:graphic>
      </p:graphicFrame>
    </p:spTree>
    <p:extLst>
      <p:ext uri="{BB962C8B-B14F-4D97-AF65-F5344CB8AC3E}">
        <p14:creationId xmlns:p14="http://schemas.microsoft.com/office/powerpoint/2010/main" val="3386502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AF0774-8985-E1A7-DB30-E08BEEDE92A1}"/>
              </a:ext>
            </a:extLst>
          </p:cNvPr>
          <p:cNvSpPr>
            <a:spLocks noGrp="1"/>
          </p:cNvSpPr>
          <p:nvPr>
            <p:ph type="title"/>
          </p:nvPr>
        </p:nvSpPr>
        <p:spPr>
          <a:xfrm>
            <a:off x="761800" y="762001"/>
            <a:ext cx="5334197" cy="1708242"/>
          </a:xfrm>
        </p:spPr>
        <p:txBody>
          <a:bodyPr anchor="ctr">
            <a:normAutofit/>
          </a:bodyPr>
          <a:lstStyle/>
          <a:p>
            <a:r>
              <a:rPr lang="en-US" sz="4000"/>
              <a:t>Ancillary export documents </a:t>
            </a:r>
          </a:p>
        </p:txBody>
      </p:sp>
      <p:sp>
        <p:nvSpPr>
          <p:cNvPr id="3" name="Content Placeholder 2">
            <a:extLst>
              <a:ext uri="{FF2B5EF4-FFF2-40B4-BE49-F238E27FC236}">
                <a16:creationId xmlns:a16="http://schemas.microsoft.com/office/drawing/2014/main" id="{7717F08D-7903-49BE-3469-1A2843C2E9F6}"/>
              </a:ext>
            </a:extLst>
          </p:cNvPr>
          <p:cNvSpPr>
            <a:spLocks noGrp="1"/>
          </p:cNvSpPr>
          <p:nvPr>
            <p:ph idx="1"/>
          </p:nvPr>
        </p:nvSpPr>
        <p:spPr>
          <a:xfrm>
            <a:off x="761800" y="2138289"/>
            <a:ext cx="5334197" cy="4719711"/>
          </a:xfrm>
        </p:spPr>
        <p:txBody>
          <a:bodyPr anchor="ctr">
            <a:normAutofit/>
          </a:bodyPr>
          <a:lstStyle/>
          <a:p>
            <a:r>
              <a:rPr lang="en-US" sz="2000" dirty="0"/>
              <a:t>These documents are required to prepare/procure the principal commercial documents and include </a:t>
            </a:r>
          </a:p>
          <a:p>
            <a:r>
              <a:rPr lang="en-US" sz="2000" dirty="0"/>
              <a:t>They include</a:t>
            </a:r>
          </a:p>
          <a:p>
            <a:r>
              <a:rPr lang="en-US" sz="2000" dirty="0"/>
              <a:t> 1. Proforma invoice</a:t>
            </a:r>
          </a:p>
          <a:p>
            <a:r>
              <a:rPr lang="en-US" sz="2000" dirty="0"/>
              <a:t>2. Insurance declaration</a:t>
            </a:r>
          </a:p>
          <a:p>
            <a:r>
              <a:rPr lang="en-US" sz="2000" dirty="0"/>
              <a:t>3. Intimation for inspection </a:t>
            </a:r>
          </a:p>
          <a:p>
            <a:r>
              <a:rPr lang="en-US" sz="2000" dirty="0"/>
              <a:t>4. Shipping order</a:t>
            </a:r>
          </a:p>
          <a:p>
            <a:r>
              <a:rPr lang="en-US" sz="2000" dirty="0"/>
              <a:t>5. Mate’s receipt </a:t>
            </a:r>
          </a:p>
          <a:p>
            <a:r>
              <a:rPr lang="en-US" sz="2000" dirty="0"/>
              <a:t>6. Application for certificate of origin </a:t>
            </a:r>
          </a:p>
          <a:p>
            <a:r>
              <a:rPr lang="en-US" sz="2000" dirty="0"/>
              <a:t>7. Letter to bank for negotiation/collection of documents</a:t>
            </a:r>
            <a:r>
              <a:rPr lang="en-US" sz="1700" dirty="0"/>
              <a:t>. </a:t>
            </a:r>
          </a:p>
        </p:txBody>
      </p:sp>
      <p:pic>
        <p:nvPicPr>
          <p:cNvPr id="5" name="Picture 4" descr="Pen placed on top of a signature line">
            <a:extLst>
              <a:ext uri="{FF2B5EF4-FFF2-40B4-BE49-F238E27FC236}">
                <a16:creationId xmlns:a16="http://schemas.microsoft.com/office/drawing/2014/main" id="{C2A1BEC1-E3DC-54AD-15D5-604624B10BF8}"/>
              </a:ext>
            </a:extLst>
          </p:cNvPr>
          <p:cNvPicPr>
            <a:picLocks noChangeAspect="1"/>
          </p:cNvPicPr>
          <p:nvPr/>
        </p:nvPicPr>
        <p:blipFill rotWithShape="1">
          <a:blip r:embed="rId2"/>
          <a:srcRect l="48164" r="-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162325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738D25-237D-7EEB-2C8E-2F5B6096C100}"/>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Ancillary documents </a:t>
            </a:r>
          </a:p>
        </p:txBody>
      </p:sp>
      <p:sp>
        <p:nvSpPr>
          <p:cNvPr id="3" name="Content Placeholder 2">
            <a:extLst>
              <a:ext uri="{FF2B5EF4-FFF2-40B4-BE49-F238E27FC236}">
                <a16:creationId xmlns:a16="http://schemas.microsoft.com/office/drawing/2014/main" id="{9FB16AC5-6FE0-5C5F-6B3B-241DAFF578DD}"/>
              </a:ext>
            </a:extLst>
          </p:cNvPr>
          <p:cNvSpPr>
            <a:spLocks noGrp="1"/>
          </p:cNvSpPr>
          <p:nvPr>
            <p:ph idx="1"/>
          </p:nvPr>
        </p:nvSpPr>
        <p:spPr>
          <a:xfrm>
            <a:off x="4810259" y="140677"/>
            <a:ext cx="6555347" cy="6707185"/>
          </a:xfrm>
        </p:spPr>
        <p:txBody>
          <a:bodyPr anchor="ctr">
            <a:normAutofit/>
          </a:bodyPr>
          <a:lstStyle/>
          <a:p>
            <a:r>
              <a:rPr lang="en-US" sz="2400" dirty="0" err="1"/>
              <a:t>i</a:t>
            </a:r>
            <a:r>
              <a:rPr lang="en-US" sz="2400" dirty="0"/>
              <a:t>) Proforma Invoice: </a:t>
            </a:r>
          </a:p>
          <a:p>
            <a:r>
              <a:rPr lang="en-US" sz="2400" dirty="0"/>
              <a:t>It is the starting point of an export contract </a:t>
            </a:r>
          </a:p>
          <a:p>
            <a:r>
              <a:rPr lang="en-US" sz="2400" dirty="0"/>
              <a:t>forms basis of all trade transactions and further negotiation, </a:t>
            </a:r>
          </a:p>
          <a:p>
            <a:r>
              <a:rPr lang="en-US" sz="2400" dirty="0"/>
              <a:t>It contains information on </a:t>
            </a:r>
          </a:p>
          <a:p>
            <a:r>
              <a:rPr lang="en-US" sz="2400" dirty="0"/>
              <a:t>A) name and address of the exporter</a:t>
            </a:r>
          </a:p>
          <a:p>
            <a:r>
              <a:rPr lang="en-US" sz="2400" dirty="0"/>
              <a:t>B) name and address of the intending importer, </a:t>
            </a:r>
          </a:p>
          <a:p>
            <a:r>
              <a:rPr lang="en-US" sz="2400" dirty="0"/>
              <a:t>C) nature of goods</a:t>
            </a:r>
          </a:p>
          <a:p>
            <a:r>
              <a:rPr lang="en-US" sz="2400" dirty="0"/>
              <a:t>D) mode of transportation, </a:t>
            </a:r>
          </a:p>
          <a:p>
            <a:r>
              <a:rPr lang="en-US" sz="2400" dirty="0"/>
              <a:t>E) unit price in terms of internationally accepted quotation</a:t>
            </a:r>
          </a:p>
          <a:p>
            <a:r>
              <a:rPr lang="en-US" sz="2400" dirty="0"/>
              <a:t>F) name of the country of origin of goods</a:t>
            </a:r>
          </a:p>
          <a:p>
            <a:r>
              <a:rPr lang="en-US" sz="2400" dirty="0"/>
              <a:t>G) signature of the exporter.</a:t>
            </a:r>
          </a:p>
        </p:txBody>
      </p:sp>
    </p:spTree>
    <p:extLst>
      <p:ext uri="{BB962C8B-B14F-4D97-AF65-F5344CB8AC3E}">
        <p14:creationId xmlns:p14="http://schemas.microsoft.com/office/powerpoint/2010/main" val="3310594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F4000A-B294-2970-464D-8C58716D4A1A}"/>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Ancillary documents cont.</a:t>
            </a:r>
          </a:p>
        </p:txBody>
      </p:sp>
      <p:sp>
        <p:nvSpPr>
          <p:cNvPr id="3" name="Content Placeholder 2">
            <a:extLst>
              <a:ext uri="{FF2B5EF4-FFF2-40B4-BE49-F238E27FC236}">
                <a16:creationId xmlns:a16="http://schemas.microsoft.com/office/drawing/2014/main" id="{97B0EC31-4DDE-3AB6-5E37-9472C1E19FDB}"/>
              </a:ext>
            </a:extLst>
          </p:cNvPr>
          <p:cNvSpPr>
            <a:spLocks noGrp="1"/>
          </p:cNvSpPr>
          <p:nvPr>
            <p:ph idx="1"/>
          </p:nvPr>
        </p:nvSpPr>
        <p:spPr>
          <a:xfrm>
            <a:off x="4810259" y="10138"/>
            <a:ext cx="6555347" cy="6837724"/>
          </a:xfrm>
        </p:spPr>
        <p:txBody>
          <a:bodyPr anchor="ctr">
            <a:normAutofit lnSpcReduction="10000"/>
          </a:bodyPr>
          <a:lstStyle/>
          <a:p>
            <a:r>
              <a:rPr lang="en-US" sz="2400" dirty="0"/>
              <a:t>ii)	Mate’s Receipt: </a:t>
            </a:r>
          </a:p>
          <a:p>
            <a:r>
              <a:rPr lang="en-US" sz="2000" dirty="0"/>
              <a:t> </a:t>
            </a:r>
            <a:r>
              <a:rPr lang="en-US" dirty="0"/>
              <a:t>issued by the mate (assistant to the captain of the ship) after the cargo is loaded into the ship. </a:t>
            </a:r>
          </a:p>
          <a:p>
            <a:r>
              <a:rPr lang="en-US" dirty="0"/>
              <a:t>Contains information on: </a:t>
            </a:r>
          </a:p>
          <a:p>
            <a:r>
              <a:rPr lang="en-US" dirty="0"/>
              <a:t>1. Name of the vessel</a:t>
            </a:r>
          </a:p>
          <a:p>
            <a:r>
              <a:rPr lang="en-US" dirty="0"/>
              <a:t>2. Date of shipment</a:t>
            </a:r>
          </a:p>
          <a:p>
            <a:r>
              <a:rPr lang="en-US" dirty="0"/>
              <a:t>3. Berth</a:t>
            </a:r>
          </a:p>
          <a:p>
            <a:r>
              <a:rPr lang="en-US" dirty="0"/>
              <a:t>4. Marks</a:t>
            </a:r>
          </a:p>
          <a:p>
            <a:r>
              <a:rPr lang="en-US" dirty="0"/>
              <a:t>5. Numbers, Description, and condition of goods at the time they are shipped, </a:t>
            </a:r>
          </a:p>
          <a:p>
            <a:r>
              <a:rPr lang="en-US" dirty="0"/>
              <a:t>6. port of loading</a:t>
            </a:r>
          </a:p>
          <a:p>
            <a:r>
              <a:rPr lang="en-US" dirty="0"/>
              <a:t>7. Name and address of the shipper,</a:t>
            </a:r>
          </a:p>
          <a:p>
            <a:r>
              <a:rPr lang="en-US" dirty="0"/>
              <a:t>8. Name and address of the importer(consignee)</a:t>
            </a:r>
          </a:p>
        </p:txBody>
      </p:sp>
    </p:spTree>
    <p:extLst>
      <p:ext uri="{BB962C8B-B14F-4D97-AF65-F5344CB8AC3E}">
        <p14:creationId xmlns:p14="http://schemas.microsoft.com/office/powerpoint/2010/main" val="41270145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DADFD-74F7-E47A-A117-9138FB90091B}"/>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Ancillary documents </a:t>
            </a:r>
          </a:p>
        </p:txBody>
      </p:sp>
      <p:sp>
        <p:nvSpPr>
          <p:cNvPr id="3" name="Content Placeholder 2">
            <a:extLst>
              <a:ext uri="{FF2B5EF4-FFF2-40B4-BE49-F238E27FC236}">
                <a16:creationId xmlns:a16="http://schemas.microsoft.com/office/drawing/2014/main" id="{9577D647-16FB-FDFE-D324-5C49615CBC18}"/>
              </a:ext>
            </a:extLst>
          </p:cNvPr>
          <p:cNvSpPr>
            <a:spLocks noGrp="1"/>
          </p:cNvSpPr>
          <p:nvPr>
            <p:ph idx="1"/>
          </p:nvPr>
        </p:nvSpPr>
        <p:spPr>
          <a:xfrm>
            <a:off x="4810259" y="649480"/>
            <a:ext cx="6555347" cy="5546047"/>
          </a:xfrm>
        </p:spPr>
        <p:txBody>
          <a:bodyPr anchor="ctr">
            <a:normAutofit/>
          </a:bodyPr>
          <a:lstStyle/>
          <a:p>
            <a:r>
              <a:rPr lang="en-US" dirty="0"/>
              <a:t>Mate receipt cont.</a:t>
            </a:r>
          </a:p>
          <a:p>
            <a:r>
              <a:rPr lang="en-US" dirty="0"/>
              <a:t>two types of mate receipts:  Clean Mate’s Receipt and Qualified Mate’s Receipt. </a:t>
            </a:r>
          </a:p>
          <a:p>
            <a:r>
              <a:rPr lang="en-US" dirty="0"/>
              <a:t>The document is significant in that: </a:t>
            </a:r>
          </a:p>
          <a:p>
            <a:r>
              <a:rPr lang="en-US" dirty="0"/>
              <a:t>It is an acknowledgment of goods, </a:t>
            </a:r>
          </a:p>
          <a:p>
            <a:r>
              <a:rPr lang="en-US" dirty="0"/>
              <a:t>Enable the exporter or his agent to secure bill of lading from the shipping company, </a:t>
            </a:r>
          </a:p>
          <a:p>
            <a:r>
              <a:rPr lang="en-US" dirty="0"/>
              <a:t>Forms the basis for preparing bill of landing</a:t>
            </a:r>
          </a:p>
          <a:p>
            <a:r>
              <a:rPr lang="en-US" dirty="0"/>
              <a:t>Port trust authorities are enabled to collect their dues as it is routed through them. </a:t>
            </a:r>
          </a:p>
        </p:txBody>
      </p:sp>
    </p:spTree>
    <p:extLst>
      <p:ext uri="{BB962C8B-B14F-4D97-AF65-F5344CB8AC3E}">
        <p14:creationId xmlns:p14="http://schemas.microsoft.com/office/powerpoint/2010/main" val="4129192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77D15F-A450-F52C-0A0D-2F372180387E}"/>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kern="1200">
                <a:solidFill>
                  <a:srgbClr val="FFFFFF"/>
                </a:solidFill>
                <a:latin typeface="+mj-lt"/>
                <a:ea typeface="+mj-ea"/>
                <a:cs typeface="+mj-cs"/>
              </a:rPr>
              <a:t>Other ancillary documents </a:t>
            </a:r>
          </a:p>
        </p:txBody>
      </p:sp>
      <p:graphicFrame>
        <p:nvGraphicFramePr>
          <p:cNvPr id="4" name="Content Placeholder 3">
            <a:extLst>
              <a:ext uri="{FF2B5EF4-FFF2-40B4-BE49-F238E27FC236}">
                <a16:creationId xmlns:a16="http://schemas.microsoft.com/office/drawing/2014/main" id="{C006054A-6FC9-23E4-7323-D5C39D8C9169}"/>
              </a:ext>
            </a:extLst>
          </p:cNvPr>
          <p:cNvGraphicFramePr>
            <a:graphicFrameLocks noGrp="1"/>
          </p:cNvGraphicFramePr>
          <p:nvPr>
            <p:ph idx="1"/>
            <p:extLst>
              <p:ext uri="{D42A27DB-BD31-4B8C-83A1-F6EECF244321}">
                <p14:modId xmlns:p14="http://schemas.microsoft.com/office/powerpoint/2010/main" val="1842050059"/>
              </p:ext>
            </p:extLst>
          </p:nvPr>
        </p:nvGraphicFramePr>
        <p:xfrm>
          <a:off x="432225" y="1655276"/>
          <a:ext cx="11327550" cy="5778572"/>
        </p:xfrm>
        <a:graphic>
          <a:graphicData uri="http://schemas.openxmlformats.org/drawingml/2006/table">
            <a:tbl>
              <a:tblPr firstRow="1" firstCol="1" bandRow="1"/>
              <a:tblGrid>
                <a:gridCol w="3898967">
                  <a:extLst>
                    <a:ext uri="{9D8B030D-6E8A-4147-A177-3AD203B41FA5}">
                      <a16:colId xmlns:a16="http://schemas.microsoft.com/office/drawing/2014/main" val="844780153"/>
                    </a:ext>
                  </a:extLst>
                </a:gridCol>
                <a:gridCol w="7428583">
                  <a:extLst>
                    <a:ext uri="{9D8B030D-6E8A-4147-A177-3AD203B41FA5}">
                      <a16:colId xmlns:a16="http://schemas.microsoft.com/office/drawing/2014/main" val="2191421713"/>
                    </a:ext>
                  </a:extLst>
                </a:gridCol>
              </a:tblGrid>
              <a:tr h="384588">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Document </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Purpose  </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7921795"/>
                  </a:ext>
                </a:extLst>
              </a:tr>
              <a:tr h="746488">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Intimation for Inspection</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This is the prescribed format for intimating the Export Inspection</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Agency (EIA) inviting them to come to inspect the shipment</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82101152"/>
                  </a:ext>
                </a:extLst>
              </a:tr>
              <a:tr h="1108387">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Shipping Instructions</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A  standardized form prepared by the shipper and submitted to the airline. It provides all the relevant data which the carrier need to complete the bill of lading   and specifies who is responsible for freight charges.   </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3037897"/>
                  </a:ext>
                </a:extLst>
              </a:tr>
              <a:tr h="1108387">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Insurance Declaration</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The export sales contract with the buyer must clearly state who is responsible for arranging the insurance at all stage from the time the merchandise leaves the exporters premises until the buyer takes possession.  </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0200289"/>
                  </a:ext>
                </a:extLst>
              </a:tr>
              <a:tr h="746488">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Shipping Orders</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Ship’s delivery order is a written authority to deliver goods to a named party in exchange for the bill of lading, usually at the port of destination.</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2934871"/>
                  </a:ext>
                </a:extLst>
              </a:tr>
              <a:tr h="1108387">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Letter to the Bank for Collection</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It is a certificate issued by the negotiating bank to the exporter that the bill covering the shipment has been negotiated through it and export proceeds have been received from the importer..</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7013" marR="570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7529278"/>
                  </a:ext>
                </a:extLst>
              </a:tr>
            </a:tbl>
          </a:graphicData>
        </a:graphic>
      </p:graphicFrame>
    </p:spTree>
    <p:extLst>
      <p:ext uri="{BB962C8B-B14F-4D97-AF65-F5344CB8AC3E}">
        <p14:creationId xmlns:p14="http://schemas.microsoft.com/office/powerpoint/2010/main" val="12111022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AB345ED-4843-E6A8-CF33-B5637482D4B6}"/>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Regulatory documents </a:t>
            </a:r>
            <a:br>
              <a:rPr lang="en-US" sz="4000">
                <a:solidFill>
                  <a:srgbClr val="FFFFFF"/>
                </a:solidFill>
              </a:rPr>
            </a:br>
            <a:endParaRPr lang="en-US" sz="4000">
              <a:solidFill>
                <a:srgbClr val="FFFFFF"/>
              </a:solidFill>
            </a:endParaRPr>
          </a:p>
        </p:txBody>
      </p:sp>
      <p:sp>
        <p:nvSpPr>
          <p:cNvPr id="3" name="Content Placeholder 2">
            <a:extLst>
              <a:ext uri="{FF2B5EF4-FFF2-40B4-BE49-F238E27FC236}">
                <a16:creationId xmlns:a16="http://schemas.microsoft.com/office/drawing/2014/main" id="{F6B70854-0BBE-A8EA-408B-B5263EDE335A}"/>
              </a:ext>
            </a:extLst>
          </p:cNvPr>
          <p:cNvSpPr>
            <a:spLocks noGrp="1"/>
          </p:cNvSpPr>
          <p:nvPr>
            <p:ph idx="1"/>
          </p:nvPr>
        </p:nvSpPr>
        <p:spPr>
          <a:xfrm>
            <a:off x="5725552" y="168812"/>
            <a:ext cx="5640054" cy="6689185"/>
          </a:xfrm>
        </p:spPr>
        <p:txBody>
          <a:bodyPr anchor="ctr">
            <a:normAutofit/>
          </a:bodyPr>
          <a:lstStyle/>
          <a:p>
            <a:r>
              <a:rPr lang="en-US" sz="2400" dirty="0"/>
              <a:t>These are prescribed by various government departments/bodies for compliance of formalities under relevant laws governing export transactions. </a:t>
            </a:r>
          </a:p>
          <a:p>
            <a:r>
              <a:rPr lang="en-US" sz="2400" dirty="0"/>
              <a:t>These include: </a:t>
            </a:r>
          </a:p>
          <a:p>
            <a:r>
              <a:rPr lang="en-US" sz="2400" dirty="0"/>
              <a:t>1. Exchange Control Declaration Form-GR Form</a:t>
            </a:r>
          </a:p>
          <a:p>
            <a:r>
              <a:rPr lang="en-US" sz="2400" dirty="0"/>
              <a:t> 2. Freight Payment Certificate</a:t>
            </a:r>
          </a:p>
          <a:p>
            <a:r>
              <a:rPr lang="en-US" sz="2400" dirty="0"/>
              <a:t>3. Insurance Premium Payment Certificate</a:t>
            </a:r>
          </a:p>
          <a:p>
            <a:r>
              <a:rPr lang="en-US" sz="2400" dirty="0"/>
              <a:t>4. ARE I/ARE II Forms,</a:t>
            </a:r>
          </a:p>
          <a:p>
            <a:r>
              <a:rPr lang="en-US" sz="2400" dirty="0"/>
              <a:t> 5. Shipping Bill/Bill of Export</a:t>
            </a:r>
          </a:p>
          <a:p>
            <a:r>
              <a:rPr lang="en-US" sz="2400" dirty="0"/>
              <a:t> 6. Port Trust Copy of Shipping Bill/Export Application/Dock Challan, </a:t>
            </a:r>
          </a:p>
          <a:p>
            <a:r>
              <a:rPr lang="en-US" sz="2400" dirty="0"/>
              <a:t>7. Receipt of Payment of Port Charges</a:t>
            </a:r>
          </a:p>
          <a:p>
            <a:r>
              <a:rPr lang="en-US" sz="2400" dirty="0"/>
              <a:t> 8. Vehicle Ticket</a:t>
            </a:r>
          </a:p>
        </p:txBody>
      </p:sp>
    </p:spTree>
    <p:extLst>
      <p:ext uri="{BB962C8B-B14F-4D97-AF65-F5344CB8AC3E}">
        <p14:creationId xmlns:p14="http://schemas.microsoft.com/office/powerpoint/2010/main" val="24897207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7DEFB1-706A-2934-A1AF-48200D13DFAC}"/>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Regulatory documents </a:t>
            </a:r>
          </a:p>
        </p:txBody>
      </p:sp>
      <p:sp>
        <p:nvSpPr>
          <p:cNvPr id="3" name="Content Placeholder 2">
            <a:extLst>
              <a:ext uri="{FF2B5EF4-FFF2-40B4-BE49-F238E27FC236}">
                <a16:creationId xmlns:a16="http://schemas.microsoft.com/office/drawing/2014/main" id="{4176D05B-3D77-C9B4-8347-F13814395E51}"/>
              </a:ext>
            </a:extLst>
          </p:cNvPr>
          <p:cNvSpPr>
            <a:spLocks noGrp="1"/>
          </p:cNvSpPr>
          <p:nvPr>
            <p:ph idx="1"/>
          </p:nvPr>
        </p:nvSpPr>
        <p:spPr>
          <a:xfrm>
            <a:off x="4367695" y="168812"/>
            <a:ext cx="6997911" cy="6555545"/>
          </a:xfrm>
        </p:spPr>
        <p:txBody>
          <a:bodyPr anchor="ctr">
            <a:normAutofit lnSpcReduction="10000"/>
          </a:bodyPr>
          <a:lstStyle/>
          <a:p>
            <a:pPr marL="0" indent="0">
              <a:buNone/>
            </a:pPr>
            <a:r>
              <a:rPr lang="en-US" sz="2400" dirty="0"/>
              <a:t>Shipping Bill</a:t>
            </a:r>
          </a:p>
          <a:p>
            <a:r>
              <a:rPr lang="en-US" sz="2400" dirty="0"/>
              <a:t>The shipping bill is the main document based on which the customs permission is given. </a:t>
            </a:r>
          </a:p>
          <a:p>
            <a:r>
              <a:rPr lang="en-US" sz="2400" dirty="0"/>
              <a:t>It contains information on </a:t>
            </a:r>
          </a:p>
          <a:p>
            <a:r>
              <a:rPr lang="en-US" sz="2400" dirty="0"/>
              <a:t>(A) Nature of goods exported</a:t>
            </a:r>
          </a:p>
          <a:p>
            <a:r>
              <a:rPr lang="en-US" sz="2400" dirty="0"/>
              <a:t>(B) Name of vessel, master or agents, </a:t>
            </a:r>
          </a:p>
          <a:p>
            <a:r>
              <a:rPr lang="en-US" sz="2400" dirty="0"/>
              <a:t>(C) Flag, </a:t>
            </a:r>
          </a:p>
          <a:p>
            <a:r>
              <a:rPr lang="en-US" sz="2400" dirty="0"/>
              <a:t>(D) Country of destination, the port at which the goods are to be discharged, </a:t>
            </a:r>
          </a:p>
          <a:p>
            <a:r>
              <a:rPr lang="en-US" sz="2400" dirty="0"/>
              <a:t>(E) Exporter’s address</a:t>
            </a:r>
          </a:p>
          <a:p>
            <a:r>
              <a:rPr lang="en-US" sz="2400" dirty="0"/>
              <a:t> (F) Importer’s address</a:t>
            </a:r>
          </a:p>
          <a:p>
            <a:r>
              <a:rPr lang="en-US" sz="2400" dirty="0"/>
              <a:t> (G) Details of the packages, such as numbers and marks,</a:t>
            </a:r>
          </a:p>
          <a:p>
            <a:r>
              <a:rPr lang="en-US" sz="2400" dirty="0"/>
              <a:t> (H) Quantity details of each case, total number of cases and aggregate weight,</a:t>
            </a:r>
          </a:p>
          <a:p>
            <a:r>
              <a:rPr lang="en-US" sz="2400" dirty="0"/>
              <a:t> (I) F.O.B. prices</a:t>
            </a:r>
          </a:p>
        </p:txBody>
      </p:sp>
    </p:spTree>
    <p:extLst>
      <p:ext uri="{BB962C8B-B14F-4D97-AF65-F5344CB8AC3E}">
        <p14:creationId xmlns:p14="http://schemas.microsoft.com/office/powerpoint/2010/main" val="35142038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5935F7-627E-57E1-C989-ED899BEAB87B}"/>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Regulatory docs</a:t>
            </a:r>
          </a:p>
        </p:txBody>
      </p:sp>
      <p:sp>
        <p:nvSpPr>
          <p:cNvPr id="3" name="Content Placeholder 2">
            <a:extLst>
              <a:ext uri="{FF2B5EF4-FFF2-40B4-BE49-F238E27FC236}">
                <a16:creationId xmlns:a16="http://schemas.microsoft.com/office/drawing/2014/main" id="{BA28E9BB-B91C-884F-C648-255E25F36CE4}"/>
              </a:ext>
            </a:extLst>
          </p:cNvPr>
          <p:cNvSpPr>
            <a:spLocks noGrp="1"/>
          </p:cNvSpPr>
          <p:nvPr>
            <p:ph idx="1"/>
          </p:nvPr>
        </p:nvSpPr>
        <p:spPr>
          <a:xfrm>
            <a:off x="4810259" y="140677"/>
            <a:ext cx="6555347" cy="6541477"/>
          </a:xfrm>
        </p:spPr>
        <p:txBody>
          <a:bodyPr anchor="ctr">
            <a:normAutofit fontScale="92500"/>
          </a:bodyPr>
          <a:lstStyle/>
          <a:p>
            <a:pPr marL="0" indent="0">
              <a:buNone/>
            </a:pPr>
            <a:r>
              <a:rPr lang="en-US" dirty="0"/>
              <a:t>Shipping bill cont.</a:t>
            </a:r>
          </a:p>
          <a:p>
            <a:r>
              <a:rPr lang="en-US" dirty="0"/>
              <a:t>This document is significant to an exporter: </a:t>
            </a:r>
          </a:p>
          <a:p>
            <a:r>
              <a:rPr lang="en-US" dirty="0"/>
              <a:t>Customs authorities refer to it for clearance of goods </a:t>
            </a:r>
          </a:p>
          <a:p>
            <a:r>
              <a:rPr lang="en-US" dirty="0"/>
              <a:t>Enables exporter to load goods on the ship</a:t>
            </a:r>
          </a:p>
          <a:p>
            <a:r>
              <a:rPr lang="en-US" dirty="0"/>
              <a:t>Facilitates the exporter to claim incentives such as excise duty refund and duty drawback. </a:t>
            </a:r>
          </a:p>
          <a:p>
            <a:r>
              <a:rPr lang="en-US" dirty="0"/>
              <a:t>Different types of shipping bill include, </a:t>
            </a:r>
          </a:p>
          <a:p>
            <a:r>
              <a:rPr lang="en-US" dirty="0"/>
              <a:t>Free shipping bill, </a:t>
            </a:r>
          </a:p>
          <a:p>
            <a:r>
              <a:rPr lang="en-US" dirty="0"/>
              <a:t>Dutiable shipping bill, </a:t>
            </a:r>
          </a:p>
          <a:p>
            <a:r>
              <a:rPr lang="en-US" dirty="0"/>
              <a:t>Drawback shipping bill, </a:t>
            </a:r>
          </a:p>
          <a:p>
            <a:r>
              <a:rPr lang="en-US" dirty="0"/>
              <a:t>Shipping bill for shipment ex-bond  </a:t>
            </a:r>
          </a:p>
          <a:p>
            <a:r>
              <a:rPr lang="en-US" dirty="0"/>
              <a:t>Coastal shipping bill.</a:t>
            </a:r>
          </a:p>
          <a:p>
            <a:endParaRPr lang="en-US" sz="2000" dirty="0"/>
          </a:p>
        </p:txBody>
      </p:sp>
    </p:spTree>
    <p:extLst>
      <p:ext uri="{BB962C8B-B14F-4D97-AF65-F5344CB8AC3E}">
        <p14:creationId xmlns:p14="http://schemas.microsoft.com/office/powerpoint/2010/main" val="22276556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AAD8510-826E-66E8-E085-8E5F38D2B52D}"/>
              </a:ext>
            </a:extLst>
          </p:cNvPr>
          <p:cNvSpPr>
            <a:spLocks noGrp="1"/>
          </p:cNvSpPr>
          <p:nvPr>
            <p:ph type="title"/>
          </p:nvPr>
        </p:nvSpPr>
        <p:spPr>
          <a:xfrm>
            <a:off x="804672" y="457200"/>
            <a:ext cx="10579608" cy="1188720"/>
          </a:xfrm>
        </p:spPr>
        <p:txBody>
          <a:bodyPr>
            <a:normAutofit/>
          </a:bodyPr>
          <a:lstStyle/>
          <a:p>
            <a:r>
              <a:rPr lang="en-US" sz="4000">
                <a:solidFill>
                  <a:schemeClr val="tx2"/>
                </a:solidFill>
              </a:rPr>
              <a:t>Other regulatory documents </a:t>
            </a:r>
          </a:p>
        </p:txBody>
      </p:sp>
      <p:grpSp>
        <p:nvGrpSpPr>
          <p:cNvPr id="13" name="Group 12">
            <a:extLst>
              <a:ext uri="{FF2B5EF4-FFF2-40B4-BE49-F238E27FC236}">
                <a16:creationId xmlns:a16="http://schemas.microsoft.com/office/drawing/2014/main" id="{B441F8D5-EBCE-4FB9-91A9-3425971C1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262397" y="134260"/>
            <a:ext cx="3142400" cy="2716805"/>
            <a:chOff x="-305" y="-4155"/>
            <a:chExt cx="2514948" cy="2174333"/>
          </a:xfrm>
        </p:grpSpPr>
        <p:sp>
          <p:nvSpPr>
            <p:cNvPr id="14" name="Freeform: Shape 13">
              <a:extLst>
                <a:ext uri="{FF2B5EF4-FFF2-40B4-BE49-F238E27FC236}">
                  <a16:creationId xmlns:a16="http://schemas.microsoft.com/office/drawing/2014/main" id="{9A5E80E2-35F9-41F3-A2B8-A2F17D956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88BDEEE-0C30-49F3-8D05-B062EF890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1E0C27-19E6-45DC-B154-49348020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7" name="Freeform: Shape 16">
              <a:extLst>
                <a:ext uri="{FF2B5EF4-FFF2-40B4-BE49-F238E27FC236}">
                  <a16:creationId xmlns:a16="http://schemas.microsoft.com/office/drawing/2014/main" id="{A3A55340-18E0-4A23-B406-BD1221643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9" name="Group 18">
            <a:extLst>
              <a:ext uri="{FF2B5EF4-FFF2-40B4-BE49-F238E27FC236}">
                <a16:creationId xmlns:a16="http://schemas.microsoft.com/office/drawing/2014/main" id="{08701F99-7E4C-4B92-A4B5-307CDFB7A4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5047906"/>
            <a:ext cx="2412221" cy="1810094"/>
            <a:chOff x="-305" y="-1"/>
            <a:chExt cx="3832880" cy="2876136"/>
          </a:xfrm>
        </p:grpSpPr>
        <p:sp>
          <p:nvSpPr>
            <p:cNvPr id="20" name="Freeform: Shape 19">
              <a:extLst>
                <a:ext uri="{FF2B5EF4-FFF2-40B4-BE49-F238E27FC236}">
                  <a16:creationId xmlns:a16="http://schemas.microsoft.com/office/drawing/2014/main" id="{441E616B-C319-43C1-9A9C-A2074B2E8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CC86BD2B-CA73-48DF-9CC8-0152EA6B1B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59C1AA9D-3FCF-4B84-94D1-51F0E1517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1D7CE92F-1DE7-4252-A62C-77ACF8C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4" name="Content Placeholder 3">
            <a:extLst>
              <a:ext uri="{FF2B5EF4-FFF2-40B4-BE49-F238E27FC236}">
                <a16:creationId xmlns:a16="http://schemas.microsoft.com/office/drawing/2014/main" id="{710986BF-10F9-6948-BE6E-73F0E1EC9267}"/>
              </a:ext>
            </a:extLst>
          </p:cNvPr>
          <p:cNvGraphicFramePr>
            <a:graphicFrameLocks noGrp="1"/>
          </p:cNvGraphicFramePr>
          <p:nvPr>
            <p:ph idx="1"/>
            <p:extLst>
              <p:ext uri="{D42A27DB-BD31-4B8C-83A1-F6EECF244321}">
                <p14:modId xmlns:p14="http://schemas.microsoft.com/office/powerpoint/2010/main" val="3214961362"/>
              </p:ext>
            </p:extLst>
          </p:nvPr>
        </p:nvGraphicFramePr>
        <p:xfrm>
          <a:off x="576074" y="1308295"/>
          <a:ext cx="10579607" cy="5385529"/>
        </p:xfrm>
        <a:graphic>
          <a:graphicData uri="http://schemas.openxmlformats.org/drawingml/2006/table">
            <a:tbl>
              <a:tblPr firstRow="1" firstCol="1" bandRow="1"/>
              <a:tblGrid>
                <a:gridCol w="2246639">
                  <a:extLst>
                    <a:ext uri="{9D8B030D-6E8A-4147-A177-3AD203B41FA5}">
                      <a16:colId xmlns:a16="http://schemas.microsoft.com/office/drawing/2014/main" val="3246780712"/>
                    </a:ext>
                  </a:extLst>
                </a:gridCol>
                <a:gridCol w="8332968">
                  <a:extLst>
                    <a:ext uri="{9D8B030D-6E8A-4147-A177-3AD203B41FA5}">
                      <a16:colId xmlns:a16="http://schemas.microsoft.com/office/drawing/2014/main" val="1288741853"/>
                    </a:ext>
                  </a:extLst>
                </a:gridCol>
              </a:tblGrid>
              <a:tr h="1238914">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Export Application/Dock Challan: </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49562" marR="495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Dock receipt is issued by a Port Authority to confirm receipt of cargo on the quay or warehouse pending shipment. </a:t>
                      </a:r>
                      <a:r>
                        <a:rPr lang="en-US" sz="20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When all the formalities of the customs are completed, the importer pays the dock charges. </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49562" marR="495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2242887"/>
                  </a:ext>
                </a:extLst>
              </a:tr>
              <a:tr h="834395">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Receipt for Payment of Port Charges </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49562" marR="495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After payment of dock charges, the importer is given back one copy of the application as a receipt. This receipt is is known as '</a:t>
                      </a: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port trust dues receipt</a:t>
                      </a:r>
                      <a:r>
                        <a:rPr lang="en-US" sz="20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49562" marR="495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343414"/>
                  </a:ext>
                </a:extLst>
              </a:tr>
              <a:tr h="1643430">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Exchange Control Declaration Forms </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49562" marR="495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export declaration is </a:t>
                      </a: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a form that is submitted by an exporter at the port of export</a:t>
                      </a:r>
                      <a:r>
                        <a:rPr lang="en-US" sz="2000" kern="1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It provides information about the goods being shipped, including type, number, and value. This information is used by customs to control exports, in addition to compiling statistical information about a country's foreign trade.</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49562" marR="495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3624814"/>
                  </a:ext>
                </a:extLst>
              </a:tr>
              <a:tr h="834395">
                <a:tc>
                  <a:txBody>
                    <a:bodyPr/>
                    <a:lstStyle/>
                    <a:p>
                      <a:pPr marL="0" marR="0">
                        <a:lnSpc>
                          <a:spcPct val="107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Freight Payment Certificate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9562" marR="495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This certificate is an evidence of freight payment. It certifies that.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due freight has been paid by the exporter. It is an equivalent of freight receipt.</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9562" marR="495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13543350"/>
                  </a:ext>
                </a:extLst>
              </a:tr>
              <a:tr h="834395">
                <a:tc>
                  <a:txBody>
                    <a:bodyPr/>
                    <a:lstStyle/>
                    <a:p>
                      <a:pPr marL="0" marR="0">
                        <a:lnSpc>
                          <a:spcPct val="107000"/>
                        </a:lnSpc>
                        <a:spcBef>
                          <a:spcPts val="0"/>
                        </a:spcBef>
                        <a:spcAft>
                          <a:spcPts val="0"/>
                        </a:spcAft>
                      </a:pPr>
                      <a:r>
                        <a:rPr lang="en-US" sz="2000" kern="100">
                          <a:effectLst/>
                          <a:latin typeface="Times New Roman" panose="02020603050405020304" pitchFamily="18" charset="0"/>
                          <a:ea typeface="Calibri" panose="020F0502020204030204" pitchFamily="34" charset="0"/>
                          <a:cs typeface="Times New Roman" panose="02020603050405020304" pitchFamily="18" charset="0"/>
                        </a:rPr>
                        <a:t>Insurance Premium Payment Certificate</a:t>
                      </a:r>
                      <a:endParaRPr lang="en-US" sz="2000" kern="100">
                        <a:effectLst/>
                        <a:latin typeface="Calibri" panose="020F0502020204030204" pitchFamily="34" charset="0"/>
                        <a:ea typeface="Calibri" panose="020F0502020204030204" pitchFamily="34" charset="0"/>
                        <a:cs typeface="Times New Roman" panose="02020603050405020304" pitchFamily="18" charset="0"/>
                      </a:endParaRPr>
                    </a:p>
                  </a:txBody>
                  <a:tcPr marL="49562" marR="495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This document certifies the payment of insurance.</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premium.</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49562" marR="495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91275424"/>
                  </a:ext>
                </a:extLst>
              </a:tr>
            </a:tbl>
          </a:graphicData>
        </a:graphic>
      </p:graphicFrame>
    </p:spTree>
    <p:extLst>
      <p:ext uri="{BB962C8B-B14F-4D97-AF65-F5344CB8AC3E}">
        <p14:creationId xmlns:p14="http://schemas.microsoft.com/office/powerpoint/2010/main" val="10833374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A0E82D-EFB4-0537-E808-500235669554}"/>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Paperless trading in export marketing </a:t>
            </a:r>
          </a:p>
        </p:txBody>
      </p:sp>
      <p:sp>
        <p:nvSpPr>
          <p:cNvPr id="3" name="Content Placeholder 2">
            <a:extLst>
              <a:ext uri="{FF2B5EF4-FFF2-40B4-BE49-F238E27FC236}">
                <a16:creationId xmlns:a16="http://schemas.microsoft.com/office/drawing/2014/main" id="{0FFAB13B-EEF1-7AAF-26E0-364CC9243AA7}"/>
              </a:ext>
            </a:extLst>
          </p:cNvPr>
          <p:cNvSpPr>
            <a:spLocks noGrp="1"/>
          </p:cNvSpPr>
          <p:nvPr>
            <p:ph idx="1"/>
          </p:nvPr>
        </p:nvSpPr>
        <p:spPr>
          <a:xfrm>
            <a:off x="5725552" y="649480"/>
            <a:ext cx="5640054" cy="5863862"/>
          </a:xfrm>
        </p:spPr>
        <p:txBody>
          <a:bodyPr anchor="ctr">
            <a:noAutofit/>
          </a:bodyPr>
          <a:lstStyle/>
          <a:p>
            <a:r>
              <a:rPr lang="en-US" dirty="0"/>
              <a:t>Paperless trade refers to the digitization of these information flows, including making available and enabling the exchange of trade-related data and documents electronically (world Economic forum, 2017).</a:t>
            </a:r>
          </a:p>
          <a:p>
            <a:r>
              <a:rPr lang="en-US" dirty="0"/>
              <a:t>This has a possibility of transforming the entire industry and easing doing of business across national borders. </a:t>
            </a:r>
          </a:p>
          <a:p>
            <a:r>
              <a:rPr lang="en-US" dirty="0"/>
              <a:t>It may take form of data-trader interface (DTI) or electronic data interchange (EDI). </a:t>
            </a:r>
          </a:p>
        </p:txBody>
      </p:sp>
    </p:spTree>
    <p:extLst>
      <p:ext uri="{BB962C8B-B14F-4D97-AF65-F5344CB8AC3E}">
        <p14:creationId xmlns:p14="http://schemas.microsoft.com/office/powerpoint/2010/main" val="42350202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1997F-F064-8F7E-6AF3-618A0FBCE6EC}"/>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Benefits of paperless trading to business </a:t>
            </a:r>
          </a:p>
        </p:txBody>
      </p:sp>
      <p:sp>
        <p:nvSpPr>
          <p:cNvPr id="3" name="Content Placeholder 2">
            <a:extLst>
              <a:ext uri="{FF2B5EF4-FFF2-40B4-BE49-F238E27FC236}">
                <a16:creationId xmlns:a16="http://schemas.microsoft.com/office/drawing/2014/main" id="{54F759EC-0677-AD53-521A-7F555C06A051}"/>
              </a:ext>
            </a:extLst>
          </p:cNvPr>
          <p:cNvSpPr>
            <a:spLocks noGrp="1"/>
          </p:cNvSpPr>
          <p:nvPr>
            <p:ph idx="1"/>
          </p:nvPr>
        </p:nvSpPr>
        <p:spPr>
          <a:xfrm>
            <a:off x="4504549" y="225083"/>
            <a:ext cx="6861058" cy="6443003"/>
          </a:xfrm>
        </p:spPr>
        <p:txBody>
          <a:bodyPr anchor="ctr">
            <a:normAutofit fontScale="92500"/>
          </a:bodyPr>
          <a:lstStyle/>
          <a:p>
            <a:r>
              <a:rPr lang="en-US" dirty="0"/>
              <a:t>Paperless trade systems streamline the flow of information in global supply chains</a:t>
            </a:r>
          </a:p>
          <a:p>
            <a:r>
              <a:rPr lang="en-US" dirty="0"/>
              <a:t>Generate savings for traders through faster movement of goods</a:t>
            </a:r>
          </a:p>
          <a:p>
            <a:r>
              <a:rPr lang="en-US" dirty="0"/>
              <a:t>Greater efficiency at border agencies where the exchange involves trade administration documents.</a:t>
            </a:r>
          </a:p>
          <a:p>
            <a:r>
              <a:rPr lang="en-US" dirty="0"/>
              <a:t>Particularly helpful for small and medium-sized enterprises (</a:t>
            </a:r>
            <a:r>
              <a:rPr lang="en-US" dirty="0" err="1"/>
              <a:t>smes</a:t>
            </a:r>
            <a:r>
              <a:rPr lang="en-US" dirty="0"/>
              <a:t>) using e-commerce platforms to access international markets</a:t>
            </a:r>
          </a:p>
          <a:p>
            <a:r>
              <a:rPr lang="en-US" dirty="0"/>
              <a:t>Driven major innovations in international supply chains, such as “just-in-time” delivery.</a:t>
            </a:r>
          </a:p>
          <a:p>
            <a:r>
              <a:rPr lang="en-US" dirty="0"/>
              <a:t>Paperless trade systems have facilitated the emergence of “third-party logistics” (3pl) players that offer elements of distribution and fulfilment for clients.</a:t>
            </a:r>
          </a:p>
          <a:p>
            <a:endParaRPr lang="en-US" sz="2000" dirty="0"/>
          </a:p>
        </p:txBody>
      </p:sp>
    </p:spTree>
    <p:extLst>
      <p:ext uri="{BB962C8B-B14F-4D97-AF65-F5344CB8AC3E}">
        <p14:creationId xmlns:p14="http://schemas.microsoft.com/office/powerpoint/2010/main" val="33663075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ED75B4-9FBE-30B2-96D5-50C84A9B41C9}"/>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Benefits of paperless trading to government </a:t>
            </a:r>
          </a:p>
        </p:txBody>
      </p:sp>
      <p:sp>
        <p:nvSpPr>
          <p:cNvPr id="3" name="Content Placeholder 2">
            <a:extLst>
              <a:ext uri="{FF2B5EF4-FFF2-40B4-BE49-F238E27FC236}">
                <a16:creationId xmlns:a16="http://schemas.microsoft.com/office/drawing/2014/main" id="{022CBB8D-E4A9-8D6C-238C-3A7B603CD938}"/>
              </a:ext>
            </a:extLst>
          </p:cNvPr>
          <p:cNvSpPr>
            <a:spLocks noGrp="1"/>
          </p:cNvSpPr>
          <p:nvPr>
            <p:ph idx="1"/>
          </p:nvPr>
        </p:nvSpPr>
        <p:spPr>
          <a:xfrm>
            <a:off x="4810259" y="649480"/>
            <a:ext cx="6555347" cy="5546047"/>
          </a:xfrm>
        </p:spPr>
        <p:txBody>
          <a:bodyPr anchor="ctr">
            <a:normAutofit/>
          </a:bodyPr>
          <a:lstStyle/>
          <a:p>
            <a:r>
              <a:rPr lang="en-US" dirty="0"/>
              <a:t>Paperless trade can improve transparency and traceability.</a:t>
            </a:r>
          </a:p>
          <a:p>
            <a:r>
              <a:rPr lang="en-US" dirty="0"/>
              <a:t>Paperless trade can help to tackle illegal and counterfeit trade. </a:t>
            </a:r>
          </a:p>
          <a:p>
            <a:r>
              <a:rPr lang="en-US" dirty="0"/>
              <a:t>Help governments to address growing security concerns and the need to ensure there are no potential threats hidden in commercial packages.</a:t>
            </a:r>
          </a:p>
          <a:p>
            <a:r>
              <a:rPr lang="en-US" dirty="0"/>
              <a:t>Paperless trade can also play a key role in cross-border regulatory cooperation.</a:t>
            </a:r>
          </a:p>
          <a:p>
            <a:endParaRPr lang="en-US" sz="2000" dirty="0"/>
          </a:p>
        </p:txBody>
      </p:sp>
    </p:spTree>
    <p:extLst>
      <p:ext uri="{BB962C8B-B14F-4D97-AF65-F5344CB8AC3E}">
        <p14:creationId xmlns:p14="http://schemas.microsoft.com/office/powerpoint/2010/main" val="3725986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3D479D-336C-2B05-9285-22EDEBF88463}"/>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Challenges of paperless trading </a:t>
            </a:r>
          </a:p>
        </p:txBody>
      </p:sp>
      <p:sp>
        <p:nvSpPr>
          <p:cNvPr id="3" name="Content Placeholder 2">
            <a:extLst>
              <a:ext uri="{FF2B5EF4-FFF2-40B4-BE49-F238E27FC236}">
                <a16:creationId xmlns:a16="http://schemas.microsoft.com/office/drawing/2014/main" id="{2CA34C3D-08AF-FFFF-0548-7F29497D7B4D}"/>
              </a:ext>
            </a:extLst>
          </p:cNvPr>
          <p:cNvSpPr>
            <a:spLocks noGrp="1"/>
          </p:cNvSpPr>
          <p:nvPr>
            <p:ph idx="1"/>
          </p:nvPr>
        </p:nvSpPr>
        <p:spPr>
          <a:xfrm>
            <a:off x="4810259" y="225287"/>
            <a:ext cx="6555347" cy="6321287"/>
          </a:xfrm>
        </p:spPr>
        <p:txBody>
          <a:bodyPr anchor="ctr">
            <a:normAutofit fontScale="92500"/>
          </a:bodyPr>
          <a:lstStyle/>
          <a:p>
            <a:r>
              <a:rPr lang="en-US" dirty="0"/>
              <a:t>The set-up and operation of paperless trade measures, supporting regulation and electronic single windows, is not yet a given across all countries.</a:t>
            </a:r>
          </a:p>
          <a:p>
            <a:r>
              <a:rPr lang="en-US" dirty="0"/>
              <a:t>Reliant on domestic rules on the legal validity of electronic documents, electronic signatures, where these are applied, and other data-regulation requirements. </a:t>
            </a:r>
          </a:p>
          <a:p>
            <a:r>
              <a:rPr lang="en-US" dirty="0"/>
              <a:t>Governments must accept data at customs and within regulatory agencies without also requiring original paper documentation. </a:t>
            </a:r>
          </a:p>
          <a:p>
            <a:r>
              <a:rPr lang="en-US" dirty="0"/>
              <a:t>Capacity building may be needed to boost paperless trade use.</a:t>
            </a:r>
          </a:p>
          <a:p>
            <a:r>
              <a:rPr lang="en-US" dirty="0"/>
              <a:t>High costs for implementing </a:t>
            </a:r>
            <a:r>
              <a:rPr lang="en-US" dirty="0" err="1"/>
              <a:t>ict</a:t>
            </a:r>
            <a:r>
              <a:rPr lang="en-US" dirty="0"/>
              <a:t> solution, automating and moving to paperless</a:t>
            </a:r>
          </a:p>
          <a:p>
            <a:endParaRPr lang="en-US" sz="2000" dirty="0"/>
          </a:p>
        </p:txBody>
      </p:sp>
    </p:spTree>
    <p:extLst>
      <p:ext uri="{BB962C8B-B14F-4D97-AF65-F5344CB8AC3E}">
        <p14:creationId xmlns:p14="http://schemas.microsoft.com/office/powerpoint/2010/main" val="2619979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90CBB-D984-5BE6-89AD-A7BF0832A177}"/>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01F83EEF-460B-113C-1D44-AFCB00B8014C}"/>
              </a:ext>
            </a:extLst>
          </p:cNvPr>
          <p:cNvSpPr>
            <a:spLocks noGrp="1"/>
          </p:cNvSpPr>
          <p:nvPr>
            <p:ph idx="1"/>
          </p:nvPr>
        </p:nvSpPr>
        <p:spPr/>
        <p:txBody>
          <a:bodyPr>
            <a:normAutofit fontScale="62500" lnSpcReduction="20000"/>
          </a:bodyPr>
          <a:lstStyle/>
          <a:p>
            <a:r>
              <a:rPr lang="en-US" dirty="0"/>
              <a:t>Alexey. (2021, March 31). 30 Blank Bill Of Lading Templates (100% FREE) - </a:t>
            </a:r>
            <a:r>
              <a:rPr lang="en-US" dirty="0" err="1"/>
              <a:t>TemplateArchive</a:t>
            </a:r>
            <a:r>
              <a:rPr lang="en-US" dirty="0"/>
              <a:t>. </a:t>
            </a:r>
            <a:r>
              <a:rPr lang="en-US" dirty="0" err="1"/>
              <a:t>TemplateArchive</a:t>
            </a:r>
            <a:r>
              <a:rPr lang="en-US" dirty="0"/>
              <a:t>. https://templatearchive.com/bill-of-lading</a:t>
            </a:r>
          </a:p>
          <a:p>
            <a:r>
              <a:rPr lang="en-US" dirty="0"/>
              <a:t>Branch A (2006) Export practice and management, Thomson learning (2006) pg-395-445</a:t>
            </a:r>
          </a:p>
          <a:p>
            <a:r>
              <a:rPr lang="en-US" dirty="0"/>
              <a:t>Commercial Invoice Image .” What Is a Commercial Invoice in Shipping &amp;amp; Exports, www.dripcapital.com/resources/blog/commercial-invoice-meaning-format. Accessed 28 Sept. 2023.</a:t>
            </a:r>
          </a:p>
          <a:p>
            <a:r>
              <a:rPr lang="en-US" dirty="0"/>
              <a:t>Gopal C.R (2006) Import, Export Procedures, Documentation and Logistics, New international publishers pg. 11-31</a:t>
            </a:r>
          </a:p>
          <a:p>
            <a:r>
              <a:rPr lang="en-US" dirty="0" err="1"/>
              <a:t>IncoDocs</a:t>
            </a:r>
            <a:r>
              <a:rPr lang="en-US" dirty="0"/>
              <a:t>. (2023). image of packing list Create a Packing List [Free Template] - </a:t>
            </a:r>
            <a:r>
              <a:rPr lang="en-US" dirty="0" err="1"/>
              <a:t>IncoDocs</a:t>
            </a:r>
            <a:r>
              <a:rPr lang="en-US" dirty="0"/>
              <a:t>. https://incodocs.com/template/packing_list </a:t>
            </a:r>
          </a:p>
          <a:p>
            <a:r>
              <a:rPr lang="en-US" dirty="0"/>
              <a:t>Kumar A &amp;  Singh R. (2013) International Trade Procedures And Documentation Excel Books Private Limited India</a:t>
            </a:r>
          </a:p>
          <a:p>
            <a:r>
              <a:rPr lang="en-US" dirty="0" err="1"/>
              <a:t>Misovicova</a:t>
            </a:r>
            <a:r>
              <a:rPr lang="en-US" dirty="0"/>
              <a:t> M. (2007) The Role of Aligned Trade Documents in Trade Facilitation, UNECE/UNESCAP Workshop on United Nations electronic Documents for Single Window Facilities in Asia and the Pacific</a:t>
            </a:r>
          </a:p>
          <a:p>
            <a:r>
              <a:rPr lang="en-US" dirty="0"/>
              <a:t>World Customs Organization. (2018.). The harmonized system </a:t>
            </a:r>
            <a:r>
              <a:rPr lang="en-US" dirty="0" err="1"/>
              <a:t>retirved</a:t>
            </a:r>
            <a:r>
              <a:rPr lang="en-US" dirty="0"/>
              <a:t> from  http://www.wcoomd.org/ 2023</a:t>
            </a:r>
          </a:p>
          <a:p>
            <a:r>
              <a:rPr lang="en-US" dirty="0"/>
              <a:t>World Economic Forum (2017) Paperless Trading: How Does It Impact the Trade System? UNECE.</a:t>
            </a:r>
          </a:p>
          <a:p>
            <a:endParaRPr lang="en-US" dirty="0"/>
          </a:p>
        </p:txBody>
      </p:sp>
    </p:spTree>
    <p:extLst>
      <p:ext uri="{BB962C8B-B14F-4D97-AF65-F5344CB8AC3E}">
        <p14:creationId xmlns:p14="http://schemas.microsoft.com/office/powerpoint/2010/main" val="13019412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4BB6B6-838E-3498-0453-8332CC91AADC}"/>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End </a:t>
            </a:r>
          </a:p>
        </p:txBody>
      </p:sp>
      <p:graphicFrame>
        <p:nvGraphicFramePr>
          <p:cNvPr id="5" name="Content Placeholder 2">
            <a:extLst>
              <a:ext uri="{FF2B5EF4-FFF2-40B4-BE49-F238E27FC236}">
                <a16:creationId xmlns:a16="http://schemas.microsoft.com/office/drawing/2014/main" id="{EFD974C6-8893-993F-4E9B-13D03231EFDC}"/>
              </a:ext>
            </a:extLst>
          </p:cNvPr>
          <p:cNvGraphicFramePr>
            <a:graphicFrameLocks noGrp="1"/>
          </p:cNvGraphicFramePr>
          <p:nvPr>
            <p:ph idx="1"/>
            <p:extLst>
              <p:ext uri="{D42A27DB-BD31-4B8C-83A1-F6EECF244321}">
                <p14:modId xmlns:p14="http://schemas.microsoft.com/office/powerpoint/2010/main" val="2057969730"/>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81526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1333</TotalTime>
  <Words>2984</Words>
  <Application>Microsoft Office PowerPoint</Application>
  <PresentationFormat>Widescreen</PresentationFormat>
  <Paragraphs>307</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Export marketing and finance  week 5 lecture export market documentation </vt:lpstr>
      <vt:lpstr>Welcome!</vt:lpstr>
      <vt:lpstr>Intended learning outcomes </vt:lpstr>
      <vt:lpstr>Need for export documentation </vt:lpstr>
      <vt:lpstr>Aligned document system</vt:lpstr>
      <vt:lpstr>Benefits of harmonized system </vt:lpstr>
      <vt:lpstr>Dangers of poor documentation </vt:lpstr>
      <vt:lpstr>Classification of documents </vt:lpstr>
      <vt:lpstr>Classification of export documents </vt:lpstr>
      <vt:lpstr>Principal export documents </vt:lpstr>
      <vt:lpstr>Principal export documents </vt:lpstr>
      <vt:lpstr>Principal export documents </vt:lpstr>
      <vt:lpstr>Principal export documents cont.</vt:lpstr>
      <vt:lpstr>Principal export documents </vt:lpstr>
      <vt:lpstr>Principal export documents </vt:lpstr>
      <vt:lpstr>Principal export documents </vt:lpstr>
      <vt:lpstr>Principal export documents </vt:lpstr>
      <vt:lpstr>Principal export documents </vt:lpstr>
      <vt:lpstr>Principal export documents </vt:lpstr>
      <vt:lpstr>Principal export documents </vt:lpstr>
      <vt:lpstr>Principal export documents </vt:lpstr>
      <vt:lpstr>Principal export documents </vt:lpstr>
      <vt:lpstr>Other principal export documents </vt:lpstr>
      <vt:lpstr>Ancillary export documents </vt:lpstr>
      <vt:lpstr>Ancillary documents </vt:lpstr>
      <vt:lpstr>Ancillary documents cont.</vt:lpstr>
      <vt:lpstr>Ancillary documents </vt:lpstr>
      <vt:lpstr>Other ancillary documents </vt:lpstr>
      <vt:lpstr>Regulatory documents  </vt:lpstr>
      <vt:lpstr>Regulatory documents </vt:lpstr>
      <vt:lpstr>Regulatory docs</vt:lpstr>
      <vt:lpstr>Other regulatory documents </vt:lpstr>
      <vt:lpstr>Paperless trading in export marketing </vt:lpstr>
      <vt:lpstr>Benefits of paperless trading to business </vt:lpstr>
      <vt:lpstr>Benefits of paperless trading to government </vt:lpstr>
      <vt:lpstr>Challenges of paperless trading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Export marketing and finance  week 5 lecture export market documentation </dc:title>
  <dc:creator>Dr. John N. Kamau</dc:creator>
  <cp:lastModifiedBy>Dr. John N. Kamau</cp:lastModifiedBy>
  <cp:revision>7</cp:revision>
  <dcterms:created xsi:type="dcterms:W3CDTF">2023-09-30T02:40:18Z</dcterms:created>
  <dcterms:modified xsi:type="dcterms:W3CDTF">2023-10-01T10:59:02Z</dcterms:modified>
</cp:coreProperties>
</file>