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2"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DC8D7-5DFD-5123-C276-8B7686540C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887B77E-2BEC-CC12-4035-95031DD824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84A9E9-5584-CF10-7C1E-8696D942DF42}"/>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02FD7649-08B0-07A5-FA76-ABD138E15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26B1D2-99A3-B6BE-561A-E04DB17DBB49}"/>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1047083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891B3-61C6-4160-5333-3F936C962A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CCF49FC-4851-1710-89AE-E22FE00100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74B963-5C35-23CC-D031-6EFADD55ABED}"/>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5D083A32-46CC-C19D-76C9-F93EAE9EF7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B10D95-0E21-3E71-350F-4D56FA27EF75}"/>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842229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AE08B-A110-3F1D-3C19-F48F025B13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11985B-14C8-E567-5026-12AEB68E07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D9E423-7D4D-D488-1E5C-C2008BAB7029}"/>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E7FB9022-AFC6-B0F6-2388-A5BA1D9D20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6A4143-8C42-9890-87CA-C79365937A8D}"/>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574521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10307-8BEB-3A01-4EB1-800C8B6699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38DFB0E-816A-33E0-225B-ABEF4BEC8E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E177FA-9D7D-CFA7-8AB2-14562CD725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D3DD56B-B1CF-3761-4A92-B93D0DE47086}"/>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6" name="Footer Placeholder 5">
            <a:extLst>
              <a:ext uri="{FF2B5EF4-FFF2-40B4-BE49-F238E27FC236}">
                <a16:creationId xmlns:a16="http://schemas.microsoft.com/office/drawing/2014/main" id="{6548AD66-E31A-D000-00B6-1534454849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1DDC09-6B5E-DFC9-862B-E9D29C5F6BF3}"/>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486361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07BDE-32BB-E11C-5407-174F1FE762E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220A559-A8D9-FE62-57AF-9C358B2BA1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E61EB7-D705-079F-84EF-8F0CF758B0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2B6629F-48EE-1F07-7D2C-DCEB9A36E4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1DAB70-0723-1C9B-0AC7-B2FDAE26ED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E199C9C-BA28-0A8F-6C26-53F592F1300E}"/>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8" name="Footer Placeholder 7">
            <a:extLst>
              <a:ext uri="{FF2B5EF4-FFF2-40B4-BE49-F238E27FC236}">
                <a16:creationId xmlns:a16="http://schemas.microsoft.com/office/drawing/2014/main" id="{C577B9D1-9274-DFF1-E63C-AA6340BAF3F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73A5C70-CF53-68E9-F0FE-91F852950490}"/>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070613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78B4D-89E3-4531-9B5B-F9752648435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03F5A9D-7D2B-7AAE-1723-1F177CAED01E}"/>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4" name="Footer Placeholder 3">
            <a:extLst>
              <a:ext uri="{FF2B5EF4-FFF2-40B4-BE49-F238E27FC236}">
                <a16:creationId xmlns:a16="http://schemas.microsoft.com/office/drawing/2014/main" id="{1597FA28-0034-9AD9-047C-7EAAF8B320F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AF7C8A-F547-A69C-17C5-B2440959A4AF}"/>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40348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6A3985-741B-CB9D-C454-8A0B093C8483}"/>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3" name="Footer Placeholder 2">
            <a:extLst>
              <a:ext uri="{FF2B5EF4-FFF2-40B4-BE49-F238E27FC236}">
                <a16:creationId xmlns:a16="http://schemas.microsoft.com/office/drawing/2014/main" id="{06FF34B6-20DD-DA66-FB4B-BF49418ED6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3E7E036-234B-D9DC-C6FF-D23FC0FA74D0}"/>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1008737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AEDDD-E273-8FB7-A47C-8268E5D18F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7A21102-F718-25A1-39CB-96F2C89568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9820632-14A7-2A7E-40F7-D0B7DB0328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B0966F-4818-BBD1-CC2A-DC3855C8FE26}"/>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6" name="Footer Placeholder 5">
            <a:extLst>
              <a:ext uri="{FF2B5EF4-FFF2-40B4-BE49-F238E27FC236}">
                <a16:creationId xmlns:a16="http://schemas.microsoft.com/office/drawing/2014/main" id="{0822A9EB-AD8A-7D37-6216-36266212C8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0E1BE0-889E-8A19-E574-6D9224ABD9BE}"/>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053639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B9A84-F6CD-B2AC-9745-13ECC03B35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810AFDA-B00E-EDA7-C1E6-A95343CE54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E2CBD99-E57A-69C8-931A-CEA8E3B067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380315-99DB-38F1-2929-2829D864EE7B}"/>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6" name="Footer Placeholder 5">
            <a:extLst>
              <a:ext uri="{FF2B5EF4-FFF2-40B4-BE49-F238E27FC236}">
                <a16:creationId xmlns:a16="http://schemas.microsoft.com/office/drawing/2014/main" id="{81222E29-E517-78F3-F76B-075BDA72BF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34223C-1985-64E4-00E2-047A1E38E9E4}"/>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046766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3EA4E-6B88-CEBF-CF41-708C98E485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2639013-CD49-4D50-EADA-B1214BCFA9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78EE46-1A1B-C9E4-51E2-D5EA815EFBE1}"/>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48CEC500-7C4F-3EED-9CEB-9F9266D2C7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6B4D9-8419-CF7E-4641-8199A5AE08DF}"/>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3575236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7914FF-897A-5948-CDD6-B2C53AC37FD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401625-CD49-7605-A79F-09A62B8411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0CE2B0-B8BE-6C34-B600-894BEC706454}"/>
              </a:ext>
            </a:extLst>
          </p:cNvPr>
          <p:cNvSpPr>
            <a:spLocks noGrp="1"/>
          </p:cNvSpPr>
          <p:nvPr>
            <p:ph type="dt" sz="half" idx="10"/>
          </p:nvPr>
        </p:nvSpPr>
        <p:spPr/>
        <p:txBody>
          <a:body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79F5774C-5596-351A-3C9D-B45298DDC6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BCD543-FA35-1784-AA53-304C101F8F79}"/>
              </a:ext>
            </a:extLst>
          </p:cNvPr>
          <p:cNvSpPr>
            <a:spLocks noGrp="1"/>
          </p:cNvSpPr>
          <p:nvPr>
            <p:ph type="sldNum" sz="quarter" idx="12"/>
          </p:nvPr>
        </p:nvSpPr>
        <p:spPr/>
        <p:txBody>
          <a:bodyPr/>
          <a:lstStyle/>
          <a:p>
            <a:fld id="{6FA40F47-B783-4571-BA7A-E3EE35324513}" type="slidenum">
              <a:rPr lang="en-US" smtClean="0"/>
              <a:t>‹#›</a:t>
            </a:fld>
            <a:endParaRPr lang="en-US"/>
          </a:p>
        </p:txBody>
      </p:sp>
    </p:spTree>
    <p:extLst>
      <p:ext uri="{BB962C8B-B14F-4D97-AF65-F5344CB8AC3E}">
        <p14:creationId xmlns:p14="http://schemas.microsoft.com/office/powerpoint/2010/main" val="1609465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410F5D-FAEF-1C6B-663C-8DD3AC98B5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593252-3722-BF50-1BBF-A5F0DB91B1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C44EEA-08D7-814E-BFF2-5833A0DB58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DF1D5C-C943-41EB-9C1B-17D6FD8EF7FA}" type="datetimeFigureOut">
              <a:rPr lang="en-US" smtClean="0"/>
              <a:t>10/4/2023</a:t>
            </a:fld>
            <a:endParaRPr lang="en-US"/>
          </a:p>
        </p:txBody>
      </p:sp>
      <p:sp>
        <p:nvSpPr>
          <p:cNvPr id="5" name="Footer Placeholder 4">
            <a:extLst>
              <a:ext uri="{FF2B5EF4-FFF2-40B4-BE49-F238E27FC236}">
                <a16:creationId xmlns:a16="http://schemas.microsoft.com/office/drawing/2014/main" id="{F9B2FB05-8138-B018-95A4-B836B8AC7F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D58FACD-8135-8FF7-4335-0ACE5B9329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A40F47-B783-4571-BA7A-E3EE35324513}" type="slidenum">
              <a:rPr lang="en-US" smtClean="0"/>
              <a:t>‹#›</a:t>
            </a:fld>
            <a:endParaRPr lang="en-US"/>
          </a:p>
        </p:txBody>
      </p:sp>
    </p:spTree>
    <p:extLst>
      <p:ext uri="{BB962C8B-B14F-4D97-AF65-F5344CB8AC3E}">
        <p14:creationId xmlns:p14="http://schemas.microsoft.com/office/powerpoint/2010/main" val="1786187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BDA8980-8D7C-E535-7487-C404440ED91A}"/>
              </a:ext>
            </a:extLst>
          </p:cNvPr>
          <p:cNvSpPr>
            <a:spLocks noGrp="1"/>
          </p:cNvSpPr>
          <p:nvPr>
            <p:ph type="ctrTitle"/>
          </p:nvPr>
        </p:nvSpPr>
        <p:spPr>
          <a:xfrm>
            <a:off x="457200" y="1598246"/>
            <a:ext cx="4412419" cy="3626217"/>
          </a:xfrm>
        </p:spPr>
        <p:txBody>
          <a:bodyPr anchor="t">
            <a:normAutofit/>
          </a:bodyPr>
          <a:lstStyle/>
          <a:p>
            <a:pPr algn="r"/>
            <a:r>
              <a:rPr lang="en-US" sz="3800">
                <a:solidFill>
                  <a:srgbClr val="FFFFFF"/>
                </a:solidFill>
              </a:rPr>
              <a:t>EXPORT MARKETING AND FINANCE</a:t>
            </a:r>
            <a:br>
              <a:rPr lang="en-US" sz="3800">
                <a:solidFill>
                  <a:srgbClr val="FFFFFF"/>
                </a:solidFill>
              </a:rPr>
            </a:br>
            <a:r>
              <a:rPr lang="en-US" sz="3800">
                <a:solidFill>
                  <a:srgbClr val="FFFFFF"/>
                </a:solidFill>
              </a:rPr>
              <a:t>WEEK SIX</a:t>
            </a:r>
            <a:br>
              <a:rPr lang="en-US" sz="3800">
                <a:solidFill>
                  <a:srgbClr val="FFFFFF"/>
                </a:solidFill>
              </a:rPr>
            </a:br>
            <a:r>
              <a:rPr lang="en-US" sz="3800">
                <a:solidFill>
                  <a:srgbClr val="FFFFFF"/>
                </a:solidFill>
              </a:rPr>
              <a:t>PACKAGING SHIPPING AND INSURANCE</a:t>
            </a:r>
          </a:p>
        </p:txBody>
      </p:sp>
      <p:sp>
        <p:nvSpPr>
          <p:cNvPr id="3" name="Subtitle 2">
            <a:extLst>
              <a:ext uri="{FF2B5EF4-FFF2-40B4-BE49-F238E27FC236}">
                <a16:creationId xmlns:a16="http://schemas.microsoft.com/office/drawing/2014/main" id="{50ADEC4B-E418-3922-1E90-0BD1FF90B207}"/>
              </a:ext>
            </a:extLst>
          </p:cNvPr>
          <p:cNvSpPr>
            <a:spLocks noGrp="1"/>
          </p:cNvSpPr>
          <p:nvPr>
            <p:ph type="subTitle" idx="1"/>
          </p:nvPr>
        </p:nvSpPr>
        <p:spPr>
          <a:xfrm>
            <a:off x="457200" y="5350213"/>
            <a:ext cx="4412417" cy="1031537"/>
          </a:xfrm>
        </p:spPr>
        <p:txBody>
          <a:bodyPr>
            <a:normAutofit/>
          </a:bodyPr>
          <a:lstStyle/>
          <a:p>
            <a:pPr algn="r"/>
            <a:r>
              <a:rPr lang="en-US" sz="3200">
                <a:solidFill>
                  <a:srgbClr val="FFFFFF"/>
                </a:solidFill>
              </a:rPr>
              <a:t>Dr John N Kamau </a:t>
            </a:r>
          </a:p>
        </p:txBody>
      </p:sp>
      <p:cxnSp>
        <p:nvCxnSpPr>
          <p:cNvPr id="20" name="Straight Connector 1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5" name="Video 4" descr="Box Production Line">
            <a:extLst>
              <a:ext uri="{FF2B5EF4-FFF2-40B4-BE49-F238E27FC236}">
                <a16:creationId xmlns:a16="http://schemas.microsoft.com/office/drawing/2014/main" id="{C4FBF992-6F89-DE6F-2D61-6D245D5988A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5986925" y="2369610"/>
            <a:ext cx="5664133" cy="3177026"/>
          </a:xfrm>
          <a:prstGeom prst="rect">
            <a:avLst/>
          </a:prstGeom>
        </p:spPr>
      </p:pic>
      <p:grpSp>
        <p:nvGrpSpPr>
          <p:cNvPr id="22" name="Group 21">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12034" y="1267063"/>
            <a:ext cx="368480" cy="519967"/>
            <a:chOff x="11512034" y="1267063"/>
            <a:chExt cx="368480" cy="519967"/>
          </a:xfrm>
          <a:solidFill>
            <a:srgbClr val="FFFFFF"/>
          </a:solidFill>
        </p:grpSpPr>
        <p:sp>
          <p:nvSpPr>
            <p:cNvPr id="23"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24"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spTree>
    <p:extLst>
      <p:ext uri="{BB962C8B-B14F-4D97-AF65-F5344CB8AC3E}">
        <p14:creationId xmlns:p14="http://schemas.microsoft.com/office/powerpoint/2010/main" val="2781894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2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06FC02-5C3F-F94A-E2D3-EF76E61A8383}"/>
              </a:ext>
            </a:extLst>
          </p:cNvPr>
          <p:cNvSpPr>
            <a:spLocks noGrp="1"/>
          </p:cNvSpPr>
          <p:nvPr>
            <p:ph type="title"/>
          </p:nvPr>
        </p:nvSpPr>
        <p:spPr>
          <a:xfrm>
            <a:off x="836679" y="723898"/>
            <a:ext cx="6002110" cy="1495425"/>
          </a:xfrm>
        </p:spPr>
        <p:txBody>
          <a:bodyPr>
            <a:normAutofit/>
          </a:bodyPr>
          <a:lstStyle/>
          <a:p>
            <a:r>
              <a:rPr lang="en-US" sz="4000"/>
              <a:t>Welcome!</a:t>
            </a:r>
          </a:p>
        </p:txBody>
      </p:sp>
      <p:sp>
        <p:nvSpPr>
          <p:cNvPr id="3" name="Content Placeholder 2">
            <a:extLst>
              <a:ext uri="{FF2B5EF4-FFF2-40B4-BE49-F238E27FC236}">
                <a16:creationId xmlns:a16="http://schemas.microsoft.com/office/drawing/2014/main" id="{03CCC0A6-EED3-0FA5-501E-C947369EA543}"/>
              </a:ext>
            </a:extLst>
          </p:cNvPr>
          <p:cNvSpPr>
            <a:spLocks noGrp="1"/>
          </p:cNvSpPr>
          <p:nvPr>
            <p:ph idx="1"/>
          </p:nvPr>
        </p:nvSpPr>
        <p:spPr>
          <a:xfrm>
            <a:off x="836680" y="1772529"/>
            <a:ext cx="6002110" cy="4965896"/>
          </a:xfrm>
        </p:spPr>
        <p:txBody>
          <a:bodyPr>
            <a:normAutofit fontScale="92500" lnSpcReduction="10000"/>
          </a:bodyPr>
          <a:lstStyle/>
          <a:p>
            <a:r>
              <a:rPr lang="en-US" dirty="0"/>
              <a:t>Welcome to week six lecture!</a:t>
            </a:r>
          </a:p>
          <a:p>
            <a:r>
              <a:rPr lang="en-US" dirty="0"/>
              <a:t>Am so excited to have you again in this class</a:t>
            </a:r>
          </a:p>
          <a:p>
            <a:r>
              <a:rPr lang="en-US" dirty="0"/>
              <a:t>We have now covered the half of the course and congratulations are in order!</a:t>
            </a:r>
          </a:p>
          <a:p>
            <a:r>
              <a:rPr lang="en-US" dirty="0"/>
              <a:t>In the last two weeks we have been exploring export procedures by going through the process of processing an export order as well as examining necessary documents </a:t>
            </a:r>
          </a:p>
          <a:p>
            <a:r>
              <a:rPr lang="en-US" dirty="0"/>
              <a:t>This week we continue by examining packaging of cargo, shipping and insurance  </a:t>
            </a:r>
          </a:p>
        </p:txBody>
      </p:sp>
      <p:pic>
        <p:nvPicPr>
          <p:cNvPr id="5" name="Picture 4" descr="School supplies in a box">
            <a:extLst>
              <a:ext uri="{FF2B5EF4-FFF2-40B4-BE49-F238E27FC236}">
                <a16:creationId xmlns:a16="http://schemas.microsoft.com/office/drawing/2014/main" id="{992D1CA6-DBEB-B97D-90D5-4D4D993E7606}"/>
              </a:ext>
            </a:extLst>
          </p:cNvPr>
          <p:cNvPicPr>
            <a:picLocks noChangeAspect="1"/>
          </p:cNvPicPr>
          <p:nvPr/>
        </p:nvPicPr>
        <p:blipFill rotWithShape="1">
          <a:blip r:embed="rId2"/>
          <a:srcRect l="22988" r="28601"/>
          <a:stretch/>
        </p:blipFill>
        <p:spPr>
          <a:xfrm>
            <a:off x="7199440" y="10"/>
            <a:ext cx="4992560" cy="6857990"/>
          </a:xfrm>
          <a:prstGeom prst="rect">
            <a:avLst/>
          </a:prstGeom>
          <a:effectLst/>
        </p:spPr>
      </p:pic>
    </p:spTree>
    <p:extLst>
      <p:ext uri="{BB962C8B-B14F-4D97-AF65-F5344CB8AC3E}">
        <p14:creationId xmlns:p14="http://schemas.microsoft.com/office/powerpoint/2010/main" val="3772774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3F89B3-0BC7-D221-7B11-A19EB0FB7826}"/>
              </a:ext>
            </a:extLst>
          </p:cNvPr>
          <p:cNvSpPr>
            <a:spLocks noGrp="1"/>
          </p:cNvSpPr>
          <p:nvPr>
            <p:ph type="title"/>
          </p:nvPr>
        </p:nvSpPr>
        <p:spPr>
          <a:xfrm>
            <a:off x="836679" y="723898"/>
            <a:ext cx="6002110" cy="1495425"/>
          </a:xfrm>
        </p:spPr>
        <p:txBody>
          <a:bodyPr>
            <a:normAutofit/>
          </a:bodyPr>
          <a:lstStyle/>
          <a:p>
            <a:r>
              <a:rPr lang="en-US" sz="4000"/>
              <a:t>Intended learning outcome</a:t>
            </a:r>
          </a:p>
        </p:txBody>
      </p:sp>
      <p:sp>
        <p:nvSpPr>
          <p:cNvPr id="3" name="Content Placeholder 2">
            <a:extLst>
              <a:ext uri="{FF2B5EF4-FFF2-40B4-BE49-F238E27FC236}">
                <a16:creationId xmlns:a16="http://schemas.microsoft.com/office/drawing/2014/main" id="{7BB385B4-1F21-A727-F2B0-13BB375449C3}"/>
              </a:ext>
            </a:extLst>
          </p:cNvPr>
          <p:cNvSpPr>
            <a:spLocks noGrp="1"/>
          </p:cNvSpPr>
          <p:nvPr>
            <p:ph idx="1"/>
          </p:nvPr>
        </p:nvSpPr>
        <p:spPr>
          <a:xfrm>
            <a:off x="836680" y="2405067"/>
            <a:ext cx="6002110" cy="3729034"/>
          </a:xfrm>
        </p:spPr>
        <p:txBody>
          <a:bodyPr>
            <a:normAutofit/>
          </a:bodyPr>
          <a:lstStyle/>
          <a:p>
            <a:pPr marL="0" indent="0">
              <a:buNone/>
            </a:pPr>
            <a:r>
              <a:rPr lang="en-US" dirty="0"/>
              <a:t>At the end of this lecture, you will be able to:</a:t>
            </a:r>
          </a:p>
          <a:p>
            <a:r>
              <a:rPr lang="en-US" dirty="0"/>
              <a:t>Describe packaging procedures</a:t>
            </a:r>
          </a:p>
          <a:p>
            <a:r>
              <a:rPr lang="en-US" dirty="0"/>
              <a:t>Examine various shipping procedures</a:t>
            </a:r>
          </a:p>
          <a:p>
            <a:r>
              <a:rPr lang="en-US" dirty="0"/>
              <a:t>Discuss cargo insurance. </a:t>
            </a:r>
          </a:p>
          <a:p>
            <a:endParaRPr lang="en-US" sz="2000" dirty="0"/>
          </a:p>
        </p:txBody>
      </p:sp>
      <p:pic>
        <p:nvPicPr>
          <p:cNvPr id="5" name="Picture 4">
            <a:extLst>
              <a:ext uri="{FF2B5EF4-FFF2-40B4-BE49-F238E27FC236}">
                <a16:creationId xmlns:a16="http://schemas.microsoft.com/office/drawing/2014/main" id="{F395F152-B0C8-4A7E-3458-0672CDD9F7A9}"/>
              </a:ext>
            </a:extLst>
          </p:cNvPr>
          <p:cNvPicPr>
            <a:picLocks noChangeAspect="1"/>
          </p:cNvPicPr>
          <p:nvPr/>
        </p:nvPicPr>
        <p:blipFill rotWithShape="1">
          <a:blip r:embed="rId2"/>
          <a:srcRect l="31331" r="27720"/>
          <a:stretch/>
        </p:blipFill>
        <p:spPr>
          <a:xfrm>
            <a:off x="7199440" y="10"/>
            <a:ext cx="4992560" cy="6857990"/>
          </a:xfrm>
          <a:prstGeom prst="rect">
            <a:avLst/>
          </a:prstGeom>
          <a:effectLst/>
        </p:spPr>
      </p:pic>
    </p:spTree>
    <p:extLst>
      <p:ext uri="{BB962C8B-B14F-4D97-AF65-F5344CB8AC3E}">
        <p14:creationId xmlns:p14="http://schemas.microsoft.com/office/powerpoint/2010/main" val="2354065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D4DEC0-3AC6-42CF-D936-EA24C27F96D6}"/>
              </a:ext>
            </a:extLst>
          </p:cNvPr>
          <p:cNvSpPr>
            <a:spLocks noGrp="1"/>
          </p:cNvSpPr>
          <p:nvPr>
            <p:ph type="title"/>
          </p:nvPr>
        </p:nvSpPr>
        <p:spPr>
          <a:xfrm>
            <a:off x="836679" y="723898"/>
            <a:ext cx="6002110" cy="1495425"/>
          </a:xfrm>
        </p:spPr>
        <p:txBody>
          <a:bodyPr>
            <a:normAutofit/>
          </a:bodyPr>
          <a:lstStyle/>
          <a:p>
            <a:r>
              <a:rPr lang="en-US" sz="4000"/>
              <a:t>Packaging -introduction</a:t>
            </a:r>
          </a:p>
        </p:txBody>
      </p:sp>
      <p:sp>
        <p:nvSpPr>
          <p:cNvPr id="3" name="Content Placeholder 2">
            <a:extLst>
              <a:ext uri="{FF2B5EF4-FFF2-40B4-BE49-F238E27FC236}">
                <a16:creationId xmlns:a16="http://schemas.microsoft.com/office/drawing/2014/main" id="{D831F535-E8DA-2D39-3E5F-E20AD7045CDB}"/>
              </a:ext>
            </a:extLst>
          </p:cNvPr>
          <p:cNvSpPr>
            <a:spLocks noGrp="1"/>
          </p:cNvSpPr>
          <p:nvPr>
            <p:ph idx="1"/>
          </p:nvPr>
        </p:nvSpPr>
        <p:spPr>
          <a:xfrm>
            <a:off x="836680" y="1800665"/>
            <a:ext cx="6002110" cy="4839286"/>
          </a:xfrm>
        </p:spPr>
        <p:txBody>
          <a:bodyPr>
            <a:normAutofit lnSpcReduction="10000"/>
          </a:bodyPr>
          <a:lstStyle/>
          <a:p>
            <a:r>
              <a:rPr lang="en-US" dirty="0"/>
              <a:t>Packaging entails all activities related to determining the kind of packaging materials and ensuring that they would help in transporting goods to other countries. </a:t>
            </a:r>
          </a:p>
          <a:p>
            <a:r>
              <a:rPr lang="en-US" dirty="0"/>
              <a:t> Packaging is the enclosing of a physical object, typically a product that will be offered for sale.  It is the process of preparing items of equipment for transportation and storage and which embraces preservation, identification and packaging of products (Dileep, 2006) .</a:t>
            </a:r>
          </a:p>
        </p:txBody>
      </p:sp>
      <p:pic>
        <p:nvPicPr>
          <p:cNvPr id="5" name="Picture 4" descr="Cardboard boxes on conveyor belt">
            <a:extLst>
              <a:ext uri="{FF2B5EF4-FFF2-40B4-BE49-F238E27FC236}">
                <a16:creationId xmlns:a16="http://schemas.microsoft.com/office/drawing/2014/main" id="{F4F390AC-3F9F-EF87-FD21-74E729B3D9D2}"/>
              </a:ext>
            </a:extLst>
          </p:cNvPr>
          <p:cNvPicPr>
            <a:picLocks noChangeAspect="1"/>
          </p:cNvPicPr>
          <p:nvPr/>
        </p:nvPicPr>
        <p:blipFill rotWithShape="1">
          <a:blip r:embed="rId2"/>
          <a:srcRect l="30777" r="20629" b="-1"/>
          <a:stretch/>
        </p:blipFill>
        <p:spPr>
          <a:xfrm>
            <a:off x="7199440" y="10"/>
            <a:ext cx="4992560" cy="6857990"/>
          </a:xfrm>
          <a:prstGeom prst="rect">
            <a:avLst/>
          </a:prstGeom>
          <a:effectLst/>
        </p:spPr>
      </p:pic>
    </p:spTree>
    <p:extLst>
      <p:ext uri="{BB962C8B-B14F-4D97-AF65-F5344CB8AC3E}">
        <p14:creationId xmlns:p14="http://schemas.microsoft.com/office/powerpoint/2010/main" val="2325434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E23E8B-3A8B-1861-8465-B8D664CB312B}"/>
              </a:ext>
            </a:extLst>
          </p:cNvPr>
          <p:cNvSpPr>
            <a:spLocks noGrp="1"/>
          </p:cNvSpPr>
          <p:nvPr>
            <p:ph type="title"/>
          </p:nvPr>
        </p:nvSpPr>
        <p:spPr>
          <a:xfrm>
            <a:off x="836679" y="723898"/>
            <a:ext cx="6002110" cy="1495425"/>
          </a:xfrm>
        </p:spPr>
        <p:txBody>
          <a:bodyPr>
            <a:normAutofit/>
          </a:bodyPr>
          <a:lstStyle/>
          <a:p>
            <a:r>
              <a:rPr lang="en-US" sz="4000"/>
              <a:t>Functions of package </a:t>
            </a:r>
          </a:p>
        </p:txBody>
      </p:sp>
      <p:sp>
        <p:nvSpPr>
          <p:cNvPr id="3" name="Content Placeholder 2">
            <a:extLst>
              <a:ext uri="{FF2B5EF4-FFF2-40B4-BE49-F238E27FC236}">
                <a16:creationId xmlns:a16="http://schemas.microsoft.com/office/drawing/2014/main" id="{78EA298D-784F-DD32-0657-3669CEB04CDC}"/>
              </a:ext>
            </a:extLst>
          </p:cNvPr>
          <p:cNvSpPr>
            <a:spLocks noGrp="1"/>
          </p:cNvSpPr>
          <p:nvPr>
            <p:ph idx="1"/>
          </p:nvPr>
        </p:nvSpPr>
        <p:spPr>
          <a:xfrm>
            <a:off x="836680" y="1688123"/>
            <a:ext cx="6002110" cy="5036234"/>
          </a:xfrm>
        </p:spPr>
        <p:txBody>
          <a:bodyPr>
            <a:normAutofit fontScale="92500" lnSpcReduction="20000"/>
          </a:bodyPr>
          <a:lstStyle/>
          <a:p>
            <a:r>
              <a:rPr lang="en-US" dirty="0"/>
              <a:t>A package serves several basic functions-: </a:t>
            </a:r>
          </a:p>
          <a:p>
            <a:r>
              <a:rPr lang="en-US" dirty="0"/>
              <a:t>It contains, protects and dispenses a product</a:t>
            </a:r>
          </a:p>
          <a:p>
            <a:r>
              <a:rPr lang="en-US" dirty="0"/>
              <a:t>Provides points of purchase advertising</a:t>
            </a:r>
          </a:p>
          <a:p>
            <a:r>
              <a:rPr lang="en-US" dirty="0"/>
              <a:t>Serves as an attention getting device</a:t>
            </a:r>
          </a:p>
          <a:p>
            <a:r>
              <a:rPr lang="en-US" dirty="0"/>
              <a:t>Provides a reminder to current users</a:t>
            </a:r>
          </a:p>
          <a:p>
            <a:r>
              <a:rPr lang="en-US" dirty="0"/>
              <a:t>Source of information about direction, ingredient and potential cautions</a:t>
            </a:r>
          </a:p>
          <a:p>
            <a:r>
              <a:rPr lang="en-US" dirty="0"/>
              <a:t>Provides a vehicle for announcing promotions and deals</a:t>
            </a:r>
          </a:p>
          <a:p>
            <a:r>
              <a:rPr lang="en-US" dirty="0"/>
              <a:t>Promises physical and emotional end benefits</a:t>
            </a:r>
          </a:p>
          <a:p>
            <a:r>
              <a:rPr lang="en-US" dirty="0"/>
              <a:t>Encourages purchase etc.</a:t>
            </a:r>
          </a:p>
          <a:p>
            <a:endParaRPr lang="en-US" sz="1900" dirty="0"/>
          </a:p>
        </p:txBody>
      </p:sp>
      <p:pic>
        <p:nvPicPr>
          <p:cNvPr id="5" name="Picture 4" descr="Puzzle pieces">
            <a:extLst>
              <a:ext uri="{FF2B5EF4-FFF2-40B4-BE49-F238E27FC236}">
                <a16:creationId xmlns:a16="http://schemas.microsoft.com/office/drawing/2014/main" id="{F6EF7A75-C900-AC37-2D59-665BD1EEF98B}"/>
              </a:ext>
            </a:extLst>
          </p:cNvPr>
          <p:cNvPicPr>
            <a:picLocks noChangeAspect="1"/>
          </p:cNvPicPr>
          <p:nvPr/>
        </p:nvPicPr>
        <p:blipFill rotWithShape="1">
          <a:blip r:embed="rId2"/>
          <a:srcRect l="29603" r="21986"/>
          <a:stretch/>
        </p:blipFill>
        <p:spPr>
          <a:xfrm>
            <a:off x="7199440" y="10"/>
            <a:ext cx="4992560" cy="6857990"/>
          </a:xfrm>
          <a:prstGeom prst="rect">
            <a:avLst/>
          </a:prstGeom>
          <a:effectLst/>
        </p:spPr>
      </p:pic>
    </p:spTree>
    <p:extLst>
      <p:ext uri="{BB962C8B-B14F-4D97-AF65-F5344CB8AC3E}">
        <p14:creationId xmlns:p14="http://schemas.microsoft.com/office/powerpoint/2010/main" val="2520759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098FE9-DB3B-A805-3FF3-9E23ACCC87C7}"/>
              </a:ext>
            </a:extLst>
          </p:cNvPr>
          <p:cNvSpPr>
            <a:spLocks noGrp="1"/>
          </p:cNvSpPr>
          <p:nvPr>
            <p:ph type="title"/>
          </p:nvPr>
        </p:nvSpPr>
        <p:spPr>
          <a:xfrm>
            <a:off x="836679" y="723898"/>
            <a:ext cx="6002110" cy="1495425"/>
          </a:xfrm>
        </p:spPr>
        <p:txBody>
          <a:bodyPr>
            <a:normAutofit/>
          </a:bodyPr>
          <a:lstStyle/>
          <a:p>
            <a:r>
              <a:rPr lang="en-US" sz="4000"/>
              <a:t>Standard package</a:t>
            </a:r>
          </a:p>
        </p:txBody>
      </p:sp>
      <p:sp>
        <p:nvSpPr>
          <p:cNvPr id="3" name="Content Placeholder 2">
            <a:extLst>
              <a:ext uri="{FF2B5EF4-FFF2-40B4-BE49-F238E27FC236}">
                <a16:creationId xmlns:a16="http://schemas.microsoft.com/office/drawing/2014/main" id="{C631A68C-E22B-C73B-55A3-EFE6D3F44606}"/>
              </a:ext>
            </a:extLst>
          </p:cNvPr>
          <p:cNvSpPr>
            <a:spLocks noGrp="1"/>
          </p:cNvSpPr>
          <p:nvPr>
            <p:ph idx="1"/>
          </p:nvPr>
        </p:nvSpPr>
        <p:spPr>
          <a:xfrm>
            <a:off x="836680" y="1772528"/>
            <a:ext cx="6002110" cy="5085471"/>
          </a:xfrm>
        </p:spPr>
        <p:txBody>
          <a:bodyPr>
            <a:normAutofit lnSpcReduction="10000"/>
          </a:bodyPr>
          <a:lstStyle/>
          <a:p>
            <a:r>
              <a:rPr lang="en-US" dirty="0"/>
              <a:t>A standard package should be: </a:t>
            </a:r>
          </a:p>
          <a:p>
            <a:r>
              <a:rPr lang="en-US" dirty="0"/>
              <a:t>Simple</a:t>
            </a:r>
          </a:p>
          <a:p>
            <a:r>
              <a:rPr lang="en-US" dirty="0"/>
              <a:t>Quickly communicates what the product is</a:t>
            </a:r>
          </a:p>
          <a:p>
            <a:r>
              <a:rPr lang="en-US" dirty="0"/>
              <a:t>Makes use of focal points (exploits key benefits of a product)</a:t>
            </a:r>
          </a:p>
          <a:p>
            <a:r>
              <a:rPr lang="en-US" dirty="0"/>
              <a:t>Stands out from competition</a:t>
            </a:r>
          </a:p>
          <a:p>
            <a:r>
              <a:rPr lang="en-US" dirty="0"/>
              <a:t>Makes selection within product line easy </a:t>
            </a:r>
          </a:p>
          <a:p>
            <a:r>
              <a:rPr lang="en-US" dirty="0"/>
              <a:t>Carry the right quality impression</a:t>
            </a:r>
          </a:p>
          <a:p>
            <a:r>
              <a:rPr lang="en-US" dirty="0"/>
              <a:t>Reflects the image of the product.</a:t>
            </a:r>
          </a:p>
        </p:txBody>
      </p:sp>
      <p:pic>
        <p:nvPicPr>
          <p:cNvPr id="5" name="Picture 4" descr="Cardboard boxes">
            <a:extLst>
              <a:ext uri="{FF2B5EF4-FFF2-40B4-BE49-F238E27FC236}">
                <a16:creationId xmlns:a16="http://schemas.microsoft.com/office/drawing/2014/main" id="{2E9E6010-998F-1073-7447-1ADBD383BED7}"/>
              </a:ext>
            </a:extLst>
          </p:cNvPr>
          <p:cNvPicPr>
            <a:picLocks noChangeAspect="1"/>
          </p:cNvPicPr>
          <p:nvPr/>
        </p:nvPicPr>
        <p:blipFill rotWithShape="1">
          <a:blip r:embed="rId2"/>
          <a:srcRect l="27625" r="23600" b="2"/>
          <a:stretch/>
        </p:blipFill>
        <p:spPr>
          <a:xfrm>
            <a:off x="7199440" y="10"/>
            <a:ext cx="4992560" cy="6857990"/>
          </a:xfrm>
          <a:prstGeom prst="rect">
            <a:avLst/>
          </a:prstGeom>
          <a:effectLst/>
        </p:spPr>
      </p:pic>
    </p:spTree>
    <p:extLst>
      <p:ext uri="{BB962C8B-B14F-4D97-AF65-F5344CB8AC3E}">
        <p14:creationId xmlns:p14="http://schemas.microsoft.com/office/powerpoint/2010/main" val="3125074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BD93E2-3FE4-2E0A-0DAA-D58203D3D48D}"/>
              </a:ext>
            </a:extLst>
          </p:cNvPr>
          <p:cNvSpPr>
            <a:spLocks noGrp="1"/>
          </p:cNvSpPr>
          <p:nvPr>
            <p:ph type="title"/>
          </p:nvPr>
        </p:nvSpPr>
        <p:spPr>
          <a:xfrm>
            <a:off x="836679" y="723898"/>
            <a:ext cx="6002110" cy="1495425"/>
          </a:xfrm>
        </p:spPr>
        <p:txBody>
          <a:bodyPr>
            <a:normAutofit/>
          </a:bodyPr>
          <a:lstStyle/>
          <a:p>
            <a:r>
              <a:rPr lang="en-US" sz="4000"/>
              <a:t>Areas of Packaging Improvement </a:t>
            </a:r>
          </a:p>
        </p:txBody>
      </p:sp>
      <p:sp>
        <p:nvSpPr>
          <p:cNvPr id="3" name="Content Placeholder 2">
            <a:extLst>
              <a:ext uri="{FF2B5EF4-FFF2-40B4-BE49-F238E27FC236}">
                <a16:creationId xmlns:a16="http://schemas.microsoft.com/office/drawing/2014/main" id="{2543451A-E04B-5796-23E7-C11EF6FF727B}"/>
              </a:ext>
            </a:extLst>
          </p:cNvPr>
          <p:cNvSpPr>
            <a:spLocks noGrp="1"/>
          </p:cNvSpPr>
          <p:nvPr>
            <p:ph idx="1"/>
          </p:nvPr>
        </p:nvSpPr>
        <p:spPr>
          <a:xfrm>
            <a:off x="836680" y="1983544"/>
            <a:ext cx="6002110" cy="4874455"/>
          </a:xfrm>
        </p:spPr>
        <p:txBody>
          <a:bodyPr>
            <a:normAutofit/>
          </a:bodyPr>
          <a:lstStyle/>
          <a:p>
            <a:r>
              <a:rPr lang="en-US" dirty="0"/>
              <a:t>Improved standards to reduce the risk of damage and pilferage.</a:t>
            </a:r>
          </a:p>
          <a:p>
            <a:r>
              <a:rPr lang="en-US" dirty="0"/>
              <a:t>Better utilization of transport capacity to lower distribution cost</a:t>
            </a:r>
          </a:p>
          <a:p>
            <a:r>
              <a:rPr lang="en-US" dirty="0"/>
              <a:t>Improved cargo handling </a:t>
            </a:r>
          </a:p>
          <a:p>
            <a:r>
              <a:rPr lang="en-US" dirty="0"/>
              <a:t>Engaging specialists packaging company for competitive packaging costs</a:t>
            </a:r>
          </a:p>
          <a:p>
            <a:r>
              <a:rPr lang="en-US" dirty="0"/>
              <a:t>Innovative cost-effective distribution solutions </a:t>
            </a:r>
          </a:p>
          <a:p>
            <a:endParaRPr lang="en-US" sz="2000" dirty="0"/>
          </a:p>
        </p:txBody>
      </p:sp>
      <p:pic>
        <p:nvPicPr>
          <p:cNvPr id="5" name="Picture 4">
            <a:extLst>
              <a:ext uri="{FF2B5EF4-FFF2-40B4-BE49-F238E27FC236}">
                <a16:creationId xmlns:a16="http://schemas.microsoft.com/office/drawing/2014/main" id="{00B3B305-D840-8D82-AB44-A099938B8575}"/>
              </a:ext>
            </a:extLst>
          </p:cNvPr>
          <p:cNvPicPr>
            <a:picLocks noChangeAspect="1"/>
          </p:cNvPicPr>
          <p:nvPr/>
        </p:nvPicPr>
        <p:blipFill rotWithShape="1">
          <a:blip r:embed="rId2"/>
          <a:srcRect l="30723" r="28327"/>
          <a:stretch/>
        </p:blipFill>
        <p:spPr>
          <a:xfrm>
            <a:off x="7199440" y="10"/>
            <a:ext cx="4992560" cy="6857990"/>
          </a:xfrm>
          <a:prstGeom prst="rect">
            <a:avLst/>
          </a:prstGeom>
          <a:effectLst/>
        </p:spPr>
      </p:pic>
    </p:spTree>
    <p:extLst>
      <p:ext uri="{BB962C8B-B14F-4D97-AF65-F5344CB8AC3E}">
        <p14:creationId xmlns:p14="http://schemas.microsoft.com/office/powerpoint/2010/main" val="1956070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FF2F83-064E-3308-722D-42094FB40B17}"/>
              </a:ext>
            </a:extLst>
          </p:cNvPr>
          <p:cNvSpPr>
            <a:spLocks noGrp="1"/>
          </p:cNvSpPr>
          <p:nvPr>
            <p:ph type="title"/>
          </p:nvPr>
        </p:nvSpPr>
        <p:spPr>
          <a:xfrm>
            <a:off x="836679" y="723898"/>
            <a:ext cx="6002110" cy="1495425"/>
          </a:xfrm>
        </p:spPr>
        <p:txBody>
          <a:bodyPr>
            <a:normAutofit/>
          </a:bodyPr>
          <a:lstStyle/>
          <a:p>
            <a:r>
              <a:rPr lang="en-US" sz="4000"/>
              <a:t>Factors Influencing Type of Packaging </a:t>
            </a:r>
          </a:p>
        </p:txBody>
      </p:sp>
      <p:sp>
        <p:nvSpPr>
          <p:cNvPr id="3" name="Content Placeholder 2">
            <a:extLst>
              <a:ext uri="{FF2B5EF4-FFF2-40B4-BE49-F238E27FC236}">
                <a16:creationId xmlns:a16="http://schemas.microsoft.com/office/drawing/2014/main" id="{60FC84DB-9633-A26F-8361-E2E14C2A4826}"/>
              </a:ext>
            </a:extLst>
          </p:cNvPr>
          <p:cNvSpPr>
            <a:spLocks noGrp="1"/>
          </p:cNvSpPr>
          <p:nvPr>
            <p:ph idx="1"/>
          </p:nvPr>
        </p:nvSpPr>
        <p:spPr>
          <a:xfrm>
            <a:off x="836680" y="2405067"/>
            <a:ext cx="6002110" cy="3729034"/>
          </a:xfrm>
        </p:spPr>
        <p:txBody>
          <a:bodyPr>
            <a:normAutofit/>
          </a:bodyPr>
          <a:lstStyle/>
          <a:p>
            <a:r>
              <a:rPr lang="en-US" dirty="0"/>
              <a:t>Value of the goods</a:t>
            </a:r>
          </a:p>
          <a:p>
            <a:r>
              <a:rPr lang="en-US" dirty="0"/>
              <a:t>Nature of the transit</a:t>
            </a:r>
          </a:p>
          <a:p>
            <a:r>
              <a:rPr lang="en-US" dirty="0"/>
              <a:t>Nature of the cargo</a:t>
            </a:r>
          </a:p>
          <a:p>
            <a:r>
              <a:rPr lang="en-US" dirty="0"/>
              <a:t>Compliance with customs or statutory requirements</a:t>
            </a:r>
          </a:p>
          <a:p>
            <a:r>
              <a:rPr lang="en-US" dirty="0"/>
              <a:t>Resale value</a:t>
            </a:r>
          </a:p>
          <a:p>
            <a:pPr marL="0" indent="0">
              <a:buNone/>
            </a:pPr>
            <a:r>
              <a:rPr lang="en-US" sz="2000" dirty="0"/>
              <a:t>	</a:t>
            </a:r>
          </a:p>
        </p:txBody>
      </p:sp>
      <p:pic>
        <p:nvPicPr>
          <p:cNvPr id="5" name="Picture 4" descr="Cargo shipping containers in a pile and on a semi-truck at a harbour">
            <a:extLst>
              <a:ext uri="{FF2B5EF4-FFF2-40B4-BE49-F238E27FC236}">
                <a16:creationId xmlns:a16="http://schemas.microsoft.com/office/drawing/2014/main" id="{5035DDDE-E4C6-6182-F0CC-E696814C8718}"/>
              </a:ext>
            </a:extLst>
          </p:cNvPr>
          <p:cNvPicPr>
            <a:picLocks noChangeAspect="1"/>
          </p:cNvPicPr>
          <p:nvPr/>
        </p:nvPicPr>
        <p:blipFill rotWithShape="1">
          <a:blip r:embed="rId2"/>
          <a:srcRect l="32250" r="13151"/>
          <a:stretch/>
        </p:blipFill>
        <p:spPr>
          <a:xfrm>
            <a:off x="7199440" y="10"/>
            <a:ext cx="4992560" cy="6857990"/>
          </a:xfrm>
          <a:prstGeom prst="rect">
            <a:avLst/>
          </a:prstGeom>
          <a:effectLst/>
        </p:spPr>
      </p:pic>
    </p:spTree>
    <p:extLst>
      <p:ext uri="{BB962C8B-B14F-4D97-AF65-F5344CB8AC3E}">
        <p14:creationId xmlns:p14="http://schemas.microsoft.com/office/powerpoint/2010/main" val="2893283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xes and roller conveyor">
            <a:extLst>
              <a:ext uri="{FF2B5EF4-FFF2-40B4-BE49-F238E27FC236}">
                <a16:creationId xmlns:a16="http://schemas.microsoft.com/office/drawing/2014/main" id="{5C4A0D08-2DF2-5578-C630-BF041489CFD3}"/>
              </a:ext>
            </a:extLst>
          </p:cNvPr>
          <p:cNvPicPr>
            <a:picLocks noChangeAspect="1"/>
          </p:cNvPicPr>
          <p:nvPr/>
        </p:nvPicPr>
        <p:blipFill rotWithShape="1">
          <a:blip r:embed="rId2"/>
          <a:srcRect b="5436"/>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F2F83-064E-3308-722D-42094FB40B17}"/>
              </a:ext>
            </a:extLst>
          </p:cNvPr>
          <p:cNvSpPr>
            <a:spLocks noGrp="1"/>
          </p:cNvSpPr>
          <p:nvPr>
            <p:ph type="title"/>
          </p:nvPr>
        </p:nvSpPr>
        <p:spPr>
          <a:xfrm>
            <a:off x="838200" y="365125"/>
            <a:ext cx="3822189" cy="1899912"/>
          </a:xfrm>
        </p:spPr>
        <p:txBody>
          <a:bodyPr>
            <a:normAutofit/>
          </a:bodyPr>
          <a:lstStyle/>
          <a:p>
            <a:r>
              <a:rPr lang="en-US" sz="3700"/>
              <a:t>Factors Influencing Type of Packaging cont.</a:t>
            </a:r>
          </a:p>
        </p:txBody>
      </p:sp>
      <p:sp>
        <p:nvSpPr>
          <p:cNvPr id="3" name="Content Placeholder 2">
            <a:extLst>
              <a:ext uri="{FF2B5EF4-FFF2-40B4-BE49-F238E27FC236}">
                <a16:creationId xmlns:a16="http://schemas.microsoft.com/office/drawing/2014/main" id="{60FC84DB-9633-A26F-8361-E2E14C2A4826}"/>
              </a:ext>
            </a:extLst>
          </p:cNvPr>
          <p:cNvSpPr>
            <a:spLocks noGrp="1"/>
          </p:cNvSpPr>
          <p:nvPr>
            <p:ph idx="1"/>
          </p:nvPr>
        </p:nvSpPr>
        <p:spPr>
          <a:xfrm>
            <a:off x="838200" y="2434201"/>
            <a:ext cx="3822189" cy="3742762"/>
          </a:xfrm>
        </p:spPr>
        <p:txBody>
          <a:bodyPr>
            <a:normAutofit fontScale="92500" lnSpcReduction="20000"/>
          </a:bodyPr>
          <a:lstStyle/>
          <a:p>
            <a:r>
              <a:rPr lang="en-US" dirty="0"/>
              <a:t>General fragility of cargo</a:t>
            </a:r>
          </a:p>
          <a:p>
            <a:r>
              <a:rPr lang="en-US" dirty="0"/>
              <a:t>The international consignment delivery terms of sale</a:t>
            </a:r>
          </a:p>
          <a:p>
            <a:r>
              <a:rPr lang="en-US" dirty="0"/>
              <a:t>Variation in temperature during transit</a:t>
            </a:r>
          </a:p>
          <a:p>
            <a:r>
              <a:rPr lang="en-US" dirty="0"/>
              <a:t>Ease of handling and stowage</a:t>
            </a:r>
          </a:p>
          <a:p>
            <a:r>
              <a:rPr lang="en-US" dirty="0"/>
              <a:t>Insurance acceptance conditions</a:t>
            </a:r>
          </a:p>
          <a:p>
            <a:endParaRPr lang="en-US" sz="2000" dirty="0"/>
          </a:p>
        </p:txBody>
      </p:sp>
    </p:spTree>
    <p:extLst>
      <p:ext uri="{BB962C8B-B14F-4D97-AF65-F5344CB8AC3E}">
        <p14:creationId xmlns:p14="http://schemas.microsoft.com/office/powerpoint/2010/main" val="2431849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ckages on conveyor belt">
            <a:extLst>
              <a:ext uri="{FF2B5EF4-FFF2-40B4-BE49-F238E27FC236}">
                <a16:creationId xmlns:a16="http://schemas.microsoft.com/office/drawing/2014/main" id="{E9572F59-9595-87FB-BE90-2E73ABDCF5C5}"/>
              </a:ext>
            </a:extLst>
          </p:cNvPr>
          <p:cNvPicPr>
            <a:picLocks noChangeAspect="1"/>
          </p:cNvPicPr>
          <p:nvPr/>
        </p:nvPicPr>
        <p:blipFill rotWithShape="1">
          <a:blip r:embed="rId2"/>
          <a:srcRect r="5882"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F2F83-064E-3308-722D-42094FB40B17}"/>
              </a:ext>
            </a:extLst>
          </p:cNvPr>
          <p:cNvSpPr>
            <a:spLocks noGrp="1"/>
          </p:cNvSpPr>
          <p:nvPr>
            <p:ph type="title"/>
          </p:nvPr>
        </p:nvSpPr>
        <p:spPr>
          <a:xfrm>
            <a:off x="838200" y="365125"/>
            <a:ext cx="3822189" cy="1899912"/>
          </a:xfrm>
        </p:spPr>
        <p:txBody>
          <a:bodyPr>
            <a:normAutofit/>
          </a:bodyPr>
          <a:lstStyle/>
          <a:p>
            <a:r>
              <a:rPr lang="en-US" sz="3700"/>
              <a:t>Factors Influencing Type of Packaging cont. </a:t>
            </a:r>
          </a:p>
        </p:txBody>
      </p:sp>
      <p:sp>
        <p:nvSpPr>
          <p:cNvPr id="3" name="Content Placeholder 2">
            <a:extLst>
              <a:ext uri="{FF2B5EF4-FFF2-40B4-BE49-F238E27FC236}">
                <a16:creationId xmlns:a16="http://schemas.microsoft.com/office/drawing/2014/main" id="{60FC84DB-9633-A26F-8361-E2E14C2A4826}"/>
              </a:ext>
            </a:extLst>
          </p:cNvPr>
          <p:cNvSpPr>
            <a:spLocks noGrp="1"/>
          </p:cNvSpPr>
          <p:nvPr>
            <p:ph idx="1"/>
          </p:nvPr>
        </p:nvSpPr>
        <p:spPr>
          <a:xfrm>
            <a:off x="838200" y="2434201"/>
            <a:ext cx="3822189" cy="3742762"/>
          </a:xfrm>
        </p:spPr>
        <p:txBody>
          <a:bodyPr>
            <a:normAutofit fontScale="92500" lnSpcReduction="10000"/>
          </a:bodyPr>
          <a:lstStyle/>
          <a:p>
            <a:r>
              <a:rPr lang="en-US" dirty="0"/>
              <a:t>The size of the cargo and its weight</a:t>
            </a:r>
          </a:p>
          <a:p>
            <a:r>
              <a:rPr lang="en-US" dirty="0"/>
              <a:t>Marketing considerations</a:t>
            </a:r>
          </a:p>
          <a:p>
            <a:r>
              <a:rPr lang="en-US" dirty="0"/>
              <a:t>Facilities at the terminal </a:t>
            </a:r>
          </a:p>
          <a:p>
            <a:r>
              <a:rPr lang="en-US" dirty="0"/>
              <a:t>Type and size of container</a:t>
            </a:r>
          </a:p>
          <a:p>
            <a:r>
              <a:rPr lang="en-US" dirty="0"/>
              <a:t>Marking of cargo packaging</a:t>
            </a:r>
          </a:p>
          <a:p>
            <a:r>
              <a:rPr lang="en-US" dirty="0"/>
              <a:t>Cost of packaging</a:t>
            </a:r>
          </a:p>
        </p:txBody>
      </p:sp>
    </p:spTree>
    <p:extLst>
      <p:ext uri="{BB962C8B-B14F-4D97-AF65-F5344CB8AC3E}">
        <p14:creationId xmlns:p14="http://schemas.microsoft.com/office/powerpoint/2010/main" val="348486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4" descr="Bottles in a production line">
            <a:extLst>
              <a:ext uri="{FF2B5EF4-FFF2-40B4-BE49-F238E27FC236}">
                <a16:creationId xmlns:a16="http://schemas.microsoft.com/office/drawing/2014/main" id="{237D8B8A-E19D-F0F4-7B67-208727CB00E4}"/>
              </a:ext>
            </a:extLst>
          </p:cNvPr>
          <p:cNvPicPr>
            <a:picLocks noChangeAspect="1"/>
          </p:cNvPicPr>
          <p:nvPr/>
        </p:nvPicPr>
        <p:blipFill rotWithShape="1">
          <a:blip r:embed="rId2"/>
          <a:srcRect l="5938" r="41403" b="-2"/>
          <a:stretch/>
        </p:blipFill>
        <p:spPr>
          <a:xfrm>
            <a:off x="-1" y="-2"/>
            <a:ext cx="5410198" cy="6858002"/>
          </a:xfrm>
          <a:prstGeom prst="rect">
            <a:avLst/>
          </a:prstGeom>
        </p:spPr>
      </p:pic>
      <p:sp useBgFill="1">
        <p:nvSpPr>
          <p:cNvPr id="15"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796AB2-37DF-5CBA-5B5C-ECA9FAD2783F}"/>
              </a:ext>
            </a:extLst>
          </p:cNvPr>
          <p:cNvSpPr>
            <a:spLocks noGrp="1"/>
          </p:cNvSpPr>
          <p:nvPr>
            <p:ph type="title"/>
          </p:nvPr>
        </p:nvSpPr>
        <p:spPr>
          <a:xfrm>
            <a:off x="6115317" y="405685"/>
            <a:ext cx="5464968" cy="1559301"/>
          </a:xfrm>
        </p:spPr>
        <p:txBody>
          <a:bodyPr>
            <a:normAutofit/>
          </a:bodyPr>
          <a:lstStyle/>
          <a:p>
            <a:r>
              <a:rPr lang="en-US" sz="4000"/>
              <a:t> Types of Packaging  </a:t>
            </a:r>
          </a:p>
        </p:txBody>
      </p:sp>
      <p:sp>
        <p:nvSpPr>
          <p:cNvPr id="3" name="Content Placeholder 2">
            <a:extLst>
              <a:ext uri="{FF2B5EF4-FFF2-40B4-BE49-F238E27FC236}">
                <a16:creationId xmlns:a16="http://schemas.microsoft.com/office/drawing/2014/main" id="{FE4F7620-9FB3-C7BD-9090-72E42B5CFAC9}"/>
              </a:ext>
            </a:extLst>
          </p:cNvPr>
          <p:cNvSpPr>
            <a:spLocks noGrp="1"/>
          </p:cNvSpPr>
          <p:nvPr>
            <p:ph idx="1"/>
          </p:nvPr>
        </p:nvSpPr>
        <p:spPr>
          <a:xfrm>
            <a:off x="6115317" y="1789043"/>
            <a:ext cx="5247340" cy="5174465"/>
          </a:xfrm>
        </p:spPr>
        <p:txBody>
          <a:bodyPr anchor="ctr">
            <a:normAutofit fontScale="92500" lnSpcReduction="20000"/>
          </a:bodyPr>
          <a:lstStyle/>
          <a:p>
            <a:r>
              <a:rPr lang="en-US" dirty="0"/>
              <a:t>Baling most suitable for paper, wool, hay, peat, cotton, carpets and rope.</a:t>
            </a:r>
          </a:p>
          <a:p>
            <a:r>
              <a:rPr lang="en-US" dirty="0"/>
              <a:t>Bags made of jute, cotton, plastic or paper: suitable for cement, fertilizer, flour, animal feed products, </a:t>
            </a:r>
          </a:p>
          <a:p>
            <a:r>
              <a:rPr lang="en-US" dirty="0"/>
              <a:t>Barrels, hogsheads and drums are used for the conveyance of liquid or greasy cargos</a:t>
            </a:r>
          </a:p>
          <a:p>
            <a:r>
              <a:rPr lang="en-US" dirty="0"/>
              <a:t>Boxes, cases, metal-lined cases are expensive packaging but with some resale value and are used extensively in break-bulk and LCL cargos.    </a:t>
            </a:r>
          </a:p>
          <a:p>
            <a:endParaRPr lang="en-US" sz="2000" dirty="0"/>
          </a:p>
        </p:txBody>
      </p:sp>
    </p:spTree>
    <p:extLst>
      <p:ext uri="{BB962C8B-B14F-4D97-AF65-F5344CB8AC3E}">
        <p14:creationId xmlns:p14="http://schemas.microsoft.com/office/powerpoint/2010/main" val="1574549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3C3D52D3-2A7E-F06B-399C-6B019CB1B377}"/>
              </a:ext>
            </a:extLst>
          </p:cNvPr>
          <p:cNvPicPr>
            <a:picLocks noChangeAspect="1"/>
          </p:cNvPicPr>
          <p:nvPr/>
        </p:nvPicPr>
        <p:blipFill rotWithShape="1">
          <a:blip r:embed="rId2"/>
          <a:srcRect l="28745" r="18596"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796AB2-37DF-5CBA-5B5C-ECA9FAD2783F}"/>
              </a:ext>
            </a:extLst>
          </p:cNvPr>
          <p:cNvSpPr>
            <a:spLocks noGrp="1"/>
          </p:cNvSpPr>
          <p:nvPr>
            <p:ph type="title"/>
          </p:nvPr>
        </p:nvSpPr>
        <p:spPr>
          <a:xfrm>
            <a:off x="6115317" y="405685"/>
            <a:ext cx="5464968" cy="1559301"/>
          </a:xfrm>
        </p:spPr>
        <p:txBody>
          <a:bodyPr>
            <a:normAutofit/>
          </a:bodyPr>
          <a:lstStyle/>
          <a:p>
            <a:r>
              <a:rPr lang="en-US" sz="4000"/>
              <a:t> Types of Packaging  </a:t>
            </a:r>
          </a:p>
        </p:txBody>
      </p:sp>
      <p:sp>
        <p:nvSpPr>
          <p:cNvPr id="3" name="Content Placeholder 2">
            <a:extLst>
              <a:ext uri="{FF2B5EF4-FFF2-40B4-BE49-F238E27FC236}">
                <a16:creationId xmlns:a16="http://schemas.microsoft.com/office/drawing/2014/main" id="{FE4F7620-9FB3-C7BD-9090-72E42B5CFAC9}"/>
              </a:ext>
            </a:extLst>
          </p:cNvPr>
          <p:cNvSpPr>
            <a:spLocks noGrp="1"/>
          </p:cNvSpPr>
          <p:nvPr>
            <p:ph idx="1"/>
          </p:nvPr>
        </p:nvSpPr>
        <p:spPr>
          <a:xfrm>
            <a:off x="6115317" y="1505243"/>
            <a:ext cx="5247340" cy="5352757"/>
          </a:xfrm>
        </p:spPr>
        <p:txBody>
          <a:bodyPr anchor="ctr">
            <a:normAutofit/>
          </a:bodyPr>
          <a:lstStyle/>
          <a:p>
            <a:r>
              <a:rPr lang="en-US" dirty="0"/>
              <a:t>Carboys or glass containers for carriages of acid and other dangerous liquids</a:t>
            </a:r>
          </a:p>
          <a:p>
            <a:r>
              <a:rPr lang="en-US" dirty="0"/>
              <a:t>Cartoons for consumer goods. </a:t>
            </a:r>
          </a:p>
          <a:p>
            <a:r>
              <a:rPr lang="en-US" dirty="0"/>
              <a:t>Crates or skeleton case Light weight goods of large cubic capacity  machinery, domestic appliances</a:t>
            </a:r>
          </a:p>
          <a:p>
            <a:r>
              <a:rPr lang="en-US" dirty="0"/>
              <a:t>Aluminum transport and storage container are used globally due to their lightweight and are easily stacked and inter-stacked. </a:t>
            </a:r>
          </a:p>
          <a:p>
            <a:endParaRPr lang="en-US" sz="2000" dirty="0"/>
          </a:p>
        </p:txBody>
      </p:sp>
    </p:spTree>
    <p:extLst>
      <p:ext uri="{BB962C8B-B14F-4D97-AF65-F5344CB8AC3E}">
        <p14:creationId xmlns:p14="http://schemas.microsoft.com/office/powerpoint/2010/main" val="2750023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5071A2-B111-0E5E-9C99-8D09B670A0C6}"/>
              </a:ext>
            </a:extLst>
          </p:cNvPr>
          <p:cNvSpPr>
            <a:spLocks noGrp="1"/>
          </p:cNvSpPr>
          <p:nvPr>
            <p:ph type="title"/>
          </p:nvPr>
        </p:nvSpPr>
        <p:spPr>
          <a:xfrm>
            <a:off x="836679" y="723898"/>
            <a:ext cx="6002110" cy="1495425"/>
          </a:xfrm>
        </p:spPr>
        <p:txBody>
          <a:bodyPr>
            <a:normAutofit/>
          </a:bodyPr>
          <a:lstStyle/>
          <a:p>
            <a:r>
              <a:rPr lang="en-US" sz="4000"/>
              <a:t>New Packaging Techniques </a:t>
            </a:r>
          </a:p>
        </p:txBody>
      </p:sp>
      <p:sp>
        <p:nvSpPr>
          <p:cNvPr id="3" name="Content Placeholder 2">
            <a:extLst>
              <a:ext uri="{FF2B5EF4-FFF2-40B4-BE49-F238E27FC236}">
                <a16:creationId xmlns:a16="http://schemas.microsoft.com/office/drawing/2014/main" id="{8EE6083B-C0B8-AA0D-A69E-49A82B64DDB0}"/>
              </a:ext>
            </a:extLst>
          </p:cNvPr>
          <p:cNvSpPr>
            <a:spLocks noGrp="1"/>
          </p:cNvSpPr>
          <p:nvPr>
            <p:ph idx="1"/>
          </p:nvPr>
        </p:nvSpPr>
        <p:spPr>
          <a:xfrm>
            <a:off x="836680" y="1716258"/>
            <a:ext cx="6002110" cy="5141742"/>
          </a:xfrm>
        </p:spPr>
        <p:txBody>
          <a:bodyPr>
            <a:normAutofit/>
          </a:bodyPr>
          <a:lstStyle/>
          <a:p>
            <a:r>
              <a:rPr lang="en-US" dirty="0"/>
              <a:t>The bulk liquid bag or container =store various kinds of liquid</a:t>
            </a:r>
          </a:p>
          <a:p>
            <a:r>
              <a:rPr lang="en-US" dirty="0"/>
              <a:t>Shrink –wrapping popular with air freight consignments </a:t>
            </a:r>
          </a:p>
          <a:p>
            <a:r>
              <a:rPr lang="en-US" dirty="0"/>
              <a:t>Flat wrapping allows wooden components units to be laid on top of one another to be assembled at the destination.</a:t>
            </a:r>
          </a:p>
          <a:p>
            <a:r>
              <a:rPr lang="en-US" dirty="0"/>
              <a:t>European Packaging Waste Legislation (green packaging) -innovative and cost-effective solutions</a:t>
            </a:r>
          </a:p>
          <a:p>
            <a:endParaRPr lang="en-US" sz="2000" dirty="0"/>
          </a:p>
        </p:txBody>
      </p:sp>
      <p:pic>
        <p:nvPicPr>
          <p:cNvPr id="14" name="Picture 4" descr="Cardboard boxes on conveyor belt">
            <a:extLst>
              <a:ext uri="{FF2B5EF4-FFF2-40B4-BE49-F238E27FC236}">
                <a16:creationId xmlns:a16="http://schemas.microsoft.com/office/drawing/2014/main" id="{BBE81692-9D9A-14FD-5D41-227E20E66396}"/>
              </a:ext>
            </a:extLst>
          </p:cNvPr>
          <p:cNvPicPr>
            <a:picLocks noChangeAspect="1"/>
          </p:cNvPicPr>
          <p:nvPr/>
        </p:nvPicPr>
        <p:blipFill rotWithShape="1">
          <a:blip r:embed="rId2"/>
          <a:srcRect l="30777" r="20629" b="-1"/>
          <a:stretch/>
        </p:blipFill>
        <p:spPr>
          <a:xfrm>
            <a:off x="7199440" y="10"/>
            <a:ext cx="4992560" cy="6857990"/>
          </a:xfrm>
          <a:prstGeom prst="rect">
            <a:avLst/>
          </a:prstGeom>
          <a:effectLst/>
        </p:spPr>
      </p:pic>
    </p:spTree>
    <p:extLst>
      <p:ext uri="{BB962C8B-B14F-4D97-AF65-F5344CB8AC3E}">
        <p14:creationId xmlns:p14="http://schemas.microsoft.com/office/powerpoint/2010/main" val="3725257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F56C9F-8198-9E11-4A25-22416190D0A8}"/>
              </a:ext>
            </a:extLst>
          </p:cNvPr>
          <p:cNvSpPr>
            <a:spLocks noGrp="1"/>
          </p:cNvSpPr>
          <p:nvPr>
            <p:ph type="title"/>
          </p:nvPr>
        </p:nvSpPr>
        <p:spPr>
          <a:xfrm>
            <a:off x="836679" y="723898"/>
            <a:ext cx="6002110" cy="1495425"/>
          </a:xfrm>
        </p:spPr>
        <p:txBody>
          <a:bodyPr>
            <a:normAutofit/>
          </a:bodyPr>
          <a:lstStyle/>
          <a:p>
            <a:r>
              <a:rPr lang="en-US" sz="4000" dirty="0"/>
              <a:t>Dangerous Cargo. </a:t>
            </a:r>
            <a:br>
              <a:rPr lang="en-US" sz="4000" dirty="0"/>
            </a:br>
            <a:endParaRPr lang="en-US" sz="4000" dirty="0"/>
          </a:p>
        </p:txBody>
      </p:sp>
      <p:sp>
        <p:nvSpPr>
          <p:cNvPr id="3" name="Content Placeholder 2">
            <a:extLst>
              <a:ext uri="{FF2B5EF4-FFF2-40B4-BE49-F238E27FC236}">
                <a16:creationId xmlns:a16="http://schemas.microsoft.com/office/drawing/2014/main" id="{7B29C26F-E6C1-A073-9237-E2E19146BADA}"/>
              </a:ext>
            </a:extLst>
          </p:cNvPr>
          <p:cNvSpPr>
            <a:spLocks noGrp="1"/>
          </p:cNvSpPr>
          <p:nvPr>
            <p:ph idx="1"/>
          </p:nvPr>
        </p:nvSpPr>
        <p:spPr>
          <a:xfrm>
            <a:off x="836680" y="1434904"/>
            <a:ext cx="6002110" cy="5423095"/>
          </a:xfrm>
        </p:spPr>
        <p:txBody>
          <a:bodyPr>
            <a:normAutofit lnSpcReduction="10000"/>
          </a:bodyPr>
          <a:lstStyle/>
          <a:p>
            <a:r>
              <a:rPr lang="en-US" dirty="0"/>
              <a:t>Classified and declared by the shipper to the Master.</a:t>
            </a:r>
          </a:p>
          <a:p>
            <a:r>
              <a:rPr lang="en-US" dirty="0"/>
              <a:t>Packaged in a manner to withstand the ordinary risk of handling and transport by sea, having regard to their properties.</a:t>
            </a:r>
          </a:p>
          <a:p>
            <a:r>
              <a:rPr lang="en-US" dirty="0"/>
              <a:t>Marked with proper shipping name and indication of the danger.</a:t>
            </a:r>
          </a:p>
          <a:p>
            <a:r>
              <a:rPr lang="en-US" dirty="0"/>
              <a:t>Properly stowed and effectively segregated from others which may dangerously interact. </a:t>
            </a:r>
          </a:p>
          <a:p>
            <a:r>
              <a:rPr lang="en-US" dirty="0"/>
              <a:t>Listed in manifest or stowage plan giving stowage details. </a:t>
            </a:r>
          </a:p>
          <a:p>
            <a:endParaRPr lang="en-US" sz="2000" dirty="0"/>
          </a:p>
        </p:txBody>
      </p:sp>
      <p:pic>
        <p:nvPicPr>
          <p:cNvPr id="14" name="Picture 4" descr="Pile of storage crates">
            <a:extLst>
              <a:ext uri="{FF2B5EF4-FFF2-40B4-BE49-F238E27FC236}">
                <a16:creationId xmlns:a16="http://schemas.microsoft.com/office/drawing/2014/main" id="{664C374B-264B-351D-322A-FB18F6E65899}"/>
              </a:ext>
            </a:extLst>
          </p:cNvPr>
          <p:cNvPicPr>
            <a:picLocks noChangeAspect="1"/>
          </p:cNvPicPr>
          <p:nvPr/>
        </p:nvPicPr>
        <p:blipFill rotWithShape="1">
          <a:blip r:embed="rId2"/>
          <a:srcRect l="13135" r="38454"/>
          <a:stretch/>
        </p:blipFill>
        <p:spPr>
          <a:xfrm>
            <a:off x="7227575" y="-154735"/>
            <a:ext cx="4992560" cy="6857990"/>
          </a:xfrm>
          <a:prstGeom prst="rect">
            <a:avLst/>
          </a:prstGeom>
          <a:effectLst/>
        </p:spPr>
      </p:pic>
    </p:spTree>
    <p:extLst>
      <p:ext uri="{BB962C8B-B14F-4D97-AF65-F5344CB8AC3E}">
        <p14:creationId xmlns:p14="http://schemas.microsoft.com/office/powerpoint/2010/main" val="20088040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5136D8-2C45-94C4-59E4-2FD6BF4CB4B3}"/>
              </a:ext>
            </a:extLst>
          </p:cNvPr>
          <p:cNvSpPr>
            <a:spLocks noGrp="1"/>
          </p:cNvSpPr>
          <p:nvPr>
            <p:ph type="title"/>
          </p:nvPr>
        </p:nvSpPr>
        <p:spPr>
          <a:xfrm>
            <a:off x="836679" y="723898"/>
            <a:ext cx="6002110" cy="1495425"/>
          </a:xfrm>
        </p:spPr>
        <p:txBody>
          <a:bodyPr>
            <a:normAutofit/>
          </a:bodyPr>
          <a:lstStyle/>
          <a:p>
            <a:r>
              <a:rPr lang="en-US" sz="4000"/>
              <a:t>Shipping </a:t>
            </a:r>
          </a:p>
        </p:txBody>
      </p:sp>
      <p:sp>
        <p:nvSpPr>
          <p:cNvPr id="3" name="Content Placeholder 2">
            <a:extLst>
              <a:ext uri="{FF2B5EF4-FFF2-40B4-BE49-F238E27FC236}">
                <a16:creationId xmlns:a16="http://schemas.microsoft.com/office/drawing/2014/main" id="{E978627C-24F4-9226-558C-731673749A20}"/>
              </a:ext>
            </a:extLst>
          </p:cNvPr>
          <p:cNvSpPr>
            <a:spLocks noGrp="1"/>
          </p:cNvSpPr>
          <p:nvPr>
            <p:ph idx="1"/>
          </p:nvPr>
        </p:nvSpPr>
        <p:spPr>
          <a:xfrm>
            <a:off x="836680" y="2405067"/>
            <a:ext cx="6002110" cy="3729034"/>
          </a:xfrm>
        </p:spPr>
        <p:txBody>
          <a:bodyPr>
            <a:normAutofit lnSpcReduction="10000"/>
          </a:bodyPr>
          <a:lstStyle/>
          <a:p>
            <a:r>
              <a:rPr lang="en-US" dirty="0"/>
              <a:t>“shipping” refers to any mode of transport  that moves goods between two geographical points.</a:t>
            </a:r>
          </a:p>
          <a:p>
            <a:r>
              <a:rPr lang="en-US" dirty="0"/>
              <a:t>It is the process of moving goods from one country to another</a:t>
            </a:r>
          </a:p>
          <a:p>
            <a:r>
              <a:rPr lang="en-US" dirty="0"/>
              <a:t>Several modes of transportation may be used</a:t>
            </a:r>
          </a:p>
          <a:p>
            <a:r>
              <a:rPr lang="en-US" dirty="0"/>
              <a:t>Clearing and forwarding agents are critical in this role</a:t>
            </a:r>
          </a:p>
          <a:p>
            <a:endParaRPr lang="en-US" sz="2000" dirty="0"/>
          </a:p>
        </p:txBody>
      </p:sp>
      <p:pic>
        <p:nvPicPr>
          <p:cNvPr id="5" name="Picture 4" descr="Aerial top of container ship in ocean">
            <a:extLst>
              <a:ext uri="{FF2B5EF4-FFF2-40B4-BE49-F238E27FC236}">
                <a16:creationId xmlns:a16="http://schemas.microsoft.com/office/drawing/2014/main" id="{0B5F0E6F-F1CE-D2EA-D5FE-BAC6DB18A5A9}"/>
              </a:ext>
            </a:extLst>
          </p:cNvPr>
          <p:cNvPicPr>
            <a:picLocks noChangeAspect="1"/>
          </p:cNvPicPr>
          <p:nvPr/>
        </p:nvPicPr>
        <p:blipFill rotWithShape="1">
          <a:blip r:embed="rId2"/>
          <a:srcRect l="26988" r="25875" b="1"/>
          <a:stretch/>
        </p:blipFill>
        <p:spPr>
          <a:xfrm>
            <a:off x="7199440" y="10"/>
            <a:ext cx="4992560" cy="6857990"/>
          </a:xfrm>
          <a:prstGeom prst="rect">
            <a:avLst/>
          </a:prstGeom>
          <a:effectLst/>
        </p:spPr>
      </p:pic>
    </p:spTree>
    <p:extLst>
      <p:ext uri="{BB962C8B-B14F-4D97-AF65-F5344CB8AC3E}">
        <p14:creationId xmlns:p14="http://schemas.microsoft.com/office/powerpoint/2010/main" val="1546630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B66416-1BEC-9CEB-F52C-4A356C2B78C8}"/>
              </a:ext>
            </a:extLst>
          </p:cNvPr>
          <p:cNvSpPr>
            <a:spLocks noGrp="1"/>
          </p:cNvSpPr>
          <p:nvPr>
            <p:ph type="title"/>
          </p:nvPr>
        </p:nvSpPr>
        <p:spPr>
          <a:xfrm>
            <a:off x="836679" y="723898"/>
            <a:ext cx="6002110" cy="1495425"/>
          </a:xfrm>
        </p:spPr>
        <p:txBody>
          <a:bodyPr>
            <a:normAutofit/>
          </a:bodyPr>
          <a:lstStyle/>
          <a:p>
            <a:r>
              <a:rPr lang="en-US" sz="4000"/>
              <a:t>Roles of clearing and forwarding agents</a:t>
            </a:r>
          </a:p>
        </p:txBody>
      </p:sp>
      <p:sp>
        <p:nvSpPr>
          <p:cNvPr id="3" name="Content Placeholder 2">
            <a:extLst>
              <a:ext uri="{FF2B5EF4-FFF2-40B4-BE49-F238E27FC236}">
                <a16:creationId xmlns:a16="http://schemas.microsoft.com/office/drawing/2014/main" id="{57B89824-807A-EDDE-9FFC-28FB425938F5}"/>
              </a:ext>
            </a:extLst>
          </p:cNvPr>
          <p:cNvSpPr>
            <a:spLocks noGrp="1"/>
          </p:cNvSpPr>
          <p:nvPr>
            <p:ph idx="1"/>
          </p:nvPr>
        </p:nvSpPr>
        <p:spPr>
          <a:xfrm>
            <a:off x="836680" y="2219323"/>
            <a:ext cx="6002110" cy="4406560"/>
          </a:xfrm>
        </p:spPr>
        <p:txBody>
          <a:bodyPr>
            <a:normAutofit/>
          </a:bodyPr>
          <a:lstStyle/>
          <a:p>
            <a:r>
              <a:rPr lang="en-US" dirty="0"/>
              <a:t>Warehousing before Transportation</a:t>
            </a:r>
          </a:p>
          <a:p>
            <a:r>
              <a:rPr lang="en-US" dirty="0"/>
              <a:t>Local Transportation</a:t>
            </a:r>
          </a:p>
          <a:p>
            <a:r>
              <a:rPr lang="en-US" dirty="0"/>
              <a:t>Container Arrangement</a:t>
            </a:r>
          </a:p>
          <a:p>
            <a:r>
              <a:rPr lang="en-US" dirty="0"/>
              <a:t>Reservation of Shipping Space</a:t>
            </a:r>
          </a:p>
          <a:p>
            <a:r>
              <a:rPr lang="en-US" dirty="0"/>
              <a:t>Selection of mode of transport</a:t>
            </a:r>
          </a:p>
        </p:txBody>
      </p:sp>
      <p:pic>
        <p:nvPicPr>
          <p:cNvPr id="5" name="Picture 4" descr="Forklift lifting a container in the yard">
            <a:extLst>
              <a:ext uri="{FF2B5EF4-FFF2-40B4-BE49-F238E27FC236}">
                <a16:creationId xmlns:a16="http://schemas.microsoft.com/office/drawing/2014/main" id="{BFC88FAD-5869-0118-48D3-D526A0433AA3}"/>
              </a:ext>
            </a:extLst>
          </p:cNvPr>
          <p:cNvPicPr>
            <a:picLocks noChangeAspect="1"/>
          </p:cNvPicPr>
          <p:nvPr/>
        </p:nvPicPr>
        <p:blipFill rotWithShape="1">
          <a:blip r:embed="rId2"/>
          <a:srcRect l="16556" r="34849" b="-1"/>
          <a:stretch/>
        </p:blipFill>
        <p:spPr>
          <a:xfrm>
            <a:off x="7199440" y="10"/>
            <a:ext cx="4992560" cy="6857990"/>
          </a:xfrm>
          <a:prstGeom prst="rect">
            <a:avLst/>
          </a:prstGeom>
          <a:effectLst/>
        </p:spPr>
      </p:pic>
    </p:spTree>
    <p:extLst>
      <p:ext uri="{BB962C8B-B14F-4D97-AF65-F5344CB8AC3E}">
        <p14:creationId xmlns:p14="http://schemas.microsoft.com/office/powerpoint/2010/main" val="1149036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B66416-1BEC-9CEB-F52C-4A356C2B78C8}"/>
              </a:ext>
            </a:extLst>
          </p:cNvPr>
          <p:cNvSpPr>
            <a:spLocks noGrp="1"/>
          </p:cNvSpPr>
          <p:nvPr>
            <p:ph type="title"/>
          </p:nvPr>
        </p:nvSpPr>
        <p:spPr>
          <a:xfrm>
            <a:off x="836679" y="723898"/>
            <a:ext cx="6002110" cy="1495425"/>
          </a:xfrm>
        </p:spPr>
        <p:txBody>
          <a:bodyPr>
            <a:normAutofit/>
          </a:bodyPr>
          <a:lstStyle/>
          <a:p>
            <a:r>
              <a:rPr lang="en-US" sz="4000"/>
              <a:t>Roles of clearing and forwarding agents</a:t>
            </a:r>
          </a:p>
        </p:txBody>
      </p:sp>
      <p:sp>
        <p:nvSpPr>
          <p:cNvPr id="3" name="Content Placeholder 2">
            <a:extLst>
              <a:ext uri="{FF2B5EF4-FFF2-40B4-BE49-F238E27FC236}">
                <a16:creationId xmlns:a16="http://schemas.microsoft.com/office/drawing/2014/main" id="{57B89824-807A-EDDE-9FFC-28FB425938F5}"/>
              </a:ext>
            </a:extLst>
          </p:cNvPr>
          <p:cNvSpPr>
            <a:spLocks noGrp="1"/>
          </p:cNvSpPr>
          <p:nvPr>
            <p:ph idx="1"/>
          </p:nvPr>
        </p:nvSpPr>
        <p:spPr>
          <a:xfrm>
            <a:off x="836680" y="2405067"/>
            <a:ext cx="6002110" cy="3729034"/>
          </a:xfrm>
        </p:spPr>
        <p:txBody>
          <a:bodyPr>
            <a:noAutofit/>
          </a:bodyPr>
          <a:lstStyle/>
          <a:p>
            <a:r>
              <a:rPr lang="en-US" dirty="0"/>
              <a:t>Packing, Marking and labelling</a:t>
            </a:r>
          </a:p>
          <a:p>
            <a:r>
              <a:rPr lang="en-US" dirty="0"/>
              <a:t>Completing Customs and Port formalities</a:t>
            </a:r>
          </a:p>
          <a:p>
            <a:r>
              <a:rPr lang="en-US" dirty="0"/>
              <a:t>Cargo Insurance</a:t>
            </a:r>
          </a:p>
          <a:p>
            <a:r>
              <a:rPr lang="en-US" dirty="0"/>
              <a:t>Advising Exporters on Trade Laws</a:t>
            </a:r>
          </a:p>
          <a:p>
            <a:r>
              <a:rPr lang="en-US" dirty="0"/>
              <a:t>Educating Exporters</a:t>
            </a:r>
          </a:p>
          <a:p>
            <a:r>
              <a:rPr lang="en-US" dirty="0"/>
              <a:t>Coordination with other Agencies</a:t>
            </a:r>
          </a:p>
          <a:p>
            <a:r>
              <a:rPr lang="en-US" dirty="0"/>
              <a:t>Procuring Documents</a:t>
            </a:r>
          </a:p>
        </p:txBody>
      </p:sp>
      <p:pic>
        <p:nvPicPr>
          <p:cNvPr id="5" name="Picture 4" descr="Aerial top of container ship in ocean">
            <a:extLst>
              <a:ext uri="{FF2B5EF4-FFF2-40B4-BE49-F238E27FC236}">
                <a16:creationId xmlns:a16="http://schemas.microsoft.com/office/drawing/2014/main" id="{602E5067-4E6E-0850-0C5D-EC3F3EEDD845}"/>
              </a:ext>
            </a:extLst>
          </p:cNvPr>
          <p:cNvPicPr>
            <a:picLocks noChangeAspect="1"/>
          </p:cNvPicPr>
          <p:nvPr/>
        </p:nvPicPr>
        <p:blipFill rotWithShape="1">
          <a:blip r:embed="rId2"/>
          <a:srcRect l="26988" r="25875" b="1"/>
          <a:stretch/>
        </p:blipFill>
        <p:spPr>
          <a:xfrm>
            <a:off x="7199440" y="10"/>
            <a:ext cx="4992560" cy="6857990"/>
          </a:xfrm>
          <a:prstGeom prst="rect">
            <a:avLst/>
          </a:prstGeom>
          <a:effectLst/>
        </p:spPr>
      </p:pic>
    </p:spTree>
    <p:extLst>
      <p:ext uri="{BB962C8B-B14F-4D97-AF65-F5344CB8AC3E}">
        <p14:creationId xmlns:p14="http://schemas.microsoft.com/office/powerpoint/2010/main" val="2011251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A4C2AB-0705-6BA2-F541-8AD75309D760}"/>
              </a:ext>
            </a:extLst>
          </p:cNvPr>
          <p:cNvSpPr>
            <a:spLocks noGrp="1"/>
          </p:cNvSpPr>
          <p:nvPr>
            <p:ph type="title"/>
          </p:nvPr>
        </p:nvSpPr>
        <p:spPr>
          <a:xfrm>
            <a:off x="836679" y="723898"/>
            <a:ext cx="6002110" cy="1495425"/>
          </a:xfrm>
        </p:spPr>
        <p:txBody>
          <a:bodyPr>
            <a:normAutofit/>
          </a:bodyPr>
          <a:lstStyle/>
          <a:p>
            <a:r>
              <a:rPr lang="en-US" sz="4000" dirty="0"/>
              <a:t>Other roles of C &amp; F agents </a:t>
            </a:r>
          </a:p>
        </p:txBody>
      </p:sp>
      <p:sp>
        <p:nvSpPr>
          <p:cNvPr id="3" name="Content Placeholder 2">
            <a:extLst>
              <a:ext uri="{FF2B5EF4-FFF2-40B4-BE49-F238E27FC236}">
                <a16:creationId xmlns:a16="http://schemas.microsoft.com/office/drawing/2014/main" id="{861F2C7A-1914-D514-939E-909CB4147272}"/>
              </a:ext>
            </a:extLst>
          </p:cNvPr>
          <p:cNvSpPr>
            <a:spLocks noGrp="1"/>
          </p:cNvSpPr>
          <p:nvPr>
            <p:ph idx="1"/>
          </p:nvPr>
        </p:nvSpPr>
        <p:spPr>
          <a:xfrm>
            <a:off x="836680" y="2405067"/>
            <a:ext cx="6002110" cy="3729034"/>
          </a:xfrm>
        </p:spPr>
        <p:txBody>
          <a:bodyPr>
            <a:normAutofit/>
          </a:bodyPr>
          <a:lstStyle/>
          <a:p>
            <a:r>
              <a:rPr lang="en-US" dirty="0"/>
              <a:t>Warehousing facilities abroad</a:t>
            </a:r>
          </a:p>
          <a:p>
            <a:r>
              <a:rPr lang="en-US" dirty="0"/>
              <a:t>Bringing back Goods</a:t>
            </a:r>
          </a:p>
          <a:p>
            <a:r>
              <a:rPr lang="en-US" dirty="0"/>
              <a:t>Locating Stranded Goods</a:t>
            </a:r>
          </a:p>
          <a:p>
            <a:r>
              <a:rPr lang="en-US" dirty="0"/>
              <a:t>Assessment of Damage</a:t>
            </a:r>
          </a:p>
        </p:txBody>
      </p:sp>
      <p:pic>
        <p:nvPicPr>
          <p:cNvPr id="5" name="Picture 4" descr="Packages on conveyor belt">
            <a:extLst>
              <a:ext uri="{FF2B5EF4-FFF2-40B4-BE49-F238E27FC236}">
                <a16:creationId xmlns:a16="http://schemas.microsoft.com/office/drawing/2014/main" id="{6F53E82E-D32E-3F1D-7922-1CDC8B7D6B8F}"/>
              </a:ext>
            </a:extLst>
          </p:cNvPr>
          <p:cNvPicPr>
            <a:picLocks noChangeAspect="1"/>
          </p:cNvPicPr>
          <p:nvPr/>
        </p:nvPicPr>
        <p:blipFill rotWithShape="1">
          <a:blip r:embed="rId2"/>
          <a:srcRect l="9636" r="41770" b="-1"/>
          <a:stretch/>
        </p:blipFill>
        <p:spPr>
          <a:xfrm>
            <a:off x="7199440" y="10"/>
            <a:ext cx="4992560" cy="6857990"/>
          </a:xfrm>
          <a:prstGeom prst="rect">
            <a:avLst/>
          </a:prstGeom>
          <a:effectLst/>
        </p:spPr>
      </p:pic>
    </p:spTree>
    <p:extLst>
      <p:ext uri="{BB962C8B-B14F-4D97-AF65-F5344CB8AC3E}">
        <p14:creationId xmlns:p14="http://schemas.microsoft.com/office/powerpoint/2010/main" val="3812674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15E39C-FD6B-6F9A-1FA6-7D3F4816DB89}"/>
              </a:ext>
            </a:extLst>
          </p:cNvPr>
          <p:cNvSpPr>
            <a:spLocks noGrp="1"/>
          </p:cNvSpPr>
          <p:nvPr>
            <p:ph type="title"/>
          </p:nvPr>
        </p:nvSpPr>
        <p:spPr>
          <a:xfrm>
            <a:off x="836679" y="723898"/>
            <a:ext cx="6002110" cy="1495425"/>
          </a:xfrm>
        </p:spPr>
        <p:txBody>
          <a:bodyPr>
            <a:normAutofit/>
          </a:bodyPr>
          <a:lstStyle/>
          <a:p>
            <a:r>
              <a:rPr lang="en-US" sz="4000"/>
              <a:t>Nature of export cargo</a:t>
            </a:r>
          </a:p>
        </p:txBody>
      </p:sp>
      <p:sp>
        <p:nvSpPr>
          <p:cNvPr id="3" name="Content Placeholder 2">
            <a:extLst>
              <a:ext uri="{FF2B5EF4-FFF2-40B4-BE49-F238E27FC236}">
                <a16:creationId xmlns:a16="http://schemas.microsoft.com/office/drawing/2014/main" id="{192134D6-E86F-29C7-B351-FCA3FFB5EBC1}"/>
              </a:ext>
            </a:extLst>
          </p:cNvPr>
          <p:cNvSpPr>
            <a:spLocks noGrp="1"/>
          </p:cNvSpPr>
          <p:nvPr>
            <p:ph idx="1"/>
          </p:nvPr>
        </p:nvSpPr>
        <p:spPr>
          <a:xfrm>
            <a:off x="836680" y="2405067"/>
            <a:ext cx="6002110" cy="3729034"/>
          </a:xfrm>
        </p:spPr>
        <p:txBody>
          <a:bodyPr>
            <a:normAutofit lnSpcReduction="10000"/>
          </a:bodyPr>
          <a:lstStyle/>
          <a:p>
            <a:r>
              <a:rPr lang="en-US" dirty="0"/>
              <a:t>Rush Cargo: required to reach destination very first. Usually transported through air </a:t>
            </a:r>
          </a:p>
          <a:p>
            <a:r>
              <a:rPr lang="en-US" dirty="0"/>
              <a:t>Bulk Cargo: be carried and stored in large quantities.</a:t>
            </a:r>
          </a:p>
          <a:p>
            <a:r>
              <a:rPr lang="en-US" dirty="0"/>
              <a:t>General cargo: General Cargo comprises manufactured, semi-manufactured, processed, semi-processed goods and materials</a:t>
            </a:r>
          </a:p>
          <a:p>
            <a:endParaRPr lang="en-US" sz="2000" dirty="0"/>
          </a:p>
        </p:txBody>
      </p:sp>
      <p:pic>
        <p:nvPicPr>
          <p:cNvPr id="5" name="Picture 4" descr="Cargo shipping containers in a pile and on a semi-truck at a harbour">
            <a:extLst>
              <a:ext uri="{FF2B5EF4-FFF2-40B4-BE49-F238E27FC236}">
                <a16:creationId xmlns:a16="http://schemas.microsoft.com/office/drawing/2014/main" id="{FE53570B-D597-6555-E484-FE8FB38BAFFC}"/>
              </a:ext>
            </a:extLst>
          </p:cNvPr>
          <p:cNvPicPr>
            <a:picLocks noChangeAspect="1"/>
          </p:cNvPicPr>
          <p:nvPr/>
        </p:nvPicPr>
        <p:blipFill rotWithShape="1">
          <a:blip r:embed="rId2"/>
          <a:srcRect l="32250" r="13151"/>
          <a:stretch/>
        </p:blipFill>
        <p:spPr>
          <a:xfrm>
            <a:off x="7199440" y="10"/>
            <a:ext cx="4992560" cy="6857990"/>
          </a:xfrm>
          <a:prstGeom prst="rect">
            <a:avLst/>
          </a:prstGeom>
          <a:effectLst/>
        </p:spPr>
      </p:pic>
    </p:spTree>
    <p:extLst>
      <p:ext uri="{BB962C8B-B14F-4D97-AF65-F5344CB8AC3E}">
        <p14:creationId xmlns:p14="http://schemas.microsoft.com/office/powerpoint/2010/main" val="409369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2B0774-A9AB-3665-CADC-811A6092319D}"/>
              </a:ext>
            </a:extLst>
          </p:cNvPr>
          <p:cNvSpPr>
            <a:spLocks noGrp="1"/>
          </p:cNvSpPr>
          <p:nvPr>
            <p:ph type="title"/>
          </p:nvPr>
        </p:nvSpPr>
        <p:spPr>
          <a:xfrm>
            <a:off x="836679" y="723898"/>
            <a:ext cx="6002110" cy="1495425"/>
          </a:xfrm>
        </p:spPr>
        <p:txBody>
          <a:bodyPr>
            <a:normAutofit/>
          </a:bodyPr>
          <a:lstStyle/>
          <a:p>
            <a:r>
              <a:rPr lang="en-US" sz="4000"/>
              <a:t>Modes of transport </a:t>
            </a:r>
          </a:p>
        </p:txBody>
      </p:sp>
      <p:sp>
        <p:nvSpPr>
          <p:cNvPr id="3" name="Content Placeholder 2">
            <a:extLst>
              <a:ext uri="{FF2B5EF4-FFF2-40B4-BE49-F238E27FC236}">
                <a16:creationId xmlns:a16="http://schemas.microsoft.com/office/drawing/2014/main" id="{B4E54DDB-1828-02B2-A375-33816F9E8ED3}"/>
              </a:ext>
            </a:extLst>
          </p:cNvPr>
          <p:cNvSpPr>
            <a:spLocks noGrp="1"/>
          </p:cNvSpPr>
          <p:nvPr>
            <p:ph idx="1"/>
          </p:nvPr>
        </p:nvSpPr>
        <p:spPr>
          <a:xfrm>
            <a:off x="836680" y="2405067"/>
            <a:ext cx="6002110" cy="3729034"/>
          </a:xfrm>
        </p:spPr>
        <p:txBody>
          <a:bodyPr>
            <a:normAutofit/>
          </a:bodyPr>
          <a:lstStyle/>
          <a:p>
            <a:r>
              <a:rPr lang="en-US" dirty="0"/>
              <a:t>Sea transport</a:t>
            </a:r>
          </a:p>
          <a:p>
            <a:r>
              <a:rPr lang="en-US" dirty="0"/>
              <a:t>Air transport</a:t>
            </a:r>
          </a:p>
          <a:p>
            <a:r>
              <a:rPr lang="en-US" dirty="0"/>
              <a:t>Multimodal transport</a:t>
            </a:r>
          </a:p>
          <a:p>
            <a:r>
              <a:rPr lang="en-US" dirty="0"/>
              <a:t>Road transport </a:t>
            </a:r>
          </a:p>
        </p:txBody>
      </p:sp>
      <p:pic>
        <p:nvPicPr>
          <p:cNvPr id="5" name="Picture 4" descr="Multiple interweaving highways with cars driving in different directions">
            <a:extLst>
              <a:ext uri="{FF2B5EF4-FFF2-40B4-BE49-F238E27FC236}">
                <a16:creationId xmlns:a16="http://schemas.microsoft.com/office/drawing/2014/main" id="{9449302D-E30C-92A4-851D-2B42A61DCA31}"/>
              </a:ext>
            </a:extLst>
          </p:cNvPr>
          <p:cNvPicPr>
            <a:picLocks noChangeAspect="1"/>
          </p:cNvPicPr>
          <p:nvPr/>
        </p:nvPicPr>
        <p:blipFill rotWithShape="1">
          <a:blip r:embed="rId2"/>
          <a:srcRect l="27151" r="27168" b="1"/>
          <a:stretch/>
        </p:blipFill>
        <p:spPr>
          <a:xfrm>
            <a:off x="7199440" y="10"/>
            <a:ext cx="4992560" cy="6857990"/>
          </a:xfrm>
          <a:prstGeom prst="rect">
            <a:avLst/>
          </a:prstGeom>
          <a:effectLst/>
        </p:spPr>
      </p:pic>
    </p:spTree>
    <p:extLst>
      <p:ext uri="{BB962C8B-B14F-4D97-AF65-F5344CB8AC3E}">
        <p14:creationId xmlns:p14="http://schemas.microsoft.com/office/powerpoint/2010/main" val="4286079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94763-2C91-A482-B9CE-C3DD983BE580}"/>
              </a:ext>
            </a:extLst>
          </p:cNvPr>
          <p:cNvSpPr>
            <a:spLocks noGrp="1"/>
          </p:cNvSpPr>
          <p:nvPr>
            <p:ph type="title"/>
          </p:nvPr>
        </p:nvSpPr>
        <p:spPr>
          <a:xfrm>
            <a:off x="836679" y="723898"/>
            <a:ext cx="6002110" cy="1495425"/>
          </a:xfrm>
        </p:spPr>
        <p:txBody>
          <a:bodyPr>
            <a:normAutofit/>
          </a:bodyPr>
          <a:lstStyle/>
          <a:p>
            <a:r>
              <a:rPr lang="en-US" sz="4000"/>
              <a:t>Sea transportation </a:t>
            </a:r>
          </a:p>
        </p:txBody>
      </p:sp>
      <p:sp>
        <p:nvSpPr>
          <p:cNvPr id="3" name="Content Placeholder 2">
            <a:extLst>
              <a:ext uri="{FF2B5EF4-FFF2-40B4-BE49-F238E27FC236}">
                <a16:creationId xmlns:a16="http://schemas.microsoft.com/office/drawing/2014/main" id="{06C52C67-E5F8-0081-7010-8F16F360B1C3}"/>
              </a:ext>
            </a:extLst>
          </p:cNvPr>
          <p:cNvSpPr>
            <a:spLocks noGrp="1"/>
          </p:cNvSpPr>
          <p:nvPr>
            <p:ph idx="1"/>
          </p:nvPr>
        </p:nvSpPr>
        <p:spPr>
          <a:xfrm>
            <a:off x="836680" y="1660358"/>
            <a:ext cx="6002110" cy="4848726"/>
          </a:xfrm>
        </p:spPr>
        <p:txBody>
          <a:bodyPr>
            <a:normAutofit fontScale="92500" lnSpcReduction="10000"/>
          </a:bodyPr>
          <a:lstStyle/>
          <a:p>
            <a:r>
              <a:rPr lang="en-US" dirty="0"/>
              <a:t>Sea transport involves carriage of goods by the ship from the point of shipment to the port of discharge</a:t>
            </a:r>
          </a:p>
          <a:p>
            <a:r>
              <a:rPr lang="en-US" dirty="0"/>
              <a:t>The contract of carriage of cargo by sea refers to the contract between the shipper and shipping company (carrier) for transportation of goods against payment of remuneration, known as freight, to the carrier. </a:t>
            </a:r>
          </a:p>
          <a:p>
            <a:r>
              <a:rPr lang="en-US" dirty="0"/>
              <a:t>The shipper may be exporter or consignor.</a:t>
            </a:r>
          </a:p>
          <a:p>
            <a:r>
              <a:rPr lang="en-US" dirty="0"/>
              <a:t>Consignor becomes the shipper when he is acting on behalf of the exporter.</a:t>
            </a:r>
          </a:p>
        </p:txBody>
      </p:sp>
      <p:pic>
        <p:nvPicPr>
          <p:cNvPr id="5" name="Picture 4" descr="Aerial top view container ship">
            <a:extLst>
              <a:ext uri="{FF2B5EF4-FFF2-40B4-BE49-F238E27FC236}">
                <a16:creationId xmlns:a16="http://schemas.microsoft.com/office/drawing/2014/main" id="{1AAD47C8-DEA8-80D4-75E5-07ED50CE4B62}"/>
              </a:ext>
            </a:extLst>
          </p:cNvPr>
          <p:cNvPicPr>
            <a:picLocks noChangeAspect="1"/>
          </p:cNvPicPr>
          <p:nvPr/>
        </p:nvPicPr>
        <p:blipFill rotWithShape="1">
          <a:blip r:embed="rId2"/>
          <a:srcRect l="10872" r="48178"/>
          <a:stretch/>
        </p:blipFill>
        <p:spPr>
          <a:xfrm>
            <a:off x="7199440" y="10"/>
            <a:ext cx="4992560" cy="6857990"/>
          </a:xfrm>
          <a:prstGeom prst="rect">
            <a:avLst/>
          </a:prstGeom>
          <a:effectLst/>
        </p:spPr>
      </p:pic>
    </p:spTree>
    <p:extLst>
      <p:ext uri="{BB962C8B-B14F-4D97-AF65-F5344CB8AC3E}">
        <p14:creationId xmlns:p14="http://schemas.microsoft.com/office/powerpoint/2010/main" val="4175888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EE46D-729C-1B3F-6A93-8988C1AC6341}"/>
              </a:ext>
            </a:extLst>
          </p:cNvPr>
          <p:cNvSpPr>
            <a:spLocks noGrp="1"/>
          </p:cNvSpPr>
          <p:nvPr>
            <p:ph type="title"/>
          </p:nvPr>
        </p:nvSpPr>
        <p:spPr>
          <a:xfrm>
            <a:off x="836679" y="723898"/>
            <a:ext cx="6002110" cy="1495425"/>
          </a:xfrm>
        </p:spPr>
        <p:txBody>
          <a:bodyPr>
            <a:normAutofit/>
          </a:bodyPr>
          <a:lstStyle/>
          <a:p>
            <a:r>
              <a:rPr lang="en-US" sz="4000"/>
              <a:t>Forms of shipping </a:t>
            </a:r>
          </a:p>
        </p:txBody>
      </p:sp>
      <p:sp>
        <p:nvSpPr>
          <p:cNvPr id="3" name="Content Placeholder 2">
            <a:extLst>
              <a:ext uri="{FF2B5EF4-FFF2-40B4-BE49-F238E27FC236}">
                <a16:creationId xmlns:a16="http://schemas.microsoft.com/office/drawing/2014/main" id="{53EEF07B-2A05-6083-8E62-BF9E0CE21DC2}"/>
              </a:ext>
            </a:extLst>
          </p:cNvPr>
          <p:cNvSpPr>
            <a:spLocks noGrp="1"/>
          </p:cNvSpPr>
          <p:nvPr>
            <p:ph idx="1"/>
          </p:nvPr>
        </p:nvSpPr>
        <p:spPr>
          <a:xfrm>
            <a:off x="836680" y="2405067"/>
            <a:ext cx="6002110" cy="3729034"/>
          </a:xfrm>
        </p:spPr>
        <p:txBody>
          <a:bodyPr>
            <a:normAutofit/>
          </a:bodyPr>
          <a:lstStyle/>
          <a:p>
            <a:r>
              <a:rPr lang="en-US" dirty="0"/>
              <a:t>There are generally three forms of shipping </a:t>
            </a:r>
          </a:p>
          <a:p>
            <a:r>
              <a:rPr lang="en-US" dirty="0"/>
              <a:t>Liner shipping </a:t>
            </a:r>
          </a:p>
          <a:p>
            <a:r>
              <a:rPr lang="en-US" dirty="0"/>
              <a:t>Tramp shipping </a:t>
            </a:r>
          </a:p>
          <a:p>
            <a:r>
              <a:rPr lang="en-US" dirty="0"/>
              <a:t>Conference of shipping </a:t>
            </a:r>
          </a:p>
        </p:txBody>
      </p:sp>
      <p:pic>
        <p:nvPicPr>
          <p:cNvPr id="5" name="Picture 4" descr="Aerial top of container ship in ocean">
            <a:extLst>
              <a:ext uri="{FF2B5EF4-FFF2-40B4-BE49-F238E27FC236}">
                <a16:creationId xmlns:a16="http://schemas.microsoft.com/office/drawing/2014/main" id="{55CD373C-91D2-91A8-A5E3-40C0D976A3DC}"/>
              </a:ext>
            </a:extLst>
          </p:cNvPr>
          <p:cNvPicPr>
            <a:picLocks noChangeAspect="1"/>
          </p:cNvPicPr>
          <p:nvPr/>
        </p:nvPicPr>
        <p:blipFill rotWithShape="1">
          <a:blip r:embed="rId2"/>
          <a:srcRect l="26988" r="25875" b="1"/>
          <a:stretch/>
        </p:blipFill>
        <p:spPr>
          <a:xfrm>
            <a:off x="7199440" y="10"/>
            <a:ext cx="4992560" cy="6857990"/>
          </a:xfrm>
          <a:prstGeom prst="rect">
            <a:avLst/>
          </a:prstGeom>
          <a:effectLst/>
        </p:spPr>
      </p:pic>
    </p:spTree>
    <p:extLst>
      <p:ext uri="{BB962C8B-B14F-4D97-AF65-F5344CB8AC3E}">
        <p14:creationId xmlns:p14="http://schemas.microsoft.com/office/powerpoint/2010/main" val="638944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74249C0A-D994-0CFC-CC18-D5FC732168D9}"/>
              </a:ext>
            </a:extLst>
          </p:cNvPr>
          <p:cNvPicPr>
            <a:picLocks noChangeAspect="1"/>
          </p:cNvPicPr>
          <p:nvPr/>
        </p:nvPicPr>
        <p:blipFill rotWithShape="1">
          <a:blip r:embed="rId2"/>
          <a:srcRect t="5436"/>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A02BA98-BD03-57BA-4EBE-3B61119ED03F}"/>
              </a:ext>
            </a:extLst>
          </p:cNvPr>
          <p:cNvSpPr>
            <a:spLocks noGrp="1"/>
          </p:cNvSpPr>
          <p:nvPr>
            <p:ph type="title"/>
          </p:nvPr>
        </p:nvSpPr>
        <p:spPr>
          <a:xfrm>
            <a:off x="838200" y="365125"/>
            <a:ext cx="3822189" cy="1899912"/>
          </a:xfrm>
        </p:spPr>
        <p:txBody>
          <a:bodyPr>
            <a:normAutofit/>
          </a:bodyPr>
          <a:lstStyle/>
          <a:p>
            <a:r>
              <a:rPr lang="en-US" sz="4000"/>
              <a:t>Liner shipping </a:t>
            </a:r>
          </a:p>
        </p:txBody>
      </p:sp>
      <p:sp>
        <p:nvSpPr>
          <p:cNvPr id="3" name="Content Placeholder 2">
            <a:extLst>
              <a:ext uri="{FF2B5EF4-FFF2-40B4-BE49-F238E27FC236}">
                <a16:creationId xmlns:a16="http://schemas.microsoft.com/office/drawing/2014/main" id="{2E054AD9-A8AF-D270-5C0A-249D3B23AB6B}"/>
              </a:ext>
            </a:extLst>
          </p:cNvPr>
          <p:cNvSpPr>
            <a:spLocks noGrp="1"/>
          </p:cNvSpPr>
          <p:nvPr>
            <p:ph idx="1"/>
          </p:nvPr>
        </p:nvSpPr>
        <p:spPr>
          <a:xfrm>
            <a:off x="838200" y="1600200"/>
            <a:ext cx="3822189" cy="4892675"/>
          </a:xfrm>
        </p:spPr>
        <p:txBody>
          <a:bodyPr>
            <a:normAutofit/>
          </a:bodyPr>
          <a:lstStyle/>
          <a:p>
            <a:pPr marL="0" indent="0">
              <a:buNone/>
            </a:pPr>
            <a:r>
              <a:rPr lang="en-US" dirty="0"/>
              <a:t>Characteristics of liner shipping </a:t>
            </a:r>
          </a:p>
          <a:p>
            <a:r>
              <a:rPr lang="en-US" dirty="0"/>
              <a:t>Regularity </a:t>
            </a:r>
          </a:p>
          <a:p>
            <a:r>
              <a:rPr lang="en-US" dirty="0"/>
              <a:t>Fixed Tariff</a:t>
            </a:r>
          </a:p>
          <a:p>
            <a:r>
              <a:rPr lang="en-US" dirty="0"/>
              <a:t>Designed to Carry Variety of Cargo</a:t>
            </a:r>
          </a:p>
          <a:p>
            <a:r>
              <a:rPr lang="en-US" dirty="0"/>
              <a:t>Sophisticated Equipment</a:t>
            </a:r>
          </a:p>
        </p:txBody>
      </p:sp>
    </p:spTree>
    <p:extLst>
      <p:ext uri="{BB962C8B-B14F-4D97-AF65-F5344CB8AC3E}">
        <p14:creationId xmlns:p14="http://schemas.microsoft.com/office/powerpoint/2010/main" val="426521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8EABDA-DF75-C50B-F0FD-52960C409F8A}"/>
              </a:ext>
            </a:extLst>
          </p:cNvPr>
          <p:cNvSpPr>
            <a:spLocks noGrp="1"/>
          </p:cNvSpPr>
          <p:nvPr>
            <p:ph type="title"/>
          </p:nvPr>
        </p:nvSpPr>
        <p:spPr>
          <a:xfrm>
            <a:off x="761800" y="762001"/>
            <a:ext cx="5334197" cy="1708242"/>
          </a:xfrm>
        </p:spPr>
        <p:txBody>
          <a:bodyPr anchor="ctr">
            <a:normAutofit/>
          </a:bodyPr>
          <a:lstStyle/>
          <a:p>
            <a:r>
              <a:rPr lang="en-US" sz="4000"/>
              <a:t>Tramp Shipping</a:t>
            </a:r>
          </a:p>
        </p:txBody>
      </p:sp>
      <p:sp>
        <p:nvSpPr>
          <p:cNvPr id="3" name="Content Placeholder 2">
            <a:extLst>
              <a:ext uri="{FF2B5EF4-FFF2-40B4-BE49-F238E27FC236}">
                <a16:creationId xmlns:a16="http://schemas.microsoft.com/office/drawing/2014/main" id="{082DC941-7C3D-05E0-E802-C2A2F80C8ACE}"/>
              </a:ext>
            </a:extLst>
          </p:cNvPr>
          <p:cNvSpPr>
            <a:spLocks noGrp="1"/>
          </p:cNvSpPr>
          <p:nvPr>
            <p:ph idx="1"/>
          </p:nvPr>
        </p:nvSpPr>
        <p:spPr>
          <a:xfrm>
            <a:off x="761800" y="1840832"/>
            <a:ext cx="5334197" cy="4872789"/>
          </a:xfrm>
        </p:spPr>
        <p:txBody>
          <a:bodyPr anchor="ctr">
            <a:normAutofit/>
          </a:bodyPr>
          <a:lstStyle/>
          <a:p>
            <a:r>
              <a:rPr lang="en-US" dirty="0"/>
              <a:t>Characteristics </a:t>
            </a:r>
          </a:p>
          <a:p>
            <a:r>
              <a:rPr lang="en-US" dirty="0"/>
              <a:t>Homogeneous transportation </a:t>
            </a:r>
          </a:p>
          <a:p>
            <a:r>
              <a:rPr lang="en-US" dirty="0"/>
              <a:t>No fixed route and tariff </a:t>
            </a:r>
          </a:p>
          <a:p>
            <a:r>
              <a:rPr lang="en-US" dirty="0"/>
              <a:t>Less expensive and less operating costs </a:t>
            </a:r>
          </a:p>
          <a:p>
            <a:r>
              <a:rPr lang="en-US" dirty="0"/>
              <a:t>Terms and conditions negotiable</a:t>
            </a:r>
          </a:p>
          <a:p>
            <a:r>
              <a:rPr lang="en-US" dirty="0"/>
              <a:t>Charter market and chartering</a:t>
            </a:r>
          </a:p>
        </p:txBody>
      </p:sp>
      <p:pic>
        <p:nvPicPr>
          <p:cNvPr id="5" name="Picture 4" descr="Aerial view of container ship">
            <a:extLst>
              <a:ext uri="{FF2B5EF4-FFF2-40B4-BE49-F238E27FC236}">
                <a16:creationId xmlns:a16="http://schemas.microsoft.com/office/drawing/2014/main" id="{D2E4003D-CC4A-03B1-7183-F6F3D56AA3ED}"/>
              </a:ext>
            </a:extLst>
          </p:cNvPr>
          <p:cNvPicPr>
            <a:picLocks noChangeAspect="1"/>
          </p:cNvPicPr>
          <p:nvPr/>
        </p:nvPicPr>
        <p:blipFill rotWithShape="1">
          <a:blip r:embed="rId2"/>
          <a:srcRect l="7567" r="4875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372171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2D22BB-6423-3D6C-C1E6-D982811DC1F7}"/>
              </a:ext>
            </a:extLst>
          </p:cNvPr>
          <p:cNvSpPr>
            <a:spLocks noGrp="1"/>
          </p:cNvSpPr>
          <p:nvPr>
            <p:ph type="title"/>
          </p:nvPr>
        </p:nvSpPr>
        <p:spPr>
          <a:xfrm>
            <a:off x="761800" y="762001"/>
            <a:ext cx="5334197" cy="1708242"/>
          </a:xfrm>
        </p:spPr>
        <p:txBody>
          <a:bodyPr anchor="ctr">
            <a:normAutofit/>
          </a:bodyPr>
          <a:lstStyle/>
          <a:p>
            <a:r>
              <a:rPr lang="en-US" sz="4000"/>
              <a:t>Chartering Practices</a:t>
            </a:r>
          </a:p>
        </p:txBody>
      </p:sp>
      <p:sp>
        <p:nvSpPr>
          <p:cNvPr id="3" name="Content Placeholder 2">
            <a:extLst>
              <a:ext uri="{FF2B5EF4-FFF2-40B4-BE49-F238E27FC236}">
                <a16:creationId xmlns:a16="http://schemas.microsoft.com/office/drawing/2014/main" id="{74D2D5B0-B61C-611B-CAC4-29F08AF2E4D3}"/>
              </a:ext>
            </a:extLst>
          </p:cNvPr>
          <p:cNvSpPr>
            <a:spLocks noGrp="1"/>
          </p:cNvSpPr>
          <p:nvPr>
            <p:ph idx="1"/>
          </p:nvPr>
        </p:nvSpPr>
        <p:spPr>
          <a:xfrm>
            <a:off x="761800" y="2470244"/>
            <a:ext cx="5334197" cy="3769835"/>
          </a:xfrm>
        </p:spPr>
        <p:txBody>
          <a:bodyPr anchor="ctr">
            <a:noAutofit/>
          </a:bodyPr>
          <a:lstStyle/>
          <a:p>
            <a:r>
              <a:rPr lang="en-US" dirty="0"/>
              <a:t>When a tramp carrier is engaged, it is said to be under charter. </a:t>
            </a:r>
          </a:p>
          <a:p>
            <a:r>
              <a:rPr lang="en-US" dirty="0"/>
              <a:t>The charterer (person who engages or hires the tramp) can hire the tramp either whole or bulk of the space. </a:t>
            </a:r>
          </a:p>
          <a:p>
            <a:r>
              <a:rPr lang="en-US" dirty="0"/>
              <a:t>The agreement between the ship owner and charterer for hiring the ship is called charter party.</a:t>
            </a:r>
          </a:p>
        </p:txBody>
      </p:sp>
      <p:pic>
        <p:nvPicPr>
          <p:cNvPr id="5" name="Picture 4" descr="One orange paper boat leading a group of white paper boats">
            <a:extLst>
              <a:ext uri="{FF2B5EF4-FFF2-40B4-BE49-F238E27FC236}">
                <a16:creationId xmlns:a16="http://schemas.microsoft.com/office/drawing/2014/main" id="{35E622EC-7F94-A965-6502-E6792BF13E3F}"/>
              </a:ext>
            </a:extLst>
          </p:cNvPr>
          <p:cNvPicPr>
            <a:picLocks noChangeAspect="1"/>
          </p:cNvPicPr>
          <p:nvPr/>
        </p:nvPicPr>
        <p:blipFill rotWithShape="1">
          <a:blip r:embed="rId2"/>
          <a:srcRect l="10968" r="3719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024751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FF2EF8-536E-4B88-4A7B-DA5838F4D87A}"/>
              </a:ext>
            </a:extLst>
          </p:cNvPr>
          <p:cNvSpPr>
            <a:spLocks noGrp="1"/>
          </p:cNvSpPr>
          <p:nvPr>
            <p:ph type="title"/>
          </p:nvPr>
        </p:nvSpPr>
        <p:spPr>
          <a:xfrm>
            <a:off x="761800" y="762001"/>
            <a:ext cx="5334197" cy="1708242"/>
          </a:xfrm>
        </p:spPr>
        <p:txBody>
          <a:bodyPr anchor="ctr">
            <a:normAutofit/>
          </a:bodyPr>
          <a:lstStyle/>
          <a:p>
            <a:r>
              <a:rPr lang="en-US" sz="4000"/>
              <a:t>Forms of chartering </a:t>
            </a:r>
          </a:p>
        </p:txBody>
      </p:sp>
      <p:sp>
        <p:nvSpPr>
          <p:cNvPr id="3" name="Content Placeholder 2">
            <a:extLst>
              <a:ext uri="{FF2B5EF4-FFF2-40B4-BE49-F238E27FC236}">
                <a16:creationId xmlns:a16="http://schemas.microsoft.com/office/drawing/2014/main" id="{3E746F04-34A2-0BBB-2284-184C88B539E9}"/>
              </a:ext>
            </a:extLst>
          </p:cNvPr>
          <p:cNvSpPr>
            <a:spLocks noGrp="1"/>
          </p:cNvSpPr>
          <p:nvPr>
            <p:ph idx="1"/>
          </p:nvPr>
        </p:nvSpPr>
        <p:spPr>
          <a:xfrm>
            <a:off x="761800" y="2470244"/>
            <a:ext cx="5334197" cy="3769835"/>
          </a:xfrm>
        </p:spPr>
        <p:txBody>
          <a:bodyPr anchor="ctr">
            <a:normAutofit/>
          </a:bodyPr>
          <a:lstStyle/>
          <a:p>
            <a:r>
              <a:rPr lang="en-US" dirty="0"/>
              <a:t>A tramp may be chartered in one of the most important forms:</a:t>
            </a:r>
          </a:p>
          <a:p>
            <a:r>
              <a:rPr lang="en-US" dirty="0"/>
              <a:t>(a) Voyage Charter</a:t>
            </a:r>
          </a:p>
          <a:p>
            <a:r>
              <a:rPr lang="en-US" dirty="0"/>
              <a:t>(b) Time Charter</a:t>
            </a:r>
          </a:p>
          <a:p>
            <a:r>
              <a:rPr lang="en-US" dirty="0"/>
              <a:t>(c) Bare Boat Charter or Charter by Demise:</a:t>
            </a:r>
          </a:p>
          <a:p>
            <a:endParaRPr lang="en-US" sz="2000" dirty="0"/>
          </a:p>
        </p:txBody>
      </p:sp>
      <p:pic>
        <p:nvPicPr>
          <p:cNvPr id="5" name="Picture 4" descr="One orange paper boat leading a group of white paper boats">
            <a:extLst>
              <a:ext uri="{FF2B5EF4-FFF2-40B4-BE49-F238E27FC236}">
                <a16:creationId xmlns:a16="http://schemas.microsoft.com/office/drawing/2014/main" id="{D6AA3BCE-1255-6958-04D2-AEA3E2FDB7ED}"/>
              </a:ext>
            </a:extLst>
          </p:cNvPr>
          <p:cNvPicPr>
            <a:picLocks noChangeAspect="1"/>
          </p:cNvPicPr>
          <p:nvPr/>
        </p:nvPicPr>
        <p:blipFill rotWithShape="1">
          <a:blip r:embed="rId2"/>
          <a:srcRect l="10968" r="3719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768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B03895-386D-23EF-5EF2-4F64508A4D52}"/>
              </a:ext>
            </a:extLst>
          </p:cNvPr>
          <p:cNvSpPr>
            <a:spLocks noGrp="1"/>
          </p:cNvSpPr>
          <p:nvPr>
            <p:ph type="title"/>
          </p:nvPr>
        </p:nvSpPr>
        <p:spPr>
          <a:xfrm>
            <a:off x="761800" y="762001"/>
            <a:ext cx="5334197" cy="1708242"/>
          </a:xfrm>
        </p:spPr>
        <p:txBody>
          <a:bodyPr anchor="ctr">
            <a:normAutofit/>
          </a:bodyPr>
          <a:lstStyle/>
          <a:p>
            <a:r>
              <a:rPr lang="en-US" sz="4000"/>
              <a:t>Forms of shipping </a:t>
            </a:r>
          </a:p>
        </p:txBody>
      </p:sp>
      <p:sp>
        <p:nvSpPr>
          <p:cNvPr id="3" name="Content Placeholder 2">
            <a:extLst>
              <a:ext uri="{FF2B5EF4-FFF2-40B4-BE49-F238E27FC236}">
                <a16:creationId xmlns:a16="http://schemas.microsoft.com/office/drawing/2014/main" id="{97ECB6C3-3B5E-90A2-2DE1-78E920423825}"/>
              </a:ext>
            </a:extLst>
          </p:cNvPr>
          <p:cNvSpPr>
            <a:spLocks noGrp="1"/>
          </p:cNvSpPr>
          <p:nvPr>
            <p:ph idx="1"/>
          </p:nvPr>
        </p:nvSpPr>
        <p:spPr>
          <a:xfrm>
            <a:off x="761800" y="2470244"/>
            <a:ext cx="5334197" cy="3769835"/>
          </a:xfrm>
        </p:spPr>
        <p:txBody>
          <a:bodyPr anchor="ctr">
            <a:normAutofit fontScale="92500" lnSpcReduction="10000"/>
          </a:bodyPr>
          <a:lstStyle/>
          <a:p>
            <a:r>
              <a:rPr lang="en-US" dirty="0"/>
              <a:t>3. Conference Shipping</a:t>
            </a:r>
          </a:p>
          <a:p>
            <a:r>
              <a:rPr lang="en-US" dirty="0"/>
              <a:t>A conference is an association of two or more liner shipping companies. </a:t>
            </a:r>
          </a:p>
          <a:p>
            <a:r>
              <a:rPr lang="en-US" dirty="0"/>
              <a:t>The characteristics of conference shipping are:</a:t>
            </a:r>
          </a:p>
          <a:p>
            <a:r>
              <a:rPr lang="en-US" dirty="0"/>
              <a:t>(</a:t>
            </a:r>
            <a:r>
              <a:rPr lang="en-US" dirty="0" err="1"/>
              <a:t>i</a:t>
            </a:r>
            <a:r>
              <a:rPr lang="en-US" dirty="0"/>
              <a:t>) Restrict/Eliminate Competition:</a:t>
            </a:r>
          </a:p>
          <a:p>
            <a:r>
              <a:rPr lang="en-US" dirty="0"/>
              <a:t>(ii) Particular trade or geographical area</a:t>
            </a:r>
          </a:p>
        </p:txBody>
      </p:sp>
      <p:pic>
        <p:nvPicPr>
          <p:cNvPr id="5" name="Picture 4" descr="Aerial view of containers in a warehouse">
            <a:extLst>
              <a:ext uri="{FF2B5EF4-FFF2-40B4-BE49-F238E27FC236}">
                <a16:creationId xmlns:a16="http://schemas.microsoft.com/office/drawing/2014/main" id="{AF302CC2-9788-1970-13F9-0DF2E6F5AE9C}"/>
              </a:ext>
            </a:extLst>
          </p:cNvPr>
          <p:cNvPicPr>
            <a:picLocks noChangeAspect="1"/>
          </p:cNvPicPr>
          <p:nvPr/>
        </p:nvPicPr>
        <p:blipFill rotWithShape="1">
          <a:blip r:embed="rId2"/>
          <a:srcRect l="13201" r="2991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988682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ED9CB8-6AAC-EB84-B635-1B76D9D28FC2}"/>
              </a:ext>
            </a:extLst>
          </p:cNvPr>
          <p:cNvSpPr>
            <a:spLocks noGrp="1"/>
          </p:cNvSpPr>
          <p:nvPr>
            <p:ph type="title"/>
          </p:nvPr>
        </p:nvSpPr>
        <p:spPr>
          <a:xfrm>
            <a:off x="761800" y="762001"/>
            <a:ext cx="5334197" cy="1708242"/>
          </a:xfrm>
        </p:spPr>
        <p:txBody>
          <a:bodyPr anchor="ctr">
            <a:normAutofit/>
          </a:bodyPr>
          <a:lstStyle/>
          <a:p>
            <a:r>
              <a:rPr lang="en-US" sz="4000"/>
              <a:t>Cargo insurance </a:t>
            </a:r>
          </a:p>
        </p:txBody>
      </p:sp>
      <p:sp>
        <p:nvSpPr>
          <p:cNvPr id="3" name="Content Placeholder 2">
            <a:extLst>
              <a:ext uri="{FF2B5EF4-FFF2-40B4-BE49-F238E27FC236}">
                <a16:creationId xmlns:a16="http://schemas.microsoft.com/office/drawing/2014/main" id="{CA541B20-3EF0-E891-C5CA-8ECDCC008DF8}"/>
              </a:ext>
            </a:extLst>
          </p:cNvPr>
          <p:cNvSpPr>
            <a:spLocks noGrp="1"/>
          </p:cNvSpPr>
          <p:nvPr>
            <p:ph idx="1"/>
          </p:nvPr>
        </p:nvSpPr>
        <p:spPr>
          <a:xfrm>
            <a:off x="761800" y="1885072"/>
            <a:ext cx="5334197" cy="4972928"/>
          </a:xfrm>
        </p:spPr>
        <p:txBody>
          <a:bodyPr anchor="ctr">
            <a:normAutofit fontScale="85000" lnSpcReduction="20000"/>
          </a:bodyPr>
          <a:lstStyle/>
          <a:p>
            <a:r>
              <a:rPr lang="en-US" dirty="0"/>
              <a:t>Cargo insurance is an insurance cover for marine goods, air cargo and post parcels. </a:t>
            </a:r>
          </a:p>
          <a:p>
            <a:r>
              <a:rPr lang="en-US" dirty="0"/>
              <a:t>The purpose of cargo insurance is to protect goods against physical loss or damage, during transit.</a:t>
            </a:r>
          </a:p>
          <a:p>
            <a:r>
              <a:rPr lang="en-US" dirty="0"/>
              <a:t>Cargo insurance is a contract of indemnity whereby the insurance company (Insurer) undertakes to indemnify the owner (Insured) of a ship or goods, against risks that are incidental to Marine insurance</a:t>
            </a:r>
          </a:p>
          <a:p>
            <a:r>
              <a:rPr lang="en-US" dirty="0"/>
              <a:t>Insured: one who procures the policy or becomes the beneficiary through the insurance contract.</a:t>
            </a:r>
          </a:p>
          <a:p>
            <a:r>
              <a:rPr lang="en-US" dirty="0"/>
              <a:t>Insurer: underwriter who assumes the liability as and when loss occurs.</a:t>
            </a:r>
          </a:p>
        </p:txBody>
      </p:sp>
      <p:pic>
        <p:nvPicPr>
          <p:cNvPr id="5" name="Picture 4" descr="Boxes and roller conveyor">
            <a:extLst>
              <a:ext uri="{FF2B5EF4-FFF2-40B4-BE49-F238E27FC236}">
                <a16:creationId xmlns:a16="http://schemas.microsoft.com/office/drawing/2014/main" id="{EA6117F1-67C7-49B5-23AD-A6BE7831570E}"/>
              </a:ext>
            </a:extLst>
          </p:cNvPr>
          <p:cNvPicPr>
            <a:picLocks noChangeAspect="1"/>
          </p:cNvPicPr>
          <p:nvPr/>
        </p:nvPicPr>
        <p:blipFill rotWithShape="1">
          <a:blip r:embed="rId2"/>
          <a:srcRect l="17152" r="2460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07751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E252C4-0137-97D2-F476-F76CB39EAC51}"/>
              </a:ext>
            </a:extLst>
          </p:cNvPr>
          <p:cNvSpPr>
            <a:spLocks noGrp="1"/>
          </p:cNvSpPr>
          <p:nvPr>
            <p:ph type="title"/>
          </p:nvPr>
        </p:nvSpPr>
        <p:spPr>
          <a:xfrm>
            <a:off x="761800" y="762001"/>
            <a:ext cx="5334197" cy="1708242"/>
          </a:xfrm>
        </p:spPr>
        <p:txBody>
          <a:bodyPr anchor="ctr">
            <a:normAutofit/>
          </a:bodyPr>
          <a:lstStyle/>
          <a:p>
            <a:r>
              <a:rPr lang="en-US" sz="4000"/>
              <a:t>Principles of insurance</a:t>
            </a:r>
          </a:p>
        </p:txBody>
      </p:sp>
      <p:sp>
        <p:nvSpPr>
          <p:cNvPr id="3" name="Content Placeholder 2">
            <a:extLst>
              <a:ext uri="{FF2B5EF4-FFF2-40B4-BE49-F238E27FC236}">
                <a16:creationId xmlns:a16="http://schemas.microsoft.com/office/drawing/2014/main" id="{C84440CF-A4B7-2BDC-816F-870D709CBDDE}"/>
              </a:ext>
            </a:extLst>
          </p:cNvPr>
          <p:cNvSpPr>
            <a:spLocks noGrp="1"/>
          </p:cNvSpPr>
          <p:nvPr>
            <p:ph idx="1"/>
          </p:nvPr>
        </p:nvSpPr>
        <p:spPr>
          <a:xfrm>
            <a:off x="761800" y="1842868"/>
            <a:ext cx="5334197" cy="5015132"/>
          </a:xfrm>
        </p:spPr>
        <p:txBody>
          <a:bodyPr anchor="ctr">
            <a:normAutofit fontScale="92500" lnSpcReduction="20000"/>
          </a:bodyPr>
          <a:lstStyle/>
          <a:p>
            <a:r>
              <a:rPr lang="en-US" dirty="0"/>
              <a:t>Principle of Utmost Good Faith: The insured must disclose all the facts known to him or ought to be known to him, in the ordinary course of business.</a:t>
            </a:r>
          </a:p>
          <a:p>
            <a:r>
              <a:rPr lang="en-US" dirty="0"/>
              <a:t>Principle of Insurable Interest: Any person who has ‘insurable interest’ in the cargo only can insure </a:t>
            </a:r>
          </a:p>
          <a:p>
            <a:r>
              <a:rPr lang="en-US" dirty="0"/>
              <a:t>Principle of Indemnity: The underwriter indemnifies the loss arising from the risks covered under a policy. </a:t>
            </a:r>
          </a:p>
          <a:p>
            <a:r>
              <a:rPr lang="en-US" dirty="0"/>
              <a:t>Causa Proxima: The insurer indemnifies if the loss arises only from the nearest cause. </a:t>
            </a:r>
          </a:p>
        </p:txBody>
      </p:sp>
      <p:pic>
        <p:nvPicPr>
          <p:cNvPr id="5" name="Picture 4" descr="Exclamation mark on a yellow background">
            <a:extLst>
              <a:ext uri="{FF2B5EF4-FFF2-40B4-BE49-F238E27FC236}">
                <a16:creationId xmlns:a16="http://schemas.microsoft.com/office/drawing/2014/main" id="{74C82CCD-C2B4-BE6A-AB46-6F8AFAD64E22}"/>
              </a:ext>
            </a:extLst>
          </p:cNvPr>
          <p:cNvPicPr>
            <a:picLocks noChangeAspect="1"/>
          </p:cNvPicPr>
          <p:nvPr/>
        </p:nvPicPr>
        <p:blipFill rotWithShape="1">
          <a:blip r:embed="rId2"/>
          <a:srcRect l="27337" r="1441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577310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EC289D-7E23-353D-D730-4322706B99B0}"/>
              </a:ext>
            </a:extLst>
          </p:cNvPr>
          <p:cNvSpPr>
            <a:spLocks noGrp="1"/>
          </p:cNvSpPr>
          <p:nvPr>
            <p:ph type="title"/>
          </p:nvPr>
        </p:nvSpPr>
        <p:spPr>
          <a:xfrm>
            <a:off x="761800" y="762001"/>
            <a:ext cx="5334197" cy="1708242"/>
          </a:xfrm>
        </p:spPr>
        <p:txBody>
          <a:bodyPr anchor="ctr">
            <a:normAutofit/>
          </a:bodyPr>
          <a:lstStyle/>
          <a:p>
            <a:r>
              <a:rPr lang="en-US" sz="4000"/>
              <a:t>Types of Insurance Documents</a:t>
            </a:r>
          </a:p>
        </p:txBody>
      </p:sp>
      <p:sp>
        <p:nvSpPr>
          <p:cNvPr id="3" name="Content Placeholder 2">
            <a:extLst>
              <a:ext uri="{FF2B5EF4-FFF2-40B4-BE49-F238E27FC236}">
                <a16:creationId xmlns:a16="http://schemas.microsoft.com/office/drawing/2014/main" id="{D4A4E6AA-6EAE-D20E-47A4-F7A1DC72AF17}"/>
              </a:ext>
            </a:extLst>
          </p:cNvPr>
          <p:cNvSpPr>
            <a:spLocks noGrp="1"/>
          </p:cNvSpPr>
          <p:nvPr>
            <p:ph idx="1"/>
          </p:nvPr>
        </p:nvSpPr>
        <p:spPr>
          <a:xfrm>
            <a:off x="761800" y="2470244"/>
            <a:ext cx="5334197" cy="3769835"/>
          </a:xfrm>
        </p:spPr>
        <p:txBody>
          <a:bodyPr anchor="ctr">
            <a:normAutofit fontScale="92500" lnSpcReduction="20000"/>
          </a:bodyPr>
          <a:lstStyle/>
          <a:p>
            <a:r>
              <a:rPr lang="en-US" dirty="0"/>
              <a:t>Insurance Policy: The insurance policy sets out all the terms and conditions of the contract between the insurer and insured.</a:t>
            </a:r>
          </a:p>
          <a:p>
            <a:r>
              <a:rPr lang="en-US" dirty="0"/>
              <a:t>Certificate of Insurance: It is an evidence of insurance but does not set out the terms and conditions of insurance. </a:t>
            </a:r>
          </a:p>
          <a:p>
            <a:r>
              <a:rPr lang="en-US" dirty="0"/>
              <a:t>Insurance Broker’s Note: It indicates insurance has been made pending issuance of policy or certificate. </a:t>
            </a:r>
          </a:p>
        </p:txBody>
      </p:sp>
      <p:pic>
        <p:nvPicPr>
          <p:cNvPr id="5" name="Picture 4" descr="Pen placed on top of a signature line">
            <a:extLst>
              <a:ext uri="{FF2B5EF4-FFF2-40B4-BE49-F238E27FC236}">
                <a16:creationId xmlns:a16="http://schemas.microsoft.com/office/drawing/2014/main" id="{DEF3F190-5F0F-07B3-A2A2-71A378F0EF12}"/>
              </a:ext>
            </a:extLst>
          </p:cNvPr>
          <p:cNvPicPr>
            <a:picLocks noChangeAspect="1"/>
          </p:cNvPicPr>
          <p:nvPr/>
        </p:nvPicPr>
        <p:blipFill rotWithShape="1">
          <a:blip r:embed="rId2"/>
          <a:srcRect l="48164"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740815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4719E31D-C224-9909-62D4-BF4EC63119C6}"/>
              </a:ext>
            </a:extLst>
          </p:cNvPr>
          <p:cNvPicPr>
            <a:picLocks noChangeAspect="1"/>
          </p:cNvPicPr>
          <p:nvPr/>
        </p:nvPicPr>
        <p:blipFill rotWithShape="1">
          <a:blip r:embed="rId2"/>
          <a:srcRect l="11784" r="1" b="1"/>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EF4282-617F-1186-E933-DEAC864AAA39}"/>
              </a:ext>
            </a:extLst>
          </p:cNvPr>
          <p:cNvSpPr>
            <a:spLocks noGrp="1"/>
          </p:cNvSpPr>
          <p:nvPr>
            <p:ph type="title"/>
          </p:nvPr>
        </p:nvSpPr>
        <p:spPr>
          <a:xfrm>
            <a:off x="761801" y="352766"/>
            <a:ext cx="10591999" cy="1023584"/>
          </a:xfrm>
        </p:spPr>
        <p:txBody>
          <a:bodyPr>
            <a:normAutofit/>
          </a:bodyPr>
          <a:lstStyle/>
          <a:p>
            <a:r>
              <a:rPr lang="en-US" sz="4000"/>
              <a:t>Scope of cargo insurance policy</a:t>
            </a:r>
          </a:p>
        </p:txBody>
      </p:sp>
      <p:sp>
        <p:nvSpPr>
          <p:cNvPr id="3" name="Content Placeholder 2">
            <a:extLst>
              <a:ext uri="{FF2B5EF4-FFF2-40B4-BE49-F238E27FC236}">
                <a16:creationId xmlns:a16="http://schemas.microsoft.com/office/drawing/2014/main" id="{159B3D56-BB22-42D2-258F-BE5F13328F1A}"/>
              </a:ext>
            </a:extLst>
          </p:cNvPr>
          <p:cNvSpPr>
            <a:spLocks noGrp="1"/>
          </p:cNvSpPr>
          <p:nvPr>
            <p:ph idx="1"/>
          </p:nvPr>
        </p:nvSpPr>
        <p:spPr>
          <a:xfrm>
            <a:off x="6803408" y="1666568"/>
            <a:ext cx="4550391" cy="5191432"/>
          </a:xfrm>
        </p:spPr>
        <p:txBody>
          <a:bodyPr anchor="ctr">
            <a:normAutofit fontScale="92500" lnSpcReduction="20000"/>
          </a:bodyPr>
          <a:lstStyle/>
          <a:p>
            <a:r>
              <a:rPr lang="en-US" dirty="0"/>
              <a:t>1. Maritime Perils: These are the events which are created by God or man made.</a:t>
            </a:r>
          </a:p>
          <a:p>
            <a:r>
              <a:rPr lang="en-US" dirty="0"/>
              <a:t>2. Extraneous Perils: perils are caused due to faults in loading, carrying and unloading. </a:t>
            </a:r>
          </a:p>
          <a:p>
            <a:r>
              <a:rPr lang="en-US" dirty="0"/>
              <a:t>3. War Perils: These perils relate to losses due to war including civil war, revolution, rebellion and detainment of the ship</a:t>
            </a:r>
          </a:p>
          <a:p>
            <a:r>
              <a:rPr lang="en-US" dirty="0"/>
              <a:t>4. Strike Perils: damage or loss due to lockouts, strikes, </a:t>
            </a:r>
            <a:r>
              <a:rPr lang="en-US" dirty="0" err="1"/>
              <a:t>labour</a:t>
            </a:r>
            <a:r>
              <a:rPr lang="en-US" dirty="0"/>
              <a:t> disturbances, and riots.</a:t>
            </a:r>
          </a:p>
        </p:txBody>
      </p:sp>
    </p:spTree>
    <p:extLst>
      <p:ext uri="{BB962C8B-B14F-4D97-AF65-F5344CB8AC3E}">
        <p14:creationId xmlns:p14="http://schemas.microsoft.com/office/powerpoint/2010/main" val="2440006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33181-AEAD-905C-8227-EA04E892B66C}"/>
              </a:ext>
            </a:extLst>
          </p:cNvPr>
          <p:cNvSpPr>
            <a:spLocks noGrp="1"/>
          </p:cNvSpPr>
          <p:nvPr>
            <p:ph type="title"/>
          </p:nvPr>
        </p:nvSpPr>
        <p:spPr>
          <a:xfrm>
            <a:off x="876692" y="741391"/>
            <a:ext cx="5479719" cy="1616203"/>
          </a:xfrm>
        </p:spPr>
        <p:txBody>
          <a:bodyPr anchor="b">
            <a:normAutofit/>
          </a:bodyPr>
          <a:lstStyle/>
          <a:p>
            <a:r>
              <a:rPr lang="en-US" sz="3200"/>
              <a:t>Risks not covered by marine insurance</a:t>
            </a:r>
          </a:p>
        </p:txBody>
      </p:sp>
      <p:sp>
        <p:nvSpPr>
          <p:cNvPr id="3" name="Content Placeholder 2">
            <a:extLst>
              <a:ext uri="{FF2B5EF4-FFF2-40B4-BE49-F238E27FC236}">
                <a16:creationId xmlns:a16="http://schemas.microsoft.com/office/drawing/2014/main" id="{1A2489AD-44D7-88EB-4462-9D934DBB0F77}"/>
              </a:ext>
            </a:extLst>
          </p:cNvPr>
          <p:cNvSpPr>
            <a:spLocks noGrp="1"/>
          </p:cNvSpPr>
          <p:nvPr>
            <p:ph idx="1"/>
          </p:nvPr>
        </p:nvSpPr>
        <p:spPr>
          <a:xfrm>
            <a:off x="876692" y="2533476"/>
            <a:ext cx="5479719" cy="3447832"/>
          </a:xfrm>
        </p:spPr>
        <p:txBody>
          <a:bodyPr anchor="t">
            <a:normAutofit fontScale="92500" lnSpcReduction="20000"/>
          </a:bodyPr>
          <a:lstStyle/>
          <a:p>
            <a:r>
              <a:rPr lang="en-US" dirty="0"/>
              <a:t>1. Under Normal Conditions  Damage to fragility, </a:t>
            </a:r>
          </a:p>
          <a:p>
            <a:r>
              <a:rPr lang="en-US" dirty="0"/>
              <a:t>2. Insurance Contract Specifically Excluded</a:t>
            </a:r>
          </a:p>
          <a:p>
            <a:r>
              <a:rPr lang="en-US" dirty="0"/>
              <a:t>3. Delayed Arrival: </a:t>
            </a:r>
          </a:p>
          <a:p>
            <a:r>
              <a:rPr lang="en-US" dirty="0"/>
              <a:t>4. Ordinary and Unavoidable Trade Losses: </a:t>
            </a:r>
          </a:p>
          <a:p>
            <a:r>
              <a:rPr lang="en-US" dirty="0"/>
              <a:t>5. Violence</a:t>
            </a:r>
          </a:p>
          <a:p>
            <a:r>
              <a:rPr lang="en-US" dirty="0"/>
              <a:t>6. Dangerous Drugs Clause</a:t>
            </a:r>
          </a:p>
        </p:txBody>
      </p:sp>
      <p:pic>
        <p:nvPicPr>
          <p:cNvPr id="5" name="Picture 4" descr="Exclamation mark on a yellow background">
            <a:extLst>
              <a:ext uri="{FF2B5EF4-FFF2-40B4-BE49-F238E27FC236}">
                <a16:creationId xmlns:a16="http://schemas.microsoft.com/office/drawing/2014/main" id="{3050F83A-1309-9F7E-39C2-FC327593CEA0}"/>
              </a:ext>
            </a:extLst>
          </p:cNvPr>
          <p:cNvPicPr>
            <a:picLocks noChangeAspect="1"/>
          </p:cNvPicPr>
          <p:nvPr/>
        </p:nvPicPr>
        <p:blipFill rotWithShape="1">
          <a:blip r:embed="rId2"/>
          <a:srcRect l="29549" r="16632"/>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9416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 trail of road">
            <a:extLst>
              <a:ext uri="{FF2B5EF4-FFF2-40B4-BE49-F238E27FC236}">
                <a16:creationId xmlns:a16="http://schemas.microsoft.com/office/drawing/2014/main" id="{5BE8E03F-598C-B6F1-6DC2-24C6DA72E0AF}"/>
              </a:ext>
            </a:extLst>
          </p:cNvPr>
          <p:cNvPicPr>
            <a:picLocks noChangeAspect="1"/>
          </p:cNvPicPr>
          <p:nvPr/>
        </p:nvPicPr>
        <p:blipFill rotWithShape="1">
          <a:blip r:embed="rId2"/>
          <a:srcRect l="26344" r="25139"/>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4FDAFD-B0EE-A053-6A6D-B8F6BE0D043D}"/>
              </a:ext>
            </a:extLst>
          </p:cNvPr>
          <p:cNvSpPr>
            <a:spLocks noGrp="1"/>
          </p:cNvSpPr>
          <p:nvPr>
            <p:ph type="title"/>
          </p:nvPr>
        </p:nvSpPr>
        <p:spPr>
          <a:xfrm>
            <a:off x="6115317" y="405685"/>
            <a:ext cx="5464968" cy="1559301"/>
          </a:xfrm>
        </p:spPr>
        <p:txBody>
          <a:bodyPr>
            <a:normAutofit/>
          </a:bodyPr>
          <a:lstStyle/>
          <a:p>
            <a:r>
              <a:rPr lang="en-US" sz="4000"/>
              <a:t>Effecting Cargo Insurance </a:t>
            </a:r>
            <a:br>
              <a:rPr lang="en-US" sz="4000"/>
            </a:br>
            <a:endParaRPr lang="en-US" sz="4000"/>
          </a:p>
        </p:txBody>
      </p:sp>
      <p:sp>
        <p:nvSpPr>
          <p:cNvPr id="3" name="Content Placeholder 2">
            <a:extLst>
              <a:ext uri="{FF2B5EF4-FFF2-40B4-BE49-F238E27FC236}">
                <a16:creationId xmlns:a16="http://schemas.microsoft.com/office/drawing/2014/main" id="{689B4BAD-7716-7930-3A37-BF735BF1F3AF}"/>
              </a:ext>
            </a:extLst>
          </p:cNvPr>
          <p:cNvSpPr>
            <a:spLocks noGrp="1"/>
          </p:cNvSpPr>
          <p:nvPr>
            <p:ph idx="1"/>
          </p:nvPr>
        </p:nvSpPr>
        <p:spPr>
          <a:xfrm>
            <a:off x="6115317" y="1814732"/>
            <a:ext cx="5247340" cy="5043268"/>
          </a:xfrm>
        </p:spPr>
        <p:txBody>
          <a:bodyPr anchor="ctr">
            <a:normAutofit fontScale="77500" lnSpcReduction="20000"/>
          </a:bodyPr>
          <a:lstStyle/>
          <a:p>
            <a:r>
              <a:rPr lang="en-US" dirty="0"/>
              <a:t>Party responsible for arranging insurance as per contract agreement</a:t>
            </a:r>
          </a:p>
          <a:p>
            <a:r>
              <a:rPr lang="en-US" dirty="0"/>
              <a:t>Insurance, cover for the goods should embrace the following: </a:t>
            </a:r>
          </a:p>
          <a:p>
            <a:pPr marL="514350" indent="-514350">
              <a:buFont typeface="+mj-lt"/>
              <a:buAutoNum type="arabicPeriod"/>
            </a:pPr>
            <a:r>
              <a:rPr lang="en-US" dirty="0"/>
              <a:t>Transportation of merchandise to the seaport or airport of departure. </a:t>
            </a:r>
          </a:p>
          <a:p>
            <a:pPr marL="514350" indent="-514350">
              <a:buFont typeface="+mj-lt"/>
              <a:buAutoNum type="arabicPeriod"/>
            </a:pPr>
            <a:r>
              <a:rPr lang="en-US" dirty="0"/>
              <a:t>Period during which the goods are stored awaiting shipment or loading.</a:t>
            </a:r>
          </a:p>
          <a:p>
            <a:pPr marL="514350" indent="-514350">
              <a:buFont typeface="+mj-lt"/>
              <a:buAutoNum type="arabicPeriod"/>
            </a:pPr>
            <a:r>
              <a:rPr lang="en-US" dirty="0"/>
              <a:t>The time while on board the ship, aircraft or other conveyance such as the international road haulage operation. </a:t>
            </a:r>
          </a:p>
          <a:p>
            <a:pPr marL="514350" indent="-514350">
              <a:buFont typeface="+mj-lt"/>
              <a:buAutoNum type="arabicPeriod"/>
            </a:pPr>
            <a:r>
              <a:rPr lang="en-US" dirty="0"/>
              <a:t>The ’offloading’ and storage on arrival at destination airport, seaport or other specified place. </a:t>
            </a:r>
          </a:p>
          <a:p>
            <a:pPr marL="514350" indent="-514350">
              <a:buFont typeface="+mj-lt"/>
              <a:buAutoNum type="arabicPeriod"/>
            </a:pPr>
            <a:r>
              <a:rPr lang="en-US" dirty="0"/>
              <a:t>Transport to the buyer’s premises or address. </a:t>
            </a:r>
          </a:p>
        </p:txBody>
      </p:sp>
    </p:spTree>
    <p:extLst>
      <p:ext uri="{BB962C8B-B14F-4D97-AF65-F5344CB8AC3E}">
        <p14:creationId xmlns:p14="http://schemas.microsoft.com/office/powerpoint/2010/main" val="719278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E6597-8BF0-9010-5F8B-8C048CBA7207}"/>
              </a:ext>
            </a:extLst>
          </p:cNvPr>
          <p:cNvSpPr>
            <a:spLocks noGrp="1"/>
          </p:cNvSpPr>
          <p:nvPr>
            <p:ph type="title"/>
          </p:nvPr>
        </p:nvSpPr>
        <p:spPr>
          <a:xfrm>
            <a:off x="5868557" y="1138036"/>
            <a:ext cx="5444382" cy="1402470"/>
          </a:xfrm>
        </p:spPr>
        <p:txBody>
          <a:bodyPr anchor="t">
            <a:normAutofit/>
          </a:bodyPr>
          <a:lstStyle/>
          <a:p>
            <a:r>
              <a:rPr lang="en-US" sz="3200"/>
              <a:t>Cargo Insurance Claims  </a:t>
            </a:r>
          </a:p>
        </p:txBody>
      </p:sp>
      <p:pic>
        <p:nvPicPr>
          <p:cNvPr id="5" name="Picture 4" descr="Pen placed on top of a signature line">
            <a:extLst>
              <a:ext uri="{FF2B5EF4-FFF2-40B4-BE49-F238E27FC236}">
                <a16:creationId xmlns:a16="http://schemas.microsoft.com/office/drawing/2014/main" id="{CEFE2528-9ABC-6748-FB00-CAED7E68FB18}"/>
              </a:ext>
            </a:extLst>
          </p:cNvPr>
          <p:cNvPicPr>
            <a:picLocks noChangeAspect="1"/>
          </p:cNvPicPr>
          <p:nvPr/>
        </p:nvPicPr>
        <p:blipFill rotWithShape="1">
          <a:blip r:embed="rId2"/>
          <a:srcRect l="49863" r="-1"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66752C6-332B-F5CF-E084-6F54F5A79AC1}"/>
              </a:ext>
            </a:extLst>
          </p:cNvPr>
          <p:cNvSpPr>
            <a:spLocks noGrp="1"/>
          </p:cNvSpPr>
          <p:nvPr>
            <p:ph idx="1"/>
          </p:nvPr>
        </p:nvSpPr>
        <p:spPr>
          <a:xfrm>
            <a:off x="5868557" y="1744394"/>
            <a:ext cx="5444382" cy="4768948"/>
          </a:xfrm>
        </p:spPr>
        <p:txBody>
          <a:bodyPr>
            <a:normAutofit/>
          </a:bodyPr>
          <a:lstStyle/>
          <a:p>
            <a:r>
              <a:rPr lang="en-US" dirty="0"/>
              <a:t>Procedure for making claims</a:t>
            </a:r>
          </a:p>
          <a:p>
            <a:r>
              <a:rPr lang="en-US" b="1" dirty="0"/>
              <a:t>Documents required </a:t>
            </a:r>
          </a:p>
          <a:p>
            <a:pPr marL="457200" indent="-457200">
              <a:buFont typeface="+mj-lt"/>
              <a:buAutoNum type="arabicPeriod"/>
            </a:pPr>
            <a:r>
              <a:rPr lang="en-US" dirty="0"/>
              <a:t>The export invoice</a:t>
            </a:r>
          </a:p>
          <a:p>
            <a:pPr marL="457200" indent="-457200">
              <a:buFont typeface="+mj-lt"/>
              <a:buAutoNum type="arabicPeriod"/>
            </a:pPr>
            <a:r>
              <a:rPr lang="en-US" dirty="0"/>
              <a:t>The original bill of lading, charterparty, air waybill consignment note. </a:t>
            </a:r>
          </a:p>
          <a:p>
            <a:pPr marL="457200" indent="-457200">
              <a:buFont typeface="+mj-lt"/>
              <a:buAutoNum type="arabicPeriod"/>
            </a:pPr>
            <a:r>
              <a:rPr lang="en-US" dirty="0"/>
              <a:t>The original policy or certificate of insurance.</a:t>
            </a:r>
          </a:p>
          <a:p>
            <a:pPr marL="457200" indent="-457200">
              <a:buFont typeface="+mj-lt"/>
              <a:buAutoNum type="arabicPeriod"/>
            </a:pPr>
            <a:r>
              <a:rPr lang="en-US" dirty="0"/>
              <a:t>The survey report or other documentary evidence</a:t>
            </a:r>
          </a:p>
          <a:p>
            <a:endParaRPr lang="en-US" sz="2000" dirty="0"/>
          </a:p>
        </p:txBody>
      </p:sp>
    </p:spTree>
    <p:extLst>
      <p:ext uri="{BB962C8B-B14F-4D97-AF65-F5344CB8AC3E}">
        <p14:creationId xmlns:p14="http://schemas.microsoft.com/office/powerpoint/2010/main" val="3780789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orklift lifting a container in the yard">
            <a:extLst>
              <a:ext uri="{FF2B5EF4-FFF2-40B4-BE49-F238E27FC236}">
                <a16:creationId xmlns:a16="http://schemas.microsoft.com/office/drawing/2014/main" id="{DA2A0F6B-4227-0ED8-935E-C14AA0262C3D}"/>
              </a:ext>
            </a:extLst>
          </p:cNvPr>
          <p:cNvPicPr>
            <a:picLocks noChangeAspect="1"/>
          </p:cNvPicPr>
          <p:nvPr/>
        </p:nvPicPr>
        <p:blipFill rotWithShape="1">
          <a:blip r:embed="rId2"/>
          <a:srcRect l="11221" r="29514"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0E6597-8BF0-9010-5F8B-8C048CBA7207}"/>
              </a:ext>
            </a:extLst>
          </p:cNvPr>
          <p:cNvSpPr>
            <a:spLocks noGrp="1"/>
          </p:cNvSpPr>
          <p:nvPr>
            <p:ph type="title"/>
          </p:nvPr>
        </p:nvSpPr>
        <p:spPr>
          <a:xfrm>
            <a:off x="761801" y="328512"/>
            <a:ext cx="4778387" cy="1628970"/>
          </a:xfrm>
        </p:spPr>
        <p:txBody>
          <a:bodyPr anchor="ctr">
            <a:normAutofit/>
          </a:bodyPr>
          <a:lstStyle/>
          <a:p>
            <a:r>
              <a:rPr lang="en-US" sz="4000"/>
              <a:t>Cargo Insurance Claims  cont.</a:t>
            </a:r>
          </a:p>
        </p:txBody>
      </p:sp>
      <p:sp>
        <p:nvSpPr>
          <p:cNvPr id="3" name="Content Placeholder 2">
            <a:extLst>
              <a:ext uri="{FF2B5EF4-FFF2-40B4-BE49-F238E27FC236}">
                <a16:creationId xmlns:a16="http://schemas.microsoft.com/office/drawing/2014/main" id="{566752C6-332B-F5CF-E084-6F54F5A79AC1}"/>
              </a:ext>
            </a:extLst>
          </p:cNvPr>
          <p:cNvSpPr>
            <a:spLocks noGrp="1"/>
          </p:cNvSpPr>
          <p:nvPr>
            <p:ph idx="1"/>
          </p:nvPr>
        </p:nvSpPr>
        <p:spPr>
          <a:xfrm>
            <a:off x="761801" y="2285994"/>
            <a:ext cx="4659756" cy="4572005"/>
          </a:xfrm>
        </p:spPr>
        <p:txBody>
          <a:bodyPr anchor="ctr">
            <a:normAutofit fontScale="85000" lnSpcReduction="20000"/>
          </a:bodyPr>
          <a:lstStyle/>
          <a:p>
            <a:pPr marL="342900" indent="-342900">
              <a:buFont typeface="+mj-lt"/>
              <a:buAutoNum type="arabicPeriod" startAt="5"/>
            </a:pPr>
            <a:r>
              <a:rPr lang="en-US" dirty="0"/>
              <a:t>Extended protest or extract from ship logs for salvage loss, particular average in good, or total loss or average on goods. </a:t>
            </a:r>
          </a:p>
          <a:p>
            <a:pPr marL="342900" indent="-342900">
              <a:buFont typeface="+mj-lt"/>
              <a:buAutoNum type="arabicPeriod" startAt="5"/>
            </a:pPr>
            <a:r>
              <a:rPr lang="en-US" dirty="0"/>
              <a:t>Letters of subrogation for total loss of goods for maritime consignments</a:t>
            </a:r>
          </a:p>
          <a:p>
            <a:pPr marL="342900" indent="-342900">
              <a:buFont typeface="+mj-lt"/>
              <a:buAutoNum type="arabicPeriod" startAt="5"/>
            </a:pPr>
            <a:r>
              <a:rPr lang="en-US" dirty="0"/>
              <a:t>Any exchange of correspondence with carriers and other parties regarding their liability for the loss or damage.</a:t>
            </a:r>
          </a:p>
          <a:p>
            <a:pPr marL="342900" indent="-342900">
              <a:buFont typeface="+mj-lt"/>
              <a:buAutoNum type="arabicPeriod" startAt="5"/>
            </a:pPr>
            <a:r>
              <a:rPr lang="en-US" dirty="0"/>
              <a:t>Any landing account or weight notes at destination.</a:t>
            </a:r>
          </a:p>
          <a:p>
            <a:pPr marL="342900" indent="-342900">
              <a:buFont typeface="+mj-lt"/>
              <a:buAutoNum type="arabicPeriod" startAt="5"/>
            </a:pPr>
            <a:r>
              <a:rPr lang="en-US" dirty="0"/>
              <a:t>Account sale(salvage) or invoice for reconditioning charges.</a:t>
            </a:r>
          </a:p>
          <a:p>
            <a:endParaRPr lang="en-US" sz="1600" dirty="0"/>
          </a:p>
        </p:txBody>
      </p:sp>
    </p:spTree>
    <p:extLst>
      <p:ext uri="{BB962C8B-B14F-4D97-AF65-F5344CB8AC3E}">
        <p14:creationId xmlns:p14="http://schemas.microsoft.com/office/powerpoint/2010/main" val="17697098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ld computer monitors">
            <a:extLst>
              <a:ext uri="{FF2B5EF4-FFF2-40B4-BE49-F238E27FC236}">
                <a16:creationId xmlns:a16="http://schemas.microsoft.com/office/drawing/2014/main" id="{B1A9A836-C6D6-B5E0-7BB2-039B0ABD1617}"/>
              </a:ext>
            </a:extLst>
          </p:cNvPr>
          <p:cNvPicPr>
            <a:picLocks noChangeAspect="1"/>
          </p:cNvPicPr>
          <p:nvPr/>
        </p:nvPicPr>
        <p:blipFill rotWithShape="1">
          <a:blip r:embed="rId2"/>
          <a:srcRect l="17349" r="24052"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5640C4-87ED-B523-C880-E3285A6FF656}"/>
              </a:ext>
            </a:extLst>
          </p:cNvPr>
          <p:cNvSpPr>
            <a:spLocks noGrp="1"/>
          </p:cNvSpPr>
          <p:nvPr>
            <p:ph type="title"/>
          </p:nvPr>
        </p:nvSpPr>
        <p:spPr>
          <a:xfrm>
            <a:off x="761801" y="328512"/>
            <a:ext cx="4778387" cy="1628970"/>
          </a:xfrm>
        </p:spPr>
        <p:txBody>
          <a:bodyPr anchor="ctr">
            <a:normAutofit/>
          </a:bodyPr>
          <a:lstStyle/>
          <a:p>
            <a:r>
              <a:rPr lang="en-US" sz="4000"/>
              <a:t>References </a:t>
            </a:r>
          </a:p>
        </p:txBody>
      </p:sp>
      <p:sp>
        <p:nvSpPr>
          <p:cNvPr id="3" name="Content Placeholder 2">
            <a:extLst>
              <a:ext uri="{FF2B5EF4-FFF2-40B4-BE49-F238E27FC236}">
                <a16:creationId xmlns:a16="http://schemas.microsoft.com/office/drawing/2014/main" id="{89DDC838-3D54-6EED-31F9-5AEAFC78A7F3}"/>
              </a:ext>
            </a:extLst>
          </p:cNvPr>
          <p:cNvSpPr>
            <a:spLocks noGrp="1"/>
          </p:cNvSpPr>
          <p:nvPr>
            <p:ph idx="1"/>
          </p:nvPr>
        </p:nvSpPr>
        <p:spPr>
          <a:xfrm>
            <a:off x="761801" y="2285995"/>
            <a:ext cx="4659756" cy="4424294"/>
          </a:xfrm>
        </p:spPr>
        <p:txBody>
          <a:bodyPr anchor="ctr">
            <a:normAutofit/>
          </a:bodyPr>
          <a:lstStyle/>
          <a:p>
            <a:r>
              <a:rPr lang="en-US" sz="2000" dirty="0"/>
              <a:t>Branch A. (2006) Export Practice and Management, Thomson Learning pg-182-224, 255-276</a:t>
            </a:r>
          </a:p>
          <a:p>
            <a:r>
              <a:rPr lang="en-US" sz="2000" dirty="0"/>
              <a:t>Dileep K M.(2006) Role of Packaging in Marketing Product and Organization, ResearchGate </a:t>
            </a:r>
            <a:r>
              <a:rPr lang="en-US" sz="2000" dirty="0" err="1"/>
              <a:t>pg</a:t>
            </a:r>
            <a:r>
              <a:rPr lang="en-US" sz="2000" dirty="0"/>
              <a:t> 1</a:t>
            </a:r>
          </a:p>
          <a:p>
            <a:r>
              <a:rPr lang="en-US" sz="2000" dirty="0"/>
              <a:t>Gopal R.C (2006) Export Import Procedures New Age International  Publishers Ltd </a:t>
            </a:r>
            <a:r>
              <a:rPr lang="en-US" sz="2000" dirty="0" err="1"/>
              <a:t>pg</a:t>
            </a:r>
            <a:r>
              <a:rPr lang="en-US" sz="2000" dirty="0"/>
              <a:t> 83-92, 175-184</a:t>
            </a:r>
          </a:p>
          <a:p>
            <a:endParaRPr lang="en-US" sz="2000" dirty="0"/>
          </a:p>
        </p:txBody>
      </p:sp>
    </p:spTree>
    <p:extLst>
      <p:ext uri="{BB962C8B-B14F-4D97-AF65-F5344CB8AC3E}">
        <p14:creationId xmlns:p14="http://schemas.microsoft.com/office/powerpoint/2010/main" val="11865165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6" name="Group 20">
            <a:extLst>
              <a:ext uri="{FF2B5EF4-FFF2-40B4-BE49-F238E27FC236}">
                <a16:creationId xmlns:a16="http://schemas.microsoft.com/office/drawing/2014/main" id="{514E1141-65DC-4F54-8399-7221AE6F83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96000" cy="6858000"/>
            <a:chOff x="7467600" y="0"/>
            <a:chExt cx="4724400" cy="6858000"/>
          </a:xfrm>
        </p:grpSpPr>
        <p:sp>
          <p:nvSpPr>
            <p:cNvPr id="22" name="Rectangle 21">
              <a:extLst>
                <a:ext uri="{FF2B5EF4-FFF2-40B4-BE49-F238E27FC236}">
                  <a16:creationId xmlns:a16="http://schemas.microsoft.com/office/drawing/2014/main" id="{DD75B897-7127-4AAC-A078-70739204B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DCFF188-DB07-46AA-A2B3-71E936EAB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5" name="Freeform: Shape 24">
            <a:extLst>
              <a:ext uri="{FF2B5EF4-FFF2-40B4-BE49-F238E27FC236}">
                <a16:creationId xmlns:a16="http://schemas.microsoft.com/office/drawing/2014/main" id="{215A9370-15D3-4C30-8BA1-2059A74C99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7" name="Rectangle 2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8C8F3F67-38F0-ECAF-E5EF-F401375E998A}"/>
              </a:ext>
            </a:extLst>
          </p:cNvPr>
          <p:cNvSpPr>
            <a:spLocks noGrp="1"/>
          </p:cNvSpPr>
          <p:nvPr>
            <p:ph type="title"/>
          </p:nvPr>
        </p:nvSpPr>
        <p:spPr>
          <a:xfrm>
            <a:off x="1143001" y="1676400"/>
            <a:ext cx="3581399" cy="1216153"/>
          </a:xfrm>
        </p:spPr>
        <p:txBody>
          <a:bodyPr anchor="t">
            <a:normAutofit/>
          </a:bodyPr>
          <a:lstStyle/>
          <a:p>
            <a:r>
              <a:rPr lang="en-US" sz="4000"/>
              <a:t>End </a:t>
            </a:r>
          </a:p>
        </p:txBody>
      </p:sp>
      <p:sp>
        <p:nvSpPr>
          <p:cNvPr id="3" name="Content Placeholder 2">
            <a:extLst>
              <a:ext uri="{FF2B5EF4-FFF2-40B4-BE49-F238E27FC236}">
                <a16:creationId xmlns:a16="http://schemas.microsoft.com/office/drawing/2014/main" id="{7BBA27C4-AD3F-4296-461A-02869C9A8CA9}"/>
              </a:ext>
            </a:extLst>
          </p:cNvPr>
          <p:cNvSpPr>
            <a:spLocks noGrp="1"/>
          </p:cNvSpPr>
          <p:nvPr>
            <p:ph idx="1"/>
          </p:nvPr>
        </p:nvSpPr>
        <p:spPr>
          <a:xfrm>
            <a:off x="1143001" y="2433712"/>
            <a:ext cx="3581399" cy="2747888"/>
          </a:xfrm>
        </p:spPr>
        <p:txBody>
          <a:bodyPr>
            <a:normAutofit/>
          </a:bodyPr>
          <a:lstStyle/>
          <a:p>
            <a:pPr marL="0" indent="0">
              <a:buNone/>
            </a:pPr>
            <a:endParaRPr lang="en-US" dirty="0">
              <a:solidFill>
                <a:schemeClr val="tx1">
                  <a:alpha val="55000"/>
                </a:schemeClr>
              </a:solidFill>
            </a:endParaRPr>
          </a:p>
          <a:p>
            <a:r>
              <a:rPr lang="en-US" dirty="0">
                <a:solidFill>
                  <a:schemeClr val="tx1">
                    <a:alpha val="55000"/>
                  </a:schemeClr>
                </a:solidFill>
              </a:rPr>
              <a:t>Thank you </a:t>
            </a:r>
          </a:p>
          <a:p>
            <a:r>
              <a:rPr lang="en-US" dirty="0">
                <a:solidFill>
                  <a:schemeClr val="tx1">
                    <a:alpha val="55000"/>
                  </a:schemeClr>
                </a:solidFill>
              </a:rPr>
              <a:t>Let's meet in week 7 lecture</a:t>
            </a:r>
          </a:p>
          <a:p>
            <a:r>
              <a:rPr lang="en-US" dirty="0">
                <a:solidFill>
                  <a:schemeClr val="tx1">
                    <a:alpha val="55000"/>
                  </a:schemeClr>
                </a:solidFill>
              </a:rPr>
              <a:t>Blessings </a:t>
            </a:r>
          </a:p>
        </p:txBody>
      </p:sp>
      <p:pic>
        <p:nvPicPr>
          <p:cNvPr id="14" name="Picture 4" descr="Calendar on table">
            <a:extLst>
              <a:ext uri="{FF2B5EF4-FFF2-40B4-BE49-F238E27FC236}">
                <a16:creationId xmlns:a16="http://schemas.microsoft.com/office/drawing/2014/main" id="{FEC6848D-C2AA-B3EB-A13F-A14F5E71E45E}"/>
              </a:ext>
            </a:extLst>
          </p:cNvPr>
          <p:cNvPicPr>
            <a:picLocks noChangeAspect="1"/>
          </p:cNvPicPr>
          <p:nvPr/>
        </p:nvPicPr>
        <p:blipFill rotWithShape="1">
          <a:blip r:embed="rId2"/>
          <a:srcRect b="6873"/>
          <a:stretch/>
        </p:blipFill>
        <p:spPr>
          <a:xfrm>
            <a:off x="5410202" y="1676400"/>
            <a:ext cx="5638798" cy="3505200"/>
          </a:xfrm>
          <a:prstGeom prst="rect">
            <a:avLst/>
          </a:prstGeom>
        </p:spPr>
      </p:pic>
    </p:spTree>
    <p:extLst>
      <p:ext uri="{BB962C8B-B14F-4D97-AF65-F5344CB8AC3E}">
        <p14:creationId xmlns:p14="http://schemas.microsoft.com/office/powerpoint/2010/main" val="1671783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528</TotalTime>
  <Words>1805</Words>
  <Application>Microsoft Office PowerPoint</Application>
  <PresentationFormat>Widescreen</PresentationFormat>
  <Paragraphs>210</Paragraphs>
  <Slides>37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Calibri Light</vt:lpstr>
      <vt:lpstr>Office Theme</vt:lpstr>
      <vt:lpstr>EXPORT MARKETING AND FINANCE WEEK SIX PACKAGING SHIPPING AND INSURANCE</vt:lpstr>
      <vt:lpstr>Welcome!</vt:lpstr>
      <vt:lpstr>Intended learning outcome</vt:lpstr>
      <vt:lpstr>Packaging -introduction</vt:lpstr>
      <vt:lpstr>Functions of package </vt:lpstr>
      <vt:lpstr>Standard package</vt:lpstr>
      <vt:lpstr>Areas of Packaging Improvement </vt:lpstr>
      <vt:lpstr>Factors Influencing Type of Packaging </vt:lpstr>
      <vt:lpstr>Factors Influencing Type of Packaging cont.</vt:lpstr>
      <vt:lpstr>Factors Influencing Type of Packaging cont. </vt:lpstr>
      <vt:lpstr> Types of Packaging  </vt:lpstr>
      <vt:lpstr> Types of Packaging  </vt:lpstr>
      <vt:lpstr>New Packaging Techniques </vt:lpstr>
      <vt:lpstr>Dangerous Cargo.  </vt:lpstr>
      <vt:lpstr>Shipping </vt:lpstr>
      <vt:lpstr>Roles of clearing and forwarding agents</vt:lpstr>
      <vt:lpstr>Roles of clearing and forwarding agents</vt:lpstr>
      <vt:lpstr>Other roles of C &amp; F agents </vt:lpstr>
      <vt:lpstr>Nature of export cargo</vt:lpstr>
      <vt:lpstr>Modes of transport </vt:lpstr>
      <vt:lpstr>Sea transportation </vt:lpstr>
      <vt:lpstr>Forms of shipping </vt:lpstr>
      <vt:lpstr>Liner shipping </vt:lpstr>
      <vt:lpstr>Tramp Shipping</vt:lpstr>
      <vt:lpstr>Chartering Practices</vt:lpstr>
      <vt:lpstr>Forms of chartering </vt:lpstr>
      <vt:lpstr>Forms of shipping </vt:lpstr>
      <vt:lpstr>Cargo insurance </vt:lpstr>
      <vt:lpstr>Principles of insurance</vt:lpstr>
      <vt:lpstr>Types of Insurance Documents</vt:lpstr>
      <vt:lpstr>Scope of cargo insurance policy</vt:lpstr>
      <vt:lpstr>Risks not covered by marine insurance</vt:lpstr>
      <vt:lpstr>Effecting Cargo Insurance  </vt:lpstr>
      <vt:lpstr>Cargo Insurance Claims  </vt:lpstr>
      <vt:lpstr>Cargo Insurance Claims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SIX PACKAGING SHIPPING AND INSURANCE</dc:title>
  <dc:creator>Dr. John N. Kamau</dc:creator>
  <cp:lastModifiedBy>Dr. John N. Kamau</cp:lastModifiedBy>
  <cp:revision>13</cp:revision>
  <dcterms:created xsi:type="dcterms:W3CDTF">2023-10-03T05:46:02Z</dcterms:created>
  <dcterms:modified xsi:type="dcterms:W3CDTF">2023-10-04T08:14:45Z</dcterms:modified>
</cp:coreProperties>
</file>