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3" r:id="rId8"/>
    <p:sldId id="262"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0"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2BB526-E96D-463A-AB4B-0D7422D3DB2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577C6AE3-A4D3-47A7-BC29-13541DC42AB0}">
      <dgm:prSet/>
      <dgm:spPr/>
      <dgm:t>
        <a:bodyPr/>
        <a:lstStyle/>
        <a:p>
          <a:r>
            <a:rPr lang="en-US"/>
            <a:t>Significance of Pricing </a:t>
          </a:r>
        </a:p>
      </dgm:t>
    </dgm:pt>
    <dgm:pt modelId="{3E507016-1FA3-483E-9FDC-02002BF36C5C}" type="parTrans" cxnId="{6E321BB8-9D1A-44AE-BD5C-088E5B1B3CE2}">
      <dgm:prSet/>
      <dgm:spPr/>
      <dgm:t>
        <a:bodyPr/>
        <a:lstStyle/>
        <a:p>
          <a:endParaRPr lang="en-US"/>
        </a:p>
      </dgm:t>
    </dgm:pt>
    <dgm:pt modelId="{13A301E8-6DD3-4061-B2FB-3BC1A9E27010}" type="sibTrans" cxnId="{6E321BB8-9D1A-44AE-BD5C-088E5B1B3CE2}">
      <dgm:prSet/>
      <dgm:spPr/>
      <dgm:t>
        <a:bodyPr/>
        <a:lstStyle/>
        <a:p>
          <a:endParaRPr lang="en-US"/>
        </a:p>
      </dgm:t>
    </dgm:pt>
    <dgm:pt modelId="{91F90B44-9C0E-40D7-AD63-626CFF38F1FF}">
      <dgm:prSet/>
      <dgm:spPr/>
      <dgm:t>
        <a:bodyPr/>
        <a:lstStyle/>
        <a:p>
          <a:r>
            <a:rPr lang="en-US"/>
            <a:t>It determines the revenue that could be generated</a:t>
          </a:r>
        </a:p>
      </dgm:t>
    </dgm:pt>
    <dgm:pt modelId="{BE5706DE-6AA8-4120-8EB2-70C58F7D6048}" type="parTrans" cxnId="{697DAB8F-81EF-464B-9C7E-A6DE7958BD34}">
      <dgm:prSet/>
      <dgm:spPr/>
      <dgm:t>
        <a:bodyPr/>
        <a:lstStyle/>
        <a:p>
          <a:endParaRPr lang="en-US"/>
        </a:p>
      </dgm:t>
    </dgm:pt>
    <dgm:pt modelId="{A511297E-BB2A-416E-9910-87E2635CE884}" type="sibTrans" cxnId="{697DAB8F-81EF-464B-9C7E-A6DE7958BD34}">
      <dgm:prSet/>
      <dgm:spPr/>
      <dgm:t>
        <a:bodyPr/>
        <a:lstStyle/>
        <a:p>
          <a:endParaRPr lang="en-US"/>
        </a:p>
      </dgm:t>
    </dgm:pt>
    <dgm:pt modelId="{AFDA1D4E-698B-4521-9130-E59206F4F38D}">
      <dgm:prSet/>
      <dgm:spPr/>
      <dgm:t>
        <a:bodyPr/>
        <a:lstStyle/>
        <a:p>
          <a:r>
            <a:rPr lang="en-US"/>
            <a:t>Influences customers perception of value</a:t>
          </a:r>
        </a:p>
      </dgm:t>
    </dgm:pt>
    <dgm:pt modelId="{64411554-1E27-48AE-97D1-F7291B026B72}" type="parTrans" cxnId="{7DB7D05F-4006-4DBC-93F1-9431BD5A247D}">
      <dgm:prSet/>
      <dgm:spPr/>
      <dgm:t>
        <a:bodyPr/>
        <a:lstStyle/>
        <a:p>
          <a:endParaRPr lang="en-US"/>
        </a:p>
      </dgm:t>
    </dgm:pt>
    <dgm:pt modelId="{71C75FC2-C920-4B78-9544-24BE810877E6}" type="sibTrans" cxnId="{7DB7D05F-4006-4DBC-93F1-9431BD5A247D}">
      <dgm:prSet/>
      <dgm:spPr/>
      <dgm:t>
        <a:bodyPr/>
        <a:lstStyle/>
        <a:p>
          <a:endParaRPr lang="en-US"/>
        </a:p>
      </dgm:t>
    </dgm:pt>
    <dgm:pt modelId="{B11863B6-7618-40FF-9A9B-2EE7CD3BA02C}">
      <dgm:prSet/>
      <dgm:spPr/>
      <dgm:t>
        <a:bodyPr/>
        <a:lstStyle/>
        <a:p>
          <a:r>
            <a:rPr lang="en-US" dirty="0"/>
            <a:t>Determines the level of motivation that can be expected among intermediaries </a:t>
          </a:r>
        </a:p>
      </dgm:t>
    </dgm:pt>
    <dgm:pt modelId="{621E7F04-2649-4F1A-B08F-94FC848E13C2}" type="parTrans" cxnId="{E50E97F9-73A3-4603-8262-8D65AF386F96}">
      <dgm:prSet/>
      <dgm:spPr/>
      <dgm:t>
        <a:bodyPr/>
        <a:lstStyle/>
        <a:p>
          <a:endParaRPr lang="en-US"/>
        </a:p>
      </dgm:t>
    </dgm:pt>
    <dgm:pt modelId="{310DEBEB-CC03-4AA3-B1C5-69AA2854CA80}" type="sibTrans" cxnId="{E50E97F9-73A3-4603-8262-8D65AF386F96}">
      <dgm:prSet/>
      <dgm:spPr/>
      <dgm:t>
        <a:bodyPr/>
        <a:lstStyle/>
        <a:p>
          <a:endParaRPr lang="en-US"/>
        </a:p>
      </dgm:t>
    </dgm:pt>
    <dgm:pt modelId="{AF49B039-EC36-4411-BA1D-E81559208906}">
      <dgm:prSet/>
      <dgm:spPr/>
      <dgm:t>
        <a:bodyPr/>
        <a:lstStyle/>
        <a:p>
          <a:r>
            <a:rPr lang="en-US"/>
            <a:t>Have an impact on promotional spending strategy </a:t>
          </a:r>
        </a:p>
      </dgm:t>
    </dgm:pt>
    <dgm:pt modelId="{BCCBDE8C-720D-4D8F-A519-729BF52666EB}" type="parTrans" cxnId="{C91BF676-5C4F-4AC7-8129-CF65180CE7F9}">
      <dgm:prSet/>
      <dgm:spPr/>
      <dgm:t>
        <a:bodyPr/>
        <a:lstStyle/>
        <a:p>
          <a:endParaRPr lang="en-US"/>
        </a:p>
      </dgm:t>
    </dgm:pt>
    <dgm:pt modelId="{4046CCCE-BD13-454C-B7F1-5EC59E48D31A}" type="sibTrans" cxnId="{C91BF676-5C4F-4AC7-8129-CF65180CE7F9}">
      <dgm:prSet/>
      <dgm:spPr/>
      <dgm:t>
        <a:bodyPr/>
        <a:lstStyle/>
        <a:p>
          <a:endParaRPr lang="en-US"/>
        </a:p>
      </dgm:t>
    </dgm:pt>
    <dgm:pt modelId="{C4F73AD0-1BD1-42F1-90E2-61971E8BAA47}">
      <dgm:prSet/>
      <dgm:spPr/>
      <dgm:t>
        <a:bodyPr/>
        <a:lstStyle/>
        <a:p>
          <a:r>
            <a:rPr lang="en-US"/>
            <a:t>It compensates for weakness in other elements of the marketing mix</a:t>
          </a:r>
        </a:p>
      </dgm:t>
    </dgm:pt>
    <dgm:pt modelId="{68283944-BFDB-468D-964F-82BCE9A1CDBC}" type="parTrans" cxnId="{4608F553-C1F1-48D4-9A6C-A48FD4CF5957}">
      <dgm:prSet/>
      <dgm:spPr/>
      <dgm:t>
        <a:bodyPr/>
        <a:lstStyle/>
        <a:p>
          <a:endParaRPr lang="en-US"/>
        </a:p>
      </dgm:t>
    </dgm:pt>
    <dgm:pt modelId="{22A7D268-0315-4D07-9D48-3CBB7AB08FE5}" type="sibTrans" cxnId="{4608F553-C1F1-48D4-9A6C-A48FD4CF5957}">
      <dgm:prSet/>
      <dgm:spPr/>
      <dgm:t>
        <a:bodyPr/>
        <a:lstStyle/>
        <a:p>
          <a:endParaRPr lang="en-US"/>
        </a:p>
      </dgm:t>
    </dgm:pt>
    <dgm:pt modelId="{49F3946F-CF0A-491C-AEAE-9980CA1E1C33}" type="pres">
      <dgm:prSet presAssocID="{0B2BB526-E96D-463A-AB4B-0D7422D3DB2D}" presName="diagram" presStyleCnt="0">
        <dgm:presLayoutVars>
          <dgm:dir/>
          <dgm:resizeHandles val="exact"/>
        </dgm:presLayoutVars>
      </dgm:prSet>
      <dgm:spPr/>
    </dgm:pt>
    <dgm:pt modelId="{F18C4A43-8696-41DB-AEC5-91E6B8B83403}" type="pres">
      <dgm:prSet presAssocID="{577C6AE3-A4D3-47A7-BC29-13541DC42AB0}" presName="node" presStyleLbl="node1" presStyleIdx="0" presStyleCnt="1">
        <dgm:presLayoutVars>
          <dgm:bulletEnabled val="1"/>
        </dgm:presLayoutVars>
      </dgm:prSet>
      <dgm:spPr/>
    </dgm:pt>
  </dgm:ptLst>
  <dgm:cxnLst>
    <dgm:cxn modelId="{AAE7F40A-8725-4055-9E16-B6DE6C1C5D2F}" type="presOf" srcId="{AF49B039-EC36-4411-BA1D-E81559208906}" destId="{F18C4A43-8696-41DB-AEC5-91E6B8B83403}" srcOrd="0" destOrd="4" presId="urn:microsoft.com/office/officeart/2005/8/layout/default"/>
    <dgm:cxn modelId="{7DB7D05F-4006-4DBC-93F1-9431BD5A247D}" srcId="{577C6AE3-A4D3-47A7-BC29-13541DC42AB0}" destId="{AFDA1D4E-698B-4521-9130-E59206F4F38D}" srcOrd="1" destOrd="0" parTransId="{64411554-1E27-48AE-97D1-F7291B026B72}" sibTransId="{71C75FC2-C920-4B78-9544-24BE810877E6}"/>
    <dgm:cxn modelId="{1F87C541-31F4-4054-99C7-F99641E4362F}" type="presOf" srcId="{AFDA1D4E-698B-4521-9130-E59206F4F38D}" destId="{F18C4A43-8696-41DB-AEC5-91E6B8B83403}" srcOrd="0" destOrd="2" presId="urn:microsoft.com/office/officeart/2005/8/layout/default"/>
    <dgm:cxn modelId="{56FC3871-6EFE-48FB-8C5C-1E202EA86CB0}" type="presOf" srcId="{0B2BB526-E96D-463A-AB4B-0D7422D3DB2D}" destId="{49F3946F-CF0A-491C-AEAE-9980CA1E1C33}" srcOrd="0" destOrd="0" presId="urn:microsoft.com/office/officeart/2005/8/layout/default"/>
    <dgm:cxn modelId="{4608F553-C1F1-48D4-9A6C-A48FD4CF5957}" srcId="{577C6AE3-A4D3-47A7-BC29-13541DC42AB0}" destId="{C4F73AD0-1BD1-42F1-90E2-61971E8BAA47}" srcOrd="4" destOrd="0" parTransId="{68283944-BFDB-468D-964F-82BCE9A1CDBC}" sibTransId="{22A7D268-0315-4D07-9D48-3CBB7AB08FE5}"/>
    <dgm:cxn modelId="{298B1056-50C3-4F54-AC98-6DC8A88F6DEF}" type="presOf" srcId="{C4F73AD0-1BD1-42F1-90E2-61971E8BAA47}" destId="{F18C4A43-8696-41DB-AEC5-91E6B8B83403}" srcOrd="0" destOrd="5" presId="urn:microsoft.com/office/officeart/2005/8/layout/default"/>
    <dgm:cxn modelId="{C91BF676-5C4F-4AC7-8129-CF65180CE7F9}" srcId="{577C6AE3-A4D3-47A7-BC29-13541DC42AB0}" destId="{AF49B039-EC36-4411-BA1D-E81559208906}" srcOrd="3" destOrd="0" parTransId="{BCCBDE8C-720D-4D8F-A519-729BF52666EB}" sibTransId="{4046CCCE-BD13-454C-B7F1-5EC59E48D31A}"/>
    <dgm:cxn modelId="{697DAB8F-81EF-464B-9C7E-A6DE7958BD34}" srcId="{577C6AE3-A4D3-47A7-BC29-13541DC42AB0}" destId="{91F90B44-9C0E-40D7-AD63-626CFF38F1FF}" srcOrd="0" destOrd="0" parTransId="{BE5706DE-6AA8-4120-8EB2-70C58F7D6048}" sibTransId="{A511297E-BB2A-416E-9910-87E2635CE884}"/>
    <dgm:cxn modelId="{DF6B3A9B-3175-4900-91A6-93DD32759323}" type="presOf" srcId="{577C6AE3-A4D3-47A7-BC29-13541DC42AB0}" destId="{F18C4A43-8696-41DB-AEC5-91E6B8B83403}" srcOrd="0" destOrd="0" presId="urn:microsoft.com/office/officeart/2005/8/layout/default"/>
    <dgm:cxn modelId="{6E321BB8-9D1A-44AE-BD5C-088E5B1B3CE2}" srcId="{0B2BB526-E96D-463A-AB4B-0D7422D3DB2D}" destId="{577C6AE3-A4D3-47A7-BC29-13541DC42AB0}" srcOrd="0" destOrd="0" parTransId="{3E507016-1FA3-483E-9FDC-02002BF36C5C}" sibTransId="{13A301E8-6DD3-4061-B2FB-3BC1A9E27010}"/>
    <dgm:cxn modelId="{6D3680C1-2D3E-44EB-A915-C7D0AE007B77}" type="presOf" srcId="{B11863B6-7618-40FF-9A9B-2EE7CD3BA02C}" destId="{F18C4A43-8696-41DB-AEC5-91E6B8B83403}" srcOrd="0" destOrd="3" presId="urn:microsoft.com/office/officeart/2005/8/layout/default"/>
    <dgm:cxn modelId="{FC60BDD1-D14D-4673-8613-5A03A57ADADB}" type="presOf" srcId="{91F90B44-9C0E-40D7-AD63-626CFF38F1FF}" destId="{F18C4A43-8696-41DB-AEC5-91E6B8B83403}" srcOrd="0" destOrd="1" presId="urn:microsoft.com/office/officeart/2005/8/layout/default"/>
    <dgm:cxn modelId="{E50E97F9-73A3-4603-8262-8D65AF386F96}" srcId="{577C6AE3-A4D3-47A7-BC29-13541DC42AB0}" destId="{B11863B6-7618-40FF-9A9B-2EE7CD3BA02C}" srcOrd="2" destOrd="0" parTransId="{621E7F04-2649-4F1A-B08F-94FC848E13C2}" sibTransId="{310DEBEB-CC03-4AA3-B1C5-69AA2854CA80}"/>
    <dgm:cxn modelId="{F663FF39-EB9C-48D8-B41C-260512080E19}" type="presParOf" srcId="{49F3946F-CF0A-491C-AEAE-9980CA1E1C33}" destId="{F18C4A43-8696-41DB-AEC5-91E6B8B83403}"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AF7AAB-A5CA-4EA1-B949-389565716D48}"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E4975FFD-1969-4C5C-801B-4B2891B8B08B}">
      <dgm:prSet/>
      <dgm:spPr/>
      <dgm:t>
        <a:bodyPr/>
        <a:lstStyle/>
        <a:p>
          <a:r>
            <a:rPr lang="en-US"/>
            <a:t>End </a:t>
          </a:r>
        </a:p>
      </dgm:t>
    </dgm:pt>
    <dgm:pt modelId="{271DD6F3-09DF-4A97-B46C-49F6EED1B7A6}" type="parTrans" cxnId="{A1A0747F-8CC3-422A-A1EB-978E046210B2}">
      <dgm:prSet/>
      <dgm:spPr/>
      <dgm:t>
        <a:bodyPr/>
        <a:lstStyle/>
        <a:p>
          <a:endParaRPr lang="en-US"/>
        </a:p>
      </dgm:t>
    </dgm:pt>
    <dgm:pt modelId="{28A712F3-4B0D-402F-A14D-4C888F1EF771}" type="sibTrans" cxnId="{A1A0747F-8CC3-422A-A1EB-978E046210B2}">
      <dgm:prSet/>
      <dgm:spPr/>
      <dgm:t>
        <a:bodyPr/>
        <a:lstStyle/>
        <a:p>
          <a:endParaRPr lang="en-US"/>
        </a:p>
      </dgm:t>
    </dgm:pt>
    <dgm:pt modelId="{462F11D0-0FF5-4576-AA29-455B54726BA3}">
      <dgm:prSet/>
      <dgm:spPr/>
      <dgm:t>
        <a:bodyPr/>
        <a:lstStyle/>
        <a:p>
          <a:r>
            <a:rPr lang="en-US"/>
            <a:t>Thank you </a:t>
          </a:r>
        </a:p>
      </dgm:t>
    </dgm:pt>
    <dgm:pt modelId="{C5C32A22-51C8-4E1B-AFA7-CC5A4832CEB7}" type="parTrans" cxnId="{75F88F75-C8D3-44BB-A3A9-5AFE180F20F7}">
      <dgm:prSet/>
      <dgm:spPr/>
      <dgm:t>
        <a:bodyPr/>
        <a:lstStyle/>
        <a:p>
          <a:endParaRPr lang="en-US"/>
        </a:p>
      </dgm:t>
    </dgm:pt>
    <dgm:pt modelId="{D8527DD9-13C8-4E7B-B9D9-9E16C6DD1586}" type="sibTrans" cxnId="{75F88F75-C8D3-44BB-A3A9-5AFE180F20F7}">
      <dgm:prSet/>
      <dgm:spPr/>
      <dgm:t>
        <a:bodyPr/>
        <a:lstStyle/>
        <a:p>
          <a:endParaRPr lang="en-US"/>
        </a:p>
      </dgm:t>
    </dgm:pt>
    <dgm:pt modelId="{E39935A5-6B40-4F19-AB34-B64E3D5DE546}">
      <dgm:prSet/>
      <dgm:spPr/>
      <dgm:t>
        <a:bodyPr/>
        <a:lstStyle/>
        <a:p>
          <a:r>
            <a:rPr lang="en-US"/>
            <a:t>See you in lesson eight</a:t>
          </a:r>
        </a:p>
      </dgm:t>
    </dgm:pt>
    <dgm:pt modelId="{09DE3369-0CA0-474D-ACD2-CE159D72DCFD}" type="parTrans" cxnId="{5C54BE29-0789-457A-BC66-6B7DA601A9AC}">
      <dgm:prSet/>
      <dgm:spPr/>
      <dgm:t>
        <a:bodyPr/>
        <a:lstStyle/>
        <a:p>
          <a:endParaRPr lang="en-US"/>
        </a:p>
      </dgm:t>
    </dgm:pt>
    <dgm:pt modelId="{17D28CCE-5699-4CE3-9E77-DCB91A950083}" type="sibTrans" cxnId="{5C54BE29-0789-457A-BC66-6B7DA601A9AC}">
      <dgm:prSet/>
      <dgm:spPr/>
      <dgm:t>
        <a:bodyPr/>
        <a:lstStyle/>
        <a:p>
          <a:endParaRPr lang="en-US"/>
        </a:p>
      </dgm:t>
    </dgm:pt>
    <dgm:pt modelId="{94305B46-F288-4803-A073-582A63DB4462}" type="pres">
      <dgm:prSet presAssocID="{EFAF7AAB-A5CA-4EA1-B949-389565716D48}" presName="linear" presStyleCnt="0">
        <dgm:presLayoutVars>
          <dgm:dir/>
          <dgm:animLvl val="lvl"/>
          <dgm:resizeHandles val="exact"/>
        </dgm:presLayoutVars>
      </dgm:prSet>
      <dgm:spPr/>
    </dgm:pt>
    <dgm:pt modelId="{CA87EAC0-6C8B-4EFB-BAD2-BECD9602E18B}" type="pres">
      <dgm:prSet presAssocID="{E4975FFD-1969-4C5C-801B-4B2891B8B08B}" presName="parentLin" presStyleCnt="0"/>
      <dgm:spPr/>
    </dgm:pt>
    <dgm:pt modelId="{CFC0CFB9-E0B7-4848-89E6-FA53CC80E6F8}" type="pres">
      <dgm:prSet presAssocID="{E4975FFD-1969-4C5C-801B-4B2891B8B08B}" presName="parentLeftMargin" presStyleLbl="node1" presStyleIdx="0" presStyleCnt="3"/>
      <dgm:spPr/>
    </dgm:pt>
    <dgm:pt modelId="{B9360E74-6687-42D0-ACEC-069C679C9BBA}" type="pres">
      <dgm:prSet presAssocID="{E4975FFD-1969-4C5C-801B-4B2891B8B08B}" presName="parentText" presStyleLbl="node1" presStyleIdx="0" presStyleCnt="3">
        <dgm:presLayoutVars>
          <dgm:chMax val="0"/>
          <dgm:bulletEnabled val="1"/>
        </dgm:presLayoutVars>
      </dgm:prSet>
      <dgm:spPr/>
    </dgm:pt>
    <dgm:pt modelId="{18CA0D8A-24A7-463E-84FA-19852A115EFD}" type="pres">
      <dgm:prSet presAssocID="{E4975FFD-1969-4C5C-801B-4B2891B8B08B}" presName="negativeSpace" presStyleCnt="0"/>
      <dgm:spPr/>
    </dgm:pt>
    <dgm:pt modelId="{B737F599-8982-4FCD-B724-2865440B6B88}" type="pres">
      <dgm:prSet presAssocID="{E4975FFD-1969-4C5C-801B-4B2891B8B08B}" presName="childText" presStyleLbl="conFgAcc1" presStyleIdx="0" presStyleCnt="3">
        <dgm:presLayoutVars>
          <dgm:bulletEnabled val="1"/>
        </dgm:presLayoutVars>
      </dgm:prSet>
      <dgm:spPr/>
    </dgm:pt>
    <dgm:pt modelId="{4529C18F-B699-4A09-BF2F-BACCCC430A34}" type="pres">
      <dgm:prSet presAssocID="{28A712F3-4B0D-402F-A14D-4C888F1EF771}" presName="spaceBetweenRectangles" presStyleCnt="0"/>
      <dgm:spPr/>
    </dgm:pt>
    <dgm:pt modelId="{E1BBEECE-604B-495C-AE8D-AC622BD918DD}" type="pres">
      <dgm:prSet presAssocID="{462F11D0-0FF5-4576-AA29-455B54726BA3}" presName="parentLin" presStyleCnt="0"/>
      <dgm:spPr/>
    </dgm:pt>
    <dgm:pt modelId="{749BBDAD-8B72-4A34-A613-0EF0A35CF667}" type="pres">
      <dgm:prSet presAssocID="{462F11D0-0FF5-4576-AA29-455B54726BA3}" presName="parentLeftMargin" presStyleLbl="node1" presStyleIdx="0" presStyleCnt="3"/>
      <dgm:spPr/>
    </dgm:pt>
    <dgm:pt modelId="{46C16AF5-F62D-48B1-8BF5-3CE22FAF2785}" type="pres">
      <dgm:prSet presAssocID="{462F11D0-0FF5-4576-AA29-455B54726BA3}" presName="parentText" presStyleLbl="node1" presStyleIdx="1" presStyleCnt="3">
        <dgm:presLayoutVars>
          <dgm:chMax val="0"/>
          <dgm:bulletEnabled val="1"/>
        </dgm:presLayoutVars>
      </dgm:prSet>
      <dgm:spPr/>
    </dgm:pt>
    <dgm:pt modelId="{90D4F84B-E126-4C7C-8E1F-4CAFECA65D46}" type="pres">
      <dgm:prSet presAssocID="{462F11D0-0FF5-4576-AA29-455B54726BA3}" presName="negativeSpace" presStyleCnt="0"/>
      <dgm:spPr/>
    </dgm:pt>
    <dgm:pt modelId="{D1E622A2-80E0-4D52-B8DB-927B964B59D4}" type="pres">
      <dgm:prSet presAssocID="{462F11D0-0FF5-4576-AA29-455B54726BA3}" presName="childText" presStyleLbl="conFgAcc1" presStyleIdx="1" presStyleCnt="3">
        <dgm:presLayoutVars>
          <dgm:bulletEnabled val="1"/>
        </dgm:presLayoutVars>
      </dgm:prSet>
      <dgm:spPr/>
    </dgm:pt>
    <dgm:pt modelId="{090C2622-46C6-4081-85B5-FB98422144FA}" type="pres">
      <dgm:prSet presAssocID="{D8527DD9-13C8-4E7B-B9D9-9E16C6DD1586}" presName="spaceBetweenRectangles" presStyleCnt="0"/>
      <dgm:spPr/>
    </dgm:pt>
    <dgm:pt modelId="{16432F1F-F823-4E15-858F-3C8BF1EE60FF}" type="pres">
      <dgm:prSet presAssocID="{E39935A5-6B40-4F19-AB34-B64E3D5DE546}" presName="parentLin" presStyleCnt="0"/>
      <dgm:spPr/>
    </dgm:pt>
    <dgm:pt modelId="{7541F389-08C7-44B7-9510-E75F6B279A8A}" type="pres">
      <dgm:prSet presAssocID="{E39935A5-6B40-4F19-AB34-B64E3D5DE546}" presName="parentLeftMargin" presStyleLbl="node1" presStyleIdx="1" presStyleCnt="3"/>
      <dgm:spPr/>
    </dgm:pt>
    <dgm:pt modelId="{C2F1FFAB-7A96-41DC-8848-049E36EF20AE}" type="pres">
      <dgm:prSet presAssocID="{E39935A5-6B40-4F19-AB34-B64E3D5DE546}" presName="parentText" presStyleLbl="node1" presStyleIdx="2" presStyleCnt="3">
        <dgm:presLayoutVars>
          <dgm:chMax val="0"/>
          <dgm:bulletEnabled val="1"/>
        </dgm:presLayoutVars>
      </dgm:prSet>
      <dgm:spPr/>
    </dgm:pt>
    <dgm:pt modelId="{C40D6441-3C72-4D1F-B03F-A91766AF127A}" type="pres">
      <dgm:prSet presAssocID="{E39935A5-6B40-4F19-AB34-B64E3D5DE546}" presName="negativeSpace" presStyleCnt="0"/>
      <dgm:spPr/>
    </dgm:pt>
    <dgm:pt modelId="{EC31F157-5075-4654-B5F5-B3799D0C4146}" type="pres">
      <dgm:prSet presAssocID="{E39935A5-6B40-4F19-AB34-B64E3D5DE546}" presName="childText" presStyleLbl="conFgAcc1" presStyleIdx="2" presStyleCnt="3">
        <dgm:presLayoutVars>
          <dgm:bulletEnabled val="1"/>
        </dgm:presLayoutVars>
      </dgm:prSet>
      <dgm:spPr/>
    </dgm:pt>
  </dgm:ptLst>
  <dgm:cxnLst>
    <dgm:cxn modelId="{5C54BE29-0789-457A-BC66-6B7DA601A9AC}" srcId="{EFAF7AAB-A5CA-4EA1-B949-389565716D48}" destId="{E39935A5-6B40-4F19-AB34-B64E3D5DE546}" srcOrd="2" destOrd="0" parTransId="{09DE3369-0CA0-474D-ACD2-CE159D72DCFD}" sibTransId="{17D28CCE-5699-4CE3-9E77-DCB91A950083}"/>
    <dgm:cxn modelId="{75F88F75-C8D3-44BB-A3A9-5AFE180F20F7}" srcId="{EFAF7AAB-A5CA-4EA1-B949-389565716D48}" destId="{462F11D0-0FF5-4576-AA29-455B54726BA3}" srcOrd="1" destOrd="0" parTransId="{C5C32A22-51C8-4E1B-AFA7-CC5A4832CEB7}" sibTransId="{D8527DD9-13C8-4E7B-B9D9-9E16C6DD1586}"/>
    <dgm:cxn modelId="{B47C8259-4F48-4E01-A183-F217BF6CEF17}" type="presOf" srcId="{462F11D0-0FF5-4576-AA29-455B54726BA3}" destId="{749BBDAD-8B72-4A34-A613-0EF0A35CF667}" srcOrd="0" destOrd="0" presId="urn:microsoft.com/office/officeart/2005/8/layout/list1"/>
    <dgm:cxn modelId="{A1A0747F-8CC3-422A-A1EB-978E046210B2}" srcId="{EFAF7AAB-A5CA-4EA1-B949-389565716D48}" destId="{E4975FFD-1969-4C5C-801B-4B2891B8B08B}" srcOrd="0" destOrd="0" parTransId="{271DD6F3-09DF-4A97-B46C-49F6EED1B7A6}" sibTransId="{28A712F3-4B0D-402F-A14D-4C888F1EF771}"/>
    <dgm:cxn modelId="{C9B2708C-9E75-4F07-B458-8CFC055B3397}" type="presOf" srcId="{E39935A5-6B40-4F19-AB34-B64E3D5DE546}" destId="{7541F389-08C7-44B7-9510-E75F6B279A8A}" srcOrd="0" destOrd="0" presId="urn:microsoft.com/office/officeart/2005/8/layout/list1"/>
    <dgm:cxn modelId="{DE0DAEAE-A54C-4AC3-AD3E-899D4F9C956F}" type="presOf" srcId="{E4975FFD-1969-4C5C-801B-4B2891B8B08B}" destId="{B9360E74-6687-42D0-ACEC-069C679C9BBA}" srcOrd="1" destOrd="0" presId="urn:microsoft.com/office/officeart/2005/8/layout/list1"/>
    <dgm:cxn modelId="{5FF642CD-E1FB-4962-8131-948C1C1D5DB6}" type="presOf" srcId="{EFAF7AAB-A5CA-4EA1-B949-389565716D48}" destId="{94305B46-F288-4803-A073-582A63DB4462}" srcOrd="0" destOrd="0" presId="urn:microsoft.com/office/officeart/2005/8/layout/list1"/>
    <dgm:cxn modelId="{E765BFD7-0EDD-4A29-A706-5DED0C619E97}" type="presOf" srcId="{462F11D0-0FF5-4576-AA29-455B54726BA3}" destId="{46C16AF5-F62D-48B1-8BF5-3CE22FAF2785}" srcOrd="1" destOrd="0" presId="urn:microsoft.com/office/officeart/2005/8/layout/list1"/>
    <dgm:cxn modelId="{615017E4-AA8E-4AF6-8E02-6D6AF1099FC9}" type="presOf" srcId="{E39935A5-6B40-4F19-AB34-B64E3D5DE546}" destId="{C2F1FFAB-7A96-41DC-8848-049E36EF20AE}" srcOrd="1" destOrd="0" presId="urn:microsoft.com/office/officeart/2005/8/layout/list1"/>
    <dgm:cxn modelId="{BC265FED-9FBD-4B4B-A96D-27E49C05A900}" type="presOf" srcId="{E4975FFD-1969-4C5C-801B-4B2891B8B08B}" destId="{CFC0CFB9-E0B7-4848-89E6-FA53CC80E6F8}" srcOrd="0" destOrd="0" presId="urn:microsoft.com/office/officeart/2005/8/layout/list1"/>
    <dgm:cxn modelId="{E526ADE1-EB0F-4794-81B6-536898ACAB39}" type="presParOf" srcId="{94305B46-F288-4803-A073-582A63DB4462}" destId="{CA87EAC0-6C8B-4EFB-BAD2-BECD9602E18B}" srcOrd="0" destOrd="0" presId="urn:microsoft.com/office/officeart/2005/8/layout/list1"/>
    <dgm:cxn modelId="{5C5E7173-8654-4807-8ABF-89531E8BE946}" type="presParOf" srcId="{CA87EAC0-6C8B-4EFB-BAD2-BECD9602E18B}" destId="{CFC0CFB9-E0B7-4848-89E6-FA53CC80E6F8}" srcOrd="0" destOrd="0" presId="urn:microsoft.com/office/officeart/2005/8/layout/list1"/>
    <dgm:cxn modelId="{2A10D033-57B9-4580-985B-FBE48EA445DB}" type="presParOf" srcId="{CA87EAC0-6C8B-4EFB-BAD2-BECD9602E18B}" destId="{B9360E74-6687-42D0-ACEC-069C679C9BBA}" srcOrd="1" destOrd="0" presId="urn:microsoft.com/office/officeart/2005/8/layout/list1"/>
    <dgm:cxn modelId="{1E3325CF-07C5-40F0-8276-4377F01EE17D}" type="presParOf" srcId="{94305B46-F288-4803-A073-582A63DB4462}" destId="{18CA0D8A-24A7-463E-84FA-19852A115EFD}" srcOrd="1" destOrd="0" presId="urn:microsoft.com/office/officeart/2005/8/layout/list1"/>
    <dgm:cxn modelId="{B35EE254-BC1E-4648-AB75-E8F2AE0E9D56}" type="presParOf" srcId="{94305B46-F288-4803-A073-582A63DB4462}" destId="{B737F599-8982-4FCD-B724-2865440B6B88}" srcOrd="2" destOrd="0" presId="urn:microsoft.com/office/officeart/2005/8/layout/list1"/>
    <dgm:cxn modelId="{2AA7EC3F-FC65-46C0-A874-8B2AD4CE19D2}" type="presParOf" srcId="{94305B46-F288-4803-A073-582A63DB4462}" destId="{4529C18F-B699-4A09-BF2F-BACCCC430A34}" srcOrd="3" destOrd="0" presId="urn:microsoft.com/office/officeart/2005/8/layout/list1"/>
    <dgm:cxn modelId="{A699D7EA-7289-4147-8382-09EFA878DBA8}" type="presParOf" srcId="{94305B46-F288-4803-A073-582A63DB4462}" destId="{E1BBEECE-604B-495C-AE8D-AC622BD918DD}" srcOrd="4" destOrd="0" presId="urn:microsoft.com/office/officeart/2005/8/layout/list1"/>
    <dgm:cxn modelId="{257F9D64-35BE-44C3-9A83-B869846BCAFB}" type="presParOf" srcId="{E1BBEECE-604B-495C-AE8D-AC622BD918DD}" destId="{749BBDAD-8B72-4A34-A613-0EF0A35CF667}" srcOrd="0" destOrd="0" presId="urn:microsoft.com/office/officeart/2005/8/layout/list1"/>
    <dgm:cxn modelId="{468990DA-DCB0-495F-B553-BE8BB9985142}" type="presParOf" srcId="{E1BBEECE-604B-495C-AE8D-AC622BD918DD}" destId="{46C16AF5-F62D-48B1-8BF5-3CE22FAF2785}" srcOrd="1" destOrd="0" presId="urn:microsoft.com/office/officeart/2005/8/layout/list1"/>
    <dgm:cxn modelId="{5B64F25B-5FA7-4371-925D-2D819189E9A1}" type="presParOf" srcId="{94305B46-F288-4803-A073-582A63DB4462}" destId="{90D4F84B-E126-4C7C-8E1F-4CAFECA65D46}" srcOrd="5" destOrd="0" presId="urn:microsoft.com/office/officeart/2005/8/layout/list1"/>
    <dgm:cxn modelId="{C6DA627A-62DF-4A54-839B-3518B41B3E3A}" type="presParOf" srcId="{94305B46-F288-4803-A073-582A63DB4462}" destId="{D1E622A2-80E0-4D52-B8DB-927B964B59D4}" srcOrd="6" destOrd="0" presId="urn:microsoft.com/office/officeart/2005/8/layout/list1"/>
    <dgm:cxn modelId="{D72FD43A-1641-48BA-A2E1-B725654A9530}" type="presParOf" srcId="{94305B46-F288-4803-A073-582A63DB4462}" destId="{090C2622-46C6-4081-85B5-FB98422144FA}" srcOrd="7" destOrd="0" presId="urn:microsoft.com/office/officeart/2005/8/layout/list1"/>
    <dgm:cxn modelId="{F7383F8E-4F4B-4269-82A4-0B9D466648C0}" type="presParOf" srcId="{94305B46-F288-4803-A073-582A63DB4462}" destId="{16432F1F-F823-4E15-858F-3C8BF1EE60FF}" srcOrd="8" destOrd="0" presId="urn:microsoft.com/office/officeart/2005/8/layout/list1"/>
    <dgm:cxn modelId="{18B4CB7C-21A3-40E4-9976-8CC10058367E}" type="presParOf" srcId="{16432F1F-F823-4E15-858F-3C8BF1EE60FF}" destId="{7541F389-08C7-44B7-9510-E75F6B279A8A}" srcOrd="0" destOrd="0" presId="urn:microsoft.com/office/officeart/2005/8/layout/list1"/>
    <dgm:cxn modelId="{CE0311B1-0A77-4326-B213-460010E92E76}" type="presParOf" srcId="{16432F1F-F823-4E15-858F-3C8BF1EE60FF}" destId="{C2F1FFAB-7A96-41DC-8848-049E36EF20AE}" srcOrd="1" destOrd="0" presId="urn:microsoft.com/office/officeart/2005/8/layout/list1"/>
    <dgm:cxn modelId="{215EA2C9-B932-4D53-A0A6-7643B20F6238}" type="presParOf" srcId="{94305B46-F288-4803-A073-582A63DB4462}" destId="{C40D6441-3C72-4D1F-B03F-A91766AF127A}" srcOrd="9" destOrd="0" presId="urn:microsoft.com/office/officeart/2005/8/layout/list1"/>
    <dgm:cxn modelId="{56FF0D7C-B86E-4FED-830C-8BF178606FF8}" type="presParOf" srcId="{94305B46-F288-4803-A073-582A63DB4462}" destId="{EC31F157-5075-4654-B5F5-B3799D0C414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8C4A43-8696-41DB-AEC5-91E6B8B83403}">
      <dsp:nvSpPr>
        <dsp:cNvPr id="0" name=""/>
        <dsp:cNvSpPr/>
      </dsp:nvSpPr>
      <dsp:spPr>
        <a:xfrm>
          <a:off x="1974265" y="2613"/>
          <a:ext cx="6979297" cy="418757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Significance of Pricing </a:t>
          </a:r>
        </a:p>
        <a:p>
          <a:pPr marL="228600" lvl="1" indent="-228600" algn="l" defTabSz="1111250">
            <a:lnSpc>
              <a:spcPct val="90000"/>
            </a:lnSpc>
            <a:spcBef>
              <a:spcPct val="0"/>
            </a:spcBef>
            <a:spcAft>
              <a:spcPct val="15000"/>
            </a:spcAft>
            <a:buChar char="•"/>
          </a:pPr>
          <a:r>
            <a:rPr lang="en-US" sz="2500" kern="1200"/>
            <a:t>It determines the revenue that could be generated</a:t>
          </a:r>
        </a:p>
        <a:p>
          <a:pPr marL="228600" lvl="1" indent="-228600" algn="l" defTabSz="1111250">
            <a:lnSpc>
              <a:spcPct val="90000"/>
            </a:lnSpc>
            <a:spcBef>
              <a:spcPct val="0"/>
            </a:spcBef>
            <a:spcAft>
              <a:spcPct val="15000"/>
            </a:spcAft>
            <a:buChar char="•"/>
          </a:pPr>
          <a:r>
            <a:rPr lang="en-US" sz="2500" kern="1200"/>
            <a:t>Influences customers perception of value</a:t>
          </a:r>
        </a:p>
        <a:p>
          <a:pPr marL="228600" lvl="1" indent="-228600" algn="l" defTabSz="1111250">
            <a:lnSpc>
              <a:spcPct val="90000"/>
            </a:lnSpc>
            <a:spcBef>
              <a:spcPct val="0"/>
            </a:spcBef>
            <a:spcAft>
              <a:spcPct val="15000"/>
            </a:spcAft>
            <a:buChar char="•"/>
          </a:pPr>
          <a:r>
            <a:rPr lang="en-US" sz="2500" kern="1200" dirty="0"/>
            <a:t>Determines the level of motivation that can be expected among intermediaries </a:t>
          </a:r>
        </a:p>
        <a:p>
          <a:pPr marL="228600" lvl="1" indent="-228600" algn="l" defTabSz="1111250">
            <a:lnSpc>
              <a:spcPct val="90000"/>
            </a:lnSpc>
            <a:spcBef>
              <a:spcPct val="0"/>
            </a:spcBef>
            <a:spcAft>
              <a:spcPct val="15000"/>
            </a:spcAft>
            <a:buChar char="•"/>
          </a:pPr>
          <a:r>
            <a:rPr lang="en-US" sz="2500" kern="1200"/>
            <a:t>Have an impact on promotional spending strategy </a:t>
          </a:r>
        </a:p>
        <a:p>
          <a:pPr marL="228600" lvl="1" indent="-228600" algn="l" defTabSz="1111250">
            <a:lnSpc>
              <a:spcPct val="90000"/>
            </a:lnSpc>
            <a:spcBef>
              <a:spcPct val="0"/>
            </a:spcBef>
            <a:spcAft>
              <a:spcPct val="15000"/>
            </a:spcAft>
            <a:buChar char="•"/>
          </a:pPr>
          <a:r>
            <a:rPr lang="en-US" sz="2500" kern="1200"/>
            <a:t>It compensates for weakness in other elements of the marketing mix</a:t>
          </a:r>
        </a:p>
      </dsp:txBody>
      <dsp:txXfrm>
        <a:off x="1974265" y="2613"/>
        <a:ext cx="6979297" cy="4187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7F599-8982-4FCD-B724-2865440B6B88}">
      <dsp:nvSpPr>
        <dsp:cNvPr id="0" name=""/>
        <dsp:cNvSpPr/>
      </dsp:nvSpPr>
      <dsp:spPr>
        <a:xfrm>
          <a:off x="0" y="956659"/>
          <a:ext cx="6666833" cy="88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9360E74-6687-42D0-ACEC-069C679C9BBA}">
      <dsp:nvSpPr>
        <dsp:cNvPr id="0" name=""/>
        <dsp:cNvSpPr/>
      </dsp:nvSpPr>
      <dsp:spPr>
        <a:xfrm>
          <a:off x="333341" y="440059"/>
          <a:ext cx="4666783" cy="1033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555750">
            <a:lnSpc>
              <a:spcPct val="90000"/>
            </a:lnSpc>
            <a:spcBef>
              <a:spcPct val="0"/>
            </a:spcBef>
            <a:spcAft>
              <a:spcPct val="35000"/>
            </a:spcAft>
            <a:buNone/>
          </a:pPr>
          <a:r>
            <a:rPr lang="en-US" sz="3500" kern="1200"/>
            <a:t>End </a:t>
          </a:r>
        </a:p>
      </dsp:txBody>
      <dsp:txXfrm>
        <a:off x="383778" y="490496"/>
        <a:ext cx="4565909" cy="932326"/>
      </dsp:txXfrm>
    </dsp:sp>
    <dsp:sp modelId="{D1E622A2-80E0-4D52-B8DB-927B964B59D4}">
      <dsp:nvSpPr>
        <dsp:cNvPr id="0" name=""/>
        <dsp:cNvSpPr/>
      </dsp:nvSpPr>
      <dsp:spPr>
        <a:xfrm>
          <a:off x="0" y="2544259"/>
          <a:ext cx="6666833" cy="882000"/>
        </a:xfrm>
        <a:prstGeom prst="rect">
          <a:avLst/>
        </a:prstGeom>
        <a:solidFill>
          <a:schemeClr val="lt1">
            <a:alpha val="90000"/>
            <a:hueOff val="0"/>
            <a:satOff val="0"/>
            <a:lumOff val="0"/>
            <a:alphaOff val="0"/>
          </a:schemeClr>
        </a:solidFill>
        <a:ln w="6350" cap="flat" cmpd="sng" algn="ctr">
          <a:solidFill>
            <a:schemeClr val="accent2">
              <a:hueOff val="-727682"/>
              <a:satOff val="-41964"/>
              <a:lumOff val="4314"/>
              <a:alphaOff val="0"/>
            </a:schemeClr>
          </a:solidFill>
          <a:prstDash val="solid"/>
          <a:miter lim="800000"/>
        </a:ln>
        <a:effectLst/>
      </dsp:spPr>
      <dsp:style>
        <a:lnRef idx="1">
          <a:scrgbClr r="0" g="0" b="0"/>
        </a:lnRef>
        <a:fillRef idx="1">
          <a:scrgbClr r="0" g="0" b="0"/>
        </a:fillRef>
        <a:effectRef idx="0">
          <a:scrgbClr r="0" g="0" b="0"/>
        </a:effectRef>
        <a:fontRef idx="minor"/>
      </dsp:style>
    </dsp:sp>
    <dsp:sp modelId="{46C16AF5-F62D-48B1-8BF5-3CE22FAF2785}">
      <dsp:nvSpPr>
        <dsp:cNvPr id="0" name=""/>
        <dsp:cNvSpPr/>
      </dsp:nvSpPr>
      <dsp:spPr>
        <a:xfrm>
          <a:off x="333341" y="2027660"/>
          <a:ext cx="4666783" cy="1033200"/>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555750">
            <a:lnSpc>
              <a:spcPct val="90000"/>
            </a:lnSpc>
            <a:spcBef>
              <a:spcPct val="0"/>
            </a:spcBef>
            <a:spcAft>
              <a:spcPct val="35000"/>
            </a:spcAft>
            <a:buNone/>
          </a:pPr>
          <a:r>
            <a:rPr lang="en-US" sz="3500" kern="1200"/>
            <a:t>Thank you </a:t>
          </a:r>
        </a:p>
      </dsp:txBody>
      <dsp:txXfrm>
        <a:off x="383778" y="2078097"/>
        <a:ext cx="4565909" cy="932326"/>
      </dsp:txXfrm>
    </dsp:sp>
    <dsp:sp modelId="{EC31F157-5075-4654-B5F5-B3799D0C4146}">
      <dsp:nvSpPr>
        <dsp:cNvPr id="0" name=""/>
        <dsp:cNvSpPr/>
      </dsp:nvSpPr>
      <dsp:spPr>
        <a:xfrm>
          <a:off x="0" y="4131860"/>
          <a:ext cx="6666833" cy="882000"/>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sp>
    <dsp:sp modelId="{C2F1FFAB-7A96-41DC-8848-049E36EF20AE}">
      <dsp:nvSpPr>
        <dsp:cNvPr id="0" name=""/>
        <dsp:cNvSpPr/>
      </dsp:nvSpPr>
      <dsp:spPr>
        <a:xfrm>
          <a:off x="333341" y="3615260"/>
          <a:ext cx="4666783" cy="103320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555750">
            <a:lnSpc>
              <a:spcPct val="90000"/>
            </a:lnSpc>
            <a:spcBef>
              <a:spcPct val="0"/>
            </a:spcBef>
            <a:spcAft>
              <a:spcPct val="35000"/>
            </a:spcAft>
            <a:buNone/>
          </a:pPr>
          <a:r>
            <a:rPr lang="en-US" sz="3500" kern="1200"/>
            <a:t>See you in lesson eight</a:t>
          </a:r>
        </a:p>
      </dsp:txBody>
      <dsp:txXfrm>
        <a:off x="383778" y="3665697"/>
        <a:ext cx="4565909" cy="93232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67FD-3909-2F17-F6B5-F765780B57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83DDF3-D611-9A0C-4080-E9A4896352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EEAD9DB-AFB9-F3F4-16D6-576A8AA18FEF}"/>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DA8DFF60-3958-45CD-3F6B-FD3DC9B3E4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1F8178-22CE-4BFE-86BE-6D915E9D8BD3}"/>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3862626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32BC5-A0B4-D4D1-6C6B-5AB132F278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322DC8C-A0A2-08D5-9DF5-F25F178A82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73C872-5F03-EE38-53F2-BFA14B12E761}"/>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AA6B9246-D81F-5E64-5D7D-2200C3D0BA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4F5097-1195-3AC1-9D30-FAD58AA9B507}"/>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230891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EEC12-5836-B3E5-6248-203AB42D2B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954A938-2E73-6F9B-3688-5E501E023B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930C36-35B5-758A-BD27-7D75FE5DDDFA}"/>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507F8856-CA09-E776-1C20-4C180425FC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BB5488-D3B9-0140-0CD4-55D2F179C49A}"/>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883713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EE139-6486-3FBA-BEEE-E37D382B8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28DE69-3DC3-CE22-C09F-8F1ED323A9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167A432-6D5A-4B02-A697-ED88E8EE6A7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E23F38-5502-0893-1AB0-8EEF7D313447}"/>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6" name="Footer Placeholder 5">
            <a:extLst>
              <a:ext uri="{FF2B5EF4-FFF2-40B4-BE49-F238E27FC236}">
                <a16:creationId xmlns:a16="http://schemas.microsoft.com/office/drawing/2014/main" id="{41816939-77A7-775C-6CB4-5B120846E5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1C2E9F-6189-05B7-6B9E-8561BB11F504}"/>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3416126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51561-5127-95A5-B508-95129C4DCE2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25F25AE-FAD2-2BD6-3779-DA89B8C61D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98E1D7-968C-F055-1189-B3B6A27ED2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1A6464D-B5B5-15FB-118D-B442BF7BDE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39DD11-3AFF-AE80-9B9D-E2A38840B9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C55BC16-454A-4DC3-58F9-4380AF893D0A}"/>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8" name="Footer Placeholder 7">
            <a:extLst>
              <a:ext uri="{FF2B5EF4-FFF2-40B4-BE49-F238E27FC236}">
                <a16:creationId xmlns:a16="http://schemas.microsoft.com/office/drawing/2014/main" id="{9A008EDF-5EDF-B847-9120-98579C524A7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F33E88A-1AF5-420F-9890-2AAB32580374}"/>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2535053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7BDDF-8576-257C-1D6F-1C5D87B8BE6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70266FA-A0AE-1DD9-7EDB-52559A56AD3C}"/>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4" name="Footer Placeholder 3">
            <a:extLst>
              <a:ext uri="{FF2B5EF4-FFF2-40B4-BE49-F238E27FC236}">
                <a16:creationId xmlns:a16="http://schemas.microsoft.com/office/drawing/2014/main" id="{97D63CD1-12B3-E716-192C-DE5D3D03FC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58E28F-E41E-BB1E-6135-A2BB83A0AC16}"/>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1914736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721668-EC8B-0191-0334-FD891AE03CD4}"/>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3" name="Footer Placeholder 2">
            <a:extLst>
              <a:ext uri="{FF2B5EF4-FFF2-40B4-BE49-F238E27FC236}">
                <a16:creationId xmlns:a16="http://schemas.microsoft.com/office/drawing/2014/main" id="{9348B6B9-420C-D1C7-D3A9-86953B7393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4B20D7E-95D1-AC0B-F099-9DB5455F9390}"/>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1176695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AFDF5-C581-A280-E198-5A5BD8A124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6C048D1-7360-8E1F-22A7-139F46FF1A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9C0ED94-F6AA-D46E-B2BE-52D1FE84E6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5D5E5C-C956-66BF-DA23-F25C99C566E7}"/>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6" name="Footer Placeholder 5">
            <a:extLst>
              <a:ext uri="{FF2B5EF4-FFF2-40B4-BE49-F238E27FC236}">
                <a16:creationId xmlns:a16="http://schemas.microsoft.com/office/drawing/2014/main" id="{E60B6482-397E-035E-AB17-21781A8714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A3F566-E0D0-8C64-5E4F-D372453EC376}"/>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1244317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5CF29-7099-8489-9832-3A4B4761B3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F61C407-853C-32C7-5C23-E63F58A45E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7B0B937-C32B-2CAF-A0AB-52ACEBE4DF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D7993E-8F61-0BFB-74D1-A4B2FDAF98FB}"/>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6" name="Footer Placeholder 5">
            <a:extLst>
              <a:ext uri="{FF2B5EF4-FFF2-40B4-BE49-F238E27FC236}">
                <a16:creationId xmlns:a16="http://schemas.microsoft.com/office/drawing/2014/main" id="{96FE5005-E89F-F270-BD84-25B9FD4023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EC3FB8-D5C0-5647-E680-0D143A329BB6}"/>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3187804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A3F-4049-7D17-81F3-9C5DF298D67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4BB408C-2472-E966-6B88-83E17AF40F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B657D2-957A-E80F-9AE3-08E8A96E72D6}"/>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CA2A350F-6FBD-CE15-88D5-4C75DC3242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8132B5-9BB8-0305-83DA-AEF307548358}"/>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1434622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5DAFFA-EBFD-34DC-181A-7EC928DEF8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F9332FB-27AE-35EC-9945-239BFC83AB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F4F9A-BB71-3A4F-9A46-3291E7B51049}"/>
              </a:ext>
            </a:extLst>
          </p:cNvPr>
          <p:cNvSpPr>
            <a:spLocks noGrp="1"/>
          </p:cNvSpPr>
          <p:nvPr>
            <p:ph type="dt" sz="half" idx="10"/>
          </p:nvPr>
        </p:nvSpPr>
        <p:spPr/>
        <p:txBody>
          <a:body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1CA561D4-1FD8-C33C-C8B4-1FEA9DECED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7A01AB-C3F3-6B41-B5EB-23EBB2953612}"/>
              </a:ext>
            </a:extLst>
          </p:cNvPr>
          <p:cNvSpPr>
            <a:spLocks noGrp="1"/>
          </p:cNvSpPr>
          <p:nvPr>
            <p:ph type="sldNum" sz="quarter" idx="12"/>
          </p:nvPr>
        </p:nvSpPr>
        <p:spPr/>
        <p:txBody>
          <a:bodyPr/>
          <a:lstStyle/>
          <a:p>
            <a:fld id="{E3272F5E-15AB-47B4-945A-942CAA0D87BB}" type="slidenum">
              <a:rPr lang="en-US" smtClean="0"/>
              <a:t>‹#›</a:t>
            </a:fld>
            <a:endParaRPr lang="en-US"/>
          </a:p>
        </p:txBody>
      </p:sp>
    </p:spTree>
    <p:extLst>
      <p:ext uri="{BB962C8B-B14F-4D97-AF65-F5344CB8AC3E}">
        <p14:creationId xmlns:p14="http://schemas.microsoft.com/office/powerpoint/2010/main" val="938702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8424CA-85CB-E7D2-9CA0-791917EB51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FCC5D52-4811-F1EA-B9EB-15AA81679F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CC7064-36F6-2BD6-ED81-514105A71B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1354DD-8CB7-4C09-8C99-2A7D0D745EC4}" type="datetimeFigureOut">
              <a:rPr lang="en-US" smtClean="0"/>
              <a:t>10/13/2023</a:t>
            </a:fld>
            <a:endParaRPr lang="en-US"/>
          </a:p>
        </p:txBody>
      </p:sp>
      <p:sp>
        <p:nvSpPr>
          <p:cNvPr id="5" name="Footer Placeholder 4">
            <a:extLst>
              <a:ext uri="{FF2B5EF4-FFF2-40B4-BE49-F238E27FC236}">
                <a16:creationId xmlns:a16="http://schemas.microsoft.com/office/drawing/2014/main" id="{ABD90879-E8DE-5E5A-224D-1E8E207CF8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8EBE48C-0EA4-4027-03A7-41D189E325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272F5E-15AB-47B4-945A-942CAA0D87BB}" type="slidenum">
              <a:rPr lang="en-US" smtClean="0"/>
              <a:t>‹#›</a:t>
            </a:fld>
            <a:endParaRPr lang="en-US"/>
          </a:p>
        </p:txBody>
      </p:sp>
    </p:spTree>
    <p:extLst>
      <p:ext uri="{BB962C8B-B14F-4D97-AF65-F5344CB8AC3E}">
        <p14:creationId xmlns:p14="http://schemas.microsoft.com/office/powerpoint/2010/main" val="927750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9CE1C0C-D204-ACF0-4B42-4B220A73759C}"/>
              </a:ext>
            </a:extLst>
          </p:cNvPr>
          <p:cNvSpPr>
            <a:spLocks noGrp="1"/>
          </p:cNvSpPr>
          <p:nvPr>
            <p:ph type="ctrTitle"/>
          </p:nvPr>
        </p:nvSpPr>
        <p:spPr>
          <a:xfrm>
            <a:off x="1314824" y="735106"/>
            <a:ext cx="10053763" cy="2928470"/>
          </a:xfrm>
        </p:spPr>
        <p:txBody>
          <a:bodyPr anchor="b">
            <a:normAutofit/>
          </a:bodyPr>
          <a:lstStyle/>
          <a:p>
            <a:pPr algn="l"/>
            <a:r>
              <a:rPr lang="en-US" sz="4800">
                <a:solidFill>
                  <a:srgbClr val="FFFFFF"/>
                </a:solidFill>
              </a:rPr>
              <a:t>Export marketing and finance</a:t>
            </a:r>
            <a:br>
              <a:rPr lang="en-US" sz="4800">
                <a:solidFill>
                  <a:srgbClr val="FFFFFF"/>
                </a:solidFill>
              </a:rPr>
            </a:br>
            <a:r>
              <a:rPr lang="en-US" sz="4800">
                <a:solidFill>
                  <a:srgbClr val="FFFFFF"/>
                </a:solidFill>
              </a:rPr>
              <a:t>Week 7 Lecture</a:t>
            </a:r>
            <a:br>
              <a:rPr lang="en-US" sz="4800">
                <a:solidFill>
                  <a:srgbClr val="FFFFFF"/>
                </a:solidFill>
              </a:rPr>
            </a:br>
            <a:r>
              <a:rPr lang="en-US" sz="4800">
                <a:solidFill>
                  <a:srgbClr val="FFFFFF"/>
                </a:solidFill>
              </a:rPr>
              <a:t>Export contract and financing</a:t>
            </a:r>
          </a:p>
        </p:txBody>
      </p:sp>
      <p:sp>
        <p:nvSpPr>
          <p:cNvPr id="3" name="Subtitle 2">
            <a:extLst>
              <a:ext uri="{FF2B5EF4-FFF2-40B4-BE49-F238E27FC236}">
                <a16:creationId xmlns:a16="http://schemas.microsoft.com/office/drawing/2014/main" id="{5C4E8AA2-0AEC-B8DD-D833-3D7F5D026EA2}"/>
              </a:ext>
            </a:extLst>
          </p:cNvPr>
          <p:cNvSpPr>
            <a:spLocks noGrp="1"/>
          </p:cNvSpPr>
          <p:nvPr>
            <p:ph type="subTitle" idx="1"/>
          </p:nvPr>
        </p:nvSpPr>
        <p:spPr>
          <a:xfrm>
            <a:off x="1350682" y="4870824"/>
            <a:ext cx="10005951" cy="1458258"/>
          </a:xfrm>
        </p:spPr>
        <p:txBody>
          <a:bodyPr anchor="ctr">
            <a:normAutofit/>
          </a:bodyPr>
          <a:lstStyle/>
          <a:p>
            <a:pPr algn="l"/>
            <a:r>
              <a:rPr lang="en-US" dirty="0"/>
              <a:t>Dr John Kamau</a:t>
            </a:r>
            <a:endParaRPr lang="en-US"/>
          </a:p>
        </p:txBody>
      </p:sp>
    </p:spTree>
    <p:extLst>
      <p:ext uri="{BB962C8B-B14F-4D97-AF65-F5344CB8AC3E}">
        <p14:creationId xmlns:p14="http://schemas.microsoft.com/office/powerpoint/2010/main" val="2403474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Rectangle 3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3319CB-9222-83F7-4B89-8F7BFAA1FD4A}"/>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Welcome note</a:t>
            </a:r>
          </a:p>
        </p:txBody>
      </p:sp>
      <p:sp>
        <p:nvSpPr>
          <p:cNvPr id="3" name="Content Placeholder 2">
            <a:extLst>
              <a:ext uri="{FF2B5EF4-FFF2-40B4-BE49-F238E27FC236}">
                <a16:creationId xmlns:a16="http://schemas.microsoft.com/office/drawing/2014/main" id="{79E525BE-8A3A-57BC-16E5-3902F5BBC69F}"/>
              </a:ext>
            </a:extLst>
          </p:cNvPr>
          <p:cNvSpPr>
            <a:spLocks noGrp="1"/>
          </p:cNvSpPr>
          <p:nvPr>
            <p:ph idx="1"/>
          </p:nvPr>
        </p:nvSpPr>
        <p:spPr>
          <a:xfrm>
            <a:off x="4581727" y="649480"/>
            <a:ext cx="3025303" cy="5546047"/>
          </a:xfrm>
        </p:spPr>
        <p:txBody>
          <a:bodyPr anchor="ctr">
            <a:normAutofit/>
          </a:bodyPr>
          <a:lstStyle/>
          <a:p>
            <a:r>
              <a:rPr lang="en-US" dirty="0"/>
              <a:t>Welcome to week seven lecture!</a:t>
            </a:r>
          </a:p>
          <a:p>
            <a:r>
              <a:rPr lang="en-US" dirty="0"/>
              <a:t>It is my joy to have you in this lesson</a:t>
            </a:r>
          </a:p>
          <a:p>
            <a:r>
              <a:rPr lang="en-US" dirty="0"/>
              <a:t>We continue to discuss export procedure</a:t>
            </a:r>
          </a:p>
          <a:p>
            <a:r>
              <a:rPr lang="en-US" dirty="0"/>
              <a:t>We focus on exports pricing, contracts and financing </a:t>
            </a:r>
          </a:p>
        </p:txBody>
      </p:sp>
      <p:pic>
        <p:nvPicPr>
          <p:cNvPr id="5" name="Picture 4" descr="Many question marks on black background">
            <a:extLst>
              <a:ext uri="{FF2B5EF4-FFF2-40B4-BE49-F238E27FC236}">
                <a16:creationId xmlns:a16="http://schemas.microsoft.com/office/drawing/2014/main" id="{FF4958E8-AAC8-74D2-22EF-F97EE0689F51}"/>
              </a:ext>
            </a:extLst>
          </p:cNvPr>
          <p:cNvPicPr>
            <a:picLocks noChangeAspect="1"/>
          </p:cNvPicPr>
          <p:nvPr/>
        </p:nvPicPr>
        <p:blipFill rotWithShape="1">
          <a:blip r:embed="rId2"/>
          <a:srcRect l="62528" r="1160" b="2"/>
          <a:stretch/>
        </p:blipFill>
        <p:spPr>
          <a:xfrm>
            <a:off x="8109502" y="10"/>
            <a:ext cx="4082498" cy="6857990"/>
          </a:xfrm>
          <a:prstGeom prst="rect">
            <a:avLst/>
          </a:prstGeom>
        </p:spPr>
      </p:pic>
    </p:spTree>
    <p:extLst>
      <p:ext uri="{BB962C8B-B14F-4D97-AF65-F5344CB8AC3E}">
        <p14:creationId xmlns:p14="http://schemas.microsoft.com/office/powerpoint/2010/main" val="3467385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ECE546-1F1E-734F-81CD-8DE5E759152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Intended learning outcomes </a:t>
            </a:r>
          </a:p>
        </p:txBody>
      </p:sp>
      <p:sp>
        <p:nvSpPr>
          <p:cNvPr id="3" name="Content Placeholder 2">
            <a:extLst>
              <a:ext uri="{FF2B5EF4-FFF2-40B4-BE49-F238E27FC236}">
                <a16:creationId xmlns:a16="http://schemas.microsoft.com/office/drawing/2014/main" id="{C37CBC7B-90C6-1497-7319-6BD29FC40350}"/>
              </a:ext>
            </a:extLst>
          </p:cNvPr>
          <p:cNvSpPr>
            <a:spLocks noGrp="1"/>
          </p:cNvSpPr>
          <p:nvPr>
            <p:ph idx="1"/>
          </p:nvPr>
        </p:nvSpPr>
        <p:spPr>
          <a:xfrm>
            <a:off x="4581727" y="649480"/>
            <a:ext cx="3025303" cy="5546047"/>
          </a:xfrm>
        </p:spPr>
        <p:txBody>
          <a:bodyPr anchor="ctr">
            <a:normAutofit fontScale="92500" lnSpcReduction="10000"/>
          </a:bodyPr>
          <a:lstStyle/>
          <a:p>
            <a:pPr marL="0" indent="0">
              <a:buNone/>
            </a:pPr>
            <a:r>
              <a:rPr lang="en-US" dirty="0"/>
              <a:t>At the end of this lecture, you will be able to:</a:t>
            </a:r>
          </a:p>
          <a:p>
            <a:r>
              <a:rPr lang="en-US" dirty="0"/>
              <a:t>Discuss ways of determining export prices</a:t>
            </a:r>
          </a:p>
          <a:p>
            <a:r>
              <a:rPr lang="en-US" dirty="0"/>
              <a:t>Describe transfer pricing in export markets</a:t>
            </a:r>
          </a:p>
          <a:p>
            <a:r>
              <a:rPr lang="en-US" dirty="0"/>
              <a:t>Examine methods of making payments for exports </a:t>
            </a:r>
          </a:p>
          <a:p>
            <a:r>
              <a:rPr lang="en-US" dirty="0"/>
              <a:t>Evaluate shipment financing methods </a:t>
            </a:r>
          </a:p>
        </p:txBody>
      </p:sp>
      <p:pic>
        <p:nvPicPr>
          <p:cNvPr id="5" name="Picture 4" descr="Graph on document with pen">
            <a:extLst>
              <a:ext uri="{FF2B5EF4-FFF2-40B4-BE49-F238E27FC236}">
                <a16:creationId xmlns:a16="http://schemas.microsoft.com/office/drawing/2014/main" id="{A9233C13-4EA1-1C74-CBAC-0D25CE9870D4}"/>
              </a:ext>
            </a:extLst>
          </p:cNvPr>
          <p:cNvPicPr>
            <a:picLocks noChangeAspect="1"/>
          </p:cNvPicPr>
          <p:nvPr/>
        </p:nvPicPr>
        <p:blipFill rotWithShape="1">
          <a:blip r:embed="rId2"/>
          <a:srcRect l="36993" r="23271" b="-1"/>
          <a:stretch/>
        </p:blipFill>
        <p:spPr>
          <a:xfrm>
            <a:off x="8109502" y="10"/>
            <a:ext cx="4082498" cy="6857990"/>
          </a:xfrm>
          <a:prstGeom prst="rect">
            <a:avLst/>
          </a:prstGeom>
        </p:spPr>
      </p:pic>
    </p:spTree>
    <p:extLst>
      <p:ext uri="{BB962C8B-B14F-4D97-AF65-F5344CB8AC3E}">
        <p14:creationId xmlns:p14="http://schemas.microsoft.com/office/powerpoint/2010/main" val="2141790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3A0BB0-C44F-8C97-C0B3-09A133442FE8}"/>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Export pricing </a:t>
            </a:r>
          </a:p>
        </p:txBody>
      </p:sp>
      <p:graphicFrame>
        <p:nvGraphicFramePr>
          <p:cNvPr id="5" name="Content Placeholder 2">
            <a:extLst>
              <a:ext uri="{FF2B5EF4-FFF2-40B4-BE49-F238E27FC236}">
                <a16:creationId xmlns:a16="http://schemas.microsoft.com/office/drawing/2014/main" id="{D46AB86E-015C-E403-5D03-F2B70B21F4F5}"/>
              </a:ext>
            </a:extLst>
          </p:cNvPr>
          <p:cNvGraphicFramePr>
            <a:graphicFrameLocks noGrp="1"/>
          </p:cNvGraphicFramePr>
          <p:nvPr>
            <p:ph idx="1"/>
            <p:extLst>
              <p:ext uri="{D42A27DB-BD31-4B8C-83A1-F6EECF244321}">
                <p14:modId xmlns:p14="http://schemas.microsoft.com/office/powerpoint/2010/main" val="175267158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1966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BA342A-EE75-E2EA-3ED7-6D7A2BD5FF01}"/>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Factors that influence export pricing </a:t>
            </a:r>
          </a:p>
        </p:txBody>
      </p:sp>
      <p:graphicFrame>
        <p:nvGraphicFramePr>
          <p:cNvPr id="4" name="Content Placeholder 3">
            <a:extLst>
              <a:ext uri="{FF2B5EF4-FFF2-40B4-BE49-F238E27FC236}">
                <a16:creationId xmlns:a16="http://schemas.microsoft.com/office/drawing/2014/main" id="{37FD991B-A714-90F4-603C-2161CDEECE44}"/>
              </a:ext>
            </a:extLst>
          </p:cNvPr>
          <p:cNvGraphicFramePr>
            <a:graphicFrameLocks noGrp="1"/>
          </p:cNvGraphicFramePr>
          <p:nvPr>
            <p:ph idx="1"/>
            <p:extLst>
              <p:ext uri="{D42A27DB-BD31-4B8C-83A1-F6EECF244321}">
                <p14:modId xmlns:p14="http://schemas.microsoft.com/office/powerpoint/2010/main" val="3411357527"/>
              </p:ext>
            </p:extLst>
          </p:nvPr>
        </p:nvGraphicFramePr>
        <p:xfrm>
          <a:off x="4502428" y="992756"/>
          <a:ext cx="7225748" cy="4872491"/>
        </p:xfrm>
        <a:graphic>
          <a:graphicData uri="http://schemas.openxmlformats.org/drawingml/2006/table">
            <a:tbl>
              <a:tblPr firstRow="1" firstCol="1" bandRow="1">
                <a:tableStyleId>{9D7B26C5-4107-4FEC-AEDC-1716B250A1EF}</a:tableStyleId>
              </a:tblPr>
              <a:tblGrid>
                <a:gridCol w="2142338">
                  <a:extLst>
                    <a:ext uri="{9D8B030D-6E8A-4147-A177-3AD203B41FA5}">
                      <a16:colId xmlns:a16="http://schemas.microsoft.com/office/drawing/2014/main" val="3176349260"/>
                    </a:ext>
                  </a:extLst>
                </a:gridCol>
                <a:gridCol w="5083410">
                  <a:extLst>
                    <a:ext uri="{9D8B030D-6E8A-4147-A177-3AD203B41FA5}">
                      <a16:colId xmlns:a16="http://schemas.microsoft.com/office/drawing/2014/main" val="3659189054"/>
                    </a:ext>
                  </a:extLst>
                </a:gridCol>
              </a:tblGrid>
              <a:tr h="415369">
                <a:tc gridSpan="2">
                  <a:txBody>
                    <a:bodyPr/>
                    <a:lstStyle/>
                    <a:p>
                      <a:pPr marL="0" marR="0">
                        <a:lnSpc>
                          <a:spcPct val="115000"/>
                        </a:lnSpc>
                        <a:spcBef>
                          <a:spcPts val="0"/>
                        </a:spcBef>
                        <a:spcAft>
                          <a:spcPts val="600"/>
                        </a:spcAft>
                      </a:pPr>
                      <a:r>
                        <a:rPr lang="en-US" sz="2300" kern="100">
                          <a:effectLst/>
                        </a:rPr>
                        <a:t>Firm and management related factors</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tc hMerge="1">
                  <a:txBody>
                    <a:bodyPr/>
                    <a:lstStyle/>
                    <a:p>
                      <a:endParaRPr lang="en-US"/>
                    </a:p>
                  </a:txBody>
                  <a:tcPr/>
                </a:tc>
                <a:extLst>
                  <a:ext uri="{0D108BD9-81ED-4DB2-BD59-A6C34878D82A}">
                    <a16:rowId xmlns:a16="http://schemas.microsoft.com/office/drawing/2014/main" val="2050897583"/>
                  </a:ext>
                </a:extLst>
              </a:tr>
              <a:tr h="814747">
                <a:tc>
                  <a:txBody>
                    <a:bodyPr/>
                    <a:lstStyle/>
                    <a:p>
                      <a:pPr marL="0" marR="0" algn="just">
                        <a:lnSpc>
                          <a:spcPct val="115000"/>
                        </a:lnSpc>
                        <a:spcBef>
                          <a:spcPts val="0"/>
                        </a:spcBef>
                        <a:spcAft>
                          <a:spcPts val="600"/>
                        </a:spcAft>
                      </a:pPr>
                      <a:r>
                        <a:rPr lang="en-US" sz="2300" kern="100">
                          <a:effectLst/>
                        </a:rPr>
                        <a:t>Size and firm resources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tc>
                  <a:txBody>
                    <a:bodyPr/>
                    <a:lstStyle/>
                    <a:p>
                      <a:pPr marL="0" marR="0" algn="just">
                        <a:lnSpc>
                          <a:spcPct val="115000"/>
                        </a:lnSpc>
                        <a:spcBef>
                          <a:spcPts val="0"/>
                        </a:spcBef>
                        <a:spcAft>
                          <a:spcPts val="600"/>
                        </a:spcAft>
                      </a:pPr>
                      <a:r>
                        <a:rPr lang="en-US" sz="2300" kern="100">
                          <a:effectLst/>
                        </a:rPr>
                        <a:t>Large firms can adjust their prices more easily to beat competition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extLst>
                  <a:ext uri="{0D108BD9-81ED-4DB2-BD59-A6C34878D82A}">
                    <a16:rowId xmlns:a16="http://schemas.microsoft.com/office/drawing/2014/main" val="269230880"/>
                  </a:ext>
                </a:extLst>
              </a:tr>
              <a:tr h="814747">
                <a:tc>
                  <a:txBody>
                    <a:bodyPr/>
                    <a:lstStyle/>
                    <a:p>
                      <a:pPr marL="0" marR="0" algn="just">
                        <a:lnSpc>
                          <a:spcPct val="115000"/>
                        </a:lnSpc>
                        <a:spcBef>
                          <a:spcPts val="0"/>
                        </a:spcBef>
                        <a:spcAft>
                          <a:spcPts val="600"/>
                        </a:spcAft>
                      </a:pPr>
                      <a:r>
                        <a:rPr lang="en-US" sz="2300" kern="100">
                          <a:effectLst/>
                        </a:rPr>
                        <a:t>International experience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tc>
                  <a:txBody>
                    <a:bodyPr/>
                    <a:lstStyle/>
                    <a:p>
                      <a:pPr marL="0" marR="0" algn="just">
                        <a:lnSpc>
                          <a:spcPct val="115000"/>
                        </a:lnSpc>
                        <a:spcBef>
                          <a:spcPts val="0"/>
                        </a:spcBef>
                        <a:spcAft>
                          <a:spcPts val="600"/>
                        </a:spcAft>
                      </a:pPr>
                      <a:r>
                        <a:rPr lang="en-US" sz="2300" kern="100">
                          <a:effectLst/>
                        </a:rPr>
                        <a:t>More experienced firms address pricing strategies more effectively</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extLst>
                  <a:ext uri="{0D108BD9-81ED-4DB2-BD59-A6C34878D82A}">
                    <a16:rowId xmlns:a16="http://schemas.microsoft.com/office/drawing/2014/main" val="1913289498"/>
                  </a:ext>
                </a:extLst>
              </a:tr>
              <a:tr h="1214125">
                <a:tc>
                  <a:txBody>
                    <a:bodyPr/>
                    <a:lstStyle/>
                    <a:p>
                      <a:pPr marL="0" marR="0" algn="just">
                        <a:lnSpc>
                          <a:spcPct val="115000"/>
                        </a:lnSpc>
                        <a:spcBef>
                          <a:spcPts val="0"/>
                        </a:spcBef>
                        <a:spcAft>
                          <a:spcPts val="600"/>
                        </a:spcAft>
                      </a:pPr>
                      <a:r>
                        <a:rPr lang="en-US" sz="2300" kern="100">
                          <a:effectLst/>
                        </a:rPr>
                        <a:t>Use of information systems</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tc>
                  <a:txBody>
                    <a:bodyPr/>
                    <a:lstStyle/>
                    <a:p>
                      <a:pPr marL="0" marR="0" algn="just">
                        <a:lnSpc>
                          <a:spcPct val="115000"/>
                        </a:lnSpc>
                        <a:spcBef>
                          <a:spcPts val="0"/>
                        </a:spcBef>
                        <a:spcAft>
                          <a:spcPts val="600"/>
                        </a:spcAft>
                      </a:pPr>
                      <a:r>
                        <a:rPr lang="en-US" sz="2300" kern="100">
                          <a:effectLst/>
                        </a:rPr>
                        <a:t>The more a firm uses IT system the easier it is for them to make pricing strategy.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extLst>
                  <a:ext uri="{0D108BD9-81ED-4DB2-BD59-A6C34878D82A}">
                    <a16:rowId xmlns:a16="http://schemas.microsoft.com/office/drawing/2014/main" val="166632908"/>
                  </a:ext>
                </a:extLst>
              </a:tr>
              <a:tr h="1613503">
                <a:tc>
                  <a:txBody>
                    <a:bodyPr/>
                    <a:lstStyle/>
                    <a:p>
                      <a:pPr marL="0" marR="0" algn="just">
                        <a:lnSpc>
                          <a:spcPct val="115000"/>
                        </a:lnSpc>
                        <a:spcBef>
                          <a:spcPts val="0"/>
                        </a:spcBef>
                        <a:spcAft>
                          <a:spcPts val="600"/>
                        </a:spcAft>
                      </a:pPr>
                      <a:r>
                        <a:rPr lang="en-US" sz="2300" kern="100">
                          <a:effectLst/>
                        </a:rPr>
                        <a:t>Number and location of overseas productions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tc>
                  <a:txBody>
                    <a:bodyPr/>
                    <a:lstStyle/>
                    <a:p>
                      <a:pPr marL="0" marR="0" algn="just">
                        <a:lnSpc>
                          <a:spcPct val="115000"/>
                        </a:lnSpc>
                        <a:spcBef>
                          <a:spcPts val="0"/>
                        </a:spcBef>
                        <a:spcAft>
                          <a:spcPts val="600"/>
                        </a:spcAft>
                      </a:pPr>
                      <a:r>
                        <a:rPr lang="en-US" sz="2300" kern="100">
                          <a:effectLst/>
                        </a:rPr>
                        <a:t>The more production facilities a firm have, the more it can adjust prices in the different markets</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0837" marR="50837" marT="0" marB="0"/>
                </a:tc>
                <a:extLst>
                  <a:ext uri="{0D108BD9-81ED-4DB2-BD59-A6C34878D82A}">
                    <a16:rowId xmlns:a16="http://schemas.microsoft.com/office/drawing/2014/main" val="351800705"/>
                  </a:ext>
                </a:extLst>
              </a:tr>
            </a:tbl>
          </a:graphicData>
        </a:graphic>
      </p:graphicFrame>
    </p:spTree>
    <p:extLst>
      <p:ext uri="{BB962C8B-B14F-4D97-AF65-F5344CB8AC3E}">
        <p14:creationId xmlns:p14="http://schemas.microsoft.com/office/powerpoint/2010/main" val="4142099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BA342A-EE75-E2EA-3ED7-6D7A2BD5FF01}"/>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Factors that influence export pricing </a:t>
            </a:r>
          </a:p>
        </p:txBody>
      </p:sp>
      <p:graphicFrame>
        <p:nvGraphicFramePr>
          <p:cNvPr id="4" name="Content Placeholder 3">
            <a:extLst>
              <a:ext uri="{FF2B5EF4-FFF2-40B4-BE49-F238E27FC236}">
                <a16:creationId xmlns:a16="http://schemas.microsoft.com/office/drawing/2014/main" id="{37FD991B-A714-90F4-603C-2161CDEECE44}"/>
              </a:ext>
            </a:extLst>
          </p:cNvPr>
          <p:cNvGraphicFramePr>
            <a:graphicFrameLocks noGrp="1"/>
          </p:cNvGraphicFramePr>
          <p:nvPr>
            <p:ph idx="1"/>
            <p:extLst>
              <p:ext uri="{D42A27DB-BD31-4B8C-83A1-F6EECF244321}">
                <p14:modId xmlns:p14="http://schemas.microsoft.com/office/powerpoint/2010/main" val="498970262"/>
              </p:ext>
            </p:extLst>
          </p:nvPr>
        </p:nvGraphicFramePr>
        <p:xfrm>
          <a:off x="4502428" y="900997"/>
          <a:ext cx="7225749" cy="5056009"/>
        </p:xfrm>
        <a:graphic>
          <a:graphicData uri="http://schemas.openxmlformats.org/drawingml/2006/table">
            <a:tbl>
              <a:tblPr firstRow="1" firstCol="1" bandRow="1">
                <a:tableStyleId>{5C22544A-7EE6-4342-B048-85BDC9FD1C3A}</a:tableStyleId>
              </a:tblPr>
              <a:tblGrid>
                <a:gridCol w="2373180">
                  <a:extLst>
                    <a:ext uri="{9D8B030D-6E8A-4147-A177-3AD203B41FA5}">
                      <a16:colId xmlns:a16="http://schemas.microsoft.com/office/drawing/2014/main" val="3176349260"/>
                    </a:ext>
                  </a:extLst>
                </a:gridCol>
                <a:gridCol w="4852569">
                  <a:extLst>
                    <a:ext uri="{9D8B030D-6E8A-4147-A177-3AD203B41FA5}">
                      <a16:colId xmlns:a16="http://schemas.microsoft.com/office/drawing/2014/main" val="3659189054"/>
                    </a:ext>
                  </a:extLst>
                </a:gridCol>
              </a:tblGrid>
              <a:tr h="431013">
                <a:tc gridSpan="2">
                  <a:txBody>
                    <a:bodyPr/>
                    <a:lstStyle/>
                    <a:p>
                      <a:pPr marL="0" marR="0" algn="just">
                        <a:lnSpc>
                          <a:spcPct val="115000"/>
                        </a:lnSpc>
                        <a:spcBef>
                          <a:spcPts val="0"/>
                        </a:spcBef>
                        <a:spcAft>
                          <a:spcPts val="600"/>
                        </a:spcAft>
                      </a:pPr>
                      <a:r>
                        <a:rPr lang="en-US" sz="2400" kern="100">
                          <a:effectLst/>
                        </a:rPr>
                        <a:t>Product based factors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tc hMerge="1">
                  <a:txBody>
                    <a:bodyPr/>
                    <a:lstStyle/>
                    <a:p>
                      <a:endParaRPr lang="en-US"/>
                    </a:p>
                  </a:txBody>
                  <a:tcPr/>
                </a:tc>
                <a:extLst>
                  <a:ext uri="{0D108BD9-81ED-4DB2-BD59-A6C34878D82A}">
                    <a16:rowId xmlns:a16="http://schemas.microsoft.com/office/drawing/2014/main" val="2984764201"/>
                  </a:ext>
                </a:extLst>
              </a:tr>
              <a:tr h="1259854">
                <a:tc>
                  <a:txBody>
                    <a:bodyPr/>
                    <a:lstStyle/>
                    <a:p>
                      <a:pPr marL="0" marR="0" algn="just">
                        <a:lnSpc>
                          <a:spcPct val="115000"/>
                        </a:lnSpc>
                        <a:spcBef>
                          <a:spcPts val="0"/>
                        </a:spcBef>
                        <a:spcAft>
                          <a:spcPts val="600"/>
                        </a:spcAft>
                      </a:pPr>
                      <a:r>
                        <a:rPr lang="en-US" sz="2400" kern="100">
                          <a:effectLst/>
                        </a:rPr>
                        <a:t>Nature of product</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tc>
                  <a:txBody>
                    <a:bodyPr/>
                    <a:lstStyle/>
                    <a:p>
                      <a:pPr marL="0" marR="0" algn="just">
                        <a:lnSpc>
                          <a:spcPct val="115000"/>
                        </a:lnSpc>
                        <a:spcBef>
                          <a:spcPts val="0"/>
                        </a:spcBef>
                        <a:spcAft>
                          <a:spcPts val="600"/>
                        </a:spcAft>
                      </a:pPr>
                      <a:r>
                        <a:rPr lang="en-US" sz="2400" kern="100">
                          <a:effectLst/>
                        </a:rPr>
                        <a:t>Specialized/technology-based products allows firms to dictate prices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extLst>
                  <a:ext uri="{0D108BD9-81ED-4DB2-BD59-A6C34878D82A}">
                    <a16:rowId xmlns:a16="http://schemas.microsoft.com/office/drawing/2014/main" val="1621111542"/>
                  </a:ext>
                </a:extLst>
              </a:tr>
              <a:tr h="1259854">
                <a:tc>
                  <a:txBody>
                    <a:bodyPr/>
                    <a:lstStyle/>
                    <a:p>
                      <a:pPr marL="0" marR="0" algn="just">
                        <a:lnSpc>
                          <a:spcPct val="115000"/>
                        </a:lnSpc>
                        <a:spcBef>
                          <a:spcPts val="0"/>
                        </a:spcBef>
                        <a:spcAft>
                          <a:spcPts val="600"/>
                        </a:spcAft>
                      </a:pPr>
                      <a:r>
                        <a:rPr lang="en-US" sz="2400" kern="100">
                          <a:effectLst/>
                        </a:rPr>
                        <a:t>Cost volatility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tc>
                  <a:txBody>
                    <a:bodyPr/>
                    <a:lstStyle/>
                    <a:p>
                      <a:pPr marL="0" marR="0" algn="just">
                        <a:lnSpc>
                          <a:spcPct val="115000"/>
                        </a:lnSpc>
                        <a:spcBef>
                          <a:spcPts val="0"/>
                        </a:spcBef>
                        <a:spcAft>
                          <a:spcPts val="600"/>
                        </a:spcAft>
                      </a:pPr>
                      <a:r>
                        <a:rPr lang="en-US" sz="2400" kern="100">
                          <a:effectLst/>
                        </a:rPr>
                        <a:t>The more volatile the cost of raw materials, the more challenging to fix export prices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extLst>
                  <a:ext uri="{0D108BD9-81ED-4DB2-BD59-A6C34878D82A}">
                    <a16:rowId xmlns:a16="http://schemas.microsoft.com/office/drawing/2014/main" val="1587823884"/>
                  </a:ext>
                </a:extLst>
              </a:tr>
              <a:tr h="845434">
                <a:tc>
                  <a:txBody>
                    <a:bodyPr/>
                    <a:lstStyle/>
                    <a:p>
                      <a:pPr marL="0" marR="0" algn="just">
                        <a:lnSpc>
                          <a:spcPct val="115000"/>
                        </a:lnSpc>
                        <a:spcBef>
                          <a:spcPts val="0"/>
                        </a:spcBef>
                        <a:spcAft>
                          <a:spcPts val="600"/>
                        </a:spcAft>
                      </a:pPr>
                      <a:r>
                        <a:rPr lang="en-US" sz="2400" kern="100">
                          <a:effectLst/>
                        </a:rPr>
                        <a:t>Degree of standardization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tc>
                  <a:txBody>
                    <a:bodyPr/>
                    <a:lstStyle/>
                    <a:p>
                      <a:pPr marL="0" marR="0" algn="just">
                        <a:lnSpc>
                          <a:spcPct val="115000"/>
                        </a:lnSpc>
                        <a:spcBef>
                          <a:spcPts val="0"/>
                        </a:spcBef>
                        <a:spcAft>
                          <a:spcPts val="600"/>
                        </a:spcAft>
                      </a:pPr>
                      <a:r>
                        <a:rPr lang="en-US" sz="2400" kern="100">
                          <a:effectLst/>
                        </a:rPr>
                        <a:t>The more standardized the product, the easier it is to set prices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extLst>
                  <a:ext uri="{0D108BD9-81ED-4DB2-BD59-A6C34878D82A}">
                    <a16:rowId xmlns:a16="http://schemas.microsoft.com/office/drawing/2014/main" val="1685499031"/>
                  </a:ext>
                </a:extLst>
              </a:tr>
              <a:tr h="1259854">
                <a:tc>
                  <a:txBody>
                    <a:bodyPr/>
                    <a:lstStyle/>
                    <a:p>
                      <a:pPr marL="0" marR="0" algn="just">
                        <a:lnSpc>
                          <a:spcPct val="115000"/>
                        </a:lnSpc>
                        <a:spcBef>
                          <a:spcPts val="0"/>
                        </a:spcBef>
                        <a:spcAft>
                          <a:spcPts val="600"/>
                        </a:spcAft>
                      </a:pPr>
                      <a:r>
                        <a:rPr lang="en-US" sz="2400" kern="100">
                          <a:effectLst/>
                        </a:rPr>
                        <a:t>Age of the product</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tc>
                  <a:txBody>
                    <a:bodyPr/>
                    <a:lstStyle/>
                    <a:p>
                      <a:pPr marL="0" marR="0" algn="just">
                        <a:lnSpc>
                          <a:spcPct val="115000"/>
                        </a:lnSpc>
                        <a:spcBef>
                          <a:spcPts val="0"/>
                        </a:spcBef>
                        <a:spcAft>
                          <a:spcPts val="600"/>
                        </a:spcAft>
                      </a:pPr>
                      <a:r>
                        <a:rPr lang="en-US" sz="2400" kern="100">
                          <a:effectLst/>
                        </a:rPr>
                        <a:t>The product lifecycle of the product in different markets will affect pricing decisions differently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52752" marR="52752" marT="0" marB="0"/>
                </a:tc>
                <a:extLst>
                  <a:ext uri="{0D108BD9-81ED-4DB2-BD59-A6C34878D82A}">
                    <a16:rowId xmlns:a16="http://schemas.microsoft.com/office/drawing/2014/main" val="3471943925"/>
                  </a:ext>
                </a:extLst>
              </a:tr>
            </a:tbl>
          </a:graphicData>
        </a:graphic>
      </p:graphicFrame>
    </p:spTree>
    <p:extLst>
      <p:ext uri="{BB962C8B-B14F-4D97-AF65-F5344CB8AC3E}">
        <p14:creationId xmlns:p14="http://schemas.microsoft.com/office/powerpoint/2010/main" val="4109059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BA342A-EE75-E2EA-3ED7-6D7A2BD5FF01}"/>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Factors that influence export pricing </a:t>
            </a:r>
          </a:p>
        </p:txBody>
      </p:sp>
      <p:graphicFrame>
        <p:nvGraphicFramePr>
          <p:cNvPr id="4" name="Content Placeholder 3">
            <a:extLst>
              <a:ext uri="{FF2B5EF4-FFF2-40B4-BE49-F238E27FC236}">
                <a16:creationId xmlns:a16="http://schemas.microsoft.com/office/drawing/2014/main" id="{37FD991B-A714-90F4-603C-2161CDEECE44}"/>
              </a:ext>
            </a:extLst>
          </p:cNvPr>
          <p:cNvGraphicFramePr>
            <a:graphicFrameLocks noGrp="1"/>
          </p:cNvGraphicFramePr>
          <p:nvPr>
            <p:ph idx="1"/>
            <p:extLst>
              <p:ext uri="{D42A27DB-BD31-4B8C-83A1-F6EECF244321}">
                <p14:modId xmlns:p14="http://schemas.microsoft.com/office/powerpoint/2010/main" val="2696712502"/>
              </p:ext>
            </p:extLst>
          </p:nvPr>
        </p:nvGraphicFramePr>
        <p:xfrm>
          <a:off x="4502428" y="935977"/>
          <a:ext cx="7225749" cy="4986048"/>
        </p:xfrm>
        <a:graphic>
          <a:graphicData uri="http://schemas.openxmlformats.org/drawingml/2006/table">
            <a:tbl>
              <a:tblPr firstRow="1" firstCol="1" bandRow="1">
                <a:tableStyleId>{5C22544A-7EE6-4342-B048-85BDC9FD1C3A}</a:tableStyleId>
              </a:tblPr>
              <a:tblGrid>
                <a:gridCol w="2142517">
                  <a:extLst>
                    <a:ext uri="{9D8B030D-6E8A-4147-A177-3AD203B41FA5}">
                      <a16:colId xmlns:a16="http://schemas.microsoft.com/office/drawing/2014/main" val="3176349260"/>
                    </a:ext>
                  </a:extLst>
                </a:gridCol>
                <a:gridCol w="5083232">
                  <a:extLst>
                    <a:ext uri="{9D8B030D-6E8A-4147-A177-3AD203B41FA5}">
                      <a16:colId xmlns:a16="http://schemas.microsoft.com/office/drawing/2014/main" val="3659189054"/>
                    </a:ext>
                  </a:extLst>
                </a:gridCol>
              </a:tblGrid>
              <a:tr h="392849">
                <a:tc gridSpan="2">
                  <a:txBody>
                    <a:bodyPr/>
                    <a:lstStyle/>
                    <a:p>
                      <a:pPr marL="0" marR="0" algn="just">
                        <a:lnSpc>
                          <a:spcPct val="115000"/>
                        </a:lnSpc>
                        <a:spcBef>
                          <a:spcPts val="0"/>
                        </a:spcBef>
                        <a:spcAft>
                          <a:spcPts val="600"/>
                        </a:spcAft>
                      </a:pPr>
                      <a:r>
                        <a:rPr lang="en-US" sz="2200" kern="100">
                          <a:effectLst/>
                        </a:rPr>
                        <a:t>Industry based factors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tc hMerge="1">
                  <a:txBody>
                    <a:bodyPr/>
                    <a:lstStyle/>
                    <a:p>
                      <a:endParaRPr lang="en-US"/>
                    </a:p>
                  </a:txBody>
                  <a:tcPr/>
                </a:tc>
                <a:extLst>
                  <a:ext uri="{0D108BD9-81ED-4DB2-BD59-A6C34878D82A}">
                    <a16:rowId xmlns:a16="http://schemas.microsoft.com/office/drawing/2014/main" val="4073625965"/>
                  </a:ext>
                </a:extLst>
              </a:tr>
              <a:tr h="1148300">
                <a:tc>
                  <a:txBody>
                    <a:bodyPr/>
                    <a:lstStyle/>
                    <a:p>
                      <a:pPr marL="0" marR="0" algn="just">
                        <a:lnSpc>
                          <a:spcPct val="115000"/>
                        </a:lnSpc>
                        <a:spcBef>
                          <a:spcPts val="0"/>
                        </a:spcBef>
                        <a:spcAft>
                          <a:spcPts val="600"/>
                        </a:spcAft>
                      </a:pPr>
                      <a:r>
                        <a:rPr lang="en-US" sz="2200" kern="100">
                          <a:effectLst/>
                        </a:rPr>
                        <a:t>Competition intensity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tc>
                  <a:txBody>
                    <a:bodyPr/>
                    <a:lstStyle/>
                    <a:p>
                      <a:pPr marL="0" marR="0" algn="just">
                        <a:lnSpc>
                          <a:spcPct val="115000"/>
                        </a:lnSpc>
                        <a:spcBef>
                          <a:spcPts val="0"/>
                        </a:spcBef>
                        <a:spcAft>
                          <a:spcPts val="600"/>
                        </a:spcAft>
                      </a:pPr>
                      <a:r>
                        <a:rPr lang="en-US" sz="2200" kern="100">
                          <a:effectLst/>
                        </a:rPr>
                        <a:t>The more intense the level of competition the more the price adjustments to be made.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extLst>
                  <a:ext uri="{0D108BD9-81ED-4DB2-BD59-A6C34878D82A}">
                    <a16:rowId xmlns:a16="http://schemas.microsoft.com/office/drawing/2014/main" val="4162599693"/>
                  </a:ext>
                </a:extLst>
              </a:tr>
              <a:tr h="1526025">
                <a:tc>
                  <a:txBody>
                    <a:bodyPr/>
                    <a:lstStyle/>
                    <a:p>
                      <a:pPr marL="0" marR="0" algn="just">
                        <a:lnSpc>
                          <a:spcPct val="115000"/>
                        </a:lnSpc>
                        <a:spcBef>
                          <a:spcPts val="0"/>
                        </a:spcBef>
                        <a:spcAft>
                          <a:spcPts val="600"/>
                        </a:spcAft>
                      </a:pPr>
                      <a:r>
                        <a:rPr lang="en-US" sz="2200" kern="100">
                          <a:effectLst/>
                        </a:rPr>
                        <a:t>Impact of suppliers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tc>
                  <a:txBody>
                    <a:bodyPr/>
                    <a:lstStyle/>
                    <a:p>
                      <a:pPr marL="0" marR="0" algn="just">
                        <a:lnSpc>
                          <a:spcPct val="115000"/>
                        </a:lnSpc>
                        <a:spcBef>
                          <a:spcPts val="0"/>
                        </a:spcBef>
                        <a:spcAft>
                          <a:spcPts val="600"/>
                        </a:spcAft>
                      </a:pPr>
                      <a:r>
                        <a:rPr lang="en-US" sz="2200" kern="100">
                          <a:effectLst/>
                        </a:rPr>
                        <a:t>The number of suppliers, availability of alternatives and fluctuation of raw material prices will affect pricing decisions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extLst>
                  <a:ext uri="{0D108BD9-81ED-4DB2-BD59-A6C34878D82A}">
                    <a16:rowId xmlns:a16="http://schemas.microsoft.com/office/drawing/2014/main" val="3899660440"/>
                  </a:ext>
                </a:extLst>
              </a:tr>
              <a:tr h="770574">
                <a:tc>
                  <a:txBody>
                    <a:bodyPr/>
                    <a:lstStyle/>
                    <a:p>
                      <a:pPr marL="0" marR="0" algn="just">
                        <a:lnSpc>
                          <a:spcPct val="115000"/>
                        </a:lnSpc>
                        <a:spcBef>
                          <a:spcPts val="0"/>
                        </a:spcBef>
                        <a:spcAft>
                          <a:spcPts val="600"/>
                        </a:spcAft>
                      </a:pPr>
                      <a:r>
                        <a:rPr lang="en-US" sz="2200" kern="100">
                          <a:effectLst/>
                        </a:rPr>
                        <a:t>Predatory pricing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tc>
                  <a:txBody>
                    <a:bodyPr/>
                    <a:lstStyle/>
                    <a:p>
                      <a:pPr marL="0" marR="0" algn="just">
                        <a:lnSpc>
                          <a:spcPct val="115000"/>
                        </a:lnSpc>
                        <a:spcBef>
                          <a:spcPts val="0"/>
                        </a:spcBef>
                        <a:spcAft>
                          <a:spcPts val="600"/>
                        </a:spcAft>
                      </a:pPr>
                      <a:r>
                        <a:rPr lang="en-US" sz="2200" kern="100">
                          <a:effectLst/>
                        </a:rPr>
                        <a:t>This will have great impact in export as firms seek to kick out others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extLst>
                  <a:ext uri="{0D108BD9-81ED-4DB2-BD59-A6C34878D82A}">
                    <a16:rowId xmlns:a16="http://schemas.microsoft.com/office/drawing/2014/main" val="4254243851"/>
                  </a:ext>
                </a:extLst>
              </a:tr>
              <a:tr h="1148300">
                <a:tc>
                  <a:txBody>
                    <a:bodyPr/>
                    <a:lstStyle/>
                    <a:p>
                      <a:pPr marL="0" marR="0" algn="just">
                        <a:lnSpc>
                          <a:spcPct val="115000"/>
                        </a:lnSpc>
                        <a:spcBef>
                          <a:spcPts val="0"/>
                        </a:spcBef>
                        <a:spcAft>
                          <a:spcPts val="600"/>
                        </a:spcAft>
                      </a:pPr>
                      <a:r>
                        <a:rPr lang="en-US" sz="2200" kern="100">
                          <a:effectLst/>
                        </a:rPr>
                        <a:t>Regulatory intensity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tc>
                  <a:txBody>
                    <a:bodyPr/>
                    <a:lstStyle/>
                    <a:p>
                      <a:pPr marL="0" marR="0" algn="just">
                        <a:lnSpc>
                          <a:spcPct val="115000"/>
                        </a:lnSpc>
                        <a:spcBef>
                          <a:spcPts val="0"/>
                        </a:spcBef>
                        <a:spcAft>
                          <a:spcPts val="600"/>
                        </a:spcAft>
                      </a:pPr>
                      <a:r>
                        <a:rPr lang="en-US" sz="2200" kern="100">
                          <a:effectLst/>
                        </a:rPr>
                        <a:t>Pricing is affected by trade barriers, intellectual property rights, non-tariff barriers and anti-dumping regulations </a:t>
                      </a:r>
                      <a:endParaRPr lang="en-US" sz="2200" kern="100">
                        <a:effectLst/>
                        <a:latin typeface="Calibri" panose="020F0502020204030204" pitchFamily="34" charset="0"/>
                        <a:ea typeface="SimSun" panose="02010600030101010101" pitchFamily="2" charset="-122"/>
                        <a:cs typeface="Times New Roman" panose="02020603050405020304" pitchFamily="18" charset="0"/>
                      </a:endParaRPr>
                    </a:p>
                  </a:txBody>
                  <a:tcPr marL="48081" marR="48081" marT="0" marB="0"/>
                </a:tc>
                <a:extLst>
                  <a:ext uri="{0D108BD9-81ED-4DB2-BD59-A6C34878D82A}">
                    <a16:rowId xmlns:a16="http://schemas.microsoft.com/office/drawing/2014/main" val="545744164"/>
                  </a:ext>
                </a:extLst>
              </a:tr>
            </a:tbl>
          </a:graphicData>
        </a:graphic>
      </p:graphicFrame>
    </p:spTree>
    <p:extLst>
      <p:ext uri="{BB962C8B-B14F-4D97-AF65-F5344CB8AC3E}">
        <p14:creationId xmlns:p14="http://schemas.microsoft.com/office/powerpoint/2010/main" val="1803886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BA342A-EE75-E2EA-3ED7-6D7A2BD5FF01}"/>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Factors that influence export pricing </a:t>
            </a:r>
          </a:p>
        </p:txBody>
      </p:sp>
      <p:graphicFrame>
        <p:nvGraphicFramePr>
          <p:cNvPr id="4" name="Content Placeholder 3">
            <a:extLst>
              <a:ext uri="{FF2B5EF4-FFF2-40B4-BE49-F238E27FC236}">
                <a16:creationId xmlns:a16="http://schemas.microsoft.com/office/drawing/2014/main" id="{37FD991B-A714-90F4-603C-2161CDEECE44}"/>
              </a:ext>
            </a:extLst>
          </p:cNvPr>
          <p:cNvGraphicFramePr>
            <a:graphicFrameLocks noGrp="1"/>
          </p:cNvGraphicFramePr>
          <p:nvPr>
            <p:ph idx="1"/>
            <p:extLst>
              <p:ext uri="{D42A27DB-BD31-4B8C-83A1-F6EECF244321}">
                <p14:modId xmlns:p14="http://schemas.microsoft.com/office/powerpoint/2010/main" val="3491810844"/>
              </p:ext>
            </p:extLst>
          </p:nvPr>
        </p:nvGraphicFramePr>
        <p:xfrm>
          <a:off x="4502428" y="1180742"/>
          <a:ext cx="7225748" cy="4496516"/>
        </p:xfrm>
        <a:graphic>
          <a:graphicData uri="http://schemas.openxmlformats.org/drawingml/2006/table">
            <a:tbl>
              <a:tblPr firstRow="1" firstCol="1" bandRow="1">
                <a:tableStyleId>{5C22544A-7EE6-4342-B048-85BDC9FD1C3A}</a:tableStyleId>
              </a:tblPr>
              <a:tblGrid>
                <a:gridCol w="2190470">
                  <a:extLst>
                    <a:ext uri="{9D8B030D-6E8A-4147-A177-3AD203B41FA5}">
                      <a16:colId xmlns:a16="http://schemas.microsoft.com/office/drawing/2014/main" val="3176349260"/>
                    </a:ext>
                  </a:extLst>
                </a:gridCol>
                <a:gridCol w="5035278">
                  <a:extLst>
                    <a:ext uri="{9D8B030D-6E8A-4147-A177-3AD203B41FA5}">
                      <a16:colId xmlns:a16="http://schemas.microsoft.com/office/drawing/2014/main" val="3659189054"/>
                    </a:ext>
                  </a:extLst>
                </a:gridCol>
              </a:tblGrid>
              <a:tr h="419040">
                <a:tc gridSpan="2">
                  <a:txBody>
                    <a:bodyPr/>
                    <a:lstStyle/>
                    <a:p>
                      <a:pPr marL="0" marR="0" algn="just">
                        <a:lnSpc>
                          <a:spcPct val="115000"/>
                        </a:lnSpc>
                        <a:spcBef>
                          <a:spcPts val="0"/>
                        </a:spcBef>
                        <a:spcAft>
                          <a:spcPts val="600"/>
                        </a:spcAft>
                      </a:pPr>
                      <a:r>
                        <a:rPr lang="en-US" sz="2300" kern="100">
                          <a:effectLst/>
                        </a:rPr>
                        <a:t>Export market characteristic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tc hMerge="1">
                  <a:txBody>
                    <a:bodyPr/>
                    <a:lstStyle/>
                    <a:p>
                      <a:endParaRPr lang="en-US"/>
                    </a:p>
                  </a:txBody>
                  <a:tcPr/>
                </a:tc>
                <a:extLst>
                  <a:ext uri="{0D108BD9-81ED-4DB2-BD59-A6C34878D82A}">
                    <a16:rowId xmlns:a16="http://schemas.microsoft.com/office/drawing/2014/main" val="2343491278"/>
                  </a:ext>
                </a:extLst>
              </a:tr>
              <a:tr h="1627764">
                <a:tc>
                  <a:txBody>
                    <a:bodyPr/>
                    <a:lstStyle/>
                    <a:p>
                      <a:pPr marL="0" marR="0" algn="just">
                        <a:lnSpc>
                          <a:spcPct val="115000"/>
                        </a:lnSpc>
                        <a:spcBef>
                          <a:spcPts val="0"/>
                        </a:spcBef>
                        <a:spcAft>
                          <a:spcPts val="600"/>
                        </a:spcAft>
                      </a:pPr>
                      <a:r>
                        <a:rPr lang="en-US" sz="2300" kern="100">
                          <a:effectLst/>
                        </a:rPr>
                        <a:t>Channels of distribution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tc>
                  <a:txBody>
                    <a:bodyPr/>
                    <a:lstStyle/>
                    <a:p>
                      <a:pPr marL="0" marR="0" algn="just">
                        <a:lnSpc>
                          <a:spcPct val="115000"/>
                        </a:lnSpc>
                        <a:spcBef>
                          <a:spcPts val="0"/>
                        </a:spcBef>
                        <a:spcAft>
                          <a:spcPts val="600"/>
                        </a:spcAft>
                      </a:pPr>
                      <a:r>
                        <a:rPr lang="en-US" sz="2300" kern="100">
                          <a:effectLst/>
                        </a:rPr>
                        <a:t>Independent channels of distribution increase price of products in export markets more compared to firms own distributors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extLst>
                  <a:ext uri="{0D108BD9-81ED-4DB2-BD59-A6C34878D82A}">
                    <a16:rowId xmlns:a16="http://schemas.microsoft.com/office/drawing/2014/main" val="3647215935"/>
                  </a:ext>
                </a:extLst>
              </a:tr>
              <a:tr h="1224856">
                <a:tc>
                  <a:txBody>
                    <a:bodyPr/>
                    <a:lstStyle/>
                    <a:p>
                      <a:pPr marL="0" marR="0" algn="just">
                        <a:lnSpc>
                          <a:spcPct val="115000"/>
                        </a:lnSpc>
                        <a:spcBef>
                          <a:spcPts val="0"/>
                        </a:spcBef>
                        <a:spcAft>
                          <a:spcPts val="600"/>
                        </a:spcAft>
                      </a:pPr>
                      <a:r>
                        <a:rPr lang="en-US" sz="2300" kern="100">
                          <a:effectLst/>
                        </a:rPr>
                        <a:t>Environmental factors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tc>
                  <a:txBody>
                    <a:bodyPr/>
                    <a:lstStyle/>
                    <a:p>
                      <a:pPr marL="0" marR="0" algn="just">
                        <a:lnSpc>
                          <a:spcPct val="115000"/>
                        </a:lnSpc>
                        <a:spcBef>
                          <a:spcPts val="0"/>
                        </a:spcBef>
                        <a:spcAft>
                          <a:spcPts val="600"/>
                        </a:spcAft>
                      </a:pPr>
                      <a:r>
                        <a:rPr lang="en-US" sz="2300" kern="100">
                          <a:effectLst/>
                        </a:rPr>
                        <a:t>These are major factors such as climate change and political systems that will impact pricing decisions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extLst>
                  <a:ext uri="{0D108BD9-81ED-4DB2-BD59-A6C34878D82A}">
                    <a16:rowId xmlns:a16="http://schemas.microsoft.com/office/drawing/2014/main" val="2133032443"/>
                  </a:ext>
                </a:extLst>
              </a:tr>
              <a:tr h="1224856">
                <a:tc>
                  <a:txBody>
                    <a:bodyPr/>
                    <a:lstStyle/>
                    <a:p>
                      <a:pPr marL="0" marR="0" algn="just">
                        <a:lnSpc>
                          <a:spcPct val="115000"/>
                        </a:lnSpc>
                        <a:spcBef>
                          <a:spcPts val="0"/>
                        </a:spcBef>
                        <a:spcAft>
                          <a:spcPts val="600"/>
                        </a:spcAft>
                      </a:pPr>
                      <a:r>
                        <a:rPr lang="en-US" sz="2300" kern="100">
                          <a:effectLst/>
                        </a:rPr>
                        <a:t>Economic and currency related factors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tc>
                  <a:txBody>
                    <a:bodyPr/>
                    <a:lstStyle/>
                    <a:p>
                      <a:pPr marL="0" marR="0" algn="just">
                        <a:lnSpc>
                          <a:spcPct val="115000"/>
                        </a:lnSpc>
                        <a:spcBef>
                          <a:spcPts val="0"/>
                        </a:spcBef>
                        <a:spcAft>
                          <a:spcPts val="600"/>
                        </a:spcAft>
                      </a:pPr>
                      <a:r>
                        <a:rPr lang="en-US" sz="2300" kern="100">
                          <a:effectLst/>
                        </a:rPr>
                        <a:t>Inflation, exchange rate fluctuation and economic conditions affect pricing decisions significantly. </a:t>
                      </a:r>
                      <a:endParaRPr lang="en-US" sz="2300" kern="100">
                        <a:effectLst/>
                        <a:latin typeface="Calibri" panose="020F0502020204030204" pitchFamily="34" charset="0"/>
                        <a:ea typeface="SimSun" panose="02010600030101010101" pitchFamily="2" charset="-122"/>
                        <a:cs typeface="Times New Roman" panose="02020603050405020304" pitchFamily="18" charset="0"/>
                      </a:endParaRPr>
                    </a:p>
                  </a:txBody>
                  <a:tcPr marL="51287" marR="51287" marT="0" marB="0"/>
                </a:tc>
                <a:extLst>
                  <a:ext uri="{0D108BD9-81ED-4DB2-BD59-A6C34878D82A}">
                    <a16:rowId xmlns:a16="http://schemas.microsoft.com/office/drawing/2014/main" val="1677908331"/>
                  </a:ext>
                </a:extLst>
              </a:tr>
            </a:tbl>
          </a:graphicData>
        </a:graphic>
      </p:graphicFrame>
    </p:spTree>
    <p:extLst>
      <p:ext uri="{BB962C8B-B14F-4D97-AF65-F5344CB8AC3E}">
        <p14:creationId xmlns:p14="http://schemas.microsoft.com/office/powerpoint/2010/main" val="351427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05B46A-A1D0-042F-4C7B-0103AFF1B77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Export pricing objectives </a:t>
            </a:r>
          </a:p>
        </p:txBody>
      </p:sp>
      <p:sp>
        <p:nvSpPr>
          <p:cNvPr id="3" name="Content Placeholder 2">
            <a:extLst>
              <a:ext uri="{FF2B5EF4-FFF2-40B4-BE49-F238E27FC236}">
                <a16:creationId xmlns:a16="http://schemas.microsoft.com/office/drawing/2014/main" id="{65EC9C70-99B8-864B-8C53-5880230318EA}"/>
              </a:ext>
            </a:extLst>
          </p:cNvPr>
          <p:cNvSpPr>
            <a:spLocks noGrp="1"/>
          </p:cNvSpPr>
          <p:nvPr>
            <p:ph idx="1"/>
          </p:nvPr>
        </p:nvSpPr>
        <p:spPr>
          <a:xfrm>
            <a:off x="4810259" y="649480"/>
            <a:ext cx="6555347" cy="5546047"/>
          </a:xfrm>
        </p:spPr>
        <p:txBody>
          <a:bodyPr anchor="ctr">
            <a:normAutofit/>
          </a:bodyPr>
          <a:lstStyle/>
          <a:p>
            <a:r>
              <a:rPr lang="en-US" dirty="0"/>
              <a:t>Satisfactory return on investment</a:t>
            </a:r>
          </a:p>
          <a:p>
            <a:r>
              <a:rPr lang="en-US" dirty="0"/>
              <a:t>Maintaining market share</a:t>
            </a:r>
          </a:p>
          <a:p>
            <a:r>
              <a:rPr lang="en-US" dirty="0"/>
              <a:t>Meeting a specified profit goal</a:t>
            </a:r>
          </a:p>
          <a:p>
            <a:r>
              <a:rPr lang="en-US" dirty="0"/>
              <a:t>Largest possible market share</a:t>
            </a:r>
          </a:p>
          <a:p>
            <a:r>
              <a:rPr lang="en-US" dirty="0"/>
              <a:t>Meeting a specific sales goal</a:t>
            </a:r>
          </a:p>
          <a:p>
            <a:r>
              <a:rPr lang="en-US" dirty="0"/>
              <a:t>Profit maximization</a:t>
            </a:r>
          </a:p>
        </p:txBody>
      </p:sp>
    </p:spTree>
    <p:extLst>
      <p:ext uri="{BB962C8B-B14F-4D97-AF65-F5344CB8AC3E}">
        <p14:creationId xmlns:p14="http://schemas.microsoft.com/office/powerpoint/2010/main" val="2622755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05B46A-A1D0-042F-4C7B-0103AFF1B77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Export pricing objectives cont. </a:t>
            </a:r>
          </a:p>
        </p:txBody>
      </p:sp>
      <p:sp>
        <p:nvSpPr>
          <p:cNvPr id="3" name="Content Placeholder 2">
            <a:extLst>
              <a:ext uri="{FF2B5EF4-FFF2-40B4-BE49-F238E27FC236}">
                <a16:creationId xmlns:a16="http://schemas.microsoft.com/office/drawing/2014/main" id="{65EC9C70-99B8-864B-8C53-5880230318EA}"/>
              </a:ext>
            </a:extLst>
          </p:cNvPr>
          <p:cNvSpPr>
            <a:spLocks noGrp="1"/>
          </p:cNvSpPr>
          <p:nvPr>
            <p:ph idx="1"/>
          </p:nvPr>
        </p:nvSpPr>
        <p:spPr>
          <a:xfrm>
            <a:off x="4810259" y="649480"/>
            <a:ext cx="6555347" cy="5546047"/>
          </a:xfrm>
        </p:spPr>
        <p:txBody>
          <a:bodyPr anchor="ctr">
            <a:normAutofit/>
          </a:bodyPr>
          <a:lstStyle/>
          <a:p>
            <a:r>
              <a:rPr lang="en-US" dirty="0"/>
              <a:t>Pricing at the high end of the price range. </a:t>
            </a:r>
          </a:p>
          <a:p>
            <a:r>
              <a:rPr lang="en-US" dirty="0"/>
              <a:t>Highest return on investment</a:t>
            </a:r>
          </a:p>
          <a:p>
            <a:r>
              <a:rPr lang="en-US" dirty="0"/>
              <a:t>Prices are set at a high level and then lowered after a certain period has elapsed</a:t>
            </a:r>
          </a:p>
          <a:p>
            <a:r>
              <a:rPr lang="en-US" dirty="0"/>
              <a:t>Meeting competition</a:t>
            </a:r>
          </a:p>
        </p:txBody>
      </p:sp>
    </p:spTree>
    <p:extLst>
      <p:ext uri="{BB962C8B-B14F-4D97-AF65-F5344CB8AC3E}">
        <p14:creationId xmlns:p14="http://schemas.microsoft.com/office/powerpoint/2010/main" val="3224672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59ED2E0-C285-252E-0B0F-77A74DAEA40E}"/>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Export pricing strategies </a:t>
            </a:r>
          </a:p>
        </p:txBody>
      </p:sp>
      <p:sp>
        <p:nvSpPr>
          <p:cNvPr id="3" name="Content Placeholder 2">
            <a:extLst>
              <a:ext uri="{FF2B5EF4-FFF2-40B4-BE49-F238E27FC236}">
                <a16:creationId xmlns:a16="http://schemas.microsoft.com/office/drawing/2014/main" id="{B2D155D4-8165-8D79-AFF7-9EE586C8C3A7}"/>
              </a:ext>
            </a:extLst>
          </p:cNvPr>
          <p:cNvSpPr>
            <a:spLocks noGrp="1"/>
          </p:cNvSpPr>
          <p:nvPr>
            <p:ph idx="1"/>
          </p:nvPr>
        </p:nvSpPr>
        <p:spPr>
          <a:xfrm>
            <a:off x="5781822" y="649480"/>
            <a:ext cx="5982385" cy="5546047"/>
          </a:xfrm>
        </p:spPr>
        <p:txBody>
          <a:bodyPr anchor="ctr">
            <a:normAutofit/>
          </a:bodyPr>
          <a:lstStyle/>
          <a:p>
            <a:r>
              <a:rPr lang="en-US" dirty="0"/>
              <a:t>1.	Skimming the market</a:t>
            </a:r>
          </a:p>
          <a:p>
            <a:r>
              <a:rPr lang="en-US" dirty="0"/>
              <a:t>2.	Sliding down the demand curve</a:t>
            </a:r>
          </a:p>
          <a:p>
            <a:r>
              <a:rPr lang="en-US" dirty="0"/>
              <a:t>3.	Penetration pricing</a:t>
            </a:r>
          </a:p>
          <a:p>
            <a:r>
              <a:rPr lang="en-US" dirty="0"/>
              <a:t>4.	Pre-emptive pricing</a:t>
            </a:r>
          </a:p>
          <a:p>
            <a:r>
              <a:rPr lang="en-US" dirty="0"/>
              <a:t>5.	Extinction pricing</a:t>
            </a:r>
          </a:p>
          <a:p>
            <a:r>
              <a:rPr lang="en-US" dirty="0"/>
              <a:t>6.	Full cost versus variable cost pricing</a:t>
            </a:r>
          </a:p>
        </p:txBody>
      </p:sp>
    </p:spTree>
    <p:extLst>
      <p:ext uri="{BB962C8B-B14F-4D97-AF65-F5344CB8AC3E}">
        <p14:creationId xmlns:p14="http://schemas.microsoft.com/office/powerpoint/2010/main" val="2308980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D08E07-A822-F9DB-0971-C70A36C34975}"/>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Transfer pricing </a:t>
            </a:r>
          </a:p>
        </p:txBody>
      </p:sp>
      <p:sp>
        <p:nvSpPr>
          <p:cNvPr id="3" name="Content Placeholder 2">
            <a:extLst>
              <a:ext uri="{FF2B5EF4-FFF2-40B4-BE49-F238E27FC236}">
                <a16:creationId xmlns:a16="http://schemas.microsoft.com/office/drawing/2014/main" id="{FCE47802-E5C4-CCC6-93A9-0EEA9086A8D0}"/>
              </a:ext>
            </a:extLst>
          </p:cNvPr>
          <p:cNvSpPr>
            <a:spLocks noGrp="1"/>
          </p:cNvSpPr>
          <p:nvPr>
            <p:ph idx="1"/>
          </p:nvPr>
        </p:nvSpPr>
        <p:spPr>
          <a:xfrm>
            <a:off x="6503158" y="649480"/>
            <a:ext cx="4862447" cy="5546047"/>
          </a:xfrm>
        </p:spPr>
        <p:txBody>
          <a:bodyPr anchor="ctr">
            <a:noAutofit/>
          </a:bodyPr>
          <a:lstStyle/>
          <a:p>
            <a:r>
              <a:rPr lang="en-US" dirty="0"/>
              <a:t>Intra-company pricing </a:t>
            </a:r>
          </a:p>
          <a:p>
            <a:r>
              <a:rPr lang="en-US" dirty="0"/>
              <a:t>The fair value placed on goods and services exchanged among subsidiaries or between parents and their subsidiaries. </a:t>
            </a:r>
          </a:p>
          <a:p>
            <a:r>
              <a:rPr lang="en-US" i="1" dirty="0"/>
              <a:t>Significance of transfer pricing </a:t>
            </a:r>
          </a:p>
          <a:p>
            <a:r>
              <a:rPr lang="en-US" dirty="0"/>
              <a:t>It is a vehicle for repatriating profits from those countries that have remittance controls </a:t>
            </a:r>
          </a:p>
          <a:p>
            <a:r>
              <a:rPr lang="en-US" dirty="0"/>
              <a:t>A way to shift profits out of high-tax countries to low-tax ones</a:t>
            </a:r>
          </a:p>
        </p:txBody>
      </p:sp>
    </p:spTree>
    <p:extLst>
      <p:ext uri="{BB962C8B-B14F-4D97-AF65-F5344CB8AC3E}">
        <p14:creationId xmlns:p14="http://schemas.microsoft.com/office/powerpoint/2010/main" val="3449830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D5A9E7F-F385-A1E5-4150-0942A3FF43A3}"/>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Bases commonly used for transfer pricing</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E5E9E3F5-C0A2-56B1-7D6D-ECB90AEC158A}"/>
              </a:ext>
            </a:extLst>
          </p:cNvPr>
          <p:cNvSpPr>
            <a:spLocks noGrp="1"/>
          </p:cNvSpPr>
          <p:nvPr>
            <p:ph idx="1"/>
          </p:nvPr>
        </p:nvSpPr>
        <p:spPr>
          <a:xfrm>
            <a:off x="6503158" y="649480"/>
            <a:ext cx="4862447" cy="5546047"/>
          </a:xfrm>
        </p:spPr>
        <p:txBody>
          <a:bodyPr anchor="ctr">
            <a:normAutofit/>
          </a:bodyPr>
          <a:lstStyle/>
          <a:p>
            <a:r>
              <a:rPr lang="en-US" dirty="0"/>
              <a:t>Actual cost </a:t>
            </a:r>
          </a:p>
          <a:p>
            <a:r>
              <a:rPr lang="en-US" dirty="0"/>
              <a:t>Standard cost</a:t>
            </a:r>
          </a:p>
          <a:p>
            <a:r>
              <a:rPr lang="en-US" dirty="0"/>
              <a:t>Modified cost</a:t>
            </a:r>
          </a:p>
          <a:p>
            <a:r>
              <a:rPr lang="en-US" dirty="0"/>
              <a:t>Market price</a:t>
            </a:r>
          </a:p>
          <a:p>
            <a:r>
              <a:rPr lang="en-US" dirty="0"/>
              <a:t>Modified market prices</a:t>
            </a:r>
          </a:p>
          <a:p>
            <a:r>
              <a:rPr lang="en-US" dirty="0"/>
              <a:t>Negotiated price</a:t>
            </a:r>
          </a:p>
          <a:p>
            <a:r>
              <a:rPr lang="en-US" dirty="0"/>
              <a:t>Contract price</a:t>
            </a:r>
          </a:p>
        </p:txBody>
      </p:sp>
    </p:spTree>
    <p:extLst>
      <p:ext uri="{BB962C8B-B14F-4D97-AF65-F5344CB8AC3E}">
        <p14:creationId xmlns:p14="http://schemas.microsoft.com/office/powerpoint/2010/main" val="4091058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B746FC-E73F-29C4-90F9-A74263A73329}"/>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Factors that Influence Transfer Pricing</a:t>
            </a:r>
          </a:p>
        </p:txBody>
      </p:sp>
      <p:sp>
        <p:nvSpPr>
          <p:cNvPr id="3" name="Content Placeholder 2">
            <a:extLst>
              <a:ext uri="{FF2B5EF4-FFF2-40B4-BE49-F238E27FC236}">
                <a16:creationId xmlns:a16="http://schemas.microsoft.com/office/drawing/2014/main" id="{90082B80-DBFD-3817-9FA0-34AF513C0FE8}"/>
              </a:ext>
            </a:extLst>
          </p:cNvPr>
          <p:cNvSpPr>
            <a:spLocks noGrp="1"/>
          </p:cNvSpPr>
          <p:nvPr>
            <p:ph idx="1"/>
          </p:nvPr>
        </p:nvSpPr>
        <p:spPr>
          <a:xfrm>
            <a:off x="6503158" y="649480"/>
            <a:ext cx="4862447" cy="5546047"/>
          </a:xfrm>
        </p:spPr>
        <p:txBody>
          <a:bodyPr anchor="ctr">
            <a:normAutofit/>
          </a:bodyPr>
          <a:lstStyle/>
          <a:p>
            <a:r>
              <a:rPr lang="en-US" dirty="0"/>
              <a:t>Local taxes</a:t>
            </a:r>
          </a:p>
          <a:p>
            <a:r>
              <a:rPr lang="en-US" dirty="0"/>
              <a:t>Currency fluctuations</a:t>
            </a:r>
          </a:p>
          <a:p>
            <a:r>
              <a:rPr lang="en-US" dirty="0"/>
              <a:t>Inflation</a:t>
            </a:r>
          </a:p>
          <a:p>
            <a:r>
              <a:rPr lang="en-US" dirty="0"/>
              <a:t>Subsidiary profits</a:t>
            </a:r>
          </a:p>
          <a:p>
            <a:r>
              <a:rPr lang="en-US" dirty="0"/>
              <a:t>Expense accounting</a:t>
            </a:r>
          </a:p>
          <a:p>
            <a:r>
              <a:rPr lang="en-US" dirty="0"/>
              <a:t>Joint venture support</a:t>
            </a:r>
          </a:p>
          <a:p>
            <a:r>
              <a:rPr lang="en-US" dirty="0"/>
              <a:t>Output capacity</a:t>
            </a:r>
          </a:p>
        </p:txBody>
      </p:sp>
    </p:spTree>
    <p:extLst>
      <p:ext uri="{BB962C8B-B14F-4D97-AF65-F5344CB8AC3E}">
        <p14:creationId xmlns:p14="http://schemas.microsoft.com/office/powerpoint/2010/main" val="2179581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2CA4E7-6E27-FA74-F642-81491F4F8CA7}"/>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Potential Problems of Transfer Pricing </a:t>
            </a:r>
          </a:p>
        </p:txBody>
      </p:sp>
      <p:sp>
        <p:nvSpPr>
          <p:cNvPr id="3" name="Content Placeholder 2">
            <a:extLst>
              <a:ext uri="{FF2B5EF4-FFF2-40B4-BE49-F238E27FC236}">
                <a16:creationId xmlns:a16="http://schemas.microsoft.com/office/drawing/2014/main" id="{792B7775-4F47-4E3A-3A52-1C6B39F573AC}"/>
              </a:ext>
            </a:extLst>
          </p:cNvPr>
          <p:cNvSpPr>
            <a:spLocks noGrp="1"/>
          </p:cNvSpPr>
          <p:nvPr>
            <p:ph idx="1"/>
          </p:nvPr>
        </p:nvSpPr>
        <p:spPr>
          <a:xfrm>
            <a:off x="6503158" y="649480"/>
            <a:ext cx="4862447" cy="5546047"/>
          </a:xfrm>
        </p:spPr>
        <p:txBody>
          <a:bodyPr anchor="ctr">
            <a:normAutofit/>
          </a:bodyPr>
          <a:lstStyle/>
          <a:p>
            <a:r>
              <a:rPr lang="en-US" dirty="0"/>
              <a:t>Complication of internal control measures </a:t>
            </a:r>
          </a:p>
          <a:p>
            <a:r>
              <a:rPr lang="en-US" dirty="0"/>
              <a:t>Morale problems  surface at a subsidiary</a:t>
            </a:r>
          </a:p>
          <a:p>
            <a:r>
              <a:rPr lang="en-US" dirty="0"/>
              <a:t>Due to cultural differences, some subsidiary management may react negatively to price manipulation. </a:t>
            </a:r>
          </a:p>
          <a:p>
            <a:r>
              <a:rPr lang="en-US" dirty="0"/>
              <a:t>Concerns about local regulations</a:t>
            </a:r>
          </a:p>
        </p:txBody>
      </p:sp>
    </p:spTree>
    <p:extLst>
      <p:ext uri="{BB962C8B-B14F-4D97-AF65-F5344CB8AC3E}">
        <p14:creationId xmlns:p14="http://schemas.microsoft.com/office/powerpoint/2010/main" val="3693254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BB56A-9B57-12FA-1AC7-E13E94545532}"/>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Export contracts </a:t>
            </a:r>
          </a:p>
        </p:txBody>
      </p:sp>
      <p:sp>
        <p:nvSpPr>
          <p:cNvPr id="3" name="Content Placeholder 2">
            <a:extLst>
              <a:ext uri="{FF2B5EF4-FFF2-40B4-BE49-F238E27FC236}">
                <a16:creationId xmlns:a16="http://schemas.microsoft.com/office/drawing/2014/main" id="{B8826DAD-DFE5-CE43-9F61-001AA3DE2B61}"/>
              </a:ext>
            </a:extLst>
          </p:cNvPr>
          <p:cNvSpPr>
            <a:spLocks noGrp="1"/>
          </p:cNvSpPr>
          <p:nvPr>
            <p:ph idx="1"/>
          </p:nvPr>
        </p:nvSpPr>
        <p:spPr>
          <a:xfrm>
            <a:off x="1371599" y="2318197"/>
            <a:ext cx="9724031" cy="3683358"/>
          </a:xfrm>
        </p:spPr>
        <p:txBody>
          <a:bodyPr anchor="ctr">
            <a:normAutofit fontScale="92500"/>
          </a:bodyPr>
          <a:lstStyle/>
          <a:p>
            <a:pPr marL="0" indent="0">
              <a:buNone/>
            </a:pPr>
            <a:endParaRPr lang="en-US" sz="2000" dirty="0"/>
          </a:p>
          <a:p>
            <a:r>
              <a:rPr lang="en-US" dirty="0"/>
              <a:t>An export contract (sales contract) is a consensus document between two parties who intend to go into export trade. </a:t>
            </a:r>
          </a:p>
          <a:p>
            <a:r>
              <a:rPr lang="en-US" dirty="0"/>
              <a:t>It is a legal document that can be enforced by the law (</a:t>
            </a:r>
            <a:r>
              <a:rPr lang="en-US" dirty="0" err="1"/>
              <a:t>gopal</a:t>
            </a:r>
            <a:r>
              <a:rPr lang="en-US" dirty="0"/>
              <a:t>, 2006). </a:t>
            </a:r>
          </a:p>
          <a:p>
            <a:r>
              <a:rPr lang="en-US" dirty="0"/>
              <a:t>There are three types of contracts </a:t>
            </a:r>
          </a:p>
          <a:p>
            <a:pPr marL="571500" indent="-571500">
              <a:buFont typeface="+mj-lt"/>
              <a:buAutoNum type="romanUcPeriod"/>
            </a:pPr>
            <a:r>
              <a:rPr lang="en-US" dirty="0"/>
              <a:t>Ex works contract</a:t>
            </a:r>
          </a:p>
          <a:p>
            <a:pPr marL="571500" indent="-571500">
              <a:buFont typeface="+mj-lt"/>
              <a:buAutoNum type="romanUcPeriod"/>
            </a:pPr>
            <a:r>
              <a:rPr lang="en-US" dirty="0"/>
              <a:t>Free on-board contract</a:t>
            </a:r>
          </a:p>
          <a:p>
            <a:pPr marL="571500" indent="-571500">
              <a:buFont typeface="+mj-lt"/>
              <a:buAutoNum type="romanUcPeriod"/>
            </a:pPr>
            <a:r>
              <a:rPr lang="en-US" dirty="0"/>
              <a:t>CIF contract.</a:t>
            </a:r>
          </a:p>
          <a:p>
            <a:endParaRPr lang="en-US" sz="2000" dirty="0"/>
          </a:p>
        </p:txBody>
      </p:sp>
    </p:spTree>
    <p:extLst>
      <p:ext uri="{BB962C8B-B14F-4D97-AF65-F5344CB8AC3E}">
        <p14:creationId xmlns:p14="http://schemas.microsoft.com/office/powerpoint/2010/main" val="345904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FAE0A7-021C-3BCA-CD31-2E2B62B5C105}"/>
              </a:ext>
            </a:extLst>
          </p:cNvPr>
          <p:cNvSpPr>
            <a:spLocks noGrp="1"/>
          </p:cNvSpPr>
          <p:nvPr>
            <p:ph type="title"/>
          </p:nvPr>
        </p:nvSpPr>
        <p:spPr>
          <a:xfrm>
            <a:off x="1136397" y="502020"/>
            <a:ext cx="5323715" cy="1642970"/>
          </a:xfrm>
        </p:spPr>
        <p:txBody>
          <a:bodyPr anchor="b">
            <a:normAutofit/>
          </a:bodyPr>
          <a:lstStyle/>
          <a:p>
            <a:r>
              <a:rPr lang="en-US" sz="4000"/>
              <a:t>Export contracts cont.</a:t>
            </a:r>
          </a:p>
        </p:txBody>
      </p:sp>
      <p:sp>
        <p:nvSpPr>
          <p:cNvPr id="3" name="Content Placeholder 2">
            <a:extLst>
              <a:ext uri="{FF2B5EF4-FFF2-40B4-BE49-F238E27FC236}">
                <a16:creationId xmlns:a16="http://schemas.microsoft.com/office/drawing/2014/main" id="{DE39BE5E-190E-6D5D-D05D-A5F98055AC97}"/>
              </a:ext>
            </a:extLst>
          </p:cNvPr>
          <p:cNvSpPr>
            <a:spLocks noGrp="1"/>
          </p:cNvSpPr>
          <p:nvPr>
            <p:ph idx="1"/>
          </p:nvPr>
        </p:nvSpPr>
        <p:spPr>
          <a:xfrm>
            <a:off x="1144923" y="2405894"/>
            <a:ext cx="5315189" cy="4452106"/>
          </a:xfrm>
        </p:spPr>
        <p:txBody>
          <a:bodyPr anchor="t">
            <a:normAutofit fontScale="85000" lnSpcReduction="20000"/>
          </a:bodyPr>
          <a:lstStyle/>
          <a:p>
            <a:r>
              <a:rPr lang="en-US" dirty="0"/>
              <a:t>a)	Ex Works Contract: </a:t>
            </a:r>
          </a:p>
          <a:p>
            <a:r>
              <a:rPr lang="en-US" dirty="0"/>
              <a:t>under this arrangement the seller fulfills his obligation by delivering the goods at his factory/shop/warehouse. </a:t>
            </a:r>
          </a:p>
          <a:p>
            <a:r>
              <a:rPr lang="en-US" dirty="0"/>
              <a:t>The buyer bears all the costs and risks in taking the goods from that place to the desired destination. </a:t>
            </a:r>
          </a:p>
          <a:p>
            <a:r>
              <a:rPr lang="en-US" dirty="0"/>
              <a:t>This term represents the minimum obligation on the part of the seller.</a:t>
            </a:r>
          </a:p>
          <a:p>
            <a:r>
              <a:rPr lang="en-US" dirty="0"/>
              <a:t> In ex works contract the passing of title to the goods takes place at seller’s plant </a:t>
            </a:r>
          </a:p>
          <a:p>
            <a:r>
              <a:rPr lang="en-US" dirty="0"/>
              <a:t>contract price is always the lowest.</a:t>
            </a:r>
          </a:p>
          <a:p>
            <a:endParaRPr lang="en-US" sz="17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Commitments">
            <a:extLst>
              <a:ext uri="{FF2B5EF4-FFF2-40B4-BE49-F238E27FC236}">
                <a16:creationId xmlns:a16="http://schemas.microsoft.com/office/drawing/2014/main" id="{9BDF893F-AE8D-8D4C-C3D0-7DAF9F0F633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3726380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775329-49AB-C32D-2111-E086D82E4414}"/>
              </a:ext>
            </a:extLst>
          </p:cNvPr>
          <p:cNvSpPr>
            <a:spLocks noGrp="1"/>
          </p:cNvSpPr>
          <p:nvPr>
            <p:ph type="title"/>
          </p:nvPr>
        </p:nvSpPr>
        <p:spPr>
          <a:xfrm>
            <a:off x="1136396" y="502022"/>
            <a:ext cx="6173262" cy="1003222"/>
          </a:xfrm>
        </p:spPr>
        <p:txBody>
          <a:bodyPr anchor="b">
            <a:normAutofit/>
          </a:bodyPr>
          <a:lstStyle/>
          <a:p>
            <a:r>
              <a:rPr lang="en-US" sz="4000" dirty="0"/>
              <a:t>Export contract cont.</a:t>
            </a:r>
          </a:p>
        </p:txBody>
      </p:sp>
      <p:sp>
        <p:nvSpPr>
          <p:cNvPr id="3" name="Content Placeholder 2">
            <a:extLst>
              <a:ext uri="{FF2B5EF4-FFF2-40B4-BE49-F238E27FC236}">
                <a16:creationId xmlns:a16="http://schemas.microsoft.com/office/drawing/2014/main" id="{C89DDF38-7386-A4A9-9EB0-EE48D21D6A2B}"/>
              </a:ext>
            </a:extLst>
          </p:cNvPr>
          <p:cNvSpPr>
            <a:spLocks noGrp="1"/>
          </p:cNvSpPr>
          <p:nvPr>
            <p:ph idx="1"/>
          </p:nvPr>
        </p:nvSpPr>
        <p:spPr>
          <a:xfrm>
            <a:off x="1136397" y="1517762"/>
            <a:ext cx="6173262" cy="4885730"/>
          </a:xfrm>
        </p:spPr>
        <p:txBody>
          <a:bodyPr>
            <a:normAutofit fontScale="92500"/>
          </a:bodyPr>
          <a:lstStyle/>
          <a:p>
            <a:r>
              <a:rPr lang="en-US" dirty="0"/>
              <a:t>b) Free on Board (FOB): </a:t>
            </a:r>
          </a:p>
          <a:p>
            <a:r>
              <a:rPr lang="en-US" dirty="0"/>
              <a:t>Under this arrangement the seller fulfills his obligation when he delivers the goods on the ship rails at the named port of shipment.</a:t>
            </a:r>
          </a:p>
          <a:p>
            <a:r>
              <a:rPr lang="en-US" dirty="0"/>
              <a:t> The buyer must bear all costs and risks from that point of time.</a:t>
            </a:r>
          </a:p>
          <a:p>
            <a:r>
              <a:rPr lang="en-US" dirty="0"/>
              <a:t> Carriage up to the port, inland insurance, port dues and loading charges into the ship are to be borne by the seller. </a:t>
            </a:r>
          </a:p>
          <a:p>
            <a:r>
              <a:rPr lang="en-US" dirty="0"/>
              <a:t>In FOB contract the passing of tittle of goods takes place at the Port of Export.</a:t>
            </a:r>
          </a:p>
          <a:p>
            <a:endParaRPr lang="en-US" sz="1900" dirty="0"/>
          </a:p>
        </p:txBody>
      </p:sp>
      <p:pic>
        <p:nvPicPr>
          <p:cNvPr id="5" name="Picture 4" descr="Forklift lifting a container in the yard">
            <a:extLst>
              <a:ext uri="{FF2B5EF4-FFF2-40B4-BE49-F238E27FC236}">
                <a16:creationId xmlns:a16="http://schemas.microsoft.com/office/drawing/2014/main" id="{9F1C87FD-BADA-5622-ACAB-B5968809B923}"/>
              </a:ext>
            </a:extLst>
          </p:cNvPr>
          <p:cNvPicPr>
            <a:picLocks noChangeAspect="1"/>
          </p:cNvPicPr>
          <p:nvPr/>
        </p:nvPicPr>
        <p:blipFill rotWithShape="1">
          <a:blip r:embed="rId2"/>
          <a:srcRect l="19655" r="37950"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7670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CCC4BA0-1298-4DBD-86F1-B51D8C9D3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486756-FF89-6592-18E4-78E3F760AB31}"/>
              </a:ext>
            </a:extLst>
          </p:cNvPr>
          <p:cNvSpPr>
            <a:spLocks noGrp="1"/>
          </p:cNvSpPr>
          <p:nvPr>
            <p:ph type="title"/>
          </p:nvPr>
        </p:nvSpPr>
        <p:spPr>
          <a:xfrm>
            <a:off x="1136398" y="502021"/>
            <a:ext cx="5427525" cy="946951"/>
          </a:xfrm>
        </p:spPr>
        <p:txBody>
          <a:bodyPr anchor="b">
            <a:normAutofit/>
          </a:bodyPr>
          <a:lstStyle/>
          <a:p>
            <a:r>
              <a:rPr lang="en-US" sz="4000" dirty="0"/>
              <a:t>FOB contract cont. </a:t>
            </a:r>
          </a:p>
        </p:txBody>
      </p:sp>
      <p:sp>
        <p:nvSpPr>
          <p:cNvPr id="3" name="Content Placeholder 2">
            <a:extLst>
              <a:ext uri="{FF2B5EF4-FFF2-40B4-BE49-F238E27FC236}">
                <a16:creationId xmlns:a16="http://schemas.microsoft.com/office/drawing/2014/main" id="{A7847CFE-C51C-3909-5B00-745F1189369C}"/>
              </a:ext>
            </a:extLst>
          </p:cNvPr>
          <p:cNvSpPr>
            <a:spLocks noGrp="1"/>
          </p:cNvSpPr>
          <p:nvPr>
            <p:ph idx="1"/>
          </p:nvPr>
        </p:nvSpPr>
        <p:spPr>
          <a:xfrm>
            <a:off x="1136397" y="1603717"/>
            <a:ext cx="5911115" cy="4791018"/>
          </a:xfrm>
        </p:spPr>
        <p:txBody>
          <a:bodyPr anchor="t">
            <a:normAutofit fontScale="85000" lnSpcReduction="20000"/>
          </a:bodyPr>
          <a:lstStyle/>
          <a:p>
            <a:r>
              <a:rPr lang="en-US" i="1" dirty="0"/>
              <a:t>Duties of the Exporter under FOB contract include (Gopal, 2006).</a:t>
            </a:r>
          </a:p>
          <a:p>
            <a:r>
              <a:rPr lang="en-US" dirty="0"/>
              <a:t>Supply the contracted goods in conformity with the contract of sale and deliver the goods on board the vessel named by the buyer at the named port of shipment.</a:t>
            </a:r>
          </a:p>
          <a:p>
            <a:r>
              <a:rPr lang="en-US" dirty="0"/>
              <a:t>Bear all costs and risks of the goods until such time as they shall have effectively passed the ship’s rail.</a:t>
            </a:r>
          </a:p>
          <a:p>
            <a:r>
              <a:rPr lang="en-US" dirty="0"/>
              <a:t>Provide at his own expense the customary clean shipping documents as proof of delivery of goods.</a:t>
            </a:r>
          </a:p>
          <a:p>
            <a:r>
              <a:rPr lang="en-US" dirty="0"/>
              <a:t>Provide export license and pay export duty, if any.</a:t>
            </a:r>
          </a:p>
          <a:p>
            <a:r>
              <a:rPr lang="en-US" dirty="0"/>
              <a:t>Pay loading costs.</a:t>
            </a:r>
          </a:p>
        </p:txBody>
      </p:sp>
      <p:pic>
        <p:nvPicPr>
          <p:cNvPr id="5" name="Picture 4" descr="Pile of storage crates">
            <a:extLst>
              <a:ext uri="{FF2B5EF4-FFF2-40B4-BE49-F238E27FC236}">
                <a16:creationId xmlns:a16="http://schemas.microsoft.com/office/drawing/2014/main" id="{66A26785-6D40-2BCA-6544-0D5D7A1570B9}"/>
              </a:ext>
            </a:extLst>
          </p:cNvPr>
          <p:cNvPicPr>
            <a:picLocks noChangeAspect="1"/>
          </p:cNvPicPr>
          <p:nvPr/>
        </p:nvPicPr>
        <p:blipFill rotWithShape="1">
          <a:blip r:embed="rId2"/>
          <a:srcRect l="4095" r="29406" b="2"/>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20" name="Rectangle 1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42593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A935BB-479A-3F81-52E8-23E57C1BCEEA}"/>
              </a:ext>
            </a:extLst>
          </p:cNvPr>
          <p:cNvSpPr>
            <a:spLocks noGrp="1"/>
          </p:cNvSpPr>
          <p:nvPr>
            <p:ph type="title"/>
          </p:nvPr>
        </p:nvSpPr>
        <p:spPr>
          <a:xfrm>
            <a:off x="686834" y="1153572"/>
            <a:ext cx="3200400" cy="4461163"/>
          </a:xfrm>
        </p:spPr>
        <p:txBody>
          <a:bodyPr>
            <a:normAutofit/>
          </a:bodyPr>
          <a:lstStyle/>
          <a:p>
            <a:r>
              <a:rPr lang="en-US">
                <a:solidFill>
                  <a:srgbClr val="FFFFFF"/>
                </a:solidFill>
              </a:rPr>
              <a:t>FOB contract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DD5A906-14C0-0E0F-DC04-61BEDEAD53BC}"/>
              </a:ext>
            </a:extLst>
          </p:cNvPr>
          <p:cNvSpPr>
            <a:spLocks noGrp="1"/>
          </p:cNvSpPr>
          <p:nvPr>
            <p:ph idx="1"/>
          </p:nvPr>
        </p:nvSpPr>
        <p:spPr>
          <a:xfrm>
            <a:off x="4447308" y="591344"/>
            <a:ext cx="6906491" cy="5585619"/>
          </a:xfrm>
        </p:spPr>
        <p:txBody>
          <a:bodyPr anchor="ctr">
            <a:normAutofit/>
          </a:bodyPr>
          <a:lstStyle/>
          <a:p>
            <a:r>
              <a:rPr lang="en-US" i="1" dirty="0"/>
              <a:t> Duties of the Importer under FOB contract include (Gopal, 2006)</a:t>
            </a:r>
          </a:p>
          <a:p>
            <a:r>
              <a:rPr lang="en-US" dirty="0"/>
              <a:t>Reserve the necessary shipping space and give due notice of the same to the exporter.</a:t>
            </a:r>
          </a:p>
          <a:p>
            <a:r>
              <a:rPr lang="en-US" dirty="0"/>
              <a:t>Bear all costs and risks of the goods from the time when they shall have effectively passed the ship’s rail.</a:t>
            </a:r>
          </a:p>
          <a:p>
            <a:r>
              <a:rPr lang="en-US" dirty="0"/>
              <a:t>Pay freight.</a:t>
            </a:r>
          </a:p>
          <a:p>
            <a:r>
              <a:rPr lang="en-US" dirty="0"/>
              <a:t>Pay unloading costs.</a:t>
            </a:r>
          </a:p>
          <a:p>
            <a:r>
              <a:rPr lang="en-US" dirty="0"/>
              <a:t>Pay the price as provided in the contract to the exporter.</a:t>
            </a:r>
          </a:p>
          <a:p>
            <a:endParaRPr lang="en-US" dirty="0"/>
          </a:p>
        </p:txBody>
      </p:sp>
    </p:spTree>
    <p:extLst>
      <p:ext uri="{BB962C8B-B14F-4D97-AF65-F5344CB8AC3E}">
        <p14:creationId xmlns:p14="http://schemas.microsoft.com/office/powerpoint/2010/main" val="31375057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A51AAD-7A03-EE1E-23E3-0C662C4D404E}"/>
              </a:ext>
            </a:extLst>
          </p:cNvPr>
          <p:cNvSpPr>
            <a:spLocks noGrp="1"/>
          </p:cNvSpPr>
          <p:nvPr>
            <p:ph type="title"/>
          </p:nvPr>
        </p:nvSpPr>
        <p:spPr>
          <a:xfrm>
            <a:off x="686834" y="1153572"/>
            <a:ext cx="3200400" cy="4461163"/>
          </a:xfrm>
        </p:spPr>
        <p:txBody>
          <a:bodyPr>
            <a:normAutofit/>
          </a:bodyPr>
          <a:lstStyle/>
          <a:p>
            <a:r>
              <a:rPr lang="en-US">
                <a:solidFill>
                  <a:srgbClr val="FFFFFF"/>
                </a:solidFill>
              </a:rPr>
              <a:t>CIF contract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CA82C39-D79B-BEC1-0C48-4B7A1CC9D285}"/>
              </a:ext>
            </a:extLst>
          </p:cNvPr>
          <p:cNvSpPr>
            <a:spLocks noGrp="1"/>
          </p:cNvSpPr>
          <p:nvPr>
            <p:ph idx="1"/>
          </p:nvPr>
        </p:nvSpPr>
        <p:spPr>
          <a:xfrm>
            <a:off x="4447308" y="591344"/>
            <a:ext cx="6906491" cy="5585619"/>
          </a:xfrm>
        </p:spPr>
        <p:txBody>
          <a:bodyPr anchor="ctr">
            <a:normAutofit/>
          </a:bodyPr>
          <a:lstStyle/>
          <a:p>
            <a:r>
              <a:rPr lang="en-US" dirty="0"/>
              <a:t>c)	Cost Insurance Freight (CIF): </a:t>
            </a:r>
          </a:p>
          <a:p>
            <a:r>
              <a:rPr lang="en-US" dirty="0"/>
              <a:t>Under this arrangement the exporter takes responsibilities associated with FOB contract </a:t>
            </a:r>
          </a:p>
          <a:p>
            <a:r>
              <a:rPr lang="en-US" dirty="0"/>
              <a:t>Arranges shipping space</a:t>
            </a:r>
          </a:p>
          <a:p>
            <a:r>
              <a:rPr lang="en-US" dirty="0"/>
              <a:t>Bear the ship freight and marine insurance charges from his contract price.</a:t>
            </a:r>
          </a:p>
          <a:p>
            <a:endParaRPr lang="en-US" dirty="0"/>
          </a:p>
        </p:txBody>
      </p:sp>
    </p:spTree>
    <p:extLst>
      <p:ext uri="{BB962C8B-B14F-4D97-AF65-F5344CB8AC3E}">
        <p14:creationId xmlns:p14="http://schemas.microsoft.com/office/powerpoint/2010/main" val="295224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A17D1A-FBF2-01BE-F675-1CEF9D25FB6C}"/>
              </a:ext>
            </a:extLst>
          </p:cNvPr>
          <p:cNvSpPr>
            <a:spLocks noGrp="1"/>
          </p:cNvSpPr>
          <p:nvPr>
            <p:ph type="title"/>
          </p:nvPr>
        </p:nvSpPr>
        <p:spPr>
          <a:xfrm>
            <a:off x="686834" y="1153572"/>
            <a:ext cx="3200400" cy="4461163"/>
          </a:xfrm>
        </p:spPr>
        <p:txBody>
          <a:bodyPr>
            <a:normAutofit/>
          </a:bodyPr>
          <a:lstStyle/>
          <a:p>
            <a:r>
              <a:rPr lang="en-US">
                <a:solidFill>
                  <a:srgbClr val="FFFFFF"/>
                </a:solidFill>
              </a:rPr>
              <a:t>CIF contract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431516B-E0A0-AFF7-5587-379BB5CE1B3E}"/>
              </a:ext>
            </a:extLst>
          </p:cNvPr>
          <p:cNvSpPr>
            <a:spLocks noGrp="1"/>
          </p:cNvSpPr>
          <p:nvPr>
            <p:ph idx="1"/>
          </p:nvPr>
        </p:nvSpPr>
        <p:spPr>
          <a:xfrm>
            <a:off x="4447308" y="591344"/>
            <a:ext cx="6906491" cy="5585619"/>
          </a:xfrm>
        </p:spPr>
        <p:txBody>
          <a:bodyPr anchor="ctr">
            <a:normAutofit/>
          </a:bodyPr>
          <a:lstStyle/>
          <a:p>
            <a:r>
              <a:rPr lang="en-US" sz="2400" i="1" dirty="0"/>
              <a:t>Duties of the Exporter under CIF contract include (Gopal, 2006)</a:t>
            </a:r>
          </a:p>
          <a:p>
            <a:r>
              <a:rPr lang="en-US" sz="2400" dirty="0"/>
              <a:t>Supply the goods in conformity with the contract of sale, arrange at his own expense, for shipping space by the usual route and pay freight charges for the carriage of goods.</a:t>
            </a:r>
          </a:p>
          <a:p>
            <a:r>
              <a:rPr lang="en-US" sz="2400" dirty="0"/>
              <a:t>Obtain at his own risk and expense all documentation regarding government authorization necessary for the export of goods.</a:t>
            </a:r>
          </a:p>
          <a:p>
            <a:r>
              <a:rPr lang="en-US" sz="2400" dirty="0"/>
              <a:t>Load the goods at his own expense on board the vessel at the port of shipment.</a:t>
            </a:r>
          </a:p>
          <a:p>
            <a:r>
              <a:rPr lang="en-US" sz="2400" dirty="0"/>
              <a:t>Procure at his own cost in a transferable form a policy of marine insurance for a value equivalent to C.I.F. plus 10%.</a:t>
            </a:r>
          </a:p>
          <a:p>
            <a:endParaRPr lang="en-US" sz="2400" dirty="0"/>
          </a:p>
          <a:p>
            <a:endParaRPr lang="en-US" sz="2400" dirty="0"/>
          </a:p>
        </p:txBody>
      </p:sp>
    </p:spTree>
    <p:extLst>
      <p:ext uri="{BB962C8B-B14F-4D97-AF65-F5344CB8AC3E}">
        <p14:creationId xmlns:p14="http://schemas.microsoft.com/office/powerpoint/2010/main" val="1633335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A17D1A-FBF2-01BE-F675-1CEF9D25FB6C}"/>
              </a:ext>
            </a:extLst>
          </p:cNvPr>
          <p:cNvSpPr>
            <a:spLocks noGrp="1"/>
          </p:cNvSpPr>
          <p:nvPr>
            <p:ph type="title"/>
          </p:nvPr>
        </p:nvSpPr>
        <p:spPr>
          <a:xfrm>
            <a:off x="686834" y="1153572"/>
            <a:ext cx="3200400" cy="4461163"/>
          </a:xfrm>
        </p:spPr>
        <p:txBody>
          <a:bodyPr>
            <a:normAutofit/>
          </a:bodyPr>
          <a:lstStyle/>
          <a:p>
            <a:r>
              <a:rPr lang="en-US">
                <a:solidFill>
                  <a:srgbClr val="FFFFFF"/>
                </a:solidFill>
              </a:rPr>
              <a:t>CIF contract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431516B-E0A0-AFF7-5587-379BB5CE1B3E}"/>
              </a:ext>
            </a:extLst>
          </p:cNvPr>
          <p:cNvSpPr>
            <a:spLocks noGrp="1"/>
          </p:cNvSpPr>
          <p:nvPr>
            <p:ph idx="1"/>
          </p:nvPr>
        </p:nvSpPr>
        <p:spPr>
          <a:xfrm>
            <a:off x="4447308" y="591344"/>
            <a:ext cx="6906491" cy="5585619"/>
          </a:xfrm>
        </p:spPr>
        <p:txBody>
          <a:bodyPr anchor="ctr">
            <a:normAutofit/>
          </a:bodyPr>
          <a:lstStyle/>
          <a:p>
            <a:r>
              <a:rPr lang="en-US" i="1" dirty="0"/>
              <a:t>Duties of the Exporter under CIF contract include (Gopal, 2006)</a:t>
            </a:r>
          </a:p>
          <a:p>
            <a:r>
              <a:rPr lang="en-US" dirty="0"/>
              <a:t>Bear all risks until the goods shall have effectively crossed the ship’s rail and furnish to the buyer a clean negotiable bill of lading.</a:t>
            </a:r>
          </a:p>
          <a:p>
            <a:r>
              <a:rPr lang="en-US" dirty="0"/>
              <a:t>Provide export license.</a:t>
            </a:r>
          </a:p>
          <a:p>
            <a:r>
              <a:rPr lang="en-US" dirty="0"/>
              <a:t>Pay export duty if any.</a:t>
            </a:r>
          </a:p>
          <a:p>
            <a:r>
              <a:rPr lang="en-US" dirty="0"/>
              <a:t>Insure the goods.</a:t>
            </a:r>
          </a:p>
          <a:p>
            <a:endParaRPr lang="en-US" dirty="0"/>
          </a:p>
          <a:p>
            <a:endParaRPr lang="en-US" dirty="0"/>
          </a:p>
        </p:txBody>
      </p:sp>
    </p:spTree>
    <p:extLst>
      <p:ext uri="{BB962C8B-B14F-4D97-AF65-F5344CB8AC3E}">
        <p14:creationId xmlns:p14="http://schemas.microsoft.com/office/powerpoint/2010/main" val="1629698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AB138-F7BC-006F-2664-79CEAA3F84A8}"/>
              </a:ext>
            </a:extLst>
          </p:cNvPr>
          <p:cNvSpPr>
            <a:spLocks noGrp="1"/>
          </p:cNvSpPr>
          <p:nvPr>
            <p:ph type="title"/>
          </p:nvPr>
        </p:nvSpPr>
        <p:spPr>
          <a:xfrm>
            <a:off x="686834" y="1153572"/>
            <a:ext cx="3200400" cy="4461163"/>
          </a:xfrm>
        </p:spPr>
        <p:txBody>
          <a:bodyPr>
            <a:normAutofit/>
          </a:bodyPr>
          <a:lstStyle/>
          <a:p>
            <a:r>
              <a:rPr lang="en-US">
                <a:solidFill>
                  <a:srgbClr val="FFFFFF"/>
                </a:solidFill>
              </a:rPr>
              <a:t>CIF contract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24063EF-8167-8AFD-42E9-8EF92B2C0924}"/>
              </a:ext>
            </a:extLst>
          </p:cNvPr>
          <p:cNvSpPr>
            <a:spLocks noGrp="1"/>
          </p:cNvSpPr>
          <p:nvPr>
            <p:ph idx="1"/>
          </p:nvPr>
        </p:nvSpPr>
        <p:spPr>
          <a:xfrm>
            <a:off x="4447308" y="591344"/>
            <a:ext cx="6906491" cy="5585619"/>
          </a:xfrm>
        </p:spPr>
        <p:txBody>
          <a:bodyPr anchor="ctr">
            <a:normAutofit/>
          </a:bodyPr>
          <a:lstStyle/>
          <a:p>
            <a:r>
              <a:rPr lang="en-US" sz="2600" i="1" dirty="0"/>
              <a:t>Duties of the Importer under CIF contract include.</a:t>
            </a:r>
          </a:p>
          <a:p>
            <a:r>
              <a:rPr lang="en-US" sz="2600" dirty="0"/>
              <a:t>Accept the documents when tendered by the exporter if they are in conformity with the contract of sale and pay the price.</a:t>
            </a:r>
          </a:p>
          <a:p>
            <a:r>
              <a:rPr lang="en-US" sz="2600" dirty="0"/>
              <a:t>Receive the goods at the port of destination and bear all costs except freight and marine insurance, incurred in respect of carriage of the goods.</a:t>
            </a:r>
          </a:p>
          <a:p>
            <a:r>
              <a:rPr lang="en-US" sz="2600" dirty="0"/>
              <a:t>Pay unloading costs.</a:t>
            </a:r>
          </a:p>
          <a:p>
            <a:r>
              <a:rPr lang="en-US" sz="2600" dirty="0"/>
              <a:t>Bear all risks of the goods from the time they shall have effectively passed the ship’s rail at the port of shipment.</a:t>
            </a:r>
          </a:p>
          <a:p>
            <a:endParaRPr lang="en-US" sz="2600" dirty="0"/>
          </a:p>
        </p:txBody>
      </p:sp>
    </p:spTree>
    <p:extLst>
      <p:ext uri="{BB962C8B-B14F-4D97-AF65-F5344CB8AC3E}">
        <p14:creationId xmlns:p14="http://schemas.microsoft.com/office/powerpoint/2010/main" val="3341792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6973CC-55FB-447B-07F4-E559F9060719}"/>
              </a:ext>
            </a:extLst>
          </p:cNvPr>
          <p:cNvSpPr>
            <a:spLocks noGrp="1"/>
          </p:cNvSpPr>
          <p:nvPr>
            <p:ph type="title"/>
          </p:nvPr>
        </p:nvSpPr>
        <p:spPr>
          <a:xfrm>
            <a:off x="761803" y="350196"/>
            <a:ext cx="4646904" cy="1624520"/>
          </a:xfrm>
        </p:spPr>
        <p:txBody>
          <a:bodyPr anchor="ctr">
            <a:normAutofit/>
          </a:bodyPr>
          <a:lstStyle/>
          <a:p>
            <a:r>
              <a:rPr lang="en-US" sz="3700"/>
              <a:t>Methods of payment for exports</a:t>
            </a:r>
            <a:br>
              <a:rPr lang="en-US" sz="3700"/>
            </a:br>
            <a:endParaRPr lang="en-US" sz="3700"/>
          </a:p>
        </p:txBody>
      </p:sp>
      <p:sp>
        <p:nvSpPr>
          <p:cNvPr id="3" name="Content Placeholder 2">
            <a:extLst>
              <a:ext uri="{FF2B5EF4-FFF2-40B4-BE49-F238E27FC236}">
                <a16:creationId xmlns:a16="http://schemas.microsoft.com/office/drawing/2014/main" id="{C9A7F196-86C2-F08C-6C8C-6D63F806E118}"/>
              </a:ext>
            </a:extLst>
          </p:cNvPr>
          <p:cNvSpPr>
            <a:spLocks noGrp="1"/>
          </p:cNvSpPr>
          <p:nvPr>
            <p:ph idx="1"/>
          </p:nvPr>
        </p:nvSpPr>
        <p:spPr>
          <a:xfrm>
            <a:off x="761802" y="1533378"/>
            <a:ext cx="4646905" cy="5324622"/>
          </a:xfrm>
        </p:spPr>
        <p:txBody>
          <a:bodyPr anchor="ctr">
            <a:normAutofit fontScale="77500" lnSpcReduction="20000"/>
          </a:bodyPr>
          <a:lstStyle/>
          <a:p>
            <a:r>
              <a:rPr lang="en-US" dirty="0"/>
              <a:t>Five main methods of receiving payment. </a:t>
            </a:r>
          </a:p>
          <a:p>
            <a:r>
              <a:rPr lang="en-US" dirty="0"/>
              <a:t>Choice depends on the bargaining muscle of the trading partners. </a:t>
            </a:r>
          </a:p>
          <a:p>
            <a:r>
              <a:rPr lang="en-US" dirty="0"/>
              <a:t>Different methods of payment carry varying degrees of risk to the exporter. </a:t>
            </a:r>
          </a:p>
          <a:p>
            <a:r>
              <a:rPr lang="en-US" dirty="0"/>
              <a:t>The method</a:t>
            </a:r>
          </a:p>
          <a:p>
            <a:r>
              <a:rPr lang="en-US" dirty="0"/>
              <a:t>A) payment in advance (cash payment) </a:t>
            </a:r>
          </a:p>
          <a:p>
            <a:r>
              <a:rPr lang="en-US" dirty="0"/>
              <a:t>B) letters of credit, documentary bills, </a:t>
            </a:r>
          </a:p>
          <a:p>
            <a:r>
              <a:rPr lang="en-US" dirty="0"/>
              <a:t>C) documentary bills</a:t>
            </a:r>
          </a:p>
          <a:p>
            <a:r>
              <a:rPr lang="en-US" dirty="0"/>
              <a:t>D) open account with periodic settlement</a:t>
            </a:r>
          </a:p>
          <a:p>
            <a:r>
              <a:rPr lang="en-US" dirty="0"/>
              <a:t>E) shipment on Consignment Basis </a:t>
            </a:r>
          </a:p>
        </p:txBody>
      </p:sp>
      <p:pic>
        <p:nvPicPr>
          <p:cNvPr id="5" name="Picture 4" descr="Old wrinkled hands with some coins">
            <a:extLst>
              <a:ext uri="{FF2B5EF4-FFF2-40B4-BE49-F238E27FC236}">
                <a16:creationId xmlns:a16="http://schemas.microsoft.com/office/drawing/2014/main" id="{CAAA38A3-9C2C-81BB-2B4F-31EE7928F3C4}"/>
              </a:ext>
            </a:extLst>
          </p:cNvPr>
          <p:cNvPicPr>
            <a:picLocks noChangeAspect="1"/>
          </p:cNvPicPr>
          <p:nvPr/>
        </p:nvPicPr>
        <p:blipFill rotWithShape="1">
          <a:blip r:embed="rId2"/>
          <a:srcRect l="9842" r="30758" b="-2"/>
          <a:stretch/>
        </p:blipFill>
        <p:spPr>
          <a:xfrm>
            <a:off x="6096000" y="1"/>
            <a:ext cx="6102825" cy="6858000"/>
          </a:xfrm>
          <a:prstGeom prst="rect">
            <a:avLst/>
          </a:prstGeom>
        </p:spPr>
      </p:pic>
    </p:spTree>
    <p:extLst>
      <p:ext uri="{BB962C8B-B14F-4D97-AF65-F5344CB8AC3E}">
        <p14:creationId xmlns:p14="http://schemas.microsoft.com/office/powerpoint/2010/main" val="1831383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6973CC-55FB-447B-07F4-E559F9060719}"/>
              </a:ext>
            </a:extLst>
          </p:cNvPr>
          <p:cNvSpPr>
            <a:spLocks noGrp="1"/>
          </p:cNvSpPr>
          <p:nvPr>
            <p:ph type="title"/>
          </p:nvPr>
        </p:nvSpPr>
        <p:spPr>
          <a:xfrm>
            <a:off x="761803" y="350196"/>
            <a:ext cx="4646904" cy="1624520"/>
          </a:xfrm>
        </p:spPr>
        <p:txBody>
          <a:bodyPr anchor="ctr">
            <a:normAutofit/>
          </a:bodyPr>
          <a:lstStyle/>
          <a:p>
            <a:r>
              <a:rPr lang="en-US" sz="3700"/>
              <a:t>Methods of payment for exports</a:t>
            </a:r>
            <a:br>
              <a:rPr lang="en-US" sz="3700"/>
            </a:br>
            <a:endParaRPr lang="en-US" sz="3700"/>
          </a:p>
        </p:txBody>
      </p:sp>
      <p:sp>
        <p:nvSpPr>
          <p:cNvPr id="3" name="Content Placeholder 2">
            <a:extLst>
              <a:ext uri="{FF2B5EF4-FFF2-40B4-BE49-F238E27FC236}">
                <a16:creationId xmlns:a16="http://schemas.microsoft.com/office/drawing/2014/main" id="{C9A7F196-86C2-F08C-6C8C-6D63F806E118}"/>
              </a:ext>
            </a:extLst>
          </p:cNvPr>
          <p:cNvSpPr>
            <a:spLocks noGrp="1"/>
          </p:cNvSpPr>
          <p:nvPr>
            <p:ph idx="1"/>
          </p:nvPr>
        </p:nvSpPr>
        <p:spPr>
          <a:xfrm>
            <a:off x="761802" y="1491176"/>
            <a:ext cx="4646905" cy="5472332"/>
          </a:xfrm>
        </p:spPr>
        <p:txBody>
          <a:bodyPr anchor="ctr">
            <a:normAutofit fontScale="92500" lnSpcReduction="20000"/>
          </a:bodyPr>
          <a:lstStyle/>
          <a:p>
            <a:r>
              <a:rPr lang="en-US" dirty="0"/>
              <a:t>Factors which are considered in Determining Terms of Payment</a:t>
            </a:r>
          </a:p>
          <a:p>
            <a:r>
              <a:rPr lang="en-US" dirty="0"/>
              <a:t>Exporter’s knowledge of the Buyer.</a:t>
            </a:r>
          </a:p>
          <a:p>
            <a:r>
              <a:rPr lang="en-US" dirty="0"/>
              <a:t>Buyer’s financial ability.</a:t>
            </a:r>
          </a:p>
          <a:p>
            <a:r>
              <a:rPr lang="en-US" dirty="0"/>
              <a:t>Degree of security of payment if advance payment is not considered.</a:t>
            </a:r>
          </a:p>
          <a:p>
            <a:r>
              <a:rPr lang="en-US" dirty="0"/>
              <a:t>Speed of Remittance.</a:t>
            </a:r>
          </a:p>
          <a:p>
            <a:r>
              <a:rPr lang="en-US" dirty="0"/>
              <a:t>Cost of remittance, which normally depends on speed of remittance.</a:t>
            </a:r>
          </a:p>
          <a:p>
            <a:r>
              <a:rPr lang="en-US" dirty="0"/>
              <a:t>Competition faced by the exporter.</a:t>
            </a:r>
          </a:p>
          <a:p>
            <a:r>
              <a:rPr lang="en-US" dirty="0"/>
              <a:t>Exchange restrictions in the importer’s country.</a:t>
            </a:r>
          </a:p>
          <a:p>
            <a:endParaRPr lang="en-US" sz="1700" dirty="0"/>
          </a:p>
        </p:txBody>
      </p:sp>
      <p:pic>
        <p:nvPicPr>
          <p:cNvPr id="5" name="Picture 4" descr="Digital numbers and graphs">
            <a:extLst>
              <a:ext uri="{FF2B5EF4-FFF2-40B4-BE49-F238E27FC236}">
                <a16:creationId xmlns:a16="http://schemas.microsoft.com/office/drawing/2014/main" id="{0CF289ED-2502-E44E-46E8-0E6DB1D9BC55}"/>
              </a:ext>
            </a:extLst>
          </p:cNvPr>
          <p:cNvPicPr>
            <a:picLocks noChangeAspect="1"/>
          </p:cNvPicPr>
          <p:nvPr/>
        </p:nvPicPr>
        <p:blipFill rotWithShape="1">
          <a:blip r:embed="rId2"/>
          <a:srcRect l="28623" r="11977" b="-2"/>
          <a:stretch/>
        </p:blipFill>
        <p:spPr>
          <a:xfrm>
            <a:off x="6096000" y="1"/>
            <a:ext cx="6102825" cy="6858000"/>
          </a:xfrm>
          <a:prstGeom prst="rect">
            <a:avLst/>
          </a:prstGeom>
        </p:spPr>
      </p:pic>
    </p:spTree>
    <p:extLst>
      <p:ext uri="{BB962C8B-B14F-4D97-AF65-F5344CB8AC3E}">
        <p14:creationId xmlns:p14="http://schemas.microsoft.com/office/powerpoint/2010/main" val="2950212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E924DB-397F-ACD1-E4AF-0246870C7E6D}"/>
              </a:ext>
            </a:extLst>
          </p:cNvPr>
          <p:cNvSpPr>
            <a:spLocks noGrp="1"/>
          </p:cNvSpPr>
          <p:nvPr>
            <p:ph type="title"/>
          </p:nvPr>
        </p:nvSpPr>
        <p:spPr>
          <a:xfrm>
            <a:off x="707413" y="4544704"/>
            <a:ext cx="4792635" cy="1811645"/>
          </a:xfrm>
        </p:spPr>
        <p:txBody>
          <a:bodyPr anchor="ctr">
            <a:normAutofit/>
          </a:bodyPr>
          <a:lstStyle/>
          <a:p>
            <a:r>
              <a:rPr lang="en-US" sz="4000"/>
              <a:t>Methods of payment </a:t>
            </a:r>
          </a:p>
        </p:txBody>
      </p:sp>
      <p:pic>
        <p:nvPicPr>
          <p:cNvPr id="14" name="Picture 13" descr="Old wrinkled hands with some coins">
            <a:extLst>
              <a:ext uri="{FF2B5EF4-FFF2-40B4-BE49-F238E27FC236}">
                <a16:creationId xmlns:a16="http://schemas.microsoft.com/office/drawing/2014/main" id="{F8594E5E-13B5-D76B-E3BC-99F4F0501F78}"/>
              </a:ext>
            </a:extLst>
          </p:cNvPr>
          <p:cNvPicPr>
            <a:picLocks noChangeAspect="1"/>
          </p:cNvPicPr>
          <p:nvPr/>
        </p:nvPicPr>
        <p:blipFill rotWithShape="1">
          <a:blip r:embed="rId2"/>
          <a:srcRect r="1110"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6E8926B0-2E28-CDEE-5379-D6ACBF17093C}"/>
              </a:ext>
            </a:extLst>
          </p:cNvPr>
          <p:cNvSpPr>
            <a:spLocks noGrp="1"/>
          </p:cNvSpPr>
          <p:nvPr>
            <p:ph idx="1"/>
          </p:nvPr>
        </p:nvSpPr>
        <p:spPr>
          <a:xfrm>
            <a:off x="6803410" y="691912"/>
            <a:ext cx="4585646" cy="5474173"/>
          </a:xfrm>
        </p:spPr>
        <p:txBody>
          <a:bodyPr anchor="ctr">
            <a:normAutofit lnSpcReduction="10000"/>
          </a:bodyPr>
          <a:lstStyle/>
          <a:p>
            <a:r>
              <a:rPr lang="en-US" b="1" dirty="0"/>
              <a:t>a)	Cash in advance (advance payment)</a:t>
            </a:r>
          </a:p>
          <a:p>
            <a:r>
              <a:rPr lang="en-US" dirty="0"/>
              <a:t>Money is received before the goods are delivered</a:t>
            </a:r>
          </a:p>
          <a:p>
            <a:r>
              <a:rPr lang="en-US" dirty="0"/>
              <a:t>No risk is involved</a:t>
            </a:r>
          </a:p>
          <a:p>
            <a:r>
              <a:rPr lang="en-US" dirty="0"/>
              <a:t>Used on product that are heavily on demand or custom made. </a:t>
            </a:r>
          </a:p>
          <a:p>
            <a:r>
              <a:rPr lang="en-US" dirty="0"/>
              <a:t>Used when importer is unknown, or his creditworthiness is doubtful </a:t>
            </a:r>
          </a:p>
          <a:p>
            <a:r>
              <a:rPr lang="en-US" dirty="0"/>
              <a:t>It is the cheapest mode of contract to the exporter.</a:t>
            </a:r>
          </a:p>
        </p:txBody>
      </p:sp>
    </p:spTree>
    <p:extLst>
      <p:ext uri="{BB962C8B-B14F-4D97-AF65-F5344CB8AC3E}">
        <p14:creationId xmlns:p14="http://schemas.microsoft.com/office/powerpoint/2010/main" val="2667085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67BC4C-9484-3046-C318-1136DF2BDE68}"/>
              </a:ext>
            </a:extLst>
          </p:cNvPr>
          <p:cNvSpPr>
            <a:spLocks noGrp="1"/>
          </p:cNvSpPr>
          <p:nvPr>
            <p:ph type="title"/>
          </p:nvPr>
        </p:nvSpPr>
        <p:spPr>
          <a:xfrm>
            <a:off x="707413" y="4544704"/>
            <a:ext cx="4792635" cy="1811645"/>
          </a:xfrm>
        </p:spPr>
        <p:txBody>
          <a:bodyPr anchor="ctr">
            <a:normAutofit/>
          </a:bodyPr>
          <a:lstStyle/>
          <a:p>
            <a:r>
              <a:rPr lang="en-US" sz="4000"/>
              <a:t>Methods of payment </a:t>
            </a:r>
          </a:p>
        </p:txBody>
      </p:sp>
      <p:pic>
        <p:nvPicPr>
          <p:cNvPr id="5" name="Picture 4" descr="Pen placed on top of a signature line">
            <a:extLst>
              <a:ext uri="{FF2B5EF4-FFF2-40B4-BE49-F238E27FC236}">
                <a16:creationId xmlns:a16="http://schemas.microsoft.com/office/drawing/2014/main" id="{2FF8B2E4-23E0-D0F0-C0B4-E9A788376629}"/>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53A43FEE-5094-399D-EF11-F2DF56BADBA5}"/>
              </a:ext>
            </a:extLst>
          </p:cNvPr>
          <p:cNvSpPr>
            <a:spLocks noGrp="1"/>
          </p:cNvSpPr>
          <p:nvPr>
            <p:ph idx="1"/>
          </p:nvPr>
        </p:nvSpPr>
        <p:spPr>
          <a:xfrm>
            <a:off x="5683348" y="0"/>
            <a:ext cx="5705708" cy="6654018"/>
          </a:xfrm>
        </p:spPr>
        <p:txBody>
          <a:bodyPr anchor="ctr">
            <a:normAutofit fontScale="92500"/>
          </a:bodyPr>
          <a:lstStyle/>
          <a:p>
            <a:r>
              <a:rPr lang="en-US" b="1" dirty="0"/>
              <a:t>b)	Letter of credit </a:t>
            </a:r>
          </a:p>
          <a:p>
            <a:r>
              <a:rPr lang="en-US" dirty="0"/>
              <a:t>Letter of credit establishes trust between the parties</a:t>
            </a:r>
          </a:p>
          <a:p>
            <a:r>
              <a:rPr lang="en-US" dirty="0"/>
              <a:t> Involving both the buyer’s and seller’s bank which acts as a third party, </a:t>
            </a:r>
          </a:p>
          <a:p>
            <a:r>
              <a:rPr lang="en-US" dirty="0"/>
              <a:t>Letter of Credit has been defined is “any arrangement whereby a bank acting at the request and in accordance with the instructions of a customer (the importer) undertakes to make payment to or to the order of a third party (the exporter) against stipulated documents and compliance with stipulated terms and conditions It is the most popular form of payment in international transactions (Gopal, 2006). </a:t>
            </a:r>
          </a:p>
        </p:txBody>
      </p:sp>
    </p:spTree>
    <p:extLst>
      <p:ext uri="{BB962C8B-B14F-4D97-AF65-F5344CB8AC3E}">
        <p14:creationId xmlns:p14="http://schemas.microsoft.com/office/powerpoint/2010/main" val="33665550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67BC4C-9484-3046-C318-1136DF2BDE68}"/>
              </a:ext>
            </a:extLst>
          </p:cNvPr>
          <p:cNvSpPr>
            <a:spLocks noGrp="1"/>
          </p:cNvSpPr>
          <p:nvPr>
            <p:ph type="title"/>
          </p:nvPr>
        </p:nvSpPr>
        <p:spPr>
          <a:xfrm>
            <a:off x="707413" y="4544704"/>
            <a:ext cx="4792635" cy="1811645"/>
          </a:xfrm>
        </p:spPr>
        <p:txBody>
          <a:bodyPr anchor="ctr">
            <a:normAutofit/>
          </a:bodyPr>
          <a:lstStyle/>
          <a:p>
            <a:r>
              <a:rPr lang="en-US" sz="4000"/>
              <a:t>Methods of payment </a:t>
            </a:r>
          </a:p>
        </p:txBody>
      </p:sp>
      <p:pic>
        <p:nvPicPr>
          <p:cNvPr id="5" name="Picture 4" descr="Pen placed on top of a signature line">
            <a:extLst>
              <a:ext uri="{FF2B5EF4-FFF2-40B4-BE49-F238E27FC236}">
                <a16:creationId xmlns:a16="http://schemas.microsoft.com/office/drawing/2014/main" id="{444E2030-CF39-A55C-C03A-D0B9EDEC7E44}"/>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53A43FEE-5094-399D-EF11-F2DF56BADBA5}"/>
              </a:ext>
            </a:extLst>
          </p:cNvPr>
          <p:cNvSpPr>
            <a:spLocks noGrp="1"/>
          </p:cNvSpPr>
          <p:nvPr>
            <p:ph idx="1"/>
          </p:nvPr>
        </p:nvSpPr>
        <p:spPr>
          <a:xfrm>
            <a:off x="6803410" y="98474"/>
            <a:ext cx="4585646" cy="6759525"/>
          </a:xfrm>
        </p:spPr>
        <p:txBody>
          <a:bodyPr anchor="ctr">
            <a:normAutofit fontScale="85000" lnSpcReduction="20000"/>
          </a:bodyPr>
          <a:lstStyle/>
          <a:p>
            <a:r>
              <a:rPr lang="en-US" b="1" dirty="0"/>
              <a:t>b)	Letter of credit  </a:t>
            </a:r>
          </a:p>
          <a:p>
            <a:r>
              <a:rPr lang="en-US" dirty="0"/>
              <a:t>It is used by exporters when </a:t>
            </a:r>
          </a:p>
          <a:p>
            <a:r>
              <a:rPr lang="en-US" dirty="0"/>
              <a:t>First the importer may not meet the credit standard of the exporter </a:t>
            </a:r>
          </a:p>
          <a:p>
            <a:r>
              <a:rPr lang="en-US" dirty="0"/>
              <a:t>Secondly, if the exchange situation in the importer’s country indicates that a delay might occur in the transfer of payment </a:t>
            </a:r>
          </a:p>
          <a:p>
            <a:r>
              <a:rPr lang="en-US" dirty="0"/>
              <a:t>Exporter  not concerned with the creditworthiness of the borrower </a:t>
            </a:r>
          </a:p>
          <a:p>
            <a:r>
              <a:rPr lang="en-US" dirty="0"/>
              <a:t>Different types of letters of credit include: documentary letter of credit, revocable and irrevocable credit, with recourse or without recourse letter of credit, confirmed and unconfirmed letter of credit, transferable and non-transferable letter of credit, fixed and revolving letter of credit, among others </a:t>
            </a:r>
          </a:p>
        </p:txBody>
      </p:sp>
    </p:spTree>
    <p:extLst>
      <p:ext uri="{BB962C8B-B14F-4D97-AF65-F5344CB8AC3E}">
        <p14:creationId xmlns:p14="http://schemas.microsoft.com/office/powerpoint/2010/main" val="2746767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475F2-F616-AA15-3C9E-5536B2629A1F}"/>
              </a:ext>
            </a:extLst>
          </p:cNvPr>
          <p:cNvSpPr>
            <a:spLocks noGrp="1"/>
          </p:cNvSpPr>
          <p:nvPr>
            <p:ph type="title"/>
          </p:nvPr>
        </p:nvSpPr>
        <p:spPr>
          <a:xfrm>
            <a:off x="707413" y="4544704"/>
            <a:ext cx="4792635" cy="1811645"/>
          </a:xfrm>
        </p:spPr>
        <p:txBody>
          <a:bodyPr anchor="ctr">
            <a:normAutofit/>
          </a:bodyPr>
          <a:lstStyle/>
          <a:p>
            <a:r>
              <a:rPr lang="en-US" sz="4000"/>
              <a:t>Methods of payment cont.</a:t>
            </a:r>
          </a:p>
        </p:txBody>
      </p:sp>
      <p:pic>
        <p:nvPicPr>
          <p:cNvPr id="5" name="Picture 4" descr="Cargo shipping containers in a pile and on a semi-truck at a harbour">
            <a:extLst>
              <a:ext uri="{FF2B5EF4-FFF2-40B4-BE49-F238E27FC236}">
                <a16:creationId xmlns:a16="http://schemas.microsoft.com/office/drawing/2014/main" id="{B7AAB806-45EA-C108-842C-1F9518FD87D6}"/>
              </a:ext>
            </a:extLst>
          </p:cNvPr>
          <p:cNvPicPr>
            <a:picLocks noChangeAspect="1"/>
          </p:cNvPicPr>
          <p:nvPr/>
        </p:nvPicPr>
        <p:blipFill rotWithShape="1">
          <a:blip r:embed="rId2"/>
          <a:srcRect t="10000"/>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28CBB7DF-FC24-63CF-F766-738E92739745}"/>
              </a:ext>
            </a:extLst>
          </p:cNvPr>
          <p:cNvSpPr>
            <a:spLocks noGrp="1"/>
          </p:cNvSpPr>
          <p:nvPr>
            <p:ph idx="1"/>
          </p:nvPr>
        </p:nvSpPr>
        <p:spPr>
          <a:xfrm>
            <a:off x="6803410" y="691912"/>
            <a:ext cx="4585646" cy="5474173"/>
          </a:xfrm>
        </p:spPr>
        <p:txBody>
          <a:bodyPr anchor="ctr">
            <a:normAutofit fontScale="92500" lnSpcReduction="20000"/>
          </a:bodyPr>
          <a:lstStyle/>
          <a:p>
            <a:r>
              <a:rPr lang="en-US" b="1" dirty="0"/>
              <a:t>c) Collection draft/documentary bill</a:t>
            </a:r>
          </a:p>
          <a:p>
            <a:r>
              <a:rPr lang="en-US" dirty="0"/>
              <a:t>Bank acts as intermediary between the parties to minimize the risk incurred. </a:t>
            </a:r>
          </a:p>
          <a:p>
            <a:r>
              <a:rPr lang="en-US" dirty="0"/>
              <a:t>The exporter ships the goods, and the exporters’ bank sends the bill of landing and other specified shipping documents to a bank in the importer’s country</a:t>
            </a:r>
          </a:p>
          <a:p>
            <a:r>
              <a:rPr lang="en-US" dirty="0"/>
              <a:t>Transfer of merchandise title  takes place only upon receipt of full payment. </a:t>
            </a:r>
          </a:p>
          <a:p>
            <a:r>
              <a:rPr lang="en-US" dirty="0"/>
              <a:t>Documentary Bills can be in the form of Sight Bill and Acceptance Bill. </a:t>
            </a:r>
          </a:p>
        </p:txBody>
      </p:sp>
    </p:spTree>
    <p:extLst>
      <p:ext uri="{BB962C8B-B14F-4D97-AF65-F5344CB8AC3E}">
        <p14:creationId xmlns:p14="http://schemas.microsoft.com/office/powerpoint/2010/main" val="2371622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475F2-F616-AA15-3C9E-5536B2629A1F}"/>
              </a:ext>
            </a:extLst>
          </p:cNvPr>
          <p:cNvSpPr>
            <a:spLocks noGrp="1"/>
          </p:cNvSpPr>
          <p:nvPr>
            <p:ph type="title"/>
          </p:nvPr>
        </p:nvSpPr>
        <p:spPr>
          <a:xfrm>
            <a:off x="707413" y="4544704"/>
            <a:ext cx="4792635" cy="1811645"/>
          </a:xfrm>
        </p:spPr>
        <p:txBody>
          <a:bodyPr anchor="ctr">
            <a:normAutofit/>
          </a:bodyPr>
          <a:lstStyle/>
          <a:p>
            <a:r>
              <a:rPr lang="en-US" sz="4000"/>
              <a:t>Methods of payment cont.</a:t>
            </a:r>
          </a:p>
        </p:txBody>
      </p:sp>
      <p:pic>
        <p:nvPicPr>
          <p:cNvPr id="5" name="Picture 4" descr="Calculator, pen, compass, money and a paper with graphs printed on it">
            <a:extLst>
              <a:ext uri="{FF2B5EF4-FFF2-40B4-BE49-F238E27FC236}">
                <a16:creationId xmlns:a16="http://schemas.microsoft.com/office/drawing/2014/main" id="{5CA1A912-AA0B-8A86-5F2F-B9D5436DE41F}"/>
              </a:ext>
            </a:extLst>
          </p:cNvPr>
          <p:cNvPicPr>
            <a:picLocks noChangeAspect="1"/>
          </p:cNvPicPr>
          <p:nvPr/>
        </p:nvPicPr>
        <p:blipFill rotWithShape="1">
          <a:blip r:embed="rId2"/>
          <a:srcRect l="7481" r="3260"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28CBB7DF-FC24-63CF-F766-738E92739745}"/>
              </a:ext>
            </a:extLst>
          </p:cNvPr>
          <p:cNvSpPr>
            <a:spLocks noGrp="1"/>
          </p:cNvSpPr>
          <p:nvPr>
            <p:ph idx="1"/>
          </p:nvPr>
        </p:nvSpPr>
        <p:spPr>
          <a:xfrm>
            <a:off x="6803410" y="691912"/>
            <a:ext cx="4585646" cy="6032445"/>
          </a:xfrm>
        </p:spPr>
        <p:txBody>
          <a:bodyPr anchor="ctr">
            <a:noAutofit/>
          </a:bodyPr>
          <a:lstStyle/>
          <a:p>
            <a:r>
              <a:rPr lang="en-US" dirty="0"/>
              <a:t>d)	Open account periodic settlement:</a:t>
            </a:r>
          </a:p>
          <a:p>
            <a:r>
              <a:rPr lang="en-US" dirty="0"/>
              <a:t>An exporter ships goods to a buyer for payment later </a:t>
            </a:r>
          </a:p>
          <a:p>
            <a:r>
              <a:rPr lang="en-US" dirty="0"/>
              <a:t>Used when the seller has adequate credit data about the importer.</a:t>
            </a:r>
          </a:p>
          <a:p>
            <a:r>
              <a:rPr lang="en-US" dirty="0"/>
              <a:t>Mainly used in companies like the holding company and subsidiary company </a:t>
            </a:r>
          </a:p>
          <a:p>
            <a:r>
              <a:rPr lang="en-US" dirty="0"/>
              <a:t>Simple and involves no additional costs </a:t>
            </a:r>
          </a:p>
          <a:p>
            <a:r>
              <a:rPr lang="en-US" dirty="0"/>
              <a:t>Possible only when the exporter is financially strong</a:t>
            </a:r>
          </a:p>
        </p:txBody>
      </p:sp>
    </p:spTree>
    <p:extLst>
      <p:ext uri="{BB962C8B-B14F-4D97-AF65-F5344CB8AC3E}">
        <p14:creationId xmlns:p14="http://schemas.microsoft.com/office/powerpoint/2010/main" val="584381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475F2-F616-AA15-3C9E-5536B2629A1F}"/>
              </a:ext>
            </a:extLst>
          </p:cNvPr>
          <p:cNvSpPr>
            <a:spLocks noGrp="1"/>
          </p:cNvSpPr>
          <p:nvPr>
            <p:ph type="title"/>
          </p:nvPr>
        </p:nvSpPr>
        <p:spPr>
          <a:xfrm>
            <a:off x="707413" y="4544704"/>
            <a:ext cx="4792635" cy="1811645"/>
          </a:xfrm>
        </p:spPr>
        <p:txBody>
          <a:bodyPr anchor="ctr">
            <a:normAutofit/>
          </a:bodyPr>
          <a:lstStyle/>
          <a:p>
            <a:r>
              <a:rPr lang="en-US" sz="4000"/>
              <a:t>Methods of payment cont.</a:t>
            </a:r>
          </a:p>
        </p:txBody>
      </p:sp>
      <p:pic>
        <p:nvPicPr>
          <p:cNvPr id="5" name="Picture 4" descr="Stock exchange numbers">
            <a:extLst>
              <a:ext uri="{FF2B5EF4-FFF2-40B4-BE49-F238E27FC236}">
                <a16:creationId xmlns:a16="http://schemas.microsoft.com/office/drawing/2014/main" id="{1A85D68E-FBC6-CAB8-5051-D75024DBDB34}"/>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28CBB7DF-FC24-63CF-F766-738E92739745}"/>
              </a:ext>
            </a:extLst>
          </p:cNvPr>
          <p:cNvSpPr>
            <a:spLocks noGrp="1"/>
          </p:cNvSpPr>
          <p:nvPr>
            <p:ph idx="1"/>
          </p:nvPr>
        </p:nvSpPr>
        <p:spPr>
          <a:xfrm>
            <a:off x="6803410" y="691912"/>
            <a:ext cx="4585646" cy="5474173"/>
          </a:xfrm>
        </p:spPr>
        <p:txBody>
          <a:bodyPr anchor="ctr">
            <a:normAutofit/>
          </a:bodyPr>
          <a:lstStyle/>
          <a:p>
            <a:r>
              <a:rPr lang="en-US" b="1" dirty="0"/>
              <a:t>e)	Consignment sales</a:t>
            </a:r>
          </a:p>
          <a:p>
            <a:r>
              <a:rPr lang="en-US" dirty="0"/>
              <a:t>The exporter retain the goods and agrees to wait for payment until the goods have been sold in the consignee’s country.  </a:t>
            </a:r>
          </a:p>
          <a:p>
            <a:r>
              <a:rPr lang="en-US" dirty="0"/>
              <a:t>It is a risky method </a:t>
            </a:r>
          </a:p>
          <a:p>
            <a:r>
              <a:rPr lang="en-US" dirty="0"/>
              <a:t>Some critical factors to consider </a:t>
            </a:r>
          </a:p>
          <a:p>
            <a:pPr marL="514350" indent="-514350">
              <a:buFont typeface="+mj-lt"/>
              <a:buAutoNum type="arabicPeriod"/>
            </a:pPr>
            <a:r>
              <a:rPr lang="en-US" dirty="0"/>
              <a:t>Creditworthiness of the consignee, </a:t>
            </a:r>
          </a:p>
          <a:p>
            <a:pPr marL="514350" indent="-514350">
              <a:buFont typeface="+mj-lt"/>
              <a:buAutoNum type="arabicPeriod"/>
            </a:pPr>
            <a:r>
              <a:rPr lang="en-US" dirty="0"/>
              <a:t>Stability of the country</a:t>
            </a:r>
          </a:p>
        </p:txBody>
      </p:sp>
    </p:spTree>
    <p:extLst>
      <p:ext uri="{BB962C8B-B14F-4D97-AF65-F5344CB8AC3E}">
        <p14:creationId xmlns:p14="http://schemas.microsoft.com/office/powerpoint/2010/main" val="3292682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34B19-94F8-FB1E-62A5-52A3FDA6EA2D}"/>
              </a:ext>
            </a:extLst>
          </p:cNvPr>
          <p:cNvSpPr>
            <a:spLocks noGrp="1"/>
          </p:cNvSpPr>
          <p:nvPr>
            <p:ph type="title"/>
          </p:nvPr>
        </p:nvSpPr>
        <p:spPr>
          <a:xfrm>
            <a:off x="5868557" y="1138036"/>
            <a:ext cx="5444382" cy="1402470"/>
          </a:xfrm>
        </p:spPr>
        <p:txBody>
          <a:bodyPr anchor="t">
            <a:normAutofit/>
          </a:bodyPr>
          <a:lstStyle/>
          <a:p>
            <a:r>
              <a:rPr lang="en-US" sz="3200"/>
              <a:t>Shipment finance </a:t>
            </a:r>
          </a:p>
        </p:txBody>
      </p:sp>
      <p:pic>
        <p:nvPicPr>
          <p:cNvPr id="5" name="Picture 4" descr="Boxes and roller conveyor">
            <a:extLst>
              <a:ext uri="{FF2B5EF4-FFF2-40B4-BE49-F238E27FC236}">
                <a16:creationId xmlns:a16="http://schemas.microsoft.com/office/drawing/2014/main" id="{1832ACF1-7A28-FF25-6C07-3C4EE9DF321D}"/>
              </a:ext>
            </a:extLst>
          </p:cNvPr>
          <p:cNvPicPr>
            <a:picLocks noChangeAspect="1"/>
          </p:cNvPicPr>
          <p:nvPr/>
        </p:nvPicPr>
        <p:blipFill rotWithShape="1">
          <a:blip r:embed="rId2"/>
          <a:srcRect l="18106" r="25560"/>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4518AEA-F565-C190-A214-C2E53A3BDCE1}"/>
              </a:ext>
            </a:extLst>
          </p:cNvPr>
          <p:cNvSpPr>
            <a:spLocks noGrp="1"/>
          </p:cNvSpPr>
          <p:nvPr>
            <p:ph idx="1"/>
          </p:nvPr>
        </p:nvSpPr>
        <p:spPr>
          <a:xfrm>
            <a:off x="5868557" y="1674056"/>
            <a:ext cx="5444382" cy="5183944"/>
          </a:xfrm>
        </p:spPr>
        <p:txBody>
          <a:bodyPr>
            <a:normAutofit fontScale="92500" lnSpcReduction="10000"/>
          </a:bodyPr>
          <a:lstStyle/>
          <a:p>
            <a:r>
              <a:rPr lang="en-US" dirty="0"/>
              <a:t>A) Pre-shipment finance: </a:t>
            </a:r>
          </a:p>
          <a:p>
            <a:r>
              <a:rPr lang="en-US" dirty="0"/>
              <a:t>Take form of packing credit, advances against incentives receivable from government and pre-shipment credit in foreign currency.</a:t>
            </a:r>
          </a:p>
          <a:p>
            <a:r>
              <a:rPr lang="en-US" dirty="0"/>
              <a:t> Purpose of pre-shipment finance is to enable the exporter purchase raw materials and supplies </a:t>
            </a:r>
          </a:p>
          <a:p>
            <a:r>
              <a:rPr lang="en-US" dirty="0"/>
              <a:t>This is a short-term advance </a:t>
            </a:r>
          </a:p>
          <a:p>
            <a:r>
              <a:rPr lang="en-US" dirty="0"/>
              <a:t>Generally, for small and medium size exporters </a:t>
            </a:r>
          </a:p>
          <a:p>
            <a:r>
              <a:rPr lang="en-US" dirty="0"/>
              <a:t>Usually in the form of a bank advance, overdraft, or loan against confirmed orders form</a:t>
            </a:r>
          </a:p>
          <a:p>
            <a:endParaRPr lang="en-US" sz="1900" dirty="0"/>
          </a:p>
        </p:txBody>
      </p:sp>
    </p:spTree>
    <p:extLst>
      <p:ext uri="{BB962C8B-B14F-4D97-AF65-F5344CB8AC3E}">
        <p14:creationId xmlns:p14="http://schemas.microsoft.com/office/powerpoint/2010/main" val="868950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34B19-94F8-FB1E-62A5-52A3FDA6EA2D}"/>
              </a:ext>
            </a:extLst>
          </p:cNvPr>
          <p:cNvSpPr>
            <a:spLocks noGrp="1"/>
          </p:cNvSpPr>
          <p:nvPr>
            <p:ph type="title"/>
          </p:nvPr>
        </p:nvSpPr>
        <p:spPr>
          <a:xfrm>
            <a:off x="5868557" y="1138036"/>
            <a:ext cx="5444382" cy="747035"/>
          </a:xfrm>
        </p:spPr>
        <p:txBody>
          <a:bodyPr anchor="t">
            <a:normAutofit/>
          </a:bodyPr>
          <a:lstStyle/>
          <a:p>
            <a:r>
              <a:rPr lang="en-US" sz="3200" dirty="0"/>
              <a:t>Shipment finance </a:t>
            </a:r>
          </a:p>
        </p:txBody>
      </p:sp>
      <p:pic>
        <p:nvPicPr>
          <p:cNvPr id="5" name="Picture 4" descr="Boxes and roller conveyor">
            <a:extLst>
              <a:ext uri="{FF2B5EF4-FFF2-40B4-BE49-F238E27FC236}">
                <a16:creationId xmlns:a16="http://schemas.microsoft.com/office/drawing/2014/main" id="{B77233B1-72AC-9C4A-F2D3-9FF480AF5DAB}"/>
              </a:ext>
            </a:extLst>
          </p:cNvPr>
          <p:cNvPicPr>
            <a:picLocks noChangeAspect="1"/>
          </p:cNvPicPr>
          <p:nvPr/>
        </p:nvPicPr>
        <p:blipFill rotWithShape="1">
          <a:blip r:embed="rId2"/>
          <a:srcRect l="18106" r="25560"/>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4518AEA-F565-C190-A214-C2E53A3BDCE1}"/>
              </a:ext>
            </a:extLst>
          </p:cNvPr>
          <p:cNvSpPr>
            <a:spLocks noGrp="1"/>
          </p:cNvSpPr>
          <p:nvPr>
            <p:ph idx="1"/>
          </p:nvPr>
        </p:nvSpPr>
        <p:spPr>
          <a:xfrm>
            <a:off x="5868557" y="1885072"/>
            <a:ext cx="5444382" cy="4825218"/>
          </a:xfrm>
        </p:spPr>
        <p:txBody>
          <a:bodyPr>
            <a:normAutofit fontScale="85000" lnSpcReduction="10000"/>
          </a:bodyPr>
          <a:lstStyle/>
          <a:p>
            <a:r>
              <a:rPr lang="en-US" dirty="0"/>
              <a:t>Post-shipment financing:</a:t>
            </a:r>
          </a:p>
          <a:p>
            <a:r>
              <a:rPr lang="en-US" dirty="0"/>
              <a:t>Done after the shipment </a:t>
            </a:r>
          </a:p>
          <a:p>
            <a:r>
              <a:rPr lang="en-US" dirty="0"/>
              <a:t>Can be short term, medium or long term.  </a:t>
            </a:r>
          </a:p>
          <a:p>
            <a:r>
              <a:rPr lang="en-US" dirty="0"/>
              <a:t>Post-shipment finance may be defined as loan or advance granted by the bank to the exporter after the date of shipment of goods till the date of realization of export proceeds. </a:t>
            </a:r>
          </a:p>
          <a:p>
            <a:r>
              <a:rPr lang="en-US" dirty="0"/>
              <a:t>It includes any advance granted on security or in consideration of the amount of duty drawback or any kind of receivable in the form of incentives to be received from the government. </a:t>
            </a:r>
          </a:p>
          <a:p>
            <a:endParaRPr lang="en-US" sz="1900" dirty="0"/>
          </a:p>
        </p:txBody>
      </p:sp>
    </p:spTree>
    <p:extLst>
      <p:ext uri="{BB962C8B-B14F-4D97-AF65-F5344CB8AC3E}">
        <p14:creationId xmlns:p14="http://schemas.microsoft.com/office/powerpoint/2010/main" val="1684410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234B19-94F8-FB1E-62A5-52A3FDA6EA2D}"/>
              </a:ext>
            </a:extLst>
          </p:cNvPr>
          <p:cNvSpPr>
            <a:spLocks noGrp="1"/>
          </p:cNvSpPr>
          <p:nvPr>
            <p:ph type="title"/>
          </p:nvPr>
        </p:nvSpPr>
        <p:spPr>
          <a:xfrm>
            <a:off x="8115297" y="489507"/>
            <a:ext cx="3619504" cy="875059"/>
          </a:xfrm>
        </p:spPr>
        <p:txBody>
          <a:bodyPr anchor="b">
            <a:normAutofit fontScale="90000"/>
          </a:bodyPr>
          <a:lstStyle/>
          <a:p>
            <a:r>
              <a:rPr lang="en-US" sz="4000" dirty="0"/>
              <a:t>Shipment finance </a:t>
            </a:r>
          </a:p>
        </p:txBody>
      </p:sp>
      <p:pic>
        <p:nvPicPr>
          <p:cNvPr id="14" name="Picture 13" descr="A hand holding a pen and shading circles on a sheet">
            <a:extLst>
              <a:ext uri="{FF2B5EF4-FFF2-40B4-BE49-F238E27FC236}">
                <a16:creationId xmlns:a16="http://schemas.microsoft.com/office/drawing/2014/main" id="{F49F7C7B-D128-4128-08A3-6D658F3D5C1C}"/>
              </a:ext>
            </a:extLst>
          </p:cNvPr>
          <p:cNvPicPr>
            <a:picLocks noChangeAspect="1"/>
          </p:cNvPicPr>
          <p:nvPr/>
        </p:nvPicPr>
        <p:blipFill rotWithShape="1">
          <a:blip r:embed="rId2"/>
          <a:srcRect l="25352" r="881" b="-2"/>
          <a:stretch/>
        </p:blipFill>
        <p:spPr>
          <a:xfrm>
            <a:off x="20" y="431"/>
            <a:ext cx="8115280" cy="6408311"/>
          </a:xfrm>
          <a:prstGeom prst="rect">
            <a:avLst/>
          </a:prstGeom>
        </p:spPr>
      </p:pic>
      <p:sp>
        <p:nvSpPr>
          <p:cNvPr id="3" name="Content Placeholder 2">
            <a:extLst>
              <a:ext uri="{FF2B5EF4-FFF2-40B4-BE49-F238E27FC236}">
                <a16:creationId xmlns:a16="http://schemas.microsoft.com/office/drawing/2014/main" id="{D4518AEA-F565-C190-A214-C2E53A3BDCE1}"/>
              </a:ext>
            </a:extLst>
          </p:cNvPr>
          <p:cNvSpPr>
            <a:spLocks noGrp="1"/>
          </p:cNvSpPr>
          <p:nvPr>
            <p:ph idx="1"/>
          </p:nvPr>
        </p:nvSpPr>
        <p:spPr>
          <a:xfrm>
            <a:off x="8115296" y="1617786"/>
            <a:ext cx="4076683" cy="4340888"/>
          </a:xfrm>
        </p:spPr>
        <p:txBody>
          <a:bodyPr>
            <a:normAutofit fontScale="85000" lnSpcReduction="20000"/>
          </a:bodyPr>
          <a:lstStyle/>
          <a:p>
            <a:r>
              <a:rPr lang="en-US" dirty="0"/>
              <a:t>Post-shipment finance may take the form of negotiation of export documents under letters of credit, purchase/discount of foreign bills, advance against export bills sent on collection, advance against exports sent on consignment basis, advance against export incentives, advance against undrawn balances, advance against retention money, post-shipment credit in foreign currency, buyers’ credit, and line of credit</a:t>
            </a:r>
          </a:p>
          <a:p>
            <a:endParaRPr lang="en-US" sz="1400" dirty="0"/>
          </a:p>
        </p:txBody>
      </p:sp>
      <p:sp>
        <p:nvSpPr>
          <p:cNvPr id="11" name="Rectangle 10">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7245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Angled shot of pen on a graph">
            <a:extLst>
              <a:ext uri="{FF2B5EF4-FFF2-40B4-BE49-F238E27FC236}">
                <a16:creationId xmlns:a16="http://schemas.microsoft.com/office/drawing/2014/main" id="{D424CBE2-5CDE-F67E-5989-D9E73C1AD697}"/>
              </a:ext>
            </a:extLst>
          </p:cNvPr>
          <p:cNvPicPr>
            <a:picLocks noChangeAspect="1"/>
          </p:cNvPicPr>
          <p:nvPr/>
        </p:nvPicPr>
        <p:blipFill rotWithShape="1">
          <a:blip r:embed="rId2"/>
          <a:srcRect r="3182" b="-1"/>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EE70655C-8276-C18A-AC7B-A6FFEE62EEA9}"/>
              </a:ext>
            </a:extLst>
          </p:cNvPr>
          <p:cNvSpPr>
            <a:spLocks noGrp="1"/>
          </p:cNvSpPr>
          <p:nvPr>
            <p:ph type="title"/>
          </p:nvPr>
        </p:nvSpPr>
        <p:spPr>
          <a:xfrm>
            <a:off x="8046720" y="1045597"/>
            <a:ext cx="3633746" cy="1588422"/>
          </a:xfrm>
        </p:spPr>
        <p:txBody>
          <a:bodyPr anchor="b">
            <a:normAutofit/>
          </a:bodyPr>
          <a:lstStyle/>
          <a:p>
            <a:r>
              <a:rPr lang="en-US" sz="3600"/>
              <a:t>References </a:t>
            </a:r>
          </a:p>
        </p:txBody>
      </p:sp>
      <p:sp>
        <p:nvSpPr>
          <p:cNvPr id="3" name="Content Placeholder 2">
            <a:extLst>
              <a:ext uri="{FF2B5EF4-FFF2-40B4-BE49-F238E27FC236}">
                <a16:creationId xmlns:a16="http://schemas.microsoft.com/office/drawing/2014/main" id="{6836B6A9-FEB7-F4F8-D1AF-71B951B20917}"/>
              </a:ext>
            </a:extLst>
          </p:cNvPr>
          <p:cNvSpPr>
            <a:spLocks noGrp="1"/>
          </p:cNvSpPr>
          <p:nvPr>
            <p:ph idx="1"/>
          </p:nvPr>
        </p:nvSpPr>
        <p:spPr>
          <a:xfrm>
            <a:off x="8046719" y="2722728"/>
            <a:ext cx="3633747" cy="3762477"/>
          </a:xfrm>
        </p:spPr>
        <p:txBody>
          <a:bodyPr>
            <a:normAutofit fontScale="62500" lnSpcReduction="20000"/>
          </a:bodyPr>
          <a:lstStyle/>
          <a:p>
            <a:r>
              <a:rPr lang="en-US" dirty="0" err="1"/>
              <a:t>Albaum</a:t>
            </a:r>
            <a:r>
              <a:rPr lang="en-US" dirty="0"/>
              <a:t> G. </a:t>
            </a:r>
            <a:r>
              <a:rPr lang="en-US" dirty="0" err="1"/>
              <a:t>Duerr</a:t>
            </a:r>
            <a:r>
              <a:rPr lang="en-US" dirty="0"/>
              <a:t> E. &amp; </a:t>
            </a:r>
            <a:r>
              <a:rPr lang="en-US" dirty="0" err="1"/>
              <a:t>Josiassen</a:t>
            </a:r>
            <a:r>
              <a:rPr lang="en-US" dirty="0"/>
              <a:t> A. (2016). International marketing and export management (Eighth). Pearson.pg 483-489</a:t>
            </a:r>
          </a:p>
          <a:p>
            <a:r>
              <a:rPr lang="en-US" dirty="0"/>
              <a:t>Branch A. (2006) Export Practice and Management, Thomson Learning pg-287-330</a:t>
            </a:r>
          </a:p>
          <a:p>
            <a:r>
              <a:rPr lang="en-US" dirty="0"/>
              <a:t>Gopal R.C (2006) Export Import Procedures New Age International Publishers Ltd </a:t>
            </a:r>
            <a:r>
              <a:rPr lang="en-US" dirty="0" err="1"/>
              <a:t>pg</a:t>
            </a:r>
            <a:r>
              <a:rPr lang="en-US" dirty="0"/>
              <a:t> 32-59</a:t>
            </a:r>
          </a:p>
          <a:p>
            <a:r>
              <a:rPr lang="en-US" dirty="0"/>
              <a:t>Zou S. Kim D. &amp; </a:t>
            </a:r>
            <a:r>
              <a:rPr lang="en-US" dirty="0" err="1"/>
              <a:t>Cavusgil</a:t>
            </a:r>
            <a:r>
              <a:rPr lang="en-US" dirty="0"/>
              <a:t> S. T. (2009). Export marketing strategy tactics and skills that work (1st ed.). Business Expert Press </a:t>
            </a:r>
            <a:r>
              <a:rPr lang="en-US" dirty="0" err="1"/>
              <a:t>pg</a:t>
            </a:r>
            <a:r>
              <a:rPr lang="en-US" dirty="0"/>
              <a:t> 231-252</a:t>
            </a:r>
          </a:p>
          <a:p>
            <a:endParaRPr lang="en-US" sz="1300" dirty="0"/>
          </a:p>
        </p:txBody>
      </p:sp>
    </p:spTree>
    <p:extLst>
      <p:ext uri="{BB962C8B-B14F-4D97-AF65-F5344CB8AC3E}">
        <p14:creationId xmlns:p14="http://schemas.microsoft.com/office/powerpoint/2010/main" val="2393498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6C647C-A815-D321-11D5-06C9207B0C77}"/>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CFBF96F7-2D16-6F9E-D109-9C9BA1038B74}"/>
              </a:ext>
            </a:extLst>
          </p:cNvPr>
          <p:cNvGraphicFramePr>
            <a:graphicFrameLocks noGrp="1"/>
          </p:cNvGraphicFramePr>
          <p:nvPr>
            <p:ph idx="1"/>
            <p:extLst>
              <p:ext uri="{D42A27DB-BD31-4B8C-83A1-F6EECF244321}">
                <p14:modId xmlns:p14="http://schemas.microsoft.com/office/powerpoint/2010/main" val="262689896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9597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2301</Words>
  <Application>Microsoft Office PowerPoint</Application>
  <PresentationFormat>Widescreen</PresentationFormat>
  <Paragraphs>244</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Meiryo</vt:lpstr>
      <vt:lpstr>Arial</vt:lpstr>
      <vt:lpstr>Calibri</vt:lpstr>
      <vt:lpstr>Calibri Light</vt:lpstr>
      <vt:lpstr>Office Theme</vt:lpstr>
      <vt:lpstr>Export marketing and finance Week 7 Lecture Export contract and financing</vt:lpstr>
      <vt:lpstr>Welcome note</vt:lpstr>
      <vt:lpstr>Intended learning outcomes </vt:lpstr>
      <vt:lpstr>Export pricing </vt:lpstr>
      <vt:lpstr>Factors that influence export pricing </vt:lpstr>
      <vt:lpstr>Factors that influence export pricing </vt:lpstr>
      <vt:lpstr>Factors that influence export pricing </vt:lpstr>
      <vt:lpstr>Factors that influence export pricing </vt:lpstr>
      <vt:lpstr>Export pricing objectives </vt:lpstr>
      <vt:lpstr>Export pricing objectives cont. </vt:lpstr>
      <vt:lpstr>Export pricing strategies </vt:lpstr>
      <vt:lpstr>Transfer pricing </vt:lpstr>
      <vt:lpstr>Bases commonly used for transfer pricing </vt:lpstr>
      <vt:lpstr>Factors that Influence Transfer Pricing</vt:lpstr>
      <vt:lpstr>Potential Problems of Transfer Pricing </vt:lpstr>
      <vt:lpstr>Export contracts </vt:lpstr>
      <vt:lpstr>Export contracts cont.</vt:lpstr>
      <vt:lpstr>Export contract cont.</vt:lpstr>
      <vt:lpstr>FOB contract cont. </vt:lpstr>
      <vt:lpstr>FOB contract cont.</vt:lpstr>
      <vt:lpstr>CIF contract </vt:lpstr>
      <vt:lpstr>CIF contract cont.</vt:lpstr>
      <vt:lpstr>CIF contract cont.</vt:lpstr>
      <vt:lpstr>CIF contract cont.</vt:lpstr>
      <vt:lpstr>Methods of payment for exports </vt:lpstr>
      <vt:lpstr>Methods of payment for exports </vt:lpstr>
      <vt:lpstr>Methods of payment </vt:lpstr>
      <vt:lpstr>Methods of payment </vt:lpstr>
      <vt:lpstr>Methods of payment </vt:lpstr>
      <vt:lpstr>Methods of payment cont.</vt:lpstr>
      <vt:lpstr>Methods of payment cont.</vt:lpstr>
      <vt:lpstr>Methods of payment cont.</vt:lpstr>
      <vt:lpstr>Shipment finance </vt:lpstr>
      <vt:lpstr>Shipment finance </vt:lpstr>
      <vt:lpstr>Shipment finance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7 Lecture Export contract and financing</dc:title>
  <dc:creator>Dr. John N. Kamau</dc:creator>
  <cp:lastModifiedBy>Dr. John N. Kamau</cp:lastModifiedBy>
  <cp:revision>6</cp:revision>
  <dcterms:created xsi:type="dcterms:W3CDTF">2023-10-11T07:18:38Z</dcterms:created>
  <dcterms:modified xsi:type="dcterms:W3CDTF">2023-10-13T09:01:25Z</dcterms:modified>
</cp:coreProperties>
</file>