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6" r:id="rId8"/>
    <p:sldId id="264" r:id="rId9"/>
    <p:sldId id="263" r:id="rId10"/>
    <p:sldId id="267" r:id="rId11"/>
    <p:sldId id="268" r:id="rId12"/>
    <p:sldId id="269" r:id="rId13"/>
    <p:sldId id="270" r:id="rId14"/>
    <p:sldId id="271" r:id="rId15"/>
    <p:sldId id="272" r:id="rId16"/>
    <p:sldId id="273" r:id="rId17"/>
    <p:sldId id="275" r:id="rId18"/>
    <p:sldId id="274" r:id="rId19"/>
    <p:sldId id="276" r:id="rId20"/>
    <p:sldId id="277" r:id="rId21"/>
    <p:sldId id="278" r:id="rId22"/>
    <p:sldId id="279" r:id="rId23"/>
    <p:sldId id="280" r:id="rId24"/>
    <p:sldId id="281" r:id="rId25"/>
    <p:sldId id="282" r:id="rId26"/>
    <p:sldId id="283" r:id="rId27"/>
    <p:sldId id="284" r:id="rId28"/>
    <p:sldId id="286" r:id="rId29"/>
    <p:sldId id="285" r:id="rId30"/>
    <p:sldId id="287" r:id="rId31"/>
    <p:sldId id="288" r:id="rId32"/>
    <p:sldId id="289" r:id="rId33"/>
    <p:sldId id="290" r:id="rId34"/>
    <p:sldId id="291" r:id="rId35"/>
    <p:sldId id="292" r:id="rId36"/>
    <p:sldId id="293" r:id="rId37"/>
    <p:sldId id="294"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67D741-9ECE-4369-B0BC-CAAB71FD9511}"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35739260-1C84-49B1-B119-7C7E4096FC69}">
      <dgm:prSet/>
      <dgm:spPr/>
      <dgm:t>
        <a:bodyPr/>
        <a:lstStyle/>
        <a:p>
          <a:r>
            <a:rPr lang="en-US"/>
            <a:t>Who will be involved in the arrangement (distributors, sales representatives, manufacturers)?</a:t>
          </a:r>
        </a:p>
      </dgm:t>
    </dgm:pt>
    <dgm:pt modelId="{A8C82A14-0063-42DD-93C9-6D35F153317D}" type="parTrans" cxnId="{AC04E18F-BCFB-44F1-865E-A12AEEF7876D}">
      <dgm:prSet/>
      <dgm:spPr/>
      <dgm:t>
        <a:bodyPr/>
        <a:lstStyle/>
        <a:p>
          <a:endParaRPr lang="en-US"/>
        </a:p>
      </dgm:t>
    </dgm:pt>
    <dgm:pt modelId="{F879FC6E-5808-4F68-9815-E2DA868E913F}" type="sibTrans" cxnId="{AC04E18F-BCFB-44F1-865E-A12AEEF7876D}">
      <dgm:prSet/>
      <dgm:spPr/>
      <dgm:t>
        <a:bodyPr/>
        <a:lstStyle/>
        <a:p>
          <a:endParaRPr lang="en-US"/>
        </a:p>
      </dgm:t>
    </dgm:pt>
    <dgm:pt modelId="{5204FE29-6BF4-4400-92DA-961087F6E3A0}">
      <dgm:prSet/>
      <dgm:spPr/>
      <dgm:t>
        <a:bodyPr/>
        <a:lstStyle/>
        <a:p>
          <a:r>
            <a:rPr lang="en-US"/>
            <a:t>When will the contract terms take effect and how long will they be in effect?</a:t>
          </a:r>
        </a:p>
      </dgm:t>
    </dgm:pt>
    <dgm:pt modelId="{E85F046E-D275-46F7-A904-DAFAC4FC633B}" type="parTrans" cxnId="{7FE7A9A3-63BE-4CFB-AE53-AD02C3E48A2C}">
      <dgm:prSet/>
      <dgm:spPr/>
      <dgm:t>
        <a:bodyPr/>
        <a:lstStyle/>
        <a:p>
          <a:endParaRPr lang="en-US"/>
        </a:p>
      </dgm:t>
    </dgm:pt>
    <dgm:pt modelId="{9654BEC3-C8B1-4520-B8B9-7C8B69D2366C}" type="sibTrans" cxnId="{7FE7A9A3-63BE-4CFB-AE53-AD02C3E48A2C}">
      <dgm:prSet/>
      <dgm:spPr/>
      <dgm:t>
        <a:bodyPr/>
        <a:lstStyle/>
        <a:p>
          <a:endParaRPr lang="en-US"/>
        </a:p>
      </dgm:t>
    </dgm:pt>
    <dgm:pt modelId="{5C8600FD-22B5-4012-A671-79306278F65F}">
      <dgm:prSet/>
      <dgm:spPr/>
      <dgm:t>
        <a:bodyPr/>
        <a:lstStyle/>
        <a:p>
          <a:r>
            <a:rPr lang="en-US"/>
            <a:t>How will the company involved comply with government regulations? </a:t>
          </a:r>
        </a:p>
      </dgm:t>
    </dgm:pt>
    <dgm:pt modelId="{F29AF1D4-9959-451D-A7D2-2F2BBFBD3D5B}" type="parTrans" cxnId="{7C3E369C-C092-41CF-9C14-B3C645DD4917}">
      <dgm:prSet/>
      <dgm:spPr/>
      <dgm:t>
        <a:bodyPr/>
        <a:lstStyle/>
        <a:p>
          <a:endParaRPr lang="en-US"/>
        </a:p>
      </dgm:t>
    </dgm:pt>
    <dgm:pt modelId="{06F0F63C-0BF4-4736-973F-686138A75459}" type="sibTrans" cxnId="{7C3E369C-C092-41CF-9C14-B3C645DD4917}">
      <dgm:prSet/>
      <dgm:spPr/>
      <dgm:t>
        <a:bodyPr/>
        <a:lstStyle/>
        <a:p>
          <a:endParaRPr lang="en-US"/>
        </a:p>
      </dgm:t>
    </dgm:pt>
    <dgm:pt modelId="{B0E625EA-9B34-4DD6-B70B-703D914EA276}">
      <dgm:prSet/>
      <dgm:spPr/>
      <dgm:t>
        <a:bodyPr/>
        <a:lstStyle/>
        <a:p>
          <a:r>
            <a:rPr lang="en-US"/>
            <a:t>How and where will the disputes regarding contract be settled?</a:t>
          </a:r>
        </a:p>
      </dgm:t>
    </dgm:pt>
    <dgm:pt modelId="{EA9623D0-7908-4922-B27A-895BDFB09A79}" type="parTrans" cxnId="{6D843105-769E-4D2C-A53B-DFFEA85FA4A2}">
      <dgm:prSet/>
      <dgm:spPr/>
      <dgm:t>
        <a:bodyPr/>
        <a:lstStyle/>
        <a:p>
          <a:endParaRPr lang="en-US"/>
        </a:p>
      </dgm:t>
    </dgm:pt>
    <dgm:pt modelId="{BC93E879-F91B-4C65-A14B-324F9B067B1F}" type="sibTrans" cxnId="{6D843105-769E-4D2C-A53B-DFFEA85FA4A2}">
      <dgm:prSet/>
      <dgm:spPr/>
      <dgm:t>
        <a:bodyPr/>
        <a:lstStyle/>
        <a:p>
          <a:endParaRPr lang="en-US"/>
        </a:p>
      </dgm:t>
    </dgm:pt>
    <dgm:pt modelId="{9C4A4A81-3592-4ED4-A74C-F9FE3504894E}">
      <dgm:prSet/>
      <dgm:spPr/>
      <dgm:t>
        <a:bodyPr/>
        <a:lstStyle/>
        <a:p>
          <a:r>
            <a:rPr lang="en-US"/>
            <a:t>What are the terms of payment?</a:t>
          </a:r>
        </a:p>
      </dgm:t>
    </dgm:pt>
    <dgm:pt modelId="{12421A13-0F6D-4456-9705-29C106B244DD}" type="parTrans" cxnId="{D4BA51FF-1F2D-48D0-97B8-F1C439220DA7}">
      <dgm:prSet/>
      <dgm:spPr/>
      <dgm:t>
        <a:bodyPr/>
        <a:lstStyle/>
        <a:p>
          <a:endParaRPr lang="en-US"/>
        </a:p>
      </dgm:t>
    </dgm:pt>
    <dgm:pt modelId="{814EA18F-3682-4DC2-8142-7E6BEF1DF1E0}" type="sibTrans" cxnId="{D4BA51FF-1F2D-48D0-97B8-F1C439220DA7}">
      <dgm:prSet/>
      <dgm:spPr/>
      <dgm:t>
        <a:bodyPr/>
        <a:lstStyle/>
        <a:p>
          <a:endParaRPr lang="en-US"/>
        </a:p>
      </dgm:t>
    </dgm:pt>
    <dgm:pt modelId="{B3B0344D-FB7D-4C33-A93C-8433285F96E8}">
      <dgm:prSet/>
      <dgm:spPr/>
      <dgm:t>
        <a:bodyPr/>
        <a:lstStyle/>
        <a:p>
          <a:r>
            <a:rPr lang="en-US" dirty="0"/>
            <a:t>Under what circumstances may the contract be changed or terminated and by whom?</a:t>
          </a:r>
        </a:p>
      </dgm:t>
    </dgm:pt>
    <dgm:pt modelId="{9DA1AAB8-87F4-47A9-BFE1-7CE13CA32936}" type="parTrans" cxnId="{CE13869E-E580-4ED7-80E0-39846D453233}">
      <dgm:prSet/>
      <dgm:spPr/>
      <dgm:t>
        <a:bodyPr/>
        <a:lstStyle/>
        <a:p>
          <a:endParaRPr lang="en-US"/>
        </a:p>
      </dgm:t>
    </dgm:pt>
    <dgm:pt modelId="{94FF9BB7-262B-4186-92EA-E8FB9399CDC5}" type="sibTrans" cxnId="{CE13869E-E580-4ED7-80E0-39846D453233}">
      <dgm:prSet/>
      <dgm:spPr/>
      <dgm:t>
        <a:bodyPr/>
        <a:lstStyle/>
        <a:p>
          <a:endParaRPr lang="en-US"/>
        </a:p>
      </dgm:t>
    </dgm:pt>
    <dgm:pt modelId="{5D86B550-582C-47D1-AC4E-F362E61DBC75}">
      <dgm:prSet/>
      <dgm:spPr/>
      <dgm:t>
        <a:bodyPr/>
        <a:lstStyle/>
        <a:p>
          <a:r>
            <a:rPr lang="en-US"/>
            <a:t>What are the prices specified in the contract and how long will they be good?	</a:t>
          </a:r>
        </a:p>
      </dgm:t>
    </dgm:pt>
    <dgm:pt modelId="{C68EB3BD-D561-4103-A47B-BD839EF7997C}" type="parTrans" cxnId="{329F9DBC-3389-451A-A711-A8827815C1AB}">
      <dgm:prSet/>
      <dgm:spPr/>
      <dgm:t>
        <a:bodyPr/>
        <a:lstStyle/>
        <a:p>
          <a:endParaRPr lang="en-US"/>
        </a:p>
      </dgm:t>
    </dgm:pt>
    <dgm:pt modelId="{293DCCFF-C5D7-4DD8-8236-BB5F8539BAB3}" type="sibTrans" cxnId="{329F9DBC-3389-451A-A711-A8827815C1AB}">
      <dgm:prSet/>
      <dgm:spPr/>
      <dgm:t>
        <a:bodyPr/>
        <a:lstStyle/>
        <a:p>
          <a:endParaRPr lang="en-US"/>
        </a:p>
      </dgm:t>
    </dgm:pt>
    <dgm:pt modelId="{ECDC1C8A-F3D1-4A7C-8DFC-2E42A9D17C59}" type="pres">
      <dgm:prSet presAssocID="{5467D741-9ECE-4369-B0BC-CAAB71FD9511}" presName="vert0" presStyleCnt="0">
        <dgm:presLayoutVars>
          <dgm:dir/>
          <dgm:animOne val="branch"/>
          <dgm:animLvl val="lvl"/>
        </dgm:presLayoutVars>
      </dgm:prSet>
      <dgm:spPr/>
    </dgm:pt>
    <dgm:pt modelId="{AF4756D5-7D9F-446C-BBF5-42FB7CC6C3AC}" type="pres">
      <dgm:prSet presAssocID="{35739260-1C84-49B1-B119-7C7E4096FC69}" presName="thickLine" presStyleLbl="alignNode1" presStyleIdx="0" presStyleCnt="7"/>
      <dgm:spPr/>
    </dgm:pt>
    <dgm:pt modelId="{F9EAB8D3-A6BA-4595-8742-7C2B9F522DCA}" type="pres">
      <dgm:prSet presAssocID="{35739260-1C84-49B1-B119-7C7E4096FC69}" presName="horz1" presStyleCnt="0"/>
      <dgm:spPr/>
    </dgm:pt>
    <dgm:pt modelId="{1BC66D2C-9E53-426D-BCCA-D4AFACA097D1}" type="pres">
      <dgm:prSet presAssocID="{35739260-1C84-49B1-B119-7C7E4096FC69}" presName="tx1" presStyleLbl="revTx" presStyleIdx="0" presStyleCnt="7"/>
      <dgm:spPr/>
    </dgm:pt>
    <dgm:pt modelId="{37F76C3F-6856-4D82-8C87-0F3895841024}" type="pres">
      <dgm:prSet presAssocID="{35739260-1C84-49B1-B119-7C7E4096FC69}" presName="vert1" presStyleCnt="0"/>
      <dgm:spPr/>
    </dgm:pt>
    <dgm:pt modelId="{F99037CC-52E1-416A-83D0-7ABEBF70FF28}" type="pres">
      <dgm:prSet presAssocID="{5204FE29-6BF4-4400-92DA-961087F6E3A0}" presName="thickLine" presStyleLbl="alignNode1" presStyleIdx="1" presStyleCnt="7"/>
      <dgm:spPr/>
    </dgm:pt>
    <dgm:pt modelId="{0EAC3B02-8483-4C36-ABF2-24D9D17667C6}" type="pres">
      <dgm:prSet presAssocID="{5204FE29-6BF4-4400-92DA-961087F6E3A0}" presName="horz1" presStyleCnt="0"/>
      <dgm:spPr/>
    </dgm:pt>
    <dgm:pt modelId="{59263295-12D5-4D99-B73D-114F8D64229F}" type="pres">
      <dgm:prSet presAssocID="{5204FE29-6BF4-4400-92DA-961087F6E3A0}" presName="tx1" presStyleLbl="revTx" presStyleIdx="1" presStyleCnt="7"/>
      <dgm:spPr/>
    </dgm:pt>
    <dgm:pt modelId="{077A2818-C158-4F48-B54F-03B2E4E03E9A}" type="pres">
      <dgm:prSet presAssocID="{5204FE29-6BF4-4400-92DA-961087F6E3A0}" presName="vert1" presStyleCnt="0"/>
      <dgm:spPr/>
    </dgm:pt>
    <dgm:pt modelId="{8D386F2C-F95C-4DA8-B554-3F7F4254788F}" type="pres">
      <dgm:prSet presAssocID="{5C8600FD-22B5-4012-A671-79306278F65F}" presName="thickLine" presStyleLbl="alignNode1" presStyleIdx="2" presStyleCnt="7"/>
      <dgm:spPr/>
    </dgm:pt>
    <dgm:pt modelId="{FEB00E83-630D-4C50-B06D-010AD4E506B2}" type="pres">
      <dgm:prSet presAssocID="{5C8600FD-22B5-4012-A671-79306278F65F}" presName="horz1" presStyleCnt="0"/>
      <dgm:spPr/>
    </dgm:pt>
    <dgm:pt modelId="{A7751143-7DCC-4265-AA3F-79AA7CA21F90}" type="pres">
      <dgm:prSet presAssocID="{5C8600FD-22B5-4012-A671-79306278F65F}" presName="tx1" presStyleLbl="revTx" presStyleIdx="2" presStyleCnt="7"/>
      <dgm:spPr/>
    </dgm:pt>
    <dgm:pt modelId="{43FFF2AC-1ADD-482C-81CB-83A06E16A9AC}" type="pres">
      <dgm:prSet presAssocID="{5C8600FD-22B5-4012-A671-79306278F65F}" presName="vert1" presStyleCnt="0"/>
      <dgm:spPr/>
    </dgm:pt>
    <dgm:pt modelId="{573395A8-BD26-4C25-A9B3-8728EB603E8F}" type="pres">
      <dgm:prSet presAssocID="{B0E625EA-9B34-4DD6-B70B-703D914EA276}" presName="thickLine" presStyleLbl="alignNode1" presStyleIdx="3" presStyleCnt="7"/>
      <dgm:spPr/>
    </dgm:pt>
    <dgm:pt modelId="{6C4DB033-6E15-42D5-8151-44EDD4BFC2B5}" type="pres">
      <dgm:prSet presAssocID="{B0E625EA-9B34-4DD6-B70B-703D914EA276}" presName="horz1" presStyleCnt="0"/>
      <dgm:spPr/>
    </dgm:pt>
    <dgm:pt modelId="{82607BAB-85EC-43CC-B4E9-1F18A81C8EB6}" type="pres">
      <dgm:prSet presAssocID="{B0E625EA-9B34-4DD6-B70B-703D914EA276}" presName="tx1" presStyleLbl="revTx" presStyleIdx="3" presStyleCnt="7"/>
      <dgm:spPr/>
    </dgm:pt>
    <dgm:pt modelId="{E8C4C1E8-3C4E-4166-90F7-6A107E72ABD1}" type="pres">
      <dgm:prSet presAssocID="{B0E625EA-9B34-4DD6-B70B-703D914EA276}" presName="vert1" presStyleCnt="0"/>
      <dgm:spPr/>
    </dgm:pt>
    <dgm:pt modelId="{2904305F-E499-4D6B-97FF-E5EE989C9F2E}" type="pres">
      <dgm:prSet presAssocID="{9C4A4A81-3592-4ED4-A74C-F9FE3504894E}" presName="thickLine" presStyleLbl="alignNode1" presStyleIdx="4" presStyleCnt="7"/>
      <dgm:spPr/>
    </dgm:pt>
    <dgm:pt modelId="{8B620A83-1A88-4221-9CB6-30E4B29C5599}" type="pres">
      <dgm:prSet presAssocID="{9C4A4A81-3592-4ED4-A74C-F9FE3504894E}" presName="horz1" presStyleCnt="0"/>
      <dgm:spPr/>
    </dgm:pt>
    <dgm:pt modelId="{BF0405BC-9BAC-499D-8971-2A5A0C4F0076}" type="pres">
      <dgm:prSet presAssocID="{9C4A4A81-3592-4ED4-A74C-F9FE3504894E}" presName="tx1" presStyleLbl="revTx" presStyleIdx="4" presStyleCnt="7"/>
      <dgm:spPr/>
    </dgm:pt>
    <dgm:pt modelId="{0A21E1E0-E6B5-4254-9316-0E5F946BEDEE}" type="pres">
      <dgm:prSet presAssocID="{9C4A4A81-3592-4ED4-A74C-F9FE3504894E}" presName="vert1" presStyleCnt="0"/>
      <dgm:spPr/>
    </dgm:pt>
    <dgm:pt modelId="{F2EADF76-E7D9-43A2-9F9D-7F48FEA2FB00}" type="pres">
      <dgm:prSet presAssocID="{B3B0344D-FB7D-4C33-A93C-8433285F96E8}" presName="thickLine" presStyleLbl="alignNode1" presStyleIdx="5" presStyleCnt="7"/>
      <dgm:spPr/>
    </dgm:pt>
    <dgm:pt modelId="{1ECC3185-6A35-49E9-AF25-5497C17589C3}" type="pres">
      <dgm:prSet presAssocID="{B3B0344D-FB7D-4C33-A93C-8433285F96E8}" presName="horz1" presStyleCnt="0"/>
      <dgm:spPr/>
    </dgm:pt>
    <dgm:pt modelId="{7462F471-2616-4587-AC7D-C4F695136311}" type="pres">
      <dgm:prSet presAssocID="{B3B0344D-FB7D-4C33-A93C-8433285F96E8}" presName="tx1" presStyleLbl="revTx" presStyleIdx="5" presStyleCnt="7"/>
      <dgm:spPr/>
    </dgm:pt>
    <dgm:pt modelId="{FD41257F-2941-4945-942F-4685E4DB80A4}" type="pres">
      <dgm:prSet presAssocID="{B3B0344D-FB7D-4C33-A93C-8433285F96E8}" presName="vert1" presStyleCnt="0"/>
      <dgm:spPr/>
    </dgm:pt>
    <dgm:pt modelId="{F78D4877-BA99-4DB6-8EF9-A3D5C842215D}" type="pres">
      <dgm:prSet presAssocID="{5D86B550-582C-47D1-AC4E-F362E61DBC75}" presName="thickLine" presStyleLbl="alignNode1" presStyleIdx="6" presStyleCnt="7"/>
      <dgm:spPr/>
    </dgm:pt>
    <dgm:pt modelId="{B82308AB-55EC-4269-8A0D-DE5C587970C4}" type="pres">
      <dgm:prSet presAssocID="{5D86B550-582C-47D1-AC4E-F362E61DBC75}" presName="horz1" presStyleCnt="0"/>
      <dgm:spPr/>
    </dgm:pt>
    <dgm:pt modelId="{E288E8F9-984E-402F-B18E-1224FD8AF361}" type="pres">
      <dgm:prSet presAssocID="{5D86B550-582C-47D1-AC4E-F362E61DBC75}" presName="tx1" presStyleLbl="revTx" presStyleIdx="6" presStyleCnt="7"/>
      <dgm:spPr/>
    </dgm:pt>
    <dgm:pt modelId="{91CA8AFF-867E-4641-A397-A08FB0FD1966}" type="pres">
      <dgm:prSet presAssocID="{5D86B550-582C-47D1-AC4E-F362E61DBC75}" presName="vert1" presStyleCnt="0"/>
      <dgm:spPr/>
    </dgm:pt>
  </dgm:ptLst>
  <dgm:cxnLst>
    <dgm:cxn modelId="{CE197D03-7228-4D7B-9499-DE2B6553C06B}" type="presOf" srcId="{5D86B550-582C-47D1-AC4E-F362E61DBC75}" destId="{E288E8F9-984E-402F-B18E-1224FD8AF361}" srcOrd="0" destOrd="0" presId="urn:microsoft.com/office/officeart/2008/layout/LinedList"/>
    <dgm:cxn modelId="{6D843105-769E-4D2C-A53B-DFFEA85FA4A2}" srcId="{5467D741-9ECE-4369-B0BC-CAAB71FD9511}" destId="{B0E625EA-9B34-4DD6-B70B-703D914EA276}" srcOrd="3" destOrd="0" parTransId="{EA9623D0-7908-4922-B27A-895BDFB09A79}" sibTransId="{BC93E879-F91B-4C65-A14B-324F9B067B1F}"/>
    <dgm:cxn modelId="{417E1A22-BB69-43A8-A63D-4B18C017B974}" type="presOf" srcId="{B0E625EA-9B34-4DD6-B70B-703D914EA276}" destId="{82607BAB-85EC-43CC-B4E9-1F18A81C8EB6}" srcOrd="0" destOrd="0" presId="urn:microsoft.com/office/officeart/2008/layout/LinedList"/>
    <dgm:cxn modelId="{1AC92131-9407-4074-ADA7-147D483EBFFA}" type="presOf" srcId="{5204FE29-6BF4-4400-92DA-961087F6E3A0}" destId="{59263295-12D5-4D99-B73D-114F8D64229F}" srcOrd="0" destOrd="0" presId="urn:microsoft.com/office/officeart/2008/layout/LinedList"/>
    <dgm:cxn modelId="{14DF5278-7978-44DE-852E-50CE6EA7C411}" type="presOf" srcId="{B3B0344D-FB7D-4C33-A93C-8433285F96E8}" destId="{7462F471-2616-4587-AC7D-C4F695136311}" srcOrd="0" destOrd="0" presId="urn:microsoft.com/office/officeart/2008/layout/LinedList"/>
    <dgm:cxn modelId="{EC5BE582-BD81-48B2-B272-D6E647A058AB}" type="presOf" srcId="{9C4A4A81-3592-4ED4-A74C-F9FE3504894E}" destId="{BF0405BC-9BAC-499D-8971-2A5A0C4F0076}" srcOrd="0" destOrd="0" presId="urn:microsoft.com/office/officeart/2008/layout/LinedList"/>
    <dgm:cxn modelId="{48592E87-144F-43E1-998D-652976CAB01F}" type="presOf" srcId="{35739260-1C84-49B1-B119-7C7E4096FC69}" destId="{1BC66D2C-9E53-426D-BCCA-D4AFACA097D1}" srcOrd="0" destOrd="0" presId="urn:microsoft.com/office/officeart/2008/layout/LinedList"/>
    <dgm:cxn modelId="{AC04E18F-BCFB-44F1-865E-A12AEEF7876D}" srcId="{5467D741-9ECE-4369-B0BC-CAAB71FD9511}" destId="{35739260-1C84-49B1-B119-7C7E4096FC69}" srcOrd="0" destOrd="0" parTransId="{A8C82A14-0063-42DD-93C9-6D35F153317D}" sibTransId="{F879FC6E-5808-4F68-9815-E2DA868E913F}"/>
    <dgm:cxn modelId="{7C3E369C-C092-41CF-9C14-B3C645DD4917}" srcId="{5467D741-9ECE-4369-B0BC-CAAB71FD9511}" destId="{5C8600FD-22B5-4012-A671-79306278F65F}" srcOrd="2" destOrd="0" parTransId="{F29AF1D4-9959-451D-A7D2-2F2BBFBD3D5B}" sibTransId="{06F0F63C-0BF4-4736-973F-686138A75459}"/>
    <dgm:cxn modelId="{CE13869E-E580-4ED7-80E0-39846D453233}" srcId="{5467D741-9ECE-4369-B0BC-CAAB71FD9511}" destId="{B3B0344D-FB7D-4C33-A93C-8433285F96E8}" srcOrd="5" destOrd="0" parTransId="{9DA1AAB8-87F4-47A9-BFE1-7CE13CA32936}" sibTransId="{94FF9BB7-262B-4186-92EA-E8FB9399CDC5}"/>
    <dgm:cxn modelId="{7FE7A9A3-63BE-4CFB-AE53-AD02C3E48A2C}" srcId="{5467D741-9ECE-4369-B0BC-CAAB71FD9511}" destId="{5204FE29-6BF4-4400-92DA-961087F6E3A0}" srcOrd="1" destOrd="0" parTransId="{E85F046E-D275-46F7-A904-DAFAC4FC633B}" sibTransId="{9654BEC3-C8B1-4520-B8B9-7C8B69D2366C}"/>
    <dgm:cxn modelId="{E697ECAC-5335-4C30-B346-FDAB7EE49279}" type="presOf" srcId="{5C8600FD-22B5-4012-A671-79306278F65F}" destId="{A7751143-7DCC-4265-AA3F-79AA7CA21F90}" srcOrd="0" destOrd="0" presId="urn:microsoft.com/office/officeart/2008/layout/LinedList"/>
    <dgm:cxn modelId="{329F9DBC-3389-451A-A711-A8827815C1AB}" srcId="{5467D741-9ECE-4369-B0BC-CAAB71FD9511}" destId="{5D86B550-582C-47D1-AC4E-F362E61DBC75}" srcOrd="6" destOrd="0" parTransId="{C68EB3BD-D561-4103-A47B-BD839EF7997C}" sibTransId="{293DCCFF-C5D7-4DD8-8236-BB5F8539BAB3}"/>
    <dgm:cxn modelId="{C7E6CEF6-F891-4518-964D-06CD5FB6422C}" type="presOf" srcId="{5467D741-9ECE-4369-B0BC-CAAB71FD9511}" destId="{ECDC1C8A-F3D1-4A7C-8DFC-2E42A9D17C59}" srcOrd="0" destOrd="0" presId="urn:microsoft.com/office/officeart/2008/layout/LinedList"/>
    <dgm:cxn modelId="{D4BA51FF-1F2D-48D0-97B8-F1C439220DA7}" srcId="{5467D741-9ECE-4369-B0BC-CAAB71FD9511}" destId="{9C4A4A81-3592-4ED4-A74C-F9FE3504894E}" srcOrd="4" destOrd="0" parTransId="{12421A13-0F6D-4456-9705-29C106B244DD}" sibTransId="{814EA18F-3682-4DC2-8142-7E6BEF1DF1E0}"/>
    <dgm:cxn modelId="{E385C3D7-7B1E-4B32-BD06-1EDEA5156E63}" type="presParOf" srcId="{ECDC1C8A-F3D1-4A7C-8DFC-2E42A9D17C59}" destId="{AF4756D5-7D9F-446C-BBF5-42FB7CC6C3AC}" srcOrd="0" destOrd="0" presId="urn:microsoft.com/office/officeart/2008/layout/LinedList"/>
    <dgm:cxn modelId="{55B5662D-7487-4905-8025-41248B576518}" type="presParOf" srcId="{ECDC1C8A-F3D1-4A7C-8DFC-2E42A9D17C59}" destId="{F9EAB8D3-A6BA-4595-8742-7C2B9F522DCA}" srcOrd="1" destOrd="0" presId="urn:microsoft.com/office/officeart/2008/layout/LinedList"/>
    <dgm:cxn modelId="{8985791D-FEBC-4B3C-B449-3DE33C1AE674}" type="presParOf" srcId="{F9EAB8D3-A6BA-4595-8742-7C2B9F522DCA}" destId="{1BC66D2C-9E53-426D-BCCA-D4AFACA097D1}" srcOrd="0" destOrd="0" presId="urn:microsoft.com/office/officeart/2008/layout/LinedList"/>
    <dgm:cxn modelId="{9CC71CF6-BAF5-4BF5-BCF9-75BFE0BE0CBD}" type="presParOf" srcId="{F9EAB8D3-A6BA-4595-8742-7C2B9F522DCA}" destId="{37F76C3F-6856-4D82-8C87-0F3895841024}" srcOrd="1" destOrd="0" presId="urn:microsoft.com/office/officeart/2008/layout/LinedList"/>
    <dgm:cxn modelId="{33B2607D-4770-475E-B067-6F9F64525606}" type="presParOf" srcId="{ECDC1C8A-F3D1-4A7C-8DFC-2E42A9D17C59}" destId="{F99037CC-52E1-416A-83D0-7ABEBF70FF28}" srcOrd="2" destOrd="0" presId="urn:microsoft.com/office/officeart/2008/layout/LinedList"/>
    <dgm:cxn modelId="{7A5F20F2-2439-45BF-B596-65A713FCF03B}" type="presParOf" srcId="{ECDC1C8A-F3D1-4A7C-8DFC-2E42A9D17C59}" destId="{0EAC3B02-8483-4C36-ABF2-24D9D17667C6}" srcOrd="3" destOrd="0" presId="urn:microsoft.com/office/officeart/2008/layout/LinedList"/>
    <dgm:cxn modelId="{68399B9D-EAC3-489D-B5A0-562C767A6E3D}" type="presParOf" srcId="{0EAC3B02-8483-4C36-ABF2-24D9D17667C6}" destId="{59263295-12D5-4D99-B73D-114F8D64229F}" srcOrd="0" destOrd="0" presId="urn:microsoft.com/office/officeart/2008/layout/LinedList"/>
    <dgm:cxn modelId="{72D81B3A-F72F-4C7C-9E73-43BCE662896D}" type="presParOf" srcId="{0EAC3B02-8483-4C36-ABF2-24D9D17667C6}" destId="{077A2818-C158-4F48-B54F-03B2E4E03E9A}" srcOrd="1" destOrd="0" presId="urn:microsoft.com/office/officeart/2008/layout/LinedList"/>
    <dgm:cxn modelId="{C65494A0-2230-4750-9B0A-D66BFEE834F5}" type="presParOf" srcId="{ECDC1C8A-F3D1-4A7C-8DFC-2E42A9D17C59}" destId="{8D386F2C-F95C-4DA8-B554-3F7F4254788F}" srcOrd="4" destOrd="0" presId="urn:microsoft.com/office/officeart/2008/layout/LinedList"/>
    <dgm:cxn modelId="{1A992B2F-E7E1-4B22-86A2-F7253E9B9DA6}" type="presParOf" srcId="{ECDC1C8A-F3D1-4A7C-8DFC-2E42A9D17C59}" destId="{FEB00E83-630D-4C50-B06D-010AD4E506B2}" srcOrd="5" destOrd="0" presId="urn:microsoft.com/office/officeart/2008/layout/LinedList"/>
    <dgm:cxn modelId="{F240D57E-4C1A-4C04-8620-9CBEAC9A1E05}" type="presParOf" srcId="{FEB00E83-630D-4C50-B06D-010AD4E506B2}" destId="{A7751143-7DCC-4265-AA3F-79AA7CA21F90}" srcOrd="0" destOrd="0" presId="urn:microsoft.com/office/officeart/2008/layout/LinedList"/>
    <dgm:cxn modelId="{2B524757-8D87-4D21-A114-CB09F8B1CD4A}" type="presParOf" srcId="{FEB00E83-630D-4C50-B06D-010AD4E506B2}" destId="{43FFF2AC-1ADD-482C-81CB-83A06E16A9AC}" srcOrd="1" destOrd="0" presId="urn:microsoft.com/office/officeart/2008/layout/LinedList"/>
    <dgm:cxn modelId="{655269A1-1050-46DD-824C-98CB900599E9}" type="presParOf" srcId="{ECDC1C8A-F3D1-4A7C-8DFC-2E42A9D17C59}" destId="{573395A8-BD26-4C25-A9B3-8728EB603E8F}" srcOrd="6" destOrd="0" presId="urn:microsoft.com/office/officeart/2008/layout/LinedList"/>
    <dgm:cxn modelId="{03ACF04D-E770-44A7-BDB9-14CF56745FB1}" type="presParOf" srcId="{ECDC1C8A-F3D1-4A7C-8DFC-2E42A9D17C59}" destId="{6C4DB033-6E15-42D5-8151-44EDD4BFC2B5}" srcOrd="7" destOrd="0" presId="urn:microsoft.com/office/officeart/2008/layout/LinedList"/>
    <dgm:cxn modelId="{F974B822-6DE7-4E4B-A803-5EC412FDCB6C}" type="presParOf" srcId="{6C4DB033-6E15-42D5-8151-44EDD4BFC2B5}" destId="{82607BAB-85EC-43CC-B4E9-1F18A81C8EB6}" srcOrd="0" destOrd="0" presId="urn:microsoft.com/office/officeart/2008/layout/LinedList"/>
    <dgm:cxn modelId="{CEE45BB9-81A2-4B87-B856-23F2D00B8D37}" type="presParOf" srcId="{6C4DB033-6E15-42D5-8151-44EDD4BFC2B5}" destId="{E8C4C1E8-3C4E-4166-90F7-6A107E72ABD1}" srcOrd="1" destOrd="0" presId="urn:microsoft.com/office/officeart/2008/layout/LinedList"/>
    <dgm:cxn modelId="{8A45D5FB-E7E9-449E-937A-EAA7D1CFB4B6}" type="presParOf" srcId="{ECDC1C8A-F3D1-4A7C-8DFC-2E42A9D17C59}" destId="{2904305F-E499-4D6B-97FF-E5EE989C9F2E}" srcOrd="8" destOrd="0" presId="urn:microsoft.com/office/officeart/2008/layout/LinedList"/>
    <dgm:cxn modelId="{0223D4E7-A6A8-4F09-AAD7-BFBC951FB0D2}" type="presParOf" srcId="{ECDC1C8A-F3D1-4A7C-8DFC-2E42A9D17C59}" destId="{8B620A83-1A88-4221-9CB6-30E4B29C5599}" srcOrd="9" destOrd="0" presId="urn:microsoft.com/office/officeart/2008/layout/LinedList"/>
    <dgm:cxn modelId="{D1172691-5464-4C43-8378-9697E3F236E2}" type="presParOf" srcId="{8B620A83-1A88-4221-9CB6-30E4B29C5599}" destId="{BF0405BC-9BAC-499D-8971-2A5A0C4F0076}" srcOrd="0" destOrd="0" presId="urn:microsoft.com/office/officeart/2008/layout/LinedList"/>
    <dgm:cxn modelId="{C11BB484-7C34-48D4-A5B0-0DD6264DCA8D}" type="presParOf" srcId="{8B620A83-1A88-4221-9CB6-30E4B29C5599}" destId="{0A21E1E0-E6B5-4254-9316-0E5F946BEDEE}" srcOrd="1" destOrd="0" presId="urn:microsoft.com/office/officeart/2008/layout/LinedList"/>
    <dgm:cxn modelId="{0D6C1EF6-770A-4C22-A2C8-F06C696D8EA2}" type="presParOf" srcId="{ECDC1C8A-F3D1-4A7C-8DFC-2E42A9D17C59}" destId="{F2EADF76-E7D9-43A2-9F9D-7F48FEA2FB00}" srcOrd="10" destOrd="0" presId="urn:microsoft.com/office/officeart/2008/layout/LinedList"/>
    <dgm:cxn modelId="{6F5D3848-60B5-49E7-9E0D-A59D24942216}" type="presParOf" srcId="{ECDC1C8A-F3D1-4A7C-8DFC-2E42A9D17C59}" destId="{1ECC3185-6A35-49E9-AF25-5497C17589C3}" srcOrd="11" destOrd="0" presId="urn:microsoft.com/office/officeart/2008/layout/LinedList"/>
    <dgm:cxn modelId="{CDBA1E70-6015-4EF0-9D1F-D9CC59486E31}" type="presParOf" srcId="{1ECC3185-6A35-49E9-AF25-5497C17589C3}" destId="{7462F471-2616-4587-AC7D-C4F695136311}" srcOrd="0" destOrd="0" presId="urn:microsoft.com/office/officeart/2008/layout/LinedList"/>
    <dgm:cxn modelId="{EF791863-707E-43C3-A3D5-C1369DD2886A}" type="presParOf" srcId="{1ECC3185-6A35-49E9-AF25-5497C17589C3}" destId="{FD41257F-2941-4945-942F-4685E4DB80A4}" srcOrd="1" destOrd="0" presId="urn:microsoft.com/office/officeart/2008/layout/LinedList"/>
    <dgm:cxn modelId="{7A451397-E4BE-4040-A5EB-A83AD386BCA0}" type="presParOf" srcId="{ECDC1C8A-F3D1-4A7C-8DFC-2E42A9D17C59}" destId="{F78D4877-BA99-4DB6-8EF9-A3D5C842215D}" srcOrd="12" destOrd="0" presId="urn:microsoft.com/office/officeart/2008/layout/LinedList"/>
    <dgm:cxn modelId="{DD24997A-48B9-43FE-AD6E-B6E9324A6C5D}" type="presParOf" srcId="{ECDC1C8A-F3D1-4A7C-8DFC-2E42A9D17C59}" destId="{B82308AB-55EC-4269-8A0D-DE5C587970C4}" srcOrd="13" destOrd="0" presId="urn:microsoft.com/office/officeart/2008/layout/LinedList"/>
    <dgm:cxn modelId="{1B9A0B7A-C9E7-43CE-B671-06747C44887B}" type="presParOf" srcId="{B82308AB-55EC-4269-8A0D-DE5C587970C4}" destId="{E288E8F9-984E-402F-B18E-1224FD8AF361}" srcOrd="0" destOrd="0" presId="urn:microsoft.com/office/officeart/2008/layout/LinedList"/>
    <dgm:cxn modelId="{A7BD6D95-3466-4DD4-BAD9-1E1B0738B94D}" type="presParOf" srcId="{B82308AB-55EC-4269-8A0D-DE5C587970C4}" destId="{91CA8AFF-867E-4641-A397-A08FB0FD196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2B1F7BC-CA51-458E-96CC-9BE132F04E42}"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A8151C92-0B14-4C58-ACFD-0041699CEA2D}">
      <dgm:prSet/>
      <dgm:spPr/>
      <dgm:t>
        <a:bodyPr/>
        <a:lstStyle/>
        <a:p>
          <a:r>
            <a:rPr lang="en-US"/>
            <a:t>How will training of the foreign company’s personnel be handled, and who will pay for it?</a:t>
          </a:r>
        </a:p>
      </dgm:t>
    </dgm:pt>
    <dgm:pt modelId="{0114C436-092B-435E-B95E-E866A26CCED9}" type="parTrans" cxnId="{7CF4EDBE-7AB3-4BEF-863B-61FACF24A097}">
      <dgm:prSet/>
      <dgm:spPr/>
      <dgm:t>
        <a:bodyPr/>
        <a:lstStyle/>
        <a:p>
          <a:endParaRPr lang="en-US"/>
        </a:p>
      </dgm:t>
    </dgm:pt>
    <dgm:pt modelId="{ECB50120-D89C-4848-B344-2FA9B0889052}" type="sibTrans" cxnId="{7CF4EDBE-7AB3-4BEF-863B-61FACF24A097}">
      <dgm:prSet/>
      <dgm:spPr/>
      <dgm:t>
        <a:bodyPr/>
        <a:lstStyle/>
        <a:p>
          <a:endParaRPr lang="en-US"/>
        </a:p>
      </dgm:t>
    </dgm:pt>
    <dgm:pt modelId="{F81130AF-04F3-48DD-8D87-A336EF922EAA}">
      <dgm:prSet/>
      <dgm:spPr/>
      <dgm:t>
        <a:bodyPr/>
        <a:lstStyle/>
        <a:p>
          <a:r>
            <a:rPr lang="en-US"/>
            <a:t>What information is considered confidential?</a:t>
          </a:r>
        </a:p>
      </dgm:t>
    </dgm:pt>
    <dgm:pt modelId="{650ED714-88E4-498F-9E96-9E1138577C1D}" type="parTrans" cxnId="{0C0EC77E-9EEB-4580-8862-6BCED91AA25D}">
      <dgm:prSet/>
      <dgm:spPr/>
      <dgm:t>
        <a:bodyPr/>
        <a:lstStyle/>
        <a:p>
          <a:endParaRPr lang="en-US"/>
        </a:p>
      </dgm:t>
    </dgm:pt>
    <dgm:pt modelId="{3A969E91-9251-4DD5-9BBF-B0761556CA0E}" type="sibTrans" cxnId="{0C0EC77E-9EEB-4580-8862-6BCED91AA25D}">
      <dgm:prSet/>
      <dgm:spPr/>
      <dgm:t>
        <a:bodyPr/>
        <a:lstStyle/>
        <a:p>
          <a:endParaRPr lang="en-US"/>
        </a:p>
      </dgm:t>
    </dgm:pt>
    <dgm:pt modelId="{F3ADF983-59E5-4C24-ACD4-2F492136C35E}">
      <dgm:prSet/>
      <dgm:spPr/>
      <dgm:t>
        <a:bodyPr/>
        <a:lstStyle/>
        <a:p>
          <a:r>
            <a:rPr lang="en-US"/>
            <a:t>Who will have responsibility for obtaining customs clearance?</a:t>
          </a:r>
        </a:p>
      </dgm:t>
    </dgm:pt>
    <dgm:pt modelId="{E51AA99E-1A35-4462-917D-C6E703F7639D}" type="parTrans" cxnId="{DDA8B084-507E-4C74-9E9F-F1C863CD378C}">
      <dgm:prSet/>
      <dgm:spPr/>
      <dgm:t>
        <a:bodyPr/>
        <a:lstStyle/>
        <a:p>
          <a:endParaRPr lang="en-US"/>
        </a:p>
      </dgm:t>
    </dgm:pt>
    <dgm:pt modelId="{2084423C-5DB8-4568-ADE3-426F649C2934}" type="sibTrans" cxnId="{DDA8B084-507E-4C74-9E9F-F1C863CD378C}">
      <dgm:prSet/>
      <dgm:spPr/>
      <dgm:t>
        <a:bodyPr/>
        <a:lstStyle/>
        <a:p>
          <a:endParaRPr lang="en-US"/>
        </a:p>
      </dgm:t>
    </dgm:pt>
    <dgm:pt modelId="{437B65DD-3E03-445E-B2E4-04CB712887B9}">
      <dgm:prSet/>
      <dgm:spPr/>
      <dgm:t>
        <a:bodyPr/>
        <a:lstStyle/>
        <a:p>
          <a:r>
            <a:rPr lang="en-US"/>
            <a:t>What information will the foreign country supply to the exporter?</a:t>
          </a:r>
        </a:p>
      </dgm:t>
    </dgm:pt>
    <dgm:pt modelId="{9C52B47F-78F2-4D0D-A3D4-5043F33C9AC2}" type="parTrans" cxnId="{7758598F-E513-4714-B373-988FA7C0AE89}">
      <dgm:prSet/>
      <dgm:spPr/>
      <dgm:t>
        <a:bodyPr/>
        <a:lstStyle/>
        <a:p>
          <a:endParaRPr lang="en-US"/>
        </a:p>
      </dgm:t>
    </dgm:pt>
    <dgm:pt modelId="{FAFDEAF9-6CD9-4037-9CDE-B907A4D0A78D}" type="sibTrans" cxnId="{7758598F-E513-4714-B373-988FA7C0AE89}">
      <dgm:prSet/>
      <dgm:spPr/>
      <dgm:t>
        <a:bodyPr/>
        <a:lstStyle/>
        <a:p>
          <a:endParaRPr lang="en-US"/>
        </a:p>
      </dgm:t>
    </dgm:pt>
    <dgm:pt modelId="{32F49CEE-843D-46D8-9B03-9A646523B0BF}">
      <dgm:prSet/>
      <dgm:spPr/>
      <dgm:t>
        <a:bodyPr/>
        <a:lstStyle/>
        <a:p>
          <a:r>
            <a:rPr lang="en-US"/>
            <a:t>What responsibilities are involved regarding claim and warranties?</a:t>
          </a:r>
        </a:p>
      </dgm:t>
    </dgm:pt>
    <dgm:pt modelId="{0736C991-46EC-492E-A70F-7E01FB952502}" type="parTrans" cxnId="{0FBD0676-0CFD-4538-9534-E20DFA3CCE69}">
      <dgm:prSet/>
      <dgm:spPr/>
      <dgm:t>
        <a:bodyPr/>
        <a:lstStyle/>
        <a:p>
          <a:endParaRPr lang="en-US"/>
        </a:p>
      </dgm:t>
    </dgm:pt>
    <dgm:pt modelId="{F6010863-8D09-45D8-B97A-E3F294F9A12F}" type="sibTrans" cxnId="{0FBD0676-0CFD-4538-9534-E20DFA3CCE69}">
      <dgm:prSet/>
      <dgm:spPr/>
      <dgm:t>
        <a:bodyPr/>
        <a:lstStyle/>
        <a:p>
          <a:endParaRPr lang="en-US"/>
        </a:p>
      </dgm:t>
    </dgm:pt>
    <dgm:pt modelId="{A5A169E5-336C-4868-B7A0-822550EE5099}">
      <dgm:prSet/>
      <dgm:spPr/>
      <dgm:t>
        <a:bodyPr/>
        <a:lstStyle/>
        <a:p>
          <a:r>
            <a:rPr lang="en-US"/>
            <a:t>What products and services are covered by the agreement? </a:t>
          </a:r>
        </a:p>
      </dgm:t>
    </dgm:pt>
    <dgm:pt modelId="{284E014D-793B-4ADD-A35E-51497ED994F4}" type="parTrans" cxnId="{E4773FBB-BA05-418E-9F19-DE049D7C1D8D}">
      <dgm:prSet/>
      <dgm:spPr/>
      <dgm:t>
        <a:bodyPr/>
        <a:lstStyle/>
        <a:p>
          <a:endParaRPr lang="en-US"/>
        </a:p>
      </dgm:t>
    </dgm:pt>
    <dgm:pt modelId="{8CE0E485-1E9C-4B9A-991F-04E9560E9E7D}" type="sibTrans" cxnId="{E4773FBB-BA05-418E-9F19-DE049D7C1D8D}">
      <dgm:prSet/>
      <dgm:spPr/>
      <dgm:t>
        <a:bodyPr/>
        <a:lstStyle/>
        <a:p>
          <a:endParaRPr lang="en-US"/>
        </a:p>
      </dgm:t>
    </dgm:pt>
    <dgm:pt modelId="{B9FEDEF9-3129-4EC5-9959-4E6973C7DF35}">
      <dgm:prSet/>
      <dgm:spPr/>
      <dgm:t>
        <a:bodyPr/>
        <a:lstStyle/>
        <a:p>
          <a:r>
            <a:rPr lang="en-US"/>
            <a:t>Is the agreement exclusive?</a:t>
          </a:r>
        </a:p>
      </dgm:t>
    </dgm:pt>
    <dgm:pt modelId="{F3717FD1-9485-4EC7-8343-0F9168E968FF}" type="parTrans" cxnId="{754F36B4-4DCC-4AF7-AACB-FF579987CDEE}">
      <dgm:prSet/>
      <dgm:spPr/>
      <dgm:t>
        <a:bodyPr/>
        <a:lstStyle/>
        <a:p>
          <a:endParaRPr lang="en-US"/>
        </a:p>
      </dgm:t>
    </dgm:pt>
    <dgm:pt modelId="{9E4AB9B9-E165-4275-8901-41592CC773CE}" type="sibTrans" cxnId="{754F36B4-4DCC-4AF7-AACB-FF579987CDEE}">
      <dgm:prSet/>
      <dgm:spPr/>
      <dgm:t>
        <a:bodyPr/>
        <a:lstStyle/>
        <a:p>
          <a:endParaRPr lang="en-US"/>
        </a:p>
      </dgm:t>
    </dgm:pt>
    <dgm:pt modelId="{7ED0D239-8C6F-4CEE-BA89-6776D910B0C7}">
      <dgm:prSet/>
      <dgm:spPr/>
      <dgm:t>
        <a:bodyPr/>
        <a:lstStyle/>
        <a:p>
          <a:r>
            <a:rPr lang="en-US"/>
            <a:t>What are the sales or distribution territory covered by the agreement? </a:t>
          </a:r>
        </a:p>
      </dgm:t>
    </dgm:pt>
    <dgm:pt modelId="{6435616B-6C69-46C6-BB19-FC9F9CA5A406}" type="parTrans" cxnId="{FB80F998-A311-4B27-8ED1-8D337F49FC7A}">
      <dgm:prSet/>
      <dgm:spPr/>
      <dgm:t>
        <a:bodyPr/>
        <a:lstStyle/>
        <a:p>
          <a:endParaRPr lang="en-US"/>
        </a:p>
      </dgm:t>
    </dgm:pt>
    <dgm:pt modelId="{AC8FBEFE-E93B-4AAB-B4D3-C924F5D7BB38}" type="sibTrans" cxnId="{FB80F998-A311-4B27-8ED1-8D337F49FC7A}">
      <dgm:prSet/>
      <dgm:spPr/>
      <dgm:t>
        <a:bodyPr/>
        <a:lstStyle/>
        <a:p>
          <a:endParaRPr lang="en-US"/>
        </a:p>
      </dgm:t>
    </dgm:pt>
    <dgm:pt modelId="{9CE1C727-9CC8-41FA-908D-8C77FDDA8E8D}" type="pres">
      <dgm:prSet presAssocID="{92B1F7BC-CA51-458E-96CC-9BE132F04E42}" presName="vert0" presStyleCnt="0">
        <dgm:presLayoutVars>
          <dgm:dir/>
          <dgm:animOne val="branch"/>
          <dgm:animLvl val="lvl"/>
        </dgm:presLayoutVars>
      </dgm:prSet>
      <dgm:spPr/>
    </dgm:pt>
    <dgm:pt modelId="{CBB4E111-9335-4749-8959-A7C61889BB14}" type="pres">
      <dgm:prSet presAssocID="{A8151C92-0B14-4C58-ACFD-0041699CEA2D}" presName="thickLine" presStyleLbl="alignNode1" presStyleIdx="0" presStyleCnt="8"/>
      <dgm:spPr/>
    </dgm:pt>
    <dgm:pt modelId="{D258C7F7-48B8-4196-AB89-CE687BB7B754}" type="pres">
      <dgm:prSet presAssocID="{A8151C92-0B14-4C58-ACFD-0041699CEA2D}" presName="horz1" presStyleCnt="0"/>
      <dgm:spPr/>
    </dgm:pt>
    <dgm:pt modelId="{BFA4FE3A-63B3-4014-B69F-FDE83217BFB3}" type="pres">
      <dgm:prSet presAssocID="{A8151C92-0B14-4C58-ACFD-0041699CEA2D}" presName="tx1" presStyleLbl="revTx" presStyleIdx="0" presStyleCnt="8"/>
      <dgm:spPr/>
    </dgm:pt>
    <dgm:pt modelId="{73EC03ED-DFDE-470D-BA75-897A31C7B116}" type="pres">
      <dgm:prSet presAssocID="{A8151C92-0B14-4C58-ACFD-0041699CEA2D}" presName="vert1" presStyleCnt="0"/>
      <dgm:spPr/>
    </dgm:pt>
    <dgm:pt modelId="{EC07056A-B148-46BE-B059-9B47D8DD2805}" type="pres">
      <dgm:prSet presAssocID="{F81130AF-04F3-48DD-8D87-A336EF922EAA}" presName="thickLine" presStyleLbl="alignNode1" presStyleIdx="1" presStyleCnt="8"/>
      <dgm:spPr/>
    </dgm:pt>
    <dgm:pt modelId="{FACFCC87-EA46-4618-AFF8-6968A01ABA39}" type="pres">
      <dgm:prSet presAssocID="{F81130AF-04F3-48DD-8D87-A336EF922EAA}" presName="horz1" presStyleCnt="0"/>
      <dgm:spPr/>
    </dgm:pt>
    <dgm:pt modelId="{D3AF3F3B-C041-4AEB-B60A-E0D95603FF03}" type="pres">
      <dgm:prSet presAssocID="{F81130AF-04F3-48DD-8D87-A336EF922EAA}" presName="tx1" presStyleLbl="revTx" presStyleIdx="1" presStyleCnt="8"/>
      <dgm:spPr/>
    </dgm:pt>
    <dgm:pt modelId="{C02840AB-1A11-43D7-B2B1-D16EFD8A1711}" type="pres">
      <dgm:prSet presAssocID="{F81130AF-04F3-48DD-8D87-A336EF922EAA}" presName="vert1" presStyleCnt="0"/>
      <dgm:spPr/>
    </dgm:pt>
    <dgm:pt modelId="{28C1FF6F-03C5-4795-8254-3410F93C39CA}" type="pres">
      <dgm:prSet presAssocID="{F3ADF983-59E5-4C24-ACD4-2F492136C35E}" presName="thickLine" presStyleLbl="alignNode1" presStyleIdx="2" presStyleCnt="8"/>
      <dgm:spPr/>
    </dgm:pt>
    <dgm:pt modelId="{4CD57B89-DFF3-4BB9-98E1-DF1E46018FCB}" type="pres">
      <dgm:prSet presAssocID="{F3ADF983-59E5-4C24-ACD4-2F492136C35E}" presName="horz1" presStyleCnt="0"/>
      <dgm:spPr/>
    </dgm:pt>
    <dgm:pt modelId="{ECCBAA19-8B72-411B-8603-0457F86194D6}" type="pres">
      <dgm:prSet presAssocID="{F3ADF983-59E5-4C24-ACD4-2F492136C35E}" presName="tx1" presStyleLbl="revTx" presStyleIdx="2" presStyleCnt="8"/>
      <dgm:spPr/>
    </dgm:pt>
    <dgm:pt modelId="{671FD63D-62DB-4F42-BBFB-F02CF5E0D4EA}" type="pres">
      <dgm:prSet presAssocID="{F3ADF983-59E5-4C24-ACD4-2F492136C35E}" presName="vert1" presStyleCnt="0"/>
      <dgm:spPr/>
    </dgm:pt>
    <dgm:pt modelId="{4531A720-FB54-4C1A-8914-30B655594B38}" type="pres">
      <dgm:prSet presAssocID="{437B65DD-3E03-445E-B2E4-04CB712887B9}" presName="thickLine" presStyleLbl="alignNode1" presStyleIdx="3" presStyleCnt="8"/>
      <dgm:spPr/>
    </dgm:pt>
    <dgm:pt modelId="{A5190F6A-C407-4E13-9F6D-136587DD7B3C}" type="pres">
      <dgm:prSet presAssocID="{437B65DD-3E03-445E-B2E4-04CB712887B9}" presName="horz1" presStyleCnt="0"/>
      <dgm:spPr/>
    </dgm:pt>
    <dgm:pt modelId="{8EB05FC3-8661-474D-BE5C-EC3D0E31DE85}" type="pres">
      <dgm:prSet presAssocID="{437B65DD-3E03-445E-B2E4-04CB712887B9}" presName="tx1" presStyleLbl="revTx" presStyleIdx="3" presStyleCnt="8"/>
      <dgm:spPr/>
    </dgm:pt>
    <dgm:pt modelId="{A0A87660-0E35-4460-A4F3-F34EF361E532}" type="pres">
      <dgm:prSet presAssocID="{437B65DD-3E03-445E-B2E4-04CB712887B9}" presName="vert1" presStyleCnt="0"/>
      <dgm:spPr/>
    </dgm:pt>
    <dgm:pt modelId="{AAD57037-0367-496C-A478-B45573BDF81B}" type="pres">
      <dgm:prSet presAssocID="{32F49CEE-843D-46D8-9B03-9A646523B0BF}" presName="thickLine" presStyleLbl="alignNode1" presStyleIdx="4" presStyleCnt="8"/>
      <dgm:spPr/>
    </dgm:pt>
    <dgm:pt modelId="{F807CDA2-BDDE-45C2-8745-B2D553923E24}" type="pres">
      <dgm:prSet presAssocID="{32F49CEE-843D-46D8-9B03-9A646523B0BF}" presName="horz1" presStyleCnt="0"/>
      <dgm:spPr/>
    </dgm:pt>
    <dgm:pt modelId="{14338E4E-6AA4-4A22-AAC1-0E808C1E66ED}" type="pres">
      <dgm:prSet presAssocID="{32F49CEE-843D-46D8-9B03-9A646523B0BF}" presName="tx1" presStyleLbl="revTx" presStyleIdx="4" presStyleCnt="8"/>
      <dgm:spPr/>
    </dgm:pt>
    <dgm:pt modelId="{BEFCD0D8-DD03-4B59-B967-FA589C45EDA8}" type="pres">
      <dgm:prSet presAssocID="{32F49CEE-843D-46D8-9B03-9A646523B0BF}" presName="vert1" presStyleCnt="0"/>
      <dgm:spPr/>
    </dgm:pt>
    <dgm:pt modelId="{2ED4FA7C-260A-407B-B265-B2ABBDA33094}" type="pres">
      <dgm:prSet presAssocID="{A5A169E5-336C-4868-B7A0-822550EE5099}" presName="thickLine" presStyleLbl="alignNode1" presStyleIdx="5" presStyleCnt="8"/>
      <dgm:spPr/>
    </dgm:pt>
    <dgm:pt modelId="{F21150AC-46FA-4A2B-83BB-FCA53A3AD6FD}" type="pres">
      <dgm:prSet presAssocID="{A5A169E5-336C-4868-B7A0-822550EE5099}" presName="horz1" presStyleCnt="0"/>
      <dgm:spPr/>
    </dgm:pt>
    <dgm:pt modelId="{D1E6B4EC-128F-4205-9965-53B231979D11}" type="pres">
      <dgm:prSet presAssocID="{A5A169E5-336C-4868-B7A0-822550EE5099}" presName="tx1" presStyleLbl="revTx" presStyleIdx="5" presStyleCnt="8"/>
      <dgm:spPr/>
    </dgm:pt>
    <dgm:pt modelId="{19679446-1E97-4F66-A2F6-E7D0E029FB07}" type="pres">
      <dgm:prSet presAssocID="{A5A169E5-336C-4868-B7A0-822550EE5099}" presName="vert1" presStyleCnt="0"/>
      <dgm:spPr/>
    </dgm:pt>
    <dgm:pt modelId="{04673030-796D-4D47-935D-3E974C1A4CA9}" type="pres">
      <dgm:prSet presAssocID="{B9FEDEF9-3129-4EC5-9959-4E6973C7DF35}" presName="thickLine" presStyleLbl="alignNode1" presStyleIdx="6" presStyleCnt="8"/>
      <dgm:spPr/>
    </dgm:pt>
    <dgm:pt modelId="{48384F68-F95F-4365-BDA0-F3BD2FDB6B79}" type="pres">
      <dgm:prSet presAssocID="{B9FEDEF9-3129-4EC5-9959-4E6973C7DF35}" presName="horz1" presStyleCnt="0"/>
      <dgm:spPr/>
    </dgm:pt>
    <dgm:pt modelId="{CC1510EC-CDB5-4AB2-9AEA-BCF5E08FA121}" type="pres">
      <dgm:prSet presAssocID="{B9FEDEF9-3129-4EC5-9959-4E6973C7DF35}" presName="tx1" presStyleLbl="revTx" presStyleIdx="6" presStyleCnt="8"/>
      <dgm:spPr/>
    </dgm:pt>
    <dgm:pt modelId="{AEEA8C2B-C8D9-4825-B0E3-B86EDA829252}" type="pres">
      <dgm:prSet presAssocID="{B9FEDEF9-3129-4EC5-9959-4E6973C7DF35}" presName="vert1" presStyleCnt="0"/>
      <dgm:spPr/>
    </dgm:pt>
    <dgm:pt modelId="{23846A0F-42A9-4229-8775-D5E6385A552C}" type="pres">
      <dgm:prSet presAssocID="{7ED0D239-8C6F-4CEE-BA89-6776D910B0C7}" presName="thickLine" presStyleLbl="alignNode1" presStyleIdx="7" presStyleCnt="8"/>
      <dgm:spPr/>
    </dgm:pt>
    <dgm:pt modelId="{59C29852-6639-474D-8C04-4423AF50FF18}" type="pres">
      <dgm:prSet presAssocID="{7ED0D239-8C6F-4CEE-BA89-6776D910B0C7}" presName="horz1" presStyleCnt="0"/>
      <dgm:spPr/>
    </dgm:pt>
    <dgm:pt modelId="{F84CBB47-D8A4-45C8-94BD-FC41C9EB808A}" type="pres">
      <dgm:prSet presAssocID="{7ED0D239-8C6F-4CEE-BA89-6776D910B0C7}" presName="tx1" presStyleLbl="revTx" presStyleIdx="7" presStyleCnt="8"/>
      <dgm:spPr/>
    </dgm:pt>
    <dgm:pt modelId="{92696BAE-180C-43E4-8862-07359D4A45F0}" type="pres">
      <dgm:prSet presAssocID="{7ED0D239-8C6F-4CEE-BA89-6776D910B0C7}" presName="vert1" presStyleCnt="0"/>
      <dgm:spPr/>
    </dgm:pt>
  </dgm:ptLst>
  <dgm:cxnLst>
    <dgm:cxn modelId="{4F76D21B-DFB4-4E7A-A990-32FD6D7C7479}" type="presOf" srcId="{A5A169E5-336C-4868-B7A0-822550EE5099}" destId="{D1E6B4EC-128F-4205-9965-53B231979D11}" srcOrd="0" destOrd="0" presId="urn:microsoft.com/office/officeart/2008/layout/LinedList"/>
    <dgm:cxn modelId="{9F27661E-D433-4C2F-BCDD-0923D5F0F05A}" type="presOf" srcId="{92B1F7BC-CA51-458E-96CC-9BE132F04E42}" destId="{9CE1C727-9CC8-41FA-908D-8C77FDDA8E8D}" srcOrd="0" destOrd="0" presId="urn:microsoft.com/office/officeart/2008/layout/LinedList"/>
    <dgm:cxn modelId="{822C2522-1786-408A-8234-5E7DD99EE9BD}" type="presOf" srcId="{F81130AF-04F3-48DD-8D87-A336EF922EAA}" destId="{D3AF3F3B-C041-4AEB-B60A-E0D95603FF03}" srcOrd="0" destOrd="0" presId="urn:microsoft.com/office/officeart/2008/layout/LinedList"/>
    <dgm:cxn modelId="{3D4C8322-A001-49BE-8CAD-386544C18131}" type="presOf" srcId="{A8151C92-0B14-4C58-ACFD-0041699CEA2D}" destId="{BFA4FE3A-63B3-4014-B69F-FDE83217BFB3}" srcOrd="0" destOrd="0" presId="urn:microsoft.com/office/officeart/2008/layout/LinedList"/>
    <dgm:cxn modelId="{F7AB7863-A02E-4926-A60F-13501FC141FD}" type="presOf" srcId="{32F49CEE-843D-46D8-9B03-9A646523B0BF}" destId="{14338E4E-6AA4-4A22-AAC1-0E808C1E66ED}" srcOrd="0" destOrd="0" presId="urn:microsoft.com/office/officeart/2008/layout/LinedList"/>
    <dgm:cxn modelId="{0FBD0676-0CFD-4538-9534-E20DFA3CCE69}" srcId="{92B1F7BC-CA51-458E-96CC-9BE132F04E42}" destId="{32F49CEE-843D-46D8-9B03-9A646523B0BF}" srcOrd="4" destOrd="0" parTransId="{0736C991-46EC-492E-A70F-7E01FB952502}" sibTransId="{F6010863-8D09-45D8-B97A-E3F294F9A12F}"/>
    <dgm:cxn modelId="{0C0EC77E-9EEB-4580-8862-6BCED91AA25D}" srcId="{92B1F7BC-CA51-458E-96CC-9BE132F04E42}" destId="{F81130AF-04F3-48DD-8D87-A336EF922EAA}" srcOrd="1" destOrd="0" parTransId="{650ED714-88E4-498F-9E96-9E1138577C1D}" sibTransId="{3A969E91-9251-4DD5-9BBF-B0761556CA0E}"/>
    <dgm:cxn modelId="{DDA8B084-507E-4C74-9E9F-F1C863CD378C}" srcId="{92B1F7BC-CA51-458E-96CC-9BE132F04E42}" destId="{F3ADF983-59E5-4C24-ACD4-2F492136C35E}" srcOrd="2" destOrd="0" parTransId="{E51AA99E-1A35-4462-917D-C6E703F7639D}" sibTransId="{2084423C-5DB8-4568-ADE3-426F649C2934}"/>
    <dgm:cxn modelId="{7758598F-E513-4714-B373-988FA7C0AE89}" srcId="{92B1F7BC-CA51-458E-96CC-9BE132F04E42}" destId="{437B65DD-3E03-445E-B2E4-04CB712887B9}" srcOrd="3" destOrd="0" parTransId="{9C52B47F-78F2-4D0D-A3D4-5043F33C9AC2}" sibTransId="{FAFDEAF9-6CD9-4037-9CDE-B907A4D0A78D}"/>
    <dgm:cxn modelId="{B9410194-6E4B-49B7-B7D7-6799FD7940D6}" type="presOf" srcId="{437B65DD-3E03-445E-B2E4-04CB712887B9}" destId="{8EB05FC3-8661-474D-BE5C-EC3D0E31DE85}" srcOrd="0" destOrd="0" presId="urn:microsoft.com/office/officeart/2008/layout/LinedList"/>
    <dgm:cxn modelId="{9954B194-B1A0-454E-BFEF-E3ADF95574C7}" type="presOf" srcId="{7ED0D239-8C6F-4CEE-BA89-6776D910B0C7}" destId="{F84CBB47-D8A4-45C8-94BD-FC41C9EB808A}" srcOrd="0" destOrd="0" presId="urn:microsoft.com/office/officeart/2008/layout/LinedList"/>
    <dgm:cxn modelId="{FB80F998-A311-4B27-8ED1-8D337F49FC7A}" srcId="{92B1F7BC-CA51-458E-96CC-9BE132F04E42}" destId="{7ED0D239-8C6F-4CEE-BA89-6776D910B0C7}" srcOrd="7" destOrd="0" parTransId="{6435616B-6C69-46C6-BB19-FC9F9CA5A406}" sibTransId="{AC8FBEFE-E93B-4AAB-B4D3-C924F5D7BB38}"/>
    <dgm:cxn modelId="{34A981A0-A38E-4196-9841-FB6F65815D7D}" type="presOf" srcId="{F3ADF983-59E5-4C24-ACD4-2F492136C35E}" destId="{ECCBAA19-8B72-411B-8603-0457F86194D6}" srcOrd="0" destOrd="0" presId="urn:microsoft.com/office/officeart/2008/layout/LinedList"/>
    <dgm:cxn modelId="{754F36B4-4DCC-4AF7-AACB-FF579987CDEE}" srcId="{92B1F7BC-CA51-458E-96CC-9BE132F04E42}" destId="{B9FEDEF9-3129-4EC5-9959-4E6973C7DF35}" srcOrd="6" destOrd="0" parTransId="{F3717FD1-9485-4EC7-8343-0F9168E968FF}" sibTransId="{9E4AB9B9-E165-4275-8901-41592CC773CE}"/>
    <dgm:cxn modelId="{E4773FBB-BA05-418E-9F19-DE049D7C1D8D}" srcId="{92B1F7BC-CA51-458E-96CC-9BE132F04E42}" destId="{A5A169E5-336C-4868-B7A0-822550EE5099}" srcOrd="5" destOrd="0" parTransId="{284E014D-793B-4ADD-A35E-51497ED994F4}" sibTransId="{8CE0E485-1E9C-4B9A-991F-04E9560E9E7D}"/>
    <dgm:cxn modelId="{7CF4EDBE-7AB3-4BEF-863B-61FACF24A097}" srcId="{92B1F7BC-CA51-458E-96CC-9BE132F04E42}" destId="{A8151C92-0B14-4C58-ACFD-0041699CEA2D}" srcOrd="0" destOrd="0" parTransId="{0114C436-092B-435E-B95E-E866A26CCED9}" sibTransId="{ECB50120-D89C-4848-B344-2FA9B0889052}"/>
    <dgm:cxn modelId="{56AF51F7-3A4F-450F-9EA0-408B07309C2F}" type="presOf" srcId="{B9FEDEF9-3129-4EC5-9959-4E6973C7DF35}" destId="{CC1510EC-CDB5-4AB2-9AEA-BCF5E08FA121}" srcOrd="0" destOrd="0" presId="urn:microsoft.com/office/officeart/2008/layout/LinedList"/>
    <dgm:cxn modelId="{E98BE7EA-5DEC-42D0-85B1-C20843666418}" type="presParOf" srcId="{9CE1C727-9CC8-41FA-908D-8C77FDDA8E8D}" destId="{CBB4E111-9335-4749-8959-A7C61889BB14}" srcOrd="0" destOrd="0" presId="urn:microsoft.com/office/officeart/2008/layout/LinedList"/>
    <dgm:cxn modelId="{53CDFDD2-8A66-49E4-B528-3851A113F4A3}" type="presParOf" srcId="{9CE1C727-9CC8-41FA-908D-8C77FDDA8E8D}" destId="{D258C7F7-48B8-4196-AB89-CE687BB7B754}" srcOrd="1" destOrd="0" presId="urn:microsoft.com/office/officeart/2008/layout/LinedList"/>
    <dgm:cxn modelId="{8E509788-EDEF-4010-B880-836B08AE5C86}" type="presParOf" srcId="{D258C7F7-48B8-4196-AB89-CE687BB7B754}" destId="{BFA4FE3A-63B3-4014-B69F-FDE83217BFB3}" srcOrd="0" destOrd="0" presId="urn:microsoft.com/office/officeart/2008/layout/LinedList"/>
    <dgm:cxn modelId="{12045963-C175-4B40-B79C-48031C03FB49}" type="presParOf" srcId="{D258C7F7-48B8-4196-AB89-CE687BB7B754}" destId="{73EC03ED-DFDE-470D-BA75-897A31C7B116}" srcOrd="1" destOrd="0" presId="urn:microsoft.com/office/officeart/2008/layout/LinedList"/>
    <dgm:cxn modelId="{B09DB748-288D-4D03-ACF0-0ED20438FA30}" type="presParOf" srcId="{9CE1C727-9CC8-41FA-908D-8C77FDDA8E8D}" destId="{EC07056A-B148-46BE-B059-9B47D8DD2805}" srcOrd="2" destOrd="0" presId="urn:microsoft.com/office/officeart/2008/layout/LinedList"/>
    <dgm:cxn modelId="{1CA3B52F-ECC3-4B87-88E2-67C411BCF4E5}" type="presParOf" srcId="{9CE1C727-9CC8-41FA-908D-8C77FDDA8E8D}" destId="{FACFCC87-EA46-4618-AFF8-6968A01ABA39}" srcOrd="3" destOrd="0" presId="urn:microsoft.com/office/officeart/2008/layout/LinedList"/>
    <dgm:cxn modelId="{0F5684F0-7865-45F3-A06C-F3D8C89B447A}" type="presParOf" srcId="{FACFCC87-EA46-4618-AFF8-6968A01ABA39}" destId="{D3AF3F3B-C041-4AEB-B60A-E0D95603FF03}" srcOrd="0" destOrd="0" presId="urn:microsoft.com/office/officeart/2008/layout/LinedList"/>
    <dgm:cxn modelId="{3114227A-1F15-4685-9B52-AE53CB9AB8E5}" type="presParOf" srcId="{FACFCC87-EA46-4618-AFF8-6968A01ABA39}" destId="{C02840AB-1A11-43D7-B2B1-D16EFD8A1711}" srcOrd="1" destOrd="0" presId="urn:microsoft.com/office/officeart/2008/layout/LinedList"/>
    <dgm:cxn modelId="{67C36292-0436-49D5-8A3F-6AD4D3D306B4}" type="presParOf" srcId="{9CE1C727-9CC8-41FA-908D-8C77FDDA8E8D}" destId="{28C1FF6F-03C5-4795-8254-3410F93C39CA}" srcOrd="4" destOrd="0" presId="urn:microsoft.com/office/officeart/2008/layout/LinedList"/>
    <dgm:cxn modelId="{E0E5A57A-A069-49B9-B32A-AE0F98E5E1B0}" type="presParOf" srcId="{9CE1C727-9CC8-41FA-908D-8C77FDDA8E8D}" destId="{4CD57B89-DFF3-4BB9-98E1-DF1E46018FCB}" srcOrd="5" destOrd="0" presId="urn:microsoft.com/office/officeart/2008/layout/LinedList"/>
    <dgm:cxn modelId="{532F6C3F-1723-4A5E-8047-891B509A174A}" type="presParOf" srcId="{4CD57B89-DFF3-4BB9-98E1-DF1E46018FCB}" destId="{ECCBAA19-8B72-411B-8603-0457F86194D6}" srcOrd="0" destOrd="0" presId="urn:microsoft.com/office/officeart/2008/layout/LinedList"/>
    <dgm:cxn modelId="{54D55DBD-E0E0-4078-94B0-253243E69D0C}" type="presParOf" srcId="{4CD57B89-DFF3-4BB9-98E1-DF1E46018FCB}" destId="{671FD63D-62DB-4F42-BBFB-F02CF5E0D4EA}" srcOrd="1" destOrd="0" presId="urn:microsoft.com/office/officeart/2008/layout/LinedList"/>
    <dgm:cxn modelId="{8E1E5E4E-82E8-4439-85C6-972FC90C6582}" type="presParOf" srcId="{9CE1C727-9CC8-41FA-908D-8C77FDDA8E8D}" destId="{4531A720-FB54-4C1A-8914-30B655594B38}" srcOrd="6" destOrd="0" presId="urn:microsoft.com/office/officeart/2008/layout/LinedList"/>
    <dgm:cxn modelId="{D01C1FB0-1901-440D-A482-7DDE95BDB237}" type="presParOf" srcId="{9CE1C727-9CC8-41FA-908D-8C77FDDA8E8D}" destId="{A5190F6A-C407-4E13-9F6D-136587DD7B3C}" srcOrd="7" destOrd="0" presId="urn:microsoft.com/office/officeart/2008/layout/LinedList"/>
    <dgm:cxn modelId="{797F18B9-A2DC-4AB8-A070-9A92C070FE35}" type="presParOf" srcId="{A5190F6A-C407-4E13-9F6D-136587DD7B3C}" destId="{8EB05FC3-8661-474D-BE5C-EC3D0E31DE85}" srcOrd="0" destOrd="0" presId="urn:microsoft.com/office/officeart/2008/layout/LinedList"/>
    <dgm:cxn modelId="{C8EE46A8-EA70-4B68-B1FD-2C4814729510}" type="presParOf" srcId="{A5190F6A-C407-4E13-9F6D-136587DD7B3C}" destId="{A0A87660-0E35-4460-A4F3-F34EF361E532}" srcOrd="1" destOrd="0" presId="urn:microsoft.com/office/officeart/2008/layout/LinedList"/>
    <dgm:cxn modelId="{AC08F854-CF35-4A3C-8C7C-744EC9854111}" type="presParOf" srcId="{9CE1C727-9CC8-41FA-908D-8C77FDDA8E8D}" destId="{AAD57037-0367-496C-A478-B45573BDF81B}" srcOrd="8" destOrd="0" presId="urn:microsoft.com/office/officeart/2008/layout/LinedList"/>
    <dgm:cxn modelId="{37AF1DA8-2F9D-4C83-B5ED-99C85375A238}" type="presParOf" srcId="{9CE1C727-9CC8-41FA-908D-8C77FDDA8E8D}" destId="{F807CDA2-BDDE-45C2-8745-B2D553923E24}" srcOrd="9" destOrd="0" presId="urn:microsoft.com/office/officeart/2008/layout/LinedList"/>
    <dgm:cxn modelId="{02D91F3A-E67C-4EB5-A6EC-238FC63D7482}" type="presParOf" srcId="{F807CDA2-BDDE-45C2-8745-B2D553923E24}" destId="{14338E4E-6AA4-4A22-AAC1-0E808C1E66ED}" srcOrd="0" destOrd="0" presId="urn:microsoft.com/office/officeart/2008/layout/LinedList"/>
    <dgm:cxn modelId="{B1BD4752-B323-42CF-A0B2-F6DC25F14FF5}" type="presParOf" srcId="{F807CDA2-BDDE-45C2-8745-B2D553923E24}" destId="{BEFCD0D8-DD03-4B59-B967-FA589C45EDA8}" srcOrd="1" destOrd="0" presId="urn:microsoft.com/office/officeart/2008/layout/LinedList"/>
    <dgm:cxn modelId="{A7F4A046-8AE0-49D4-8440-D69640135F4E}" type="presParOf" srcId="{9CE1C727-9CC8-41FA-908D-8C77FDDA8E8D}" destId="{2ED4FA7C-260A-407B-B265-B2ABBDA33094}" srcOrd="10" destOrd="0" presId="urn:microsoft.com/office/officeart/2008/layout/LinedList"/>
    <dgm:cxn modelId="{3F0F19E4-D2E7-463F-AC02-1A1FC0CBC459}" type="presParOf" srcId="{9CE1C727-9CC8-41FA-908D-8C77FDDA8E8D}" destId="{F21150AC-46FA-4A2B-83BB-FCA53A3AD6FD}" srcOrd="11" destOrd="0" presId="urn:microsoft.com/office/officeart/2008/layout/LinedList"/>
    <dgm:cxn modelId="{2D5A57D4-6210-4028-9987-48CC2D410494}" type="presParOf" srcId="{F21150AC-46FA-4A2B-83BB-FCA53A3AD6FD}" destId="{D1E6B4EC-128F-4205-9965-53B231979D11}" srcOrd="0" destOrd="0" presId="urn:microsoft.com/office/officeart/2008/layout/LinedList"/>
    <dgm:cxn modelId="{944EAF70-3BFC-470B-91A1-337F3A3DEC23}" type="presParOf" srcId="{F21150AC-46FA-4A2B-83BB-FCA53A3AD6FD}" destId="{19679446-1E97-4F66-A2F6-E7D0E029FB07}" srcOrd="1" destOrd="0" presId="urn:microsoft.com/office/officeart/2008/layout/LinedList"/>
    <dgm:cxn modelId="{731A0991-1F0C-4FDF-9964-4CC4F1CAC567}" type="presParOf" srcId="{9CE1C727-9CC8-41FA-908D-8C77FDDA8E8D}" destId="{04673030-796D-4D47-935D-3E974C1A4CA9}" srcOrd="12" destOrd="0" presId="urn:microsoft.com/office/officeart/2008/layout/LinedList"/>
    <dgm:cxn modelId="{75FF660E-D2E3-4408-B81D-15E035B7E019}" type="presParOf" srcId="{9CE1C727-9CC8-41FA-908D-8C77FDDA8E8D}" destId="{48384F68-F95F-4365-BDA0-F3BD2FDB6B79}" srcOrd="13" destOrd="0" presId="urn:microsoft.com/office/officeart/2008/layout/LinedList"/>
    <dgm:cxn modelId="{4D553F48-C243-4FC2-A61F-DA584B49FA40}" type="presParOf" srcId="{48384F68-F95F-4365-BDA0-F3BD2FDB6B79}" destId="{CC1510EC-CDB5-4AB2-9AEA-BCF5E08FA121}" srcOrd="0" destOrd="0" presId="urn:microsoft.com/office/officeart/2008/layout/LinedList"/>
    <dgm:cxn modelId="{74030559-7C8F-4CB1-9409-25578F51C3B8}" type="presParOf" srcId="{48384F68-F95F-4365-BDA0-F3BD2FDB6B79}" destId="{AEEA8C2B-C8D9-4825-B0E3-B86EDA829252}" srcOrd="1" destOrd="0" presId="urn:microsoft.com/office/officeart/2008/layout/LinedList"/>
    <dgm:cxn modelId="{A0010662-78DD-4FEC-B42B-798342E26D06}" type="presParOf" srcId="{9CE1C727-9CC8-41FA-908D-8C77FDDA8E8D}" destId="{23846A0F-42A9-4229-8775-D5E6385A552C}" srcOrd="14" destOrd="0" presId="urn:microsoft.com/office/officeart/2008/layout/LinedList"/>
    <dgm:cxn modelId="{B10EBB0F-6E5C-4E95-A20F-715A1C688951}" type="presParOf" srcId="{9CE1C727-9CC8-41FA-908D-8C77FDDA8E8D}" destId="{59C29852-6639-474D-8C04-4423AF50FF18}" srcOrd="15" destOrd="0" presId="urn:microsoft.com/office/officeart/2008/layout/LinedList"/>
    <dgm:cxn modelId="{8DEA4D79-CD24-424A-AE2C-9CEAD46E5165}" type="presParOf" srcId="{59C29852-6639-474D-8C04-4423AF50FF18}" destId="{F84CBB47-D8A4-45C8-94BD-FC41C9EB808A}" srcOrd="0" destOrd="0" presId="urn:microsoft.com/office/officeart/2008/layout/LinedList"/>
    <dgm:cxn modelId="{D7B226AD-0711-47DD-B7BA-19813271635A}" type="presParOf" srcId="{59C29852-6639-474D-8C04-4423AF50FF18}" destId="{92696BAE-180C-43E4-8862-07359D4A45F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4756D5-7D9F-446C-BBF5-42FB7CC6C3AC}">
      <dsp:nvSpPr>
        <dsp:cNvPr id="0" name=""/>
        <dsp:cNvSpPr/>
      </dsp:nvSpPr>
      <dsp:spPr>
        <a:xfrm>
          <a:off x="0" y="666"/>
          <a:ext cx="745236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C66D2C-9E53-426D-BCCA-D4AFACA097D1}">
      <dsp:nvSpPr>
        <dsp:cNvPr id="0" name=""/>
        <dsp:cNvSpPr/>
      </dsp:nvSpPr>
      <dsp:spPr>
        <a:xfrm>
          <a:off x="0" y="666"/>
          <a:ext cx="7452360" cy="7797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Who will be involved in the arrangement (distributors, sales representatives, manufacturers)?</a:t>
          </a:r>
        </a:p>
      </dsp:txBody>
      <dsp:txXfrm>
        <a:off x="0" y="666"/>
        <a:ext cx="7452360" cy="779767"/>
      </dsp:txXfrm>
    </dsp:sp>
    <dsp:sp modelId="{F99037CC-52E1-416A-83D0-7ABEBF70FF28}">
      <dsp:nvSpPr>
        <dsp:cNvPr id="0" name=""/>
        <dsp:cNvSpPr/>
      </dsp:nvSpPr>
      <dsp:spPr>
        <a:xfrm>
          <a:off x="0" y="780434"/>
          <a:ext cx="7452360" cy="0"/>
        </a:xfrm>
        <a:prstGeom prst="line">
          <a:avLst/>
        </a:prstGeom>
        <a:solidFill>
          <a:schemeClr val="accent2">
            <a:hueOff val="-242561"/>
            <a:satOff val="-13988"/>
            <a:lumOff val="1438"/>
            <a:alphaOff val="0"/>
          </a:schemeClr>
        </a:solidFill>
        <a:ln w="12700" cap="flat" cmpd="sng" algn="ctr">
          <a:solidFill>
            <a:schemeClr val="accent2">
              <a:hueOff val="-242561"/>
              <a:satOff val="-13988"/>
              <a:lumOff val="14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263295-12D5-4D99-B73D-114F8D64229F}">
      <dsp:nvSpPr>
        <dsp:cNvPr id="0" name=""/>
        <dsp:cNvSpPr/>
      </dsp:nvSpPr>
      <dsp:spPr>
        <a:xfrm>
          <a:off x="0" y="780434"/>
          <a:ext cx="7452360" cy="7797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When will the contract terms take effect and how long will they be in effect?</a:t>
          </a:r>
        </a:p>
      </dsp:txBody>
      <dsp:txXfrm>
        <a:off x="0" y="780434"/>
        <a:ext cx="7452360" cy="779767"/>
      </dsp:txXfrm>
    </dsp:sp>
    <dsp:sp modelId="{8D386F2C-F95C-4DA8-B554-3F7F4254788F}">
      <dsp:nvSpPr>
        <dsp:cNvPr id="0" name=""/>
        <dsp:cNvSpPr/>
      </dsp:nvSpPr>
      <dsp:spPr>
        <a:xfrm>
          <a:off x="0" y="1560201"/>
          <a:ext cx="7452360"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751143-7DCC-4265-AA3F-79AA7CA21F90}">
      <dsp:nvSpPr>
        <dsp:cNvPr id="0" name=""/>
        <dsp:cNvSpPr/>
      </dsp:nvSpPr>
      <dsp:spPr>
        <a:xfrm>
          <a:off x="0" y="1560201"/>
          <a:ext cx="7452360" cy="7797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How will the company involved comply with government regulations? </a:t>
          </a:r>
        </a:p>
      </dsp:txBody>
      <dsp:txXfrm>
        <a:off x="0" y="1560201"/>
        <a:ext cx="7452360" cy="779767"/>
      </dsp:txXfrm>
    </dsp:sp>
    <dsp:sp modelId="{573395A8-BD26-4C25-A9B3-8728EB603E8F}">
      <dsp:nvSpPr>
        <dsp:cNvPr id="0" name=""/>
        <dsp:cNvSpPr/>
      </dsp:nvSpPr>
      <dsp:spPr>
        <a:xfrm>
          <a:off x="0" y="2339969"/>
          <a:ext cx="7452360"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607BAB-85EC-43CC-B4E9-1F18A81C8EB6}">
      <dsp:nvSpPr>
        <dsp:cNvPr id="0" name=""/>
        <dsp:cNvSpPr/>
      </dsp:nvSpPr>
      <dsp:spPr>
        <a:xfrm>
          <a:off x="0" y="2339969"/>
          <a:ext cx="7452360" cy="7797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How and where will the disputes regarding contract be settled?</a:t>
          </a:r>
        </a:p>
      </dsp:txBody>
      <dsp:txXfrm>
        <a:off x="0" y="2339969"/>
        <a:ext cx="7452360" cy="779767"/>
      </dsp:txXfrm>
    </dsp:sp>
    <dsp:sp modelId="{2904305F-E499-4D6B-97FF-E5EE989C9F2E}">
      <dsp:nvSpPr>
        <dsp:cNvPr id="0" name=""/>
        <dsp:cNvSpPr/>
      </dsp:nvSpPr>
      <dsp:spPr>
        <a:xfrm>
          <a:off x="0" y="3119736"/>
          <a:ext cx="7452360"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0405BC-9BAC-499D-8971-2A5A0C4F0076}">
      <dsp:nvSpPr>
        <dsp:cNvPr id="0" name=""/>
        <dsp:cNvSpPr/>
      </dsp:nvSpPr>
      <dsp:spPr>
        <a:xfrm>
          <a:off x="0" y="3119736"/>
          <a:ext cx="7452360" cy="7797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What are the terms of payment?</a:t>
          </a:r>
        </a:p>
      </dsp:txBody>
      <dsp:txXfrm>
        <a:off x="0" y="3119736"/>
        <a:ext cx="7452360" cy="779767"/>
      </dsp:txXfrm>
    </dsp:sp>
    <dsp:sp modelId="{F2EADF76-E7D9-43A2-9F9D-7F48FEA2FB00}">
      <dsp:nvSpPr>
        <dsp:cNvPr id="0" name=""/>
        <dsp:cNvSpPr/>
      </dsp:nvSpPr>
      <dsp:spPr>
        <a:xfrm>
          <a:off x="0" y="3899504"/>
          <a:ext cx="7452360" cy="0"/>
        </a:xfrm>
        <a:prstGeom prst="line">
          <a:avLst/>
        </a:prstGeom>
        <a:solidFill>
          <a:schemeClr val="accent2">
            <a:hueOff val="-1212803"/>
            <a:satOff val="-69940"/>
            <a:lumOff val="7190"/>
            <a:alphaOff val="0"/>
          </a:schemeClr>
        </a:solidFill>
        <a:ln w="12700" cap="flat" cmpd="sng" algn="ctr">
          <a:solidFill>
            <a:schemeClr val="accent2">
              <a:hueOff val="-1212803"/>
              <a:satOff val="-69940"/>
              <a:lumOff val="71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62F471-2616-4587-AC7D-C4F695136311}">
      <dsp:nvSpPr>
        <dsp:cNvPr id="0" name=""/>
        <dsp:cNvSpPr/>
      </dsp:nvSpPr>
      <dsp:spPr>
        <a:xfrm>
          <a:off x="0" y="3899504"/>
          <a:ext cx="7452360" cy="7797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Under what circumstances may the contract be changed or terminated and by whom?</a:t>
          </a:r>
        </a:p>
      </dsp:txBody>
      <dsp:txXfrm>
        <a:off x="0" y="3899504"/>
        <a:ext cx="7452360" cy="779767"/>
      </dsp:txXfrm>
    </dsp:sp>
    <dsp:sp modelId="{F78D4877-BA99-4DB6-8EF9-A3D5C842215D}">
      <dsp:nvSpPr>
        <dsp:cNvPr id="0" name=""/>
        <dsp:cNvSpPr/>
      </dsp:nvSpPr>
      <dsp:spPr>
        <a:xfrm>
          <a:off x="0" y="4679271"/>
          <a:ext cx="7452360"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88E8F9-984E-402F-B18E-1224FD8AF361}">
      <dsp:nvSpPr>
        <dsp:cNvPr id="0" name=""/>
        <dsp:cNvSpPr/>
      </dsp:nvSpPr>
      <dsp:spPr>
        <a:xfrm>
          <a:off x="0" y="4679271"/>
          <a:ext cx="7452360" cy="7797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What are the prices specified in the contract and how long will they be good?	</a:t>
          </a:r>
        </a:p>
      </dsp:txBody>
      <dsp:txXfrm>
        <a:off x="0" y="4679271"/>
        <a:ext cx="7452360" cy="7797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B4E111-9335-4749-8959-A7C61889BB14}">
      <dsp:nvSpPr>
        <dsp:cNvPr id="0" name=""/>
        <dsp:cNvSpPr/>
      </dsp:nvSpPr>
      <dsp:spPr>
        <a:xfrm>
          <a:off x="0" y="0"/>
          <a:ext cx="745236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A4FE3A-63B3-4014-B69F-FDE83217BFB3}">
      <dsp:nvSpPr>
        <dsp:cNvPr id="0" name=""/>
        <dsp:cNvSpPr/>
      </dsp:nvSpPr>
      <dsp:spPr>
        <a:xfrm>
          <a:off x="0" y="0"/>
          <a:ext cx="7452360" cy="682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How will training of the foreign company’s personnel be handled, and who will pay for it?</a:t>
          </a:r>
        </a:p>
      </dsp:txBody>
      <dsp:txXfrm>
        <a:off x="0" y="0"/>
        <a:ext cx="7452360" cy="682463"/>
      </dsp:txXfrm>
    </dsp:sp>
    <dsp:sp modelId="{EC07056A-B148-46BE-B059-9B47D8DD2805}">
      <dsp:nvSpPr>
        <dsp:cNvPr id="0" name=""/>
        <dsp:cNvSpPr/>
      </dsp:nvSpPr>
      <dsp:spPr>
        <a:xfrm>
          <a:off x="0" y="682463"/>
          <a:ext cx="7452360" cy="0"/>
        </a:xfrm>
        <a:prstGeom prst="line">
          <a:avLst/>
        </a:prstGeom>
        <a:solidFill>
          <a:schemeClr val="accent2">
            <a:hueOff val="-207909"/>
            <a:satOff val="-11990"/>
            <a:lumOff val="1233"/>
            <a:alphaOff val="0"/>
          </a:schemeClr>
        </a:solidFill>
        <a:ln w="12700" cap="flat" cmpd="sng" algn="ctr">
          <a:solidFill>
            <a:schemeClr val="accent2">
              <a:hueOff val="-207909"/>
              <a:satOff val="-11990"/>
              <a:lumOff val="123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AF3F3B-C041-4AEB-B60A-E0D95603FF03}">
      <dsp:nvSpPr>
        <dsp:cNvPr id="0" name=""/>
        <dsp:cNvSpPr/>
      </dsp:nvSpPr>
      <dsp:spPr>
        <a:xfrm>
          <a:off x="0" y="682463"/>
          <a:ext cx="7452360" cy="682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What information is considered confidential?</a:t>
          </a:r>
        </a:p>
      </dsp:txBody>
      <dsp:txXfrm>
        <a:off x="0" y="682463"/>
        <a:ext cx="7452360" cy="682463"/>
      </dsp:txXfrm>
    </dsp:sp>
    <dsp:sp modelId="{28C1FF6F-03C5-4795-8254-3410F93C39CA}">
      <dsp:nvSpPr>
        <dsp:cNvPr id="0" name=""/>
        <dsp:cNvSpPr/>
      </dsp:nvSpPr>
      <dsp:spPr>
        <a:xfrm>
          <a:off x="0" y="1364926"/>
          <a:ext cx="7452360" cy="0"/>
        </a:xfrm>
        <a:prstGeom prst="line">
          <a:avLst/>
        </a:prstGeom>
        <a:solidFill>
          <a:schemeClr val="accent2">
            <a:hueOff val="-415818"/>
            <a:satOff val="-23979"/>
            <a:lumOff val="2465"/>
            <a:alphaOff val="0"/>
          </a:schemeClr>
        </a:solidFill>
        <a:ln w="12700" cap="flat" cmpd="sng" algn="ctr">
          <a:solidFill>
            <a:schemeClr val="accent2">
              <a:hueOff val="-415818"/>
              <a:satOff val="-23979"/>
              <a:lumOff val="24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CBAA19-8B72-411B-8603-0457F86194D6}">
      <dsp:nvSpPr>
        <dsp:cNvPr id="0" name=""/>
        <dsp:cNvSpPr/>
      </dsp:nvSpPr>
      <dsp:spPr>
        <a:xfrm>
          <a:off x="0" y="1364926"/>
          <a:ext cx="7452360" cy="682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Who will have responsibility for obtaining customs clearance?</a:t>
          </a:r>
        </a:p>
      </dsp:txBody>
      <dsp:txXfrm>
        <a:off x="0" y="1364926"/>
        <a:ext cx="7452360" cy="682463"/>
      </dsp:txXfrm>
    </dsp:sp>
    <dsp:sp modelId="{4531A720-FB54-4C1A-8914-30B655594B38}">
      <dsp:nvSpPr>
        <dsp:cNvPr id="0" name=""/>
        <dsp:cNvSpPr/>
      </dsp:nvSpPr>
      <dsp:spPr>
        <a:xfrm>
          <a:off x="0" y="2047389"/>
          <a:ext cx="7452360" cy="0"/>
        </a:xfrm>
        <a:prstGeom prst="line">
          <a:avLst/>
        </a:prstGeom>
        <a:solidFill>
          <a:schemeClr val="accent2">
            <a:hueOff val="-623727"/>
            <a:satOff val="-35969"/>
            <a:lumOff val="3698"/>
            <a:alphaOff val="0"/>
          </a:schemeClr>
        </a:solidFill>
        <a:ln w="12700" cap="flat" cmpd="sng" algn="ctr">
          <a:solidFill>
            <a:schemeClr val="accent2">
              <a:hueOff val="-623727"/>
              <a:satOff val="-35969"/>
              <a:lumOff val="369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B05FC3-8661-474D-BE5C-EC3D0E31DE85}">
      <dsp:nvSpPr>
        <dsp:cNvPr id="0" name=""/>
        <dsp:cNvSpPr/>
      </dsp:nvSpPr>
      <dsp:spPr>
        <a:xfrm>
          <a:off x="0" y="2047389"/>
          <a:ext cx="7452360" cy="682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What information will the foreign country supply to the exporter?</a:t>
          </a:r>
        </a:p>
      </dsp:txBody>
      <dsp:txXfrm>
        <a:off x="0" y="2047389"/>
        <a:ext cx="7452360" cy="682463"/>
      </dsp:txXfrm>
    </dsp:sp>
    <dsp:sp modelId="{AAD57037-0367-496C-A478-B45573BDF81B}">
      <dsp:nvSpPr>
        <dsp:cNvPr id="0" name=""/>
        <dsp:cNvSpPr/>
      </dsp:nvSpPr>
      <dsp:spPr>
        <a:xfrm>
          <a:off x="0" y="2729853"/>
          <a:ext cx="7452360" cy="0"/>
        </a:xfrm>
        <a:prstGeom prst="line">
          <a:avLst/>
        </a:prstGeom>
        <a:solidFill>
          <a:schemeClr val="accent2">
            <a:hueOff val="-831636"/>
            <a:satOff val="-47959"/>
            <a:lumOff val="4930"/>
            <a:alphaOff val="0"/>
          </a:schemeClr>
        </a:solidFill>
        <a:ln w="12700" cap="flat" cmpd="sng" algn="ctr">
          <a:solidFill>
            <a:schemeClr val="accent2">
              <a:hueOff val="-831636"/>
              <a:satOff val="-47959"/>
              <a:lumOff val="493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338E4E-6AA4-4A22-AAC1-0E808C1E66ED}">
      <dsp:nvSpPr>
        <dsp:cNvPr id="0" name=""/>
        <dsp:cNvSpPr/>
      </dsp:nvSpPr>
      <dsp:spPr>
        <a:xfrm>
          <a:off x="0" y="2729853"/>
          <a:ext cx="7452360" cy="682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What responsibilities are involved regarding claim and warranties?</a:t>
          </a:r>
        </a:p>
      </dsp:txBody>
      <dsp:txXfrm>
        <a:off x="0" y="2729853"/>
        <a:ext cx="7452360" cy="682463"/>
      </dsp:txXfrm>
    </dsp:sp>
    <dsp:sp modelId="{2ED4FA7C-260A-407B-B265-B2ABBDA33094}">
      <dsp:nvSpPr>
        <dsp:cNvPr id="0" name=""/>
        <dsp:cNvSpPr/>
      </dsp:nvSpPr>
      <dsp:spPr>
        <a:xfrm>
          <a:off x="0" y="3412316"/>
          <a:ext cx="7452360" cy="0"/>
        </a:xfrm>
        <a:prstGeom prst="line">
          <a:avLst/>
        </a:prstGeom>
        <a:solidFill>
          <a:schemeClr val="accent2">
            <a:hueOff val="-1039545"/>
            <a:satOff val="-59949"/>
            <a:lumOff val="6163"/>
            <a:alphaOff val="0"/>
          </a:schemeClr>
        </a:solidFill>
        <a:ln w="12700" cap="flat" cmpd="sng" algn="ctr">
          <a:solidFill>
            <a:schemeClr val="accent2">
              <a:hueOff val="-1039545"/>
              <a:satOff val="-59949"/>
              <a:lumOff val="616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E6B4EC-128F-4205-9965-53B231979D11}">
      <dsp:nvSpPr>
        <dsp:cNvPr id="0" name=""/>
        <dsp:cNvSpPr/>
      </dsp:nvSpPr>
      <dsp:spPr>
        <a:xfrm>
          <a:off x="0" y="3412316"/>
          <a:ext cx="7452360" cy="682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What products and services are covered by the agreement? </a:t>
          </a:r>
        </a:p>
      </dsp:txBody>
      <dsp:txXfrm>
        <a:off x="0" y="3412316"/>
        <a:ext cx="7452360" cy="682463"/>
      </dsp:txXfrm>
    </dsp:sp>
    <dsp:sp modelId="{04673030-796D-4D47-935D-3E974C1A4CA9}">
      <dsp:nvSpPr>
        <dsp:cNvPr id="0" name=""/>
        <dsp:cNvSpPr/>
      </dsp:nvSpPr>
      <dsp:spPr>
        <a:xfrm>
          <a:off x="0" y="4094779"/>
          <a:ext cx="7452360" cy="0"/>
        </a:xfrm>
        <a:prstGeom prst="line">
          <a:avLst/>
        </a:prstGeom>
        <a:solidFill>
          <a:schemeClr val="accent2">
            <a:hueOff val="-1247454"/>
            <a:satOff val="-71938"/>
            <a:lumOff val="7395"/>
            <a:alphaOff val="0"/>
          </a:schemeClr>
        </a:solidFill>
        <a:ln w="12700" cap="flat" cmpd="sng" algn="ctr">
          <a:solidFill>
            <a:schemeClr val="accent2">
              <a:hueOff val="-1247454"/>
              <a:satOff val="-71938"/>
              <a:lumOff val="739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1510EC-CDB5-4AB2-9AEA-BCF5E08FA121}">
      <dsp:nvSpPr>
        <dsp:cNvPr id="0" name=""/>
        <dsp:cNvSpPr/>
      </dsp:nvSpPr>
      <dsp:spPr>
        <a:xfrm>
          <a:off x="0" y="4094779"/>
          <a:ext cx="7452360" cy="682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Is the agreement exclusive?</a:t>
          </a:r>
        </a:p>
      </dsp:txBody>
      <dsp:txXfrm>
        <a:off x="0" y="4094779"/>
        <a:ext cx="7452360" cy="682463"/>
      </dsp:txXfrm>
    </dsp:sp>
    <dsp:sp modelId="{23846A0F-42A9-4229-8775-D5E6385A552C}">
      <dsp:nvSpPr>
        <dsp:cNvPr id="0" name=""/>
        <dsp:cNvSpPr/>
      </dsp:nvSpPr>
      <dsp:spPr>
        <a:xfrm>
          <a:off x="0" y="4777242"/>
          <a:ext cx="7452360"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4CBB47-D8A4-45C8-94BD-FC41C9EB808A}">
      <dsp:nvSpPr>
        <dsp:cNvPr id="0" name=""/>
        <dsp:cNvSpPr/>
      </dsp:nvSpPr>
      <dsp:spPr>
        <a:xfrm>
          <a:off x="0" y="4777242"/>
          <a:ext cx="7452360" cy="6824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What are the sales or distribution territory covered by the agreement? </a:t>
          </a:r>
        </a:p>
      </dsp:txBody>
      <dsp:txXfrm>
        <a:off x="0" y="4777242"/>
        <a:ext cx="7452360" cy="682463"/>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28673-C342-78F0-F9E1-2A4CF390507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1A43150-227A-20B7-5B29-D8D11F3D4B8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A7CFDB0-11D0-D095-336D-CAF1D22203A0}"/>
              </a:ext>
            </a:extLst>
          </p:cNvPr>
          <p:cNvSpPr>
            <a:spLocks noGrp="1"/>
          </p:cNvSpPr>
          <p:nvPr>
            <p:ph type="dt" sz="half" idx="10"/>
          </p:nvPr>
        </p:nvSpPr>
        <p:spPr/>
        <p:txBody>
          <a:bodyPr/>
          <a:lstStyle/>
          <a:p>
            <a:fld id="{AFB90FDE-081D-4D9B-B92E-60C8C401B039}" type="datetimeFigureOut">
              <a:rPr lang="en-US" smtClean="0"/>
              <a:t>10/18/2023</a:t>
            </a:fld>
            <a:endParaRPr lang="en-US"/>
          </a:p>
        </p:txBody>
      </p:sp>
      <p:sp>
        <p:nvSpPr>
          <p:cNvPr id="5" name="Footer Placeholder 4">
            <a:extLst>
              <a:ext uri="{FF2B5EF4-FFF2-40B4-BE49-F238E27FC236}">
                <a16:creationId xmlns:a16="http://schemas.microsoft.com/office/drawing/2014/main" id="{E79C32F6-D4B9-4D3F-F7D2-AE69749674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36DC6E-3FD0-0026-A95E-D791515D00F5}"/>
              </a:ext>
            </a:extLst>
          </p:cNvPr>
          <p:cNvSpPr>
            <a:spLocks noGrp="1"/>
          </p:cNvSpPr>
          <p:nvPr>
            <p:ph type="sldNum" sz="quarter" idx="12"/>
          </p:nvPr>
        </p:nvSpPr>
        <p:spPr/>
        <p:txBody>
          <a:bodyPr/>
          <a:lstStyle/>
          <a:p>
            <a:fld id="{441C11ED-700B-43E9-B16F-9BC2E6391DB0}" type="slidenum">
              <a:rPr lang="en-US" smtClean="0"/>
              <a:t>‹#›</a:t>
            </a:fld>
            <a:endParaRPr lang="en-US"/>
          </a:p>
        </p:txBody>
      </p:sp>
    </p:spTree>
    <p:extLst>
      <p:ext uri="{BB962C8B-B14F-4D97-AF65-F5344CB8AC3E}">
        <p14:creationId xmlns:p14="http://schemas.microsoft.com/office/powerpoint/2010/main" val="2143519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7A6EF-099E-3E4C-285C-E74D62E787B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B8DFEFC-A91A-CD76-EC2E-B37D5FCE28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8295E1F-0C9F-C414-899C-275EFF2FF534}"/>
              </a:ext>
            </a:extLst>
          </p:cNvPr>
          <p:cNvSpPr>
            <a:spLocks noGrp="1"/>
          </p:cNvSpPr>
          <p:nvPr>
            <p:ph type="dt" sz="half" idx="10"/>
          </p:nvPr>
        </p:nvSpPr>
        <p:spPr/>
        <p:txBody>
          <a:bodyPr/>
          <a:lstStyle/>
          <a:p>
            <a:fld id="{AFB90FDE-081D-4D9B-B92E-60C8C401B039}" type="datetimeFigureOut">
              <a:rPr lang="en-US" smtClean="0"/>
              <a:t>10/18/2023</a:t>
            </a:fld>
            <a:endParaRPr lang="en-US"/>
          </a:p>
        </p:txBody>
      </p:sp>
      <p:sp>
        <p:nvSpPr>
          <p:cNvPr id="5" name="Footer Placeholder 4">
            <a:extLst>
              <a:ext uri="{FF2B5EF4-FFF2-40B4-BE49-F238E27FC236}">
                <a16:creationId xmlns:a16="http://schemas.microsoft.com/office/drawing/2014/main" id="{13AE0C16-8749-9CF1-0D1C-457105365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7875D4-FC13-0639-BE80-CF7AAE9EA781}"/>
              </a:ext>
            </a:extLst>
          </p:cNvPr>
          <p:cNvSpPr>
            <a:spLocks noGrp="1"/>
          </p:cNvSpPr>
          <p:nvPr>
            <p:ph type="sldNum" sz="quarter" idx="12"/>
          </p:nvPr>
        </p:nvSpPr>
        <p:spPr/>
        <p:txBody>
          <a:bodyPr/>
          <a:lstStyle/>
          <a:p>
            <a:fld id="{441C11ED-700B-43E9-B16F-9BC2E6391DB0}" type="slidenum">
              <a:rPr lang="en-US" smtClean="0"/>
              <a:t>‹#›</a:t>
            </a:fld>
            <a:endParaRPr lang="en-US"/>
          </a:p>
        </p:txBody>
      </p:sp>
    </p:spTree>
    <p:extLst>
      <p:ext uri="{BB962C8B-B14F-4D97-AF65-F5344CB8AC3E}">
        <p14:creationId xmlns:p14="http://schemas.microsoft.com/office/powerpoint/2010/main" val="3044883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94DFE-86B6-310A-183D-6D19669BB5B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B997788-B670-5A54-5B03-9149F81B6D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7E17EEA-C4D7-7E86-D7FD-BA95E119A40C}"/>
              </a:ext>
            </a:extLst>
          </p:cNvPr>
          <p:cNvSpPr>
            <a:spLocks noGrp="1"/>
          </p:cNvSpPr>
          <p:nvPr>
            <p:ph type="dt" sz="half" idx="10"/>
          </p:nvPr>
        </p:nvSpPr>
        <p:spPr/>
        <p:txBody>
          <a:bodyPr/>
          <a:lstStyle/>
          <a:p>
            <a:fld id="{AFB90FDE-081D-4D9B-B92E-60C8C401B039}" type="datetimeFigureOut">
              <a:rPr lang="en-US" smtClean="0"/>
              <a:t>10/18/2023</a:t>
            </a:fld>
            <a:endParaRPr lang="en-US"/>
          </a:p>
        </p:txBody>
      </p:sp>
      <p:sp>
        <p:nvSpPr>
          <p:cNvPr id="5" name="Footer Placeholder 4">
            <a:extLst>
              <a:ext uri="{FF2B5EF4-FFF2-40B4-BE49-F238E27FC236}">
                <a16:creationId xmlns:a16="http://schemas.microsoft.com/office/drawing/2014/main" id="{CB7EDBBA-5204-DD6D-CA4E-AAEDD494DB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0F6CE2-12EF-B9A7-25A6-548320CBF352}"/>
              </a:ext>
            </a:extLst>
          </p:cNvPr>
          <p:cNvSpPr>
            <a:spLocks noGrp="1"/>
          </p:cNvSpPr>
          <p:nvPr>
            <p:ph type="sldNum" sz="quarter" idx="12"/>
          </p:nvPr>
        </p:nvSpPr>
        <p:spPr/>
        <p:txBody>
          <a:bodyPr/>
          <a:lstStyle/>
          <a:p>
            <a:fld id="{441C11ED-700B-43E9-B16F-9BC2E6391DB0}" type="slidenum">
              <a:rPr lang="en-US" smtClean="0"/>
              <a:t>‹#›</a:t>
            </a:fld>
            <a:endParaRPr lang="en-US"/>
          </a:p>
        </p:txBody>
      </p:sp>
    </p:spTree>
    <p:extLst>
      <p:ext uri="{BB962C8B-B14F-4D97-AF65-F5344CB8AC3E}">
        <p14:creationId xmlns:p14="http://schemas.microsoft.com/office/powerpoint/2010/main" val="1191804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8F8A3-0C0E-F445-34CE-6F06111CF28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FD00A53-8EA5-E8BB-178B-BBA92ED979C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4044F0A-EDE1-E02F-50D3-FEC1CE72F13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F8B3B37-2667-A6B5-A877-2CAB648DD5E4}"/>
              </a:ext>
            </a:extLst>
          </p:cNvPr>
          <p:cNvSpPr>
            <a:spLocks noGrp="1"/>
          </p:cNvSpPr>
          <p:nvPr>
            <p:ph type="dt" sz="half" idx="10"/>
          </p:nvPr>
        </p:nvSpPr>
        <p:spPr/>
        <p:txBody>
          <a:bodyPr/>
          <a:lstStyle/>
          <a:p>
            <a:fld id="{AFB90FDE-081D-4D9B-B92E-60C8C401B039}" type="datetimeFigureOut">
              <a:rPr lang="en-US" smtClean="0"/>
              <a:t>10/18/2023</a:t>
            </a:fld>
            <a:endParaRPr lang="en-US"/>
          </a:p>
        </p:txBody>
      </p:sp>
      <p:sp>
        <p:nvSpPr>
          <p:cNvPr id="6" name="Footer Placeholder 5">
            <a:extLst>
              <a:ext uri="{FF2B5EF4-FFF2-40B4-BE49-F238E27FC236}">
                <a16:creationId xmlns:a16="http://schemas.microsoft.com/office/drawing/2014/main" id="{56D5CE52-D8FA-36AE-A407-E6BF2630A84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657B21-8178-65A0-0909-F13616EF8941}"/>
              </a:ext>
            </a:extLst>
          </p:cNvPr>
          <p:cNvSpPr>
            <a:spLocks noGrp="1"/>
          </p:cNvSpPr>
          <p:nvPr>
            <p:ph type="sldNum" sz="quarter" idx="12"/>
          </p:nvPr>
        </p:nvSpPr>
        <p:spPr/>
        <p:txBody>
          <a:bodyPr/>
          <a:lstStyle/>
          <a:p>
            <a:fld id="{441C11ED-700B-43E9-B16F-9BC2E6391DB0}" type="slidenum">
              <a:rPr lang="en-US" smtClean="0"/>
              <a:t>‹#›</a:t>
            </a:fld>
            <a:endParaRPr lang="en-US"/>
          </a:p>
        </p:txBody>
      </p:sp>
    </p:spTree>
    <p:extLst>
      <p:ext uri="{BB962C8B-B14F-4D97-AF65-F5344CB8AC3E}">
        <p14:creationId xmlns:p14="http://schemas.microsoft.com/office/powerpoint/2010/main" val="2062244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0CD4D-F7B9-AE95-3C76-122B6D8EB2A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E2CE41F-464D-B52D-D922-EE5EE971CE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07B21CA-8A8C-3D9A-7F07-587C2E70419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1EE6027-0E3C-F8C3-C8B9-C61AD26F6A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408E59E-0E40-FA37-6574-6942AF1018A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2BA258B-ABCF-BFEF-78BC-C6151A3FEC02}"/>
              </a:ext>
            </a:extLst>
          </p:cNvPr>
          <p:cNvSpPr>
            <a:spLocks noGrp="1"/>
          </p:cNvSpPr>
          <p:nvPr>
            <p:ph type="dt" sz="half" idx="10"/>
          </p:nvPr>
        </p:nvSpPr>
        <p:spPr/>
        <p:txBody>
          <a:bodyPr/>
          <a:lstStyle/>
          <a:p>
            <a:fld id="{AFB90FDE-081D-4D9B-B92E-60C8C401B039}" type="datetimeFigureOut">
              <a:rPr lang="en-US" smtClean="0"/>
              <a:t>10/18/2023</a:t>
            </a:fld>
            <a:endParaRPr lang="en-US"/>
          </a:p>
        </p:txBody>
      </p:sp>
      <p:sp>
        <p:nvSpPr>
          <p:cNvPr id="8" name="Footer Placeholder 7">
            <a:extLst>
              <a:ext uri="{FF2B5EF4-FFF2-40B4-BE49-F238E27FC236}">
                <a16:creationId xmlns:a16="http://schemas.microsoft.com/office/drawing/2014/main" id="{C9DB5934-2687-5683-ECA9-7246D7092EF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06CDFE8-95EF-38C2-7234-0F8AC5CB8893}"/>
              </a:ext>
            </a:extLst>
          </p:cNvPr>
          <p:cNvSpPr>
            <a:spLocks noGrp="1"/>
          </p:cNvSpPr>
          <p:nvPr>
            <p:ph type="sldNum" sz="quarter" idx="12"/>
          </p:nvPr>
        </p:nvSpPr>
        <p:spPr/>
        <p:txBody>
          <a:bodyPr/>
          <a:lstStyle/>
          <a:p>
            <a:fld id="{441C11ED-700B-43E9-B16F-9BC2E6391DB0}" type="slidenum">
              <a:rPr lang="en-US" smtClean="0"/>
              <a:t>‹#›</a:t>
            </a:fld>
            <a:endParaRPr lang="en-US"/>
          </a:p>
        </p:txBody>
      </p:sp>
    </p:spTree>
    <p:extLst>
      <p:ext uri="{BB962C8B-B14F-4D97-AF65-F5344CB8AC3E}">
        <p14:creationId xmlns:p14="http://schemas.microsoft.com/office/powerpoint/2010/main" val="51706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32B12-B161-15E7-1301-1AFBE066FBA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9894319-064B-5F09-4FA9-C20C56647F07}"/>
              </a:ext>
            </a:extLst>
          </p:cNvPr>
          <p:cNvSpPr>
            <a:spLocks noGrp="1"/>
          </p:cNvSpPr>
          <p:nvPr>
            <p:ph type="dt" sz="half" idx="10"/>
          </p:nvPr>
        </p:nvSpPr>
        <p:spPr/>
        <p:txBody>
          <a:bodyPr/>
          <a:lstStyle/>
          <a:p>
            <a:fld id="{AFB90FDE-081D-4D9B-B92E-60C8C401B039}" type="datetimeFigureOut">
              <a:rPr lang="en-US" smtClean="0"/>
              <a:t>10/18/2023</a:t>
            </a:fld>
            <a:endParaRPr lang="en-US"/>
          </a:p>
        </p:txBody>
      </p:sp>
      <p:sp>
        <p:nvSpPr>
          <p:cNvPr id="4" name="Footer Placeholder 3">
            <a:extLst>
              <a:ext uri="{FF2B5EF4-FFF2-40B4-BE49-F238E27FC236}">
                <a16:creationId xmlns:a16="http://schemas.microsoft.com/office/drawing/2014/main" id="{9BCA4132-40B2-F3C6-35F0-6F23799A859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F819088-5421-483E-14DB-E61B3A7D06DF}"/>
              </a:ext>
            </a:extLst>
          </p:cNvPr>
          <p:cNvSpPr>
            <a:spLocks noGrp="1"/>
          </p:cNvSpPr>
          <p:nvPr>
            <p:ph type="sldNum" sz="quarter" idx="12"/>
          </p:nvPr>
        </p:nvSpPr>
        <p:spPr/>
        <p:txBody>
          <a:bodyPr/>
          <a:lstStyle/>
          <a:p>
            <a:fld id="{441C11ED-700B-43E9-B16F-9BC2E6391DB0}" type="slidenum">
              <a:rPr lang="en-US" smtClean="0"/>
              <a:t>‹#›</a:t>
            </a:fld>
            <a:endParaRPr lang="en-US"/>
          </a:p>
        </p:txBody>
      </p:sp>
    </p:spTree>
    <p:extLst>
      <p:ext uri="{BB962C8B-B14F-4D97-AF65-F5344CB8AC3E}">
        <p14:creationId xmlns:p14="http://schemas.microsoft.com/office/powerpoint/2010/main" val="1477837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CF41A3-A788-C088-2352-D1BBE334D146}"/>
              </a:ext>
            </a:extLst>
          </p:cNvPr>
          <p:cNvSpPr>
            <a:spLocks noGrp="1"/>
          </p:cNvSpPr>
          <p:nvPr>
            <p:ph type="dt" sz="half" idx="10"/>
          </p:nvPr>
        </p:nvSpPr>
        <p:spPr/>
        <p:txBody>
          <a:bodyPr/>
          <a:lstStyle/>
          <a:p>
            <a:fld id="{AFB90FDE-081D-4D9B-B92E-60C8C401B039}" type="datetimeFigureOut">
              <a:rPr lang="en-US" smtClean="0"/>
              <a:t>10/18/2023</a:t>
            </a:fld>
            <a:endParaRPr lang="en-US"/>
          </a:p>
        </p:txBody>
      </p:sp>
      <p:sp>
        <p:nvSpPr>
          <p:cNvPr id="3" name="Footer Placeholder 2">
            <a:extLst>
              <a:ext uri="{FF2B5EF4-FFF2-40B4-BE49-F238E27FC236}">
                <a16:creationId xmlns:a16="http://schemas.microsoft.com/office/drawing/2014/main" id="{85384B5C-AAF5-C925-7373-4A85EA97BC4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62E5F5F-BA93-B33A-E51A-93474683CB1F}"/>
              </a:ext>
            </a:extLst>
          </p:cNvPr>
          <p:cNvSpPr>
            <a:spLocks noGrp="1"/>
          </p:cNvSpPr>
          <p:nvPr>
            <p:ph type="sldNum" sz="quarter" idx="12"/>
          </p:nvPr>
        </p:nvSpPr>
        <p:spPr/>
        <p:txBody>
          <a:bodyPr/>
          <a:lstStyle/>
          <a:p>
            <a:fld id="{441C11ED-700B-43E9-B16F-9BC2E6391DB0}" type="slidenum">
              <a:rPr lang="en-US" smtClean="0"/>
              <a:t>‹#›</a:t>
            </a:fld>
            <a:endParaRPr lang="en-US"/>
          </a:p>
        </p:txBody>
      </p:sp>
    </p:spTree>
    <p:extLst>
      <p:ext uri="{BB962C8B-B14F-4D97-AF65-F5344CB8AC3E}">
        <p14:creationId xmlns:p14="http://schemas.microsoft.com/office/powerpoint/2010/main" val="2342978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2BBED-9BCE-2111-5175-B7BE430883B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20C2F60-C437-5485-DCA8-00B6094A14A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F5238AE-DDCB-8859-FC97-28D127FC0A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54A7477-5082-AE77-DDC0-3D37941E9B41}"/>
              </a:ext>
            </a:extLst>
          </p:cNvPr>
          <p:cNvSpPr>
            <a:spLocks noGrp="1"/>
          </p:cNvSpPr>
          <p:nvPr>
            <p:ph type="dt" sz="half" idx="10"/>
          </p:nvPr>
        </p:nvSpPr>
        <p:spPr/>
        <p:txBody>
          <a:bodyPr/>
          <a:lstStyle/>
          <a:p>
            <a:fld id="{AFB90FDE-081D-4D9B-B92E-60C8C401B039}" type="datetimeFigureOut">
              <a:rPr lang="en-US" smtClean="0"/>
              <a:t>10/18/2023</a:t>
            </a:fld>
            <a:endParaRPr lang="en-US"/>
          </a:p>
        </p:txBody>
      </p:sp>
      <p:sp>
        <p:nvSpPr>
          <p:cNvPr id="6" name="Footer Placeholder 5">
            <a:extLst>
              <a:ext uri="{FF2B5EF4-FFF2-40B4-BE49-F238E27FC236}">
                <a16:creationId xmlns:a16="http://schemas.microsoft.com/office/drawing/2014/main" id="{1E3144C6-047F-B333-3BB4-2DA9D11A86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50A82FB-F990-E9FD-9945-41999B2564D7}"/>
              </a:ext>
            </a:extLst>
          </p:cNvPr>
          <p:cNvSpPr>
            <a:spLocks noGrp="1"/>
          </p:cNvSpPr>
          <p:nvPr>
            <p:ph type="sldNum" sz="quarter" idx="12"/>
          </p:nvPr>
        </p:nvSpPr>
        <p:spPr/>
        <p:txBody>
          <a:bodyPr/>
          <a:lstStyle/>
          <a:p>
            <a:fld id="{441C11ED-700B-43E9-B16F-9BC2E6391DB0}" type="slidenum">
              <a:rPr lang="en-US" smtClean="0"/>
              <a:t>‹#›</a:t>
            </a:fld>
            <a:endParaRPr lang="en-US"/>
          </a:p>
        </p:txBody>
      </p:sp>
    </p:spTree>
    <p:extLst>
      <p:ext uri="{BB962C8B-B14F-4D97-AF65-F5344CB8AC3E}">
        <p14:creationId xmlns:p14="http://schemas.microsoft.com/office/powerpoint/2010/main" val="758622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FA2C2-6BD3-C7FD-EBA5-F041A17B646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AD60675-E511-FC1B-3150-3728A48008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CDD53DC-BC29-0FD7-591B-A20EAA2411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6578C-6ADF-1840-4259-E5CB06CCB6E7}"/>
              </a:ext>
            </a:extLst>
          </p:cNvPr>
          <p:cNvSpPr>
            <a:spLocks noGrp="1"/>
          </p:cNvSpPr>
          <p:nvPr>
            <p:ph type="dt" sz="half" idx="10"/>
          </p:nvPr>
        </p:nvSpPr>
        <p:spPr/>
        <p:txBody>
          <a:bodyPr/>
          <a:lstStyle/>
          <a:p>
            <a:fld id="{AFB90FDE-081D-4D9B-B92E-60C8C401B039}" type="datetimeFigureOut">
              <a:rPr lang="en-US" smtClean="0"/>
              <a:t>10/18/2023</a:t>
            </a:fld>
            <a:endParaRPr lang="en-US"/>
          </a:p>
        </p:txBody>
      </p:sp>
      <p:sp>
        <p:nvSpPr>
          <p:cNvPr id="6" name="Footer Placeholder 5">
            <a:extLst>
              <a:ext uri="{FF2B5EF4-FFF2-40B4-BE49-F238E27FC236}">
                <a16:creationId xmlns:a16="http://schemas.microsoft.com/office/drawing/2014/main" id="{73FBD5FF-C183-6617-B57B-97336A2B13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4103881-C389-3621-A46F-72D4BE99B9AA}"/>
              </a:ext>
            </a:extLst>
          </p:cNvPr>
          <p:cNvSpPr>
            <a:spLocks noGrp="1"/>
          </p:cNvSpPr>
          <p:nvPr>
            <p:ph type="sldNum" sz="quarter" idx="12"/>
          </p:nvPr>
        </p:nvSpPr>
        <p:spPr/>
        <p:txBody>
          <a:bodyPr/>
          <a:lstStyle/>
          <a:p>
            <a:fld id="{441C11ED-700B-43E9-B16F-9BC2E6391DB0}" type="slidenum">
              <a:rPr lang="en-US" smtClean="0"/>
              <a:t>‹#›</a:t>
            </a:fld>
            <a:endParaRPr lang="en-US"/>
          </a:p>
        </p:txBody>
      </p:sp>
    </p:spTree>
    <p:extLst>
      <p:ext uri="{BB962C8B-B14F-4D97-AF65-F5344CB8AC3E}">
        <p14:creationId xmlns:p14="http://schemas.microsoft.com/office/powerpoint/2010/main" val="3062988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6C48F-6E01-70F5-6739-1FA682D053D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83CF35F-BBDF-C384-EF9C-5D1484A4C7F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760CB0-C1FA-0397-0500-8FCBC7791CC8}"/>
              </a:ext>
            </a:extLst>
          </p:cNvPr>
          <p:cNvSpPr>
            <a:spLocks noGrp="1"/>
          </p:cNvSpPr>
          <p:nvPr>
            <p:ph type="dt" sz="half" idx="10"/>
          </p:nvPr>
        </p:nvSpPr>
        <p:spPr/>
        <p:txBody>
          <a:bodyPr/>
          <a:lstStyle/>
          <a:p>
            <a:fld id="{AFB90FDE-081D-4D9B-B92E-60C8C401B039}" type="datetimeFigureOut">
              <a:rPr lang="en-US" smtClean="0"/>
              <a:t>10/18/2023</a:t>
            </a:fld>
            <a:endParaRPr lang="en-US"/>
          </a:p>
        </p:txBody>
      </p:sp>
      <p:sp>
        <p:nvSpPr>
          <p:cNvPr id="5" name="Footer Placeholder 4">
            <a:extLst>
              <a:ext uri="{FF2B5EF4-FFF2-40B4-BE49-F238E27FC236}">
                <a16:creationId xmlns:a16="http://schemas.microsoft.com/office/drawing/2014/main" id="{DC6E250B-6C37-B7DC-E1AC-657836AE35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4B5B20-BA9D-E6C9-C8E7-7B591AB5595F}"/>
              </a:ext>
            </a:extLst>
          </p:cNvPr>
          <p:cNvSpPr>
            <a:spLocks noGrp="1"/>
          </p:cNvSpPr>
          <p:nvPr>
            <p:ph type="sldNum" sz="quarter" idx="12"/>
          </p:nvPr>
        </p:nvSpPr>
        <p:spPr/>
        <p:txBody>
          <a:bodyPr/>
          <a:lstStyle/>
          <a:p>
            <a:fld id="{441C11ED-700B-43E9-B16F-9BC2E6391DB0}" type="slidenum">
              <a:rPr lang="en-US" smtClean="0"/>
              <a:t>‹#›</a:t>
            </a:fld>
            <a:endParaRPr lang="en-US"/>
          </a:p>
        </p:txBody>
      </p:sp>
    </p:spTree>
    <p:extLst>
      <p:ext uri="{BB962C8B-B14F-4D97-AF65-F5344CB8AC3E}">
        <p14:creationId xmlns:p14="http://schemas.microsoft.com/office/powerpoint/2010/main" val="41332258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CBD906F-038D-BBA4-1EEE-D866A69D206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66A2EBB-BB39-4124-B33B-84F7BC0CB79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094342-7D74-0B82-70AE-2816973C0819}"/>
              </a:ext>
            </a:extLst>
          </p:cNvPr>
          <p:cNvSpPr>
            <a:spLocks noGrp="1"/>
          </p:cNvSpPr>
          <p:nvPr>
            <p:ph type="dt" sz="half" idx="10"/>
          </p:nvPr>
        </p:nvSpPr>
        <p:spPr/>
        <p:txBody>
          <a:bodyPr/>
          <a:lstStyle/>
          <a:p>
            <a:fld id="{AFB90FDE-081D-4D9B-B92E-60C8C401B039}" type="datetimeFigureOut">
              <a:rPr lang="en-US" smtClean="0"/>
              <a:t>10/18/2023</a:t>
            </a:fld>
            <a:endParaRPr lang="en-US"/>
          </a:p>
        </p:txBody>
      </p:sp>
      <p:sp>
        <p:nvSpPr>
          <p:cNvPr id="5" name="Footer Placeholder 4">
            <a:extLst>
              <a:ext uri="{FF2B5EF4-FFF2-40B4-BE49-F238E27FC236}">
                <a16:creationId xmlns:a16="http://schemas.microsoft.com/office/drawing/2014/main" id="{72A70C4D-F3D3-D619-E805-154029D3F7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9CCEE7-2A0F-E024-5828-0A440986714D}"/>
              </a:ext>
            </a:extLst>
          </p:cNvPr>
          <p:cNvSpPr>
            <a:spLocks noGrp="1"/>
          </p:cNvSpPr>
          <p:nvPr>
            <p:ph type="sldNum" sz="quarter" idx="12"/>
          </p:nvPr>
        </p:nvSpPr>
        <p:spPr/>
        <p:txBody>
          <a:bodyPr/>
          <a:lstStyle/>
          <a:p>
            <a:fld id="{441C11ED-700B-43E9-B16F-9BC2E6391DB0}" type="slidenum">
              <a:rPr lang="en-US" smtClean="0"/>
              <a:t>‹#›</a:t>
            </a:fld>
            <a:endParaRPr lang="en-US"/>
          </a:p>
        </p:txBody>
      </p:sp>
    </p:spTree>
    <p:extLst>
      <p:ext uri="{BB962C8B-B14F-4D97-AF65-F5344CB8AC3E}">
        <p14:creationId xmlns:p14="http://schemas.microsoft.com/office/powerpoint/2010/main" val="3296452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3C12339-6BFD-D13E-F022-969834DB6D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D1935F7-7C52-4936-57D6-768AF284A1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42356C-1C78-F4C8-3F25-B891C37C9C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B90FDE-081D-4D9B-B92E-60C8C401B039}" type="datetimeFigureOut">
              <a:rPr lang="en-US" smtClean="0"/>
              <a:t>10/18/2023</a:t>
            </a:fld>
            <a:endParaRPr lang="en-US"/>
          </a:p>
        </p:txBody>
      </p:sp>
      <p:sp>
        <p:nvSpPr>
          <p:cNvPr id="5" name="Footer Placeholder 4">
            <a:extLst>
              <a:ext uri="{FF2B5EF4-FFF2-40B4-BE49-F238E27FC236}">
                <a16:creationId xmlns:a16="http://schemas.microsoft.com/office/drawing/2014/main" id="{0DB1C3CC-44F5-3EDE-94CF-661DBE31465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DC2CBE6-1B06-AFD1-DA98-39650DBEE91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1C11ED-700B-43E9-B16F-9BC2E6391DB0}" type="slidenum">
              <a:rPr lang="en-US" smtClean="0"/>
              <a:t>‹#›</a:t>
            </a:fld>
            <a:endParaRPr lang="en-US"/>
          </a:p>
        </p:txBody>
      </p:sp>
    </p:spTree>
    <p:extLst>
      <p:ext uri="{BB962C8B-B14F-4D97-AF65-F5344CB8AC3E}">
        <p14:creationId xmlns:p14="http://schemas.microsoft.com/office/powerpoint/2010/main" val="2692475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0B8686F-013C-AB2C-C63A-B0F0761D55FE}"/>
              </a:ext>
            </a:extLst>
          </p:cNvPr>
          <p:cNvPicPr>
            <a:picLocks noChangeAspect="1"/>
          </p:cNvPicPr>
          <p:nvPr/>
        </p:nvPicPr>
        <p:blipFill rotWithShape="1">
          <a:blip r:embed="rId2"/>
          <a:srcRect t="25000"/>
          <a:stretch/>
        </p:blipFill>
        <p:spPr>
          <a:xfrm>
            <a:off x="20" y="10"/>
            <a:ext cx="12191981" cy="6857990"/>
          </a:xfrm>
          <a:prstGeom prst="rect">
            <a:avLst/>
          </a:prstGeom>
        </p:spPr>
      </p:pic>
      <p:sp>
        <p:nvSpPr>
          <p:cNvPr id="11" name="Rectangle 10">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5" y="-1524511"/>
            <a:ext cx="4592270" cy="12192001"/>
          </a:xfrm>
          <a:prstGeom prst="rect">
            <a:avLst/>
          </a:prstGeom>
          <a:gradFill>
            <a:gsLst>
              <a:gs pos="35000">
                <a:schemeClr val="tx1">
                  <a:alpha val="46000"/>
                </a:schemeClr>
              </a:gs>
              <a:gs pos="21000">
                <a:schemeClr val="tx1">
                  <a:alpha val="30000"/>
                </a:schemeClr>
              </a:gs>
              <a:gs pos="0">
                <a:schemeClr val="tx1">
                  <a:alpha val="0"/>
                </a:schemeClr>
              </a:gs>
              <a:gs pos="100000">
                <a:schemeClr val="tx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7C301C1-FB6A-49A9-5412-7B72BC59871F}"/>
              </a:ext>
            </a:extLst>
          </p:cNvPr>
          <p:cNvSpPr>
            <a:spLocks noGrp="1"/>
          </p:cNvSpPr>
          <p:nvPr>
            <p:ph type="ctrTitle"/>
          </p:nvPr>
        </p:nvSpPr>
        <p:spPr>
          <a:xfrm>
            <a:off x="404553" y="3091928"/>
            <a:ext cx="9078562" cy="2387600"/>
          </a:xfrm>
        </p:spPr>
        <p:txBody>
          <a:bodyPr>
            <a:normAutofit/>
          </a:bodyPr>
          <a:lstStyle/>
          <a:p>
            <a:pPr algn="l"/>
            <a:r>
              <a:rPr lang="en-US" sz="5100" dirty="0">
                <a:solidFill>
                  <a:schemeClr val="bg1"/>
                </a:solidFill>
              </a:rPr>
              <a:t>Export Marketing and Finance</a:t>
            </a:r>
            <a:br>
              <a:rPr lang="en-US" sz="5100" dirty="0">
                <a:solidFill>
                  <a:schemeClr val="bg1"/>
                </a:solidFill>
              </a:rPr>
            </a:br>
            <a:r>
              <a:rPr lang="en-US" sz="5100" dirty="0">
                <a:solidFill>
                  <a:schemeClr val="bg1"/>
                </a:solidFill>
              </a:rPr>
              <a:t>Week 8 Lecture</a:t>
            </a:r>
            <a:br>
              <a:rPr lang="en-US" sz="5100" dirty="0">
                <a:solidFill>
                  <a:schemeClr val="bg1"/>
                </a:solidFill>
              </a:rPr>
            </a:br>
            <a:r>
              <a:rPr lang="en-US" sz="5100" dirty="0">
                <a:solidFill>
                  <a:schemeClr val="bg1"/>
                </a:solidFill>
              </a:rPr>
              <a:t>Export Regulations </a:t>
            </a:r>
          </a:p>
        </p:txBody>
      </p:sp>
      <p:sp>
        <p:nvSpPr>
          <p:cNvPr id="13" name="Rectangle: Rounded Corners 12">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EA68E925-1F42-668B-9B52-CB2BDBA0D964}"/>
              </a:ext>
            </a:extLst>
          </p:cNvPr>
          <p:cNvSpPr>
            <a:spLocks noGrp="1"/>
          </p:cNvSpPr>
          <p:nvPr>
            <p:ph type="subTitle" idx="1"/>
          </p:nvPr>
        </p:nvSpPr>
        <p:spPr>
          <a:xfrm>
            <a:off x="404553" y="5624945"/>
            <a:ext cx="9078562" cy="592975"/>
          </a:xfrm>
        </p:spPr>
        <p:txBody>
          <a:bodyPr anchor="ctr">
            <a:normAutofit/>
          </a:bodyPr>
          <a:lstStyle/>
          <a:p>
            <a:pPr algn="l"/>
            <a:r>
              <a:rPr lang="en-US">
                <a:solidFill>
                  <a:schemeClr val="bg1"/>
                </a:solidFill>
              </a:rPr>
              <a:t>Dr John N. Kamau</a:t>
            </a:r>
          </a:p>
        </p:txBody>
      </p:sp>
    </p:spTree>
    <p:extLst>
      <p:ext uri="{BB962C8B-B14F-4D97-AF65-F5344CB8AC3E}">
        <p14:creationId xmlns:p14="http://schemas.microsoft.com/office/powerpoint/2010/main" val="734147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6B5E2835-4E47-45B3-9CFE-732FF7B05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One in a crowd">
            <a:extLst>
              <a:ext uri="{FF2B5EF4-FFF2-40B4-BE49-F238E27FC236}">
                <a16:creationId xmlns:a16="http://schemas.microsoft.com/office/drawing/2014/main" id="{469D053B-76E0-93E2-E1D1-34BA18C75BA3}"/>
              </a:ext>
            </a:extLst>
          </p:cNvPr>
          <p:cNvPicPr>
            <a:picLocks noChangeAspect="1"/>
          </p:cNvPicPr>
          <p:nvPr/>
        </p:nvPicPr>
        <p:blipFill rotWithShape="1">
          <a:blip r:embed="rId2"/>
          <a:srcRect l="2129"/>
          <a:stretch/>
        </p:blipFill>
        <p:spPr>
          <a:xfrm>
            <a:off x="3242695" y="10"/>
            <a:ext cx="8949307" cy="6857990"/>
          </a:xfrm>
          <a:custGeom>
            <a:avLst/>
            <a:gdLst/>
            <a:ahLst/>
            <a:cxnLst/>
            <a:rect l="l" t="t" r="r" b="b"/>
            <a:pathLst>
              <a:path w="8949307" h="6858000">
                <a:moveTo>
                  <a:pt x="0" y="0"/>
                </a:moveTo>
                <a:lnTo>
                  <a:pt x="8949307" y="0"/>
                </a:lnTo>
                <a:lnTo>
                  <a:pt x="8949307" y="6858000"/>
                </a:lnTo>
                <a:lnTo>
                  <a:pt x="0" y="6858000"/>
                </a:lnTo>
                <a:lnTo>
                  <a:pt x="62983" y="6788730"/>
                </a:lnTo>
                <a:cubicBezTo>
                  <a:pt x="773509" y="5928900"/>
                  <a:pt x="1212979" y="4741056"/>
                  <a:pt x="1212979" y="3429000"/>
                </a:cubicBezTo>
                <a:cubicBezTo>
                  <a:pt x="1212979" y="2116944"/>
                  <a:pt x="773509" y="929100"/>
                  <a:pt x="62983" y="69271"/>
                </a:cubicBezTo>
                <a:close/>
              </a:path>
            </a:pathLst>
          </a:custGeom>
        </p:spPr>
      </p:pic>
      <p:sp useBgFill="1">
        <p:nvSpPr>
          <p:cNvPr id="20" name="Freeform: Shape 19">
            <a:extLst>
              <a:ext uri="{FF2B5EF4-FFF2-40B4-BE49-F238E27FC236}">
                <a16:creationId xmlns:a16="http://schemas.microsoft.com/office/drawing/2014/main" id="{5B45AD5D-AA52-4F7B-9362-576A39AD9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D5D5D5"/>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1" name="Freeform: Shape 20">
            <a:extLst>
              <a:ext uri="{FF2B5EF4-FFF2-40B4-BE49-F238E27FC236}">
                <a16:creationId xmlns:a16="http://schemas.microsoft.com/office/drawing/2014/main" id="{AEDD7960-4866-4399-BEF6-DD1431AB4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4A3D3B1-1754-F202-4E7E-80C0C13B94E7}"/>
              </a:ext>
            </a:extLst>
          </p:cNvPr>
          <p:cNvSpPr>
            <a:spLocks noGrp="1"/>
          </p:cNvSpPr>
          <p:nvPr>
            <p:ph type="title"/>
          </p:nvPr>
        </p:nvSpPr>
        <p:spPr>
          <a:xfrm>
            <a:off x="371094" y="1161288"/>
            <a:ext cx="3438144" cy="1125728"/>
          </a:xfrm>
        </p:spPr>
        <p:txBody>
          <a:bodyPr anchor="b">
            <a:normAutofit/>
          </a:bodyPr>
          <a:lstStyle/>
          <a:p>
            <a:r>
              <a:rPr lang="en-US" sz="2800" dirty="0"/>
              <a:t>Welcome!</a:t>
            </a:r>
          </a:p>
        </p:txBody>
      </p:sp>
      <p:sp>
        <p:nvSpPr>
          <p:cNvPr id="22" name="Rectangle 21">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86AB2C30-0569-31FE-FCBC-CFDA9C1E014C}"/>
              </a:ext>
            </a:extLst>
          </p:cNvPr>
          <p:cNvSpPr>
            <a:spLocks noGrp="1"/>
          </p:cNvSpPr>
          <p:nvPr>
            <p:ph idx="1"/>
          </p:nvPr>
        </p:nvSpPr>
        <p:spPr>
          <a:xfrm>
            <a:off x="0" y="2618232"/>
            <a:ext cx="4566666" cy="3992235"/>
          </a:xfrm>
        </p:spPr>
        <p:txBody>
          <a:bodyPr anchor="t">
            <a:normAutofit/>
          </a:bodyPr>
          <a:lstStyle/>
          <a:p>
            <a:r>
              <a:rPr lang="en-US" sz="1700" dirty="0"/>
              <a:t>Welcome to week 8 lecture</a:t>
            </a:r>
          </a:p>
          <a:p>
            <a:r>
              <a:rPr lang="en-US" sz="1700" dirty="0"/>
              <a:t>It gives a lot of joy to have you in the class again</a:t>
            </a:r>
          </a:p>
          <a:p>
            <a:r>
              <a:rPr lang="en-US" sz="1700" dirty="0"/>
              <a:t>We continue to examine export procedure by focusing on regulatory environment </a:t>
            </a:r>
          </a:p>
          <a:p>
            <a:r>
              <a:rPr lang="en-US" sz="1700" dirty="0"/>
              <a:t>Different legal environment will have different requirements for executing of export orders</a:t>
            </a:r>
          </a:p>
          <a:p>
            <a:r>
              <a:rPr lang="en-US" sz="1700" dirty="0"/>
              <a:t>Regulations will cover most of areas of export</a:t>
            </a:r>
          </a:p>
          <a:p>
            <a:endParaRPr lang="en-US" sz="1700" dirty="0"/>
          </a:p>
          <a:p>
            <a:endParaRPr lang="en-US" sz="1700" dirty="0"/>
          </a:p>
        </p:txBody>
      </p:sp>
    </p:spTree>
    <p:extLst>
      <p:ext uri="{BB962C8B-B14F-4D97-AF65-F5344CB8AC3E}">
        <p14:creationId xmlns:p14="http://schemas.microsoft.com/office/powerpoint/2010/main" val="1216207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aph on document with pen">
            <a:extLst>
              <a:ext uri="{FF2B5EF4-FFF2-40B4-BE49-F238E27FC236}">
                <a16:creationId xmlns:a16="http://schemas.microsoft.com/office/drawing/2014/main" id="{8E01D4B3-3AEE-CE5D-8500-C198E3CA5047}"/>
              </a:ext>
            </a:extLst>
          </p:cNvPr>
          <p:cNvPicPr>
            <a:picLocks noChangeAspect="1"/>
          </p:cNvPicPr>
          <p:nvPr/>
        </p:nvPicPr>
        <p:blipFill rotWithShape="1">
          <a:blip r:embed="rId2">
            <a:alphaModFix amt="40000"/>
          </a:blip>
          <a:srcRect t="1415" b="14315"/>
          <a:stretch/>
        </p:blipFill>
        <p:spPr>
          <a:xfrm>
            <a:off x="20" y="10"/>
            <a:ext cx="12191979" cy="6857990"/>
          </a:xfrm>
          <a:prstGeom prst="rect">
            <a:avLst/>
          </a:prstGeom>
        </p:spPr>
      </p:pic>
      <p:sp>
        <p:nvSpPr>
          <p:cNvPr id="2" name="Title 1">
            <a:extLst>
              <a:ext uri="{FF2B5EF4-FFF2-40B4-BE49-F238E27FC236}">
                <a16:creationId xmlns:a16="http://schemas.microsoft.com/office/drawing/2014/main" id="{9F174BD3-A210-385F-111A-D439B7F4FBA3}"/>
              </a:ext>
            </a:extLst>
          </p:cNvPr>
          <p:cNvSpPr>
            <a:spLocks noGrp="1"/>
          </p:cNvSpPr>
          <p:nvPr>
            <p:ph type="title"/>
          </p:nvPr>
        </p:nvSpPr>
        <p:spPr>
          <a:xfrm>
            <a:off x="841249" y="941832"/>
            <a:ext cx="10506456" cy="2057400"/>
          </a:xfrm>
        </p:spPr>
        <p:txBody>
          <a:bodyPr anchor="b">
            <a:normAutofit/>
          </a:bodyPr>
          <a:lstStyle/>
          <a:p>
            <a:r>
              <a:rPr lang="en-US" sz="5000">
                <a:solidFill>
                  <a:schemeClr val="bg1"/>
                </a:solidFill>
              </a:rPr>
              <a:t>Intended learning outcomes </a:t>
            </a:r>
          </a:p>
        </p:txBody>
      </p:sp>
      <p:sp>
        <p:nvSpPr>
          <p:cNvPr id="18" name="Rectangle 17">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 name="Rectangle 19">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bg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E00155A-3ACF-AF1F-5D11-C07715B25686}"/>
              </a:ext>
            </a:extLst>
          </p:cNvPr>
          <p:cNvSpPr>
            <a:spLocks noGrp="1"/>
          </p:cNvSpPr>
          <p:nvPr>
            <p:ph idx="1"/>
          </p:nvPr>
        </p:nvSpPr>
        <p:spPr>
          <a:xfrm>
            <a:off x="841248" y="3502152"/>
            <a:ext cx="10506456" cy="2670048"/>
          </a:xfrm>
        </p:spPr>
        <p:txBody>
          <a:bodyPr>
            <a:normAutofit/>
          </a:bodyPr>
          <a:lstStyle/>
          <a:p>
            <a:pPr marL="0" indent="0">
              <a:buNone/>
            </a:pPr>
            <a:r>
              <a:rPr lang="en-US" sz="2400" dirty="0">
                <a:solidFill>
                  <a:schemeClr val="bg1"/>
                </a:solidFill>
              </a:rPr>
              <a:t>At the end of this lecture, you will be able to:</a:t>
            </a:r>
          </a:p>
          <a:p>
            <a:r>
              <a:rPr lang="en-US" sz="2400" dirty="0">
                <a:solidFill>
                  <a:schemeClr val="bg1"/>
                </a:solidFill>
              </a:rPr>
              <a:t>Discuss the legal environment. </a:t>
            </a:r>
          </a:p>
          <a:p>
            <a:r>
              <a:rPr lang="en-US" sz="2400" dirty="0">
                <a:solidFill>
                  <a:schemeClr val="bg1"/>
                </a:solidFill>
              </a:rPr>
              <a:t>Examine various export contracts. </a:t>
            </a:r>
          </a:p>
          <a:p>
            <a:r>
              <a:rPr lang="en-US" sz="2400" dirty="0">
                <a:solidFill>
                  <a:schemeClr val="bg1"/>
                </a:solidFill>
              </a:rPr>
              <a:t>Evaluate international laws on trade and transport.</a:t>
            </a:r>
          </a:p>
          <a:p>
            <a:r>
              <a:rPr lang="en-US" sz="2400" dirty="0">
                <a:solidFill>
                  <a:schemeClr val="bg1"/>
                </a:solidFill>
              </a:rPr>
              <a:t>Discuss dispute resolution in export markets. </a:t>
            </a:r>
          </a:p>
          <a:p>
            <a:endParaRPr lang="en-US" sz="2000" dirty="0">
              <a:solidFill>
                <a:schemeClr val="bg1"/>
              </a:solidFill>
            </a:endParaRPr>
          </a:p>
        </p:txBody>
      </p:sp>
    </p:spTree>
    <p:extLst>
      <p:ext uri="{BB962C8B-B14F-4D97-AF65-F5344CB8AC3E}">
        <p14:creationId xmlns:p14="http://schemas.microsoft.com/office/powerpoint/2010/main" val="15486096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Front steps and columns of a majestic city building">
            <a:extLst>
              <a:ext uri="{FF2B5EF4-FFF2-40B4-BE49-F238E27FC236}">
                <a16:creationId xmlns:a16="http://schemas.microsoft.com/office/drawing/2014/main" id="{D276F743-6940-F0C3-6385-377D637C9127}"/>
              </a:ext>
            </a:extLst>
          </p:cNvPr>
          <p:cNvPicPr>
            <a:picLocks noChangeAspect="1"/>
          </p:cNvPicPr>
          <p:nvPr/>
        </p:nvPicPr>
        <p:blipFill rotWithShape="1">
          <a:blip r:embed="rId2"/>
          <a:srcRect b="15730"/>
          <a:stretch/>
        </p:blipFill>
        <p:spPr>
          <a:xfrm>
            <a:off x="1" y="-154744"/>
            <a:ext cx="12192000" cy="6857999"/>
          </a:xfrm>
          <a:prstGeom prst="rect">
            <a:avLst/>
          </a:prstGeom>
        </p:spPr>
      </p:pic>
      <p:sp useBgFill="1">
        <p:nvSpPr>
          <p:cNvPr id="11" name="Freeform: Shape 10">
            <a:extLst>
              <a:ext uri="{FF2B5EF4-FFF2-40B4-BE49-F238E27FC236}">
                <a16:creationId xmlns:a16="http://schemas.microsoft.com/office/drawing/2014/main" id="{7E7D0C94-08B4-48AE-8813-CC4D60294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899" y="609600"/>
            <a:ext cx="5372101" cy="5513767"/>
          </a:xfrm>
          <a:custGeom>
            <a:avLst/>
            <a:gdLst>
              <a:gd name="connsiteX0" fmla="*/ 0 w 5372101"/>
              <a:gd name="connsiteY0" fmla="*/ 0 h 5513767"/>
              <a:gd name="connsiteX1" fmla="*/ 5372101 w 5372101"/>
              <a:gd name="connsiteY1" fmla="*/ 0 h 5513767"/>
              <a:gd name="connsiteX2" fmla="*/ 5372101 w 5372101"/>
              <a:gd name="connsiteY2" fmla="*/ 5513767 h 5513767"/>
              <a:gd name="connsiteX3" fmla="*/ 5363126 w 5372101"/>
              <a:gd name="connsiteY3" fmla="*/ 5512835 h 5513767"/>
              <a:gd name="connsiteX4" fmla="*/ 5316714 w 5372101"/>
              <a:gd name="connsiteY4" fmla="*/ 5491247 h 5513767"/>
              <a:gd name="connsiteX5" fmla="*/ 5198331 w 5372101"/>
              <a:gd name="connsiteY5" fmla="*/ 5470092 h 5513767"/>
              <a:gd name="connsiteX6" fmla="*/ 5150428 w 5372101"/>
              <a:gd name="connsiteY6" fmla="*/ 5472506 h 5513767"/>
              <a:gd name="connsiteX7" fmla="*/ 5085506 w 5372101"/>
              <a:gd name="connsiteY7" fmla="*/ 5468851 h 5513767"/>
              <a:gd name="connsiteX8" fmla="*/ 4968663 w 5372101"/>
              <a:gd name="connsiteY8" fmla="*/ 5470487 h 5513767"/>
              <a:gd name="connsiteX9" fmla="*/ 4815623 w 5372101"/>
              <a:gd name="connsiteY9" fmla="*/ 5458622 h 5513767"/>
              <a:gd name="connsiteX10" fmla="*/ 4716679 w 5372101"/>
              <a:gd name="connsiteY10" fmla="*/ 5405365 h 5513767"/>
              <a:gd name="connsiteX11" fmla="*/ 4704891 w 5372101"/>
              <a:gd name="connsiteY11" fmla="*/ 5411529 h 5513767"/>
              <a:gd name="connsiteX12" fmla="*/ 4630496 w 5372101"/>
              <a:gd name="connsiteY12" fmla="*/ 5396532 h 5513767"/>
              <a:gd name="connsiteX13" fmla="*/ 4506964 w 5372101"/>
              <a:gd name="connsiteY13" fmla="*/ 5396685 h 5513767"/>
              <a:gd name="connsiteX14" fmla="*/ 4427135 w 5372101"/>
              <a:gd name="connsiteY14" fmla="*/ 5358585 h 5513767"/>
              <a:gd name="connsiteX15" fmla="*/ 4028338 w 5372101"/>
              <a:gd name="connsiteY15" fmla="*/ 5313494 h 5513767"/>
              <a:gd name="connsiteX16" fmla="*/ 4015367 w 5372101"/>
              <a:gd name="connsiteY16" fmla="*/ 5320766 h 5513767"/>
              <a:gd name="connsiteX17" fmla="*/ 4002837 w 5372101"/>
              <a:gd name="connsiteY17" fmla="*/ 5322294 h 5513767"/>
              <a:gd name="connsiteX18" fmla="*/ 3997650 w 5372101"/>
              <a:gd name="connsiteY18" fmla="*/ 5329513 h 5513767"/>
              <a:gd name="connsiteX19" fmla="*/ 3991991 w 5372101"/>
              <a:gd name="connsiteY19" fmla="*/ 5331908 h 5513767"/>
              <a:gd name="connsiteX20" fmla="*/ 3925210 w 5372101"/>
              <a:gd name="connsiteY20" fmla="*/ 5319395 h 5513767"/>
              <a:gd name="connsiteX21" fmla="*/ 3837014 w 5372101"/>
              <a:gd name="connsiteY21" fmla="*/ 5289023 h 5513767"/>
              <a:gd name="connsiteX22" fmla="*/ 3798765 w 5372101"/>
              <a:gd name="connsiteY22" fmla="*/ 5299431 h 5513767"/>
              <a:gd name="connsiteX23" fmla="*/ 3792144 w 5372101"/>
              <a:gd name="connsiteY23" fmla="*/ 5301616 h 5513767"/>
              <a:gd name="connsiteX24" fmla="*/ 3766249 w 5372101"/>
              <a:gd name="connsiteY24" fmla="*/ 5301869 h 5513767"/>
              <a:gd name="connsiteX25" fmla="*/ 3718651 w 5372101"/>
              <a:gd name="connsiteY25" fmla="*/ 5320541 h 5513767"/>
              <a:gd name="connsiteX26" fmla="*/ 3671207 w 5372101"/>
              <a:gd name="connsiteY26" fmla="*/ 5318046 h 5513767"/>
              <a:gd name="connsiteX27" fmla="*/ 3446863 w 5372101"/>
              <a:gd name="connsiteY27" fmla="*/ 5294348 h 5513767"/>
              <a:gd name="connsiteX28" fmla="*/ 3312000 w 5372101"/>
              <a:gd name="connsiteY28" fmla="*/ 5286923 h 5513767"/>
              <a:gd name="connsiteX29" fmla="*/ 3259756 w 5372101"/>
              <a:gd name="connsiteY29" fmla="*/ 5294712 h 5513767"/>
              <a:gd name="connsiteX30" fmla="*/ 3187481 w 5372101"/>
              <a:gd name="connsiteY30" fmla="*/ 5298457 h 5513767"/>
              <a:gd name="connsiteX31" fmla="*/ 3124115 w 5372101"/>
              <a:gd name="connsiteY31" fmla="*/ 5294626 h 5513767"/>
              <a:gd name="connsiteX32" fmla="*/ 3099907 w 5372101"/>
              <a:gd name="connsiteY32" fmla="*/ 5302443 h 5513767"/>
              <a:gd name="connsiteX33" fmla="*/ 3017494 w 5372101"/>
              <a:gd name="connsiteY33" fmla="*/ 5301439 h 5513767"/>
              <a:gd name="connsiteX34" fmla="*/ 3010848 w 5372101"/>
              <a:gd name="connsiteY34" fmla="*/ 5307225 h 5513767"/>
              <a:gd name="connsiteX35" fmla="*/ 2994286 w 5372101"/>
              <a:gd name="connsiteY35" fmla="*/ 5309060 h 5513767"/>
              <a:gd name="connsiteX36" fmla="*/ 2988160 w 5372101"/>
              <a:gd name="connsiteY36" fmla="*/ 5310041 h 5513767"/>
              <a:gd name="connsiteX37" fmla="*/ 2984260 w 5372101"/>
              <a:gd name="connsiteY37" fmla="*/ 5307528 h 5513767"/>
              <a:gd name="connsiteX38" fmla="*/ 2979127 w 5372101"/>
              <a:gd name="connsiteY38" fmla="*/ 5308389 h 5513767"/>
              <a:gd name="connsiteX39" fmla="*/ 2978660 w 5372101"/>
              <a:gd name="connsiteY39" fmla="*/ 5311563 h 5513767"/>
              <a:gd name="connsiteX40" fmla="*/ 2946326 w 5372101"/>
              <a:gd name="connsiteY40" fmla="*/ 5316745 h 5513767"/>
              <a:gd name="connsiteX41" fmla="*/ 2713134 w 5372101"/>
              <a:gd name="connsiteY41" fmla="*/ 5331381 h 5513767"/>
              <a:gd name="connsiteX42" fmla="*/ 2352072 w 5372101"/>
              <a:gd name="connsiteY42" fmla="*/ 5342761 h 5513767"/>
              <a:gd name="connsiteX43" fmla="*/ 2260922 w 5372101"/>
              <a:gd name="connsiteY43" fmla="*/ 5328122 h 5513767"/>
              <a:gd name="connsiteX44" fmla="*/ 2178497 w 5372101"/>
              <a:gd name="connsiteY44" fmla="*/ 5351065 h 5513767"/>
              <a:gd name="connsiteX45" fmla="*/ 2034408 w 5372101"/>
              <a:gd name="connsiteY45" fmla="*/ 5307958 h 5513767"/>
              <a:gd name="connsiteX46" fmla="*/ 1831505 w 5372101"/>
              <a:gd name="connsiteY46" fmla="*/ 5312691 h 5513767"/>
              <a:gd name="connsiteX47" fmla="*/ 1710387 w 5372101"/>
              <a:gd name="connsiteY47" fmla="*/ 5308705 h 5513767"/>
              <a:gd name="connsiteX48" fmla="*/ 1664816 w 5372101"/>
              <a:gd name="connsiteY48" fmla="*/ 5296479 h 5513767"/>
              <a:gd name="connsiteX49" fmla="*/ 1600883 w 5372101"/>
              <a:gd name="connsiteY49" fmla="*/ 5286607 h 5513767"/>
              <a:gd name="connsiteX50" fmla="*/ 1488397 w 5372101"/>
              <a:gd name="connsiteY50" fmla="*/ 5260898 h 5513767"/>
              <a:gd name="connsiteX51" fmla="*/ 1336670 w 5372101"/>
              <a:gd name="connsiteY51" fmla="*/ 5240770 h 5513767"/>
              <a:gd name="connsiteX52" fmla="*/ 1224297 w 5372101"/>
              <a:gd name="connsiteY52" fmla="*/ 5271845 h 5513767"/>
              <a:gd name="connsiteX53" fmla="*/ 1214830 w 5372101"/>
              <a:gd name="connsiteY53" fmla="*/ 5263450 h 5513767"/>
              <a:gd name="connsiteX54" fmla="*/ 1138181 w 5372101"/>
              <a:gd name="connsiteY54" fmla="*/ 5262590 h 5513767"/>
              <a:gd name="connsiteX55" fmla="*/ 943575 w 5372101"/>
              <a:gd name="connsiteY55" fmla="*/ 5290808 h 5513767"/>
              <a:gd name="connsiteX56" fmla="*/ 529813 w 5372101"/>
              <a:gd name="connsiteY56" fmla="*/ 5218555 h 5513767"/>
              <a:gd name="connsiteX57" fmla="*/ 519546 w 5372101"/>
              <a:gd name="connsiteY57" fmla="*/ 5208845 h 5513767"/>
              <a:gd name="connsiteX58" fmla="*/ 507906 w 5372101"/>
              <a:gd name="connsiteY58" fmla="*/ 5204779 h 5513767"/>
              <a:gd name="connsiteX59" fmla="*/ 505153 w 5372101"/>
              <a:gd name="connsiteY59" fmla="*/ 5196726 h 5513767"/>
              <a:gd name="connsiteX60" fmla="*/ 500429 w 5372101"/>
              <a:gd name="connsiteY60" fmla="*/ 5193241 h 5513767"/>
              <a:gd name="connsiteX61" fmla="*/ 431923 w 5372101"/>
              <a:gd name="connsiteY61" fmla="*/ 5191553 h 5513767"/>
              <a:gd name="connsiteX62" fmla="*/ 337115 w 5372101"/>
              <a:gd name="connsiteY62" fmla="*/ 5202714 h 5513767"/>
              <a:gd name="connsiteX63" fmla="*/ 303383 w 5372101"/>
              <a:gd name="connsiteY63" fmla="*/ 5184750 h 5513767"/>
              <a:gd name="connsiteX64" fmla="*/ 297664 w 5372101"/>
              <a:gd name="connsiteY64" fmla="*/ 5181269 h 5513767"/>
              <a:gd name="connsiteX65" fmla="*/ 272701 w 5372101"/>
              <a:gd name="connsiteY65" fmla="*/ 5175678 h 5513767"/>
              <a:gd name="connsiteX66" fmla="*/ 268242 w 5372101"/>
              <a:gd name="connsiteY66" fmla="*/ 5163678 h 5513767"/>
              <a:gd name="connsiteX67" fmla="*/ 232517 w 5372101"/>
              <a:gd name="connsiteY67" fmla="*/ 5147792 h 5513767"/>
              <a:gd name="connsiteX68" fmla="*/ 185851 w 5372101"/>
              <a:gd name="connsiteY68" fmla="*/ 5140408 h 5513767"/>
              <a:gd name="connsiteX69" fmla="*/ 20337 w 5372101"/>
              <a:gd name="connsiteY69" fmla="*/ 5113040 h 5513767"/>
              <a:gd name="connsiteX70" fmla="*/ 0 w 5372101"/>
              <a:gd name="connsiteY70" fmla="*/ 5112243 h 551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372101" h="5513767">
                <a:moveTo>
                  <a:pt x="0" y="0"/>
                </a:moveTo>
                <a:lnTo>
                  <a:pt x="5372101" y="0"/>
                </a:lnTo>
                <a:lnTo>
                  <a:pt x="5372101" y="5513767"/>
                </a:lnTo>
                <a:lnTo>
                  <a:pt x="5363126" y="5512835"/>
                </a:lnTo>
                <a:cubicBezTo>
                  <a:pt x="5345779" y="5509071"/>
                  <a:pt x="5329767" y="5502649"/>
                  <a:pt x="5316714" y="5491247"/>
                </a:cubicBezTo>
                <a:cubicBezTo>
                  <a:pt x="5295689" y="5478131"/>
                  <a:pt x="5219502" y="5459909"/>
                  <a:pt x="5198331" y="5470092"/>
                </a:cubicBezTo>
                <a:cubicBezTo>
                  <a:pt x="5181052" y="5469102"/>
                  <a:pt x="5165047" y="5459569"/>
                  <a:pt x="5150428" y="5472506"/>
                </a:cubicBezTo>
                <a:cubicBezTo>
                  <a:pt x="5129562" y="5487248"/>
                  <a:pt x="5088050" y="5445894"/>
                  <a:pt x="5085506" y="5468851"/>
                </a:cubicBezTo>
                <a:cubicBezTo>
                  <a:pt x="5055692" y="5440170"/>
                  <a:pt x="5006122" y="5469577"/>
                  <a:pt x="4968663" y="5470487"/>
                </a:cubicBezTo>
                <a:cubicBezTo>
                  <a:pt x="4947085" y="5444049"/>
                  <a:pt x="4889767" y="5472037"/>
                  <a:pt x="4815623" y="5458622"/>
                </a:cubicBezTo>
                <a:cubicBezTo>
                  <a:pt x="4792418" y="5428488"/>
                  <a:pt x="4765548" y="5449887"/>
                  <a:pt x="4716679" y="5405365"/>
                </a:cubicBezTo>
                <a:cubicBezTo>
                  <a:pt x="4713235" y="5407807"/>
                  <a:pt x="4709266" y="5409883"/>
                  <a:pt x="4704891" y="5411529"/>
                </a:cubicBezTo>
                <a:cubicBezTo>
                  <a:pt x="4679473" y="5421092"/>
                  <a:pt x="4646164" y="5414379"/>
                  <a:pt x="4630496" y="5396532"/>
                </a:cubicBezTo>
                <a:cubicBezTo>
                  <a:pt x="4590205" y="5365061"/>
                  <a:pt x="4548419" y="5412094"/>
                  <a:pt x="4506964" y="5396685"/>
                </a:cubicBezTo>
                <a:lnTo>
                  <a:pt x="4427135" y="5358585"/>
                </a:lnTo>
                <a:cubicBezTo>
                  <a:pt x="4319267" y="5308575"/>
                  <a:pt x="4152341" y="5340956"/>
                  <a:pt x="4028338" y="5313494"/>
                </a:cubicBezTo>
                <a:lnTo>
                  <a:pt x="4015367" y="5320766"/>
                </a:lnTo>
                <a:lnTo>
                  <a:pt x="4002837" y="5322294"/>
                </a:lnTo>
                <a:lnTo>
                  <a:pt x="3997650" y="5329513"/>
                </a:lnTo>
                <a:lnTo>
                  <a:pt x="3991991" y="5331908"/>
                </a:lnTo>
                <a:cubicBezTo>
                  <a:pt x="3969659" y="5338581"/>
                  <a:pt x="3978880" y="5316131"/>
                  <a:pt x="3925210" y="5319395"/>
                </a:cubicBezTo>
                <a:cubicBezTo>
                  <a:pt x="3947765" y="5277139"/>
                  <a:pt x="3837331" y="5338342"/>
                  <a:pt x="3837014" y="5289023"/>
                </a:cubicBezTo>
                <a:cubicBezTo>
                  <a:pt x="3824001" y="5291376"/>
                  <a:pt x="3811407" y="5295212"/>
                  <a:pt x="3798765" y="5299431"/>
                </a:cubicBezTo>
                <a:lnTo>
                  <a:pt x="3792144" y="5301616"/>
                </a:lnTo>
                <a:lnTo>
                  <a:pt x="3766249" y="5301869"/>
                </a:lnTo>
                <a:lnTo>
                  <a:pt x="3718651" y="5320541"/>
                </a:lnTo>
                <a:cubicBezTo>
                  <a:pt x="3703968" y="5321892"/>
                  <a:pt x="3688308" y="5321427"/>
                  <a:pt x="3671207" y="5318046"/>
                </a:cubicBezTo>
                <a:cubicBezTo>
                  <a:pt x="3616458" y="5288532"/>
                  <a:pt x="3514048" y="5333307"/>
                  <a:pt x="3446863" y="5294348"/>
                </a:cubicBezTo>
                <a:cubicBezTo>
                  <a:pt x="3420930" y="5283822"/>
                  <a:pt x="3333157" y="5274511"/>
                  <a:pt x="3312000" y="5286923"/>
                </a:cubicBezTo>
                <a:cubicBezTo>
                  <a:pt x="3292759" y="5287903"/>
                  <a:pt x="3273112" y="5280334"/>
                  <a:pt x="3259756" y="5294712"/>
                </a:cubicBezTo>
                <a:cubicBezTo>
                  <a:pt x="3239905" y="5311572"/>
                  <a:pt x="3185410" y="5275588"/>
                  <a:pt x="3187481" y="5298457"/>
                </a:cubicBezTo>
                <a:cubicBezTo>
                  <a:pt x="3168018" y="5286036"/>
                  <a:pt x="3146200" y="5288458"/>
                  <a:pt x="3124115" y="5294626"/>
                </a:cubicBezTo>
                <a:lnTo>
                  <a:pt x="3099907" y="5302443"/>
                </a:lnTo>
                <a:lnTo>
                  <a:pt x="3017494" y="5301439"/>
                </a:lnTo>
                <a:lnTo>
                  <a:pt x="3010848" y="5307225"/>
                </a:lnTo>
                <a:lnTo>
                  <a:pt x="2994286" y="5309060"/>
                </a:lnTo>
                <a:lnTo>
                  <a:pt x="2988160" y="5310041"/>
                </a:lnTo>
                <a:lnTo>
                  <a:pt x="2984260" y="5307528"/>
                </a:lnTo>
                <a:cubicBezTo>
                  <a:pt x="2981957" y="5306419"/>
                  <a:pt x="2980273" y="5306402"/>
                  <a:pt x="2979127" y="5308389"/>
                </a:cubicBezTo>
                <a:cubicBezTo>
                  <a:pt x="2978971" y="5309447"/>
                  <a:pt x="2978816" y="5310505"/>
                  <a:pt x="2978660" y="5311563"/>
                </a:cubicBezTo>
                <a:lnTo>
                  <a:pt x="2946326" y="5316745"/>
                </a:lnTo>
                <a:lnTo>
                  <a:pt x="2713134" y="5331381"/>
                </a:lnTo>
                <a:cubicBezTo>
                  <a:pt x="2610698" y="5372328"/>
                  <a:pt x="2466037" y="5325762"/>
                  <a:pt x="2352072" y="5342761"/>
                </a:cubicBezTo>
                <a:cubicBezTo>
                  <a:pt x="2293501" y="5293708"/>
                  <a:pt x="2324138" y="5338538"/>
                  <a:pt x="2260922" y="5328122"/>
                </a:cubicBezTo>
                <a:cubicBezTo>
                  <a:pt x="2275681" y="5372347"/>
                  <a:pt x="2185007" y="5301703"/>
                  <a:pt x="2178497" y="5351065"/>
                </a:cubicBezTo>
                <a:cubicBezTo>
                  <a:pt x="2133294" y="5337229"/>
                  <a:pt x="2097074" y="5300208"/>
                  <a:pt x="2034408" y="5307958"/>
                </a:cubicBezTo>
                <a:cubicBezTo>
                  <a:pt x="1981894" y="5332879"/>
                  <a:pt x="1896288" y="5279365"/>
                  <a:pt x="1831505" y="5312691"/>
                </a:cubicBezTo>
                <a:cubicBezTo>
                  <a:pt x="1807063" y="5321035"/>
                  <a:pt x="1727674" y="5322925"/>
                  <a:pt x="1710387" y="5308705"/>
                </a:cubicBezTo>
                <a:cubicBezTo>
                  <a:pt x="1693367" y="5306094"/>
                  <a:pt x="1674901" y="5312009"/>
                  <a:pt x="1664816" y="5296479"/>
                </a:cubicBezTo>
                <a:cubicBezTo>
                  <a:pt x="1649255" y="5277912"/>
                  <a:pt x="1596152" y="5309335"/>
                  <a:pt x="1600883" y="5286607"/>
                </a:cubicBezTo>
                <a:cubicBezTo>
                  <a:pt x="1563066" y="5308189"/>
                  <a:pt x="1524339" y="5269513"/>
                  <a:pt x="1488397" y="5260898"/>
                </a:cubicBezTo>
                <a:cubicBezTo>
                  <a:pt x="1459246" y="5282011"/>
                  <a:pt x="1412580" y="5243108"/>
                  <a:pt x="1336670" y="5240770"/>
                </a:cubicBezTo>
                <a:cubicBezTo>
                  <a:pt x="1304792" y="5265122"/>
                  <a:pt x="1285508" y="5238878"/>
                  <a:pt x="1224297" y="5271845"/>
                </a:cubicBezTo>
                <a:cubicBezTo>
                  <a:pt x="1221731" y="5268771"/>
                  <a:pt x="1218543" y="5265944"/>
                  <a:pt x="1214830" y="5263450"/>
                </a:cubicBezTo>
                <a:cubicBezTo>
                  <a:pt x="1193241" y="5248952"/>
                  <a:pt x="1158925" y="5248567"/>
                  <a:pt x="1138181" y="5262590"/>
                </a:cubicBezTo>
                <a:lnTo>
                  <a:pt x="943575" y="5290808"/>
                </a:lnTo>
                <a:cubicBezTo>
                  <a:pt x="823587" y="5316899"/>
                  <a:pt x="658340" y="5217603"/>
                  <a:pt x="529813" y="5218555"/>
                </a:cubicBezTo>
                <a:lnTo>
                  <a:pt x="519546" y="5208845"/>
                </a:lnTo>
                <a:lnTo>
                  <a:pt x="507906" y="5204779"/>
                </a:lnTo>
                <a:lnTo>
                  <a:pt x="505153" y="5196726"/>
                </a:lnTo>
                <a:lnTo>
                  <a:pt x="500429" y="5193241"/>
                </a:lnTo>
                <a:cubicBezTo>
                  <a:pt x="480923" y="5182176"/>
                  <a:pt x="482807" y="5205793"/>
                  <a:pt x="431923" y="5191553"/>
                </a:cubicBezTo>
                <a:cubicBezTo>
                  <a:pt x="440499" y="5237077"/>
                  <a:pt x="352872" y="5155083"/>
                  <a:pt x="337115" y="5202714"/>
                </a:cubicBezTo>
                <a:cubicBezTo>
                  <a:pt x="325265" y="5197752"/>
                  <a:pt x="314288" y="5191441"/>
                  <a:pt x="303383" y="5184750"/>
                </a:cubicBezTo>
                <a:lnTo>
                  <a:pt x="297664" y="5181269"/>
                </a:lnTo>
                <a:lnTo>
                  <a:pt x="272701" y="5175678"/>
                </a:lnTo>
                <a:lnTo>
                  <a:pt x="268242" y="5163678"/>
                </a:lnTo>
                <a:lnTo>
                  <a:pt x="232517" y="5147792"/>
                </a:lnTo>
                <a:cubicBezTo>
                  <a:pt x="218741" y="5143453"/>
                  <a:pt x="203450" y="5140668"/>
                  <a:pt x="185851" y="5140408"/>
                </a:cubicBezTo>
                <a:cubicBezTo>
                  <a:pt x="139207" y="5153337"/>
                  <a:pt x="79723" y="5120316"/>
                  <a:pt x="20337" y="5113040"/>
                </a:cubicBezTo>
                <a:lnTo>
                  <a:pt x="0" y="5112243"/>
                </a:lnTo>
                <a:close/>
              </a:path>
            </a:pathLst>
          </a:custGeom>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A669A732-A7F5-EE02-FE07-6CA8E60263BB}"/>
              </a:ext>
            </a:extLst>
          </p:cNvPr>
          <p:cNvSpPr>
            <a:spLocks noGrp="1"/>
          </p:cNvSpPr>
          <p:nvPr>
            <p:ph type="title"/>
          </p:nvPr>
        </p:nvSpPr>
        <p:spPr>
          <a:xfrm>
            <a:off x="1037809" y="1071350"/>
            <a:ext cx="4775162" cy="1339382"/>
          </a:xfrm>
        </p:spPr>
        <p:txBody>
          <a:bodyPr>
            <a:normAutofit/>
          </a:bodyPr>
          <a:lstStyle/>
          <a:p>
            <a:pPr algn="ctr"/>
            <a:r>
              <a:rPr lang="en-US" sz="3600"/>
              <a:t>Understanding legal environment. </a:t>
            </a:r>
          </a:p>
        </p:txBody>
      </p:sp>
      <p:sp>
        <p:nvSpPr>
          <p:cNvPr id="13"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64666" y="399531"/>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FA126CC-D076-4916-84CE-41FF89E8B89A}"/>
              </a:ext>
            </a:extLst>
          </p:cNvPr>
          <p:cNvSpPr>
            <a:spLocks noGrp="1"/>
          </p:cNvSpPr>
          <p:nvPr>
            <p:ph idx="1"/>
          </p:nvPr>
        </p:nvSpPr>
        <p:spPr>
          <a:xfrm>
            <a:off x="1189318" y="2547256"/>
            <a:ext cx="4906681" cy="3818945"/>
          </a:xfrm>
        </p:spPr>
        <p:txBody>
          <a:bodyPr anchor="ctr">
            <a:normAutofit fontScale="92500"/>
          </a:bodyPr>
          <a:lstStyle/>
          <a:p>
            <a:r>
              <a:rPr lang="en-US" sz="2400" dirty="0"/>
              <a:t>Differences arise from sovereignty of states. </a:t>
            </a:r>
          </a:p>
          <a:p>
            <a:r>
              <a:rPr lang="en-US" sz="2400" dirty="0"/>
              <a:t>Sovereignty of states implies that nations have legal authority and responsibility as independent states to govern and regulate their political affairs without foreign interference. </a:t>
            </a:r>
          </a:p>
          <a:p>
            <a:r>
              <a:rPr lang="en-US" sz="2400" dirty="0"/>
              <a:t>Every country therefore establishes rules and regulations that govern business conducts within its territories</a:t>
            </a:r>
            <a:r>
              <a:rPr lang="en-US" sz="2000" dirty="0"/>
              <a:t>. </a:t>
            </a:r>
          </a:p>
        </p:txBody>
      </p:sp>
    </p:spTree>
    <p:extLst>
      <p:ext uri="{BB962C8B-B14F-4D97-AF65-F5344CB8AC3E}">
        <p14:creationId xmlns:p14="http://schemas.microsoft.com/office/powerpoint/2010/main" val="19319288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lourful carved figures of humans">
            <a:extLst>
              <a:ext uri="{FF2B5EF4-FFF2-40B4-BE49-F238E27FC236}">
                <a16:creationId xmlns:a16="http://schemas.microsoft.com/office/drawing/2014/main" id="{864BC410-5143-A1B0-EC4C-269F907DDE1B}"/>
              </a:ext>
            </a:extLst>
          </p:cNvPr>
          <p:cNvPicPr>
            <a:picLocks noChangeAspect="1"/>
          </p:cNvPicPr>
          <p:nvPr/>
        </p:nvPicPr>
        <p:blipFill rotWithShape="1">
          <a:blip r:embed="rId2"/>
          <a:srcRect t="459"/>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2D3BEA8-0FC9-5C20-999E-3BCEBF03BEA9}"/>
              </a:ext>
            </a:extLst>
          </p:cNvPr>
          <p:cNvSpPr>
            <a:spLocks noGrp="1"/>
          </p:cNvSpPr>
          <p:nvPr>
            <p:ph type="title"/>
          </p:nvPr>
        </p:nvSpPr>
        <p:spPr>
          <a:xfrm>
            <a:off x="838200" y="365125"/>
            <a:ext cx="3822189" cy="1899912"/>
          </a:xfrm>
        </p:spPr>
        <p:txBody>
          <a:bodyPr>
            <a:normAutofit/>
          </a:bodyPr>
          <a:lstStyle/>
          <a:p>
            <a:r>
              <a:rPr lang="en-US" sz="4000"/>
              <a:t>Why do countries develop their own rules </a:t>
            </a:r>
          </a:p>
        </p:txBody>
      </p:sp>
      <p:sp>
        <p:nvSpPr>
          <p:cNvPr id="3" name="Content Placeholder 2">
            <a:extLst>
              <a:ext uri="{FF2B5EF4-FFF2-40B4-BE49-F238E27FC236}">
                <a16:creationId xmlns:a16="http://schemas.microsoft.com/office/drawing/2014/main" id="{DF937D83-4B2F-6737-FADB-A9248F0B47C0}"/>
              </a:ext>
            </a:extLst>
          </p:cNvPr>
          <p:cNvSpPr>
            <a:spLocks noGrp="1"/>
          </p:cNvSpPr>
          <p:nvPr>
            <p:ph idx="1"/>
          </p:nvPr>
        </p:nvSpPr>
        <p:spPr>
          <a:xfrm>
            <a:off x="838200" y="2434201"/>
            <a:ext cx="3822189" cy="3742762"/>
          </a:xfrm>
        </p:spPr>
        <p:txBody>
          <a:bodyPr>
            <a:normAutofit/>
          </a:bodyPr>
          <a:lstStyle/>
          <a:p>
            <a:r>
              <a:rPr lang="en-US" sz="2400" dirty="0"/>
              <a:t>National sovereignty and goal of self-preservation</a:t>
            </a:r>
          </a:p>
          <a:p>
            <a:r>
              <a:rPr lang="en-US" sz="2400" dirty="0"/>
              <a:t>The need for national security</a:t>
            </a:r>
          </a:p>
          <a:p>
            <a:r>
              <a:rPr lang="en-US" sz="2400" dirty="0"/>
              <a:t>Fostering national prosperity</a:t>
            </a:r>
          </a:p>
          <a:p>
            <a:r>
              <a:rPr lang="en-US" sz="2400" dirty="0"/>
              <a:t>Enhancing prestige</a:t>
            </a:r>
          </a:p>
          <a:p>
            <a:r>
              <a:rPr lang="en-US" sz="2400" dirty="0"/>
              <a:t>Protecting cultural identity among</a:t>
            </a:r>
          </a:p>
        </p:txBody>
      </p:sp>
    </p:spTree>
    <p:extLst>
      <p:ext uri="{BB962C8B-B14F-4D97-AF65-F5344CB8AC3E}">
        <p14:creationId xmlns:p14="http://schemas.microsoft.com/office/powerpoint/2010/main" val="1169923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Pen placed on top of a signature line">
            <a:extLst>
              <a:ext uri="{FF2B5EF4-FFF2-40B4-BE49-F238E27FC236}">
                <a16:creationId xmlns:a16="http://schemas.microsoft.com/office/drawing/2014/main" id="{F20C1100-120F-882B-8AAC-44193AF340AD}"/>
              </a:ext>
            </a:extLst>
          </p:cNvPr>
          <p:cNvPicPr>
            <a:picLocks noChangeAspect="1"/>
          </p:cNvPicPr>
          <p:nvPr/>
        </p:nvPicPr>
        <p:blipFill rotWithShape="1">
          <a:blip r:embed="rId2">
            <a:alphaModFix amt="40000"/>
          </a:blip>
          <a:srcRect b="15730"/>
          <a:stretch/>
        </p:blipFill>
        <p:spPr>
          <a:xfrm>
            <a:off x="20" y="10"/>
            <a:ext cx="12191979" cy="6857990"/>
          </a:xfrm>
          <a:prstGeom prst="rect">
            <a:avLst/>
          </a:prstGeom>
        </p:spPr>
      </p:pic>
      <p:sp>
        <p:nvSpPr>
          <p:cNvPr id="2" name="Title 1">
            <a:extLst>
              <a:ext uri="{FF2B5EF4-FFF2-40B4-BE49-F238E27FC236}">
                <a16:creationId xmlns:a16="http://schemas.microsoft.com/office/drawing/2014/main" id="{82D4162E-6CC9-C8E1-CABE-8B2F9CAD4DE2}"/>
              </a:ext>
            </a:extLst>
          </p:cNvPr>
          <p:cNvSpPr>
            <a:spLocks noGrp="1"/>
          </p:cNvSpPr>
          <p:nvPr>
            <p:ph type="title"/>
          </p:nvPr>
        </p:nvSpPr>
        <p:spPr>
          <a:xfrm>
            <a:off x="841249" y="941832"/>
            <a:ext cx="10506456" cy="2057400"/>
          </a:xfrm>
        </p:spPr>
        <p:txBody>
          <a:bodyPr anchor="b">
            <a:normAutofit/>
          </a:bodyPr>
          <a:lstStyle/>
          <a:p>
            <a:r>
              <a:rPr lang="en-US" sz="5000" dirty="0">
                <a:solidFill>
                  <a:schemeClr val="bg1"/>
                </a:solidFill>
              </a:rPr>
              <a:t>Conflict of laws </a:t>
            </a:r>
          </a:p>
        </p:txBody>
      </p:sp>
      <p:sp>
        <p:nvSpPr>
          <p:cNvPr id="16" name="Rectangle 1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bg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3F4E399-02C9-063E-5192-B0A861CB6057}"/>
              </a:ext>
            </a:extLst>
          </p:cNvPr>
          <p:cNvSpPr>
            <a:spLocks noGrp="1"/>
          </p:cNvSpPr>
          <p:nvPr>
            <p:ph idx="1"/>
          </p:nvPr>
        </p:nvSpPr>
        <p:spPr>
          <a:xfrm>
            <a:off x="841248" y="3502151"/>
            <a:ext cx="10506456" cy="3525693"/>
          </a:xfrm>
        </p:spPr>
        <p:txBody>
          <a:bodyPr>
            <a:noAutofit/>
          </a:bodyPr>
          <a:lstStyle/>
          <a:p>
            <a:r>
              <a:rPr lang="en-US" sz="2400" dirty="0">
                <a:solidFill>
                  <a:schemeClr val="bg1"/>
                </a:solidFill>
              </a:rPr>
              <a:t>‘Conflict of Laws’, “the exporter and importer deals with different legal systems. </a:t>
            </a:r>
          </a:p>
          <a:p>
            <a:r>
              <a:rPr lang="en-US" sz="2400" dirty="0">
                <a:solidFill>
                  <a:schemeClr val="bg1"/>
                </a:solidFill>
              </a:rPr>
              <a:t>laws where contract is executed (importers country) should always be applied. </a:t>
            </a:r>
          </a:p>
          <a:p>
            <a:r>
              <a:rPr lang="en-US" sz="2400" dirty="0">
                <a:solidFill>
                  <a:schemeClr val="bg1"/>
                </a:solidFill>
              </a:rPr>
              <a:t>Oral Vs written and constructed contracts </a:t>
            </a:r>
          </a:p>
          <a:p>
            <a:r>
              <a:rPr lang="en-US" sz="2400" dirty="0">
                <a:solidFill>
                  <a:schemeClr val="bg1"/>
                </a:solidFill>
              </a:rPr>
              <a:t>Oral contracts are legally binding if the contract is for sale of goods in some countries like India. </a:t>
            </a:r>
          </a:p>
          <a:p>
            <a:r>
              <a:rPr lang="en-US" sz="2400" dirty="0">
                <a:solidFill>
                  <a:schemeClr val="bg1"/>
                </a:solidFill>
              </a:rPr>
              <a:t>Written contracts are essential to secure special export facilities and incentives in many countries. </a:t>
            </a:r>
          </a:p>
          <a:p>
            <a:r>
              <a:rPr lang="en-US" sz="2400" dirty="0">
                <a:solidFill>
                  <a:schemeClr val="bg1"/>
                </a:solidFill>
              </a:rPr>
              <a:t>A constructed contract is one, which does not have written formal contract but inferred and established from the documents exchanged. </a:t>
            </a:r>
          </a:p>
        </p:txBody>
      </p:sp>
    </p:spTree>
    <p:extLst>
      <p:ext uri="{BB962C8B-B14F-4D97-AF65-F5344CB8AC3E}">
        <p14:creationId xmlns:p14="http://schemas.microsoft.com/office/powerpoint/2010/main" val="15784618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6D1A2CED-DA9B-4CCF-8215-CFC65FE71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Rectangle 19">
            <a:extLst>
              <a:ext uri="{FF2B5EF4-FFF2-40B4-BE49-F238E27FC236}">
                <a16:creationId xmlns:a16="http://schemas.microsoft.com/office/drawing/2014/main" id="{562DFC44-A40C-4573-9230-B3EDB3EC8E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260019"/>
            <a:ext cx="11167447" cy="5933012"/>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2254CD3-67B7-C05D-C717-A6AA12D1DC08}"/>
              </a:ext>
            </a:extLst>
          </p:cNvPr>
          <p:cNvSpPr>
            <a:spLocks noGrp="1"/>
          </p:cNvSpPr>
          <p:nvPr>
            <p:ph type="title"/>
          </p:nvPr>
        </p:nvSpPr>
        <p:spPr>
          <a:xfrm>
            <a:off x="1115568" y="509521"/>
            <a:ext cx="10232136" cy="1014984"/>
          </a:xfrm>
        </p:spPr>
        <p:txBody>
          <a:bodyPr>
            <a:normAutofit/>
          </a:bodyPr>
          <a:lstStyle/>
          <a:p>
            <a:r>
              <a:rPr lang="en-US" sz="4000"/>
              <a:t>Legal considerations in export marketing</a:t>
            </a:r>
          </a:p>
        </p:txBody>
      </p:sp>
      <p:sp>
        <p:nvSpPr>
          <p:cNvPr id="22" name="Rectangle 21">
            <a:extLst>
              <a:ext uri="{FF2B5EF4-FFF2-40B4-BE49-F238E27FC236}">
                <a16:creationId xmlns:a16="http://schemas.microsoft.com/office/drawing/2014/main" id="{15589D35-CF9F-4DE9-A792-8571A09E9B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658327"/>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4" name="Content Placeholder 3">
            <a:extLst>
              <a:ext uri="{FF2B5EF4-FFF2-40B4-BE49-F238E27FC236}">
                <a16:creationId xmlns:a16="http://schemas.microsoft.com/office/drawing/2014/main" id="{0C87C495-B7ED-0441-6E78-804F1D914AB9}"/>
              </a:ext>
            </a:extLst>
          </p:cNvPr>
          <p:cNvGraphicFramePr>
            <a:graphicFrameLocks noGrp="1"/>
          </p:cNvGraphicFramePr>
          <p:nvPr>
            <p:ph idx="1"/>
            <p:extLst>
              <p:ext uri="{D42A27DB-BD31-4B8C-83A1-F6EECF244321}">
                <p14:modId xmlns:p14="http://schemas.microsoft.com/office/powerpoint/2010/main" val="1797050412"/>
              </p:ext>
            </p:extLst>
          </p:nvPr>
        </p:nvGraphicFramePr>
        <p:xfrm>
          <a:off x="1115568" y="1978282"/>
          <a:ext cx="10232135" cy="3724399"/>
        </p:xfrm>
        <a:graphic>
          <a:graphicData uri="http://schemas.openxmlformats.org/drawingml/2006/table">
            <a:tbl>
              <a:tblPr firstRow="1" firstCol="1" bandRow="1">
                <a:solidFill>
                  <a:schemeClr val="tx1">
                    <a:lumMod val="75000"/>
                    <a:lumOff val="25000"/>
                  </a:schemeClr>
                </a:solidFill>
              </a:tblPr>
              <a:tblGrid>
                <a:gridCol w="3254006">
                  <a:extLst>
                    <a:ext uri="{9D8B030D-6E8A-4147-A177-3AD203B41FA5}">
                      <a16:colId xmlns:a16="http://schemas.microsoft.com/office/drawing/2014/main" val="1072055748"/>
                    </a:ext>
                  </a:extLst>
                </a:gridCol>
                <a:gridCol w="6978129">
                  <a:extLst>
                    <a:ext uri="{9D8B030D-6E8A-4147-A177-3AD203B41FA5}">
                      <a16:colId xmlns:a16="http://schemas.microsoft.com/office/drawing/2014/main" val="3420902515"/>
                    </a:ext>
                  </a:extLst>
                </a:gridCol>
              </a:tblGrid>
              <a:tr h="741277">
                <a:tc>
                  <a:txBody>
                    <a:bodyPr/>
                    <a:lstStyle/>
                    <a:p>
                      <a:pPr marL="0" marR="0">
                        <a:lnSpc>
                          <a:spcPct val="115000"/>
                        </a:lnSpc>
                        <a:spcBef>
                          <a:spcPts val="0"/>
                        </a:spcBef>
                        <a:spcAft>
                          <a:spcPts val="0"/>
                        </a:spcAft>
                      </a:pPr>
                      <a:r>
                        <a:rPr lang="en-US" sz="2600" b="1"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Players </a:t>
                      </a:r>
                      <a:endParaRPr lang="en-US" sz="2600" b="1"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104358" marR="85984" marT="29817" marB="223625" anchor="b">
                    <a:lnL w="12700" cmpd="sng">
                      <a:noFill/>
                    </a:lnL>
                    <a:lnR w="12700" cmpd="sng">
                      <a:noFill/>
                    </a:lnR>
                    <a:lnT w="9525" cap="flat" cmpd="sng" algn="ctr">
                      <a:noFill/>
                      <a:prstDash val="solid"/>
                    </a:lnT>
                    <a:lnB w="38100" cmpd="sng">
                      <a:noFill/>
                    </a:lnB>
                    <a:solidFill>
                      <a:schemeClr val="tx1">
                        <a:lumMod val="75000"/>
                        <a:lumOff val="25000"/>
                      </a:schemeClr>
                    </a:solidFill>
                  </a:tcPr>
                </a:tc>
                <a:tc>
                  <a:txBody>
                    <a:bodyPr/>
                    <a:lstStyle/>
                    <a:p>
                      <a:pPr marL="0" marR="0">
                        <a:lnSpc>
                          <a:spcPct val="115000"/>
                        </a:lnSpc>
                        <a:spcBef>
                          <a:spcPts val="0"/>
                        </a:spcBef>
                        <a:spcAft>
                          <a:spcPts val="0"/>
                        </a:spcAft>
                      </a:pPr>
                      <a:r>
                        <a:rPr lang="en-US" sz="2600" b="1"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Main legal considerations </a:t>
                      </a:r>
                      <a:endParaRPr lang="en-US" sz="2600" b="1"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104358" marR="85984" marT="29817" marB="223625" anchor="b">
                    <a:lnL w="12700" cmpd="sng">
                      <a:noFill/>
                    </a:lnL>
                    <a:lnR w="12700" cmpd="sng">
                      <a:noFill/>
                    </a:lnR>
                    <a:lnT w="9525" cap="flat" cmpd="sng" algn="ctr">
                      <a:noFill/>
                      <a:prstDash val="solid"/>
                    </a:lnT>
                    <a:lnB w="38100" cmpd="sng">
                      <a:noFill/>
                    </a:lnB>
                    <a:solidFill>
                      <a:schemeClr val="tx1">
                        <a:lumMod val="75000"/>
                        <a:lumOff val="25000"/>
                      </a:schemeClr>
                    </a:solidFill>
                  </a:tcPr>
                </a:tc>
                <a:extLst>
                  <a:ext uri="{0D108BD9-81ED-4DB2-BD59-A6C34878D82A}">
                    <a16:rowId xmlns:a16="http://schemas.microsoft.com/office/drawing/2014/main" val="213641224"/>
                  </a:ext>
                </a:extLst>
              </a:tr>
              <a:tr h="634331">
                <a:tc>
                  <a:txBody>
                    <a:bodyPr/>
                    <a:lstStyle/>
                    <a:p>
                      <a:pPr marL="0" marR="0">
                        <a:lnSpc>
                          <a:spcPct val="115000"/>
                        </a:lnSpc>
                        <a:spcBef>
                          <a:spcPts val="0"/>
                        </a:spcBef>
                        <a:spcAft>
                          <a:spcPts val="0"/>
                        </a:spcAft>
                      </a:pPr>
                      <a:r>
                        <a:rPr lang="en-US" sz="2000" b="1"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Suppliers  </a:t>
                      </a:r>
                      <a:endParaRPr lang="en-US" sz="2000" b="1"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104358" marR="85984" marT="29817" marB="223625">
                    <a:lnL w="12700" cap="flat" cmpd="sng" algn="ctr">
                      <a:solidFill>
                        <a:schemeClr val="bg1"/>
                      </a:solidFill>
                      <a:prstDash val="solid"/>
                    </a:lnL>
                    <a:lnR w="12700" cmpd="sng">
                      <a:noFill/>
                      <a:prstDash val="solid"/>
                    </a:lnR>
                    <a:lnT w="38100" cmpd="sng">
                      <a:noFill/>
                    </a:lnT>
                    <a:lnB w="9525" cap="flat" cmpd="sng" algn="ctr">
                      <a:noFill/>
                      <a:prstDash val="solid"/>
                    </a:lnB>
                    <a:solidFill>
                      <a:schemeClr val="tx1">
                        <a:lumMod val="75000"/>
                        <a:lumOff val="25000"/>
                      </a:schemeClr>
                    </a:solidFill>
                  </a:tcPr>
                </a:tc>
                <a:tc>
                  <a:txBody>
                    <a:bodyPr/>
                    <a:lstStyle/>
                    <a:p>
                      <a:pPr marL="0" marR="0">
                        <a:lnSpc>
                          <a:spcPct val="115000"/>
                        </a:lnSpc>
                        <a:spcBef>
                          <a:spcPts val="0"/>
                        </a:spcBef>
                        <a:spcAft>
                          <a:spcPts val="0"/>
                        </a:spcAft>
                      </a:pPr>
                      <a:r>
                        <a:rPr lang="en-US" sz="2000"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Targets country materials requirements </a:t>
                      </a:r>
                      <a:endParaRPr lang="en-US" sz="2000"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104358" marR="85984" marT="29817" marB="223625">
                    <a:lnL w="12700" cmpd="sng">
                      <a:noFill/>
                      <a:prstDash val="solid"/>
                    </a:lnL>
                    <a:lnR w="12700" cmpd="sng">
                      <a:noFill/>
                      <a:prstDash val="solid"/>
                    </a:lnR>
                    <a:lnT w="38100" cmpd="sng">
                      <a:noFill/>
                    </a:lnT>
                    <a:lnB w="9525" cap="flat" cmpd="sng" algn="ctr">
                      <a:noFill/>
                      <a:prstDash val="solid"/>
                    </a:lnB>
                    <a:solidFill>
                      <a:schemeClr val="tx1">
                        <a:lumMod val="75000"/>
                        <a:lumOff val="25000"/>
                      </a:schemeClr>
                    </a:solidFill>
                  </a:tcPr>
                </a:tc>
                <a:extLst>
                  <a:ext uri="{0D108BD9-81ED-4DB2-BD59-A6C34878D82A}">
                    <a16:rowId xmlns:a16="http://schemas.microsoft.com/office/drawing/2014/main" val="4023643271"/>
                  </a:ext>
                </a:extLst>
              </a:tr>
              <a:tr h="2348791">
                <a:tc>
                  <a:txBody>
                    <a:bodyPr/>
                    <a:lstStyle/>
                    <a:p>
                      <a:pPr marL="0" marR="0">
                        <a:lnSpc>
                          <a:spcPct val="115000"/>
                        </a:lnSpc>
                        <a:spcBef>
                          <a:spcPts val="0"/>
                        </a:spcBef>
                        <a:spcAft>
                          <a:spcPts val="0"/>
                        </a:spcAft>
                      </a:pPr>
                      <a:r>
                        <a:rPr lang="en-US" sz="2000" b="1"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Product design </a:t>
                      </a:r>
                      <a:endParaRPr lang="en-US" sz="2000" b="1"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104358" marR="85984" marT="29817" marB="223625">
                    <a:lnL w="12700" cap="flat" cmpd="sng" algn="ctr">
                      <a:solidFill>
                        <a:schemeClr val="bg1"/>
                      </a:solidFill>
                      <a:prstDash val="solid"/>
                    </a:lnL>
                    <a:lnR w="12700" cmpd="sng">
                      <a:noFill/>
                      <a:prstDash val="solid"/>
                    </a:lnR>
                    <a:lnT w="9525" cap="flat" cmpd="sng" algn="ctr">
                      <a:noFill/>
                      <a:prstDash val="solid"/>
                    </a:lnT>
                    <a:lnB w="12700" cmpd="sng">
                      <a:noFill/>
                      <a:prstDash val="solid"/>
                    </a:lnB>
                    <a:solidFill>
                      <a:srgbClr val="595959"/>
                    </a:solidFill>
                  </a:tcPr>
                </a:tc>
                <a:tc>
                  <a:txBody>
                    <a:bodyPr/>
                    <a:lstStyle/>
                    <a:p>
                      <a:pPr marL="342900" marR="0" lvl="0" indent="-342900">
                        <a:lnSpc>
                          <a:spcPct val="115000"/>
                        </a:lnSpc>
                        <a:spcBef>
                          <a:spcPts val="0"/>
                        </a:spcBef>
                        <a:spcAft>
                          <a:spcPts val="0"/>
                        </a:spcAft>
                        <a:buFont typeface="Symbol" panose="05050102010706020507" pitchFamily="18" charset="2"/>
                        <a:buChar char=""/>
                      </a:pPr>
                      <a:r>
                        <a:rPr lang="en-US" sz="2000"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Quality standard </a:t>
                      </a:r>
                      <a:endParaRPr lang="en-US" sz="2000"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2000"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Specification</a:t>
                      </a:r>
                      <a:endParaRPr lang="en-US" sz="2000"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2000"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Health &amp; safety standards </a:t>
                      </a:r>
                      <a:endParaRPr lang="en-US" sz="2000"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2000"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Environmental requirement</a:t>
                      </a:r>
                      <a:endParaRPr lang="en-US" sz="2000"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2000"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Product adaptation</a:t>
                      </a:r>
                      <a:endParaRPr lang="en-US" sz="2000"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p>
                      <a:pPr marL="0" marR="0">
                        <a:lnSpc>
                          <a:spcPct val="115000"/>
                        </a:lnSpc>
                        <a:spcBef>
                          <a:spcPts val="0"/>
                        </a:spcBef>
                        <a:spcAft>
                          <a:spcPts val="0"/>
                        </a:spcAft>
                      </a:pPr>
                      <a:r>
                        <a:rPr lang="en-US" sz="2000"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104358" marR="85984" marT="29817" marB="223625">
                    <a:lnL w="12700" cmpd="sng">
                      <a:noFill/>
                      <a:prstDash val="solid"/>
                    </a:lnL>
                    <a:lnR w="12700" cmpd="sng">
                      <a:noFill/>
                      <a:prstDash val="solid"/>
                    </a:lnR>
                    <a:lnT w="9525" cap="flat" cmpd="sng" algn="ctr">
                      <a:noFill/>
                      <a:prstDash val="solid"/>
                    </a:lnT>
                    <a:lnB w="12700" cmpd="sng">
                      <a:noFill/>
                      <a:prstDash val="solid"/>
                    </a:lnB>
                    <a:solidFill>
                      <a:srgbClr val="595959"/>
                    </a:solidFill>
                  </a:tcPr>
                </a:tc>
                <a:extLst>
                  <a:ext uri="{0D108BD9-81ED-4DB2-BD59-A6C34878D82A}">
                    <a16:rowId xmlns:a16="http://schemas.microsoft.com/office/drawing/2014/main" val="2500912045"/>
                  </a:ext>
                </a:extLst>
              </a:tr>
            </a:tbl>
          </a:graphicData>
        </a:graphic>
      </p:graphicFrame>
    </p:spTree>
    <p:extLst>
      <p:ext uri="{BB962C8B-B14F-4D97-AF65-F5344CB8AC3E}">
        <p14:creationId xmlns:p14="http://schemas.microsoft.com/office/powerpoint/2010/main" val="2971616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6D1A2CED-DA9B-4CCF-8215-CFC65FE71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Rectangle 23">
            <a:extLst>
              <a:ext uri="{FF2B5EF4-FFF2-40B4-BE49-F238E27FC236}">
                <a16:creationId xmlns:a16="http://schemas.microsoft.com/office/drawing/2014/main" id="{562DFC44-A40C-4573-9230-B3EDB3EC8E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260019"/>
            <a:ext cx="11167447" cy="5933012"/>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2254CD3-67B7-C05D-C717-A6AA12D1DC08}"/>
              </a:ext>
            </a:extLst>
          </p:cNvPr>
          <p:cNvSpPr>
            <a:spLocks noGrp="1"/>
          </p:cNvSpPr>
          <p:nvPr>
            <p:ph type="title"/>
          </p:nvPr>
        </p:nvSpPr>
        <p:spPr>
          <a:xfrm>
            <a:off x="1115568" y="509521"/>
            <a:ext cx="10232136" cy="1014984"/>
          </a:xfrm>
        </p:spPr>
        <p:txBody>
          <a:bodyPr>
            <a:normAutofit/>
          </a:bodyPr>
          <a:lstStyle/>
          <a:p>
            <a:r>
              <a:rPr lang="en-US" sz="4000"/>
              <a:t>Legal considerations in export marketing</a:t>
            </a:r>
          </a:p>
        </p:txBody>
      </p:sp>
      <p:sp>
        <p:nvSpPr>
          <p:cNvPr id="26" name="Rectangle 25">
            <a:extLst>
              <a:ext uri="{FF2B5EF4-FFF2-40B4-BE49-F238E27FC236}">
                <a16:creationId xmlns:a16="http://schemas.microsoft.com/office/drawing/2014/main" id="{15589D35-CF9F-4DE9-A792-8571A09E9B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658327"/>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4" name="Content Placeholder 3">
            <a:extLst>
              <a:ext uri="{FF2B5EF4-FFF2-40B4-BE49-F238E27FC236}">
                <a16:creationId xmlns:a16="http://schemas.microsoft.com/office/drawing/2014/main" id="{0C87C495-B7ED-0441-6E78-804F1D914AB9}"/>
              </a:ext>
            </a:extLst>
          </p:cNvPr>
          <p:cNvGraphicFramePr>
            <a:graphicFrameLocks noGrp="1"/>
          </p:cNvGraphicFramePr>
          <p:nvPr>
            <p:ph idx="1"/>
            <p:extLst>
              <p:ext uri="{D42A27DB-BD31-4B8C-83A1-F6EECF244321}">
                <p14:modId xmlns:p14="http://schemas.microsoft.com/office/powerpoint/2010/main" val="3640558465"/>
              </p:ext>
            </p:extLst>
          </p:nvPr>
        </p:nvGraphicFramePr>
        <p:xfrm>
          <a:off x="1115568" y="1957064"/>
          <a:ext cx="10232135" cy="3766833"/>
        </p:xfrm>
        <a:graphic>
          <a:graphicData uri="http://schemas.openxmlformats.org/drawingml/2006/table">
            <a:tbl>
              <a:tblPr firstRow="1" firstCol="1" bandRow="1">
                <a:noFill/>
              </a:tblPr>
              <a:tblGrid>
                <a:gridCol w="3682672">
                  <a:extLst>
                    <a:ext uri="{9D8B030D-6E8A-4147-A177-3AD203B41FA5}">
                      <a16:colId xmlns:a16="http://schemas.microsoft.com/office/drawing/2014/main" val="1072055748"/>
                    </a:ext>
                  </a:extLst>
                </a:gridCol>
                <a:gridCol w="6549463">
                  <a:extLst>
                    <a:ext uri="{9D8B030D-6E8A-4147-A177-3AD203B41FA5}">
                      <a16:colId xmlns:a16="http://schemas.microsoft.com/office/drawing/2014/main" val="3420902515"/>
                    </a:ext>
                  </a:extLst>
                </a:gridCol>
              </a:tblGrid>
              <a:tr h="823355">
                <a:tc>
                  <a:txBody>
                    <a:bodyPr/>
                    <a:lstStyle/>
                    <a:p>
                      <a:pPr marL="0" marR="0">
                        <a:lnSpc>
                          <a:spcPct val="115000"/>
                        </a:lnSpc>
                        <a:spcBef>
                          <a:spcPts val="0"/>
                        </a:spcBef>
                        <a:spcAft>
                          <a:spcPts val="0"/>
                        </a:spcAft>
                      </a:pPr>
                      <a:r>
                        <a:rPr lang="en-US" sz="2600" b="1"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Players </a:t>
                      </a:r>
                      <a:endParaRPr lang="en-US" sz="2600" b="1"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117306" marR="83790" marT="167580" marB="167580" anchor="ctr">
                    <a:lnL w="12700" cmpd="sng">
                      <a:noFill/>
                    </a:lnL>
                    <a:lnR w="12700" cmpd="sng">
                      <a:noFill/>
                    </a:lnR>
                    <a:lnT w="19050" cap="flat" cmpd="sng" algn="ctr">
                      <a:noFill/>
                      <a:prstDash val="solid"/>
                    </a:lnT>
                    <a:lnB w="38100" cmpd="sng">
                      <a:noFill/>
                    </a:lnB>
                    <a:solidFill>
                      <a:schemeClr val="tx1"/>
                    </a:solidFill>
                  </a:tcPr>
                </a:tc>
                <a:tc>
                  <a:txBody>
                    <a:bodyPr/>
                    <a:lstStyle/>
                    <a:p>
                      <a:pPr marL="0" marR="0">
                        <a:lnSpc>
                          <a:spcPct val="115000"/>
                        </a:lnSpc>
                        <a:spcBef>
                          <a:spcPts val="0"/>
                        </a:spcBef>
                        <a:spcAft>
                          <a:spcPts val="0"/>
                        </a:spcAft>
                      </a:pPr>
                      <a:r>
                        <a:rPr lang="en-US" sz="2600" b="1" kern="100" cap="none" spc="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Main legal considerations </a:t>
                      </a:r>
                      <a:endParaRPr lang="en-US" sz="2600" b="1"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117306" marR="83790" marT="167580" marB="167580" anchor="ctr">
                    <a:lnL w="12700" cmpd="sng">
                      <a:noFill/>
                    </a:lnL>
                    <a:lnR w="12700" cmpd="sng">
                      <a:noFill/>
                    </a:lnR>
                    <a:lnT w="19050" cap="flat" cmpd="sng" algn="ctr">
                      <a:noFill/>
                      <a:prstDash val="solid"/>
                    </a:lnT>
                    <a:lnB w="38100" cmpd="sng">
                      <a:noFill/>
                    </a:lnB>
                    <a:solidFill>
                      <a:schemeClr val="tx1"/>
                    </a:solidFill>
                  </a:tcPr>
                </a:tc>
                <a:extLst>
                  <a:ext uri="{0D108BD9-81ED-4DB2-BD59-A6C34878D82A}">
                    <a16:rowId xmlns:a16="http://schemas.microsoft.com/office/drawing/2014/main" val="213641224"/>
                  </a:ext>
                </a:extLst>
              </a:tr>
              <a:tr h="595725">
                <a:tc>
                  <a:txBody>
                    <a:bodyPr/>
                    <a:lstStyle/>
                    <a:p>
                      <a:pPr marL="0" marR="0">
                        <a:lnSpc>
                          <a:spcPct val="115000"/>
                        </a:lnSpc>
                        <a:spcBef>
                          <a:spcPts val="0"/>
                        </a:spcBef>
                        <a:spcAft>
                          <a:spcPts val="0"/>
                        </a:spcAft>
                      </a:pPr>
                      <a:r>
                        <a:rPr lang="en-US" sz="22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Licensing </a:t>
                      </a:r>
                      <a:endParaRPr lang="en-US" sz="22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17306" marR="83790" marT="0" marB="167580">
                    <a:lnL w="12700" cmpd="sng">
                      <a:noFill/>
                      <a:prstDash val="solid"/>
                    </a:lnL>
                    <a:lnR w="12700" cmpd="sng">
                      <a:noFill/>
                      <a:prstDash val="solid"/>
                    </a:lnR>
                    <a:lnT w="38100" cmpd="sng">
                      <a:noFill/>
                    </a:lnT>
                    <a:lnB w="12700" cap="flat" cmpd="sng" algn="ctr">
                      <a:solidFill>
                        <a:schemeClr val="tx1"/>
                      </a:solidFill>
                      <a:prstDash val="solid"/>
                    </a:lnB>
                    <a:noFill/>
                  </a:tcPr>
                </a:tc>
                <a:tc>
                  <a:txBody>
                    <a:bodyPr/>
                    <a:lstStyle/>
                    <a:p>
                      <a:pPr marL="0" marR="0">
                        <a:lnSpc>
                          <a:spcPct val="115000"/>
                        </a:lnSpc>
                        <a:spcBef>
                          <a:spcPts val="0"/>
                        </a:spcBef>
                        <a:spcAft>
                          <a:spcPts val="0"/>
                        </a:spcAft>
                      </a:pPr>
                      <a:r>
                        <a:rPr lang="en-US" sz="22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What type to obtain</a:t>
                      </a:r>
                      <a:endParaRPr lang="en-US" sz="22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17306" marR="83790" marT="0" marB="167580">
                    <a:lnL w="12700" cmpd="sng">
                      <a:noFill/>
                      <a:prstDash val="solid"/>
                    </a:lnL>
                    <a:lnR w="12700" cmpd="sng">
                      <a:noFill/>
                      <a:prstDash val="solid"/>
                    </a:lnR>
                    <a:lnT w="38100" cmpd="sng">
                      <a:noFill/>
                    </a:lnT>
                    <a:lnB w="12700" cap="flat" cmpd="sng" algn="ctr">
                      <a:solidFill>
                        <a:schemeClr val="tx1"/>
                      </a:solidFill>
                      <a:prstDash val="solid"/>
                    </a:lnB>
                    <a:noFill/>
                  </a:tcPr>
                </a:tc>
                <a:extLst>
                  <a:ext uri="{0D108BD9-81ED-4DB2-BD59-A6C34878D82A}">
                    <a16:rowId xmlns:a16="http://schemas.microsoft.com/office/drawing/2014/main" val="384199001"/>
                  </a:ext>
                </a:extLst>
              </a:tr>
              <a:tr h="595725">
                <a:tc>
                  <a:txBody>
                    <a:bodyPr/>
                    <a:lstStyle/>
                    <a:p>
                      <a:pPr marL="0" marR="0">
                        <a:lnSpc>
                          <a:spcPct val="115000"/>
                        </a:lnSpc>
                        <a:spcBef>
                          <a:spcPts val="0"/>
                        </a:spcBef>
                        <a:spcAft>
                          <a:spcPts val="0"/>
                        </a:spcAft>
                      </a:pPr>
                      <a:r>
                        <a:rPr lang="en-US" sz="22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Manufacturing </a:t>
                      </a:r>
                      <a:endParaRPr lang="en-US" sz="22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17306" marR="83790" marT="0" marB="167580">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marL="0" marR="0">
                        <a:lnSpc>
                          <a:spcPct val="115000"/>
                        </a:lnSpc>
                        <a:spcBef>
                          <a:spcPts val="0"/>
                        </a:spcBef>
                        <a:spcAft>
                          <a:spcPts val="0"/>
                        </a:spcAft>
                      </a:pPr>
                      <a:r>
                        <a:rPr lang="en-US" sz="22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Quality checks </a:t>
                      </a:r>
                      <a:endParaRPr lang="en-US" sz="22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17306" marR="83790" marT="0" marB="167580">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2794392246"/>
                  </a:ext>
                </a:extLst>
              </a:tr>
              <a:tr h="1752028">
                <a:tc>
                  <a:txBody>
                    <a:bodyPr/>
                    <a:lstStyle/>
                    <a:p>
                      <a:pPr marL="0" marR="0">
                        <a:lnSpc>
                          <a:spcPct val="115000"/>
                        </a:lnSpc>
                        <a:spcBef>
                          <a:spcPts val="0"/>
                        </a:spcBef>
                        <a:spcAft>
                          <a:spcPts val="0"/>
                        </a:spcAft>
                      </a:pPr>
                      <a:r>
                        <a:rPr lang="en-US" sz="22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Packaging </a:t>
                      </a:r>
                      <a:endParaRPr lang="en-US" sz="22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17306" marR="83790" marT="0" marB="167580">
                    <a:lnL w="12700" cmpd="sng">
                      <a:noFill/>
                      <a:prstDash val="solid"/>
                    </a:lnL>
                    <a:lnR w="12700" cmpd="sng">
                      <a:noFill/>
                      <a:prstDash val="solid"/>
                    </a:lnR>
                    <a:lnT w="12700" cmpd="sng">
                      <a:noFill/>
                      <a:prstDash val="solid"/>
                    </a:lnT>
                    <a:lnB w="12700" cmpd="sng">
                      <a:noFill/>
                      <a:prstDash val="solid"/>
                    </a:lnB>
                    <a:noFill/>
                  </a:tcPr>
                </a:tc>
                <a:tc>
                  <a:txBody>
                    <a:bodyPr/>
                    <a:lstStyle/>
                    <a:p>
                      <a:pPr marL="342900" marR="0" lvl="0" indent="-342900">
                        <a:lnSpc>
                          <a:spcPct val="115000"/>
                        </a:lnSpc>
                        <a:spcBef>
                          <a:spcPts val="0"/>
                        </a:spcBef>
                        <a:spcAft>
                          <a:spcPts val="0"/>
                        </a:spcAft>
                        <a:buFont typeface="Symbol" panose="05050102010706020507" pitchFamily="18" charset="2"/>
                        <a:buChar char=""/>
                      </a:pPr>
                      <a:r>
                        <a:rPr lang="en-US" sz="22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Environmental laws </a:t>
                      </a:r>
                      <a:endParaRPr lang="en-US" sz="22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22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Labeling law </a:t>
                      </a:r>
                      <a:endParaRPr lang="en-US" sz="22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22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Linguistic requirements </a:t>
                      </a:r>
                      <a:endParaRPr lang="en-US" sz="22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22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Health &amp; safety warnings </a:t>
                      </a:r>
                      <a:endParaRPr lang="en-US" sz="22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17306" marR="83790" marT="0" marB="167580">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988527375"/>
                  </a:ext>
                </a:extLst>
              </a:tr>
            </a:tbl>
          </a:graphicData>
        </a:graphic>
      </p:graphicFrame>
    </p:spTree>
    <p:extLst>
      <p:ext uri="{BB962C8B-B14F-4D97-AF65-F5344CB8AC3E}">
        <p14:creationId xmlns:p14="http://schemas.microsoft.com/office/powerpoint/2010/main" val="1196342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D1A2CED-DA9B-4CCF-8215-CFC65FE71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562DFC44-A40C-4573-9230-B3EDB3EC8E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260019"/>
            <a:ext cx="11167447" cy="5933012"/>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2254CD3-67B7-C05D-C717-A6AA12D1DC08}"/>
              </a:ext>
            </a:extLst>
          </p:cNvPr>
          <p:cNvSpPr>
            <a:spLocks noGrp="1"/>
          </p:cNvSpPr>
          <p:nvPr>
            <p:ph type="title"/>
          </p:nvPr>
        </p:nvSpPr>
        <p:spPr>
          <a:xfrm>
            <a:off x="1115568" y="509521"/>
            <a:ext cx="10232136" cy="1014984"/>
          </a:xfrm>
        </p:spPr>
        <p:txBody>
          <a:bodyPr>
            <a:normAutofit/>
          </a:bodyPr>
          <a:lstStyle/>
          <a:p>
            <a:r>
              <a:rPr lang="en-US" sz="4000"/>
              <a:t>Legal considerations in export marketing</a:t>
            </a:r>
          </a:p>
        </p:txBody>
      </p:sp>
      <p:sp>
        <p:nvSpPr>
          <p:cNvPr id="13" name="Rectangle 12">
            <a:extLst>
              <a:ext uri="{FF2B5EF4-FFF2-40B4-BE49-F238E27FC236}">
                <a16:creationId xmlns:a16="http://schemas.microsoft.com/office/drawing/2014/main" id="{15589D35-CF9F-4DE9-A792-8571A09E9B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658327"/>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4" name="Content Placeholder 3">
            <a:extLst>
              <a:ext uri="{FF2B5EF4-FFF2-40B4-BE49-F238E27FC236}">
                <a16:creationId xmlns:a16="http://schemas.microsoft.com/office/drawing/2014/main" id="{0C87C495-B7ED-0441-6E78-804F1D914AB9}"/>
              </a:ext>
            </a:extLst>
          </p:cNvPr>
          <p:cNvGraphicFramePr>
            <a:graphicFrameLocks noGrp="1"/>
          </p:cNvGraphicFramePr>
          <p:nvPr>
            <p:ph idx="1"/>
            <p:extLst>
              <p:ext uri="{D42A27DB-BD31-4B8C-83A1-F6EECF244321}">
                <p14:modId xmlns:p14="http://schemas.microsoft.com/office/powerpoint/2010/main" val="2557786911"/>
              </p:ext>
            </p:extLst>
          </p:nvPr>
        </p:nvGraphicFramePr>
        <p:xfrm>
          <a:off x="1115568" y="1811033"/>
          <a:ext cx="10232137" cy="4058896"/>
        </p:xfrm>
        <a:graphic>
          <a:graphicData uri="http://schemas.openxmlformats.org/drawingml/2006/table">
            <a:tbl>
              <a:tblPr firstRow="1" firstCol="1" bandRow="1">
                <a:noFill/>
              </a:tblPr>
              <a:tblGrid>
                <a:gridCol w="3747282">
                  <a:extLst>
                    <a:ext uri="{9D8B030D-6E8A-4147-A177-3AD203B41FA5}">
                      <a16:colId xmlns:a16="http://schemas.microsoft.com/office/drawing/2014/main" val="1072055748"/>
                    </a:ext>
                  </a:extLst>
                </a:gridCol>
                <a:gridCol w="6484855">
                  <a:extLst>
                    <a:ext uri="{9D8B030D-6E8A-4147-A177-3AD203B41FA5}">
                      <a16:colId xmlns:a16="http://schemas.microsoft.com/office/drawing/2014/main" val="3420902515"/>
                    </a:ext>
                  </a:extLst>
                </a:gridCol>
              </a:tblGrid>
              <a:tr h="759484">
                <a:tc>
                  <a:txBody>
                    <a:bodyPr/>
                    <a:lstStyle/>
                    <a:p>
                      <a:pPr marL="0" marR="0">
                        <a:lnSpc>
                          <a:spcPct val="115000"/>
                        </a:lnSpc>
                        <a:spcBef>
                          <a:spcPts val="0"/>
                        </a:spcBef>
                        <a:spcAft>
                          <a:spcPts val="0"/>
                        </a:spcAft>
                      </a:pPr>
                      <a:r>
                        <a:rPr lang="en-US" sz="3100" b="0" kern="100" cap="none" spc="6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Players </a:t>
                      </a:r>
                      <a:endParaRPr lang="en-US" sz="3100" b="0" kern="100" cap="none" spc="6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104865" marR="104865" marT="177773" marB="0" anchor="ctr">
                    <a:lnL w="12700" cmpd="sng">
                      <a:noFill/>
                    </a:lnL>
                    <a:lnR w="12700" cmpd="sng">
                      <a:noFill/>
                    </a:lnR>
                    <a:lnT w="19050" cap="flat" cmpd="sng" algn="ctr">
                      <a:noFill/>
                      <a:prstDash val="solid"/>
                    </a:lnT>
                    <a:lnB w="38100" cmpd="sng">
                      <a:noFill/>
                    </a:lnB>
                    <a:solidFill>
                      <a:schemeClr val="accent1"/>
                    </a:solidFill>
                  </a:tcPr>
                </a:tc>
                <a:tc>
                  <a:txBody>
                    <a:bodyPr/>
                    <a:lstStyle/>
                    <a:p>
                      <a:pPr marL="0" marR="0">
                        <a:lnSpc>
                          <a:spcPct val="115000"/>
                        </a:lnSpc>
                        <a:spcBef>
                          <a:spcPts val="0"/>
                        </a:spcBef>
                        <a:spcAft>
                          <a:spcPts val="0"/>
                        </a:spcAft>
                      </a:pPr>
                      <a:r>
                        <a:rPr lang="en-US" sz="3100" b="0" kern="100" cap="none" spc="6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Main legal considerations </a:t>
                      </a:r>
                      <a:endParaRPr lang="en-US" sz="3100" b="0" kern="100" cap="none" spc="6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104865" marR="104865" marT="177773" marB="0" anchor="ctr">
                    <a:lnL w="12700" cmpd="sng">
                      <a:noFill/>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213641224"/>
                  </a:ext>
                </a:extLst>
              </a:tr>
              <a:tr h="1172683">
                <a:tc>
                  <a:txBody>
                    <a:bodyPr/>
                    <a:lstStyle/>
                    <a:p>
                      <a:pPr marL="0" marR="0">
                        <a:lnSpc>
                          <a:spcPct val="115000"/>
                        </a:lnSpc>
                        <a:spcBef>
                          <a:spcPts val="0"/>
                        </a:spcBef>
                        <a:spcAft>
                          <a:spcPts val="0"/>
                        </a:spcAft>
                      </a:pPr>
                      <a:r>
                        <a:rPr lang="en-US" sz="27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Financing </a:t>
                      </a:r>
                      <a:endParaRPr lang="en-US" sz="27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04865" marR="104865" marT="177773" marB="0">
                    <a:lnL w="12700" cmpd="sng">
                      <a:noFill/>
                      <a:prstDash val="solid"/>
                    </a:lnL>
                    <a:lnR w="12700" cmpd="sng">
                      <a:noFill/>
                      <a:prstDash val="solid"/>
                    </a:lnR>
                    <a:lnT w="38100" cmpd="sng">
                      <a:noFill/>
                    </a:lnT>
                    <a:lnB w="12700" cap="flat" cmpd="sng" algn="ctr">
                      <a:noFill/>
                      <a:prstDash val="solid"/>
                    </a:lnB>
                    <a:noFill/>
                  </a:tcPr>
                </a:tc>
                <a:tc>
                  <a:txBody>
                    <a:bodyPr/>
                    <a:lstStyle/>
                    <a:p>
                      <a:pPr marL="342900" marR="0" lvl="0" indent="-342900">
                        <a:lnSpc>
                          <a:spcPct val="115000"/>
                        </a:lnSpc>
                        <a:spcBef>
                          <a:spcPts val="0"/>
                        </a:spcBef>
                        <a:spcAft>
                          <a:spcPts val="0"/>
                        </a:spcAft>
                        <a:buFont typeface="Symbol" panose="05050102010706020507" pitchFamily="18" charset="2"/>
                        <a:buChar char=""/>
                      </a:pPr>
                      <a:r>
                        <a:rPr lang="en-US" sz="27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Foreign ale corporation</a:t>
                      </a:r>
                      <a:endParaRPr lang="en-US" sz="2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27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Export -import bank </a:t>
                      </a:r>
                      <a:endParaRPr lang="en-US" sz="2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04865" marR="104865" marT="177773" marB="0">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36504642"/>
                  </a:ext>
                </a:extLst>
              </a:tr>
              <a:tr h="2126729">
                <a:tc>
                  <a:txBody>
                    <a:bodyPr/>
                    <a:lstStyle/>
                    <a:p>
                      <a:pPr marL="0" marR="0">
                        <a:lnSpc>
                          <a:spcPct val="115000"/>
                        </a:lnSpc>
                        <a:spcBef>
                          <a:spcPts val="0"/>
                        </a:spcBef>
                        <a:spcAft>
                          <a:spcPts val="0"/>
                        </a:spcAft>
                      </a:pPr>
                      <a:r>
                        <a:rPr lang="en-US" sz="27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Shipping and customs </a:t>
                      </a:r>
                      <a:endParaRPr lang="en-US" sz="27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04865" marR="104865" marT="177773" marB="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342900" marR="0" lvl="0" indent="-342900">
                        <a:lnSpc>
                          <a:spcPct val="115000"/>
                        </a:lnSpc>
                        <a:spcBef>
                          <a:spcPts val="0"/>
                        </a:spcBef>
                        <a:spcAft>
                          <a:spcPts val="0"/>
                        </a:spcAft>
                        <a:buFont typeface="Symbol" panose="05050102010706020507" pitchFamily="18" charset="2"/>
                        <a:buChar char=""/>
                      </a:pPr>
                      <a:r>
                        <a:rPr lang="en-US" sz="27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Choice of carriers (country bae)</a:t>
                      </a:r>
                      <a:endParaRPr lang="en-US" sz="2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27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Free trade zones </a:t>
                      </a:r>
                      <a:endParaRPr lang="en-US" sz="2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27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Economic customs benefits for exports</a:t>
                      </a:r>
                      <a:endParaRPr lang="en-US" sz="2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27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Trade barriers in target country  </a:t>
                      </a:r>
                      <a:endParaRPr lang="en-US" sz="2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04865" marR="104865" marT="177773" marB="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62600324"/>
                  </a:ext>
                </a:extLst>
              </a:tr>
            </a:tbl>
          </a:graphicData>
        </a:graphic>
      </p:graphicFrame>
    </p:spTree>
    <p:extLst>
      <p:ext uri="{BB962C8B-B14F-4D97-AF65-F5344CB8AC3E}">
        <p14:creationId xmlns:p14="http://schemas.microsoft.com/office/powerpoint/2010/main" val="32748760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D1A2CED-DA9B-4CCF-8215-CFC65FE71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562DFC44-A40C-4573-9230-B3EDB3EC8E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260019"/>
            <a:ext cx="11167447" cy="5933012"/>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2254CD3-67B7-C05D-C717-A6AA12D1DC08}"/>
              </a:ext>
            </a:extLst>
          </p:cNvPr>
          <p:cNvSpPr>
            <a:spLocks noGrp="1"/>
          </p:cNvSpPr>
          <p:nvPr>
            <p:ph type="title"/>
          </p:nvPr>
        </p:nvSpPr>
        <p:spPr>
          <a:xfrm>
            <a:off x="1115568" y="509521"/>
            <a:ext cx="10232136" cy="1014984"/>
          </a:xfrm>
        </p:spPr>
        <p:txBody>
          <a:bodyPr>
            <a:normAutofit/>
          </a:bodyPr>
          <a:lstStyle/>
          <a:p>
            <a:r>
              <a:rPr lang="en-US" sz="4000"/>
              <a:t>Legal considerations in export marketing</a:t>
            </a:r>
          </a:p>
        </p:txBody>
      </p:sp>
      <p:sp>
        <p:nvSpPr>
          <p:cNvPr id="13" name="Rectangle 12">
            <a:extLst>
              <a:ext uri="{FF2B5EF4-FFF2-40B4-BE49-F238E27FC236}">
                <a16:creationId xmlns:a16="http://schemas.microsoft.com/office/drawing/2014/main" id="{15589D35-CF9F-4DE9-A792-8571A09E9B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658327"/>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4" name="Content Placeholder 3">
            <a:extLst>
              <a:ext uri="{FF2B5EF4-FFF2-40B4-BE49-F238E27FC236}">
                <a16:creationId xmlns:a16="http://schemas.microsoft.com/office/drawing/2014/main" id="{0C87C495-B7ED-0441-6E78-804F1D914AB9}"/>
              </a:ext>
            </a:extLst>
          </p:cNvPr>
          <p:cNvGraphicFramePr>
            <a:graphicFrameLocks noGrp="1"/>
          </p:cNvGraphicFramePr>
          <p:nvPr>
            <p:ph idx="1"/>
            <p:extLst>
              <p:ext uri="{D42A27DB-BD31-4B8C-83A1-F6EECF244321}">
                <p14:modId xmlns:p14="http://schemas.microsoft.com/office/powerpoint/2010/main" val="1937075328"/>
              </p:ext>
            </p:extLst>
          </p:nvPr>
        </p:nvGraphicFramePr>
        <p:xfrm>
          <a:off x="1326784" y="1673352"/>
          <a:ext cx="9809704" cy="4334257"/>
        </p:xfrm>
        <a:graphic>
          <a:graphicData uri="http://schemas.openxmlformats.org/drawingml/2006/table">
            <a:tbl>
              <a:tblPr firstRow="1" firstCol="1" bandRow="1">
                <a:noFill/>
              </a:tblPr>
              <a:tblGrid>
                <a:gridCol w="2942091">
                  <a:extLst>
                    <a:ext uri="{9D8B030D-6E8A-4147-A177-3AD203B41FA5}">
                      <a16:colId xmlns:a16="http://schemas.microsoft.com/office/drawing/2014/main" val="1072055748"/>
                    </a:ext>
                  </a:extLst>
                </a:gridCol>
                <a:gridCol w="6867613">
                  <a:extLst>
                    <a:ext uri="{9D8B030D-6E8A-4147-A177-3AD203B41FA5}">
                      <a16:colId xmlns:a16="http://schemas.microsoft.com/office/drawing/2014/main" val="3420902515"/>
                    </a:ext>
                  </a:extLst>
                </a:gridCol>
              </a:tblGrid>
              <a:tr h="632759">
                <a:tc>
                  <a:txBody>
                    <a:bodyPr/>
                    <a:lstStyle/>
                    <a:p>
                      <a:pPr marL="0" marR="0">
                        <a:lnSpc>
                          <a:spcPct val="115000"/>
                        </a:lnSpc>
                        <a:spcBef>
                          <a:spcPts val="0"/>
                        </a:spcBef>
                        <a:spcAft>
                          <a:spcPts val="0"/>
                        </a:spcAft>
                      </a:pPr>
                      <a:r>
                        <a:rPr lang="en-US" sz="2200" b="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Players </a:t>
                      </a:r>
                      <a:endParaRPr lang="en-US" sz="2200" b="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86538" marR="86538" marT="102692" marB="102692">
                    <a:lnL w="12700" cmpd="sng">
                      <a:noFill/>
                    </a:lnL>
                    <a:lnR w="12700" cmpd="sng">
                      <a:noFill/>
                    </a:lnR>
                    <a:lnT w="28575" cap="flat" cmpd="sng" algn="ctr">
                      <a:solidFill>
                        <a:schemeClr val="tx1"/>
                      </a:solidFill>
                      <a:prstDash val="solid"/>
                    </a:lnT>
                    <a:lnB w="38100" cmpd="sng">
                      <a:noFill/>
                    </a:lnB>
                    <a:noFill/>
                  </a:tcPr>
                </a:tc>
                <a:tc>
                  <a:txBody>
                    <a:bodyPr/>
                    <a:lstStyle/>
                    <a:p>
                      <a:pPr marL="0" marR="0">
                        <a:lnSpc>
                          <a:spcPct val="115000"/>
                        </a:lnSpc>
                        <a:spcBef>
                          <a:spcPts val="0"/>
                        </a:spcBef>
                        <a:spcAft>
                          <a:spcPts val="0"/>
                        </a:spcAft>
                      </a:pPr>
                      <a:r>
                        <a:rPr lang="en-US" sz="2200" b="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Main legal considerations </a:t>
                      </a:r>
                      <a:endParaRPr lang="en-US" sz="2200" b="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86538" marR="86538" marT="102692" marB="102692">
                    <a:lnL w="12700" cmpd="sng">
                      <a:noFill/>
                    </a:lnL>
                    <a:lnR w="12700" cmpd="sng">
                      <a:noFill/>
                    </a:lnR>
                    <a:lnT w="28575" cap="flat" cmpd="sng" algn="ctr">
                      <a:solidFill>
                        <a:schemeClr val="tx1"/>
                      </a:solidFill>
                      <a:prstDash val="solid"/>
                    </a:lnT>
                    <a:lnB w="38100" cmpd="sng">
                      <a:noFill/>
                    </a:lnB>
                    <a:noFill/>
                  </a:tcPr>
                </a:tc>
                <a:extLst>
                  <a:ext uri="{0D108BD9-81ED-4DB2-BD59-A6C34878D82A}">
                    <a16:rowId xmlns:a16="http://schemas.microsoft.com/office/drawing/2014/main" val="213641224"/>
                  </a:ext>
                </a:extLst>
              </a:tr>
              <a:tr h="1420064">
                <a:tc>
                  <a:txBody>
                    <a:bodyPr/>
                    <a:lstStyle/>
                    <a:p>
                      <a:pPr marL="0" marR="0">
                        <a:lnSpc>
                          <a:spcPct val="115000"/>
                        </a:lnSpc>
                        <a:spcBef>
                          <a:spcPts val="0"/>
                        </a:spcBef>
                        <a:spcAft>
                          <a:spcPts val="0"/>
                        </a:spcAft>
                      </a:pPr>
                      <a:r>
                        <a:rPr lang="en-US" sz="22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Sales and marketing </a:t>
                      </a:r>
                      <a:endParaRPr lang="en-US" sz="22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86538" marR="86538" marT="102692" marB="102692">
                    <a:lnL w="28575" cap="flat" cmpd="sng" algn="ctr">
                      <a:noFill/>
                      <a:prstDash val="solid"/>
                    </a:lnL>
                    <a:lnR w="12700" cmpd="sng">
                      <a:noFill/>
                      <a:prstDash val="solid"/>
                    </a:lnR>
                    <a:lnT w="38100" cmpd="sng">
                      <a:noFill/>
                    </a:lnT>
                    <a:lnB w="12700" cap="flat" cmpd="sng" algn="ctr">
                      <a:noFill/>
                      <a:prstDash val="solid"/>
                    </a:lnB>
                    <a:noFill/>
                  </a:tcPr>
                </a:tc>
                <a:tc>
                  <a:txBody>
                    <a:bodyPr/>
                    <a:lstStyle/>
                    <a:p>
                      <a:pPr marL="342900" marR="0" lvl="0" indent="-342900">
                        <a:lnSpc>
                          <a:spcPct val="115000"/>
                        </a:lnSpc>
                        <a:spcBef>
                          <a:spcPts val="0"/>
                        </a:spcBef>
                        <a:spcAft>
                          <a:spcPts val="0"/>
                        </a:spcAft>
                        <a:buFont typeface="Symbol" panose="05050102010706020507" pitchFamily="18" charset="2"/>
                        <a:buChar char=""/>
                      </a:pPr>
                      <a:r>
                        <a:rPr lang="en-US" sz="22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Choice of type of partner </a:t>
                      </a:r>
                      <a:endParaRPr lang="en-US" sz="22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22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FCPA</a:t>
                      </a:r>
                      <a:endParaRPr lang="en-US" sz="22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22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Element of a partnership contract </a:t>
                      </a:r>
                      <a:endParaRPr lang="en-US" sz="22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86538" marR="86538" marT="102692" marB="102692">
                    <a:lnL w="12700" cmpd="sng">
                      <a:noFill/>
                      <a:prstDash val="solid"/>
                    </a:lnL>
                    <a:lnR w="28575" cap="flat" cmpd="sng" algn="ctr">
                      <a:noFill/>
                      <a:prstDash val="solid"/>
                    </a:lnR>
                    <a:lnT w="38100" cmpd="sng">
                      <a:noFill/>
                    </a:lnT>
                    <a:lnB w="12700" cap="flat" cmpd="sng" algn="ctr">
                      <a:noFill/>
                      <a:prstDash val="solid"/>
                    </a:lnB>
                    <a:noFill/>
                  </a:tcPr>
                </a:tc>
                <a:extLst>
                  <a:ext uri="{0D108BD9-81ED-4DB2-BD59-A6C34878D82A}">
                    <a16:rowId xmlns:a16="http://schemas.microsoft.com/office/drawing/2014/main" val="3905939706"/>
                  </a:ext>
                </a:extLst>
              </a:tr>
              <a:tr h="1255023">
                <a:tc>
                  <a:txBody>
                    <a:bodyPr/>
                    <a:lstStyle/>
                    <a:p>
                      <a:pPr marL="0" marR="0">
                        <a:lnSpc>
                          <a:spcPct val="115000"/>
                        </a:lnSpc>
                        <a:spcBef>
                          <a:spcPts val="0"/>
                        </a:spcBef>
                        <a:spcAft>
                          <a:spcPts val="0"/>
                        </a:spcAft>
                      </a:pPr>
                      <a:r>
                        <a:rPr lang="en-US" sz="22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Physical distribution </a:t>
                      </a:r>
                      <a:endParaRPr lang="en-US" sz="22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86538" marR="86538" marT="102692" marB="102692">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342900" marR="0" lvl="0" indent="-342900">
                        <a:lnSpc>
                          <a:spcPct val="115000"/>
                        </a:lnSpc>
                        <a:spcBef>
                          <a:spcPts val="0"/>
                        </a:spcBef>
                        <a:spcAft>
                          <a:spcPts val="0"/>
                        </a:spcAft>
                        <a:buFont typeface="Symbol" panose="05050102010706020507" pitchFamily="18" charset="2"/>
                        <a:buChar char=""/>
                      </a:pPr>
                      <a:r>
                        <a:rPr lang="en-US" sz="19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Target country’s legal restrictions on modes of transportation</a:t>
                      </a:r>
                      <a:endParaRPr lang="en-US" sz="19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19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Distributor’s network and capabilities protecting intellectual property rights </a:t>
                      </a:r>
                      <a:endParaRPr lang="en-US" sz="19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86538" marR="86538" marT="102692" marB="102692">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643530397"/>
                  </a:ext>
                </a:extLst>
              </a:tr>
              <a:tr h="1026411">
                <a:tc>
                  <a:txBody>
                    <a:bodyPr/>
                    <a:lstStyle/>
                    <a:p>
                      <a:pPr marL="0" marR="0">
                        <a:lnSpc>
                          <a:spcPct val="115000"/>
                        </a:lnSpc>
                        <a:spcBef>
                          <a:spcPts val="0"/>
                        </a:spcBef>
                        <a:spcAft>
                          <a:spcPts val="0"/>
                        </a:spcAft>
                      </a:pPr>
                      <a:r>
                        <a:rPr lang="en-US" sz="2200" b="1"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Retail </a:t>
                      </a:r>
                      <a:endParaRPr lang="en-US" sz="22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86538" marR="86538" marT="102692" marB="102692">
                    <a:lnL w="28575" cap="flat" cmpd="sng" algn="ctr">
                      <a:noFill/>
                      <a:prstDash val="solid"/>
                    </a:lnL>
                    <a:lnR w="12700" cmpd="sng">
                      <a:noFill/>
                      <a:prstDash val="solid"/>
                    </a:lnR>
                    <a:lnT w="12700" cmpd="sng">
                      <a:noFill/>
                      <a:prstDash val="solid"/>
                    </a:lnT>
                    <a:lnB w="28575" cap="flat" cmpd="sng" algn="ctr">
                      <a:noFill/>
                      <a:prstDash val="solid"/>
                    </a:lnB>
                    <a:noFill/>
                  </a:tcPr>
                </a:tc>
                <a:tc>
                  <a:txBody>
                    <a:bodyPr/>
                    <a:lstStyle/>
                    <a:p>
                      <a:pPr marL="342900" marR="0" lvl="0" indent="-342900">
                        <a:lnSpc>
                          <a:spcPct val="115000"/>
                        </a:lnSpc>
                        <a:spcBef>
                          <a:spcPts val="0"/>
                        </a:spcBef>
                        <a:spcAft>
                          <a:spcPts val="0"/>
                        </a:spcAft>
                        <a:buFont typeface="Symbol" panose="05050102010706020507" pitchFamily="18" charset="2"/>
                        <a:buChar char=""/>
                      </a:pPr>
                      <a:r>
                        <a:rPr lang="en-US" sz="22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Sales tax target country </a:t>
                      </a:r>
                      <a:endParaRPr lang="en-US" sz="22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2200" kern="100" cap="none" spc="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Price fixing </a:t>
                      </a:r>
                      <a:endParaRPr lang="en-US" sz="22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86538" marR="86538" marT="102692" marB="102692">
                    <a:lnL w="12700" cmpd="sng">
                      <a:noFill/>
                      <a:prstDash val="solid"/>
                    </a:lnL>
                    <a:lnR w="28575" cap="flat" cmpd="sng" algn="ctr">
                      <a:noFill/>
                      <a:prstDash val="solid"/>
                    </a:lnR>
                    <a:lnT w="12700" cmpd="sng">
                      <a:noFill/>
                      <a:prstDash val="solid"/>
                    </a:lnT>
                    <a:lnB w="28575" cap="flat" cmpd="sng" algn="ctr">
                      <a:noFill/>
                      <a:prstDash val="solid"/>
                    </a:lnB>
                    <a:noFill/>
                  </a:tcPr>
                </a:tc>
                <a:extLst>
                  <a:ext uri="{0D108BD9-81ED-4DB2-BD59-A6C34878D82A}">
                    <a16:rowId xmlns:a16="http://schemas.microsoft.com/office/drawing/2014/main" val="2386410565"/>
                  </a:ext>
                </a:extLst>
              </a:tr>
            </a:tbl>
          </a:graphicData>
        </a:graphic>
      </p:graphicFrame>
    </p:spTree>
    <p:extLst>
      <p:ext uri="{BB962C8B-B14F-4D97-AF65-F5344CB8AC3E}">
        <p14:creationId xmlns:p14="http://schemas.microsoft.com/office/powerpoint/2010/main" val="3831822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C28A69-9B26-45AC-AFF7-719A7A50A0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7C9119-FBCB-436B-D23A-ACC97E68BE4C}"/>
              </a:ext>
            </a:extLst>
          </p:cNvPr>
          <p:cNvSpPr>
            <a:spLocks noGrp="1"/>
          </p:cNvSpPr>
          <p:nvPr>
            <p:ph type="title"/>
          </p:nvPr>
        </p:nvSpPr>
        <p:spPr>
          <a:xfrm>
            <a:off x="7145654" y="991443"/>
            <a:ext cx="4646295" cy="1087819"/>
          </a:xfrm>
        </p:spPr>
        <p:txBody>
          <a:bodyPr anchor="b">
            <a:normAutofit/>
          </a:bodyPr>
          <a:lstStyle/>
          <a:p>
            <a:r>
              <a:rPr lang="en-US" sz="2400"/>
              <a:t>Legal dimensions in export marketing </a:t>
            </a:r>
            <a:br>
              <a:rPr lang="en-US" sz="2400"/>
            </a:br>
            <a:endParaRPr lang="en-US" sz="2400"/>
          </a:p>
        </p:txBody>
      </p:sp>
      <p:pic>
        <p:nvPicPr>
          <p:cNvPr id="5" name="Picture 4" descr="Packages on conveyor belt">
            <a:extLst>
              <a:ext uri="{FF2B5EF4-FFF2-40B4-BE49-F238E27FC236}">
                <a16:creationId xmlns:a16="http://schemas.microsoft.com/office/drawing/2014/main" id="{F79ACC0C-BA60-0F32-B27D-257D3AD08CA0}"/>
              </a:ext>
            </a:extLst>
          </p:cNvPr>
          <p:cNvPicPr>
            <a:picLocks noChangeAspect="1"/>
          </p:cNvPicPr>
          <p:nvPr/>
        </p:nvPicPr>
        <p:blipFill rotWithShape="1">
          <a:blip r:embed="rId2"/>
          <a:srcRect l="1383" r="33517" b="-2"/>
          <a:stretch/>
        </p:blipFill>
        <p:spPr>
          <a:xfrm>
            <a:off x="20" y="-1"/>
            <a:ext cx="6688434" cy="6858000"/>
          </a:xfrm>
          <a:prstGeom prst="rect">
            <a:avLst/>
          </a:prstGeom>
        </p:spPr>
      </p:pic>
      <p:sp>
        <p:nvSpPr>
          <p:cNvPr id="11" name="Rectangle 10">
            <a:extLst>
              <a:ext uri="{FF2B5EF4-FFF2-40B4-BE49-F238E27FC236}">
                <a16:creationId xmlns:a16="http://schemas.microsoft.com/office/drawing/2014/main" id="{33AE4636-AEEC-45D6-84D4-7AC2DA48E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383398"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8D9CE0F4-2EB2-4F1F-8AAC-DB3571D9F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55" y="2285541"/>
            <a:ext cx="457200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0C05657-04EA-02C0-2183-07DA5CD9765B}"/>
              </a:ext>
            </a:extLst>
          </p:cNvPr>
          <p:cNvSpPr>
            <a:spLocks noGrp="1"/>
          </p:cNvSpPr>
          <p:nvPr>
            <p:ph idx="1"/>
          </p:nvPr>
        </p:nvSpPr>
        <p:spPr>
          <a:xfrm>
            <a:off x="7145654" y="2684095"/>
            <a:ext cx="4646295" cy="3492868"/>
          </a:xfrm>
        </p:spPr>
        <p:txBody>
          <a:bodyPr>
            <a:normAutofit/>
          </a:bodyPr>
          <a:lstStyle/>
          <a:p>
            <a:r>
              <a:rPr lang="en-US" sz="2400" dirty="0"/>
              <a:t>Those Relating to export-import contracts</a:t>
            </a:r>
          </a:p>
          <a:p>
            <a:r>
              <a:rPr lang="en-US" sz="2400" dirty="0"/>
              <a:t>Those Relating to Relationships between exporter and agents/distributors</a:t>
            </a:r>
          </a:p>
          <a:p>
            <a:r>
              <a:rPr lang="en-US" sz="2400" dirty="0"/>
              <a:t>Those Relating to Products</a:t>
            </a:r>
          </a:p>
          <a:p>
            <a:r>
              <a:rPr lang="en-US" sz="2400" dirty="0"/>
              <a:t>Those Relating to Letters of Credit</a:t>
            </a:r>
          </a:p>
          <a:p>
            <a:endParaRPr lang="en-US" sz="1800" dirty="0"/>
          </a:p>
        </p:txBody>
      </p:sp>
    </p:spTree>
    <p:extLst>
      <p:ext uri="{BB962C8B-B14F-4D97-AF65-F5344CB8AC3E}">
        <p14:creationId xmlns:p14="http://schemas.microsoft.com/office/powerpoint/2010/main" val="31340802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C68A55F-7B32-44D8-AEE5-1AF4053265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BCFFF2-2697-EB0C-62D8-DC756A58679A}"/>
              </a:ext>
            </a:extLst>
          </p:cNvPr>
          <p:cNvSpPr>
            <a:spLocks noGrp="1"/>
          </p:cNvSpPr>
          <p:nvPr>
            <p:ph type="title"/>
          </p:nvPr>
        </p:nvSpPr>
        <p:spPr>
          <a:xfrm>
            <a:off x="655320" y="429030"/>
            <a:ext cx="2834640" cy="5457589"/>
          </a:xfrm>
        </p:spPr>
        <p:txBody>
          <a:bodyPr anchor="ctr">
            <a:normAutofit/>
          </a:bodyPr>
          <a:lstStyle/>
          <a:p>
            <a:r>
              <a:rPr lang="en-US" sz="4000"/>
              <a:t>(i)	Relating to Export-Import Contracts</a:t>
            </a:r>
          </a:p>
        </p:txBody>
      </p:sp>
      <p:sp>
        <p:nvSpPr>
          <p:cNvPr id="11" name="Rectangle 10">
            <a:extLst>
              <a:ext uri="{FF2B5EF4-FFF2-40B4-BE49-F238E27FC236}">
                <a16:creationId xmlns:a16="http://schemas.microsoft.com/office/drawing/2014/main" id="{CD1AAA2C-FBBE-42AA-B869-31D524B765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5320" y="6112341"/>
            <a:ext cx="10835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5F937BBF-9326-4230-AB1B-F1795E350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045208" y="4686084"/>
            <a:ext cx="54864" cy="2834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1F4023AF-9328-A156-38AC-DC82FDF8C2C8}"/>
              </a:ext>
            </a:extLst>
          </p:cNvPr>
          <p:cNvGraphicFramePr>
            <a:graphicFrameLocks noGrp="1"/>
          </p:cNvGraphicFramePr>
          <p:nvPr>
            <p:ph idx="1"/>
            <p:extLst>
              <p:ext uri="{D42A27DB-BD31-4B8C-83A1-F6EECF244321}">
                <p14:modId xmlns:p14="http://schemas.microsoft.com/office/powerpoint/2010/main" val="2287834224"/>
              </p:ext>
            </p:extLst>
          </p:nvPr>
        </p:nvGraphicFramePr>
        <p:xfrm>
          <a:off x="4041648" y="429030"/>
          <a:ext cx="7452360" cy="5459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7919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C68A55F-7B32-44D8-AEE5-1AF4053265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BCFFF2-2697-EB0C-62D8-DC756A58679A}"/>
              </a:ext>
            </a:extLst>
          </p:cNvPr>
          <p:cNvSpPr>
            <a:spLocks noGrp="1"/>
          </p:cNvSpPr>
          <p:nvPr>
            <p:ph type="title"/>
          </p:nvPr>
        </p:nvSpPr>
        <p:spPr>
          <a:xfrm>
            <a:off x="655320" y="429030"/>
            <a:ext cx="2834640" cy="5457589"/>
          </a:xfrm>
        </p:spPr>
        <p:txBody>
          <a:bodyPr anchor="ctr">
            <a:normAutofit/>
          </a:bodyPr>
          <a:lstStyle/>
          <a:p>
            <a:r>
              <a:rPr lang="en-US" sz="4000"/>
              <a:t>(i)	Relating to Export-Import Contracts</a:t>
            </a:r>
          </a:p>
        </p:txBody>
      </p:sp>
      <p:sp>
        <p:nvSpPr>
          <p:cNvPr id="11" name="Rectangle 10">
            <a:extLst>
              <a:ext uri="{FF2B5EF4-FFF2-40B4-BE49-F238E27FC236}">
                <a16:creationId xmlns:a16="http://schemas.microsoft.com/office/drawing/2014/main" id="{CD1AAA2C-FBBE-42AA-B869-31D524B765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5320" y="6112341"/>
            <a:ext cx="10835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5F937BBF-9326-4230-AB1B-F1795E350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045208" y="4686084"/>
            <a:ext cx="54864" cy="2834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B6077F69-F881-718C-EAE4-A70D2AAFF9AC}"/>
              </a:ext>
            </a:extLst>
          </p:cNvPr>
          <p:cNvGraphicFramePr>
            <a:graphicFrameLocks noGrp="1"/>
          </p:cNvGraphicFramePr>
          <p:nvPr>
            <p:ph idx="1"/>
            <p:extLst>
              <p:ext uri="{D42A27DB-BD31-4B8C-83A1-F6EECF244321}">
                <p14:modId xmlns:p14="http://schemas.microsoft.com/office/powerpoint/2010/main" val="2815288815"/>
              </p:ext>
            </p:extLst>
          </p:nvPr>
        </p:nvGraphicFramePr>
        <p:xfrm>
          <a:off x="4041648" y="429030"/>
          <a:ext cx="7452360" cy="5459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52585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F27744B-47AB-4459-8C2F-1D5EE63A3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ntique cash register keys">
            <a:extLst>
              <a:ext uri="{FF2B5EF4-FFF2-40B4-BE49-F238E27FC236}">
                <a16:creationId xmlns:a16="http://schemas.microsoft.com/office/drawing/2014/main" id="{5CB37DBA-81D5-B386-7F52-36A4AD64B20A}"/>
              </a:ext>
            </a:extLst>
          </p:cNvPr>
          <p:cNvPicPr>
            <a:picLocks noChangeAspect="1"/>
          </p:cNvPicPr>
          <p:nvPr/>
        </p:nvPicPr>
        <p:blipFill rotWithShape="1">
          <a:blip r:embed="rId2"/>
          <a:srcRect l="15034" r="18396"/>
          <a:stretch/>
        </p:blipFill>
        <p:spPr>
          <a:xfrm>
            <a:off x="1" y="10"/>
            <a:ext cx="6865165" cy="6857990"/>
          </a:xfrm>
          <a:custGeom>
            <a:avLst/>
            <a:gdLst/>
            <a:ahLst/>
            <a:cxnLst/>
            <a:rect l="l" t="t" r="r" b="b"/>
            <a:pathLst>
              <a:path w="6865165" h="6858000">
                <a:moveTo>
                  <a:pt x="0" y="0"/>
                </a:moveTo>
                <a:lnTo>
                  <a:pt x="6865165" y="0"/>
                </a:lnTo>
                <a:lnTo>
                  <a:pt x="6859621" y="22952"/>
                </a:lnTo>
                <a:cubicBezTo>
                  <a:pt x="6623056" y="1069835"/>
                  <a:pt x="6492240" y="2220824"/>
                  <a:pt x="6492240" y="3429001"/>
                </a:cubicBezTo>
                <a:cubicBezTo>
                  <a:pt x="6492240" y="4637179"/>
                  <a:pt x="6623056" y="5788167"/>
                  <a:pt x="6859621" y="6835050"/>
                </a:cubicBezTo>
                <a:lnTo>
                  <a:pt x="6865165" y="6858000"/>
                </a:lnTo>
                <a:lnTo>
                  <a:pt x="0" y="6858000"/>
                </a:lnTo>
                <a:close/>
              </a:path>
            </a:pathLst>
          </a:custGeom>
        </p:spPr>
      </p:pic>
      <p:sp useBgFill="1">
        <p:nvSpPr>
          <p:cNvPr id="24" name="Freeform: Shape 23">
            <a:extLst>
              <a:ext uri="{FF2B5EF4-FFF2-40B4-BE49-F238E27FC236}">
                <a16:creationId xmlns:a16="http://schemas.microsoft.com/office/drawing/2014/main" id="{7D266DCC-5218-4AE0-B964-6FC2EA3BD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2240" y="0"/>
            <a:ext cx="5699760" cy="6858000"/>
          </a:xfrm>
          <a:custGeom>
            <a:avLst/>
            <a:gdLst>
              <a:gd name="connsiteX0" fmla="*/ 365648 w 5588548"/>
              <a:gd name="connsiteY0" fmla="*/ 0 h 6858000"/>
              <a:gd name="connsiteX1" fmla="*/ 5588548 w 5588548"/>
              <a:gd name="connsiteY1" fmla="*/ 0 h 6858000"/>
              <a:gd name="connsiteX2" fmla="*/ 5588548 w 5588548"/>
              <a:gd name="connsiteY2" fmla="*/ 6858000 h 6858000"/>
              <a:gd name="connsiteX3" fmla="*/ 365648 w 5588548"/>
              <a:gd name="connsiteY3" fmla="*/ 6858000 h 6858000"/>
              <a:gd name="connsiteX4" fmla="*/ 360213 w 5588548"/>
              <a:gd name="connsiteY4" fmla="*/ 6835050 h 6858000"/>
              <a:gd name="connsiteX5" fmla="*/ 0 w 5588548"/>
              <a:gd name="connsiteY5" fmla="*/ 3429001 h 6858000"/>
              <a:gd name="connsiteX6" fmla="*/ 360213 w 5588548"/>
              <a:gd name="connsiteY6" fmla="*/ 229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88548" h="6858000">
                <a:moveTo>
                  <a:pt x="365648" y="0"/>
                </a:moveTo>
                <a:lnTo>
                  <a:pt x="5588548" y="0"/>
                </a:lnTo>
                <a:lnTo>
                  <a:pt x="5588548" y="6858000"/>
                </a:lnTo>
                <a:lnTo>
                  <a:pt x="365648" y="6858000"/>
                </a:lnTo>
                <a:lnTo>
                  <a:pt x="360213" y="6835050"/>
                </a:lnTo>
                <a:cubicBezTo>
                  <a:pt x="128263" y="5788167"/>
                  <a:pt x="0" y="4637179"/>
                  <a:pt x="0" y="3429001"/>
                </a:cubicBezTo>
                <a:cubicBezTo>
                  <a:pt x="0" y="2220824"/>
                  <a:pt x="128263" y="1069835"/>
                  <a:pt x="360213" y="22952"/>
                </a:cubicBezTo>
                <a:close/>
              </a:path>
            </a:pathLst>
          </a:custGeom>
          <a:ln w="9525">
            <a:solidFill>
              <a:srgbClr val="EFEFEF"/>
            </a:solidFill>
          </a:ln>
          <a:effectLst>
            <a:outerShdw blurRad="50800" dist="38100" dir="10800000" algn="r"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6" name="Freeform: Shape 25">
            <a:extLst>
              <a:ext uri="{FF2B5EF4-FFF2-40B4-BE49-F238E27FC236}">
                <a16:creationId xmlns:a16="http://schemas.microsoft.com/office/drawing/2014/main" id="{973DE4F1-1583-4AE3-9696-9659D27C5F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1384" y="0"/>
            <a:ext cx="5690616" cy="6858000"/>
          </a:xfrm>
          <a:custGeom>
            <a:avLst/>
            <a:gdLst>
              <a:gd name="connsiteX0" fmla="*/ 372925 w 5690616"/>
              <a:gd name="connsiteY0" fmla="*/ 0 h 6858000"/>
              <a:gd name="connsiteX1" fmla="*/ 5690616 w 5690616"/>
              <a:gd name="connsiteY1" fmla="*/ 0 h 6858000"/>
              <a:gd name="connsiteX2" fmla="*/ 5690616 w 5690616"/>
              <a:gd name="connsiteY2" fmla="*/ 6858000 h 6858000"/>
              <a:gd name="connsiteX3" fmla="*/ 372925 w 5690616"/>
              <a:gd name="connsiteY3" fmla="*/ 6858000 h 6858000"/>
              <a:gd name="connsiteX4" fmla="*/ 367381 w 5690616"/>
              <a:gd name="connsiteY4" fmla="*/ 6835050 h 6858000"/>
              <a:gd name="connsiteX5" fmla="*/ 0 w 5690616"/>
              <a:gd name="connsiteY5" fmla="*/ 3429001 h 6858000"/>
              <a:gd name="connsiteX6" fmla="*/ 367381 w 5690616"/>
              <a:gd name="connsiteY6" fmla="*/ 229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90616" h="6858000">
                <a:moveTo>
                  <a:pt x="372925" y="0"/>
                </a:moveTo>
                <a:lnTo>
                  <a:pt x="5690616" y="0"/>
                </a:lnTo>
                <a:lnTo>
                  <a:pt x="5690616" y="6858000"/>
                </a:lnTo>
                <a:lnTo>
                  <a:pt x="372925" y="6858000"/>
                </a:lnTo>
                <a:lnTo>
                  <a:pt x="367381" y="6835050"/>
                </a:lnTo>
                <a:cubicBezTo>
                  <a:pt x="130816" y="5788167"/>
                  <a:pt x="0" y="4637179"/>
                  <a:pt x="0" y="3429001"/>
                </a:cubicBezTo>
                <a:cubicBezTo>
                  <a:pt x="0" y="2220824"/>
                  <a:pt x="130816" y="1069835"/>
                  <a:pt x="367381" y="22952"/>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95BF17E-E7F7-D364-8393-352367C2983B}"/>
              </a:ext>
            </a:extLst>
          </p:cNvPr>
          <p:cNvSpPr>
            <a:spLocks noGrp="1"/>
          </p:cNvSpPr>
          <p:nvPr>
            <p:ph type="title"/>
          </p:nvPr>
        </p:nvSpPr>
        <p:spPr>
          <a:xfrm>
            <a:off x="7255564" y="625683"/>
            <a:ext cx="4485861" cy="997729"/>
          </a:xfrm>
        </p:spPr>
        <p:txBody>
          <a:bodyPr anchor="b">
            <a:normAutofit/>
          </a:bodyPr>
          <a:lstStyle/>
          <a:p>
            <a:r>
              <a:rPr lang="en-US" sz="3200" dirty="0"/>
              <a:t>(</a:t>
            </a:r>
            <a:r>
              <a:rPr lang="en-US" sz="3200" dirty="0" err="1"/>
              <a:t>i</a:t>
            </a:r>
            <a:r>
              <a:rPr lang="en-US" sz="3200" dirty="0"/>
              <a:t>)	Relating to Export-Import Contracts</a:t>
            </a:r>
          </a:p>
        </p:txBody>
      </p:sp>
      <p:sp>
        <p:nvSpPr>
          <p:cNvPr id="28" name="Rectangle 27">
            <a:extLst>
              <a:ext uri="{FF2B5EF4-FFF2-40B4-BE49-F238E27FC236}">
                <a16:creationId xmlns:a16="http://schemas.microsoft.com/office/drawing/2014/main" id="{D6297641-8B9F-4767-9606-8A1131322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2239"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 name="Rectangle 29">
            <a:extLst>
              <a:ext uri="{FF2B5EF4-FFF2-40B4-BE49-F238E27FC236}">
                <a16:creationId xmlns:a16="http://schemas.microsoft.com/office/drawing/2014/main" id="{FD3C8959-A2A1-469E-8619-82F077E33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4495" y="218239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E3670819-41F1-8816-1B91-0E5294F343F8}"/>
              </a:ext>
            </a:extLst>
          </p:cNvPr>
          <p:cNvSpPr>
            <a:spLocks noGrp="1"/>
          </p:cNvSpPr>
          <p:nvPr>
            <p:ph idx="1"/>
          </p:nvPr>
        </p:nvSpPr>
        <p:spPr>
          <a:xfrm>
            <a:off x="7255563" y="1623412"/>
            <a:ext cx="4936436" cy="5396022"/>
          </a:xfrm>
        </p:spPr>
        <p:txBody>
          <a:bodyPr anchor="t">
            <a:noAutofit/>
          </a:bodyPr>
          <a:lstStyle/>
          <a:p>
            <a:r>
              <a:rPr lang="en-US" sz="2000" dirty="0"/>
              <a:t>The export marketer uses the contract to not only sell the goods but gain maximum returns and win now and future business with the importer.  </a:t>
            </a:r>
          </a:p>
          <a:p>
            <a:r>
              <a:rPr lang="en-US" sz="2000" dirty="0"/>
              <a:t>The main contract between exporter and importer is the sales contract. </a:t>
            </a:r>
          </a:p>
          <a:p>
            <a:r>
              <a:rPr lang="en-US" sz="2000" dirty="0"/>
              <a:t>international sales contracts are similar in form and function to domestic contracts. </a:t>
            </a:r>
          </a:p>
          <a:p>
            <a:r>
              <a:rPr lang="en-US" sz="2000" dirty="0"/>
              <a:t>They constitute an agreement between a seller and a buyer to exchange a set amount of goods or services, within a set time frame, for a set price. </a:t>
            </a:r>
          </a:p>
          <a:p>
            <a:r>
              <a:rPr lang="en-US" sz="2000" dirty="0"/>
              <a:t>Governed by United Nations contract for the international sales of goods (CISG).</a:t>
            </a:r>
          </a:p>
          <a:p>
            <a:r>
              <a:rPr lang="en-US" sz="2000" dirty="0"/>
              <a:t> It regulates formation process, states rights and obligations of each player as well as mechanisms for resolving disputes.</a:t>
            </a:r>
          </a:p>
        </p:txBody>
      </p:sp>
    </p:spTree>
    <p:extLst>
      <p:ext uri="{BB962C8B-B14F-4D97-AF65-F5344CB8AC3E}">
        <p14:creationId xmlns:p14="http://schemas.microsoft.com/office/powerpoint/2010/main" val="853038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88A9E-93A4-66A0-883B-902D5B732044}"/>
              </a:ext>
            </a:extLst>
          </p:cNvPr>
          <p:cNvSpPr>
            <a:spLocks noGrp="1"/>
          </p:cNvSpPr>
          <p:nvPr>
            <p:ph type="title"/>
          </p:nvPr>
        </p:nvSpPr>
        <p:spPr>
          <a:xfrm>
            <a:off x="6823878" y="741391"/>
            <a:ext cx="4491821" cy="1616203"/>
          </a:xfrm>
        </p:spPr>
        <p:txBody>
          <a:bodyPr anchor="b">
            <a:normAutofit/>
          </a:bodyPr>
          <a:lstStyle/>
          <a:p>
            <a:r>
              <a:rPr lang="en-US" sz="2700"/>
              <a:t>(ii)	Those Relating to Relationships between exporter and agents/distributors</a:t>
            </a:r>
          </a:p>
        </p:txBody>
      </p:sp>
      <p:pic>
        <p:nvPicPr>
          <p:cNvPr id="5" name="Picture 4" descr="Pen placed on top of a signature line">
            <a:extLst>
              <a:ext uri="{FF2B5EF4-FFF2-40B4-BE49-F238E27FC236}">
                <a16:creationId xmlns:a16="http://schemas.microsoft.com/office/drawing/2014/main" id="{FB370194-6F8D-53A0-2E6E-725AFCCCC831}"/>
              </a:ext>
            </a:extLst>
          </p:cNvPr>
          <p:cNvPicPr>
            <a:picLocks noChangeAspect="1"/>
          </p:cNvPicPr>
          <p:nvPr/>
        </p:nvPicPr>
        <p:blipFill rotWithShape="1">
          <a:blip r:embed="rId2"/>
          <a:srcRect l="40667" r="-1" b="-1"/>
          <a:stretch/>
        </p:blipFill>
        <p:spPr>
          <a:xfrm>
            <a:off x="20" y="10"/>
            <a:ext cx="6095980" cy="6857990"/>
          </a:xfrm>
          <a:prstGeom prst="rect">
            <a:avLst/>
          </a:prstGeom>
        </p:spPr>
      </p:pic>
      <p:grpSp>
        <p:nvGrpSpPr>
          <p:cNvPr id="9" name="Group 8">
            <a:extLst>
              <a:ext uri="{FF2B5EF4-FFF2-40B4-BE49-F238E27FC236}">
                <a16:creationId xmlns:a16="http://schemas.microsoft.com/office/drawing/2014/main" id="{5EFBDE31-BB3E-6CFC-23CD-B5976DA38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3362" cy="6858000"/>
            <a:chOff x="12068638" y="0"/>
            <a:chExt cx="123362" cy="6858000"/>
          </a:xfrm>
        </p:grpSpPr>
        <p:sp>
          <p:nvSpPr>
            <p:cNvPr id="10" name="Rectangle 9">
              <a:extLst>
                <a:ext uri="{FF2B5EF4-FFF2-40B4-BE49-F238E27FC236}">
                  <a16:creationId xmlns:a16="http://schemas.microsoft.com/office/drawing/2014/main" id="{180A60EC-72BB-121F-556A-E2837FD99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91A2FAE-D41C-FF5D-B0A0-7808248ED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4139706"/>
              <a:ext cx="123362" cy="2718294"/>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55DFAFCB-39F8-D7FB-DA26-14071B47151B}"/>
              </a:ext>
            </a:extLst>
          </p:cNvPr>
          <p:cNvSpPr>
            <a:spLocks noGrp="1"/>
          </p:cNvSpPr>
          <p:nvPr>
            <p:ph idx="1"/>
          </p:nvPr>
        </p:nvSpPr>
        <p:spPr>
          <a:xfrm>
            <a:off x="6823878" y="2533476"/>
            <a:ext cx="4950780" cy="4324524"/>
          </a:xfrm>
        </p:spPr>
        <p:txBody>
          <a:bodyPr anchor="t">
            <a:normAutofit lnSpcReduction="10000"/>
          </a:bodyPr>
          <a:lstStyle/>
          <a:p>
            <a:r>
              <a:rPr lang="en-US" sz="2400" dirty="0"/>
              <a:t>This contract may involve exporter and agents, distributors, dealers, or sales representatives in different countries. </a:t>
            </a:r>
          </a:p>
          <a:p>
            <a:r>
              <a:rPr lang="en-US" sz="2400" dirty="0"/>
              <a:t>Export agency agreement is a legal document, which establishes and defines the relationship between the principal (exporter) and agent. </a:t>
            </a:r>
          </a:p>
          <a:p>
            <a:r>
              <a:rPr lang="en-US" sz="2400" dirty="0"/>
              <a:t>In international agency agreement agent usually work on a commission basis, assumes no responsibility or risks and is under contract for a definite period of time. </a:t>
            </a:r>
          </a:p>
        </p:txBody>
      </p:sp>
    </p:spTree>
    <p:extLst>
      <p:ext uri="{BB962C8B-B14F-4D97-AF65-F5344CB8AC3E}">
        <p14:creationId xmlns:p14="http://schemas.microsoft.com/office/powerpoint/2010/main" val="9004960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88A9E-93A4-66A0-883B-902D5B732044}"/>
              </a:ext>
            </a:extLst>
          </p:cNvPr>
          <p:cNvSpPr>
            <a:spLocks noGrp="1"/>
          </p:cNvSpPr>
          <p:nvPr>
            <p:ph type="title"/>
          </p:nvPr>
        </p:nvSpPr>
        <p:spPr>
          <a:xfrm>
            <a:off x="6823878" y="741391"/>
            <a:ext cx="4491821" cy="1616203"/>
          </a:xfrm>
        </p:spPr>
        <p:txBody>
          <a:bodyPr anchor="b">
            <a:normAutofit/>
          </a:bodyPr>
          <a:lstStyle/>
          <a:p>
            <a:r>
              <a:rPr lang="en-US" sz="2700"/>
              <a:t>(ii)	Those Relating to Relationships between exporter and agents/distributors</a:t>
            </a:r>
          </a:p>
        </p:txBody>
      </p:sp>
      <p:pic>
        <p:nvPicPr>
          <p:cNvPr id="5" name="Picture 4" descr="A group of multi coloured wooden stick figures">
            <a:extLst>
              <a:ext uri="{FF2B5EF4-FFF2-40B4-BE49-F238E27FC236}">
                <a16:creationId xmlns:a16="http://schemas.microsoft.com/office/drawing/2014/main" id="{0C0177A9-BB25-59F4-6EBE-D2362FBF9330}"/>
              </a:ext>
            </a:extLst>
          </p:cNvPr>
          <p:cNvPicPr>
            <a:picLocks noChangeAspect="1"/>
          </p:cNvPicPr>
          <p:nvPr/>
        </p:nvPicPr>
        <p:blipFill rotWithShape="1">
          <a:blip r:embed="rId2"/>
          <a:srcRect l="12156" r="26288"/>
          <a:stretch/>
        </p:blipFill>
        <p:spPr>
          <a:xfrm>
            <a:off x="20" y="10"/>
            <a:ext cx="6095980" cy="6857990"/>
          </a:xfrm>
          <a:prstGeom prst="rect">
            <a:avLst/>
          </a:prstGeom>
        </p:spPr>
      </p:pic>
      <p:grpSp>
        <p:nvGrpSpPr>
          <p:cNvPr id="9" name="Group 8">
            <a:extLst>
              <a:ext uri="{FF2B5EF4-FFF2-40B4-BE49-F238E27FC236}">
                <a16:creationId xmlns:a16="http://schemas.microsoft.com/office/drawing/2014/main" id="{5EFBDE31-BB3E-6CFC-23CD-B5976DA38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3362" cy="6858000"/>
            <a:chOff x="12068638" y="0"/>
            <a:chExt cx="123362" cy="6858000"/>
          </a:xfrm>
        </p:grpSpPr>
        <p:sp>
          <p:nvSpPr>
            <p:cNvPr id="10" name="Rectangle 9">
              <a:extLst>
                <a:ext uri="{FF2B5EF4-FFF2-40B4-BE49-F238E27FC236}">
                  <a16:creationId xmlns:a16="http://schemas.microsoft.com/office/drawing/2014/main" id="{180A60EC-72BB-121F-556A-E2837FD99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91A2FAE-D41C-FF5D-B0A0-7808248ED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4139706"/>
              <a:ext cx="123362" cy="2718294"/>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55DFAFCB-39F8-D7FB-DA26-14071B47151B}"/>
              </a:ext>
            </a:extLst>
          </p:cNvPr>
          <p:cNvSpPr>
            <a:spLocks noGrp="1"/>
          </p:cNvSpPr>
          <p:nvPr>
            <p:ph idx="1"/>
          </p:nvPr>
        </p:nvSpPr>
        <p:spPr>
          <a:xfrm>
            <a:off x="6823878" y="2533476"/>
            <a:ext cx="4866374" cy="4162746"/>
          </a:xfrm>
        </p:spPr>
        <p:txBody>
          <a:bodyPr anchor="t">
            <a:normAutofit fontScale="92500"/>
          </a:bodyPr>
          <a:lstStyle/>
          <a:p>
            <a:r>
              <a:rPr lang="en-US" sz="2400" dirty="0"/>
              <a:t>Summary of key considerations in exporter agents/distributors contract</a:t>
            </a:r>
          </a:p>
          <a:p>
            <a:r>
              <a:rPr lang="en-US" sz="2400" dirty="0"/>
              <a:t>Parties to the Contract: Names and identities of the parties</a:t>
            </a:r>
          </a:p>
          <a:p>
            <a:r>
              <a:rPr lang="en-US" sz="2400" dirty="0"/>
              <a:t>Contractual Products: Scope of the agency agreement includes products </a:t>
            </a:r>
          </a:p>
          <a:p>
            <a:r>
              <a:rPr lang="en-US" sz="2400" dirty="0"/>
              <a:t>Contractual Territory: The area for which the agency agreement is entered into.</a:t>
            </a:r>
          </a:p>
          <a:p>
            <a:r>
              <a:rPr lang="en-US" sz="2400" dirty="0"/>
              <a:t>Customers: Customers located in a particular territory</a:t>
            </a:r>
          </a:p>
        </p:txBody>
      </p:sp>
    </p:spTree>
    <p:extLst>
      <p:ext uri="{BB962C8B-B14F-4D97-AF65-F5344CB8AC3E}">
        <p14:creationId xmlns:p14="http://schemas.microsoft.com/office/powerpoint/2010/main" val="25972095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888A9E-93A4-66A0-883B-902D5B732044}"/>
              </a:ext>
            </a:extLst>
          </p:cNvPr>
          <p:cNvSpPr>
            <a:spLocks noGrp="1"/>
          </p:cNvSpPr>
          <p:nvPr>
            <p:ph type="title"/>
          </p:nvPr>
        </p:nvSpPr>
        <p:spPr>
          <a:xfrm>
            <a:off x="761800" y="762001"/>
            <a:ext cx="5334197" cy="1708242"/>
          </a:xfrm>
        </p:spPr>
        <p:txBody>
          <a:bodyPr anchor="ctr">
            <a:normAutofit/>
          </a:bodyPr>
          <a:lstStyle/>
          <a:p>
            <a:r>
              <a:rPr lang="en-US" sz="3100"/>
              <a:t>(ii)	Those Relating to Relationships between exporter and agents/distributors</a:t>
            </a:r>
          </a:p>
        </p:txBody>
      </p:sp>
      <p:sp>
        <p:nvSpPr>
          <p:cNvPr id="3" name="Content Placeholder 2">
            <a:extLst>
              <a:ext uri="{FF2B5EF4-FFF2-40B4-BE49-F238E27FC236}">
                <a16:creationId xmlns:a16="http://schemas.microsoft.com/office/drawing/2014/main" id="{55DFAFCB-39F8-D7FB-DA26-14071B47151B}"/>
              </a:ext>
            </a:extLst>
          </p:cNvPr>
          <p:cNvSpPr>
            <a:spLocks noGrp="1"/>
          </p:cNvSpPr>
          <p:nvPr>
            <p:ph idx="1"/>
          </p:nvPr>
        </p:nvSpPr>
        <p:spPr>
          <a:xfrm>
            <a:off x="761800" y="2470244"/>
            <a:ext cx="5695271" cy="4387756"/>
          </a:xfrm>
        </p:spPr>
        <p:txBody>
          <a:bodyPr anchor="ctr">
            <a:normAutofit fontScale="92500" lnSpcReduction="10000"/>
          </a:bodyPr>
          <a:lstStyle/>
          <a:p>
            <a:r>
              <a:rPr lang="en-US" sz="2400" dirty="0"/>
              <a:t>Summary of key considerations in exporter agents/distributors contract</a:t>
            </a:r>
          </a:p>
          <a:p>
            <a:r>
              <a:rPr lang="en-US" sz="2400" dirty="0"/>
              <a:t>Acceptance or Rejection of Orders: Whether the principal has the right to accept or reject the orders</a:t>
            </a:r>
          </a:p>
          <a:p>
            <a:r>
              <a:rPr lang="en-US" sz="2400" dirty="0"/>
              <a:t>Payment of Commission: Commission, basis for calculation, when it  due </a:t>
            </a:r>
          </a:p>
          <a:p>
            <a:r>
              <a:rPr lang="en-US" sz="2400" dirty="0"/>
              <a:t>Settlement of Disputes: Contract should have a clear clause for the mechanism for settlement of disputes.</a:t>
            </a:r>
          </a:p>
          <a:p>
            <a:r>
              <a:rPr lang="en-US" sz="2400" dirty="0"/>
              <a:t>Renewal and Termination: The contract should provide suitable clauses for renewal of the period, on expiry of the originally agreed period and equally grounds for termination. </a:t>
            </a:r>
          </a:p>
          <a:p>
            <a:endParaRPr lang="en-US" sz="1700" dirty="0"/>
          </a:p>
        </p:txBody>
      </p:sp>
      <p:pic>
        <p:nvPicPr>
          <p:cNvPr id="14" name="Picture 13" descr="A hand holding a pen and shading circles on a sheet">
            <a:extLst>
              <a:ext uri="{FF2B5EF4-FFF2-40B4-BE49-F238E27FC236}">
                <a16:creationId xmlns:a16="http://schemas.microsoft.com/office/drawing/2014/main" id="{D3530122-F9E1-03F9-5A63-637048C05018}"/>
              </a:ext>
            </a:extLst>
          </p:cNvPr>
          <p:cNvPicPr>
            <a:picLocks noChangeAspect="1"/>
          </p:cNvPicPr>
          <p:nvPr/>
        </p:nvPicPr>
        <p:blipFill rotWithShape="1">
          <a:blip r:embed="rId2"/>
          <a:srcRect l="39617" r="15147"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7096786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217" y="-1"/>
            <a:ext cx="5213267" cy="6883030"/>
            <a:chOff x="-19217" y="-1"/>
            <a:chExt cx="5213267" cy="6883030"/>
          </a:xfrm>
        </p:grpSpPr>
        <p:sp>
          <p:nvSpPr>
            <p:cNvPr id="10" name="Rectangle 9">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Rectangle 11">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4D0EF8AD-C305-1A27-F05B-E7B85AD9CC84}"/>
              </a:ext>
            </a:extLst>
          </p:cNvPr>
          <p:cNvSpPr>
            <a:spLocks noGrp="1"/>
          </p:cNvSpPr>
          <p:nvPr>
            <p:ph type="title"/>
          </p:nvPr>
        </p:nvSpPr>
        <p:spPr>
          <a:xfrm>
            <a:off x="755484" y="739835"/>
            <a:ext cx="3702580" cy="1616203"/>
          </a:xfrm>
        </p:spPr>
        <p:txBody>
          <a:bodyPr anchor="b">
            <a:normAutofit/>
          </a:bodyPr>
          <a:lstStyle/>
          <a:p>
            <a:r>
              <a:rPr lang="en-US" sz="3200">
                <a:solidFill>
                  <a:srgbClr val="FFFFFF"/>
                </a:solidFill>
              </a:rPr>
              <a:t>Difference between agent/distributor </a:t>
            </a:r>
          </a:p>
        </p:txBody>
      </p:sp>
      <p:sp>
        <p:nvSpPr>
          <p:cNvPr id="3" name="Content Placeholder 2">
            <a:extLst>
              <a:ext uri="{FF2B5EF4-FFF2-40B4-BE49-F238E27FC236}">
                <a16:creationId xmlns:a16="http://schemas.microsoft.com/office/drawing/2014/main" id="{F888C542-7A92-E2BC-A6F0-7EFA64A1FB03}"/>
              </a:ext>
            </a:extLst>
          </p:cNvPr>
          <p:cNvSpPr>
            <a:spLocks noGrp="1"/>
          </p:cNvSpPr>
          <p:nvPr>
            <p:ph idx="1"/>
          </p:nvPr>
        </p:nvSpPr>
        <p:spPr>
          <a:xfrm>
            <a:off x="755484" y="2459116"/>
            <a:ext cx="3702579" cy="3524823"/>
          </a:xfrm>
        </p:spPr>
        <p:txBody>
          <a:bodyPr>
            <a:normAutofit/>
          </a:bodyPr>
          <a:lstStyle/>
          <a:p>
            <a:endParaRPr lang="en-US" sz="2000">
              <a:solidFill>
                <a:srgbClr val="FFFFFF"/>
              </a:solidFill>
            </a:endParaRPr>
          </a:p>
          <a:p>
            <a:endParaRPr lang="en-US" sz="2000">
              <a:solidFill>
                <a:srgbClr val="FFFFFF"/>
              </a:solidFill>
            </a:endParaRPr>
          </a:p>
        </p:txBody>
      </p:sp>
      <p:graphicFrame>
        <p:nvGraphicFramePr>
          <p:cNvPr id="4" name="Table 3">
            <a:extLst>
              <a:ext uri="{FF2B5EF4-FFF2-40B4-BE49-F238E27FC236}">
                <a16:creationId xmlns:a16="http://schemas.microsoft.com/office/drawing/2014/main" id="{EBE7BEC5-7DD2-3350-122B-7079E3D7CDFE}"/>
              </a:ext>
            </a:extLst>
          </p:cNvPr>
          <p:cNvGraphicFramePr>
            <a:graphicFrameLocks noGrp="1"/>
          </p:cNvGraphicFramePr>
          <p:nvPr>
            <p:extLst>
              <p:ext uri="{D42A27DB-BD31-4B8C-83A1-F6EECF244321}">
                <p14:modId xmlns:p14="http://schemas.microsoft.com/office/powerpoint/2010/main" val="3280624850"/>
              </p:ext>
            </p:extLst>
          </p:nvPr>
        </p:nvGraphicFramePr>
        <p:xfrm>
          <a:off x="6005304" y="1073534"/>
          <a:ext cx="5910031" cy="5580483"/>
        </p:xfrm>
        <a:graphic>
          <a:graphicData uri="http://schemas.openxmlformats.org/drawingml/2006/table">
            <a:tbl>
              <a:tblPr firstRow="1" firstCol="1" bandRow="1">
                <a:tableStyleId>{5C22544A-7EE6-4342-B048-85BDC9FD1C3A}</a:tableStyleId>
              </a:tblPr>
              <a:tblGrid>
                <a:gridCol w="1415889">
                  <a:extLst>
                    <a:ext uri="{9D8B030D-6E8A-4147-A177-3AD203B41FA5}">
                      <a16:colId xmlns:a16="http://schemas.microsoft.com/office/drawing/2014/main" val="2511071286"/>
                    </a:ext>
                  </a:extLst>
                </a:gridCol>
                <a:gridCol w="2247071">
                  <a:extLst>
                    <a:ext uri="{9D8B030D-6E8A-4147-A177-3AD203B41FA5}">
                      <a16:colId xmlns:a16="http://schemas.microsoft.com/office/drawing/2014/main" val="2546448768"/>
                    </a:ext>
                  </a:extLst>
                </a:gridCol>
                <a:gridCol w="2247071">
                  <a:extLst>
                    <a:ext uri="{9D8B030D-6E8A-4147-A177-3AD203B41FA5}">
                      <a16:colId xmlns:a16="http://schemas.microsoft.com/office/drawing/2014/main" val="1005827362"/>
                    </a:ext>
                  </a:extLst>
                </a:gridCol>
              </a:tblGrid>
              <a:tr h="375069">
                <a:tc>
                  <a:txBody>
                    <a:bodyPr/>
                    <a:lstStyle/>
                    <a:p>
                      <a:pPr marL="0" marR="0" algn="just">
                        <a:lnSpc>
                          <a:spcPct val="115000"/>
                        </a:lnSpc>
                        <a:spcBef>
                          <a:spcPts val="0"/>
                        </a:spcBef>
                        <a:spcAft>
                          <a:spcPts val="600"/>
                        </a:spcAft>
                      </a:pPr>
                      <a:r>
                        <a:rPr lang="en-US" sz="1800" kern="100">
                          <a:effectLst/>
                        </a:rPr>
                        <a:t>Scope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3801" marR="43801" marT="0" marB="0"/>
                </a:tc>
                <a:tc>
                  <a:txBody>
                    <a:bodyPr/>
                    <a:lstStyle/>
                    <a:p>
                      <a:pPr marL="0" marR="0" algn="just">
                        <a:lnSpc>
                          <a:spcPct val="115000"/>
                        </a:lnSpc>
                        <a:spcBef>
                          <a:spcPts val="0"/>
                        </a:spcBef>
                        <a:spcAft>
                          <a:spcPts val="600"/>
                        </a:spcAft>
                      </a:pPr>
                      <a:r>
                        <a:rPr lang="en-US" sz="1800" kern="100">
                          <a:effectLst/>
                        </a:rPr>
                        <a:t>Agent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3801" marR="43801" marT="0" marB="0"/>
                </a:tc>
                <a:tc>
                  <a:txBody>
                    <a:bodyPr/>
                    <a:lstStyle/>
                    <a:p>
                      <a:pPr marL="0" marR="0" algn="just">
                        <a:lnSpc>
                          <a:spcPct val="115000"/>
                        </a:lnSpc>
                        <a:spcBef>
                          <a:spcPts val="0"/>
                        </a:spcBef>
                        <a:spcAft>
                          <a:spcPts val="600"/>
                        </a:spcAft>
                      </a:pPr>
                      <a:r>
                        <a:rPr lang="en-US" sz="1800" kern="100">
                          <a:effectLst/>
                        </a:rPr>
                        <a:t>Distributor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3801" marR="43801" marT="0" marB="0"/>
                </a:tc>
                <a:extLst>
                  <a:ext uri="{0D108BD9-81ED-4DB2-BD59-A6C34878D82A}">
                    <a16:rowId xmlns:a16="http://schemas.microsoft.com/office/drawing/2014/main" val="2457338377"/>
                  </a:ext>
                </a:extLst>
              </a:tr>
              <a:tr h="2602707">
                <a:tc>
                  <a:txBody>
                    <a:bodyPr/>
                    <a:lstStyle/>
                    <a:p>
                      <a:pPr marL="0" marR="0" algn="just">
                        <a:lnSpc>
                          <a:spcPct val="115000"/>
                        </a:lnSpc>
                        <a:spcBef>
                          <a:spcPts val="0"/>
                        </a:spcBef>
                        <a:spcAft>
                          <a:spcPts val="600"/>
                        </a:spcAft>
                      </a:pPr>
                      <a:r>
                        <a:rPr lang="en-US" sz="1800" kern="100">
                          <a:effectLst/>
                        </a:rPr>
                        <a:t>Tittle to the goods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3801" marR="43801" marT="0" marB="0"/>
                </a:tc>
                <a:tc>
                  <a:txBody>
                    <a:bodyPr/>
                    <a:lstStyle/>
                    <a:p>
                      <a:pPr marL="0" marR="0" algn="just">
                        <a:lnSpc>
                          <a:spcPct val="115000"/>
                        </a:lnSpc>
                        <a:spcBef>
                          <a:spcPts val="0"/>
                        </a:spcBef>
                        <a:spcAft>
                          <a:spcPts val="600"/>
                        </a:spcAft>
                      </a:pPr>
                      <a:r>
                        <a:rPr lang="en-US" sz="1800" kern="100">
                          <a:effectLst/>
                        </a:rPr>
                        <a:t>Title to the goods vests with the exporter even though goods remain in the possession of the agent.</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3801" marR="43801" marT="0" marB="0"/>
                </a:tc>
                <a:tc>
                  <a:txBody>
                    <a:bodyPr/>
                    <a:lstStyle/>
                    <a:p>
                      <a:pPr marL="0" marR="0" algn="just">
                        <a:lnSpc>
                          <a:spcPct val="115000"/>
                        </a:lnSpc>
                        <a:spcBef>
                          <a:spcPts val="0"/>
                        </a:spcBef>
                        <a:spcAft>
                          <a:spcPts val="600"/>
                        </a:spcAft>
                      </a:pPr>
                      <a:r>
                        <a:rPr lang="en-US" sz="1800" kern="100">
                          <a:effectLst/>
                        </a:rPr>
                        <a:t>Purchases the goods on his account from the exporter and so title remains with the distributor</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3801" marR="43801" marT="0" marB="0"/>
                </a:tc>
                <a:extLst>
                  <a:ext uri="{0D108BD9-81ED-4DB2-BD59-A6C34878D82A}">
                    <a16:rowId xmlns:a16="http://schemas.microsoft.com/office/drawing/2014/main" val="3418618324"/>
                  </a:ext>
                </a:extLst>
              </a:tr>
              <a:tr h="2602707">
                <a:tc>
                  <a:txBody>
                    <a:bodyPr/>
                    <a:lstStyle/>
                    <a:p>
                      <a:pPr marL="0" marR="0" algn="just">
                        <a:lnSpc>
                          <a:spcPct val="115000"/>
                        </a:lnSpc>
                        <a:spcBef>
                          <a:spcPts val="0"/>
                        </a:spcBef>
                        <a:spcAft>
                          <a:spcPts val="600"/>
                        </a:spcAft>
                      </a:pPr>
                      <a:r>
                        <a:rPr lang="en-US" sz="1800" kern="100">
                          <a:effectLst/>
                        </a:rPr>
                        <a:t>Scope of services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3801" marR="43801" marT="0" marB="0"/>
                </a:tc>
                <a:tc>
                  <a:txBody>
                    <a:bodyPr/>
                    <a:lstStyle/>
                    <a:p>
                      <a:pPr marL="0" marR="0" algn="just">
                        <a:lnSpc>
                          <a:spcPct val="115000"/>
                        </a:lnSpc>
                        <a:spcBef>
                          <a:spcPts val="0"/>
                        </a:spcBef>
                        <a:spcAft>
                          <a:spcPts val="600"/>
                        </a:spcAft>
                      </a:pPr>
                      <a:r>
                        <a:rPr lang="en-US" sz="1800" kern="100">
                          <a:effectLst/>
                        </a:rPr>
                        <a:t>Agent procures the order only</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43801" marR="43801" marT="0" marB="0"/>
                </a:tc>
                <a:tc>
                  <a:txBody>
                    <a:bodyPr/>
                    <a:lstStyle/>
                    <a:p>
                      <a:pPr marL="0" marR="0" algn="just">
                        <a:lnSpc>
                          <a:spcPct val="115000"/>
                        </a:lnSpc>
                        <a:spcBef>
                          <a:spcPts val="0"/>
                        </a:spcBef>
                        <a:spcAft>
                          <a:spcPts val="600"/>
                        </a:spcAft>
                      </a:pPr>
                      <a:r>
                        <a:rPr lang="en-US" sz="1800" kern="100" dirty="0">
                          <a:effectLst/>
                        </a:rPr>
                        <a:t>Goods are sold to the buyers by the distributor and identity of the buyers may not be known to the exporter,</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3801" marR="43801" marT="0" marB="0"/>
                </a:tc>
                <a:extLst>
                  <a:ext uri="{0D108BD9-81ED-4DB2-BD59-A6C34878D82A}">
                    <a16:rowId xmlns:a16="http://schemas.microsoft.com/office/drawing/2014/main" val="1112016830"/>
                  </a:ext>
                </a:extLst>
              </a:tr>
            </a:tbl>
          </a:graphicData>
        </a:graphic>
      </p:graphicFrame>
    </p:spTree>
    <p:extLst>
      <p:ext uri="{BB962C8B-B14F-4D97-AF65-F5344CB8AC3E}">
        <p14:creationId xmlns:p14="http://schemas.microsoft.com/office/powerpoint/2010/main" val="26073653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217" y="-1"/>
            <a:ext cx="5213267" cy="6883030"/>
            <a:chOff x="-19217" y="-1"/>
            <a:chExt cx="5213267" cy="6883030"/>
          </a:xfrm>
        </p:grpSpPr>
        <p:sp>
          <p:nvSpPr>
            <p:cNvPr id="10" name="Rectangle 9">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Rectangle 11">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4D0EF8AD-C305-1A27-F05B-E7B85AD9CC84}"/>
              </a:ext>
            </a:extLst>
          </p:cNvPr>
          <p:cNvSpPr>
            <a:spLocks noGrp="1"/>
          </p:cNvSpPr>
          <p:nvPr>
            <p:ph type="title"/>
          </p:nvPr>
        </p:nvSpPr>
        <p:spPr>
          <a:xfrm>
            <a:off x="755484" y="739835"/>
            <a:ext cx="3702580" cy="1616203"/>
          </a:xfrm>
        </p:spPr>
        <p:txBody>
          <a:bodyPr anchor="b">
            <a:normAutofit/>
          </a:bodyPr>
          <a:lstStyle/>
          <a:p>
            <a:r>
              <a:rPr lang="en-US" sz="3200">
                <a:solidFill>
                  <a:srgbClr val="FFFFFF"/>
                </a:solidFill>
              </a:rPr>
              <a:t>Difference between agent/distributor </a:t>
            </a:r>
          </a:p>
        </p:txBody>
      </p:sp>
      <p:sp>
        <p:nvSpPr>
          <p:cNvPr id="3" name="Content Placeholder 2">
            <a:extLst>
              <a:ext uri="{FF2B5EF4-FFF2-40B4-BE49-F238E27FC236}">
                <a16:creationId xmlns:a16="http://schemas.microsoft.com/office/drawing/2014/main" id="{F888C542-7A92-E2BC-A6F0-7EFA64A1FB03}"/>
              </a:ext>
            </a:extLst>
          </p:cNvPr>
          <p:cNvSpPr>
            <a:spLocks noGrp="1"/>
          </p:cNvSpPr>
          <p:nvPr>
            <p:ph idx="1"/>
          </p:nvPr>
        </p:nvSpPr>
        <p:spPr>
          <a:xfrm>
            <a:off x="755484" y="2459116"/>
            <a:ext cx="3702579" cy="3524823"/>
          </a:xfrm>
        </p:spPr>
        <p:txBody>
          <a:bodyPr>
            <a:normAutofit/>
          </a:bodyPr>
          <a:lstStyle/>
          <a:p>
            <a:endParaRPr lang="en-US" sz="2000">
              <a:solidFill>
                <a:srgbClr val="FFFFFF"/>
              </a:solidFill>
            </a:endParaRPr>
          </a:p>
          <a:p>
            <a:endParaRPr lang="en-US" sz="2000">
              <a:solidFill>
                <a:srgbClr val="FFFFFF"/>
              </a:solidFill>
            </a:endParaRPr>
          </a:p>
        </p:txBody>
      </p:sp>
      <p:graphicFrame>
        <p:nvGraphicFramePr>
          <p:cNvPr id="4" name="Table 3">
            <a:extLst>
              <a:ext uri="{FF2B5EF4-FFF2-40B4-BE49-F238E27FC236}">
                <a16:creationId xmlns:a16="http://schemas.microsoft.com/office/drawing/2014/main" id="{EBE7BEC5-7DD2-3350-122B-7079E3D7CDFE}"/>
              </a:ext>
            </a:extLst>
          </p:cNvPr>
          <p:cNvGraphicFramePr>
            <a:graphicFrameLocks noGrp="1"/>
          </p:cNvGraphicFramePr>
          <p:nvPr>
            <p:extLst>
              <p:ext uri="{D42A27DB-BD31-4B8C-83A1-F6EECF244321}">
                <p14:modId xmlns:p14="http://schemas.microsoft.com/office/powerpoint/2010/main" val="3552890168"/>
              </p:ext>
            </p:extLst>
          </p:nvPr>
        </p:nvGraphicFramePr>
        <p:xfrm>
          <a:off x="6005304" y="1422079"/>
          <a:ext cx="5853762" cy="5260076"/>
        </p:xfrm>
        <a:graphic>
          <a:graphicData uri="http://schemas.openxmlformats.org/drawingml/2006/table">
            <a:tbl>
              <a:tblPr firstRow="1" firstCol="1" bandRow="1">
                <a:tableStyleId>{5C22544A-7EE6-4342-B048-85BDC9FD1C3A}</a:tableStyleId>
              </a:tblPr>
              <a:tblGrid>
                <a:gridCol w="1365224">
                  <a:extLst>
                    <a:ext uri="{9D8B030D-6E8A-4147-A177-3AD203B41FA5}">
                      <a16:colId xmlns:a16="http://schemas.microsoft.com/office/drawing/2014/main" val="2511071286"/>
                    </a:ext>
                  </a:extLst>
                </a:gridCol>
                <a:gridCol w="2097094">
                  <a:extLst>
                    <a:ext uri="{9D8B030D-6E8A-4147-A177-3AD203B41FA5}">
                      <a16:colId xmlns:a16="http://schemas.microsoft.com/office/drawing/2014/main" val="2546448768"/>
                    </a:ext>
                  </a:extLst>
                </a:gridCol>
                <a:gridCol w="2391444">
                  <a:extLst>
                    <a:ext uri="{9D8B030D-6E8A-4147-A177-3AD203B41FA5}">
                      <a16:colId xmlns:a16="http://schemas.microsoft.com/office/drawing/2014/main" val="1005827362"/>
                    </a:ext>
                  </a:extLst>
                </a:gridCol>
              </a:tblGrid>
              <a:tr h="378456">
                <a:tc>
                  <a:txBody>
                    <a:bodyPr/>
                    <a:lstStyle/>
                    <a:p>
                      <a:pPr marL="0" marR="0" algn="just">
                        <a:lnSpc>
                          <a:spcPct val="115000"/>
                        </a:lnSpc>
                        <a:spcBef>
                          <a:spcPts val="0"/>
                        </a:spcBef>
                        <a:spcAft>
                          <a:spcPts val="600"/>
                        </a:spcAft>
                      </a:pPr>
                      <a:r>
                        <a:rPr lang="en-US" sz="1600" kern="100">
                          <a:effectLst/>
                        </a:rPr>
                        <a:t>Scope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39950" marR="39950" marT="0" marB="0"/>
                </a:tc>
                <a:tc>
                  <a:txBody>
                    <a:bodyPr/>
                    <a:lstStyle/>
                    <a:p>
                      <a:pPr marL="0" marR="0" algn="just">
                        <a:lnSpc>
                          <a:spcPct val="115000"/>
                        </a:lnSpc>
                        <a:spcBef>
                          <a:spcPts val="0"/>
                        </a:spcBef>
                        <a:spcAft>
                          <a:spcPts val="600"/>
                        </a:spcAft>
                      </a:pPr>
                      <a:r>
                        <a:rPr lang="en-US" sz="1600" kern="100">
                          <a:effectLst/>
                        </a:rPr>
                        <a:t>Agent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39950" marR="39950" marT="0" marB="0"/>
                </a:tc>
                <a:tc>
                  <a:txBody>
                    <a:bodyPr/>
                    <a:lstStyle/>
                    <a:p>
                      <a:pPr marL="0" marR="0" algn="just">
                        <a:lnSpc>
                          <a:spcPct val="115000"/>
                        </a:lnSpc>
                        <a:spcBef>
                          <a:spcPts val="0"/>
                        </a:spcBef>
                        <a:spcAft>
                          <a:spcPts val="600"/>
                        </a:spcAft>
                      </a:pPr>
                      <a:r>
                        <a:rPr lang="en-US" sz="1600" kern="100">
                          <a:effectLst/>
                        </a:rPr>
                        <a:t>Distributor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39950" marR="39950" marT="0" marB="0"/>
                </a:tc>
                <a:extLst>
                  <a:ext uri="{0D108BD9-81ED-4DB2-BD59-A6C34878D82A}">
                    <a16:rowId xmlns:a16="http://schemas.microsoft.com/office/drawing/2014/main" val="2457338377"/>
                  </a:ext>
                </a:extLst>
              </a:tr>
              <a:tr h="1502332">
                <a:tc>
                  <a:txBody>
                    <a:bodyPr/>
                    <a:lstStyle/>
                    <a:p>
                      <a:pPr marL="0" marR="0" algn="just">
                        <a:lnSpc>
                          <a:spcPct val="115000"/>
                        </a:lnSpc>
                        <a:spcBef>
                          <a:spcPts val="0"/>
                        </a:spcBef>
                        <a:spcAft>
                          <a:spcPts val="600"/>
                        </a:spcAft>
                      </a:pPr>
                      <a:r>
                        <a:rPr lang="en-US" sz="1600" kern="100">
                          <a:effectLst/>
                        </a:rPr>
                        <a:t>Credit terms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39950" marR="39950" marT="0" marB="0"/>
                </a:tc>
                <a:tc>
                  <a:txBody>
                    <a:bodyPr/>
                    <a:lstStyle/>
                    <a:p>
                      <a:pPr marL="0" marR="0" algn="just">
                        <a:lnSpc>
                          <a:spcPct val="115000"/>
                        </a:lnSpc>
                        <a:spcBef>
                          <a:spcPts val="0"/>
                        </a:spcBef>
                        <a:spcAft>
                          <a:spcPts val="600"/>
                        </a:spcAft>
                      </a:pPr>
                      <a:r>
                        <a:rPr lang="en-US" sz="1600" kern="100">
                          <a:effectLst/>
                        </a:rPr>
                        <a:t>Credit risks are to be borne by the principal only</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39950" marR="39950" marT="0" marB="0"/>
                </a:tc>
                <a:tc>
                  <a:txBody>
                    <a:bodyPr/>
                    <a:lstStyle/>
                    <a:p>
                      <a:pPr marL="0" marR="0" algn="just">
                        <a:lnSpc>
                          <a:spcPct val="115000"/>
                        </a:lnSpc>
                        <a:spcBef>
                          <a:spcPts val="0"/>
                        </a:spcBef>
                        <a:spcAft>
                          <a:spcPts val="600"/>
                        </a:spcAft>
                      </a:pPr>
                      <a:r>
                        <a:rPr lang="en-US" sz="1600" kern="100">
                          <a:effectLst/>
                        </a:rPr>
                        <a:t>Distributor is only responsible for credit risks as goods are, already, sold to him.</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39950" marR="39950" marT="0" marB="0"/>
                </a:tc>
                <a:extLst>
                  <a:ext uri="{0D108BD9-81ED-4DB2-BD59-A6C34878D82A}">
                    <a16:rowId xmlns:a16="http://schemas.microsoft.com/office/drawing/2014/main" val="1635636421"/>
                  </a:ext>
                </a:extLst>
              </a:tr>
              <a:tr h="1876956">
                <a:tc>
                  <a:txBody>
                    <a:bodyPr/>
                    <a:lstStyle/>
                    <a:p>
                      <a:pPr marL="0" marR="0" algn="just">
                        <a:lnSpc>
                          <a:spcPct val="115000"/>
                        </a:lnSpc>
                        <a:spcBef>
                          <a:spcPts val="0"/>
                        </a:spcBef>
                        <a:spcAft>
                          <a:spcPts val="600"/>
                        </a:spcAft>
                      </a:pPr>
                      <a:r>
                        <a:rPr lang="en-US" sz="1600" kern="100">
                          <a:effectLst/>
                        </a:rPr>
                        <a:t>Third party liability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39950" marR="39950" marT="0" marB="0"/>
                </a:tc>
                <a:tc>
                  <a:txBody>
                    <a:bodyPr/>
                    <a:lstStyle/>
                    <a:p>
                      <a:pPr marL="0" marR="0" algn="just">
                        <a:lnSpc>
                          <a:spcPct val="115000"/>
                        </a:lnSpc>
                        <a:spcBef>
                          <a:spcPts val="0"/>
                        </a:spcBef>
                        <a:spcAft>
                          <a:spcPts val="600"/>
                        </a:spcAft>
                      </a:pPr>
                      <a:r>
                        <a:rPr lang="en-US" sz="1600" kern="100">
                          <a:effectLst/>
                        </a:rPr>
                        <a:t>Principal is liable to third parties directly</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39950" marR="39950" marT="0" marB="0"/>
                </a:tc>
                <a:tc>
                  <a:txBody>
                    <a:bodyPr/>
                    <a:lstStyle/>
                    <a:p>
                      <a:pPr marL="0" marR="0" algn="just">
                        <a:lnSpc>
                          <a:spcPct val="115000"/>
                        </a:lnSpc>
                        <a:spcBef>
                          <a:spcPts val="0"/>
                        </a:spcBef>
                        <a:spcAft>
                          <a:spcPts val="600"/>
                        </a:spcAft>
                      </a:pPr>
                      <a:r>
                        <a:rPr lang="en-US" sz="1600" kern="100">
                          <a:effectLst/>
                        </a:rPr>
                        <a:t>Responsibility does not go back to the principal and only distributor is responsible</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39950" marR="39950" marT="0" marB="0"/>
                </a:tc>
                <a:extLst>
                  <a:ext uri="{0D108BD9-81ED-4DB2-BD59-A6C34878D82A}">
                    <a16:rowId xmlns:a16="http://schemas.microsoft.com/office/drawing/2014/main" val="2957585658"/>
                  </a:ext>
                </a:extLst>
              </a:tr>
              <a:tr h="1502332">
                <a:tc>
                  <a:txBody>
                    <a:bodyPr/>
                    <a:lstStyle/>
                    <a:p>
                      <a:pPr marL="0" marR="0" algn="just">
                        <a:lnSpc>
                          <a:spcPct val="115000"/>
                        </a:lnSpc>
                        <a:spcBef>
                          <a:spcPts val="0"/>
                        </a:spcBef>
                        <a:spcAft>
                          <a:spcPts val="600"/>
                        </a:spcAft>
                      </a:pPr>
                      <a:r>
                        <a:rPr lang="en-US" sz="1600" kern="100">
                          <a:effectLst/>
                        </a:rPr>
                        <a:t>Control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39950" marR="39950" marT="0" marB="0"/>
                </a:tc>
                <a:tc>
                  <a:txBody>
                    <a:bodyPr/>
                    <a:lstStyle/>
                    <a:p>
                      <a:pPr marL="0" marR="0" algn="just">
                        <a:lnSpc>
                          <a:spcPct val="115000"/>
                        </a:lnSpc>
                        <a:spcBef>
                          <a:spcPts val="0"/>
                        </a:spcBef>
                        <a:spcAft>
                          <a:spcPts val="600"/>
                        </a:spcAft>
                      </a:pPr>
                      <a:r>
                        <a:rPr lang="en-US" sz="1600" kern="100" dirty="0">
                          <a:effectLst/>
                        </a:rPr>
                        <a:t>Principal enjoys absolute control on the business and buyers.</a:t>
                      </a:r>
                      <a:endParaRPr lang="en-US" sz="16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39950" marR="39950" marT="0" marB="0"/>
                </a:tc>
                <a:tc>
                  <a:txBody>
                    <a:bodyPr/>
                    <a:lstStyle/>
                    <a:p>
                      <a:pPr marL="0" marR="0" algn="just">
                        <a:lnSpc>
                          <a:spcPct val="115000"/>
                        </a:lnSpc>
                        <a:spcBef>
                          <a:spcPts val="0"/>
                        </a:spcBef>
                        <a:spcAft>
                          <a:spcPts val="600"/>
                        </a:spcAft>
                      </a:pPr>
                      <a:r>
                        <a:rPr lang="en-US" sz="1600" kern="100" dirty="0">
                          <a:effectLst/>
                        </a:rPr>
                        <a:t>Control of principal is always weak as distributor acts independently</a:t>
                      </a:r>
                      <a:endParaRPr lang="en-US" sz="16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39950" marR="39950" marT="0" marB="0"/>
                </a:tc>
                <a:extLst>
                  <a:ext uri="{0D108BD9-81ED-4DB2-BD59-A6C34878D82A}">
                    <a16:rowId xmlns:a16="http://schemas.microsoft.com/office/drawing/2014/main" val="628323742"/>
                  </a:ext>
                </a:extLst>
              </a:tr>
            </a:tbl>
          </a:graphicData>
        </a:graphic>
      </p:graphicFrame>
    </p:spTree>
    <p:extLst>
      <p:ext uri="{BB962C8B-B14F-4D97-AF65-F5344CB8AC3E}">
        <p14:creationId xmlns:p14="http://schemas.microsoft.com/office/powerpoint/2010/main" val="9218865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5B73190-9D16-71F5-870C-11B81722B0ED}"/>
              </a:ext>
            </a:extLst>
          </p:cNvPr>
          <p:cNvPicPr>
            <a:picLocks noChangeAspect="1"/>
          </p:cNvPicPr>
          <p:nvPr/>
        </p:nvPicPr>
        <p:blipFill rotWithShape="1">
          <a:blip r:embed="rId2"/>
          <a:srcRect l="26227" r="2383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6D7B20-603A-5E7B-9FD8-4D2B3AC6C692}"/>
              </a:ext>
            </a:extLst>
          </p:cNvPr>
          <p:cNvSpPr>
            <a:spLocks noGrp="1"/>
          </p:cNvSpPr>
          <p:nvPr>
            <p:ph type="title"/>
          </p:nvPr>
        </p:nvSpPr>
        <p:spPr>
          <a:xfrm>
            <a:off x="761801" y="328512"/>
            <a:ext cx="4778387" cy="1628970"/>
          </a:xfrm>
        </p:spPr>
        <p:txBody>
          <a:bodyPr anchor="ctr">
            <a:normAutofit/>
          </a:bodyPr>
          <a:lstStyle/>
          <a:p>
            <a:r>
              <a:rPr lang="en-US" sz="4000"/>
              <a:t>(iii)	Those Relating to Products:</a:t>
            </a:r>
          </a:p>
        </p:txBody>
      </p:sp>
      <p:sp>
        <p:nvSpPr>
          <p:cNvPr id="3" name="Content Placeholder 2">
            <a:extLst>
              <a:ext uri="{FF2B5EF4-FFF2-40B4-BE49-F238E27FC236}">
                <a16:creationId xmlns:a16="http://schemas.microsoft.com/office/drawing/2014/main" id="{E8B40691-2F2A-EBC2-290D-C6AD7FAC5AF5}"/>
              </a:ext>
            </a:extLst>
          </p:cNvPr>
          <p:cNvSpPr>
            <a:spLocks noGrp="1"/>
          </p:cNvSpPr>
          <p:nvPr>
            <p:ph idx="1"/>
          </p:nvPr>
        </p:nvSpPr>
        <p:spPr>
          <a:xfrm>
            <a:off x="761798" y="1856935"/>
            <a:ext cx="5188835" cy="5001065"/>
          </a:xfrm>
        </p:spPr>
        <p:txBody>
          <a:bodyPr anchor="ctr">
            <a:normAutofit fontScale="92500" lnSpcReduction="20000"/>
          </a:bodyPr>
          <a:lstStyle/>
          <a:p>
            <a:r>
              <a:rPr lang="en-US" sz="2400" dirty="0"/>
              <a:t>These will include trademarks, patents, copyrights, among others.</a:t>
            </a:r>
          </a:p>
          <a:p>
            <a:r>
              <a:rPr lang="en-US" sz="2400" b="1" dirty="0"/>
              <a:t>Trademarks</a:t>
            </a:r>
            <a:r>
              <a:rPr lang="en-US" sz="2400" dirty="0"/>
              <a:t> are words or designs or combination of both coined for the purpose of trademark only. </a:t>
            </a:r>
          </a:p>
          <a:p>
            <a:r>
              <a:rPr lang="en-US" sz="2400" dirty="0"/>
              <a:t>The exporter must apply for registration of trademarks to the registering authority of the country where the product is exported or planned to be exported. </a:t>
            </a:r>
          </a:p>
          <a:p>
            <a:r>
              <a:rPr lang="en-US" sz="2400" dirty="0"/>
              <a:t>Registration of trademarks is a specialized field that requires professional services of an attorney who is a specialized in that field. </a:t>
            </a:r>
          </a:p>
          <a:p>
            <a:r>
              <a:rPr lang="en-US" sz="2400" b="1" dirty="0"/>
              <a:t>Copyright: </a:t>
            </a:r>
            <a:r>
              <a:rPr lang="en-US" sz="2400" dirty="0"/>
              <a:t>the level and scope of copyright protection available within a country depends on that country’s domestic laws and treaty obligations. </a:t>
            </a:r>
          </a:p>
        </p:txBody>
      </p:sp>
    </p:spTree>
    <p:extLst>
      <p:ext uri="{BB962C8B-B14F-4D97-AF65-F5344CB8AC3E}">
        <p14:creationId xmlns:p14="http://schemas.microsoft.com/office/powerpoint/2010/main" val="37975360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6D7B20-603A-5E7B-9FD8-4D2B3AC6C692}"/>
              </a:ext>
            </a:extLst>
          </p:cNvPr>
          <p:cNvSpPr>
            <a:spLocks noGrp="1"/>
          </p:cNvSpPr>
          <p:nvPr>
            <p:ph type="title"/>
          </p:nvPr>
        </p:nvSpPr>
        <p:spPr>
          <a:xfrm>
            <a:off x="6803409" y="762001"/>
            <a:ext cx="4156512" cy="1708244"/>
          </a:xfrm>
        </p:spPr>
        <p:txBody>
          <a:bodyPr anchor="ctr">
            <a:normAutofit/>
          </a:bodyPr>
          <a:lstStyle/>
          <a:p>
            <a:r>
              <a:rPr lang="en-US" sz="4000"/>
              <a:t>(iii)	Those Relating to Products:</a:t>
            </a:r>
          </a:p>
        </p:txBody>
      </p:sp>
      <p:pic>
        <p:nvPicPr>
          <p:cNvPr id="13" name="Picture 12" descr="Graph on document with pen">
            <a:extLst>
              <a:ext uri="{FF2B5EF4-FFF2-40B4-BE49-F238E27FC236}">
                <a16:creationId xmlns:a16="http://schemas.microsoft.com/office/drawing/2014/main" id="{99F969D8-1723-316B-BD52-E8DE19318D23}"/>
              </a:ext>
            </a:extLst>
          </p:cNvPr>
          <p:cNvPicPr>
            <a:picLocks noChangeAspect="1"/>
          </p:cNvPicPr>
          <p:nvPr/>
        </p:nvPicPr>
        <p:blipFill rotWithShape="1">
          <a:blip r:embed="rId2"/>
          <a:srcRect l="27194" r="13471" b="-2"/>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E8B40691-2F2A-EBC2-290D-C6AD7FAC5AF5}"/>
              </a:ext>
            </a:extLst>
          </p:cNvPr>
          <p:cNvSpPr>
            <a:spLocks noGrp="1"/>
          </p:cNvSpPr>
          <p:nvPr>
            <p:ph idx="1"/>
          </p:nvPr>
        </p:nvSpPr>
        <p:spPr>
          <a:xfrm>
            <a:off x="6485206" y="2124223"/>
            <a:ext cx="5345723" cy="4628270"/>
          </a:xfrm>
        </p:spPr>
        <p:txBody>
          <a:bodyPr anchor="ctr">
            <a:normAutofit fontScale="85000" lnSpcReduction="20000"/>
          </a:bodyPr>
          <a:lstStyle/>
          <a:p>
            <a:r>
              <a:rPr lang="en-US" sz="2400" dirty="0"/>
              <a:t>Product Liability: Refers to the responsibility borne by the manufacturers, distributors, and retailers for any consequential injuries/damages from the products they make or sell. </a:t>
            </a:r>
          </a:p>
          <a:p>
            <a:r>
              <a:rPr lang="en-US" sz="2400" dirty="0"/>
              <a:t>Specific liability issues include (Gopal, 2006)</a:t>
            </a:r>
          </a:p>
          <a:p>
            <a:r>
              <a:rPr lang="en-US" sz="2400" dirty="0"/>
              <a:t>a) In the case of negligence on the part of the manufacturer: Negligence in manufacturing makes him liable. </a:t>
            </a:r>
          </a:p>
          <a:p>
            <a:r>
              <a:rPr lang="en-US" sz="2400" dirty="0"/>
              <a:t>b) Principle of Strict Liability: Even if there is no negligence on the part of the manufacturer, still, the manufacturer is responsible to the aggrieved user if the user sustains injury from a defective product.</a:t>
            </a:r>
          </a:p>
          <a:p>
            <a:r>
              <a:rPr lang="en-US" sz="2400" dirty="0"/>
              <a:t>c) Express/Implied Warranties: In some contracts of sale, there are express or implied warranties in respect of merchantability of the product which make the manufacturer liable</a:t>
            </a:r>
            <a:r>
              <a:rPr lang="en-US" sz="1300" dirty="0"/>
              <a:t>.</a:t>
            </a:r>
          </a:p>
          <a:p>
            <a:endParaRPr lang="en-US" sz="1300" dirty="0"/>
          </a:p>
        </p:txBody>
      </p:sp>
    </p:spTree>
    <p:extLst>
      <p:ext uri="{BB962C8B-B14F-4D97-AF65-F5344CB8AC3E}">
        <p14:creationId xmlns:p14="http://schemas.microsoft.com/office/powerpoint/2010/main" val="42535736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6D7B20-603A-5E7B-9FD8-4D2B3AC6C692}"/>
              </a:ext>
            </a:extLst>
          </p:cNvPr>
          <p:cNvSpPr>
            <a:spLocks noGrp="1"/>
          </p:cNvSpPr>
          <p:nvPr>
            <p:ph type="title"/>
          </p:nvPr>
        </p:nvSpPr>
        <p:spPr>
          <a:xfrm>
            <a:off x="6803409" y="762001"/>
            <a:ext cx="4156512" cy="1708244"/>
          </a:xfrm>
        </p:spPr>
        <p:txBody>
          <a:bodyPr anchor="ctr">
            <a:normAutofit/>
          </a:bodyPr>
          <a:lstStyle/>
          <a:p>
            <a:r>
              <a:rPr lang="en-US" sz="4000"/>
              <a:t>(iii)	Those Relating to Products:</a:t>
            </a:r>
          </a:p>
        </p:txBody>
      </p:sp>
      <p:pic>
        <p:nvPicPr>
          <p:cNvPr id="5" name="Picture 4" descr="Plastic containers in bright colours">
            <a:extLst>
              <a:ext uri="{FF2B5EF4-FFF2-40B4-BE49-F238E27FC236}">
                <a16:creationId xmlns:a16="http://schemas.microsoft.com/office/drawing/2014/main" id="{E7BD7B29-5E7C-D2FA-20CA-DD34311C57C7}"/>
              </a:ext>
            </a:extLst>
          </p:cNvPr>
          <p:cNvPicPr>
            <a:picLocks noChangeAspect="1"/>
          </p:cNvPicPr>
          <p:nvPr/>
        </p:nvPicPr>
        <p:blipFill rotWithShape="1">
          <a:blip r:embed="rId2"/>
          <a:srcRect l="19111" r="21555" b="-2"/>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E8B40691-2F2A-EBC2-290D-C6AD7FAC5AF5}"/>
              </a:ext>
            </a:extLst>
          </p:cNvPr>
          <p:cNvSpPr>
            <a:spLocks noGrp="1"/>
          </p:cNvSpPr>
          <p:nvPr>
            <p:ph idx="1"/>
          </p:nvPr>
        </p:nvSpPr>
        <p:spPr>
          <a:xfrm>
            <a:off x="6457072" y="2082019"/>
            <a:ext cx="5162842" cy="4775982"/>
          </a:xfrm>
        </p:spPr>
        <p:txBody>
          <a:bodyPr anchor="ctr">
            <a:normAutofit fontScale="92500"/>
          </a:bodyPr>
          <a:lstStyle/>
          <a:p>
            <a:r>
              <a:rPr lang="en-US" sz="2400" dirty="0"/>
              <a:t>Laws relating to packing and promotion: they are different in different countries but will mainly focus on </a:t>
            </a:r>
          </a:p>
          <a:p>
            <a:r>
              <a:rPr lang="en-US" sz="2400" dirty="0"/>
              <a:t>Declaration of the composition of product</a:t>
            </a:r>
          </a:p>
          <a:p>
            <a:r>
              <a:rPr lang="en-US" sz="2400" dirty="0"/>
              <a:t>Gross/net weight</a:t>
            </a:r>
          </a:p>
          <a:p>
            <a:r>
              <a:rPr lang="en-US" sz="2400" dirty="0"/>
              <a:t>Date of manufacture/ expiry  </a:t>
            </a:r>
          </a:p>
          <a:p>
            <a:r>
              <a:rPr lang="en-US" sz="2400" dirty="0"/>
              <a:t>Precautions to be taken while using the product. </a:t>
            </a:r>
          </a:p>
          <a:p>
            <a:r>
              <a:rPr lang="en-US" sz="2400" dirty="0"/>
              <a:t>Rules of advertisement revolve around unsubstantiated claim in respect of the product, advertising through children</a:t>
            </a:r>
          </a:p>
        </p:txBody>
      </p:sp>
    </p:spTree>
    <p:extLst>
      <p:ext uri="{BB962C8B-B14F-4D97-AF65-F5344CB8AC3E}">
        <p14:creationId xmlns:p14="http://schemas.microsoft.com/office/powerpoint/2010/main" val="3375305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des on papers">
            <a:extLst>
              <a:ext uri="{FF2B5EF4-FFF2-40B4-BE49-F238E27FC236}">
                <a16:creationId xmlns:a16="http://schemas.microsoft.com/office/drawing/2014/main" id="{5D0C972F-E88B-B9B5-18D1-0FAABE930D7E}"/>
              </a:ext>
            </a:extLst>
          </p:cNvPr>
          <p:cNvPicPr>
            <a:picLocks noChangeAspect="1"/>
          </p:cNvPicPr>
          <p:nvPr/>
        </p:nvPicPr>
        <p:blipFill rotWithShape="1">
          <a:blip r:embed="rId2"/>
          <a:srcRect l="21341" r="19393"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59965A-EE57-2FE4-BDD9-82B36B673538}"/>
              </a:ext>
            </a:extLst>
          </p:cNvPr>
          <p:cNvSpPr>
            <a:spLocks noGrp="1"/>
          </p:cNvSpPr>
          <p:nvPr>
            <p:ph type="title"/>
          </p:nvPr>
        </p:nvSpPr>
        <p:spPr>
          <a:xfrm>
            <a:off x="761801" y="328512"/>
            <a:ext cx="4778387" cy="1628970"/>
          </a:xfrm>
        </p:spPr>
        <p:txBody>
          <a:bodyPr anchor="ctr">
            <a:normAutofit/>
          </a:bodyPr>
          <a:lstStyle/>
          <a:p>
            <a:r>
              <a:rPr lang="en-US" sz="4000"/>
              <a:t>(iv)	Those Relating to Letters of Credit:</a:t>
            </a:r>
          </a:p>
        </p:txBody>
      </p:sp>
      <p:sp>
        <p:nvSpPr>
          <p:cNvPr id="3" name="Content Placeholder 2">
            <a:extLst>
              <a:ext uri="{FF2B5EF4-FFF2-40B4-BE49-F238E27FC236}">
                <a16:creationId xmlns:a16="http://schemas.microsoft.com/office/drawing/2014/main" id="{EB5FF49C-8B20-AE91-4BBA-EDA979A45F00}"/>
              </a:ext>
            </a:extLst>
          </p:cNvPr>
          <p:cNvSpPr>
            <a:spLocks noGrp="1"/>
          </p:cNvSpPr>
          <p:nvPr>
            <p:ph idx="1"/>
          </p:nvPr>
        </p:nvSpPr>
        <p:spPr>
          <a:xfrm>
            <a:off x="182880" y="1957483"/>
            <a:ext cx="5913119" cy="4900518"/>
          </a:xfrm>
        </p:spPr>
        <p:txBody>
          <a:bodyPr anchor="ctr">
            <a:normAutofit fontScale="92500" lnSpcReduction="10000"/>
          </a:bodyPr>
          <a:lstStyle/>
          <a:p>
            <a:r>
              <a:rPr lang="en-US" sz="2400" dirty="0"/>
              <a:t>By opening a letter of credit, the bank makes a commitment to the exporter to make payment once the documents contained in the letter of credit are presented and, on scrutiny, found to be in order. </a:t>
            </a:r>
          </a:p>
          <a:p>
            <a:r>
              <a:rPr lang="en-US" sz="2400" dirty="0"/>
              <a:t>a)	There is a contractual relationship between the importer and exporter, evidenced by the sales contract.</a:t>
            </a:r>
          </a:p>
          <a:p>
            <a:r>
              <a:rPr lang="en-US" sz="2400" dirty="0"/>
              <a:t>b)	Banker customer relationship exists between the importer as applicant to the letter of credit and opening bank. </a:t>
            </a:r>
          </a:p>
          <a:p>
            <a:r>
              <a:rPr lang="en-US" sz="2400" dirty="0"/>
              <a:t>c)	Relationship between the opening bank and negotiating bank. </a:t>
            </a:r>
          </a:p>
          <a:p>
            <a:r>
              <a:rPr lang="en-US" sz="2400" dirty="0"/>
              <a:t>d)	Relationship between the exporter and opening bank. </a:t>
            </a:r>
          </a:p>
        </p:txBody>
      </p:sp>
    </p:spTree>
    <p:extLst>
      <p:ext uri="{BB962C8B-B14F-4D97-AF65-F5344CB8AC3E}">
        <p14:creationId xmlns:p14="http://schemas.microsoft.com/office/powerpoint/2010/main" val="2126528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C76984-88B7-00FB-B291-057743BF75FF}"/>
              </a:ext>
            </a:extLst>
          </p:cNvPr>
          <p:cNvSpPr>
            <a:spLocks noGrp="1"/>
          </p:cNvSpPr>
          <p:nvPr>
            <p:ph type="title"/>
          </p:nvPr>
        </p:nvSpPr>
        <p:spPr>
          <a:xfrm>
            <a:off x="761800" y="762001"/>
            <a:ext cx="5334197" cy="1708242"/>
          </a:xfrm>
        </p:spPr>
        <p:txBody>
          <a:bodyPr anchor="ctr">
            <a:normAutofit/>
          </a:bodyPr>
          <a:lstStyle/>
          <a:p>
            <a:r>
              <a:rPr lang="en-US" sz="3700"/>
              <a:t>(v)	Technology transfer/licensing contract:</a:t>
            </a:r>
          </a:p>
        </p:txBody>
      </p:sp>
      <p:sp>
        <p:nvSpPr>
          <p:cNvPr id="3" name="Content Placeholder 2">
            <a:extLst>
              <a:ext uri="{FF2B5EF4-FFF2-40B4-BE49-F238E27FC236}">
                <a16:creationId xmlns:a16="http://schemas.microsoft.com/office/drawing/2014/main" id="{563529AA-28C8-C927-385D-F2B89DE8B886}"/>
              </a:ext>
            </a:extLst>
          </p:cNvPr>
          <p:cNvSpPr>
            <a:spLocks noGrp="1"/>
          </p:cNvSpPr>
          <p:nvPr>
            <p:ph idx="1"/>
          </p:nvPr>
        </p:nvSpPr>
        <p:spPr>
          <a:xfrm>
            <a:off x="761800" y="2470244"/>
            <a:ext cx="5751542" cy="4141571"/>
          </a:xfrm>
        </p:spPr>
        <p:txBody>
          <a:bodyPr anchor="ctr">
            <a:normAutofit/>
          </a:bodyPr>
          <a:lstStyle/>
          <a:p>
            <a:r>
              <a:rPr lang="en-US" sz="2400" dirty="0"/>
              <a:t>technology transfer involves offering technological know-how or other intellectual property to a foreign business in exchange for some type of compensation.</a:t>
            </a:r>
          </a:p>
          <a:p>
            <a:r>
              <a:rPr lang="en-US" sz="2400" dirty="0"/>
              <a:t>Technological transfer often includes the following:</a:t>
            </a:r>
          </a:p>
          <a:p>
            <a:r>
              <a:rPr lang="en-US" sz="2400" dirty="0"/>
              <a:t>Right to use and conditions of use</a:t>
            </a:r>
          </a:p>
          <a:p>
            <a:r>
              <a:rPr lang="en-US" sz="2400" dirty="0"/>
              <a:t>Competitive circumstances</a:t>
            </a:r>
          </a:p>
          <a:p>
            <a:r>
              <a:rPr lang="en-US" sz="2400" dirty="0"/>
              <a:t>Confidentiality</a:t>
            </a:r>
          </a:p>
        </p:txBody>
      </p:sp>
      <p:pic>
        <p:nvPicPr>
          <p:cNvPr id="5" name="Picture 4" descr="Mobile device with apps">
            <a:extLst>
              <a:ext uri="{FF2B5EF4-FFF2-40B4-BE49-F238E27FC236}">
                <a16:creationId xmlns:a16="http://schemas.microsoft.com/office/drawing/2014/main" id="{92AD7C30-D314-DC28-F145-9C9334BCC212}"/>
              </a:ext>
            </a:extLst>
          </p:cNvPr>
          <p:cNvPicPr>
            <a:picLocks noChangeAspect="1"/>
          </p:cNvPicPr>
          <p:nvPr/>
        </p:nvPicPr>
        <p:blipFill rotWithShape="1">
          <a:blip r:embed="rId2"/>
          <a:srcRect l="47945" r="8372"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6187519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4AB57C-F5A7-C38E-B3CB-BBEE01AF019D}"/>
              </a:ext>
            </a:extLst>
          </p:cNvPr>
          <p:cNvSpPr>
            <a:spLocks noGrp="1"/>
          </p:cNvSpPr>
          <p:nvPr>
            <p:ph type="title"/>
          </p:nvPr>
        </p:nvSpPr>
        <p:spPr>
          <a:xfrm>
            <a:off x="6803409" y="762001"/>
            <a:ext cx="4156512" cy="1708244"/>
          </a:xfrm>
        </p:spPr>
        <p:txBody>
          <a:bodyPr anchor="ctr">
            <a:normAutofit/>
          </a:bodyPr>
          <a:lstStyle/>
          <a:p>
            <a:r>
              <a:rPr lang="en-US" sz="3700"/>
              <a:t>International conventions </a:t>
            </a:r>
            <a:br>
              <a:rPr lang="en-US" sz="3700"/>
            </a:br>
            <a:endParaRPr lang="en-US" sz="3700"/>
          </a:p>
        </p:txBody>
      </p:sp>
      <p:pic>
        <p:nvPicPr>
          <p:cNvPr id="5" name="Picture 4" descr="Stock numbers on a digital display">
            <a:extLst>
              <a:ext uri="{FF2B5EF4-FFF2-40B4-BE49-F238E27FC236}">
                <a16:creationId xmlns:a16="http://schemas.microsoft.com/office/drawing/2014/main" id="{370C92B2-5744-C449-27B5-1C7F6E3241D5}"/>
              </a:ext>
            </a:extLst>
          </p:cNvPr>
          <p:cNvPicPr>
            <a:picLocks noChangeAspect="1"/>
          </p:cNvPicPr>
          <p:nvPr/>
        </p:nvPicPr>
        <p:blipFill rotWithShape="1">
          <a:blip r:embed="rId2"/>
          <a:srcRect l="35887" r="12334" b="-2"/>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F7138947-53FB-8131-AFDE-88D24BB290A4}"/>
              </a:ext>
            </a:extLst>
          </p:cNvPr>
          <p:cNvSpPr>
            <a:spLocks noGrp="1"/>
          </p:cNvSpPr>
          <p:nvPr>
            <p:ph idx="1"/>
          </p:nvPr>
        </p:nvSpPr>
        <p:spPr>
          <a:xfrm>
            <a:off x="6471138" y="1871003"/>
            <a:ext cx="4945275" cy="4881489"/>
          </a:xfrm>
        </p:spPr>
        <p:txBody>
          <a:bodyPr anchor="ctr">
            <a:normAutofit fontScale="85000" lnSpcReduction="10000"/>
          </a:bodyPr>
          <a:lstStyle/>
          <a:p>
            <a:r>
              <a:rPr lang="en-US" sz="2400" dirty="0"/>
              <a:t>International conventions are a major part of the legal framework for businesses. </a:t>
            </a:r>
          </a:p>
          <a:p>
            <a:r>
              <a:rPr lang="en-US" sz="2400" dirty="0"/>
              <a:t>There are various conventions that the marketer needs to familiarize himself with. </a:t>
            </a:r>
          </a:p>
          <a:p>
            <a:r>
              <a:rPr lang="en-US" sz="2400" dirty="0"/>
              <a:t>World trade organization agreement. the GATT, the General Agreement on Trade in Services (GATS), and agreements on trade-related intellectual property rights and trade-related investment (TRIPS and TRIMS, respectively). </a:t>
            </a:r>
          </a:p>
          <a:p>
            <a:r>
              <a:rPr lang="en-US" sz="2400" dirty="0"/>
              <a:t>International conventions aims to regulate international carriage. </a:t>
            </a:r>
          </a:p>
          <a:p>
            <a:r>
              <a:rPr lang="en-US" sz="2400" dirty="0"/>
              <a:t>The Vienna convention also referred to as United Nations Convention on Contracts for the International Sale of Goods (UNCITRAL</a:t>
            </a:r>
          </a:p>
          <a:p>
            <a:endParaRPr lang="en-US" sz="1400" dirty="0"/>
          </a:p>
        </p:txBody>
      </p:sp>
    </p:spTree>
    <p:extLst>
      <p:ext uri="{BB962C8B-B14F-4D97-AF65-F5344CB8AC3E}">
        <p14:creationId xmlns:p14="http://schemas.microsoft.com/office/powerpoint/2010/main" val="3796753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ACC6BB2-28F8-4405-829D-0562733BEE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5C2E53F0-AD54-4A55-99A0-EC896CE3C2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FEFEF"/>
            </a:solidFill>
          </a:ln>
          <a:effectLst>
            <a:outerShdw blurRad="889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15F19F8-85EE-477A-ACBA-4B6D06978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A529342-51E5-E84A-D48B-44FD484A1101}"/>
              </a:ext>
            </a:extLst>
          </p:cNvPr>
          <p:cNvSpPr>
            <a:spLocks noGrp="1"/>
          </p:cNvSpPr>
          <p:nvPr>
            <p:ph type="title"/>
          </p:nvPr>
        </p:nvSpPr>
        <p:spPr>
          <a:xfrm>
            <a:off x="838200" y="253397"/>
            <a:ext cx="10515600" cy="1273233"/>
          </a:xfrm>
        </p:spPr>
        <p:txBody>
          <a:bodyPr>
            <a:normAutofit/>
          </a:bodyPr>
          <a:lstStyle/>
          <a:p>
            <a:r>
              <a:rPr lang="en-US" sz="4000"/>
              <a:t>Vienna convention </a:t>
            </a:r>
          </a:p>
        </p:txBody>
      </p:sp>
      <p:sp>
        <p:nvSpPr>
          <p:cNvPr id="15" name="Rectangle 14">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7970"/>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4" name="Content Placeholder 3">
            <a:extLst>
              <a:ext uri="{FF2B5EF4-FFF2-40B4-BE49-F238E27FC236}">
                <a16:creationId xmlns:a16="http://schemas.microsoft.com/office/drawing/2014/main" id="{C9A8B7CC-D1EB-E12A-14AD-9B3C106B3C0A}"/>
              </a:ext>
            </a:extLst>
          </p:cNvPr>
          <p:cNvGraphicFramePr>
            <a:graphicFrameLocks noGrp="1"/>
          </p:cNvGraphicFramePr>
          <p:nvPr>
            <p:ph idx="1"/>
            <p:extLst>
              <p:ext uri="{D42A27DB-BD31-4B8C-83A1-F6EECF244321}">
                <p14:modId xmlns:p14="http://schemas.microsoft.com/office/powerpoint/2010/main" val="2797400760"/>
              </p:ext>
            </p:extLst>
          </p:nvPr>
        </p:nvGraphicFramePr>
        <p:xfrm>
          <a:off x="838200" y="2409781"/>
          <a:ext cx="10515600" cy="3609949"/>
        </p:xfrm>
        <a:graphic>
          <a:graphicData uri="http://schemas.openxmlformats.org/drawingml/2006/table">
            <a:tbl>
              <a:tblPr firstRow="1" firstCol="1" bandRow="1">
                <a:noFill/>
              </a:tblPr>
              <a:tblGrid>
                <a:gridCol w="2770871">
                  <a:extLst>
                    <a:ext uri="{9D8B030D-6E8A-4147-A177-3AD203B41FA5}">
                      <a16:colId xmlns:a16="http://schemas.microsoft.com/office/drawing/2014/main" val="2569236271"/>
                    </a:ext>
                  </a:extLst>
                </a:gridCol>
                <a:gridCol w="7744729">
                  <a:extLst>
                    <a:ext uri="{9D8B030D-6E8A-4147-A177-3AD203B41FA5}">
                      <a16:colId xmlns:a16="http://schemas.microsoft.com/office/drawing/2014/main" val="1636073692"/>
                    </a:ext>
                  </a:extLst>
                </a:gridCol>
              </a:tblGrid>
              <a:tr h="675479">
                <a:tc>
                  <a:txBody>
                    <a:bodyPr/>
                    <a:lstStyle/>
                    <a:p>
                      <a:pPr marL="0" marR="0" algn="just">
                        <a:lnSpc>
                          <a:spcPct val="115000"/>
                        </a:lnSpc>
                        <a:spcBef>
                          <a:spcPts val="0"/>
                        </a:spcBef>
                        <a:spcAft>
                          <a:spcPts val="600"/>
                        </a:spcAft>
                      </a:pPr>
                      <a:r>
                        <a:rPr lang="en-US" sz="2800" b="0" kern="100" cap="none" spc="60">
                          <a:solidFill>
                            <a:schemeClr val="bg1"/>
                          </a:solidFill>
                          <a:effectLst/>
                          <a:latin typeface="Times New Roman" panose="02020603050405020304" pitchFamily="18" charset="0"/>
                          <a:ea typeface="SimSun" panose="02010600030101010101" pitchFamily="2" charset="-122"/>
                          <a:cs typeface="Times New Roman" panose="02020603050405020304" pitchFamily="18" charset="0"/>
                        </a:rPr>
                        <a:t>Part </a:t>
                      </a:r>
                      <a:endParaRPr lang="en-US" sz="2800" b="0" kern="100" cap="none" spc="6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79935" marR="79935" marT="158109" marB="0" anchor="ctr">
                    <a:lnL w="12700" cmpd="sng">
                      <a:noFill/>
                    </a:lnL>
                    <a:lnR w="12700" cmpd="sng">
                      <a:noFill/>
                    </a:lnR>
                    <a:lnT w="19050" cap="flat" cmpd="sng" algn="ctr">
                      <a:noFill/>
                      <a:prstDash val="solid"/>
                    </a:lnT>
                    <a:lnB w="38100" cmpd="sng">
                      <a:noFill/>
                    </a:lnB>
                    <a:solidFill>
                      <a:schemeClr val="accent1"/>
                    </a:solidFill>
                  </a:tcPr>
                </a:tc>
                <a:tc>
                  <a:txBody>
                    <a:bodyPr/>
                    <a:lstStyle/>
                    <a:p>
                      <a:pPr marL="0" marR="0" algn="just">
                        <a:lnSpc>
                          <a:spcPct val="115000"/>
                        </a:lnSpc>
                        <a:spcBef>
                          <a:spcPts val="0"/>
                        </a:spcBef>
                        <a:spcAft>
                          <a:spcPts val="600"/>
                        </a:spcAft>
                      </a:pPr>
                      <a:r>
                        <a:rPr lang="en-US" sz="2800" b="0" kern="100" cap="none" spc="60">
                          <a:solidFill>
                            <a:schemeClr val="bg1"/>
                          </a:solidFill>
                          <a:effectLst/>
                          <a:latin typeface="Times New Roman" panose="02020603050405020304" pitchFamily="18" charset="0"/>
                          <a:ea typeface="SimSun" panose="02010600030101010101" pitchFamily="2" charset="-122"/>
                          <a:cs typeface="Times New Roman" panose="02020603050405020304" pitchFamily="18" charset="0"/>
                        </a:rPr>
                        <a:t>Explanation </a:t>
                      </a:r>
                      <a:endParaRPr lang="en-US" sz="2800" b="0" kern="100" cap="none" spc="6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79935" marR="79935" marT="158109" marB="0" anchor="ctr">
                    <a:lnL w="12700" cmpd="sng">
                      <a:noFill/>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2563899872"/>
                  </a:ext>
                </a:extLst>
              </a:tr>
              <a:tr h="1467235">
                <a:tc>
                  <a:txBody>
                    <a:bodyPr/>
                    <a:lstStyle/>
                    <a:p>
                      <a:pPr marL="0" marR="0" algn="just">
                        <a:lnSpc>
                          <a:spcPct val="115000"/>
                        </a:lnSpc>
                        <a:spcBef>
                          <a:spcPts val="0"/>
                        </a:spcBef>
                        <a:spcAft>
                          <a:spcPts val="600"/>
                        </a:spcAft>
                      </a:pPr>
                      <a:r>
                        <a:rPr lang="en-US" sz="2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Sphere of application  </a:t>
                      </a:r>
                      <a:endParaRPr lang="en-US" sz="2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9935" marR="79935" marT="158109" marB="0">
                    <a:lnL w="12700" cmpd="sng">
                      <a:noFill/>
                      <a:prstDash val="solid"/>
                    </a:lnL>
                    <a:lnR w="12700" cmpd="sng">
                      <a:noFill/>
                      <a:prstDash val="solid"/>
                    </a:lnR>
                    <a:lnT w="38100" cmpd="sng">
                      <a:noFill/>
                    </a:lnT>
                    <a:lnB w="12700" cap="flat" cmpd="sng" algn="ctr">
                      <a:noFill/>
                      <a:prstDash val="solid"/>
                    </a:lnB>
                    <a:noFill/>
                  </a:tcPr>
                </a:tc>
                <a:tc>
                  <a:txBody>
                    <a:bodyPr/>
                    <a:lstStyle/>
                    <a:p>
                      <a:pPr marL="0" marR="0" algn="just">
                        <a:lnSpc>
                          <a:spcPct val="115000"/>
                        </a:lnSpc>
                        <a:spcBef>
                          <a:spcPts val="0"/>
                        </a:spcBef>
                        <a:spcAft>
                          <a:spcPts val="600"/>
                        </a:spcAft>
                      </a:pPr>
                      <a:r>
                        <a:rPr lang="en-US" sz="24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Focuses on “This Convention applies to contracts of sale of goods between parties whose places of business are in different States”</a:t>
                      </a:r>
                      <a:endParaRPr lang="en-US" sz="2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9935" marR="79935" marT="158109" marB="0">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352117771"/>
                  </a:ext>
                </a:extLst>
              </a:tr>
              <a:tr h="1467235">
                <a:tc>
                  <a:txBody>
                    <a:bodyPr/>
                    <a:lstStyle/>
                    <a:p>
                      <a:pPr marL="0" marR="0" algn="just">
                        <a:lnSpc>
                          <a:spcPct val="115000"/>
                        </a:lnSpc>
                        <a:spcBef>
                          <a:spcPts val="0"/>
                        </a:spcBef>
                        <a:spcAft>
                          <a:spcPts val="600"/>
                        </a:spcAft>
                      </a:pPr>
                      <a:r>
                        <a:rPr lang="en-US" sz="24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General provisions</a:t>
                      </a:r>
                      <a:endParaRPr lang="en-US" sz="2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9935" marR="79935" marT="158109" marB="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lgn="just">
                        <a:lnSpc>
                          <a:spcPct val="115000"/>
                        </a:lnSpc>
                        <a:spcBef>
                          <a:spcPts val="0"/>
                        </a:spcBef>
                        <a:spcAft>
                          <a:spcPts val="600"/>
                        </a:spcAft>
                      </a:pPr>
                      <a:r>
                        <a:rPr lang="en-US" sz="24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Regard is to be had to its international character and to the need to promote uniformity in its application and the observance of good faith in international trade.</a:t>
                      </a:r>
                      <a:endParaRPr lang="en-US" sz="2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9935" marR="79935" marT="158109" marB="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408974380"/>
                  </a:ext>
                </a:extLst>
              </a:tr>
            </a:tbl>
          </a:graphicData>
        </a:graphic>
      </p:graphicFrame>
    </p:spTree>
    <p:extLst>
      <p:ext uri="{BB962C8B-B14F-4D97-AF65-F5344CB8AC3E}">
        <p14:creationId xmlns:p14="http://schemas.microsoft.com/office/powerpoint/2010/main" val="29022590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ACC6BB2-28F8-4405-829D-0562733BEE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5C2E53F0-AD54-4A55-99A0-EC896CE3C2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FEFEF"/>
            </a:solidFill>
          </a:ln>
          <a:effectLst>
            <a:outerShdw blurRad="889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15F19F8-85EE-477A-ACBA-4B6D06978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A529342-51E5-E84A-D48B-44FD484A1101}"/>
              </a:ext>
            </a:extLst>
          </p:cNvPr>
          <p:cNvSpPr>
            <a:spLocks noGrp="1"/>
          </p:cNvSpPr>
          <p:nvPr>
            <p:ph type="title"/>
          </p:nvPr>
        </p:nvSpPr>
        <p:spPr>
          <a:xfrm>
            <a:off x="838200" y="253397"/>
            <a:ext cx="10515600" cy="1273233"/>
          </a:xfrm>
        </p:spPr>
        <p:txBody>
          <a:bodyPr>
            <a:normAutofit/>
          </a:bodyPr>
          <a:lstStyle/>
          <a:p>
            <a:r>
              <a:rPr lang="en-US" sz="4000"/>
              <a:t>Vienna convention </a:t>
            </a:r>
          </a:p>
        </p:txBody>
      </p:sp>
      <p:sp>
        <p:nvSpPr>
          <p:cNvPr id="15" name="Rectangle 14">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7970"/>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4" name="Content Placeholder 3">
            <a:extLst>
              <a:ext uri="{FF2B5EF4-FFF2-40B4-BE49-F238E27FC236}">
                <a16:creationId xmlns:a16="http://schemas.microsoft.com/office/drawing/2014/main" id="{C9A8B7CC-D1EB-E12A-14AD-9B3C106B3C0A}"/>
              </a:ext>
            </a:extLst>
          </p:cNvPr>
          <p:cNvGraphicFramePr>
            <a:graphicFrameLocks noGrp="1"/>
          </p:cNvGraphicFramePr>
          <p:nvPr>
            <p:ph idx="1"/>
            <p:extLst>
              <p:ext uri="{D42A27DB-BD31-4B8C-83A1-F6EECF244321}">
                <p14:modId xmlns:p14="http://schemas.microsoft.com/office/powerpoint/2010/main" val="1600451001"/>
              </p:ext>
            </p:extLst>
          </p:nvPr>
        </p:nvGraphicFramePr>
        <p:xfrm>
          <a:off x="1347051" y="2184158"/>
          <a:ext cx="9497899" cy="4061194"/>
        </p:xfrm>
        <a:graphic>
          <a:graphicData uri="http://schemas.openxmlformats.org/drawingml/2006/table">
            <a:tbl>
              <a:tblPr firstRow="1" firstCol="1" bandRow="1">
                <a:noFill/>
              </a:tblPr>
              <a:tblGrid>
                <a:gridCol w="2442200">
                  <a:extLst>
                    <a:ext uri="{9D8B030D-6E8A-4147-A177-3AD203B41FA5}">
                      <a16:colId xmlns:a16="http://schemas.microsoft.com/office/drawing/2014/main" val="2569236271"/>
                    </a:ext>
                  </a:extLst>
                </a:gridCol>
                <a:gridCol w="7055699">
                  <a:extLst>
                    <a:ext uri="{9D8B030D-6E8A-4147-A177-3AD203B41FA5}">
                      <a16:colId xmlns:a16="http://schemas.microsoft.com/office/drawing/2014/main" val="1636073692"/>
                    </a:ext>
                  </a:extLst>
                </a:gridCol>
              </a:tblGrid>
              <a:tr h="741444">
                <a:tc>
                  <a:txBody>
                    <a:bodyPr/>
                    <a:lstStyle/>
                    <a:p>
                      <a:pPr marL="0" marR="0" algn="just">
                        <a:lnSpc>
                          <a:spcPct val="115000"/>
                        </a:lnSpc>
                        <a:spcBef>
                          <a:spcPts val="0"/>
                        </a:spcBef>
                        <a:spcAft>
                          <a:spcPts val="600"/>
                        </a:spcAft>
                      </a:pPr>
                      <a:r>
                        <a:rPr lang="en-US" sz="2100" b="0" kern="100" cap="all" spc="150">
                          <a:solidFill>
                            <a:schemeClr val="lt1"/>
                          </a:solidFill>
                          <a:effectLst/>
                          <a:latin typeface="Times New Roman" panose="02020603050405020304" pitchFamily="18" charset="0"/>
                          <a:ea typeface="SimSun" panose="02010600030101010101" pitchFamily="2" charset="-122"/>
                          <a:cs typeface="Times New Roman" panose="02020603050405020304" pitchFamily="18" charset="0"/>
                        </a:rPr>
                        <a:t>Part </a:t>
                      </a:r>
                      <a:endParaRPr lang="en-US" sz="2100" b="0" kern="100" cap="all" spc="150">
                        <a:solidFill>
                          <a:schemeClr val="lt1"/>
                        </a:solidFill>
                        <a:effectLst/>
                        <a:latin typeface="Calibri" panose="020F0502020204030204" pitchFamily="34" charset="0"/>
                        <a:ea typeface="SimSun" panose="02010600030101010101" pitchFamily="2" charset="-122"/>
                        <a:cs typeface="Times New Roman" panose="02020603050405020304" pitchFamily="18" charset="0"/>
                      </a:endParaRPr>
                    </a:p>
                  </a:txBody>
                  <a:tcPr marL="177316" marR="177316" marT="177316" marB="177316">
                    <a:lnL w="12700" cmpd="sng">
                      <a:noFill/>
                    </a:lnL>
                    <a:lnR w="12700" cmpd="sng">
                      <a:noFill/>
                    </a:lnR>
                    <a:lnT w="12700" cmpd="sng">
                      <a:noFill/>
                    </a:lnT>
                    <a:lnB w="38100" cmpd="sng">
                      <a:noFill/>
                    </a:lnB>
                    <a:solidFill>
                      <a:srgbClr val="505356"/>
                    </a:solidFill>
                  </a:tcPr>
                </a:tc>
                <a:tc>
                  <a:txBody>
                    <a:bodyPr/>
                    <a:lstStyle/>
                    <a:p>
                      <a:pPr marL="0" marR="0" algn="just">
                        <a:lnSpc>
                          <a:spcPct val="115000"/>
                        </a:lnSpc>
                        <a:spcBef>
                          <a:spcPts val="0"/>
                        </a:spcBef>
                        <a:spcAft>
                          <a:spcPts val="600"/>
                        </a:spcAft>
                      </a:pPr>
                      <a:r>
                        <a:rPr lang="en-US" sz="2100" b="0" kern="100" cap="all" spc="150">
                          <a:solidFill>
                            <a:schemeClr val="lt1"/>
                          </a:solidFill>
                          <a:effectLst/>
                          <a:latin typeface="Times New Roman" panose="02020603050405020304" pitchFamily="18" charset="0"/>
                          <a:ea typeface="SimSun" panose="02010600030101010101" pitchFamily="2" charset="-122"/>
                          <a:cs typeface="Times New Roman" panose="02020603050405020304" pitchFamily="18" charset="0"/>
                        </a:rPr>
                        <a:t>Explanation </a:t>
                      </a:r>
                      <a:endParaRPr lang="en-US" sz="2100" b="0" kern="100" cap="all" spc="150">
                        <a:solidFill>
                          <a:schemeClr val="lt1"/>
                        </a:solidFill>
                        <a:effectLst/>
                        <a:latin typeface="Calibri" panose="020F0502020204030204" pitchFamily="34" charset="0"/>
                        <a:ea typeface="SimSun" panose="02010600030101010101" pitchFamily="2" charset="-122"/>
                        <a:cs typeface="Times New Roman" panose="02020603050405020304" pitchFamily="18" charset="0"/>
                      </a:endParaRPr>
                    </a:p>
                  </a:txBody>
                  <a:tcPr marL="177316" marR="177316" marT="177316" marB="177316">
                    <a:lnL w="12700" cmpd="sng">
                      <a:noFill/>
                    </a:lnL>
                    <a:lnR w="12700" cmpd="sng">
                      <a:noFill/>
                    </a:lnR>
                    <a:lnT w="12700" cmpd="sng">
                      <a:noFill/>
                    </a:lnT>
                    <a:lnB w="38100" cmpd="sng">
                      <a:noFill/>
                    </a:lnB>
                    <a:solidFill>
                      <a:srgbClr val="505356"/>
                    </a:solidFill>
                  </a:tcPr>
                </a:tc>
                <a:extLst>
                  <a:ext uri="{0D108BD9-81ED-4DB2-BD59-A6C34878D82A}">
                    <a16:rowId xmlns:a16="http://schemas.microsoft.com/office/drawing/2014/main" val="2563899872"/>
                  </a:ext>
                </a:extLst>
              </a:tr>
              <a:tr h="1855908">
                <a:tc>
                  <a:txBody>
                    <a:bodyPr/>
                    <a:lstStyle/>
                    <a:p>
                      <a:pPr marL="0" marR="0" algn="just">
                        <a:lnSpc>
                          <a:spcPct val="115000"/>
                        </a:lnSpc>
                        <a:spcBef>
                          <a:spcPts val="0"/>
                        </a:spcBef>
                        <a:spcAft>
                          <a:spcPts val="600"/>
                        </a:spcAft>
                      </a:pPr>
                      <a:r>
                        <a:rPr lang="en-US" sz="17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Formation of contract </a:t>
                      </a:r>
                      <a:endParaRPr lang="en-US" sz="17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77316" marR="177316" marT="177316" marB="177316">
                    <a:lnL w="12700" cmpd="sng">
                      <a:noFill/>
                      <a:prstDash val="solid"/>
                    </a:lnL>
                    <a:lnR w="12700" cmpd="sng">
                      <a:noFill/>
                      <a:prstDash val="solid"/>
                    </a:lnR>
                    <a:lnT w="38100" cmpd="sng">
                      <a:noFill/>
                    </a:lnT>
                    <a:lnB w="12700" cmpd="sng">
                      <a:noFill/>
                      <a:prstDash val="solid"/>
                    </a:lnB>
                    <a:noFill/>
                  </a:tcPr>
                </a:tc>
                <a:tc>
                  <a:txBody>
                    <a:bodyPr/>
                    <a:lstStyle/>
                    <a:p>
                      <a:pPr marL="0" marR="0" algn="just">
                        <a:lnSpc>
                          <a:spcPct val="115000"/>
                        </a:lnSpc>
                        <a:spcBef>
                          <a:spcPts val="0"/>
                        </a:spcBef>
                        <a:spcAft>
                          <a:spcPts val="600"/>
                        </a:spcAft>
                      </a:pPr>
                      <a:r>
                        <a:rPr lang="en-US" sz="17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 proposal for concluding a contract addressed to one or more specific persons constitutes an offer if it is sufficiently definite and indicates the intention of the offeror to be bound in case of acceptance. A proposal is sufficiently definite if it indicates the goods and expressly or implicitly fixes or makes provision for determining the quantity and the price.</a:t>
                      </a:r>
                      <a:endParaRPr lang="en-US" sz="1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77316" marR="177316" marT="177316" marB="177316">
                    <a:lnL w="12700" cmpd="sng">
                      <a:noFill/>
                      <a:prstDash val="solid"/>
                    </a:lnL>
                    <a:lnR w="12700" cmpd="sng">
                      <a:noFill/>
                      <a:prstDash val="solid"/>
                    </a:lnR>
                    <a:lnT w="38100" cmpd="sng">
                      <a:noFill/>
                    </a:lnT>
                    <a:lnB w="12700" cmpd="sng">
                      <a:noFill/>
                      <a:prstDash val="solid"/>
                    </a:lnB>
                    <a:noFill/>
                  </a:tcPr>
                </a:tc>
                <a:extLst>
                  <a:ext uri="{0D108BD9-81ED-4DB2-BD59-A6C34878D82A}">
                    <a16:rowId xmlns:a16="http://schemas.microsoft.com/office/drawing/2014/main" val="1977473853"/>
                  </a:ext>
                </a:extLst>
              </a:tr>
              <a:tr h="1463842">
                <a:tc>
                  <a:txBody>
                    <a:bodyPr/>
                    <a:lstStyle/>
                    <a:p>
                      <a:pPr marL="0" marR="0" algn="just">
                        <a:lnSpc>
                          <a:spcPct val="115000"/>
                        </a:lnSpc>
                        <a:spcBef>
                          <a:spcPts val="0"/>
                        </a:spcBef>
                        <a:spcAft>
                          <a:spcPts val="600"/>
                        </a:spcAft>
                      </a:pPr>
                      <a:r>
                        <a:rPr lang="en-US" sz="17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Obligation of the seller</a:t>
                      </a:r>
                      <a:endParaRPr lang="en-US" sz="17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77316" marR="177316" marT="177316" marB="177316">
                    <a:lnL w="12700" cmpd="sng">
                      <a:noFill/>
                      <a:prstDash val="solid"/>
                    </a:lnL>
                    <a:lnR w="12700" cmpd="sng">
                      <a:noFill/>
                      <a:prstDash val="solid"/>
                    </a:lnR>
                    <a:lnT w="12700" cmpd="sng">
                      <a:noFill/>
                      <a:prstDash val="solid"/>
                    </a:lnT>
                    <a:lnB w="12700" cmpd="sng">
                      <a:noFill/>
                      <a:prstDash val="solid"/>
                    </a:lnB>
                    <a:solidFill>
                      <a:srgbClr val="000000">
                        <a:alpha val="7843"/>
                      </a:srgbClr>
                    </a:solidFill>
                  </a:tcPr>
                </a:tc>
                <a:tc>
                  <a:txBody>
                    <a:bodyPr/>
                    <a:lstStyle/>
                    <a:p>
                      <a:pPr marL="342900" marR="0" lvl="0" indent="-342900" algn="just">
                        <a:lnSpc>
                          <a:spcPct val="115000"/>
                        </a:lnSpc>
                        <a:spcBef>
                          <a:spcPts val="0"/>
                        </a:spcBef>
                        <a:spcAft>
                          <a:spcPts val="600"/>
                        </a:spcAft>
                        <a:buFont typeface="+mj-lt"/>
                        <a:buAutoNum type="alphaLcParenR"/>
                      </a:pPr>
                      <a:r>
                        <a:rPr lang="en-US" sz="17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Delivery of the goods and handing over of documents</a:t>
                      </a:r>
                      <a:endParaRPr lang="en-US" sz="1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gn="just">
                        <a:lnSpc>
                          <a:spcPct val="115000"/>
                        </a:lnSpc>
                        <a:spcBef>
                          <a:spcPts val="0"/>
                        </a:spcBef>
                        <a:spcAft>
                          <a:spcPts val="600"/>
                        </a:spcAft>
                        <a:buFont typeface="+mj-lt"/>
                        <a:buAutoNum type="alphaLcParenR"/>
                      </a:pPr>
                      <a:r>
                        <a:rPr lang="en-US" sz="17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Conformity of the goods and third-party claims</a:t>
                      </a:r>
                      <a:endParaRPr lang="en-US" sz="1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gn="just">
                        <a:lnSpc>
                          <a:spcPct val="115000"/>
                        </a:lnSpc>
                        <a:spcBef>
                          <a:spcPts val="0"/>
                        </a:spcBef>
                        <a:spcAft>
                          <a:spcPts val="600"/>
                        </a:spcAft>
                        <a:buFont typeface="+mj-lt"/>
                        <a:buAutoNum type="alphaLcParenR"/>
                      </a:pPr>
                      <a:r>
                        <a:rPr lang="en-US" sz="17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Remedies for breach of contract by the seller</a:t>
                      </a:r>
                      <a:endParaRPr lang="en-US" sz="1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177316" marR="177316" marT="177316" marB="177316">
                    <a:lnL w="12700" cmpd="sng">
                      <a:noFill/>
                      <a:prstDash val="solid"/>
                    </a:lnL>
                    <a:lnR w="12700" cmpd="sng">
                      <a:noFill/>
                      <a:prstDash val="solid"/>
                    </a:lnR>
                    <a:lnT w="12700" cmpd="sng">
                      <a:noFill/>
                      <a:prstDash val="solid"/>
                    </a:lnT>
                    <a:lnB w="12700" cmpd="sng">
                      <a:noFill/>
                      <a:prstDash val="solid"/>
                    </a:lnB>
                    <a:solidFill>
                      <a:srgbClr val="000000">
                        <a:alpha val="7843"/>
                      </a:srgbClr>
                    </a:solidFill>
                  </a:tcPr>
                </a:tc>
                <a:extLst>
                  <a:ext uri="{0D108BD9-81ED-4DB2-BD59-A6C34878D82A}">
                    <a16:rowId xmlns:a16="http://schemas.microsoft.com/office/drawing/2014/main" val="131441100"/>
                  </a:ext>
                </a:extLst>
              </a:tr>
            </a:tbl>
          </a:graphicData>
        </a:graphic>
      </p:graphicFrame>
    </p:spTree>
    <p:extLst>
      <p:ext uri="{BB962C8B-B14F-4D97-AF65-F5344CB8AC3E}">
        <p14:creationId xmlns:p14="http://schemas.microsoft.com/office/powerpoint/2010/main" val="38959027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ACC6BB2-28F8-4405-829D-0562733BEE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5C2E53F0-AD54-4A55-99A0-EC896CE3C2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FEFEF"/>
            </a:solidFill>
          </a:ln>
          <a:effectLst>
            <a:outerShdw blurRad="889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15F19F8-85EE-477A-ACBA-4B6D06978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A529342-51E5-E84A-D48B-44FD484A1101}"/>
              </a:ext>
            </a:extLst>
          </p:cNvPr>
          <p:cNvSpPr>
            <a:spLocks noGrp="1"/>
          </p:cNvSpPr>
          <p:nvPr>
            <p:ph type="title"/>
          </p:nvPr>
        </p:nvSpPr>
        <p:spPr>
          <a:xfrm>
            <a:off x="838200" y="253397"/>
            <a:ext cx="10515600" cy="1273233"/>
          </a:xfrm>
        </p:spPr>
        <p:txBody>
          <a:bodyPr>
            <a:normAutofit/>
          </a:bodyPr>
          <a:lstStyle/>
          <a:p>
            <a:r>
              <a:rPr lang="en-US" sz="4000"/>
              <a:t>Vienna convention </a:t>
            </a:r>
          </a:p>
        </p:txBody>
      </p:sp>
      <p:sp>
        <p:nvSpPr>
          <p:cNvPr id="15" name="Rectangle 14">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7970"/>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4" name="Content Placeholder 3">
            <a:extLst>
              <a:ext uri="{FF2B5EF4-FFF2-40B4-BE49-F238E27FC236}">
                <a16:creationId xmlns:a16="http://schemas.microsoft.com/office/drawing/2014/main" id="{C9A8B7CC-D1EB-E12A-14AD-9B3C106B3C0A}"/>
              </a:ext>
            </a:extLst>
          </p:cNvPr>
          <p:cNvGraphicFramePr>
            <a:graphicFrameLocks noGrp="1"/>
          </p:cNvGraphicFramePr>
          <p:nvPr>
            <p:ph idx="1"/>
            <p:extLst>
              <p:ext uri="{D42A27DB-BD31-4B8C-83A1-F6EECF244321}">
                <p14:modId xmlns:p14="http://schemas.microsoft.com/office/powerpoint/2010/main" val="1088297775"/>
              </p:ext>
            </p:extLst>
          </p:nvPr>
        </p:nvGraphicFramePr>
        <p:xfrm>
          <a:off x="1273428" y="2184158"/>
          <a:ext cx="9645145" cy="4061195"/>
        </p:xfrm>
        <a:graphic>
          <a:graphicData uri="http://schemas.openxmlformats.org/drawingml/2006/table">
            <a:tbl>
              <a:tblPr firstRow="1" firstCol="1" bandRow="1">
                <a:tableStyleId>{3B4B98B0-60AC-42C2-AFA5-B58CD77FA1E5}</a:tableStyleId>
              </a:tblPr>
              <a:tblGrid>
                <a:gridCol w="2490748">
                  <a:extLst>
                    <a:ext uri="{9D8B030D-6E8A-4147-A177-3AD203B41FA5}">
                      <a16:colId xmlns:a16="http://schemas.microsoft.com/office/drawing/2014/main" val="2569236271"/>
                    </a:ext>
                  </a:extLst>
                </a:gridCol>
                <a:gridCol w="7154397">
                  <a:extLst>
                    <a:ext uri="{9D8B030D-6E8A-4147-A177-3AD203B41FA5}">
                      <a16:colId xmlns:a16="http://schemas.microsoft.com/office/drawing/2014/main" val="1636073692"/>
                    </a:ext>
                  </a:extLst>
                </a:gridCol>
              </a:tblGrid>
              <a:tr h="492974">
                <a:tc>
                  <a:txBody>
                    <a:bodyPr/>
                    <a:lstStyle/>
                    <a:p>
                      <a:pPr marL="0" marR="0" algn="just">
                        <a:lnSpc>
                          <a:spcPct val="115000"/>
                        </a:lnSpc>
                        <a:spcBef>
                          <a:spcPts val="0"/>
                        </a:spcBef>
                        <a:spcAft>
                          <a:spcPts val="600"/>
                        </a:spcAft>
                      </a:pPr>
                      <a:r>
                        <a:rPr lang="en-US" sz="2700" b="1" kern="100">
                          <a:effectLst/>
                        </a:rPr>
                        <a:t>Part </a:t>
                      </a:r>
                      <a:endParaRPr lang="en-US" sz="2700" kern="100">
                        <a:effectLst/>
                        <a:latin typeface="Calibri" panose="020F0502020204030204" pitchFamily="34" charset="0"/>
                        <a:ea typeface="SimSun" panose="02010600030101010101" pitchFamily="2" charset="-122"/>
                        <a:cs typeface="Times New Roman" panose="02020603050405020304" pitchFamily="18" charset="0"/>
                      </a:endParaRPr>
                    </a:p>
                  </a:txBody>
                  <a:tcPr marL="52926" marR="52926" marT="0" marB="0"/>
                </a:tc>
                <a:tc>
                  <a:txBody>
                    <a:bodyPr/>
                    <a:lstStyle/>
                    <a:p>
                      <a:pPr marL="0" marR="0" algn="just">
                        <a:lnSpc>
                          <a:spcPct val="115000"/>
                        </a:lnSpc>
                        <a:spcBef>
                          <a:spcPts val="0"/>
                        </a:spcBef>
                        <a:spcAft>
                          <a:spcPts val="600"/>
                        </a:spcAft>
                      </a:pPr>
                      <a:r>
                        <a:rPr lang="en-US" sz="2700" b="1" kern="100">
                          <a:effectLst/>
                        </a:rPr>
                        <a:t>Explanation </a:t>
                      </a:r>
                      <a:endParaRPr lang="en-US" sz="2700" kern="100">
                        <a:effectLst/>
                        <a:latin typeface="Calibri" panose="020F0502020204030204" pitchFamily="34" charset="0"/>
                        <a:ea typeface="SimSun" panose="02010600030101010101" pitchFamily="2" charset="-122"/>
                        <a:cs typeface="Times New Roman" panose="02020603050405020304" pitchFamily="18" charset="0"/>
                      </a:endParaRPr>
                    </a:p>
                  </a:txBody>
                  <a:tcPr marL="52926" marR="52926" marT="0" marB="0"/>
                </a:tc>
                <a:extLst>
                  <a:ext uri="{0D108BD9-81ED-4DB2-BD59-A6C34878D82A}">
                    <a16:rowId xmlns:a16="http://schemas.microsoft.com/office/drawing/2014/main" val="2563899872"/>
                  </a:ext>
                </a:extLst>
              </a:tr>
              <a:tr h="1630570">
                <a:tc>
                  <a:txBody>
                    <a:bodyPr/>
                    <a:lstStyle/>
                    <a:p>
                      <a:pPr marL="0" marR="0" algn="just">
                        <a:lnSpc>
                          <a:spcPct val="115000"/>
                        </a:lnSpc>
                        <a:spcBef>
                          <a:spcPts val="0"/>
                        </a:spcBef>
                        <a:spcAft>
                          <a:spcPts val="600"/>
                        </a:spcAft>
                      </a:pPr>
                      <a:r>
                        <a:rPr lang="en-US" sz="2700" kern="100">
                          <a:effectLst/>
                        </a:rPr>
                        <a:t>Obligations of the buyer</a:t>
                      </a:r>
                      <a:endParaRPr lang="en-US" sz="2700" kern="100">
                        <a:effectLst/>
                        <a:latin typeface="Calibri" panose="020F0502020204030204" pitchFamily="34" charset="0"/>
                        <a:ea typeface="SimSun" panose="02010600030101010101" pitchFamily="2" charset="-122"/>
                        <a:cs typeface="Times New Roman" panose="02020603050405020304" pitchFamily="18" charset="0"/>
                      </a:endParaRPr>
                    </a:p>
                  </a:txBody>
                  <a:tcPr marL="52926" marR="52926" marT="0" marB="0"/>
                </a:tc>
                <a:tc>
                  <a:txBody>
                    <a:bodyPr/>
                    <a:lstStyle/>
                    <a:p>
                      <a:pPr marL="342900" marR="0" lvl="0" indent="-342900" algn="just">
                        <a:lnSpc>
                          <a:spcPct val="115000"/>
                        </a:lnSpc>
                        <a:spcBef>
                          <a:spcPts val="0"/>
                        </a:spcBef>
                        <a:spcAft>
                          <a:spcPts val="600"/>
                        </a:spcAft>
                        <a:buFont typeface="+mj-lt"/>
                        <a:buAutoNum type="alphaLcParenR"/>
                      </a:pPr>
                      <a:r>
                        <a:rPr lang="en-US" sz="2700" kern="100">
                          <a:effectLst/>
                        </a:rPr>
                        <a:t>Payment of price</a:t>
                      </a:r>
                    </a:p>
                    <a:p>
                      <a:pPr marL="342900" marR="0" lvl="0" indent="-342900" algn="just">
                        <a:lnSpc>
                          <a:spcPct val="115000"/>
                        </a:lnSpc>
                        <a:spcBef>
                          <a:spcPts val="0"/>
                        </a:spcBef>
                        <a:spcAft>
                          <a:spcPts val="600"/>
                        </a:spcAft>
                        <a:buFont typeface="+mj-lt"/>
                        <a:buAutoNum type="alphaLcParenR"/>
                      </a:pPr>
                      <a:r>
                        <a:rPr lang="en-US" sz="2700" kern="100">
                          <a:effectLst/>
                        </a:rPr>
                        <a:t>Taking delivery </a:t>
                      </a:r>
                    </a:p>
                    <a:p>
                      <a:pPr marL="342900" marR="0" lvl="0" indent="-342900" algn="just">
                        <a:lnSpc>
                          <a:spcPct val="115000"/>
                        </a:lnSpc>
                        <a:spcBef>
                          <a:spcPts val="0"/>
                        </a:spcBef>
                        <a:spcAft>
                          <a:spcPts val="600"/>
                        </a:spcAft>
                        <a:buFont typeface="+mj-lt"/>
                        <a:buAutoNum type="alphaLcParenR"/>
                      </a:pPr>
                      <a:r>
                        <a:rPr lang="en-US" sz="2700" kern="100">
                          <a:effectLst/>
                        </a:rPr>
                        <a:t>Remedies for breach of contract by the buyer</a:t>
                      </a:r>
                      <a:endParaRPr lang="en-US" sz="2700" kern="100">
                        <a:effectLst/>
                        <a:latin typeface="Calibri" panose="020F0502020204030204" pitchFamily="34" charset="0"/>
                        <a:ea typeface="SimSun" panose="02010600030101010101" pitchFamily="2" charset="-122"/>
                        <a:cs typeface="Times New Roman" panose="02020603050405020304" pitchFamily="18" charset="0"/>
                      </a:endParaRPr>
                    </a:p>
                  </a:txBody>
                  <a:tcPr marL="52926" marR="52926" marT="0" marB="0"/>
                </a:tc>
                <a:extLst>
                  <a:ext uri="{0D108BD9-81ED-4DB2-BD59-A6C34878D82A}">
                    <a16:rowId xmlns:a16="http://schemas.microsoft.com/office/drawing/2014/main" val="2595981931"/>
                  </a:ext>
                </a:extLst>
              </a:tr>
              <a:tr h="1937651">
                <a:tc>
                  <a:txBody>
                    <a:bodyPr/>
                    <a:lstStyle/>
                    <a:p>
                      <a:pPr marL="0" marR="0" algn="just">
                        <a:lnSpc>
                          <a:spcPct val="115000"/>
                        </a:lnSpc>
                        <a:spcBef>
                          <a:spcPts val="0"/>
                        </a:spcBef>
                        <a:spcAft>
                          <a:spcPts val="600"/>
                        </a:spcAft>
                      </a:pPr>
                      <a:r>
                        <a:rPr lang="en-US" sz="2700" kern="100">
                          <a:effectLst/>
                        </a:rPr>
                        <a:t>Passing of risk </a:t>
                      </a:r>
                      <a:endParaRPr lang="en-US" sz="2700" kern="100">
                        <a:effectLst/>
                        <a:latin typeface="Calibri" panose="020F0502020204030204" pitchFamily="34" charset="0"/>
                        <a:ea typeface="SimSun" panose="02010600030101010101" pitchFamily="2" charset="-122"/>
                        <a:cs typeface="Times New Roman" panose="02020603050405020304" pitchFamily="18" charset="0"/>
                      </a:endParaRPr>
                    </a:p>
                  </a:txBody>
                  <a:tcPr marL="52926" marR="52926" marT="0" marB="0"/>
                </a:tc>
                <a:tc>
                  <a:txBody>
                    <a:bodyPr/>
                    <a:lstStyle/>
                    <a:p>
                      <a:pPr marL="0" marR="0" algn="just">
                        <a:lnSpc>
                          <a:spcPct val="115000"/>
                        </a:lnSpc>
                        <a:spcBef>
                          <a:spcPts val="0"/>
                        </a:spcBef>
                        <a:spcAft>
                          <a:spcPts val="600"/>
                        </a:spcAft>
                      </a:pPr>
                      <a:r>
                        <a:rPr lang="en-US" sz="2700" kern="100">
                          <a:effectLst/>
                        </a:rPr>
                        <a:t>Loss of or damage to the goods after the risk has passed to the buyer does not discharge him from his obligation to pay the price unless the loss or damage is due to an act or omission of the seller.</a:t>
                      </a:r>
                      <a:endParaRPr lang="en-US" sz="2700" kern="100">
                        <a:effectLst/>
                        <a:latin typeface="Calibri" panose="020F0502020204030204" pitchFamily="34" charset="0"/>
                        <a:ea typeface="SimSun" panose="02010600030101010101" pitchFamily="2" charset="-122"/>
                        <a:cs typeface="Times New Roman" panose="02020603050405020304" pitchFamily="18" charset="0"/>
                      </a:endParaRPr>
                    </a:p>
                  </a:txBody>
                  <a:tcPr marL="52926" marR="52926" marT="0" marB="0"/>
                </a:tc>
                <a:extLst>
                  <a:ext uri="{0D108BD9-81ED-4DB2-BD59-A6C34878D82A}">
                    <a16:rowId xmlns:a16="http://schemas.microsoft.com/office/drawing/2014/main" val="2219408382"/>
                  </a:ext>
                </a:extLst>
              </a:tr>
            </a:tbl>
          </a:graphicData>
        </a:graphic>
      </p:graphicFrame>
    </p:spTree>
    <p:extLst>
      <p:ext uri="{BB962C8B-B14F-4D97-AF65-F5344CB8AC3E}">
        <p14:creationId xmlns:p14="http://schemas.microsoft.com/office/powerpoint/2010/main" val="25039169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ACC6BB2-28F8-4405-829D-0562733BEE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5C2E53F0-AD54-4A55-99A0-EC896CE3C2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FEFEF"/>
            </a:solidFill>
          </a:ln>
          <a:effectLst>
            <a:outerShdw blurRad="889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15F19F8-85EE-477A-ACBA-4B6D06978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A529342-51E5-E84A-D48B-44FD484A1101}"/>
              </a:ext>
            </a:extLst>
          </p:cNvPr>
          <p:cNvSpPr>
            <a:spLocks noGrp="1"/>
          </p:cNvSpPr>
          <p:nvPr>
            <p:ph type="title"/>
          </p:nvPr>
        </p:nvSpPr>
        <p:spPr>
          <a:xfrm>
            <a:off x="838200" y="253397"/>
            <a:ext cx="10515600" cy="1273233"/>
          </a:xfrm>
        </p:spPr>
        <p:txBody>
          <a:bodyPr>
            <a:normAutofit/>
          </a:bodyPr>
          <a:lstStyle/>
          <a:p>
            <a:r>
              <a:rPr lang="en-US" sz="4000"/>
              <a:t>Vienna convention </a:t>
            </a:r>
          </a:p>
        </p:txBody>
      </p:sp>
      <p:sp>
        <p:nvSpPr>
          <p:cNvPr id="15" name="Rectangle 14">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7970"/>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4" name="Content Placeholder 3">
            <a:extLst>
              <a:ext uri="{FF2B5EF4-FFF2-40B4-BE49-F238E27FC236}">
                <a16:creationId xmlns:a16="http://schemas.microsoft.com/office/drawing/2014/main" id="{C9A8B7CC-D1EB-E12A-14AD-9B3C106B3C0A}"/>
              </a:ext>
            </a:extLst>
          </p:cNvPr>
          <p:cNvGraphicFramePr>
            <a:graphicFrameLocks noGrp="1"/>
          </p:cNvGraphicFramePr>
          <p:nvPr>
            <p:ph idx="1"/>
            <p:extLst>
              <p:ext uri="{D42A27DB-BD31-4B8C-83A1-F6EECF244321}">
                <p14:modId xmlns:p14="http://schemas.microsoft.com/office/powerpoint/2010/main" val="1688903515"/>
              </p:ext>
            </p:extLst>
          </p:nvPr>
        </p:nvGraphicFramePr>
        <p:xfrm>
          <a:off x="838200" y="2453934"/>
          <a:ext cx="10515600" cy="3521643"/>
        </p:xfrm>
        <a:graphic>
          <a:graphicData uri="http://schemas.openxmlformats.org/drawingml/2006/table">
            <a:tbl>
              <a:tblPr firstRow="1" firstCol="1" bandRow="1">
                <a:solidFill>
                  <a:schemeClr val="bg1">
                    <a:lumMod val="95000"/>
                  </a:schemeClr>
                </a:solidFill>
              </a:tblPr>
              <a:tblGrid>
                <a:gridCol w="2950767">
                  <a:extLst>
                    <a:ext uri="{9D8B030D-6E8A-4147-A177-3AD203B41FA5}">
                      <a16:colId xmlns:a16="http://schemas.microsoft.com/office/drawing/2014/main" val="2569236271"/>
                    </a:ext>
                  </a:extLst>
                </a:gridCol>
                <a:gridCol w="7564833">
                  <a:extLst>
                    <a:ext uri="{9D8B030D-6E8A-4147-A177-3AD203B41FA5}">
                      <a16:colId xmlns:a16="http://schemas.microsoft.com/office/drawing/2014/main" val="1636073692"/>
                    </a:ext>
                  </a:extLst>
                </a:gridCol>
              </a:tblGrid>
              <a:tr h="556230">
                <a:tc>
                  <a:txBody>
                    <a:bodyPr/>
                    <a:lstStyle/>
                    <a:p>
                      <a:pPr marL="0" marR="0" algn="just">
                        <a:lnSpc>
                          <a:spcPct val="115000"/>
                        </a:lnSpc>
                        <a:spcBef>
                          <a:spcPts val="0"/>
                        </a:spcBef>
                        <a:spcAft>
                          <a:spcPts val="600"/>
                        </a:spcAft>
                      </a:pPr>
                      <a:r>
                        <a:rPr lang="en-US" sz="2300" b="0" kern="100" cap="none" spc="0">
                          <a:solidFill>
                            <a:schemeClr val="bg1"/>
                          </a:solidFill>
                          <a:effectLst/>
                          <a:latin typeface="Times New Roman" panose="02020603050405020304" pitchFamily="18" charset="0"/>
                          <a:ea typeface="SimSun" panose="02010600030101010101" pitchFamily="2" charset="-122"/>
                          <a:cs typeface="Times New Roman" panose="02020603050405020304" pitchFamily="18" charset="0"/>
                        </a:rPr>
                        <a:t>Part </a:t>
                      </a:r>
                      <a:endParaRPr lang="en-US" sz="2300" b="0"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65823" marR="65823" marT="130197" marB="0" anchor="ctr">
                    <a:lnL w="12700" cmpd="sng">
                      <a:noFill/>
                    </a:lnL>
                    <a:lnR w="12700" cmpd="sng">
                      <a:noFill/>
                    </a:lnR>
                    <a:lnT w="19050" cap="flat" cmpd="sng" algn="ctr">
                      <a:noFill/>
                      <a:prstDash val="solid"/>
                    </a:lnT>
                    <a:lnB w="38100" cmpd="sng">
                      <a:noFill/>
                    </a:lnB>
                    <a:solidFill>
                      <a:schemeClr val="accent2"/>
                    </a:solidFill>
                  </a:tcPr>
                </a:tc>
                <a:tc>
                  <a:txBody>
                    <a:bodyPr/>
                    <a:lstStyle/>
                    <a:p>
                      <a:pPr marL="0" marR="0" algn="just">
                        <a:lnSpc>
                          <a:spcPct val="115000"/>
                        </a:lnSpc>
                        <a:spcBef>
                          <a:spcPts val="0"/>
                        </a:spcBef>
                        <a:spcAft>
                          <a:spcPts val="600"/>
                        </a:spcAft>
                      </a:pPr>
                      <a:r>
                        <a:rPr lang="en-US" sz="2300" b="0" kern="100" cap="none" spc="0">
                          <a:solidFill>
                            <a:schemeClr val="bg1"/>
                          </a:solidFill>
                          <a:effectLst/>
                          <a:latin typeface="Times New Roman" panose="02020603050405020304" pitchFamily="18" charset="0"/>
                          <a:ea typeface="SimSun" panose="02010600030101010101" pitchFamily="2" charset="-122"/>
                          <a:cs typeface="Times New Roman" panose="02020603050405020304" pitchFamily="18" charset="0"/>
                        </a:rPr>
                        <a:t>Explanation </a:t>
                      </a:r>
                      <a:endParaRPr lang="en-US" sz="2300" b="0" kern="100" cap="none" spc="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65823" marR="65823" marT="130197" marB="0" anchor="ctr">
                    <a:lnL w="12700" cmpd="sng">
                      <a:noFill/>
                    </a:lnL>
                    <a:lnR w="12700" cmpd="sng">
                      <a:noFill/>
                    </a:lnR>
                    <a:lnT w="19050" cap="flat" cmpd="sng" algn="ctr">
                      <a:noFill/>
                      <a:prstDash val="solid"/>
                    </a:lnT>
                    <a:lnB w="38100" cmpd="sng">
                      <a:noFill/>
                    </a:lnB>
                    <a:solidFill>
                      <a:schemeClr val="accent2"/>
                    </a:solidFill>
                  </a:tcPr>
                </a:tc>
                <a:extLst>
                  <a:ext uri="{0D108BD9-81ED-4DB2-BD59-A6C34878D82A}">
                    <a16:rowId xmlns:a16="http://schemas.microsoft.com/office/drawing/2014/main" val="2563899872"/>
                  </a:ext>
                </a:extLst>
              </a:tr>
              <a:tr h="2502581">
                <a:tc>
                  <a:txBody>
                    <a:bodyPr/>
                    <a:lstStyle/>
                    <a:p>
                      <a:pPr marL="0" marR="0" algn="just">
                        <a:lnSpc>
                          <a:spcPct val="115000"/>
                        </a:lnSpc>
                        <a:spcBef>
                          <a:spcPts val="0"/>
                        </a:spcBef>
                        <a:spcAft>
                          <a:spcPts val="600"/>
                        </a:spcAft>
                      </a:pPr>
                      <a:r>
                        <a:rPr lang="en-US" sz="17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Provisions common to the obligations of the seller and of the buyer</a:t>
                      </a:r>
                      <a:endParaRPr lang="en-US" sz="17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5823" marR="65823" marT="130197" marB="0">
                    <a:lnL w="12700" cmpd="sng">
                      <a:noFill/>
                      <a:prstDash val="solid"/>
                    </a:lnL>
                    <a:lnR w="12700" cmpd="sng">
                      <a:no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tc>
                  <a:txBody>
                    <a:bodyPr/>
                    <a:lstStyle/>
                    <a:p>
                      <a:pPr marL="342900" marR="0" lvl="0" indent="-342900" algn="just">
                        <a:lnSpc>
                          <a:spcPct val="115000"/>
                        </a:lnSpc>
                        <a:spcBef>
                          <a:spcPts val="0"/>
                        </a:spcBef>
                        <a:spcAft>
                          <a:spcPts val="600"/>
                        </a:spcAft>
                        <a:buFont typeface="+mj-lt"/>
                        <a:buAutoNum type="alphaLcParenR"/>
                      </a:pPr>
                      <a:r>
                        <a:rPr lang="en-US" sz="17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Anticipatory breach and instalment contracts</a:t>
                      </a:r>
                      <a:endParaRPr lang="en-US" sz="1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gn="just">
                        <a:lnSpc>
                          <a:spcPct val="115000"/>
                        </a:lnSpc>
                        <a:spcBef>
                          <a:spcPts val="0"/>
                        </a:spcBef>
                        <a:spcAft>
                          <a:spcPts val="600"/>
                        </a:spcAft>
                        <a:buFont typeface="+mj-lt"/>
                        <a:buAutoNum type="alphaLcParenR"/>
                      </a:pPr>
                      <a:r>
                        <a:rPr lang="en-US" sz="17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Damages</a:t>
                      </a:r>
                      <a:endParaRPr lang="en-US" sz="1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gn="just">
                        <a:lnSpc>
                          <a:spcPct val="115000"/>
                        </a:lnSpc>
                        <a:spcBef>
                          <a:spcPts val="0"/>
                        </a:spcBef>
                        <a:spcAft>
                          <a:spcPts val="600"/>
                        </a:spcAft>
                        <a:buFont typeface="+mj-lt"/>
                        <a:buAutoNum type="alphaLcParenR"/>
                      </a:pPr>
                      <a:r>
                        <a:rPr lang="en-US" sz="17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Interests </a:t>
                      </a:r>
                      <a:endParaRPr lang="en-US" sz="1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gn="just">
                        <a:lnSpc>
                          <a:spcPct val="115000"/>
                        </a:lnSpc>
                        <a:spcBef>
                          <a:spcPts val="0"/>
                        </a:spcBef>
                        <a:spcAft>
                          <a:spcPts val="600"/>
                        </a:spcAft>
                        <a:buFont typeface="+mj-lt"/>
                        <a:buAutoNum type="alphaLcParenR"/>
                      </a:pPr>
                      <a:r>
                        <a:rPr lang="en-US" sz="17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Exemptions </a:t>
                      </a:r>
                      <a:endParaRPr lang="en-US" sz="1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gn="just">
                        <a:lnSpc>
                          <a:spcPct val="115000"/>
                        </a:lnSpc>
                        <a:spcBef>
                          <a:spcPts val="0"/>
                        </a:spcBef>
                        <a:spcAft>
                          <a:spcPts val="600"/>
                        </a:spcAft>
                        <a:buFont typeface="+mj-lt"/>
                        <a:buAutoNum type="alphaLcParenR"/>
                      </a:pPr>
                      <a:r>
                        <a:rPr lang="en-US" sz="17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Effects of avoidance </a:t>
                      </a:r>
                      <a:endParaRPr lang="en-US" sz="1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gn="just">
                        <a:lnSpc>
                          <a:spcPct val="115000"/>
                        </a:lnSpc>
                        <a:spcBef>
                          <a:spcPts val="0"/>
                        </a:spcBef>
                        <a:spcAft>
                          <a:spcPts val="600"/>
                        </a:spcAft>
                        <a:buFont typeface="+mj-lt"/>
                        <a:buAutoNum type="alphaLcParenR"/>
                      </a:pPr>
                      <a:r>
                        <a:rPr lang="en-US" sz="17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Preservation of the goods.</a:t>
                      </a:r>
                      <a:endParaRPr lang="en-US" sz="1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5823" marR="65823" marT="130197" marB="0">
                    <a:lnL w="12700" cmpd="sng">
                      <a:noFill/>
                      <a:prstDash val="solid"/>
                    </a:lnL>
                    <a:lnR w="12700" cmpd="sng">
                      <a:no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528661764"/>
                  </a:ext>
                </a:extLst>
              </a:tr>
              <a:tr h="462832">
                <a:tc>
                  <a:txBody>
                    <a:bodyPr/>
                    <a:lstStyle/>
                    <a:p>
                      <a:pPr marL="0" marR="0" algn="just">
                        <a:lnSpc>
                          <a:spcPct val="115000"/>
                        </a:lnSpc>
                        <a:spcBef>
                          <a:spcPts val="0"/>
                        </a:spcBef>
                        <a:spcAft>
                          <a:spcPts val="600"/>
                        </a:spcAft>
                      </a:pPr>
                      <a:r>
                        <a:rPr lang="en-US" sz="1700" b="1"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Final provisions </a:t>
                      </a:r>
                      <a:endParaRPr lang="en-US" sz="17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5823" marR="65823" marT="130197" marB="0">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tc>
                  <a:txBody>
                    <a:bodyPr/>
                    <a:lstStyle/>
                    <a:p>
                      <a:pPr marL="228600" marR="0" algn="just">
                        <a:lnSpc>
                          <a:spcPct val="115000"/>
                        </a:lnSpc>
                        <a:spcBef>
                          <a:spcPts val="0"/>
                        </a:spcBef>
                        <a:spcAft>
                          <a:spcPts val="600"/>
                        </a:spcAft>
                      </a:pPr>
                      <a:r>
                        <a:rPr lang="en-US" sz="1700" kern="100" cap="none" spc="0">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Custody of the document among others</a:t>
                      </a:r>
                      <a:endParaRPr lang="en-US" sz="17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65823" marR="65823" marT="130197" marB="0">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3785027657"/>
                  </a:ext>
                </a:extLst>
              </a:tr>
            </a:tbl>
          </a:graphicData>
        </a:graphic>
      </p:graphicFrame>
    </p:spTree>
    <p:extLst>
      <p:ext uri="{BB962C8B-B14F-4D97-AF65-F5344CB8AC3E}">
        <p14:creationId xmlns:p14="http://schemas.microsoft.com/office/powerpoint/2010/main" val="30792133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D8593D-DF8C-C605-8FCE-C05DE910A9C0}"/>
              </a:ext>
            </a:extLst>
          </p:cNvPr>
          <p:cNvSpPr>
            <a:spLocks noGrp="1"/>
          </p:cNvSpPr>
          <p:nvPr>
            <p:ph type="title"/>
          </p:nvPr>
        </p:nvSpPr>
        <p:spPr>
          <a:xfrm>
            <a:off x="6513788" y="365125"/>
            <a:ext cx="4840010" cy="1807305"/>
          </a:xfrm>
        </p:spPr>
        <p:txBody>
          <a:bodyPr>
            <a:normAutofit/>
          </a:bodyPr>
          <a:lstStyle/>
          <a:p>
            <a:r>
              <a:rPr lang="en-US" dirty="0"/>
              <a:t>Import barriers </a:t>
            </a:r>
            <a:br>
              <a:rPr lang="en-US" dirty="0"/>
            </a:br>
            <a:endParaRPr lang="en-US" dirty="0"/>
          </a:p>
        </p:txBody>
      </p:sp>
      <p:pic>
        <p:nvPicPr>
          <p:cNvPr id="5" name="Picture 4" descr="Storage crates">
            <a:extLst>
              <a:ext uri="{FF2B5EF4-FFF2-40B4-BE49-F238E27FC236}">
                <a16:creationId xmlns:a16="http://schemas.microsoft.com/office/drawing/2014/main" id="{3149A336-8533-DB59-D83F-6454E6094C54}"/>
              </a:ext>
            </a:extLst>
          </p:cNvPr>
          <p:cNvPicPr>
            <a:picLocks noChangeAspect="1"/>
          </p:cNvPicPr>
          <p:nvPr/>
        </p:nvPicPr>
        <p:blipFill rotWithShape="1">
          <a:blip r:embed="rId2"/>
          <a:srcRect l="19610" r="21079"/>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C48DA20D-5E18-1FFF-ACD3-15A1870A8AA9}"/>
              </a:ext>
            </a:extLst>
          </p:cNvPr>
          <p:cNvSpPr>
            <a:spLocks noGrp="1"/>
          </p:cNvSpPr>
          <p:nvPr>
            <p:ph idx="1"/>
          </p:nvPr>
        </p:nvSpPr>
        <p:spPr>
          <a:xfrm>
            <a:off x="6513788" y="2333297"/>
            <a:ext cx="4840010" cy="3843666"/>
          </a:xfrm>
        </p:spPr>
        <p:txBody>
          <a:bodyPr>
            <a:normAutofit/>
          </a:bodyPr>
          <a:lstStyle/>
          <a:p>
            <a:r>
              <a:rPr lang="en-US" sz="2400" dirty="0"/>
              <a:t>Tariffs barriers. </a:t>
            </a:r>
          </a:p>
          <a:p>
            <a:r>
              <a:rPr lang="en-US" sz="2400" dirty="0"/>
              <a:t>A tariff is a tax imposed by the government on goods entering its country. </a:t>
            </a:r>
          </a:p>
          <a:p>
            <a:r>
              <a:rPr lang="en-US" sz="2400" dirty="0"/>
              <a:t>It can be informed of export and import duties. </a:t>
            </a:r>
          </a:p>
          <a:p>
            <a:r>
              <a:rPr lang="en-US" sz="2400" dirty="0"/>
              <a:t>Tariff barriers in Kenya include  ad valorem import tariffs and value-added taxes.</a:t>
            </a:r>
          </a:p>
          <a:p>
            <a:endParaRPr lang="en-US" sz="2000" dirty="0"/>
          </a:p>
        </p:txBody>
      </p:sp>
    </p:spTree>
    <p:extLst>
      <p:ext uri="{BB962C8B-B14F-4D97-AF65-F5344CB8AC3E}">
        <p14:creationId xmlns:p14="http://schemas.microsoft.com/office/powerpoint/2010/main" val="31840050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D8593D-DF8C-C605-8FCE-C05DE910A9C0}"/>
              </a:ext>
            </a:extLst>
          </p:cNvPr>
          <p:cNvSpPr>
            <a:spLocks noGrp="1"/>
          </p:cNvSpPr>
          <p:nvPr>
            <p:ph type="title"/>
          </p:nvPr>
        </p:nvSpPr>
        <p:spPr>
          <a:xfrm>
            <a:off x="6513788" y="365125"/>
            <a:ext cx="4840010" cy="1807305"/>
          </a:xfrm>
        </p:spPr>
        <p:txBody>
          <a:bodyPr>
            <a:normAutofit/>
          </a:bodyPr>
          <a:lstStyle/>
          <a:p>
            <a:r>
              <a:rPr lang="en-US" dirty="0"/>
              <a:t>Import barriers </a:t>
            </a:r>
            <a:br>
              <a:rPr lang="en-US" dirty="0"/>
            </a:br>
            <a:endParaRPr lang="en-US" dirty="0"/>
          </a:p>
        </p:txBody>
      </p:sp>
      <p:pic>
        <p:nvPicPr>
          <p:cNvPr id="5" name="Picture 4" descr="Packages on conveyor belt">
            <a:extLst>
              <a:ext uri="{FF2B5EF4-FFF2-40B4-BE49-F238E27FC236}">
                <a16:creationId xmlns:a16="http://schemas.microsoft.com/office/drawing/2014/main" id="{F654D28B-EB93-0829-97ED-A1603EA9E674}"/>
              </a:ext>
            </a:extLst>
          </p:cNvPr>
          <p:cNvPicPr>
            <a:picLocks noChangeAspect="1"/>
          </p:cNvPicPr>
          <p:nvPr/>
        </p:nvPicPr>
        <p:blipFill rotWithShape="1">
          <a:blip r:embed="rId2"/>
          <a:srcRect l="4166" r="36300"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C48DA20D-5E18-1FFF-ACD3-15A1870A8AA9}"/>
              </a:ext>
            </a:extLst>
          </p:cNvPr>
          <p:cNvSpPr>
            <a:spLocks noGrp="1"/>
          </p:cNvSpPr>
          <p:nvPr>
            <p:ph idx="1"/>
          </p:nvPr>
        </p:nvSpPr>
        <p:spPr>
          <a:xfrm>
            <a:off x="6316394" y="1674055"/>
            <a:ext cx="5389096" cy="4933349"/>
          </a:xfrm>
        </p:spPr>
        <p:txBody>
          <a:bodyPr>
            <a:normAutofit/>
          </a:bodyPr>
          <a:lstStyle/>
          <a:p>
            <a:r>
              <a:rPr lang="en-US" sz="2400" dirty="0"/>
              <a:t>Non-tariff barriers found in Kenya include </a:t>
            </a:r>
          </a:p>
          <a:p>
            <a:r>
              <a:rPr lang="en-US" sz="2400" dirty="0"/>
              <a:t>Slow customs services </a:t>
            </a:r>
          </a:p>
          <a:p>
            <a:r>
              <a:rPr lang="en-US" sz="2400" dirty="0"/>
              <a:t>Packaging and labeling requirements</a:t>
            </a:r>
          </a:p>
          <a:p>
            <a:r>
              <a:rPr lang="en-US" sz="2400" dirty="0"/>
              <a:t>The requirement to obtain a certificate of conformity (</a:t>
            </a:r>
            <a:r>
              <a:rPr lang="en-US" sz="2400" dirty="0" err="1"/>
              <a:t>coc</a:t>
            </a:r>
            <a:r>
              <a:rPr lang="en-US" sz="2400" dirty="0"/>
              <a:t>) from a </a:t>
            </a:r>
            <a:r>
              <a:rPr lang="en-US" sz="2400" dirty="0" err="1"/>
              <a:t>kenya</a:t>
            </a:r>
            <a:r>
              <a:rPr lang="en-US" sz="2400" dirty="0"/>
              <a:t> bureau of standards (KEBS) appointed pre-export verification of conformity (</a:t>
            </a:r>
            <a:r>
              <a:rPr lang="en-US" sz="2400" dirty="0" err="1"/>
              <a:t>pvoc</a:t>
            </a:r>
            <a:r>
              <a:rPr lang="en-US" sz="2400" dirty="0"/>
              <a:t>) partner</a:t>
            </a:r>
          </a:p>
          <a:p>
            <a:r>
              <a:rPr lang="en-US" sz="2400" dirty="0"/>
              <a:t>The obligation to obtain an import standards mark (ISM) for a list of sensitive products imported into </a:t>
            </a:r>
            <a:r>
              <a:rPr lang="en-US" sz="2400" dirty="0" err="1"/>
              <a:t>kenya</a:t>
            </a:r>
            <a:r>
              <a:rPr lang="en-US" sz="2400" dirty="0"/>
              <a:t>. </a:t>
            </a:r>
          </a:p>
          <a:p>
            <a:endParaRPr lang="en-US" sz="2000" dirty="0"/>
          </a:p>
        </p:txBody>
      </p:sp>
    </p:spTree>
    <p:extLst>
      <p:ext uri="{BB962C8B-B14F-4D97-AF65-F5344CB8AC3E}">
        <p14:creationId xmlns:p14="http://schemas.microsoft.com/office/powerpoint/2010/main" val="26795295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D8593D-DF8C-C605-8FCE-C05DE910A9C0}"/>
              </a:ext>
            </a:extLst>
          </p:cNvPr>
          <p:cNvSpPr>
            <a:spLocks noGrp="1"/>
          </p:cNvSpPr>
          <p:nvPr>
            <p:ph type="title"/>
          </p:nvPr>
        </p:nvSpPr>
        <p:spPr>
          <a:xfrm>
            <a:off x="6513788" y="365125"/>
            <a:ext cx="4840010" cy="1807305"/>
          </a:xfrm>
        </p:spPr>
        <p:txBody>
          <a:bodyPr>
            <a:normAutofit/>
          </a:bodyPr>
          <a:lstStyle/>
          <a:p>
            <a:r>
              <a:rPr lang="en-US" dirty="0"/>
              <a:t>Import barriers </a:t>
            </a:r>
            <a:br>
              <a:rPr lang="en-US" dirty="0"/>
            </a:br>
            <a:endParaRPr lang="en-US" dirty="0"/>
          </a:p>
        </p:txBody>
      </p:sp>
      <p:pic>
        <p:nvPicPr>
          <p:cNvPr id="5" name="Picture 4" descr="Calculator, pen, compass, money and a paper with graphs printed on it">
            <a:extLst>
              <a:ext uri="{FF2B5EF4-FFF2-40B4-BE49-F238E27FC236}">
                <a16:creationId xmlns:a16="http://schemas.microsoft.com/office/drawing/2014/main" id="{1A2F525A-53CD-A10D-ED68-EDAFB08CFD6B}"/>
              </a:ext>
            </a:extLst>
          </p:cNvPr>
          <p:cNvPicPr>
            <a:picLocks noChangeAspect="1"/>
          </p:cNvPicPr>
          <p:nvPr/>
        </p:nvPicPr>
        <p:blipFill rotWithShape="1">
          <a:blip r:embed="rId2"/>
          <a:srcRect l="25243" r="21020"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C48DA20D-5E18-1FFF-ACD3-15A1870A8AA9}"/>
              </a:ext>
            </a:extLst>
          </p:cNvPr>
          <p:cNvSpPr>
            <a:spLocks noGrp="1"/>
          </p:cNvSpPr>
          <p:nvPr>
            <p:ph idx="1"/>
          </p:nvPr>
        </p:nvSpPr>
        <p:spPr>
          <a:xfrm>
            <a:off x="6231988" y="1336431"/>
            <a:ext cx="5121810" cy="4840532"/>
          </a:xfrm>
        </p:spPr>
        <p:txBody>
          <a:bodyPr>
            <a:normAutofit lnSpcReduction="10000"/>
          </a:bodyPr>
          <a:lstStyle/>
          <a:p>
            <a:r>
              <a:rPr lang="en-US" sz="2400" dirty="0"/>
              <a:t>Other non-tariff barriers include </a:t>
            </a:r>
          </a:p>
          <a:p>
            <a:r>
              <a:rPr lang="en-US" sz="2400" dirty="0"/>
              <a:t>Quotas: limitations on the amount of a certain type of good imported into a country.</a:t>
            </a:r>
          </a:p>
          <a:p>
            <a:r>
              <a:rPr lang="en-US" sz="2400" dirty="0"/>
              <a:t>Monetary barriers: refusal to allow importers to exchange national currency for their own currency or creating differential exchange rates for less desirable categories of goods.  </a:t>
            </a:r>
          </a:p>
          <a:p>
            <a:r>
              <a:rPr lang="en-US" sz="2400" dirty="0"/>
              <a:t>Standards: regulations regarding product quality or safety</a:t>
            </a:r>
          </a:p>
          <a:p>
            <a:r>
              <a:rPr lang="en-US" sz="2400" dirty="0"/>
              <a:t>Approvals and processes: excessive approvals or processes required for importing certain merchandise. </a:t>
            </a:r>
          </a:p>
          <a:p>
            <a:endParaRPr lang="en-US" sz="1900" dirty="0"/>
          </a:p>
        </p:txBody>
      </p:sp>
    </p:spTree>
    <p:extLst>
      <p:ext uri="{BB962C8B-B14F-4D97-AF65-F5344CB8AC3E}">
        <p14:creationId xmlns:p14="http://schemas.microsoft.com/office/powerpoint/2010/main" val="37737724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2E7D3D-EFB8-7FC3-B272-07434D53822D}"/>
              </a:ext>
            </a:extLst>
          </p:cNvPr>
          <p:cNvSpPr>
            <a:spLocks noGrp="1"/>
          </p:cNvSpPr>
          <p:nvPr>
            <p:ph type="title"/>
          </p:nvPr>
        </p:nvSpPr>
        <p:spPr>
          <a:xfrm>
            <a:off x="761803" y="350196"/>
            <a:ext cx="4646904" cy="1624520"/>
          </a:xfrm>
        </p:spPr>
        <p:txBody>
          <a:bodyPr anchor="ctr">
            <a:normAutofit/>
          </a:bodyPr>
          <a:lstStyle/>
          <a:p>
            <a:r>
              <a:rPr lang="en-US" sz="4000"/>
              <a:t>Dispute resolutions in international trade</a:t>
            </a:r>
          </a:p>
        </p:txBody>
      </p:sp>
      <p:sp>
        <p:nvSpPr>
          <p:cNvPr id="3" name="Content Placeholder 2">
            <a:extLst>
              <a:ext uri="{FF2B5EF4-FFF2-40B4-BE49-F238E27FC236}">
                <a16:creationId xmlns:a16="http://schemas.microsoft.com/office/drawing/2014/main" id="{83C4D54C-3226-3668-027F-3B1C77D5B956}"/>
              </a:ext>
            </a:extLst>
          </p:cNvPr>
          <p:cNvSpPr>
            <a:spLocks noGrp="1"/>
          </p:cNvSpPr>
          <p:nvPr>
            <p:ph idx="1"/>
          </p:nvPr>
        </p:nvSpPr>
        <p:spPr>
          <a:xfrm>
            <a:off x="506437" y="1744394"/>
            <a:ext cx="5582735" cy="5113606"/>
          </a:xfrm>
        </p:spPr>
        <p:txBody>
          <a:bodyPr anchor="ctr">
            <a:normAutofit/>
          </a:bodyPr>
          <a:lstStyle/>
          <a:p>
            <a:pPr marL="0" indent="0">
              <a:buNone/>
            </a:pPr>
            <a:r>
              <a:rPr lang="en-US" sz="2400" dirty="0"/>
              <a:t>The main causes of disputes include </a:t>
            </a:r>
          </a:p>
          <a:p>
            <a:r>
              <a:rPr lang="en-US" sz="2400" dirty="0"/>
              <a:t>Poor standard products</a:t>
            </a:r>
          </a:p>
          <a:p>
            <a:r>
              <a:rPr lang="en-US" sz="2400" dirty="0"/>
              <a:t>Delays on contract completion</a:t>
            </a:r>
          </a:p>
          <a:p>
            <a:r>
              <a:rPr lang="en-US" sz="2400" dirty="0"/>
              <a:t>Modifications of products to specifications without consent of all parties</a:t>
            </a:r>
          </a:p>
          <a:p>
            <a:r>
              <a:rPr lang="en-US" sz="2400" dirty="0"/>
              <a:t>Failure to comply with verbal agreements that were not signed for on the contract</a:t>
            </a:r>
          </a:p>
          <a:p>
            <a:r>
              <a:rPr lang="en-US" sz="2400" dirty="0"/>
              <a:t>Non-shipment or blockage at port due to change in laws or government</a:t>
            </a:r>
          </a:p>
          <a:p>
            <a:r>
              <a:rPr lang="en-US" sz="2400" dirty="0"/>
              <a:t>Breach of contract or warranty </a:t>
            </a:r>
          </a:p>
          <a:p>
            <a:r>
              <a:rPr lang="en-US" sz="2400" dirty="0"/>
              <a:t>Intellectual property rights violation</a:t>
            </a:r>
          </a:p>
        </p:txBody>
      </p:sp>
      <p:pic>
        <p:nvPicPr>
          <p:cNvPr id="5" name="Picture 4" descr="Front steps and columns of a majestic city building">
            <a:extLst>
              <a:ext uri="{FF2B5EF4-FFF2-40B4-BE49-F238E27FC236}">
                <a16:creationId xmlns:a16="http://schemas.microsoft.com/office/drawing/2014/main" id="{9B89E5B5-0E06-6DC9-DA86-5CF23F12508F}"/>
              </a:ext>
            </a:extLst>
          </p:cNvPr>
          <p:cNvPicPr>
            <a:picLocks noChangeAspect="1"/>
          </p:cNvPicPr>
          <p:nvPr/>
        </p:nvPicPr>
        <p:blipFill rotWithShape="1">
          <a:blip r:embed="rId2"/>
          <a:srcRect l="19125" r="21474" b="-2"/>
          <a:stretch/>
        </p:blipFill>
        <p:spPr>
          <a:xfrm>
            <a:off x="6096000" y="1"/>
            <a:ext cx="6102825" cy="6858000"/>
          </a:xfrm>
          <a:prstGeom prst="rect">
            <a:avLst/>
          </a:prstGeom>
        </p:spPr>
      </p:pic>
    </p:spTree>
    <p:extLst>
      <p:ext uri="{BB962C8B-B14F-4D97-AF65-F5344CB8AC3E}">
        <p14:creationId xmlns:p14="http://schemas.microsoft.com/office/powerpoint/2010/main" val="2428062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65C0385-5E30-4D2E-AF9F-4639659D3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Front steps and columns of a majestic city building">
            <a:extLst>
              <a:ext uri="{FF2B5EF4-FFF2-40B4-BE49-F238E27FC236}">
                <a16:creationId xmlns:a16="http://schemas.microsoft.com/office/drawing/2014/main" id="{331E1A66-2B13-5F72-6B13-1BCAFF6D87A2}"/>
              </a:ext>
            </a:extLst>
          </p:cNvPr>
          <p:cNvPicPr>
            <a:picLocks noChangeAspect="1"/>
          </p:cNvPicPr>
          <p:nvPr/>
        </p:nvPicPr>
        <p:blipFill rotWithShape="1">
          <a:blip r:embed="rId2"/>
          <a:srcRect l="9569" r="11921" b="2"/>
          <a:stretch/>
        </p:blipFill>
        <p:spPr>
          <a:xfrm>
            <a:off x="20" y="1666568"/>
            <a:ext cx="6106195" cy="5191432"/>
          </a:xfrm>
          <a:prstGeom prst="rect">
            <a:avLst/>
          </a:prstGeom>
        </p:spPr>
      </p:pic>
      <p:sp useBgFill="1">
        <p:nvSpPr>
          <p:cNvPr id="11" name="Rectangle 10">
            <a:extLst>
              <a:ext uri="{FF2B5EF4-FFF2-40B4-BE49-F238E27FC236}">
                <a16:creationId xmlns:a16="http://schemas.microsoft.com/office/drawing/2014/main" id="{E335820B-3A29-42C5-AA8D-10ECA43CD9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729117"/>
          </a:xfrm>
          <a:prstGeom prst="rect">
            <a:avLst/>
          </a:prstGeom>
          <a:ln>
            <a:noFill/>
          </a:ln>
          <a:effectLst>
            <a:outerShdw blurRad="368300" dist="101600" dir="546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259CE9-2763-60FF-FAF8-CBEFC754BC45}"/>
              </a:ext>
            </a:extLst>
          </p:cNvPr>
          <p:cNvSpPr>
            <a:spLocks noGrp="1"/>
          </p:cNvSpPr>
          <p:nvPr>
            <p:ph type="title"/>
          </p:nvPr>
        </p:nvSpPr>
        <p:spPr>
          <a:xfrm>
            <a:off x="761801" y="352766"/>
            <a:ext cx="10591999" cy="1023584"/>
          </a:xfrm>
        </p:spPr>
        <p:txBody>
          <a:bodyPr>
            <a:normAutofit/>
          </a:bodyPr>
          <a:lstStyle/>
          <a:p>
            <a:r>
              <a:rPr lang="en-US" sz="4000"/>
              <a:t>Litigation </a:t>
            </a:r>
          </a:p>
        </p:txBody>
      </p:sp>
      <p:sp>
        <p:nvSpPr>
          <p:cNvPr id="3" name="Content Placeholder 2">
            <a:extLst>
              <a:ext uri="{FF2B5EF4-FFF2-40B4-BE49-F238E27FC236}">
                <a16:creationId xmlns:a16="http://schemas.microsoft.com/office/drawing/2014/main" id="{D2F35E60-0638-8E35-7844-7E00A6AC4136}"/>
              </a:ext>
            </a:extLst>
          </p:cNvPr>
          <p:cNvSpPr>
            <a:spLocks noGrp="1"/>
          </p:cNvSpPr>
          <p:nvPr>
            <p:ph idx="1"/>
          </p:nvPr>
        </p:nvSpPr>
        <p:spPr>
          <a:xfrm>
            <a:off x="6344530" y="872198"/>
            <a:ext cx="5847470" cy="5985802"/>
          </a:xfrm>
        </p:spPr>
        <p:txBody>
          <a:bodyPr anchor="ctr">
            <a:normAutofit/>
          </a:bodyPr>
          <a:lstStyle/>
          <a:p>
            <a:r>
              <a:rPr lang="en-US" sz="2400" dirty="0"/>
              <a:t>Litigation is the process of resolving rights-based disputes through the court system s basic limitations of litigation. </a:t>
            </a:r>
          </a:p>
          <a:p>
            <a:r>
              <a:rPr lang="en-US" sz="2400" dirty="0"/>
              <a:t>a)	Slow process</a:t>
            </a:r>
          </a:p>
          <a:p>
            <a:r>
              <a:rPr lang="en-US" sz="2400" dirty="0"/>
              <a:t>b)	 Avoidable necessity of expert witness and other evidence</a:t>
            </a:r>
          </a:p>
          <a:p>
            <a:r>
              <a:rPr lang="en-US" sz="2400" dirty="0"/>
              <a:t>c)	Inconvenience to the parties</a:t>
            </a:r>
          </a:p>
          <a:p>
            <a:r>
              <a:rPr lang="en-US" sz="2400" dirty="0"/>
              <a:t>d)	Adverse public image</a:t>
            </a:r>
          </a:p>
          <a:p>
            <a:r>
              <a:rPr lang="en-US" sz="2400" dirty="0"/>
              <a:t>e)	Bitterness and disruption of trade relationships</a:t>
            </a:r>
          </a:p>
          <a:p>
            <a:r>
              <a:rPr lang="en-US" sz="2400" dirty="0"/>
              <a:t>f)	Different laws and procedures</a:t>
            </a:r>
          </a:p>
        </p:txBody>
      </p:sp>
    </p:spTree>
    <p:extLst>
      <p:ext uri="{BB962C8B-B14F-4D97-AF65-F5344CB8AC3E}">
        <p14:creationId xmlns:p14="http://schemas.microsoft.com/office/powerpoint/2010/main" val="26758898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917E6C-C3F2-9EDA-4378-BB4FC1C22E33}"/>
              </a:ext>
            </a:extLst>
          </p:cNvPr>
          <p:cNvSpPr>
            <a:spLocks noGrp="1"/>
          </p:cNvSpPr>
          <p:nvPr>
            <p:ph type="title"/>
          </p:nvPr>
        </p:nvSpPr>
        <p:spPr>
          <a:xfrm>
            <a:off x="6803409" y="762001"/>
            <a:ext cx="4156512" cy="1708244"/>
          </a:xfrm>
        </p:spPr>
        <p:txBody>
          <a:bodyPr anchor="ctr">
            <a:normAutofit/>
          </a:bodyPr>
          <a:lstStyle/>
          <a:p>
            <a:r>
              <a:rPr lang="en-US" sz="4000"/>
              <a:t>Arbitration </a:t>
            </a:r>
          </a:p>
        </p:txBody>
      </p:sp>
      <p:pic>
        <p:nvPicPr>
          <p:cNvPr id="5" name="Picture 4" descr="Checkmate in a chess game">
            <a:extLst>
              <a:ext uri="{FF2B5EF4-FFF2-40B4-BE49-F238E27FC236}">
                <a16:creationId xmlns:a16="http://schemas.microsoft.com/office/drawing/2014/main" id="{977BCCBB-71ED-34BB-3657-48B502CC9E30}"/>
              </a:ext>
            </a:extLst>
          </p:cNvPr>
          <p:cNvPicPr>
            <a:picLocks noChangeAspect="1"/>
          </p:cNvPicPr>
          <p:nvPr/>
        </p:nvPicPr>
        <p:blipFill rotWithShape="1">
          <a:blip r:embed="rId2"/>
          <a:srcRect l="15077" r="17590" b="1"/>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0D975AC2-D532-4103-9545-2A4A131542A7}"/>
              </a:ext>
            </a:extLst>
          </p:cNvPr>
          <p:cNvSpPr>
            <a:spLocks noGrp="1"/>
          </p:cNvSpPr>
          <p:nvPr>
            <p:ph idx="1"/>
          </p:nvPr>
        </p:nvSpPr>
        <p:spPr>
          <a:xfrm>
            <a:off x="6625883" y="1814732"/>
            <a:ext cx="5303520" cy="5043267"/>
          </a:xfrm>
        </p:spPr>
        <p:txBody>
          <a:bodyPr anchor="ctr">
            <a:normAutofit/>
          </a:bodyPr>
          <a:lstStyle/>
          <a:p>
            <a:r>
              <a:rPr lang="en-US" sz="2400" dirty="0"/>
              <a:t>Basic Advantages of Arbitration</a:t>
            </a:r>
          </a:p>
          <a:p>
            <a:r>
              <a:rPr lang="en-US" sz="2400" dirty="0"/>
              <a:t>Arbitration is a process of resolving disputes between parties in different countries through an arbitrator or a panel of arbitrators.</a:t>
            </a:r>
          </a:p>
          <a:p>
            <a:r>
              <a:rPr lang="en-US" sz="2400" dirty="0"/>
              <a:t>a)	Quickness</a:t>
            </a:r>
          </a:p>
          <a:p>
            <a:r>
              <a:rPr lang="en-US" sz="2400" dirty="0"/>
              <a:t>b)	 Inexpensiveness</a:t>
            </a:r>
          </a:p>
          <a:p>
            <a:r>
              <a:rPr lang="en-US" sz="2400" dirty="0"/>
              <a:t>c)	Promotes Goodwill</a:t>
            </a:r>
          </a:p>
          <a:p>
            <a:r>
              <a:rPr lang="en-US" sz="2400" dirty="0"/>
              <a:t>d)	Choice of appropriate arbitrator</a:t>
            </a:r>
          </a:p>
          <a:p>
            <a:r>
              <a:rPr lang="en-US" sz="2400" dirty="0"/>
              <a:t>e)	Privacy</a:t>
            </a:r>
          </a:p>
        </p:txBody>
      </p:sp>
    </p:spTree>
    <p:extLst>
      <p:ext uri="{BB962C8B-B14F-4D97-AF65-F5344CB8AC3E}">
        <p14:creationId xmlns:p14="http://schemas.microsoft.com/office/powerpoint/2010/main" val="19826750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48308E-82EE-4ADA-9A6F-36A391227974}"/>
              </a:ext>
            </a:extLst>
          </p:cNvPr>
          <p:cNvSpPr>
            <a:spLocks noGrp="1"/>
          </p:cNvSpPr>
          <p:nvPr>
            <p:ph type="title"/>
          </p:nvPr>
        </p:nvSpPr>
        <p:spPr>
          <a:xfrm>
            <a:off x="761800" y="762001"/>
            <a:ext cx="5334197" cy="1708242"/>
          </a:xfrm>
        </p:spPr>
        <p:txBody>
          <a:bodyPr anchor="ctr">
            <a:normAutofit/>
          </a:bodyPr>
          <a:lstStyle/>
          <a:p>
            <a:r>
              <a:rPr lang="en-US" sz="4000"/>
              <a:t>References </a:t>
            </a:r>
          </a:p>
        </p:txBody>
      </p:sp>
      <p:sp>
        <p:nvSpPr>
          <p:cNvPr id="3" name="Content Placeholder 2">
            <a:extLst>
              <a:ext uri="{FF2B5EF4-FFF2-40B4-BE49-F238E27FC236}">
                <a16:creationId xmlns:a16="http://schemas.microsoft.com/office/drawing/2014/main" id="{3BB738D5-9D87-8CC9-C13A-728ACDCDDD1D}"/>
              </a:ext>
            </a:extLst>
          </p:cNvPr>
          <p:cNvSpPr>
            <a:spLocks noGrp="1"/>
          </p:cNvSpPr>
          <p:nvPr>
            <p:ph idx="1"/>
          </p:nvPr>
        </p:nvSpPr>
        <p:spPr>
          <a:xfrm>
            <a:off x="761800" y="2470244"/>
            <a:ext cx="5334197" cy="3769835"/>
          </a:xfrm>
        </p:spPr>
        <p:txBody>
          <a:bodyPr anchor="ctr">
            <a:normAutofit/>
          </a:bodyPr>
          <a:lstStyle/>
          <a:p>
            <a:r>
              <a:rPr lang="en-US" sz="1700"/>
              <a:t>Branch A. (2006) Export Practice and Management, Thomson Learning pg-182-224, 255-276</a:t>
            </a:r>
          </a:p>
          <a:p>
            <a:r>
              <a:rPr lang="en-US" sz="1700"/>
              <a:t>Gopal R.C (2006) Export Import Procedures New Age International Publishers Ltd pg. 32-47.</a:t>
            </a:r>
          </a:p>
          <a:p>
            <a:r>
              <a:rPr lang="en-US" sz="1700"/>
              <a:t>Jeannet J.P. and Hennessey H.D (2001)., Global Marketing Strategies, Houghton Mifflin Company, 5th Edition.</a:t>
            </a:r>
          </a:p>
          <a:p>
            <a:r>
              <a:rPr lang="en-US" sz="1700"/>
              <a:t>Zou S. Kim D. &amp; Cavusgil S. T. (2009). Export marketing strategy tactics and skills that work (1st ed.). Business Expert Press pg. 231-252</a:t>
            </a:r>
          </a:p>
          <a:p>
            <a:r>
              <a:rPr lang="en-US" sz="1700"/>
              <a:t>United Nations (2010) United Nations Convention on Contracts for the International Sale of Goods. UNCITRAL secretariat, Vienna International Centre, Vienna, Austria</a:t>
            </a:r>
          </a:p>
          <a:p>
            <a:endParaRPr lang="en-US" sz="1700"/>
          </a:p>
        </p:txBody>
      </p:sp>
      <p:pic>
        <p:nvPicPr>
          <p:cNvPr id="5" name="Picture 4" descr="Colourful maths learning objects">
            <a:extLst>
              <a:ext uri="{FF2B5EF4-FFF2-40B4-BE49-F238E27FC236}">
                <a16:creationId xmlns:a16="http://schemas.microsoft.com/office/drawing/2014/main" id="{C1D974B5-33E6-CA16-3E68-2B363B8CB3A9}"/>
              </a:ext>
            </a:extLst>
          </p:cNvPr>
          <p:cNvPicPr>
            <a:picLocks noChangeAspect="1"/>
          </p:cNvPicPr>
          <p:nvPr/>
        </p:nvPicPr>
        <p:blipFill rotWithShape="1">
          <a:blip r:embed="rId2"/>
          <a:srcRect l="21508" r="26655"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3990565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9CBDD9-8A6A-CEEB-0C7C-FFB8B0971354}"/>
              </a:ext>
            </a:extLst>
          </p:cNvPr>
          <p:cNvSpPr>
            <a:spLocks noGrp="1"/>
          </p:cNvSpPr>
          <p:nvPr>
            <p:ph type="title"/>
          </p:nvPr>
        </p:nvSpPr>
        <p:spPr>
          <a:xfrm>
            <a:off x="761800" y="762001"/>
            <a:ext cx="5334197" cy="1708242"/>
          </a:xfrm>
        </p:spPr>
        <p:txBody>
          <a:bodyPr anchor="ctr">
            <a:normAutofit/>
          </a:bodyPr>
          <a:lstStyle/>
          <a:p>
            <a:r>
              <a:rPr lang="en-US" sz="4000"/>
              <a:t>End </a:t>
            </a:r>
          </a:p>
        </p:txBody>
      </p:sp>
      <p:sp>
        <p:nvSpPr>
          <p:cNvPr id="3" name="Content Placeholder 2">
            <a:extLst>
              <a:ext uri="{FF2B5EF4-FFF2-40B4-BE49-F238E27FC236}">
                <a16:creationId xmlns:a16="http://schemas.microsoft.com/office/drawing/2014/main" id="{7AB40644-B6E1-35D9-74BE-6939B414ADD3}"/>
              </a:ext>
            </a:extLst>
          </p:cNvPr>
          <p:cNvSpPr>
            <a:spLocks noGrp="1"/>
          </p:cNvSpPr>
          <p:nvPr>
            <p:ph idx="1"/>
          </p:nvPr>
        </p:nvSpPr>
        <p:spPr>
          <a:xfrm>
            <a:off x="761800" y="2470244"/>
            <a:ext cx="5334197" cy="3769835"/>
          </a:xfrm>
        </p:spPr>
        <p:txBody>
          <a:bodyPr anchor="ctr">
            <a:normAutofit/>
          </a:bodyPr>
          <a:lstStyle/>
          <a:p>
            <a:endParaRPr lang="en-US" sz="2000" dirty="0"/>
          </a:p>
          <a:p>
            <a:endParaRPr lang="en-US" sz="2000" dirty="0"/>
          </a:p>
          <a:p>
            <a:pPr algn="ctr"/>
            <a:r>
              <a:rPr lang="en-US" sz="2400" dirty="0"/>
              <a:t>End </a:t>
            </a:r>
          </a:p>
          <a:p>
            <a:pPr algn="ctr"/>
            <a:r>
              <a:rPr lang="en-US" sz="2400" dirty="0"/>
              <a:t>Thank you</a:t>
            </a:r>
          </a:p>
          <a:p>
            <a:pPr algn="ctr"/>
            <a:r>
              <a:rPr lang="en-US" sz="2400" dirty="0"/>
              <a:t>See you in week 9 lecture</a:t>
            </a:r>
          </a:p>
        </p:txBody>
      </p:sp>
      <p:pic>
        <p:nvPicPr>
          <p:cNvPr id="5" name="Picture 4" descr="Calendar on table">
            <a:extLst>
              <a:ext uri="{FF2B5EF4-FFF2-40B4-BE49-F238E27FC236}">
                <a16:creationId xmlns:a16="http://schemas.microsoft.com/office/drawing/2014/main" id="{CD95BEE6-F1A6-E725-B759-482B47187D52}"/>
              </a:ext>
            </a:extLst>
          </p:cNvPr>
          <p:cNvPicPr>
            <a:picLocks noChangeAspect="1"/>
          </p:cNvPicPr>
          <p:nvPr/>
        </p:nvPicPr>
        <p:blipFill rotWithShape="1">
          <a:blip r:embed="rId2"/>
          <a:srcRect l="6998" r="41165"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5722426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402</TotalTime>
  <Words>2508</Words>
  <Application>Microsoft Office PowerPoint</Application>
  <PresentationFormat>Widescreen</PresentationFormat>
  <Paragraphs>275</Paragraphs>
  <Slides>37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Calibri Light</vt:lpstr>
      <vt:lpstr>Symbol</vt:lpstr>
      <vt:lpstr>Times New Roman</vt:lpstr>
      <vt:lpstr>Office Theme</vt:lpstr>
      <vt:lpstr>Export Marketing and Finance Week 8 Lecture Export Regulations </vt:lpstr>
      <vt:lpstr>Welcome!</vt:lpstr>
      <vt:lpstr>Intended learning outcomes </vt:lpstr>
      <vt:lpstr>Understanding legal environment. </vt:lpstr>
      <vt:lpstr>Why do countries develop their own rules </vt:lpstr>
      <vt:lpstr>Conflict of laws </vt:lpstr>
      <vt:lpstr>Legal considerations in export marketing</vt:lpstr>
      <vt:lpstr>Legal considerations in export marketing</vt:lpstr>
      <vt:lpstr>Legal considerations in export marketing</vt:lpstr>
      <vt:lpstr>Legal considerations in export marketing</vt:lpstr>
      <vt:lpstr>Legal dimensions in export marketing  </vt:lpstr>
      <vt:lpstr>(i) Relating to Export-Import Contracts</vt:lpstr>
      <vt:lpstr>(i) Relating to Export-Import Contracts</vt:lpstr>
      <vt:lpstr>(i) Relating to Export-Import Contracts</vt:lpstr>
      <vt:lpstr>(ii) Those Relating to Relationships between exporter and agents/distributors</vt:lpstr>
      <vt:lpstr>(ii) Those Relating to Relationships between exporter and agents/distributors</vt:lpstr>
      <vt:lpstr>(ii) Those Relating to Relationships between exporter and agents/distributors</vt:lpstr>
      <vt:lpstr>Difference between agent/distributor </vt:lpstr>
      <vt:lpstr>Difference between agent/distributor </vt:lpstr>
      <vt:lpstr>(iii) Those Relating to Products:</vt:lpstr>
      <vt:lpstr>(iii) Those Relating to Products:</vt:lpstr>
      <vt:lpstr>(iii) Those Relating to Products:</vt:lpstr>
      <vt:lpstr>(iv) Those Relating to Letters of Credit:</vt:lpstr>
      <vt:lpstr>(v) Technology transfer/licensing contract:</vt:lpstr>
      <vt:lpstr>International conventions  </vt:lpstr>
      <vt:lpstr>Vienna convention </vt:lpstr>
      <vt:lpstr>Vienna convention </vt:lpstr>
      <vt:lpstr>Vienna convention </vt:lpstr>
      <vt:lpstr>Vienna convention </vt:lpstr>
      <vt:lpstr>Import barriers  </vt:lpstr>
      <vt:lpstr>Import barriers  </vt:lpstr>
      <vt:lpstr>Import barriers  </vt:lpstr>
      <vt:lpstr>Dispute resolutions in international trade</vt:lpstr>
      <vt:lpstr>Litigation </vt:lpstr>
      <vt:lpstr>Arbitration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Export Marketing And Finance Week 8 Lecture Export Regulations </dc:title>
  <dc:creator>Dr. John N. Kamau</dc:creator>
  <cp:lastModifiedBy>Dr. John N. Kamau</cp:lastModifiedBy>
  <cp:revision>7</cp:revision>
  <dcterms:created xsi:type="dcterms:W3CDTF">2023-10-17T08:46:20Z</dcterms:created>
  <dcterms:modified xsi:type="dcterms:W3CDTF">2023-10-18T11:56:17Z</dcterms:modified>
</cp:coreProperties>
</file>