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gnbfJ2jhvVLytcO3dEI4FTWJNy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14" Type="http://schemas.openxmlformats.org/officeDocument/2006/relationships/slide" Target="slides/slide10.xml"/><Relationship Id="rId36" Type="http://customschemas.google.com/relationships/presentationmetadata" Target="meta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3" name="Shape 23"/>
        <p:cNvGrpSpPr/>
        <p:nvPr/>
      </p:nvGrpSpPr>
      <p:grpSpPr>
        <a:xfrm>
          <a:off x="0" y="0"/>
          <a:ext cx="0" cy="0"/>
          <a:chOff x="0" y="0"/>
          <a:chExt cx="0" cy="0"/>
        </a:xfrm>
      </p:grpSpPr>
      <p:sp>
        <p:nvSpPr>
          <p:cNvPr id="24" name="Google Shape;24;p3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6" name="Google Shape;26;p3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7" name="Google Shape;2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0" name="Shape 30"/>
        <p:cNvGrpSpPr/>
        <p:nvPr/>
      </p:nvGrpSpPr>
      <p:grpSpPr>
        <a:xfrm>
          <a:off x="0" y="0"/>
          <a:ext cx="0" cy="0"/>
          <a:chOff x="0" y="0"/>
          <a:chExt cx="0" cy="0"/>
        </a:xfrm>
      </p:grpSpPr>
      <p:sp>
        <p:nvSpPr>
          <p:cNvPr id="31" name="Google Shape;31;p3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6"/>
          <p:cNvSpPr/>
          <p:nvPr>
            <p:ph idx="2" type="pic"/>
          </p:nvPr>
        </p:nvSpPr>
        <p:spPr>
          <a:xfrm>
            <a:off x="5183188" y="987425"/>
            <a:ext cx="6172200" cy="4873625"/>
          </a:xfrm>
          <a:prstGeom prst="rect">
            <a:avLst/>
          </a:prstGeom>
          <a:noFill/>
          <a:ln>
            <a:noFill/>
          </a:ln>
        </p:spPr>
      </p:sp>
      <p:sp>
        <p:nvSpPr>
          <p:cNvPr id="33" name="Google Shape;33;p3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4" name="Google Shape;3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7" name="Shape 37"/>
        <p:cNvGrpSpPr/>
        <p:nvPr/>
      </p:nvGrpSpPr>
      <p:grpSpPr>
        <a:xfrm>
          <a:off x="0" y="0"/>
          <a:ext cx="0" cy="0"/>
          <a:chOff x="0" y="0"/>
          <a:chExt cx="0" cy="0"/>
        </a:xfrm>
      </p:grpSpPr>
      <p:sp>
        <p:nvSpPr>
          <p:cNvPr id="38" name="Google Shape;3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5.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www.pexels.com/photo/photo-of-people-holding-each-other-s-hands-3184423/" TargetMode="External"/><Relationship Id="rId4" Type="http://schemas.openxmlformats.org/officeDocument/2006/relationships/hyperlink" Target="https://www.pexels.com/photo/multi-cultural-people-3184634/" TargetMode="External"/><Relationship Id="rId5" Type="http://schemas.openxmlformats.org/officeDocument/2006/relationships/hyperlink" Target="https://www.pexels.com/photo/multi-cultural-people-3184419/" TargetMode="External"/><Relationship Id="rId6" Type="http://schemas.openxmlformats.org/officeDocument/2006/relationships/hyperlink" Target="https://www.pexels.com/photo/young-man-feeling-exhausted-in-white-long-sleeve-shirt-sitting-inside-an-office-8297213/"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0" y="1"/>
            <a:ext cx="12192000" cy="2341418"/>
          </a:xfrm>
          <a:prstGeom prst="rect">
            <a:avLst/>
          </a:prstGeom>
          <a:noFill/>
          <a:ln>
            <a:noFill/>
          </a:ln>
        </p:spPr>
        <p:txBody>
          <a:bodyPr anchorCtr="0" anchor="b" bIns="45700" lIns="91425" spcFirstLastPara="1" rIns="91425" wrap="square" tIns="45700">
            <a:normAutofit/>
          </a:bodyPr>
          <a:lstStyle/>
          <a:p>
            <a:pPr indent="0" lvl="0" marL="0" rtl="0" algn="ctr">
              <a:lnSpc>
                <a:spcPct val="115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COURSE: REWARD MANAGEMENT </a:t>
            </a:r>
            <a:br>
              <a:rPr lang="en-US" sz="2800">
                <a:latin typeface="Calibri"/>
                <a:ea typeface="Calibri"/>
                <a:cs typeface="Calibri"/>
                <a:sym typeface="Calibri"/>
              </a:rPr>
            </a:br>
            <a:r>
              <a:rPr b="1" lang="en-US" sz="2800">
                <a:latin typeface="Times New Roman"/>
                <a:ea typeface="Times New Roman"/>
                <a:cs typeface="Times New Roman"/>
                <a:sym typeface="Times New Roman"/>
              </a:rPr>
              <a:t>LECTURE 1: INTRODUCTION TO REWARD MANAGEMENT </a:t>
            </a:r>
            <a:br>
              <a:rPr lang="en-US" sz="2800">
                <a:latin typeface="Calibri"/>
                <a:ea typeface="Calibri"/>
                <a:cs typeface="Calibri"/>
                <a:sym typeface="Calibri"/>
              </a:rPr>
            </a:br>
            <a:r>
              <a:rPr b="1" lang="en-US" sz="2800">
                <a:latin typeface="Times New Roman"/>
                <a:ea typeface="Times New Roman"/>
                <a:cs typeface="Times New Roman"/>
                <a:sym typeface="Times New Roman"/>
              </a:rPr>
              <a:t>LECTURER: DR LUCY KARIMI KIRIMA</a:t>
            </a:r>
            <a:endParaRPr sz="2800"/>
          </a:p>
        </p:txBody>
      </p:sp>
      <p:sp>
        <p:nvSpPr>
          <p:cNvPr id="85" name="Google Shape;85;p1"/>
          <p:cNvSpPr txBox="1"/>
          <p:nvPr>
            <p:ph idx="1" type="subTitle"/>
          </p:nvPr>
        </p:nvSpPr>
        <p:spPr>
          <a:xfrm>
            <a:off x="0" y="2341418"/>
            <a:ext cx="12192000" cy="4516581"/>
          </a:xfrm>
          <a:prstGeom prst="rect">
            <a:avLst/>
          </a:prstGeom>
          <a:noFill/>
          <a:ln>
            <a:noFill/>
          </a:ln>
        </p:spPr>
        <p:txBody>
          <a:bodyPr anchorCtr="0" anchor="t" bIns="45700" lIns="91425" spcFirstLastPara="1" rIns="91425" wrap="square" tIns="45700">
            <a:normAutofit/>
          </a:bodyPr>
          <a:lstStyle/>
          <a:p>
            <a:pPr indent="0" lvl="0" marL="0" rtl="0" algn="l">
              <a:lnSpc>
                <a:spcPct val="115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Lecture learning outcomes:</a:t>
            </a:r>
            <a:endParaRPr sz="2800">
              <a:latin typeface="Calibri"/>
              <a:ea typeface="Calibri"/>
              <a:cs typeface="Calibri"/>
              <a:sym typeface="Calibri"/>
            </a:endParaRPr>
          </a:p>
          <a:p>
            <a:pPr indent="0" lvl="0" marL="0" rtl="0" algn="l">
              <a:lnSpc>
                <a:spcPct val="115000"/>
              </a:lnSpc>
              <a:spcBef>
                <a:spcPts val="2000"/>
              </a:spcBef>
              <a:spcAft>
                <a:spcPts val="0"/>
              </a:spcAft>
              <a:buClr>
                <a:schemeClr val="dk1"/>
              </a:buClr>
              <a:buSzPts val="2800"/>
              <a:buNone/>
            </a:pPr>
            <a:r>
              <a:rPr b="1" lang="en-US" sz="2800">
                <a:latin typeface="Times New Roman"/>
                <a:ea typeface="Times New Roman"/>
                <a:cs typeface="Times New Roman"/>
                <a:sym typeface="Times New Roman"/>
              </a:rPr>
              <a:t>At the end of the lecture, you will be able to:</a:t>
            </a:r>
            <a:endParaRPr sz="2800">
              <a:latin typeface="Calibri"/>
              <a:ea typeface="Calibri"/>
              <a:cs typeface="Calibri"/>
              <a:sym typeface="Calibri"/>
            </a:endParaRPr>
          </a:p>
          <a:p>
            <a:pPr indent="-342900" lvl="0" marL="342900" rtl="0" algn="l">
              <a:lnSpc>
                <a:spcPct val="107000"/>
              </a:lnSpc>
              <a:spcBef>
                <a:spcPts val="2000"/>
              </a:spcBef>
              <a:spcAft>
                <a:spcPts val="0"/>
              </a:spcAft>
              <a:buClr>
                <a:srgbClr val="000000"/>
              </a:buClr>
              <a:buSzPts val="2800"/>
              <a:buFont typeface="Calibri"/>
              <a:buAutoNum type="romanLcPeriod"/>
            </a:pPr>
            <a:r>
              <a:rPr lang="en-US" sz="2800">
                <a:solidFill>
                  <a:srgbClr val="000000"/>
                </a:solidFill>
                <a:latin typeface="Times New Roman"/>
                <a:ea typeface="Times New Roman"/>
                <a:cs typeface="Times New Roman"/>
                <a:sym typeface="Times New Roman"/>
              </a:rPr>
              <a:t>Understand the concept of reward management </a:t>
            </a:r>
            <a:endParaRPr sz="2800">
              <a:latin typeface="Calibri"/>
              <a:ea typeface="Calibri"/>
              <a:cs typeface="Calibri"/>
              <a:sym typeface="Calibri"/>
            </a:endParaRPr>
          </a:p>
          <a:p>
            <a:pPr indent="-342900" lvl="0" marL="342900" rtl="0" algn="l">
              <a:lnSpc>
                <a:spcPct val="107000"/>
              </a:lnSpc>
              <a:spcBef>
                <a:spcPts val="1000"/>
              </a:spcBef>
              <a:spcAft>
                <a:spcPts val="0"/>
              </a:spcAft>
              <a:buClr>
                <a:schemeClr val="dk1"/>
              </a:buClr>
              <a:buSzPts val="2800"/>
              <a:buFont typeface="Calibri"/>
              <a:buAutoNum type="romanLcPeriod"/>
            </a:pPr>
            <a:r>
              <a:rPr lang="en-US" sz="2800">
                <a:latin typeface="Times New Roman"/>
                <a:ea typeface="Times New Roman"/>
                <a:cs typeface="Times New Roman"/>
                <a:sym typeface="Times New Roman"/>
              </a:rPr>
              <a:t>Discuss the Characteristics of reward management. </a:t>
            </a:r>
            <a:endParaRPr sz="2800">
              <a:latin typeface="Calibri"/>
              <a:ea typeface="Calibri"/>
              <a:cs typeface="Calibri"/>
              <a:sym typeface="Calibri"/>
            </a:endParaRPr>
          </a:p>
          <a:p>
            <a:pPr indent="-342900" lvl="0" marL="342900" rtl="0" algn="l">
              <a:lnSpc>
                <a:spcPct val="107000"/>
              </a:lnSpc>
              <a:spcBef>
                <a:spcPts val="1000"/>
              </a:spcBef>
              <a:spcAft>
                <a:spcPts val="0"/>
              </a:spcAft>
              <a:buClr>
                <a:schemeClr val="dk1"/>
              </a:buClr>
              <a:buSzPts val="2800"/>
              <a:buFont typeface="Calibri"/>
              <a:buAutoNum type="romanLcPeriod"/>
            </a:pPr>
            <a:r>
              <a:rPr lang="en-US" sz="2800">
                <a:latin typeface="Times New Roman"/>
                <a:ea typeface="Times New Roman"/>
                <a:cs typeface="Times New Roman"/>
                <a:sym typeface="Times New Roman"/>
              </a:rPr>
              <a:t>Examine the aims and  objectives of reward management</a:t>
            </a:r>
            <a:endParaRPr sz="2800">
              <a:latin typeface="Calibri"/>
              <a:ea typeface="Calibri"/>
              <a:cs typeface="Calibri"/>
              <a:sym typeface="Calibri"/>
            </a:endParaRPr>
          </a:p>
          <a:p>
            <a:pPr indent="0" lvl="0" marL="0" rtl="0" algn="ctr">
              <a:lnSpc>
                <a:spcPct val="90000"/>
              </a:lnSpc>
              <a:spcBef>
                <a:spcPts val="1800"/>
              </a:spcBef>
              <a:spcAft>
                <a:spcPts val="0"/>
              </a:spcAft>
              <a:buClr>
                <a:schemeClr val="dk1"/>
              </a:buClr>
              <a:buSzPts val="24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0" y="-110835"/>
            <a:ext cx="12192000" cy="141316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Concept of Reward Management </a:t>
            </a:r>
            <a:endParaRPr sz="3200">
              <a:latin typeface="Times New Roman"/>
              <a:ea typeface="Times New Roman"/>
              <a:cs typeface="Times New Roman"/>
              <a:sym typeface="Times New Roman"/>
            </a:endParaRPr>
          </a:p>
        </p:txBody>
      </p:sp>
      <p:sp>
        <p:nvSpPr>
          <p:cNvPr id="91" name="Google Shape;91;p2"/>
          <p:cNvSpPr txBox="1"/>
          <p:nvPr>
            <p:ph idx="1" type="body"/>
          </p:nvPr>
        </p:nvSpPr>
        <p:spPr>
          <a:xfrm>
            <a:off x="0" y="1177636"/>
            <a:ext cx="12192000" cy="579119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Reward management is concerned with the formulation and implementation of strategies and policies that aim to reward people fairly, equitably and consistently in accordance with their value to the organization.</a:t>
            </a:r>
            <a:endParaRPr/>
          </a:p>
          <a:p>
            <a:pPr indent="-285750" lvl="0" marL="285750" rtl="0" algn="l">
              <a:lnSpc>
                <a:spcPct val="90000"/>
              </a:lnSpc>
              <a:spcBef>
                <a:spcPts val="1000"/>
              </a:spcBef>
              <a:spcAft>
                <a:spcPts val="0"/>
              </a:spcAft>
              <a:buClr>
                <a:schemeClr val="dk1"/>
              </a:buClr>
              <a:buSzPts val="2800"/>
              <a:buFont typeface="Arial"/>
              <a:buChar char="•"/>
            </a:pPr>
            <a:r>
              <a:rPr lang="en-US">
                <a:latin typeface="Times New Roman"/>
                <a:ea typeface="Times New Roman"/>
                <a:cs typeface="Times New Roman"/>
                <a:sym typeface="Times New Roman"/>
              </a:rPr>
              <a:t>consists of analysing </a:t>
            </a:r>
            <a:endParaRPr/>
          </a:p>
          <a:p>
            <a:pPr indent="-285750" lvl="0" marL="285750" rtl="0" algn="l">
              <a:lnSpc>
                <a:spcPct val="90000"/>
              </a:lnSpc>
              <a:spcBef>
                <a:spcPts val="1000"/>
              </a:spcBef>
              <a:spcAft>
                <a:spcPts val="0"/>
              </a:spcAft>
              <a:buClr>
                <a:schemeClr val="dk1"/>
              </a:buClr>
              <a:buSzPts val="2800"/>
              <a:buFont typeface="Arial"/>
              <a:buChar char="•"/>
            </a:pPr>
            <a:r>
              <a:rPr lang="en-US">
                <a:latin typeface="Times New Roman"/>
                <a:ea typeface="Times New Roman"/>
                <a:cs typeface="Times New Roman"/>
                <a:sym typeface="Times New Roman"/>
              </a:rPr>
              <a:t>controlling employee remuneration </a:t>
            </a:r>
            <a:endParaRPr/>
          </a:p>
          <a:p>
            <a:pPr indent="-285750" lvl="0" marL="285750" rtl="0" algn="l">
              <a:lnSpc>
                <a:spcPct val="90000"/>
              </a:lnSpc>
              <a:spcBef>
                <a:spcPts val="1000"/>
              </a:spcBef>
              <a:spcAft>
                <a:spcPts val="0"/>
              </a:spcAft>
              <a:buClr>
                <a:schemeClr val="dk1"/>
              </a:buClr>
              <a:buSzPts val="2800"/>
              <a:buFont typeface="Arial"/>
              <a:buChar char="•"/>
            </a:pPr>
            <a:r>
              <a:rPr lang="en-US">
                <a:latin typeface="Times New Roman"/>
                <a:ea typeface="Times New Roman"/>
                <a:cs typeface="Times New Roman"/>
                <a:sym typeface="Times New Roman"/>
              </a:rPr>
              <a:t>compensation ,other benefits for the employees</a:t>
            </a:r>
            <a:endParaRPr/>
          </a:p>
          <a:p>
            <a:pPr indent="-285750" lvl="0" marL="285750" rtl="0" algn="l">
              <a:lnSpc>
                <a:spcPct val="90000"/>
              </a:lnSpc>
              <a:spcBef>
                <a:spcPts val="1000"/>
              </a:spcBef>
              <a:spcAft>
                <a:spcPts val="0"/>
              </a:spcAft>
              <a:buClr>
                <a:schemeClr val="dk1"/>
              </a:buClr>
              <a:buSzPts val="2800"/>
              <a:buFont typeface="Arial"/>
              <a:buChar char="•"/>
            </a:pPr>
            <a:r>
              <a:rPr lang="en-US">
                <a:latin typeface="Times New Roman"/>
                <a:ea typeface="Times New Roman"/>
                <a:cs typeface="Times New Roman"/>
                <a:sym typeface="Times New Roman"/>
              </a:rPr>
              <a:t>concerned with the strategies, policies and processes required to ensure goals are recognized and rewarded</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33776" y="457200"/>
            <a:ext cx="6129776" cy="1600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a:latin typeface="Times New Roman"/>
                <a:ea typeface="Times New Roman"/>
                <a:cs typeface="Times New Roman"/>
                <a:sym typeface="Times New Roman"/>
              </a:rPr>
              <a:t>Role of reward management </a:t>
            </a:r>
            <a:endParaRPr>
              <a:latin typeface="Times New Roman"/>
              <a:ea typeface="Times New Roman"/>
              <a:cs typeface="Times New Roman"/>
              <a:sym typeface="Times New Roman"/>
            </a:endParaRPr>
          </a:p>
        </p:txBody>
      </p:sp>
      <p:sp>
        <p:nvSpPr>
          <p:cNvPr id="97" name="Google Shape;97;p3"/>
          <p:cNvSpPr txBox="1"/>
          <p:nvPr>
            <p:ph idx="2" type="body"/>
          </p:nvPr>
        </p:nvSpPr>
        <p:spPr>
          <a:xfrm>
            <a:off x="0" y="2058986"/>
            <a:ext cx="5964306" cy="4799013"/>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latin typeface="Times New Roman"/>
                <a:ea typeface="Times New Roman"/>
                <a:cs typeface="Times New Roman"/>
                <a:sym typeface="Times New Roman"/>
              </a:rPr>
              <a:t>Reward management enhances organizational performance</a:t>
            </a:r>
            <a:endParaRPr/>
          </a:p>
        </p:txBody>
      </p:sp>
      <p:pic>
        <p:nvPicPr>
          <p:cNvPr descr="Free People Gathered Watching A Panda Mascot Stock Photo" id="98" name="Google Shape;98;p3"/>
          <p:cNvPicPr preferRelativeResize="0"/>
          <p:nvPr>
            <p:ph idx="1" type="body"/>
          </p:nvPr>
        </p:nvPicPr>
        <p:blipFill rotWithShape="1">
          <a:blip r:embed="rId3">
            <a:alphaModFix/>
          </a:blip>
          <a:srcRect b="0" l="0" r="0" t="0"/>
          <a:stretch/>
        </p:blipFill>
        <p:spPr>
          <a:xfrm>
            <a:off x="6595653" y="1"/>
            <a:ext cx="5514051" cy="2724907"/>
          </a:xfrm>
          <a:prstGeom prst="rect">
            <a:avLst/>
          </a:prstGeom>
          <a:noFill/>
          <a:ln>
            <a:noFill/>
          </a:ln>
        </p:spPr>
      </p:pic>
      <p:sp>
        <p:nvSpPr>
          <p:cNvPr id="99" name="Google Shape;99;p3"/>
          <p:cNvSpPr txBox="1"/>
          <p:nvPr/>
        </p:nvSpPr>
        <p:spPr>
          <a:xfrm>
            <a:off x="8131126" y="3059668"/>
            <a:ext cx="331997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0" name="Google Shape;100;p3"/>
          <p:cNvSpPr txBox="1"/>
          <p:nvPr/>
        </p:nvSpPr>
        <p:spPr>
          <a:xfrm>
            <a:off x="8283526" y="3212068"/>
            <a:ext cx="331997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1" name="Google Shape;101;p3"/>
          <p:cNvSpPr txBox="1"/>
          <p:nvPr/>
        </p:nvSpPr>
        <p:spPr>
          <a:xfrm>
            <a:off x="6595652" y="3096455"/>
            <a:ext cx="5514051" cy="26545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100">
                <a:solidFill>
                  <a:schemeClr val="dk1"/>
                </a:solidFill>
                <a:latin typeface="Calibri"/>
                <a:ea typeface="Calibri"/>
                <a:cs typeface="Calibri"/>
                <a:sym typeface="Calibri"/>
              </a:rPr>
              <a:t>https://www.pexels.com/photo/people-gathered-watching-a-panda-mascot-2346289/</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4"/>
          <p:cNvSpPr txBox="1"/>
          <p:nvPr>
            <p:ph type="title"/>
          </p:nvPr>
        </p:nvSpPr>
        <p:spPr>
          <a:xfrm>
            <a:off x="0" y="1"/>
            <a:ext cx="12192000" cy="74814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Times New Roman"/>
              <a:buNone/>
            </a:pPr>
            <a:r>
              <a:rPr lang="en-US" sz="4000">
                <a:latin typeface="Times New Roman"/>
                <a:ea typeface="Times New Roman"/>
                <a:cs typeface="Times New Roman"/>
                <a:sym typeface="Times New Roman"/>
              </a:rPr>
              <a:t>Reward and HRM</a:t>
            </a:r>
            <a:endParaRPr sz="4000">
              <a:latin typeface="Times New Roman"/>
              <a:ea typeface="Times New Roman"/>
              <a:cs typeface="Times New Roman"/>
              <a:sym typeface="Times New Roman"/>
            </a:endParaRPr>
          </a:p>
        </p:txBody>
      </p:sp>
      <p:sp>
        <p:nvSpPr>
          <p:cNvPr id="107" name="Google Shape;107;p4"/>
          <p:cNvSpPr txBox="1"/>
          <p:nvPr>
            <p:ph idx="1" type="body"/>
          </p:nvPr>
        </p:nvSpPr>
        <p:spPr>
          <a:xfrm>
            <a:off x="0" y="554182"/>
            <a:ext cx="12192000" cy="6303817"/>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4000"/>
              <a:buNone/>
            </a:pPr>
            <a:r>
              <a:rPr lang="en-US" sz="4000">
                <a:latin typeface="Times New Roman"/>
                <a:ea typeface="Times New Roman"/>
                <a:cs typeface="Times New Roman"/>
                <a:sym typeface="Times New Roman"/>
              </a:rPr>
              <a:t>Reward management is the process of developing and implementing strategies, approaches and systems, which would make provision of help and support to the human resources in the achievement of organizational goals by increasing motivation, inspiration and commitment. </a:t>
            </a:r>
            <a:endParaRPr sz="4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
          <p:cNvSpPr txBox="1"/>
          <p:nvPr>
            <p:ph type="title"/>
          </p:nvPr>
        </p:nvSpPr>
        <p:spPr>
          <a:xfrm>
            <a:off x="-69273" y="0"/>
            <a:ext cx="12192000" cy="139930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600">
                <a:latin typeface="Times New Roman"/>
                <a:ea typeface="Times New Roman"/>
                <a:cs typeface="Times New Roman"/>
                <a:sym typeface="Times New Roman"/>
              </a:rPr>
              <a:t>Characteristics of reward management :</a:t>
            </a:r>
            <a:br>
              <a:rPr b="1" lang="en-US" sz="3600">
                <a:latin typeface="Times New Roman"/>
                <a:ea typeface="Times New Roman"/>
                <a:cs typeface="Times New Roman"/>
                <a:sym typeface="Times New Roman"/>
              </a:rPr>
            </a:br>
            <a:br>
              <a:rPr lang="en-US" sz="1800">
                <a:latin typeface="Calibri"/>
                <a:ea typeface="Calibri"/>
                <a:cs typeface="Calibri"/>
                <a:sym typeface="Calibri"/>
              </a:rPr>
            </a:br>
            <a:r>
              <a:rPr b="1" lang="en-US" sz="3200">
                <a:latin typeface="Times New Roman"/>
                <a:ea typeface="Times New Roman"/>
                <a:cs typeface="Times New Roman"/>
                <a:sym typeface="Times New Roman"/>
              </a:rPr>
              <a:t>A stakeholder approach </a:t>
            </a:r>
            <a:br>
              <a:rPr lang="en-US" sz="1800">
                <a:latin typeface="Calibri"/>
                <a:ea typeface="Calibri"/>
                <a:cs typeface="Calibri"/>
                <a:sym typeface="Calibri"/>
              </a:rPr>
            </a:br>
            <a:endParaRPr/>
          </a:p>
        </p:txBody>
      </p:sp>
      <p:sp>
        <p:nvSpPr>
          <p:cNvPr id="113" name="Google Shape;113;p5"/>
          <p:cNvSpPr txBox="1"/>
          <p:nvPr>
            <p:ph idx="1" type="body"/>
          </p:nvPr>
        </p:nvSpPr>
        <p:spPr>
          <a:xfrm>
            <a:off x="0" y="997527"/>
            <a:ext cx="12192000" cy="5860472"/>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Reward management  makes  significant contribution to meeting the varied needs of stakeholders successfully. </a:t>
            </a:r>
            <a:endParaRPr/>
          </a:p>
          <a:p>
            <a:pPr indent="-228600" lvl="0" marL="228600" rtl="0" algn="just">
              <a:lnSpc>
                <a:spcPct val="90000"/>
              </a:lnSpc>
              <a:spcBef>
                <a:spcPts val="1000"/>
              </a:spcBef>
              <a:spcAft>
                <a:spcPts val="0"/>
              </a:spcAft>
              <a:buClr>
                <a:schemeClr val="dk1"/>
              </a:buClr>
              <a:buSzPts val="3600"/>
              <a:buChar char="•"/>
            </a:pPr>
            <a:r>
              <a:rPr lang="en-US" sz="3600">
                <a:latin typeface="Times New Roman"/>
                <a:ea typeface="Times New Roman"/>
                <a:cs typeface="Times New Roman"/>
                <a:sym typeface="Times New Roman"/>
              </a:rPr>
              <a:t>It is accordingly concerned with improving business performance, shaping the behaviour of employees and developing a climate of trust a characteristic of HRM</a:t>
            </a:r>
            <a:endParaRPr sz="36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6"/>
          <p:cNvSpPr txBox="1"/>
          <p:nvPr>
            <p:ph type="title"/>
          </p:nvPr>
        </p:nvSpPr>
        <p:spPr>
          <a:xfrm>
            <a:off x="0" y="457200"/>
            <a:ext cx="5065486" cy="1600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a:latin typeface="Times New Roman"/>
                <a:ea typeface="Times New Roman"/>
                <a:cs typeface="Times New Roman"/>
                <a:sym typeface="Times New Roman"/>
              </a:rPr>
              <a:t>Reward and HRM</a:t>
            </a:r>
            <a:endParaRPr>
              <a:latin typeface="Times New Roman"/>
              <a:ea typeface="Times New Roman"/>
              <a:cs typeface="Times New Roman"/>
              <a:sym typeface="Times New Roman"/>
            </a:endParaRPr>
          </a:p>
        </p:txBody>
      </p:sp>
      <p:sp>
        <p:nvSpPr>
          <p:cNvPr id="119" name="Google Shape;119;p6"/>
          <p:cNvSpPr txBox="1"/>
          <p:nvPr>
            <p:ph idx="1" type="body"/>
          </p:nvPr>
        </p:nvSpPr>
        <p:spPr>
          <a:xfrm>
            <a:off x="0" y="2057400"/>
            <a:ext cx="3810000" cy="381158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600"/>
              <a:buNone/>
            </a:pPr>
            <a:r>
              <a:t/>
            </a:r>
            <a:endParaRPr/>
          </a:p>
          <a:p>
            <a:pPr indent="0" lvl="0" marL="0" rtl="0" algn="just">
              <a:lnSpc>
                <a:spcPct val="90000"/>
              </a:lnSpc>
              <a:spcBef>
                <a:spcPts val="1000"/>
              </a:spcBef>
              <a:spcAft>
                <a:spcPts val="0"/>
              </a:spcAft>
              <a:buClr>
                <a:schemeClr val="dk1"/>
              </a:buClr>
              <a:buSzPts val="2800"/>
              <a:buNone/>
            </a:pPr>
            <a:r>
              <a:rPr lang="en-US" sz="2800">
                <a:latin typeface="Times New Roman"/>
                <a:ea typeface="Times New Roman"/>
                <a:cs typeface="Times New Roman"/>
                <a:sym typeface="Times New Roman"/>
              </a:rPr>
              <a:t>Enhances achievement of organizational goals</a:t>
            </a:r>
            <a:endParaRPr/>
          </a:p>
        </p:txBody>
      </p:sp>
      <p:pic>
        <p:nvPicPr>
          <p:cNvPr descr="Free Photo Of People Holding Each Other's Hands Stock Photo" id="120" name="Google Shape;120;p6"/>
          <p:cNvPicPr preferRelativeResize="0"/>
          <p:nvPr>
            <p:ph idx="2" type="pic"/>
          </p:nvPr>
        </p:nvPicPr>
        <p:blipFill rotWithShape="1">
          <a:blip r:embed="rId3">
            <a:alphaModFix/>
          </a:blip>
          <a:srcRect b="23645" l="0" r="0" t="23645"/>
          <a:stretch/>
        </p:blipFill>
        <p:spPr>
          <a:xfrm>
            <a:off x="6468206" y="90560"/>
            <a:ext cx="5580185" cy="3648927"/>
          </a:xfrm>
          <a:prstGeom prst="rect">
            <a:avLst/>
          </a:prstGeom>
          <a:noFill/>
          <a:ln>
            <a:noFill/>
          </a:ln>
        </p:spPr>
      </p:pic>
      <p:sp>
        <p:nvSpPr>
          <p:cNvPr id="121" name="Google Shape;121;p6"/>
          <p:cNvSpPr txBox="1"/>
          <p:nvPr/>
        </p:nvSpPr>
        <p:spPr>
          <a:xfrm>
            <a:off x="6324599" y="3885170"/>
            <a:ext cx="5867401" cy="2616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Calibri"/>
                <a:ea typeface="Calibri"/>
                <a:cs typeface="Calibri"/>
                <a:sym typeface="Calibri"/>
              </a:rPr>
              <a:t>https://www.pexels.com/photo/photo-of-people-holding-each-other-s-hands-3184423/</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7"/>
          <p:cNvSpPr txBox="1"/>
          <p:nvPr>
            <p:ph type="title"/>
          </p:nvPr>
        </p:nvSpPr>
        <p:spPr>
          <a:xfrm>
            <a:off x="0" y="0"/>
            <a:ext cx="12192000" cy="159327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4400">
                <a:latin typeface="Times New Roman"/>
                <a:ea typeface="Times New Roman"/>
                <a:cs typeface="Times New Roman"/>
                <a:sym typeface="Times New Roman"/>
              </a:rPr>
              <a:t>Characteristics of reward management :</a:t>
            </a:r>
            <a:br>
              <a:rPr b="1" lang="en-US" sz="4400">
                <a:latin typeface="Times New Roman"/>
                <a:ea typeface="Times New Roman"/>
                <a:cs typeface="Times New Roman"/>
                <a:sym typeface="Times New Roman"/>
              </a:rPr>
            </a:br>
            <a:r>
              <a:rPr b="1" lang="en-US" sz="3600">
                <a:latin typeface="Times New Roman"/>
                <a:ea typeface="Times New Roman"/>
                <a:cs typeface="Times New Roman"/>
                <a:sym typeface="Times New Roman"/>
              </a:rPr>
              <a:t>Integrated reward management</a:t>
            </a:r>
            <a:br>
              <a:rPr lang="en-US" sz="1800">
                <a:latin typeface="Calibri"/>
                <a:ea typeface="Calibri"/>
                <a:cs typeface="Calibri"/>
                <a:sym typeface="Calibri"/>
              </a:rPr>
            </a:br>
            <a:endParaRPr/>
          </a:p>
        </p:txBody>
      </p:sp>
      <p:sp>
        <p:nvSpPr>
          <p:cNvPr id="127" name="Google Shape;127;p7"/>
          <p:cNvSpPr txBox="1"/>
          <p:nvPr>
            <p:ph idx="1" type="body"/>
          </p:nvPr>
        </p:nvSpPr>
        <p:spPr>
          <a:xfrm>
            <a:off x="-1" y="1080656"/>
            <a:ext cx="12191999" cy="577734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Integrated reward management is an approach to reward management that provides for reward policies and practices to be treated as a coherent whole in which the parts contribute. </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In an integrated approach ‘each individual element of reward supports the other to reinforce organizational objectives.</a:t>
            </a:r>
            <a:endParaRPr sz="3200">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It consists of a related set of activities that impinge and impact on all aspects of the business and the HRM practices within it. </a:t>
            </a:r>
            <a:endParaRPr sz="32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8"/>
          <p:cNvSpPr txBox="1"/>
          <p:nvPr>
            <p:ph type="title"/>
          </p:nvPr>
        </p:nvSpPr>
        <p:spPr>
          <a:xfrm>
            <a:off x="0" y="457200"/>
            <a:ext cx="5183188" cy="1600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US">
                <a:latin typeface="Times New Roman"/>
                <a:ea typeface="Times New Roman"/>
                <a:cs typeface="Times New Roman"/>
                <a:sym typeface="Times New Roman"/>
              </a:rPr>
              <a:t>Integrated Approach</a:t>
            </a:r>
            <a:endParaRPr b="1">
              <a:latin typeface="Times New Roman"/>
              <a:ea typeface="Times New Roman"/>
              <a:cs typeface="Times New Roman"/>
              <a:sym typeface="Times New Roman"/>
            </a:endParaRPr>
          </a:p>
        </p:txBody>
      </p:sp>
      <p:sp>
        <p:nvSpPr>
          <p:cNvPr id="133" name="Google Shape;133;p8"/>
          <p:cNvSpPr txBox="1"/>
          <p:nvPr>
            <p:ph idx="1" type="body"/>
          </p:nvPr>
        </p:nvSpPr>
        <p:spPr>
          <a:xfrm>
            <a:off x="0" y="2057400"/>
            <a:ext cx="5183188" cy="381158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sz="2800">
                <a:latin typeface="Times New Roman"/>
                <a:ea typeface="Times New Roman"/>
                <a:cs typeface="Times New Roman"/>
                <a:sym typeface="Times New Roman"/>
              </a:rPr>
              <a:t>Each individual element of reward supports the other to reinforce organizational objectives</a:t>
            </a:r>
            <a:endParaRPr/>
          </a:p>
        </p:txBody>
      </p:sp>
      <p:sp>
        <p:nvSpPr>
          <p:cNvPr id="134" name="Google Shape;134;p8"/>
          <p:cNvSpPr txBox="1"/>
          <p:nvPr/>
        </p:nvSpPr>
        <p:spPr>
          <a:xfrm>
            <a:off x="5320146" y="989012"/>
            <a:ext cx="6172200" cy="3925393"/>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3200"/>
              <a:buFont typeface="Arial"/>
              <a:buNone/>
            </a:pPr>
            <a:r>
              <a:t/>
            </a:r>
            <a:endParaRPr sz="3200">
              <a:solidFill>
                <a:schemeClr val="dk1"/>
              </a:solidFill>
              <a:latin typeface="Calibri"/>
              <a:ea typeface="Calibri"/>
              <a:cs typeface="Calibri"/>
              <a:sym typeface="Calibri"/>
            </a:endParaRPr>
          </a:p>
        </p:txBody>
      </p:sp>
      <p:pic>
        <p:nvPicPr>
          <p:cNvPr descr="Free Multi- Cultural People Stock Photo" id="135" name="Google Shape;135;p8"/>
          <p:cNvPicPr preferRelativeResize="0"/>
          <p:nvPr>
            <p:ph idx="2" type="pic"/>
          </p:nvPr>
        </p:nvPicPr>
        <p:blipFill rotWithShape="1">
          <a:blip r:embed="rId3">
            <a:alphaModFix/>
          </a:blip>
          <a:srcRect b="0" l="7827" r="7827" t="0"/>
          <a:stretch/>
        </p:blipFill>
        <p:spPr>
          <a:xfrm>
            <a:off x="5265484" y="0"/>
            <a:ext cx="6926516" cy="4432395"/>
          </a:xfrm>
          <a:prstGeom prst="rect">
            <a:avLst/>
          </a:prstGeom>
          <a:noFill/>
          <a:ln>
            <a:noFill/>
          </a:ln>
        </p:spPr>
      </p:pic>
      <p:sp>
        <p:nvSpPr>
          <p:cNvPr id="136" name="Google Shape;136;p8"/>
          <p:cNvSpPr txBox="1"/>
          <p:nvPr/>
        </p:nvSpPr>
        <p:spPr>
          <a:xfrm>
            <a:off x="5183188" y="4533638"/>
            <a:ext cx="4506722" cy="26545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100">
                <a:solidFill>
                  <a:schemeClr val="dk1"/>
                </a:solidFill>
                <a:latin typeface="Calibri"/>
                <a:ea typeface="Calibri"/>
                <a:cs typeface="Calibri"/>
                <a:sym typeface="Calibri"/>
              </a:rPr>
              <a:t>https://www.pexels.com/photo/multi-cultural-people-3184634/</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9"/>
          <p:cNvSpPr txBox="1"/>
          <p:nvPr>
            <p:ph type="title"/>
          </p:nvPr>
        </p:nvSpPr>
        <p:spPr>
          <a:xfrm>
            <a:off x="0" y="0"/>
            <a:ext cx="12192000" cy="108065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Characteristics of reward management :</a:t>
            </a:r>
            <a:br>
              <a:rPr b="1" lang="en-US" sz="3600">
                <a:latin typeface="Times New Roman"/>
                <a:ea typeface="Times New Roman"/>
                <a:cs typeface="Times New Roman"/>
                <a:sym typeface="Times New Roman"/>
              </a:rPr>
            </a:br>
            <a:r>
              <a:rPr b="1" lang="en-US" sz="3600">
                <a:latin typeface="Times New Roman"/>
                <a:ea typeface="Times New Roman"/>
                <a:cs typeface="Times New Roman"/>
                <a:sym typeface="Times New Roman"/>
              </a:rPr>
              <a:t>Evidence Based</a:t>
            </a:r>
            <a:endParaRPr b="1" sz="3600">
              <a:latin typeface="Times New Roman"/>
              <a:ea typeface="Times New Roman"/>
              <a:cs typeface="Times New Roman"/>
              <a:sym typeface="Times New Roman"/>
            </a:endParaRPr>
          </a:p>
        </p:txBody>
      </p:sp>
      <p:sp>
        <p:nvSpPr>
          <p:cNvPr id="142" name="Google Shape;142;p9"/>
          <p:cNvSpPr txBox="1"/>
          <p:nvPr>
            <p:ph idx="1" type="body"/>
          </p:nvPr>
        </p:nvSpPr>
        <p:spPr>
          <a:xfrm>
            <a:off x="0" y="1080656"/>
            <a:ext cx="12192000" cy="5777344"/>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Reward management to be successful there must be evidence that enables the rewarding</a:t>
            </a:r>
            <a:r>
              <a:rPr lang="en-US">
                <a:latin typeface="Times New Roman"/>
                <a:ea typeface="Times New Roman"/>
                <a:cs typeface="Times New Roman"/>
                <a:sym typeface="Times New Roman"/>
              </a:rPr>
              <a:t>.</a:t>
            </a:r>
            <a:endParaRPr>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0"/>
          <p:cNvSpPr txBox="1"/>
          <p:nvPr>
            <p:ph type="title"/>
          </p:nvPr>
        </p:nvSpPr>
        <p:spPr>
          <a:xfrm>
            <a:off x="0" y="1"/>
            <a:ext cx="12192000" cy="1011381"/>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600">
                <a:latin typeface="Times New Roman"/>
                <a:ea typeface="Times New Roman"/>
                <a:cs typeface="Times New Roman"/>
                <a:sym typeface="Times New Roman"/>
              </a:rPr>
              <a:t>Aims of reward management </a:t>
            </a:r>
            <a:br>
              <a:rPr lang="en-US" sz="1800">
                <a:latin typeface="Calibri"/>
                <a:ea typeface="Calibri"/>
                <a:cs typeface="Calibri"/>
                <a:sym typeface="Calibri"/>
              </a:rPr>
            </a:br>
            <a:endParaRPr/>
          </a:p>
        </p:txBody>
      </p:sp>
      <p:sp>
        <p:nvSpPr>
          <p:cNvPr id="148" name="Google Shape;148;p10"/>
          <p:cNvSpPr txBox="1"/>
          <p:nvPr>
            <p:ph idx="1" type="body"/>
          </p:nvPr>
        </p:nvSpPr>
        <p:spPr>
          <a:xfrm>
            <a:off x="-1" y="678873"/>
            <a:ext cx="12191999" cy="617912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latin typeface="Times New Roman"/>
                <a:ea typeface="Times New Roman"/>
                <a:cs typeface="Times New Roman"/>
                <a:sym typeface="Times New Roman"/>
              </a:rPr>
              <a:t>Overall aim of reward management should be to ‘add value to people</a:t>
            </a:r>
            <a:r>
              <a:rPr lang="en-US">
                <a:latin typeface="Times New Roman"/>
                <a:ea typeface="Times New Roman"/>
                <a:cs typeface="Times New Roman"/>
                <a:sym typeface="Times New Roman"/>
              </a:rPr>
              <a:t>’</a:t>
            </a:r>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Support the achievement of business goals through high performance</a:t>
            </a:r>
            <a:endParaRPr sz="3200">
              <a:latin typeface="Times New Roman"/>
              <a:ea typeface="Times New Roman"/>
              <a:cs typeface="Times New Roman"/>
              <a:sym typeface="Times New Roman"/>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Develop and support the organization’s culture</a:t>
            </a:r>
            <a:endParaRPr sz="3200">
              <a:latin typeface="Times New Roman"/>
              <a:ea typeface="Times New Roman"/>
              <a:cs typeface="Times New Roman"/>
              <a:sym typeface="Times New Roman"/>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Reward people according to the value they create</a:t>
            </a:r>
            <a:endParaRPr sz="3200">
              <a:latin typeface="Times New Roman"/>
              <a:ea typeface="Times New Roman"/>
              <a:cs typeface="Times New Roman"/>
              <a:sym typeface="Times New Roman"/>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Reward people according to what the organization values</a:t>
            </a:r>
            <a:endParaRPr sz="3200">
              <a:latin typeface="Times New Roman"/>
              <a:ea typeface="Times New Roman"/>
              <a:cs typeface="Times New Roman"/>
              <a:sym typeface="Times New Roman"/>
            </a:endParaRPr>
          </a:p>
          <a:p>
            <a:pPr indent="-50800" lvl="0" marL="228600" rtl="0" algn="l">
              <a:lnSpc>
                <a:spcPct val="90000"/>
              </a:lnSpc>
              <a:spcBef>
                <a:spcPts val="1800"/>
              </a:spcBef>
              <a:spcAft>
                <a:spcPts val="0"/>
              </a:spcAft>
              <a:buClr>
                <a:schemeClr val="dk1"/>
              </a:buClr>
              <a:buSzPts val="2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1"/>
          <p:cNvSpPr txBox="1"/>
          <p:nvPr>
            <p:ph type="title"/>
          </p:nvPr>
        </p:nvSpPr>
        <p:spPr>
          <a:xfrm>
            <a:off x="-1" y="-123985"/>
            <a:ext cx="12191999" cy="11468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b="1" lang="en-US" sz="3600">
                <a:latin typeface="Times New Roman"/>
                <a:ea typeface="Times New Roman"/>
                <a:cs typeface="Times New Roman"/>
                <a:sym typeface="Times New Roman"/>
              </a:rPr>
              <a:t>Aims of reward management</a:t>
            </a:r>
            <a:endParaRPr sz="3600"/>
          </a:p>
        </p:txBody>
      </p:sp>
      <p:sp>
        <p:nvSpPr>
          <p:cNvPr id="154" name="Google Shape;154;p11"/>
          <p:cNvSpPr txBox="1"/>
          <p:nvPr>
            <p:ph idx="1" type="body"/>
          </p:nvPr>
        </p:nvSpPr>
        <p:spPr>
          <a:xfrm>
            <a:off x="0" y="720436"/>
            <a:ext cx="12192000" cy="6137564"/>
          </a:xfrm>
          <a:prstGeom prst="rect">
            <a:avLst/>
          </a:prstGeom>
          <a:noFill/>
          <a:ln>
            <a:noFill/>
          </a:ln>
        </p:spPr>
        <p:txBody>
          <a:bodyPr anchorCtr="0" anchor="t" bIns="45700" lIns="91425" spcFirstLastPara="1" rIns="91425" wrap="square" tIns="45700">
            <a:normAutofit/>
          </a:bodyPr>
          <a:lstStyle/>
          <a:p>
            <a:pPr indent="-228600" lvl="0" marL="228600" rtl="0" algn="just">
              <a:lnSpc>
                <a:spcPct val="107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Develop a performance culture</a:t>
            </a:r>
            <a:endParaRPr sz="3200">
              <a:latin typeface="Calibri"/>
              <a:ea typeface="Calibri"/>
              <a:cs typeface="Calibri"/>
              <a:sym typeface="Calibri"/>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Help to attract and retain the high quality people the organization needs.</a:t>
            </a:r>
            <a:endParaRPr sz="3200">
              <a:latin typeface="Calibri"/>
              <a:ea typeface="Calibri"/>
              <a:cs typeface="Calibri"/>
              <a:sym typeface="Calibri"/>
            </a:endParaRPr>
          </a:p>
          <a:p>
            <a:pPr indent="-228600" lvl="0" marL="228600" rtl="0" algn="just">
              <a:lnSpc>
                <a:spcPct val="107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Develop a positive employment relationship and psychological contract</a:t>
            </a:r>
            <a:endParaRPr sz="3200">
              <a:latin typeface="Calibri"/>
              <a:ea typeface="Calibri"/>
              <a:cs typeface="Calibri"/>
              <a:sym typeface="Calibri"/>
            </a:endParaRPr>
          </a:p>
          <a:p>
            <a:pPr indent="-228600" lvl="0" marL="228600" rtl="0" algn="just">
              <a:lnSpc>
                <a:spcPct val="107000"/>
              </a:lnSpc>
              <a:spcBef>
                <a:spcPts val="1800"/>
              </a:spcBef>
              <a:spcAft>
                <a:spcPts val="0"/>
              </a:spcAft>
              <a:buClr>
                <a:schemeClr val="dk1"/>
              </a:buClr>
              <a:buSzPts val="3200"/>
              <a:buChar char="•"/>
            </a:pPr>
            <a:r>
              <a:rPr lang="en-US" sz="3200">
                <a:latin typeface="Times New Roman"/>
                <a:ea typeface="Times New Roman"/>
                <a:cs typeface="Times New Roman"/>
                <a:sym typeface="Times New Roman"/>
              </a:rPr>
              <a:t>Reinforce Overall Business Strategy &amp; ensure Organizational Success</a:t>
            </a:r>
            <a:endParaRPr sz="3200">
              <a:latin typeface="Calibri"/>
              <a:ea typeface="Calibri"/>
              <a:cs typeface="Calibri"/>
              <a:sym typeface="Calibri"/>
            </a:endParaRPr>
          </a:p>
          <a:p>
            <a:pPr indent="-50800" lvl="0" marL="228600" rtl="0" algn="l">
              <a:lnSpc>
                <a:spcPct val="90000"/>
              </a:lnSpc>
              <a:spcBef>
                <a:spcPts val="18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2"/>
          <p:cNvSpPr txBox="1"/>
          <p:nvPr>
            <p:ph type="title"/>
          </p:nvPr>
        </p:nvSpPr>
        <p:spPr>
          <a:xfrm>
            <a:off x="0" y="1"/>
            <a:ext cx="12192000" cy="169068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US" sz="4400">
                <a:latin typeface="Times New Roman"/>
                <a:ea typeface="Times New Roman"/>
                <a:cs typeface="Times New Roman"/>
                <a:sym typeface="Times New Roman"/>
              </a:rPr>
              <a:t>Aims of reward management</a:t>
            </a:r>
            <a:endParaRPr/>
          </a:p>
        </p:txBody>
      </p:sp>
      <p:sp>
        <p:nvSpPr>
          <p:cNvPr id="160" name="Google Shape;160;p12"/>
          <p:cNvSpPr txBox="1"/>
          <p:nvPr>
            <p:ph idx="1" type="body"/>
          </p:nvPr>
        </p:nvSpPr>
        <p:spPr>
          <a:xfrm>
            <a:off x="0" y="1177636"/>
            <a:ext cx="12192000" cy="5548627"/>
          </a:xfrm>
          <a:prstGeom prst="rect">
            <a:avLst/>
          </a:prstGeom>
          <a:noFill/>
          <a:ln>
            <a:noFill/>
          </a:ln>
        </p:spPr>
        <p:txBody>
          <a:bodyPr anchorCtr="0" anchor="t" bIns="45700" lIns="91425" spcFirstLastPara="1" rIns="91425" wrap="square" tIns="45700">
            <a:normAutofit/>
          </a:bodyPr>
          <a:lstStyle/>
          <a:p>
            <a:pPr indent="0" lvl="0" marL="0" rtl="0" algn="just">
              <a:lnSpc>
                <a:spcPct val="107000"/>
              </a:lnSpc>
              <a:spcBef>
                <a:spcPts val="0"/>
              </a:spcBef>
              <a:spcAft>
                <a:spcPts val="0"/>
              </a:spcAft>
              <a:buClr>
                <a:schemeClr val="dk1"/>
              </a:buClr>
              <a:buSzPts val="3200"/>
              <a:buNone/>
            </a:pPr>
            <a:r>
              <a:rPr lang="en-US" sz="3200">
                <a:latin typeface="Times New Roman"/>
                <a:ea typeface="Times New Roman"/>
                <a:cs typeface="Times New Roman"/>
                <a:sym typeface="Times New Roman"/>
              </a:rPr>
              <a:t>Meet Legal Standards (compliant with laws and regulations)</a:t>
            </a:r>
            <a:endParaRPr sz="3200">
              <a:latin typeface="Calibri"/>
              <a:ea typeface="Calibri"/>
              <a:cs typeface="Calibri"/>
              <a:sym typeface="Calibri"/>
            </a:endParaRPr>
          </a:p>
          <a:p>
            <a:pPr indent="0" lvl="0" marL="0" rtl="0" algn="just">
              <a:lnSpc>
                <a:spcPct val="107000"/>
              </a:lnSpc>
              <a:spcBef>
                <a:spcPts val="1800"/>
              </a:spcBef>
              <a:spcAft>
                <a:spcPts val="0"/>
              </a:spcAft>
              <a:buClr>
                <a:schemeClr val="dk1"/>
              </a:buClr>
              <a:buSzPts val="3200"/>
              <a:buNone/>
            </a:pPr>
            <a:r>
              <a:rPr lang="en-US" sz="3200">
                <a:latin typeface="Times New Roman"/>
                <a:ea typeface="Times New Roman"/>
                <a:cs typeface="Times New Roman"/>
                <a:sym typeface="Times New Roman"/>
              </a:rPr>
              <a:t>Be cost-effective and affordable</a:t>
            </a:r>
            <a:endParaRPr sz="3200">
              <a:latin typeface="Calibri"/>
              <a:ea typeface="Calibri"/>
              <a:cs typeface="Calibri"/>
              <a:sym typeface="Calibri"/>
            </a:endParaRPr>
          </a:p>
          <a:p>
            <a:pPr indent="0" lvl="0" marL="0" rtl="0" algn="just">
              <a:lnSpc>
                <a:spcPct val="107000"/>
              </a:lnSpc>
              <a:spcBef>
                <a:spcPts val="1800"/>
              </a:spcBef>
              <a:spcAft>
                <a:spcPts val="0"/>
              </a:spcAft>
              <a:buClr>
                <a:schemeClr val="dk1"/>
              </a:buClr>
              <a:buSzPts val="3200"/>
              <a:buNone/>
            </a:pPr>
            <a:r>
              <a:rPr lang="en-US" sz="3200">
                <a:latin typeface="Times New Roman"/>
                <a:ea typeface="Times New Roman"/>
                <a:cs typeface="Times New Roman"/>
                <a:sym typeface="Times New Roman"/>
              </a:rPr>
              <a:t>Maintain remuneration and benefits that are competitive in the industry</a:t>
            </a:r>
            <a:endParaRPr sz="3200">
              <a:latin typeface="Calibri"/>
              <a:ea typeface="Calibri"/>
              <a:cs typeface="Calibri"/>
              <a:sym typeface="Calibri"/>
            </a:endParaRPr>
          </a:p>
          <a:p>
            <a:pPr indent="0" lvl="0" marL="0" rtl="0" algn="just">
              <a:lnSpc>
                <a:spcPct val="107000"/>
              </a:lnSpc>
              <a:spcBef>
                <a:spcPts val="1800"/>
              </a:spcBef>
              <a:spcAft>
                <a:spcPts val="0"/>
              </a:spcAft>
              <a:buClr>
                <a:schemeClr val="dk1"/>
              </a:buClr>
              <a:buSzPts val="3200"/>
              <a:buNone/>
            </a:pPr>
            <a:r>
              <a:rPr lang="en-US" sz="3200">
                <a:latin typeface="Times New Roman"/>
                <a:ea typeface="Times New Roman"/>
                <a:cs typeface="Times New Roman"/>
                <a:sym typeface="Times New Roman"/>
              </a:rPr>
              <a:t>Provide tax-effective purchase of insurance and benefits</a:t>
            </a:r>
            <a:endParaRPr sz="3200">
              <a:latin typeface="Calibri"/>
              <a:ea typeface="Calibri"/>
              <a:cs typeface="Calibri"/>
              <a:sym typeface="Calibri"/>
            </a:endParaRPr>
          </a:p>
          <a:p>
            <a:pPr indent="-50800" lvl="0" marL="228600" rtl="0" algn="l">
              <a:lnSpc>
                <a:spcPct val="90000"/>
              </a:lnSpc>
              <a:spcBef>
                <a:spcPts val="1800"/>
              </a:spcBef>
              <a:spcAft>
                <a:spcPts val="0"/>
              </a:spcAft>
              <a:buClr>
                <a:schemeClr val="dk1"/>
              </a:buClr>
              <a:buSzPts val="2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3"/>
          <p:cNvSpPr txBox="1"/>
          <p:nvPr>
            <p:ph type="title"/>
          </p:nvPr>
        </p:nvSpPr>
        <p:spPr>
          <a:xfrm>
            <a:off x="0" y="1"/>
            <a:ext cx="12192000" cy="159632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US" sz="4400">
                <a:latin typeface="Times New Roman"/>
                <a:ea typeface="Times New Roman"/>
                <a:cs typeface="Times New Roman"/>
                <a:sym typeface="Times New Roman"/>
              </a:rPr>
              <a:t>Aims of reward management</a:t>
            </a:r>
            <a:endParaRPr/>
          </a:p>
        </p:txBody>
      </p:sp>
      <p:sp>
        <p:nvSpPr>
          <p:cNvPr id="166" name="Google Shape;166;p13"/>
          <p:cNvSpPr txBox="1"/>
          <p:nvPr>
            <p:ph idx="1" type="body"/>
          </p:nvPr>
        </p:nvSpPr>
        <p:spPr>
          <a:xfrm>
            <a:off x="0" y="1825625"/>
            <a:ext cx="12192000" cy="5032374"/>
          </a:xfrm>
          <a:prstGeom prst="rect">
            <a:avLst/>
          </a:prstGeom>
          <a:noFill/>
          <a:ln>
            <a:noFill/>
          </a:ln>
        </p:spPr>
        <p:txBody>
          <a:bodyPr anchorCtr="0" anchor="t" bIns="45700" lIns="91425" spcFirstLastPara="1" rIns="91425" wrap="square" tIns="45700">
            <a:normAutofit/>
          </a:bodyPr>
          <a:lstStyle/>
          <a:p>
            <a:pPr indent="-228600" lvl="0" marL="228600" rtl="0" algn="just">
              <a:lnSpc>
                <a:spcPct val="107000"/>
              </a:lnSpc>
              <a:spcBef>
                <a:spcPts val="0"/>
              </a:spcBef>
              <a:spcAft>
                <a:spcPts val="0"/>
              </a:spcAft>
              <a:buClr>
                <a:schemeClr val="dk1"/>
              </a:buClr>
              <a:buSzPts val="2800"/>
              <a:buChar char="•"/>
            </a:pPr>
            <a:r>
              <a:rPr lang="en-US">
                <a:latin typeface="Times New Roman"/>
                <a:ea typeface="Times New Roman"/>
                <a:cs typeface="Times New Roman"/>
                <a:sym typeface="Times New Roman"/>
              </a:rPr>
              <a:t>Align reward practices with employee needs</a:t>
            </a:r>
            <a:endParaRPr>
              <a:latin typeface="Calibri"/>
              <a:ea typeface="Calibri"/>
              <a:cs typeface="Calibri"/>
              <a:sym typeface="Calibri"/>
            </a:endParaRPr>
          </a:p>
          <a:p>
            <a:pPr indent="-228600" lvl="0" marL="228600" rtl="0" algn="just">
              <a:lnSpc>
                <a:spcPct val="107000"/>
              </a:lnSpc>
              <a:spcBef>
                <a:spcPts val="1000"/>
              </a:spcBef>
              <a:spcAft>
                <a:spcPts val="0"/>
              </a:spcAft>
              <a:buClr>
                <a:schemeClr val="dk1"/>
              </a:buClr>
              <a:buSzPts val="2800"/>
              <a:buChar char="•"/>
            </a:pPr>
            <a:r>
              <a:rPr lang="en-US">
                <a:latin typeface="Times New Roman"/>
                <a:ea typeface="Times New Roman"/>
                <a:cs typeface="Times New Roman"/>
                <a:sym typeface="Times New Roman"/>
              </a:rPr>
              <a:t>Help to attract and retain the high-quality people the organization needs</a:t>
            </a:r>
            <a:endParaRPr>
              <a:latin typeface="Calibri"/>
              <a:ea typeface="Calibri"/>
              <a:cs typeface="Calibri"/>
              <a:sym typeface="Calibri"/>
            </a:endParaRPr>
          </a:p>
          <a:p>
            <a:pPr indent="-228600" lvl="0" marL="228600" rtl="0" algn="just">
              <a:lnSpc>
                <a:spcPct val="107000"/>
              </a:lnSpc>
              <a:spcBef>
                <a:spcPts val="1000"/>
              </a:spcBef>
              <a:spcAft>
                <a:spcPts val="0"/>
              </a:spcAft>
              <a:buClr>
                <a:schemeClr val="dk1"/>
              </a:buClr>
              <a:buSzPts val="2800"/>
              <a:buChar char="•"/>
            </a:pPr>
            <a:r>
              <a:rPr lang="en-US">
                <a:latin typeface="Times New Roman"/>
                <a:ea typeface="Times New Roman"/>
                <a:cs typeface="Times New Roman"/>
                <a:sym typeface="Times New Roman"/>
              </a:rPr>
              <a:t>Win the engagement and commitment of people</a:t>
            </a:r>
            <a:endParaRPr>
              <a:latin typeface="Calibri"/>
              <a:ea typeface="Calibri"/>
              <a:cs typeface="Calibri"/>
              <a:sym typeface="Calibri"/>
            </a:endParaRPr>
          </a:p>
          <a:p>
            <a:pPr indent="-228600" lvl="0" marL="228600" rtl="0" algn="just">
              <a:lnSpc>
                <a:spcPct val="107000"/>
              </a:lnSpc>
              <a:spcBef>
                <a:spcPts val="1000"/>
              </a:spcBef>
              <a:spcAft>
                <a:spcPts val="0"/>
              </a:spcAft>
              <a:buClr>
                <a:schemeClr val="dk1"/>
              </a:buClr>
              <a:buSzPts val="2800"/>
              <a:buChar char="•"/>
            </a:pPr>
            <a:r>
              <a:rPr lang="en-US">
                <a:latin typeface="Times New Roman"/>
                <a:ea typeface="Times New Roman"/>
                <a:cs typeface="Times New Roman"/>
                <a:sym typeface="Times New Roman"/>
              </a:rPr>
              <a:t>Reward the right things to convey the right message about what is important in terms of behaviours and outcomes</a:t>
            </a:r>
            <a:endParaRPr>
              <a:latin typeface="Calibri"/>
              <a:ea typeface="Calibri"/>
              <a:cs typeface="Calibri"/>
              <a:sym typeface="Calibri"/>
            </a:endParaRPr>
          </a:p>
          <a:p>
            <a:pPr indent="-50800" lvl="0" marL="228600" rtl="0" algn="l">
              <a:lnSpc>
                <a:spcPct val="90000"/>
              </a:lnSpc>
              <a:spcBef>
                <a:spcPts val="1800"/>
              </a:spcBef>
              <a:spcAft>
                <a:spcPts val="0"/>
              </a:spcAft>
              <a:buClr>
                <a:schemeClr val="dk1"/>
              </a:buClr>
              <a:buSzPts val="2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4"/>
          <p:cNvSpPr txBox="1"/>
          <p:nvPr>
            <p:ph type="title"/>
          </p:nvPr>
        </p:nvSpPr>
        <p:spPr>
          <a:xfrm>
            <a:off x="0" y="1"/>
            <a:ext cx="12192000" cy="90054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Times New Roman"/>
              <a:buNone/>
            </a:pPr>
            <a:r>
              <a:rPr b="1" lang="en-US" sz="4000">
                <a:latin typeface="Times New Roman"/>
                <a:ea typeface="Times New Roman"/>
                <a:cs typeface="Times New Roman"/>
                <a:sym typeface="Times New Roman"/>
              </a:rPr>
              <a:t>Key aspects to note</a:t>
            </a:r>
            <a:endParaRPr b="1" sz="4000">
              <a:latin typeface="Times New Roman"/>
              <a:ea typeface="Times New Roman"/>
              <a:cs typeface="Times New Roman"/>
              <a:sym typeface="Times New Roman"/>
            </a:endParaRPr>
          </a:p>
        </p:txBody>
      </p:sp>
      <p:sp>
        <p:nvSpPr>
          <p:cNvPr id="172" name="Google Shape;172;p14"/>
          <p:cNvSpPr txBox="1"/>
          <p:nvPr>
            <p:ph idx="1" type="body"/>
          </p:nvPr>
        </p:nvSpPr>
        <p:spPr>
          <a:xfrm>
            <a:off x="0" y="692727"/>
            <a:ext cx="12192000" cy="6165272"/>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Alignment of  reward practices with employee values and needs is very important as alignment with business goals, and critical to the realization of the latter</a:t>
            </a:r>
            <a:endParaRPr/>
          </a:p>
          <a:p>
            <a:pPr indent="-228600" lvl="0" marL="228600" rtl="0" algn="l">
              <a:lnSpc>
                <a:spcPct val="90000"/>
              </a:lnSpc>
              <a:spcBef>
                <a:spcPts val="1000"/>
              </a:spcBef>
              <a:spcAft>
                <a:spcPts val="0"/>
              </a:spcAft>
              <a:buClr>
                <a:schemeClr val="dk1"/>
              </a:buClr>
              <a:buSzPts val="3600"/>
              <a:buChar char="•"/>
            </a:pPr>
            <a:r>
              <a:rPr lang="en-US" sz="3600">
                <a:latin typeface="Times New Roman"/>
                <a:ea typeface="Times New Roman"/>
                <a:cs typeface="Times New Roman"/>
                <a:sym typeface="Times New Roman"/>
              </a:rPr>
              <a:t>Operating  fairly makes  people to feel that they are treated justly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5"/>
          <p:cNvSpPr txBox="1"/>
          <p:nvPr>
            <p:ph type="title"/>
          </p:nvPr>
        </p:nvSpPr>
        <p:spPr>
          <a:xfrm>
            <a:off x="0" y="0"/>
            <a:ext cx="5183188" cy="20574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a:latin typeface="Times New Roman"/>
                <a:ea typeface="Times New Roman"/>
                <a:cs typeface="Times New Roman"/>
                <a:sym typeface="Times New Roman"/>
              </a:rPr>
              <a:t>Fairness and transparency</a:t>
            </a:r>
            <a:endParaRPr>
              <a:latin typeface="Times New Roman"/>
              <a:ea typeface="Times New Roman"/>
              <a:cs typeface="Times New Roman"/>
              <a:sym typeface="Times New Roman"/>
            </a:endParaRPr>
          </a:p>
        </p:txBody>
      </p:sp>
      <p:sp>
        <p:nvSpPr>
          <p:cNvPr id="178" name="Google Shape;178;p15"/>
          <p:cNvSpPr txBox="1"/>
          <p:nvPr>
            <p:ph idx="2" type="body"/>
          </p:nvPr>
        </p:nvSpPr>
        <p:spPr>
          <a:xfrm>
            <a:off x="0" y="2057400"/>
            <a:ext cx="5183188" cy="381158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US" sz="2800">
                <a:latin typeface="Times New Roman"/>
                <a:ea typeface="Times New Roman"/>
                <a:cs typeface="Times New Roman"/>
                <a:sym typeface="Times New Roman"/>
              </a:rPr>
              <a:t>Operating  fairly makes  people to feel that they are treated justly </a:t>
            </a:r>
            <a:endParaRPr/>
          </a:p>
          <a:p>
            <a:pPr indent="0" lvl="0" marL="0" rtl="0" algn="l">
              <a:lnSpc>
                <a:spcPct val="90000"/>
              </a:lnSpc>
              <a:spcBef>
                <a:spcPts val="1000"/>
              </a:spcBef>
              <a:spcAft>
                <a:spcPts val="0"/>
              </a:spcAft>
              <a:buClr>
                <a:schemeClr val="dk1"/>
              </a:buClr>
              <a:buSzPts val="1600"/>
              <a:buNone/>
            </a:pPr>
            <a:r>
              <a:t/>
            </a:r>
            <a:endParaRPr/>
          </a:p>
        </p:txBody>
      </p:sp>
      <p:pic>
        <p:nvPicPr>
          <p:cNvPr descr="Free Multi- Cultural People Stock Photo" id="179" name="Google Shape;179;p15"/>
          <p:cNvPicPr preferRelativeResize="0"/>
          <p:nvPr>
            <p:ph idx="1" type="body"/>
          </p:nvPr>
        </p:nvPicPr>
        <p:blipFill rotWithShape="1">
          <a:blip r:embed="rId3">
            <a:alphaModFix/>
          </a:blip>
          <a:srcRect b="0" l="0" r="0" t="0"/>
          <a:stretch/>
        </p:blipFill>
        <p:spPr>
          <a:xfrm>
            <a:off x="5183188" y="-153988"/>
            <a:ext cx="7008812" cy="4384793"/>
          </a:xfrm>
          <a:prstGeom prst="rect">
            <a:avLst/>
          </a:prstGeom>
          <a:noFill/>
          <a:ln>
            <a:noFill/>
          </a:ln>
        </p:spPr>
      </p:pic>
      <p:sp>
        <p:nvSpPr>
          <p:cNvPr id="180" name="Google Shape;180;p15"/>
          <p:cNvSpPr txBox="1"/>
          <p:nvPr/>
        </p:nvSpPr>
        <p:spPr>
          <a:xfrm>
            <a:off x="5183188" y="4456694"/>
            <a:ext cx="6826842" cy="265457"/>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100">
                <a:solidFill>
                  <a:schemeClr val="dk1"/>
                </a:solidFill>
                <a:latin typeface="Calibri"/>
                <a:ea typeface="Calibri"/>
                <a:cs typeface="Calibri"/>
                <a:sym typeface="Calibri"/>
              </a:rPr>
              <a:t>https://www.pexels.com/photo/multi-cultural-people-3184419/</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6"/>
          <p:cNvSpPr txBox="1"/>
          <p:nvPr>
            <p:ph type="title"/>
          </p:nvPr>
        </p:nvSpPr>
        <p:spPr>
          <a:xfrm>
            <a:off x="0" y="1"/>
            <a:ext cx="12192000" cy="803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b="1" lang="en-US" sz="4400">
                <a:latin typeface="Times New Roman"/>
                <a:ea typeface="Times New Roman"/>
                <a:cs typeface="Times New Roman"/>
                <a:sym typeface="Times New Roman"/>
              </a:rPr>
              <a:t>Key aspects to note</a:t>
            </a:r>
            <a:endParaRPr/>
          </a:p>
        </p:txBody>
      </p:sp>
      <p:sp>
        <p:nvSpPr>
          <p:cNvPr id="186" name="Google Shape;186;p16"/>
          <p:cNvSpPr txBox="1"/>
          <p:nvPr>
            <p:ph idx="1" type="body"/>
          </p:nvPr>
        </p:nvSpPr>
        <p:spPr>
          <a:xfrm>
            <a:off x="0" y="803564"/>
            <a:ext cx="12192000" cy="589170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sz="2800">
                <a:latin typeface="Times New Roman"/>
                <a:ea typeface="Times New Roman"/>
                <a:cs typeface="Times New Roman"/>
                <a:sym typeface="Times New Roman"/>
              </a:rPr>
              <a:t>applying  equity where people are rewarded appropriately in relation to others within the organization, relativities between jobs are measured as objectively </a:t>
            </a:r>
            <a:endParaRPr/>
          </a:p>
          <a:p>
            <a:pPr indent="-228600" lvl="0" marL="228600" rtl="0" algn="l">
              <a:lnSpc>
                <a:spcPct val="90000"/>
              </a:lnSpc>
              <a:spcBef>
                <a:spcPts val="1000"/>
              </a:spcBef>
              <a:spcAft>
                <a:spcPts val="0"/>
              </a:spcAft>
              <a:buClr>
                <a:schemeClr val="dk1"/>
              </a:buClr>
              <a:buSzPts val="2800"/>
              <a:buChar char="•"/>
            </a:pPr>
            <a:r>
              <a:rPr lang="en-US" sz="2800">
                <a:latin typeface="Times New Roman"/>
                <a:ea typeface="Times New Roman"/>
                <a:cs typeface="Times New Roman"/>
                <a:sym typeface="Times New Roman"/>
              </a:rPr>
              <a:t>equal pay is provided for work of equal value </a:t>
            </a:r>
            <a:endParaRPr/>
          </a:p>
          <a:p>
            <a:pPr indent="-228600" lvl="0" marL="228600" rtl="0" algn="l">
              <a:lnSpc>
                <a:spcPct val="90000"/>
              </a:lnSpc>
              <a:spcBef>
                <a:spcPts val="1000"/>
              </a:spcBef>
              <a:spcAft>
                <a:spcPts val="0"/>
              </a:spcAft>
              <a:buClr>
                <a:schemeClr val="dk1"/>
              </a:buClr>
              <a:buSzPts val="2800"/>
              <a:buChar char="•"/>
            </a:pPr>
            <a:r>
              <a:rPr lang="en-US" sz="2800">
                <a:latin typeface="Times New Roman"/>
                <a:ea typeface="Times New Roman"/>
                <a:cs typeface="Times New Roman"/>
                <a:sym typeface="Times New Roman"/>
              </a:rPr>
              <a:t>operating transparently where people understand how reward processes operate and how they are affected by them.</a:t>
            </a:r>
            <a:endParaRPr sz="28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7"/>
          <p:cNvSpPr txBox="1"/>
          <p:nvPr>
            <p:ph type="title"/>
          </p:nvPr>
        </p:nvSpPr>
        <p:spPr>
          <a:xfrm>
            <a:off x="0" y="1"/>
            <a:ext cx="12192000" cy="94210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2800">
                <a:latin typeface="Times New Roman"/>
                <a:ea typeface="Times New Roman"/>
                <a:cs typeface="Times New Roman"/>
                <a:sym typeface="Times New Roman"/>
              </a:rPr>
              <a:t>Reward Philosophy </a:t>
            </a:r>
            <a:br>
              <a:rPr b="1" lang="en-US" sz="2800">
                <a:latin typeface="Times New Roman"/>
                <a:ea typeface="Times New Roman"/>
                <a:cs typeface="Times New Roman"/>
                <a:sym typeface="Times New Roman"/>
              </a:rPr>
            </a:br>
            <a:endParaRPr b="1" sz="2800">
              <a:latin typeface="Times New Roman"/>
              <a:ea typeface="Times New Roman"/>
              <a:cs typeface="Times New Roman"/>
              <a:sym typeface="Times New Roman"/>
            </a:endParaRPr>
          </a:p>
        </p:txBody>
      </p:sp>
      <p:sp>
        <p:nvSpPr>
          <p:cNvPr id="192" name="Google Shape;192;p17"/>
          <p:cNvSpPr txBox="1"/>
          <p:nvPr>
            <p:ph idx="1" type="body"/>
          </p:nvPr>
        </p:nvSpPr>
        <p:spPr>
          <a:xfrm>
            <a:off x="-1" y="734291"/>
            <a:ext cx="12191999" cy="612370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set of beliefs and guiding principles that are consistent with the values of the organization and help to enact them</a:t>
            </a:r>
            <a:endParaRPr/>
          </a:p>
          <a:p>
            <a:pPr indent="-228600" lvl="0" marL="228600" rtl="0" algn="l">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Includes -fairness, equity, consistency and transparency in operating the reward system</a:t>
            </a:r>
            <a:endParaRPr/>
          </a:p>
          <a:p>
            <a:pPr indent="-228600" lvl="0" marL="228600" rtl="0" algn="l">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The philosophy of reward management recognizes that it must be strategic in the sense that it addresses longer-term issues relating to how people should be valued for what they do and what they achieve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8"/>
          <p:cNvSpPr txBox="1"/>
          <p:nvPr/>
        </p:nvSpPr>
        <p:spPr>
          <a:xfrm>
            <a:off x="0" y="2278712"/>
            <a:ext cx="12192000"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Reward management adopts a ‘total reward’ approach which emphasizes the importance of considering all aspects of reward as a coherent whole which is integrated with other HR initiatives designed to achieve the motivation, commitment, engagement and development of employees. </a:t>
            </a:r>
            <a:endParaRPr sz="36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9"/>
          <p:cNvSpPr txBox="1"/>
          <p:nvPr/>
        </p:nvSpPr>
        <p:spPr>
          <a:xfrm>
            <a:off x="0" y="2971209"/>
            <a:ext cx="12192000" cy="175432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3600">
                <a:solidFill>
                  <a:schemeClr val="dk1"/>
                </a:solidFill>
                <a:latin typeface="Times New Roman"/>
                <a:ea typeface="Times New Roman"/>
                <a:cs typeface="Times New Roman"/>
                <a:sym typeface="Times New Roman"/>
              </a:rPr>
              <a:t>This requires the integration of reward strategies with other human resource management (HRM) strategies, especially those concerning human resource development.</a:t>
            </a:r>
            <a:endParaRPr sz="36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0"/>
          <p:cNvSpPr txBox="1"/>
          <p:nvPr>
            <p:ph type="title"/>
          </p:nvPr>
        </p:nvSpPr>
        <p:spPr>
          <a:xfrm>
            <a:off x="0" y="1"/>
            <a:ext cx="12192000" cy="131735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3200">
                <a:latin typeface="Times New Roman"/>
                <a:ea typeface="Times New Roman"/>
                <a:cs typeface="Times New Roman"/>
                <a:sym typeface="Times New Roman"/>
              </a:rPr>
              <a:t>Distributive Justice </a:t>
            </a:r>
            <a:endParaRPr b="1" sz="3200"/>
          </a:p>
        </p:txBody>
      </p:sp>
      <p:sp>
        <p:nvSpPr>
          <p:cNvPr id="208" name="Google Shape;208;p20"/>
          <p:cNvSpPr txBox="1"/>
          <p:nvPr>
            <p:ph idx="1" type="body"/>
          </p:nvPr>
        </p:nvSpPr>
        <p:spPr>
          <a:xfrm>
            <a:off x="0" y="1317356"/>
            <a:ext cx="12073180" cy="5424407"/>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Refers to how rewards are given to the individuals</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When the workforce is rewarded for the conduct, performance, completion of targets and implementation of job duties</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believe that rewards have been distributed in accordance to the value of employees contribution</a:t>
            </a:r>
            <a:r>
              <a:rPr lang="en-US" sz="1800">
                <a:latin typeface="Times New Roman"/>
                <a:ea typeface="Times New Roman"/>
                <a:cs typeface="Times New Roman"/>
                <a:sym typeface="Times New Roman"/>
              </a:rPr>
              <a:t>.</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1"/>
          <p:cNvSpPr txBox="1"/>
          <p:nvPr>
            <p:ph type="title"/>
          </p:nvPr>
        </p:nvSpPr>
        <p:spPr>
          <a:xfrm>
            <a:off x="0" y="1"/>
            <a:ext cx="12192000" cy="137934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3200">
                <a:latin typeface="Times New Roman"/>
                <a:ea typeface="Times New Roman"/>
                <a:cs typeface="Times New Roman"/>
                <a:sym typeface="Times New Roman"/>
              </a:rPr>
              <a:t>Procedural Justice</a:t>
            </a:r>
            <a:endParaRPr b="1" sz="3200"/>
          </a:p>
        </p:txBody>
      </p:sp>
      <p:sp>
        <p:nvSpPr>
          <p:cNvPr id="214" name="Google Shape;214;p21"/>
          <p:cNvSpPr txBox="1"/>
          <p:nvPr>
            <p:ph idx="1" type="body"/>
          </p:nvPr>
        </p:nvSpPr>
        <p:spPr>
          <a:xfrm>
            <a:off x="0" y="1379349"/>
            <a:ext cx="12192000" cy="5478650"/>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600"/>
              <a:buChar char="•"/>
            </a:pPr>
            <a:r>
              <a:rPr lang="en-US" sz="3600">
                <a:latin typeface="Times New Roman"/>
                <a:ea typeface="Times New Roman"/>
                <a:cs typeface="Times New Roman"/>
                <a:sym typeface="Times New Roman"/>
              </a:rPr>
              <a:t>Refers to the ways in which the managerial decisions are made and reward policies are put into operation</a:t>
            </a:r>
            <a:endParaRPr/>
          </a:p>
          <a:p>
            <a:pPr indent="-228600" lvl="0" marL="228600" rtl="0" algn="just">
              <a:lnSpc>
                <a:spcPct val="90000"/>
              </a:lnSpc>
              <a:spcBef>
                <a:spcPts val="1000"/>
              </a:spcBef>
              <a:spcAft>
                <a:spcPts val="0"/>
              </a:spcAft>
              <a:buClr>
                <a:schemeClr val="dk1"/>
              </a:buClr>
              <a:buSzPts val="3600"/>
              <a:buChar char="•"/>
            </a:pPr>
            <a:r>
              <a:rPr lang="en-US" sz="3600">
                <a:latin typeface="Times New Roman"/>
                <a:ea typeface="Times New Roman"/>
                <a:cs typeface="Times New Roman"/>
                <a:sym typeface="Times New Roman"/>
              </a:rPr>
              <a:t>various factors need to be taken into account which  includes, job duties, activities, attendance among others which are the  basis of decision</a:t>
            </a:r>
            <a:endParaRPr/>
          </a:p>
          <a:p>
            <a:pPr indent="-228600" lvl="0" marL="228600" rtl="0" algn="just">
              <a:lnSpc>
                <a:spcPct val="90000"/>
              </a:lnSpc>
              <a:spcBef>
                <a:spcPts val="1000"/>
              </a:spcBef>
              <a:spcAft>
                <a:spcPts val="0"/>
              </a:spcAft>
              <a:buClr>
                <a:schemeClr val="dk1"/>
              </a:buClr>
              <a:buSzPts val="3600"/>
              <a:buChar char="•"/>
            </a:pPr>
            <a:r>
              <a:rPr lang="en-US" sz="3600">
                <a:latin typeface="Times New Roman"/>
                <a:ea typeface="Times New Roman"/>
                <a:cs typeface="Times New Roman"/>
                <a:sym typeface="Times New Roman"/>
              </a:rPr>
              <a:t>criteria for decisions is applied to all the employees</a:t>
            </a:r>
            <a:endParaRPr sz="3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2"/>
          <p:cNvSpPr txBox="1"/>
          <p:nvPr>
            <p:ph type="title"/>
          </p:nvPr>
        </p:nvSpPr>
        <p:spPr>
          <a:xfrm>
            <a:off x="0" y="1"/>
            <a:ext cx="12192000" cy="169068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3200">
                <a:latin typeface="Times New Roman"/>
                <a:ea typeface="Times New Roman"/>
                <a:cs typeface="Times New Roman"/>
                <a:sym typeface="Times New Roman"/>
              </a:rPr>
              <a:t>Fairness</a:t>
            </a:r>
            <a:br>
              <a:rPr b="1" lang="en-US" sz="3200">
                <a:latin typeface="Times New Roman"/>
                <a:ea typeface="Times New Roman"/>
                <a:cs typeface="Times New Roman"/>
                <a:sym typeface="Times New Roman"/>
              </a:rPr>
            </a:br>
            <a:endParaRPr b="1" sz="3200"/>
          </a:p>
        </p:txBody>
      </p:sp>
      <p:sp>
        <p:nvSpPr>
          <p:cNvPr id="220" name="Google Shape;220;p22"/>
          <p:cNvSpPr txBox="1"/>
          <p:nvPr>
            <p:ph idx="1" type="body"/>
          </p:nvPr>
        </p:nvSpPr>
        <p:spPr>
          <a:xfrm>
            <a:off x="0" y="1052945"/>
            <a:ext cx="12192000" cy="580505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A fair reward system is the one that operates in accordance with the principles of distributive and procedural justice</a:t>
            </a:r>
            <a:endParaRPr/>
          </a:p>
          <a:p>
            <a:pPr indent="-228600" lvl="0" marL="228600" rtl="0" algn="just">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pay need to be in accordance to the level of work and the capacity of the individual to get engaged into it and individuals should not receive less pay</a:t>
            </a:r>
            <a:endParaRPr/>
          </a:p>
          <a:p>
            <a:pPr indent="-228600" lvl="0" marL="228600" rtl="0" algn="just">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The pay and reimbursements have to be in accordance to the job duties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3"/>
          <p:cNvSpPr txBox="1"/>
          <p:nvPr>
            <p:ph type="title"/>
          </p:nvPr>
        </p:nvSpPr>
        <p:spPr>
          <a:xfrm>
            <a:off x="0" y="138597"/>
            <a:ext cx="12192000" cy="117758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3200">
                <a:latin typeface="Times New Roman"/>
                <a:ea typeface="Times New Roman"/>
                <a:cs typeface="Times New Roman"/>
                <a:sym typeface="Times New Roman"/>
              </a:rPr>
              <a:t>Equity</a:t>
            </a:r>
            <a:endParaRPr b="1" sz="3200"/>
          </a:p>
        </p:txBody>
      </p:sp>
      <p:sp>
        <p:nvSpPr>
          <p:cNvPr id="226" name="Google Shape;226;p23"/>
          <p:cNvSpPr txBox="1"/>
          <p:nvPr>
            <p:ph idx="1" type="body"/>
          </p:nvPr>
        </p:nvSpPr>
        <p:spPr>
          <a:xfrm>
            <a:off x="15498" y="1316182"/>
            <a:ext cx="12192000" cy="554181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Equity is achieved when the individuals are rewarded in an appropriate manner</a:t>
            </a:r>
            <a:endParaRPr/>
          </a:p>
          <a:p>
            <a:pPr indent="-228600" lvl="0" marL="228600" rtl="0" algn="l">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Both men and women need to be given equal pay for the same job duties performed</a:t>
            </a:r>
            <a:endParaRPr/>
          </a:p>
          <a:p>
            <a:pPr indent="-228600" lvl="0" marL="228600" rtl="0" algn="l">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 Equitable reward processes ensure that relativities between jobs are measured as objectively as possible. </a:t>
            </a:r>
            <a:endParaRPr/>
          </a:p>
          <a:p>
            <a:pPr indent="-228600" lvl="0" marL="228600" rtl="0" algn="l">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Equal pay is given for the work of equal value</a:t>
            </a:r>
            <a:endParaRPr sz="3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4"/>
          <p:cNvSpPr txBox="1"/>
          <p:nvPr>
            <p:ph type="title"/>
          </p:nvPr>
        </p:nvSpPr>
        <p:spPr>
          <a:xfrm>
            <a:off x="0" y="1"/>
            <a:ext cx="12192000" cy="1468581"/>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Strategies to achieve the objectives:</a:t>
            </a:r>
            <a:br>
              <a:rPr b="1" lang="en-US" sz="1800">
                <a:latin typeface="Times New Roman"/>
                <a:ea typeface="Times New Roman"/>
                <a:cs typeface="Times New Roman"/>
                <a:sym typeface="Times New Roman"/>
              </a:rPr>
            </a:br>
            <a:r>
              <a:rPr b="1" lang="en-US" sz="2800">
                <a:latin typeface="Times New Roman"/>
                <a:ea typeface="Times New Roman"/>
                <a:cs typeface="Times New Roman"/>
                <a:sym typeface="Times New Roman"/>
              </a:rPr>
              <a:t>Consistency </a:t>
            </a:r>
            <a:endParaRPr b="1" sz="2800"/>
          </a:p>
        </p:txBody>
      </p:sp>
      <p:sp>
        <p:nvSpPr>
          <p:cNvPr id="232" name="Google Shape;232;p24"/>
          <p:cNvSpPr txBox="1"/>
          <p:nvPr>
            <p:ph idx="1" type="body"/>
          </p:nvPr>
        </p:nvSpPr>
        <p:spPr>
          <a:xfrm>
            <a:off x="-1" y="1260764"/>
            <a:ext cx="12191999" cy="548639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Is referred to when decisions are made in terms of giving of rewards, they do not vary arbitrarily, without due cause between different people or at different times</a:t>
            </a:r>
            <a:endParaRPr/>
          </a:p>
          <a:p>
            <a:pPr indent="-228600" lvl="0" marL="228600" rtl="0" algn="l">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Consistency and uniformity are important factors that need to be taken into consideration in giving of rewards. </a:t>
            </a:r>
            <a:endParaRPr sz="32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5"/>
          <p:cNvSpPr txBox="1"/>
          <p:nvPr>
            <p:ph type="title"/>
          </p:nvPr>
        </p:nvSpPr>
        <p:spPr>
          <a:xfrm>
            <a:off x="0" y="1"/>
            <a:ext cx="12192000" cy="169068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Strategies to achieve the objectives:</a:t>
            </a:r>
            <a:br>
              <a:rPr b="1" lang="en-US" sz="3200">
                <a:latin typeface="Times New Roman"/>
                <a:ea typeface="Times New Roman"/>
                <a:cs typeface="Times New Roman"/>
                <a:sym typeface="Times New Roman"/>
              </a:rPr>
            </a:br>
            <a:r>
              <a:rPr b="1" lang="en-US" sz="3200">
                <a:latin typeface="Times New Roman"/>
                <a:ea typeface="Times New Roman"/>
                <a:cs typeface="Times New Roman"/>
                <a:sym typeface="Times New Roman"/>
              </a:rPr>
              <a:t>Transparency</a:t>
            </a:r>
            <a:br>
              <a:rPr b="1" lang="en-US" sz="3200">
                <a:latin typeface="Times New Roman"/>
                <a:ea typeface="Times New Roman"/>
                <a:cs typeface="Times New Roman"/>
                <a:sym typeface="Times New Roman"/>
              </a:rPr>
            </a:br>
            <a:endParaRPr/>
          </a:p>
        </p:txBody>
      </p:sp>
      <p:sp>
        <p:nvSpPr>
          <p:cNvPr id="238" name="Google Shape;238;p25"/>
          <p:cNvSpPr txBox="1"/>
          <p:nvPr>
            <p:ph idx="1" type="body"/>
          </p:nvPr>
        </p:nvSpPr>
        <p:spPr>
          <a:xfrm>
            <a:off x="0" y="997528"/>
            <a:ext cx="12081164" cy="5860472"/>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Transparency takes place when the members of the organization acquire an efficient understanding in terms of how the processes of rewards are put into operation and how they are affected by them.</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The employees are also provided with the rights to participate in the decision-making processes regarding development of reward policies and practices</a:t>
            </a:r>
            <a:endParaRPr sz="3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6"/>
          <p:cNvSpPr txBox="1"/>
          <p:nvPr>
            <p:ph type="title"/>
          </p:nvPr>
        </p:nvSpPr>
        <p:spPr>
          <a:xfrm>
            <a:off x="0" y="193963"/>
            <a:ext cx="12192000" cy="1246909"/>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Strategies to achieve the objectives:</a:t>
            </a:r>
            <a:br>
              <a:rPr b="1" lang="en-US" sz="2800">
                <a:latin typeface="Times New Roman"/>
                <a:ea typeface="Times New Roman"/>
                <a:cs typeface="Times New Roman"/>
                <a:sym typeface="Times New Roman"/>
              </a:rPr>
            </a:br>
            <a:r>
              <a:rPr b="1" lang="en-US" sz="2800">
                <a:latin typeface="Times New Roman"/>
                <a:ea typeface="Times New Roman"/>
                <a:cs typeface="Times New Roman"/>
                <a:sym typeface="Times New Roman"/>
              </a:rPr>
              <a:t>Strategic Alignment </a:t>
            </a:r>
            <a:br>
              <a:rPr b="1" lang="en-US" sz="2800">
                <a:latin typeface="Times New Roman"/>
                <a:ea typeface="Times New Roman"/>
                <a:cs typeface="Times New Roman"/>
                <a:sym typeface="Times New Roman"/>
              </a:rPr>
            </a:br>
            <a:endParaRPr b="1" sz="2800"/>
          </a:p>
        </p:txBody>
      </p:sp>
      <p:sp>
        <p:nvSpPr>
          <p:cNvPr id="244" name="Google Shape;244;p26"/>
          <p:cNvSpPr txBox="1"/>
          <p:nvPr>
            <p:ph idx="1" type="body"/>
          </p:nvPr>
        </p:nvSpPr>
        <p:spPr>
          <a:xfrm>
            <a:off x="0" y="1219200"/>
            <a:ext cx="12192000" cy="5638799"/>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Strategic alignment of reward practices ensures that reward initiatives are planned with reference to the requirements of the business strategy</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When the organizations are rewarding  employees, it is vital to take into account certain factors, these include, organizational goals, number of employees, infrastructure, materials, technologies and equipment, laws and policies, job duties of all individuals and overall working environmental conditions</a:t>
            </a:r>
            <a:endParaRPr sz="32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7"/>
          <p:cNvSpPr txBox="1"/>
          <p:nvPr>
            <p:ph type="title"/>
          </p:nvPr>
        </p:nvSpPr>
        <p:spPr>
          <a:xfrm>
            <a:off x="0" y="1"/>
            <a:ext cx="12192000" cy="127461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Strategies to achieve the objectives:</a:t>
            </a:r>
            <a:br>
              <a:rPr b="1" lang="en-US" sz="2800">
                <a:latin typeface="Times New Roman"/>
                <a:ea typeface="Times New Roman"/>
                <a:cs typeface="Times New Roman"/>
                <a:sym typeface="Times New Roman"/>
              </a:rPr>
            </a:br>
            <a:r>
              <a:rPr b="1" lang="en-US" sz="2800">
                <a:latin typeface="Times New Roman"/>
                <a:ea typeface="Times New Roman"/>
                <a:cs typeface="Times New Roman"/>
                <a:sym typeface="Times New Roman"/>
              </a:rPr>
              <a:t>Contextual and Culture Fit </a:t>
            </a:r>
            <a:br>
              <a:rPr b="1" lang="en-US" sz="2800">
                <a:latin typeface="Times New Roman"/>
                <a:ea typeface="Times New Roman"/>
                <a:cs typeface="Times New Roman"/>
                <a:sym typeface="Times New Roman"/>
              </a:rPr>
            </a:br>
            <a:endParaRPr b="1" sz="2800"/>
          </a:p>
        </p:txBody>
      </p:sp>
      <p:sp>
        <p:nvSpPr>
          <p:cNvPr id="250" name="Google Shape;250;p27"/>
          <p:cNvSpPr txBox="1"/>
          <p:nvPr>
            <p:ph idx="1" type="body"/>
          </p:nvPr>
        </p:nvSpPr>
        <p:spPr>
          <a:xfrm>
            <a:off x="-1" y="1274618"/>
            <a:ext cx="12191999" cy="5583381"/>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The design of reward processes should be governed by the framework, i.e. characteristics of the organization, business strategy, type of employees and organizational culture.</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Organizational culture is referred to values, norms, principles and standards</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Cultures, norms and values of the organization need to be taken into consideration, when giving rewards and formulating reward practices. </a:t>
            </a:r>
            <a:endParaRPr sz="32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8"/>
          <p:cNvSpPr txBox="1"/>
          <p:nvPr>
            <p:ph type="title"/>
          </p:nvPr>
        </p:nvSpPr>
        <p:spPr>
          <a:xfrm>
            <a:off x="-110836" y="1"/>
            <a:ext cx="12302836" cy="169068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Strategies to achieve the objectives:</a:t>
            </a:r>
            <a:br>
              <a:rPr b="1" lang="en-US" sz="2800">
                <a:latin typeface="Times New Roman"/>
                <a:ea typeface="Times New Roman"/>
                <a:cs typeface="Times New Roman"/>
                <a:sym typeface="Times New Roman"/>
              </a:rPr>
            </a:br>
            <a:r>
              <a:rPr b="1" lang="en-US" sz="2800">
                <a:latin typeface="Times New Roman"/>
                <a:ea typeface="Times New Roman"/>
                <a:cs typeface="Times New Roman"/>
                <a:sym typeface="Times New Roman"/>
              </a:rPr>
              <a:t>Fit for Purpose </a:t>
            </a:r>
            <a:endParaRPr b="1" sz="2800"/>
          </a:p>
        </p:txBody>
      </p:sp>
      <p:sp>
        <p:nvSpPr>
          <p:cNvPr id="256" name="Google Shape;256;p28"/>
          <p:cNvSpPr txBox="1"/>
          <p:nvPr>
            <p:ph idx="1" type="body"/>
          </p:nvPr>
        </p:nvSpPr>
        <p:spPr>
          <a:xfrm>
            <a:off x="0" y="1825625"/>
            <a:ext cx="12192000" cy="503237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3200"/>
              <a:buChar char="•"/>
            </a:pPr>
            <a:r>
              <a:rPr lang="en-US" sz="3200">
                <a:latin typeface="Times New Roman"/>
                <a:ea typeface="Times New Roman"/>
                <a:cs typeface="Times New Roman"/>
                <a:sym typeface="Times New Roman"/>
              </a:rPr>
              <a:t>The formulation of reward strategy and design of the reward system have to be in accordance to the objectives of reward management</a:t>
            </a:r>
            <a:endParaRPr/>
          </a:p>
          <a:p>
            <a:pPr indent="-228600" lvl="0" marL="228600" rtl="0" algn="just">
              <a:lnSpc>
                <a:spcPct val="90000"/>
              </a:lnSpc>
              <a:spcBef>
                <a:spcPts val="1000"/>
              </a:spcBef>
              <a:spcAft>
                <a:spcPts val="0"/>
              </a:spcAft>
              <a:buClr>
                <a:schemeClr val="dk1"/>
              </a:buClr>
              <a:buSzPts val="3200"/>
              <a:buChar char="•"/>
            </a:pPr>
            <a:r>
              <a:rPr lang="en-US" sz="3200">
                <a:latin typeface="Times New Roman"/>
                <a:ea typeface="Times New Roman"/>
                <a:cs typeface="Times New Roman"/>
                <a:sym typeface="Times New Roman"/>
              </a:rPr>
              <a:t>The members of the organization need to work in collaboration and integration in order to ensure reward strategy and reward systems are in accordance to the aims of reward management. </a:t>
            </a:r>
            <a:endParaRPr sz="3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9"/>
          <p:cNvSpPr txBox="1"/>
          <p:nvPr>
            <p:ph type="title"/>
          </p:nvPr>
        </p:nvSpPr>
        <p:spPr>
          <a:xfrm>
            <a:off x="0" y="1"/>
            <a:ext cx="12192000" cy="169068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Font typeface="Times New Roman"/>
              <a:buNone/>
            </a:pPr>
            <a:r>
              <a:rPr b="1" lang="en-US" sz="2800">
                <a:latin typeface="Times New Roman"/>
                <a:ea typeface="Times New Roman"/>
                <a:cs typeface="Times New Roman"/>
                <a:sym typeface="Times New Roman"/>
              </a:rPr>
              <a:t>Strategies to achieve the objectives:</a:t>
            </a:r>
            <a:br>
              <a:rPr b="1" lang="en-US" sz="2800">
                <a:latin typeface="Times New Roman"/>
                <a:ea typeface="Times New Roman"/>
                <a:cs typeface="Times New Roman"/>
                <a:sym typeface="Times New Roman"/>
              </a:rPr>
            </a:br>
            <a:r>
              <a:rPr b="1" lang="en-US" sz="2800">
                <a:latin typeface="Times New Roman"/>
                <a:ea typeface="Times New Roman"/>
                <a:cs typeface="Times New Roman"/>
                <a:sym typeface="Times New Roman"/>
              </a:rPr>
              <a:t>Developing a High-Performance Culture </a:t>
            </a:r>
            <a:endParaRPr b="1" sz="2800"/>
          </a:p>
        </p:txBody>
      </p:sp>
      <p:sp>
        <p:nvSpPr>
          <p:cNvPr id="262" name="Google Shape;262;p29"/>
          <p:cNvSpPr txBox="1"/>
          <p:nvPr>
            <p:ph idx="1" type="body"/>
          </p:nvPr>
        </p:nvSpPr>
        <p:spPr>
          <a:xfrm>
            <a:off x="0" y="1825625"/>
            <a:ext cx="12192000" cy="5032374"/>
          </a:xfrm>
          <a:prstGeom prst="rect">
            <a:avLst/>
          </a:prstGeom>
          <a:noFill/>
          <a:ln>
            <a:noFill/>
          </a:ln>
        </p:spPr>
        <p:txBody>
          <a:bodyPr anchorCtr="0" anchor="t" bIns="45700" lIns="91425" spcFirstLastPara="1" rIns="91425" wrap="square" tIns="45700">
            <a:normAutofit/>
          </a:bodyPr>
          <a:lstStyle/>
          <a:p>
            <a:pPr indent="-228600" lvl="0" marL="228600" rtl="0" algn="just">
              <a:lnSpc>
                <a:spcPct val="90000"/>
              </a:lnSpc>
              <a:spcBef>
                <a:spcPts val="0"/>
              </a:spcBef>
              <a:spcAft>
                <a:spcPts val="0"/>
              </a:spcAft>
              <a:buClr>
                <a:schemeClr val="dk1"/>
              </a:buClr>
              <a:buSzPts val="2800"/>
              <a:buChar char="•"/>
            </a:pPr>
            <a:r>
              <a:rPr lang="en-US">
                <a:latin typeface="Times New Roman"/>
                <a:ea typeface="Times New Roman"/>
                <a:cs typeface="Times New Roman"/>
                <a:sym typeface="Times New Roman"/>
              </a:rPr>
              <a:t>A high-performance culture is the one in which the individuals are aware of the requirements to perform well and implement appropriate conduct in order to meet the expectations</a:t>
            </a:r>
            <a:endParaRPr/>
          </a:p>
          <a:p>
            <a:pPr indent="-228600" lvl="0" marL="228600" rtl="0" algn="just">
              <a:lnSpc>
                <a:spcPct val="90000"/>
              </a:lnSpc>
              <a:spcBef>
                <a:spcPts val="1000"/>
              </a:spcBef>
              <a:spcAft>
                <a:spcPts val="0"/>
              </a:spcAft>
              <a:buClr>
                <a:schemeClr val="dk1"/>
              </a:buClr>
              <a:buSzPts val="2800"/>
              <a:buChar char="•"/>
            </a:pPr>
            <a:r>
              <a:rPr lang="en-US">
                <a:latin typeface="Times New Roman"/>
                <a:ea typeface="Times New Roman"/>
                <a:cs typeface="Times New Roman"/>
                <a:sym typeface="Times New Roman"/>
              </a:rPr>
              <a:t>In the high-performance culture, the individuals are well-aware in terms of job duties and organizational goals, they are working towards the development of knowledge, competencies and abilities, particularly the ones, necessary to carry out their job duties satisfactorily, and managers and supervisors act as supportive leaders, guides and mentors.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0"/>
          <p:cNvSpPr txBox="1"/>
          <p:nvPr>
            <p:ph type="title"/>
          </p:nvPr>
        </p:nvSpPr>
        <p:spPr>
          <a:xfrm>
            <a:off x="0" y="0"/>
            <a:ext cx="5183188" cy="20574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lang="en-US" sz="3200">
                <a:latin typeface="Times New Roman"/>
                <a:ea typeface="Times New Roman"/>
                <a:cs typeface="Times New Roman"/>
                <a:sym typeface="Times New Roman"/>
              </a:rPr>
              <a:t>Equal pay is given for the work of equal value</a:t>
            </a:r>
            <a:br>
              <a:rPr lang="en-US" sz="3200">
                <a:latin typeface="Times New Roman"/>
                <a:ea typeface="Times New Roman"/>
                <a:cs typeface="Times New Roman"/>
                <a:sym typeface="Times New Roman"/>
              </a:rPr>
            </a:br>
            <a:endParaRPr/>
          </a:p>
        </p:txBody>
      </p:sp>
      <p:sp>
        <p:nvSpPr>
          <p:cNvPr id="268" name="Google Shape;268;p30"/>
          <p:cNvSpPr txBox="1"/>
          <p:nvPr>
            <p:ph idx="2" type="body"/>
          </p:nvPr>
        </p:nvSpPr>
        <p:spPr>
          <a:xfrm>
            <a:off x="0" y="1728788"/>
            <a:ext cx="5183188" cy="5129212"/>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Clr>
                <a:schemeClr val="dk1"/>
              </a:buClr>
              <a:buSzPts val="3200"/>
              <a:buFont typeface="Arial"/>
              <a:buChar char="•"/>
            </a:pPr>
            <a:r>
              <a:rPr lang="en-US" sz="3200">
                <a:latin typeface="Times New Roman"/>
                <a:ea typeface="Times New Roman"/>
                <a:cs typeface="Times New Roman"/>
                <a:sym typeface="Times New Roman"/>
              </a:rPr>
              <a:t>Equitable reward processes ensure that relativities between jobs are measured as objectively as possible.</a:t>
            </a:r>
            <a:endParaRPr/>
          </a:p>
          <a:p>
            <a:pPr indent="0" lvl="0" marL="0" rtl="0" algn="l">
              <a:lnSpc>
                <a:spcPct val="90000"/>
              </a:lnSpc>
              <a:spcBef>
                <a:spcPts val="1000"/>
              </a:spcBef>
              <a:spcAft>
                <a:spcPts val="0"/>
              </a:spcAft>
              <a:buClr>
                <a:schemeClr val="dk1"/>
              </a:buClr>
              <a:buSzPts val="1100"/>
              <a:buNone/>
            </a:pPr>
            <a:r>
              <a:t/>
            </a:r>
            <a:endParaRPr sz="1100">
              <a:latin typeface="Times New Roman"/>
              <a:ea typeface="Times New Roman"/>
              <a:cs typeface="Times New Roman"/>
              <a:sym typeface="Times New Roman"/>
            </a:endParaRPr>
          </a:p>
          <a:p>
            <a:pPr indent="-387350" lvl="0" marL="457200" rtl="0" algn="l">
              <a:lnSpc>
                <a:spcPct val="90000"/>
              </a:lnSpc>
              <a:spcBef>
                <a:spcPts val="1000"/>
              </a:spcBef>
              <a:spcAft>
                <a:spcPts val="0"/>
              </a:spcAft>
              <a:buClr>
                <a:schemeClr val="dk1"/>
              </a:buClr>
              <a:buSzPts val="1100"/>
              <a:buFont typeface="Arial"/>
              <a:buNone/>
            </a:pPr>
            <a:r>
              <a:t/>
            </a:r>
            <a:endParaRPr sz="11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1600"/>
              <a:buNone/>
            </a:pPr>
            <a:r>
              <a:t/>
            </a:r>
            <a:endParaRPr/>
          </a:p>
        </p:txBody>
      </p:sp>
      <p:pic>
        <p:nvPicPr>
          <p:cNvPr descr="Free Young Man Feeling Exhausted in White Long Sleeve Shirt Sitting Inside an Office Stock Photo" id="269" name="Google Shape;269;p30"/>
          <p:cNvPicPr preferRelativeResize="0"/>
          <p:nvPr>
            <p:ph idx="1" type="body"/>
          </p:nvPr>
        </p:nvPicPr>
        <p:blipFill rotWithShape="1">
          <a:blip r:embed="rId3">
            <a:alphaModFix/>
          </a:blip>
          <a:srcRect b="0" l="0" r="0" t="0"/>
          <a:stretch/>
        </p:blipFill>
        <p:spPr>
          <a:xfrm>
            <a:off x="6263404" y="-38064"/>
            <a:ext cx="5420700" cy="3984600"/>
          </a:xfrm>
          <a:prstGeom prst="rect">
            <a:avLst/>
          </a:prstGeom>
          <a:noFill/>
          <a:ln>
            <a:noFill/>
          </a:ln>
        </p:spPr>
      </p:pic>
      <p:sp>
        <p:nvSpPr>
          <p:cNvPr id="270" name="Google Shape;270;p30"/>
          <p:cNvSpPr txBox="1"/>
          <p:nvPr/>
        </p:nvSpPr>
        <p:spPr>
          <a:xfrm>
            <a:off x="6815259" y="3946516"/>
            <a:ext cx="3370500" cy="62400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100">
                <a:solidFill>
                  <a:schemeClr val="dk1"/>
                </a:solidFill>
                <a:latin typeface="Calibri"/>
                <a:ea typeface="Calibri"/>
                <a:cs typeface="Calibri"/>
                <a:sym typeface="Calibri"/>
              </a:rPr>
              <a:t>https://www.pexels.com/photo/young-man-feeling-exhausted-in-white-long-sleeve-shirt-sitting-inside-an-office-8297213/</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1"/>
          <p:cNvSpPr txBox="1"/>
          <p:nvPr>
            <p:ph type="title"/>
          </p:nvPr>
        </p:nvSpPr>
        <p:spPr>
          <a:xfrm>
            <a:off x="0" y="1"/>
            <a:ext cx="12192000" cy="81741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References</a:t>
            </a:r>
            <a:endParaRPr b="1" sz="3200">
              <a:latin typeface="Times New Roman"/>
              <a:ea typeface="Times New Roman"/>
              <a:cs typeface="Times New Roman"/>
              <a:sym typeface="Times New Roman"/>
            </a:endParaRPr>
          </a:p>
        </p:txBody>
      </p:sp>
      <p:sp>
        <p:nvSpPr>
          <p:cNvPr id="276" name="Google Shape;276;p31"/>
          <p:cNvSpPr txBox="1"/>
          <p:nvPr>
            <p:ph idx="1" type="body"/>
          </p:nvPr>
        </p:nvSpPr>
        <p:spPr>
          <a:xfrm>
            <a:off x="0" y="595745"/>
            <a:ext cx="12192000" cy="6262255"/>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15000"/>
              </a:lnSpc>
              <a:spcBef>
                <a:spcPts val="0"/>
              </a:spcBef>
              <a:spcAft>
                <a:spcPts val="0"/>
              </a:spcAft>
              <a:buClr>
                <a:schemeClr val="dk1"/>
              </a:buClr>
              <a:buSzPts val="2000"/>
              <a:buNone/>
            </a:pPr>
            <a:r>
              <a:rPr b="1" lang="en-US" sz="2000">
                <a:latin typeface="Times New Roman"/>
                <a:ea typeface="Times New Roman"/>
                <a:cs typeface="Times New Roman"/>
                <a:sym typeface="Times New Roman"/>
              </a:rPr>
              <a:t>References</a:t>
            </a:r>
            <a:endParaRPr sz="2000">
              <a:latin typeface="Calibri"/>
              <a:ea typeface="Calibri"/>
              <a:cs typeface="Calibri"/>
              <a:sym typeface="Calibri"/>
            </a:endParaRPr>
          </a:p>
          <a:p>
            <a:pPr indent="0" lvl="0" marL="0" rtl="0" algn="just">
              <a:lnSpc>
                <a:spcPct val="115000"/>
              </a:lnSpc>
              <a:spcBef>
                <a:spcPts val="2000"/>
              </a:spcBef>
              <a:spcAft>
                <a:spcPts val="0"/>
              </a:spcAft>
              <a:buClr>
                <a:schemeClr val="dk1"/>
              </a:buClr>
              <a:buSzPts val="2000"/>
              <a:buNone/>
            </a:pPr>
            <a:r>
              <a:rPr lang="en-US" sz="2000">
                <a:latin typeface="Times New Roman"/>
                <a:ea typeface="Times New Roman"/>
                <a:cs typeface="Times New Roman"/>
                <a:sym typeface="Times New Roman"/>
              </a:rPr>
              <a:t>Compensation Management Rewarding Performance. D.S.Upadhyay,. Global India Business Publications, New Delh,2019.</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rPr lang="en-US" sz="2000">
                <a:latin typeface="Times New Roman"/>
                <a:ea typeface="Times New Roman"/>
                <a:cs typeface="Times New Roman"/>
                <a:sym typeface="Times New Roman"/>
              </a:rPr>
              <a:t>Ways to Reward Employees. Bob Nelson,. Workman Publishing Company; 2nd Edition,2012</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rPr lang="en-US" sz="2000">
                <a:latin typeface="Times New Roman"/>
                <a:ea typeface="Times New Roman"/>
                <a:cs typeface="Times New Roman"/>
                <a:sym typeface="Times New Roman"/>
              </a:rPr>
              <a:t>Handbook of Reward Management Practice: Improving Performance through Reward. Michael Armstrong ,. Kogan Page; 3rd Edition,2010</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rPr lang="en-US" sz="2000">
                <a:latin typeface="Times New Roman"/>
                <a:ea typeface="Times New Roman"/>
                <a:cs typeface="Times New Roman"/>
                <a:sym typeface="Times New Roman"/>
              </a:rPr>
              <a:t>Reward Management – A Critical Text Vol:2.  Taylor and Francis,. Atlantic Publishers, Chennai,2008.</a:t>
            </a:r>
            <a:endParaRPr/>
          </a:p>
          <a:p>
            <a:pPr indent="0" lvl="0" marL="0" marR="0" rtl="0" algn="l">
              <a:lnSpc>
                <a:spcPct val="107000"/>
              </a:lnSpc>
              <a:spcBef>
                <a:spcPts val="1000"/>
              </a:spcBef>
              <a:spcAft>
                <a:spcPts val="0"/>
              </a:spcAft>
              <a:buClr>
                <a:schemeClr val="dk1"/>
              </a:buClr>
              <a:buSzPts val="1800"/>
              <a:buNone/>
            </a:pPr>
            <a:r>
              <a:rPr lang="en-US" sz="1800">
                <a:latin typeface="Calibri"/>
                <a:ea typeface="Calibri"/>
                <a:cs typeface="Calibri"/>
                <a:sym typeface="Calibri"/>
              </a:rPr>
              <a:t>Jeffrey Czum (2019).  https://www.pexels.com/photo/people-gathered-watching-a-panda-mascot-2346289/</a:t>
            </a:r>
            <a:endParaRPr/>
          </a:p>
          <a:p>
            <a:pPr indent="0" lvl="0" marL="0" marR="0" rtl="0" algn="l">
              <a:lnSpc>
                <a:spcPct val="107000"/>
              </a:lnSpc>
              <a:spcBef>
                <a:spcPts val="800"/>
              </a:spcBef>
              <a:spcAft>
                <a:spcPts val="0"/>
              </a:spcAft>
              <a:buClr>
                <a:schemeClr val="dk1"/>
              </a:buClr>
              <a:buSzPts val="1800"/>
              <a:buNone/>
            </a:pPr>
            <a:r>
              <a:rPr lang="en-US" sz="1800">
                <a:latin typeface="Calibri"/>
                <a:ea typeface="Calibri"/>
                <a:cs typeface="Calibri"/>
                <a:sym typeface="Calibri"/>
              </a:rPr>
              <a:t>Fauxels (2019).  </a:t>
            </a:r>
            <a:r>
              <a:rPr lang="en-US" sz="1800" u="sng">
                <a:solidFill>
                  <a:srgbClr val="0563C1"/>
                </a:solidFill>
                <a:latin typeface="Calibri"/>
                <a:ea typeface="Calibri"/>
                <a:cs typeface="Calibri"/>
                <a:sym typeface="Calibri"/>
                <a:hlinkClick r:id="rId3">
                  <a:extLst>
                    <a:ext uri="{A12FA001-AC4F-418D-AE19-62706E023703}">
                      <ahyp:hlinkClr val="tx"/>
                    </a:ext>
                  </a:extLst>
                </a:hlinkClick>
              </a:rPr>
              <a:t>https://www.pexels.com/photo/photo-of-people-holding-each-other-s-hands-3184423/</a:t>
            </a:r>
            <a:endParaRPr sz="1800">
              <a:latin typeface="Calibri"/>
              <a:ea typeface="Calibri"/>
              <a:cs typeface="Calibri"/>
              <a:sym typeface="Calibri"/>
            </a:endParaRPr>
          </a:p>
          <a:p>
            <a:pPr indent="0" lvl="0" marL="0" marR="0" rtl="0" algn="l">
              <a:lnSpc>
                <a:spcPct val="107000"/>
              </a:lnSpc>
              <a:spcBef>
                <a:spcPts val="800"/>
              </a:spcBef>
              <a:spcAft>
                <a:spcPts val="0"/>
              </a:spcAft>
              <a:buClr>
                <a:schemeClr val="dk1"/>
              </a:buClr>
              <a:buSzPts val="1800"/>
              <a:buNone/>
            </a:pPr>
            <a:r>
              <a:rPr lang="en-US" sz="1800">
                <a:latin typeface="Calibri"/>
                <a:ea typeface="Calibri"/>
                <a:cs typeface="Calibri"/>
                <a:sym typeface="Calibri"/>
              </a:rPr>
              <a:t>Fauxels  (2019).  </a:t>
            </a:r>
            <a:r>
              <a:rPr lang="en-US" sz="1800" u="sng">
                <a:solidFill>
                  <a:srgbClr val="0563C1"/>
                </a:solidFill>
                <a:latin typeface="Calibri"/>
                <a:ea typeface="Calibri"/>
                <a:cs typeface="Calibri"/>
                <a:sym typeface="Calibri"/>
                <a:hlinkClick r:id="rId4">
                  <a:extLst>
                    <a:ext uri="{A12FA001-AC4F-418D-AE19-62706E023703}">
                      <ahyp:hlinkClr val="tx"/>
                    </a:ext>
                  </a:extLst>
                </a:hlinkClick>
              </a:rPr>
              <a:t>https://www.pexels.com/photo/multi-cultural-people-3184634/</a:t>
            </a:r>
            <a:endParaRPr sz="1800">
              <a:latin typeface="Calibri"/>
              <a:ea typeface="Calibri"/>
              <a:cs typeface="Calibri"/>
              <a:sym typeface="Calibri"/>
            </a:endParaRPr>
          </a:p>
          <a:p>
            <a:pPr indent="0" lvl="0" marL="0" marR="0" rtl="0" algn="l">
              <a:lnSpc>
                <a:spcPct val="107000"/>
              </a:lnSpc>
              <a:spcBef>
                <a:spcPts val="800"/>
              </a:spcBef>
              <a:spcAft>
                <a:spcPts val="0"/>
              </a:spcAft>
              <a:buClr>
                <a:schemeClr val="dk1"/>
              </a:buClr>
              <a:buSzPts val="1800"/>
              <a:buNone/>
            </a:pPr>
            <a:r>
              <a:rPr lang="en-US" sz="1800">
                <a:latin typeface="Calibri"/>
                <a:ea typeface="Calibri"/>
                <a:cs typeface="Calibri"/>
                <a:sym typeface="Calibri"/>
              </a:rPr>
              <a:t>Fauxels (2019).  </a:t>
            </a:r>
            <a:r>
              <a:rPr lang="en-US" sz="1800" u="sng">
                <a:solidFill>
                  <a:srgbClr val="0563C1"/>
                </a:solidFill>
                <a:latin typeface="Calibri"/>
                <a:ea typeface="Calibri"/>
                <a:cs typeface="Calibri"/>
                <a:sym typeface="Calibri"/>
                <a:hlinkClick r:id="rId5">
                  <a:extLst>
                    <a:ext uri="{A12FA001-AC4F-418D-AE19-62706E023703}">
                      <ahyp:hlinkClr val="tx"/>
                    </a:ext>
                  </a:extLst>
                </a:hlinkClick>
              </a:rPr>
              <a:t>https://www.pexels.com/photo/multi-cultural-people-3184419/</a:t>
            </a:r>
            <a:endParaRPr sz="1800">
              <a:latin typeface="Calibri"/>
              <a:ea typeface="Calibri"/>
              <a:cs typeface="Calibri"/>
              <a:sym typeface="Calibri"/>
            </a:endParaRPr>
          </a:p>
          <a:p>
            <a:pPr indent="0" lvl="0" marL="0" marR="0" rtl="0" algn="l">
              <a:lnSpc>
                <a:spcPct val="107000"/>
              </a:lnSpc>
              <a:spcBef>
                <a:spcPts val="800"/>
              </a:spcBef>
              <a:spcAft>
                <a:spcPts val="0"/>
              </a:spcAft>
              <a:buClr>
                <a:schemeClr val="dk1"/>
              </a:buClr>
              <a:buSzPts val="1800"/>
              <a:buNone/>
            </a:pPr>
            <a:r>
              <a:rPr lang="en-US" sz="1800">
                <a:latin typeface="Calibri"/>
                <a:ea typeface="Calibri"/>
                <a:cs typeface="Calibri"/>
                <a:sym typeface="Calibri"/>
              </a:rPr>
              <a:t>Mikhaili Nilov (2021).  </a:t>
            </a:r>
            <a:r>
              <a:rPr lang="en-US" sz="1800" u="sng">
                <a:solidFill>
                  <a:srgbClr val="0563C1"/>
                </a:solidFill>
                <a:latin typeface="Calibri"/>
                <a:ea typeface="Calibri"/>
                <a:cs typeface="Calibri"/>
                <a:sym typeface="Calibri"/>
                <a:hlinkClick r:id="rId6">
                  <a:extLst>
                    <a:ext uri="{A12FA001-AC4F-418D-AE19-62706E023703}">
                      <ahyp:hlinkClr val="tx"/>
                    </a:ext>
                  </a:extLst>
                </a:hlinkClick>
              </a:rPr>
              <a:t>https://www.pexels.com/photo/young-man-feeling-exhausted-in-white-long-sleeve-shirt-sitting-inside-an-office-8297213/</a:t>
            </a:r>
            <a:endParaRPr sz="1800">
              <a:latin typeface="Calibri"/>
              <a:ea typeface="Calibri"/>
              <a:cs typeface="Calibri"/>
              <a:sym typeface="Calibri"/>
            </a:endParaRPr>
          </a:p>
          <a:p>
            <a:pPr indent="0" lvl="0" marL="0" marR="0" rtl="0" algn="l">
              <a:lnSpc>
                <a:spcPct val="107000"/>
              </a:lnSpc>
              <a:spcBef>
                <a:spcPts val="800"/>
              </a:spcBef>
              <a:spcAft>
                <a:spcPts val="0"/>
              </a:spcAft>
              <a:buClr>
                <a:schemeClr val="dk1"/>
              </a:buClr>
              <a:buSzPts val="1800"/>
              <a:buChar char="•"/>
            </a:pPr>
            <a:r>
              <a:rPr lang="en-US" sz="1800">
                <a:latin typeface="Calibri"/>
                <a:ea typeface="Calibri"/>
                <a:cs typeface="Calibri"/>
                <a:sym typeface="Calibri"/>
              </a:rPr>
              <a:t> </a:t>
            </a:r>
            <a:endParaRPr/>
          </a:p>
          <a:p>
            <a:pPr indent="0" lvl="0" marL="0" rtl="0" algn="just">
              <a:lnSpc>
                <a:spcPct val="115000"/>
              </a:lnSpc>
              <a:spcBef>
                <a:spcPts val="1800"/>
              </a:spcBef>
              <a:spcAft>
                <a:spcPts val="0"/>
              </a:spcAft>
              <a:buClr>
                <a:schemeClr val="dk1"/>
              </a:buClr>
              <a:buSzPts val="2000"/>
              <a:buNone/>
            </a:pPr>
            <a:r>
              <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t/>
            </a:r>
            <a:endParaRPr sz="2000">
              <a:latin typeface="Times New Roman"/>
              <a:ea typeface="Times New Roman"/>
              <a:cs typeface="Times New Roman"/>
              <a:sym typeface="Times New Roman"/>
            </a:endParaRPr>
          </a:p>
          <a:p>
            <a:pPr indent="0" lvl="0" marL="0" rtl="0" algn="just">
              <a:lnSpc>
                <a:spcPct val="115000"/>
              </a:lnSpc>
              <a:spcBef>
                <a:spcPts val="2000"/>
              </a:spcBef>
              <a:spcAft>
                <a:spcPts val="0"/>
              </a:spcAft>
              <a:buClr>
                <a:schemeClr val="dk1"/>
              </a:buClr>
              <a:buSzPts val="2000"/>
              <a:buNone/>
            </a:pPr>
            <a:r>
              <a:t/>
            </a:r>
            <a:endParaRPr sz="2000">
              <a:latin typeface="Times New Roman"/>
              <a:ea typeface="Times New Roman"/>
              <a:cs typeface="Times New Roman"/>
              <a:sym typeface="Times New Roman"/>
            </a:endParaRPr>
          </a:p>
          <a:p>
            <a:pPr indent="-101600" lvl="0" marL="228600" rtl="0" algn="just">
              <a:lnSpc>
                <a:spcPct val="115000"/>
              </a:lnSpc>
              <a:spcBef>
                <a:spcPts val="2000"/>
              </a:spcBef>
              <a:spcAft>
                <a:spcPts val="0"/>
              </a:spcAft>
              <a:buClr>
                <a:schemeClr val="dk1"/>
              </a:buClr>
              <a:buSzPts val="2000"/>
              <a:buNone/>
            </a:pPr>
            <a:r>
              <a:t/>
            </a:r>
            <a:endParaRPr sz="2000">
              <a:latin typeface="Calibri"/>
              <a:ea typeface="Calibri"/>
              <a:cs typeface="Calibri"/>
              <a:sym typeface="Calibri"/>
            </a:endParaRPr>
          </a:p>
          <a:p>
            <a:pPr indent="-50800" lvl="0" marL="228600" rtl="0" algn="l">
              <a:lnSpc>
                <a:spcPct val="90000"/>
              </a:lnSpc>
              <a:spcBef>
                <a:spcPts val="2000"/>
              </a:spcBef>
              <a:spcAft>
                <a:spcPts val="0"/>
              </a:spcAft>
              <a:buClr>
                <a:schemeClr val="dk1"/>
              </a:buClr>
              <a:buSzPts val="28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2023-09-07T09:51:28Z</dcterms:created>
  <dc:creator>Dr. Lucy K. Kirima</dc:creator>
</cp:coreProperties>
</file>