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 id="276" r:id="rId21"/>
    <p:sldId id="277" r:id="rId22"/>
    <p:sldId id="278" r:id="rId23"/>
    <p:sldId id="280" r:id="rId24"/>
    <p:sldId id="281" r:id="rId25"/>
    <p:sldId id="282" r:id="rId26"/>
    <p:sldId id="283" r:id="rId27"/>
    <p:sldId id="284" r:id="rId28"/>
    <p:sldId id="285" r:id="rId29"/>
    <p:sldId id="286" r:id="rId30"/>
    <p:sldId id="287"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78D87-CA72-5C15-EAAF-E0DAC19DBD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00D70AC-AE5C-4538-635F-556C2D0BEE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ECEEDFB-B516-0D56-989A-77890FEF95C1}"/>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5" name="Footer Placeholder 4">
            <a:extLst>
              <a:ext uri="{FF2B5EF4-FFF2-40B4-BE49-F238E27FC236}">
                <a16:creationId xmlns:a16="http://schemas.microsoft.com/office/drawing/2014/main" id="{2DEE5530-C1DC-7DB0-7933-839E36B075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D83175-A0DF-F258-519E-098FC439D4CF}"/>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237059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A74DC-1F82-7B7E-3956-E5D3E4501A5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2E653C-47DE-4CFF-92ED-0DFD679FE7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EB7C20-F7B7-EC17-4321-69F4C0307507}"/>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5" name="Footer Placeholder 4">
            <a:extLst>
              <a:ext uri="{FF2B5EF4-FFF2-40B4-BE49-F238E27FC236}">
                <a16:creationId xmlns:a16="http://schemas.microsoft.com/office/drawing/2014/main" id="{0A1160D1-F348-6D06-600B-6B46A2D28F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FE9776-CB4A-1FE8-F91D-CF7C21ACD64E}"/>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666954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EA750-E6BE-AB9F-1800-4C42020D35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D9069F-AE37-FBDC-8417-06B7F6891CE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9548AC-1662-F017-8D99-8FE59DCF068C}"/>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5" name="Footer Placeholder 4">
            <a:extLst>
              <a:ext uri="{FF2B5EF4-FFF2-40B4-BE49-F238E27FC236}">
                <a16:creationId xmlns:a16="http://schemas.microsoft.com/office/drawing/2014/main" id="{07AC2CA1-6C6B-30D7-8803-0A18C6E24E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B22143-5DC8-63B5-7A73-B8B0DAF2F167}"/>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177025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E82F7-A7B8-E09B-B190-63FB189CBAD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FBC0243-9373-2E0B-17D0-A6ACD489E3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23EFF6-92FC-6CA2-4E39-C46324F14E4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548AA1E-4CE1-ABEF-C30C-DFB895D78CAE}"/>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6" name="Footer Placeholder 5">
            <a:extLst>
              <a:ext uri="{FF2B5EF4-FFF2-40B4-BE49-F238E27FC236}">
                <a16:creationId xmlns:a16="http://schemas.microsoft.com/office/drawing/2014/main" id="{551AB0D8-849C-DC98-6ECE-4E1233119F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D6FA14-6FB4-3CD7-7AEB-6C49CD28B953}"/>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596997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21D60-5A92-3341-B474-B1B53439716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8BE440D-759C-FF13-B2B2-1589BE0B7D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6B24CD-C383-70E4-49DC-CF35A66B66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9DD4584-C162-8201-35E2-1CC360F95C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7ECECC-B79E-5678-28E4-9FF4829860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BF2D7D9-0F9D-9172-1BD7-270BBD4526A2}"/>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8" name="Footer Placeholder 7">
            <a:extLst>
              <a:ext uri="{FF2B5EF4-FFF2-40B4-BE49-F238E27FC236}">
                <a16:creationId xmlns:a16="http://schemas.microsoft.com/office/drawing/2014/main" id="{D1E5DBDB-AA24-5DE7-0D29-012F54A26E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7CCBBBC-449D-3571-5A3B-1032F198DEFC}"/>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21936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B642A-E742-D5DF-C708-85DCF9EF25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7AE9E8B-B739-BE59-A03B-EC728F3D4D43}"/>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4" name="Footer Placeholder 3">
            <a:extLst>
              <a:ext uri="{FF2B5EF4-FFF2-40B4-BE49-F238E27FC236}">
                <a16:creationId xmlns:a16="http://schemas.microsoft.com/office/drawing/2014/main" id="{EF76775F-282E-5DAC-B5BC-A019325E3EC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AC11FE-9D7E-1E58-2561-D75D932FD82F}"/>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1892197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D91ED0-6DC7-625F-06D1-B804FC176EF2}"/>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3" name="Footer Placeholder 2">
            <a:extLst>
              <a:ext uri="{FF2B5EF4-FFF2-40B4-BE49-F238E27FC236}">
                <a16:creationId xmlns:a16="http://schemas.microsoft.com/office/drawing/2014/main" id="{E38A1D21-992B-0A38-3B38-D31C47821FF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69C0E4-9320-7160-6E84-62070E168E9F}"/>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2653151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B2EBA-FFF8-17E7-8BFA-7A8F36BDC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07795F-C68B-B37F-8341-7F5C9DEDEE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8B917C-852D-948C-26A9-04362604BD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AE2DA4-CB12-11DD-FE36-091D728F6CFC}"/>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6" name="Footer Placeholder 5">
            <a:extLst>
              <a:ext uri="{FF2B5EF4-FFF2-40B4-BE49-F238E27FC236}">
                <a16:creationId xmlns:a16="http://schemas.microsoft.com/office/drawing/2014/main" id="{15B35E44-B4C5-B4D6-14D0-C44C2FA50A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ACBB53-5585-EA36-0FBA-B02929DB71EF}"/>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172888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3FF96-3443-2553-BDF9-D427C7AA8C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491D5EC-1CBC-FBD8-226E-268055375C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53AB3C0-8F99-E8C9-73E9-B4A0071DB0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D97419-F389-E809-F009-1B729B8CE5FF}"/>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6" name="Footer Placeholder 5">
            <a:extLst>
              <a:ext uri="{FF2B5EF4-FFF2-40B4-BE49-F238E27FC236}">
                <a16:creationId xmlns:a16="http://schemas.microsoft.com/office/drawing/2014/main" id="{B580FE4B-E7FF-5CBB-CD00-8F7EF613A5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D94AC0-200E-E31B-DD73-1226E9DF51EA}"/>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178174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62589-AB25-BF95-700D-B1890FCA82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3BD7FA7-13E6-31AE-F2E3-16CCEF5811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8116AC-1F21-31AD-2161-DD12D3A4100E}"/>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5" name="Footer Placeholder 4">
            <a:extLst>
              <a:ext uri="{FF2B5EF4-FFF2-40B4-BE49-F238E27FC236}">
                <a16:creationId xmlns:a16="http://schemas.microsoft.com/office/drawing/2014/main" id="{042D3877-24CC-A5E1-119B-3D25DDEE83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1AB3752-333C-21F8-615A-EFFAFE41C03A}"/>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8815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FEBD02-EE38-D469-D838-126AE8320A2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C9F36DD-FF91-01B4-0615-E2623D2695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42B6FA-C0F8-CFFA-EF64-6F999EDAE1E7}"/>
              </a:ext>
            </a:extLst>
          </p:cNvPr>
          <p:cNvSpPr>
            <a:spLocks noGrp="1"/>
          </p:cNvSpPr>
          <p:nvPr>
            <p:ph type="dt" sz="half" idx="10"/>
          </p:nvPr>
        </p:nvSpPr>
        <p:spPr/>
        <p:txBody>
          <a:bodyPr/>
          <a:lstStyle/>
          <a:p>
            <a:fld id="{46E76387-6570-422E-991A-B481D3999B08}" type="datetimeFigureOut">
              <a:rPr lang="en-US" smtClean="0"/>
              <a:t>9/26/2023</a:t>
            </a:fld>
            <a:endParaRPr lang="en-US"/>
          </a:p>
        </p:txBody>
      </p:sp>
      <p:sp>
        <p:nvSpPr>
          <p:cNvPr id="5" name="Footer Placeholder 4">
            <a:extLst>
              <a:ext uri="{FF2B5EF4-FFF2-40B4-BE49-F238E27FC236}">
                <a16:creationId xmlns:a16="http://schemas.microsoft.com/office/drawing/2014/main" id="{3387812E-7F99-5FB5-611B-66518214C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74038F-E314-2790-D4B2-39596155E9B7}"/>
              </a:ext>
            </a:extLst>
          </p:cNvPr>
          <p:cNvSpPr>
            <a:spLocks noGrp="1"/>
          </p:cNvSpPr>
          <p:nvPr>
            <p:ph type="sldNum" sz="quarter" idx="12"/>
          </p:nvPr>
        </p:nvSpPr>
        <p:spPr/>
        <p:txBody>
          <a:bodyPr/>
          <a:lstStyle/>
          <a:p>
            <a:fld id="{852DF445-3483-4427-8D6B-635001771123}" type="slidenum">
              <a:rPr lang="en-US" smtClean="0"/>
              <a:t>‹#›</a:t>
            </a:fld>
            <a:endParaRPr lang="en-US"/>
          </a:p>
        </p:txBody>
      </p:sp>
    </p:spTree>
    <p:extLst>
      <p:ext uri="{BB962C8B-B14F-4D97-AF65-F5344CB8AC3E}">
        <p14:creationId xmlns:p14="http://schemas.microsoft.com/office/powerpoint/2010/main" val="3896105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5CFB57-B5D7-F974-64BB-3B9E43FBF4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76E1C84-43E7-11F3-55E1-A94A000479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BA131E-2095-DCE5-FF41-C369FCDE72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E76387-6570-422E-991A-B481D3999B08}" type="datetimeFigureOut">
              <a:rPr lang="en-US" smtClean="0"/>
              <a:t>9/26/2023</a:t>
            </a:fld>
            <a:endParaRPr lang="en-US"/>
          </a:p>
        </p:txBody>
      </p:sp>
      <p:sp>
        <p:nvSpPr>
          <p:cNvPr id="5" name="Footer Placeholder 4">
            <a:extLst>
              <a:ext uri="{FF2B5EF4-FFF2-40B4-BE49-F238E27FC236}">
                <a16:creationId xmlns:a16="http://schemas.microsoft.com/office/drawing/2014/main" id="{10840B3E-95DD-D900-BC07-634DD2CD96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4379E41-5624-35E7-DCF5-4BB6D5A74E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2DF445-3483-4427-8D6B-635001771123}" type="slidenum">
              <a:rPr lang="en-US" smtClean="0"/>
              <a:t>‹#›</a:t>
            </a:fld>
            <a:endParaRPr lang="en-US"/>
          </a:p>
        </p:txBody>
      </p:sp>
    </p:spTree>
    <p:extLst>
      <p:ext uri="{BB962C8B-B14F-4D97-AF65-F5344CB8AC3E}">
        <p14:creationId xmlns:p14="http://schemas.microsoft.com/office/powerpoint/2010/main" val="33560013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pexels.com/photo/woman-at-table-with-documents-during-meeting-with-colleagues-5324937/" TargetMode="External"/><Relationship Id="rId2" Type="http://schemas.openxmlformats.org/officeDocument/2006/relationships/hyperlink" Target="https://www.pexels.com/photo/judgement-scale-and-gavel-in-judge-office-566960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4025D-AD3B-3864-AF01-87651672C50C}"/>
              </a:ext>
            </a:extLst>
          </p:cNvPr>
          <p:cNvSpPr>
            <a:spLocks noGrp="1"/>
          </p:cNvSpPr>
          <p:nvPr>
            <p:ph type="ctrTitle"/>
          </p:nvPr>
        </p:nvSpPr>
        <p:spPr>
          <a:xfrm>
            <a:off x="0" y="1"/>
            <a:ext cx="12192000" cy="1924334"/>
          </a:xfrm>
        </p:spPr>
        <p:txBody>
          <a:bodyPr/>
          <a:lstStyle/>
          <a:p>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F7A03BF3-A3D3-ED48-3B42-5EFD9C5B5DB5}"/>
              </a:ext>
            </a:extLst>
          </p:cNvPr>
          <p:cNvSpPr>
            <a:spLocks noGrp="1"/>
          </p:cNvSpPr>
          <p:nvPr>
            <p:ph type="subTitle" idx="1"/>
          </p:nvPr>
        </p:nvSpPr>
        <p:spPr>
          <a:xfrm>
            <a:off x="0" y="1296537"/>
            <a:ext cx="12192000" cy="5561463"/>
          </a:xfrm>
        </p:spPr>
        <p:txBody>
          <a:bodyPr>
            <a:normAutofit/>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2: TOTAL REWARDS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romanLcPeriod"/>
            </a:pPr>
            <a:r>
              <a:rPr lang="en-IN" kern="120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total rewards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kern="0" dirty="0">
                <a:effectLst/>
                <a:latin typeface="Times New Roman" panose="02020603050405020304" pitchFamily="18" charset="0"/>
                <a:ea typeface="Calibri" panose="020F0502020204030204" pitchFamily="34" charset="0"/>
                <a:cs typeface="Times New Roman" panose="02020603050405020304" pitchFamily="18" charset="0"/>
              </a:rPr>
              <a:t>Discuss the components of total reward management</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romanLcPeriod"/>
            </a:pPr>
            <a:r>
              <a:rPr lang="en-GB"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benefits of total reward management</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31221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D370B-B1B8-973E-7AA1-20F61D0C3EA7}"/>
              </a:ext>
            </a:extLst>
          </p:cNvPr>
          <p:cNvSpPr>
            <a:spLocks noGrp="1"/>
          </p:cNvSpPr>
          <p:nvPr>
            <p:ph type="title"/>
          </p:nvPr>
        </p:nvSpPr>
        <p:spPr>
          <a:xfrm>
            <a:off x="0" y="0"/>
            <a:ext cx="4926842" cy="641445"/>
          </a:xfrm>
        </p:spPr>
        <p:txBody>
          <a:bodyPr>
            <a:normAutofit/>
          </a:bodyPr>
          <a:lstStyle/>
          <a:p>
            <a:r>
              <a:rPr lang="en-US" sz="2800" b="1" dirty="0">
                <a:latin typeface="Times New Roman" panose="02020603050405020304" pitchFamily="18" charset="0"/>
                <a:cs typeface="Times New Roman" panose="02020603050405020304" pitchFamily="18" charset="0"/>
              </a:rPr>
              <a:t>Total Rewards</a:t>
            </a:r>
          </a:p>
        </p:txBody>
      </p:sp>
      <p:sp>
        <p:nvSpPr>
          <p:cNvPr id="4" name="Text Placeholder 3">
            <a:extLst>
              <a:ext uri="{FF2B5EF4-FFF2-40B4-BE49-F238E27FC236}">
                <a16:creationId xmlns:a16="http://schemas.microsoft.com/office/drawing/2014/main" id="{956B7E5B-5780-DB45-E8DE-788AF3639084}"/>
              </a:ext>
            </a:extLst>
          </p:cNvPr>
          <p:cNvSpPr>
            <a:spLocks noGrp="1"/>
          </p:cNvSpPr>
          <p:nvPr>
            <p:ph type="body" sz="half" idx="2"/>
          </p:nvPr>
        </p:nvSpPr>
        <p:spPr>
          <a:xfrm>
            <a:off x="0" y="995363"/>
            <a:ext cx="5183188" cy="4873625"/>
          </a:xfrm>
        </p:spPr>
        <p:txBody>
          <a:bodyPr>
            <a:normAutofit/>
          </a:bodyPr>
          <a:lstStyle/>
          <a:p>
            <a:pPr algn="just"/>
            <a:r>
              <a:rPr lang="en-US" sz="2400" dirty="0">
                <a:latin typeface="Times New Roman" panose="02020603050405020304" pitchFamily="18" charset="0"/>
                <a:ea typeface="Calibri" panose="020F0502020204030204" pitchFamily="34" charset="0"/>
                <a:cs typeface="Times New Roman" panose="02020603050405020304" pitchFamily="18" charset="0"/>
              </a:rPr>
              <a:t>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otal rewards is the combination of benefits, compensation and rewards that employees receive from their organizations. This can include wages and bonuses as well as recognition, workplace flexibility and career opportunities.</a:t>
            </a:r>
            <a:endParaRPr lang="en-US" sz="2400" dirty="0">
              <a:latin typeface="Times New Roman" panose="02020603050405020304" pitchFamily="18" charset="0"/>
              <a:cs typeface="Times New Roman" panose="02020603050405020304" pitchFamily="18" charset="0"/>
            </a:endParaRPr>
          </a:p>
        </p:txBody>
      </p:sp>
      <p:pic>
        <p:nvPicPr>
          <p:cNvPr id="1026" name="Picture 2" descr="Free Girl Leaping photo and picture">
            <a:extLst>
              <a:ext uri="{FF2B5EF4-FFF2-40B4-BE49-F238E27FC236}">
                <a16:creationId xmlns:a16="http://schemas.microsoft.com/office/drawing/2014/main" id="{706D6A60-E1FE-EA33-0418-AF414FDA99A1}"/>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706" r="2706"/>
          <a:stretch>
            <a:fillRect/>
          </a:stretch>
        </p:blipFill>
        <p:spPr bwMode="auto">
          <a:xfrm>
            <a:off x="5776152" y="1"/>
            <a:ext cx="6494585" cy="429904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6E3D2E-CDA3-070E-E804-82A2C1C3AB43}"/>
              </a:ext>
            </a:extLst>
          </p:cNvPr>
          <p:cNvSpPr txBox="1"/>
          <p:nvPr/>
        </p:nvSpPr>
        <p:spPr>
          <a:xfrm>
            <a:off x="5854891" y="4299045"/>
            <a:ext cx="6337108"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https://pixabay.com/photos/girl-leaping-rock-924903/</a:t>
            </a:r>
          </a:p>
        </p:txBody>
      </p:sp>
    </p:spTree>
    <p:extLst>
      <p:ext uri="{BB962C8B-B14F-4D97-AF65-F5344CB8AC3E}">
        <p14:creationId xmlns:p14="http://schemas.microsoft.com/office/powerpoint/2010/main" val="412602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839D0-5B75-770B-23BB-8C5410894E61}"/>
              </a:ext>
            </a:extLst>
          </p:cNvPr>
          <p:cNvSpPr>
            <a:spLocks noGrp="1"/>
          </p:cNvSpPr>
          <p:nvPr>
            <p:ph type="title"/>
          </p:nvPr>
        </p:nvSpPr>
        <p:spPr>
          <a:xfrm>
            <a:off x="0" y="1"/>
            <a:ext cx="12192000" cy="1050877"/>
          </a:xfrm>
        </p:spPr>
        <p:txBody>
          <a:bodyPr>
            <a:normAutofit fontScale="90000"/>
          </a:bodyPr>
          <a:lstStyle/>
          <a:p>
            <a:pPr algn="ctr"/>
            <a:r>
              <a:rPr lang="en-US" sz="2800" b="1" dirty="0">
                <a:solidFill>
                  <a:srgbClr val="000000"/>
                </a:solidFill>
                <a:effectLst/>
                <a:latin typeface="Times New Roman" panose="02020603050405020304" pitchFamily="18" charset="0"/>
                <a:ea typeface="Times New Roman" panose="02020603050405020304" pitchFamily="18" charset="0"/>
              </a:rPr>
              <a:t>Total Rewards Underpinning concepts</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18C6F16-88D5-B50E-47AD-1D769E194D49}"/>
              </a:ext>
            </a:extLst>
          </p:cNvPr>
          <p:cNvSpPr>
            <a:spLocks noGrp="1"/>
          </p:cNvSpPr>
          <p:nvPr>
            <p:ph idx="1"/>
          </p:nvPr>
        </p:nvSpPr>
        <p:spPr>
          <a:xfrm>
            <a:off x="-1" y="805218"/>
            <a:ext cx="12191999" cy="6052781"/>
          </a:xfrm>
        </p:spPr>
        <p:txBody>
          <a:bodyPr>
            <a:normAutofit/>
          </a:bodyPr>
          <a:lstStyle/>
          <a:p>
            <a:pPr algn="just"/>
            <a:r>
              <a:rPr lang="en-US" dirty="0">
                <a:effectLst/>
                <a:latin typeface="Times New Roman" panose="02020603050405020304" pitchFamily="18" charset="0"/>
                <a:ea typeface="Calibri" panose="020F0502020204030204" pitchFamily="34" charset="0"/>
                <a:cs typeface="Times New Roman" panose="02020603050405020304" pitchFamily="18" charset="0"/>
              </a:rPr>
              <a:t>Intrinsic motivation- takes place when individuals feel that their work is important, interesting and challenging and provides them with a reasonable degree of autonomy (freedom to act), opportunities to achieve and advance, and scope to use and develop their skills and abilities. </a:t>
            </a:r>
          </a:p>
          <a:p>
            <a:pPr algn="just"/>
            <a:r>
              <a:rPr lang="en-US" dirty="0" err="1">
                <a:latin typeface="Times New Roman" panose="02020603050405020304" pitchFamily="18" charset="0"/>
                <a:cs typeface="Times New Roman" panose="02020603050405020304" pitchFamily="18" charset="0"/>
              </a:rPr>
              <a:t>Intengration</a:t>
            </a:r>
            <a:r>
              <a:rPr lang="en-US" dirty="0">
                <a:latin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Calibri" panose="020F0502020204030204" pitchFamily="34" charset="0"/>
                <a:cs typeface="Times New Roman" panose="02020603050405020304" pitchFamily="18" charset="0"/>
              </a:rPr>
              <a:t>This is the process of ‘bundling’ – the development and implementation of several HR practices together so that they are interrelated and therefore complement and reinforce each other</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9962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64C77-59E7-65BA-D058-91658BAA9E6A}"/>
              </a:ext>
            </a:extLst>
          </p:cNvPr>
          <p:cNvSpPr>
            <a:spLocks noGrp="1"/>
          </p:cNvSpPr>
          <p:nvPr>
            <p:ph type="title"/>
          </p:nvPr>
        </p:nvSpPr>
        <p:spPr>
          <a:xfrm>
            <a:off x="0" y="136479"/>
            <a:ext cx="12192000" cy="1554210"/>
          </a:xfrm>
        </p:spPr>
        <p:txBody>
          <a:bodyPr/>
          <a:lstStyle/>
          <a:p>
            <a:pPr algn="ctr"/>
            <a:r>
              <a:rPr lang="en-US" sz="2800" b="1" dirty="0">
                <a:solidFill>
                  <a:srgbClr val="000000"/>
                </a:solidFill>
                <a:effectLst/>
                <a:latin typeface="Times New Roman" panose="02020603050405020304" pitchFamily="18" charset="0"/>
                <a:ea typeface="Times New Roman" panose="02020603050405020304" pitchFamily="18" charset="0"/>
              </a:rPr>
              <a:t>The elements of total rewards </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BD7A9A8-30AE-6654-9285-EAFB1F0D7F35}"/>
              </a:ext>
            </a:extLst>
          </p:cNvPr>
          <p:cNvSpPr>
            <a:spLocks noGrp="1"/>
          </p:cNvSpPr>
          <p:nvPr>
            <p:ph idx="1"/>
          </p:nvPr>
        </p:nvSpPr>
        <p:spPr>
          <a:xfrm>
            <a:off x="-1" y="1119116"/>
            <a:ext cx="12191999" cy="5738883"/>
          </a:xfrm>
        </p:spPr>
        <p:txBody>
          <a:bodyPr>
            <a:normAutofit/>
          </a:bodyPr>
          <a:lstStyle/>
          <a:p>
            <a:pPr algn="just"/>
            <a:r>
              <a:rPr lang="en-US" dirty="0">
                <a:effectLst/>
                <a:latin typeface="Times New Roman" panose="02020603050405020304" pitchFamily="18" charset="0"/>
                <a:ea typeface="Calibri" panose="020F0502020204030204" pitchFamily="34" charset="0"/>
                <a:cs typeface="Times New Roman" panose="02020603050405020304" pitchFamily="18" charset="0"/>
              </a:rPr>
              <a:t>Transactional rewards: tangible (financial) rewards arising from transactions between the employer and employees concerning pay and benefits</a:t>
            </a:r>
          </a:p>
          <a:p>
            <a:pPr algn="just"/>
            <a:r>
              <a:rPr lang="en-US" dirty="0">
                <a:effectLst/>
                <a:latin typeface="Times New Roman" panose="02020603050405020304" pitchFamily="18" charset="0"/>
                <a:ea typeface="Calibri" panose="020F0502020204030204" pitchFamily="34" charset="0"/>
                <a:cs typeface="Times New Roman" panose="02020603050405020304" pitchFamily="18" charset="0"/>
              </a:rPr>
              <a:t>Relational rewards: intangible (non-financial) rewards concerned with the work environment (quality of working life, the work itself, work–life balance), recognition, performance management and learning and development.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2603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8A811-C136-8FC0-5EFE-8970CCF2D7F0}"/>
              </a:ext>
            </a:extLst>
          </p:cNvPr>
          <p:cNvSpPr>
            <a:spLocks noGrp="1"/>
          </p:cNvSpPr>
          <p:nvPr>
            <p:ph type="title"/>
          </p:nvPr>
        </p:nvSpPr>
        <p:spPr>
          <a:xfrm>
            <a:off x="0" y="0"/>
            <a:ext cx="4772025" cy="987425"/>
          </a:xfrm>
        </p:spPr>
        <p:txBody>
          <a:bodyPr/>
          <a:lstStyle/>
          <a:p>
            <a:r>
              <a:rPr lang="en-US" sz="2800" b="1" dirty="0">
                <a:solidFill>
                  <a:srgbClr val="000000"/>
                </a:solidFill>
                <a:effectLst/>
                <a:latin typeface="Times New Roman" panose="02020603050405020304" pitchFamily="18" charset="0"/>
                <a:ea typeface="Times New Roman" panose="02020603050405020304" pitchFamily="18" charset="0"/>
              </a:rPr>
              <a:t>Components of total rewards</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3E3D9A82-131E-5070-9286-FF7EDC5F0440}"/>
              </a:ext>
            </a:extLst>
          </p:cNvPr>
          <p:cNvSpPr>
            <a:spLocks noGrp="1"/>
          </p:cNvSpPr>
          <p:nvPr>
            <p:ph type="body" sz="half" idx="2"/>
          </p:nvPr>
        </p:nvSpPr>
        <p:spPr>
          <a:xfrm>
            <a:off x="0" y="614149"/>
            <a:ext cx="7419974" cy="6243850"/>
          </a:xfrm>
        </p:spPr>
        <p:txBody>
          <a:bodyPr>
            <a:noAutofit/>
          </a:bodyPr>
          <a:lstStyle/>
          <a:p>
            <a:pPr marL="285750" indent="-285750">
              <a:buFont typeface="Arial" panose="020B0604020202020204" pitchFamily="34" charset="0"/>
              <a:buChar char="•"/>
            </a:pP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Pay: </a:t>
            </a:r>
            <a:r>
              <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rPr>
              <a:t>includes base pay, overtime pay, and commission</a:t>
            </a:r>
          </a:p>
          <a:p>
            <a:pPr marL="285750" indent="-285750">
              <a:buFont typeface="Arial" panose="020B0604020202020204" pitchFamily="34" charset="0"/>
              <a:buChar char="•"/>
            </a:pP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Benefits: </a:t>
            </a:r>
            <a:r>
              <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rPr>
              <a:t> non-cash compensation </a:t>
            </a:r>
            <a:r>
              <a:rPr lang="en-US" sz="2400" kern="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rPr>
              <a:t>including health insurance, life insurance, and retirement savings plans</a:t>
            </a:r>
          </a:p>
          <a:p>
            <a:pPr marL="285750" indent="-285750">
              <a:buFont typeface="Arial" panose="020B0604020202020204" pitchFamily="34" charset="0"/>
              <a:buChar char="•"/>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Perks: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non-cash benefits  such as free parking or subsidized cafeteria meals.</a:t>
            </a: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Health insurance</a:t>
            </a:r>
            <a:r>
              <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and retirement plan contributions: </a:t>
            </a:r>
            <a:r>
              <a:rPr lang="en-US" sz="2400" kern="0" dirty="0">
                <a:effectLst/>
                <a:latin typeface="Times New Roman" panose="02020603050405020304" pitchFamily="18" charset="0"/>
                <a:ea typeface="Times New Roman" panose="02020603050405020304" pitchFamily="18" charset="0"/>
                <a:cs typeface="Times New Roman" panose="02020603050405020304" pitchFamily="18" charset="0"/>
              </a:rPr>
              <a:t>Medical insurance and retirement benefits </a:t>
            </a:r>
          </a:p>
          <a:p>
            <a:endParaRPr lang="en-US" sz="2400" dirty="0">
              <a:latin typeface="Times New Roman" panose="02020603050405020304" pitchFamily="18" charset="0"/>
              <a:cs typeface="Times New Roman" panose="02020603050405020304" pitchFamily="18" charset="0"/>
            </a:endParaRPr>
          </a:p>
        </p:txBody>
      </p:sp>
      <p:pic>
        <p:nvPicPr>
          <p:cNvPr id="2050" name="Picture 2" descr="Free Low Section of Man Against Sky Stock Photo">
            <a:extLst>
              <a:ext uri="{FF2B5EF4-FFF2-40B4-BE49-F238E27FC236}">
                <a16:creationId xmlns:a16="http://schemas.microsoft.com/office/drawing/2014/main" id="{8246C37D-3CF8-BB5E-C5ED-8F1CCF32895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4017" r="14017"/>
          <a:stretch>
            <a:fillRect/>
          </a:stretch>
        </p:blipFill>
        <p:spPr bwMode="auto">
          <a:xfrm>
            <a:off x="7419974" y="1"/>
            <a:ext cx="4772025" cy="36998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FFCC625-C8C5-1464-CA6E-B7F020798DE2}"/>
              </a:ext>
            </a:extLst>
          </p:cNvPr>
          <p:cNvSpPr txBox="1"/>
          <p:nvPr/>
        </p:nvSpPr>
        <p:spPr>
          <a:xfrm flipH="1">
            <a:off x="7419974" y="3944203"/>
            <a:ext cx="4772025"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https://www.pexels.com/photo/low-section-of-man-against-sky-247851/</a:t>
            </a:r>
          </a:p>
        </p:txBody>
      </p:sp>
    </p:spTree>
    <p:extLst>
      <p:ext uri="{BB962C8B-B14F-4D97-AF65-F5344CB8AC3E}">
        <p14:creationId xmlns:p14="http://schemas.microsoft.com/office/powerpoint/2010/main" val="2892108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FDF66-1875-2A7C-0539-BE759BCF2588}"/>
              </a:ext>
            </a:extLst>
          </p:cNvPr>
          <p:cNvSpPr>
            <a:spLocks noGrp="1"/>
          </p:cNvSpPr>
          <p:nvPr>
            <p:ph type="title"/>
          </p:nvPr>
        </p:nvSpPr>
        <p:spPr>
          <a:xfrm>
            <a:off x="0" y="1"/>
            <a:ext cx="12192000" cy="887103"/>
          </a:xfrm>
        </p:spPr>
        <p:txBody>
          <a:bodyPr>
            <a:normAutofit fontScale="90000"/>
          </a:bodyPr>
          <a:lstStyle/>
          <a:p>
            <a:pPr algn="ctr"/>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Elements of total reward management system</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C35B86B-A9E2-3E29-843B-2B86A585EDC0}"/>
              </a:ext>
            </a:extLst>
          </p:cNvPr>
          <p:cNvSpPr>
            <a:spLocks noGrp="1"/>
          </p:cNvSpPr>
          <p:nvPr>
            <p:ph idx="1"/>
          </p:nvPr>
        </p:nvSpPr>
        <p:spPr>
          <a:xfrm>
            <a:off x="0" y="559558"/>
            <a:ext cx="12091916" cy="6298441"/>
          </a:xfrm>
        </p:spPr>
        <p:txBody>
          <a:bodyPr/>
          <a:lstStyle/>
          <a:p>
            <a:pPr algn="just"/>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Benefit packages-</a:t>
            </a:r>
            <a:r>
              <a:rPr lang="en-US"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Insurance, holidays, leave of absence</a:t>
            </a:r>
          </a:p>
          <a:p>
            <a:pPr algn="just"/>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Work life balances-</a:t>
            </a:r>
            <a:r>
              <a:rPr lang="en-US" kern="0" dirty="0">
                <a:effectLst/>
                <a:latin typeface="Times New Roman" panose="02020603050405020304" pitchFamily="18" charset="0"/>
                <a:ea typeface="Times New Roman" panose="02020603050405020304" pitchFamily="18" charset="0"/>
              </a:rPr>
              <a:t>balancing personal and work life and developing a work schedule that gives employees enough time to rest and pursue interest that gives employees enough time to rest and pursue interest outside work</a:t>
            </a:r>
          </a:p>
          <a:p>
            <a:pPr algn="just"/>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Recognition-</a:t>
            </a:r>
            <a:r>
              <a:rPr lang="en-US" kern="0" dirty="0">
                <a:effectLst/>
                <a:latin typeface="Times New Roman" panose="02020603050405020304" pitchFamily="18" charset="0"/>
                <a:ea typeface="Times New Roman" panose="02020603050405020304" pitchFamily="18" charset="0"/>
              </a:rPr>
              <a:t>establishing peer and team recognition awards</a:t>
            </a:r>
          </a:p>
          <a:p>
            <a:pPr algn="just"/>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kern="0" dirty="0">
                <a:effectLst/>
                <a:latin typeface="Times New Roman" panose="02020603050405020304" pitchFamily="18" charset="0"/>
                <a:ea typeface="Times New Roman" panose="02020603050405020304" pitchFamily="18" charset="0"/>
              </a:rPr>
              <a:t>Providing professional development opportunities to improve an employees expertise and skills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31138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18EFB-28D8-677D-B768-114E84527B78}"/>
              </a:ext>
            </a:extLst>
          </p:cNvPr>
          <p:cNvSpPr>
            <a:spLocks noGrp="1"/>
          </p:cNvSpPr>
          <p:nvPr>
            <p:ph type="title"/>
          </p:nvPr>
        </p:nvSpPr>
        <p:spPr>
          <a:xfrm>
            <a:off x="0" y="-136478"/>
            <a:ext cx="7419976" cy="955344"/>
          </a:xfrm>
        </p:spPr>
        <p:txBody>
          <a:bodyPr>
            <a:normAutofit/>
          </a:bodyPr>
          <a:lstStyle/>
          <a:p>
            <a:r>
              <a:rPr lang="en-US" sz="2800" b="1" dirty="0">
                <a:latin typeface="Times New Roman" panose="02020603050405020304" pitchFamily="18" charset="0"/>
                <a:cs typeface="Times New Roman" panose="02020603050405020304" pitchFamily="18" charset="0"/>
              </a:rPr>
              <a:t>Total Rewards</a:t>
            </a:r>
          </a:p>
        </p:txBody>
      </p:sp>
      <p:sp>
        <p:nvSpPr>
          <p:cNvPr id="4" name="Text Placeholder 3">
            <a:extLst>
              <a:ext uri="{FF2B5EF4-FFF2-40B4-BE49-F238E27FC236}">
                <a16:creationId xmlns:a16="http://schemas.microsoft.com/office/drawing/2014/main" id="{1F4C1A34-FEA9-BA7B-0808-B5FCBEBC1408}"/>
              </a:ext>
            </a:extLst>
          </p:cNvPr>
          <p:cNvSpPr>
            <a:spLocks noGrp="1"/>
          </p:cNvSpPr>
          <p:nvPr>
            <p:ph type="body" sz="half" idx="2"/>
          </p:nvPr>
        </p:nvSpPr>
        <p:spPr>
          <a:xfrm>
            <a:off x="0" y="818865"/>
            <a:ext cx="7419976" cy="6039133"/>
          </a:xfrm>
        </p:spPr>
        <p:txBody>
          <a:bodyPr/>
          <a:lstStyle/>
          <a:p>
            <a:pPr algn="just"/>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Greater impact - the combined effect of the different types of rewards will make a deeper and longer-lasting impact on the motivation and commitment of people. </a:t>
            </a:r>
          </a:p>
          <a:p>
            <a:endParaRPr lang="en-US" dirty="0"/>
          </a:p>
        </p:txBody>
      </p:sp>
      <p:pic>
        <p:nvPicPr>
          <p:cNvPr id="3074" name="Picture 2" descr="Free Black Horse Running on Green Field Surrounded With Trees Stock Photo">
            <a:extLst>
              <a:ext uri="{FF2B5EF4-FFF2-40B4-BE49-F238E27FC236}">
                <a16:creationId xmlns:a16="http://schemas.microsoft.com/office/drawing/2014/main" id="{0B2DA892-3BFB-881C-F5F8-FFF262DAD592}"/>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419976" y="1"/>
            <a:ext cx="4671939" cy="32208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7A267C5-AD9C-B628-D59A-7B90E6270DF5}"/>
              </a:ext>
            </a:extLst>
          </p:cNvPr>
          <p:cNvSpPr txBox="1"/>
          <p:nvPr/>
        </p:nvSpPr>
        <p:spPr>
          <a:xfrm>
            <a:off x="7419977" y="3429000"/>
            <a:ext cx="467193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https://www.pexels.com/photo/black-horse-running-on-green-field-surrounded-with-trees-101667/</a:t>
            </a:r>
          </a:p>
        </p:txBody>
      </p:sp>
    </p:spTree>
    <p:extLst>
      <p:ext uri="{BB962C8B-B14F-4D97-AF65-F5344CB8AC3E}">
        <p14:creationId xmlns:p14="http://schemas.microsoft.com/office/powerpoint/2010/main" val="2141194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C6FDC-B456-FE16-C58C-2853DB82CD08}"/>
              </a:ext>
            </a:extLst>
          </p:cNvPr>
          <p:cNvSpPr>
            <a:spLocks noGrp="1"/>
          </p:cNvSpPr>
          <p:nvPr>
            <p:ph type="title"/>
          </p:nvPr>
        </p:nvSpPr>
        <p:spPr>
          <a:xfrm>
            <a:off x="0" y="1"/>
            <a:ext cx="12192000" cy="627796"/>
          </a:xfrm>
        </p:spPr>
        <p:txBody>
          <a:bodyPr>
            <a:normAutofit/>
          </a:bodyPr>
          <a:lstStyle/>
          <a:p>
            <a:pPr algn="ctr"/>
            <a:r>
              <a:rPr lang="en-US" sz="2800" b="1" dirty="0">
                <a:effectLst/>
                <a:latin typeface="Times New Roman" panose="02020603050405020304" pitchFamily="18" charset="0"/>
                <a:ea typeface="Calibri" panose="020F0502020204030204" pitchFamily="34" charset="0"/>
              </a:rPr>
              <a:t>A total reward approach is holistic</a:t>
            </a:r>
            <a:endParaRPr lang="en-US" sz="2800" b="1" dirty="0"/>
          </a:p>
        </p:txBody>
      </p:sp>
      <p:sp>
        <p:nvSpPr>
          <p:cNvPr id="3" name="Content Placeholder 2">
            <a:extLst>
              <a:ext uri="{FF2B5EF4-FFF2-40B4-BE49-F238E27FC236}">
                <a16:creationId xmlns:a16="http://schemas.microsoft.com/office/drawing/2014/main" id="{FE74612B-9936-E9C1-B0B4-4C005B4CBB9A}"/>
              </a:ext>
            </a:extLst>
          </p:cNvPr>
          <p:cNvSpPr>
            <a:spLocks noGrp="1"/>
          </p:cNvSpPr>
          <p:nvPr>
            <p:ph idx="1"/>
          </p:nvPr>
        </p:nvSpPr>
        <p:spPr>
          <a:xfrm>
            <a:off x="0" y="627797"/>
            <a:ext cx="12192000" cy="6230202"/>
          </a:xfrm>
        </p:spPr>
        <p:txBody>
          <a:bodyPr/>
          <a:lstStyle/>
          <a:p>
            <a:pPr algn="just"/>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Total  reward typically encompass not only traditional, quantifiable elements like salary, variable pay and benefits, but also more intangible non-cash elements such as scope to achieve and exercise responsibility, career opportunities, learning and development, the intrinsic motivation provided by the work itself and the quality of working life provided by the organization’.</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30696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7F9C3-6EEC-AD1E-78C0-D944BC359AF4}"/>
              </a:ext>
            </a:extLst>
          </p:cNvPr>
          <p:cNvSpPr>
            <a:spLocks noGrp="1"/>
          </p:cNvSpPr>
          <p:nvPr>
            <p:ph type="title"/>
          </p:nvPr>
        </p:nvSpPr>
        <p:spPr>
          <a:xfrm>
            <a:off x="0" y="1"/>
            <a:ext cx="12192000" cy="681036"/>
          </a:xfrm>
        </p:spPr>
        <p:txBody>
          <a:bodyPr>
            <a:normAutofit/>
          </a:bodyPr>
          <a:lstStyle/>
          <a:p>
            <a:pPr algn="ctr"/>
            <a:r>
              <a:rPr lang="en-US" sz="2800" b="1" dirty="0">
                <a:effectLst/>
                <a:latin typeface="Times New Roman" panose="02020603050405020304" pitchFamily="18" charset="0"/>
                <a:ea typeface="Calibri" panose="020F0502020204030204" pitchFamily="34" charset="0"/>
              </a:rPr>
              <a:t>The benefits of a total reward </a:t>
            </a:r>
            <a:endParaRPr lang="en-US" sz="2800" dirty="0"/>
          </a:p>
        </p:txBody>
      </p:sp>
      <p:sp>
        <p:nvSpPr>
          <p:cNvPr id="3" name="Content Placeholder 2">
            <a:extLst>
              <a:ext uri="{FF2B5EF4-FFF2-40B4-BE49-F238E27FC236}">
                <a16:creationId xmlns:a16="http://schemas.microsoft.com/office/drawing/2014/main" id="{2FEDD053-DD31-AE93-CC3D-A1CA3F00F14A}"/>
              </a:ext>
            </a:extLst>
          </p:cNvPr>
          <p:cNvSpPr>
            <a:spLocks noGrp="1"/>
          </p:cNvSpPr>
          <p:nvPr>
            <p:ph idx="1"/>
          </p:nvPr>
        </p:nvSpPr>
        <p:spPr>
          <a:xfrm>
            <a:off x="-1" y="681037"/>
            <a:ext cx="12191999" cy="6176962"/>
          </a:xfrm>
        </p:spPr>
        <p:txBody>
          <a:bodyPr>
            <a:normAutofit/>
          </a:bodyPr>
          <a:lstStyle/>
          <a:p>
            <a:pPr marL="342900" marR="0" lvl="0" indent="-342900" algn="just">
              <a:lnSpc>
                <a:spcPct val="107000"/>
              </a:lnSpc>
              <a:spcBef>
                <a:spcPts val="0"/>
              </a:spcBef>
              <a:spcAft>
                <a:spcPts val="800"/>
              </a:spcAft>
              <a:buFont typeface="Symbol" panose="05050102010706020507" pitchFamily="18" charset="2"/>
              <a:buChar char=""/>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Greater impact -  types of rewards will make a deeper and longer-lasting impact on the motivation and commitment of people.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effectLst/>
                <a:latin typeface="Times New Roman" panose="02020603050405020304" pitchFamily="18" charset="0"/>
                <a:ea typeface="Calibri" panose="020F0502020204030204" pitchFamily="34" charset="0"/>
              </a:rPr>
              <a:t>Enhancing the employment relationship -  makes the maximum use of relational as well as transactional rewards and will therefore appeal more to individuals</a:t>
            </a:r>
            <a:endParaRPr lang="en-US" dirty="0"/>
          </a:p>
        </p:txBody>
      </p:sp>
    </p:spTree>
    <p:extLst>
      <p:ext uri="{BB962C8B-B14F-4D97-AF65-F5344CB8AC3E}">
        <p14:creationId xmlns:p14="http://schemas.microsoft.com/office/powerpoint/2010/main" val="28080008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ADCDD-CEE5-212B-7171-7DDD759B8BA9}"/>
              </a:ext>
            </a:extLst>
          </p:cNvPr>
          <p:cNvSpPr>
            <a:spLocks noGrp="1"/>
          </p:cNvSpPr>
          <p:nvPr>
            <p:ph type="title"/>
          </p:nvPr>
        </p:nvSpPr>
        <p:spPr>
          <a:xfrm>
            <a:off x="0" y="0"/>
            <a:ext cx="4772025" cy="573206"/>
          </a:xfrm>
        </p:spPr>
        <p:txBody>
          <a:bodyPr/>
          <a:lstStyle/>
          <a:p>
            <a:r>
              <a:rPr lang="en-US" b="1" dirty="0">
                <a:latin typeface="Times New Roman" panose="02020603050405020304" pitchFamily="18" charset="0"/>
                <a:cs typeface="Times New Roman" panose="02020603050405020304" pitchFamily="18" charset="0"/>
              </a:rPr>
              <a:t>Benefits of total reward</a:t>
            </a:r>
          </a:p>
        </p:txBody>
      </p:sp>
      <p:sp>
        <p:nvSpPr>
          <p:cNvPr id="4" name="Text Placeholder 3">
            <a:extLst>
              <a:ext uri="{FF2B5EF4-FFF2-40B4-BE49-F238E27FC236}">
                <a16:creationId xmlns:a16="http://schemas.microsoft.com/office/drawing/2014/main" id="{CC958F2C-9D05-1A96-3A42-230DA4DF3719}"/>
              </a:ext>
            </a:extLst>
          </p:cNvPr>
          <p:cNvSpPr>
            <a:spLocks noGrp="1"/>
          </p:cNvSpPr>
          <p:nvPr>
            <p:ph type="body" sz="half" idx="2"/>
          </p:nvPr>
        </p:nvSpPr>
        <p:spPr>
          <a:xfrm>
            <a:off x="0" y="573205"/>
            <a:ext cx="6096000" cy="6284795"/>
          </a:xfrm>
        </p:spPr>
        <p:txBody>
          <a:bodyPr>
            <a:normAutofit/>
          </a:bodyPr>
          <a:lstStyle/>
          <a:p>
            <a:pPr marL="342900" marR="0" lvl="0" indent="-342900" algn="just">
              <a:lnSpc>
                <a:spcPct val="107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Flexibility to meet individual needs – ‘Relational rewards bind individuals more strongly to the organization because they can answer those special individual needs.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Talent management - relational rewards help to deliver a positive psychological contract. The organization can become an ‘employer of choice’ and ‘a great place to work’ thus attracting and retaining the talented people it needs</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098" name="Picture 2" descr="Free Woman Standing on Cliff Stock Photo">
            <a:extLst>
              <a:ext uri="{FF2B5EF4-FFF2-40B4-BE49-F238E27FC236}">
                <a16:creationId xmlns:a16="http://schemas.microsoft.com/office/drawing/2014/main" id="{D354C60D-9A70-5BB6-8E2A-DD98107056D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0295" r="10295"/>
          <a:stretch>
            <a:fillRect/>
          </a:stretch>
        </p:blipFill>
        <p:spPr bwMode="auto">
          <a:xfrm>
            <a:off x="6096000" y="0"/>
            <a:ext cx="6096000" cy="40374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AE688FF-7957-3379-19F3-5DDDAC0DEAE0}"/>
              </a:ext>
            </a:extLst>
          </p:cNvPr>
          <p:cNvSpPr txBox="1"/>
          <p:nvPr/>
        </p:nvSpPr>
        <p:spPr>
          <a:xfrm>
            <a:off x="6096000" y="4445391"/>
            <a:ext cx="5692726"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https://www.pexels.com/photo/woman-standing-on-cliff-287240/</a:t>
            </a:r>
          </a:p>
        </p:txBody>
      </p:sp>
    </p:spTree>
    <p:extLst>
      <p:ext uri="{BB962C8B-B14F-4D97-AF65-F5344CB8AC3E}">
        <p14:creationId xmlns:p14="http://schemas.microsoft.com/office/powerpoint/2010/main" val="238730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F50505-F1DC-8A5F-CE5D-F59B9192D042}"/>
              </a:ext>
            </a:extLst>
          </p:cNvPr>
          <p:cNvSpPr txBox="1"/>
          <p:nvPr/>
        </p:nvSpPr>
        <p:spPr>
          <a:xfrm>
            <a:off x="-109182" y="1170832"/>
            <a:ext cx="12301182" cy="2366353"/>
          </a:xfrm>
          <a:prstGeom prst="rect">
            <a:avLst/>
          </a:prstGeom>
          <a:noFill/>
        </p:spPr>
        <p:txBody>
          <a:bodyPr wrap="square">
            <a:spAutoFit/>
          </a:bodyPr>
          <a:lstStyle/>
          <a:p>
            <a:pPr marL="342900" marR="0" lvl="0" indent="-342900" algn="just">
              <a:lnSpc>
                <a:spcPct val="107000"/>
              </a:lnSpc>
              <a:spcBef>
                <a:spcPts val="0"/>
              </a:spcBef>
              <a:spcAft>
                <a:spcPts val="0"/>
              </a:spcAft>
              <a:buFont typeface="Symbol" panose="05050102010706020507" pitchFamily="18" charset="2"/>
              <a:buChar char=""/>
            </a:pPr>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Top talent recruitment potential-An effective total rewards system that satisfies employees needs can attract a broad demographic of potential candidates. </a:t>
            </a:r>
          </a:p>
          <a:p>
            <a:pPr marL="342900" marR="0" lvl="0" indent="-342900" algn="just">
              <a:lnSpc>
                <a:spcPct val="107000"/>
              </a:lnSpc>
              <a:spcBef>
                <a:spcPts val="0"/>
              </a:spcBef>
              <a:spcAft>
                <a:spcPts val="0"/>
              </a:spcAft>
              <a:buFont typeface="Symbol" panose="05050102010706020507" pitchFamily="18" charset="2"/>
              <a:buChar char=""/>
            </a:pPr>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Employee retention-Adopting a total reward system boosts morale, encourages loyalty and creates a strong work environment that caters to employees personal and professional well-being. </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0053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9DFF9-6173-B2F3-F796-FC04B6ECF39F}"/>
              </a:ext>
            </a:extLst>
          </p:cNvPr>
          <p:cNvSpPr>
            <a:spLocks noGrp="1"/>
          </p:cNvSpPr>
          <p:nvPr>
            <p:ph type="title"/>
          </p:nvPr>
        </p:nvSpPr>
        <p:spPr>
          <a:xfrm>
            <a:off x="0" y="-95533"/>
            <a:ext cx="12192000" cy="900751"/>
          </a:xfrm>
        </p:spPr>
        <p:txBody>
          <a:bodyPr/>
          <a:lstStyle/>
          <a:p>
            <a:pPr algn="ctr"/>
            <a:r>
              <a:rPr lang="en-US" dirty="0"/>
              <a:t>	</a:t>
            </a:r>
            <a:r>
              <a:rPr lang="en-US" sz="2800" b="1" dirty="0">
                <a:latin typeface="Times New Roman" panose="02020603050405020304" pitchFamily="18" charset="0"/>
                <a:cs typeface="Times New Roman" panose="02020603050405020304" pitchFamily="18" charset="0"/>
              </a:rPr>
              <a:t>Total Rewards</a:t>
            </a:r>
          </a:p>
        </p:txBody>
      </p:sp>
      <p:sp>
        <p:nvSpPr>
          <p:cNvPr id="3" name="Content Placeholder 2">
            <a:extLst>
              <a:ext uri="{FF2B5EF4-FFF2-40B4-BE49-F238E27FC236}">
                <a16:creationId xmlns:a16="http://schemas.microsoft.com/office/drawing/2014/main" id="{BAA8BC8C-E165-A45B-3EC4-5F3E5785B29B}"/>
              </a:ext>
            </a:extLst>
          </p:cNvPr>
          <p:cNvSpPr>
            <a:spLocks noGrp="1"/>
          </p:cNvSpPr>
          <p:nvPr>
            <p:ph sz="half" idx="1"/>
          </p:nvPr>
        </p:nvSpPr>
        <p:spPr>
          <a:xfrm>
            <a:off x="-95534" y="805218"/>
            <a:ext cx="6115334" cy="6052782"/>
          </a:xfrm>
        </p:spPr>
        <p:txBody>
          <a:bodyPr>
            <a:normAutofit/>
          </a:bodyPr>
          <a:lstStyle/>
          <a:p>
            <a:pPr marL="342900" marR="0" lvl="0" indent="-342900" algn="just">
              <a:lnSpc>
                <a:spcPct val="107000"/>
              </a:lnSpc>
              <a:spcBef>
                <a:spcPts val="0"/>
              </a:spcBef>
              <a:spcAft>
                <a:spcPts val="0"/>
              </a:spcAft>
              <a:buFont typeface="Symbol" panose="05050102010706020507" pitchFamily="18" charset="2"/>
              <a:buChar char=""/>
            </a:pPr>
            <a:r>
              <a:rPr lang="en-GB" b="1" kern="100" dirty="0">
                <a:effectLst/>
                <a:latin typeface="Times New Roman" panose="02020603050405020304" pitchFamily="18" charset="0"/>
                <a:ea typeface="Calibri" panose="020F0502020204030204" pitchFamily="34" charset="0"/>
                <a:cs typeface="Times New Roman" panose="02020603050405020304" pitchFamily="18" charset="0"/>
              </a:rPr>
              <a:t>Top talent recruitment-</a:t>
            </a:r>
            <a:r>
              <a:rPr lang="en-GB" kern="100" dirty="0">
                <a:effectLst/>
                <a:latin typeface="Times New Roman" panose="02020603050405020304" pitchFamily="18" charset="0"/>
                <a:ea typeface="Calibri" panose="020F0502020204030204" pitchFamily="34" charset="0"/>
                <a:cs typeface="Times New Roman" panose="02020603050405020304" pitchFamily="18" charset="0"/>
              </a:rPr>
              <a:t>attract a broad demographic of potential candidates. </a:t>
            </a:r>
          </a:p>
          <a:p>
            <a:pPr marL="342900" marR="0" lvl="0" indent="-342900" algn="just">
              <a:lnSpc>
                <a:spcPct val="107000"/>
              </a:lnSpc>
              <a:spcBef>
                <a:spcPts val="0"/>
              </a:spcBef>
              <a:spcAft>
                <a:spcPts val="0"/>
              </a:spcAft>
              <a:buFont typeface="Symbol" panose="05050102010706020507" pitchFamily="18" charset="2"/>
              <a:buChar char=""/>
            </a:pPr>
            <a:r>
              <a:rPr lang="en-GB" kern="100" dirty="0">
                <a:effectLst/>
                <a:latin typeface="Times New Roman" panose="02020603050405020304" pitchFamily="18" charset="0"/>
                <a:ea typeface="Calibri" panose="020F0502020204030204" pitchFamily="34" charset="0"/>
                <a:cs typeface="Times New Roman" panose="02020603050405020304" pitchFamily="18" charset="0"/>
              </a:rPr>
              <a:t>It can help build public perception of work for the company as lucrative and give the organization a competitive advantage </a:t>
            </a:r>
          </a:p>
          <a:p>
            <a:pPr marL="342900" marR="0" lvl="0" indent="-342900" algn="just">
              <a:lnSpc>
                <a:spcPct val="107000"/>
              </a:lnSpc>
              <a:spcBef>
                <a:spcPts val="0"/>
              </a:spcBef>
              <a:spcAft>
                <a:spcPts val="0"/>
              </a:spcAft>
              <a:buFont typeface="Symbol" panose="05050102010706020507" pitchFamily="18" charset="2"/>
              <a:buChar char=""/>
            </a:pPr>
            <a:r>
              <a:rPr lang="en-GB" kern="100" dirty="0">
                <a:effectLst/>
                <a:latin typeface="Times New Roman" panose="02020603050405020304" pitchFamily="18" charset="0"/>
                <a:ea typeface="Calibri" panose="020F0502020204030204" pitchFamily="34" charset="0"/>
                <a:cs typeface="Times New Roman" panose="02020603050405020304" pitchFamily="18" charset="0"/>
              </a:rPr>
              <a:t>It can also facilitate the</a:t>
            </a:r>
            <a:endParaRPr lang="en-US" dirty="0"/>
          </a:p>
        </p:txBody>
      </p:sp>
      <p:sp>
        <p:nvSpPr>
          <p:cNvPr id="4" name="Content Placeholder 3">
            <a:extLst>
              <a:ext uri="{FF2B5EF4-FFF2-40B4-BE49-F238E27FC236}">
                <a16:creationId xmlns:a16="http://schemas.microsoft.com/office/drawing/2014/main" id="{9D102C4F-AD26-7ADA-3752-F570614D0F0A}"/>
              </a:ext>
            </a:extLst>
          </p:cNvPr>
          <p:cNvSpPr>
            <a:spLocks noGrp="1"/>
          </p:cNvSpPr>
          <p:nvPr>
            <p:ph sz="half" idx="2"/>
          </p:nvPr>
        </p:nvSpPr>
        <p:spPr>
          <a:xfrm>
            <a:off x="6172200" y="805218"/>
            <a:ext cx="6019800" cy="6052782"/>
          </a:xfrm>
        </p:spPr>
        <p:txBody>
          <a:bodyPr>
            <a:normAutofit/>
          </a:bodyPr>
          <a:lstStyle/>
          <a:p>
            <a:pPr algn="just"/>
            <a:r>
              <a:rPr lang="en-GB" sz="2800" b="1" kern="100" dirty="0">
                <a:effectLst/>
                <a:latin typeface="Times New Roman" panose="02020603050405020304" pitchFamily="18" charset="0"/>
                <a:ea typeface="Calibri" panose="020F0502020204030204" pitchFamily="34" charset="0"/>
                <a:cs typeface="Times New Roman" panose="02020603050405020304" pitchFamily="18" charset="0"/>
              </a:rPr>
              <a:t>Employee retention-</a:t>
            </a:r>
          </a:p>
          <a:p>
            <a:pPr algn="just"/>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boosts</a:t>
            </a:r>
            <a:r>
              <a:rPr lang="en-GB"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kern="100" dirty="0">
                <a:effectLst/>
                <a:latin typeface="Times New Roman" panose="02020603050405020304" pitchFamily="18" charset="0"/>
                <a:ea typeface="Calibri" panose="020F0502020204030204" pitchFamily="34" charset="0"/>
                <a:cs typeface="Times New Roman" panose="02020603050405020304" pitchFamily="18" charset="0"/>
              </a:rPr>
              <a:t>morale, encourages loyalty and creates a strong work environment that caters to employees personal and professional well-being. </a:t>
            </a:r>
            <a:endParaRPr lang="en-US" dirty="0"/>
          </a:p>
        </p:txBody>
      </p:sp>
    </p:spTree>
    <p:extLst>
      <p:ext uri="{BB962C8B-B14F-4D97-AF65-F5344CB8AC3E}">
        <p14:creationId xmlns:p14="http://schemas.microsoft.com/office/powerpoint/2010/main" val="819989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8DAEF-BF42-C73B-C8A1-679424CE0FEF}"/>
              </a:ext>
            </a:extLst>
          </p:cNvPr>
          <p:cNvSpPr>
            <a:spLocks noGrp="1"/>
          </p:cNvSpPr>
          <p:nvPr>
            <p:ph type="title"/>
          </p:nvPr>
        </p:nvSpPr>
        <p:spPr>
          <a:xfrm>
            <a:off x="0" y="0"/>
            <a:ext cx="4772025" cy="1055078"/>
          </a:xfrm>
        </p:spPr>
        <p:txBody>
          <a:bodyPr>
            <a:normAutofit/>
          </a:bodyPr>
          <a:lstStyle/>
          <a:p>
            <a:pPr algn="ctr"/>
            <a:r>
              <a:rPr lang="en-US" sz="2400" dirty="0">
                <a:effectLst/>
                <a:latin typeface="Times New Roman" panose="02020603050405020304" pitchFamily="18" charset="0"/>
                <a:ea typeface="Calibri" panose="020F0502020204030204" pitchFamily="34" charset="0"/>
              </a:rPr>
              <a:t>Enhancing the employment relationship</a:t>
            </a:r>
            <a:endParaRPr lang="en-US" sz="2400" dirty="0"/>
          </a:p>
        </p:txBody>
      </p:sp>
      <p:sp>
        <p:nvSpPr>
          <p:cNvPr id="4" name="Text Placeholder 3">
            <a:extLst>
              <a:ext uri="{FF2B5EF4-FFF2-40B4-BE49-F238E27FC236}">
                <a16:creationId xmlns:a16="http://schemas.microsoft.com/office/drawing/2014/main" id="{380E4C0B-49AD-363F-F233-E07E43339069}"/>
              </a:ext>
            </a:extLst>
          </p:cNvPr>
          <p:cNvSpPr>
            <a:spLocks noGrp="1"/>
          </p:cNvSpPr>
          <p:nvPr>
            <p:ph type="body" sz="half" idx="2"/>
          </p:nvPr>
        </p:nvSpPr>
        <p:spPr>
          <a:xfrm>
            <a:off x="0" y="1055078"/>
            <a:ext cx="7202658" cy="5802922"/>
          </a:xfrm>
        </p:spPr>
        <p:txBody>
          <a:bodyPr>
            <a:normAutofit/>
          </a:bodyPr>
          <a:lstStyle/>
          <a:p>
            <a:r>
              <a:rPr lang="en-US" sz="2800" dirty="0">
                <a:effectLst/>
                <a:latin typeface="Times New Roman" panose="02020603050405020304" pitchFamily="18" charset="0"/>
                <a:ea typeface="Calibri" panose="020F0502020204030204" pitchFamily="34" charset="0"/>
              </a:rPr>
              <a:t>Relational rewards may bind individuals more strongly to the organization because they can answer those special individual needs’</a:t>
            </a:r>
            <a:endParaRPr lang="en-US" sz="2800" dirty="0"/>
          </a:p>
        </p:txBody>
      </p:sp>
      <p:pic>
        <p:nvPicPr>
          <p:cNvPr id="5122" name="Picture 2" descr="Free Top view of faceless friends in different clothes stacking hands together while standing on wooden floor indoor on sunny day Stock Photo">
            <a:extLst>
              <a:ext uri="{FF2B5EF4-FFF2-40B4-BE49-F238E27FC236}">
                <a16:creationId xmlns:a16="http://schemas.microsoft.com/office/drawing/2014/main" id="{0814E06B-9492-B4E9-0C3D-8A39C585DCC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1685" b="21685"/>
          <a:stretch>
            <a:fillRect/>
          </a:stretch>
        </p:blipFill>
        <p:spPr bwMode="auto">
          <a:xfrm>
            <a:off x="7202658" y="95249"/>
            <a:ext cx="4989342" cy="42993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7C6747-9B72-39E6-7F4E-60AABEE7A621}"/>
              </a:ext>
            </a:extLst>
          </p:cNvPr>
          <p:cNvSpPr txBox="1"/>
          <p:nvPr/>
        </p:nvSpPr>
        <p:spPr>
          <a:xfrm>
            <a:off x="7202658" y="4394579"/>
            <a:ext cx="4989341" cy="261610"/>
          </a:xfrm>
          <a:prstGeom prst="rect">
            <a:avLst/>
          </a:prstGeom>
          <a:noFill/>
        </p:spPr>
        <p:txBody>
          <a:bodyPr wrap="square" rtlCol="0">
            <a:spAutoFit/>
          </a:bodyPr>
          <a:lstStyle/>
          <a:p>
            <a:r>
              <a:rPr lang="en-US" sz="1100" dirty="0"/>
              <a:t>https://www.pexels.com/photo/crop-friends-stacking-hands-together-3830752/</a:t>
            </a:r>
          </a:p>
        </p:txBody>
      </p:sp>
    </p:spTree>
    <p:extLst>
      <p:ext uri="{BB962C8B-B14F-4D97-AF65-F5344CB8AC3E}">
        <p14:creationId xmlns:p14="http://schemas.microsoft.com/office/powerpoint/2010/main" val="2301666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90C78-9240-FCC5-B4D6-A4E5947EF701}"/>
              </a:ext>
            </a:extLst>
          </p:cNvPr>
          <p:cNvSpPr>
            <a:spLocks noGrp="1"/>
          </p:cNvSpPr>
          <p:nvPr>
            <p:ph type="title"/>
          </p:nvPr>
        </p:nvSpPr>
        <p:spPr>
          <a:xfrm>
            <a:off x="-1" y="1"/>
            <a:ext cx="12050973" cy="846160"/>
          </a:xfrm>
        </p:spPr>
        <p:txBody>
          <a:bodyPr/>
          <a:lstStyle/>
          <a:p>
            <a:pPr algn="ct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r>
              <a:rPr lang="en-US" sz="2800" b="1" kern="100" dirty="0">
                <a:latin typeface="Times New Roman" panose="02020603050405020304" pitchFamily="18" charset="0"/>
                <a:ea typeface="Calibri" panose="020F0502020204030204" pitchFamily="34" charset="0"/>
                <a:cs typeface="Times New Roman" panose="02020603050405020304" pitchFamily="18" charset="0"/>
              </a:rPr>
              <a:t>S</a:t>
            </a:r>
            <a:r>
              <a:rPr lang="en-US" sz="2800" b="1" dirty="0">
                <a:effectLst/>
                <a:latin typeface="Times New Roman" panose="02020603050405020304" pitchFamily="18" charset="0"/>
                <a:ea typeface="Calibri" panose="020F0502020204030204" pitchFamily="34" charset="0"/>
              </a:rPr>
              <a:t>teps of Introducing total rewards </a:t>
            </a:r>
            <a:endParaRPr lang="en-US" sz="2800" dirty="0"/>
          </a:p>
        </p:txBody>
      </p:sp>
      <p:sp>
        <p:nvSpPr>
          <p:cNvPr id="3" name="Content Placeholder 2">
            <a:extLst>
              <a:ext uri="{FF2B5EF4-FFF2-40B4-BE49-F238E27FC236}">
                <a16:creationId xmlns:a16="http://schemas.microsoft.com/office/drawing/2014/main" id="{5ADD90F2-76A4-8F29-BAEB-AD0507C50091}"/>
              </a:ext>
            </a:extLst>
          </p:cNvPr>
          <p:cNvSpPr>
            <a:spLocks noGrp="1"/>
          </p:cNvSpPr>
          <p:nvPr>
            <p:ph sz="half" idx="1"/>
          </p:nvPr>
        </p:nvSpPr>
        <p:spPr>
          <a:xfrm>
            <a:off x="0" y="846161"/>
            <a:ext cx="6019800" cy="6011838"/>
          </a:xfrm>
        </p:spPr>
        <p:txBody>
          <a:bodyPr/>
          <a:lstStyle/>
          <a:p>
            <a:pPr marL="0" indent="0">
              <a:buNone/>
            </a:pP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1. Clarify the concept of total rewards-</a:t>
            </a:r>
            <a:r>
              <a:rPr lang="en-US" sz="2800" dirty="0">
                <a:effectLst/>
                <a:latin typeface="Times New Roman" panose="02020603050405020304" pitchFamily="18" charset="0"/>
                <a:ea typeface="Calibri" panose="020F0502020204030204" pitchFamily="34" charset="0"/>
              </a:rPr>
              <a:t>clarification of the meaning of the concept to the organization and a definition of its objectives</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00059DA-2AF6-D376-8BB8-BF0CB847A89E}"/>
              </a:ext>
            </a:extLst>
          </p:cNvPr>
          <p:cNvSpPr>
            <a:spLocks noGrp="1"/>
          </p:cNvSpPr>
          <p:nvPr>
            <p:ph sz="half" idx="2"/>
          </p:nvPr>
        </p:nvSpPr>
        <p:spPr>
          <a:xfrm>
            <a:off x="6172200" y="846160"/>
            <a:ext cx="6019800" cy="6011837"/>
          </a:xfrm>
        </p:spPr>
        <p:txBody>
          <a:bodyPr/>
          <a:lstStyle/>
          <a:p>
            <a:pPr marL="0" indent="0">
              <a:buNone/>
            </a:pP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2. Involve stakeholders-</a:t>
            </a:r>
            <a:r>
              <a:rPr lang="en-US" dirty="0">
                <a:effectLst/>
                <a:latin typeface="Times New Roman" panose="02020603050405020304" pitchFamily="18" charset="0"/>
                <a:ea typeface="Calibri" panose="020F0502020204030204" pitchFamily="34" charset="0"/>
              </a:rPr>
              <a:t>Stakeholders should be involved as much as possible in developing total rewards. These include line </a:t>
            </a:r>
            <a:r>
              <a:rPr lang="en-US" dirty="0" err="1">
                <a:effectLst/>
                <a:latin typeface="Times New Roman" panose="02020603050405020304" pitchFamily="18" charset="0"/>
                <a:ea typeface="Calibri" panose="020F0502020204030204" pitchFamily="34" charset="0"/>
              </a:rPr>
              <a:t>managers,employees</a:t>
            </a:r>
            <a:r>
              <a:rPr lang="en-US" dirty="0">
                <a:effectLst/>
                <a:latin typeface="Times New Roman" panose="02020603050405020304" pitchFamily="18" charset="0"/>
                <a:ea typeface="Calibri" panose="020F0502020204030204" pitchFamily="34" charset="0"/>
              </a:rPr>
              <a:t> and employee representatives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63454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1C856-9897-F068-1373-61081F255BD9}"/>
              </a:ext>
            </a:extLst>
          </p:cNvPr>
          <p:cNvSpPr>
            <a:spLocks noGrp="1"/>
          </p:cNvSpPr>
          <p:nvPr>
            <p:ph type="title"/>
          </p:nvPr>
        </p:nvSpPr>
        <p:spPr>
          <a:xfrm>
            <a:off x="0" y="-95534"/>
            <a:ext cx="5183188" cy="614149"/>
          </a:xfrm>
        </p:spPr>
        <p:txBody>
          <a:bodyPr>
            <a:normAutofit/>
          </a:bodyPr>
          <a:lstStyle/>
          <a:p>
            <a:r>
              <a:rPr lang="en-US" sz="2400" b="1" kern="100" dirty="0">
                <a:latin typeface="Times New Roman" panose="02020603050405020304" pitchFamily="18" charset="0"/>
                <a:ea typeface="Calibri" panose="020F0502020204030204" pitchFamily="34" charset="0"/>
                <a:cs typeface="Times New Roman" panose="02020603050405020304" pitchFamily="18" charset="0"/>
              </a:rPr>
              <a:t>S</a:t>
            </a:r>
            <a:r>
              <a:rPr lang="en-US" sz="2400" b="1" dirty="0">
                <a:effectLst/>
                <a:latin typeface="Times New Roman" panose="02020603050405020304" pitchFamily="18" charset="0"/>
                <a:ea typeface="Calibri" panose="020F0502020204030204" pitchFamily="34" charset="0"/>
              </a:rPr>
              <a:t>teps of Introducing total rewards</a:t>
            </a:r>
            <a:endParaRPr lang="en-US" sz="2400" dirty="0"/>
          </a:p>
        </p:txBody>
      </p:sp>
      <p:sp>
        <p:nvSpPr>
          <p:cNvPr id="4" name="Text Placeholder 3">
            <a:extLst>
              <a:ext uri="{FF2B5EF4-FFF2-40B4-BE49-F238E27FC236}">
                <a16:creationId xmlns:a16="http://schemas.microsoft.com/office/drawing/2014/main" id="{7DA3578D-4BFF-C0B1-71D8-7BE499F679B8}"/>
              </a:ext>
            </a:extLst>
          </p:cNvPr>
          <p:cNvSpPr>
            <a:spLocks noGrp="1"/>
          </p:cNvSpPr>
          <p:nvPr>
            <p:ph type="body" sz="half" idx="2"/>
          </p:nvPr>
        </p:nvSpPr>
        <p:spPr>
          <a:xfrm>
            <a:off x="0" y="518615"/>
            <a:ext cx="5991367" cy="6237027"/>
          </a:xfrm>
        </p:spPr>
        <p:txBody>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Identify total rewards elements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that the organization wants to incorporate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661E62DE-E529-0521-22CD-B1AA2CA29219}"/>
              </a:ext>
            </a:extLst>
          </p:cNvPr>
          <p:cNvSpPr txBox="1"/>
          <p:nvPr/>
        </p:nvSpPr>
        <p:spPr>
          <a:xfrm>
            <a:off x="7400926" y="3743325"/>
            <a:ext cx="4791074" cy="430887"/>
          </a:xfrm>
          <a:prstGeom prst="rect">
            <a:avLst/>
          </a:prstGeom>
          <a:noFill/>
        </p:spPr>
        <p:txBody>
          <a:bodyPr wrap="square" rtlCol="0">
            <a:spAutoFit/>
          </a:bodyPr>
          <a:lstStyle/>
          <a:p>
            <a:r>
              <a:rPr lang="en-US" sz="1100"/>
              <a:t>https://www.pexels.com/photo/colleagues-standing-in-white-long-sleeve-shirts-discussing-and-reading-a-financial-report-8297478/</a:t>
            </a:r>
            <a:endParaRPr lang="en-US" sz="1100" dirty="0"/>
          </a:p>
        </p:txBody>
      </p:sp>
      <p:pic>
        <p:nvPicPr>
          <p:cNvPr id="1028" name="Picture 4" descr="Free Colleagues Standing in White Long Sleeve Shirts Discussing and Reading a Financial Report Stock Photo">
            <a:extLst>
              <a:ext uri="{FF2B5EF4-FFF2-40B4-BE49-F238E27FC236}">
                <a16:creationId xmlns:a16="http://schemas.microsoft.com/office/drawing/2014/main" id="{81CAB233-1632-CD6A-7101-6253F6E7F53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055892" y="-95534"/>
            <a:ext cx="5136108" cy="3524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225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D600F-6966-EF77-776B-F6C924A7C10A}"/>
              </a:ext>
            </a:extLst>
          </p:cNvPr>
          <p:cNvSpPr>
            <a:spLocks noGrp="1"/>
          </p:cNvSpPr>
          <p:nvPr>
            <p:ph type="title"/>
          </p:nvPr>
        </p:nvSpPr>
        <p:spPr>
          <a:xfrm>
            <a:off x="-1" y="1"/>
            <a:ext cx="12192000" cy="805217"/>
          </a:xfrm>
        </p:spPr>
        <p:txBody>
          <a:bodyPr>
            <a:normAutofit/>
          </a:bodyPr>
          <a:lstStyle/>
          <a:p>
            <a:pPr algn="ctr"/>
            <a:r>
              <a:rPr lang="en-US" sz="2800" b="1" dirty="0">
                <a:latin typeface="Times New Roman" panose="02020603050405020304" pitchFamily="18" charset="0"/>
                <a:ea typeface="Calibri" panose="020F0502020204030204" pitchFamily="34" charset="0"/>
              </a:rPr>
              <a:t>B</a:t>
            </a:r>
            <a:r>
              <a:rPr lang="en-US" sz="2800" b="1" dirty="0">
                <a:effectLst/>
                <a:latin typeface="Times New Roman" panose="02020603050405020304" pitchFamily="18" charset="0"/>
                <a:ea typeface="Calibri" panose="020F0502020204030204" pitchFamily="34" charset="0"/>
              </a:rPr>
              <a:t>asic approaches that can be adopted</a:t>
            </a:r>
            <a:endParaRPr lang="en-US" sz="2800" dirty="0"/>
          </a:p>
        </p:txBody>
      </p:sp>
      <p:sp>
        <p:nvSpPr>
          <p:cNvPr id="3" name="Content Placeholder 2">
            <a:extLst>
              <a:ext uri="{FF2B5EF4-FFF2-40B4-BE49-F238E27FC236}">
                <a16:creationId xmlns:a16="http://schemas.microsoft.com/office/drawing/2014/main" id="{6AF99DDD-8EA1-BCA2-2F7D-F5A0978D1346}"/>
              </a:ext>
            </a:extLst>
          </p:cNvPr>
          <p:cNvSpPr>
            <a:spLocks noGrp="1"/>
          </p:cNvSpPr>
          <p:nvPr>
            <p:ph idx="1"/>
          </p:nvPr>
        </p:nvSpPr>
        <p:spPr>
          <a:xfrm>
            <a:off x="0" y="682388"/>
            <a:ext cx="12192000" cy="6175611"/>
          </a:xfrm>
        </p:spPr>
        <p:txBody>
          <a:bodyPr/>
          <a:lstStyle/>
          <a:p>
            <a:pPr marL="0" indent="0">
              <a:buNone/>
            </a:pPr>
            <a:r>
              <a:rPr lang="en-US" sz="1800" dirty="0">
                <a:effectLst/>
                <a:latin typeface="Times New Roman" panose="02020603050405020304" pitchFamily="18" charset="0"/>
                <a:ea typeface="Calibri" panose="020F0502020204030204" pitchFamily="34" charset="0"/>
              </a:rPr>
              <a:t>1. </a:t>
            </a:r>
            <a:r>
              <a:rPr lang="en-US" dirty="0">
                <a:latin typeface="Times New Roman" panose="02020603050405020304" pitchFamily="18" charset="0"/>
                <a:ea typeface="Calibri" panose="020F0502020204030204" pitchFamily="34" charset="0"/>
              </a:rPr>
              <a:t>D</a:t>
            </a:r>
            <a:r>
              <a:rPr lang="en-US" dirty="0">
                <a:effectLst/>
                <a:latin typeface="Times New Roman" panose="02020603050405020304" pitchFamily="18" charset="0"/>
                <a:ea typeface="Calibri" panose="020F0502020204030204" pitchFamily="34" charset="0"/>
              </a:rPr>
              <a:t>eductive approach- taking one of the models and seeing how well it applies and then using the management perspective to see how well employees fit</a:t>
            </a:r>
            <a:endParaRPr lang="en-US" dirty="0"/>
          </a:p>
        </p:txBody>
      </p:sp>
    </p:spTree>
    <p:extLst>
      <p:ext uri="{BB962C8B-B14F-4D97-AF65-F5344CB8AC3E}">
        <p14:creationId xmlns:p14="http://schemas.microsoft.com/office/powerpoint/2010/main" val="3540729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EC99B-B95B-3E2E-AD0C-3B0B5C6E0172}"/>
              </a:ext>
            </a:extLst>
          </p:cNvPr>
          <p:cNvSpPr>
            <a:spLocks noGrp="1"/>
          </p:cNvSpPr>
          <p:nvPr>
            <p:ph type="title"/>
          </p:nvPr>
        </p:nvSpPr>
        <p:spPr>
          <a:xfrm>
            <a:off x="0" y="1"/>
            <a:ext cx="12192000" cy="805217"/>
          </a:xfrm>
        </p:spPr>
        <p:txBody>
          <a:bodyPr>
            <a:normAutofit/>
          </a:bodyPr>
          <a:lstStyle/>
          <a:p>
            <a:pPr algn="ctr"/>
            <a:r>
              <a:rPr lang="en-US" sz="2800" b="1" dirty="0">
                <a:latin typeface="Times New Roman" panose="02020603050405020304" pitchFamily="18" charset="0"/>
                <a:ea typeface="Calibri" panose="020F0502020204030204" pitchFamily="34" charset="0"/>
              </a:rPr>
              <a:t>B</a:t>
            </a:r>
            <a:r>
              <a:rPr lang="en-US" sz="2800" b="1" dirty="0">
                <a:effectLst/>
                <a:latin typeface="Times New Roman" panose="02020603050405020304" pitchFamily="18" charset="0"/>
                <a:ea typeface="Calibri" panose="020F0502020204030204" pitchFamily="34" charset="0"/>
              </a:rPr>
              <a:t>asic approaches that can be adopted</a:t>
            </a:r>
            <a:endParaRPr lang="en-US" sz="2800" dirty="0"/>
          </a:p>
        </p:txBody>
      </p:sp>
      <p:sp>
        <p:nvSpPr>
          <p:cNvPr id="3" name="Content Placeholder 2">
            <a:extLst>
              <a:ext uri="{FF2B5EF4-FFF2-40B4-BE49-F238E27FC236}">
                <a16:creationId xmlns:a16="http://schemas.microsoft.com/office/drawing/2014/main" id="{C07F4710-3FA4-7D54-DE60-CEAF71D9D1E6}"/>
              </a:ext>
            </a:extLst>
          </p:cNvPr>
          <p:cNvSpPr>
            <a:spLocks noGrp="1"/>
          </p:cNvSpPr>
          <p:nvPr>
            <p:ph idx="1"/>
          </p:nvPr>
        </p:nvSpPr>
        <p:spPr>
          <a:xfrm>
            <a:off x="0" y="696036"/>
            <a:ext cx="12192000" cy="6161963"/>
          </a:xfrm>
        </p:spPr>
        <p:txBody>
          <a:bodyPr/>
          <a:lstStyle/>
          <a:p>
            <a:pPr marL="0" indent="0">
              <a:buNone/>
            </a:pPr>
            <a:r>
              <a:rPr lang="en-US" b="1" dirty="0">
                <a:latin typeface="Times New Roman" panose="02020603050405020304" pitchFamily="18" charset="0"/>
                <a:ea typeface="Calibri" panose="020F0502020204030204" pitchFamily="34" charset="0"/>
                <a:cs typeface="Times New Roman" panose="02020603050405020304" pitchFamily="18" charset="0"/>
              </a:rPr>
              <a:t>2. 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nductive approach</a:t>
            </a:r>
            <a:r>
              <a:rPr lang="en-US" dirty="0">
                <a:effectLst/>
                <a:latin typeface="Times New Roman" panose="02020603050405020304" pitchFamily="18" charset="0"/>
                <a:ea typeface="Calibri" panose="020F0502020204030204" pitchFamily="34" charset="0"/>
                <a:cs typeface="Times New Roman" panose="02020603050405020304" pitchFamily="18" charset="0"/>
              </a:rPr>
              <a:t>-</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collecting the views of employees and making sense of them, then interactively fitting these views with a model and finally establishing and dealing with any gap between the positions of employees and management. </a:t>
            </a:r>
          </a:p>
          <a:p>
            <a:pPr marL="0" indent="0">
              <a:buNone/>
            </a:pPr>
            <a:endParaRPr lang="en-US" dirty="0"/>
          </a:p>
        </p:txBody>
      </p:sp>
    </p:spTree>
    <p:extLst>
      <p:ext uri="{BB962C8B-B14F-4D97-AF65-F5344CB8AC3E}">
        <p14:creationId xmlns:p14="http://schemas.microsoft.com/office/powerpoint/2010/main" val="1385241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DA988-883D-2C1D-6214-24628750CE7E}"/>
              </a:ext>
            </a:extLst>
          </p:cNvPr>
          <p:cNvSpPr>
            <a:spLocks noGrp="1"/>
          </p:cNvSpPr>
          <p:nvPr>
            <p:ph type="title"/>
          </p:nvPr>
        </p:nvSpPr>
        <p:spPr>
          <a:xfrm>
            <a:off x="0" y="1"/>
            <a:ext cx="12192000" cy="1690688"/>
          </a:xfrm>
        </p:spPr>
        <p:txBody>
          <a:bodyPr/>
          <a:lstStyle/>
          <a:p>
            <a:pPr algn="ct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r>
              <a:rPr lang="en-US" sz="2800" b="1" dirty="0">
                <a:latin typeface="Times New Roman" panose="02020603050405020304" pitchFamily="18" charset="0"/>
                <a:ea typeface="Calibri" panose="020F0502020204030204" pitchFamily="34" charset="0"/>
              </a:rPr>
              <a:t>B</a:t>
            </a:r>
            <a:r>
              <a:rPr lang="en-US" sz="2800" b="1" dirty="0">
                <a:effectLst/>
                <a:latin typeface="Times New Roman" panose="02020603050405020304" pitchFamily="18" charset="0"/>
                <a:ea typeface="Calibri" panose="020F0502020204030204" pitchFamily="34" charset="0"/>
              </a:rPr>
              <a:t>asic approaches that can be adopted</a:t>
            </a:r>
            <a:endParaRPr lang="en-US" sz="2800" dirty="0"/>
          </a:p>
        </p:txBody>
      </p:sp>
      <p:sp>
        <p:nvSpPr>
          <p:cNvPr id="3" name="Content Placeholder 2">
            <a:extLst>
              <a:ext uri="{FF2B5EF4-FFF2-40B4-BE49-F238E27FC236}">
                <a16:creationId xmlns:a16="http://schemas.microsoft.com/office/drawing/2014/main" id="{65E910AA-E39B-29DE-962B-E996ECAC7CEE}"/>
              </a:ext>
            </a:extLst>
          </p:cNvPr>
          <p:cNvSpPr>
            <a:spLocks noGrp="1"/>
          </p:cNvSpPr>
          <p:nvPr>
            <p:ph idx="1"/>
          </p:nvPr>
        </p:nvSpPr>
        <p:spPr>
          <a:xfrm>
            <a:off x="-1" y="1255594"/>
            <a:ext cx="12078269" cy="5602405"/>
          </a:xfrm>
        </p:spPr>
        <p:txBody>
          <a:bodyPr>
            <a:normAutofit/>
          </a:bodyPr>
          <a:lstStyle/>
          <a:p>
            <a:pPr marL="0" indent="0">
              <a:buNone/>
            </a:pPr>
            <a:r>
              <a:rPr lang="en-US" dirty="0">
                <a:latin typeface="Times New Roman" panose="02020603050405020304" pitchFamily="18" charset="0"/>
                <a:ea typeface="Calibri" panose="020F0502020204030204" pitchFamily="34" charset="0"/>
              </a:rPr>
              <a:t>3. B</a:t>
            </a:r>
            <a:r>
              <a:rPr lang="en-US" dirty="0">
                <a:effectLst/>
                <a:latin typeface="Times New Roman" panose="02020603050405020304" pitchFamily="18" charset="0"/>
                <a:ea typeface="Calibri" panose="020F0502020204030204" pitchFamily="34" charset="0"/>
              </a:rPr>
              <a:t>enchmark the total rewards experiences of other organizations and produce an individualized approach</a:t>
            </a:r>
            <a:endParaRPr lang="en-US" dirty="0"/>
          </a:p>
        </p:txBody>
      </p:sp>
    </p:spTree>
    <p:extLst>
      <p:ext uri="{BB962C8B-B14F-4D97-AF65-F5344CB8AC3E}">
        <p14:creationId xmlns:p14="http://schemas.microsoft.com/office/powerpoint/2010/main" val="1685295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53610-C93A-D4B8-AA10-EAB90B25CA61}"/>
              </a:ext>
            </a:extLst>
          </p:cNvPr>
          <p:cNvSpPr>
            <a:spLocks noGrp="1"/>
          </p:cNvSpPr>
          <p:nvPr>
            <p:ph type="title"/>
          </p:nvPr>
        </p:nvSpPr>
        <p:spPr>
          <a:xfrm>
            <a:off x="0" y="0"/>
            <a:ext cx="5183188" cy="98742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Prioritize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E281FE34-8AB3-810A-EE74-C71A18FAFF84}"/>
              </a:ext>
            </a:extLst>
          </p:cNvPr>
          <p:cNvSpPr>
            <a:spLocks noGrp="1"/>
          </p:cNvSpPr>
          <p:nvPr>
            <p:ph type="body" sz="half" idx="2"/>
          </p:nvPr>
        </p:nvSpPr>
        <p:spPr>
          <a:xfrm>
            <a:off x="0" y="764275"/>
            <a:ext cx="7219666" cy="6093725"/>
          </a:xfrm>
        </p:spPr>
        <p:txBody>
          <a:bodyPr>
            <a:normAutofit/>
          </a:bodyPr>
          <a:lstStyle/>
          <a:p>
            <a:pPr algn="just"/>
            <a:r>
              <a:rPr lang="en-US" sz="2400" dirty="0">
                <a:effectLst/>
                <a:latin typeface="Times New Roman" panose="02020603050405020304" pitchFamily="18" charset="0"/>
                <a:ea typeface="Calibri" panose="020F0502020204030204" pitchFamily="34" charset="0"/>
              </a:rPr>
              <a:t>It is best not to be too ambitious in introducing total rewards. Start by identifying ‘win–win’ initiatives – those that are likely to have a notable effect on employee engagement and can be developed without too much difficulty</a:t>
            </a:r>
            <a:endParaRPr lang="en-US" sz="2400" dirty="0"/>
          </a:p>
        </p:txBody>
      </p:sp>
      <p:pic>
        <p:nvPicPr>
          <p:cNvPr id="2050" name="Picture 2" descr="Free Decorative judgement scale and gavel placed on desk in light lawyer office against window Stock Photo">
            <a:extLst>
              <a:ext uri="{FF2B5EF4-FFF2-40B4-BE49-F238E27FC236}">
                <a16:creationId xmlns:a16="http://schemas.microsoft.com/office/drawing/2014/main" id="{3753E508-09D9-9B36-16FB-82DDB63F6DF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6405" b="16405"/>
          <a:stretch>
            <a:fillRect/>
          </a:stretch>
        </p:blipFill>
        <p:spPr bwMode="auto">
          <a:xfrm>
            <a:off x="7219666" y="0"/>
            <a:ext cx="4972334" cy="331640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9BEE2C-EC5B-4245-140B-8081426FC3C8}"/>
              </a:ext>
            </a:extLst>
          </p:cNvPr>
          <p:cNvSpPr txBox="1"/>
          <p:nvPr/>
        </p:nvSpPr>
        <p:spPr>
          <a:xfrm>
            <a:off x="7219667" y="3725839"/>
            <a:ext cx="484495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https://www.pexels.com/photo/judgement-scale-and-gavel-in-judge-office-5669602/</a:t>
            </a:r>
          </a:p>
        </p:txBody>
      </p:sp>
    </p:spTree>
    <p:extLst>
      <p:ext uri="{BB962C8B-B14F-4D97-AF65-F5344CB8AC3E}">
        <p14:creationId xmlns:p14="http://schemas.microsoft.com/office/powerpoint/2010/main" val="2209427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39C83-2CE0-FD68-E0CF-F72910FBA324}"/>
              </a:ext>
            </a:extLst>
          </p:cNvPr>
          <p:cNvSpPr>
            <a:spLocks noGrp="1"/>
          </p:cNvSpPr>
          <p:nvPr>
            <p:ph type="title"/>
          </p:nvPr>
        </p:nvSpPr>
        <p:spPr>
          <a:xfrm>
            <a:off x="0" y="109183"/>
            <a:ext cx="12192000" cy="982639"/>
          </a:xfrm>
        </p:spPr>
        <p:txBody>
          <a:bodyPr>
            <a:normAutofit fontScale="90000"/>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Make the business case for total rewards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F742E6E-E9B6-1471-E38F-9F8E1955AE42}"/>
              </a:ext>
            </a:extLst>
          </p:cNvPr>
          <p:cNvSpPr>
            <a:spLocks noGrp="1"/>
          </p:cNvSpPr>
          <p:nvPr>
            <p:ph idx="1"/>
          </p:nvPr>
        </p:nvSpPr>
        <p:spPr>
          <a:xfrm>
            <a:off x="-1" y="1091822"/>
            <a:ext cx="12192001" cy="5766178"/>
          </a:xfrm>
        </p:spPr>
        <p:txBody>
          <a:bodyPr/>
          <a:lstStyle/>
          <a:p>
            <a:pPr algn="just"/>
            <a:r>
              <a:rPr lang="en-US" dirty="0">
                <a:effectLst/>
                <a:latin typeface="Times New Roman" panose="02020603050405020304" pitchFamily="18" charset="0"/>
                <a:ea typeface="Calibri" panose="020F0502020204030204" pitchFamily="34" charset="0"/>
              </a:rPr>
              <a:t>The business case for total rewards aims to demonstrate that an investment of time, effort and money in introducing total rewards will produce a return in the form of performance improvements resulting from higher levels of engagement</a:t>
            </a:r>
            <a:r>
              <a:rPr lang="en-US" sz="1800" dirty="0">
                <a:effectLst/>
                <a:latin typeface="Times New Roman" panose="02020603050405020304" pitchFamily="18" charset="0"/>
                <a:ea typeface="Calibri" panose="020F0502020204030204" pitchFamily="34" charset="0"/>
              </a:rPr>
              <a:t>. </a:t>
            </a:r>
            <a:endParaRPr lang="en-US" dirty="0"/>
          </a:p>
        </p:txBody>
      </p:sp>
    </p:spTree>
    <p:extLst>
      <p:ext uri="{BB962C8B-B14F-4D97-AF65-F5344CB8AC3E}">
        <p14:creationId xmlns:p14="http://schemas.microsoft.com/office/powerpoint/2010/main" val="2338029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C38A3-BA0D-6302-2BF6-3B0A23D429C0}"/>
              </a:ext>
            </a:extLst>
          </p:cNvPr>
          <p:cNvSpPr>
            <a:spLocks noGrp="1"/>
          </p:cNvSpPr>
          <p:nvPr>
            <p:ph type="title"/>
          </p:nvPr>
        </p:nvSpPr>
        <p:spPr>
          <a:xfrm>
            <a:off x="0" y="1"/>
            <a:ext cx="12192000" cy="914399"/>
          </a:xfrm>
        </p:spPr>
        <p:txBody>
          <a:bodyPr>
            <a:normAutofit/>
          </a:bodyPr>
          <a:lstStyle/>
          <a:p>
            <a:pPr algn="ctr"/>
            <a:r>
              <a:rPr lang="en-US" sz="2800" b="1" dirty="0">
                <a:latin typeface="Times New Roman" panose="02020603050405020304" pitchFamily="18" charset="0"/>
                <a:cs typeface="Times New Roman" panose="02020603050405020304" pitchFamily="18" charset="0"/>
              </a:rPr>
              <a:t>Outcomes of a business case</a:t>
            </a:r>
          </a:p>
        </p:txBody>
      </p:sp>
      <p:sp>
        <p:nvSpPr>
          <p:cNvPr id="3" name="Content Placeholder 2">
            <a:extLst>
              <a:ext uri="{FF2B5EF4-FFF2-40B4-BE49-F238E27FC236}">
                <a16:creationId xmlns:a16="http://schemas.microsoft.com/office/drawing/2014/main" id="{F5753A50-7DCE-0AFE-58B7-E257706AECAC}"/>
              </a:ext>
            </a:extLst>
          </p:cNvPr>
          <p:cNvSpPr>
            <a:spLocks noGrp="1"/>
          </p:cNvSpPr>
          <p:nvPr>
            <p:ph idx="1"/>
          </p:nvPr>
        </p:nvSpPr>
        <p:spPr>
          <a:xfrm>
            <a:off x="0" y="914400"/>
            <a:ext cx="12192000" cy="5943599"/>
          </a:xfrm>
        </p:spPr>
        <p:txBody>
          <a:bodyPr/>
          <a:lstStyle/>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 Promote a culture that values, recognizes and rewards outstanding performance;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A</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chieve competitive advantage by offering levels of choice and personalization not provided by other employers competing for the same type of people;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M</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eet varied and changing employee needs by introducing more value, choice and flexibility;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H</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elp to make the company an ‘employer of choice’ for people already employed there, as well as for potential recruits</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72937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3C1A3-904F-AEA6-85B5-E61F8902A99C}"/>
              </a:ext>
            </a:extLst>
          </p:cNvPr>
          <p:cNvSpPr>
            <a:spLocks noGrp="1"/>
          </p:cNvSpPr>
          <p:nvPr>
            <p:ph type="title"/>
          </p:nvPr>
        </p:nvSpPr>
        <p:spPr>
          <a:xfrm>
            <a:off x="0" y="-150125"/>
            <a:ext cx="12192000" cy="1187355"/>
          </a:xfrm>
        </p:spPr>
        <p:txBody>
          <a:bodyPr>
            <a:normAutofit/>
          </a:bodyPr>
          <a:lstStyle/>
          <a:p>
            <a:pPr algn="ctr"/>
            <a:r>
              <a:rPr lang="en-US" sz="2800" b="1" dirty="0">
                <a:latin typeface="Times New Roman" panose="02020603050405020304" pitchFamily="18" charset="0"/>
                <a:cs typeface="Times New Roman" panose="02020603050405020304" pitchFamily="18" charset="0"/>
              </a:rPr>
              <a:t>Outcomes of a business case</a:t>
            </a:r>
            <a:endParaRPr lang="en-US" sz="2800" dirty="0"/>
          </a:p>
        </p:txBody>
      </p:sp>
      <p:sp>
        <p:nvSpPr>
          <p:cNvPr id="3" name="Content Placeholder 2">
            <a:extLst>
              <a:ext uri="{FF2B5EF4-FFF2-40B4-BE49-F238E27FC236}">
                <a16:creationId xmlns:a16="http://schemas.microsoft.com/office/drawing/2014/main" id="{B5FE1D5E-5317-1496-2A64-7C0E212C3675}"/>
              </a:ext>
            </a:extLst>
          </p:cNvPr>
          <p:cNvSpPr>
            <a:spLocks noGrp="1"/>
          </p:cNvSpPr>
          <p:nvPr>
            <p:ph idx="1"/>
          </p:nvPr>
        </p:nvSpPr>
        <p:spPr>
          <a:xfrm>
            <a:off x="0" y="1037230"/>
            <a:ext cx="12192000" cy="5820769"/>
          </a:xfrm>
        </p:spPr>
        <p:txBody>
          <a:bodyPr/>
          <a:lstStyle/>
          <a:p>
            <a:pPr marL="0" marR="0" algn="just">
              <a:lnSpc>
                <a:spcPct val="107000"/>
              </a:lnSpc>
              <a:spcBef>
                <a:spcPts val="0"/>
              </a:spcBef>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E</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nhance employees’ engagement and therefore performance; </a:t>
            </a:r>
          </a:p>
          <a:p>
            <a:pPr marL="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 Ensure that the best use is made of all the possible ways of rewarding people, in combination as well as individually; </a:t>
            </a:r>
          </a:p>
          <a:p>
            <a:pPr marL="0" marR="0" algn="just">
              <a:lnSpc>
                <a:spcPct val="107000"/>
              </a:lnSpc>
              <a:spcBef>
                <a:spcPts val="0"/>
              </a:spcBef>
              <a:spcAft>
                <a:spcPts val="800"/>
              </a:spcAft>
            </a:pPr>
            <a:r>
              <a:rPr lang="en-US" kern="100" dirty="0">
                <a:latin typeface="Times New Roman" panose="02020603050405020304" pitchFamily="18" charset="0"/>
                <a:ea typeface="Calibri" panose="020F0502020204030204" pitchFamily="34" charset="0"/>
                <a:cs typeface="Times New Roman" panose="02020603050405020304" pitchFamily="18" charset="0"/>
              </a:rPr>
              <a:t>A</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void dependence on dubious and expensive financial incentives. </a:t>
            </a:r>
          </a:p>
          <a:p>
            <a:endParaRPr lang="en-US" dirty="0"/>
          </a:p>
        </p:txBody>
      </p:sp>
    </p:spTree>
    <p:extLst>
      <p:ext uri="{BB962C8B-B14F-4D97-AF65-F5344CB8AC3E}">
        <p14:creationId xmlns:p14="http://schemas.microsoft.com/office/powerpoint/2010/main" val="5148707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AB28D-1DE5-90AC-5C5C-2969A90C0656}"/>
              </a:ext>
            </a:extLst>
          </p:cNvPr>
          <p:cNvSpPr>
            <a:spLocks noGrp="1"/>
          </p:cNvSpPr>
          <p:nvPr>
            <p:ph type="title"/>
          </p:nvPr>
        </p:nvSpPr>
        <p:spPr>
          <a:xfrm>
            <a:off x="0" y="0"/>
            <a:ext cx="5183188" cy="859809"/>
          </a:xfrm>
        </p:spPr>
        <p:txBody>
          <a:bodyPr>
            <a:normAutofit/>
          </a:bodyPr>
          <a:lstStyle/>
          <a:p>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Plan the development </a:t>
            </a:r>
            <a:r>
              <a:rPr lang="en-US" sz="2800" b="1" kern="100" dirty="0" err="1">
                <a:effectLst/>
                <a:latin typeface="Times New Roman" panose="02020603050405020304" pitchFamily="18" charset="0"/>
                <a:ea typeface="Calibri" panose="020F0502020204030204" pitchFamily="34" charset="0"/>
                <a:cs typeface="Times New Roman" panose="02020603050405020304" pitchFamily="18" charset="0"/>
              </a:rPr>
              <a:t>programme</a:t>
            </a:r>
            <a:endParaRPr lang="en-US" sz="2800" dirty="0"/>
          </a:p>
        </p:txBody>
      </p:sp>
      <p:sp>
        <p:nvSpPr>
          <p:cNvPr id="4" name="Text Placeholder 3">
            <a:extLst>
              <a:ext uri="{FF2B5EF4-FFF2-40B4-BE49-F238E27FC236}">
                <a16:creationId xmlns:a16="http://schemas.microsoft.com/office/drawing/2014/main" id="{BCCC7190-BF8D-AC80-99D8-6F862D16E4F8}"/>
              </a:ext>
            </a:extLst>
          </p:cNvPr>
          <p:cNvSpPr>
            <a:spLocks noGrp="1"/>
          </p:cNvSpPr>
          <p:nvPr>
            <p:ph type="body" sz="half" idx="2"/>
          </p:nvPr>
        </p:nvSpPr>
        <p:spPr>
          <a:xfrm>
            <a:off x="0" y="996951"/>
            <a:ext cx="7219666" cy="5934074"/>
          </a:xfrm>
        </p:spPr>
        <p:txBody>
          <a:bodyPr>
            <a:normAutofit/>
          </a:bodyPr>
          <a:lstStyle/>
          <a:p>
            <a:r>
              <a:rPr lang="en-US" sz="2800" dirty="0">
                <a:latin typeface="Times New Roman" panose="02020603050405020304" pitchFamily="18" charset="0"/>
                <a:ea typeface="Calibri" panose="020F0502020204030204" pitchFamily="34" charset="0"/>
              </a:rPr>
              <a:t>T</a:t>
            </a:r>
            <a:r>
              <a:rPr lang="en-US" sz="2800" dirty="0">
                <a:effectLst/>
                <a:latin typeface="Times New Roman" panose="02020603050405020304" pitchFamily="18" charset="0"/>
                <a:ea typeface="Calibri" panose="020F0502020204030204" pitchFamily="34" charset="0"/>
              </a:rPr>
              <a:t>otal rewards are ‘simple in concept and, at best, complex in execution’</a:t>
            </a:r>
            <a:endParaRPr lang="en-US" sz="2800" dirty="0"/>
          </a:p>
        </p:txBody>
      </p:sp>
      <p:pic>
        <p:nvPicPr>
          <p:cNvPr id="3074" name="Picture 2" descr="Free Woman at table with documents during meeting with colleagues Stock Photo">
            <a:extLst>
              <a:ext uri="{FF2B5EF4-FFF2-40B4-BE49-F238E27FC236}">
                <a16:creationId xmlns:a16="http://schemas.microsoft.com/office/drawing/2014/main" id="{27235E19-000E-6D27-5198-0452C88971A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219666" y="-73023"/>
            <a:ext cx="4972334" cy="35020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3BBC33A-0BA2-AEF7-FF40-6DED8D3902F3}"/>
              </a:ext>
            </a:extLst>
          </p:cNvPr>
          <p:cNvSpPr txBox="1"/>
          <p:nvPr/>
        </p:nvSpPr>
        <p:spPr>
          <a:xfrm>
            <a:off x="7328848" y="3657600"/>
            <a:ext cx="486315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https://www.pexels.com/photo/woman-at-table-with-documents-during-meeting-with-colleagues-5324937/</a:t>
            </a:r>
          </a:p>
        </p:txBody>
      </p:sp>
    </p:spTree>
    <p:extLst>
      <p:ext uri="{BB962C8B-B14F-4D97-AF65-F5344CB8AC3E}">
        <p14:creationId xmlns:p14="http://schemas.microsoft.com/office/powerpoint/2010/main" val="28863269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B1023-1259-BD3C-876A-1F8DD58BD769}"/>
              </a:ext>
            </a:extLst>
          </p:cNvPr>
          <p:cNvSpPr>
            <a:spLocks noGrp="1"/>
          </p:cNvSpPr>
          <p:nvPr>
            <p:ph type="title"/>
          </p:nvPr>
        </p:nvSpPr>
        <p:spPr>
          <a:xfrm>
            <a:off x="0" y="0"/>
            <a:ext cx="5183188" cy="79157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Communicate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F7EF0125-F9FF-48A2-3B87-A8859AAA2C03}"/>
              </a:ext>
            </a:extLst>
          </p:cNvPr>
          <p:cNvSpPr>
            <a:spLocks noGrp="1"/>
          </p:cNvSpPr>
          <p:nvPr>
            <p:ph type="body" sz="half" idx="2"/>
          </p:nvPr>
        </p:nvSpPr>
        <p:spPr>
          <a:xfrm>
            <a:off x="0" y="987425"/>
            <a:ext cx="5183188" cy="5870575"/>
          </a:xfrm>
        </p:spPr>
        <p:txBody>
          <a:bodyPr>
            <a:normAutofit/>
          </a:bodyPr>
          <a:lstStyle/>
          <a:p>
            <a:pPr algn="just"/>
            <a:r>
              <a:rPr lang="en-US" sz="2800" dirty="0">
                <a:effectLst/>
                <a:latin typeface="Times New Roman" panose="02020603050405020304" pitchFamily="18" charset="0"/>
                <a:ea typeface="Calibri" panose="020F0502020204030204" pitchFamily="34" charset="0"/>
              </a:rPr>
              <a:t>The nature of the total rewards concept – how it will be introduced and managed and how people will benefit – needs to be communicated</a:t>
            </a:r>
            <a:endParaRPr lang="en-US" sz="2800" dirty="0"/>
          </a:p>
        </p:txBody>
      </p:sp>
      <p:pic>
        <p:nvPicPr>
          <p:cNvPr id="6146" name="Picture 2" descr="Free A Elderly Couple Seeing a Counselor Stock Photo">
            <a:extLst>
              <a:ext uri="{FF2B5EF4-FFF2-40B4-BE49-F238E27FC236}">
                <a16:creationId xmlns:a16="http://schemas.microsoft.com/office/drawing/2014/main" id="{0271EFEB-C7C5-BED3-384B-DD8060001FC1}"/>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4369" r="14369"/>
          <a:stretch>
            <a:fillRect/>
          </a:stretch>
        </p:blipFill>
        <p:spPr bwMode="auto">
          <a:xfrm>
            <a:off x="6019800" y="0"/>
            <a:ext cx="6172200" cy="38759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FEC599D-760A-FDD0-DBC7-B5541D442E51}"/>
              </a:ext>
            </a:extLst>
          </p:cNvPr>
          <p:cNvSpPr txBox="1"/>
          <p:nvPr/>
        </p:nvSpPr>
        <p:spPr>
          <a:xfrm>
            <a:off x="6019800" y="4230806"/>
            <a:ext cx="5990229"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https://www.pexels.com/photo/a-elderly-couple-seeing-a-counselor-8430302/</a:t>
            </a:r>
          </a:p>
        </p:txBody>
      </p:sp>
    </p:spTree>
    <p:extLst>
      <p:ext uri="{BB962C8B-B14F-4D97-AF65-F5344CB8AC3E}">
        <p14:creationId xmlns:p14="http://schemas.microsoft.com/office/powerpoint/2010/main" val="1110008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3011B-7B14-8598-2696-BE5A150BD7A2}"/>
              </a:ext>
            </a:extLst>
          </p:cNvPr>
          <p:cNvSpPr>
            <a:spLocks noGrp="1"/>
          </p:cNvSpPr>
          <p:nvPr>
            <p:ph type="title"/>
          </p:nvPr>
        </p:nvSpPr>
        <p:spPr>
          <a:xfrm>
            <a:off x="0" y="0"/>
            <a:ext cx="5183188" cy="987425"/>
          </a:xfrm>
        </p:spPr>
        <p:txBody>
          <a:bodyPr>
            <a:normAutofit/>
          </a:bodyPr>
          <a:lstStyle/>
          <a:p>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Involve line managers </a:t>
            </a: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4" name="Text Placeholder 3">
            <a:extLst>
              <a:ext uri="{FF2B5EF4-FFF2-40B4-BE49-F238E27FC236}">
                <a16:creationId xmlns:a16="http://schemas.microsoft.com/office/drawing/2014/main" id="{E40455B7-C46A-0C8C-5204-861428C520DA}"/>
              </a:ext>
            </a:extLst>
          </p:cNvPr>
          <p:cNvSpPr>
            <a:spLocks noGrp="1"/>
          </p:cNvSpPr>
          <p:nvPr>
            <p:ph type="body" sz="half" idx="2"/>
          </p:nvPr>
        </p:nvSpPr>
        <p:spPr>
          <a:xfrm>
            <a:off x="0" y="532263"/>
            <a:ext cx="7008814" cy="6168787"/>
          </a:xfrm>
        </p:spPr>
        <p:txBody>
          <a:bodyPr>
            <a:normAutofit/>
          </a:bodyPr>
          <a:lstStyle/>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They have considerable influence over the management of financial rewards, agreeing starting salaries and proposing pay increases and bonuses.</a:t>
            </a:r>
          </a:p>
          <a:p>
            <a:pPr marL="457200" indent="-457200" algn="just">
              <a:buFont typeface="Arial" panose="020B0604020202020204" pitchFamily="34" charset="0"/>
              <a:buChar char="•"/>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giving praise where praise is due, publicly acknowledging high performance and making recognition awards as provided for by the scheme. </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170" name="Picture 2" descr="Free Man Wearing Brown Suit Jacket Stock Photo">
            <a:extLst>
              <a:ext uri="{FF2B5EF4-FFF2-40B4-BE49-F238E27FC236}">
                <a16:creationId xmlns:a16="http://schemas.microsoft.com/office/drawing/2014/main" id="{C196C471-DFA5-A7F1-CB97-ABAEC27DC674}"/>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016583" y="118630"/>
            <a:ext cx="5073748" cy="379827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0207AD9-B83B-D16F-6671-6B4E47D674C1}"/>
              </a:ext>
            </a:extLst>
          </p:cNvPr>
          <p:cNvSpPr txBox="1"/>
          <p:nvPr/>
        </p:nvSpPr>
        <p:spPr>
          <a:xfrm>
            <a:off x="7008815" y="4244454"/>
            <a:ext cx="5073748"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https://www.pexels.com/photo/man-wearing-brown-suit-jacket-3184339/</a:t>
            </a:r>
          </a:p>
        </p:txBody>
      </p:sp>
    </p:spTree>
    <p:extLst>
      <p:ext uri="{BB962C8B-B14F-4D97-AF65-F5344CB8AC3E}">
        <p14:creationId xmlns:p14="http://schemas.microsoft.com/office/powerpoint/2010/main" val="3606187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D4712-1CA3-02D1-8182-1CBC2150C3B6}"/>
              </a:ext>
            </a:extLst>
          </p:cNvPr>
          <p:cNvSpPr>
            <a:spLocks noGrp="1"/>
          </p:cNvSpPr>
          <p:nvPr>
            <p:ph type="title"/>
          </p:nvPr>
        </p:nvSpPr>
        <p:spPr>
          <a:xfrm>
            <a:off x="0" y="1"/>
            <a:ext cx="12192000" cy="791569"/>
          </a:xfrm>
        </p:spPr>
        <p:txBody>
          <a:bodyPr>
            <a:norm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Involve line managers</a:t>
            </a:r>
            <a:endParaRPr lang="en-US" sz="2800" dirty="0"/>
          </a:p>
        </p:txBody>
      </p:sp>
      <p:sp>
        <p:nvSpPr>
          <p:cNvPr id="3" name="Content Placeholder 2">
            <a:extLst>
              <a:ext uri="{FF2B5EF4-FFF2-40B4-BE49-F238E27FC236}">
                <a16:creationId xmlns:a16="http://schemas.microsoft.com/office/drawing/2014/main" id="{69A332B3-F5F7-9F45-EE2E-6B80D0FE42A1}"/>
              </a:ext>
            </a:extLst>
          </p:cNvPr>
          <p:cNvSpPr>
            <a:spLocks noGrp="1"/>
          </p:cNvSpPr>
          <p:nvPr>
            <p:ph idx="1"/>
          </p:nvPr>
        </p:nvSpPr>
        <p:spPr>
          <a:xfrm>
            <a:off x="-1" y="791570"/>
            <a:ext cx="12191999" cy="6066429"/>
          </a:xfrm>
        </p:spPr>
        <p:txBody>
          <a:bodyPr/>
          <a:lstStyle/>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control the degree of work flexibility</a:t>
            </a:r>
          </a:p>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influence how jobs are designed</a:t>
            </a:r>
            <a:endParaRPr lang="en-US" sz="2800" dirty="0"/>
          </a:p>
          <a:p>
            <a:endParaRPr lang="en-US" dirty="0"/>
          </a:p>
        </p:txBody>
      </p:sp>
    </p:spTree>
    <p:extLst>
      <p:ext uri="{BB962C8B-B14F-4D97-AF65-F5344CB8AC3E}">
        <p14:creationId xmlns:p14="http://schemas.microsoft.com/office/powerpoint/2010/main" val="9117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48CB-1380-483E-0A56-8DB948A56B76}"/>
              </a:ext>
            </a:extLst>
          </p:cNvPr>
          <p:cNvSpPr>
            <a:spLocks noGrp="1"/>
          </p:cNvSpPr>
          <p:nvPr>
            <p:ph type="title"/>
          </p:nvPr>
        </p:nvSpPr>
        <p:spPr>
          <a:xfrm>
            <a:off x="0" y="1"/>
            <a:ext cx="12192000" cy="805217"/>
          </a:xfrm>
        </p:spPr>
        <p:txBody>
          <a:bodyPr>
            <a:no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Implement </a:t>
            </a:r>
            <a:b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62BE69E-3570-FA2F-E8B3-DAFD280CF0F3}"/>
              </a:ext>
            </a:extLst>
          </p:cNvPr>
          <p:cNvSpPr>
            <a:spLocks noGrp="1"/>
          </p:cNvSpPr>
          <p:nvPr>
            <p:ph idx="1"/>
          </p:nvPr>
        </p:nvSpPr>
        <p:spPr>
          <a:xfrm>
            <a:off x="0" y="982639"/>
            <a:ext cx="12192000" cy="5875360"/>
          </a:xfrm>
        </p:spPr>
        <p:txBody>
          <a:bodyPr/>
          <a:lstStyle/>
          <a:p>
            <a:pPr algn="just"/>
            <a:r>
              <a:rPr lang="en-US" dirty="0">
                <a:effectLst/>
                <a:latin typeface="Times New Roman" panose="02020603050405020304" pitchFamily="18" charset="0"/>
                <a:ea typeface="Calibri" panose="020F0502020204030204" pitchFamily="34" charset="0"/>
              </a:rPr>
              <a:t>The successful introduction of total rewards is well worthwhile. But while planning a total rewards </a:t>
            </a:r>
            <a:r>
              <a:rPr lang="en-US" dirty="0" err="1">
                <a:effectLst/>
                <a:latin typeface="Times New Roman" panose="02020603050405020304" pitchFamily="18" charset="0"/>
                <a:ea typeface="Calibri" panose="020F0502020204030204" pitchFamily="34" charset="0"/>
              </a:rPr>
              <a:t>programme</a:t>
            </a:r>
            <a:r>
              <a:rPr lang="en-US" dirty="0">
                <a:effectLst/>
                <a:latin typeface="Times New Roman" panose="02020603050405020304" pitchFamily="18" charset="0"/>
                <a:ea typeface="Calibri" panose="020F0502020204030204" pitchFamily="34" charset="0"/>
              </a:rPr>
              <a:t> may be hard, implementing it can be even more difficult</a:t>
            </a:r>
          </a:p>
          <a:p>
            <a:pPr algn="just"/>
            <a:r>
              <a:rPr lang="en-US" dirty="0">
                <a:effectLst/>
                <a:latin typeface="Times New Roman" panose="02020603050405020304" pitchFamily="18" charset="0"/>
                <a:ea typeface="Calibri" panose="020F0502020204030204" pitchFamily="34" charset="0"/>
              </a:rPr>
              <a:t>Continuing communications and involvement of stakeholders are essential.</a:t>
            </a:r>
          </a:p>
          <a:p>
            <a:pPr algn="just"/>
            <a:r>
              <a:rPr lang="en-US" dirty="0">
                <a:effectLst/>
                <a:latin typeface="Times New Roman" panose="02020603050405020304" pitchFamily="18" charset="0"/>
                <a:ea typeface="Calibri" panose="020F0502020204030204" pitchFamily="34" charset="0"/>
              </a:rPr>
              <a:t> Monitor and evaluate  the implementation of total rewards carefully and then to evaluate how well each element has worked against the objectives set for </a:t>
            </a:r>
            <a:r>
              <a:rPr lang="en-US" sz="1800" dirty="0">
                <a:effectLst/>
                <a:latin typeface="Times New Roman" panose="02020603050405020304" pitchFamily="18" charset="0"/>
                <a:ea typeface="Calibri" panose="020F0502020204030204" pitchFamily="34" charset="0"/>
              </a:rPr>
              <a:t>it.</a:t>
            </a:r>
            <a:endParaRPr lang="en-US" dirty="0"/>
          </a:p>
        </p:txBody>
      </p:sp>
    </p:spTree>
    <p:extLst>
      <p:ext uri="{BB962C8B-B14F-4D97-AF65-F5344CB8AC3E}">
        <p14:creationId xmlns:p14="http://schemas.microsoft.com/office/powerpoint/2010/main" val="34513730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B72E-A11B-BE59-6B51-A04D216ED34F}"/>
              </a:ext>
            </a:extLst>
          </p:cNvPr>
          <p:cNvSpPr>
            <a:spLocks noGrp="1"/>
          </p:cNvSpPr>
          <p:nvPr>
            <p:ph type="title"/>
          </p:nvPr>
        </p:nvSpPr>
        <p:spPr>
          <a:xfrm>
            <a:off x="0" y="1"/>
            <a:ext cx="11996382" cy="559557"/>
          </a:xfrm>
        </p:spPr>
        <p:txBody>
          <a:bodyPr>
            <a:normAutofit/>
          </a:bodyPr>
          <a:lstStyle/>
          <a:p>
            <a:pPr algn="ctr"/>
            <a:r>
              <a:rPr lang="en-US" sz="2800" b="1" dirty="0">
                <a:latin typeface="Times New Roman" panose="02020603050405020304" pitchFamily="18" charset="0"/>
                <a:cs typeface="Times New Roman" panose="02020603050405020304" pitchFamily="18" charset="0"/>
              </a:rPr>
              <a:t>Key points</a:t>
            </a:r>
          </a:p>
        </p:txBody>
      </p:sp>
      <p:sp>
        <p:nvSpPr>
          <p:cNvPr id="3" name="Content Placeholder 2">
            <a:extLst>
              <a:ext uri="{FF2B5EF4-FFF2-40B4-BE49-F238E27FC236}">
                <a16:creationId xmlns:a16="http://schemas.microsoft.com/office/drawing/2014/main" id="{F33F2578-3F3E-FE36-06EB-B16805ADAA1A}"/>
              </a:ext>
            </a:extLst>
          </p:cNvPr>
          <p:cNvSpPr>
            <a:spLocks noGrp="1"/>
          </p:cNvSpPr>
          <p:nvPr>
            <p:ph idx="1"/>
          </p:nvPr>
        </p:nvSpPr>
        <p:spPr>
          <a:xfrm>
            <a:off x="0" y="764275"/>
            <a:ext cx="12192000" cy="6093725"/>
          </a:xfrm>
        </p:spPr>
        <p:txBody>
          <a:bodyPr>
            <a:normAutofit/>
          </a:bodyPr>
          <a:lstStyle/>
          <a:p>
            <a:r>
              <a:rPr lang="en-US" dirty="0">
                <a:latin typeface="Times New Roman" panose="02020603050405020304" pitchFamily="18" charset="0"/>
                <a:ea typeface="Calibri" panose="020F0502020204030204" pitchFamily="34" charset="0"/>
              </a:rPr>
              <a:t>T</a:t>
            </a:r>
            <a:r>
              <a:rPr lang="en-US" dirty="0">
                <a:effectLst/>
                <a:latin typeface="Times New Roman" panose="02020603050405020304" pitchFamily="18" charset="0"/>
                <a:ea typeface="Calibri" panose="020F0502020204030204" pitchFamily="34" charset="0"/>
              </a:rPr>
              <a:t>otal reward typically encompass not only traditional, quantifiable elements like salary, variable pay and benefits, but also more intangible non-cash elements such as scope to achieve and exercise responsibility, career opportunities, learning and development, the intrinsic motivation provided by the work itself and the quality of working life provided by the organization’.</a:t>
            </a:r>
            <a:endParaRPr lang="en-US" dirty="0"/>
          </a:p>
        </p:txBody>
      </p:sp>
    </p:spTree>
    <p:extLst>
      <p:ext uri="{BB962C8B-B14F-4D97-AF65-F5344CB8AC3E}">
        <p14:creationId xmlns:p14="http://schemas.microsoft.com/office/powerpoint/2010/main" val="3471629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30393-5DF3-4867-B5BF-C2FA0A2AA2A8}"/>
              </a:ext>
            </a:extLst>
          </p:cNvPr>
          <p:cNvSpPr>
            <a:spLocks noGrp="1"/>
          </p:cNvSpPr>
          <p:nvPr>
            <p:ph type="title"/>
          </p:nvPr>
        </p:nvSpPr>
        <p:spPr>
          <a:xfrm>
            <a:off x="-122830" y="1"/>
            <a:ext cx="12314830" cy="573205"/>
          </a:xfrm>
        </p:spPr>
        <p:txBody>
          <a:bodyPr>
            <a:normAutofit/>
          </a:bodyPr>
          <a:lstStyle/>
          <a:p>
            <a:pPr algn="ctr"/>
            <a:r>
              <a:rPr lang="en-US" sz="2800"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584726D7-410B-9B2E-6E93-CD1A923631AB}"/>
              </a:ext>
            </a:extLst>
          </p:cNvPr>
          <p:cNvSpPr>
            <a:spLocks noGrp="1"/>
          </p:cNvSpPr>
          <p:nvPr>
            <p:ph idx="1"/>
          </p:nvPr>
        </p:nvSpPr>
        <p:spPr>
          <a:xfrm>
            <a:off x="0" y="887104"/>
            <a:ext cx="12192000" cy="5970895"/>
          </a:xfrm>
        </p:spPr>
        <p:txBody>
          <a:bodyPr>
            <a:normAutofit/>
          </a:bodyPr>
          <a:lstStyle/>
          <a:p>
            <a:pPr marL="0" indent="0">
              <a:buNone/>
            </a:pPr>
            <a:r>
              <a:rPr lang="en-US" dirty="0">
                <a:latin typeface="Times New Roman" panose="02020603050405020304" pitchFamily="18" charset="0"/>
                <a:ea typeface="Calibri" panose="020F0502020204030204" pitchFamily="34" charset="0"/>
              </a:rPr>
              <a:t>T</a:t>
            </a:r>
            <a:r>
              <a:rPr lang="en-US" dirty="0">
                <a:effectLst/>
                <a:latin typeface="Times New Roman" panose="02020603050405020304" pitchFamily="18" charset="0"/>
                <a:ea typeface="Calibri" panose="020F0502020204030204" pitchFamily="34" charset="0"/>
              </a:rPr>
              <a:t>here is more to rewarding people than throwing money at them</a:t>
            </a:r>
            <a:endParaRPr lang="en-US" dirty="0"/>
          </a:p>
        </p:txBody>
      </p:sp>
    </p:spTree>
    <p:extLst>
      <p:ext uri="{BB962C8B-B14F-4D97-AF65-F5344CB8AC3E}">
        <p14:creationId xmlns:p14="http://schemas.microsoft.com/office/powerpoint/2010/main" val="298975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D36B5-1792-415E-A370-8704F5A1E13C}"/>
              </a:ext>
            </a:extLst>
          </p:cNvPr>
          <p:cNvSpPr>
            <a:spLocks noGrp="1"/>
          </p:cNvSpPr>
          <p:nvPr>
            <p:ph type="title"/>
          </p:nvPr>
        </p:nvSpPr>
        <p:spPr>
          <a:xfrm>
            <a:off x="0" y="1"/>
            <a:ext cx="12192000" cy="681036"/>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7708AFD-EFD8-CABB-5EBB-E191B6900288}"/>
              </a:ext>
            </a:extLst>
          </p:cNvPr>
          <p:cNvSpPr>
            <a:spLocks noGrp="1"/>
          </p:cNvSpPr>
          <p:nvPr>
            <p:ph idx="1"/>
          </p:nvPr>
        </p:nvSpPr>
        <p:spPr>
          <a:xfrm>
            <a:off x="-1" y="532263"/>
            <a:ext cx="12191999" cy="6325736"/>
          </a:xfrm>
        </p:spPr>
        <p:txBody>
          <a:bodyPr>
            <a:normAutofit/>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Compensation Management Rewarding Performance.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D.S.Upadhyay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Global India Business Publications, New Delh,2019.</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Ways to Reward Employees. Bob Nelson,. Workman Publishing Company; 2nd Edition,2012</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Handbook of Reward Management Practice: Improving Performance through Reward. Michael Armstrong ,. Kogan Page; 3rd Edition,2010</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Reward Management – A Critical Text Vol:2.  Taylor and Francis,. Atlantic Publishers, Chennai,2008.</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https://pixabay.com/photos/girl-leaping-rock-924903/2015</a:t>
            </a:r>
          </a:p>
          <a:p>
            <a:endParaRPr lang="en-US" dirty="0"/>
          </a:p>
        </p:txBody>
      </p:sp>
    </p:spTree>
    <p:extLst>
      <p:ext uri="{BB962C8B-B14F-4D97-AF65-F5344CB8AC3E}">
        <p14:creationId xmlns:p14="http://schemas.microsoft.com/office/powerpoint/2010/main" val="29826755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C9679-F756-9E70-5C04-B683181F145E}"/>
              </a:ext>
            </a:extLst>
          </p:cNvPr>
          <p:cNvSpPr>
            <a:spLocks noGrp="1"/>
          </p:cNvSpPr>
          <p:nvPr>
            <p:ph type="title"/>
          </p:nvPr>
        </p:nvSpPr>
        <p:spPr>
          <a:xfrm>
            <a:off x="0" y="1"/>
            <a:ext cx="12192000" cy="681036"/>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 </a:t>
            </a:r>
            <a:r>
              <a:rPr lang="en-US" sz="2800" b="1" dirty="0" err="1">
                <a:latin typeface="Times New Roman" panose="02020603050405020304" pitchFamily="18" charset="0"/>
                <a:cs typeface="Times New Roman" panose="02020603050405020304" pitchFamily="18" charset="0"/>
              </a:rPr>
              <a:t>cont</a:t>
            </a:r>
            <a:r>
              <a:rPr lang="en-US" sz="28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42A1536F-4463-B0F1-0A7D-0ED6ECE1AA95}"/>
              </a:ext>
            </a:extLst>
          </p:cNvPr>
          <p:cNvSpPr>
            <a:spLocks noGrp="1"/>
          </p:cNvSpPr>
          <p:nvPr>
            <p:ph idx="1"/>
          </p:nvPr>
        </p:nvSpPr>
        <p:spPr>
          <a:xfrm>
            <a:off x="0" y="491319"/>
            <a:ext cx="12091916" cy="6366680"/>
          </a:xfrm>
        </p:spPr>
        <p:txBody>
          <a:bodyPr>
            <a:normAutofit/>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https://www.pexels.com/photo/woman-standing-on-cliff-287240/2016</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https://www.pexels.com/photo/crop-friends-stacking-hands-together-3830752/2020</a:t>
            </a: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Mikhail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Nilov</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(2021). https://www.pexels.com/photo/colleagues-standing-in-white-long-sleeve-shirts-discussing-and-reading-a-financial-report-8297478/</a:t>
            </a:r>
          </a:p>
          <a:p>
            <a:pPr marL="0" indent="0" algn="just">
              <a:lnSpc>
                <a:spcPct val="107000"/>
              </a:lnSpc>
              <a:spcBef>
                <a:spcPts val="0"/>
              </a:spcBef>
              <a:spcAft>
                <a:spcPts val="800"/>
              </a:spcAft>
              <a:buNone/>
            </a:pPr>
            <a:r>
              <a:rPr lang="en-US" sz="2400" dirty="0">
                <a:latin typeface="Times New Roman" panose="02020603050405020304" pitchFamily="18" charset="0"/>
                <a:cs typeface="Times New Roman" panose="02020603050405020304" pitchFamily="18" charset="0"/>
              </a:rPr>
              <a:t>Sora </a:t>
            </a:r>
            <a:r>
              <a:rPr lang="en-US" sz="2400" dirty="0" err="1">
                <a:latin typeface="Times New Roman" panose="02020603050405020304" pitchFamily="18" charset="0"/>
                <a:cs typeface="Times New Roman" panose="02020603050405020304" pitchFamily="18" charset="0"/>
              </a:rPr>
              <a:t>Shimazaki</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2"/>
              </a:rPr>
              <a:t>https://www.pexels.com/photo/judgement-scale-and-gavel-in-judge-office-5669602/</a:t>
            </a:r>
            <a:endParaRPr lang="en-US" sz="2400" dirty="0">
              <a:latin typeface="Times New Roman" panose="02020603050405020304" pitchFamily="18" charset="0"/>
              <a:cs typeface="Times New Roman" panose="02020603050405020304" pitchFamily="18" charset="0"/>
            </a:endParaRPr>
          </a:p>
          <a:p>
            <a:pPr marL="0" indent="0" algn="just">
              <a:lnSpc>
                <a:spcPct val="107000"/>
              </a:lnSpc>
              <a:spcBef>
                <a:spcPts val="0"/>
              </a:spcBef>
              <a:spcAft>
                <a:spcPts val="800"/>
              </a:spcAft>
              <a:buNone/>
            </a:pPr>
            <a:r>
              <a:rPr lang="en-US" sz="2400" dirty="0">
                <a:latin typeface="Times New Roman" panose="02020603050405020304" pitchFamily="18" charset="0"/>
                <a:cs typeface="Times New Roman" panose="02020603050405020304" pitchFamily="18" charset="0"/>
              </a:rPr>
              <a:t>Ann Shvets(2020). </a:t>
            </a:r>
            <a:r>
              <a:rPr lang="en-US" sz="2400" dirty="0">
                <a:latin typeface="Times New Roman" panose="02020603050405020304" pitchFamily="18" charset="0"/>
                <a:cs typeface="Times New Roman" panose="02020603050405020304" pitchFamily="18" charset="0"/>
                <a:hlinkClick r:id="rId3"/>
              </a:rPr>
              <a:t>https://www.pexels.com/photo/woman-at-table-with-documents-during-meeting-with-colleagues-5324937/</a:t>
            </a:r>
            <a:endParaRPr lang="en-US" sz="2400" dirty="0">
              <a:latin typeface="Times New Roman" panose="02020603050405020304" pitchFamily="18"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https://www.pexels.com/photo/man-wearing-brown-suit-jacket-3184339/2019</a:t>
            </a:r>
          </a:p>
          <a:p>
            <a:endParaRPr lang="en-US" dirty="0"/>
          </a:p>
        </p:txBody>
      </p:sp>
    </p:spTree>
    <p:extLst>
      <p:ext uri="{BB962C8B-B14F-4D97-AF65-F5344CB8AC3E}">
        <p14:creationId xmlns:p14="http://schemas.microsoft.com/office/powerpoint/2010/main" val="18896756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TotalTime>
  <Words>1630</Words>
  <Application>Microsoft Office PowerPoint</Application>
  <PresentationFormat>Widescreen</PresentationFormat>
  <Paragraphs>113</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Symbol</vt:lpstr>
      <vt:lpstr>Times New Roman</vt:lpstr>
      <vt:lpstr>Office Theme</vt:lpstr>
      <vt:lpstr>COURSE: REWARD MANAGEMENT  </vt:lpstr>
      <vt:lpstr>Total Rewards</vt:lpstr>
      <vt:lpstr>Total Rewards Underpinning concepts </vt:lpstr>
      <vt:lpstr>The elements of total rewards  </vt:lpstr>
      <vt:lpstr>Components of total rewards </vt:lpstr>
      <vt:lpstr>Elements of total reward management system </vt:lpstr>
      <vt:lpstr>Total Rewards</vt:lpstr>
      <vt:lpstr>A total reward approach is holistic</vt:lpstr>
      <vt:lpstr>The benefits of a total reward </vt:lpstr>
      <vt:lpstr>Benefits of total reward</vt:lpstr>
      <vt:lpstr>PowerPoint Presentation</vt:lpstr>
      <vt:lpstr> Total Rewards</vt:lpstr>
      <vt:lpstr>Enhancing the employment relationship</vt:lpstr>
      <vt:lpstr> Steps of Introducing total rewards </vt:lpstr>
      <vt:lpstr>Steps of Introducing total rewards</vt:lpstr>
      <vt:lpstr>Basic approaches that can be adopted</vt:lpstr>
      <vt:lpstr>Basic approaches that can be adopted</vt:lpstr>
      <vt:lpstr> Basic approaches that can be adopted</vt:lpstr>
      <vt:lpstr>Prioritize  </vt:lpstr>
      <vt:lpstr>Make the business case for total rewards  </vt:lpstr>
      <vt:lpstr>Outcomes of a business case</vt:lpstr>
      <vt:lpstr>Outcomes of a business case</vt:lpstr>
      <vt:lpstr>Plan the development programme</vt:lpstr>
      <vt:lpstr>Communicate  </vt:lpstr>
      <vt:lpstr>Involve line managers  </vt:lpstr>
      <vt:lpstr>Involve line managers</vt:lpstr>
      <vt:lpstr>Implement  </vt:lpstr>
      <vt:lpstr>Key points</vt:lpstr>
      <vt:lpstr>Conclusion</vt:lpstr>
      <vt:lpstr>References</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72</cp:revision>
  <dcterms:created xsi:type="dcterms:W3CDTF">2023-09-25T11:43:49Z</dcterms:created>
  <dcterms:modified xsi:type="dcterms:W3CDTF">2023-09-26T07:57:09Z</dcterms:modified>
</cp:coreProperties>
</file>