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7691D-2CEA-9C2D-4080-ED3417A074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C1FD82F-B309-8876-241D-7FC03D7A89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BF37DD-CF69-6B41-D739-A42FEE08214E}"/>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6B4CE598-656E-DA4C-75F3-DA727519BB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D0C8-DAB6-4A5F-C675-F752BFA7F18A}"/>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2099524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1FDE5-A722-D421-B903-272AF36BE1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57AC4E-6833-0FB5-4E52-0EDCA06D6B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789209-0ED1-319C-64BA-6661D514AD41}"/>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C962D511-5375-6A21-2B77-6C8A38F496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0F45E5-EC95-614D-174E-1C745E0C6FC8}"/>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917764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AF55E-56B3-8B59-3379-289848C82C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A0281E3-7AB5-F68F-D2B2-10B802E540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00D93F-7F35-3037-47A6-DAF5A39AACBD}"/>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8ADC4525-CF04-AB88-EDEE-D3DF62EA16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1E1EA1-49AE-69C0-EBC8-2BD29ED0B12F}"/>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1677888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F5587-D56E-4B90-38E3-0533184E0F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9CF5A86-7C0D-D801-A16C-945CBDCA45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C6875C-C21B-674E-52D7-5C290844B3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7D5D0F6-59D0-97F3-D30B-DC357BFDA457}"/>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6" name="Footer Placeholder 5">
            <a:extLst>
              <a:ext uri="{FF2B5EF4-FFF2-40B4-BE49-F238E27FC236}">
                <a16:creationId xmlns:a16="http://schemas.microsoft.com/office/drawing/2014/main" id="{BC7143B7-457A-09F3-D406-4E712737ED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236751-547C-3CF4-9129-C10FC81D3777}"/>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144934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1EED6-CCD3-8EEE-483A-468CAB2E7CF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48C24A-3C7D-5EF5-96E1-ED68AEC29B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76ABD0-E77A-10F8-E0DD-53480E392C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4CC3359-CB66-EE5F-BB59-A4130EC7A2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F51B0C-8E65-9BCA-D682-B234A94354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FDF9350-8349-C61F-60EE-22E2B1633AC8}"/>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8" name="Footer Placeholder 7">
            <a:extLst>
              <a:ext uri="{FF2B5EF4-FFF2-40B4-BE49-F238E27FC236}">
                <a16:creationId xmlns:a16="http://schemas.microsoft.com/office/drawing/2014/main" id="{FE14288F-3373-0DB7-1FEF-4AC41B941CC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09C3AB-1E1A-9A7E-DE5D-2ED0002C291A}"/>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4061417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EF63D-73F0-8C84-C110-633AADA55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2DDF4BD-AFCA-9E90-C5BB-755F57623BCA}"/>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4" name="Footer Placeholder 3">
            <a:extLst>
              <a:ext uri="{FF2B5EF4-FFF2-40B4-BE49-F238E27FC236}">
                <a16:creationId xmlns:a16="http://schemas.microsoft.com/office/drawing/2014/main" id="{D2B7A2F0-1D62-4D63-70EA-D22CB55D559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82C5AF-0865-8B05-AB77-47D675C191DC}"/>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1783475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FAD64A-5343-1558-51F9-1CCF40BEB2C9}"/>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3" name="Footer Placeholder 2">
            <a:extLst>
              <a:ext uri="{FF2B5EF4-FFF2-40B4-BE49-F238E27FC236}">
                <a16:creationId xmlns:a16="http://schemas.microsoft.com/office/drawing/2014/main" id="{F7556C97-0B5C-3FB9-4F43-6BCE584218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F21F06-1C80-70B0-B228-6B2BA371B94B}"/>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4277179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CA4D9-9C0F-BAA6-6CBB-263B204E1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F45A731-0566-1566-8442-7B39AA8F02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0C10B41-CDA8-F6BE-1090-97D7382B4A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FEA425-EECA-D0E4-3FF6-7B390110CBEC}"/>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6" name="Footer Placeholder 5">
            <a:extLst>
              <a:ext uri="{FF2B5EF4-FFF2-40B4-BE49-F238E27FC236}">
                <a16:creationId xmlns:a16="http://schemas.microsoft.com/office/drawing/2014/main" id="{53F04F67-8F63-64FD-F6CB-75C05C24B0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EBEC77-1ECA-3AE8-E962-2FB767CA198E}"/>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2681319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D1F40-D20A-1124-1ABF-13C4CB02E3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D912DD2-A252-CEF8-6036-B7EFB0F902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29FCE1B-1670-7921-C9B6-5FE54DEA7F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32856C-9B20-4B0E-46BB-351DB3BB3B27}"/>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6" name="Footer Placeholder 5">
            <a:extLst>
              <a:ext uri="{FF2B5EF4-FFF2-40B4-BE49-F238E27FC236}">
                <a16:creationId xmlns:a16="http://schemas.microsoft.com/office/drawing/2014/main" id="{1A30BD0A-CD5F-90A9-C0DF-F0A12E2179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5173FD-60F3-27AD-AD68-44ECFDF51D18}"/>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1008480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EAE8D-0BEA-4B9E-E05E-6432B20F1F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795481C-F639-CEF3-316F-392C91110C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6E29D9-B4F2-EE95-9B8E-5D4D47F5D065}"/>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4E685D90-C809-5E3F-F6F5-20B3060D76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150880-2C4E-45DC-CDE7-367B76A5A37E}"/>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388216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AE1BF5-F7F4-E3DA-6E2A-F3E5771FF0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2E2575E-3A50-543A-D8D5-135D1CD668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A2A11A-DF53-5269-3F8D-FC4E4DE663CC}"/>
              </a:ext>
            </a:extLst>
          </p:cNvPr>
          <p:cNvSpPr>
            <a:spLocks noGrp="1"/>
          </p:cNvSpPr>
          <p:nvPr>
            <p:ph type="dt" sz="half" idx="10"/>
          </p:nvPr>
        </p:nvSpPr>
        <p:spPr/>
        <p:txBody>
          <a:body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6A924688-EFAA-AE7B-268E-DED5E2CBC7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5AAC8C-ACB1-7A22-87ED-658ADD7027CF}"/>
              </a:ext>
            </a:extLst>
          </p:cNvPr>
          <p:cNvSpPr>
            <a:spLocks noGrp="1"/>
          </p:cNvSpPr>
          <p:nvPr>
            <p:ph type="sldNum" sz="quarter" idx="12"/>
          </p:nvPr>
        </p:nvSpPr>
        <p:spPr/>
        <p:txBody>
          <a:bodyPr/>
          <a:lstStyle/>
          <a:p>
            <a:fld id="{C66B8DD8-F92C-4AC1-B355-BF29EEE72620}" type="slidenum">
              <a:rPr lang="en-US" smtClean="0"/>
              <a:t>‹#›</a:t>
            </a:fld>
            <a:endParaRPr lang="en-US"/>
          </a:p>
        </p:txBody>
      </p:sp>
    </p:spTree>
    <p:extLst>
      <p:ext uri="{BB962C8B-B14F-4D97-AF65-F5344CB8AC3E}">
        <p14:creationId xmlns:p14="http://schemas.microsoft.com/office/powerpoint/2010/main" val="379830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8B0C54-ABB5-5B21-BE8F-BAABC1AF3D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397BEB-D4F9-B496-D164-F6F266D804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5D95BA-B05E-9EED-316C-9A744AF0AE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24FB82-1E42-41C7-A951-17B9C95AA93D}" type="datetimeFigureOut">
              <a:rPr lang="en-US" smtClean="0"/>
              <a:t>9/26/2023</a:t>
            </a:fld>
            <a:endParaRPr lang="en-US"/>
          </a:p>
        </p:txBody>
      </p:sp>
      <p:sp>
        <p:nvSpPr>
          <p:cNvPr id="5" name="Footer Placeholder 4">
            <a:extLst>
              <a:ext uri="{FF2B5EF4-FFF2-40B4-BE49-F238E27FC236}">
                <a16:creationId xmlns:a16="http://schemas.microsoft.com/office/drawing/2014/main" id="{9E94C11A-BFAB-E532-BB96-7770943FC2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BB8D595-55A1-F9BB-B3F4-C7A14D7AB3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6B8DD8-F92C-4AC1-B355-BF29EEE72620}" type="slidenum">
              <a:rPr lang="en-US" smtClean="0"/>
              <a:t>‹#›</a:t>
            </a:fld>
            <a:endParaRPr lang="en-US"/>
          </a:p>
        </p:txBody>
      </p:sp>
    </p:spTree>
    <p:extLst>
      <p:ext uri="{BB962C8B-B14F-4D97-AF65-F5344CB8AC3E}">
        <p14:creationId xmlns:p14="http://schemas.microsoft.com/office/powerpoint/2010/main" val="3857924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www.pexels.com/photo/people-clapping-for-an-award-winning-actor-7005756/" TargetMode="External"/><Relationship Id="rId2" Type="http://schemas.openxmlformats.org/officeDocument/2006/relationships/hyperlink" Target="https://www.pexels.com/photo/a-billboard-award-trophy-7005694/" TargetMode="External"/><Relationship Id="rId1" Type="http://schemas.openxmlformats.org/officeDocument/2006/relationships/slideLayout" Target="../slideLayouts/slideLayout2.xml"/><Relationship Id="rId5" Type="http://schemas.openxmlformats.org/officeDocument/2006/relationships/hyperlink" Target="https://www.pexels.com/photo/a-group-of-people-celebrating-together-at-work-7550294/" TargetMode="External"/><Relationship Id="rId4" Type="http://schemas.openxmlformats.org/officeDocument/2006/relationships/hyperlink" Target="https://www.pexels.com/photo/a-woman-giving-a-gift-to-a-man-6518869/"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pexels.com/photo/woman-holding-an-award-7551451/" TargetMode="External"/><Relationship Id="rId3" Type="http://schemas.openxmlformats.org/officeDocument/2006/relationships/hyperlink" Target="https://www.pexels.com/photo/man-in-black-long-sleeve-shirt-holding-red-plastic-cup-7580985/" TargetMode="External"/><Relationship Id="rId7" Type="http://schemas.openxmlformats.org/officeDocument/2006/relationships/hyperlink" Target="https://www.pexels.com/photo/athletes-wearing-medals-7005491/" TargetMode="External"/><Relationship Id="rId2" Type="http://schemas.openxmlformats.org/officeDocument/2006/relationships/hyperlink" Target="https://www.pexels.com/photo/a-man-opening-a-gift-in-an-office-14524108/" TargetMode="External"/><Relationship Id="rId1" Type="http://schemas.openxmlformats.org/officeDocument/2006/relationships/slideLayout" Target="../slideLayouts/slideLayout2.xml"/><Relationship Id="rId6" Type="http://schemas.openxmlformats.org/officeDocument/2006/relationships/hyperlink" Target="https://www.pexels.com/photo/a-smiling-woman-holding-a-trophy-7005564/" TargetMode="External"/><Relationship Id="rId5" Type="http://schemas.openxmlformats.org/officeDocument/2006/relationships/hyperlink" Target="https://www.pexels.com/photo/crop-colleagues-shaking-hands-in-office-5673488/" TargetMode="External"/><Relationship Id="rId4" Type="http://schemas.openxmlformats.org/officeDocument/2006/relationships/hyperlink" Target="https://www.pexels.com/photo/intelligent-businesswoman-explaining-documents-in-office-375736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B6F48-A66D-E788-8B6D-5BE046F8CC79}"/>
              </a:ext>
            </a:extLst>
          </p:cNvPr>
          <p:cNvSpPr>
            <a:spLocks noGrp="1"/>
          </p:cNvSpPr>
          <p:nvPr>
            <p:ph type="ctrTitle"/>
          </p:nvPr>
        </p:nvSpPr>
        <p:spPr>
          <a:xfrm>
            <a:off x="0" y="0"/>
            <a:ext cx="12192000" cy="2538484"/>
          </a:xfrm>
        </p:spPr>
        <p:txBody>
          <a:bodyPr>
            <a:normAutofit fontScale="90000"/>
          </a:bodyPr>
          <a:lstStyle/>
          <a:p>
            <a:pPr>
              <a:lnSpc>
                <a:spcPct val="115000"/>
              </a:lnSpc>
              <a:spcBef>
                <a:spcPts val="0"/>
              </a:spcBef>
              <a:spcAft>
                <a:spcPts val="1000"/>
              </a:spcAft>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3: RECOGNITION SCHEMES</a:t>
            </a:r>
            <a:b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89D61E8A-8C75-5888-361F-A0FD24F5A21E}"/>
              </a:ext>
            </a:extLst>
          </p:cNvPr>
          <p:cNvSpPr>
            <a:spLocks noGrp="1"/>
          </p:cNvSpPr>
          <p:nvPr>
            <p:ph type="subTitle" idx="1"/>
          </p:nvPr>
        </p:nvSpPr>
        <p:spPr>
          <a:xfrm>
            <a:off x="0" y="1733266"/>
            <a:ext cx="12192000" cy="5124734"/>
          </a:xfrm>
        </p:spPr>
        <p:txBody>
          <a:bodyPr>
            <a:normAutofit/>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b="1" kern="100" dirty="0">
              <a:latin typeface="Calibri" panose="020F0502020204030204" pitchFamily="34" charset="0"/>
              <a:ea typeface="Times New Roman" panose="02020603050405020304" pitchFamily="18" charset="0"/>
              <a:cs typeface="Times New Roman" panose="02020603050405020304" pitchFamily="18" charset="0"/>
            </a:endParaRPr>
          </a:p>
          <a:p>
            <a:pPr marL="457200" marR="0" indent="-457200">
              <a:lnSpc>
                <a:spcPct val="115000"/>
              </a:lnSpc>
              <a:spcBef>
                <a:spcPts val="0"/>
              </a:spcBef>
              <a:spcAft>
                <a:spcPts val="1000"/>
              </a:spcAft>
              <a:buFont typeface="+mj-lt"/>
              <a:buAutoNum type="alphaLcPeriod"/>
            </a:pPr>
            <a:r>
              <a:rPr lang="en-IN"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what recognition schemes are</a:t>
            </a:r>
            <a:endParaRPr lang="en-US" kern="100" dirty="0">
              <a:solidFill>
                <a:srgbClr val="262626"/>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lvl="0" indent="-457200">
              <a:lnSpc>
                <a:spcPct val="115000"/>
              </a:lnSpc>
              <a:spcBef>
                <a:spcPts val="0"/>
              </a:spcBef>
              <a:spcAft>
                <a:spcPts val="0"/>
              </a:spcAft>
              <a:buFont typeface="+mj-lt"/>
              <a:buAutoNum type="alpha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various types of recognition schemes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lvl="0" indent="-457200">
              <a:lnSpc>
                <a:spcPct val="107000"/>
              </a:lnSpc>
              <a:spcBef>
                <a:spcPts val="0"/>
              </a:spcBef>
              <a:spcAft>
                <a:spcPts val="800"/>
              </a:spcAft>
              <a:buFont typeface="+mj-lt"/>
              <a:buAutoNum type="alpha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principles of recognition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9964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5FF5A-C484-FB32-5F4C-212F3F0B7EE8}"/>
              </a:ext>
            </a:extLst>
          </p:cNvPr>
          <p:cNvSpPr>
            <a:spLocks noGrp="1"/>
          </p:cNvSpPr>
          <p:nvPr>
            <p:ph type="title"/>
          </p:nvPr>
        </p:nvSpPr>
        <p:spPr>
          <a:xfrm>
            <a:off x="-1" y="1"/>
            <a:ext cx="12191999" cy="1064524"/>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RECOGNITION SCHEMES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1B3EAD9-FB64-D4FA-E50C-27DE8711B1AC}"/>
              </a:ext>
            </a:extLst>
          </p:cNvPr>
          <p:cNvSpPr>
            <a:spLocks noGrp="1"/>
          </p:cNvSpPr>
          <p:nvPr>
            <p:ph idx="1"/>
          </p:nvPr>
        </p:nvSpPr>
        <p:spPr>
          <a:xfrm>
            <a:off x="0" y="627798"/>
            <a:ext cx="12192000" cy="6230202"/>
          </a:xfrm>
        </p:spPr>
        <p:txBody>
          <a:bodyPr>
            <a:normAutofit/>
          </a:bodyPr>
          <a:lstStyle/>
          <a:p>
            <a:pPr algn="just"/>
            <a:r>
              <a:rPr lang="en-US" dirty="0">
                <a:effectLst/>
                <a:latin typeface="Times New Roman" panose="02020603050405020304" pitchFamily="18" charset="0"/>
                <a:ea typeface="Calibri" panose="020F0502020204030204" pitchFamily="34" charset="0"/>
              </a:rPr>
              <a:t>Recognition schemes enable appreciation to be shown to individuals for their achievements either informally on a day-to day basis or through formal recognition arrangements. They can take place quietly between managers and individuals in their teams or be visible celebrations of success </a:t>
            </a:r>
            <a:endParaRPr lang="en-US" dirty="0"/>
          </a:p>
        </p:txBody>
      </p:sp>
    </p:spTree>
    <p:extLst>
      <p:ext uri="{BB962C8B-B14F-4D97-AF65-F5344CB8AC3E}">
        <p14:creationId xmlns:p14="http://schemas.microsoft.com/office/powerpoint/2010/main" val="4037374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76F84-49F7-B324-7B19-31362F9A258B}"/>
              </a:ext>
            </a:extLst>
          </p:cNvPr>
          <p:cNvSpPr>
            <a:spLocks noGrp="1"/>
          </p:cNvSpPr>
          <p:nvPr>
            <p:ph type="title"/>
          </p:nvPr>
        </p:nvSpPr>
        <p:spPr>
          <a:xfrm>
            <a:off x="0" y="0"/>
            <a:ext cx="7582486" cy="1050878"/>
          </a:xfrm>
        </p:spPr>
        <p:txBody>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RECOGNITION SCHEMES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FCE5B396-6296-EEFF-728E-0CC1606BFAB5}"/>
              </a:ext>
            </a:extLst>
          </p:cNvPr>
          <p:cNvSpPr>
            <a:spLocks noGrp="1"/>
          </p:cNvSpPr>
          <p:nvPr>
            <p:ph type="body" sz="half" idx="2"/>
          </p:nvPr>
        </p:nvSpPr>
        <p:spPr>
          <a:xfrm>
            <a:off x="-1" y="559558"/>
            <a:ext cx="7582485" cy="6288916"/>
          </a:xfrm>
        </p:spPr>
        <p:txBody>
          <a:bodyPr>
            <a:normAutofit/>
          </a:bodyPr>
          <a:lstStyle/>
          <a:p>
            <a:r>
              <a:rPr lang="en-US" sz="2400" dirty="0">
                <a:effectLst/>
                <a:latin typeface="Times New Roman" panose="02020603050405020304" pitchFamily="18" charset="0"/>
                <a:ea typeface="Calibri" panose="020F0502020204030204" pitchFamily="34" charset="0"/>
              </a:rPr>
              <a:t>Recognition schemes acknowledge success</a:t>
            </a:r>
            <a:endParaRPr lang="en-US" sz="2400" dirty="0"/>
          </a:p>
        </p:txBody>
      </p:sp>
      <p:pic>
        <p:nvPicPr>
          <p:cNvPr id="1032" name="Picture 8" descr="Free A Billboard Award Trophy Stock Photo">
            <a:extLst>
              <a:ext uri="{FF2B5EF4-FFF2-40B4-BE49-F238E27FC236}">
                <a16:creationId xmlns:a16="http://schemas.microsoft.com/office/drawing/2014/main" id="{AF5EE0DE-5CE6-B1A7-E8C9-2B21BE24768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582486" y="0"/>
            <a:ext cx="4609514" cy="424445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67B3AF2-12D6-6896-50EA-0F31F3181EB6}"/>
              </a:ext>
            </a:extLst>
          </p:cNvPr>
          <p:cNvSpPr txBox="1"/>
          <p:nvPr/>
        </p:nvSpPr>
        <p:spPr>
          <a:xfrm>
            <a:off x="7582485" y="4375052"/>
            <a:ext cx="4135904"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ttps://www.pexels.com/photo/a-billboard-award-trophy-7005694/</a:t>
            </a:r>
          </a:p>
        </p:txBody>
      </p:sp>
    </p:spTree>
    <p:extLst>
      <p:ext uri="{BB962C8B-B14F-4D97-AF65-F5344CB8AC3E}">
        <p14:creationId xmlns:p14="http://schemas.microsoft.com/office/powerpoint/2010/main" val="2766623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66DC0-F133-E3C8-63B5-C3ED297F1001}"/>
              </a:ext>
            </a:extLst>
          </p:cNvPr>
          <p:cNvSpPr>
            <a:spLocks noGrp="1"/>
          </p:cNvSpPr>
          <p:nvPr>
            <p:ph type="title"/>
          </p:nvPr>
        </p:nvSpPr>
        <p:spPr>
          <a:xfrm>
            <a:off x="0" y="1"/>
            <a:ext cx="12192000" cy="132383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RECOGNITION SCHEMES</a:t>
            </a:r>
            <a:endParaRPr lang="en-US" sz="2400" dirty="0"/>
          </a:p>
        </p:txBody>
      </p:sp>
      <p:sp>
        <p:nvSpPr>
          <p:cNvPr id="3" name="Content Placeholder 2">
            <a:extLst>
              <a:ext uri="{FF2B5EF4-FFF2-40B4-BE49-F238E27FC236}">
                <a16:creationId xmlns:a16="http://schemas.microsoft.com/office/drawing/2014/main" id="{E4F57C18-373D-4296-5119-1FCC6A1C2075}"/>
              </a:ext>
            </a:extLst>
          </p:cNvPr>
          <p:cNvSpPr>
            <a:spLocks noGrp="1"/>
          </p:cNvSpPr>
          <p:nvPr>
            <p:ph sz="half" idx="1"/>
          </p:nvPr>
        </p:nvSpPr>
        <p:spPr>
          <a:xfrm>
            <a:off x="0" y="791570"/>
            <a:ext cx="6019800" cy="6066429"/>
          </a:xfrm>
        </p:spPr>
        <p:txBody>
          <a:bodyPr>
            <a:normAutofit/>
          </a:bodyPr>
          <a:lstStyle/>
          <a:p>
            <a:pPr algn="just"/>
            <a:r>
              <a:rPr lang="en-US" sz="2400" dirty="0">
                <a:effectLst/>
                <a:latin typeface="Times New Roman" panose="02020603050405020304" pitchFamily="18" charset="0"/>
                <a:ea typeface="Calibri" panose="020F0502020204030204" pitchFamily="34" charset="0"/>
              </a:rPr>
              <a:t>A recognition scheme can be formal and organization-wide, providing scope to recognize achievements by gifts or treats or by public applause</a:t>
            </a:r>
          </a:p>
          <a:p>
            <a:pPr algn="just"/>
            <a:r>
              <a:rPr lang="en-US" sz="2400" dirty="0">
                <a:effectLst/>
                <a:latin typeface="Times New Roman" panose="02020603050405020304" pitchFamily="18" charset="0"/>
                <a:ea typeface="Calibri" panose="020F0502020204030204" pitchFamily="34" charset="0"/>
              </a:rPr>
              <a:t>They complement direct financial rewards and can therefore enhance the reward system</a:t>
            </a:r>
            <a:endParaRPr lang="en-US" sz="2400" dirty="0"/>
          </a:p>
        </p:txBody>
      </p:sp>
      <p:sp>
        <p:nvSpPr>
          <p:cNvPr id="4" name="Content Placeholder 3">
            <a:extLst>
              <a:ext uri="{FF2B5EF4-FFF2-40B4-BE49-F238E27FC236}">
                <a16:creationId xmlns:a16="http://schemas.microsoft.com/office/drawing/2014/main" id="{435FBD7B-2FF6-0069-9188-133C3F0D77A9}"/>
              </a:ext>
            </a:extLst>
          </p:cNvPr>
          <p:cNvSpPr>
            <a:spLocks noGrp="1"/>
          </p:cNvSpPr>
          <p:nvPr>
            <p:ph sz="half" idx="2"/>
          </p:nvPr>
        </p:nvSpPr>
        <p:spPr>
          <a:xfrm>
            <a:off x="6172200" y="791570"/>
            <a:ext cx="6019800" cy="6066429"/>
          </a:xfrm>
        </p:spPr>
        <p:txBody>
          <a:bodyPr>
            <a:normAutofit/>
          </a:bodyPr>
          <a:lstStyle/>
          <a:p>
            <a:pPr algn="just"/>
            <a:r>
              <a:rPr lang="en-US" sz="2400" dirty="0">
                <a:effectLst/>
                <a:latin typeface="Times New Roman" panose="02020603050405020304" pitchFamily="18" charset="0"/>
                <a:ea typeface="Calibri" panose="020F0502020204030204" pitchFamily="34" charset="0"/>
              </a:rPr>
              <a:t>Recognition schemes are based on the belief that taking steps to ensure that people’s achievements and contribution are recognized is an effective way of motivating them.</a:t>
            </a:r>
            <a:endParaRPr lang="en-US" sz="2400" dirty="0"/>
          </a:p>
        </p:txBody>
      </p:sp>
    </p:spTree>
    <p:extLst>
      <p:ext uri="{BB962C8B-B14F-4D97-AF65-F5344CB8AC3E}">
        <p14:creationId xmlns:p14="http://schemas.microsoft.com/office/powerpoint/2010/main" val="2965797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E35B-DBEA-C152-578D-7FDB4B8A1092}"/>
              </a:ext>
            </a:extLst>
          </p:cNvPr>
          <p:cNvSpPr>
            <a:spLocks noGrp="1"/>
          </p:cNvSpPr>
          <p:nvPr>
            <p:ph type="title"/>
          </p:nvPr>
        </p:nvSpPr>
        <p:spPr>
          <a:xfrm>
            <a:off x="0" y="1"/>
            <a:ext cx="12192000" cy="1023581"/>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recognition schemes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A18ECB3-9808-C1A2-BBD6-0691132A5512}"/>
              </a:ext>
            </a:extLst>
          </p:cNvPr>
          <p:cNvSpPr>
            <a:spLocks noGrp="1"/>
          </p:cNvSpPr>
          <p:nvPr>
            <p:ph idx="1"/>
          </p:nvPr>
        </p:nvSpPr>
        <p:spPr>
          <a:xfrm>
            <a:off x="40943" y="859808"/>
            <a:ext cx="12192000" cy="5998191"/>
          </a:xfrm>
        </p:spPr>
        <p:txBody>
          <a:bodyPr/>
          <a:lstStyle/>
          <a:p>
            <a:pPr marL="0" marR="0" algn="just">
              <a:lnSpc>
                <a:spcPct val="107000"/>
              </a:lnSpc>
              <a:spcBef>
                <a:spcPts val="0"/>
              </a:spcBef>
              <a:spcAft>
                <a:spcPts val="800"/>
              </a:spcAft>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omplement and reinforce financial rewards as part of a total reward process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Increase engagement by demonstrating that the organization values its employees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37978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7A145-09BF-8B53-A292-63A69B9AD95E}"/>
              </a:ext>
            </a:extLst>
          </p:cNvPr>
          <p:cNvSpPr>
            <a:spLocks noGrp="1"/>
          </p:cNvSpPr>
          <p:nvPr>
            <p:ph type="title"/>
          </p:nvPr>
        </p:nvSpPr>
        <p:spPr>
          <a:xfrm>
            <a:off x="0" y="0"/>
            <a:ext cx="5183188" cy="655093"/>
          </a:xfrm>
        </p:spPr>
        <p:txBody>
          <a:bodyPr>
            <a:normAutofit/>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RECOGNITION SCHEMES</a:t>
            </a:r>
            <a:endParaRPr lang="en-US" sz="2400" dirty="0"/>
          </a:p>
        </p:txBody>
      </p:sp>
      <p:sp>
        <p:nvSpPr>
          <p:cNvPr id="4" name="Text Placeholder 3">
            <a:extLst>
              <a:ext uri="{FF2B5EF4-FFF2-40B4-BE49-F238E27FC236}">
                <a16:creationId xmlns:a16="http://schemas.microsoft.com/office/drawing/2014/main" id="{8B06AE26-0E6B-FB1D-F3FD-641FAE0EF864}"/>
              </a:ext>
            </a:extLst>
          </p:cNvPr>
          <p:cNvSpPr>
            <a:spLocks noGrp="1"/>
          </p:cNvSpPr>
          <p:nvPr>
            <p:ph type="body" sz="half" idx="2"/>
          </p:nvPr>
        </p:nvSpPr>
        <p:spPr>
          <a:xfrm>
            <a:off x="0" y="655094"/>
            <a:ext cx="8301038" cy="5984858"/>
          </a:xfrm>
        </p:spPr>
        <p:txBody>
          <a:bodyPr/>
          <a:lstStyle/>
          <a:p>
            <a:pPr algn="just"/>
            <a:r>
              <a:rPr lang="en-US" sz="2400" kern="100" dirty="0">
                <a:latin typeface="Times New Roman" panose="02020603050405020304" pitchFamily="18" charset="0"/>
                <a:ea typeface="Calibri" panose="020F0502020204030204" pitchFamily="34" charset="0"/>
                <a:cs typeface="Times New Roman" panose="02020603050405020304" pitchFamily="18" charset="0"/>
              </a:rPr>
              <a:t>E</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nable people’s achievements and contributions to be publicly acknowledged and provide an effective way of motivating them</a:t>
            </a:r>
          </a:p>
          <a:p>
            <a:endParaRPr lang="en-US" dirty="0"/>
          </a:p>
        </p:txBody>
      </p:sp>
      <p:pic>
        <p:nvPicPr>
          <p:cNvPr id="2050" name="Picture 2" descr="Free People Clapping for an Award Winning Actor Stock Photo">
            <a:extLst>
              <a:ext uri="{FF2B5EF4-FFF2-40B4-BE49-F238E27FC236}">
                <a16:creationId xmlns:a16="http://schemas.microsoft.com/office/drawing/2014/main" id="{D366E43C-68B2-D2AA-8AB3-5F702F2AAD0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475" b="17475"/>
          <a:stretch>
            <a:fillRect/>
          </a:stretch>
        </p:blipFill>
        <p:spPr bwMode="auto">
          <a:xfrm>
            <a:off x="8301038" y="-117083"/>
            <a:ext cx="3890962" cy="39012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9BA78D4-32E7-6B54-BAD6-888E8740AAB2}"/>
              </a:ext>
            </a:extLst>
          </p:cNvPr>
          <p:cNvSpPr txBox="1"/>
          <p:nvPr/>
        </p:nvSpPr>
        <p:spPr>
          <a:xfrm>
            <a:off x="8301038" y="3784209"/>
            <a:ext cx="377723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https://www.pexels.com/photo/people-clapping-for-an-award-winning-actor-7005756/</a:t>
            </a:r>
          </a:p>
        </p:txBody>
      </p:sp>
    </p:spTree>
    <p:extLst>
      <p:ext uri="{BB962C8B-B14F-4D97-AF65-F5344CB8AC3E}">
        <p14:creationId xmlns:p14="http://schemas.microsoft.com/office/powerpoint/2010/main" val="4012610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59A07-D55F-AC2B-3814-E29A3390A47D}"/>
              </a:ext>
            </a:extLst>
          </p:cNvPr>
          <p:cNvSpPr>
            <a:spLocks noGrp="1"/>
          </p:cNvSpPr>
          <p:nvPr>
            <p:ph type="title"/>
          </p:nvPr>
        </p:nvSpPr>
        <p:spPr>
          <a:xfrm>
            <a:off x="0" y="1"/>
            <a:ext cx="12192000" cy="91439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recognition schemes</a:t>
            </a:r>
            <a:endParaRPr lang="en-US" sz="2400" dirty="0"/>
          </a:p>
        </p:txBody>
      </p:sp>
      <p:sp>
        <p:nvSpPr>
          <p:cNvPr id="3" name="Content Placeholder 2">
            <a:extLst>
              <a:ext uri="{FF2B5EF4-FFF2-40B4-BE49-F238E27FC236}">
                <a16:creationId xmlns:a16="http://schemas.microsoft.com/office/drawing/2014/main" id="{9B504D1D-A442-DF3C-7041-23F713D56389}"/>
              </a:ext>
            </a:extLst>
          </p:cNvPr>
          <p:cNvSpPr>
            <a:spLocks noGrp="1"/>
          </p:cNvSpPr>
          <p:nvPr>
            <p:ph idx="1"/>
          </p:nvPr>
        </p:nvSpPr>
        <p:spPr>
          <a:xfrm>
            <a:off x="-1" y="736979"/>
            <a:ext cx="12191999" cy="6121020"/>
          </a:xfrm>
        </p:spPr>
        <p:txBody>
          <a:bodyPr/>
          <a:lstStyle/>
          <a:p>
            <a:pPr marL="0" marR="0" algn="just">
              <a:lnSpc>
                <a:spcPct val="107000"/>
              </a:lnSpc>
              <a:spcBef>
                <a:spcPts val="0"/>
              </a:spcBef>
              <a:spcAft>
                <a:spcPts val="800"/>
              </a:spcAft>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P</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rovide rewards for the average performers who are the core contributors in a business and may not benefit much if at all from performance pay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P</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rovide ways of rewarding teams as well as individual effort and contribution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42859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9C63-BA86-E5AF-F4A4-7C242F0D0458}"/>
              </a:ext>
            </a:extLst>
          </p:cNvPr>
          <p:cNvSpPr>
            <a:spLocks noGrp="1"/>
          </p:cNvSpPr>
          <p:nvPr>
            <p:ph type="title"/>
          </p:nvPr>
        </p:nvSpPr>
        <p:spPr>
          <a:xfrm>
            <a:off x="0" y="-95534"/>
            <a:ext cx="5183188" cy="1092484"/>
          </a:xfrm>
        </p:spPr>
        <p:txBody>
          <a:bodyPr>
            <a:normAutofit/>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RECOGNITION SCHEMES</a:t>
            </a:r>
            <a:endParaRPr lang="en-US" sz="2400" dirty="0"/>
          </a:p>
        </p:txBody>
      </p:sp>
      <p:sp>
        <p:nvSpPr>
          <p:cNvPr id="4" name="Text Placeholder 3">
            <a:extLst>
              <a:ext uri="{FF2B5EF4-FFF2-40B4-BE49-F238E27FC236}">
                <a16:creationId xmlns:a16="http://schemas.microsoft.com/office/drawing/2014/main" id="{6196EC6C-8C45-B896-05E5-4F0E6B99BDC1}"/>
              </a:ext>
            </a:extLst>
          </p:cNvPr>
          <p:cNvSpPr>
            <a:spLocks noGrp="1"/>
          </p:cNvSpPr>
          <p:nvPr>
            <p:ph type="body" sz="half" idx="2"/>
          </p:nvPr>
        </p:nvSpPr>
        <p:spPr>
          <a:xfrm>
            <a:off x="0" y="996950"/>
            <a:ext cx="8454682" cy="5861050"/>
          </a:xfrm>
        </p:spPr>
        <p:txBody>
          <a:bodyPr>
            <a:normAutofit/>
          </a:bodyPr>
          <a:lstStyle/>
          <a:p>
            <a:pPr algn="just"/>
            <a:r>
              <a:rPr lang="en-US" sz="2400" dirty="0">
                <a:latin typeface="Times New Roman" panose="02020603050405020304" pitchFamily="18" charset="0"/>
                <a:ea typeface="Calibri" panose="020F0502020204030204" pitchFamily="34" charset="0"/>
              </a:rPr>
              <a:t>G</a:t>
            </a:r>
            <a:r>
              <a:rPr lang="en-US" sz="2400" dirty="0">
                <a:effectLst/>
                <a:latin typeface="Times New Roman" panose="02020603050405020304" pitchFamily="18" charset="0"/>
                <a:ea typeface="Calibri" panose="020F0502020204030204" pitchFamily="34" charset="0"/>
              </a:rPr>
              <a:t>ives line managers the means to provide their people with instant rewards for achievement or contribution</a:t>
            </a:r>
            <a:endParaRPr lang="en-US" sz="2400" dirty="0"/>
          </a:p>
        </p:txBody>
      </p:sp>
      <p:pic>
        <p:nvPicPr>
          <p:cNvPr id="3074" name="Picture 2" descr="Free Men in Office Doing Secret Santa Stock Photo">
            <a:extLst>
              <a:ext uri="{FF2B5EF4-FFF2-40B4-BE49-F238E27FC236}">
                <a16:creationId xmlns:a16="http://schemas.microsoft.com/office/drawing/2014/main" id="{BFAF5655-20BB-316E-275F-31D588C7A6E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348" r="15348"/>
          <a:stretch>
            <a:fillRect/>
          </a:stretch>
        </p:blipFill>
        <p:spPr bwMode="auto">
          <a:xfrm>
            <a:off x="8454682" y="0"/>
            <a:ext cx="3737317"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BCC4763-E86B-7C1D-1847-DD32F4C4AA1B}"/>
              </a:ext>
            </a:extLst>
          </p:cNvPr>
          <p:cNvSpPr txBox="1"/>
          <p:nvPr/>
        </p:nvSpPr>
        <p:spPr>
          <a:xfrm>
            <a:off x="8454682" y="3429000"/>
            <a:ext cx="357319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https://www.pexels.com/photo/men-in-office-doing-secret-santa-6285175/</a:t>
            </a:r>
          </a:p>
        </p:txBody>
      </p:sp>
    </p:spTree>
    <p:extLst>
      <p:ext uri="{BB962C8B-B14F-4D97-AF65-F5344CB8AC3E}">
        <p14:creationId xmlns:p14="http://schemas.microsoft.com/office/powerpoint/2010/main" val="3324329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0882-A671-D777-4C17-FC0BEE0252BE}"/>
              </a:ext>
            </a:extLst>
          </p:cNvPr>
          <p:cNvSpPr>
            <a:spLocks noGrp="1"/>
          </p:cNvSpPr>
          <p:nvPr>
            <p:ph type="title"/>
          </p:nvPr>
        </p:nvSpPr>
        <p:spPr>
          <a:xfrm>
            <a:off x="0" y="1"/>
            <a:ext cx="12192000" cy="805217"/>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F844304D-F697-FA87-6EB9-268F4C336BEC}"/>
              </a:ext>
            </a:extLst>
          </p:cNvPr>
          <p:cNvSpPr>
            <a:spLocks noGrp="1"/>
          </p:cNvSpPr>
          <p:nvPr>
            <p:ph sz="half" idx="1"/>
          </p:nvPr>
        </p:nvSpPr>
        <p:spPr>
          <a:xfrm>
            <a:off x="0" y="573206"/>
            <a:ext cx="6019800" cy="628479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be given for valued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behaviours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and exceptional effort as well as for special achievements; </a:t>
            </a:r>
          </a:p>
          <a:p>
            <a:endParaRPr lang="en-US" dirty="0"/>
          </a:p>
        </p:txBody>
      </p:sp>
      <p:sp>
        <p:nvSpPr>
          <p:cNvPr id="4" name="Content Placeholder 3">
            <a:extLst>
              <a:ext uri="{FF2B5EF4-FFF2-40B4-BE49-F238E27FC236}">
                <a16:creationId xmlns:a16="http://schemas.microsoft.com/office/drawing/2014/main" id="{9FEEBD46-706E-4B91-F785-414D34D35853}"/>
              </a:ext>
            </a:extLst>
          </p:cNvPr>
          <p:cNvSpPr>
            <a:spLocks noGrp="1"/>
          </p:cNvSpPr>
          <p:nvPr>
            <p:ph sz="half" idx="2"/>
          </p:nvPr>
        </p:nvSpPr>
        <p:spPr>
          <a:xfrm>
            <a:off x="6172199" y="573206"/>
            <a:ext cx="6019799" cy="6284793"/>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is about valuing people; it should be personalized so that people appreciate that it applies to them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38307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82F9E-2634-DF7F-CCE5-C1AC43770463}"/>
              </a:ext>
            </a:extLst>
          </p:cNvPr>
          <p:cNvSpPr>
            <a:spLocks noGrp="1"/>
          </p:cNvSpPr>
          <p:nvPr>
            <p:ph type="title"/>
          </p:nvPr>
        </p:nvSpPr>
        <p:spPr>
          <a:xfrm>
            <a:off x="76200" y="18256"/>
            <a:ext cx="12192000" cy="662782"/>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13DC3FE0-74D5-25EC-9352-93713AC8D569}"/>
              </a:ext>
            </a:extLst>
          </p:cNvPr>
          <p:cNvSpPr>
            <a:spLocks noGrp="1"/>
          </p:cNvSpPr>
          <p:nvPr>
            <p:ph sz="half" idx="1"/>
          </p:nvPr>
        </p:nvSpPr>
        <p:spPr>
          <a:xfrm>
            <a:off x="76200" y="504966"/>
            <a:ext cx="5943600" cy="6334777"/>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needs to be applied equitably, fairly and consistently throughout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take place frequently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6B3D59D-5288-DD27-7938-3E963EEB0F34}"/>
              </a:ext>
            </a:extLst>
          </p:cNvPr>
          <p:cNvSpPr>
            <a:spLocks noGrp="1"/>
          </p:cNvSpPr>
          <p:nvPr>
            <p:ph sz="half" idx="2"/>
          </p:nvPr>
        </p:nvSpPr>
        <p:spPr>
          <a:xfrm>
            <a:off x="6172200" y="681038"/>
            <a:ext cx="5943600" cy="617696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be personal and face to face but can be supported by a handwritten thankyou note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02649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50DF3-44BE-3BE4-B398-03DB80855DA2}"/>
              </a:ext>
            </a:extLst>
          </p:cNvPr>
          <p:cNvSpPr>
            <a:spLocks noGrp="1"/>
          </p:cNvSpPr>
          <p:nvPr>
            <p:ph type="title"/>
          </p:nvPr>
        </p:nvSpPr>
        <p:spPr>
          <a:xfrm>
            <a:off x="0" y="0"/>
            <a:ext cx="12192000" cy="873457"/>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4" name="Text Placeholder 3">
            <a:extLst>
              <a:ext uri="{FF2B5EF4-FFF2-40B4-BE49-F238E27FC236}">
                <a16:creationId xmlns:a16="http://schemas.microsoft.com/office/drawing/2014/main" id="{9144E54F-56C5-5FCB-7D2A-722D30AFDAC7}"/>
              </a:ext>
            </a:extLst>
          </p:cNvPr>
          <p:cNvSpPr>
            <a:spLocks noGrp="1"/>
          </p:cNvSpPr>
          <p:nvPr>
            <p:ph type="body" sz="half" idx="2"/>
          </p:nvPr>
        </p:nvSpPr>
        <p:spPr>
          <a:xfrm>
            <a:off x="0" y="873457"/>
            <a:ext cx="7983940" cy="5984543"/>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be provided in a way that makes everyone feel they have the opportunity to be recognized</a:t>
            </a:r>
          </a:p>
          <a:p>
            <a:endParaRPr lang="en-US" dirty="0"/>
          </a:p>
        </p:txBody>
      </p:sp>
      <p:pic>
        <p:nvPicPr>
          <p:cNvPr id="4098" name="Picture 2" descr="Free A Woman Giving a Gift to a Man Stock Photo">
            <a:extLst>
              <a:ext uri="{FF2B5EF4-FFF2-40B4-BE49-F238E27FC236}">
                <a16:creationId xmlns:a16="http://schemas.microsoft.com/office/drawing/2014/main" id="{458AA99C-A7F4-72A0-DC82-A7F2BE5B8B6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4337" r="14337"/>
          <a:stretch>
            <a:fillRect/>
          </a:stretch>
        </p:blipFill>
        <p:spPr bwMode="auto">
          <a:xfrm>
            <a:off x="7983940" y="-1"/>
            <a:ext cx="4208060" cy="41762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13D9555-9861-954D-E1A1-F6DF30B63F1E}"/>
              </a:ext>
            </a:extLst>
          </p:cNvPr>
          <p:cNvSpPr txBox="1"/>
          <p:nvPr/>
        </p:nvSpPr>
        <p:spPr>
          <a:xfrm>
            <a:off x="7983940" y="4176215"/>
            <a:ext cx="410797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https://www.pexels.com/photo/a-woman-giving-a-gift-to-a-man-6518869/</a:t>
            </a:r>
          </a:p>
        </p:txBody>
      </p:sp>
    </p:spTree>
    <p:extLst>
      <p:ext uri="{BB962C8B-B14F-4D97-AF65-F5344CB8AC3E}">
        <p14:creationId xmlns:p14="http://schemas.microsoft.com/office/powerpoint/2010/main" val="2805364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AF654-39AC-4086-BA6A-FF25AF1ACCD3}"/>
              </a:ext>
            </a:extLst>
          </p:cNvPr>
          <p:cNvSpPr>
            <a:spLocks noGrp="1"/>
          </p:cNvSpPr>
          <p:nvPr>
            <p:ph type="title"/>
          </p:nvPr>
        </p:nvSpPr>
        <p:spPr>
          <a:xfrm>
            <a:off x="0" y="0"/>
            <a:ext cx="12192000" cy="1173708"/>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0854F7C5-21CF-B647-2143-4791F005A72C}"/>
              </a:ext>
            </a:extLst>
          </p:cNvPr>
          <p:cNvSpPr>
            <a:spLocks noGrp="1"/>
          </p:cNvSpPr>
          <p:nvPr>
            <p:ph sz="half" idx="1"/>
          </p:nvPr>
        </p:nvSpPr>
        <p:spPr>
          <a:xfrm>
            <a:off x="0" y="996288"/>
            <a:ext cx="6019800" cy="5861712"/>
          </a:xfrm>
        </p:spPr>
        <p:txBody>
          <a:bodyPr>
            <a:normAutofit/>
          </a:bodyPr>
          <a:lstStyle/>
          <a:p>
            <a:pPr algn="just"/>
            <a:r>
              <a:rPr lang="en-US" sz="2400" dirty="0">
                <a:effectLst/>
                <a:latin typeface="Times New Roman" panose="02020603050405020304" pitchFamily="18" charset="0"/>
                <a:ea typeface="Calibri" panose="020F0502020204030204" pitchFamily="34" charset="0"/>
              </a:rPr>
              <a:t>can be provided simply through being nominated for an award</a:t>
            </a:r>
            <a:endParaRPr lang="en-US" sz="2400" dirty="0"/>
          </a:p>
        </p:txBody>
      </p:sp>
      <p:sp>
        <p:nvSpPr>
          <p:cNvPr id="4" name="Content Placeholder 3">
            <a:extLst>
              <a:ext uri="{FF2B5EF4-FFF2-40B4-BE49-F238E27FC236}">
                <a16:creationId xmlns:a16="http://schemas.microsoft.com/office/drawing/2014/main" id="{8A05E114-1C21-F8BA-409E-85D70EE8C981}"/>
              </a:ext>
            </a:extLst>
          </p:cNvPr>
          <p:cNvSpPr>
            <a:spLocks noGrp="1"/>
          </p:cNvSpPr>
          <p:nvPr>
            <p:ph sz="half" idx="2"/>
          </p:nvPr>
        </p:nvSpPr>
        <p:spPr>
          <a:xfrm>
            <a:off x="6172199" y="996287"/>
            <a:ext cx="6019799" cy="586171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must be genuine, not used as a mechanistic motivating device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21317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B91D9-1A6F-DD12-BFAC-6EDCBF3E7176}"/>
              </a:ext>
            </a:extLst>
          </p:cNvPr>
          <p:cNvSpPr>
            <a:spLocks noGrp="1"/>
          </p:cNvSpPr>
          <p:nvPr>
            <p:ph type="title"/>
          </p:nvPr>
        </p:nvSpPr>
        <p:spPr>
          <a:xfrm>
            <a:off x="0" y="1"/>
            <a:ext cx="12192000" cy="1091820"/>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5A786FC3-7E4C-5783-AB74-1DF4A9EFABA8}"/>
              </a:ext>
            </a:extLst>
          </p:cNvPr>
          <p:cNvSpPr>
            <a:spLocks noGrp="1"/>
          </p:cNvSpPr>
          <p:nvPr>
            <p:ph sz="half" idx="1"/>
          </p:nvPr>
        </p:nvSpPr>
        <p:spPr>
          <a:xfrm>
            <a:off x="0" y="941696"/>
            <a:ext cx="6019800" cy="5916303"/>
          </a:xfrm>
        </p:spPr>
        <p:txBody>
          <a:bodyPr>
            <a:normAutofit/>
          </a:bodyPr>
          <a:lstStyle/>
          <a:p>
            <a:pPr algn="just"/>
            <a:r>
              <a:rPr lang="en-US" sz="2400" dirty="0">
                <a:effectLst/>
                <a:latin typeface="Times New Roman" panose="02020603050405020304" pitchFamily="18" charset="0"/>
                <a:ea typeface="Calibri" panose="020F0502020204030204" pitchFamily="34" charset="0"/>
              </a:rPr>
              <a:t>should not be given formally as part of a scheme if the achievement has been rewarded under another arrangement, for example a bonus scheme</a:t>
            </a:r>
            <a:endParaRPr lang="en-US" sz="2400" dirty="0"/>
          </a:p>
        </p:txBody>
      </p:sp>
      <p:sp>
        <p:nvSpPr>
          <p:cNvPr id="4" name="Content Placeholder 3">
            <a:extLst>
              <a:ext uri="{FF2B5EF4-FFF2-40B4-BE49-F238E27FC236}">
                <a16:creationId xmlns:a16="http://schemas.microsoft.com/office/drawing/2014/main" id="{049AAF56-CB78-BACE-677A-B865B4D36976}"/>
              </a:ext>
            </a:extLst>
          </p:cNvPr>
          <p:cNvSpPr>
            <a:spLocks noGrp="1"/>
          </p:cNvSpPr>
          <p:nvPr>
            <p:ph sz="half" idx="2"/>
          </p:nvPr>
        </p:nvSpPr>
        <p:spPr>
          <a:xfrm>
            <a:off x="6172200" y="941696"/>
            <a:ext cx="6019800" cy="5916301"/>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needs to be given as soon as possible after the achievement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394153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484E-0F82-7F11-DDCC-AFA3FD55AF04}"/>
              </a:ext>
            </a:extLst>
          </p:cNvPr>
          <p:cNvSpPr>
            <a:spLocks noGrp="1"/>
          </p:cNvSpPr>
          <p:nvPr>
            <p:ph type="title"/>
          </p:nvPr>
        </p:nvSpPr>
        <p:spPr>
          <a:xfrm>
            <a:off x="0" y="0"/>
            <a:ext cx="5183188" cy="987425"/>
          </a:xfrm>
        </p:spPr>
        <p:txBody>
          <a:bodyPr/>
          <a:lstStyle/>
          <a:p>
            <a:r>
              <a:rPr lang="en-US" sz="3200" b="1" dirty="0">
                <a:effectLst/>
                <a:latin typeface="Times New Roman" panose="02020603050405020304" pitchFamily="18" charset="0"/>
                <a:ea typeface="Calibri" panose="020F0502020204030204" pitchFamily="34" charset="0"/>
              </a:rPr>
              <a:t>Principles of recognition </a:t>
            </a:r>
            <a:endParaRPr lang="en-US" dirty="0"/>
          </a:p>
        </p:txBody>
      </p:sp>
      <p:sp>
        <p:nvSpPr>
          <p:cNvPr id="4" name="Text Placeholder 3">
            <a:extLst>
              <a:ext uri="{FF2B5EF4-FFF2-40B4-BE49-F238E27FC236}">
                <a16:creationId xmlns:a16="http://schemas.microsoft.com/office/drawing/2014/main" id="{D004FA54-1453-4915-408A-C90D14F6559B}"/>
              </a:ext>
            </a:extLst>
          </p:cNvPr>
          <p:cNvSpPr>
            <a:spLocks noGrp="1"/>
          </p:cNvSpPr>
          <p:nvPr>
            <p:ph type="body" sz="half" idx="2"/>
          </p:nvPr>
        </p:nvSpPr>
        <p:spPr>
          <a:xfrm>
            <a:off x="0" y="873457"/>
            <a:ext cx="7274256" cy="598454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be available for teams as well as individuals to reward collective effort and avoid creating isolated winners</a:t>
            </a:r>
          </a:p>
          <a:p>
            <a:endParaRPr lang="en-US" dirty="0"/>
          </a:p>
        </p:txBody>
      </p:sp>
      <p:pic>
        <p:nvPicPr>
          <p:cNvPr id="5122" name="Picture 2" descr="Free Photo Of People Doing Handshakes Stock Photo">
            <a:extLst>
              <a:ext uri="{FF2B5EF4-FFF2-40B4-BE49-F238E27FC236}">
                <a16:creationId xmlns:a16="http://schemas.microsoft.com/office/drawing/2014/main" id="{DB94BCFD-97DB-781B-9729-B482F6DFF68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0168" r="10168"/>
          <a:stretch>
            <a:fillRect/>
          </a:stretch>
        </p:blipFill>
        <p:spPr bwMode="auto">
          <a:xfrm>
            <a:off x="7274256" y="1"/>
            <a:ext cx="4917743" cy="35893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04F8EA8-D1ED-F241-C0E1-752CABED20B6}"/>
              </a:ext>
            </a:extLst>
          </p:cNvPr>
          <p:cNvSpPr txBox="1"/>
          <p:nvPr/>
        </p:nvSpPr>
        <p:spPr>
          <a:xfrm>
            <a:off x="7383439" y="3589361"/>
            <a:ext cx="4808561" cy="261610"/>
          </a:xfrm>
          <a:prstGeom prst="rect">
            <a:avLst/>
          </a:prstGeom>
          <a:noFill/>
        </p:spPr>
        <p:txBody>
          <a:bodyPr wrap="square" rtlCol="0">
            <a:spAutoFit/>
          </a:bodyPr>
          <a:lstStyle/>
          <a:p>
            <a:r>
              <a:rPr lang="en-US" sz="1100" dirty="0"/>
              <a:t>https://www.pexels.com/photo/photo-of-people-doing-handshakes-3183197/</a:t>
            </a:r>
          </a:p>
        </p:txBody>
      </p:sp>
    </p:spTree>
    <p:extLst>
      <p:ext uri="{BB962C8B-B14F-4D97-AF65-F5344CB8AC3E}">
        <p14:creationId xmlns:p14="http://schemas.microsoft.com/office/powerpoint/2010/main" val="3326967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AAA3B-0400-42DF-FB5A-3173D2762748}"/>
              </a:ext>
            </a:extLst>
          </p:cNvPr>
          <p:cNvSpPr>
            <a:spLocks noGrp="1"/>
          </p:cNvSpPr>
          <p:nvPr>
            <p:ph type="title"/>
          </p:nvPr>
        </p:nvSpPr>
        <p:spPr>
          <a:xfrm>
            <a:off x="0" y="1"/>
            <a:ext cx="12192000" cy="777921"/>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021308E2-CAED-C29E-D11B-A949BB9090E8}"/>
              </a:ext>
            </a:extLst>
          </p:cNvPr>
          <p:cNvSpPr>
            <a:spLocks noGrp="1"/>
          </p:cNvSpPr>
          <p:nvPr>
            <p:ph sz="half" idx="1"/>
          </p:nvPr>
        </p:nvSpPr>
        <p:spPr>
          <a:xfrm>
            <a:off x="0" y="777922"/>
            <a:ext cx="6019800" cy="6080077"/>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be available to all – there should be no limits on the numbers who can be recognized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BA629E5-DC2E-BFD2-5B87-E2B0B92B2659}"/>
              </a:ext>
            </a:extLst>
          </p:cNvPr>
          <p:cNvSpPr>
            <a:spLocks noGrp="1"/>
          </p:cNvSpPr>
          <p:nvPr>
            <p:ph sz="half" idx="2"/>
          </p:nvPr>
        </p:nvSpPr>
        <p:spPr>
          <a:xfrm>
            <a:off x="6172200" y="777922"/>
            <a:ext cx="6019800" cy="5950424"/>
          </a:xfrm>
        </p:spPr>
        <p:txBody>
          <a:bodyPr/>
          <a:lstStyle/>
          <a:p>
            <a:r>
              <a:rPr lang="en-US" sz="2400" dirty="0">
                <a:latin typeface="Times New Roman" panose="02020603050405020304" pitchFamily="18" charset="0"/>
                <a:ea typeface="Calibri" panose="020F0502020204030204" pitchFamily="34" charset="0"/>
              </a:rPr>
              <a:t>S</a:t>
            </a:r>
            <a:r>
              <a:rPr lang="en-US" sz="2400" dirty="0">
                <a:effectLst/>
                <a:latin typeface="Times New Roman" panose="02020603050405020304" pitchFamily="18" charset="0"/>
                <a:ea typeface="Calibri" panose="020F0502020204030204" pitchFamily="34" charset="0"/>
              </a:rPr>
              <a:t>hould not be predicated on the belief that they are just about rewarding winne</a:t>
            </a:r>
            <a:r>
              <a:rPr lang="en-US" sz="1800" dirty="0">
                <a:effectLst/>
                <a:latin typeface="Times New Roman" panose="02020603050405020304" pitchFamily="18" charset="0"/>
                <a:ea typeface="Calibri" panose="020F0502020204030204" pitchFamily="34" charset="0"/>
              </a:rPr>
              <a:t>rs </a:t>
            </a:r>
            <a:endParaRPr lang="en-US" dirty="0"/>
          </a:p>
        </p:txBody>
      </p:sp>
    </p:spTree>
    <p:extLst>
      <p:ext uri="{BB962C8B-B14F-4D97-AF65-F5344CB8AC3E}">
        <p14:creationId xmlns:p14="http://schemas.microsoft.com/office/powerpoint/2010/main" val="110876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154D7-D4D6-5536-708B-4737907FEFB5}"/>
              </a:ext>
            </a:extLst>
          </p:cNvPr>
          <p:cNvSpPr>
            <a:spLocks noGrp="1"/>
          </p:cNvSpPr>
          <p:nvPr>
            <p:ph type="title"/>
          </p:nvPr>
        </p:nvSpPr>
        <p:spPr>
          <a:xfrm>
            <a:off x="0" y="0"/>
            <a:ext cx="12192000" cy="996950"/>
          </a:xfrm>
        </p:spPr>
        <p:txBody>
          <a:bodyPr>
            <a:normAutofit/>
          </a:bodyPr>
          <a:lstStyle/>
          <a:p>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4" name="Text Placeholder 3">
            <a:extLst>
              <a:ext uri="{FF2B5EF4-FFF2-40B4-BE49-F238E27FC236}">
                <a16:creationId xmlns:a16="http://schemas.microsoft.com/office/drawing/2014/main" id="{BF321793-F834-CF32-9D4A-8CC9DEFB6392}"/>
              </a:ext>
            </a:extLst>
          </p:cNvPr>
          <p:cNvSpPr>
            <a:spLocks noGrp="1"/>
          </p:cNvSpPr>
          <p:nvPr>
            <p:ph type="body" sz="half" idx="2"/>
          </p:nvPr>
        </p:nvSpPr>
        <p:spPr>
          <a:xfrm>
            <a:off x="0" y="996950"/>
            <a:ext cx="7656394" cy="5861050"/>
          </a:xfrm>
        </p:spPr>
        <p:txBody>
          <a:bodyPr/>
          <a:lstStyle/>
          <a:p>
            <a:pPr algn="just"/>
            <a:r>
              <a:rPr lang="en-US" sz="2400" kern="100" dirty="0">
                <a:latin typeface="Times New Roman" panose="02020603050405020304" pitchFamily="18" charset="0"/>
                <a:ea typeface="Calibri" panose="020F0502020204030204" pitchFamily="34" charset="0"/>
                <a:cs typeface="Times New Roman" panose="02020603050405020304" pitchFamily="18" charset="0"/>
              </a:rPr>
              <a:t>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ecognition can indeed be reinforced by awards, but simply saying ‘thank you’, privately and publicly (applause), can be very effective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6146" name="Picture 2" descr="Free A Group of People Celebrating Together at Work Stock Photo">
            <a:extLst>
              <a:ext uri="{FF2B5EF4-FFF2-40B4-BE49-F238E27FC236}">
                <a16:creationId xmlns:a16="http://schemas.microsoft.com/office/drawing/2014/main" id="{19FCD6A8-24C1-F355-EEB5-7A46104DC8E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2080" b="22080"/>
          <a:stretch>
            <a:fillRect/>
          </a:stretch>
        </p:blipFill>
        <p:spPr bwMode="auto">
          <a:xfrm>
            <a:off x="7656394" y="0"/>
            <a:ext cx="4535606" cy="358936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708A39-989B-A416-0449-C4D7206D9D3F}"/>
              </a:ext>
            </a:extLst>
          </p:cNvPr>
          <p:cNvSpPr txBox="1"/>
          <p:nvPr/>
        </p:nvSpPr>
        <p:spPr>
          <a:xfrm>
            <a:off x="7656394" y="3739487"/>
            <a:ext cx="453560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https://www.pexels.com/photo/a-group-of-people-celebrating-together-at-work-7550294/</a:t>
            </a:r>
          </a:p>
        </p:txBody>
      </p:sp>
    </p:spTree>
    <p:extLst>
      <p:ext uri="{BB962C8B-B14F-4D97-AF65-F5344CB8AC3E}">
        <p14:creationId xmlns:p14="http://schemas.microsoft.com/office/powerpoint/2010/main" val="742082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E3032-C8A3-3E3B-F14C-49B3BA212343}"/>
              </a:ext>
            </a:extLst>
          </p:cNvPr>
          <p:cNvSpPr>
            <a:spLocks noGrp="1"/>
          </p:cNvSpPr>
          <p:nvPr>
            <p:ph type="title"/>
          </p:nvPr>
        </p:nvSpPr>
        <p:spPr>
          <a:xfrm>
            <a:off x="0" y="1"/>
            <a:ext cx="12192000" cy="968990"/>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recognition </a:t>
            </a:r>
            <a:endParaRPr lang="en-US" sz="2400" dirty="0"/>
          </a:p>
        </p:txBody>
      </p:sp>
      <p:sp>
        <p:nvSpPr>
          <p:cNvPr id="3" name="Content Placeholder 2">
            <a:extLst>
              <a:ext uri="{FF2B5EF4-FFF2-40B4-BE49-F238E27FC236}">
                <a16:creationId xmlns:a16="http://schemas.microsoft.com/office/drawing/2014/main" id="{BD035328-6A91-663C-E84A-613A66A03051}"/>
              </a:ext>
            </a:extLst>
          </p:cNvPr>
          <p:cNvSpPr>
            <a:spLocks noGrp="1"/>
          </p:cNvSpPr>
          <p:nvPr>
            <p:ph idx="1"/>
          </p:nvPr>
        </p:nvSpPr>
        <p:spPr>
          <a:xfrm>
            <a:off x="-1" y="846162"/>
            <a:ext cx="12191999" cy="6011838"/>
          </a:xfrm>
        </p:spPr>
        <p:txBody>
          <a:bodyPr/>
          <a:lstStyle/>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should not be based on an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over-elaborate</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scheme that the organization cannot manage</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32751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4C16E-0C7D-DDF1-2A23-C8ED71A7EEB3}"/>
              </a:ext>
            </a:extLst>
          </p:cNvPr>
          <p:cNvSpPr>
            <a:spLocks noGrp="1"/>
          </p:cNvSpPr>
          <p:nvPr>
            <p:ph type="title"/>
          </p:nvPr>
        </p:nvSpPr>
        <p:spPr>
          <a:xfrm>
            <a:off x="0" y="-9525"/>
            <a:ext cx="5183188" cy="1319710"/>
          </a:xfrm>
        </p:spPr>
        <p:txBody>
          <a:bodyPr>
            <a:normAutofit/>
          </a:bodyPr>
          <a:lstStyle/>
          <a:p>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Types of recognition </a:t>
            </a:r>
            <a:br>
              <a:rPr lang="en-US" sz="2700" kern="100" dirty="0">
                <a:effectLst/>
                <a:latin typeface="Calibri" panose="020F0502020204030204" pitchFamily="34" charset="0"/>
                <a:ea typeface="Calibri" panose="020F0502020204030204" pitchFamily="34" charset="0"/>
                <a:cs typeface="Times New Roman" panose="02020603050405020304" pitchFamily="18" charset="0"/>
              </a:rPr>
            </a:b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Day-to-day recognition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01D0DD3B-9AFB-05ED-F943-16F5A3647839}"/>
              </a:ext>
            </a:extLst>
          </p:cNvPr>
          <p:cNvSpPr>
            <a:spLocks noGrp="1"/>
          </p:cNvSpPr>
          <p:nvPr>
            <p:ph type="body" sz="half" idx="2"/>
          </p:nvPr>
        </p:nvSpPr>
        <p:spPr>
          <a:xfrm>
            <a:off x="0" y="846161"/>
            <a:ext cx="7371470" cy="6011839"/>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most effective form of recognition is that provided by managers to their staff on a day-today basis</a:t>
            </a:r>
            <a:endParaRPr lang="en-US" sz="2400" dirty="0"/>
          </a:p>
        </p:txBody>
      </p:sp>
      <p:pic>
        <p:nvPicPr>
          <p:cNvPr id="7170" name="Picture 2" descr="Free A Man Opening a Gift in an Office Stock Photo">
            <a:extLst>
              <a:ext uri="{FF2B5EF4-FFF2-40B4-BE49-F238E27FC236}">
                <a16:creationId xmlns:a16="http://schemas.microsoft.com/office/drawing/2014/main" id="{1A594E9F-1BC4-667C-C092-5B0E53A640D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10" r="7710"/>
          <a:stretch>
            <a:fillRect/>
          </a:stretch>
        </p:blipFill>
        <p:spPr bwMode="auto">
          <a:xfrm>
            <a:off x="7371470" y="1"/>
            <a:ext cx="4820529" cy="37258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3742F85-F7B9-8AD8-2D8B-5E79338C0119}"/>
              </a:ext>
            </a:extLst>
          </p:cNvPr>
          <p:cNvSpPr txBox="1"/>
          <p:nvPr/>
        </p:nvSpPr>
        <p:spPr>
          <a:xfrm>
            <a:off x="7244092" y="3725839"/>
            <a:ext cx="4820529"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https://www.pexels.com/photo/a-man-opening-a-gift-in-an-office-14524108/</a:t>
            </a:r>
          </a:p>
        </p:txBody>
      </p:sp>
    </p:spTree>
    <p:extLst>
      <p:ext uri="{BB962C8B-B14F-4D97-AF65-F5344CB8AC3E}">
        <p14:creationId xmlns:p14="http://schemas.microsoft.com/office/powerpoint/2010/main" val="3185628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09FAF-3199-DD5A-9895-48139ED4EC6B}"/>
              </a:ext>
            </a:extLst>
          </p:cNvPr>
          <p:cNvSpPr>
            <a:spLocks noGrp="1"/>
          </p:cNvSpPr>
          <p:nvPr>
            <p:ph type="title"/>
          </p:nvPr>
        </p:nvSpPr>
        <p:spPr>
          <a:xfrm>
            <a:off x="39463" y="-150125"/>
            <a:ext cx="5183188" cy="1091821"/>
          </a:xfrm>
        </p:spPr>
        <p:txBody>
          <a:bodyPr>
            <a:normAutofit/>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Public recognition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ECD424DC-5C8F-3D10-D5FF-06B45576AA0C}"/>
              </a:ext>
            </a:extLst>
          </p:cNvPr>
          <p:cNvSpPr>
            <a:spLocks noGrp="1"/>
          </p:cNvSpPr>
          <p:nvPr>
            <p:ph type="body" sz="half" idx="2"/>
          </p:nvPr>
        </p:nvSpPr>
        <p:spPr>
          <a:xfrm>
            <a:off x="0" y="682388"/>
            <a:ext cx="7027863" cy="617561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Recognition for particular achievements or continuing effective contributions can be provided by public ‘applause’ through an ‘employee of the month scheme’ or some other announcement using an intranet, the house journal or notice boards.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8003A397-D815-B8B1-9A8D-A141642A5474}"/>
              </a:ext>
            </a:extLst>
          </p:cNvPr>
          <p:cNvSpPr txBox="1"/>
          <p:nvPr/>
        </p:nvSpPr>
        <p:spPr>
          <a:xfrm>
            <a:off x="7582486" y="3685735"/>
            <a:ext cx="456982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https://www.pexels.com/photo/intelligent-businesswoman-explaining-documents-in-office-3757369/</a:t>
            </a:r>
          </a:p>
        </p:txBody>
      </p:sp>
      <p:pic>
        <p:nvPicPr>
          <p:cNvPr id="8198" name="Picture 6" descr="Free Intelligent businesswoman explaining documents in office Stock Photo">
            <a:extLst>
              <a:ext uri="{FF2B5EF4-FFF2-40B4-BE49-F238E27FC236}">
                <a16:creationId xmlns:a16="http://schemas.microsoft.com/office/drawing/2014/main" id="{AEA367B0-9BD7-169E-ED03-B4207B72326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00" b="200"/>
          <a:stretch>
            <a:fillRect/>
          </a:stretch>
        </p:blipFill>
        <p:spPr bwMode="auto">
          <a:xfrm>
            <a:off x="7027863" y="0"/>
            <a:ext cx="516413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6ED86-3A94-02EA-BC59-E83692563C93}"/>
              </a:ext>
            </a:extLst>
          </p:cNvPr>
          <p:cNvSpPr>
            <a:spLocks noGrp="1"/>
          </p:cNvSpPr>
          <p:nvPr>
            <p:ph type="title"/>
          </p:nvPr>
        </p:nvSpPr>
        <p:spPr>
          <a:xfrm>
            <a:off x="0" y="0"/>
            <a:ext cx="5183188" cy="996950"/>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Formal recognition</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16F2C511-913A-8FED-228F-A036E8E4F6A8}"/>
              </a:ext>
            </a:extLst>
          </p:cNvPr>
          <p:cNvSpPr>
            <a:spLocks noGrp="1"/>
          </p:cNvSpPr>
          <p:nvPr>
            <p:ph type="body" sz="half" idx="2"/>
          </p:nvPr>
        </p:nvSpPr>
        <p:spPr>
          <a:xfrm>
            <a:off x="0" y="736979"/>
            <a:ext cx="8215952" cy="6111495"/>
          </a:xfrm>
        </p:spPr>
        <p:txBody>
          <a:bodyPr>
            <a:normAutofit/>
          </a:bodyPr>
          <a:lstStyle/>
          <a:p>
            <a:pPr algn="just"/>
            <a:r>
              <a:rPr lang="en-US" sz="2400" dirty="0">
                <a:effectLst/>
                <a:latin typeface="Times New Roman" panose="02020603050405020304" pitchFamily="18" charset="0"/>
                <a:ea typeface="Calibri" panose="020F0502020204030204" pitchFamily="34" charset="0"/>
              </a:rPr>
              <a:t>Formal recognition schemes provide individuals with tangible forms of recognition such as gifts, vouchers, holidays or trips </a:t>
            </a:r>
            <a:endParaRPr lang="en-US" sz="2400" dirty="0"/>
          </a:p>
        </p:txBody>
      </p:sp>
      <p:pic>
        <p:nvPicPr>
          <p:cNvPr id="5" name="Picture 2" descr="Free Man in Black Long Sleeve Shirt Holding Red Plastic Cup Stock Photo">
            <a:extLst>
              <a:ext uri="{FF2B5EF4-FFF2-40B4-BE49-F238E27FC236}">
                <a16:creationId xmlns:a16="http://schemas.microsoft.com/office/drawing/2014/main" id="{85AADFFC-1A4B-B61F-2ABF-F22ACA9016D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429" b="17429"/>
          <a:stretch>
            <a:fillRect/>
          </a:stretch>
        </p:blipFill>
        <p:spPr bwMode="auto">
          <a:xfrm>
            <a:off x="8215952" y="9526"/>
            <a:ext cx="3976048" cy="38664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10AFCBA-3A8F-025C-96B8-27F0230AE463}"/>
              </a:ext>
            </a:extLst>
          </p:cNvPr>
          <p:cNvSpPr txBox="1"/>
          <p:nvPr/>
        </p:nvSpPr>
        <p:spPr>
          <a:xfrm>
            <a:off x="8215952" y="3875964"/>
            <a:ext cx="397604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https://www.pexels.com/photo/man-in-black-long-sleeve-shirt-holding-red-plastic-cup-7580985</a:t>
            </a:r>
          </a:p>
        </p:txBody>
      </p:sp>
    </p:spTree>
    <p:extLst>
      <p:ext uri="{BB962C8B-B14F-4D97-AF65-F5344CB8AC3E}">
        <p14:creationId xmlns:p14="http://schemas.microsoft.com/office/powerpoint/2010/main" val="2362199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A862-68E1-D07D-D583-9F6279B4E8D3}"/>
              </a:ext>
            </a:extLst>
          </p:cNvPr>
          <p:cNvSpPr>
            <a:spLocks noGrp="1"/>
          </p:cNvSpPr>
          <p:nvPr>
            <p:ph type="title"/>
          </p:nvPr>
        </p:nvSpPr>
        <p:spPr>
          <a:xfrm>
            <a:off x="-1" y="1"/>
            <a:ext cx="12191999" cy="1132763"/>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Designing a recognition scheme</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EA71861-95D8-DEF0-3662-611F89D31867}"/>
              </a:ext>
            </a:extLst>
          </p:cNvPr>
          <p:cNvSpPr>
            <a:spLocks noGrp="1"/>
          </p:cNvSpPr>
          <p:nvPr>
            <p:ph idx="1"/>
          </p:nvPr>
        </p:nvSpPr>
        <p:spPr>
          <a:xfrm>
            <a:off x="0" y="818866"/>
            <a:ext cx="12192000" cy="6039133"/>
          </a:xfrm>
        </p:spPr>
        <p:txBody>
          <a:bodyPr>
            <a:normAutofit/>
          </a:bodyPr>
          <a:lstStyle/>
          <a:p>
            <a:r>
              <a:rPr lang="en-US" sz="2400" dirty="0">
                <a:effectLst/>
                <a:latin typeface="Times New Roman" panose="02020603050405020304" pitchFamily="18" charset="0"/>
                <a:ea typeface="Calibri" panose="020F0502020204030204" pitchFamily="34" charset="0"/>
              </a:rPr>
              <a:t>when designing and implementing a recognition scheme. Line managers and employees should be consulted, guidelines prepared and explained to managers, and the details of the scheme publicized</a:t>
            </a:r>
          </a:p>
          <a:p>
            <a:r>
              <a:rPr lang="en-US" sz="2400" dirty="0">
                <a:effectLst/>
                <a:latin typeface="Times New Roman" panose="02020603050405020304" pitchFamily="18" charset="0"/>
                <a:ea typeface="Calibri" panose="020F0502020204030204" pitchFamily="34" charset="0"/>
              </a:rPr>
              <a:t>The implementation of the scheme should be monitored and steps taken to maintain the impetus </a:t>
            </a:r>
            <a:endParaRPr lang="en-US" sz="2400" dirty="0"/>
          </a:p>
        </p:txBody>
      </p:sp>
    </p:spTree>
    <p:extLst>
      <p:ext uri="{BB962C8B-B14F-4D97-AF65-F5344CB8AC3E}">
        <p14:creationId xmlns:p14="http://schemas.microsoft.com/office/powerpoint/2010/main" val="4945109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157CA-CACD-B520-6EC0-B56ED9D57DCC}"/>
              </a:ext>
            </a:extLst>
          </p:cNvPr>
          <p:cNvSpPr>
            <a:spLocks noGrp="1"/>
          </p:cNvSpPr>
          <p:nvPr>
            <p:ph type="title"/>
          </p:nvPr>
        </p:nvSpPr>
        <p:spPr>
          <a:xfrm>
            <a:off x="0" y="0"/>
            <a:ext cx="5183188" cy="668740"/>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p>
        </p:txBody>
      </p:sp>
      <p:sp>
        <p:nvSpPr>
          <p:cNvPr id="4" name="Text Placeholder 3">
            <a:extLst>
              <a:ext uri="{FF2B5EF4-FFF2-40B4-BE49-F238E27FC236}">
                <a16:creationId xmlns:a16="http://schemas.microsoft.com/office/drawing/2014/main" id="{9303EC56-EF84-82FA-82BD-187C8D40C674}"/>
              </a:ext>
            </a:extLst>
          </p:cNvPr>
          <p:cNvSpPr>
            <a:spLocks noGrp="1"/>
          </p:cNvSpPr>
          <p:nvPr>
            <p:ph type="body" sz="half" idx="2"/>
          </p:nvPr>
        </p:nvSpPr>
        <p:spPr>
          <a:xfrm>
            <a:off x="0" y="987425"/>
            <a:ext cx="7301552" cy="5870575"/>
          </a:xfrm>
        </p:spPr>
        <p:txBody>
          <a:bodyPr>
            <a:normAutofit/>
          </a:bodyPr>
          <a:lstStyle/>
          <a:p>
            <a:pPr algn="just"/>
            <a:r>
              <a:rPr lang="en-US" sz="2400" dirty="0">
                <a:effectLst/>
                <a:latin typeface="Times New Roman" panose="02020603050405020304" pitchFamily="18" charset="0"/>
                <a:ea typeface="Calibri" panose="020F0502020204030204" pitchFamily="34" charset="0"/>
              </a:rPr>
              <a:t>Whatever scheme you choose, make sure you can apply it fairly and consistently</a:t>
            </a:r>
            <a:endParaRPr lang="en-US" sz="2400" dirty="0"/>
          </a:p>
        </p:txBody>
      </p:sp>
      <p:pic>
        <p:nvPicPr>
          <p:cNvPr id="10242" name="Picture 2" descr="Free Crop unrecognizable coworkers in formal wear standing at table with laptop and documents while greeting each other before meeting Stock Photo">
            <a:extLst>
              <a:ext uri="{FF2B5EF4-FFF2-40B4-BE49-F238E27FC236}">
                <a16:creationId xmlns:a16="http://schemas.microsoft.com/office/drawing/2014/main" id="{6BA3B4F8-BAA3-9F4F-DC8E-35C478B80D32}"/>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301552" y="1"/>
            <a:ext cx="4890448" cy="38623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7908C5-B0A1-5BE5-E422-335B22479890}"/>
              </a:ext>
            </a:extLst>
          </p:cNvPr>
          <p:cNvSpPr txBox="1"/>
          <p:nvPr/>
        </p:nvSpPr>
        <p:spPr>
          <a:xfrm>
            <a:off x="7301553" y="4244454"/>
            <a:ext cx="4763068"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https://www.pexels.com/photo/crop-colleagues-shaking-hands-in-office-5673488/</a:t>
            </a:r>
          </a:p>
        </p:txBody>
      </p:sp>
    </p:spTree>
    <p:extLst>
      <p:ext uri="{BB962C8B-B14F-4D97-AF65-F5344CB8AC3E}">
        <p14:creationId xmlns:p14="http://schemas.microsoft.com/office/powerpoint/2010/main" val="32382671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DA899-7992-CD4E-4B53-1AEE022521F1}"/>
              </a:ext>
            </a:extLst>
          </p:cNvPr>
          <p:cNvSpPr>
            <a:spLocks noGrp="1"/>
          </p:cNvSpPr>
          <p:nvPr>
            <p:ph type="title"/>
          </p:nvPr>
        </p:nvSpPr>
        <p:spPr>
          <a:xfrm>
            <a:off x="0" y="0"/>
            <a:ext cx="5183188" cy="696036"/>
          </a:xfrm>
        </p:spPr>
        <p:txBody>
          <a:bodyPr/>
          <a:lstStyle/>
          <a:p>
            <a:r>
              <a:rPr lang="en-US" sz="3200" b="1" dirty="0">
                <a:latin typeface="Times New Roman" panose="02020603050405020304" pitchFamily="18" charset="0"/>
                <a:cs typeface="Times New Roman" panose="02020603050405020304" pitchFamily="18" charset="0"/>
              </a:rPr>
              <a:t>Key points</a:t>
            </a:r>
            <a:endParaRPr lang="en-US" dirty="0"/>
          </a:p>
        </p:txBody>
      </p:sp>
      <p:sp>
        <p:nvSpPr>
          <p:cNvPr id="4" name="Text Placeholder 3">
            <a:extLst>
              <a:ext uri="{FF2B5EF4-FFF2-40B4-BE49-F238E27FC236}">
                <a16:creationId xmlns:a16="http://schemas.microsoft.com/office/drawing/2014/main" id="{FE1ECACE-3D76-4A3D-513C-C7ECBBEBC376}"/>
              </a:ext>
            </a:extLst>
          </p:cNvPr>
          <p:cNvSpPr>
            <a:spLocks noGrp="1"/>
          </p:cNvSpPr>
          <p:nvPr>
            <p:ph type="body" sz="half" idx="2"/>
          </p:nvPr>
        </p:nvSpPr>
        <p:spPr>
          <a:xfrm>
            <a:off x="0" y="987425"/>
            <a:ext cx="7709094" cy="587057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recognition to have any real value it must be genuine. Ensure that it is real, spontaneous and appropriate to what someone has done.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11266" name="Picture 2" descr="Free A Smiling Woman Holding a Trophy Stock Photo">
            <a:extLst>
              <a:ext uri="{FF2B5EF4-FFF2-40B4-BE49-F238E27FC236}">
                <a16:creationId xmlns:a16="http://schemas.microsoft.com/office/drawing/2014/main" id="{570371BE-C8CB-AB85-1B40-832DA3E48AF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709094" y="1"/>
            <a:ext cx="4482905" cy="31792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A3AE0AD-8D7F-88FC-5EB1-963F4DCCE54A}"/>
              </a:ext>
            </a:extLst>
          </p:cNvPr>
          <p:cNvSpPr txBox="1"/>
          <p:nvPr/>
        </p:nvSpPr>
        <p:spPr>
          <a:xfrm>
            <a:off x="7709094" y="3530991"/>
            <a:ext cx="4482905"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https://www.pexels.com/photo/a-smiling-woman-holding-a-trophy-7005564/</a:t>
            </a:r>
          </a:p>
        </p:txBody>
      </p:sp>
    </p:spTree>
    <p:extLst>
      <p:ext uri="{BB962C8B-B14F-4D97-AF65-F5344CB8AC3E}">
        <p14:creationId xmlns:p14="http://schemas.microsoft.com/office/powerpoint/2010/main" val="2751815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9C375-1157-69FC-9CA5-E569C9C670B0}"/>
              </a:ext>
            </a:extLst>
          </p:cNvPr>
          <p:cNvSpPr>
            <a:spLocks noGrp="1"/>
          </p:cNvSpPr>
          <p:nvPr>
            <p:ph type="title"/>
          </p:nvPr>
        </p:nvSpPr>
        <p:spPr>
          <a:xfrm>
            <a:off x="0" y="0"/>
            <a:ext cx="5183188" cy="750627"/>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endParaRPr lang="en-US" sz="2400" dirty="0"/>
          </a:p>
        </p:txBody>
      </p:sp>
      <p:sp>
        <p:nvSpPr>
          <p:cNvPr id="4" name="Text Placeholder 3">
            <a:extLst>
              <a:ext uri="{FF2B5EF4-FFF2-40B4-BE49-F238E27FC236}">
                <a16:creationId xmlns:a16="http://schemas.microsoft.com/office/drawing/2014/main" id="{A23681FC-E74B-4398-A9CB-5CBB8CFFEC77}"/>
              </a:ext>
            </a:extLst>
          </p:cNvPr>
          <p:cNvSpPr>
            <a:spLocks noGrp="1"/>
          </p:cNvSpPr>
          <p:nvPr>
            <p:ph type="body" sz="half" idx="2"/>
          </p:nvPr>
        </p:nvSpPr>
        <p:spPr>
          <a:xfrm>
            <a:off x="0" y="1119116"/>
            <a:ext cx="7751928" cy="5609230"/>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Involve everyone in recognition; empower the whole management team to recognize people formally, and encourage all colleagues to recognize each other.</a:t>
            </a:r>
          </a:p>
          <a:p>
            <a:endParaRPr lang="en-US" dirty="0"/>
          </a:p>
        </p:txBody>
      </p:sp>
      <p:pic>
        <p:nvPicPr>
          <p:cNvPr id="12290" name="Picture 2" descr="Free People Clapping for an Award Winning Actor Stock Photo">
            <a:extLst>
              <a:ext uri="{FF2B5EF4-FFF2-40B4-BE49-F238E27FC236}">
                <a16:creationId xmlns:a16="http://schemas.microsoft.com/office/drawing/2014/main" id="{4756D070-D361-4802-1B10-0CC813F2754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8003" b="18003"/>
          <a:stretch>
            <a:fillRect/>
          </a:stretch>
        </p:blipFill>
        <p:spPr bwMode="auto">
          <a:xfrm>
            <a:off x="7751928" y="1"/>
            <a:ext cx="4440072" cy="37667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485A96-FAF2-473C-EB25-17E5F0374CCD}"/>
              </a:ext>
            </a:extLst>
          </p:cNvPr>
          <p:cNvSpPr txBox="1"/>
          <p:nvPr/>
        </p:nvSpPr>
        <p:spPr>
          <a:xfrm>
            <a:off x="7751928" y="3766782"/>
            <a:ext cx="444007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https://www.pexels.com/photo/people-clapping-for-an-award-winning-actor-7005756/</a:t>
            </a:r>
          </a:p>
        </p:txBody>
      </p:sp>
    </p:spTree>
    <p:extLst>
      <p:ext uri="{BB962C8B-B14F-4D97-AF65-F5344CB8AC3E}">
        <p14:creationId xmlns:p14="http://schemas.microsoft.com/office/powerpoint/2010/main" val="3299486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8BAD8-3310-1C1F-4731-8645AA99ABE5}"/>
              </a:ext>
            </a:extLst>
          </p:cNvPr>
          <p:cNvSpPr>
            <a:spLocks noGrp="1"/>
          </p:cNvSpPr>
          <p:nvPr>
            <p:ph type="title"/>
          </p:nvPr>
        </p:nvSpPr>
        <p:spPr>
          <a:xfrm>
            <a:off x="0" y="0"/>
            <a:ext cx="5183188" cy="996950"/>
          </a:xfrm>
        </p:spPr>
        <p:txBody>
          <a:bodyPr>
            <a:normAutofit/>
          </a:bodyPr>
          <a:lstStyle/>
          <a:p>
            <a:r>
              <a:rPr lang="en-US" sz="2400" b="1" dirty="0">
                <a:latin typeface="Times New Roman" panose="02020603050405020304" pitchFamily="18" charset="0"/>
                <a:cs typeface="Times New Roman" panose="02020603050405020304" pitchFamily="18" charset="0"/>
              </a:rPr>
              <a:t>Key points</a:t>
            </a:r>
            <a:endParaRPr lang="en-US" sz="2400" dirty="0"/>
          </a:p>
        </p:txBody>
      </p:sp>
      <p:sp>
        <p:nvSpPr>
          <p:cNvPr id="4" name="Text Placeholder 3">
            <a:extLst>
              <a:ext uri="{FF2B5EF4-FFF2-40B4-BE49-F238E27FC236}">
                <a16:creationId xmlns:a16="http://schemas.microsoft.com/office/drawing/2014/main" id="{5EB212BD-B387-E3AE-444D-D9516217FE55}"/>
              </a:ext>
            </a:extLst>
          </p:cNvPr>
          <p:cNvSpPr>
            <a:spLocks noGrp="1"/>
          </p:cNvSpPr>
          <p:nvPr>
            <p:ph type="body" sz="half" idx="2"/>
          </p:nvPr>
        </p:nvSpPr>
        <p:spPr>
          <a:xfrm>
            <a:off x="0" y="995363"/>
            <a:ext cx="7202658" cy="5853112"/>
          </a:xfrm>
        </p:spPr>
        <p:txBody>
          <a:bodyPr>
            <a:normAutofit/>
          </a:bodyPr>
          <a:lstStyle/>
          <a:p>
            <a:pPr algn="just"/>
            <a:r>
              <a:rPr lang="en-US" sz="2400" dirty="0">
                <a:effectLst/>
                <a:latin typeface="Times New Roman" panose="02020603050405020304" pitchFamily="18" charset="0"/>
                <a:ea typeface="Calibri" panose="020F0502020204030204" pitchFamily="34" charset="0"/>
              </a:rPr>
              <a:t>Recognizing great </a:t>
            </a:r>
            <a:r>
              <a:rPr lang="en-US" sz="2400" dirty="0" err="1">
                <a:effectLst/>
                <a:latin typeface="Times New Roman" panose="02020603050405020304" pitchFamily="18" charset="0"/>
                <a:ea typeface="Calibri" panose="020F0502020204030204" pitchFamily="34" charset="0"/>
              </a:rPr>
              <a:t>behaviour</a:t>
            </a:r>
            <a:r>
              <a:rPr lang="en-US" sz="2400" dirty="0">
                <a:effectLst/>
                <a:latin typeface="Times New Roman" panose="02020603050405020304" pitchFamily="18" charset="0"/>
                <a:ea typeface="Calibri" panose="020F0502020204030204" pitchFamily="34" charset="0"/>
              </a:rPr>
              <a:t> as soon as it happens is the most powerful approach. Shout about great achievements and great </a:t>
            </a:r>
            <a:r>
              <a:rPr lang="en-US" sz="2400" dirty="0" err="1">
                <a:effectLst/>
                <a:latin typeface="Times New Roman" panose="02020603050405020304" pitchFamily="18" charset="0"/>
                <a:ea typeface="Calibri" panose="020F0502020204030204" pitchFamily="34" charset="0"/>
              </a:rPr>
              <a:t>behaviours</a:t>
            </a:r>
            <a:endParaRPr lang="en-US" sz="2400" dirty="0"/>
          </a:p>
        </p:txBody>
      </p:sp>
      <p:pic>
        <p:nvPicPr>
          <p:cNvPr id="13314" name="Picture 2" descr="Free Athletes Wearing Medals Stock Photo">
            <a:extLst>
              <a:ext uri="{FF2B5EF4-FFF2-40B4-BE49-F238E27FC236}">
                <a16:creationId xmlns:a16="http://schemas.microsoft.com/office/drawing/2014/main" id="{4E6A24E4-A6DC-60E7-F1EB-F7CA113C955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6189" b="6189"/>
          <a:stretch>
            <a:fillRect/>
          </a:stretch>
        </p:blipFill>
        <p:spPr bwMode="auto">
          <a:xfrm>
            <a:off x="7202658" y="112542"/>
            <a:ext cx="4989342" cy="33164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CF669BB-DF55-9EF4-4A4E-246C5119409F}"/>
              </a:ext>
            </a:extLst>
          </p:cNvPr>
          <p:cNvSpPr txBox="1"/>
          <p:nvPr/>
        </p:nvSpPr>
        <p:spPr>
          <a:xfrm>
            <a:off x="7315200" y="3770142"/>
            <a:ext cx="487680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https://www.pexels.com/photo/athletes-wearing-medals-7005491/</a:t>
            </a:r>
          </a:p>
        </p:txBody>
      </p:sp>
    </p:spTree>
    <p:extLst>
      <p:ext uri="{BB962C8B-B14F-4D97-AF65-F5344CB8AC3E}">
        <p14:creationId xmlns:p14="http://schemas.microsoft.com/office/powerpoint/2010/main" val="2750837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FC2AB-C8DA-18FD-30D0-CECDB3AF0137}"/>
              </a:ext>
            </a:extLst>
          </p:cNvPr>
          <p:cNvSpPr>
            <a:spLocks noGrp="1"/>
          </p:cNvSpPr>
          <p:nvPr>
            <p:ph type="title"/>
          </p:nvPr>
        </p:nvSpPr>
        <p:spPr>
          <a:xfrm>
            <a:off x="0" y="0"/>
            <a:ext cx="5183188" cy="764275"/>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endParaRPr lang="en-US" sz="2400" dirty="0"/>
          </a:p>
        </p:txBody>
      </p:sp>
      <p:sp>
        <p:nvSpPr>
          <p:cNvPr id="4" name="Text Placeholder 3">
            <a:extLst>
              <a:ext uri="{FF2B5EF4-FFF2-40B4-BE49-F238E27FC236}">
                <a16:creationId xmlns:a16="http://schemas.microsoft.com/office/drawing/2014/main" id="{6AA35B0F-4B5E-354B-584A-C97191AE5526}"/>
              </a:ext>
            </a:extLst>
          </p:cNvPr>
          <p:cNvSpPr>
            <a:spLocks noGrp="1"/>
          </p:cNvSpPr>
          <p:nvPr>
            <p:ph type="body" sz="half" idx="2"/>
          </p:nvPr>
        </p:nvSpPr>
        <p:spPr>
          <a:xfrm>
            <a:off x="0" y="870044"/>
            <a:ext cx="5183188" cy="5987955"/>
          </a:xfrm>
        </p:spPr>
        <p:txBody>
          <a:bodyPr>
            <a:normAutofit/>
          </a:bodyPr>
          <a:lstStyle/>
          <a:p>
            <a:pPr algn="just"/>
            <a:r>
              <a:rPr lang="en-US" sz="2400" dirty="0">
                <a:effectLst/>
                <a:latin typeface="Times New Roman" panose="02020603050405020304" pitchFamily="18" charset="0"/>
                <a:ea typeface="Calibri" panose="020F0502020204030204" pitchFamily="34" charset="0"/>
              </a:rPr>
              <a:t>Public recognition can let others in the business know what has been done, and make a colleague feel proud</a:t>
            </a:r>
            <a:endParaRPr lang="en-US" sz="2400" dirty="0"/>
          </a:p>
        </p:txBody>
      </p:sp>
      <p:pic>
        <p:nvPicPr>
          <p:cNvPr id="14338" name="Picture 2" descr="Free Woman Holding An Award Stock Photo">
            <a:extLst>
              <a:ext uri="{FF2B5EF4-FFF2-40B4-BE49-F238E27FC236}">
                <a16:creationId xmlns:a16="http://schemas.microsoft.com/office/drawing/2014/main" id="{E4CFE279-8A8C-B16F-4CD3-D3D94C1DCA9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187396" y="0"/>
            <a:ext cx="4004603" cy="288387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440AFF-5E90-696B-79B0-4515F0896CA2}"/>
              </a:ext>
            </a:extLst>
          </p:cNvPr>
          <p:cNvSpPr txBox="1"/>
          <p:nvPr/>
        </p:nvSpPr>
        <p:spPr>
          <a:xfrm>
            <a:off x="8187396" y="3207434"/>
            <a:ext cx="4004603"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https://www.pexels.com/photo/woman-holding-an-award-7551451/</a:t>
            </a:r>
          </a:p>
        </p:txBody>
      </p:sp>
    </p:spTree>
    <p:extLst>
      <p:ext uri="{BB962C8B-B14F-4D97-AF65-F5344CB8AC3E}">
        <p14:creationId xmlns:p14="http://schemas.microsoft.com/office/powerpoint/2010/main" val="3098400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8E07-13B0-56BA-9463-286D4F3FBB28}"/>
              </a:ext>
            </a:extLst>
          </p:cNvPr>
          <p:cNvSpPr>
            <a:spLocks noGrp="1"/>
          </p:cNvSpPr>
          <p:nvPr>
            <p:ph type="title"/>
          </p:nvPr>
        </p:nvSpPr>
        <p:spPr>
          <a:xfrm>
            <a:off x="0" y="-136478"/>
            <a:ext cx="5183188" cy="1133428"/>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endParaRPr lang="en-US" sz="2400" dirty="0"/>
          </a:p>
        </p:txBody>
      </p:sp>
      <p:sp>
        <p:nvSpPr>
          <p:cNvPr id="4" name="Text Placeholder 3">
            <a:extLst>
              <a:ext uri="{FF2B5EF4-FFF2-40B4-BE49-F238E27FC236}">
                <a16:creationId xmlns:a16="http://schemas.microsoft.com/office/drawing/2014/main" id="{8D7B2AC2-1117-159E-E34D-30C588360AC0}"/>
              </a:ext>
            </a:extLst>
          </p:cNvPr>
          <p:cNvSpPr>
            <a:spLocks noGrp="1"/>
          </p:cNvSpPr>
          <p:nvPr>
            <p:ph type="body" sz="half" idx="2"/>
          </p:nvPr>
        </p:nvSpPr>
        <p:spPr>
          <a:xfrm>
            <a:off x="0" y="987425"/>
            <a:ext cx="7600950" cy="5870575"/>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 lot of genuine recognition is simple and costs nothing, such as a thank you, a letter, or a photo on the wall. But sometimes spending wisely to treat the team to a meal or a day out can go a long way</a:t>
            </a:r>
          </a:p>
          <a:p>
            <a:endParaRPr lang="en-US" dirty="0"/>
          </a:p>
        </p:txBody>
      </p:sp>
      <p:pic>
        <p:nvPicPr>
          <p:cNvPr id="15362" name="Picture 2" descr="Free Photo Of People Gathering Together Stock Photo">
            <a:extLst>
              <a:ext uri="{FF2B5EF4-FFF2-40B4-BE49-F238E27FC236}">
                <a16:creationId xmlns:a16="http://schemas.microsoft.com/office/drawing/2014/main" id="{39139A36-0762-7DB3-25F9-547B29449E7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6731" b="16731"/>
          <a:stretch>
            <a:fillRect/>
          </a:stretch>
        </p:blipFill>
        <p:spPr bwMode="auto">
          <a:xfrm>
            <a:off x="7415213" y="1"/>
            <a:ext cx="4879949" cy="36433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E5F24A-5E5F-EB98-BCB0-ACE4C9468419}"/>
              </a:ext>
            </a:extLst>
          </p:cNvPr>
          <p:cNvSpPr txBox="1"/>
          <p:nvPr/>
        </p:nvSpPr>
        <p:spPr>
          <a:xfrm>
            <a:off x="7600950" y="3857625"/>
            <a:ext cx="459105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https://www.pexels.com/photo/photo-of-people-gathering-together-3414186/</a:t>
            </a:r>
          </a:p>
        </p:txBody>
      </p:sp>
    </p:spTree>
    <p:extLst>
      <p:ext uri="{BB962C8B-B14F-4D97-AF65-F5344CB8AC3E}">
        <p14:creationId xmlns:p14="http://schemas.microsoft.com/office/powerpoint/2010/main" val="3871274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7F547-A1C5-5A7B-9E11-695E53920411}"/>
              </a:ext>
            </a:extLst>
          </p:cNvPr>
          <p:cNvSpPr>
            <a:spLocks noGrp="1"/>
          </p:cNvSpPr>
          <p:nvPr>
            <p:ph type="title"/>
          </p:nvPr>
        </p:nvSpPr>
        <p:spPr>
          <a:xfrm>
            <a:off x="0" y="1"/>
            <a:ext cx="12192000" cy="1091820"/>
          </a:xfrm>
        </p:spPr>
        <p:txBody>
          <a:bodyPr>
            <a:normAutofit/>
          </a:bodyPr>
          <a:lstStyle/>
          <a:p>
            <a:pPr algn="ctr"/>
            <a:r>
              <a:rPr lang="en-US" sz="2400" b="1" dirty="0">
                <a:latin typeface="Times New Roman" panose="02020603050405020304" pitchFamily="18" charset="0"/>
                <a:cs typeface="Times New Roman" panose="02020603050405020304" pitchFamily="18" charset="0"/>
              </a:rPr>
              <a:t>Reward Team</a:t>
            </a:r>
          </a:p>
        </p:txBody>
      </p:sp>
      <p:sp>
        <p:nvSpPr>
          <p:cNvPr id="3" name="Content Placeholder 2">
            <a:extLst>
              <a:ext uri="{FF2B5EF4-FFF2-40B4-BE49-F238E27FC236}">
                <a16:creationId xmlns:a16="http://schemas.microsoft.com/office/drawing/2014/main" id="{F196B66D-B6DE-1607-1A8E-087224197A99}"/>
              </a:ext>
            </a:extLst>
          </p:cNvPr>
          <p:cNvSpPr>
            <a:spLocks noGrp="1"/>
          </p:cNvSpPr>
          <p:nvPr>
            <p:ph idx="1"/>
          </p:nvPr>
        </p:nvSpPr>
        <p:spPr>
          <a:xfrm>
            <a:off x="0" y="928048"/>
            <a:ext cx="12192000" cy="5929951"/>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reward team oversees all recognition initiatives to ensure branding, consistency and the achievement of principles without seeking to control and push responsibility to line managers</a:t>
            </a:r>
            <a:endParaRPr lang="en-US" sz="2400" dirty="0"/>
          </a:p>
        </p:txBody>
      </p:sp>
    </p:spTree>
    <p:extLst>
      <p:ext uri="{BB962C8B-B14F-4D97-AF65-F5344CB8AC3E}">
        <p14:creationId xmlns:p14="http://schemas.microsoft.com/office/powerpoint/2010/main" val="3022430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A0FDA-FB3D-D16D-6E6B-3E33249373E1}"/>
              </a:ext>
            </a:extLst>
          </p:cNvPr>
          <p:cNvSpPr>
            <a:spLocks noGrp="1"/>
          </p:cNvSpPr>
          <p:nvPr>
            <p:ph type="title"/>
          </p:nvPr>
        </p:nvSpPr>
        <p:spPr>
          <a:xfrm>
            <a:off x="0" y="1"/>
            <a:ext cx="12192000" cy="1690688"/>
          </a:xfrm>
        </p:spPr>
        <p:txBody>
          <a:bodyPr>
            <a:normAutofit/>
          </a:bodyPr>
          <a:lstStyle/>
          <a:p>
            <a:r>
              <a:rPr lang="en-US" sz="2400" dirty="0">
                <a:effectLst/>
                <a:latin typeface="Times New Roman" panose="02020603050405020304" pitchFamily="18" charset="0"/>
                <a:ea typeface="Calibri" panose="020F0502020204030204" pitchFamily="34" charset="0"/>
              </a:rPr>
              <a:t>Recognition should drive the individual needs/success criteria of the business area. </a:t>
            </a:r>
            <a:endParaRPr lang="en-US" sz="2400" dirty="0"/>
          </a:p>
        </p:txBody>
      </p:sp>
    </p:spTree>
    <p:extLst>
      <p:ext uri="{BB962C8B-B14F-4D97-AF65-F5344CB8AC3E}">
        <p14:creationId xmlns:p14="http://schemas.microsoft.com/office/powerpoint/2010/main" val="3256505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374CB-29F6-2851-B116-809220DF8B37}"/>
              </a:ext>
            </a:extLst>
          </p:cNvPr>
          <p:cNvSpPr>
            <a:spLocks noGrp="1"/>
          </p:cNvSpPr>
          <p:nvPr>
            <p:ph type="title"/>
          </p:nvPr>
        </p:nvSpPr>
        <p:spPr>
          <a:xfrm>
            <a:off x="0" y="1"/>
            <a:ext cx="12192000" cy="96899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F9A0BF52-B426-990C-C923-089FE44AB3DD}"/>
              </a:ext>
            </a:extLst>
          </p:cNvPr>
          <p:cNvSpPr>
            <a:spLocks noGrp="1"/>
          </p:cNvSpPr>
          <p:nvPr>
            <p:ph idx="1"/>
          </p:nvPr>
        </p:nvSpPr>
        <p:spPr>
          <a:xfrm>
            <a:off x="-1" y="504968"/>
            <a:ext cx="12191999" cy="6353032"/>
          </a:xfrm>
        </p:spPr>
        <p:txBody>
          <a:bodyPr>
            <a:normAutofit/>
          </a:bodyPr>
          <a:lstStyle/>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Armstrong,M</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(2010).Handbook of reward management practice(Improving Performance through reward).Kogan Page Limited</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Rose, M (2001)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Recognising</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Performance: Non-cash rewards, Chartered Institute of Personnel and Development, London </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Kohn, A (1993) Why incentive plans cannot work, Harvard Business Review, September/October, pp 54–63</a:t>
            </a:r>
          </a:p>
          <a:p>
            <a:pPr marL="0" marR="0" indent="0" algn="just">
              <a:lnSpc>
                <a:spcPct val="107000"/>
              </a:lnSpc>
              <a:spcBef>
                <a:spcPts val="0"/>
              </a:spcBef>
              <a:spcAft>
                <a:spcPts val="800"/>
              </a:spcAft>
              <a:buNone/>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RDNE Stock Project (2021). </a:t>
            </a:r>
            <a:r>
              <a:rPr lang="en-US" sz="2000" kern="100" dirty="0">
                <a:latin typeface="Times New Roman" panose="02020603050405020304" pitchFamily="18" charset="0"/>
                <a:ea typeface="Calibri" panose="020F0502020204030204" pitchFamily="34" charset="0"/>
                <a:cs typeface="Times New Roman" panose="02020603050405020304" pitchFamily="18" charset="0"/>
                <a:hlinkClick r:id="rId2"/>
              </a:rPr>
              <a:t>https://www.pexels.com/photo/a-billboard-award-trophy-7005694/</a:t>
            </a: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RDNE Stock Project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https://www.pexels.com/photo/people-clapping-for-an-award-winning-actor-7005756/</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Gustavo Firing (2020).https://www.pexels.com/photo/men-in-office-doing-secret-santa-6285175/</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RDNE Stock Project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https://www.pexels.com/photo/a-woman-giving-a-gift-to-a-man-6518869/</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Fauxels</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(2019).https://www.pexels.com/photo/photo-of-people-doing-handshakes-3183197/</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Mart Production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https://www.pexels.com/photo/a-group-of-people-celebrating-together-at-work-7550294/</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137478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92AE7-34BF-5A70-7F24-FBAF3A4FAD75}"/>
              </a:ext>
            </a:extLst>
          </p:cNvPr>
          <p:cNvSpPr>
            <a:spLocks noGrp="1"/>
          </p:cNvSpPr>
          <p:nvPr>
            <p:ph type="title"/>
          </p:nvPr>
        </p:nvSpPr>
        <p:spPr>
          <a:xfrm>
            <a:off x="-2" y="1"/>
            <a:ext cx="12192001"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47462F5-FCF4-A049-1E79-2CCDFC388547}"/>
              </a:ext>
            </a:extLst>
          </p:cNvPr>
          <p:cNvSpPr>
            <a:spLocks noGrp="1"/>
          </p:cNvSpPr>
          <p:nvPr>
            <p:ph idx="1"/>
          </p:nvPr>
        </p:nvSpPr>
        <p:spPr>
          <a:xfrm>
            <a:off x="0" y="559558"/>
            <a:ext cx="12192000" cy="5617405"/>
          </a:xfrm>
        </p:spPr>
        <p:txBody>
          <a:bodyPr>
            <a:normAutofit/>
          </a:bodyPr>
          <a:lstStyle/>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Utopix</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Pictures (2022).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https://www.pexels.com/photo/a-man-opening-a-gift-in-an-office-14524108/</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RDNE (2021). </a:t>
            </a:r>
            <a:r>
              <a:rPr lang="en-US" sz="2000" kern="100" dirty="0">
                <a:latin typeface="Times New Roman" panose="02020603050405020304" pitchFamily="18" charset="0"/>
                <a:ea typeface="Calibri" panose="020F0502020204030204" pitchFamily="34" charset="0"/>
                <a:cs typeface="Times New Roman" panose="02020603050405020304" pitchFamily="18" charset="0"/>
                <a:hlinkClick r:id="rId3"/>
              </a:rPr>
              <a:t>https://www.pexels.com/photo/man-in-black-long-sleeve-shirt-holding-red-plastic-cup-7580985/</a:t>
            </a: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Andrea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Prequadio</a:t>
            </a:r>
            <a:r>
              <a:rPr lang="en-US" sz="2000" kern="100" dirty="0">
                <a:latin typeface="Times New Roman" panose="02020603050405020304" pitchFamily="18" charset="0"/>
                <a:ea typeface="Calibri" panose="020F0502020204030204" pitchFamily="34" charset="0"/>
                <a:cs typeface="Times New Roman" panose="02020603050405020304" pitchFamily="18" charset="0"/>
              </a:rPr>
              <a:t> (2020). </a:t>
            </a:r>
            <a:r>
              <a:rPr lang="en-US" sz="2000" kern="100" dirty="0">
                <a:latin typeface="Times New Roman" panose="02020603050405020304" pitchFamily="18" charset="0"/>
                <a:ea typeface="Calibri" panose="020F0502020204030204" pitchFamily="34" charset="0"/>
                <a:cs typeface="Times New Roman" panose="02020603050405020304" pitchFamily="18" charset="0"/>
                <a:hlinkClick r:id="rId4"/>
              </a:rPr>
              <a:t>https://www.pexels.com/photo/intelligent-businesswoman-explaining-documents-in-office-3757369/</a:t>
            </a: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Sora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Shimazaki</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(2020).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https://www.pexels.com/photo/crop-colleagues-shaking-hands-in-office-5673488/</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RDNE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6"/>
              </a:rPr>
              <a:t>https://www.pexels.com/photo/a-smiling-woman-holding-a-trophy-7005564/</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RDNE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7"/>
              </a:rPr>
              <a:t>https://www.pexels.com/photo/athletes-wearing-medals-7005491/</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RDNE (2021).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hlinkClick r:id="rId8"/>
              </a:rPr>
              <a:t>https://www.pexels.com/photo/woman-holding-an-award-7551451/</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Luis,A,D</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(2019). https://www.pexels.com/photo/photo-of-people-gathering-together-3414186/</a:t>
            </a:r>
          </a:p>
          <a:p>
            <a:endParaRPr lang="en-US" dirty="0"/>
          </a:p>
        </p:txBody>
      </p:sp>
    </p:spTree>
    <p:extLst>
      <p:ext uri="{BB962C8B-B14F-4D97-AF65-F5344CB8AC3E}">
        <p14:creationId xmlns:p14="http://schemas.microsoft.com/office/powerpoint/2010/main" val="38085670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1361</Words>
  <Application>Microsoft Office PowerPoint</Application>
  <PresentationFormat>Widescreen</PresentationFormat>
  <Paragraphs>107</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Symbol</vt:lpstr>
      <vt:lpstr>Times New Roman</vt:lpstr>
      <vt:lpstr>Office Theme</vt:lpstr>
      <vt:lpstr>COURSE: REWARD MANAGEMENT  LECTURE 3: RECOGNITION SCHEMES  LECTURER: DR LUCY KARIMI KIRIMA </vt:lpstr>
      <vt:lpstr>RECOGNITION SCHEMES </vt:lpstr>
      <vt:lpstr>RECOGNITION SCHEMES </vt:lpstr>
      <vt:lpstr>RECOGNITION SCHEMES</vt:lpstr>
      <vt:lpstr>Benefits of recognition schemes  </vt:lpstr>
      <vt:lpstr>RECOGNITION SCHEMES</vt:lpstr>
      <vt:lpstr>Benefits of recognition schemes</vt:lpstr>
      <vt:lpstr>RECOGNITION SCHEMES</vt:lpstr>
      <vt:lpstr>Principles of recognition </vt:lpstr>
      <vt:lpstr>Principles of recognition </vt:lpstr>
      <vt:lpstr>Principles of recognition </vt:lpstr>
      <vt:lpstr>Principles of recognition </vt:lpstr>
      <vt:lpstr>Principles of recognition </vt:lpstr>
      <vt:lpstr>Principles of recognition </vt:lpstr>
      <vt:lpstr>Principles of recognition </vt:lpstr>
      <vt:lpstr>Principles of recognition </vt:lpstr>
      <vt:lpstr>Principles of recognition </vt:lpstr>
      <vt:lpstr>Types of recognition  Day-to-day recognition  </vt:lpstr>
      <vt:lpstr>Public recognition  </vt:lpstr>
      <vt:lpstr>Formal recognition </vt:lpstr>
      <vt:lpstr>Designing a recognition scheme </vt:lpstr>
      <vt:lpstr>Key points</vt:lpstr>
      <vt:lpstr>Key points</vt:lpstr>
      <vt:lpstr>Key points</vt:lpstr>
      <vt:lpstr>Key points</vt:lpstr>
      <vt:lpstr>Key points</vt:lpstr>
      <vt:lpstr>Key points</vt:lpstr>
      <vt:lpstr>Reward Team</vt:lpstr>
      <vt:lpstr>Recognition should drive the individual needs/success criteria of the business area. </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LECTURE 3: RECOGNITION SCHEMES  LECTURER: DR LUCY KARIMI KIRIMA </dc:title>
  <dc:creator>Dr. Lucy K. Kirima</dc:creator>
  <cp:lastModifiedBy>Dr. Lucy K. Kirima</cp:lastModifiedBy>
  <cp:revision>78</cp:revision>
  <dcterms:created xsi:type="dcterms:W3CDTF">2023-09-26T12:44:39Z</dcterms:created>
  <dcterms:modified xsi:type="dcterms:W3CDTF">2023-09-26T16:19:41Z</dcterms:modified>
</cp:coreProperties>
</file>