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323CB-6FDF-81CC-52ED-FAD58432643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BC15349-86A2-3F86-5B33-0BC24196756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7F8A389-75E0-D9B1-5BAF-B639AEA6CFD8}"/>
              </a:ext>
            </a:extLst>
          </p:cNvPr>
          <p:cNvSpPr>
            <a:spLocks noGrp="1"/>
          </p:cNvSpPr>
          <p:nvPr>
            <p:ph type="dt" sz="half" idx="10"/>
          </p:nvPr>
        </p:nvSpPr>
        <p:spPr/>
        <p:txBody>
          <a:bodyPr/>
          <a:lstStyle/>
          <a:p>
            <a:fld id="{10AD8BDD-79DA-4FFD-9236-E0E0806B344A}" type="datetimeFigureOut">
              <a:rPr lang="en-US" smtClean="0"/>
              <a:t>9/27/2023</a:t>
            </a:fld>
            <a:endParaRPr lang="en-US"/>
          </a:p>
        </p:txBody>
      </p:sp>
      <p:sp>
        <p:nvSpPr>
          <p:cNvPr id="5" name="Footer Placeholder 4">
            <a:extLst>
              <a:ext uri="{FF2B5EF4-FFF2-40B4-BE49-F238E27FC236}">
                <a16:creationId xmlns:a16="http://schemas.microsoft.com/office/drawing/2014/main" id="{66358452-1E99-45D8-5864-87621EFBB3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CC80C69-CD3D-606C-6E79-1470FEA2499A}"/>
              </a:ext>
            </a:extLst>
          </p:cNvPr>
          <p:cNvSpPr>
            <a:spLocks noGrp="1"/>
          </p:cNvSpPr>
          <p:nvPr>
            <p:ph type="sldNum" sz="quarter" idx="12"/>
          </p:nvPr>
        </p:nvSpPr>
        <p:spPr/>
        <p:txBody>
          <a:bodyPr/>
          <a:lstStyle/>
          <a:p>
            <a:fld id="{EE129115-A00B-4023-BFE8-3B77B6DECDC2}" type="slidenum">
              <a:rPr lang="en-US" smtClean="0"/>
              <a:t>‹#›</a:t>
            </a:fld>
            <a:endParaRPr lang="en-US"/>
          </a:p>
        </p:txBody>
      </p:sp>
    </p:spTree>
    <p:extLst>
      <p:ext uri="{BB962C8B-B14F-4D97-AF65-F5344CB8AC3E}">
        <p14:creationId xmlns:p14="http://schemas.microsoft.com/office/powerpoint/2010/main" val="26646609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422B8-B803-0211-6A76-2CC6E48B32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29FF978-D276-B7FE-8EB6-14A8131452E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AAF100-B902-1304-1CE9-A82671B6280E}"/>
              </a:ext>
            </a:extLst>
          </p:cNvPr>
          <p:cNvSpPr>
            <a:spLocks noGrp="1"/>
          </p:cNvSpPr>
          <p:nvPr>
            <p:ph type="dt" sz="half" idx="10"/>
          </p:nvPr>
        </p:nvSpPr>
        <p:spPr/>
        <p:txBody>
          <a:bodyPr/>
          <a:lstStyle/>
          <a:p>
            <a:fld id="{10AD8BDD-79DA-4FFD-9236-E0E0806B344A}" type="datetimeFigureOut">
              <a:rPr lang="en-US" smtClean="0"/>
              <a:t>9/27/2023</a:t>
            </a:fld>
            <a:endParaRPr lang="en-US"/>
          </a:p>
        </p:txBody>
      </p:sp>
      <p:sp>
        <p:nvSpPr>
          <p:cNvPr id="5" name="Footer Placeholder 4">
            <a:extLst>
              <a:ext uri="{FF2B5EF4-FFF2-40B4-BE49-F238E27FC236}">
                <a16:creationId xmlns:a16="http://schemas.microsoft.com/office/drawing/2014/main" id="{80518286-1D15-F646-6019-F06D564A1A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12DD9B-5B28-BF41-01CE-268DB11A873F}"/>
              </a:ext>
            </a:extLst>
          </p:cNvPr>
          <p:cNvSpPr>
            <a:spLocks noGrp="1"/>
          </p:cNvSpPr>
          <p:nvPr>
            <p:ph type="sldNum" sz="quarter" idx="12"/>
          </p:nvPr>
        </p:nvSpPr>
        <p:spPr/>
        <p:txBody>
          <a:bodyPr/>
          <a:lstStyle/>
          <a:p>
            <a:fld id="{EE129115-A00B-4023-BFE8-3B77B6DECDC2}" type="slidenum">
              <a:rPr lang="en-US" smtClean="0"/>
              <a:t>‹#›</a:t>
            </a:fld>
            <a:endParaRPr lang="en-US"/>
          </a:p>
        </p:txBody>
      </p:sp>
    </p:spTree>
    <p:extLst>
      <p:ext uri="{BB962C8B-B14F-4D97-AF65-F5344CB8AC3E}">
        <p14:creationId xmlns:p14="http://schemas.microsoft.com/office/powerpoint/2010/main" val="2916350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066E9-CF24-F6E2-02E2-BA5A06B3647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D3A9F7D-40B5-58B7-1FEE-3388EC76C34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6C6AFE-5090-22B4-E98C-082D38B3700D}"/>
              </a:ext>
            </a:extLst>
          </p:cNvPr>
          <p:cNvSpPr>
            <a:spLocks noGrp="1"/>
          </p:cNvSpPr>
          <p:nvPr>
            <p:ph type="dt" sz="half" idx="10"/>
          </p:nvPr>
        </p:nvSpPr>
        <p:spPr/>
        <p:txBody>
          <a:bodyPr/>
          <a:lstStyle/>
          <a:p>
            <a:fld id="{10AD8BDD-79DA-4FFD-9236-E0E0806B344A}" type="datetimeFigureOut">
              <a:rPr lang="en-US" smtClean="0"/>
              <a:t>9/27/2023</a:t>
            </a:fld>
            <a:endParaRPr lang="en-US"/>
          </a:p>
        </p:txBody>
      </p:sp>
      <p:sp>
        <p:nvSpPr>
          <p:cNvPr id="5" name="Footer Placeholder 4">
            <a:extLst>
              <a:ext uri="{FF2B5EF4-FFF2-40B4-BE49-F238E27FC236}">
                <a16:creationId xmlns:a16="http://schemas.microsoft.com/office/drawing/2014/main" id="{3EBD490F-0382-FF10-21AF-73E30BCC80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CA1B116-FE70-424C-1CD5-A8CD1DF16E49}"/>
              </a:ext>
            </a:extLst>
          </p:cNvPr>
          <p:cNvSpPr>
            <a:spLocks noGrp="1"/>
          </p:cNvSpPr>
          <p:nvPr>
            <p:ph type="sldNum" sz="quarter" idx="12"/>
          </p:nvPr>
        </p:nvSpPr>
        <p:spPr/>
        <p:txBody>
          <a:bodyPr/>
          <a:lstStyle/>
          <a:p>
            <a:fld id="{EE129115-A00B-4023-BFE8-3B77B6DECDC2}" type="slidenum">
              <a:rPr lang="en-US" smtClean="0"/>
              <a:t>‹#›</a:t>
            </a:fld>
            <a:endParaRPr lang="en-US"/>
          </a:p>
        </p:txBody>
      </p:sp>
    </p:spTree>
    <p:extLst>
      <p:ext uri="{BB962C8B-B14F-4D97-AF65-F5344CB8AC3E}">
        <p14:creationId xmlns:p14="http://schemas.microsoft.com/office/powerpoint/2010/main" val="3057927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729E0-AA97-8211-E2A2-B4E4B21397D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6C2DAFC-5DE2-CE7A-9909-025DFE5742B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099E5C6-A44C-800F-C5F2-749F337C269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073E0C0-E4FD-7C90-A861-3F815662136D}"/>
              </a:ext>
            </a:extLst>
          </p:cNvPr>
          <p:cNvSpPr>
            <a:spLocks noGrp="1"/>
          </p:cNvSpPr>
          <p:nvPr>
            <p:ph type="dt" sz="half" idx="10"/>
          </p:nvPr>
        </p:nvSpPr>
        <p:spPr/>
        <p:txBody>
          <a:bodyPr/>
          <a:lstStyle/>
          <a:p>
            <a:fld id="{10AD8BDD-79DA-4FFD-9236-E0E0806B344A}" type="datetimeFigureOut">
              <a:rPr lang="en-US" smtClean="0"/>
              <a:t>9/27/2023</a:t>
            </a:fld>
            <a:endParaRPr lang="en-US"/>
          </a:p>
        </p:txBody>
      </p:sp>
      <p:sp>
        <p:nvSpPr>
          <p:cNvPr id="6" name="Footer Placeholder 5">
            <a:extLst>
              <a:ext uri="{FF2B5EF4-FFF2-40B4-BE49-F238E27FC236}">
                <a16:creationId xmlns:a16="http://schemas.microsoft.com/office/drawing/2014/main" id="{FA9D8FDD-CD00-7290-20A4-2E531BF24BD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9FAED27-1D4A-4A03-C0F1-A46CE450D91F}"/>
              </a:ext>
            </a:extLst>
          </p:cNvPr>
          <p:cNvSpPr>
            <a:spLocks noGrp="1"/>
          </p:cNvSpPr>
          <p:nvPr>
            <p:ph type="sldNum" sz="quarter" idx="12"/>
          </p:nvPr>
        </p:nvSpPr>
        <p:spPr/>
        <p:txBody>
          <a:bodyPr/>
          <a:lstStyle/>
          <a:p>
            <a:fld id="{EE129115-A00B-4023-BFE8-3B77B6DECDC2}" type="slidenum">
              <a:rPr lang="en-US" smtClean="0"/>
              <a:t>‹#›</a:t>
            </a:fld>
            <a:endParaRPr lang="en-US"/>
          </a:p>
        </p:txBody>
      </p:sp>
    </p:spTree>
    <p:extLst>
      <p:ext uri="{BB962C8B-B14F-4D97-AF65-F5344CB8AC3E}">
        <p14:creationId xmlns:p14="http://schemas.microsoft.com/office/powerpoint/2010/main" val="38202932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911C2-3F45-729E-CE06-312A6234C9F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59AAE9A-AE91-9E5D-E9AC-C05AA22785B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70450D5-81BB-8B9D-83C5-5E9ECC68ED6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DC0768-8670-5EEF-27B5-0CA91062245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609EC98-5692-3348-E4AE-66059C08AE9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8D22D88-11E3-A67B-8D92-3037B2FB88D9}"/>
              </a:ext>
            </a:extLst>
          </p:cNvPr>
          <p:cNvSpPr>
            <a:spLocks noGrp="1"/>
          </p:cNvSpPr>
          <p:nvPr>
            <p:ph type="dt" sz="half" idx="10"/>
          </p:nvPr>
        </p:nvSpPr>
        <p:spPr/>
        <p:txBody>
          <a:bodyPr/>
          <a:lstStyle/>
          <a:p>
            <a:fld id="{10AD8BDD-79DA-4FFD-9236-E0E0806B344A}" type="datetimeFigureOut">
              <a:rPr lang="en-US" smtClean="0"/>
              <a:t>9/27/2023</a:t>
            </a:fld>
            <a:endParaRPr lang="en-US"/>
          </a:p>
        </p:txBody>
      </p:sp>
      <p:sp>
        <p:nvSpPr>
          <p:cNvPr id="8" name="Footer Placeholder 7">
            <a:extLst>
              <a:ext uri="{FF2B5EF4-FFF2-40B4-BE49-F238E27FC236}">
                <a16:creationId xmlns:a16="http://schemas.microsoft.com/office/drawing/2014/main" id="{4B5BB6F7-91D7-069C-5498-F0DA006876F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E83F72-9B66-CF90-161F-7C04354D181C}"/>
              </a:ext>
            </a:extLst>
          </p:cNvPr>
          <p:cNvSpPr>
            <a:spLocks noGrp="1"/>
          </p:cNvSpPr>
          <p:nvPr>
            <p:ph type="sldNum" sz="quarter" idx="12"/>
          </p:nvPr>
        </p:nvSpPr>
        <p:spPr/>
        <p:txBody>
          <a:bodyPr/>
          <a:lstStyle/>
          <a:p>
            <a:fld id="{EE129115-A00B-4023-BFE8-3B77B6DECDC2}" type="slidenum">
              <a:rPr lang="en-US" smtClean="0"/>
              <a:t>‹#›</a:t>
            </a:fld>
            <a:endParaRPr lang="en-US"/>
          </a:p>
        </p:txBody>
      </p:sp>
    </p:spTree>
    <p:extLst>
      <p:ext uri="{BB962C8B-B14F-4D97-AF65-F5344CB8AC3E}">
        <p14:creationId xmlns:p14="http://schemas.microsoft.com/office/powerpoint/2010/main" val="33331037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FBD501-E6F8-C889-492F-8F33125092A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BFA990E-6740-F0A4-AD59-EEAAE9E451F4}"/>
              </a:ext>
            </a:extLst>
          </p:cNvPr>
          <p:cNvSpPr>
            <a:spLocks noGrp="1"/>
          </p:cNvSpPr>
          <p:nvPr>
            <p:ph type="dt" sz="half" idx="10"/>
          </p:nvPr>
        </p:nvSpPr>
        <p:spPr/>
        <p:txBody>
          <a:bodyPr/>
          <a:lstStyle/>
          <a:p>
            <a:fld id="{10AD8BDD-79DA-4FFD-9236-E0E0806B344A}" type="datetimeFigureOut">
              <a:rPr lang="en-US" smtClean="0"/>
              <a:t>9/27/2023</a:t>
            </a:fld>
            <a:endParaRPr lang="en-US"/>
          </a:p>
        </p:txBody>
      </p:sp>
      <p:sp>
        <p:nvSpPr>
          <p:cNvPr id="4" name="Footer Placeholder 3">
            <a:extLst>
              <a:ext uri="{FF2B5EF4-FFF2-40B4-BE49-F238E27FC236}">
                <a16:creationId xmlns:a16="http://schemas.microsoft.com/office/drawing/2014/main" id="{2E7F3928-6A79-A585-5763-F6ABE6F28C3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BF26DBB-6096-2FF1-5781-71F55707EF5C}"/>
              </a:ext>
            </a:extLst>
          </p:cNvPr>
          <p:cNvSpPr>
            <a:spLocks noGrp="1"/>
          </p:cNvSpPr>
          <p:nvPr>
            <p:ph type="sldNum" sz="quarter" idx="12"/>
          </p:nvPr>
        </p:nvSpPr>
        <p:spPr/>
        <p:txBody>
          <a:bodyPr/>
          <a:lstStyle/>
          <a:p>
            <a:fld id="{EE129115-A00B-4023-BFE8-3B77B6DECDC2}" type="slidenum">
              <a:rPr lang="en-US" smtClean="0"/>
              <a:t>‹#›</a:t>
            </a:fld>
            <a:endParaRPr lang="en-US"/>
          </a:p>
        </p:txBody>
      </p:sp>
    </p:spTree>
    <p:extLst>
      <p:ext uri="{BB962C8B-B14F-4D97-AF65-F5344CB8AC3E}">
        <p14:creationId xmlns:p14="http://schemas.microsoft.com/office/powerpoint/2010/main" val="2048443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8AE781-FCC3-892B-F62C-29918309C4D1}"/>
              </a:ext>
            </a:extLst>
          </p:cNvPr>
          <p:cNvSpPr>
            <a:spLocks noGrp="1"/>
          </p:cNvSpPr>
          <p:nvPr>
            <p:ph type="dt" sz="half" idx="10"/>
          </p:nvPr>
        </p:nvSpPr>
        <p:spPr/>
        <p:txBody>
          <a:bodyPr/>
          <a:lstStyle/>
          <a:p>
            <a:fld id="{10AD8BDD-79DA-4FFD-9236-E0E0806B344A}" type="datetimeFigureOut">
              <a:rPr lang="en-US" smtClean="0"/>
              <a:t>9/27/2023</a:t>
            </a:fld>
            <a:endParaRPr lang="en-US"/>
          </a:p>
        </p:txBody>
      </p:sp>
      <p:sp>
        <p:nvSpPr>
          <p:cNvPr id="3" name="Footer Placeholder 2">
            <a:extLst>
              <a:ext uri="{FF2B5EF4-FFF2-40B4-BE49-F238E27FC236}">
                <a16:creationId xmlns:a16="http://schemas.microsoft.com/office/drawing/2014/main" id="{D10EDE42-3243-04A8-99CA-EA75468C688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0C18399-772D-E0E4-4FDC-056E6D171A76}"/>
              </a:ext>
            </a:extLst>
          </p:cNvPr>
          <p:cNvSpPr>
            <a:spLocks noGrp="1"/>
          </p:cNvSpPr>
          <p:nvPr>
            <p:ph type="sldNum" sz="quarter" idx="12"/>
          </p:nvPr>
        </p:nvSpPr>
        <p:spPr/>
        <p:txBody>
          <a:bodyPr/>
          <a:lstStyle/>
          <a:p>
            <a:fld id="{EE129115-A00B-4023-BFE8-3B77B6DECDC2}" type="slidenum">
              <a:rPr lang="en-US" smtClean="0"/>
              <a:t>‹#›</a:t>
            </a:fld>
            <a:endParaRPr lang="en-US"/>
          </a:p>
        </p:txBody>
      </p:sp>
    </p:spTree>
    <p:extLst>
      <p:ext uri="{BB962C8B-B14F-4D97-AF65-F5344CB8AC3E}">
        <p14:creationId xmlns:p14="http://schemas.microsoft.com/office/powerpoint/2010/main" val="1187468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F34AAA-C22E-F973-5196-97F1295099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6E94FB5-CE15-A220-A618-9DC3E20859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21ADA94-F404-C07C-0443-5461E80BEC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6BCE9C7-8F54-BBAE-BFF4-9C92C0C9163C}"/>
              </a:ext>
            </a:extLst>
          </p:cNvPr>
          <p:cNvSpPr>
            <a:spLocks noGrp="1"/>
          </p:cNvSpPr>
          <p:nvPr>
            <p:ph type="dt" sz="half" idx="10"/>
          </p:nvPr>
        </p:nvSpPr>
        <p:spPr/>
        <p:txBody>
          <a:bodyPr/>
          <a:lstStyle/>
          <a:p>
            <a:fld id="{10AD8BDD-79DA-4FFD-9236-E0E0806B344A}" type="datetimeFigureOut">
              <a:rPr lang="en-US" smtClean="0"/>
              <a:t>9/27/2023</a:t>
            </a:fld>
            <a:endParaRPr lang="en-US"/>
          </a:p>
        </p:txBody>
      </p:sp>
      <p:sp>
        <p:nvSpPr>
          <p:cNvPr id="6" name="Footer Placeholder 5">
            <a:extLst>
              <a:ext uri="{FF2B5EF4-FFF2-40B4-BE49-F238E27FC236}">
                <a16:creationId xmlns:a16="http://schemas.microsoft.com/office/drawing/2014/main" id="{07601C57-4B6F-9AEA-FDF7-136DF9F7C32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ECA3E69-9E7E-F5E3-CD0B-DCC5AE219890}"/>
              </a:ext>
            </a:extLst>
          </p:cNvPr>
          <p:cNvSpPr>
            <a:spLocks noGrp="1"/>
          </p:cNvSpPr>
          <p:nvPr>
            <p:ph type="sldNum" sz="quarter" idx="12"/>
          </p:nvPr>
        </p:nvSpPr>
        <p:spPr/>
        <p:txBody>
          <a:bodyPr/>
          <a:lstStyle/>
          <a:p>
            <a:fld id="{EE129115-A00B-4023-BFE8-3B77B6DECDC2}" type="slidenum">
              <a:rPr lang="en-US" smtClean="0"/>
              <a:t>‹#›</a:t>
            </a:fld>
            <a:endParaRPr lang="en-US"/>
          </a:p>
        </p:txBody>
      </p:sp>
    </p:spTree>
    <p:extLst>
      <p:ext uri="{BB962C8B-B14F-4D97-AF65-F5344CB8AC3E}">
        <p14:creationId xmlns:p14="http://schemas.microsoft.com/office/powerpoint/2010/main" val="544804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B12B5-26E2-E218-F2EB-6CA7C63EF1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81DF0DF-64EE-0F23-1F3E-AF6F623463D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2FD2653-992A-A05D-D399-461B8C9BA3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00EFA58-9719-BD7B-4618-F61BD65C42C3}"/>
              </a:ext>
            </a:extLst>
          </p:cNvPr>
          <p:cNvSpPr>
            <a:spLocks noGrp="1"/>
          </p:cNvSpPr>
          <p:nvPr>
            <p:ph type="dt" sz="half" idx="10"/>
          </p:nvPr>
        </p:nvSpPr>
        <p:spPr/>
        <p:txBody>
          <a:bodyPr/>
          <a:lstStyle/>
          <a:p>
            <a:fld id="{10AD8BDD-79DA-4FFD-9236-E0E0806B344A}" type="datetimeFigureOut">
              <a:rPr lang="en-US" smtClean="0"/>
              <a:t>9/27/2023</a:t>
            </a:fld>
            <a:endParaRPr lang="en-US"/>
          </a:p>
        </p:txBody>
      </p:sp>
      <p:sp>
        <p:nvSpPr>
          <p:cNvPr id="6" name="Footer Placeholder 5">
            <a:extLst>
              <a:ext uri="{FF2B5EF4-FFF2-40B4-BE49-F238E27FC236}">
                <a16:creationId xmlns:a16="http://schemas.microsoft.com/office/drawing/2014/main" id="{E9682CE3-6FD4-0706-1B5C-510D29E5B11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AAF075D-678B-4FB4-682F-AD2A4E3342CA}"/>
              </a:ext>
            </a:extLst>
          </p:cNvPr>
          <p:cNvSpPr>
            <a:spLocks noGrp="1"/>
          </p:cNvSpPr>
          <p:nvPr>
            <p:ph type="sldNum" sz="quarter" idx="12"/>
          </p:nvPr>
        </p:nvSpPr>
        <p:spPr/>
        <p:txBody>
          <a:bodyPr/>
          <a:lstStyle/>
          <a:p>
            <a:fld id="{EE129115-A00B-4023-BFE8-3B77B6DECDC2}" type="slidenum">
              <a:rPr lang="en-US" smtClean="0"/>
              <a:t>‹#›</a:t>
            </a:fld>
            <a:endParaRPr lang="en-US"/>
          </a:p>
        </p:txBody>
      </p:sp>
    </p:spTree>
    <p:extLst>
      <p:ext uri="{BB962C8B-B14F-4D97-AF65-F5344CB8AC3E}">
        <p14:creationId xmlns:p14="http://schemas.microsoft.com/office/powerpoint/2010/main" val="24760017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CEC53-7013-F690-E679-2BE7FCA1F14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65026CB-5882-2F73-BBB2-5937A2C12F3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A6FF7B7-5F8C-7809-C16C-C0C83D3B49F2}"/>
              </a:ext>
            </a:extLst>
          </p:cNvPr>
          <p:cNvSpPr>
            <a:spLocks noGrp="1"/>
          </p:cNvSpPr>
          <p:nvPr>
            <p:ph type="dt" sz="half" idx="10"/>
          </p:nvPr>
        </p:nvSpPr>
        <p:spPr/>
        <p:txBody>
          <a:bodyPr/>
          <a:lstStyle/>
          <a:p>
            <a:fld id="{10AD8BDD-79DA-4FFD-9236-E0E0806B344A}" type="datetimeFigureOut">
              <a:rPr lang="en-US" smtClean="0"/>
              <a:t>9/27/2023</a:t>
            </a:fld>
            <a:endParaRPr lang="en-US"/>
          </a:p>
        </p:txBody>
      </p:sp>
      <p:sp>
        <p:nvSpPr>
          <p:cNvPr id="5" name="Footer Placeholder 4">
            <a:extLst>
              <a:ext uri="{FF2B5EF4-FFF2-40B4-BE49-F238E27FC236}">
                <a16:creationId xmlns:a16="http://schemas.microsoft.com/office/drawing/2014/main" id="{0155D801-0CFF-E231-4F3D-A194C421BE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D1D7600-FAE1-54A9-8FDF-C9CB02168A76}"/>
              </a:ext>
            </a:extLst>
          </p:cNvPr>
          <p:cNvSpPr>
            <a:spLocks noGrp="1"/>
          </p:cNvSpPr>
          <p:nvPr>
            <p:ph type="sldNum" sz="quarter" idx="12"/>
          </p:nvPr>
        </p:nvSpPr>
        <p:spPr/>
        <p:txBody>
          <a:bodyPr/>
          <a:lstStyle/>
          <a:p>
            <a:fld id="{EE129115-A00B-4023-BFE8-3B77B6DECDC2}" type="slidenum">
              <a:rPr lang="en-US" smtClean="0"/>
              <a:t>‹#›</a:t>
            </a:fld>
            <a:endParaRPr lang="en-US"/>
          </a:p>
        </p:txBody>
      </p:sp>
    </p:spTree>
    <p:extLst>
      <p:ext uri="{BB962C8B-B14F-4D97-AF65-F5344CB8AC3E}">
        <p14:creationId xmlns:p14="http://schemas.microsoft.com/office/powerpoint/2010/main" val="1255473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42CA993-7886-8E09-CF2D-8BF935D2246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1F001AD-3227-233D-25A2-FA8D03EFFAF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DDF543C-B4D8-8C76-CE58-603790C8D7A8}"/>
              </a:ext>
            </a:extLst>
          </p:cNvPr>
          <p:cNvSpPr>
            <a:spLocks noGrp="1"/>
          </p:cNvSpPr>
          <p:nvPr>
            <p:ph type="dt" sz="half" idx="10"/>
          </p:nvPr>
        </p:nvSpPr>
        <p:spPr/>
        <p:txBody>
          <a:bodyPr/>
          <a:lstStyle/>
          <a:p>
            <a:fld id="{10AD8BDD-79DA-4FFD-9236-E0E0806B344A}" type="datetimeFigureOut">
              <a:rPr lang="en-US" smtClean="0"/>
              <a:t>9/27/2023</a:t>
            </a:fld>
            <a:endParaRPr lang="en-US"/>
          </a:p>
        </p:txBody>
      </p:sp>
      <p:sp>
        <p:nvSpPr>
          <p:cNvPr id="5" name="Footer Placeholder 4">
            <a:extLst>
              <a:ext uri="{FF2B5EF4-FFF2-40B4-BE49-F238E27FC236}">
                <a16:creationId xmlns:a16="http://schemas.microsoft.com/office/drawing/2014/main" id="{15824A94-8AD5-24CF-5606-3ABE51EAFE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EA4DD6-0F3A-F13D-9144-EC532DF09FD9}"/>
              </a:ext>
            </a:extLst>
          </p:cNvPr>
          <p:cNvSpPr>
            <a:spLocks noGrp="1"/>
          </p:cNvSpPr>
          <p:nvPr>
            <p:ph type="sldNum" sz="quarter" idx="12"/>
          </p:nvPr>
        </p:nvSpPr>
        <p:spPr/>
        <p:txBody>
          <a:bodyPr/>
          <a:lstStyle/>
          <a:p>
            <a:fld id="{EE129115-A00B-4023-BFE8-3B77B6DECDC2}" type="slidenum">
              <a:rPr lang="en-US" smtClean="0"/>
              <a:t>‹#›</a:t>
            </a:fld>
            <a:endParaRPr lang="en-US"/>
          </a:p>
        </p:txBody>
      </p:sp>
    </p:spTree>
    <p:extLst>
      <p:ext uri="{BB962C8B-B14F-4D97-AF65-F5344CB8AC3E}">
        <p14:creationId xmlns:p14="http://schemas.microsoft.com/office/powerpoint/2010/main" val="37645714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DEDBC74-1D9D-54CC-1DE4-A85E194C7EB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5096E5-C0E1-DAF5-58C7-919A0B0D9E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5379A4-318F-6D63-B298-B9DFA8CAC6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AD8BDD-79DA-4FFD-9236-E0E0806B344A}" type="datetimeFigureOut">
              <a:rPr lang="en-US" smtClean="0"/>
              <a:t>9/27/2023</a:t>
            </a:fld>
            <a:endParaRPr lang="en-US"/>
          </a:p>
        </p:txBody>
      </p:sp>
      <p:sp>
        <p:nvSpPr>
          <p:cNvPr id="5" name="Footer Placeholder 4">
            <a:extLst>
              <a:ext uri="{FF2B5EF4-FFF2-40B4-BE49-F238E27FC236}">
                <a16:creationId xmlns:a16="http://schemas.microsoft.com/office/drawing/2014/main" id="{15C7CE96-F442-5E4E-4678-AA19813B416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AFEB445-AEE3-044C-57FE-4403BF1713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129115-A00B-4023-BFE8-3B77B6DECDC2}" type="slidenum">
              <a:rPr lang="en-US" smtClean="0"/>
              <a:t>‹#›</a:t>
            </a:fld>
            <a:endParaRPr lang="en-US"/>
          </a:p>
        </p:txBody>
      </p:sp>
    </p:spTree>
    <p:extLst>
      <p:ext uri="{BB962C8B-B14F-4D97-AF65-F5344CB8AC3E}">
        <p14:creationId xmlns:p14="http://schemas.microsoft.com/office/powerpoint/2010/main" val="33254513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pexels.com/photo/christmas-gifts-and-ornaments-3309878/" TargetMode="External"/><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hyperlink" Target="https://www.pexels.com/photo/christmas-gifts-and-ornaments-3309878/"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pexels.com/photo/colleagues-exchanging-gifts-in-an-office-14524120/" TargetMode="External"/><Relationship Id="rId2" Type="http://schemas.openxmlformats.org/officeDocument/2006/relationships/hyperlink" Target="https://www.pexels.com/photo/a-woman-holding-a-recognition-award-7005619/" TargetMode="External"/><Relationship Id="rId1" Type="http://schemas.openxmlformats.org/officeDocument/2006/relationships/slideLayout" Target="../slideLayouts/slideLayout2.xml"/><Relationship Id="rId6" Type="http://schemas.openxmlformats.org/officeDocument/2006/relationships/hyperlink" Target="https://www.pexels.com/photo/upset-faceless-black-businessman-on-street-7925807/" TargetMode="External"/><Relationship Id="rId5" Type="http://schemas.openxmlformats.org/officeDocument/2006/relationships/hyperlink" Target="https://www.pexels.com/photo/cheerful-multiethnic-colleagues-having-deal-in-office-5673487/" TargetMode="External"/><Relationship Id="rId4" Type="http://schemas.openxmlformats.org/officeDocument/2006/relationships/hyperlink" Target="https://www.pexels.com/photo/woman-working-at-the-desk-in-office-811185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429F9-155A-123A-5872-0F02B4ECB854}"/>
              </a:ext>
            </a:extLst>
          </p:cNvPr>
          <p:cNvSpPr>
            <a:spLocks noGrp="1"/>
          </p:cNvSpPr>
          <p:nvPr>
            <p:ph type="ctrTitle"/>
          </p:nvPr>
        </p:nvSpPr>
        <p:spPr>
          <a:xfrm>
            <a:off x="-1" y="1"/>
            <a:ext cx="12078269" cy="2183642"/>
          </a:xfrm>
        </p:spPr>
        <p:txBody>
          <a:bodyPr>
            <a:normAutofit fontScale="90000"/>
          </a:bodyPr>
          <a:lstStyle/>
          <a:p>
            <a:pPr marL="0" marR="0">
              <a:lnSpc>
                <a:spcPct val="115000"/>
              </a:lnSpc>
              <a:spcBef>
                <a:spcPts val="0"/>
              </a:spcBef>
              <a:spcAft>
                <a:spcPts val="1000"/>
              </a:spcAft>
            </a:pPr>
            <a:r>
              <a:rPr lang="en-US" sz="2400" b="1" kern="0" dirty="0">
                <a:effectLst/>
                <a:latin typeface="Times New Roman" panose="02020603050405020304" pitchFamily="18" charset="0"/>
                <a:ea typeface="Times New Roman" panose="02020603050405020304" pitchFamily="18" charset="0"/>
                <a:cs typeface="Times New Roman" panose="02020603050405020304" pitchFamily="18" charset="0"/>
              </a:rPr>
              <a:t>COURSE: REWARD MANAGEMENT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r>
              <a:rPr lang="en-US" sz="2400" b="1" kern="0" dirty="0">
                <a:effectLst/>
                <a:latin typeface="Times New Roman" panose="02020603050405020304" pitchFamily="18" charset="0"/>
                <a:ea typeface="Times New Roman" panose="02020603050405020304" pitchFamily="18" charset="0"/>
                <a:cs typeface="Times New Roman" panose="02020603050405020304" pitchFamily="18" charset="0"/>
              </a:rPr>
              <a:t>LECTURE 4: NON-FINANCIAL REWARDS</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r>
              <a:rPr lang="en-US" sz="2400" b="1" kern="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Subtitle 2">
            <a:extLst>
              <a:ext uri="{FF2B5EF4-FFF2-40B4-BE49-F238E27FC236}">
                <a16:creationId xmlns:a16="http://schemas.microsoft.com/office/drawing/2014/main" id="{F8DADD99-6E74-2318-9E51-1625666D07BD}"/>
              </a:ext>
            </a:extLst>
          </p:cNvPr>
          <p:cNvSpPr>
            <a:spLocks noGrp="1"/>
          </p:cNvSpPr>
          <p:nvPr>
            <p:ph type="subTitle" idx="1"/>
          </p:nvPr>
        </p:nvSpPr>
        <p:spPr>
          <a:xfrm>
            <a:off x="0" y="1364776"/>
            <a:ext cx="12192000" cy="5493222"/>
          </a:xfrm>
        </p:spPr>
        <p:txBody>
          <a:bodyPr>
            <a:normAutofit/>
          </a:bodyPr>
          <a:lstStyle/>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romanLcPeriod"/>
            </a:pPr>
            <a:r>
              <a:rPr lang="en-IN"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Understand the concept of non-financial rewards</a:t>
            </a:r>
            <a:endParaRPr lang="en-US" kern="100" dirty="0">
              <a:solidFill>
                <a:srgbClr val="262626"/>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romanLcPeriod"/>
            </a:pPr>
            <a:r>
              <a:rPr lang="en-IN" kern="0" dirty="0">
                <a:effectLst/>
                <a:latin typeface="Times New Roman" panose="02020603050405020304" pitchFamily="18" charset="0"/>
                <a:ea typeface="Calibri" panose="020F0502020204030204" pitchFamily="34" charset="0"/>
                <a:cs typeface="Times New Roman" panose="02020603050405020304" pitchFamily="18" charset="0"/>
              </a:rPr>
              <a:t>Discuss the purpose and benefits of non-financial rewards</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romanLcPeriod"/>
            </a:pPr>
            <a:r>
              <a:rPr lang="en-GB" kern="1800" dirty="0">
                <a:effectLst/>
                <a:latin typeface="Times New Roman" panose="02020603050405020304" pitchFamily="18" charset="0"/>
                <a:ea typeface="Times New Roman" panose="02020603050405020304" pitchFamily="18" charset="0"/>
                <a:cs typeface="Times New Roman" panose="02020603050405020304" pitchFamily="18" charset="0"/>
              </a:rPr>
              <a:t>Examine </a:t>
            </a:r>
            <a:r>
              <a:rPr lang="en-IN" kern="0" dirty="0">
                <a:effectLst/>
                <a:latin typeface="Times New Roman" panose="02020603050405020304" pitchFamily="18" charset="0"/>
                <a:ea typeface="Calibri" panose="020F0502020204030204" pitchFamily="34" charset="0"/>
                <a:cs typeface="Times New Roman" panose="02020603050405020304" pitchFamily="18" charset="0"/>
              </a:rPr>
              <a:t>various types of non-financial rewards</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3665312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B8CED3-5C44-D046-3C75-EBC63C83DE77}"/>
              </a:ext>
            </a:extLst>
          </p:cNvPr>
          <p:cNvSpPr>
            <a:spLocks noGrp="1"/>
          </p:cNvSpPr>
          <p:nvPr>
            <p:ph type="title"/>
          </p:nvPr>
        </p:nvSpPr>
        <p:spPr>
          <a:xfrm>
            <a:off x="0" y="0"/>
            <a:ext cx="12192000" cy="1146411"/>
          </a:xfrm>
        </p:spPr>
        <p:txBody>
          <a:bodyPr>
            <a:normAutofit/>
          </a:bodyPr>
          <a:lstStyle/>
          <a:p>
            <a:pPr algn="ctr"/>
            <a:r>
              <a:rPr lang="en-US" sz="2700" b="1" kern="100" dirty="0">
                <a:effectLst/>
                <a:latin typeface="Times New Roman" panose="02020603050405020304" pitchFamily="18" charset="0"/>
                <a:ea typeface="Calibri" panose="020F0502020204030204" pitchFamily="34" charset="0"/>
                <a:cs typeface="Times New Roman" panose="02020603050405020304" pitchFamily="18" charset="0"/>
              </a:rPr>
              <a:t>NON-FINANCIAL REWARDS</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B95F21F1-5D98-A280-E232-540A3E4BE729}"/>
              </a:ext>
            </a:extLst>
          </p:cNvPr>
          <p:cNvSpPr>
            <a:spLocks noGrp="1"/>
          </p:cNvSpPr>
          <p:nvPr>
            <p:ph idx="1"/>
          </p:nvPr>
        </p:nvSpPr>
        <p:spPr>
          <a:xfrm>
            <a:off x="-1" y="941696"/>
            <a:ext cx="12191999" cy="5916304"/>
          </a:xfrm>
        </p:spPr>
        <p:txBody>
          <a:bodyPr>
            <a:normAutofit/>
          </a:bodyPr>
          <a:lstStyle/>
          <a:p>
            <a:pPr algn="just"/>
            <a:r>
              <a:rPr lang="en-US" sz="2400" dirty="0">
                <a:effectLst/>
                <a:latin typeface="Times New Roman" panose="02020603050405020304" pitchFamily="18" charset="0"/>
                <a:ea typeface="Calibri" panose="020F0502020204030204" pitchFamily="34" charset="0"/>
              </a:rPr>
              <a:t>Non-financial rewards are those that focus on the needs people have to varying degrees for recognition, achievement, responsibility, autonomy, influence and personal growth. </a:t>
            </a:r>
            <a:endParaRPr lang="en-US" sz="2400" dirty="0"/>
          </a:p>
        </p:txBody>
      </p:sp>
    </p:spTree>
    <p:extLst>
      <p:ext uri="{BB962C8B-B14F-4D97-AF65-F5344CB8AC3E}">
        <p14:creationId xmlns:p14="http://schemas.microsoft.com/office/powerpoint/2010/main" val="35406672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52CB6-9B9D-084A-25FD-96F7146D75D0}"/>
              </a:ext>
            </a:extLst>
          </p:cNvPr>
          <p:cNvSpPr>
            <a:spLocks noGrp="1"/>
          </p:cNvSpPr>
          <p:nvPr>
            <p:ph type="title"/>
          </p:nvPr>
        </p:nvSpPr>
        <p:spPr>
          <a:xfrm>
            <a:off x="-177420" y="0"/>
            <a:ext cx="5459104" cy="996950"/>
          </a:xfrm>
        </p:spPr>
        <p:txBody>
          <a:bodyPr>
            <a:normAutofit/>
          </a:bodyPr>
          <a:lstStyle/>
          <a:p>
            <a:pPr algn="ctr"/>
            <a:r>
              <a:rPr lang="en-US" sz="2400" b="1" dirty="0">
                <a:latin typeface="Times New Roman" panose="02020603050405020304" pitchFamily="18" charset="0"/>
                <a:cs typeface="Times New Roman" panose="02020603050405020304" pitchFamily="18" charset="0"/>
              </a:rPr>
              <a:t>Non-financial rewards</a:t>
            </a:r>
          </a:p>
        </p:txBody>
      </p:sp>
      <p:sp>
        <p:nvSpPr>
          <p:cNvPr id="4" name="Text Placeholder 3">
            <a:extLst>
              <a:ext uri="{FF2B5EF4-FFF2-40B4-BE49-F238E27FC236}">
                <a16:creationId xmlns:a16="http://schemas.microsoft.com/office/drawing/2014/main" id="{9A787F59-B556-F2C0-D946-A40D793E2E89}"/>
              </a:ext>
            </a:extLst>
          </p:cNvPr>
          <p:cNvSpPr>
            <a:spLocks noGrp="1"/>
          </p:cNvSpPr>
          <p:nvPr>
            <p:ph type="body" sz="half" idx="2"/>
          </p:nvPr>
        </p:nvSpPr>
        <p:spPr>
          <a:xfrm>
            <a:off x="109182" y="996950"/>
            <a:ext cx="7929348" cy="5861050"/>
          </a:xfrm>
        </p:spPr>
        <p:txBody>
          <a:bodyPr>
            <a:normAutofit/>
          </a:bodyPr>
          <a:lstStyle/>
          <a:p>
            <a:pPr algn="just"/>
            <a:r>
              <a:rPr lang="en-US" sz="2400" dirty="0">
                <a:latin typeface="Times New Roman" panose="02020603050405020304" pitchFamily="18" charset="0"/>
                <a:ea typeface="Calibri" panose="020F0502020204030204" pitchFamily="34" charset="0"/>
              </a:rPr>
              <a:t>C</a:t>
            </a:r>
            <a:r>
              <a:rPr lang="en-US" sz="2400" dirty="0">
                <a:effectLst/>
                <a:latin typeface="Times New Roman" panose="02020603050405020304" pitchFamily="18" charset="0"/>
                <a:ea typeface="Calibri" panose="020F0502020204030204" pitchFamily="34" charset="0"/>
              </a:rPr>
              <a:t>onsists of several material objects, such as automobiles, jewelry, precious metals. Companies offer non-financial reward in the form of providing several services like free car repairing and family vacations</a:t>
            </a:r>
            <a:endParaRPr lang="en-US" sz="2400" dirty="0"/>
          </a:p>
        </p:txBody>
      </p:sp>
      <p:pic>
        <p:nvPicPr>
          <p:cNvPr id="1026" name="Picture 2" descr="Free Christmas Gifts And Ornaments Stock Photo">
            <a:extLst>
              <a:ext uri="{FF2B5EF4-FFF2-40B4-BE49-F238E27FC236}">
                <a16:creationId xmlns:a16="http://schemas.microsoft.com/office/drawing/2014/main" id="{AFCACD94-6EC3-B0CA-067F-4C703BE6ABE0}"/>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17384" b="17384"/>
          <a:stretch>
            <a:fillRect/>
          </a:stretch>
        </p:blipFill>
        <p:spPr bwMode="auto">
          <a:xfrm>
            <a:off x="8038530" y="0"/>
            <a:ext cx="4153469" cy="3429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806E0AC-26AD-4972-48B4-868A447D3B99}"/>
              </a:ext>
            </a:extLst>
          </p:cNvPr>
          <p:cNvSpPr txBox="1"/>
          <p:nvPr/>
        </p:nvSpPr>
        <p:spPr>
          <a:xfrm>
            <a:off x="8038531" y="3725839"/>
            <a:ext cx="4044288" cy="442429"/>
          </a:xfrm>
          <a:prstGeom prst="rect">
            <a:avLst/>
          </a:prstGeom>
          <a:noFill/>
        </p:spPr>
        <p:txBody>
          <a:bodyPr wrap="square" rtlCol="0">
            <a:spAutoFit/>
          </a:bodyPr>
          <a:lstStyle/>
          <a:p>
            <a:pPr marL="0" marR="0" indent="0" algn="just">
              <a:lnSpc>
                <a:spcPct val="107000"/>
              </a:lnSpc>
              <a:spcBef>
                <a:spcPts val="0"/>
              </a:spcBef>
              <a:spcAft>
                <a:spcPts val="800"/>
              </a:spcAft>
              <a:buNone/>
            </a:pPr>
            <a:r>
              <a:rPr lang="en-US" sz="1100" kern="100" dirty="0">
                <a:effectLst/>
                <a:latin typeface="Times New Roman" panose="02020603050405020304" pitchFamily="18" charset="0"/>
                <a:ea typeface="Calibri" panose="020F0502020204030204" pitchFamily="34" charset="0"/>
                <a:cs typeface="Times New Roman" panose="02020603050405020304" pitchFamily="18" charset="0"/>
                <a:hlinkClick r:id="rId3"/>
              </a:rPr>
              <a:t>https://www.pexels.com/photo/christmas-gifts-and-ornaments-3309878/</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459615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A19D9-821D-E318-8A8A-B50D4D7A646E}"/>
              </a:ext>
            </a:extLst>
          </p:cNvPr>
          <p:cNvSpPr>
            <a:spLocks noGrp="1"/>
          </p:cNvSpPr>
          <p:nvPr>
            <p:ph type="title"/>
          </p:nvPr>
        </p:nvSpPr>
        <p:spPr>
          <a:xfrm>
            <a:off x="0" y="-9525"/>
            <a:ext cx="5183188" cy="678265"/>
          </a:xfrm>
        </p:spPr>
        <p:txBody>
          <a:bodyPr>
            <a:normAutofit/>
          </a:bodyPr>
          <a:lstStyle/>
          <a:p>
            <a:pPr algn="ctr"/>
            <a:r>
              <a:rPr lang="en-US" sz="2400" b="1" dirty="0">
                <a:latin typeface="Times New Roman" panose="02020603050405020304" pitchFamily="18" charset="0"/>
                <a:cs typeface="Times New Roman" panose="02020603050405020304" pitchFamily="18" charset="0"/>
              </a:rPr>
              <a:t>Non-financial </a:t>
            </a:r>
          </a:p>
        </p:txBody>
      </p:sp>
      <p:sp>
        <p:nvSpPr>
          <p:cNvPr id="4" name="Text Placeholder 3">
            <a:extLst>
              <a:ext uri="{FF2B5EF4-FFF2-40B4-BE49-F238E27FC236}">
                <a16:creationId xmlns:a16="http://schemas.microsoft.com/office/drawing/2014/main" id="{4A7E4BF9-2E15-B1C6-ADD6-A4E9BC59E267}"/>
              </a:ext>
            </a:extLst>
          </p:cNvPr>
          <p:cNvSpPr>
            <a:spLocks noGrp="1"/>
          </p:cNvSpPr>
          <p:nvPr>
            <p:ph type="body" sz="half" idx="2"/>
          </p:nvPr>
        </p:nvSpPr>
        <p:spPr>
          <a:xfrm>
            <a:off x="0" y="846161"/>
            <a:ext cx="7683690" cy="6011839"/>
          </a:xfrm>
        </p:spPr>
        <p:txBody>
          <a:bodyPr/>
          <a:lstStyle/>
          <a:p>
            <a:pPr algn="just"/>
            <a:r>
              <a:rPr lang="en-US" sz="2400" kern="100" dirty="0">
                <a:latin typeface="Times New Roman" panose="02020603050405020304" pitchFamily="18" charset="0"/>
                <a:ea typeface="Calibri" panose="020F0502020204030204" pitchFamily="34" charset="0"/>
                <a:cs typeface="Times New Roman" panose="02020603050405020304" pitchFamily="18" charset="0"/>
              </a:rPr>
              <a:t>C</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an be extrinsic, such as praise or recognition, or intrinsic, arising from the work itself associated with job challenge and interest and feelings that the work is worthwhile.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2050" name="Picture 2" descr="Free A Woman Holding a Recognition Award Stock Photo">
            <a:extLst>
              <a:ext uri="{FF2B5EF4-FFF2-40B4-BE49-F238E27FC236}">
                <a16:creationId xmlns:a16="http://schemas.microsoft.com/office/drawing/2014/main" id="{87A1E410-D41F-5E87-4A4C-1F56C7AF3434}"/>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7683690" y="-23173"/>
            <a:ext cx="4508309" cy="355794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5D476A1-C597-CF39-834F-E9B0812EB188}"/>
              </a:ext>
            </a:extLst>
          </p:cNvPr>
          <p:cNvSpPr txBox="1"/>
          <p:nvPr/>
        </p:nvSpPr>
        <p:spPr>
          <a:xfrm>
            <a:off x="7683690" y="3780430"/>
            <a:ext cx="4353635"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https://www.pexels.com/photo/a-woman-holding-a-recognition-award-7005619/</a:t>
            </a:r>
          </a:p>
        </p:txBody>
      </p:sp>
    </p:spTree>
    <p:extLst>
      <p:ext uri="{BB962C8B-B14F-4D97-AF65-F5344CB8AC3E}">
        <p14:creationId xmlns:p14="http://schemas.microsoft.com/office/powerpoint/2010/main" val="39121439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3F4DF-17D4-06DE-88D4-3F53F53BAF3F}"/>
              </a:ext>
            </a:extLst>
          </p:cNvPr>
          <p:cNvSpPr>
            <a:spLocks noGrp="1"/>
          </p:cNvSpPr>
          <p:nvPr>
            <p:ph type="title"/>
          </p:nvPr>
        </p:nvSpPr>
        <p:spPr>
          <a:xfrm>
            <a:off x="0" y="0"/>
            <a:ext cx="5308979" cy="887104"/>
          </a:xfrm>
        </p:spPr>
        <p:txBody>
          <a:bodyPr>
            <a:normAutofit/>
          </a:bodyPr>
          <a:lstStyle/>
          <a:p>
            <a:r>
              <a:rPr lang="en-US" sz="2400" b="1" dirty="0">
                <a:latin typeface="Times New Roman" panose="02020603050405020304" pitchFamily="18" charset="0"/>
                <a:cs typeface="Times New Roman" panose="02020603050405020304" pitchFamily="18" charset="0"/>
              </a:rPr>
              <a:t>Non-financial</a:t>
            </a:r>
          </a:p>
        </p:txBody>
      </p:sp>
      <p:sp>
        <p:nvSpPr>
          <p:cNvPr id="4" name="Text Placeholder 3">
            <a:extLst>
              <a:ext uri="{FF2B5EF4-FFF2-40B4-BE49-F238E27FC236}">
                <a16:creationId xmlns:a16="http://schemas.microsoft.com/office/drawing/2014/main" id="{AAAAFEE1-D81B-50D4-2491-4E51842EB493}"/>
              </a:ext>
            </a:extLst>
          </p:cNvPr>
          <p:cNvSpPr>
            <a:spLocks noGrp="1"/>
          </p:cNvSpPr>
          <p:nvPr>
            <p:ph type="body" sz="half" idx="2"/>
          </p:nvPr>
        </p:nvSpPr>
        <p:spPr>
          <a:xfrm>
            <a:off x="0" y="1119116"/>
            <a:ext cx="7792872" cy="5738884"/>
          </a:xfrm>
        </p:spPr>
        <p:txBody>
          <a:bodyPr>
            <a:normAutofit/>
          </a:bodyPr>
          <a:lstStyle/>
          <a:p>
            <a:pPr algn="just"/>
            <a:r>
              <a:rPr lang="en-US" sz="2400" dirty="0">
                <a:effectLst/>
                <a:latin typeface="Times New Roman" panose="02020603050405020304" pitchFamily="18" charset="0"/>
                <a:ea typeface="Calibri" panose="020F0502020204030204" pitchFamily="34" charset="0"/>
              </a:rPr>
              <a:t>They incorporate the notion of relational rewards, which are the intangible rewards concerned with the work environment (quality of working life, the work itself, work–life balance), recognition, performance management, and learning and development</a:t>
            </a:r>
            <a:endParaRPr lang="en-US" sz="2400" dirty="0"/>
          </a:p>
        </p:txBody>
      </p:sp>
      <p:pic>
        <p:nvPicPr>
          <p:cNvPr id="3074" name="Picture 2" descr="Free Businessmen Exchanging Christmas Gifts Stock Photo">
            <a:extLst>
              <a:ext uri="{FF2B5EF4-FFF2-40B4-BE49-F238E27FC236}">
                <a16:creationId xmlns:a16="http://schemas.microsoft.com/office/drawing/2014/main" id="{6C18A055-236B-A302-B7E4-98216E5573F6}"/>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7792872" y="1"/>
            <a:ext cx="4399128" cy="360300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266F465-2DDE-A3FF-A72F-F70DA0807593}"/>
              </a:ext>
            </a:extLst>
          </p:cNvPr>
          <p:cNvSpPr txBox="1"/>
          <p:nvPr/>
        </p:nvSpPr>
        <p:spPr>
          <a:xfrm>
            <a:off x="7792872" y="3862316"/>
            <a:ext cx="4244453"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https://www.pexels.com/photo/businessmen-exchanging-christmas-gifts-6285172/</a:t>
            </a:r>
          </a:p>
        </p:txBody>
      </p:sp>
    </p:spTree>
    <p:extLst>
      <p:ext uri="{BB962C8B-B14F-4D97-AF65-F5344CB8AC3E}">
        <p14:creationId xmlns:p14="http://schemas.microsoft.com/office/powerpoint/2010/main" val="3153259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2A420-90D7-AAFF-7FE0-F9934472D774}"/>
              </a:ext>
            </a:extLst>
          </p:cNvPr>
          <p:cNvSpPr>
            <a:spLocks noGrp="1"/>
          </p:cNvSpPr>
          <p:nvPr>
            <p:ph type="title"/>
          </p:nvPr>
        </p:nvSpPr>
        <p:spPr>
          <a:xfrm>
            <a:off x="-95534" y="1"/>
            <a:ext cx="12287534" cy="805217"/>
          </a:xfrm>
        </p:spPr>
        <p:txBody>
          <a:bodyPr>
            <a:normAutofit/>
          </a:bodyPr>
          <a:lstStyle/>
          <a:p>
            <a:pPr algn="ctr"/>
            <a:r>
              <a:rPr lang="en-US" sz="2400" b="1" dirty="0">
                <a:latin typeface="Times New Roman" panose="02020603050405020304" pitchFamily="18" charset="0"/>
                <a:cs typeface="Times New Roman" panose="02020603050405020304" pitchFamily="18" charset="0"/>
              </a:rPr>
              <a:t>Non-financial rewards</a:t>
            </a:r>
          </a:p>
        </p:txBody>
      </p:sp>
      <p:sp>
        <p:nvSpPr>
          <p:cNvPr id="3" name="Content Placeholder 2">
            <a:extLst>
              <a:ext uri="{FF2B5EF4-FFF2-40B4-BE49-F238E27FC236}">
                <a16:creationId xmlns:a16="http://schemas.microsoft.com/office/drawing/2014/main" id="{0FC84EC6-C1BC-936A-052D-BF66794D4844}"/>
              </a:ext>
            </a:extLst>
          </p:cNvPr>
          <p:cNvSpPr>
            <a:spLocks noGrp="1"/>
          </p:cNvSpPr>
          <p:nvPr>
            <p:ph idx="1"/>
          </p:nvPr>
        </p:nvSpPr>
        <p:spPr>
          <a:xfrm>
            <a:off x="-95534" y="805218"/>
            <a:ext cx="12287534" cy="6052782"/>
          </a:xfrm>
        </p:spPr>
        <p:txBody>
          <a:bodyPr/>
          <a:lstStyle/>
          <a:p>
            <a:r>
              <a:rPr lang="en-US" sz="1800" dirty="0">
                <a:effectLst/>
                <a:latin typeface="Times New Roman" panose="02020603050405020304" pitchFamily="18" charset="0"/>
                <a:ea typeface="Calibri" panose="020F0502020204030204" pitchFamily="34" charset="0"/>
              </a:rPr>
              <a:t>. </a:t>
            </a:r>
            <a:r>
              <a:rPr lang="en-US" sz="2400" dirty="0">
                <a:effectLst/>
                <a:latin typeface="Times New Roman" panose="02020603050405020304" pitchFamily="18" charset="0"/>
                <a:ea typeface="Calibri" panose="020F0502020204030204" pitchFamily="34" charset="0"/>
              </a:rPr>
              <a:t>It is important to be aware that the concept of non-financial reward does not mean that the reward provided should not have financial value, It simply means that whatever is given should not be just money. </a:t>
            </a:r>
            <a:endParaRPr lang="en-US" sz="2400" dirty="0"/>
          </a:p>
        </p:txBody>
      </p:sp>
    </p:spTree>
    <p:extLst>
      <p:ext uri="{BB962C8B-B14F-4D97-AF65-F5344CB8AC3E}">
        <p14:creationId xmlns:p14="http://schemas.microsoft.com/office/powerpoint/2010/main" val="18628254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F9A07-D249-FA24-7D38-9E57BE0E2632}"/>
              </a:ext>
            </a:extLst>
          </p:cNvPr>
          <p:cNvSpPr>
            <a:spLocks noGrp="1"/>
          </p:cNvSpPr>
          <p:nvPr>
            <p:ph type="title"/>
          </p:nvPr>
        </p:nvSpPr>
        <p:spPr>
          <a:xfrm>
            <a:off x="0" y="0"/>
            <a:ext cx="5183188" cy="709684"/>
          </a:xfrm>
        </p:spPr>
        <p:txBody>
          <a:bodyPr>
            <a:normAutofit/>
          </a:bodyPr>
          <a:lstStyle/>
          <a:p>
            <a:pPr algn="ctr"/>
            <a:r>
              <a:rPr lang="en-US" sz="2400" dirty="0">
                <a:latin typeface="Times New Roman" panose="02020603050405020304" pitchFamily="18" charset="0"/>
                <a:cs typeface="Times New Roman" panose="02020603050405020304" pitchFamily="18" charset="0"/>
              </a:rPr>
              <a:t>Non-financial</a:t>
            </a:r>
          </a:p>
        </p:txBody>
      </p:sp>
      <p:sp>
        <p:nvSpPr>
          <p:cNvPr id="4" name="Text Placeholder 3">
            <a:extLst>
              <a:ext uri="{FF2B5EF4-FFF2-40B4-BE49-F238E27FC236}">
                <a16:creationId xmlns:a16="http://schemas.microsoft.com/office/drawing/2014/main" id="{9A757B0A-4D8B-8CFA-0E13-49CAE9FBE574}"/>
              </a:ext>
            </a:extLst>
          </p:cNvPr>
          <p:cNvSpPr>
            <a:spLocks noGrp="1"/>
          </p:cNvSpPr>
          <p:nvPr>
            <p:ph type="body" sz="half" idx="2"/>
          </p:nvPr>
        </p:nvSpPr>
        <p:spPr>
          <a:xfrm>
            <a:off x="0" y="709684"/>
            <a:ext cx="8384346" cy="6221341"/>
          </a:xfrm>
        </p:spPr>
        <p:txBody>
          <a:bodyPr/>
          <a:lstStyle/>
          <a:p>
            <a:pPr marL="285750" indent="-285750" algn="just">
              <a:buFont typeface="Arial" panose="020B0604020202020204" pitchFamily="34" charset="0"/>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key thing is that this method of conveying appreciation is likely to be more memorable than cash award which is in the employees salary.</a:t>
            </a:r>
          </a:p>
          <a:p>
            <a:pPr marL="285750" indent="-285750" algn="just">
              <a:buFont typeface="Arial" panose="020B0604020202020204" pitchFamily="34" charset="0"/>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Non-financial rewards can offer a gift, an experience or means to purchase material goods of their choice. It provides the employees with something tangible that they can remember.</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4104" name="Picture 8" descr="Free Smiling ethnic male employee in formal apparel with fists up against crop unrecognizable coworkers in workspace Stock Photo">
            <a:extLst>
              <a:ext uri="{FF2B5EF4-FFF2-40B4-BE49-F238E27FC236}">
                <a16:creationId xmlns:a16="http://schemas.microsoft.com/office/drawing/2014/main" id="{EA933E64-6698-5CE7-2307-1013FDFF1DD9}"/>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2508" r="2508"/>
          <a:stretch>
            <a:fillRect/>
          </a:stretch>
        </p:blipFill>
        <p:spPr bwMode="auto">
          <a:xfrm>
            <a:off x="8384346" y="2"/>
            <a:ext cx="3807654" cy="298235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22F061B9-EAD3-A694-2C73-59B479A19AE6}"/>
              </a:ext>
            </a:extLst>
          </p:cNvPr>
          <p:cNvSpPr txBox="1"/>
          <p:nvPr/>
        </p:nvSpPr>
        <p:spPr>
          <a:xfrm>
            <a:off x="8384346" y="3376246"/>
            <a:ext cx="3807654"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https://www.pexels.com/photo/crop-cheerful-multiethnic-colleagues-celebrating-victory-in-office-6774450/</a:t>
            </a:r>
          </a:p>
        </p:txBody>
      </p:sp>
    </p:spTree>
    <p:extLst>
      <p:ext uri="{BB962C8B-B14F-4D97-AF65-F5344CB8AC3E}">
        <p14:creationId xmlns:p14="http://schemas.microsoft.com/office/powerpoint/2010/main" val="4265865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55530-9B4D-6C1A-7445-645AA5E20C03}"/>
              </a:ext>
            </a:extLst>
          </p:cNvPr>
          <p:cNvSpPr>
            <a:spLocks noGrp="1"/>
          </p:cNvSpPr>
          <p:nvPr>
            <p:ph type="title"/>
          </p:nvPr>
        </p:nvSpPr>
        <p:spPr>
          <a:xfrm>
            <a:off x="0" y="1"/>
            <a:ext cx="12192000" cy="1091819"/>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The significance of non-financial rewards</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C4CD2915-880C-EFD5-06EE-B2ABF81E16C7}"/>
              </a:ext>
            </a:extLst>
          </p:cNvPr>
          <p:cNvSpPr>
            <a:spLocks noGrp="1"/>
          </p:cNvSpPr>
          <p:nvPr>
            <p:ph sz="half" idx="1"/>
          </p:nvPr>
        </p:nvSpPr>
        <p:spPr>
          <a:xfrm>
            <a:off x="0" y="1091821"/>
            <a:ext cx="6019800" cy="5766178"/>
          </a:xfrm>
        </p:spPr>
        <p:txBody>
          <a:bodyPr>
            <a:normAutofit/>
          </a:bodyPr>
          <a:lstStyle/>
          <a:p>
            <a:pPr algn="just"/>
            <a:r>
              <a:rPr lang="en-US" sz="2400" dirty="0">
                <a:effectLst/>
                <a:latin typeface="Times New Roman" panose="02020603050405020304" pitchFamily="18" charset="0"/>
                <a:ea typeface="Calibri" panose="020F0502020204030204" pitchFamily="34" charset="0"/>
              </a:rPr>
              <a:t>Money is the primary incentive’ but ‘money alone is not enough to motivate high performance</a:t>
            </a:r>
          </a:p>
          <a:p>
            <a:pPr algn="just"/>
            <a:r>
              <a:rPr lang="en-US" sz="2400" dirty="0">
                <a:effectLst/>
                <a:latin typeface="Times New Roman" panose="02020603050405020304" pitchFamily="18" charset="0"/>
                <a:ea typeface="Calibri" panose="020F0502020204030204" pitchFamily="34" charset="0"/>
              </a:rPr>
              <a:t>Money may be an important factor in attracting and retaining people (the sorting effect). It can produce satisfaction, but this may be short-lived</a:t>
            </a:r>
            <a:endParaRPr lang="en-US" sz="2400" dirty="0"/>
          </a:p>
        </p:txBody>
      </p:sp>
      <p:sp>
        <p:nvSpPr>
          <p:cNvPr id="4" name="Content Placeholder 3">
            <a:extLst>
              <a:ext uri="{FF2B5EF4-FFF2-40B4-BE49-F238E27FC236}">
                <a16:creationId xmlns:a16="http://schemas.microsoft.com/office/drawing/2014/main" id="{75159676-44FF-E2F4-15FC-7B85E96F8F60}"/>
              </a:ext>
            </a:extLst>
          </p:cNvPr>
          <p:cNvSpPr>
            <a:spLocks noGrp="1"/>
          </p:cNvSpPr>
          <p:nvPr>
            <p:ph sz="half" idx="2"/>
          </p:nvPr>
        </p:nvSpPr>
        <p:spPr>
          <a:xfrm>
            <a:off x="6172200" y="1091820"/>
            <a:ext cx="6019800" cy="5766179"/>
          </a:xfrm>
        </p:spPr>
        <p:txBody>
          <a:bodyPr>
            <a:normAutofit/>
          </a:bodyPr>
          <a:lstStyle/>
          <a:p>
            <a:pPr algn="just"/>
            <a:r>
              <a:rPr lang="en-US" sz="2400" dirty="0">
                <a:latin typeface="Times New Roman" panose="02020603050405020304" pitchFamily="18" charset="0"/>
                <a:ea typeface="Calibri" panose="020F0502020204030204" pitchFamily="34" charset="0"/>
              </a:rPr>
              <a:t>M</a:t>
            </a:r>
            <a:r>
              <a:rPr lang="en-US" sz="2400" dirty="0">
                <a:effectLst/>
                <a:latin typeface="Times New Roman" panose="02020603050405020304" pitchFamily="18" charset="0"/>
                <a:ea typeface="Calibri" panose="020F0502020204030204" pitchFamily="34" charset="0"/>
              </a:rPr>
              <a:t>oney will motivate some of the people all of the time and, perhaps, all of the people some of the time. But it cannot be relied on to motivate all of the people all of the time</a:t>
            </a:r>
          </a:p>
          <a:p>
            <a:pPr algn="just"/>
            <a:r>
              <a:rPr lang="en-US" sz="2400" dirty="0">
                <a:effectLst/>
                <a:latin typeface="Times New Roman" panose="02020603050405020304" pitchFamily="18" charset="0"/>
                <a:ea typeface="Calibri" panose="020F0502020204030204" pitchFamily="34" charset="0"/>
              </a:rPr>
              <a:t>Money has to be reinforced by nonfinancial rewards, especially those that provide intrinsic motivation</a:t>
            </a:r>
            <a:endParaRPr lang="en-US" sz="2400" dirty="0"/>
          </a:p>
        </p:txBody>
      </p:sp>
    </p:spTree>
    <p:extLst>
      <p:ext uri="{BB962C8B-B14F-4D97-AF65-F5344CB8AC3E}">
        <p14:creationId xmlns:p14="http://schemas.microsoft.com/office/powerpoint/2010/main" val="13623750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7C7E6-714E-6090-0C33-26F08158F1A7}"/>
              </a:ext>
            </a:extLst>
          </p:cNvPr>
          <p:cNvSpPr>
            <a:spLocks noGrp="1"/>
          </p:cNvSpPr>
          <p:nvPr>
            <p:ph type="title"/>
          </p:nvPr>
        </p:nvSpPr>
        <p:spPr>
          <a:xfrm>
            <a:off x="0" y="1"/>
            <a:ext cx="12192000" cy="928047"/>
          </a:xfrm>
        </p:spPr>
        <p:txBody>
          <a:bodyPr>
            <a:normAutofit fontScale="90000"/>
          </a:bodyPr>
          <a:lstStyle/>
          <a:p>
            <a:pPr algn="ctr"/>
            <a:r>
              <a:rPr lang="en-US" sz="2700" b="1" kern="100" dirty="0">
                <a:effectLst/>
                <a:latin typeface="Times New Roman" panose="02020603050405020304" pitchFamily="18" charset="0"/>
                <a:ea typeface="Calibri" panose="020F0502020204030204" pitchFamily="34" charset="0"/>
                <a:cs typeface="Times New Roman" panose="02020603050405020304" pitchFamily="18" charset="0"/>
              </a:rPr>
              <a:t>Types of non-financial rewards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3365F43E-86BE-33BA-5077-D5662BB90080}"/>
              </a:ext>
            </a:extLst>
          </p:cNvPr>
          <p:cNvSpPr>
            <a:spLocks noGrp="1"/>
          </p:cNvSpPr>
          <p:nvPr>
            <p:ph sz="half" idx="1"/>
          </p:nvPr>
        </p:nvSpPr>
        <p:spPr>
          <a:xfrm>
            <a:off x="0" y="777922"/>
            <a:ext cx="6019800" cy="5950424"/>
          </a:xfrm>
        </p:spPr>
        <p:txBody>
          <a:bodyPr>
            <a:normAutofit/>
          </a:bodyPr>
          <a:lstStyle/>
          <a:p>
            <a:pPr algn="just"/>
            <a:r>
              <a:rPr lang="en-US" sz="2400" dirty="0">
                <a:effectLst/>
                <a:latin typeface="Times New Roman" panose="02020603050405020304" pitchFamily="18" charset="0"/>
                <a:ea typeface="Calibri" panose="020F0502020204030204" pitchFamily="34" charset="0"/>
              </a:rPr>
              <a:t>Intangible non-financial rewards are referred as the relational rewards for </a:t>
            </a:r>
            <a:r>
              <a:rPr lang="en-US" sz="2400" dirty="0" err="1">
                <a:effectLst/>
                <a:latin typeface="Times New Roman" panose="02020603050405020304" pitchFamily="18" charset="0"/>
                <a:ea typeface="Calibri" panose="020F0502020204030204" pitchFamily="34" charset="0"/>
              </a:rPr>
              <a:t>example,work</a:t>
            </a:r>
            <a:r>
              <a:rPr lang="en-US" sz="2400" dirty="0">
                <a:effectLst/>
                <a:latin typeface="Times New Roman" panose="02020603050405020304" pitchFamily="18" charset="0"/>
                <a:ea typeface="Calibri" panose="020F0502020204030204" pitchFamily="34" charset="0"/>
              </a:rPr>
              <a:t> life balance, quality of work life</a:t>
            </a:r>
            <a:endParaRPr lang="en-US" sz="2400" dirty="0"/>
          </a:p>
        </p:txBody>
      </p:sp>
      <p:sp>
        <p:nvSpPr>
          <p:cNvPr id="4" name="Content Placeholder 3">
            <a:extLst>
              <a:ext uri="{FF2B5EF4-FFF2-40B4-BE49-F238E27FC236}">
                <a16:creationId xmlns:a16="http://schemas.microsoft.com/office/drawing/2014/main" id="{3509D69D-92DD-967B-D9EC-25EF4A0EC4CB}"/>
              </a:ext>
            </a:extLst>
          </p:cNvPr>
          <p:cNvSpPr>
            <a:spLocks noGrp="1"/>
          </p:cNvSpPr>
          <p:nvPr>
            <p:ph sz="half" idx="2"/>
          </p:nvPr>
        </p:nvSpPr>
        <p:spPr>
          <a:xfrm>
            <a:off x="6172199" y="928048"/>
            <a:ext cx="6019799" cy="5929951"/>
          </a:xfrm>
        </p:spPr>
        <p:txBody>
          <a:bodyPr>
            <a:normAutofit/>
          </a:bodyPr>
          <a:lstStyle/>
          <a:p>
            <a:pPr marL="0" indent="0" algn="just">
              <a:buNone/>
            </a:pPr>
            <a:r>
              <a:rPr lang="en-US" sz="2400" dirty="0">
                <a:latin typeface="Times New Roman" panose="02020603050405020304" pitchFamily="18" charset="0"/>
                <a:ea typeface="Calibri" panose="020F0502020204030204" pitchFamily="34" charset="0"/>
              </a:rPr>
              <a:t>T</a:t>
            </a:r>
            <a:r>
              <a:rPr lang="en-US" sz="2400" dirty="0">
                <a:effectLst/>
                <a:latin typeface="Times New Roman" panose="02020603050405020304" pitchFamily="18" charset="0"/>
                <a:ea typeface="Calibri" panose="020F0502020204030204" pitchFamily="34" charset="0"/>
              </a:rPr>
              <a:t>angible non-financial rewards are referred as the non cash rewards</a:t>
            </a:r>
            <a:endParaRPr lang="en-US" sz="2400" dirty="0"/>
          </a:p>
        </p:txBody>
      </p:sp>
    </p:spTree>
    <p:extLst>
      <p:ext uri="{BB962C8B-B14F-4D97-AF65-F5344CB8AC3E}">
        <p14:creationId xmlns:p14="http://schemas.microsoft.com/office/powerpoint/2010/main" val="20527750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A4CC2-FFEC-BBFD-F761-2CB768E2FBFF}"/>
              </a:ext>
            </a:extLst>
          </p:cNvPr>
          <p:cNvSpPr>
            <a:spLocks noGrp="1"/>
          </p:cNvSpPr>
          <p:nvPr>
            <p:ph type="title"/>
          </p:nvPr>
        </p:nvSpPr>
        <p:spPr>
          <a:xfrm>
            <a:off x="0" y="1"/>
            <a:ext cx="12192000" cy="873456"/>
          </a:xfrm>
        </p:spPr>
        <p:txBody>
          <a:bodyPr>
            <a:normAutofit/>
          </a:bodyPr>
          <a:lstStyle/>
          <a:p>
            <a:pPr algn="ctr"/>
            <a:r>
              <a:rPr lang="en-US" sz="2400" b="1" dirty="0">
                <a:latin typeface="Times New Roman" panose="02020603050405020304" pitchFamily="18" charset="0"/>
                <a:cs typeface="Times New Roman" panose="02020603050405020304" pitchFamily="18" charset="0"/>
              </a:rPr>
              <a:t>Examples</a:t>
            </a:r>
          </a:p>
        </p:txBody>
      </p:sp>
      <p:sp>
        <p:nvSpPr>
          <p:cNvPr id="3" name="Content Placeholder 2">
            <a:extLst>
              <a:ext uri="{FF2B5EF4-FFF2-40B4-BE49-F238E27FC236}">
                <a16:creationId xmlns:a16="http://schemas.microsoft.com/office/drawing/2014/main" id="{D794CA63-6EF6-7A2A-0834-8A8C5B678196}"/>
              </a:ext>
            </a:extLst>
          </p:cNvPr>
          <p:cNvSpPr>
            <a:spLocks noGrp="1"/>
          </p:cNvSpPr>
          <p:nvPr>
            <p:ph sz="half" idx="1"/>
          </p:nvPr>
        </p:nvSpPr>
        <p:spPr>
          <a:xfrm>
            <a:off x="0" y="873457"/>
            <a:ext cx="6019800" cy="5984542"/>
          </a:xfrm>
        </p:spPr>
        <p:txBody>
          <a:bodyPr/>
          <a:lstStyle/>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Non-financial rewards can be classified as follows:</a:t>
            </a:r>
          </a:p>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manager saying ‘thank you’</a:t>
            </a:r>
          </a:p>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manager writing formally to record ‘thanks’</a:t>
            </a:r>
          </a:p>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Public appreciation of the effort in a team meeting or organization newsletter or special dinner</a:t>
            </a:r>
          </a:p>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Declaring the individual ‘employee of the month or year’</a:t>
            </a:r>
          </a:p>
          <a:p>
            <a:pPr marL="342900" marR="0" lvl="0" indent="-342900" algn="just">
              <a:lnSpc>
                <a:spcPct val="107000"/>
              </a:lnSpc>
              <a:spcBef>
                <a:spcPts val="0"/>
              </a:spcBef>
              <a:spcAft>
                <a:spcPts val="80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Retail or travel vouchers</a:t>
            </a:r>
          </a:p>
          <a:p>
            <a:endParaRPr lang="en-US" dirty="0"/>
          </a:p>
        </p:txBody>
      </p:sp>
      <p:sp>
        <p:nvSpPr>
          <p:cNvPr id="4" name="Content Placeholder 3">
            <a:extLst>
              <a:ext uri="{FF2B5EF4-FFF2-40B4-BE49-F238E27FC236}">
                <a16:creationId xmlns:a16="http://schemas.microsoft.com/office/drawing/2014/main" id="{64745E7C-F40C-B540-1286-1BAF02436741}"/>
              </a:ext>
            </a:extLst>
          </p:cNvPr>
          <p:cNvSpPr>
            <a:spLocks noGrp="1"/>
          </p:cNvSpPr>
          <p:nvPr>
            <p:ph sz="half" idx="2"/>
          </p:nvPr>
        </p:nvSpPr>
        <p:spPr>
          <a:xfrm>
            <a:off x="6172200" y="968990"/>
            <a:ext cx="6019800" cy="5984541"/>
          </a:xfrm>
        </p:spPr>
        <p:txBody>
          <a:bodyPr/>
          <a:lstStyle/>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Meals for the individual and partner</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Theater or cinema tickets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Reserved parking space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Use of recreational facilities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5808856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DBEAF-9DAA-EB22-6A4A-7C94AA36BF6D}"/>
              </a:ext>
            </a:extLst>
          </p:cNvPr>
          <p:cNvSpPr>
            <a:spLocks noGrp="1"/>
          </p:cNvSpPr>
          <p:nvPr>
            <p:ph type="title"/>
          </p:nvPr>
        </p:nvSpPr>
        <p:spPr>
          <a:xfrm>
            <a:off x="0" y="0"/>
            <a:ext cx="5183188" cy="987425"/>
          </a:xfrm>
        </p:spPr>
        <p:txBody>
          <a:bodyPr>
            <a:normAutofit fontScale="90000"/>
          </a:bodyPr>
          <a:lstStyle/>
          <a:p>
            <a:pPr algn="ctr"/>
            <a:b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700" b="1" kern="100" dirty="0">
                <a:effectLst/>
                <a:latin typeface="Times New Roman" panose="02020603050405020304" pitchFamily="18" charset="0"/>
                <a:ea typeface="Calibri" panose="020F0502020204030204" pitchFamily="34" charset="0"/>
                <a:cs typeface="Times New Roman" panose="02020603050405020304" pitchFamily="18" charset="0"/>
              </a:rPr>
              <a:t>Individual extrinsic rewards </a:t>
            </a:r>
            <a:br>
              <a:rPr lang="en-US" sz="2700" kern="100" dirty="0">
                <a:effectLst/>
                <a:latin typeface="Times New Roman" panose="02020603050405020304" pitchFamily="18" charset="0"/>
                <a:ea typeface="Calibri" panose="020F0502020204030204" pitchFamily="34" charset="0"/>
                <a:cs typeface="Times New Roman" panose="02020603050405020304" pitchFamily="18" charset="0"/>
              </a:rPr>
            </a:b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4" name="Text Placeholder 3">
            <a:extLst>
              <a:ext uri="{FF2B5EF4-FFF2-40B4-BE49-F238E27FC236}">
                <a16:creationId xmlns:a16="http://schemas.microsoft.com/office/drawing/2014/main" id="{0F97CE44-E4D3-B563-67DD-C1DF7395DBA5}"/>
              </a:ext>
            </a:extLst>
          </p:cNvPr>
          <p:cNvSpPr>
            <a:spLocks noGrp="1"/>
          </p:cNvSpPr>
          <p:nvPr>
            <p:ph type="body" sz="half" idx="2"/>
          </p:nvPr>
        </p:nvSpPr>
        <p:spPr>
          <a:xfrm>
            <a:off x="0" y="351693"/>
            <a:ext cx="7779434" cy="6506308"/>
          </a:xfrm>
        </p:spPr>
        <p:txBody>
          <a:bodyPr/>
          <a:lstStyle/>
          <a:p>
            <a:pPr marL="342900" indent="-342900" algn="just">
              <a:buFont typeface="Arial" panose="020B0604020202020204" pitchFamily="34" charset="0"/>
              <a:buChar char="•"/>
            </a:pPr>
            <a:endParaRPr lang="en-US" sz="2400" dirty="0">
              <a:effectLst/>
              <a:latin typeface="Times New Roman" panose="02020603050405020304" pitchFamily="18" charset="0"/>
              <a:ea typeface="Calibri" panose="020F0502020204030204" pitchFamily="34" charset="0"/>
            </a:endParaRPr>
          </a:p>
          <a:p>
            <a:pPr algn="just"/>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Non-financial recognition</a:t>
            </a:r>
            <a:endParaRPr lang="en-US" sz="2400" dirty="0">
              <a:latin typeface="Times New Roman" panose="02020603050405020304" pitchFamily="18" charset="0"/>
              <a:ea typeface="Calibri" panose="020F0502020204030204" pitchFamily="34" charset="0"/>
            </a:endParaRPr>
          </a:p>
          <a:p>
            <a:pPr marL="342900" indent="-342900" algn="just">
              <a:buFont typeface="Arial" panose="020B0604020202020204" pitchFamily="34" charset="0"/>
              <a:buChar char="•"/>
            </a:pPr>
            <a:r>
              <a:rPr lang="en-US" sz="2400" dirty="0">
                <a:effectLst/>
                <a:latin typeface="Times New Roman" panose="02020603050405020304" pitchFamily="18" charset="0"/>
                <a:ea typeface="Calibri" panose="020F0502020204030204" pitchFamily="34" charset="0"/>
              </a:rPr>
              <a:t>Recognition is one of the most powerful methods of rewarding people. </a:t>
            </a:r>
          </a:p>
          <a:p>
            <a:pPr marL="342900" indent="-342900" algn="just">
              <a:buFont typeface="Arial" panose="020B0604020202020204" pitchFamily="34" charset="0"/>
              <a:buChar char="•"/>
            </a:pPr>
            <a:r>
              <a:rPr lang="en-US" sz="2400" dirty="0">
                <a:effectLst/>
                <a:latin typeface="Times New Roman" panose="02020603050405020304" pitchFamily="18" charset="0"/>
                <a:ea typeface="Calibri" panose="020F0502020204030204" pitchFamily="34" charset="0"/>
              </a:rPr>
              <a:t>They need to know not only how well they have achieved their objectives or carried out their work but also that their achievements are appreciated</a:t>
            </a:r>
            <a:r>
              <a:rPr lang="en-US" sz="1800" dirty="0">
                <a:effectLst/>
                <a:latin typeface="Times New Roman" panose="02020603050405020304" pitchFamily="18" charset="0"/>
                <a:ea typeface="Calibri" panose="020F0502020204030204" pitchFamily="34" charset="0"/>
              </a:rPr>
              <a:t>.</a:t>
            </a:r>
          </a:p>
          <a:p>
            <a:pPr marL="342900" indent="-342900" algn="just">
              <a:buFont typeface="Arial" panose="020B0604020202020204" pitchFamily="34" charset="0"/>
              <a:buChar char="•"/>
            </a:pPr>
            <a:r>
              <a:rPr lang="en-US" sz="2400" dirty="0">
                <a:effectLst/>
                <a:latin typeface="Times New Roman" panose="02020603050405020304" pitchFamily="18" charset="0"/>
                <a:ea typeface="Calibri" panose="020F0502020204030204" pitchFamily="34" charset="0"/>
              </a:rPr>
              <a:t>Recognition is a form of feedback that lets people know that they have done well and therefore provides positive reinforcement</a:t>
            </a:r>
            <a:endParaRPr lang="en-US" sz="2400" dirty="0"/>
          </a:p>
        </p:txBody>
      </p:sp>
      <p:pic>
        <p:nvPicPr>
          <p:cNvPr id="1026" name="Picture 2" descr="Free Colleagues Exchanging Gifts in an Office Stock Photo">
            <a:extLst>
              <a:ext uri="{FF2B5EF4-FFF2-40B4-BE49-F238E27FC236}">
                <a16:creationId xmlns:a16="http://schemas.microsoft.com/office/drawing/2014/main" id="{FA44335A-165B-7EB5-5D2E-71989CB272BA}"/>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10" r="7710"/>
          <a:stretch>
            <a:fillRect/>
          </a:stretch>
        </p:blipFill>
        <p:spPr bwMode="auto">
          <a:xfrm>
            <a:off x="7779434" y="1"/>
            <a:ext cx="4412566" cy="34289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F6ED0AD-BE35-C13F-751D-435BCA882BE6}"/>
              </a:ext>
            </a:extLst>
          </p:cNvPr>
          <p:cNvSpPr txBox="1"/>
          <p:nvPr/>
        </p:nvSpPr>
        <p:spPr>
          <a:xfrm>
            <a:off x="7906044" y="3798277"/>
            <a:ext cx="4285956"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https://www.pexels.com/photo/colleagues-exchanging-gifts-in-an-office-14524120/</a:t>
            </a:r>
          </a:p>
        </p:txBody>
      </p:sp>
    </p:spTree>
    <p:extLst>
      <p:ext uri="{BB962C8B-B14F-4D97-AF65-F5344CB8AC3E}">
        <p14:creationId xmlns:p14="http://schemas.microsoft.com/office/powerpoint/2010/main" val="5227448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F89C1-59BA-33DA-889C-4E947F5B1603}"/>
              </a:ext>
            </a:extLst>
          </p:cNvPr>
          <p:cNvSpPr>
            <a:spLocks noGrp="1"/>
          </p:cNvSpPr>
          <p:nvPr>
            <p:ph type="title"/>
          </p:nvPr>
        </p:nvSpPr>
        <p:spPr>
          <a:xfrm>
            <a:off x="0" y="1"/>
            <a:ext cx="12192000" cy="982638"/>
          </a:xfrm>
        </p:spPr>
        <p:txBody>
          <a:bodyPr>
            <a:normAutofit fontScale="90000"/>
          </a:bodyPr>
          <a:lstStyle/>
          <a:p>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Individual extrinsic rewards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C6A3D3B5-1FE8-762A-B69B-FF92374513C6}"/>
              </a:ext>
            </a:extLst>
          </p:cNvPr>
          <p:cNvSpPr>
            <a:spLocks noGrp="1"/>
          </p:cNvSpPr>
          <p:nvPr>
            <p:ph sz="half" idx="1"/>
          </p:nvPr>
        </p:nvSpPr>
        <p:spPr>
          <a:xfrm>
            <a:off x="0" y="982639"/>
            <a:ext cx="6019800" cy="5875360"/>
          </a:xfrm>
        </p:spPr>
        <p:txBody>
          <a:bodyPr>
            <a:normAutofit/>
          </a:bodyPr>
          <a:lstStyle/>
          <a:p>
            <a:pPr marL="0" indent="0" algn="just">
              <a:buNone/>
            </a:pPr>
            <a:r>
              <a:rPr lang="en-US" sz="2400" b="1" dirty="0">
                <a:effectLst/>
                <a:latin typeface="Times New Roman" panose="02020603050405020304" pitchFamily="18" charset="0"/>
                <a:ea typeface="Calibri" panose="020F0502020204030204" pitchFamily="34" charset="0"/>
              </a:rPr>
              <a:t>Praise</a:t>
            </a:r>
          </a:p>
          <a:p>
            <a:pPr algn="just"/>
            <a:r>
              <a:rPr lang="en-US" sz="2400" dirty="0">
                <a:effectLst/>
                <a:latin typeface="Times New Roman" panose="02020603050405020304" pitchFamily="18" charset="0"/>
                <a:ea typeface="Calibri" panose="020F0502020204030204" pitchFamily="34" charset="0"/>
              </a:rPr>
              <a:t>Praise is, a form of recognition. It can be given privately during the course of work or in a performance review meeting. Public praise can be even more rewarding. </a:t>
            </a:r>
          </a:p>
          <a:p>
            <a:pPr algn="just"/>
            <a:r>
              <a:rPr lang="en-US" sz="2400" dirty="0">
                <a:effectLst/>
                <a:latin typeface="Times New Roman" panose="02020603050405020304" pitchFamily="18" charset="0"/>
                <a:ea typeface="Calibri" panose="020F0502020204030204" pitchFamily="34" charset="0"/>
              </a:rPr>
              <a:t>But the praise must be genuine and saved for real achievements. It should not be fulsome</a:t>
            </a:r>
            <a:endParaRPr lang="en-US" sz="2400" dirty="0"/>
          </a:p>
        </p:txBody>
      </p:sp>
      <p:sp>
        <p:nvSpPr>
          <p:cNvPr id="4" name="Content Placeholder 3">
            <a:extLst>
              <a:ext uri="{FF2B5EF4-FFF2-40B4-BE49-F238E27FC236}">
                <a16:creationId xmlns:a16="http://schemas.microsoft.com/office/drawing/2014/main" id="{16C9CA9D-B78E-F361-6066-CFC322807FA9}"/>
              </a:ext>
            </a:extLst>
          </p:cNvPr>
          <p:cNvSpPr>
            <a:spLocks noGrp="1"/>
          </p:cNvSpPr>
          <p:nvPr>
            <p:ph sz="half" idx="2"/>
          </p:nvPr>
        </p:nvSpPr>
        <p:spPr>
          <a:xfrm>
            <a:off x="6172200" y="982638"/>
            <a:ext cx="5919716" cy="5875359"/>
          </a:xfrm>
        </p:spPr>
        <p:txBody>
          <a:bodyPr/>
          <a:lstStyle/>
          <a:p>
            <a:pPr marL="0" indent="0" algn="just">
              <a:buNone/>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Feedback </a:t>
            </a:r>
          </a:p>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Feedback is another form of recognition. If done properly it can increase self-belief and provide the basis for self-directed learning.</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9138372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CA161-867B-9D14-F958-B8219DAFBFD0}"/>
              </a:ext>
            </a:extLst>
          </p:cNvPr>
          <p:cNvSpPr>
            <a:spLocks noGrp="1"/>
          </p:cNvSpPr>
          <p:nvPr>
            <p:ph type="title"/>
          </p:nvPr>
        </p:nvSpPr>
        <p:spPr>
          <a:xfrm>
            <a:off x="0" y="1"/>
            <a:ext cx="12192000" cy="1201002"/>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Individual extrinsic rewards</a:t>
            </a:r>
            <a:endParaRPr lang="en-US" sz="2400" dirty="0"/>
          </a:p>
        </p:txBody>
      </p:sp>
      <p:sp>
        <p:nvSpPr>
          <p:cNvPr id="3" name="Content Placeholder 2">
            <a:extLst>
              <a:ext uri="{FF2B5EF4-FFF2-40B4-BE49-F238E27FC236}">
                <a16:creationId xmlns:a16="http://schemas.microsoft.com/office/drawing/2014/main" id="{B8ED426B-001A-2D55-18B6-914624B4581B}"/>
              </a:ext>
            </a:extLst>
          </p:cNvPr>
          <p:cNvSpPr>
            <a:spLocks noGrp="1"/>
          </p:cNvSpPr>
          <p:nvPr>
            <p:ph sz="half" idx="1"/>
          </p:nvPr>
        </p:nvSpPr>
        <p:spPr>
          <a:xfrm>
            <a:off x="0" y="955342"/>
            <a:ext cx="6019800" cy="5800299"/>
          </a:xfrm>
        </p:spPr>
        <p:txBody>
          <a:bodyPr/>
          <a:lstStyle/>
          <a:p>
            <a:pPr marL="0" indent="0" algn="just">
              <a:buNone/>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Vouchers</a:t>
            </a:r>
          </a:p>
          <a:p>
            <a:pPr marL="0" indent="0" algn="jus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Vouchers give employees a certain element of choice, A voucher can be a double reward because employee receives the voucher and then also spends it.</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8B9BDD2E-AC61-26E3-D64F-1EA615DDC331}"/>
              </a:ext>
            </a:extLst>
          </p:cNvPr>
          <p:cNvSpPr>
            <a:spLocks noGrp="1"/>
          </p:cNvSpPr>
          <p:nvPr>
            <p:ph sz="half" idx="2"/>
          </p:nvPr>
        </p:nvSpPr>
        <p:spPr>
          <a:xfrm>
            <a:off x="6172200" y="1201002"/>
            <a:ext cx="6019800" cy="5656997"/>
          </a:xfrm>
        </p:spPr>
        <p:txBody>
          <a:bodyPr>
            <a:normAutofit/>
          </a:bodyPr>
          <a:lstStyle/>
          <a:p>
            <a:pPr marL="0" indent="0" algn="just">
              <a:buNone/>
            </a:pPr>
            <a:r>
              <a:rPr lang="en-US" sz="2400" b="1" dirty="0">
                <a:effectLst/>
                <a:latin typeface="Times New Roman" panose="02020603050405020304" pitchFamily="18" charset="0"/>
                <a:ea typeface="Calibri" panose="020F0502020204030204" pitchFamily="34" charset="0"/>
              </a:rPr>
              <a:t>Nomination-based schemes</a:t>
            </a:r>
          </a:p>
          <a:p>
            <a:pPr marL="0" indent="0" algn="just">
              <a:buNone/>
            </a:pPr>
            <a:r>
              <a:rPr lang="en-US" sz="2400" dirty="0">
                <a:effectLst/>
                <a:latin typeface="Times New Roman" panose="02020603050405020304" pitchFamily="18" charset="0"/>
                <a:ea typeface="Calibri" panose="020F0502020204030204" pitchFamily="34" charset="0"/>
              </a:rPr>
              <a:t>Organizations that do not wish to offer something that has a monetary value can offer a  memento, trophy or certificate to denote the employees contribution.</a:t>
            </a:r>
            <a:endParaRPr lang="en-US" sz="2400" dirty="0"/>
          </a:p>
        </p:txBody>
      </p:sp>
    </p:spTree>
    <p:extLst>
      <p:ext uri="{BB962C8B-B14F-4D97-AF65-F5344CB8AC3E}">
        <p14:creationId xmlns:p14="http://schemas.microsoft.com/office/powerpoint/2010/main" val="25385317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470D92-0CFD-4F6D-C14F-DD3E894255BE}"/>
              </a:ext>
            </a:extLst>
          </p:cNvPr>
          <p:cNvSpPr>
            <a:spLocks noGrp="1"/>
          </p:cNvSpPr>
          <p:nvPr>
            <p:ph type="title"/>
          </p:nvPr>
        </p:nvSpPr>
        <p:spPr>
          <a:xfrm>
            <a:off x="0" y="1"/>
            <a:ext cx="12192000" cy="681036"/>
          </a:xfrm>
        </p:spPr>
        <p:txBody>
          <a:bodyPr>
            <a:no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Individual intrinsic rewards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EA11E189-9E53-4CC4-C670-95F073A954AE}"/>
              </a:ext>
            </a:extLst>
          </p:cNvPr>
          <p:cNvSpPr>
            <a:spLocks noGrp="1"/>
          </p:cNvSpPr>
          <p:nvPr>
            <p:ph sz="half" idx="1"/>
          </p:nvPr>
        </p:nvSpPr>
        <p:spPr>
          <a:xfrm>
            <a:off x="0" y="681037"/>
            <a:ext cx="6019800" cy="6176962"/>
          </a:xfrm>
        </p:spPr>
        <p:txBody>
          <a:bodyPr>
            <a:normAutofit/>
          </a:bodyPr>
          <a:lstStyle/>
          <a:p>
            <a:pPr marL="0" indent="0" algn="just">
              <a:buNone/>
            </a:pPr>
            <a:r>
              <a:rPr lang="en-US" sz="2400" b="1" dirty="0">
                <a:effectLst/>
                <a:latin typeface="Times New Roman" panose="02020603050405020304" pitchFamily="18" charset="0"/>
                <a:ea typeface="Calibri" panose="020F0502020204030204" pitchFamily="34" charset="0"/>
              </a:rPr>
              <a:t>Fulfilling work</a:t>
            </a:r>
          </a:p>
          <a:p>
            <a:pPr marL="0" indent="0" algn="just">
              <a:buNone/>
            </a:pPr>
            <a:r>
              <a:rPr lang="en-US" sz="2400" b="1" dirty="0">
                <a:effectLst/>
                <a:latin typeface="Times New Roman" panose="02020603050405020304" pitchFamily="18" charset="0"/>
                <a:ea typeface="Calibri" panose="020F0502020204030204" pitchFamily="34" charset="0"/>
              </a:rPr>
              <a:t> </a:t>
            </a:r>
            <a:r>
              <a:rPr lang="en-US" sz="2400" dirty="0">
                <a:effectLst/>
                <a:latin typeface="Times New Roman" panose="02020603050405020304" pitchFamily="18" charset="0"/>
                <a:ea typeface="Calibri" panose="020F0502020204030204" pitchFamily="34" charset="0"/>
              </a:rPr>
              <a:t>Work can be fulfilling and therefore motivating when individuals feel that what they do is worthwhile and adds value</a:t>
            </a:r>
            <a:endParaRPr lang="en-US" sz="2400" dirty="0"/>
          </a:p>
        </p:txBody>
      </p:sp>
      <p:sp>
        <p:nvSpPr>
          <p:cNvPr id="4" name="Content Placeholder 3">
            <a:extLst>
              <a:ext uri="{FF2B5EF4-FFF2-40B4-BE49-F238E27FC236}">
                <a16:creationId xmlns:a16="http://schemas.microsoft.com/office/drawing/2014/main" id="{20EE5EE7-0364-1D61-B0B0-865ABEFD6889}"/>
              </a:ext>
            </a:extLst>
          </p:cNvPr>
          <p:cNvSpPr>
            <a:spLocks noGrp="1"/>
          </p:cNvSpPr>
          <p:nvPr>
            <p:ph sz="half" idx="2"/>
          </p:nvPr>
        </p:nvSpPr>
        <p:spPr>
          <a:xfrm>
            <a:off x="6172200" y="1078173"/>
            <a:ext cx="5919716" cy="5779826"/>
          </a:xfrm>
        </p:spPr>
        <p:txBody>
          <a:bodyPr>
            <a:normAutofit/>
          </a:bodyPr>
          <a:lstStyle/>
          <a:p>
            <a:pPr marL="0" indent="0" algn="just">
              <a:buNone/>
            </a:pPr>
            <a:r>
              <a:rPr lang="en-US" sz="2400" b="1" dirty="0">
                <a:effectLst/>
                <a:latin typeface="Times New Roman" panose="02020603050405020304" pitchFamily="18" charset="0"/>
                <a:ea typeface="Calibri" panose="020F0502020204030204" pitchFamily="34" charset="0"/>
              </a:rPr>
              <a:t>Use of abilities</a:t>
            </a:r>
          </a:p>
          <a:p>
            <a:pPr marL="0" indent="0" algn="just">
              <a:buNone/>
            </a:pPr>
            <a:r>
              <a:rPr lang="en-US" sz="2400" dirty="0">
                <a:effectLst/>
                <a:latin typeface="Times New Roman" panose="02020603050405020304" pitchFamily="18" charset="0"/>
                <a:ea typeface="Calibri" panose="020F0502020204030204" pitchFamily="34" charset="0"/>
              </a:rPr>
              <a:t>Fulfilling work enables people to use and develop their abilities.</a:t>
            </a:r>
            <a:endParaRPr lang="en-US" sz="2400" dirty="0"/>
          </a:p>
        </p:txBody>
      </p:sp>
    </p:spTree>
    <p:extLst>
      <p:ext uri="{BB962C8B-B14F-4D97-AF65-F5344CB8AC3E}">
        <p14:creationId xmlns:p14="http://schemas.microsoft.com/office/powerpoint/2010/main" val="41085966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590FE-4F18-099F-A7AD-AF862D5738C0}"/>
              </a:ext>
            </a:extLst>
          </p:cNvPr>
          <p:cNvSpPr>
            <a:spLocks noGrp="1"/>
          </p:cNvSpPr>
          <p:nvPr>
            <p:ph type="title"/>
          </p:nvPr>
        </p:nvSpPr>
        <p:spPr>
          <a:xfrm>
            <a:off x="0" y="1"/>
            <a:ext cx="12192000" cy="1023581"/>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Individual intrinsic rewards</a:t>
            </a:r>
            <a:endParaRPr lang="en-US" sz="2400" dirty="0"/>
          </a:p>
        </p:txBody>
      </p:sp>
      <p:sp>
        <p:nvSpPr>
          <p:cNvPr id="3" name="Content Placeholder 2">
            <a:extLst>
              <a:ext uri="{FF2B5EF4-FFF2-40B4-BE49-F238E27FC236}">
                <a16:creationId xmlns:a16="http://schemas.microsoft.com/office/drawing/2014/main" id="{0AA1F38B-B75D-CEE6-60BF-2E6B287E3ED1}"/>
              </a:ext>
            </a:extLst>
          </p:cNvPr>
          <p:cNvSpPr>
            <a:spLocks noGrp="1"/>
          </p:cNvSpPr>
          <p:nvPr>
            <p:ph sz="half" idx="1"/>
          </p:nvPr>
        </p:nvSpPr>
        <p:spPr>
          <a:xfrm>
            <a:off x="0" y="818866"/>
            <a:ext cx="6019800" cy="5936776"/>
          </a:xfrm>
        </p:spPr>
        <p:txBody>
          <a:bodyPr>
            <a:normAutofit/>
          </a:bodyPr>
          <a:lstStyle/>
          <a:p>
            <a:pPr marL="0" indent="0" algn="just">
              <a:buNone/>
            </a:pPr>
            <a:r>
              <a:rPr lang="en-US" sz="2400" b="1" dirty="0">
                <a:effectLst/>
                <a:latin typeface="Times New Roman" panose="02020603050405020304" pitchFamily="18" charset="0"/>
                <a:ea typeface="Calibri" panose="020F0502020204030204" pitchFamily="34" charset="0"/>
              </a:rPr>
              <a:t>Achievement</a:t>
            </a:r>
          </a:p>
          <a:p>
            <a:pPr marL="0" indent="0" algn="just">
              <a:buNone/>
            </a:pPr>
            <a:r>
              <a:rPr lang="en-US" sz="2400" dirty="0">
                <a:effectLst/>
                <a:latin typeface="Times New Roman" panose="02020603050405020304" pitchFamily="18" charset="0"/>
                <a:ea typeface="Calibri" panose="020F0502020204030204" pitchFamily="34" charset="0"/>
              </a:rPr>
              <a:t>People feel rewarded and motivated if they have the scope to achieve as well as being recognized for the achievement</a:t>
            </a:r>
            <a:endParaRPr lang="en-US" sz="2400" dirty="0"/>
          </a:p>
        </p:txBody>
      </p:sp>
      <p:sp>
        <p:nvSpPr>
          <p:cNvPr id="4" name="Content Placeholder 3">
            <a:extLst>
              <a:ext uri="{FF2B5EF4-FFF2-40B4-BE49-F238E27FC236}">
                <a16:creationId xmlns:a16="http://schemas.microsoft.com/office/drawing/2014/main" id="{8C97717A-8AFE-7F4C-57E8-B1DB832D497E}"/>
              </a:ext>
            </a:extLst>
          </p:cNvPr>
          <p:cNvSpPr>
            <a:spLocks noGrp="1"/>
          </p:cNvSpPr>
          <p:nvPr>
            <p:ph sz="half" idx="2"/>
          </p:nvPr>
        </p:nvSpPr>
        <p:spPr>
          <a:xfrm>
            <a:off x="6172200" y="1023582"/>
            <a:ext cx="6019800" cy="5834417"/>
          </a:xfrm>
        </p:spPr>
        <p:txBody>
          <a:bodyPr>
            <a:normAutofit/>
          </a:bodyPr>
          <a:lstStyle/>
          <a:p>
            <a:pPr marL="0" indent="0" algn="just">
              <a:buNone/>
            </a:pPr>
            <a:r>
              <a:rPr lang="en-US" sz="2400" b="1" dirty="0">
                <a:effectLst/>
                <a:latin typeface="Times New Roman" panose="02020603050405020304" pitchFamily="18" charset="0"/>
                <a:ea typeface="Calibri" panose="020F0502020204030204" pitchFamily="34" charset="0"/>
              </a:rPr>
              <a:t>Responsibility</a:t>
            </a:r>
          </a:p>
          <a:p>
            <a:pPr marL="0" indent="0" algn="just">
              <a:buNone/>
            </a:pPr>
            <a:r>
              <a:rPr lang="en-US" sz="2400" dirty="0">
                <a:effectLst/>
                <a:latin typeface="Times New Roman" panose="02020603050405020304" pitchFamily="18" charset="0"/>
                <a:ea typeface="Calibri" panose="020F0502020204030204" pitchFamily="34" charset="0"/>
              </a:rPr>
              <a:t>Individuals can be motivated by being given more responsibility for their work.</a:t>
            </a:r>
            <a:endParaRPr lang="en-US" sz="2400" dirty="0"/>
          </a:p>
        </p:txBody>
      </p:sp>
    </p:spTree>
    <p:extLst>
      <p:ext uri="{BB962C8B-B14F-4D97-AF65-F5344CB8AC3E}">
        <p14:creationId xmlns:p14="http://schemas.microsoft.com/office/powerpoint/2010/main" val="9264724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DCC90-45E2-AE11-1E43-4BB342585EB9}"/>
              </a:ext>
            </a:extLst>
          </p:cNvPr>
          <p:cNvSpPr>
            <a:spLocks noGrp="1"/>
          </p:cNvSpPr>
          <p:nvPr>
            <p:ph type="title"/>
          </p:nvPr>
        </p:nvSpPr>
        <p:spPr>
          <a:xfrm>
            <a:off x="76200" y="-423081"/>
            <a:ext cx="12192000" cy="1160059"/>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Individual intrinsic rewards</a:t>
            </a:r>
            <a:endParaRPr lang="en-US" sz="2400" dirty="0"/>
          </a:p>
        </p:txBody>
      </p:sp>
      <p:sp>
        <p:nvSpPr>
          <p:cNvPr id="3" name="Content Placeholder 2">
            <a:extLst>
              <a:ext uri="{FF2B5EF4-FFF2-40B4-BE49-F238E27FC236}">
                <a16:creationId xmlns:a16="http://schemas.microsoft.com/office/drawing/2014/main" id="{7978F68A-58E9-40CB-FCFA-749A14FE3F43}"/>
              </a:ext>
            </a:extLst>
          </p:cNvPr>
          <p:cNvSpPr>
            <a:spLocks noGrp="1"/>
          </p:cNvSpPr>
          <p:nvPr>
            <p:ph sz="half" idx="1"/>
          </p:nvPr>
        </p:nvSpPr>
        <p:spPr>
          <a:xfrm>
            <a:off x="0" y="736978"/>
            <a:ext cx="6019800" cy="6018663"/>
          </a:xfrm>
        </p:spPr>
        <p:txBody>
          <a:bodyPr/>
          <a:lstStyle/>
          <a:p>
            <a:pPr marL="0" indent="0">
              <a:buNone/>
            </a:pPr>
            <a:r>
              <a:rPr lang="en-US" sz="1800" b="1" dirty="0">
                <a:effectLst/>
                <a:latin typeface="Times New Roman" panose="02020603050405020304" pitchFamily="18" charset="0"/>
                <a:ea typeface="Calibri" panose="020F0502020204030204" pitchFamily="34" charset="0"/>
              </a:rPr>
              <a:t>Autonomy</a:t>
            </a:r>
          </a:p>
          <a:p>
            <a:r>
              <a:rPr lang="en-US" sz="1800" dirty="0">
                <a:effectLst/>
                <a:latin typeface="Times New Roman" panose="02020603050405020304" pitchFamily="18" charset="0"/>
                <a:ea typeface="Calibri" panose="020F0502020204030204" pitchFamily="34" charset="0"/>
              </a:rPr>
              <a:t>Autonomy exists when an individual has freedom to make decisions and act independently without reference to higher authority.</a:t>
            </a:r>
          </a:p>
          <a:p>
            <a:r>
              <a:rPr lang="en-US" sz="1800" dirty="0">
                <a:effectLst/>
                <a:latin typeface="Times New Roman" panose="02020603050405020304" pitchFamily="18" charset="0"/>
                <a:ea typeface="Calibri" panose="020F0502020204030204" pitchFamily="34" charset="0"/>
              </a:rPr>
              <a:t> It enhances self-belief, gives people more opportunity to achieve and provides an opportunity to develop skills</a:t>
            </a:r>
            <a:endParaRPr lang="en-US" dirty="0"/>
          </a:p>
        </p:txBody>
      </p:sp>
      <p:sp>
        <p:nvSpPr>
          <p:cNvPr id="4" name="Content Placeholder 3">
            <a:extLst>
              <a:ext uri="{FF2B5EF4-FFF2-40B4-BE49-F238E27FC236}">
                <a16:creationId xmlns:a16="http://schemas.microsoft.com/office/drawing/2014/main" id="{77777020-2ED6-0805-9356-19AA03832753}"/>
              </a:ext>
            </a:extLst>
          </p:cNvPr>
          <p:cNvSpPr>
            <a:spLocks noGrp="1"/>
          </p:cNvSpPr>
          <p:nvPr>
            <p:ph sz="half" idx="2"/>
          </p:nvPr>
        </p:nvSpPr>
        <p:spPr>
          <a:xfrm>
            <a:off x="6172200" y="1009934"/>
            <a:ext cx="6019800" cy="5745707"/>
          </a:xfrm>
        </p:spPr>
        <p:txBody>
          <a:bodyPr/>
          <a:lstStyle/>
          <a:p>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Influence</a:t>
            </a:r>
          </a:p>
          <a:p>
            <a:pPr marL="0" indent="0">
              <a:buNone/>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Jobs are more fulfilling if people can influence what they do or exert wider influence on policy and operational decisions.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2584298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C67C7-9D86-E3C4-D9A5-87D650873055}"/>
              </a:ext>
            </a:extLst>
          </p:cNvPr>
          <p:cNvSpPr>
            <a:spLocks noGrp="1"/>
          </p:cNvSpPr>
          <p:nvPr>
            <p:ph type="title"/>
          </p:nvPr>
        </p:nvSpPr>
        <p:spPr>
          <a:xfrm>
            <a:off x="76200" y="18256"/>
            <a:ext cx="12192000" cy="964384"/>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Individual intrinsic rewards</a:t>
            </a:r>
            <a:endParaRPr lang="en-US" sz="2400" dirty="0"/>
          </a:p>
        </p:txBody>
      </p:sp>
      <p:sp>
        <p:nvSpPr>
          <p:cNvPr id="3" name="Content Placeholder 2">
            <a:extLst>
              <a:ext uri="{FF2B5EF4-FFF2-40B4-BE49-F238E27FC236}">
                <a16:creationId xmlns:a16="http://schemas.microsoft.com/office/drawing/2014/main" id="{F25B847B-2D9E-FAE4-5848-35DFD31E38B2}"/>
              </a:ext>
            </a:extLst>
          </p:cNvPr>
          <p:cNvSpPr>
            <a:spLocks noGrp="1"/>
          </p:cNvSpPr>
          <p:nvPr>
            <p:ph sz="half" idx="1"/>
          </p:nvPr>
        </p:nvSpPr>
        <p:spPr>
          <a:xfrm>
            <a:off x="76200" y="723330"/>
            <a:ext cx="5943600" cy="6116413"/>
          </a:xfrm>
        </p:spPr>
        <p:txBody>
          <a:bodyPr>
            <a:normAutofit/>
          </a:bodyPr>
          <a:lstStyle/>
          <a:p>
            <a:pPr marL="0" indent="0">
              <a:buNone/>
            </a:pPr>
            <a:r>
              <a:rPr lang="en-US" sz="2400" b="1" dirty="0">
                <a:effectLst/>
                <a:latin typeface="Times New Roman" panose="02020603050405020304" pitchFamily="18" charset="0"/>
                <a:ea typeface="Calibri" panose="020F0502020204030204" pitchFamily="34" charset="0"/>
              </a:rPr>
              <a:t>Opportunity to grow </a:t>
            </a:r>
          </a:p>
          <a:p>
            <a:r>
              <a:rPr lang="en-US" sz="2400" dirty="0">
                <a:latin typeface="Times New Roman" panose="02020603050405020304" pitchFamily="18" charset="0"/>
                <a:ea typeface="Calibri" panose="020F0502020204030204" pitchFamily="34" charset="0"/>
              </a:rPr>
              <a:t>P</a:t>
            </a:r>
            <a:r>
              <a:rPr lang="en-US" sz="2400" dirty="0">
                <a:effectLst/>
                <a:latin typeface="Times New Roman" panose="02020603050405020304" pitchFamily="18" charset="0"/>
                <a:ea typeface="Calibri" panose="020F0502020204030204" pitchFamily="34" charset="0"/>
              </a:rPr>
              <a:t>roviding people with opportunities for personal growth as a means of rewarding and therefore motivating them</a:t>
            </a:r>
            <a:endParaRPr lang="en-US" sz="2400" dirty="0"/>
          </a:p>
        </p:txBody>
      </p:sp>
      <p:sp>
        <p:nvSpPr>
          <p:cNvPr id="4" name="Content Placeholder 3">
            <a:extLst>
              <a:ext uri="{FF2B5EF4-FFF2-40B4-BE49-F238E27FC236}">
                <a16:creationId xmlns:a16="http://schemas.microsoft.com/office/drawing/2014/main" id="{87EE3A23-3CAC-A1D7-FE4D-25AE08C5B7AF}"/>
              </a:ext>
            </a:extLst>
          </p:cNvPr>
          <p:cNvSpPr>
            <a:spLocks noGrp="1"/>
          </p:cNvSpPr>
          <p:nvPr>
            <p:ph sz="half" idx="2"/>
          </p:nvPr>
        </p:nvSpPr>
        <p:spPr>
          <a:xfrm>
            <a:off x="6172200" y="982640"/>
            <a:ext cx="6019800" cy="5857103"/>
          </a:xfrm>
        </p:spPr>
        <p:txBody>
          <a:bodyPr/>
          <a:lstStyle/>
          <a:p>
            <a:pPr marL="0" indent="0" algn="just">
              <a:buNone/>
            </a:pPr>
            <a:r>
              <a:rPr lang="en-US" sz="2400" kern="100" dirty="0">
                <a:latin typeface="Times New Roman" panose="02020603050405020304" pitchFamily="18" charset="0"/>
                <a:ea typeface="Calibri" panose="020F0502020204030204" pitchFamily="34" charset="0"/>
                <a:cs typeface="Times New Roman" panose="02020603050405020304" pitchFamily="18" charset="0"/>
              </a:rPr>
              <a:t>L</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earning and development opportunities take place in the course of everyday work, and the organization can encourage this through coaching, mentoring and support in the implementation of personal development plans created as part of the performance management process.</a:t>
            </a:r>
          </a:p>
          <a:p>
            <a:endParaRPr lang="en-US" dirty="0"/>
          </a:p>
        </p:txBody>
      </p:sp>
    </p:spTree>
    <p:extLst>
      <p:ext uri="{BB962C8B-B14F-4D97-AF65-F5344CB8AC3E}">
        <p14:creationId xmlns:p14="http://schemas.microsoft.com/office/powerpoint/2010/main" val="28822986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443D3-2024-8ACC-338D-FAC73A2E55A3}"/>
              </a:ext>
            </a:extLst>
          </p:cNvPr>
          <p:cNvSpPr>
            <a:spLocks noGrp="1"/>
          </p:cNvSpPr>
          <p:nvPr>
            <p:ph type="title"/>
          </p:nvPr>
        </p:nvSpPr>
        <p:spPr>
          <a:xfrm>
            <a:off x="0" y="0"/>
            <a:ext cx="5063319" cy="750627"/>
          </a:xfrm>
        </p:spPr>
        <p:txBody>
          <a:bodyPr>
            <a:normAutofit/>
          </a:bodyPr>
          <a:lstStyle/>
          <a:p>
            <a:pPr algn="ctr"/>
            <a:r>
              <a:rPr lang="en-US" sz="2400" b="1" dirty="0">
                <a:latin typeface="Times New Roman" panose="02020603050405020304" pitchFamily="18" charset="0"/>
                <a:cs typeface="Times New Roman" panose="02020603050405020304" pitchFamily="18" charset="0"/>
              </a:rPr>
              <a:t>Autonomy</a:t>
            </a:r>
          </a:p>
        </p:txBody>
      </p:sp>
      <p:sp>
        <p:nvSpPr>
          <p:cNvPr id="4" name="Text Placeholder 3">
            <a:extLst>
              <a:ext uri="{FF2B5EF4-FFF2-40B4-BE49-F238E27FC236}">
                <a16:creationId xmlns:a16="http://schemas.microsoft.com/office/drawing/2014/main" id="{B0BE998C-D70F-8A88-7E67-EE477D7C32B0}"/>
              </a:ext>
            </a:extLst>
          </p:cNvPr>
          <p:cNvSpPr>
            <a:spLocks noGrp="1"/>
          </p:cNvSpPr>
          <p:nvPr>
            <p:ph type="body" sz="half" idx="2"/>
          </p:nvPr>
        </p:nvSpPr>
        <p:spPr>
          <a:xfrm>
            <a:off x="0" y="750627"/>
            <a:ext cx="7642746" cy="6107373"/>
          </a:xfrm>
        </p:spPr>
        <p:txBody>
          <a:bodyPr>
            <a:normAutofit/>
          </a:bodyPr>
          <a:lstStyle/>
          <a:p>
            <a:pPr algn="just"/>
            <a:r>
              <a:rPr lang="en-US" sz="2400" dirty="0">
                <a:latin typeface="Times New Roman" panose="02020603050405020304" pitchFamily="18" charset="0"/>
                <a:ea typeface="Calibri" panose="020F0502020204030204" pitchFamily="34" charset="0"/>
              </a:rPr>
              <a:t>F</a:t>
            </a:r>
            <a:r>
              <a:rPr lang="en-US" sz="2400" dirty="0">
                <a:effectLst/>
                <a:latin typeface="Times New Roman" panose="02020603050405020304" pitchFamily="18" charset="0"/>
                <a:ea typeface="Calibri" panose="020F0502020204030204" pitchFamily="34" charset="0"/>
              </a:rPr>
              <a:t>reedom to make decisions and act independently without reference to higher authority. It enhances self-belief, gives people more opportunity to achieve and provides an opportunity to develop skills</a:t>
            </a:r>
            <a:endParaRPr lang="en-US" sz="2400" dirty="0"/>
          </a:p>
        </p:txBody>
      </p:sp>
      <p:pic>
        <p:nvPicPr>
          <p:cNvPr id="2050" name="Picture 2" descr="Free Woman Working at the Desk in Office Stock Photo">
            <a:extLst>
              <a:ext uri="{FF2B5EF4-FFF2-40B4-BE49-F238E27FC236}">
                <a16:creationId xmlns:a16="http://schemas.microsoft.com/office/drawing/2014/main" id="{57BFB94F-50A6-E996-F06C-1C51CF23B063}"/>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47" r="7747"/>
          <a:stretch>
            <a:fillRect/>
          </a:stretch>
        </p:blipFill>
        <p:spPr bwMode="auto">
          <a:xfrm>
            <a:off x="7642746" y="1"/>
            <a:ext cx="4549254" cy="34289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5C60215-B667-43C8-E1B6-9591555277F3}"/>
              </a:ext>
            </a:extLst>
          </p:cNvPr>
          <p:cNvSpPr txBox="1"/>
          <p:nvPr/>
        </p:nvSpPr>
        <p:spPr>
          <a:xfrm>
            <a:off x="7765576" y="3739487"/>
            <a:ext cx="4312693"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https://www.pexels.com/photo/woman-working-at-the-desk-in-office-8111853/</a:t>
            </a:r>
          </a:p>
        </p:txBody>
      </p:sp>
    </p:spTree>
    <p:extLst>
      <p:ext uri="{BB962C8B-B14F-4D97-AF65-F5344CB8AC3E}">
        <p14:creationId xmlns:p14="http://schemas.microsoft.com/office/powerpoint/2010/main" val="22365735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C8CAF-C86A-E02C-7A3C-2C6483A84733}"/>
              </a:ext>
            </a:extLst>
          </p:cNvPr>
          <p:cNvSpPr>
            <a:spLocks noGrp="1"/>
          </p:cNvSpPr>
          <p:nvPr>
            <p:ph type="title"/>
          </p:nvPr>
        </p:nvSpPr>
        <p:spPr>
          <a:xfrm>
            <a:off x="0" y="1"/>
            <a:ext cx="12192000" cy="1187354"/>
          </a:xfrm>
        </p:spPr>
        <p:txBody>
          <a:bodyPr/>
          <a:lstStyle/>
          <a:p>
            <a:pPr algn="ct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r>
              <a:rPr lang="en-US" sz="2400" b="1" kern="100" dirty="0">
                <a:latin typeface="Times New Roman" panose="02020603050405020304" pitchFamily="18" charset="0"/>
                <a:ea typeface="Calibri" panose="020F0502020204030204" pitchFamily="34" charset="0"/>
                <a:cs typeface="Times New Roman" panose="02020603050405020304" pitchFamily="18" charset="0"/>
              </a:rPr>
              <a:t>Collective extrinsic rewards </a:t>
            </a:r>
            <a:endParaRPr lang="en-US" sz="2400" dirty="0"/>
          </a:p>
        </p:txBody>
      </p:sp>
      <p:sp>
        <p:nvSpPr>
          <p:cNvPr id="3" name="Content Placeholder 2">
            <a:extLst>
              <a:ext uri="{FF2B5EF4-FFF2-40B4-BE49-F238E27FC236}">
                <a16:creationId xmlns:a16="http://schemas.microsoft.com/office/drawing/2014/main" id="{56636173-DC0D-5BE7-1992-706924A0F316}"/>
              </a:ext>
            </a:extLst>
          </p:cNvPr>
          <p:cNvSpPr>
            <a:spLocks noGrp="1"/>
          </p:cNvSpPr>
          <p:nvPr>
            <p:ph sz="half" idx="1"/>
          </p:nvPr>
        </p:nvSpPr>
        <p:spPr>
          <a:xfrm>
            <a:off x="0" y="1282890"/>
            <a:ext cx="6172200" cy="5569636"/>
          </a:xfrm>
        </p:spPr>
        <p:txBody>
          <a:bodyPr/>
          <a:lstStyle/>
          <a:p>
            <a:pPr marL="0" indent="0" algn="just">
              <a:buNone/>
            </a:pPr>
            <a:r>
              <a:rPr lang="en-US" sz="2400" dirty="0">
                <a:effectLst/>
                <a:latin typeface="Times New Roman" panose="02020603050405020304" pitchFamily="18" charset="0"/>
                <a:ea typeface="Calibri" panose="020F0502020204030204" pitchFamily="34" charset="0"/>
              </a:rPr>
              <a:t>Collective extrinsic rewards are provided by the organization in the shape of policies, procedures, services and </a:t>
            </a:r>
            <a:r>
              <a:rPr lang="en-US" sz="2400" dirty="0" err="1">
                <a:effectLst/>
                <a:latin typeface="Times New Roman" panose="02020603050405020304" pitchFamily="18" charset="0"/>
                <a:ea typeface="Calibri" panose="020F0502020204030204" pitchFamily="34" charset="0"/>
              </a:rPr>
              <a:t>programs,for</a:t>
            </a:r>
            <a:r>
              <a:rPr lang="en-US" sz="2400" dirty="0">
                <a:effectLst/>
                <a:latin typeface="Times New Roman" panose="02020603050405020304" pitchFamily="18" charset="0"/>
                <a:ea typeface="Calibri" panose="020F0502020204030204" pitchFamily="34" charset="0"/>
              </a:rPr>
              <a:t> example: </a:t>
            </a:r>
          </a:p>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Work–life balance policies reward people by recognizing their needs outside work by, for example, adopting family-friendly policies, including the provision of more flexible working arrangements.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sp>
        <p:nvSpPr>
          <p:cNvPr id="4" name="Content Placeholder 3">
            <a:extLst>
              <a:ext uri="{FF2B5EF4-FFF2-40B4-BE49-F238E27FC236}">
                <a16:creationId xmlns:a16="http://schemas.microsoft.com/office/drawing/2014/main" id="{814C07FB-20F0-8D5A-F442-C468B4223980}"/>
              </a:ext>
            </a:extLst>
          </p:cNvPr>
          <p:cNvSpPr>
            <a:spLocks noGrp="1"/>
          </p:cNvSpPr>
          <p:nvPr>
            <p:ph sz="half" idx="2"/>
          </p:nvPr>
        </p:nvSpPr>
        <p:spPr>
          <a:xfrm>
            <a:off x="6172199" y="1187356"/>
            <a:ext cx="5906069" cy="5665170"/>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Employee well-being services can be provided for individuals to help them deal with their problems. This may involve counselling or personal casework where the aim is as far as possible to get individuals to help themselves</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0845290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9CE6B-7015-B84A-1D65-C4B44C0C66E2}"/>
              </a:ext>
            </a:extLst>
          </p:cNvPr>
          <p:cNvSpPr>
            <a:spLocks noGrp="1"/>
          </p:cNvSpPr>
          <p:nvPr>
            <p:ph type="title"/>
          </p:nvPr>
        </p:nvSpPr>
        <p:spPr>
          <a:xfrm>
            <a:off x="0" y="1"/>
            <a:ext cx="12192000" cy="1009933"/>
          </a:xfrm>
        </p:spPr>
        <p:txBody>
          <a:bodyPr>
            <a:normAutofit/>
          </a:bodyPr>
          <a:lstStyle/>
          <a:p>
            <a:pPr algn="ctr"/>
            <a:r>
              <a:rPr lang="en-US" sz="2400" b="1" kern="100" dirty="0">
                <a:latin typeface="Times New Roman" panose="02020603050405020304" pitchFamily="18" charset="0"/>
                <a:ea typeface="Calibri" panose="020F0502020204030204" pitchFamily="34" charset="0"/>
                <a:cs typeface="Times New Roman" panose="02020603050405020304" pitchFamily="18" charset="0"/>
              </a:rPr>
              <a:t>Collective extrinsic rewards</a:t>
            </a:r>
            <a:endParaRPr lang="en-US" sz="2400" dirty="0"/>
          </a:p>
        </p:txBody>
      </p:sp>
      <p:sp>
        <p:nvSpPr>
          <p:cNvPr id="3" name="Content Placeholder 2">
            <a:extLst>
              <a:ext uri="{FF2B5EF4-FFF2-40B4-BE49-F238E27FC236}">
                <a16:creationId xmlns:a16="http://schemas.microsoft.com/office/drawing/2014/main" id="{64513777-7CC8-4745-9158-E5B2CE74E6C2}"/>
              </a:ext>
            </a:extLst>
          </p:cNvPr>
          <p:cNvSpPr>
            <a:spLocks noGrp="1"/>
          </p:cNvSpPr>
          <p:nvPr>
            <p:ph sz="half" idx="1"/>
          </p:nvPr>
        </p:nvSpPr>
        <p:spPr>
          <a:xfrm>
            <a:off x="0" y="914400"/>
            <a:ext cx="6019800" cy="5943599"/>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Concierge services provide employees with help by undertaking mundane personal tasks such as getting their car serviced, home repairs or waiting at home for deliveries. </a:t>
            </a:r>
          </a:p>
          <a:p>
            <a:pPr algn="just"/>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Learning and development programs give employees the chance to develop their skills and careers</a:t>
            </a:r>
          </a:p>
          <a:p>
            <a:endParaRPr lang="en-US" dirty="0"/>
          </a:p>
        </p:txBody>
      </p:sp>
      <p:sp>
        <p:nvSpPr>
          <p:cNvPr id="4" name="Content Placeholder 3">
            <a:extLst>
              <a:ext uri="{FF2B5EF4-FFF2-40B4-BE49-F238E27FC236}">
                <a16:creationId xmlns:a16="http://schemas.microsoft.com/office/drawing/2014/main" id="{6A0B026E-E789-7B2B-B254-F6518FF47CDC}"/>
              </a:ext>
            </a:extLst>
          </p:cNvPr>
          <p:cNvSpPr>
            <a:spLocks noGrp="1"/>
          </p:cNvSpPr>
          <p:nvPr>
            <p:ph sz="half" idx="2"/>
          </p:nvPr>
        </p:nvSpPr>
        <p:spPr>
          <a:xfrm>
            <a:off x="6172200" y="1132764"/>
            <a:ext cx="6019800" cy="5725235"/>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Voluntary benefit schemes provide opportunities for employees to buy goods or services at discounted prices. The employer negotiates deals with the suppliers.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4841210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E3207-2A50-3534-BE36-0A062B7D64E9}"/>
              </a:ext>
            </a:extLst>
          </p:cNvPr>
          <p:cNvSpPr>
            <a:spLocks noGrp="1"/>
          </p:cNvSpPr>
          <p:nvPr>
            <p:ph type="title"/>
          </p:nvPr>
        </p:nvSpPr>
        <p:spPr>
          <a:xfrm>
            <a:off x="0" y="1"/>
            <a:ext cx="12192000" cy="1146411"/>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Collective intrinsic rewards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22B23277-32DA-52D5-361B-A186C02E6383}"/>
              </a:ext>
            </a:extLst>
          </p:cNvPr>
          <p:cNvSpPr>
            <a:spLocks noGrp="1"/>
          </p:cNvSpPr>
          <p:nvPr>
            <p:ph sz="half" idx="1"/>
          </p:nvPr>
        </p:nvSpPr>
        <p:spPr>
          <a:xfrm>
            <a:off x="0" y="1146412"/>
            <a:ext cx="6019800" cy="5711587"/>
          </a:xfrm>
        </p:spPr>
        <p:txBody>
          <a:bodyPr>
            <a:normAutofit/>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Collective intrinsic rewards are provided mainly through the work environment. They relate to the quality of working life provided and the organization’s core values.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2400" b="1" dirty="0">
                <a:effectLst/>
                <a:latin typeface="Times New Roman" panose="02020603050405020304" pitchFamily="18" charset="0"/>
                <a:ea typeface="Calibri" panose="020F0502020204030204" pitchFamily="34" charset="0"/>
              </a:rPr>
              <a:t>Quality of working life</a:t>
            </a:r>
            <a:r>
              <a:rPr lang="en-US" sz="2400" dirty="0">
                <a:effectLst/>
                <a:latin typeface="Times New Roman" panose="02020603050405020304" pitchFamily="18" charset="0"/>
                <a:ea typeface="Calibri" panose="020F0502020204030204" pitchFamily="34" charset="0"/>
              </a:rPr>
              <a:t> -The quality of working life refers to the feelings of satisfaction and well-being arising from the work itself and the way people are treated</a:t>
            </a:r>
            <a:endParaRPr lang="en-US" sz="2400" dirty="0"/>
          </a:p>
        </p:txBody>
      </p:sp>
      <p:sp>
        <p:nvSpPr>
          <p:cNvPr id="4" name="Content Placeholder 3">
            <a:extLst>
              <a:ext uri="{FF2B5EF4-FFF2-40B4-BE49-F238E27FC236}">
                <a16:creationId xmlns:a16="http://schemas.microsoft.com/office/drawing/2014/main" id="{1C96D27C-9708-BA36-7DA5-513798FB343D}"/>
              </a:ext>
            </a:extLst>
          </p:cNvPr>
          <p:cNvSpPr>
            <a:spLocks noGrp="1"/>
          </p:cNvSpPr>
          <p:nvPr>
            <p:ph sz="half" idx="2"/>
          </p:nvPr>
        </p:nvSpPr>
        <p:spPr>
          <a:xfrm>
            <a:off x="6172200" y="1146410"/>
            <a:ext cx="6019800" cy="5711587"/>
          </a:xfrm>
        </p:spPr>
        <p:txBody>
          <a:bodyPr>
            <a:normAutofit/>
          </a:bodyPr>
          <a:lstStyle/>
          <a:p>
            <a:r>
              <a:rPr lang="en-US" sz="2400" b="1" dirty="0">
                <a:effectLst/>
                <a:latin typeface="Times New Roman" panose="02020603050405020304" pitchFamily="18" charset="0"/>
                <a:ea typeface="Calibri" panose="020F0502020204030204" pitchFamily="34" charset="0"/>
              </a:rPr>
              <a:t>Core values -</a:t>
            </a:r>
            <a:r>
              <a:rPr lang="en-US" sz="2400" dirty="0">
                <a:effectLst/>
                <a:latin typeface="Times New Roman" panose="02020603050405020304" pitchFamily="18" charset="0"/>
                <a:ea typeface="Calibri" panose="020F0502020204030204" pitchFamily="34" charset="0"/>
              </a:rPr>
              <a:t>The significance of the core values of an organization as a basis for creating a rewarding work environment </a:t>
            </a:r>
            <a:endParaRPr lang="en-US" sz="2400" dirty="0"/>
          </a:p>
        </p:txBody>
      </p:sp>
    </p:spTree>
    <p:extLst>
      <p:ext uri="{BB962C8B-B14F-4D97-AF65-F5344CB8AC3E}">
        <p14:creationId xmlns:p14="http://schemas.microsoft.com/office/powerpoint/2010/main" val="10935785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88FB4-F0C4-4DAA-535F-68D26AC0FC1D}"/>
              </a:ext>
            </a:extLst>
          </p:cNvPr>
          <p:cNvSpPr>
            <a:spLocks noGrp="1"/>
          </p:cNvSpPr>
          <p:nvPr>
            <p:ph type="title"/>
          </p:nvPr>
        </p:nvSpPr>
        <p:spPr>
          <a:xfrm>
            <a:off x="0" y="1"/>
            <a:ext cx="12192000" cy="887103"/>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Benefits of non-financial rewards</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B7BA1DC9-2ECF-526F-2E78-DB323F522DD0}"/>
              </a:ext>
            </a:extLst>
          </p:cNvPr>
          <p:cNvSpPr>
            <a:spLocks noGrp="1"/>
          </p:cNvSpPr>
          <p:nvPr>
            <p:ph sz="half" idx="1"/>
          </p:nvPr>
        </p:nvSpPr>
        <p:spPr>
          <a:xfrm>
            <a:off x="0" y="887104"/>
            <a:ext cx="6019800" cy="5970896"/>
          </a:xfrm>
        </p:spPr>
        <p:txBody>
          <a:bodyPr/>
          <a:lstStyle/>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Acknowledge performance above and beyond the norm</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Enhance customer service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Recognizes  achievements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Support line managers</a:t>
            </a:r>
          </a:p>
          <a:p>
            <a:pPr marL="342900" indent="-342900" algn="just">
              <a:lnSpc>
                <a:spcPct val="107000"/>
              </a:lnSpc>
              <a:spcBef>
                <a:spcPts val="0"/>
              </a:spcBef>
              <a:spcAft>
                <a:spcPts val="80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Cost efficiency-these rewards do not need to be expensive.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Symbol" panose="05050102010706020507" pitchFamily="18" charset="2"/>
              <a:buChar char=""/>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2344310C-27D1-3C19-E4CC-7591A760AC3E}"/>
              </a:ext>
            </a:extLst>
          </p:cNvPr>
          <p:cNvSpPr>
            <a:spLocks noGrp="1"/>
          </p:cNvSpPr>
          <p:nvPr>
            <p:ph sz="half" idx="2"/>
          </p:nvPr>
        </p:nvSpPr>
        <p:spPr>
          <a:xfrm>
            <a:off x="6172200" y="887104"/>
            <a:ext cx="6019800" cy="5970896"/>
          </a:xfrm>
        </p:spPr>
        <p:txBody>
          <a:bodyPr/>
          <a:lstStyle/>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Encouraging strategic behaviors and desired actions. The thinking is that by recognizing outstanding achievement and certain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behaviours</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other employees will aim to imitate such ways of performing.</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8350406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3F56E-9FAC-12AA-1462-AB2CB9EAB902}"/>
              </a:ext>
            </a:extLst>
          </p:cNvPr>
          <p:cNvSpPr>
            <a:spLocks noGrp="1"/>
          </p:cNvSpPr>
          <p:nvPr>
            <p:ph type="title"/>
          </p:nvPr>
        </p:nvSpPr>
        <p:spPr>
          <a:xfrm>
            <a:off x="0" y="1"/>
            <a:ext cx="12192000" cy="1078172"/>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Benefits of non-financial rewards</a:t>
            </a:r>
            <a:endParaRPr lang="en-US" sz="2400" dirty="0"/>
          </a:p>
        </p:txBody>
      </p:sp>
      <p:sp>
        <p:nvSpPr>
          <p:cNvPr id="3" name="Content Placeholder 2">
            <a:extLst>
              <a:ext uri="{FF2B5EF4-FFF2-40B4-BE49-F238E27FC236}">
                <a16:creationId xmlns:a16="http://schemas.microsoft.com/office/drawing/2014/main" id="{927A4B0B-F323-30A0-795D-B36EDFB13E40}"/>
              </a:ext>
            </a:extLst>
          </p:cNvPr>
          <p:cNvSpPr>
            <a:spLocks noGrp="1"/>
          </p:cNvSpPr>
          <p:nvPr>
            <p:ph sz="half" idx="1"/>
          </p:nvPr>
        </p:nvSpPr>
        <p:spPr>
          <a:xfrm>
            <a:off x="0" y="928048"/>
            <a:ext cx="6019800" cy="5827593"/>
          </a:xfrm>
        </p:spPr>
        <p:txBody>
          <a:bodyPr/>
          <a:lstStyle/>
          <a:p>
            <a:pPr algn="just"/>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Immediate of impac</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t-they have immediacy of their application. </a:t>
            </a:r>
          </a:p>
          <a:p>
            <a:pPr marL="0" indent="0" algn="jus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traditional performance appraisal and reward is done on annual basis and takes procedures while non-financial  rewards have specific action that merit a reward.</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81C2A903-A89B-2DE9-5947-6E6CFD6BBF73}"/>
              </a:ext>
            </a:extLst>
          </p:cNvPr>
          <p:cNvSpPr>
            <a:spLocks noGrp="1"/>
          </p:cNvSpPr>
          <p:nvPr>
            <p:ph sz="half" idx="2"/>
          </p:nvPr>
        </p:nvSpPr>
        <p:spPr>
          <a:xfrm>
            <a:off x="6172200" y="1078172"/>
            <a:ext cx="5919716" cy="5677469"/>
          </a:xfrm>
        </p:spPr>
        <p:txBody>
          <a:bodyPr>
            <a:normAutofit/>
          </a:bodyPr>
          <a:lstStyle/>
          <a:p>
            <a:pPr algn="just"/>
            <a:r>
              <a:rPr lang="en-US" sz="2400" b="1" dirty="0">
                <a:effectLst/>
                <a:latin typeface="Times New Roman" panose="02020603050405020304" pitchFamily="18" charset="0"/>
                <a:ea typeface="Calibri" panose="020F0502020204030204" pitchFamily="34" charset="0"/>
              </a:rPr>
              <a:t>Employer branding</a:t>
            </a:r>
            <a:r>
              <a:rPr lang="en-US" sz="2400" dirty="0">
                <a:effectLst/>
                <a:latin typeface="Times New Roman" panose="02020603050405020304" pitchFamily="18" charset="0"/>
                <a:ea typeface="Calibri" panose="020F0502020204030204" pitchFamily="34" charset="0"/>
              </a:rPr>
              <a:t>-it enhances employer branding and employer marketing. </a:t>
            </a:r>
            <a:endParaRPr lang="en-US" sz="2400" dirty="0"/>
          </a:p>
        </p:txBody>
      </p:sp>
    </p:spTree>
    <p:extLst>
      <p:ext uri="{BB962C8B-B14F-4D97-AF65-F5344CB8AC3E}">
        <p14:creationId xmlns:p14="http://schemas.microsoft.com/office/powerpoint/2010/main" val="29424189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3F80B-08BB-2FA7-54AA-B757579A4910}"/>
              </a:ext>
            </a:extLst>
          </p:cNvPr>
          <p:cNvSpPr>
            <a:spLocks noGrp="1"/>
          </p:cNvSpPr>
          <p:nvPr>
            <p:ph type="title"/>
          </p:nvPr>
        </p:nvSpPr>
        <p:spPr>
          <a:xfrm>
            <a:off x="0" y="1"/>
            <a:ext cx="12192000" cy="887103"/>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Benefits of non-financial rewards</a:t>
            </a:r>
            <a:endParaRPr lang="en-US" sz="2400" dirty="0"/>
          </a:p>
        </p:txBody>
      </p:sp>
      <p:sp>
        <p:nvSpPr>
          <p:cNvPr id="3" name="Content Placeholder 2">
            <a:extLst>
              <a:ext uri="{FF2B5EF4-FFF2-40B4-BE49-F238E27FC236}">
                <a16:creationId xmlns:a16="http://schemas.microsoft.com/office/drawing/2014/main" id="{4A419106-D3A6-6B02-4FAF-13B5825069BD}"/>
              </a:ext>
            </a:extLst>
          </p:cNvPr>
          <p:cNvSpPr>
            <a:spLocks noGrp="1"/>
          </p:cNvSpPr>
          <p:nvPr>
            <p:ph sz="half" idx="1"/>
          </p:nvPr>
        </p:nvSpPr>
        <p:spPr>
          <a:xfrm>
            <a:off x="0" y="887104"/>
            <a:ext cx="6019800" cy="5970896"/>
          </a:xfrm>
        </p:spPr>
        <p:txBody>
          <a:bodyPr>
            <a:normAutofit/>
          </a:bodyPr>
          <a:lstStyle/>
          <a:p>
            <a:pPr algn="just"/>
            <a:r>
              <a:rPr lang="en-US" sz="2400" b="1" dirty="0">
                <a:effectLst/>
                <a:latin typeface="Times New Roman" panose="02020603050405020304" pitchFamily="18" charset="0"/>
                <a:ea typeface="Calibri" panose="020F0502020204030204" pitchFamily="34" charset="0"/>
              </a:rPr>
              <a:t>Retention</a:t>
            </a:r>
            <a:r>
              <a:rPr lang="en-US" sz="2400" dirty="0">
                <a:effectLst/>
                <a:latin typeface="Times New Roman" panose="02020603050405020304" pitchFamily="18" charset="0"/>
                <a:ea typeface="Calibri" panose="020F0502020204030204" pitchFamily="34" charset="0"/>
              </a:rPr>
              <a:t>-it helps to retain key talents, building affective relationship between employer and employee binds the two more closely together.</a:t>
            </a:r>
            <a:endParaRPr lang="en-US" sz="2400" dirty="0"/>
          </a:p>
        </p:txBody>
      </p:sp>
      <p:sp>
        <p:nvSpPr>
          <p:cNvPr id="4" name="Content Placeholder 3">
            <a:extLst>
              <a:ext uri="{FF2B5EF4-FFF2-40B4-BE49-F238E27FC236}">
                <a16:creationId xmlns:a16="http://schemas.microsoft.com/office/drawing/2014/main" id="{9ECFD427-E520-75C9-2115-155BE61570A0}"/>
              </a:ext>
            </a:extLst>
          </p:cNvPr>
          <p:cNvSpPr>
            <a:spLocks noGrp="1"/>
          </p:cNvSpPr>
          <p:nvPr>
            <p:ph sz="half" idx="2"/>
          </p:nvPr>
        </p:nvSpPr>
        <p:spPr>
          <a:xfrm>
            <a:off x="6172200" y="887104"/>
            <a:ext cx="6019800" cy="5970895"/>
          </a:xfrm>
        </p:spPr>
        <p:txBody>
          <a:bodyPr/>
          <a:lstStyle/>
          <a:p>
            <a:pPr algn="just"/>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High street credibility</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-Non-financial recognition schemes can offer a more in-depth and longer lasting impact on motivation than motivation than more transient financial rewards.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0134233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3B884-0CE6-5989-F5B3-A2318796A586}"/>
              </a:ext>
            </a:extLst>
          </p:cNvPr>
          <p:cNvSpPr>
            <a:spLocks noGrp="1"/>
          </p:cNvSpPr>
          <p:nvPr>
            <p:ph type="title"/>
          </p:nvPr>
        </p:nvSpPr>
        <p:spPr>
          <a:xfrm>
            <a:off x="0" y="0"/>
            <a:ext cx="5183188" cy="723331"/>
          </a:xfrm>
        </p:spPr>
        <p:txBody>
          <a:bodyPr>
            <a:normAutofit/>
          </a:bodyPr>
          <a:lstStyle/>
          <a:p>
            <a:pPr algn="ctr"/>
            <a:r>
              <a:rPr lang="en-US" sz="2400" dirty="0">
                <a:latin typeface="Times New Roman" panose="02020603050405020304" pitchFamily="18" charset="0"/>
                <a:cs typeface="Times New Roman" panose="02020603050405020304" pitchFamily="18" charset="0"/>
              </a:rPr>
              <a:t>Retention </a:t>
            </a:r>
          </a:p>
        </p:txBody>
      </p:sp>
      <p:sp>
        <p:nvSpPr>
          <p:cNvPr id="4" name="Text Placeholder 3">
            <a:extLst>
              <a:ext uri="{FF2B5EF4-FFF2-40B4-BE49-F238E27FC236}">
                <a16:creationId xmlns:a16="http://schemas.microsoft.com/office/drawing/2014/main" id="{1D7A5791-03C4-9DC2-6AB9-E714FADFDCE1}"/>
              </a:ext>
            </a:extLst>
          </p:cNvPr>
          <p:cNvSpPr>
            <a:spLocks noGrp="1"/>
          </p:cNvSpPr>
          <p:nvPr>
            <p:ph type="body" sz="half" idx="2"/>
          </p:nvPr>
        </p:nvSpPr>
        <p:spPr>
          <a:xfrm>
            <a:off x="-136478" y="723331"/>
            <a:ext cx="8042520" cy="6134669"/>
          </a:xfrm>
        </p:spPr>
        <p:txBody>
          <a:bodyPr/>
          <a:lstStyle/>
          <a:p>
            <a:pPr algn="just"/>
            <a:r>
              <a:rPr lang="en-US" sz="2400" b="1" dirty="0">
                <a:effectLst/>
                <a:latin typeface="Times New Roman" panose="02020603050405020304" pitchFamily="18" charset="0"/>
                <a:ea typeface="Calibri" panose="020F0502020204030204" pitchFamily="34" charset="0"/>
              </a:rPr>
              <a:t>Retention</a:t>
            </a:r>
            <a:r>
              <a:rPr lang="en-US" sz="2400" dirty="0">
                <a:effectLst/>
                <a:latin typeface="Times New Roman" panose="02020603050405020304" pitchFamily="18" charset="0"/>
                <a:ea typeface="Calibri" panose="020F0502020204030204" pitchFamily="34" charset="0"/>
              </a:rPr>
              <a:t>-it helps to retain key talents, building affective relationship between employer and employee binds the two more closely together.</a:t>
            </a:r>
            <a:endParaRPr lang="en-US" sz="2400" dirty="0"/>
          </a:p>
          <a:p>
            <a:endParaRPr lang="en-US" dirty="0"/>
          </a:p>
        </p:txBody>
      </p:sp>
      <p:pic>
        <p:nvPicPr>
          <p:cNvPr id="3082" name="Picture 10" descr="Free Cheerful multiethnic colleagues having deal in office Stock Photo">
            <a:extLst>
              <a:ext uri="{FF2B5EF4-FFF2-40B4-BE49-F238E27FC236}">
                <a16:creationId xmlns:a16="http://schemas.microsoft.com/office/drawing/2014/main" id="{309910F0-D5BB-96AC-53BC-07363DF2F03D}"/>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4117" r="14117"/>
          <a:stretch>
            <a:fillRect/>
          </a:stretch>
        </p:blipFill>
        <p:spPr bwMode="auto">
          <a:xfrm>
            <a:off x="7906042" y="1"/>
            <a:ext cx="4285957" cy="362946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EE3F561C-5B07-25A6-4A20-A5DDBF7CCFC9}"/>
              </a:ext>
            </a:extLst>
          </p:cNvPr>
          <p:cNvSpPr txBox="1"/>
          <p:nvPr/>
        </p:nvSpPr>
        <p:spPr>
          <a:xfrm>
            <a:off x="7906043" y="4026090"/>
            <a:ext cx="3967510"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https://www.pexels.com/photo/cheerful-multiethnic-colleagues-having-deal-in-office-5673487/</a:t>
            </a:r>
          </a:p>
        </p:txBody>
      </p:sp>
    </p:spTree>
    <p:extLst>
      <p:ext uri="{BB962C8B-B14F-4D97-AF65-F5344CB8AC3E}">
        <p14:creationId xmlns:p14="http://schemas.microsoft.com/office/powerpoint/2010/main" val="22722405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3E4C4-D9C3-3AD1-AE00-A984F3C93A56}"/>
              </a:ext>
            </a:extLst>
          </p:cNvPr>
          <p:cNvSpPr>
            <a:spLocks noGrp="1"/>
          </p:cNvSpPr>
          <p:nvPr>
            <p:ph type="title"/>
          </p:nvPr>
        </p:nvSpPr>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Problems and potentials pitfalls of non -financial rewards</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A5500420-E8B1-436D-ED84-18AA10F80264}"/>
              </a:ext>
            </a:extLst>
          </p:cNvPr>
          <p:cNvSpPr>
            <a:spLocks noGrp="1"/>
          </p:cNvSpPr>
          <p:nvPr>
            <p:ph sz="half" idx="1"/>
          </p:nvPr>
        </p:nvSpPr>
        <p:spPr>
          <a:xfrm>
            <a:off x="0" y="968990"/>
            <a:ext cx="6019800" cy="5889009"/>
          </a:xfrm>
        </p:spPr>
        <p:txBody>
          <a:bodyPr>
            <a:normAutofit/>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This reward should be fair because it appeals to the emotional, affective side of people.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B2AE5D13-10E3-43FC-BEE9-63E70148585E}"/>
              </a:ext>
            </a:extLst>
          </p:cNvPr>
          <p:cNvSpPr>
            <a:spLocks noGrp="1"/>
          </p:cNvSpPr>
          <p:nvPr>
            <p:ph sz="half" idx="2"/>
          </p:nvPr>
        </p:nvSpPr>
        <p:spPr>
          <a:xfrm>
            <a:off x="6172200" y="968990"/>
            <a:ext cx="6019800" cy="5889009"/>
          </a:xfrm>
        </p:spPr>
        <p:txBody>
          <a:bodyPr>
            <a:normAutofit/>
          </a:bodyPr>
          <a:lstStyle/>
          <a:p>
            <a:pPr marL="0" indent="0" algn="just">
              <a:buNone/>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Credible assessment process-</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Aspect of fairness is procedural. It is important to ensure that whichever method of recognition is used, the process by which receivers of vouchers, certificates or awards are chosen should be credible, transparent and robust.</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0632985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1DC8F-25A7-28B1-34BE-6D4E7AD6BCC0}"/>
              </a:ext>
            </a:extLst>
          </p:cNvPr>
          <p:cNvSpPr>
            <a:spLocks noGrp="1"/>
          </p:cNvSpPr>
          <p:nvPr>
            <p:ph type="title"/>
          </p:nvPr>
        </p:nvSpPr>
        <p:spPr>
          <a:xfrm>
            <a:off x="0" y="1"/>
            <a:ext cx="12192000" cy="681036"/>
          </a:xfrm>
        </p:spPr>
        <p:txBody>
          <a:bodyPr>
            <a:normAutofit/>
          </a:bodyPr>
          <a:lstStyle/>
          <a:p>
            <a:pPr algn="ctr"/>
            <a:r>
              <a:rPr lang="en-US" sz="2400" b="1" dirty="0" err="1">
                <a:latin typeface="Times New Roman" panose="02020603050405020304" pitchFamily="18" charset="0"/>
                <a:ea typeface="Calibri" panose="020F0502020204030204" pitchFamily="34" charset="0"/>
              </a:rPr>
              <a:t>P</a:t>
            </a:r>
            <a:r>
              <a:rPr lang="en-US" sz="2400" b="1" dirty="0" err="1">
                <a:effectLst/>
                <a:latin typeface="Times New Roman" panose="02020603050405020304" pitchFamily="18" charset="0"/>
                <a:ea typeface="Calibri" panose="020F0502020204030204" pitchFamily="34" charset="0"/>
              </a:rPr>
              <a:t>tfalls</a:t>
            </a:r>
            <a:r>
              <a:rPr lang="en-US" sz="2400" b="1" dirty="0">
                <a:effectLst/>
                <a:latin typeface="Times New Roman" panose="02020603050405020304" pitchFamily="18" charset="0"/>
                <a:ea typeface="Calibri" panose="020F0502020204030204" pitchFamily="34" charset="0"/>
              </a:rPr>
              <a:t> of non -financial rewards</a:t>
            </a:r>
            <a:endParaRPr lang="en-US" sz="2400" dirty="0"/>
          </a:p>
        </p:txBody>
      </p:sp>
      <p:sp>
        <p:nvSpPr>
          <p:cNvPr id="3" name="Content Placeholder 2">
            <a:extLst>
              <a:ext uri="{FF2B5EF4-FFF2-40B4-BE49-F238E27FC236}">
                <a16:creationId xmlns:a16="http://schemas.microsoft.com/office/drawing/2014/main" id="{BD38206E-A02F-CCA4-9751-46BA59C76839}"/>
              </a:ext>
            </a:extLst>
          </p:cNvPr>
          <p:cNvSpPr>
            <a:spLocks noGrp="1"/>
          </p:cNvSpPr>
          <p:nvPr>
            <p:ph sz="half" idx="1"/>
          </p:nvPr>
        </p:nvSpPr>
        <p:spPr>
          <a:xfrm>
            <a:off x="0" y="681037"/>
            <a:ext cx="6019800" cy="6176962"/>
          </a:xfrm>
        </p:spPr>
        <p:txBody>
          <a:bodyPr/>
          <a:lstStyle/>
          <a:p>
            <a:pPr algn="just"/>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Cultural fit-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It is better for employees to use non-financial recognition approaches to align with the culture of the organization than to challenge Incentive schemes can counter cultural fit if not well administered.</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28079E44-0986-C1CF-68AC-FEF649D8F50B}"/>
              </a:ext>
            </a:extLst>
          </p:cNvPr>
          <p:cNvSpPr>
            <a:spLocks noGrp="1"/>
          </p:cNvSpPr>
          <p:nvPr>
            <p:ph sz="half" idx="2"/>
          </p:nvPr>
        </p:nvSpPr>
        <p:spPr>
          <a:xfrm>
            <a:off x="6172200" y="887104"/>
            <a:ext cx="5181600" cy="5970895"/>
          </a:xfrm>
        </p:spPr>
        <p:txBody>
          <a:bodyPr/>
          <a:lstStyle/>
          <a:p>
            <a:pPr algn="just"/>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Economic situation-</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External economic environment can impact on the effectiveness of non-financial rewards especially when organizations are effecting by the economic changes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7759851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8C3FA5-3A52-09E7-A643-1E20E4B4E6E5}"/>
              </a:ext>
            </a:extLst>
          </p:cNvPr>
          <p:cNvSpPr>
            <a:spLocks noGrp="1"/>
          </p:cNvSpPr>
          <p:nvPr>
            <p:ph type="title"/>
          </p:nvPr>
        </p:nvSpPr>
        <p:spPr>
          <a:xfrm>
            <a:off x="0" y="-122829"/>
            <a:ext cx="12192000" cy="1064525"/>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Pitfalls of non -financial rewards</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1DC4392C-A99C-C264-D12B-310A51CFC072}"/>
              </a:ext>
            </a:extLst>
          </p:cNvPr>
          <p:cNvSpPr>
            <a:spLocks noGrp="1"/>
          </p:cNvSpPr>
          <p:nvPr>
            <p:ph sz="half" idx="1"/>
          </p:nvPr>
        </p:nvSpPr>
        <p:spPr>
          <a:xfrm>
            <a:off x="0" y="941696"/>
            <a:ext cx="6019800" cy="5916304"/>
          </a:xfrm>
        </p:spPr>
        <p:txBody>
          <a:bodyPr/>
          <a:lstStyle/>
          <a:p>
            <a:pPr algn="just"/>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Fraudulent nominations-</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Some employees may conspire to fraudulently win awards. It is important to have a due process for nominations.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68D2EDC5-69C2-BCA4-168D-7967EA971DC0}"/>
              </a:ext>
            </a:extLst>
          </p:cNvPr>
          <p:cNvSpPr>
            <a:spLocks noGrp="1"/>
          </p:cNvSpPr>
          <p:nvPr>
            <p:ph sz="half" idx="2"/>
          </p:nvPr>
        </p:nvSpPr>
        <p:spPr>
          <a:xfrm>
            <a:off x="6172200" y="941696"/>
            <a:ext cx="6019800" cy="5916304"/>
          </a:xfrm>
        </p:spPr>
        <p:txBody>
          <a:bodyPr/>
          <a:lstStyle/>
          <a:p>
            <a:pPr algn="just"/>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Maintaining momentum-</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There is need for organizations to review the non-financial recognition schemes regularly and update them where appropriate to ensure that they are still effective.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0271634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BFB09-CBEF-2817-30C5-4E9465DB29ED}"/>
              </a:ext>
            </a:extLst>
          </p:cNvPr>
          <p:cNvSpPr>
            <a:spLocks noGrp="1"/>
          </p:cNvSpPr>
          <p:nvPr>
            <p:ph type="title"/>
          </p:nvPr>
        </p:nvSpPr>
        <p:spPr>
          <a:xfrm>
            <a:off x="0" y="150125"/>
            <a:ext cx="5183188" cy="996287"/>
          </a:xfrm>
        </p:spPr>
        <p:txBody>
          <a:bodyPr>
            <a:normAutofit/>
          </a:bodyPr>
          <a:lstStyle/>
          <a:p>
            <a:pPr algn="ctr"/>
            <a:r>
              <a:rPr lang="en-US" sz="2400" dirty="0">
                <a:latin typeface="Times New Roman" panose="02020603050405020304" pitchFamily="18" charset="0"/>
                <a:cs typeface="Times New Roman" panose="02020603050405020304" pitchFamily="18" charset="0"/>
              </a:rPr>
              <a:t>Emotional</a:t>
            </a:r>
          </a:p>
        </p:txBody>
      </p:sp>
      <p:sp>
        <p:nvSpPr>
          <p:cNvPr id="4" name="Text Placeholder 3">
            <a:extLst>
              <a:ext uri="{FF2B5EF4-FFF2-40B4-BE49-F238E27FC236}">
                <a16:creationId xmlns:a16="http://schemas.microsoft.com/office/drawing/2014/main" id="{B635EE45-D824-0031-3731-A5E283E12DA1}"/>
              </a:ext>
            </a:extLst>
          </p:cNvPr>
          <p:cNvSpPr>
            <a:spLocks noGrp="1"/>
          </p:cNvSpPr>
          <p:nvPr>
            <p:ph type="body" sz="half" idx="2"/>
          </p:nvPr>
        </p:nvSpPr>
        <p:spPr>
          <a:xfrm>
            <a:off x="0" y="1146412"/>
            <a:ext cx="7642746" cy="5711588"/>
          </a:xfrm>
        </p:spPr>
        <p:txBody>
          <a:bodyPr>
            <a:normAutofit/>
          </a:bodyPr>
          <a:lstStyle/>
          <a:p>
            <a:pPr algn="just"/>
            <a:r>
              <a:rPr lang="en-US" sz="2400" dirty="0">
                <a:latin typeface="Times New Roman" panose="02020603050405020304" pitchFamily="18" charset="0"/>
                <a:cs typeface="Times New Roman" panose="02020603050405020304" pitchFamily="18" charset="0"/>
              </a:rPr>
              <a:t>Can impact positively or negatively if not carried out well</a:t>
            </a:r>
          </a:p>
        </p:txBody>
      </p:sp>
      <p:pic>
        <p:nvPicPr>
          <p:cNvPr id="4098" name="Picture 2" descr="Free Upset faceless black businessman on street Stock Photo">
            <a:extLst>
              <a:ext uri="{FF2B5EF4-FFF2-40B4-BE49-F238E27FC236}">
                <a16:creationId xmlns:a16="http://schemas.microsoft.com/office/drawing/2014/main" id="{52115AA8-99A6-212C-60DA-D5F5D5197D4E}"/>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12963" b="12963"/>
          <a:stretch>
            <a:fillRect/>
          </a:stretch>
        </p:blipFill>
        <p:spPr bwMode="auto">
          <a:xfrm>
            <a:off x="7642746" y="0"/>
            <a:ext cx="3712642" cy="382137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92E500A-40F8-A5BE-E9C4-0E285C91C60C}"/>
              </a:ext>
            </a:extLst>
          </p:cNvPr>
          <p:cNvSpPr txBox="1"/>
          <p:nvPr/>
        </p:nvSpPr>
        <p:spPr>
          <a:xfrm>
            <a:off x="7642746" y="4162567"/>
            <a:ext cx="3848669"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https://www.pexels.com/photo/upset-faceless-black-businessman-on-street-7925807/</a:t>
            </a:r>
          </a:p>
        </p:txBody>
      </p:sp>
    </p:spTree>
    <p:extLst>
      <p:ext uri="{BB962C8B-B14F-4D97-AF65-F5344CB8AC3E}">
        <p14:creationId xmlns:p14="http://schemas.microsoft.com/office/powerpoint/2010/main" val="33612727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91E72-63EE-BDF4-9BB0-6CFB1C905BC4}"/>
              </a:ext>
            </a:extLst>
          </p:cNvPr>
          <p:cNvSpPr>
            <a:spLocks noGrp="1"/>
          </p:cNvSpPr>
          <p:nvPr>
            <p:ph type="title"/>
          </p:nvPr>
        </p:nvSpPr>
        <p:spPr>
          <a:xfrm>
            <a:off x="0" y="0"/>
            <a:ext cx="5183188" cy="777922"/>
          </a:xfrm>
        </p:spPr>
        <p:txBody>
          <a:bodyPr>
            <a:normAutofit/>
          </a:bodyPr>
          <a:lstStyle/>
          <a:p>
            <a:pPr algn="ctr"/>
            <a:r>
              <a:rPr lang="en-US" sz="2400" b="1" dirty="0">
                <a:latin typeface="Times New Roman" panose="02020603050405020304" pitchFamily="18" charset="0"/>
                <a:cs typeface="Times New Roman" panose="02020603050405020304" pitchFamily="18" charset="0"/>
              </a:rPr>
              <a:t>Involvement</a:t>
            </a:r>
          </a:p>
        </p:txBody>
      </p:sp>
      <p:sp>
        <p:nvSpPr>
          <p:cNvPr id="4" name="Text Placeholder 3">
            <a:extLst>
              <a:ext uri="{FF2B5EF4-FFF2-40B4-BE49-F238E27FC236}">
                <a16:creationId xmlns:a16="http://schemas.microsoft.com/office/drawing/2014/main" id="{DD45B623-AC0D-2B9A-5EF9-388E51C0416D}"/>
              </a:ext>
            </a:extLst>
          </p:cNvPr>
          <p:cNvSpPr>
            <a:spLocks noGrp="1"/>
          </p:cNvSpPr>
          <p:nvPr>
            <p:ph type="body" sz="half" idx="2"/>
          </p:nvPr>
        </p:nvSpPr>
        <p:spPr>
          <a:xfrm>
            <a:off x="0" y="873457"/>
            <a:ext cx="8147712" cy="5882185"/>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Involve employees as stakeholders in drawing up a set of core values associated with the employment relationship and in planning and implementing the steps required to ensure that everyone concerned ‘lives the values’.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5122" name="Picture 2" descr="Free Senior gray haired bearded male coach presenting ideas at diverse group meeting in modern office Stock Photo">
            <a:extLst>
              <a:ext uri="{FF2B5EF4-FFF2-40B4-BE49-F238E27FC236}">
                <a16:creationId xmlns:a16="http://schemas.microsoft.com/office/drawing/2014/main" id="{C7CE7DC0-A33F-760B-3942-7BC93F3A6619}"/>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8147712" y="-122828"/>
            <a:ext cx="4044287" cy="315263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686DE7B-458B-1DF1-5BA1-157C0BA748C8}"/>
              </a:ext>
            </a:extLst>
          </p:cNvPr>
          <p:cNvSpPr txBox="1"/>
          <p:nvPr/>
        </p:nvSpPr>
        <p:spPr>
          <a:xfrm>
            <a:off x="8147712" y="3220872"/>
            <a:ext cx="4044288" cy="600164"/>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https://www.pexels.com/photo/senior-gray-haired-bearded-male-coach-presenting-ideas-at-diverse-group-meeting-in-modern-office-3861933/</a:t>
            </a:r>
          </a:p>
        </p:txBody>
      </p:sp>
    </p:spTree>
    <p:extLst>
      <p:ext uri="{BB962C8B-B14F-4D97-AF65-F5344CB8AC3E}">
        <p14:creationId xmlns:p14="http://schemas.microsoft.com/office/powerpoint/2010/main" val="34486949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DA49C-ED02-2822-7ACA-5655F5ABD936}"/>
              </a:ext>
            </a:extLst>
          </p:cNvPr>
          <p:cNvSpPr>
            <a:spLocks noGrp="1"/>
          </p:cNvSpPr>
          <p:nvPr>
            <p:ph type="title"/>
          </p:nvPr>
        </p:nvSpPr>
        <p:spPr>
          <a:xfrm>
            <a:off x="0" y="1"/>
            <a:ext cx="12192000" cy="681036"/>
          </a:xfrm>
        </p:spPr>
        <p:txBody>
          <a:bodyPr>
            <a:no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References</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FCA4B5AA-81AE-8E33-31FE-A294E5E07253}"/>
              </a:ext>
            </a:extLst>
          </p:cNvPr>
          <p:cNvSpPr>
            <a:spLocks noGrp="1"/>
          </p:cNvSpPr>
          <p:nvPr>
            <p:ph idx="1"/>
          </p:nvPr>
        </p:nvSpPr>
        <p:spPr>
          <a:xfrm>
            <a:off x="-1" y="681037"/>
            <a:ext cx="12191999" cy="6176962"/>
          </a:xfrm>
        </p:spPr>
        <p:txBody>
          <a:bodyPr/>
          <a:lstStyle/>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Alderfer, C (1972) Existence, Relatedness and Growth, New York, The Free Press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Armstrong, M., 2010. Armstrong’s Handbook of Reward Management Practice: Improving performance through Reward. London: Kogan Page.</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Brun, J., and Dugas, N., 2008. An analysis of employee recognition, perspectives on Human Resource Practices. International Journal of Human Resource Management, 19(4), pp. 716-73</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err="1">
                <a:effectLst/>
                <a:latin typeface="Times New Roman" panose="02020603050405020304" pitchFamily="18" charset="0"/>
                <a:ea typeface="Calibri" panose="020F0502020204030204" pitchFamily="34" charset="0"/>
                <a:cs typeface="Times New Roman" panose="02020603050405020304" pitchFamily="18" charset="0"/>
              </a:rPr>
              <a:t>DeNisi</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A S and Kluger, A N (2000) Feedback effectiveness: can 360-degree appraisals be improved? Academy of Management Executive, 14 (1) pp 129–39</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Latham, G and Locke, R (1979) Goal setting: a motivational technique that works, Organizational Dynamics, Autumn, pp 68–80</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Lewis, P., 2006. Reward Management, in T. Redman and A. Wilkinson, Contemporary Human Resource Management: text and cases, 2nd ed. Essex: Pearson.</a:t>
            </a:r>
          </a:p>
          <a:p>
            <a:pPr marL="0" marR="0" indent="0" algn="just">
              <a:lnSpc>
                <a:spcPct val="107000"/>
              </a:lnSpc>
              <a:spcBef>
                <a:spcPts val="0"/>
              </a:spcBef>
              <a:spcAft>
                <a:spcPts val="800"/>
              </a:spcAft>
              <a:buNone/>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Jill Wellington (2019). </a:t>
            </a:r>
            <a:r>
              <a:rPr lang="en-US" sz="2000" kern="100" dirty="0">
                <a:effectLst/>
                <a:latin typeface="Calibri" panose="020F0502020204030204" pitchFamily="34" charset="0"/>
                <a:ea typeface="Calibri" panose="020F0502020204030204" pitchFamily="34" charset="0"/>
                <a:cs typeface="Times New Roman" panose="02020603050405020304" pitchFamily="18" charset="0"/>
                <a:hlinkClick r:id="rId2"/>
              </a:rPr>
              <a:t>https://www.pexels.com/photo/christmas-gifts-and-ornaments-3309878/</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7342945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196A0-810D-D61B-3200-3A2718C6C4C7}"/>
              </a:ext>
            </a:extLst>
          </p:cNvPr>
          <p:cNvSpPr>
            <a:spLocks noGrp="1"/>
          </p:cNvSpPr>
          <p:nvPr>
            <p:ph type="title"/>
          </p:nvPr>
        </p:nvSpPr>
        <p:spPr>
          <a:xfrm>
            <a:off x="90985" y="0"/>
            <a:ext cx="12192000" cy="532263"/>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 </a:t>
            </a:r>
            <a:r>
              <a:rPr lang="en-US" sz="2400" b="1" dirty="0" err="1">
                <a:latin typeface="Times New Roman" panose="02020603050405020304" pitchFamily="18" charset="0"/>
                <a:cs typeface="Times New Roman" panose="02020603050405020304" pitchFamily="18" charset="0"/>
              </a:rPr>
              <a:t>Cont</a:t>
            </a:r>
            <a:r>
              <a:rPr lang="en-US" sz="2400" b="1" dirty="0">
                <a:latin typeface="Times New Roman" panose="02020603050405020304" pitchFamily="18" charset="0"/>
                <a:cs typeface="Times New Roman" panose="02020603050405020304" pitchFamily="18" charset="0"/>
              </a:rPr>
              <a:t>…</a:t>
            </a:r>
          </a:p>
        </p:txBody>
      </p:sp>
      <p:sp>
        <p:nvSpPr>
          <p:cNvPr id="3" name="Content Placeholder 2">
            <a:extLst>
              <a:ext uri="{FF2B5EF4-FFF2-40B4-BE49-F238E27FC236}">
                <a16:creationId xmlns:a16="http://schemas.microsoft.com/office/drawing/2014/main" id="{00262158-F1C8-136D-FA7D-BE909C3DA6BC}"/>
              </a:ext>
            </a:extLst>
          </p:cNvPr>
          <p:cNvSpPr>
            <a:spLocks noGrp="1"/>
          </p:cNvSpPr>
          <p:nvPr>
            <p:ph idx="1"/>
          </p:nvPr>
        </p:nvSpPr>
        <p:spPr>
          <a:xfrm>
            <a:off x="0" y="532263"/>
            <a:ext cx="12192000" cy="6325737"/>
          </a:xfrm>
        </p:spPr>
        <p:txBody>
          <a:bodyPr>
            <a:normAutofit/>
          </a:bodyPr>
          <a:lstStyle/>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REDNE (2020).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hlinkClick r:id="rId2"/>
              </a:rPr>
              <a:t>https://www.pexels.com/photo/a-woman-holding-a-recognition-award-7005619/</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Gustavo Firing (2020).https://www.pexels.com/photo/businessmen-exchanging-christmas-gifts-6285172/</a:t>
            </a:r>
          </a:p>
          <a:p>
            <a:pPr marL="0" marR="0" indent="0" algn="just">
              <a:lnSpc>
                <a:spcPct val="107000"/>
              </a:lnSpc>
              <a:spcBef>
                <a:spcPts val="0"/>
              </a:spcBef>
              <a:spcAft>
                <a:spcPts val="800"/>
              </a:spcAft>
              <a:buNone/>
            </a:pPr>
            <a:r>
              <a:rPr lang="en-US" sz="2000" kern="100" dirty="0" err="1">
                <a:effectLst/>
                <a:latin typeface="Times New Roman" panose="02020603050405020304" pitchFamily="18" charset="0"/>
                <a:ea typeface="Calibri" panose="020F0502020204030204" pitchFamily="34" charset="0"/>
                <a:cs typeface="Times New Roman" panose="02020603050405020304" pitchFamily="18" charset="0"/>
              </a:rPr>
              <a:t>Kindel</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Media (2021).https://www.pexels.com/photo/crop-cheerful-multiethnic-colleagues-celebrating-victory-in-office-6774450/</a:t>
            </a: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kern="100" dirty="0" err="1">
                <a:effectLst/>
                <a:latin typeface="Times New Roman" panose="02020603050405020304" pitchFamily="18" charset="0"/>
                <a:ea typeface="Calibri" panose="020F0502020204030204" pitchFamily="34" charset="0"/>
                <a:cs typeface="Times New Roman" panose="02020603050405020304" pitchFamily="18" charset="0"/>
              </a:rPr>
              <a:t>Utopix</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Pictures (2022).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hlinkClick r:id="rId3"/>
              </a:rPr>
              <a:t>https://www.pexels.com/photo/colleagues-exchanging-gifts-in-an-office-14524120/</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Pavel </a:t>
            </a:r>
            <a:r>
              <a:rPr lang="en-US" sz="2000" kern="100" dirty="0" err="1">
                <a:effectLst/>
                <a:latin typeface="Times New Roman" panose="02020603050405020304" pitchFamily="18" charset="0"/>
                <a:ea typeface="Calibri" panose="020F0502020204030204" pitchFamily="34" charset="0"/>
                <a:cs typeface="Times New Roman" panose="02020603050405020304" pitchFamily="18" charset="0"/>
              </a:rPr>
              <a:t>Danilyuk</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(2021).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hlinkClick r:id="rId4"/>
              </a:rPr>
              <a:t>https://www.pexels.com/photo/woman-working-at-the-desk-in-office-8111853/</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Sora </a:t>
            </a:r>
            <a:r>
              <a:rPr lang="en-US" sz="2000" kern="100" dirty="0" err="1">
                <a:effectLst/>
                <a:latin typeface="Times New Roman" panose="02020603050405020304" pitchFamily="18" charset="0"/>
                <a:ea typeface="Calibri" panose="020F0502020204030204" pitchFamily="34" charset="0"/>
                <a:cs typeface="Times New Roman" panose="02020603050405020304" pitchFamily="18" charset="0"/>
              </a:rPr>
              <a:t>Shimazaki</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(2020).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hlinkClick r:id="rId5"/>
              </a:rPr>
              <a:t>https://www.pexels.com/photo/cheerful-multiethnic-colleagues-having-deal-in-office-5673487/</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Nicola Barts(2021).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hlinkClick r:id="rId6"/>
              </a:rPr>
              <a:t>https://www.pexels.com/photo/upset-faceless-black-businessman-on-street-7925807/</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Andrea </a:t>
            </a:r>
            <a:r>
              <a:rPr lang="en-US" sz="2000" kern="100" dirty="0" err="1">
                <a:effectLst/>
                <a:latin typeface="Times New Roman" panose="02020603050405020304" pitchFamily="18" charset="0"/>
                <a:ea typeface="Calibri" panose="020F0502020204030204" pitchFamily="34" charset="0"/>
                <a:cs typeface="Times New Roman" panose="02020603050405020304" pitchFamily="18" charset="0"/>
              </a:rPr>
              <a:t>Pracquadio</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(2020). https://www.pexels.com/photo/senior-gray-haired-bearded-male-coach-presenting-ideas-at-diverse-group-meeting-in-modern-office-3861933/</a:t>
            </a:r>
          </a:p>
          <a:p>
            <a:endParaRPr lang="en-US" dirty="0"/>
          </a:p>
        </p:txBody>
      </p:sp>
    </p:spTree>
    <p:extLst>
      <p:ext uri="{BB962C8B-B14F-4D97-AF65-F5344CB8AC3E}">
        <p14:creationId xmlns:p14="http://schemas.microsoft.com/office/powerpoint/2010/main" val="20822741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402</TotalTime>
  <Words>2034</Words>
  <Application>Microsoft Office PowerPoint</Application>
  <PresentationFormat>Widescreen</PresentationFormat>
  <Paragraphs>145</Paragraphs>
  <Slides>32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Arial</vt:lpstr>
      <vt:lpstr>Calibri</vt:lpstr>
      <vt:lpstr>Calibri Light</vt:lpstr>
      <vt:lpstr>Symbol</vt:lpstr>
      <vt:lpstr>Times New Roman</vt:lpstr>
      <vt:lpstr>Office Theme</vt:lpstr>
      <vt:lpstr>COURSE: REWARD MANAGEMENT  LECTURE 4: NON-FINANCIAL REWARDS LECTURER: DR LUCY KARIMI KIRIMA </vt:lpstr>
      <vt:lpstr>NON-FINANCIAL REWARDS </vt:lpstr>
      <vt:lpstr>Non-financial rewards</vt:lpstr>
      <vt:lpstr>Non-financial </vt:lpstr>
      <vt:lpstr>Non-financial</vt:lpstr>
      <vt:lpstr>Non-financial rewards</vt:lpstr>
      <vt:lpstr>Non-financial</vt:lpstr>
      <vt:lpstr>The significance of non-financial rewards </vt:lpstr>
      <vt:lpstr>Types of non-financial rewards  </vt:lpstr>
      <vt:lpstr>Examples</vt:lpstr>
      <vt:lpstr> Individual extrinsic rewards   </vt:lpstr>
      <vt:lpstr>Individual extrinsic rewards  </vt:lpstr>
      <vt:lpstr>Individual extrinsic rewards</vt:lpstr>
      <vt:lpstr>Individual intrinsic rewards  </vt:lpstr>
      <vt:lpstr>Individual intrinsic rewards</vt:lpstr>
      <vt:lpstr>Individual intrinsic rewards</vt:lpstr>
      <vt:lpstr>Individual intrinsic rewards</vt:lpstr>
      <vt:lpstr>Autonomy</vt:lpstr>
      <vt:lpstr> Collective extrinsic rewards </vt:lpstr>
      <vt:lpstr>Collective extrinsic rewards</vt:lpstr>
      <vt:lpstr>Collective intrinsic rewards  </vt:lpstr>
      <vt:lpstr>Benefits of non-financial rewards </vt:lpstr>
      <vt:lpstr>Benefits of non-financial rewards</vt:lpstr>
      <vt:lpstr>Benefits of non-financial rewards</vt:lpstr>
      <vt:lpstr>Retention </vt:lpstr>
      <vt:lpstr>Problems and potentials pitfalls of non -financial rewards </vt:lpstr>
      <vt:lpstr>Ptfalls of non -financial rewards</vt:lpstr>
      <vt:lpstr>Pitfalls of non -financial rewards </vt:lpstr>
      <vt:lpstr>Emotional</vt:lpstr>
      <vt:lpstr>Involvement</vt:lpstr>
      <vt:lpstr>References </vt:lpstr>
      <vt:lpstr>References Cont…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REWARD MANAGEMENT  LECTURE 4: NON-FINANCIAL REWARDS LECTURER: DR LUCY KARIMI KIRIMA </dc:title>
  <dc:creator>Dr. Lucy K. Kirima</dc:creator>
  <cp:lastModifiedBy>Dr. Lucy K. Kirima</cp:lastModifiedBy>
  <cp:revision>56</cp:revision>
  <dcterms:created xsi:type="dcterms:W3CDTF">2023-09-27T06:49:06Z</dcterms:created>
  <dcterms:modified xsi:type="dcterms:W3CDTF">2023-09-27T14:57:28Z</dcterms:modified>
</cp:coreProperties>
</file>