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9" r:id="rId3"/>
    <p:sldId id="257" r:id="rId4"/>
    <p:sldId id="258" r:id="rId5"/>
    <p:sldId id="290" r:id="rId6"/>
    <p:sldId id="259" r:id="rId7"/>
    <p:sldId id="260" r:id="rId8"/>
    <p:sldId id="261" r:id="rId9"/>
    <p:sldId id="262" r:id="rId10"/>
    <p:sldId id="263" r:id="rId11"/>
    <p:sldId id="264" r:id="rId12"/>
    <p:sldId id="266" r:id="rId13"/>
    <p:sldId id="267" r:id="rId14"/>
    <p:sldId id="268" r:id="rId15"/>
    <p:sldId id="269" r:id="rId16"/>
    <p:sldId id="270" r:id="rId17"/>
    <p:sldId id="271" r:id="rId18"/>
    <p:sldId id="272" r:id="rId19"/>
    <p:sldId id="273" r:id="rId20"/>
    <p:sldId id="274" r:id="rId21"/>
    <p:sldId id="277" r:id="rId22"/>
    <p:sldId id="278" r:id="rId23"/>
    <p:sldId id="276" r:id="rId24"/>
    <p:sldId id="279" r:id="rId25"/>
    <p:sldId id="280" r:id="rId26"/>
    <p:sldId id="281" r:id="rId27"/>
    <p:sldId id="282" r:id="rId28"/>
    <p:sldId id="283" r:id="rId29"/>
    <p:sldId id="284" r:id="rId30"/>
    <p:sldId id="285" r:id="rId31"/>
    <p:sldId id="286" r:id="rId32"/>
    <p:sldId id="287" r:id="rId33"/>
    <p:sldId id="288" r:id="rId34"/>
    <p:sldId id="291"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738"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56DD1-EF93-88FD-85CA-54CE2FF77FE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44CE1EFF-6C51-D326-FB0B-12FE29C6A82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5378536-888A-CE39-D7B7-5781FFB08CB3}"/>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5" name="Footer Placeholder 4">
            <a:extLst>
              <a:ext uri="{FF2B5EF4-FFF2-40B4-BE49-F238E27FC236}">
                <a16:creationId xmlns:a16="http://schemas.microsoft.com/office/drawing/2014/main" id="{2C006DD3-C3D1-8437-9CDA-EEAE3421DE6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F1C0C6D-4135-F247-91D5-A9031209DA58}"/>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27808799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C0EE11-9F70-4835-F3E1-7F7BBDB88E2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70B9303-E952-14D9-72B6-29984E5C254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EB3A7A9-318E-6740-FB81-3884D79DAFCB}"/>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5" name="Footer Placeholder 4">
            <a:extLst>
              <a:ext uri="{FF2B5EF4-FFF2-40B4-BE49-F238E27FC236}">
                <a16:creationId xmlns:a16="http://schemas.microsoft.com/office/drawing/2014/main" id="{FAAD2C98-D226-B797-EBF5-7154573ADD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F654DCF-2483-E590-706F-75FDA8C8C138}"/>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28757332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33875E-906E-2369-8DC6-5E62D01923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9DE563A-D9B9-F385-66C0-1FFBBF20EFD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1FA887-BC3E-CC79-1AA2-C29489A1161A}"/>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5" name="Footer Placeholder 4">
            <a:extLst>
              <a:ext uri="{FF2B5EF4-FFF2-40B4-BE49-F238E27FC236}">
                <a16:creationId xmlns:a16="http://schemas.microsoft.com/office/drawing/2014/main" id="{35D5113D-9042-D670-93B0-433E615256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32280C-8C9E-A22E-420E-B5D443DAE17C}"/>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299554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571D70-A9BA-27E0-5B4B-26E8CC3D121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2D25B9A-EA92-FB69-166A-42DC617FCE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5214167-9587-C13C-7FFD-FC65A5E130C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C413912-97B5-BC48-AE30-9B0FD00D3F6D}"/>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6" name="Footer Placeholder 5">
            <a:extLst>
              <a:ext uri="{FF2B5EF4-FFF2-40B4-BE49-F238E27FC236}">
                <a16:creationId xmlns:a16="http://schemas.microsoft.com/office/drawing/2014/main" id="{4C56AB99-4610-6454-EF4E-8B6A1985929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DE71517-628C-2E14-1C6B-418A3CBE337E}"/>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28025022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BF40B8-DD46-05DC-DB12-6CE5BF449B7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718C20-B08D-5016-202D-AD398F05543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178DC84-B513-E37A-1B9E-11551735E9B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16EADD-C126-82AD-196F-440D88D685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A6E986C-ABF0-27E9-D0F8-A1FA7F2F8D5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867D43F8-D275-9E9C-304C-9CE46D1FE05F}"/>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8" name="Footer Placeholder 7">
            <a:extLst>
              <a:ext uri="{FF2B5EF4-FFF2-40B4-BE49-F238E27FC236}">
                <a16:creationId xmlns:a16="http://schemas.microsoft.com/office/drawing/2014/main" id="{44ED10D4-24BA-B5B3-E109-7ACD55CA595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01DCBB3-D7BA-81CB-7BE7-8AFB2646627D}"/>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18372780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3A2B1B-5330-1788-0773-D218A9C098B3}"/>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AA3E38E-13D8-3169-0943-9DFCF8B4A238}"/>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4" name="Footer Placeholder 3">
            <a:extLst>
              <a:ext uri="{FF2B5EF4-FFF2-40B4-BE49-F238E27FC236}">
                <a16:creationId xmlns:a16="http://schemas.microsoft.com/office/drawing/2014/main" id="{070AF926-9CF9-CF24-88AE-708B16114AD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467FF4F-7927-7CA5-173D-884E9C87E20E}"/>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13510100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8F9AE47-D7B5-78DB-1FAF-1D4702F85C5E}"/>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3" name="Footer Placeholder 2">
            <a:extLst>
              <a:ext uri="{FF2B5EF4-FFF2-40B4-BE49-F238E27FC236}">
                <a16:creationId xmlns:a16="http://schemas.microsoft.com/office/drawing/2014/main" id="{30DA69BE-E428-6146-DE7A-0FB5A6C4EA5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03860A8-43B2-30F1-BEBD-6497F677152B}"/>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7310066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F1895-6860-B9CD-C9FD-754C50BCE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F71D4FB-B042-F233-E5A4-F255A045ABE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740486B8-1FDE-998B-E86F-124E9066B8C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D904F4B-224A-E076-111F-A5124469378F}"/>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6" name="Footer Placeholder 5">
            <a:extLst>
              <a:ext uri="{FF2B5EF4-FFF2-40B4-BE49-F238E27FC236}">
                <a16:creationId xmlns:a16="http://schemas.microsoft.com/office/drawing/2014/main" id="{671A77D0-EB71-C727-DB88-19C80E0F85F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F0AF1C2-1F01-D6AE-4163-D3FFB3677D40}"/>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28868444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3BDFDF-1470-FA25-80A4-C6F22FF725D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702AC15-6539-BA10-403A-2838894EA87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B2E875A5-F120-81A3-DB96-11E9F85351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4E1A83D-45AA-BEF4-9744-FDF56F7199CD}"/>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6" name="Footer Placeholder 5">
            <a:extLst>
              <a:ext uri="{FF2B5EF4-FFF2-40B4-BE49-F238E27FC236}">
                <a16:creationId xmlns:a16="http://schemas.microsoft.com/office/drawing/2014/main" id="{99FC7348-F1CA-E074-A33B-7B89780AC91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DE8D9C-26C5-9AD6-E158-1628F9B39C86}"/>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27371728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E178A-EBD6-F47A-A139-BE358C09618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E0DF685-D996-8165-6D4E-24133458AFA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666F7BE-BA9A-022B-5361-EF61A28C28AD}"/>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5" name="Footer Placeholder 4">
            <a:extLst>
              <a:ext uri="{FF2B5EF4-FFF2-40B4-BE49-F238E27FC236}">
                <a16:creationId xmlns:a16="http://schemas.microsoft.com/office/drawing/2014/main" id="{C1C964A8-0889-375F-EAF7-86A5D84EE5B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5C0E3CC-AFD4-496D-8A01-A87357F50474}"/>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801273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4D7A752-DCA2-7CD4-F436-F7B3A5301CE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D65777D-6F79-29E1-94FD-78FB86927C6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682B70-7F58-8167-1843-D6E4E6D82A4B}"/>
              </a:ext>
            </a:extLst>
          </p:cNvPr>
          <p:cNvSpPr>
            <a:spLocks noGrp="1"/>
          </p:cNvSpPr>
          <p:nvPr>
            <p:ph type="dt" sz="half" idx="10"/>
          </p:nvPr>
        </p:nvSpPr>
        <p:spPr/>
        <p:txBody>
          <a:bodyPr/>
          <a:lstStyle/>
          <a:p>
            <a:fld id="{9201B1EB-0750-4C02-8048-EE8A8086B6DF}" type="datetimeFigureOut">
              <a:rPr lang="en-US" smtClean="0"/>
              <a:t>9/28/2023</a:t>
            </a:fld>
            <a:endParaRPr lang="en-US"/>
          </a:p>
        </p:txBody>
      </p:sp>
      <p:sp>
        <p:nvSpPr>
          <p:cNvPr id="5" name="Footer Placeholder 4">
            <a:extLst>
              <a:ext uri="{FF2B5EF4-FFF2-40B4-BE49-F238E27FC236}">
                <a16:creationId xmlns:a16="http://schemas.microsoft.com/office/drawing/2014/main" id="{52B3822D-EA58-8396-842B-F9E34BF5351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D27848E-BD2B-FEA0-048A-AC0E88C610B9}"/>
              </a:ext>
            </a:extLst>
          </p:cNvPr>
          <p:cNvSpPr>
            <a:spLocks noGrp="1"/>
          </p:cNvSpPr>
          <p:nvPr>
            <p:ph type="sldNum" sz="quarter" idx="12"/>
          </p:nvPr>
        </p:nvSpPr>
        <p:spPr/>
        <p:txBody>
          <a:bodyPr/>
          <a:lstStyle/>
          <a:p>
            <a:fld id="{53339C26-26E6-41A3-9C99-A26AF011CDAD}" type="slidenum">
              <a:rPr lang="en-US" smtClean="0"/>
              <a:t>‹#›</a:t>
            </a:fld>
            <a:endParaRPr lang="en-US"/>
          </a:p>
        </p:txBody>
      </p:sp>
    </p:spTree>
    <p:extLst>
      <p:ext uri="{BB962C8B-B14F-4D97-AF65-F5344CB8AC3E}">
        <p14:creationId xmlns:p14="http://schemas.microsoft.com/office/powerpoint/2010/main" val="37800258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263717-24B7-5897-C1A6-909640C3FBE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EEBC096B-170E-19FD-5750-1BC69C8162A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C4DCBB5-CAA8-B8F2-8B5A-5EAB54BA939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1B1EB-0750-4C02-8048-EE8A8086B6DF}" type="datetimeFigureOut">
              <a:rPr lang="en-US" smtClean="0"/>
              <a:t>9/28/2023</a:t>
            </a:fld>
            <a:endParaRPr lang="en-US"/>
          </a:p>
        </p:txBody>
      </p:sp>
      <p:sp>
        <p:nvSpPr>
          <p:cNvPr id="5" name="Footer Placeholder 4">
            <a:extLst>
              <a:ext uri="{FF2B5EF4-FFF2-40B4-BE49-F238E27FC236}">
                <a16:creationId xmlns:a16="http://schemas.microsoft.com/office/drawing/2014/main" id="{29A524C9-EB2E-4AD6-29A7-31FF5CD7E3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974DA909-129D-31EF-35AA-B140C63B9AF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3339C26-26E6-41A3-9C99-A26AF011CDAD}" type="slidenum">
              <a:rPr lang="en-US" smtClean="0"/>
              <a:t>‹#›</a:t>
            </a:fld>
            <a:endParaRPr lang="en-US"/>
          </a:p>
        </p:txBody>
      </p:sp>
    </p:spTree>
    <p:extLst>
      <p:ext uri="{BB962C8B-B14F-4D97-AF65-F5344CB8AC3E}">
        <p14:creationId xmlns:p14="http://schemas.microsoft.com/office/powerpoint/2010/main" val="37084924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9.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8" Type="http://schemas.openxmlformats.org/officeDocument/2006/relationships/hyperlink" Target="https://www.pexels.com/photo/a-group-of-people-having-a-meeting-7691722/" TargetMode="External"/><Relationship Id="rId3" Type="http://schemas.openxmlformats.org/officeDocument/2006/relationships/hyperlink" Target="https://www.pexels.com/photo/people-exchanging-money-4968383/" TargetMode="External"/><Relationship Id="rId7" Type="http://schemas.openxmlformats.org/officeDocument/2006/relationships/hyperlink" Target="https://www.pexels.com/photo/man-speaking-to-a-group-on-team-building-7551454/" TargetMode="External"/><Relationship Id="rId2" Type="http://schemas.openxmlformats.org/officeDocument/2006/relationships/hyperlink" Target="https://www.pexels.com/photo/happy-woman-in-blue-long-sleeve-blouse-holding-money-7680637/" TargetMode="External"/><Relationship Id="rId1" Type="http://schemas.openxmlformats.org/officeDocument/2006/relationships/slideLayout" Target="../slideLayouts/slideLayout2.xml"/><Relationship Id="rId6" Type="http://schemas.openxmlformats.org/officeDocument/2006/relationships/hyperlink" Target="https://www.pexels.com/photo/woman-with-hand-s-on-face-looking-afar-8057325/" TargetMode="External"/><Relationship Id="rId5" Type="http://schemas.openxmlformats.org/officeDocument/2006/relationships/hyperlink" Target="https://www.pexels.com/photo/man-and-woman-buying-pastries-8526400/" TargetMode="External"/><Relationship Id="rId4" Type="http://schemas.openxmlformats.org/officeDocument/2006/relationships/hyperlink" Target="https://www.pexels.com/photo/woman-sitting-in-front-of-her-laptop-and-holding-a-lot-of-cash-589919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9DA13-BD02-56D6-4040-757974CC699C}"/>
              </a:ext>
            </a:extLst>
          </p:cNvPr>
          <p:cNvSpPr>
            <a:spLocks noGrp="1"/>
          </p:cNvSpPr>
          <p:nvPr>
            <p:ph type="ctrTitle"/>
          </p:nvPr>
        </p:nvSpPr>
        <p:spPr>
          <a:xfrm>
            <a:off x="0" y="0"/>
            <a:ext cx="12192000" cy="1842449"/>
          </a:xfrm>
        </p:spPr>
        <p:txBody>
          <a:bodyPr>
            <a:normAutofit/>
          </a:bodyPr>
          <a:lstStyle/>
          <a:p>
            <a:pPr marL="0" marR="0">
              <a:lnSpc>
                <a:spcPct val="115000"/>
              </a:lnSpc>
              <a:spcBef>
                <a:spcPts val="0"/>
              </a:spcBef>
              <a:spcAft>
                <a:spcPts val="1000"/>
              </a:spcAft>
            </a:pP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COURSE: REWARD MANAGEMENT </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5: FINANACIAL REWARDS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r>
              <a:rPr lang="en-US" sz="2400" b="1" kern="0" dirty="0">
                <a:effectLst/>
                <a:latin typeface="Times New Roman" panose="02020603050405020304" pitchFamily="18" charset="0"/>
                <a:ea typeface="Times New Roman" panose="02020603050405020304" pitchFamily="18" charset="0"/>
                <a:cs typeface="Times New Roman" panose="02020603050405020304" pitchFamily="18" charset="0"/>
              </a:rPr>
              <a:t>LECTURER: DR LUCY KARIMI KIRIMA</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Subtitle 2">
            <a:extLst>
              <a:ext uri="{FF2B5EF4-FFF2-40B4-BE49-F238E27FC236}">
                <a16:creationId xmlns:a16="http://schemas.microsoft.com/office/drawing/2014/main" id="{E9D7A8D1-066C-3BD2-0A3D-34DAF52F0571}"/>
              </a:ext>
            </a:extLst>
          </p:cNvPr>
          <p:cNvSpPr>
            <a:spLocks noGrp="1"/>
          </p:cNvSpPr>
          <p:nvPr>
            <p:ph type="subTitle" idx="1"/>
          </p:nvPr>
        </p:nvSpPr>
        <p:spPr>
          <a:xfrm>
            <a:off x="-68240" y="1419366"/>
            <a:ext cx="12260239" cy="5438633"/>
          </a:xfrm>
        </p:spPr>
        <p:txBody>
          <a:bodyPr>
            <a:normAutofit/>
          </a:bodyPr>
          <a:lstStyle/>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Lecture learning outcomes: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0" marR="0">
              <a:lnSpc>
                <a:spcPct val="115000"/>
              </a:lnSpc>
              <a:spcBef>
                <a:spcPts val="0"/>
              </a:spcBef>
              <a:spcAft>
                <a:spcPts val="1000"/>
              </a:spcAft>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At the end of the lecture, you will be able to:</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1000"/>
              </a:spcAft>
              <a:buFont typeface="+mj-lt"/>
              <a:buAutoNum type="alphaLcParenR"/>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Understand the concept of financial rewards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1000"/>
              </a:spcAft>
              <a:buFont typeface="+mj-lt"/>
              <a:buAutoNum type="alphaLcParenR"/>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Discuss the role of money</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1000"/>
              </a:spcAft>
              <a:buFont typeface="+mj-lt"/>
              <a:buAutoNum type="alphaLcParenR"/>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Examine factors affecting financial rewards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pPr marL="342900" marR="0" lvl="0" indent="-342900">
              <a:lnSpc>
                <a:spcPct val="115000"/>
              </a:lnSpc>
              <a:spcBef>
                <a:spcPts val="0"/>
              </a:spcBef>
              <a:spcAft>
                <a:spcPts val="1000"/>
              </a:spcAft>
              <a:buFont typeface="+mj-lt"/>
              <a:buAutoNum type="alphaLcParenR"/>
            </a:pPr>
            <a:r>
              <a:rPr lang="en-US" b="1" kern="0" dirty="0">
                <a:effectLst/>
                <a:latin typeface="Times New Roman" panose="02020603050405020304" pitchFamily="18" charset="0"/>
                <a:ea typeface="Times New Roman" panose="02020603050405020304" pitchFamily="18" charset="0"/>
                <a:cs typeface="Times New Roman" panose="02020603050405020304" pitchFamily="18" charset="0"/>
              </a:rPr>
              <a:t>Discuss the criteria for financial rewards</a:t>
            </a:r>
            <a:endParaRPr lang="en-US" kern="1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74562963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C8F4B1-9362-0634-8028-95F90FD94F66}"/>
              </a:ext>
            </a:extLst>
          </p:cNvPr>
          <p:cNvSpPr>
            <a:spLocks noGrp="1"/>
          </p:cNvSpPr>
          <p:nvPr>
            <p:ph type="title"/>
          </p:nvPr>
        </p:nvSpPr>
        <p:spPr>
          <a:xfrm>
            <a:off x="0" y="0"/>
            <a:ext cx="5183188" cy="996950"/>
          </a:xfrm>
        </p:spPr>
        <p:txBody>
          <a:bodyPr>
            <a:normAutofit/>
          </a:bodyPr>
          <a:lstStyle/>
          <a:p>
            <a:pPr algn="ctr"/>
            <a:r>
              <a:rPr lang="en-US" sz="2400" b="1" dirty="0">
                <a:latin typeface="Times New Roman" panose="02020603050405020304" pitchFamily="18" charset="0"/>
                <a:cs typeface="Times New Roman" panose="02020603050405020304" pitchFamily="18" charset="0"/>
              </a:rPr>
              <a:t>Financial rewards</a:t>
            </a:r>
          </a:p>
        </p:txBody>
      </p:sp>
      <p:sp>
        <p:nvSpPr>
          <p:cNvPr id="4" name="Text Placeholder 3">
            <a:extLst>
              <a:ext uri="{FF2B5EF4-FFF2-40B4-BE49-F238E27FC236}">
                <a16:creationId xmlns:a16="http://schemas.microsoft.com/office/drawing/2014/main" id="{D8FC61F9-3DAB-739A-A768-D02FF76E546E}"/>
              </a:ext>
            </a:extLst>
          </p:cNvPr>
          <p:cNvSpPr>
            <a:spLocks noGrp="1"/>
          </p:cNvSpPr>
          <p:nvPr>
            <p:ph type="body" sz="half" idx="2"/>
          </p:nvPr>
        </p:nvSpPr>
        <p:spPr>
          <a:xfrm>
            <a:off x="0" y="987425"/>
            <a:ext cx="8120418" cy="5870575"/>
          </a:xfrm>
        </p:spPr>
        <p:txBody>
          <a:bodyPr>
            <a:normAutofit/>
          </a:bodyPr>
          <a:lstStyle/>
          <a:p>
            <a:pPr algn="just"/>
            <a:r>
              <a:rPr lang="en-US" sz="2400" dirty="0">
                <a:latin typeface="Times New Roman" panose="02020603050405020304" pitchFamily="18" charset="0"/>
                <a:ea typeface="Calibri" panose="020F0502020204030204" pitchFamily="34" charset="0"/>
              </a:rPr>
              <a:t>A</a:t>
            </a:r>
            <a:r>
              <a:rPr lang="en-US" sz="2400" dirty="0">
                <a:effectLst/>
                <a:latin typeface="Times New Roman" panose="02020603050405020304" pitchFamily="18" charset="0"/>
                <a:ea typeface="Calibri" panose="020F0502020204030204" pitchFamily="34" charset="0"/>
              </a:rPr>
              <a:t>ll rewards that have a monetary value</a:t>
            </a:r>
            <a:endParaRPr lang="en-US" sz="2400" dirty="0"/>
          </a:p>
        </p:txBody>
      </p:sp>
      <p:pic>
        <p:nvPicPr>
          <p:cNvPr id="1026" name="Picture 2" descr="Free Happy Woman in Blue Long Sleeve Blouse Holding Money Stock Photo">
            <a:extLst>
              <a:ext uri="{FF2B5EF4-FFF2-40B4-BE49-F238E27FC236}">
                <a16:creationId xmlns:a16="http://schemas.microsoft.com/office/drawing/2014/main" id="{217B2E8D-17C0-82B1-E077-CB2EF6E2F907}"/>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120418" y="-9522"/>
            <a:ext cx="4071581" cy="314850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53522D3-C727-9C8E-EB2D-FEFB97E9C61C}"/>
              </a:ext>
            </a:extLst>
          </p:cNvPr>
          <p:cNvSpPr txBox="1"/>
          <p:nvPr/>
        </p:nvSpPr>
        <p:spPr>
          <a:xfrm>
            <a:off x="8215953" y="3548418"/>
            <a:ext cx="397604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https://www.pexels.com/photo/happy-woman-in-blue-long-sleeve-blouse-holding-money-7680637/</a:t>
            </a:r>
          </a:p>
        </p:txBody>
      </p:sp>
    </p:spTree>
    <p:extLst>
      <p:ext uri="{BB962C8B-B14F-4D97-AF65-F5344CB8AC3E}">
        <p14:creationId xmlns:p14="http://schemas.microsoft.com/office/powerpoint/2010/main" val="9791469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0E111E-1CEC-1E91-EDE1-8898FB748E67}"/>
              </a:ext>
            </a:extLst>
          </p:cNvPr>
          <p:cNvSpPr>
            <a:spLocks noGrp="1"/>
          </p:cNvSpPr>
          <p:nvPr>
            <p:ph type="title"/>
          </p:nvPr>
        </p:nvSpPr>
        <p:spPr>
          <a:xfrm>
            <a:off x="-4549" y="18255"/>
            <a:ext cx="12192000" cy="77331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FINANCIAL REWARDS</a:t>
            </a:r>
            <a:b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br>
            <a:endParaRPr lang="en-US" sz="24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3652BC7-DD6A-6C15-7B9F-2A2E8B2120B5}"/>
              </a:ext>
            </a:extLst>
          </p:cNvPr>
          <p:cNvSpPr>
            <a:spLocks noGrp="1"/>
          </p:cNvSpPr>
          <p:nvPr>
            <p:ph idx="1"/>
          </p:nvPr>
        </p:nvSpPr>
        <p:spPr>
          <a:xfrm>
            <a:off x="4549" y="423081"/>
            <a:ext cx="12319379" cy="6416664"/>
          </a:xfrm>
        </p:spPr>
        <p:txBody>
          <a:bodyPr>
            <a:normAutofit/>
          </a:bodyPr>
          <a:lstStyle/>
          <a:p>
            <a:pPr algn="just"/>
            <a:r>
              <a:rPr lang="en-US" sz="2400" dirty="0">
                <a:effectLst/>
                <a:latin typeface="Times New Roman" panose="02020603050405020304" pitchFamily="18" charset="0"/>
                <a:ea typeface="Calibri" panose="020F0502020204030204" pitchFamily="34" charset="0"/>
              </a:rPr>
              <a:t>Financial rewards comprise all rewards that have a monetary value and add up to total remuneration – base pay, pay contingent on performance, contribution, competency or skill, pay related to service, financial recognition schemes, and benefits such as pensions, sick pay and health insurance. </a:t>
            </a:r>
            <a:endParaRPr lang="en-US" sz="2400" dirty="0"/>
          </a:p>
        </p:txBody>
      </p:sp>
    </p:spTree>
    <p:extLst>
      <p:ext uri="{BB962C8B-B14F-4D97-AF65-F5344CB8AC3E}">
        <p14:creationId xmlns:p14="http://schemas.microsoft.com/office/powerpoint/2010/main" val="21431555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C33DA-C65F-F971-A856-43ED4780EDB7}"/>
              </a:ext>
            </a:extLst>
          </p:cNvPr>
          <p:cNvSpPr>
            <a:spLocks noGrp="1"/>
          </p:cNvSpPr>
          <p:nvPr>
            <p:ph type="title"/>
          </p:nvPr>
        </p:nvSpPr>
        <p:spPr>
          <a:xfrm>
            <a:off x="0" y="1"/>
            <a:ext cx="12192000" cy="777921"/>
          </a:xfrm>
        </p:spPr>
        <p:txBody>
          <a:bodyPr>
            <a:normAutofit/>
          </a:bodyPr>
          <a:lstStyle/>
          <a:p>
            <a:pPr algn="ctr"/>
            <a:r>
              <a:rPr lang="en-US" sz="2400" b="1" dirty="0">
                <a:latin typeface="Times New Roman" panose="02020603050405020304" pitchFamily="18" charset="0"/>
                <a:cs typeface="Times New Roman" panose="02020603050405020304" pitchFamily="18" charset="0"/>
              </a:rPr>
              <a:t>Financial rewards</a:t>
            </a:r>
          </a:p>
        </p:txBody>
      </p:sp>
      <p:sp>
        <p:nvSpPr>
          <p:cNvPr id="3" name="Content Placeholder 2">
            <a:extLst>
              <a:ext uri="{FF2B5EF4-FFF2-40B4-BE49-F238E27FC236}">
                <a16:creationId xmlns:a16="http://schemas.microsoft.com/office/drawing/2014/main" id="{4C8E5670-8C5A-B2DE-0C7A-ED80869B214B}"/>
              </a:ext>
            </a:extLst>
          </p:cNvPr>
          <p:cNvSpPr>
            <a:spLocks noGrp="1"/>
          </p:cNvSpPr>
          <p:nvPr>
            <p:ph sz="half" idx="1"/>
          </p:nvPr>
        </p:nvSpPr>
        <p:spPr>
          <a:xfrm>
            <a:off x="0" y="559558"/>
            <a:ext cx="6019800" cy="6298441"/>
          </a:xfrm>
        </p:spPr>
        <p:txBody>
          <a:bodyPr>
            <a:normAutofit/>
          </a:bodyPr>
          <a:lstStyle/>
          <a:p>
            <a:pPr algn="just"/>
            <a:r>
              <a:rPr lang="en-US" sz="2400" dirty="0">
                <a:effectLst/>
                <a:latin typeface="Times New Roman" panose="02020603050405020304" pitchFamily="18" charset="0"/>
                <a:ea typeface="Calibri" panose="020F0502020204030204" pitchFamily="34" charset="0"/>
              </a:rPr>
              <a:t>Financial rewards consist of job-based pay, which provides base pay related to the value of the job, and person-based pay, which provides rewards that recognize the individual’s contribution, competence, or skill</a:t>
            </a:r>
            <a:endParaRPr lang="en-US" sz="2400" dirty="0"/>
          </a:p>
        </p:txBody>
      </p:sp>
      <p:sp>
        <p:nvSpPr>
          <p:cNvPr id="4" name="Content Placeholder 3">
            <a:extLst>
              <a:ext uri="{FF2B5EF4-FFF2-40B4-BE49-F238E27FC236}">
                <a16:creationId xmlns:a16="http://schemas.microsoft.com/office/drawing/2014/main" id="{8AE5722B-DB8C-0A02-F49B-7D1255821790}"/>
              </a:ext>
            </a:extLst>
          </p:cNvPr>
          <p:cNvSpPr>
            <a:spLocks noGrp="1"/>
          </p:cNvSpPr>
          <p:nvPr>
            <p:ph sz="half" idx="2"/>
          </p:nvPr>
        </p:nvSpPr>
        <p:spPr>
          <a:xfrm>
            <a:off x="6172199" y="777922"/>
            <a:ext cx="6019799" cy="6080077"/>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management of a reward system requires decisions on levels of pay, how jobs should be valued, the design and operation of grade and pay structures and the choice of benefits. </a:t>
            </a:r>
            <a:endParaRPr lang="en-US" sz="2400" dirty="0"/>
          </a:p>
        </p:txBody>
      </p:sp>
    </p:spTree>
    <p:extLst>
      <p:ext uri="{BB962C8B-B14F-4D97-AF65-F5344CB8AC3E}">
        <p14:creationId xmlns:p14="http://schemas.microsoft.com/office/powerpoint/2010/main" val="372773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5A2696-0AF4-0F92-6603-1F2E2E9E134A}"/>
              </a:ext>
            </a:extLst>
          </p:cNvPr>
          <p:cNvSpPr>
            <a:spLocks noGrp="1"/>
          </p:cNvSpPr>
          <p:nvPr>
            <p:ph type="title"/>
          </p:nvPr>
        </p:nvSpPr>
        <p:spPr>
          <a:xfrm>
            <a:off x="0" y="-95534"/>
            <a:ext cx="5183188" cy="1092484"/>
          </a:xfrm>
        </p:spPr>
        <p:txBody>
          <a:bodyPr>
            <a:normAutofit/>
          </a:bodyPr>
          <a:lstStyle/>
          <a:p>
            <a:pPr algn="ctr"/>
            <a:r>
              <a:rPr lang="en-US" sz="2400" b="1" dirty="0">
                <a:latin typeface="Times New Roman" panose="02020603050405020304" pitchFamily="18" charset="0"/>
                <a:cs typeface="Times New Roman" panose="02020603050405020304" pitchFamily="18" charset="0"/>
              </a:rPr>
              <a:t>Financial reward</a:t>
            </a:r>
          </a:p>
        </p:txBody>
      </p:sp>
      <p:sp>
        <p:nvSpPr>
          <p:cNvPr id="4" name="Text Placeholder 3">
            <a:extLst>
              <a:ext uri="{FF2B5EF4-FFF2-40B4-BE49-F238E27FC236}">
                <a16:creationId xmlns:a16="http://schemas.microsoft.com/office/drawing/2014/main" id="{1A009A08-CD05-B358-6CDF-98171DDE8170}"/>
              </a:ext>
            </a:extLst>
          </p:cNvPr>
          <p:cNvSpPr>
            <a:spLocks noGrp="1"/>
          </p:cNvSpPr>
          <p:nvPr>
            <p:ph type="body" sz="half" idx="2"/>
          </p:nvPr>
        </p:nvSpPr>
        <p:spPr>
          <a:xfrm>
            <a:off x="0" y="987425"/>
            <a:ext cx="7397086" cy="5870575"/>
          </a:xfrm>
        </p:spPr>
        <p:txBody>
          <a:bodyPr>
            <a:normAutofit/>
          </a:bodyPr>
          <a:lstStyle/>
          <a:p>
            <a:pPr algn="just"/>
            <a:r>
              <a:rPr lang="en-US" sz="2400" dirty="0">
                <a:latin typeface="Times New Roman" panose="02020603050405020304" pitchFamily="18" charset="0"/>
                <a:ea typeface="Calibri" panose="020F0502020204030204" pitchFamily="34" charset="0"/>
              </a:rPr>
              <a:t>T</a:t>
            </a:r>
            <a:r>
              <a:rPr lang="en-US" sz="2400" dirty="0">
                <a:effectLst/>
                <a:latin typeface="Times New Roman" panose="02020603050405020304" pitchFamily="18" charset="0"/>
                <a:ea typeface="Calibri" panose="020F0502020204030204" pitchFamily="34" charset="0"/>
              </a:rPr>
              <a:t>otal remuneration – base pay, pay contingent on performance, contribution, competency or skill, pay related to service, financial recognition schemes, and benefits such as pensions, sick pay and health insurance.</a:t>
            </a:r>
            <a:endParaRPr lang="en-US" sz="2400" dirty="0"/>
          </a:p>
        </p:txBody>
      </p:sp>
      <p:pic>
        <p:nvPicPr>
          <p:cNvPr id="2050" name="Picture 2" descr="Free People Exchanging Money Stock Photo">
            <a:extLst>
              <a:ext uri="{FF2B5EF4-FFF2-40B4-BE49-F238E27FC236}">
                <a16:creationId xmlns:a16="http://schemas.microsoft.com/office/drawing/2014/main" id="{4BD77F89-1217-441A-FFF0-AA50DD4FD08E}"/>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397086" y="1"/>
            <a:ext cx="4794913" cy="38213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F67E192-CB2D-B033-8D58-6366C9BA69A1}"/>
              </a:ext>
            </a:extLst>
          </p:cNvPr>
          <p:cNvSpPr txBox="1"/>
          <p:nvPr/>
        </p:nvSpPr>
        <p:spPr>
          <a:xfrm>
            <a:off x="7397086" y="3821373"/>
            <a:ext cx="4794913" cy="261610"/>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https://www.pexels.com/photo/people-exchanging-money-4968383/</a:t>
            </a:r>
          </a:p>
        </p:txBody>
      </p:sp>
    </p:spTree>
    <p:extLst>
      <p:ext uri="{BB962C8B-B14F-4D97-AF65-F5344CB8AC3E}">
        <p14:creationId xmlns:p14="http://schemas.microsoft.com/office/powerpoint/2010/main" val="10571387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404FC-E3C0-9984-F1CB-8F4908CD5273}"/>
              </a:ext>
            </a:extLst>
          </p:cNvPr>
          <p:cNvSpPr>
            <a:spLocks noGrp="1"/>
          </p:cNvSpPr>
          <p:nvPr>
            <p:ph type="title"/>
          </p:nvPr>
        </p:nvSpPr>
        <p:spPr>
          <a:xfrm>
            <a:off x="0" y="0"/>
            <a:ext cx="12192000" cy="121465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Money and motivation </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A08EF24-E8B6-B101-96B8-55D9A5FE6BF3}"/>
              </a:ext>
            </a:extLst>
          </p:cNvPr>
          <p:cNvSpPr>
            <a:spLocks noGrp="1"/>
          </p:cNvSpPr>
          <p:nvPr>
            <p:ph sz="half" idx="1"/>
          </p:nvPr>
        </p:nvSpPr>
        <p:spPr>
          <a:xfrm>
            <a:off x="0" y="941696"/>
            <a:ext cx="6019800" cy="591630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can act as a goal that people generally strive for, although to different degrees.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effectLst/>
                <a:latin typeface="Times New Roman" panose="02020603050405020304" pitchFamily="18" charset="0"/>
                <a:ea typeface="Calibri" panose="020F0502020204030204" pitchFamily="34" charset="0"/>
              </a:rPr>
              <a:t>It can act as an instrument that provides valued outcomes</a:t>
            </a:r>
            <a:r>
              <a:rPr lang="en-US" sz="1800" dirty="0">
                <a:effectLst/>
                <a:latin typeface="Times New Roman" panose="02020603050405020304" pitchFamily="18" charset="0"/>
                <a:ea typeface="Calibri" panose="020F0502020204030204" pitchFamily="34" charset="0"/>
              </a:rPr>
              <a:t>. </a:t>
            </a:r>
            <a:endParaRPr lang="en-US" dirty="0"/>
          </a:p>
        </p:txBody>
      </p:sp>
      <p:sp>
        <p:nvSpPr>
          <p:cNvPr id="4" name="Content Placeholder 3">
            <a:extLst>
              <a:ext uri="{FF2B5EF4-FFF2-40B4-BE49-F238E27FC236}">
                <a16:creationId xmlns:a16="http://schemas.microsoft.com/office/drawing/2014/main" id="{EB324F63-FB6F-65C8-FFED-58DC1E92FCC7}"/>
              </a:ext>
            </a:extLst>
          </p:cNvPr>
          <p:cNvSpPr>
            <a:spLocks noGrp="1"/>
          </p:cNvSpPr>
          <p:nvPr>
            <p:ph sz="half" idx="2"/>
          </p:nvPr>
        </p:nvSpPr>
        <p:spPr>
          <a:xfrm>
            <a:off x="6172198" y="941696"/>
            <a:ext cx="6019799" cy="5916304"/>
          </a:xfrm>
        </p:spPr>
        <p:txBody>
          <a:bodyPr/>
          <a:lstStyle/>
          <a:p>
            <a:pPr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can be a symbol that indicates the recipient’s value to the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57150" marR="0" indent="-28575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It can act as a general reinforcer because it is associated with valued rewards and therefore takes on reward value itself</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203209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0FE6AF-6A02-9301-58DB-16D45DF09C95}"/>
              </a:ext>
            </a:extLst>
          </p:cNvPr>
          <p:cNvSpPr>
            <a:spLocks noGrp="1"/>
          </p:cNvSpPr>
          <p:nvPr>
            <p:ph type="title"/>
          </p:nvPr>
        </p:nvSpPr>
        <p:spPr>
          <a:xfrm>
            <a:off x="0" y="0"/>
            <a:ext cx="5183188" cy="736979"/>
          </a:xfrm>
        </p:spPr>
        <p:txBody>
          <a:bodyPr>
            <a:normAutofit/>
          </a:bodyPr>
          <a:lstStyle/>
          <a:p>
            <a:pPr algn="ctr"/>
            <a:r>
              <a:rPr lang="en-US" sz="2400" b="1" dirty="0">
                <a:latin typeface="Times New Roman" panose="02020603050405020304" pitchFamily="18" charset="0"/>
                <a:cs typeface="Times New Roman" panose="02020603050405020304" pitchFamily="18" charset="0"/>
              </a:rPr>
              <a:t>Money</a:t>
            </a:r>
          </a:p>
        </p:txBody>
      </p:sp>
      <p:sp>
        <p:nvSpPr>
          <p:cNvPr id="4" name="Text Placeholder 3">
            <a:extLst>
              <a:ext uri="{FF2B5EF4-FFF2-40B4-BE49-F238E27FC236}">
                <a16:creationId xmlns:a16="http://schemas.microsoft.com/office/drawing/2014/main" id="{62FB0124-AEC2-81EC-B760-F8532FF0CD31}"/>
              </a:ext>
            </a:extLst>
          </p:cNvPr>
          <p:cNvSpPr>
            <a:spLocks noGrp="1"/>
          </p:cNvSpPr>
          <p:nvPr>
            <p:ph type="body" sz="half" idx="2"/>
          </p:nvPr>
        </p:nvSpPr>
        <p:spPr>
          <a:xfrm>
            <a:off x="0" y="987425"/>
            <a:ext cx="8693834" cy="5943599"/>
          </a:xfrm>
        </p:spPr>
        <p:txBody>
          <a:bodyPr>
            <a:normAutofit/>
          </a:bodyPr>
          <a:lstStyle/>
          <a:p>
            <a:pPr algn="just"/>
            <a:r>
              <a:rPr lang="en-US" sz="2400" dirty="0">
                <a:effectLst/>
                <a:latin typeface="Times New Roman" panose="02020603050405020304" pitchFamily="18" charset="0"/>
                <a:ea typeface="Calibri" panose="020F0502020204030204" pitchFamily="34" charset="0"/>
              </a:rPr>
              <a:t>Money can motivate because it is linked directly or indirectly with the satisfaction of many needs. </a:t>
            </a:r>
          </a:p>
          <a:p>
            <a:pPr algn="just"/>
            <a:r>
              <a:rPr lang="en-US" sz="2400" dirty="0">
                <a:effectLst/>
                <a:latin typeface="Times New Roman" panose="02020603050405020304" pitchFamily="18" charset="0"/>
                <a:ea typeface="Calibri" panose="020F0502020204030204" pitchFamily="34" charset="0"/>
              </a:rPr>
              <a:t>It satisfies the basic need for survival and security, if income is regular. </a:t>
            </a:r>
            <a:endParaRPr lang="en-US" sz="2400" dirty="0"/>
          </a:p>
        </p:txBody>
      </p:sp>
      <p:pic>
        <p:nvPicPr>
          <p:cNvPr id="3074" name="Picture 2" descr="Free Woman Sitting in Front of Her Laptop and Holding a Lot of Cash  Stock Photo">
            <a:extLst>
              <a:ext uri="{FF2B5EF4-FFF2-40B4-BE49-F238E27FC236}">
                <a16:creationId xmlns:a16="http://schemas.microsoft.com/office/drawing/2014/main" id="{59EE4EF5-1EBA-1B73-E2D7-A447C6C029A6}"/>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8693834" y="1"/>
            <a:ext cx="3498166"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9AB4A738-812E-2C35-A40A-C471B760B8CE}"/>
              </a:ext>
            </a:extLst>
          </p:cNvPr>
          <p:cNvSpPr txBox="1"/>
          <p:nvPr/>
        </p:nvSpPr>
        <p:spPr>
          <a:xfrm>
            <a:off x="8693834" y="3742006"/>
            <a:ext cx="3498166"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https://www.pexels.com/photo/woman-sitting-in-front-of-her-laptop-and-holding-a-lot-of-cash-5899197/</a:t>
            </a:r>
          </a:p>
        </p:txBody>
      </p:sp>
    </p:spTree>
    <p:extLst>
      <p:ext uri="{BB962C8B-B14F-4D97-AF65-F5344CB8AC3E}">
        <p14:creationId xmlns:p14="http://schemas.microsoft.com/office/powerpoint/2010/main" val="37471922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5EDE7A-9749-602C-11C8-832B47204739}"/>
              </a:ext>
            </a:extLst>
          </p:cNvPr>
          <p:cNvSpPr>
            <a:spLocks noGrp="1"/>
          </p:cNvSpPr>
          <p:nvPr>
            <p:ph type="title"/>
          </p:nvPr>
        </p:nvSpPr>
        <p:spPr>
          <a:xfrm>
            <a:off x="-1" y="1"/>
            <a:ext cx="12050973" cy="805217"/>
          </a:xfrm>
        </p:spPr>
        <p:txBody>
          <a:bodyPr>
            <a:normAutofit/>
          </a:bodyPr>
          <a:lstStyle/>
          <a:p>
            <a:pPr algn="ctr"/>
            <a:r>
              <a:rPr lang="en-US" sz="2400" b="1" dirty="0">
                <a:latin typeface="Times New Roman" panose="02020603050405020304" pitchFamily="18" charset="0"/>
                <a:cs typeface="Times New Roman" panose="02020603050405020304" pitchFamily="18" charset="0"/>
              </a:rPr>
              <a:t>Money </a:t>
            </a:r>
          </a:p>
        </p:txBody>
      </p:sp>
      <p:sp>
        <p:nvSpPr>
          <p:cNvPr id="3" name="Content Placeholder 2">
            <a:extLst>
              <a:ext uri="{FF2B5EF4-FFF2-40B4-BE49-F238E27FC236}">
                <a16:creationId xmlns:a16="http://schemas.microsoft.com/office/drawing/2014/main" id="{10D16E3A-FE0B-D90C-29F8-BC54AAE79E2C}"/>
              </a:ext>
            </a:extLst>
          </p:cNvPr>
          <p:cNvSpPr>
            <a:spLocks noGrp="1"/>
          </p:cNvSpPr>
          <p:nvPr>
            <p:ph idx="1"/>
          </p:nvPr>
        </p:nvSpPr>
        <p:spPr>
          <a:xfrm>
            <a:off x="0" y="682388"/>
            <a:ext cx="12192000" cy="6305265"/>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It can also satisfy the need for self-esteem (it is a visible mark of appreciation) and status – money can set you in a grade apart from your fellows and can buy you things they cannot afford.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Money satisfies the less desirable but nevertheless prevalent drives of acquisitiveness and cupidity.</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886043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1C695-CE66-D78E-4C3E-1D095BADC97A}"/>
              </a:ext>
            </a:extLst>
          </p:cNvPr>
          <p:cNvSpPr>
            <a:spLocks noGrp="1"/>
          </p:cNvSpPr>
          <p:nvPr>
            <p:ph type="title"/>
          </p:nvPr>
        </p:nvSpPr>
        <p:spPr>
          <a:xfrm>
            <a:off x="0" y="0"/>
            <a:ext cx="5183188" cy="736979"/>
          </a:xfrm>
        </p:spPr>
        <p:txBody>
          <a:bodyPr>
            <a:normAutofit/>
          </a:bodyPr>
          <a:lstStyle/>
          <a:p>
            <a:pPr algn="ctr"/>
            <a:r>
              <a:rPr lang="en-US" sz="2400" b="1" dirty="0">
                <a:latin typeface="Times New Roman" panose="02020603050405020304" pitchFamily="18" charset="0"/>
                <a:cs typeface="Times New Roman" panose="02020603050405020304" pitchFamily="18" charset="0"/>
              </a:rPr>
              <a:t>Money</a:t>
            </a:r>
          </a:p>
        </p:txBody>
      </p:sp>
      <p:sp>
        <p:nvSpPr>
          <p:cNvPr id="4" name="Text Placeholder 3">
            <a:extLst>
              <a:ext uri="{FF2B5EF4-FFF2-40B4-BE49-F238E27FC236}">
                <a16:creationId xmlns:a16="http://schemas.microsoft.com/office/drawing/2014/main" id="{C391A987-B095-D158-7D99-411D3C6F8653}"/>
              </a:ext>
            </a:extLst>
          </p:cNvPr>
          <p:cNvSpPr>
            <a:spLocks noGrp="1"/>
          </p:cNvSpPr>
          <p:nvPr>
            <p:ph type="body" sz="half" idx="2"/>
          </p:nvPr>
        </p:nvSpPr>
        <p:spPr>
          <a:xfrm>
            <a:off x="0" y="736979"/>
            <a:ext cx="7934178" cy="6121021"/>
          </a:xfrm>
        </p:spPr>
        <p:txBody>
          <a:bodyPr>
            <a:normAutofit/>
          </a:bodyPr>
          <a:lstStyle/>
          <a:p>
            <a:pPr algn="just"/>
            <a:r>
              <a:rPr lang="en-US" sz="2400" dirty="0">
                <a:effectLst/>
                <a:latin typeface="Times New Roman" panose="02020603050405020304" pitchFamily="18" charset="0"/>
                <a:ea typeface="Calibri" panose="020F0502020204030204" pitchFamily="34" charset="0"/>
              </a:rPr>
              <a:t>Money acquires motivating power because it comes to symbolize so many intangible goals.</a:t>
            </a:r>
            <a:endParaRPr lang="en-US" sz="2400" dirty="0"/>
          </a:p>
        </p:txBody>
      </p:sp>
      <p:pic>
        <p:nvPicPr>
          <p:cNvPr id="4098" name="Picture 2" descr="Free Man and Woman Buying Pastries Stock Photo">
            <a:extLst>
              <a:ext uri="{FF2B5EF4-FFF2-40B4-BE49-F238E27FC236}">
                <a16:creationId xmlns:a16="http://schemas.microsoft.com/office/drawing/2014/main" id="{E939D510-4063-BA10-C3E1-C9E9F2788B39}"/>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10" r="7710"/>
          <a:stretch>
            <a:fillRect/>
          </a:stretch>
        </p:blipFill>
        <p:spPr bwMode="auto">
          <a:xfrm>
            <a:off x="7934178" y="-112541"/>
            <a:ext cx="4257822" cy="38123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BA6A4ECD-975F-1732-F4BB-A980AE042D3F}"/>
              </a:ext>
            </a:extLst>
          </p:cNvPr>
          <p:cNvSpPr txBox="1"/>
          <p:nvPr/>
        </p:nvSpPr>
        <p:spPr>
          <a:xfrm>
            <a:off x="7934178" y="3981157"/>
            <a:ext cx="425782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https://www.pexels.com/photo/man-and-woman-buying-pastries-8526400/</a:t>
            </a:r>
          </a:p>
        </p:txBody>
      </p:sp>
    </p:spTree>
    <p:extLst>
      <p:ext uri="{BB962C8B-B14F-4D97-AF65-F5344CB8AC3E}">
        <p14:creationId xmlns:p14="http://schemas.microsoft.com/office/powerpoint/2010/main" val="38546571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2BE02-00E1-6794-0A78-5ED2BC38321E}"/>
              </a:ext>
            </a:extLst>
          </p:cNvPr>
          <p:cNvSpPr>
            <a:spLocks noGrp="1"/>
          </p:cNvSpPr>
          <p:nvPr>
            <p:ph type="title"/>
          </p:nvPr>
        </p:nvSpPr>
        <p:spPr>
          <a:xfrm>
            <a:off x="0" y="0"/>
            <a:ext cx="12192000" cy="887103"/>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Factors affecting satisfaction with pay</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C913C401-0501-4B1A-AE21-2E3FB3EF074A}"/>
              </a:ext>
            </a:extLst>
          </p:cNvPr>
          <p:cNvSpPr>
            <a:spLocks noGrp="1"/>
          </p:cNvSpPr>
          <p:nvPr>
            <p:ph sz="half" idx="1"/>
          </p:nvPr>
        </p:nvSpPr>
        <p:spPr>
          <a:xfrm>
            <a:off x="0" y="559558"/>
            <a:ext cx="6019800" cy="6298442"/>
          </a:xfrm>
        </p:spPr>
        <p:txBody>
          <a:bodyPr/>
          <a:lstStyle/>
          <a:p>
            <a:pPr algn="just"/>
            <a:r>
              <a:rPr lang="en-US" sz="2400" dirty="0">
                <a:latin typeface="Times New Roman" panose="02020603050405020304" pitchFamily="18" charset="0"/>
                <a:ea typeface="Calibri" panose="020F0502020204030204" pitchFamily="34" charset="0"/>
              </a:rPr>
              <a:t>P</a:t>
            </a:r>
            <a:r>
              <a:rPr lang="en-US" sz="2400" dirty="0">
                <a:effectLst/>
                <a:latin typeface="Times New Roman" panose="02020603050405020304" pitchFamily="18" charset="0"/>
                <a:ea typeface="Calibri" panose="020F0502020204030204" pitchFamily="34" charset="0"/>
              </a:rPr>
              <a:t>eople’s feelings about the adequacy of their pay are based upon comparisons they make between their own and others</a:t>
            </a:r>
            <a:r>
              <a:rPr lang="en-US" sz="1800" dirty="0">
                <a:effectLst/>
                <a:latin typeface="Times New Roman" panose="02020603050405020304" pitchFamily="18" charset="0"/>
                <a:ea typeface="Calibri" panose="020F0502020204030204" pitchFamily="34" charset="0"/>
              </a:rPr>
              <a:t>’</a:t>
            </a:r>
            <a:endParaRPr lang="en-US" dirty="0"/>
          </a:p>
        </p:txBody>
      </p:sp>
      <p:sp>
        <p:nvSpPr>
          <p:cNvPr id="4" name="Content Placeholder 3">
            <a:extLst>
              <a:ext uri="{FF2B5EF4-FFF2-40B4-BE49-F238E27FC236}">
                <a16:creationId xmlns:a16="http://schemas.microsoft.com/office/drawing/2014/main" id="{B3489D79-50AE-03FD-B3AE-3AB4CAC91C20}"/>
              </a:ext>
            </a:extLst>
          </p:cNvPr>
          <p:cNvSpPr>
            <a:spLocks noGrp="1"/>
          </p:cNvSpPr>
          <p:nvPr>
            <p:ph sz="half" idx="2"/>
          </p:nvPr>
        </p:nvSpPr>
        <p:spPr>
          <a:xfrm>
            <a:off x="6172200" y="750627"/>
            <a:ext cx="6019800" cy="6107373"/>
          </a:xfrm>
        </p:spPr>
        <p:txBody>
          <a:bodyPr>
            <a:normAutofit/>
          </a:bodyPr>
          <a:lstStyle/>
          <a:p>
            <a:pPr algn="just"/>
            <a:r>
              <a:rPr lang="en-US" sz="2400" dirty="0">
                <a:effectLst/>
                <a:latin typeface="Times New Roman" panose="02020603050405020304" pitchFamily="18" charset="0"/>
                <a:ea typeface="Calibri" panose="020F0502020204030204" pitchFamily="34" charset="0"/>
              </a:rPr>
              <a:t>External market comparisons are the most critical because they are the ones that strongly influence whether individuals want to stay with the organization</a:t>
            </a:r>
            <a:endParaRPr lang="en-US" sz="2400" dirty="0"/>
          </a:p>
        </p:txBody>
      </p:sp>
    </p:spTree>
    <p:extLst>
      <p:ext uri="{BB962C8B-B14F-4D97-AF65-F5344CB8AC3E}">
        <p14:creationId xmlns:p14="http://schemas.microsoft.com/office/powerpoint/2010/main" val="42762489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BB0F50-5C7E-5815-CBE3-CC72E094A30F}"/>
              </a:ext>
            </a:extLst>
          </p:cNvPr>
          <p:cNvSpPr>
            <a:spLocks noGrp="1"/>
          </p:cNvSpPr>
          <p:nvPr>
            <p:ph type="title"/>
          </p:nvPr>
        </p:nvSpPr>
        <p:spPr>
          <a:xfrm>
            <a:off x="-1" y="1"/>
            <a:ext cx="12064621" cy="832512"/>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Factors affecting satisfaction with pay</a:t>
            </a:r>
            <a:endParaRPr lang="en-US"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90DAEF8-6F5C-F407-2D67-F66E60A5FC35}"/>
              </a:ext>
            </a:extLst>
          </p:cNvPr>
          <p:cNvSpPr>
            <a:spLocks noGrp="1"/>
          </p:cNvSpPr>
          <p:nvPr>
            <p:ph sz="half" idx="1"/>
          </p:nvPr>
        </p:nvSpPr>
        <p:spPr>
          <a:xfrm>
            <a:off x="-1" y="832512"/>
            <a:ext cx="6019801" cy="5895833"/>
          </a:xfrm>
        </p:spPr>
        <p:txBody>
          <a:bodyPr>
            <a:normAutofit/>
          </a:bodyPr>
          <a:lstStyle/>
          <a:p>
            <a:r>
              <a:rPr lang="en-US" sz="2400" dirty="0">
                <a:latin typeface="Times New Roman" panose="02020603050405020304" pitchFamily="18" charset="0"/>
                <a:cs typeface="Times New Roman" panose="02020603050405020304" pitchFamily="18" charset="0"/>
              </a:rPr>
              <a:t>Employees compare their pay with external and internal</a:t>
            </a:r>
          </a:p>
        </p:txBody>
      </p:sp>
      <p:sp>
        <p:nvSpPr>
          <p:cNvPr id="4" name="Content Placeholder 3">
            <a:extLst>
              <a:ext uri="{FF2B5EF4-FFF2-40B4-BE49-F238E27FC236}">
                <a16:creationId xmlns:a16="http://schemas.microsoft.com/office/drawing/2014/main" id="{88368761-3B3F-786F-6029-66FDF45F1EAF}"/>
              </a:ext>
            </a:extLst>
          </p:cNvPr>
          <p:cNvSpPr>
            <a:spLocks noGrp="1"/>
          </p:cNvSpPr>
          <p:nvPr>
            <p:ph sz="half" idx="2"/>
          </p:nvPr>
        </p:nvSpPr>
        <p:spPr>
          <a:xfrm>
            <a:off x="6172200" y="941696"/>
            <a:ext cx="5892420" cy="5786650"/>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key thing that the organization needs to focus on is whether its employees are more dissatisfied with their pay than are employees in other organizations</a:t>
            </a:r>
            <a:endParaRPr lang="en-US" sz="2400" dirty="0"/>
          </a:p>
        </p:txBody>
      </p:sp>
    </p:spTree>
    <p:extLst>
      <p:ext uri="{BB962C8B-B14F-4D97-AF65-F5344CB8AC3E}">
        <p14:creationId xmlns:p14="http://schemas.microsoft.com/office/powerpoint/2010/main" val="16840731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3DCFC9-7AB2-5BB2-2AC0-4592870A041C}"/>
              </a:ext>
            </a:extLst>
          </p:cNvPr>
          <p:cNvSpPr>
            <a:spLocks noGrp="1"/>
          </p:cNvSpPr>
          <p:nvPr>
            <p:ph type="title"/>
          </p:nvPr>
        </p:nvSpPr>
        <p:spPr>
          <a:xfrm>
            <a:off x="0" y="1"/>
            <a:ext cx="12192000" cy="1146411"/>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Factors affecting satisfaction with pay</a:t>
            </a:r>
            <a:endParaRPr lang="en-US" sz="2400" dirty="0"/>
          </a:p>
        </p:txBody>
      </p:sp>
      <p:sp>
        <p:nvSpPr>
          <p:cNvPr id="3" name="Content Placeholder 2">
            <a:extLst>
              <a:ext uri="{FF2B5EF4-FFF2-40B4-BE49-F238E27FC236}">
                <a16:creationId xmlns:a16="http://schemas.microsoft.com/office/drawing/2014/main" id="{11A9EA00-EB42-B563-A193-2D2237E72C89}"/>
              </a:ext>
            </a:extLst>
          </p:cNvPr>
          <p:cNvSpPr>
            <a:spLocks noGrp="1"/>
          </p:cNvSpPr>
          <p:nvPr>
            <p:ph sz="half" idx="1"/>
          </p:nvPr>
        </p:nvSpPr>
        <p:spPr>
          <a:xfrm>
            <a:off x="0" y="859809"/>
            <a:ext cx="6019800" cy="5998190"/>
          </a:xfrm>
        </p:spPr>
        <p:txBody>
          <a:bodyPr>
            <a:normAutofit/>
          </a:bodyPr>
          <a:lstStyle/>
          <a:p>
            <a:pPr algn="just"/>
            <a:r>
              <a:rPr lang="en-US" sz="2400" dirty="0">
                <a:latin typeface="Times New Roman" panose="02020603050405020304" pitchFamily="18" charset="0"/>
                <a:ea typeface="Calibri" panose="020F0502020204030204" pitchFamily="34" charset="0"/>
              </a:rPr>
              <a:t>R</a:t>
            </a:r>
            <a:r>
              <a:rPr lang="en-US" sz="2400" dirty="0">
                <a:effectLst/>
                <a:latin typeface="Times New Roman" panose="02020603050405020304" pitchFamily="18" charset="0"/>
                <a:ea typeface="Calibri" panose="020F0502020204030204" pitchFamily="34" charset="0"/>
              </a:rPr>
              <a:t>ewards are commensurate with the perceptions of individuals about their ability, contribution and value to the organization founded on information or beliefs about what other people, inside and outside the organization, are paid </a:t>
            </a:r>
            <a:endParaRPr lang="en-US" sz="2400" dirty="0"/>
          </a:p>
        </p:txBody>
      </p:sp>
      <p:sp>
        <p:nvSpPr>
          <p:cNvPr id="4" name="Content Placeholder 3">
            <a:extLst>
              <a:ext uri="{FF2B5EF4-FFF2-40B4-BE49-F238E27FC236}">
                <a16:creationId xmlns:a16="http://schemas.microsoft.com/office/drawing/2014/main" id="{333AF7BC-BB3B-8398-DDE2-A73C0E1FF946}"/>
              </a:ext>
            </a:extLst>
          </p:cNvPr>
          <p:cNvSpPr>
            <a:spLocks noGrp="1"/>
          </p:cNvSpPr>
          <p:nvPr>
            <p:ph sz="half" idx="2"/>
          </p:nvPr>
        </p:nvSpPr>
        <p:spPr>
          <a:xfrm>
            <a:off x="6172200" y="723331"/>
            <a:ext cx="6019800" cy="6134668"/>
          </a:xfrm>
        </p:spPr>
        <p:txBody>
          <a:bodyPr>
            <a:normAutofit/>
          </a:bodyPr>
          <a:lstStyle/>
          <a:p>
            <a:pPr algn="just"/>
            <a:r>
              <a:rPr lang="en-US" sz="2400" dirty="0">
                <a:effectLst/>
                <a:latin typeface="Times New Roman" panose="02020603050405020304" pitchFamily="18" charset="0"/>
                <a:ea typeface="Calibri" panose="020F0502020204030204" pitchFamily="34" charset="0"/>
              </a:rPr>
              <a:t>individuals feel their rate of pay or increase has been determined fairly (the principle of procedural justice)</a:t>
            </a:r>
            <a:endParaRPr lang="en-US" sz="2400" dirty="0"/>
          </a:p>
        </p:txBody>
      </p:sp>
    </p:spTree>
    <p:extLst>
      <p:ext uri="{BB962C8B-B14F-4D97-AF65-F5344CB8AC3E}">
        <p14:creationId xmlns:p14="http://schemas.microsoft.com/office/powerpoint/2010/main" val="3930298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251E20-E721-80ED-D9A1-659F2DBCEFF6}"/>
              </a:ext>
            </a:extLst>
          </p:cNvPr>
          <p:cNvSpPr>
            <a:spLocks noGrp="1"/>
          </p:cNvSpPr>
          <p:nvPr>
            <p:ph type="title"/>
          </p:nvPr>
        </p:nvSpPr>
        <p:spPr>
          <a:xfrm>
            <a:off x="-1" y="-9525"/>
            <a:ext cx="8420667" cy="678265"/>
          </a:xfrm>
        </p:spPr>
        <p:txBody>
          <a:bodyPr>
            <a:normAutofit/>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Factors affecting satisfaction with pay</a:t>
            </a:r>
            <a:endParaRPr lang="en-US" sz="2400" dirty="0"/>
          </a:p>
        </p:txBody>
      </p:sp>
      <p:sp>
        <p:nvSpPr>
          <p:cNvPr id="4" name="Text Placeholder 3">
            <a:extLst>
              <a:ext uri="{FF2B5EF4-FFF2-40B4-BE49-F238E27FC236}">
                <a16:creationId xmlns:a16="http://schemas.microsoft.com/office/drawing/2014/main" id="{9EF045F3-D7C6-4060-9ABF-414B1EE49A3D}"/>
              </a:ext>
            </a:extLst>
          </p:cNvPr>
          <p:cNvSpPr>
            <a:spLocks noGrp="1"/>
          </p:cNvSpPr>
          <p:nvPr>
            <p:ph type="body" sz="half" idx="2"/>
          </p:nvPr>
        </p:nvSpPr>
        <p:spPr>
          <a:xfrm>
            <a:off x="0" y="668740"/>
            <a:ext cx="8420668" cy="6189260"/>
          </a:xfrm>
        </p:spPr>
        <p:txBody>
          <a:bodyPr/>
          <a:lstStyle/>
          <a:p>
            <a:pPr algn="just"/>
            <a:r>
              <a:rPr lang="en-US" sz="2400" kern="100" dirty="0">
                <a:latin typeface="Times New Roman" panose="02020603050405020304" pitchFamily="18" charset="0"/>
                <a:ea typeface="Calibri" panose="020F0502020204030204" pitchFamily="34" charset="0"/>
                <a:cs typeface="Times New Roman" panose="02020603050405020304" pitchFamily="18" charset="0"/>
              </a:rPr>
              <a:t>I</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ndividuals are satisfied with other aspects of their employment – for example, the quality of working life, work–life balance, their status, promotion prospects, opportunity to use and develop skills, and relations with their managers and colleague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5122" name="Picture 2" descr="Free Woman with Hand's on Face Looking Afar Stock Photo">
            <a:extLst>
              <a:ext uri="{FF2B5EF4-FFF2-40B4-BE49-F238E27FC236}">
                <a16:creationId xmlns:a16="http://schemas.microsoft.com/office/drawing/2014/main" id="{4D26306B-0694-45FF-522A-499DE9DC1DCA}"/>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27" b="23627"/>
          <a:stretch>
            <a:fillRect/>
          </a:stretch>
        </p:blipFill>
        <p:spPr bwMode="auto">
          <a:xfrm>
            <a:off x="8420668" y="-9525"/>
            <a:ext cx="3771331" cy="399467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34AC9AC-6687-ED04-CD89-A08D93FD764A}"/>
              </a:ext>
            </a:extLst>
          </p:cNvPr>
          <p:cNvSpPr txBox="1"/>
          <p:nvPr/>
        </p:nvSpPr>
        <p:spPr>
          <a:xfrm>
            <a:off x="8420666" y="4203510"/>
            <a:ext cx="3771331"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https://www.pexels.com/photo/woman-with-hand-s-on-face-looking-afar-8057325/</a:t>
            </a:r>
          </a:p>
        </p:txBody>
      </p:sp>
    </p:spTree>
    <p:extLst>
      <p:ext uri="{BB962C8B-B14F-4D97-AF65-F5344CB8AC3E}">
        <p14:creationId xmlns:p14="http://schemas.microsoft.com/office/powerpoint/2010/main" val="212602279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5DC6DB-1A7B-1063-A572-17ECDCBFFF2D}"/>
              </a:ext>
            </a:extLst>
          </p:cNvPr>
          <p:cNvSpPr>
            <a:spLocks noGrp="1"/>
          </p:cNvSpPr>
          <p:nvPr>
            <p:ph type="title"/>
          </p:nvPr>
        </p:nvSpPr>
        <p:spPr>
          <a:xfrm>
            <a:off x="0" y="1"/>
            <a:ext cx="12192000" cy="1009933"/>
          </a:xfrm>
        </p:spPr>
        <p:txBody>
          <a:bodyPr>
            <a:normAutofit fontScale="90000"/>
          </a:bodyPr>
          <a:lstStyle/>
          <a:p>
            <a:pPr algn="ctr"/>
            <a:r>
              <a:rPr lang="en-US" sz="2700" b="1" kern="100" dirty="0">
                <a:effectLst/>
                <a:latin typeface="Times New Roman" panose="02020603050405020304" pitchFamily="18" charset="0"/>
                <a:ea typeface="Calibri" panose="020F0502020204030204" pitchFamily="34" charset="0"/>
                <a:cs typeface="Times New Roman" panose="02020603050405020304" pitchFamily="18" charset="0"/>
              </a:rPr>
              <a:t>Job satisfaction and performance</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DF666DEB-51C3-1D6A-07AB-E54A93E84C14}"/>
              </a:ext>
            </a:extLst>
          </p:cNvPr>
          <p:cNvSpPr>
            <a:spLocks noGrp="1"/>
          </p:cNvSpPr>
          <p:nvPr>
            <p:ph idx="1"/>
          </p:nvPr>
        </p:nvSpPr>
        <p:spPr>
          <a:xfrm>
            <a:off x="0" y="682388"/>
            <a:ext cx="12192000" cy="6175611"/>
          </a:xfrm>
        </p:spPr>
        <p:txBody>
          <a:bodyPr>
            <a:normAutofit/>
          </a:bodyPr>
          <a:lstStyle/>
          <a:p>
            <a:r>
              <a:rPr lang="en-US" sz="2400" dirty="0">
                <a:effectLst/>
                <a:latin typeface="Times New Roman" panose="02020603050405020304" pitchFamily="18" charset="0"/>
                <a:ea typeface="Calibri" panose="020F0502020204030204" pitchFamily="34" charset="0"/>
              </a:rPr>
              <a:t>People are motivated to achieve certain goals and will be satisfied if they achieve these goals through improved performance. </a:t>
            </a:r>
          </a:p>
          <a:p>
            <a:r>
              <a:rPr lang="en-US" sz="2400" dirty="0">
                <a:effectLst/>
                <a:latin typeface="Times New Roman" panose="02020603050405020304" pitchFamily="18" charset="0"/>
                <a:ea typeface="Calibri" panose="020F0502020204030204" pitchFamily="34" charset="0"/>
              </a:rPr>
              <a:t>They may be even more satisfied if they are then rewarded by extrinsic recognition or an intrinsic sense of achievement. </a:t>
            </a:r>
          </a:p>
          <a:p>
            <a:r>
              <a:rPr lang="en-US" sz="2400" dirty="0">
                <a:effectLst/>
                <a:latin typeface="Times New Roman" panose="02020603050405020304" pitchFamily="18" charset="0"/>
                <a:ea typeface="Calibri" panose="020F0502020204030204" pitchFamily="34" charset="0"/>
              </a:rPr>
              <a:t>It can also be argued that some people may be complacently satisfied with their job and will not be inspired to work harder or better</a:t>
            </a:r>
            <a:endParaRPr lang="en-US" sz="2400" dirty="0"/>
          </a:p>
        </p:txBody>
      </p:sp>
    </p:spTree>
    <p:extLst>
      <p:ext uri="{BB962C8B-B14F-4D97-AF65-F5344CB8AC3E}">
        <p14:creationId xmlns:p14="http://schemas.microsoft.com/office/powerpoint/2010/main" val="23460933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3DE937-7D2A-B4AC-D2D9-935406EF2CF1}"/>
              </a:ext>
            </a:extLst>
          </p:cNvPr>
          <p:cNvSpPr>
            <a:spLocks noGrp="1"/>
          </p:cNvSpPr>
          <p:nvPr>
            <p:ph type="title"/>
          </p:nvPr>
        </p:nvSpPr>
        <p:spPr>
          <a:xfrm>
            <a:off x="0" y="1"/>
            <a:ext cx="12091916" cy="1228298"/>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Arguments for financial rewards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FA500E95-437B-8DF3-B6F8-9771A62B7CE7}"/>
              </a:ext>
            </a:extLst>
          </p:cNvPr>
          <p:cNvSpPr>
            <a:spLocks noGrp="1"/>
          </p:cNvSpPr>
          <p:nvPr>
            <p:ph idx="1"/>
          </p:nvPr>
        </p:nvSpPr>
        <p:spPr>
          <a:xfrm>
            <a:off x="0" y="696036"/>
            <a:ext cx="12192000" cy="6161963"/>
          </a:xfrm>
        </p:spPr>
        <p:txBody>
          <a:bodyPr>
            <a:normAutofit/>
          </a:bodyPr>
          <a:lstStyle/>
          <a:p>
            <a:r>
              <a:rPr lang="en-US" sz="2400" dirty="0">
                <a:latin typeface="Times New Roman" panose="02020603050405020304" pitchFamily="18" charset="0"/>
                <a:ea typeface="Calibri" panose="020F0502020204030204" pitchFamily="34" charset="0"/>
              </a:rPr>
              <a:t>F</a:t>
            </a:r>
            <a:r>
              <a:rPr lang="en-US" sz="2400" dirty="0">
                <a:effectLst/>
                <a:latin typeface="Times New Roman" panose="02020603050405020304" pitchFamily="18" charset="0"/>
                <a:ea typeface="Calibri" panose="020F0502020204030204" pitchFamily="34" charset="0"/>
              </a:rPr>
              <a:t>inancial rewards is that those who contribute more should be paid more. </a:t>
            </a:r>
          </a:p>
          <a:p>
            <a:r>
              <a:rPr lang="en-US" sz="2400" dirty="0">
                <a:effectLst/>
                <a:latin typeface="Times New Roman" panose="02020603050405020304" pitchFamily="18" charset="0"/>
                <a:ea typeface="Calibri" panose="020F0502020204030204" pitchFamily="34" charset="0"/>
              </a:rPr>
              <a:t>It is right and proper to recognize achievement with a financial and therefore tangible reward.</a:t>
            </a:r>
            <a:endParaRPr lang="en-US" sz="2400" dirty="0"/>
          </a:p>
        </p:txBody>
      </p:sp>
    </p:spTree>
    <p:extLst>
      <p:ext uri="{BB962C8B-B14F-4D97-AF65-F5344CB8AC3E}">
        <p14:creationId xmlns:p14="http://schemas.microsoft.com/office/powerpoint/2010/main" val="3672186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13D15-3E24-422F-7D64-3076B4068FE9}"/>
              </a:ext>
            </a:extLst>
          </p:cNvPr>
          <p:cNvSpPr>
            <a:spLocks noGrp="1"/>
          </p:cNvSpPr>
          <p:nvPr>
            <p:ph type="title"/>
          </p:nvPr>
        </p:nvSpPr>
        <p:spPr/>
        <p:txBody>
          <a:bodyPr/>
          <a:lstStyle/>
          <a:p>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Arguments against</a:t>
            </a:r>
            <a:br>
              <a:rPr lang="en-US"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D90CEA6-F8EE-D684-BE0D-909AB97D35F4}"/>
              </a:ext>
            </a:extLst>
          </p:cNvPr>
          <p:cNvSpPr>
            <a:spLocks noGrp="1"/>
          </p:cNvSpPr>
          <p:nvPr>
            <p:ph sz="half" idx="1"/>
          </p:nvPr>
        </p:nvSpPr>
        <p:spPr>
          <a:xfrm>
            <a:off x="0" y="1064526"/>
            <a:ext cx="6019800" cy="5793474"/>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The extent to which contingent pay schemes motivate is questionable – the amounts available for distribution are usually so small that they cannot act as an incentive.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A01B0E57-E950-49ED-8C40-70BCFCC4BBAC}"/>
              </a:ext>
            </a:extLst>
          </p:cNvPr>
          <p:cNvSpPr>
            <a:spLocks noGrp="1"/>
          </p:cNvSpPr>
          <p:nvPr>
            <p:ph sz="half" idx="2"/>
          </p:nvPr>
        </p:nvSpPr>
        <p:spPr>
          <a:xfrm>
            <a:off x="6172200" y="1064526"/>
            <a:ext cx="5181600" cy="5793474"/>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Money by itself will not result in sustained motivation; intrinsic motivation provided by the work itself goes deeper and lasts longer.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8671832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401E0A-30CD-A6BA-356E-431148EC223D}"/>
              </a:ext>
            </a:extLst>
          </p:cNvPr>
          <p:cNvSpPr>
            <a:spLocks noGrp="1"/>
          </p:cNvSpPr>
          <p:nvPr>
            <p:ph type="title"/>
          </p:nvPr>
        </p:nvSpPr>
        <p:spPr>
          <a:xfrm>
            <a:off x="30707" y="18255"/>
            <a:ext cx="12328478" cy="1325563"/>
          </a:xfrm>
        </p:spPr>
        <p:txBody>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Arguments against</a:t>
            </a:r>
            <a:br>
              <a:rPr lang="en-US" sz="36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A77798F2-5F1B-4366-32C7-551725109DBC}"/>
              </a:ext>
            </a:extLst>
          </p:cNvPr>
          <p:cNvSpPr>
            <a:spLocks noGrp="1"/>
          </p:cNvSpPr>
          <p:nvPr>
            <p:ph sz="half" idx="1"/>
          </p:nvPr>
        </p:nvSpPr>
        <p:spPr>
          <a:xfrm>
            <a:off x="150125" y="709684"/>
            <a:ext cx="5869675" cy="6130061"/>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People react in widely different ways to any form of motivation – it cannot be assumed that money will motivate all people equally, yet that is the premise on which contingent pay schemes are based.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093FF45-A3A9-1ABF-21AB-94CBFA883557}"/>
              </a:ext>
            </a:extLst>
          </p:cNvPr>
          <p:cNvSpPr>
            <a:spLocks noGrp="1"/>
          </p:cNvSpPr>
          <p:nvPr>
            <p:ph sz="half" idx="2"/>
          </p:nvPr>
        </p:nvSpPr>
        <p:spPr>
          <a:xfrm>
            <a:off x="6172200" y="859809"/>
            <a:ext cx="6019800" cy="5979936"/>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Financial rewards may possibly motivate those who receive them but they can demotivate those that don’t, and the numbers who are demotivated could be much higher than those who are motivated.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83809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4DABF5-EF7A-C66F-F823-45EF2BE69729}"/>
              </a:ext>
            </a:extLst>
          </p:cNvPr>
          <p:cNvSpPr>
            <a:spLocks noGrp="1"/>
          </p:cNvSpPr>
          <p:nvPr>
            <p:ph type="title"/>
          </p:nvPr>
        </p:nvSpPr>
        <p:spPr>
          <a:xfrm>
            <a:off x="0" y="1"/>
            <a:ext cx="12192000" cy="681036"/>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Arguments against</a:t>
            </a:r>
            <a:endParaRPr lang="en-US" sz="2400" dirty="0"/>
          </a:p>
        </p:txBody>
      </p:sp>
      <p:sp>
        <p:nvSpPr>
          <p:cNvPr id="3" name="Content Placeholder 2">
            <a:extLst>
              <a:ext uri="{FF2B5EF4-FFF2-40B4-BE49-F238E27FC236}">
                <a16:creationId xmlns:a16="http://schemas.microsoft.com/office/drawing/2014/main" id="{DC689368-E9C6-E515-CC7F-9282DC347433}"/>
              </a:ext>
            </a:extLst>
          </p:cNvPr>
          <p:cNvSpPr>
            <a:spLocks noGrp="1"/>
          </p:cNvSpPr>
          <p:nvPr>
            <p:ph sz="half" idx="1"/>
          </p:nvPr>
        </p:nvSpPr>
        <p:spPr>
          <a:xfrm>
            <a:off x="0" y="573206"/>
            <a:ext cx="6019800" cy="628479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Contingent pay schemes can create more dissatisfaction than satisfaction if they are perceived to be unfair, inadequate or badly managed. </a:t>
            </a:r>
          </a:p>
          <a:p>
            <a:pPr marL="0" indent="0">
              <a:buNone/>
            </a:pPr>
            <a:endParaRPr lang="en-US"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D57D25AC-E2BE-A587-49C5-969C1D875E7E}"/>
              </a:ext>
            </a:extLst>
          </p:cNvPr>
          <p:cNvSpPr>
            <a:spLocks noGrp="1"/>
          </p:cNvSpPr>
          <p:nvPr>
            <p:ph sz="half" idx="2"/>
          </p:nvPr>
        </p:nvSpPr>
        <p:spPr>
          <a:xfrm>
            <a:off x="6172200" y="681037"/>
            <a:ext cx="5181600" cy="6176962"/>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Employees can be suspicious of schemes because they fear that performance bars will be continuously raised; a scheme may therefore only operate successfully for a limited period.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7282912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01B64A-3DAC-6856-A788-97995CE33C6F}"/>
              </a:ext>
            </a:extLst>
          </p:cNvPr>
          <p:cNvSpPr>
            <a:spLocks noGrp="1"/>
          </p:cNvSpPr>
          <p:nvPr>
            <p:ph type="title"/>
          </p:nvPr>
        </p:nvSpPr>
        <p:spPr>
          <a:xfrm>
            <a:off x="0" y="1"/>
            <a:ext cx="12192000" cy="1187354"/>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Arguments against</a:t>
            </a:r>
            <a:endParaRPr lang="en-US" sz="2400" dirty="0"/>
          </a:p>
        </p:txBody>
      </p:sp>
      <p:sp>
        <p:nvSpPr>
          <p:cNvPr id="3" name="Content Placeholder 2">
            <a:extLst>
              <a:ext uri="{FF2B5EF4-FFF2-40B4-BE49-F238E27FC236}">
                <a16:creationId xmlns:a16="http://schemas.microsoft.com/office/drawing/2014/main" id="{A1BC6B29-1F44-861D-AAF3-FC7C550D1785}"/>
              </a:ext>
            </a:extLst>
          </p:cNvPr>
          <p:cNvSpPr>
            <a:spLocks noGrp="1"/>
          </p:cNvSpPr>
          <p:nvPr>
            <p:ph sz="half" idx="1"/>
          </p:nvPr>
        </p:nvSpPr>
        <p:spPr>
          <a:xfrm>
            <a:off x="0" y="846161"/>
            <a:ext cx="6019800" cy="6011838"/>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Schemes depend on the existence of accurate and reliable methods of measuring performance, contribution, competence or skill, which might not exist.</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AF7D86C3-1D25-C185-4898-0EBCF98733F4}"/>
              </a:ext>
            </a:extLst>
          </p:cNvPr>
          <p:cNvSpPr>
            <a:spLocks noGrp="1"/>
          </p:cNvSpPr>
          <p:nvPr>
            <p:ph sz="half" idx="2"/>
          </p:nvPr>
        </p:nvSpPr>
        <p:spPr>
          <a:xfrm>
            <a:off x="6172200" y="1009934"/>
            <a:ext cx="6019800" cy="5848065"/>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Contingent pay decisions depend on the judgement of managers, which in the absence of reliable criteria can be partial, prejudiced, inconsistent or ill-informed.</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23341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B2EA0-C8C1-B58F-5C35-02493AA676B9}"/>
              </a:ext>
            </a:extLst>
          </p:cNvPr>
          <p:cNvSpPr>
            <a:spLocks noGrp="1"/>
          </p:cNvSpPr>
          <p:nvPr>
            <p:ph type="title"/>
          </p:nvPr>
        </p:nvSpPr>
        <p:spPr>
          <a:xfrm>
            <a:off x="0" y="1"/>
            <a:ext cx="12192000" cy="111911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for effectiveness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B50FADD7-3274-ECD7-330A-BCDECBD33CE7}"/>
              </a:ext>
            </a:extLst>
          </p:cNvPr>
          <p:cNvSpPr>
            <a:spLocks noGrp="1"/>
          </p:cNvSpPr>
          <p:nvPr>
            <p:ph sz="half" idx="1"/>
          </p:nvPr>
        </p:nvSpPr>
        <p:spPr>
          <a:xfrm>
            <a:off x="0" y="900752"/>
            <a:ext cx="6019800" cy="5957247"/>
          </a:xfrm>
        </p:spPr>
        <p:txBody>
          <a:bodyPr/>
          <a:lstStyle/>
          <a:p>
            <a:pPr marL="0" indent="0" algn="just">
              <a:buNone/>
            </a:pPr>
            <a:r>
              <a:rPr lang="en-US" sz="1800" dirty="0">
                <a:effectLst/>
                <a:latin typeface="Times New Roman" panose="02020603050405020304" pitchFamily="18" charset="0"/>
                <a:ea typeface="Calibri" panose="020F0502020204030204" pitchFamily="34" charset="0"/>
              </a:rPr>
              <a:t>• </a:t>
            </a:r>
            <a:r>
              <a:rPr lang="en-US" sz="2400" dirty="0">
                <a:effectLst/>
                <a:latin typeface="Times New Roman" panose="02020603050405020304" pitchFamily="18" charset="0"/>
                <a:ea typeface="Calibri" panose="020F0502020204030204" pitchFamily="34" charset="0"/>
              </a:rPr>
              <a:t>There must be accurate, consistent and fair assessment of performance or contribution</a:t>
            </a:r>
            <a:r>
              <a:rPr lang="en-US" sz="1800" dirty="0">
                <a:effectLst/>
                <a:latin typeface="Times New Roman" panose="02020603050405020304" pitchFamily="18" charset="0"/>
                <a:ea typeface="Calibri" panose="020F0502020204030204" pitchFamily="34" charset="0"/>
              </a:rPr>
              <a:t>.</a:t>
            </a:r>
            <a:endParaRPr lang="en-US" dirty="0"/>
          </a:p>
        </p:txBody>
      </p:sp>
      <p:sp>
        <p:nvSpPr>
          <p:cNvPr id="4" name="Content Placeholder 3">
            <a:extLst>
              <a:ext uri="{FF2B5EF4-FFF2-40B4-BE49-F238E27FC236}">
                <a16:creationId xmlns:a16="http://schemas.microsoft.com/office/drawing/2014/main" id="{9981F4A2-42F7-1441-8A1E-091C73EFD68C}"/>
              </a:ext>
            </a:extLst>
          </p:cNvPr>
          <p:cNvSpPr>
            <a:spLocks noGrp="1"/>
          </p:cNvSpPr>
          <p:nvPr>
            <p:ph sz="half" idx="2"/>
          </p:nvPr>
        </p:nvSpPr>
        <p:spPr>
          <a:xfrm>
            <a:off x="6172199" y="900752"/>
            <a:ext cx="6019799" cy="5957247"/>
          </a:xfrm>
        </p:spPr>
        <p:txBody>
          <a:bodyPr>
            <a:normAutofit/>
          </a:bodyPr>
          <a:lstStyle/>
          <a:p>
            <a:pPr algn="just"/>
            <a:r>
              <a:rPr lang="en-US" sz="2400" dirty="0">
                <a:effectLst/>
                <a:latin typeface="Times New Roman" panose="02020603050405020304" pitchFamily="18" charset="0"/>
                <a:ea typeface="Calibri" panose="020F0502020204030204" pitchFamily="34" charset="0"/>
              </a:rPr>
              <a:t>The principles of procedural and distributive justice are upheld. </a:t>
            </a:r>
            <a:endParaRPr lang="en-US" sz="2400" dirty="0"/>
          </a:p>
        </p:txBody>
      </p:sp>
    </p:spTree>
    <p:extLst>
      <p:ext uri="{BB962C8B-B14F-4D97-AF65-F5344CB8AC3E}">
        <p14:creationId xmlns:p14="http://schemas.microsoft.com/office/powerpoint/2010/main" val="14851013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D8D50-B77A-7FC5-9094-45AA189DD989}"/>
              </a:ext>
            </a:extLst>
          </p:cNvPr>
          <p:cNvSpPr>
            <a:spLocks noGrp="1"/>
          </p:cNvSpPr>
          <p:nvPr>
            <p:ph type="title"/>
          </p:nvPr>
        </p:nvSpPr>
        <p:spPr>
          <a:xfrm>
            <a:off x="0" y="0"/>
            <a:ext cx="7371470" cy="1111348"/>
          </a:xfrm>
        </p:spPr>
        <p:txBody>
          <a:bodyPr>
            <a:normAutofit/>
          </a:bodyPr>
          <a:lstStyle/>
          <a:p>
            <a:r>
              <a:rPr lang="en-US" sz="2400" dirty="0">
                <a:effectLst/>
                <a:latin typeface="Times New Roman" panose="02020603050405020304" pitchFamily="18" charset="0"/>
                <a:ea typeface="Calibri" panose="020F0502020204030204" pitchFamily="34" charset="0"/>
              </a:rPr>
              <a:t>There is a climate of trust in the organization </a:t>
            </a:r>
            <a:br>
              <a:rPr lang="en-US" dirty="0"/>
            </a:br>
            <a:endParaRPr lang="en-US" dirty="0"/>
          </a:p>
        </p:txBody>
      </p:sp>
      <p:sp>
        <p:nvSpPr>
          <p:cNvPr id="4" name="Text Placeholder 3">
            <a:extLst>
              <a:ext uri="{FF2B5EF4-FFF2-40B4-BE49-F238E27FC236}">
                <a16:creationId xmlns:a16="http://schemas.microsoft.com/office/drawing/2014/main" id="{FF7287D6-EA30-FC40-4350-86661223FB15}"/>
              </a:ext>
            </a:extLst>
          </p:cNvPr>
          <p:cNvSpPr>
            <a:spLocks noGrp="1"/>
          </p:cNvSpPr>
          <p:nvPr>
            <p:ph type="body" sz="half" idx="2"/>
          </p:nvPr>
        </p:nvSpPr>
        <p:spPr>
          <a:xfrm>
            <a:off x="0" y="633046"/>
            <a:ext cx="7371470" cy="6224954"/>
          </a:xfrm>
        </p:spPr>
        <p:txBody>
          <a:bodyPr>
            <a:normAutofit/>
          </a:bodyPr>
          <a:lstStyle/>
          <a:p>
            <a:pPr algn="just"/>
            <a:r>
              <a:rPr lang="en-US" sz="2400" dirty="0">
                <a:effectLst/>
                <a:latin typeface="Times New Roman" panose="02020603050405020304" pitchFamily="18" charset="0"/>
                <a:ea typeface="Calibri" panose="020F0502020204030204" pitchFamily="34" charset="0"/>
              </a:rPr>
              <a:t>Where there is trust, involvement and a commitment to fairness,</a:t>
            </a:r>
            <a:endParaRPr lang="en-US" sz="2400" dirty="0"/>
          </a:p>
        </p:txBody>
      </p:sp>
      <p:pic>
        <p:nvPicPr>
          <p:cNvPr id="6146" name="Picture 2" descr="Free Man Speaking To A Group On Team Building Stock Photo">
            <a:extLst>
              <a:ext uri="{FF2B5EF4-FFF2-40B4-BE49-F238E27FC236}">
                <a16:creationId xmlns:a16="http://schemas.microsoft.com/office/drawing/2014/main" id="{FA34A7EC-3C7A-66D5-9235-5F3D09C20F2F}"/>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t="23680" b="23680"/>
          <a:stretch>
            <a:fillRect/>
          </a:stretch>
        </p:blipFill>
        <p:spPr bwMode="auto">
          <a:xfrm>
            <a:off x="7371470" y="1"/>
            <a:ext cx="4820529" cy="34289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B5B3B86-73FB-5A24-269B-0AE78B2A5089}"/>
              </a:ext>
            </a:extLst>
          </p:cNvPr>
          <p:cNvSpPr txBox="1"/>
          <p:nvPr/>
        </p:nvSpPr>
        <p:spPr>
          <a:xfrm>
            <a:off x="7371471" y="3784209"/>
            <a:ext cx="4820528"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https://www.pexels.com/photo/man-speaking-to-a-group-on-team-building-7551454/</a:t>
            </a:r>
          </a:p>
        </p:txBody>
      </p:sp>
    </p:spTree>
    <p:extLst>
      <p:ext uri="{BB962C8B-B14F-4D97-AF65-F5344CB8AC3E}">
        <p14:creationId xmlns:p14="http://schemas.microsoft.com/office/powerpoint/2010/main" val="23338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107BB9-C210-893E-FC8B-EA2F699376AD}"/>
              </a:ext>
            </a:extLst>
          </p:cNvPr>
          <p:cNvSpPr>
            <a:spLocks noGrp="1"/>
          </p:cNvSpPr>
          <p:nvPr>
            <p:ph type="title"/>
          </p:nvPr>
        </p:nvSpPr>
        <p:spPr>
          <a:xfrm>
            <a:off x="0" y="1"/>
            <a:ext cx="12192000" cy="109182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for effectiveness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16EF4263-FC4F-DEDD-EDB9-DF8B21BD6143}"/>
              </a:ext>
            </a:extLst>
          </p:cNvPr>
          <p:cNvSpPr>
            <a:spLocks noGrp="1"/>
          </p:cNvSpPr>
          <p:nvPr>
            <p:ph idx="1"/>
          </p:nvPr>
        </p:nvSpPr>
        <p:spPr>
          <a:xfrm>
            <a:off x="0" y="600500"/>
            <a:ext cx="12192000" cy="6257499"/>
          </a:xfrm>
        </p:spPr>
        <p:txBody>
          <a:bodyPr>
            <a:normAutofit/>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The scheme is appropriate to the context and culture of the organization.</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2400" dirty="0">
                <a:effectLst/>
                <a:latin typeface="Times New Roman" panose="02020603050405020304" pitchFamily="18" charset="0"/>
                <a:ea typeface="Calibri" panose="020F0502020204030204" pitchFamily="34" charset="0"/>
              </a:rPr>
              <a:t>There is a clear line of sight between effort and reward</a:t>
            </a:r>
            <a:endParaRPr lang="en-US" sz="2400" dirty="0"/>
          </a:p>
        </p:txBody>
      </p:sp>
    </p:spTree>
    <p:extLst>
      <p:ext uri="{BB962C8B-B14F-4D97-AF65-F5344CB8AC3E}">
        <p14:creationId xmlns:p14="http://schemas.microsoft.com/office/powerpoint/2010/main" val="28691549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061C86-FCF4-6969-B26B-C00E1D1DEB68}"/>
              </a:ext>
            </a:extLst>
          </p:cNvPr>
          <p:cNvSpPr>
            <a:spLocks noGrp="1"/>
          </p:cNvSpPr>
          <p:nvPr>
            <p:ph type="title"/>
          </p:nvPr>
        </p:nvSpPr>
        <p:spPr>
          <a:xfrm>
            <a:off x="-109182" y="1"/>
            <a:ext cx="12301182" cy="968990"/>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for effective</a:t>
            </a:r>
            <a:endParaRPr lang="en-US" sz="2400" dirty="0"/>
          </a:p>
        </p:txBody>
      </p:sp>
      <p:sp>
        <p:nvSpPr>
          <p:cNvPr id="3" name="Content Placeholder 2">
            <a:extLst>
              <a:ext uri="{FF2B5EF4-FFF2-40B4-BE49-F238E27FC236}">
                <a16:creationId xmlns:a16="http://schemas.microsoft.com/office/drawing/2014/main" id="{75FD1DEE-F28B-D39E-2A9C-2FB87A03CC17}"/>
              </a:ext>
            </a:extLst>
          </p:cNvPr>
          <p:cNvSpPr>
            <a:spLocks noGrp="1"/>
          </p:cNvSpPr>
          <p:nvPr>
            <p:ph idx="1"/>
          </p:nvPr>
        </p:nvSpPr>
        <p:spPr>
          <a:xfrm>
            <a:off x="0" y="805218"/>
            <a:ext cx="12192000" cy="6052781"/>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Performance management systems function well.</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Line managers have the necessary skills and commitment.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271938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41840C-E5AC-16F2-7877-54F874971A40}"/>
              </a:ext>
            </a:extLst>
          </p:cNvPr>
          <p:cNvSpPr>
            <a:spLocks noGrp="1"/>
          </p:cNvSpPr>
          <p:nvPr>
            <p:ph type="title"/>
          </p:nvPr>
        </p:nvSpPr>
        <p:spPr>
          <a:xfrm>
            <a:off x="0" y="0"/>
            <a:ext cx="5183188" cy="614149"/>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Criteria for effectiveness</a:t>
            </a:r>
            <a:endParaRPr lang="en-US" sz="2400" dirty="0"/>
          </a:p>
        </p:txBody>
      </p:sp>
      <p:sp>
        <p:nvSpPr>
          <p:cNvPr id="4" name="Text Placeholder 3">
            <a:extLst>
              <a:ext uri="{FF2B5EF4-FFF2-40B4-BE49-F238E27FC236}">
                <a16:creationId xmlns:a16="http://schemas.microsoft.com/office/drawing/2014/main" id="{5BCF48F5-90B3-791A-F070-59B189508CC5}"/>
              </a:ext>
            </a:extLst>
          </p:cNvPr>
          <p:cNvSpPr>
            <a:spLocks noGrp="1"/>
          </p:cNvSpPr>
          <p:nvPr>
            <p:ph type="body" sz="half" idx="2"/>
          </p:nvPr>
        </p:nvSpPr>
        <p:spPr>
          <a:xfrm>
            <a:off x="0" y="614149"/>
            <a:ext cx="8609428" cy="6141493"/>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Stakeholders, including line managers, employees and employee representatives, have been involved in the design of the scheme.</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7170" name="Picture 2" descr="Free A Group of People Having a Meeting Stock Photo">
            <a:extLst>
              <a:ext uri="{FF2B5EF4-FFF2-40B4-BE49-F238E27FC236}">
                <a16:creationId xmlns:a16="http://schemas.microsoft.com/office/drawing/2014/main" id="{77A7FA70-9128-5291-F912-6A13F0687960}"/>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609428" y="1"/>
            <a:ext cx="3582572" cy="295421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9B6BE01-6988-F316-9550-3BC5287C64BE}"/>
              </a:ext>
            </a:extLst>
          </p:cNvPr>
          <p:cNvSpPr txBox="1"/>
          <p:nvPr/>
        </p:nvSpPr>
        <p:spPr>
          <a:xfrm>
            <a:off x="8609428" y="3277772"/>
            <a:ext cx="3582572"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https://www.pexels.com/photo/a-group-of-people-having-a-meeting-7691722/</a:t>
            </a:r>
          </a:p>
        </p:txBody>
      </p:sp>
    </p:spTree>
    <p:extLst>
      <p:ext uri="{BB962C8B-B14F-4D97-AF65-F5344CB8AC3E}">
        <p14:creationId xmlns:p14="http://schemas.microsoft.com/office/powerpoint/2010/main" val="168945876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F5159-40D4-F23D-9341-10B94418D16C}"/>
              </a:ext>
            </a:extLst>
          </p:cNvPr>
          <p:cNvSpPr>
            <a:spLocks noGrp="1"/>
          </p:cNvSpPr>
          <p:nvPr>
            <p:ph type="title"/>
          </p:nvPr>
        </p:nvSpPr>
        <p:spPr>
          <a:xfrm>
            <a:off x="0" y="1"/>
            <a:ext cx="12192000" cy="818865"/>
          </a:xfrm>
        </p:spPr>
        <p:txBody>
          <a:bodyPr>
            <a:normAutofit/>
          </a:bodyPr>
          <a:lstStyle/>
          <a:p>
            <a:pPr algn="ctr"/>
            <a:r>
              <a:rPr lang="en-US" sz="2400" b="1" kern="100" dirty="0">
                <a:effectLst/>
                <a:latin typeface="Times New Roman" panose="02020603050405020304" pitchFamily="18" charset="0"/>
                <a:ea typeface="Calibri" panose="020F0502020204030204" pitchFamily="34" charset="0"/>
                <a:cs typeface="Times New Roman" panose="02020603050405020304" pitchFamily="18" charset="0"/>
              </a:rPr>
              <a:t>The dos of financial incentives</a:t>
            </a:r>
            <a:br>
              <a:rPr lang="en-US" sz="2400" kern="100" dirty="0">
                <a:effectLst/>
                <a:latin typeface="Calibri" panose="020F0502020204030204" pitchFamily="34" charset="0"/>
                <a:ea typeface="Calibri" panose="020F0502020204030204" pitchFamily="34" charset="0"/>
                <a:cs typeface="Times New Roman" panose="02020603050405020304" pitchFamily="18" charset="0"/>
              </a:rPr>
            </a:br>
            <a:endParaRPr lang="en-US" sz="2400" dirty="0"/>
          </a:p>
        </p:txBody>
      </p:sp>
      <p:sp>
        <p:nvSpPr>
          <p:cNvPr id="3" name="Content Placeholder 2">
            <a:extLst>
              <a:ext uri="{FF2B5EF4-FFF2-40B4-BE49-F238E27FC236}">
                <a16:creationId xmlns:a16="http://schemas.microsoft.com/office/drawing/2014/main" id="{C15A1A87-6CB6-080B-3B92-ABF2AD28F60F}"/>
              </a:ext>
            </a:extLst>
          </p:cNvPr>
          <p:cNvSpPr>
            <a:spLocks noGrp="1"/>
          </p:cNvSpPr>
          <p:nvPr>
            <p:ph sz="half" idx="1"/>
          </p:nvPr>
        </p:nvSpPr>
        <p:spPr>
          <a:xfrm>
            <a:off x="0" y="641445"/>
            <a:ext cx="6019800" cy="5827594"/>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tie financial incentives to valued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behaviours</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have good measurement systems.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E76C1C83-9E6B-AF11-EF62-25FA8818C9DD}"/>
              </a:ext>
            </a:extLst>
          </p:cNvPr>
          <p:cNvSpPr>
            <a:spLocks noGrp="1"/>
          </p:cNvSpPr>
          <p:nvPr>
            <p:ph sz="half" idx="2"/>
          </p:nvPr>
        </p:nvSpPr>
        <p:spPr>
          <a:xfrm>
            <a:off x="6172200" y="545910"/>
            <a:ext cx="6019800" cy="6168789"/>
          </a:xfrm>
        </p:spPr>
        <p:txBody>
          <a:bodyPr>
            <a:normAutofit/>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have good communications.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US" sz="2400" dirty="0">
                <a:effectLst/>
                <a:latin typeface="Times New Roman" panose="02020603050405020304" pitchFamily="18" charset="0"/>
                <a:ea typeface="Calibri" panose="020F0502020204030204" pitchFamily="34" charset="0"/>
              </a:rPr>
              <a:t> Do make the system complete, </a:t>
            </a:r>
            <a:r>
              <a:rPr lang="en-US" sz="2400" dirty="0" err="1">
                <a:effectLst/>
                <a:latin typeface="Times New Roman" panose="02020603050405020304" pitchFamily="18" charset="0"/>
                <a:ea typeface="Calibri" panose="020F0502020204030204" pitchFamily="34" charset="0"/>
              </a:rPr>
              <a:t>ie</a:t>
            </a:r>
            <a:r>
              <a:rPr lang="en-US" sz="2400" dirty="0">
                <a:effectLst/>
                <a:latin typeface="Times New Roman" panose="02020603050405020304" pitchFamily="18" charset="0"/>
                <a:ea typeface="Calibri" panose="020F0502020204030204" pitchFamily="34" charset="0"/>
              </a:rPr>
              <a:t> cover all relevant and valued aspects of performance</a:t>
            </a:r>
            <a:endParaRPr lang="en-US" sz="2400" dirty="0"/>
          </a:p>
        </p:txBody>
      </p:sp>
    </p:spTree>
    <p:extLst>
      <p:ext uri="{BB962C8B-B14F-4D97-AF65-F5344CB8AC3E}">
        <p14:creationId xmlns:p14="http://schemas.microsoft.com/office/powerpoint/2010/main" val="303847524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91DF0-49AF-48A3-B68F-FE910A5A0BEF}"/>
              </a:ext>
            </a:extLst>
          </p:cNvPr>
          <p:cNvSpPr>
            <a:spLocks noGrp="1"/>
          </p:cNvSpPr>
          <p:nvPr>
            <p:ph type="title"/>
          </p:nvPr>
        </p:nvSpPr>
        <p:spPr>
          <a:xfrm>
            <a:off x="0" y="1"/>
            <a:ext cx="12192000" cy="818865"/>
          </a:xfrm>
        </p:spPr>
        <p:txBody>
          <a:bodyPr>
            <a:normAutofit/>
          </a:bodyPr>
          <a:lstStyle/>
          <a:p>
            <a:pPr algn="ctr"/>
            <a:r>
              <a:rPr lang="en-US" sz="2400" b="1" dirty="0">
                <a:latin typeface="Times New Roman" panose="02020603050405020304" pitchFamily="18" charset="0"/>
                <a:cs typeface="Times New Roman" panose="02020603050405020304" pitchFamily="18" charset="0"/>
              </a:rPr>
              <a:t>The Do’s</a:t>
            </a:r>
          </a:p>
        </p:txBody>
      </p:sp>
      <p:sp>
        <p:nvSpPr>
          <p:cNvPr id="3" name="Content Placeholder 2">
            <a:extLst>
              <a:ext uri="{FF2B5EF4-FFF2-40B4-BE49-F238E27FC236}">
                <a16:creationId xmlns:a16="http://schemas.microsoft.com/office/drawing/2014/main" id="{164EEF60-065C-A610-0CF9-0B24090E7DA0}"/>
              </a:ext>
            </a:extLst>
          </p:cNvPr>
          <p:cNvSpPr>
            <a:spLocks noGrp="1"/>
          </p:cNvSpPr>
          <p:nvPr>
            <p:ph sz="half" idx="1"/>
          </p:nvPr>
        </p:nvSpPr>
        <p:spPr>
          <a:xfrm>
            <a:off x="0" y="818866"/>
            <a:ext cx="6019800" cy="6141492"/>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use financial incentives to supplement other rewards.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make meaningful differentiations.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364F1419-62C3-B75A-8E6E-33EEF6FA5202}"/>
              </a:ext>
            </a:extLst>
          </p:cNvPr>
          <p:cNvSpPr>
            <a:spLocks noGrp="1"/>
          </p:cNvSpPr>
          <p:nvPr>
            <p:ph sz="half" idx="2"/>
          </p:nvPr>
        </p:nvSpPr>
        <p:spPr>
          <a:xfrm>
            <a:off x="6172199" y="818866"/>
            <a:ext cx="6019799" cy="6039133"/>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set realistic goals.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Do provide relevant skills and resources.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4231978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31186-368F-35D6-F294-1636859144CE}"/>
              </a:ext>
            </a:extLst>
          </p:cNvPr>
          <p:cNvSpPr>
            <a:spLocks noGrp="1"/>
          </p:cNvSpPr>
          <p:nvPr>
            <p:ph type="title"/>
          </p:nvPr>
        </p:nvSpPr>
        <p:spPr>
          <a:xfrm>
            <a:off x="-1" y="1"/>
            <a:ext cx="12191999" cy="887103"/>
          </a:xfrm>
        </p:spPr>
        <p:txBody>
          <a:bodyPr>
            <a:normAutofit/>
          </a:bodyPr>
          <a:lstStyle/>
          <a:p>
            <a:pPr algn="ctr"/>
            <a:r>
              <a:rPr lang="en-US" sz="2400" b="1" dirty="0">
                <a:latin typeface="Times New Roman" panose="02020603050405020304" pitchFamily="18" charset="0"/>
                <a:cs typeface="Times New Roman" panose="02020603050405020304" pitchFamily="18" charset="0"/>
              </a:rPr>
              <a:t>The Do’s</a:t>
            </a:r>
          </a:p>
        </p:txBody>
      </p:sp>
      <p:sp>
        <p:nvSpPr>
          <p:cNvPr id="3" name="Content Placeholder 2">
            <a:extLst>
              <a:ext uri="{FF2B5EF4-FFF2-40B4-BE49-F238E27FC236}">
                <a16:creationId xmlns:a16="http://schemas.microsoft.com/office/drawing/2014/main" id="{B15BBCB1-6B02-F3FD-FB4B-EC9E45B3E9D9}"/>
              </a:ext>
            </a:extLst>
          </p:cNvPr>
          <p:cNvSpPr>
            <a:spLocks noGrp="1"/>
          </p:cNvSpPr>
          <p:nvPr>
            <p:ph idx="1"/>
          </p:nvPr>
        </p:nvSpPr>
        <p:spPr>
          <a:xfrm>
            <a:off x="0" y="682388"/>
            <a:ext cx="12192000" cy="6175611"/>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 emphasize long-term as well as short-term success.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Do accept reality – use incentives that do work rather than those that should work.</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4503634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5C3072-8D69-C82D-2CC0-3E5EAB0455B3}"/>
              </a:ext>
            </a:extLst>
          </p:cNvPr>
          <p:cNvSpPr>
            <a:spLocks noGrp="1"/>
          </p:cNvSpPr>
          <p:nvPr>
            <p:ph type="title"/>
          </p:nvPr>
        </p:nvSpPr>
        <p:spPr>
          <a:xfrm>
            <a:off x="0" y="1"/>
            <a:ext cx="12192000" cy="900751"/>
          </a:xfrm>
        </p:spPr>
        <p:txBody>
          <a:bodyPr>
            <a:normAutofit/>
          </a:bodyPr>
          <a:lstStyle/>
          <a:p>
            <a:pPr algn="ctr"/>
            <a:r>
              <a:rPr lang="en-US" sz="2400" b="1" dirty="0" err="1">
                <a:latin typeface="Times New Roman" panose="02020603050405020304" pitchFamily="18" charset="0"/>
                <a:cs typeface="Times New Roman" panose="02020603050405020304" pitchFamily="18" charset="0"/>
              </a:rPr>
              <a:t>Don’t’s</a:t>
            </a:r>
            <a:endParaRPr lang="en-US" sz="2400"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8039235-8A35-845C-C37F-E05424216ECB}"/>
              </a:ext>
            </a:extLst>
          </p:cNvPr>
          <p:cNvSpPr>
            <a:spLocks noGrp="1"/>
          </p:cNvSpPr>
          <p:nvPr>
            <p:ph idx="1"/>
          </p:nvPr>
        </p:nvSpPr>
        <p:spPr>
          <a:xfrm>
            <a:off x="0" y="709684"/>
            <a:ext cx="12192000" cy="6148315"/>
          </a:xfrm>
        </p:spPr>
        <p:txBody>
          <a:bodyPr/>
          <a:lstStyle/>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Don’t rely on invalid </a:t>
            </a:r>
            <a:r>
              <a:rPr lang="en-US" sz="2400" kern="100" dirty="0" err="1">
                <a:effectLst/>
                <a:latin typeface="Times New Roman" panose="02020603050405020304" pitchFamily="18" charset="0"/>
                <a:ea typeface="Calibri" panose="020F0502020204030204" pitchFamily="34" charset="0"/>
                <a:cs typeface="Times New Roman" panose="02020603050405020304" pitchFamily="18" charset="0"/>
              </a:rPr>
              <a:t>behaviour</a:t>
            </a: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measurement tools. </a:t>
            </a:r>
            <a:endParaRPr lang="en-US" sz="2400" kern="100" dirty="0">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Don’t keep things secret.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Don’t violate employee expectations</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61676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CA40D-DDB4-6454-285F-CF5E7F2C8F31}"/>
              </a:ext>
            </a:extLst>
          </p:cNvPr>
          <p:cNvSpPr>
            <a:spLocks noGrp="1"/>
          </p:cNvSpPr>
          <p:nvPr>
            <p:ph type="title"/>
          </p:nvPr>
        </p:nvSpPr>
        <p:spPr>
          <a:xfrm>
            <a:off x="0" y="1"/>
            <a:ext cx="12192000" cy="681036"/>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points</a:t>
            </a:r>
          </a:p>
        </p:txBody>
      </p:sp>
      <p:sp>
        <p:nvSpPr>
          <p:cNvPr id="3" name="Content Placeholder 2">
            <a:extLst>
              <a:ext uri="{FF2B5EF4-FFF2-40B4-BE49-F238E27FC236}">
                <a16:creationId xmlns:a16="http://schemas.microsoft.com/office/drawing/2014/main" id="{0287D4D7-6870-3AAA-222E-11EA634ACB9A}"/>
              </a:ext>
            </a:extLst>
          </p:cNvPr>
          <p:cNvSpPr>
            <a:spLocks noGrp="1"/>
          </p:cNvSpPr>
          <p:nvPr>
            <p:ph sz="half" idx="1"/>
          </p:nvPr>
        </p:nvSpPr>
        <p:spPr>
          <a:xfrm>
            <a:off x="0" y="941696"/>
            <a:ext cx="6019800" cy="5916303"/>
          </a:xfrm>
        </p:spPr>
        <p:txBody>
          <a:bodyPr>
            <a:normAutofit/>
          </a:bodyPr>
          <a:lstStyle/>
          <a:p>
            <a:r>
              <a:rPr lang="en-US" sz="2400" dirty="0">
                <a:effectLst/>
                <a:latin typeface="Times New Roman" panose="02020603050405020304" pitchFamily="18" charset="0"/>
                <a:ea typeface="Calibri" panose="020F0502020204030204" pitchFamily="34" charset="0"/>
              </a:rPr>
              <a:t>Provide for the accurate, consistent and fair assessment of performance or contribution.</a:t>
            </a:r>
            <a:endParaRPr lang="en-US" sz="2400" dirty="0"/>
          </a:p>
        </p:txBody>
      </p:sp>
      <p:sp>
        <p:nvSpPr>
          <p:cNvPr id="4" name="Content Placeholder 3">
            <a:extLst>
              <a:ext uri="{FF2B5EF4-FFF2-40B4-BE49-F238E27FC236}">
                <a16:creationId xmlns:a16="http://schemas.microsoft.com/office/drawing/2014/main" id="{E7EF1A11-E4A0-3194-9446-21127F7E5B26}"/>
              </a:ext>
            </a:extLst>
          </p:cNvPr>
          <p:cNvSpPr>
            <a:spLocks noGrp="1"/>
          </p:cNvSpPr>
          <p:nvPr>
            <p:ph sz="half" idx="2"/>
          </p:nvPr>
        </p:nvSpPr>
        <p:spPr>
          <a:xfrm>
            <a:off x="6172199" y="941696"/>
            <a:ext cx="5919717" cy="5916303"/>
          </a:xfrm>
        </p:spPr>
        <p:txBody>
          <a:bodyPr>
            <a:normAutofit/>
          </a:bodyPr>
          <a:lstStyle/>
          <a:p>
            <a:r>
              <a:rPr lang="en-US" sz="2400" dirty="0">
                <a:effectLst/>
                <a:latin typeface="Times New Roman" panose="02020603050405020304" pitchFamily="18" charset="0"/>
                <a:ea typeface="Calibri" panose="020F0502020204030204" pitchFamily="34" charset="0"/>
              </a:rPr>
              <a:t>Fit the scheme to the context and culture of the organization</a:t>
            </a:r>
            <a:endParaRPr lang="en-US" sz="2400" dirty="0"/>
          </a:p>
        </p:txBody>
      </p:sp>
    </p:spTree>
    <p:extLst>
      <p:ext uri="{BB962C8B-B14F-4D97-AF65-F5344CB8AC3E}">
        <p14:creationId xmlns:p14="http://schemas.microsoft.com/office/powerpoint/2010/main" val="3546541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B4E5E-A3D0-C0F4-5418-E1F6D9879555}"/>
              </a:ext>
            </a:extLst>
          </p:cNvPr>
          <p:cNvSpPr>
            <a:spLocks noGrp="1"/>
          </p:cNvSpPr>
          <p:nvPr>
            <p:ph type="title"/>
          </p:nvPr>
        </p:nvSpPr>
        <p:spPr>
          <a:xfrm>
            <a:off x="0" y="1"/>
            <a:ext cx="12192000" cy="1009933"/>
          </a:xfrm>
        </p:spPr>
        <p:txBody>
          <a:bodyPr>
            <a:normAutofit/>
          </a:bodyPr>
          <a:lstStyle/>
          <a:p>
            <a:pPr algn="ctr"/>
            <a:r>
              <a:rPr lang="en-US" sz="2400" b="1" dirty="0">
                <a:latin typeface="Times New Roman" panose="02020603050405020304" pitchFamily="18" charset="0"/>
                <a:cs typeface="Times New Roman" panose="02020603050405020304" pitchFamily="18" charset="0"/>
              </a:rPr>
              <a:t>Key points</a:t>
            </a:r>
          </a:p>
        </p:txBody>
      </p:sp>
      <p:sp>
        <p:nvSpPr>
          <p:cNvPr id="3" name="Content Placeholder 2">
            <a:extLst>
              <a:ext uri="{FF2B5EF4-FFF2-40B4-BE49-F238E27FC236}">
                <a16:creationId xmlns:a16="http://schemas.microsoft.com/office/drawing/2014/main" id="{D63FB74F-3F2A-3886-5169-770AEFE9CEC8}"/>
              </a:ext>
            </a:extLst>
          </p:cNvPr>
          <p:cNvSpPr>
            <a:spLocks noGrp="1"/>
          </p:cNvSpPr>
          <p:nvPr>
            <p:ph sz="half" idx="1"/>
          </p:nvPr>
        </p:nvSpPr>
        <p:spPr>
          <a:xfrm>
            <a:off x="0" y="777922"/>
            <a:ext cx="6019800" cy="6080077"/>
          </a:xfrm>
        </p:spPr>
        <p:txBody>
          <a:bodyPr/>
          <a:lstStyle/>
          <a:p>
            <a:pPr algn="just"/>
            <a:r>
              <a:rPr lang="en-US" sz="2400" dirty="0">
                <a:effectLst/>
                <a:latin typeface="Times New Roman" panose="02020603050405020304" pitchFamily="18" charset="0"/>
                <a:ea typeface="Calibri" panose="020F0502020204030204" pitchFamily="34" charset="0"/>
              </a:rPr>
              <a:t> Keep it simple</a:t>
            </a:r>
          </a:p>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 Communicate the purpose, methodology and effect of the scheme.</a:t>
            </a:r>
          </a:p>
          <a:p>
            <a:pPr algn="just"/>
            <a:r>
              <a:rPr lang="en-US" sz="2400" dirty="0">
                <a:effectLst/>
                <a:latin typeface="Times New Roman" panose="02020603050405020304" pitchFamily="18" charset="0"/>
                <a:ea typeface="Calibri" panose="020F0502020204030204" pitchFamily="34" charset="0"/>
              </a:rPr>
              <a:t> Ensure that there is a clear line of sight between effort and reward and that the rewards provided by the scheme are attainable and worth attaining.</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
        <p:nvSpPr>
          <p:cNvPr id="4" name="Content Placeholder 3">
            <a:extLst>
              <a:ext uri="{FF2B5EF4-FFF2-40B4-BE49-F238E27FC236}">
                <a16:creationId xmlns:a16="http://schemas.microsoft.com/office/drawing/2014/main" id="{40812C8F-D796-FFC7-0502-20A3FD8E860F}"/>
              </a:ext>
            </a:extLst>
          </p:cNvPr>
          <p:cNvSpPr>
            <a:spLocks noGrp="1"/>
          </p:cNvSpPr>
          <p:nvPr>
            <p:ph sz="half" idx="2"/>
          </p:nvPr>
        </p:nvSpPr>
        <p:spPr>
          <a:xfrm>
            <a:off x="6172199" y="777922"/>
            <a:ext cx="6019799" cy="6080077"/>
          </a:xfrm>
        </p:spPr>
        <p:txBody>
          <a:bodyPr/>
          <a:lstStyle/>
          <a:p>
            <a:pPr algn="just"/>
            <a:r>
              <a:rPr lang="en-US" sz="2400" dirty="0">
                <a:effectLst/>
                <a:latin typeface="Times New Roman" panose="02020603050405020304" pitchFamily="18" charset="0"/>
                <a:ea typeface="Calibri" panose="020F0502020204030204" pitchFamily="34" charset="0"/>
              </a:rPr>
              <a:t>Involve stakeholders, including line managers, employees and employee representatives, in the design of the scheme</a:t>
            </a:r>
            <a:r>
              <a:rPr lang="en-US" sz="1800" dirty="0">
                <a:effectLst/>
                <a:latin typeface="Times New Roman" panose="02020603050405020304" pitchFamily="18" charset="0"/>
                <a:ea typeface="Calibri" panose="020F0502020204030204" pitchFamily="34" charset="0"/>
              </a:rPr>
              <a:t>.</a:t>
            </a:r>
            <a:endParaRPr lang="en-US" dirty="0"/>
          </a:p>
        </p:txBody>
      </p:sp>
    </p:spTree>
    <p:extLst>
      <p:ext uri="{BB962C8B-B14F-4D97-AF65-F5344CB8AC3E}">
        <p14:creationId xmlns:p14="http://schemas.microsoft.com/office/powerpoint/2010/main" val="39407411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5DBD07-4FC3-C521-57DA-F54ADA642184}"/>
              </a:ext>
            </a:extLst>
          </p:cNvPr>
          <p:cNvSpPr>
            <a:spLocks noGrp="1"/>
          </p:cNvSpPr>
          <p:nvPr>
            <p:ph type="title"/>
          </p:nvPr>
        </p:nvSpPr>
        <p:spPr>
          <a:xfrm>
            <a:off x="0" y="0"/>
            <a:ext cx="8750104" cy="1600200"/>
          </a:xfrm>
        </p:spPr>
        <p:txBody>
          <a:bodyPr>
            <a:normAutofit/>
          </a:bodyPr>
          <a:lstStyle/>
          <a:p>
            <a:pPr algn="ctr"/>
            <a:r>
              <a:rPr lang="en-US" sz="2400" b="1" dirty="0" err="1">
                <a:latin typeface="Times New Roman" panose="02020603050405020304" pitchFamily="18" charset="0"/>
                <a:cs typeface="Times New Roman" panose="02020603050405020304" pitchFamily="18" charset="0"/>
              </a:rPr>
              <a:t>Don’t’s</a:t>
            </a:r>
            <a:endParaRPr lang="en-US" sz="2400" b="1" dirty="0">
              <a:latin typeface="Times New Roman" panose="02020603050405020304" pitchFamily="18" charset="0"/>
              <a:cs typeface="Times New Roman" panose="02020603050405020304" pitchFamily="18" charset="0"/>
            </a:endParaRPr>
          </a:p>
        </p:txBody>
      </p:sp>
      <p:sp>
        <p:nvSpPr>
          <p:cNvPr id="4" name="Text Placeholder 3">
            <a:extLst>
              <a:ext uri="{FF2B5EF4-FFF2-40B4-BE49-F238E27FC236}">
                <a16:creationId xmlns:a16="http://schemas.microsoft.com/office/drawing/2014/main" id="{F224D1BA-BFEB-3CEB-0B20-F4BE25A7120D}"/>
              </a:ext>
            </a:extLst>
          </p:cNvPr>
          <p:cNvSpPr>
            <a:spLocks noGrp="1"/>
          </p:cNvSpPr>
          <p:nvPr>
            <p:ph type="body" sz="half" idx="2"/>
          </p:nvPr>
        </p:nvSpPr>
        <p:spPr>
          <a:xfrm>
            <a:off x="0" y="1600201"/>
            <a:ext cx="8750104" cy="5257798"/>
          </a:xfrm>
        </p:spPr>
        <p:txBody>
          <a:bodyPr/>
          <a:lstStyle/>
          <a:p>
            <a:pPr algn="just"/>
            <a:r>
              <a:rPr lang="en-US" sz="2400" kern="100" dirty="0">
                <a:effectLst/>
                <a:latin typeface="Times New Roman" panose="02020603050405020304" pitchFamily="18" charset="0"/>
                <a:ea typeface="Calibri" panose="020F0502020204030204" pitchFamily="34" charset="0"/>
                <a:cs typeface="Times New Roman" panose="02020603050405020304" pitchFamily="18" charset="0"/>
              </a:rPr>
              <a:t>Don’t equate rewards and punishments. </a:t>
            </a:r>
            <a:endParaRPr lang="en-US" sz="24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pic>
        <p:nvPicPr>
          <p:cNvPr id="8194" name="Picture 2" descr="Free Couple Quarreling in Kitchen Stock Photo">
            <a:extLst>
              <a:ext uri="{FF2B5EF4-FFF2-40B4-BE49-F238E27FC236}">
                <a16:creationId xmlns:a16="http://schemas.microsoft.com/office/drawing/2014/main" id="{A0D6AD6C-81D7-42F0-B681-D5CCC0016C6E}"/>
              </a:ext>
            </a:extLst>
          </p:cNvPr>
          <p:cNvPicPr>
            <a:picLocks noGrp="1" noChangeAspect="1" noChangeArrowheads="1"/>
          </p:cNvPicPr>
          <p:nvPr>
            <p:ph type="pic" idx="1"/>
          </p:nvPr>
        </p:nvPicPr>
        <p:blipFill>
          <a:blip r:embed="rId2">
            <a:extLst>
              <a:ext uri="{28A0092B-C50C-407E-A947-70E740481C1C}">
                <a14:useLocalDpi xmlns:a14="http://schemas.microsoft.com/office/drawing/2010/main" val="0"/>
              </a:ext>
            </a:extLst>
          </a:blip>
          <a:srcRect l="7785" r="7785"/>
          <a:stretch>
            <a:fillRect/>
          </a:stretch>
        </p:blipFill>
        <p:spPr bwMode="auto">
          <a:xfrm>
            <a:off x="8750104" y="1"/>
            <a:ext cx="3441895" cy="319336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3587D37C-832E-836B-CDD1-3731A854DD09}"/>
              </a:ext>
            </a:extLst>
          </p:cNvPr>
          <p:cNvSpPr txBox="1"/>
          <p:nvPr/>
        </p:nvSpPr>
        <p:spPr>
          <a:xfrm>
            <a:off x="8750105" y="3429000"/>
            <a:ext cx="3441894" cy="430887"/>
          </a:xfrm>
          <a:prstGeom prst="rect">
            <a:avLst/>
          </a:prstGeom>
          <a:noFill/>
        </p:spPr>
        <p:txBody>
          <a:bodyPr wrap="square" rtlCol="0">
            <a:spAutoFit/>
          </a:bodyPr>
          <a:lstStyle/>
          <a:p>
            <a:r>
              <a:rPr lang="en-US" sz="1100" dirty="0">
                <a:latin typeface="Times New Roman" panose="02020603050405020304" pitchFamily="18" charset="0"/>
                <a:cs typeface="Times New Roman" panose="02020603050405020304" pitchFamily="18" charset="0"/>
              </a:rPr>
              <a:t>https://www.pexels.com/photo/couple-quarreling-in-kitchen-8560740/</a:t>
            </a:r>
          </a:p>
        </p:txBody>
      </p:sp>
    </p:spTree>
    <p:extLst>
      <p:ext uri="{BB962C8B-B14F-4D97-AF65-F5344CB8AC3E}">
        <p14:creationId xmlns:p14="http://schemas.microsoft.com/office/powerpoint/2010/main" val="174051330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A93DD-B3C5-EACC-5907-44D710894721}"/>
              </a:ext>
            </a:extLst>
          </p:cNvPr>
          <p:cNvSpPr>
            <a:spLocks noGrp="1"/>
          </p:cNvSpPr>
          <p:nvPr>
            <p:ph type="ctrTitle"/>
          </p:nvPr>
        </p:nvSpPr>
        <p:spPr>
          <a:xfrm>
            <a:off x="0" y="0"/>
            <a:ext cx="12192000" cy="832513"/>
          </a:xfrm>
        </p:spPr>
        <p:txBody>
          <a:bodyPr>
            <a:normAutofit/>
          </a:bodyPr>
          <a:lstStyle/>
          <a:p>
            <a:r>
              <a:rPr lang="en-US" sz="2400" b="1" dirty="0">
                <a:latin typeface="Times New Roman" panose="02020603050405020304" pitchFamily="18" charset="0"/>
                <a:cs typeface="Times New Roman" panose="02020603050405020304" pitchFamily="18" charset="0"/>
              </a:rPr>
              <a:t>References</a:t>
            </a:r>
          </a:p>
        </p:txBody>
      </p:sp>
      <p:sp>
        <p:nvSpPr>
          <p:cNvPr id="3" name="Subtitle 2">
            <a:extLst>
              <a:ext uri="{FF2B5EF4-FFF2-40B4-BE49-F238E27FC236}">
                <a16:creationId xmlns:a16="http://schemas.microsoft.com/office/drawing/2014/main" id="{D128EDDE-DCAD-9AB9-A6C6-319B6AD77E25}"/>
              </a:ext>
            </a:extLst>
          </p:cNvPr>
          <p:cNvSpPr>
            <a:spLocks noGrp="1"/>
          </p:cNvSpPr>
          <p:nvPr>
            <p:ph type="subTitle" idx="1"/>
          </p:nvPr>
        </p:nvSpPr>
        <p:spPr>
          <a:xfrm>
            <a:off x="0" y="968991"/>
            <a:ext cx="12192000" cy="5889009"/>
          </a:xfrm>
        </p:spPr>
        <p:txBody>
          <a:bodyPr>
            <a:normAutofit/>
          </a:bodyPr>
          <a:lstStyle/>
          <a:p>
            <a:pPr marL="0" marR="0" algn="just">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Abowd, J M (1990) Does performance-based managerial compensation affect corporate performance? Industrial and Labor Relations Review, 43 (3), pp 52–73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Adams, J S (1965) Injustice in social exchange, in Advances in Experimental Psychology, ed L Berkowitz, Academic Press, New York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Armstrong, M and Baron, A (2004) Performance Management: Action and impact, CIPD London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Blackburn, R M and Mann, R (1979) The Working Class in the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Labour</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Market, Macmillan, London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Booth, A L and Frank, J (1999) Earnings, productivity and performance related pay, Journal of Labor Economics, 17 (3), pp 447–63</a:t>
            </a:r>
          </a:p>
          <a:p>
            <a:pPr marL="0" marR="0" algn="just">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US" dirty="0"/>
          </a:p>
        </p:txBody>
      </p:sp>
    </p:spTree>
    <p:extLst>
      <p:ext uri="{BB962C8B-B14F-4D97-AF65-F5344CB8AC3E}">
        <p14:creationId xmlns:p14="http://schemas.microsoft.com/office/powerpoint/2010/main" val="270886983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80139-9A04-594F-12C6-19AA401A8EB8}"/>
              </a:ext>
            </a:extLst>
          </p:cNvPr>
          <p:cNvSpPr>
            <a:spLocks noGrp="1"/>
          </p:cNvSpPr>
          <p:nvPr>
            <p:ph type="title"/>
          </p:nvPr>
        </p:nvSpPr>
        <p:spPr>
          <a:xfrm>
            <a:off x="0" y="1"/>
            <a:ext cx="12192000" cy="846160"/>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a:t>
            </a:r>
            <a:endParaRPr lang="en-US" sz="2400" dirty="0"/>
          </a:p>
        </p:txBody>
      </p:sp>
      <p:sp>
        <p:nvSpPr>
          <p:cNvPr id="3" name="Content Placeholder 2">
            <a:extLst>
              <a:ext uri="{FF2B5EF4-FFF2-40B4-BE49-F238E27FC236}">
                <a16:creationId xmlns:a16="http://schemas.microsoft.com/office/drawing/2014/main" id="{75BCB552-6A70-E03F-8E6C-19B73F6A5019}"/>
              </a:ext>
            </a:extLst>
          </p:cNvPr>
          <p:cNvSpPr>
            <a:spLocks noGrp="1"/>
          </p:cNvSpPr>
          <p:nvPr>
            <p:ph idx="1"/>
          </p:nvPr>
        </p:nvSpPr>
        <p:spPr>
          <a:xfrm>
            <a:off x="-1" y="846162"/>
            <a:ext cx="12050973" cy="6011838"/>
          </a:xfrm>
        </p:spPr>
        <p:txBody>
          <a:bodyPr/>
          <a:lstStyle/>
          <a:p>
            <a:pPr marL="0" marR="0" algn="just">
              <a:lnSpc>
                <a:spcPct val="107000"/>
              </a:lnSpc>
              <a:spcBef>
                <a:spcPts val="0"/>
              </a:spcBef>
              <a:spcAft>
                <a:spcPts val="800"/>
              </a:spcAft>
            </a:pP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Bowey</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A and Thorpe, R (1982) The Effects of Incentive Pay Systems, Department of Employment, London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Brayfield, A H and Crockett, W H (1955) Employee attitudes and employee performance, Psychological Bulletin, 52, pp 346–424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Brown, D and Armstrong, M (1999) Paying for Contribution, Kogan Page, London</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Brumbach, G B (1988) Some ideas, issues and predictions about performance management, Public Personnel Management, Winter, pp 387–402 </a:t>
            </a: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Bullock, R J and Tubbs, M E (1990) A case meta-analysis of gainsharing plans as organizational development interventions, Journal of Applied </a:t>
            </a:r>
            <a:r>
              <a:rPr lang="en-US" sz="1800" kern="100" dirty="0" err="1">
                <a:effectLst/>
                <a:latin typeface="Times New Roman" panose="02020603050405020304" pitchFamily="18" charset="0"/>
                <a:ea typeface="Calibri" panose="020F0502020204030204" pitchFamily="34" charset="0"/>
                <a:cs typeface="Times New Roman" panose="02020603050405020304" pitchFamily="18" charset="0"/>
              </a:rPr>
              <a:t>Behavioural</a:t>
            </a:r>
            <a:r>
              <a:rPr lang="en-US" sz="1800" kern="100" dirty="0">
                <a:effectLst/>
                <a:latin typeface="Times New Roman" panose="02020603050405020304" pitchFamily="18" charset="0"/>
                <a:ea typeface="Calibri" panose="020F0502020204030204" pitchFamily="34" charset="0"/>
                <a:cs typeface="Times New Roman" panose="02020603050405020304" pitchFamily="18" charset="0"/>
              </a:rPr>
              <a:t> Science, 26 (3), pp 383–406 </a:t>
            </a:r>
          </a:p>
          <a:p>
            <a:pPr marL="0" marR="0" algn="just">
              <a:lnSpc>
                <a:spcPct val="107000"/>
              </a:lnSpc>
              <a:spcBef>
                <a:spcPts val="0"/>
              </a:spcBef>
              <a:spcAft>
                <a:spcPts val="800"/>
              </a:spcAft>
            </a:pPr>
            <a:endParaRPr lang="en-US" sz="1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308628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CB4AE6-0C5B-BBE3-CE5E-E698CA10A901}"/>
              </a:ext>
            </a:extLst>
          </p:cNvPr>
          <p:cNvSpPr>
            <a:spLocks noGrp="1"/>
          </p:cNvSpPr>
          <p:nvPr>
            <p:ph type="title"/>
          </p:nvPr>
        </p:nvSpPr>
        <p:spPr>
          <a:xfrm>
            <a:off x="-1" y="1"/>
            <a:ext cx="12191999" cy="655092"/>
          </a:xfrm>
        </p:spPr>
        <p:txBody>
          <a:bodyPr>
            <a:normAutofit/>
          </a:bodyPr>
          <a:lstStyle/>
          <a:p>
            <a:pPr algn="ctr"/>
            <a:r>
              <a:rPr lang="en-US" sz="2400" b="1" dirty="0">
                <a:latin typeface="Times New Roman" panose="02020603050405020304" pitchFamily="18" charset="0"/>
                <a:cs typeface="Times New Roman" panose="02020603050405020304" pitchFamily="18" charset="0"/>
              </a:rPr>
              <a:t>References </a:t>
            </a:r>
            <a:r>
              <a:rPr lang="en-US" sz="2400" b="1" dirty="0" err="1">
                <a:latin typeface="Times New Roman" panose="02020603050405020304" pitchFamily="18" charset="0"/>
                <a:cs typeface="Times New Roman" panose="02020603050405020304" pitchFamily="18" charset="0"/>
              </a:rPr>
              <a:t>cont</a:t>
            </a:r>
            <a:r>
              <a:rPr lang="en-US" sz="2400"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668FB1BE-DE12-766C-AC1B-F5ABDE4E363E}"/>
              </a:ext>
            </a:extLst>
          </p:cNvPr>
          <p:cNvSpPr>
            <a:spLocks noGrp="1"/>
          </p:cNvSpPr>
          <p:nvPr>
            <p:ph idx="1"/>
          </p:nvPr>
        </p:nvSpPr>
        <p:spPr>
          <a:xfrm>
            <a:off x="0" y="655094"/>
            <a:ext cx="12192000" cy="6202906"/>
          </a:xfrm>
        </p:spPr>
        <p:txBody>
          <a:bodyPr>
            <a:normAutofit/>
          </a:bodyPr>
          <a:lstStyle/>
          <a:p>
            <a:pPr marL="0" marR="0" algn="just">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Karolina </a:t>
            </a:r>
            <a:r>
              <a:rPr lang="en-US" sz="2000" kern="100" dirty="0" err="1">
                <a:effectLst/>
                <a:latin typeface="Calibri" panose="020F0502020204030204" pitchFamily="34" charset="0"/>
                <a:ea typeface="Calibri" panose="020F0502020204030204" pitchFamily="34" charset="0"/>
                <a:cs typeface="Times New Roman" panose="02020603050405020304" pitchFamily="18" charset="0"/>
              </a:rPr>
              <a:t>Grabolwska</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(2021).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2"/>
              </a:rPr>
              <a:t>https://www.pexels.com/photo/happy-woman-in-blue-long-sleeve-blouse-holding-money-7680637/</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Karolina </a:t>
            </a:r>
            <a:r>
              <a:rPr lang="en-US" sz="2000" kern="100" dirty="0" err="1">
                <a:effectLst/>
                <a:latin typeface="Calibri" panose="020F0502020204030204" pitchFamily="34" charset="0"/>
                <a:ea typeface="Calibri" panose="020F0502020204030204" pitchFamily="34" charset="0"/>
                <a:cs typeface="Times New Roman" panose="02020603050405020304" pitchFamily="18" charset="0"/>
              </a:rPr>
              <a:t>Grabolwska</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(2020).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3"/>
              </a:rPr>
              <a:t>https://www.pexels.com/photo/people-exchanging-money-4968383/</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Karolina </a:t>
            </a:r>
            <a:r>
              <a:rPr lang="en-US" sz="2000" kern="100" dirty="0" err="1">
                <a:effectLst/>
                <a:latin typeface="Calibri" panose="020F0502020204030204" pitchFamily="34" charset="0"/>
                <a:ea typeface="Calibri" panose="020F0502020204030204" pitchFamily="34" charset="0"/>
                <a:cs typeface="Times New Roman" panose="02020603050405020304" pitchFamily="18" charset="0"/>
              </a:rPr>
              <a:t>Grabolwska</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(2020).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4"/>
              </a:rPr>
              <a:t>https://www.pexels.com/photo/woman-sitting-in-front-of-her-laptop-and-holding-a-lot-of-cash-5899197/</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Pavel </a:t>
            </a:r>
            <a:r>
              <a:rPr lang="en-US" sz="2000" kern="100" dirty="0" err="1">
                <a:effectLst/>
                <a:latin typeface="Calibri" panose="020F0502020204030204" pitchFamily="34" charset="0"/>
                <a:ea typeface="Calibri" panose="020F0502020204030204" pitchFamily="34" charset="0"/>
                <a:cs typeface="Times New Roman" panose="02020603050405020304" pitchFamily="18" charset="0"/>
              </a:rPr>
              <a:t>Danilyuk</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(2021).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5"/>
              </a:rPr>
              <a:t>https://www.pexels.com/photo/man-and-woman-buying-pastries-8526400/</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Pavel </a:t>
            </a:r>
            <a:r>
              <a:rPr lang="en-US" sz="2000" kern="100" dirty="0" err="1">
                <a:effectLst/>
                <a:latin typeface="Calibri" panose="020F0502020204030204" pitchFamily="34" charset="0"/>
                <a:ea typeface="Calibri" panose="020F0502020204030204" pitchFamily="34" charset="0"/>
                <a:cs typeface="Times New Roman" panose="02020603050405020304" pitchFamily="18" charset="0"/>
              </a:rPr>
              <a:t>Danilyuk</a:t>
            </a: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 (2021).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6"/>
              </a:rPr>
              <a:t>https://www.pexels.com/photo/woman-with-hand-s-on-face-looking-afar-8057325/</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marR="0" algn="just">
              <a:lnSpc>
                <a:spcPct val="107000"/>
              </a:lnSpc>
              <a:spcBef>
                <a:spcPts val="0"/>
              </a:spcBef>
              <a:spcAft>
                <a:spcPts val="800"/>
              </a:spcAft>
            </a:pPr>
            <a:r>
              <a:rPr lang="en-US" sz="2000" kern="100" dirty="0">
                <a:effectLst/>
                <a:latin typeface="Calibri" panose="020F0502020204030204" pitchFamily="34" charset="0"/>
                <a:ea typeface="Calibri" panose="020F0502020204030204" pitchFamily="34" charset="0"/>
                <a:cs typeface="Times New Roman" panose="02020603050405020304" pitchFamily="18" charset="0"/>
              </a:rPr>
              <a:t>REDNE Stock Project (2021). </a:t>
            </a:r>
            <a:r>
              <a:rPr lang="en-US" sz="2000" kern="100" dirty="0">
                <a:effectLst/>
                <a:latin typeface="Calibri" panose="020F0502020204030204" pitchFamily="34" charset="0"/>
                <a:ea typeface="Calibri" panose="020F0502020204030204" pitchFamily="34" charset="0"/>
                <a:cs typeface="Times New Roman" panose="02020603050405020304" pitchFamily="18" charset="0"/>
                <a:hlinkClick r:id="rId7"/>
              </a:rPr>
              <a:t>https://www.pexels.com/photo/man-speaking-to-a-group-on-team-building-7551454/</a:t>
            </a:r>
            <a:endParaRPr lang="en-US" sz="2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algn="just">
              <a:lnSpc>
                <a:spcPct val="107000"/>
              </a:lnSpc>
              <a:spcBef>
                <a:spcPts val="0"/>
              </a:spcBef>
              <a:spcAft>
                <a:spcPts val="800"/>
              </a:spcAft>
            </a:pPr>
            <a:r>
              <a:rPr lang="en-US" sz="2000" dirty="0"/>
              <a:t>Yan </a:t>
            </a:r>
            <a:r>
              <a:rPr lang="en-US" sz="2000" dirty="0" err="1"/>
              <a:t>Krukau</a:t>
            </a:r>
            <a:r>
              <a:rPr lang="en-US" sz="2000" dirty="0"/>
              <a:t>(2021). </a:t>
            </a:r>
            <a:r>
              <a:rPr lang="en-US" sz="2000" dirty="0">
                <a:hlinkClick r:id="rId8"/>
              </a:rPr>
              <a:t>https://www.pexels.com/photo/a-group-of-people-having-a-meeting-7691722/</a:t>
            </a:r>
            <a:endParaRPr lang="en-US" sz="2000" dirty="0"/>
          </a:p>
          <a:p>
            <a:pPr marL="0" algn="just">
              <a:lnSpc>
                <a:spcPct val="107000"/>
              </a:lnSpc>
              <a:spcBef>
                <a:spcPts val="0"/>
              </a:spcBef>
              <a:spcAft>
                <a:spcPts val="800"/>
              </a:spcAft>
            </a:pPr>
            <a:r>
              <a:rPr lang="en-US" sz="2000" dirty="0"/>
              <a:t>Timur </a:t>
            </a:r>
            <a:r>
              <a:rPr lang="en-US" sz="2000" dirty="0" err="1"/>
              <a:t>Webner</a:t>
            </a:r>
            <a:r>
              <a:rPr lang="en-US" sz="2000" dirty="0"/>
              <a:t> (2021). https://www.pexels.com/photo/couple-quarreling-in-kitchen-8560740/</a:t>
            </a:r>
          </a:p>
          <a:p>
            <a:pPr marL="0" marR="0" algn="just">
              <a:lnSpc>
                <a:spcPct val="107000"/>
              </a:lnSpc>
              <a:spcBef>
                <a:spcPts val="0"/>
              </a:spcBef>
              <a:spcAft>
                <a:spcPts val="800"/>
              </a:spcAft>
            </a:pPr>
            <a:endParaRPr lang="en-US" sz="28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13680370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TotalTime>
  <Words>1772</Words>
  <Application>Microsoft Office PowerPoint</Application>
  <PresentationFormat>Widescreen</PresentationFormat>
  <Paragraphs>131</Paragraphs>
  <Slides>34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34</vt:i4>
      </vt:variant>
    </vt:vector>
  </HeadingPairs>
  <TitlesOfParts>
    <vt:vector size="39" baseType="lpstr">
      <vt:lpstr>Arial</vt:lpstr>
      <vt:lpstr>Calibri</vt:lpstr>
      <vt:lpstr>Calibri Light</vt:lpstr>
      <vt:lpstr>Times New Roman</vt:lpstr>
      <vt:lpstr>Office Theme</vt:lpstr>
      <vt:lpstr>COURSE: REWARD MANAGEMENT  LECTURE 5: FINANACIAL REWARDS LECTURER: DR LUCY KARIMI KIRIMA </vt:lpstr>
      <vt:lpstr>Financial rewards</vt:lpstr>
      <vt:lpstr>FINANCIAL REWARDS </vt:lpstr>
      <vt:lpstr>Financial rewards</vt:lpstr>
      <vt:lpstr>Financial reward</vt:lpstr>
      <vt:lpstr>Money and motivation  </vt:lpstr>
      <vt:lpstr>Money</vt:lpstr>
      <vt:lpstr>Money </vt:lpstr>
      <vt:lpstr>Money</vt:lpstr>
      <vt:lpstr>Factors affecting satisfaction with pay </vt:lpstr>
      <vt:lpstr>Factors affecting satisfaction with pay</vt:lpstr>
      <vt:lpstr>Factors affecting satisfaction with pay</vt:lpstr>
      <vt:lpstr>Factors affecting satisfaction with pay</vt:lpstr>
      <vt:lpstr>Job satisfaction and performance </vt:lpstr>
      <vt:lpstr>Arguments for financial rewards </vt:lpstr>
      <vt:lpstr>Arguments against </vt:lpstr>
      <vt:lpstr>Arguments against </vt:lpstr>
      <vt:lpstr>Arguments against</vt:lpstr>
      <vt:lpstr>Arguments against</vt:lpstr>
      <vt:lpstr>Criteria for effectiveness </vt:lpstr>
      <vt:lpstr>There is a climate of trust in the organization  </vt:lpstr>
      <vt:lpstr>Criteria for effectiveness </vt:lpstr>
      <vt:lpstr>Criteria for effective</vt:lpstr>
      <vt:lpstr>Criteria for effectiveness</vt:lpstr>
      <vt:lpstr>The dos of financial incentives </vt:lpstr>
      <vt:lpstr>The Do’s</vt:lpstr>
      <vt:lpstr>The Do’s</vt:lpstr>
      <vt:lpstr>Don’t’s</vt:lpstr>
      <vt:lpstr>Key points</vt:lpstr>
      <vt:lpstr>Key points</vt:lpstr>
      <vt:lpstr>Don’t’s</vt:lpstr>
      <vt:lpstr>References</vt:lpstr>
      <vt:lpstr>References</vt:lpstr>
      <vt:lpstr>References cont….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COURSE: REWARD MANAGEMENT  LECTURE 5: FINANACIAL REWARDS LECTURER: DR LUCY KARIMI KIRIMA </dc:title>
  <dc:creator>Dr. Lucy K. Kirima</dc:creator>
  <cp:lastModifiedBy>Dr. Lucy K. Kirima</cp:lastModifiedBy>
  <cp:revision>51</cp:revision>
  <dcterms:created xsi:type="dcterms:W3CDTF">2023-09-27T15:30:02Z</dcterms:created>
  <dcterms:modified xsi:type="dcterms:W3CDTF">2023-09-28T06:45:40Z</dcterms:modified>
</cp:coreProperties>
</file>