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88"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36923-89B9-0A86-57B4-511795E2A3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DF13CD-F905-CF25-3009-BA092F50C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09B185-2B70-0676-6FED-96C3FD887A16}"/>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5" name="Footer Placeholder 4">
            <a:extLst>
              <a:ext uri="{FF2B5EF4-FFF2-40B4-BE49-F238E27FC236}">
                <a16:creationId xmlns:a16="http://schemas.microsoft.com/office/drawing/2014/main" id="{057CD1A7-AEB1-1075-A8E2-10D22EE2FA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E58263-8382-3815-E1FA-793D9CEDD1CF}"/>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4144813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BA7C8-A791-EF8E-FE6D-67FBEDD898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6C0D65-724A-E154-7F39-A4D6C8F3ED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77C151-98C8-99C9-8759-641B35D3E50F}"/>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5" name="Footer Placeholder 4">
            <a:extLst>
              <a:ext uri="{FF2B5EF4-FFF2-40B4-BE49-F238E27FC236}">
                <a16:creationId xmlns:a16="http://schemas.microsoft.com/office/drawing/2014/main" id="{AAF859A9-47C1-F3E6-533D-A9E5E8C53B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5F23AC-D705-A291-45E8-E35EA3DA2579}"/>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726528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C3EF5-4670-ABD1-D715-004BA065B9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F271428-6F84-E14B-C09F-6C2ED33804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9DD612-9540-A202-BA26-EF348A776580}"/>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5" name="Footer Placeholder 4">
            <a:extLst>
              <a:ext uri="{FF2B5EF4-FFF2-40B4-BE49-F238E27FC236}">
                <a16:creationId xmlns:a16="http://schemas.microsoft.com/office/drawing/2014/main" id="{AEAD2EE3-80D8-895D-C384-FC49648850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404245-0EA6-0161-4977-317EA4AD99F0}"/>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3171613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DBBED-9F0C-9077-ED48-7C0D7EEE1C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48D668-DAD4-EAB5-BFB7-3E4C3FB6366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23F291-3607-4C1A-71CE-630CAF7B2DB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236A91C-B06D-ED9F-744E-DC9BF164CD34}"/>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6" name="Footer Placeholder 5">
            <a:extLst>
              <a:ext uri="{FF2B5EF4-FFF2-40B4-BE49-F238E27FC236}">
                <a16:creationId xmlns:a16="http://schemas.microsoft.com/office/drawing/2014/main" id="{92FA6C8D-CDB0-AF07-44E9-7CBC6A4FF7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32FCA-240F-19F3-32F4-2F8354834D85}"/>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475775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BCDEB-25BF-2311-D13A-761B86E0B99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78F6DF-382E-8BDF-490A-307FFACDDE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82201-056E-5890-07D4-57D2352950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B39BF98-F119-EEA6-9981-CDD9D8ED6B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01EBCB-BDE6-7B6E-A6D9-681D0F530FD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03BB307-ED16-172A-4B73-8FEEF1DC3905}"/>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8" name="Footer Placeholder 7">
            <a:extLst>
              <a:ext uri="{FF2B5EF4-FFF2-40B4-BE49-F238E27FC236}">
                <a16:creationId xmlns:a16="http://schemas.microsoft.com/office/drawing/2014/main" id="{0330B42B-11E8-DD92-A35D-B077CF014B3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2C4058-9EC1-E7C1-3106-577612E7C476}"/>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2674005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1A862-A7E6-197D-EC06-D6D6FDCFC46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4B3CAA-9B32-507F-956E-357E73190544}"/>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4" name="Footer Placeholder 3">
            <a:extLst>
              <a:ext uri="{FF2B5EF4-FFF2-40B4-BE49-F238E27FC236}">
                <a16:creationId xmlns:a16="http://schemas.microsoft.com/office/drawing/2014/main" id="{AD19E2AA-DF2C-EC84-03B7-12ECECE405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CAAB87C-9357-97DE-E00E-0E039CD7558D}"/>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3013145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307E8E-C5F9-E545-33A0-EF158B187057}"/>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3" name="Footer Placeholder 2">
            <a:extLst>
              <a:ext uri="{FF2B5EF4-FFF2-40B4-BE49-F238E27FC236}">
                <a16:creationId xmlns:a16="http://schemas.microsoft.com/office/drawing/2014/main" id="{128BF9D8-0452-2A44-C217-FF9AE53FA6A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2D3B7DA-E4B0-AD63-4F67-7ECAB91DFF9C}"/>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3512403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A4A48-ED42-83CE-5CC8-69FB2D3B5E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CB807B7-5B80-6CA4-37C0-425B094FFD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FD7D5C6-B4FD-BBF8-3B62-D2E9289B3F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F86FD9-02BD-739C-9896-833A17058618}"/>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6" name="Footer Placeholder 5">
            <a:extLst>
              <a:ext uri="{FF2B5EF4-FFF2-40B4-BE49-F238E27FC236}">
                <a16:creationId xmlns:a16="http://schemas.microsoft.com/office/drawing/2014/main" id="{C3C6E6E4-41F3-6C06-E763-7A4DFECB3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198FB1-4FF2-A4F4-97D1-96D7085563AD}"/>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6437683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1822B-49C2-0E7D-06CE-19CCEE6F2B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4201F21-75CB-51DA-0CC9-98DCCF9D43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B96B7-EAC6-849B-8B23-79999630EE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375C1A-051C-C6D3-599A-FB4E4EECF8D7}"/>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6" name="Footer Placeholder 5">
            <a:extLst>
              <a:ext uri="{FF2B5EF4-FFF2-40B4-BE49-F238E27FC236}">
                <a16:creationId xmlns:a16="http://schemas.microsoft.com/office/drawing/2014/main" id="{10BC35BA-12A7-C018-E2AD-BEAEE4FFBB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C0107E-1B61-78C4-02C8-9EDE9C55BDB4}"/>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1161930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D6742-FA29-DC2B-C477-E386E47CC5E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C77B3F4-65DD-2174-5D10-62D60436FE3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BAB590-7BC1-8DD2-E9B7-CC8C01DFD7B4}"/>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5" name="Footer Placeholder 4">
            <a:extLst>
              <a:ext uri="{FF2B5EF4-FFF2-40B4-BE49-F238E27FC236}">
                <a16:creationId xmlns:a16="http://schemas.microsoft.com/office/drawing/2014/main" id="{A49693EC-CDFA-0307-D3B5-71FDE348CA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C332B6-9C36-9E73-391F-501756CBD6E9}"/>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3070144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83EF63-E4BB-7615-F712-976F7F71052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4FE759-F3D5-EC68-7EA2-1316E3D526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4D951B-4625-8A9E-1FAE-BC9F90275F6D}"/>
              </a:ext>
            </a:extLst>
          </p:cNvPr>
          <p:cNvSpPr>
            <a:spLocks noGrp="1"/>
          </p:cNvSpPr>
          <p:nvPr>
            <p:ph type="dt" sz="half" idx="10"/>
          </p:nvPr>
        </p:nvSpPr>
        <p:spPr/>
        <p:txBody>
          <a:bodyPr/>
          <a:lstStyle/>
          <a:p>
            <a:fld id="{1EB3A80B-BE19-4A89-9CBB-65B30C3FC3F6}" type="datetimeFigureOut">
              <a:rPr lang="en-US" smtClean="0"/>
              <a:t>9/29/2023</a:t>
            </a:fld>
            <a:endParaRPr lang="en-US"/>
          </a:p>
        </p:txBody>
      </p:sp>
      <p:sp>
        <p:nvSpPr>
          <p:cNvPr id="5" name="Footer Placeholder 4">
            <a:extLst>
              <a:ext uri="{FF2B5EF4-FFF2-40B4-BE49-F238E27FC236}">
                <a16:creationId xmlns:a16="http://schemas.microsoft.com/office/drawing/2014/main" id="{E2BE85D3-B003-E4DC-3EFA-20FE662A4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CF78B8-7FD8-D939-E47B-1D8F059CB090}"/>
              </a:ext>
            </a:extLst>
          </p:cNvPr>
          <p:cNvSpPr>
            <a:spLocks noGrp="1"/>
          </p:cNvSpPr>
          <p:nvPr>
            <p:ph type="sldNum" sz="quarter" idx="12"/>
          </p:nvPr>
        </p:nvSpPr>
        <p:spPr/>
        <p:txBody>
          <a:bodyPr/>
          <a:lstStyle/>
          <a:p>
            <a:fld id="{39A602B6-724A-403B-BF32-E867C82F8EA4}" type="slidenum">
              <a:rPr lang="en-US" smtClean="0"/>
              <a:t>‹#›</a:t>
            </a:fld>
            <a:endParaRPr lang="en-US"/>
          </a:p>
        </p:txBody>
      </p:sp>
    </p:spTree>
    <p:extLst>
      <p:ext uri="{BB962C8B-B14F-4D97-AF65-F5344CB8AC3E}">
        <p14:creationId xmlns:p14="http://schemas.microsoft.com/office/powerpoint/2010/main" val="133082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D625B6-66EF-6E7D-23E8-D413F8C0FC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9A0B75-3910-413C-4CCA-C56A65829E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50DE42-B975-9F22-F6C9-6A43ADE197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B3A80B-BE19-4A89-9CBB-65B30C3FC3F6}" type="datetimeFigureOut">
              <a:rPr lang="en-US" smtClean="0"/>
              <a:t>9/29/2023</a:t>
            </a:fld>
            <a:endParaRPr lang="en-US"/>
          </a:p>
        </p:txBody>
      </p:sp>
      <p:sp>
        <p:nvSpPr>
          <p:cNvPr id="5" name="Footer Placeholder 4">
            <a:extLst>
              <a:ext uri="{FF2B5EF4-FFF2-40B4-BE49-F238E27FC236}">
                <a16:creationId xmlns:a16="http://schemas.microsoft.com/office/drawing/2014/main" id="{1685BB02-98D6-F40B-5692-719E1681D6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057A3C-F9EA-9003-0E30-BB190B004B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A602B6-724A-403B-BF32-E867C82F8EA4}" type="slidenum">
              <a:rPr lang="en-US" smtClean="0"/>
              <a:t>‹#›</a:t>
            </a:fld>
            <a:endParaRPr lang="en-US"/>
          </a:p>
        </p:txBody>
      </p:sp>
    </p:spTree>
    <p:extLst>
      <p:ext uri="{BB962C8B-B14F-4D97-AF65-F5344CB8AC3E}">
        <p14:creationId xmlns:p14="http://schemas.microsoft.com/office/powerpoint/2010/main" val="520727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2FC2F-9A98-7204-3742-EE1D2A171F9A}"/>
              </a:ext>
            </a:extLst>
          </p:cNvPr>
          <p:cNvSpPr>
            <a:spLocks noGrp="1"/>
          </p:cNvSpPr>
          <p:nvPr>
            <p:ph type="ctrTitle"/>
          </p:nvPr>
        </p:nvSpPr>
        <p:spPr>
          <a:xfrm>
            <a:off x="136478" y="1"/>
            <a:ext cx="12055522" cy="2456596"/>
          </a:xfrm>
        </p:spPr>
        <p:txBody>
          <a:bodyPr>
            <a:normAutofit fontScale="90000"/>
          </a:bodyPr>
          <a:lstStyle/>
          <a:p>
            <a:pPr marL="0" marR="0">
              <a:lnSpc>
                <a:spcPct val="115000"/>
              </a:lnSpc>
              <a:spcBef>
                <a:spcPts val="0"/>
              </a:spcBef>
              <a:spcAft>
                <a:spcPts val="1000"/>
              </a:spcAft>
            </a:pPr>
            <a:r>
              <a:rPr lang="en-US" sz="27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700" kern="100" dirty="0">
                <a:effectLst/>
                <a:latin typeface="Calibri" panose="020F0502020204030204" pitchFamily="34" charset="0"/>
                <a:ea typeface="Calibri" panose="020F0502020204030204" pitchFamily="34" charset="0"/>
                <a:cs typeface="Times New Roman" panose="02020603050405020304" pitchFamily="18" charset="0"/>
              </a:rPr>
            </a:br>
            <a:r>
              <a:rPr lang="en-US" sz="27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6: CONCEPT OF COMPENSATION</a:t>
            </a:r>
            <a:br>
              <a:rPr lang="en-US" sz="2700" kern="100" dirty="0">
                <a:effectLst/>
                <a:latin typeface="Calibri" panose="020F0502020204030204" pitchFamily="34" charset="0"/>
                <a:ea typeface="Calibri" panose="020F0502020204030204" pitchFamily="34" charset="0"/>
                <a:cs typeface="Times New Roman" panose="02020603050405020304" pitchFamily="18" charset="0"/>
              </a:rPr>
            </a:br>
            <a:r>
              <a:rPr lang="en-US" sz="27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2CAF7384-168B-CDBA-44E6-81C8A9E01F44}"/>
              </a:ext>
            </a:extLst>
          </p:cNvPr>
          <p:cNvSpPr>
            <a:spLocks noGrp="1"/>
          </p:cNvSpPr>
          <p:nvPr>
            <p:ph type="subTitle" idx="1"/>
          </p:nvPr>
        </p:nvSpPr>
        <p:spPr>
          <a:xfrm>
            <a:off x="0" y="1569494"/>
            <a:ext cx="12192000" cy="5288506"/>
          </a:xfrm>
        </p:spPr>
        <p:txBody>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romanLcPeriod"/>
            </a:pPr>
            <a:r>
              <a:rPr lang="en-IN"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compensation</a:t>
            </a:r>
            <a:endParaRPr lang="en-US" kern="100" dirty="0">
              <a:solidFill>
                <a:srgbClr val="262626"/>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Discuss objectives of compensation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romanLcPeriod"/>
            </a:pPr>
            <a:r>
              <a:rPr lang="en-GB"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principles of compensation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28361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DC77-A643-320F-66CA-5FE664209904}"/>
              </a:ext>
            </a:extLst>
          </p:cNvPr>
          <p:cNvSpPr>
            <a:spLocks noGrp="1"/>
          </p:cNvSpPr>
          <p:nvPr>
            <p:ph type="title"/>
          </p:nvPr>
        </p:nvSpPr>
        <p:spPr>
          <a:xfrm>
            <a:off x="0" y="0"/>
            <a:ext cx="5183188" cy="668740"/>
          </a:xfrm>
        </p:spPr>
        <p:txBody>
          <a:bodyPr>
            <a:normAutofit/>
          </a:bodyPr>
          <a:lstStyle/>
          <a:p>
            <a:r>
              <a:rPr lang="en-US" sz="2400" b="1" dirty="0">
                <a:latin typeface="Times New Roman" panose="02020603050405020304" pitchFamily="18" charset="0"/>
                <a:cs typeface="Times New Roman" panose="02020603050405020304" pitchFamily="18" charset="0"/>
              </a:rPr>
              <a:t>Compensation </a:t>
            </a:r>
          </a:p>
        </p:txBody>
      </p:sp>
      <p:sp>
        <p:nvSpPr>
          <p:cNvPr id="4" name="Text Placeholder 3">
            <a:extLst>
              <a:ext uri="{FF2B5EF4-FFF2-40B4-BE49-F238E27FC236}">
                <a16:creationId xmlns:a16="http://schemas.microsoft.com/office/drawing/2014/main" id="{70A2A9A8-F032-DE0A-E478-2746786596AC}"/>
              </a:ext>
            </a:extLst>
          </p:cNvPr>
          <p:cNvSpPr>
            <a:spLocks noGrp="1"/>
          </p:cNvSpPr>
          <p:nvPr>
            <p:ph type="body" sz="half" idx="2"/>
          </p:nvPr>
        </p:nvSpPr>
        <p:spPr>
          <a:xfrm>
            <a:off x="0" y="996950"/>
            <a:ext cx="7329268" cy="5861050"/>
          </a:xfrm>
        </p:spPr>
        <p:txBody>
          <a:bodyPr>
            <a:normAutofit/>
          </a:bodyPr>
          <a:lstStyle/>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The term compensation represents the exchange between employees and organization, both gives something in return for something else</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Compensation includes all form of pay given to the employees which arise from the employment. </a:t>
            </a:r>
            <a:endParaRPr lang="en-US" sz="2400" dirty="0"/>
          </a:p>
        </p:txBody>
      </p:sp>
      <p:pic>
        <p:nvPicPr>
          <p:cNvPr id="1026" name="Picture 2" descr="Free Person Holding US Dollar Bills Stock Photo">
            <a:extLst>
              <a:ext uri="{FF2B5EF4-FFF2-40B4-BE49-F238E27FC236}">
                <a16:creationId xmlns:a16="http://schemas.microsoft.com/office/drawing/2014/main" id="{762D5DB5-DB19-3DF1-0026-858704D18DB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329268" y="0"/>
            <a:ext cx="4862732" cy="35620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C8B484A-BA13-B67B-F6BB-4F9F5DD94153}"/>
              </a:ext>
            </a:extLst>
          </p:cNvPr>
          <p:cNvSpPr txBox="1"/>
          <p:nvPr/>
        </p:nvSpPr>
        <p:spPr>
          <a:xfrm>
            <a:off x="7438030" y="3562066"/>
            <a:ext cx="4585647"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https://www.pexels.com/photo/person-holding-fan-of-us-dollar-bills-4968649/</a:t>
            </a:r>
          </a:p>
        </p:txBody>
      </p:sp>
    </p:spTree>
    <p:extLst>
      <p:ext uri="{BB962C8B-B14F-4D97-AF65-F5344CB8AC3E}">
        <p14:creationId xmlns:p14="http://schemas.microsoft.com/office/powerpoint/2010/main" val="104791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5E913-2CC1-8405-469D-E4823F0A2125}"/>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Compensation</a:t>
            </a:r>
          </a:p>
        </p:txBody>
      </p:sp>
      <p:sp>
        <p:nvSpPr>
          <p:cNvPr id="3" name="Content Placeholder 2">
            <a:extLst>
              <a:ext uri="{FF2B5EF4-FFF2-40B4-BE49-F238E27FC236}">
                <a16:creationId xmlns:a16="http://schemas.microsoft.com/office/drawing/2014/main" id="{1D3B5FCB-E04D-211F-849D-5837EC0973EC}"/>
              </a:ext>
            </a:extLst>
          </p:cNvPr>
          <p:cNvSpPr>
            <a:spLocks noGrp="1"/>
          </p:cNvSpPr>
          <p:nvPr>
            <p:ph sz="half" idx="1"/>
          </p:nvPr>
        </p:nvSpPr>
        <p:spPr>
          <a:xfrm>
            <a:off x="0" y="545910"/>
            <a:ext cx="6019800" cy="6312089"/>
          </a:xfrm>
        </p:spPr>
        <p:txBody>
          <a:bodyPr>
            <a:normAutofit/>
          </a:bodyPr>
          <a:lstStyle/>
          <a:p>
            <a:pPr algn="just"/>
            <a:r>
              <a:rPr lang="en-US" sz="2400" dirty="0">
                <a:effectLst/>
                <a:latin typeface="Times New Roman" panose="02020603050405020304" pitchFamily="18" charset="0"/>
                <a:ea typeface="Calibri" panose="020F0502020204030204" pitchFamily="34" charset="0"/>
              </a:rPr>
              <a:t>Compensation is the remuneration received by an employee in returns of their contribution to the organization</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Compensation includes direct cash payments and indirect payments in form of employees benefits and incentives to motivate employees to strive for higher levels of productivity.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US" sz="2400" dirty="0"/>
          </a:p>
        </p:txBody>
      </p:sp>
      <p:sp>
        <p:nvSpPr>
          <p:cNvPr id="4" name="Content Placeholder 3">
            <a:extLst>
              <a:ext uri="{FF2B5EF4-FFF2-40B4-BE49-F238E27FC236}">
                <a16:creationId xmlns:a16="http://schemas.microsoft.com/office/drawing/2014/main" id="{9D4E1A5E-623E-5890-4196-0F0FBC734458}"/>
              </a:ext>
            </a:extLst>
          </p:cNvPr>
          <p:cNvSpPr>
            <a:spLocks noGrp="1"/>
          </p:cNvSpPr>
          <p:nvPr>
            <p:ph sz="half" idx="2"/>
          </p:nvPr>
        </p:nvSpPr>
        <p:spPr>
          <a:xfrm>
            <a:off x="6172200" y="681036"/>
            <a:ext cx="6019800" cy="6176963"/>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compensation management is an organized practice which is important for balancing the work and employee relationship by providing monetary and non-monetary compensation to employees</a:t>
            </a:r>
            <a:endParaRPr lang="en-US" sz="2400" dirty="0"/>
          </a:p>
        </p:txBody>
      </p:sp>
    </p:spTree>
    <p:extLst>
      <p:ext uri="{BB962C8B-B14F-4D97-AF65-F5344CB8AC3E}">
        <p14:creationId xmlns:p14="http://schemas.microsoft.com/office/powerpoint/2010/main" val="1598608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BB86F-310E-A471-C93B-2B7007BA6951}"/>
              </a:ext>
            </a:extLst>
          </p:cNvPr>
          <p:cNvSpPr>
            <a:spLocks noGrp="1"/>
          </p:cNvSpPr>
          <p:nvPr>
            <p:ph type="title"/>
          </p:nvPr>
        </p:nvSpPr>
        <p:spPr>
          <a:xfrm>
            <a:off x="0" y="0"/>
            <a:ext cx="5183188" cy="987426"/>
          </a:xfrm>
        </p:spPr>
        <p:txBody>
          <a:bodyPr>
            <a:normAutofit/>
          </a:bodyPr>
          <a:lstStyle/>
          <a:p>
            <a:pPr algn="ctr"/>
            <a:r>
              <a:rPr lang="en-US" sz="2400" b="1" dirty="0">
                <a:latin typeface="Times New Roman" panose="02020603050405020304" pitchFamily="18" charset="0"/>
                <a:cs typeface="Times New Roman" panose="02020603050405020304" pitchFamily="18" charset="0"/>
              </a:rPr>
              <a:t>Value of compensation</a:t>
            </a:r>
          </a:p>
        </p:txBody>
      </p:sp>
      <p:sp>
        <p:nvSpPr>
          <p:cNvPr id="4" name="Text Placeholder 3">
            <a:extLst>
              <a:ext uri="{FF2B5EF4-FFF2-40B4-BE49-F238E27FC236}">
                <a16:creationId xmlns:a16="http://schemas.microsoft.com/office/drawing/2014/main" id="{11A08135-463D-54C0-147B-8349728409D3}"/>
              </a:ext>
            </a:extLst>
          </p:cNvPr>
          <p:cNvSpPr>
            <a:spLocks noGrp="1"/>
          </p:cNvSpPr>
          <p:nvPr>
            <p:ph type="body" sz="half" idx="2"/>
          </p:nvPr>
        </p:nvSpPr>
        <p:spPr>
          <a:xfrm>
            <a:off x="0" y="987425"/>
            <a:ext cx="7410734" cy="5870575"/>
          </a:xfrm>
        </p:spPr>
        <p:txBody>
          <a:bodyPr>
            <a:normAutofit/>
          </a:bodyPr>
          <a:lstStyle/>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Compensation dissatisfaction can lead to absenteeism, turnover, job dissatisfaction, low performance, strikes and grievances. </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Employees need to be compensated for their efforts based on volume of time or volume of production</a:t>
            </a:r>
            <a:endParaRPr lang="en-US" sz="2400" dirty="0"/>
          </a:p>
        </p:txBody>
      </p:sp>
      <p:pic>
        <p:nvPicPr>
          <p:cNvPr id="2050" name="Picture 2" descr="Free Mechanic Fixing a Car Stock Photo">
            <a:extLst>
              <a:ext uri="{FF2B5EF4-FFF2-40B4-BE49-F238E27FC236}">
                <a16:creationId xmlns:a16="http://schemas.microsoft.com/office/drawing/2014/main" id="{9E07F34E-43B7-6013-ADEE-48D3BE4B863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934" r="15934"/>
          <a:stretch>
            <a:fillRect/>
          </a:stretch>
        </p:blipFill>
        <p:spPr bwMode="auto">
          <a:xfrm>
            <a:off x="7629098" y="0"/>
            <a:ext cx="4562901" cy="36985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4DDC9A7-2905-C159-FE8E-71BD534E1421}"/>
              </a:ext>
            </a:extLst>
          </p:cNvPr>
          <p:cNvSpPr txBox="1"/>
          <p:nvPr/>
        </p:nvSpPr>
        <p:spPr>
          <a:xfrm>
            <a:off x="7629098" y="4026090"/>
            <a:ext cx="4562901"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https://www.pexels.com/photo/mechanic-fixing-a-car-8478238/</a:t>
            </a:r>
          </a:p>
        </p:txBody>
      </p:sp>
    </p:spTree>
    <p:extLst>
      <p:ext uri="{BB962C8B-B14F-4D97-AF65-F5344CB8AC3E}">
        <p14:creationId xmlns:p14="http://schemas.microsoft.com/office/powerpoint/2010/main" val="2644035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3D03C-89F1-4775-DCCC-8A7BD682DF3C}"/>
              </a:ext>
            </a:extLst>
          </p:cNvPr>
          <p:cNvSpPr>
            <a:spLocks noGrp="1"/>
          </p:cNvSpPr>
          <p:nvPr>
            <p:ph type="title"/>
          </p:nvPr>
        </p:nvSpPr>
        <p:spPr>
          <a:xfrm>
            <a:off x="0" y="0"/>
            <a:ext cx="5183188" cy="805218"/>
          </a:xfrm>
        </p:spPr>
        <p:txBody>
          <a:bodyPr>
            <a:normAutofit/>
          </a:bodyPr>
          <a:lstStyle/>
          <a:p>
            <a:pPr algn="ctr"/>
            <a:r>
              <a:rPr lang="en-US" sz="2400" b="1" dirty="0">
                <a:latin typeface="Times New Roman" panose="02020603050405020304" pitchFamily="18" charset="0"/>
                <a:cs typeface="Times New Roman" panose="02020603050405020304" pitchFamily="18" charset="0"/>
              </a:rPr>
              <a:t>Value of compensation</a:t>
            </a:r>
          </a:p>
        </p:txBody>
      </p:sp>
      <p:sp>
        <p:nvSpPr>
          <p:cNvPr id="4" name="Text Placeholder 3">
            <a:extLst>
              <a:ext uri="{FF2B5EF4-FFF2-40B4-BE49-F238E27FC236}">
                <a16:creationId xmlns:a16="http://schemas.microsoft.com/office/drawing/2014/main" id="{70E5CD9A-4475-4579-AD5F-81A07F36B676}"/>
              </a:ext>
            </a:extLst>
          </p:cNvPr>
          <p:cNvSpPr>
            <a:spLocks noGrp="1"/>
          </p:cNvSpPr>
          <p:nvPr>
            <p:ph type="body" sz="half" idx="2"/>
          </p:nvPr>
        </p:nvSpPr>
        <p:spPr>
          <a:xfrm>
            <a:off x="0" y="805218"/>
            <a:ext cx="8299938" cy="6052782"/>
          </a:xfrm>
        </p:spPr>
        <p:txBody>
          <a:bodyPr>
            <a:normAutofit/>
          </a:bodyPr>
          <a:lstStyle/>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It occupies an important place in the life of the employee though  cost to the employer</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Compensation is a key factor in attracting and keeping the best employees and ensuring that the organization has the competitive edge in an increasingly competitive world.</a:t>
            </a:r>
            <a:endParaRPr lang="en-US" sz="2400" dirty="0"/>
          </a:p>
        </p:txBody>
      </p:sp>
      <p:pic>
        <p:nvPicPr>
          <p:cNvPr id="3074" name="Picture 2" descr="Free Smiling ethnic male employee in formal apparel with fists up against crop unrecognizable coworkers in workspace Stock Photo">
            <a:extLst>
              <a:ext uri="{FF2B5EF4-FFF2-40B4-BE49-F238E27FC236}">
                <a16:creationId xmlns:a16="http://schemas.microsoft.com/office/drawing/2014/main" id="{CD94013B-6B0A-FF6C-B0B8-C9B7273FDB1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508" r="2508"/>
          <a:stretch>
            <a:fillRect/>
          </a:stretch>
        </p:blipFill>
        <p:spPr bwMode="auto">
          <a:xfrm>
            <a:off x="8553156" y="0"/>
            <a:ext cx="3892062" cy="39004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5CAD164-6892-A894-CF66-D3F43B4B408A}"/>
              </a:ext>
            </a:extLst>
          </p:cNvPr>
          <p:cNvSpPr txBox="1"/>
          <p:nvPr/>
        </p:nvSpPr>
        <p:spPr>
          <a:xfrm>
            <a:off x="8672514" y="3900488"/>
            <a:ext cx="351948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https://www.pexels.com/photo/crop-cheerful-multiethnic-colleagues-celebrating-victory-in-office-6774450/</a:t>
            </a:r>
          </a:p>
        </p:txBody>
      </p:sp>
    </p:spTree>
    <p:extLst>
      <p:ext uri="{BB962C8B-B14F-4D97-AF65-F5344CB8AC3E}">
        <p14:creationId xmlns:p14="http://schemas.microsoft.com/office/powerpoint/2010/main" val="3021519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730AB-85CC-643F-CED7-0321C5ED22D6}"/>
              </a:ext>
            </a:extLst>
          </p:cNvPr>
          <p:cNvSpPr>
            <a:spLocks noGrp="1"/>
          </p:cNvSpPr>
          <p:nvPr>
            <p:ph type="title"/>
          </p:nvPr>
        </p:nvSpPr>
        <p:spPr>
          <a:xfrm>
            <a:off x="0" y="1"/>
            <a:ext cx="12192000" cy="1064524"/>
          </a:xfrm>
        </p:spPr>
        <p:txBody>
          <a:bodyPr>
            <a:normAutofit/>
          </a:bodyPr>
          <a:lstStyle/>
          <a:p>
            <a:pPr algn="ctr"/>
            <a:r>
              <a:rPr lang="en-US" sz="2400" b="1" dirty="0">
                <a:latin typeface="Times New Roman" panose="02020603050405020304" pitchFamily="18" charset="0"/>
                <a:cs typeface="Times New Roman" panose="02020603050405020304" pitchFamily="18" charset="0"/>
              </a:rPr>
              <a:t>Compensation management </a:t>
            </a:r>
          </a:p>
        </p:txBody>
      </p:sp>
      <p:sp>
        <p:nvSpPr>
          <p:cNvPr id="3" name="Content Placeholder 2">
            <a:extLst>
              <a:ext uri="{FF2B5EF4-FFF2-40B4-BE49-F238E27FC236}">
                <a16:creationId xmlns:a16="http://schemas.microsoft.com/office/drawing/2014/main" id="{C57A4050-1F30-F7A3-F979-D2BCF60C250A}"/>
              </a:ext>
            </a:extLst>
          </p:cNvPr>
          <p:cNvSpPr>
            <a:spLocks noGrp="1"/>
          </p:cNvSpPr>
          <p:nvPr>
            <p:ph sz="half" idx="1"/>
          </p:nvPr>
        </p:nvSpPr>
        <p:spPr>
          <a:xfrm>
            <a:off x="95534" y="777922"/>
            <a:ext cx="5924266" cy="6080077"/>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Compensation or reward management is concerned with the formulation and implementation of strategies and policies which are to reward people fairly, equitably and consistently in accordance with their value to the organizations and to help the organization to achieve its strategic goals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p>
        </p:txBody>
      </p:sp>
      <p:sp>
        <p:nvSpPr>
          <p:cNvPr id="4" name="Content Placeholder 3">
            <a:extLst>
              <a:ext uri="{FF2B5EF4-FFF2-40B4-BE49-F238E27FC236}">
                <a16:creationId xmlns:a16="http://schemas.microsoft.com/office/drawing/2014/main" id="{3C6DF96E-C940-115C-73EF-E4E44FC77891}"/>
              </a:ext>
            </a:extLst>
          </p:cNvPr>
          <p:cNvSpPr>
            <a:spLocks noGrp="1"/>
          </p:cNvSpPr>
          <p:nvPr>
            <p:ph sz="half" idx="2"/>
          </p:nvPr>
        </p:nvSpPr>
        <p:spPr>
          <a:xfrm>
            <a:off x="6172200" y="968991"/>
            <a:ext cx="6019800" cy="5889008"/>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deals with the design, implementation and maintenance of reward systems which aim to meet the needs of both the organization and its shareholders.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40840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39943-9158-D4F0-D2A6-E64EF759A923}"/>
              </a:ext>
            </a:extLst>
          </p:cNvPr>
          <p:cNvSpPr>
            <a:spLocks noGrp="1"/>
          </p:cNvSpPr>
          <p:nvPr>
            <p:ph type="title"/>
          </p:nvPr>
        </p:nvSpPr>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Compensation is  used to:</a:t>
            </a: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867FAD3-3763-68D3-9507-EB817E1F88E0}"/>
              </a:ext>
            </a:extLst>
          </p:cNvPr>
          <p:cNvSpPr>
            <a:spLocks noGrp="1"/>
          </p:cNvSpPr>
          <p:nvPr>
            <p:ph sz="half" idx="1"/>
          </p:nvPr>
        </p:nvSpPr>
        <p:spPr>
          <a:xfrm>
            <a:off x="0" y="1146412"/>
            <a:ext cx="6019800" cy="5711588"/>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Increase or maintain morale/satisfaction. </a:t>
            </a: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Reward and encourage peak performance. </a:t>
            </a:r>
          </a:p>
          <a:p>
            <a:endParaRPr lang="en-US" dirty="0"/>
          </a:p>
        </p:txBody>
      </p:sp>
      <p:sp>
        <p:nvSpPr>
          <p:cNvPr id="4" name="Content Placeholder 3">
            <a:extLst>
              <a:ext uri="{FF2B5EF4-FFF2-40B4-BE49-F238E27FC236}">
                <a16:creationId xmlns:a16="http://schemas.microsoft.com/office/drawing/2014/main" id="{BA261E0C-1B9F-B6FD-A7B5-AD14B1B7730F}"/>
              </a:ext>
            </a:extLst>
          </p:cNvPr>
          <p:cNvSpPr>
            <a:spLocks noGrp="1"/>
          </p:cNvSpPr>
          <p:nvPr>
            <p:ph sz="half" idx="2"/>
          </p:nvPr>
        </p:nvSpPr>
        <p:spPr>
          <a:xfrm>
            <a:off x="6172199" y="1146412"/>
            <a:ext cx="6019799" cy="5711587"/>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Achieve internal and external equity.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Reduce turnover and encourage company loyalty.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Modify (through negotiations) practices of unions.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71561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063C-5CEB-E611-2883-444FC9230EBC}"/>
              </a:ext>
            </a:extLst>
          </p:cNvPr>
          <p:cNvSpPr>
            <a:spLocks noGrp="1"/>
          </p:cNvSpPr>
          <p:nvPr>
            <p:ph type="title"/>
          </p:nvPr>
        </p:nvSpPr>
        <p:spPr>
          <a:xfrm>
            <a:off x="0" y="0"/>
            <a:ext cx="8259762" cy="586854"/>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Compensation is  used to</a:t>
            </a:r>
            <a:endParaRPr lang="en-US" sz="2400" dirty="0"/>
          </a:p>
        </p:txBody>
      </p:sp>
      <p:sp>
        <p:nvSpPr>
          <p:cNvPr id="4" name="Text Placeholder 3">
            <a:extLst>
              <a:ext uri="{FF2B5EF4-FFF2-40B4-BE49-F238E27FC236}">
                <a16:creationId xmlns:a16="http://schemas.microsoft.com/office/drawing/2014/main" id="{015E13AB-0E0F-3AD6-44D2-DAC551B3C773}"/>
              </a:ext>
            </a:extLst>
          </p:cNvPr>
          <p:cNvSpPr>
            <a:spLocks noGrp="1"/>
          </p:cNvSpPr>
          <p:nvPr>
            <p:ph type="body" sz="half" idx="2"/>
          </p:nvPr>
        </p:nvSpPr>
        <p:spPr>
          <a:xfrm>
            <a:off x="0" y="586854"/>
            <a:ext cx="8259762" cy="6271145"/>
          </a:xfrm>
        </p:spPr>
        <p:txBody>
          <a:bodyPr>
            <a:normAutofit/>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Recruit and retain qualified employees</a:t>
            </a:r>
            <a:endParaRPr lang="en-US" sz="2400" dirty="0"/>
          </a:p>
        </p:txBody>
      </p:sp>
      <p:pic>
        <p:nvPicPr>
          <p:cNvPr id="4098" name="Picture 2" descr="Free Diverse coworkers shaking hands after meeting Stock Photo">
            <a:extLst>
              <a:ext uri="{FF2B5EF4-FFF2-40B4-BE49-F238E27FC236}">
                <a16:creationId xmlns:a16="http://schemas.microsoft.com/office/drawing/2014/main" id="{15E7313E-4F30-64D0-2282-A11E2C96495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259762" y="1"/>
            <a:ext cx="3932237" cy="38623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8BE991B-AA26-28C1-9B5F-779C4DC853BE}"/>
              </a:ext>
            </a:extLst>
          </p:cNvPr>
          <p:cNvSpPr txBox="1"/>
          <p:nvPr/>
        </p:nvSpPr>
        <p:spPr>
          <a:xfrm>
            <a:off x="8180744" y="3862316"/>
            <a:ext cx="393223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https://www.pexels.com/photo/diverse-coworkers-shaking-hands-after-meeting-5668841/</a:t>
            </a:r>
          </a:p>
        </p:txBody>
      </p:sp>
    </p:spTree>
    <p:extLst>
      <p:ext uri="{BB962C8B-B14F-4D97-AF65-F5344CB8AC3E}">
        <p14:creationId xmlns:p14="http://schemas.microsoft.com/office/powerpoint/2010/main" val="1099238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C508F-2836-8307-7478-CD46F9094887}"/>
              </a:ext>
            </a:extLst>
          </p:cNvPr>
          <p:cNvSpPr>
            <a:spLocks noGrp="1"/>
          </p:cNvSpPr>
          <p:nvPr>
            <p:ph type="title"/>
          </p:nvPr>
        </p:nvSpPr>
        <p:spPr>
          <a:xfrm>
            <a:off x="0" y="1"/>
            <a:ext cx="12192000" cy="681036"/>
          </a:xfrm>
        </p:spPr>
        <p:txBody>
          <a:bodyPr>
            <a:no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Nature and Purpose of compensation management</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4B0D393C-83CA-3EDC-5A6F-E80B87912778}"/>
              </a:ext>
            </a:extLst>
          </p:cNvPr>
          <p:cNvSpPr>
            <a:spLocks noGrp="1"/>
          </p:cNvSpPr>
          <p:nvPr>
            <p:ph sz="half" idx="1"/>
          </p:nvPr>
        </p:nvSpPr>
        <p:spPr>
          <a:xfrm>
            <a:off x="0" y="395784"/>
            <a:ext cx="6019800" cy="6462213"/>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basic purpose of compensation management is to establish and maintain an equitable reward system. </a:t>
            </a:r>
          </a:p>
          <a:p>
            <a:pPr algn="just"/>
            <a:r>
              <a:rPr lang="en-US" sz="2400" dirty="0">
                <a:effectLst/>
                <a:latin typeface="Times New Roman" panose="02020603050405020304" pitchFamily="18" charset="0"/>
                <a:ea typeface="Calibri" panose="020F0502020204030204" pitchFamily="34" charset="0"/>
              </a:rPr>
              <a:t> Establishment and maintenance of an equitable compensation structure,</a:t>
            </a:r>
            <a:endParaRPr lang="en-US" sz="2400" dirty="0"/>
          </a:p>
        </p:txBody>
      </p:sp>
      <p:sp>
        <p:nvSpPr>
          <p:cNvPr id="4" name="Content Placeholder 3">
            <a:extLst>
              <a:ext uri="{FF2B5EF4-FFF2-40B4-BE49-F238E27FC236}">
                <a16:creationId xmlns:a16="http://schemas.microsoft.com/office/drawing/2014/main" id="{120EEB23-B486-3967-A9AA-8431F71E089F}"/>
              </a:ext>
            </a:extLst>
          </p:cNvPr>
          <p:cNvSpPr>
            <a:spLocks noGrp="1"/>
          </p:cNvSpPr>
          <p:nvPr>
            <p:ph sz="half" idx="2"/>
          </p:nvPr>
        </p:nvSpPr>
        <p:spPr>
          <a:xfrm>
            <a:off x="6172200" y="395785"/>
            <a:ext cx="6019800" cy="6462214"/>
          </a:xfrm>
        </p:spPr>
        <p:txBody>
          <a:bodyPr>
            <a:normAutofit/>
          </a:bodyPr>
          <a:lstStyle/>
          <a:p>
            <a:r>
              <a:rPr lang="en-US" sz="2400" dirty="0">
                <a:effectLst/>
                <a:latin typeface="Times New Roman" panose="02020603050405020304" pitchFamily="18" charset="0"/>
                <a:ea typeface="Calibri" panose="020F0502020204030204" pitchFamily="34" charset="0"/>
              </a:rPr>
              <a:t>concerned with the financial aspects of needs, motivation and rewards</a:t>
            </a:r>
            <a:endParaRPr lang="en-US" sz="2400" dirty="0"/>
          </a:p>
        </p:txBody>
      </p:sp>
    </p:spTree>
    <p:extLst>
      <p:ext uri="{BB962C8B-B14F-4D97-AF65-F5344CB8AC3E}">
        <p14:creationId xmlns:p14="http://schemas.microsoft.com/office/powerpoint/2010/main" val="650767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D8CB8-28FF-D39A-1E2E-0BBAA73BFC67}"/>
              </a:ext>
            </a:extLst>
          </p:cNvPr>
          <p:cNvSpPr>
            <a:spLocks noGrp="1"/>
          </p:cNvSpPr>
          <p:nvPr>
            <p:ph type="title"/>
          </p:nvPr>
        </p:nvSpPr>
        <p:spPr>
          <a:xfrm>
            <a:off x="0" y="1"/>
            <a:ext cx="12192000" cy="982638"/>
          </a:xfrm>
        </p:spPr>
        <p:txBody>
          <a:bodyPr>
            <a:normAutofit/>
          </a:bodyPr>
          <a:lstStyle/>
          <a:p>
            <a:pPr algn="ctr"/>
            <a:r>
              <a:rPr lang="en-US" sz="2400" b="1" dirty="0">
                <a:latin typeface="Times New Roman" panose="02020603050405020304" pitchFamily="18" charset="0"/>
                <a:cs typeface="Times New Roman" panose="02020603050405020304" pitchFamily="18" charset="0"/>
              </a:rPr>
              <a:t>View of compensation</a:t>
            </a:r>
          </a:p>
        </p:txBody>
      </p:sp>
      <p:sp>
        <p:nvSpPr>
          <p:cNvPr id="3" name="Content Placeholder 2">
            <a:extLst>
              <a:ext uri="{FF2B5EF4-FFF2-40B4-BE49-F238E27FC236}">
                <a16:creationId xmlns:a16="http://schemas.microsoft.com/office/drawing/2014/main" id="{975ABA6D-830B-6D97-D90C-238338796395}"/>
              </a:ext>
            </a:extLst>
          </p:cNvPr>
          <p:cNvSpPr>
            <a:spLocks noGrp="1"/>
          </p:cNvSpPr>
          <p:nvPr>
            <p:ph sz="half" idx="1"/>
          </p:nvPr>
        </p:nvSpPr>
        <p:spPr>
          <a:xfrm>
            <a:off x="0" y="764274"/>
            <a:ext cx="6019800" cy="5964071"/>
          </a:xfrm>
        </p:spPr>
        <p:txBody>
          <a:bodyPr>
            <a:normAutofit/>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From individual standpoint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-remuneration is a major source of an individual’s purchasing power. It determines his or her status, prestige &amp; worth in society.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b="1" dirty="0">
                <a:effectLst/>
                <a:latin typeface="Times New Roman" panose="02020603050405020304" pitchFamily="18" charset="0"/>
                <a:ea typeface="Calibri" panose="020F0502020204030204" pitchFamily="34" charset="0"/>
              </a:rPr>
              <a:t>From enterprise stand point- </a:t>
            </a:r>
            <a:r>
              <a:rPr lang="en-US" sz="2400" dirty="0">
                <a:effectLst/>
                <a:latin typeface="Times New Roman" panose="02020603050405020304" pitchFamily="18" charset="0"/>
                <a:ea typeface="Calibri" panose="020F0502020204030204" pitchFamily="34" charset="0"/>
              </a:rPr>
              <a:t>compensation is a crucial element in the cost of production, which is expected to permit adequate profits leading to increase in new capital, expansion production, and capacity</a:t>
            </a:r>
            <a:endParaRPr lang="en-US" sz="2400" dirty="0"/>
          </a:p>
        </p:txBody>
      </p:sp>
      <p:sp>
        <p:nvSpPr>
          <p:cNvPr id="4" name="Content Placeholder 3">
            <a:extLst>
              <a:ext uri="{FF2B5EF4-FFF2-40B4-BE49-F238E27FC236}">
                <a16:creationId xmlns:a16="http://schemas.microsoft.com/office/drawing/2014/main" id="{5D4F61C9-3B2C-19EF-BD4D-81B6526A26C1}"/>
              </a:ext>
            </a:extLst>
          </p:cNvPr>
          <p:cNvSpPr>
            <a:spLocks noGrp="1"/>
          </p:cNvSpPr>
          <p:nvPr>
            <p:ph sz="half" idx="2"/>
          </p:nvPr>
        </p:nvSpPr>
        <p:spPr>
          <a:xfrm>
            <a:off x="6172200" y="887104"/>
            <a:ext cx="6019800" cy="5964071"/>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From national point of view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–dissatisfied work force hampers equitable distribution of aggregate real income among various group involved .it causes inflation.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28426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1B662-7323-9319-DE26-4FD930E824A9}"/>
              </a:ext>
            </a:extLst>
          </p:cNvPr>
          <p:cNvSpPr>
            <a:spLocks noGrp="1"/>
          </p:cNvSpPr>
          <p:nvPr>
            <p:ph type="title"/>
          </p:nvPr>
        </p:nvSpPr>
        <p:spPr>
          <a:xfrm>
            <a:off x="0" y="109183"/>
            <a:ext cx="12192000" cy="982638"/>
          </a:xfrm>
        </p:spPr>
        <p:txBody>
          <a:bodyPr>
            <a:normAutofit fontScale="90000"/>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Aims of Compensation Management</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F38CC96-094E-8C61-1F08-79C2146AC7A8}"/>
              </a:ext>
            </a:extLst>
          </p:cNvPr>
          <p:cNvSpPr>
            <a:spLocks noGrp="1"/>
          </p:cNvSpPr>
          <p:nvPr>
            <p:ph sz="half" idx="1"/>
          </p:nvPr>
        </p:nvSpPr>
        <p:spPr>
          <a:xfrm>
            <a:off x="0" y="600500"/>
            <a:ext cx="6019800" cy="6257499"/>
          </a:xfrm>
        </p:spPr>
        <p:txBody>
          <a:bodyPr/>
          <a:lstStyle/>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Reward people according to what the organization values and wants to pay for.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Reward people for the value they create.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Reward the right things to convey the right message about what is important in terms of outcomes and behaviors.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Develop a performance culture.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Motivate people and obtain their commitment and engagement.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1920D37-4024-BE6A-AC2E-932BFDBAB752}"/>
              </a:ext>
            </a:extLst>
          </p:cNvPr>
          <p:cNvSpPr>
            <a:spLocks noGrp="1"/>
          </p:cNvSpPr>
          <p:nvPr>
            <p:ph sz="half" idx="2"/>
          </p:nvPr>
        </p:nvSpPr>
        <p:spPr>
          <a:xfrm>
            <a:off x="6172200" y="600500"/>
            <a:ext cx="6019800" cy="6257499"/>
          </a:xfrm>
        </p:spPr>
        <p:txBody>
          <a:bodyPr>
            <a:normAutofit/>
          </a:bodyPr>
          <a:lstStyle/>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Help to attract and retain the high-quality people the organization needs.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Create total reward processes which recognize the importance of both financial and non-financial rewards.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dirty="0">
                <a:effectLst/>
                <a:latin typeface="Times New Roman" panose="02020603050405020304" pitchFamily="18" charset="0"/>
                <a:ea typeface="Calibri" panose="020F0502020204030204" pitchFamily="34" charset="0"/>
              </a:rPr>
              <a:t>Align reward practices with both business goals and employee values </a:t>
            </a:r>
            <a:endParaRPr lang="en-US" sz="2400" dirty="0"/>
          </a:p>
        </p:txBody>
      </p:sp>
    </p:spTree>
    <p:extLst>
      <p:ext uri="{BB962C8B-B14F-4D97-AF65-F5344CB8AC3E}">
        <p14:creationId xmlns:p14="http://schemas.microsoft.com/office/powerpoint/2010/main" val="3044885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2729E-4B6D-7370-A38F-7ED45BF84FEF}"/>
              </a:ext>
            </a:extLst>
          </p:cNvPr>
          <p:cNvSpPr>
            <a:spLocks noGrp="1"/>
          </p:cNvSpPr>
          <p:nvPr>
            <p:ph type="title"/>
          </p:nvPr>
        </p:nvSpPr>
        <p:spPr>
          <a:xfrm>
            <a:off x="0" y="1"/>
            <a:ext cx="12192000" cy="655091"/>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aspects of effective compensation management </a:t>
            </a:r>
          </a:p>
        </p:txBody>
      </p:sp>
      <p:sp>
        <p:nvSpPr>
          <p:cNvPr id="3" name="Content Placeholder 2">
            <a:extLst>
              <a:ext uri="{FF2B5EF4-FFF2-40B4-BE49-F238E27FC236}">
                <a16:creationId xmlns:a16="http://schemas.microsoft.com/office/drawing/2014/main" id="{B7EA5B68-4430-1426-F67F-B60399C1D010}"/>
              </a:ext>
            </a:extLst>
          </p:cNvPr>
          <p:cNvSpPr>
            <a:spLocks noGrp="1"/>
          </p:cNvSpPr>
          <p:nvPr>
            <p:ph sz="half" idx="1"/>
          </p:nvPr>
        </p:nvSpPr>
        <p:spPr>
          <a:xfrm>
            <a:off x="0" y="655093"/>
            <a:ext cx="6019800" cy="6202906"/>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Fair</a:t>
            </a:r>
            <a:r>
              <a:rPr lang="en-US" sz="2400" b="1" dirty="0">
                <a:latin typeface="Times New Roman" panose="02020603050405020304" pitchFamily="18" charset="0"/>
                <a:ea typeface="Calibri" panose="020F0502020204030204" pitchFamily="34" charset="0"/>
              </a:rPr>
              <a:t>ness</a:t>
            </a:r>
          </a:p>
          <a:p>
            <a:pPr algn="just"/>
            <a:r>
              <a:rPr lang="en-US" sz="2400" dirty="0">
                <a:effectLst/>
                <a:latin typeface="Times New Roman" panose="02020603050405020304" pitchFamily="18" charset="0"/>
                <a:ea typeface="Calibri" panose="020F0502020204030204" pitchFamily="34" charset="0"/>
              </a:rPr>
              <a:t> A fair reward system is one in which people are treated justifiably in accordance with what is due to them and their value to the organization</a:t>
            </a:r>
          </a:p>
          <a:p>
            <a:pPr algn="just"/>
            <a:r>
              <a:rPr lang="en-US" sz="2400" dirty="0">
                <a:effectLst/>
                <a:latin typeface="Times New Roman" panose="02020603050405020304" pitchFamily="18" charset="0"/>
                <a:ea typeface="Calibri" panose="020F0502020204030204" pitchFamily="34" charset="0"/>
              </a:rPr>
              <a:t>Fairness means that the reward system operates according to the principles of distributive and procedural justice</a:t>
            </a:r>
            <a:endParaRPr lang="en-US" sz="2400" dirty="0"/>
          </a:p>
        </p:txBody>
      </p:sp>
      <p:sp>
        <p:nvSpPr>
          <p:cNvPr id="4" name="Content Placeholder 3">
            <a:extLst>
              <a:ext uri="{FF2B5EF4-FFF2-40B4-BE49-F238E27FC236}">
                <a16:creationId xmlns:a16="http://schemas.microsoft.com/office/drawing/2014/main" id="{459D783C-B1A1-4528-7845-C039224C9CF5}"/>
              </a:ext>
            </a:extLst>
          </p:cNvPr>
          <p:cNvSpPr>
            <a:spLocks noGrp="1"/>
          </p:cNvSpPr>
          <p:nvPr>
            <p:ph sz="half" idx="2"/>
          </p:nvPr>
        </p:nvSpPr>
        <p:spPr>
          <a:xfrm>
            <a:off x="6172200" y="655092"/>
            <a:ext cx="6019800" cy="6202905"/>
          </a:xfrm>
        </p:spPr>
        <p:txBody>
          <a:bodyPr>
            <a:normAutofit/>
          </a:bodyPr>
          <a:lstStyle/>
          <a:p>
            <a:pPr algn="just"/>
            <a:r>
              <a:rPr lang="en-US" sz="2400" dirty="0">
                <a:effectLst/>
                <a:latin typeface="Times New Roman" panose="02020603050405020304" pitchFamily="18" charset="0"/>
                <a:ea typeface="Calibri" panose="020F0502020204030204" pitchFamily="34" charset="0"/>
              </a:rPr>
              <a:t>Distributive justice is provided to people what they believe that rewards have been distributed in accordance with the value of their contribution, </a:t>
            </a:r>
          </a:p>
          <a:p>
            <a:pPr algn="just"/>
            <a:r>
              <a:rPr lang="en-US" sz="2400" dirty="0">
                <a:effectLst/>
                <a:latin typeface="Times New Roman" panose="02020603050405020304" pitchFamily="18" charset="0"/>
                <a:ea typeface="Calibri" panose="020F0502020204030204" pitchFamily="34" charset="0"/>
              </a:rPr>
              <a:t>that they receive what was promised to them and that they get what they need. </a:t>
            </a:r>
          </a:p>
          <a:p>
            <a:pPr algn="just"/>
            <a:r>
              <a:rPr lang="en-US" sz="2400" dirty="0">
                <a:effectLst/>
                <a:latin typeface="Times New Roman" panose="02020603050405020304" pitchFamily="18" charset="0"/>
                <a:ea typeface="Calibri" panose="020F0502020204030204" pitchFamily="34" charset="0"/>
              </a:rPr>
              <a:t>Procedural justice conforms to the ways in which managerial decisions are made</a:t>
            </a:r>
            <a:endParaRPr lang="en-US" sz="2400" dirty="0"/>
          </a:p>
        </p:txBody>
      </p:sp>
    </p:spTree>
    <p:extLst>
      <p:ext uri="{BB962C8B-B14F-4D97-AF65-F5344CB8AC3E}">
        <p14:creationId xmlns:p14="http://schemas.microsoft.com/office/powerpoint/2010/main" val="95566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3BEBE-B95F-662A-F03E-9C0D78AAA56F}"/>
              </a:ext>
            </a:extLst>
          </p:cNvPr>
          <p:cNvSpPr>
            <a:spLocks noGrp="1"/>
          </p:cNvSpPr>
          <p:nvPr>
            <p:ph type="title"/>
          </p:nvPr>
        </p:nvSpPr>
        <p:spPr>
          <a:xfrm>
            <a:off x="0" y="1"/>
            <a:ext cx="12192000" cy="681036"/>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Equity</a:t>
            </a:r>
            <a:endParaRPr lang="en-US" sz="2400" dirty="0"/>
          </a:p>
        </p:txBody>
      </p:sp>
      <p:sp>
        <p:nvSpPr>
          <p:cNvPr id="3" name="Content Placeholder 2">
            <a:extLst>
              <a:ext uri="{FF2B5EF4-FFF2-40B4-BE49-F238E27FC236}">
                <a16:creationId xmlns:a16="http://schemas.microsoft.com/office/drawing/2014/main" id="{AC770DC9-AE14-49DA-59FD-ACAF3B4C82EA}"/>
              </a:ext>
            </a:extLst>
          </p:cNvPr>
          <p:cNvSpPr>
            <a:spLocks noGrp="1"/>
          </p:cNvSpPr>
          <p:nvPr>
            <p:ph sz="half" idx="1"/>
          </p:nvPr>
        </p:nvSpPr>
        <p:spPr>
          <a:xfrm>
            <a:off x="0" y="491319"/>
            <a:ext cx="6019800" cy="6366680"/>
          </a:xfrm>
        </p:spPr>
        <p:txBody>
          <a:bodyPr/>
          <a:lstStyle/>
          <a:p>
            <a:pPr algn="just"/>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Equity is achieved when people are rewarded appropriately in relation to others within the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DEE8DA1-06DF-7082-059E-F600F879ED40}"/>
              </a:ext>
            </a:extLst>
          </p:cNvPr>
          <p:cNvSpPr>
            <a:spLocks noGrp="1"/>
          </p:cNvSpPr>
          <p:nvPr>
            <p:ph sz="half" idx="2"/>
          </p:nvPr>
        </p:nvSpPr>
        <p:spPr>
          <a:xfrm>
            <a:off x="6172199" y="681038"/>
            <a:ext cx="6019799" cy="617696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Equitable reward processes ensure that relativities between jobs are measured as objectively as possible and that equal pay is provided to employees for their work of equal value.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93942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CAE2-635B-F96E-2695-9748290CD34A}"/>
              </a:ext>
            </a:extLst>
          </p:cNvPr>
          <p:cNvSpPr>
            <a:spLocks noGrp="1"/>
          </p:cNvSpPr>
          <p:nvPr>
            <p:ph type="title"/>
          </p:nvPr>
        </p:nvSpPr>
        <p:spPr>
          <a:xfrm>
            <a:off x="0" y="0"/>
            <a:ext cx="12192000" cy="504966"/>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aspects cont..</a:t>
            </a:r>
          </a:p>
        </p:txBody>
      </p:sp>
      <p:sp>
        <p:nvSpPr>
          <p:cNvPr id="3" name="Content Placeholder 2">
            <a:extLst>
              <a:ext uri="{FF2B5EF4-FFF2-40B4-BE49-F238E27FC236}">
                <a16:creationId xmlns:a16="http://schemas.microsoft.com/office/drawing/2014/main" id="{5A646636-9B2D-5960-E8FC-3D62BDFD9C23}"/>
              </a:ext>
            </a:extLst>
          </p:cNvPr>
          <p:cNvSpPr>
            <a:spLocks noGrp="1"/>
          </p:cNvSpPr>
          <p:nvPr>
            <p:ph sz="half" idx="1"/>
          </p:nvPr>
        </p:nvSpPr>
        <p:spPr>
          <a:xfrm>
            <a:off x="0" y="873458"/>
            <a:ext cx="6019800" cy="5984542"/>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Consistent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Consistent means decisions on pay should not differ randomly among different people or at different times.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1306B80-8F53-06DE-4CF8-597C60FDCCEA}"/>
              </a:ext>
            </a:extLst>
          </p:cNvPr>
          <p:cNvSpPr>
            <a:spLocks noGrp="1"/>
          </p:cNvSpPr>
          <p:nvPr>
            <p:ph sz="half" idx="2"/>
          </p:nvPr>
        </p:nvSpPr>
        <p:spPr>
          <a:xfrm>
            <a:off x="6172199" y="873457"/>
            <a:ext cx="6019799" cy="5984542"/>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Transparent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Transparency means that people understand how reward processes operate and how they are affected by them. The reasons for any decisions are explained to them at the time they are made.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27218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FB711-0773-672E-65CA-8438CF5BD404}"/>
              </a:ext>
            </a:extLst>
          </p:cNvPr>
          <p:cNvSpPr>
            <a:spLocks noGrp="1"/>
          </p:cNvSpPr>
          <p:nvPr>
            <p:ph type="title"/>
          </p:nvPr>
        </p:nvSpPr>
        <p:spPr/>
        <p:txBody>
          <a:bodyPr>
            <a:normAutofit/>
          </a:bodyPr>
          <a:lstStyle/>
          <a:p>
            <a:pPr algn="ctr"/>
            <a:r>
              <a:rPr lang="en-US" sz="2400" b="1" dirty="0">
                <a:effectLst/>
                <a:latin typeface="Times New Roman" panose="02020603050405020304" pitchFamily="18" charset="0"/>
                <a:ea typeface="Calibri" panose="020F0502020204030204" pitchFamily="34" charset="0"/>
              </a:rPr>
              <a:t>A Sound Compensation Structure achieves the following objectives</a:t>
            </a:r>
            <a:br>
              <a:rPr lang="en-US" sz="2400" b="1" dirty="0">
                <a:effectLst/>
                <a:latin typeface="Times New Roman" panose="02020603050405020304" pitchFamily="18" charset="0"/>
                <a:ea typeface="Calibri" panose="020F0502020204030204" pitchFamily="34" charset="0"/>
              </a:rPr>
            </a:br>
            <a:br>
              <a:rPr lang="en-US" sz="2400" b="1" dirty="0">
                <a:effectLst/>
                <a:latin typeface="Times New Roman" panose="02020603050405020304" pitchFamily="18" charset="0"/>
                <a:ea typeface="Calibri" panose="020F0502020204030204" pitchFamily="34" charset="0"/>
              </a:rPr>
            </a:br>
            <a:r>
              <a:rPr lang="en-US" sz="2400" b="1" dirty="0">
                <a:effectLst/>
                <a:latin typeface="Times New Roman" panose="02020603050405020304" pitchFamily="18" charset="0"/>
                <a:ea typeface="Calibri" panose="020F0502020204030204" pitchFamily="34" charset="0"/>
              </a:rPr>
              <a:t>For employees </a:t>
            </a:r>
            <a:endParaRPr lang="en-US" sz="2400" dirty="0"/>
          </a:p>
        </p:txBody>
      </p:sp>
      <p:sp>
        <p:nvSpPr>
          <p:cNvPr id="3" name="Content Placeholder 2">
            <a:extLst>
              <a:ext uri="{FF2B5EF4-FFF2-40B4-BE49-F238E27FC236}">
                <a16:creationId xmlns:a16="http://schemas.microsoft.com/office/drawing/2014/main" id="{AE23A1E7-6EC1-A935-B1B8-7CC6997C888F}"/>
              </a:ext>
            </a:extLst>
          </p:cNvPr>
          <p:cNvSpPr>
            <a:spLocks noGrp="1"/>
          </p:cNvSpPr>
          <p:nvPr>
            <p:ph sz="half" idx="1"/>
          </p:nvPr>
        </p:nvSpPr>
        <p:spPr>
          <a:xfrm>
            <a:off x="0" y="1487606"/>
            <a:ext cx="6019800" cy="5254387"/>
          </a:xfrm>
        </p:spPr>
        <p:txBody>
          <a:bodyPr/>
          <a:lstStyle/>
          <a:p>
            <a:pPr marL="22860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Employees are paid according to the requirements of their jobs, i.e., highly skilled jobs are paid more compensation than low skilled jobs. This eliminates inequalities.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The chances of favoritism (which creep in when wage rates are assigned) are greatly minimized.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AACEB935-DE46-E610-7897-4642DEFB7D36}"/>
              </a:ext>
            </a:extLst>
          </p:cNvPr>
          <p:cNvSpPr>
            <a:spLocks noGrp="1"/>
          </p:cNvSpPr>
          <p:nvPr>
            <p:ph sz="half" idx="2"/>
          </p:nvPr>
        </p:nvSpPr>
        <p:spPr>
          <a:xfrm>
            <a:off x="6172199" y="1825624"/>
            <a:ext cx="6019799" cy="5032375"/>
          </a:xfrm>
        </p:spPr>
        <p:txBody>
          <a:bodyPr/>
          <a:lstStyle/>
          <a:p>
            <a:pPr marL="22860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sequences and lines of promotion are established wherever they are applicable.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4. Employees’ morale and motivation are increased because of the sound compensation structure.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19853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22FC6-9C68-92C9-9BDF-CC1B4C72A3CB}"/>
              </a:ext>
            </a:extLst>
          </p:cNvPr>
          <p:cNvSpPr>
            <a:spLocks noGrp="1"/>
          </p:cNvSpPr>
          <p:nvPr>
            <p:ph type="title"/>
          </p:nvPr>
        </p:nvSpPr>
        <p:spPr>
          <a:xfrm>
            <a:off x="0" y="1"/>
            <a:ext cx="12192000" cy="928047"/>
          </a:xfrm>
        </p:spPr>
        <p:txBody>
          <a:bodyPr>
            <a:normAutofit/>
          </a:bodyPr>
          <a:lstStyle/>
          <a:p>
            <a:pPr algn="ctr"/>
            <a:r>
              <a:rPr lang="en-US" sz="2400" b="1" dirty="0">
                <a:latin typeface="Times New Roman" panose="02020603050405020304" pitchFamily="18" charset="0"/>
                <a:cs typeface="Times New Roman" panose="02020603050405020304" pitchFamily="18" charset="0"/>
              </a:rPr>
              <a:t>Employers</a:t>
            </a:r>
          </a:p>
        </p:txBody>
      </p:sp>
      <p:sp>
        <p:nvSpPr>
          <p:cNvPr id="3" name="Content Placeholder 2">
            <a:extLst>
              <a:ext uri="{FF2B5EF4-FFF2-40B4-BE49-F238E27FC236}">
                <a16:creationId xmlns:a16="http://schemas.microsoft.com/office/drawing/2014/main" id="{D7666A77-38DE-71E8-6B26-809F2CF7BE67}"/>
              </a:ext>
            </a:extLst>
          </p:cNvPr>
          <p:cNvSpPr>
            <a:spLocks noGrp="1"/>
          </p:cNvSpPr>
          <p:nvPr>
            <p:ph sz="half" idx="1"/>
          </p:nvPr>
        </p:nvSpPr>
        <p:spPr>
          <a:xfrm>
            <a:off x="0" y="696036"/>
            <a:ext cx="6019800" cy="6161963"/>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They can systematically plan for and control the turnover in the organization.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 sound compensation structure reduces the likelihood of friction and grievances over remuneration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54CAB3A-3A16-5AB6-90EF-06A45C002CA0}"/>
              </a:ext>
            </a:extLst>
          </p:cNvPr>
          <p:cNvSpPr>
            <a:spLocks noGrp="1"/>
          </p:cNvSpPr>
          <p:nvPr>
            <p:ph sz="half" idx="2"/>
          </p:nvPr>
        </p:nvSpPr>
        <p:spPr>
          <a:xfrm>
            <a:off x="6172199" y="791570"/>
            <a:ext cx="6019799" cy="6066429"/>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It enhances an employee’s morale and motivation because adequate and fairly administered incentives are basic to his wants and needs.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attracts qualified employees by ensuring and adequate payment for all the jobs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11145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2F9EA-7485-C75F-E822-8B8944B691EA}"/>
              </a:ext>
            </a:extLst>
          </p:cNvPr>
          <p:cNvSpPr>
            <a:spLocks noGrp="1"/>
          </p:cNvSpPr>
          <p:nvPr>
            <p:ph type="title"/>
          </p:nvPr>
        </p:nvSpPr>
        <p:spPr>
          <a:xfrm>
            <a:off x="0" y="1"/>
            <a:ext cx="12192000" cy="982638"/>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Principles of compensation</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A6A037CB-39B9-DA06-402F-2BD407E646E9}"/>
              </a:ext>
            </a:extLst>
          </p:cNvPr>
          <p:cNvSpPr>
            <a:spLocks noGrp="1"/>
          </p:cNvSpPr>
          <p:nvPr>
            <p:ph sz="half" idx="1"/>
          </p:nvPr>
        </p:nvSpPr>
        <p:spPr>
          <a:xfrm>
            <a:off x="0" y="982638"/>
            <a:ext cx="6019800" cy="5875361"/>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Differences in pay should be based on differences in job requirements.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Wage and  salary level should be in line with those prevailing in the job market.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Follow the principle of equal pay for equal work.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Recognize individual differences in ability and contributions.</a:t>
            </a:r>
          </a:p>
          <a:p>
            <a:pPr marL="34290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employees &amp; trade unions should be involved in establishing wage rates. The wages should be sufficient to ensure for the worker and his family reasonable standard of living.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CD38959-F693-4720-40AB-C75EC8C4A967}"/>
              </a:ext>
            </a:extLst>
          </p:cNvPr>
          <p:cNvSpPr>
            <a:spLocks noGrp="1"/>
          </p:cNvSpPr>
          <p:nvPr>
            <p:ph sz="half" idx="2"/>
          </p:nvPr>
        </p:nvSpPr>
        <p:spPr>
          <a:xfrm>
            <a:off x="6172199" y="982638"/>
            <a:ext cx="6019799" cy="5875361"/>
          </a:xfrm>
        </p:spPr>
        <p:txBody>
          <a:bodyPr>
            <a:normAutofit/>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 should be a clearly established procedure for redressal of grievances concerning wages.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wage &amp; salary structure should be flexible.  Wages due to employees should be paid correctly &amp; promptly.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dirty="0">
                <a:effectLst/>
                <a:latin typeface="Times New Roman" panose="02020603050405020304" pitchFamily="18" charset="0"/>
                <a:ea typeface="Calibri" panose="020F0502020204030204" pitchFamily="34" charset="0"/>
              </a:rPr>
              <a:t>A wage committee should review and revise wages from time to time</a:t>
            </a:r>
            <a:endParaRPr lang="en-US" sz="2400" dirty="0"/>
          </a:p>
        </p:txBody>
      </p:sp>
    </p:spTree>
    <p:extLst>
      <p:ext uri="{BB962C8B-B14F-4D97-AF65-F5344CB8AC3E}">
        <p14:creationId xmlns:p14="http://schemas.microsoft.com/office/powerpoint/2010/main" val="3583572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FCC7D-258C-6CC7-0C05-734B287ADC94}"/>
              </a:ext>
            </a:extLst>
          </p:cNvPr>
          <p:cNvSpPr>
            <a:spLocks noGrp="1"/>
          </p:cNvSpPr>
          <p:nvPr>
            <p:ph type="title"/>
          </p:nvPr>
        </p:nvSpPr>
        <p:spPr>
          <a:xfrm>
            <a:off x="0" y="1"/>
            <a:ext cx="12192000" cy="681036"/>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compensation formulation </a:t>
            </a:r>
            <a:endParaRPr lang="en-US" sz="2400" dirty="0"/>
          </a:p>
        </p:txBody>
      </p:sp>
      <p:sp>
        <p:nvSpPr>
          <p:cNvPr id="3" name="Content Placeholder 2">
            <a:extLst>
              <a:ext uri="{FF2B5EF4-FFF2-40B4-BE49-F238E27FC236}">
                <a16:creationId xmlns:a16="http://schemas.microsoft.com/office/drawing/2014/main" id="{120B3E49-7A1F-135F-35A9-F1202AD045B8}"/>
              </a:ext>
            </a:extLst>
          </p:cNvPr>
          <p:cNvSpPr>
            <a:spLocks noGrp="1"/>
          </p:cNvSpPr>
          <p:nvPr>
            <p:ph sz="half" idx="1"/>
          </p:nvPr>
        </p:nvSpPr>
        <p:spPr>
          <a:xfrm>
            <a:off x="0" y="777922"/>
            <a:ext cx="6019800" cy="6080077"/>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organization should have a unambiguous plan to determine differential pay levels in terms of different job requirements involving varied skills, exertion, responsibility and working conditions.</a:t>
            </a:r>
          </a:p>
          <a:p>
            <a:pPr marL="0" marR="0" lvl="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An attempt should be made to keep the common level of wages and salaries of the organization in line with that obtained in the labor market. </a:t>
            </a:r>
          </a:p>
          <a:p>
            <a:endParaRPr lang="en-US" dirty="0"/>
          </a:p>
        </p:txBody>
      </p:sp>
      <p:sp>
        <p:nvSpPr>
          <p:cNvPr id="4" name="Content Placeholder 3">
            <a:extLst>
              <a:ext uri="{FF2B5EF4-FFF2-40B4-BE49-F238E27FC236}">
                <a16:creationId xmlns:a16="http://schemas.microsoft.com/office/drawing/2014/main" id="{DA4AEA9E-2DA7-796D-4747-0C901F895554}"/>
              </a:ext>
            </a:extLst>
          </p:cNvPr>
          <p:cNvSpPr>
            <a:spLocks noGrp="1"/>
          </p:cNvSpPr>
          <p:nvPr>
            <p:ph sz="half" idx="2"/>
          </p:nvPr>
        </p:nvSpPr>
        <p:spPr>
          <a:xfrm>
            <a:off x="6172200" y="777922"/>
            <a:ext cx="5919716" cy="6080077"/>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Adequate attention should be taken to distinguish people from the jobs. Although people are paid in terms of rate embodied in specific jobs, some exceptions should be allowed in the cases of professional and executive personnel by paying them in terms of their abilities and contributions.</a:t>
            </a:r>
          </a:p>
          <a:p>
            <a:pPr marL="0" marR="0" lvl="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The care should be taken irrespective of individual considerations to ensure equal pay for equal work. </a:t>
            </a:r>
          </a:p>
          <a:p>
            <a:endParaRPr lang="en-US" dirty="0"/>
          </a:p>
        </p:txBody>
      </p:sp>
    </p:spTree>
    <p:extLst>
      <p:ext uri="{BB962C8B-B14F-4D97-AF65-F5344CB8AC3E}">
        <p14:creationId xmlns:p14="http://schemas.microsoft.com/office/powerpoint/2010/main" val="3401169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CD3F1-3CD0-01C6-D07A-8031173BD594}"/>
              </a:ext>
            </a:extLst>
          </p:cNvPr>
          <p:cNvSpPr>
            <a:spLocks noGrp="1"/>
          </p:cNvSpPr>
          <p:nvPr>
            <p:ph type="title"/>
          </p:nvPr>
        </p:nvSpPr>
        <p:spPr>
          <a:xfrm>
            <a:off x="0" y="1"/>
            <a:ext cx="12191998" cy="750626"/>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Principles of compensation formulation </a:t>
            </a:r>
            <a:endParaRPr lang="en-US" sz="2400" dirty="0"/>
          </a:p>
        </p:txBody>
      </p:sp>
      <p:sp>
        <p:nvSpPr>
          <p:cNvPr id="3" name="Content Placeholder 2">
            <a:extLst>
              <a:ext uri="{FF2B5EF4-FFF2-40B4-BE49-F238E27FC236}">
                <a16:creationId xmlns:a16="http://schemas.microsoft.com/office/drawing/2014/main" id="{6B2C8A55-336D-4B3F-5A3E-BB25AD5F4F43}"/>
              </a:ext>
            </a:extLst>
          </p:cNvPr>
          <p:cNvSpPr>
            <a:spLocks noGrp="1"/>
          </p:cNvSpPr>
          <p:nvPr>
            <p:ph sz="half" idx="1"/>
          </p:nvPr>
        </p:nvSpPr>
        <p:spPr>
          <a:xfrm>
            <a:off x="0" y="996288"/>
            <a:ext cx="6019800" cy="5861712"/>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 should be a plan to adapt an unbiased measure for identifying individual differences in capacity and contribution in the form of rate ranges within the grade increments, wages incentive schemes and a system of job promotion. </a:t>
            </a:r>
          </a:p>
          <a:p>
            <a:pPr marL="0" marR="0" lvl="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There should be proper procedure for handling the wage grievances in the organization. </a:t>
            </a:r>
          </a:p>
          <a:p>
            <a:endParaRPr lang="en-US" dirty="0"/>
          </a:p>
        </p:txBody>
      </p:sp>
      <p:sp>
        <p:nvSpPr>
          <p:cNvPr id="4" name="Content Placeholder 3">
            <a:extLst>
              <a:ext uri="{FF2B5EF4-FFF2-40B4-BE49-F238E27FC236}">
                <a16:creationId xmlns:a16="http://schemas.microsoft.com/office/drawing/2014/main" id="{F2C4E4D7-F3F8-2E7E-BFD8-888196E02608}"/>
              </a:ext>
            </a:extLst>
          </p:cNvPr>
          <p:cNvSpPr>
            <a:spLocks noGrp="1"/>
          </p:cNvSpPr>
          <p:nvPr>
            <p:ph sz="half" idx="2"/>
          </p:nvPr>
        </p:nvSpPr>
        <p:spPr>
          <a:xfrm>
            <a:off x="6172199" y="1146412"/>
            <a:ext cx="6019799" cy="5711587"/>
          </a:xfrm>
        </p:spPr>
        <p:txBody>
          <a:bodyPr>
            <a:normAutofit/>
          </a:bodyPr>
          <a:lstStyle/>
          <a:p>
            <a:pPr algn="just"/>
            <a:r>
              <a:rPr lang="en-US" sz="2400" dirty="0">
                <a:effectLst/>
                <a:latin typeface="Times New Roman" panose="02020603050405020304" pitchFamily="18" charset="0"/>
                <a:ea typeface="Calibri" panose="020F0502020204030204" pitchFamily="34" charset="0"/>
              </a:rPr>
              <a:t>Adequate care should be taken to inform the employees and the union, if any, about the procedure followed in determining wage rates. There are no confidential wages, and the employees should have a clear understanding of their wage or salary structure</a:t>
            </a:r>
            <a:endParaRPr lang="en-US" sz="2400" dirty="0"/>
          </a:p>
        </p:txBody>
      </p:sp>
    </p:spTree>
    <p:extLst>
      <p:ext uri="{BB962C8B-B14F-4D97-AF65-F5344CB8AC3E}">
        <p14:creationId xmlns:p14="http://schemas.microsoft.com/office/powerpoint/2010/main" val="3509107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4BF3C-9C39-7CE6-8BD3-58777708C9EB}"/>
              </a:ext>
            </a:extLst>
          </p:cNvPr>
          <p:cNvSpPr>
            <a:spLocks noGrp="1"/>
          </p:cNvSpPr>
          <p:nvPr>
            <p:ph type="title"/>
          </p:nvPr>
        </p:nvSpPr>
        <p:spPr>
          <a:xfrm>
            <a:off x="0" y="1"/>
            <a:ext cx="12192000" cy="832512"/>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Determinants of Compensation</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EBA9D0C-4F92-8E5C-631E-A69D280FE85B}"/>
              </a:ext>
            </a:extLst>
          </p:cNvPr>
          <p:cNvSpPr>
            <a:spLocks noGrp="1"/>
          </p:cNvSpPr>
          <p:nvPr>
            <p:ph sz="half" idx="1"/>
          </p:nvPr>
        </p:nvSpPr>
        <p:spPr>
          <a:xfrm>
            <a:off x="0" y="696036"/>
            <a:ext cx="6019800" cy="6161963"/>
          </a:xfrm>
        </p:spPr>
        <p:txBody>
          <a:bodyPr>
            <a:normAutofit/>
          </a:bodyPr>
          <a:lstStyle/>
          <a:p>
            <a:pPr marL="0" marR="0" indent="0" algn="just">
              <a:lnSpc>
                <a:spcPct val="107000"/>
              </a:lnSpc>
              <a:spcBef>
                <a:spcPts val="0"/>
              </a:spcBef>
              <a:spcAft>
                <a:spcPts val="800"/>
              </a:spcAft>
              <a:buNone/>
            </a:pP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Market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effectLst/>
                <a:latin typeface="Times New Roman" panose="02020603050405020304" pitchFamily="18" charset="0"/>
                <a:ea typeface="Calibri" panose="020F0502020204030204" pitchFamily="34" charset="0"/>
              </a:rPr>
              <a:t>Demand for and supply of </a:t>
            </a:r>
            <a:r>
              <a:rPr lang="en-US" sz="2400" dirty="0" err="1">
                <a:effectLst/>
                <a:latin typeface="Times New Roman" panose="02020603050405020304" pitchFamily="18" charset="0"/>
                <a:ea typeface="Calibri" panose="020F0502020204030204" pitchFamily="34" charset="0"/>
              </a:rPr>
              <a:t>labour</a:t>
            </a:r>
            <a:r>
              <a:rPr lang="en-US" sz="2400" dirty="0">
                <a:effectLst/>
                <a:latin typeface="Times New Roman" panose="02020603050405020304" pitchFamily="18" charset="0"/>
                <a:ea typeface="Calibri" panose="020F0502020204030204" pitchFamily="34" charset="0"/>
              </a:rPr>
              <a:t> influence wage and salary fixation. </a:t>
            </a:r>
          </a:p>
          <a:p>
            <a:pPr algn="just"/>
            <a:r>
              <a:rPr lang="en-US" sz="2400" dirty="0">
                <a:effectLst/>
                <a:latin typeface="Times New Roman" panose="02020603050405020304" pitchFamily="18" charset="0"/>
                <a:ea typeface="Calibri" panose="020F0502020204030204" pitchFamily="34" charset="0"/>
              </a:rPr>
              <a:t>A low wage may be fixed when the supply of </a:t>
            </a:r>
            <a:r>
              <a:rPr lang="en-US" sz="2400" dirty="0" err="1">
                <a:effectLst/>
                <a:latin typeface="Times New Roman" panose="02020603050405020304" pitchFamily="18" charset="0"/>
                <a:ea typeface="Calibri" panose="020F0502020204030204" pitchFamily="34" charset="0"/>
              </a:rPr>
              <a:t>labour</a:t>
            </a:r>
            <a:r>
              <a:rPr lang="en-US" sz="2400" dirty="0">
                <a:effectLst/>
                <a:latin typeface="Times New Roman" panose="02020603050405020304" pitchFamily="18" charset="0"/>
                <a:ea typeface="Calibri" panose="020F0502020204030204" pitchFamily="34" charset="0"/>
              </a:rPr>
              <a:t> exceeds the demand for it. A higher wage will have to be paid when the demand exceeds supply</a:t>
            </a:r>
            <a:endParaRPr lang="en-US" sz="2400" dirty="0"/>
          </a:p>
        </p:txBody>
      </p:sp>
      <p:sp>
        <p:nvSpPr>
          <p:cNvPr id="4" name="Content Placeholder 3">
            <a:extLst>
              <a:ext uri="{FF2B5EF4-FFF2-40B4-BE49-F238E27FC236}">
                <a16:creationId xmlns:a16="http://schemas.microsoft.com/office/drawing/2014/main" id="{1E78DC36-E3BD-CF41-13BF-CFCBBC5D38DE}"/>
              </a:ext>
            </a:extLst>
          </p:cNvPr>
          <p:cNvSpPr>
            <a:spLocks noGrp="1"/>
          </p:cNvSpPr>
          <p:nvPr>
            <p:ph sz="half" idx="2"/>
          </p:nvPr>
        </p:nvSpPr>
        <p:spPr>
          <a:xfrm>
            <a:off x="6172200" y="832513"/>
            <a:ext cx="6019800" cy="6025486"/>
          </a:xfrm>
        </p:spPr>
        <p:txBody>
          <a:bodyPr>
            <a:normAutofit/>
          </a:bodyPr>
          <a:lstStyle/>
          <a:p>
            <a:pPr algn="just"/>
            <a:r>
              <a:rPr lang="en-US" sz="2400" dirty="0">
                <a:effectLst/>
                <a:latin typeface="Times New Roman" panose="02020603050405020304" pitchFamily="18" charset="0"/>
                <a:ea typeface="Calibri" panose="020F0502020204030204" pitchFamily="34" charset="0"/>
              </a:rPr>
              <a:t>High remuneration to skilled </a:t>
            </a:r>
            <a:r>
              <a:rPr lang="en-US" sz="2400" dirty="0" err="1">
                <a:effectLst/>
                <a:latin typeface="Times New Roman" panose="02020603050405020304" pitchFamily="18" charset="0"/>
                <a:ea typeface="Calibri" panose="020F0502020204030204" pitchFamily="34" charset="0"/>
              </a:rPr>
              <a:t>labour</a:t>
            </a:r>
            <a:r>
              <a:rPr lang="en-US" sz="2400" dirty="0">
                <a:effectLst/>
                <a:latin typeface="Times New Roman" panose="02020603050405020304" pitchFamily="18" charset="0"/>
                <a:ea typeface="Calibri" panose="020F0502020204030204" pitchFamily="34" charset="0"/>
              </a:rPr>
              <a:t> is necessary to attract and retain them</a:t>
            </a:r>
            <a:endParaRPr lang="en-US" sz="2400" dirty="0"/>
          </a:p>
        </p:txBody>
      </p:sp>
    </p:spTree>
    <p:extLst>
      <p:ext uri="{BB962C8B-B14F-4D97-AF65-F5344CB8AC3E}">
        <p14:creationId xmlns:p14="http://schemas.microsoft.com/office/powerpoint/2010/main" val="4030092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4637E-52DD-D659-5812-13C70648EE67}"/>
              </a:ext>
            </a:extLst>
          </p:cNvPr>
          <p:cNvSpPr>
            <a:spLocks noGrp="1"/>
          </p:cNvSpPr>
          <p:nvPr>
            <p:ph type="title"/>
          </p:nvPr>
        </p:nvSpPr>
        <p:spPr>
          <a:xfrm>
            <a:off x="0" y="1"/>
            <a:ext cx="12192000" cy="859808"/>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Productivity of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7EE4692E-773A-58FE-E918-73F6C06447A1}"/>
              </a:ext>
            </a:extLst>
          </p:cNvPr>
          <p:cNvSpPr>
            <a:spLocks noGrp="1"/>
          </p:cNvSpPr>
          <p:nvPr>
            <p:ph sz="half" idx="1"/>
          </p:nvPr>
        </p:nvSpPr>
        <p:spPr>
          <a:xfrm>
            <a:off x="0" y="750627"/>
            <a:ext cx="6019800" cy="6107372"/>
          </a:xfrm>
        </p:spPr>
        <p:txBody>
          <a:bodyPr>
            <a:normAutofit/>
          </a:bodyPr>
          <a:lstStyle/>
          <a:p>
            <a:pPr algn="just"/>
            <a:r>
              <a:rPr lang="en-US" sz="2400" dirty="0">
                <a:latin typeface="Times New Roman" panose="02020603050405020304" pitchFamily="18" charset="0"/>
                <a:ea typeface="Calibri" panose="020F0502020204030204" pitchFamily="34" charset="0"/>
              </a:rPr>
              <a:t>I</a:t>
            </a:r>
            <a:r>
              <a:rPr lang="en-US" sz="2400" dirty="0">
                <a:effectLst/>
                <a:latin typeface="Times New Roman" panose="02020603050405020304" pitchFamily="18" charset="0"/>
                <a:ea typeface="Calibri" panose="020F0502020204030204" pitchFamily="34" charset="0"/>
              </a:rPr>
              <a:t>nfluences wage fixation. </a:t>
            </a:r>
          </a:p>
          <a:p>
            <a:pPr algn="just"/>
            <a:r>
              <a:rPr lang="en-US" sz="2400" dirty="0">
                <a:effectLst/>
                <a:latin typeface="Times New Roman" panose="02020603050405020304" pitchFamily="18" charset="0"/>
                <a:ea typeface="Calibri" panose="020F0502020204030204" pitchFamily="34" charset="0"/>
              </a:rPr>
              <a:t>Productivity can arise due to increased effort of the worker, or as a result of the factors beyond the control of the worker such as improved technology, sophisticated machines and equipment, better management, and the like</a:t>
            </a:r>
          </a:p>
          <a:p>
            <a:pPr algn="just"/>
            <a:r>
              <a:rPr lang="en-US" sz="2400" dirty="0">
                <a:effectLst/>
                <a:latin typeface="Times New Roman" panose="02020603050405020304" pitchFamily="18" charset="0"/>
                <a:ea typeface="Calibri" panose="020F0502020204030204" pitchFamily="34" charset="0"/>
              </a:rPr>
              <a:t>Productivity arising from advanced technology and more-efficient methods of production will influence wage fixation</a:t>
            </a:r>
            <a:endParaRPr lang="en-US" sz="2400" dirty="0"/>
          </a:p>
        </p:txBody>
      </p:sp>
      <p:sp>
        <p:nvSpPr>
          <p:cNvPr id="4" name="Content Placeholder 3">
            <a:extLst>
              <a:ext uri="{FF2B5EF4-FFF2-40B4-BE49-F238E27FC236}">
                <a16:creationId xmlns:a16="http://schemas.microsoft.com/office/drawing/2014/main" id="{421839D5-DD1B-1F63-4CA1-665A2F7D58EC}"/>
              </a:ext>
            </a:extLst>
          </p:cNvPr>
          <p:cNvSpPr>
            <a:spLocks noGrp="1"/>
          </p:cNvSpPr>
          <p:nvPr>
            <p:ph sz="half" idx="2"/>
          </p:nvPr>
        </p:nvSpPr>
        <p:spPr>
          <a:xfrm>
            <a:off x="6172199" y="859809"/>
            <a:ext cx="5878773" cy="5998190"/>
          </a:xfrm>
        </p:spPr>
        <p:txBody>
          <a:bodyPr>
            <a:normAutofit/>
          </a:bodyPr>
          <a:lstStyle/>
          <a:p>
            <a:pPr algn="just"/>
            <a:r>
              <a:rPr lang="en-US" sz="2400" dirty="0">
                <a:effectLst/>
                <a:latin typeface="Times New Roman" panose="02020603050405020304" pitchFamily="18" charset="0"/>
                <a:ea typeface="Calibri" panose="020F0502020204030204" pitchFamily="34" charset="0"/>
              </a:rPr>
              <a:t>It is the relationship between the input of </a:t>
            </a:r>
            <a:r>
              <a:rPr lang="en-US" sz="2400" dirty="0" err="1">
                <a:effectLst/>
                <a:latin typeface="Times New Roman" panose="02020603050405020304" pitchFamily="18" charset="0"/>
                <a:ea typeface="Calibri" panose="020F0502020204030204" pitchFamily="34" charset="0"/>
              </a:rPr>
              <a:t>labour</a:t>
            </a:r>
            <a:r>
              <a:rPr lang="en-US" sz="2400" dirty="0">
                <a:effectLst/>
                <a:latin typeface="Times New Roman" panose="02020603050405020304" pitchFamily="18" charset="0"/>
                <a:ea typeface="Calibri" panose="020F0502020204030204" pitchFamily="34" charset="0"/>
              </a:rPr>
              <a:t> measured in man-hours and the output of the entire economy, or of a particular industry or plant measured in terms of money or in physical terms. </a:t>
            </a:r>
            <a:endParaRPr lang="en-US" sz="2400" dirty="0"/>
          </a:p>
        </p:txBody>
      </p:sp>
    </p:spTree>
    <p:extLst>
      <p:ext uri="{BB962C8B-B14F-4D97-AF65-F5344CB8AC3E}">
        <p14:creationId xmlns:p14="http://schemas.microsoft.com/office/powerpoint/2010/main" val="65099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30630-E75E-4860-9444-B28177E2F3AF}"/>
              </a:ext>
            </a:extLst>
          </p:cNvPr>
          <p:cNvSpPr>
            <a:spLocks noGrp="1"/>
          </p:cNvSpPr>
          <p:nvPr>
            <p:ph type="title"/>
          </p:nvPr>
        </p:nvSpPr>
        <p:spPr>
          <a:xfrm>
            <a:off x="0" y="-95533"/>
            <a:ext cx="12192000" cy="1009933"/>
          </a:xfrm>
        </p:spPr>
        <p:txBody>
          <a:bodyPr>
            <a:normAutofit/>
          </a:bodyPr>
          <a:lstStyle/>
          <a:p>
            <a:pPr algn="ctr"/>
            <a:r>
              <a:rPr lang="en-US" sz="2400" b="1" dirty="0">
                <a:effectLst/>
                <a:latin typeface="Times New Roman" panose="02020603050405020304" pitchFamily="18" charset="0"/>
                <a:ea typeface="Calibri" panose="020F0502020204030204" pitchFamily="34" charset="0"/>
              </a:rPr>
              <a:t>Cost of Living</a:t>
            </a:r>
            <a:endParaRPr lang="en-US" sz="2400" dirty="0"/>
          </a:p>
        </p:txBody>
      </p:sp>
      <p:sp>
        <p:nvSpPr>
          <p:cNvPr id="3" name="Content Placeholder 2">
            <a:extLst>
              <a:ext uri="{FF2B5EF4-FFF2-40B4-BE49-F238E27FC236}">
                <a16:creationId xmlns:a16="http://schemas.microsoft.com/office/drawing/2014/main" id="{9DC2ED1B-FB15-4678-AFF4-6EDC789DEE1C}"/>
              </a:ext>
            </a:extLst>
          </p:cNvPr>
          <p:cNvSpPr>
            <a:spLocks noGrp="1"/>
          </p:cNvSpPr>
          <p:nvPr>
            <p:ph sz="half" idx="1"/>
          </p:nvPr>
        </p:nvSpPr>
        <p:spPr>
          <a:xfrm>
            <a:off x="0" y="914400"/>
            <a:ext cx="6019800" cy="5943600"/>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justification for cost of living as a criterion for wage fixation is that the real wages of workers should not be allowed to be whittled down by price increases</a:t>
            </a:r>
            <a:endParaRPr lang="en-US" sz="2400" dirty="0"/>
          </a:p>
        </p:txBody>
      </p:sp>
      <p:sp>
        <p:nvSpPr>
          <p:cNvPr id="4" name="Content Placeholder 3">
            <a:extLst>
              <a:ext uri="{FF2B5EF4-FFF2-40B4-BE49-F238E27FC236}">
                <a16:creationId xmlns:a16="http://schemas.microsoft.com/office/drawing/2014/main" id="{9F34C6DD-A41C-2A1D-DE16-42DC434B4FE6}"/>
              </a:ext>
            </a:extLst>
          </p:cNvPr>
          <p:cNvSpPr>
            <a:spLocks noGrp="1"/>
          </p:cNvSpPr>
          <p:nvPr>
            <p:ph sz="half" idx="2"/>
          </p:nvPr>
        </p:nvSpPr>
        <p:spPr>
          <a:xfrm>
            <a:off x="6172199" y="914400"/>
            <a:ext cx="6019801" cy="5943600"/>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 rise in the cost of living is sought to be compensated by payment of Dearness Allowance, basic pay to remain undisturbed.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791987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2648F-5215-2BAA-6C1D-6A2247CB6B5F}"/>
              </a:ext>
            </a:extLst>
          </p:cNvPr>
          <p:cNvSpPr>
            <a:spLocks noGrp="1"/>
          </p:cNvSpPr>
          <p:nvPr>
            <p:ph type="title"/>
          </p:nvPr>
        </p:nvSpPr>
        <p:spPr>
          <a:xfrm>
            <a:off x="0" y="-122829"/>
            <a:ext cx="12192000" cy="1201002"/>
          </a:xfrm>
        </p:spPr>
        <p:txBody>
          <a:bodyPr/>
          <a:lstStyle/>
          <a:p>
            <a:pPr algn="ct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Unions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A404B66-0288-1948-E629-273AD7BA997C}"/>
              </a:ext>
            </a:extLst>
          </p:cNvPr>
          <p:cNvSpPr>
            <a:spLocks noGrp="1"/>
          </p:cNvSpPr>
          <p:nvPr>
            <p:ph sz="half" idx="1"/>
          </p:nvPr>
        </p:nvSpPr>
        <p:spPr>
          <a:xfrm>
            <a:off x="0" y="614148"/>
            <a:ext cx="6019800" cy="6243851"/>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presence or absence of </a:t>
            </a:r>
            <a:r>
              <a:rPr lang="en-US" sz="2400" dirty="0" err="1">
                <a:effectLst/>
                <a:latin typeface="Times New Roman" panose="02020603050405020304" pitchFamily="18" charset="0"/>
                <a:ea typeface="Calibri" panose="020F0502020204030204" pitchFamily="34" charset="0"/>
              </a:rPr>
              <a:t>labour</a:t>
            </a:r>
            <a:r>
              <a:rPr lang="en-US" sz="2400" dirty="0">
                <a:effectLst/>
                <a:latin typeface="Times New Roman" panose="02020603050405020304" pitchFamily="18" charset="0"/>
                <a:ea typeface="Calibri" panose="020F0502020204030204" pitchFamily="34" charset="0"/>
              </a:rPr>
              <a:t> organizations sometimes determines the wages paid to employees</a:t>
            </a:r>
            <a:endParaRPr lang="en-US" sz="2400" dirty="0"/>
          </a:p>
        </p:txBody>
      </p:sp>
      <p:sp>
        <p:nvSpPr>
          <p:cNvPr id="4" name="Content Placeholder 3">
            <a:extLst>
              <a:ext uri="{FF2B5EF4-FFF2-40B4-BE49-F238E27FC236}">
                <a16:creationId xmlns:a16="http://schemas.microsoft.com/office/drawing/2014/main" id="{B51E1481-9756-0F3E-0E00-3A946A3F3403}"/>
              </a:ext>
            </a:extLst>
          </p:cNvPr>
          <p:cNvSpPr>
            <a:spLocks noGrp="1"/>
          </p:cNvSpPr>
          <p:nvPr>
            <p:ph sz="half" idx="2"/>
          </p:nvPr>
        </p:nvSpPr>
        <p:spPr>
          <a:xfrm>
            <a:off x="6172200" y="750627"/>
            <a:ext cx="6019800" cy="6107372"/>
          </a:xfrm>
        </p:spPr>
        <p:txBody>
          <a:bodyPr/>
          <a:lstStyle/>
          <a:p>
            <a:pPr algn="just"/>
            <a:r>
              <a:rPr lang="en-US" sz="1800" dirty="0">
                <a:effectLst/>
                <a:latin typeface="Times New Roman" panose="02020603050405020304" pitchFamily="18" charset="0"/>
                <a:ea typeface="Calibri" panose="020F0502020204030204" pitchFamily="34" charset="0"/>
              </a:rPr>
              <a:t>. </a:t>
            </a:r>
            <a:r>
              <a:rPr lang="en-US" sz="2400" dirty="0">
                <a:effectLst/>
                <a:latin typeface="Times New Roman" panose="02020603050405020304" pitchFamily="18" charset="0"/>
                <a:ea typeface="Calibri" panose="020F0502020204030204" pitchFamily="34" charset="0"/>
              </a:rPr>
              <a:t>Employers in non-unionized factories enjoy the freedom to fix wages and salaries as they please</a:t>
            </a:r>
            <a:endParaRPr lang="en-US" sz="2400" dirty="0"/>
          </a:p>
        </p:txBody>
      </p:sp>
    </p:spTree>
    <p:extLst>
      <p:ext uri="{BB962C8B-B14F-4D97-AF65-F5344CB8AC3E}">
        <p14:creationId xmlns:p14="http://schemas.microsoft.com/office/powerpoint/2010/main" val="8946691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F7E87-3182-F4E1-CF20-37D919412DFF}"/>
              </a:ext>
            </a:extLst>
          </p:cNvPr>
          <p:cNvSpPr>
            <a:spLocks noGrp="1"/>
          </p:cNvSpPr>
          <p:nvPr>
            <p:ph type="title"/>
          </p:nvPr>
        </p:nvSpPr>
        <p:spPr>
          <a:xfrm>
            <a:off x="0" y="95535"/>
            <a:ext cx="12192000" cy="873456"/>
          </a:xfrm>
        </p:spPr>
        <p:txBody>
          <a:bodyPr>
            <a:normAutofit/>
          </a:bodyPr>
          <a:lstStyle/>
          <a:p>
            <a:pPr algn="ctr"/>
            <a:r>
              <a:rPr lang="en-US" sz="2400" b="1" dirty="0">
                <a:effectLst/>
                <a:latin typeface="Times New Roman" panose="02020603050405020304" pitchFamily="18" charset="0"/>
                <a:ea typeface="Calibri" panose="020F0502020204030204" pitchFamily="34" charset="0"/>
              </a:rPr>
              <a:t>The Economy</a:t>
            </a:r>
            <a:endParaRPr lang="en-US" sz="2400" dirty="0"/>
          </a:p>
        </p:txBody>
      </p:sp>
      <p:sp>
        <p:nvSpPr>
          <p:cNvPr id="3" name="Content Placeholder 2">
            <a:extLst>
              <a:ext uri="{FF2B5EF4-FFF2-40B4-BE49-F238E27FC236}">
                <a16:creationId xmlns:a16="http://schemas.microsoft.com/office/drawing/2014/main" id="{BDBD0D7E-9607-C000-FAE1-A3938207A219}"/>
              </a:ext>
            </a:extLst>
          </p:cNvPr>
          <p:cNvSpPr>
            <a:spLocks noGrp="1"/>
          </p:cNvSpPr>
          <p:nvPr>
            <p:ph sz="half" idx="1"/>
          </p:nvPr>
        </p:nvSpPr>
        <p:spPr>
          <a:xfrm>
            <a:off x="0" y="968990"/>
            <a:ext cx="6096000" cy="5889010"/>
          </a:xfrm>
        </p:spPr>
        <p:txBody>
          <a:bodyPr>
            <a:normAutofit/>
          </a:bodyPr>
          <a:lstStyle/>
          <a:p>
            <a:pPr algn="just"/>
            <a:r>
              <a:rPr lang="en-US" sz="2400" dirty="0">
                <a:effectLst/>
                <a:latin typeface="Times New Roman" panose="02020603050405020304" pitchFamily="18" charset="0"/>
                <a:ea typeface="Calibri" panose="020F0502020204030204" pitchFamily="34" charset="0"/>
              </a:rPr>
              <a:t>While it is possible for some organizations to thrive in a recession, there is no question that the economy affects remuneration decisions</a:t>
            </a:r>
            <a:endParaRPr lang="en-US" sz="2400" dirty="0"/>
          </a:p>
        </p:txBody>
      </p:sp>
      <p:sp>
        <p:nvSpPr>
          <p:cNvPr id="4" name="Content Placeholder 3">
            <a:extLst>
              <a:ext uri="{FF2B5EF4-FFF2-40B4-BE49-F238E27FC236}">
                <a16:creationId xmlns:a16="http://schemas.microsoft.com/office/drawing/2014/main" id="{B1632ED1-73B7-7757-C500-C63A4A86C7C5}"/>
              </a:ext>
            </a:extLst>
          </p:cNvPr>
          <p:cNvSpPr>
            <a:spLocks noGrp="1"/>
          </p:cNvSpPr>
          <p:nvPr>
            <p:ph sz="half" idx="2"/>
          </p:nvPr>
        </p:nvSpPr>
        <p:spPr>
          <a:xfrm>
            <a:off x="6172200" y="968990"/>
            <a:ext cx="6019800" cy="5889009"/>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For example, a depressed economy will probably increase the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supply. This, in turn, should serve to lower the going wage rate.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3699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35ED1-09B6-2E4F-2F54-B1909F651B75}"/>
              </a:ext>
            </a:extLst>
          </p:cNvPr>
          <p:cNvSpPr>
            <a:spLocks noGrp="1"/>
          </p:cNvSpPr>
          <p:nvPr>
            <p:ph type="title"/>
          </p:nvPr>
        </p:nvSpPr>
        <p:spPr>
          <a:xfrm>
            <a:off x="0" y="1"/>
            <a:ext cx="12091916" cy="681036"/>
          </a:xfrm>
        </p:spPr>
        <p:txBody>
          <a:bodyPr>
            <a:normAutofit/>
          </a:bodyPr>
          <a:lstStyle/>
          <a:p>
            <a:pPr algn="ctr"/>
            <a:r>
              <a:rPr lang="en-US" sz="2400" b="1" dirty="0">
                <a:effectLst/>
                <a:latin typeface="Times New Roman" panose="02020603050405020304" pitchFamily="18" charset="0"/>
                <a:ea typeface="Calibri" panose="020F0502020204030204" pitchFamily="34" charset="0"/>
              </a:rPr>
              <a:t>Internal Factors</a:t>
            </a:r>
            <a:endParaRPr lang="en-US" sz="2400" dirty="0"/>
          </a:p>
        </p:txBody>
      </p:sp>
      <p:sp>
        <p:nvSpPr>
          <p:cNvPr id="3" name="Content Placeholder 2">
            <a:extLst>
              <a:ext uri="{FF2B5EF4-FFF2-40B4-BE49-F238E27FC236}">
                <a16:creationId xmlns:a16="http://schemas.microsoft.com/office/drawing/2014/main" id="{D47DD7F9-C19D-F479-F4DC-A01841B92475}"/>
              </a:ext>
            </a:extLst>
          </p:cNvPr>
          <p:cNvSpPr>
            <a:spLocks noGrp="1"/>
          </p:cNvSpPr>
          <p:nvPr>
            <p:ph sz="half" idx="1"/>
          </p:nvPr>
        </p:nvSpPr>
        <p:spPr>
          <a:xfrm>
            <a:off x="0" y="681037"/>
            <a:ext cx="6019800" cy="6176962"/>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Business strategy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-The overall strategy which a company pursues should determine the compensation to its employees. </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Where the strategy of the enterprise is to achieve rapid growth, remuneration should be higher than what competitors pay.</a:t>
            </a:r>
          </a:p>
          <a:p>
            <a:pPr algn="just"/>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B47C4C2-96E7-53C9-01A5-FBDA985952DB}"/>
              </a:ext>
            </a:extLst>
          </p:cNvPr>
          <p:cNvSpPr>
            <a:spLocks noGrp="1"/>
          </p:cNvSpPr>
          <p:nvPr>
            <p:ph sz="half" idx="2"/>
          </p:nvPr>
        </p:nvSpPr>
        <p:spPr>
          <a:xfrm>
            <a:off x="6172200" y="681037"/>
            <a:ext cx="6019800" cy="6176962"/>
          </a:xfrm>
        </p:spPr>
        <p:txBody>
          <a:bodyPr/>
          <a:lstStyle/>
          <a:p>
            <a:pPr algn="just"/>
            <a:r>
              <a:rPr lang="en-US" sz="2400" b="1" dirty="0">
                <a:effectLst/>
                <a:latin typeface="Times New Roman" panose="02020603050405020304" pitchFamily="18" charset="0"/>
                <a:ea typeface="Calibri" panose="020F0502020204030204" pitchFamily="34" charset="0"/>
              </a:rPr>
              <a:t>Job evaluation</a:t>
            </a:r>
            <a:r>
              <a:rPr lang="en-US" sz="2400" dirty="0">
                <a:effectLst/>
                <a:latin typeface="Times New Roman" panose="02020603050405020304" pitchFamily="18" charset="0"/>
                <a:ea typeface="Calibri" panose="020F0502020204030204" pitchFamily="34" charset="0"/>
              </a:rPr>
              <a:t> -helps to establish satisfactory wage differentials among jobs</a:t>
            </a:r>
          </a:p>
          <a:p>
            <a:pPr algn="just"/>
            <a:r>
              <a:rPr lang="en-US" sz="2400" b="1" dirty="0">
                <a:effectLst/>
                <a:latin typeface="Times New Roman" panose="02020603050405020304" pitchFamily="18" charset="0"/>
                <a:ea typeface="Calibri" panose="020F0502020204030204" pitchFamily="34" charset="0"/>
              </a:rPr>
              <a:t>Experience</a:t>
            </a:r>
            <a:r>
              <a:rPr lang="en-US" sz="2400" dirty="0">
                <a:effectLst/>
                <a:latin typeface="Times New Roman" panose="02020603050405020304" pitchFamily="18" charset="0"/>
                <a:ea typeface="Calibri" panose="020F0502020204030204" pitchFamily="34" charset="0"/>
              </a:rPr>
              <a:t> -makes an employee gain valuable insights and should therefore be rewarded</a:t>
            </a:r>
          </a:p>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Potential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is useless if it is never realized. Yet, organizations do pay some individuals based on their potential.</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84836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04679-5163-656C-DB94-ADC2D4B8EC3B}"/>
              </a:ext>
            </a:extLst>
          </p:cNvPr>
          <p:cNvSpPr>
            <a:spLocks noGrp="1"/>
          </p:cNvSpPr>
          <p:nvPr>
            <p:ph type="title"/>
          </p:nvPr>
        </p:nvSpPr>
        <p:spPr>
          <a:xfrm>
            <a:off x="0" y="1"/>
            <a:ext cx="12192000" cy="681036"/>
          </a:xfrm>
        </p:spPr>
        <p:txBody>
          <a:bodyPr>
            <a:normAutofit/>
          </a:bodyPr>
          <a:lstStyle/>
          <a:p>
            <a:pPr algn="ctr"/>
            <a:r>
              <a:rPr lang="en-US" sz="2400" b="1" dirty="0">
                <a:effectLst/>
                <a:latin typeface="Times New Roman" panose="02020603050405020304" pitchFamily="18" charset="0"/>
                <a:ea typeface="Calibri" panose="020F0502020204030204" pitchFamily="34" charset="0"/>
              </a:rPr>
              <a:t>Individual Factor</a:t>
            </a:r>
            <a:endParaRPr lang="en-US" sz="2400" dirty="0"/>
          </a:p>
        </p:txBody>
      </p:sp>
      <p:sp>
        <p:nvSpPr>
          <p:cNvPr id="3" name="Content Placeholder 2">
            <a:extLst>
              <a:ext uri="{FF2B5EF4-FFF2-40B4-BE49-F238E27FC236}">
                <a16:creationId xmlns:a16="http://schemas.microsoft.com/office/drawing/2014/main" id="{07F64E5C-1A86-9567-5BF3-6B9359C16F0E}"/>
              </a:ext>
            </a:extLst>
          </p:cNvPr>
          <p:cNvSpPr>
            <a:spLocks noGrp="1"/>
          </p:cNvSpPr>
          <p:nvPr>
            <p:ph idx="1"/>
          </p:nvPr>
        </p:nvSpPr>
        <p:spPr>
          <a:xfrm>
            <a:off x="0" y="914400"/>
            <a:ext cx="12192000" cy="5943599"/>
          </a:xfrm>
        </p:spPr>
        <p:txBody>
          <a:bodyPr>
            <a:normAutofit/>
          </a:bodyPr>
          <a:lstStyle/>
          <a:p>
            <a:pPr algn="just"/>
            <a:r>
              <a:rPr lang="en-US" sz="2400" dirty="0">
                <a:effectLst/>
                <a:latin typeface="Times New Roman" panose="02020603050405020304" pitchFamily="18" charset="0"/>
                <a:ea typeface="Calibri" panose="020F0502020204030204" pitchFamily="34" charset="0"/>
              </a:rPr>
              <a:t>In designing the compensation structure, individual skill, knowledge, expertise, attitude, sex, work environment and experience play an important role to fix the level of job to meet the job description regarding personality of an individual</a:t>
            </a:r>
          </a:p>
          <a:p>
            <a:pPr marL="0" indent="0" algn="just">
              <a:buNone/>
            </a:pPr>
            <a:r>
              <a:rPr lang="en-US" sz="2400" dirty="0">
                <a:latin typeface="Times New Roman" panose="02020603050405020304" pitchFamily="18" charset="0"/>
              </a:rPr>
              <a:t>    Why???</a:t>
            </a:r>
          </a:p>
          <a:p>
            <a:pPr algn="just"/>
            <a:r>
              <a:rPr lang="en-US" sz="2400" dirty="0">
                <a:effectLst/>
                <a:latin typeface="Times New Roman" panose="02020603050405020304" pitchFamily="18" charset="0"/>
                <a:ea typeface="Calibri" panose="020F0502020204030204" pitchFamily="34" charset="0"/>
              </a:rPr>
              <a:t>An employee as individuals worries about compensation worth, while compensation differentiation depends on sex, skill, experience, and level of competition</a:t>
            </a:r>
            <a:endParaRPr lang="en-US" sz="2400" dirty="0"/>
          </a:p>
        </p:txBody>
      </p:sp>
    </p:spTree>
    <p:extLst>
      <p:ext uri="{BB962C8B-B14F-4D97-AF65-F5344CB8AC3E}">
        <p14:creationId xmlns:p14="http://schemas.microsoft.com/office/powerpoint/2010/main" val="587227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1B3B9-B1F3-BEA9-FA18-4635BE6B57C4}"/>
              </a:ext>
            </a:extLst>
          </p:cNvPr>
          <p:cNvSpPr>
            <a:spLocks noGrp="1"/>
          </p:cNvSpPr>
          <p:nvPr>
            <p:ph type="title"/>
          </p:nvPr>
        </p:nvSpPr>
        <p:spPr>
          <a:xfrm>
            <a:off x="-1" y="1"/>
            <a:ext cx="12191999" cy="900751"/>
          </a:xfrm>
        </p:spPr>
        <p:txBody>
          <a:bodyPr>
            <a:normAutofit/>
          </a:bodyPr>
          <a:lstStyle/>
          <a:p>
            <a:pPr algn="ctr"/>
            <a:r>
              <a:rPr lang="en-US" sz="2400" b="1" dirty="0">
                <a:effectLst/>
                <a:latin typeface="Times New Roman" panose="02020603050405020304" pitchFamily="18" charset="0"/>
                <a:ea typeface="Calibri" panose="020F0502020204030204" pitchFamily="34" charset="0"/>
              </a:rPr>
              <a:t>Organizational Factor</a:t>
            </a:r>
            <a:endParaRPr lang="en-US" sz="2400" dirty="0"/>
          </a:p>
        </p:txBody>
      </p:sp>
      <p:sp>
        <p:nvSpPr>
          <p:cNvPr id="3" name="Content Placeholder 2">
            <a:extLst>
              <a:ext uri="{FF2B5EF4-FFF2-40B4-BE49-F238E27FC236}">
                <a16:creationId xmlns:a16="http://schemas.microsoft.com/office/drawing/2014/main" id="{D750278F-A2C1-78F0-DB07-98790B154CCF}"/>
              </a:ext>
            </a:extLst>
          </p:cNvPr>
          <p:cNvSpPr>
            <a:spLocks noGrp="1"/>
          </p:cNvSpPr>
          <p:nvPr>
            <p:ph idx="1"/>
          </p:nvPr>
        </p:nvSpPr>
        <p:spPr>
          <a:xfrm>
            <a:off x="0" y="723332"/>
            <a:ext cx="12192000" cy="6134668"/>
          </a:xfrm>
        </p:spPr>
        <p:txBody>
          <a:bodyPr/>
          <a:lstStyle/>
          <a:p>
            <a:pPr algn="just"/>
            <a:r>
              <a:rPr lang="en-US" sz="2400" dirty="0">
                <a:effectLst/>
                <a:latin typeface="Times New Roman" panose="02020603050405020304" pitchFamily="18" charset="0"/>
                <a:ea typeface="Calibri" panose="020F0502020204030204" pitchFamily="34" charset="0"/>
              </a:rPr>
              <a:t>Organizational earning depends on productivity of employee and their efficiency, this measures the company’s ability to pay</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capacity to pay also depends upon the financial strength of the company, size, nature and number of level and cost of technology being used in the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938444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9868-C4FB-D102-E8FF-0BEFFD5686F0}"/>
              </a:ext>
            </a:extLst>
          </p:cNvPr>
          <p:cNvSpPr>
            <a:spLocks noGrp="1"/>
          </p:cNvSpPr>
          <p:nvPr>
            <p:ph type="title"/>
          </p:nvPr>
        </p:nvSpPr>
        <p:spPr>
          <a:xfrm>
            <a:off x="0" y="1"/>
            <a:ext cx="12192000" cy="914399"/>
          </a:xfrm>
        </p:spPr>
        <p:txBody>
          <a:bodyPr>
            <a:normAutofit/>
          </a:bodyPr>
          <a:lstStyle/>
          <a:p>
            <a:pPr algn="ctr"/>
            <a:r>
              <a:rPr lang="en-US" sz="2400" b="1" dirty="0">
                <a:effectLst/>
                <a:latin typeface="Times New Roman" panose="02020603050405020304" pitchFamily="18" charset="0"/>
                <a:ea typeface="Calibri" panose="020F0502020204030204" pitchFamily="34" charset="0"/>
              </a:rPr>
              <a:t>Competitive Factor</a:t>
            </a:r>
            <a:endParaRPr lang="en-US" sz="2400" dirty="0"/>
          </a:p>
        </p:txBody>
      </p:sp>
      <p:sp>
        <p:nvSpPr>
          <p:cNvPr id="3" name="Content Placeholder 2">
            <a:extLst>
              <a:ext uri="{FF2B5EF4-FFF2-40B4-BE49-F238E27FC236}">
                <a16:creationId xmlns:a16="http://schemas.microsoft.com/office/drawing/2014/main" id="{675BD452-1E03-C287-6252-379DC31016E8}"/>
              </a:ext>
            </a:extLst>
          </p:cNvPr>
          <p:cNvSpPr>
            <a:spLocks noGrp="1"/>
          </p:cNvSpPr>
          <p:nvPr>
            <p:ph idx="1"/>
          </p:nvPr>
        </p:nvSpPr>
        <p:spPr>
          <a:xfrm>
            <a:off x="0" y="627797"/>
            <a:ext cx="12192000" cy="6230201"/>
          </a:xfrm>
        </p:spPr>
        <p:txBody>
          <a:bodyPr/>
          <a:lstStyle/>
          <a:p>
            <a:pPr algn="just"/>
            <a:r>
              <a:rPr lang="en-US" sz="2400" dirty="0">
                <a:effectLst/>
                <a:latin typeface="Times New Roman" panose="02020603050405020304" pitchFamily="18" charset="0"/>
                <a:ea typeface="Calibri" panose="020F0502020204030204" pitchFamily="34" charset="0"/>
              </a:rPr>
              <a:t>The level of pay will depend on the mission and vision of the organization</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That means whether the organization is willing to lead, develop competitiveness or meet the changing environment. </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This help to decide the datum for the minimum and maximum rangers to the entry level, middle level or higher level or to retain the old talent.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577209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477C9-1A7A-D1EE-20F1-C7CD7EB84193}"/>
              </a:ext>
            </a:extLst>
          </p:cNvPr>
          <p:cNvSpPr>
            <a:spLocks noGrp="1"/>
          </p:cNvSpPr>
          <p:nvPr>
            <p:ph type="title"/>
          </p:nvPr>
        </p:nvSpPr>
        <p:spPr>
          <a:xfrm>
            <a:off x="0" y="1"/>
            <a:ext cx="12192000" cy="573205"/>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Product-Cost Factor</a:t>
            </a:r>
            <a:endParaRPr lang="en-US" sz="2400" dirty="0"/>
          </a:p>
        </p:txBody>
      </p:sp>
      <p:sp>
        <p:nvSpPr>
          <p:cNvPr id="3" name="Content Placeholder 2">
            <a:extLst>
              <a:ext uri="{FF2B5EF4-FFF2-40B4-BE49-F238E27FC236}">
                <a16:creationId xmlns:a16="http://schemas.microsoft.com/office/drawing/2014/main" id="{A8527188-08F6-7373-81EE-AE6FA813C488}"/>
              </a:ext>
            </a:extLst>
          </p:cNvPr>
          <p:cNvSpPr>
            <a:spLocks noGrp="1"/>
          </p:cNvSpPr>
          <p:nvPr>
            <p:ph idx="1"/>
          </p:nvPr>
        </p:nvSpPr>
        <p:spPr>
          <a:xfrm>
            <a:off x="0" y="573206"/>
            <a:ext cx="12192000" cy="6284793"/>
          </a:xfrm>
        </p:spPr>
        <p:txBody>
          <a:bodyPr/>
          <a:lstStyle/>
          <a:p>
            <a:pPr algn="just"/>
            <a:r>
              <a:rPr lang="en-US" sz="2400" dirty="0">
                <a:effectLst/>
                <a:latin typeface="Times New Roman" panose="02020603050405020304" pitchFamily="18" charset="0"/>
                <a:ea typeface="Calibri" panose="020F0502020204030204" pitchFamily="34" charset="0"/>
              </a:rPr>
              <a:t>It is a process of converting the job price into a monetary award to the employee performing or going to perform that job</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process, thus, covers job analysis, job pricing consideration, government legislation and organizational capacity to pay and developing pay packages to different levels of employees.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438882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C4921-A416-7ED9-E50E-3E8560FD19C8}"/>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Other factors</a:t>
            </a:r>
          </a:p>
        </p:txBody>
      </p:sp>
      <p:sp>
        <p:nvSpPr>
          <p:cNvPr id="3" name="Content Placeholder 2">
            <a:extLst>
              <a:ext uri="{FF2B5EF4-FFF2-40B4-BE49-F238E27FC236}">
                <a16:creationId xmlns:a16="http://schemas.microsoft.com/office/drawing/2014/main" id="{9E71E67F-5D8D-A9E6-071D-A0DB22EF8C20}"/>
              </a:ext>
            </a:extLst>
          </p:cNvPr>
          <p:cNvSpPr>
            <a:spLocks noGrp="1"/>
          </p:cNvSpPr>
          <p:nvPr>
            <p:ph sz="half" idx="1"/>
          </p:nvPr>
        </p:nvSpPr>
        <p:spPr>
          <a:xfrm>
            <a:off x="-95534" y="832512"/>
            <a:ext cx="6115334" cy="6025487"/>
          </a:xfrm>
        </p:spPr>
        <p:txBody>
          <a:bodyPr/>
          <a:lstStyle/>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Company objective and mission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Marketing rates and trends to fulfill the objective of external equity.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The organizational ability to pay maintains the commitments and demand. elasticity to view the future conditions of market values.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Cost of living in the region.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Productivity linked performance.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17ED034-1EFF-492B-D79D-70E3D1C987EE}"/>
              </a:ext>
            </a:extLst>
          </p:cNvPr>
          <p:cNvSpPr>
            <a:spLocks noGrp="1"/>
          </p:cNvSpPr>
          <p:nvPr>
            <p:ph sz="half" idx="2"/>
          </p:nvPr>
        </p:nvSpPr>
        <p:spPr>
          <a:xfrm>
            <a:off x="6172200" y="832512"/>
            <a:ext cx="6019800" cy="6025488"/>
          </a:xfrm>
        </p:spPr>
        <p:txBody>
          <a:bodyPr/>
          <a:lstStyle/>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Strengths of unions and their pressure on compensation.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Company’s goodwill and images in the market.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Various government legislations to protect the interests of the employees.</a:t>
            </a:r>
          </a:p>
          <a:p>
            <a:pPr marR="0" lvl="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Tribunal’s judgments on compensation disputes.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95495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E6BEC-EAF5-09D5-217A-21A9BE145C9E}"/>
              </a:ext>
            </a:extLst>
          </p:cNvPr>
          <p:cNvSpPr>
            <a:spLocks noGrp="1"/>
          </p:cNvSpPr>
          <p:nvPr>
            <p:ph type="title"/>
          </p:nvPr>
        </p:nvSpPr>
        <p:spPr>
          <a:xfrm>
            <a:off x="-1" y="1"/>
            <a:ext cx="12192001" cy="77792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sz="2400" b="1" dirty="0"/>
          </a:p>
        </p:txBody>
      </p:sp>
      <p:sp>
        <p:nvSpPr>
          <p:cNvPr id="3" name="Content Placeholder 2">
            <a:extLst>
              <a:ext uri="{FF2B5EF4-FFF2-40B4-BE49-F238E27FC236}">
                <a16:creationId xmlns:a16="http://schemas.microsoft.com/office/drawing/2014/main" id="{BDB266DA-D800-C9BB-61ED-F96C5C170B6D}"/>
              </a:ext>
            </a:extLst>
          </p:cNvPr>
          <p:cNvSpPr>
            <a:spLocks noGrp="1"/>
          </p:cNvSpPr>
          <p:nvPr>
            <p:ph idx="1"/>
          </p:nvPr>
        </p:nvSpPr>
        <p:spPr>
          <a:xfrm>
            <a:off x="0" y="586854"/>
            <a:ext cx="12192000" cy="6271145"/>
          </a:xfrm>
        </p:spPr>
        <p:txBody>
          <a:bodyPr>
            <a:normAutofit/>
          </a:bodyPr>
          <a:lstStyle/>
          <a:p>
            <a:pPr marL="0" marR="0" indent="0" algn="just">
              <a:lnSpc>
                <a:spcPct val="107000"/>
              </a:lnSpc>
              <a:spcBef>
                <a:spcPts val="0"/>
              </a:spcBef>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K (2014). Human Resource Management, New Delhi, Tata McGraw Hill, 2014, Pp. 393-395,408-412. 5&amp;8.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(2012). Compensation and Reward Management, New Delhi, Sterling, Pp. 2 – 3. 3. Biswanath Ghosh, Ibid, Pp. 43-46. 4.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000" kern="1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6.</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Bhattacharyya, Dipak Kumar (2013).  Compensation Management, New Delhi, Oxford University Press, 2013, Pp. 11-12. 9.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(2012). Compensation and Reward Management, New Delhi, Sterling, 2012, Pp. 95. 10. Singh, BD, Compensation Reward Management, 2nd ed, New Delhi, Excel Books, 2012, Pp.232-236. 11.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088163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866DD-19ED-7FB5-1E76-DF88AA402C4A}"/>
              </a:ext>
            </a:extLst>
          </p:cNvPr>
          <p:cNvSpPr>
            <a:spLocks noGrp="1"/>
          </p:cNvSpPr>
          <p:nvPr>
            <p:ph type="title"/>
          </p:nvPr>
        </p:nvSpPr>
        <p:spPr>
          <a:xfrm>
            <a:off x="0" y="1"/>
            <a:ext cx="12192000" cy="681036"/>
          </a:xfrm>
        </p:spPr>
        <p:txBody>
          <a:bodyPr>
            <a:normAutofit/>
          </a:bodyPr>
          <a:lstStyle/>
          <a:p>
            <a:pPr algn="ctr"/>
            <a:r>
              <a:rPr lang="en-US" sz="2400" b="1" dirty="0"/>
              <a:t>References</a:t>
            </a:r>
          </a:p>
        </p:txBody>
      </p:sp>
      <p:sp>
        <p:nvSpPr>
          <p:cNvPr id="3" name="Content Placeholder 2">
            <a:extLst>
              <a:ext uri="{FF2B5EF4-FFF2-40B4-BE49-F238E27FC236}">
                <a16:creationId xmlns:a16="http://schemas.microsoft.com/office/drawing/2014/main" id="{8DD9EC45-49F0-1939-5C17-F0DB41EB9389}"/>
              </a:ext>
            </a:extLst>
          </p:cNvPr>
          <p:cNvSpPr>
            <a:spLocks noGrp="1"/>
          </p:cNvSpPr>
          <p:nvPr>
            <p:ph idx="1"/>
          </p:nvPr>
        </p:nvSpPr>
        <p:spPr>
          <a:xfrm>
            <a:off x="-95534" y="681037"/>
            <a:ext cx="12287534" cy="6176962"/>
          </a:xfrm>
        </p:spPr>
        <p:txBody>
          <a:bodyPr/>
          <a:lstStyle/>
          <a:p>
            <a:pPr marL="0" indent="0" algn="just">
              <a:buNone/>
            </a:pPr>
            <a:r>
              <a:rPr lang="en-US" sz="2000" dirty="0"/>
              <a:t>Karolina Grabowska(2020).https://www.pexels.com/photo/person-holding-us-dollar-bills-4968654/</a:t>
            </a:r>
          </a:p>
          <a:p>
            <a:pPr marL="0" indent="0" algn="just">
              <a:buNone/>
            </a:pPr>
            <a:r>
              <a:rPr lang="en-US" sz="2000" dirty="0" err="1">
                <a:latin typeface="Times New Roman" panose="02020603050405020304" pitchFamily="18" charset="0"/>
                <a:cs typeface="Times New Roman" panose="02020603050405020304" pitchFamily="18" charset="0"/>
              </a:rPr>
              <a:t>Sergy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Meshkov</a:t>
            </a:r>
            <a:r>
              <a:rPr lang="en-US" sz="2000" dirty="0">
                <a:latin typeface="Times New Roman" panose="02020603050405020304" pitchFamily="18" charset="0"/>
                <a:cs typeface="Times New Roman" panose="02020603050405020304" pitchFamily="18" charset="0"/>
              </a:rPr>
              <a:t>(2021).https://www.pexels.com/photo/mechanic-fixing-a-car-8478238</a:t>
            </a:r>
          </a:p>
          <a:p>
            <a:pPr marL="0" indent="0" algn="just">
              <a:buNone/>
            </a:pPr>
            <a:r>
              <a:rPr lang="en-US" sz="2000" dirty="0" err="1">
                <a:latin typeface="Times New Roman" panose="02020603050405020304" pitchFamily="18" charset="0"/>
                <a:cs typeface="Times New Roman" panose="02020603050405020304" pitchFamily="18" charset="0"/>
              </a:rPr>
              <a:t>Kindel</a:t>
            </a:r>
            <a:r>
              <a:rPr lang="en-US" sz="2000" dirty="0">
                <a:latin typeface="Times New Roman" panose="02020603050405020304" pitchFamily="18" charset="0"/>
                <a:cs typeface="Times New Roman" panose="02020603050405020304" pitchFamily="18" charset="0"/>
              </a:rPr>
              <a:t> Media(2021).https://www.pexels.com/photo/crop-cheerful-multiethnic-colleagues-celebrating-victory-in-office-6774450</a:t>
            </a:r>
          </a:p>
          <a:p>
            <a:pPr marL="0" indent="0" algn="just">
              <a:buNone/>
            </a:pPr>
            <a:r>
              <a:rPr lang="en-US" sz="2000" dirty="0">
                <a:latin typeface="Times New Roman" panose="02020603050405020304" pitchFamily="18" charset="0"/>
                <a:cs typeface="Times New Roman" panose="02020603050405020304" pitchFamily="18" charset="0"/>
              </a:rPr>
              <a:t>Sora </a:t>
            </a:r>
            <a:r>
              <a:rPr lang="en-US" sz="2000" dirty="0" err="1">
                <a:latin typeface="Times New Roman" panose="02020603050405020304" pitchFamily="18" charset="0"/>
                <a:cs typeface="Times New Roman" panose="02020603050405020304" pitchFamily="18" charset="0"/>
              </a:rPr>
              <a:t>Shimazaki</a:t>
            </a:r>
            <a:r>
              <a:rPr lang="en-US" sz="2000" dirty="0">
                <a:latin typeface="Times New Roman" panose="02020603050405020304" pitchFamily="18" charset="0"/>
                <a:cs typeface="Times New Roman" panose="02020603050405020304" pitchFamily="18" charset="0"/>
              </a:rPr>
              <a:t>(2021).https://www.pexels.com/photo/diverse-coworkers-shaking-hands-after-meeting-5668841/</a:t>
            </a: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H.L. Kumar (2015), Practical Guide to Employee’s Compensation -Act &amp; Rule. Universal Law Publishing Co. Pvt. Ltd. New Delhi – India.Pp.248-288. 12.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H.L. Kumar (2015), Employee’s Compensation –Act 1923. Universal Law Publishing Co. Pvt. Ltd. New Delhi – India.Pp.25- 26,35.18.Ibid.35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spTree>
    <p:extLst>
      <p:ext uri="{BB962C8B-B14F-4D97-AF65-F5344CB8AC3E}">
        <p14:creationId xmlns:p14="http://schemas.microsoft.com/office/powerpoint/2010/main" val="1564695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450</TotalTime>
  <Words>2394</Words>
  <Application>Microsoft Office PowerPoint</Application>
  <PresentationFormat>Widescreen</PresentationFormat>
  <Paragraphs>158</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Symbol</vt:lpstr>
      <vt:lpstr>Times New Roman</vt:lpstr>
      <vt:lpstr>Office Theme</vt:lpstr>
      <vt:lpstr>COURSE: REWARD MANAGEMENT  LECTURE 6: CONCEPT OF COMPENSATION LECTURER: DR LUCY KARIMI KIRIMA </vt:lpstr>
      <vt:lpstr>Compensation </vt:lpstr>
      <vt:lpstr>Compensation</vt:lpstr>
      <vt:lpstr>Value of compensation</vt:lpstr>
      <vt:lpstr>Value of compensation</vt:lpstr>
      <vt:lpstr>Compensation management </vt:lpstr>
      <vt:lpstr>Compensation is  used to: </vt:lpstr>
      <vt:lpstr>Compensation is  used to</vt:lpstr>
      <vt:lpstr>Nature and Purpose of compensation management </vt:lpstr>
      <vt:lpstr>View of compensation</vt:lpstr>
      <vt:lpstr>Aims of Compensation Management </vt:lpstr>
      <vt:lpstr>Key aspects of effective compensation management </vt:lpstr>
      <vt:lpstr>Equity</vt:lpstr>
      <vt:lpstr>Key aspects cont..</vt:lpstr>
      <vt:lpstr>A Sound Compensation Structure achieves the following objectives  For employees </vt:lpstr>
      <vt:lpstr>Employers</vt:lpstr>
      <vt:lpstr>Principles of compensation </vt:lpstr>
      <vt:lpstr>Principles of compensation formulation </vt:lpstr>
      <vt:lpstr>Principles of compensation formulation </vt:lpstr>
      <vt:lpstr>Determinants of Compensation </vt:lpstr>
      <vt:lpstr>Productivity of Labour  </vt:lpstr>
      <vt:lpstr>Cost of Living</vt:lpstr>
      <vt:lpstr>Labour Unions </vt:lpstr>
      <vt:lpstr>The Economy</vt:lpstr>
      <vt:lpstr>Internal Factors</vt:lpstr>
      <vt:lpstr>Individual Factor</vt:lpstr>
      <vt:lpstr>Organizational Factor</vt:lpstr>
      <vt:lpstr>Competitive Factor</vt:lpstr>
      <vt:lpstr>Product-Cost Factor</vt:lpstr>
      <vt:lpstr>Other factors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LECTURE 6: CONCEPT OF COMPENSATION LECTURER: DR LUCY KARIMI KIRIMA </dc:title>
  <dc:creator>Dr. Lucy K. Kirima</dc:creator>
  <cp:lastModifiedBy>Dr. Lucy K. Kirima</cp:lastModifiedBy>
  <cp:revision>57</cp:revision>
  <dcterms:created xsi:type="dcterms:W3CDTF">2023-09-28T07:45:16Z</dcterms:created>
  <dcterms:modified xsi:type="dcterms:W3CDTF">2023-09-29T06:03:22Z</dcterms:modified>
</cp:coreProperties>
</file>