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8"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8" r:id="rId23"/>
    <p:sldId id="279" r:id="rId24"/>
    <p:sldId id="280" r:id="rId25"/>
    <p:sldId id="291" r:id="rId26"/>
    <p:sldId id="282" r:id="rId27"/>
    <p:sldId id="283" r:id="rId28"/>
    <p:sldId id="284" r:id="rId29"/>
    <p:sldId id="287" r:id="rId30"/>
    <p:sldId id="286" r:id="rId31"/>
    <p:sldId id="289" r:id="rId32"/>
    <p:sldId id="290"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0" d="100"/>
          <a:sy n="70" d="100"/>
        </p:scale>
        <p:origin x="738"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A36685-CED1-894A-113A-91165DBD213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0D14E5C-EC2F-E7B0-33CC-C6700A0B8B2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BAEE932-F246-DD9D-D01D-745EBDE540FF}"/>
              </a:ext>
            </a:extLst>
          </p:cNvPr>
          <p:cNvSpPr>
            <a:spLocks noGrp="1"/>
          </p:cNvSpPr>
          <p:nvPr>
            <p:ph type="dt" sz="half" idx="10"/>
          </p:nvPr>
        </p:nvSpPr>
        <p:spPr/>
        <p:txBody>
          <a:bodyPr/>
          <a:lstStyle/>
          <a:p>
            <a:fld id="{2FCA809A-2D50-435A-8AD8-45C0DFF515E9}" type="datetimeFigureOut">
              <a:rPr lang="en-US" smtClean="0"/>
              <a:t>10/20/2023</a:t>
            </a:fld>
            <a:endParaRPr lang="en-US"/>
          </a:p>
        </p:txBody>
      </p:sp>
      <p:sp>
        <p:nvSpPr>
          <p:cNvPr id="5" name="Footer Placeholder 4">
            <a:extLst>
              <a:ext uri="{FF2B5EF4-FFF2-40B4-BE49-F238E27FC236}">
                <a16:creationId xmlns:a16="http://schemas.microsoft.com/office/drawing/2014/main" id="{560F472C-6F0A-F740-5AE0-AAD2C62C022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A4798F-3C7E-CF26-26F1-05A814199864}"/>
              </a:ext>
            </a:extLst>
          </p:cNvPr>
          <p:cNvSpPr>
            <a:spLocks noGrp="1"/>
          </p:cNvSpPr>
          <p:nvPr>
            <p:ph type="sldNum" sz="quarter" idx="12"/>
          </p:nvPr>
        </p:nvSpPr>
        <p:spPr/>
        <p:txBody>
          <a:bodyPr/>
          <a:lstStyle/>
          <a:p>
            <a:fld id="{718F08F5-7364-48E5-904D-B1439BC71EDF}" type="slidenum">
              <a:rPr lang="en-US" smtClean="0"/>
              <a:t>‹#›</a:t>
            </a:fld>
            <a:endParaRPr lang="en-US"/>
          </a:p>
        </p:txBody>
      </p:sp>
    </p:spTree>
    <p:extLst>
      <p:ext uri="{BB962C8B-B14F-4D97-AF65-F5344CB8AC3E}">
        <p14:creationId xmlns:p14="http://schemas.microsoft.com/office/powerpoint/2010/main" val="35113411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4C3F04-3863-B479-30D5-C9B54359A3D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0A66837-15E9-1DB4-2809-5DCA7E87D1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271530E-0F51-E6CE-CD70-BEE852C66537}"/>
              </a:ext>
            </a:extLst>
          </p:cNvPr>
          <p:cNvSpPr>
            <a:spLocks noGrp="1"/>
          </p:cNvSpPr>
          <p:nvPr>
            <p:ph type="dt" sz="half" idx="10"/>
          </p:nvPr>
        </p:nvSpPr>
        <p:spPr/>
        <p:txBody>
          <a:bodyPr/>
          <a:lstStyle/>
          <a:p>
            <a:fld id="{2FCA809A-2D50-435A-8AD8-45C0DFF515E9}" type="datetimeFigureOut">
              <a:rPr lang="en-US" smtClean="0"/>
              <a:t>10/20/2023</a:t>
            </a:fld>
            <a:endParaRPr lang="en-US"/>
          </a:p>
        </p:txBody>
      </p:sp>
      <p:sp>
        <p:nvSpPr>
          <p:cNvPr id="5" name="Footer Placeholder 4">
            <a:extLst>
              <a:ext uri="{FF2B5EF4-FFF2-40B4-BE49-F238E27FC236}">
                <a16:creationId xmlns:a16="http://schemas.microsoft.com/office/drawing/2014/main" id="{95699DDA-DFEC-CAE9-D1C8-1E23DE67870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01C4D21-E7F2-3A09-584D-6FF564294DB6}"/>
              </a:ext>
            </a:extLst>
          </p:cNvPr>
          <p:cNvSpPr>
            <a:spLocks noGrp="1"/>
          </p:cNvSpPr>
          <p:nvPr>
            <p:ph type="sldNum" sz="quarter" idx="12"/>
          </p:nvPr>
        </p:nvSpPr>
        <p:spPr/>
        <p:txBody>
          <a:bodyPr/>
          <a:lstStyle/>
          <a:p>
            <a:fld id="{718F08F5-7364-48E5-904D-B1439BC71EDF}" type="slidenum">
              <a:rPr lang="en-US" smtClean="0"/>
              <a:t>‹#›</a:t>
            </a:fld>
            <a:endParaRPr lang="en-US"/>
          </a:p>
        </p:txBody>
      </p:sp>
    </p:spTree>
    <p:extLst>
      <p:ext uri="{BB962C8B-B14F-4D97-AF65-F5344CB8AC3E}">
        <p14:creationId xmlns:p14="http://schemas.microsoft.com/office/powerpoint/2010/main" val="41882748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328DE-48CD-2D26-38C7-02381F5FB98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798AFA99-00AE-5474-0474-A9A53D96B44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DDDD606-F3D7-4F39-7EB3-2AD61D65D996}"/>
              </a:ext>
            </a:extLst>
          </p:cNvPr>
          <p:cNvSpPr>
            <a:spLocks noGrp="1"/>
          </p:cNvSpPr>
          <p:nvPr>
            <p:ph type="dt" sz="half" idx="10"/>
          </p:nvPr>
        </p:nvSpPr>
        <p:spPr/>
        <p:txBody>
          <a:bodyPr/>
          <a:lstStyle/>
          <a:p>
            <a:fld id="{2FCA809A-2D50-435A-8AD8-45C0DFF515E9}" type="datetimeFigureOut">
              <a:rPr lang="en-US" smtClean="0"/>
              <a:t>10/20/2023</a:t>
            </a:fld>
            <a:endParaRPr lang="en-US"/>
          </a:p>
        </p:txBody>
      </p:sp>
      <p:sp>
        <p:nvSpPr>
          <p:cNvPr id="5" name="Footer Placeholder 4">
            <a:extLst>
              <a:ext uri="{FF2B5EF4-FFF2-40B4-BE49-F238E27FC236}">
                <a16:creationId xmlns:a16="http://schemas.microsoft.com/office/drawing/2014/main" id="{DE457488-F82E-24D1-A955-5D991EC50F9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E990DD4-E1CF-C150-FA07-8ACC94D4D8D7}"/>
              </a:ext>
            </a:extLst>
          </p:cNvPr>
          <p:cNvSpPr>
            <a:spLocks noGrp="1"/>
          </p:cNvSpPr>
          <p:nvPr>
            <p:ph type="sldNum" sz="quarter" idx="12"/>
          </p:nvPr>
        </p:nvSpPr>
        <p:spPr/>
        <p:txBody>
          <a:bodyPr/>
          <a:lstStyle/>
          <a:p>
            <a:fld id="{718F08F5-7364-48E5-904D-B1439BC71EDF}" type="slidenum">
              <a:rPr lang="en-US" smtClean="0"/>
              <a:t>‹#›</a:t>
            </a:fld>
            <a:endParaRPr lang="en-US"/>
          </a:p>
        </p:txBody>
      </p:sp>
    </p:spTree>
    <p:extLst>
      <p:ext uri="{BB962C8B-B14F-4D97-AF65-F5344CB8AC3E}">
        <p14:creationId xmlns:p14="http://schemas.microsoft.com/office/powerpoint/2010/main" val="20041341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3E4FE-54E2-888F-3AF7-509A24E3405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E8B14F6-A5BF-A7BE-7BCE-9BF798608BA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A1ED713-5F98-79EF-F16E-D72D60291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9905A53-0310-349B-329A-3E7616C1B1F8}"/>
              </a:ext>
            </a:extLst>
          </p:cNvPr>
          <p:cNvSpPr>
            <a:spLocks noGrp="1"/>
          </p:cNvSpPr>
          <p:nvPr>
            <p:ph type="dt" sz="half" idx="10"/>
          </p:nvPr>
        </p:nvSpPr>
        <p:spPr/>
        <p:txBody>
          <a:bodyPr/>
          <a:lstStyle/>
          <a:p>
            <a:fld id="{2FCA809A-2D50-435A-8AD8-45C0DFF515E9}" type="datetimeFigureOut">
              <a:rPr lang="en-US" smtClean="0"/>
              <a:t>10/20/2023</a:t>
            </a:fld>
            <a:endParaRPr lang="en-US"/>
          </a:p>
        </p:txBody>
      </p:sp>
      <p:sp>
        <p:nvSpPr>
          <p:cNvPr id="6" name="Footer Placeholder 5">
            <a:extLst>
              <a:ext uri="{FF2B5EF4-FFF2-40B4-BE49-F238E27FC236}">
                <a16:creationId xmlns:a16="http://schemas.microsoft.com/office/drawing/2014/main" id="{21D3F5EC-DD9D-19C6-2B5B-7F769DB5BA0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722D993-DEE6-D41A-3CA5-3079E8960EC4}"/>
              </a:ext>
            </a:extLst>
          </p:cNvPr>
          <p:cNvSpPr>
            <a:spLocks noGrp="1"/>
          </p:cNvSpPr>
          <p:nvPr>
            <p:ph type="sldNum" sz="quarter" idx="12"/>
          </p:nvPr>
        </p:nvSpPr>
        <p:spPr/>
        <p:txBody>
          <a:bodyPr/>
          <a:lstStyle/>
          <a:p>
            <a:fld id="{718F08F5-7364-48E5-904D-B1439BC71EDF}" type="slidenum">
              <a:rPr lang="en-US" smtClean="0"/>
              <a:t>‹#›</a:t>
            </a:fld>
            <a:endParaRPr lang="en-US"/>
          </a:p>
        </p:txBody>
      </p:sp>
    </p:spTree>
    <p:extLst>
      <p:ext uri="{BB962C8B-B14F-4D97-AF65-F5344CB8AC3E}">
        <p14:creationId xmlns:p14="http://schemas.microsoft.com/office/powerpoint/2010/main" val="14394416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9A0106-84A3-4F86-9B1B-09C33259066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21CAC89F-B1CC-223F-3D92-B416DC466FB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1ADF96E-794A-0DB8-59D4-8A8BFC5FFC8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B9191F5-F624-422B-C925-59EB99500AB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E034A8-85E4-B663-31D6-81EF1306230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86EF0B4-6037-DB06-9819-5EFADC8203C8}"/>
              </a:ext>
            </a:extLst>
          </p:cNvPr>
          <p:cNvSpPr>
            <a:spLocks noGrp="1"/>
          </p:cNvSpPr>
          <p:nvPr>
            <p:ph type="dt" sz="half" idx="10"/>
          </p:nvPr>
        </p:nvSpPr>
        <p:spPr/>
        <p:txBody>
          <a:bodyPr/>
          <a:lstStyle/>
          <a:p>
            <a:fld id="{2FCA809A-2D50-435A-8AD8-45C0DFF515E9}" type="datetimeFigureOut">
              <a:rPr lang="en-US" smtClean="0"/>
              <a:t>10/20/2023</a:t>
            </a:fld>
            <a:endParaRPr lang="en-US"/>
          </a:p>
        </p:txBody>
      </p:sp>
      <p:sp>
        <p:nvSpPr>
          <p:cNvPr id="8" name="Footer Placeholder 7">
            <a:extLst>
              <a:ext uri="{FF2B5EF4-FFF2-40B4-BE49-F238E27FC236}">
                <a16:creationId xmlns:a16="http://schemas.microsoft.com/office/drawing/2014/main" id="{DA68E678-181D-29FD-1117-1D9AC4A4E18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2547E67-2ECC-3A1D-D0E0-870336DDA178}"/>
              </a:ext>
            </a:extLst>
          </p:cNvPr>
          <p:cNvSpPr>
            <a:spLocks noGrp="1"/>
          </p:cNvSpPr>
          <p:nvPr>
            <p:ph type="sldNum" sz="quarter" idx="12"/>
          </p:nvPr>
        </p:nvSpPr>
        <p:spPr/>
        <p:txBody>
          <a:bodyPr/>
          <a:lstStyle/>
          <a:p>
            <a:fld id="{718F08F5-7364-48E5-904D-B1439BC71EDF}" type="slidenum">
              <a:rPr lang="en-US" smtClean="0"/>
              <a:t>‹#›</a:t>
            </a:fld>
            <a:endParaRPr lang="en-US"/>
          </a:p>
        </p:txBody>
      </p:sp>
    </p:spTree>
    <p:extLst>
      <p:ext uri="{BB962C8B-B14F-4D97-AF65-F5344CB8AC3E}">
        <p14:creationId xmlns:p14="http://schemas.microsoft.com/office/powerpoint/2010/main" val="11191495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7A48BC-FFC4-D2C2-4FFB-31596985F93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36A1A5E-1519-393A-5390-CFF3BA12F37F}"/>
              </a:ext>
            </a:extLst>
          </p:cNvPr>
          <p:cNvSpPr>
            <a:spLocks noGrp="1"/>
          </p:cNvSpPr>
          <p:nvPr>
            <p:ph type="dt" sz="half" idx="10"/>
          </p:nvPr>
        </p:nvSpPr>
        <p:spPr/>
        <p:txBody>
          <a:bodyPr/>
          <a:lstStyle/>
          <a:p>
            <a:fld id="{2FCA809A-2D50-435A-8AD8-45C0DFF515E9}" type="datetimeFigureOut">
              <a:rPr lang="en-US" smtClean="0"/>
              <a:t>10/20/2023</a:t>
            </a:fld>
            <a:endParaRPr lang="en-US"/>
          </a:p>
        </p:txBody>
      </p:sp>
      <p:sp>
        <p:nvSpPr>
          <p:cNvPr id="4" name="Footer Placeholder 3">
            <a:extLst>
              <a:ext uri="{FF2B5EF4-FFF2-40B4-BE49-F238E27FC236}">
                <a16:creationId xmlns:a16="http://schemas.microsoft.com/office/drawing/2014/main" id="{04DE8D21-E0AF-E9E3-637A-6B07AFD3099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A6CB7E0-FCBB-5223-AD6F-B374E42F79A6}"/>
              </a:ext>
            </a:extLst>
          </p:cNvPr>
          <p:cNvSpPr>
            <a:spLocks noGrp="1"/>
          </p:cNvSpPr>
          <p:nvPr>
            <p:ph type="sldNum" sz="quarter" idx="12"/>
          </p:nvPr>
        </p:nvSpPr>
        <p:spPr/>
        <p:txBody>
          <a:bodyPr/>
          <a:lstStyle/>
          <a:p>
            <a:fld id="{718F08F5-7364-48E5-904D-B1439BC71EDF}" type="slidenum">
              <a:rPr lang="en-US" smtClean="0"/>
              <a:t>‹#›</a:t>
            </a:fld>
            <a:endParaRPr lang="en-US"/>
          </a:p>
        </p:txBody>
      </p:sp>
    </p:spTree>
    <p:extLst>
      <p:ext uri="{BB962C8B-B14F-4D97-AF65-F5344CB8AC3E}">
        <p14:creationId xmlns:p14="http://schemas.microsoft.com/office/powerpoint/2010/main" val="7526433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D010761-6951-255E-9BA1-974281F9D720}"/>
              </a:ext>
            </a:extLst>
          </p:cNvPr>
          <p:cNvSpPr>
            <a:spLocks noGrp="1"/>
          </p:cNvSpPr>
          <p:nvPr>
            <p:ph type="dt" sz="half" idx="10"/>
          </p:nvPr>
        </p:nvSpPr>
        <p:spPr/>
        <p:txBody>
          <a:bodyPr/>
          <a:lstStyle/>
          <a:p>
            <a:fld id="{2FCA809A-2D50-435A-8AD8-45C0DFF515E9}" type="datetimeFigureOut">
              <a:rPr lang="en-US" smtClean="0"/>
              <a:t>10/20/2023</a:t>
            </a:fld>
            <a:endParaRPr lang="en-US"/>
          </a:p>
        </p:txBody>
      </p:sp>
      <p:sp>
        <p:nvSpPr>
          <p:cNvPr id="3" name="Footer Placeholder 2">
            <a:extLst>
              <a:ext uri="{FF2B5EF4-FFF2-40B4-BE49-F238E27FC236}">
                <a16:creationId xmlns:a16="http://schemas.microsoft.com/office/drawing/2014/main" id="{2475EA97-FFC0-243C-B113-3D6EF327074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86FAF8E-6C23-5909-D0AD-0478F4F5CB3B}"/>
              </a:ext>
            </a:extLst>
          </p:cNvPr>
          <p:cNvSpPr>
            <a:spLocks noGrp="1"/>
          </p:cNvSpPr>
          <p:nvPr>
            <p:ph type="sldNum" sz="quarter" idx="12"/>
          </p:nvPr>
        </p:nvSpPr>
        <p:spPr/>
        <p:txBody>
          <a:bodyPr/>
          <a:lstStyle/>
          <a:p>
            <a:fld id="{718F08F5-7364-48E5-904D-B1439BC71EDF}" type="slidenum">
              <a:rPr lang="en-US" smtClean="0"/>
              <a:t>‹#›</a:t>
            </a:fld>
            <a:endParaRPr lang="en-US"/>
          </a:p>
        </p:txBody>
      </p:sp>
    </p:spTree>
    <p:extLst>
      <p:ext uri="{BB962C8B-B14F-4D97-AF65-F5344CB8AC3E}">
        <p14:creationId xmlns:p14="http://schemas.microsoft.com/office/powerpoint/2010/main" val="26323157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7A7860-22C2-EDDB-961E-6246D175AD8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5CEB73D7-EF34-82FA-65C9-D4194C8563D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0C3307A-1032-64E4-6758-A67CD31A1C9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7F179E8-2DEF-AB50-67B2-ED7ED7903F13}"/>
              </a:ext>
            </a:extLst>
          </p:cNvPr>
          <p:cNvSpPr>
            <a:spLocks noGrp="1"/>
          </p:cNvSpPr>
          <p:nvPr>
            <p:ph type="dt" sz="half" idx="10"/>
          </p:nvPr>
        </p:nvSpPr>
        <p:spPr/>
        <p:txBody>
          <a:bodyPr/>
          <a:lstStyle/>
          <a:p>
            <a:fld id="{2FCA809A-2D50-435A-8AD8-45C0DFF515E9}" type="datetimeFigureOut">
              <a:rPr lang="en-US" smtClean="0"/>
              <a:t>10/20/2023</a:t>
            </a:fld>
            <a:endParaRPr lang="en-US"/>
          </a:p>
        </p:txBody>
      </p:sp>
      <p:sp>
        <p:nvSpPr>
          <p:cNvPr id="6" name="Footer Placeholder 5">
            <a:extLst>
              <a:ext uri="{FF2B5EF4-FFF2-40B4-BE49-F238E27FC236}">
                <a16:creationId xmlns:a16="http://schemas.microsoft.com/office/drawing/2014/main" id="{5C9B25F8-214B-37C6-D8E7-D80F008E3C6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DE71012-66D9-F86D-E2FC-8782505A6198}"/>
              </a:ext>
            </a:extLst>
          </p:cNvPr>
          <p:cNvSpPr>
            <a:spLocks noGrp="1"/>
          </p:cNvSpPr>
          <p:nvPr>
            <p:ph type="sldNum" sz="quarter" idx="12"/>
          </p:nvPr>
        </p:nvSpPr>
        <p:spPr/>
        <p:txBody>
          <a:bodyPr/>
          <a:lstStyle/>
          <a:p>
            <a:fld id="{718F08F5-7364-48E5-904D-B1439BC71EDF}" type="slidenum">
              <a:rPr lang="en-US" smtClean="0"/>
              <a:t>‹#›</a:t>
            </a:fld>
            <a:endParaRPr lang="en-US"/>
          </a:p>
        </p:txBody>
      </p:sp>
    </p:spTree>
    <p:extLst>
      <p:ext uri="{BB962C8B-B14F-4D97-AF65-F5344CB8AC3E}">
        <p14:creationId xmlns:p14="http://schemas.microsoft.com/office/powerpoint/2010/main" val="29508036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9B2751-0B64-CC58-47F1-C48BF1448BA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CA544C2-B9AB-1677-3F20-47BB4C193CF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39BA4A9-B892-897A-DCC4-BB4396F4722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A320F0F-21AB-E41F-402F-4F09585129ED}"/>
              </a:ext>
            </a:extLst>
          </p:cNvPr>
          <p:cNvSpPr>
            <a:spLocks noGrp="1"/>
          </p:cNvSpPr>
          <p:nvPr>
            <p:ph type="dt" sz="half" idx="10"/>
          </p:nvPr>
        </p:nvSpPr>
        <p:spPr/>
        <p:txBody>
          <a:bodyPr/>
          <a:lstStyle/>
          <a:p>
            <a:fld id="{2FCA809A-2D50-435A-8AD8-45C0DFF515E9}" type="datetimeFigureOut">
              <a:rPr lang="en-US" smtClean="0"/>
              <a:t>10/20/2023</a:t>
            </a:fld>
            <a:endParaRPr lang="en-US"/>
          </a:p>
        </p:txBody>
      </p:sp>
      <p:sp>
        <p:nvSpPr>
          <p:cNvPr id="6" name="Footer Placeholder 5">
            <a:extLst>
              <a:ext uri="{FF2B5EF4-FFF2-40B4-BE49-F238E27FC236}">
                <a16:creationId xmlns:a16="http://schemas.microsoft.com/office/drawing/2014/main" id="{3DC83160-C311-1FBA-226D-C18950CED41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5FA76F1-9DE2-664A-295E-BEE0769256A2}"/>
              </a:ext>
            </a:extLst>
          </p:cNvPr>
          <p:cNvSpPr>
            <a:spLocks noGrp="1"/>
          </p:cNvSpPr>
          <p:nvPr>
            <p:ph type="sldNum" sz="quarter" idx="12"/>
          </p:nvPr>
        </p:nvSpPr>
        <p:spPr/>
        <p:txBody>
          <a:bodyPr/>
          <a:lstStyle/>
          <a:p>
            <a:fld id="{718F08F5-7364-48E5-904D-B1439BC71EDF}" type="slidenum">
              <a:rPr lang="en-US" smtClean="0"/>
              <a:t>‹#›</a:t>
            </a:fld>
            <a:endParaRPr lang="en-US"/>
          </a:p>
        </p:txBody>
      </p:sp>
    </p:spTree>
    <p:extLst>
      <p:ext uri="{BB962C8B-B14F-4D97-AF65-F5344CB8AC3E}">
        <p14:creationId xmlns:p14="http://schemas.microsoft.com/office/powerpoint/2010/main" val="4288993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79BB65-CC3B-2299-5FFC-74294081B24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BEBB0CA-6208-8DD2-CA30-5ED265D03C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BCC8CCE-90C1-BCBB-0304-C66AE3FBCEFC}"/>
              </a:ext>
            </a:extLst>
          </p:cNvPr>
          <p:cNvSpPr>
            <a:spLocks noGrp="1"/>
          </p:cNvSpPr>
          <p:nvPr>
            <p:ph type="dt" sz="half" idx="10"/>
          </p:nvPr>
        </p:nvSpPr>
        <p:spPr/>
        <p:txBody>
          <a:bodyPr/>
          <a:lstStyle/>
          <a:p>
            <a:fld id="{2FCA809A-2D50-435A-8AD8-45C0DFF515E9}" type="datetimeFigureOut">
              <a:rPr lang="en-US" smtClean="0"/>
              <a:t>10/20/2023</a:t>
            </a:fld>
            <a:endParaRPr lang="en-US"/>
          </a:p>
        </p:txBody>
      </p:sp>
      <p:sp>
        <p:nvSpPr>
          <p:cNvPr id="5" name="Footer Placeholder 4">
            <a:extLst>
              <a:ext uri="{FF2B5EF4-FFF2-40B4-BE49-F238E27FC236}">
                <a16:creationId xmlns:a16="http://schemas.microsoft.com/office/drawing/2014/main" id="{1FB20F06-1E27-F208-A918-B4EE31E8052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F676F55-A730-D6E9-55BC-979587F251C2}"/>
              </a:ext>
            </a:extLst>
          </p:cNvPr>
          <p:cNvSpPr>
            <a:spLocks noGrp="1"/>
          </p:cNvSpPr>
          <p:nvPr>
            <p:ph type="sldNum" sz="quarter" idx="12"/>
          </p:nvPr>
        </p:nvSpPr>
        <p:spPr/>
        <p:txBody>
          <a:bodyPr/>
          <a:lstStyle/>
          <a:p>
            <a:fld id="{718F08F5-7364-48E5-904D-B1439BC71EDF}" type="slidenum">
              <a:rPr lang="en-US" smtClean="0"/>
              <a:t>‹#›</a:t>
            </a:fld>
            <a:endParaRPr lang="en-US"/>
          </a:p>
        </p:txBody>
      </p:sp>
    </p:spTree>
    <p:extLst>
      <p:ext uri="{BB962C8B-B14F-4D97-AF65-F5344CB8AC3E}">
        <p14:creationId xmlns:p14="http://schemas.microsoft.com/office/powerpoint/2010/main" val="9491788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78BDDC-D065-FCFA-E6F8-73D9CC3FA0D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E5767E2-9FC1-B941-ED3A-49EF2E64AD8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9D6404F-2A1C-E100-96D5-A7CAB4864FD7}"/>
              </a:ext>
            </a:extLst>
          </p:cNvPr>
          <p:cNvSpPr>
            <a:spLocks noGrp="1"/>
          </p:cNvSpPr>
          <p:nvPr>
            <p:ph type="dt" sz="half" idx="10"/>
          </p:nvPr>
        </p:nvSpPr>
        <p:spPr/>
        <p:txBody>
          <a:bodyPr/>
          <a:lstStyle/>
          <a:p>
            <a:fld id="{2FCA809A-2D50-435A-8AD8-45C0DFF515E9}" type="datetimeFigureOut">
              <a:rPr lang="en-US" smtClean="0"/>
              <a:t>10/20/2023</a:t>
            </a:fld>
            <a:endParaRPr lang="en-US"/>
          </a:p>
        </p:txBody>
      </p:sp>
      <p:sp>
        <p:nvSpPr>
          <p:cNvPr id="5" name="Footer Placeholder 4">
            <a:extLst>
              <a:ext uri="{FF2B5EF4-FFF2-40B4-BE49-F238E27FC236}">
                <a16:creationId xmlns:a16="http://schemas.microsoft.com/office/drawing/2014/main" id="{FC877317-0843-C2C2-3F89-0EDC5FE82EA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FDCE8BD-7EDD-40FE-7637-94F489599167}"/>
              </a:ext>
            </a:extLst>
          </p:cNvPr>
          <p:cNvSpPr>
            <a:spLocks noGrp="1"/>
          </p:cNvSpPr>
          <p:nvPr>
            <p:ph type="sldNum" sz="quarter" idx="12"/>
          </p:nvPr>
        </p:nvSpPr>
        <p:spPr/>
        <p:txBody>
          <a:bodyPr/>
          <a:lstStyle/>
          <a:p>
            <a:fld id="{718F08F5-7364-48E5-904D-B1439BC71EDF}" type="slidenum">
              <a:rPr lang="en-US" smtClean="0"/>
              <a:t>‹#›</a:t>
            </a:fld>
            <a:endParaRPr lang="en-US"/>
          </a:p>
        </p:txBody>
      </p:sp>
    </p:spTree>
    <p:extLst>
      <p:ext uri="{BB962C8B-B14F-4D97-AF65-F5344CB8AC3E}">
        <p14:creationId xmlns:p14="http://schemas.microsoft.com/office/powerpoint/2010/main" val="12762298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DA4214D-58A9-5647-8727-C6958304441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4DFB94D-4A02-FCAE-3396-E0B63AF7AB4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DDF7340-91EB-105F-799B-EA564F52C58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FCA809A-2D50-435A-8AD8-45C0DFF515E9}" type="datetimeFigureOut">
              <a:rPr lang="en-US" smtClean="0"/>
              <a:t>10/20/2023</a:t>
            </a:fld>
            <a:endParaRPr lang="en-US"/>
          </a:p>
        </p:txBody>
      </p:sp>
      <p:sp>
        <p:nvSpPr>
          <p:cNvPr id="5" name="Footer Placeholder 4">
            <a:extLst>
              <a:ext uri="{FF2B5EF4-FFF2-40B4-BE49-F238E27FC236}">
                <a16:creationId xmlns:a16="http://schemas.microsoft.com/office/drawing/2014/main" id="{EAB6D9B3-12E0-0070-53DF-C0E2F726504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4601763-EAF9-82A5-E155-5281F57E7E3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18F08F5-7364-48E5-904D-B1439BC71EDF}" type="slidenum">
              <a:rPr lang="en-US" smtClean="0"/>
              <a:t>‹#›</a:t>
            </a:fld>
            <a:endParaRPr lang="en-US"/>
          </a:p>
        </p:txBody>
      </p:sp>
    </p:spTree>
    <p:extLst>
      <p:ext uri="{BB962C8B-B14F-4D97-AF65-F5344CB8AC3E}">
        <p14:creationId xmlns:p14="http://schemas.microsoft.com/office/powerpoint/2010/main" val="7972665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www.pexels.com/photo/a-man-giving-a-gift-to-a-woman-6030167/" TargetMode="External"/><Relationship Id="rId2" Type="http://schemas.openxmlformats.org/officeDocument/2006/relationships/hyperlink" Target="https://www.pexels.com/photo/smiling-woman-in-fur-coat-posing-5922465/"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www.pexels.com/photo/professional-massage-therapist-treating-patient-in-clinic-5473177/" TargetMode="External"/><Relationship Id="rId2" Type="http://schemas.openxmlformats.org/officeDocument/2006/relationships/hyperlink" Target="https://www.pexels.com/photo/crop-man-with-various-banknotes-in-pocket-4386407/"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9F5AD4-7585-AAAB-934F-8B6DD1736934}"/>
              </a:ext>
            </a:extLst>
          </p:cNvPr>
          <p:cNvSpPr>
            <a:spLocks noGrp="1"/>
          </p:cNvSpPr>
          <p:nvPr>
            <p:ph type="ctrTitle"/>
          </p:nvPr>
        </p:nvSpPr>
        <p:spPr>
          <a:xfrm>
            <a:off x="0" y="1"/>
            <a:ext cx="12192000" cy="1655762"/>
          </a:xfrm>
        </p:spPr>
        <p:txBody>
          <a:bodyPr>
            <a:normAutofit/>
          </a:bodyPr>
          <a:lstStyle/>
          <a:p>
            <a:r>
              <a:rPr lang="en-US" sz="2800" b="1" kern="0" dirty="0">
                <a:effectLst/>
                <a:latin typeface="Times New Roman" panose="02020603050405020304" pitchFamily="18" charset="0"/>
                <a:ea typeface="Times New Roman" panose="02020603050405020304" pitchFamily="18" charset="0"/>
                <a:cs typeface="Times New Roman" panose="02020603050405020304" pitchFamily="18" charset="0"/>
              </a:rPr>
              <a:t>COURSE: REWARD MANAGEMENT </a:t>
            </a:r>
            <a:b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3" name="Subtitle 2">
            <a:extLst>
              <a:ext uri="{FF2B5EF4-FFF2-40B4-BE49-F238E27FC236}">
                <a16:creationId xmlns:a16="http://schemas.microsoft.com/office/drawing/2014/main" id="{A219BA67-D412-20A2-3628-357080596943}"/>
              </a:ext>
            </a:extLst>
          </p:cNvPr>
          <p:cNvSpPr>
            <a:spLocks noGrp="1"/>
          </p:cNvSpPr>
          <p:nvPr>
            <p:ph type="subTitle" idx="1"/>
          </p:nvPr>
        </p:nvSpPr>
        <p:spPr>
          <a:xfrm>
            <a:off x="0" y="1514901"/>
            <a:ext cx="12192000" cy="5343099"/>
          </a:xfrm>
        </p:spPr>
        <p:txBody>
          <a:bodyPr>
            <a:normAutofit/>
          </a:bodyPr>
          <a:lstStyle/>
          <a:p>
            <a:pPr marL="0" marR="0">
              <a:lnSpc>
                <a:spcPct val="107000"/>
              </a:lnSpc>
              <a:spcBef>
                <a:spcPts val="0"/>
              </a:spcBef>
              <a:spcAft>
                <a:spcPts val="800"/>
              </a:spcAft>
            </a:pPr>
            <a:r>
              <a:rPr lang="en-US" sz="2800" b="1" kern="0" dirty="0">
                <a:effectLst/>
                <a:latin typeface="Times New Roman" panose="02020603050405020304" pitchFamily="18" charset="0"/>
                <a:ea typeface="Times New Roman" panose="02020603050405020304" pitchFamily="18" charset="0"/>
                <a:cs typeface="Times New Roman" panose="02020603050405020304" pitchFamily="18" charset="0"/>
              </a:rPr>
              <a:t>LECTURE 7: </a:t>
            </a:r>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COMPONENTS OF COMPENSATION</a:t>
            </a:r>
            <a:endParaRPr lang="en-US" sz="2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15000"/>
              </a:lnSpc>
              <a:spcBef>
                <a:spcPts val="0"/>
              </a:spcBef>
              <a:spcAft>
                <a:spcPts val="1000"/>
              </a:spcAft>
            </a:pPr>
            <a:r>
              <a:rPr lang="en-US" sz="2800" b="1" kern="0" dirty="0">
                <a:effectLst/>
                <a:latin typeface="Times New Roman" panose="02020603050405020304" pitchFamily="18" charset="0"/>
                <a:ea typeface="Times New Roman" panose="02020603050405020304" pitchFamily="18" charset="0"/>
                <a:cs typeface="Times New Roman" panose="02020603050405020304" pitchFamily="18" charset="0"/>
              </a:rPr>
              <a:t>LECTURER: DR LUCY KARIMI KIRIMA</a:t>
            </a:r>
            <a:endParaRPr lang="en-US" sz="2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15000"/>
              </a:lnSpc>
              <a:spcBef>
                <a:spcPts val="0"/>
              </a:spcBef>
              <a:spcAft>
                <a:spcPts val="1000"/>
              </a:spcAft>
            </a:pPr>
            <a:r>
              <a:rPr lang="en-US" sz="2800" b="1" kern="0" dirty="0">
                <a:effectLst/>
                <a:latin typeface="Times New Roman" panose="02020603050405020304" pitchFamily="18" charset="0"/>
                <a:ea typeface="Times New Roman" panose="02020603050405020304" pitchFamily="18" charset="0"/>
                <a:cs typeface="Times New Roman" panose="02020603050405020304" pitchFamily="18" charset="0"/>
              </a:rPr>
              <a:t>Lecture learning outcomes:</a:t>
            </a:r>
            <a:endParaRPr lang="en-US" sz="2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15000"/>
              </a:lnSpc>
              <a:spcBef>
                <a:spcPts val="0"/>
              </a:spcBef>
              <a:spcAft>
                <a:spcPts val="1000"/>
              </a:spcAft>
            </a:pPr>
            <a:r>
              <a:rPr lang="en-US" sz="2800" b="1" kern="0" dirty="0">
                <a:effectLst/>
                <a:latin typeface="Times New Roman" panose="02020603050405020304" pitchFamily="18" charset="0"/>
                <a:ea typeface="Times New Roman" panose="02020603050405020304" pitchFamily="18" charset="0"/>
                <a:cs typeface="Times New Roman" panose="02020603050405020304" pitchFamily="18" charset="0"/>
              </a:rPr>
              <a:t>At the end of the lecture, you will be able to:</a:t>
            </a:r>
            <a:endParaRPr lang="en-US" sz="2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mj-lt"/>
              <a:buAutoNum type="romanLcPeriod"/>
            </a:pPr>
            <a:r>
              <a:rPr lang="en-IN" sz="2800" kern="0" dirty="0">
                <a:effectLst/>
                <a:latin typeface="Times New Roman" panose="02020603050405020304" pitchFamily="18" charset="0"/>
                <a:ea typeface="Calibri" panose="020F0502020204030204" pitchFamily="34" charset="0"/>
                <a:cs typeface="Times New Roman" panose="02020603050405020304" pitchFamily="18" charset="0"/>
              </a:rPr>
              <a:t>Discuss the components of compensation</a:t>
            </a:r>
            <a:endParaRPr lang="en-US" sz="2800" kern="1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68739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F96FC6-86A0-07EC-4083-ED289C8E4725}"/>
              </a:ext>
            </a:extLst>
          </p:cNvPr>
          <p:cNvSpPr>
            <a:spLocks noGrp="1"/>
          </p:cNvSpPr>
          <p:nvPr>
            <p:ph type="title"/>
          </p:nvPr>
        </p:nvSpPr>
        <p:spPr>
          <a:xfrm>
            <a:off x="0" y="0"/>
            <a:ext cx="5183188" cy="859809"/>
          </a:xfrm>
        </p:spPr>
        <p:txBody>
          <a:bodyPr/>
          <a:lstStyle/>
          <a:p>
            <a:pPr algn="ctr"/>
            <a:r>
              <a:rPr lang="en-US" sz="3200" b="1" dirty="0">
                <a:latin typeface="Times New Roman" panose="02020603050405020304" pitchFamily="18" charset="0"/>
                <a:cs typeface="Times New Roman" panose="02020603050405020304" pitchFamily="18" charset="0"/>
              </a:rPr>
              <a:t>Compensation</a:t>
            </a:r>
            <a:endParaRPr lang="en-US" b="1" dirty="0"/>
          </a:p>
        </p:txBody>
      </p:sp>
      <p:sp>
        <p:nvSpPr>
          <p:cNvPr id="4" name="Text Placeholder 3">
            <a:extLst>
              <a:ext uri="{FF2B5EF4-FFF2-40B4-BE49-F238E27FC236}">
                <a16:creationId xmlns:a16="http://schemas.microsoft.com/office/drawing/2014/main" id="{1F4D81B8-6F98-3DA9-9065-C06C3F040CF5}"/>
              </a:ext>
            </a:extLst>
          </p:cNvPr>
          <p:cNvSpPr>
            <a:spLocks noGrp="1"/>
          </p:cNvSpPr>
          <p:nvPr>
            <p:ph type="body" sz="half" idx="2"/>
          </p:nvPr>
        </p:nvSpPr>
        <p:spPr>
          <a:xfrm>
            <a:off x="-95534" y="750627"/>
            <a:ext cx="5278722" cy="6107373"/>
          </a:xfrm>
        </p:spPr>
        <p:txBody>
          <a:bodyPr/>
          <a:lstStyle/>
          <a:p>
            <a:pPr algn="just"/>
            <a:r>
              <a:rPr lang="en-US" sz="2400" dirty="0">
                <a:effectLst/>
                <a:latin typeface="Times New Roman" panose="02020603050405020304" pitchFamily="18" charset="0"/>
                <a:ea typeface="Calibri" panose="020F0502020204030204" pitchFamily="34" charset="0"/>
              </a:rPr>
              <a:t>Compensation is the remuneration an employee receives for his or her contribution to the organization. </a:t>
            </a:r>
            <a:endParaRPr lang="en-US" sz="2400" dirty="0"/>
          </a:p>
          <a:p>
            <a:endParaRPr lang="en-US" dirty="0"/>
          </a:p>
        </p:txBody>
      </p:sp>
      <p:pic>
        <p:nvPicPr>
          <p:cNvPr id="1026" name="Picture 2" descr="Free Rolled 20 U.s Dollar Bill Stock Photo">
            <a:extLst>
              <a:ext uri="{FF2B5EF4-FFF2-40B4-BE49-F238E27FC236}">
                <a16:creationId xmlns:a16="http://schemas.microsoft.com/office/drawing/2014/main" id="{40F26797-E65B-218E-4A4C-B88E5665C0D1}"/>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7785" r="7785"/>
          <a:stretch>
            <a:fillRect/>
          </a:stretch>
        </p:blipFill>
        <p:spPr bwMode="auto">
          <a:xfrm>
            <a:off x="5183188" y="1"/>
            <a:ext cx="7008812" cy="405338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421BECD-0217-3599-CA08-D909E17C81A3}"/>
              </a:ext>
            </a:extLst>
          </p:cNvPr>
          <p:cNvSpPr txBox="1"/>
          <p:nvPr/>
        </p:nvSpPr>
        <p:spPr>
          <a:xfrm>
            <a:off x="5183188" y="4148919"/>
            <a:ext cx="6758603" cy="261610"/>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https://www.pexels.com/photo/rolled-20-u-s-dollar-bill-164527/</a:t>
            </a:r>
          </a:p>
        </p:txBody>
      </p:sp>
    </p:spTree>
    <p:extLst>
      <p:ext uri="{BB962C8B-B14F-4D97-AF65-F5344CB8AC3E}">
        <p14:creationId xmlns:p14="http://schemas.microsoft.com/office/powerpoint/2010/main" val="12179530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61A66-22C4-E395-B794-74C33EBBD24C}"/>
              </a:ext>
            </a:extLst>
          </p:cNvPr>
          <p:cNvSpPr>
            <a:spLocks noGrp="1"/>
          </p:cNvSpPr>
          <p:nvPr>
            <p:ph type="title"/>
          </p:nvPr>
        </p:nvSpPr>
        <p:spPr>
          <a:xfrm>
            <a:off x="0" y="0"/>
            <a:ext cx="5183188" cy="818866"/>
          </a:xfrm>
        </p:spPr>
        <p:txBody>
          <a:bodyPr>
            <a:normAutofit/>
          </a:bodyPr>
          <a:lstStyle/>
          <a:p>
            <a:pPr algn="ctr"/>
            <a:r>
              <a:rPr lang="en-US" sz="2800" b="1" dirty="0">
                <a:latin typeface="Times New Roman" panose="02020603050405020304" pitchFamily="18" charset="0"/>
                <a:cs typeface="Times New Roman" panose="02020603050405020304" pitchFamily="18" charset="0"/>
              </a:rPr>
              <a:t>Compensation</a:t>
            </a:r>
          </a:p>
        </p:txBody>
      </p:sp>
      <p:sp>
        <p:nvSpPr>
          <p:cNvPr id="4" name="Text Placeholder 3">
            <a:extLst>
              <a:ext uri="{FF2B5EF4-FFF2-40B4-BE49-F238E27FC236}">
                <a16:creationId xmlns:a16="http://schemas.microsoft.com/office/drawing/2014/main" id="{A320A845-2F27-78AC-4B41-1DDB19CD1A6E}"/>
              </a:ext>
            </a:extLst>
          </p:cNvPr>
          <p:cNvSpPr>
            <a:spLocks noGrp="1"/>
          </p:cNvSpPr>
          <p:nvPr>
            <p:ph type="body" sz="half" idx="2"/>
          </p:nvPr>
        </p:nvSpPr>
        <p:spPr>
          <a:xfrm>
            <a:off x="-136478" y="987425"/>
            <a:ext cx="7145290" cy="5870575"/>
          </a:xfrm>
        </p:spPr>
        <p:txBody>
          <a:bodyPr>
            <a:normAutofit/>
          </a:bodyPr>
          <a:lstStyle/>
          <a:p>
            <a:pPr algn="just"/>
            <a:r>
              <a:rPr lang="en-US" sz="2800" dirty="0">
                <a:effectLst/>
                <a:latin typeface="Times New Roman" panose="02020603050405020304" pitchFamily="18" charset="0"/>
                <a:ea typeface="Calibri" panose="020F0502020204030204" pitchFamily="34" charset="0"/>
              </a:rPr>
              <a:t>It occupies an important place in the life of employee. His or her standard of living, status in the society, motivation, loyalty and productivity depend upon the remuneration he or she receives</a:t>
            </a:r>
            <a:endParaRPr lang="en-US" sz="2800" dirty="0"/>
          </a:p>
        </p:txBody>
      </p:sp>
      <p:pic>
        <p:nvPicPr>
          <p:cNvPr id="2050" name="Picture 2" descr="Free Smiling Woman in Fur Coat Posing Stock Photo">
            <a:extLst>
              <a:ext uri="{FF2B5EF4-FFF2-40B4-BE49-F238E27FC236}">
                <a16:creationId xmlns:a16="http://schemas.microsoft.com/office/drawing/2014/main" id="{DA7DE694-58FA-D36C-9753-1BC014E10E4F}"/>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10168" r="10168"/>
          <a:stretch>
            <a:fillRect/>
          </a:stretch>
        </p:blipFill>
        <p:spPr bwMode="auto">
          <a:xfrm>
            <a:off x="7008812" y="1"/>
            <a:ext cx="5183188" cy="385762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EA01551-77DA-69B2-7900-1A2996114685}"/>
              </a:ext>
            </a:extLst>
          </p:cNvPr>
          <p:cNvSpPr txBox="1"/>
          <p:nvPr/>
        </p:nvSpPr>
        <p:spPr>
          <a:xfrm>
            <a:off x="7008812" y="3857625"/>
            <a:ext cx="5183187" cy="261610"/>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https://www.pexels.com/photo/smiling-woman-in-fur-coat-posing-5922465/</a:t>
            </a:r>
          </a:p>
        </p:txBody>
      </p:sp>
    </p:spTree>
    <p:extLst>
      <p:ext uri="{BB962C8B-B14F-4D97-AF65-F5344CB8AC3E}">
        <p14:creationId xmlns:p14="http://schemas.microsoft.com/office/powerpoint/2010/main" val="3834287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AFA970-8F8B-E7A7-1551-B89970878544}"/>
              </a:ext>
            </a:extLst>
          </p:cNvPr>
          <p:cNvSpPr>
            <a:spLocks noGrp="1"/>
          </p:cNvSpPr>
          <p:nvPr>
            <p:ph type="title"/>
          </p:nvPr>
        </p:nvSpPr>
        <p:spPr>
          <a:xfrm>
            <a:off x="63690" y="0"/>
            <a:ext cx="12192000" cy="982639"/>
          </a:xfrm>
        </p:spPr>
        <p:txBody>
          <a:bodyPr>
            <a:normAutofit/>
          </a:bodyPr>
          <a:lstStyle/>
          <a:p>
            <a:pPr algn="ctr"/>
            <a:r>
              <a:rPr lang="en-US" sz="2800" b="1" dirty="0">
                <a:latin typeface="Times New Roman" panose="02020603050405020304" pitchFamily="18" charset="0"/>
                <a:cs typeface="Times New Roman" panose="02020603050405020304" pitchFamily="18" charset="0"/>
              </a:rPr>
              <a:t>Compensation management </a:t>
            </a:r>
          </a:p>
        </p:txBody>
      </p:sp>
      <p:sp>
        <p:nvSpPr>
          <p:cNvPr id="3" name="Content Placeholder 2">
            <a:extLst>
              <a:ext uri="{FF2B5EF4-FFF2-40B4-BE49-F238E27FC236}">
                <a16:creationId xmlns:a16="http://schemas.microsoft.com/office/drawing/2014/main" id="{C7D75943-F2C3-274A-E909-BDCA63FC96D0}"/>
              </a:ext>
            </a:extLst>
          </p:cNvPr>
          <p:cNvSpPr>
            <a:spLocks noGrp="1"/>
          </p:cNvSpPr>
          <p:nvPr>
            <p:ph idx="1"/>
          </p:nvPr>
        </p:nvSpPr>
        <p:spPr>
          <a:xfrm>
            <a:off x="0" y="736980"/>
            <a:ext cx="12192000" cy="6121020"/>
          </a:xfrm>
        </p:spPr>
        <p:txBody>
          <a:bodyPr>
            <a:normAutofit/>
          </a:bodyPr>
          <a:lstStyle/>
          <a:p>
            <a:pPr marL="0" indent="0" algn="just">
              <a:buNone/>
            </a:pPr>
            <a:r>
              <a:rPr lang="en-US" dirty="0">
                <a:effectLst/>
                <a:latin typeface="Times New Roman" panose="02020603050405020304" pitchFamily="18" charset="0"/>
                <a:ea typeface="Calibri" panose="020F0502020204030204" pitchFamily="34" charset="0"/>
              </a:rPr>
              <a:t>Compensation Management allow to control bottom-line expenditures and offer competitive and motivating remuneration, be it fixed pay, variable pay, stock options, merit increases, or promotion – in other words, total compensation. </a:t>
            </a:r>
            <a:endParaRPr lang="en-US" dirty="0"/>
          </a:p>
        </p:txBody>
      </p:sp>
    </p:spTree>
    <p:extLst>
      <p:ext uri="{BB962C8B-B14F-4D97-AF65-F5344CB8AC3E}">
        <p14:creationId xmlns:p14="http://schemas.microsoft.com/office/powerpoint/2010/main" val="23040724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7F38CC-BE6F-5FED-B9D9-2D1ADF147744}"/>
              </a:ext>
            </a:extLst>
          </p:cNvPr>
          <p:cNvSpPr>
            <a:spLocks noGrp="1"/>
          </p:cNvSpPr>
          <p:nvPr>
            <p:ph type="title"/>
          </p:nvPr>
        </p:nvSpPr>
        <p:spPr>
          <a:xfrm>
            <a:off x="0" y="0"/>
            <a:ext cx="5183188" cy="987425"/>
          </a:xfrm>
        </p:spPr>
        <p:txBody>
          <a:bodyPr>
            <a:normAutofit/>
          </a:bodyPr>
          <a:lstStyle/>
          <a:p>
            <a:pPr algn="ctr"/>
            <a:r>
              <a:rPr lang="en-US" sz="2800" b="1" dirty="0">
                <a:latin typeface="Times New Roman" panose="02020603050405020304" pitchFamily="18" charset="0"/>
                <a:cs typeface="Times New Roman" panose="02020603050405020304" pitchFamily="18" charset="0"/>
              </a:rPr>
              <a:t>Compensation</a:t>
            </a:r>
          </a:p>
        </p:txBody>
      </p:sp>
      <p:sp>
        <p:nvSpPr>
          <p:cNvPr id="4" name="Text Placeholder 3">
            <a:extLst>
              <a:ext uri="{FF2B5EF4-FFF2-40B4-BE49-F238E27FC236}">
                <a16:creationId xmlns:a16="http://schemas.microsoft.com/office/drawing/2014/main" id="{1AF533FB-FDBC-A1BE-70CC-7785BAF6DA37}"/>
              </a:ext>
            </a:extLst>
          </p:cNvPr>
          <p:cNvSpPr>
            <a:spLocks noGrp="1"/>
          </p:cNvSpPr>
          <p:nvPr>
            <p:ph type="body" sz="half" idx="2"/>
          </p:nvPr>
        </p:nvSpPr>
        <p:spPr>
          <a:xfrm>
            <a:off x="-1" y="995363"/>
            <a:ext cx="8637563" cy="5862637"/>
          </a:xfrm>
        </p:spPr>
        <p:txBody>
          <a:bodyPr>
            <a:normAutofit/>
          </a:bodyPr>
          <a:lstStyle/>
          <a:p>
            <a:pPr marL="457200" indent="-457200" algn="just">
              <a:buFont typeface="Arial" panose="020B0604020202020204" pitchFamily="34" charset="0"/>
              <a:buChar char="•"/>
            </a:pPr>
            <a:r>
              <a:rPr lang="en-US" sz="2800" dirty="0">
                <a:effectLst/>
                <a:latin typeface="Times New Roman" panose="02020603050405020304" pitchFamily="18" charset="0"/>
                <a:ea typeface="Calibri" panose="020F0502020204030204" pitchFamily="34" charset="0"/>
              </a:rPr>
              <a:t>Compensation dissatisfaction can lead to absenteeism, turnover, job dissatisfaction, low performance, strikes and grievances. Majority of labor-management disputes relate to compensation. </a:t>
            </a:r>
          </a:p>
          <a:p>
            <a:pPr marL="457200" indent="-457200" algn="just">
              <a:buFont typeface="Arial" panose="020B0604020202020204" pitchFamily="34" charset="0"/>
              <a:buChar char="•"/>
            </a:pPr>
            <a:r>
              <a:rPr lang="en-US" sz="2800" dirty="0">
                <a:effectLst/>
                <a:latin typeface="Times New Roman" panose="02020603050405020304" pitchFamily="18" charset="0"/>
                <a:ea typeface="Calibri" panose="020F0502020204030204" pitchFamily="34" charset="0"/>
              </a:rPr>
              <a:t>Compensation is a key factor in attracting and keeping the best employees and ensuring that the organization has the competitive edge in an increasingly competitive world</a:t>
            </a:r>
            <a:endParaRPr lang="en-US" sz="2800" dirty="0"/>
          </a:p>
        </p:txBody>
      </p:sp>
      <p:pic>
        <p:nvPicPr>
          <p:cNvPr id="3074" name="Picture 2" descr="Free Man in Blue and Brown Plaid Dress Shirt Touching His Hair Stock Photo">
            <a:extLst>
              <a:ext uri="{FF2B5EF4-FFF2-40B4-BE49-F238E27FC236}">
                <a16:creationId xmlns:a16="http://schemas.microsoft.com/office/drawing/2014/main" id="{A0FA30A0-D08D-CAC3-ACBC-D4CD77AEC20B}"/>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15894" r="15894"/>
          <a:stretch>
            <a:fillRect/>
          </a:stretch>
        </p:blipFill>
        <p:spPr bwMode="auto">
          <a:xfrm>
            <a:off x="8637563" y="1"/>
            <a:ext cx="3554436" cy="372793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72D9CD9B-EBC1-4DA4-17D5-2216E30105DA}"/>
              </a:ext>
            </a:extLst>
          </p:cNvPr>
          <p:cNvSpPr txBox="1"/>
          <p:nvPr/>
        </p:nvSpPr>
        <p:spPr>
          <a:xfrm flipH="1">
            <a:off x="8637561" y="3727938"/>
            <a:ext cx="3554437"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https://www.pexels.com/photo/man-in-blue-and-brown-plaid-dress-shirt-touching-his-hair-897817/</a:t>
            </a:r>
          </a:p>
        </p:txBody>
      </p:sp>
    </p:spTree>
    <p:extLst>
      <p:ext uri="{BB962C8B-B14F-4D97-AF65-F5344CB8AC3E}">
        <p14:creationId xmlns:p14="http://schemas.microsoft.com/office/powerpoint/2010/main" val="23475303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900F9C-C26A-7168-7B82-94DCB1B218AA}"/>
              </a:ext>
            </a:extLst>
          </p:cNvPr>
          <p:cNvSpPr>
            <a:spLocks noGrp="1"/>
          </p:cNvSpPr>
          <p:nvPr>
            <p:ph type="title"/>
          </p:nvPr>
        </p:nvSpPr>
        <p:spPr>
          <a:xfrm>
            <a:off x="0" y="1"/>
            <a:ext cx="12337576" cy="1173706"/>
          </a:xfrm>
        </p:spPr>
        <p:txBody>
          <a:bodyPr>
            <a:normAutofit/>
          </a:bodyPr>
          <a:lstStyle/>
          <a:p>
            <a:pPr algn="ctr"/>
            <a:r>
              <a:rPr lang="en-US" sz="2800" b="1" dirty="0">
                <a:latin typeface="Times New Roman" panose="02020603050405020304" pitchFamily="18" charset="0"/>
                <a:cs typeface="Times New Roman" panose="02020603050405020304" pitchFamily="18" charset="0"/>
              </a:rPr>
              <a:t>Components of compensation</a:t>
            </a:r>
          </a:p>
        </p:txBody>
      </p:sp>
      <p:sp>
        <p:nvSpPr>
          <p:cNvPr id="3" name="Content Placeholder 2">
            <a:extLst>
              <a:ext uri="{FF2B5EF4-FFF2-40B4-BE49-F238E27FC236}">
                <a16:creationId xmlns:a16="http://schemas.microsoft.com/office/drawing/2014/main" id="{A51A0DCC-8F82-9EAA-66D8-4A39756FE230}"/>
              </a:ext>
            </a:extLst>
          </p:cNvPr>
          <p:cNvSpPr>
            <a:spLocks noGrp="1"/>
          </p:cNvSpPr>
          <p:nvPr>
            <p:ph idx="1"/>
          </p:nvPr>
        </p:nvSpPr>
        <p:spPr>
          <a:xfrm>
            <a:off x="0" y="805218"/>
            <a:ext cx="12192000" cy="6052781"/>
          </a:xfrm>
        </p:spPr>
        <p:txBody>
          <a:bodyPr/>
          <a:lstStyle/>
          <a:p>
            <a:pPr marL="0" indent="0" algn="just">
              <a:buNone/>
            </a:pP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1. </a:t>
            </a:r>
            <a:r>
              <a:rPr lang="en-US" b="1" kern="100" dirty="0">
                <a:effectLst/>
                <a:latin typeface="Times New Roman" panose="02020603050405020304" pitchFamily="18" charset="0"/>
                <a:ea typeface="Calibri" panose="020F0502020204030204" pitchFamily="34" charset="0"/>
                <a:cs typeface="Times New Roman" panose="02020603050405020304" pitchFamily="18" charset="0"/>
              </a:rPr>
              <a:t>Basic Wages/Salaries </a:t>
            </a: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en-US" dirty="0">
                <a:effectLst/>
                <a:latin typeface="Times New Roman" panose="02020603050405020304" pitchFamily="18" charset="0"/>
                <a:ea typeface="Calibri" panose="020F0502020204030204" pitchFamily="34" charset="0"/>
              </a:rPr>
              <a:t>Basic wages / salaries refer to the cash component of the wage structure based on which other elements of compensation may be structured. </a:t>
            </a:r>
          </a:p>
          <a:p>
            <a:pPr algn="just"/>
            <a:r>
              <a:rPr lang="en-US" dirty="0">
                <a:effectLst/>
                <a:latin typeface="Times New Roman" panose="02020603050405020304" pitchFamily="18" charset="0"/>
                <a:ea typeface="Calibri" panose="020F0502020204030204" pitchFamily="34" charset="0"/>
              </a:rPr>
              <a:t>It is normally a fixed amount which is subject to changes based on annual increments or subject to periodical pay hikes</a:t>
            </a:r>
            <a:endParaRPr lang="en-US" dirty="0"/>
          </a:p>
        </p:txBody>
      </p:sp>
    </p:spTree>
    <p:extLst>
      <p:ext uri="{BB962C8B-B14F-4D97-AF65-F5344CB8AC3E}">
        <p14:creationId xmlns:p14="http://schemas.microsoft.com/office/powerpoint/2010/main" val="34711269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F18ED8-5079-3ABA-F3F8-8BCA008DEFB1}"/>
              </a:ext>
            </a:extLst>
          </p:cNvPr>
          <p:cNvSpPr>
            <a:spLocks noGrp="1"/>
          </p:cNvSpPr>
          <p:nvPr>
            <p:ph type="title"/>
          </p:nvPr>
        </p:nvSpPr>
        <p:spPr>
          <a:xfrm>
            <a:off x="0" y="0"/>
            <a:ext cx="7624688" cy="1209822"/>
          </a:xfrm>
        </p:spPr>
        <p:txBody>
          <a:bodyPr/>
          <a:lstStyle/>
          <a:p>
            <a:pPr algn="ctr"/>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2. Dearness Allowance </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4" name="Text Placeholder 3">
            <a:extLst>
              <a:ext uri="{FF2B5EF4-FFF2-40B4-BE49-F238E27FC236}">
                <a16:creationId xmlns:a16="http://schemas.microsoft.com/office/drawing/2014/main" id="{1D2FCE9E-A7A0-8C6C-DE78-CEC1E8470637}"/>
              </a:ext>
            </a:extLst>
          </p:cNvPr>
          <p:cNvSpPr>
            <a:spLocks noGrp="1"/>
          </p:cNvSpPr>
          <p:nvPr>
            <p:ph type="body" sz="half" idx="2"/>
          </p:nvPr>
        </p:nvSpPr>
        <p:spPr>
          <a:xfrm>
            <a:off x="0" y="928469"/>
            <a:ext cx="7624688" cy="5920006"/>
          </a:xfrm>
        </p:spPr>
        <p:txBody>
          <a:bodyPr>
            <a:normAutofit/>
          </a:bodyPr>
          <a:lstStyle/>
          <a:p>
            <a:pPr algn="just"/>
            <a:r>
              <a:rPr lang="en-US" sz="2800" dirty="0">
                <a:effectLst/>
                <a:latin typeface="Times New Roman" panose="02020603050405020304" pitchFamily="18" charset="0"/>
                <a:ea typeface="Calibri" panose="020F0502020204030204" pitchFamily="34" charset="0"/>
              </a:rPr>
              <a:t>The payment of dearness allowance facilitates employees and workers to face the price increase or inflation of prices of goods and services consumed by him. </a:t>
            </a:r>
            <a:endParaRPr lang="en-US" sz="2800" dirty="0"/>
          </a:p>
        </p:txBody>
      </p:sp>
      <p:pic>
        <p:nvPicPr>
          <p:cNvPr id="4100" name="Picture 4" descr="Free A Woman Shopping in the Supermarket Stock Photo">
            <a:extLst>
              <a:ext uri="{FF2B5EF4-FFF2-40B4-BE49-F238E27FC236}">
                <a16:creationId xmlns:a16="http://schemas.microsoft.com/office/drawing/2014/main" id="{668216BF-659F-6018-8A24-A93372C70F25}"/>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23680" b="23680"/>
          <a:stretch>
            <a:fillRect/>
          </a:stretch>
        </p:blipFill>
        <p:spPr bwMode="auto">
          <a:xfrm>
            <a:off x="8046720" y="-58955"/>
            <a:ext cx="4145280" cy="290062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C2058A4-0184-5D6B-550D-7E64376002AA}"/>
              </a:ext>
            </a:extLst>
          </p:cNvPr>
          <p:cNvSpPr txBox="1"/>
          <p:nvPr/>
        </p:nvSpPr>
        <p:spPr>
          <a:xfrm flipH="1">
            <a:off x="8046719" y="2841674"/>
            <a:ext cx="4099561"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https://www.pexels.com/photo/a-woman-shopping-in-the-supermarket-9016541/</a:t>
            </a:r>
          </a:p>
        </p:txBody>
      </p:sp>
    </p:spTree>
    <p:extLst>
      <p:ext uri="{BB962C8B-B14F-4D97-AF65-F5344CB8AC3E}">
        <p14:creationId xmlns:p14="http://schemas.microsoft.com/office/powerpoint/2010/main" val="26820465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D75B7D-6CEF-26A8-A437-5DB4B3515253}"/>
              </a:ext>
            </a:extLst>
          </p:cNvPr>
          <p:cNvSpPr>
            <a:spLocks noGrp="1"/>
          </p:cNvSpPr>
          <p:nvPr>
            <p:ph type="title"/>
          </p:nvPr>
        </p:nvSpPr>
        <p:spPr>
          <a:xfrm>
            <a:off x="0" y="0"/>
            <a:ext cx="5183188" cy="1105469"/>
          </a:xfrm>
        </p:spPr>
        <p:txBody>
          <a:bodyPr/>
          <a:lstStyle/>
          <a:p>
            <a:pPr algn="ctr"/>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Incentives</a:t>
            </a: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 </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4" name="Text Placeholder 3">
            <a:extLst>
              <a:ext uri="{FF2B5EF4-FFF2-40B4-BE49-F238E27FC236}">
                <a16:creationId xmlns:a16="http://schemas.microsoft.com/office/drawing/2014/main" id="{68D47018-9259-DD85-9532-73C56B3EEF2F}"/>
              </a:ext>
            </a:extLst>
          </p:cNvPr>
          <p:cNvSpPr>
            <a:spLocks noGrp="1"/>
          </p:cNvSpPr>
          <p:nvPr>
            <p:ph type="body" sz="half" idx="2"/>
          </p:nvPr>
        </p:nvSpPr>
        <p:spPr>
          <a:xfrm>
            <a:off x="0" y="987426"/>
            <a:ext cx="7287904" cy="5870574"/>
          </a:xfrm>
        </p:spPr>
        <p:txBody>
          <a:bodyPr/>
          <a:lstStyle/>
          <a:p>
            <a:pPr marL="285750" indent="-285750" algn="just">
              <a:buFont typeface="Arial" panose="020B0604020202020204" pitchFamily="34" charset="0"/>
              <a:buChar char="•"/>
            </a:pPr>
            <a:r>
              <a:rPr lang="en-US" sz="2800" dirty="0">
                <a:effectLst/>
                <a:latin typeface="Times New Roman" panose="02020603050405020304" pitchFamily="18" charset="0"/>
                <a:ea typeface="Calibri" panose="020F0502020204030204" pitchFamily="34" charset="0"/>
              </a:rPr>
              <a:t>Incentives are paid in addition to wages and salaries </a:t>
            </a:r>
          </a:p>
          <a:p>
            <a:pPr marL="285750" indent="-285750" algn="just">
              <a:buFont typeface="Arial" panose="020B0604020202020204" pitchFamily="34" charset="0"/>
              <a:buChar char="•"/>
            </a:pPr>
            <a:r>
              <a:rPr lang="en-US" sz="2800" dirty="0">
                <a:effectLst/>
                <a:latin typeface="Times New Roman" panose="02020603050405020304" pitchFamily="18" charset="0"/>
                <a:ea typeface="Calibri" panose="020F0502020204030204" pitchFamily="34" charset="0"/>
              </a:rPr>
              <a:t>There are: (a) Individual incentive schemes, and (b) Group incentive </a:t>
            </a:r>
            <a:r>
              <a:rPr lang="en-US" sz="2800" dirty="0" err="1">
                <a:effectLst/>
                <a:latin typeface="Times New Roman" panose="02020603050405020304" pitchFamily="18" charset="0"/>
                <a:ea typeface="Calibri" panose="020F0502020204030204" pitchFamily="34" charset="0"/>
              </a:rPr>
              <a:t>programmes</a:t>
            </a:r>
            <a:r>
              <a:rPr lang="en-US" sz="2800" dirty="0">
                <a:effectLst/>
                <a:latin typeface="Times New Roman" panose="02020603050405020304" pitchFamily="18" charset="0"/>
                <a:ea typeface="Calibri" panose="020F0502020204030204" pitchFamily="34" charset="0"/>
              </a:rPr>
              <a:t>. </a:t>
            </a:r>
          </a:p>
          <a:p>
            <a:pPr marL="285750" indent="-285750" algn="just">
              <a:buFont typeface="Arial" panose="020B0604020202020204" pitchFamily="34" charset="0"/>
              <a:buChar char="•"/>
            </a:pPr>
            <a:r>
              <a:rPr lang="en-US" sz="2800" dirty="0">
                <a:effectLst/>
                <a:latin typeface="Times New Roman" panose="02020603050405020304" pitchFamily="18" charset="0"/>
                <a:ea typeface="Calibri" panose="020F0502020204030204" pitchFamily="34" charset="0"/>
              </a:rPr>
              <a:t>Individual incentives are applicable to specific employee performance</a:t>
            </a:r>
            <a:r>
              <a:rPr lang="en-US" sz="1800" dirty="0">
                <a:effectLst/>
                <a:latin typeface="Times New Roman" panose="02020603050405020304" pitchFamily="18" charset="0"/>
                <a:ea typeface="Calibri" panose="020F0502020204030204" pitchFamily="34" charset="0"/>
              </a:rPr>
              <a:t>.</a:t>
            </a:r>
            <a:endParaRPr lang="en-US" dirty="0"/>
          </a:p>
        </p:txBody>
      </p:sp>
      <p:pic>
        <p:nvPicPr>
          <p:cNvPr id="5122" name="Picture 2" descr="Free A Man Giving a Gift to a Woman Stock Photo">
            <a:extLst>
              <a:ext uri="{FF2B5EF4-FFF2-40B4-BE49-F238E27FC236}">
                <a16:creationId xmlns:a16="http://schemas.microsoft.com/office/drawing/2014/main" id="{C31477EC-AC67-6CBC-FDA8-9EE0A5DCDB6D}"/>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7785" r="7785"/>
          <a:stretch>
            <a:fillRect/>
          </a:stretch>
        </p:blipFill>
        <p:spPr bwMode="auto">
          <a:xfrm>
            <a:off x="7287904" y="0"/>
            <a:ext cx="4904096" cy="432633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C203CCB-4E1C-FC42-8032-9DEE2F95F70F}"/>
              </a:ext>
            </a:extLst>
          </p:cNvPr>
          <p:cNvSpPr txBox="1"/>
          <p:nvPr/>
        </p:nvSpPr>
        <p:spPr>
          <a:xfrm>
            <a:off x="7424382" y="4326340"/>
            <a:ext cx="4667534" cy="261610"/>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https://www.pexels.com/photo/a-man-giving-a-gift-to-a-woman-6030167/</a:t>
            </a:r>
          </a:p>
        </p:txBody>
      </p:sp>
    </p:spTree>
    <p:extLst>
      <p:ext uri="{BB962C8B-B14F-4D97-AF65-F5344CB8AC3E}">
        <p14:creationId xmlns:p14="http://schemas.microsoft.com/office/powerpoint/2010/main" val="1184878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369535-1209-459E-8342-31CB41A6FD35}"/>
              </a:ext>
            </a:extLst>
          </p:cNvPr>
          <p:cNvSpPr>
            <a:spLocks noGrp="1"/>
          </p:cNvSpPr>
          <p:nvPr>
            <p:ph type="title"/>
          </p:nvPr>
        </p:nvSpPr>
        <p:spPr>
          <a:xfrm>
            <a:off x="0" y="0"/>
            <a:ext cx="5183188" cy="887104"/>
          </a:xfrm>
        </p:spPr>
        <p:txBody>
          <a:bodyPr>
            <a:normAutofit/>
          </a:bodyPr>
          <a:lstStyle/>
          <a:p>
            <a:pPr algn="ctr"/>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Bonus </a:t>
            </a:r>
            <a:br>
              <a:rPr lang="en-US" sz="2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800" dirty="0"/>
          </a:p>
        </p:txBody>
      </p:sp>
      <p:sp>
        <p:nvSpPr>
          <p:cNvPr id="4" name="Text Placeholder 3">
            <a:extLst>
              <a:ext uri="{FF2B5EF4-FFF2-40B4-BE49-F238E27FC236}">
                <a16:creationId xmlns:a16="http://schemas.microsoft.com/office/drawing/2014/main" id="{E63FEF96-BB32-6666-9235-1F1A7726ECCA}"/>
              </a:ext>
            </a:extLst>
          </p:cNvPr>
          <p:cNvSpPr>
            <a:spLocks noGrp="1"/>
          </p:cNvSpPr>
          <p:nvPr>
            <p:ph type="body" sz="half" idx="2"/>
          </p:nvPr>
        </p:nvSpPr>
        <p:spPr>
          <a:xfrm>
            <a:off x="0" y="668740"/>
            <a:ext cx="8024884" cy="6189260"/>
          </a:xfrm>
        </p:spPr>
        <p:txBody>
          <a:bodyPr>
            <a:normAutofit/>
          </a:bodyPr>
          <a:lstStyle/>
          <a:p>
            <a:pPr algn="just"/>
            <a:r>
              <a:rPr lang="en-US" sz="2800" dirty="0">
                <a:effectLst/>
                <a:latin typeface="Times New Roman" panose="02020603050405020304" pitchFamily="18" charset="0"/>
                <a:ea typeface="Calibri" panose="020F0502020204030204" pitchFamily="34" charset="0"/>
              </a:rPr>
              <a:t>The bonus can be paid in different ways. </a:t>
            </a:r>
          </a:p>
          <a:p>
            <a:pPr algn="just"/>
            <a:r>
              <a:rPr lang="en-US" sz="2800" dirty="0">
                <a:effectLst/>
                <a:latin typeface="Times New Roman" panose="02020603050405020304" pitchFamily="18" charset="0"/>
                <a:ea typeface="Calibri" panose="020F0502020204030204" pitchFamily="34" charset="0"/>
              </a:rPr>
              <a:t>It can be fixed percentage on the basic wage paid annually or in proportion to the profitability</a:t>
            </a:r>
            <a:endParaRPr lang="en-US" sz="2800" dirty="0"/>
          </a:p>
        </p:txBody>
      </p:sp>
      <p:pic>
        <p:nvPicPr>
          <p:cNvPr id="6146" name="Picture 2" descr="Free A Woman Receiving Money from the Customer Stock Photo">
            <a:extLst>
              <a:ext uri="{FF2B5EF4-FFF2-40B4-BE49-F238E27FC236}">
                <a16:creationId xmlns:a16="http://schemas.microsoft.com/office/drawing/2014/main" id="{0C2E26B7-8AB9-04A2-C5CD-A71A0812EB71}"/>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23680" b="23680"/>
          <a:stretch>
            <a:fillRect/>
          </a:stretch>
        </p:blipFill>
        <p:spPr bwMode="auto">
          <a:xfrm>
            <a:off x="8024884" y="1"/>
            <a:ext cx="4167116" cy="387596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CA6E105-C16C-A8B1-6973-0AF3E4F19D1C}"/>
              </a:ext>
            </a:extLst>
          </p:cNvPr>
          <p:cNvSpPr txBox="1"/>
          <p:nvPr/>
        </p:nvSpPr>
        <p:spPr>
          <a:xfrm>
            <a:off x="8024884" y="3875964"/>
            <a:ext cx="4167116"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https://www.pexels.com/photo/a-woman-receiving-money-from-the-customer-4921256/</a:t>
            </a:r>
          </a:p>
        </p:txBody>
      </p:sp>
    </p:spTree>
    <p:extLst>
      <p:ext uri="{BB962C8B-B14F-4D97-AF65-F5344CB8AC3E}">
        <p14:creationId xmlns:p14="http://schemas.microsoft.com/office/powerpoint/2010/main" val="34274952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CBDE13-6BE5-A01B-7012-740E670B37FC}"/>
              </a:ext>
            </a:extLst>
          </p:cNvPr>
          <p:cNvSpPr>
            <a:spLocks noGrp="1"/>
          </p:cNvSpPr>
          <p:nvPr>
            <p:ph type="title"/>
          </p:nvPr>
        </p:nvSpPr>
        <p:spPr>
          <a:xfrm>
            <a:off x="0" y="0"/>
            <a:ext cx="5183188" cy="987425"/>
          </a:xfrm>
        </p:spPr>
        <p:txBody>
          <a:bodyPr>
            <a:normAutofit/>
          </a:bodyPr>
          <a:lstStyle/>
          <a:p>
            <a:pPr algn="ctr"/>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Non-Monetary Benefits </a:t>
            </a:r>
            <a:br>
              <a:rPr lang="en-US" sz="2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800" dirty="0"/>
          </a:p>
        </p:txBody>
      </p:sp>
      <p:sp>
        <p:nvSpPr>
          <p:cNvPr id="4" name="Text Placeholder 3">
            <a:extLst>
              <a:ext uri="{FF2B5EF4-FFF2-40B4-BE49-F238E27FC236}">
                <a16:creationId xmlns:a16="http://schemas.microsoft.com/office/drawing/2014/main" id="{E3947839-7638-5B70-918A-B4693AA70A9B}"/>
              </a:ext>
            </a:extLst>
          </p:cNvPr>
          <p:cNvSpPr>
            <a:spLocks noGrp="1"/>
          </p:cNvSpPr>
          <p:nvPr>
            <p:ph type="body" sz="half" idx="2"/>
          </p:nvPr>
        </p:nvSpPr>
        <p:spPr>
          <a:xfrm>
            <a:off x="0" y="805218"/>
            <a:ext cx="8352430" cy="6052782"/>
          </a:xfrm>
        </p:spPr>
        <p:txBody>
          <a:bodyPr>
            <a:normAutofit/>
          </a:bodyPr>
          <a:lstStyle/>
          <a:p>
            <a:pPr marL="457200" marR="0" algn="just">
              <a:lnSpc>
                <a:spcPct val="107000"/>
              </a:lnSpc>
              <a:spcBef>
                <a:spcPts val="0"/>
              </a:spcBef>
              <a:spcAft>
                <a:spcPts val="0"/>
              </a:spcAft>
            </a:pP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These benefits give psychological satisfaction to employees even when financial benefit is not available. Such benefits are: </a:t>
            </a:r>
            <a:endParaRPr lang="en-US" sz="28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gn="just">
              <a:lnSpc>
                <a:spcPct val="107000"/>
              </a:lnSpc>
              <a:spcBef>
                <a:spcPts val="0"/>
              </a:spcBef>
              <a:spcAft>
                <a:spcPts val="0"/>
              </a:spcAft>
              <a:buFont typeface="+mj-lt"/>
              <a:buAutoNum type="alphaLcParenBoth"/>
            </a:pP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Recognition of merit through certificate, </a:t>
            </a:r>
            <a:r>
              <a:rPr lang="en-US" sz="2800" kern="100" dirty="0">
                <a:latin typeface="Times New Roman" panose="02020603050405020304" pitchFamily="18" charset="0"/>
                <a:ea typeface="Calibri" panose="020F0502020204030204" pitchFamily="34" charset="0"/>
                <a:cs typeface="Times New Roman" panose="02020603050405020304" pitchFamily="18" charset="0"/>
              </a:rPr>
              <a:t>gifts among others</a:t>
            </a:r>
            <a:endParaRPr lang="en-US" sz="28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gn="just">
              <a:lnSpc>
                <a:spcPct val="107000"/>
              </a:lnSpc>
              <a:spcBef>
                <a:spcPts val="0"/>
              </a:spcBef>
              <a:spcAft>
                <a:spcPts val="0"/>
              </a:spcAft>
              <a:buFont typeface="+mj-lt"/>
              <a:buAutoNum type="alphaLcParenBoth"/>
            </a:pP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Offering challenging job responsibilities </a:t>
            </a:r>
            <a:endParaRPr lang="en-US" sz="28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gn="just">
              <a:lnSpc>
                <a:spcPct val="107000"/>
              </a:lnSpc>
              <a:spcBef>
                <a:spcPts val="0"/>
              </a:spcBef>
              <a:spcAft>
                <a:spcPts val="800"/>
              </a:spcAft>
              <a:buFont typeface="+mj-lt"/>
              <a:buAutoNum type="alphaLcParenBoth"/>
            </a:pP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Promoting growth prospects</a:t>
            </a:r>
            <a:endParaRPr lang="en-US" sz="2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pic>
        <p:nvPicPr>
          <p:cNvPr id="7170" name="Picture 2" descr="Free People Clapping for an Award Winning Actor Stock Photo">
            <a:extLst>
              <a:ext uri="{FF2B5EF4-FFF2-40B4-BE49-F238E27FC236}">
                <a16:creationId xmlns:a16="http://schemas.microsoft.com/office/drawing/2014/main" id="{F749B096-5925-8799-A742-D2A7C09B2F1D}"/>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17384" b="17384"/>
          <a:stretch>
            <a:fillRect/>
          </a:stretch>
        </p:blipFill>
        <p:spPr bwMode="auto">
          <a:xfrm>
            <a:off x="8352430" y="0"/>
            <a:ext cx="3839570" cy="395785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0D298EDE-1700-2E40-56AD-4FE2230D74DF}"/>
              </a:ext>
            </a:extLst>
          </p:cNvPr>
          <p:cNvSpPr txBox="1"/>
          <p:nvPr/>
        </p:nvSpPr>
        <p:spPr>
          <a:xfrm>
            <a:off x="8352430" y="3957851"/>
            <a:ext cx="3839570"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https://www.pexels.com/photo/people-clapping-for-an-award-winning-actor-7005756/</a:t>
            </a:r>
          </a:p>
        </p:txBody>
      </p:sp>
    </p:spTree>
    <p:extLst>
      <p:ext uri="{BB962C8B-B14F-4D97-AF65-F5344CB8AC3E}">
        <p14:creationId xmlns:p14="http://schemas.microsoft.com/office/powerpoint/2010/main" val="7607969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E696CF-DC1D-9983-132F-364D25B262A3}"/>
              </a:ext>
            </a:extLst>
          </p:cNvPr>
          <p:cNvSpPr>
            <a:spLocks noGrp="1"/>
          </p:cNvSpPr>
          <p:nvPr>
            <p:ph type="title"/>
          </p:nvPr>
        </p:nvSpPr>
        <p:spPr>
          <a:xfrm>
            <a:off x="0" y="0"/>
            <a:ext cx="5183188" cy="1105469"/>
          </a:xfrm>
        </p:spPr>
        <p:txBody>
          <a:bodyPr>
            <a:normAutofit/>
          </a:bodyPr>
          <a:lstStyle/>
          <a:p>
            <a:pPr algn="just"/>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Commissions</a:t>
            </a:r>
            <a:br>
              <a:rPr lang="en-US" sz="2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800" dirty="0"/>
          </a:p>
        </p:txBody>
      </p:sp>
      <p:sp>
        <p:nvSpPr>
          <p:cNvPr id="4" name="Text Placeholder 3">
            <a:extLst>
              <a:ext uri="{FF2B5EF4-FFF2-40B4-BE49-F238E27FC236}">
                <a16:creationId xmlns:a16="http://schemas.microsoft.com/office/drawing/2014/main" id="{07B086AB-E55E-DBFC-C2CB-2D008C244A76}"/>
              </a:ext>
            </a:extLst>
          </p:cNvPr>
          <p:cNvSpPr>
            <a:spLocks noGrp="1"/>
          </p:cNvSpPr>
          <p:nvPr>
            <p:ph type="body" sz="half" idx="2"/>
          </p:nvPr>
        </p:nvSpPr>
        <p:spPr>
          <a:xfrm>
            <a:off x="0" y="1105469"/>
            <a:ext cx="8175008" cy="5743006"/>
          </a:xfrm>
        </p:spPr>
        <p:txBody>
          <a:bodyPr>
            <a:normAutofit/>
          </a:bodyPr>
          <a:lstStyle/>
          <a:p>
            <a:pPr algn="just"/>
            <a:r>
              <a:rPr lang="en-US" sz="2800" dirty="0">
                <a:effectLst/>
                <a:latin typeface="Times New Roman" panose="02020603050405020304" pitchFamily="18" charset="0"/>
                <a:ea typeface="Calibri" panose="020F0502020204030204" pitchFamily="34" charset="0"/>
              </a:rPr>
              <a:t>Commission may be based on the sales revenue or profits of the company</a:t>
            </a:r>
          </a:p>
          <a:p>
            <a:pPr algn="just"/>
            <a:r>
              <a:rPr lang="en-US" sz="2800" dirty="0">
                <a:effectLst/>
                <a:latin typeface="Times New Roman" panose="02020603050405020304" pitchFamily="18" charset="0"/>
                <a:ea typeface="Calibri" panose="020F0502020204030204" pitchFamily="34" charset="0"/>
              </a:rPr>
              <a:t>It is always a fixed percentage on the target achieved</a:t>
            </a:r>
            <a:endParaRPr lang="en-US" sz="2800" dirty="0"/>
          </a:p>
        </p:txBody>
      </p:sp>
      <p:pic>
        <p:nvPicPr>
          <p:cNvPr id="8194" name="Picture 2" descr="Free Crop man with various banknotes in pocket Stock Photo">
            <a:extLst>
              <a:ext uri="{FF2B5EF4-FFF2-40B4-BE49-F238E27FC236}">
                <a16:creationId xmlns:a16="http://schemas.microsoft.com/office/drawing/2014/main" id="{F6CE0F06-2A97-3B0C-2459-5E7BFADC9572}"/>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16526" b="16526"/>
          <a:stretch>
            <a:fillRect/>
          </a:stretch>
        </p:blipFill>
        <p:spPr bwMode="auto">
          <a:xfrm>
            <a:off x="8175008" y="-190499"/>
            <a:ext cx="4016991" cy="447589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A72405E-CF2A-0244-EC19-4A2ED76FA1F9}"/>
              </a:ext>
            </a:extLst>
          </p:cNvPr>
          <p:cNvSpPr txBox="1"/>
          <p:nvPr/>
        </p:nvSpPr>
        <p:spPr>
          <a:xfrm>
            <a:off x="8175009" y="4285397"/>
            <a:ext cx="4016990"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https://www.pexels.com/photo/crop-man-with-various-banknotes-in-pocket-4386407/</a:t>
            </a:r>
          </a:p>
        </p:txBody>
      </p:sp>
    </p:spTree>
    <p:extLst>
      <p:ext uri="{BB962C8B-B14F-4D97-AF65-F5344CB8AC3E}">
        <p14:creationId xmlns:p14="http://schemas.microsoft.com/office/powerpoint/2010/main" val="31309403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C7A84-5922-1D2D-D0F9-F1D5A04E3012}"/>
              </a:ext>
            </a:extLst>
          </p:cNvPr>
          <p:cNvSpPr>
            <a:spLocks noGrp="1"/>
          </p:cNvSpPr>
          <p:nvPr>
            <p:ph type="title"/>
          </p:nvPr>
        </p:nvSpPr>
        <p:spPr>
          <a:xfrm>
            <a:off x="0" y="1"/>
            <a:ext cx="12192000" cy="1037229"/>
          </a:xfrm>
        </p:spPr>
        <p:txBody>
          <a:bodyPr>
            <a:normAutofit fontScale="90000"/>
          </a:bodyPr>
          <a:lstStyle/>
          <a:p>
            <a:pPr algn="ctr"/>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Mixed Plan </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3B764E54-D1EB-DC4F-4D85-831E56736AF7}"/>
              </a:ext>
            </a:extLst>
          </p:cNvPr>
          <p:cNvSpPr>
            <a:spLocks noGrp="1"/>
          </p:cNvSpPr>
          <p:nvPr>
            <p:ph idx="1"/>
          </p:nvPr>
        </p:nvSpPr>
        <p:spPr>
          <a:xfrm>
            <a:off x="0" y="545910"/>
            <a:ext cx="12192000" cy="6312089"/>
          </a:xfrm>
        </p:spPr>
        <p:txBody>
          <a:bodyPr/>
          <a:lstStyle/>
          <a:p>
            <a:r>
              <a:rPr lang="en-US" kern="100" dirty="0">
                <a:effectLst/>
                <a:latin typeface="Times New Roman" panose="02020603050405020304" pitchFamily="18" charset="0"/>
                <a:ea typeface="Calibri" panose="020F0502020204030204" pitchFamily="34" charset="0"/>
                <a:cs typeface="Times New Roman" panose="02020603050405020304" pitchFamily="18" charset="0"/>
              </a:rPr>
              <a:t>Apart from the salaries paid, the employees may be eligible for a fixed percentage of commission upon achievement of fixed target of sales or profits or Performance objectives. </a:t>
            </a: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077677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5A417-8EEA-F1A9-4A30-19451356C38C}"/>
              </a:ext>
            </a:extLst>
          </p:cNvPr>
          <p:cNvSpPr>
            <a:spLocks noGrp="1"/>
          </p:cNvSpPr>
          <p:nvPr>
            <p:ph type="title"/>
          </p:nvPr>
        </p:nvSpPr>
        <p:spPr>
          <a:xfrm>
            <a:off x="0" y="0"/>
            <a:ext cx="5183188" cy="987425"/>
          </a:xfrm>
        </p:spPr>
        <p:txBody>
          <a:bodyPr/>
          <a:lstStyle/>
          <a:p>
            <a:pPr algn="ctr"/>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Piece Rate Wages </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4" name="Text Placeholder 3">
            <a:extLst>
              <a:ext uri="{FF2B5EF4-FFF2-40B4-BE49-F238E27FC236}">
                <a16:creationId xmlns:a16="http://schemas.microsoft.com/office/drawing/2014/main" id="{BBD8941D-73E6-FC02-62AB-E28066FAAE60}"/>
              </a:ext>
            </a:extLst>
          </p:cNvPr>
          <p:cNvSpPr>
            <a:spLocks noGrp="1"/>
          </p:cNvSpPr>
          <p:nvPr>
            <p:ph type="body" sz="half" idx="2"/>
          </p:nvPr>
        </p:nvSpPr>
        <p:spPr>
          <a:xfrm>
            <a:off x="0" y="996950"/>
            <a:ext cx="7206018" cy="5861050"/>
          </a:xfrm>
        </p:spPr>
        <p:txBody>
          <a:bodyPr>
            <a:normAutofit/>
          </a:bodyPr>
          <a:lstStyle/>
          <a:p>
            <a:pPr marL="457200" indent="-457200" algn="just">
              <a:buFont typeface="Arial" panose="020B0604020202020204" pitchFamily="34" charset="0"/>
              <a:buChar char="•"/>
            </a:pPr>
            <a:r>
              <a:rPr lang="en-US" sz="2800" dirty="0">
                <a:effectLst/>
                <a:latin typeface="Times New Roman" panose="02020603050405020304" pitchFamily="18" charset="0"/>
                <a:ea typeface="Calibri" panose="020F0502020204030204" pitchFamily="34" charset="0"/>
              </a:rPr>
              <a:t>The laborers are paid wages for each of the Quantity produced by them. </a:t>
            </a:r>
          </a:p>
          <a:p>
            <a:pPr marL="457200" indent="-457200" algn="just">
              <a:buFont typeface="Arial" panose="020B0604020202020204" pitchFamily="34" charset="0"/>
              <a:buChar char="•"/>
            </a:pPr>
            <a:r>
              <a:rPr lang="en-US" sz="2800" dirty="0">
                <a:effectLst/>
                <a:latin typeface="Times New Roman" panose="02020603050405020304" pitchFamily="18" charset="0"/>
                <a:ea typeface="Calibri" panose="020F0502020204030204" pitchFamily="34" charset="0"/>
              </a:rPr>
              <a:t>The gross earnings of the </a:t>
            </a:r>
            <a:r>
              <a:rPr lang="en-US" sz="2800" dirty="0" err="1">
                <a:effectLst/>
                <a:latin typeface="Times New Roman" panose="02020603050405020304" pitchFamily="18" charset="0"/>
                <a:ea typeface="Calibri" panose="020F0502020204030204" pitchFamily="34" charset="0"/>
              </a:rPr>
              <a:t>labour</a:t>
            </a:r>
            <a:r>
              <a:rPr lang="en-US" sz="2800" dirty="0">
                <a:effectLst/>
                <a:latin typeface="Times New Roman" panose="02020603050405020304" pitchFamily="18" charset="0"/>
                <a:ea typeface="Calibri" panose="020F0502020204030204" pitchFamily="34" charset="0"/>
              </a:rPr>
              <a:t> would be equivalent to number of goods produced by them. Piece rate wages improves productivity and is an absolute measurement of productivity to wage structure. </a:t>
            </a:r>
            <a:endParaRPr lang="en-US" sz="2800" dirty="0"/>
          </a:p>
        </p:txBody>
      </p:sp>
      <p:pic>
        <p:nvPicPr>
          <p:cNvPr id="9218" name="Picture 2" descr="Free Men Working in a Warehouse Stock Photo">
            <a:extLst>
              <a:ext uri="{FF2B5EF4-FFF2-40B4-BE49-F238E27FC236}">
                <a16:creationId xmlns:a16="http://schemas.microsoft.com/office/drawing/2014/main" id="{0FEFB113-BB79-0B99-A19A-C716C8C249C0}"/>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23680" b="23680"/>
          <a:stretch>
            <a:fillRect/>
          </a:stretch>
        </p:blipFill>
        <p:spPr bwMode="auto">
          <a:xfrm>
            <a:off x="7206018" y="-1"/>
            <a:ext cx="4985982" cy="418986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9AEC60A-D32A-58B6-C773-F9D7F154D3BC}"/>
              </a:ext>
            </a:extLst>
          </p:cNvPr>
          <p:cNvSpPr txBox="1"/>
          <p:nvPr/>
        </p:nvSpPr>
        <p:spPr>
          <a:xfrm>
            <a:off x="7206018" y="4189863"/>
            <a:ext cx="4985981" cy="261610"/>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https://www.pexels.com/photo/men-working-in-a-warehouse-4481532/</a:t>
            </a:r>
          </a:p>
        </p:txBody>
      </p:sp>
    </p:spTree>
    <p:extLst>
      <p:ext uri="{BB962C8B-B14F-4D97-AF65-F5344CB8AC3E}">
        <p14:creationId xmlns:p14="http://schemas.microsoft.com/office/powerpoint/2010/main" val="34413775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849B8A-FF33-94DB-8B92-A01934464F81}"/>
              </a:ext>
            </a:extLst>
          </p:cNvPr>
          <p:cNvSpPr>
            <a:spLocks noGrp="1"/>
          </p:cNvSpPr>
          <p:nvPr>
            <p:ph type="title"/>
          </p:nvPr>
        </p:nvSpPr>
        <p:spPr>
          <a:xfrm>
            <a:off x="0" y="1"/>
            <a:ext cx="12192000" cy="791569"/>
          </a:xfrm>
        </p:spPr>
        <p:txBody>
          <a:bodyPr>
            <a:normAutofit fontScale="90000"/>
          </a:bodyPr>
          <a:lstStyle/>
          <a:p>
            <a:pPr algn="ctr"/>
            <a:r>
              <a:rPr lang="en-US" sz="3100" b="1" kern="100" dirty="0">
                <a:effectLst/>
                <a:latin typeface="Times New Roman" panose="02020603050405020304" pitchFamily="18" charset="0"/>
                <a:ea typeface="Calibri" panose="020F0502020204030204" pitchFamily="34" charset="0"/>
                <a:cs typeface="Times New Roman" panose="02020603050405020304" pitchFamily="18" charset="0"/>
              </a:rPr>
              <a:t>Fringe Benefits </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717276B8-A5D7-6E05-9129-4079054A2A69}"/>
              </a:ext>
            </a:extLst>
          </p:cNvPr>
          <p:cNvSpPr>
            <a:spLocks noGrp="1"/>
          </p:cNvSpPr>
          <p:nvPr>
            <p:ph idx="1"/>
          </p:nvPr>
        </p:nvSpPr>
        <p:spPr>
          <a:xfrm>
            <a:off x="0" y="464024"/>
            <a:ext cx="12192000" cy="6393975"/>
          </a:xfrm>
        </p:spPr>
        <p:txBody>
          <a:bodyPr/>
          <a:lstStyle/>
          <a:p>
            <a:pPr algn="just"/>
            <a:r>
              <a:rPr lang="en-US" sz="1800" dirty="0">
                <a:effectLst/>
                <a:latin typeface="Times New Roman" panose="02020603050405020304" pitchFamily="18" charset="0"/>
                <a:ea typeface="Calibri" panose="020F0502020204030204" pitchFamily="34" charset="0"/>
              </a:rPr>
              <a:t>. </a:t>
            </a:r>
            <a:r>
              <a:rPr lang="en-US" dirty="0">
                <a:effectLst/>
                <a:latin typeface="Times New Roman" panose="02020603050405020304" pitchFamily="18" charset="0"/>
                <a:ea typeface="Calibri" panose="020F0502020204030204" pitchFamily="34" charset="0"/>
              </a:rPr>
              <a:t>Fringe benefits are supplements to regular wages received by the workers at a cost of employers. They include benefits such as paid vacation, pension, health and insurance plans, </a:t>
            </a:r>
            <a:r>
              <a:rPr lang="en-US" dirty="0" err="1">
                <a:effectLst/>
                <a:latin typeface="Times New Roman" panose="02020603050405020304" pitchFamily="18" charset="0"/>
                <a:ea typeface="Calibri" panose="020F0502020204030204" pitchFamily="34" charset="0"/>
              </a:rPr>
              <a:t>etc</a:t>
            </a:r>
            <a:endParaRPr lang="en-US" dirty="0">
              <a:effectLst/>
              <a:latin typeface="Times New Roman" panose="02020603050405020304" pitchFamily="18" charset="0"/>
              <a:ea typeface="Calibri" panose="020F0502020204030204" pitchFamily="34" charset="0"/>
            </a:endParaRPr>
          </a:p>
          <a:p>
            <a:pPr algn="just"/>
            <a:r>
              <a:rPr lang="en-US" dirty="0">
                <a:effectLst/>
                <a:latin typeface="Times New Roman" panose="02020603050405020304" pitchFamily="18" charset="0"/>
                <a:ea typeface="Calibri" panose="020F0502020204030204" pitchFamily="34" charset="0"/>
              </a:rPr>
              <a:t>The purpose of fringe benefits is to retain efficient and capable people in the organization over a long period. </a:t>
            </a:r>
            <a:endParaRPr lang="en-US" dirty="0"/>
          </a:p>
        </p:txBody>
      </p:sp>
    </p:spTree>
    <p:extLst>
      <p:ext uri="{BB962C8B-B14F-4D97-AF65-F5344CB8AC3E}">
        <p14:creationId xmlns:p14="http://schemas.microsoft.com/office/powerpoint/2010/main" val="33701028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10A8F3-4035-B745-8108-278214CAEED1}"/>
              </a:ext>
            </a:extLst>
          </p:cNvPr>
          <p:cNvSpPr>
            <a:spLocks noGrp="1"/>
          </p:cNvSpPr>
          <p:nvPr>
            <p:ph type="title"/>
          </p:nvPr>
        </p:nvSpPr>
        <p:spPr>
          <a:xfrm>
            <a:off x="0" y="-845345"/>
            <a:ext cx="12342125" cy="2670969"/>
          </a:xfrm>
        </p:spPr>
        <p:txBody>
          <a:bodyPr>
            <a:normAutofit/>
          </a:bodyPr>
          <a:lstStyle/>
          <a:p>
            <a:pPr algn="ctr"/>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Profit Sharing </a:t>
            </a:r>
            <a:br>
              <a:rPr lang="en-US" sz="2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8177C2F7-F3C9-3B78-708A-97A572062B52}"/>
              </a:ext>
            </a:extLst>
          </p:cNvPr>
          <p:cNvSpPr>
            <a:spLocks noGrp="1"/>
          </p:cNvSpPr>
          <p:nvPr>
            <p:ph idx="1"/>
          </p:nvPr>
        </p:nvSpPr>
        <p:spPr>
          <a:xfrm>
            <a:off x="0" y="668740"/>
            <a:ext cx="12192000" cy="6189259"/>
          </a:xfrm>
        </p:spPr>
        <p:txBody>
          <a:bodyPr>
            <a:normAutofit/>
          </a:bodyPr>
          <a:lstStyle/>
          <a:p>
            <a:pPr algn="just"/>
            <a:r>
              <a:rPr lang="en-US" dirty="0">
                <a:effectLst/>
                <a:latin typeface="Times New Roman" panose="02020603050405020304" pitchFamily="18" charset="0"/>
                <a:ea typeface="Calibri" panose="020F0502020204030204" pitchFamily="34" charset="0"/>
              </a:rPr>
              <a:t>Profit-sharing is an agreement by which employees receive a share, fixed in advance of the profits. </a:t>
            </a:r>
          </a:p>
          <a:p>
            <a:pPr algn="just"/>
            <a:r>
              <a:rPr lang="en-US" dirty="0">
                <a:effectLst/>
                <a:latin typeface="Times New Roman" panose="02020603050405020304" pitchFamily="18" charset="0"/>
                <a:ea typeface="Calibri" panose="020F0502020204030204" pitchFamily="34" charset="0"/>
              </a:rPr>
              <a:t>Profit sharing usually involves the determination of an organization’s profit at the end of the fiscal year and the distribution of a percentage of the profits to the workers qualified to share in the earnings.</a:t>
            </a:r>
            <a:endParaRPr lang="en-US" dirty="0"/>
          </a:p>
        </p:txBody>
      </p:sp>
    </p:spTree>
    <p:extLst>
      <p:ext uri="{BB962C8B-B14F-4D97-AF65-F5344CB8AC3E}">
        <p14:creationId xmlns:p14="http://schemas.microsoft.com/office/powerpoint/2010/main" val="15381511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53D4BD-AF1E-757F-283E-E3A8BA94EC32}"/>
              </a:ext>
            </a:extLst>
          </p:cNvPr>
          <p:cNvSpPr>
            <a:spLocks noGrp="1"/>
          </p:cNvSpPr>
          <p:nvPr>
            <p:ph type="title"/>
          </p:nvPr>
        </p:nvSpPr>
        <p:spPr>
          <a:xfrm>
            <a:off x="-1" y="1"/>
            <a:ext cx="12091915" cy="1187354"/>
          </a:xfrm>
        </p:spPr>
        <p:txBody>
          <a:bodyPr/>
          <a:lstStyle/>
          <a:p>
            <a:pPr algn="ctr"/>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Job Descriptions </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11A5A352-E866-6CA5-4AF3-8D50C2348188}"/>
              </a:ext>
            </a:extLst>
          </p:cNvPr>
          <p:cNvSpPr>
            <a:spLocks noGrp="1"/>
          </p:cNvSpPr>
          <p:nvPr>
            <p:ph idx="1"/>
          </p:nvPr>
        </p:nvSpPr>
        <p:spPr>
          <a:xfrm>
            <a:off x="0" y="641445"/>
            <a:ext cx="12091916" cy="6216555"/>
          </a:xfrm>
        </p:spPr>
        <p:txBody>
          <a:bodyPr>
            <a:normAutofit/>
          </a:bodyPr>
          <a:lstStyle/>
          <a:p>
            <a:pPr marL="0" indent="0" algn="just">
              <a:buNone/>
            </a:pPr>
            <a:r>
              <a:rPr lang="en-US" dirty="0">
                <a:effectLst/>
                <a:latin typeface="Times New Roman" panose="02020603050405020304" pitchFamily="18" charset="0"/>
                <a:ea typeface="Calibri" panose="020F0502020204030204" pitchFamily="34" charset="0"/>
              </a:rPr>
              <a:t>job descriptions define in writing the responsibilities, requirements, functions, duties, location, environment, conditions, and other aspects of jobs. </a:t>
            </a:r>
            <a:endParaRPr lang="en-US" dirty="0"/>
          </a:p>
        </p:txBody>
      </p:sp>
    </p:spTree>
    <p:extLst>
      <p:ext uri="{BB962C8B-B14F-4D97-AF65-F5344CB8AC3E}">
        <p14:creationId xmlns:p14="http://schemas.microsoft.com/office/powerpoint/2010/main" val="15533472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9FE4BA-9002-5674-7503-1E649D736322}"/>
              </a:ext>
            </a:extLst>
          </p:cNvPr>
          <p:cNvSpPr>
            <a:spLocks noGrp="1"/>
          </p:cNvSpPr>
          <p:nvPr>
            <p:ph type="title"/>
          </p:nvPr>
        </p:nvSpPr>
        <p:spPr>
          <a:xfrm>
            <a:off x="0" y="-450375"/>
            <a:ext cx="12301182" cy="1690688"/>
          </a:xfrm>
        </p:spPr>
        <p:txBody>
          <a:bodyPr/>
          <a:lstStyle/>
          <a:p>
            <a:pPr algn="ctr"/>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Job Analysis </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17BA3E8E-E88B-E0E8-6004-7A50FDDBCF0A}"/>
              </a:ext>
            </a:extLst>
          </p:cNvPr>
          <p:cNvSpPr>
            <a:spLocks noGrp="1"/>
          </p:cNvSpPr>
          <p:nvPr>
            <p:ph idx="1"/>
          </p:nvPr>
        </p:nvSpPr>
        <p:spPr>
          <a:xfrm>
            <a:off x="0" y="327546"/>
            <a:ext cx="12192000" cy="6530453"/>
          </a:xfrm>
        </p:spPr>
        <p:txBody>
          <a:bodyPr>
            <a:normAutofit/>
          </a:bodyPr>
          <a:lstStyle/>
          <a:p>
            <a:pPr marL="0" indent="0" algn="just">
              <a:buNone/>
            </a:pPr>
            <a:r>
              <a:rPr lang="en-US" dirty="0">
                <a:effectLst/>
                <a:latin typeface="Times New Roman" panose="02020603050405020304" pitchFamily="18" charset="0"/>
                <a:ea typeface="Calibri" panose="020F0502020204030204" pitchFamily="34" charset="0"/>
              </a:rPr>
              <a:t>Job Analysis is the procedure through which you determine the duties of the positions to be staffed and the characteristics of people who should be hired for them</a:t>
            </a:r>
            <a:endParaRPr lang="en-US" dirty="0"/>
          </a:p>
        </p:txBody>
      </p:sp>
    </p:spTree>
    <p:extLst>
      <p:ext uri="{BB962C8B-B14F-4D97-AF65-F5344CB8AC3E}">
        <p14:creationId xmlns:p14="http://schemas.microsoft.com/office/powerpoint/2010/main" val="3681611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0FC4DD-7979-5B86-8A80-0E2681DC9198}"/>
              </a:ext>
            </a:extLst>
          </p:cNvPr>
          <p:cNvSpPr>
            <a:spLocks noGrp="1"/>
          </p:cNvSpPr>
          <p:nvPr>
            <p:ph type="title"/>
          </p:nvPr>
        </p:nvSpPr>
        <p:spPr>
          <a:xfrm>
            <a:off x="0" y="1"/>
            <a:ext cx="12192000" cy="928047"/>
          </a:xfrm>
        </p:spPr>
        <p:txBody>
          <a:bodyPr>
            <a:normAutofit fontScale="90000"/>
          </a:bodyPr>
          <a:lstStyle/>
          <a:p>
            <a:pPr algn="ctr"/>
            <a:r>
              <a:rPr lang="en-US" sz="3100" b="1" kern="100" dirty="0">
                <a:effectLst/>
                <a:latin typeface="Times New Roman" panose="02020603050405020304" pitchFamily="18" charset="0"/>
                <a:ea typeface="Calibri" panose="020F0502020204030204" pitchFamily="34" charset="0"/>
                <a:cs typeface="Times New Roman" panose="02020603050405020304" pitchFamily="18" charset="0"/>
              </a:rPr>
              <a:t>Job Evaluation </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2F96C626-DC9E-F275-71CE-9C776DFCABD3}"/>
              </a:ext>
            </a:extLst>
          </p:cNvPr>
          <p:cNvSpPr>
            <a:spLocks noGrp="1"/>
          </p:cNvSpPr>
          <p:nvPr>
            <p:ph idx="1"/>
          </p:nvPr>
        </p:nvSpPr>
        <p:spPr>
          <a:xfrm>
            <a:off x="-1" y="436728"/>
            <a:ext cx="12191999" cy="6421272"/>
          </a:xfrm>
        </p:spPr>
        <p:txBody>
          <a:bodyPr>
            <a:normAutofit/>
          </a:bodyPr>
          <a:lstStyle/>
          <a:p>
            <a:pPr marL="0" indent="0" algn="just">
              <a:buNone/>
            </a:pPr>
            <a:r>
              <a:rPr lang="en-US" dirty="0">
                <a:effectLst/>
                <a:latin typeface="Times New Roman" panose="02020603050405020304" pitchFamily="18" charset="0"/>
                <a:ea typeface="Calibri" panose="020F0502020204030204" pitchFamily="34" charset="0"/>
              </a:rPr>
              <a:t>A system for comparing jobs for the purpose of determining appropriate compensation levels for individual jobs or job elements</a:t>
            </a:r>
            <a:endParaRPr lang="en-US" dirty="0"/>
          </a:p>
        </p:txBody>
      </p:sp>
    </p:spTree>
    <p:extLst>
      <p:ext uri="{BB962C8B-B14F-4D97-AF65-F5344CB8AC3E}">
        <p14:creationId xmlns:p14="http://schemas.microsoft.com/office/powerpoint/2010/main" val="41325135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888BEB-50D4-4AF2-E85F-A4942D00E0CE}"/>
              </a:ext>
            </a:extLst>
          </p:cNvPr>
          <p:cNvSpPr>
            <a:spLocks noGrp="1"/>
          </p:cNvSpPr>
          <p:nvPr>
            <p:ph type="title"/>
          </p:nvPr>
        </p:nvSpPr>
        <p:spPr>
          <a:xfrm>
            <a:off x="-1" y="1"/>
            <a:ext cx="12191999" cy="1064524"/>
          </a:xfrm>
        </p:spPr>
        <p:txBody>
          <a:bodyPr>
            <a:normAutofit fontScale="90000"/>
          </a:bodyPr>
          <a:lstStyle/>
          <a:p>
            <a:pPr algn="ctr"/>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Pay Structures </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33364F1C-9ADA-F00F-9EAA-7ADFBFC5D192}"/>
              </a:ext>
            </a:extLst>
          </p:cNvPr>
          <p:cNvSpPr>
            <a:spLocks noGrp="1"/>
          </p:cNvSpPr>
          <p:nvPr>
            <p:ph idx="1"/>
          </p:nvPr>
        </p:nvSpPr>
        <p:spPr>
          <a:xfrm>
            <a:off x="0" y="518616"/>
            <a:ext cx="12192000" cy="6339384"/>
          </a:xfrm>
        </p:spPr>
        <p:txBody>
          <a:bodyPr>
            <a:normAutofit/>
          </a:bodyPr>
          <a:lstStyle/>
          <a:p>
            <a:pPr marL="0" indent="0" algn="just">
              <a:buNone/>
            </a:pPr>
            <a:r>
              <a:rPr lang="en-US" dirty="0">
                <a:effectLst/>
                <a:latin typeface="Times New Roman" panose="02020603050405020304" pitchFamily="18" charset="0"/>
                <a:ea typeface="Calibri" panose="020F0502020204030204" pitchFamily="34" charset="0"/>
              </a:rPr>
              <a:t>Most pay structures include several grades with each grade containing a minimum salary/wage and either step increments or grade range</a:t>
            </a:r>
            <a:endParaRPr lang="en-US" dirty="0"/>
          </a:p>
        </p:txBody>
      </p:sp>
    </p:spTree>
    <p:extLst>
      <p:ext uri="{BB962C8B-B14F-4D97-AF65-F5344CB8AC3E}">
        <p14:creationId xmlns:p14="http://schemas.microsoft.com/office/powerpoint/2010/main" val="40784726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848ADB-5DAA-E6AB-F995-A03BABF1989D}"/>
              </a:ext>
            </a:extLst>
          </p:cNvPr>
          <p:cNvSpPr>
            <a:spLocks noGrp="1"/>
          </p:cNvSpPr>
          <p:nvPr>
            <p:ph type="title"/>
          </p:nvPr>
        </p:nvSpPr>
        <p:spPr>
          <a:xfrm>
            <a:off x="0" y="1"/>
            <a:ext cx="12192000" cy="1228298"/>
          </a:xfrm>
        </p:spPr>
        <p:txBody>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Salary Surveys</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35102E93-4BC9-B164-1381-826A75C1650B}"/>
              </a:ext>
            </a:extLst>
          </p:cNvPr>
          <p:cNvSpPr>
            <a:spLocks noGrp="1"/>
          </p:cNvSpPr>
          <p:nvPr>
            <p:ph idx="1"/>
          </p:nvPr>
        </p:nvSpPr>
        <p:spPr>
          <a:xfrm>
            <a:off x="0" y="614150"/>
            <a:ext cx="12192000" cy="6243850"/>
          </a:xfrm>
        </p:spPr>
        <p:txBody>
          <a:bodyPr>
            <a:normAutofit/>
          </a:bodyPr>
          <a:lstStyle/>
          <a:p>
            <a:pPr algn="just"/>
            <a:r>
              <a:rPr lang="en-US" sz="2400" dirty="0">
                <a:effectLst/>
                <a:latin typeface="Times New Roman" panose="02020603050405020304" pitchFamily="18" charset="0"/>
                <a:ea typeface="Calibri" panose="020F0502020204030204" pitchFamily="34" charset="0"/>
              </a:rPr>
              <a:t>Companies may purchase results of surveys conducted by survey vendors or may conduct their own salary surveys. </a:t>
            </a:r>
          </a:p>
          <a:p>
            <a:pPr algn="just"/>
            <a:r>
              <a:rPr lang="en-US" sz="2400" dirty="0">
                <a:effectLst/>
                <a:latin typeface="Times New Roman" panose="02020603050405020304" pitchFamily="18" charset="0"/>
                <a:ea typeface="Calibri" panose="020F0502020204030204" pitchFamily="34" charset="0"/>
              </a:rPr>
              <a:t>When purchasing the results of salary surveys conducted by other vendors, note that surveys may be conducted within a specific industry or across industries as well as within one geographical region or across different geographical regions.</a:t>
            </a:r>
            <a:endParaRPr lang="en-US" sz="2400" dirty="0"/>
          </a:p>
        </p:txBody>
      </p:sp>
    </p:spTree>
    <p:extLst>
      <p:ext uri="{BB962C8B-B14F-4D97-AF65-F5344CB8AC3E}">
        <p14:creationId xmlns:p14="http://schemas.microsoft.com/office/powerpoint/2010/main" val="3006317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3C5296-B59E-9026-7ECC-7FCE3868185C}"/>
              </a:ext>
            </a:extLst>
          </p:cNvPr>
          <p:cNvSpPr>
            <a:spLocks noGrp="1"/>
          </p:cNvSpPr>
          <p:nvPr>
            <p:ph type="title"/>
          </p:nvPr>
        </p:nvSpPr>
        <p:spPr>
          <a:xfrm>
            <a:off x="0" y="1"/>
            <a:ext cx="12192000" cy="1173706"/>
          </a:xfrm>
        </p:spPr>
        <p:txBody>
          <a:bodyPr/>
          <a:lstStyle/>
          <a:p>
            <a:pPr algn="ctr"/>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Policies and Regulations </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BA89C30A-87E7-9421-29E9-D05677485634}"/>
              </a:ext>
            </a:extLst>
          </p:cNvPr>
          <p:cNvSpPr>
            <a:spLocks noGrp="1"/>
          </p:cNvSpPr>
          <p:nvPr>
            <p:ph idx="1"/>
          </p:nvPr>
        </p:nvSpPr>
        <p:spPr>
          <a:xfrm>
            <a:off x="0" y="477672"/>
            <a:ext cx="12192000" cy="6380327"/>
          </a:xfrm>
        </p:spPr>
        <p:txBody>
          <a:bodyPr/>
          <a:lstStyle/>
          <a:p>
            <a:pPr marL="0" indent="0" algn="jus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Compensation is supposed to be as fair if it is contained the system of components to develop and maintain internal and external equity in organization.</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980601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DE2B7F-589C-0E1F-CC69-37A1F0FD25FB}"/>
              </a:ext>
            </a:extLst>
          </p:cNvPr>
          <p:cNvSpPr>
            <a:spLocks noGrp="1"/>
          </p:cNvSpPr>
          <p:nvPr>
            <p:ph type="title"/>
          </p:nvPr>
        </p:nvSpPr>
        <p:spPr>
          <a:xfrm>
            <a:off x="0" y="1"/>
            <a:ext cx="12192000" cy="1064524"/>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Methods of Compensation </a:t>
            </a:r>
            <a:br>
              <a:rPr lang="en-US" sz="24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3" name="Content Placeholder 2">
            <a:extLst>
              <a:ext uri="{FF2B5EF4-FFF2-40B4-BE49-F238E27FC236}">
                <a16:creationId xmlns:a16="http://schemas.microsoft.com/office/drawing/2014/main" id="{0DD64F62-0DFB-3758-17CB-1288814FD1BD}"/>
              </a:ext>
            </a:extLst>
          </p:cNvPr>
          <p:cNvSpPr>
            <a:spLocks noGrp="1"/>
          </p:cNvSpPr>
          <p:nvPr>
            <p:ph idx="1"/>
          </p:nvPr>
        </p:nvSpPr>
        <p:spPr>
          <a:xfrm>
            <a:off x="0" y="709684"/>
            <a:ext cx="12192000" cy="6148315"/>
          </a:xfrm>
        </p:spPr>
        <p:txBody>
          <a:bodyPr/>
          <a:lstStyle/>
          <a:p>
            <a:pPr marL="0" marR="0" lvl="0" indent="0" algn="just">
              <a:lnSpc>
                <a:spcPct val="107000"/>
              </a:lnSpc>
              <a:spcBef>
                <a:spcPts val="0"/>
              </a:spcBef>
              <a:spcAft>
                <a:spcPts val="0"/>
              </a:spcAft>
              <a:buNone/>
            </a:pPr>
            <a:r>
              <a:rPr lang="en-US" b="1" kern="100" dirty="0">
                <a:effectLst/>
                <a:latin typeface="Times New Roman" panose="02020603050405020304" pitchFamily="18" charset="0"/>
                <a:ea typeface="Calibri" panose="020F0502020204030204" pitchFamily="34" charset="0"/>
                <a:cs typeface="Times New Roman" panose="02020603050405020304" pitchFamily="18" charset="0"/>
              </a:rPr>
              <a:t>Wages and Salaries</a:t>
            </a: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algn="just">
              <a:lnSpc>
                <a:spcPct val="107000"/>
              </a:lnSpc>
              <a:spcBef>
                <a:spcPts val="0"/>
              </a:spcBef>
              <a:spcAft>
                <a:spcPts val="800"/>
              </a:spcAft>
            </a:pPr>
            <a:r>
              <a:rPr lang="en-US" kern="100" dirty="0">
                <a:effectLst/>
                <a:latin typeface="Times New Roman" panose="02020603050405020304" pitchFamily="18" charset="0"/>
                <a:ea typeface="Calibri" panose="020F0502020204030204" pitchFamily="34" charset="0"/>
                <a:cs typeface="Times New Roman" panose="02020603050405020304" pitchFamily="18" charset="0"/>
              </a:rPr>
              <a:t>Wages refers to the earnings of employees whose pay is calculated on an hourly basis. Salary refers to the earnings of employees whose pay is calculated on a weekly, bi-weekly, semi-monthly, or monthly basis. </a:t>
            </a: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1903587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6F2EF2-1B41-EB97-2229-E2BDC4296BB6}"/>
              </a:ext>
            </a:extLst>
          </p:cNvPr>
          <p:cNvSpPr>
            <a:spLocks noGrp="1"/>
          </p:cNvSpPr>
          <p:nvPr>
            <p:ph type="title"/>
          </p:nvPr>
        </p:nvSpPr>
        <p:spPr>
          <a:xfrm>
            <a:off x="0" y="1"/>
            <a:ext cx="12192000" cy="928047"/>
          </a:xfrm>
        </p:spPr>
        <p:txBody>
          <a:bodyPr>
            <a:normAutofit/>
          </a:bodyPr>
          <a:lstStyle/>
          <a:p>
            <a:pPr algn="ctr"/>
            <a:r>
              <a:rPr lang="en-US" sz="2800" b="1" dirty="0">
                <a:effectLst/>
                <a:latin typeface="Times New Roman" panose="02020603050405020304" pitchFamily="18" charset="0"/>
                <a:ea typeface="Calibri" panose="020F0502020204030204" pitchFamily="34" charset="0"/>
              </a:rPr>
              <a:t>Draws</a:t>
            </a:r>
            <a:endParaRPr lang="en-US" sz="2800" dirty="0"/>
          </a:p>
        </p:txBody>
      </p:sp>
      <p:sp>
        <p:nvSpPr>
          <p:cNvPr id="3" name="Content Placeholder 2">
            <a:extLst>
              <a:ext uri="{FF2B5EF4-FFF2-40B4-BE49-F238E27FC236}">
                <a16:creationId xmlns:a16="http://schemas.microsoft.com/office/drawing/2014/main" id="{CE42EB66-43D2-982B-C8AE-C4C4C65111B4}"/>
              </a:ext>
            </a:extLst>
          </p:cNvPr>
          <p:cNvSpPr>
            <a:spLocks noGrp="1"/>
          </p:cNvSpPr>
          <p:nvPr>
            <p:ph idx="1"/>
          </p:nvPr>
        </p:nvSpPr>
        <p:spPr>
          <a:xfrm>
            <a:off x="-1" y="764276"/>
            <a:ext cx="12191999" cy="6093724"/>
          </a:xfrm>
        </p:spPr>
        <p:txBody>
          <a:bodyPr>
            <a:normAutofit/>
          </a:bodyPr>
          <a:lstStyle/>
          <a:p>
            <a:pPr algn="just"/>
            <a:r>
              <a:rPr lang="en-US" dirty="0">
                <a:effectLst/>
                <a:latin typeface="Times New Roman" panose="02020603050405020304" pitchFamily="18" charset="0"/>
                <a:ea typeface="Calibri" panose="020F0502020204030204" pitchFamily="34" charset="0"/>
              </a:rPr>
              <a:t>Draws are often given to salespeople who work only for commission. </a:t>
            </a:r>
          </a:p>
          <a:p>
            <a:pPr algn="just"/>
            <a:r>
              <a:rPr lang="en-US" dirty="0">
                <a:effectLst/>
                <a:latin typeface="Times New Roman" panose="02020603050405020304" pitchFamily="18" charset="0"/>
                <a:ea typeface="Calibri" panose="020F0502020204030204" pitchFamily="34" charset="0"/>
              </a:rPr>
              <a:t>A draw is an advance given to a salesperson that will be collected when future sales transactions are closed</a:t>
            </a:r>
            <a:endParaRPr lang="en-US" dirty="0"/>
          </a:p>
        </p:txBody>
      </p:sp>
    </p:spTree>
    <p:extLst>
      <p:ext uri="{BB962C8B-B14F-4D97-AF65-F5344CB8AC3E}">
        <p14:creationId xmlns:p14="http://schemas.microsoft.com/office/powerpoint/2010/main" val="20571340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13AF2B-6ADB-C031-B762-A75A15F60BBE}"/>
              </a:ext>
            </a:extLst>
          </p:cNvPr>
          <p:cNvSpPr>
            <a:spLocks noGrp="1"/>
          </p:cNvSpPr>
          <p:nvPr>
            <p:ph type="title"/>
          </p:nvPr>
        </p:nvSpPr>
        <p:spPr>
          <a:xfrm>
            <a:off x="0" y="0"/>
            <a:ext cx="5183188" cy="873457"/>
          </a:xfrm>
        </p:spPr>
        <p:txBody>
          <a:bodyPr>
            <a:normAutofit fontScale="90000"/>
          </a:bodyPr>
          <a:lstStyle/>
          <a:p>
            <a:pPr algn="ctr"/>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Sick Pay</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4" name="Text Placeholder 3">
            <a:extLst>
              <a:ext uri="{FF2B5EF4-FFF2-40B4-BE49-F238E27FC236}">
                <a16:creationId xmlns:a16="http://schemas.microsoft.com/office/drawing/2014/main" id="{BC899867-74DC-B75C-B95A-447D61B943FB}"/>
              </a:ext>
            </a:extLst>
          </p:cNvPr>
          <p:cNvSpPr>
            <a:spLocks noGrp="1"/>
          </p:cNvSpPr>
          <p:nvPr>
            <p:ph type="body" sz="half" idx="2"/>
          </p:nvPr>
        </p:nvSpPr>
        <p:spPr>
          <a:xfrm>
            <a:off x="0" y="777922"/>
            <a:ext cx="7833814" cy="6080078"/>
          </a:xfrm>
        </p:spPr>
        <p:txBody>
          <a:bodyPr>
            <a:normAutofit/>
          </a:bodyPr>
          <a:lstStyle/>
          <a:p>
            <a:pPr algn="just"/>
            <a:r>
              <a:rPr lang="en-US" sz="2800" dirty="0">
                <a:effectLst/>
                <a:latin typeface="Times New Roman" panose="02020603050405020304" pitchFamily="18" charset="0"/>
                <a:ea typeface="Calibri" panose="020F0502020204030204" pitchFamily="34" charset="0"/>
              </a:rPr>
              <a:t>Sick pay is any amount paid to an employee because of illness or injury under a plan providing for such benefits. </a:t>
            </a:r>
            <a:endParaRPr lang="en-US" sz="2800" dirty="0"/>
          </a:p>
        </p:txBody>
      </p:sp>
      <p:pic>
        <p:nvPicPr>
          <p:cNvPr id="10242" name="Picture 2" descr="Free Professional massage therapist treating patient in clinic Stock Photo">
            <a:extLst>
              <a:ext uri="{FF2B5EF4-FFF2-40B4-BE49-F238E27FC236}">
                <a16:creationId xmlns:a16="http://schemas.microsoft.com/office/drawing/2014/main" id="{7AF9099C-3FBF-6598-F1A1-746D9CD87A9A}"/>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17477" r="17477"/>
          <a:stretch>
            <a:fillRect/>
          </a:stretch>
        </p:blipFill>
        <p:spPr bwMode="auto">
          <a:xfrm>
            <a:off x="7833814" y="0"/>
            <a:ext cx="4358185" cy="3429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63208C2-C666-A7C5-8025-8D927CA8FECF}"/>
              </a:ext>
            </a:extLst>
          </p:cNvPr>
          <p:cNvSpPr txBox="1"/>
          <p:nvPr/>
        </p:nvSpPr>
        <p:spPr>
          <a:xfrm>
            <a:off x="7833814" y="3429000"/>
            <a:ext cx="4258101"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https://www.pexels.com/photo/professional-massage-therapist-treating-patient-in-clinic-5473177/</a:t>
            </a:r>
          </a:p>
        </p:txBody>
      </p:sp>
    </p:spTree>
    <p:extLst>
      <p:ext uri="{BB962C8B-B14F-4D97-AF65-F5344CB8AC3E}">
        <p14:creationId xmlns:p14="http://schemas.microsoft.com/office/powerpoint/2010/main" val="6996565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B7D57-FD72-9976-4C53-A02B43F3A84F}"/>
              </a:ext>
            </a:extLst>
          </p:cNvPr>
          <p:cNvSpPr>
            <a:spLocks noGrp="1"/>
          </p:cNvSpPr>
          <p:nvPr>
            <p:ph type="title"/>
          </p:nvPr>
        </p:nvSpPr>
        <p:spPr>
          <a:xfrm>
            <a:off x="0" y="0"/>
            <a:ext cx="7560860" cy="791570"/>
          </a:xfrm>
        </p:spPr>
        <p:txBody>
          <a:bodyPr>
            <a:normAutofit/>
          </a:bodyPr>
          <a:lstStyle/>
          <a:p>
            <a:r>
              <a:rPr lang="en-US" sz="2400" b="1" dirty="0">
                <a:latin typeface="Times New Roman" panose="02020603050405020304" pitchFamily="18" charset="0"/>
                <a:cs typeface="Times New Roman" panose="02020603050405020304" pitchFamily="18" charset="0"/>
              </a:rPr>
              <a:t>Tips</a:t>
            </a:r>
          </a:p>
        </p:txBody>
      </p:sp>
      <p:sp>
        <p:nvSpPr>
          <p:cNvPr id="4" name="Text Placeholder 3">
            <a:extLst>
              <a:ext uri="{FF2B5EF4-FFF2-40B4-BE49-F238E27FC236}">
                <a16:creationId xmlns:a16="http://schemas.microsoft.com/office/drawing/2014/main" id="{AB708E66-EC97-1A1B-7540-ECC1CBB8FFEE}"/>
              </a:ext>
            </a:extLst>
          </p:cNvPr>
          <p:cNvSpPr>
            <a:spLocks noGrp="1"/>
          </p:cNvSpPr>
          <p:nvPr>
            <p:ph type="body" sz="half" idx="2"/>
          </p:nvPr>
        </p:nvSpPr>
        <p:spPr>
          <a:xfrm>
            <a:off x="0" y="791569"/>
            <a:ext cx="7560860" cy="6066429"/>
          </a:xfrm>
        </p:spPr>
        <p:txBody>
          <a:bodyPr/>
          <a:lstStyle/>
          <a:p>
            <a:r>
              <a:rPr lang="en-US" sz="2400" dirty="0">
                <a:effectLst/>
                <a:latin typeface="Times New Roman" panose="02020603050405020304" pitchFamily="18" charset="0"/>
                <a:ea typeface="Calibri" panose="020F0502020204030204" pitchFamily="34" charset="0"/>
              </a:rPr>
              <a:t>A tip is an additional amount from a customer for services rendered.</a:t>
            </a:r>
            <a:endParaRPr lang="en-US" sz="2400" dirty="0"/>
          </a:p>
          <a:p>
            <a:endParaRPr lang="en-US" dirty="0"/>
          </a:p>
        </p:txBody>
      </p:sp>
      <p:pic>
        <p:nvPicPr>
          <p:cNvPr id="11266" name="Picture 2" descr="Free Smiling African American waitress wearing casual t shirt and apron standing at counter in cozy coffee shop with female customer while serving hot drink and looking at each other Stock Photo">
            <a:extLst>
              <a:ext uri="{FF2B5EF4-FFF2-40B4-BE49-F238E27FC236}">
                <a16:creationId xmlns:a16="http://schemas.microsoft.com/office/drawing/2014/main" id="{DD69F94F-EB67-45A6-7662-6E65ADFD1621}"/>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7785" r="7785"/>
          <a:stretch>
            <a:fillRect/>
          </a:stretch>
        </p:blipFill>
        <p:spPr bwMode="auto">
          <a:xfrm>
            <a:off x="7560860" y="1"/>
            <a:ext cx="4631140" cy="408068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11ECC12-0EDF-01E8-EC48-FD52B8F38655}"/>
              </a:ext>
            </a:extLst>
          </p:cNvPr>
          <p:cNvSpPr txBox="1"/>
          <p:nvPr/>
        </p:nvSpPr>
        <p:spPr>
          <a:xfrm>
            <a:off x="7560860" y="4080681"/>
            <a:ext cx="4631139"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https://www.pexels.com/photo/delighted-black-female-barista-serving-coffee-in-cup-in-cafe-3796810/</a:t>
            </a:r>
          </a:p>
        </p:txBody>
      </p:sp>
    </p:spTree>
    <p:extLst>
      <p:ext uri="{BB962C8B-B14F-4D97-AF65-F5344CB8AC3E}">
        <p14:creationId xmlns:p14="http://schemas.microsoft.com/office/powerpoint/2010/main" val="6777445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26BE4F-5E45-AAB0-538F-C59826AA59BE}"/>
              </a:ext>
            </a:extLst>
          </p:cNvPr>
          <p:cNvSpPr>
            <a:spLocks noGrp="1"/>
          </p:cNvSpPr>
          <p:nvPr>
            <p:ph type="title"/>
          </p:nvPr>
        </p:nvSpPr>
        <p:spPr>
          <a:xfrm>
            <a:off x="0" y="0"/>
            <a:ext cx="5183188" cy="996950"/>
          </a:xfrm>
        </p:spPr>
        <p:txBody>
          <a:bodyPr>
            <a:normAutofit/>
          </a:bodyPr>
          <a:lstStyle/>
          <a:p>
            <a:pPr algn="ctr"/>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Supplemental Wages</a:t>
            </a:r>
            <a:br>
              <a:rPr lang="en-US" sz="24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4" name="Text Placeholder 3">
            <a:extLst>
              <a:ext uri="{FF2B5EF4-FFF2-40B4-BE49-F238E27FC236}">
                <a16:creationId xmlns:a16="http://schemas.microsoft.com/office/drawing/2014/main" id="{D6632FC9-3D24-302B-A68A-5939F7D99BD0}"/>
              </a:ext>
            </a:extLst>
          </p:cNvPr>
          <p:cNvSpPr>
            <a:spLocks noGrp="1"/>
          </p:cNvSpPr>
          <p:nvPr>
            <p:ph type="body" sz="half" idx="2"/>
          </p:nvPr>
        </p:nvSpPr>
        <p:spPr>
          <a:xfrm>
            <a:off x="0" y="764275"/>
            <a:ext cx="7533564" cy="6093725"/>
          </a:xfrm>
        </p:spPr>
        <p:txBody>
          <a:bodyPr>
            <a:normAutofit/>
          </a:bodyPr>
          <a:lstStyle/>
          <a:p>
            <a:pPr algn="just"/>
            <a:r>
              <a:rPr lang="en-US" sz="2800" dirty="0">
                <a:effectLst/>
                <a:latin typeface="Times New Roman" panose="02020603050405020304" pitchFamily="18" charset="0"/>
                <a:ea typeface="Calibri" panose="020F0502020204030204" pitchFamily="34" charset="0"/>
              </a:rPr>
              <a:t>Supplemental wages differ from regular wages only in that they may be based on a different payroll period, computed on a different compensation plan or rate, or paid at a different time than regular wages. </a:t>
            </a:r>
            <a:endParaRPr lang="en-US" sz="2800" dirty="0"/>
          </a:p>
        </p:txBody>
      </p:sp>
      <p:pic>
        <p:nvPicPr>
          <p:cNvPr id="12290" name="Picture 2" descr="Free Hands Holding Dollars Stock Photo">
            <a:extLst>
              <a:ext uri="{FF2B5EF4-FFF2-40B4-BE49-F238E27FC236}">
                <a16:creationId xmlns:a16="http://schemas.microsoft.com/office/drawing/2014/main" id="{847711D8-F6FB-7D97-E83E-FFF83C8BEBA6}"/>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16489" r="16489"/>
          <a:stretch>
            <a:fillRect/>
          </a:stretch>
        </p:blipFill>
        <p:spPr bwMode="auto">
          <a:xfrm>
            <a:off x="7533564" y="1"/>
            <a:ext cx="4544136" cy="302980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04B83C2-0273-9E92-6425-19ABB264382A}"/>
              </a:ext>
            </a:extLst>
          </p:cNvPr>
          <p:cNvSpPr txBox="1"/>
          <p:nvPr/>
        </p:nvSpPr>
        <p:spPr>
          <a:xfrm>
            <a:off x="7533564" y="3029803"/>
            <a:ext cx="4544136" cy="261610"/>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https://www.pexels.com/photo/hands-holding-dollars-4968639/</a:t>
            </a:r>
          </a:p>
        </p:txBody>
      </p:sp>
    </p:spTree>
    <p:extLst>
      <p:ext uri="{BB962C8B-B14F-4D97-AF65-F5344CB8AC3E}">
        <p14:creationId xmlns:p14="http://schemas.microsoft.com/office/powerpoint/2010/main" val="8441526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F8995E-B6C4-854E-1FB8-1B8AA22B3C0C}"/>
              </a:ext>
            </a:extLst>
          </p:cNvPr>
          <p:cNvSpPr>
            <a:spLocks noGrp="1"/>
          </p:cNvSpPr>
          <p:nvPr>
            <p:ph type="title"/>
          </p:nvPr>
        </p:nvSpPr>
        <p:spPr>
          <a:xfrm>
            <a:off x="0" y="1"/>
            <a:ext cx="12192000" cy="1132763"/>
          </a:xfrm>
        </p:spPr>
        <p:txBody>
          <a:bodyPr/>
          <a:lstStyle/>
          <a:p>
            <a:pPr algn="ctr"/>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Exempt Payments</a:t>
            </a: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 </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CF36A853-20F4-5BEC-6024-9026CBDF9289}"/>
              </a:ext>
            </a:extLst>
          </p:cNvPr>
          <p:cNvSpPr>
            <a:spLocks noGrp="1"/>
          </p:cNvSpPr>
          <p:nvPr>
            <p:ph idx="1"/>
          </p:nvPr>
        </p:nvSpPr>
        <p:spPr>
          <a:xfrm>
            <a:off x="0" y="832513"/>
            <a:ext cx="11987284" cy="6025487"/>
          </a:xfrm>
        </p:spPr>
        <p:txBody>
          <a:bodyPr/>
          <a:lstStyle/>
          <a:p>
            <a:pPr marL="0" indent="0" algn="just">
              <a:buNone/>
            </a:pPr>
            <a:r>
              <a:rPr lang="en-US" kern="100" dirty="0">
                <a:effectLst/>
                <a:latin typeface="Times New Roman" panose="02020603050405020304" pitchFamily="18" charset="0"/>
                <a:ea typeface="Calibri" panose="020F0502020204030204" pitchFamily="34" charset="0"/>
                <a:cs typeface="Times New Roman" panose="02020603050405020304" pitchFamily="18" charset="0"/>
              </a:rPr>
              <a:t>Compensation not considered wages includes sickness and injury payments under a workers’ compensation law, and other payments that are likely to be tax deductible such as qualified moving expense reimbursements.</a:t>
            </a: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84145385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C8B7C8-FDAE-0272-1F48-AE632FE0CFE1}"/>
              </a:ext>
            </a:extLst>
          </p:cNvPr>
          <p:cNvSpPr>
            <a:spLocks noGrp="1"/>
          </p:cNvSpPr>
          <p:nvPr>
            <p:ph type="title"/>
          </p:nvPr>
        </p:nvSpPr>
        <p:spPr>
          <a:xfrm>
            <a:off x="0" y="1"/>
            <a:ext cx="12192000" cy="955342"/>
          </a:xfrm>
        </p:spPr>
        <p:txBody>
          <a:bodyPr>
            <a:normAutofit fontScale="90000"/>
          </a:bodyPr>
          <a:lstStyle/>
          <a:p>
            <a:pPr algn="ctr"/>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References</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AAF098B1-47A2-163D-BBA3-ED7519A980C6}"/>
              </a:ext>
            </a:extLst>
          </p:cNvPr>
          <p:cNvSpPr>
            <a:spLocks noGrp="1"/>
          </p:cNvSpPr>
          <p:nvPr>
            <p:ph idx="1"/>
          </p:nvPr>
        </p:nvSpPr>
        <p:spPr>
          <a:xfrm>
            <a:off x="-1" y="409433"/>
            <a:ext cx="12191999" cy="6448566"/>
          </a:xfrm>
        </p:spPr>
        <p:txBody>
          <a:bodyPr>
            <a:normAutofit/>
          </a:bodyPr>
          <a:lstStyle/>
          <a:p>
            <a:pPr marL="0" marR="0" algn="just">
              <a:lnSpc>
                <a:spcPct val="107000"/>
              </a:lnSpc>
              <a:spcBef>
                <a:spcPts val="0"/>
              </a:spcBef>
              <a:spcAft>
                <a:spcPts val="800"/>
              </a:spcAft>
            </a:pP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Aswathappa</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K, Human Resource Management, New Delhi, Tata McGraw Hill, 2014, Pp. 390.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Bruno S. Frey, Margit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Ostzerloh</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(2002) "Successful management by motivation : balancing intrinsic and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extrinoic</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incentives, springer-</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verlag</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Berlin, Heidelberg, New York, 2002, Pg. 53-54</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Biswanath Ghosh, Compensation and Reward Management, New Delhi, Sterling, 2012, Pp. 2 – 3. Biswanath Ghosh, Ibid, Pp. 43-46.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Aswathappa</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K, Human Resource Management, New Delhi, Tata McGraw Hill, 2014, Pp. 393.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Tangthong,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Sorasak</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 causal model of compensation and benefits and reward management on organizational effectiveness of MNCs, Asian Journal of Management Research, Vol. 5, No. 1, January 2014, Pp. 44-65.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5290825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01780A-7F76-9722-8E19-A06DBF4FEA12}"/>
              </a:ext>
            </a:extLst>
          </p:cNvPr>
          <p:cNvSpPr>
            <a:spLocks noGrp="1"/>
          </p:cNvSpPr>
          <p:nvPr>
            <p:ph type="title"/>
          </p:nvPr>
        </p:nvSpPr>
        <p:spPr>
          <a:xfrm>
            <a:off x="0" y="1"/>
            <a:ext cx="12192000" cy="1078172"/>
          </a:xfrm>
        </p:spPr>
        <p:txBody>
          <a:bodyPr>
            <a:normAutofit/>
          </a:bodyPr>
          <a:lstStyle/>
          <a:p>
            <a:pPr algn="ctr"/>
            <a:r>
              <a:rPr lang="en-US" sz="2800" b="1" dirty="0">
                <a:latin typeface="Times New Roman" panose="02020603050405020304" pitchFamily="18" charset="0"/>
                <a:cs typeface="Times New Roman" panose="02020603050405020304" pitchFamily="18" charset="0"/>
              </a:rPr>
              <a:t>References </a:t>
            </a:r>
          </a:p>
        </p:txBody>
      </p:sp>
      <p:sp>
        <p:nvSpPr>
          <p:cNvPr id="3" name="Content Placeholder 2">
            <a:extLst>
              <a:ext uri="{FF2B5EF4-FFF2-40B4-BE49-F238E27FC236}">
                <a16:creationId xmlns:a16="http://schemas.microsoft.com/office/drawing/2014/main" id="{377032BF-C22F-8FE0-002A-6E02426B8998}"/>
              </a:ext>
            </a:extLst>
          </p:cNvPr>
          <p:cNvSpPr>
            <a:spLocks noGrp="1"/>
          </p:cNvSpPr>
          <p:nvPr>
            <p:ph idx="1"/>
          </p:nvPr>
        </p:nvSpPr>
        <p:spPr>
          <a:xfrm>
            <a:off x="0" y="1078174"/>
            <a:ext cx="12192000" cy="5779826"/>
          </a:xfrm>
        </p:spPr>
        <p:txBody>
          <a:bodyPr>
            <a:normAutofit/>
          </a:bodyPr>
          <a:lstStyle/>
          <a:p>
            <a:pPr marL="0" marR="0" indent="0" algn="just">
              <a:lnSpc>
                <a:spcPct val="107000"/>
              </a:lnSpc>
              <a:spcBef>
                <a:spcPts val="0"/>
              </a:spcBef>
              <a:spcAft>
                <a:spcPts val="800"/>
              </a:spcAft>
              <a:buNone/>
            </a:pP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Aswathappa</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K, (2014). Human Resource Management, New Delhi, Tata McGraw Hill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Bruno S. Frey, Margit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Ostzerloh</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(2002) "Successful management by motivation : balancing intrinsic and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extrinoic</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incentives, springer-</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verlag</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Berlin, Heidelberg, New York, 2002, Pg. 53-54</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Biswanath Ghosh, Compensation and Reward Management, New Delhi, Sterling, 2012, Pp. 2 – 3.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Biswanath Ghosh, Ibid, Pp. 43-46.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4318208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680A85-9C34-3FEC-9D41-6338AC1A0D37}"/>
              </a:ext>
            </a:extLst>
          </p:cNvPr>
          <p:cNvSpPr>
            <a:spLocks noGrp="1"/>
          </p:cNvSpPr>
          <p:nvPr>
            <p:ph type="title"/>
          </p:nvPr>
        </p:nvSpPr>
        <p:spPr>
          <a:xfrm>
            <a:off x="0" y="1"/>
            <a:ext cx="12192000" cy="696035"/>
          </a:xfrm>
        </p:spPr>
        <p:txBody>
          <a:bodyPr>
            <a:normAutofit/>
          </a:bodyPr>
          <a:lstStyle/>
          <a:p>
            <a:pPr algn="ctr"/>
            <a:r>
              <a:rPr lang="en-US" sz="2800" b="1" dirty="0">
                <a:latin typeface="Times New Roman" panose="02020603050405020304" pitchFamily="18" charset="0"/>
                <a:cs typeface="Times New Roman" panose="02020603050405020304" pitchFamily="18" charset="0"/>
              </a:rPr>
              <a:t>References </a:t>
            </a:r>
          </a:p>
        </p:txBody>
      </p:sp>
      <p:sp>
        <p:nvSpPr>
          <p:cNvPr id="3" name="Content Placeholder 2">
            <a:extLst>
              <a:ext uri="{FF2B5EF4-FFF2-40B4-BE49-F238E27FC236}">
                <a16:creationId xmlns:a16="http://schemas.microsoft.com/office/drawing/2014/main" id="{823551CB-78B4-C95D-24D4-341720759604}"/>
              </a:ext>
            </a:extLst>
          </p:cNvPr>
          <p:cNvSpPr>
            <a:spLocks noGrp="1"/>
          </p:cNvSpPr>
          <p:nvPr>
            <p:ph idx="1"/>
          </p:nvPr>
        </p:nvSpPr>
        <p:spPr>
          <a:xfrm>
            <a:off x="95535" y="805218"/>
            <a:ext cx="12192000" cy="6052781"/>
          </a:xfrm>
        </p:spPr>
        <p:txBody>
          <a:bodyPr>
            <a:normAutofit/>
          </a:bodyPr>
          <a:lstStyle/>
          <a:p>
            <a:pPr marL="0" marR="0" indent="0" algn="just">
              <a:lnSpc>
                <a:spcPct val="107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Tangthong,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Sorasak</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 causal model of compensation and benefits and reward management on organizational effectiveness of MNCs, Asian Journal of Management Research, Vol. 5, No. 1, January 2014, Pp. 44-65.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Bhattacharyya, Dipak Kumar, Compensation Management, New Delhi, Oxford University Press, 2013, Pp. 11-12.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Biswanath Ghosh, Compensation and Reward Management, New Delhi, Sterling, 2012, Pp. 95.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Singh, BD, Compensation Reward Management, 2nd ed, New Delhi, Excel Books, 2012, Pp.232-236.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H.L. Kumar (2015), Practical Guide to Employee’s Compensation -Act &amp; Rule. Universal Law Publishing Co. Pvt. Ltd. New Delhi – India..</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3708001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1CD5F8-5043-15DD-4394-46653091889E}"/>
              </a:ext>
            </a:extLst>
          </p:cNvPr>
          <p:cNvSpPr>
            <a:spLocks noGrp="1"/>
          </p:cNvSpPr>
          <p:nvPr>
            <p:ph type="title"/>
          </p:nvPr>
        </p:nvSpPr>
        <p:spPr>
          <a:xfrm>
            <a:off x="0" y="-109181"/>
            <a:ext cx="12192000" cy="614148"/>
          </a:xfrm>
        </p:spPr>
        <p:txBody>
          <a:bodyPr>
            <a:normAutofit/>
          </a:bodyPr>
          <a:lstStyle/>
          <a:p>
            <a:pPr algn="ctr"/>
            <a:r>
              <a:rPr lang="en-US" sz="2400" b="1"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36325A37-7AB4-1838-AEC1-8879CA65EC0A}"/>
              </a:ext>
            </a:extLst>
          </p:cNvPr>
          <p:cNvSpPr>
            <a:spLocks noGrp="1"/>
          </p:cNvSpPr>
          <p:nvPr>
            <p:ph idx="1"/>
          </p:nvPr>
        </p:nvSpPr>
        <p:spPr>
          <a:xfrm>
            <a:off x="0" y="736979"/>
            <a:ext cx="12192000" cy="6121020"/>
          </a:xfrm>
        </p:spPr>
        <p:txBody>
          <a:bodyPr/>
          <a:lstStyle/>
          <a:p>
            <a:pPr marL="0" indent="0">
              <a:buNone/>
            </a:pPr>
            <a:r>
              <a:rPr lang="en-US" sz="2400" dirty="0" err="1">
                <a:latin typeface="Times New Roman" panose="02020603050405020304" pitchFamily="18" charset="0"/>
                <a:cs typeface="Times New Roman" panose="02020603050405020304" pitchFamily="18" charset="0"/>
              </a:rPr>
              <a:t>Pixabay</a:t>
            </a:r>
            <a:r>
              <a:rPr lang="en-US" sz="2400" dirty="0">
                <a:latin typeface="Times New Roman" panose="02020603050405020304" pitchFamily="18" charset="0"/>
                <a:cs typeface="Times New Roman" panose="02020603050405020304" pitchFamily="18" charset="0"/>
              </a:rPr>
              <a:t> (2016).https://www.pexels.com/photo/rolled-20-u-s-dollar-bill-164527/</a:t>
            </a:r>
          </a:p>
          <a:p>
            <a:pPr marL="0" indent="0">
              <a:buNone/>
            </a:pPr>
            <a:r>
              <a:rPr lang="en-US" sz="2400" dirty="0" err="1">
                <a:latin typeface="Times New Roman" panose="02020603050405020304" pitchFamily="18" charset="0"/>
                <a:cs typeface="Times New Roman" panose="02020603050405020304" pitchFamily="18" charset="0"/>
              </a:rPr>
              <a:t>Cottonbro</a:t>
            </a:r>
            <a:r>
              <a:rPr lang="en-US" sz="2400" dirty="0">
                <a:latin typeface="Times New Roman" panose="02020603050405020304" pitchFamily="18" charset="0"/>
                <a:cs typeface="Times New Roman" panose="02020603050405020304" pitchFamily="18" charset="0"/>
              </a:rPr>
              <a:t> studio (2020). </a:t>
            </a:r>
            <a:r>
              <a:rPr lang="en-US" sz="2400" dirty="0">
                <a:latin typeface="Times New Roman" panose="02020603050405020304" pitchFamily="18" charset="0"/>
                <a:cs typeface="Times New Roman" panose="02020603050405020304" pitchFamily="18" charset="0"/>
                <a:hlinkClick r:id="rId2"/>
              </a:rPr>
              <a:t>https://www.pexels.com/photo/smiling-woman-in-fur-coat-posing-5922465/</a:t>
            </a:r>
            <a:endParaRPr lang="en-US" sz="24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Nathan Cowley(2018).https://www.pexels.com/photo/man-in-blue-and-brown-plaid-dress-shirt-touching-his-hair-897817/</a:t>
            </a:r>
          </a:p>
          <a:p>
            <a:pPr marL="0" indent="0">
              <a:buNone/>
            </a:pPr>
            <a:r>
              <a:rPr lang="en-US" sz="2400" dirty="0">
                <a:latin typeface="Times New Roman" panose="02020603050405020304" pitchFamily="18" charset="0"/>
                <a:cs typeface="Times New Roman" panose="02020603050405020304" pitchFamily="18" charset="0"/>
              </a:rPr>
              <a:t>Polina </a:t>
            </a:r>
            <a:r>
              <a:rPr lang="en-US" sz="2400" dirty="0" err="1">
                <a:latin typeface="Times New Roman" panose="02020603050405020304" pitchFamily="18" charset="0"/>
                <a:cs typeface="Times New Roman" panose="02020603050405020304" pitchFamily="18" charset="0"/>
              </a:rPr>
              <a:t>Tanklevitch</a:t>
            </a:r>
            <a:r>
              <a:rPr lang="en-US" sz="2400" dirty="0">
                <a:latin typeface="Times New Roman" panose="02020603050405020304" pitchFamily="18" charset="0"/>
                <a:cs typeface="Times New Roman" panose="02020603050405020304" pitchFamily="18" charset="0"/>
              </a:rPr>
              <a:t> (2020). </a:t>
            </a:r>
            <a:r>
              <a:rPr lang="en-US" sz="2400" dirty="0">
                <a:latin typeface="Times New Roman" panose="02020603050405020304" pitchFamily="18" charset="0"/>
                <a:cs typeface="Times New Roman" panose="02020603050405020304" pitchFamily="18" charset="0"/>
                <a:hlinkClick r:id="rId3"/>
              </a:rPr>
              <a:t>https://www.pexels.com/photo/a-man-giving-a-gift-to-a-woman-6030167/</a:t>
            </a:r>
            <a:endParaRPr lang="en-US" sz="2400" dirty="0">
              <a:latin typeface="Times New Roman" panose="02020603050405020304" pitchFamily="18" charset="0"/>
              <a:cs typeface="Times New Roman" panose="02020603050405020304" pitchFamily="18" charset="0"/>
            </a:endParaRPr>
          </a:p>
          <a:p>
            <a:pPr marL="0" indent="0">
              <a:buNone/>
            </a:pPr>
            <a:r>
              <a:rPr lang="en-US" sz="2400" dirty="0" err="1">
                <a:latin typeface="Times New Roman" panose="02020603050405020304" pitchFamily="18" charset="0"/>
                <a:cs typeface="Times New Roman" panose="02020603050405020304" pitchFamily="18" charset="0"/>
              </a:rPr>
              <a:t>Redne</a:t>
            </a:r>
            <a:r>
              <a:rPr lang="en-US" sz="2400" dirty="0">
                <a:latin typeface="Times New Roman" panose="02020603050405020304" pitchFamily="18" charset="0"/>
                <a:cs typeface="Times New Roman" panose="02020603050405020304" pitchFamily="18" charset="0"/>
              </a:rPr>
              <a:t> stock project (2020).https://www.pexels.com/photo/a-woman-receiving-money-from-the-customer-4921256/</a:t>
            </a:r>
          </a:p>
          <a:p>
            <a:pPr marL="0" indent="0">
              <a:buNone/>
            </a:pPr>
            <a:r>
              <a:rPr lang="en-US" sz="2400" dirty="0" err="1">
                <a:latin typeface="Times New Roman" panose="02020603050405020304" pitchFamily="18" charset="0"/>
                <a:cs typeface="Times New Roman" panose="02020603050405020304" pitchFamily="18" charset="0"/>
              </a:rPr>
              <a:t>Redne</a:t>
            </a:r>
            <a:r>
              <a:rPr lang="en-US" sz="2400" dirty="0">
                <a:latin typeface="Times New Roman" panose="02020603050405020304" pitchFamily="18" charset="0"/>
                <a:cs typeface="Times New Roman" panose="02020603050405020304" pitchFamily="18" charset="0"/>
              </a:rPr>
              <a:t> stock project (2021).https://www.pexels.com/photo/people-clapping-for-an-award-winning-actor-7005756/</a:t>
            </a:r>
          </a:p>
          <a:p>
            <a:pPr marL="0" indent="0">
              <a:buNone/>
            </a:pPr>
            <a:endParaRPr lang="en-US" dirty="0"/>
          </a:p>
        </p:txBody>
      </p:sp>
    </p:spTree>
    <p:extLst>
      <p:ext uri="{BB962C8B-B14F-4D97-AF65-F5344CB8AC3E}">
        <p14:creationId xmlns:p14="http://schemas.microsoft.com/office/powerpoint/2010/main" val="28510927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586487-8623-68FB-63EF-BEDF24B11051}"/>
              </a:ext>
            </a:extLst>
          </p:cNvPr>
          <p:cNvSpPr>
            <a:spLocks noGrp="1"/>
          </p:cNvSpPr>
          <p:nvPr>
            <p:ph type="title"/>
          </p:nvPr>
        </p:nvSpPr>
        <p:spPr>
          <a:xfrm>
            <a:off x="1" y="1"/>
            <a:ext cx="12078268" cy="681036"/>
          </a:xfrm>
        </p:spPr>
        <p:txBody>
          <a:bodyPr>
            <a:normAutofit/>
          </a:bodyPr>
          <a:lstStyle/>
          <a:p>
            <a:pPr algn="ctr"/>
            <a:r>
              <a:rPr lang="en-US" sz="2400" b="1"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0DD26B59-BF79-DE5D-FB5B-AB68035579A4}"/>
              </a:ext>
            </a:extLst>
          </p:cNvPr>
          <p:cNvSpPr>
            <a:spLocks noGrp="1"/>
          </p:cNvSpPr>
          <p:nvPr>
            <p:ph idx="1"/>
          </p:nvPr>
        </p:nvSpPr>
        <p:spPr>
          <a:xfrm>
            <a:off x="0" y="681036"/>
            <a:ext cx="12192000" cy="6176963"/>
          </a:xfrm>
        </p:spPr>
        <p:txBody>
          <a:bodyPr>
            <a:normAutofit/>
          </a:bodyPr>
          <a:lstStyle/>
          <a:p>
            <a:pPr marL="0" indent="0">
              <a:buNone/>
            </a:pPr>
            <a:r>
              <a:rPr lang="en-US" sz="2400" dirty="0">
                <a:latin typeface="Times New Roman" panose="02020603050405020304" pitchFamily="18" charset="0"/>
                <a:cs typeface="Times New Roman" panose="02020603050405020304" pitchFamily="18" charset="0"/>
              </a:rPr>
              <a:t>Karolina Grabowska(2020). </a:t>
            </a:r>
            <a:r>
              <a:rPr lang="en-US" sz="2400" dirty="0">
                <a:latin typeface="Times New Roman" panose="02020603050405020304" pitchFamily="18" charset="0"/>
                <a:cs typeface="Times New Roman" panose="02020603050405020304" pitchFamily="18" charset="0"/>
                <a:hlinkClick r:id="rId2"/>
              </a:rPr>
              <a:t>https://www.pexels.com/photo/crop-man-with-various-banknotes-in-pocket-4386407/</a:t>
            </a:r>
            <a:endParaRPr lang="en-US" sz="24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Tiger Lily (2020).https://www.pexels.com/photo/men-working-in-a-warehouse-4481532/</a:t>
            </a:r>
          </a:p>
          <a:p>
            <a:pPr marL="0" indent="0">
              <a:buNone/>
            </a:pPr>
            <a:r>
              <a:rPr lang="en-US" sz="2400" dirty="0">
                <a:latin typeface="Times New Roman" panose="02020603050405020304" pitchFamily="18" charset="0"/>
                <a:cs typeface="Times New Roman" panose="02020603050405020304" pitchFamily="18" charset="0"/>
              </a:rPr>
              <a:t>Ryutaro </a:t>
            </a:r>
            <a:r>
              <a:rPr lang="en-US" sz="2400" dirty="0" err="1">
                <a:latin typeface="Times New Roman" panose="02020603050405020304" pitchFamily="18" charset="0"/>
                <a:cs typeface="Times New Roman" panose="02020603050405020304" pitchFamily="18" charset="0"/>
              </a:rPr>
              <a:t>Tsukala</a:t>
            </a:r>
            <a:r>
              <a:rPr lang="en-US" sz="2400" dirty="0">
                <a:latin typeface="Times New Roman" panose="02020603050405020304" pitchFamily="18" charset="0"/>
                <a:cs typeface="Times New Roman" panose="02020603050405020304" pitchFamily="18" charset="0"/>
              </a:rPr>
              <a:t>(2020). </a:t>
            </a:r>
            <a:r>
              <a:rPr lang="en-US" sz="2400" dirty="0">
                <a:latin typeface="Times New Roman" panose="02020603050405020304" pitchFamily="18" charset="0"/>
                <a:cs typeface="Times New Roman" panose="02020603050405020304" pitchFamily="18" charset="0"/>
                <a:hlinkClick r:id="rId3"/>
              </a:rPr>
              <a:t>https://www.pexels.com/photo/professional-massage-therapist-treating-patient-in-clinic-5473177/</a:t>
            </a:r>
            <a:endParaRPr lang="en-US" sz="24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Andrea </a:t>
            </a:r>
            <a:r>
              <a:rPr lang="en-US" sz="2400" dirty="0" err="1">
                <a:latin typeface="Times New Roman" panose="02020603050405020304" pitchFamily="18" charset="0"/>
                <a:cs typeface="Times New Roman" panose="02020603050405020304" pitchFamily="18" charset="0"/>
              </a:rPr>
              <a:t>Pracquadio</a:t>
            </a:r>
            <a:r>
              <a:rPr lang="en-US" sz="2400" dirty="0">
                <a:latin typeface="Times New Roman" panose="02020603050405020304" pitchFamily="18" charset="0"/>
                <a:cs typeface="Times New Roman" panose="02020603050405020304" pitchFamily="18" charset="0"/>
              </a:rPr>
              <a:t> (2020).https://www.pexels.com/photo/delighted-black-female-barista-serving-coffee-in-cup-in-cafe-3796810/</a:t>
            </a:r>
          </a:p>
          <a:p>
            <a:pPr marL="0" indent="0">
              <a:buNone/>
            </a:pPr>
            <a:r>
              <a:rPr lang="en-US" sz="2400" dirty="0">
                <a:latin typeface="Times New Roman" panose="02020603050405020304" pitchFamily="18" charset="0"/>
                <a:cs typeface="Times New Roman" panose="02020603050405020304" pitchFamily="18" charset="0"/>
              </a:rPr>
              <a:t>Karolina Grabowska (2020).https://www.pexels.com/photo/hands-holding-dollars-4968639/</a:t>
            </a:r>
          </a:p>
        </p:txBody>
      </p:sp>
    </p:spTree>
    <p:extLst>
      <p:ext uri="{BB962C8B-B14F-4D97-AF65-F5344CB8AC3E}">
        <p14:creationId xmlns:p14="http://schemas.microsoft.com/office/powerpoint/2010/main" val="96349993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198</TotalTime>
  <Words>1694</Words>
  <Application>Microsoft Office PowerPoint</Application>
  <PresentationFormat>Widescreen</PresentationFormat>
  <Paragraphs>116</Paragraphs>
  <Slides>32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32</vt:i4>
      </vt:variant>
    </vt:vector>
  </HeadingPairs>
  <TitlesOfParts>
    <vt:vector size="37" baseType="lpstr">
      <vt:lpstr>Arial</vt:lpstr>
      <vt:lpstr>Calibri</vt:lpstr>
      <vt:lpstr>Calibri Light</vt:lpstr>
      <vt:lpstr>Times New Roman</vt:lpstr>
      <vt:lpstr>Office Theme</vt:lpstr>
      <vt:lpstr>COURSE: REWARD MANAGEMENT  </vt:lpstr>
      <vt:lpstr>Compensation</vt:lpstr>
      <vt:lpstr>Compensation</vt:lpstr>
      <vt:lpstr>Compensation management </vt:lpstr>
      <vt:lpstr>Compensation</vt:lpstr>
      <vt:lpstr>Components of compensation</vt:lpstr>
      <vt:lpstr>2. Dearness Allowance  </vt:lpstr>
      <vt:lpstr>Incentives  </vt:lpstr>
      <vt:lpstr>Bonus  </vt:lpstr>
      <vt:lpstr>Non-Monetary Benefits  </vt:lpstr>
      <vt:lpstr>Commissions </vt:lpstr>
      <vt:lpstr>Mixed Plan  </vt:lpstr>
      <vt:lpstr>Piece Rate Wages  </vt:lpstr>
      <vt:lpstr>Fringe Benefits  </vt:lpstr>
      <vt:lpstr>Profit Sharing  </vt:lpstr>
      <vt:lpstr>Job Descriptions  </vt:lpstr>
      <vt:lpstr>Job Analysis  </vt:lpstr>
      <vt:lpstr>Job Evaluation  </vt:lpstr>
      <vt:lpstr>Pay Structures  </vt:lpstr>
      <vt:lpstr>Salary Surveys </vt:lpstr>
      <vt:lpstr>Policies and Regulations  </vt:lpstr>
      <vt:lpstr>Methods of Compensation  </vt:lpstr>
      <vt:lpstr>Draws</vt:lpstr>
      <vt:lpstr>Sick Pay </vt:lpstr>
      <vt:lpstr>Tips</vt:lpstr>
      <vt:lpstr>Supplemental Wages </vt:lpstr>
      <vt:lpstr>Exempt Payments  </vt:lpstr>
      <vt:lpstr>References </vt:lpstr>
      <vt:lpstr>References </vt:lpstr>
      <vt:lpstr>References </vt:lpstr>
      <vt:lpstr>References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REWARD MANAGEMENT  </dc:title>
  <dc:creator>Dr. Lucy K. Kirima</dc:creator>
  <cp:lastModifiedBy>Dr. Lucy K. Kirima</cp:lastModifiedBy>
  <cp:revision>62</cp:revision>
  <dcterms:created xsi:type="dcterms:W3CDTF">2023-10-17T05:25:52Z</dcterms:created>
  <dcterms:modified xsi:type="dcterms:W3CDTF">2023-10-20T07:27:37Z</dcterms:modified>
</cp:coreProperties>
</file>