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91"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061"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26D23D-81B3-49EB-A94C-9B50390A9D4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14BB1A-2048-4800-AFE9-9ACF2FA6025A}" type="slidenum">
              <a:rPr lang="en-US" smtClean="0"/>
              <a:t>‹#›</a:t>
            </a:fld>
            <a:endParaRPr lang="en-US"/>
          </a:p>
        </p:txBody>
      </p:sp>
    </p:spTree>
    <p:extLst>
      <p:ext uri="{BB962C8B-B14F-4D97-AF65-F5344CB8AC3E}">
        <p14:creationId xmlns:p14="http://schemas.microsoft.com/office/powerpoint/2010/main" val="125519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14BB1A-2048-4800-AFE9-9ACF2FA6025A}" type="slidenum">
              <a:rPr lang="en-US" smtClean="0"/>
              <a:t>1</a:t>
            </a:fld>
            <a:endParaRPr lang="en-US"/>
          </a:p>
        </p:txBody>
      </p:sp>
    </p:spTree>
    <p:extLst>
      <p:ext uri="{BB962C8B-B14F-4D97-AF65-F5344CB8AC3E}">
        <p14:creationId xmlns:p14="http://schemas.microsoft.com/office/powerpoint/2010/main" val="2915595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59DEF-55E4-E49B-6BFB-D846C933D5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E172D0-08EF-326A-90A6-BED4230AF7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3D9CFA-7035-DB07-4F0C-BB3CF839414A}"/>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79DD996E-A2AA-8CA7-CAF4-584DA392D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5CC484-F81A-0025-9055-81969B2DD910}"/>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1647636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05CB7-0803-E474-2E79-6254FFB489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10EAC3-DCEB-FC25-C3C8-802AECAC78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D7D471-BC16-BB79-C081-63FBC820C4A9}"/>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9FD19B58-75FA-D734-6DE3-0BCE746B68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2F43C1-616F-E5EC-5BCC-0401C03E18E4}"/>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1989917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72F70-7EEC-87E6-A47B-E4700E7775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7D76DFB-D0C0-D1EB-4C65-CDE857C07B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C95F85-0997-75CE-B20C-A868E4CAA636}"/>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1D5CAB71-2A70-BDF8-C0DA-098FF26853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222779-0D09-6F09-35C0-9DEFD3D5D04A}"/>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1659173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2BA35-CEDC-66E6-C6C2-A9F313AA17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9D5B57-E7BC-CCBE-FD3E-6577CE469D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D62020-CDFB-30CC-5AA5-88C0E76BE5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4F2C138-002A-A5A1-A88F-E548DBC503E1}"/>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6" name="Footer Placeholder 5">
            <a:extLst>
              <a:ext uri="{FF2B5EF4-FFF2-40B4-BE49-F238E27FC236}">
                <a16:creationId xmlns:a16="http://schemas.microsoft.com/office/drawing/2014/main" id="{67B50D4D-AB40-6B36-B9EA-2EBFEA00A9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2245CB-1FA2-7E12-9B2E-BCC66A3F01E9}"/>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242838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DE563-7354-6426-66D3-9DBB53775E4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F4F997-0BBC-6813-053D-79215EB702A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3DF4BA-CB9A-A8D2-3501-B8D7F9F68B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B7258B1-81DE-0CDE-BEFE-488BB8840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578B3E-2407-9882-CE2C-6F537A5CF8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713EF45-55FE-BE52-6826-17427491F11D}"/>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8" name="Footer Placeholder 7">
            <a:extLst>
              <a:ext uri="{FF2B5EF4-FFF2-40B4-BE49-F238E27FC236}">
                <a16:creationId xmlns:a16="http://schemas.microsoft.com/office/drawing/2014/main" id="{FD78C56F-ACA1-6FCB-9110-BBB76C3EFF3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4C2DDB-DE0E-7EC1-8E61-F4FF51E5681D}"/>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2317375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ECCE9-350B-DF06-295E-72CA03F2398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0B6051-044F-9B63-096E-552E6BCEEE12}"/>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4" name="Footer Placeholder 3">
            <a:extLst>
              <a:ext uri="{FF2B5EF4-FFF2-40B4-BE49-F238E27FC236}">
                <a16:creationId xmlns:a16="http://schemas.microsoft.com/office/drawing/2014/main" id="{F70A69D4-E880-6721-EC86-A5E242AEF74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51690E3-BA55-08EF-9138-302017E4CC82}"/>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3218121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30D7EE-6A57-CAEA-C7ED-BEC28C4E8C6F}"/>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3" name="Footer Placeholder 2">
            <a:extLst>
              <a:ext uri="{FF2B5EF4-FFF2-40B4-BE49-F238E27FC236}">
                <a16:creationId xmlns:a16="http://schemas.microsoft.com/office/drawing/2014/main" id="{84476270-F5E1-F3B4-4096-E1BECC82D05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C93F25-66AA-A246-6F66-EBC207250137}"/>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2234569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A3E69-3CA7-06D9-F1A9-C5017E2EC7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18CBC9A-6D9C-A559-4C41-F0CB3EED2D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0DA64C3-646B-7231-7126-5D79D38B9F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BABBF8-1452-FE09-1AE0-A8EACEFE639C}"/>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6" name="Footer Placeholder 5">
            <a:extLst>
              <a:ext uri="{FF2B5EF4-FFF2-40B4-BE49-F238E27FC236}">
                <a16:creationId xmlns:a16="http://schemas.microsoft.com/office/drawing/2014/main" id="{AF309600-C18D-8F40-2325-1EF4A59271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279967-FC9D-1AB7-2244-9BC3BA41CC25}"/>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1733961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871C1-FCD6-33E9-DD4B-EA1C718554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2FA4DA8-CB23-1743-65AA-D11F06DE2A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462229A-80E5-BF71-D26C-DCF9924698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785804-0DF2-2BB1-D4A2-9A19F1BB18C3}"/>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6" name="Footer Placeholder 5">
            <a:extLst>
              <a:ext uri="{FF2B5EF4-FFF2-40B4-BE49-F238E27FC236}">
                <a16:creationId xmlns:a16="http://schemas.microsoft.com/office/drawing/2014/main" id="{0E184384-D3D6-B7EE-EB89-19F3A63A29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841DBE-A6AA-B743-765D-ED7785C06568}"/>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3081113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71E02-B3AF-B937-18B1-0C9B7D0F35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137A587-2822-71DF-6C99-DEE318AD3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D779C6-16E9-F846-FCDA-40FA2F6A34AE}"/>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37DBD4A0-79CA-C7E1-040F-31BE1A1480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714346-2C80-964F-3531-C5494820A597}"/>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3969501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F22376-416D-DA6F-BEC4-42E226F5CF4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04D9BA-E209-66C7-317C-BCEED1A40C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150333-4425-6858-0285-55FED44E194A}"/>
              </a:ext>
            </a:extLst>
          </p:cNvPr>
          <p:cNvSpPr>
            <a:spLocks noGrp="1"/>
          </p:cNvSpPr>
          <p:nvPr>
            <p:ph type="dt" sz="half" idx="10"/>
          </p:nvPr>
        </p:nvSpPr>
        <p:spPr/>
        <p:txBody>
          <a:body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A10E945F-489F-EAD9-295C-C30D94D256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E761FA-A16F-0B74-7737-81399A25E573}"/>
              </a:ext>
            </a:extLst>
          </p:cNvPr>
          <p:cNvSpPr>
            <a:spLocks noGrp="1"/>
          </p:cNvSpPr>
          <p:nvPr>
            <p:ph type="sldNum" sz="quarter" idx="12"/>
          </p:nvPr>
        </p:nvSpPr>
        <p:spPr/>
        <p:txBody>
          <a:bodyPr/>
          <a:lstStyle/>
          <a:p>
            <a:fld id="{31D3C8C6-AEB9-4D89-80F1-1C42B22334E4}" type="slidenum">
              <a:rPr lang="en-US" smtClean="0"/>
              <a:t>‹#›</a:t>
            </a:fld>
            <a:endParaRPr lang="en-US"/>
          </a:p>
        </p:txBody>
      </p:sp>
    </p:spTree>
    <p:extLst>
      <p:ext uri="{BB962C8B-B14F-4D97-AF65-F5344CB8AC3E}">
        <p14:creationId xmlns:p14="http://schemas.microsoft.com/office/powerpoint/2010/main" val="1494094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78876F-0978-0CA1-95EC-27896BBC5F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113F2E0-690E-D417-E12B-9FD88DEF59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77EBCC-403B-6C04-F6CF-E9A0389DFE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38C05B-99B3-4114-B69B-EBA275319BCE}" type="datetimeFigureOut">
              <a:rPr lang="en-US" smtClean="0"/>
              <a:t>10/20/2023</a:t>
            </a:fld>
            <a:endParaRPr lang="en-US"/>
          </a:p>
        </p:txBody>
      </p:sp>
      <p:sp>
        <p:nvSpPr>
          <p:cNvPr id="5" name="Footer Placeholder 4">
            <a:extLst>
              <a:ext uri="{FF2B5EF4-FFF2-40B4-BE49-F238E27FC236}">
                <a16:creationId xmlns:a16="http://schemas.microsoft.com/office/drawing/2014/main" id="{0996FE2F-C058-FAE0-5E47-E9464BEDAF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5ED4EB4-DB5B-01D6-C84E-38E8EC3C14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D3C8C6-AEB9-4D89-80F1-1C42B22334E4}" type="slidenum">
              <a:rPr lang="en-US" smtClean="0"/>
              <a:t>‹#›</a:t>
            </a:fld>
            <a:endParaRPr lang="en-US"/>
          </a:p>
        </p:txBody>
      </p:sp>
    </p:spTree>
    <p:extLst>
      <p:ext uri="{BB962C8B-B14F-4D97-AF65-F5344CB8AC3E}">
        <p14:creationId xmlns:p14="http://schemas.microsoft.com/office/powerpoint/2010/main" val="575965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black-woman-in-respirator-using-ticket-machine-in-underground-6280640/" TargetMode="External"/><Relationship Id="rId2" Type="http://schemas.openxmlformats.org/officeDocument/2006/relationships/hyperlink" Target="https://www.pexels.com/photo/a-person-holding-a-recognition-award-7005751/" TargetMode="External"/><Relationship Id="rId1" Type="http://schemas.openxmlformats.org/officeDocument/2006/relationships/slideLayout" Target="../slideLayouts/slideLayout2.xml"/><Relationship Id="rId4" Type="http://schemas.openxmlformats.org/officeDocument/2006/relationships/hyperlink" Target="https://www.pexels.com/photo/man-in-black-coat-walking-on-sidewalk-4727511/"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couple-buying-fresh-fruits-during-pandemic-5910691/" TargetMode="External"/><Relationship Id="rId2" Type="http://schemas.openxmlformats.org/officeDocument/2006/relationships/hyperlink" Target="https://www.pexels.com/photo/cheerful-young-ethnic-man-with-photo-camera-resting-on-airfield-before-flight-4424288/"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pexels.com/photo/car-crash-on-dirt-road-11985980/"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pexels.com/photo/elderly-people-doing-yoga-8436479/" TargetMode="External"/><Relationship Id="rId2" Type="http://schemas.openxmlformats.org/officeDocument/2006/relationships/hyperlink" Target="https://www.pexels.com/photo/photo-of-woman-feeding-her-child-38201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B52AB-E095-55E5-8905-BF0A8E493164}"/>
              </a:ext>
            </a:extLst>
          </p:cNvPr>
          <p:cNvSpPr>
            <a:spLocks noGrp="1"/>
          </p:cNvSpPr>
          <p:nvPr>
            <p:ph type="ctrTitle"/>
          </p:nvPr>
        </p:nvSpPr>
        <p:spPr>
          <a:xfrm>
            <a:off x="0" y="1"/>
            <a:ext cx="12192000" cy="1600200"/>
          </a:xfrm>
        </p:spPr>
        <p:txBody>
          <a:bodyPr>
            <a:normAutofit/>
          </a:bodyPr>
          <a:lstStyle/>
          <a:p>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Subtitle 2">
            <a:extLst>
              <a:ext uri="{FF2B5EF4-FFF2-40B4-BE49-F238E27FC236}">
                <a16:creationId xmlns:a16="http://schemas.microsoft.com/office/drawing/2014/main" id="{B3F96AC7-E2C9-2012-9215-3530D4704AE2}"/>
              </a:ext>
            </a:extLst>
          </p:cNvPr>
          <p:cNvSpPr>
            <a:spLocks noGrp="1"/>
          </p:cNvSpPr>
          <p:nvPr>
            <p:ph type="subTitle" idx="1"/>
          </p:nvPr>
        </p:nvSpPr>
        <p:spPr>
          <a:xfrm>
            <a:off x="0" y="1255593"/>
            <a:ext cx="12192000" cy="7057133"/>
          </a:xfrm>
        </p:spPr>
        <p:txBody>
          <a:bodyPr>
            <a:normAutofit/>
          </a:bodyPr>
          <a:lstStyle/>
          <a:p>
            <a:pPr marL="0" marR="0">
              <a:lnSpc>
                <a:spcPct val="107000"/>
              </a:lnSpc>
              <a:spcBef>
                <a:spcPts val="0"/>
              </a:spcBef>
              <a:spcAft>
                <a:spcPts val="8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8: </a:t>
            </a: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TYPES OF COMPENSATION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the types  of compensation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Examine concepts of wages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Explore theories of wage determination</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34231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29745-8F85-241D-A2A8-0F676B9B262F}"/>
              </a:ext>
            </a:extLst>
          </p:cNvPr>
          <p:cNvSpPr>
            <a:spLocks noGrp="1"/>
          </p:cNvSpPr>
          <p:nvPr>
            <p:ph type="title"/>
          </p:nvPr>
        </p:nvSpPr>
        <p:spPr>
          <a:xfrm>
            <a:off x="0" y="0"/>
            <a:ext cx="7357402" cy="987425"/>
          </a:xfrm>
        </p:spPr>
        <p:txBody>
          <a:bodyPr/>
          <a:lstStyle/>
          <a:p>
            <a:pPr algn="ctr"/>
            <a:r>
              <a:rPr lang="en-US" b="1" dirty="0"/>
              <a:t>Compensation</a:t>
            </a:r>
          </a:p>
        </p:txBody>
      </p:sp>
      <p:sp>
        <p:nvSpPr>
          <p:cNvPr id="4" name="Text Placeholder 3">
            <a:extLst>
              <a:ext uri="{FF2B5EF4-FFF2-40B4-BE49-F238E27FC236}">
                <a16:creationId xmlns:a16="http://schemas.microsoft.com/office/drawing/2014/main" id="{B6ADE13C-D626-64C4-5F78-7A456572E34A}"/>
              </a:ext>
            </a:extLst>
          </p:cNvPr>
          <p:cNvSpPr>
            <a:spLocks noGrp="1"/>
          </p:cNvSpPr>
          <p:nvPr>
            <p:ph type="body" sz="half" idx="2"/>
          </p:nvPr>
        </p:nvSpPr>
        <p:spPr>
          <a:xfrm>
            <a:off x="0" y="987425"/>
            <a:ext cx="7357402" cy="5870575"/>
          </a:xfrm>
        </p:spPr>
        <p:txBody>
          <a:bodyPr>
            <a:normAutofit/>
          </a:bodyPr>
          <a:lstStyle/>
          <a:p>
            <a:pPr algn="just"/>
            <a:r>
              <a:rPr lang="en-US" sz="2400" dirty="0">
                <a:latin typeface="Times New Roman" panose="02020603050405020304" pitchFamily="18" charset="0"/>
                <a:ea typeface="Calibri" panose="020F0502020204030204" pitchFamily="34" charset="0"/>
              </a:rPr>
              <a:t>R</a:t>
            </a:r>
            <a:r>
              <a:rPr lang="en-US" sz="2400" dirty="0">
                <a:effectLst/>
                <a:latin typeface="Times New Roman" panose="02020603050405020304" pitchFamily="18" charset="0"/>
                <a:ea typeface="Calibri" panose="020F0502020204030204" pitchFamily="34" charset="0"/>
              </a:rPr>
              <a:t>eward of any work or service offered by an individual to any organization or institution</a:t>
            </a:r>
            <a:endParaRPr lang="en-US" sz="2400" dirty="0"/>
          </a:p>
        </p:txBody>
      </p:sp>
      <p:pic>
        <p:nvPicPr>
          <p:cNvPr id="1026" name="Picture 2" descr="Free A Person Holding a Recognition Award Stock Photo">
            <a:extLst>
              <a:ext uri="{FF2B5EF4-FFF2-40B4-BE49-F238E27FC236}">
                <a16:creationId xmlns:a16="http://schemas.microsoft.com/office/drawing/2014/main" id="{E12961DF-CCBC-EF21-7D7E-583B1E284D3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357402" y="1"/>
            <a:ext cx="4834597" cy="39670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843B65-E4D5-974B-688C-8C8E00B96C61}"/>
              </a:ext>
            </a:extLst>
          </p:cNvPr>
          <p:cNvSpPr txBox="1"/>
          <p:nvPr/>
        </p:nvSpPr>
        <p:spPr>
          <a:xfrm>
            <a:off x="7512148" y="3967089"/>
            <a:ext cx="454386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https://www.pexels.com/photo/a-person-holding-a-recognition-award-7005751/</a:t>
            </a:r>
          </a:p>
        </p:txBody>
      </p:sp>
    </p:spTree>
    <p:extLst>
      <p:ext uri="{BB962C8B-B14F-4D97-AF65-F5344CB8AC3E}">
        <p14:creationId xmlns:p14="http://schemas.microsoft.com/office/powerpoint/2010/main" val="3457493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81A95-BEDA-A645-C863-E3D59206B706}"/>
              </a:ext>
            </a:extLst>
          </p:cNvPr>
          <p:cNvSpPr>
            <a:spLocks noGrp="1"/>
          </p:cNvSpPr>
          <p:nvPr>
            <p:ph type="title"/>
          </p:nvPr>
        </p:nvSpPr>
        <p:spPr>
          <a:xfrm>
            <a:off x="0" y="1"/>
            <a:ext cx="12192000" cy="114641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Direct /Base Compensation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5A66CE10-FF6F-FBED-6953-FE0C974DCF80}"/>
              </a:ext>
            </a:extLst>
          </p:cNvPr>
          <p:cNvSpPr>
            <a:spLocks noGrp="1"/>
          </p:cNvSpPr>
          <p:nvPr>
            <p:ph idx="1"/>
          </p:nvPr>
        </p:nvSpPr>
        <p:spPr>
          <a:xfrm>
            <a:off x="0" y="928048"/>
            <a:ext cx="12192000" cy="5929951"/>
          </a:xfrm>
        </p:spPr>
        <p:txBody>
          <a:bodyPr>
            <a:normAutofit/>
          </a:bodyPr>
          <a:lstStyle/>
          <a:p>
            <a:r>
              <a:rPr lang="en-US" sz="2400" dirty="0">
                <a:effectLst/>
                <a:latin typeface="Times New Roman" panose="02020603050405020304" pitchFamily="18" charset="0"/>
                <a:ea typeface="Calibri" panose="020F0502020204030204" pitchFamily="34" charset="0"/>
              </a:rPr>
              <a:t>Direct compensation refers to the monetary benefits offered and provided to employees in return of the services they provide to the organization.</a:t>
            </a:r>
            <a:endParaRPr lang="en-US" sz="2400" dirty="0"/>
          </a:p>
        </p:txBody>
      </p:sp>
    </p:spTree>
    <p:extLst>
      <p:ext uri="{BB962C8B-B14F-4D97-AF65-F5344CB8AC3E}">
        <p14:creationId xmlns:p14="http://schemas.microsoft.com/office/powerpoint/2010/main" val="1468176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5B9BC-8EED-9EE9-EB39-9A1612CB1E92}"/>
              </a:ext>
            </a:extLst>
          </p:cNvPr>
          <p:cNvSpPr>
            <a:spLocks noGrp="1"/>
          </p:cNvSpPr>
          <p:nvPr>
            <p:ph type="title"/>
          </p:nvPr>
        </p:nvSpPr>
        <p:spPr>
          <a:xfrm>
            <a:off x="-1" y="0"/>
            <a:ext cx="7983939" cy="982639"/>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Basic Salary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F5142CF8-B268-8136-6D6A-4BCCA3CCE6A5}"/>
              </a:ext>
            </a:extLst>
          </p:cNvPr>
          <p:cNvSpPr>
            <a:spLocks noGrp="1"/>
          </p:cNvSpPr>
          <p:nvPr>
            <p:ph type="body" sz="half" idx="2"/>
          </p:nvPr>
        </p:nvSpPr>
        <p:spPr>
          <a:xfrm>
            <a:off x="0" y="750627"/>
            <a:ext cx="7983940" cy="6107373"/>
          </a:xfrm>
        </p:spPr>
        <p:txBody>
          <a:bodyPr>
            <a:normAutofit/>
          </a:bodyPr>
          <a:lstStyle/>
          <a:p>
            <a:pPr algn="just"/>
            <a:r>
              <a:rPr lang="en-US" sz="2400" dirty="0">
                <a:effectLst/>
                <a:latin typeface="Times New Roman" panose="02020603050405020304" pitchFamily="18" charset="0"/>
                <a:ea typeface="Calibri" panose="020F0502020204030204" pitchFamily="34" charset="0"/>
              </a:rPr>
              <a:t>Basic salary  is the amount received by the employee in lieu of the work done by him/her for a certain period say a day, a week, a month</a:t>
            </a:r>
            <a:endParaRPr lang="en-US" sz="2400" dirty="0"/>
          </a:p>
        </p:txBody>
      </p:sp>
      <p:pic>
        <p:nvPicPr>
          <p:cNvPr id="2050" name="Picture 2" descr="Free Back view attentive African American female with fine curly hair buying metro tickets via ticketing machine in underground hallway Stock Photo">
            <a:extLst>
              <a:ext uri="{FF2B5EF4-FFF2-40B4-BE49-F238E27FC236}">
                <a16:creationId xmlns:a16="http://schemas.microsoft.com/office/drawing/2014/main" id="{DB1155F7-80D8-7583-83E7-EAB6C999815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384" b="17384"/>
          <a:stretch>
            <a:fillRect/>
          </a:stretch>
        </p:blipFill>
        <p:spPr bwMode="auto">
          <a:xfrm>
            <a:off x="7983940" y="0"/>
            <a:ext cx="4208060" cy="37804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A27ACE4-6D47-2529-E8B0-D28AA66D70BC}"/>
              </a:ext>
            </a:extLst>
          </p:cNvPr>
          <p:cNvSpPr txBox="1"/>
          <p:nvPr/>
        </p:nvSpPr>
        <p:spPr>
          <a:xfrm>
            <a:off x="7983938" y="3998794"/>
            <a:ext cx="420806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https://www.pexels.com/photo/black-woman-in-respirator-using-ticket-machine-in-underground-6280640/</a:t>
            </a:r>
          </a:p>
        </p:txBody>
      </p:sp>
    </p:spTree>
    <p:extLst>
      <p:ext uri="{BB962C8B-B14F-4D97-AF65-F5344CB8AC3E}">
        <p14:creationId xmlns:p14="http://schemas.microsoft.com/office/powerpoint/2010/main" val="2239278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8709F-AB46-1373-F58D-8279B16B5AFD}"/>
              </a:ext>
            </a:extLst>
          </p:cNvPr>
          <p:cNvSpPr>
            <a:spLocks noGrp="1"/>
          </p:cNvSpPr>
          <p:nvPr>
            <p:ph type="title"/>
          </p:nvPr>
        </p:nvSpPr>
        <p:spPr>
          <a:xfrm>
            <a:off x="0" y="0"/>
            <a:ext cx="5183188" cy="996950"/>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House Rent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7E786F40-3DAC-89DE-7578-1E0AA78A15B5}"/>
              </a:ext>
            </a:extLst>
          </p:cNvPr>
          <p:cNvSpPr>
            <a:spLocks noGrp="1"/>
          </p:cNvSpPr>
          <p:nvPr>
            <p:ph type="body" sz="half" idx="2"/>
          </p:nvPr>
        </p:nvSpPr>
        <p:spPr>
          <a:xfrm>
            <a:off x="0" y="987425"/>
            <a:ext cx="8543498" cy="5870575"/>
          </a:xfrm>
        </p:spPr>
        <p:txBody>
          <a:bodyPr>
            <a:normAutofit/>
          </a:bodyPr>
          <a:lstStyle/>
          <a:p>
            <a:pPr algn="just"/>
            <a:r>
              <a:rPr lang="en-US" sz="2400" dirty="0">
                <a:effectLst/>
                <a:latin typeface="Times New Roman" panose="02020603050405020304" pitchFamily="18" charset="0"/>
                <a:ea typeface="Calibri" panose="020F0502020204030204" pitchFamily="34" charset="0"/>
              </a:rPr>
              <a:t>Allowance Organizations either provide accommodations to its employees </a:t>
            </a:r>
            <a:endParaRPr lang="en-US" sz="2400" dirty="0"/>
          </a:p>
        </p:txBody>
      </p:sp>
      <p:pic>
        <p:nvPicPr>
          <p:cNvPr id="3074" name="Picture 2" descr="Free Man in Black Coat Walking on Sidewalk Stock Photo">
            <a:extLst>
              <a:ext uri="{FF2B5EF4-FFF2-40B4-BE49-F238E27FC236}">
                <a16:creationId xmlns:a16="http://schemas.microsoft.com/office/drawing/2014/main" id="{D9123ECB-F64D-4633-18C7-60D879025263}"/>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543498" y="-136477"/>
            <a:ext cx="3648501" cy="40260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5F35B47-4C2E-0430-D0C0-E680E8159324}"/>
              </a:ext>
            </a:extLst>
          </p:cNvPr>
          <p:cNvSpPr txBox="1"/>
          <p:nvPr/>
        </p:nvSpPr>
        <p:spPr>
          <a:xfrm>
            <a:off x="8543498" y="3889612"/>
            <a:ext cx="364850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https://www.pexels.com/photo/man-in-black-coat-walking-on-sidewalk-4727511/</a:t>
            </a:r>
          </a:p>
        </p:txBody>
      </p:sp>
    </p:spTree>
    <p:extLst>
      <p:ext uri="{BB962C8B-B14F-4D97-AF65-F5344CB8AC3E}">
        <p14:creationId xmlns:p14="http://schemas.microsoft.com/office/powerpoint/2010/main" val="1640114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D9F20-E1ED-02E2-5A0E-C0DF5285A4B6}"/>
              </a:ext>
            </a:extLst>
          </p:cNvPr>
          <p:cNvSpPr>
            <a:spLocks noGrp="1"/>
          </p:cNvSpPr>
          <p:nvPr>
            <p:ph type="title"/>
          </p:nvPr>
        </p:nvSpPr>
        <p:spPr>
          <a:xfrm>
            <a:off x="0" y="95535"/>
            <a:ext cx="8488906" cy="709684"/>
          </a:xfrm>
        </p:spPr>
        <p:txBody>
          <a:bodyPr>
            <a:normAutofit fontScale="90000"/>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Conveyance</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CFEC78CD-870B-CA22-8F3A-55CE4E4EF761}"/>
              </a:ext>
            </a:extLst>
          </p:cNvPr>
          <p:cNvSpPr>
            <a:spLocks noGrp="1"/>
          </p:cNvSpPr>
          <p:nvPr>
            <p:ph type="body" sz="half" idx="2"/>
          </p:nvPr>
        </p:nvSpPr>
        <p:spPr>
          <a:xfrm>
            <a:off x="0" y="477673"/>
            <a:ext cx="8488906" cy="6380327"/>
          </a:xfrm>
        </p:spPr>
        <p:txBody>
          <a:bodyPr>
            <a:normAutofit/>
          </a:bodyPr>
          <a:lstStyle/>
          <a:p>
            <a:pPr algn="just"/>
            <a:r>
              <a:rPr lang="en-US" sz="2400" dirty="0">
                <a:effectLst/>
                <a:latin typeface="Times New Roman" panose="02020603050405020304" pitchFamily="18" charset="0"/>
                <a:ea typeface="Calibri" panose="020F0502020204030204" pitchFamily="34" charset="0"/>
              </a:rPr>
              <a:t>Organizations provide for cab facilities to their employees</a:t>
            </a:r>
            <a:endParaRPr lang="en-US" sz="2400" dirty="0"/>
          </a:p>
        </p:txBody>
      </p:sp>
      <p:pic>
        <p:nvPicPr>
          <p:cNvPr id="4098" name="Picture 2" descr="Free Photo of Parked Yellow SUV Stock Photo">
            <a:extLst>
              <a:ext uri="{FF2B5EF4-FFF2-40B4-BE49-F238E27FC236}">
                <a16:creationId xmlns:a16="http://schemas.microsoft.com/office/drawing/2014/main" id="{700D64AC-3DE3-B21C-BC7B-F95C8EE3FD6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3500" r="13500"/>
          <a:stretch>
            <a:fillRect/>
          </a:stretch>
        </p:blipFill>
        <p:spPr bwMode="auto">
          <a:xfrm>
            <a:off x="8488906" y="-1"/>
            <a:ext cx="3703093" cy="40533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5EE7E9-B546-E925-2472-5AA58CA6FC30}"/>
              </a:ext>
            </a:extLst>
          </p:cNvPr>
          <p:cNvSpPr txBox="1"/>
          <p:nvPr/>
        </p:nvSpPr>
        <p:spPr>
          <a:xfrm>
            <a:off x="8488907" y="4053385"/>
            <a:ext cx="370309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https://www.pexels.com/photo/photo-of-parked-yellow-suv-2085403/</a:t>
            </a:r>
          </a:p>
        </p:txBody>
      </p:sp>
    </p:spTree>
    <p:extLst>
      <p:ext uri="{BB962C8B-B14F-4D97-AF65-F5344CB8AC3E}">
        <p14:creationId xmlns:p14="http://schemas.microsoft.com/office/powerpoint/2010/main" val="3318857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DC952-D32B-5421-0977-573F4522B1AA}"/>
              </a:ext>
            </a:extLst>
          </p:cNvPr>
          <p:cNvSpPr>
            <a:spLocks noGrp="1"/>
          </p:cNvSpPr>
          <p:nvPr>
            <p:ph type="title"/>
          </p:nvPr>
        </p:nvSpPr>
        <p:spPr>
          <a:xfrm>
            <a:off x="0" y="-9525"/>
            <a:ext cx="5183188" cy="1006475"/>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Medical Reimbursement</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9CDDC333-75B5-4012-10BE-87AF616081BB}"/>
              </a:ext>
            </a:extLst>
          </p:cNvPr>
          <p:cNvSpPr>
            <a:spLocks noGrp="1"/>
          </p:cNvSpPr>
          <p:nvPr>
            <p:ph type="body" sz="half" idx="2"/>
          </p:nvPr>
        </p:nvSpPr>
        <p:spPr>
          <a:xfrm>
            <a:off x="0" y="641445"/>
            <a:ext cx="8311486" cy="6216555"/>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employees are provided with </a:t>
            </a:r>
            <a:r>
              <a:rPr lang="en-US" sz="2400" dirty="0" err="1">
                <a:effectLst/>
                <a:latin typeface="Times New Roman" panose="02020603050405020304" pitchFamily="18" charset="0"/>
                <a:ea typeface="Calibri" panose="020F0502020204030204" pitchFamily="34" charset="0"/>
              </a:rPr>
              <a:t>medi</a:t>
            </a:r>
            <a:r>
              <a:rPr lang="en-US" sz="2400" dirty="0">
                <a:effectLst/>
                <a:latin typeface="Times New Roman" panose="02020603050405020304" pitchFamily="18" charset="0"/>
                <a:ea typeface="Calibri" panose="020F0502020204030204" pitchFamily="34" charset="0"/>
              </a:rPr>
              <a:t>-claims for them and their family members. </a:t>
            </a:r>
            <a:endParaRPr lang="en-US" sz="2400" dirty="0"/>
          </a:p>
        </p:txBody>
      </p:sp>
      <p:pic>
        <p:nvPicPr>
          <p:cNvPr id="5122" name="Picture 2" descr="Free Man Holding Another Man's Head Stock Photo">
            <a:extLst>
              <a:ext uri="{FF2B5EF4-FFF2-40B4-BE49-F238E27FC236}">
                <a16:creationId xmlns:a16="http://schemas.microsoft.com/office/drawing/2014/main" id="{5B841201-E5BD-37C4-C2B7-0BCB9A22EAF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934" r="15934"/>
          <a:stretch>
            <a:fillRect/>
          </a:stretch>
        </p:blipFill>
        <p:spPr bwMode="auto">
          <a:xfrm>
            <a:off x="8311486" y="0"/>
            <a:ext cx="3880513" cy="36848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4091707-AE79-5AD2-C5FD-3A158D099861}"/>
              </a:ext>
            </a:extLst>
          </p:cNvPr>
          <p:cNvSpPr txBox="1"/>
          <p:nvPr/>
        </p:nvSpPr>
        <p:spPr>
          <a:xfrm>
            <a:off x="8311486" y="3684896"/>
            <a:ext cx="3880513" cy="538609"/>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https://www.pexels.com/photo/man-holding-another-man-s-head-3279196</a:t>
            </a:r>
            <a:r>
              <a:rPr lang="en-US" dirty="0"/>
              <a:t>/</a:t>
            </a:r>
          </a:p>
        </p:txBody>
      </p:sp>
    </p:spTree>
    <p:extLst>
      <p:ext uri="{BB962C8B-B14F-4D97-AF65-F5344CB8AC3E}">
        <p14:creationId xmlns:p14="http://schemas.microsoft.com/office/powerpoint/2010/main" val="1272800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B9AA0-190A-DB82-06E7-247E8E4DDB90}"/>
              </a:ext>
            </a:extLst>
          </p:cNvPr>
          <p:cNvSpPr>
            <a:spLocks noGrp="1"/>
          </p:cNvSpPr>
          <p:nvPr>
            <p:ph type="title"/>
          </p:nvPr>
        </p:nvSpPr>
        <p:spPr>
          <a:xfrm>
            <a:off x="0" y="0"/>
            <a:ext cx="5183188" cy="77792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Bonus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2C6CD89B-4A69-2043-AAA4-ABF5AA373D36}"/>
              </a:ext>
            </a:extLst>
          </p:cNvPr>
          <p:cNvSpPr>
            <a:spLocks noGrp="1"/>
          </p:cNvSpPr>
          <p:nvPr>
            <p:ph type="body" sz="half" idx="2"/>
          </p:nvPr>
        </p:nvSpPr>
        <p:spPr>
          <a:xfrm>
            <a:off x="0" y="518615"/>
            <a:ext cx="8065826" cy="6339385"/>
          </a:xfrm>
        </p:spPr>
        <p:txBody>
          <a:bodyPr>
            <a:normAutofit/>
          </a:bodyPr>
          <a:lstStyle/>
          <a:p>
            <a:pPr algn="just"/>
            <a:r>
              <a:rPr lang="en-US" sz="2400" dirty="0">
                <a:effectLst/>
                <a:latin typeface="Times New Roman" panose="02020603050405020304" pitchFamily="18" charset="0"/>
                <a:ea typeface="Calibri" panose="020F0502020204030204" pitchFamily="34" charset="0"/>
              </a:rPr>
              <a:t>Bonus is paid to the employees during festive seasons to motivate them and provide them the social security</a:t>
            </a:r>
            <a:endParaRPr lang="en-US" sz="2400" dirty="0"/>
          </a:p>
        </p:txBody>
      </p:sp>
      <p:pic>
        <p:nvPicPr>
          <p:cNvPr id="6146" name="Picture 2" descr="Free Photo Of People Gathering Together Stock Photo">
            <a:extLst>
              <a:ext uri="{FF2B5EF4-FFF2-40B4-BE49-F238E27FC236}">
                <a16:creationId xmlns:a16="http://schemas.microsoft.com/office/drawing/2014/main" id="{A88A04DD-8D65-0A83-C95D-D6327F1211E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8687" b="8687"/>
          <a:stretch>
            <a:fillRect/>
          </a:stretch>
        </p:blipFill>
        <p:spPr bwMode="auto">
          <a:xfrm>
            <a:off x="8065826" y="-115888"/>
            <a:ext cx="4126173" cy="35448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E3650C-F981-FCB8-76CA-E5633EF1DB30}"/>
              </a:ext>
            </a:extLst>
          </p:cNvPr>
          <p:cNvSpPr txBox="1"/>
          <p:nvPr/>
        </p:nvSpPr>
        <p:spPr>
          <a:xfrm>
            <a:off x="8229600" y="3534770"/>
            <a:ext cx="372583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https://www.pexels.com/photo/photo-of-people-gathering-together-3414186/</a:t>
            </a:r>
          </a:p>
        </p:txBody>
      </p:sp>
    </p:spTree>
    <p:extLst>
      <p:ext uri="{BB962C8B-B14F-4D97-AF65-F5344CB8AC3E}">
        <p14:creationId xmlns:p14="http://schemas.microsoft.com/office/powerpoint/2010/main" val="858664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C88D1-071F-9740-79E5-FA98727F8BF9}"/>
              </a:ext>
            </a:extLst>
          </p:cNvPr>
          <p:cNvSpPr>
            <a:spLocks noGrp="1"/>
          </p:cNvSpPr>
          <p:nvPr>
            <p:ph type="title"/>
          </p:nvPr>
        </p:nvSpPr>
        <p:spPr>
          <a:xfrm>
            <a:off x="0" y="-9524"/>
            <a:ext cx="5183188" cy="118323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Special Allowance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8BF8A318-14EA-E7C0-117C-B9B984210F36}"/>
              </a:ext>
            </a:extLst>
          </p:cNvPr>
          <p:cNvSpPr>
            <a:spLocks noGrp="1"/>
          </p:cNvSpPr>
          <p:nvPr>
            <p:ph type="body" sz="half" idx="2"/>
          </p:nvPr>
        </p:nvSpPr>
        <p:spPr>
          <a:xfrm>
            <a:off x="0" y="987425"/>
            <a:ext cx="7670042" cy="587057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Special allowance such as overtime, mobile allowances, meals, commissions, travel expenses, reduced interest loans; insurance, club memberships,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etc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are provided to employees to provide them social security and motivate them which improve the organizational productivity.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7170" name="Picture 2" descr="Free Full body of happy young ethnic male in stylish outfit sitting on haunches and looking at camera near aircraft in aerodrome Stock Photo">
            <a:extLst>
              <a:ext uri="{FF2B5EF4-FFF2-40B4-BE49-F238E27FC236}">
                <a16:creationId xmlns:a16="http://schemas.microsoft.com/office/drawing/2014/main" id="{82F8EDE1-261B-1B49-4C1B-E640BAEF8BB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670042" y="-9523"/>
            <a:ext cx="4521958" cy="40492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2E4FC45-53A1-CFD3-D334-353A7F30C411}"/>
              </a:ext>
            </a:extLst>
          </p:cNvPr>
          <p:cNvSpPr txBox="1"/>
          <p:nvPr/>
        </p:nvSpPr>
        <p:spPr>
          <a:xfrm>
            <a:off x="7765577" y="4039737"/>
            <a:ext cx="442642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https://www.pexels.com/photo/cheerful-young-ethnic-man-with-photo-camera-resting-on-airfield-before-flight-4424288/</a:t>
            </a:r>
          </a:p>
        </p:txBody>
      </p:sp>
    </p:spTree>
    <p:extLst>
      <p:ext uri="{BB962C8B-B14F-4D97-AF65-F5344CB8AC3E}">
        <p14:creationId xmlns:p14="http://schemas.microsoft.com/office/powerpoint/2010/main" val="4280980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29299-5208-C79B-56B0-5359A90A8519}"/>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Dearness allowance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F21A0794-057A-7707-DE57-DF18E67FF786}"/>
              </a:ext>
            </a:extLst>
          </p:cNvPr>
          <p:cNvSpPr>
            <a:spLocks noGrp="1"/>
          </p:cNvSpPr>
          <p:nvPr>
            <p:ph type="body" sz="half" idx="2"/>
          </p:nvPr>
        </p:nvSpPr>
        <p:spPr>
          <a:xfrm>
            <a:off x="0" y="723331"/>
            <a:ext cx="8299938" cy="613466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payment of dearness allowance facilitates employees and workers to face the price increase or inflation of prices of goods and services consumed by him.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8196" name="Picture 4" descr="Free Couple Buying Fresh Fruits During Pandemic Stock Photo">
            <a:extLst>
              <a:ext uri="{FF2B5EF4-FFF2-40B4-BE49-F238E27FC236}">
                <a16:creationId xmlns:a16="http://schemas.microsoft.com/office/drawing/2014/main" id="{02E8914D-D202-9B81-E83E-1039E511531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299938" y="-273617"/>
            <a:ext cx="3892062" cy="30027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F3E69B2-3539-3765-6CC2-56B9458BFC6E}"/>
              </a:ext>
            </a:extLst>
          </p:cNvPr>
          <p:cNvSpPr txBox="1"/>
          <p:nvPr/>
        </p:nvSpPr>
        <p:spPr>
          <a:xfrm>
            <a:off x="8299938" y="2996418"/>
            <a:ext cx="400929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https://www.pexels.com/photo/couple-buying-fresh-fruits-during-pandemic-5910691/</a:t>
            </a:r>
          </a:p>
        </p:txBody>
      </p:sp>
    </p:spTree>
    <p:extLst>
      <p:ext uri="{BB962C8B-B14F-4D97-AF65-F5344CB8AC3E}">
        <p14:creationId xmlns:p14="http://schemas.microsoft.com/office/powerpoint/2010/main" val="3190356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1F129-A6DA-1946-449B-BED675FD6C5D}"/>
              </a:ext>
            </a:extLst>
          </p:cNvPr>
          <p:cNvSpPr>
            <a:spLocks noGrp="1"/>
          </p:cNvSpPr>
          <p:nvPr>
            <p:ph type="title"/>
          </p:nvPr>
        </p:nvSpPr>
        <p:spPr>
          <a:xfrm>
            <a:off x="0" y="1"/>
            <a:ext cx="12192000" cy="90075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City Compensation Allowance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C409F496-82EE-5F4F-0516-98CA3D4C1150}"/>
              </a:ext>
            </a:extLst>
          </p:cNvPr>
          <p:cNvSpPr>
            <a:spLocks noGrp="1"/>
          </p:cNvSpPr>
          <p:nvPr>
            <p:ph idx="1"/>
          </p:nvPr>
        </p:nvSpPr>
        <p:spPr>
          <a:xfrm>
            <a:off x="0" y="805218"/>
            <a:ext cx="12192000" cy="6052781"/>
          </a:xfrm>
        </p:spPr>
        <p:txBody>
          <a:bodyPr/>
          <a:lstStyle/>
          <a:p>
            <a:pPr marL="0" indent="0" algn="just">
              <a:buNone/>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City compensation allowance is paid to the employees in certain cities to compensate the cost of living. It varies from city to city &amp; it is highest in metropolitan cities. </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6076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725F1-BA45-1B59-91F8-53D4C8264DAE}"/>
              </a:ext>
            </a:extLst>
          </p:cNvPr>
          <p:cNvSpPr>
            <a:spLocks noGrp="1"/>
          </p:cNvSpPr>
          <p:nvPr>
            <p:ph type="title"/>
          </p:nvPr>
        </p:nvSpPr>
        <p:spPr>
          <a:xfrm>
            <a:off x="0" y="0"/>
            <a:ext cx="5183188" cy="99695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Incentives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85C93287-818D-44FB-5528-4AABB2670E68}"/>
              </a:ext>
            </a:extLst>
          </p:cNvPr>
          <p:cNvSpPr>
            <a:spLocks noGrp="1"/>
          </p:cNvSpPr>
          <p:nvPr>
            <p:ph type="body" sz="half" idx="2"/>
          </p:nvPr>
        </p:nvSpPr>
        <p:spPr>
          <a:xfrm>
            <a:off x="0" y="627797"/>
            <a:ext cx="7588154" cy="623020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An incentive is something that motivates an individual for good perform.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9218" name="Picture 2" descr="Free Women Giving Presents to an Expecting Mom Stock Photo">
            <a:extLst>
              <a:ext uri="{FF2B5EF4-FFF2-40B4-BE49-F238E27FC236}">
                <a16:creationId xmlns:a16="http://schemas.microsoft.com/office/drawing/2014/main" id="{6BCCB550-9B8C-ED6E-0EC3-F7AC9D4A28A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934" r="15934"/>
          <a:stretch>
            <a:fillRect/>
          </a:stretch>
        </p:blipFill>
        <p:spPr bwMode="auto">
          <a:xfrm>
            <a:off x="7588154" y="0"/>
            <a:ext cx="4603845" cy="42990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A122E22-8EA2-F2C1-CA37-280FF25619B8}"/>
              </a:ext>
            </a:extLst>
          </p:cNvPr>
          <p:cNvSpPr txBox="1"/>
          <p:nvPr/>
        </p:nvSpPr>
        <p:spPr>
          <a:xfrm>
            <a:off x="7588154" y="4299045"/>
            <a:ext cx="460384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https://www.pexels.com/photo/women-giving-presents-to-an-expecting-mom-7802463/</a:t>
            </a:r>
          </a:p>
        </p:txBody>
      </p:sp>
    </p:spTree>
    <p:extLst>
      <p:ext uri="{BB962C8B-B14F-4D97-AF65-F5344CB8AC3E}">
        <p14:creationId xmlns:p14="http://schemas.microsoft.com/office/powerpoint/2010/main" val="290158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B007-2914-E0A2-C405-B1B0FF0CB9C2}"/>
              </a:ext>
            </a:extLst>
          </p:cNvPr>
          <p:cNvSpPr>
            <a:spLocks noGrp="1"/>
          </p:cNvSpPr>
          <p:nvPr>
            <p:ph type="title"/>
          </p:nvPr>
        </p:nvSpPr>
        <p:spPr>
          <a:xfrm>
            <a:off x="0" y="1"/>
            <a:ext cx="12192000" cy="818865"/>
          </a:xfrm>
        </p:spPr>
        <p:txBody>
          <a:bodyPr>
            <a:normAutofit fontScale="90000"/>
          </a:bodyPr>
          <a:lstStyle/>
          <a:p>
            <a:pPr algn="ct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Indirect /Supplementary Compensation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330712D-E373-DCE3-27CB-9485C4B70489}"/>
              </a:ext>
            </a:extLst>
          </p:cNvPr>
          <p:cNvSpPr>
            <a:spLocks noGrp="1"/>
          </p:cNvSpPr>
          <p:nvPr>
            <p:ph idx="1"/>
          </p:nvPr>
        </p:nvSpPr>
        <p:spPr>
          <a:xfrm>
            <a:off x="0" y="914400"/>
            <a:ext cx="12192000" cy="5943599"/>
          </a:xfrm>
        </p:spPr>
        <p:txBody>
          <a:bodyPr>
            <a:normAutofit/>
          </a:bodyPr>
          <a:lstStyle/>
          <a:p>
            <a:r>
              <a:rPr lang="en-US" sz="2400" dirty="0">
                <a:effectLst/>
                <a:latin typeface="Times New Roman" panose="02020603050405020304" pitchFamily="18" charset="0"/>
                <a:ea typeface="Calibri" panose="020F0502020204030204" pitchFamily="34" charset="0"/>
              </a:rPr>
              <a:t>Indirect compensation refers to non-monetary compensation provided to employees in return of their services to the organization </a:t>
            </a:r>
            <a:endParaRPr lang="en-US" sz="2400" dirty="0"/>
          </a:p>
        </p:txBody>
      </p:sp>
    </p:spTree>
    <p:extLst>
      <p:ext uri="{BB962C8B-B14F-4D97-AF65-F5344CB8AC3E}">
        <p14:creationId xmlns:p14="http://schemas.microsoft.com/office/powerpoint/2010/main" val="898228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AE210-1860-50B1-4DB3-039C18821FA2}"/>
              </a:ext>
            </a:extLst>
          </p:cNvPr>
          <p:cNvSpPr>
            <a:spLocks noGrp="1"/>
          </p:cNvSpPr>
          <p:nvPr>
            <p:ph type="title"/>
          </p:nvPr>
        </p:nvSpPr>
        <p:spPr>
          <a:xfrm>
            <a:off x="0" y="1"/>
            <a:ext cx="12192000" cy="1119116"/>
          </a:xfrm>
        </p:spPr>
        <p:txBody>
          <a:bodyPr>
            <a:normAutofit/>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Leave Policy</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E394F7A-EE8C-4EFE-8569-FBE92F69639E}"/>
              </a:ext>
            </a:extLst>
          </p:cNvPr>
          <p:cNvSpPr>
            <a:spLocks noGrp="1"/>
          </p:cNvSpPr>
          <p:nvPr>
            <p:ph idx="1"/>
          </p:nvPr>
        </p:nvSpPr>
        <p:spPr>
          <a:xfrm>
            <a:off x="0" y="504968"/>
            <a:ext cx="12192000" cy="6353032"/>
          </a:xfrm>
        </p:spPr>
        <p:txBody>
          <a:bodyPr>
            <a:normAutofit/>
          </a:bodyPr>
          <a:lstStyle/>
          <a:p>
            <a:pPr algn="just"/>
            <a:r>
              <a:rPr lang="en-US" sz="2400" dirty="0">
                <a:effectLst/>
                <a:latin typeface="Times New Roman" panose="02020603050405020304" pitchFamily="18" charset="0"/>
                <a:ea typeface="Calibri" panose="020F0502020204030204" pitchFamily="34" charset="0"/>
              </a:rPr>
              <a:t>It is the right of employee to get adequate number of leave while working with the organization. </a:t>
            </a:r>
          </a:p>
          <a:p>
            <a:pPr algn="just"/>
            <a:r>
              <a:rPr lang="en-US" sz="2400" dirty="0">
                <a:effectLst/>
                <a:latin typeface="Times New Roman" panose="02020603050405020304" pitchFamily="18" charset="0"/>
                <a:ea typeface="Calibri" panose="020F0502020204030204" pitchFamily="34" charset="0"/>
              </a:rPr>
              <a:t>The organizations provide for paid leave such as, casual leaves, medical leaves (sick leave), and maternity leaves, statutory pay, </a:t>
            </a:r>
            <a:r>
              <a:rPr lang="en-US" sz="2400" dirty="0" err="1">
                <a:effectLst/>
                <a:latin typeface="Times New Roman" panose="02020603050405020304" pitchFamily="18" charset="0"/>
                <a:ea typeface="Calibri" panose="020F0502020204030204" pitchFamily="34" charset="0"/>
              </a:rPr>
              <a:t>etc</a:t>
            </a:r>
            <a:endParaRPr lang="en-US" sz="2400" dirty="0"/>
          </a:p>
        </p:txBody>
      </p:sp>
    </p:spTree>
    <p:extLst>
      <p:ext uri="{BB962C8B-B14F-4D97-AF65-F5344CB8AC3E}">
        <p14:creationId xmlns:p14="http://schemas.microsoft.com/office/powerpoint/2010/main" val="974315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6A744-3507-5392-7AD7-BC8969B6102B}"/>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Overtime Policy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FCEB23B6-A325-2B26-F144-12E20A5E620F}"/>
              </a:ext>
            </a:extLst>
          </p:cNvPr>
          <p:cNvSpPr>
            <a:spLocks noGrp="1"/>
          </p:cNvSpPr>
          <p:nvPr>
            <p:ph type="body" sz="half" idx="2"/>
          </p:nvPr>
        </p:nvSpPr>
        <p:spPr>
          <a:xfrm>
            <a:off x="0" y="832513"/>
            <a:ext cx="7301552" cy="6025487"/>
          </a:xfrm>
        </p:spPr>
        <p:txBody>
          <a:bodyPr>
            <a:normAutofit/>
          </a:bodyPr>
          <a:lstStyle/>
          <a:p>
            <a:pPr algn="just"/>
            <a:r>
              <a:rPr lang="en-US" sz="2400" dirty="0">
                <a:effectLst/>
                <a:latin typeface="Times New Roman" panose="02020603050405020304" pitchFamily="18" charset="0"/>
                <a:ea typeface="Calibri" panose="020F0502020204030204" pitchFamily="34" charset="0"/>
              </a:rPr>
              <a:t>Employees should be provided with the adequate allowances and facilities during their overtime</a:t>
            </a:r>
            <a:endParaRPr lang="en-US" sz="2400" dirty="0"/>
          </a:p>
        </p:txBody>
      </p:sp>
      <p:pic>
        <p:nvPicPr>
          <p:cNvPr id="10242" name="Picture 2" descr="Free Man in Black Suit Standing Near Brown Wooden Chair Stock Photo">
            <a:extLst>
              <a:ext uri="{FF2B5EF4-FFF2-40B4-BE49-F238E27FC236}">
                <a16:creationId xmlns:a16="http://schemas.microsoft.com/office/drawing/2014/main" id="{2D428CD9-A576-F9F0-A526-EF3682A20A6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3512" b="13512"/>
          <a:stretch>
            <a:fillRect/>
          </a:stretch>
        </p:blipFill>
        <p:spPr bwMode="auto">
          <a:xfrm>
            <a:off x="7301552" y="-1"/>
            <a:ext cx="4890448" cy="440822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202133-891B-8ED4-867C-2BCF6AD19DD1}"/>
              </a:ext>
            </a:extLst>
          </p:cNvPr>
          <p:cNvSpPr txBox="1"/>
          <p:nvPr/>
        </p:nvSpPr>
        <p:spPr>
          <a:xfrm>
            <a:off x="7301552" y="4408227"/>
            <a:ext cx="489044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https://www.pexels.com/photo/man-in-black-suit-standing-near-brown-wooden-chair-4820684/</a:t>
            </a:r>
          </a:p>
        </p:txBody>
      </p:sp>
    </p:spTree>
    <p:extLst>
      <p:ext uri="{BB962C8B-B14F-4D97-AF65-F5344CB8AC3E}">
        <p14:creationId xmlns:p14="http://schemas.microsoft.com/office/powerpoint/2010/main" val="1203774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F4A2F-8BE0-88ED-EA0C-9856FADE2772}"/>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Hospitalization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657DD1AD-4472-A129-EFF9-018FFDB433EF}"/>
              </a:ext>
            </a:extLst>
          </p:cNvPr>
          <p:cNvSpPr>
            <a:spLocks noGrp="1"/>
          </p:cNvSpPr>
          <p:nvPr>
            <p:ph type="body" sz="half" idx="2"/>
          </p:nvPr>
        </p:nvSpPr>
        <p:spPr>
          <a:xfrm>
            <a:off x="0" y="987425"/>
            <a:ext cx="7642746" cy="5870575"/>
          </a:xfrm>
        </p:spPr>
        <p:txBody>
          <a:bodyPr>
            <a:normAutofit/>
          </a:bodyPr>
          <a:lstStyle/>
          <a:p>
            <a:r>
              <a:rPr lang="en-US" sz="2400" dirty="0">
                <a:latin typeface="Times New Roman" panose="02020603050405020304" pitchFamily="18" charset="0"/>
                <a:cs typeface="Times New Roman" panose="02020603050405020304" pitchFamily="18" charset="0"/>
              </a:rPr>
              <a:t>Medical allowances for medical treatment </a:t>
            </a:r>
          </a:p>
        </p:txBody>
      </p:sp>
      <p:pic>
        <p:nvPicPr>
          <p:cNvPr id="11266" name="Picture 2" descr="Free Covid-19 Vaccine Ampoules and Syringe Stock Photo">
            <a:extLst>
              <a:ext uri="{FF2B5EF4-FFF2-40B4-BE49-F238E27FC236}">
                <a16:creationId xmlns:a16="http://schemas.microsoft.com/office/drawing/2014/main" id="{502AE15F-52F8-7E13-9FD0-6CD418C9E01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642746" y="-9523"/>
            <a:ext cx="4549254" cy="39127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05DC844-4054-4033-D836-71AFA3A93D12}"/>
              </a:ext>
            </a:extLst>
          </p:cNvPr>
          <p:cNvSpPr txBox="1"/>
          <p:nvPr/>
        </p:nvSpPr>
        <p:spPr>
          <a:xfrm>
            <a:off x="7738282" y="4353636"/>
            <a:ext cx="445371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https://www.pexels.com/photo/covid-19-vaccine-ampoules-and-syringe-5863374/</a:t>
            </a:r>
          </a:p>
        </p:txBody>
      </p:sp>
    </p:spTree>
    <p:extLst>
      <p:ext uri="{BB962C8B-B14F-4D97-AF65-F5344CB8AC3E}">
        <p14:creationId xmlns:p14="http://schemas.microsoft.com/office/powerpoint/2010/main" val="918027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93014-7E0D-7AE3-8BCF-80CDB0118D68}"/>
              </a:ext>
            </a:extLst>
          </p:cNvPr>
          <p:cNvSpPr>
            <a:spLocks noGrp="1"/>
          </p:cNvSpPr>
          <p:nvPr>
            <p:ph type="title"/>
          </p:nvPr>
        </p:nvSpPr>
        <p:spPr>
          <a:xfrm>
            <a:off x="0" y="0"/>
            <a:ext cx="5183188" cy="873457"/>
          </a:xfrm>
        </p:spPr>
        <p:txBody>
          <a:bodyPr>
            <a:normAutofit/>
          </a:bodyPr>
          <a:lstStyle/>
          <a:p>
            <a:pPr algn="ctr"/>
            <a:r>
              <a:rPr lang="en-US" sz="2400" b="1" dirty="0">
                <a:effectLst/>
                <a:latin typeface="Times New Roman" panose="02020603050405020304" pitchFamily="18" charset="0"/>
                <a:ea typeface="Calibri" panose="020F0502020204030204" pitchFamily="34" charset="0"/>
              </a:rPr>
              <a:t>Insurance</a:t>
            </a:r>
            <a:endParaRPr lang="en-US" sz="2400" dirty="0"/>
          </a:p>
        </p:txBody>
      </p:sp>
      <p:sp>
        <p:nvSpPr>
          <p:cNvPr id="4" name="Text Placeholder 3">
            <a:extLst>
              <a:ext uri="{FF2B5EF4-FFF2-40B4-BE49-F238E27FC236}">
                <a16:creationId xmlns:a16="http://schemas.microsoft.com/office/drawing/2014/main" id="{D999592A-8442-9B7F-98EF-4425F0692152}"/>
              </a:ext>
            </a:extLst>
          </p:cNvPr>
          <p:cNvSpPr>
            <a:spLocks noGrp="1"/>
          </p:cNvSpPr>
          <p:nvPr>
            <p:ph type="body" sz="half" idx="2"/>
          </p:nvPr>
        </p:nvSpPr>
        <p:spPr>
          <a:xfrm>
            <a:off x="0" y="873457"/>
            <a:ext cx="8311486" cy="5984543"/>
          </a:xfrm>
        </p:spPr>
        <p:txBody>
          <a:bodyPr>
            <a:normAutofit/>
          </a:bodyPr>
          <a:lstStyle/>
          <a:p>
            <a:pPr marL="342900" indent="-342900" algn="just">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A</a:t>
            </a:r>
            <a:r>
              <a:rPr lang="en-US" sz="2400" dirty="0">
                <a:effectLst/>
                <a:latin typeface="Times New Roman" panose="02020603050405020304" pitchFamily="18" charset="0"/>
                <a:ea typeface="Calibri" panose="020F0502020204030204" pitchFamily="34" charset="0"/>
              </a:rPr>
              <a:t>ccidental insurance and life insurance for employees.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This gives them the emotional security and they feel themselves valued in the organization</a:t>
            </a:r>
            <a:endParaRPr lang="en-US" sz="2400" dirty="0"/>
          </a:p>
        </p:txBody>
      </p:sp>
      <p:pic>
        <p:nvPicPr>
          <p:cNvPr id="12290" name="Picture 2" descr="Free Car Crash on Dirt Road Stock Photo">
            <a:extLst>
              <a:ext uri="{FF2B5EF4-FFF2-40B4-BE49-F238E27FC236}">
                <a16:creationId xmlns:a16="http://schemas.microsoft.com/office/drawing/2014/main" id="{FBE52FD7-EB6D-43A4-AC5F-49CE72477FC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311486" y="1"/>
            <a:ext cx="3880513" cy="26613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D1A42F4-E002-950E-1887-4ACE200F28CE}"/>
              </a:ext>
            </a:extLst>
          </p:cNvPr>
          <p:cNvSpPr txBox="1"/>
          <p:nvPr/>
        </p:nvSpPr>
        <p:spPr>
          <a:xfrm>
            <a:off x="8311487" y="2961564"/>
            <a:ext cx="3880512"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https://www.pexels.com/photo/car-crash-on-dirt-road-11985980/</a:t>
            </a:r>
          </a:p>
        </p:txBody>
      </p:sp>
    </p:spTree>
    <p:extLst>
      <p:ext uri="{BB962C8B-B14F-4D97-AF65-F5344CB8AC3E}">
        <p14:creationId xmlns:p14="http://schemas.microsoft.com/office/powerpoint/2010/main" val="2948126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125DD-C687-6116-2701-786A03264D7B}"/>
              </a:ext>
            </a:extLst>
          </p:cNvPr>
          <p:cNvSpPr>
            <a:spLocks noGrp="1"/>
          </p:cNvSpPr>
          <p:nvPr>
            <p:ph type="title"/>
          </p:nvPr>
        </p:nvSpPr>
        <p:spPr>
          <a:xfrm>
            <a:off x="0" y="0"/>
            <a:ext cx="5183188" cy="996950"/>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Leave Travel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CB8D520D-4546-8567-6411-67D971F82E6A}"/>
              </a:ext>
            </a:extLst>
          </p:cNvPr>
          <p:cNvSpPr>
            <a:spLocks noGrp="1"/>
          </p:cNvSpPr>
          <p:nvPr>
            <p:ph type="body" sz="half" idx="2"/>
          </p:nvPr>
        </p:nvSpPr>
        <p:spPr>
          <a:xfrm>
            <a:off x="0" y="987425"/>
            <a:ext cx="7369791" cy="5870575"/>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employees are provided with leaves and travel allowances to go for holiday with their families. </a:t>
            </a:r>
            <a:endParaRPr lang="en-US" sz="2400" dirty="0"/>
          </a:p>
        </p:txBody>
      </p:sp>
      <p:pic>
        <p:nvPicPr>
          <p:cNvPr id="13314" name="Picture 2" descr="Free Cheerful female manager checking time on wristwatch standing with bags near bus station Stock Photo">
            <a:extLst>
              <a:ext uri="{FF2B5EF4-FFF2-40B4-BE49-F238E27FC236}">
                <a16:creationId xmlns:a16="http://schemas.microsoft.com/office/drawing/2014/main" id="{264482B3-07F3-382F-1E24-165240FB5DF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342496" y="-9524"/>
            <a:ext cx="4849504" cy="38718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B37ED2-1C4C-9FEA-BA68-94B9CF015E3B}"/>
              </a:ext>
            </a:extLst>
          </p:cNvPr>
          <p:cNvSpPr txBox="1"/>
          <p:nvPr/>
        </p:nvSpPr>
        <p:spPr>
          <a:xfrm>
            <a:off x="7465325" y="3862316"/>
            <a:ext cx="472667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https://www.pexels.com/photo/cheerful-female-manager-checking-time-on-wristwatch-standing-with-bags-near-bus-station-3885597/</a:t>
            </a:r>
          </a:p>
        </p:txBody>
      </p:sp>
    </p:spTree>
    <p:extLst>
      <p:ext uri="{BB962C8B-B14F-4D97-AF65-F5344CB8AC3E}">
        <p14:creationId xmlns:p14="http://schemas.microsoft.com/office/powerpoint/2010/main" val="1520567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FCD7-9A47-6170-FEBF-4C3335DBC428}"/>
              </a:ext>
            </a:extLst>
          </p:cNvPr>
          <p:cNvSpPr>
            <a:spLocks noGrp="1"/>
          </p:cNvSpPr>
          <p:nvPr>
            <p:ph type="title"/>
          </p:nvPr>
        </p:nvSpPr>
        <p:spPr>
          <a:xfrm>
            <a:off x="0" y="0"/>
            <a:ext cx="5281684" cy="987425"/>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Retirement Benefits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4DBC48EF-1AD0-2535-9D90-D5DFF6426CCC}"/>
              </a:ext>
            </a:extLst>
          </p:cNvPr>
          <p:cNvSpPr>
            <a:spLocks noGrp="1"/>
          </p:cNvSpPr>
          <p:nvPr>
            <p:ph type="body" sz="half" idx="2"/>
          </p:nvPr>
        </p:nvSpPr>
        <p:spPr>
          <a:xfrm>
            <a:off x="0" y="996950"/>
            <a:ext cx="7670042" cy="5861050"/>
          </a:xfrm>
        </p:spPr>
        <p:txBody>
          <a:bodyPr>
            <a:normAutofit/>
          </a:bodyPr>
          <a:lstStyle/>
          <a:p>
            <a:pPr algn="just"/>
            <a:r>
              <a:rPr lang="en-US" sz="2400" dirty="0">
                <a:effectLst/>
                <a:latin typeface="Times New Roman" panose="02020603050405020304" pitchFamily="18" charset="0"/>
                <a:ea typeface="Calibri" panose="020F0502020204030204" pitchFamily="34" charset="0"/>
              </a:rPr>
              <a:t>Organizations provide for pension plans and other benefits for their employees which benefits them after they retire from the organization at the prescribed age</a:t>
            </a:r>
            <a:endParaRPr lang="en-US" sz="2400" dirty="0"/>
          </a:p>
        </p:txBody>
      </p:sp>
      <p:pic>
        <p:nvPicPr>
          <p:cNvPr id="14338" name="Picture 2" descr="Free Old Man Stock Photo">
            <a:extLst>
              <a:ext uri="{FF2B5EF4-FFF2-40B4-BE49-F238E27FC236}">
                <a16:creationId xmlns:a16="http://schemas.microsoft.com/office/drawing/2014/main" id="{E88D6C5E-0FC2-3017-035A-4FB9DD5DD10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670042" y="-27295"/>
            <a:ext cx="4521958" cy="37804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FF10EB1-4E08-6589-12E7-3D592822620C}"/>
              </a:ext>
            </a:extLst>
          </p:cNvPr>
          <p:cNvSpPr txBox="1"/>
          <p:nvPr/>
        </p:nvSpPr>
        <p:spPr>
          <a:xfrm>
            <a:off x="7670042" y="3753134"/>
            <a:ext cx="4521957"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https://www.pexels.com/photo/old-man-6110/</a:t>
            </a:r>
          </a:p>
        </p:txBody>
      </p:sp>
    </p:spTree>
    <p:extLst>
      <p:ext uri="{BB962C8B-B14F-4D97-AF65-F5344CB8AC3E}">
        <p14:creationId xmlns:p14="http://schemas.microsoft.com/office/powerpoint/2010/main" val="1719965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9523-AC2B-3428-804D-7C93F2E1BCCB}"/>
              </a:ext>
            </a:extLst>
          </p:cNvPr>
          <p:cNvSpPr>
            <a:spLocks noGrp="1"/>
          </p:cNvSpPr>
          <p:nvPr>
            <p:ph type="title"/>
          </p:nvPr>
        </p:nvSpPr>
        <p:spPr>
          <a:xfrm>
            <a:off x="0" y="1"/>
            <a:ext cx="12192000" cy="681036"/>
          </a:xfrm>
        </p:spPr>
        <p:txBody>
          <a:bodyPr>
            <a:no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Flexible Timings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CBFC6240-967D-9C47-BE02-581F18ED3A72}"/>
              </a:ext>
            </a:extLst>
          </p:cNvPr>
          <p:cNvSpPr>
            <a:spLocks noGrp="1"/>
          </p:cNvSpPr>
          <p:nvPr>
            <p:ph idx="1"/>
          </p:nvPr>
        </p:nvSpPr>
        <p:spPr>
          <a:xfrm>
            <a:off x="-95534" y="491319"/>
            <a:ext cx="12192000" cy="6366680"/>
          </a:xfrm>
        </p:spPr>
        <p:txBody>
          <a:bodyPr/>
          <a:lstStyle/>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Organizations provide for flexible timings to the employees who cannot come to work during normal shifts due to their personal problems and valid reasons.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35473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B3BEC-E107-E669-41FE-598135F252C1}"/>
              </a:ext>
            </a:extLst>
          </p:cNvPr>
          <p:cNvSpPr>
            <a:spLocks noGrp="1"/>
          </p:cNvSpPr>
          <p:nvPr>
            <p:ph type="title"/>
          </p:nvPr>
        </p:nvSpPr>
        <p:spPr>
          <a:xfrm>
            <a:off x="0" y="-228600"/>
            <a:ext cx="5183188" cy="2286000"/>
          </a:xfrm>
        </p:spPr>
        <p:txBody>
          <a:bodyPr>
            <a:normAutofit/>
          </a:bodyPr>
          <a:lstStyle/>
          <a:p>
            <a:r>
              <a:rPr lang="en-US" sz="2400" dirty="0">
                <a:latin typeface="Times New Roman" panose="02020603050405020304" pitchFamily="18" charset="0"/>
                <a:cs typeface="Times New Roman" panose="02020603050405020304" pitchFamily="18" charset="0"/>
              </a:rPr>
              <a:t>Holiday Home</a:t>
            </a:r>
          </a:p>
        </p:txBody>
      </p:sp>
      <p:sp>
        <p:nvSpPr>
          <p:cNvPr id="4" name="Text Placeholder 3">
            <a:extLst>
              <a:ext uri="{FF2B5EF4-FFF2-40B4-BE49-F238E27FC236}">
                <a16:creationId xmlns:a16="http://schemas.microsoft.com/office/drawing/2014/main" id="{EE2C77F6-7667-2A9B-329E-70592E1A157C}"/>
              </a:ext>
            </a:extLst>
          </p:cNvPr>
          <p:cNvSpPr>
            <a:spLocks noGrp="1"/>
          </p:cNvSpPr>
          <p:nvPr>
            <p:ph type="body" sz="half" idx="2"/>
          </p:nvPr>
        </p:nvSpPr>
        <p:spPr>
          <a:xfrm>
            <a:off x="0" y="2057400"/>
            <a:ext cx="5183188" cy="4800600"/>
          </a:xfrm>
        </p:spPr>
        <p:txBody>
          <a:bodyPr>
            <a:normAutofit/>
          </a:bodyPr>
          <a:lstStyle/>
          <a:p>
            <a:pPr algn="just"/>
            <a:r>
              <a:rPr lang="en-US" sz="2400" dirty="0">
                <a:effectLst/>
                <a:latin typeface="Times New Roman" panose="02020603050405020304" pitchFamily="18" charset="0"/>
                <a:ea typeface="Calibri" panose="020F0502020204030204" pitchFamily="34" charset="0"/>
              </a:rPr>
              <a:t>Organizations provide for holiday homes and guest house for their employees at different locations</a:t>
            </a:r>
            <a:endParaRPr lang="en-US" sz="2400" dirty="0"/>
          </a:p>
        </p:txBody>
      </p:sp>
      <p:pic>
        <p:nvPicPr>
          <p:cNvPr id="1026" name="Picture 2" descr="Free Family Preparing Food in the Kitchen Stock Photo">
            <a:extLst>
              <a:ext uri="{FF2B5EF4-FFF2-40B4-BE49-F238E27FC236}">
                <a16:creationId xmlns:a16="http://schemas.microsoft.com/office/drawing/2014/main" id="{5AE2983A-2FB3-4E4B-444D-8F0CE79D648F}"/>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7003" r="17003"/>
          <a:stretch>
            <a:fillRect/>
          </a:stretch>
        </p:blipFill>
        <p:spPr bwMode="auto">
          <a:xfrm>
            <a:off x="6858000" y="-2285999"/>
            <a:ext cx="5333999" cy="5714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3405EFF-F02D-7E0A-4F6F-B9333438B7D2}"/>
              </a:ext>
            </a:extLst>
          </p:cNvPr>
          <p:cNvSpPr txBox="1"/>
          <p:nvPr/>
        </p:nvSpPr>
        <p:spPr>
          <a:xfrm>
            <a:off x="6858000" y="3657600"/>
            <a:ext cx="533400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https://images.pexels.com/photos/4261798/pexels-photo-4261798.jpeg?auto=compress&amp;cs=tinysrgb&amp;w=1260&amp;h=750&amp;dpr=1</a:t>
            </a:r>
          </a:p>
        </p:txBody>
      </p:sp>
    </p:spTree>
    <p:extLst>
      <p:ext uri="{BB962C8B-B14F-4D97-AF65-F5344CB8AC3E}">
        <p14:creationId xmlns:p14="http://schemas.microsoft.com/office/powerpoint/2010/main" val="994654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CFD82-BD01-F5C2-9DF2-CFFD6E94D429}"/>
              </a:ext>
            </a:extLst>
          </p:cNvPr>
          <p:cNvSpPr>
            <a:spLocks noGrp="1"/>
          </p:cNvSpPr>
          <p:nvPr>
            <p:ph type="title"/>
          </p:nvPr>
        </p:nvSpPr>
        <p:spPr>
          <a:xfrm>
            <a:off x="0" y="1"/>
            <a:ext cx="12192000" cy="1690688"/>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Profit Sharing Payments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2B9ADB9-F767-CCCB-C1E3-18419755F686}"/>
              </a:ext>
            </a:extLst>
          </p:cNvPr>
          <p:cNvSpPr>
            <a:spLocks noGrp="1"/>
          </p:cNvSpPr>
          <p:nvPr>
            <p:ph idx="1"/>
          </p:nvPr>
        </p:nvSpPr>
        <p:spPr>
          <a:xfrm>
            <a:off x="-1" y="928048"/>
            <a:ext cx="12191999" cy="5929951"/>
          </a:xfrm>
        </p:spPr>
        <p:txBody>
          <a:bodyPr>
            <a:normAutofit/>
          </a:bodyPr>
          <a:lstStyle/>
          <a:p>
            <a:pPr marL="0" indent="0" algn="just">
              <a:buNone/>
            </a:pPr>
            <a:r>
              <a:rPr lang="en-US" sz="2400" dirty="0">
                <a:effectLst/>
                <a:latin typeface="Times New Roman" panose="02020603050405020304" pitchFamily="18" charset="0"/>
                <a:ea typeface="Calibri" panose="020F0502020204030204" pitchFamily="34" charset="0"/>
              </a:rPr>
              <a:t>An employer may elect to pay cash to employees, give them stock in the business, or set up a deferred compensation fund for retirement</a:t>
            </a:r>
            <a:endParaRPr lang="en-US" sz="2400" dirty="0"/>
          </a:p>
        </p:txBody>
      </p:sp>
    </p:spTree>
    <p:extLst>
      <p:ext uri="{BB962C8B-B14F-4D97-AF65-F5344CB8AC3E}">
        <p14:creationId xmlns:p14="http://schemas.microsoft.com/office/powerpoint/2010/main" val="16565345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06E8F-68DC-7753-520C-E2FB0459FE80}"/>
              </a:ext>
            </a:extLst>
          </p:cNvPr>
          <p:cNvSpPr>
            <a:spLocks noGrp="1"/>
          </p:cNvSpPr>
          <p:nvPr>
            <p:ph type="title"/>
          </p:nvPr>
        </p:nvSpPr>
        <p:spPr>
          <a:xfrm>
            <a:off x="0" y="1"/>
            <a:ext cx="12192000" cy="873456"/>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Other Taxable Forms of Compensation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C0A2FE9-EF51-5FE2-96C6-55D45095BD2C}"/>
              </a:ext>
            </a:extLst>
          </p:cNvPr>
          <p:cNvSpPr>
            <a:spLocks noGrp="1"/>
          </p:cNvSpPr>
          <p:nvPr>
            <p:ph idx="1"/>
          </p:nvPr>
        </p:nvSpPr>
        <p:spPr>
          <a:xfrm>
            <a:off x="0" y="491319"/>
            <a:ext cx="12192000" cy="6366681"/>
          </a:xfrm>
        </p:spPr>
        <p:txBody>
          <a:bodyPr/>
          <a:lstStyle/>
          <a:p>
            <a:pPr algn="just"/>
            <a:endParaRPr lang="en-US" sz="2400" dirty="0">
              <a:effectLst/>
              <a:latin typeface="Times New Roman" panose="02020603050405020304" pitchFamily="18" charset="0"/>
              <a:ea typeface="Calibri" panose="020F0502020204030204" pitchFamily="34" charset="0"/>
            </a:endParaRPr>
          </a:p>
          <a:p>
            <a:pPr marL="0" indent="0" algn="just">
              <a:buNone/>
            </a:pPr>
            <a:r>
              <a:rPr lang="en-US" sz="2400" b="1" dirty="0">
                <a:latin typeface="Times New Roman" panose="02020603050405020304" pitchFamily="18" charset="0"/>
                <a:ea typeface="Calibri" panose="020F0502020204030204" pitchFamily="34" charset="0"/>
              </a:rPr>
              <a:t>Fringe benefits</a:t>
            </a:r>
          </a:p>
          <a:p>
            <a:pPr marL="0" indent="0" algn="just">
              <a:buNone/>
            </a:pPr>
            <a:r>
              <a:rPr lang="en-US" sz="2400" dirty="0">
                <a:effectLst/>
                <a:latin typeface="Times New Roman" panose="02020603050405020304" pitchFamily="18" charset="0"/>
                <a:ea typeface="Calibri" panose="020F0502020204030204" pitchFamily="34" charset="0"/>
              </a:rPr>
              <a:t>Fringe benefits are a type of compensation provided to an employee outside of his normal wage or salary. Many years ago, employers began to understand that potential employees give great consideration to the wage or salary offered</a:t>
            </a:r>
            <a:r>
              <a:rPr lang="en-US" sz="1800" dirty="0">
                <a:effectLst/>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28982080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D45CB-2FA1-C3F7-0C68-E5ECD773748B}"/>
              </a:ext>
            </a:extLst>
          </p:cNvPr>
          <p:cNvSpPr>
            <a:spLocks noGrp="1"/>
          </p:cNvSpPr>
          <p:nvPr>
            <p:ph type="title"/>
          </p:nvPr>
        </p:nvSpPr>
        <p:spPr>
          <a:xfrm>
            <a:off x="0" y="1"/>
            <a:ext cx="12192000" cy="84616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Non-Taxable Fringe Benefits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95790AB0-465F-7714-ABFE-9060C3D32AC6}"/>
              </a:ext>
            </a:extLst>
          </p:cNvPr>
          <p:cNvSpPr>
            <a:spLocks noGrp="1"/>
          </p:cNvSpPr>
          <p:nvPr>
            <p:ph idx="1"/>
          </p:nvPr>
        </p:nvSpPr>
        <p:spPr>
          <a:xfrm>
            <a:off x="0" y="641444"/>
            <a:ext cx="12192000" cy="6216555"/>
          </a:xfrm>
        </p:spPr>
        <p:txBody>
          <a:bodyPr/>
          <a:lstStyle/>
          <a:p>
            <a:pPr algn="just"/>
            <a:r>
              <a:rPr lang="en-US" sz="2400" dirty="0">
                <a:effectLst/>
                <a:latin typeface="Times New Roman" panose="02020603050405020304" pitchFamily="18" charset="0"/>
                <a:ea typeface="Calibri" panose="020F0502020204030204" pitchFamily="34" charset="0"/>
              </a:rPr>
              <a:t>There are many types of non-taxable fringe benefits that may be offered to employees without increasing their tax burden</a:t>
            </a:r>
          </a:p>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Insurance Coverage -</a:t>
            </a:r>
            <a:r>
              <a:rPr lang="en-US" sz="2400" dirty="0">
                <a:effectLst/>
                <a:latin typeface="Times New Roman" panose="02020603050405020304" pitchFamily="18" charset="0"/>
                <a:ea typeface="Calibri" panose="020F0502020204030204" pitchFamily="34" charset="0"/>
              </a:rPr>
              <a:t>include employer-paid life insurance, health insurance, and short or long-term disability insurance. When an insurance coverage fringe benefit is offered, the employer most commonly shares the cost of premiums at a certain percentage, thus reducing the amount for which the employee is responsible.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96751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0809A-C922-52D9-8076-9A477770FA71}"/>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Childcare Assistance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73E60D7E-D0E8-43AC-E931-EF43C9C783AB}"/>
              </a:ext>
            </a:extLst>
          </p:cNvPr>
          <p:cNvSpPr>
            <a:spLocks noGrp="1"/>
          </p:cNvSpPr>
          <p:nvPr>
            <p:ph type="body" sz="half" idx="2"/>
          </p:nvPr>
        </p:nvSpPr>
        <p:spPr>
          <a:xfrm>
            <a:off x="1" y="801806"/>
            <a:ext cx="7710054" cy="6056194"/>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large employers are offering on-site childcare, either free of charge, or at a discounted price.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This allows parents to concentrate on their work, </a:t>
            </a:r>
            <a:endParaRPr lang="en-US" sz="2400" dirty="0"/>
          </a:p>
        </p:txBody>
      </p:sp>
      <p:pic>
        <p:nvPicPr>
          <p:cNvPr id="2050" name="Picture 2" descr="Free Photo of Woman Feeding Her Child Stock Photo">
            <a:extLst>
              <a:ext uri="{FF2B5EF4-FFF2-40B4-BE49-F238E27FC236}">
                <a16:creationId xmlns:a16="http://schemas.microsoft.com/office/drawing/2014/main" id="{F7AA4F38-328D-E4AC-2467-B1CA5FD286E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202" b="1202"/>
          <a:stretch>
            <a:fillRect/>
          </a:stretch>
        </p:blipFill>
        <p:spPr bwMode="auto">
          <a:xfrm>
            <a:off x="7710055" y="1"/>
            <a:ext cx="4481943" cy="28471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0AFE218-D42B-F929-AF42-F0A41D88A810}"/>
              </a:ext>
            </a:extLst>
          </p:cNvPr>
          <p:cNvSpPr txBox="1"/>
          <p:nvPr/>
        </p:nvSpPr>
        <p:spPr>
          <a:xfrm>
            <a:off x="7710056" y="3200400"/>
            <a:ext cx="4481942"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https://www.pexels.com/photo/photo-of-woman-feeding-her-child-3820131/</a:t>
            </a:r>
          </a:p>
        </p:txBody>
      </p:sp>
    </p:spTree>
    <p:extLst>
      <p:ext uri="{BB962C8B-B14F-4D97-AF65-F5344CB8AC3E}">
        <p14:creationId xmlns:p14="http://schemas.microsoft.com/office/powerpoint/2010/main" val="2258015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4DC39-CC5E-8171-7942-97254B7B2550}"/>
              </a:ext>
            </a:extLst>
          </p:cNvPr>
          <p:cNvSpPr>
            <a:spLocks noGrp="1"/>
          </p:cNvSpPr>
          <p:nvPr>
            <p:ph type="title"/>
          </p:nvPr>
        </p:nvSpPr>
        <p:spPr>
          <a:xfrm>
            <a:off x="0" y="0"/>
            <a:ext cx="5183188" cy="987425"/>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Physical Fitness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9E10185A-26A4-16FB-8BBC-DA60FCF19A28}"/>
              </a:ext>
            </a:extLst>
          </p:cNvPr>
          <p:cNvSpPr>
            <a:spLocks noGrp="1"/>
          </p:cNvSpPr>
          <p:nvPr>
            <p:ph type="body" sz="half" idx="2"/>
          </p:nvPr>
        </p:nvSpPr>
        <p:spPr>
          <a:xfrm>
            <a:off x="0" y="987425"/>
            <a:ext cx="5183188" cy="5870575"/>
          </a:xfrm>
        </p:spPr>
        <p:txBody>
          <a:bodyPr>
            <a:normAutofit/>
          </a:bodyPr>
          <a:lstStyle/>
          <a:p>
            <a:pPr algn="just"/>
            <a:r>
              <a:rPr lang="en-US" sz="2400" dirty="0">
                <a:latin typeface="Times New Roman" panose="02020603050405020304" pitchFamily="18" charset="0"/>
                <a:ea typeface="Calibri" panose="020F0502020204030204" pitchFamily="34" charset="0"/>
              </a:rPr>
              <a:t>E</a:t>
            </a:r>
            <a:r>
              <a:rPr lang="en-US" sz="2400" dirty="0">
                <a:effectLst/>
                <a:latin typeface="Times New Roman" panose="02020603050405020304" pitchFamily="18" charset="0"/>
                <a:ea typeface="Calibri" panose="020F0502020204030204" pitchFamily="34" charset="0"/>
              </a:rPr>
              <a:t>mployers make it a priority to ensure their employees have access to gyms or fitness centers in order to promote a healthy lifestyle, which in turn increases attendance and productivity</a:t>
            </a:r>
            <a:endParaRPr lang="en-US" sz="2400" dirty="0"/>
          </a:p>
        </p:txBody>
      </p:sp>
      <p:pic>
        <p:nvPicPr>
          <p:cNvPr id="3074" name="Picture 2" descr="Free Elderly People Doing Yoga Stock Photo">
            <a:extLst>
              <a:ext uri="{FF2B5EF4-FFF2-40B4-BE49-F238E27FC236}">
                <a16:creationId xmlns:a16="http://schemas.microsoft.com/office/drawing/2014/main" id="{79872BE5-AE6D-E64C-05B7-49723163E84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934" r="15934"/>
          <a:stretch>
            <a:fillRect/>
          </a:stretch>
        </p:blipFill>
        <p:spPr bwMode="auto">
          <a:xfrm>
            <a:off x="8375073" y="1"/>
            <a:ext cx="3816926" cy="2743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67A9B7-C58F-C239-8F18-6FBD02436CD2}"/>
              </a:ext>
            </a:extLst>
          </p:cNvPr>
          <p:cNvSpPr txBox="1"/>
          <p:nvPr/>
        </p:nvSpPr>
        <p:spPr>
          <a:xfrm>
            <a:off x="8375073" y="2951018"/>
            <a:ext cx="4031671" cy="646331"/>
          </a:xfrm>
          <a:prstGeom prst="rect">
            <a:avLst/>
          </a:prstGeom>
          <a:noFill/>
        </p:spPr>
        <p:txBody>
          <a:bodyPr wrap="square" rtlCol="0">
            <a:spAutoFit/>
          </a:bodyPr>
          <a:lstStyle/>
          <a:p>
            <a:r>
              <a:rPr lang="en-US"/>
              <a:t>https://www.pexels.com/photo/elderly-people-doing-yoga-8436479/</a:t>
            </a:r>
            <a:endParaRPr lang="en-US" dirty="0"/>
          </a:p>
        </p:txBody>
      </p:sp>
    </p:spTree>
    <p:extLst>
      <p:ext uri="{BB962C8B-B14F-4D97-AF65-F5344CB8AC3E}">
        <p14:creationId xmlns:p14="http://schemas.microsoft.com/office/powerpoint/2010/main" val="2778641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59E11-5A18-54D7-DC14-66AA2DD6BD42}"/>
              </a:ext>
            </a:extLst>
          </p:cNvPr>
          <p:cNvSpPr>
            <a:spLocks noGrp="1"/>
          </p:cNvSpPr>
          <p:nvPr>
            <p:ph type="title"/>
          </p:nvPr>
        </p:nvSpPr>
        <p:spPr>
          <a:xfrm>
            <a:off x="0" y="-9524"/>
            <a:ext cx="5183188" cy="99695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Education Assistance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A24D0C78-F9FA-2023-504A-043C2E6834C1}"/>
              </a:ext>
            </a:extLst>
          </p:cNvPr>
          <p:cNvSpPr>
            <a:spLocks noGrp="1"/>
          </p:cNvSpPr>
          <p:nvPr>
            <p:ph type="body" sz="half" idx="2"/>
          </p:nvPr>
        </p:nvSpPr>
        <p:spPr>
          <a:xfrm>
            <a:off x="0" y="987424"/>
            <a:ext cx="5183188" cy="5870576"/>
          </a:xfrm>
        </p:spPr>
        <p:txBody>
          <a:bodyPr>
            <a:normAutofit/>
          </a:bodyPr>
          <a:lstStyle/>
          <a:p>
            <a:pPr algn="just"/>
            <a:r>
              <a:rPr lang="en-US" sz="2400" dirty="0">
                <a:effectLst/>
                <a:latin typeface="Times New Roman" panose="02020603050405020304" pitchFamily="18" charset="0"/>
                <a:ea typeface="Calibri" panose="020F0502020204030204" pitchFamily="34" charset="0"/>
              </a:rPr>
              <a:t>Helping an employee gain new job-related skills or knowledge helps the company, as the employee is then able to work at a different level in his current position, or may become able to advance into new areas of the business</a:t>
            </a:r>
            <a:endParaRPr lang="en-US" sz="2400" dirty="0"/>
          </a:p>
        </p:txBody>
      </p:sp>
      <p:pic>
        <p:nvPicPr>
          <p:cNvPr id="4098" name="Picture 2">
            <a:extLst>
              <a:ext uri="{FF2B5EF4-FFF2-40B4-BE49-F238E27FC236}">
                <a16:creationId xmlns:a16="http://schemas.microsoft.com/office/drawing/2014/main" id="{26E8D2CA-A2D3-9855-0154-083AE0A73AC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1641" r="21641"/>
          <a:stretch>
            <a:fillRect/>
          </a:stretch>
        </p:blipFill>
        <p:spPr bwMode="auto">
          <a:xfrm>
            <a:off x="7211291" y="0"/>
            <a:ext cx="4621934" cy="35952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8A8A65-FF04-08E1-5B67-4E5B791F521E}"/>
              </a:ext>
            </a:extLst>
          </p:cNvPr>
          <p:cNvSpPr txBox="1"/>
          <p:nvPr/>
        </p:nvSpPr>
        <p:spPr>
          <a:xfrm>
            <a:off x="7502237" y="3922712"/>
            <a:ext cx="4621934" cy="923330"/>
          </a:xfrm>
          <a:prstGeom prst="rect">
            <a:avLst/>
          </a:prstGeom>
          <a:noFill/>
        </p:spPr>
        <p:txBody>
          <a:bodyPr wrap="square" rtlCol="0">
            <a:spAutoFit/>
          </a:bodyPr>
          <a:lstStyle/>
          <a:p>
            <a:r>
              <a:rPr lang="en-US"/>
              <a:t>https://www.pexels.com/photo/teenagers-in-yellow-polo-shirts-studying-at-desks-in-a-class-room-18506745/</a:t>
            </a:r>
            <a:endParaRPr lang="en-US" dirty="0"/>
          </a:p>
        </p:txBody>
      </p:sp>
    </p:spTree>
    <p:extLst>
      <p:ext uri="{BB962C8B-B14F-4D97-AF65-F5344CB8AC3E}">
        <p14:creationId xmlns:p14="http://schemas.microsoft.com/office/powerpoint/2010/main" val="1382688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0E6B5-DFE0-21AA-8F7A-77212150E23D}"/>
              </a:ext>
            </a:extLst>
          </p:cNvPr>
          <p:cNvSpPr>
            <a:spLocks noGrp="1"/>
          </p:cNvSpPr>
          <p:nvPr>
            <p:ph type="title"/>
          </p:nvPr>
        </p:nvSpPr>
        <p:spPr>
          <a:xfrm>
            <a:off x="0" y="0"/>
            <a:ext cx="12192000" cy="102358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Determinants of the wage structure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5995BB7-7125-A3F1-3862-C898F09600ED}"/>
              </a:ext>
            </a:extLst>
          </p:cNvPr>
          <p:cNvSpPr>
            <a:spLocks noGrp="1"/>
          </p:cNvSpPr>
          <p:nvPr>
            <p:ph idx="1"/>
          </p:nvPr>
        </p:nvSpPr>
        <p:spPr>
          <a:xfrm>
            <a:off x="0" y="696036"/>
            <a:ext cx="12192000" cy="6161963"/>
          </a:xfrm>
        </p:spPr>
        <p:txBody>
          <a:bodyPr>
            <a:normAutofit/>
          </a:bodyPr>
          <a:lstStyle/>
          <a:p>
            <a:pPr marL="0" marR="0" lvl="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Economic Determinants</a:t>
            </a: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rPr>
              <a:t> In the labor market there commonly exists, known as Occupational Wage Differentials. </a:t>
            </a:r>
          </a:p>
          <a:p>
            <a:pPr marL="0" marR="0" lvl="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Job worth </a:t>
            </a: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rPr>
              <a:t>These two concepts of worth and the concept of internal labor markets combine to explain important differences among employers in wage structure decisions. </a:t>
            </a:r>
            <a:endParaRPr lang="en-US" sz="2400" dirty="0"/>
          </a:p>
        </p:txBody>
      </p:sp>
    </p:spTree>
    <p:extLst>
      <p:ext uri="{BB962C8B-B14F-4D97-AF65-F5344CB8AC3E}">
        <p14:creationId xmlns:p14="http://schemas.microsoft.com/office/powerpoint/2010/main" val="436238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0C19A-41A5-901A-6AE9-16F524993893}"/>
              </a:ext>
            </a:extLst>
          </p:cNvPr>
          <p:cNvSpPr>
            <a:spLocks noGrp="1"/>
          </p:cNvSpPr>
          <p:nvPr>
            <p:ph type="title"/>
          </p:nvPr>
        </p:nvSpPr>
        <p:spPr>
          <a:xfrm>
            <a:off x="0" y="1"/>
            <a:ext cx="12192000" cy="79156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Determinants of the wage structure</a:t>
            </a:r>
            <a:endParaRPr lang="en-US" sz="2400" dirty="0"/>
          </a:p>
        </p:txBody>
      </p:sp>
      <p:sp>
        <p:nvSpPr>
          <p:cNvPr id="3" name="Content Placeholder 2">
            <a:extLst>
              <a:ext uri="{FF2B5EF4-FFF2-40B4-BE49-F238E27FC236}">
                <a16:creationId xmlns:a16="http://schemas.microsoft.com/office/drawing/2014/main" id="{2B4AB200-3869-7D48-AB16-D7B46AA515FE}"/>
              </a:ext>
            </a:extLst>
          </p:cNvPr>
          <p:cNvSpPr>
            <a:spLocks noGrp="1"/>
          </p:cNvSpPr>
          <p:nvPr>
            <p:ph idx="1"/>
          </p:nvPr>
        </p:nvSpPr>
        <p:spPr>
          <a:xfrm>
            <a:off x="0" y="655094"/>
            <a:ext cx="12192000" cy="6202906"/>
          </a:xfrm>
        </p:spPr>
        <p:txBody>
          <a:bodyPr>
            <a:normAutofit/>
          </a:bodyPr>
          <a:lstStyle/>
          <a:p>
            <a:pPr marL="0" marR="0" lvl="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Training</a:t>
            </a: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rPr>
              <a:t> Training requirements of jobs in terms of length, difficulty, and whether the training is provided by society, employers, or individuals constitute a primary factor in human-capital analysis and thus job worth. </a:t>
            </a:r>
          </a:p>
          <a:p>
            <a:pPr marL="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Employee Tastes </a:t>
            </a:r>
            <a:r>
              <a:rPr lang="en-US" sz="2400" b="1" kern="100" dirty="0">
                <a:latin typeface="Calibri" panose="020F0502020204030204" pitchFamily="34" charset="0"/>
                <a:ea typeface="Calibri" panose="020F0502020204030204" pitchFamily="34" charset="0"/>
                <a:cs typeface="Times New Roman" panose="02020603050405020304" pitchFamily="18" charset="0"/>
              </a:rPr>
              <a:t>-</a:t>
            </a:r>
            <a:r>
              <a:rPr lang="en-US" sz="2400" dirty="0">
                <a:effectLst/>
                <a:latin typeface="Times New Roman" panose="02020603050405020304" pitchFamily="18" charset="0"/>
                <a:ea typeface="Calibri" panose="020F0502020204030204" pitchFamily="34" charset="0"/>
              </a:rPr>
              <a:t>People differ in the occupations they like and dislike</a:t>
            </a:r>
            <a:endParaRPr lang="en-US" sz="2400" dirty="0"/>
          </a:p>
        </p:txBody>
      </p:sp>
    </p:spTree>
    <p:extLst>
      <p:ext uri="{BB962C8B-B14F-4D97-AF65-F5344CB8AC3E}">
        <p14:creationId xmlns:p14="http://schemas.microsoft.com/office/powerpoint/2010/main" val="4557095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35A05-A297-B5D9-EDE1-0EBAD5C04214}"/>
              </a:ext>
            </a:extLst>
          </p:cNvPr>
          <p:cNvSpPr>
            <a:spLocks noGrp="1"/>
          </p:cNvSpPr>
          <p:nvPr>
            <p:ph type="title"/>
          </p:nvPr>
        </p:nvSpPr>
        <p:spPr>
          <a:xfrm>
            <a:off x="0" y="1"/>
            <a:ext cx="12010030" cy="791569"/>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4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683AE6A-1A76-400C-617E-3931EC96F85E}"/>
              </a:ext>
            </a:extLst>
          </p:cNvPr>
          <p:cNvSpPr>
            <a:spLocks noGrp="1"/>
          </p:cNvSpPr>
          <p:nvPr>
            <p:ph idx="1"/>
          </p:nvPr>
        </p:nvSpPr>
        <p:spPr>
          <a:xfrm>
            <a:off x="0" y="955342"/>
            <a:ext cx="12010030" cy="5902657"/>
          </a:xfrm>
        </p:spPr>
        <p:txBody>
          <a:bodyPr/>
          <a:lstStyle/>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K, Human Resource Management, New Delhi, Tata McGraw Hill, 2014, Pp. 390.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2 – 3.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Ibid, Pp. 43-46.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8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422647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7CB67-2A96-D85D-0594-C7CF66B2C539}"/>
              </a:ext>
            </a:extLst>
          </p:cNvPr>
          <p:cNvSpPr>
            <a:spLocks noGrp="1"/>
          </p:cNvSpPr>
          <p:nvPr>
            <p:ph type="title"/>
          </p:nvPr>
        </p:nvSpPr>
        <p:spPr>
          <a:xfrm>
            <a:off x="0" y="1"/>
            <a:ext cx="12192000" cy="859808"/>
          </a:xfrm>
        </p:spPr>
        <p:txBody>
          <a:bodyPr/>
          <a:lstStyle/>
          <a:p>
            <a:endParaRPr lang="en-US" dirty="0"/>
          </a:p>
        </p:txBody>
      </p:sp>
      <p:sp>
        <p:nvSpPr>
          <p:cNvPr id="3" name="Content Placeholder 2">
            <a:extLst>
              <a:ext uri="{FF2B5EF4-FFF2-40B4-BE49-F238E27FC236}">
                <a16:creationId xmlns:a16="http://schemas.microsoft.com/office/drawing/2014/main" id="{4C91DFCD-6596-C810-C250-94EC4384FF4F}"/>
              </a:ext>
            </a:extLst>
          </p:cNvPr>
          <p:cNvSpPr>
            <a:spLocks noGrp="1"/>
          </p:cNvSpPr>
          <p:nvPr>
            <p:ph idx="1"/>
          </p:nvPr>
        </p:nvSpPr>
        <p:spPr>
          <a:xfrm>
            <a:off x="0" y="859809"/>
            <a:ext cx="12192000" cy="5998190"/>
          </a:xfrm>
        </p:spPr>
        <p:txBody>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Bhattacharyya, Dipak Kumar, Compensation Management, New Delhi, Oxford University Press, 2013, Pp. 11-12.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95.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Singh, BD, Compensation Reward Management, 2nd ed, New Delhi, Excel Books, 2012, Pp.232-236.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H.L. Kumar (2015), Practical Guide to Employee’s Compensation -Act &amp; Rule. Universal Law Publishing Co. Pvt. Ltd. New Delhi – India..</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24422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D34A6-8E53-F98A-7CCE-DF8B7C4D4F3D}"/>
              </a:ext>
            </a:extLst>
          </p:cNvPr>
          <p:cNvSpPr>
            <a:spLocks noGrp="1"/>
          </p:cNvSpPr>
          <p:nvPr>
            <p:ph type="title"/>
          </p:nvPr>
        </p:nvSpPr>
        <p:spPr>
          <a:xfrm>
            <a:off x="0" y="-95533"/>
            <a:ext cx="12192000" cy="1091820"/>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AD434F4A-EEBD-1F45-5043-7EE6D217D3EE}"/>
              </a:ext>
            </a:extLst>
          </p:cNvPr>
          <p:cNvSpPr>
            <a:spLocks noGrp="1"/>
          </p:cNvSpPr>
          <p:nvPr>
            <p:ph idx="1"/>
          </p:nvPr>
        </p:nvSpPr>
        <p:spPr>
          <a:xfrm>
            <a:off x="0" y="709684"/>
            <a:ext cx="12192000" cy="6148315"/>
          </a:xfrm>
        </p:spPr>
        <p:txBody>
          <a:bodyPr/>
          <a:lstStyle/>
          <a:p>
            <a:pPr marL="0" indent="0">
              <a:buNone/>
            </a:pPr>
            <a:r>
              <a:rPr lang="en-US" sz="2400" dirty="0">
                <a:latin typeface="Times New Roman" panose="02020603050405020304" pitchFamily="18" charset="0"/>
                <a:cs typeface="Times New Roman" panose="02020603050405020304" pitchFamily="18" charset="0"/>
                <a:hlinkClick r:id="rId2"/>
              </a:rPr>
              <a:t>Andrea (2020).https://www.pexels.com/photo/a-person-holding-a-recognition-award-7005751/</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Urie</a:t>
            </a:r>
            <a:r>
              <a:rPr lang="en-US" sz="2400" dirty="0">
                <a:latin typeface="Times New Roman" panose="02020603050405020304" pitchFamily="18" charset="0"/>
                <a:cs typeface="Times New Roman" panose="02020603050405020304" pitchFamily="18" charset="0"/>
              </a:rPr>
              <a:t> Mont(2020). </a:t>
            </a:r>
            <a:r>
              <a:rPr lang="en-US" sz="2400" dirty="0">
                <a:latin typeface="Times New Roman" panose="02020603050405020304" pitchFamily="18" charset="0"/>
                <a:cs typeface="Times New Roman" panose="02020603050405020304" pitchFamily="18" charset="0"/>
                <a:hlinkClick r:id="rId3"/>
              </a:rPr>
              <a:t>https://www.pexels.com/photo/black-woman-in-respirator-using-ticket-machine-in-underground-6280640/</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Cottonbro</a:t>
            </a:r>
            <a:r>
              <a:rPr lang="en-US" sz="2400" dirty="0">
                <a:latin typeface="Times New Roman" panose="02020603050405020304" pitchFamily="18" charset="0"/>
                <a:cs typeface="Times New Roman" panose="02020603050405020304" pitchFamily="18" charset="0"/>
              </a:rPr>
              <a:t> studio(2020). </a:t>
            </a:r>
            <a:r>
              <a:rPr lang="en-US" sz="2400" dirty="0">
                <a:latin typeface="Times New Roman" panose="02020603050405020304" pitchFamily="18" charset="0"/>
                <a:cs typeface="Times New Roman" panose="02020603050405020304" pitchFamily="18" charset="0"/>
                <a:hlinkClick r:id="rId4"/>
              </a:rPr>
              <a:t>https://www.pexels.com/photo/man-in-black-coat-walking-on-sidewalk-4727511/</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Matt Hardy(2019).https://www.pexels.com/photo/photo-of-parked-yellow-suv-2085403/</a:t>
            </a:r>
          </a:p>
          <a:p>
            <a:pPr marL="0" indent="0">
              <a:buNone/>
            </a:pPr>
            <a:r>
              <a:rPr lang="en-US" sz="2400" dirty="0">
                <a:latin typeface="Times New Roman" panose="02020603050405020304" pitchFamily="18" charset="0"/>
                <a:cs typeface="Times New Roman" panose="02020603050405020304" pitchFamily="18" charset="0"/>
              </a:rPr>
              <a:t>Jonathan </a:t>
            </a:r>
            <a:r>
              <a:rPr lang="en-US" sz="2400" dirty="0" err="1">
                <a:latin typeface="Times New Roman" panose="02020603050405020304" pitchFamily="18" charset="0"/>
                <a:cs typeface="Times New Roman" panose="02020603050405020304" pitchFamily="18" charset="0"/>
              </a:rPr>
              <a:t>Borba</a:t>
            </a:r>
            <a:r>
              <a:rPr lang="en-US" sz="2400" dirty="0">
                <a:latin typeface="Times New Roman" panose="02020603050405020304" pitchFamily="18" charset="0"/>
                <a:cs typeface="Times New Roman" panose="02020603050405020304" pitchFamily="18" charset="0"/>
              </a:rPr>
              <a:t>(2019).https://www.pexels.com/photo/man-holding-another-man-s-head-3279196/</a:t>
            </a:r>
          </a:p>
          <a:p>
            <a:pPr marL="0" indent="0">
              <a:buNone/>
            </a:pPr>
            <a:r>
              <a:rPr lang="en-US" sz="2400" dirty="0">
                <a:latin typeface="Times New Roman" panose="02020603050405020304" pitchFamily="18" charset="0"/>
                <a:cs typeface="Times New Roman" panose="02020603050405020304" pitchFamily="18" charset="0"/>
              </a:rPr>
              <a:t>Luis Antonio De Lima Guimaraes(2019).https://www.pexels.com/photo/photo-of-people-gathering-together-3414186/</a:t>
            </a:r>
          </a:p>
          <a:p>
            <a:endParaRPr lang="en-US" dirty="0"/>
          </a:p>
        </p:txBody>
      </p:sp>
    </p:spTree>
    <p:extLst>
      <p:ext uri="{BB962C8B-B14F-4D97-AF65-F5344CB8AC3E}">
        <p14:creationId xmlns:p14="http://schemas.microsoft.com/office/powerpoint/2010/main" val="1040319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08C6D-33CB-AAF1-3554-BAAD252DCF58}"/>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F812997-619D-769E-ABEE-3B0F3A6E0A01}"/>
              </a:ext>
            </a:extLst>
          </p:cNvPr>
          <p:cNvSpPr>
            <a:spLocks noGrp="1"/>
          </p:cNvSpPr>
          <p:nvPr>
            <p:ph idx="1"/>
          </p:nvPr>
        </p:nvSpPr>
        <p:spPr>
          <a:xfrm>
            <a:off x="-1" y="955343"/>
            <a:ext cx="12191999" cy="5902656"/>
          </a:xfrm>
        </p:spPr>
        <p:txBody>
          <a:bodyPr/>
          <a:lstStyle/>
          <a:p>
            <a:pPr marL="0" indent="0">
              <a:buNone/>
            </a:pPr>
            <a:r>
              <a:rPr lang="en-US" sz="2400" dirty="0">
                <a:latin typeface="Times New Roman" panose="02020603050405020304" pitchFamily="18" charset="0"/>
                <a:cs typeface="Times New Roman" panose="02020603050405020304" pitchFamily="18" charset="0"/>
              </a:rPr>
              <a:t>Ricky </a:t>
            </a:r>
            <a:r>
              <a:rPr lang="en-US" sz="2400" dirty="0" err="1">
                <a:latin typeface="Times New Roman" panose="02020603050405020304" pitchFamily="18" charset="0"/>
                <a:cs typeface="Times New Roman" panose="02020603050405020304" pitchFamily="18" charset="0"/>
              </a:rPr>
              <a:t>Esquirel</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2"/>
              </a:rPr>
              <a:t>https://www.pexels.com/photo/cheerful-young-ethnic-man-with-photo-camera-resting-on-airfield-before-flight-4424288/</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Anna </a:t>
            </a:r>
            <a:r>
              <a:rPr lang="en-US" sz="2400" dirty="0" err="1">
                <a:latin typeface="Times New Roman" panose="02020603050405020304" pitchFamily="18" charset="0"/>
                <a:cs typeface="Times New Roman" panose="02020603050405020304" pitchFamily="18" charset="0"/>
              </a:rPr>
              <a:t>Tarazerich</a:t>
            </a:r>
            <a:r>
              <a:rPr lang="en-US" sz="2400" dirty="0">
                <a:latin typeface="Times New Roman" panose="02020603050405020304" pitchFamily="18" charset="0"/>
                <a:cs typeface="Times New Roman" panose="02020603050405020304" pitchFamily="18" charset="0"/>
              </a:rPr>
              <a:t> (2020). </a:t>
            </a:r>
            <a:r>
              <a:rPr lang="en-US" dirty="0">
                <a:hlinkClick r:id="rId3"/>
              </a:rPr>
              <a:t>https://www.pexels.com/photo/couple-buying-fresh-fruits-during-pandemic-5910691/</a:t>
            </a:r>
            <a:endParaRPr lang="en-US" dirty="0"/>
          </a:p>
          <a:p>
            <a:pPr marL="0" indent="0">
              <a:buNone/>
            </a:pPr>
            <a:r>
              <a:rPr lang="en-US" dirty="0" err="1"/>
              <a:t>Kampus</a:t>
            </a:r>
            <a:r>
              <a:rPr lang="en-US" dirty="0"/>
              <a:t> Production (2021).https://www.pexels.com/photo/women-giving-presents-to-an-expecting-mom-7802463/</a:t>
            </a:r>
          </a:p>
          <a:p>
            <a:pPr marL="0" indent="0">
              <a:buNone/>
            </a:pPr>
            <a:r>
              <a:rPr lang="en-US" dirty="0"/>
              <a:t>Cotton Bro (2020).https://www.pexels.com/photo/man-in-black-suit-standing-near-brown-wooden-chair-4820684/</a:t>
            </a:r>
          </a:p>
        </p:txBody>
      </p:sp>
    </p:spTree>
    <p:extLst>
      <p:ext uri="{BB962C8B-B14F-4D97-AF65-F5344CB8AC3E}">
        <p14:creationId xmlns:p14="http://schemas.microsoft.com/office/powerpoint/2010/main" val="30340460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C0D16-C555-D84D-DDCA-DF89D295F6DB}"/>
              </a:ext>
            </a:extLst>
          </p:cNvPr>
          <p:cNvSpPr>
            <a:spLocks noGrp="1"/>
          </p:cNvSpPr>
          <p:nvPr>
            <p:ph type="title"/>
          </p:nvPr>
        </p:nvSpPr>
        <p:spPr>
          <a:xfrm>
            <a:off x="0" y="1"/>
            <a:ext cx="12192000" cy="805217"/>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2EF6FBC-A7A0-C2D6-4760-F73A7038BB34}"/>
              </a:ext>
            </a:extLst>
          </p:cNvPr>
          <p:cNvSpPr>
            <a:spLocks noGrp="1"/>
          </p:cNvSpPr>
          <p:nvPr>
            <p:ph idx="1"/>
          </p:nvPr>
        </p:nvSpPr>
        <p:spPr>
          <a:xfrm>
            <a:off x="0" y="805218"/>
            <a:ext cx="12192000" cy="6052781"/>
          </a:xfrm>
        </p:spPr>
        <p:txBody>
          <a:bodyPr/>
          <a:lstStyle/>
          <a:p>
            <a:pPr marL="0" indent="0" algn="just">
              <a:buNone/>
            </a:pPr>
            <a:r>
              <a:rPr lang="en-US" sz="2400" dirty="0">
                <a:latin typeface="Times New Roman" panose="02020603050405020304" pitchFamily="18" charset="0"/>
                <a:cs typeface="Times New Roman" panose="02020603050405020304" pitchFamily="18" charset="0"/>
              </a:rPr>
              <a:t>Natalya </a:t>
            </a:r>
            <a:r>
              <a:rPr lang="en-US" sz="2400" dirty="0" err="1">
                <a:latin typeface="Times New Roman" panose="02020603050405020304" pitchFamily="18" charset="0"/>
                <a:cs typeface="Times New Roman" panose="02020603050405020304" pitchFamily="18" charset="0"/>
              </a:rPr>
              <a:t>Vaitkevich</a:t>
            </a:r>
            <a:r>
              <a:rPr lang="en-US" sz="2400" dirty="0">
                <a:latin typeface="Times New Roman" panose="02020603050405020304" pitchFamily="18" charset="0"/>
                <a:cs typeface="Times New Roman" panose="02020603050405020304" pitchFamily="18" charset="0"/>
              </a:rPr>
              <a:t> (2020).https://www.pexels.com/photo/covid-19-vaccine-ampoules-and-syringe-5863374/</a:t>
            </a:r>
          </a:p>
          <a:p>
            <a:pPr marL="0" indent="0" algn="just">
              <a:buNone/>
            </a:pPr>
            <a:r>
              <a:rPr lang="en-US" sz="2400" dirty="0">
                <a:latin typeface="Times New Roman" panose="02020603050405020304" pitchFamily="18" charset="0"/>
                <a:cs typeface="Times New Roman" panose="02020603050405020304" pitchFamily="18" charset="0"/>
              </a:rPr>
              <a:t>Mike Bird(2020). </a:t>
            </a:r>
            <a:r>
              <a:rPr lang="en-US" sz="2400" dirty="0">
                <a:latin typeface="Times New Roman" panose="02020603050405020304" pitchFamily="18" charset="0"/>
                <a:cs typeface="Times New Roman" panose="02020603050405020304" pitchFamily="18" charset="0"/>
                <a:hlinkClick r:id="rId2"/>
              </a:rPr>
              <a:t>https://www.pexels.com/photo/car-crash-on-dirt-road-11985980/</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Gustavo Firing (2020).https://www.pexels.com/photo/cheerful-female-manager-checking-time-on-wristwatch-standing-with-bags-near-bus-station-3885597</a:t>
            </a:r>
            <a:r>
              <a:rPr lang="en-US" dirty="0"/>
              <a:t>/</a:t>
            </a:r>
          </a:p>
          <a:p>
            <a:pPr marL="0" indent="0" algn="just">
              <a:buNone/>
            </a:pPr>
            <a:r>
              <a:rPr lang="en-US" dirty="0"/>
              <a:t>August de Riche leu (2020). https://images.pexels.com/photos/4261798/pexels-photo-4261798.jpeg?auto=compress&amp;cs=tinysrgb&amp;w=1260&amp;h=750&amp;dpr=1</a:t>
            </a:r>
          </a:p>
          <a:p>
            <a:pPr marL="0" indent="0" algn="just">
              <a:buNone/>
            </a:pPr>
            <a:endParaRPr lang="en-US" dirty="0"/>
          </a:p>
        </p:txBody>
      </p:sp>
    </p:spTree>
    <p:extLst>
      <p:ext uri="{BB962C8B-B14F-4D97-AF65-F5344CB8AC3E}">
        <p14:creationId xmlns:p14="http://schemas.microsoft.com/office/powerpoint/2010/main" val="1794665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7EE6A-35C1-1873-E8F2-E478D3BBDD70}"/>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C4BFD353-DD16-C71E-DE66-868D91F07016}"/>
              </a:ext>
            </a:extLst>
          </p:cNvPr>
          <p:cNvSpPr>
            <a:spLocks noGrp="1"/>
          </p:cNvSpPr>
          <p:nvPr>
            <p:ph idx="1"/>
          </p:nvPr>
        </p:nvSpPr>
        <p:spPr>
          <a:xfrm>
            <a:off x="0" y="1825625"/>
            <a:ext cx="12192000" cy="4351338"/>
          </a:xfrm>
        </p:spPr>
        <p:txBody>
          <a:bodyPr/>
          <a:lstStyle/>
          <a:p>
            <a:pPr marL="0" indent="0">
              <a:buNone/>
            </a:pPr>
            <a:r>
              <a:rPr lang="en-US" dirty="0"/>
              <a:t>Andrea </a:t>
            </a:r>
            <a:r>
              <a:rPr lang="en-US" dirty="0" err="1"/>
              <a:t>Piacquadio</a:t>
            </a:r>
            <a:r>
              <a:rPr lang="en-US" dirty="0"/>
              <a:t>(2020). </a:t>
            </a:r>
            <a:r>
              <a:rPr lang="en-US" dirty="0">
                <a:hlinkClick r:id="rId2"/>
              </a:rPr>
              <a:t>https://www.pexels.com/photo/photo-of-woman-feeding-her-child-3820131/</a:t>
            </a:r>
            <a:endParaRPr lang="en-US" dirty="0"/>
          </a:p>
          <a:p>
            <a:pPr marL="0" indent="0">
              <a:buNone/>
            </a:pPr>
            <a:r>
              <a:rPr lang="en-US" dirty="0"/>
              <a:t>Yan </a:t>
            </a:r>
            <a:r>
              <a:rPr lang="en-US" dirty="0" err="1"/>
              <a:t>Krukau</a:t>
            </a:r>
            <a:r>
              <a:rPr lang="en-US" dirty="0"/>
              <a:t>(2021). </a:t>
            </a:r>
            <a:r>
              <a:rPr lang="en-US" dirty="0">
                <a:hlinkClick r:id="rId3"/>
              </a:rPr>
              <a:t>https://www.pexels.com/photo/elderly-people-doing-yoga-8436479/</a:t>
            </a:r>
            <a:endParaRPr lang="en-US" dirty="0"/>
          </a:p>
          <a:p>
            <a:pPr marL="0" indent="0">
              <a:buNone/>
            </a:pPr>
            <a:r>
              <a:rPr lang="en-US" dirty="0"/>
              <a:t> </a:t>
            </a:r>
            <a:r>
              <a:rPr lang="en-US" dirty="0" err="1"/>
              <a:t>Kimmi</a:t>
            </a:r>
            <a:r>
              <a:rPr lang="en-US" dirty="0"/>
              <a:t> </a:t>
            </a:r>
            <a:r>
              <a:rPr lang="en-US" dirty="0" err="1"/>
              <a:t>Jur</a:t>
            </a:r>
            <a:r>
              <a:rPr lang="en-US" dirty="0"/>
              <a:t>(2023). https://www.pexels.com/photo/teenagers-in-yellow-polo-shirts-studying-at-desks-in-a-class-room-18506745/</a:t>
            </a:r>
          </a:p>
        </p:txBody>
      </p:sp>
    </p:spTree>
    <p:extLst>
      <p:ext uri="{BB962C8B-B14F-4D97-AF65-F5344CB8AC3E}">
        <p14:creationId xmlns:p14="http://schemas.microsoft.com/office/powerpoint/2010/main" val="1701890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1674</Words>
  <Application>Microsoft Office PowerPoint</Application>
  <PresentationFormat>Widescreen</PresentationFormat>
  <Paragraphs>122</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Times New Roman</vt:lpstr>
      <vt:lpstr>Office Theme</vt:lpstr>
      <vt:lpstr>COURSE: REWARD MANAGEMENT  </vt:lpstr>
      <vt:lpstr>Compensation</vt:lpstr>
      <vt:lpstr>Direct /Base Compensation  </vt:lpstr>
      <vt:lpstr>Basic Salary  </vt:lpstr>
      <vt:lpstr>House Rent  </vt:lpstr>
      <vt:lpstr>Conveyance </vt:lpstr>
      <vt:lpstr>Medical Reimbursement </vt:lpstr>
      <vt:lpstr>Bonus </vt:lpstr>
      <vt:lpstr>Special Allowance  </vt:lpstr>
      <vt:lpstr>Dearness allowance  </vt:lpstr>
      <vt:lpstr>City Compensation Allowance  </vt:lpstr>
      <vt:lpstr>Incentives </vt:lpstr>
      <vt:lpstr> Indirect /Supplementary Compensation  </vt:lpstr>
      <vt:lpstr>Leave Policy </vt:lpstr>
      <vt:lpstr>Overtime Policy  </vt:lpstr>
      <vt:lpstr>Hospitalization  </vt:lpstr>
      <vt:lpstr>Insurance</vt:lpstr>
      <vt:lpstr>Leave Travel  </vt:lpstr>
      <vt:lpstr>Retirement Benefits  </vt:lpstr>
      <vt:lpstr>Flexible Timings </vt:lpstr>
      <vt:lpstr>Holiday Home</vt:lpstr>
      <vt:lpstr>Profit Sharing Payments </vt:lpstr>
      <vt:lpstr>Other Taxable Forms of Compensation  </vt:lpstr>
      <vt:lpstr>Non-Taxable Fringe Benefits  </vt:lpstr>
      <vt:lpstr>Childcare Assistance  </vt:lpstr>
      <vt:lpstr>Physical Fitness  </vt:lpstr>
      <vt:lpstr>Education Assistance  </vt:lpstr>
      <vt:lpstr>Determinants of the wage structure  </vt:lpstr>
      <vt:lpstr>Determinants of the wage structure</vt:lpstr>
      <vt:lpstr>References </vt:lpstr>
      <vt:lpstr>PowerPoint Presentation</vt:lpstr>
      <vt:lpstr>References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71</cp:revision>
  <dcterms:created xsi:type="dcterms:W3CDTF">2023-10-17T12:06:08Z</dcterms:created>
  <dcterms:modified xsi:type="dcterms:W3CDTF">2023-10-20T18:14:49Z</dcterms:modified>
</cp:coreProperties>
</file>