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5" r:id="rId30"/>
    <p:sldId id="284" r:id="rId31"/>
    <p:sldId id="287" r:id="rId32"/>
    <p:sldId id="288" r:id="rId33"/>
    <p:sldId id="289" r:id="rId34"/>
    <p:sldId id="290" r:id="rId35"/>
    <p:sldId id="291" r:id="rId36"/>
    <p:sldId id="292" r:id="rId3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0" d="100"/>
          <a:sy n="70" d="100"/>
        </p:scale>
        <p:origin x="738"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DF83DE-CE76-6E4E-EC2E-EBB93468CDD9}"/>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CC92A475-A9F4-4A3C-561F-B5BC588DE4C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B2D5601C-7EDB-4D48-F695-5027F8B7D19C}"/>
              </a:ext>
            </a:extLst>
          </p:cNvPr>
          <p:cNvSpPr>
            <a:spLocks noGrp="1"/>
          </p:cNvSpPr>
          <p:nvPr>
            <p:ph type="dt" sz="half" idx="10"/>
          </p:nvPr>
        </p:nvSpPr>
        <p:spPr/>
        <p:txBody>
          <a:bodyPr/>
          <a:lstStyle/>
          <a:p>
            <a:fld id="{92879067-C009-4A2C-AC57-02714CD52ED8}" type="datetimeFigureOut">
              <a:rPr lang="en-US" smtClean="0"/>
              <a:t>10/20/2023</a:t>
            </a:fld>
            <a:endParaRPr lang="en-US"/>
          </a:p>
        </p:txBody>
      </p:sp>
      <p:sp>
        <p:nvSpPr>
          <p:cNvPr id="5" name="Footer Placeholder 4">
            <a:extLst>
              <a:ext uri="{FF2B5EF4-FFF2-40B4-BE49-F238E27FC236}">
                <a16:creationId xmlns:a16="http://schemas.microsoft.com/office/drawing/2014/main" id="{B5530CAC-45FE-59E3-4E35-3D2EEEBE7FE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ACD0751-7408-D546-A91C-5FAF084B9F53}"/>
              </a:ext>
            </a:extLst>
          </p:cNvPr>
          <p:cNvSpPr>
            <a:spLocks noGrp="1"/>
          </p:cNvSpPr>
          <p:nvPr>
            <p:ph type="sldNum" sz="quarter" idx="12"/>
          </p:nvPr>
        </p:nvSpPr>
        <p:spPr/>
        <p:txBody>
          <a:bodyPr/>
          <a:lstStyle/>
          <a:p>
            <a:fld id="{27AB4812-4E2A-4B4F-A896-8C5625DD61F3}" type="slidenum">
              <a:rPr lang="en-US" smtClean="0"/>
              <a:t>‹#›</a:t>
            </a:fld>
            <a:endParaRPr lang="en-US"/>
          </a:p>
        </p:txBody>
      </p:sp>
    </p:spTree>
    <p:extLst>
      <p:ext uri="{BB962C8B-B14F-4D97-AF65-F5344CB8AC3E}">
        <p14:creationId xmlns:p14="http://schemas.microsoft.com/office/powerpoint/2010/main" val="36225881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9F0F1E-1259-2CD9-B704-2000221A243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41F34846-FAF8-2634-DE38-4730A1958F71}"/>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4598FA6-7242-5103-6B0A-C05924131E3E}"/>
              </a:ext>
            </a:extLst>
          </p:cNvPr>
          <p:cNvSpPr>
            <a:spLocks noGrp="1"/>
          </p:cNvSpPr>
          <p:nvPr>
            <p:ph type="dt" sz="half" idx="10"/>
          </p:nvPr>
        </p:nvSpPr>
        <p:spPr/>
        <p:txBody>
          <a:bodyPr/>
          <a:lstStyle/>
          <a:p>
            <a:fld id="{92879067-C009-4A2C-AC57-02714CD52ED8}" type="datetimeFigureOut">
              <a:rPr lang="en-US" smtClean="0"/>
              <a:t>10/20/2023</a:t>
            </a:fld>
            <a:endParaRPr lang="en-US"/>
          </a:p>
        </p:txBody>
      </p:sp>
      <p:sp>
        <p:nvSpPr>
          <p:cNvPr id="5" name="Footer Placeholder 4">
            <a:extLst>
              <a:ext uri="{FF2B5EF4-FFF2-40B4-BE49-F238E27FC236}">
                <a16:creationId xmlns:a16="http://schemas.microsoft.com/office/drawing/2014/main" id="{3D9B4AFC-3771-EC77-0534-FE03B475B55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0815C76-8F1C-C5B8-15E5-09FCC87CDCAF}"/>
              </a:ext>
            </a:extLst>
          </p:cNvPr>
          <p:cNvSpPr>
            <a:spLocks noGrp="1"/>
          </p:cNvSpPr>
          <p:nvPr>
            <p:ph type="sldNum" sz="quarter" idx="12"/>
          </p:nvPr>
        </p:nvSpPr>
        <p:spPr/>
        <p:txBody>
          <a:bodyPr/>
          <a:lstStyle/>
          <a:p>
            <a:fld id="{27AB4812-4E2A-4B4F-A896-8C5625DD61F3}" type="slidenum">
              <a:rPr lang="en-US" smtClean="0"/>
              <a:t>‹#›</a:t>
            </a:fld>
            <a:endParaRPr lang="en-US"/>
          </a:p>
        </p:txBody>
      </p:sp>
    </p:spTree>
    <p:extLst>
      <p:ext uri="{BB962C8B-B14F-4D97-AF65-F5344CB8AC3E}">
        <p14:creationId xmlns:p14="http://schemas.microsoft.com/office/powerpoint/2010/main" val="8994127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95AC79-1ED0-B443-4111-1AE13A3366D4}"/>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0320DD4-C0E2-C08C-5DBF-01AA8829ACE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BC9DB09-3788-EBED-52D9-6444F6A2D49C}"/>
              </a:ext>
            </a:extLst>
          </p:cNvPr>
          <p:cNvSpPr>
            <a:spLocks noGrp="1"/>
          </p:cNvSpPr>
          <p:nvPr>
            <p:ph type="dt" sz="half" idx="10"/>
          </p:nvPr>
        </p:nvSpPr>
        <p:spPr/>
        <p:txBody>
          <a:bodyPr/>
          <a:lstStyle/>
          <a:p>
            <a:fld id="{92879067-C009-4A2C-AC57-02714CD52ED8}" type="datetimeFigureOut">
              <a:rPr lang="en-US" smtClean="0"/>
              <a:t>10/20/2023</a:t>
            </a:fld>
            <a:endParaRPr lang="en-US"/>
          </a:p>
        </p:txBody>
      </p:sp>
      <p:sp>
        <p:nvSpPr>
          <p:cNvPr id="5" name="Footer Placeholder 4">
            <a:extLst>
              <a:ext uri="{FF2B5EF4-FFF2-40B4-BE49-F238E27FC236}">
                <a16:creationId xmlns:a16="http://schemas.microsoft.com/office/drawing/2014/main" id="{A134D2C3-83D3-91A4-3575-8D690097CCC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2816218-5424-73E9-62F6-8E866BB8C017}"/>
              </a:ext>
            </a:extLst>
          </p:cNvPr>
          <p:cNvSpPr>
            <a:spLocks noGrp="1"/>
          </p:cNvSpPr>
          <p:nvPr>
            <p:ph type="sldNum" sz="quarter" idx="12"/>
          </p:nvPr>
        </p:nvSpPr>
        <p:spPr/>
        <p:txBody>
          <a:bodyPr/>
          <a:lstStyle/>
          <a:p>
            <a:fld id="{27AB4812-4E2A-4B4F-A896-8C5625DD61F3}" type="slidenum">
              <a:rPr lang="en-US" smtClean="0"/>
              <a:t>‹#›</a:t>
            </a:fld>
            <a:endParaRPr lang="en-US"/>
          </a:p>
        </p:txBody>
      </p:sp>
    </p:spTree>
    <p:extLst>
      <p:ext uri="{BB962C8B-B14F-4D97-AF65-F5344CB8AC3E}">
        <p14:creationId xmlns:p14="http://schemas.microsoft.com/office/powerpoint/2010/main" val="3278665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B42BE1-38EA-4405-DD23-B5BE78B837F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AD7989C-F83A-CF57-E3E3-7228D1791D32}"/>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ADE4DB23-7F27-1D35-8F30-16933286A647}"/>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FD7FE31F-02F4-0850-002C-EEA7ECED81DB}"/>
              </a:ext>
            </a:extLst>
          </p:cNvPr>
          <p:cNvSpPr>
            <a:spLocks noGrp="1"/>
          </p:cNvSpPr>
          <p:nvPr>
            <p:ph type="dt" sz="half" idx="10"/>
          </p:nvPr>
        </p:nvSpPr>
        <p:spPr/>
        <p:txBody>
          <a:bodyPr/>
          <a:lstStyle/>
          <a:p>
            <a:fld id="{92879067-C009-4A2C-AC57-02714CD52ED8}" type="datetimeFigureOut">
              <a:rPr lang="en-US" smtClean="0"/>
              <a:t>10/20/2023</a:t>
            </a:fld>
            <a:endParaRPr lang="en-US"/>
          </a:p>
        </p:txBody>
      </p:sp>
      <p:sp>
        <p:nvSpPr>
          <p:cNvPr id="6" name="Footer Placeholder 5">
            <a:extLst>
              <a:ext uri="{FF2B5EF4-FFF2-40B4-BE49-F238E27FC236}">
                <a16:creationId xmlns:a16="http://schemas.microsoft.com/office/drawing/2014/main" id="{46156806-3185-22ED-2869-82654CDC327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57157DC-8947-6789-1250-63C819460C5D}"/>
              </a:ext>
            </a:extLst>
          </p:cNvPr>
          <p:cNvSpPr>
            <a:spLocks noGrp="1"/>
          </p:cNvSpPr>
          <p:nvPr>
            <p:ph type="sldNum" sz="quarter" idx="12"/>
          </p:nvPr>
        </p:nvSpPr>
        <p:spPr/>
        <p:txBody>
          <a:bodyPr/>
          <a:lstStyle/>
          <a:p>
            <a:fld id="{27AB4812-4E2A-4B4F-A896-8C5625DD61F3}" type="slidenum">
              <a:rPr lang="en-US" smtClean="0"/>
              <a:t>‹#›</a:t>
            </a:fld>
            <a:endParaRPr lang="en-US"/>
          </a:p>
        </p:txBody>
      </p:sp>
    </p:spTree>
    <p:extLst>
      <p:ext uri="{BB962C8B-B14F-4D97-AF65-F5344CB8AC3E}">
        <p14:creationId xmlns:p14="http://schemas.microsoft.com/office/powerpoint/2010/main" val="41943327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80CB0C-2DC8-B3E9-9560-939E1C96502F}"/>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CBE8E259-F240-992E-7DDE-3E7609EA278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F5B6CD49-237B-E28E-66D9-FEB2E5E4DB70}"/>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60A8B5EC-05E6-4A64-C47A-0FACE654426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2502E495-72DB-67CC-E1F7-5D9FF3BD1EC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6ADB3675-4E63-6B5F-5687-D41C812875D6}"/>
              </a:ext>
            </a:extLst>
          </p:cNvPr>
          <p:cNvSpPr>
            <a:spLocks noGrp="1"/>
          </p:cNvSpPr>
          <p:nvPr>
            <p:ph type="dt" sz="half" idx="10"/>
          </p:nvPr>
        </p:nvSpPr>
        <p:spPr/>
        <p:txBody>
          <a:bodyPr/>
          <a:lstStyle/>
          <a:p>
            <a:fld id="{92879067-C009-4A2C-AC57-02714CD52ED8}" type="datetimeFigureOut">
              <a:rPr lang="en-US" smtClean="0"/>
              <a:t>10/20/2023</a:t>
            </a:fld>
            <a:endParaRPr lang="en-US"/>
          </a:p>
        </p:txBody>
      </p:sp>
      <p:sp>
        <p:nvSpPr>
          <p:cNvPr id="8" name="Footer Placeholder 7">
            <a:extLst>
              <a:ext uri="{FF2B5EF4-FFF2-40B4-BE49-F238E27FC236}">
                <a16:creationId xmlns:a16="http://schemas.microsoft.com/office/drawing/2014/main" id="{0A6BABBD-5581-509A-8BF3-80011F8DD931}"/>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676AE58C-0030-DF31-6201-07A8108EF548}"/>
              </a:ext>
            </a:extLst>
          </p:cNvPr>
          <p:cNvSpPr>
            <a:spLocks noGrp="1"/>
          </p:cNvSpPr>
          <p:nvPr>
            <p:ph type="sldNum" sz="quarter" idx="12"/>
          </p:nvPr>
        </p:nvSpPr>
        <p:spPr/>
        <p:txBody>
          <a:bodyPr/>
          <a:lstStyle/>
          <a:p>
            <a:fld id="{27AB4812-4E2A-4B4F-A896-8C5625DD61F3}" type="slidenum">
              <a:rPr lang="en-US" smtClean="0"/>
              <a:t>‹#›</a:t>
            </a:fld>
            <a:endParaRPr lang="en-US"/>
          </a:p>
        </p:txBody>
      </p:sp>
    </p:spTree>
    <p:extLst>
      <p:ext uri="{BB962C8B-B14F-4D97-AF65-F5344CB8AC3E}">
        <p14:creationId xmlns:p14="http://schemas.microsoft.com/office/powerpoint/2010/main" val="41921322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B5A72A-FEEC-8465-B24C-CF43E2550ED6}"/>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E69601AA-912B-F003-7B29-7EE873D4425C}"/>
              </a:ext>
            </a:extLst>
          </p:cNvPr>
          <p:cNvSpPr>
            <a:spLocks noGrp="1"/>
          </p:cNvSpPr>
          <p:nvPr>
            <p:ph type="dt" sz="half" idx="10"/>
          </p:nvPr>
        </p:nvSpPr>
        <p:spPr/>
        <p:txBody>
          <a:bodyPr/>
          <a:lstStyle/>
          <a:p>
            <a:fld id="{92879067-C009-4A2C-AC57-02714CD52ED8}" type="datetimeFigureOut">
              <a:rPr lang="en-US" smtClean="0"/>
              <a:t>10/20/2023</a:t>
            </a:fld>
            <a:endParaRPr lang="en-US"/>
          </a:p>
        </p:txBody>
      </p:sp>
      <p:sp>
        <p:nvSpPr>
          <p:cNvPr id="4" name="Footer Placeholder 3">
            <a:extLst>
              <a:ext uri="{FF2B5EF4-FFF2-40B4-BE49-F238E27FC236}">
                <a16:creationId xmlns:a16="http://schemas.microsoft.com/office/drawing/2014/main" id="{4B9FD165-D24B-976F-D6FD-CEE298F4043C}"/>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473A6BE4-2562-0617-70BC-3469E77EFE50}"/>
              </a:ext>
            </a:extLst>
          </p:cNvPr>
          <p:cNvSpPr>
            <a:spLocks noGrp="1"/>
          </p:cNvSpPr>
          <p:nvPr>
            <p:ph type="sldNum" sz="quarter" idx="12"/>
          </p:nvPr>
        </p:nvSpPr>
        <p:spPr/>
        <p:txBody>
          <a:bodyPr/>
          <a:lstStyle/>
          <a:p>
            <a:fld id="{27AB4812-4E2A-4B4F-A896-8C5625DD61F3}" type="slidenum">
              <a:rPr lang="en-US" smtClean="0"/>
              <a:t>‹#›</a:t>
            </a:fld>
            <a:endParaRPr lang="en-US"/>
          </a:p>
        </p:txBody>
      </p:sp>
    </p:spTree>
    <p:extLst>
      <p:ext uri="{BB962C8B-B14F-4D97-AF65-F5344CB8AC3E}">
        <p14:creationId xmlns:p14="http://schemas.microsoft.com/office/powerpoint/2010/main" val="35404364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E28C4FA-6E1B-EAAE-59DE-FF8F84C3AE2E}"/>
              </a:ext>
            </a:extLst>
          </p:cNvPr>
          <p:cNvSpPr>
            <a:spLocks noGrp="1"/>
          </p:cNvSpPr>
          <p:nvPr>
            <p:ph type="dt" sz="half" idx="10"/>
          </p:nvPr>
        </p:nvSpPr>
        <p:spPr/>
        <p:txBody>
          <a:bodyPr/>
          <a:lstStyle/>
          <a:p>
            <a:fld id="{92879067-C009-4A2C-AC57-02714CD52ED8}" type="datetimeFigureOut">
              <a:rPr lang="en-US" smtClean="0"/>
              <a:t>10/20/2023</a:t>
            </a:fld>
            <a:endParaRPr lang="en-US"/>
          </a:p>
        </p:txBody>
      </p:sp>
      <p:sp>
        <p:nvSpPr>
          <p:cNvPr id="3" name="Footer Placeholder 2">
            <a:extLst>
              <a:ext uri="{FF2B5EF4-FFF2-40B4-BE49-F238E27FC236}">
                <a16:creationId xmlns:a16="http://schemas.microsoft.com/office/drawing/2014/main" id="{04083DD6-CF3B-F684-4B92-3633E7D1D0CE}"/>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C2151599-DBCE-3975-F5A6-7A0B22CC8922}"/>
              </a:ext>
            </a:extLst>
          </p:cNvPr>
          <p:cNvSpPr>
            <a:spLocks noGrp="1"/>
          </p:cNvSpPr>
          <p:nvPr>
            <p:ph type="sldNum" sz="quarter" idx="12"/>
          </p:nvPr>
        </p:nvSpPr>
        <p:spPr/>
        <p:txBody>
          <a:bodyPr/>
          <a:lstStyle/>
          <a:p>
            <a:fld id="{27AB4812-4E2A-4B4F-A896-8C5625DD61F3}" type="slidenum">
              <a:rPr lang="en-US" smtClean="0"/>
              <a:t>‹#›</a:t>
            </a:fld>
            <a:endParaRPr lang="en-US"/>
          </a:p>
        </p:txBody>
      </p:sp>
    </p:spTree>
    <p:extLst>
      <p:ext uri="{BB962C8B-B14F-4D97-AF65-F5344CB8AC3E}">
        <p14:creationId xmlns:p14="http://schemas.microsoft.com/office/powerpoint/2010/main" val="35781572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28F210-86B3-56B8-6C01-67B74FC0DE5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D9D3ECD8-2FDA-8EEE-24C6-599348F111C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8C6800B6-A988-F005-5413-21F1ADA6A90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8EF43E8-51B9-4934-EFF4-687BE0CC3C2A}"/>
              </a:ext>
            </a:extLst>
          </p:cNvPr>
          <p:cNvSpPr>
            <a:spLocks noGrp="1"/>
          </p:cNvSpPr>
          <p:nvPr>
            <p:ph type="dt" sz="half" idx="10"/>
          </p:nvPr>
        </p:nvSpPr>
        <p:spPr/>
        <p:txBody>
          <a:bodyPr/>
          <a:lstStyle/>
          <a:p>
            <a:fld id="{92879067-C009-4A2C-AC57-02714CD52ED8}" type="datetimeFigureOut">
              <a:rPr lang="en-US" smtClean="0"/>
              <a:t>10/20/2023</a:t>
            </a:fld>
            <a:endParaRPr lang="en-US"/>
          </a:p>
        </p:txBody>
      </p:sp>
      <p:sp>
        <p:nvSpPr>
          <p:cNvPr id="6" name="Footer Placeholder 5">
            <a:extLst>
              <a:ext uri="{FF2B5EF4-FFF2-40B4-BE49-F238E27FC236}">
                <a16:creationId xmlns:a16="http://schemas.microsoft.com/office/drawing/2014/main" id="{BF88FE96-F695-CA14-8418-2C37A64651D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6142585-7F57-DFAD-1739-A6672ABE62B7}"/>
              </a:ext>
            </a:extLst>
          </p:cNvPr>
          <p:cNvSpPr>
            <a:spLocks noGrp="1"/>
          </p:cNvSpPr>
          <p:nvPr>
            <p:ph type="sldNum" sz="quarter" idx="12"/>
          </p:nvPr>
        </p:nvSpPr>
        <p:spPr/>
        <p:txBody>
          <a:bodyPr/>
          <a:lstStyle/>
          <a:p>
            <a:fld id="{27AB4812-4E2A-4B4F-A896-8C5625DD61F3}" type="slidenum">
              <a:rPr lang="en-US" smtClean="0"/>
              <a:t>‹#›</a:t>
            </a:fld>
            <a:endParaRPr lang="en-US"/>
          </a:p>
        </p:txBody>
      </p:sp>
    </p:spTree>
    <p:extLst>
      <p:ext uri="{BB962C8B-B14F-4D97-AF65-F5344CB8AC3E}">
        <p14:creationId xmlns:p14="http://schemas.microsoft.com/office/powerpoint/2010/main" val="94002183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06048D-18A5-BCC4-9DBE-2BB36EABC47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6CF8679C-95D8-FD27-378D-A542B8ADD98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7F845BCE-64E9-DA02-F44C-8F50F2C2861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8377977-5944-5BF8-61E4-1C06DF1BA2BD}"/>
              </a:ext>
            </a:extLst>
          </p:cNvPr>
          <p:cNvSpPr>
            <a:spLocks noGrp="1"/>
          </p:cNvSpPr>
          <p:nvPr>
            <p:ph type="dt" sz="half" idx="10"/>
          </p:nvPr>
        </p:nvSpPr>
        <p:spPr/>
        <p:txBody>
          <a:bodyPr/>
          <a:lstStyle/>
          <a:p>
            <a:fld id="{92879067-C009-4A2C-AC57-02714CD52ED8}" type="datetimeFigureOut">
              <a:rPr lang="en-US" smtClean="0"/>
              <a:t>10/20/2023</a:t>
            </a:fld>
            <a:endParaRPr lang="en-US"/>
          </a:p>
        </p:txBody>
      </p:sp>
      <p:sp>
        <p:nvSpPr>
          <p:cNvPr id="6" name="Footer Placeholder 5">
            <a:extLst>
              <a:ext uri="{FF2B5EF4-FFF2-40B4-BE49-F238E27FC236}">
                <a16:creationId xmlns:a16="http://schemas.microsoft.com/office/drawing/2014/main" id="{53325DFC-EDEA-71AA-D4A2-D4143F84913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60763B2-E919-F781-4460-C168D14BC3F0}"/>
              </a:ext>
            </a:extLst>
          </p:cNvPr>
          <p:cNvSpPr>
            <a:spLocks noGrp="1"/>
          </p:cNvSpPr>
          <p:nvPr>
            <p:ph type="sldNum" sz="quarter" idx="12"/>
          </p:nvPr>
        </p:nvSpPr>
        <p:spPr/>
        <p:txBody>
          <a:bodyPr/>
          <a:lstStyle/>
          <a:p>
            <a:fld id="{27AB4812-4E2A-4B4F-A896-8C5625DD61F3}" type="slidenum">
              <a:rPr lang="en-US" smtClean="0"/>
              <a:t>‹#›</a:t>
            </a:fld>
            <a:endParaRPr lang="en-US"/>
          </a:p>
        </p:txBody>
      </p:sp>
    </p:spTree>
    <p:extLst>
      <p:ext uri="{BB962C8B-B14F-4D97-AF65-F5344CB8AC3E}">
        <p14:creationId xmlns:p14="http://schemas.microsoft.com/office/powerpoint/2010/main" val="244793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158675-F6FA-8F69-6E89-0B6F23236837}"/>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61FDA139-4B09-6354-38C3-04767D88DAF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A8B3A16-610A-BC86-7036-4F95604C594E}"/>
              </a:ext>
            </a:extLst>
          </p:cNvPr>
          <p:cNvSpPr>
            <a:spLocks noGrp="1"/>
          </p:cNvSpPr>
          <p:nvPr>
            <p:ph type="dt" sz="half" idx="10"/>
          </p:nvPr>
        </p:nvSpPr>
        <p:spPr/>
        <p:txBody>
          <a:bodyPr/>
          <a:lstStyle/>
          <a:p>
            <a:fld id="{92879067-C009-4A2C-AC57-02714CD52ED8}" type="datetimeFigureOut">
              <a:rPr lang="en-US" smtClean="0"/>
              <a:t>10/20/2023</a:t>
            </a:fld>
            <a:endParaRPr lang="en-US"/>
          </a:p>
        </p:txBody>
      </p:sp>
      <p:sp>
        <p:nvSpPr>
          <p:cNvPr id="5" name="Footer Placeholder 4">
            <a:extLst>
              <a:ext uri="{FF2B5EF4-FFF2-40B4-BE49-F238E27FC236}">
                <a16:creationId xmlns:a16="http://schemas.microsoft.com/office/drawing/2014/main" id="{DF1B8FB3-FAA0-62B6-045F-49250B7FE2A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9E13C5A-59F3-FE55-01F8-B116FD4BBB9F}"/>
              </a:ext>
            </a:extLst>
          </p:cNvPr>
          <p:cNvSpPr>
            <a:spLocks noGrp="1"/>
          </p:cNvSpPr>
          <p:nvPr>
            <p:ph type="sldNum" sz="quarter" idx="12"/>
          </p:nvPr>
        </p:nvSpPr>
        <p:spPr/>
        <p:txBody>
          <a:bodyPr/>
          <a:lstStyle/>
          <a:p>
            <a:fld id="{27AB4812-4E2A-4B4F-A896-8C5625DD61F3}" type="slidenum">
              <a:rPr lang="en-US" smtClean="0"/>
              <a:t>‹#›</a:t>
            </a:fld>
            <a:endParaRPr lang="en-US"/>
          </a:p>
        </p:txBody>
      </p:sp>
    </p:spTree>
    <p:extLst>
      <p:ext uri="{BB962C8B-B14F-4D97-AF65-F5344CB8AC3E}">
        <p14:creationId xmlns:p14="http://schemas.microsoft.com/office/powerpoint/2010/main" val="10395275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EDD0C8A-4E80-189D-CC4E-FC22CC465EC5}"/>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D857B282-104D-41CF-726C-1F3E1D5ADBE6}"/>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15A44FE-37FF-F71F-5244-34D9AEB2B7C1}"/>
              </a:ext>
            </a:extLst>
          </p:cNvPr>
          <p:cNvSpPr>
            <a:spLocks noGrp="1"/>
          </p:cNvSpPr>
          <p:nvPr>
            <p:ph type="dt" sz="half" idx="10"/>
          </p:nvPr>
        </p:nvSpPr>
        <p:spPr/>
        <p:txBody>
          <a:bodyPr/>
          <a:lstStyle/>
          <a:p>
            <a:fld id="{92879067-C009-4A2C-AC57-02714CD52ED8}" type="datetimeFigureOut">
              <a:rPr lang="en-US" smtClean="0"/>
              <a:t>10/20/2023</a:t>
            </a:fld>
            <a:endParaRPr lang="en-US"/>
          </a:p>
        </p:txBody>
      </p:sp>
      <p:sp>
        <p:nvSpPr>
          <p:cNvPr id="5" name="Footer Placeholder 4">
            <a:extLst>
              <a:ext uri="{FF2B5EF4-FFF2-40B4-BE49-F238E27FC236}">
                <a16:creationId xmlns:a16="http://schemas.microsoft.com/office/drawing/2014/main" id="{A75E7C3A-9488-823B-0521-4E13DA68929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2C00EF0-0795-2590-EA34-4B5CBBA8A839}"/>
              </a:ext>
            </a:extLst>
          </p:cNvPr>
          <p:cNvSpPr>
            <a:spLocks noGrp="1"/>
          </p:cNvSpPr>
          <p:nvPr>
            <p:ph type="sldNum" sz="quarter" idx="12"/>
          </p:nvPr>
        </p:nvSpPr>
        <p:spPr/>
        <p:txBody>
          <a:bodyPr/>
          <a:lstStyle/>
          <a:p>
            <a:fld id="{27AB4812-4E2A-4B4F-A896-8C5625DD61F3}" type="slidenum">
              <a:rPr lang="en-US" smtClean="0"/>
              <a:t>‹#›</a:t>
            </a:fld>
            <a:endParaRPr lang="en-US"/>
          </a:p>
        </p:txBody>
      </p:sp>
    </p:spTree>
    <p:extLst>
      <p:ext uri="{BB962C8B-B14F-4D97-AF65-F5344CB8AC3E}">
        <p14:creationId xmlns:p14="http://schemas.microsoft.com/office/powerpoint/2010/main" val="338528302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C81F856-410E-87EF-7945-5E5F3222B1A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AD69C060-BCE6-09BD-859A-0502C7C36CA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4DC2A6A-C0A9-1550-86F5-63099CA43C0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2879067-C009-4A2C-AC57-02714CD52ED8}" type="datetimeFigureOut">
              <a:rPr lang="en-US" smtClean="0"/>
              <a:t>10/20/2023</a:t>
            </a:fld>
            <a:endParaRPr lang="en-US"/>
          </a:p>
        </p:txBody>
      </p:sp>
      <p:sp>
        <p:nvSpPr>
          <p:cNvPr id="5" name="Footer Placeholder 4">
            <a:extLst>
              <a:ext uri="{FF2B5EF4-FFF2-40B4-BE49-F238E27FC236}">
                <a16:creationId xmlns:a16="http://schemas.microsoft.com/office/drawing/2014/main" id="{B2255454-E05A-0924-32AB-38139A800DD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DF7A9C53-7AC2-705B-F2D1-2346FB1868D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7AB4812-4E2A-4B4F-A896-8C5625DD61F3}" type="slidenum">
              <a:rPr lang="en-US" smtClean="0"/>
              <a:t>‹#›</a:t>
            </a:fld>
            <a:endParaRPr lang="en-US"/>
          </a:p>
        </p:txBody>
      </p:sp>
    </p:spTree>
    <p:extLst>
      <p:ext uri="{BB962C8B-B14F-4D97-AF65-F5344CB8AC3E}">
        <p14:creationId xmlns:p14="http://schemas.microsoft.com/office/powerpoint/2010/main" val="211658472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9.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9.xml"/></Relationships>
</file>

<file path=ppt/slides/_rels/slide1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9.xml"/></Relationships>
</file>

<file path=ppt/slides/_rels/slide1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9.xml"/></Relationships>
</file>

<file path=ppt/slides/_rels/slide1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9.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9.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9.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9.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9.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hyperlink" Target="https://www.pexels.com/photo/people-near-building-during-day-3282515/" TargetMode="External"/><Relationship Id="rId2" Type="http://schemas.openxmlformats.org/officeDocument/2006/relationships/hyperlink" Target="https://www.pexels.com/photo/women-standing-while-choosing-clothes-8306365/" TargetMode="External"/><Relationship Id="rId1" Type="http://schemas.openxmlformats.org/officeDocument/2006/relationships/slideLayout" Target="../slideLayouts/slideLayout2.xml"/><Relationship Id="rId4" Type="http://schemas.openxmlformats.org/officeDocument/2006/relationships/hyperlink" Target="https://www.pexels.com/photo/crop-man-paying-with-american-dollars-4386417/" TargetMode="External"/></Relationships>
</file>

<file path=ppt/slides/_rels/slide35.xml.rels><?xml version="1.0" encoding="UTF-8" standalone="yes"?>
<Relationships xmlns="http://schemas.openxmlformats.org/package/2006/relationships"><Relationship Id="rId2" Type="http://schemas.openxmlformats.org/officeDocument/2006/relationships/hyperlink" Target="https://www.pexels.com/photo/serious-woman-browsing-laptop-while-working-attentively-7014343/" TargetMode="Externa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8CC04A-0F30-0062-3B26-AAFE33A4C9A8}"/>
              </a:ext>
            </a:extLst>
          </p:cNvPr>
          <p:cNvSpPr>
            <a:spLocks noGrp="1"/>
          </p:cNvSpPr>
          <p:nvPr>
            <p:ph type="ctrTitle"/>
          </p:nvPr>
        </p:nvSpPr>
        <p:spPr>
          <a:xfrm>
            <a:off x="0" y="1"/>
            <a:ext cx="12192000" cy="1473958"/>
          </a:xfrm>
        </p:spPr>
        <p:txBody>
          <a:bodyPr>
            <a:normAutofit/>
          </a:bodyPr>
          <a:lstStyle/>
          <a:p>
            <a:r>
              <a:rPr lang="en-US" sz="2400" b="1" kern="0" dirty="0">
                <a:effectLst/>
                <a:latin typeface="Times New Roman" panose="02020603050405020304" pitchFamily="18" charset="0"/>
                <a:ea typeface="Times New Roman" panose="02020603050405020304" pitchFamily="18" charset="0"/>
                <a:cs typeface="Times New Roman" panose="02020603050405020304" pitchFamily="18" charset="0"/>
              </a:rPr>
              <a:t>COURSE: REWARD MANAGEMENT </a:t>
            </a:r>
            <a:br>
              <a:rPr lang="en-US" sz="2400" kern="100" dirty="0">
                <a:effectLst/>
                <a:latin typeface="Calibri" panose="020F0502020204030204" pitchFamily="34" charset="0"/>
                <a:ea typeface="Calibri" panose="020F0502020204030204" pitchFamily="34" charset="0"/>
                <a:cs typeface="Times New Roman" panose="02020603050405020304" pitchFamily="18" charset="0"/>
              </a:rPr>
            </a:br>
            <a:endParaRPr lang="en-US" sz="2400" dirty="0"/>
          </a:p>
        </p:txBody>
      </p:sp>
      <p:sp>
        <p:nvSpPr>
          <p:cNvPr id="3" name="Subtitle 2">
            <a:extLst>
              <a:ext uri="{FF2B5EF4-FFF2-40B4-BE49-F238E27FC236}">
                <a16:creationId xmlns:a16="http://schemas.microsoft.com/office/drawing/2014/main" id="{BAD843B7-9B98-2956-6EDB-BE4ABA2042D2}"/>
              </a:ext>
            </a:extLst>
          </p:cNvPr>
          <p:cNvSpPr>
            <a:spLocks noGrp="1"/>
          </p:cNvSpPr>
          <p:nvPr>
            <p:ph type="subTitle" idx="1"/>
          </p:nvPr>
        </p:nvSpPr>
        <p:spPr>
          <a:xfrm>
            <a:off x="0" y="1146412"/>
            <a:ext cx="12192000" cy="5711588"/>
          </a:xfrm>
        </p:spPr>
        <p:txBody>
          <a:bodyPr>
            <a:normAutofit/>
          </a:bodyPr>
          <a:lstStyle/>
          <a:p>
            <a:pPr marL="0" marR="0">
              <a:lnSpc>
                <a:spcPct val="107000"/>
              </a:lnSpc>
              <a:spcBef>
                <a:spcPts val="0"/>
              </a:spcBef>
              <a:spcAft>
                <a:spcPts val="800"/>
              </a:spcAft>
            </a:pPr>
            <a:r>
              <a:rPr lang="en-US" b="1" kern="0" dirty="0">
                <a:effectLst/>
                <a:latin typeface="Times New Roman" panose="02020603050405020304" pitchFamily="18" charset="0"/>
                <a:ea typeface="Times New Roman" panose="02020603050405020304" pitchFamily="18" charset="0"/>
                <a:cs typeface="Times New Roman" panose="02020603050405020304" pitchFamily="18" charset="0"/>
              </a:rPr>
              <a:t>LECTURE 9: </a:t>
            </a:r>
            <a:r>
              <a:rPr lang="en-US" b="1" kern="100" dirty="0">
                <a:effectLst/>
                <a:latin typeface="Times New Roman" panose="02020603050405020304" pitchFamily="18" charset="0"/>
                <a:ea typeface="Calibri" panose="020F0502020204030204" pitchFamily="34" charset="0"/>
                <a:cs typeface="Times New Roman" panose="02020603050405020304" pitchFamily="18" charset="0"/>
              </a:rPr>
              <a:t>Factors influencing Compensation management</a:t>
            </a:r>
            <a:endParaRPr lang="en-US"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a:lnSpc>
                <a:spcPct val="115000"/>
              </a:lnSpc>
              <a:spcBef>
                <a:spcPts val="0"/>
              </a:spcBef>
              <a:spcAft>
                <a:spcPts val="1000"/>
              </a:spcAft>
            </a:pPr>
            <a:r>
              <a:rPr lang="en-US" b="1" kern="0" dirty="0">
                <a:effectLst/>
                <a:latin typeface="Times New Roman" panose="02020603050405020304" pitchFamily="18" charset="0"/>
                <a:ea typeface="Times New Roman" panose="02020603050405020304" pitchFamily="18" charset="0"/>
                <a:cs typeface="Times New Roman" panose="02020603050405020304" pitchFamily="18" charset="0"/>
              </a:rPr>
              <a:t>LECTURER: DR LUCY KARIMI KIRIMA</a:t>
            </a:r>
            <a:endParaRPr lang="en-US"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a:lnSpc>
                <a:spcPct val="115000"/>
              </a:lnSpc>
              <a:spcBef>
                <a:spcPts val="0"/>
              </a:spcBef>
              <a:spcAft>
                <a:spcPts val="1000"/>
              </a:spcAft>
            </a:pPr>
            <a:r>
              <a:rPr lang="en-US" b="1" kern="0" dirty="0">
                <a:effectLst/>
                <a:latin typeface="Times New Roman" panose="02020603050405020304" pitchFamily="18" charset="0"/>
                <a:ea typeface="Times New Roman" panose="02020603050405020304" pitchFamily="18" charset="0"/>
                <a:cs typeface="Times New Roman" panose="02020603050405020304" pitchFamily="18" charset="0"/>
              </a:rPr>
              <a:t>Lecture learning outcomes:</a:t>
            </a:r>
            <a:endParaRPr lang="en-US"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a:lnSpc>
                <a:spcPct val="115000"/>
              </a:lnSpc>
              <a:spcBef>
                <a:spcPts val="0"/>
              </a:spcBef>
              <a:spcAft>
                <a:spcPts val="1000"/>
              </a:spcAft>
            </a:pPr>
            <a:r>
              <a:rPr lang="en-US" b="1" kern="0" dirty="0">
                <a:effectLst/>
                <a:latin typeface="Times New Roman" panose="02020603050405020304" pitchFamily="18" charset="0"/>
                <a:ea typeface="Times New Roman" panose="02020603050405020304" pitchFamily="18" charset="0"/>
                <a:cs typeface="Times New Roman" panose="02020603050405020304" pitchFamily="18" charset="0"/>
              </a:rPr>
              <a:t>At the end of the lecture, you will be able to:</a:t>
            </a:r>
            <a:endParaRPr lang="en-US"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nSpc>
                <a:spcPct val="115000"/>
              </a:lnSpc>
              <a:spcBef>
                <a:spcPts val="0"/>
              </a:spcBef>
              <a:spcAft>
                <a:spcPts val="0"/>
              </a:spcAft>
              <a:buFont typeface="+mj-lt"/>
              <a:buAutoNum type="romanLcPeriod"/>
            </a:pPr>
            <a:r>
              <a:rPr lang="en-IN" kern="0" dirty="0">
                <a:effectLst/>
                <a:latin typeface="Times New Roman" panose="02020603050405020304" pitchFamily="18" charset="0"/>
                <a:ea typeface="Calibri" panose="020F0502020204030204" pitchFamily="34" charset="0"/>
                <a:cs typeface="Times New Roman" panose="02020603050405020304" pitchFamily="18" charset="0"/>
              </a:rPr>
              <a:t>Discuss the factors influencing compensation</a:t>
            </a:r>
            <a:endParaRPr lang="en-US"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nSpc>
                <a:spcPct val="115000"/>
              </a:lnSpc>
              <a:spcBef>
                <a:spcPts val="0"/>
              </a:spcBef>
              <a:spcAft>
                <a:spcPts val="0"/>
              </a:spcAft>
              <a:buFont typeface="+mj-lt"/>
              <a:buAutoNum type="romanLcPeriod"/>
            </a:pPr>
            <a:r>
              <a:rPr lang="en-IN" kern="0" dirty="0">
                <a:effectLst/>
                <a:latin typeface="Times New Roman" panose="02020603050405020304" pitchFamily="18" charset="0"/>
                <a:ea typeface="Calibri" panose="020F0502020204030204" pitchFamily="34" charset="0"/>
                <a:cs typeface="Times New Roman" panose="02020603050405020304" pitchFamily="18" charset="0"/>
              </a:rPr>
              <a:t>Examine internal factors influencing compensation</a:t>
            </a:r>
            <a:endParaRPr lang="en-US"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nSpc>
                <a:spcPct val="115000"/>
              </a:lnSpc>
              <a:spcBef>
                <a:spcPts val="0"/>
              </a:spcBef>
              <a:spcAft>
                <a:spcPts val="0"/>
              </a:spcAft>
              <a:buFont typeface="+mj-lt"/>
              <a:buAutoNum type="romanLcPeriod"/>
            </a:pPr>
            <a:r>
              <a:rPr lang="en-IN" kern="0" dirty="0">
                <a:effectLst/>
                <a:latin typeface="Times New Roman" panose="02020603050405020304" pitchFamily="18" charset="0"/>
                <a:ea typeface="Calibri" panose="020F0502020204030204" pitchFamily="34" charset="0"/>
                <a:cs typeface="Times New Roman" panose="02020603050405020304" pitchFamily="18" charset="0"/>
              </a:rPr>
              <a:t>Determine external factors influencing compensation</a:t>
            </a:r>
            <a:endParaRPr lang="en-US" kern="100" dirty="0">
              <a:effectLst/>
              <a:latin typeface="Times New Roman" panose="02020603050405020304" pitchFamily="18" charset="0"/>
              <a:ea typeface="Calibri" panose="020F050202020403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37464037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CC8202-55B5-FB07-2A40-A8921D70A100}"/>
              </a:ext>
            </a:extLst>
          </p:cNvPr>
          <p:cNvSpPr>
            <a:spLocks noGrp="1"/>
          </p:cNvSpPr>
          <p:nvPr>
            <p:ph type="title"/>
          </p:nvPr>
        </p:nvSpPr>
        <p:spPr>
          <a:xfrm>
            <a:off x="-1" y="0"/>
            <a:ext cx="7371469" cy="956603"/>
          </a:xfrm>
        </p:spPr>
        <p:txBody>
          <a:bodyPr>
            <a:normAutofit/>
          </a:bodyPr>
          <a:lstStyle/>
          <a:p>
            <a:r>
              <a:rPr lang="en-US" sz="2400" b="1" dirty="0">
                <a:latin typeface="Times New Roman" panose="02020603050405020304" pitchFamily="18" charset="0"/>
                <a:cs typeface="Times New Roman" panose="02020603050405020304" pitchFamily="18" charset="0"/>
              </a:rPr>
              <a:t>Compensation Management </a:t>
            </a:r>
          </a:p>
        </p:txBody>
      </p:sp>
      <p:sp>
        <p:nvSpPr>
          <p:cNvPr id="4" name="Text Placeholder 3">
            <a:extLst>
              <a:ext uri="{FF2B5EF4-FFF2-40B4-BE49-F238E27FC236}">
                <a16:creationId xmlns:a16="http://schemas.microsoft.com/office/drawing/2014/main" id="{1CA8F448-5793-244E-C6EB-EA7C2290A1E0}"/>
              </a:ext>
            </a:extLst>
          </p:cNvPr>
          <p:cNvSpPr>
            <a:spLocks noGrp="1"/>
          </p:cNvSpPr>
          <p:nvPr>
            <p:ph type="body" sz="half" idx="2"/>
          </p:nvPr>
        </p:nvSpPr>
        <p:spPr>
          <a:xfrm>
            <a:off x="0" y="1405719"/>
            <a:ext cx="7371470" cy="5452281"/>
          </a:xfrm>
        </p:spPr>
        <p:txBody>
          <a:bodyPr>
            <a:normAutofit/>
          </a:bodyPr>
          <a:lstStyle/>
          <a:p>
            <a:pPr marL="342900" indent="-342900" algn="just">
              <a:buFont typeface="Arial" panose="020B0604020202020204" pitchFamily="34" charset="0"/>
              <a:buChar char="•"/>
            </a:pPr>
            <a:r>
              <a:rPr lang="en-US" sz="2400" dirty="0">
                <a:effectLst/>
                <a:latin typeface="Times New Roman" panose="02020603050405020304" pitchFamily="18" charset="0"/>
                <a:ea typeface="Calibri" panose="020F0502020204030204" pitchFamily="34" charset="0"/>
              </a:rPr>
              <a:t>The compensation management is an organized practice which is important for balancing the work and employee relationship by providing monetary and non-monetary compensation to employees. </a:t>
            </a:r>
          </a:p>
          <a:p>
            <a:pPr marL="342900" indent="-342900" algn="just">
              <a:buFont typeface="Arial" panose="020B0604020202020204" pitchFamily="34" charset="0"/>
              <a:buChar char="•"/>
            </a:pPr>
            <a:r>
              <a:rPr lang="en-US" sz="2400" dirty="0">
                <a:effectLst/>
                <a:latin typeface="Times New Roman" panose="02020603050405020304" pitchFamily="18" charset="0"/>
                <a:ea typeface="Calibri" panose="020F0502020204030204" pitchFamily="34" charset="0"/>
              </a:rPr>
              <a:t>Compensation includes all form of pay given to the employees which arise from the employment</a:t>
            </a:r>
            <a:endParaRPr lang="en-US" sz="2400" dirty="0"/>
          </a:p>
        </p:txBody>
      </p:sp>
      <p:pic>
        <p:nvPicPr>
          <p:cNvPr id="1026" name="Picture 2" descr="Free Person choosing document in folder Stock Photo">
            <a:extLst>
              <a:ext uri="{FF2B5EF4-FFF2-40B4-BE49-F238E27FC236}">
                <a16:creationId xmlns:a16="http://schemas.microsoft.com/office/drawing/2014/main" id="{5D186B6D-A35F-0567-E066-4441A58FA8B9}"/>
              </a:ext>
            </a:extLst>
          </p:cNvPr>
          <p:cNvPicPr>
            <a:picLocks noGrp="1" noChangeAspect="1" noChangeArrowheads="1"/>
          </p:cNvPicPr>
          <p:nvPr>
            <p:ph type="pic" idx="1"/>
          </p:nvPr>
        </p:nvPicPr>
        <p:blipFill>
          <a:blip r:embed="rId2">
            <a:extLst>
              <a:ext uri="{28A0092B-C50C-407E-A947-70E740481C1C}">
                <a14:useLocalDpi xmlns:a14="http://schemas.microsoft.com/office/drawing/2010/main" val="0"/>
              </a:ext>
            </a:extLst>
          </a:blip>
          <a:srcRect l="7710" r="7710"/>
          <a:stretch>
            <a:fillRect/>
          </a:stretch>
        </p:blipFill>
        <p:spPr bwMode="auto">
          <a:xfrm>
            <a:off x="7371470" y="196948"/>
            <a:ext cx="4820529" cy="384048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1414D62C-D168-53E7-207C-E9AACE43E210}"/>
              </a:ext>
            </a:extLst>
          </p:cNvPr>
          <p:cNvSpPr txBox="1"/>
          <p:nvPr/>
        </p:nvSpPr>
        <p:spPr>
          <a:xfrm>
            <a:off x="7371472" y="3951972"/>
            <a:ext cx="4820528" cy="261610"/>
          </a:xfrm>
          <a:prstGeom prst="rect">
            <a:avLst/>
          </a:prstGeom>
          <a:noFill/>
        </p:spPr>
        <p:txBody>
          <a:bodyPr wrap="square" rtlCol="0">
            <a:spAutoFit/>
          </a:bodyPr>
          <a:lstStyle/>
          <a:p>
            <a:r>
              <a:rPr lang="en-US" sz="1100" dirty="0">
                <a:latin typeface="Times New Roman" panose="02020603050405020304" pitchFamily="18" charset="0"/>
                <a:cs typeface="Times New Roman" panose="02020603050405020304" pitchFamily="18" charset="0"/>
              </a:rPr>
              <a:t>https://www.pexels.com/photo/person-choosing-document-in-folder-4792285/</a:t>
            </a:r>
          </a:p>
        </p:txBody>
      </p:sp>
    </p:spTree>
    <p:extLst>
      <p:ext uri="{BB962C8B-B14F-4D97-AF65-F5344CB8AC3E}">
        <p14:creationId xmlns:p14="http://schemas.microsoft.com/office/powerpoint/2010/main" val="96271078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9498C7-CF45-7A4A-BD5F-39F760A348A3}"/>
              </a:ext>
            </a:extLst>
          </p:cNvPr>
          <p:cNvSpPr>
            <a:spLocks noGrp="1"/>
          </p:cNvSpPr>
          <p:nvPr>
            <p:ph type="title"/>
          </p:nvPr>
        </p:nvSpPr>
        <p:spPr>
          <a:xfrm>
            <a:off x="0" y="1"/>
            <a:ext cx="12192000" cy="1351127"/>
          </a:xfrm>
        </p:spPr>
        <p:txBody>
          <a:bodyPr/>
          <a:lstStyle/>
          <a:p>
            <a:pPr algn="ctr"/>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t>External Factors </a:t>
            </a:r>
            <a:br>
              <a:rPr lang="en-US" sz="1800" kern="100" dirty="0">
                <a:effectLst/>
                <a:latin typeface="Calibri" panose="020F0502020204030204" pitchFamily="34" charset="0"/>
                <a:ea typeface="Calibri" panose="020F0502020204030204" pitchFamily="34" charset="0"/>
                <a:cs typeface="Times New Roman" panose="02020603050405020304" pitchFamily="18" charset="0"/>
              </a:rPr>
            </a:br>
            <a:endParaRPr lang="en-US" dirty="0"/>
          </a:p>
        </p:txBody>
      </p:sp>
      <p:sp>
        <p:nvSpPr>
          <p:cNvPr id="3" name="Content Placeholder 2">
            <a:extLst>
              <a:ext uri="{FF2B5EF4-FFF2-40B4-BE49-F238E27FC236}">
                <a16:creationId xmlns:a16="http://schemas.microsoft.com/office/drawing/2014/main" id="{FAF27290-F3EE-8FC5-720E-763DB672A980}"/>
              </a:ext>
            </a:extLst>
          </p:cNvPr>
          <p:cNvSpPr>
            <a:spLocks noGrp="1"/>
          </p:cNvSpPr>
          <p:nvPr>
            <p:ph idx="1"/>
          </p:nvPr>
        </p:nvSpPr>
        <p:spPr>
          <a:xfrm>
            <a:off x="0" y="627797"/>
            <a:ext cx="12192000" cy="6230202"/>
          </a:xfrm>
        </p:spPr>
        <p:txBody>
          <a:bodyPr>
            <a:normAutofit/>
          </a:bodyPr>
          <a:lstStyle/>
          <a:p>
            <a:pPr marL="0" marR="0" indent="0" algn="just">
              <a:lnSpc>
                <a:spcPct val="107000"/>
              </a:lnSpc>
              <a:spcBef>
                <a:spcPts val="0"/>
              </a:spcBef>
              <a:spcAft>
                <a:spcPts val="800"/>
              </a:spcAft>
              <a:buNone/>
            </a:pPr>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t>Labor Market </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gn="just">
              <a:buNone/>
            </a:pPr>
            <a:r>
              <a:rPr lang="en-US" sz="2400" dirty="0">
                <a:effectLst/>
                <a:latin typeface="Times New Roman" panose="02020603050405020304" pitchFamily="18" charset="0"/>
                <a:ea typeface="Calibri" panose="020F0502020204030204" pitchFamily="34" charset="0"/>
              </a:rPr>
              <a:t>Demand and supply of labor influences the fixation of wage and salary</a:t>
            </a:r>
          </a:p>
          <a:p>
            <a:pPr marL="0" indent="0" algn="just">
              <a:buNone/>
            </a:pPr>
            <a:r>
              <a:rPr lang="en-US" sz="2400" dirty="0">
                <a:effectLst/>
                <a:latin typeface="Times New Roman" panose="02020603050405020304" pitchFamily="18" charset="0"/>
                <a:ea typeface="Calibri" panose="020F0502020204030204" pitchFamily="34" charset="0"/>
              </a:rPr>
              <a:t>A higher wage will have to be paid when the labor demand more than labor supply it happened as in the case of skilled labor</a:t>
            </a:r>
            <a:endParaRPr lang="en-US" sz="2400" dirty="0"/>
          </a:p>
        </p:txBody>
      </p:sp>
    </p:spTree>
    <p:extLst>
      <p:ext uri="{BB962C8B-B14F-4D97-AF65-F5344CB8AC3E}">
        <p14:creationId xmlns:p14="http://schemas.microsoft.com/office/powerpoint/2010/main" val="281194982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FA85D9-6704-FEC1-9CDB-02F7885756F1}"/>
              </a:ext>
            </a:extLst>
          </p:cNvPr>
          <p:cNvSpPr>
            <a:spLocks noGrp="1"/>
          </p:cNvSpPr>
          <p:nvPr>
            <p:ph type="title"/>
          </p:nvPr>
        </p:nvSpPr>
        <p:spPr>
          <a:xfrm>
            <a:off x="0" y="0"/>
            <a:ext cx="5183188" cy="1173707"/>
          </a:xfrm>
        </p:spPr>
        <p:txBody>
          <a:bodyPr/>
          <a:lstStyle/>
          <a:p>
            <a:pPr algn="ctr"/>
            <a:r>
              <a:rPr lang="en-US" sz="2400" b="1" dirty="0">
                <a:solidFill>
                  <a:srgbClr val="000000"/>
                </a:solidFill>
                <a:effectLst/>
                <a:latin typeface="Times New Roman" panose="02020603050405020304" pitchFamily="18" charset="0"/>
                <a:ea typeface="Times New Roman" panose="02020603050405020304" pitchFamily="18" charset="0"/>
              </a:rPr>
              <a:t>Technological changes</a:t>
            </a:r>
            <a:r>
              <a:rPr lang="en-US" sz="2400" dirty="0">
                <a:solidFill>
                  <a:srgbClr val="000000"/>
                </a:solidFill>
                <a:effectLst/>
                <a:latin typeface="Times New Roman" panose="02020603050405020304" pitchFamily="18" charset="0"/>
                <a:ea typeface="Times New Roman" panose="02020603050405020304" pitchFamily="18" charset="0"/>
              </a:rPr>
              <a:t> </a:t>
            </a:r>
            <a:br>
              <a:rPr lang="en-US" sz="1800" dirty="0">
                <a:effectLst/>
                <a:latin typeface="Times New Roman" panose="02020603050405020304" pitchFamily="18" charset="0"/>
                <a:ea typeface="Times New Roman" panose="02020603050405020304" pitchFamily="18" charset="0"/>
              </a:rPr>
            </a:br>
            <a:endParaRPr lang="en-US" dirty="0"/>
          </a:p>
        </p:txBody>
      </p:sp>
      <p:sp>
        <p:nvSpPr>
          <p:cNvPr id="4" name="Text Placeholder 3">
            <a:extLst>
              <a:ext uri="{FF2B5EF4-FFF2-40B4-BE49-F238E27FC236}">
                <a16:creationId xmlns:a16="http://schemas.microsoft.com/office/drawing/2014/main" id="{70B86D45-E95D-4E4F-DD3F-2B614C692B48}"/>
              </a:ext>
            </a:extLst>
          </p:cNvPr>
          <p:cNvSpPr>
            <a:spLocks noGrp="1"/>
          </p:cNvSpPr>
          <p:nvPr>
            <p:ph type="body" sz="half" idx="2"/>
          </p:nvPr>
        </p:nvSpPr>
        <p:spPr>
          <a:xfrm>
            <a:off x="0" y="873457"/>
            <a:ext cx="8440614" cy="5984543"/>
          </a:xfrm>
        </p:spPr>
        <p:txBody>
          <a:bodyPr>
            <a:normAutofit/>
          </a:bodyPr>
          <a:lstStyle/>
          <a:p>
            <a:pPr algn="just"/>
            <a:r>
              <a:rPr lang="en-US"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Due to the advancements in the technology there may be shortage of skilled manpower in that area. </a:t>
            </a:r>
            <a:endParaRPr lang="en-US" sz="2400" dirty="0">
              <a:latin typeface="Times New Roman" panose="02020603050405020304" pitchFamily="18" charset="0"/>
              <a:cs typeface="Times New Roman" panose="02020603050405020304" pitchFamily="18" charset="0"/>
            </a:endParaRPr>
          </a:p>
        </p:txBody>
      </p:sp>
      <p:pic>
        <p:nvPicPr>
          <p:cNvPr id="2050" name="Picture 2" descr="Free Photo of Couple Talking While Holding Laptop and Ipad Stock Photo">
            <a:extLst>
              <a:ext uri="{FF2B5EF4-FFF2-40B4-BE49-F238E27FC236}">
                <a16:creationId xmlns:a16="http://schemas.microsoft.com/office/drawing/2014/main" id="{23C328A3-B7E4-BCE1-214C-C10D3BB27F6C}"/>
              </a:ext>
            </a:extLst>
          </p:cNvPr>
          <p:cNvPicPr>
            <a:picLocks noGrp="1" noChangeAspect="1" noChangeArrowheads="1"/>
          </p:cNvPicPr>
          <p:nvPr>
            <p:ph type="pic" idx="1"/>
          </p:nvPr>
        </p:nvPicPr>
        <p:blipFill>
          <a:blip r:embed="rId2">
            <a:extLst>
              <a:ext uri="{28A0092B-C50C-407E-A947-70E740481C1C}">
                <a14:useLocalDpi xmlns:a14="http://schemas.microsoft.com/office/drawing/2010/main" val="0"/>
              </a:ext>
            </a:extLst>
          </a:blip>
          <a:srcRect t="17319" b="17319"/>
          <a:stretch>
            <a:fillRect/>
          </a:stretch>
        </p:blipFill>
        <p:spPr bwMode="auto">
          <a:xfrm>
            <a:off x="8440614" y="0"/>
            <a:ext cx="3751385" cy="342900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DCADD758-5A50-72C4-3A74-99C4C65186C7}"/>
              </a:ext>
            </a:extLst>
          </p:cNvPr>
          <p:cNvSpPr txBox="1"/>
          <p:nvPr/>
        </p:nvSpPr>
        <p:spPr>
          <a:xfrm>
            <a:off x="8440614" y="3671668"/>
            <a:ext cx="3643533" cy="538609"/>
          </a:xfrm>
          <a:prstGeom prst="rect">
            <a:avLst/>
          </a:prstGeom>
          <a:noFill/>
        </p:spPr>
        <p:txBody>
          <a:bodyPr wrap="square" rtlCol="0">
            <a:spAutoFit/>
          </a:bodyPr>
          <a:lstStyle/>
          <a:p>
            <a:r>
              <a:rPr lang="en-US" sz="1100" dirty="0">
                <a:latin typeface="Times New Roman" panose="02020603050405020304" pitchFamily="18" charset="0"/>
                <a:cs typeface="Times New Roman" panose="02020603050405020304" pitchFamily="18" charset="0"/>
              </a:rPr>
              <a:t>https://www.pexels.com/photo/photo-of-couple-talking-while-holding-laptop-and-ipad-4065158</a:t>
            </a:r>
            <a:r>
              <a:rPr lang="en-US" dirty="0"/>
              <a:t>/</a:t>
            </a:r>
          </a:p>
        </p:txBody>
      </p:sp>
    </p:spTree>
    <p:extLst>
      <p:ext uri="{BB962C8B-B14F-4D97-AF65-F5344CB8AC3E}">
        <p14:creationId xmlns:p14="http://schemas.microsoft.com/office/powerpoint/2010/main" val="334249575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88280F-9A15-580A-D727-18BADA5700F7}"/>
              </a:ext>
            </a:extLst>
          </p:cNvPr>
          <p:cNvSpPr>
            <a:spLocks noGrp="1"/>
          </p:cNvSpPr>
          <p:nvPr>
            <p:ph type="title"/>
          </p:nvPr>
        </p:nvSpPr>
        <p:spPr>
          <a:xfrm>
            <a:off x="-1" y="1"/>
            <a:ext cx="12192001" cy="818865"/>
          </a:xfrm>
        </p:spPr>
        <p:txBody>
          <a:bodyPr>
            <a:normAutofit/>
          </a:bodyPr>
          <a:lstStyle/>
          <a:p>
            <a:pPr algn="ctr"/>
            <a:r>
              <a:rPr lang="en-US" sz="2400" b="1" spc="25" dirty="0">
                <a:solidFill>
                  <a:srgbClr val="000000"/>
                </a:solidFill>
                <a:effectLst/>
                <a:latin typeface="Times New Roman" panose="02020603050405020304" pitchFamily="18" charset="0"/>
                <a:ea typeface="Times New Roman" panose="02020603050405020304" pitchFamily="18" charset="0"/>
              </a:rPr>
              <a:t>Prevailing Wage Level</a:t>
            </a:r>
            <a:br>
              <a:rPr lang="en-US" sz="2400" dirty="0">
                <a:effectLst/>
                <a:latin typeface="Times New Roman" panose="02020603050405020304" pitchFamily="18" charset="0"/>
                <a:ea typeface="Times New Roman" panose="02020603050405020304" pitchFamily="18" charset="0"/>
              </a:rPr>
            </a:br>
            <a:endParaRPr lang="en-US" sz="2400" dirty="0"/>
          </a:p>
        </p:txBody>
      </p:sp>
      <p:sp>
        <p:nvSpPr>
          <p:cNvPr id="3" name="Content Placeholder 2">
            <a:extLst>
              <a:ext uri="{FF2B5EF4-FFF2-40B4-BE49-F238E27FC236}">
                <a16:creationId xmlns:a16="http://schemas.microsoft.com/office/drawing/2014/main" id="{2A364197-BE4E-5BC5-CA8A-A8A0B2690500}"/>
              </a:ext>
            </a:extLst>
          </p:cNvPr>
          <p:cNvSpPr>
            <a:spLocks noGrp="1"/>
          </p:cNvSpPr>
          <p:nvPr>
            <p:ph idx="1"/>
          </p:nvPr>
        </p:nvSpPr>
        <p:spPr>
          <a:xfrm>
            <a:off x="0" y="504967"/>
            <a:ext cx="12192000" cy="6353032"/>
          </a:xfrm>
        </p:spPr>
        <p:txBody>
          <a:bodyPr>
            <a:normAutofit/>
          </a:bodyPr>
          <a:lstStyle/>
          <a:p>
            <a:pPr marL="0" indent="0">
              <a:buNone/>
            </a:pPr>
            <a:r>
              <a:rPr lang="en-US" sz="2400" spc="25"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Most of the organizations fix their pay in keeping with the level for similar jobs in the industry. </a:t>
            </a: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9317419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84523E-2F1A-76B8-E875-4C08DC7F5A01}"/>
              </a:ext>
            </a:extLst>
          </p:cNvPr>
          <p:cNvSpPr>
            <a:spLocks noGrp="1"/>
          </p:cNvSpPr>
          <p:nvPr>
            <p:ph type="title"/>
          </p:nvPr>
        </p:nvSpPr>
        <p:spPr>
          <a:xfrm>
            <a:off x="0" y="0"/>
            <a:ext cx="5183188" cy="996950"/>
          </a:xfrm>
        </p:spPr>
        <p:txBody>
          <a:bodyPr/>
          <a:lstStyle/>
          <a:p>
            <a:pPr algn="ctr"/>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t>Cost of Living </a:t>
            </a:r>
            <a:br>
              <a:rPr lang="en-US" sz="1800" kern="100" dirty="0">
                <a:effectLst/>
                <a:latin typeface="Calibri" panose="020F0502020204030204" pitchFamily="34" charset="0"/>
                <a:ea typeface="Calibri" panose="020F0502020204030204" pitchFamily="34" charset="0"/>
                <a:cs typeface="Times New Roman" panose="02020603050405020304" pitchFamily="18" charset="0"/>
              </a:rPr>
            </a:br>
            <a:endParaRPr lang="en-US" dirty="0"/>
          </a:p>
        </p:txBody>
      </p:sp>
      <p:sp>
        <p:nvSpPr>
          <p:cNvPr id="4" name="Text Placeholder 3">
            <a:extLst>
              <a:ext uri="{FF2B5EF4-FFF2-40B4-BE49-F238E27FC236}">
                <a16:creationId xmlns:a16="http://schemas.microsoft.com/office/drawing/2014/main" id="{0CB4A22E-1584-B51F-71C3-D7B1532912E7}"/>
              </a:ext>
            </a:extLst>
          </p:cNvPr>
          <p:cNvSpPr>
            <a:spLocks noGrp="1"/>
          </p:cNvSpPr>
          <p:nvPr>
            <p:ph type="body" sz="half" idx="2"/>
          </p:nvPr>
        </p:nvSpPr>
        <p:spPr>
          <a:xfrm>
            <a:off x="-1" y="696036"/>
            <a:ext cx="8257735" cy="6161964"/>
          </a:xfrm>
        </p:spPr>
        <p:txBody>
          <a:bodyPr>
            <a:normAutofit/>
          </a:bodyPr>
          <a:lstStyle/>
          <a:p>
            <a:pPr algn="just"/>
            <a:r>
              <a:rPr lang="en-US" sz="2400" dirty="0">
                <a:solidFill>
                  <a:srgbClr val="000000"/>
                </a:solidFill>
                <a:effectLst/>
                <a:latin typeface="Times New Roman" panose="02020603050405020304" pitchFamily="18" charset="0"/>
                <a:ea typeface="Calibri" panose="020F0502020204030204" pitchFamily="34" charset="0"/>
              </a:rPr>
              <a:t>The justification for cost of living as a criterion for wage fixation is that the real wages of workers should not be allowed to be whittled down by price increases</a:t>
            </a:r>
            <a:endParaRPr lang="en-US" sz="2400" dirty="0"/>
          </a:p>
        </p:txBody>
      </p:sp>
      <p:pic>
        <p:nvPicPr>
          <p:cNvPr id="3074" name="Picture 2" descr="Free Women Standing while Choosing Clothes Stock Photo">
            <a:extLst>
              <a:ext uri="{FF2B5EF4-FFF2-40B4-BE49-F238E27FC236}">
                <a16:creationId xmlns:a16="http://schemas.microsoft.com/office/drawing/2014/main" id="{94F479A7-2621-35A0-B417-C412FE465B74}"/>
              </a:ext>
            </a:extLst>
          </p:cNvPr>
          <p:cNvPicPr>
            <a:picLocks noGrp="1" noChangeAspect="1" noChangeArrowheads="1"/>
          </p:cNvPicPr>
          <p:nvPr>
            <p:ph type="pic" idx="1"/>
          </p:nvPr>
        </p:nvPicPr>
        <p:blipFill>
          <a:blip r:embed="rId2">
            <a:extLst>
              <a:ext uri="{28A0092B-C50C-407E-A947-70E740481C1C}">
                <a14:useLocalDpi xmlns:a14="http://schemas.microsoft.com/office/drawing/2010/main" val="0"/>
              </a:ext>
            </a:extLst>
          </a:blip>
          <a:srcRect l="7785" r="7785"/>
          <a:stretch>
            <a:fillRect/>
          </a:stretch>
        </p:blipFill>
        <p:spPr bwMode="auto">
          <a:xfrm>
            <a:off x="8257735" y="1"/>
            <a:ext cx="3934264" cy="353099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09C65EED-04A9-F663-1E62-A08A0C2E17C1}"/>
              </a:ext>
            </a:extLst>
          </p:cNvPr>
          <p:cNvSpPr txBox="1"/>
          <p:nvPr/>
        </p:nvSpPr>
        <p:spPr>
          <a:xfrm>
            <a:off x="8356209" y="3530991"/>
            <a:ext cx="3835790" cy="538609"/>
          </a:xfrm>
          <a:prstGeom prst="rect">
            <a:avLst/>
          </a:prstGeom>
          <a:noFill/>
        </p:spPr>
        <p:txBody>
          <a:bodyPr wrap="square" rtlCol="0">
            <a:spAutoFit/>
          </a:bodyPr>
          <a:lstStyle/>
          <a:p>
            <a:r>
              <a:rPr lang="en-US" sz="1100" dirty="0">
                <a:latin typeface="Times New Roman" panose="02020603050405020304" pitchFamily="18" charset="0"/>
                <a:cs typeface="Times New Roman" panose="02020603050405020304" pitchFamily="18" charset="0"/>
              </a:rPr>
              <a:t>https://www.pexels.com/photo/women-standing-while-choosing-clothes-8306365</a:t>
            </a:r>
            <a:r>
              <a:rPr lang="en-US" dirty="0"/>
              <a:t>/</a:t>
            </a:r>
          </a:p>
        </p:txBody>
      </p:sp>
    </p:spTree>
    <p:extLst>
      <p:ext uri="{BB962C8B-B14F-4D97-AF65-F5344CB8AC3E}">
        <p14:creationId xmlns:p14="http://schemas.microsoft.com/office/powerpoint/2010/main" val="182043252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D31E20-33B8-1956-65AB-3A0157406A68}"/>
              </a:ext>
            </a:extLst>
          </p:cNvPr>
          <p:cNvSpPr>
            <a:spLocks noGrp="1"/>
          </p:cNvSpPr>
          <p:nvPr>
            <p:ph type="title"/>
          </p:nvPr>
        </p:nvSpPr>
        <p:spPr>
          <a:xfrm>
            <a:off x="0" y="95534"/>
            <a:ext cx="5183188" cy="1037230"/>
          </a:xfrm>
        </p:spPr>
        <p:txBody>
          <a:bodyPr/>
          <a:lstStyle/>
          <a:p>
            <a:pPr algn="ctr"/>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t>Labor Unions </a:t>
            </a:r>
            <a:br>
              <a:rPr lang="en-US" sz="1800" kern="100" dirty="0">
                <a:effectLst/>
                <a:latin typeface="Calibri" panose="020F0502020204030204" pitchFamily="34" charset="0"/>
                <a:ea typeface="Calibri" panose="020F0502020204030204" pitchFamily="34" charset="0"/>
                <a:cs typeface="Times New Roman" panose="02020603050405020304" pitchFamily="18" charset="0"/>
              </a:rPr>
            </a:br>
            <a:endParaRPr lang="en-US" dirty="0"/>
          </a:p>
        </p:txBody>
      </p:sp>
      <p:sp>
        <p:nvSpPr>
          <p:cNvPr id="4" name="Text Placeholder 3">
            <a:extLst>
              <a:ext uri="{FF2B5EF4-FFF2-40B4-BE49-F238E27FC236}">
                <a16:creationId xmlns:a16="http://schemas.microsoft.com/office/drawing/2014/main" id="{BDAE1E5F-E4EA-B882-9B75-20FCE9BB0929}"/>
              </a:ext>
            </a:extLst>
          </p:cNvPr>
          <p:cNvSpPr>
            <a:spLocks noGrp="1"/>
          </p:cNvSpPr>
          <p:nvPr>
            <p:ph type="body" sz="half" idx="2"/>
          </p:nvPr>
        </p:nvSpPr>
        <p:spPr>
          <a:xfrm>
            <a:off x="0" y="846161"/>
            <a:ext cx="8366078" cy="5022827"/>
          </a:xfrm>
        </p:spPr>
        <p:txBody>
          <a:bodyPr/>
          <a:lstStyle/>
          <a:p>
            <a:pPr marL="342900" indent="-342900" algn="just">
              <a:buFont typeface="Arial" panose="020B0604020202020204" pitchFamily="34" charset="0"/>
              <a:buChar char="•"/>
            </a:pPr>
            <a:r>
              <a:rPr lang="en-US" sz="2400" dirty="0">
                <a:solidFill>
                  <a:srgbClr val="000000"/>
                </a:solidFill>
                <a:effectLst/>
                <a:latin typeface="Times New Roman" panose="02020603050405020304" pitchFamily="18" charset="0"/>
                <a:ea typeface="Calibri" panose="020F0502020204030204" pitchFamily="34" charset="0"/>
              </a:rPr>
              <a:t>The </a:t>
            </a:r>
            <a:r>
              <a:rPr lang="en-US" sz="2400" dirty="0" err="1">
                <a:solidFill>
                  <a:srgbClr val="000000"/>
                </a:solidFill>
                <a:effectLst/>
                <a:latin typeface="Times New Roman" panose="02020603050405020304" pitchFamily="18" charset="0"/>
                <a:ea typeface="Calibri" panose="020F0502020204030204" pitchFamily="34" charset="0"/>
              </a:rPr>
              <a:t>labour</a:t>
            </a:r>
            <a:r>
              <a:rPr lang="en-US" sz="2400" dirty="0">
                <a:solidFill>
                  <a:srgbClr val="000000"/>
                </a:solidFill>
                <a:effectLst/>
                <a:latin typeface="Times New Roman" panose="02020603050405020304" pitchFamily="18" charset="0"/>
                <a:ea typeface="Calibri" panose="020F0502020204030204" pitchFamily="34" charset="0"/>
              </a:rPr>
              <a:t> unions attempt to work and influence the wages primarily by regulating or affecting the supply of </a:t>
            </a:r>
            <a:r>
              <a:rPr lang="en-US" sz="2400" dirty="0" err="1">
                <a:solidFill>
                  <a:srgbClr val="000000"/>
                </a:solidFill>
                <a:effectLst/>
                <a:latin typeface="Times New Roman" panose="02020603050405020304" pitchFamily="18" charset="0"/>
                <a:ea typeface="Calibri" panose="020F0502020204030204" pitchFamily="34" charset="0"/>
              </a:rPr>
              <a:t>labour</a:t>
            </a:r>
            <a:r>
              <a:rPr lang="en-US" sz="2400" dirty="0">
                <a:solidFill>
                  <a:srgbClr val="000000"/>
                </a:solidFill>
                <a:effectLst/>
                <a:latin typeface="Times New Roman" panose="02020603050405020304" pitchFamily="18" charset="0"/>
                <a:ea typeface="Calibri" panose="020F0502020204030204" pitchFamily="34" charset="0"/>
              </a:rPr>
              <a:t>. </a:t>
            </a:r>
          </a:p>
          <a:p>
            <a:pPr marL="342900" indent="-342900" algn="just">
              <a:buFont typeface="Arial" panose="020B0604020202020204" pitchFamily="34" charset="0"/>
              <a:buChar char="•"/>
            </a:pPr>
            <a:r>
              <a:rPr lang="en-US" sz="2400" dirty="0">
                <a:solidFill>
                  <a:srgbClr val="000000"/>
                </a:solidFill>
                <a:effectLst/>
                <a:latin typeface="Times New Roman" panose="02020603050405020304" pitchFamily="18" charset="0"/>
                <a:ea typeface="Calibri" panose="020F0502020204030204" pitchFamily="34" charset="0"/>
              </a:rPr>
              <a:t>The unions exert their influence for a higher wage and allowances through collective bargaining with the representatives of the management</a:t>
            </a:r>
            <a:r>
              <a:rPr lang="en-US" sz="1800" dirty="0">
                <a:solidFill>
                  <a:srgbClr val="000000"/>
                </a:solidFill>
                <a:effectLst/>
                <a:latin typeface="Times New Roman" panose="02020603050405020304" pitchFamily="18" charset="0"/>
                <a:ea typeface="Calibri" panose="020F0502020204030204" pitchFamily="34" charset="0"/>
              </a:rPr>
              <a:t>. </a:t>
            </a:r>
            <a:endParaRPr lang="en-US" dirty="0"/>
          </a:p>
        </p:txBody>
      </p:sp>
      <p:pic>
        <p:nvPicPr>
          <p:cNvPr id="4098" name="Picture 2" descr="Free People Near Building during Day Stock Photo">
            <a:extLst>
              <a:ext uri="{FF2B5EF4-FFF2-40B4-BE49-F238E27FC236}">
                <a16:creationId xmlns:a16="http://schemas.microsoft.com/office/drawing/2014/main" id="{B6DDDDAC-FF05-C05A-41B1-68FB369C1533}"/>
              </a:ext>
            </a:extLst>
          </p:cNvPr>
          <p:cNvPicPr>
            <a:picLocks noGrp="1" noChangeAspect="1" noChangeArrowheads="1"/>
          </p:cNvPicPr>
          <p:nvPr>
            <p:ph type="pic" idx="1"/>
          </p:nvPr>
        </p:nvPicPr>
        <p:blipFill>
          <a:blip r:embed="rId2">
            <a:extLst>
              <a:ext uri="{28A0092B-C50C-407E-A947-70E740481C1C}">
                <a14:useLocalDpi xmlns:a14="http://schemas.microsoft.com/office/drawing/2010/main" val="0"/>
              </a:ext>
            </a:extLst>
          </a:blip>
          <a:srcRect l="7785" r="7785"/>
          <a:stretch>
            <a:fillRect/>
          </a:stretch>
        </p:blipFill>
        <p:spPr bwMode="auto">
          <a:xfrm>
            <a:off x="8366078" y="1"/>
            <a:ext cx="3825922" cy="3780429"/>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57D0DD9C-E74A-D5FD-E360-D4A2049AC1DB}"/>
              </a:ext>
            </a:extLst>
          </p:cNvPr>
          <p:cNvSpPr txBox="1"/>
          <p:nvPr/>
        </p:nvSpPr>
        <p:spPr>
          <a:xfrm>
            <a:off x="8366078" y="3875964"/>
            <a:ext cx="3825921" cy="430887"/>
          </a:xfrm>
          <a:prstGeom prst="rect">
            <a:avLst/>
          </a:prstGeom>
          <a:noFill/>
        </p:spPr>
        <p:txBody>
          <a:bodyPr wrap="square" rtlCol="0">
            <a:spAutoFit/>
          </a:bodyPr>
          <a:lstStyle/>
          <a:p>
            <a:r>
              <a:rPr lang="en-US" sz="1100" dirty="0">
                <a:latin typeface="Times New Roman" panose="02020603050405020304" pitchFamily="18" charset="0"/>
                <a:cs typeface="Times New Roman" panose="02020603050405020304" pitchFamily="18" charset="0"/>
              </a:rPr>
              <a:t>https://www.pexels.com/photo/people-near-building-during-day-3282515/</a:t>
            </a:r>
          </a:p>
        </p:txBody>
      </p:sp>
    </p:spTree>
    <p:extLst>
      <p:ext uri="{BB962C8B-B14F-4D97-AF65-F5344CB8AC3E}">
        <p14:creationId xmlns:p14="http://schemas.microsoft.com/office/powerpoint/2010/main" val="100387411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16187A-B4E7-224E-ABE4-6D0A1EFC703B}"/>
              </a:ext>
            </a:extLst>
          </p:cNvPr>
          <p:cNvSpPr>
            <a:spLocks noGrp="1"/>
          </p:cNvSpPr>
          <p:nvPr>
            <p:ph type="title"/>
          </p:nvPr>
        </p:nvSpPr>
        <p:spPr>
          <a:xfrm>
            <a:off x="0" y="1"/>
            <a:ext cx="12192000" cy="1009933"/>
          </a:xfrm>
        </p:spPr>
        <p:txBody>
          <a:bodyPr>
            <a:normAutofit/>
          </a:bodyPr>
          <a:lstStyle/>
          <a:p>
            <a:pPr algn="ctr"/>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t>Labor Laws and wage laws</a:t>
            </a:r>
            <a:br>
              <a:rPr lang="en-US" sz="2400" kern="100" dirty="0">
                <a:effectLst/>
                <a:latin typeface="Calibri" panose="020F0502020204030204" pitchFamily="34" charset="0"/>
                <a:ea typeface="Calibri" panose="020F0502020204030204" pitchFamily="34" charset="0"/>
                <a:cs typeface="Times New Roman" panose="02020603050405020304" pitchFamily="18" charset="0"/>
              </a:rPr>
            </a:br>
            <a:endParaRPr lang="en-US" sz="2400" dirty="0"/>
          </a:p>
        </p:txBody>
      </p:sp>
      <p:sp>
        <p:nvSpPr>
          <p:cNvPr id="3" name="Content Placeholder 2">
            <a:extLst>
              <a:ext uri="{FF2B5EF4-FFF2-40B4-BE49-F238E27FC236}">
                <a16:creationId xmlns:a16="http://schemas.microsoft.com/office/drawing/2014/main" id="{4CB3158F-3915-A9A5-D7AB-2B977060E413}"/>
              </a:ext>
            </a:extLst>
          </p:cNvPr>
          <p:cNvSpPr>
            <a:spLocks noGrp="1"/>
          </p:cNvSpPr>
          <p:nvPr>
            <p:ph idx="1"/>
          </p:nvPr>
        </p:nvSpPr>
        <p:spPr>
          <a:xfrm>
            <a:off x="0" y="518615"/>
            <a:ext cx="12192000" cy="6339384"/>
          </a:xfrm>
        </p:spPr>
        <p:txBody>
          <a:bodyPr/>
          <a:lstStyle/>
          <a:p>
            <a:pPr marL="0" indent="0">
              <a:buNone/>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These legislations are for protection of employees interests.  </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97077202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78697C-9D33-C1BE-2791-20C02C527927}"/>
              </a:ext>
            </a:extLst>
          </p:cNvPr>
          <p:cNvSpPr>
            <a:spLocks noGrp="1"/>
          </p:cNvSpPr>
          <p:nvPr>
            <p:ph type="title"/>
          </p:nvPr>
        </p:nvSpPr>
        <p:spPr>
          <a:xfrm>
            <a:off x="0" y="0"/>
            <a:ext cx="5183188" cy="1255594"/>
          </a:xfrm>
        </p:spPr>
        <p:txBody>
          <a:bodyPr/>
          <a:lstStyle/>
          <a:p>
            <a:pPr algn="ctr"/>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t>Society and social factors</a:t>
            </a:r>
            <a:br>
              <a:rPr lang="en-US" sz="1800" kern="100" dirty="0">
                <a:effectLst/>
                <a:latin typeface="Calibri" panose="020F0502020204030204" pitchFamily="34" charset="0"/>
                <a:ea typeface="Calibri" panose="020F0502020204030204" pitchFamily="34" charset="0"/>
                <a:cs typeface="Times New Roman" panose="02020603050405020304" pitchFamily="18" charset="0"/>
              </a:rPr>
            </a:br>
            <a:endParaRPr lang="en-US" dirty="0"/>
          </a:p>
        </p:txBody>
      </p:sp>
      <p:sp>
        <p:nvSpPr>
          <p:cNvPr id="4" name="Text Placeholder 3">
            <a:extLst>
              <a:ext uri="{FF2B5EF4-FFF2-40B4-BE49-F238E27FC236}">
                <a16:creationId xmlns:a16="http://schemas.microsoft.com/office/drawing/2014/main" id="{9AD0C7D9-4A1D-3E79-A9F8-C8B90F1806BF}"/>
              </a:ext>
            </a:extLst>
          </p:cNvPr>
          <p:cNvSpPr>
            <a:spLocks noGrp="1"/>
          </p:cNvSpPr>
          <p:nvPr>
            <p:ph type="body" sz="half" idx="2"/>
          </p:nvPr>
        </p:nvSpPr>
        <p:spPr>
          <a:xfrm>
            <a:off x="0" y="1119115"/>
            <a:ext cx="6714698" cy="5729359"/>
          </a:xfrm>
        </p:spPr>
        <p:txBody>
          <a:bodyPr>
            <a:normAutofit/>
          </a:bodyPr>
          <a:lstStyle/>
          <a:p>
            <a:pPr algn="just"/>
            <a:r>
              <a:rPr lang="en-US" sz="2400" dirty="0">
                <a:solidFill>
                  <a:srgbClr val="000000"/>
                </a:solidFill>
                <a:effectLst/>
                <a:latin typeface="Times New Roman" panose="02020603050405020304" pitchFamily="18" charset="0"/>
                <a:ea typeface="Calibri" panose="020F0502020204030204" pitchFamily="34" charset="0"/>
              </a:rPr>
              <a:t>Even though the wage is above the going wage rate in the community if it is lower than that of fellow worker it may be deemed inferior, it will be regarded as inequitable in the eyes of the recipients of the wage</a:t>
            </a:r>
            <a:endParaRPr lang="en-US" sz="2400" dirty="0"/>
          </a:p>
        </p:txBody>
      </p:sp>
      <p:pic>
        <p:nvPicPr>
          <p:cNvPr id="5122" name="Picture 2" descr="Free Crop man paying with American dollars Stock Photo">
            <a:extLst>
              <a:ext uri="{FF2B5EF4-FFF2-40B4-BE49-F238E27FC236}">
                <a16:creationId xmlns:a16="http://schemas.microsoft.com/office/drawing/2014/main" id="{6E1F3A84-460A-E766-F030-68E218BAD828}"/>
              </a:ext>
            </a:extLst>
          </p:cNvPr>
          <p:cNvPicPr>
            <a:picLocks noGrp="1" noChangeAspect="1" noChangeArrowheads="1"/>
          </p:cNvPicPr>
          <p:nvPr>
            <p:ph type="pic" idx="1"/>
          </p:nvPr>
        </p:nvPicPr>
        <p:blipFill>
          <a:blip r:embed="rId2">
            <a:extLst>
              <a:ext uri="{28A0092B-C50C-407E-A947-70E740481C1C}">
                <a14:useLocalDpi xmlns:a14="http://schemas.microsoft.com/office/drawing/2010/main" val="0"/>
              </a:ext>
            </a:extLst>
          </a:blip>
          <a:srcRect t="23680" b="23680"/>
          <a:stretch>
            <a:fillRect/>
          </a:stretch>
        </p:blipFill>
        <p:spPr bwMode="auto">
          <a:xfrm>
            <a:off x="6714698" y="0"/>
            <a:ext cx="5477301" cy="3998793"/>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FC4DD2CF-EF83-131A-0285-E96608B5CE87}"/>
              </a:ext>
            </a:extLst>
          </p:cNvPr>
          <p:cNvSpPr txBox="1"/>
          <p:nvPr/>
        </p:nvSpPr>
        <p:spPr>
          <a:xfrm>
            <a:off x="6714698" y="3998794"/>
            <a:ext cx="5477301" cy="261610"/>
          </a:xfrm>
          <a:prstGeom prst="rect">
            <a:avLst/>
          </a:prstGeom>
          <a:noFill/>
        </p:spPr>
        <p:txBody>
          <a:bodyPr wrap="square" rtlCol="0">
            <a:spAutoFit/>
          </a:bodyPr>
          <a:lstStyle/>
          <a:p>
            <a:r>
              <a:rPr lang="en-US" sz="1100" dirty="0">
                <a:latin typeface="Times New Roman" panose="02020603050405020304" pitchFamily="18" charset="0"/>
                <a:cs typeface="Times New Roman" panose="02020603050405020304" pitchFamily="18" charset="0"/>
              </a:rPr>
              <a:t>https://www.pexels.com/photo/crop-man-paying-with-american-dollars-4386417/</a:t>
            </a:r>
          </a:p>
        </p:txBody>
      </p:sp>
    </p:spTree>
    <p:extLst>
      <p:ext uri="{BB962C8B-B14F-4D97-AF65-F5344CB8AC3E}">
        <p14:creationId xmlns:p14="http://schemas.microsoft.com/office/powerpoint/2010/main" val="251712009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AF9E90-4E3B-6586-31B9-8F48710FFCD8}"/>
              </a:ext>
            </a:extLst>
          </p:cNvPr>
          <p:cNvSpPr>
            <a:spLocks noGrp="1"/>
          </p:cNvSpPr>
          <p:nvPr>
            <p:ph type="title"/>
          </p:nvPr>
        </p:nvSpPr>
        <p:spPr>
          <a:xfrm>
            <a:off x="0" y="-109181"/>
            <a:ext cx="12192000" cy="1146411"/>
          </a:xfrm>
        </p:spPr>
        <p:txBody>
          <a:bodyPr/>
          <a:lstStyle/>
          <a:p>
            <a:pPr algn="ctr"/>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t>The Economy </a:t>
            </a:r>
            <a:br>
              <a:rPr lang="en-US" sz="1800" kern="100" dirty="0">
                <a:effectLst/>
                <a:latin typeface="Calibri" panose="020F0502020204030204" pitchFamily="34" charset="0"/>
                <a:ea typeface="Calibri" panose="020F0502020204030204" pitchFamily="34" charset="0"/>
                <a:cs typeface="Times New Roman" panose="02020603050405020304" pitchFamily="18" charset="0"/>
              </a:rPr>
            </a:br>
            <a:endParaRPr lang="en-US" dirty="0"/>
          </a:p>
        </p:txBody>
      </p:sp>
      <p:sp>
        <p:nvSpPr>
          <p:cNvPr id="3" name="Content Placeholder 2">
            <a:extLst>
              <a:ext uri="{FF2B5EF4-FFF2-40B4-BE49-F238E27FC236}">
                <a16:creationId xmlns:a16="http://schemas.microsoft.com/office/drawing/2014/main" id="{C50421DE-A80E-4975-3EAB-DAC0BCDD9C40}"/>
              </a:ext>
            </a:extLst>
          </p:cNvPr>
          <p:cNvSpPr>
            <a:spLocks noGrp="1"/>
          </p:cNvSpPr>
          <p:nvPr>
            <p:ph idx="1"/>
          </p:nvPr>
        </p:nvSpPr>
        <p:spPr>
          <a:xfrm>
            <a:off x="-1" y="423081"/>
            <a:ext cx="12191999" cy="6434919"/>
          </a:xfrm>
        </p:spPr>
        <p:txBody>
          <a:bodyPr/>
          <a:lstStyle/>
          <a:p>
            <a:pPr marL="0" indent="0">
              <a:buNone/>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The economy has its impact on wage and salary fixation is the state of the economy. While it is possible for some organizations to thrive in a recession, there is no question that the economy does not affect remuneration decisions.</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51866291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7E27B3-F502-5281-13F8-0519D6BAC5CC}"/>
              </a:ext>
            </a:extLst>
          </p:cNvPr>
          <p:cNvSpPr>
            <a:spLocks noGrp="1"/>
          </p:cNvSpPr>
          <p:nvPr>
            <p:ph type="title"/>
          </p:nvPr>
        </p:nvSpPr>
        <p:spPr>
          <a:xfrm>
            <a:off x="0" y="1"/>
            <a:ext cx="12192000" cy="1023581"/>
          </a:xfrm>
        </p:spPr>
        <p:txBody>
          <a:bodyPr>
            <a:normAutofit fontScale="90000"/>
          </a:bodyPr>
          <a:lstStyle/>
          <a:p>
            <a:pPr algn="ctr"/>
            <a:r>
              <a:rPr lang="en-US" sz="2700" b="1" kern="100" dirty="0">
                <a:effectLst/>
                <a:latin typeface="Times New Roman" panose="02020603050405020304" pitchFamily="18" charset="0"/>
                <a:ea typeface="Calibri" panose="020F0502020204030204" pitchFamily="34" charset="0"/>
                <a:cs typeface="Times New Roman" panose="02020603050405020304" pitchFamily="18" charset="0"/>
              </a:rPr>
              <a:t>Government legislation</a:t>
            </a:r>
            <a:br>
              <a:rPr lang="en-US" sz="1800" kern="100" dirty="0">
                <a:effectLst/>
                <a:latin typeface="Calibri" panose="020F0502020204030204" pitchFamily="34" charset="0"/>
                <a:ea typeface="Calibri" panose="020F0502020204030204" pitchFamily="34" charset="0"/>
                <a:cs typeface="Times New Roman" panose="02020603050405020304" pitchFamily="18" charset="0"/>
              </a:rPr>
            </a:br>
            <a:endParaRPr lang="en-US" dirty="0"/>
          </a:p>
        </p:txBody>
      </p:sp>
      <p:sp>
        <p:nvSpPr>
          <p:cNvPr id="3" name="Content Placeholder 2">
            <a:extLst>
              <a:ext uri="{FF2B5EF4-FFF2-40B4-BE49-F238E27FC236}">
                <a16:creationId xmlns:a16="http://schemas.microsoft.com/office/drawing/2014/main" id="{69FC5985-68F9-34CF-83B3-F6541CB85C06}"/>
              </a:ext>
            </a:extLst>
          </p:cNvPr>
          <p:cNvSpPr>
            <a:spLocks noGrp="1"/>
          </p:cNvSpPr>
          <p:nvPr>
            <p:ph idx="1"/>
          </p:nvPr>
        </p:nvSpPr>
        <p:spPr>
          <a:xfrm>
            <a:off x="0" y="545910"/>
            <a:ext cx="12192000" cy="6312089"/>
          </a:xfrm>
        </p:spPr>
        <p:txBody>
          <a:bodyPr>
            <a:normAutofit/>
          </a:bodyPr>
          <a:lstStyle/>
          <a:p>
            <a:pPr marL="0" indent="0">
              <a:buNone/>
            </a:pPr>
            <a:r>
              <a:rPr lang="en-US" sz="2400" kern="0" dirty="0">
                <a:solidFill>
                  <a:srgbClr val="000000"/>
                </a:solidFill>
                <a:effectLst/>
                <a:latin typeface="Times New Roman" panose="02020603050405020304" pitchFamily="18" charset="0"/>
                <a:ea typeface="Times New Roman" panose="02020603050405020304" pitchFamily="18" charset="0"/>
              </a:rPr>
              <a:t>The laws passed and the </a:t>
            </a:r>
            <a:r>
              <a:rPr lang="en-US" sz="2400" kern="0" dirty="0" err="1">
                <a:solidFill>
                  <a:srgbClr val="000000"/>
                </a:solidFill>
                <a:effectLst/>
                <a:latin typeface="Times New Roman" panose="02020603050405020304" pitchFamily="18" charset="0"/>
                <a:ea typeface="Times New Roman" panose="02020603050405020304" pitchFamily="18" charset="0"/>
              </a:rPr>
              <a:t>labour</a:t>
            </a:r>
            <a:r>
              <a:rPr lang="en-US" sz="2400" kern="0" dirty="0">
                <a:solidFill>
                  <a:srgbClr val="000000"/>
                </a:solidFill>
                <a:effectLst/>
                <a:latin typeface="Times New Roman" panose="02020603050405020304" pitchFamily="18" charset="0"/>
                <a:ea typeface="Times New Roman" panose="02020603050405020304" pitchFamily="18" charset="0"/>
              </a:rPr>
              <a:t> policies formed by the Government have an important influence on wages and salaries paid by the employees. Wages and salaries can’t be fixed below the level prescribed by the government</a:t>
            </a:r>
            <a:endParaRPr lang="en-US" sz="2400" dirty="0"/>
          </a:p>
        </p:txBody>
      </p:sp>
    </p:spTree>
    <p:extLst>
      <p:ext uri="{BB962C8B-B14F-4D97-AF65-F5344CB8AC3E}">
        <p14:creationId xmlns:p14="http://schemas.microsoft.com/office/powerpoint/2010/main" val="348912336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3D7B5B-2E19-64D5-FB89-37C5A0DA16A5}"/>
              </a:ext>
            </a:extLst>
          </p:cNvPr>
          <p:cNvSpPr>
            <a:spLocks noGrp="1"/>
          </p:cNvSpPr>
          <p:nvPr>
            <p:ph type="title"/>
          </p:nvPr>
        </p:nvSpPr>
        <p:spPr>
          <a:xfrm>
            <a:off x="0" y="0"/>
            <a:ext cx="5183188" cy="1364776"/>
          </a:xfrm>
        </p:spPr>
        <p:txBody>
          <a:bodyPr/>
          <a:lstStyle/>
          <a:p>
            <a:r>
              <a:rPr lang="en-US" sz="2400" b="1" spc="25" dirty="0">
                <a:solidFill>
                  <a:srgbClr val="000000"/>
                </a:solidFill>
                <a:effectLst/>
                <a:latin typeface="Times New Roman" panose="02020603050405020304" pitchFamily="18" charset="0"/>
                <a:ea typeface="Times New Roman" panose="02020603050405020304" pitchFamily="18" charset="0"/>
              </a:rPr>
              <a:t>Globalization</a:t>
            </a:r>
            <a:br>
              <a:rPr lang="en-US" sz="1800" dirty="0">
                <a:effectLst/>
                <a:latin typeface="Times New Roman" panose="02020603050405020304" pitchFamily="18" charset="0"/>
                <a:ea typeface="Times New Roman" panose="02020603050405020304" pitchFamily="18" charset="0"/>
              </a:rPr>
            </a:br>
            <a:endParaRPr lang="en-US" dirty="0"/>
          </a:p>
        </p:txBody>
      </p:sp>
      <p:sp>
        <p:nvSpPr>
          <p:cNvPr id="4" name="Text Placeholder 3">
            <a:extLst>
              <a:ext uri="{FF2B5EF4-FFF2-40B4-BE49-F238E27FC236}">
                <a16:creationId xmlns:a16="http://schemas.microsoft.com/office/drawing/2014/main" id="{D976983E-47ED-4EEF-58EB-F0366736D77A}"/>
              </a:ext>
            </a:extLst>
          </p:cNvPr>
          <p:cNvSpPr>
            <a:spLocks noGrp="1"/>
          </p:cNvSpPr>
          <p:nvPr>
            <p:ph type="body" sz="half" idx="2"/>
          </p:nvPr>
        </p:nvSpPr>
        <p:spPr>
          <a:xfrm>
            <a:off x="0" y="1214651"/>
            <a:ext cx="7697336" cy="5643349"/>
          </a:xfrm>
        </p:spPr>
        <p:txBody>
          <a:bodyPr>
            <a:normAutofit/>
          </a:bodyPr>
          <a:lstStyle/>
          <a:p>
            <a:pPr algn="just"/>
            <a:r>
              <a:rPr lang="en-US" sz="2400" spc="25"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The entry of multinational corporations and big corporates have triggered a massive change in the compensation structure of companies across sectors. </a:t>
            </a:r>
            <a:endParaRPr lang="en-US" sz="2400" dirty="0">
              <a:latin typeface="Times New Roman" panose="02020603050405020304" pitchFamily="18" charset="0"/>
              <a:cs typeface="Times New Roman" panose="02020603050405020304" pitchFamily="18" charset="0"/>
            </a:endParaRPr>
          </a:p>
        </p:txBody>
      </p:sp>
      <p:pic>
        <p:nvPicPr>
          <p:cNvPr id="6146" name="Picture 2" descr="Free Blue and Yellow Phone Modules Stock Photo">
            <a:extLst>
              <a:ext uri="{FF2B5EF4-FFF2-40B4-BE49-F238E27FC236}">
                <a16:creationId xmlns:a16="http://schemas.microsoft.com/office/drawing/2014/main" id="{17E87A1B-8ECA-C422-DE4F-60A93C926B54}"/>
              </a:ext>
            </a:extLst>
          </p:cNvPr>
          <p:cNvPicPr>
            <a:picLocks noGrp="1" noChangeAspect="1" noChangeArrowheads="1"/>
          </p:cNvPicPr>
          <p:nvPr>
            <p:ph type="pic" idx="1"/>
          </p:nvPr>
        </p:nvPicPr>
        <p:blipFill>
          <a:blip r:embed="rId2">
            <a:extLst>
              <a:ext uri="{28A0092B-C50C-407E-A947-70E740481C1C}">
                <a14:useLocalDpi xmlns:a14="http://schemas.microsoft.com/office/drawing/2010/main" val="0"/>
              </a:ext>
            </a:extLst>
          </a:blip>
          <a:srcRect l="2556" r="2556"/>
          <a:stretch>
            <a:fillRect/>
          </a:stretch>
        </p:blipFill>
        <p:spPr bwMode="auto">
          <a:xfrm>
            <a:off x="7697336" y="2"/>
            <a:ext cx="4494663" cy="3248166"/>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C4F667D5-8EC3-47AA-B5E4-D3D49EE7113C}"/>
              </a:ext>
            </a:extLst>
          </p:cNvPr>
          <p:cNvSpPr txBox="1"/>
          <p:nvPr/>
        </p:nvSpPr>
        <p:spPr>
          <a:xfrm>
            <a:off x="7697337" y="3429000"/>
            <a:ext cx="4494662" cy="261610"/>
          </a:xfrm>
          <a:prstGeom prst="rect">
            <a:avLst/>
          </a:prstGeom>
          <a:noFill/>
        </p:spPr>
        <p:txBody>
          <a:bodyPr wrap="square" rtlCol="0">
            <a:spAutoFit/>
          </a:bodyPr>
          <a:lstStyle/>
          <a:p>
            <a:r>
              <a:rPr lang="en-US" sz="1100" dirty="0">
                <a:latin typeface="Times New Roman" panose="02020603050405020304" pitchFamily="18" charset="0"/>
                <a:cs typeface="Times New Roman" panose="02020603050405020304" pitchFamily="18" charset="0"/>
              </a:rPr>
              <a:t>https://www.pexels.com/photo/blue-and-yellow-phone-modules-1476321/</a:t>
            </a:r>
          </a:p>
        </p:txBody>
      </p:sp>
    </p:spTree>
    <p:extLst>
      <p:ext uri="{BB962C8B-B14F-4D97-AF65-F5344CB8AC3E}">
        <p14:creationId xmlns:p14="http://schemas.microsoft.com/office/powerpoint/2010/main" val="284784216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1CD95D-3C2E-04F0-984F-6D2D861A1E8F}"/>
              </a:ext>
            </a:extLst>
          </p:cNvPr>
          <p:cNvSpPr>
            <a:spLocks noGrp="1"/>
          </p:cNvSpPr>
          <p:nvPr>
            <p:ph type="title"/>
          </p:nvPr>
        </p:nvSpPr>
        <p:spPr>
          <a:xfrm>
            <a:off x="0" y="0"/>
            <a:ext cx="5183188" cy="1105469"/>
          </a:xfrm>
        </p:spPr>
        <p:txBody>
          <a:bodyPr>
            <a:normAutofit/>
          </a:bodyPr>
          <a:lstStyle/>
          <a:p>
            <a:r>
              <a:rPr lang="en-US" sz="2400" b="1" spc="25" dirty="0">
                <a:solidFill>
                  <a:srgbClr val="000000"/>
                </a:solidFill>
                <a:effectLst/>
                <a:latin typeface="Times New Roman" panose="02020603050405020304" pitchFamily="18" charset="0"/>
                <a:ea typeface="Times New Roman" panose="02020603050405020304" pitchFamily="18" charset="0"/>
              </a:rPr>
              <a:t>Cross Sector Mobility</a:t>
            </a:r>
            <a:br>
              <a:rPr lang="en-US" sz="2400" dirty="0">
                <a:effectLst/>
                <a:latin typeface="Times New Roman" panose="02020603050405020304" pitchFamily="18" charset="0"/>
                <a:ea typeface="Times New Roman" panose="02020603050405020304" pitchFamily="18" charset="0"/>
              </a:rPr>
            </a:br>
            <a:endParaRPr lang="en-US" sz="2400" dirty="0"/>
          </a:p>
        </p:txBody>
      </p:sp>
      <p:sp>
        <p:nvSpPr>
          <p:cNvPr id="4" name="Text Placeholder 3">
            <a:extLst>
              <a:ext uri="{FF2B5EF4-FFF2-40B4-BE49-F238E27FC236}">
                <a16:creationId xmlns:a16="http://schemas.microsoft.com/office/drawing/2014/main" id="{DC6AE16D-72E8-7B5F-1734-334496EB94BC}"/>
              </a:ext>
            </a:extLst>
          </p:cNvPr>
          <p:cNvSpPr>
            <a:spLocks noGrp="1"/>
          </p:cNvSpPr>
          <p:nvPr>
            <p:ph type="body" sz="half" idx="2"/>
          </p:nvPr>
        </p:nvSpPr>
        <p:spPr>
          <a:xfrm>
            <a:off x="95534" y="995363"/>
            <a:ext cx="8038532" cy="5853112"/>
          </a:xfrm>
        </p:spPr>
        <p:txBody>
          <a:bodyPr>
            <a:normAutofit/>
          </a:bodyPr>
          <a:lstStyle/>
          <a:p>
            <a:pPr algn="just"/>
            <a:r>
              <a:rPr lang="en-US" sz="2400" spc="25"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Contemporary companies find it difficult to benchmark the salaries of their staff with others in the industry thanks to mobility of talent across the sectors</a:t>
            </a:r>
            <a:endParaRPr lang="en-US" sz="2400" dirty="0">
              <a:latin typeface="Times New Roman" panose="02020603050405020304" pitchFamily="18" charset="0"/>
              <a:cs typeface="Times New Roman" panose="02020603050405020304" pitchFamily="18" charset="0"/>
            </a:endParaRPr>
          </a:p>
        </p:txBody>
      </p:sp>
      <p:pic>
        <p:nvPicPr>
          <p:cNvPr id="7170" name="Picture 2" descr="Free Person Holding Black and Red Hand Tool Stock Photo">
            <a:extLst>
              <a:ext uri="{FF2B5EF4-FFF2-40B4-BE49-F238E27FC236}">
                <a16:creationId xmlns:a16="http://schemas.microsoft.com/office/drawing/2014/main" id="{184D64E0-83D3-4DED-CBA1-1DEDB7A45F55}"/>
              </a:ext>
            </a:extLst>
          </p:cNvPr>
          <p:cNvPicPr>
            <a:picLocks noGrp="1" noChangeAspect="1" noChangeArrowheads="1"/>
          </p:cNvPicPr>
          <p:nvPr>
            <p:ph type="pic" idx="1"/>
          </p:nvPr>
        </p:nvPicPr>
        <p:blipFill>
          <a:blip r:embed="rId2">
            <a:extLst>
              <a:ext uri="{28A0092B-C50C-407E-A947-70E740481C1C}">
                <a14:useLocalDpi xmlns:a14="http://schemas.microsoft.com/office/drawing/2010/main" val="0"/>
              </a:ext>
            </a:extLst>
          </a:blip>
          <a:srcRect t="17429" b="17429"/>
          <a:stretch>
            <a:fillRect/>
          </a:stretch>
        </p:blipFill>
        <p:spPr bwMode="auto">
          <a:xfrm>
            <a:off x="8134066" y="0"/>
            <a:ext cx="4057933" cy="342900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CA4BE286-6CD3-C9FC-CFBD-A619D630584A}"/>
              </a:ext>
            </a:extLst>
          </p:cNvPr>
          <p:cNvSpPr txBox="1"/>
          <p:nvPr/>
        </p:nvSpPr>
        <p:spPr>
          <a:xfrm>
            <a:off x="8134066" y="3429000"/>
            <a:ext cx="4057933" cy="600164"/>
          </a:xfrm>
          <a:prstGeom prst="rect">
            <a:avLst/>
          </a:prstGeom>
          <a:noFill/>
        </p:spPr>
        <p:txBody>
          <a:bodyPr wrap="square" rtlCol="0">
            <a:spAutoFit/>
          </a:bodyPr>
          <a:lstStyle/>
          <a:p>
            <a:r>
              <a:rPr lang="en-US" sz="1100" dirty="0">
                <a:latin typeface="Times New Roman" panose="02020603050405020304" pitchFamily="18" charset="0"/>
                <a:cs typeface="Times New Roman" panose="02020603050405020304" pitchFamily="18" charset="0"/>
              </a:rPr>
              <a:t>https://images.pexels.com/photos/4489768/pexels-photo-4489768.jpeg?auto=compress&amp;cs=tinysrgb&amp;w=1260&amp;h=750&amp;dpr=1</a:t>
            </a:r>
          </a:p>
        </p:txBody>
      </p:sp>
    </p:spTree>
    <p:extLst>
      <p:ext uri="{BB962C8B-B14F-4D97-AF65-F5344CB8AC3E}">
        <p14:creationId xmlns:p14="http://schemas.microsoft.com/office/powerpoint/2010/main" val="245399444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6866D4-AEEB-7925-4292-8B1568C4008C}"/>
              </a:ext>
            </a:extLst>
          </p:cNvPr>
          <p:cNvSpPr>
            <a:spLocks noGrp="1"/>
          </p:cNvSpPr>
          <p:nvPr>
            <p:ph type="title"/>
          </p:nvPr>
        </p:nvSpPr>
        <p:spPr>
          <a:xfrm>
            <a:off x="0" y="0"/>
            <a:ext cx="5183188" cy="1160060"/>
          </a:xfrm>
        </p:spPr>
        <p:txBody>
          <a:bodyPr/>
          <a:lstStyle/>
          <a:p>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t>Internal Factors </a:t>
            </a:r>
            <a:br>
              <a:rPr lang="en-US" sz="1800" kern="100" dirty="0">
                <a:effectLst/>
                <a:latin typeface="Calibri" panose="020F0502020204030204" pitchFamily="34" charset="0"/>
                <a:ea typeface="Calibri" panose="020F0502020204030204" pitchFamily="34" charset="0"/>
                <a:cs typeface="Times New Roman" panose="02020603050405020304" pitchFamily="18" charset="0"/>
              </a:rPr>
            </a:br>
            <a:endParaRPr lang="en-US" dirty="0"/>
          </a:p>
        </p:txBody>
      </p:sp>
      <p:sp>
        <p:nvSpPr>
          <p:cNvPr id="4" name="Text Placeholder 3">
            <a:extLst>
              <a:ext uri="{FF2B5EF4-FFF2-40B4-BE49-F238E27FC236}">
                <a16:creationId xmlns:a16="http://schemas.microsoft.com/office/drawing/2014/main" id="{461663E6-9B85-68D6-9085-3D23E6D1E191}"/>
              </a:ext>
            </a:extLst>
          </p:cNvPr>
          <p:cNvSpPr>
            <a:spLocks noGrp="1"/>
          </p:cNvSpPr>
          <p:nvPr>
            <p:ph type="body" sz="half" idx="2"/>
          </p:nvPr>
        </p:nvSpPr>
        <p:spPr>
          <a:xfrm>
            <a:off x="-1" y="987425"/>
            <a:ext cx="8038531" cy="5943599"/>
          </a:xfrm>
        </p:spPr>
        <p:txBody>
          <a:bodyPr/>
          <a:lstStyle/>
          <a:p>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07000"/>
              </a:lnSpc>
              <a:spcBef>
                <a:spcPts val="0"/>
              </a:spcBef>
              <a:spcAft>
                <a:spcPts val="800"/>
              </a:spcAft>
            </a:pPr>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t>Ability to pay</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r>
              <a:rPr lang="en-US" sz="2400" dirty="0">
                <a:solidFill>
                  <a:srgbClr val="000000"/>
                </a:solidFill>
                <a:effectLst/>
                <a:latin typeface="Times New Roman" panose="02020603050405020304" pitchFamily="18" charset="0"/>
                <a:ea typeface="Calibri" panose="020F0502020204030204" pitchFamily="34" charset="0"/>
              </a:rPr>
              <a:t>Ability to pay is one of the most significant internal factors influencing employee compensation</a:t>
            </a:r>
            <a:endParaRPr lang="en-US" sz="2400" dirty="0"/>
          </a:p>
        </p:txBody>
      </p:sp>
      <p:pic>
        <p:nvPicPr>
          <p:cNvPr id="9218" name="Picture 2" descr="Free Man in Black and Red Pullover Hoodie Standing Near Red and Black Wall Stock Photo">
            <a:extLst>
              <a:ext uri="{FF2B5EF4-FFF2-40B4-BE49-F238E27FC236}">
                <a16:creationId xmlns:a16="http://schemas.microsoft.com/office/drawing/2014/main" id="{3E64A520-A14C-BBE8-1DA7-1FBEA44F26EC}"/>
              </a:ext>
            </a:extLst>
          </p:cNvPr>
          <p:cNvPicPr>
            <a:picLocks noGrp="1" noChangeAspect="1" noChangeArrowheads="1"/>
          </p:cNvPicPr>
          <p:nvPr>
            <p:ph type="pic" idx="1"/>
          </p:nvPr>
        </p:nvPicPr>
        <p:blipFill>
          <a:blip r:embed="rId2">
            <a:extLst>
              <a:ext uri="{28A0092B-C50C-407E-A947-70E740481C1C}">
                <a14:useLocalDpi xmlns:a14="http://schemas.microsoft.com/office/drawing/2010/main" val="0"/>
              </a:ext>
            </a:extLst>
          </a:blip>
          <a:srcRect l="7785" r="7785"/>
          <a:stretch>
            <a:fillRect/>
          </a:stretch>
        </p:blipFill>
        <p:spPr bwMode="auto">
          <a:xfrm>
            <a:off x="8038531" y="-82547"/>
            <a:ext cx="4153468" cy="2934929"/>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17DA44ED-EABE-FA71-5F3F-02CD61E2FEE3}"/>
              </a:ext>
            </a:extLst>
          </p:cNvPr>
          <p:cNvSpPr txBox="1"/>
          <p:nvPr/>
        </p:nvSpPr>
        <p:spPr>
          <a:xfrm>
            <a:off x="8038530" y="3098042"/>
            <a:ext cx="4153467" cy="430887"/>
          </a:xfrm>
          <a:prstGeom prst="rect">
            <a:avLst/>
          </a:prstGeom>
          <a:noFill/>
        </p:spPr>
        <p:txBody>
          <a:bodyPr wrap="square" rtlCol="0">
            <a:spAutoFit/>
          </a:bodyPr>
          <a:lstStyle/>
          <a:p>
            <a:r>
              <a:rPr lang="en-US" sz="1100" dirty="0">
                <a:latin typeface="Times New Roman" panose="02020603050405020304" pitchFamily="18" charset="0"/>
                <a:cs typeface="Times New Roman" panose="02020603050405020304" pitchFamily="18" charset="0"/>
              </a:rPr>
              <a:t>https://www.pexels.com/photo/man-in-black-and-red-pullover-hoodie-standing-near-red-and-black-wall-4489748/</a:t>
            </a:r>
          </a:p>
        </p:txBody>
      </p:sp>
    </p:spTree>
    <p:extLst>
      <p:ext uri="{BB962C8B-B14F-4D97-AF65-F5344CB8AC3E}">
        <p14:creationId xmlns:p14="http://schemas.microsoft.com/office/powerpoint/2010/main" val="72315968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CB659E-0C3B-D7EC-4073-758B85CC6625}"/>
              </a:ext>
            </a:extLst>
          </p:cNvPr>
          <p:cNvSpPr>
            <a:spLocks noGrp="1"/>
          </p:cNvSpPr>
          <p:nvPr>
            <p:ph type="title"/>
          </p:nvPr>
        </p:nvSpPr>
        <p:spPr>
          <a:xfrm>
            <a:off x="0" y="0"/>
            <a:ext cx="5183188" cy="996950"/>
          </a:xfrm>
        </p:spPr>
        <p:txBody>
          <a:bodyPr/>
          <a:lstStyle/>
          <a:p>
            <a:pPr algn="ctr"/>
            <a:r>
              <a:rPr lang="en-US" sz="2400" b="1" spc="25" dirty="0">
                <a:solidFill>
                  <a:srgbClr val="000000"/>
                </a:solidFill>
                <a:effectLst/>
                <a:latin typeface="Times New Roman" panose="02020603050405020304" pitchFamily="18" charset="0"/>
                <a:ea typeface="Times New Roman" panose="02020603050405020304" pitchFamily="18" charset="0"/>
              </a:rPr>
              <a:t>Worth of a Job</a:t>
            </a:r>
            <a:br>
              <a:rPr lang="en-US" sz="1800" dirty="0">
                <a:effectLst/>
                <a:latin typeface="Times New Roman" panose="02020603050405020304" pitchFamily="18" charset="0"/>
                <a:ea typeface="Times New Roman" panose="02020603050405020304" pitchFamily="18" charset="0"/>
              </a:rPr>
            </a:br>
            <a:endParaRPr lang="en-US" dirty="0"/>
          </a:p>
        </p:txBody>
      </p:sp>
      <p:sp>
        <p:nvSpPr>
          <p:cNvPr id="4" name="Text Placeholder 3">
            <a:extLst>
              <a:ext uri="{FF2B5EF4-FFF2-40B4-BE49-F238E27FC236}">
                <a16:creationId xmlns:a16="http://schemas.microsoft.com/office/drawing/2014/main" id="{A94B0D12-C6FB-C009-1694-8A3D81F0DA44}"/>
              </a:ext>
            </a:extLst>
          </p:cNvPr>
          <p:cNvSpPr>
            <a:spLocks noGrp="1"/>
          </p:cNvSpPr>
          <p:nvPr>
            <p:ph type="body" sz="half" idx="2"/>
          </p:nvPr>
        </p:nvSpPr>
        <p:spPr>
          <a:xfrm>
            <a:off x="0" y="995363"/>
            <a:ext cx="8243668" cy="5853112"/>
          </a:xfrm>
        </p:spPr>
        <p:txBody>
          <a:bodyPr/>
          <a:lstStyle/>
          <a:p>
            <a:pPr algn="just"/>
            <a:r>
              <a:rPr lang="en-US" sz="2400" spc="25" dirty="0">
                <a:solidFill>
                  <a:srgbClr val="000000"/>
                </a:solidFill>
                <a:effectLst/>
                <a:latin typeface="Times New Roman" panose="02020603050405020304" pitchFamily="18" charset="0"/>
                <a:ea typeface="Times New Roman" panose="02020603050405020304" pitchFamily="18" charset="0"/>
              </a:rPr>
              <a:t>Organizations base their pay level on the worth of a job. The wages and salaries tend to be higher for jobs involving exercise of brain power, responsibility laden jobs, creativity-oriented jobs, technical jobs.</a:t>
            </a:r>
            <a:endParaRPr lang="en-US" sz="2400" dirty="0">
              <a:effectLst/>
              <a:latin typeface="Times New Roman" panose="02020603050405020304" pitchFamily="18" charset="0"/>
              <a:ea typeface="Times New Roman" panose="02020603050405020304" pitchFamily="18" charset="0"/>
            </a:endParaRPr>
          </a:p>
          <a:p>
            <a:endParaRPr lang="en-US" dirty="0"/>
          </a:p>
        </p:txBody>
      </p:sp>
      <p:pic>
        <p:nvPicPr>
          <p:cNvPr id="8194" name="Picture 2" descr="Free Man in Black Jacket Holding Black and Red Power Tool Stock Photo">
            <a:extLst>
              <a:ext uri="{FF2B5EF4-FFF2-40B4-BE49-F238E27FC236}">
                <a16:creationId xmlns:a16="http://schemas.microsoft.com/office/drawing/2014/main" id="{CDCD5476-2E7A-277F-2B09-393B32D70975}"/>
              </a:ext>
            </a:extLst>
          </p:cNvPr>
          <p:cNvPicPr>
            <a:picLocks noGrp="1" noChangeAspect="1" noChangeArrowheads="1"/>
          </p:cNvPicPr>
          <p:nvPr>
            <p:ph type="pic" idx="1"/>
          </p:nvPr>
        </p:nvPicPr>
        <p:blipFill>
          <a:blip r:embed="rId2">
            <a:extLst>
              <a:ext uri="{28A0092B-C50C-407E-A947-70E740481C1C}">
                <a14:useLocalDpi xmlns:a14="http://schemas.microsoft.com/office/drawing/2010/main" val="0"/>
              </a:ext>
            </a:extLst>
          </a:blip>
          <a:srcRect t="23680" b="23680"/>
          <a:stretch>
            <a:fillRect/>
          </a:stretch>
        </p:blipFill>
        <p:spPr bwMode="auto">
          <a:xfrm>
            <a:off x="8145194" y="7939"/>
            <a:ext cx="4046806" cy="4086389"/>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2A5C2117-7B5D-2131-1287-F035D501DA2D}"/>
              </a:ext>
            </a:extLst>
          </p:cNvPr>
          <p:cNvSpPr txBox="1"/>
          <p:nvPr/>
        </p:nvSpPr>
        <p:spPr>
          <a:xfrm>
            <a:off x="8145194" y="4192172"/>
            <a:ext cx="4046805" cy="430887"/>
          </a:xfrm>
          <a:prstGeom prst="rect">
            <a:avLst/>
          </a:prstGeom>
          <a:noFill/>
        </p:spPr>
        <p:txBody>
          <a:bodyPr wrap="square" rtlCol="0">
            <a:spAutoFit/>
          </a:bodyPr>
          <a:lstStyle/>
          <a:p>
            <a:r>
              <a:rPr lang="en-US" sz="1100" dirty="0">
                <a:latin typeface="Times New Roman" panose="02020603050405020304" pitchFamily="18" charset="0"/>
                <a:cs typeface="Times New Roman" panose="02020603050405020304" pitchFamily="18" charset="0"/>
              </a:rPr>
              <a:t>https://www.pexels.com/photo/man-in-black-jacket-holding-black-and-red-power-tool-4489746/</a:t>
            </a:r>
          </a:p>
        </p:txBody>
      </p:sp>
    </p:spTree>
    <p:extLst>
      <p:ext uri="{BB962C8B-B14F-4D97-AF65-F5344CB8AC3E}">
        <p14:creationId xmlns:p14="http://schemas.microsoft.com/office/powerpoint/2010/main" val="6820704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061D41-0F2B-41FB-BAE5-8296A646E38B}"/>
              </a:ext>
            </a:extLst>
          </p:cNvPr>
          <p:cNvSpPr>
            <a:spLocks noGrp="1"/>
          </p:cNvSpPr>
          <p:nvPr>
            <p:ph type="title"/>
          </p:nvPr>
        </p:nvSpPr>
        <p:spPr>
          <a:xfrm>
            <a:off x="0" y="1"/>
            <a:ext cx="12192000" cy="928047"/>
          </a:xfrm>
        </p:spPr>
        <p:txBody>
          <a:bodyPr>
            <a:normAutofit/>
          </a:bodyPr>
          <a:lstStyle/>
          <a:p>
            <a:pPr algn="ctr"/>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t>Business Strategy </a:t>
            </a:r>
            <a:br>
              <a:rPr lang="en-US" sz="2400" kern="100" dirty="0">
                <a:effectLst/>
                <a:latin typeface="Calibri" panose="020F0502020204030204" pitchFamily="34" charset="0"/>
                <a:ea typeface="Calibri" panose="020F0502020204030204" pitchFamily="34" charset="0"/>
                <a:cs typeface="Times New Roman" panose="02020603050405020304" pitchFamily="18" charset="0"/>
              </a:rPr>
            </a:br>
            <a:endParaRPr lang="en-US" sz="2400" dirty="0"/>
          </a:p>
        </p:txBody>
      </p:sp>
      <p:sp>
        <p:nvSpPr>
          <p:cNvPr id="3" name="Content Placeholder 2">
            <a:extLst>
              <a:ext uri="{FF2B5EF4-FFF2-40B4-BE49-F238E27FC236}">
                <a16:creationId xmlns:a16="http://schemas.microsoft.com/office/drawing/2014/main" id="{25B3A51C-F051-74B6-AD5E-7D5E00CFE661}"/>
              </a:ext>
            </a:extLst>
          </p:cNvPr>
          <p:cNvSpPr>
            <a:spLocks noGrp="1"/>
          </p:cNvSpPr>
          <p:nvPr>
            <p:ph idx="1"/>
          </p:nvPr>
        </p:nvSpPr>
        <p:spPr>
          <a:xfrm>
            <a:off x="0" y="627797"/>
            <a:ext cx="12192000" cy="6230203"/>
          </a:xfrm>
        </p:spPr>
        <p:txBody>
          <a:bodyPr/>
          <a:lstStyle/>
          <a:p>
            <a:pPr marL="0" indent="0" algn="just">
              <a:buNone/>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The overall strategy of a company which pursue the determination of employees compensation. The strategy is to sustain and protect current profit because of the declining fortunes of the company the compensation level were needs to be average or even below average.</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253701507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486E6E-5C0B-6136-0881-4FE88591B488}"/>
              </a:ext>
            </a:extLst>
          </p:cNvPr>
          <p:cNvSpPr>
            <a:spLocks noGrp="1"/>
          </p:cNvSpPr>
          <p:nvPr>
            <p:ph type="title"/>
          </p:nvPr>
        </p:nvSpPr>
        <p:spPr>
          <a:xfrm>
            <a:off x="0" y="95535"/>
            <a:ext cx="12192000" cy="955343"/>
          </a:xfrm>
        </p:spPr>
        <p:txBody>
          <a:bodyPr>
            <a:normAutofit/>
          </a:bodyPr>
          <a:lstStyle/>
          <a:p>
            <a:pPr algn="ctr"/>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t>Performance Appraisal</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a:t>
            </a:r>
            <a:br>
              <a:rPr lang="en-US" sz="2400" kern="100" dirty="0">
                <a:effectLst/>
                <a:latin typeface="Calibri" panose="020F0502020204030204" pitchFamily="34" charset="0"/>
                <a:ea typeface="Calibri" panose="020F0502020204030204" pitchFamily="34" charset="0"/>
                <a:cs typeface="Times New Roman" panose="02020603050405020304" pitchFamily="18" charset="0"/>
              </a:rPr>
            </a:br>
            <a:endParaRPr lang="en-US" sz="2400" dirty="0"/>
          </a:p>
        </p:txBody>
      </p:sp>
      <p:sp>
        <p:nvSpPr>
          <p:cNvPr id="3" name="Content Placeholder 2">
            <a:extLst>
              <a:ext uri="{FF2B5EF4-FFF2-40B4-BE49-F238E27FC236}">
                <a16:creationId xmlns:a16="http://schemas.microsoft.com/office/drawing/2014/main" id="{6C6A0071-57D3-5CB4-0178-EF6F171C24FC}"/>
              </a:ext>
            </a:extLst>
          </p:cNvPr>
          <p:cNvSpPr>
            <a:spLocks noGrp="1"/>
          </p:cNvSpPr>
          <p:nvPr>
            <p:ph idx="1"/>
          </p:nvPr>
        </p:nvSpPr>
        <p:spPr>
          <a:xfrm>
            <a:off x="-1" y="818866"/>
            <a:ext cx="12191999" cy="6039134"/>
          </a:xfrm>
        </p:spPr>
        <p:txBody>
          <a:bodyPr/>
          <a:lstStyle/>
          <a:p>
            <a:pPr marL="0" indent="0">
              <a:buNone/>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The Performance appraisal helps to reward, compensation hike for the employees who show better performance. </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19521731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280E27-BE8D-9781-B9C6-9ABD9BDBD2FC}"/>
              </a:ext>
            </a:extLst>
          </p:cNvPr>
          <p:cNvSpPr>
            <a:spLocks noGrp="1"/>
          </p:cNvSpPr>
          <p:nvPr>
            <p:ph type="title"/>
          </p:nvPr>
        </p:nvSpPr>
        <p:spPr>
          <a:xfrm>
            <a:off x="0" y="0"/>
            <a:ext cx="5183188" cy="1119116"/>
          </a:xfrm>
        </p:spPr>
        <p:txBody>
          <a:bodyPr/>
          <a:lstStyle/>
          <a:p>
            <a:pPr algn="ctr"/>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t>The Employee</a:t>
            </a:r>
            <a:br>
              <a:rPr lang="en-US" sz="1800" kern="100" dirty="0">
                <a:effectLst/>
                <a:latin typeface="Calibri" panose="020F0502020204030204" pitchFamily="34" charset="0"/>
                <a:ea typeface="Calibri" panose="020F0502020204030204" pitchFamily="34" charset="0"/>
                <a:cs typeface="Times New Roman" panose="02020603050405020304" pitchFamily="18" charset="0"/>
              </a:rPr>
            </a:br>
            <a:endParaRPr lang="en-US" dirty="0"/>
          </a:p>
        </p:txBody>
      </p:sp>
      <p:sp>
        <p:nvSpPr>
          <p:cNvPr id="4" name="Text Placeholder 3">
            <a:extLst>
              <a:ext uri="{FF2B5EF4-FFF2-40B4-BE49-F238E27FC236}">
                <a16:creationId xmlns:a16="http://schemas.microsoft.com/office/drawing/2014/main" id="{2EA871AC-30DC-BE6A-DE90-54B92BA94742}"/>
              </a:ext>
            </a:extLst>
          </p:cNvPr>
          <p:cNvSpPr>
            <a:spLocks noGrp="1"/>
          </p:cNvSpPr>
          <p:nvPr>
            <p:ph type="body" sz="half" idx="2"/>
          </p:nvPr>
        </p:nvSpPr>
        <p:spPr>
          <a:xfrm>
            <a:off x="-95534" y="987425"/>
            <a:ext cx="8202304" cy="5870575"/>
          </a:xfrm>
        </p:spPr>
        <p:txBody>
          <a:bodyPr>
            <a:normAutofit/>
          </a:bodyPr>
          <a:lstStyle/>
          <a:p>
            <a:pPr marL="342900" indent="-342900" algn="just">
              <a:buFont typeface="Arial" panose="020B0604020202020204" pitchFamily="34" charset="0"/>
              <a:buChar char="•"/>
            </a:pPr>
            <a:r>
              <a:rPr lang="en-US" sz="2400" dirty="0">
                <a:latin typeface="Times New Roman" panose="02020603050405020304" pitchFamily="18" charset="0"/>
                <a:ea typeface="Calibri" panose="020F0502020204030204" pitchFamily="34" charset="0"/>
              </a:rPr>
              <a:t>E</a:t>
            </a:r>
            <a:r>
              <a:rPr lang="en-US" sz="2400" dirty="0">
                <a:effectLst/>
                <a:latin typeface="Times New Roman" panose="02020603050405020304" pitchFamily="18" charset="0"/>
                <a:ea typeface="Calibri" panose="020F0502020204030204" pitchFamily="34" charset="0"/>
              </a:rPr>
              <a:t>mployee-related factors interact to determine his or her remuneration. </a:t>
            </a:r>
            <a:endParaRPr lang="en-US" sz="2400" dirty="0">
              <a:latin typeface="Times New Roman" panose="02020603050405020304" pitchFamily="18" charset="0"/>
              <a:ea typeface="Calibri" panose="020F0502020204030204" pitchFamily="34" charset="0"/>
            </a:endParaRPr>
          </a:p>
          <a:p>
            <a:pPr marL="342900" indent="-342900" algn="just">
              <a:buFont typeface="Arial" panose="020B0604020202020204" pitchFamily="34" charset="0"/>
              <a:buChar char="•"/>
            </a:pPr>
            <a:r>
              <a:rPr lang="en-US" sz="2400" dirty="0">
                <a:effectLst/>
                <a:latin typeface="Times New Roman" panose="02020603050405020304" pitchFamily="18" charset="0"/>
                <a:ea typeface="Calibri" panose="020F0502020204030204" pitchFamily="34" charset="0"/>
              </a:rPr>
              <a:t> </a:t>
            </a:r>
            <a:r>
              <a:rPr lang="en-US" sz="2400" dirty="0">
                <a:latin typeface="Times New Roman" panose="02020603050405020304" pitchFamily="18" charset="0"/>
                <a:ea typeface="Calibri" panose="020F0502020204030204" pitchFamily="34" charset="0"/>
              </a:rPr>
              <a:t>I</a:t>
            </a:r>
            <a:r>
              <a:rPr lang="en-US" sz="2400" dirty="0">
                <a:effectLst/>
                <a:latin typeface="Times New Roman" panose="02020603050405020304" pitchFamily="18" charset="0"/>
                <a:ea typeface="Calibri" panose="020F0502020204030204" pitchFamily="34" charset="0"/>
              </a:rPr>
              <a:t>nclude performance, seniority, experience, potential, and even sheer luck.</a:t>
            </a:r>
            <a:endParaRPr lang="en-US" sz="2400" dirty="0"/>
          </a:p>
        </p:txBody>
      </p:sp>
      <p:pic>
        <p:nvPicPr>
          <p:cNvPr id="10242" name="Picture 2" descr="Free Serious woman browsing laptop while working attentively Stock Photo">
            <a:extLst>
              <a:ext uri="{FF2B5EF4-FFF2-40B4-BE49-F238E27FC236}">
                <a16:creationId xmlns:a16="http://schemas.microsoft.com/office/drawing/2014/main" id="{FB506C8C-2A99-5B07-0932-FEF1EB8C9ABA}"/>
              </a:ext>
            </a:extLst>
          </p:cNvPr>
          <p:cNvPicPr>
            <a:picLocks noGrp="1" noChangeAspect="1" noChangeArrowheads="1"/>
          </p:cNvPicPr>
          <p:nvPr>
            <p:ph type="pic" idx="1"/>
          </p:nvPr>
        </p:nvPicPr>
        <p:blipFill>
          <a:blip r:embed="rId2">
            <a:extLst>
              <a:ext uri="{28A0092B-C50C-407E-A947-70E740481C1C}">
                <a14:useLocalDpi xmlns:a14="http://schemas.microsoft.com/office/drawing/2010/main" val="0"/>
              </a:ext>
            </a:extLst>
          </a:blip>
          <a:srcRect t="23680" b="23680"/>
          <a:stretch>
            <a:fillRect/>
          </a:stretch>
        </p:blipFill>
        <p:spPr bwMode="auto">
          <a:xfrm>
            <a:off x="8106770" y="1"/>
            <a:ext cx="4085229" cy="3220871"/>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86E25568-EA51-5E3C-B637-B1BF0C96F98B}"/>
              </a:ext>
            </a:extLst>
          </p:cNvPr>
          <p:cNvSpPr txBox="1"/>
          <p:nvPr/>
        </p:nvSpPr>
        <p:spPr>
          <a:xfrm>
            <a:off x="8106771" y="3429000"/>
            <a:ext cx="4085228" cy="430887"/>
          </a:xfrm>
          <a:prstGeom prst="rect">
            <a:avLst/>
          </a:prstGeom>
          <a:noFill/>
        </p:spPr>
        <p:txBody>
          <a:bodyPr wrap="square" rtlCol="0">
            <a:spAutoFit/>
          </a:bodyPr>
          <a:lstStyle/>
          <a:p>
            <a:r>
              <a:rPr lang="en-US" sz="1100" dirty="0">
                <a:latin typeface="Times New Roman" panose="02020603050405020304" pitchFamily="18" charset="0"/>
                <a:cs typeface="Times New Roman" panose="02020603050405020304" pitchFamily="18" charset="0"/>
              </a:rPr>
              <a:t>https://www.pexels.com/photo/serious-woman-browsing-laptop-while-working-attentively-7014343/</a:t>
            </a:r>
          </a:p>
        </p:txBody>
      </p:sp>
    </p:spTree>
    <p:extLst>
      <p:ext uri="{BB962C8B-B14F-4D97-AF65-F5344CB8AC3E}">
        <p14:creationId xmlns:p14="http://schemas.microsoft.com/office/powerpoint/2010/main" val="16760214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0B5E9E-5FC6-7D3D-D184-B3D078C9795C}"/>
              </a:ext>
            </a:extLst>
          </p:cNvPr>
          <p:cNvSpPr>
            <a:spLocks noGrp="1"/>
          </p:cNvSpPr>
          <p:nvPr>
            <p:ph type="title"/>
          </p:nvPr>
        </p:nvSpPr>
        <p:spPr>
          <a:xfrm>
            <a:off x="0" y="1"/>
            <a:ext cx="12192000" cy="900751"/>
          </a:xfrm>
        </p:spPr>
        <p:txBody>
          <a:bodyPr>
            <a:normAutofit/>
          </a:bodyPr>
          <a:lstStyle/>
          <a:p>
            <a:pPr algn="ctr"/>
            <a:r>
              <a:rPr lang="en-US" sz="2400" b="1"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Seniority and potential employee</a:t>
            </a:r>
            <a:br>
              <a:rPr lang="en-US" sz="2400" kern="100" dirty="0">
                <a:effectLst/>
                <a:latin typeface="Calibri" panose="020F0502020204030204" pitchFamily="34" charset="0"/>
                <a:ea typeface="Calibri" panose="020F0502020204030204" pitchFamily="34" charset="0"/>
                <a:cs typeface="Times New Roman" panose="02020603050405020304" pitchFamily="18" charset="0"/>
              </a:rPr>
            </a:br>
            <a:endParaRPr lang="en-US" sz="2400" dirty="0"/>
          </a:p>
        </p:txBody>
      </p:sp>
      <p:sp>
        <p:nvSpPr>
          <p:cNvPr id="3" name="Content Placeholder 2">
            <a:extLst>
              <a:ext uri="{FF2B5EF4-FFF2-40B4-BE49-F238E27FC236}">
                <a16:creationId xmlns:a16="http://schemas.microsoft.com/office/drawing/2014/main" id="{4541DB7B-9DFC-D5CF-B8FC-4A28E435A592}"/>
              </a:ext>
            </a:extLst>
          </p:cNvPr>
          <p:cNvSpPr>
            <a:spLocks noGrp="1"/>
          </p:cNvSpPr>
          <p:nvPr>
            <p:ph idx="1"/>
          </p:nvPr>
        </p:nvSpPr>
        <p:spPr>
          <a:xfrm>
            <a:off x="-1" y="709684"/>
            <a:ext cx="12191999" cy="6148315"/>
          </a:xfrm>
        </p:spPr>
        <p:txBody>
          <a:bodyPr>
            <a:normAutofit/>
          </a:bodyPr>
          <a:lstStyle/>
          <a:p>
            <a:pPr marL="0" indent="0">
              <a:buNone/>
            </a:pPr>
            <a:r>
              <a:rPr lang="en-US" sz="2400" dirty="0">
                <a:solidFill>
                  <a:srgbClr val="000000"/>
                </a:solidFill>
                <a:latin typeface="Times New Roman" panose="02020603050405020304" pitchFamily="18" charset="0"/>
                <a:ea typeface="Calibri" panose="020F0502020204030204" pitchFamily="34" charset="0"/>
              </a:rPr>
              <a:t>S</a:t>
            </a:r>
            <a:r>
              <a:rPr lang="en-US" sz="2400" dirty="0">
                <a:solidFill>
                  <a:srgbClr val="000000"/>
                </a:solidFill>
                <a:effectLst/>
                <a:latin typeface="Times New Roman" panose="02020603050405020304" pitchFamily="18" charset="0"/>
                <a:ea typeface="Calibri" panose="020F0502020204030204" pitchFamily="34" charset="0"/>
              </a:rPr>
              <a:t>enior employees demands for more salary than fresher because of their hold on related job and its functions</a:t>
            </a:r>
            <a:endParaRPr lang="en-US" sz="2400" dirty="0"/>
          </a:p>
        </p:txBody>
      </p:sp>
    </p:spTree>
    <p:extLst>
      <p:ext uri="{BB962C8B-B14F-4D97-AF65-F5344CB8AC3E}">
        <p14:creationId xmlns:p14="http://schemas.microsoft.com/office/powerpoint/2010/main" val="73156825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63C785-FA7B-6D58-428B-E18C41CC0423}"/>
              </a:ext>
            </a:extLst>
          </p:cNvPr>
          <p:cNvSpPr>
            <a:spLocks noGrp="1"/>
          </p:cNvSpPr>
          <p:nvPr>
            <p:ph type="title"/>
          </p:nvPr>
        </p:nvSpPr>
        <p:spPr>
          <a:xfrm>
            <a:off x="0" y="0"/>
            <a:ext cx="5183188" cy="1214651"/>
          </a:xfrm>
        </p:spPr>
        <p:txBody>
          <a:bodyPr/>
          <a:lstStyle/>
          <a:p>
            <a:pPr algn="ctr"/>
            <a:r>
              <a:rPr lang="en-US" sz="2400" b="1"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Job requirements</a:t>
            </a:r>
            <a:br>
              <a:rPr lang="en-US" sz="1800" kern="100" dirty="0">
                <a:effectLst/>
                <a:latin typeface="Calibri" panose="020F0502020204030204" pitchFamily="34" charset="0"/>
                <a:ea typeface="Calibri" panose="020F0502020204030204" pitchFamily="34" charset="0"/>
                <a:cs typeface="Times New Roman" panose="02020603050405020304" pitchFamily="18" charset="0"/>
              </a:rPr>
            </a:br>
            <a:endParaRPr lang="en-US" dirty="0"/>
          </a:p>
        </p:txBody>
      </p:sp>
      <p:sp>
        <p:nvSpPr>
          <p:cNvPr id="4" name="Text Placeholder 3">
            <a:extLst>
              <a:ext uri="{FF2B5EF4-FFF2-40B4-BE49-F238E27FC236}">
                <a16:creationId xmlns:a16="http://schemas.microsoft.com/office/drawing/2014/main" id="{AEEAB25C-80AF-2A92-061E-09659A1C6D11}"/>
              </a:ext>
            </a:extLst>
          </p:cNvPr>
          <p:cNvSpPr>
            <a:spLocks noGrp="1"/>
          </p:cNvSpPr>
          <p:nvPr>
            <p:ph type="body" sz="half" idx="2"/>
          </p:nvPr>
        </p:nvSpPr>
        <p:spPr>
          <a:xfrm>
            <a:off x="0" y="987425"/>
            <a:ext cx="8434316" cy="5870575"/>
          </a:xfrm>
        </p:spPr>
        <p:txBody>
          <a:bodyPr>
            <a:normAutofit/>
          </a:bodyPr>
          <a:lstStyle/>
          <a:p>
            <a:pPr algn="just"/>
            <a:r>
              <a:rPr lang="en-US" sz="2400" dirty="0">
                <a:solidFill>
                  <a:srgbClr val="000000"/>
                </a:solidFill>
                <a:effectLst/>
                <a:latin typeface="Times New Roman" panose="02020603050405020304" pitchFamily="18" charset="0"/>
                <a:ea typeface="Calibri" panose="020F0502020204030204" pitchFamily="34" charset="0"/>
              </a:rPr>
              <a:t>Wages are also influenced by the requirements of a job such as physical and mental requirement. Jobs, which demand more skill, responsibility, efforts and are of hazardous in nature, will carry high wage tag with them</a:t>
            </a:r>
            <a:endParaRPr lang="en-US" sz="2400" dirty="0"/>
          </a:p>
        </p:txBody>
      </p:sp>
      <p:pic>
        <p:nvPicPr>
          <p:cNvPr id="11266" name="Picture 2" descr="Free African American businesswoman explaining business plan to colleague and drawing diagrams on whiteboard during meeting in contemporary workspace Stock Photo">
            <a:extLst>
              <a:ext uri="{FF2B5EF4-FFF2-40B4-BE49-F238E27FC236}">
                <a16:creationId xmlns:a16="http://schemas.microsoft.com/office/drawing/2014/main" id="{F7B77838-75A6-6D7E-63F8-FC137080AB5C}"/>
              </a:ext>
            </a:extLst>
          </p:cNvPr>
          <p:cNvPicPr>
            <a:picLocks noGrp="1" noChangeAspect="1" noChangeArrowheads="1"/>
          </p:cNvPicPr>
          <p:nvPr>
            <p:ph type="pic" idx="1"/>
          </p:nvPr>
        </p:nvPicPr>
        <p:blipFill>
          <a:blip r:embed="rId2">
            <a:extLst>
              <a:ext uri="{28A0092B-C50C-407E-A947-70E740481C1C}">
                <a14:useLocalDpi xmlns:a14="http://schemas.microsoft.com/office/drawing/2010/main" val="0"/>
              </a:ext>
            </a:extLst>
          </a:blip>
          <a:srcRect t="23680" b="23680"/>
          <a:stretch>
            <a:fillRect/>
          </a:stretch>
        </p:blipFill>
        <p:spPr bwMode="auto">
          <a:xfrm>
            <a:off x="8434316" y="0"/>
            <a:ext cx="3757684" cy="4203509"/>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E2409CD7-2318-562D-2662-1DDD857BD919}"/>
              </a:ext>
            </a:extLst>
          </p:cNvPr>
          <p:cNvSpPr txBox="1"/>
          <p:nvPr/>
        </p:nvSpPr>
        <p:spPr>
          <a:xfrm>
            <a:off x="8434316" y="4203510"/>
            <a:ext cx="3643953" cy="430887"/>
          </a:xfrm>
          <a:prstGeom prst="rect">
            <a:avLst/>
          </a:prstGeom>
          <a:noFill/>
        </p:spPr>
        <p:txBody>
          <a:bodyPr wrap="square" rtlCol="0">
            <a:spAutoFit/>
          </a:bodyPr>
          <a:lstStyle/>
          <a:p>
            <a:r>
              <a:rPr lang="en-US" sz="1100" dirty="0">
                <a:latin typeface="Times New Roman" panose="02020603050405020304" pitchFamily="18" charset="0"/>
                <a:cs typeface="Times New Roman" panose="02020603050405020304" pitchFamily="18" charset="0"/>
              </a:rPr>
              <a:t>https://www.pexels.com/photo/black-female-manager-reporting-marketing-strategy-in-conference-room-5668776/</a:t>
            </a:r>
          </a:p>
        </p:txBody>
      </p:sp>
    </p:spTree>
    <p:extLst>
      <p:ext uri="{BB962C8B-B14F-4D97-AF65-F5344CB8AC3E}">
        <p14:creationId xmlns:p14="http://schemas.microsoft.com/office/powerpoint/2010/main" val="79905958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5A2D38-B441-5DF2-9A1D-5340E7378B80}"/>
              </a:ext>
            </a:extLst>
          </p:cNvPr>
          <p:cNvSpPr>
            <a:spLocks noGrp="1"/>
          </p:cNvSpPr>
          <p:nvPr>
            <p:ph type="title"/>
          </p:nvPr>
        </p:nvSpPr>
        <p:spPr>
          <a:xfrm>
            <a:off x="0" y="1"/>
            <a:ext cx="12192000" cy="1009933"/>
          </a:xfrm>
        </p:spPr>
        <p:txBody>
          <a:bodyPr>
            <a:normAutofit/>
          </a:bodyPr>
          <a:lstStyle/>
          <a:p>
            <a:r>
              <a:rPr lang="en-US" sz="2400" b="1" spc="25" dirty="0">
                <a:solidFill>
                  <a:srgbClr val="000000"/>
                </a:solidFill>
                <a:effectLst/>
                <a:latin typeface="Times New Roman" panose="02020603050405020304" pitchFamily="18" charset="0"/>
                <a:ea typeface="Times New Roman" panose="02020603050405020304" pitchFamily="18" charset="0"/>
              </a:rPr>
              <a:t>Compensation Policy of the Organization</a:t>
            </a:r>
            <a:br>
              <a:rPr lang="en-US" sz="2400" dirty="0">
                <a:effectLst/>
                <a:latin typeface="Times New Roman" panose="02020603050405020304" pitchFamily="18" charset="0"/>
                <a:ea typeface="Times New Roman" panose="02020603050405020304" pitchFamily="18" charset="0"/>
              </a:rPr>
            </a:br>
            <a:endParaRPr lang="en-US" sz="2400" dirty="0"/>
          </a:p>
        </p:txBody>
      </p:sp>
      <p:sp>
        <p:nvSpPr>
          <p:cNvPr id="3" name="Content Placeholder 2">
            <a:extLst>
              <a:ext uri="{FF2B5EF4-FFF2-40B4-BE49-F238E27FC236}">
                <a16:creationId xmlns:a16="http://schemas.microsoft.com/office/drawing/2014/main" id="{B0C47080-5237-92DA-664A-5B08623DEF5E}"/>
              </a:ext>
            </a:extLst>
          </p:cNvPr>
          <p:cNvSpPr>
            <a:spLocks noGrp="1"/>
          </p:cNvSpPr>
          <p:nvPr>
            <p:ph idx="1"/>
          </p:nvPr>
        </p:nvSpPr>
        <p:spPr>
          <a:xfrm>
            <a:off x="0" y="791570"/>
            <a:ext cx="12192000" cy="6066429"/>
          </a:xfrm>
        </p:spPr>
        <p:txBody>
          <a:bodyPr>
            <a:normAutofit/>
          </a:bodyPr>
          <a:lstStyle/>
          <a:p>
            <a:pPr algn="just"/>
            <a:r>
              <a:rPr lang="en-US" sz="2400" spc="25"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It provides general guidelines for making compensation decisions. </a:t>
            </a:r>
          </a:p>
          <a:p>
            <a:pPr algn="just"/>
            <a:r>
              <a:rPr lang="en-US" sz="2400" spc="25"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The first thing employers should consider when developing compensation package is fairness. </a:t>
            </a:r>
          </a:p>
          <a:p>
            <a:pPr algn="just"/>
            <a:r>
              <a:rPr lang="en-US" sz="2400" spc="25"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It should be vital and maintain internal and external equity. </a:t>
            </a:r>
          </a:p>
          <a:p>
            <a:pPr algn="just"/>
            <a:r>
              <a:rPr lang="en-US" sz="2400" spc="25"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The policy should include the company’s philosophy related to the major components of incentive compensation, including the strengths and weaknesses of each and how the overall plan provides optional alignment of interest with shareowners</a:t>
            </a:r>
          </a:p>
          <a:p>
            <a:pPr algn="just"/>
            <a:r>
              <a:rPr lang="en-US" sz="2400" spc="25"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The policy should provide broad guidelines by which the company will use alternative forms of compensation, and the relative weight in relation to overall compensation if “others” form of compensation will be utilized</a:t>
            </a: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5600496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7E6ACC-2EFF-829E-029F-0429B4377C37}"/>
              </a:ext>
            </a:extLst>
          </p:cNvPr>
          <p:cNvSpPr>
            <a:spLocks noGrp="1"/>
          </p:cNvSpPr>
          <p:nvPr>
            <p:ph type="title"/>
          </p:nvPr>
        </p:nvSpPr>
        <p:spPr>
          <a:xfrm>
            <a:off x="0" y="0"/>
            <a:ext cx="5183188" cy="1146412"/>
          </a:xfrm>
        </p:spPr>
        <p:txBody>
          <a:bodyPr>
            <a:normAutofit/>
          </a:bodyPr>
          <a:lstStyle/>
          <a:p>
            <a:pPr algn="ctr"/>
            <a:r>
              <a:rPr lang="en-US" sz="2400" b="1" spc="25" dirty="0">
                <a:solidFill>
                  <a:srgbClr val="000000"/>
                </a:solidFill>
                <a:effectLst/>
                <a:latin typeface="Times New Roman" panose="02020603050405020304" pitchFamily="18" charset="0"/>
                <a:ea typeface="Times New Roman" panose="02020603050405020304" pitchFamily="18" charset="0"/>
              </a:rPr>
              <a:t>Productivity</a:t>
            </a:r>
            <a:br>
              <a:rPr lang="en-US" sz="2400" dirty="0">
                <a:effectLst/>
                <a:latin typeface="Times New Roman" panose="02020603050405020304" pitchFamily="18" charset="0"/>
                <a:ea typeface="Times New Roman" panose="02020603050405020304" pitchFamily="18" charset="0"/>
              </a:rPr>
            </a:br>
            <a:endParaRPr lang="en-US" sz="2400" dirty="0"/>
          </a:p>
        </p:txBody>
      </p:sp>
      <p:sp>
        <p:nvSpPr>
          <p:cNvPr id="4" name="Text Placeholder 3">
            <a:extLst>
              <a:ext uri="{FF2B5EF4-FFF2-40B4-BE49-F238E27FC236}">
                <a16:creationId xmlns:a16="http://schemas.microsoft.com/office/drawing/2014/main" id="{35097F17-ACBD-E36E-1872-3F4C0927FB99}"/>
              </a:ext>
            </a:extLst>
          </p:cNvPr>
          <p:cNvSpPr>
            <a:spLocks noGrp="1"/>
          </p:cNvSpPr>
          <p:nvPr>
            <p:ph type="body" sz="half" idx="2"/>
          </p:nvPr>
        </p:nvSpPr>
        <p:spPr>
          <a:xfrm>
            <a:off x="0" y="987425"/>
            <a:ext cx="7779224" cy="5870575"/>
          </a:xfrm>
        </p:spPr>
        <p:txBody>
          <a:bodyPr>
            <a:normAutofit/>
          </a:bodyPr>
          <a:lstStyle/>
          <a:p>
            <a:pPr algn="just"/>
            <a:r>
              <a:rPr lang="en-US" sz="2400" spc="25"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The employee’s salary at times is directly related to their level of productivity</a:t>
            </a:r>
            <a:endParaRPr lang="en-US" sz="2400" dirty="0">
              <a:latin typeface="Times New Roman" panose="02020603050405020304" pitchFamily="18" charset="0"/>
              <a:cs typeface="Times New Roman" panose="02020603050405020304" pitchFamily="18" charset="0"/>
            </a:endParaRPr>
          </a:p>
        </p:txBody>
      </p:sp>
      <p:pic>
        <p:nvPicPr>
          <p:cNvPr id="12290" name="Picture 2" descr="Free Side view of bearded male master in casual clothes standing at workbench and fixing details with professional metal instrument Stock Photo">
            <a:extLst>
              <a:ext uri="{FF2B5EF4-FFF2-40B4-BE49-F238E27FC236}">
                <a16:creationId xmlns:a16="http://schemas.microsoft.com/office/drawing/2014/main" id="{2F188D27-9983-791E-8FED-2B0F9F9B5FFA}"/>
              </a:ext>
            </a:extLst>
          </p:cNvPr>
          <p:cNvPicPr>
            <a:picLocks noGrp="1" noChangeAspect="1" noChangeArrowheads="1"/>
          </p:cNvPicPr>
          <p:nvPr>
            <p:ph type="pic" idx="1"/>
          </p:nvPr>
        </p:nvPicPr>
        <p:blipFill>
          <a:blip r:embed="rId2">
            <a:extLst>
              <a:ext uri="{28A0092B-C50C-407E-A947-70E740481C1C}">
                <a14:useLocalDpi xmlns:a14="http://schemas.microsoft.com/office/drawing/2010/main" val="0"/>
              </a:ext>
            </a:extLst>
          </a:blip>
          <a:srcRect t="23680" b="23680"/>
          <a:stretch>
            <a:fillRect/>
          </a:stretch>
        </p:blipFill>
        <p:spPr bwMode="auto">
          <a:xfrm>
            <a:off x="7779224" y="-9523"/>
            <a:ext cx="4412776" cy="3667123"/>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8F4E5D6A-116B-C707-637F-6C3D21F972A2}"/>
              </a:ext>
            </a:extLst>
          </p:cNvPr>
          <p:cNvSpPr txBox="1"/>
          <p:nvPr/>
        </p:nvSpPr>
        <p:spPr>
          <a:xfrm>
            <a:off x="7874759" y="3657600"/>
            <a:ext cx="4317242" cy="430887"/>
          </a:xfrm>
          <a:prstGeom prst="rect">
            <a:avLst/>
          </a:prstGeom>
          <a:noFill/>
        </p:spPr>
        <p:txBody>
          <a:bodyPr wrap="square" rtlCol="0">
            <a:spAutoFit/>
          </a:bodyPr>
          <a:lstStyle/>
          <a:p>
            <a:r>
              <a:rPr lang="en-US" sz="1100" dirty="0">
                <a:latin typeface="Times New Roman" panose="02020603050405020304" pitchFamily="18" charset="0"/>
                <a:cs typeface="Times New Roman" panose="02020603050405020304" pitchFamily="18" charset="0"/>
              </a:rPr>
              <a:t>https://www.pexels.com/photo/self-employed-male-mechanic-working-in-garage-3822900/</a:t>
            </a:r>
          </a:p>
        </p:txBody>
      </p:sp>
    </p:spTree>
    <p:extLst>
      <p:ext uri="{BB962C8B-B14F-4D97-AF65-F5344CB8AC3E}">
        <p14:creationId xmlns:p14="http://schemas.microsoft.com/office/powerpoint/2010/main" val="138850371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7D15FD-0E48-8169-D11D-CD104B974B5D}"/>
              </a:ext>
            </a:extLst>
          </p:cNvPr>
          <p:cNvSpPr>
            <a:spLocks noGrp="1"/>
          </p:cNvSpPr>
          <p:nvPr>
            <p:ph type="title"/>
          </p:nvPr>
        </p:nvSpPr>
        <p:spPr>
          <a:xfrm>
            <a:off x="0" y="1"/>
            <a:ext cx="12192000" cy="859808"/>
          </a:xfrm>
        </p:spPr>
        <p:txBody>
          <a:bodyPr>
            <a:normAutofit fontScale="90000"/>
          </a:bodyPr>
          <a:lstStyle/>
          <a:p>
            <a:pPr algn="ctr"/>
            <a:r>
              <a:rPr lang="en-US" sz="2700" b="1" spc="25" dirty="0">
                <a:solidFill>
                  <a:srgbClr val="000000"/>
                </a:solidFill>
                <a:effectLst/>
                <a:latin typeface="Times New Roman" panose="02020603050405020304" pitchFamily="18" charset="0"/>
                <a:ea typeface="Times New Roman" panose="02020603050405020304" pitchFamily="18" charset="0"/>
              </a:rPr>
              <a:t>Compensation Survey</a:t>
            </a:r>
            <a:br>
              <a:rPr lang="en-US" sz="1800" dirty="0">
                <a:effectLst/>
                <a:latin typeface="Times New Roman" panose="02020603050405020304" pitchFamily="18" charset="0"/>
                <a:ea typeface="Times New Roman" panose="02020603050405020304" pitchFamily="18" charset="0"/>
              </a:rPr>
            </a:br>
            <a:endParaRPr lang="en-US" dirty="0"/>
          </a:p>
        </p:txBody>
      </p:sp>
      <p:sp>
        <p:nvSpPr>
          <p:cNvPr id="3" name="Content Placeholder 2">
            <a:extLst>
              <a:ext uri="{FF2B5EF4-FFF2-40B4-BE49-F238E27FC236}">
                <a16:creationId xmlns:a16="http://schemas.microsoft.com/office/drawing/2014/main" id="{E0D09025-EA9D-57BD-A75B-7AFA31C8D619}"/>
              </a:ext>
            </a:extLst>
          </p:cNvPr>
          <p:cNvSpPr>
            <a:spLocks noGrp="1"/>
          </p:cNvSpPr>
          <p:nvPr>
            <p:ph idx="1"/>
          </p:nvPr>
        </p:nvSpPr>
        <p:spPr>
          <a:xfrm>
            <a:off x="0" y="859810"/>
            <a:ext cx="12192000" cy="5998190"/>
          </a:xfrm>
        </p:spPr>
        <p:txBody>
          <a:bodyPr>
            <a:normAutofit/>
          </a:bodyPr>
          <a:lstStyle/>
          <a:p>
            <a:pPr algn="just"/>
            <a:r>
              <a:rPr lang="en-US" sz="2400" spc="25"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 compensation survey strives to obtain data regarding what other firms are paying for specific jobs within a given </a:t>
            </a:r>
            <a:r>
              <a:rPr lang="en-US" sz="2400" spc="25"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labour</a:t>
            </a:r>
            <a:r>
              <a:rPr lang="en-US" sz="2400" spc="25"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market. </a:t>
            </a:r>
          </a:p>
          <a:p>
            <a:pPr algn="just"/>
            <a:r>
              <a:rPr lang="en-US" sz="2400" spc="25"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The surveys may be either outsource to a consulting firm or conducted by the organization itself. </a:t>
            </a: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6109633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68ACE8-1C83-05D7-7CB3-75E374969E72}"/>
              </a:ext>
            </a:extLst>
          </p:cNvPr>
          <p:cNvSpPr>
            <a:spLocks noGrp="1"/>
          </p:cNvSpPr>
          <p:nvPr>
            <p:ph type="title"/>
          </p:nvPr>
        </p:nvSpPr>
        <p:spPr>
          <a:xfrm>
            <a:off x="0" y="1"/>
            <a:ext cx="12192000" cy="1023581"/>
          </a:xfrm>
        </p:spPr>
        <p:txBody>
          <a:bodyPr>
            <a:normAutofit/>
          </a:bodyPr>
          <a:lstStyle/>
          <a:p>
            <a:pPr algn="ctr"/>
            <a:r>
              <a:rPr lang="en-US" sz="2400" b="1" spc="25" dirty="0">
                <a:solidFill>
                  <a:srgbClr val="000000"/>
                </a:solidFill>
                <a:effectLst/>
                <a:latin typeface="Times New Roman" panose="02020603050405020304" pitchFamily="18" charset="0"/>
                <a:ea typeface="Times New Roman" panose="02020603050405020304" pitchFamily="18" charset="0"/>
              </a:rPr>
              <a:t>Job Analysis and Job Description</a:t>
            </a:r>
            <a:br>
              <a:rPr lang="en-US" sz="2400" dirty="0">
                <a:effectLst/>
                <a:latin typeface="Times New Roman" panose="02020603050405020304" pitchFamily="18" charset="0"/>
                <a:ea typeface="Times New Roman" panose="02020603050405020304" pitchFamily="18" charset="0"/>
              </a:rPr>
            </a:br>
            <a:endParaRPr lang="en-US" sz="2400" dirty="0"/>
          </a:p>
        </p:txBody>
      </p:sp>
      <p:sp>
        <p:nvSpPr>
          <p:cNvPr id="3" name="Content Placeholder 2">
            <a:extLst>
              <a:ext uri="{FF2B5EF4-FFF2-40B4-BE49-F238E27FC236}">
                <a16:creationId xmlns:a16="http://schemas.microsoft.com/office/drawing/2014/main" id="{9F030DF1-85C2-C8B9-B1D4-93F21D05283D}"/>
              </a:ext>
            </a:extLst>
          </p:cNvPr>
          <p:cNvSpPr>
            <a:spLocks noGrp="1"/>
          </p:cNvSpPr>
          <p:nvPr>
            <p:ph idx="1"/>
          </p:nvPr>
        </p:nvSpPr>
        <p:spPr>
          <a:xfrm>
            <a:off x="0" y="750627"/>
            <a:ext cx="12192000" cy="6107372"/>
          </a:xfrm>
        </p:spPr>
        <p:txBody>
          <a:bodyPr/>
          <a:lstStyle/>
          <a:p>
            <a:pPr marL="0" indent="0" algn="just">
              <a:buNone/>
            </a:pPr>
            <a:r>
              <a:rPr lang="en-US" sz="2400" spc="25" dirty="0">
                <a:solidFill>
                  <a:srgbClr val="000000"/>
                </a:solidFill>
                <a:latin typeface="Times New Roman" panose="02020603050405020304" pitchFamily="18" charset="0"/>
                <a:ea typeface="Times New Roman" panose="02020603050405020304" pitchFamily="18" charset="0"/>
              </a:rPr>
              <a:t>T</a:t>
            </a:r>
            <a:r>
              <a:rPr lang="en-US" sz="2400" spc="25" dirty="0">
                <a:solidFill>
                  <a:srgbClr val="000000"/>
                </a:solidFill>
                <a:effectLst/>
                <a:latin typeface="Times New Roman" panose="02020603050405020304" pitchFamily="18" charset="0"/>
                <a:ea typeface="Times New Roman" panose="02020603050405020304" pitchFamily="18" charset="0"/>
              </a:rPr>
              <a:t>he particular job is analyzed and then the relative value of a job is determined. Job analysis is the systematic process of determining the skills and knowledge required for performing job.</a:t>
            </a:r>
            <a:endParaRPr lang="en-US" sz="2400" dirty="0">
              <a:effectLst/>
              <a:latin typeface="Times New Roman" panose="02020603050405020304" pitchFamily="18" charset="0"/>
              <a:ea typeface="Times New Roman" panose="02020603050405020304" pitchFamily="18" charset="0"/>
            </a:endParaRPr>
          </a:p>
          <a:p>
            <a:endParaRPr lang="en-US" dirty="0"/>
          </a:p>
        </p:txBody>
      </p:sp>
    </p:spTree>
    <p:extLst>
      <p:ext uri="{BB962C8B-B14F-4D97-AF65-F5344CB8AC3E}">
        <p14:creationId xmlns:p14="http://schemas.microsoft.com/office/powerpoint/2010/main" val="278095759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145902-0D77-11EC-21F5-A3D81EA71041}"/>
              </a:ext>
            </a:extLst>
          </p:cNvPr>
          <p:cNvSpPr>
            <a:spLocks noGrp="1"/>
          </p:cNvSpPr>
          <p:nvPr>
            <p:ph type="title"/>
          </p:nvPr>
        </p:nvSpPr>
        <p:spPr>
          <a:xfrm>
            <a:off x="0" y="0"/>
            <a:ext cx="5183188" cy="1119116"/>
          </a:xfrm>
        </p:spPr>
        <p:txBody>
          <a:bodyPr/>
          <a:lstStyle/>
          <a:p>
            <a:pPr algn="ctr"/>
            <a:r>
              <a:rPr lang="en-US" sz="24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Bargaining Power</a:t>
            </a:r>
            <a:br>
              <a:rPr lang="en-US" sz="1800" kern="100" dirty="0">
                <a:effectLst/>
                <a:latin typeface="Calibri" panose="020F0502020204030204" pitchFamily="34" charset="0"/>
                <a:ea typeface="Calibri" panose="020F0502020204030204" pitchFamily="34" charset="0"/>
                <a:cs typeface="Times New Roman" panose="02020603050405020304" pitchFamily="18" charset="0"/>
              </a:rPr>
            </a:br>
            <a:endParaRPr lang="en-US" dirty="0"/>
          </a:p>
        </p:txBody>
      </p:sp>
      <p:sp>
        <p:nvSpPr>
          <p:cNvPr id="4" name="Text Placeholder 3">
            <a:extLst>
              <a:ext uri="{FF2B5EF4-FFF2-40B4-BE49-F238E27FC236}">
                <a16:creationId xmlns:a16="http://schemas.microsoft.com/office/drawing/2014/main" id="{EDB49C89-A6A2-F917-7959-0B4554E6F17B}"/>
              </a:ext>
            </a:extLst>
          </p:cNvPr>
          <p:cNvSpPr>
            <a:spLocks noGrp="1"/>
          </p:cNvSpPr>
          <p:nvPr>
            <p:ph type="body" sz="half" idx="2"/>
          </p:nvPr>
        </p:nvSpPr>
        <p:spPr>
          <a:xfrm>
            <a:off x="0" y="723331"/>
            <a:ext cx="7847462" cy="6134669"/>
          </a:xfrm>
        </p:spPr>
        <p:txBody>
          <a:bodyPr>
            <a:normAutofit/>
          </a:bodyPr>
          <a:lstStyle/>
          <a:p>
            <a:pPr algn="just"/>
            <a:r>
              <a:rPr lang="en-US" sz="2400" kern="0" spc="25" dirty="0">
                <a:solidFill>
                  <a:srgbClr val="000000"/>
                </a:solidFill>
                <a:effectLst/>
                <a:latin typeface="Times New Roman" panose="02020603050405020304" pitchFamily="18" charset="0"/>
                <a:ea typeface="Times New Roman" panose="02020603050405020304" pitchFamily="18" charset="0"/>
              </a:rPr>
              <a:t>Strength of trade union depends on the number of members in trade union, financial position and leadership qualities of leader</a:t>
            </a:r>
            <a:endParaRPr lang="en-US" sz="2400" dirty="0"/>
          </a:p>
        </p:txBody>
      </p:sp>
      <p:pic>
        <p:nvPicPr>
          <p:cNvPr id="13314" name="Picture 2" descr="Free A Group of People Having Negotiations Stock Photo">
            <a:extLst>
              <a:ext uri="{FF2B5EF4-FFF2-40B4-BE49-F238E27FC236}">
                <a16:creationId xmlns:a16="http://schemas.microsoft.com/office/drawing/2014/main" id="{3BAC90CA-CFD0-7189-A449-646FD71F08A8}"/>
              </a:ext>
            </a:extLst>
          </p:cNvPr>
          <p:cNvPicPr>
            <a:picLocks noGrp="1" noChangeAspect="1" noChangeArrowheads="1"/>
          </p:cNvPicPr>
          <p:nvPr>
            <p:ph type="pic" idx="1"/>
          </p:nvPr>
        </p:nvPicPr>
        <p:blipFill>
          <a:blip r:embed="rId2">
            <a:extLst>
              <a:ext uri="{28A0092B-C50C-407E-A947-70E740481C1C}">
                <a14:useLocalDpi xmlns:a14="http://schemas.microsoft.com/office/drawing/2010/main" val="0"/>
              </a:ext>
            </a:extLst>
          </a:blip>
          <a:srcRect l="7785" r="7785"/>
          <a:stretch>
            <a:fillRect/>
          </a:stretch>
        </p:blipFill>
        <p:spPr bwMode="auto">
          <a:xfrm>
            <a:off x="7847462" y="1"/>
            <a:ext cx="4344537" cy="3657599"/>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0990C4C3-6BD6-DD6A-F1DD-B34E6425CC6A}"/>
              </a:ext>
            </a:extLst>
          </p:cNvPr>
          <p:cNvSpPr txBox="1"/>
          <p:nvPr/>
        </p:nvSpPr>
        <p:spPr>
          <a:xfrm>
            <a:off x="7956646" y="3889612"/>
            <a:ext cx="4235354" cy="430887"/>
          </a:xfrm>
          <a:prstGeom prst="rect">
            <a:avLst/>
          </a:prstGeom>
          <a:noFill/>
        </p:spPr>
        <p:txBody>
          <a:bodyPr wrap="square" rtlCol="0">
            <a:spAutoFit/>
          </a:bodyPr>
          <a:lstStyle/>
          <a:p>
            <a:r>
              <a:rPr lang="en-US" sz="1100" dirty="0">
                <a:latin typeface="Times New Roman" panose="02020603050405020304" pitchFamily="18" charset="0"/>
                <a:cs typeface="Times New Roman" panose="02020603050405020304" pitchFamily="18" charset="0"/>
              </a:rPr>
              <a:t>https://www.pexels.com/photo/a-group-of-people-having-negotiations-8068817/</a:t>
            </a:r>
          </a:p>
        </p:txBody>
      </p:sp>
    </p:spTree>
    <p:extLst>
      <p:ext uri="{BB962C8B-B14F-4D97-AF65-F5344CB8AC3E}">
        <p14:creationId xmlns:p14="http://schemas.microsoft.com/office/powerpoint/2010/main" val="129012666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385E2C-C933-E46F-48F9-94932F5D6593}"/>
              </a:ext>
            </a:extLst>
          </p:cNvPr>
          <p:cNvSpPr>
            <a:spLocks noGrp="1"/>
          </p:cNvSpPr>
          <p:nvPr>
            <p:ph type="title"/>
          </p:nvPr>
        </p:nvSpPr>
        <p:spPr>
          <a:xfrm>
            <a:off x="0" y="1"/>
            <a:ext cx="12192000" cy="996286"/>
          </a:xfrm>
        </p:spPr>
        <p:txBody>
          <a:bodyPr>
            <a:normAutofit fontScale="90000"/>
          </a:bodyPr>
          <a:lstStyle/>
          <a:p>
            <a:pPr algn="ctr"/>
            <a:r>
              <a:rPr lang="en-US" sz="27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Attitude of Managers</a:t>
            </a:r>
            <a:br>
              <a:rPr lang="en-US" sz="1800" kern="100" dirty="0">
                <a:effectLst/>
                <a:latin typeface="Calibri" panose="020F0502020204030204" pitchFamily="34" charset="0"/>
                <a:ea typeface="Calibri" panose="020F0502020204030204" pitchFamily="34" charset="0"/>
                <a:cs typeface="Times New Roman" panose="02020603050405020304" pitchFamily="18" charset="0"/>
              </a:rPr>
            </a:br>
            <a:endParaRPr lang="en-US" dirty="0"/>
          </a:p>
        </p:txBody>
      </p:sp>
      <p:sp>
        <p:nvSpPr>
          <p:cNvPr id="3" name="Content Placeholder 2">
            <a:extLst>
              <a:ext uri="{FF2B5EF4-FFF2-40B4-BE49-F238E27FC236}">
                <a16:creationId xmlns:a16="http://schemas.microsoft.com/office/drawing/2014/main" id="{F61ABD07-8751-BAAE-6CFA-BB10DDFE6346}"/>
              </a:ext>
            </a:extLst>
          </p:cNvPr>
          <p:cNvSpPr>
            <a:spLocks noGrp="1"/>
          </p:cNvSpPr>
          <p:nvPr>
            <p:ph idx="1"/>
          </p:nvPr>
        </p:nvSpPr>
        <p:spPr>
          <a:xfrm>
            <a:off x="0" y="586854"/>
            <a:ext cx="12192000" cy="6271145"/>
          </a:xfrm>
        </p:spPr>
        <p:txBody>
          <a:bodyPr/>
          <a:lstStyle/>
          <a:p>
            <a:pPr marL="0" marR="0" algn="just">
              <a:lnSpc>
                <a:spcPct val="107000"/>
              </a:lnSpc>
              <a:spcBef>
                <a:spcPts val="0"/>
              </a:spcBef>
              <a:spcAft>
                <a:spcPts val="1500"/>
              </a:spcAft>
            </a:pPr>
            <a:r>
              <a:rPr lang="en-US" sz="2400" kern="0" spc="25"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Attitude of managers has a decisive influence on the compensation decision. Thinking, experience, perception, etc., of manager affects this decision.</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07000"/>
              </a:lnSpc>
              <a:spcBef>
                <a:spcPts val="0"/>
              </a:spcBef>
              <a:spcAft>
                <a:spcPts val="1500"/>
              </a:spcAft>
            </a:pPr>
            <a:r>
              <a:rPr lang="en-US" sz="2400" kern="0" spc="25"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 manager may support higher wage policy to motivate employees, another may oppose higher wage policy because it can make employees lazy and lethargic.</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57101107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836353-E47A-6AF6-797A-DDE143A45FFE}"/>
              </a:ext>
            </a:extLst>
          </p:cNvPr>
          <p:cNvSpPr>
            <a:spLocks noGrp="1"/>
          </p:cNvSpPr>
          <p:nvPr>
            <p:ph type="title"/>
          </p:nvPr>
        </p:nvSpPr>
        <p:spPr>
          <a:xfrm>
            <a:off x="1" y="1"/>
            <a:ext cx="12192000" cy="1078172"/>
          </a:xfrm>
        </p:spPr>
        <p:txBody>
          <a:bodyPr/>
          <a:lstStyle/>
          <a:p>
            <a:pPr algn="ctr"/>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t>Criteria of Effective Compensation Program</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a:t>
            </a:r>
            <a:br>
              <a:rPr lang="en-US" sz="1800" kern="100" dirty="0">
                <a:effectLst/>
                <a:latin typeface="Calibri" panose="020F0502020204030204" pitchFamily="34" charset="0"/>
                <a:ea typeface="Calibri" panose="020F0502020204030204" pitchFamily="34" charset="0"/>
                <a:cs typeface="Times New Roman" panose="02020603050405020304" pitchFamily="18" charset="0"/>
              </a:rPr>
            </a:br>
            <a:endParaRPr lang="en-US" dirty="0"/>
          </a:p>
        </p:txBody>
      </p:sp>
      <p:sp>
        <p:nvSpPr>
          <p:cNvPr id="3" name="Content Placeholder 2">
            <a:extLst>
              <a:ext uri="{FF2B5EF4-FFF2-40B4-BE49-F238E27FC236}">
                <a16:creationId xmlns:a16="http://schemas.microsoft.com/office/drawing/2014/main" id="{1A25439F-5187-5935-273D-995215891CDF}"/>
              </a:ext>
            </a:extLst>
          </p:cNvPr>
          <p:cNvSpPr>
            <a:spLocks noGrp="1"/>
          </p:cNvSpPr>
          <p:nvPr>
            <p:ph idx="1"/>
          </p:nvPr>
        </p:nvSpPr>
        <p:spPr>
          <a:xfrm>
            <a:off x="-1" y="791570"/>
            <a:ext cx="12191999" cy="6066430"/>
          </a:xfrm>
        </p:spPr>
        <p:txBody>
          <a:bodyPr/>
          <a:lstStyle/>
          <a:p>
            <a:pPr marL="0" indent="0">
              <a:buNone/>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Adequate: Minimal governmental, union, and managerial levels should be met. </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188892376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763568-2BC0-8B8F-2436-AD54FAC93E50}"/>
              </a:ext>
            </a:extLst>
          </p:cNvPr>
          <p:cNvSpPr>
            <a:spLocks noGrp="1"/>
          </p:cNvSpPr>
          <p:nvPr>
            <p:ph type="title"/>
          </p:nvPr>
        </p:nvSpPr>
        <p:spPr>
          <a:xfrm>
            <a:off x="0" y="1"/>
            <a:ext cx="12192000" cy="1037229"/>
          </a:xfrm>
        </p:spPr>
        <p:txBody>
          <a:bodyPr>
            <a:normAutofit/>
          </a:bodyPr>
          <a:lstStyle/>
          <a:p>
            <a:pPr algn="ctr"/>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t>Criteria of Effective Compensation Program</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a:t>
            </a:r>
            <a:b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br>
            <a:endParaRPr lang="en-US" sz="2400"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4974C068-3F83-D93D-138D-5A71DA3B8B6E}"/>
              </a:ext>
            </a:extLst>
          </p:cNvPr>
          <p:cNvSpPr>
            <a:spLocks noGrp="1"/>
          </p:cNvSpPr>
          <p:nvPr>
            <p:ph idx="1"/>
          </p:nvPr>
        </p:nvSpPr>
        <p:spPr>
          <a:xfrm>
            <a:off x="0" y="859808"/>
            <a:ext cx="12096464" cy="5998191"/>
          </a:xfrm>
        </p:spPr>
        <p:txBody>
          <a:bodyPr/>
          <a:lstStyle/>
          <a:p>
            <a:pPr marL="0" marR="0" lvl="0" indent="0" algn="just">
              <a:lnSpc>
                <a:spcPct val="107000"/>
              </a:lnSpc>
              <a:spcBef>
                <a:spcPts val="0"/>
              </a:spcBef>
              <a:spcAft>
                <a:spcPts val="0"/>
              </a:spcAft>
              <a:buNone/>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Cost Effective: Pay should not be excessive, considering what the organization can afford to pay.</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just">
              <a:lnSpc>
                <a:spcPct val="107000"/>
              </a:lnSpc>
              <a:spcBef>
                <a:spcPts val="0"/>
              </a:spcBef>
              <a:spcAft>
                <a:spcPts val="800"/>
              </a:spcAft>
              <a:buNone/>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Secure: Pay should be enough to help an employee feel secure and aid him or her in satisfying basic needs. </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329010014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D97C03-1E94-0AD5-7E66-CA26CE282F34}"/>
              </a:ext>
            </a:extLst>
          </p:cNvPr>
          <p:cNvSpPr>
            <a:spLocks noGrp="1"/>
          </p:cNvSpPr>
          <p:nvPr>
            <p:ph type="title"/>
          </p:nvPr>
        </p:nvSpPr>
        <p:spPr>
          <a:xfrm>
            <a:off x="0" y="0"/>
            <a:ext cx="5183188" cy="1555845"/>
          </a:xfrm>
        </p:spPr>
        <p:txBody>
          <a:bodyPr>
            <a:normAutofit/>
          </a:bodyPr>
          <a:lstStyle/>
          <a:p>
            <a:pPr algn="ctr"/>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t>Criteria of Effective Compensation Program</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a:t>
            </a:r>
            <a:br>
              <a:rPr lang="en-US" sz="3200" kern="100" dirty="0">
                <a:effectLst/>
                <a:latin typeface="Times New Roman" panose="02020603050405020304" pitchFamily="18" charset="0"/>
                <a:ea typeface="Calibri" panose="020F0502020204030204" pitchFamily="34" charset="0"/>
                <a:cs typeface="Times New Roman" panose="02020603050405020304" pitchFamily="18" charset="0"/>
              </a:rPr>
            </a:br>
            <a:endParaRPr lang="en-US" dirty="0"/>
          </a:p>
        </p:txBody>
      </p:sp>
      <p:sp>
        <p:nvSpPr>
          <p:cNvPr id="4" name="Text Placeholder 3">
            <a:extLst>
              <a:ext uri="{FF2B5EF4-FFF2-40B4-BE49-F238E27FC236}">
                <a16:creationId xmlns:a16="http://schemas.microsoft.com/office/drawing/2014/main" id="{22EBA21D-CC6A-51B1-92B5-D2F28FCB9E3A}"/>
              </a:ext>
            </a:extLst>
          </p:cNvPr>
          <p:cNvSpPr>
            <a:spLocks noGrp="1"/>
          </p:cNvSpPr>
          <p:nvPr>
            <p:ph type="body" sz="half" idx="2"/>
          </p:nvPr>
        </p:nvSpPr>
        <p:spPr>
          <a:xfrm>
            <a:off x="0" y="1241946"/>
            <a:ext cx="7342495" cy="5616054"/>
          </a:xfrm>
        </p:spPr>
        <p:txBody>
          <a:bodyPr/>
          <a:lstStyle/>
          <a:p>
            <a:pPr algn="just"/>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Equitable: Each person should be paid fairly, in line with his or her effort, abilities and training. </a:t>
            </a:r>
          </a:p>
          <a:p>
            <a:pPr algn="just"/>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Balanced: Pay, benefits and other rewards should provide a reasonable in total reward package. </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pic>
        <p:nvPicPr>
          <p:cNvPr id="14338" name="Picture 2" descr="Free People Gathering Inside White Building Stock Photo">
            <a:extLst>
              <a:ext uri="{FF2B5EF4-FFF2-40B4-BE49-F238E27FC236}">
                <a16:creationId xmlns:a16="http://schemas.microsoft.com/office/drawing/2014/main" id="{6D4E076E-9FA6-0BA7-7016-AC8F31D988FD}"/>
              </a:ext>
            </a:extLst>
          </p:cNvPr>
          <p:cNvPicPr>
            <a:picLocks noGrp="1" noChangeAspect="1" noChangeArrowheads="1"/>
          </p:cNvPicPr>
          <p:nvPr>
            <p:ph type="pic" idx="1"/>
          </p:nvPr>
        </p:nvPicPr>
        <p:blipFill>
          <a:blip r:embed="rId2">
            <a:extLst>
              <a:ext uri="{28A0092B-C50C-407E-A947-70E740481C1C}">
                <a14:useLocalDpi xmlns:a14="http://schemas.microsoft.com/office/drawing/2010/main" val="0"/>
              </a:ext>
            </a:extLst>
          </a:blip>
          <a:srcRect l="7747" r="7747"/>
          <a:stretch>
            <a:fillRect/>
          </a:stretch>
        </p:blipFill>
        <p:spPr bwMode="auto">
          <a:xfrm>
            <a:off x="7342495" y="-1"/>
            <a:ext cx="4849505" cy="4162567"/>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F39E0D9D-C681-4BE0-36AE-699367ADD793}"/>
              </a:ext>
            </a:extLst>
          </p:cNvPr>
          <p:cNvSpPr txBox="1"/>
          <p:nvPr/>
        </p:nvSpPr>
        <p:spPr>
          <a:xfrm>
            <a:off x="7478974" y="4162567"/>
            <a:ext cx="4040186" cy="430887"/>
          </a:xfrm>
          <a:prstGeom prst="rect">
            <a:avLst/>
          </a:prstGeom>
          <a:noFill/>
        </p:spPr>
        <p:txBody>
          <a:bodyPr wrap="square" rtlCol="0">
            <a:spAutoFit/>
          </a:bodyPr>
          <a:lstStyle/>
          <a:p>
            <a:r>
              <a:rPr lang="en-US" sz="1100" dirty="0">
                <a:latin typeface="Times New Roman" panose="02020603050405020304" pitchFamily="18" charset="0"/>
                <a:cs typeface="Times New Roman" panose="02020603050405020304" pitchFamily="18" charset="0"/>
              </a:rPr>
              <a:t>https://www.pexels.com/photo/people-gathering-inside-white-building-1181408/</a:t>
            </a:r>
          </a:p>
        </p:txBody>
      </p:sp>
    </p:spTree>
    <p:extLst>
      <p:ext uri="{BB962C8B-B14F-4D97-AF65-F5344CB8AC3E}">
        <p14:creationId xmlns:p14="http://schemas.microsoft.com/office/powerpoint/2010/main" val="140984669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FE67EE-2DED-595F-3E70-37A64970AD67}"/>
              </a:ext>
            </a:extLst>
          </p:cNvPr>
          <p:cNvSpPr>
            <a:spLocks noGrp="1"/>
          </p:cNvSpPr>
          <p:nvPr>
            <p:ph type="title"/>
          </p:nvPr>
        </p:nvSpPr>
        <p:spPr>
          <a:xfrm>
            <a:off x="0" y="1"/>
            <a:ext cx="12192000" cy="1201002"/>
          </a:xfrm>
        </p:spPr>
        <p:txBody>
          <a:bodyPr>
            <a:normAutofit/>
          </a:bodyPr>
          <a:lstStyle/>
          <a:p>
            <a:pPr algn="ctr"/>
            <a:r>
              <a:rPr lang="en-US" sz="2700" b="1" kern="100" dirty="0">
                <a:effectLst/>
                <a:latin typeface="Times New Roman" panose="02020603050405020304" pitchFamily="18" charset="0"/>
                <a:ea typeface="Calibri" panose="020F0502020204030204" pitchFamily="34" charset="0"/>
                <a:cs typeface="Times New Roman" panose="02020603050405020304" pitchFamily="18" charset="0"/>
              </a:rPr>
              <a:t>Criteria of Effective Compensation Program</a:t>
            </a:r>
            <a:r>
              <a:rPr lang="en-US" sz="2700" kern="100" dirty="0">
                <a:effectLst/>
                <a:latin typeface="Times New Roman" panose="02020603050405020304" pitchFamily="18" charset="0"/>
                <a:ea typeface="Calibri" panose="020F0502020204030204" pitchFamily="34" charset="0"/>
                <a:cs typeface="Times New Roman" panose="02020603050405020304" pitchFamily="18" charset="0"/>
              </a:rPr>
              <a:t> </a:t>
            </a:r>
            <a:br>
              <a:rPr lang="en-US" sz="4400" kern="100" dirty="0">
                <a:effectLst/>
                <a:latin typeface="Times New Roman" panose="02020603050405020304" pitchFamily="18" charset="0"/>
                <a:ea typeface="Calibri" panose="020F0502020204030204" pitchFamily="34" charset="0"/>
                <a:cs typeface="Times New Roman" panose="02020603050405020304" pitchFamily="18" charset="0"/>
              </a:rPr>
            </a:br>
            <a:endParaRPr lang="en-US" dirty="0"/>
          </a:p>
        </p:txBody>
      </p:sp>
      <p:sp>
        <p:nvSpPr>
          <p:cNvPr id="3" name="Content Placeholder 2">
            <a:extLst>
              <a:ext uri="{FF2B5EF4-FFF2-40B4-BE49-F238E27FC236}">
                <a16:creationId xmlns:a16="http://schemas.microsoft.com/office/drawing/2014/main" id="{7235C857-A51B-FDB4-8A8C-221217D85246}"/>
              </a:ext>
            </a:extLst>
          </p:cNvPr>
          <p:cNvSpPr>
            <a:spLocks noGrp="1"/>
          </p:cNvSpPr>
          <p:nvPr>
            <p:ph idx="1"/>
          </p:nvPr>
        </p:nvSpPr>
        <p:spPr>
          <a:xfrm>
            <a:off x="-1" y="450376"/>
            <a:ext cx="12191999" cy="6407623"/>
          </a:xfrm>
        </p:spPr>
        <p:txBody>
          <a:bodyPr/>
          <a:lstStyle/>
          <a:p>
            <a:pPr marL="0" marR="0" lvl="0" indent="0" algn="just">
              <a:lnSpc>
                <a:spcPct val="107000"/>
              </a:lnSpc>
              <a:spcBef>
                <a:spcPts val="0"/>
              </a:spcBef>
              <a:spcAft>
                <a:spcPts val="0"/>
              </a:spcAft>
              <a:buNone/>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Acceptable to the Employee: The employee should understand the pay system and feel it is a reasonable system for the enterprise and himself or herself. </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just">
              <a:lnSpc>
                <a:spcPct val="107000"/>
              </a:lnSpc>
              <a:spcBef>
                <a:spcPts val="0"/>
              </a:spcBef>
              <a:spcAft>
                <a:spcPts val="0"/>
              </a:spcAft>
              <a:buNone/>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Incentive providing: Pay should motivate effective and productive work.</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349111374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96D59C-CB23-50D8-B0DE-6A9708C3961C}"/>
              </a:ext>
            </a:extLst>
          </p:cNvPr>
          <p:cNvSpPr>
            <a:spLocks noGrp="1"/>
          </p:cNvSpPr>
          <p:nvPr>
            <p:ph type="title"/>
          </p:nvPr>
        </p:nvSpPr>
        <p:spPr>
          <a:xfrm>
            <a:off x="0" y="1"/>
            <a:ext cx="12192000" cy="1037229"/>
          </a:xfrm>
        </p:spPr>
        <p:txBody>
          <a:bodyPr>
            <a:normAutofit/>
          </a:bodyPr>
          <a:lstStyle/>
          <a:p>
            <a:pPr algn="ctr"/>
            <a:r>
              <a:rPr lang="en-US" sz="2400" b="1" dirty="0">
                <a:latin typeface="Times New Roman" panose="02020603050405020304" pitchFamily="18" charset="0"/>
                <a:cs typeface="Times New Roman" panose="02020603050405020304" pitchFamily="18" charset="0"/>
              </a:rPr>
              <a:t>References</a:t>
            </a:r>
          </a:p>
        </p:txBody>
      </p:sp>
      <p:sp>
        <p:nvSpPr>
          <p:cNvPr id="3" name="Content Placeholder 2">
            <a:extLst>
              <a:ext uri="{FF2B5EF4-FFF2-40B4-BE49-F238E27FC236}">
                <a16:creationId xmlns:a16="http://schemas.microsoft.com/office/drawing/2014/main" id="{B4C47F13-D3EE-8EA6-D88F-C63AC6A395BA}"/>
              </a:ext>
            </a:extLst>
          </p:cNvPr>
          <p:cNvSpPr>
            <a:spLocks noGrp="1"/>
          </p:cNvSpPr>
          <p:nvPr>
            <p:ph idx="1"/>
          </p:nvPr>
        </p:nvSpPr>
        <p:spPr>
          <a:xfrm>
            <a:off x="-1" y="1037230"/>
            <a:ext cx="12191999" cy="5820769"/>
          </a:xfrm>
        </p:spPr>
        <p:txBody>
          <a:bodyPr/>
          <a:lstStyle/>
          <a:p>
            <a:pPr marL="0" marR="0" indent="0" algn="just">
              <a:lnSpc>
                <a:spcPct val="107000"/>
              </a:lnSpc>
              <a:spcBef>
                <a:spcPts val="0"/>
              </a:spcBef>
              <a:spcAft>
                <a:spcPts val="800"/>
              </a:spcAft>
              <a:buNone/>
            </a:pPr>
            <a:r>
              <a:rPr lang="en-US" sz="2400" kern="100" dirty="0" err="1">
                <a:effectLst/>
                <a:latin typeface="Times New Roman" panose="02020603050405020304" pitchFamily="18" charset="0"/>
                <a:ea typeface="Calibri" panose="020F0502020204030204" pitchFamily="34" charset="0"/>
                <a:cs typeface="Times New Roman" panose="02020603050405020304" pitchFamily="18" charset="0"/>
              </a:rPr>
              <a:t>Aswathappa</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K, (2014). Human Resource Management, New Delhi, Tata McGraw Hill </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0" algn="just">
              <a:lnSpc>
                <a:spcPct val="107000"/>
              </a:lnSpc>
              <a:spcBef>
                <a:spcPts val="0"/>
              </a:spcBef>
              <a:spcAft>
                <a:spcPts val="800"/>
              </a:spcAft>
              <a:buNone/>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Bruno S. Frey, Margit </a:t>
            </a:r>
            <a:r>
              <a:rPr lang="en-US" sz="2400" kern="100" dirty="0" err="1">
                <a:effectLst/>
                <a:latin typeface="Times New Roman" panose="02020603050405020304" pitchFamily="18" charset="0"/>
                <a:ea typeface="Calibri" panose="020F0502020204030204" pitchFamily="34" charset="0"/>
                <a:cs typeface="Times New Roman" panose="02020603050405020304" pitchFamily="18" charset="0"/>
              </a:rPr>
              <a:t>Ostzerloh</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(2002) "Successful management by motivation : balancing intrinsic and </a:t>
            </a:r>
            <a:r>
              <a:rPr lang="en-US" sz="2400" kern="100" dirty="0" err="1">
                <a:effectLst/>
                <a:latin typeface="Times New Roman" panose="02020603050405020304" pitchFamily="18" charset="0"/>
                <a:ea typeface="Calibri" panose="020F0502020204030204" pitchFamily="34" charset="0"/>
                <a:cs typeface="Times New Roman" panose="02020603050405020304" pitchFamily="18" charset="0"/>
              </a:rPr>
              <a:t>extrinoic</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incentives, springer-</a:t>
            </a:r>
            <a:r>
              <a:rPr lang="en-US" sz="2400" kern="100" dirty="0" err="1">
                <a:effectLst/>
                <a:latin typeface="Times New Roman" panose="02020603050405020304" pitchFamily="18" charset="0"/>
                <a:ea typeface="Calibri" panose="020F0502020204030204" pitchFamily="34" charset="0"/>
                <a:cs typeface="Times New Roman" panose="02020603050405020304" pitchFamily="18" charset="0"/>
              </a:rPr>
              <a:t>verlag</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Berlin, Heidelberg, New York, 2002, Pg. 53-54</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0" algn="just">
              <a:lnSpc>
                <a:spcPct val="107000"/>
              </a:lnSpc>
              <a:spcBef>
                <a:spcPts val="0"/>
              </a:spcBef>
              <a:spcAft>
                <a:spcPts val="800"/>
              </a:spcAft>
              <a:buNone/>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Biswanath Ghosh, Compensation and Reward Management, New Delhi, Sterling, 2012, Pp. 2 – 3. </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0" algn="just">
              <a:lnSpc>
                <a:spcPct val="107000"/>
              </a:lnSpc>
              <a:spcBef>
                <a:spcPts val="0"/>
              </a:spcBef>
              <a:spcAft>
                <a:spcPts val="800"/>
              </a:spcAft>
              <a:buNone/>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Biswanath Ghosh, Ibid, Pp. 43-46</a:t>
            </a: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116569566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4932E2-D78D-8E27-0302-4A7ECE56C454}"/>
              </a:ext>
            </a:extLst>
          </p:cNvPr>
          <p:cNvSpPr>
            <a:spLocks noGrp="1"/>
          </p:cNvSpPr>
          <p:nvPr>
            <p:ph type="title"/>
          </p:nvPr>
        </p:nvSpPr>
        <p:spPr>
          <a:xfrm>
            <a:off x="0" y="1"/>
            <a:ext cx="12192000" cy="914399"/>
          </a:xfrm>
        </p:spPr>
        <p:txBody>
          <a:bodyPr>
            <a:normAutofit/>
          </a:bodyPr>
          <a:lstStyle/>
          <a:p>
            <a:pPr algn="ctr"/>
            <a:r>
              <a:rPr lang="en-US" sz="2400" b="1" dirty="0">
                <a:latin typeface="Times New Roman" panose="02020603050405020304" pitchFamily="18" charset="0"/>
                <a:cs typeface="Times New Roman" panose="02020603050405020304" pitchFamily="18" charset="0"/>
              </a:rPr>
              <a:t>References</a:t>
            </a:r>
          </a:p>
        </p:txBody>
      </p:sp>
      <p:sp>
        <p:nvSpPr>
          <p:cNvPr id="3" name="Content Placeholder 2">
            <a:extLst>
              <a:ext uri="{FF2B5EF4-FFF2-40B4-BE49-F238E27FC236}">
                <a16:creationId xmlns:a16="http://schemas.microsoft.com/office/drawing/2014/main" id="{421A8C07-A456-E4CE-61AD-3624B40EF0C5}"/>
              </a:ext>
            </a:extLst>
          </p:cNvPr>
          <p:cNvSpPr>
            <a:spLocks noGrp="1"/>
          </p:cNvSpPr>
          <p:nvPr>
            <p:ph idx="1"/>
          </p:nvPr>
        </p:nvSpPr>
        <p:spPr>
          <a:xfrm>
            <a:off x="0" y="723332"/>
            <a:ext cx="12192000" cy="6134668"/>
          </a:xfrm>
        </p:spPr>
        <p:txBody>
          <a:bodyPr/>
          <a:lstStyle/>
          <a:p>
            <a:pPr marL="0" marR="0" indent="0" algn="just">
              <a:lnSpc>
                <a:spcPct val="107000"/>
              </a:lnSpc>
              <a:spcBef>
                <a:spcPts val="0"/>
              </a:spcBef>
              <a:spcAft>
                <a:spcPts val="800"/>
              </a:spcAft>
              <a:buNone/>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Tangthong, </a:t>
            </a:r>
            <a:r>
              <a:rPr lang="en-US" sz="2400" kern="100" dirty="0" err="1">
                <a:effectLst/>
                <a:latin typeface="Times New Roman" panose="02020603050405020304" pitchFamily="18" charset="0"/>
                <a:ea typeface="Calibri" panose="020F0502020204030204" pitchFamily="34" charset="0"/>
                <a:cs typeface="Times New Roman" panose="02020603050405020304" pitchFamily="18" charset="0"/>
              </a:rPr>
              <a:t>Sorasak</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A causal model of compensation and benefits and reward management on organizational effectiveness of MNCs, Asian Journal of Management Research, Vol. 5, No. 1, January 2014, Pp. 44-65. </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0" algn="just">
              <a:lnSpc>
                <a:spcPct val="107000"/>
              </a:lnSpc>
              <a:spcBef>
                <a:spcPts val="0"/>
              </a:spcBef>
              <a:spcAft>
                <a:spcPts val="800"/>
              </a:spcAft>
              <a:buNone/>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Bhattacharyya, Dipak Kumar, Compensation Management, New Delhi, Oxford University Press, 2013, Pp. 11-12. </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0" algn="just">
              <a:lnSpc>
                <a:spcPct val="107000"/>
              </a:lnSpc>
              <a:spcBef>
                <a:spcPts val="0"/>
              </a:spcBef>
              <a:spcAft>
                <a:spcPts val="800"/>
              </a:spcAft>
              <a:buNone/>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Biswanath Ghosh, Compensation and Reward Management, New Delhi, Sterling, 2012, Pp. 95. </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108501087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6900C1-9C7E-E55B-F5DE-5A55E8E1341D}"/>
              </a:ext>
            </a:extLst>
          </p:cNvPr>
          <p:cNvSpPr>
            <a:spLocks noGrp="1"/>
          </p:cNvSpPr>
          <p:nvPr>
            <p:ph type="title"/>
          </p:nvPr>
        </p:nvSpPr>
        <p:spPr>
          <a:xfrm>
            <a:off x="0" y="1"/>
            <a:ext cx="12192000" cy="996286"/>
          </a:xfrm>
        </p:spPr>
        <p:txBody>
          <a:bodyPr>
            <a:normAutofit/>
          </a:bodyPr>
          <a:lstStyle/>
          <a:p>
            <a:pPr algn="ctr"/>
            <a:r>
              <a:rPr lang="en-US" sz="2400" b="1" dirty="0">
                <a:latin typeface="Times New Roman" panose="02020603050405020304" pitchFamily="18" charset="0"/>
                <a:cs typeface="Times New Roman" panose="02020603050405020304" pitchFamily="18" charset="0"/>
              </a:rPr>
              <a:t>References</a:t>
            </a:r>
          </a:p>
        </p:txBody>
      </p:sp>
      <p:sp>
        <p:nvSpPr>
          <p:cNvPr id="3" name="Content Placeholder 2">
            <a:extLst>
              <a:ext uri="{FF2B5EF4-FFF2-40B4-BE49-F238E27FC236}">
                <a16:creationId xmlns:a16="http://schemas.microsoft.com/office/drawing/2014/main" id="{64EF2CC7-D4F6-9061-5F77-F229BE1C08B9}"/>
              </a:ext>
            </a:extLst>
          </p:cNvPr>
          <p:cNvSpPr>
            <a:spLocks noGrp="1"/>
          </p:cNvSpPr>
          <p:nvPr>
            <p:ph idx="1"/>
          </p:nvPr>
        </p:nvSpPr>
        <p:spPr>
          <a:xfrm>
            <a:off x="0" y="1119116"/>
            <a:ext cx="12192000" cy="5738884"/>
          </a:xfrm>
        </p:spPr>
        <p:txBody>
          <a:bodyPr/>
          <a:lstStyle/>
          <a:p>
            <a:pPr marL="0" marR="0" indent="0" algn="just">
              <a:lnSpc>
                <a:spcPct val="107000"/>
              </a:lnSpc>
              <a:spcBef>
                <a:spcPts val="0"/>
              </a:spcBef>
              <a:spcAft>
                <a:spcPts val="800"/>
              </a:spcAft>
              <a:buNone/>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Singh, BD, Compensation Reward Management, 2nd ed, New Delhi, Excel Books, 2012, Pp.232-236. </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0" algn="just">
              <a:lnSpc>
                <a:spcPct val="107000"/>
              </a:lnSpc>
              <a:spcBef>
                <a:spcPts val="0"/>
              </a:spcBef>
              <a:spcAft>
                <a:spcPts val="800"/>
              </a:spcAft>
              <a:buNone/>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H.L. Kumar (2015), Practical Guide to Employee’s Compensation -Act &amp; Rule. Universal Law Publishing Co. Pvt. Ltd. New Delhi – India.</a:t>
            </a:r>
          </a:p>
          <a:p>
            <a:pPr marL="0" marR="0" indent="0" algn="just">
              <a:lnSpc>
                <a:spcPct val="107000"/>
              </a:lnSpc>
              <a:spcBef>
                <a:spcPts val="0"/>
              </a:spcBef>
              <a:spcAft>
                <a:spcPts val="800"/>
              </a:spcAft>
              <a:buNone/>
            </a:pPr>
            <a:r>
              <a:rPr lang="en-US" sz="2400" dirty="0" err="1">
                <a:latin typeface="Times New Roman" panose="02020603050405020304" pitchFamily="18" charset="0"/>
                <a:cs typeface="Times New Roman" panose="02020603050405020304" pitchFamily="18" charset="0"/>
              </a:rPr>
              <a:t>Anete</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Lusina</a:t>
            </a:r>
            <a:r>
              <a:rPr lang="en-US" sz="2400" dirty="0">
                <a:latin typeface="Times New Roman" panose="02020603050405020304" pitchFamily="18" charset="0"/>
                <a:cs typeface="Times New Roman" panose="02020603050405020304" pitchFamily="18" charset="0"/>
              </a:rPr>
              <a:t> (2020).https://www.pexels.com/photo/person-choosing-document-in-folder-4792285</a:t>
            </a:r>
            <a:endParaRPr lang="en-US" sz="24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indent="0" algn="just">
              <a:lnSpc>
                <a:spcPct val="107000"/>
              </a:lnSpc>
              <a:spcBef>
                <a:spcPts val="0"/>
              </a:spcBef>
              <a:spcAft>
                <a:spcPts val="800"/>
              </a:spcAft>
              <a:buNone/>
            </a:pPr>
            <a:r>
              <a:rPr lang="en-US" sz="2400" kern="100" dirty="0" err="1">
                <a:effectLst/>
                <a:latin typeface="Calibri" panose="020F0502020204030204" pitchFamily="34" charset="0"/>
                <a:ea typeface="Calibri" panose="020F0502020204030204" pitchFamily="34" charset="0"/>
                <a:cs typeface="Times New Roman" panose="02020603050405020304" pitchFamily="18" charset="0"/>
              </a:rPr>
              <a:t>CottonBro</a:t>
            </a:r>
            <a:r>
              <a:rPr lang="en-US" sz="2400" kern="100" dirty="0">
                <a:effectLst/>
                <a:latin typeface="Calibri" panose="020F0502020204030204" pitchFamily="34" charset="0"/>
                <a:ea typeface="Calibri" panose="020F0502020204030204" pitchFamily="34" charset="0"/>
                <a:cs typeface="Times New Roman" panose="02020603050405020304" pitchFamily="18" charset="0"/>
              </a:rPr>
              <a:t> Studio(2020). https://www.pexels.com/photo/photo-of-couple-talking-while-holding-laptop-and-ipad-4065158/</a:t>
            </a:r>
          </a:p>
          <a:p>
            <a:endParaRPr lang="en-US" dirty="0"/>
          </a:p>
        </p:txBody>
      </p:sp>
    </p:spTree>
    <p:extLst>
      <p:ext uri="{BB962C8B-B14F-4D97-AF65-F5344CB8AC3E}">
        <p14:creationId xmlns:p14="http://schemas.microsoft.com/office/powerpoint/2010/main" val="136406922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ECA4BC-2617-AAB1-006E-886F86042411}"/>
              </a:ext>
            </a:extLst>
          </p:cNvPr>
          <p:cNvSpPr>
            <a:spLocks noGrp="1"/>
          </p:cNvSpPr>
          <p:nvPr>
            <p:ph type="title"/>
          </p:nvPr>
        </p:nvSpPr>
        <p:spPr>
          <a:xfrm>
            <a:off x="0" y="1"/>
            <a:ext cx="12192000" cy="723330"/>
          </a:xfrm>
        </p:spPr>
        <p:txBody>
          <a:bodyPr>
            <a:normAutofit/>
          </a:bodyPr>
          <a:lstStyle/>
          <a:p>
            <a:pPr algn="ctr"/>
            <a:r>
              <a:rPr lang="en-US" sz="2400" b="1" dirty="0">
                <a:latin typeface="Times New Roman" panose="02020603050405020304" pitchFamily="18" charset="0"/>
                <a:cs typeface="Times New Roman" panose="02020603050405020304" pitchFamily="18" charset="0"/>
              </a:rPr>
              <a:t>References</a:t>
            </a:r>
          </a:p>
        </p:txBody>
      </p:sp>
      <p:sp>
        <p:nvSpPr>
          <p:cNvPr id="3" name="Content Placeholder 2">
            <a:extLst>
              <a:ext uri="{FF2B5EF4-FFF2-40B4-BE49-F238E27FC236}">
                <a16:creationId xmlns:a16="http://schemas.microsoft.com/office/drawing/2014/main" id="{A83ABA3F-8529-4399-35F2-6ED04B0800B1}"/>
              </a:ext>
            </a:extLst>
          </p:cNvPr>
          <p:cNvSpPr>
            <a:spLocks noGrp="1"/>
          </p:cNvSpPr>
          <p:nvPr>
            <p:ph idx="1"/>
          </p:nvPr>
        </p:nvSpPr>
        <p:spPr>
          <a:xfrm>
            <a:off x="0" y="723332"/>
            <a:ext cx="12192000" cy="6134668"/>
          </a:xfrm>
        </p:spPr>
        <p:txBody>
          <a:bodyPr>
            <a:normAutofit/>
          </a:bodyPr>
          <a:lstStyle/>
          <a:p>
            <a:pPr marL="0" indent="0" algn="just">
              <a:buNone/>
            </a:pPr>
            <a:r>
              <a:rPr lang="en-US" sz="2400" dirty="0">
                <a:latin typeface="Times New Roman" panose="02020603050405020304" pitchFamily="18" charset="0"/>
                <a:cs typeface="Times New Roman" panose="02020603050405020304" pitchFamily="18" charset="0"/>
              </a:rPr>
              <a:t>Ron </a:t>
            </a:r>
            <a:r>
              <a:rPr lang="en-US" sz="2400" dirty="0" err="1">
                <a:latin typeface="Times New Roman" panose="02020603050405020304" pitchFamily="18" charset="0"/>
                <a:cs typeface="Times New Roman" panose="02020603050405020304" pitchFamily="18" charset="0"/>
              </a:rPr>
              <a:t>Lach</a:t>
            </a:r>
            <a:r>
              <a:rPr lang="en-US" sz="2400" dirty="0">
                <a:latin typeface="Times New Roman" panose="02020603050405020304" pitchFamily="18" charset="0"/>
                <a:cs typeface="Times New Roman" panose="02020603050405020304" pitchFamily="18" charset="0"/>
              </a:rPr>
              <a:t>(2021). </a:t>
            </a:r>
            <a:r>
              <a:rPr lang="en-US" sz="2400" dirty="0">
                <a:latin typeface="Times New Roman" panose="02020603050405020304" pitchFamily="18" charset="0"/>
                <a:cs typeface="Times New Roman" panose="02020603050405020304" pitchFamily="18" charset="0"/>
                <a:hlinkClick r:id="rId2"/>
              </a:rPr>
              <a:t>https://www.pexels.com/photo/women-standing-while-choosing-clothes-8306365/</a:t>
            </a:r>
            <a:endParaRPr lang="en-US" sz="2400" dirty="0">
              <a:latin typeface="Times New Roman" panose="02020603050405020304" pitchFamily="18" charset="0"/>
              <a:cs typeface="Times New Roman" panose="02020603050405020304" pitchFamily="18" charset="0"/>
            </a:endParaRPr>
          </a:p>
          <a:p>
            <a:pPr marL="0" indent="0" algn="just">
              <a:buNone/>
            </a:pPr>
            <a:r>
              <a:rPr lang="en-US" sz="2400" dirty="0" err="1">
                <a:latin typeface="Times New Roman" panose="02020603050405020304" pitchFamily="18" charset="0"/>
                <a:cs typeface="Times New Roman" panose="02020603050405020304" pitchFamily="18" charset="0"/>
              </a:rPr>
              <a:t>Loifotos</a:t>
            </a:r>
            <a:r>
              <a:rPr lang="en-US" sz="2400" dirty="0">
                <a:latin typeface="Times New Roman" panose="02020603050405020304" pitchFamily="18" charset="0"/>
                <a:cs typeface="Times New Roman" panose="02020603050405020304" pitchFamily="18" charset="0"/>
              </a:rPr>
              <a:t>(2019). </a:t>
            </a:r>
            <a:r>
              <a:rPr lang="en-US" sz="2400" dirty="0">
                <a:latin typeface="Times New Roman" panose="02020603050405020304" pitchFamily="18" charset="0"/>
                <a:cs typeface="Times New Roman" panose="02020603050405020304" pitchFamily="18" charset="0"/>
                <a:hlinkClick r:id="rId3"/>
              </a:rPr>
              <a:t>https://www.pexels.com/photo/people-near-building-during-day-3282515/</a:t>
            </a:r>
            <a:endParaRPr lang="en-US" sz="2400" dirty="0">
              <a:latin typeface="Times New Roman" panose="02020603050405020304" pitchFamily="18" charset="0"/>
              <a:cs typeface="Times New Roman" panose="02020603050405020304" pitchFamily="18" charset="0"/>
            </a:endParaRPr>
          </a:p>
          <a:p>
            <a:pPr marL="0" indent="0" algn="just">
              <a:buNone/>
            </a:pPr>
            <a:r>
              <a:rPr lang="en-US" sz="2400" dirty="0">
                <a:latin typeface="Times New Roman" panose="02020603050405020304" pitchFamily="18" charset="0"/>
                <a:cs typeface="Times New Roman" panose="02020603050405020304" pitchFamily="18" charset="0"/>
              </a:rPr>
              <a:t>Karolina </a:t>
            </a:r>
            <a:r>
              <a:rPr lang="en-US" sz="2400" dirty="0" err="1">
                <a:latin typeface="Times New Roman" panose="02020603050405020304" pitchFamily="18" charset="0"/>
                <a:cs typeface="Times New Roman" panose="02020603050405020304" pitchFamily="18" charset="0"/>
              </a:rPr>
              <a:t>Grabwoska</a:t>
            </a:r>
            <a:r>
              <a:rPr lang="en-US" sz="2400" dirty="0">
                <a:latin typeface="Times New Roman" panose="02020603050405020304" pitchFamily="18" charset="0"/>
                <a:cs typeface="Times New Roman" panose="02020603050405020304" pitchFamily="18" charset="0"/>
              </a:rPr>
              <a:t>(2020). </a:t>
            </a:r>
            <a:r>
              <a:rPr lang="en-US" sz="2400" dirty="0">
                <a:latin typeface="Times New Roman" panose="02020603050405020304" pitchFamily="18" charset="0"/>
                <a:cs typeface="Times New Roman" panose="02020603050405020304" pitchFamily="18" charset="0"/>
                <a:hlinkClick r:id="rId4"/>
              </a:rPr>
              <a:t>https://www.pexels.com/photo/crop-man-paying-with-american-dollars-4386417/</a:t>
            </a:r>
            <a:endParaRPr lang="en-US" sz="2400" dirty="0">
              <a:latin typeface="Times New Roman" panose="02020603050405020304" pitchFamily="18" charset="0"/>
              <a:cs typeface="Times New Roman" panose="02020603050405020304" pitchFamily="18" charset="0"/>
            </a:endParaRPr>
          </a:p>
          <a:p>
            <a:pPr marL="0" indent="0" algn="just">
              <a:buNone/>
            </a:pPr>
            <a:r>
              <a:rPr lang="en-US" sz="2400" dirty="0">
                <a:latin typeface="Times New Roman" panose="02020603050405020304" pitchFamily="18" charset="0"/>
                <a:cs typeface="Times New Roman" panose="02020603050405020304" pitchFamily="18" charset="0"/>
              </a:rPr>
              <a:t>Dan Cristian </a:t>
            </a:r>
            <a:r>
              <a:rPr lang="en-US" sz="2400" dirty="0" err="1">
                <a:latin typeface="Times New Roman" panose="02020603050405020304" pitchFamily="18" charset="0"/>
                <a:cs typeface="Times New Roman" panose="02020603050405020304" pitchFamily="18" charset="0"/>
              </a:rPr>
              <a:t>Paduret</a:t>
            </a:r>
            <a:r>
              <a:rPr lang="en-US" sz="2400" dirty="0">
                <a:latin typeface="Times New Roman" panose="02020603050405020304" pitchFamily="18" charset="0"/>
                <a:cs typeface="Times New Roman" panose="02020603050405020304" pitchFamily="18" charset="0"/>
              </a:rPr>
              <a:t>(2018).https://www.pexels.com/photo/blue-and-yellow-phone-modules-1476321/</a:t>
            </a:r>
          </a:p>
          <a:p>
            <a:pPr marL="0" indent="0" algn="just">
              <a:buNone/>
            </a:pPr>
            <a:r>
              <a:rPr lang="en-US" sz="2400" dirty="0">
                <a:latin typeface="Times New Roman" panose="02020603050405020304" pitchFamily="18" charset="0"/>
                <a:cs typeface="Times New Roman" panose="02020603050405020304" pitchFamily="18" charset="0"/>
              </a:rPr>
              <a:t>Cotton Bro(2020). https://images.pexels.com/photos/4489768/pexels-photo-4489768.jpeg?auto=compress&amp;cs=tinysrgb&amp;w=1260&amp;h=750&amp;dpr=1</a:t>
            </a:r>
          </a:p>
        </p:txBody>
      </p:sp>
    </p:spTree>
    <p:extLst>
      <p:ext uri="{BB962C8B-B14F-4D97-AF65-F5344CB8AC3E}">
        <p14:creationId xmlns:p14="http://schemas.microsoft.com/office/powerpoint/2010/main" val="286389090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89F53E-24A9-E809-25B1-F263D3B3D03D}"/>
              </a:ext>
            </a:extLst>
          </p:cNvPr>
          <p:cNvSpPr>
            <a:spLocks noGrp="1"/>
          </p:cNvSpPr>
          <p:nvPr>
            <p:ph type="title"/>
          </p:nvPr>
        </p:nvSpPr>
        <p:spPr>
          <a:xfrm>
            <a:off x="-1" y="1"/>
            <a:ext cx="12191999" cy="709683"/>
          </a:xfrm>
        </p:spPr>
        <p:txBody>
          <a:bodyPr>
            <a:normAutofit/>
          </a:bodyPr>
          <a:lstStyle/>
          <a:p>
            <a:pPr algn="ctr"/>
            <a:r>
              <a:rPr lang="en-US" sz="2400" b="1" dirty="0">
                <a:latin typeface="Times New Roman" panose="02020603050405020304" pitchFamily="18" charset="0"/>
                <a:cs typeface="Times New Roman" panose="02020603050405020304" pitchFamily="18" charset="0"/>
              </a:rPr>
              <a:t>References</a:t>
            </a:r>
          </a:p>
        </p:txBody>
      </p:sp>
      <p:sp>
        <p:nvSpPr>
          <p:cNvPr id="3" name="Content Placeholder 2">
            <a:extLst>
              <a:ext uri="{FF2B5EF4-FFF2-40B4-BE49-F238E27FC236}">
                <a16:creationId xmlns:a16="http://schemas.microsoft.com/office/drawing/2014/main" id="{74B0F8F5-6290-C1DB-338E-6C4190CA845C}"/>
              </a:ext>
            </a:extLst>
          </p:cNvPr>
          <p:cNvSpPr>
            <a:spLocks noGrp="1"/>
          </p:cNvSpPr>
          <p:nvPr>
            <p:ph idx="1"/>
          </p:nvPr>
        </p:nvSpPr>
        <p:spPr>
          <a:xfrm>
            <a:off x="0" y="709684"/>
            <a:ext cx="12192000" cy="6148315"/>
          </a:xfrm>
        </p:spPr>
        <p:txBody>
          <a:bodyPr>
            <a:normAutofit/>
          </a:bodyPr>
          <a:lstStyle/>
          <a:p>
            <a:pPr marL="0" indent="0" algn="just">
              <a:buNone/>
            </a:pPr>
            <a:r>
              <a:rPr lang="en-US" sz="2400" dirty="0">
                <a:latin typeface="Times New Roman" panose="02020603050405020304" pitchFamily="18" charset="0"/>
                <a:cs typeface="Times New Roman" panose="02020603050405020304" pitchFamily="18" charset="0"/>
              </a:rPr>
              <a:t>Cotton Bro(2020).https://www.pexels.com/photo/man-in-black-and-red-pullover-hoodie-standing-near-red-and-black-wall-4489748/</a:t>
            </a:r>
          </a:p>
          <a:p>
            <a:pPr marL="0" indent="0" algn="just">
              <a:buNone/>
            </a:pPr>
            <a:r>
              <a:rPr lang="en-US" sz="2400" dirty="0">
                <a:latin typeface="Times New Roman" panose="02020603050405020304" pitchFamily="18" charset="0"/>
                <a:cs typeface="Times New Roman" panose="02020603050405020304" pitchFamily="18" charset="0"/>
              </a:rPr>
              <a:t>George Milton (2021). </a:t>
            </a:r>
            <a:r>
              <a:rPr lang="en-US" sz="2400" dirty="0">
                <a:latin typeface="Times New Roman" panose="02020603050405020304" pitchFamily="18" charset="0"/>
                <a:cs typeface="Times New Roman" panose="02020603050405020304" pitchFamily="18" charset="0"/>
                <a:hlinkClick r:id="rId2"/>
              </a:rPr>
              <a:t>https://www.pexels.com/photo/serious-woman-browsing-laptop-while-working-attentively-7014343/</a:t>
            </a:r>
            <a:endParaRPr lang="en-US" sz="2400" dirty="0">
              <a:latin typeface="Times New Roman" panose="02020603050405020304" pitchFamily="18" charset="0"/>
              <a:cs typeface="Times New Roman" panose="02020603050405020304" pitchFamily="18" charset="0"/>
            </a:endParaRPr>
          </a:p>
          <a:p>
            <a:pPr marL="0" indent="0" algn="just">
              <a:buNone/>
            </a:pPr>
            <a:r>
              <a:rPr lang="en-US" sz="2400" dirty="0">
                <a:latin typeface="Times New Roman" panose="02020603050405020304" pitchFamily="18" charset="0"/>
                <a:cs typeface="Times New Roman" panose="02020603050405020304" pitchFamily="18" charset="0"/>
              </a:rPr>
              <a:t>Sora </a:t>
            </a:r>
            <a:r>
              <a:rPr lang="en-US" sz="2400" dirty="0" err="1">
                <a:latin typeface="Times New Roman" panose="02020603050405020304" pitchFamily="18" charset="0"/>
                <a:cs typeface="Times New Roman" panose="02020603050405020304" pitchFamily="18" charset="0"/>
              </a:rPr>
              <a:t>Shimazaki</a:t>
            </a:r>
            <a:r>
              <a:rPr lang="en-US" sz="2400" dirty="0">
                <a:latin typeface="Times New Roman" panose="02020603050405020304" pitchFamily="18" charset="0"/>
                <a:cs typeface="Times New Roman" panose="02020603050405020304" pitchFamily="18" charset="0"/>
              </a:rPr>
              <a:t> (2020).https://www.pexels.com/photo/black-female-manager-reporting-marketing-strategy-in-conference-room-5668776/</a:t>
            </a:r>
          </a:p>
          <a:p>
            <a:pPr marL="0" indent="0" algn="just">
              <a:buNone/>
            </a:pPr>
            <a:r>
              <a:rPr lang="en-US" sz="2400" dirty="0">
                <a:latin typeface="Times New Roman" panose="02020603050405020304" pitchFamily="18" charset="0"/>
                <a:cs typeface="Times New Roman" panose="02020603050405020304" pitchFamily="18" charset="0"/>
              </a:rPr>
              <a:t>Andrea </a:t>
            </a:r>
            <a:r>
              <a:rPr lang="en-US" sz="2400" dirty="0" err="1">
                <a:latin typeface="Times New Roman" panose="02020603050405020304" pitchFamily="18" charset="0"/>
                <a:cs typeface="Times New Roman" panose="02020603050405020304" pitchFamily="18" charset="0"/>
              </a:rPr>
              <a:t>Piacquadio</a:t>
            </a:r>
            <a:r>
              <a:rPr lang="en-US" sz="2400" dirty="0">
                <a:latin typeface="Times New Roman" panose="02020603050405020304" pitchFamily="18" charset="0"/>
                <a:cs typeface="Times New Roman" panose="02020603050405020304" pitchFamily="18" charset="0"/>
              </a:rPr>
              <a:t>(2020).https://www.pexels.com/photo/self-employed-male-mechanic-working-in-garage-3822900/</a:t>
            </a:r>
          </a:p>
        </p:txBody>
      </p:sp>
    </p:spTree>
    <p:extLst>
      <p:ext uri="{BB962C8B-B14F-4D97-AF65-F5344CB8AC3E}">
        <p14:creationId xmlns:p14="http://schemas.microsoft.com/office/powerpoint/2010/main" val="143531160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783451-04DE-DC67-2BE7-89EB0296E7B5}"/>
              </a:ext>
            </a:extLst>
          </p:cNvPr>
          <p:cNvSpPr>
            <a:spLocks noGrp="1"/>
          </p:cNvSpPr>
          <p:nvPr>
            <p:ph type="title"/>
          </p:nvPr>
        </p:nvSpPr>
        <p:spPr>
          <a:xfrm>
            <a:off x="0" y="1"/>
            <a:ext cx="12192000" cy="681036"/>
          </a:xfrm>
        </p:spPr>
        <p:txBody>
          <a:bodyPr>
            <a:normAutofit/>
          </a:bodyPr>
          <a:lstStyle/>
          <a:p>
            <a:pPr algn="ctr"/>
            <a:r>
              <a:rPr lang="en-US" sz="2400" b="1" dirty="0">
                <a:latin typeface="Times New Roman" panose="02020603050405020304" pitchFamily="18" charset="0"/>
                <a:cs typeface="Times New Roman" panose="02020603050405020304" pitchFamily="18" charset="0"/>
              </a:rPr>
              <a:t>References</a:t>
            </a:r>
          </a:p>
        </p:txBody>
      </p:sp>
      <p:sp>
        <p:nvSpPr>
          <p:cNvPr id="3" name="Content Placeholder 2">
            <a:extLst>
              <a:ext uri="{FF2B5EF4-FFF2-40B4-BE49-F238E27FC236}">
                <a16:creationId xmlns:a16="http://schemas.microsoft.com/office/drawing/2014/main" id="{3CC6AC46-4575-32C2-4C82-441FBE420602}"/>
              </a:ext>
            </a:extLst>
          </p:cNvPr>
          <p:cNvSpPr>
            <a:spLocks noGrp="1"/>
          </p:cNvSpPr>
          <p:nvPr>
            <p:ph idx="1"/>
          </p:nvPr>
        </p:nvSpPr>
        <p:spPr>
          <a:xfrm>
            <a:off x="0" y="518615"/>
            <a:ext cx="12192000" cy="6482686"/>
          </a:xfrm>
        </p:spPr>
        <p:txBody>
          <a:bodyPr>
            <a:normAutofit/>
          </a:bodyPr>
          <a:lstStyle/>
          <a:p>
            <a:pPr marL="0" indent="0">
              <a:buNone/>
            </a:pPr>
            <a:r>
              <a:rPr lang="en-US" sz="2400" dirty="0" err="1">
                <a:latin typeface="Times New Roman" panose="02020603050405020304" pitchFamily="18" charset="0"/>
                <a:cs typeface="Times New Roman" panose="02020603050405020304" pitchFamily="18" charset="0"/>
              </a:rPr>
              <a:t>Redne</a:t>
            </a:r>
            <a:r>
              <a:rPr lang="en-US" sz="2400" dirty="0">
                <a:latin typeface="Times New Roman" panose="02020603050405020304" pitchFamily="18" charset="0"/>
                <a:cs typeface="Times New Roman" panose="02020603050405020304" pitchFamily="18" charset="0"/>
              </a:rPr>
              <a:t> Stock Project(2021).https://www.pexels.com/photo/a-group-of-people-having-negotiations-8068817/</a:t>
            </a:r>
          </a:p>
          <a:p>
            <a:pPr marL="0" indent="0">
              <a:buNone/>
            </a:pPr>
            <a:r>
              <a:rPr lang="en-US" sz="2400" dirty="0">
                <a:latin typeface="Times New Roman" panose="02020603050405020304" pitchFamily="18" charset="0"/>
                <a:cs typeface="Times New Roman" panose="02020603050405020304" pitchFamily="18" charset="0"/>
              </a:rPr>
              <a:t>Christina </a:t>
            </a:r>
            <a:r>
              <a:rPr lang="en-US" sz="2400" dirty="0" err="1">
                <a:latin typeface="Times New Roman" panose="02020603050405020304" pitchFamily="18" charset="0"/>
                <a:cs typeface="Times New Roman" panose="02020603050405020304" pitchFamily="18" charset="0"/>
              </a:rPr>
              <a:t>Mrilla</a:t>
            </a:r>
            <a:r>
              <a:rPr lang="en-US" sz="2400" dirty="0">
                <a:latin typeface="Times New Roman" panose="02020603050405020304" pitchFamily="18" charset="0"/>
                <a:cs typeface="Times New Roman" panose="02020603050405020304" pitchFamily="18" charset="0"/>
              </a:rPr>
              <a:t>(2018).https://www.pexels.com/photo/people-gathering-inside-white-building-1181408/</a:t>
            </a:r>
          </a:p>
        </p:txBody>
      </p:sp>
    </p:spTree>
    <p:extLst>
      <p:ext uri="{BB962C8B-B14F-4D97-AF65-F5344CB8AC3E}">
        <p14:creationId xmlns:p14="http://schemas.microsoft.com/office/powerpoint/2010/main" val="170817394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211</TotalTime>
  <Words>1783</Words>
  <Application>Microsoft Office PowerPoint</Application>
  <PresentationFormat>Widescreen</PresentationFormat>
  <Paragraphs>124</Paragraphs>
  <Slides>36</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36</vt:i4>
      </vt:variant>
    </vt:vector>
  </HeadingPairs>
  <TitlesOfParts>
    <vt:vector size="41" baseType="lpstr">
      <vt:lpstr>Arial</vt:lpstr>
      <vt:lpstr>Calibri</vt:lpstr>
      <vt:lpstr>Calibri Light</vt:lpstr>
      <vt:lpstr>Times New Roman</vt:lpstr>
      <vt:lpstr>Office Theme</vt:lpstr>
      <vt:lpstr>COURSE: REWARD MANAGEMENT  </vt:lpstr>
      <vt:lpstr>Compensation Management </vt:lpstr>
      <vt:lpstr>External Factors  </vt:lpstr>
      <vt:lpstr>Technological changes  </vt:lpstr>
      <vt:lpstr>Prevailing Wage Level </vt:lpstr>
      <vt:lpstr>Cost of Living  </vt:lpstr>
      <vt:lpstr>Labor Unions  </vt:lpstr>
      <vt:lpstr>Labor Laws and wage laws </vt:lpstr>
      <vt:lpstr>Society and social factors </vt:lpstr>
      <vt:lpstr>The Economy  </vt:lpstr>
      <vt:lpstr>Government legislation </vt:lpstr>
      <vt:lpstr>Globalization </vt:lpstr>
      <vt:lpstr>Cross Sector Mobility </vt:lpstr>
      <vt:lpstr>Internal Factors  </vt:lpstr>
      <vt:lpstr>Worth of a Job </vt:lpstr>
      <vt:lpstr>Business Strategy  </vt:lpstr>
      <vt:lpstr>Performance Appraisal  </vt:lpstr>
      <vt:lpstr>The Employee </vt:lpstr>
      <vt:lpstr>Seniority and potential employee </vt:lpstr>
      <vt:lpstr>Job requirements </vt:lpstr>
      <vt:lpstr>Compensation Policy of the Organization </vt:lpstr>
      <vt:lpstr>Productivity </vt:lpstr>
      <vt:lpstr>Compensation Survey </vt:lpstr>
      <vt:lpstr>Job Analysis and Job Description </vt:lpstr>
      <vt:lpstr>Bargaining Power </vt:lpstr>
      <vt:lpstr>Attitude of Managers </vt:lpstr>
      <vt:lpstr>Criteria of Effective Compensation Program  </vt:lpstr>
      <vt:lpstr>Criteria of Effective Compensation Program  </vt:lpstr>
      <vt:lpstr>Criteria of Effective Compensation Program  </vt:lpstr>
      <vt:lpstr>Criteria of Effective Compensation Program  </vt:lpstr>
      <vt:lpstr>References</vt:lpstr>
      <vt:lpstr>References</vt:lpstr>
      <vt:lpstr>References</vt:lpstr>
      <vt:lpstr>References</vt:lpstr>
      <vt:lpstr>References</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COURSE: REWARD MANAGEMENT  </dc:title>
  <dc:creator>Dr. Lucy K. Kirima</dc:creator>
  <cp:lastModifiedBy>Dr. Lucy K. Kirima</cp:lastModifiedBy>
  <cp:revision>66</cp:revision>
  <dcterms:created xsi:type="dcterms:W3CDTF">2023-10-18T08:02:53Z</dcterms:created>
  <dcterms:modified xsi:type="dcterms:W3CDTF">2023-10-20T07:32:20Z</dcterms:modified>
</cp:coreProperties>
</file>