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3" r:id="rId5"/>
    <p:sldId id="274" r:id="rId6"/>
    <p:sldId id="259" r:id="rId7"/>
    <p:sldId id="260" r:id="rId8"/>
    <p:sldId id="261" r:id="rId9"/>
    <p:sldId id="262" r:id="rId10"/>
    <p:sldId id="263" r:id="rId11"/>
    <p:sldId id="264" r:id="rId12"/>
    <p:sldId id="265" r:id="rId13"/>
    <p:sldId id="266" r:id="rId14"/>
    <p:sldId id="267" r:id="rId15"/>
    <p:sldId id="276" r:id="rId16"/>
    <p:sldId id="277" r:id="rId17"/>
    <p:sldId id="278" r:id="rId18"/>
    <p:sldId id="279" r:id="rId19"/>
    <p:sldId id="281" r:id="rId20"/>
    <p:sldId id="282" r:id="rId21"/>
    <p:sldId id="283" r:id="rId22"/>
    <p:sldId id="284" r:id="rId23"/>
    <p:sldId id="285" r:id="rId24"/>
    <p:sldId id="286" r:id="rId25"/>
    <p:sldId id="269" r:id="rId26"/>
    <p:sldId id="270" r:id="rId27"/>
    <p:sldId id="271" r:id="rId28"/>
    <p:sldId id="272" r:id="rId29"/>
    <p:sldId id="268" r:id="rId30"/>
    <p:sldId id="291" r:id="rId31"/>
    <p:sldId id="287" r:id="rId32"/>
    <p:sldId id="288" r:id="rId33"/>
    <p:sldId id="29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1E25B-E9AF-59E2-5C8A-316E64B42CA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9D12B6F-CB09-139D-7B5D-E161C87187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A0972A2-D6BF-03CD-8DAD-B62F2CA4EBC8}"/>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97DD214E-5582-03DA-3052-2AF54484FA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D971C4-D035-196C-5C68-B3B525FDB579}"/>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2503144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F93F6-8F70-3287-CBDA-879B316B79E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6224571-1F75-849B-C65D-B93FA19CE23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8ECE13-E85A-4D13-856D-BEC68BF8064C}"/>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C3B3F133-8E5E-4F08-693E-463753C47F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B22A3E-B431-CCD9-C749-DF180CE56DE8}"/>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1410429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0F40-B7F6-D318-DAD3-54C499DD7B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3733E94-915D-498D-5120-B37BECF9F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1519563-586E-780A-BF58-1F7CC36FCB7E}"/>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BBF85FD5-FC98-4272-DF71-FC0AE30E3F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2F07E4-7A92-C6EE-5171-6990DAA7D6D4}"/>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3071326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666C-23ED-9A29-0431-FA77E33299D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711262-CA80-F107-6132-F202747731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84C1FF5-33AB-32A2-28D1-750FCC3CDE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606489E-196D-B3EA-4C1D-A9954AD4D635}"/>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6" name="Footer Placeholder 5">
            <a:extLst>
              <a:ext uri="{FF2B5EF4-FFF2-40B4-BE49-F238E27FC236}">
                <a16:creationId xmlns:a16="http://schemas.microsoft.com/office/drawing/2014/main" id="{11981F0E-84E2-D2EC-B083-AFEC03FF8A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E26D0-C2EC-99AF-C624-B0E5811E1ABE}"/>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259151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B70F5-D63C-4BB1-1DDD-BFD51DAFBEB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59A5824-78D2-1C9D-CE96-6D86AE40945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5BE79C-0602-2CD0-61B4-9D91EF86BA0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BC33AA3-D3D7-C4E3-A876-A275B9B956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E5EDFDA-4596-48C2-4BF4-38C31F66879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5880353-890E-3F33-3DA8-68E40D659E4E}"/>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8" name="Footer Placeholder 7">
            <a:extLst>
              <a:ext uri="{FF2B5EF4-FFF2-40B4-BE49-F238E27FC236}">
                <a16:creationId xmlns:a16="http://schemas.microsoft.com/office/drawing/2014/main" id="{2632267B-BB8C-B67F-4D02-97F3D852504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E7D9B9C-0BA9-6760-B168-6C4F02F8D78D}"/>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38012745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B18C8-8CA8-0729-48D1-656572F2BEF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F625DE7-206D-8FBE-BCBA-0C6848885582}"/>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4" name="Footer Placeholder 3">
            <a:extLst>
              <a:ext uri="{FF2B5EF4-FFF2-40B4-BE49-F238E27FC236}">
                <a16:creationId xmlns:a16="http://schemas.microsoft.com/office/drawing/2014/main" id="{20E1C4D7-5B25-8217-AFF3-B90C136459E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8DFE916-D11E-14C7-B815-F4A0D2215BF5}"/>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14544897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B5705C-D1D9-D761-D3C3-97B0FD46C668}"/>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3" name="Footer Placeholder 2">
            <a:extLst>
              <a:ext uri="{FF2B5EF4-FFF2-40B4-BE49-F238E27FC236}">
                <a16:creationId xmlns:a16="http://schemas.microsoft.com/office/drawing/2014/main" id="{9F1BF18D-C2A3-4186-2075-E6BB8E9E153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25CC412-45F6-4AB4-7F9D-C554FC58E5DA}"/>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1463990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23142-D0D7-3DE4-8959-F89629CCDE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336AD98-50A2-2DE8-227B-6EF99C84ED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353F26A-C4BA-4E12-D8CE-03C62EF90C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58DF7-C6A7-29A7-836F-94EB02E0D827}"/>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6" name="Footer Placeholder 5">
            <a:extLst>
              <a:ext uri="{FF2B5EF4-FFF2-40B4-BE49-F238E27FC236}">
                <a16:creationId xmlns:a16="http://schemas.microsoft.com/office/drawing/2014/main" id="{E8DAE69E-CF53-A700-1529-213A5A5E2A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EF4F856-B17D-B946-EF79-08BE99B4A9AE}"/>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818209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68BEB-E661-7B7C-C33E-F14C691F21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C492C06-F2D4-35EC-BA67-06A84D2D6A7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1B77DD-8D79-246F-C29B-DCACBAB411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CE478-94A6-8A43-4D37-48B2ACBC02C9}"/>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6" name="Footer Placeholder 5">
            <a:extLst>
              <a:ext uri="{FF2B5EF4-FFF2-40B4-BE49-F238E27FC236}">
                <a16:creationId xmlns:a16="http://schemas.microsoft.com/office/drawing/2014/main" id="{A0647DE0-C07A-C91B-5072-4CE960C1DB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51B34B-3879-73FD-C432-780375186E9E}"/>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2124330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B0E86-AF41-AD4B-6DFD-7A3CA7F6293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50473A9-8C0F-93F2-EBF0-035189E5F6C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CEBB0B-8AE0-417C-D140-DA6D53F35660}"/>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5C669D76-5566-05B8-7286-6F2B8FD608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2DD0BF-5EDF-D4E1-70AE-1AFE3ECFE3CE}"/>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2630222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F61AC34-806E-EECA-0309-1FEFA480B9F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61F0AD3-62CA-A1D7-811D-54114148C7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38636-94E2-7BD6-7516-6B0D181F5318}"/>
              </a:ext>
            </a:extLst>
          </p:cNvPr>
          <p:cNvSpPr>
            <a:spLocks noGrp="1"/>
          </p:cNvSpPr>
          <p:nvPr>
            <p:ph type="dt" sz="half" idx="10"/>
          </p:nvPr>
        </p:nvSpPr>
        <p:spPr/>
        <p:txBody>
          <a:body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AB550735-97B4-D40C-5D40-369D44DD661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2843CF-CE64-7B1E-282A-E8864D324A3F}"/>
              </a:ext>
            </a:extLst>
          </p:cNvPr>
          <p:cNvSpPr>
            <a:spLocks noGrp="1"/>
          </p:cNvSpPr>
          <p:nvPr>
            <p:ph type="sldNum" sz="quarter" idx="12"/>
          </p:nvPr>
        </p:nvSpPr>
        <p:spPr/>
        <p:txBody>
          <a:bodyPr/>
          <a:lstStyle/>
          <a:p>
            <a:fld id="{3A96A32C-8B88-467B-A29C-97C82C7519DD}" type="slidenum">
              <a:rPr lang="en-US" smtClean="0"/>
              <a:t>‹#›</a:t>
            </a:fld>
            <a:endParaRPr lang="en-US"/>
          </a:p>
        </p:txBody>
      </p:sp>
    </p:spTree>
    <p:extLst>
      <p:ext uri="{BB962C8B-B14F-4D97-AF65-F5344CB8AC3E}">
        <p14:creationId xmlns:p14="http://schemas.microsoft.com/office/powerpoint/2010/main" val="783351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B2565B-F73F-E2F4-8ADD-092860E626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B11D0EE-7E44-FC04-0FCA-6E042B777FA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331265-D325-DD54-A115-75734513C73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4DC907-44F8-4D40-85A3-32BF390EACA5}" type="datetimeFigureOut">
              <a:rPr lang="en-US" smtClean="0"/>
              <a:t>10/18/2023</a:t>
            </a:fld>
            <a:endParaRPr lang="en-US"/>
          </a:p>
        </p:txBody>
      </p:sp>
      <p:sp>
        <p:nvSpPr>
          <p:cNvPr id="5" name="Footer Placeholder 4">
            <a:extLst>
              <a:ext uri="{FF2B5EF4-FFF2-40B4-BE49-F238E27FC236}">
                <a16:creationId xmlns:a16="http://schemas.microsoft.com/office/drawing/2014/main" id="{6B0B9057-01FF-BB37-A987-0288B93A249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C4965DD-3AF9-157D-E0E5-9023D289E3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6A32C-8B88-467B-A29C-97C82C7519DD}" type="slidenum">
              <a:rPr lang="en-US" smtClean="0"/>
              <a:t>‹#›</a:t>
            </a:fld>
            <a:endParaRPr lang="en-US"/>
          </a:p>
        </p:txBody>
      </p:sp>
    </p:spTree>
    <p:extLst>
      <p:ext uri="{BB962C8B-B14F-4D97-AF65-F5344CB8AC3E}">
        <p14:creationId xmlns:p14="http://schemas.microsoft.com/office/powerpoint/2010/main" val="416484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a-group-of-people-having-a-meeting-in-the-office-7652137/" TargetMode="External"/><Relationship Id="rId2" Type="http://schemas.openxmlformats.org/officeDocument/2006/relationships/hyperlink" Target="https://www.iedunote.com/job-analysis" TargetMode="External"/><Relationship Id="rId1" Type="http://schemas.openxmlformats.org/officeDocument/2006/relationships/slideLayout" Target="../slideLayouts/slideLayout2.xml"/><Relationship Id="rId4" Type="http://schemas.openxmlformats.org/officeDocument/2006/relationships/hyperlink" Target="https://www.pexels.com/photo/man-in-black-jacket-standing-under-the-vehicle-38071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1529A-5801-8DF9-7ACB-2CD1DF9F677E}"/>
              </a:ext>
            </a:extLst>
          </p:cNvPr>
          <p:cNvSpPr>
            <a:spLocks noGrp="1"/>
          </p:cNvSpPr>
          <p:nvPr>
            <p:ph type="ctrTitle"/>
          </p:nvPr>
        </p:nvSpPr>
        <p:spPr>
          <a:xfrm>
            <a:off x="0" y="1"/>
            <a:ext cx="12192000" cy="1600200"/>
          </a:xfrm>
        </p:spPr>
        <p:txBody>
          <a:bodyPr>
            <a:normAutofit/>
          </a:bodyPr>
          <a:lstStyle/>
          <a:p>
            <a:r>
              <a:rPr lang="en-US" sz="2400" b="1"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Subtitle 2">
            <a:extLst>
              <a:ext uri="{FF2B5EF4-FFF2-40B4-BE49-F238E27FC236}">
                <a16:creationId xmlns:a16="http://schemas.microsoft.com/office/drawing/2014/main" id="{8DA74896-6E05-C882-167F-C21C97975A5C}"/>
              </a:ext>
            </a:extLst>
          </p:cNvPr>
          <p:cNvSpPr>
            <a:spLocks noGrp="1"/>
          </p:cNvSpPr>
          <p:nvPr>
            <p:ph type="subTitle" idx="1"/>
          </p:nvPr>
        </p:nvSpPr>
        <p:spPr>
          <a:xfrm>
            <a:off x="0" y="1296537"/>
            <a:ext cx="12192000" cy="5561461"/>
          </a:xfrm>
        </p:spPr>
        <p:txBody>
          <a:bodyPr>
            <a:normAutofit/>
          </a:bodyPr>
          <a:lstStyle/>
          <a:p>
            <a:pPr marL="0" marR="0">
              <a:lnSpc>
                <a:spcPct val="107000"/>
              </a:lnSpc>
              <a:spcBef>
                <a:spcPts val="0"/>
              </a:spcBef>
              <a:spcAft>
                <a:spcPts val="80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LECTURE 10: </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Job analysis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dirty="0">
                <a:effectLst/>
                <a:latin typeface="Times New Roman" panose="02020603050405020304" pitchFamily="18" charset="0"/>
                <a:ea typeface="Calibri" panose="020F0502020204030204" pitchFamily="34" charset="0"/>
                <a:cs typeface="Times New Roman" panose="02020603050405020304" pitchFamily="18" charset="0"/>
              </a:rPr>
              <a:t>Understand the concept of job analysis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dirty="0">
                <a:effectLst/>
                <a:latin typeface="Times New Roman" panose="02020603050405020304" pitchFamily="18" charset="0"/>
                <a:ea typeface="Calibri" panose="020F0502020204030204" pitchFamily="34" charset="0"/>
                <a:cs typeface="Times New Roman" panose="02020603050405020304" pitchFamily="18" charset="0"/>
              </a:rPr>
              <a:t>Discuss importance of job analysis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mj-lt"/>
              <a:buAutoNum type="romanLcPeriod"/>
            </a:pPr>
            <a:r>
              <a:rPr lang="en-IN" dirty="0">
                <a:effectLst/>
                <a:latin typeface="Times New Roman" panose="02020603050405020304" pitchFamily="18" charset="0"/>
                <a:ea typeface="Calibri" panose="020F0502020204030204" pitchFamily="34" charset="0"/>
                <a:cs typeface="Times New Roman" panose="02020603050405020304" pitchFamily="18" charset="0"/>
              </a:rPr>
              <a:t>Examine process of carrying out job analysis</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34531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8DB16-A192-85AE-3520-16F3874B9ABA}"/>
              </a:ext>
            </a:extLst>
          </p:cNvPr>
          <p:cNvSpPr>
            <a:spLocks noGrp="1"/>
          </p:cNvSpPr>
          <p:nvPr>
            <p:ph type="title"/>
          </p:nvPr>
        </p:nvSpPr>
        <p:spPr/>
        <p:txBody>
          <a:bodyPr/>
          <a:lstStyle/>
          <a:p>
            <a:pPr algn="ct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JOB ANALYSIS</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11F9EB61-DE10-7111-9473-BEE91E2B2EF8}"/>
              </a:ext>
            </a:extLst>
          </p:cNvPr>
          <p:cNvSpPr>
            <a:spLocks noGrp="1"/>
          </p:cNvSpPr>
          <p:nvPr>
            <p:ph idx="1"/>
          </p:nvPr>
        </p:nvSpPr>
        <p:spPr>
          <a:xfrm>
            <a:off x="0" y="914400"/>
            <a:ext cx="12192000" cy="5827594"/>
          </a:xfrm>
        </p:spPr>
        <p:txBody>
          <a:bodyPr>
            <a:normAutofit/>
          </a:bodyPr>
          <a:lstStyle/>
          <a:p>
            <a:pPr algn="just"/>
            <a:r>
              <a:rPr lang="en-US" sz="2400" dirty="0">
                <a:effectLst/>
                <a:latin typeface="Times New Roman" panose="02020603050405020304" pitchFamily="18" charset="0"/>
                <a:ea typeface="Calibri" panose="020F0502020204030204" pitchFamily="34" charset="0"/>
              </a:rPr>
              <a:t>Job Analysis is the procedure through which you determine the duties of the positions to be staffed and the characteristics of people who should be hired for them. The analysis produces information on job requirements; this information is then used for developing job descriptions and job specifications </a:t>
            </a:r>
            <a:endParaRPr lang="en-US" sz="2400" dirty="0"/>
          </a:p>
        </p:txBody>
      </p:sp>
    </p:spTree>
    <p:extLst>
      <p:ext uri="{BB962C8B-B14F-4D97-AF65-F5344CB8AC3E}">
        <p14:creationId xmlns:p14="http://schemas.microsoft.com/office/powerpoint/2010/main" val="3903020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A8975-B1B4-CAB8-3DB0-7B2B087F9C01}"/>
              </a:ext>
            </a:extLst>
          </p:cNvPr>
          <p:cNvSpPr>
            <a:spLocks noGrp="1"/>
          </p:cNvSpPr>
          <p:nvPr>
            <p:ph type="title"/>
          </p:nvPr>
        </p:nvSpPr>
        <p:spPr>
          <a:xfrm>
            <a:off x="0" y="0"/>
            <a:ext cx="7652824" cy="987425"/>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analysis</a:t>
            </a:r>
          </a:p>
        </p:txBody>
      </p:sp>
      <p:sp>
        <p:nvSpPr>
          <p:cNvPr id="4" name="Text Placeholder 3">
            <a:extLst>
              <a:ext uri="{FF2B5EF4-FFF2-40B4-BE49-F238E27FC236}">
                <a16:creationId xmlns:a16="http://schemas.microsoft.com/office/drawing/2014/main" id="{8FF75A05-D0A7-D378-2EBC-F45E1A43F978}"/>
              </a:ext>
            </a:extLst>
          </p:cNvPr>
          <p:cNvSpPr>
            <a:spLocks noGrp="1"/>
          </p:cNvSpPr>
          <p:nvPr>
            <p:ph type="body" sz="half" idx="2"/>
          </p:nvPr>
        </p:nvSpPr>
        <p:spPr>
          <a:xfrm>
            <a:off x="0" y="996950"/>
            <a:ext cx="7652824" cy="5861050"/>
          </a:xfrm>
        </p:spPr>
        <p:txBody>
          <a:bodyPr>
            <a:normAutofit/>
          </a:bodyPr>
          <a:lstStyle/>
          <a:p>
            <a:pPr algn="just"/>
            <a:r>
              <a:rPr lang="en-US" sz="2400" dirty="0">
                <a:effectLst/>
                <a:latin typeface="Times New Roman" panose="02020603050405020304" pitchFamily="18" charset="0"/>
                <a:ea typeface="Calibri" panose="020F0502020204030204" pitchFamily="34" charset="0"/>
              </a:rPr>
              <a:t>Job analysis is the term used to describe a process of examining jobs in order to identify their main features</a:t>
            </a:r>
            <a:endParaRPr lang="en-US" sz="2400" dirty="0"/>
          </a:p>
        </p:txBody>
      </p:sp>
      <p:pic>
        <p:nvPicPr>
          <p:cNvPr id="2050" name="Picture 2" descr="Free Photo of Women at the Meeting Stock Photo">
            <a:extLst>
              <a:ext uri="{FF2B5EF4-FFF2-40B4-BE49-F238E27FC236}">
                <a16:creationId xmlns:a16="http://schemas.microsoft.com/office/drawing/2014/main" id="{481E0735-67F6-B59C-D3DD-0FAA0940108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1785" b="21785"/>
          <a:stretch>
            <a:fillRect/>
          </a:stretch>
        </p:blipFill>
        <p:spPr bwMode="auto">
          <a:xfrm>
            <a:off x="7652824" y="1"/>
            <a:ext cx="4539175" cy="358726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290C01-3D02-E388-2364-2DC2BC163341}"/>
              </a:ext>
            </a:extLst>
          </p:cNvPr>
          <p:cNvSpPr txBox="1"/>
          <p:nvPr/>
        </p:nvSpPr>
        <p:spPr>
          <a:xfrm>
            <a:off x="7652825" y="3840480"/>
            <a:ext cx="4539174"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https://www.pexels.com/photo/photo-of-women-at-the-meeting-3810792/</a:t>
            </a:r>
          </a:p>
        </p:txBody>
      </p:sp>
    </p:spTree>
    <p:extLst>
      <p:ext uri="{BB962C8B-B14F-4D97-AF65-F5344CB8AC3E}">
        <p14:creationId xmlns:p14="http://schemas.microsoft.com/office/powerpoint/2010/main" val="17481517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794FF-6B88-4235-9DFF-2E4099545347}"/>
              </a:ext>
            </a:extLst>
          </p:cNvPr>
          <p:cNvSpPr>
            <a:spLocks noGrp="1"/>
          </p:cNvSpPr>
          <p:nvPr>
            <p:ph type="title"/>
          </p:nvPr>
        </p:nvSpPr>
        <p:spPr>
          <a:xfrm>
            <a:off x="0" y="1"/>
            <a:ext cx="12192000" cy="1050877"/>
          </a:xfrm>
        </p:spPr>
        <p:txBody>
          <a:bodyPr>
            <a:normAutofit fontScale="90000"/>
          </a:bodyPr>
          <a:lstStyle/>
          <a:p>
            <a:pPr algn="ctr"/>
            <a:r>
              <a:rPr lang="en-US" sz="2700" b="1" i="0" dirty="0">
                <a:solidFill>
                  <a:srgbClr val="151515"/>
                </a:solidFill>
                <a:effectLst/>
                <a:latin typeface="Times New Roman" panose="02020603050405020304" pitchFamily="18" charset="0"/>
                <a:cs typeface="Times New Roman" panose="02020603050405020304" pitchFamily="18" charset="0"/>
              </a:rPr>
              <a:t>Features of Job Analysis</a:t>
            </a:r>
            <a:br>
              <a:rPr lang="en-US" b="1" i="0" dirty="0">
                <a:solidFill>
                  <a:srgbClr val="151515"/>
                </a:solidFill>
                <a:effectLst/>
                <a:latin typeface="-apple-system"/>
              </a:rPr>
            </a:br>
            <a:endParaRPr lang="en-US" dirty="0"/>
          </a:p>
        </p:txBody>
      </p:sp>
      <p:sp>
        <p:nvSpPr>
          <p:cNvPr id="3" name="Content Placeholder 2">
            <a:extLst>
              <a:ext uri="{FF2B5EF4-FFF2-40B4-BE49-F238E27FC236}">
                <a16:creationId xmlns:a16="http://schemas.microsoft.com/office/drawing/2014/main" id="{C8C21FF9-64FA-9DC7-A4A3-68EC3CD3EB0E}"/>
              </a:ext>
            </a:extLst>
          </p:cNvPr>
          <p:cNvSpPr>
            <a:spLocks noGrp="1"/>
          </p:cNvSpPr>
          <p:nvPr>
            <p:ph sz="half" idx="1"/>
          </p:nvPr>
        </p:nvSpPr>
        <p:spPr>
          <a:xfrm>
            <a:off x="0" y="573206"/>
            <a:ext cx="6019800" cy="6284793"/>
          </a:xfrm>
        </p:spPr>
        <p:txBody>
          <a:bodyPr>
            <a:normAutofit/>
          </a:bodyPr>
          <a:lstStyle/>
          <a:p>
            <a:pPr algn="just"/>
            <a:r>
              <a:rPr lang="en-US" sz="2400" dirty="0">
                <a:latin typeface="Times New Roman" panose="02020603050405020304" pitchFamily="18" charset="0"/>
                <a:cs typeface="Times New Roman" panose="02020603050405020304" pitchFamily="18" charset="0"/>
              </a:rPr>
              <a:t>Job analysis is gathering relevant information about various aspects of a job and identifying tasks required to be performed as part of it. </a:t>
            </a:r>
          </a:p>
        </p:txBody>
      </p:sp>
      <p:sp>
        <p:nvSpPr>
          <p:cNvPr id="4" name="Content Placeholder 3">
            <a:extLst>
              <a:ext uri="{FF2B5EF4-FFF2-40B4-BE49-F238E27FC236}">
                <a16:creationId xmlns:a16="http://schemas.microsoft.com/office/drawing/2014/main" id="{C3542405-DF72-10FC-5402-3AA7FA20182E}"/>
              </a:ext>
            </a:extLst>
          </p:cNvPr>
          <p:cNvSpPr>
            <a:spLocks noGrp="1"/>
          </p:cNvSpPr>
          <p:nvPr>
            <p:ph sz="half" idx="2"/>
          </p:nvPr>
        </p:nvSpPr>
        <p:spPr>
          <a:xfrm>
            <a:off x="6172200" y="573206"/>
            <a:ext cx="6019800" cy="6182436"/>
          </a:xfrm>
        </p:spPr>
        <p:txBody>
          <a:bodyPr/>
          <a:lstStyle/>
          <a:p>
            <a:pPr algn="just"/>
            <a:r>
              <a:rPr lang="en-US" dirty="0"/>
              <a:t>It approaches systematically defining the role, context, conditions, human behavior, performance standards, and responsibilities of a job. </a:t>
            </a:r>
          </a:p>
        </p:txBody>
      </p:sp>
    </p:spTree>
    <p:extLst>
      <p:ext uri="{BB962C8B-B14F-4D97-AF65-F5344CB8AC3E}">
        <p14:creationId xmlns:p14="http://schemas.microsoft.com/office/powerpoint/2010/main" val="4021416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884DB-FCF0-0108-06E9-8DA8364D0093}"/>
              </a:ext>
            </a:extLst>
          </p:cNvPr>
          <p:cNvSpPr>
            <a:spLocks noGrp="1"/>
          </p:cNvSpPr>
          <p:nvPr>
            <p:ph type="title"/>
          </p:nvPr>
        </p:nvSpPr>
        <p:spPr>
          <a:xfrm>
            <a:off x="0" y="1"/>
            <a:ext cx="12192000" cy="1009933"/>
          </a:xfrm>
        </p:spPr>
        <p:txBody>
          <a:bodyPr>
            <a:normAutofit/>
          </a:bodyPr>
          <a:lstStyle/>
          <a:p>
            <a:pPr algn="ctr"/>
            <a:r>
              <a:rPr lang="en-US" sz="2400" b="1" i="0" dirty="0">
                <a:solidFill>
                  <a:srgbClr val="151515"/>
                </a:solidFill>
                <a:effectLst/>
                <a:latin typeface="Times New Roman" panose="02020603050405020304" pitchFamily="18" charset="0"/>
                <a:cs typeface="Times New Roman" panose="02020603050405020304" pitchFamily="18" charset="0"/>
              </a:rPr>
              <a:t>Features of Job Analysis</a:t>
            </a:r>
            <a:endParaRPr lang="en-US" sz="2400" dirty="0"/>
          </a:p>
        </p:txBody>
      </p:sp>
      <p:sp>
        <p:nvSpPr>
          <p:cNvPr id="3" name="Content Placeholder 2">
            <a:extLst>
              <a:ext uri="{FF2B5EF4-FFF2-40B4-BE49-F238E27FC236}">
                <a16:creationId xmlns:a16="http://schemas.microsoft.com/office/drawing/2014/main" id="{49BF69AF-24C1-A794-2B81-0E015BD019CE}"/>
              </a:ext>
            </a:extLst>
          </p:cNvPr>
          <p:cNvSpPr>
            <a:spLocks noGrp="1"/>
          </p:cNvSpPr>
          <p:nvPr>
            <p:ph sz="half" idx="1"/>
          </p:nvPr>
        </p:nvSpPr>
        <p:spPr>
          <a:xfrm>
            <a:off x="0" y="791570"/>
            <a:ext cx="6019800" cy="6066429"/>
          </a:xfrm>
        </p:spPr>
        <p:txBody>
          <a:bodyPr>
            <a:normAutofit/>
          </a:bodyPr>
          <a:lstStyle/>
          <a:p>
            <a:pPr algn="just"/>
            <a:r>
              <a:rPr lang="en-US" sz="2400" dirty="0">
                <a:latin typeface="Times New Roman" panose="02020603050405020304" pitchFamily="18" charset="0"/>
                <a:cs typeface="Times New Roman" panose="02020603050405020304" pitchFamily="18" charset="0"/>
              </a:rPr>
              <a:t>It helps in establishing the job’s worth to an organization. In other words, it measures a job’s value and contribution to the organization’s growth. </a:t>
            </a:r>
          </a:p>
        </p:txBody>
      </p:sp>
      <p:sp>
        <p:nvSpPr>
          <p:cNvPr id="4" name="Content Placeholder 3">
            <a:extLst>
              <a:ext uri="{FF2B5EF4-FFF2-40B4-BE49-F238E27FC236}">
                <a16:creationId xmlns:a16="http://schemas.microsoft.com/office/drawing/2014/main" id="{08A0D687-8D94-3194-9472-30795D55E5E6}"/>
              </a:ext>
            </a:extLst>
          </p:cNvPr>
          <p:cNvSpPr>
            <a:spLocks noGrp="1"/>
          </p:cNvSpPr>
          <p:nvPr>
            <p:ph sz="half" idx="2"/>
          </p:nvPr>
        </p:nvSpPr>
        <p:spPr>
          <a:xfrm>
            <a:off x="6172199" y="914400"/>
            <a:ext cx="6019799" cy="5943599"/>
          </a:xfrm>
        </p:spPr>
        <p:txBody>
          <a:bodyPr>
            <a:normAutofit/>
          </a:bodyPr>
          <a:lstStyle/>
          <a:p>
            <a:r>
              <a:rPr lang="en-US" sz="2400" dirty="0">
                <a:latin typeface="Times New Roman" panose="02020603050405020304" pitchFamily="18" charset="0"/>
                <a:cs typeface="Times New Roman" panose="02020603050405020304" pitchFamily="18" charset="0"/>
              </a:rPr>
              <a:t>It establishes job-relatedness, which is crucial for HR decisions involving recruitment, selection, compensations, training, health, and safety. </a:t>
            </a:r>
          </a:p>
        </p:txBody>
      </p:sp>
    </p:spTree>
    <p:extLst>
      <p:ext uri="{BB962C8B-B14F-4D97-AF65-F5344CB8AC3E}">
        <p14:creationId xmlns:p14="http://schemas.microsoft.com/office/powerpoint/2010/main" val="5765245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F93F12-A46F-5D56-DC69-93B033F741C1}"/>
              </a:ext>
            </a:extLst>
          </p:cNvPr>
          <p:cNvSpPr>
            <a:spLocks noGrp="1"/>
          </p:cNvSpPr>
          <p:nvPr>
            <p:ph type="title"/>
          </p:nvPr>
        </p:nvSpPr>
        <p:spPr>
          <a:xfrm>
            <a:off x="1" y="-586853"/>
            <a:ext cx="12191999" cy="1719617"/>
          </a:xfrm>
        </p:spPr>
        <p:txBody>
          <a:bodyPr>
            <a:normAutofit/>
          </a:bodyPr>
          <a:lstStyle/>
          <a:p>
            <a:pPr algn="ctr"/>
            <a:r>
              <a:rPr lang="en-US" sz="2400" b="1" dirty="0">
                <a:latin typeface="Times New Roman" panose="02020603050405020304" pitchFamily="18" charset="0"/>
                <a:ea typeface="Calibri" panose="020F0502020204030204" pitchFamily="34" charset="0"/>
                <a:cs typeface="Times New Roman" panose="02020603050405020304" pitchFamily="18" charset="0"/>
              </a:rPr>
              <a:t>Importance </a:t>
            </a: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Job Analysis</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F445544C-B5EB-CBE6-85A5-86FD27FFFFBC}"/>
              </a:ext>
            </a:extLst>
          </p:cNvPr>
          <p:cNvSpPr>
            <a:spLocks noGrp="1"/>
          </p:cNvSpPr>
          <p:nvPr>
            <p:ph idx="1"/>
          </p:nvPr>
        </p:nvSpPr>
        <p:spPr>
          <a:xfrm>
            <a:off x="0" y="218364"/>
            <a:ext cx="12192000" cy="6639635"/>
          </a:xfrm>
        </p:spPr>
        <p:txBody>
          <a:bodyPr>
            <a:normAutofit/>
          </a:bodyPr>
          <a:lstStyle/>
          <a:p>
            <a:pPr marL="0" indent="0" algn="just">
              <a:buNone/>
            </a:pPr>
            <a:r>
              <a:rPr lang="en-US" sz="2400" b="1" dirty="0" err="1">
                <a:effectLst/>
                <a:latin typeface="Times New Roman" panose="02020603050405020304" pitchFamily="18" charset="0"/>
                <a:ea typeface="Calibri" panose="020F0502020204030204" pitchFamily="34" charset="0"/>
              </a:rPr>
              <a:t>Organisation</a:t>
            </a:r>
            <a:r>
              <a:rPr lang="en-US" sz="2400" b="1" dirty="0">
                <a:effectLst/>
                <a:latin typeface="Times New Roman" panose="02020603050405020304" pitchFamily="18" charset="0"/>
                <a:ea typeface="Calibri" panose="020F0502020204030204" pitchFamily="34" charset="0"/>
              </a:rPr>
              <a:t> and Manpower Planning</a:t>
            </a:r>
            <a:r>
              <a:rPr lang="en-US" sz="2400" dirty="0">
                <a:effectLst/>
                <a:latin typeface="Times New Roman" panose="02020603050405020304" pitchFamily="18" charset="0"/>
                <a:ea typeface="Calibri" panose="020F0502020204030204" pitchFamily="34" charset="0"/>
              </a:rPr>
              <a:t>—Job analysis is helpful in </a:t>
            </a:r>
            <a:r>
              <a:rPr lang="en-US" sz="2400" dirty="0" err="1">
                <a:effectLst/>
                <a:latin typeface="Times New Roman" panose="02020603050405020304" pitchFamily="18" charset="0"/>
                <a:ea typeface="Calibri" panose="020F0502020204030204" pitchFamily="34" charset="0"/>
              </a:rPr>
              <a:t>organisational</a:t>
            </a:r>
            <a:r>
              <a:rPr lang="en-US" sz="2400" dirty="0">
                <a:effectLst/>
                <a:latin typeface="Times New Roman" panose="02020603050405020304" pitchFamily="18" charset="0"/>
                <a:ea typeface="Calibri" panose="020F0502020204030204" pitchFamily="34" charset="0"/>
              </a:rPr>
              <a:t> planning, for it defines </a:t>
            </a:r>
            <a:r>
              <a:rPr lang="en-US" sz="2400" dirty="0" err="1">
                <a:effectLst/>
                <a:latin typeface="Times New Roman" panose="02020603050405020304" pitchFamily="18" charset="0"/>
                <a:ea typeface="Calibri" panose="020F0502020204030204" pitchFamily="34" charset="0"/>
              </a:rPr>
              <a:t>labour</a:t>
            </a:r>
            <a:r>
              <a:rPr lang="en-US" sz="2400" dirty="0">
                <a:effectLst/>
                <a:latin typeface="Times New Roman" panose="02020603050405020304" pitchFamily="18" charset="0"/>
                <a:ea typeface="Calibri" panose="020F0502020204030204" pitchFamily="34" charset="0"/>
              </a:rPr>
              <a:t> needs in clear terms. It coordinates the activities of the work force and facilitates the division of work, duties and responsibilities. Thus, it is an essential element of manpower planning because it matches jobs with them.</a:t>
            </a:r>
            <a:endParaRPr lang="en-US" sz="2400" dirty="0"/>
          </a:p>
        </p:txBody>
      </p:sp>
    </p:spTree>
    <p:extLst>
      <p:ext uri="{BB962C8B-B14F-4D97-AF65-F5344CB8AC3E}">
        <p14:creationId xmlns:p14="http://schemas.microsoft.com/office/powerpoint/2010/main" val="674434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BD388-6193-649B-7627-6B3FA036AD2A}"/>
              </a:ext>
            </a:extLst>
          </p:cNvPr>
          <p:cNvSpPr>
            <a:spLocks noGrp="1"/>
          </p:cNvSpPr>
          <p:nvPr>
            <p:ph type="title"/>
          </p:nvPr>
        </p:nvSpPr>
        <p:spPr>
          <a:xfrm>
            <a:off x="0" y="-95533"/>
            <a:ext cx="12192000" cy="982637"/>
          </a:xfrm>
        </p:spPr>
        <p:txBody>
          <a:bodyPr>
            <a:normAutofit/>
          </a:bodyPr>
          <a:lstStyle/>
          <a:p>
            <a:pPr algn="ctr"/>
            <a:r>
              <a:rPr lang="en-US" sz="2400" b="1" dirty="0">
                <a:effectLst/>
                <a:latin typeface="Times New Roman" panose="02020603050405020304" pitchFamily="18" charset="0"/>
                <a:ea typeface="Calibri" panose="020F0502020204030204" pitchFamily="34" charset="0"/>
              </a:rPr>
              <a:t>Recruitment and Selection</a:t>
            </a:r>
            <a:endParaRPr lang="en-US" sz="2400" b="1" dirty="0"/>
          </a:p>
        </p:txBody>
      </p:sp>
      <p:sp>
        <p:nvSpPr>
          <p:cNvPr id="3" name="Content Placeholder 2">
            <a:extLst>
              <a:ext uri="{FF2B5EF4-FFF2-40B4-BE49-F238E27FC236}">
                <a16:creationId xmlns:a16="http://schemas.microsoft.com/office/drawing/2014/main" id="{4AC04B76-D9F9-F7A2-9DB4-4861EC8C700C}"/>
              </a:ext>
            </a:extLst>
          </p:cNvPr>
          <p:cNvSpPr>
            <a:spLocks noGrp="1"/>
          </p:cNvSpPr>
          <p:nvPr>
            <p:ph idx="1"/>
          </p:nvPr>
        </p:nvSpPr>
        <p:spPr>
          <a:xfrm>
            <a:off x="-1" y="709684"/>
            <a:ext cx="12191999" cy="6148316"/>
          </a:xfrm>
        </p:spPr>
        <p:txBody>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Job analysis indicates the specific job requirements of each job i.e. skills and knowledge. In this way, job analysis provides a realistic basis for hiring, training, placement, transfer and promotion of personnel. Basically, the goal of job analysis is to match the job requirements with a worker's aptitude, abilities and interests.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461067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4AFE0-E2C3-BA73-A22E-E60B0E1AC175}"/>
              </a:ext>
            </a:extLst>
          </p:cNvPr>
          <p:cNvSpPr>
            <a:spLocks noGrp="1"/>
          </p:cNvSpPr>
          <p:nvPr>
            <p:ph type="title"/>
          </p:nvPr>
        </p:nvSpPr>
        <p:spPr>
          <a:xfrm>
            <a:off x="0" y="-9524"/>
            <a:ext cx="5183188" cy="996949"/>
          </a:xfrm>
        </p:spPr>
        <p:txBody>
          <a:bodyPr>
            <a:normAutofit/>
          </a:bodyPr>
          <a:lstStyle/>
          <a:p>
            <a:r>
              <a:rPr lang="en-US" sz="2400" b="1" dirty="0">
                <a:effectLst/>
                <a:latin typeface="Times New Roman" panose="02020603050405020304" pitchFamily="18" charset="0"/>
                <a:ea typeface="Calibri" panose="020F0502020204030204" pitchFamily="34" charset="0"/>
              </a:rPr>
              <a:t>Training and Development</a:t>
            </a:r>
            <a:endParaRPr lang="en-US" sz="2400" b="1" dirty="0"/>
          </a:p>
        </p:txBody>
      </p:sp>
      <p:sp>
        <p:nvSpPr>
          <p:cNvPr id="4" name="Text Placeholder 3">
            <a:extLst>
              <a:ext uri="{FF2B5EF4-FFF2-40B4-BE49-F238E27FC236}">
                <a16:creationId xmlns:a16="http://schemas.microsoft.com/office/drawing/2014/main" id="{C71BA44D-FF97-A617-1A3A-C9D0A4100D7E}"/>
              </a:ext>
            </a:extLst>
          </p:cNvPr>
          <p:cNvSpPr>
            <a:spLocks noGrp="1"/>
          </p:cNvSpPr>
          <p:nvPr>
            <p:ph type="body" sz="half" idx="2"/>
          </p:nvPr>
        </p:nvSpPr>
        <p:spPr>
          <a:xfrm>
            <a:off x="0" y="987426"/>
            <a:ext cx="8229600" cy="5870574"/>
          </a:xfrm>
        </p:spPr>
        <p:txBody>
          <a:bodyPr>
            <a:normAutofit/>
          </a:bodyPr>
          <a:lstStyle/>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Job analysis provides the necessary information to the management of training and development </a:t>
            </a:r>
            <a:r>
              <a:rPr lang="en-US" sz="2400" dirty="0" err="1">
                <a:effectLst/>
                <a:latin typeface="Times New Roman" panose="02020603050405020304" pitchFamily="18" charset="0"/>
                <a:ea typeface="Calibri" panose="020F0502020204030204" pitchFamily="34" charset="0"/>
              </a:rPr>
              <a:t>programmes</a:t>
            </a:r>
            <a:r>
              <a:rPr lang="en-US" sz="2400" dirty="0">
                <a:effectLst/>
                <a:latin typeface="Times New Roman" panose="02020603050405020304" pitchFamily="18" charset="0"/>
                <a:ea typeface="Calibri" panose="020F0502020204030204" pitchFamily="34" charset="0"/>
              </a:rPr>
              <a:t>. </a:t>
            </a:r>
          </a:p>
          <a:p>
            <a:pPr marL="342900" indent="-342900" algn="just">
              <a:buFont typeface="Arial" panose="020B0604020202020204" pitchFamily="34" charset="0"/>
              <a:buChar char="•"/>
            </a:pPr>
            <a:r>
              <a:rPr lang="en-US" sz="2400" dirty="0">
                <a:effectLst/>
                <a:latin typeface="Times New Roman" panose="02020603050405020304" pitchFamily="18" charset="0"/>
                <a:ea typeface="Calibri" panose="020F0502020204030204" pitchFamily="34" charset="0"/>
              </a:rPr>
              <a:t>It helps to determine the content and subject matter of training courses</a:t>
            </a:r>
            <a:endParaRPr lang="en-US" sz="2400" dirty="0"/>
          </a:p>
        </p:txBody>
      </p:sp>
      <p:pic>
        <p:nvPicPr>
          <p:cNvPr id="3074" name="Picture 2" descr="Free Person in Black Pants and Black Shoes Sitting on Brown Wooden Chair Stock Photo">
            <a:extLst>
              <a:ext uri="{FF2B5EF4-FFF2-40B4-BE49-F238E27FC236}">
                <a16:creationId xmlns:a16="http://schemas.microsoft.com/office/drawing/2014/main" id="{46E11483-BE1A-1CFA-7C24-8778568B4AA8}"/>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229600" y="1"/>
            <a:ext cx="3962400" cy="389674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1BC718-6929-34F1-BA1F-BE44ACE86AA4}"/>
              </a:ext>
            </a:extLst>
          </p:cNvPr>
          <p:cNvSpPr txBox="1"/>
          <p:nvPr/>
        </p:nvSpPr>
        <p:spPr>
          <a:xfrm>
            <a:off x="8229600" y="3896751"/>
            <a:ext cx="396240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https://www.pexels.com/photo/person-in-black-pants-and-black-shoes-sitting-on-brown-wooden-chair-4101143/</a:t>
            </a:r>
          </a:p>
        </p:txBody>
      </p:sp>
    </p:spTree>
    <p:extLst>
      <p:ext uri="{BB962C8B-B14F-4D97-AF65-F5344CB8AC3E}">
        <p14:creationId xmlns:p14="http://schemas.microsoft.com/office/powerpoint/2010/main" val="35212130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674AB-5875-2727-C06B-8106DFD5A63A}"/>
              </a:ext>
            </a:extLst>
          </p:cNvPr>
          <p:cNvSpPr>
            <a:spLocks noGrp="1"/>
          </p:cNvSpPr>
          <p:nvPr>
            <p:ph type="title"/>
          </p:nvPr>
        </p:nvSpPr>
        <p:spPr>
          <a:xfrm>
            <a:off x="-1" y="1"/>
            <a:ext cx="7369789" cy="709684"/>
          </a:xfrm>
        </p:spPr>
        <p:txBody>
          <a:bodyPr>
            <a:normAutofit/>
          </a:bodyPr>
          <a:lstStyle/>
          <a:p>
            <a:r>
              <a:rPr lang="en-US" sz="2400" b="1" dirty="0">
                <a:effectLst/>
                <a:latin typeface="Times New Roman" panose="02020603050405020304" pitchFamily="18" charset="0"/>
                <a:ea typeface="Calibri" panose="020F0502020204030204" pitchFamily="34" charset="0"/>
              </a:rPr>
              <a:t>Wage and Salary Administration</a:t>
            </a:r>
            <a:endParaRPr lang="en-US" sz="2400" b="1" dirty="0"/>
          </a:p>
        </p:txBody>
      </p:sp>
      <p:sp>
        <p:nvSpPr>
          <p:cNvPr id="4" name="Text Placeholder 3">
            <a:extLst>
              <a:ext uri="{FF2B5EF4-FFF2-40B4-BE49-F238E27FC236}">
                <a16:creationId xmlns:a16="http://schemas.microsoft.com/office/drawing/2014/main" id="{D7805001-92F7-1B41-157C-82E9D6D17BAA}"/>
              </a:ext>
            </a:extLst>
          </p:cNvPr>
          <p:cNvSpPr>
            <a:spLocks noGrp="1"/>
          </p:cNvSpPr>
          <p:nvPr>
            <p:ph type="body" sz="half" idx="2"/>
          </p:nvPr>
        </p:nvSpPr>
        <p:spPr>
          <a:xfrm>
            <a:off x="0" y="709685"/>
            <a:ext cx="7369790" cy="6138790"/>
          </a:xfrm>
        </p:spPr>
        <p:txBody>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By indicating the qualifications required for doing a specified job and the risks and hazards involved in its performance, it helps in salary and wage administration.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 name="Picture 2" descr="Free A Woman in Plaid Blazer Using Her Laptop and Mobile Phone Stock Photo">
            <a:extLst>
              <a:ext uri="{FF2B5EF4-FFF2-40B4-BE49-F238E27FC236}">
                <a16:creationId xmlns:a16="http://schemas.microsoft.com/office/drawing/2014/main" id="{3DA2135D-61D4-70CD-84BD-FDE7B76E0C3C}"/>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369790" y="9526"/>
            <a:ext cx="4822209" cy="357983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7FA651C-DB19-1C10-1208-1ECAC42C6458}"/>
              </a:ext>
            </a:extLst>
          </p:cNvPr>
          <p:cNvSpPr txBox="1"/>
          <p:nvPr/>
        </p:nvSpPr>
        <p:spPr>
          <a:xfrm>
            <a:off x="7369788" y="3598887"/>
            <a:ext cx="4620257"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https://www.pexels.com/photo/a-woman-in-plaid-blazer-using-her-laptop-and-mobile-phone-6693656/</a:t>
            </a:r>
          </a:p>
        </p:txBody>
      </p:sp>
    </p:spTree>
    <p:extLst>
      <p:ext uri="{BB962C8B-B14F-4D97-AF65-F5344CB8AC3E}">
        <p14:creationId xmlns:p14="http://schemas.microsoft.com/office/powerpoint/2010/main" val="3051482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41058-46C3-27EE-2101-E1DDF1EBEA8A}"/>
              </a:ext>
            </a:extLst>
          </p:cNvPr>
          <p:cNvSpPr>
            <a:spLocks noGrp="1"/>
          </p:cNvSpPr>
          <p:nvPr>
            <p:ph type="title"/>
          </p:nvPr>
        </p:nvSpPr>
        <p:spPr>
          <a:xfrm>
            <a:off x="0" y="0"/>
            <a:ext cx="5183188" cy="859809"/>
          </a:xfrm>
        </p:spPr>
        <p:txBody>
          <a:bodyPr>
            <a:normAutofit/>
          </a:bodyPr>
          <a:lstStyle/>
          <a:p>
            <a:r>
              <a:rPr lang="en-US" sz="2400" b="1" dirty="0">
                <a:effectLst/>
                <a:latin typeface="Times New Roman" panose="02020603050405020304" pitchFamily="18" charset="0"/>
                <a:ea typeface="Calibri" panose="020F0502020204030204" pitchFamily="34" charset="0"/>
              </a:rPr>
              <a:t>Performance Appraisal</a:t>
            </a:r>
            <a:endParaRPr lang="en-US" sz="2400" b="1" dirty="0"/>
          </a:p>
        </p:txBody>
      </p:sp>
      <p:sp>
        <p:nvSpPr>
          <p:cNvPr id="4" name="Text Placeholder 3">
            <a:extLst>
              <a:ext uri="{FF2B5EF4-FFF2-40B4-BE49-F238E27FC236}">
                <a16:creationId xmlns:a16="http://schemas.microsoft.com/office/drawing/2014/main" id="{CA7B184A-ACE7-8CCB-EC3A-3BD52D3EA9C6}"/>
              </a:ext>
            </a:extLst>
          </p:cNvPr>
          <p:cNvSpPr>
            <a:spLocks noGrp="1"/>
          </p:cNvSpPr>
          <p:nvPr>
            <p:ph type="body" sz="half" idx="2"/>
          </p:nvPr>
        </p:nvSpPr>
        <p:spPr>
          <a:xfrm>
            <a:off x="0" y="859809"/>
            <a:ext cx="7792872" cy="5998191"/>
          </a:xfrm>
        </p:spPr>
        <p:txBody>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Job analysis data provide a clear cut performance for every job.</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4100" name="Picture 4" descr="Free A Group of People Having a Meeting in the Office Stock Photo">
            <a:extLst>
              <a:ext uri="{FF2B5EF4-FFF2-40B4-BE49-F238E27FC236}">
                <a16:creationId xmlns:a16="http://schemas.microsoft.com/office/drawing/2014/main" id="{A8E0934D-831A-BF63-0531-81086E32BA75}"/>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6831" b="26831"/>
          <a:stretch>
            <a:fillRect/>
          </a:stretch>
        </p:blipFill>
        <p:spPr bwMode="auto">
          <a:xfrm>
            <a:off x="7934178" y="0"/>
            <a:ext cx="4257822" cy="305752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69A8A80-95C8-49A1-55EC-8097294BE84C}"/>
              </a:ext>
            </a:extLst>
          </p:cNvPr>
          <p:cNvSpPr txBox="1"/>
          <p:nvPr/>
        </p:nvSpPr>
        <p:spPr>
          <a:xfrm>
            <a:off x="7934178" y="3429000"/>
            <a:ext cx="4149970"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https://www.pexels.com/photo/a-group-of-people-having-a-meeting-in-the-office-7652137/</a:t>
            </a:r>
          </a:p>
        </p:txBody>
      </p:sp>
    </p:spTree>
    <p:extLst>
      <p:ext uri="{BB962C8B-B14F-4D97-AF65-F5344CB8AC3E}">
        <p14:creationId xmlns:p14="http://schemas.microsoft.com/office/powerpoint/2010/main" val="1191964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C87E8-82E8-6DBA-1A8A-9BB43F6AB23E}"/>
              </a:ext>
            </a:extLst>
          </p:cNvPr>
          <p:cNvSpPr>
            <a:spLocks noGrp="1"/>
          </p:cNvSpPr>
          <p:nvPr>
            <p:ph type="title"/>
          </p:nvPr>
        </p:nvSpPr>
        <p:spPr>
          <a:xfrm>
            <a:off x="-1" y="1"/>
            <a:ext cx="12192001" cy="764274"/>
          </a:xfrm>
        </p:spPr>
        <p:txBody>
          <a:bodyPr>
            <a:normAutofit/>
          </a:bodyPr>
          <a:lstStyle/>
          <a:p>
            <a:pPr algn="ctr"/>
            <a:r>
              <a:rPr lang="en-US" sz="2400" b="1" dirty="0">
                <a:effectLst/>
                <a:latin typeface="Times New Roman" panose="02020603050405020304" pitchFamily="18" charset="0"/>
                <a:ea typeface="Calibri" panose="020F0502020204030204" pitchFamily="34" charset="0"/>
              </a:rPr>
              <a:t>Job Re-engineering</a:t>
            </a:r>
            <a:endParaRPr lang="en-US" sz="2400" b="1" dirty="0"/>
          </a:p>
        </p:txBody>
      </p:sp>
      <p:sp>
        <p:nvSpPr>
          <p:cNvPr id="3" name="Content Placeholder 2">
            <a:extLst>
              <a:ext uri="{FF2B5EF4-FFF2-40B4-BE49-F238E27FC236}">
                <a16:creationId xmlns:a16="http://schemas.microsoft.com/office/drawing/2014/main" id="{656C9E4D-41EE-CAC4-A885-46CC75E115C5}"/>
              </a:ext>
            </a:extLst>
          </p:cNvPr>
          <p:cNvSpPr>
            <a:spLocks noGrp="1"/>
          </p:cNvSpPr>
          <p:nvPr>
            <p:ph idx="1"/>
          </p:nvPr>
        </p:nvSpPr>
        <p:spPr>
          <a:xfrm>
            <a:off x="-1" y="655093"/>
            <a:ext cx="12064621" cy="6202907"/>
          </a:xfrm>
        </p:spPr>
        <p:txBody>
          <a:bodyPr>
            <a:normAutofit/>
          </a:bodyPr>
          <a:lstStyle/>
          <a:p>
            <a:pPr algn="just"/>
            <a:r>
              <a:rPr lang="en-US" sz="2400" dirty="0">
                <a:effectLst/>
                <a:latin typeface="Times New Roman" panose="02020603050405020304" pitchFamily="18" charset="0"/>
                <a:ea typeface="Calibri" panose="020F0502020204030204" pitchFamily="34" charset="0"/>
              </a:rPr>
              <a:t>Job analysis provides information which enables the management to change jobs in order to permit their being manner by personnel with specific characteristics and qualifications.</a:t>
            </a:r>
            <a:endParaRPr lang="en-US" sz="2400" dirty="0"/>
          </a:p>
        </p:txBody>
      </p:sp>
    </p:spTree>
    <p:extLst>
      <p:ext uri="{BB962C8B-B14F-4D97-AF65-F5344CB8AC3E}">
        <p14:creationId xmlns:p14="http://schemas.microsoft.com/office/powerpoint/2010/main" val="41302480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47302-1A8A-D035-33B1-6234B775AF20}"/>
              </a:ext>
            </a:extLst>
          </p:cNvPr>
          <p:cNvSpPr>
            <a:spLocks noGrp="1"/>
          </p:cNvSpPr>
          <p:nvPr>
            <p:ph type="title"/>
          </p:nvPr>
        </p:nvSpPr>
        <p:spPr>
          <a:xfrm>
            <a:off x="0" y="1"/>
            <a:ext cx="5254388" cy="709684"/>
          </a:xfrm>
        </p:spPr>
        <p:txBody>
          <a:bodyPr>
            <a:normAutofit/>
          </a:bodyPr>
          <a:lstStyle/>
          <a:p>
            <a:pPr algn="ctr"/>
            <a:r>
              <a:rPr lang="en-US" sz="2400" b="1" dirty="0">
                <a:effectLst/>
                <a:latin typeface="Times New Roman" panose="02020603050405020304" pitchFamily="18" charset="0"/>
                <a:ea typeface="Calibri" panose="020F0502020204030204" pitchFamily="34" charset="0"/>
              </a:rPr>
              <a:t>Health and Safety</a:t>
            </a:r>
            <a:endParaRPr lang="en-US" sz="2400" b="1" dirty="0"/>
          </a:p>
        </p:txBody>
      </p:sp>
      <p:sp>
        <p:nvSpPr>
          <p:cNvPr id="4" name="Text Placeholder 3">
            <a:extLst>
              <a:ext uri="{FF2B5EF4-FFF2-40B4-BE49-F238E27FC236}">
                <a16:creationId xmlns:a16="http://schemas.microsoft.com/office/drawing/2014/main" id="{76E47BA5-2605-28EC-71DB-FFD1F163917A}"/>
              </a:ext>
            </a:extLst>
          </p:cNvPr>
          <p:cNvSpPr>
            <a:spLocks noGrp="1"/>
          </p:cNvSpPr>
          <p:nvPr>
            <p:ph type="body" sz="half" idx="2"/>
          </p:nvPr>
        </p:nvSpPr>
        <p:spPr>
          <a:xfrm>
            <a:off x="-1" y="987425"/>
            <a:ext cx="7956645" cy="5870574"/>
          </a:xfrm>
        </p:spPr>
        <p:txBody>
          <a:bodyPr/>
          <a:lstStyle/>
          <a:p>
            <a:pPr algn="just"/>
            <a:r>
              <a:rPr lang="en-US" sz="2400" dirty="0">
                <a:effectLst/>
                <a:latin typeface="Times New Roman" panose="02020603050405020304" pitchFamily="18" charset="0"/>
                <a:ea typeface="Calibri" panose="020F0502020204030204" pitchFamily="34" charset="0"/>
                <a:cs typeface="Times New Roman" panose="02020603050405020304" pitchFamily="18" charset="0"/>
              </a:rPr>
              <a:t>Job analysis provides an opportunity for identifying hazardous and unhealthy conditions so that corrective measures may be taken to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minimise</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the possibility of accidents and sickness.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6146" name="Picture 2" descr="Free Man in Black Jacket Standing Under the Vehicle Stock Photo">
            <a:extLst>
              <a:ext uri="{FF2B5EF4-FFF2-40B4-BE49-F238E27FC236}">
                <a16:creationId xmlns:a16="http://schemas.microsoft.com/office/drawing/2014/main" id="{F1E22E0F-C60C-8F6E-2F9F-28421927EE62}"/>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7956644" y="1"/>
            <a:ext cx="4235355" cy="397149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5CA98EE-2054-5335-B85C-4591F4EDE4BD}"/>
              </a:ext>
            </a:extLst>
          </p:cNvPr>
          <p:cNvSpPr txBox="1"/>
          <p:nvPr/>
        </p:nvSpPr>
        <p:spPr>
          <a:xfrm>
            <a:off x="7956644" y="3971499"/>
            <a:ext cx="423535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https://www.pexels.com/photo/man-in-black-jacket-standing-under-the-vehicle-3807120/</a:t>
            </a:r>
          </a:p>
        </p:txBody>
      </p:sp>
    </p:spTree>
    <p:extLst>
      <p:ext uri="{BB962C8B-B14F-4D97-AF65-F5344CB8AC3E}">
        <p14:creationId xmlns:p14="http://schemas.microsoft.com/office/powerpoint/2010/main" val="922619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10F9E-3C98-5337-5E18-34ED49848621}"/>
              </a:ext>
            </a:extLst>
          </p:cNvPr>
          <p:cNvSpPr>
            <a:spLocks noGrp="1"/>
          </p:cNvSpPr>
          <p:nvPr>
            <p:ph type="title"/>
          </p:nvPr>
        </p:nvSpPr>
        <p:spPr>
          <a:xfrm>
            <a:off x="0" y="1"/>
            <a:ext cx="12192000" cy="982638"/>
          </a:xfrm>
        </p:spPr>
        <p:txBody>
          <a:bodyPr>
            <a:normAutofit/>
          </a:bodyPr>
          <a:lstStyle/>
          <a:p>
            <a:pPr algn="ctr"/>
            <a:r>
              <a:rPr lang="en-US" sz="2400" b="1" dirty="0">
                <a:effectLst/>
                <a:latin typeface="Times New Roman" panose="02020603050405020304" pitchFamily="18" charset="0"/>
                <a:ea typeface="Calibri" panose="020F0502020204030204" pitchFamily="34" charset="0"/>
              </a:rPr>
              <a:t>Workforce planning </a:t>
            </a:r>
            <a:endParaRPr lang="en-US" sz="2400" b="1" dirty="0"/>
          </a:p>
        </p:txBody>
      </p:sp>
      <p:sp>
        <p:nvSpPr>
          <p:cNvPr id="3" name="Content Placeholder 2">
            <a:extLst>
              <a:ext uri="{FF2B5EF4-FFF2-40B4-BE49-F238E27FC236}">
                <a16:creationId xmlns:a16="http://schemas.microsoft.com/office/drawing/2014/main" id="{0DD2B284-1D0A-34E8-4202-5C9E1DFFCFAE}"/>
              </a:ext>
            </a:extLst>
          </p:cNvPr>
          <p:cNvSpPr>
            <a:spLocks noGrp="1"/>
          </p:cNvSpPr>
          <p:nvPr>
            <p:ph idx="1"/>
          </p:nvPr>
        </p:nvSpPr>
        <p:spPr>
          <a:xfrm>
            <a:off x="-1" y="873457"/>
            <a:ext cx="12191999" cy="5984542"/>
          </a:xfrm>
        </p:spPr>
        <p:txBody>
          <a:bodyPr>
            <a:normAutofit/>
          </a:bodyPr>
          <a:lstStyle/>
          <a:p>
            <a:pPr marL="0" indent="0">
              <a:buNone/>
            </a:pPr>
            <a:r>
              <a:rPr lang="en-US" sz="2400" dirty="0">
                <a:effectLst/>
                <a:latin typeface="Times New Roman" panose="02020603050405020304" pitchFamily="18" charset="0"/>
                <a:ea typeface="Calibri" panose="020F0502020204030204" pitchFamily="34" charset="0"/>
              </a:rPr>
              <a:t>An effective job analysis can work in tandem with an organization’s future-casting HR</a:t>
            </a:r>
            <a:endParaRPr lang="en-US" sz="2400" dirty="0"/>
          </a:p>
        </p:txBody>
      </p:sp>
    </p:spTree>
    <p:extLst>
      <p:ext uri="{BB962C8B-B14F-4D97-AF65-F5344CB8AC3E}">
        <p14:creationId xmlns:p14="http://schemas.microsoft.com/office/powerpoint/2010/main" val="41506969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5B9AF-83C5-F33C-2D08-9E161009AC34}"/>
              </a:ext>
            </a:extLst>
          </p:cNvPr>
          <p:cNvSpPr>
            <a:spLocks noGrp="1"/>
          </p:cNvSpPr>
          <p:nvPr>
            <p:ph type="title"/>
          </p:nvPr>
        </p:nvSpPr>
        <p:spPr>
          <a:xfrm>
            <a:off x="0" y="1"/>
            <a:ext cx="12192000" cy="996286"/>
          </a:xfrm>
        </p:spPr>
        <p:txBody>
          <a:bodyPr>
            <a:normAutofit/>
          </a:bodyPr>
          <a:lstStyle/>
          <a:p>
            <a:pPr algn="ctr"/>
            <a:r>
              <a:rPr lang="en-US" sz="2400" b="1" dirty="0">
                <a:effectLst/>
                <a:latin typeface="Times New Roman" panose="02020603050405020304" pitchFamily="18" charset="0"/>
                <a:ea typeface="Calibri" panose="020F0502020204030204" pitchFamily="34" charset="0"/>
              </a:rPr>
              <a:t>Succession planning </a:t>
            </a:r>
            <a:endParaRPr lang="en-US" sz="2400" b="1" dirty="0"/>
          </a:p>
        </p:txBody>
      </p:sp>
      <p:sp>
        <p:nvSpPr>
          <p:cNvPr id="3" name="Content Placeholder 2">
            <a:extLst>
              <a:ext uri="{FF2B5EF4-FFF2-40B4-BE49-F238E27FC236}">
                <a16:creationId xmlns:a16="http://schemas.microsoft.com/office/drawing/2014/main" id="{106EF0A4-ABAA-B8D3-8DC4-322AECD41C6A}"/>
              </a:ext>
            </a:extLst>
          </p:cNvPr>
          <p:cNvSpPr>
            <a:spLocks noGrp="1"/>
          </p:cNvSpPr>
          <p:nvPr>
            <p:ph idx="1"/>
          </p:nvPr>
        </p:nvSpPr>
        <p:spPr>
          <a:xfrm>
            <a:off x="0" y="818866"/>
            <a:ext cx="12192000" cy="6039133"/>
          </a:xfrm>
        </p:spPr>
        <p:txBody>
          <a:bodyPr/>
          <a:lstStyle/>
          <a:p>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HR professionals can use job analysis results to help fill key roles within their organization, now and in the future.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614789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542BB-D139-465C-40A2-3B30703C5AA9}"/>
              </a:ext>
            </a:extLst>
          </p:cNvPr>
          <p:cNvSpPr>
            <a:spLocks noGrp="1"/>
          </p:cNvSpPr>
          <p:nvPr>
            <p:ph type="title"/>
          </p:nvPr>
        </p:nvSpPr>
        <p:spPr>
          <a:xfrm>
            <a:off x="0" y="1"/>
            <a:ext cx="12192000" cy="1433014"/>
          </a:xfrm>
        </p:spPr>
        <p:txBody>
          <a:bodyPr>
            <a:normAutofit/>
          </a:bodyPr>
          <a:lstStyle/>
          <a:p>
            <a:pPr algn="ctr"/>
            <a:r>
              <a:rPr lang="en-US" sz="2400" b="1" i="0" dirty="0">
                <a:solidFill>
                  <a:srgbClr val="151515"/>
                </a:solidFill>
                <a:effectLst/>
                <a:latin typeface="Times New Roman" panose="02020603050405020304" pitchFamily="18" charset="0"/>
                <a:cs typeface="Times New Roman" panose="02020603050405020304" pitchFamily="18" charset="0"/>
              </a:rPr>
              <a:t>Components of Job Analysis</a:t>
            </a:r>
            <a:endParaRPr lang="en-US" sz="2400" dirty="0"/>
          </a:p>
        </p:txBody>
      </p:sp>
      <p:sp>
        <p:nvSpPr>
          <p:cNvPr id="3" name="Content Placeholder 2">
            <a:extLst>
              <a:ext uri="{FF2B5EF4-FFF2-40B4-BE49-F238E27FC236}">
                <a16:creationId xmlns:a16="http://schemas.microsoft.com/office/drawing/2014/main" id="{04959B9B-0F7E-3BCF-D7F1-82379DDCC5BB}"/>
              </a:ext>
            </a:extLst>
          </p:cNvPr>
          <p:cNvSpPr>
            <a:spLocks noGrp="1"/>
          </p:cNvSpPr>
          <p:nvPr>
            <p:ph sz="half" idx="1"/>
          </p:nvPr>
        </p:nvSpPr>
        <p:spPr>
          <a:xfrm>
            <a:off x="0" y="982639"/>
            <a:ext cx="6019800" cy="5875360"/>
          </a:xfrm>
        </p:spPr>
        <p:txBody>
          <a:bodyPr/>
          <a:lstStyle/>
          <a:p>
            <a:pPr marL="0" indent="0" algn="just">
              <a:buNone/>
            </a:pPr>
            <a:r>
              <a:rPr lang="en-US" sz="2400" b="1" dirty="0">
                <a:latin typeface="Times New Roman" panose="02020603050405020304" pitchFamily="18" charset="0"/>
                <a:cs typeface="Times New Roman" panose="02020603050405020304" pitchFamily="18" charset="0"/>
              </a:rPr>
              <a:t>Element</a:t>
            </a:r>
          </a:p>
          <a:p>
            <a:pPr marL="0" indent="0" algn="just">
              <a:buNone/>
            </a:pPr>
            <a:r>
              <a:rPr lang="en-US" sz="2400" dirty="0">
                <a:latin typeface="Times New Roman" panose="02020603050405020304" pitchFamily="18" charset="0"/>
                <a:cs typeface="Times New Roman" panose="02020603050405020304" pitchFamily="18" charset="0"/>
              </a:rPr>
              <a:t>The smallest practical unit into which any work activity can be subdivided</a:t>
            </a:r>
            <a:r>
              <a:rPr lang="en-US" dirty="0">
                <a:latin typeface="Times New Roman" panose="02020603050405020304" pitchFamily="18" charset="0"/>
                <a:cs typeface="Times New Roman" panose="02020603050405020304" pitchFamily="18" charset="0"/>
              </a:rPr>
              <a:t>. </a:t>
            </a:r>
          </a:p>
          <a:p>
            <a:endParaRPr lang="en-US" dirty="0"/>
          </a:p>
        </p:txBody>
      </p:sp>
      <p:sp>
        <p:nvSpPr>
          <p:cNvPr id="4" name="Content Placeholder 3">
            <a:extLst>
              <a:ext uri="{FF2B5EF4-FFF2-40B4-BE49-F238E27FC236}">
                <a16:creationId xmlns:a16="http://schemas.microsoft.com/office/drawing/2014/main" id="{4C5AE41D-9EE2-AB38-4A89-FB38B82B2B34}"/>
              </a:ext>
            </a:extLst>
          </p:cNvPr>
          <p:cNvSpPr>
            <a:spLocks noGrp="1"/>
          </p:cNvSpPr>
          <p:nvPr>
            <p:ph sz="half" idx="2"/>
          </p:nvPr>
        </p:nvSpPr>
        <p:spPr>
          <a:xfrm>
            <a:off x="6172200" y="1201002"/>
            <a:ext cx="6019800" cy="5875360"/>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Task</a:t>
            </a:r>
          </a:p>
          <a:p>
            <a:pPr marL="0" indent="0" algn="just">
              <a:buNone/>
            </a:pPr>
            <a:r>
              <a:rPr lang="en-US" sz="2400" dirty="0">
                <a:latin typeface="Times New Roman" panose="02020603050405020304" pitchFamily="18" charset="0"/>
                <a:cs typeface="Times New Roman" panose="02020603050405020304" pitchFamily="18" charset="0"/>
              </a:rPr>
              <a:t>An identifiable unit of work activity is  produced by applying a Composite of methods, procedures, and techniques. </a:t>
            </a:r>
          </a:p>
        </p:txBody>
      </p:sp>
    </p:spTree>
    <p:extLst>
      <p:ext uri="{BB962C8B-B14F-4D97-AF65-F5344CB8AC3E}">
        <p14:creationId xmlns:p14="http://schemas.microsoft.com/office/powerpoint/2010/main" val="3973000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E77-9BD3-398A-3087-0FD1D1862D80}"/>
              </a:ext>
            </a:extLst>
          </p:cNvPr>
          <p:cNvSpPr>
            <a:spLocks noGrp="1"/>
          </p:cNvSpPr>
          <p:nvPr>
            <p:ph type="title"/>
          </p:nvPr>
        </p:nvSpPr>
        <p:spPr>
          <a:xfrm>
            <a:off x="0" y="1"/>
            <a:ext cx="12192000" cy="1392071"/>
          </a:xfrm>
        </p:spPr>
        <p:txBody>
          <a:bodyPr>
            <a:normAutofit/>
          </a:bodyPr>
          <a:lstStyle/>
          <a:p>
            <a:pPr algn="ctr"/>
            <a:r>
              <a:rPr lang="en-US" sz="2400" b="1" i="0" dirty="0">
                <a:solidFill>
                  <a:srgbClr val="151515"/>
                </a:solidFill>
                <a:effectLst/>
                <a:latin typeface="Times New Roman" panose="02020603050405020304" pitchFamily="18" charset="0"/>
                <a:cs typeface="Times New Roman" panose="02020603050405020304" pitchFamily="18" charset="0"/>
              </a:rPr>
              <a:t>Components of Job Analysis</a:t>
            </a:r>
            <a:endParaRPr lang="en-US" sz="2400" dirty="0"/>
          </a:p>
        </p:txBody>
      </p:sp>
      <p:sp>
        <p:nvSpPr>
          <p:cNvPr id="3" name="Content Placeholder 2">
            <a:extLst>
              <a:ext uri="{FF2B5EF4-FFF2-40B4-BE49-F238E27FC236}">
                <a16:creationId xmlns:a16="http://schemas.microsoft.com/office/drawing/2014/main" id="{3D843EA4-4D59-9703-6971-1F2A11D827CE}"/>
              </a:ext>
            </a:extLst>
          </p:cNvPr>
          <p:cNvSpPr>
            <a:spLocks noGrp="1"/>
          </p:cNvSpPr>
          <p:nvPr>
            <p:ph sz="half" idx="1"/>
          </p:nvPr>
        </p:nvSpPr>
        <p:spPr>
          <a:xfrm>
            <a:off x="95534" y="1119116"/>
            <a:ext cx="5924266" cy="5738884"/>
          </a:xfrm>
        </p:spPr>
        <p:txBody>
          <a:bodyPr/>
          <a:lstStyle/>
          <a:p>
            <a:pPr marL="0" indent="0" algn="just">
              <a:buNone/>
            </a:pPr>
            <a:r>
              <a:rPr lang="en-US" sz="2400" b="1" dirty="0">
                <a:latin typeface="Times New Roman" panose="02020603050405020304" pitchFamily="18" charset="0"/>
                <a:cs typeface="Times New Roman" panose="02020603050405020304" pitchFamily="18" charset="0"/>
              </a:rPr>
              <a:t>Duty</a:t>
            </a:r>
          </a:p>
          <a:p>
            <a:pPr marL="0" indent="0" algn="just">
              <a:buNone/>
            </a:pPr>
            <a:r>
              <a:rPr lang="en-US" sz="2400" dirty="0">
                <a:latin typeface="Times New Roman" panose="02020603050405020304" pitchFamily="18" charset="0"/>
                <a:cs typeface="Times New Roman" panose="02020603050405020304" pitchFamily="18" charset="0"/>
              </a:rPr>
              <a:t>An individual performs several distinct tasks to complete a work activity for which he or she is responsible</a:t>
            </a:r>
            <a:r>
              <a:rPr lang="en-US" dirty="0"/>
              <a:t>. </a:t>
            </a:r>
          </a:p>
        </p:txBody>
      </p:sp>
      <p:sp>
        <p:nvSpPr>
          <p:cNvPr id="4" name="Content Placeholder 3">
            <a:extLst>
              <a:ext uri="{FF2B5EF4-FFF2-40B4-BE49-F238E27FC236}">
                <a16:creationId xmlns:a16="http://schemas.microsoft.com/office/drawing/2014/main" id="{4EDA0F73-E42A-BBC4-4328-CBCE24DA5E14}"/>
              </a:ext>
            </a:extLst>
          </p:cNvPr>
          <p:cNvSpPr>
            <a:spLocks noGrp="1"/>
          </p:cNvSpPr>
          <p:nvPr>
            <p:ph sz="half" idx="2"/>
          </p:nvPr>
        </p:nvSpPr>
        <p:spPr>
          <a:xfrm>
            <a:off x="6172200" y="1119116"/>
            <a:ext cx="6019800" cy="5738884"/>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Position</a:t>
            </a:r>
          </a:p>
          <a:p>
            <a:pPr marL="0" indent="0" algn="just">
              <a:buNone/>
            </a:pPr>
            <a:r>
              <a:rPr lang="en-US" sz="2400" dirty="0">
                <a:latin typeface="Times New Roman" panose="02020603050405020304" pitchFamily="18" charset="0"/>
                <a:cs typeface="Times New Roman" panose="02020603050405020304" pitchFamily="18" charset="0"/>
              </a:rPr>
              <a:t>The combination of all the duties required of one person performed a job. </a:t>
            </a:r>
          </a:p>
        </p:txBody>
      </p:sp>
    </p:spTree>
    <p:extLst>
      <p:ext uri="{BB962C8B-B14F-4D97-AF65-F5344CB8AC3E}">
        <p14:creationId xmlns:p14="http://schemas.microsoft.com/office/powerpoint/2010/main" val="871889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5ABC5-9566-8B2A-6F74-450C528CF2C7}"/>
              </a:ext>
            </a:extLst>
          </p:cNvPr>
          <p:cNvSpPr>
            <a:spLocks noGrp="1"/>
          </p:cNvSpPr>
          <p:nvPr>
            <p:ph type="title"/>
          </p:nvPr>
        </p:nvSpPr>
        <p:spPr>
          <a:xfrm>
            <a:off x="0" y="1"/>
            <a:ext cx="12192000" cy="681036"/>
          </a:xfrm>
        </p:spPr>
        <p:txBody>
          <a:bodyPr>
            <a:normAutofit/>
          </a:bodyPr>
          <a:lstStyle/>
          <a:p>
            <a:pPr algn="ctr"/>
            <a:r>
              <a:rPr lang="en-US" sz="2400" b="1" i="0" dirty="0">
                <a:solidFill>
                  <a:srgbClr val="151515"/>
                </a:solidFill>
                <a:effectLst/>
                <a:latin typeface="Times New Roman" panose="02020603050405020304" pitchFamily="18" charset="0"/>
                <a:cs typeface="Times New Roman" panose="02020603050405020304" pitchFamily="18" charset="0"/>
              </a:rPr>
              <a:t>Components of Job Analysis</a:t>
            </a:r>
            <a:endParaRPr lang="en-US" sz="2400" dirty="0"/>
          </a:p>
        </p:txBody>
      </p:sp>
      <p:sp>
        <p:nvSpPr>
          <p:cNvPr id="3" name="Content Placeholder 2">
            <a:extLst>
              <a:ext uri="{FF2B5EF4-FFF2-40B4-BE49-F238E27FC236}">
                <a16:creationId xmlns:a16="http://schemas.microsoft.com/office/drawing/2014/main" id="{026B0133-39F9-25AF-651A-0A454455453B}"/>
              </a:ext>
            </a:extLst>
          </p:cNvPr>
          <p:cNvSpPr>
            <a:spLocks noGrp="1"/>
          </p:cNvSpPr>
          <p:nvPr>
            <p:ph sz="half" idx="1"/>
          </p:nvPr>
        </p:nvSpPr>
        <p:spPr>
          <a:xfrm>
            <a:off x="0" y="681037"/>
            <a:ext cx="6019800" cy="6176962"/>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Job</a:t>
            </a:r>
          </a:p>
          <a:p>
            <a:pPr marL="0" indent="0" algn="just">
              <a:buNone/>
            </a:pPr>
            <a:r>
              <a:rPr lang="en-US" sz="2400" dirty="0">
                <a:latin typeface="Times New Roman" panose="02020603050405020304" pitchFamily="18" charset="0"/>
                <a:cs typeface="Times New Roman" panose="02020603050405020304" pitchFamily="18" charset="0"/>
              </a:rPr>
              <a:t>A group of positions that are the same enough or their job elements tasks and others to be covered by the same job analysis. </a:t>
            </a:r>
          </a:p>
          <a:p>
            <a:pPr marL="0" indent="0" algn="just">
              <a:buNone/>
            </a:pPr>
            <a:r>
              <a:rPr lang="en-US" sz="2400" b="1" dirty="0">
                <a:latin typeface="Times New Roman" panose="02020603050405020304" pitchFamily="18" charset="0"/>
                <a:cs typeface="Times New Roman" panose="02020603050405020304" pitchFamily="18" charset="0"/>
              </a:rPr>
              <a:t>Occupation</a:t>
            </a:r>
          </a:p>
          <a:p>
            <a:pPr marL="0" indent="0" algn="just">
              <a:buNone/>
            </a:pPr>
            <a:r>
              <a:rPr lang="en-US" sz="2400" dirty="0">
                <a:latin typeface="Times New Roman" panose="02020603050405020304" pitchFamily="18" charset="0"/>
                <a:cs typeface="Times New Roman" panose="02020603050405020304" pitchFamily="18" charset="0"/>
              </a:rPr>
              <a:t>Jobs are combined across organizations based upon the skills, exhaustion, and responsibilities required by the jobs. </a:t>
            </a:r>
          </a:p>
        </p:txBody>
      </p:sp>
      <p:sp>
        <p:nvSpPr>
          <p:cNvPr id="4" name="Content Placeholder 3">
            <a:extLst>
              <a:ext uri="{FF2B5EF4-FFF2-40B4-BE49-F238E27FC236}">
                <a16:creationId xmlns:a16="http://schemas.microsoft.com/office/drawing/2014/main" id="{454A3785-8AE4-FC77-7C65-058F15206164}"/>
              </a:ext>
            </a:extLst>
          </p:cNvPr>
          <p:cNvSpPr>
            <a:spLocks noGrp="1"/>
          </p:cNvSpPr>
          <p:nvPr>
            <p:ph sz="half" idx="2"/>
          </p:nvPr>
        </p:nvSpPr>
        <p:spPr>
          <a:xfrm>
            <a:off x="6172200" y="681036"/>
            <a:ext cx="6019800" cy="6176961"/>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Job  Family</a:t>
            </a:r>
          </a:p>
          <a:p>
            <a:pPr marL="0" indent="0">
              <a:buNone/>
            </a:pPr>
            <a:r>
              <a:rPr lang="en-US" sz="2400" dirty="0">
                <a:latin typeface="Times New Roman" panose="02020603050405020304" pitchFamily="18" charset="0"/>
                <a:cs typeface="Times New Roman" panose="02020603050405020304" pitchFamily="18" charset="0"/>
              </a:rPr>
              <a:t>A category in which similar cocoons are grouped. </a:t>
            </a:r>
          </a:p>
        </p:txBody>
      </p:sp>
    </p:spTree>
    <p:extLst>
      <p:ext uri="{BB962C8B-B14F-4D97-AF65-F5344CB8AC3E}">
        <p14:creationId xmlns:p14="http://schemas.microsoft.com/office/powerpoint/2010/main" val="2897112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FD99F2-B065-7081-A5C6-9715BCAC4F04}"/>
              </a:ext>
            </a:extLst>
          </p:cNvPr>
          <p:cNvSpPr>
            <a:spLocks noGrp="1"/>
          </p:cNvSpPr>
          <p:nvPr>
            <p:ph type="title"/>
          </p:nvPr>
        </p:nvSpPr>
        <p:spPr>
          <a:xfrm>
            <a:off x="0" y="128589"/>
            <a:ext cx="12192000" cy="1014411"/>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Steps of Job Analysis Process</a:t>
            </a:r>
          </a:p>
        </p:txBody>
      </p:sp>
      <p:pic>
        <p:nvPicPr>
          <p:cNvPr id="1026" name="Picture 2" descr="Steps In Job Analysis Process">
            <a:extLst>
              <a:ext uri="{FF2B5EF4-FFF2-40B4-BE49-F238E27FC236}">
                <a16:creationId xmlns:a16="http://schemas.microsoft.com/office/drawing/2014/main" id="{E570D051-5522-5105-F711-CEA2B7ADA83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96788" y="1143000"/>
            <a:ext cx="7328848" cy="51863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18F7BF8-4B7B-3672-1D17-875855948396}"/>
              </a:ext>
            </a:extLst>
          </p:cNvPr>
          <p:cNvSpPr txBox="1"/>
          <p:nvPr/>
        </p:nvSpPr>
        <p:spPr>
          <a:xfrm>
            <a:off x="3804527" y="6329363"/>
            <a:ext cx="4157661"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https://www.iedunote.com/job-analysis</a:t>
            </a:r>
          </a:p>
        </p:txBody>
      </p:sp>
    </p:spTree>
    <p:extLst>
      <p:ext uri="{BB962C8B-B14F-4D97-AF65-F5344CB8AC3E}">
        <p14:creationId xmlns:p14="http://schemas.microsoft.com/office/powerpoint/2010/main" val="2139031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B3B97-C000-367D-C4A7-6A88CBFE46A0}"/>
              </a:ext>
            </a:extLst>
          </p:cNvPr>
          <p:cNvSpPr>
            <a:spLocks noGrp="1"/>
          </p:cNvSpPr>
          <p:nvPr>
            <p:ph type="title"/>
          </p:nvPr>
        </p:nvSpPr>
        <p:spPr>
          <a:xfrm>
            <a:off x="-1" y="122831"/>
            <a:ext cx="12192001" cy="846160"/>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Steps of Job Analysis Process</a:t>
            </a:r>
            <a:endParaRPr lang="en-US" sz="2400" dirty="0"/>
          </a:p>
        </p:txBody>
      </p:sp>
      <p:sp>
        <p:nvSpPr>
          <p:cNvPr id="3" name="Content Placeholder 2">
            <a:extLst>
              <a:ext uri="{FF2B5EF4-FFF2-40B4-BE49-F238E27FC236}">
                <a16:creationId xmlns:a16="http://schemas.microsoft.com/office/drawing/2014/main" id="{40393BB6-771F-8FD2-3EA9-07821F9FDB57}"/>
              </a:ext>
            </a:extLst>
          </p:cNvPr>
          <p:cNvSpPr>
            <a:spLocks noGrp="1"/>
          </p:cNvSpPr>
          <p:nvPr>
            <p:ph idx="1"/>
          </p:nvPr>
        </p:nvSpPr>
        <p:spPr>
          <a:xfrm>
            <a:off x="-1" y="1078174"/>
            <a:ext cx="12078269" cy="5779826"/>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Step 1: Decide how to use the information.</a:t>
            </a:r>
          </a:p>
          <a:p>
            <a:pPr marL="0" indent="0">
              <a:buNone/>
            </a:pPr>
            <a:r>
              <a:rPr lang="en-US" sz="2400" dirty="0">
                <a:latin typeface="Times New Roman" panose="02020603050405020304" pitchFamily="18" charset="0"/>
                <a:cs typeface="Times New Roman" panose="02020603050405020304" pitchFamily="18" charset="0"/>
              </a:rPr>
              <a:t>Decide how to use the information since it determines the data and how to collect it</a:t>
            </a:r>
          </a:p>
        </p:txBody>
      </p:sp>
    </p:spTree>
    <p:extLst>
      <p:ext uri="{BB962C8B-B14F-4D97-AF65-F5344CB8AC3E}">
        <p14:creationId xmlns:p14="http://schemas.microsoft.com/office/powerpoint/2010/main" val="2602877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697E5-760F-CC53-7DA3-D024A434EC24}"/>
              </a:ext>
            </a:extLst>
          </p:cNvPr>
          <p:cNvSpPr>
            <a:spLocks noGrp="1"/>
          </p:cNvSpPr>
          <p:nvPr>
            <p:ph type="title"/>
          </p:nvPr>
        </p:nvSpPr>
        <p:spPr>
          <a:xfrm>
            <a:off x="0" y="1"/>
            <a:ext cx="12192000" cy="1255593"/>
          </a:xfrm>
        </p:spPr>
        <p:txBody>
          <a:bodyPr>
            <a:normAutofit/>
          </a:bodyPr>
          <a:lstStyle/>
          <a:p>
            <a:r>
              <a:rPr lang="en-US" sz="2400" b="1" i="0" dirty="0">
                <a:solidFill>
                  <a:srgbClr val="151515"/>
                </a:solidFill>
                <a:effectLst/>
                <a:latin typeface="Times New Roman" panose="02020603050405020304" pitchFamily="18" charset="0"/>
                <a:cs typeface="Times New Roman" panose="02020603050405020304" pitchFamily="18" charset="0"/>
              </a:rPr>
              <a:t>Step 2: Review relevant background information</a:t>
            </a:r>
            <a:br>
              <a:rPr lang="en-US" sz="2400" b="1" i="0" dirty="0">
                <a:solidFill>
                  <a:srgbClr val="151515"/>
                </a:solidFill>
                <a:effectLst/>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86603BC-3812-1438-FE04-A0D48F63A7D0}"/>
              </a:ext>
            </a:extLst>
          </p:cNvPr>
          <p:cNvSpPr>
            <a:spLocks noGrp="1"/>
          </p:cNvSpPr>
          <p:nvPr>
            <p:ph idx="1"/>
          </p:nvPr>
        </p:nvSpPr>
        <p:spPr>
          <a:xfrm>
            <a:off x="0" y="736980"/>
            <a:ext cx="12192000" cy="6121020"/>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Review relevant background information, such as organization charts, process charts, and job descriptions. Organization charts show the organization-wide division of work, with titles of each position and interconnecting lines that report to and communicate with whom. </a:t>
            </a:r>
          </a:p>
        </p:txBody>
      </p:sp>
    </p:spTree>
    <p:extLst>
      <p:ext uri="{BB962C8B-B14F-4D97-AF65-F5344CB8AC3E}">
        <p14:creationId xmlns:p14="http://schemas.microsoft.com/office/powerpoint/2010/main" val="7398202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AC0BC-B7FA-11F8-08F2-0B4B5FD99DA7}"/>
              </a:ext>
            </a:extLst>
          </p:cNvPr>
          <p:cNvSpPr>
            <a:spLocks noGrp="1"/>
          </p:cNvSpPr>
          <p:nvPr>
            <p:ph type="title"/>
          </p:nvPr>
        </p:nvSpPr>
        <p:spPr>
          <a:xfrm>
            <a:off x="-1" y="1"/>
            <a:ext cx="12191999" cy="1037229"/>
          </a:xfrm>
        </p:spPr>
        <p:txBody>
          <a:bodyPr/>
          <a:lstStyle/>
          <a:p>
            <a:pPr algn="ctr"/>
            <a:r>
              <a:rPr lang="en-US" sz="2400" b="1" i="0" dirty="0">
                <a:solidFill>
                  <a:srgbClr val="151515"/>
                </a:solidFill>
                <a:effectLst/>
                <a:latin typeface="Times New Roman" panose="02020603050405020304" pitchFamily="18" charset="0"/>
                <a:cs typeface="Times New Roman" panose="02020603050405020304" pitchFamily="18" charset="0"/>
              </a:rPr>
              <a:t>Step 3: Select representative positions</a:t>
            </a:r>
            <a:br>
              <a:rPr lang="en-US" b="1" i="0" dirty="0">
                <a:solidFill>
                  <a:srgbClr val="151515"/>
                </a:solidFill>
                <a:effectLst/>
                <a:latin typeface="-apple-system"/>
              </a:rPr>
            </a:br>
            <a:endParaRPr lang="en-US" dirty="0"/>
          </a:p>
        </p:txBody>
      </p:sp>
      <p:sp>
        <p:nvSpPr>
          <p:cNvPr id="3" name="Content Placeholder 2">
            <a:extLst>
              <a:ext uri="{FF2B5EF4-FFF2-40B4-BE49-F238E27FC236}">
                <a16:creationId xmlns:a16="http://schemas.microsoft.com/office/drawing/2014/main" id="{A5E9F8E0-A3A4-0A21-401F-7E89355D7041}"/>
              </a:ext>
            </a:extLst>
          </p:cNvPr>
          <p:cNvSpPr>
            <a:spLocks noGrp="1"/>
          </p:cNvSpPr>
          <p:nvPr>
            <p:ph idx="1"/>
          </p:nvPr>
        </p:nvSpPr>
        <p:spPr>
          <a:xfrm>
            <a:off x="0" y="682388"/>
            <a:ext cx="12192000" cy="6175611"/>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Select representative positions. There may be too many similar jobs to analyze them all</a:t>
            </a:r>
          </a:p>
        </p:txBody>
      </p:sp>
    </p:spTree>
    <p:extLst>
      <p:ext uri="{BB962C8B-B14F-4D97-AF65-F5344CB8AC3E}">
        <p14:creationId xmlns:p14="http://schemas.microsoft.com/office/powerpoint/2010/main" val="18912111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D7CB3-4E69-93CC-EE15-7431D15A0615}"/>
              </a:ext>
            </a:extLst>
          </p:cNvPr>
          <p:cNvSpPr>
            <a:spLocks noGrp="1"/>
          </p:cNvSpPr>
          <p:nvPr>
            <p:ph type="title"/>
          </p:nvPr>
        </p:nvSpPr>
        <p:spPr>
          <a:xfrm>
            <a:off x="0" y="1"/>
            <a:ext cx="12192000" cy="928047"/>
          </a:xfrm>
        </p:spPr>
        <p:txBody>
          <a:bodyPr>
            <a:normAutofit fontScale="90000"/>
          </a:bodyPr>
          <a:lstStyle/>
          <a:p>
            <a:pPr algn="ctr"/>
            <a:r>
              <a:rPr lang="en-US" sz="2700" b="1" i="0" dirty="0">
                <a:solidFill>
                  <a:srgbClr val="151515"/>
                </a:solidFill>
                <a:effectLst/>
                <a:latin typeface="Times New Roman" panose="02020603050405020304" pitchFamily="18" charset="0"/>
                <a:cs typeface="Times New Roman" panose="02020603050405020304" pitchFamily="18" charset="0"/>
              </a:rPr>
              <a:t>Step 4: Analyze the job</a:t>
            </a:r>
            <a:br>
              <a:rPr lang="en-US" b="1" i="0" dirty="0">
                <a:solidFill>
                  <a:srgbClr val="151515"/>
                </a:solidFill>
                <a:effectLst/>
                <a:latin typeface="-apple-system"/>
              </a:rPr>
            </a:br>
            <a:endParaRPr lang="en-US" dirty="0"/>
          </a:p>
        </p:txBody>
      </p:sp>
      <p:sp>
        <p:nvSpPr>
          <p:cNvPr id="3" name="Content Placeholder 2">
            <a:extLst>
              <a:ext uri="{FF2B5EF4-FFF2-40B4-BE49-F238E27FC236}">
                <a16:creationId xmlns:a16="http://schemas.microsoft.com/office/drawing/2014/main" id="{57D6FA2B-8A6F-9D59-4231-9F20BCCB6473}"/>
              </a:ext>
            </a:extLst>
          </p:cNvPr>
          <p:cNvSpPr>
            <a:spLocks noGrp="1"/>
          </p:cNvSpPr>
          <p:nvPr>
            <p:ph idx="1"/>
          </p:nvPr>
        </p:nvSpPr>
        <p:spPr>
          <a:xfrm>
            <a:off x="0" y="655093"/>
            <a:ext cx="12091916" cy="6202906"/>
          </a:xfrm>
        </p:spPr>
        <p:txBody>
          <a:bodyPr/>
          <a:lstStyle/>
          <a:p>
            <a:pPr marL="0" indent="0" algn="just">
              <a:buNone/>
            </a:pPr>
            <a:r>
              <a:rPr lang="en-US" dirty="0"/>
              <a:t>Analyze the job by collecting data on job activities, required employee behaviors, working conditions, and human traits and abilities needed to perform the job. For this step, use one or more of the job analysis methods. </a:t>
            </a:r>
          </a:p>
        </p:txBody>
      </p:sp>
    </p:spTree>
    <p:extLst>
      <p:ext uri="{BB962C8B-B14F-4D97-AF65-F5344CB8AC3E}">
        <p14:creationId xmlns:p14="http://schemas.microsoft.com/office/powerpoint/2010/main" val="1507979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D0889-F15C-1B52-FE16-0DDF35F90E74}"/>
              </a:ext>
            </a:extLst>
          </p:cNvPr>
          <p:cNvSpPr>
            <a:spLocks noGrp="1"/>
          </p:cNvSpPr>
          <p:nvPr>
            <p:ph type="title"/>
          </p:nvPr>
        </p:nvSpPr>
        <p:spPr>
          <a:xfrm>
            <a:off x="0" y="1"/>
            <a:ext cx="12192000" cy="818865"/>
          </a:xfrm>
        </p:spPr>
        <p:txBody>
          <a:bodyPr>
            <a:normAutofit/>
          </a:bodyPr>
          <a:lstStyle/>
          <a:p>
            <a:r>
              <a:rPr lang="en-US" sz="2400" b="1" dirty="0">
                <a:latin typeface="Times New Roman" panose="02020603050405020304" pitchFamily="18" charset="0"/>
                <a:cs typeface="Times New Roman" panose="02020603050405020304" pitchFamily="18" charset="0"/>
              </a:rPr>
              <a:t>Step 5: Verify the job analysis information</a:t>
            </a:r>
          </a:p>
        </p:txBody>
      </p:sp>
      <p:sp>
        <p:nvSpPr>
          <p:cNvPr id="3" name="Content Placeholder 2">
            <a:extLst>
              <a:ext uri="{FF2B5EF4-FFF2-40B4-BE49-F238E27FC236}">
                <a16:creationId xmlns:a16="http://schemas.microsoft.com/office/drawing/2014/main" id="{7F10FB37-D121-0BE8-9ECF-EFCB077E5949}"/>
              </a:ext>
            </a:extLst>
          </p:cNvPr>
          <p:cNvSpPr>
            <a:spLocks noGrp="1"/>
          </p:cNvSpPr>
          <p:nvPr>
            <p:ph idx="1"/>
          </p:nvPr>
        </p:nvSpPr>
        <p:spPr>
          <a:xfrm>
            <a:off x="0" y="559558"/>
            <a:ext cx="12192000" cy="6196083"/>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Verify the job analysis information with the worker performing the job and with his immediate supervisor. This will help confirm that the information is factually correct and complete.</a:t>
            </a:r>
          </a:p>
        </p:txBody>
      </p:sp>
    </p:spTree>
    <p:extLst>
      <p:ext uri="{BB962C8B-B14F-4D97-AF65-F5344CB8AC3E}">
        <p14:creationId xmlns:p14="http://schemas.microsoft.com/office/powerpoint/2010/main" val="2113858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BBB3B-C9AC-9F04-1F96-B95F1DB2B3FB}"/>
              </a:ext>
            </a:extLst>
          </p:cNvPr>
          <p:cNvSpPr>
            <a:spLocks noGrp="1"/>
          </p:cNvSpPr>
          <p:nvPr>
            <p:ph type="title"/>
          </p:nvPr>
        </p:nvSpPr>
        <p:spPr>
          <a:xfrm>
            <a:off x="0" y="1"/>
            <a:ext cx="12192000" cy="1037229"/>
          </a:xfrm>
        </p:spPr>
        <p:txBody>
          <a:bodyPr>
            <a:normAutofit/>
          </a:bodyPr>
          <a:lstStyle/>
          <a:p>
            <a:pPr algn="ctr"/>
            <a:r>
              <a:rPr lang="en-US" sz="2400" b="1" dirty="0">
                <a:latin typeface="Times New Roman" panose="02020603050405020304" pitchFamily="18" charset="0"/>
                <a:cs typeface="Times New Roman" panose="02020603050405020304" pitchFamily="18" charset="0"/>
              </a:rPr>
              <a:t>Step 6: Develop a job description and job specification</a:t>
            </a:r>
          </a:p>
        </p:txBody>
      </p:sp>
      <p:sp>
        <p:nvSpPr>
          <p:cNvPr id="3" name="Content Placeholder 2">
            <a:extLst>
              <a:ext uri="{FF2B5EF4-FFF2-40B4-BE49-F238E27FC236}">
                <a16:creationId xmlns:a16="http://schemas.microsoft.com/office/drawing/2014/main" id="{F96507B0-DD0A-5B76-84FB-13804847147F}"/>
              </a:ext>
            </a:extLst>
          </p:cNvPr>
          <p:cNvSpPr>
            <a:spLocks noGrp="1"/>
          </p:cNvSpPr>
          <p:nvPr>
            <p:ph idx="1"/>
          </p:nvPr>
        </p:nvSpPr>
        <p:spPr>
          <a:xfrm>
            <a:off x="-1" y="1187355"/>
            <a:ext cx="12191999" cy="5670644"/>
          </a:xfrm>
        </p:spPr>
        <p:txBody>
          <a:bodyPr>
            <a:normAutofit/>
          </a:bodyPr>
          <a:lstStyle/>
          <a:p>
            <a:pPr marL="0" indent="0" algn="just">
              <a:buNone/>
            </a:pPr>
            <a:r>
              <a:rPr lang="en-US" sz="2400" dirty="0">
                <a:latin typeface="Times New Roman" panose="02020603050405020304" pitchFamily="18" charset="0"/>
                <a:cs typeface="Times New Roman" panose="02020603050405020304" pitchFamily="18" charset="0"/>
              </a:rPr>
              <a:t>Develop a job description and job specification.</a:t>
            </a:r>
          </a:p>
          <a:p>
            <a:pPr algn="just"/>
            <a:r>
              <a:rPr lang="en-US" sz="2400" dirty="0">
                <a:latin typeface="Times New Roman" panose="02020603050405020304" pitchFamily="18" charset="0"/>
                <a:cs typeface="Times New Roman" panose="02020603050405020304" pitchFamily="18" charset="0"/>
              </a:rPr>
              <a:t>The job description is a written statement describing the job’s activities and responsibilities and its important features, such as working conditions and safety hazards.</a:t>
            </a:r>
          </a:p>
          <a:p>
            <a:pPr algn="just"/>
            <a:r>
              <a:rPr lang="en-US" sz="2400" dirty="0">
                <a:latin typeface="Times New Roman" panose="02020603050405020304" pitchFamily="18" charset="0"/>
                <a:cs typeface="Times New Roman" panose="02020603050405020304" pitchFamily="18" charset="0"/>
              </a:rPr>
              <a:t>Job specification summarizes the personal qualities, traits, skills, and background required to complete the job. It may be in a separate document or the same document as the job description.</a:t>
            </a:r>
          </a:p>
        </p:txBody>
      </p:sp>
    </p:spTree>
    <p:extLst>
      <p:ext uri="{BB962C8B-B14F-4D97-AF65-F5344CB8AC3E}">
        <p14:creationId xmlns:p14="http://schemas.microsoft.com/office/powerpoint/2010/main" val="17200875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789D8-1A19-38BA-393E-774F808FF4DE}"/>
              </a:ext>
            </a:extLst>
          </p:cNvPr>
          <p:cNvSpPr>
            <a:spLocks noGrp="1"/>
          </p:cNvSpPr>
          <p:nvPr>
            <p:ph type="title"/>
          </p:nvPr>
        </p:nvSpPr>
        <p:spPr>
          <a:xfrm>
            <a:off x="0" y="-109181"/>
            <a:ext cx="12192000" cy="1296536"/>
          </a:xfrm>
        </p:spPr>
        <p:txBody>
          <a:bodyPr>
            <a:normAutofit/>
          </a:bodyPr>
          <a:lstStyle/>
          <a:p>
            <a:pPr algn="ctr"/>
            <a:r>
              <a:rPr lang="en-US" sz="2700" b="1" dirty="0">
                <a:effectLst/>
                <a:latin typeface="Times New Roman" panose="02020603050405020304" pitchFamily="18" charset="0"/>
                <a:ea typeface="Calibri" panose="020F0502020204030204" pitchFamily="34" charset="0"/>
                <a:cs typeface="Times New Roman" panose="02020603050405020304" pitchFamily="18" charset="0"/>
              </a:rPr>
              <a:t>Methods of job analysis</a:t>
            </a:r>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553C2C4-0E77-1C2E-CC58-66EA8ACC6474}"/>
              </a:ext>
            </a:extLst>
          </p:cNvPr>
          <p:cNvSpPr>
            <a:spLocks noGrp="1"/>
          </p:cNvSpPr>
          <p:nvPr>
            <p:ph idx="1"/>
          </p:nvPr>
        </p:nvSpPr>
        <p:spPr>
          <a:xfrm>
            <a:off x="0" y="627798"/>
            <a:ext cx="12192000" cy="6230202"/>
          </a:xfrm>
        </p:spPr>
        <p:txBody>
          <a:bodyPr>
            <a:normAutofit/>
          </a:bodyPr>
          <a:lstStyle/>
          <a:p>
            <a:pPr marL="0" indent="0" algn="just">
              <a:buNone/>
            </a:pPr>
            <a:r>
              <a:rPr lang="en-US" sz="2400" b="1" dirty="0">
                <a:effectLst/>
                <a:latin typeface="Times New Roman" panose="02020603050405020304" pitchFamily="18" charset="0"/>
                <a:ea typeface="Calibri" panose="020F0502020204030204" pitchFamily="34" charset="0"/>
              </a:rPr>
              <a:t>Direct observation- </a:t>
            </a:r>
            <a:r>
              <a:rPr lang="en-US" sz="2400" dirty="0">
                <a:effectLst/>
                <a:latin typeface="Times New Roman" panose="02020603050405020304" pitchFamily="18" charset="0"/>
                <a:ea typeface="Calibri" panose="020F0502020204030204" pitchFamily="34" charset="0"/>
              </a:rPr>
              <a:t>is particularly useful in jobs that consists primarily of observable physical activity like draftsman, mechanics etc. One approach to this method is by observing the worker on the job during a complete work cycle. </a:t>
            </a:r>
            <a:endParaRPr lang="en-US" sz="2400" dirty="0"/>
          </a:p>
        </p:txBody>
      </p:sp>
    </p:spTree>
    <p:extLst>
      <p:ext uri="{BB962C8B-B14F-4D97-AF65-F5344CB8AC3E}">
        <p14:creationId xmlns:p14="http://schemas.microsoft.com/office/powerpoint/2010/main" val="19990835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DC1ED-9F19-DCF7-51BB-62B75BEDB04A}"/>
              </a:ext>
            </a:extLst>
          </p:cNvPr>
          <p:cNvSpPr>
            <a:spLocks noGrp="1"/>
          </p:cNvSpPr>
          <p:nvPr>
            <p:ph type="title"/>
          </p:nvPr>
        </p:nvSpPr>
        <p:spPr>
          <a:xfrm>
            <a:off x="0" y="1"/>
            <a:ext cx="12192000" cy="1187354"/>
          </a:xfrm>
        </p:spPr>
        <p:txBody>
          <a:bodyPr>
            <a:normAutofit/>
          </a:bodyPr>
          <a:lstStyle/>
          <a:p>
            <a:pPr algn="ct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Maintenance of Long Records</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86914328-36E6-C650-B25A-C7C8341A6EF5}"/>
              </a:ext>
            </a:extLst>
          </p:cNvPr>
          <p:cNvSpPr>
            <a:spLocks noGrp="1"/>
          </p:cNvSpPr>
          <p:nvPr>
            <p:ph idx="1"/>
          </p:nvPr>
        </p:nvSpPr>
        <p:spPr>
          <a:xfrm>
            <a:off x="0" y="900752"/>
            <a:ext cx="12192000" cy="5957247"/>
          </a:xfrm>
        </p:spPr>
        <p:txBody>
          <a:bodyPr>
            <a:normAutofit/>
          </a:bodyPr>
          <a:lstStyle/>
          <a:p>
            <a:pPr marL="0" indent="0" algn="just">
              <a:buNone/>
            </a:pPr>
            <a:r>
              <a:rPr lang="en-US" sz="2400" dirty="0">
                <a:effectLst/>
                <a:latin typeface="Times New Roman" panose="02020603050405020304" pitchFamily="18" charset="0"/>
                <a:ea typeface="Calibri" panose="020F0502020204030204" pitchFamily="34" charset="0"/>
              </a:rPr>
              <a:t>In this technique the workers are asked to maintain and keep daily records or list of activities they are doing on that day. For every activity he engages in the employee records the activity in the list given.</a:t>
            </a:r>
            <a:endParaRPr lang="en-US" sz="2400" dirty="0"/>
          </a:p>
        </p:txBody>
      </p:sp>
    </p:spTree>
    <p:extLst>
      <p:ext uri="{BB962C8B-B14F-4D97-AF65-F5344CB8AC3E}">
        <p14:creationId xmlns:p14="http://schemas.microsoft.com/office/powerpoint/2010/main" val="901082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3C0D6-E79D-4361-9B83-D9B14B2D7B44}"/>
              </a:ext>
            </a:extLst>
          </p:cNvPr>
          <p:cNvSpPr>
            <a:spLocks noGrp="1"/>
          </p:cNvSpPr>
          <p:nvPr>
            <p:ph type="title"/>
          </p:nvPr>
        </p:nvSpPr>
        <p:spPr>
          <a:xfrm>
            <a:off x="0" y="0"/>
            <a:ext cx="12192000" cy="1228300"/>
          </a:xfrm>
        </p:spPr>
        <p:txBody>
          <a:bodyPr>
            <a:normAutofit/>
          </a:bodyPr>
          <a:lstStyle/>
          <a:p>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Questionnaires</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95E7334F-C508-F0B1-645B-FB6DE1787AE9}"/>
              </a:ext>
            </a:extLst>
          </p:cNvPr>
          <p:cNvSpPr>
            <a:spLocks noGrp="1"/>
          </p:cNvSpPr>
          <p:nvPr>
            <p:ph idx="1"/>
          </p:nvPr>
        </p:nvSpPr>
        <p:spPr>
          <a:xfrm>
            <a:off x="-1" y="982640"/>
            <a:ext cx="12191999" cy="5875360"/>
          </a:xfrm>
        </p:spPr>
        <p:txBody>
          <a:bodyPr>
            <a:normAutofit/>
          </a:bodyPr>
          <a:lstStyle/>
          <a:p>
            <a:pPr algn="just"/>
            <a:r>
              <a:rPr lang="en-US" sz="2400" dirty="0">
                <a:effectLst/>
                <a:latin typeface="Times New Roman" panose="02020603050405020304" pitchFamily="18" charset="0"/>
                <a:ea typeface="Calibri" panose="020F0502020204030204" pitchFamily="34" charset="0"/>
              </a:rPr>
              <a:t>Many companies use job analysis questionnaires to secure information on job requirement relating to typical duties and tasks, tools and </a:t>
            </a:r>
            <a:r>
              <a:rPr lang="en-US" sz="2400" dirty="0" err="1">
                <a:effectLst/>
                <a:latin typeface="Times New Roman" panose="02020603050405020304" pitchFamily="18" charset="0"/>
                <a:ea typeface="Calibri" panose="020F0502020204030204" pitchFamily="34" charset="0"/>
              </a:rPr>
              <a:t>equipments</a:t>
            </a:r>
            <a:r>
              <a:rPr lang="en-US" sz="2400" dirty="0">
                <a:effectLst/>
                <a:latin typeface="Times New Roman" panose="02020603050405020304" pitchFamily="18" charset="0"/>
                <a:ea typeface="Calibri" panose="020F0502020204030204" pitchFamily="34" charset="0"/>
              </a:rPr>
              <a:t> used </a:t>
            </a:r>
            <a:endParaRPr lang="en-US" sz="2400" dirty="0"/>
          </a:p>
        </p:txBody>
      </p:sp>
    </p:spTree>
    <p:extLst>
      <p:ext uri="{BB962C8B-B14F-4D97-AF65-F5344CB8AC3E}">
        <p14:creationId xmlns:p14="http://schemas.microsoft.com/office/powerpoint/2010/main" val="41643825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F31FB-57EA-D47E-00FD-95006BD97C29}"/>
              </a:ext>
            </a:extLst>
          </p:cNvPr>
          <p:cNvSpPr>
            <a:spLocks noGrp="1"/>
          </p:cNvSpPr>
          <p:nvPr>
            <p:ph type="title"/>
          </p:nvPr>
        </p:nvSpPr>
        <p:spPr>
          <a:xfrm>
            <a:off x="0" y="1"/>
            <a:ext cx="12192000" cy="832512"/>
          </a:xfrm>
        </p:spPr>
        <p:txBody>
          <a:bodyPr>
            <a:normAutofit/>
          </a:bodyPr>
          <a:lstStyle/>
          <a:p>
            <a:pPr algn="just"/>
            <a:r>
              <a:rPr lang="en-US" sz="2400" b="1" dirty="0">
                <a:effectLst/>
                <a:latin typeface="Times New Roman" panose="02020603050405020304" pitchFamily="18" charset="0"/>
                <a:ea typeface="Calibri" panose="020F0502020204030204" pitchFamily="34" charset="0"/>
              </a:rPr>
              <a:t>Critical Incident Technique</a:t>
            </a:r>
            <a:endParaRPr lang="en-US" sz="2400" dirty="0"/>
          </a:p>
        </p:txBody>
      </p:sp>
      <p:sp>
        <p:nvSpPr>
          <p:cNvPr id="3" name="Content Placeholder 2">
            <a:extLst>
              <a:ext uri="{FF2B5EF4-FFF2-40B4-BE49-F238E27FC236}">
                <a16:creationId xmlns:a16="http://schemas.microsoft.com/office/drawing/2014/main" id="{4362ECB2-B99F-AAD9-170D-229AEC2538C4}"/>
              </a:ext>
            </a:extLst>
          </p:cNvPr>
          <p:cNvSpPr>
            <a:spLocks noGrp="1"/>
          </p:cNvSpPr>
          <p:nvPr>
            <p:ph idx="1"/>
          </p:nvPr>
        </p:nvSpPr>
        <p:spPr>
          <a:xfrm>
            <a:off x="-1" y="832513"/>
            <a:ext cx="12191999" cy="6025486"/>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critical incident technique for job analysis is especially useful for scientific analysis, and selection research.</a:t>
            </a:r>
          </a:p>
          <a:p>
            <a:pPr algn="just"/>
            <a:r>
              <a:rPr lang="en-US" sz="2400" dirty="0">
                <a:effectLst/>
                <a:latin typeface="Times New Roman" panose="02020603050405020304" pitchFamily="18" charset="0"/>
                <a:ea typeface="Calibri" panose="020F0502020204030204" pitchFamily="34" charset="0"/>
              </a:rPr>
              <a:t> In this technique, incidents are short examples of successful or unsuccessful job behavior. After many incidents are collected they are classified into behavioral categories. </a:t>
            </a:r>
          </a:p>
          <a:p>
            <a:pPr algn="just"/>
            <a:r>
              <a:rPr lang="en-US" sz="2400" dirty="0">
                <a:effectLst/>
                <a:latin typeface="Times New Roman" panose="02020603050405020304" pitchFamily="18" charset="0"/>
                <a:ea typeface="Calibri" panose="020F0502020204030204" pitchFamily="34" charset="0"/>
              </a:rPr>
              <a:t>These categories describe specific desired job behaviors and can be useful in recruitment and selection decisions. </a:t>
            </a:r>
            <a:endParaRPr lang="en-US" sz="2400" dirty="0"/>
          </a:p>
        </p:txBody>
      </p:sp>
    </p:spTree>
    <p:extLst>
      <p:ext uri="{BB962C8B-B14F-4D97-AF65-F5344CB8AC3E}">
        <p14:creationId xmlns:p14="http://schemas.microsoft.com/office/powerpoint/2010/main" val="26547225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E141-3364-787E-BC39-42257338A828}"/>
              </a:ext>
            </a:extLst>
          </p:cNvPr>
          <p:cNvSpPr>
            <a:spLocks noGrp="1"/>
          </p:cNvSpPr>
          <p:nvPr>
            <p:ph type="title"/>
          </p:nvPr>
        </p:nvSpPr>
        <p:spPr>
          <a:xfrm>
            <a:off x="0" y="1"/>
            <a:ext cx="12192000" cy="887103"/>
          </a:xfrm>
        </p:spPr>
        <p:txBody>
          <a:bodyPr>
            <a:normAutofit/>
          </a:bodyPr>
          <a:lstStyle/>
          <a:p>
            <a:pPr algn="ct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Techniques of data collection for job analysis</a:t>
            </a:r>
            <a:br>
              <a:rPr lang="en-US" sz="24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18F1D4D0-D085-D36B-A3B5-DA09D5653564}"/>
              </a:ext>
            </a:extLst>
          </p:cNvPr>
          <p:cNvSpPr>
            <a:spLocks noGrp="1"/>
          </p:cNvSpPr>
          <p:nvPr>
            <p:ph idx="1"/>
          </p:nvPr>
        </p:nvSpPr>
        <p:spPr>
          <a:xfrm>
            <a:off x="0" y="668740"/>
            <a:ext cx="12192000" cy="6059605"/>
          </a:xfrm>
        </p:spPr>
        <p:txBody>
          <a:bodyPr>
            <a:normAutofit/>
          </a:bodyPr>
          <a:lstStyle/>
          <a:p>
            <a:pPr marL="0" marR="0" indent="0" algn="just">
              <a:lnSpc>
                <a:spcPct val="115000"/>
              </a:lnSpc>
              <a:spcBef>
                <a:spcPts val="0"/>
              </a:spcBef>
              <a:spcAft>
                <a:spcPts val="1000"/>
              </a:spcAft>
              <a:buNone/>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Interviews</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There are two types of interviews which can be used for collection of data for job analysis, viz., individual interviews (with groups of employees who do the same job) and supervisory interviews (with one or more supervisors who are thoroughly knowledgeable about the job being analyzed) The interviewer has to collect accurate and complete data and information by creating favorable attitude among employees and supervisors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2342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05F69-8F43-F12D-6A4E-E61A63425B33}"/>
              </a:ext>
            </a:extLst>
          </p:cNvPr>
          <p:cNvSpPr>
            <a:spLocks noGrp="1"/>
          </p:cNvSpPr>
          <p:nvPr>
            <p:ph type="title"/>
          </p:nvPr>
        </p:nvSpPr>
        <p:spPr>
          <a:xfrm>
            <a:off x="0" y="-1"/>
            <a:ext cx="7124130" cy="777923"/>
          </a:xfrm>
        </p:spPr>
        <p:txBody>
          <a:bodyPr>
            <a:normAutofit/>
          </a:bodyPr>
          <a:lstStyle/>
          <a:p>
            <a:pPr algn="ctr"/>
            <a:r>
              <a:rPr lang="en-US" sz="2400" b="1" dirty="0">
                <a:latin typeface="Times New Roman" panose="02020603050405020304" pitchFamily="18" charset="0"/>
                <a:cs typeface="Times New Roman" panose="02020603050405020304" pitchFamily="18" charset="0"/>
              </a:rPr>
              <a:t>Job analysis</a:t>
            </a:r>
          </a:p>
        </p:txBody>
      </p:sp>
      <p:sp>
        <p:nvSpPr>
          <p:cNvPr id="4" name="Text Placeholder 3">
            <a:extLst>
              <a:ext uri="{FF2B5EF4-FFF2-40B4-BE49-F238E27FC236}">
                <a16:creationId xmlns:a16="http://schemas.microsoft.com/office/drawing/2014/main" id="{214A7E0F-AE42-D2B1-807B-B365DCA17369}"/>
              </a:ext>
            </a:extLst>
          </p:cNvPr>
          <p:cNvSpPr>
            <a:spLocks noGrp="1"/>
          </p:cNvSpPr>
          <p:nvPr>
            <p:ph type="body" sz="half" idx="2"/>
          </p:nvPr>
        </p:nvSpPr>
        <p:spPr>
          <a:xfrm>
            <a:off x="0" y="777922"/>
            <a:ext cx="7124130" cy="6069840"/>
          </a:xfrm>
        </p:spPr>
        <p:txBody>
          <a:bodyPr>
            <a:normAutofit/>
          </a:bodyPr>
          <a:lstStyle/>
          <a:p>
            <a:pPr algn="just"/>
            <a:r>
              <a:rPr lang="en-US" sz="2400" dirty="0">
                <a:latin typeface="Times New Roman" panose="02020603050405020304" pitchFamily="18" charset="0"/>
                <a:ea typeface="Calibri" panose="020F0502020204030204" pitchFamily="34" charset="0"/>
              </a:rPr>
              <a:t>A </a:t>
            </a:r>
            <a:r>
              <a:rPr lang="en-US" sz="2400" dirty="0">
                <a:effectLst/>
                <a:latin typeface="Times New Roman" panose="02020603050405020304" pitchFamily="18" charset="0"/>
                <a:ea typeface="Calibri" panose="020F0502020204030204" pitchFamily="34" charset="0"/>
              </a:rPr>
              <a:t>process of examining jobs in order to identify their main features, in particular the duties they fulfill, the results they are expected to achieve, the major tasks undertaken, and the job’s relationships with other jobs in the organizational hierarchy</a:t>
            </a:r>
            <a:endParaRPr lang="en-US" sz="2400" dirty="0"/>
          </a:p>
        </p:txBody>
      </p:sp>
      <p:pic>
        <p:nvPicPr>
          <p:cNvPr id="7170" name="Picture 2" descr="Free People in the Office Discussing a Project Stock Photo">
            <a:extLst>
              <a:ext uri="{FF2B5EF4-FFF2-40B4-BE49-F238E27FC236}">
                <a16:creationId xmlns:a16="http://schemas.microsoft.com/office/drawing/2014/main" id="{D9A3CB30-A377-8B66-01A5-B08F01E1C07B}"/>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bwMode="auto">
          <a:xfrm>
            <a:off x="7124130" y="0"/>
            <a:ext cx="5067869" cy="47903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7EAFC24-4106-79D3-3056-F7A9C583231F}"/>
              </a:ext>
            </a:extLst>
          </p:cNvPr>
          <p:cNvSpPr txBox="1"/>
          <p:nvPr/>
        </p:nvSpPr>
        <p:spPr>
          <a:xfrm>
            <a:off x="7410734" y="4790364"/>
            <a:ext cx="4544705"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https://www.pexels.com/photo/people-in-the-office-discussing-a-project-7688336/</a:t>
            </a:r>
          </a:p>
        </p:txBody>
      </p:sp>
    </p:spTree>
    <p:extLst>
      <p:ext uri="{BB962C8B-B14F-4D97-AF65-F5344CB8AC3E}">
        <p14:creationId xmlns:p14="http://schemas.microsoft.com/office/powerpoint/2010/main" val="4795799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CBABA-4C45-84B1-2969-E38F49C60770}"/>
              </a:ext>
            </a:extLst>
          </p:cNvPr>
          <p:cNvSpPr>
            <a:spLocks noGrp="1"/>
          </p:cNvSpPr>
          <p:nvPr>
            <p:ph type="title"/>
          </p:nvPr>
        </p:nvSpPr>
        <p:spPr>
          <a:xfrm>
            <a:off x="0" y="1"/>
            <a:ext cx="12192000" cy="955342"/>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C1D3FD8-B85E-5AAA-E25D-D8EBC2291D87}"/>
              </a:ext>
            </a:extLst>
          </p:cNvPr>
          <p:cNvSpPr>
            <a:spLocks noGrp="1"/>
          </p:cNvSpPr>
          <p:nvPr>
            <p:ph idx="1"/>
          </p:nvPr>
        </p:nvSpPr>
        <p:spPr>
          <a:xfrm>
            <a:off x="-1" y="818866"/>
            <a:ext cx="12191999" cy="6039133"/>
          </a:xfrm>
        </p:spPr>
        <p:txBody>
          <a:bodyPr>
            <a:normAutofit/>
          </a:bodyPr>
          <a:lstStyle/>
          <a:p>
            <a:pPr marL="0" indent="0">
              <a:buNone/>
            </a:pPr>
            <a:endParaRPr lang="en-US" sz="2800" dirty="0"/>
          </a:p>
          <a:p>
            <a:pPr marL="0" marR="0" indent="0" algn="just">
              <a:lnSpc>
                <a:spcPct val="115000"/>
              </a:lnSpc>
              <a:spcBef>
                <a:spcPts val="0"/>
              </a:spcBef>
              <a:spcAft>
                <a:spcPts val="1000"/>
              </a:spcAft>
              <a:buNone/>
            </a:pP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Aswathappa</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K, (2014). Human Resource Management, New Delhi, Tata McGraw Hill </a:t>
            </a: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Bruno S. Frey, Margit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Ostzerloh</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(2002) "Successful management by motivation : balancing intrinsic and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extrinoic</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incentives, springer-</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verlag</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Berlin, Heidelberg, New York, 2002, Pg. 53-54</a:t>
            </a: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2 – 3. </a:t>
            </a: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Biswanath Ghosh, Ibid, Pp. 43-46. </a:t>
            </a:r>
          </a:p>
          <a:p>
            <a:pPr marL="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p>
          <a:p>
            <a:pPr marL="0" indent="0" algn="just">
              <a:lnSpc>
                <a:spcPct val="115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a:p>
            <a:pPr marL="0" indent="0">
              <a:buNone/>
            </a:pPr>
            <a:endParaRPr lang="en-US" sz="2800" dirty="0"/>
          </a:p>
          <a:p>
            <a:pPr marL="0" indent="0">
              <a:buNone/>
            </a:pPr>
            <a:endParaRPr lang="en-US" dirty="0"/>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72976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55751-FCF5-87BC-5A86-91BA8E9F99F4}"/>
              </a:ext>
            </a:extLst>
          </p:cNvPr>
          <p:cNvSpPr>
            <a:spLocks noGrp="1"/>
          </p:cNvSpPr>
          <p:nvPr>
            <p:ph type="title"/>
          </p:nvPr>
        </p:nvSpPr>
        <p:spPr>
          <a:xfrm>
            <a:off x="0" y="1"/>
            <a:ext cx="12192000" cy="887103"/>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D376EF3B-E455-48D1-EC77-4A8801C53A11}"/>
              </a:ext>
            </a:extLst>
          </p:cNvPr>
          <p:cNvSpPr>
            <a:spLocks noGrp="1"/>
          </p:cNvSpPr>
          <p:nvPr>
            <p:ph idx="1"/>
          </p:nvPr>
        </p:nvSpPr>
        <p:spPr>
          <a:xfrm>
            <a:off x="0" y="586854"/>
            <a:ext cx="12192000" cy="6271145"/>
          </a:xfrm>
        </p:spPr>
        <p:txBody>
          <a:bodyPr>
            <a:normAutofit/>
          </a:bodyPr>
          <a:lstStyle/>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Tangthong,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Sorasak</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 causal model of compensation and benefits and reward management on organizational effectiveness of MNCs, Asian Journal of Management Research, Vol. 5, No. 1, January 2014, Pp. 44-65.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Bhattacharyya, Dipak Kumar, Compensation Management, New Delhi, Oxford University Press, 2013, Pp. 11-12.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Biswanath Ghosh, Compensation and Reward Management, New Delhi, Sterling, 2012, Pp. 95.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15000"/>
              </a:lnSpc>
              <a:spcBef>
                <a:spcPts val="0"/>
              </a:spcBef>
              <a:spcAft>
                <a:spcPts val="1000"/>
              </a:spcAft>
              <a:buNone/>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Singh, BD, Compensation Reward Management, 2nd ed, New Delhi, Excel Books, 2012, Pp.232-236.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7952891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5C5315-A174-898F-7A82-B210FAC22D56}"/>
              </a:ext>
            </a:extLst>
          </p:cNvPr>
          <p:cNvSpPr>
            <a:spLocks noGrp="1"/>
          </p:cNvSpPr>
          <p:nvPr>
            <p:ph type="title"/>
          </p:nvPr>
        </p:nvSpPr>
        <p:spPr>
          <a:xfrm>
            <a:off x="-1" y="1"/>
            <a:ext cx="12078269" cy="668739"/>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675CA182-D3A7-1495-A402-A7A09152B8C9}"/>
              </a:ext>
            </a:extLst>
          </p:cNvPr>
          <p:cNvSpPr>
            <a:spLocks noGrp="1"/>
          </p:cNvSpPr>
          <p:nvPr>
            <p:ph idx="1"/>
          </p:nvPr>
        </p:nvSpPr>
        <p:spPr>
          <a:xfrm>
            <a:off x="0" y="777922"/>
            <a:ext cx="12192000" cy="6080077"/>
          </a:xfrm>
        </p:spPr>
        <p:txBody>
          <a:bodyPr/>
          <a:lstStyle/>
          <a:p>
            <a:pPr marL="0" indent="0" algn="just">
              <a:buNone/>
            </a:pPr>
            <a:r>
              <a:rPr lang="en-US" sz="2400" dirty="0">
                <a:latin typeface="Times New Roman" panose="02020603050405020304" pitchFamily="18" charset="0"/>
                <a:cs typeface="Times New Roman" panose="02020603050405020304" pitchFamily="18" charset="0"/>
              </a:rPr>
              <a:t>RF-Studio (2020).https://www.pexels.com/photo/photo-of-women-at-the-meeting-3810792/</a:t>
            </a:r>
          </a:p>
          <a:p>
            <a:pPr marL="0" indent="0" algn="just">
              <a:buNone/>
            </a:pPr>
            <a:r>
              <a:rPr lang="en-US" sz="2400" dirty="0">
                <a:latin typeface="Times New Roman" panose="02020603050405020304" pitchFamily="18" charset="0"/>
                <a:cs typeface="Times New Roman" panose="02020603050405020304" pitchFamily="18" charset="0"/>
                <a:hlinkClick r:id="rId2"/>
              </a:rPr>
              <a:t>https://www.iedunote.com/job-analysis</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err="1">
                <a:latin typeface="Times New Roman" panose="02020603050405020304" pitchFamily="18" charset="0"/>
                <a:cs typeface="Times New Roman" panose="02020603050405020304" pitchFamily="18" charset="0"/>
              </a:rPr>
              <a:t>Tima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Miroshnichenko</a:t>
            </a:r>
            <a:r>
              <a:rPr lang="en-US" sz="2400" dirty="0">
                <a:latin typeface="Times New Roman" panose="02020603050405020304" pitchFamily="18" charset="0"/>
                <a:cs typeface="Times New Roman" panose="02020603050405020304" pitchFamily="18" charset="0"/>
              </a:rPr>
              <a:t> (2021).https://www.pexels.com/photo/a-woman-in-plaid-blazer-using-her-laptop-and-mobile-phone-6693656/</a:t>
            </a:r>
          </a:p>
          <a:p>
            <a:pPr marL="0" indent="0" algn="just">
              <a:buNone/>
            </a:pPr>
            <a:r>
              <a:rPr lang="en-US" sz="2400" dirty="0" err="1">
                <a:latin typeface="Times New Roman" panose="02020603050405020304" pitchFamily="18" charset="0"/>
                <a:cs typeface="Times New Roman" panose="02020603050405020304" pitchFamily="18" charset="0"/>
              </a:rPr>
              <a:t>Thirdman</a:t>
            </a:r>
            <a:r>
              <a:rPr lang="en-US" sz="2400" dirty="0">
                <a:latin typeface="Times New Roman" panose="02020603050405020304" pitchFamily="18" charset="0"/>
                <a:cs typeface="Times New Roman" panose="02020603050405020304" pitchFamily="18" charset="0"/>
              </a:rPr>
              <a:t>(2021). </a:t>
            </a:r>
            <a:r>
              <a:rPr lang="en-US" sz="2400" dirty="0">
                <a:latin typeface="Times New Roman" panose="02020603050405020304" pitchFamily="18" charset="0"/>
                <a:cs typeface="Times New Roman" panose="02020603050405020304" pitchFamily="18" charset="0"/>
                <a:hlinkClick r:id="rId3"/>
              </a:rPr>
              <a:t>https://www.pexels.com/photo/a-group-of-people-having-a-meeting-in-the-office-7652137/</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Andrea </a:t>
            </a:r>
            <a:r>
              <a:rPr lang="en-US" sz="2400" dirty="0" err="1">
                <a:latin typeface="Times New Roman" panose="02020603050405020304" pitchFamily="18" charset="0"/>
                <a:cs typeface="Times New Roman" panose="02020603050405020304" pitchFamily="18" charset="0"/>
              </a:rPr>
              <a:t>Piacquadio</a:t>
            </a:r>
            <a:r>
              <a:rPr lang="en-US" sz="2400" dirty="0">
                <a:latin typeface="Times New Roman" panose="02020603050405020304" pitchFamily="18" charset="0"/>
                <a:cs typeface="Times New Roman" panose="02020603050405020304" pitchFamily="18" charset="0"/>
              </a:rPr>
              <a:t>(2020). </a:t>
            </a:r>
            <a:r>
              <a:rPr lang="en-US" sz="2400" dirty="0">
                <a:latin typeface="Times New Roman" panose="02020603050405020304" pitchFamily="18" charset="0"/>
                <a:cs typeface="Times New Roman" panose="02020603050405020304" pitchFamily="18" charset="0"/>
                <a:hlinkClick r:id="rId4"/>
              </a:rPr>
              <a:t>https://www.pexels.com/photo/man-in-black-jacket-standing-under-the-vehicle-3807120/</a:t>
            </a: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Bac </a:t>
            </a:r>
            <a:r>
              <a:rPr lang="en-US" sz="2400" dirty="0" err="1">
                <a:latin typeface="Times New Roman" panose="02020603050405020304" pitchFamily="18" charset="0"/>
                <a:cs typeface="Times New Roman" panose="02020603050405020304" pitchFamily="18" charset="0"/>
              </a:rPr>
              <a:t>Bobk</a:t>
            </a:r>
            <a:r>
              <a:rPr lang="en-US" sz="2400" dirty="0">
                <a:latin typeface="Times New Roman" panose="02020603050405020304" pitchFamily="18" charset="0"/>
                <a:cs typeface="Times New Roman" panose="02020603050405020304" pitchFamily="18" charset="0"/>
              </a:rPr>
              <a:t>(2020). https://www.pexels.com/photo/people-in-the-office-discussing-a-project-7688336/</a:t>
            </a:r>
          </a:p>
          <a:p>
            <a:pPr marL="0" indent="0">
              <a:buNone/>
            </a:pPr>
            <a:endParaRPr lang="en-US" dirty="0"/>
          </a:p>
        </p:txBody>
      </p:sp>
    </p:spTree>
    <p:extLst>
      <p:ext uri="{BB962C8B-B14F-4D97-AF65-F5344CB8AC3E}">
        <p14:creationId xmlns:p14="http://schemas.microsoft.com/office/powerpoint/2010/main" val="4095986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419</TotalTime>
  <Words>1655</Words>
  <Application>Microsoft Office PowerPoint</Application>
  <PresentationFormat>Widescreen</PresentationFormat>
  <Paragraphs>115</Paragraphs>
  <Slides>33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-apple-system</vt:lpstr>
      <vt:lpstr>Arial</vt:lpstr>
      <vt:lpstr>Calibri</vt:lpstr>
      <vt:lpstr>Calibri Light</vt:lpstr>
      <vt:lpstr>Times New Roman</vt:lpstr>
      <vt:lpstr>Office Theme</vt:lpstr>
      <vt:lpstr>COURSE: REWARD MANAGEMENT  </vt:lpstr>
      <vt:lpstr>JOB ANALYSIS </vt:lpstr>
      <vt:lpstr>Job analysis</vt:lpstr>
      <vt:lpstr>Features of Job Analysis </vt:lpstr>
      <vt:lpstr>Features of Job Analysis</vt:lpstr>
      <vt:lpstr>Importance Job Analysis </vt:lpstr>
      <vt:lpstr>Recruitment and Selection</vt:lpstr>
      <vt:lpstr>Training and Development</vt:lpstr>
      <vt:lpstr>Wage and Salary Administration</vt:lpstr>
      <vt:lpstr>Performance Appraisal</vt:lpstr>
      <vt:lpstr>Job Re-engineering</vt:lpstr>
      <vt:lpstr>Health and Safety</vt:lpstr>
      <vt:lpstr>Workforce planning </vt:lpstr>
      <vt:lpstr>Succession planning </vt:lpstr>
      <vt:lpstr>Components of Job Analysis</vt:lpstr>
      <vt:lpstr>Components of Job Analysis</vt:lpstr>
      <vt:lpstr>Components of Job Analysis</vt:lpstr>
      <vt:lpstr>Steps of Job Analysis Process</vt:lpstr>
      <vt:lpstr>Steps of Job Analysis Process</vt:lpstr>
      <vt:lpstr>Step 2: Review relevant background information </vt:lpstr>
      <vt:lpstr>Step 3: Select representative positions </vt:lpstr>
      <vt:lpstr>Step 4: Analyze the job </vt:lpstr>
      <vt:lpstr>Step 5: Verify the job analysis information</vt:lpstr>
      <vt:lpstr>Step 6: Develop a job description and job specification</vt:lpstr>
      <vt:lpstr>Methods of job analysis </vt:lpstr>
      <vt:lpstr>Maintenance of Long Records </vt:lpstr>
      <vt:lpstr>Questionnaires </vt:lpstr>
      <vt:lpstr>Critical Incident Technique</vt:lpstr>
      <vt:lpstr>Techniques of data collection for job analysis </vt:lpstr>
      <vt:lpstr>Job analysis</vt:lpstr>
      <vt:lpstr>References</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dc:title>
  <dc:creator>Dr. Lucy K. Kirima</dc:creator>
  <cp:lastModifiedBy>Dr. Lucy K. Kirima</cp:lastModifiedBy>
  <cp:revision>59</cp:revision>
  <dcterms:created xsi:type="dcterms:W3CDTF">2023-10-18T10:23:43Z</dcterms:created>
  <dcterms:modified xsi:type="dcterms:W3CDTF">2023-10-18T17:23:30Z</dcterms:modified>
</cp:coreProperties>
</file>