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84" r:id="rId9"/>
    <p:sldId id="285" r:id="rId10"/>
    <p:sldId id="264" r:id="rId11"/>
    <p:sldId id="286" r:id="rId12"/>
    <p:sldId id="287" r:id="rId13"/>
    <p:sldId id="265" r:id="rId14"/>
    <p:sldId id="266" r:id="rId15"/>
    <p:sldId id="267" r:id="rId16"/>
    <p:sldId id="268" r:id="rId17"/>
    <p:sldId id="269" r:id="rId18"/>
    <p:sldId id="270" r:id="rId19"/>
    <p:sldId id="280" r:id="rId20"/>
    <p:sldId id="281" r:id="rId21"/>
    <p:sldId id="272" r:id="rId22"/>
    <p:sldId id="283" r:id="rId23"/>
    <p:sldId id="273" r:id="rId24"/>
    <p:sldId id="282" r:id="rId25"/>
    <p:sldId id="274" r:id="rId26"/>
    <p:sldId id="275" r:id="rId27"/>
    <p:sldId id="291" r:id="rId28"/>
    <p:sldId id="276" r:id="rId29"/>
    <p:sldId id="277" r:id="rId30"/>
    <p:sldId id="278" r:id="rId31"/>
    <p:sldId id="279" r:id="rId32"/>
    <p:sldId id="288" r:id="rId33"/>
    <p:sldId id="289" r:id="rId34"/>
    <p:sldId id="2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00CD4-8AF3-6E6C-7327-F8E21AA3FA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6020BAE-6AC7-4099-31FD-7892AE005A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80DF9C0-4E36-56B9-0D9A-6E686C20078D}"/>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5" name="Footer Placeholder 4">
            <a:extLst>
              <a:ext uri="{FF2B5EF4-FFF2-40B4-BE49-F238E27FC236}">
                <a16:creationId xmlns:a16="http://schemas.microsoft.com/office/drawing/2014/main" id="{FC6BE556-E7D9-ABC9-2C36-AD1E864EC1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D27ADA-BA90-4813-3814-CA75934FC8D8}"/>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1836585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DA0FC-457B-1266-099B-26D48B73110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669F43-4FE7-D7C2-C815-C2B3F511B92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62131C-C5F3-4151-9816-B78AB5A353D5}"/>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5" name="Footer Placeholder 4">
            <a:extLst>
              <a:ext uri="{FF2B5EF4-FFF2-40B4-BE49-F238E27FC236}">
                <a16:creationId xmlns:a16="http://schemas.microsoft.com/office/drawing/2014/main" id="{5BAAB9CD-3786-E68F-D67B-33F48E0495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147573-BD9F-BAAC-18DA-BC9F094FD52C}"/>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1227081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8A313-2139-4166-6B77-73B347EF1E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1624ACB-9DEC-E48A-A814-59436640B4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EFB3AD-3595-A977-A551-40AA83EFAA64}"/>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5" name="Footer Placeholder 4">
            <a:extLst>
              <a:ext uri="{FF2B5EF4-FFF2-40B4-BE49-F238E27FC236}">
                <a16:creationId xmlns:a16="http://schemas.microsoft.com/office/drawing/2014/main" id="{0DC670E2-83E4-DD16-5EB3-1035B097E5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02A94A-7880-DAE9-A012-32251FF25AD6}"/>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14047178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06B02-837C-EB27-A8C7-B9612AF527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A332A6D-D74A-56A0-1A04-423C887D07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6F4066A-CB6B-E40F-C67D-5A3AD098CAD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98FFE15-92DB-4CBD-BFC2-9E8E3E25D5A0}"/>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6" name="Footer Placeholder 5">
            <a:extLst>
              <a:ext uri="{FF2B5EF4-FFF2-40B4-BE49-F238E27FC236}">
                <a16:creationId xmlns:a16="http://schemas.microsoft.com/office/drawing/2014/main" id="{B401F8B8-FD35-6AFB-F5DA-33C4CB5C35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007CCF5-F398-CFDE-3E2A-C2E6F0066EE5}"/>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677262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B6826-BF7D-634A-F647-FA9BA0CB022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845A737-D745-82B7-7F7A-9827745CFC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1B3A9A-0F49-A31F-9BDC-1528A70879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C810559-2B0E-5656-8B58-F6AC009ABF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5541A7-F1F2-EC09-F9BA-C5DE63E18F4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4D455AA-186E-FC98-9A5C-C1CBEB29D4BF}"/>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8" name="Footer Placeholder 7">
            <a:extLst>
              <a:ext uri="{FF2B5EF4-FFF2-40B4-BE49-F238E27FC236}">
                <a16:creationId xmlns:a16="http://schemas.microsoft.com/office/drawing/2014/main" id="{40FEA877-778C-E0CC-0A21-67088F66C4A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4C09AD0-AF44-09E0-C624-6D9FFEA38929}"/>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2774177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01A3A-98B7-A7BE-AC6F-020D8104A4E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B85FB9-596F-BAC8-31F9-C155BE9C794D}"/>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4" name="Footer Placeholder 3">
            <a:extLst>
              <a:ext uri="{FF2B5EF4-FFF2-40B4-BE49-F238E27FC236}">
                <a16:creationId xmlns:a16="http://schemas.microsoft.com/office/drawing/2014/main" id="{FB1CF527-917D-C1E1-2980-14E4AF51217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A0C8F9-B385-867B-5FD4-10D4E162ED9E}"/>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4228754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8D537A-C973-0BE6-3548-A56E36CFD12D}"/>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3" name="Footer Placeholder 2">
            <a:extLst>
              <a:ext uri="{FF2B5EF4-FFF2-40B4-BE49-F238E27FC236}">
                <a16:creationId xmlns:a16="http://schemas.microsoft.com/office/drawing/2014/main" id="{3A458251-456F-CAF2-E667-D00D12AD769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60D662D-FB2D-2B67-1ED8-A518C069BA84}"/>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1278943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ABCEC-E3FA-9C36-A9FA-C83C242FDC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09CC8F5-871F-C706-1BB1-52F06BF304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F6132F-CAD5-ECF9-74DE-B9AD21BAC4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0CE491-FE81-20B2-6270-0128E6C56AB3}"/>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6" name="Footer Placeholder 5">
            <a:extLst>
              <a:ext uri="{FF2B5EF4-FFF2-40B4-BE49-F238E27FC236}">
                <a16:creationId xmlns:a16="http://schemas.microsoft.com/office/drawing/2014/main" id="{E6B27D81-A47D-C9C1-EC88-B35721F472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9EFEF0-9C99-86A5-B140-042313301E63}"/>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970601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56767-3A3B-6E6E-50B8-716E2D195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6D5FB29-9600-40FD-5E02-55D52CF1E9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B562A0-A462-13E0-CF49-70296215B0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784991-6076-FCA8-C197-56D961BB2190}"/>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6" name="Footer Placeholder 5">
            <a:extLst>
              <a:ext uri="{FF2B5EF4-FFF2-40B4-BE49-F238E27FC236}">
                <a16:creationId xmlns:a16="http://schemas.microsoft.com/office/drawing/2014/main" id="{1A92D298-32A4-28FE-961E-982AFCD1A3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769885-413B-5C18-72C9-5804EA46F049}"/>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2257583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0F22E-4B86-063A-CB2C-C9605F78CAF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972A256-8B69-EAF2-0343-E218B254BAF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C989B8-1869-268B-949F-09FA1FF335A6}"/>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5" name="Footer Placeholder 4">
            <a:extLst>
              <a:ext uri="{FF2B5EF4-FFF2-40B4-BE49-F238E27FC236}">
                <a16:creationId xmlns:a16="http://schemas.microsoft.com/office/drawing/2014/main" id="{17E36058-77BE-2278-BA26-42D64AAB68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ACD8C7-8762-A87E-4272-7BA7344C600F}"/>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280073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B06F4A-7BFF-13A5-41EF-F72F5E4222F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C20E60F-F1D1-8B8F-A72B-A0ACF4E45E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0660A1-149D-1051-0AC4-99EE4B9D27E4}"/>
              </a:ext>
            </a:extLst>
          </p:cNvPr>
          <p:cNvSpPr>
            <a:spLocks noGrp="1"/>
          </p:cNvSpPr>
          <p:nvPr>
            <p:ph type="dt" sz="half" idx="10"/>
          </p:nvPr>
        </p:nvSpPr>
        <p:spPr/>
        <p:txBody>
          <a:bodyPr/>
          <a:lstStyle/>
          <a:p>
            <a:fld id="{1BE05811-F554-4FD5-98E7-036A2640744C}" type="datetimeFigureOut">
              <a:rPr lang="en-US" smtClean="0"/>
              <a:t>11/2/2023</a:t>
            </a:fld>
            <a:endParaRPr lang="en-US"/>
          </a:p>
        </p:txBody>
      </p:sp>
      <p:sp>
        <p:nvSpPr>
          <p:cNvPr id="5" name="Footer Placeholder 4">
            <a:extLst>
              <a:ext uri="{FF2B5EF4-FFF2-40B4-BE49-F238E27FC236}">
                <a16:creationId xmlns:a16="http://schemas.microsoft.com/office/drawing/2014/main" id="{F388B0C0-BA40-EEE3-FD44-66F3E42359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214CC5-E343-F779-6B75-E324D70A471E}"/>
              </a:ext>
            </a:extLst>
          </p:cNvPr>
          <p:cNvSpPr>
            <a:spLocks noGrp="1"/>
          </p:cNvSpPr>
          <p:nvPr>
            <p:ph type="sldNum" sz="quarter" idx="12"/>
          </p:nvPr>
        </p:nvSpPr>
        <p:spPr/>
        <p:txBody>
          <a:bodyPr/>
          <a:lstStyle/>
          <a:p>
            <a:fld id="{B1802F0C-B40E-4FF1-A7C6-080BD6531E0E}" type="slidenum">
              <a:rPr lang="en-US" smtClean="0"/>
              <a:t>‹#›</a:t>
            </a:fld>
            <a:endParaRPr lang="en-US"/>
          </a:p>
        </p:txBody>
      </p:sp>
    </p:spTree>
    <p:extLst>
      <p:ext uri="{BB962C8B-B14F-4D97-AF65-F5344CB8AC3E}">
        <p14:creationId xmlns:p14="http://schemas.microsoft.com/office/powerpoint/2010/main" val="3793693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E95F4C-F981-24CD-5C3E-8DE683EAB3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C0D7A5F-2E84-3EC8-BB3A-DA8AA6F235A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F28E37-287F-D708-D717-44E4496B8F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E05811-F554-4FD5-98E7-036A2640744C}" type="datetimeFigureOut">
              <a:rPr lang="en-US" smtClean="0"/>
              <a:t>11/2/2023</a:t>
            </a:fld>
            <a:endParaRPr lang="en-US"/>
          </a:p>
        </p:txBody>
      </p:sp>
      <p:sp>
        <p:nvSpPr>
          <p:cNvPr id="5" name="Footer Placeholder 4">
            <a:extLst>
              <a:ext uri="{FF2B5EF4-FFF2-40B4-BE49-F238E27FC236}">
                <a16:creationId xmlns:a16="http://schemas.microsoft.com/office/drawing/2014/main" id="{B13969F5-FCF2-D809-6E3D-4170D66B7D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0292E4-9F38-9ED2-C14D-EC20BF5B4B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802F0C-B40E-4FF1-A7C6-080BD6531E0E}" type="slidenum">
              <a:rPr lang="en-US" smtClean="0"/>
              <a:t>‹#›</a:t>
            </a:fld>
            <a:endParaRPr lang="en-US"/>
          </a:p>
        </p:txBody>
      </p:sp>
    </p:spTree>
    <p:extLst>
      <p:ext uri="{BB962C8B-B14F-4D97-AF65-F5344CB8AC3E}">
        <p14:creationId xmlns:p14="http://schemas.microsoft.com/office/powerpoint/2010/main" val="63865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375EB-F600-00B7-5C9F-B424D7917600}"/>
              </a:ext>
            </a:extLst>
          </p:cNvPr>
          <p:cNvSpPr>
            <a:spLocks noGrp="1"/>
          </p:cNvSpPr>
          <p:nvPr>
            <p:ph type="ctrTitle"/>
          </p:nvPr>
        </p:nvSpPr>
        <p:spPr>
          <a:xfrm>
            <a:off x="0" y="0"/>
            <a:ext cx="12192000" cy="1992573"/>
          </a:xfrm>
        </p:spPr>
        <p:txBody>
          <a:bodyPr/>
          <a:lstStyle/>
          <a:p>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70DBB65D-2205-5E03-AAF1-84319EA67F53}"/>
              </a:ext>
            </a:extLst>
          </p:cNvPr>
          <p:cNvSpPr>
            <a:spLocks noGrp="1"/>
          </p:cNvSpPr>
          <p:nvPr>
            <p:ph type="subTitle" idx="1"/>
          </p:nvPr>
        </p:nvSpPr>
        <p:spPr>
          <a:xfrm>
            <a:off x="-1" y="1228299"/>
            <a:ext cx="12191999" cy="5629701"/>
          </a:xfrm>
        </p:spPr>
        <p:txBody>
          <a:bodyPr>
            <a:normAutofit/>
          </a:bodyPr>
          <a:lstStyle/>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11: JOB DESCRIPTION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1. Understand the terms job description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2. Outline the objectives of job description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3.. Discuss uses for job description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28023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CC8E7-4677-6C11-9D95-3C528F3685B8}"/>
              </a:ext>
            </a:extLst>
          </p:cNvPr>
          <p:cNvSpPr>
            <a:spLocks noGrp="1"/>
          </p:cNvSpPr>
          <p:nvPr>
            <p:ph type="title"/>
          </p:nvPr>
        </p:nvSpPr>
        <p:spPr>
          <a:xfrm>
            <a:off x="0" y="1"/>
            <a:ext cx="12192000" cy="1690688"/>
          </a:xfrm>
        </p:spPr>
        <p:txBody>
          <a:bodyPr/>
          <a:lstStyle/>
          <a:p>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JOB DESCRIPTION</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1A10667-D3F7-3146-2461-9475331A7F17}"/>
              </a:ext>
            </a:extLst>
          </p:cNvPr>
          <p:cNvSpPr>
            <a:spLocks noGrp="1"/>
          </p:cNvSpPr>
          <p:nvPr>
            <p:ph idx="1"/>
          </p:nvPr>
        </p:nvSpPr>
        <p:spPr>
          <a:xfrm>
            <a:off x="0" y="955344"/>
            <a:ext cx="12192000" cy="5902656"/>
          </a:xfrm>
        </p:spPr>
        <p:txBody>
          <a:bodyPr>
            <a:normAutofit/>
          </a:bodyPr>
          <a:lstStyle/>
          <a:p>
            <a:pPr marL="0" indent="0">
              <a:buNone/>
            </a:pPr>
            <a:r>
              <a:rPr lang="en-US" sz="2400" dirty="0">
                <a:latin typeface="Times New Roman" panose="02020603050405020304" pitchFamily="18" charset="0"/>
                <a:ea typeface="Calibri" panose="020F0502020204030204" pitchFamily="34" charset="0"/>
              </a:rPr>
              <a:t>J</a:t>
            </a:r>
            <a:r>
              <a:rPr lang="en-US" sz="2400" dirty="0">
                <a:effectLst/>
                <a:latin typeface="Times New Roman" panose="02020603050405020304" pitchFamily="18" charset="0"/>
                <a:ea typeface="Calibri" panose="020F0502020204030204" pitchFamily="34" charset="0"/>
              </a:rPr>
              <a:t>ob description is a written record of the duties, responsibilities and requirements of a particular job. It is concerned with the job itself and not with the job holders. It is a statement describing the job in such terms as its title, location, duties, working conditions and hazards</a:t>
            </a:r>
            <a:endParaRPr lang="en-US" sz="2400" dirty="0"/>
          </a:p>
        </p:txBody>
      </p:sp>
    </p:spTree>
    <p:extLst>
      <p:ext uri="{BB962C8B-B14F-4D97-AF65-F5344CB8AC3E}">
        <p14:creationId xmlns:p14="http://schemas.microsoft.com/office/powerpoint/2010/main" val="9855426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B583A-7AB1-C464-9EDD-7579E6528B7E}"/>
              </a:ext>
            </a:extLst>
          </p:cNvPr>
          <p:cNvSpPr>
            <a:spLocks noGrp="1"/>
          </p:cNvSpPr>
          <p:nvPr>
            <p:ph type="title"/>
          </p:nvPr>
        </p:nvSpPr>
        <p:spPr>
          <a:xfrm>
            <a:off x="0" y="-9525"/>
            <a:ext cx="5183188" cy="1069975"/>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Description</a:t>
            </a:r>
          </a:p>
        </p:txBody>
      </p:sp>
      <p:sp>
        <p:nvSpPr>
          <p:cNvPr id="4" name="Text Placeholder 3">
            <a:extLst>
              <a:ext uri="{FF2B5EF4-FFF2-40B4-BE49-F238E27FC236}">
                <a16:creationId xmlns:a16="http://schemas.microsoft.com/office/drawing/2014/main" id="{2EDD94D5-98CB-5B6C-42AE-19BA1E0EB8CC}"/>
              </a:ext>
            </a:extLst>
          </p:cNvPr>
          <p:cNvSpPr>
            <a:spLocks noGrp="1"/>
          </p:cNvSpPr>
          <p:nvPr>
            <p:ph type="body" sz="half" idx="2"/>
          </p:nvPr>
        </p:nvSpPr>
        <p:spPr>
          <a:xfrm>
            <a:off x="0" y="1064700"/>
            <a:ext cx="8356208" cy="5861050"/>
          </a:xfrm>
        </p:spPr>
        <p:txBody>
          <a:bodyPr>
            <a:normAutofit/>
          </a:bodyPr>
          <a:lstStyle/>
          <a:p>
            <a:pPr algn="just"/>
            <a:r>
              <a:rPr lang="en-US" sz="2400" dirty="0">
                <a:effectLst/>
                <a:latin typeface="Times New Roman" panose="02020603050405020304" pitchFamily="18" charset="0"/>
                <a:ea typeface="Calibri" panose="020F0502020204030204" pitchFamily="34" charset="0"/>
              </a:rPr>
              <a:t>A job description is an organized, factual statement of duties and responsibilities of a specific job</a:t>
            </a:r>
            <a:endParaRPr lang="en-US" sz="2400" dirty="0"/>
          </a:p>
        </p:txBody>
      </p:sp>
      <p:pic>
        <p:nvPicPr>
          <p:cNvPr id="1026" name="Picture 2" descr="Free Man Working Under His Car Stock Photo">
            <a:extLst>
              <a:ext uri="{FF2B5EF4-FFF2-40B4-BE49-F238E27FC236}">
                <a16:creationId xmlns:a16="http://schemas.microsoft.com/office/drawing/2014/main" id="{0DF53AF6-C0D6-58A9-C123-2A0B835125C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186738" y="-9525"/>
            <a:ext cx="4005261" cy="40047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B13F87-D7BC-866E-8C52-B585EFA45E2E}"/>
              </a:ext>
            </a:extLst>
          </p:cNvPr>
          <p:cNvSpPr txBox="1"/>
          <p:nvPr/>
        </p:nvSpPr>
        <p:spPr>
          <a:xfrm>
            <a:off x="8356209" y="4186238"/>
            <a:ext cx="367386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https://www.pexels.com/photo/man-working-under-his-car-1388278/</a:t>
            </a:r>
          </a:p>
        </p:txBody>
      </p:sp>
    </p:spTree>
    <p:extLst>
      <p:ext uri="{BB962C8B-B14F-4D97-AF65-F5344CB8AC3E}">
        <p14:creationId xmlns:p14="http://schemas.microsoft.com/office/powerpoint/2010/main" val="1778216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68284-DD75-F228-DFBE-582A424498F9}"/>
              </a:ext>
            </a:extLst>
          </p:cNvPr>
          <p:cNvSpPr>
            <a:spLocks noGrp="1"/>
          </p:cNvSpPr>
          <p:nvPr>
            <p:ph type="title"/>
          </p:nvPr>
        </p:nvSpPr>
        <p:spPr>
          <a:xfrm>
            <a:off x="0" y="0"/>
            <a:ext cx="5183188" cy="996950"/>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description</a:t>
            </a:r>
          </a:p>
        </p:txBody>
      </p:sp>
      <p:sp>
        <p:nvSpPr>
          <p:cNvPr id="4" name="Text Placeholder 3">
            <a:extLst>
              <a:ext uri="{FF2B5EF4-FFF2-40B4-BE49-F238E27FC236}">
                <a16:creationId xmlns:a16="http://schemas.microsoft.com/office/drawing/2014/main" id="{F14EE68A-0DAC-B1E7-5E0B-D8C454FE56E5}"/>
              </a:ext>
            </a:extLst>
          </p:cNvPr>
          <p:cNvSpPr>
            <a:spLocks noGrp="1"/>
          </p:cNvSpPr>
          <p:nvPr>
            <p:ph type="body" sz="half" idx="2"/>
          </p:nvPr>
        </p:nvSpPr>
        <p:spPr>
          <a:xfrm>
            <a:off x="0" y="1201003"/>
            <a:ext cx="8131126" cy="5656997"/>
          </a:xfrm>
        </p:spPr>
        <p:txBody>
          <a:bodyPr/>
          <a:lstStyle/>
          <a:p>
            <a:pPr algn="just"/>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defines a scope of responsibility and continuing work assignments that are sufficiently different form that of other jobs to warrant a specific title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2050" name="Picture 2" descr="Free Cheerful young female designer in jeans standing near wall with pictures and table with stationery while choosing drafts with letter design in daylight Stock Photo">
            <a:extLst>
              <a:ext uri="{FF2B5EF4-FFF2-40B4-BE49-F238E27FC236}">
                <a16:creationId xmlns:a16="http://schemas.microsoft.com/office/drawing/2014/main" id="{C53FC52E-4D93-B473-03D3-6BCAD741FC1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131126" y="2"/>
            <a:ext cx="4060874" cy="31652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9A61091-D70F-956E-AF2B-FC83D8363FBA}"/>
              </a:ext>
            </a:extLst>
          </p:cNvPr>
          <p:cNvSpPr txBox="1"/>
          <p:nvPr/>
        </p:nvSpPr>
        <p:spPr>
          <a:xfrm>
            <a:off x="8131126" y="3429000"/>
            <a:ext cx="4060874"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https://www.pexels.com/photo/content-craftswoman-selecting-papers-with-creative-letters-at-work-4348196/</a:t>
            </a:r>
          </a:p>
        </p:txBody>
      </p:sp>
    </p:spTree>
    <p:extLst>
      <p:ext uri="{BB962C8B-B14F-4D97-AF65-F5344CB8AC3E}">
        <p14:creationId xmlns:p14="http://schemas.microsoft.com/office/powerpoint/2010/main" val="2469955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8C5D5-6CD3-6965-5D90-69B7906329DE}"/>
              </a:ext>
            </a:extLst>
          </p:cNvPr>
          <p:cNvSpPr>
            <a:spLocks noGrp="1"/>
          </p:cNvSpPr>
          <p:nvPr>
            <p:ph type="title"/>
          </p:nvPr>
        </p:nvSpPr>
        <p:spPr>
          <a:xfrm>
            <a:off x="0" y="1"/>
            <a:ext cx="12192000" cy="1105468"/>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Essential Elements of Job Descriptions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63177D89-0FC5-2AD3-F054-41E99F525139}"/>
              </a:ext>
            </a:extLst>
          </p:cNvPr>
          <p:cNvSpPr>
            <a:spLocks noGrp="1"/>
          </p:cNvSpPr>
          <p:nvPr>
            <p:ph sz="half" idx="1"/>
          </p:nvPr>
        </p:nvSpPr>
        <p:spPr>
          <a:xfrm>
            <a:off x="0" y="614149"/>
            <a:ext cx="6019800" cy="6243850"/>
          </a:xfrm>
        </p:spPr>
        <p:txBody>
          <a:bodyPr>
            <a:normAutofit/>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General statement describing the concept and specific duties of the position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dirty="0">
                <a:effectLst/>
                <a:latin typeface="Times New Roman" panose="02020603050405020304" pitchFamily="18" charset="0"/>
                <a:ea typeface="Calibri" panose="020F0502020204030204" pitchFamily="34" charset="0"/>
              </a:rPr>
              <a:t> Classification title, position number, geographic location, division and work unit of the position, name and title of supervisor, and effective date of duties</a:t>
            </a:r>
            <a:endParaRPr lang="en-US" sz="2400" dirty="0"/>
          </a:p>
        </p:txBody>
      </p:sp>
      <p:sp>
        <p:nvSpPr>
          <p:cNvPr id="4" name="Content Placeholder 3">
            <a:extLst>
              <a:ext uri="{FF2B5EF4-FFF2-40B4-BE49-F238E27FC236}">
                <a16:creationId xmlns:a16="http://schemas.microsoft.com/office/drawing/2014/main" id="{BDF6D5FD-5D48-2BE0-2440-278045E4C554}"/>
              </a:ext>
            </a:extLst>
          </p:cNvPr>
          <p:cNvSpPr>
            <a:spLocks noGrp="1"/>
          </p:cNvSpPr>
          <p:nvPr>
            <p:ph sz="half" idx="2"/>
          </p:nvPr>
        </p:nvSpPr>
        <p:spPr>
          <a:xfrm>
            <a:off x="6172200" y="614148"/>
            <a:ext cx="6019800" cy="6243849"/>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If supervisor position, list classifications supervised.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General statement describing the nature of the unit in context with the department/program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85069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50260-EB0F-DBD4-FE8B-41B6AC5FA3DE}"/>
              </a:ext>
            </a:extLst>
          </p:cNvPr>
          <p:cNvSpPr>
            <a:spLocks noGrp="1"/>
          </p:cNvSpPr>
          <p:nvPr>
            <p:ph type="title"/>
          </p:nvPr>
        </p:nvSpPr>
        <p:spPr>
          <a:xfrm>
            <a:off x="0" y="1"/>
            <a:ext cx="12192000" cy="107817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Essential Elements of Job Descriptions</a:t>
            </a:r>
            <a:endParaRPr lang="en-US" sz="2400" dirty="0"/>
          </a:p>
        </p:txBody>
      </p:sp>
      <p:sp>
        <p:nvSpPr>
          <p:cNvPr id="3" name="Content Placeholder 2">
            <a:extLst>
              <a:ext uri="{FF2B5EF4-FFF2-40B4-BE49-F238E27FC236}">
                <a16:creationId xmlns:a16="http://schemas.microsoft.com/office/drawing/2014/main" id="{74C05F6E-F6CC-A300-8643-A1A3BDF606B5}"/>
              </a:ext>
            </a:extLst>
          </p:cNvPr>
          <p:cNvSpPr>
            <a:spLocks noGrp="1"/>
          </p:cNvSpPr>
          <p:nvPr>
            <p:ph sz="half" idx="1"/>
          </p:nvPr>
        </p:nvSpPr>
        <p:spPr>
          <a:xfrm>
            <a:off x="0" y="736978"/>
            <a:ext cx="6019800" cy="6121019"/>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Description of the positions supervisory reporting relationship (this information can be found in the class specification, usually under the definition of the class)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4C90717-D60B-80C8-F3E8-BB6CA4905EBD}"/>
              </a:ext>
            </a:extLst>
          </p:cNvPr>
          <p:cNvSpPr>
            <a:spLocks noGrp="1"/>
          </p:cNvSpPr>
          <p:nvPr>
            <p:ph sz="half" idx="2"/>
          </p:nvPr>
        </p:nvSpPr>
        <p:spPr>
          <a:xfrm>
            <a:off x="6172200" y="736979"/>
            <a:ext cx="6019800" cy="6121020"/>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Description of each range of supervision for “deep class” classifications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List of typical essential and marginal functions/duties, grouped in related categories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84808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65A89-E8D2-F285-302F-104BA629959F}"/>
              </a:ext>
            </a:extLst>
          </p:cNvPr>
          <p:cNvSpPr>
            <a:spLocks noGrp="1"/>
          </p:cNvSpPr>
          <p:nvPr>
            <p:ph type="title"/>
          </p:nvPr>
        </p:nvSpPr>
        <p:spPr>
          <a:xfrm>
            <a:off x="0" y="1"/>
            <a:ext cx="12192000" cy="124194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Essential Elements of Job Descriptions</a:t>
            </a:r>
            <a:endParaRPr lang="en-US" sz="2400" dirty="0"/>
          </a:p>
        </p:txBody>
      </p:sp>
      <p:sp>
        <p:nvSpPr>
          <p:cNvPr id="3" name="Content Placeholder 2">
            <a:extLst>
              <a:ext uri="{FF2B5EF4-FFF2-40B4-BE49-F238E27FC236}">
                <a16:creationId xmlns:a16="http://schemas.microsoft.com/office/drawing/2014/main" id="{85A738ED-4420-A5E7-4204-2891314B721C}"/>
              </a:ext>
            </a:extLst>
          </p:cNvPr>
          <p:cNvSpPr>
            <a:spLocks noGrp="1"/>
          </p:cNvSpPr>
          <p:nvPr>
            <p:ph sz="half" idx="1"/>
          </p:nvPr>
        </p:nvSpPr>
        <p:spPr>
          <a:xfrm>
            <a:off x="-136478" y="1009934"/>
            <a:ext cx="6156278" cy="5745708"/>
          </a:xfrm>
        </p:spPr>
        <p:txBody>
          <a:bodyPr>
            <a:normAutofit/>
          </a:bodyPr>
          <a:lstStyle/>
          <a:p>
            <a:pPr algn="just"/>
            <a:r>
              <a:rPr lang="en-US" sz="2400" dirty="0">
                <a:effectLst/>
                <a:latin typeface="Times New Roman" panose="02020603050405020304" pitchFamily="18" charset="0"/>
                <a:ea typeface="Calibri" panose="020F0502020204030204" pitchFamily="34" charset="0"/>
              </a:rPr>
              <a:t>Duties broken down by percentage of time spent on each task or group of similar tasks</a:t>
            </a:r>
            <a:endParaRPr lang="en-US" sz="2400" dirty="0"/>
          </a:p>
        </p:txBody>
      </p:sp>
      <p:sp>
        <p:nvSpPr>
          <p:cNvPr id="4" name="Content Placeholder 3">
            <a:extLst>
              <a:ext uri="{FF2B5EF4-FFF2-40B4-BE49-F238E27FC236}">
                <a16:creationId xmlns:a16="http://schemas.microsoft.com/office/drawing/2014/main" id="{1E8F0075-6A9E-D5E5-66AA-189855D05D47}"/>
              </a:ext>
            </a:extLst>
          </p:cNvPr>
          <p:cNvSpPr>
            <a:spLocks noGrp="1"/>
          </p:cNvSpPr>
          <p:nvPr>
            <p:ph sz="half" idx="2"/>
          </p:nvPr>
        </p:nvSpPr>
        <p:spPr>
          <a:xfrm>
            <a:off x="6172200" y="1009934"/>
            <a:ext cx="6019800" cy="5848065"/>
          </a:xfrm>
        </p:spPr>
        <p:txBody>
          <a:bodyPr>
            <a:normAutofit/>
          </a:bodyPr>
          <a:lstStyle/>
          <a:p>
            <a:pPr algn="just"/>
            <a:r>
              <a:rPr lang="en-US" sz="2400" dirty="0">
                <a:effectLst/>
                <a:latin typeface="Times New Roman" panose="02020603050405020304" pitchFamily="18" charset="0"/>
                <a:ea typeface="Calibri" panose="020F0502020204030204" pitchFamily="34" charset="0"/>
              </a:rPr>
              <a:t>Signature and date of employee and supervisor. You may want to include a disclaimer that the employee and supervisor acknowledges by signing the duty statement that they have discussed the expectations of the position</a:t>
            </a:r>
            <a:endParaRPr lang="en-US" sz="2400" dirty="0"/>
          </a:p>
        </p:txBody>
      </p:sp>
    </p:spTree>
    <p:extLst>
      <p:ext uri="{BB962C8B-B14F-4D97-AF65-F5344CB8AC3E}">
        <p14:creationId xmlns:p14="http://schemas.microsoft.com/office/powerpoint/2010/main" val="2077048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76F96-71E7-533C-437A-3DF9A2BD12F5}"/>
              </a:ext>
            </a:extLst>
          </p:cNvPr>
          <p:cNvSpPr>
            <a:spLocks noGrp="1"/>
          </p:cNvSpPr>
          <p:nvPr>
            <p:ph type="title"/>
          </p:nvPr>
        </p:nvSpPr>
        <p:spPr>
          <a:xfrm>
            <a:off x="0" y="1"/>
            <a:ext cx="12192000" cy="846160"/>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description content </a:t>
            </a:r>
            <a:endParaRPr lang="en-US" sz="2400" dirty="0"/>
          </a:p>
        </p:txBody>
      </p:sp>
      <p:sp>
        <p:nvSpPr>
          <p:cNvPr id="3" name="Content Placeholder 2">
            <a:extLst>
              <a:ext uri="{FF2B5EF4-FFF2-40B4-BE49-F238E27FC236}">
                <a16:creationId xmlns:a16="http://schemas.microsoft.com/office/drawing/2014/main" id="{D7E1CECB-ED2A-1A17-5800-02B926E24769}"/>
              </a:ext>
            </a:extLst>
          </p:cNvPr>
          <p:cNvSpPr>
            <a:spLocks noGrp="1"/>
          </p:cNvSpPr>
          <p:nvPr>
            <p:ph idx="1"/>
          </p:nvPr>
        </p:nvSpPr>
        <p:spPr>
          <a:xfrm>
            <a:off x="0" y="736978"/>
            <a:ext cx="12192000" cy="6121021"/>
          </a:xfrm>
        </p:spPr>
        <p:txBody>
          <a:bodyPr/>
          <a:lstStyle/>
          <a:p>
            <a:pPr algn="just"/>
            <a:r>
              <a:rPr lang="en-US" sz="2400" b="1" dirty="0">
                <a:effectLst/>
                <a:latin typeface="Times New Roman" panose="02020603050405020304" pitchFamily="18" charset="0"/>
                <a:ea typeface="Calibri" panose="020F0502020204030204" pitchFamily="34" charset="0"/>
              </a:rPr>
              <a:t>Job Identification</a:t>
            </a:r>
            <a:r>
              <a:rPr lang="en-US" sz="2400" dirty="0">
                <a:effectLst/>
                <a:latin typeface="Times New Roman" panose="02020603050405020304" pitchFamily="18" charset="0"/>
                <a:ea typeface="Calibri" panose="020F0502020204030204" pitchFamily="34" charset="0"/>
              </a:rPr>
              <a:t>: It includes the job title, alterative title, department, division, and plant and code number of the job. The job title identifies and designates the job properly, the department, division, etc., indicate the name of the department where it is situated – whether it is the maintenance department, mechanical shop etc. Location gives the name of the place. </a:t>
            </a:r>
            <a:endParaRPr lang="en-US" sz="2400" dirty="0"/>
          </a:p>
          <a:p>
            <a:endParaRPr lang="en-US" dirty="0"/>
          </a:p>
        </p:txBody>
      </p:sp>
    </p:spTree>
    <p:extLst>
      <p:ext uri="{BB962C8B-B14F-4D97-AF65-F5344CB8AC3E}">
        <p14:creationId xmlns:p14="http://schemas.microsoft.com/office/powerpoint/2010/main" val="3461649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4D3E8-EABF-088C-4764-06F6C87B68FD}"/>
              </a:ext>
            </a:extLst>
          </p:cNvPr>
          <p:cNvSpPr>
            <a:spLocks noGrp="1"/>
          </p:cNvSpPr>
          <p:nvPr>
            <p:ph type="title"/>
          </p:nvPr>
        </p:nvSpPr>
        <p:spPr>
          <a:xfrm>
            <a:off x="0" y="-163773"/>
            <a:ext cx="12192000" cy="1064525"/>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description content </a:t>
            </a:r>
            <a:endParaRPr lang="en-US" sz="2400" dirty="0"/>
          </a:p>
        </p:txBody>
      </p:sp>
      <p:sp>
        <p:nvSpPr>
          <p:cNvPr id="3" name="Content Placeholder 2">
            <a:extLst>
              <a:ext uri="{FF2B5EF4-FFF2-40B4-BE49-F238E27FC236}">
                <a16:creationId xmlns:a16="http://schemas.microsoft.com/office/drawing/2014/main" id="{22092A37-5AB6-8552-805F-2579ADC651E3}"/>
              </a:ext>
            </a:extLst>
          </p:cNvPr>
          <p:cNvSpPr>
            <a:spLocks noGrp="1"/>
          </p:cNvSpPr>
          <p:nvPr>
            <p:ph idx="1"/>
          </p:nvPr>
        </p:nvSpPr>
        <p:spPr>
          <a:xfrm>
            <a:off x="-1" y="723332"/>
            <a:ext cx="12191999" cy="6134668"/>
          </a:xfrm>
        </p:spPr>
        <p:txBody>
          <a:bodyPr>
            <a:normAutofit/>
          </a:bodyPr>
          <a:lstStyle/>
          <a:p>
            <a:pPr algn="just"/>
            <a:r>
              <a:rPr lang="en-US" sz="2400" b="1" dirty="0">
                <a:effectLst/>
                <a:latin typeface="Times New Roman" panose="02020603050405020304" pitchFamily="18" charset="0"/>
                <a:ea typeface="Calibri" panose="020F0502020204030204" pitchFamily="34" charset="0"/>
              </a:rPr>
              <a:t>Job Summary</a:t>
            </a:r>
            <a:r>
              <a:rPr lang="en-US" sz="2400" dirty="0">
                <a:effectLst/>
                <a:latin typeface="Times New Roman" panose="02020603050405020304" pitchFamily="18" charset="0"/>
                <a:ea typeface="Calibri" panose="020F0502020204030204" pitchFamily="34" charset="0"/>
              </a:rPr>
              <a:t>: Job summary describes the contents of the jobs in terms of activities or tasks performed. Job summary should clear the nature of the job. Primary, secondary and other duties to be performed on the job should clearly be indicated separately</a:t>
            </a:r>
            <a:endParaRPr lang="en-US" sz="2400" dirty="0"/>
          </a:p>
        </p:txBody>
      </p:sp>
    </p:spTree>
    <p:extLst>
      <p:ext uri="{BB962C8B-B14F-4D97-AF65-F5344CB8AC3E}">
        <p14:creationId xmlns:p14="http://schemas.microsoft.com/office/powerpoint/2010/main" val="2957644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FFE8C-8508-1276-50DC-EEFA1A710714}"/>
              </a:ext>
            </a:extLst>
          </p:cNvPr>
          <p:cNvSpPr>
            <a:spLocks noGrp="1"/>
          </p:cNvSpPr>
          <p:nvPr>
            <p:ph type="title"/>
          </p:nvPr>
        </p:nvSpPr>
        <p:spPr>
          <a:xfrm>
            <a:off x="0" y="1"/>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description content </a:t>
            </a:r>
            <a:endParaRPr lang="en-US" sz="2400" dirty="0"/>
          </a:p>
        </p:txBody>
      </p:sp>
      <p:sp>
        <p:nvSpPr>
          <p:cNvPr id="3" name="Content Placeholder 2">
            <a:extLst>
              <a:ext uri="{FF2B5EF4-FFF2-40B4-BE49-F238E27FC236}">
                <a16:creationId xmlns:a16="http://schemas.microsoft.com/office/drawing/2014/main" id="{3A7FBF52-055F-D613-9A0B-9D0503D8B097}"/>
              </a:ext>
            </a:extLst>
          </p:cNvPr>
          <p:cNvSpPr>
            <a:spLocks noGrp="1"/>
          </p:cNvSpPr>
          <p:nvPr>
            <p:ph sz="half" idx="1"/>
          </p:nvPr>
        </p:nvSpPr>
        <p:spPr>
          <a:xfrm>
            <a:off x="0" y="1146412"/>
            <a:ext cx="6019800" cy="5711587"/>
          </a:xfrm>
        </p:spPr>
        <p:txBody>
          <a:bodyPr>
            <a:normAutofit/>
          </a:bodyPr>
          <a:lstStyle/>
          <a:p>
            <a:pPr algn="just"/>
            <a:r>
              <a:rPr lang="en-US" sz="2400" b="1" dirty="0">
                <a:effectLst/>
                <a:latin typeface="Times New Roman" panose="02020603050405020304" pitchFamily="18" charset="0"/>
                <a:ea typeface="Calibri" panose="020F0502020204030204" pitchFamily="34" charset="0"/>
              </a:rPr>
              <a:t>Duties and Responsibilities:</a:t>
            </a:r>
            <a:r>
              <a:rPr lang="en-US" sz="2400" dirty="0">
                <a:effectLst/>
                <a:latin typeface="Times New Roman" panose="02020603050405020304" pitchFamily="18" charset="0"/>
                <a:ea typeface="Calibri" panose="020F0502020204030204" pitchFamily="34" charset="0"/>
              </a:rPr>
              <a:t> This is the most important phase of job description and should be prepared very carefully. It describes the duties to be performed along with frequency of each major duty.</a:t>
            </a:r>
            <a:endParaRPr lang="en-US" sz="2400" dirty="0"/>
          </a:p>
        </p:txBody>
      </p:sp>
      <p:sp>
        <p:nvSpPr>
          <p:cNvPr id="4" name="Content Placeholder 3">
            <a:extLst>
              <a:ext uri="{FF2B5EF4-FFF2-40B4-BE49-F238E27FC236}">
                <a16:creationId xmlns:a16="http://schemas.microsoft.com/office/drawing/2014/main" id="{DA12E039-A2FC-33B1-CD90-3A065156668A}"/>
              </a:ext>
            </a:extLst>
          </p:cNvPr>
          <p:cNvSpPr>
            <a:spLocks noGrp="1"/>
          </p:cNvSpPr>
          <p:nvPr>
            <p:ph sz="half" idx="2"/>
          </p:nvPr>
        </p:nvSpPr>
        <p:spPr>
          <a:xfrm>
            <a:off x="6172200" y="1146410"/>
            <a:ext cx="6019800" cy="5711587"/>
          </a:xfrm>
        </p:spPr>
        <p:txBody>
          <a:bodyPr/>
          <a:lstStyle/>
          <a:p>
            <a:pPr algn="just"/>
            <a:r>
              <a:rPr lang="en-US" sz="2400" b="1" dirty="0">
                <a:effectLst/>
                <a:latin typeface="Times New Roman" panose="02020603050405020304" pitchFamily="18" charset="0"/>
                <a:ea typeface="Calibri" panose="020F0502020204030204" pitchFamily="34" charset="0"/>
              </a:rPr>
              <a:t>Supervision</a:t>
            </a:r>
            <a:r>
              <a:rPr lang="en-US" sz="2400" dirty="0">
                <a:effectLst/>
                <a:latin typeface="Times New Roman" panose="02020603050405020304" pitchFamily="18" charset="0"/>
                <a:ea typeface="Calibri" panose="020F0502020204030204" pitchFamily="34" charset="0"/>
              </a:rPr>
              <a:t>: Under it is given number of persons to be supervised along with their job titles, and the extent of supervision involved –general, intermediate or close supervision</a:t>
            </a:r>
            <a:r>
              <a:rPr lang="en-US" sz="1800" dirty="0">
                <a:effectLst/>
                <a:latin typeface="Times New Roman" panose="02020603050405020304" pitchFamily="18" charset="0"/>
                <a:ea typeface="Calibri" panose="020F0502020204030204" pitchFamily="34" charset="0"/>
              </a:rPr>
              <a:t>. </a:t>
            </a:r>
            <a:endParaRPr lang="en-US" dirty="0"/>
          </a:p>
        </p:txBody>
      </p:sp>
    </p:spTree>
    <p:extLst>
      <p:ext uri="{BB962C8B-B14F-4D97-AF65-F5344CB8AC3E}">
        <p14:creationId xmlns:p14="http://schemas.microsoft.com/office/powerpoint/2010/main" val="2614464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EE8FF-DE89-8219-730F-98F4514EEA7D}"/>
              </a:ext>
            </a:extLst>
          </p:cNvPr>
          <p:cNvSpPr>
            <a:spLocks noGrp="1"/>
          </p:cNvSpPr>
          <p:nvPr>
            <p:ph type="title"/>
          </p:nvPr>
        </p:nvSpPr>
        <p:spPr>
          <a:xfrm>
            <a:off x="0" y="0"/>
            <a:ext cx="5183188" cy="996950"/>
          </a:xfrm>
        </p:spPr>
        <p:txBody>
          <a:bodyPr>
            <a:normAutofit/>
          </a:bodyPr>
          <a:lstStyle/>
          <a:p>
            <a:pPr algn="ctr"/>
            <a:r>
              <a:rPr lang="en-US" sz="2400" b="1" dirty="0">
                <a:latin typeface="Times New Roman" panose="02020603050405020304" pitchFamily="18" charset="0"/>
                <a:cs typeface="Times New Roman" panose="02020603050405020304" pitchFamily="18" charset="0"/>
              </a:rPr>
              <a:t>Characteristics</a:t>
            </a:r>
          </a:p>
        </p:txBody>
      </p:sp>
      <p:sp>
        <p:nvSpPr>
          <p:cNvPr id="4" name="Text Placeholder 3">
            <a:extLst>
              <a:ext uri="{FF2B5EF4-FFF2-40B4-BE49-F238E27FC236}">
                <a16:creationId xmlns:a16="http://schemas.microsoft.com/office/drawing/2014/main" id="{E238B640-4914-5AFE-EAEB-BB6A4F25C7CC}"/>
              </a:ext>
            </a:extLst>
          </p:cNvPr>
          <p:cNvSpPr>
            <a:spLocks noGrp="1"/>
          </p:cNvSpPr>
          <p:nvPr>
            <p:ph type="body" sz="half" idx="2"/>
          </p:nvPr>
        </p:nvSpPr>
        <p:spPr>
          <a:xfrm>
            <a:off x="0" y="1241947"/>
            <a:ext cx="8202304" cy="5616054"/>
          </a:xfrm>
        </p:spPr>
        <p:txBody>
          <a:bodyPr/>
          <a:lstStyle/>
          <a:p>
            <a:pPr algn="just"/>
            <a:r>
              <a:rPr lang="en-US" sz="2400" spc="25" dirty="0">
                <a:solidFill>
                  <a:srgbClr val="000000"/>
                </a:solidFill>
                <a:effectLst/>
                <a:latin typeface="Times New Roman" panose="02020603050405020304" pitchFamily="18" charset="0"/>
                <a:ea typeface="Times New Roman" panose="02020603050405020304" pitchFamily="18" charset="0"/>
              </a:rPr>
              <a:t>A job description having these characteristic features will prove effective and present the description of the job in a very realistic manner.</a:t>
            </a:r>
            <a:endParaRPr lang="en-US" sz="2400" dirty="0">
              <a:effectLst/>
              <a:latin typeface="Times New Roman" panose="02020603050405020304" pitchFamily="18" charset="0"/>
              <a:ea typeface="Times New Roman" panose="02020603050405020304" pitchFamily="18" charset="0"/>
            </a:endParaRPr>
          </a:p>
          <a:p>
            <a:endParaRPr lang="en-US" dirty="0"/>
          </a:p>
        </p:txBody>
      </p:sp>
      <p:pic>
        <p:nvPicPr>
          <p:cNvPr id="3074" name="Picture 2" descr="Free Women and Men Standing Near Table Stock Photo">
            <a:extLst>
              <a:ext uri="{FF2B5EF4-FFF2-40B4-BE49-F238E27FC236}">
                <a16:creationId xmlns:a16="http://schemas.microsoft.com/office/drawing/2014/main" id="{DCB6BC75-BE13-A7D4-7C93-A86990C3A6E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02304" y="1"/>
            <a:ext cx="3989696" cy="40397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FB9654B-3E06-DA1B-42CC-166AF8597196}"/>
              </a:ext>
            </a:extLst>
          </p:cNvPr>
          <p:cNvSpPr txBox="1"/>
          <p:nvPr/>
        </p:nvSpPr>
        <p:spPr>
          <a:xfrm>
            <a:off x="8202304" y="4299045"/>
            <a:ext cx="3989695" cy="538609"/>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https://www.pexels.com/photo/women-and-men-standing-near-table-3205568</a:t>
            </a:r>
            <a:r>
              <a:rPr lang="en-US" dirty="0"/>
              <a:t>/</a:t>
            </a:r>
          </a:p>
        </p:txBody>
      </p:sp>
    </p:spTree>
    <p:extLst>
      <p:ext uri="{BB962C8B-B14F-4D97-AF65-F5344CB8AC3E}">
        <p14:creationId xmlns:p14="http://schemas.microsoft.com/office/powerpoint/2010/main" val="2764729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E8C29-B5A3-FD46-3AC1-3510702E0BBC}"/>
              </a:ext>
            </a:extLst>
          </p:cNvPr>
          <p:cNvSpPr>
            <a:spLocks noGrp="1"/>
          </p:cNvSpPr>
          <p:nvPr>
            <p:ph type="title"/>
          </p:nvPr>
        </p:nvSpPr>
        <p:spPr>
          <a:xfrm>
            <a:off x="0" y="0"/>
            <a:ext cx="5183188" cy="1146412"/>
          </a:xfrm>
        </p:spPr>
        <p:txBody>
          <a:bodyPr>
            <a:normAutofit/>
          </a:bodyPr>
          <a:lstStyle/>
          <a:p>
            <a:pPr algn="ctr"/>
            <a:r>
              <a:rPr lang="en-US" sz="2400" b="1" dirty="0">
                <a:latin typeface="Times New Roman" panose="02020603050405020304" pitchFamily="18" charset="0"/>
                <a:cs typeface="Times New Roman" panose="02020603050405020304" pitchFamily="18" charset="0"/>
              </a:rPr>
              <a:t>Note</a:t>
            </a:r>
          </a:p>
        </p:txBody>
      </p:sp>
      <p:sp>
        <p:nvSpPr>
          <p:cNvPr id="4" name="Text Placeholder 3">
            <a:extLst>
              <a:ext uri="{FF2B5EF4-FFF2-40B4-BE49-F238E27FC236}">
                <a16:creationId xmlns:a16="http://schemas.microsoft.com/office/drawing/2014/main" id="{75DB2DA5-79B6-704A-7B1D-A59F89DFF163}"/>
              </a:ext>
            </a:extLst>
          </p:cNvPr>
          <p:cNvSpPr>
            <a:spLocks noGrp="1"/>
          </p:cNvSpPr>
          <p:nvPr>
            <p:ph type="body" sz="half" idx="2"/>
          </p:nvPr>
        </p:nvSpPr>
        <p:spPr>
          <a:xfrm>
            <a:off x="411163" y="1378424"/>
            <a:ext cx="7791140" cy="5479576"/>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kind of information and amount of details contained in the job descriptions depend on the job evaluation plan to be use</a:t>
            </a:r>
            <a:endParaRPr lang="en-US" sz="2400" dirty="0"/>
          </a:p>
        </p:txBody>
      </p:sp>
      <p:pic>
        <p:nvPicPr>
          <p:cNvPr id="4098" name="Picture 2" descr="Free Photo of Women at the Meeting Stock Photo">
            <a:extLst>
              <a:ext uri="{FF2B5EF4-FFF2-40B4-BE49-F238E27FC236}">
                <a16:creationId xmlns:a16="http://schemas.microsoft.com/office/drawing/2014/main" id="{826D1952-749C-2483-1418-C792FE9FF0C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02303" y="1"/>
            <a:ext cx="4094329" cy="37258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BC568BE-1919-1AC1-954F-06E666ECA50F}"/>
              </a:ext>
            </a:extLst>
          </p:cNvPr>
          <p:cNvSpPr txBox="1"/>
          <p:nvPr/>
        </p:nvSpPr>
        <p:spPr>
          <a:xfrm>
            <a:off x="8202304" y="3971499"/>
            <a:ext cx="3889612"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https://www.pexels.com/photo/photo-of-women-at-the-meeting-3810792/</a:t>
            </a:r>
          </a:p>
        </p:txBody>
      </p:sp>
    </p:spTree>
    <p:extLst>
      <p:ext uri="{BB962C8B-B14F-4D97-AF65-F5344CB8AC3E}">
        <p14:creationId xmlns:p14="http://schemas.microsoft.com/office/powerpoint/2010/main" val="3099651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94659-DB4E-B4F5-235A-A2B097541CBC}"/>
              </a:ext>
            </a:extLst>
          </p:cNvPr>
          <p:cNvSpPr>
            <a:spLocks noGrp="1"/>
          </p:cNvSpPr>
          <p:nvPr>
            <p:ph type="title"/>
          </p:nvPr>
        </p:nvSpPr>
        <p:spPr>
          <a:xfrm>
            <a:off x="0" y="1"/>
            <a:ext cx="12192000" cy="873456"/>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description content</a:t>
            </a:r>
          </a:p>
        </p:txBody>
      </p:sp>
      <p:sp>
        <p:nvSpPr>
          <p:cNvPr id="3" name="Content Placeholder 2">
            <a:extLst>
              <a:ext uri="{FF2B5EF4-FFF2-40B4-BE49-F238E27FC236}">
                <a16:creationId xmlns:a16="http://schemas.microsoft.com/office/drawing/2014/main" id="{526BF433-FA1C-ECFC-BAFC-837F9E0982AC}"/>
              </a:ext>
            </a:extLst>
          </p:cNvPr>
          <p:cNvSpPr>
            <a:spLocks noGrp="1"/>
          </p:cNvSpPr>
          <p:nvPr>
            <p:ph sz="half" idx="1"/>
          </p:nvPr>
        </p:nvSpPr>
        <p:spPr>
          <a:xfrm>
            <a:off x="-95534" y="996288"/>
            <a:ext cx="6115334" cy="5861712"/>
          </a:xfrm>
        </p:spPr>
        <p:txBody>
          <a:bodyPr/>
          <a:lstStyle/>
          <a:p>
            <a:pPr algn="just"/>
            <a:r>
              <a:rPr lang="en-US" sz="2400" b="1" dirty="0">
                <a:effectLst/>
                <a:latin typeface="Times New Roman" panose="02020603050405020304" pitchFamily="18" charset="0"/>
                <a:ea typeface="Calibri" panose="020F0502020204030204" pitchFamily="34" charset="0"/>
              </a:rPr>
              <a:t>Relation to Other Jobs:</a:t>
            </a:r>
            <a:r>
              <a:rPr lang="en-US" sz="2400" dirty="0">
                <a:effectLst/>
                <a:latin typeface="Times New Roman" panose="02020603050405020304" pitchFamily="18" charset="0"/>
                <a:ea typeface="Calibri" panose="020F0502020204030204" pitchFamily="34" charset="0"/>
              </a:rPr>
              <a:t> It describes the vertical and horizontal relationships f work flow. It also indicates to whom the jobholder will report and who will report to him. It gives an idea of channels of promotion</a:t>
            </a:r>
            <a:r>
              <a:rPr lang="en-US" sz="1800" dirty="0">
                <a:effectLst/>
                <a:latin typeface="Times New Roman" panose="02020603050405020304" pitchFamily="18" charset="0"/>
                <a:ea typeface="Calibri" panose="020F0502020204030204" pitchFamily="34" charset="0"/>
              </a:rPr>
              <a:t>. </a:t>
            </a:r>
            <a:endParaRPr lang="en-US" dirty="0"/>
          </a:p>
        </p:txBody>
      </p:sp>
      <p:sp>
        <p:nvSpPr>
          <p:cNvPr id="4" name="Content Placeholder 3">
            <a:extLst>
              <a:ext uri="{FF2B5EF4-FFF2-40B4-BE49-F238E27FC236}">
                <a16:creationId xmlns:a16="http://schemas.microsoft.com/office/drawing/2014/main" id="{55BD59F1-8253-F732-C81D-0F6EEEFAF4DC}"/>
              </a:ext>
            </a:extLst>
          </p:cNvPr>
          <p:cNvSpPr>
            <a:spLocks noGrp="1"/>
          </p:cNvSpPr>
          <p:nvPr>
            <p:ph sz="half" idx="2"/>
          </p:nvPr>
        </p:nvSpPr>
        <p:spPr>
          <a:xfrm>
            <a:off x="6172200" y="996288"/>
            <a:ext cx="6019800" cy="5861711"/>
          </a:xfrm>
        </p:spPr>
        <p:txBody>
          <a:bodyPr>
            <a:normAutofit/>
          </a:bodyPr>
          <a:lstStyle/>
          <a:p>
            <a:r>
              <a:rPr lang="en-US" sz="2400" b="1" dirty="0">
                <a:effectLst/>
                <a:latin typeface="Times New Roman" panose="02020603050405020304" pitchFamily="18" charset="0"/>
                <a:ea typeface="Calibri" panose="020F0502020204030204" pitchFamily="34" charset="0"/>
              </a:rPr>
              <a:t>Machine, tools and equipment:</a:t>
            </a:r>
            <a:r>
              <a:rPr lang="en-US" sz="2400" dirty="0">
                <a:effectLst/>
                <a:latin typeface="Times New Roman" panose="02020603050405020304" pitchFamily="18" charset="0"/>
                <a:ea typeface="Calibri" panose="020F0502020204030204" pitchFamily="34" charset="0"/>
              </a:rPr>
              <a:t>  define each major type or trade name of the machines and tools and the raw materials used.</a:t>
            </a:r>
            <a:endParaRPr lang="en-US" sz="2400" dirty="0"/>
          </a:p>
        </p:txBody>
      </p:sp>
    </p:spTree>
    <p:extLst>
      <p:ext uri="{BB962C8B-B14F-4D97-AF65-F5344CB8AC3E}">
        <p14:creationId xmlns:p14="http://schemas.microsoft.com/office/powerpoint/2010/main" val="3188380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39197-5390-CC48-1065-71DA511A8641}"/>
              </a:ext>
            </a:extLst>
          </p:cNvPr>
          <p:cNvSpPr>
            <a:spLocks noGrp="1"/>
          </p:cNvSpPr>
          <p:nvPr>
            <p:ph type="title"/>
          </p:nvPr>
        </p:nvSpPr>
        <p:spPr>
          <a:xfrm>
            <a:off x="0" y="1"/>
            <a:ext cx="12192000" cy="1214650"/>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description content</a:t>
            </a:r>
          </a:p>
        </p:txBody>
      </p:sp>
      <p:sp>
        <p:nvSpPr>
          <p:cNvPr id="3" name="Content Placeholder 2">
            <a:extLst>
              <a:ext uri="{FF2B5EF4-FFF2-40B4-BE49-F238E27FC236}">
                <a16:creationId xmlns:a16="http://schemas.microsoft.com/office/drawing/2014/main" id="{29EC8ED1-1292-D623-2E42-67E051B6D2B3}"/>
              </a:ext>
            </a:extLst>
          </p:cNvPr>
          <p:cNvSpPr>
            <a:spLocks noGrp="1"/>
          </p:cNvSpPr>
          <p:nvPr>
            <p:ph sz="half" idx="1"/>
          </p:nvPr>
        </p:nvSpPr>
        <p:spPr>
          <a:xfrm>
            <a:off x="0" y="928048"/>
            <a:ext cx="6019800" cy="5929951"/>
          </a:xfrm>
        </p:spPr>
        <p:txBody>
          <a:bodyPr/>
          <a:lstStyle/>
          <a:p>
            <a:pPr marL="0" indent="0" algn="just">
              <a:buNone/>
            </a:pPr>
            <a:r>
              <a:rPr lang="en-US" sz="2400" b="1" dirty="0">
                <a:effectLst/>
                <a:latin typeface="Times New Roman" panose="02020603050405020304" pitchFamily="18" charset="0"/>
                <a:ea typeface="Calibri" panose="020F0502020204030204" pitchFamily="34" charset="0"/>
              </a:rPr>
              <a:t>Working Conditions:</a:t>
            </a:r>
            <a:r>
              <a:rPr lang="en-US" sz="2400" dirty="0">
                <a:effectLst/>
                <a:latin typeface="Times New Roman" panose="02020603050405020304" pitchFamily="18" charset="0"/>
                <a:ea typeface="Calibri" panose="020F0502020204030204" pitchFamily="34" charset="0"/>
              </a:rPr>
              <a:t> The working environment in terms of heat, light, noise, dust and fumes </a:t>
            </a:r>
            <a:r>
              <a:rPr lang="en-US" sz="2400" dirty="0" err="1">
                <a:effectLst/>
                <a:latin typeface="Times New Roman" panose="02020603050405020304" pitchFamily="18" charset="0"/>
                <a:ea typeface="Calibri" panose="020F0502020204030204" pitchFamily="34" charset="0"/>
              </a:rPr>
              <a:t>etc</a:t>
            </a:r>
            <a:r>
              <a:rPr lang="en-US" sz="2400" dirty="0">
                <a:effectLst/>
                <a:latin typeface="Times New Roman" panose="02020603050405020304" pitchFamily="18" charset="0"/>
                <a:ea typeface="Calibri" panose="020F0502020204030204" pitchFamily="34" charset="0"/>
              </a:rPr>
              <a:t>, the job hazards and possibility of their occurrence and working conditions should also be described. It will be helpful in job evaluation.</a:t>
            </a:r>
          </a:p>
          <a:p>
            <a:pPr marL="0" indent="0" algn="just">
              <a:buNone/>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Hazards: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It gives us the nature of risks of life and limb, their possibilities of occurrence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FBB3232-210A-EA6E-7C76-7813666D711D}"/>
              </a:ext>
            </a:extLst>
          </p:cNvPr>
          <p:cNvSpPr>
            <a:spLocks noGrp="1"/>
          </p:cNvSpPr>
          <p:nvPr>
            <p:ph sz="half" idx="2"/>
          </p:nvPr>
        </p:nvSpPr>
        <p:spPr>
          <a:xfrm>
            <a:off x="6172199" y="928048"/>
            <a:ext cx="6019799" cy="5929951"/>
          </a:xfrm>
        </p:spPr>
        <p:txBody>
          <a:bodyPr/>
          <a:lstStyle/>
          <a:p>
            <a:pPr algn="just"/>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Social Environment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It specifies the social conditions under which the work will be performed. In this part the size of work group, interpersonal interactions required to perform the job and development facilities are mentioned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818330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91F6D-AFEF-7D8A-F2C2-9425D555194D}"/>
              </a:ext>
            </a:extLst>
          </p:cNvPr>
          <p:cNvSpPr>
            <a:spLocks noGrp="1"/>
          </p:cNvSpPr>
          <p:nvPr>
            <p:ph type="title"/>
          </p:nvPr>
        </p:nvSpPr>
        <p:spPr>
          <a:xfrm>
            <a:off x="0" y="1"/>
            <a:ext cx="12192000" cy="805217"/>
          </a:xfrm>
        </p:spPr>
        <p:txBody>
          <a:bodyPr>
            <a:normAutofit fontScale="90000"/>
          </a:bodyPr>
          <a:lstStyle/>
          <a:p>
            <a:pPr algn="ctr"/>
            <a:r>
              <a:rPr lang="en-US" sz="2700" b="1" spc="25" dirty="0">
                <a:solidFill>
                  <a:srgbClr val="000000"/>
                </a:solidFill>
                <a:effectLst/>
                <a:latin typeface="Times New Roman" panose="02020603050405020304" pitchFamily="18" charset="0"/>
                <a:ea typeface="Times New Roman" panose="02020603050405020304" pitchFamily="18" charset="0"/>
              </a:rPr>
              <a:t>Benefits of Job description</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8B195ED-AFCA-2375-AD77-621D0D9BCEC4}"/>
              </a:ext>
            </a:extLst>
          </p:cNvPr>
          <p:cNvSpPr>
            <a:spLocks noGrp="1"/>
          </p:cNvSpPr>
          <p:nvPr>
            <p:ph sz="half" idx="1"/>
          </p:nvPr>
        </p:nvSpPr>
        <p:spPr>
          <a:xfrm>
            <a:off x="0" y="805218"/>
            <a:ext cx="6019800" cy="6052782"/>
          </a:xfrm>
        </p:spPr>
        <p:txBody>
          <a:bodyPr/>
          <a:lstStyle/>
          <a:p>
            <a:pPr marL="0" marR="0" indent="0" algn="just">
              <a:spcBef>
                <a:spcPts val="0"/>
              </a:spcBef>
              <a:spcAft>
                <a:spcPts val="1500"/>
              </a:spcAft>
              <a:buNone/>
            </a:pPr>
            <a:r>
              <a:rPr lang="en-US" sz="2400" spc="25" dirty="0">
                <a:solidFill>
                  <a:srgbClr val="000000"/>
                </a:solidFill>
                <a:effectLst/>
                <a:latin typeface="Times New Roman" panose="02020603050405020304" pitchFamily="18" charset="0"/>
                <a:ea typeface="Times New Roman" panose="02020603050405020304" pitchFamily="18" charset="0"/>
              </a:rPr>
              <a:t> It helps in grading and classification of job</a:t>
            </a:r>
            <a:endParaRPr lang="en-US" sz="24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1500"/>
              </a:spcAft>
              <a:buNone/>
            </a:pPr>
            <a:r>
              <a:rPr lang="en-US" sz="2400" spc="25" dirty="0">
                <a:solidFill>
                  <a:srgbClr val="000000"/>
                </a:solidFill>
                <a:effectLst/>
                <a:latin typeface="Times New Roman" panose="02020603050405020304" pitchFamily="18" charset="0"/>
                <a:ea typeface="Times New Roman" panose="02020603050405020304" pitchFamily="18" charset="0"/>
              </a:rPr>
              <a:t> It helps in placement and orientation of new employees</a:t>
            </a:r>
            <a:endParaRPr lang="en-US" sz="24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1500"/>
              </a:spcAft>
              <a:buNone/>
            </a:pPr>
            <a:r>
              <a:rPr lang="en-US" sz="2400" spc="25" dirty="0">
                <a:solidFill>
                  <a:srgbClr val="000000"/>
                </a:solidFill>
                <a:effectLst/>
                <a:latin typeface="Times New Roman" panose="02020603050405020304" pitchFamily="18" charset="0"/>
                <a:ea typeface="Times New Roman" panose="02020603050405020304" pitchFamily="18" charset="0"/>
              </a:rPr>
              <a:t>It helps in promotion and transfer of new employees</a:t>
            </a:r>
            <a:endParaRPr lang="en-US" sz="2400" dirty="0">
              <a:effectLst/>
              <a:latin typeface="Times New Roman" panose="02020603050405020304" pitchFamily="18" charset="0"/>
              <a:ea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CC636A14-8A0A-6766-262A-B6AA30F59038}"/>
              </a:ext>
            </a:extLst>
          </p:cNvPr>
          <p:cNvSpPr>
            <a:spLocks noGrp="1"/>
          </p:cNvSpPr>
          <p:nvPr>
            <p:ph sz="half" idx="2"/>
          </p:nvPr>
        </p:nvSpPr>
        <p:spPr>
          <a:xfrm>
            <a:off x="6172199" y="805218"/>
            <a:ext cx="6019799" cy="6052781"/>
          </a:xfrm>
        </p:spPr>
        <p:txBody>
          <a:bodyPr/>
          <a:lstStyle/>
          <a:p>
            <a:pPr marL="0" marR="0" indent="0" algn="just">
              <a:spcBef>
                <a:spcPts val="0"/>
              </a:spcBef>
              <a:spcAft>
                <a:spcPts val="1500"/>
              </a:spcAft>
              <a:buNone/>
            </a:pPr>
            <a:r>
              <a:rPr lang="en-US" sz="2400" spc="25" dirty="0">
                <a:solidFill>
                  <a:srgbClr val="000000"/>
                </a:solidFill>
                <a:effectLst/>
                <a:latin typeface="Times New Roman" panose="02020603050405020304" pitchFamily="18" charset="0"/>
                <a:ea typeface="Times New Roman" panose="02020603050405020304" pitchFamily="18" charset="0"/>
              </a:rPr>
              <a:t>It helps in developing work standards and counseling of employees</a:t>
            </a:r>
            <a:endParaRPr lang="en-US" sz="2400" dirty="0">
              <a:effectLst/>
              <a:latin typeface="Times New Roman" panose="02020603050405020304" pitchFamily="18" charset="0"/>
              <a:ea typeface="Times New Roman" panose="02020603050405020304" pitchFamily="18" charset="0"/>
            </a:endParaRPr>
          </a:p>
          <a:p>
            <a:pPr marL="0" marR="0" indent="0" algn="l">
              <a:spcBef>
                <a:spcPts val="0"/>
              </a:spcBef>
              <a:spcAft>
                <a:spcPts val="1500"/>
              </a:spcAft>
              <a:buNone/>
            </a:pPr>
            <a:r>
              <a:rPr lang="en-US" sz="2400" spc="25" dirty="0">
                <a:solidFill>
                  <a:srgbClr val="000000"/>
                </a:solidFill>
                <a:effectLst/>
                <a:latin typeface="Times New Roman" panose="02020603050405020304" pitchFamily="18" charset="0"/>
                <a:ea typeface="Times New Roman" panose="02020603050405020304" pitchFamily="18" charset="0"/>
              </a:rPr>
              <a:t> It helps in defining and outlining career path</a:t>
            </a:r>
            <a:endParaRPr lang="en-US" sz="2400" dirty="0">
              <a:effectLst/>
              <a:latin typeface="Times New Roman" panose="02020603050405020304" pitchFamily="18" charset="0"/>
              <a:ea typeface="Times New Roman" panose="02020603050405020304" pitchFamily="18" charset="0"/>
            </a:endParaRPr>
          </a:p>
          <a:p>
            <a:pPr marL="0" marR="0" indent="0" algn="l">
              <a:spcBef>
                <a:spcPts val="0"/>
              </a:spcBef>
              <a:spcAft>
                <a:spcPts val="1500"/>
              </a:spcAft>
              <a:buNone/>
            </a:pPr>
            <a:r>
              <a:rPr lang="en-US" sz="2400" spc="25" dirty="0">
                <a:solidFill>
                  <a:srgbClr val="000000"/>
                </a:solidFill>
                <a:effectLst/>
                <a:latin typeface="Times New Roman" panose="02020603050405020304" pitchFamily="18" charset="0"/>
                <a:ea typeface="Times New Roman" panose="02020603050405020304" pitchFamily="18" charset="0"/>
              </a:rPr>
              <a:t>It helps in work measurement and work improvement</a:t>
            </a:r>
            <a:endParaRPr lang="en-US" sz="24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2028207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F41A-746A-572E-0FF1-35803FE5B63B}"/>
              </a:ext>
            </a:extLst>
          </p:cNvPr>
          <p:cNvSpPr>
            <a:spLocks noGrp="1"/>
          </p:cNvSpPr>
          <p:nvPr>
            <p:ph type="title"/>
          </p:nvPr>
        </p:nvSpPr>
        <p:spPr>
          <a:xfrm>
            <a:off x="0" y="1"/>
            <a:ext cx="12192000" cy="1146411"/>
          </a:xfrm>
        </p:spPr>
        <p:txBody>
          <a:bodyPr>
            <a:normAutofit/>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Benefits of Job description</a:t>
            </a:r>
            <a:endParaRPr lang="en-US" sz="2400" dirty="0"/>
          </a:p>
        </p:txBody>
      </p:sp>
      <p:sp>
        <p:nvSpPr>
          <p:cNvPr id="3" name="Content Placeholder 2">
            <a:extLst>
              <a:ext uri="{FF2B5EF4-FFF2-40B4-BE49-F238E27FC236}">
                <a16:creationId xmlns:a16="http://schemas.microsoft.com/office/drawing/2014/main" id="{FC493E23-85E5-822C-8C2B-B35C2D0DBD05}"/>
              </a:ext>
            </a:extLst>
          </p:cNvPr>
          <p:cNvSpPr>
            <a:spLocks noGrp="1"/>
          </p:cNvSpPr>
          <p:nvPr>
            <p:ph sz="half" idx="1"/>
          </p:nvPr>
        </p:nvSpPr>
        <p:spPr>
          <a:xfrm>
            <a:off x="0" y="846162"/>
            <a:ext cx="6019800" cy="6011838"/>
          </a:xfrm>
        </p:spPr>
        <p:txBody>
          <a:bodyPr/>
          <a:lstStyle/>
          <a:p>
            <a:pPr marL="0" marR="0" algn="just">
              <a:spcBef>
                <a:spcPts val="0"/>
              </a:spcBef>
              <a:spcAft>
                <a:spcPts val="1500"/>
              </a:spcAft>
            </a:pPr>
            <a:r>
              <a:rPr lang="en-US" sz="2400" spc="25" dirty="0">
                <a:solidFill>
                  <a:srgbClr val="000000"/>
                </a:solidFill>
                <a:effectLst/>
                <a:latin typeface="Times New Roman" panose="02020603050405020304" pitchFamily="18" charset="0"/>
                <a:ea typeface="Times New Roman" panose="02020603050405020304" pitchFamily="18" charset="0"/>
              </a:rPr>
              <a:t>It helps in health and fatigue study</a:t>
            </a:r>
            <a:endParaRPr lang="en-US" sz="2400" dirty="0">
              <a:effectLst/>
              <a:latin typeface="Times New Roman" panose="02020603050405020304" pitchFamily="18" charset="0"/>
              <a:ea typeface="Times New Roman" panose="02020603050405020304" pitchFamily="18" charset="0"/>
            </a:endParaRPr>
          </a:p>
          <a:p>
            <a:pPr marL="0" marR="0" algn="just">
              <a:spcBef>
                <a:spcPts val="0"/>
              </a:spcBef>
              <a:spcAft>
                <a:spcPts val="1500"/>
              </a:spcAft>
            </a:pPr>
            <a:r>
              <a:rPr lang="en-US" sz="2400" spc="25" dirty="0">
                <a:solidFill>
                  <a:srgbClr val="000000"/>
                </a:solidFill>
                <a:effectLst/>
                <a:latin typeface="Times New Roman" panose="02020603050405020304" pitchFamily="18" charset="0"/>
                <a:ea typeface="Times New Roman" panose="02020603050405020304" pitchFamily="18" charset="0"/>
              </a:rPr>
              <a:t>It helps in vocational guidance of employees</a:t>
            </a:r>
            <a:endParaRPr lang="en-US" sz="2400" dirty="0">
              <a:effectLst/>
              <a:latin typeface="Times New Roman" panose="02020603050405020304" pitchFamily="18" charset="0"/>
              <a:ea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2CF5CBB9-2E6C-3028-8993-620F8172F0A5}"/>
              </a:ext>
            </a:extLst>
          </p:cNvPr>
          <p:cNvSpPr>
            <a:spLocks noGrp="1"/>
          </p:cNvSpPr>
          <p:nvPr>
            <p:ph sz="half" idx="2"/>
          </p:nvPr>
        </p:nvSpPr>
        <p:spPr>
          <a:xfrm>
            <a:off x="6172200" y="846162"/>
            <a:ext cx="6019800" cy="6011837"/>
          </a:xfrm>
        </p:spPr>
        <p:txBody>
          <a:bodyPr/>
          <a:lstStyle/>
          <a:p>
            <a:pPr marL="0" marR="0" algn="just">
              <a:spcBef>
                <a:spcPts val="0"/>
              </a:spcBef>
              <a:spcAft>
                <a:spcPts val="1500"/>
              </a:spcAft>
            </a:pPr>
            <a:r>
              <a:rPr lang="en-US" sz="1800" spc="25" dirty="0">
                <a:solidFill>
                  <a:srgbClr val="000000"/>
                </a:solidFill>
                <a:effectLst/>
                <a:latin typeface="Times New Roman" panose="02020603050405020304" pitchFamily="18" charset="0"/>
                <a:ea typeface="Times New Roman" panose="02020603050405020304" pitchFamily="18" charset="0"/>
              </a:rPr>
              <a:t>. </a:t>
            </a:r>
            <a:r>
              <a:rPr lang="en-US" sz="2400" spc="25" dirty="0">
                <a:solidFill>
                  <a:srgbClr val="000000"/>
                </a:solidFill>
                <a:effectLst/>
                <a:latin typeface="Times New Roman" panose="02020603050405020304" pitchFamily="18" charset="0"/>
                <a:ea typeface="Times New Roman" panose="02020603050405020304" pitchFamily="18" charset="0"/>
              </a:rPr>
              <a:t>It helps in avoiding accidents</a:t>
            </a:r>
            <a:endParaRPr lang="en-US" sz="2400" dirty="0">
              <a:effectLst/>
              <a:latin typeface="Times New Roman" panose="02020603050405020304" pitchFamily="18" charset="0"/>
              <a:ea typeface="Times New Roman" panose="02020603050405020304" pitchFamily="18" charset="0"/>
            </a:endParaRPr>
          </a:p>
          <a:p>
            <a:pPr marL="0" marR="0" algn="just">
              <a:spcBef>
                <a:spcPts val="0"/>
              </a:spcBef>
              <a:spcAft>
                <a:spcPts val="1500"/>
              </a:spcAft>
            </a:pPr>
            <a:r>
              <a:rPr lang="en-US" sz="2400" spc="25" dirty="0">
                <a:solidFill>
                  <a:srgbClr val="000000"/>
                </a:solidFill>
                <a:effectLst/>
                <a:latin typeface="Times New Roman" panose="02020603050405020304" pitchFamily="18" charset="0"/>
                <a:ea typeface="Times New Roman" panose="02020603050405020304" pitchFamily="18" charset="0"/>
              </a:rPr>
              <a:t> It helps in the grievances procedure of employees.</a:t>
            </a:r>
            <a:endParaRPr lang="en-US" sz="24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950308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87434-DF8A-EE1A-13E3-A62DCB12A9D5}"/>
              </a:ext>
            </a:extLst>
          </p:cNvPr>
          <p:cNvSpPr>
            <a:spLocks noGrp="1"/>
          </p:cNvSpPr>
          <p:nvPr>
            <p:ph type="title"/>
          </p:nvPr>
        </p:nvSpPr>
        <p:spPr>
          <a:xfrm>
            <a:off x="0" y="1"/>
            <a:ext cx="12192000" cy="681036"/>
          </a:xfrm>
        </p:spPr>
        <p:txBody>
          <a:bodyPr>
            <a:no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Uses of job description</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2FFC2428-F9D4-760B-689C-399A76F2EA2D}"/>
              </a:ext>
            </a:extLst>
          </p:cNvPr>
          <p:cNvSpPr>
            <a:spLocks noGrp="1"/>
          </p:cNvSpPr>
          <p:nvPr>
            <p:ph sz="half" idx="1"/>
          </p:nvPr>
        </p:nvSpPr>
        <p:spPr>
          <a:xfrm>
            <a:off x="0" y="382137"/>
            <a:ext cx="6019800" cy="6475862"/>
          </a:xfrm>
        </p:spPr>
        <p:txBody>
          <a:bodyPr/>
          <a:lstStyle/>
          <a:p>
            <a:pPr algn="just"/>
            <a:r>
              <a:rPr lang="en-US" sz="2400" b="1" dirty="0">
                <a:effectLst/>
                <a:latin typeface="Times New Roman" panose="02020603050405020304" pitchFamily="18" charset="0"/>
                <a:ea typeface="Calibri" panose="020F0502020204030204" pitchFamily="34" charset="0"/>
              </a:rPr>
              <a:t>Recruitment, Selection</a:t>
            </a:r>
            <a:r>
              <a:rPr lang="en-US" sz="2400" dirty="0">
                <a:effectLst/>
                <a:latin typeface="Times New Roman" panose="02020603050405020304" pitchFamily="18" charset="0"/>
                <a:ea typeface="Calibri" panose="020F0502020204030204" pitchFamily="34" charset="0"/>
              </a:rPr>
              <a:t>, Promotion, Transfer Information pertaining to the knowledge, skills and abilities required to perform the work to an acceptable standard, can be used as a sound basis on which to base standards are procedures for recruitment, selection, promotion and transfer</a:t>
            </a:r>
            <a:r>
              <a:rPr lang="en-US" sz="1800" dirty="0">
                <a:effectLst/>
                <a:latin typeface="Times New Roman" panose="02020603050405020304" pitchFamily="18" charset="0"/>
                <a:ea typeface="Calibri" panose="020F0502020204030204" pitchFamily="34" charset="0"/>
              </a:rPr>
              <a:t>.</a:t>
            </a:r>
            <a:endParaRPr lang="en-US" dirty="0"/>
          </a:p>
        </p:txBody>
      </p:sp>
      <p:sp>
        <p:nvSpPr>
          <p:cNvPr id="4" name="Content Placeholder 3">
            <a:extLst>
              <a:ext uri="{FF2B5EF4-FFF2-40B4-BE49-F238E27FC236}">
                <a16:creationId xmlns:a16="http://schemas.microsoft.com/office/drawing/2014/main" id="{C13676CB-D016-65B0-3920-A3E61B5E429D}"/>
              </a:ext>
            </a:extLst>
          </p:cNvPr>
          <p:cNvSpPr>
            <a:spLocks noGrp="1"/>
          </p:cNvSpPr>
          <p:nvPr>
            <p:ph sz="half" idx="2"/>
          </p:nvPr>
        </p:nvSpPr>
        <p:spPr>
          <a:xfrm>
            <a:off x="6172200" y="504967"/>
            <a:ext cx="6019800" cy="6353032"/>
          </a:xfrm>
        </p:spPr>
        <p:txBody>
          <a:bodyPr>
            <a:normAutofit/>
          </a:bodyPr>
          <a:lstStyle/>
          <a:p>
            <a:pPr algn="just"/>
            <a:r>
              <a:rPr lang="en-US" sz="2400" b="1" dirty="0">
                <a:effectLst/>
                <a:latin typeface="Times New Roman" panose="02020603050405020304" pitchFamily="18" charset="0"/>
                <a:ea typeface="Calibri" panose="020F0502020204030204" pitchFamily="34" charset="0"/>
              </a:rPr>
              <a:t>Work Performance Appraisal</a:t>
            </a:r>
            <a:r>
              <a:rPr lang="en-US" sz="2400" dirty="0">
                <a:effectLst/>
                <a:latin typeface="Times New Roman" panose="02020603050405020304" pitchFamily="18" charset="0"/>
                <a:ea typeface="Calibri" panose="020F0502020204030204" pitchFamily="34" charset="0"/>
              </a:rPr>
              <a:t>. To be sound and objective, a performance appraisal system must be rooted in the work performed by the employees, such work is indicated by the duties in the job description</a:t>
            </a:r>
            <a:endParaRPr lang="en-US" sz="2400" dirty="0"/>
          </a:p>
        </p:txBody>
      </p:sp>
    </p:spTree>
    <p:extLst>
      <p:ext uri="{BB962C8B-B14F-4D97-AF65-F5344CB8AC3E}">
        <p14:creationId xmlns:p14="http://schemas.microsoft.com/office/powerpoint/2010/main" val="17495682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80106-1A95-B90C-9578-0F7005149864}"/>
              </a:ext>
            </a:extLst>
          </p:cNvPr>
          <p:cNvSpPr>
            <a:spLocks noGrp="1"/>
          </p:cNvSpPr>
          <p:nvPr>
            <p:ph type="title"/>
          </p:nvPr>
        </p:nvSpPr>
        <p:spPr>
          <a:xfrm>
            <a:off x="0" y="0"/>
            <a:ext cx="5183188" cy="1132764"/>
          </a:xfrm>
        </p:spPr>
        <p:txBody>
          <a:bodyPr>
            <a:normAutofit/>
          </a:bodyPr>
          <a:lstStyle/>
          <a:p>
            <a:pPr algn="ctr"/>
            <a:r>
              <a:rPr lang="en-US" sz="2400" b="1" dirty="0">
                <a:effectLst/>
                <a:latin typeface="Times New Roman" panose="02020603050405020304" pitchFamily="18" charset="0"/>
                <a:ea typeface="Calibri" panose="020F0502020204030204" pitchFamily="34" charset="0"/>
              </a:rPr>
              <a:t>Supervisor - Employee Communication</a:t>
            </a:r>
            <a:endParaRPr lang="en-US" sz="2400" dirty="0"/>
          </a:p>
        </p:txBody>
      </p:sp>
      <p:sp>
        <p:nvSpPr>
          <p:cNvPr id="4" name="Text Placeholder 3">
            <a:extLst>
              <a:ext uri="{FF2B5EF4-FFF2-40B4-BE49-F238E27FC236}">
                <a16:creationId xmlns:a16="http://schemas.microsoft.com/office/drawing/2014/main" id="{DE335E08-0D7B-ECD7-B4BC-C058D6AC9BCE}"/>
              </a:ext>
            </a:extLst>
          </p:cNvPr>
          <p:cNvSpPr>
            <a:spLocks noGrp="1"/>
          </p:cNvSpPr>
          <p:nvPr>
            <p:ph type="body" sz="half" idx="2"/>
          </p:nvPr>
        </p:nvSpPr>
        <p:spPr>
          <a:xfrm>
            <a:off x="0" y="1228299"/>
            <a:ext cx="7547212" cy="5629701"/>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information contained in the Job Description outlines the work which the incumbent is expected to perform. Hence, it is an extremely useful document for both the supervisor and the subordinate for purposes of communication</a:t>
            </a:r>
            <a:endParaRPr lang="en-US" sz="2400" dirty="0"/>
          </a:p>
        </p:txBody>
      </p:sp>
      <p:pic>
        <p:nvPicPr>
          <p:cNvPr id="5122" name="Picture 2" descr="Free African American female office worker reading report for Asian male manager while working together in contemporary workspace Stock Photo">
            <a:extLst>
              <a:ext uri="{FF2B5EF4-FFF2-40B4-BE49-F238E27FC236}">
                <a16:creationId xmlns:a16="http://schemas.microsoft.com/office/drawing/2014/main" id="{99DC7EB9-486D-3D9E-5D44-46BC296F9C0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47212" y="1"/>
            <a:ext cx="4644787" cy="33027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1496E8-E5AF-4867-B362-FBE3C0B4A792}"/>
              </a:ext>
            </a:extLst>
          </p:cNvPr>
          <p:cNvSpPr txBox="1"/>
          <p:nvPr/>
        </p:nvSpPr>
        <p:spPr>
          <a:xfrm>
            <a:off x="7547212" y="3555242"/>
            <a:ext cx="464478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https://www.pexels.com/photo/focused-diverse-coworkers-discussing-business-project-in-office-5668794/</a:t>
            </a:r>
          </a:p>
        </p:txBody>
      </p:sp>
    </p:spTree>
    <p:extLst>
      <p:ext uri="{BB962C8B-B14F-4D97-AF65-F5344CB8AC3E}">
        <p14:creationId xmlns:p14="http://schemas.microsoft.com/office/powerpoint/2010/main" val="37133350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FF09-9143-DD59-7268-B353A17EDCCD}"/>
              </a:ext>
            </a:extLst>
          </p:cNvPr>
          <p:cNvSpPr>
            <a:spLocks noGrp="1"/>
          </p:cNvSpPr>
          <p:nvPr>
            <p:ph type="title"/>
          </p:nvPr>
        </p:nvSpPr>
        <p:spPr>
          <a:xfrm>
            <a:off x="0" y="95535"/>
            <a:ext cx="12192000" cy="1050877"/>
          </a:xfrm>
        </p:spPr>
        <p:txBody>
          <a:bodyPr>
            <a:normAutofit/>
          </a:bodyPr>
          <a:lstStyle/>
          <a:p>
            <a:pPr algn="ctr"/>
            <a:r>
              <a:rPr lang="en-US" sz="2000" b="1" dirty="0">
                <a:effectLst/>
                <a:latin typeface="Times New Roman" panose="02020603050405020304" pitchFamily="18" charset="0"/>
                <a:ea typeface="Calibri" panose="020F0502020204030204" pitchFamily="34" charset="0"/>
              </a:rPr>
              <a:t>Industrial Relations</a:t>
            </a:r>
            <a:endParaRPr lang="en-US" sz="2000" dirty="0"/>
          </a:p>
        </p:txBody>
      </p:sp>
      <p:sp>
        <p:nvSpPr>
          <p:cNvPr id="3" name="Content Placeholder 2">
            <a:extLst>
              <a:ext uri="{FF2B5EF4-FFF2-40B4-BE49-F238E27FC236}">
                <a16:creationId xmlns:a16="http://schemas.microsoft.com/office/drawing/2014/main" id="{8587905B-159E-7769-86FA-86F17ADE136F}"/>
              </a:ext>
            </a:extLst>
          </p:cNvPr>
          <p:cNvSpPr>
            <a:spLocks noGrp="1"/>
          </p:cNvSpPr>
          <p:nvPr>
            <p:ph idx="1"/>
          </p:nvPr>
        </p:nvSpPr>
        <p:spPr>
          <a:xfrm>
            <a:off x="-1" y="859809"/>
            <a:ext cx="12191999" cy="5317154"/>
          </a:xfrm>
        </p:spPr>
        <p:txBody>
          <a:bodyPr/>
          <a:lstStyle/>
          <a:p>
            <a:pPr algn="just"/>
            <a:r>
              <a:rPr lang="en-US" sz="2400" dirty="0">
                <a:effectLst/>
                <a:latin typeface="Times New Roman" panose="02020603050405020304" pitchFamily="18" charset="0"/>
                <a:ea typeface="Calibri" panose="020F0502020204030204" pitchFamily="34" charset="0"/>
              </a:rPr>
              <a:t>Job Analysis and Job Description Frequently issues arise in the industrial relations field which have their origin in the work to be undertaken. In these instances the job description may be used to form a factual basis for discussion and problem resolution.</a:t>
            </a:r>
            <a:endParaRPr lang="en-US" sz="2400" dirty="0"/>
          </a:p>
          <a:p>
            <a:endParaRPr lang="en-US" dirty="0"/>
          </a:p>
        </p:txBody>
      </p:sp>
    </p:spTree>
    <p:extLst>
      <p:ext uri="{BB962C8B-B14F-4D97-AF65-F5344CB8AC3E}">
        <p14:creationId xmlns:p14="http://schemas.microsoft.com/office/powerpoint/2010/main" val="2551156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0249A-BEA9-FB84-6A1A-5FF6D4CE5118}"/>
              </a:ext>
            </a:extLst>
          </p:cNvPr>
          <p:cNvSpPr>
            <a:spLocks noGrp="1"/>
          </p:cNvSpPr>
          <p:nvPr>
            <p:ph type="title"/>
          </p:nvPr>
        </p:nvSpPr>
        <p:spPr>
          <a:xfrm>
            <a:off x="0" y="1"/>
            <a:ext cx="12192000" cy="791569"/>
          </a:xfrm>
        </p:spPr>
        <p:txBody>
          <a:bodyPr>
            <a:normAutofit/>
          </a:bodyPr>
          <a:lstStyle/>
          <a:p>
            <a:pPr algn="ctr"/>
            <a:r>
              <a:rPr lang="en-US" sz="2400" b="1" dirty="0" err="1">
                <a:effectLst/>
                <a:latin typeface="Times New Roman" panose="02020603050405020304" pitchFamily="18" charset="0"/>
                <a:ea typeface="Calibri" panose="020F0502020204030204" pitchFamily="34" charset="0"/>
              </a:rPr>
              <a:t>Organisation</a:t>
            </a:r>
            <a:r>
              <a:rPr lang="en-US" sz="2400" b="1" dirty="0">
                <a:effectLst/>
                <a:latin typeface="Times New Roman" panose="02020603050405020304" pitchFamily="18" charset="0"/>
                <a:ea typeface="Calibri" panose="020F0502020204030204" pitchFamily="34" charset="0"/>
              </a:rPr>
              <a:t> and Procedure Analysis</a:t>
            </a:r>
            <a:endParaRPr lang="en-US" sz="2400" dirty="0"/>
          </a:p>
        </p:txBody>
      </p:sp>
      <p:sp>
        <p:nvSpPr>
          <p:cNvPr id="3" name="Content Placeholder 2">
            <a:extLst>
              <a:ext uri="{FF2B5EF4-FFF2-40B4-BE49-F238E27FC236}">
                <a16:creationId xmlns:a16="http://schemas.microsoft.com/office/drawing/2014/main" id="{CCCC6376-C8FE-4AD7-9348-F4CD6866945D}"/>
              </a:ext>
            </a:extLst>
          </p:cNvPr>
          <p:cNvSpPr>
            <a:spLocks noGrp="1"/>
          </p:cNvSpPr>
          <p:nvPr>
            <p:ph idx="1"/>
          </p:nvPr>
        </p:nvSpPr>
        <p:spPr>
          <a:xfrm>
            <a:off x="0" y="791570"/>
            <a:ext cx="12192000" cy="6066430"/>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duties and responsibilities outlined in the job description may be used to great advantage by management in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analysing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and procedures, because they reveal how the work is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organised</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how the procedures operate and how authority and responsibility are apportioned.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22996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881D7-F9FB-A96F-2371-2A1388ED964F}"/>
              </a:ext>
            </a:extLst>
          </p:cNvPr>
          <p:cNvSpPr>
            <a:spLocks noGrp="1"/>
          </p:cNvSpPr>
          <p:nvPr>
            <p:ph type="title"/>
          </p:nvPr>
        </p:nvSpPr>
        <p:spPr>
          <a:xfrm>
            <a:off x="0" y="1"/>
            <a:ext cx="12192000" cy="95534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Advantages of Job Description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A1FD63B6-3ABB-E701-1B3C-DCF508C222AF}"/>
              </a:ext>
            </a:extLst>
          </p:cNvPr>
          <p:cNvSpPr>
            <a:spLocks noGrp="1"/>
          </p:cNvSpPr>
          <p:nvPr>
            <p:ph sz="half" idx="1"/>
          </p:nvPr>
        </p:nvSpPr>
        <p:spPr>
          <a:xfrm>
            <a:off x="0" y="955342"/>
            <a:ext cx="6019800" cy="5786651"/>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helps the supervisors in assigning work to the subordinates so that he can guide and monitor their performances.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5B05D2C3-24CB-56DD-EA40-5CAF780199B3}"/>
              </a:ext>
            </a:extLst>
          </p:cNvPr>
          <p:cNvSpPr>
            <a:spLocks noGrp="1"/>
          </p:cNvSpPr>
          <p:nvPr>
            <p:ph sz="half" idx="2"/>
          </p:nvPr>
        </p:nvSpPr>
        <p:spPr>
          <a:xfrm>
            <a:off x="6172200" y="832513"/>
            <a:ext cx="5919716" cy="5909480"/>
          </a:xfrm>
        </p:spPr>
        <p:txBody>
          <a:bodyPr>
            <a:normAutofit/>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is also helpful in performance appraisal.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400" dirty="0">
                <a:effectLst/>
                <a:latin typeface="Times New Roman" panose="02020603050405020304" pitchFamily="18" charset="0"/>
                <a:ea typeface="Calibri" panose="020F0502020204030204" pitchFamily="34" charset="0"/>
              </a:rPr>
              <a:t>It also helps in chalking out training and development programs</a:t>
            </a:r>
            <a:endParaRPr lang="en-US" sz="2400" dirty="0"/>
          </a:p>
        </p:txBody>
      </p:sp>
    </p:spTree>
    <p:extLst>
      <p:ext uri="{BB962C8B-B14F-4D97-AF65-F5344CB8AC3E}">
        <p14:creationId xmlns:p14="http://schemas.microsoft.com/office/powerpoint/2010/main" val="14972051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B5E6B-6D80-B92C-C78A-4CFDC0F34126}"/>
              </a:ext>
            </a:extLst>
          </p:cNvPr>
          <p:cNvSpPr>
            <a:spLocks noGrp="1"/>
          </p:cNvSpPr>
          <p:nvPr>
            <p:ph type="title"/>
          </p:nvPr>
        </p:nvSpPr>
        <p:spPr>
          <a:xfrm>
            <a:off x="0" y="109183"/>
            <a:ext cx="12192000" cy="968990"/>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Advantages of Job Description</a:t>
            </a:r>
            <a:endParaRPr lang="en-US" sz="2400" dirty="0"/>
          </a:p>
        </p:txBody>
      </p:sp>
      <p:sp>
        <p:nvSpPr>
          <p:cNvPr id="3" name="Content Placeholder 2">
            <a:extLst>
              <a:ext uri="{FF2B5EF4-FFF2-40B4-BE49-F238E27FC236}">
                <a16:creationId xmlns:a16="http://schemas.microsoft.com/office/drawing/2014/main" id="{D9842C46-9140-240D-3ACA-A0817D88F817}"/>
              </a:ext>
            </a:extLst>
          </p:cNvPr>
          <p:cNvSpPr>
            <a:spLocks noGrp="1"/>
          </p:cNvSpPr>
          <p:nvPr>
            <p:ph sz="half" idx="1"/>
          </p:nvPr>
        </p:nvSpPr>
        <p:spPr>
          <a:xfrm>
            <a:off x="0" y="750626"/>
            <a:ext cx="6019800" cy="6107373"/>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helps in recruitment and selection procedures.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assists in manpower planning</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D4560967-5BBD-971A-1A32-0FC2192E9436}"/>
              </a:ext>
            </a:extLst>
          </p:cNvPr>
          <p:cNvSpPr>
            <a:spLocks noGrp="1"/>
          </p:cNvSpPr>
          <p:nvPr>
            <p:ph sz="half" idx="2"/>
          </p:nvPr>
        </p:nvSpPr>
        <p:spPr>
          <a:xfrm>
            <a:off x="6172200" y="859809"/>
            <a:ext cx="6019800" cy="6107372"/>
          </a:xfrm>
        </p:spPr>
        <p:txBody>
          <a:bodyPr/>
          <a:lstStyle/>
          <a:p>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is helpful in job evaluation in order to decide about rate of remuneration for a specific job.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48494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A0A49-3912-2D8D-46C2-F3A7766C79AE}"/>
              </a:ext>
            </a:extLst>
          </p:cNvPr>
          <p:cNvSpPr>
            <a:spLocks noGrp="1"/>
          </p:cNvSpPr>
          <p:nvPr>
            <p:ph type="title"/>
          </p:nvPr>
        </p:nvSpPr>
        <p:spPr>
          <a:xfrm>
            <a:off x="0" y="1"/>
            <a:ext cx="12192000" cy="120100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Advantages of Job Description</a:t>
            </a:r>
            <a:endParaRPr lang="en-US" sz="2400" dirty="0"/>
          </a:p>
        </p:txBody>
      </p:sp>
      <p:sp>
        <p:nvSpPr>
          <p:cNvPr id="3" name="Content Placeholder 2">
            <a:extLst>
              <a:ext uri="{FF2B5EF4-FFF2-40B4-BE49-F238E27FC236}">
                <a16:creationId xmlns:a16="http://schemas.microsoft.com/office/drawing/2014/main" id="{6CA8AEDB-524F-2E0B-A3AD-4E8F4DA02ED1}"/>
              </a:ext>
            </a:extLst>
          </p:cNvPr>
          <p:cNvSpPr>
            <a:spLocks noGrp="1"/>
          </p:cNvSpPr>
          <p:nvPr>
            <p:ph sz="half" idx="1"/>
          </p:nvPr>
        </p:nvSpPr>
        <p:spPr>
          <a:xfrm>
            <a:off x="0" y="805218"/>
            <a:ext cx="6019800" cy="6209731"/>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helps in the development of job specification.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Identifies duties of positions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75E79E2D-A04A-DD73-C6C4-88F6E6EDBFC4}"/>
              </a:ext>
            </a:extLst>
          </p:cNvPr>
          <p:cNvSpPr>
            <a:spLocks noGrp="1"/>
          </p:cNvSpPr>
          <p:nvPr>
            <p:ph sz="half" idx="2"/>
          </p:nvPr>
        </p:nvSpPr>
        <p:spPr>
          <a:xfrm>
            <a:off x="6172200" y="805218"/>
            <a:ext cx="5919716" cy="6052781"/>
          </a:xfrm>
        </p:spPr>
        <p:txBody>
          <a:bodyPr>
            <a:normAutofit/>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Organizes work efficiently enabling supervisors to better control workload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Assists in identifying employee training needs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60043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B5498-8843-1A44-E792-6F2CE555A7E8}"/>
              </a:ext>
            </a:extLst>
          </p:cNvPr>
          <p:cNvSpPr>
            <a:spLocks noGrp="1"/>
          </p:cNvSpPr>
          <p:nvPr>
            <p:ph type="title"/>
          </p:nvPr>
        </p:nvSpPr>
        <p:spPr>
          <a:xfrm>
            <a:off x="0" y="1"/>
            <a:ext cx="12192000" cy="1160059"/>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Advantages of Job Description</a:t>
            </a:r>
            <a:endParaRPr lang="en-US" sz="2400" dirty="0"/>
          </a:p>
        </p:txBody>
      </p:sp>
      <p:sp>
        <p:nvSpPr>
          <p:cNvPr id="3" name="Content Placeholder 2">
            <a:extLst>
              <a:ext uri="{FF2B5EF4-FFF2-40B4-BE49-F238E27FC236}">
                <a16:creationId xmlns:a16="http://schemas.microsoft.com/office/drawing/2014/main" id="{D4C35916-B3D2-B7AC-52C4-AC6909E2437F}"/>
              </a:ext>
            </a:extLst>
          </p:cNvPr>
          <p:cNvSpPr>
            <a:spLocks noGrp="1"/>
          </p:cNvSpPr>
          <p:nvPr>
            <p:ph sz="half" idx="1"/>
          </p:nvPr>
        </p:nvSpPr>
        <p:spPr>
          <a:xfrm>
            <a:off x="-95534" y="941696"/>
            <a:ext cx="6115334" cy="581394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acts as a too during the orientation of new employees, to learn duties and responsibilities. It can act as a basic document used in developing performance standards.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C86CC2CB-5497-01BA-7A40-1A85FFC78007}"/>
              </a:ext>
            </a:extLst>
          </p:cNvPr>
          <p:cNvSpPr>
            <a:spLocks noGrp="1"/>
          </p:cNvSpPr>
          <p:nvPr>
            <p:ph sz="half" idx="2"/>
          </p:nvPr>
        </p:nvSpPr>
        <p:spPr>
          <a:xfrm>
            <a:off x="6172199" y="1160060"/>
            <a:ext cx="5892421" cy="5595581"/>
          </a:xfrm>
        </p:spPr>
        <p:txBody>
          <a:bodyPr/>
          <a:lstStyle/>
          <a:p>
            <a:pPr algn="just"/>
            <a:r>
              <a:rPr lang="en-US" sz="2400" dirty="0">
                <a:effectLst/>
                <a:latin typeface="Times New Roman" panose="02020603050405020304" pitchFamily="18" charset="0"/>
                <a:ea typeface="Calibri" panose="020F0502020204030204" pitchFamily="34" charset="0"/>
              </a:rPr>
              <a:t>Assists in evaluating and defining employee performance and expectations</a:t>
            </a:r>
            <a:endParaRPr lang="en-US" sz="2400" dirty="0"/>
          </a:p>
          <a:p>
            <a:endParaRPr lang="en-US" dirty="0"/>
          </a:p>
        </p:txBody>
      </p:sp>
    </p:spTree>
    <p:extLst>
      <p:ext uri="{BB962C8B-B14F-4D97-AF65-F5344CB8AC3E}">
        <p14:creationId xmlns:p14="http://schemas.microsoft.com/office/powerpoint/2010/main" val="11027036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01ED8-EB1E-AEA3-517C-85366EC0250E}"/>
              </a:ext>
            </a:extLst>
          </p:cNvPr>
          <p:cNvSpPr>
            <a:spLocks noGrp="1"/>
          </p:cNvSpPr>
          <p:nvPr>
            <p:ph type="title"/>
          </p:nvPr>
        </p:nvSpPr>
        <p:spPr>
          <a:xfrm>
            <a:off x="0" y="1"/>
            <a:ext cx="12191998" cy="102358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Advantages of Job Description</a:t>
            </a:r>
            <a:endParaRPr lang="en-US" sz="2400" dirty="0"/>
          </a:p>
        </p:txBody>
      </p:sp>
      <p:sp>
        <p:nvSpPr>
          <p:cNvPr id="3" name="Content Placeholder 2">
            <a:extLst>
              <a:ext uri="{FF2B5EF4-FFF2-40B4-BE49-F238E27FC236}">
                <a16:creationId xmlns:a16="http://schemas.microsoft.com/office/drawing/2014/main" id="{706400AD-559F-4DAB-023B-B59C14A65A5F}"/>
              </a:ext>
            </a:extLst>
          </p:cNvPr>
          <p:cNvSpPr>
            <a:spLocks noGrp="1"/>
          </p:cNvSpPr>
          <p:nvPr>
            <p:ph sz="half" idx="1"/>
          </p:nvPr>
        </p:nvSpPr>
        <p:spPr>
          <a:xfrm>
            <a:off x="0" y="696036"/>
            <a:ext cx="6019800" cy="6161963"/>
          </a:xfrm>
        </p:spPr>
        <p:txBody>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Serves as recruitment tool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Avoids potential out-of- class situations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Provides a defensible tool when documenting employee performance issues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BAF637D8-51A4-0581-218E-F441462DD46B}"/>
              </a:ext>
            </a:extLst>
          </p:cNvPr>
          <p:cNvSpPr>
            <a:spLocks noGrp="1"/>
          </p:cNvSpPr>
          <p:nvPr>
            <p:ph sz="half" idx="2"/>
          </p:nvPr>
        </p:nvSpPr>
        <p:spPr>
          <a:xfrm>
            <a:off x="6172199" y="928048"/>
            <a:ext cx="6019799" cy="5929951"/>
          </a:xfrm>
        </p:spPr>
        <p:txBody>
          <a:bodyPr>
            <a:normAutofit/>
          </a:bodyPr>
          <a:lstStyle/>
          <a:p>
            <a:pPr algn="just"/>
            <a:r>
              <a:rPr lang="en-US" sz="2400" dirty="0">
                <a:effectLst/>
                <a:latin typeface="Times New Roman" panose="02020603050405020304" pitchFamily="18" charset="0"/>
                <a:ea typeface="Calibri" panose="020F0502020204030204" pitchFamily="34" charset="0"/>
              </a:rPr>
              <a:t>Provides a reliable foundation for position evaluation when faced with issues such as reasonable accommodation, limited duty, workers compensation, fitness for duty and disability retirement</a:t>
            </a:r>
            <a:endParaRPr lang="en-US" sz="2400" dirty="0"/>
          </a:p>
        </p:txBody>
      </p:sp>
    </p:spTree>
    <p:extLst>
      <p:ext uri="{BB962C8B-B14F-4D97-AF65-F5344CB8AC3E}">
        <p14:creationId xmlns:p14="http://schemas.microsoft.com/office/powerpoint/2010/main" val="2537535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C7B0D-B4B4-B22B-1071-F9108F7DBB19}"/>
              </a:ext>
            </a:extLst>
          </p:cNvPr>
          <p:cNvSpPr>
            <a:spLocks noGrp="1"/>
          </p:cNvSpPr>
          <p:nvPr>
            <p:ph type="title"/>
          </p:nvPr>
        </p:nvSpPr>
        <p:spPr>
          <a:xfrm>
            <a:off x="0" y="1"/>
            <a:ext cx="12192000" cy="996286"/>
          </a:xfrm>
        </p:spPr>
        <p:txBody>
          <a:bodyPr>
            <a:normAutofit/>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Characteristic of a good job description </a:t>
            </a:r>
            <a:br>
              <a:rPr lang="en-US" sz="2400" dirty="0">
                <a:effectLst/>
                <a:latin typeface="Times New Roman" panose="02020603050405020304" pitchFamily="18" charset="0"/>
                <a:ea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34519207-23E6-C6E0-0C33-0ABD143ADBAC}"/>
              </a:ext>
            </a:extLst>
          </p:cNvPr>
          <p:cNvSpPr>
            <a:spLocks noGrp="1"/>
          </p:cNvSpPr>
          <p:nvPr>
            <p:ph idx="1"/>
          </p:nvPr>
        </p:nvSpPr>
        <p:spPr>
          <a:xfrm>
            <a:off x="0" y="818866"/>
            <a:ext cx="12192000" cy="6039133"/>
          </a:xfrm>
        </p:spPr>
        <p:txBody>
          <a:bodyPr/>
          <a:lstStyle/>
          <a:p>
            <a:pPr algn="just"/>
            <a:r>
              <a:rPr lang="en-US" sz="2400" spc="25" dirty="0">
                <a:solidFill>
                  <a:srgbClr val="000000"/>
                </a:solidFill>
                <a:effectLst/>
                <a:latin typeface="Times New Roman" panose="02020603050405020304" pitchFamily="18" charset="0"/>
                <a:ea typeface="Times New Roman" panose="02020603050405020304" pitchFamily="18" charset="0"/>
              </a:rPr>
              <a:t>Proper title – The job title should be apt and so framed as to make the qualities expected in the job holder quite clear. If the job title is appropriate, then it can be easily separated and com­pared with other job titles.</a:t>
            </a:r>
            <a:endParaRPr lang="en-US" sz="24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40482343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7D3BD-885F-1975-AB73-D46F1368C1DB}"/>
              </a:ext>
            </a:extLst>
          </p:cNvPr>
          <p:cNvSpPr>
            <a:spLocks noGrp="1"/>
          </p:cNvSpPr>
          <p:nvPr>
            <p:ph type="title"/>
          </p:nvPr>
        </p:nvSpPr>
        <p:spPr>
          <a:xfrm>
            <a:off x="0" y="0"/>
            <a:ext cx="5078437" cy="989012"/>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Description</a:t>
            </a:r>
          </a:p>
        </p:txBody>
      </p:sp>
      <p:sp>
        <p:nvSpPr>
          <p:cNvPr id="4" name="Text Placeholder 3">
            <a:extLst>
              <a:ext uri="{FF2B5EF4-FFF2-40B4-BE49-F238E27FC236}">
                <a16:creationId xmlns:a16="http://schemas.microsoft.com/office/drawing/2014/main" id="{461A1BF9-DD58-46A1-8420-DE43312AE739}"/>
              </a:ext>
            </a:extLst>
          </p:cNvPr>
          <p:cNvSpPr>
            <a:spLocks noGrp="1"/>
          </p:cNvSpPr>
          <p:nvPr>
            <p:ph type="body" sz="half" idx="2"/>
          </p:nvPr>
        </p:nvSpPr>
        <p:spPr>
          <a:xfrm>
            <a:off x="0" y="989012"/>
            <a:ext cx="7642746" cy="5868988"/>
          </a:xfrm>
        </p:spPr>
        <p:txBody>
          <a:bodyPr>
            <a:normAutofit/>
          </a:bodyPr>
          <a:lstStyle/>
          <a:p>
            <a:r>
              <a:rPr lang="en-US" sz="2400" dirty="0">
                <a:latin typeface="Times New Roman" panose="02020603050405020304" pitchFamily="18" charset="0"/>
                <a:cs typeface="Times New Roman" panose="02020603050405020304" pitchFamily="18" charset="0"/>
              </a:rPr>
              <a:t>Leads to job satisfaction</a:t>
            </a:r>
          </a:p>
        </p:txBody>
      </p:sp>
      <p:pic>
        <p:nvPicPr>
          <p:cNvPr id="6146" name="Picture 2" descr="Free Laughing male constructor showing thumb up at working desk Stock Photo">
            <a:extLst>
              <a:ext uri="{FF2B5EF4-FFF2-40B4-BE49-F238E27FC236}">
                <a16:creationId xmlns:a16="http://schemas.microsoft.com/office/drawing/2014/main" id="{45199626-64EE-BA71-E029-C48AF7C1FB6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42746" y="1"/>
            <a:ext cx="4549254" cy="36848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90C748-65F6-4C93-6E5D-26581556EC27}"/>
              </a:ext>
            </a:extLst>
          </p:cNvPr>
          <p:cNvSpPr txBox="1"/>
          <p:nvPr/>
        </p:nvSpPr>
        <p:spPr>
          <a:xfrm>
            <a:off x="7642746" y="3848669"/>
            <a:ext cx="4549254"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https://www.pexels.com/photo/laughing-male-constructor-showing-thumb-up-at-working-desk-3760613/</a:t>
            </a:r>
          </a:p>
        </p:txBody>
      </p:sp>
    </p:spTree>
    <p:extLst>
      <p:ext uri="{BB962C8B-B14F-4D97-AF65-F5344CB8AC3E}">
        <p14:creationId xmlns:p14="http://schemas.microsoft.com/office/powerpoint/2010/main" val="27118643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1C278-739E-43C1-E534-243B68EE96E9}"/>
              </a:ext>
            </a:extLst>
          </p:cNvPr>
          <p:cNvSpPr>
            <a:spLocks noGrp="1"/>
          </p:cNvSpPr>
          <p:nvPr>
            <p:ph type="title"/>
          </p:nvPr>
        </p:nvSpPr>
        <p:spPr>
          <a:xfrm>
            <a:off x="0" y="1"/>
            <a:ext cx="12192000" cy="1105468"/>
          </a:xfrm>
        </p:spPr>
        <p:txBody>
          <a:bodyPr>
            <a:normAutofit/>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Characteristic of a good job description</a:t>
            </a:r>
            <a:endParaRPr lang="en-US" sz="2400" dirty="0"/>
          </a:p>
        </p:txBody>
      </p:sp>
      <p:sp>
        <p:nvSpPr>
          <p:cNvPr id="3" name="Content Placeholder 2">
            <a:extLst>
              <a:ext uri="{FF2B5EF4-FFF2-40B4-BE49-F238E27FC236}">
                <a16:creationId xmlns:a16="http://schemas.microsoft.com/office/drawing/2014/main" id="{39E0CDD2-56CD-E01E-8C58-CFCFFC509492}"/>
              </a:ext>
            </a:extLst>
          </p:cNvPr>
          <p:cNvSpPr>
            <a:spLocks noGrp="1"/>
          </p:cNvSpPr>
          <p:nvPr>
            <p:ph idx="1"/>
          </p:nvPr>
        </p:nvSpPr>
        <p:spPr>
          <a:xfrm>
            <a:off x="0" y="846160"/>
            <a:ext cx="12192000" cy="6011839"/>
          </a:xfrm>
        </p:spPr>
        <p:txBody>
          <a:bodyPr/>
          <a:lstStyle/>
          <a:p>
            <a:pPr algn="just"/>
            <a:r>
              <a:rPr lang="en-US" sz="2400" spc="25" dirty="0">
                <a:solidFill>
                  <a:srgbClr val="000000"/>
                </a:solidFill>
                <a:effectLst/>
                <a:latin typeface="Times New Roman" panose="02020603050405020304" pitchFamily="18" charset="0"/>
                <a:ea typeface="Times New Roman" panose="02020603050405020304" pitchFamily="18" charset="0"/>
              </a:rPr>
              <a:t>Comprehens</a:t>
            </a:r>
            <a:r>
              <a:rPr lang="en-US" sz="2400" dirty="0">
                <a:effectLst/>
                <a:latin typeface="Times New Roman" panose="02020603050405020304" pitchFamily="18" charset="0"/>
                <a:ea typeface="Times New Roman" panose="02020603050405020304" pitchFamily="18" charset="0"/>
              </a:rPr>
              <a:t>ive job summary – The job summary should give a bird’s-eye view of primary responsibilities, indicating and distinguishing principal and primary duties. The relationship with other jobs and for coordinating with other people should be clear and comprehensive.</a:t>
            </a:r>
          </a:p>
          <a:p>
            <a:endParaRPr lang="en-US" dirty="0"/>
          </a:p>
        </p:txBody>
      </p:sp>
    </p:spTree>
    <p:extLst>
      <p:ext uri="{BB962C8B-B14F-4D97-AF65-F5344CB8AC3E}">
        <p14:creationId xmlns:p14="http://schemas.microsoft.com/office/powerpoint/2010/main" val="35617448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A4979-293B-4446-4FCB-E8BE2A533255}"/>
              </a:ext>
            </a:extLst>
          </p:cNvPr>
          <p:cNvSpPr>
            <a:spLocks noGrp="1"/>
          </p:cNvSpPr>
          <p:nvPr>
            <p:ph type="title"/>
          </p:nvPr>
        </p:nvSpPr>
        <p:spPr>
          <a:xfrm>
            <a:off x="0" y="1"/>
            <a:ext cx="12192000" cy="900751"/>
          </a:xfrm>
        </p:spPr>
        <p:txBody>
          <a:bodyPr>
            <a:normAutofit/>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Characteristic of a good job description</a:t>
            </a:r>
            <a:endParaRPr lang="en-US" sz="2400" dirty="0"/>
          </a:p>
        </p:txBody>
      </p:sp>
      <p:sp>
        <p:nvSpPr>
          <p:cNvPr id="3" name="Content Placeholder 2">
            <a:extLst>
              <a:ext uri="{FF2B5EF4-FFF2-40B4-BE49-F238E27FC236}">
                <a16:creationId xmlns:a16="http://schemas.microsoft.com/office/drawing/2014/main" id="{2C516F95-AE9B-DD82-C9DD-3023012DD3F0}"/>
              </a:ext>
            </a:extLst>
          </p:cNvPr>
          <p:cNvSpPr>
            <a:spLocks noGrp="1"/>
          </p:cNvSpPr>
          <p:nvPr>
            <p:ph idx="1"/>
          </p:nvPr>
        </p:nvSpPr>
        <p:spPr>
          <a:xfrm>
            <a:off x="-1" y="750627"/>
            <a:ext cx="12191999" cy="6107372"/>
          </a:xfrm>
        </p:spPr>
        <p:txBody>
          <a:bodyPr/>
          <a:lstStyle/>
          <a:p>
            <a:pPr algn="just"/>
            <a:r>
              <a:rPr lang="en-US" sz="1800" spc="25" dirty="0">
                <a:solidFill>
                  <a:srgbClr val="000000"/>
                </a:solidFill>
                <a:effectLst/>
                <a:latin typeface="Times New Roman" panose="02020603050405020304" pitchFamily="18" charset="0"/>
                <a:ea typeface="Times New Roman" panose="02020603050405020304" pitchFamily="18" charset="0"/>
              </a:rPr>
              <a:t>. </a:t>
            </a:r>
            <a:r>
              <a:rPr lang="en-US" sz="2400" spc="25" dirty="0">
                <a:solidFill>
                  <a:srgbClr val="000000"/>
                </a:solidFill>
                <a:effectLst/>
                <a:latin typeface="Times New Roman" panose="02020603050405020304" pitchFamily="18" charset="0"/>
                <a:ea typeface="Times New Roman" panose="02020603050405020304" pitchFamily="18" charset="0"/>
              </a:rPr>
              <a:t>Completeness – A detailed description of a job should be as concise as is compatible with completeness. Every detail should be very precise.</a:t>
            </a:r>
            <a:endParaRPr lang="en-US" sz="24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1135965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B3132-F519-AD66-763E-C59A22CC3BC5}"/>
              </a:ext>
            </a:extLst>
          </p:cNvPr>
          <p:cNvSpPr>
            <a:spLocks noGrp="1"/>
          </p:cNvSpPr>
          <p:nvPr>
            <p:ph type="title"/>
          </p:nvPr>
        </p:nvSpPr>
        <p:spPr>
          <a:xfrm>
            <a:off x="0" y="1"/>
            <a:ext cx="12192000" cy="1690688"/>
          </a:xfrm>
        </p:spPr>
        <p:txBody>
          <a:bodyPr>
            <a:normAutofit/>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Characteristic of a good job description</a:t>
            </a:r>
            <a:endParaRPr lang="en-US" sz="2400" dirty="0"/>
          </a:p>
        </p:txBody>
      </p:sp>
      <p:sp>
        <p:nvSpPr>
          <p:cNvPr id="3" name="Content Placeholder 2">
            <a:extLst>
              <a:ext uri="{FF2B5EF4-FFF2-40B4-BE49-F238E27FC236}">
                <a16:creationId xmlns:a16="http://schemas.microsoft.com/office/drawing/2014/main" id="{524E653E-2EC3-6215-0FC8-0CA93E41BC6F}"/>
              </a:ext>
            </a:extLst>
          </p:cNvPr>
          <p:cNvSpPr>
            <a:spLocks noGrp="1"/>
          </p:cNvSpPr>
          <p:nvPr>
            <p:ph idx="1"/>
          </p:nvPr>
        </p:nvSpPr>
        <p:spPr>
          <a:xfrm>
            <a:off x="-1" y="1146412"/>
            <a:ext cx="12192000" cy="5711587"/>
          </a:xfrm>
        </p:spPr>
        <p:txBody>
          <a:bodyPr/>
          <a:lstStyle/>
          <a:p>
            <a:pPr algn="just"/>
            <a:r>
              <a:rPr lang="en-US" sz="1800" spc="25" dirty="0">
                <a:solidFill>
                  <a:srgbClr val="000000"/>
                </a:solidFill>
                <a:effectLst/>
                <a:latin typeface="Times New Roman" panose="02020603050405020304" pitchFamily="18" charset="0"/>
                <a:ea typeface="Times New Roman" panose="02020603050405020304" pitchFamily="18" charset="0"/>
              </a:rPr>
              <a:t>. </a:t>
            </a:r>
            <a:r>
              <a:rPr lang="en-US" sz="2400" spc="25" dirty="0">
                <a:solidFill>
                  <a:srgbClr val="000000"/>
                </a:solidFill>
                <a:effectLst/>
                <a:latin typeface="Times New Roman" panose="02020603050405020304" pitchFamily="18" charset="0"/>
                <a:ea typeface="Times New Roman" panose="02020603050405020304" pitchFamily="18" charset="0"/>
              </a:rPr>
              <a:t>Elasticity – Job descriptions should be elastic so as to have scope for making them up to date from time to time. We know it well that most jobs tend to be dynamic, not static. Therefore, a job description can quickly go out of date. Hence, jobs have to be constantly revised and kept up to date. That is, there should be scope for elasticity in the job description.</a:t>
            </a:r>
            <a:endParaRPr lang="en-US" sz="24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22095068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55DE3-7318-7775-A30D-B0F3169525C5}"/>
              </a:ext>
            </a:extLst>
          </p:cNvPr>
          <p:cNvSpPr>
            <a:spLocks noGrp="1"/>
          </p:cNvSpPr>
          <p:nvPr>
            <p:ph type="title"/>
          </p:nvPr>
        </p:nvSpPr>
        <p:spPr>
          <a:xfrm>
            <a:off x="0" y="1"/>
            <a:ext cx="12192000" cy="805217"/>
          </a:xfrm>
        </p:spPr>
        <p:txBody>
          <a:bodyPr>
            <a:normAutofit/>
          </a:bodyPr>
          <a:lstStyle/>
          <a:p>
            <a:pPr algn="ctr"/>
            <a:r>
              <a:rPr lang="en-US" sz="2400" b="1" spc="25" dirty="0">
                <a:solidFill>
                  <a:srgbClr val="000000"/>
                </a:solidFill>
                <a:effectLst/>
                <a:latin typeface="Times New Roman" panose="02020603050405020304" pitchFamily="18" charset="0"/>
                <a:ea typeface="Times New Roman" panose="02020603050405020304" pitchFamily="18" charset="0"/>
              </a:rPr>
              <a:t>Other characteristics</a:t>
            </a:r>
            <a:endParaRPr lang="en-US" sz="2400" b="1" dirty="0"/>
          </a:p>
        </p:txBody>
      </p:sp>
      <p:sp>
        <p:nvSpPr>
          <p:cNvPr id="3" name="Content Placeholder 2">
            <a:extLst>
              <a:ext uri="{FF2B5EF4-FFF2-40B4-BE49-F238E27FC236}">
                <a16:creationId xmlns:a16="http://schemas.microsoft.com/office/drawing/2014/main" id="{5D3A4A5B-C7A8-F4D6-918E-712B6423D8B0}"/>
              </a:ext>
            </a:extLst>
          </p:cNvPr>
          <p:cNvSpPr>
            <a:spLocks noGrp="1"/>
          </p:cNvSpPr>
          <p:nvPr>
            <p:ph idx="1"/>
          </p:nvPr>
        </p:nvSpPr>
        <p:spPr>
          <a:xfrm>
            <a:off x="1" y="627797"/>
            <a:ext cx="12078268" cy="6230202"/>
          </a:xfrm>
        </p:spPr>
        <p:txBody>
          <a:bodyPr/>
          <a:lstStyle/>
          <a:p>
            <a:pPr marL="0" indent="0" algn="just">
              <a:buNone/>
            </a:pPr>
            <a:r>
              <a:rPr lang="en-US" sz="2400" spc="25" dirty="0">
                <a:solidFill>
                  <a:srgbClr val="000000"/>
                </a:solidFill>
                <a:effectLst/>
                <a:latin typeface="Times New Roman" panose="02020603050405020304" pitchFamily="18" charset="0"/>
                <a:ea typeface="Times New Roman" panose="02020603050405020304" pitchFamily="18" charset="0"/>
              </a:rPr>
              <a:t>Job descriptions should clearly specify the qualities required by the job holder. The limitation of the job activities and the time taken in different operations of the job should be clearly stated.</a:t>
            </a:r>
            <a:endParaRPr lang="en-US" sz="24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12528441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BDE28-1C9F-BF1D-8D4F-B310E29C17EF}"/>
              </a:ext>
            </a:extLst>
          </p:cNvPr>
          <p:cNvSpPr>
            <a:spLocks noGrp="1"/>
          </p:cNvSpPr>
          <p:nvPr>
            <p:ph type="title"/>
          </p:nvPr>
        </p:nvSpPr>
        <p:spPr>
          <a:xfrm>
            <a:off x="0" y="109183"/>
            <a:ext cx="12192000" cy="682387"/>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41ACD95-8BE8-5A78-7C10-88F6679305FF}"/>
              </a:ext>
            </a:extLst>
          </p:cNvPr>
          <p:cNvSpPr>
            <a:spLocks noGrp="1"/>
          </p:cNvSpPr>
          <p:nvPr>
            <p:ph idx="1"/>
          </p:nvPr>
        </p:nvSpPr>
        <p:spPr>
          <a:xfrm>
            <a:off x="0" y="982638"/>
            <a:ext cx="12192000" cy="5875361"/>
          </a:xfrm>
        </p:spPr>
        <p:txBody>
          <a:bodyPr/>
          <a:lstStyle/>
          <a:p>
            <a:pPr marL="0" marR="0" indent="0" algn="just">
              <a:lnSpc>
                <a:spcPct val="107000"/>
              </a:lnSpc>
              <a:spcBef>
                <a:spcPts val="0"/>
              </a:spcBef>
              <a:spcAft>
                <a:spcPts val="800"/>
              </a:spcAft>
              <a:buNone/>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Mamoria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C.B.,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Gankar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S.V., (2006), “A Textbook of Human Resource Management”, Himalaya Publishing House, New Delhi.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Dwivedi R.S., (1997), “Personnel Management in Indian Enterprises”,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Galgotia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Publising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Company, New Delhi.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Devid</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DeCENZO</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STEPHEN P. ROBBINS (2002), “Personnel/Human Resource Management”, Prentice Hall of India, New Delhi.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549808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00D68-6F36-3770-BD38-19BB0E79BBF9}"/>
              </a:ext>
            </a:extLst>
          </p:cNvPr>
          <p:cNvSpPr>
            <a:spLocks noGrp="1"/>
          </p:cNvSpPr>
          <p:nvPr>
            <p:ph type="title"/>
          </p:nvPr>
        </p:nvSpPr>
        <p:spPr>
          <a:xfrm>
            <a:off x="0" y="1"/>
            <a:ext cx="12192000" cy="805217"/>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3424E0D0-E9E2-A10B-B935-D8DA3387209F}"/>
              </a:ext>
            </a:extLst>
          </p:cNvPr>
          <p:cNvSpPr>
            <a:spLocks noGrp="1"/>
          </p:cNvSpPr>
          <p:nvPr>
            <p:ph idx="1"/>
          </p:nvPr>
        </p:nvSpPr>
        <p:spPr>
          <a:xfrm>
            <a:off x="0" y="586854"/>
            <a:ext cx="12192000" cy="6271146"/>
          </a:xfrm>
        </p:spPr>
        <p:txBody>
          <a:bodyPr/>
          <a:lstStyle/>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Prasad L.M., (2005), Human Resource Management,” Sultan Chand &amp; Sons, New Delhi. -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Dessler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Gary (2010), “Human Resource Management”, Prentice Hall International Editions, New Jersey.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Carrell Michael R., Elbert Norbert F., Hatfield Robert D. (1999), “Human Resource Management,” Prentice Hall, Englewood Cliffs, New Jersey</a:t>
            </a:r>
          </a:p>
          <a:p>
            <a:pPr marL="0" marR="0" indent="0" algn="just">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Times New Roman" panose="02020603050405020304" pitchFamily="18" charset="0"/>
              </a:rPr>
              <a:t>Kelvin Bidwell (2018)https://www.pexels.com/photo/man-working-under-his-car-1388278/</a:t>
            </a:r>
          </a:p>
          <a:p>
            <a:pPr marL="0" marR="0" indent="0" algn="just">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Times New Roman" panose="02020603050405020304" pitchFamily="18" charset="0"/>
              </a:rPr>
              <a:t>Antoni </a:t>
            </a:r>
            <a:r>
              <a:rPr lang="en-US" sz="2400" kern="100" dirty="0" err="1">
                <a:effectLst/>
                <a:latin typeface="Calibri" panose="020F0502020204030204" pitchFamily="34" charset="0"/>
                <a:ea typeface="Calibri" panose="020F0502020204030204" pitchFamily="34" charset="0"/>
                <a:cs typeface="Times New Roman" panose="02020603050405020304" pitchFamily="18" charset="0"/>
              </a:rPr>
              <a:t>Shkraba</a:t>
            </a:r>
            <a:r>
              <a:rPr lang="en-US" sz="2400" kern="100" dirty="0">
                <a:effectLst/>
                <a:latin typeface="Calibri" panose="020F0502020204030204" pitchFamily="34" charset="0"/>
                <a:ea typeface="Calibri" panose="020F0502020204030204" pitchFamily="34" charset="0"/>
                <a:cs typeface="Times New Roman" panose="02020603050405020304" pitchFamily="18" charset="0"/>
              </a:rPr>
              <a:t> (2020). https://www.pexels.com/photo/content-craftswoman-selecting-papers-with-creative-letters-at-work-4348196/</a:t>
            </a:r>
          </a:p>
          <a:p>
            <a:endParaRPr lang="en-US" dirty="0"/>
          </a:p>
        </p:txBody>
      </p:sp>
    </p:spTree>
    <p:extLst>
      <p:ext uri="{BB962C8B-B14F-4D97-AF65-F5344CB8AC3E}">
        <p14:creationId xmlns:p14="http://schemas.microsoft.com/office/powerpoint/2010/main" val="481566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0FBED-95AE-AA61-937B-C0801890C9BA}"/>
              </a:ext>
            </a:extLst>
          </p:cNvPr>
          <p:cNvSpPr>
            <a:spLocks noGrp="1"/>
          </p:cNvSpPr>
          <p:nvPr>
            <p:ph type="title"/>
          </p:nvPr>
        </p:nvSpPr>
        <p:spPr>
          <a:xfrm>
            <a:off x="0" y="1"/>
            <a:ext cx="12192000" cy="900751"/>
          </a:xfrm>
        </p:spPr>
        <p:txBody>
          <a:bodyPr>
            <a:normAutofit/>
          </a:bodyPr>
          <a:lstStyle/>
          <a:p>
            <a:pPr algn="ctr"/>
            <a:r>
              <a:rPr lang="en-US" sz="2400" b="1" dirty="0"/>
              <a:t>References</a:t>
            </a:r>
          </a:p>
        </p:txBody>
      </p:sp>
      <p:sp>
        <p:nvSpPr>
          <p:cNvPr id="3" name="Content Placeholder 2">
            <a:extLst>
              <a:ext uri="{FF2B5EF4-FFF2-40B4-BE49-F238E27FC236}">
                <a16:creationId xmlns:a16="http://schemas.microsoft.com/office/drawing/2014/main" id="{90DC2406-5384-0744-5DFA-86A42F7C0231}"/>
              </a:ext>
            </a:extLst>
          </p:cNvPr>
          <p:cNvSpPr>
            <a:spLocks noGrp="1"/>
          </p:cNvSpPr>
          <p:nvPr>
            <p:ph idx="1"/>
          </p:nvPr>
        </p:nvSpPr>
        <p:spPr>
          <a:xfrm>
            <a:off x="-1" y="696036"/>
            <a:ext cx="12191999" cy="6161963"/>
          </a:xfrm>
        </p:spPr>
        <p:txBody>
          <a:bodyPr>
            <a:normAutofit/>
          </a:bodyPr>
          <a:lstStyle/>
          <a:p>
            <a:pPr marL="0" indent="0" algn="just">
              <a:buNone/>
            </a:pPr>
            <a:r>
              <a:rPr lang="en-US" sz="2400" dirty="0" err="1">
                <a:latin typeface="Times New Roman" panose="02020603050405020304" pitchFamily="18" charset="0"/>
                <a:cs typeface="Times New Roman" panose="02020603050405020304" pitchFamily="18" charset="0"/>
              </a:rPr>
              <a:t>Cottonbro</a:t>
            </a:r>
            <a:r>
              <a:rPr lang="en-US" sz="2400" dirty="0">
                <a:latin typeface="Times New Roman" panose="02020603050405020304" pitchFamily="18" charset="0"/>
                <a:cs typeface="Times New Roman" panose="02020603050405020304" pitchFamily="18" charset="0"/>
              </a:rPr>
              <a:t> Studio (2019).https://www.pexels.com/photo/women-and-men-standing-near-table-3205568/</a:t>
            </a:r>
          </a:p>
          <a:p>
            <a:pPr marL="0" indent="0" algn="just">
              <a:buNone/>
            </a:pPr>
            <a:r>
              <a:rPr lang="en-US" sz="2400" dirty="0">
                <a:latin typeface="Times New Roman" panose="02020603050405020304" pitchFamily="18" charset="0"/>
                <a:cs typeface="Times New Roman" panose="02020603050405020304" pitchFamily="18" charset="0"/>
              </a:rPr>
              <a:t>Rf-Studio (2020).https://www.pexels.com/photo/photo-of-women-at-the-meeting-3810792/</a:t>
            </a:r>
          </a:p>
          <a:p>
            <a:pPr marL="0" indent="0" algn="just">
              <a:buNone/>
            </a:pPr>
            <a:r>
              <a:rPr lang="en-US" sz="2400" dirty="0">
                <a:latin typeface="Times New Roman" panose="02020603050405020304" pitchFamily="18" charset="0"/>
                <a:cs typeface="Times New Roman" panose="02020603050405020304" pitchFamily="18" charset="0"/>
              </a:rPr>
              <a:t>Sora </a:t>
            </a:r>
            <a:r>
              <a:rPr lang="en-US" sz="2400" dirty="0" err="1">
                <a:latin typeface="Times New Roman" panose="02020603050405020304" pitchFamily="18" charset="0"/>
                <a:cs typeface="Times New Roman" panose="02020603050405020304" pitchFamily="18" charset="0"/>
              </a:rPr>
              <a:t>Shimazaki</a:t>
            </a:r>
            <a:r>
              <a:rPr lang="en-US" sz="2400" dirty="0">
                <a:latin typeface="Times New Roman" panose="02020603050405020304" pitchFamily="18" charset="0"/>
                <a:cs typeface="Times New Roman" panose="02020603050405020304" pitchFamily="18" charset="0"/>
              </a:rPr>
              <a:t> (2020).https://www.pexels.com/photo/focused-diverse-coworkers-discussing-business-project-in-office-5668794/</a:t>
            </a:r>
          </a:p>
          <a:p>
            <a:pPr marL="0" indent="0" algn="just">
              <a:buNone/>
            </a:pPr>
            <a:r>
              <a:rPr lang="en-US" sz="2400" dirty="0">
                <a:latin typeface="Times New Roman" panose="02020603050405020304" pitchFamily="18" charset="0"/>
                <a:cs typeface="Times New Roman" panose="02020603050405020304" pitchFamily="18" charset="0"/>
              </a:rPr>
              <a:t>Andrea </a:t>
            </a:r>
            <a:r>
              <a:rPr lang="en-US" sz="2400" dirty="0" err="1">
                <a:latin typeface="Times New Roman" panose="02020603050405020304" pitchFamily="18" charset="0"/>
                <a:cs typeface="Times New Roman" panose="02020603050405020304" pitchFamily="18" charset="0"/>
              </a:rPr>
              <a:t>Piacquadio</a:t>
            </a:r>
            <a:r>
              <a:rPr lang="en-US" sz="2400" dirty="0">
                <a:latin typeface="Times New Roman" panose="02020603050405020304" pitchFamily="18" charset="0"/>
                <a:cs typeface="Times New Roman" panose="02020603050405020304" pitchFamily="18" charset="0"/>
              </a:rPr>
              <a:t> (2020). https://www.pexels.com/photo/laughing-male-constructor-showing-thumb-up-at-working-desk-3760613/</a:t>
            </a:r>
          </a:p>
        </p:txBody>
      </p:sp>
    </p:spTree>
    <p:extLst>
      <p:ext uri="{BB962C8B-B14F-4D97-AF65-F5344CB8AC3E}">
        <p14:creationId xmlns:p14="http://schemas.microsoft.com/office/powerpoint/2010/main" val="10113000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TotalTime>
  <Words>1859</Words>
  <Application>Microsoft Office PowerPoint</Application>
  <PresentationFormat>Widescreen</PresentationFormat>
  <Paragraphs>118</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Symbol</vt:lpstr>
      <vt:lpstr>Times New Roman</vt:lpstr>
      <vt:lpstr>Office Theme</vt:lpstr>
      <vt:lpstr>COURSE: REWARD MANAGEMENT </vt:lpstr>
      <vt:lpstr>JOB DESCRIPTION </vt:lpstr>
      <vt:lpstr>Job Description</vt:lpstr>
      <vt:lpstr>Job description</vt:lpstr>
      <vt:lpstr>Essential Elements of Job Descriptions </vt:lpstr>
      <vt:lpstr>Essential Elements of Job Descriptions</vt:lpstr>
      <vt:lpstr>Essential Elements of Job Descriptions</vt:lpstr>
      <vt:lpstr>Job description content </vt:lpstr>
      <vt:lpstr>Job description content </vt:lpstr>
      <vt:lpstr>Job description content </vt:lpstr>
      <vt:lpstr>Characteristics</vt:lpstr>
      <vt:lpstr>Note</vt:lpstr>
      <vt:lpstr>Job description content</vt:lpstr>
      <vt:lpstr>Job description content</vt:lpstr>
      <vt:lpstr>Benefits of Job description </vt:lpstr>
      <vt:lpstr>Benefits of Job description</vt:lpstr>
      <vt:lpstr>Uses of job description </vt:lpstr>
      <vt:lpstr>Supervisor - Employee Communication</vt:lpstr>
      <vt:lpstr>Industrial Relations</vt:lpstr>
      <vt:lpstr>Organisation and Procedure Analysis</vt:lpstr>
      <vt:lpstr>Advantages of Job Description  </vt:lpstr>
      <vt:lpstr>Advantages of Job Description</vt:lpstr>
      <vt:lpstr>Advantages of Job Description</vt:lpstr>
      <vt:lpstr>Advantages of Job Description</vt:lpstr>
      <vt:lpstr>Advantages of Job Description</vt:lpstr>
      <vt:lpstr>Characteristic of a good job description  </vt:lpstr>
      <vt:lpstr>Job Description</vt:lpstr>
      <vt:lpstr>Characteristic of a good job description</vt:lpstr>
      <vt:lpstr>Characteristic of a good job description</vt:lpstr>
      <vt:lpstr>Characteristic of a good job description</vt:lpstr>
      <vt:lpstr>Other characteristics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dc:title>
  <dc:creator>Dr. Lucy K. Kirima</dc:creator>
  <cp:lastModifiedBy>Dr. Lucy K. Kirima</cp:lastModifiedBy>
  <cp:revision>51</cp:revision>
  <dcterms:created xsi:type="dcterms:W3CDTF">2023-11-01T15:17:32Z</dcterms:created>
  <dcterms:modified xsi:type="dcterms:W3CDTF">2023-11-02T06:45:18Z</dcterms:modified>
</cp:coreProperties>
</file>