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77" r:id="rId5"/>
    <p:sldId id="259" r:id="rId6"/>
    <p:sldId id="260" r:id="rId7"/>
    <p:sldId id="261" r:id="rId8"/>
    <p:sldId id="278" r:id="rId9"/>
    <p:sldId id="279" r:id="rId10"/>
    <p:sldId id="280" r:id="rId11"/>
    <p:sldId id="276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1422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0EA66-468C-4124-8961-D4E58A4E8093}" type="datetimeFigureOut">
              <a:rPr lang="ru-RU" smtClean="0"/>
              <a:t>05.06.2019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AA5641-E34E-48A7-9FE5-9096A88A559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0EA66-468C-4124-8961-D4E58A4E8093}" type="datetimeFigureOut">
              <a:rPr lang="ru-RU" smtClean="0"/>
              <a:t>05.06.2019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AA5641-E34E-48A7-9FE5-9096A88A5599}" type="slidenum">
              <a:rPr lang="ru-RU" smtClean="0"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0EA66-468C-4124-8961-D4E58A4E8093}" type="datetimeFigureOut">
              <a:rPr lang="ru-RU" smtClean="0"/>
              <a:t>05.06.2019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AA5641-E34E-48A7-9FE5-9096A88A559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0EA66-468C-4124-8961-D4E58A4E8093}" type="datetimeFigureOut">
              <a:rPr lang="ru-RU" smtClean="0"/>
              <a:t>05.06.2019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AA5641-E34E-48A7-9FE5-9096A88A5599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0EA66-468C-4124-8961-D4E58A4E8093}" type="datetimeFigureOut">
              <a:rPr lang="ru-RU" smtClean="0"/>
              <a:t>05.06.2019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AA5641-E34E-48A7-9FE5-9096A88A559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0EA66-468C-4124-8961-D4E58A4E8093}" type="datetimeFigureOut">
              <a:rPr lang="ru-RU" smtClean="0"/>
              <a:t>05.06.2019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AA5641-E34E-48A7-9FE5-9096A88A559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0EA66-468C-4124-8961-D4E58A4E8093}" type="datetimeFigureOut">
              <a:rPr lang="ru-RU" smtClean="0"/>
              <a:t>05.06.2019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AA5641-E34E-48A7-9FE5-9096A88A559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0EA66-468C-4124-8961-D4E58A4E8093}" type="datetimeFigureOut">
              <a:rPr lang="ru-RU" smtClean="0"/>
              <a:t>05.06.2019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AA5641-E34E-48A7-9FE5-9096A88A5599}" type="slidenum">
              <a:rPr lang="ru-RU" smtClean="0"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0EA66-468C-4124-8961-D4E58A4E8093}" type="datetimeFigureOut">
              <a:rPr lang="ru-RU" smtClean="0"/>
              <a:t>05.06.2019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AA5641-E34E-48A7-9FE5-9096A88A5599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0EA66-468C-4124-8961-D4E58A4E8093}" type="datetimeFigureOut">
              <a:rPr lang="ru-RU" smtClean="0"/>
              <a:t>05.06.2019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AA5641-E34E-48A7-9FE5-9096A88A559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0EA66-468C-4124-8961-D4E58A4E8093}" type="datetimeFigureOut">
              <a:rPr lang="ru-RU" smtClean="0"/>
              <a:t>05.06.2019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AA5641-E34E-48A7-9FE5-9096A88A5599}" type="slidenum">
              <a:rPr lang="ru-RU" smtClean="0"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D4C0EA66-468C-4124-8961-D4E58A4E8093}" type="datetimeFigureOut">
              <a:rPr lang="ru-RU" smtClean="0"/>
              <a:t>05.06.2019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22AA5641-E34E-48A7-9FE5-9096A88A5599}" type="slidenum">
              <a:rPr lang="ru-RU" smtClean="0"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99592" y="420688"/>
            <a:ext cx="3667944" cy="1895524"/>
          </a:xfrm>
        </p:spPr>
        <p:txBody>
          <a:bodyPr>
            <a:normAutofit fontScale="90000"/>
          </a:bodyPr>
          <a:lstStyle/>
          <a:p>
            <a:r>
              <a:rPr lang="en-US" dirty="0" err="1" smtClean="0">
                <a:solidFill>
                  <a:schemeClr val="tx1"/>
                </a:solidFill>
                <a:latin typeface="Algerian" pitchFamily="82" charset="0"/>
              </a:rPr>
              <a:t>Avtomobil</a:t>
            </a:r>
            <a:r>
              <a:rPr lang="en-US" dirty="0" smtClean="0">
                <a:solidFill>
                  <a:schemeClr val="tx1"/>
                </a:solidFill>
                <a:latin typeface="Algerian" pitchFamily="82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Algerian" pitchFamily="82" charset="0"/>
              </a:rPr>
              <a:t>yo`llari</a:t>
            </a:r>
            <a:r>
              <a:rPr lang="en-US" dirty="0" smtClean="0">
                <a:solidFill>
                  <a:schemeClr val="tx1"/>
                </a:solidFill>
                <a:latin typeface="Algerian" pitchFamily="82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Algerian" pitchFamily="82" charset="0"/>
              </a:rPr>
              <a:t>muhandisligi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35696" y="6173708"/>
            <a:ext cx="6120680" cy="711676"/>
          </a:xfrm>
        </p:spPr>
        <p:txBody>
          <a:bodyPr>
            <a:noAutofit/>
          </a:bodyPr>
          <a:lstStyle/>
          <a:p>
            <a:r>
              <a:rPr lang="en-US" sz="1800" dirty="0">
                <a:solidFill>
                  <a:schemeClr val="bg2">
                    <a:lumMod val="50000"/>
                  </a:schemeClr>
                </a:solidFill>
                <a:latin typeface="Algerian" pitchFamily="82" charset="0"/>
                <a:ea typeface="+mj-ea"/>
                <a:cs typeface="+mj-cs"/>
              </a:rPr>
              <a:t>TOSHKENT AVTOMOBIL YO‘LLARINI </a:t>
            </a:r>
            <a:endParaRPr lang="ru-RU" sz="1800" dirty="0" smtClean="0">
              <a:solidFill>
                <a:schemeClr val="bg2">
                  <a:lumMod val="50000"/>
                </a:schemeClr>
              </a:solidFill>
              <a:latin typeface="Algerian" pitchFamily="82" charset="0"/>
              <a:ea typeface="+mj-ea"/>
              <a:cs typeface="+mj-cs"/>
            </a:endParaRPr>
          </a:p>
          <a:p>
            <a:r>
              <a:rPr lang="en-US" sz="1800" dirty="0" smtClean="0">
                <a:solidFill>
                  <a:schemeClr val="bg2">
                    <a:lumMod val="50000"/>
                  </a:schemeClr>
                </a:solidFill>
                <a:latin typeface="Algerian" pitchFamily="82" charset="0"/>
                <a:ea typeface="+mj-ea"/>
                <a:cs typeface="+mj-cs"/>
              </a:rPr>
              <a:t>LOYIHALASH</a:t>
            </a:r>
            <a:r>
              <a:rPr lang="en-US" sz="1800" dirty="0">
                <a:solidFill>
                  <a:schemeClr val="bg2">
                    <a:lumMod val="50000"/>
                  </a:schemeClr>
                </a:solidFill>
                <a:latin typeface="Algerian" pitchFamily="82" charset="0"/>
                <a:ea typeface="+mj-ea"/>
                <a:cs typeface="+mj-cs"/>
              </a:rPr>
              <a:t>, QURISH VA EKSPLUATATSIYASI INSTITUTI</a:t>
            </a:r>
            <a:endParaRPr lang="ru-RU" sz="1800" dirty="0">
              <a:solidFill>
                <a:schemeClr val="bg2">
                  <a:lumMod val="50000"/>
                </a:schemeClr>
              </a:solidFill>
              <a:latin typeface="Algerian" pitchFamily="82" charset="0"/>
              <a:ea typeface="+mj-ea"/>
              <a:cs typeface="+mj-cs"/>
            </a:endParaRPr>
          </a:p>
        </p:txBody>
      </p:sp>
      <p:pic>
        <p:nvPicPr>
          <p:cNvPr id="4" name="Picture 2" descr="C:\Users\Furkat\Desktop\Таш автодор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5589240"/>
            <a:ext cx="1440160" cy="12409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ÐÐ°ÑÑÐ¸Ð½ÐºÐ¸ Ð¿Ð¾ Ð·Ð°Ð¿ÑÐ¾ÑÑ highway icon 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404664"/>
            <a:ext cx="3916653" cy="4800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37609" y="2276872"/>
            <a:ext cx="4694431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dirty="0" err="1" smtClean="0">
                <a:solidFill>
                  <a:schemeClr val="bg1"/>
                </a:solidFill>
                <a:latin typeface="Edwardian Script ITC" pitchFamily="66" charset="0"/>
              </a:rPr>
              <a:t>Mavzu</a:t>
            </a:r>
            <a:r>
              <a:rPr lang="en-US" sz="4000" dirty="0" smtClean="0">
                <a:solidFill>
                  <a:schemeClr val="bg1"/>
                </a:solidFill>
                <a:latin typeface="Edwardian Script ITC" pitchFamily="66" charset="0"/>
              </a:rPr>
              <a:t> </a:t>
            </a:r>
            <a:r>
              <a:rPr lang="ru-RU" sz="4000" dirty="0" smtClean="0">
                <a:solidFill>
                  <a:schemeClr val="bg1"/>
                </a:solidFill>
                <a:latin typeface="Edwardian Script ITC" pitchFamily="66" charset="0"/>
              </a:rPr>
              <a:t>14</a:t>
            </a:r>
            <a:r>
              <a:rPr lang="en-US" sz="4000" dirty="0" smtClean="0">
                <a:solidFill>
                  <a:schemeClr val="bg1"/>
                </a:solidFill>
                <a:latin typeface="Edwardian Script ITC" pitchFamily="66" charset="0"/>
              </a:rPr>
              <a:t>: </a:t>
            </a:r>
            <a:endParaRPr lang="en-US" sz="4000" dirty="0" smtClean="0">
              <a:solidFill>
                <a:schemeClr val="bg1"/>
              </a:solidFill>
              <a:latin typeface="Edwardian Script ITC" pitchFamily="66" charset="0"/>
            </a:endParaRPr>
          </a:p>
          <a:p>
            <a:r>
              <a:rPr lang="sv-SE" sz="4000" dirty="0">
                <a:solidFill>
                  <a:schemeClr val="bg1"/>
                </a:solidFill>
                <a:latin typeface="Edwardian Script ITC" pitchFamily="66" charset="0"/>
              </a:rPr>
              <a:t>Ko’prikli o’tish joylarini loyihalashda </a:t>
            </a:r>
          </a:p>
          <a:p>
            <a:r>
              <a:rPr lang="sv-SE" sz="4000" dirty="0">
                <a:solidFill>
                  <a:schemeClr val="bg1"/>
                </a:solidFill>
                <a:latin typeface="Edwardian Script ITC" pitchFamily="66" charset="0"/>
              </a:rPr>
              <a:t>gidrologik va gidrometrik hisoblashlar</a:t>
            </a:r>
            <a:endParaRPr lang="sv-SE" sz="4000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0334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762393" y="1988840"/>
            <a:ext cx="7842055" cy="259228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 err="1"/>
              <a:t>Reja</a:t>
            </a:r>
            <a:r>
              <a:rPr lang="en-US" b="1" dirty="0"/>
              <a:t>:</a:t>
            </a:r>
          </a:p>
          <a:p>
            <a:r>
              <a:rPr lang="en-US" dirty="0"/>
              <a:t>1.	</a:t>
            </a:r>
            <a:r>
              <a:rPr lang="en-US" dirty="0" err="1"/>
              <a:t>Daryolardagi</a:t>
            </a:r>
            <a:r>
              <a:rPr lang="en-US" dirty="0"/>
              <a:t> </a:t>
            </a:r>
            <a:r>
              <a:rPr lang="en-US" dirty="0" err="1"/>
              <a:t>maksimal</a:t>
            </a:r>
            <a:r>
              <a:rPr lang="en-US" dirty="0"/>
              <a:t> </a:t>
            </a:r>
            <a:r>
              <a:rPr lang="en-US" dirty="0" err="1"/>
              <a:t>suv</a:t>
            </a:r>
            <a:r>
              <a:rPr lang="en-US" dirty="0"/>
              <a:t> </a:t>
            </a:r>
            <a:r>
              <a:rPr lang="en-US" dirty="0" err="1"/>
              <a:t>sarfini</a:t>
            </a:r>
            <a:r>
              <a:rPr lang="en-US" dirty="0"/>
              <a:t> </a:t>
            </a:r>
            <a:r>
              <a:rPr lang="en-US" dirty="0" err="1"/>
              <a:t>analitik</a:t>
            </a:r>
            <a:r>
              <a:rPr lang="en-US" dirty="0"/>
              <a:t> </a:t>
            </a:r>
            <a:r>
              <a:rPr lang="en-US" dirty="0" err="1"/>
              <a:t>bashoratlash</a:t>
            </a:r>
            <a:r>
              <a:rPr lang="en-US" dirty="0"/>
              <a:t> </a:t>
            </a:r>
            <a:r>
              <a:rPr lang="en-US" dirty="0" err="1"/>
              <a:t>usuli</a:t>
            </a:r>
            <a:r>
              <a:rPr lang="en-US" dirty="0"/>
              <a:t>.</a:t>
            </a:r>
          </a:p>
          <a:p>
            <a:r>
              <a:rPr lang="en-US" dirty="0"/>
              <a:t>2.  </a:t>
            </a:r>
            <a:r>
              <a:rPr lang="en-US" dirty="0" err="1"/>
              <a:t>Oshish</a:t>
            </a:r>
            <a:r>
              <a:rPr lang="en-US" dirty="0"/>
              <a:t> </a:t>
            </a:r>
            <a:r>
              <a:rPr lang="en-US" dirty="0" err="1"/>
              <a:t>ehtimolligi</a:t>
            </a:r>
            <a:r>
              <a:rPr lang="en-US" dirty="0"/>
              <a:t>.</a:t>
            </a:r>
          </a:p>
          <a:p>
            <a:r>
              <a:rPr lang="en-US" dirty="0"/>
              <a:t>3.  </a:t>
            </a:r>
            <a:r>
              <a:rPr lang="en-US" dirty="0" err="1"/>
              <a:t>Morfometrik</a:t>
            </a:r>
            <a:r>
              <a:rPr lang="en-US" dirty="0"/>
              <a:t> </a:t>
            </a:r>
            <a:r>
              <a:rPr lang="en-US" dirty="0" err="1"/>
              <a:t>hisoblash</a:t>
            </a:r>
            <a:r>
              <a:rPr lang="en-US" dirty="0"/>
              <a:t>.</a:t>
            </a:r>
            <a:endParaRPr lang="en-US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6491064" cy="738895"/>
          </a:xfrm>
        </p:spPr>
        <p:txBody>
          <a:bodyPr>
            <a:no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Bell MT" panose="02020503060305020303" pitchFamily="18" charset="0"/>
              </a:rPr>
              <a:t>TOSHKENT AVTOMOBIL YO‘LLARINI LOYIHALASH, QURISH VA EKSPLUATATSIYASI </a:t>
            </a:r>
            <a: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  <a:t>INSTITUTI</a:t>
            </a:r>
            <a:b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</a:br>
            <a:endParaRPr lang="en-US" sz="1800" b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2654" y="332656"/>
            <a:ext cx="1296144" cy="1116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475656" y="891081"/>
            <a:ext cx="604699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 err="1">
                <a:solidFill>
                  <a:schemeClr val="bg1"/>
                </a:solidFill>
                <a:latin typeface="Algerian" pitchFamily="82" charset="0"/>
              </a:rPr>
              <a:t>Mavzu</a:t>
            </a:r>
            <a:r>
              <a:rPr lang="en-US" b="1" dirty="0">
                <a:solidFill>
                  <a:schemeClr val="bg1"/>
                </a:solidFill>
                <a:latin typeface="Algerian" pitchFamily="82" charset="0"/>
              </a:rPr>
              <a:t> </a:t>
            </a:r>
            <a:r>
              <a:rPr lang="ru-RU" b="1" dirty="0" smtClean="0">
                <a:solidFill>
                  <a:schemeClr val="bg1"/>
                </a:solidFill>
                <a:latin typeface="Algerian" pitchFamily="82" charset="0"/>
              </a:rPr>
              <a:t>14</a:t>
            </a:r>
            <a:r>
              <a:rPr lang="en-US" b="1" dirty="0" smtClean="0">
                <a:solidFill>
                  <a:schemeClr val="bg1"/>
                </a:solidFill>
                <a:latin typeface="Algerian" pitchFamily="82" charset="0"/>
              </a:rPr>
              <a:t>: </a:t>
            </a:r>
            <a:endParaRPr lang="en-US" b="1" dirty="0">
              <a:solidFill>
                <a:schemeClr val="bg1"/>
              </a:solidFill>
              <a:latin typeface="Algerian" pitchFamily="82" charset="0"/>
            </a:endParaRPr>
          </a:p>
          <a:p>
            <a:r>
              <a:rPr lang="sv-SE" dirty="0">
                <a:solidFill>
                  <a:schemeClr val="bg1"/>
                </a:solidFill>
                <a:latin typeface="Algerian" pitchFamily="82" charset="0"/>
              </a:rPr>
              <a:t>Ko’prikli o’tish joylarini loyihalashda </a:t>
            </a:r>
          </a:p>
          <a:p>
            <a:r>
              <a:rPr lang="sv-SE" dirty="0">
                <a:solidFill>
                  <a:schemeClr val="bg1"/>
                </a:solidFill>
                <a:latin typeface="Algerian" pitchFamily="82" charset="0"/>
              </a:rPr>
              <a:t>gidrologik va gidrometrik hisoblashlar</a:t>
            </a:r>
            <a:endParaRPr lang="sv-SE" dirty="0">
              <a:solidFill>
                <a:schemeClr val="bg1"/>
              </a:solidFill>
              <a:latin typeface="Algerian" pitchFamily="82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820996" y="5056145"/>
            <a:ext cx="797262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i="1" dirty="0" err="1">
                <a:solidFill>
                  <a:schemeClr val="tx2"/>
                </a:solidFill>
              </a:rPr>
              <a:t>Tayanch</a:t>
            </a:r>
            <a:r>
              <a:rPr lang="en-US" sz="2400" b="1" i="1" dirty="0">
                <a:solidFill>
                  <a:schemeClr val="tx2"/>
                </a:solidFill>
              </a:rPr>
              <a:t> </a:t>
            </a:r>
            <a:r>
              <a:rPr lang="en-US" sz="2400" b="1" i="1" dirty="0" err="1" smtClean="0">
                <a:solidFill>
                  <a:schemeClr val="tx2"/>
                </a:solidFill>
              </a:rPr>
              <a:t>so</a:t>
            </a:r>
            <a:r>
              <a:rPr lang="en-US" sz="2400" b="1" i="1" dirty="0" err="1">
                <a:solidFill>
                  <a:schemeClr val="tx2"/>
                </a:solidFill>
              </a:rPr>
              <a:t>`</a:t>
            </a:r>
            <a:r>
              <a:rPr lang="en-US" sz="2400" b="1" i="1" dirty="0" err="1" smtClean="0">
                <a:solidFill>
                  <a:schemeClr val="tx2"/>
                </a:solidFill>
              </a:rPr>
              <a:t>z</a:t>
            </a:r>
            <a:r>
              <a:rPr lang="en-US" sz="2400" b="1" i="1" dirty="0" smtClean="0">
                <a:solidFill>
                  <a:schemeClr val="tx2"/>
                </a:solidFill>
              </a:rPr>
              <a:t> </a:t>
            </a:r>
            <a:r>
              <a:rPr lang="en-US" sz="2400" b="1" i="1" dirty="0" err="1">
                <a:solidFill>
                  <a:schemeClr val="tx2"/>
                </a:solidFill>
              </a:rPr>
              <a:t>va</a:t>
            </a:r>
            <a:r>
              <a:rPr lang="en-US" sz="2400" b="1" i="1" dirty="0">
                <a:solidFill>
                  <a:schemeClr val="tx2"/>
                </a:solidFill>
              </a:rPr>
              <a:t> </a:t>
            </a:r>
            <a:r>
              <a:rPr lang="en-US" sz="2400" b="1" i="1" dirty="0" err="1">
                <a:solidFill>
                  <a:schemeClr val="tx2"/>
                </a:solidFill>
              </a:rPr>
              <a:t>iboralar</a:t>
            </a:r>
            <a:r>
              <a:rPr lang="en-US" sz="2400" b="1" i="1" dirty="0">
                <a:solidFill>
                  <a:schemeClr val="tx2"/>
                </a:solidFill>
              </a:rPr>
              <a:t>: </a:t>
            </a:r>
            <a:r>
              <a:rPr lang="en-US" sz="2400" b="1" i="1" dirty="0" smtClean="0">
                <a:solidFill>
                  <a:schemeClr val="tx2"/>
                </a:solidFill>
              </a:rPr>
              <a:t> </a:t>
            </a:r>
            <a:r>
              <a:rPr lang="en-US" sz="2400" i="1" dirty="0" err="1">
                <a:solidFill>
                  <a:schemeClr val="tx2"/>
                </a:solidFill>
              </a:rPr>
              <a:t>oshish</a:t>
            </a:r>
            <a:r>
              <a:rPr lang="en-US" sz="2400" i="1" dirty="0">
                <a:solidFill>
                  <a:schemeClr val="tx2"/>
                </a:solidFill>
              </a:rPr>
              <a:t> </a:t>
            </a:r>
            <a:r>
              <a:rPr lang="en-US" sz="2400" i="1" dirty="0" err="1">
                <a:solidFill>
                  <a:schemeClr val="tx2"/>
                </a:solidFill>
              </a:rPr>
              <a:t>ehtimoli</a:t>
            </a:r>
            <a:r>
              <a:rPr lang="en-US" sz="2400" i="1" dirty="0">
                <a:solidFill>
                  <a:schemeClr val="tx2"/>
                </a:solidFill>
              </a:rPr>
              <a:t>, </a:t>
            </a:r>
            <a:r>
              <a:rPr lang="en-US" sz="2400" i="1" dirty="0" err="1">
                <a:solidFill>
                  <a:schemeClr val="tx2"/>
                </a:solidFill>
              </a:rPr>
              <a:t>toshqin</a:t>
            </a:r>
            <a:r>
              <a:rPr lang="en-US" sz="2400" i="1" dirty="0">
                <a:solidFill>
                  <a:schemeClr val="tx2"/>
                </a:solidFill>
              </a:rPr>
              <a:t>, </a:t>
            </a:r>
            <a:r>
              <a:rPr lang="en-US" sz="2400" i="1" dirty="0" err="1">
                <a:solidFill>
                  <a:schemeClr val="tx2"/>
                </a:solidFill>
              </a:rPr>
              <a:t>empirik</a:t>
            </a:r>
            <a:r>
              <a:rPr lang="en-US" sz="2400" i="1" dirty="0">
                <a:solidFill>
                  <a:schemeClr val="tx2"/>
                </a:solidFill>
              </a:rPr>
              <a:t> </a:t>
            </a:r>
            <a:r>
              <a:rPr lang="en-US" sz="2400" i="1" dirty="0" err="1">
                <a:solidFill>
                  <a:schemeClr val="tx2"/>
                </a:solidFill>
              </a:rPr>
              <a:t>ehtimollik</a:t>
            </a:r>
            <a:r>
              <a:rPr lang="en-US" sz="2400" i="1" dirty="0">
                <a:solidFill>
                  <a:schemeClr val="tx2"/>
                </a:solidFill>
              </a:rPr>
              <a:t>, </a:t>
            </a:r>
            <a:r>
              <a:rPr lang="en-US" sz="2400" i="1" dirty="0" err="1">
                <a:solidFill>
                  <a:schemeClr val="tx2"/>
                </a:solidFill>
              </a:rPr>
              <a:t>umumiy</a:t>
            </a:r>
            <a:r>
              <a:rPr lang="en-US" sz="2400" i="1" dirty="0">
                <a:solidFill>
                  <a:schemeClr val="tx2"/>
                </a:solidFill>
              </a:rPr>
              <a:t> </a:t>
            </a:r>
            <a:r>
              <a:rPr lang="en-US" sz="2400" i="1" dirty="0" err="1">
                <a:solidFill>
                  <a:schemeClr val="tx2"/>
                </a:solidFill>
              </a:rPr>
              <a:t>yuvilish</a:t>
            </a:r>
            <a:r>
              <a:rPr lang="en-US" sz="2400" i="1" dirty="0">
                <a:solidFill>
                  <a:schemeClr val="tx2"/>
                </a:solidFill>
              </a:rPr>
              <a:t>, </a:t>
            </a:r>
            <a:r>
              <a:rPr lang="en-US" sz="2400" i="1" dirty="0" err="1">
                <a:solidFill>
                  <a:schemeClr val="tx2"/>
                </a:solidFill>
              </a:rPr>
              <a:t>mahalliy</a:t>
            </a:r>
            <a:r>
              <a:rPr lang="en-US" sz="2400" i="1" dirty="0">
                <a:solidFill>
                  <a:schemeClr val="tx2"/>
                </a:solidFill>
              </a:rPr>
              <a:t> </a:t>
            </a:r>
            <a:r>
              <a:rPr lang="en-US" sz="2400" i="1" dirty="0" err="1">
                <a:solidFill>
                  <a:schemeClr val="tx2"/>
                </a:solidFill>
              </a:rPr>
              <a:t>yuvilish</a:t>
            </a:r>
            <a:r>
              <a:rPr lang="en-US" sz="2400" i="1" dirty="0">
                <a:solidFill>
                  <a:schemeClr val="tx2"/>
                </a:solidFill>
              </a:rPr>
              <a:t>, </a:t>
            </a:r>
            <a:r>
              <a:rPr lang="en-US" sz="2400" i="1" dirty="0" err="1">
                <a:solidFill>
                  <a:schemeClr val="tx2"/>
                </a:solidFill>
              </a:rPr>
              <a:t>hisobiy</a:t>
            </a:r>
            <a:r>
              <a:rPr lang="en-US" sz="2400" i="1" dirty="0">
                <a:solidFill>
                  <a:schemeClr val="tx2"/>
                </a:solidFill>
              </a:rPr>
              <a:t> </a:t>
            </a:r>
            <a:r>
              <a:rPr lang="en-US" sz="2400" i="1" dirty="0" err="1">
                <a:solidFill>
                  <a:schemeClr val="tx2"/>
                </a:solidFill>
              </a:rPr>
              <a:t>sath</a:t>
            </a:r>
            <a:r>
              <a:rPr lang="en-US" sz="2400" i="1" dirty="0">
                <a:solidFill>
                  <a:schemeClr val="tx2"/>
                </a:solidFill>
              </a:rPr>
              <a:t>, </a:t>
            </a:r>
            <a:r>
              <a:rPr lang="en-US" sz="2400" i="1" dirty="0" err="1">
                <a:solidFill>
                  <a:schemeClr val="tx2"/>
                </a:solidFill>
              </a:rPr>
              <a:t>maksimal</a:t>
            </a:r>
            <a:r>
              <a:rPr lang="en-US" sz="2400" i="1" dirty="0">
                <a:solidFill>
                  <a:schemeClr val="tx2"/>
                </a:solidFill>
              </a:rPr>
              <a:t> </a:t>
            </a:r>
            <a:r>
              <a:rPr lang="en-US" sz="2400" i="1" dirty="0" err="1">
                <a:solidFill>
                  <a:schemeClr val="tx2"/>
                </a:solidFill>
              </a:rPr>
              <a:t>sarf</a:t>
            </a:r>
            <a:r>
              <a:rPr lang="en-US" sz="2400" i="1" dirty="0">
                <a:solidFill>
                  <a:schemeClr val="tx2"/>
                </a:solidFill>
              </a:rPr>
              <a:t>.</a:t>
            </a:r>
            <a:endParaRPr lang="ru-RU" sz="2400" i="1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0086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683568" y="2204864"/>
            <a:ext cx="7855089" cy="3522704"/>
          </a:xfrm>
        </p:spPr>
        <p:txBody>
          <a:bodyPr>
            <a:noAutofit/>
          </a:bodyPr>
          <a:lstStyle/>
          <a:p>
            <a:r>
              <a:rPr lang="en-US" sz="2000" dirty="0" err="1"/>
              <a:t>Ko’prikli</a:t>
            </a:r>
            <a:r>
              <a:rPr lang="en-US" sz="2000" dirty="0"/>
              <a:t> </a:t>
            </a:r>
            <a:r>
              <a:rPr lang="en-US" sz="2000" dirty="0" err="1"/>
              <a:t>o’tish</a:t>
            </a:r>
            <a:r>
              <a:rPr lang="en-US" sz="2000" dirty="0"/>
              <a:t> </a:t>
            </a:r>
            <a:r>
              <a:rPr lang="en-US" sz="2000" dirty="0" err="1"/>
              <a:t>joyining</a:t>
            </a:r>
            <a:r>
              <a:rPr lang="en-US" sz="2000" dirty="0"/>
              <a:t> </a:t>
            </a:r>
            <a:r>
              <a:rPr lang="en-US" sz="2000" dirty="0" err="1"/>
              <a:t>inshootlari</a:t>
            </a:r>
            <a:r>
              <a:rPr lang="en-US" sz="2000" dirty="0"/>
              <a:t> </a:t>
            </a:r>
            <a:r>
              <a:rPr lang="en-US" sz="2000" dirty="0" err="1"/>
              <a:t>suv</a:t>
            </a:r>
            <a:r>
              <a:rPr lang="en-US" sz="2000" dirty="0"/>
              <a:t> </a:t>
            </a:r>
            <a:r>
              <a:rPr lang="en-US" sz="2000" dirty="0" err="1"/>
              <a:t>oqimi</a:t>
            </a:r>
            <a:r>
              <a:rPr lang="en-US" sz="2000" dirty="0"/>
              <a:t> </a:t>
            </a:r>
            <a:r>
              <a:rPr lang="en-US" sz="2000" dirty="0" err="1"/>
              <a:t>bilan</a:t>
            </a:r>
            <a:r>
              <a:rPr lang="en-US" sz="2000" dirty="0"/>
              <a:t> </a:t>
            </a:r>
            <a:r>
              <a:rPr lang="en-US" sz="2000" dirty="0" err="1"/>
              <a:t>o’zaro</a:t>
            </a:r>
            <a:r>
              <a:rPr lang="en-US" sz="2000" dirty="0"/>
              <a:t> </a:t>
            </a:r>
            <a:r>
              <a:rPr lang="en-US" sz="2000" dirty="0" err="1"/>
              <a:t>ta’sirlashadi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suv</a:t>
            </a:r>
            <a:r>
              <a:rPr lang="en-US" sz="2000" dirty="0"/>
              <a:t> </a:t>
            </a:r>
            <a:r>
              <a:rPr lang="en-US" sz="2000" dirty="0" err="1"/>
              <a:t>bosish</a:t>
            </a:r>
            <a:r>
              <a:rPr lang="en-US" sz="2000" dirty="0"/>
              <a:t>, </a:t>
            </a:r>
            <a:r>
              <a:rPr lang="en-US" sz="2000" dirty="0" err="1"/>
              <a:t>oqar</a:t>
            </a:r>
            <a:r>
              <a:rPr lang="en-US" sz="2000" dirty="0"/>
              <a:t> </a:t>
            </a:r>
            <a:r>
              <a:rPr lang="en-US" sz="2000" dirty="0" err="1"/>
              <a:t>suv</a:t>
            </a:r>
            <a:r>
              <a:rPr lang="en-US" sz="2000" dirty="0"/>
              <a:t> </a:t>
            </a:r>
            <a:r>
              <a:rPr lang="en-US" sz="2000" dirty="0" err="1"/>
              <a:t>bilan</a:t>
            </a:r>
            <a:r>
              <a:rPr lang="en-US" sz="2000" dirty="0"/>
              <a:t> </a:t>
            </a:r>
            <a:r>
              <a:rPr lang="en-US" sz="2000" dirty="0" err="1"/>
              <a:t>tagidan</a:t>
            </a:r>
            <a:r>
              <a:rPr lang="en-US" sz="2000" dirty="0"/>
              <a:t> </a:t>
            </a:r>
            <a:r>
              <a:rPr lang="en-US" sz="2000" dirty="0" err="1"/>
              <a:t>yuvilish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yuvilib</a:t>
            </a:r>
            <a:r>
              <a:rPr lang="en-US" sz="2000" dirty="0"/>
              <a:t> </a:t>
            </a:r>
            <a:r>
              <a:rPr lang="en-US" sz="2000" dirty="0" err="1"/>
              <a:t>ketish</a:t>
            </a:r>
            <a:r>
              <a:rPr lang="en-US" sz="2000" dirty="0"/>
              <a:t> </a:t>
            </a:r>
            <a:r>
              <a:rPr lang="en-US" sz="2000" dirty="0" err="1"/>
              <a:t>hamda</a:t>
            </a:r>
            <a:r>
              <a:rPr lang="en-US" sz="2000" dirty="0"/>
              <a:t> </a:t>
            </a:r>
            <a:r>
              <a:rPr lang="en-US" sz="2000" dirty="0" err="1"/>
              <a:t>shovush</a:t>
            </a:r>
            <a:r>
              <a:rPr lang="en-US" sz="2000" dirty="0"/>
              <a:t> </a:t>
            </a:r>
            <a:r>
              <a:rPr lang="en-US" sz="2000" dirty="0" err="1"/>
              <a:t>bilan</a:t>
            </a:r>
            <a:r>
              <a:rPr lang="en-US" sz="2000" dirty="0"/>
              <a:t> </a:t>
            </a:r>
            <a:r>
              <a:rPr lang="en-US" sz="2000" dirty="0" err="1"/>
              <a:t>shikastlanish</a:t>
            </a:r>
            <a:r>
              <a:rPr lang="en-US" sz="2000" dirty="0"/>
              <a:t> </a:t>
            </a:r>
            <a:r>
              <a:rPr lang="en-US" sz="2000" dirty="0" err="1"/>
              <a:t>xavfi</a:t>
            </a:r>
            <a:r>
              <a:rPr lang="en-US" sz="2000" dirty="0"/>
              <a:t> </a:t>
            </a:r>
            <a:r>
              <a:rPr lang="en-US" sz="2000" dirty="0" err="1"/>
              <a:t>ostida</a:t>
            </a:r>
            <a:r>
              <a:rPr lang="en-US" sz="2000" dirty="0"/>
              <a:t> </a:t>
            </a:r>
            <a:r>
              <a:rPr lang="en-US" sz="2000" dirty="0" err="1"/>
              <a:t>bo’ladi</a:t>
            </a:r>
            <a:r>
              <a:rPr lang="en-US" sz="2000" dirty="0"/>
              <a:t>. </a:t>
            </a:r>
            <a:r>
              <a:rPr lang="en-US" sz="2000" dirty="0" err="1"/>
              <a:t>Inshootlarning</a:t>
            </a:r>
            <a:r>
              <a:rPr lang="en-US" sz="2000" dirty="0"/>
              <a:t> </a:t>
            </a:r>
            <a:r>
              <a:rPr lang="en-US" sz="2000" dirty="0" err="1"/>
              <a:t>shikastlanish</a:t>
            </a:r>
            <a:r>
              <a:rPr lang="en-US" sz="2000" dirty="0"/>
              <a:t> </a:t>
            </a:r>
            <a:r>
              <a:rPr lang="en-US" sz="2000" dirty="0" err="1"/>
              <a:t>xavfining</a:t>
            </a:r>
            <a:r>
              <a:rPr lang="en-US" sz="2000" dirty="0"/>
              <a:t> </a:t>
            </a:r>
            <a:r>
              <a:rPr lang="en-US" sz="2000" dirty="0" err="1"/>
              <a:t>darajasi</a:t>
            </a:r>
            <a:r>
              <a:rPr lang="en-US" sz="2000" dirty="0"/>
              <a:t> </a:t>
            </a:r>
            <a:r>
              <a:rPr lang="en-US" sz="2000" dirty="0" err="1"/>
              <a:t>barcha</a:t>
            </a:r>
            <a:r>
              <a:rPr lang="en-US" sz="2000" dirty="0"/>
              <a:t> </a:t>
            </a:r>
            <a:r>
              <a:rPr lang="en-US" sz="2000" dirty="0" err="1"/>
              <a:t>boshqa</a:t>
            </a:r>
            <a:r>
              <a:rPr lang="en-US" sz="2000" dirty="0"/>
              <a:t> </a:t>
            </a:r>
            <a:r>
              <a:rPr lang="en-US" sz="2000" dirty="0" err="1"/>
              <a:t>teng</a:t>
            </a:r>
            <a:r>
              <a:rPr lang="en-US" sz="2000" dirty="0"/>
              <a:t> </a:t>
            </a:r>
            <a:r>
              <a:rPr lang="en-US" sz="2000" dirty="0" err="1"/>
              <a:t>sharoitlarda</a:t>
            </a:r>
            <a:r>
              <a:rPr lang="en-US" sz="2000" dirty="0"/>
              <a:t> </a:t>
            </a:r>
            <a:r>
              <a:rPr lang="en-US" sz="2000" dirty="0" err="1"/>
              <a:t>yildan-yilga</a:t>
            </a:r>
            <a:r>
              <a:rPr lang="en-US" sz="2000" dirty="0"/>
              <a:t> </a:t>
            </a:r>
            <a:r>
              <a:rPr lang="en-US" sz="2000" dirty="0" err="1"/>
              <a:t>o’zgarib</a:t>
            </a:r>
            <a:r>
              <a:rPr lang="en-US" sz="2000" dirty="0"/>
              <a:t> </a:t>
            </a:r>
            <a:r>
              <a:rPr lang="en-US" sz="2000" dirty="0" err="1"/>
              <a:t>turadigan</a:t>
            </a:r>
            <a:r>
              <a:rPr lang="en-US" sz="2000" dirty="0"/>
              <a:t> </a:t>
            </a:r>
            <a:r>
              <a:rPr lang="en-US" sz="2000" dirty="0" err="1"/>
              <a:t>toshqin</a:t>
            </a:r>
            <a:r>
              <a:rPr lang="en-US" sz="2000" dirty="0"/>
              <a:t> </a:t>
            </a:r>
            <a:r>
              <a:rPr lang="en-US" sz="2000" dirty="0" err="1"/>
              <a:t>balandligi</a:t>
            </a:r>
            <a:r>
              <a:rPr lang="en-US" sz="2000" dirty="0"/>
              <a:t> </a:t>
            </a:r>
            <a:r>
              <a:rPr lang="en-US" sz="2000" dirty="0" err="1"/>
              <a:t>bilan</a:t>
            </a:r>
            <a:r>
              <a:rPr lang="en-US" sz="2000" dirty="0"/>
              <a:t> </a:t>
            </a:r>
            <a:r>
              <a:rPr lang="en-US" sz="2000" dirty="0" err="1"/>
              <a:t>belgilanadi</a:t>
            </a:r>
            <a:r>
              <a:rPr lang="en-US" sz="2000" dirty="0"/>
              <a:t>. </a:t>
            </a:r>
            <a:r>
              <a:rPr lang="en-US" sz="2000" dirty="0" err="1"/>
              <a:t>Ko’prikli</a:t>
            </a:r>
            <a:r>
              <a:rPr lang="en-US" sz="2000" dirty="0"/>
              <a:t> </a:t>
            </a:r>
            <a:r>
              <a:rPr lang="en-US" sz="2000" dirty="0" err="1"/>
              <a:t>o’tish</a:t>
            </a:r>
            <a:r>
              <a:rPr lang="en-US" sz="2000" dirty="0"/>
              <a:t> </a:t>
            </a:r>
            <a:r>
              <a:rPr lang="en-US" sz="2000" dirty="0" err="1"/>
              <a:t>joylari</a:t>
            </a:r>
            <a:r>
              <a:rPr lang="en-US" sz="2000" dirty="0"/>
              <a:t> </a:t>
            </a:r>
            <a:r>
              <a:rPr lang="en-US" sz="2000" dirty="0" err="1"/>
              <a:t>o’z</a:t>
            </a:r>
            <a:r>
              <a:rPr lang="en-US" sz="2000" dirty="0"/>
              <a:t> </a:t>
            </a:r>
            <a:r>
              <a:rPr lang="en-US" sz="2000" dirty="0" err="1"/>
              <a:t>vazifasini</a:t>
            </a:r>
            <a:r>
              <a:rPr lang="en-US" sz="2000" dirty="0"/>
              <a:t> </a:t>
            </a:r>
            <a:r>
              <a:rPr lang="en-US" sz="2000" dirty="0" err="1"/>
              <a:t>uzoq</a:t>
            </a:r>
            <a:r>
              <a:rPr lang="en-US" sz="2000" dirty="0"/>
              <a:t> </a:t>
            </a:r>
            <a:r>
              <a:rPr lang="en-US" sz="2000" dirty="0" err="1"/>
              <a:t>muddatli</a:t>
            </a:r>
            <a:r>
              <a:rPr lang="en-US" sz="2000" dirty="0"/>
              <a:t> </a:t>
            </a:r>
            <a:r>
              <a:rPr lang="en-US" sz="2000" dirty="0" err="1"/>
              <a:t>xizmati</a:t>
            </a:r>
            <a:r>
              <a:rPr lang="en-US" sz="2000" dirty="0"/>
              <a:t> </a:t>
            </a:r>
            <a:r>
              <a:rPr lang="en-US" sz="2000" dirty="0" err="1"/>
              <a:t>davrida</a:t>
            </a:r>
            <a:r>
              <a:rPr lang="en-US" sz="2000" dirty="0"/>
              <a:t> </a:t>
            </a:r>
            <a:r>
              <a:rPr lang="en-US" sz="2000" dirty="0" err="1"/>
              <a:t>bajarib</a:t>
            </a:r>
            <a:r>
              <a:rPr lang="en-US" sz="2000" dirty="0"/>
              <a:t> </a:t>
            </a:r>
            <a:r>
              <a:rPr lang="en-US" sz="2000" dirty="0" err="1"/>
              <a:t>turishi</a:t>
            </a:r>
            <a:r>
              <a:rPr lang="en-US" sz="2000" dirty="0"/>
              <a:t> </a:t>
            </a:r>
            <a:r>
              <a:rPr lang="en-US" sz="2000" dirty="0" err="1"/>
              <a:t>zarur</a:t>
            </a:r>
            <a:r>
              <a:rPr lang="en-US" sz="2000" dirty="0"/>
              <a:t>. Bu </a:t>
            </a:r>
            <a:r>
              <a:rPr lang="en-US" sz="2000" dirty="0" err="1"/>
              <a:t>vaqt</a:t>
            </a:r>
            <a:r>
              <a:rPr lang="en-US" sz="2000" dirty="0"/>
              <a:t> </a:t>
            </a:r>
            <a:r>
              <a:rPr lang="en-US" sz="2000" dirty="0" err="1"/>
              <a:t>mobaynida</a:t>
            </a:r>
            <a:r>
              <a:rPr lang="en-US" sz="2000" dirty="0"/>
              <a:t> </a:t>
            </a:r>
            <a:r>
              <a:rPr lang="en-US" sz="2000" dirty="0" err="1"/>
              <a:t>daryoda</a:t>
            </a:r>
            <a:r>
              <a:rPr lang="en-US" sz="2000" dirty="0"/>
              <a:t> </a:t>
            </a:r>
            <a:r>
              <a:rPr lang="en-US" sz="2000" dirty="0" err="1"/>
              <a:t>faqat</a:t>
            </a:r>
            <a:r>
              <a:rPr lang="en-US" sz="2000" dirty="0"/>
              <a:t> </a:t>
            </a:r>
            <a:r>
              <a:rPr lang="en-US" sz="2000" dirty="0" err="1"/>
              <a:t>kichik</a:t>
            </a:r>
            <a:r>
              <a:rPr lang="en-US" sz="2000" dirty="0"/>
              <a:t> </a:t>
            </a:r>
            <a:r>
              <a:rPr lang="en-US" sz="2000" dirty="0" err="1"/>
              <a:t>toshqinlargina</a:t>
            </a:r>
            <a:r>
              <a:rPr lang="en-US" sz="2000" dirty="0"/>
              <a:t> </a:t>
            </a:r>
            <a:r>
              <a:rPr lang="en-US" sz="2000" dirty="0" err="1"/>
              <a:t>emas</a:t>
            </a:r>
            <a:r>
              <a:rPr lang="en-US" sz="2000" dirty="0"/>
              <a:t>, </a:t>
            </a:r>
            <a:r>
              <a:rPr lang="en-US" sz="2000" dirty="0" err="1"/>
              <a:t>balki</a:t>
            </a:r>
            <a:r>
              <a:rPr lang="en-US" sz="2000" dirty="0"/>
              <a:t> </a:t>
            </a:r>
            <a:r>
              <a:rPr lang="en-US" sz="2000" dirty="0" err="1"/>
              <a:t>ayni</a:t>
            </a:r>
            <a:r>
              <a:rPr lang="en-US" sz="2000" dirty="0"/>
              <a:t> </a:t>
            </a:r>
            <a:r>
              <a:rPr lang="en-US" sz="2000" dirty="0" err="1"/>
              <a:t>suv</a:t>
            </a:r>
            <a:r>
              <a:rPr lang="en-US" sz="2000" dirty="0"/>
              <a:t> </a:t>
            </a:r>
            <a:r>
              <a:rPr lang="en-US" sz="2000" dirty="0" err="1"/>
              <a:t>oqimida</a:t>
            </a:r>
            <a:r>
              <a:rPr lang="en-US" sz="2000" dirty="0"/>
              <a:t> </a:t>
            </a:r>
            <a:r>
              <a:rPr lang="en-US" sz="2000" dirty="0" err="1"/>
              <a:t>qayd</a:t>
            </a:r>
            <a:r>
              <a:rPr lang="en-US" sz="2000" dirty="0"/>
              <a:t> </a:t>
            </a:r>
            <a:r>
              <a:rPr lang="en-US" sz="2000" dirty="0" err="1"/>
              <a:t>etilgan</a:t>
            </a:r>
            <a:r>
              <a:rPr lang="en-US" sz="2000" dirty="0"/>
              <a:t> </a:t>
            </a:r>
            <a:r>
              <a:rPr lang="en-US" sz="2000" dirty="0" err="1"/>
              <a:t>toshqindan</a:t>
            </a:r>
            <a:r>
              <a:rPr lang="en-US" sz="2000" dirty="0"/>
              <a:t> </a:t>
            </a:r>
            <a:r>
              <a:rPr lang="en-US" sz="2000" dirty="0" err="1"/>
              <a:t>kuchli</a:t>
            </a:r>
            <a:r>
              <a:rPr lang="en-US" sz="2000" dirty="0"/>
              <a:t> </a:t>
            </a:r>
            <a:r>
              <a:rPr lang="en-US" sz="2000" dirty="0" err="1"/>
              <a:t>katta</a:t>
            </a:r>
            <a:r>
              <a:rPr lang="en-US" sz="2000" dirty="0"/>
              <a:t> </a:t>
            </a:r>
            <a:r>
              <a:rPr lang="en-US" sz="2000" dirty="0" err="1"/>
              <a:t>toshqinlar</a:t>
            </a:r>
            <a:r>
              <a:rPr lang="en-US" sz="2000" dirty="0"/>
              <a:t> ham </a:t>
            </a:r>
            <a:r>
              <a:rPr lang="en-US" sz="2000" dirty="0" err="1"/>
              <a:t>bo’lib</a:t>
            </a:r>
            <a:r>
              <a:rPr lang="en-US" sz="2000" dirty="0"/>
              <a:t> </a:t>
            </a:r>
            <a:r>
              <a:rPr lang="en-US" sz="2000" dirty="0" err="1"/>
              <a:t>turishi</a:t>
            </a:r>
            <a:r>
              <a:rPr lang="en-US" sz="2000" dirty="0"/>
              <a:t> </a:t>
            </a:r>
            <a:r>
              <a:rPr lang="en-US" sz="2000" dirty="0" err="1"/>
              <a:t>mumkin</a:t>
            </a:r>
            <a:r>
              <a:rPr lang="en-US" sz="2000" dirty="0"/>
              <a:t>.</a:t>
            </a:r>
          </a:p>
          <a:p>
            <a:r>
              <a:rPr lang="en-US" sz="2000" dirty="0"/>
              <a:t>	</a:t>
            </a:r>
            <a:r>
              <a:rPr lang="en-US" sz="2000" dirty="0" err="1"/>
              <a:t>Statistik</a:t>
            </a:r>
            <a:r>
              <a:rPr lang="en-US" sz="2000" dirty="0"/>
              <a:t> </a:t>
            </a:r>
            <a:r>
              <a:rPr lang="en-US" sz="2000" dirty="0" err="1"/>
              <a:t>ma’lumotlarga</a:t>
            </a:r>
            <a:r>
              <a:rPr lang="en-US" sz="2000" dirty="0"/>
              <a:t> </a:t>
            </a:r>
            <a:r>
              <a:rPr lang="en-US" sz="2000" dirty="0" err="1"/>
              <a:t>asoslangan</a:t>
            </a:r>
            <a:r>
              <a:rPr lang="en-US" sz="2000" dirty="0"/>
              <a:t> </a:t>
            </a:r>
            <a:r>
              <a:rPr lang="en-US" sz="2000" dirty="0" err="1"/>
              <a:t>bashorat</a:t>
            </a:r>
            <a:r>
              <a:rPr lang="en-US" sz="2000" dirty="0"/>
              <a:t> </a:t>
            </a:r>
            <a:r>
              <a:rPr lang="en-US" sz="2000" dirty="0" err="1"/>
              <a:t>qilish</a:t>
            </a:r>
            <a:r>
              <a:rPr lang="en-US" sz="2000" dirty="0"/>
              <a:t> </a:t>
            </a:r>
            <a:r>
              <a:rPr lang="en-US" sz="2000" dirty="0" err="1"/>
              <a:t>natijalari</a:t>
            </a:r>
            <a:r>
              <a:rPr lang="en-US" sz="2000" dirty="0"/>
              <a:t>, </a:t>
            </a:r>
            <a:r>
              <a:rPr lang="en-US" sz="2000" dirty="0" err="1"/>
              <a:t>asosan</a:t>
            </a:r>
            <a:r>
              <a:rPr lang="en-US" sz="2000" dirty="0"/>
              <a:t>, </a:t>
            </a:r>
            <a:r>
              <a:rPr lang="en-US" sz="2000" dirty="0" err="1"/>
              <a:t>yuz</a:t>
            </a:r>
            <a:r>
              <a:rPr lang="en-US" sz="2000" dirty="0"/>
              <a:t> </a:t>
            </a:r>
            <a:r>
              <a:rPr lang="en-US" sz="2000" dirty="0" err="1"/>
              <a:t>berib</a:t>
            </a:r>
            <a:r>
              <a:rPr lang="en-US" sz="2000" dirty="0"/>
              <a:t> </a:t>
            </a:r>
            <a:r>
              <a:rPr lang="en-US" sz="2000" dirty="0" err="1"/>
              <a:t>o’tgan</a:t>
            </a:r>
            <a:r>
              <a:rPr lang="en-US" sz="2000" dirty="0"/>
              <a:t> </a:t>
            </a:r>
            <a:r>
              <a:rPr lang="en-US" sz="2000" dirty="0" err="1"/>
              <a:t>toshqinlar</a:t>
            </a:r>
            <a:r>
              <a:rPr lang="en-US" sz="2000" dirty="0"/>
              <a:t> </a:t>
            </a:r>
            <a:r>
              <a:rPr lang="en-US" sz="2000" dirty="0" err="1"/>
              <a:t>to’g’risidagi</a:t>
            </a:r>
            <a:r>
              <a:rPr lang="en-US" sz="2000" dirty="0"/>
              <a:t> </a:t>
            </a:r>
            <a:r>
              <a:rPr lang="en-US" sz="2000" dirty="0" err="1"/>
              <a:t>natura</a:t>
            </a:r>
            <a:r>
              <a:rPr lang="en-US" sz="2000" dirty="0"/>
              <a:t> (</a:t>
            </a:r>
            <a:r>
              <a:rPr lang="en-US" sz="2000" dirty="0" err="1"/>
              <a:t>asli</a:t>
            </a:r>
            <a:r>
              <a:rPr lang="en-US" sz="2000" dirty="0"/>
              <a:t>) </a:t>
            </a:r>
            <a:r>
              <a:rPr lang="en-US" sz="2000" dirty="0" err="1"/>
              <a:t>ma’lumotlariga</a:t>
            </a:r>
            <a:r>
              <a:rPr lang="en-US" sz="2000" dirty="0"/>
              <a:t> </a:t>
            </a:r>
            <a:r>
              <a:rPr lang="en-US" sz="2000" dirty="0" err="1"/>
              <a:t>taqqoslangan</a:t>
            </a:r>
            <a:r>
              <a:rPr lang="en-US" sz="2000" dirty="0"/>
              <a:t> </a:t>
            </a:r>
            <a:r>
              <a:rPr lang="en-US" sz="2000" dirty="0" err="1"/>
              <a:t>holda</a:t>
            </a:r>
            <a:r>
              <a:rPr lang="en-US" sz="2000" dirty="0"/>
              <a:t> </a:t>
            </a:r>
            <a:r>
              <a:rPr lang="en-US" sz="2000" dirty="0" err="1"/>
              <a:t>har</a:t>
            </a:r>
            <a:r>
              <a:rPr lang="en-US" sz="2000" dirty="0"/>
              <a:t> </a:t>
            </a:r>
            <a:r>
              <a:rPr lang="en-US" sz="2000" dirty="0" err="1"/>
              <a:t>tomonlama</a:t>
            </a:r>
            <a:r>
              <a:rPr lang="en-US" sz="2000" dirty="0"/>
              <a:t> </a:t>
            </a:r>
            <a:r>
              <a:rPr lang="en-US" sz="2000" dirty="0" err="1"/>
              <a:t>tekshirilishi</a:t>
            </a:r>
            <a:r>
              <a:rPr lang="en-US" sz="2000" dirty="0"/>
              <a:t> </a:t>
            </a:r>
            <a:r>
              <a:rPr lang="en-US" sz="2000" dirty="0" err="1"/>
              <a:t>kerak</a:t>
            </a:r>
            <a:r>
              <a:rPr lang="en-US" sz="2000" dirty="0"/>
              <a:t>. </a:t>
            </a:r>
            <a:endParaRPr lang="en-US" sz="20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6491064" cy="738895"/>
          </a:xfrm>
        </p:spPr>
        <p:txBody>
          <a:bodyPr>
            <a:no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Bell MT" panose="02020503060305020303" pitchFamily="18" charset="0"/>
              </a:rPr>
              <a:t>TOSHKENT AVTOMOBIL YO‘LLARINI LOYIHALASH, QURISH VA EKSPLUATATSIYASI </a:t>
            </a:r>
            <a: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  <a:t>INSTITUTI</a:t>
            </a:r>
            <a:b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</a:br>
            <a:endParaRPr lang="en-US" sz="1800" b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2654" y="332656"/>
            <a:ext cx="1296144" cy="1116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72762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683568" y="2204864"/>
            <a:ext cx="7855089" cy="3522704"/>
          </a:xfrm>
        </p:spPr>
        <p:txBody>
          <a:bodyPr>
            <a:noAutofit/>
          </a:bodyPr>
          <a:lstStyle/>
          <a:p>
            <a:r>
              <a:rPr lang="en-US" sz="2000" dirty="0" err="1"/>
              <a:t>Toshqinning</a:t>
            </a:r>
            <a:r>
              <a:rPr lang="en-US" sz="2000" dirty="0"/>
              <a:t> </a:t>
            </a:r>
            <a:r>
              <a:rPr lang="en-US" sz="2000" dirty="0" err="1"/>
              <a:t>ma’lum</a:t>
            </a:r>
            <a:r>
              <a:rPr lang="en-US" sz="2000" dirty="0"/>
              <a:t> </a:t>
            </a:r>
            <a:r>
              <a:rPr lang="en-US" sz="2000" dirty="0" err="1"/>
              <a:t>qiymatli</a:t>
            </a:r>
            <a:r>
              <a:rPr lang="en-US" sz="2000" dirty="0"/>
              <a:t> </a:t>
            </a:r>
            <a:r>
              <a:rPr lang="en-US" sz="2000" dirty="0" err="1"/>
              <a:t>maksimal</a:t>
            </a:r>
            <a:r>
              <a:rPr lang="en-US" sz="2000" dirty="0"/>
              <a:t> </a:t>
            </a:r>
            <a:r>
              <a:rPr lang="en-US" sz="2000" dirty="0" err="1"/>
              <a:t>sarfi</a:t>
            </a:r>
            <a:r>
              <a:rPr lang="en-US" sz="2000" dirty="0"/>
              <a:t> </a:t>
            </a:r>
            <a:r>
              <a:rPr lang="en-US" sz="2000" dirty="0" err="1"/>
              <a:t>uning</a:t>
            </a:r>
            <a:r>
              <a:rPr lang="en-US" sz="2000" dirty="0"/>
              <a:t> </a:t>
            </a:r>
            <a:r>
              <a:rPr lang="en-US" sz="2000" dirty="0" err="1"/>
              <a:t>yanada</a:t>
            </a:r>
            <a:r>
              <a:rPr lang="en-US" sz="2000" dirty="0"/>
              <a:t> </a:t>
            </a:r>
            <a:r>
              <a:rPr lang="en-US" sz="2000" dirty="0" err="1"/>
              <a:t>katta</a:t>
            </a:r>
            <a:r>
              <a:rPr lang="en-US" sz="2000" dirty="0"/>
              <a:t> </a:t>
            </a:r>
            <a:r>
              <a:rPr lang="en-US" sz="2000" dirty="0" err="1"/>
              <a:t>sarflar</a:t>
            </a:r>
            <a:r>
              <a:rPr lang="en-US" sz="2000" dirty="0"/>
              <a:t> </a:t>
            </a:r>
            <a:r>
              <a:rPr lang="en-US" sz="2000" dirty="0" err="1"/>
              <a:t>bilan</a:t>
            </a:r>
            <a:r>
              <a:rPr lang="en-US" sz="2000" dirty="0"/>
              <a:t> </a:t>
            </a:r>
            <a:r>
              <a:rPr lang="en-US" sz="2000" dirty="0" err="1"/>
              <a:t>ifodalanadigan</a:t>
            </a:r>
            <a:r>
              <a:rPr lang="en-US" sz="2000" dirty="0"/>
              <a:t> </a:t>
            </a:r>
            <a:r>
              <a:rPr lang="en-US" sz="2000" dirty="0" err="1"/>
              <a:t>ehtimolligi</a:t>
            </a:r>
            <a:r>
              <a:rPr lang="en-US" sz="2000" dirty="0"/>
              <a:t> </a:t>
            </a:r>
            <a:r>
              <a:rPr lang="en-US" sz="2000" dirty="0" err="1"/>
              <a:t>bilan</a:t>
            </a:r>
            <a:r>
              <a:rPr lang="en-US" sz="2000" dirty="0"/>
              <a:t> </a:t>
            </a:r>
            <a:r>
              <a:rPr lang="en-US" sz="2000" dirty="0" err="1"/>
              <a:t>tavsiflanishi</a:t>
            </a:r>
            <a:r>
              <a:rPr lang="en-US" sz="2000" dirty="0"/>
              <a:t> </a:t>
            </a:r>
            <a:r>
              <a:rPr lang="en-US" sz="2000" dirty="0" err="1"/>
              <a:t>mumkin</a:t>
            </a:r>
            <a:r>
              <a:rPr lang="en-US" sz="2000" dirty="0"/>
              <a:t>. 	</a:t>
            </a:r>
          </a:p>
          <a:p>
            <a:r>
              <a:rPr lang="en-US" sz="2000" dirty="0"/>
              <a:t>	</a:t>
            </a:r>
            <a:r>
              <a:rPr lang="en-US" sz="2000" dirty="0" err="1"/>
              <a:t>Oshish</a:t>
            </a:r>
            <a:r>
              <a:rPr lang="en-US" sz="2000" dirty="0"/>
              <a:t> </a:t>
            </a:r>
            <a:r>
              <a:rPr lang="en-US" sz="2000" dirty="0" err="1"/>
              <a:t>ehtimoli</a:t>
            </a:r>
            <a:r>
              <a:rPr lang="en-US" sz="2000" dirty="0"/>
              <a:t> </a:t>
            </a:r>
            <a:r>
              <a:rPr lang="en-US" sz="2000" dirty="0" err="1"/>
              <a:t>faqat</a:t>
            </a:r>
            <a:r>
              <a:rPr lang="en-US" sz="2000" dirty="0"/>
              <a:t> </a:t>
            </a:r>
            <a:r>
              <a:rPr lang="en-US" sz="2000" dirty="0" err="1"/>
              <a:t>bir</a:t>
            </a:r>
            <a:r>
              <a:rPr lang="en-US" sz="2000" dirty="0"/>
              <a:t> </a:t>
            </a:r>
            <a:r>
              <a:rPr lang="en-US" sz="2000" dirty="0" err="1"/>
              <a:t>yil</a:t>
            </a:r>
            <a:r>
              <a:rPr lang="en-US" sz="2000" dirty="0"/>
              <a:t> </a:t>
            </a:r>
            <a:r>
              <a:rPr lang="en-US" sz="2000" dirty="0" err="1"/>
              <a:t>uchun</a:t>
            </a:r>
            <a:r>
              <a:rPr lang="en-US" sz="2000" dirty="0"/>
              <a:t> </a:t>
            </a:r>
            <a:r>
              <a:rPr lang="en-US" sz="2000" dirty="0" err="1"/>
              <a:t>tegishli</a:t>
            </a:r>
            <a:r>
              <a:rPr lang="en-US" sz="2000" dirty="0"/>
              <a:t> </a:t>
            </a:r>
            <a:r>
              <a:rPr lang="en-US" sz="2000" dirty="0" err="1"/>
              <a:t>bo’lmasdan</a:t>
            </a:r>
            <a:r>
              <a:rPr lang="en-US" sz="2000" dirty="0"/>
              <a:t>, </a:t>
            </a:r>
            <a:r>
              <a:rPr lang="en-US" sz="2000" dirty="0" err="1"/>
              <a:t>balki</a:t>
            </a:r>
            <a:r>
              <a:rPr lang="en-US" sz="2000" dirty="0"/>
              <a:t> </a:t>
            </a:r>
            <a:r>
              <a:rPr lang="en-US" sz="2000" dirty="0" err="1"/>
              <a:t>vaqtning</a:t>
            </a:r>
            <a:r>
              <a:rPr lang="en-US" sz="2000" dirty="0"/>
              <a:t> </a:t>
            </a:r>
            <a:r>
              <a:rPr lang="en-US" sz="2000" dirty="0" err="1"/>
              <a:t>uzoq</a:t>
            </a:r>
            <a:r>
              <a:rPr lang="en-US" sz="2000" dirty="0"/>
              <a:t> </a:t>
            </a:r>
            <a:r>
              <a:rPr lang="en-US" sz="2000" dirty="0" err="1"/>
              <a:t>muddatli</a:t>
            </a:r>
            <a:r>
              <a:rPr lang="en-US" sz="2000" dirty="0"/>
              <a:t> </a:t>
            </a:r>
            <a:r>
              <a:rPr lang="en-US" sz="2000" dirty="0" err="1"/>
              <a:t>davriga</a:t>
            </a:r>
            <a:r>
              <a:rPr lang="en-US" sz="2000" dirty="0"/>
              <a:t> ham </a:t>
            </a:r>
            <a:r>
              <a:rPr lang="en-US" sz="2000" dirty="0" err="1"/>
              <a:t>tegishli</a:t>
            </a:r>
            <a:r>
              <a:rPr lang="en-US" sz="2000" dirty="0"/>
              <a:t> </a:t>
            </a:r>
            <a:r>
              <a:rPr lang="en-US" sz="2000" dirty="0" err="1"/>
              <a:t>bo’ladi</a:t>
            </a:r>
            <a:r>
              <a:rPr lang="en-US" sz="2000" dirty="0"/>
              <a:t>. Bu </a:t>
            </a:r>
            <a:r>
              <a:rPr lang="en-US" sz="2000" dirty="0" err="1"/>
              <a:t>holda</a:t>
            </a:r>
            <a:r>
              <a:rPr lang="en-US" sz="2000" dirty="0"/>
              <a:t> </a:t>
            </a:r>
            <a:r>
              <a:rPr lang="en-US" sz="2000" dirty="0" err="1"/>
              <a:t>oshish</a:t>
            </a:r>
            <a:r>
              <a:rPr lang="en-US" sz="2000" dirty="0"/>
              <a:t> </a:t>
            </a:r>
            <a:r>
              <a:rPr lang="en-US" sz="2000" dirty="0" err="1"/>
              <a:t>ehtimolini</a:t>
            </a:r>
            <a:r>
              <a:rPr lang="en-US" sz="2000" dirty="0"/>
              <a:t> </a:t>
            </a:r>
            <a:r>
              <a:rPr lang="en-US" sz="2000" dirty="0" err="1"/>
              <a:t>takrorlik</a:t>
            </a:r>
            <a:r>
              <a:rPr lang="en-US" sz="2000" dirty="0"/>
              <a:t> </a:t>
            </a:r>
            <a:r>
              <a:rPr lang="en-US" sz="2000" dirty="0" err="1"/>
              <a:t>bilan</a:t>
            </a:r>
            <a:r>
              <a:rPr lang="en-US" sz="2000" dirty="0"/>
              <a:t>, </a:t>
            </a:r>
            <a:r>
              <a:rPr lang="en-US" sz="2000" dirty="0" err="1"/>
              <a:t>ya’ni</a:t>
            </a:r>
            <a:r>
              <a:rPr lang="en-US" sz="2000" dirty="0"/>
              <a:t> </a:t>
            </a:r>
            <a:r>
              <a:rPr lang="en-US" sz="2000" dirty="0" err="1"/>
              <a:t>shu</a:t>
            </a:r>
            <a:r>
              <a:rPr lang="en-US" sz="2000" dirty="0"/>
              <a:t> </a:t>
            </a:r>
            <a:r>
              <a:rPr lang="en-US" sz="2000" dirty="0" err="1"/>
              <a:t>davr</a:t>
            </a:r>
            <a:r>
              <a:rPr lang="en-US" sz="2000" dirty="0"/>
              <a:t> </a:t>
            </a:r>
            <a:r>
              <a:rPr lang="en-US" sz="2000" dirty="0" err="1"/>
              <a:t>uchun</a:t>
            </a:r>
            <a:r>
              <a:rPr lang="en-US" sz="2000" dirty="0"/>
              <a:t> </a:t>
            </a:r>
            <a:r>
              <a:rPr lang="en-US" sz="2000" dirty="0" err="1"/>
              <a:t>oshish</a:t>
            </a:r>
            <a:r>
              <a:rPr lang="en-US" sz="2000" dirty="0"/>
              <a:t> </a:t>
            </a:r>
            <a:r>
              <a:rPr lang="en-US" sz="2000" dirty="0" err="1"/>
              <a:t>hollari</a:t>
            </a:r>
            <a:r>
              <a:rPr lang="en-US" sz="2000" dirty="0"/>
              <a:t> </a:t>
            </a:r>
            <a:r>
              <a:rPr lang="en-US" sz="2000" dirty="0" err="1"/>
              <a:t>soni</a:t>
            </a:r>
            <a:r>
              <a:rPr lang="en-US" sz="2000" dirty="0"/>
              <a:t> </a:t>
            </a:r>
            <a:r>
              <a:rPr lang="en-US" sz="2000" dirty="0" err="1"/>
              <a:t>bilan</a:t>
            </a:r>
            <a:r>
              <a:rPr lang="en-US" sz="2000" dirty="0"/>
              <a:t> </a:t>
            </a:r>
            <a:r>
              <a:rPr lang="en-US" sz="2000" dirty="0" err="1"/>
              <a:t>bir</a:t>
            </a:r>
            <a:r>
              <a:rPr lang="en-US" sz="2000" dirty="0"/>
              <a:t> </a:t>
            </a:r>
            <a:r>
              <a:rPr lang="en-US" sz="2000" dirty="0" err="1"/>
              <a:t>xil</a:t>
            </a:r>
            <a:r>
              <a:rPr lang="en-US" sz="2000" dirty="0"/>
              <a:t> deb </a:t>
            </a:r>
            <a:r>
              <a:rPr lang="en-US" sz="2000" dirty="0" err="1"/>
              <a:t>qarash</a:t>
            </a:r>
            <a:r>
              <a:rPr lang="en-US" sz="2000" dirty="0"/>
              <a:t> </a:t>
            </a:r>
            <a:r>
              <a:rPr lang="en-US" sz="2000" dirty="0" err="1"/>
              <a:t>mumkin</a:t>
            </a:r>
            <a:r>
              <a:rPr lang="en-US" sz="2000" dirty="0"/>
              <a:t>. </a:t>
            </a:r>
            <a:r>
              <a:rPr lang="en-US" sz="2000" dirty="0" err="1"/>
              <a:t>Masalan</a:t>
            </a:r>
            <a:r>
              <a:rPr lang="en-US" sz="2000" dirty="0"/>
              <a:t>, agar </a:t>
            </a:r>
            <a:r>
              <a:rPr lang="en-US" sz="2000" dirty="0" err="1"/>
              <a:t>bir</a:t>
            </a:r>
            <a:r>
              <a:rPr lang="en-US" sz="2000" dirty="0"/>
              <a:t> </a:t>
            </a:r>
            <a:r>
              <a:rPr lang="en-US" sz="2000" dirty="0" err="1"/>
              <a:t>yilda</a:t>
            </a:r>
            <a:r>
              <a:rPr lang="en-US" sz="2000" dirty="0"/>
              <a:t> </a:t>
            </a:r>
            <a:r>
              <a:rPr lang="en-US" sz="2000" dirty="0" err="1"/>
              <a:t>bir</a:t>
            </a:r>
            <a:r>
              <a:rPr lang="en-US" sz="2000" dirty="0"/>
              <a:t> </a:t>
            </a:r>
            <a:r>
              <a:rPr lang="en-US" sz="2000" dirty="0" err="1"/>
              <a:t>marta</a:t>
            </a:r>
            <a:r>
              <a:rPr lang="en-US" sz="2000" dirty="0"/>
              <a:t> </a:t>
            </a:r>
            <a:r>
              <a:rPr lang="en-US" sz="2000" dirty="0" err="1"/>
              <a:t>yuz</a:t>
            </a:r>
            <a:r>
              <a:rPr lang="en-US" sz="2000" dirty="0"/>
              <a:t> </a:t>
            </a:r>
            <a:r>
              <a:rPr lang="en-US" sz="2000" dirty="0" err="1"/>
              <a:t>beradigan</a:t>
            </a:r>
            <a:r>
              <a:rPr lang="en-US" sz="2000" dirty="0"/>
              <a:t> </a:t>
            </a:r>
            <a:r>
              <a:rPr lang="en-US" sz="2000" dirty="0" err="1"/>
              <a:t>bahorgi</a:t>
            </a:r>
            <a:r>
              <a:rPr lang="en-US" sz="2000" dirty="0"/>
              <a:t> </a:t>
            </a:r>
            <a:r>
              <a:rPr lang="en-US" sz="2000" dirty="0" err="1"/>
              <a:t>toshqin</a:t>
            </a:r>
            <a:r>
              <a:rPr lang="en-US" sz="2000" dirty="0"/>
              <a:t> </a:t>
            </a:r>
            <a:r>
              <a:rPr lang="en-US" sz="2000" dirty="0" err="1"/>
              <a:t>maksimal</a:t>
            </a:r>
            <a:r>
              <a:rPr lang="en-US" sz="2000" dirty="0"/>
              <a:t> </a:t>
            </a:r>
            <a:r>
              <a:rPr lang="en-US" sz="2000" dirty="0" err="1"/>
              <a:t>sarfining</a:t>
            </a:r>
            <a:r>
              <a:rPr lang="en-US" sz="2000" dirty="0"/>
              <a:t> </a:t>
            </a:r>
            <a:r>
              <a:rPr lang="en-US" sz="2000" dirty="0" err="1"/>
              <a:t>oshish</a:t>
            </a:r>
            <a:r>
              <a:rPr lang="en-US" sz="2000" dirty="0"/>
              <a:t> </a:t>
            </a:r>
            <a:r>
              <a:rPr lang="en-US" sz="2000" dirty="0" err="1"/>
              <a:t>ehtimolini</a:t>
            </a:r>
            <a:r>
              <a:rPr lang="en-US" sz="2000" dirty="0"/>
              <a:t> </a:t>
            </a:r>
            <a:r>
              <a:rPr lang="en-US" sz="2000" dirty="0" err="1"/>
              <a:t>har</a:t>
            </a:r>
            <a:r>
              <a:rPr lang="en-US" sz="2000" dirty="0"/>
              <a:t> </a:t>
            </a:r>
            <a:r>
              <a:rPr lang="en-US" sz="2000" dirty="0" err="1"/>
              <a:t>qaysi</a:t>
            </a:r>
            <a:r>
              <a:rPr lang="en-US" sz="2000" dirty="0"/>
              <a:t> </a:t>
            </a:r>
            <a:r>
              <a:rPr lang="en-US" sz="2000" dirty="0" err="1"/>
              <a:t>yilda</a:t>
            </a:r>
            <a:r>
              <a:rPr lang="en-US" sz="2000" dirty="0"/>
              <a:t> 0,02 </a:t>
            </a:r>
            <a:r>
              <a:rPr lang="en-US" sz="2000" dirty="0" err="1"/>
              <a:t>ga</a:t>
            </a:r>
            <a:r>
              <a:rPr lang="en-US" sz="2000" dirty="0"/>
              <a:t> </a:t>
            </a:r>
            <a:r>
              <a:rPr lang="en-US" sz="2000" dirty="0" err="1"/>
              <a:t>teng</a:t>
            </a:r>
            <a:r>
              <a:rPr lang="en-US" sz="2000" dirty="0"/>
              <a:t> </a:t>
            </a:r>
            <a:r>
              <a:rPr lang="en-US" sz="2000" dirty="0" err="1"/>
              <a:t>bo’lsa</a:t>
            </a:r>
            <a:r>
              <a:rPr lang="en-US" sz="2000" dirty="0"/>
              <a:t>, u </a:t>
            </a:r>
            <a:r>
              <a:rPr lang="en-US" sz="2000" dirty="0" err="1"/>
              <a:t>ayni</a:t>
            </a:r>
            <a:r>
              <a:rPr lang="en-US" sz="2000" dirty="0"/>
              <a:t> </a:t>
            </a:r>
            <a:r>
              <a:rPr lang="en-US" sz="2000" dirty="0" err="1"/>
              <a:t>bir</a:t>
            </a:r>
            <a:r>
              <a:rPr lang="en-US" sz="2000" dirty="0"/>
              <a:t> </a:t>
            </a:r>
            <a:r>
              <a:rPr lang="en-US" sz="2000" dirty="0" err="1"/>
              <a:t>vaqtda</a:t>
            </a:r>
            <a:r>
              <a:rPr lang="en-US" sz="2000" dirty="0"/>
              <a:t> </a:t>
            </a:r>
            <a:r>
              <a:rPr lang="en-US" sz="2000" dirty="0" err="1"/>
              <a:t>shuni</a:t>
            </a:r>
            <a:r>
              <a:rPr lang="en-US" sz="2000" dirty="0"/>
              <a:t> </a:t>
            </a:r>
            <a:r>
              <a:rPr lang="en-US" sz="2000" dirty="0" err="1"/>
              <a:t>bildiradiki</a:t>
            </a:r>
            <a:r>
              <a:rPr lang="en-US" sz="2000" dirty="0"/>
              <a:t>, </a:t>
            </a:r>
            <a:r>
              <a:rPr lang="en-US" sz="2000" dirty="0" err="1"/>
              <a:t>bunday</a:t>
            </a:r>
            <a:r>
              <a:rPr lang="en-US" sz="2000" dirty="0"/>
              <a:t> </a:t>
            </a:r>
            <a:r>
              <a:rPr lang="en-US" sz="2000" dirty="0" err="1"/>
              <a:t>maksimal</a:t>
            </a:r>
            <a:r>
              <a:rPr lang="en-US" sz="2000" dirty="0"/>
              <a:t> </a:t>
            </a:r>
            <a:r>
              <a:rPr lang="en-US" sz="2000" dirty="0" err="1"/>
              <a:t>sarf</a:t>
            </a:r>
            <a:r>
              <a:rPr lang="en-US" sz="2000" dirty="0"/>
              <a:t> </a:t>
            </a:r>
            <a:r>
              <a:rPr lang="en-US" sz="2000" dirty="0" err="1"/>
              <a:t>yana</a:t>
            </a:r>
            <a:r>
              <a:rPr lang="en-US" sz="2000" dirty="0"/>
              <a:t> </a:t>
            </a:r>
            <a:r>
              <a:rPr lang="en-US" sz="2000" dirty="0" err="1"/>
              <a:t>katta</a:t>
            </a:r>
            <a:r>
              <a:rPr lang="en-US" sz="2000" dirty="0"/>
              <a:t> </a:t>
            </a:r>
            <a:r>
              <a:rPr lang="en-US" sz="2000" dirty="0" err="1"/>
              <a:t>sarflar</a:t>
            </a:r>
            <a:r>
              <a:rPr lang="en-US" sz="2000" dirty="0"/>
              <a:t> </a:t>
            </a:r>
            <a:r>
              <a:rPr lang="en-US" sz="2000" dirty="0" err="1"/>
              <a:t>bilan</a:t>
            </a:r>
            <a:r>
              <a:rPr lang="en-US" sz="2000" dirty="0"/>
              <a:t> </a:t>
            </a:r>
            <a:r>
              <a:rPr lang="en-US" sz="2000" dirty="0" err="1"/>
              <a:t>oshadi</a:t>
            </a:r>
            <a:r>
              <a:rPr lang="en-US" sz="2000" dirty="0"/>
              <a:t>: </a:t>
            </a:r>
            <a:r>
              <a:rPr lang="en-US" sz="2000" dirty="0" err="1"/>
              <a:t>o’rtacha</a:t>
            </a:r>
            <a:r>
              <a:rPr lang="en-US" sz="2000" dirty="0"/>
              <a:t> 50 </a:t>
            </a:r>
            <a:r>
              <a:rPr lang="en-US" sz="2000" dirty="0" err="1"/>
              <a:t>yilda</a:t>
            </a:r>
            <a:r>
              <a:rPr lang="en-US" sz="2000" dirty="0"/>
              <a:t> </a:t>
            </a:r>
            <a:r>
              <a:rPr lang="en-US" sz="2000" dirty="0" err="1"/>
              <a:t>bir</a:t>
            </a:r>
            <a:r>
              <a:rPr lang="en-US" sz="2000" dirty="0"/>
              <a:t> </a:t>
            </a:r>
            <a:r>
              <a:rPr lang="en-US" sz="2000" dirty="0" err="1"/>
              <a:t>marta</a:t>
            </a:r>
            <a:r>
              <a:rPr lang="en-US" sz="2000" dirty="0"/>
              <a:t>; 100 </a:t>
            </a:r>
            <a:r>
              <a:rPr lang="en-US" sz="2000" dirty="0" err="1"/>
              <a:t>yilda</a:t>
            </a:r>
            <a:r>
              <a:rPr lang="en-US" sz="2000" dirty="0"/>
              <a:t> 2 </a:t>
            </a:r>
            <a:r>
              <a:rPr lang="en-US" sz="2000" dirty="0" err="1"/>
              <a:t>marta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h. </a:t>
            </a:r>
            <a:r>
              <a:rPr lang="en-US" sz="2000" dirty="0" err="1"/>
              <a:t>Uzoq</a:t>
            </a:r>
            <a:r>
              <a:rPr lang="en-US" sz="2000" dirty="0"/>
              <a:t> </a:t>
            </a:r>
            <a:r>
              <a:rPr lang="en-US" sz="2000" dirty="0" err="1"/>
              <a:t>muddat</a:t>
            </a:r>
            <a:r>
              <a:rPr lang="en-US" sz="2000" dirty="0"/>
              <a:t> </a:t>
            </a:r>
            <a:r>
              <a:rPr lang="en-US" sz="2000" dirty="0" err="1"/>
              <a:t>ichida</a:t>
            </a:r>
            <a:r>
              <a:rPr lang="en-US" sz="2000" dirty="0"/>
              <a:t> </a:t>
            </a:r>
            <a:r>
              <a:rPr lang="en-US" sz="2000" dirty="0" err="1"/>
              <a:t>sarfning</a:t>
            </a:r>
            <a:r>
              <a:rPr lang="en-US" sz="2000" dirty="0"/>
              <a:t> </a:t>
            </a:r>
            <a:r>
              <a:rPr lang="en-US" sz="2000" dirty="0" err="1"/>
              <a:t>oshishi</a:t>
            </a:r>
            <a:r>
              <a:rPr lang="en-US" sz="2000" dirty="0"/>
              <a:t> </a:t>
            </a:r>
            <a:r>
              <a:rPr lang="en-US" sz="2000" dirty="0" err="1"/>
              <a:t>taxminan</a:t>
            </a:r>
            <a:r>
              <a:rPr lang="en-US" sz="2000" dirty="0"/>
              <a:t> </a:t>
            </a:r>
            <a:r>
              <a:rPr lang="en-US" sz="2000" dirty="0" err="1"/>
              <a:t>to’g’ridir</a:t>
            </a:r>
            <a:r>
              <a:rPr lang="en-US" sz="2000" dirty="0"/>
              <a:t> (1-jadval).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6491064" cy="738895"/>
          </a:xfrm>
        </p:spPr>
        <p:txBody>
          <a:bodyPr>
            <a:no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Bell MT" panose="02020503060305020303" pitchFamily="18" charset="0"/>
              </a:rPr>
              <a:t>TOSHKENT AVTOMOBIL YO‘LLARINI LOYIHALASH, QURISH VA EKSPLUATATSIYASI </a:t>
            </a:r>
            <a: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  <a:t>INSTITUTI</a:t>
            </a:r>
            <a:b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</a:br>
            <a:endParaRPr lang="en-US" sz="1800" b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2654" y="332656"/>
            <a:ext cx="1296144" cy="1116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09744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6491064" cy="738895"/>
          </a:xfrm>
        </p:spPr>
        <p:txBody>
          <a:bodyPr>
            <a:no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Bell MT" panose="02020503060305020303" pitchFamily="18" charset="0"/>
              </a:rPr>
              <a:t>TOSHKENT AVTOMOBIL YO‘LLARINI LOYIHALASH, QURISH VA EKSPLUATATSIYASI </a:t>
            </a:r>
            <a: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  <a:t>INSTITUTI</a:t>
            </a:r>
            <a:b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</a:br>
            <a:endParaRPr lang="en-US" sz="1800" b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2654" y="332656"/>
            <a:ext cx="1296144" cy="1116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42242316"/>
              </p:ext>
            </p:extLst>
          </p:nvPr>
        </p:nvGraphicFramePr>
        <p:xfrm>
          <a:off x="1187624" y="2636912"/>
          <a:ext cx="6800831" cy="327846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174516"/>
                <a:gridCol w="2250716"/>
                <a:gridCol w="2375599"/>
              </a:tblGrid>
              <a:tr h="99306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  <a:endParaRPr lang="ru-RU" sz="1000" dirty="0"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err="1">
                          <a:effectLst/>
                        </a:rPr>
                        <a:t>Inshootlar</a:t>
                      </a:r>
                      <a:endParaRPr lang="ru-RU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200"/>
                        </a:spcBef>
                        <a:spcAft>
                          <a:spcPts val="30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1000">
                        <a:effectLst/>
                      </a:endParaRPr>
                    </a:p>
                    <a:p>
                      <a:pPr algn="ctr">
                        <a:spcBef>
                          <a:spcPts val="1200"/>
                        </a:spcBef>
                        <a:spcAft>
                          <a:spcPts val="300"/>
                        </a:spcAft>
                      </a:pPr>
                      <a:r>
                        <a:rPr lang="ru-RU" sz="1200">
                          <a:effectLst/>
                        </a:rPr>
                        <a:t>Yo’llarning toifasi</a:t>
                      </a:r>
                      <a:endParaRPr lang="ru-RU" sz="1000" b="1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Hisobiy toshqinlar</a:t>
                      </a:r>
                      <a:endParaRPr lang="ru-RU" sz="1000"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ning maksimal sarflarining oshish ehtimoli,%</a:t>
                      </a:r>
                      <a:endParaRPr lang="ru-RU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652971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Katta va o’rtacha ko’priklar</a:t>
                      </a:r>
                      <a:endParaRPr lang="ru-RU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I…III, IIIp va shahar ko’chalari va yo’llari</a:t>
                      </a:r>
                      <a:endParaRPr lang="ru-RU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I</a:t>
                      </a:r>
                      <a:r>
                        <a:rPr lang="en-US" sz="1200" baseline="30000" dirty="0">
                          <a:effectLst/>
                          <a:sym typeface="Symbol"/>
                        </a:rPr>
                        <a:t></a:t>
                      </a:r>
                      <a:endParaRPr lang="ru-RU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32648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Shuning o’zi</a:t>
                      </a:r>
                      <a:endParaRPr lang="ru-RU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IY,IYaY,Ic,Iic</a:t>
                      </a:r>
                      <a:endParaRPr lang="ru-RU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2</a:t>
                      </a:r>
                      <a:r>
                        <a:rPr lang="en-US" sz="1200" baseline="30000">
                          <a:effectLst/>
                          <a:sym typeface="Symbol"/>
                        </a:rPr>
                        <a:t></a:t>
                      </a:r>
                      <a:endParaRPr lang="ru-RU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32648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Kichik ko’priklar va quvurlar</a:t>
                      </a:r>
                      <a:endParaRPr lang="ru-RU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I</a:t>
                      </a:r>
                      <a:endParaRPr lang="ru-RU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I</a:t>
                      </a:r>
                      <a:r>
                        <a:rPr lang="en-US" sz="1200" baseline="30000">
                          <a:effectLst/>
                          <a:sym typeface="Symbol"/>
                        </a:rPr>
                        <a:t></a:t>
                      </a:r>
                      <a:endParaRPr lang="ru-RU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652971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Shuning o’zi</a:t>
                      </a:r>
                      <a:endParaRPr lang="ru-RU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II,III,IIIa,shahar ko’chalari va yo’llari</a:t>
                      </a:r>
                      <a:endParaRPr lang="ru-RU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2</a:t>
                      </a:r>
                      <a:r>
                        <a:rPr lang="en-US" sz="1200" baseline="30000">
                          <a:effectLst/>
                          <a:sym typeface="Symbol"/>
                        </a:rPr>
                        <a:t></a:t>
                      </a:r>
                      <a:endParaRPr lang="ru-RU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32648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Shuning o’zi</a:t>
                      </a:r>
                      <a:endParaRPr lang="ru-RU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IY,IYp, va ichki xo’jalik yo’llari</a:t>
                      </a:r>
                      <a:endParaRPr lang="ru-RU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3</a:t>
                      </a:r>
                      <a:r>
                        <a:rPr lang="ru-RU" sz="1200" baseline="30000" dirty="0">
                          <a:effectLst/>
                          <a:sym typeface="Symbol"/>
                        </a:rPr>
                        <a:t></a:t>
                      </a:r>
                      <a:endParaRPr lang="ru-RU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-325202" y="1844824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152352" rIns="91440" bIns="38088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z-Cyrl-U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1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-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jadval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0862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67544" y="2132856"/>
            <a:ext cx="7927097" cy="3450696"/>
          </a:xfrm>
        </p:spPr>
        <p:txBody>
          <a:bodyPr>
            <a:noAutofit/>
          </a:bodyPr>
          <a:lstStyle/>
          <a:p>
            <a:r>
              <a:rPr lang="en-US" sz="2000" dirty="0" err="1"/>
              <a:t>Avtomobil</a:t>
            </a:r>
            <a:r>
              <a:rPr lang="en-US" sz="2000" dirty="0"/>
              <a:t> </a:t>
            </a:r>
            <a:r>
              <a:rPr lang="en-US" sz="2000" dirty="0" err="1"/>
              <a:t>yo’llari</a:t>
            </a:r>
            <a:r>
              <a:rPr lang="en-US" sz="2000" dirty="0"/>
              <a:t> </a:t>
            </a:r>
            <a:r>
              <a:rPr lang="en-US" sz="2000" dirty="0" err="1"/>
              <a:t>uchun</a:t>
            </a:r>
            <a:r>
              <a:rPr lang="en-US" sz="2000" dirty="0"/>
              <a:t> </a:t>
            </a:r>
            <a:r>
              <a:rPr lang="en-US" sz="2000" dirty="0" err="1"/>
              <a:t>mo’ljallangan</a:t>
            </a:r>
            <a:r>
              <a:rPr lang="en-US" sz="2000" dirty="0"/>
              <a:t> </a:t>
            </a:r>
            <a:r>
              <a:rPr lang="en-US" sz="2000" dirty="0" err="1"/>
              <a:t>kichik</a:t>
            </a:r>
            <a:r>
              <a:rPr lang="en-US" sz="2000" dirty="0"/>
              <a:t> </a:t>
            </a:r>
            <a:r>
              <a:rPr lang="en-US" sz="2000" dirty="0" err="1"/>
              <a:t>ko’priklar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quvurlar</a:t>
            </a:r>
            <a:r>
              <a:rPr lang="en-US" sz="2000" dirty="0"/>
              <a:t> </a:t>
            </a:r>
            <a:r>
              <a:rPr lang="en-US" sz="2000" dirty="0" err="1"/>
              <a:t>uchun</a:t>
            </a:r>
            <a:r>
              <a:rPr lang="en-US" sz="2000" dirty="0"/>
              <a:t> </a:t>
            </a:r>
            <a:r>
              <a:rPr lang="en-US" sz="2000" dirty="0" err="1"/>
              <a:t>avtomobil</a:t>
            </a:r>
            <a:r>
              <a:rPr lang="en-US" sz="2000" dirty="0"/>
              <a:t> </a:t>
            </a:r>
            <a:r>
              <a:rPr lang="en-US" sz="2000" dirty="0" err="1"/>
              <a:t>yo’llari</a:t>
            </a:r>
            <a:r>
              <a:rPr lang="en-US" sz="2000" dirty="0"/>
              <a:t> </a:t>
            </a:r>
            <a:r>
              <a:rPr lang="en-US" sz="2000" dirty="0" err="1"/>
              <a:t>tarmog’i</a:t>
            </a:r>
            <a:r>
              <a:rPr lang="en-US" sz="2000" dirty="0"/>
              <a:t> </a:t>
            </a:r>
            <a:r>
              <a:rPr lang="en-US" sz="2000" dirty="0" err="1"/>
              <a:t>rivojlangan</a:t>
            </a:r>
            <a:r>
              <a:rPr lang="en-US" sz="2000" dirty="0"/>
              <a:t> </a:t>
            </a:r>
            <a:r>
              <a:rPr lang="en-US" sz="2000" dirty="0" err="1"/>
              <a:t>mintaqalarda</a:t>
            </a:r>
            <a:r>
              <a:rPr lang="en-US" sz="2000" dirty="0"/>
              <a:t> </a:t>
            </a:r>
            <a:r>
              <a:rPr lang="en-US" sz="2000" dirty="0" err="1"/>
              <a:t>oshish</a:t>
            </a:r>
            <a:r>
              <a:rPr lang="en-US" sz="2000" dirty="0"/>
              <a:t> </a:t>
            </a:r>
            <a:r>
              <a:rPr lang="en-US" sz="2000" dirty="0" err="1"/>
              <a:t>ehtimolini</a:t>
            </a:r>
            <a:r>
              <a:rPr lang="en-US" sz="2000" dirty="0"/>
              <a:t> </a:t>
            </a:r>
            <a:r>
              <a:rPr lang="en-US" sz="2000" dirty="0" err="1"/>
              <a:t>texnik-iqtisodiy</a:t>
            </a:r>
            <a:r>
              <a:rPr lang="en-US" sz="2000" dirty="0"/>
              <a:t> </a:t>
            </a:r>
            <a:r>
              <a:rPr lang="en-US" sz="2000" dirty="0" err="1"/>
              <a:t>asoslashda</a:t>
            </a:r>
            <a:r>
              <a:rPr lang="en-US" sz="2000" dirty="0"/>
              <a:t> 1% </a:t>
            </a:r>
            <a:r>
              <a:rPr lang="en-US" sz="2000" dirty="0" err="1"/>
              <a:t>o’rniga</a:t>
            </a:r>
            <a:r>
              <a:rPr lang="en-US" sz="2000" dirty="0"/>
              <a:t> 2%,  </a:t>
            </a:r>
            <a:r>
              <a:rPr lang="en-US" sz="2000" dirty="0" err="1"/>
              <a:t>o’rniga</a:t>
            </a:r>
            <a:r>
              <a:rPr lang="en-US" sz="2000" dirty="0"/>
              <a:t> 5%, II s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IIIc</a:t>
            </a:r>
            <a:r>
              <a:rPr lang="en-US" sz="2000" dirty="0"/>
              <a:t> </a:t>
            </a:r>
            <a:r>
              <a:rPr lang="en-US" sz="2000" dirty="0" err="1"/>
              <a:t>toifali</a:t>
            </a:r>
            <a:r>
              <a:rPr lang="en-US" sz="2000" dirty="0"/>
              <a:t> </a:t>
            </a:r>
            <a:r>
              <a:rPr lang="en-US" sz="2000" dirty="0" err="1"/>
              <a:t>yo’llarda</a:t>
            </a:r>
            <a:r>
              <a:rPr lang="en-US" sz="2000" dirty="0"/>
              <a:t> 10% deb </a:t>
            </a:r>
            <a:r>
              <a:rPr lang="en-US" sz="2000" dirty="0" err="1"/>
              <a:t>qabul</a:t>
            </a:r>
            <a:r>
              <a:rPr lang="en-US" sz="2000" dirty="0"/>
              <a:t> </a:t>
            </a:r>
            <a:r>
              <a:rPr lang="en-US" sz="2000" dirty="0" err="1"/>
              <a:t>qilishga</a:t>
            </a:r>
            <a:r>
              <a:rPr lang="en-US" sz="2000" dirty="0"/>
              <a:t> </a:t>
            </a:r>
            <a:r>
              <a:rPr lang="en-US" sz="2000" dirty="0" err="1"/>
              <a:t>yo’l</a:t>
            </a:r>
            <a:r>
              <a:rPr lang="en-US" sz="2000" dirty="0"/>
              <a:t> </a:t>
            </a:r>
            <a:r>
              <a:rPr lang="en-US" sz="2000" dirty="0" err="1"/>
              <a:t>qo’yiladi</a:t>
            </a:r>
            <a:r>
              <a:rPr lang="en-US" sz="2000" dirty="0"/>
              <a:t>.</a:t>
            </a:r>
          </a:p>
          <a:p>
            <a:r>
              <a:rPr lang="en-US" sz="2000" dirty="0"/>
              <a:t>	</a:t>
            </a:r>
          </a:p>
          <a:p>
            <a:r>
              <a:rPr lang="en-US" sz="2000" dirty="0"/>
              <a:t>        </a:t>
            </a:r>
            <a:r>
              <a:rPr lang="en-US" sz="2000" dirty="0" err="1"/>
              <a:t>Empirik</a:t>
            </a:r>
            <a:r>
              <a:rPr lang="en-US" sz="2000" dirty="0"/>
              <a:t> </a:t>
            </a:r>
            <a:r>
              <a:rPr lang="en-US" sz="2000" dirty="0" err="1"/>
              <a:t>ehtimollikning</a:t>
            </a:r>
            <a:r>
              <a:rPr lang="en-US" sz="2000" dirty="0"/>
              <a:t> re </a:t>
            </a:r>
            <a:r>
              <a:rPr lang="en-US" sz="2000" dirty="0" err="1"/>
              <a:t>bilan</a:t>
            </a:r>
            <a:r>
              <a:rPr lang="en-US" sz="2000" dirty="0"/>
              <a:t> </a:t>
            </a:r>
            <a:r>
              <a:rPr lang="en-US" sz="2000" dirty="0" err="1"/>
              <a:t>belgilanadigan</a:t>
            </a:r>
            <a:r>
              <a:rPr lang="en-US" sz="2000" dirty="0"/>
              <a:t> </a:t>
            </a:r>
            <a:r>
              <a:rPr lang="en-US" sz="2000" dirty="0" err="1"/>
              <a:t>eng</a:t>
            </a:r>
            <a:r>
              <a:rPr lang="en-US" sz="2000" dirty="0"/>
              <a:t> </a:t>
            </a:r>
            <a:r>
              <a:rPr lang="en-US" sz="2000" dirty="0" err="1"/>
              <a:t>oddiy</a:t>
            </a:r>
            <a:r>
              <a:rPr lang="en-US" sz="2000" dirty="0"/>
              <a:t> </a:t>
            </a:r>
            <a:r>
              <a:rPr lang="en-US" sz="2000" dirty="0" err="1"/>
              <a:t>formulasi</a:t>
            </a:r>
            <a:r>
              <a:rPr lang="en-US" sz="2000" dirty="0"/>
              <a:t> </a:t>
            </a:r>
            <a:r>
              <a:rPr lang="en-US" sz="2000" dirty="0" err="1"/>
              <a:t>qo’yidagidir</a:t>
            </a:r>
            <a:r>
              <a:rPr lang="en-US" sz="2000" dirty="0"/>
              <a:t>:</a:t>
            </a:r>
          </a:p>
          <a:p>
            <a:endParaRPr lang="en-US" sz="2000" dirty="0"/>
          </a:p>
          <a:p>
            <a:r>
              <a:rPr lang="en-US" sz="2000" dirty="0"/>
              <a:t> </a:t>
            </a:r>
          </a:p>
          <a:p>
            <a:r>
              <a:rPr lang="en-US" sz="2000" dirty="0"/>
              <a:t>	</a:t>
            </a:r>
            <a:r>
              <a:rPr lang="en-US" sz="2000" dirty="0" err="1"/>
              <a:t>bu</a:t>
            </a:r>
            <a:r>
              <a:rPr lang="en-US" sz="2000" dirty="0"/>
              <a:t> </a:t>
            </a:r>
            <a:r>
              <a:rPr lang="en-US" sz="2000" dirty="0" err="1"/>
              <a:t>erda</a:t>
            </a:r>
            <a:r>
              <a:rPr lang="en-US" sz="2000" dirty="0"/>
              <a:t> m-</a:t>
            </a:r>
            <a:r>
              <a:rPr lang="en-US" sz="2000" dirty="0" err="1"/>
              <a:t>qator</a:t>
            </a:r>
            <a:r>
              <a:rPr lang="en-US" sz="2000" dirty="0"/>
              <a:t> </a:t>
            </a:r>
            <a:r>
              <a:rPr lang="en-US" sz="2000" dirty="0" err="1"/>
              <a:t>hadining</a:t>
            </a:r>
            <a:r>
              <a:rPr lang="en-US" sz="2000" dirty="0"/>
              <a:t> </a:t>
            </a:r>
            <a:r>
              <a:rPr lang="en-US" sz="2000" dirty="0" err="1"/>
              <a:t>bo’ysira</a:t>
            </a:r>
            <a:r>
              <a:rPr lang="en-US" sz="2000" dirty="0"/>
              <a:t> </a:t>
            </a:r>
            <a:r>
              <a:rPr lang="en-US" sz="2000" dirty="0" err="1"/>
              <a:t>qilingan</a:t>
            </a:r>
            <a:r>
              <a:rPr lang="en-US" sz="2000" dirty="0"/>
              <a:t> </a:t>
            </a:r>
            <a:r>
              <a:rPr lang="en-US" sz="2000" dirty="0" err="1"/>
              <a:t>qatordagi</a:t>
            </a:r>
            <a:r>
              <a:rPr lang="en-US" sz="2000" dirty="0"/>
              <a:t> </a:t>
            </a:r>
            <a:r>
              <a:rPr lang="en-US" sz="2000" dirty="0" err="1"/>
              <a:t>tartib</a:t>
            </a:r>
            <a:r>
              <a:rPr lang="en-US" sz="2000" dirty="0"/>
              <a:t> </a:t>
            </a:r>
            <a:r>
              <a:rPr lang="en-US" sz="2000" dirty="0" err="1"/>
              <a:t>soni</a:t>
            </a:r>
            <a:r>
              <a:rPr lang="en-US" sz="2000" dirty="0"/>
              <a:t>;   n-</a:t>
            </a:r>
            <a:r>
              <a:rPr lang="en-US" sz="2000" dirty="0" err="1"/>
              <a:t>qator</a:t>
            </a:r>
            <a:r>
              <a:rPr lang="en-US" sz="2000" dirty="0"/>
              <a:t> </a:t>
            </a:r>
            <a:r>
              <a:rPr lang="en-US" sz="2000" dirty="0" err="1"/>
              <a:t>hadlarining</a:t>
            </a:r>
            <a:r>
              <a:rPr lang="en-US" sz="2000" dirty="0"/>
              <a:t> </a:t>
            </a:r>
            <a:r>
              <a:rPr lang="en-US" sz="2000" dirty="0" err="1"/>
              <a:t>umumiy</a:t>
            </a:r>
            <a:r>
              <a:rPr lang="en-US" sz="2000" dirty="0"/>
              <a:t> </a:t>
            </a:r>
            <a:r>
              <a:rPr lang="en-US" sz="2000" dirty="0" err="1"/>
              <a:t>soni</a:t>
            </a:r>
            <a:r>
              <a:rPr lang="en-US" sz="2000" dirty="0"/>
              <a:t> (</a:t>
            </a:r>
            <a:r>
              <a:rPr lang="en-US" sz="2000" dirty="0" err="1"/>
              <a:t>daryo</a:t>
            </a:r>
            <a:r>
              <a:rPr lang="en-US" sz="2000" dirty="0"/>
              <a:t> </a:t>
            </a:r>
            <a:r>
              <a:rPr lang="en-US" sz="2000" dirty="0" err="1"/>
              <a:t>rejimi</a:t>
            </a:r>
            <a:r>
              <a:rPr lang="en-US" sz="2000" dirty="0"/>
              <a:t> </a:t>
            </a:r>
            <a:r>
              <a:rPr lang="en-US" sz="2000" dirty="0" err="1"/>
              <a:t>kuzatilgan</a:t>
            </a:r>
            <a:r>
              <a:rPr lang="en-US" sz="2000" dirty="0"/>
              <a:t> </a:t>
            </a:r>
            <a:r>
              <a:rPr lang="en-US" sz="2000" dirty="0" err="1"/>
              <a:t>yillar</a:t>
            </a:r>
            <a:r>
              <a:rPr lang="en-US" sz="2000" dirty="0"/>
              <a:t> </a:t>
            </a:r>
            <a:r>
              <a:rPr lang="en-US" sz="2000" dirty="0" err="1"/>
              <a:t>soni</a:t>
            </a:r>
            <a:r>
              <a:rPr lang="en-US" sz="2000" dirty="0"/>
              <a:t>).</a:t>
            </a:r>
            <a:endParaRPr lang="en-US" sz="20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6491064" cy="738895"/>
          </a:xfrm>
        </p:spPr>
        <p:txBody>
          <a:bodyPr>
            <a:no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Bell MT" panose="02020503060305020303" pitchFamily="18" charset="0"/>
              </a:rPr>
              <a:t>TOSHKENT AVTOMOBIL YO‘LLARINI LOYIHALASH, QURISH VA EKSPLUATATSIYASI </a:t>
            </a:r>
            <a: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  <a:t>INSTITUTI</a:t>
            </a:r>
            <a:b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</a:br>
            <a:endParaRPr lang="en-US" sz="1800" b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2654" y="332656"/>
            <a:ext cx="1296144" cy="1116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4577191"/>
            <a:ext cx="8210103" cy="7463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89559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539552" y="2276872"/>
            <a:ext cx="7927097" cy="3450696"/>
          </a:xfrm>
        </p:spPr>
        <p:txBody>
          <a:bodyPr>
            <a:noAutofit/>
          </a:bodyPr>
          <a:lstStyle/>
          <a:p>
            <a:r>
              <a:rPr lang="en-US" sz="2000" dirty="0" err="1"/>
              <a:t>Hisobiy</a:t>
            </a:r>
            <a:r>
              <a:rPr lang="en-US" sz="2000" dirty="0"/>
              <a:t> </a:t>
            </a:r>
            <a:r>
              <a:rPr lang="en-US" sz="2000" dirty="0" err="1"/>
              <a:t>sathlarni</a:t>
            </a:r>
            <a:r>
              <a:rPr lang="en-US" sz="2000" dirty="0"/>
              <a:t> </a:t>
            </a:r>
            <a:r>
              <a:rPr lang="en-US" sz="2000" dirty="0" err="1"/>
              <a:t>bevosita</a:t>
            </a:r>
            <a:r>
              <a:rPr lang="en-US" sz="2000" dirty="0"/>
              <a:t> </a:t>
            </a:r>
            <a:r>
              <a:rPr lang="en-US" sz="2000" dirty="0" err="1"/>
              <a:t>aniqlashni</a:t>
            </a:r>
            <a:r>
              <a:rPr lang="en-US" sz="2000" dirty="0"/>
              <a:t> </a:t>
            </a:r>
            <a:r>
              <a:rPr lang="en-US" sz="2000" dirty="0" err="1"/>
              <a:t>cho’kindilar</a:t>
            </a:r>
            <a:r>
              <a:rPr lang="en-US" sz="2000" dirty="0"/>
              <a:t> </a:t>
            </a:r>
            <a:r>
              <a:rPr lang="en-US" sz="2000" dirty="0" err="1"/>
              <a:t>konussimon</a:t>
            </a:r>
            <a:r>
              <a:rPr lang="en-US" sz="2000" dirty="0"/>
              <a:t> </a:t>
            </a:r>
            <a:r>
              <a:rPr lang="en-US" sz="2000" dirty="0" err="1"/>
              <a:t>yotqizindilarida</a:t>
            </a:r>
            <a:r>
              <a:rPr lang="en-US" sz="2000" dirty="0"/>
              <a:t> </a:t>
            </a:r>
            <a:r>
              <a:rPr lang="en-US" sz="2000" dirty="0" err="1"/>
              <a:t>joylashgan</a:t>
            </a:r>
            <a:r>
              <a:rPr lang="en-US" sz="2000" dirty="0"/>
              <a:t> </a:t>
            </a:r>
            <a:r>
              <a:rPr lang="en-US" sz="2000" dirty="0" err="1"/>
              <a:t>stvorlari</a:t>
            </a:r>
            <a:r>
              <a:rPr lang="en-US" sz="2000" dirty="0"/>
              <a:t> </a:t>
            </a:r>
            <a:r>
              <a:rPr lang="en-US" sz="2000" dirty="0" err="1"/>
              <a:t>uchun</a:t>
            </a:r>
            <a:r>
              <a:rPr lang="en-US" sz="2000" dirty="0"/>
              <a:t>, </a:t>
            </a:r>
            <a:r>
              <a:rPr lang="en-US" sz="2000" dirty="0" err="1"/>
              <a:t>shuningdek</a:t>
            </a:r>
            <a:r>
              <a:rPr lang="en-US" sz="2000" dirty="0"/>
              <a:t>, </a:t>
            </a:r>
            <a:r>
              <a:rPr lang="en-US" sz="2000" dirty="0" err="1"/>
              <a:t>daryolarning</a:t>
            </a:r>
            <a:r>
              <a:rPr lang="en-US" sz="2000" dirty="0"/>
              <a:t> </a:t>
            </a:r>
            <a:r>
              <a:rPr lang="en-US" sz="2000" dirty="0" err="1"/>
              <a:t>yuqorigi</a:t>
            </a:r>
            <a:r>
              <a:rPr lang="en-US" sz="2000" dirty="0"/>
              <a:t> </a:t>
            </a:r>
            <a:r>
              <a:rPr lang="en-US" sz="2000" dirty="0" err="1"/>
              <a:t>uchastkalari</a:t>
            </a:r>
            <a:r>
              <a:rPr lang="en-US" sz="2000" dirty="0"/>
              <a:t> </a:t>
            </a:r>
            <a:r>
              <a:rPr lang="en-US" sz="2000" dirty="0" err="1"/>
              <a:t>uchun</a:t>
            </a:r>
            <a:r>
              <a:rPr lang="en-US" sz="2000" dirty="0"/>
              <a:t> (</a:t>
            </a:r>
            <a:r>
              <a:rPr lang="en-US" sz="2000" dirty="0" err="1"/>
              <a:t>bu</a:t>
            </a:r>
            <a:r>
              <a:rPr lang="en-US" sz="2000" dirty="0"/>
              <a:t> </a:t>
            </a:r>
            <a:r>
              <a:rPr lang="en-US" sz="2000" dirty="0" err="1"/>
              <a:t>erda</a:t>
            </a:r>
            <a:r>
              <a:rPr lang="en-US" sz="2000" dirty="0"/>
              <a:t> </a:t>
            </a:r>
            <a:r>
              <a:rPr lang="en-US" sz="2000" dirty="0" err="1"/>
              <a:t>daryoning</a:t>
            </a:r>
            <a:r>
              <a:rPr lang="en-US" sz="2000" dirty="0"/>
              <a:t> tub </a:t>
            </a:r>
            <a:r>
              <a:rPr lang="en-US" sz="2000" dirty="0" err="1"/>
              <a:t>jinslarga</a:t>
            </a:r>
            <a:r>
              <a:rPr lang="en-US" sz="2000" dirty="0"/>
              <a:t> </a:t>
            </a:r>
            <a:r>
              <a:rPr lang="en-US" sz="2000" dirty="0" err="1"/>
              <a:t>o’yib</a:t>
            </a:r>
            <a:r>
              <a:rPr lang="en-US" sz="2000" dirty="0"/>
              <a:t> </a:t>
            </a:r>
            <a:r>
              <a:rPr lang="en-US" sz="2000" dirty="0" err="1"/>
              <a:t>kirishi</a:t>
            </a:r>
            <a:r>
              <a:rPr lang="en-US" sz="2000" dirty="0"/>
              <a:t> </a:t>
            </a:r>
            <a:r>
              <a:rPr lang="en-US" sz="2000" dirty="0" err="1"/>
              <a:t>qonuniyat</a:t>
            </a:r>
            <a:r>
              <a:rPr lang="en-US" sz="2000" dirty="0"/>
              <a:t> </a:t>
            </a:r>
            <a:r>
              <a:rPr lang="en-US" sz="2000" dirty="0" err="1"/>
              <a:t>asosida</a:t>
            </a:r>
            <a:r>
              <a:rPr lang="en-US" sz="2000" dirty="0"/>
              <a:t> </a:t>
            </a:r>
            <a:r>
              <a:rPr lang="en-US" sz="2000" dirty="0" err="1"/>
              <a:t>sodir</a:t>
            </a:r>
            <a:r>
              <a:rPr lang="en-US" sz="2000" dirty="0"/>
              <a:t> </a:t>
            </a:r>
            <a:r>
              <a:rPr lang="en-US" sz="2000" dirty="0" err="1"/>
              <a:t>bo’ladi</a:t>
            </a:r>
            <a:r>
              <a:rPr lang="en-US" sz="2000" dirty="0"/>
              <a:t>) </a:t>
            </a:r>
            <a:r>
              <a:rPr lang="en-US" sz="2000" dirty="0" err="1"/>
              <a:t>qo’llab</a:t>
            </a:r>
            <a:r>
              <a:rPr lang="en-US" sz="2000" dirty="0"/>
              <a:t> </a:t>
            </a:r>
            <a:r>
              <a:rPr lang="en-US" sz="2000" dirty="0" err="1"/>
              <a:t>bo’lmaydi</a:t>
            </a:r>
            <a:r>
              <a:rPr lang="en-US" sz="2000" dirty="0"/>
              <a:t>.  </a:t>
            </a:r>
            <a:r>
              <a:rPr lang="en-US" sz="2000" dirty="0" err="1"/>
              <a:t>Xisobiy</a:t>
            </a:r>
            <a:r>
              <a:rPr lang="en-US" sz="2000" dirty="0"/>
              <a:t> </a:t>
            </a:r>
            <a:r>
              <a:rPr lang="en-US" sz="2000" dirty="0" err="1"/>
              <a:t>satx</a:t>
            </a:r>
            <a:r>
              <a:rPr lang="en-US" sz="2000" dirty="0"/>
              <a:t> </a:t>
            </a:r>
            <a:r>
              <a:rPr lang="en-US" sz="2000" dirty="0" err="1"/>
              <a:t>extimollik</a:t>
            </a:r>
            <a:r>
              <a:rPr lang="en-US" sz="2000" dirty="0"/>
              <a:t> </a:t>
            </a:r>
            <a:r>
              <a:rPr lang="en-US" sz="2000" dirty="0" err="1"/>
              <a:t>kattaliklarini</a:t>
            </a:r>
            <a:r>
              <a:rPr lang="en-US" sz="2000" dirty="0"/>
              <a:t> </a:t>
            </a:r>
            <a:r>
              <a:rPr lang="en-US" sz="2000" dirty="0" err="1"/>
              <a:t>kyllash</a:t>
            </a:r>
            <a:r>
              <a:rPr lang="en-US" sz="2000" dirty="0"/>
              <a:t> </a:t>
            </a:r>
            <a:r>
              <a:rPr lang="en-US" sz="2000" dirty="0" err="1"/>
              <a:t>orkali</a:t>
            </a:r>
            <a:r>
              <a:rPr lang="en-US" sz="2000" dirty="0"/>
              <a:t> </a:t>
            </a:r>
            <a:r>
              <a:rPr lang="en-US" sz="2000" dirty="0" err="1"/>
              <a:t>aniklanadi</a:t>
            </a:r>
            <a:r>
              <a:rPr lang="en-US" sz="2000" dirty="0"/>
              <a:t>. </a:t>
            </a:r>
          </a:p>
          <a:p>
            <a:r>
              <a:rPr lang="ru-RU" sz="2000" dirty="0" err="1"/>
              <a:t>Дарёларни</a:t>
            </a:r>
            <a:r>
              <a:rPr lang="ru-RU" sz="2000" dirty="0"/>
              <a:t> </a:t>
            </a:r>
            <a:r>
              <a:rPr lang="ru-RU" sz="2000" dirty="0" err="1"/>
              <a:t>тартибини</a:t>
            </a:r>
            <a:r>
              <a:rPr lang="ru-RU" sz="2000" dirty="0"/>
              <a:t> </a:t>
            </a:r>
            <a:r>
              <a:rPr lang="ru-RU" sz="2000" dirty="0" err="1"/>
              <a:t>ўрганилганлиги</a:t>
            </a:r>
            <a:r>
              <a:rPr lang="ru-RU" sz="2000" dirty="0"/>
              <a:t> </a:t>
            </a:r>
            <a:r>
              <a:rPr lang="ru-RU" sz="2000" dirty="0" err="1"/>
              <a:t>бўйича</a:t>
            </a:r>
            <a:r>
              <a:rPr lang="ru-RU" sz="2000" dirty="0"/>
              <a:t> </a:t>
            </a:r>
            <a:r>
              <a:rPr lang="ru-RU" sz="2000" dirty="0" err="1"/>
              <a:t>икки</a:t>
            </a:r>
            <a:r>
              <a:rPr lang="ru-RU" sz="2000" dirty="0"/>
              <a:t> </a:t>
            </a:r>
            <a:r>
              <a:rPr lang="ru-RU" sz="2000" dirty="0" err="1"/>
              <a:t>гуруҳга</a:t>
            </a:r>
            <a:r>
              <a:rPr lang="ru-RU" sz="2000" dirty="0"/>
              <a:t> </a:t>
            </a:r>
            <a:r>
              <a:rPr lang="ru-RU" sz="2000" dirty="0" err="1"/>
              <a:t>бўлинади</a:t>
            </a:r>
            <a:r>
              <a:rPr lang="ru-RU" sz="2000" dirty="0"/>
              <a:t>: </a:t>
            </a:r>
          </a:p>
          <a:p>
            <a:r>
              <a:rPr lang="en-US" sz="2000" dirty="0"/>
              <a:t>a) </a:t>
            </a:r>
            <a:r>
              <a:rPr lang="en-US" sz="2000" dirty="0" err="1"/>
              <a:t>daryolarning</a:t>
            </a:r>
            <a:r>
              <a:rPr lang="en-US" sz="2000" dirty="0"/>
              <a:t> </a:t>
            </a:r>
            <a:r>
              <a:rPr lang="en-US" sz="2000" dirty="0" err="1"/>
              <a:t>gidrologik</a:t>
            </a:r>
            <a:r>
              <a:rPr lang="en-US" sz="2000" dirty="0"/>
              <a:t> </a:t>
            </a:r>
            <a:r>
              <a:rPr lang="en-US" sz="2000" dirty="0" err="1"/>
              <a:t>ma`lumotlari</a:t>
            </a:r>
            <a:r>
              <a:rPr lang="en-US" sz="2000" dirty="0"/>
              <a:t> </a:t>
            </a:r>
            <a:r>
              <a:rPr lang="en-US" sz="2000" dirty="0" err="1"/>
              <a:t>yahshi</a:t>
            </a:r>
            <a:r>
              <a:rPr lang="en-US" sz="2000" dirty="0"/>
              <a:t> </a:t>
            </a:r>
            <a:r>
              <a:rPr lang="en-US" sz="2000" dirty="0" err="1"/>
              <a:t>o`rganilganligi</a:t>
            </a:r>
            <a:r>
              <a:rPr lang="en-US" sz="2000" dirty="0"/>
              <a:t> </a:t>
            </a:r>
            <a:r>
              <a:rPr lang="en-US" sz="2000" dirty="0" err="1"/>
              <a:t>bo`yicha</a:t>
            </a:r>
            <a:r>
              <a:rPr lang="en-US" sz="2000" dirty="0"/>
              <a:t>:</a:t>
            </a:r>
          </a:p>
          <a:p>
            <a:r>
              <a:rPr lang="en-US" sz="2000" dirty="0" err="1"/>
              <a:t>bunda</a:t>
            </a:r>
            <a:r>
              <a:rPr lang="en-US" sz="2000" dirty="0"/>
              <a:t> 15-20 </a:t>
            </a:r>
            <a:r>
              <a:rPr lang="en-US" sz="2000" dirty="0" err="1"/>
              <a:t>yillik</a:t>
            </a:r>
            <a:r>
              <a:rPr lang="en-US" sz="2000" dirty="0"/>
              <a:t> </a:t>
            </a:r>
            <a:r>
              <a:rPr lang="en-US" sz="2000" dirty="0" err="1"/>
              <a:t>ma`lumotlar</a:t>
            </a:r>
            <a:r>
              <a:rPr lang="en-US" sz="2000" dirty="0"/>
              <a:t> bor.</a:t>
            </a:r>
          </a:p>
          <a:p>
            <a:r>
              <a:rPr lang="en-US" sz="2000" dirty="0"/>
              <a:t> b) </a:t>
            </a:r>
            <a:r>
              <a:rPr lang="en-US" sz="2000" dirty="0" err="1"/>
              <a:t>daryolarning</a:t>
            </a:r>
            <a:r>
              <a:rPr lang="en-US" sz="2000" dirty="0"/>
              <a:t> </a:t>
            </a:r>
            <a:r>
              <a:rPr lang="en-US" sz="2000" dirty="0" err="1"/>
              <a:t>gidrologik</a:t>
            </a:r>
            <a:r>
              <a:rPr lang="en-US" sz="2000" dirty="0"/>
              <a:t> </a:t>
            </a:r>
            <a:r>
              <a:rPr lang="en-US" sz="2000" dirty="0" err="1"/>
              <a:t>ma`lumotlari</a:t>
            </a:r>
            <a:r>
              <a:rPr lang="en-US" sz="2000" dirty="0"/>
              <a:t> </a:t>
            </a:r>
            <a:r>
              <a:rPr lang="en-US" sz="2000" dirty="0" err="1"/>
              <a:t>yahshi</a:t>
            </a:r>
            <a:r>
              <a:rPr lang="en-US" sz="2000" dirty="0"/>
              <a:t> </a:t>
            </a:r>
            <a:r>
              <a:rPr lang="en-US" sz="2000" dirty="0" err="1"/>
              <a:t>o`rganilmagan</a:t>
            </a:r>
            <a:r>
              <a:rPr lang="en-US" sz="2000" dirty="0"/>
              <a:t>: </a:t>
            </a:r>
            <a:r>
              <a:rPr lang="en-US" sz="2000" dirty="0" err="1"/>
              <a:t>bunda</a:t>
            </a:r>
            <a:r>
              <a:rPr lang="en-US" sz="2000" dirty="0"/>
              <a:t> </a:t>
            </a:r>
            <a:r>
              <a:rPr lang="en-US" sz="2000" dirty="0" err="1"/>
              <a:t>ma`lumotlar</a:t>
            </a:r>
            <a:r>
              <a:rPr lang="en-US" sz="2000" dirty="0"/>
              <a:t> </a:t>
            </a:r>
            <a:r>
              <a:rPr lang="en-US" sz="2000" dirty="0" err="1"/>
              <a:t>juda</a:t>
            </a:r>
            <a:r>
              <a:rPr lang="en-US" sz="2000" dirty="0"/>
              <a:t> </a:t>
            </a:r>
            <a:r>
              <a:rPr lang="en-US" sz="2000" dirty="0" err="1"/>
              <a:t>oz</a:t>
            </a:r>
            <a:r>
              <a:rPr lang="en-US" sz="2000" dirty="0"/>
              <a:t> </a:t>
            </a:r>
            <a:r>
              <a:rPr lang="en-US" sz="2000" dirty="0" err="1"/>
              <a:t>yoki</a:t>
            </a:r>
            <a:r>
              <a:rPr lang="en-US" sz="2000" dirty="0"/>
              <a:t> </a:t>
            </a:r>
            <a:r>
              <a:rPr lang="en-US" sz="2000" dirty="0" err="1"/>
              <a:t>umuman</a:t>
            </a:r>
            <a:r>
              <a:rPr lang="en-US" sz="2000" dirty="0"/>
              <a:t> </a:t>
            </a:r>
            <a:r>
              <a:rPr lang="en-US" sz="2000" dirty="0" err="1"/>
              <a:t>yo`q</a:t>
            </a:r>
            <a:r>
              <a:rPr lang="en-US" sz="2000" dirty="0"/>
              <a:t>.</a:t>
            </a:r>
            <a:endParaRPr lang="en-US" sz="20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6491064" cy="738895"/>
          </a:xfrm>
        </p:spPr>
        <p:txBody>
          <a:bodyPr>
            <a:no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Bell MT" panose="02020503060305020303" pitchFamily="18" charset="0"/>
              </a:rPr>
              <a:t>TOSHKENT AVTOMOBIL YO‘LLARINI LOYIHALASH, QURISH VA EKSPLUATATSIYASI </a:t>
            </a:r>
            <a: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  <a:t>INSTITUTI</a:t>
            </a:r>
            <a:b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</a:br>
            <a:endParaRPr lang="en-US" sz="1800" b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2654" y="332656"/>
            <a:ext cx="1296144" cy="1116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17544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6491064" cy="738895"/>
          </a:xfrm>
        </p:spPr>
        <p:txBody>
          <a:bodyPr>
            <a:no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Bell MT" panose="02020503060305020303" pitchFamily="18" charset="0"/>
              </a:rPr>
              <a:t>TOSHKENT AVTOMOBIL YO‘LLARINI LOYIHALASH, QURISH VA EKSPLUATATSIYASI </a:t>
            </a:r>
            <a: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  <a:t>INSTITUTI</a:t>
            </a:r>
            <a:b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</a:br>
            <a:endParaRPr lang="en-US" sz="1800" b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2654" y="332656"/>
            <a:ext cx="1296144" cy="1116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762393" y="5301208"/>
            <a:ext cx="7408333" cy="3450696"/>
          </a:xfrm>
        </p:spPr>
        <p:txBody>
          <a:bodyPr/>
          <a:lstStyle/>
          <a:p>
            <a:r>
              <a:rPr lang="en-US" dirty="0" err="1"/>
              <a:t>Toshqinning</a:t>
            </a:r>
            <a:r>
              <a:rPr lang="en-US" dirty="0"/>
              <a:t> </a:t>
            </a:r>
            <a:r>
              <a:rPr lang="en-US" dirty="0" err="1"/>
              <a:t>ma’lum</a:t>
            </a:r>
            <a:r>
              <a:rPr lang="en-US" dirty="0"/>
              <a:t>  </a:t>
            </a:r>
            <a:r>
              <a:rPr lang="en-US" dirty="0" err="1"/>
              <a:t>qiymatli</a:t>
            </a:r>
            <a:r>
              <a:rPr lang="en-US" dirty="0"/>
              <a:t> </a:t>
            </a:r>
            <a:r>
              <a:rPr lang="en-US" dirty="0" err="1"/>
              <a:t>maksimal</a:t>
            </a:r>
            <a:r>
              <a:rPr lang="en-US" dirty="0"/>
              <a:t> </a:t>
            </a:r>
            <a:r>
              <a:rPr lang="en-US" dirty="0" err="1"/>
              <a:t>sarfi</a:t>
            </a:r>
            <a:r>
              <a:rPr lang="en-US" dirty="0"/>
              <a:t>  </a:t>
            </a:r>
            <a:r>
              <a:rPr lang="en-US" dirty="0" err="1"/>
              <a:t>uning</a:t>
            </a:r>
            <a:r>
              <a:rPr lang="en-US" dirty="0"/>
              <a:t> </a:t>
            </a:r>
            <a:r>
              <a:rPr lang="en-US" dirty="0" err="1"/>
              <a:t>yanada</a:t>
            </a:r>
            <a:r>
              <a:rPr lang="en-US" dirty="0"/>
              <a:t> </a:t>
            </a:r>
            <a:r>
              <a:rPr lang="en-US" dirty="0" err="1"/>
              <a:t>katta</a:t>
            </a:r>
            <a:r>
              <a:rPr lang="en-US" dirty="0"/>
              <a:t> </a:t>
            </a:r>
            <a:r>
              <a:rPr lang="en-US" dirty="0" err="1"/>
              <a:t>sarflar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ifodalangan</a:t>
            </a:r>
            <a:r>
              <a:rPr lang="en-US" dirty="0"/>
              <a:t> </a:t>
            </a:r>
            <a:r>
              <a:rPr lang="en-US" dirty="0" err="1"/>
              <a:t>extimolligi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tavsiflanadi</a:t>
            </a:r>
            <a:r>
              <a:rPr lang="en-US" dirty="0"/>
              <a:t>.</a:t>
            </a:r>
            <a:endParaRPr lang="ru-RU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281" y="2636912"/>
            <a:ext cx="8348517" cy="2512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47481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67544" y="1772816"/>
            <a:ext cx="7927097" cy="3450696"/>
          </a:xfrm>
        </p:spPr>
        <p:txBody>
          <a:bodyPr>
            <a:noAutofit/>
          </a:bodyPr>
          <a:lstStyle/>
          <a:p>
            <a:r>
              <a:rPr lang="en-US" sz="2000" dirty="0" err="1"/>
              <a:t>Katta</a:t>
            </a:r>
            <a:r>
              <a:rPr lang="en-US" sz="2000" dirty="0"/>
              <a:t> </a:t>
            </a:r>
            <a:r>
              <a:rPr lang="en-US" sz="2000" dirty="0" err="1"/>
              <a:t>ko’prikli</a:t>
            </a:r>
            <a:r>
              <a:rPr lang="en-US" sz="2000" dirty="0"/>
              <a:t> </a:t>
            </a:r>
            <a:r>
              <a:rPr lang="en-US" sz="2000" dirty="0" err="1"/>
              <a:t>o’tish</a:t>
            </a:r>
            <a:r>
              <a:rPr lang="en-US" sz="2000" dirty="0"/>
              <a:t> </a:t>
            </a:r>
            <a:r>
              <a:rPr lang="en-US" sz="2000" dirty="0" err="1"/>
              <a:t>joyini</a:t>
            </a:r>
            <a:r>
              <a:rPr lang="en-US" sz="2000" dirty="0"/>
              <a:t> </a:t>
            </a:r>
            <a:r>
              <a:rPr lang="en-US" sz="2000" dirty="0" err="1"/>
              <a:t>tuynugini</a:t>
            </a:r>
            <a:r>
              <a:rPr lang="en-US" sz="2000" dirty="0"/>
              <a:t> </a:t>
            </a:r>
            <a:r>
              <a:rPr lang="en-US" sz="2000" dirty="0" err="1"/>
              <a:t>aniqlash</a:t>
            </a:r>
            <a:r>
              <a:rPr lang="en-US" sz="2000" dirty="0"/>
              <a:t>.</a:t>
            </a:r>
          </a:p>
          <a:p>
            <a:r>
              <a:rPr lang="en-US" sz="2000" dirty="0" err="1"/>
              <a:t>Ko`prikli</a:t>
            </a:r>
            <a:r>
              <a:rPr lang="en-US" sz="2000" dirty="0"/>
              <a:t> </a:t>
            </a:r>
            <a:r>
              <a:rPr lang="en-US" sz="2000" dirty="0" err="1"/>
              <a:t>o`tish</a:t>
            </a:r>
            <a:r>
              <a:rPr lang="en-US" sz="2000" dirty="0"/>
              <a:t> </a:t>
            </a:r>
            <a:r>
              <a:rPr lang="en-US" sz="2000" dirty="0" err="1"/>
              <a:t>joyidagi</a:t>
            </a:r>
            <a:r>
              <a:rPr lang="en-US" sz="2000" dirty="0"/>
              <a:t> </a:t>
            </a:r>
            <a:r>
              <a:rPr lang="en-US" sz="2000" dirty="0" err="1"/>
              <a:t>maksimal</a:t>
            </a:r>
            <a:r>
              <a:rPr lang="en-US" sz="2000" dirty="0"/>
              <a:t> </a:t>
            </a:r>
            <a:r>
              <a:rPr lang="en-US" sz="2000" dirty="0" err="1"/>
              <a:t>suv</a:t>
            </a:r>
            <a:r>
              <a:rPr lang="en-US" sz="2000" dirty="0"/>
              <a:t> </a:t>
            </a:r>
            <a:r>
              <a:rPr lang="en-US" sz="2000" dirty="0" err="1"/>
              <a:t>sarfini</a:t>
            </a:r>
            <a:r>
              <a:rPr lang="en-US" sz="2000" dirty="0"/>
              <a:t> </a:t>
            </a:r>
            <a:r>
              <a:rPr lang="en-US" sz="2000" dirty="0" err="1"/>
              <a:t>topamiz</a:t>
            </a:r>
            <a:r>
              <a:rPr lang="en-US" sz="2000" dirty="0"/>
              <a:t>.</a:t>
            </a:r>
          </a:p>
          <a:p>
            <a:r>
              <a:rPr lang="en-US" sz="2000" dirty="0" err="1"/>
              <a:t>Buning</a:t>
            </a:r>
            <a:r>
              <a:rPr lang="en-US" sz="2000" dirty="0"/>
              <a:t> </a:t>
            </a:r>
            <a:r>
              <a:rPr lang="en-US" sz="2000" dirty="0" err="1"/>
              <a:t>uchun</a:t>
            </a:r>
            <a:r>
              <a:rPr lang="en-US" sz="2000" dirty="0"/>
              <a:t> </a:t>
            </a:r>
            <a:r>
              <a:rPr lang="en-US" sz="2000" dirty="0" err="1"/>
              <a:t>jonli</a:t>
            </a:r>
            <a:r>
              <a:rPr lang="en-US" sz="2000" dirty="0"/>
              <a:t> </a:t>
            </a:r>
            <a:r>
              <a:rPr lang="en-US" sz="2000" dirty="0" err="1"/>
              <a:t>kesimdagi</a:t>
            </a:r>
            <a:r>
              <a:rPr lang="en-US" sz="2000" dirty="0"/>
              <a:t> </a:t>
            </a:r>
            <a:r>
              <a:rPr lang="en-US" sz="2000" dirty="0" err="1"/>
              <a:t>o’zanni</a:t>
            </a:r>
            <a:r>
              <a:rPr lang="en-US" sz="2000" dirty="0"/>
              <a:t>, chap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o’ng</a:t>
            </a:r>
            <a:r>
              <a:rPr lang="en-US" sz="2000" dirty="0"/>
              <a:t> </a:t>
            </a:r>
            <a:r>
              <a:rPr lang="en-US" sz="2000" dirty="0" err="1"/>
              <a:t>qayirni</a:t>
            </a:r>
            <a:r>
              <a:rPr lang="en-US" sz="2000" dirty="0"/>
              <a:t> </a:t>
            </a:r>
            <a:r>
              <a:rPr lang="en-US" sz="2000" dirty="0" err="1"/>
              <a:t>suv</a:t>
            </a:r>
            <a:r>
              <a:rPr lang="en-US" sz="2000" dirty="0"/>
              <a:t> </a:t>
            </a:r>
            <a:r>
              <a:rPr lang="en-US" sz="2000" dirty="0" err="1"/>
              <a:t>sathini</a:t>
            </a:r>
            <a:r>
              <a:rPr lang="en-US" sz="2000" dirty="0"/>
              <a:t> </a:t>
            </a:r>
            <a:r>
              <a:rPr lang="en-US" sz="2000" dirty="0" err="1"/>
              <a:t>balandligini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bu</a:t>
            </a:r>
            <a:r>
              <a:rPr lang="en-US" sz="2000" dirty="0"/>
              <a:t> </a:t>
            </a:r>
            <a:r>
              <a:rPr lang="en-US" sz="2000" dirty="0" err="1"/>
              <a:t>bo’laklarni</a:t>
            </a:r>
            <a:r>
              <a:rPr lang="en-US" sz="2000" dirty="0"/>
              <a:t> </a:t>
            </a:r>
            <a:r>
              <a:rPr lang="en-US" sz="2000" dirty="0" err="1"/>
              <a:t>yuzasini</a:t>
            </a:r>
            <a:r>
              <a:rPr lang="en-US" sz="2000" dirty="0"/>
              <a:t> </a:t>
            </a:r>
            <a:r>
              <a:rPr lang="en-US" sz="2000" dirty="0" err="1"/>
              <a:t>aniqlaymiz</a:t>
            </a:r>
            <a:r>
              <a:rPr lang="en-US" sz="2000" dirty="0"/>
              <a:t>. </a:t>
            </a:r>
            <a:r>
              <a:rPr lang="en-US" sz="2000" dirty="0" err="1"/>
              <a:t>Suv</a:t>
            </a:r>
            <a:r>
              <a:rPr lang="en-US" sz="2000" dirty="0"/>
              <a:t> </a:t>
            </a:r>
            <a:r>
              <a:rPr lang="en-US" sz="2000" dirty="0" err="1"/>
              <a:t>sarfini</a:t>
            </a:r>
            <a:r>
              <a:rPr lang="en-US" sz="2000" dirty="0"/>
              <a:t> </a:t>
            </a:r>
            <a:r>
              <a:rPr lang="en-US" sz="2000" dirty="0" err="1"/>
              <a:t>jonli</a:t>
            </a:r>
            <a:r>
              <a:rPr lang="en-US" sz="2000" dirty="0"/>
              <a:t> </a:t>
            </a:r>
            <a:r>
              <a:rPr lang="en-US" sz="2000" dirty="0" err="1"/>
              <a:t>kesimi</a:t>
            </a:r>
            <a:r>
              <a:rPr lang="en-US" sz="2000" dirty="0"/>
              <a:t> </a:t>
            </a:r>
            <a:r>
              <a:rPr lang="en-US" sz="2000" dirty="0" err="1"/>
              <a:t>bo’yicha</a:t>
            </a:r>
            <a:r>
              <a:rPr lang="en-US" sz="2000" dirty="0"/>
              <a:t> </a:t>
            </a:r>
            <a:r>
              <a:rPr lang="en-US" sz="2000" dirty="0" err="1"/>
              <a:t>Qxis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Qo’z</a:t>
            </a:r>
            <a:r>
              <a:rPr lang="en-US" sz="2000" dirty="0"/>
              <a:t> , Q </a:t>
            </a:r>
            <a:r>
              <a:rPr lang="en-US" sz="2000" dirty="0" err="1"/>
              <a:t>qayirlar</a:t>
            </a:r>
            <a:r>
              <a:rPr lang="en-US" sz="2000" dirty="0"/>
              <a:t> </a:t>
            </a:r>
            <a:r>
              <a:rPr lang="en-US" sz="2000" dirty="0" err="1"/>
              <a:t>aniqlanadi</a:t>
            </a:r>
            <a:r>
              <a:rPr lang="en-US" sz="2000" dirty="0"/>
              <a:t>. </a:t>
            </a:r>
          </a:p>
          <a:p>
            <a:r>
              <a:rPr lang="en-US" sz="2000" dirty="0"/>
              <a:t>Agar </a:t>
            </a:r>
            <a:r>
              <a:rPr lang="en-US" sz="2000" dirty="0" err="1"/>
              <a:t>o’zandagi</a:t>
            </a:r>
            <a:r>
              <a:rPr lang="en-US" sz="2000" dirty="0"/>
              <a:t> </a:t>
            </a:r>
            <a:r>
              <a:rPr lang="en-US" sz="2000" dirty="0" err="1"/>
              <a:t>suv</a:t>
            </a:r>
            <a:r>
              <a:rPr lang="en-US" sz="2000" dirty="0"/>
              <a:t> </a:t>
            </a:r>
            <a:r>
              <a:rPr lang="en-US" sz="2000" dirty="0" err="1"/>
              <a:t>sarfi</a:t>
            </a:r>
            <a:r>
              <a:rPr lang="en-US" sz="2000" dirty="0"/>
              <a:t> 85 % </a:t>
            </a:r>
            <a:r>
              <a:rPr lang="en-US" sz="2000" dirty="0" err="1"/>
              <a:t>dan</a:t>
            </a:r>
            <a:r>
              <a:rPr lang="en-US" sz="2000" dirty="0"/>
              <a:t> </a:t>
            </a:r>
            <a:r>
              <a:rPr lang="en-US" sz="2000" dirty="0" err="1"/>
              <a:t>kichik</a:t>
            </a:r>
            <a:r>
              <a:rPr lang="en-US" sz="2000" dirty="0"/>
              <a:t>  </a:t>
            </a:r>
            <a:r>
              <a:rPr lang="en-US" sz="2000" dirty="0" err="1"/>
              <a:t>bo’lsa</a:t>
            </a:r>
            <a:r>
              <a:rPr lang="en-US" sz="2000" dirty="0"/>
              <a:t>, </a:t>
            </a:r>
            <a:r>
              <a:rPr lang="en-US" sz="2000" dirty="0" err="1"/>
              <a:t>suvni</a:t>
            </a:r>
            <a:r>
              <a:rPr lang="en-US" sz="2000" dirty="0"/>
              <a:t> </a:t>
            </a:r>
            <a:r>
              <a:rPr lang="en-US" sz="2000" dirty="0" err="1"/>
              <a:t>izga</a:t>
            </a:r>
            <a:r>
              <a:rPr lang="en-US" sz="2000" dirty="0"/>
              <a:t> </a:t>
            </a:r>
            <a:r>
              <a:rPr lang="en-US" sz="2000" dirty="0" err="1"/>
              <a:t>soluvchi</a:t>
            </a:r>
            <a:r>
              <a:rPr lang="en-US" sz="2000" dirty="0"/>
              <a:t> </a:t>
            </a:r>
            <a:r>
              <a:rPr lang="en-US" sz="2000" dirty="0" err="1"/>
              <a:t>inshootlar</a:t>
            </a:r>
            <a:r>
              <a:rPr lang="en-US" sz="2000" dirty="0"/>
              <a:t> </a:t>
            </a:r>
            <a:r>
              <a:rPr lang="en-US" sz="2000" dirty="0" err="1"/>
              <a:t>loyihalanadi</a:t>
            </a:r>
            <a:r>
              <a:rPr lang="en-US" sz="2000" dirty="0"/>
              <a:t>.</a:t>
            </a:r>
          </a:p>
          <a:p>
            <a:r>
              <a:rPr lang="en-US" sz="2000" dirty="0" err="1"/>
              <a:t>Daryolarda</a:t>
            </a:r>
            <a:r>
              <a:rPr lang="en-US" sz="2000" dirty="0"/>
              <a:t> </a:t>
            </a:r>
            <a:r>
              <a:rPr lang="en-US" sz="2000" dirty="0" err="1"/>
              <a:t>yuvilishlar</a:t>
            </a:r>
            <a:r>
              <a:rPr lang="en-US" sz="2000" dirty="0"/>
              <a:t> </a:t>
            </a:r>
            <a:r>
              <a:rPr lang="en-US" sz="2000" dirty="0" err="1"/>
              <a:t>sodir</a:t>
            </a:r>
            <a:r>
              <a:rPr lang="en-US" sz="2000" dirty="0"/>
              <a:t> </a:t>
            </a:r>
            <a:r>
              <a:rPr lang="en-US" sz="2000" dirty="0" err="1"/>
              <a:t>bo’ladi</a:t>
            </a:r>
            <a:r>
              <a:rPr lang="en-US" sz="2000" dirty="0"/>
              <a:t>, </a:t>
            </a:r>
            <a:r>
              <a:rPr lang="en-US" sz="2000" dirty="0" err="1"/>
              <a:t>umumiy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mahalliy</a:t>
            </a:r>
            <a:r>
              <a:rPr lang="en-US" sz="2000" dirty="0"/>
              <a:t>.</a:t>
            </a:r>
          </a:p>
          <a:p>
            <a:r>
              <a:rPr lang="en-US" sz="2000" dirty="0" err="1"/>
              <a:t>Jonli</a:t>
            </a:r>
            <a:r>
              <a:rPr lang="en-US" sz="2000" dirty="0"/>
              <a:t> </a:t>
            </a:r>
            <a:r>
              <a:rPr lang="en-US" sz="2000" dirty="0" err="1"/>
              <a:t>kesimni</a:t>
            </a:r>
            <a:r>
              <a:rPr lang="en-US" sz="2000" dirty="0"/>
              <a:t> </a:t>
            </a:r>
            <a:r>
              <a:rPr lang="en-US" sz="2000" dirty="0" err="1"/>
              <a:t>ko’prik</a:t>
            </a:r>
            <a:r>
              <a:rPr lang="en-US" sz="2000" dirty="0"/>
              <a:t> </a:t>
            </a:r>
            <a:r>
              <a:rPr lang="en-US" sz="2000" dirty="0" err="1"/>
              <a:t>bilan</a:t>
            </a:r>
            <a:r>
              <a:rPr lang="en-US" sz="2000" dirty="0"/>
              <a:t> </a:t>
            </a:r>
            <a:r>
              <a:rPr lang="en-US" sz="2000" dirty="0" err="1"/>
              <a:t>siqilishi</a:t>
            </a:r>
            <a:r>
              <a:rPr lang="en-US" sz="2000" dirty="0"/>
              <a:t> </a:t>
            </a:r>
            <a:r>
              <a:rPr lang="en-US" sz="2000" dirty="0" err="1"/>
              <a:t>natijasida</a:t>
            </a:r>
            <a:r>
              <a:rPr lang="en-US" sz="2000" dirty="0"/>
              <a:t>, </a:t>
            </a:r>
            <a:r>
              <a:rPr lang="en-US" sz="2000" dirty="0" err="1"/>
              <a:t>umumiy</a:t>
            </a:r>
            <a:r>
              <a:rPr lang="en-US" sz="2000" dirty="0"/>
              <a:t> </a:t>
            </a:r>
            <a:r>
              <a:rPr lang="en-US" sz="2000" dirty="0" err="1"/>
              <a:t>yuvilish</a:t>
            </a:r>
            <a:r>
              <a:rPr lang="en-US" sz="2000" dirty="0"/>
              <a:t> </a:t>
            </a:r>
            <a:r>
              <a:rPr lang="en-US" sz="2000" dirty="0" err="1"/>
              <a:t>mahalliy</a:t>
            </a:r>
            <a:r>
              <a:rPr lang="en-US" sz="2000" dirty="0"/>
              <a:t> </a:t>
            </a:r>
            <a:r>
              <a:rPr lang="en-US" sz="2000" dirty="0" err="1"/>
              <a:t>esa</a:t>
            </a:r>
            <a:r>
              <a:rPr lang="en-US" sz="2000" dirty="0"/>
              <a:t> </a:t>
            </a:r>
            <a:r>
              <a:rPr lang="en-US" sz="2000" dirty="0" err="1"/>
              <a:t>tayanchlarni</a:t>
            </a:r>
            <a:r>
              <a:rPr lang="en-US" sz="2000" dirty="0"/>
              <a:t> </a:t>
            </a:r>
            <a:r>
              <a:rPr lang="en-US" sz="2000" dirty="0" err="1"/>
              <a:t>tagida</a:t>
            </a:r>
            <a:r>
              <a:rPr lang="en-US" sz="2000" dirty="0"/>
              <a:t> </a:t>
            </a:r>
            <a:r>
              <a:rPr lang="en-US" sz="2000" dirty="0" err="1"/>
              <a:t>sodir</a:t>
            </a:r>
            <a:r>
              <a:rPr lang="en-US" sz="2000" dirty="0"/>
              <a:t> </a:t>
            </a:r>
            <a:r>
              <a:rPr lang="en-US" sz="2000" dirty="0" err="1"/>
              <a:t>bo’ladi</a:t>
            </a:r>
            <a:r>
              <a:rPr lang="en-US" sz="2000" dirty="0"/>
              <a:t>. </a:t>
            </a:r>
          </a:p>
          <a:p>
            <a:r>
              <a:rPr lang="en-US" sz="2000" dirty="0" err="1"/>
              <a:t>Yuvilish</a:t>
            </a:r>
            <a:r>
              <a:rPr lang="en-US" sz="2000" dirty="0"/>
              <a:t> </a:t>
            </a:r>
            <a:r>
              <a:rPr lang="en-US" sz="2000" dirty="0" err="1"/>
              <a:t>koeffitsienti</a:t>
            </a:r>
            <a:r>
              <a:rPr lang="en-US" sz="2000" dirty="0"/>
              <a:t> R = 1.25-2.20 </a:t>
            </a:r>
            <a:r>
              <a:rPr lang="en-US" sz="2000" dirty="0" err="1"/>
              <a:t>bo’ladi</a:t>
            </a:r>
            <a:r>
              <a:rPr lang="en-US" sz="2000" dirty="0"/>
              <a:t>. </a:t>
            </a:r>
          </a:p>
          <a:p>
            <a:r>
              <a:rPr lang="en-US" sz="2000" dirty="0" err="1"/>
              <a:t>Katta</a:t>
            </a:r>
            <a:r>
              <a:rPr lang="en-US" sz="2000" dirty="0"/>
              <a:t> </a:t>
            </a:r>
            <a:r>
              <a:rPr lang="en-US" sz="2000" dirty="0" err="1"/>
              <a:t>ko`prikli</a:t>
            </a:r>
            <a:r>
              <a:rPr lang="en-US" sz="2000" dirty="0"/>
              <a:t> </a:t>
            </a:r>
            <a:r>
              <a:rPr lang="en-US" sz="2000" dirty="0" err="1"/>
              <a:t>o`tish</a:t>
            </a:r>
            <a:r>
              <a:rPr lang="en-US" sz="2000" dirty="0"/>
              <a:t> </a:t>
            </a:r>
            <a:r>
              <a:rPr lang="en-US" sz="2000" dirty="0" err="1"/>
              <a:t>joyining</a:t>
            </a:r>
            <a:r>
              <a:rPr lang="en-US" sz="2000" dirty="0"/>
              <a:t> </a:t>
            </a:r>
            <a:r>
              <a:rPr lang="en-US" sz="2000" dirty="0" err="1"/>
              <a:t>tuynugini</a:t>
            </a:r>
            <a:r>
              <a:rPr lang="en-US" sz="2000" dirty="0"/>
              <a:t> </a:t>
            </a:r>
            <a:r>
              <a:rPr lang="en-US" sz="2000" dirty="0" err="1"/>
              <a:t>aniqlashda</a:t>
            </a:r>
            <a:r>
              <a:rPr lang="en-US" sz="2000" dirty="0"/>
              <a:t> professor O.V. </a:t>
            </a:r>
            <a:r>
              <a:rPr lang="en-US" sz="2000" dirty="0" err="1"/>
              <a:t>Andreevning</a:t>
            </a:r>
            <a:r>
              <a:rPr lang="en-US" sz="2000" dirty="0"/>
              <a:t>  </a:t>
            </a:r>
            <a:r>
              <a:rPr lang="en-US" sz="2000" dirty="0" err="1"/>
              <a:t>usuliga</a:t>
            </a:r>
            <a:r>
              <a:rPr lang="en-US" sz="2000" dirty="0"/>
              <a:t> </a:t>
            </a:r>
            <a:r>
              <a:rPr lang="en-US" sz="2000" dirty="0" err="1"/>
              <a:t>ko`ra</a:t>
            </a:r>
            <a:r>
              <a:rPr lang="en-US" sz="2000" dirty="0"/>
              <a:t> </a:t>
            </a:r>
            <a:r>
              <a:rPr lang="en-US" sz="2000" dirty="0" err="1"/>
              <a:t>ko`prikni</a:t>
            </a:r>
            <a:r>
              <a:rPr lang="en-US" sz="2000" dirty="0"/>
              <a:t> </a:t>
            </a:r>
            <a:r>
              <a:rPr lang="en-US" sz="2000" dirty="0" err="1"/>
              <a:t>tuynugini</a:t>
            </a:r>
            <a:r>
              <a:rPr lang="en-US" sz="2000" dirty="0"/>
              <a:t> </a:t>
            </a:r>
            <a:r>
              <a:rPr lang="en-US" sz="2000" dirty="0" err="1"/>
              <a:t>hisoblash</a:t>
            </a:r>
            <a:r>
              <a:rPr lang="en-US" sz="2000" dirty="0"/>
              <a:t> </a:t>
            </a:r>
            <a:r>
              <a:rPr lang="en-US" sz="2000" dirty="0" err="1"/>
              <a:t>ikki</a:t>
            </a:r>
            <a:r>
              <a:rPr lang="en-US" sz="2000" dirty="0"/>
              <a:t> </a:t>
            </a:r>
            <a:r>
              <a:rPr lang="en-US" sz="2000" dirty="0" err="1"/>
              <a:t>qismdan</a:t>
            </a:r>
            <a:r>
              <a:rPr lang="en-US" sz="2000" dirty="0"/>
              <a:t> </a:t>
            </a:r>
            <a:r>
              <a:rPr lang="en-US" sz="2000" dirty="0" err="1"/>
              <a:t>iborat</a:t>
            </a:r>
            <a:r>
              <a:rPr lang="en-US" sz="2000" dirty="0"/>
              <a:t> </a:t>
            </a:r>
            <a:r>
              <a:rPr lang="en-US" sz="2000" dirty="0" err="1"/>
              <a:t>bo`lib</a:t>
            </a:r>
            <a:r>
              <a:rPr lang="en-US" sz="2000" dirty="0"/>
              <a:t>, </a:t>
            </a:r>
            <a:r>
              <a:rPr lang="en-US" sz="2000" dirty="0" err="1"/>
              <a:t>birinchidan</a:t>
            </a:r>
            <a:r>
              <a:rPr lang="en-US" sz="2000" dirty="0"/>
              <a:t> </a:t>
            </a:r>
            <a:r>
              <a:rPr lang="en-US" sz="2000" dirty="0" err="1"/>
              <a:t>ko`ndalang</a:t>
            </a:r>
            <a:r>
              <a:rPr lang="en-US" sz="2000" dirty="0"/>
              <a:t> </a:t>
            </a:r>
            <a:r>
              <a:rPr lang="en-US" sz="2000" dirty="0" err="1"/>
              <a:t>kesimni</a:t>
            </a:r>
            <a:r>
              <a:rPr lang="en-US" sz="2000" dirty="0"/>
              <a:t> </a:t>
            </a:r>
            <a:r>
              <a:rPr lang="en-US" sz="2000" dirty="0" err="1"/>
              <a:t>uzasi</a:t>
            </a:r>
            <a:r>
              <a:rPr lang="en-US" sz="2000" dirty="0"/>
              <a:t> </a:t>
            </a:r>
            <a:r>
              <a:rPr lang="en-US" sz="2000" dirty="0" smtClean="0"/>
              <a:t> W </a:t>
            </a:r>
            <a:r>
              <a:rPr lang="en-US" sz="2000" dirty="0" err="1"/>
              <a:t>ni</a:t>
            </a:r>
            <a:r>
              <a:rPr lang="en-US" sz="2000" dirty="0"/>
              <a:t> </a:t>
            </a:r>
            <a:r>
              <a:rPr lang="en-US" sz="2000" dirty="0" err="1"/>
              <a:t>aniqlash</a:t>
            </a:r>
            <a:r>
              <a:rPr lang="en-US" sz="2000" dirty="0"/>
              <a:t>, </a:t>
            </a:r>
            <a:r>
              <a:rPr lang="en-US" sz="2000" dirty="0" err="1"/>
              <a:t>ikkinchidan</a:t>
            </a:r>
            <a:r>
              <a:rPr lang="en-US" sz="2000" dirty="0"/>
              <a:t> </a:t>
            </a:r>
            <a:r>
              <a:rPr lang="en-US" sz="2000" dirty="0" err="1"/>
              <a:t>esa</a:t>
            </a:r>
            <a:r>
              <a:rPr lang="en-US" sz="2000" dirty="0"/>
              <a:t> </a:t>
            </a:r>
            <a:r>
              <a:rPr lang="en-US" sz="2000" dirty="0" err="1"/>
              <a:t>qirgoqlar</a:t>
            </a:r>
            <a:r>
              <a:rPr lang="en-US" sz="2000" dirty="0"/>
              <a:t> </a:t>
            </a:r>
            <a:r>
              <a:rPr lang="en-US" sz="2000" dirty="0" err="1"/>
              <a:t>orasidagi</a:t>
            </a:r>
            <a:r>
              <a:rPr lang="en-US" sz="2000" dirty="0"/>
              <a:t> </a:t>
            </a:r>
            <a:r>
              <a:rPr lang="en-US" sz="2000" dirty="0" err="1"/>
              <a:t>tuynuk</a:t>
            </a:r>
            <a:r>
              <a:rPr lang="en-US" sz="2000" dirty="0"/>
              <a:t>   </a:t>
            </a:r>
            <a:r>
              <a:rPr lang="en-US" sz="2000" dirty="0" smtClean="0"/>
              <a:t>L </a:t>
            </a:r>
            <a:r>
              <a:rPr lang="en-US" sz="2000" dirty="0" err="1" smtClean="0"/>
              <a:t>ni</a:t>
            </a:r>
            <a:r>
              <a:rPr lang="en-US" sz="2000" dirty="0" smtClean="0"/>
              <a:t> </a:t>
            </a:r>
            <a:r>
              <a:rPr lang="en-US" sz="2000" dirty="0" err="1"/>
              <a:t>aniqlanadi</a:t>
            </a:r>
            <a:r>
              <a:rPr lang="en-US" sz="2000" dirty="0"/>
              <a:t>.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6491064" cy="738895"/>
          </a:xfrm>
        </p:spPr>
        <p:txBody>
          <a:bodyPr>
            <a:no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Bell MT" panose="02020503060305020303" pitchFamily="18" charset="0"/>
              </a:rPr>
              <a:t>TOSHKENT AVTOMOBIL YO‘LLARINI LOYIHALASH, QURISH VA EKSPLUATATSIYASI </a:t>
            </a:r>
            <a: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  <a:t>INSTITUTI</a:t>
            </a:r>
            <a:b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</a:br>
            <a:endParaRPr lang="en-US" sz="1800" b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2654" y="332656"/>
            <a:ext cx="1296144" cy="1116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12922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539552" y="2276872"/>
            <a:ext cx="7927097" cy="3450696"/>
          </a:xfrm>
        </p:spPr>
        <p:txBody>
          <a:bodyPr>
            <a:noAutofit/>
          </a:bodyPr>
          <a:lstStyle/>
          <a:p>
            <a:r>
              <a:rPr lang="en-US" sz="2000" dirty="0" err="1"/>
              <a:t>Eng</a:t>
            </a:r>
            <a:r>
              <a:rPr lang="en-US" sz="2000" dirty="0"/>
              <a:t> </a:t>
            </a:r>
            <a:r>
              <a:rPr lang="en-US" sz="2000" dirty="0" err="1"/>
              <a:t>kichik</a:t>
            </a:r>
            <a:r>
              <a:rPr lang="en-US" sz="2000" dirty="0"/>
              <a:t> </a:t>
            </a:r>
            <a:r>
              <a:rPr lang="en-US" sz="2000" dirty="0" err="1"/>
              <a:t>uvilish</a:t>
            </a:r>
            <a:r>
              <a:rPr lang="en-US" sz="2000" dirty="0"/>
              <a:t> </a:t>
            </a:r>
            <a:r>
              <a:rPr lang="en-US" sz="2000" dirty="0" err="1"/>
              <a:t>koeffissienti</a:t>
            </a:r>
            <a:r>
              <a:rPr lang="en-US" sz="2000" dirty="0"/>
              <a:t>   </a:t>
            </a:r>
            <a:r>
              <a:rPr lang="en-US" sz="2000" dirty="0" smtClean="0"/>
              <a:t>                   </a:t>
            </a:r>
            <a:r>
              <a:rPr lang="en-US" sz="2000" dirty="0" err="1" smtClean="0"/>
              <a:t>bo`lganda</a:t>
            </a:r>
            <a:r>
              <a:rPr lang="en-US" sz="2000" dirty="0" smtClean="0"/>
              <a:t> </a:t>
            </a:r>
            <a:r>
              <a:rPr lang="en-US" sz="2000" dirty="0" err="1"/>
              <a:t>eng</a:t>
            </a:r>
            <a:r>
              <a:rPr lang="en-US" sz="2000" dirty="0"/>
              <a:t> </a:t>
            </a:r>
            <a:r>
              <a:rPr lang="en-US" sz="2000" dirty="0" err="1"/>
              <a:t>katta</a:t>
            </a:r>
            <a:r>
              <a:rPr lang="en-US" sz="2000" dirty="0"/>
              <a:t> </a:t>
            </a:r>
            <a:r>
              <a:rPr lang="en-US" sz="2000" dirty="0" err="1"/>
              <a:t>ko`prik</a:t>
            </a:r>
            <a:r>
              <a:rPr lang="en-US" sz="2000" dirty="0"/>
              <a:t> </a:t>
            </a:r>
            <a:r>
              <a:rPr lang="en-US" sz="2000" dirty="0" err="1"/>
              <a:t>uzunligi</a:t>
            </a:r>
            <a:r>
              <a:rPr lang="en-US" sz="2000" dirty="0"/>
              <a:t>    </a:t>
            </a:r>
            <a:r>
              <a:rPr lang="en-US" sz="2000" dirty="0" smtClean="0"/>
              <a:t>    </a:t>
            </a:r>
            <a:r>
              <a:rPr lang="en-US" sz="2000" dirty="0" err="1" smtClean="0"/>
              <a:t>ni</a:t>
            </a:r>
            <a:r>
              <a:rPr lang="en-US" sz="2000" dirty="0" smtClean="0"/>
              <a:t> </a:t>
            </a:r>
            <a:r>
              <a:rPr lang="en-US" sz="2000" dirty="0" err="1"/>
              <a:t>aniqlaymiz</a:t>
            </a:r>
            <a:r>
              <a:rPr lang="en-US" sz="2000" dirty="0"/>
              <a:t>: </a:t>
            </a:r>
          </a:p>
          <a:p>
            <a:endParaRPr lang="en-US" sz="2000" dirty="0"/>
          </a:p>
          <a:p>
            <a:r>
              <a:rPr lang="en-US" sz="2000" dirty="0"/>
              <a:t> </a:t>
            </a:r>
          </a:p>
          <a:p>
            <a:endParaRPr lang="en-US" sz="2000" dirty="0"/>
          </a:p>
          <a:p>
            <a:endParaRPr lang="en-US" sz="2000" dirty="0"/>
          </a:p>
          <a:p>
            <a:r>
              <a:rPr lang="en-US" sz="2000" dirty="0"/>
              <a:t>          Bu </a:t>
            </a:r>
            <a:r>
              <a:rPr lang="en-US" sz="2000" dirty="0" err="1"/>
              <a:t>erda</a:t>
            </a:r>
            <a:r>
              <a:rPr lang="en-US" sz="2000" dirty="0"/>
              <a:t> Bt.o’z.-</a:t>
            </a:r>
            <a:r>
              <a:rPr lang="en-US" sz="2000" dirty="0" err="1"/>
              <a:t>tabiiy</a:t>
            </a:r>
            <a:r>
              <a:rPr lang="en-US" sz="2000" dirty="0"/>
              <a:t> </a:t>
            </a:r>
            <a:r>
              <a:rPr lang="en-US" sz="2000" dirty="0" err="1"/>
              <a:t>holda</a:t>
            </a:r>
            <a:r>
              <a:rPr lang="en-US" sz="2000" dirty="0"/>
              <a:t> </a:t>
            </a:r>
            <a:r>
              <a:rPr lang="en-US" sz="2000" dirty="0" err="1"/>
              <a:t>oqayotgan</a:t>
            </a:r>
            <a:r>
              <a:rPr lang="en-US" sz="2000" dirty="0"/>
              <a:t> </a:t>
            </a:r>
            <a:r>
              <a:rPr lang="en-US" sz="2000" dirty="0" err="1"/>
              <a:t>o’zanni</a:t>
            </a:r>
            <a:r>
              <a:rPr lang="en-US" sz="2000" dirty="0"/>
              <a:t> </a:t>
            </a:r>
            <a:r>
              <a:rPr lang="en-US" sz="2000" dirty="0" err="1"/>
              <a:t>eni</a:t>
            </a:r>
            <a:r>
              <a:rPr lang="en-US" sz="2000" dirty="0"/>
              <a:t>, m.</a:t>
            </a:r>
          </a:p>
          <a:p>
            <a:r>
              <a:rPr lang="en-US" sz="2000" dirty="0"/>
              <a:t>          </a:t>
            </a:r>
            <a:r>
              <a:rPr lang="el-GR" sz="2000" dirty="0"/>
              <a:t>λ- </a:t>
            </a:r>
            <a:r>
              <a:rPr lang="en-US" sz="2000" dirty="0" err="1"/>
              <a:t>oqimni</a:t>
            </a:r>
            <a:r>
              <a:rPr lang="en-US" sz="2000" dirty="0"/>
              <a:t> </a:t>
            </a:r>
            <a:r>
              <a:rPr lang="en-US" sz="2000" dirty="0" err="1"/>
              <a:t>tayanchlar</a:t>
            </a:r>
            <a:r>
              <a:rPr lang="en-US" sz="2000" dirty="0"/>
              <a:t> </a:t>
            </a:r>
            <a:r>
              <a:rPr lang="en-US" sz="2000" dirty="0" err="1"/>
              <a:t>bilan</a:t>
            </a:r>
            <a:r>
              <a:rPr lang="en-US" sz="2000" dirty="0"/>
              <a:t> </a:t>
            </a:r>
            <a:r>
              <a:rPr lang="en-US" sz="2000" dirty="0" err="1"/>
              <a:t>siqilish</a:t>
            </a:r>
            <a:r>
              <a:rPr lang="en-US" sz="2000" dirty="0"/>
              <a:t> </a:t>
            </a:r>
            <a:r>
              <a:rPr lang="en-US" sz="2000" dirty="0" err="1"/>
              <a:t>koeffitsienti</a:t>
            </a:r>
            <a:r>
              <a:rPr lang="en-US" sz="2000" dirty="0"/>
              <a:t>.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6491064" cy="738895"/>
          </a:xfrm>
        </p:spPr>
        <p:txBody>
          <a:bodyPr>
            <a:no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Bell MT" panose="02020503060305020303" pitchFamily="18" charset="0"/>
              </a:rPr>
              <a:t>TOSHKENT AVTOMOBIL YO‘LLARINI LOYIHALASH, QURISH VA EKSPLUATATSIYASI </a:t>
            </a:r>
            <a: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  <a:t>INSTITUTI</a:t>
            </a:r>
            <a:b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</a:br>
            <a:endParaRPr lang="en-US" sz="1800" b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2654" y="332656"/>
            <a:ext cx="1296144" cy="1116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5" y="2276872"/>
            <a:ext cx="771525" cy="342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3032" y="2619772"/>
            <a:ext cx="219075" cy="266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7679" y="3140968"/>
            <a:ext cx="2897974" cy="11022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299452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6491064" cy="738895"/>
          </a:xfrm>
        </p:spPr>
        <p:txBody>
          <a:bodyPr>
            <a:no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Bell MT" panose="02020503060305020303" pitchFamily="18" charset="0"/>
              </a:rPr>
              <a:t>TOSHKENT AVTOMOBIL YO‘LLARINI LOYIHALASH, QURISH VA EKSPLUATATSIYASI </a:t>
            </a:r>
            <a: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  <a:t>INSTITUTI</a:t>
            </a:r>
            <a:b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</a:br>
            <a:endParaRPr lang="en-US" sz="1800" b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2654" y="332656"/>
            <a:ext cx="1296144" cy="1116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Скругленная прямоугольная выноска 4"/>
          <p:cNvSpPr/>
          <p:nvPr/>
        </p:nvSpPr>
        <p:spPr>
          <a:xfrm>
            <a:off x="683568" y="2852936"/>
            <a:ext cx="5328592" cy="2304256"/>
          </a:xfrm>
          <a:prstGeom prst="wedgeRoundRect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i="1" dirty="0" err="1" smtClean="0"/>
              <a:t>E`tiboringiz</a:t>
            </a:r>
            <a:r>
              <a:rPr lang="en-US" sz="5400" i="1" dirty="0" smtClean="0"/>
              <a:t> </a:t>
            </a:r>
            <a:r>
              <a:rPr lang="en-US" sz="5400" i="1" dirty="0" err="1" smtClean="0"/>
              <a:t>uchun</a:t>
            </a:r>
            <a:r>
              <a:rPr lang="en-US" sz="5400" i="1" dirty="0" smtClean="0"/>
              <a:t> </a:t>
            </a:r>
            <a:r>
              <a:rPr lang="en-US" sz="5400" i="1" dirty="0" err="1" smtClean="0"/>
              <a:t>rahmat</a:t>
            </a:r>
            <a:r>
              <a:rPr lang="en-US" sz="5400" i="1" dirty="0" smtClean="0"/>
              <a:t>!</a:t>
            </a:r>
            <a:endParaRPr lang="ru-RU" i="1" dirty="0"/>
          </a:p>
        </p:txBody>
      </p:sp>
    </p:spTree>
    <p:extLst>
      <p:ext uri="{BB962C8B-B14F-4D97-AF65-F5344CB8AC3E}">
        <p14:creationId xmlns:p14="http://schemas.microsoft.com/office/powerpoint/2010/main" val="3608955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253</TotalTime>
  <Words>611</Words>
  <Application>Microsoft Office PowerPoint</Application>
  <PresentationFormat>Экран (4:3)</PresentationFormat>
  <Paragraphs>78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Волна</vt:lpstr>
      <vt:lpstr>Avtomobil yo`llari muhandisligi</vt:lpstr>
      <vt:lpstr>TOSHKENT AVTOMOBIL YO‘LLARINI LOYIHALASH, QURISH VA EKSPLUATATSIYASI INSTITUTI </vt:lpstr>
      <vt:lpstr>TOSHKENT AVTOMOBIL YO‘LLARINI LOYIHALASH, QURISH VA EKSPLUATATSIYASI INSTITUTI </vt:lpstr>
      <vt:lpstr>TOSHKENT AVTOMOBIL YO‘LLARINI LOYIHALASH, QURISH VA EKSPLUATATSIYASI INSTITUTI </vt:lpstr>
      <vt:lpstr>TOSHKENT AVTOMOBIL YO‘LLARINI LOYIHALASH, QURISH VA EKSPLUATATSIYASI INSTITUTI </vt:lpstr>
      <vt:lpstr>TOSHKENT AVTOMOBIL YO‘LLARINI LOYIHALASH, QURISH VA EKSPLUATATSIYASI INSTITUTI </vt:lpstr>
      <vt:lpstr>TOSHKENT AVTOMOBIL YO‘LLARINI LOYIHALASH, QURISH VA EKSPLUATATSIYASI INSTITUTI </vt:lpstr>
      <vt:lpstr>TOSHKENT AVTOMOBIL YO‘LLARINI LOYIHALASH, QURISH VA EKSPLUATATSIYASI INSTITUTI </vt:lpstr>
      <vt:lpstr>TOSHKENT AVTOMOBIL YO‘LLARINI LOYIHALASH, QURISH VA EKSPLUATATSIYASI INSTITUTI </vt:lpstr>
      <vt:lpstr>TOSHKENT AVTOMOBIL YO‘LLARINI LOYIHALASH, QURISH VA EKSPLUATATSIYASI INSTITUTI </vt:lpstr>
      <vt:lpstr>TOSHKENT AVTOMOBIL YO‘LLARINI LOYIHALASH, QURISH VA EKSPLUATATSIYASI INSTITUTI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Avtomobil yo`llari muhandisligi</dc:title>
  <dc:creator>Furkat</dc:creator>
  <cp:lastModifiedBy>Furkat</cp:lastModifiedBy>
  <cp:revision>23</cp:revision>
  <dcterms:created xsi:type="dcterms:W3CDTF">2019-04-21T13:13:01Z</dcterms:created>
  <dcterms:modified xsi:type="dcterms:W3CDTF">2019-06-05T09:44:58Z</dcterms:modified>
</cp:coreProperties>
</file>