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92" r:id="rId6"/>
    <p:sldId id="261" r:id="rId7"/>
    <p:sldId id="262" r:id="rId8"/>
    <p:sldId id="263" r:id="rId9"/>
    <p:sldId id="264" r:id="rId10"/>
    <p:sldId id="265" r:id="rId11"/>
    <p:sldId id="266" r:id="rId12"/>
    <p:sldId id="267" r:id="rId13"/>
    <p:sldId id="269" r:id="rId14"/>
    <p:sldId id="270" r:id="rId15"/>
    <p:sldId id="271" r:id="rId16"/>
    <p:sldId id="272" r:id="rId17"/>
    <p:sldId id="273" r:id="rId18"/>
    <p:sldId id="274" r:id="rId19"/>
    <p:sldId id="275" r:id="rId20"/>
    <p:sldId id="276" r:id="rId21"/>
    <p:sldId id="277" r:id="rId22"/>
    <p:sldId id="278" r:id="rId23"/>
    <p:sldId id="279" r:id="rId24"/>
    <p:sldId id="280" r:id="rId25"/>
    <p:sldId id="281" r:id="rId26"/>
    <p:sldId id="282" r:id="rId27"/>
    <p:sldId id="283" r:id="rId28"/>
    <p:sldId id="284" r:id="rId29"/>
    <p:sldId id="285" r:id="rId30"/>
    <p:sldId id="286" r:id="rId31"/>
    <p:sldId id="287" r:id="rId32"/>
    <p:sldId id="288" r:id="rId33"/>
    <p:sldId id="289" r:id="rId34"/>
    <p:sldId id="290" r:id="rId35"/>
    <p:sldId id="291" r:id="rId36"/>
    <p:sldId id="293" r:id="rId3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0" d="100"/>
          <a:sy n="70" d="100"/>
        </p:scale>
        <p:origin x="738"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1D8F41-BD30-C4AC-7C8A-E5ED1B14B753}"/>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75335D15-2FC9-0DAD-9900-AA6AD8BBB9B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39B7AB82-7BC1-344F-584F-E07B3AACA571}"/>
              </a:ext>
            </a:extLst>
          </p:cNvPr>
          <p:cNvSpPr>
            <a:spLocks noGrp="1"/>
          </p:cNvSpPr>
          <p:nvPr>
            <p:ph type="dt" sz="half" idx="10"/>
          </p:nvPr>
        </p:nvSpPr>
        <p:spPr/>
        <p:txBody>
          <a:bodyPr/>
          <a:lstStyle/>
          <a:p>
            <a:fld id="{F8BA25E9-DE12-40AD-A1D0-10D3E88E5F16}" type="datetimeFigureOut">
              <a:rPr lang="en-US" smtClean="0"/>
              <a:t>10/31/2023</a:t>
            </a:fld>
            <a:endParaRPr lang="en-US"/>
          </a:p>
        </p:txBody>
      </p:sp>
      <p:sp>
        <p:nvSpPr>
          <p:cNvPr id="5" name="Footer Placeholder 4">
            <a:extLst>
              <a:ext uri="{FF2B5EF4-FFF2-40B4-BE49-F238E27FC236}">
                <a16:creationId xmlns:a16="http://schemas.microsoft.com/office/drawing/2014/main" id="{F5C6FC47-0B82-E16B-A5DF-F6EB30DF303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039691E-A5C7-2A75-9B69-3530597C19D1}"/>
              </a:ext>
            </a:extLst>
          </p:cNvPr>
          <p:cNvSpPr>
            <a:spLocks noGrp="1"/>
          </p:cNvSpPr>
          <p:nvPr>
            <p:ph type="sldNum" sz="quarter" idx="12"/>
          </p:nvPr>
        </p:nvSpPr>
        <p:spPr/>
        <p:txBody>
          <a:bodyPr/>
          <a:lstStyle/>
          <a:p>
            <a:fld id="{9692B53C-2D8E-4C90-B88A-22C46A3D01BD}" type="slidenum">
              <a:rPr lang="en-US" smtClean="0"/>
              <a:t>‹#›</a:t>
            </a:fld>
            <a:endParaRPr lang="en-US"/>
          </a:p>
        </p:txBody>
      </p:sp>
    </p:spTree>
    <p:extLst>
      <p:ext uri="{BB962C8B-B14F-4D97-AF65-F5344CB8AC3E}">
        <p14:creationId xmlns:p14="http://schemas.microsoft.com/office/powerpoint/2010/main" val="89499044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006F2-3FAF-7C31-0530-765D06CE87F9}"/>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B56512B-FA22-6960-CEF8-97F86C64C0C9}"/>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5B27DAE-866F-AB91-9FD9-FFF0F18E730B}"/>
              </a:ext>
            </a:extLst>
          </p:cNvPr>
          <p:cNvSpPr>
            <a:spLocks noGrp="1"/>
          </p:cNvSpPr>
          <p:nvPr>
            <p:ph type="dt" sz="half" idx="10"/>
          </p:nvPr>
        </p:nvSpPr>
        <p:spPr/>
        <p:txBody>
          <a:bodyPr/>
          <a:lstStyle/>
          <a:p>
            <a:fld id="{F8BA25E9-DE12-40AD-A1D0-10D3E88E5F16}" type="datetimeFigureOut">
              <a:rPr lang="en-US" smtClean="0"/>
              <a:t>10/31/2023</a:t>
            </a:fld>
            <a:endParaRPr lang="en-US"/>
          </a:p>
        </p:txBody>
      </p:sp>
      <p:sp>
        <p:nvSpPr>
          <p:cNvPr id="5" name="Footer Placeholder 4">
            <a:extLst>
              <a:ext uri="{FF2B5EF4-FFF2-40B4-BE49-F238E27FC236}">
                <a16:creationId xmlns:a16="http://schemas.microsoft.com/office/drawing/2014/main" id="{C01782A6-FDE5-A0F7-6706-92A32B5A931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4A67F89-60F3-C3CA-B04C-898E97721212}"/>
              </a:ext>
            </a:extLst>
          </p:cNvPr>
          <p:cNvSpPr>
            <a:spLocks noGrp="1"/>
          </p:cNvSpPr>
          <p:nvPr>
            <p:ph type="sldNum" sz="quarter" idx="12"/>
          </p:nvPr>
        </p:nvSpPr>
        <p:spPr/>
        <p:txBody>
          <a:bodyPr/>
          <a:lstStyle/>
          <a:p>
            <a:fld id="{9692B53C-2D8E-4C90-B88A-22C46A3D01BD}" type="slidenum">
              <a:rPr lang="en-US" smtClean="0"/>
              <a:t>‹#›</a:t>
            </a:fld>
            <a:endParaRPr lang="en-US"/>
          </a:p>
        </p:txBody>
      </p:sp>
    </p:spTree>
    <p:extLst>
      <p:ext uri="{BB962C8B-B14F-4D97-AF65-F5344CB8AC3E}">
        <p14:creationId xmlns:p14="http://schemas.microsoft.com/office/powerpoint/2010/main" val="11754090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541430-CE1B-7DCC-76CA-10CF62B14344}"/>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2002B484-1308-19B5-3DB4-E51897C0324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6ED27AEB-C2D0-37A5-A428-12B1E648183F}"/>
              </a:ext>
            </a:extLst>
          </p:cNvPr>
          <p:cNvSpPr>
            <a:spLocks noGrp="1"/>
          </p:cNvSpPr>
          <p:nvPr>
            <p:ph type="dt" sz="half" idx="10"/>
          </p:nvPr>
        </p:nvSpPr>
        <p:spPr/>
        <p:txBody>
          <a:bodyPr/>
          <a:lstStyle/>
          <a:p>
            <a:fld id="{F8BA25E9-DE12-40AD-A1D0-10D3E88E5F16}" type="datetimeFigureOut">
              <a:rPr lang="en-US" smtClean="0"/>
              <a:t>10/31/2023</a:t>
            </a:fld>
            <a:endParaRPr lang="en-US"/>
          </a:p>
        </p:txBody>
      </p:sp>
      <p:sp>
        <p:nvSpPr>
          <p:cNvPr id="5" name="Footer Placeholder 4">
            <a:extLst>
              <a:ext uri="{FF2B5EF4-FFF2-40B4-BE49-F238E27FC236}">
                <a16:creationId xmlns:a16="http://schemas.microsoft.com/office/drawing/2014/main" id="{39FC565D-8C77-7895-7BEE-CDD7EFC2FC7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507A717-56D8-0522-818A-C9347990D15E}"/>
              </a:ext>
            </a:extLst>
          </p:cNvPr>
          <p:cNvSpPr>
            <a:spLocks noGrp="1"/>
          </p:cNvSpPr>
          <p:nvPr>
            <p:ph type="sldNum" sz="quarter" idx="12"/>
          </p:nvPr>
        </p:nvSpPr>
        <p:spPr/>
        <p:txBody>
          <a:bodyPr/>
          <a:lstStyle/>
          <a:p>
            <a:fld id="{9692B53C-2D8E-4C90-B88A-22C46A3D01BD}" type="slidenum">
              <a:rPr lang="en-US" smtClean="0"/>
              <a:t>‹#›</a:t>
            </a:fld>
            <a:endParaRPr lang="en-US"/>
          </a:p>
        </p:txBody>
      </p:sp>
    </p:spTree>
    <p:extLst>
      <p:ext uri="{BB962C8B-B14F-4D97-AF65-F5344CB8AC3E}">
        <p14:creationId xmlns:p14="http://schemas.microsoft.com/office/powerpoint/2010/main" val="40268039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95DFDD-D6F2-406D-47E4-51CC56FC1CD0}"/>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1C187881-377E-E4FE-D606-4809DCC76540}"/>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C5C07BCA-EFE0-78D3-8563-7BFD26CA647B}"/>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355506EA-DC90-5730-6DF3-1115E946BE5C}"/>
              </a:ext>
            </a:extLst>
          </p:cNvPr>
          <p:cNvSpPr>
            <a:spLocks noGrp="1"/>
          </p:cNvSpPr>
          <p:nvPr>
            <p:ph type="dt" sz="half" idx="10"/>
          </p:nvPr>
        </p:nvSpPr>
        <p:spPr/>
        <p:txBody>
          <a:bodyPr/>
          <a:lstStyle/>
          <a:p>
            <a:fld id="{F8BA25E9-DE12-40AD-A1D0-10D3E88E5F16}" type="datetimeFigureOut">
              <a:rPr lang="en-US" smtClean="0"/>
              <a:t>10/31/2023</a:t>
            </a:fld>
            <a:endParaRPr lang="en-US"/>
          </a:p>
        </p:txBody>
      </p:sp>
      <p:sp>
        <p:nvSpPr>
          <p:cNvPr id="6" name="Footer Placeholder 5">
            <a:extLst>
              <a:ext uri="{FF2B5EF4-FFF2-40B4-BE49-F238E27FC236}">
                <a16:creationId xmlns:a16="http://schemas.microsoft.com/office/drawing/2014/main" id="{E40F35E8-BF7B-3D36-AD22-E1D66B1411E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5CC3A7C-1DED-04D1-0BD8-5C989829925C}"/>
              </a:ext>
            </a:extLst>
          </p:cNvPr>
          <p:cNvSpPr>
            <a:spLocks noGrp="1"/>
          </p:cNvSpPr>
          <p:nvPr>
            <p:ph type="sldNum" sz="quarter" idx="12"/>
          </p:nvPr>
        </p:nvSpPr>
        <p:spPr/>
        <p:txBody>
          <a:bodyPr/>
          <a:lstStyle/>
          <a:p>
            <a:fld id="{9692B53C-2D8E-4C90-B88A-22C46A3D01BD}" type="slidenum">
              <a:rPr lang="en-US" smtClean="0"/>
              <a:t>‹#›</a:t>
            </a:fld>
            <a:endParaRPr lang="en-US"/>
          </a:p>
        </p:txBody>
      </p:sp>
    </p:spTree>
    <p:extLst>
      <p:ext uri="{BB962C8B-B14F-4D97-AF65-F5344CB8AC3E}">
        <p14:creationId xmlns:p14="http://schemas.microsoft.com/office/powerpoint/2010/main" val="369802428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085763-B40F-1534-F26D-3A91963FB65A}"/>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E492284B-DAA5-E38F-86DC-D7F16B0CA3D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0951BFE1-9E2F-E8FD-2B92-C3C4E89D3466}"/>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AFD39058-AFAE-F64C-F880-12D2AC5A3C8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82BB6705-091A-534C-EC8C-3A9AF58F058F}"/>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35B702FD-D1B9-9C5D-51BB-6594E17F30BF}"/>
              </a:ext>
            </a:extLst>
          </p:cNvPr>
          <p:cNvSpPr>
            <a:spLocks noGrp="1"/>
          </p:cNvSpPr>
          <p:nvPr>
            <p:ph type="dt" sz="half" idx="10"/>
          </p:nvPr>
        </p:nvSpPr>
        <p:spPr/>
        <p:txBody>
          <a:bodyPr/>
          <a:lstStyle/>
          <a:p>
            <a:fld id="{F8BA25E9-DE12-40AD-A1D0-10D3E88E5F16}" type="datetimeFigureOut">
              <a:rPr lang="en-US" smtClean="0"/>
              <a:t>10/31/2023</a:t>
            </a:fld>
            <a:endParaRPr lang="en-US"/>
          </a:p>
        </p:txBody>
      </p:sp>
      <p:sp>
        <p:nvSpPr>
          <p:cNvPr id="8" name="Footer Placeholder 7">
            <a:extLst>
              <a:ext uri="{FF2B5EF4-FFF2-40B4-BE49-F238E27FC236}">
                <a16:creationId xmlns:a16="http://schemas.microsoft.com/office/drawing/2014/main" id="{E31979F4-3C25-DD3F-1990-B6A708DDEE8F}"/>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A5DA2E9B-3898-05FD-7C5C-A9C5B8FD0BCC}"/>
              </a:ext>
            </a:extLst>
          </p:cNvPr>
          <p:cNvSpPr>
            <a:spLocks noGrp="1"/>
          </p:cNvSpPr>
          <p:nvPr>
            <p:ph type="sldNum" sz="quarter" idx="12"/>
          </p:nvPr>
        </p:nvSpPr>
        <p:spPr/>
        <p:txBody>
          <a:bodyPr/>
          <a:lstStyle/>
          <a:p>
            <a:fld id="{9692B53C-2D8E-4C90-B88A-22C46A3D01BD}" type="slidenum">
              <a:rPr lang="en-US" smtClean="0"/>
              <a:t>‹#›</a:t>
            </a:fld>
            <a:endParaRPr lang="en-US"/>
          </a:p>
        </p:txBody>
      </p:sp>
    </p:spTree>
    <p:extLst>
      <p:ext uri="{BB962C8B-B14F-4D97-AF65-F5344CB8AC3E}">
        <p14:creationId xmlns:p14="http://schemas.microsoft.com/office/powerpoint/2010/main" val="39872342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8B67A0-B179-9CFF-25A4-095700CDA22C}"/>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F7093FB9-4C6A-A39D-8275-5A000E3E357C}"/>
              </a:ext>
            </a:extLst>
          </p:cNvPr>
          <p:cNvSpPr>
            <a:spLocks noGrp="1"/>
          </p:cNvSpPr>
          <p:nvPr>
            <p:ph type="dt" sz="half" idx="10"/>
          </p:nvPr>
        </p:nvSpPr>
        <p:spPr/>
        <p:txBody>
          <a:bodyPr/>
          <a:lstStyle/>
          <a:p>
            <a:fld id="{F8BA25E9-DE12-40AD-A1D0-10D3E88E5F16}" type="datetimeFigureOut">
              <a:rPr lang="en-US" smtClean="0"/>
              <a:t>10/31/2023</a:t>
            </a:fld>
            <a:endParaRPr lang="en-US"/>
          </a:p>
        </p:txBody>
      </p:sp>
      <p:sp>
        <p:nvSpPr>
          <p:cNvPr id="4" name="Footer Placeholder 3">
            <a:extLst>
              <a:ext uri="{FF2B5EF4-FFF2-40B4-BE49-F238E27FC236}">
                <a16:creationId xmlns:a16="http://schemas.microsoft.com/office/drawing/2014/main" id="{46AD8D20-D424-4E13-0C68-B2A0DDC9EEC9}"/>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F9178DB6-0324-2F57-7FD1-CF49F79E2492}"/>
              </a:ext>
            </a:extLst>
          </p:cNvPr>
          <p:cNvSpPr>
            <a:spLocks noGrp="1"/>
          </p:cNvSpPr>
          <p:nvPr>
            <p:ph type="sldNum" sz="quarter" idx="12"/>
          </p:nvPr>
        </p:nvSpPr>
        <p:spPr/>
        <p:txBody>
          <a:bodyPr/>
          <a:lstStyle/>
          <a:p>
            <a:fld id="{9692B53C-2D8E-4C90-B88A-22C46A3D01BD}" type="slidenum">
              <a:rPr lang="en-US" smtClean="0"/>
              <a:t>‹#›</a:t>
            </a:fld>
            <a:endParaRPr lang="en-US"/>
          </a:p>
        </p:txBody>
      </p:sp>
    </p:spTree>
    <p:extLst>
      <p:ext uri="{BB962C8B-B14F-4D97-AF65-F5344CB8AC3E}">
        <p14:creationId xmlns:p14="http://schemas.microsoft.com/office/powerpoint/2010/main" val="320005250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B5C7D33-04C3-A765-FEC7-95268ED31635}"/>
              </a:ext>
            </a:extLst>
          </p:cNvPr>
          <p:cNvSpPr>
            <a:spLocks noGrp="1"/>
          </p:cNvSpPr>
          <p:nvPr>
            <p:ph type="dt" sz="half" idx="10"/>
          </p:nvPr>
        </p:nvSpPr>
        <p:spPr/>
        <p:txBody>
          <a:bodyPr/>
          <a:lstStyle/>
          <a:p>
            <a:fld id="{F8BA25E9-DE12-40AD-A1D0-10D3E88E5F16}" type="datetimeFigureOut">
              <a:rPr lang="en-US" smtClean="0"/>
              <a:t>10/31/2023</a:t>
            </a:fld>
            <a:endParaRPr lang="en-US"/>
          </a:p>
        </p:txBody>
      </p:sp>
      <p:sp>
        <p:nvSpPr>
          <p:cNvPr id="3" name="Footer Placeholder 2">
            <a:extLst>
              <a:ext uri="{FF2B5EF4-FFF2-40B4-BE49-F238E27FC236}">
                <a16:creationId xmlns:a16="http://schemas.microsoft.com/office/drawing/2014/main" id="{8F5E6E92-C1E6-7024-614D-9BC3FA06BAEF}"/>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634DC97E-73B9-FA7F-ED40-A05FE4C011D6}"/>
              </a:ext>
            </a:extLst>
          </p:cNvPr>
          <p:cNvSpPr>
            <a:spLocks noGrp="1"/>
          </p:cNvSpPr>
          <p:nvPr>
            <p:ph type="sldNum" sz="quarter" idx="12"/>
          </p:nvPr>
        </p:nvSpPr>
        <p:spPr/>
        <p:txBody>
          <a:bodyPr/>
          <a:lstStyle/>
          <a:p>
            <a:fld id="{9692B53C-2D8E-4C90-B88A-22C46A3D01BD}" type="slidenum">
              <a:rPr lang="en-US" smtClean="0"/>
              <a:t>‹#›</a:t>
            </a:fld>
            <a:endParaRPr lang="en-US"/>
          </a:p>
        </p:txBody>
      </p:sp>
    </p:spTree>
    <p:extLst>
      <p:ext uri="{BB962C8B-B14F-4D97-AF65-F5344CB8AC3E}">
        <p14:creationId xmlns:p14="http://schemas.microsoft.com/office/powerpoint/2010/main" val="148512795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2311B7-3F59-D7C9-9763-9DAFF64915E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8D9F6364-154C-C2B9-E60A-7BB5E070581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C3E8C701-CE8B-730C-94BF-2AD5913B816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BAFB648-9880-F081-21D7-4F92B9B98F06}"/>
              </a:ext>
            </a:extLst>
          </p:cNvPr>
          <p:cNvSpPr>
            <a:spLocks noGrp="1"/>
          </p:cNvSpPr>
          <p:nvPr>
            <p:ph type="dt" sz="half" idx="10"/>
          </p:nvPr>
        </p:nvSpPr>
        <p:spPr/>
        <p:txBody>
          <a:bodyPr/>
          <a:lstStyle/>
          <a:p>
            <a:fld id="{F8BA25E9-DE12-40AD-A1D0-10D3E88E5F16}" type="datetimeFigureOut">
              <a:rPr lang="en-US" smtClean="0"/>
              <a:t>10/31/2023</a:t>
            </a:fld>
            <a:endParaRPr lang="en-US"/>
          </a:p>
        </p:txBody>
      </p:sp>
      <p:sp>
        <p:nvSpPr>
          <p:cNvPr id="6" name="Footer Placeholder 5">
            <a:extLst>
              <a:ext uri="{FF2B5EF4-FFF2-40B4-BE49-F238E27FC236}">
                <a16:creationId xmlns:a16="http://schemas.microsoft.com/office/drawing/2014/main" id="{EBF820E8-A30D-0928-E42A-864A6414775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738A581-38A5-5EFF-E6A4-52043CB7175C}"/>
              </a:ext>
            </a:extLst>
          </p:cNvPr>
          <p:cNvSpPr>
            <a:spLocks noGrp="1"/>
          </p:cNvSpPr>
          <p:nvPr>
            <p:ph type="sldNum" sz="quarter" idx="12"/>
          </p:nvPr>
        </p:nvSpPr>
        <p:spPr/>
        <p:txBody>
          <a:bodyPr/>
          <a:lstStyle/>
          <a:p>
            <a:fld id="{9692B53C-2D8E-4C90-B88A-22C46A3D01BD}" type="slidenum">
              <a:rPr lang="en-US" smtClean="0"/>
              <a:t>‹#›</a:t>
            </a:fld>
            <a:endParaRPr lang="en-US"/>
          </a:p>
        </p:txBody>
      </p:sp>
    </p:spTree>
    <p:extLst>
      <p:ext uri="{BB962C8B-B14F-4D97-AF65-F5344CB8AC3E}">
        <p14:creationId xmlns:p14="http://schemas.microsoft.com/office/powerpoint/2010/main" val="168548973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8BAF72-3D9A-05C2-7104-DAE273D71F1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8CEDF264-7725-99AF-D2CD-167A5693CE9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7E360D5E-57C1-740E-03CB-D8C3DCD79B8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17A3820-4E9D-8637-4BDF-533F27A83258}"/>
              </a:ext>
            </a:extLst>
          </p:cNvPr>
          <p:cNvSpPr>
            <a:spLocks noGrp="1"/>
          </p:cNvSpPr>
          <p:nvPr>
            <p:ph type="dt" sz="half" idx="10"/>
          </p:nvPr>
        </p:nvSpPr>
        <p:spPr/>
        <p:txBody>
          <a:bodyPr/>
          <a:lstStyle/>
          <a:p>
            <a:fld id="{F8BA25E9-DE12-40AD-A1D0-10D3E88E5F16}" type="datetimeFigureOut">
              <a:rPr lang="en-US" smtClean="0"/>
              <a:t>10/31/2023</a:t>
            </a:fld>
            <a:endParaRPr lang="en-US"/>
          </a:p>
        </p:txBody>
      </p:sp>
      <p:sp>
        <p:nvSpPr>
          <p:cNvPr id="6" name="Footer Placeholder 5">
            <a:extLst>
              <a:ext uri="{FF2B5EF4-FFF2-40B4-BE49-F238E27FC236}">
                <a16:creationId xmlns:a16="http://schemas.microsoft.com/office/drawing/2014/main" id="{7D91AB7E-87A0-74DE-2F2E-3030996177C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6C65F5C-4297-C967-73C6-81CA160B5752}"/>
              </a:ext>
            </a:extLst>
          </p:cNvPr>
          <p:cNvSpPr>
            <a:spLocks noGrp="1"/>
          </p:cNvSpPr>
          <p:nvPr>
            <p:ph type="sldNum" sz="quarter" idx="12"/>
          </p:nvPr>
        </p:nvSpPr>
        <p:spPr/>
        <p:txBody>
          <a:bodyPr/>
          <a:lstStyle/>
          <a:p>
            <a:fld id="{9692B53C-2D8E-4C90-B88A-22C46A3D01BD}" type="slidenum">
              <a:rPr lang="en-US" smtClean="0"/>
              <a:t>‹#›</a:t>
            </a:fld>
            <a:endParaRPr lang="en-US"/>
          </a:p>
        </p:txBody>
      </p:sp>
    </p:spTree>
    <p:extLst>
      <p:ext uri="{BB962C8B-B14F-4D97-AF65-F5344CB8AC3E}">
        <p14:creationId xmlns:p14="http://schemas.microsoft.com/office/powerpoint/2010/main" val="41767033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6CD49B-D48F-D8D6-351A-F1CA75EC0D84}"/>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33DD6C13-4F93-D6A7-64B3-BE7D61AC0649}"/>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988F17D-4620-1814-B96D-794CAE62753A}"/>
              </a:ext>
            </a:extLst>
          </p:cNvPr>
          <p:cNvSpPr>
            <a:spLocks noGrp="1"/>
          </p:cNvSpPr>
          <p:nvPr>
            <p:ph type="dt" sz="half" idx="10"/>
          </p:nvPr>
        </p:nvSpPr>
        <p:spPr/>
        <p:txBody>
          <a:bodyPr/>
          <a:lstStyle/>
          <a:p>
            <a:fld id="{F8BA25E9-DE12-40AD-A1D0-10D3E88E5F16}" type="datetimeFigureOut">
              <a:rPr lang="en-US" smtClean="0"/>
              <a:t>10/31/2023</a:t>
            </a:fld>
            <a:endParaRPr lang="en-US"/>
          </a:p>
        </p:txBody>
      </p:sp>
      <p:sp>
        <p:nvSpPr>
          <p:cNvPr id="5" name="Footer Placeholder 4">
            <a:extLst>
              <a:ext uri="{FF2B5EF4-FFF2-40B4-BE49-F238E27FC236}">
                <a16:creationId xmlns:a16="http://schemas.microsoft.com/office/drawing/2014/main" id="{D21452D6-F308-0167-EA2F-6D36A9C35B1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4526450-88D0-4365-6645-0D3D87FBF334}"/>
              </a:ext>
            </a:extLst>
          </p:cNvPr>
          <p:cNvSpPr>
            <a:spLocks noGrp="1"/>
          </p:cNvSpPr>
          <p:nvPr>
            <p:ph type="sldNum" sz="quarter" idx="12"/>
          </p:nvPr>
        </p:nvSpPr>
        <p:spPr/>
        <p:txBody>
          <a:bodyPr/>
          <a:lstStyle/>
          <a:p>
            <a:fld id="{9692B53C-2D8E-4C90-B88A-22C46A3D01BD}" type="slidenum">
              <a:rPr lang="en-US" smtClean="0"/>
              <a:t>‹#›</a:t>
            </a:fld>
            <a:endParaRPr lang="en-US"/>
          </a:p>
        </p:txBody>
      </p:sp>
    </p:spTree>
    <p:extLst>
      <p:ext uri="{BB962C8B-B14F-4D97-AF65-F5344CB8AC3E}">
        <p14:creationId xmlns:p14="http://schemas.microsoft.com/office/powerpoint/2010/main" val="175781639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8A26CED-78DB-4120-D1DA-DEAAA38A2013}"/>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973D9E91-D307-6286-41EB-499E9544E381}"/>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614C3D9-05D3-154F-7F2D-B244B6754A8C}"/>
              </a:ext>
            </a:extLst>
          </p:cNvPr>
          <p:cNvSpPr>
            <a:spLocks noGrp="1"/>
          </p:cNvSpPr>
          <p:nvPr>
            <p:ph type="dt" sz="half" idx="10"/>
          </p:nvPr>
        </p:nvSpPr>
        <p:spPr/>
        <p:txBody>
          <a:bodyPr/>
          <a:lstStyle/>
          <a:p>
            <a:fld id="{F8BA25E9-DE12-40AD-A1D0-10D3E88E5F16}" type="datetimeFigureOut">
              <a:rPr lang="en-US" smtClean="0"/>
              <a:t>10/31/2023</a:t>
            </a:fld>
            <a:endParaRPr lang="en-US"/>
          </a:p>
        </p:txBody>
      </p:sp>
      <p:sp>
        <p:nvSpPr>
          <p:cNvPr id="5" name="Footer Placeholder 4">
            <a:extLst>
              <a:ext uri="{FF2B5EF4-FFF2-40B4-BE49-F238E27FC236}">
                <a16:creationId xmlns:a16="http://schemas.microsoft.com/office/drawing/2014/main" id="{659AB036-4919-5BA7-F54F-A79ABD64EB3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FA15317-F539-4436-D3A6-E1BC34BC6FA9}"/>
              </a:ext>
            </a:extLst>
          </p:cNvPr>
          <p:cNvSpPr>
            <a:spLocks noGrp="1"/>
          </p:cNvSpPr>
          <p:nvPr>
            <p:ph type="sldNum" sz="quarter" idx="12"/>
          </p:nvPr>
        </p:nvSpPr>
        <p:spPr/>
        <p:txBody>
          <a:bodyPr/>
          <a:lstStyle/>
          <a:p>
            <a:fld id="{9692B53C-2D8E-4C90-B88A-22C46A3D01BD}" type="slidenum">
              <a:rPr lang="en-US" smtClean="0"/>
              <a:t>‹#›</a:t>
            </a:fld>
            <a:endParaRPr lang="en-US"/>
          </a:p>
        </p:txBody>
      </p:sp>
    </p:spTree>
    <p:extLst>
      <p:ext uri="{BB962C8B-B14F-4D97-AF65-F5344CB8AC3E}">
        <p14:creationId xmlns:p14="http://schemas.microsoft.com/office/powerpoint/2010/main" val="340814087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F74E59F-3713-9CA1-ECFA-DA82D7F3C07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74C13A74-5334-3D71-7AEA-037F9A61F6A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C04D7C5-F1D9-C1F7-D591-A761935D489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8BA25E9-DE12-40AD-A1D0-10D3E88E5F16}" type="datetimeFigureOut">
              <a:rPr lang="en-US" smtClean="0"/>
              <a:t>10/31/2023</a:t>
            </a:fld>
            <a:endParaRPr lang="en-US"/>
          </a:p>
        </p:txBody>
      </p:sp>
      <p:sp>
        <p:nvSpPr>
          <p:cNvPr id="5" name="Footer Placeholder 4">
            <a:extLst>
              <a:ext uri="{FF2B5EF4-FFF2-40B4-BE49-F238E27FC236}">
                <a16:creationId xmlns:a16="http://schemas.microsoft.com/office/drawing/2014/main" id="{27208552-B13D-1300-8F4B-95C79123FE3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DC2538D5-20B2-11A7-CA32-645CA8E0D04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692B53C-2D8E-4C90-B88A-22C46A3D01BD}" type="slidenum">
              <a:rPr lang="en-US" smtClean="0"/>
              <a:t>‹#›</a:t>
            </a:fld>
            <a:endParaRPr lang="en-US"/>
          </a:p>
        </p:txBody>
      </p:sp>
    </p:spTree>
    <p:extLst>
      <p:ext uri="{BB962C8B-B14F-4D97-AF65-F5344CB8AC3E}">
        <p14:creationId xmlns:p14="http://schemas.microsoft.com/office/powerpoint/2010/main" val="226292518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9.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9.xml"/></Relationships>
</file>

<file path=ppt/slides/_rels/slide1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8.xml"/></Relationships>
</file>

<file path=ppt/slides/_rels/slide1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8.xml"/></Relationships>
</file>

<file path=ppt/slides/_rels/slide1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8.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8.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hyperlink" Target="https://www.pexels.com/photo/group-of-people-in-a-meeting-5256690/" TargetMode="External"/><Relationship Id="rId2" Type="http://schemas.openxmlformats.org/officeDocument/2006/relationships/hyperlink" Target="https://www.pexels.com/photo/interracial-group-of-people-discussing-at-the-table-5685770/" TargetMode="Externa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hyperlink" Target="https://www.pexels.com/photo/teacher-asking-a-question-to-the-class-5212345/"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969CC1-CA09-03D4-5D20-9C1CB6FDF161}"/>
              </a:ext>
            </a:extLst>
          </p:cNvPr>
          <p:cNvSpPr>
            <a:spLocks noGrp="1"/>
          </p:cNvSpPr>
          <p:nvPr>
            <p:ph type="ctrTitle"/>
          </p:nvPr>
        </p:nvSpPr>
        <p:spPr>
          <a:xfrm>
            <a:off x="-1" y="1"/>
            <a:ext cx="11627893" cy="1655762"/>
          </a:xfrm>
        </p:spPr>
        <p:txBody>
          <a:bodyPr/>
          <a:lstStyle/>
          <a:p>
            <a:r>
              <a:rPr lang="en-US" sz="2400" b="1" kern="0" dirty="0">
                <a:effectLst/>
                <a:latin typeface="Times New Roman" panose="02020603050405020304" pitchFamily="18" charset="0"/>
                <a:ea typeface="Times New Roman" panose="02020603050405020304" pitchFamily="18" charset="0"/>
                <a:cs typeface="Times New Roman" panose="02020603050405020304" pitchFamily="18" charset="0"/>
              </a:rPr>
              <a:t>COURSE: REWARD MANAGEMENT </a:t>
            </a:r>
            <a:br>
              <a:rPr lang="en-US" sz="1800" kern="100" dirty="0">
                <a:effectLst/>
                <a:latin typeface="Calibri" panose="020F0502020204030204" pitchFamily="34" charset="0"/>
                <a:ea typeface="Calibri" panose="020F0502020204030204" pitchFamily="34" charset="0"/>
                <a:cs typeface="Times New Roman" panose="02020603050405020304" pitchFamily="18" charset="0"/>
              </a:rPr>
            </a:br>
            <a:endParaRPr lang="en-US" dirty="0"/>
          </a:p>
        </p:txBody>
      </p:sp>
      <p:sp>
        <p:nvSpPr>
          <p:cNvPr id="3" name="Subtitle 2">
            <a:extLst>
              <a:ext uri="{FF2B5EF4-FFF2-40B4-BE49-F238E27FC236}">
                <a16:creationId xmlns:a16="http://schemas.microsoft.com/office/drawing/2014/main" id="{CC335DCA-0814-8F60-7381-8C533E65B648}"/>
              </a:ext>
            </a:extLst>
          </p:cNvPr>
          <p:cNvSpPr>
            <a:spLocks noGrp="1"/>
          </p:cNvSpPr>
          <p:nvPr>
            <p:ph type="subTitle" idx="1"/>
          </p:nvPr>
        </p:nvSpPr>
        <p:spPr>
          <a:xfrm>
            <a:off x="-1" y="1187355"/>
            <a:ext cx="12192001" cy="5670644"/>
          </a:xfrm>
        </p:spPr>
        <p:txBody>
          <a:bodyPr>
            <a:normAutofit lnSpcReduction="10000"/>
          </a:bodyPr>
          <a:lstStyle/>
          <a:p>
            <a:pPr marL="0" marR="0">
              <a:lnSpc>
                <a:spcPct val="115000"/>
              </a:lnSpc>
              <a:spcBef>
                <a:spcPts val="0"/>
              </a:spcBef>
              <a:spcAft>
                <a:spcPts val="1000"/>
              </a:spcAft>
            </a:pPr>
            <a:r>
              <a:rPr lang="en-US" b="1" kern="0" dirty="0">
                <a:effectLst/>
                <a:latin typeface="Times New Roman" panose="02020603050405020304" pitchFamily="18" charset="0"/>
                <a:ea typeface="Times New Roman" panose="02020603050405020304" pitchFamily="18" charset="0"/>
                <a:cs typeface="Times New Roman" panose="02020603050405020304" pitchFamily="18" charset="0"/>
              </a:rPr>
              <a:t>LECTURE 12: JOB EVALAUATION</a:t>
            </a:r>
            <a:endParaRPr lang="en-US"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15000"/>
              </a:lnSpc>
              <a:spcBef>
                <a:spcPts val="0"/>
              </a:spcBef>
              <a:spcAft>
                <a:spcPts val="1000"/>
              </a:spcAft>
            </a:pPr>
            <a:r>
              <a:rPr lang="en-US" b="1" kern="0" dirty="0">
                <a:effectLst/>
                <a:latin typeface="Times New Roman" panose="02020603050405020304" pitchFamily="18" charset="0"/>
                <a:ea typeface="Times New Roman" panose="02020603050405020304" pitchFamily="18" charset="0"/>
                <a:cs typeface="Times New Roman" panose="02020603050405020304" pitchFamily="18" charset="0"/>
              </a:rPr>
              <a:t>LECTURER: DR LUCY KARIMI KIRIMA</a:t>
            </a:r>
            <a:endParaRPr lang="en-US"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15000"/>
              </a:lnSpc>
              <a:spcBef>
                <a:spcPts val="0"/>
              </a:spcBef>
              <a:spcAft>
                <a:spcPts val="1000"/>
              </a:spcAft>
            </a:pPr>
            <a:r>
              <a:rPr lang="en-US" b="1" kern="0" dirty="0">
                <a:effectLst/>
                <a:latin typeface="Times New Roman" panose="02020603050405020304" pitchFamily="18" charset="0"/>
                <a:ea typeface="Times New Roman" panose="02020603050405020304" pitchFamily="18" charset="0"/>
                <a:cs typeface="Times New Roman" panose="02020603050405020304" pitchFamily="18" charset="0"/>
              </a:rPr>
              <a:t>Lecture learning outcomes:</a:t>
            </a:r>
            <a:endParaRPr lang="en-US"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15000"/>
              </a:lnSpc>
              <a:spcBef>
                <a:spcPts val="0"/>
              </a:spcBef>
              <a:spcAft>
                <a:spcPts val="1000"/>
              </a:spcAft>
            </a:pPr>
            <a:r>
              <a:rPr lang="en-US" b="1" kern="0" dirty="0">
                <a:effectLst/>
                <a:latin typeface="Times New Roman" panose="02020603050405020304" pitchFamily="18" charset="0"/>
                <a:ea typeface="Times New Roman" panose="02020603050405020304" pitchFamily="18" charset="0"/>
                <a:cs typeface="Times New Roman" panose="02020603050405020304" pitchFamily="18" charset="0"/>
              </a:rPr>
              <a:t>At the end of the lecture, you will be able to:</a:t>
            </a:r>
            <a:endParaRPr lang="en-US"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07000"/>
              </a:lnSpc>
              <a:spcBef>
                <a:spcPts val="0"/>
              </a:spcBef>
              <a:spcAft>
                <a:spcPts val="800"/>
              </a:spcAft>
            </a:pPr>
            <a:r>
              <a:rPr lang="en-US" kern="100" dirty="0">
                <a:effectLst/>
                <a:latin typeface="Times New Roman" panose="02020603050405020304" pitchFamily="18" charset="0"/>
                <a:ea typeface="Calibri" panose="020F0502020204030204" pitchFamily="34" charset="0"/>
                <a:cs typeface="Times New Roman" panose="02020603050405020304" pitchFamily="18" charset="0"/>
              </a:rPr>
              <a:t>1. Understand the various terms of job evolutions </a:t>
            </a:r>
            <a:endParaRPr lang="en-US"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07000"/>
              </a:lnSpc>
              <a:spcBef>
                <a:spcPts val="0"/>
              </a:spcBef>
              <a:spcAft>
                <a:spcPts val="800"/>
              </a:spcAft>
            </a:pPr>
            <a:r>
              <a:rPr lang="en-US" kern="100" dirty="0">
                <a:effectLst/>
                <a:latin typeface="Times New Roman" panose="02020603050405020304" pitchFamily="18" charset="0"/>
                <a:ea typeface="Calibri" panose="020F0502020204030204" pitchFamily="34" charset="0"/>
                <a:cs typeface="Times New Roman" panose="02020603050405020304" pitchFamily="18" charset="0"/>
              </a:rPr>
              <a:t>2. Define the term job evolution </a:t>
            </a:r>
            <a:endParaRPr lang="en-US"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07000"/>
              </a:lnSpc>
              <a:spcBef>
                <a:spcPts val="0"/>
              </a:spcBef>
              <a:spcAft>
                <a:spcPts val="800"/>
              </a:spcAft>
            </a:pPr>
            <a:r>
              <a:rPr lang="en-US" kern="100" dirty="0">
                <a:effectLst/>
                <a:latin typeface="Times New Roman" panose="02020603050405020304" pitchFamily="18" charset="0"/>
                <a:ea typeface="Calibri" panose="020F0502020204030204" pitchFamily="34" charset="0"/>
                <a:cs typeface="Times New Roman" panose="02020603050405020304" pitchFamily="18" charset="0"/>
              </a:rPr>
              <a:t>3. Outline the objectives of job evolution </a:t>
            </a:r>
            <a:endParaRPr lang="en-US"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07000"/>
              </a:lnSpc>
              <a:spcBef>
                <a:spcPts val="0"/>
              </a:spcBef>
              <a:spcAft>
                <a:spcPts val="800"/>
              </a:spcAft>
            </a:pPr>
            <a:r>
              <a:rPr lang="en-US" kern="100" dirty="0">
                <a:effectLst/>
                <a:latin typeface="Times New Roman" panose="02020603050405020304" pitchFamily="18" charset="0"/>
                <a:ea typeface="Calibri" panose="020F0502020204030204" pitchFamily="34" charset="0"/>
                <a:cs typeface="Times New Roman" panose="02020603050405020304" pitchFamily="18" charset="0"/>
              </a:rPr>
              <a:t>4. Discuss the principles of job evaluation </a:t>
            </a:r>
            <a:endParaRPr lang="en-US"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07000"/>
              </a:lnSpc>
              <a:spcBef>
                <a:spcPts val="0"/>
              </a:spcBef>
              <a:spcAft>
                <a:spcPts val="800"/>
              </a:spcAft>
            </a:pPr>
            <a:r>
              <a:rPr lang="en-US" kern="100" dirty="0">
                <a:effectLst/>
                <a:latin typeface="Times New Roman" panose="02020603050405020304" pitchFamily="18" charset="0"/>
                <a:ea typeface="Calibri" panose="020F0502020204030204" pitchFamily="34" charset="0"/>
                <a:cs typeface="Times New Roman" panose="02020603050405020304" pitchFamily="18" charset="0"/>
              </a:rPr>
              <a:t>5. Explain the criteria for job evaluation </a:t>
            </a:r>
            <a:endParaRPr lang="en-US"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07000"/>
              </a:lnSpc>
              <a:spcBef>
                <a:spcPts val="0"/>
              </a:spcBef>
              <a:spcAft>
                <a:spcPts val="800"/>
              </a:spcAft>
            </a:pPr>
            <a:r>
              <a:rPr lang="en-US" kern="100" dirty="0">
                <a:effectLst/>
                <a:latin typeface="Times New Roman" panose="02020603050405020304" pitchFamily="18" charset="0"/>
                <a:ea typeface="Calibri" panose="020F0502020204030204" pitchFamily="34" charset="0"/>
                <a:cs typeface="Times New Roman" panose="02020603050405020304" pitchFamily="18" charset="0"/>
              </a:rPr>
              <a:t>6. Discuss the process of job evaluation </a:t>
            </a:r>
            <a:endParaRPr lang="en-US"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07000"/>
              </a:lnSpc>
              <a:spcBef>
                <a:spcPts val="0"/>
              </a:spcBef>
              <a:spcAft>
                <a:spcPts val="800"/>
              </a:spcAft>
            </a:pPr>
            <a:r>
              <a:rPr lang="en-US" kern="100" dirty="0">
                <a:effectLst/>
                <a:latin typeface="Times New Roman" panose="02020603050405020304" pitchFamily="18" charset="0"/>
                <a:ea typeface="Calibri" panose="020F0502020204030204" pitchFamily="34" charset="0"/>
                <a:cs typeface="Times New Roman" panose="02020603050405020304" pitchFamily="18" charset="0"/>
              </a:rPr>
              <a:t>7. Examine the computerized job evaluation</a:t>
            </a:r>
            <a:endParaRPr lang="en-US"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354329655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08D2CF-B816-B3F6-21B1-6207AF96F082}"/>
              </a:ext>
            </a:extLst>
          </p:cNvPr>
          <p:cNvSpPr>
            <a:spLocks noGrp="1"/>
          </p:cNvSpPr>
          <p:nvPr>
            <p:ph type="title"/>
          </p:nvPr>
        </p:nvSpPr>
        <p:spPr>
          <a:xfrm>
            <a:off x="0" y="1"/>
            <a:ext cx="12192000" cy="846160"/>
          </a:xfrm>
        </p:spPr>
        <p:txBody>
          <a:bodyPr>
            <a:normAutofit/>
          </a:bodyPr>
          <a:lstStyle/>
          <a:p>
            <a:pPr algn="ctr"/>
            <a:r>
              <a:rPr lang="en-US" sz="2400" b="1" dirty="0">
                <a:latin typeface="Times New Roman" panose="02020603050405020304" pitchFamily="18" charset="0"/>
                <a:cs typeface="Times New Roman" panose="02020603050405020304" pitchFamily="18" charset="0"/>
              </a:rPr>
              <a:t>Job Evaluation</a:t>
            </a:r>
          </a:p>
        </p:txBody>
      </p:sp>
      <p:sp>
        <p:nvSpPr>
          <p:cNvPr id="3" name="Content Placeholder 2">
            <a:extLst>
              <a:ext uri="{FF2B5EF4-FFF2-40B4-BE49-F238E27FC236}">
                <a16:creationId xmlns:a16="http://schemas.microsoft.com/office/drawing/2014/main" id="{6D7DFE51-7ACE-8D44-63CF-6948EB6A1CBF}"/>
              </a:ext>
            </a:extLst>
          </p:cNvPr>
          <p:cNvSpPr>
            <a:spLocks noGrp="1"/>
          </p:cNvSpPr>
          <p:nvPr>
            <p:ph idx="1"/>
          </p:nvPr>
        </p:nvSpPr>
        <p:spPr>
          <a:xfrm>
            <a:off x="-1" y="1023582"/>
            <a:ext cx="12191999" cy="5936776"/>
          </a:xfrm>
        </p:spPr>
        <p:txBody>
          <a:bodyPr>
            <a:normAutofit/>
          </a:bodyPr>
          <a:lstStyle/>
          <a:p>
            <a:pPr marL="0" indent="0" algn="just">
              <a:buNone/>
            </a:pPr>
            <a:r>
              <a:rPr lang="en-US" sz="2400" spc="25" dirty="0">
                <a:solidFill>
                  <a:srgbClr val="000000"/>
                </a:solidFill>
                <a:effectLst/>
                <a:latin typeface="Times New Roman" panose="02020603050405020304" pitchFamily="18" charset="0"/>
                <a:ea typeface="Calibri" panose="020F0502020204030204" pitchFamily="34" charset="0"/>
              </a:rPr>
              <a:t>Job Evaluation is a systematic process of determining the worth of one job in relation to another job in the organization</a:t>
            </a:r>
          </a:p>
          <a:p>
            <a:pPr marL="0" indent="0" algn="just">
              <a:buNone/>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The objective of this process is to determine the correct rate of pay. </a:t>
            </a:r>
          </a:p>
          <a:p>
            <a:pPr marL="0" indent="0" algn="just">
              <a:buNone/>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It is therefore not the same as job analysis. Rather it follows the job analysis process, which provides the basic data to be evaluated.</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US" sz="2400" dirty="0"/>
          </a:p>
        </p:txBody>
      </p:sp>
    </p:spTree>
    <p:extLst>
      <p:ext uri="{BB962C8B-B14F-4D97-AF65-F5344CB8AC3E}">
        <p14:creationId xmlns:p14="http://schemas.microsoft.com/office/powerpoint/2010/main" val="22748164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8F0843-EBED-5AE4-2289-1CFF6F46D084}"/>
              </a:ext>
            </a:extLst>
          </p:cNvPr>
          <p:cNvSpPr>
            <a:spLocks noGrp="1"/>
          </p:cNvSpPr>
          <p:nvPr>
            <p:ph type="title"/>
          </p:nvPr>
        </p:nvSpPr>
        <p:spPr>
          <a:xfrm>
            <a:off x="0" y="0"/>
            <a:ext cx="5183188" cy="1241946"/>
          </a:xfrm>
        </p:spPr>
        <p:txBody>
          <a:bodyPr>
            <a:normAutofit/>
          </a:bodyPr>
          <a:lstStyle/>
          <a:p>
            <a:pPr algn="ctr"/>
            <a:r>
              <a:rPr lang="en-US" sz="2400" b="1" dirty="0">
                <a:latin typeface="Times New Roman" panose="02020603050405020304" pitchFamily="18" charset="0"/>
                <a:cs typeface="Times New Roman" panose="02020603050405020304" pitchFamily="18" charset="0"/>
              </a:rPr>
              <a:t>Job evaluation</a:t>
            </a:r>
          </a:p>
        </p:txBody>
      </p:sp>
      <p:sp>
        <p:nvSpPr>
          <p:cNvPr id="4" name="Text Placeholder 3">
            <a:extLst>
              <a:ext uri="{FF2B5EF4-FFF2-40B4-BE49-F238E27FC236}">
                <a16:creationId xmlns:a16="http://schemas.microsoft.com/office/drawing/2014/main" id="{E7945BFB-7E0D-0E72-C0BE-D347336E2D1F}"/>
              </a:ext>
            </a:extLst>
          </p:cNvPr>
          <p:cNvSpPr>
            <a:spLocks noGrp="1"/>
          </p:cNvSpPr>
          <p:nvPr>
            <p:ph type="body" sz="half" idx="2"/>
          </p:nvPr>
        </p:nvSpPr>
        <p:spPr>
          <a:xfrm>
            <a:off x="0" y="1146411"/>
            <a:ext cx="8145194" cy="5702063"/>
          </a:xfrm>
        </p:spPr>
        <p:txBody>
          <a:bodyPr/>
          <a:lstStyle/>
          <a:p>
            <a:pPr algn="just"/>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job evaluation is an attempt to determine and compare the demands which the normal performance of a particular job makes on normal workers, without taking into account the individual abilities or performance of the workers concerned</a:t>
            </a:r>
          </a:p>
          <a:p>
            <a:endParaRPr lang="en-US" dirty="0"/>
          </a:p>
        </p:txBody>
      </p:sp>
      <p:pic>
        <p:nvPicPr>
          <p:cNvPr id="1026" name="Picture 2" descr="Free Interracial Group of People Discussing at the Table Stock Photo">
            <a:extLst>
              <a:ext uri="{FF2B5EF4-FFF2-40B4-BE49-F238E27FC236}">
                <a16:creationId xmlns:a16="http://schemas.microsoft.com/office/drawing/2014/main" id="{33D82D57-9163-459E-0CF1-5D10B5682789}"/>
              </a:ext>
            </a:extLst>
          </p:cNvPr>
          <p:cNvPicPr>
            <a:picLocks noGrp="1" noChangeAspect="1" noChangeArrowheads="1"/>
          </p:cNvPicPr>
          <p:nvPr>
            <p:ph type="pic" idx="1"/>
          </p:nvPr>
        </p:nvPicPr>
        <p:blipFill>
          <a:blip r:embed="rId2">
            <a:extLst>
              <a:ext uri="{28A0092B-C50C-407E-A947-70E740481C1C}">
                <a14:useLocalDpi xmlns:a14="http://schemas.microsoft.com/office/drawing/2010/main" val="0"/>
              </a:ext>
            </a:extLst>
          </a:blip>
          <a:srcRect l="15886" r="15886"/>
          <a:stretch>
            <a:fillRect/>
          </a:stretch>
        </p:blipFill>
        <p:spPr bwMode="auto">
          <a:xfrm>
            <a:off x="8145194" y="9525"/>
            <a:ext cx="4046806" cy="341947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B0786246-C874-3983-DCF2-9B42022654AC}"/>
              </a:ext>
            </a:extLst>
          </p:cNvPr>
          <p:cNvSpPr txBox="1"/>
          <p:nvPr/>
        </p:nvSpPr>
        <p:spPr>
          <a:xfrm>
            <a:off x="8145194" y="3643532"/>
            <a:ext cx="4046806" cy="430887"/>
          </a:xfrm>
          <a:prstGeom prst="rect">
            <a:avLst/>
          </a:prstGeom>
          <a:noFill/>
        </p:spPr>
        <p:txBody>
          <a:bodyPr wrap="square" rtlCol="0">
            <a:spAutoFit/>
          </a:bodyPr>
          <a:lstStyle/>
          <a:p>
            <a:r>
              <a:rPr lang="en-US" sz="1100" dirty="0">
                <a:latin typeface="Times New Roman" panose="02020603050405020304" pitchFamily="18" charset="0"/>
                <a:cs typeface="Times New Roman" panose="02020603050405020304" pitchFamily="18" charset="0"/>
              </a:rPr>
              <a:t>https://www.pexels.com/photo/interracial-group-of-people-discussing-at-the-table-5685770/</a:t>
            </a:r>
          </a:p>
        </p:txBody>
      </p:sp>
    </p:spTree>
    <p:extLst>
      <p:ext uri="{BB962C8B-B14F-4D97-AF65-F5344CB8AC3E}">
        <p14:creationId xmlns:p14="http://schemas.microsoft.com/office/powerpoint/2010/main" val="18990878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114367-220F-5BFF-8694-E476A86E3896}"/>
              </a:ext>
            </a:extLst>
          </p:cNvPr>
          <p:cNvSpPr>
            <a:spLocks noGrp="1"/>
          </p:cNvSpPr>
          <p:nvPr>
            <p:ph type="title"/>
          </p:nvPr>
        </p:nvSpPr>
        <p:spPr>
          <a:xfrm>
            <a:off x="0" y="1"/>
            <a:ext cx="12192000" cy="1690688"/>
          </a:xfrm>
        </p:spPr>
        <p:txBody>
          <a:bodyPr>
            <a:normAutofit/>
          </a:bodyPr>
          <a:lstStyle/>
          <a:p>
            <a:pPr algn="ctr"/>
            <a:r>
              <a:rPr lang="en-US" sz="2400" b="1" dirty="0">
                <a:latin typeface="Times New Roman" panose="02020603050405020304" pitchFamily="18" charset="0"/>
                <a:cs typeface="Times New Roman" panose="02020603050405020304" pitchFamily="18" charset="0"/>
              </a:rPr>
              <a:t>Objectives of job evaluation</a:t>
            </a:r>
          </a:p>
        </p:txBody>
      </p:sp>
      <p:sp>
        <p:nvSpPr>
          <p:cNvPr id="3" name="Content Placeholder 2">
            <a:extLst>
              <a:ext uri="{FF2B5EF4-FFF2-40B4-BE49-F238E27FC236}">
                <a16:creationId xmlns:a16="http://schemas.microsoft.com/office/drawing/2014/main" id="{6D30589D-F8B8-D3D5-6E64-7D61A27641E3}"/>
              </a:ext>
            </a:extLst>
          </p:cNvPr>
          <p:cNvSpPr>
            <a:spLocks noGrp="1"/>
          </p:cNvSpPr>
          <p:nvPr>
            <p:ph sz="half" idx="1"/>
          </p:nvPr>
        </p:nvSpPr>
        <p:spPr>
          <a:xfrm>
            <a:off x="0" y="1228298"/>
            <a:ext cx="6019800" cy="5629701"/>
          </a:xfrm>
        </p:spPr>
        <p:txBody>
          <a:bodyPr/>
          <a:lstStyle/>
          <a:p>
            <a:pPr algn="just"/>
            <a:r>
              <a:rPr lang="en-US" sz="2400" dirty="0">
                <a:effectLst/>
                <a:latin typeface="Times New Roman" panose="02020603050405020304" pitchFamily="18" charset="0"/>
                <a:ea typeface="Calibri" panose="020F0502020204030204" pitchFamily="34" charset="0"/>
                <a:cs typeface="Times New Roman" panose="02020603050405020304" pitchFamily="18" charset="0"/>
              </a:rPr>
              <a:t>The main objective of job evaluation is to ensure equitable remuneration for relative worth of a job</a:t>
            </a:r>
          </a:p>
          <a:p>
            <a:pPr algn="just"/>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Ensure equitable wage for a job and reasonable wage differentials between different jobs in a hierarchical organization</a:t>
            </a:r>
          </a:p>
          <a:p>
            <a:endParaRPr lang="en-US" dirty="0"/>
          </a:p>
        </p:txBody>
      </p:sp>
      <p:sp>
        <p:nvSpPr>
          <p:cNvPr id="4" name="Content Placeholder 3">
            <a:extLst>
              <a:ext uri="{FF2B5EF4-FFF2-40B4-BE49-F238E27FC236}">
                <a16:creationId xmlns:a16="http://schemas.microsoft.com/office/drawing/2014/main" id="{FEBB602B-6C18-C214-DE70-9FB075AD9CB5}"/>
              </a:ext>
            </a:extLst>
          </p:cNvPr>
          <p:cNvSpPr>
            <a:spLocks noGrp="1"/>
          </p:cNvSpPr>
          <p:nvPr>
            <p:ph sz="half" idx="2"/>
          </p:nvPr>
        </p:nvSpPr>
        <p:spPr>
          <a:xfrm>
            <a:off x="6172200" y="1228298"/>
            <a:ext cx="6019800" cy="5629701"/>
          </a:xfrm>
        </p:spPr>
        <p:txBody>
          <a:bodyPr/>
          <a:lstStyle/>
          <a:p>
            <a:pPr algn="just"/>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Establish a standard procedure for determining the relative worth of each job in an organization</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149547931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46B0D8-3A5F-250D-A233-BD52497496D2}"/>
              </a:ext>
            </a:extLst>
          </p:cNvPr>
          <p:cNvSpPr>
            <a:spLocks noGrp="1"/>
          </p:cNvSpPr>
          <p:nvPr>
            <p:ph type="title"/>
          </p:nvPr>
        </p:nvSpPr>
        <p:spPr>
          <a:xfrm>
            <a:off x="0" y="1"/>
            <a:ext cx="12192000" cy="900751"/>
          </a:xfrm>
        </p:spPr>
        <p:txBody>
          <a:bodyPr>
            <a:normAutofit/>
          </a:bodyPr>
          <a:lstStyle/>
          <a:p>
            <a:pPr algn="ctr"/>
            <a:r>
              <a:rPr lang="en-US" sz="2400" b="1" dirty="0">
                <a:latin typeface="Times New Roman" panose="02020603050405020304" pitchFamily="18" charset="0"/>
                <a:cs typeface="Times New Roman" panose="02020603050405020304" pitchFamily="18" charset="0"/>
              </a:rPr>
              <a:t>Job Evaluation Objectives</a:t>
            </a:r>
          </a:p>
        </p:txBody>
      </p:sp>
      <p:sp>
        <p:nvSpPr>
          <p:cNvPr id="3" name="Content Placeholder 2">
            <a:extLst>
              <a:ext uri="{FF2B5EF4-FFF2-40B4-BE49-F238E27FC236}">
                <a16:creationId xmlns:a16="http://schemas.microsoft.com/office/drawing/2014/main" id="{F6482869-8144-11E6-3B6A-84A63D05F654}"/>
              </a:ext>
            </a:extLst>
          </p:cNvPr>
          <p:cNvSpPr>
            <a:spLocks noGrp="1"/>
          </p:cNvSpPr>
          <p:nvPr>
            <p:ph sz="half" idx="1"/>
          </p:nvPr>
        </p:nvSpPr>
        <p:spPr>
          <a:xfrm>
            <a:off x="0" y="900752"/>
            <a:ext cx="6019800" cy="5957248"/>
          </a:xfrm>
        </p:spPr>
        <p:txBody>
          <a:bodyPr/>
          <a:lstStyle/>
          <a:p>
            <a:pPr marL="0" marR="0" algn="just">
              <a:lnSpc>
                <a:spcPct val="107000"/>
              </a:lnSpc>
              <a:spcBef>
                <a:spcPts val="0"/>
              </a:spcBef>
              <a:spcAft>
                <a:spcPts val="800"/>
              </a:spcAft>
            </a:pPr>
            <a:r>
              <a:rPr lang="en-US" sz="2800" kern="100" dirty="0">
                <a:effectLst/>
                <a:latin typeface="Times New Roman" panose="02020603050405020304" pitchFamily="18" charset="0"/>
                <a:ea typeface="Calibri" panose="020F0502020204030204" pitchFamily="34" charset="0"/>
                <a:cs typeface="Times New Roman" panose="02020603050405020304" pitchFamily="18" charset="0"/>
              </a:rPr>
              <a:t>Eliminate wage inequalities</a:t>
            </a:r>
            <a:endParaRPr lang="en-US" sz="2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07000"/>
              </a:lnSpc>
              <a:spcBef>
                <a:spcPts val="0"/>
              </a:spcBef>
              <a:spcAft>
                <a:spcPts val="800"/>
              </a:spcAft>
            </a:pPr>
            <a:r>
              <a:rPr lang="en-US" sz="2800" kern="100" dirty="0">
                <a:effectLst/>
                <a:latin typeface="Times New Roman" panose="02020603050405020304" pitchFamily="18" charset="0"/>
                <a:ea typeface="Calibri" panose="020F0502020204030204" pitchFamily="34" charset="0"/>
                <a:cs typeface="Times New Roman" panose="02020603050405020304" pitchFamily="18" charset="0"/>
              </a:rPr>
              <a:t> Use as a basis for fixing incentives and different bonus plans</a:t>
            </a:r>
            <a:endParaRPr lang="en-US" sz="28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Content Placeholder 3">
            <a:extLst>
              <a:ext uri="{FF2B5EF4-FFF2-40B4-BE49-F238E27FC236}">
                <a16:creationId xmlns:a16="http://schemas.microsoft.com/office/drawing/2014/main" id="{08BEC0B5-83C9-70EB-6C81-001CA28AE285}"/>
              </a:ext>
            </a:extLst>
          </p:cNvPr>
          <p:cNvSpPr>
            <a:spLocks noGrp="1"/>
          </p:cNvSpPr>
          <p:nvPr>
            <p:ph sz="half" idx="2"/>
          </p:nvPr>
        </p:nvSpPr>
        <p:spPr>
          <a:xfrm>
            <a:off x="6172200" y="900752"/>
            <a:ext cx="6019800" cy="5827593"/>
          </a:xfrm>
        </p:spPr>
        <p:txBody>
          <a:bodyPr/>
          <a:lstStyle/>
          <a:p>
            <a:r>
              <a:rPr lang="en-US" sz="2800" kern="100" dirty="0">
                <a:effectLst/>
                <a:latin typeface="Times New Roman" panose="02020603050405020304" pitchFamily="18" charset="0"/>
                <a:ea typeface="Calibri" panose="020F0502020204030204" pitchFamily="34" charset="0"/>
                <a:cs typeface="Times New Roman" panose="02020603050405020304" pitchFamily="18" charset="0"/>
              </a:rPr>
              <a:t>Determine the rate of pay for each job which is fair and equitable with relation to other jobs in the plant, community or industry</a:t>
            </a:r>
            <a:endParaRPr lang="en-US" sz="28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242592540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454C1F-4F22-79FC-1FDE-5BCAEA464FE8}"/>
              </a:ext>
            </a:extLst>
          </p:cNvPr>
          <p:cNvSpPr>
            <a:spLocks noGrp="1"/>
          </p:cNvSpPr>
          <p:nvPr>
            <p:ph type="title"/>
          </p:nvPr>
        </p:nvSpPr>
        <p:spPr>
          <a:xfrm>
            <a:off x="0" y="1"/>
            <a:ext cx="12192000" cy="777921"/>
          </a:xfrm>
        </p:spPr>
        <p:txBody>
          <a:bodyPr>
            <a:normAutofit/>
          </a:bodyPr>
          <a:lstStyle/>
          <a:p>
            <a:pPr algn="ctr"/>
            <a:r>
              <a:rPr lang="en-US" sz="2400" b="1" dirty="0">
                <a:latin typeface="Times New Roman" panose="02020603050405020304" pitchFamily="18" charset="0"/>
                <a:cs typeface="Times New Roman" panose="02020603050405020304" pitchFamily="18" charset="0"/>
              </a:rPr>
              <a:t>Objectives</a:t>
            </a:r>
          </a:p>
        </p:txBody>
      </p:sp>
      <p:sp>
        <p:nvSpPr>
          <p:cNvPr id="3" name="Content Placeholder 2">
            <a:extLst>
              <a:ext uri="{FF2B5EF4-FFF2-40B4-BE49-F238E27FC236}">
                <a16:creationId xmlns:a16="http://schemas.microsoft.com/office/drawing/2014/main" id="{9E6DF033-9760-2CB2-83F8-9B5BEEE67B02}"/>
              </a:ext>
            </a:extLst>
          </p:cNvPr>
          <p:cNvSpPr>
            <a:spLocks noGrp="1"/>
          </p:cNvSpPr>
          <p:nvPr>
            <p:ph sz="half" idx="1"/>
          </p:nvPr>
        </p:nvSpPr>
        <p:spPr>
          <a:xfrm>
            <a:off x="0" y="777922"/>
            <a:ext cx="6019800" cy="6080077"/>
          </a:xfrm>
        </p:spPr>
        <p:txBody>
          <a:bodyPr>
            <a:normAutofit/>
          </a:bodyPr>
          <a:lstStyle/>
          <a:p>
            <a:pPr algn="just"/>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Promote a fair and accurate consideration of all employees for advancement and transfer</a:t>
            </a:r>
          </a:p>
          <a:p>
            <a:pPr algn="just"/>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r>
              <a:rPr lang="en-US" sz="2400" dirty="0">
                <a:effectLst/>
                <a:latin typeface="Times New Roman" panose="02020603050405020304" pitchFamily="18" charset="0"/>
                <a:ea typeface="Calibri" panose="020F0502020204030204" pitchFamily="34" charset="0"/>
              </a:rPr>
              <a:t>Provide a benchmark for making career planning for the employees in the organization </a:t>
            </a:r>
            <a:endParaRPr lang="en-US" sz="2400" dirty="0"/>
          </a:p>
        </p:txBody>
      </p:sp>
      <p:sp>
        <p:nvSpPr>
          <p:cNvPr id="4" name="Content Placeholder 3">
            <a:extLst>
              <a:ext uri="{FF2B5EF4-FFF2-40B4-BE49-F238E27FC236}">
                <a16:creationId xmlns:a16="http://schemas.microsoft.com/office/drawing/2014/main" id="{2C5744A5-5C28-99C1-EDB7-4BDCCD00160D}"/>
              </a:ext>
            </a:extLst>
          </p:cNvPr>
          <p:cNvSpPr>
            <a:spLocks noGrp="1"/>
          </p:cNvSpPr>
          <p:nvPr>
            <p:ph sz="half" idx="2"/>
          </p:nvPr>
        </p:nvSpPr>
        <p:spPr>
          <a:xfrm>
            <a:off x="6172200" y="668740"/>
            <a:ext cx="6019800" cy="6189260"/>
          </a:xfrm>
        </p:spPr>
        <p:txBody>
          <a:bodyPr/>
          <a:lstStyle/>
          <a:p>
            <a:pPr algn="just"/>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Provide information for work organization, employees‟ selection, placement, training and other similar purposes</a:t>
            </a:r>
          </a:p>
          <a:p>
            <a:pPr algn="just"/>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Ensure that like wages are paid to all qualified employees for like work</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239295249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9A83DF-F700-ACC3-E921-11A69F713DBB}"/>
              </a:ext>
            </a:extLst>
          </p:cNvPr>
          <p:cNvSpPr>
            <a:spLocks noGrp="1"/>
          </p:cNvSpPr>
          <p:nvPr>
            <p:ph type="title"/>
          </p:nvPr>
        </p:nvSpPr>
        <p:spPr>
          <a:xfrm>
            <a:off x="0" y="-682388"/>
            <a:ext cx="12192000" cy="2388357"/>
          </a:xfrm>
        </p:spPr>
        <p:txBody>
          <a:bodyPr>
            <a:normAutofit/>
          </a:bodyPr>
          <a:lstStyle/>
          <a:p>
            <a:pPr algn="ctr"/>
            <a:r>
              <a:rPr lang="en-US" sz="2400" b="1" kern="100" dirty="0">
                <a:effectLst/>
                <a:latin typeface="Times New Roman" panose="02020603050405020304" pitchFamily="18" charset="0"/>
                <a:ea typeface="Calibri" panose="020F0502020204030204" pitchFamily="34" charset="0"/>
                <a:cs typeface="Times New Roman" panose="02020603050405020304" pitchFamily="18" charset="0"/>
              </a:rPr>
              <a:t>Principles of job evaluation </a:t>
            </a:r>
            <a:br>
              <a:rPr lang="en-US" sz="2400" kern="100" dirty="0">
                <a:effectLst/>
                <a:latin typeface="Calibri" panose="020F0502020204030204" pitchFamily="34" charset="0"/>
                <a:ea typeface="Calibri" panose="020F0502020204030204" pitchFamily="34" charset="0"/>
                <a:cs typeface="Times New Roman" panose="02020603050405020304" pitchFamily="18" charset="0"/>
              </a:rPr>
            </a:br>
            <a:endParaRPr lang="en-US" sz="2400" dirty="0"/>
          </a:p>
        </p:txBody>
      </p:sp>
      <p:sp>
        <p:nvSpPr>
          <p:cNvPr id="3" name="Content Placeholder 2">
            <a:extLst>
              <a:ext uri="{FF2B5EF4-FFF2-40B4-BE49-F238E27FC236}">
                <a16:creationId xmlns:a16="http://schemas.microsoft.com/office/drawing/2014/main" id="{D55CDCC5-6D02-7FFB-595D-13D234FCD0A5}"/>
              </a:ext>
            </a:extLst>
          </p:cNvPr>
          <p:cNvSpPr>
            <a:spLocks noGrp="1"/>
          </p:cNvSpPr>
          <p:nvPr>
            <p:ph sz="half" idx="1"/>
          </p:nvPr>
        </p:nvSpPr>
        <p:spPr>
          <a:xfrm>
            <a:off x="0" y="600502"/>
            <a:ext cx="6019800" cy="6257498"/>
          </a:xfrm>
        </p:spPr>
        <p:txBody>
          <a:bodyPr/>
          <a:lstStyle/>
          <a:p>
            <a:pPr algn="just"/>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Rate the job and the jobber. Each element should be rated on the basis of what the job itself requires</a:t>
            </a:r>
          </a:p>
          <a:p>
            <a:pPr algn="just"/>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The elements should be clearly defined and properly selected</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Content Placeholder 3">
            <a:extLst>
              <a:ext uri="{FF2B5EF4-FFF2-40B4-BE49-F238E27FC236}">
                <a16:creationId xmlns:a16="http://schemas.microsoft.com/office/drawing/2014/main" id="{D984773B-95D8-9FA8-D6BF-5C64C0B16D3E}"/>
              </a:ext>
            </a:extLst>
          </p:cNvPr>
          <p:cNvSpPr>
            <a:spLocks noGrp="1"/>
          </p:cNvSpPr>
          <p:nvPr>
            <p:ph sz="half" idx="2"/>
          </p:nvPr>
        </p:nvSpPr>
        <p:spPr>
          <a:xfrm>
            <a:off x="6172200" y="750627"/>
            <a:ext cx="6019800" cy="6107372"/>
          </a:xfrm>
        </p:spPr>
        <p:txBody>
          <a:bodyPr/>
          <a:lstStyle/>
          <a:p>
            <a:pPr algn="just"/>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The elements selected for rating purposes should be easily explainable in terms and a few in numbers as will cover the necessary requisites for every job without any overlapping</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361218936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B77C9B-775E-A77A-D655-F29F3F08ABB3}"/>
              </a:ext>
            </a:extLst>
          </p:cNvPr>
          <p:cNvSpPr>
            <a:spLocks noGrp="1"/>
          </p:cNvSpPr>
          <p:nvPr>
            <p:ph type="title"/>
          </p:nvPr>
        </p:nvSpPr>
        <p:spPr>
          <a:xfrm>
            <a:off x="0" y="-122829"/>
            <a:ext cx="12192000" cy="1813518"/>
          </a:xfrm>
        </p:spPr>
        <p:txBody>
          <a:bodyPr/>
          <a:lstStyle/>
          <a:p>
            <a:r>
              <a:rPr lang="en-US" sz="2400" b="1" kern="100" dirty="0">
                <a:effectLst/>
                <a:latin typeface="Times New Roman" panose="02020603050405020304" pitchFamily="18" charset="0"/>
                <a:ea typeface="Calibri" panose="020F0502020204030204" pitchFamily="34" charset="0"/>
                <a:cs typeface="Times New Roman" panose="02020603050405020304" pitchFamily="18" charset="0"/>
              </a:rPr>
              <a:t>Principles of job evaluation </a:t>
            </a:r>
            <a:br>
              <a:rPr lang="en-US" sz="1800" kern="100" dirty="0">
                <a:effectLst/>
                <a:latin typeface="Calibri" panose="020F0502020204030204" pitchFamily="34" charset="0"/>
                <a:ea typeface="Calibri" panose="020F0502020204030204" pitchFamily="34" charset="0"/>
                <a:cs typeface="Times New Roman" panose="02020603050405020304" pitchFamily="18" charset="0"/>
              </a:rPr>
            </a:br>
            <a:endParaRPr lang="en-US" dirty="0"/>
          </a:p>
        </p:txBody>
      </p:sp>
      <p:sp>
        <p:nvSpPr>
          <p:cNvPr id="3" name="Content Placeholder 2">
            <a:extLst>
              <a:ext uri="{FF2B5EF4-FFF2-40B4-BE49-F238E27FC236}">
                <a16:creationId xmlns:a16="http://schemas.microsoft.com/office/drawing/2014/main" id="{259077BE-AF90-BBC1-785C-9A9135E12E2F}"/>
              </a:ext>
            </a:extLst>
          </p:cNvPr>
          <p:cNvSpPr>
            <a:spLocks noGrp="1"/>
          </p:cNvSpPr>
          <p:nvPr>
            <p:ph sz="half" idx="1"/>
          </p:nvPr>
        </p:nvSpPr>
        <p:spPr>
          <a:xfrm>
            <a:off x="122830" y="928048"/>
            <a:ext cx="5896970" cy="5929952"/>
          </a:xfrm>
        </p:spPr>
        <p:txBody>
          <a:bodyPr/>
          <a:lstStyle/>
          <a:p>
            <a:pPr algn="just"/>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Any job rating plan must be sold to foremen and employees. The success in selling it will depend on a clear-cut explanation and illustration of the plan</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Content Placeholder 3">
            <a:extLst>
              <a:ext uri="{FF2B5EF4-FFF2-40B4-BE49-F238E27FC236}">
                <a16:creationId xmlns:a16="http://schemas.microsoft.com/office/drawing/2014/main" id="{56AC7206-5DF0-0CC8-CFB2-729E9F95E8FA}"/>
              </a:ext>
            </a:extLst>
          </p:cNvPr>
          <p:cNvSpPr>
            <a:spLocks noGrp="1"/>
          </p:cNvSpPr>
          <p:nvPr>
            <p:ph sz="half" idx="2"/>
          </p:nvPr>
        </p:nvSpPr>
        <p:spPr>
          <a:xfrm>
            <a:off x="6172200" y="1146412"/>
            <a:ext cx="5181600" cy="5711588"/>
          </a:xfrm>
        </p:spPr>
        <p:txBody>
          <a:bodyPr>
            <a:normAutofit/>
          </a:bodyPr>
          <a:lstStyle/>
          <a:p>
            <a:pPr algn="just"/>
            <a:r>
              <a:rPr lang="en-US" sz="2400" dirty="0">
                <a:effectLst/>
                <a:latin typeface="Times New Roman" panose="02020603050405020304" pitchFamily="18" charset="0"/>
                <a:ea typeface="Calibri" panose="020F0502020204030204" pitchFamily="34" charset="0"/>
              </a:rPr>
              <a:t>Foreman should participate in the rating of jobs in their own departments</a:t>
            </a:r>
            <a:endParaRPr lang="en-US" sz="2400" dirty="0"/>
          </a:p>
        </p:txBody>
      </p:sp>
    </p:spTree>
    <p:extLst>
      <p:ext uri="{BB962C8B-B14F-4D97-AF65-F5344CB8AC3E}">
        <p14:creationId xmlns:p14="http://schemas.microsoft.com/office/powerpoint/2010/main" val="118280964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FB7FBF-7671-7ACF-934F-3E8984878E51}"/>
              </a:ext>
            </a:extLst>
          </p:cNvPr>
          <p:cNvSpPr>
            <a:spLocks noGrp="1"/>
          </p:cNvSpPr>
          <p:nvPr>
            <p:ph type="title"/>
          </p:nvPr>
        </p:nvSpPr>
        <p:spPr>
          <a:xfrm>
            <a:off x="0" y="1"/>
            <a:ext cx="12192000" cy="832512"/>
          </a:xfrm>
        </p:spPr>
        <p:txBody>
          <a:bodyPr>
            <a:normAutofit fontScale="90000"/>
          </a:bodyPr>
          <a:lstStyle/>
          <a:p>
            <a:pPr algn="ctr"/>
            <a:r>
              <a:rPr lang="en-US" sz="2700" b="1" kern="100" dirty="0">
                <a:effectLst/>
                <a:latin typeface="Times New Roman" panose="02020603050405020304" pitchFamily="18" charset="0"/>
                <a:ea typeface="Calibri" panose="020F0502020204030204" pitchFamily="34" charset="0"/>
                <a:cs typeface="Times New Roman" panose="02020603050405020304" pitchFamily="18" charset="0"/>
              </a:rPr>
              <a:t>Principles of job evaluation </a:t>
            </a:r>
            <a:br>
              <a:rPr lang="en-US" sz="1800" kern="100" dirty="0">
                <a:effectLst/>
                <a:latin typeface="Calibri" panose="020F0502020204030204" pitchFamily="34" charset="0"/>
                <a:ea typeface="Calibri" panose="020F0502020204030204" pitchFamily="34" charset="0"/>
                <a:cs typeface="Times New Roman" panose="02020603050405020304" pitchFamily="18" charset="0"/>
              </a:rPr>
            </a:br>
            <a:endParaRPr lang="en-US" dirty="0"/>
          </a:p>
        </p:txBody>
      </p:sp>
      <p:sp>
        <p:nvSpPr>
          <p:cNvPr id="3" name="Content Placeholder 2">
            <a:extLst>
              <a:ext uri="{FF2B5EF4-FFF2-40B4-BE49-F238E27FC236}">
                <a16:creationId xmlns:a16="http://schemas.microsoft.com/office/drawing/2014/main" id="{2890ED92-7B7B-8740-EB80-97401788C704}"/>
              </a:ext>
            </a:extLst>
          </p:cNvPr>
          <p:cNvSpPr>
            <a:spLocks noGrp="1"/>
          </p:cNvSpPr>
          <p:nvPr>
            <p:ph sz="half" idx="1"/>
          </p:nvPr>
        </p:nvSpPr>
        <p:spPr>
          <a:xfrm>
            <a:off x="0" y="545910"/>
            <a:ext cx="6019800" cy="6312089"/>
          </a:xfrm>
        </p:spPr>
        <p:txBody>
          <a:bodyPr/>
          <a:lstStyle/>
          <a:p>
            <a:pPr algn="just"/>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Maximum co-operation can be obtained from employees when they themselves have an opportunity to discuss job ratings </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Content Placeholder 3">
            <a:extLst>
              <a:ext uri="{FF2B5EF4-FFF2-40B4-BE49-F238E27FC236}">
                <a16:creationId xmlns:a16="http://schemas.microsoft.com/office/drawing/2014/main" id="{02C44FF4-3B46-2DA8-E006-34040C5272A6}"/>
              </a:ext>
            </a:extLst>
          </p:cNvPr>
          <p:cNvSpPr>
            <a:spLocks noGrp="1"/>
          </p:cNvSpPr>
          <p:nvPr>
            <p:ph sz="half" idx="2"/>
          </p:nvPr>
        </p:nvSpPr>
        <p:spPr>
          <a:xfrm>
            <a:off x="6172200" y="655092"/>
            <a:ext cx="6019800" cy="6202907"/>
          </a:xfrm>
        </p:spPr>
        <p:txBody>
          <a:bodyPr/>
          <a:lstStyle/>
          <a:p>
            <a:pPr algn="just"/>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Too many occupational wages should not be established. It would be unwise to adopt an occupational wage for each total of point values</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67542436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272F79-2A5E-D09B-68EF-4882C41D0794}"/>
              </a:ext>
            </a:extLst>
          </p:cNvPr>
          <p:cNvSpPr>
            <a:spLocks noGrp="1"/>
          </p:cNvSpPr>
          <p:nvPr>
            <p:ph type="title"/>
          </p:nvPr>
        </p:nvSpPr>
        <p:spPr>
          <a:xfrm>
            <a:off x="0" y="0"/>
            <a:ext cx="5183188" cy="1119116"/>
          </a:xfrm>
        </p:spPr>
        <p:txBody>
          <a:bodyPr>
            <a:normAutofit/>
          </a:bodyPr>
          <a:lstStyle/>
          <a:p>
            <a:r>
              <a:rPr lang="en-US" sz="2400" b="1" dirty="0">
                <a:effectLst/>
                <a:latin typeface="Times New Roman" panose="02020603050405020304" pitchFamily="18" charset="0"/>
                <a:ea typeface="Calibri" panose="020F0502020204030204" pitchFamily="34" charset="0"/>
              </a:rPr>
              <a:t>The Job Evaluation Factors</a:t>
            </a:r>
            <a:endParaRPr lang="en-US" sz="2400" dirty="0"/>
          </a:p>
        </p:txBody>
      </p:sp>
      <p:sp>
        <p:nvSpPr>
          <p:cNvPr id="4" name="Text Placeholder 3">
            <a:extLst>
              <a:ext uri="{FF2B5EF4-FFF2-40B4-BE49-F238E27FC236}">
                <a16:creationId xmlns:a16="http://schemas.microsoft.com/office/drawing/2014/main" id="{BBBE3D2C-0A0E-9528-D93A-962989B40701}"/>
              </a:ext>
            </a:extLst>
          </p:cNvPr>
          <p:cNvSpPr>
            <a:spLocks noGrp="1"/>
          </p:cNvSpPr>
          <p:nvPr>
            <p:ph type="body" sz="half" idx="2"/>
          </p:nvPr>
        </p:nvSpPr>
        <p:spPr>
          <a:xfrm>
            <a:off x="0" y="1119116"/>
            <a:ext cx="8147712" cy="5738884"/>
          </a:xfrm>
        </p:spPr>
        <p:txBody>
          <a:bodyPr/>
          <a:lstStyle/>
          <a:p>
            <a:pPr algn="just"/>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Know-How – The knowledge, skill and experience required for standard acceptable performance. It considers the requirement for technical and professional skills, expertise and experience, the amount of planning and </a:t>
            </a:r>
            <a:r>
              <a:rPr lang="en-US" sz="2400" kern="100" dirty="0" err="1">
                <a:effectLst/>
                <a:latin typeface="Times New Roman" panose="02020603050405020304" pitchFamily="18" charset="0"/>
                <a:ea typeface="Calibri" panose="020F0502020204030204" pitchFamily="34" charset="0"/>
                <a:cs typeface="Times New Roman" panose="02020603050405020304" pitchFamily="18" charset="0"/>
              </a:rPr>
              <a:t>organising</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required and the requirement to work with and through others.</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pic>
        <p:nvPicPr>
          <p:cNvPr id="3074" name="Picture 2" descr="Free Man Carrying Gray Pipe Stock Photo">
            <a:extLst>
              <a:ext uri="{FF2B5EF4-FFF2-40B4-BE49-F238E27FC236}">
                <a16:creationId xmlns:a16="http://schemas.microsoft.com/office/drawing/2014/main" id="{DFC45D88-9BF6-025A-92F4-B2AC152ADEC7}"/>
              </a:ext>
            </a:extLst>
          </p:cNvPr>
          <p:cNvPicPr>
            <a:picLocks noGrp="1" noChangeAspect="1" noChangeArrowheads="1"/>
          </p:cNvPicPr>
          <p:nvPr>
            <p:ph type="pic" idx="1"/>
          </p:nvPr>
        </p:nvPicPr>
        <p:blipFill>
          <a:blip r:embed="rId2">
            <a:extLst>
              <a:ext uri="{28A0092B-C50C-407E-A947-70E740481C1C}">
                <a14:useLocalDpi xmlns:a14="http://schemas.microsoft.com/office/drawing/2010/main" val="0"/>
              </a:ext>
            </a:extLst>
          </a:blip>
          <a:srcRect l="7785" r="7785"/>
          <a:stretch>
            <a:fillRect/>
          </a:stretch>
        </p:blipFill>
        <p:spPr bwMode="auto">
          <a:xfrm>
            <a:off x="8147712" y="2"/>
            <a:ext cx="4044287" cy="3248166"/>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3F36AB9E-2D9D-BDED-9C7F-C1DC02984797}"/>
              </a:ext>
            </a:extLst>
          </p:cNvPr>
          <p:cNvSpPr txBox="1"/>
          <p:nvPr/>
        </p:nvSpPr>
        <p:spPr>
          <a:xfrm>
            <a:off x="8147713" y="3429000"/>
            <a:ext cx="4044286" cy="261610"/>
          </a:xfrm>
          <a:prstGeom prst="rect">
            <a:avLst/>
          </a:prstGeom>
          <a:noFill/>
        </p:spPr>
        <p:txBody>
          <a:bodyPr wrap="square" rtlCol="0">
            <a:spAutoFit/>
          </a:bodyPr>
          <a:lstStyle/>
          <a:p>
            <a:r>
              <a:rPr lang="en-US" sz="1100" dirty="0">
                <a:latin typeface="Times New Roman" panose="02020603050405020304" pitchFamily="18" charset="0"/>
                <a:cs typeface="Times New Roman" panose="02020603050405020304" pitchFamily="18" charset="0"/>
              </a:rPr>
              <a:t>https://www.pexels.com/photo/man-carrying-gray-pipe-585419/</a:t>
            </a:r>
          </a:p>
        </p:txBody>
      </p:sp>
    </p:spTree>
    <p:extLst>
      <p:ext uri="{BB962C8B-B14F-4D97-AF65-F5344CB8AC3E}">
        <p14:creationId xmlns:p14="http://schemas.microsoft.com/office/powerpoint/2010/main" val="204813536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A75F4D-75DD-3DD1-D588-7F7407000CE8}"/>
              </a:ext>
            </a:extLst>
          </p:cNvPr>
          <p:cNvSpPr>
            <a:spLocks noGrp="1"/>
          </p:cNvSpPr>
          <p:nvPr>
            <p:ph type="title"/>
          </p:nvPr>
        </p:nvSpPr>
        <p:spPr>
          <a:xfrm>
            <a:off x="0" y="0"/>
            <a:ext cx="5513696" cy="987425"/>
          </a:xfrm>
        </p:spPr>
        <p:txBody>
          <a:bodyPr>
            <a:normAutofit/>
          </a:bodyPr>
          <a:lstStyle/>
          <a:p>
            <a:pPr algn="ctr"/>
            <a:r>
              <a:rPr lang="en-US" sz="2400" b="1" dirty="0">
                <a:effectLst/>
                <a:latin typeface="Times New Roman" panose="02020603050405020304" pitchFamily="18" charset="0"/>
                <a:ea typeface="Calibri" panose="020F0502020204030204" pitchFamily="34" charset="0"/>
              </a:rPr>
              <a:t>Problem Solving</a:t>
            </a:r>
            <a:endParaRPr lang="en-US" sz="2400" b="1" dirty="0"/>
          </a:p>
        </p:txBody>
      </p:sp>
      <p:sp>
        <p:nvSpPr>
          <p:cNvPr id="4" name="Text Placeholder 3">
            <a:extLst>
              <a:ext uri="{FF2B5EF4-FFF2-40B4-BE49-F238E27FC236}">
                <a16:creationId xmlns:a16="http://schemas.microsoft.com/office/drawing/2014/main" id="{1CE56895-E64C-7AA3-F334-53C75B2FDD43}"/>
              </a:ext>
            </a:extLst>
          </p:cNvPr>
          <p:cNvSpPr>
            <a:spLocks noGrp="1"/>
          </p:cNvSpPr>
          <p:nvPr>
            <p:ph type="body" sz="half" idx="2"/>
          </p:nvPr>
        </p:nvSpPr>
        <p:spPr>
          <a:xfrm>
            <a:off x="0" y="846161"/>
            <a:ext cx="7118252" cy="6011839"/>
          </a:xfrm>
        </p:spPr>
        <p:txBody>
          <a:bodyPr>
            <a:normAutofit/>
          </a:bodyPr>
          <a:lstStyle/>
          <a:p>
            <a:pPr algn="just"/>
            <a:r>
              <a:rPr lang="en-US" sz="2400" dirty="0">
                <a:effectLst/>
                <a:latin typeface="Times New Roman" panose="02020603050405020304" pitchFamily="18" charset="0"/>
                <a:ea typeface="Calibri" panose="020F0502020204030204" pitchFamily="34" charset="0"/>
              </a:rPr>
              <a:t>Thinking required for </a:t>
            </a:r>
            <a:r>
              <a:rPr lang="en-US" sz="2400" dirty="0" err="1">
                <a:effectLst/>
                <a:latin typeface="Times New Roman" panose="02020603050405020304" pitchFamily="18" charset="0"/>
                <a:ea typeface="Calibri" panose="020F0502020204030204" pitchFamily="34" charset="0"/>
              </a:rPr>
              <a:t>analysing</a:t>
            </a:r>
            <a:r>
              <a:rPr lang="en-US" sz="2400" dirty="0">
                <a:effectLst/>
                <a:latin typeface="Times New Roman" panose="02020603050405020304" pitchFamily="18" charset="0"/>
                <a:ea typeface="Calibri" panose="020F0502020204030204" pitchFamily="34" charset="0"/>
              </a:rPr>
              <a:t>, evaluating, creating, reasoning, arriving at and drawing conclusions; the extent to which this thinking is covered by precedents or circumscribed by standards; and the degree of creativity or original thought required</a:t>
            </a:r>
            <a:endParaRPr lang="en-US" sz="2400" dirty="0"/>
          </a:p>
        </p:txBody>
      </p:sp>
      <p:pic>
        <p:nvPicPr>
          <p:cNvPr id="2050" name="Picture 2" descr="Free Group of People in a Meeting Stock Photo">
            <a:extLst>
              <a:ext uri="{FF2B5EF4-FFF2-40B4-BE49-F238E27FC236}">
                <a16:creationId xmlns:a16="http://schemas.microsoft.com/office/drawing/2014/main" id="{3C5605D9-1890-CC62-174D-E211DABC4C45}"/>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7118252" y="154745"/>
            <a:ext cx="5073748" cy="327425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B6ED356B-9D0D-0F72-FBD0-9A9ADD0BE7A7}"/>
              </a:ext>
            </a:extLst>
          </p:cNvPr>
          <p:cNvSpPr txBox="1"/>
          <p:nvPr/>
        </p:nvSpPr>
        <p:spPr>
          <a:xfrm>
            <a:off x="7118252" y="3583745"/>
            <a:ext cx="5073747" cy="261610"/>
          </a:xfrm>
          <a:prstGeom prst="rect">
            <a:avLst/>
          </a:prstGeom>
          <a:noFill/>
        </p:spPr>
        <p:txBody>
          <a:bodyPr wrap="square" rtlCol="0">
            <a:spAutoFit/>
          </a:bodyPr>
          <a:lstStyle/>
          <a:p>
            <a:r>
              <a:rPr lang="en-US" sz="1100" dirty="0">
                <a:latin typeface="Times New Roman" panose="02020603050405020304" pitchFamily="18" charset="0"/>
                <a:cs typeface="Times New Roman" panose="02020603050405020304" pitchFamily="18" charset="0"/>
              </a:rPr>
              <a:t>https://www.pexels.com/photo/group-of-people-in-a-meeting-5256690/</a:t>
            </a:r>
          </a:p>
        </p:txBody>
      </p:sp>
    </p:spTree>
    <p:extLst>
      <p:ext uri="{BB962C8B-B14F-4D97-AF65-F5344CB8AC3E}">
        <p14:creationId xmlns:p14="http://schemas.microsoft.com/office/powerpoint/2010/main" val="70217147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C9DC93-A7AE-89BF-2F85-B7E5F851DB44}"/>
              </a:ext>
            </a:extLst>
          </p:cNvPr>
          <p:cNvSpPr>
            <a:spLocks noGrp="1"/>
          </p:cNvSpPr>
          <p:nvPr>
            <p:ph type="title"/>
          </p:nvPr>
        </p:nvSpPr>
        <p:spPr>
          <a:xfrm>
            <a:off x="0" y="0"/>
            <a:ext cx="5183188" cy="987425"/>
          </a:xfrm>
        </p:spPr>
        <p:txBody>
          <a:bodyPr>
            <a:normAutofit/>
          </a:bodyPr>
          <a:lstStyle/>
          <a:p>
            <a:pPr algn="ctr"/>
            <a:r>
              <a:rPr lang="en-US" sz="2400" b="1" kern="100" dirty="0">
                <a:effectLst/>
                <a:latin typeface="Times New Roman" panose="02020603050405020304" pitchFamily="18" charset="0"/>
                <a:ea typeface="Calibri" panose="020F0502020204030204" pitchFamily="34" charset="0"/>
                <a:cs typeface="Times New Roman" panose="02020603050405020304" pitchFamily="18" charset="0"/>
              </a:rPr>
              <a:t>Accountability</a:t>
            </a:r>
            <a:endParaRPr lang="en-US" sz="2400" b="1" dirty="0"/>
          </a:p>
        </p:txBody>
      </p:sp>
      <p:sp>
        <p:nvSpPr>
          <p:cNvPr id="4" name="Text Placeholder 3">
            <a:extLst>
              <a:ext uri="{FF2B5EF4-FFF2-40B4-BE49-F238E27FC236}">
                <a16:creationId xmlns:a16="http://schemas.microsoft.com/office/drawing/2014/main" id="{62777ADC-6A5B-2AA4-F0AE-0CF6FD5F6710}"/>
              </a:ext>
            </a:extLst>
          </p:cNvPr>
          <p:cNvSpPr>
            <a:spLocks noGrp="1"/>
          </p:cNvSpPr>
          <p:nvPr>
            <p:ph type="body" sz="half" idx="2"/>
          </p:nvPr>
        </p:nvSpPr>
        <p:spPr>
          <a:xfrm>
            <a:off x="-1" y="987425"/>
            <a:ext cx="6673755" cy="5870575"/>
          </a:xfrm>
        </p:spPr>
        <p:txBody>
          <a:bodyPr/>
          <a:lstStyle/>
          <a:p>
            <a:pPr algn="just"/>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The degree to which the employee is held accountable for taking action and for the consequences of that action. It is the measured effect of the job on end results. The freedom to act measured through the existence or absence of constraints by managers, committees and procedures and the impact of that action on the organization</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pic>
        <p:nvPicPr>
          <p:cNvPr id="4098" name="Picture 2" descr="Free Group of multiethnic colleagues communicating in office Stock Photo">
            <a:extLst>
              <a:ext uri="{FF2B5EF4-FFF2-40B4-BE49-F238E27FC236}">
                <a16:creationId xmlns:a16="http://schemas.microsoft.com/office/drawing/2014/main" id="{7630520D-4F2B-E4EF-BDE2-294FB7C94172}"/>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6837528" y="1"/>
            <a:ext cx="5354472" cy="3179927"/>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9A2E9B65-1280-AC1E-1C2B-BABF9ACD9893}"/>
              </a:ext>
            </a:extLst>
          </p:cNvPr>
          <p:cNvSpPr txBox="1"/>
          <p:nvPr/>
        </p:nvSpPr>
        <p:spPr>
          <a:xfrm>
            <a:off x="6837528" y="3429000"/>
            <a:ext cx="5354472" cy="430887"/>
          </a:xfrm>
          <a:prstGeom prst="rect">
            <a:avLst/>
          </a:prstGeom>
          <a:noFill/>
        </p:spPr>
        <p:txBody>
          <a:bodyPr wrap="square" rtlCol="0">
            <a:spAutoFit/>
          </a:bodyPr>
          <a:lstStyle/>
          <a:p>
            <a:r>
              <a:rPr lang="en-US" sz="1100" dirty="0">
                <a:latin typeface="Times New Roman" panose="02020603050405020304" pitchFamily="18" charset="0"/>
                <a:cs typeface="Times New Roman" panose="02020603050405020304" pitchFamily="18" charset="0"/>
              </a:rPr>
              <a:t>https://www.pexels.com/photo/group-of-multiethnic-colleagues-communicating-in-office-5668799/</a:t>
            </a:r>
          </a:p>
        </p:txBody>
      </p:sp>
    </p:spTree>
    <p:extLst>
      <p:ext uri="{BB962C8B-B14F-4D97-AF65-F5344CB8AC3E}">
        <p14:creationId xmlns:p14="http://schemas.microsoft.com/office/powerpoint/2010/main" val="100204993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32C564-B7FB-AA53-686D-CE278023374C}"/>
              </a:ext>
            </a:extLst>
          </p:cNvPr>
          <p:cNvSpPr>
            <a:spLocks noGrp="1"/>
          </p:cNvSpPr>
          <p:nvPr>
            <p:ph type="title"/>
          </p:nvPr>
        </p:nvSpPr>
        <p:spPr>
          <a:xfrm>
            <a:off x="0" y="-9525"/>
            <a:ext cx="5183188" cy="1006475"/>
          </a:xfrm>
        </p:spPr>
        <p:txBody>
          <a:bodyPr/>
          <a:lstStyle/>
          <a:p>
            <a:pPr algn="ctr"/>
            <a:r>
              <a:rPr lang="en-US" sz="3200" b="1" kern="100" dirty="0">
                <a:effectLst/>
                <a:latin typeface="Times New Roman" panose="02020603050405020304" pitchFamily="18" charset="0"/>
                <a:ea typeface="Calibri" panose="020F0502020204030204" pitchFamily="34" charset="0"/>
                <a:cs typeface="Times New Roman" panose="02020603050405020304" pitchFamily="18" charset="0"/>
              </a:rPr>
              <a:t>Education</a:t>
            </a:r>
            <a:endParaRPr lang="en-US" b="1" dirty="0"/>
          </a:p>
        </p:txBody>
      </p:sp>
      <p:sp>
        <p:nvSpPr>
          <p:cNvPr id="4" name="Text Placeholder 3">
            <a:extLst>
              <a:ext uri="{FF2B5EF4-FFF2-40B4-BE49-F238E27FC236}">
                <a16:creationId xmlns:a16="http://schemas.microsoft.com/office/drawing/2014/main" id="{666A9A05-FC12-91AD-74E4-8CFF21430087}"/>
              </a:ext>
            </a:extLst>
          </p:cNvPr>
          <p:cNvSpPr>
            <a:spLocks noGrp="1"/>
          </p:cNvSpPr>
          <p:nvPr>
            <p:ph type="body" sz="half" idx="2"/>
          </p:nvPr>
        </p:nvSpPr>
        <p:spPr>
          <a:xfrm>
            <a:off x="0" y="987425"/>
            <a:ext cx="7137778" cy="5870575"/>
          </a:xfrm>
        </p:spPr>
        <p:txBody>
          <a:bodyPr/>
          <a:lstStyle/>
          <a:p>
            <a:pPr algn="just"/>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The level of formal education required to perform the functions required of a position. There is often an overlap between education and experience, and for this reason it is often advisable to consider the education level that would be expected of a new incumbent recruited externally. </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pic>
        <p:nvPicPr>
          <p:cNvPr id="5122" name="Picture 2" descr="Free Teacher Asking a Question to the Class Stock Photo">
            <a:extLst>
              <a:ext uri="{FF2B5EF4-FFF2-40B4-BE49-F238E27FC236}">
                <a16:creationId xmlns:a16="http://schemas.microsoft.com/office/drawing/2014/main" id="{22673D4F-3AE0-993B-F995-0CC3C804B09D}"/>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7137778" y="-9525"/>
            <a:ext cx="5054221" cy="3257692"/>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E7324AD7-E7DC-FC99-0453-E8794D1A0DCB}"/>
              </a:ext>
            </a:extLst>
          </p:cNvPr>
          <p:cNvSpPr txBox="1"/>
          <p:nvPr/>
        </p:nvSpPr>
        <p:spPr>
          <a:xfrm>
            <a:off x="7137778" y="3429000"/>
            <a:ext cx="4954138" cy="253916"/>
          </a:xfrm>
          <a:prstGeom prst="rect">
            <a:avLst/>
          </a:prstGeom>
          <a:noFill/>
        </p:spPr>
        <p:txBody>
          <a:bodyPr wrap="square" rtlCol="0">
            <a:spAutoFit/>
          </a:bodyPr>
          <a:lstStyle/>
          <a:p>
            <a:r>
              <a:rPr lang="en-US" sz="1050" dirty="0">
                <a:latin typeface="Times New Roman" panose="02020603050405020304" pitchFamily="18" charset="0"/>
                <a:cs typeface="Times New Roman" panose="02020603050405020304" pitchFamily="18" charset="0"/>
              </a:rPr>
              <a:t>https://www.pexels.com/photo/teacher-asking-a-question-to-the-class-5212345/</a:t>
            </a:r>
          </a:p>
        </p:txBody>
      </p:sp>
    </p:spTree>
    <p:extLst>
      <p:ext uri="{BB962C8B-B14F-4D97-AF65-F5344CB8AC3E}">
        <p14:creationId xmlns:p14="http://schemas.microsoft.com/office/powerpoint/2010/main" val="390099156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20AE72-6AC6-A09E-B536-CADDDF9FF458}"/>
              </a:ext>
            </a:extLst>
          </p:cNvPr>
          <p:cNvSpPr>
            <a:spLocks noGrp="1"/>
          </p:cNvSpPr>
          <p:nvPr>
            <p:ph type="title"/>
          </p:nvPr>
        </p:nvSpPr>
        <p:spPr>
          <a:xfrm>
            <a:off x="0" y="0"/>
            <a:ext cx="5363570" cy="1119116"/>
          </a:xfrm>
        </p:spPr>
        <p:txBody>
          <a:bodyPr>
            <a:normAutofit/>
          </a:bodyPr>
          <a:lstStyle/>
          <a:p>
            <a:pPr algn="ctr"/>
            <a:r>
              <a:rPr lang="en-US" sz="2400" b="1" dirty="0">
                <a:latin typeface="Times New Roman" panose="02020603050405020304" pitchFamily="18" charset="0"/>
                <a:cs typeface="Times New Roman" panose="02020603050405020304" pitchFamily="18" charset="0"/>
              </a:rPr>
              <a:t>Experience</a:t>
            </a:r>
          </a:p>
        </p:txBody>
      </p:sp>
      <p:sp>
        <p:nvSpPr>
          <p:cNvPr id="4" name="Text Placeholder 3">
            <a:extLst>
              <a:ext uri="{FF2B5EF4-FFF2-40B4-BE49-F238E27FC236}">
                <a16:creationId xmlns:a16="http://schemas.microsoft.com/office/drawing/2014/main" id="{BD061BC6-5163-D1C6-17FD-E8B7C20770D5}"/>
              </a:ext>
            </a:extLst>
          </p:cNvPr>
          <p:cNvSpPr>
            <a:spLocks noGrp="1"/>
          </p:cNvSpPr>
          <p:nvPr>
            <p:ph type="body" sz="half" idx="2"/>
          </p:nvPr>
        </p:nvSpPr>
        <p:spPr>
          <a:xfrm>
            <a:off x="0" y="987425"/>
            <a:ext cx="7328848" cy="5870575"/>
          </a:xfrm>
        </p:spPr>
        <p:txBody>
          <a:bodyPr/>
          <a:lstStyle/>
          <a:p>
            <a:pPr algn="just"/>
            <a:r>
              <a:rPr lang="en-US" sz="2400" dirty="0">
                <a:effectLst/>
                <a:latin typeface="Times New Roman" panose="02020603050405020304" pitchFamily="18" charset="0"/>
                <a:ea typeface="Calibri" panose="020F0502020204030204" pitchFamily="34" charset="0"/>
              </a:rPr>
              <a:t>The length of practical experience and nature of technical/managerial familiarity required. This experience is in addition to formal education</a:t>
            </a:r>
            <a:r>
              <a:rPr lang="en-US" sz="1800" dirty="0">
                <a:effectLst/>
                <a:latin typeface="Times New Roman" panose="02020603050405020304" pitchFamily="18" charset="0"/>
                <a:ea typeface="Calibri" panose="020F0502020204030204" pitchFamily="34" charset="0"/>
              </a:rPr>
              <a:t>.</a:t>
            </a:r>
            <a:endParaRPr lang="en-US" dirty="0"/>
          </a:p>
        </p:txBody>
      </p:sp>
      <p:pic>
        <p:nvPicPr>
          <p:cNvPr id="6146" name="Picture 2" descr="Free Men Doing Hand Shake Stock Photo">
            <a:extLst>
              <a:ext uri="{FF2B5EF4-FFF2-40B4-BE49-F238E27FC236}">
                <a16:creationId xmlns:a16="http://schemas.microsoft.com/office/drawing/2014/main" id="{EC518B36-3162-AE65-7687-5121FD70B7A2}"/>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7328848" y="1"/>
            <a:ext cx="4863152" cy="342900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04EB8515-2E19-C120-DD44-941742064A05}"/>
              </a:ext>
            </a:extLst>
          </p:cNvPr>
          <p:cNvSpPr txBox="1"/>
          <p:nvPr/>
        </p:nvSpPr>
        <p:spPr>
          <a:xfrm>
            <a:off x="7328848" y="3616657"/>
            <a:ext cx="4863152" cy="261610"/>
          </a:xfrm>
          <a:prstGeom prst="rect">
            <a:avLst/>
          </a:prstGeom>
          <a:noFill/>
        </p:spPr>
        <p:txBody>
          <a:bodyPr wrap="square" rtlCol="0">
            <a:spAutoFit/>
          </a:bodyPr>
          <a:lstStyle/>
          <a:p>
            <a:r>
              <a:rPr lang="en-US" sz="1100" dirty="0">
                <a:latin typeface="Times New Roman" panose="02020603050405020304" pitchFamily="18" charset="0"/>
                <a:cs typeface="Times New Roman" panose="02020603050405020304" pitchFamily="18" charset="0"/>
              </a:rPr>
              <a:t>https://www.pexels.com/photo/men-doing-hand-shake-7433830/</a:t>
            </a:r>
          </a:p>
        </p:txBody>
      </p:sp>
    </p:spTree>
    <p:extLst>
      <p:ext uri="{BB962C8B-B14F-4D97-AF65-F5344CB8AC3E}">
        <p14:creationId xmlns:p14="http://schemas.microsoft.com/office/powerpoint/2010/main" val="73085974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F37131-0E2D-2E69-B453-74E7F73A8F0A}"/>
              </a:ext>
            </a:extLst>
          </p:cNvPr>
          <p:cNvSpPr>
            <a:spLocks noGrp="1"/>
          </p:cNvSpPr>
          <p:nvPr>
            <p:ph type="title"/>
          </p:nvPr>
        </p:nvSpPr>
        <p:spPr>
          <a:xfrm>
            <a:off x="0" y="1"/>
            <a:ext cx="12192000" cy="887103"/>
          </a:xfrm>
        </p:spPr>
        <p:txBody>
          <a:bodyPr>
            <a:normAutofit/>
          </a:bodyPr>
          <a:lstStyle/>
          <a:p>
            <a:pPr algn="ctr"/>
            <a:r>
              <a:rPr lang="en-US" sz="2400" b="1" dirty="0">
                <a:latin typeface="Times New Roman" panose="02020603050405020304" pitchFamily="18" charset="0"/>
                <a:cs typeface="Times New Roman" panose="02020603050405020304" pitchFamily="18" charset="0"/>
              </a:rPr>
              <a:t>Complexity</a:t>
            </a:r>
          </a:p>
        </p:txBody>
      </p:sp>
      <p:sp>
        <p:nvSpPr>
          <p:cNvPr id="3" name="Content Placeholder 2">
            <a:extLst>
              <a:ext uri="{FF2B5EF4-FFF2-40B4-BE49-F238E27FC236}">
                <a16:creationId xmlns:a16="http://schemas.microsoft.com/office/drawing/2014/main" id="{74E3645C-E2A1-3A30-8C24-A3E7B1005036}"/>
              </a:ext>
            </a:extLst>
          </p:cNvPr>
          <p:cNvSpPr>
            <a:spLocks noGrp="1"/>
          </p:cNvSpPr>
          <p:nvPr>
            <p:ph idx="1"/>
          </p:nvPr>
        </p:nvSpPr>
        <p:spPr>
          <a:xfrm>
            <a:off x="-1" y="996286"/>
            <a:ext cx="12078269" cy="5861713"/>
          </a:xfrm>
        </p:spPr>
        <p:txBody>
          <a:bodyPr/>
          <a:lstStyle/>
          <a:p>
            <a:pPr marL="0" marR="0" lvl="0" indent="0" algn="just">
              <a:lnSpc>
                <a:spcPct val="107000"/>
              </a:lnSpc>
              <a:spcBef>
                <a:spcPts val="0"/>
              </a:spcBef>
              <a:spcAft>
                <a:spcPts val="0"/>
              </a:spcAft>
              <a:buNone/>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Complexity – measured in terms of: </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R="0" indent="0" algn="just">
              <a:lnSpc>
                <a:spcPct val="107000"/>
              </a:lnSpc>
              <a:spcBef>
                <a:spcPts val="0"/>
              </a:spcBef>
              <a:spcAft>
                <a:spcPts val="0"/>
              </a:spcAft>
              <a:buNone/>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(a) the time taken to learn and adjust to specific job requirements,</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R="0" indent="0" algn="just">
              <a:lnSpc>
                <a:spcPct val="107000"/>
              </a:lnSpc>
              <a:spcBef>
                <a:spcPts val="0"/>
              </a:spcBef>
              <a:spcAft>
                <a:spcPts val="0"/>
              </a:spcAft>
              <a:buNone/>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(b) the level to which the job functions are defined and follow established and predictable patterns and, </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R="0" indent="0" algn="just">
              <a:lnSpc>
                <a:spcPct val="107000"/>
              </a:lnSpc>
              <a:spcBef>
                <a:spcPts val="0"/>
              </a:spcBef>
              <a:spcAft>
                <a:spcPts val="800"/>
              </a:spcAft>
              <a:buNone/>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(c) the thinking challenge required to adapt to rapidly changing circumstances and innovative or conceptual thinking needed to initiate new corporate direction. </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38458991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14750E-D9DD-0AF0-E9FA-8635DD6E4ADE}"/>
              </a:ext>
            </a:extLst>
          </p:cNvPr>
          <p:cNvSpPr>
            <a:spLocks noGrp="1"/>
          </p:cNvSpPr>
          <p:nvPr>
            <p:ph type="title"/>
          </p:nvPr>
        </p:nvSpPr>
        <p:spPr>
          <a:xfrm>
            <a:off x="0" y="1"/>
            <a:ext cx="12192000" cy="887103"/>
          </a:xfrm>
        </p:spPr>
        <p:txBody>
          <a:bodyPr>
            <a:normAutofit/>
          </a:bodyPr>
          <a:lstStyle/>
          <a:p>
            <a:pPr algn="ctr"/>
            <a:r>
              <a:rPr lang="en-US" sz="2400" b="1" kern="100" dirty="0">
                <a:effectLst/>
                <a:latin typeface="Times New Roman" panose="02020603050405020304" pitchFamily="18" charset="0"/>
                <a:ea typeface="Calibri" panose="020F0502020204030204" pitchFamily="34" charset="0"/>
                <a:cs typeface="Times New Roman" panose="02020603050405020304" pitchFamily="18" charset="0"/>
              </a:rPr>
              <a:t>Scope of Job</a:t>
            </a:r>
            <a:endParaRPr lang="en-US" sz="2400" b="1" dirty="0"/>
          </a:p>
        </p:txBody>
      </p:sp>
      <p:sp>
        <p:nvSpPr>
          <p:cNvPr id="3" name="Content Placeholder 2">
            <a:extLst>
              <a:ext uri="{FF2B5EF4-FFF2-40B4-BE49-F238E27FC236}">
                <a16:creationId xmlns:a16="http://schemas.microsoft.com/office/drawing/2014/main" id="{B0B39DF5-1DA3-15B8-DB35-0E2AFA970334}"/>
              </a:ext>
            </a:extLst>
          </p:cNvPr>
          <p:cNvSpPr>
            <a:spLocks noGrp="1"/>
          </p:cNvSpPr>
          <p:nvPr>
            <p:ph idx="1"/>
          </p:nvPr>
        </p:nvSpPr>
        <p:spPr>
          <a:xfrm>
            <a:off x="0" y="1050878"/>
            <a:ext cx="12192000" cy="5807121"/>
          </a:xfrm>
        </p:spPr>
        <p:txBody>
          <a:bodyPr/>
          <a:lstStyle/>
          <a:p>
            <a:pPr marL="0" indent="0" algn="just">
              <a:buNone/>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The complexity and scope of work factors tend to be related to the education and experience level required of a position. The calculation of points for each of these factors is based on the application of a percentage rating of the sum of the points derived in the evaluation of Education and Experience.</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44546945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8E5576-3A43-6359-0C6C-2498FA64C06A}"/>
              </a:ext>
            </a:extLst>
          </p:cNvPr>
          <p:cNvSpPr>
            <a:spLocks noGrp="1"/>
          </p:cNvSpPr>
          <p:nvPr>
            <p:ph type="title"/>
          </p:nvPr>
        </p:nvSpPr>
        <p:spPr>
          <a:xfrm>
            <a:off x="0" y="1"/>
            <a:ext cx="12192000" cy="928047"/>
          </a:xfrm>
        </p:spPr>
        <p:txBody>
          <a:bodyPr>
            <a:normAutofit/>
          </a:bodyPr>
          <a:lstStyle/>
          <a:p>
            <a:pPr algn="ctr"/>
            <a:r>
              <a:rPr lang="en-US" sz="2400" b="1" dirty="0">
                <a:effectLst/>
                <a:latin typeface="Times New Roman" panose="02020603050405020304" pitchFamily="18" charset="0"/>
                <a:ea typeface="Calibri" panose="020F0502020204030204" pitchFamily="34" charset="0"/>
              </a:rPr>
              <a:t>Supervision Received</a:t>
            </a:r>
            <a:endParaRPr lang="en-US" sz="2400" b="1" dirty="0"/>
          </a:p>
        </p:txBody>
      </p:sp>
      <p:sp>
        <p:nvSpPr>
          <p:cNvPr id="3" name="Content Placeholder 2">
            <a:extLst>
              <a:ext uri="{FF2B5EF4-FFF2-40B4-BE49-F238E27FC236}">
                <a16:creationId xmlns:a16="http://schemas.microsoft.com/office/drawing/2014/main" id="{CC066769-F396-0FDE-C127-89C5DC62FF6F}"/>
              </a:ext>
            </a:extLst>
          </p:cNvPr>
          <p:cNvSpPr>
            <a:spLocks noGrp="1"/>
          </p:cNvSpPr>
          <p:nvPr>
            <p:ph idx="1"/>
          </p:nvPr>
        </p:nvSpPr>
        <p:spPr>
          <a:xfrm>
            <a:off x="-1" y="928048"/>
            <a:ext cx="12050973" cy="5929951"/>
          </a:xfrm>
        </p:spPr>
        <p:txBody>
          <a:bodyPr>
            <a:normAutofit/>
          </a:bodyPr>
          <a:lstStyle/>
          <a:p>
            <a:r>
              <a:rPr lang="en-US" sz="2400" dirty="0">
                <a:effectLst/>
                <a:latin typeface="Times New Roman" panose="02020603050405020304" pitchFamily="18" charset="0"/>
                <a:ea typeface="Calibri" panose="020F0502020204030204" pitchFamily="34" charset="0"/>
              </a:rPr>
              <a:t>The extent of supervision, direction or guidance imposed on the job holder and the freedom the executive has to take action</a:t>
            </a:r>
            <a:endParaRPr lang="en-US" sz="2400" dirty="0"/>
          </a:p>
        </p:txBody>
      </p:sp>
    </p:spTree>
    <p:extLst>
      <p:ext uri="{BB962C8B-B14F-4D97-AF65-F5344CB8AC3E}">
        <p14:creationId xmlns:p14="http://schemas.microsoft.com/office/powerpoint/2010/main" val="176915772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70659C-7991-EA34-EC78-4D46992A1B83}"/>
              </a:ext>
            </a:extLst>
          </p:cNvPr>
          <p:cNvSpPr>
            <a:spLocks noGrp="1"/>
          </p:cNvSpPr>
          <p:nvPr>
            <p:ph type="title"/>
          </p:nvPr>
        </p:nvSpPr>
        <p:spPr>
          <a:xfrm>
            <a:off x="0" y="1"/>
            <a:ext cx="12192000" cy="1023581"/>
          </a:xfrm>
        </p:spPr>
        <p:txBody>
          <a:bodyPr>
            <a:normAutofit/>
          </a:bodyPr>
          <a:lstStyle/>
          <a:p>
            <a:pPr algn="ctr"/>
            <a:r>
              <a:rPr lang="en-US" sz="2400" b="1" kern="100" dirty="0">
                <a:effectLst/>
                <a:latin typeface="Times New Roman" panose="02020603050405020304" pitchFamily="18" charset="0"/>
                <a:ea typeface="Calibri" panose="020F0502020204030204" pitchFamily="34" charset="0"/>
                <a:cs typeface="Times New Roman" panose="02020603050405020304" pitchFamily="18" charset="0"/>
              </a:rPr>
              <a:t>Authority Exercised</a:t>
            </a:r>
            <a:endParaRPr lang="en-US" sz="2400" b="1" dirty="0"/>
          </a:p>
        </p:txBody>
      </p:sp>
      <p:sp>
        <p:nvSpPr>
          <p:cNvPr id="3" name="Content Placeholder 2">
            <a:extLst>
              <a:ext uri="{FF2B5EF4-FFF2-40B4-BE49-F238E27FC236}">
                <a16:creationId xmlns:a16="http://schemas.microsoft.com/office/drawing/2014/main" id="{A2ED4B06-1157-C111-C802-7A65177359A7}"/>
              </a:ext>
            </a:extLst>
          </p:cNvPr>
          <p:cNvSpPr>
            <a:spLocks noGrp="1"/>
          </p:cNvSpPr>
          <p:nvPr>
            <p:ph idx="1"/>
          </p:nvPr>
        </p:nvSpPr>
        <p:spPr>
          <a:xfrm>
            <a:off x="0" y="777922"/>
            <a:ext cx="12192000" cy="6080077"/>
          </a:xfrm>
        </p:spPr>
        <p:txBody>
          <a:bodyPr/>
          <a:lstStyle/>
          <a:p>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Authority level expressed in terms of routine expenditure, capital expenditure and investments, granting of loans, hiring and firing staff, etc.</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223735962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004D86-84DD-83C5-FB09-7C0798C0B05C}"/>
              </a:ext>
            </a:extLst>
          </p:cNvPr>
          <p:cNvSpPr>
            <a:spLocks noGrp="1"/>
          </p:cNvSpPr>
          <p:nvPr>
            <p:ph type="title"/>
          </p:nvPr>
        </p:nvSpPr>
        <p:spPr>
          <a:xfrm>
            <a:off x="0" y="1"/>
            <a:ext cx="12192000" cy="1241945"/>
          </a:xfrm>
        </p:spPr>
        <p:txBody>
          <a:bodyPr>
            <a:normAutofit/>
          </a:bodyPr>
          <a:lstStyle/>
          <a:p>
            <a:pPr algn="ctr"/>
            <a:r>
              <a:rPr lang="en-US" sz="2400" b="1" kern="100" dirty="0">
                <a:effectLst/>
                <a:latin typeface="Times New Roman" panose="02020603050405020304" pitchFamily="18" charset="0"/>
                <a:ea typeface="Calibri" panose="020F0502020204030204" pitchFamily="34" charset="0"/>
                <a:cs typeface="Times New Roman" panose="02020603050405020304" pitchFamily="18" charset="0"/>
              </a:rPr>
              <a:t>Job Evaluation Process</a:t>
            </a:r>
            <a:br>
              <a:rPr lang="en-US" sz="2400" kern="100" dirty="0">
                <a:effectLst/>
                <a:latin typeface="Calibri" panose="020F0502020204030204" pitchFamily="34" charset="0"/>
                <a:ea typeface="Calibri" panose="020F0502020204030204" pitchFamily="34" charset="0"/>
                <a:cs typeface="Times New Roman" panose="02020603050405020304" pitchFamily="18" charset="0"/>
              </a:rPr>
            </a:br>
            <a:endParaRPr lang="en-US" sz="2400" dirty="0"/>
          </a:p>
        </p:txBody>
      </p:sp>
      <p:sp>
        <p:nvSpPr>
          <p:cNvPr id="3" name="Content Placeholder 2">
            <a:extLst>
              <a:ext uri="{FF2B5EF4-FFF2-40B4-BE49-F238E27FC236}">
                <a16:creationId xmlns:a16="http://schemas.microsoft.com/office/drawing/2014/main" id="{F5565BA1-0D9D-7B7C-CD07-A9A1C25F2028}"/>
              </a:ext>
            </a:extLst>
          </p:cNvPr>
          <p:cNvSpPr>
            <a:spLocks noGrp="1"/>
          </p:cNvSpPr>
          <p:nvPr>
            <p:ph idx="1"/>
          </p:nvPr>
        </p:nvSpPr>
        <p:spPr>
          <a:xfrm>
            <a:off x="0" y="764276"/>
            <a:ext cx="12192000" cy="6093724"/>
          </a:xfrm>
        </p:spPr>
        <p:txBody>
          <a:bodyPr/>
          <a:lstStyle/>
          <a:p>
            <a:pPr algn="just"/>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Job Evaluation is a technique to rank jobs in an organization on the basis of the duties and responsibilities assigned to the job. The job evaluation process results in a job being assigned to a pay grade. The pay grade is associated with a pay range that is defined by a minimum and a maximum pay rate.</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413242115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219E94-BADC-5CD7-1DF1-AB49636B6F4A}"/>
              </a:ext>
            </a:extLst>
          </p:cNvPr>
          <p:cNvSpPr>
            <a:spLocks noGrp="1"/>
          </p:cNvSpPr>
          <p:nvPr>
            <p:ph type="title"/>
          </p:nvPr>
        </p:nvSpPr>
        <p:spPr>
          <a:xfrm>
            <a:off x="0" y="1"/>
            <a:ext cx="12192000" cy="1132763"/>
          </a:xfrm>
        </p:spPr>
        <p:txBody>
          <a:bodyPr>
            <a:normAutofit/>
          </a:bodyPr>
          <a:lstStyle/>
          <a:p>
            <a:pPr algn="ctr"/>
            <a:r>
              <a:rPr lang="en-US" sz="2400" b="1" dirty="0">
                <a:latin typeface="Times New Roman" panose="02020603050405020304" pitchFamily="18" charset="0"/>
                <a:cs typeface="Times New Roman" panose="02020603050405020304" pitchFamily="18" charset="0"/>
              </a:rPr>
              <a:t>Step One</a:t>
            </a:r>
          </a:p>
        </p:txBody>
      </p:sp>
      <p:sp>
        <p:nvSpPr>
          <p:cNvPr id="3" name="Content Placeholder 2">
            <a:extLst>
              <a:ext uri="{FF2B5EF4-FFF2-40B4-BE49-F238E27FC236}">
                <a16:creationId xmlns:a16="http://schemas.microsoft.com/office/drawing/2014/main" id="{CA3BEB81-1180-D93D-0B65-BAE6BF44E9C5}"/>
              </a:ext>
            </a:extLst>
          </p:cNvPr>
          <p:cNvSpPr>
            <a:spLocks noGrp="1"/>
          </p:cNvSpPr>
          <p:nvPr>
            <p:ph idx="1"/>
          </p:nvPr>
        </p:nvSpPr>
        <p:spPr>
          <a:xfrm>
            <a:off x="0" y="805218"/>
            <a:ext cx="12192000" cy="6052782"/>
          </a:xfrm>
        </p:spPr>
        <p:txBody>
          <a:bodyPr/>
          <a:lstStyle/>
          <a:p>
            <a:pPr algn="just"/>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Job Description - The position supervisor assigns duties and writes the job description. If there is an incumbent employee, s/he reviews it, and they both sign it. Instructions and additional assistance are available from Human Resources, if needed. The job description is a snapshot of the job as it presently exists, reflecting the current duties and responsibilities of the job and/or the incumbent.</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149110541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2FF3C4-27E5-3C5B-2676-D158F80497E3}"/>
              </a:ext>
            </a:extLst>
          </p:cNvPr>
          <p:cNvSpPr>
            <a:spLocks noGrp="1"/>
          </p:cNvSpPr>
          <p:nvPr>
            <p:ph type="title"/>
          </p:nvPr>
        </p:nvSpPr>
        <p:spPr>
          <a:xfrm>
            <a:off x="0" y="1"/>
            <a:ext cx="12192000" cy="1023581"/>
          </a:xfrm>
        </p:spPr>
        <p:txBody>
          <a:bodyPr>
            <a:normAutofit/>
          </a:bodyPr>
          <a:lstStyle/>
          <a:p>
            <a:pPr algn="ctr"/>
            <a:r>
              <a:rPr lang="en-US" sz="2400" b="1" dirty="0">
                <a:latin typeface="Times New Roman" panose="02020603050405020304" pitchFamily="18" charset="0"/>
                <a:cs typeface="Times New Roman" panose="02020603050405020304" pitchFamily="18" charset="0"/>
              </a:rPr>
              <a:t>Step Two</a:t>
            </a:r>
          </a:p>
        </p:txBody>
      </p:sp>
      <p:sp>
        <p:nvSpPr>
          <p:cNvPr id="3" name="Content Placeholder 2">
            <a:extLst>
              <a:ext uri="{FF2B5EF4-FFF2-40B4-BE49-F238E27FC236}">
                <a16:creationId xmlns:a16="http://schemas.microsoft.com/office/drawing/2014/main" id="{F45FDCCC-86FD-5E85-C428-8F304AE0145F}"/>
              </a:ext>
            </a:extLst>
          </p:cNvPr>
          <p:cNvSpPr>
            <a:spLocks noGrp="1"/>
          </p:cNvSpPr>
          <p:nvPr>
            <p:ph idx="1"/>
          </p:nvPr>
        </p:nvSpPr>
        <p:spPr>
          <a:xfrm>
            <a:off x="-1" y="1023582"/>
            <a:ext cx="12191999" cy="5834417"/>
          </a:xfrm>
        </p:spPr>
        <p:txBody>
          <a:bodyPr/>
          <a:lstStyle/>
          <a:p>
            <a:pPr algn="just"/>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Approval - The vice president reviews job descriptions and, if s/he concurs, approves the responsibilities, requirements, and depart-mental organization contained within a job description presented for new evaluation, and signs it. If the vice president does not concur with the contents of the description, it is returned to the supervisor for changes.</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183091969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817B32-C630-6DE7-8BA8-E88D0F4E79D8}"/>
              </a:ext>
            </a:extLst>
          </p:cNvPr>
          <p:cNvSpPr>
            <a:spLocks noGrp="1"/>
          </p:cNvSpPr>
          <p:nvPr>
            <p:ph type="title"/>
          </p:nvPr>
        </p:nvSpPr>
        <p:spPr>
          <a:xfrm>
            <a:off x="0" y="1"/>
            <a:ext cx="12091916" cy="1690688"/>
          </a:xfrm>
        </p:spPr>
        <p:txBody>
          <a:bodyPr>
            <a:normAutofit/>
          </a:bodyPr>
          <a:lstStyle/>
          <a:p>
            <a:pPr algn="ctr"/>
            <a:r>
              <a:rPr lang="en-US" sz="2400" b="1" dirty="0">
                <a:latin typeface="Times New Roman" panose="02020603050405020304" pitchFamily="18" charset="0"/>
                <a:cs typeface="Times New Roman" panose="02020603050405020304" pitchFamily="18" charset="0"/>
              </a:rPr>
              <a:t>Step Three</a:t>
            </a:r>
          </a:p>
        </p:txBody>
      </p:sp>
      <p:sp>
        <p:nvSpPr>
          <p:cNvPr id="3" name="Content Placeholder 2">
            <a:extLst>
              <a:ext uri="{FF2B5EF4-FFF2-40B4-BE49-F238E27FC236}">
                <a16:creationId xmlns:a16="http://schemas.microsoft.com/office/drawing/2014/main" id="{35ED98A3-C942-EA11-0027-496821134E57}"/>
              </a:ext>
            </a:extLst>
          </p:cNvPr>
          <p:cNvSpPr>
            <a:spLocks noGrp="1"/>
          </p:cNvSpPr>
          <p:nvPr>
            <p:ph idx="1"/>
          </p:nvPr>
        </p:nvSpPr>
        <p:spPr>
          <a:xfrm>
            <a:off x="-95534" y="1091821"/>
            <a:ext cx="12187450" cy="5766178"/>
          </a:xfrm>
        </p:spPr>
        <p:txBody>
          <a:bodyPr/>
          <a:lstStyle/>
          <a:p>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Review- Human Resources reviews the job description as submitted with the supervisor prior to evaluation by the Job Evaluation Committee </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394498685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B73F58-4266-8E84-E9C0-E3DF43C4AEAF}"/>
              </a:ext>
            </a:extLst>
          </p:cNvPr>
          <p:cNvSpPr>
            <a:spLocks noGrp="1"/>
          </p:cNvSpPr>
          <p:nvPr>
            <p:ph type="title"/>
          </p:nvPr>
        </p:nvSpPr>
        <p:spPr>
          <a:xfrm>
            <a:off x="0" y="-95533"/>
            <a:ext cx="12192000" cy="1078172"/>
          </a:xfrm>
        </p:spPr>
        <p:txBody>
          <a:bodyPr>
            <a:normAutofit/>
          </a:bodyPr>
          <a:lstStyle/>
          <a:p>
            <a:pPr algn="ctr"/>
            <a:r>
              <a:rPr lang="en-US" sz="2400" b="1" dirty="0">
                <a:latin typeface="Times New Roman" panose="02020603050405020304" pitchFamily="18" charset="0"/>
                <a:cs typeface="Times New Roman" panose="02020603050405020304" pitchFamily="18" charset="0"/>
              </a:rPr>
              <a:t>Step Four</a:t>
            </a:r>
          </a:p>
        </p:txBody>
      </p:sp>
      <p:sp>
        <p:nvSpPr>
          <p:cNvPr id="3" name="Content Placeholder 2">
            <a:extLst>
              <a:ext uri="{FF2B5EF4-FFF2-40B4-BE49-F238E27FC236}">
                <a16:creationId xmlns:a16="http://schemas.microsoft.com/office/drawing/2014/main" id="{0603B12A-7FE9-7564-1C77-FB5F959C36A4}"/>
              </a:ext>
            </a:extLst>
          </p:cNvPr>
          <p:cNvSpPr>
            <a:spLocks noGrp="1"/>
          </p:cNvSpPr>
          <p:nvPr>
            <p:ph idx="1"/>
          </p:nvPr>
        </p:nvSpPr>
        <p:spPr>
          <a:xfrm>
            <a:off x="0" y="982638"/>
            <a:ext cx="12192000" cy="5875361"/>
          </a:xfrm>
        </p:spPr>
        <p:txBody>
          <a:bodyPr/>
          <a:lstStyle/>
          <a:p>
            <a:pPr algn="just"/>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Human Resources help ensure that there is consistency and equity in the job descriptions and titles by editing them for clarity and format. If the Human Resources Office makes changes, the job description is returned to the supervisor and vice president for signature prior to being presented to the Job Evaluation Committee</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143063849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3D3516-835D-8C7B-5A2E-7AED9516B9CC}"/>
              </a:ext>
            </a:extLst>
          </p:cNvPr>
          <p:cNvSpPr>
            <a:spLocks noGrp="1"/>
          </p:cNvSpPr>
          <p:nvPr>
            <p:ph type="title"/>
          </p:nvPr>
        </p:nvSpPr>
        <p:spPr>
          <a:xfrm>
            <a:off x="0" y="1"/>
            <a:ext cx="12192000" cy="696035"/>
          </a:xfrm>
        </p:spPr>
        <p:txBody>
          <a:bodyPr>
            <a:normAutofit/>
          </a:bodyPr>
          <a:lstStyle/>
          <a:p>
            <a:pPr algn="ctr"/>
            <a:r>
              <a:rPr lang="en-US" sz="2400" b="1" dirty="0">
                <a:latin typeface="Times New Roman" panose="02020603050405020304" pitchFamily="18" charset="0"/>
                <a:cs typeface="Times New Roman" panose="02020603050405020304" pitchFamily="18" charset="0"/>
              </a:rPr>
              <a:t>Step Five</a:t>
            </a:r>
          </a:p>
        </p:txBody>
      </p:sp>
      <p:sp>
        <p:nvSpPr>
          <p:cNvPr id="3" name="Content Placeholder 2">
            <a:extLst>
              <a:ext uri="{FF2B5EF4-FFF2-40B4-BE49-F238E27FC236}">
                <a16:creationId xmlns:a16="http://schemas.microsoft.com/office/drawing/2014/main" id="{63E55BD6-DD6C-3DA9-A7A2-A6491658937B}"/>
              </a:ext>
            </a:extLst>
          </p:cNvPr>
          <p:cNvSpPr>
            <a:spLocks noGrp="1"/>
          </p:cNvSpPr>
          <p:nvPr>
            <p:ph idx="1"/>
          </p:nvPr>
        </p:nvSpPr>
        <p:spPr>
          <a:xfrm>
            <a:off x="0" y="914400"/>
            <a:ext cx="12192000" cy="5813945"/>
          </a:xfrm>
        </p:spPr>
        <p:txBody>
          <a:bodyPr/>
          <a:lstStyle/>
          <a:p>
            <a:pPr algn="just"/>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Evaluation - The Job Evaluation Committee (JEC) is a multimember committee, the members of which are appointed by the Staff Salary Administration Committee (SSAC), representing employees throughout organization. JEC ensures equity among jobs through the use of established, consistent criteria for evaluation and prevents escalation of the job evaluation grades by validating changes in job content presented for review. Members of JEC receive in-depth training on job evaluation and utilize a consistently applied point system for the evaluations.</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382329511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4155F3-F5CD-6810-C0CC-A552D2033DF8}"/>
              </a:ext>
            </a:extLst>
          </p:cNvPr>
          <p:cNvSpPr>
            <a:spLocks noGrp="1"/>
          </p:cNvSpPr>
          <p:nvPr>
            <p:ph type="title"/>
          </p:nvPr>
        </p:nvSpPr>
        <p:spPr>
          <a:xfrm>
            <a:off x="0" y="1"/>
            <a:ext cx="12192000" cy="1050877"/>
          </a:xfrm>
        </p:spPr>
        <p:txBody>
          <a:bodyPr>
            <a:normAutofit/>
          </a:bodyPr>
          <a:lstStyle/>
          <a:p>
            <a:pPr algn="ctr"/>
            <a:r>
              <a:rPr lang="en-US" sz="2400" b="1" dirty="0">
                <a:latin typeface="Times New Roman" panose="02020603050405020304" pitchFamily="18" charset="0"/>
                <a:cs typeface="Times New Roman" panose="02020603050405020304" pitchFamily="18" charset="0"/>
              </a:rPr>
              <a:t>Step Six</a:t>
            </a:r>
          </a:p>
        </p:txBody>
      </p:sp>
      <p:sp>
        <p:nvSpPr>
          <p:cNvPr id="3" name="Content Placeholder 2">
            <a:extLst>
              <a:ext uri="{FF2B5EF4-FFF2-40B4-BE49-F238E27FC236}">
                <a16:creationId xmlns:a16="http://schemas.microsoft.com/office/drawing/2014/main" id="{CAC18B2C-811A-3A39-9CD3-D7E6FCBDFCC3}"/>
              </a:ext>
            </a:extLst>
          </p:cNvPr>
          <p:cNvSpPr>
            <a:spLocks noGrp="1"/>
          </p:cNvSpPr>
          <p:nvPr>
            <p:ph idx="1"/>
          </p:nvPr>
        </p:nvSpPr>
        <p:spPr>
          <a:xfrm>
            <a:off x="-1" y="777923"/>
            <a:ext cx="12064621" cy="6223378"/>
          </a:xfrm>
        </p:spPr>
        <p:txBody>
          <a:bodyPr>
            <a:normAutofit/>
          </a:bodyPr>
          <a:lstStyle/>
          <a:p>
            <a:r>
              <a:rPr lang="en-US" sz="2400" dirty="0">
                <a:effectLst/>
                <a:latin typeface="Times New Roman" panose="02020603050405020304" pitchFamily="18" charset="0"/>
                <a:ea typeface="Calibri" panose="020F0502020204030204" pitchFamily="34" charset="0"/>
              </a:rPr>
              <a:t>Confirmation – confirmation of  all job evaluations and titles recommended by JEC</a:t>
            </a:r>
            <a:endParaRPr lang="en-US" sz="2400" dirty="0"/>
          </a:p>
        </p:txBody>
      </p:sp>
    </p:spTree>
    <p:extLst>
      <p:ext uri="{BB962C8B-B14F-4D97-AF65-F5344CB8AC3E}">
        <p14:creationId xmlns:p14="http://schemas.microsoft.com/office/powerpoint/2010/main" val="244413379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521577-389D-E0DE-A9E9-0D5553912B5C}"/>
              </a:ext>
            </a:extLst>
          </p:cNvPr>
          <p:cNvSpPr>
            <a:spLocks noGrp="1"/>
          </p:cNvSpPr>
          <p:nvPr>
            <p:ph type="title"/>
          </p:nvPr>
        </p:nvSpPr>
        <p:spPr>
          <a:xfrm>
            <a:off x="0" y="1"/>
            <a:ext cx="12192000" cy="900751"/>
          </a:xfrm>
        </p:spPr>
        <p:txBody>
          <a:bodyPr>
            <a:normAutofit fontScale="90000"/>
          </a:bodyPr>
          <a:lstStyle/>
          <a:p>
            <a:pPr algn="ctr"/>
            <a:r>
              <a:rPr lang="en-US" sz="2700" b="1" kern="100" dirty="0">
                <a:effectLst/>
                <a:latin typeface="Times New Roman" panose="02020603050405020304" pitchFamily="18" charset="0"/>
                <a:ea typeface="Calibri" panose="020F0502020204030204" pitchFamily="34" charset="0"/>
                <a:cs typeface="Times New Roman" panose="02020603050405020304" pitchFamily="18" charset="0"/>
              </a:rPr>
              <a:t>Advantages of job evaluation </a:t>
            </a:r>
            <a:br>
              <a:rPr lang="en-US" sz="1800" kern="100" dirty="0">
                <a:effectLst/>
                <a:latin typeface="Calibri" panose="020F0502020204030204" pitchFamily="34" charset="0"/>
                <a:ea typeface="Calibri" panose="020F0502020204030204" pitchFamily="34" charset="0"/>
                <a:cs typeface="Times New Roman" panose="02020603050405020304" pitchFamily="18" charset="0"/>
              </a:rPr>
            </a:br>
            <a:endParaRPr lang="en-US" dirty="0"/>
          </a:p>
        </p:txBody>
      </p:sp>
      <p:sp>
        <p:nvSpPr>
          <p:cNvPr id="3" name="Content Placeholder 2">
            <a:extLst>
              <a:ext uri="{FF2B5EF4-FFF2-40B4-BE49-F238E27FC236}">
                <a16:creationId xmlns:a16="http://schemas.microsoft.com/office/drawing/2014/main" id="{A014F592-5E50-0D8D-FB84-E86ED61C4C59}"/>
              </a:ext>
            </a:extLst>
          </p:cNvPr>
          <p:cNvSpPr>
            <a:spLocks noGrp="1"/>
          </p:cNvSpPr>
          <p:nvPr>
            <p:ph sz="half" idx="1"/>
          </p:nvPr>
        </p:nvSpPr>
        <p:spPr>
          <a:xfrm>
            <a:off x="0" y="900752"/>
            <a:ext cx="6019800" cy="5957247"/>
          </a:xfrm>
        </p:spPr>
        <p:txBody>
          <a:bodyPr/>
          <a:lstStyle/>
          <a:p>
            <a:pPr algn="just"/>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Job evaluation being a logical process and objective technique helps in developing a equitable and consistent wage and salary structure based on the relative worth of jobs in an organization.</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Content Placeholder 3">
            <a:extLst>
              <a:ext uri="{FF2B5EF4-FFF2-40B4-BE49-F238E27FC236}">
                <a16:creationId xmlns:a16="http://schemas.microsoft.com/office/drawing/2014/main" id="{1297229F-4075-463F-4DB6-0CB2BC2D87FA}"/>
              </a:ext>
            </a:extLst>
          </p:cNvPr>
          <p:cNvSpPr>
            <a:spLocks noGrp="1"/>
          </p:cNvSpPr>
          <p:nvPr>
            <p:ph sz="half" idx="2"/>
          </p:nvPr>
        </p:nvSpPr>
        <p:spPr>
          <a:xfrm>
            <a:off x="6172199" y="723331"/>
            <a:ext cx="6019799" cy="6134668"/>
          </a:xfrm>
        </p:spPr>
        <p:txBody>
          <a:bodyPr/>
          <a:lstStyle/>
          <a:p>
            <a:pPr algn="just"/>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Job evaluation simplifies wage administration by establishing uniformity in wage rates</a:t>
            </a:r>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361701551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DFA38E-49A6-3336-ECFD-10AB46014FD2}"/>
              </a:ext>
            </a:extLst>
          </p:cNvPr>
          <p:cNvSpPr>
            <a:spLocks noGrp="1"/>
          </p:cNvSpPr>
          <p:nvPr>
            <p:ph type="title"/>
          </p:nvPr>
        </p:nvSpPr>
        <p:spPr>
          <a:xfrm>
            <a:off x="0" y="-109181"/>
            <a:ext cx="12192000" cy="1799870"/>
          </a:xfrm>
        </p:spPr>
        <p:txBody>
          <a:bodyPr>
            <a:normAutofit/>
          </a:bodyPr>
          <a:lstStyle/>
          <a:p>
            <a:pPr algn="ctr"/>
            <a:r>
              <a:rPr lang="en-US" sz="2400" b="1" dirty="0">
                <a:latin typeface="Times New Roman" panose="02020603050405020304" pitchFamily="18" charset="0"/>
                <a:cs typeface="Times New Roman" panose="02020603050405020304" pitchFamily="18" charset="0"/>
              </a:rPr>
              <a:t>Advantages</a:t>
            </a:r>
          </a:p>
        </p:txBody>
      </p:sp>
      <p:sp>
        <p:nvSpPr>
          <p:cNvPr id="3" name="Content Placeholder 2">
            <a:extLst>
              <a:ext uri="{FF2B5EF4-FFF2-40B4-BE49-F238E27FC236}">
                <a16:creationId xmlns:a16="http://schemas.microsoft.com/office/drawing/2014/main" id="{1CAFF775-0CF5-E701-C23A-22FC81AA0BEC}"/>
              </a:ext>
            </a:extLst>
          </p:cNvPr>
          <p:cNvSpPr>
            <a:spLocks noGrp="1"/>
          </p:cNvSpPr>
          <p:nvPr>
            <p:ph sz="half" idx="1"/>
          </p:nvPr>
        </p:nvSpPr>
        <p:spPr>
          <a:xfrm>
            <a:off x="0" y="1119116"/>
            <a:ext cx="6019800" cy="5738883"/>
          </a:xfrm>
        </p:spPr>
        <p:txBody>
          <a:bodyPr/>
          <a:lstStyle/>
          <a:p>
            <a:pPr algn="just"/>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By eliminating wage differentials within the organization, job evaluation helps in minimizing conflict between </a:t>
            </a:r>
            <a:r>
              <a:rPr lang="en-US" sz="2400" kern="100" dirty="0" err="1">
                <a:effectLst/>
                <a:latin typeface="Times New Roman" panose="02020603050405020304" pitchFamily="18" charset="0"/>
                <a:ea typeface="Calibri" panose="020F0502020204030204" pitchFamily="34" charset="0"/>
                <a:cs typeface="Times New Roman" panose="02020603050405020304" pitchFamily="18" charset="0"/>
              </a:rPr>
              <a:t>labour</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unions and management and, in turn, helps in promoting harmonious relations between them. </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Content Placeholder 3">
            <a:extLst>
              <a:ext uri="{FF2B5EF4-FFF2-40B4-BE49-F238E27FC236}">
                <a16:creationId xmlns:a16="http://schemas.microsoft.com/office/drawing/2014/main" id="{D88DB0D8-40DB-52AD-08C8-D9792AA3CBF9}"/>
              </a:ext>
            </a:extLst>
          </p:cNvPr>
          <p:cNvSpPr>
            <a:spLocks noGrp="1"/>
          </p:cNvSpPr>
          <p:nvPr>
            <p:ph sz="half" idx="2"/>
          </p:nvPr>
        </p:nvSpPr>
        <p:spPr>
          <a:xfrm>
            <a:off x="6172200" y="1269242"/>
            <a:ext cx="6019800" cy="5588757"/>
          </a:xfrm>
        </p:spPr>
        <p:txBody>
          <a:bodyPr>
            <a:normAutofit/>
          </a:bodyPr>
          <a:lstStyle/>
          <a:p>
            <a:pPr algn="just"/>
            <a:r>
              <a:rPr lang="en-US" sz="2400" dirty="0">
                <a:effectLst/>
                <a:latin typeface="Times New Roman" panose="02020603050405020304" pitchFamily="18" charset="0"/>
                <a:ea typeface="Calibri" panose="020F0502020204030204" pitchFamily="34" charset="0"/>
              </a:rPr>
              <a:t>It provides a logical basis for wage negotiations and collective bargaining</a:t>
            </a:r>
            <a:endParaRPr lang="en-US" sz="2400" dirty="0"/>
          </a:p>
        </p:txBody>
      </p:sp>
    </p:spTree>
    <p:extLst>
      <p:ext uri="{BB962C8B-B14F-4D97-AF65-F5344CB8AC3E}">
        <p14:creationId xmlns:p14="http://schemas.microsoft.com/office/powerpoint/2010/main" val="259918580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410A60-E7A9-ED1F-1CC0-E589663CCC22}"/>
              </a:ext>
            </a:extLst>
          </p:cNvPr>
          <p:cNvSpPr>
            <a:spLocks noGrp="1"/>
          </p:cNvSpPr>
          <p:nvPr>
            <p:ph type="title"/>
          </p:nvPr>
        </p:nvSpPr>
        <p:spPr>
          <a:xfrm>
            <a:off x="0" y="1"/>
            <a:ext cx="12192000" cy="1119115"/>
          </a:xfrm>
        </p:spPr>
        <p:txBody>
          <a:bodyPr>
            <a:normAutofit/>
          </a:bodyPr>
          <a:lstStyle/>
          <a:p>
            <a:pPr algn="ctr"/>
            <a:r>
              <a:rPr lang="en-US" sz="2400" b="1" dirty="0">
                <a:latin typeface="Times New Roman" panose="02020603050405020304" pitchFamily="18" charset="0"/>
                <a:cs typeface="Times New Roman" panose="02020603050405020304" pitchFamily="18" charset="0"/>
              </a:rPr>
              <a:t>Advantages</a:t>
            </a:r>
          </a:p>
        </p:txBody>
      </p:sp>
      <p:sp>
        <p:nvSpPr>
          <p:cNvPr id="3" name="Content Placeholder 2">
            <a:extLst>
              <a:ext uri="{FF2B5EF4-FFF2-40B4-BE49-F238E27FC236}">
                <a16:creationId xmlns:a16="http://schemas.microsoft.com/office/drawing/2014/main" id="{765EDF74-D8A3-74A4-C0C6-56BACC6BC8C2}"/>
              </a:ext>
            </a:extLst>
          </p:cNvPr>
          <p:cNvSpPr>
            <a:spLocks noGrp="1"/>
          </p:cNvSpPr>
          <p:nvPr>
            <p:ph sz="half" idx="1"/>
          </p:nvPr>
        </p:nvSpPr>
        <p:spPr>
          <a:xfrm>
            <a:off x="0" y="832512"/>
            <a:ext cx="6019800" cy="5895833"/>
          </a:xfrm>
        </p:spPr>
        <p:txBody>
          <a:bodyPr/>
          <a:lstStyle/>
          <a:p>
            <a:pPr marL="0" marR="0" algn="just">
              <a:lnSpc>
                <a:spcPct val="107000"/>
              </a:lnSpc>
              <a:spcBef>
                <a:spcPts val="0"/>
              </a:spcBef>
              <a:spcAft>
                <a:spcPts val="800"/>
              </a:spcAft>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In the case new jobs, job evaluation facilitates spotting them into the existing wage and salary structure. </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07000"/>
              </a:lnSpc>
              <a:spcBef>
                <a:spcPts val="0"/>
              </a:spcBef>
              <a:spcAft>
                <a:spcPts val="800"/>
              </a:spcAft>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In the modern times of </a:t>
            </a:r>
            <a:r>
              <a:rPr lang="en-US" sz="2400" kern="100" dirty="0" err="1">
                <a:effectLst/>
                <a:latin typeface="Times New Roman" panose="02020603050405020304" pitchFamily="18" charset="0"/>
                <a:ea typeface="Calibri" panose="020F0502020204030204" pitchFamily="34" charset="0"/>
                <a:cs typeface="Times New Roman" panose="02020603050405020304" pitchFamily="18" charset="0"/>
              </a:rPr>
              <a:t>mechanisation</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performance depends much on the machines than on the worker himself/herself. In such cases, job evaluation provides the realistic basis for determination of wages.</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Content Placeholder 3">
            <a:extLst>
              <a:ext uri="{FF2B5EF4-FFF2-40B4-BE49-F238E27FC236}">
                <a16:creationId xmlns:a16="http://schemas.microsoft.com/office/drawing/2014/main" id="{83451654-806F-A960-F849-FE6E99A96537}"/>
              </a:ext>
            </a:extLst>
          </p:cNvPr>
          <p:cNvSpPr>
            <a:spLocks noGrp="1"/>
          </p:cNvSpPr>
          <p:nvPr>
            <p:ph sz="half" idx="2"/>
          </p:nvPr>
        </p:nvSpPr>
        <p:spPr>
          <a:xfrm>
            <a:off x="6390565" y="832513"/>
            <a:ext cx="6019800" cy="6136022"/>
          </a:xfrm>
        </p:spPr>
        <p:txBody>
          <a:bodyPr/>
          <a:lstStyle/>
          <a:p>
            <a:pPr marL="0" marR="0" algn="just">
              <a:lnSpc>
                <a:spcPct val="107000"/>
              </a:lnSpc>
              <a:spcBef>
                <a:spcPts val="0"/>
              </a:spcBef>
              <a:spcAft>
                <a:spcPts val="800"/>
              </a:spcAft>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The information generated by job evaluation may also be used for improvement of selection, transfer and promotion procedures on the basis of comparative job requirements. </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07000"/>
              </a:lnSpc>
              <a:spcBef>
                <a:spcPts val="0"/>
              </a:spcBef>
              <a:spcAft>
                <a:spcPts val="800"/>
              </a:spcAft>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Job evaluation rates the job. Organizations have large number of jobs with </a:t>
            </a:r>
            <a:r>
              <a:rPr lang="en-US" sz="2400" kern="100" dirty="0" err="1">
                <a:effectLst/>
                <a:latin typeface="Times New Roman" panose="02020603050405020304" pitchFamily="18" charset="0"/>
                <a:ea typeface="Calibri" panose="020F0502020204030204" pitchFamily="34" charset="0"/>
                <a:cs typeface="Times New Roman" panose="02020603050405020304" pitchFamily="18" charset="0"/>
              </a:rPr>
              <a:t>specialisations</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It is job evaluation here again which helps in rating all these jobs and determining the wages and salary and also removing ambiguity in them.</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344795213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119955-A162-7EC6-197B-53E9EFCE24DB}"/>
              </a:ext>
            </a:extLst>
          </p:cNvPr>
          <p:cNvSpPr>
            <a:spLocks noGrp="1"/>
          </p:cNvSpPr>
          <p:nvPr>
            <p:ph type="title"/>
          </p:nvPr>
        </p:nvSpPr>
        <p:spPr>
          <a:xfrm>
            <a:off x="0" y="1"/>
            <a:ext cx="12192000" cy="1690688"/>
          </a:xfrm>
        </p:spPr>
        <p:txBody>
          <a:bodyPr/>
          <a:lstStyle/>
          <a:p>
            <a:pPr algn="ctr"/>
            <a:r>
              <a:rPr lang="en-US" sz="2400" b="1" kern="100" dirty="0">
                <a:effectLst/>
                <a:latin typeface="Times New Roman" panose="02020603050405020304" pitchFamily="18" charset="0"/>
                <a:ea typeface="Calibri" panose="020F0502020204030204" pitchFamily="34" charset="0"/>
                <a:cs typeface="Times New Roman" panose="02020603050405020304" pitchFamily="18" charset="0"/>
              </a:rPr>
              <a:t>Limitations of job evaluation </a:t>
            </a:r>
            <a:br>
              <a:rPr lang="en-US" sz="1800" kern="100" dirty="0">
                <a:effectLst/>
                <a:latin typeface="Calibri" panose="020F0502020204030204" pitchFamily="34" charset="0"/>
                <a:ea typeface="Calibri" panose="020F0502020204030204" pitchFamily="34" charset="0"/>
                <a:cs typeface="Times New Roman" panose="02020603050405020304" pitchFamily="18" charset="0"/>
              </a:rPr>
            </a:br>
            <a:endParaRPr lang="en-US" dirty="0"/>
          </a:p>
        </p:txBody>
      </p:sp>
      <p:sp>
        <p:nvSpPr>
          <p:cNvPr id="3" name="Content Placeholder 2">
            <a:extLst>
              <a:ext uri="{FF2B5EF4-FFF2-40B4-BE49-F238E27FC236}">
                <a16:creationId xmlns:a16="http://schemas.microsoft.com/office/drawing/2014/main" id="{75D899EC-3A17-1EAD-1310-E6EFFEC6863F}"/>
              </a:ext>
            </a:extLst>
          </p:cNvPr>
          <p:cNvSpPr>
            <a:spLocks noGrp="1"/>
          </p:cNvSpPr>
          <p:nvPr>
            <p:ph idx="1"/>
          </p:nvPr>
        </p:nvSpPr>
        <p:spPr>
          <a:xfrm>
            <a:off x="0" y="873457"/>
            <a:ext cx="12192000" cy="5984542"/>
          </a:xfrm>
        </p:spPr>
        <p:txBody>
          <a:bodyPr>
            <a:normAutofit/>
          </a:bodyPr>
          <a:lstStyle/>
          <a:p>
            <a:pPr marL="0" marR="0" algn="just">
              <a:lnSpc>
                <a:spcPct val="107000"/>
              </a:lnSpc>
              <a:spcBef>
                <a:spcPts val="0"/>
              </a:spcBef>
              <a:spcAft>
                <a:spcPts val="800"/>
              </a:spcAft>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Job evaluation is susceptible because of human error and subjective judgement. . While there is no standard list of factors to be considered for job evaluation, there are some factors that cannot be measured accurately.</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r>
              <a:rPr lang="en-US" sz="2400" dirty="0">
                <a:effectLst/>
                <a:latin typeface="Times New Roman" panose="02020603050405020304" pitchFamily="18" charset="0"/>
                <a:ea typeface="Calibri" panose="020F0502020204030204" pitchFamily="34" charset="0"/>
              </a:rPr>
              <a:t>There is a variation between wages fixated through job evaluation and market forces.</a:t>
            </a:r>
            <a:endParaRPr lang="en-US" sz="2400" dirty="0"/>
          </a:p>
        </p:txBody>
      </p:sp>
    </p:spTree>
    <p:extLst>
      <p:ext uri="{BB962C8B-B14F-4D97-AF65-F5344CB8AC3E}">
        <p14:creationId xmlns:p14="http://schemas.microsoft.com/office/powerpoint/2010/main" val="403063936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281222-7529-F1B6-1D00-D5C4496FD19C}"/>
              </a:ext>
            </a:extLst>
          </p:cNvPr>
          <p:cNvSpPr>
            <a:spLocks noGrp="1"/>
          </p:cNvSpPr>
          <p:nvPr>
            <p:ph type="title"/>
          </p:nvPr>
        </p:nvSpPr>
        <p:spPr>
          <a:xfrm>
            <a:off x="0" y="1"/>
            <a:ext cx="12192000" cy="1037229"/>
          </a:xfrm>
        </p:spPr>
        <p:txBody>
          <a:bodyPr/>
          <a:lstStyle/>
          <a:p>
            <a:pPr algn="ctr"/>
            <a:r>
              <a:rPr lang="en-US" sz="2400" b="1" kern="100" dirty="0">
                <a:effectLst/>
                <a:latin typeface="Times New Roman" panose="02020603050405020304" pitchFamily="18" charset="0"/>
                <a:ea typeface="Calibri" panose="020F0502020204030204" pitchFamily="34" charset="0"/>
                <a:cs typeface="Times New Roman" panose="02020603050405020304" pitchFamily="18" charset="0"/>
              </a:rPr>
              <a:t>Limitations of job evaluation </a:t>
            </a:r>
            <a:br>
              <a:rPr lang="en-US" sz="1800" kern="100" dirty="0">
                <a:effectLst/>
                <a:latin typeface="Calibri" panose="020F0502020204030204" pitchFamily="34" charset="0"/>
                <a:ea typeface="Calibri" panose="020F0502020204030204" pitchFamily="34" charset="0"/>
                <a:cs typeface="Times New Roman" panose="02020603050405020304" pitchFamily="18" charset="0"/>
              </a:rPr>
            </a:br>
            <a:endParaRPr lang="en-US" dirty="0"/>
          </a:p>
        </p:txBody>
      </p:sp>
      <p:sp>
        <p:nvSpPr>
          <p:cNvPr id="3" name="Content Placeholder 2">
            <a:extLst>
              <a:ext uri="{FF2B5EF4-FFF2-40B4-BE49-F238E27FC236}">
                <a16:creationId xmlns:a16="http://schemas.microsoft.com/office/drawing/2014/main" id="{B4C481A7-93D7-97CA-B3FB-709A65104C3B}"/>
              </a:ext>
            </a:extLst>
          </p:cNvPr>
          <p:cNvSpPr>
            <a:spLocks noGrp="1"/>
          </p:cNvSpPr>
          <p:nvPr>
            <p:ph sz="half" idx="1"/>
          </p:nvPr>
        </p:nvSpPr>
        <p:spPr>
          <a:xfrm>
            <a:off x="0" y="559558"/>
            <a:ext cx="6019800" cy="5617405"/>
          </a:xfrm>
        </p:spPr>
        <p:txBody>
          <a:bodyPr/>
          <a:lstStyle/>
          <a:p>
            <a:pPr marL="0" marR="0" algn="just">
              <a:lnSpc>
                <a:spcPct val="107000"/>
              </a:lnSpc>
              <a:spcBef>
                <a:spcPts val="0"/>
              </a:spcBef>
              <a:spcAft>
                <a:spcPts val="800"/>
              </a:spcAft>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When job evaluation is applied for the first time in an organization, it creates doubts in the minds of workers whose jobs are evaluated and trade unions that it may do away with collective bargaining for fixing wage rates. </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07000"/>
              </a:lnSpc>
              <a:spcBef>
                <a:spcPts val="0"/>
              </a:spcBef>
              <a:spcAft>
                <a:spcPts val="800"/>
              </a:spcAft>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Job evaluation methods being lacking in scientific basis are often looked upon as suspicious about the efficacy of methods of job evaluation. </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Content Placeholder 3">
            <a:extLst>
              <a:ext uri="{FF2B5EF4-FFF2-40B4-BE49-F238E27FC236}">
                <a16:creationId xmlns:a16="http://schemas.microsoft.com/office/drawing/2014/main" id="{B4C671DE-2C3E-70E6-5F86-2F4033276F5E}"/>
              </a:ext>
            </a:extLst>
          </p:cNvPr>
          <p:cNvSpPr>
            <a:spLocks noGrp="1"/>
          </p:cNvSpPr>
          <p:nvPr>
            <p:ph sz="half" idx="2"/>
          </p:nvPr>
        </p:nvSpPr>
        <p:spPr>
          <a:xfrm>
            <a:off x="6172200" y="723331"/>
            <a:ext cx="5181600" cy="5453632"/>
          </a:xfrm>
        </p:spPr>
        <p:txBody>
          <a:bodyPr/>
          <a:lstStyle/>
          <a:p>
            <a:pPr algn="just"/>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Job evaluation is a time-consuming process requiring </a:t>
            </a:r>
            <a:r>
              <a:rPr lang="en-US" sz="2400" kern="100" dirty="0" err="1">
                <a:effectLst/>
                <a:latin typeface="Times New Roman" panose="02020603050405020304" pitchFamily="18" charset="0"/>
                <a:ea typeface="Calibri" panose="020F0502020204030204" pitchFamily="34" charset="0"/>
                <a:cs typeface="Times New Roman" panose="02020603050405020304" pitchFamily="18" charset="0"/>
              </a:rPr>
              <a:t>specialised</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technical personnel to undertake it and, thus, is likely to be costly also.</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36538652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DF5DBF-9249-8A2B-9614-C0FEED81F14D}"/>
              </a:ext>
            </a:extLst>
          </p:cNvPr>
          <p:cNvSpPr>
            <a:spLocks noGrp="1"/>
          </p:cNvSpPr>
          <p:nvPr>
            <p:ph type="title"/>
          </p:nvPr>
        </p:nvSpPr>
        <p:spPr>
          <a:xfrm>
            <a:off x="0" y="1"/>
            <a:ext cx="12192000" cy="832512"/>
          </a:xfrm>
        </p:spPr>
        <p:txBody>
          <a:bodyPr>
            <a:normAutofit fontScale="90000"/>
          </a:bodyPr>
          <a:lstStyle/>
          <a:p>
            <a:pPr algn="ctr"/>
            <a:r>
              <a:rPr lang="en-US" sz="2700" b="1" kern="100" dirty="0">
                <a:effectLst/>
                <a:latin typeface="Times New Roman" panose="02020603050405020304" pitchFamily="18" charset="0"/>
                <a:ea typeface="Calibri" panose="020F0502020204030204" pitchFamily="34" charset="0"/>
                <a:cs typeface="Times New Roman" panose="02020603050405020304" pitchFamily="18" charset="0"/>
              </a:rPr>
              <a:t>Limitations of job evaluation </a:t>
            </a:r>
            <a:br>
              <a:rPr lang="en-US" sz="1800" kern="100" dirty="0">
                <a:effectLst/>
                <a:latin typeface="Calibri" panose="020F0502020204030204" pitchFamily="34" charset="0"/>
                <a:ea typeface="Calibri" panose="020F0502020204030204" pitchFamily="34" charset="0"/>
                <a:cs typeface="Times New Roman" panose="02020603050405020304" pitchFamily="18" charset="0"/>
              </a:rPr>
            </a:br>
            <a:endParaRPr lang="en-US" dirty="0"/>
          </a:p>
        </p:txBody>
      </p:sp>
      <p:sp>
        <p:nvSpPr>
          <p:cNvPr id="3" name="Content Placeholder 2">
            <a:extLst>
              <a:ext uri="{FF2B5EF4-FFF2-40B4-BE49-F238E27FC236}">
                <a16:creationId xmlns:a16="http://schemas.microsoft.com/office/drawing/2014/main" id="{7581444C-544D-6438-4FD0-AC7E073FA651}"/>
              </a:ext>
            </a:extLst>
          </p:cNvPr>
          <p:cNvSpPr>
            <a:spLocks noGrp="1"/>
          </p:cNvSpPr>
          <p:nvPr>
            <p:ph sz="half" idx="1"/>
          </p:nvPr>
        </p:nvSpPr>
        <p:spPr>
          <a:xfrm>
            <a:off x="0" y="832513"/>
            <a:ext cx="6019800" cy="6025486"/>
          </a:xfrm>
        </p:spPr>
        <p:txBody>
          <a:bodyPr>
            <a:normAutofit/>
          </a:bodyPr>
          <a:lstStyle/>
          <a:p>
            <a:pPr algn="just"/>
            <a:r>
              <a:rPr lang="en-US" sz="2400" dirty="0">
                <a:effectLst/>
                <a:latin typeface="Times New Roman" panose="02020603050405020304" pitchFamily="18" charset="0"/>
                <a:ea typeface="Calibri" panose="020F0502020204030204" pitchFamily="34" charset="0"/>
              </a:rPr>
              <a:t>Job evaluation is not found suitable for establishing the relative worth of the managerial jobs which are skill-oriented. But, these skills cannot be measured in quantitative terms.</a:t>
            </a:r>
          </a:p>
          <a:p>
            <a:pPr algn="just"/>
            <a:r>
              <a:rPr lang="en-US" sz="2400" dirty="0">
                <a:effectLst/>
                <a:latin typeface="Times New Roman" panose="02020603050405020304" pitchFamily="18" charset="0"/>
                <a:ea typeface="Calibri" panose="020F0502020204030204" pitchFamily="34" charset="0"/>
              </a:rPr>
              <a:t>Given the changes in job contents and work conditions, frequent evaluation of jobs is essential. This is not always so easy and simple.</a:t>
            </a:r>
            <a:endParaRPr lang="en-US" sz="2400" dirty="0"/>
          </a:p>
        </p:txBody>
      </p:sp>
      <p:sp>
        <p:nvSpPr>
          <p:cNvPr id="4" name="Content Placeholder 3">
            <a:extLst>
              <a:ext uri="{FF2B5EF4-FFF2-40B4-BE49-F238E27FC236}">
                <a16:creationId xmlns:a16="http://schemas.microsoft.com/office/drawing/2014/main" id="{72D9B467-F38B-FA5A-34F8-E01F027E6D9C}"/>
              </a:ext>
            </a:extLst>
          </p:cNvPr>
          <p:cNvSpPr>
            <a:spLocks noGrp="1"/>
          </p:cNvSpPr>
          <p:nvPr>
            <p:ph sz="half" idx="2"/>
          </p:nvPr>
        </p:nvSpPr>
        <p:spPr>
          <a:xfrm>
            <a:off x="6172200" y="832512"/>
            <a:ext cx="6019800" cy="6025485"/>
          </a:xfrm>
        </p:spPr>
        <p:txBody>
          <a:bodyPr/>
          <a:lstStyle/>
          <a:p>
            <a:pPr algn="just"/>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Job evaluation leads to frequent and substantial changes in wage and salary structures. This, in turn, creates financial burden on organization.</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349636913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5C784F-BC28-896D-4950-F9C93C6C5F42}"/>
              </a:ext>
            </a:extLst>
          </p:cNvPr>
          <p:cNvSpPr>
            <a:spLocks noGrp="1"/>
          </p:cNvSpPr>
          <p:nvPr>
            <p:ph type="title"/>
          </p:nvPr>
        </p:nvSpPr>
        <p:spPr>
          <a:xfrm>
            <a:off x="0" y="95534"/>
            <a:ext cx="5183188" cy="1064526"/>
          </a:xfrm>
        </p:spPr>
        <p:txBody>
          <a:bodyPr>
            <a:normAutofit/>
          </a:bodyPr>
          <a:lstStyle/>
          <a:p>
            <a:pPr algn="ctr"/>
            <a:r>
              <a:rPr lang="en-US" sz="2400" b="1" kern="100" dirty="0">
                <a:effectLst/>
                <a:latin typeface="Times New Roman" panose="02020603050405020304" pitchFamily="18" charset="0"/>
                <a:ea typeface="Calibri" panose="020F0502020204030204" pitchFamily="34" charset="0"/>
                <a:cs typeface="Times New Roman" panose="02020603050405020304" pitchFamily="18" charset="0"/>
              </a:rPr>
              <a:t>Computerized job evaluation </a:t>
            </a:r>
            <a:br>
              <a:rPr lang="en-US" sz="2400" kern="100" dirty="0">
                <a:effectLst/>
                <a:latin typeface="Calibri" panose="020F0502020204030204" pitchFamily="34" charset="0"/>
                <a:ea typeface="Calibri" panose="020F0502020204030204" pitchFamily="34" charset="0"/>
                <a:cs typeface="Times New Roman" panose="02020603050405020304" pitchFamily="18" charset="0"/>
              </a:rPr>
            </a:br>
            <a:endParaRPr lang="en-US" sz="2400" dirty="0"/>
          </a:p>
        </p:txBody>
      </p:sp>
      <p:sp>
        <p:nvSpPr>
          <p:cNvPr id="4" name="Text Placeholder 3">
            <a:extLst>
              <a:ext uri="{FF2B5EF4-FFF2-40B4-BE49-F238E27FC236}">
                <a16:creationId xmlns:a16="http://schemas.microsoft.com/office/drawing/2014/main" id="{99288137-0298-7BA3-CF21-97111F5B1A8E}"/>
              </a:ext>
            </a:extLst>
          </p:cNvPr>
          <p:cNvSpPr>
            <a:spLocks noGrp="1"/>
          </p:cNvSpPr>
          <p:nvPr>
            <p:ph type="body" sz="half" idx="2"/>
          </p:nvPr>
        </p:nvSpPr>
        <p:spPr>
          <a:xfrm>
            <a:off x="0" y="750627"/>
            <a:ext cx="7820166" cy="6011839"/>
          </a:xfrm>
        </p:spPr>
        <p:txBody>
          <a:bodyPr>
            <a:normAutofit/>
          </a:bodyPr>
          <a:lstStyle/>
          <a:p>
            <a:pPr algn="just"/>
            <a:r>
              <a:rPr lang="en-US" sz="2400" dirty="0">
                <a:effectLst/>
                <a:latin typeface="Times New Roman" panose="02020603050405020304" pitchFamily="18" charset="0"/>
                <a:ea typeface="Calibri" panose="020F0502020204030204" pitchFamily="34" charset="0"/>
              </a:rPr>
              <a:t>Much of the time-consuming effort spent on maintaining a job evaluation </a:t>
            </a:r>
            <a:r>
              <a:rPr lang="en-US" sz="2400" dirty="0" err="1">
                <a:effectLst/>
                <a:latin typeface="Times New Roman" panose="02020603050405020304" pitchFamily="18" charset="0"/>
                <a:ea typeface="Calibri" panose="020F0502020204030204" pitchFamily="34" charset="0"/>
              </a:rPr>
              <a:t>programme</a:t>
            </a:r>
            <a:r>
              <a:rPr lang="en-US" sz="2400" dirty="0">
                <a:effectLst/>
                <a:latin typeface="Times New Roman" panose="02020603050405020304" pitchFamily="18" charset="0"/>
                <a:ea typeface="Calibri" panose="020F0502020204030204" pitchFamily="34" charset="0"/>
              </a:rPr>
              <a:t> can be reduced by combining personal computers with job evaluation software. Computer-aided system simplifies the administration of job evaluation </a:t>
            </a:r>
            <a:r>
              <a:rPr lang="en-US" sz="2400" dirty="0" err="1">
                <a:effectLst/>
                <a:latin typeface="Times New Roman" panose="02020603050405020304" pitchFamily="18" charset="0"/>
                <a:ea typeface="Calibri" panose="020F0502020204030204" pitchFamily="34" charset="0"/>
              </a:rPr>
              <a:t>programmes</a:t>
            </a:r>
            <a:r>
              <a:rPr lang="en-US" sz="2400" dirty="0">
                <a:effectLst/>
                <a:latin typeface="Times New Roman" panose="02020603050405020304" pitchFamily="18" charset="0"/>
                <a:ea typeface="Calibri" panose="020F0502020204030204" pitchFamily="34" charset="0"/>
              </a:rPr>
              <a:t> and provides a more expedient means of processing job evaluation information.</a:t>
            </a:r>
            <a:endParaRPr lang="en-US" sz="2400" dirty="0"/>
          </a:p>
        </p:txBody>
      </p:sp>
      <p:pic>
        <p:nvPicPr>
          <p:cNvPr id="7170" name="Picture 2" descr="Free Man Using Laptop on the Table With Cup of Hot Beverage Stock Photo">
            <a:extLst>
              <a:ext uri="{FF2B5EF4-FFF2-40B4-BE49-F238E27FC236}">
                <a16:creationId xmlns:a16="http://schemas.microsoft.com/office/drawing/2014/main" id="{06EB97C7-6880-F5C5-93A0-9BD416612288}"/>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7820166" y="1"/>
            <a:ext cx="4271821" cy="3234518"/>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1681AE4E-5485-E2AE-3436-011C80B4E31B}"/>
              </a:ext>
            </a:extLst>
          </p:cNvPr>
          <p:cNvSpPr txBox="1"/>
          <p:nvPr/>
        </p:nvSpPr>
        <p:spPr>
          <a:xfrm>
            <a:off x="7820166" y="3429000"/>
            <a:ext cx="4371833" cy="430887"/>
          </a:xfrm>
          <a:prstGeom prst="rect">
            <a:avLst/>
          </a:prstGeom>
          <a:noFill/>
        </p:spPr>
        <p:txBody>
          <a:bodyPr wrap="square" rtlCol="0">
            <a:spAutoFit/>
          </a:bodyPr>
          <a:lstStyle/>
          <a:p>
            <a:r>
              <a:rPr lang="en-US" sz="1100" dirty="0">
                <a:latin typeface="Times New Roman" panose="02020603050405020304" pitchFamily="18" charset="0"/>
                <a:cs typeface="Times New Roman" panose="02020603050405020304" pitchFamily="18" charset="0"/>
              </a:rPr>
              <a:t>https://www.pexels.com/photo/man-using-laptop-on-the-table-with-cup-of-hot-beverage-2010794/</a:t>
            </a:r>
          </a:p>
        </p:txBody>
      </p:sp>
    </p:spTree>
    <p:extLst>
      <p:ext uri="{BB962C8B-B14F-4D97-AF65-F5344CB8AC3E}">
        <p14:creationId xmlns:p14="http://schemas.microsoft.com/office/powerpoint/2010/main" val="100425377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60353D-9139-39AB-6A5D-35716B5AE182}"/>
              </a:ext>
            </a:extLst>
          </p:cNvPr>
          <p:cNvSpPr>
            <a:spLocks noGrp="1"/>
          </p:cNvSpPr>
          <p:nvPr>
            <p:ph type="title"/>
          </p:nvPr>
        </p:nvSpPr>
        <p:spPr>
          <a:xfrm>
            <a:off x="0" y="1"/>
            <a:ext cx="12192000" cy="900751"/>
          </a:xfrm>
        </p:spPr>
        <p:txBody>
          <a:bodyPr>
            <a:normAutofit/>
          </a:bodyPr>
          <a:lstStyle/>
          <a:p>
            <a:pPr algn="ctr"/>
            <a:r>
              <a:rPr lang="en-US" sz="2400" b="1" dirty="0">
                <a:latin typeface="Times New Roman" panose="02020603050405020304" pitchFamily="18" charset="0"/>
                <a:cs typeface="Times New Roman" panose="02020603050405020304" pitchFamily="18" charset="0"/>
              </a:rPr>
              <a:t>References</a:t>
            </a:r>
          </a:p>
        </p:txBody>
      </p:sp>
      <p:sp>
        <p:nvSpPr>
          <p:cNvPr id="3" name="Content Placeholder 2">
            <a:extLst>
              <a:ext uri="{FF2B5EF4-FFF2-40B4-BE49-F238E27FC236}">
                <a16:creationId xmlns:a16="http://schemas.microsoft.com/office/drawing/2014/main" id="{90F20E0E-7EEB-CC10-B206-2E588008E867}"/>
              </a:ext>
            </a:extLst>
          </p:cNvPr>
          <p:cNvSpPr>
            <a:spLocks noGrp="1"/>
          </p:cNvSpPr>
          <p:nvPr>
            <p:ph idx="1"/>
          </p:nvPr>
        </p:nvSpPr>
        <p:spPr>
          <a:xfrm>
            <a:off x="0" y="655094"/>
            <a:ext cx="12192000" cy="6202906"/>
          </a:xfrm>
        </p:spPr>
        <p:txBody>
          <a:bodyPr/>
          <a:lstStyle/>
          <a:p>
            <a:pPr marL="0" marR="0" indent="0" algn="just">
              <a:lnSpc>
                <a:spcPct val="107000"/>
              </a:lnSpc>
              <a:spcBef>
                <a:spcPts val="0"/>
              </a:spcBef>
              <a:spcAft>
                <a:spcPts val="800"/>
              </a:spcAft>
              <a:buNone/>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Arthur A. Sloane, Personnel - Managing human resources, Prentice-Hall Inc., </a:t>
            </a:r>
            <a:r>
              <a:rPr lang="en-US" sz="2400" kern="100" dirty="0" err="1">
                <a:effectLst/>
                <a:latin typeface="Times New Roman" panose="02020603050405020304" pitchFamily="18" charset="0"/>
                <a:ea typeface="Calibri" panose="020F0502020204030204" pitchFamily="34" charset="0"/>
                <a:cs typeface="Times New Roman" panose="02020603050405020304" pitchFamily="18" charset="0"/>
              </a:rPr>
              <a:t>Engledwood</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Cliffs, New Jersey, 1983, p.266. </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0" algn="just">
              <a:lnSpc>
                <a:spcPct val="107000"/>
              </a:lnSpc>
              <a:spcBef>
                <a:spcPts val="0"/>
              </a:spcBef>
              <a:spcAft>
                <a:spcPts val="800"/>
              </a:spcAft>
              <a:buNone/>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British Institute of Management: Job Evaluation – A practical Guide, London, 1951, p.77</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0" algn="just">
              <a:lnSpc>
                <a:spcPct val="107000"/>
              </a:lnSpc>
              <a:spcBef>
                <a:spcPts val="0"/>
              </a:spcBef>
              <a:spcAft>
                <a:spcPts val="800"/>
              </a:spcAft>
              <a:buNone/>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David A. </a:t>
            </a:r>
            <a:r>
              <a:rPr lang="en-US" sz="2400" kern="100" dirty="0" err="1">
                <a:effectLst/>
                <a:latin typeface="Times New Roman" panose="02020603050405020304" pitchFamily="18" charset="0"/>
                <a:ea typeface="Calibri" panose="020F0502020204030204" pitchFamily="34" charset="0"/>
                <a:cs typeface="Times New Roman" panose="02020603050405020304" pitchFamily="18" charset="0"/>
              </a:rPr>
              <a:t>Decenzo</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and Stephen P. Robbins, Personnel/Human Resource Management, </a:t>
            </a:r>
            <a:r>
              <a:rPr lang="en-US" sz="2400" kern="100" dirty="0" err="1">
                <a:effectLst/>
                <a:latin typeface="Times New Roman" panose="02020603050405020304" pitchFamily="18" charset="0"/>
                <a:ea typeface="Calibri" panose="020F0502020204030204" pitchFamily="34" charset="0"/>
                <a:cs typeface="Times New Roman" panose="02020603050405020304" pitchFamily="18" charset="0"/>
              </a:rPr>
              <a:t>Printice</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-Hall of India Private Limited, New Delhi, 1996, p.428.</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0" algn="just">
              <a:lnSpc>
                <a:spcPct val="107000"/>
              </a:lnSpc>
              <a:spcBef>
                <a:spcPts val="0"/>
              </a:spcBef>
              <a:spcAft>
                <a:spcPts val="800"/>
              </a:spcAft>
              <a:buNone/>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Edwin B. </a:t>
            </a:r>
            <a:r>
              <a:rPr lang="en-US" sz="2400" kern="100" dirty="0" err="1">
                <a:effectLst/>
                <a:latin typeface="Times New Roman" panose="02020603050405020304" pitchFamily="18" charset="0"/>
                <a:ea typeface="Calibri" panose="020F0502020204030204" pitchFamily="34" charset="0"/>
                <a:cs typeface="Times New Roman" panose="02020603050405020304" pitchFamily="18" charset="0"/>
              </a:rPr>
              <a:t>Flippo</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Personnel Management, Tata McGraw-Hill Publishing Company Limited, New Delhi, 1980, p. 258.</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370410517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2A142E-E834-6C7D-D697-A1B89E2A39ED}"/>
              </a:ext>
            </a:extLst>
          </p:cNvPr>
          <p:cNvSpPr>
            <a:spLocks noGrp="1"/>
          </p:cNvSpPr>
          <p:nvPr>
            <p:ph type="title"/>
          </p:nvPr>
        </p:nvSpPr>
        <p:spPr>
          <a:xfrm>
            <a:off x="0" y="1"/>
            <a:ext cx="12192000" cy="777921"/>
          </a:xfrm>
        </p:spPr>
        <p:txBody>
          <a:bodyPr>
            <a:normAutofit/>
          </a:bodyPr>
          <a:lstStyle/>
          <a:p>
            <a:pPr algn="ctr"/>
            <a:r>
              <a:rPr lang="en-US" sz="2400" b="1" dirty="0">
                <a:latin typeface="Times New Roman" panose="02020603050405020304" pitchFamily="18" charset="0"/>
                <a:cs typeface="Times New Roman" panose="02020603050405020304" pitchFamily="18" charset="0"/>
              </a:rPr>
              <a:t>References</a:t>
            </a:r>
          </a:p>
        </p:txBody>
      </p:sp>
      <p:sp>
        <p:nvSpPr>
          <p:cNvPr id="3" name="Content Placeholder 2">
            <a:extLst>
              <a:ext uri="{FF2B5EF4-FFF2-40B4-BE49-F238E27FC236}">
                <a16:creationId xmlns:a16="http://schemas.microsoft.com/office/drawing/2014/main" id="{B89EE212-7B75-418A-0116-22FAF5A1D51B}"/>
              </a:ext>
            </a:extLst>
          </p:cNvPr>
          <p:cNvSpPr>
            <a:spLocks noGrp="1"/>
          </p:cNvSpPr>
          <p:nvPr>
            <p:ph idx="1"/>
          </p:nvPr>
        </p:nvSpPr>
        <p:spPr>
          <a:xfrm>
            <a:off x="0" y="545910"/>
            <a:ext cx="12192000" cy="6312089"/>
          </a:xfrm>
        </p:spPr>
        <p:txBody>
          <a:bodyPr/>
          <a:lstStyle/>
          <a:p>
            <a:pPr marL="0" marR="0" indent="0" algn="just">
              <a:lnSpc>
                <a:spcPct val="107000"/>
              </a:lnSpc>
              <a:spcBef>
                <a:spcPts val="0"/>
              </a:spcBef>
              <a:spcAft>
                <a:spcPts val="800"/>
              </a:spcAft>
              <a:buNone/>
            </a:pPr>
            <a:r>
              <a:rPr lang="en-US" sz="2400" kern="100" dirty="0" err="1">
                <a:effectLst/>
                <a:latin typeface="Times New Roman" panose="02020603050405020304" pitchFamily="18" charset="0"/>
                <a:ea typeface="Calibri" panose="020F0502020204030204" pitchFamily="34" charset="0"/>
                <a:cs typeface="Times New Roman" panose="02020603050405020304" pitchFamily="18" charset="0"/>
              </a:rPr>
              <a:t>Foxon</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M. (1989). Evaluation of training and development programs: A review of the literature. Australian Journal of Educational Technology. 5(1), 89- 104.</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0" algn="just">
              <a:lnSpc>
                <a:spcPct val="107000"/>
              </a:lnSpc>
              <a:spcBef>
                <a:spcPts val="0"/>
              </a:spcBef>
              <a:spcAft>
                <a:spcPts val="800"/>
              </a:spcAft>
              <a:buNone/>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International </a:t>
            </a:r>
            <a:r>
              <a:rPr lang="en-US" sz="2400" kern="100" dirty="0" err="1">
                <a:effectLst/>
                <a:latin typeface="Times New Roman" panose="02020603050405020304" pitchFamily="18" charset="0"/>
                <a:ea typeface="Calibri" panose="020F0502020204030204" pitchFamily="34" charset="0"/>
                <a:cs typeface="Times New Roman" panose="02020603050405020304" pitchFamily="18" charset="0"/>
              </a:rPr>
              <a:t>Labour</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Organization (ILO), Job evaluation – Studies and Reports, New Series, No.56, Geneva, 1960,p.8</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0" algn="just">
              <a:lnSpc>
                <a:spcPct val="107000"/>
              </a:lnSpc>
              <a:spcBef>
                <a:spcPts val="0"/>
              </a:spcBef>
              <a:spcAft>
                <a:spcPts val="800"/>
              </a:spcAft>
              <a:buNone/>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Michel Armstrong, A Handbook of Human Resource Management, Aditya Books Private Limited, New Delhi, 1990. p. 99</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119167945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66E875-747D-F969-4BAF-9B8AAC7D404A}"/>
              </a:ext>
            </a:extLst>
          </p:cNvPr>
          <p:cNvSpPr>
            <a:spLocks noGrp="1"/>
          </p:cNvSpPr>
          <p:nvPr>
            <p:ph type="title"/>
          </p:nvPr>
        </p:nvSpPr>
        <p:spPr>
          <a:xfrm>
            <a:off x="0" y="1"/>
            <a:ext cx="12192000" cy="1690688"/>
          </a:xfrm>
        </p:spPr>
        <p:txBody>
          <a:bodyPr>
            <a:normAutofit/>
          </a:bodyPr>
          <a:lstStyle/>
          <a:p>
            <a:pPr algn="ctr"/>
            <a:r>
              <a:rPr lang="en-US" sz="2400" b="1" dirty="0">
                <a:latin typeface="Times New Roman" panose="02020603050405020304" pitchFamily="18" charset="0"/>
                <a:cs typeface="Times New Roman" panose="02020603050405020304" pitchFamily="18" charset="0"/>
              </a:rPr>
              <a:t>References</a:t>
            </a:r>
          </a:p>
        </p:txBody>
      </p:sp>
      <p:sp>
        <p:nvSpPr>
          <p:cNvPr id="3" name="Content Placeholder 2">
            <a:extLst>
              <a:ext uri="{FF2B5EF4-FFF2-40B4-BE49-F238E27FC236}">
                <a16:creationId xmlns:a16="http://schemas.microsoft.com/office/drawing/2014/main" id="{9330FDDE-D62A-C691-C9D5-758134962CB9}"/>
              </a:ext>
            </a:extLst>
          </p:cNvPr>
          <p:cNvSpPr>
            <a:spLocks noGrp="1"/>
          </p:cNvSpPr>
          <p:nvPr>
            <p:ph idx="1"/>
          </p:nvPr>
        </p:nvSpPr>
        <p:spPr>
          <a:xfrm>
            <a:off x="0" y="1160060"/>
            <a:ext cx="12192000" cy="5697940"/>
          </a:xfrm>
        </p:spPr>
        <p:txBody>
          <a:bodyPr/>
          <a:lstStyle/>
          <a:p>
            <a:pPr marL="0" indent="0" algn="just">
              <a:buNone/>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Wigley, J. (1988). Evaluating training: Critical issues. Training and Development in Australia, 15(3), 21-24.</a:t>
            </a:r>
          </a:p>
          <a:p>
            <a:pPr marL="0" indent="0" algn="just">
              <a:buNone/>
            </a:pPr>
            <a:r>
              <a:rPr lang="en-US" sz="2400" kern="100" dirty="0" err="1">
                <a:effectLst/>
                <a:latin typeface="Times New Roman" panose="02020603050405020304" pitchFamily="18" charset="0"/>
                <a:ea typeface="Calibri" panose="020F0502020204030204" pitchFamily="34" charset="0"/>
                <a:cs typeface="Times New Roman" panose="02020603050405020304" pitchFamily="18" charset="0"/>
              </a:rPr>
              <a:t>Tima</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kern="100" dirty="0" err="1">
                <a:effectLst/>
                <a:latin typeface="Times New Roman" panose="02020603050405020304" pitchFamily="18" charset="0"/>
                <a:ea typeface="Calibri" panose="020F0502020204030204" pitchFamily="34" charset="0"/>
                <a:cs typeface="Times New Roman" panose="02020603050405020304" pitchFamily="18" charset="0"/>
              </a:rPr>
              <a:t>Miroshnichenko</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(2020). </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hlinkClick r:id="rId2"/>
              </a:rPr>
              <a:t>https://www.pexels.com/photo/interracial-group-of-people-discussing-at-the-table-5685770/</a:t>
            </a:r>
            <a:endParaRPr lang="en-US" sz="24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0" indent="0" algn="just">
              <a:buNone/>
            </a:pPr>
            <a:r>
              <a:rPr lang="en-US" sz="2400" kern="100" dirty="0" err="1">
                <a:effectLst/>
                <a:latin typeface="Times New Roman" panose="02020603050405020304" pitchFamily="18" charset="0"/>
                <a:ea typeface="Calibri" panose="020F0502020204030204" pitchFamily="34" charset="0"/>
                <a:cs typeface="Times New Roman" panose="02020603050405020304" pitchFamily="18" charset="0"/>
              </a:rPr>
              <a:t>Thirdman</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(2020). </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hlinkClick r:id="rId3"/>
              </a:rPr>
              <a:t>https://www.pexels.com/photo/group-of-people-in-a-meeting-5256690/</a:t>
            </a:r>
            <a:endParaRPr lang="en-US" sz="24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0" indent="0" algn="just">
              <a:buNone/>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Yury Kim (2017).https://www.pexels.com/photo/man-carrying-gray-pipe-585419/</a:t>
            </a:r>
          </a:p>
          <a:p>
            <a:pPr marL="0" indent="0" algn="just">
              <a:buNone/>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Sora </a:t>
            </a:r>
            <a:r>
              <a:rPr lang="en-US" sz="2400" kern="100" dirty="0" err="1">
                <a:effectLst/>
                <a:latin typeface="Times New Roman" panose="02020603050405020304" pitchFamily="18" charset="0"/>
                <a:ea typeface="Calibri" panose="020F0502020204030204" pitchFamily="34" charset="0"/>
                <a:cs typeface="Times New Roman" panose="02020603050405020304" pitchFamily="18" charset="0"/>
              </a:rPr>
              <a:t>Shimazaki</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(2020). https://www.pexels.com/photo/group-of-multiethnic-colleagues-communicating-in-office-5668799/</a:t>
            </a:r>
          </a:p>
          <a:p>
            <a:endParaRPr lang="en-US" dirty="0"/>
          </a:p>
        </p:txBody>
      </p:sp>
    </p:spTree>
    <p:extLst>
      <p:ext uri="{BB962C8B-B14F-4D97-AF65-F5344CB8AC3E}">
        <p14:creationId xmlns:p14="http://schemas.microsoft.com/office/powerpoint/2010/main" val="41938610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7E61D2-B471-8EEB-0615-0F9A56540799}"/>
              </a:ext>
            </a:extLst>
          </p:cNvPr>
          <p:cNvSpPr>
            <a:spLocks noGrp="1"/>
          </p:cNvSpPr>
          <p:nvPr>
            <p:ph type="title"/>
          </p:nvPr>
        </p:nvSpPr>
        <p:spPr>
          <a:xfrm>
            <a:off x="-95534" y="1"/>
            <a:ext cx="12287534" cy="1690688"/>
          </a:xfrm>
        </p:spPr>
        <p:txBody>
          <a:bodyPr/>
          <a:lstStyle/>
          <a:p>
            <a:pPr algn="ctr"/>
            <a:r>
              <a:rPr lang="en-US" dirty="0"/>
              <a:t>	</a:t>
            </a:r>
            <a:r>
              <a:rPr lang="en-US" sz="2400" b="1" dirty="0">
                <a:latin typeface="Times New Roman" panose="02020603050405020304" pitchFamily="18" charset="0"/>
                <a:cs typeface="Times New Roman" panose="02020603050405020304" pitchFamily="18" charset="0"/>
              </a:rPr>
              <a:t>References</a:t>
            </a:r>
          </a:p>
        </p:txBody>
      </p:sp>
      <p:sp>
        <p:nvSpPr>
          <p:cNvPr id="3" name="Content Placeholder 2">
            <a:extLst>
              <a:ext uri="{FF2B5EF4-FFF2-40B4-BE49-F238E27FC236}">
                <a16:creationId xmlns:a16="http://schemas.microsoft.com/office/drawing/2014/main" id="{E0A4D47D-03BF-44BE-D28F-3559EA098C0C}"/>
              </a:ext>
            </a:extLst>
          </p:cNvPr>
          <p:cNvSpPr>
            <a:spLocks noGrp="1"/>
          </p:cNvSpPr>
          <p:nvPr>
            <p:ph idx="1"/>
          </p:nvPr>
        </p:nvSpPr>
        <p:spPr>
          <a:xfrm>
            <a:off x="-95534" y="1132764"/>
            <a:ext cx="12187450" cy="5725235"/>
          </a:xfrm>
        </p:spPr>
        <p:txBody>
          <a:bodyPr>
            <a:normAutofit/>
          </a:bodyPr>
          <a:lstStyle/>
          <a:p>
            <a:pPr marL="0" indent="0">
              <a:buNone/>
            </a:pPr>
            <a:r>
              <a:rPr lang="en-US" sz="2400" dirty="0">
                <a:latin typeface="Times New Roman" panose="02020603050405020304" pitchFamily="18" charset="0"/>
                <a:cs typeface="Times New Roman" panose="02020603050405020304" pitchFamily="18" charset="0"/>
              </a:rPr>
              <a:t>Max Fischer(2020). </a:t>
            </a:r>
            <a:r>
              <a:rPr lang="en-US" sz="2400" dirty="0">
                <a:latin typeface="Times New Roman" panose="02020603050405020304" pitchFamily="18" charset="0"/>
                <a:cs typeface="Times New Roman" panose="02020603050405020304" pitchFamily="18" charset="0"/>
                <a:hlinkClick r:id="rId2"/>
              </a:rPr>
              <a:t>https://www.pexels.com/photo/teacher-asking-a-question-to-the-class-5212345/</a:t>
            </a:r>
            <a:endParaRPr lang="en-US" sz="2400" dirty="0">
              <a:latin typeface="Times New Roman" panose="02020603050405020304" pitchFamily="18" charset="0"/>
              <a:cs typeface="Times New Roman" panose="02020603050405020304" pitchFamily="18" charset="0"/>
            </a:endParaRPr>
          </a:p>
          <a:p>
            <a:pPr marL="0" indent="0">
              <a:buNone/>
            </a:pPr>
            <a:r>
              <a:rPr lang="en-US" sz="2400" dirty="0">
                <a:latin typeface="Times New Roman" panose="02020603050405020304" pitchFamily="18" charset="0"/>
                <a:cs typeface="Times New Roman" panose="02020603050405020304" pitchFamily="18" charset="0"/>
              </a:rPr>
              <a:t>Lisa </a:t>
            </a:r>
            <a:r>
              <a:rPr lang="en-US" sz="2400" dirty="0" err="1">
                <a:latin typeface="Times New Roman" panose="02020603050405020304" pitchFamily="18" charset="0"/>
                <a:cs typeface="Times New Roman" panose="02020603050405020304" pitchFamily="18" charset="0"/>
              </a:rPr>
              <a:t>Fotios</a:t>
            </a:r>
            <a:r>
              <a:rPr lang="en-US" sz="2400" dirty="0">
                <a:latin typeface="Times New Roman" panose="02020603050405020304" pitchFamily="18" charset="0"/>
                <a:cs typeface="Times New Roman" panose="02020603050405020304" pitchFamily="18" charset="0"/>
              </a:rPr>
              <a:t> (2019). https://www.pexels.com/photo/man-using-laptop-on-the-table-with-cup-of-hot-beverage-2010794/</a:t>
            </a:r>
          </a:p>
        </p:txBody>
      </p:sp>
    </p:spTree>
    <p:extLst>
      <p:ext uri="{BB962C8B-B14F-4D97-AF65-F5344CB8AC3E}">
        <p14:creationId xmlns:p14="http://schemas.microsoft.com/office/powerpoint/2010/main" val="153909022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190</TotalTime>
  <Words>2186</Words>
  <Application>Microsoft Office PowerPoint</Application>
  <PresentationFormat>Widescreen</PresentationFormat>
  <Paragraphs>128</Paragraphs>
  <Slides>36</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36</vt:i4>
      </vt:variant>
    </vt:vector>
  </HeadingPairs>
  <TitlesOfParts>
    <vt:vector size="41" baseType="lpstr">
      <vt:lpstr>Arial</vt:lpstr>
      <vt:lpstr>Calibri</vt:lpstr>
      <vt:lpstr>Calibri Light</vt:lpstr>
      <vt:lpstr>Times New Roman</vt:lpstr>
      <vt:lpstr>Office Theme</vt:lpstr>
      <vt:lpstr>COURSE: REWARD MANAGEMENT  </vt:lpstr>
      <vt:lpstr>Job Evaluation</vt:lpstr>
      <vt:lpstr>Job evaluation</vt:lpstr>
      <vt:lpstr>Objectives of job evaluation</vt:lpstr>
      <vt:lpstr>Job Evaluation Objectives</vt:lpstr>
      <vt:lpstr>Objectives</vt:lpstr>
      <vt:lpstr>Principles of job evaluation  </vt:lpstr>
      <vt:lpstr>Principles of job evaluation  </vt:lpstr>
      <vt:lpstr>Principles of job evaluation  </vt:lpstr>
      <vt:lpstr>The Job Evaluation Factors</vt:lpstr>
      <vt:lpstr>Problem Solving</vt:lpstr>
      <vt:lpstr>Accountability</vt:lpstr>
      <vt:lpstr>Education</vt:lpstr>
      <vt:lpstr>Experience</vt:lpstr>
      <vt:lpstr>Complexity</vt:lpstr>
      <vt:lpstr>Scope of Job</vt:lpstr>
      <vt:lpstr>Supervision Received</vt:lpstr>
      <vt:lpstr>Authority Exercised</vt:lpstr>
      <vt:lpstr>Job Evaluation Process </vt:lpstr>
      <vt:lpstr>Step One</vt:lpstr>
      <vt:lpstr>Step Two</vt:lpstr>
      <vt:lpstr>Step Three</vt:lpstr>
      <vt:lpstr>Step Four</vt:lpstr>
      <vt:lpstr>Step Five</vt:lpstr>
      <vt:lpstr>Step Six</vt:lpstr>
      <vt:lpstr>Advantages of job evaluation  </vt:lpstr>
      <vt:lpstr>Advantages</vt:lpstr>
      <vt:lpstr>Advantages</vt:lpstr>
      <vt:lpstr>Limitations of job evaluation  </vt:lpstr>
      <vt:lpstr>Limitations of job evaluation  </vt:lpstr>
      <vt:lpstr>Limitations of job evaluation  </vt:lpstr>
      <vt:lpstr>Computerized job evaluation  </vt:lpstr>
      <vt:lpstr>References</vt:lpstr>
      <vt:lpstr>References</vt:lpstr>
      <vt:lpstr>References</vt:lpstr>
      <vt:lpstr> 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COURSE: REWARD MANAGEMENT  </dc:title>
  <dc:creator>Dr. Lucy K. Kirima</dc:creator>
  <cp:lastModifiedBy>Dr. Lucy K. Kirima</cp:lastModifiedBy>
  <cp:revision>60</cp:revision>
  <dcterms:created xsi:type="dcterms:W3CDTF">2023-10-31T12:23:47Z</dcterms:created>
  <dcterms:modified xsi:type="dcterms:W3CDTF">2023-10-31T15:34:42Z</dcterms:modified>
</cp:coreProperties>
</file>