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43"/>
  </p:notesMasterIdLst>
  <p:sldIdLst>
    <p:sldId id="256" r:id="rId3"/>
    <p:sldId id="292" r:id="rId4"/>
    <p:sldId id="297" r:id="rId5"/>
    <p:sldId id="311" r:id="rId6"/>
    <p:sldId id="293" r:id="rId7"/>
    <p:sldId id="312" r:id="rId8"/>
    <p:sldId id="294" r:id="rId9"/>
    <p:sldId id="313" r:id="rId10"/>
    <p:sldId id="296" r:id="rId11"/>
    <p:sldId id="327" r:id="rId12"/>
    <p:sldId id="314" r:id="rId13"/>
    <p:sldId id="295" r:id="rId14"/>
    <p:sldId id="300" r:id="rId15"/>
    <p:sldId id="298" r:id="rId16"/>
    <p:sldId id="315" r:id="rId17"/>
    <p:sldId id="299" r:id="rId18"/>
    <p:sldId id="316" r:id="rId19"/>
    <p:sldId id="301" r:id="rId20"/>
    <p:sldId id="302" r:id="rId21"/>
    <p:sldId id="317" r:id="rId22"/>
    <p:sldId id="303" r:id="rId23"/>
    <p:sldId id="318" r:id="rId24"/>
    <p:sldId id="305" r:id="rId25"/>
    <p:sldId id="306" r:id="rId26"/>
    <p:sldId id="319" r:id="rId27"/>
    <p:sldId id="307" r:id="rId28"/>
    <p:sldId id="308" r:id="rId29"/>
    <p:sldId id="320" r:id="rId30"/>
    <p:sldId id="321" r:id="rId31"/>
    <p:sldId id="322" r:id="rId32"/>
    <p:sldId id="323" r:id="rId33"/>
    <p:sldId id="325" r:id="rId34"/>
    <p:sldId id="328" r:id="rId35"/>
    <p:sldId id="329" r:id="rId36"/>
    <p:sldId id="330" r:id="rId37"/>
    <p:sldId id="332" r:id="rId38"/>
    <p:sldId id="340" r:id="rId39"/>
    <p:sldId id="341" r:id="rId40"/>
    <p:sldId id="339" r:id="rId41"/>
    <p:sldId id="326"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132" autoAdjust="0"/>
    <p:restoredTop sz="94660"/>
  </p:normalViewPr>
  <p:slideViewPr>
    <p:cSldViewPr snapToGrid="0">
      <p:cViewPr varScale="1">
        <p:scale>
          <a:sx n="62" d="100"/>
          <a:sy n="62" d="100"/>
        </p:scale>
        <p:origin x="37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9/28/2023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9/28/2023</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9/28/2023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9/28/2023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9/28/2023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9/28/2023</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9/28/2023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9/28/2023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9/28/2023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9/28/2023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9/28/2023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9/28/2023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9/28/2023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9/28/2023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a:xfrm>
            <a:off x="914400" y="1047136"/>
            <a:ext cx="10363200" cy="3364478"/>
          </a:xfrm>
        </p:spPr>
        <p:txBody>
          <a:bodyPr/>
          <a:lstStyle/>
          <a:p>
            <a:r>
              <a:rPr lang="en-GB" b="1" dirty="0" smtClean="0"/>
              <a:t>Business Finance </a:t>
            </a:r>
            <a:r>
              <a:rPr lang="en-GB" dirty="0" smtClean="0"/>
              <a:t/>
            </a:r>
            <a:br>
              <a:rPr lang="en-GB" dirty="0" smtClean="0"/>
            </a:br>
            <a:r>
              <a:rPr lang="en-GB" dirty="0" smtClean="0"/>
              <a:t>Week Two: </a:t>
            </a:r>
            <a:r>
              <a:rPr lang="en-US" sz="4000" dirty="0" smtClean="0"/>
              <a:t>Sources of Business Capital</a:t>
            </a:r>
            <a:endParaRPr lang="en-US" sz="4000" dirty="0"/>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a:xfrm>
            <a:off x="1828800" y="4026310"/>
            <a:ext cx="8534400" cy="1612490"/>
          </a:xfrm>
        </p:spPr>
        <p:txBody>
          <a:bodyPr>
            <a:normAutofit/>
          </a:bodyPr>
          <a:lstStyle/>
          <a:p>
            <a:endParaRPr lang="en-US" b="1" i="0" dirty="0">
              <a:solidFill>
                <a:schemeClr val="tx1"/>
              </a:solidFill>
            </a:endParaRPr>
          </a:p>
          <a:p>
            <a:r>
              <a:rPr lang="en-US" b="1" dirty="0" smtClean="0"/>
              <a:t>Course Instructor: Dr. Charity </a:t>
            </a:r>
            <a:r>
              <a:rPr lang="en-US" b="1" dirty="0" err="1" smtClean="0"/>
              <a:t>Njoka</a:t>
            </a:r>
            <a:r>
              <a:rPr lang="en-US" b="1" dirty="0" smtClean="0"/>
              <a:t> (PhD)</a:t>
            </a:r>
            <a:endParaRPr lang="en-US" b="1"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1582400" cy="840658"/>
          </a:xfrm>
        </p:spPr>
        <p:txBody>
          <a:bodyPr/>
          <a:lstStyle/>
          <a:p>
            <a:r>
              <a:rPr lang="en-US" sz="3600" b="1" dirty="0" smtClean="0"/>
              <a:t>Intended Learning Outcomes </a:t>
            </a:r>
            <a:endParaRPr lang="en-GB" sz="3600" b="1" dirty="0"/>
          </a:p>
        </p:txBody>
      </p:sp>
      <p:sp>
        <p:nvSpPr>
          <p:cNvPr id="3" name="Content Placeholder 2"/>
          <p:cNvSpPr>
            <a:spLocks noGrp="1"/>
          </p:cNvSpPr>
          <p:nvPr>
            <p:ph idx="1"/>
          </p:nvPr>
        </p:nvSpPr>
        <p:spPr>
          <a:xfrm>
            <a:off x="235974" y="840659"/>
            <a:ext cx="11724968" cy="6017341"/>
          </a:xfrm>
        </p:spPr>
        <p:txBody>
          <a:bodyPr/>
          <a:lstStyle/>
          <a:p>
            <a:pPr marL="0" indent="0">
              <a:buNone/>
            </a:pPr>
            <a:endParaRPr lang="en-GB" dirty="0" smtClean="0"/>
          </a:p>
          <a:p>
            <a:pPr marL="0" indent="0" algn="just">
              <a:buNone/>
            </a:pPr>
            <a:r>
              <a:rPr lang="en-GB" dirty="0" smtClean="0"/>
              <a:t>By the </a:t>
            </a:r>
            <a:r>
              <a:rPr lang="en-GB" dirty="0"/>
              <a:t>end of this lesson , you should be able to,</a:t>
            </a:r>
          </a:p>
          <a:p>
            <a:pPr lvl="0" algn="just"/>
            <a:endParaRPr lang="en-US" dirty="0" smtClean="0"/>
          </a:p>
          <a:p>
            <a:pPr marL="514350" lvl="0" indent="-514350" algn="just">
              <a:buFont typeface="+mj-lt"/>
              <a:buAutoNum type="arabicPeriod"/>
            </a:pPr>
            <a:r>
              <a:rPr lang="en-US" dirty="0" smtClean="0"/>
              <a:t>To </a:t>
            </a:r>
            <a:r>
              <a:rPr lang="en-US" dirty="0"/>
              <a:t>identify different classification of various sources of business funds </a:t>
            </a:r>
          </a:p>
          <a:p>
            <a:pPr marL="514350" lvl="0" indent="-514350" algn="just">
              <a:buFont typeface="+mj-lt"/>
              <a:buAutoNum type="arabicPeriod"/>
            </a:pPr>
            <a:r>
              <a:rPr lang="en-US" dirty="0"/>
              <a:t>Evaluate the advantages and disadvantages of  different funds </a:t>
            </a:r>
          </a:p>
          <a:p>
            <a:pPr marL="514350" lvl="0" indent="-514350" algn="just">
              <a:buFont typeface="+mj-lt"/>
              <a:buAutoNum type="arabicPeriod"/>
            </a:pPr>
            <a:r>
              <a:rPr lang="en-US" dirty="0"/>
              <a:t>Elaborate features of different sources of business funds</a:t>
            </a:r>
          </a:p>
          <a:p>
            <a:pPr marL="0" indent="0" algn="just">
              <a:buNone/>
            </a:pPr>
            <a:r>
              <a:rPr lang="en-GB" dirty="0" smtClean="0"/>
              <a:t> </a:t>
            </a:r>
          </a:p>
        </p:txBody>
      </p:sp>
    </p:spTree>
    <p:extLst>
      <p:ext uri="{BB962C8B-B14F-4D97-AF65-F5344CB8AC3E}">
        <p14:creationId xmlns:p14="http://schemas.microsoft.com/office/powerpoint/2010/main" val="53017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9080"/>
            <a:ext cx="9037320" cy="764458"/>
          </a:xfrm>
          <a:noFill/>
        </p:spPr>
        <p:txBody>
          <a:bodyPr/>
          <a:lstStyle/>
          <a:p>
            <a:pPr algn="l"/>
            <a:r>
              <a:rPr lang="en-US" sz="3600" b="1" dirty="0" smtClean="0"/>
              <a:t>                     Introduction</a:t>
            </a:r>
            <a:endParaRPr lang="en-GB" sz="3600" b="1" dirty="0"/>
          </a:p>
        </p:txBody>
      </p:sp>
      <p:sp>
        <p:nvSpPr>
          <p:cNvPr id="3" name="Content Placeholder 2"/>
          <p:cNvSpPr>
            <a:spLocks noGrp="1"/>
          </p:cNvSpPr>
          <p:nvPr>
            <p:ph idx="1"/>
          </p:nvPr>
        </p:nvSpPr>
        <p:spPr>
          <a:xfrm>
            <a:off x="0" y="1206418"/>
            <a:ext cx="12192000" cy="6017341"/>
          </a:xfrm>
          <a:noFill/>
        </p:spPr>
        <p:txBody>
          <a:bodyPr/>
          <a:lstStyle/>
          <a:p>
            <a:r>
              <a:rPr lang="en-US" dirty="0"/>
              <a:t>Business require funds to carry out their activities. </a:t>
            </a:r>
            <a:endParaRPr lang="en-US" dirty="0" smtClean="0"/>
          </a:p>
          <a:p>
            <a:endParaRPr lang="en-US" dirty="0" smtClean="0"/>
          </a:p>
          <a:p>
            <a:r>
              <a:rPr lang="en-US" dirty="0" smtClean="0"/>
              <a:t>Sources </a:t>
            </a:r>
            <a:r>
              <a:rPr lang="en-US" dirty="0"/>
              <a:t>from which a firm may obtain its funds to finance its operations can be classified </a:t>
            </a:r>
            <a:r>
              <a:rPr lang="en-US" dirty="0" smtClean="0"/>
              <a:t>in four </a:t>
            </a:r>
            <a:r>
              <a:rPr lang="en-US" dirty="0"/>
              <a:t>different </a:t>
            </a:r>
            <a:r>
              <a:rPr lang="en-US" dirty="0" smtClean="0"/>
              <a:t>ways. </a:t>
            </a:r>
            <a:endParaRPr lang="en-US" dirty="0"/>
          </a:p>
        </p:txBody>
      </p:sp>
    </p:spTree>
    <p:extLst>
      <p:ext uri="{BB962C8B-B14F-4D97-AF65-F5344CB8AC3E}">
        <p14:creationId xmlns:p14="http://schemas.microsoft.com/office/powerpoint/2010/main" val="21393943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037320" cy="1023538"/>
          </a:xfrm>
          <a:noFill/>
        </p:spPr>
        <p:txBody>
          <a:bodyPr/>
          <a:lstStyle/>
          <a:p>
            <a:pPr lvl="0"/>
            <a:r>
              <a:rPr lang="en-US" sz="3600" b="1" dirty="0"/>
              <a:t>Classification of Sources of Business Finance </a:t>
            </a:r>
          </a:p>
        </p:txBody>
      </p:sp>
      <p:sp>
        <p:nvSpPr>
          <p:cNvPr id="3" name="Content Placeholder 2"/>
          <p:cNvSpPr>
            <a:spLocks noGrp="1"/>
          </p:cNvSpPr>
          <p:nvPr>
            <p:ph idx="1"/>
          </p:nvPr>
        </p:nvSpPr>
        <p:spPr>
          <a:xfrm>
            <a:off x="0" y="1023538"/>
            <a:ext cx="12192000" cy="6200222"/>
          </a:xfrm>
          <a:noFill/>
        </p:spPr>
        <p:txBody>
          <a:bodyPr/>
          <a:lstStyle/>
          <a:p>
            <a:pPr marL="514350" lvl="0" indent="-514350">
              <a:buFont typeface="+mj-lt"/>
              <a:buAutoNum type="arabicPeriod"/>
            </a:pPr>
            <a:r>
              <a:rPr lang="en-US" dirty="0"/>
              <a:t>Classification according to the duration over which the funds will be retained. </a:t>
            </a:r>
          </a:p>
          <a:p>
            <a:pPr marL="514350" indent="-514350">
              <a:buFont typeface="+mj-lt"/>
              <a:buAutoNum type="arabicPeriod"/>
            </a:pPr>
            <a:r>
              <a:rPr lang="en-US" dirty="0"/>
              <a:t> Classification according to origin </a:t>
            </a:r>
          </a:p>
          <a:p>
            <a:pPr marL="514350" indent="-514350">
              <a:buFont typeface="+mj-lt"/>
              <a:buAutoNum type="arabicPeriod"/>
            </a:pPr>
            <a:r>
              <a:rPr lang="en-US" dirty="0"/>
              <a:t>Classification according to the relationship between the firm and parties providing the funds </a:t>
            </a:r>
          </a:p>
          <a:p>
            <a:pPr marL="514350" indent="-514350">
              <a:buFont typeface="+mj-lt"/>
              <a:buAutoNum type="arabicPeriod"/>
            </a:pPr>
            <a:r>
              <a:rPr lang="en-US" dirty="0"/>
              <a:t>Classification according to the rate of return </a:t>
            </a:r>
          </a:p>
          <a:p>
            <a:pPr marL="514350" indent="-514350">
              <a:buFont typeface="+mj-lt"/>
              <a:buAutoNum type="arabicPeriod"/>
            </a:pPr>
            <a:endParaRPr lang="en-US" dirty="0"/>
          </a:p>
          <a:p>
            <a:pPr marL="0" indent="0" algn="just">
              <a:buNone/>
            </a:pPr>
            <a:endParaRPr lang="en-GB" dirty="0"/>
          </a:p>
        </p:txBody>
      </p:sp>
    </p:spTree>
    <p:extLst>
      <p:ext uri="{BB962C8B-B14F-4D97-AF65-F5344CB8AC3E}">
        <p14:creationId xmlns:p14="http://schemas.microsoft.com/office/powerpoint/2010/main" val="42683705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334" y="0"/>
            <a:ext cx="10878065" cy="1532237"/>
          </a:xfrm>
        </p:spPr>
        <p:txBody>
          <a:bodyPr/>
          <a:lstStyle/>
          <a:p>
            <a:pPr lvl="0"/>
            <a:r>
              <a:rPr lang="en-US" sz="3600" b="1" dirty="0" smtClean="0"/>
              <a:t/>
            </a:r>
            <a:br>
              <a:rPr lang="en-US" sz="3600" b="1" dirty="0" smtClean="0"/>
            </a:br>
            <a:r>
              <a:rPr lang="en-US" sz="3600" b="1" dirty="0" smtClean="0"/>
              <a:t>Classification </a:t>
            </a:r>
            <a:r>
              <a:rPr lang="en-US" sz="3600" b="1" dirty="0" smtClean="0"/>
              <a:t>According to the Duration Over Which the Funds Will Be Retained</a:t>
            </a:r>
            <a:r>
              <a:rPr lang="en-US" sz="3600" dirty="0" smtClean="0"/>
              <a:t>. </a:t>
            </a:r>
            <a:endParaRPr lang="en-US" sz="3600" dirty="0"/>
          </a:p>
        </p:txBody>
      </p:sp>
      <p:sp>
        <p:nvSpPr>
          <p:cNvPr id="3" name="Content Placeholder 2"/>
          <p:cNvSpPr>
            <a:spLocks noGrp="1"/>
          </p:cNvSpPr>
          <p:nvPr>
            <p:ph idx="1"/>
          </p:nvPr>
        </p:nvSpPr>
        <p:spPr>
          <a:xfrm>
            <a:off x="296562" y="1631092"/>
            <a:ext cx="11664380" cy="4967416"/>
          </a:xfrm>
        </p:spPr>
        <p:txBody>
          <a:bodyPr/>
          <a:lstStyle/>
          <a:p>
            <a:pPr marL="971550" lvl="1" indent="-514350" algn="just">
              <a:lnSpc>
                <a:spcPct val="150000"/>
              </a:lnSpc>
              <a:buFont typeface="+mj-lt"/>
              <a:buAutoNum type="alphaLcPeriod"/>
            </a:pPr>
            <a:r>
              <a:rPr lang="en-US" sz="3200" dirty="0"/>
              <a:t>Long term sources of funds- refundable after one year </a:t>
            </a:r>
          </a:p>
          <a:p>
            <a:pPr marL="971550" lvl="1" indent="-514350" algn="just">
              <a:lnSpc>
                <a:spcPct val="150000"/>
              </a:lnSpc>
              <a:buFont typeface="+mj-lt"/>
              <a:buAutoNum type="alphaLcPeriod"/>
            </a:pPr>
            <a:r>
              <a:rPr lang="en-US" sz="3200" dirty="0"/>
              <a:t>Short term sources of funds - refundable before one year </a:t>
            </a:r>
          </a:p>
          <a:p>
            <a:pPr marL="971550" lvl="1" indent="-514350" algn="just">
              <a:lnSpc>
                <a:spcPct val="150000"/>
              </a:lnSpc>
              <a:buFont typeface="+mj-lt"/>
              <a:buAutoNum type="alphaLcPeriod"/>
            </a:pPr>
            <a:r>
              <a:rPr lang="en-US" sz="3200" dirty="0"/>
              <a:t>Permanent sources of funds - not refundable as long as the business remains a  </a:t>
            </a:r>
            <a:r>
              <a:rPr lang="en-US" sz="3200" dirty="0" smtClean="0"/>
              <a:t>going </a:t>
            </a:r>
            <a:r>
              <a:rPr lang="en-US" sz="3200" dirty="0"/>
              <a:t>concern </a:t>
            </a:r>
            <a:r>
              <a:rPr lang="en-US" sz="3200" dirty="0" err="1"/>
              <a:t>eg</a:t>
            </a:r>
            <a:r>
              <a:rPr lang="en-US" sz="3200" dirty="0"/>
              <a:t> ordinary share capital  </a:t>
            </a:r>
          </a:p>
        </p:txBody>
      </p:sp>
    </p:spTree>
    <p:extLst>
      <p:ext uri="{BB962C8B-B14F-4D97-AF65-F5344CB8AC3E}">
        <p14:creationId xmlns:p14="http://schemas.microsoft.com/office/powerpoint/2010/main" val="11483684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840658"/>
          </a:xfrm>
        </p:spPr>
        <p:txBody>
          <a:bodyPr/>
          <a:lstStyle/>
          <a:p>
            <a:r>
              <a:rPr lang="en-US" sz="3600" b="1" dirty="0" smtClean="0"/>
              <a:t>Classification According To Origin </a:t>
            </a:r>
            <a:endParaRPr lang="en-US" sz="3600" b="1" dirty="0"/>
          </a:p>
        </p:txBody>
      </p:sp>
      <p:sp>
        <p:nvSpPr>
          <p:cNvPr id="3" name="Content Placeholder 2"/>
          <p:cNvSpPr>
            <a:spLocks noGrp="1"/>
          </p:cNvSpPr>
          <p:nvPr>
            <p:ph idx="1"/>
          </p:nvPr>
        </p:nvSpPr>
        <p:spPr>
          <a:xfrm>
            <a:off x="234778" y="654909"/>
            <a:ext cx="11726164" cy="6203092"/>
          </a:xfrm>
        </p:spPr>
        <p:txBody>
          <a:bodyPr/>
          <a:lstStyle/>
          <a:p>
            <a:pPr marL="457200" lvl="1" indent="0">
              <a:buNone/>
            </a:pPr>
            <a:endParaRPr lang="en-US" dirty="0" smtClean="0"/>
          </a:p>
          <a:p>
            <a:pPr marL="971550" lvl="1" indent="-514350">
              <a:lnSpc>
                <a:spcPct val="150000"/>
              </a:lnSpc>
              <a:buFont typeface="+mj-lt"/>
              <a:buAutoNum type="alphaLcPeriod"/>
            </a:pPr>
            <a:r>
              <a:rPr lang="en-US" sz="3200" dirty="0" smtClean="0"/>
              <a:t>  </a:t>
            </a:r>
            <a:r>
              <a:rPr lang="en-US" sz="3200" dirty="0"/>
              <a:t>External sources of funds -  raised from outside the organization </a:t>
            </a:r>
          </a:p>
          <a:p>
            <a:pPr marL="971550" lvl="1" indent="-514350">
              <a:lnSpc>
                <a:spcPct val="150000"/>
              </a:lnSpc>
              <a:buFont typeface="+mj-lt"/>
              <a:buAutoNum type="alphaLcPeriod"/>
            </a:pPr>
            <a:r>
              <a:rPr lang="en-US" sz="3200" dirty="0" smtClean="0"/>
              <a:t>Internal sources of funds - raised from within the firm</a:t>
            </a:r>
          </a:p>
          <a:p>
            <a:pPr marL="514350" indent="-514350" algn="just">
              <a:buFont typeface="+mj-lt"/>
              <a:buAutoNum type="alphaLcPeriod"/>
            </a:pPr>
            <a:endParaRPr lang="en-GB" dirty="0"/>
          </a:p>
        </p:txBody>
      </p:sp>
    </p:spTree>
    <p:extLst>
      <p:ext uri="{BB962C8B-B14F-4D97-AF65-F5344CB8AC3E}">
        <p14:creationId xmlns:p14="http://schemas.microsoft.com/office/powerpoint/2010/main" val="20665625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0"/>
            <a:ext cx="10972800" cy="1050323"/>
          </a:xfrm>
        </p:spPr>
        <p:txBody>
          <a:bodyPr/>
          <a:lstStyle/>
          <a:p>
            <a:r>
              <a:rPr lang="en-US" sz="3600" b="1" dirty="0" smtClean="0"/>
              <a:t> </a:t>
            </a:r>
            <a:r>
              <a:rPr lang="en-US" sz="3600" b="1" dirty="0"/>
              <a:t>Classification </a:t>
            </a:r>
            <a:r>
              <a:rPr lang="en-US" sz="3600" b="1" dirty="0" smtClean="0"/>
              <a:t>According </a:t>
            </a:r>
            <a:r>
              <a:rPr lang="en-US" sz="3600" b="1" dirty="0"/>
              <a:t>to the </a:t>
            </a:r>
            <a:r>
              <a:rPr lang="en-US" sz="3600" b="1" dirty="0" smtClean="0"/>
              <a:t>Relationship </a:t>
            </a:r>
            <a:r>
              <a:rPr lang="en-US" sz="3600" b="1" dirty="0"/>
              <a:t>between the </a:t>
            </a:r>
            <a:r>
              <a:rPr lang="en-US" sz="3600" b="1" dirty="0" smtClean="0"/>
              <a:t>Firm </a:t>
            </a:r>
            <a:r>
              <a:rPr lang="en-US" sz="3600" b="1" dirty="0"/>
              <a:t>and </a:t>
            </a:r>
            <a:r>
              <a:rPr lang="en-US" sz="3600" b="1" dirty="0" smtClean="0"/>
              <a:t>Parties Providing </a:t>
            </a:r>
            <a:r>
              <a:rPr lang="en-US" sz="3600" b="1" dirty="0"/>
              <a:t>the </a:t>
            </a:r>
            <a:r>
              <a:rPr lang="en-US" sz="3600" b="1" dirty="0" smtClean="0"/>
              <a:t>Funds </a:t>
            </a:r>
            <a:endParaRPr lang="en-US" sz="3600" b="1" dirty="0"/>
          </a:p>
        </p:txBody>
      </p:sp>
      <p:sp>
        <p:nvSpPr>
          <p:cNvPr id="3" name="Content Placeholder 2"/>
          <p:cNvSpPr>
            <a:spLocks noGrp="1"/>
          </p:cNvSpPr>
          <p:nvPr>
            <p:ph idx="1"/>
          </p:nvPr>
        </p:nvSpPr>
        <p:spPr>
          <a:xfrm>
            <a:off x="235974" y="1286300"/>
            <a:ext cx="11724968" cy="6164826"/>
          </a:xfrm>
        </p:spPr>
        <p:txBody>
          <a:bodyPr/>
          <a:lstStyle/>
          <a:p>
            <a:pPr marL="514350" lvl="0" indent="-514350">
              <a:buFont typeface="+mj-lt"/>
              <a:buAutoNum type="alphaLcPeriod"/>
            </a:pPr>
            <a:r>
              <a:rPr lang="en-US" dirty="0"/>
              <a:t>Common equity capital -  funds provided by the real owners of the business i.e. ordinary share capital (total of the ordinary capital and the reserves) </a:t>
            </a:r>
          </a:p>
          <a:p>
            <a:pPr marL="514350" lvl="0" indent="-514350">
              <a:buFont typeface="+mj-lt"/>
              <a:buAutoNum type="alphaLcPeriod"/>
            </a:pPr>
            <a:r>
              <a:rPr lang="en-US" dirty="0"/>
              <a:t>Quasi capital - funds that are provided by the preference shareholders </a:t>
            </a:r>
          </a:p>
          <a:p>
            <a:pPr marL="514350" lvl="0" indent="-514350">
              <a:buFont typeface="+mj-lt"/>
              <a:buAutoNum type="alphaLcPeriod"/>
            </a:pPr>
            <a:r>
              <a:rPr lang="en-US" dirty="0"/>
              <a:t>Debt finance -They are funds provided by the creditors i.e. debentures/bonds  </a:t>
            </a:r>
          </a:p>
          <a:p>
            <a:pPr marL="514350" indent="-514350" algn="just">
              <a:buFont typeface="+mj-lt"/>
              <a:buAutoNum type="alphaLcPeriod"/>
            </a:pPr>
            <a:endParaRPr lang="en-GB" dirty="0"/>
          </a:p>
        </p:txBody>
      </p:sp>
    </p:spTree>
    <p:extLst>
      <p:ext uri="{BB962C8B-B14F-4D97-AF65-F5344CB8AC3E}">
        <p14:creationId xmlns:p14="http://schemas.microsoft.com/office/powerpoint/2010/main" val="30787058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974" y="1"/>
            <a:ext cx="10972800" cy="840658"/>
          </a:xfrm>
        </p:spPr>
        <p:txBody>
          <a:bodyPr/>
          <a:lstStyle/>
          <a:p>
            <a:r>
              <a:rPr lang="en-US" sz="3600" b="1" dirty="0"/>
              <a:t>Classification </a:t>
            </a:r>
            <a:r>
              <a:rPr lang="en-US" sz="3600" b="1" dirty="0" smtClean="0"/>
              <a:t>According </a:t>
            </a:r>
            <a:r>
              <a:rPr lang="en-US" sz="3600" b="1" dirty="0"/>
              <a:t>to the </a:t>
            </a:r>
            <a:r>
              <a:rPr lang="en-US" sz="3600" b="1" dirty="0" smtClean="0"/>
              <a:t>Rate </a:t>
            </a:r>
            <a:r>
              <a:rPr lang="en-US" sz="3600" b="1" dirty="0"/>
              <a:t>of </a:t>
            </a:r>
            <a:r>
              <a:rPr lang="en-US" sz="3600" b="1" dirty="0" smtClean="0"/>
              <a:t>Return </a:t>
            </a:r>
            <a:endParaRPr lang="en-US" sz="3600" b="1" dirty="0"/>
          </a:p>
        </p:txBody>
      </p:sp>
      <p:sp>
        <p:nvSpPr>
          <p:cNvPr id="3" name="Content Placeholder 2"/>
          <p:cNvSpPr>
            <a:spLocks noGrp="1"/>
          </p:cNvSpPr>
          <p:nvPr>
            <p:ph idx="1"/>
          </p:nvPr>
        </p:nvSpPr>
        <p:spPr>
          <a:xfrm>
            <a:off x="235974" y="1161535"/>
            <a:ext cx="11724968" cy="5696465"/>
          </a:xfrm>
        </p:spPr>
        <p:txBody>
          <a:bodyPr/>
          <a:lstStyle/>
          <a:p>
            <a:pPr marL="514350" lvl="0" indent="-514350" algn="just">
              <a:buFont typeface="+mj-lt"/>
              <a:buAutoNum type="alphaLcPeriod"/>
            </a:pPr>
            <a:r>
              <a:rPr lang="en-US" b="1" dirty="0" smtClean="0"/>
              <a:t> </a:t>
            </a:r>
            <a:r>
              <a:rPr lang="en-US" dirty="0"/>
              <a:t>Capital with a fixed rate of return - This is capital that is paid a certain pre-specified rate of return each year i.e. preference capital and long term debts </a:t>
            </a:r>
            <a:endParaRPr lang="en-US" dirty="0" smtClean="0"/>
          </a:p>
          <a:p>
            <a:pPr marL="514350" lvl="0" indent="-514350" algn="just">
              <a:buFont typeface="+mj-lt"/>
              <a:buAutoNum type="alphaLcPeriod"/>
            </a:pPr>
            <a:endParaRPr lang="en-US" dirty="0"/>
          </a:p>
          <a:p>
            <a:pPr marL="514350" lvl="0" indent="-514350" algn="just">
              <a:buFont typeface="+mj-lt"/>
              <a:buAutoNum type="alphaLcPeriod"/>
            </a:pPr>
            <a:r>
              <a:rPr lang="en-US" dirty="0"/>
              <a:t>Capital with a variable rate of return- This is capital that is paid a different rate of return each year depending on the firm’s performance. </a:t>
            </a:r>
          </a:p>
          <a:p>
            <a:pPr marL="0" indent="0" algn="just">
              <a:buNone/>
            </a:pPr>
            <a:endParaRPr lang="en-US" dirty="0"/>
          </a:p>
        </p:txBody>
      </p:sp>
    </p:spTree>
    <p:extLst>
      <p:ext uri="{BB962C8B-B14F-4D97-AF65-F5344CB8AC3E}">
        <p14:creationId xmlns:p14="http://schemas.microsoft.com/office/powerpoint/2010/main" val="33842428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r>
              <a:rPr lang="en-US" sz="3600" b="1" dirty="0"/>
              <a:t>Long Term Sources of Finance </a:t>
            </a:r>
            <a:endParaRPr lang="en-GB" sz="3600" b="1" dirty="0"/>
          </a:p>
        </p:txBody>
      </p:sp>
      <p:sp>
        <p:nvSpPr>
          <p:cNvPr id="3" name="Content Placeholder 2"/>
          <p:cNvSpPr>
            <a:spLocks noGrp="1"/>
          </p:cNvSpPr>
          <p:nvPr>
            <p:ph idx="1"/>
          </p:nvPr>
        </p:nvSpPr>
        <p:spPr>
          <a:xfrm>
            <a:off x="235974" y="707923"/>
            <a:ext cx="11724968" cy="6150077"/>
          </a:xfrm>
        </p:spPr>
        <p:txBody>
          <a:bodyPr/>
          <a:lstStyle/>
          <a:p>
            <a:pPr marL="0" indent="0">
              <a:buNone/>
            </a:pPr>
            <a:endParaRPr lang="en-US" b="1" dirty="0" smtClean="0"/>
          </a:p>
          <a:p>
            <a:pPr marL="1371600" lvl="2" indent="-457200" algn="just">
              <a:lnSpc>
                <a:spcPct val="150000"/>
              </a:lnSpc>
              <a:buFont typeface="+mj-lt"/>
              <a:buAutoNum type="arabicPeriod"/>
            </a:pPr>
            <a:r>
              <a:rPr lang="en-US" dirty="0"/>
              <a:t>Equity finance</a:t>
            </a:r>
            <a:endParaRPr lang="en-US" sz="2000" dirty="0"/>
          </a:p>
          <a:p>
            <a:pPr marL="1371600" lvl="2" indent="-457200" algn="just">
              <a:lnSpc>
                <a:spcPct val="150000"/>
              </a:lnSpc>
              <a:buFont typeface="+mj-lt"/>
              <a:buAutoNum type="arabicPeriod"/>
            </a:pPr>
            <a:r>
              <a:rPr lang="en-US" dirty="0"/>
              <a:t>Debentures/ bonds </a:t>
            </a:r>
            <a:endParaRPr lang="en-US" sz="2000" dirty="0"/>
          </a:p>
          <a:p>
            <a:pPr marL="1371600" lvl="2" indent="-457200" algn="just">
              <a:lnSpc>
                <a:spcPct val="150000"/>
              </a:lnSpc>
              <a:buFont typeface="+mj-lt"/>
              <a:buAutoNum type="arabicPeriod"/>
            </a:pPr>
            <a:r>
              <a:rPr lang="en-US" dirty="0"/>
              <a:t>Preference share capital</a:t>
            </a:r>
            <a:endParaRPr lang="en-US" sz="2000" dirty="0"/>
          </a:p>
          <a:p>
            <a:pPr marL="1371600" lvl="2" indent="-457200" algn="just">
              <a:lnSpc>
                <a:spcPct val="150000"/>
              </a:lnSpc>
              <a:buFont typeface="+mj-lt"/>
              <a:buAutoNum type="arabicPeriod"/>
            </a:pPr>
            <a:r>
              <a:rPr lang="en-US" dirty="0"/>
              <a:t>Long term loans</a:t>
            </a:r>
            <a:endParaRPr lang="en-US" sz="2000" dirty="0"/>
          </a:p>
          <a:p>
            <a:pPr marL="1371600" lvl="2" indent="-457200" algn="just">
              <a:lnSpc>
                <a:spcPct val="150000"/>
              </a:lnSpc>
              <a:buFont typeface="+mj-lt"/>
              <a:buAutoNum type="arabicPeriod"/>
            </a:pPr>
            <a:r>
              <a:rPr lang="en-US" dirty="0"/>
              <a:t>Sale of fixed assets</a:t>
            </a:r>
            <a:endParaRPr lang="en-GB" dirty="0"/>
          </a:p>
          <a:p>
            <a:pPr marL="1371600" lvl="2" indent="-457200" algn="just">
              <a:lnSpc>
                <a:spcPct val="150000"/>
              </a:lnSpc>
              <a:buFont typeface="+mj-lt"/>
              <a:buAutoNum type="arabicPeriod"/>
            </a:pPr>
            <a:r>
              <a:rPr lang="en-US" dirty="0" smtClean="0"/>
              <a:t>Leases </a:t>
            </a:r>
            <a:r>
              <a:rPr lang="en-US" dirty="0"/>
              <a:t>and sale and lease </a:t>
            </a:r>
            <a:r>
              <a:rPr lang="en-US" dirty="0" smtClean="0"/>
              <a:t>back</a:t>
            </a:r>
            <a:endParaRPr lang="en-US" sz="2000" dirty="0"/>
          </a:p>
        </p:txBody>
      </p:sp>
    </p:spTree>
    <p:extLst>
      <p:ext uri="{BB962C8B-B14F-4D97-AF65-F5344CB8AC3E}">
        <p14:creationId xmlns:p14="http://schemas.microsoft.com/office/powerpoint/2010/main" val="29316530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
            <a:ext cx="10972800" cy="707922"/>
          </a:xfrm>
        </p:spPr>
        <p:txBody>
          <a:bodyPr/>
          <a:lstStyle/>
          <a:p>
            <a:r>
              <a:rPr lang="en-US" sz="3600" b="1" dirty="0" smtClean="0"/>
              <a:t> </a:t>
            </a:r>
            <a:br>
              <a:rPr lang="en-US" sz="3600" b="1" dirty="0" smtClean="0"/>
            </a:br>
            <a:r>
              <a:rPr lang="en-US" sz="3600" b="1" dirty="0" smtClean="0">
                <a:latin typeface="+mn-lt"/>
              </a:rPr>
              <a:t>Equity Finance</a:t>
            </a:r>
            <a:br>
              <a:rPr lang="en-US" sz="3600" b="1" dirty="0" smtClean="0">
                <a:latin typeface="+mn-lt"/>
              </a:rPr>
            </a:br>
            <a:endParaRPr lang="en-US" sz="3600" b="1" dirty="0">
              <a:latin typeface="+mn-lt"/>
            </a:endParaRPr>
          </a:p>
        </p:txBody>
      </p:sp>
      <p:sp>
        <p:nvSpPr>
          <p:cNvPr id="3" name="Content Placeholder 2"/>
          <p:cNvSpPr>
            <a:spLocks noGrp="1"/>
          </p:cNvSpPr>
          <p:nvPr>
            <p:ph idx="1"/>
          </p:nvPr>
        </p:nvSpPr>
        <p:spPr>
          <a:xfrm>
            <a:off x="235974" y="707923"/>
            <a:ext cx="11724968" cy="6150077"/>
          </a:xfrm>
        </p:spPr>
        <p:txBody>
          <a:bodyPr/>
          <a:lstStyle/>
          <a:p>
            <a:pPr>
              <a:spcBef>
                <a:spcPts val="0"/>
              </a:spcBef>
              <a:buFontTx/>
              <a:buChar char="-"/>
            </a:pPr>
            <a:endParaRPr lang="en-GB" dirty="0" smtClean="0"/>
          </a:p>
          <a:p>
            <a:pPr algn="just">
              <a:lnSpc>
                <a:spcPct val="150000"/>
              </a:lnSpc>
            </a:pPr>
            <a:r>
              <a:rPr lang="en-US" dirty="0" smtClean="0"/>
              <a:t>This </a:t>
            </a:r>
            <a:r>
              <a:rPr lang="en-US" dirty="0"/>
              <a:t>is finance from the owners of the company (shareholders</a:t>
            </a:r>
            <a:r>
              <a:rPr lang="en-US" dirty="0" smtClean="0"/>
              <a:t>).</a:t>
            </a:r>
          </a:p>
          <a:p>
            <a:pPr algn="just">
              <a:lnSpc>
                <a:spcPct val="150000"/>
              </a:lnSpc>
            </a:pPr>
            <a:r>
              <a:rPr lang="en-US" dirty="0" smtClean="0"/>
              <a:t>It </a:t>
            </a:r>
            <a:r>
              <a:rPr lang="en-US" dirty="0"/>
              <a:t>is generally made up of ordinary share capital and reserves (both revenue and capital reserves)</a:t>
            </a:r>
          </a:p>
        </p:txBody>
      </p:sp>
    </p:spTree>
    <p:extLst>
      <p:ext uri="{BB962C8B-B14F-4D97-AF65-F5344CB8AC3E}">
        <p14:creationId xmlns:p14="http://schemas.microsoft.com/office/powerpoint/2010/main" val="16423221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7773" y="0"/>
            <a:ext cx="11174627" cy="707923"/>
          </a:xfrm>
        </p:spPr>
        <p:txBody>
          <a:bodyPr/>
          <a:lstStyle/>
          <a:p>
            <a:pPr algn="l"/>
            <a:r>
              <a:rPr lang="en-US" sz="3600" b="1" dirty="0" smtClean="0"/>
              <a:t>Ordinary Share Capital: Features</a:t>
            </a:r>
            <a:endParaRPr lang="en-US" sz="3600" b="1" dirty="0"/>
          </a:p>
        </p:txBody>
      </p:sp>
      <p:sp>
        <p:nvSpPr>
          <p:cNvPr id="3" name="Content Placeholder 2"/>
          <p:cNvSpPr>
            <a:spLocks noGrp="1"/>
          </p:cNvSpPr>
          <p:nvPr>
            <p:ph idx="1"/>
          </p:nvPr>
        </p:nvSpPr>
        <p:spPr>
          <a:xfrm>
            <a:off x="98854" y="988541"/>
            <a:ext cx="11862088" cy="5869459"/>
          </a:xfrm>
        </p:spPr>
        <p:txBody>
          <a:bodyPr/>
          <a:lstStyle/>
          <a:p>
            <a:pPr marL="0" lvl="0" indent="0" algn="just">
              <a:lnSpc>
                <a:spcPct val="150000"/>
              </a:lnSpc>
              <a:buNone/>
            </a:pPr>
            <a:r>
              <a:rPr lang="en-US" dirty="0" smtClean="0"/>
              <a:t>1</a:t>
            </a:r>
            <a:r>
              <a:rPr lang="en-US" dirty="0" smtClean="0"/>
              <a:t>. </a:t>
            </a:r>
            <a:r>
              <a:rPr lang="en-US" b="1" dirty="0" smtClean="0"/>
              <a:t>Ownership</a:t>
            </a:r>
            <a:r>
              <a:rPr lang="en-US" dirty="0" smtClean="0"/>
              <a:t>- </a:t>
            </a:r>
            <a:r>
              <a:rPr lang="en-US" dirty="0"/>
              <a:t>Ordinary shareholders are the owners of the firms </a:t>
            </a:r>
          </a:p>
          <a:p>
            <a:pPr marL="0" lvl="0" indent="0" algn="just">
              <a:lnSpc>
                <a:spcPct val="150000"/>
              </a:lnSpc>
              <a:buNone/>
            </a:pPr>
            <a:r>
              <a:rPr lang="en-GB" b="1" dirty="0" smtClean="0"/>
              <a:t>2. Par value-</a:t>
            </a:r>
            <a:r>
              <a:rPr lang="en-US" dirty="0" smtClean="0"/>
              <a:t>Each </a:t>
            </a:r>
            <a:r>
              <a:rPr lang="en-US" dirty="0"/>
              <a:t>share has a designated par value which is established in the firm’s corporate charter (memorandum) and is generally very </a:t>
            </a:r>
            <a:r>
              <a:rPr lang="en-US" dirty="0" smtClean="0"/>
              <a:t>low</a:t>
            </a:r>
            <a:endParaRPr lang="en-US" dirty="0"/>
          </a:p>
          <a:p>
            <a:pPr marL="0" lvl="0" indent="0" algn="just">
              <a:lnSpc>
                <a:spcPct val="150000"/>
              </a:lnSpc>
              <a:buNone/>
            </a:pPr>
            <a:r>
              <a:rPr lang="en-GB" b="1" dirty="0" smtClean="0"/>
              <a:t>3. Pre-emptive rights-</a:t>
            </a:r>
            <a:r>
              <a:rPr lang="en-US" dirty="0" smtClean="0"/>
              <a:t>shareholders are allowed to maintain </a:t>
            </a:r>
            <a:r>
              <a:rPr lang="en-US" dirty="0"/>
              <a:t>their proportionate ownership in the business when new shares are </a:t>
            </a:r>
            <a:r>
              <a:rPr lang="en-US" dirty="0" smtClean="0"/>
              <a:t>issued, thus maintaining </a:t>
            </a:r>
            <a:r>
              <a:rPr lang="en-US" dirty="0"/>
              <a:t>voting control and </a:t>
            </a:r>
            <a:r>
              <a:rPr lang="en-US" dirty="0" smtClean="0"/>
              <a:t>protecting </a:t>
            </a:r>
            <a:r>
              <a:rPr lang="en-US" dirty="0"/>
              <a:t>against dilution.</a:t>
            </a:r>
            <a:endParaRPr lang="en-GB" dirty="0"/>
          </a:p>
        </p:txBody>
      </p:sp>
    </p:spTree>
    <p:extLst>
      <p:ext uri="{BB962C8B-B14F-4D97-AF65-F5344CB8AC3E}">
        <p14:creationId xmlns:p14="http://schemas.microsoft.com/office/powerpoint/2010/main" val="211246327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281" y="210065"/>
            <a:ext cx="11541211" cy="642551"/>
          </a:xfrm>
        </p:spPr>
        <p:txBody>
          <a:bodyPr/>
          <a:lstStyle/>
          <a:p>
            <a:r>
              <a:rPr lang="en-US" sz="3600" b="1" dirty="0"/>
              <a:t>Features of </a:t>
            </a:r>
            <a:r>
              <a:rPr lang="en-US" sz="3600" b="1" dirty="0" smtClean="0"/>
              <a:t>Ordinary Share </a:t>
            </a:r>
            <a:r>
              <a:rPr lang="en-US" sz="3600" b="1" dirty="0"/>
              <a:t>C</a:t>
            </a:r>
            <a:r>
              <a:rPr lang="en-US" sz="3600" b="1" dirty="0" smtClean="0"/>
              <a:t>apital- </a:t>
            </a:r>
            <a:r>
              <a:rPr lang="en-US" sz="3600" b="1" dirty="0" err="1" smtClean="0"/>
              <a:t>CtD</a:t>
            </a:r>
            <a:endParaRPr lang="en-GB" sz="3600" dirty="0"/>
          </a:p>
        </p:txBody>
      </p:sp>
      <p:sp>
        <p:nvSpPr>
          <p:cNvPr id="3" name="Content Placeholder 2"/>
          <p:cNvSpPr>
            <a:spLocks noGrp="1"/>
          </p:cNvSpPr>
          <p:nvPr>
            <p:ph idx="1"/>
          </p:nvPr>
        </p:nvSpPr>
        <p:spPr>
          <a:xfrm>
            <a:off x="148282" y="852616"/>
            <a:ext cx="11911914" cy="5828404"/>
          </a:xfrm>
        </p:spPr>
        <p:txBody>
          <a:bodyPr/>
          <a:lstStyle/>
          <a:p>
            <a:pPr marL="0" indent="0" algn="just">
              <a:buNone/>
            </a:pPr>
            <a:r>
              <a:rPr lang="en-GB" b="1" dirty="0" smtClean="0"/>
              <a:t> 4. Rights offering -</a:t>
            </a:r>
            <a:r>
              <a:rPr lang="en-US" dirty="0" smtClean="0"/>
              <a:t>rights </a:t>
            </a:r>
            <a:r>
              <a:rPr lang="en-US" dirty="0"/>
              <a:t>to </a:t>
            </a:r>
            <a:r>
              <a:rPr lang="en-US" dirty="0" smtClean="0"/>
              <a:t> </a:t>
            </a:r>
            <a:r>
              <a:rPr lang="en-US" dirty="0"/>
              <a:t>shareholders to purchase additional shares at a price below market price, in direct proportion to their existing holding.</a:t>
            </a:r>
          </a:p>
          <a:p>
            <a:pPr marL="0" lvl="0" indent="0" algn="just">
              <a:buNone/>
            </a:pPr>
            <a:r>
              <a:rPr lang="en-US" b="1" dirty="0" smtClean="0"/>
              <a:t>5. Dividends-</a:t>
            </a:r>
            <a:r>
              <a:rPr lang="en-US" dirty="0" smtClean="0"/>
              <a:t>The </a:t>
            </a:r>
            <a:r>
              <a:rPr lang="en-US" dirty="0"/>
              <a:t>payment of corporate dividends is at the discretion of the Board of Directors. Dividends are paid usually semi- annually (interim and final dividends). Dividends can be paid in cash or bonus shares </a:t>
            </a:r>
          </a:p>
          <a:p>
            <a:pPr marL="0" lvl="0" indent="0" algn="just">
              <a:buNone/>
            </a:pPr>
            <a:r>
              <a:rPr lang="en-GB" b="1" dirty="0" smtClean="0"/>
              <a:t>6. Voting </a:t>
            </a:r>
            <a:r>
              <a:rPr lang="en-GB" b="1" dirty="0"/>
              <a:t>rights </a:t>
            </a:r>
            <a:r>
              <a:rPr lang="en-GB" b="1" dirty="0" smtClean="0"/>
              <a:t>-</a:t>
            </a:r>
            <a:r>
              <a:rPr lang="en-US" dirty="0" smtClean="0"/>
              <a:t>Generally </a:t>
            </a:r>
            <a:r>
              <a:rPr lang="en-US" dirty="0"/>
              <a:t>each ordinary share entitles the holder to one vote at the Annual General Meeting for the election of directors and on special issues. </a:t>
            </a:r>
          </a:p>
        </p:txBody>
      </p:sp>
    </p:spTree>
    <p:extLst>
      <p:ext uri="{BB962C8B-B14F-4D97-AF65-F5344CB8AC3E}">
        <p14:creationId xmlns:p14="http://schemas.microsoft.com/office/powerpoint/2010/main" val="43802576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Advantages </a:t>
            </a:r>
            <a:r>
              <a:rPr lang="en-US" sz="3600" b="1" dirty="0"/>
              <a:t>of Equity Financing Accruing to Shareholders</a:t>
            </a:r>
            <a:endParaRPr lang="en-GB" sz="3600" dirty="0"/>
          </a:p>
        </p:txBody>
      </p:sp>
      <p:sp>
        <p:nvSpPr>
          <p:cNvPr id="3" name="Content Placeholder 2"/>
          <p:cNvSpPr>
            <a:spLocks noGrp="1"/>
          </p:cNvSpPr>
          <p:nvPr>
            <p:ph idx="1"/>
          </p:nvPr>
        </p:nvSpPr>
        <p:spPr>
          <a:xfrm>
            <a:off x="609600" y="663677"/>
            <a:ext cx="10972800" cy="6061587"/>
          </a:xfrm>
        </p:spPr>
        <p:txBody>
          <a:bodyPr/>
          <a:lstStyle/>
          <a:p>
            <a:pPr marL="514350" lvl="0" indent="-514350">
              <a:lnSpc>
                <a:spcPct val="150000"/>
              </a:lnSpc>
              <a:buFont typeface="+mj-lt"/>
              <a:buAutoNum type="arabicPeriod"/>
            </a:pPr>
            <a:r>
              <a:rPr lang="en-GB" dirty="0" smtClean="0"/>
              <a:t> </a:t>
            </a:r>
            <a:r>
              <a:rPr lang="en-US" dirty="0"/>
              <a:t>Shares can be used as security for loans.</a:t>
            </a:r>
          </a:p>
          <a:p>
            <a:pPr marL="514350" lvl="0" indent="-514350" algn="just">
              <a:lnSpc>
                <a:spcPct val="150000"/>
              </a:lnSpc>
              <a:buFont typeface="+mj-lt"/>
              <a:buAutoNum type="arabicPeriod"/>
            </a:pPr>
            <a:r>
              <a:rPr lang="en-US" dirty="0"/>
              <a:t>Providers of these funds can participate in the supernormal earnings of the firm</a:t>
            </a:r>
          </a:p>
          <a:p>
            <a:pPr marL="514350" lvl="0" indent="-514350">
              <a:lnSpc>
                <a:spcPct val="150000"/>
              </a:lnSpc>
              <a:buFont typeface="+mj-lt"/>
              <a:buAutoNum type="arabicPeriod"/>
            </a:pPr>
            <a:r>
              <a:rPr lang="en-US" dirty="0"/>
              <a:t>The shares are easily transferable </a:t>
            </a:r>
          </a:p>
          <a:p>
            <a:pPr marL="514350" lvl="0" indent="-514350">
              <a:lnSpc>
                <a:spcPct val="150000"/>
              </a:lnSpc>
              <a:buFont typeface="+mj-lt"/>
              <a:buAutoNum type="arabicPeriod"/>
            </a:pPr>
            <a:r>
              <a:rPr lang="en-US" dirty="0"/>
              <a:t>Return in form of a share price appreciation (capital gain) and dividends</a:t>
            </a:r>
            <a:r>
              <a:rPr lang="en-US" dirty="0" smtClean="0"/>
              <a:t>.</a:t>
            </a:r>
            <a:endParaRPr lang="en-US" dirty="0"/>
          </a:p>
        </p:txBody>
      </p:sp>
    </p:spTree>
    <p:extLst>
      <p:ext uri="{BB962C8B-B14F-4D97-AF65-F5344CB8AC3E}">
        <p14:creationId xmlns:p14="http://schemas.microsoft.com/office/powerpoint/2010/main" val="20299765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924" y="98854"/>
            <a:ext cx="11446476" cy="778675"/>
          </a:xfrm>
        </p:spPr>
        <p:txBody>
          <a:bodyPr/>
          <a:lstStyle/>
          <a:p>
            <a:pPr algn="l"/>
            <a:r>
              <a:rPr lang="en-US" sz="3600" b="1" dirty="0"/>
              <a:t>Disadvantages Equity Financing Accruing to Shareholders</a:t>
            </a:r>
            <a:endParaRPr lang="en-GB" sz="3600" b="1" dirty="0"/>
          </a:p>
        </p:txBody>
      </p:sp>
      <p:sp>
        <p:nvSpPr>
          <p:cNvPr id="3" name="Content Placeholder 2"/>
          <p:cNvSpPr>
            <a:spLocks noGrp="1"/>
          </p:cNvSpPr>
          <p:nvPr>
            <p:ph idx="1"/>
          </p:nvPr>
        </p:nvSpPr>
        <p:spPr>
          <a:xfrm>
            <a:off x="609600" y="741405"/>
            <a:ext cx="10972800" cy="5983860"/>
          </a:xfrm>
        </p:spPr>
        <p:txBody>
          <a:bodyPr/>
          <a:lstStyle/>
          <a:p>
            <a:pPr marL="0" indent="0">
              <a:buNone/>
            </a:pPr>
            <a:endParaRPr lang="en-GB" sz="2800" b="1" dirty="0" smtClean="0"/>
          </a:p>
          <a:p>
            <a:pPr marL="0" indent="0">
              <a:buNone/>
            </a:pPr>
            <a:r>
              <a:rPr lang="en-US" dirty="0"/>
              <a:t> </a:t>
            </a:r>
            <a:endParaRPr lang="en-GB" dirty="0"/>
          </a:p>
          <a:p>
            <a:pPr marL="514350" lvl="0" indent="-514350">
              <a:buFont typeface="+mj-lt"/>
              <a:buAutoNum type="arabicPeriod"/>
            </a:pPr>
            <a:r>
              <a:rPr lang="en-US" dirty="0" smtClean="0"/>
              <a:t>The </a:t>
            </a:r>
            <a:r>
              <a:rPr lang="en-US" dirty="0"/>
              <a:t>ordinary share dividend is not an allowable deduction for tax purposes</a:t>
            </a:r>
          </a:p>
          <a:p>
            <a:pPr marL="514350" lvl="0" indent="-514350">
              <a:buFont typeface="+mj-lt"/>
              <a:buAutoNum type="arabicPeriod"/>
            </a:pPr>
            <a:r>
              <a:rPr lang="en-US" dirty="0"/>
              <a:t>The dividend is paid after claims for other providers of capital are satisfied</a:t>
            </a:r>
          </a:p>
          <a:p>
            <a:pPr marL="514350" lvl="0" indent="-514350">
              <a:buFont typeface="+mj-lt"/>
              <a:buAutoNum type="arabicPeriod"/>
            </a:pPr>
            <a:r>
              <a:rPr lang="en-US" dirty="0"/>
              <a:t>Ordinary shares carry the highest risk because of the uncertainty of return(company has the discretion to declare dividend or not)and incase of liquidation the holders have a residual claim on assets</a:t>
            </a:r>
          </a:p>
        </p:txBody>
      </p:sp>
    </p:spTree>
    <p:extLst>
      <p:ext uri="{BB962C8B-B14F-4D97-AF65-F5344CB8AC3E}">
        <p14:creationId xmlns:p14="http://schemas.microsoft.com/office/powerpoint/2010/main" val="28822321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96561"/>
            <a:ext cx="11582400" cy="528451"/>
          </a:xfrm>
        </p:spPr>
        <p:txBody>
          <a:bodyPr/>
          <a:lstStyle/>
          <a:p>
            <a:pPr algn="l"/>
            <a:r>
              <a:rPr lang="en-US" sz="3600" b="1" dirty="0"/>
              <a:t>Advantages of Using Ordinary Share Capital to a Company</a:t>
            </a:r>
            <a:endParaRPr lang="en-US" sz="3600" dirty="0"/>
          </a:p>
        </p:txBody>
      </p:sp>
      <p:sp>
        <p:nvSpPr>
          <p:cNvPr id="3" name="Content Placeholder 2"/>
          <p:cNvSpPr>
            <a:spLocks noGrp="1"/>
          </p:cNvSpPr>
          <p:nvPr>
            <p:ph idx="1"/>
          </p:nvPr>
        </p:nvSpPr>
        <p:spPr>
          <a:xfrm>
            <a:off x="135924" y="1186249"/>
            <a:ext cx="12056076" cy="5539016"/>
          </a:xfrm>
        </p:spPr>
        <p:txBody>
          <a:bodyPr/>
          <a:lstStyle/>
          <a:p>
            <a:pPr marL="0" indent="0" fontAlgn="t">
              <a:spcBef>
                <a:spcPts val="0"/>
              </a:spcBef>
              <a:buNone/>
            </a:pPr>
            <a:r>
              <a:rPr lang="en-GB" sz="2800" b="1" dirty="0" smtClean="0"/>
              <a:t> </a:t>
            </a:r>
          </a:p>
          <a:p>
            <a:pPr marL="514350" lvl="0" indent="-514350">
              <a:buFont typeface="+mj-lt"/>
              <a:buAutoNum type="arabicPeriod"/>
            </a:pPr>
            <a:r>
              <a:rPr lang="en-US" dirty="0"/>
              <a:t>It is a permanent source of capital hence facilitates long term projects</a:t>
            </a:r>
          </a:p>
          <a:p>
            <a:pPr marL="514350" lvl="0" indent="-514350">
              <a:buFont typeface="+mj-lt"/>
              <a:buAutoNum type="arabicPeriod"/>
            </a:pPr>
            <a:r>
              <a:rPr lang="en-US" dirty="0"/>
              <a:t>Use of equity lowers the gearing level hence a company has a broader borrowing capacity</a:t>
            </a:r>
          </a:p>
          <a:p>
            <a:pPr marL="514350" lvl="0" indent="-514350">
              <a:buFont typeface="+mj-lt"/>
              <a:buAutoNum type="arabicPeriod"/>
            </a:pPr>
            <a:r>
              <a:rPr lang="en-US" dirty="0"/>
              <a:t>The shareholders may provide valuable ideas to the company’s operation</a:t>
            </a:r>
          </a:p>
          <a:p>
            <a:pPr marL="514350" lvl="0" indent="-514350">
              <a:buFont typeface="+mj-lt"/>
              <a:buAutoNum type="arabicPeriod"/>
            </a:pPr>
            <a:r>
              <a:rPr lang="en-US" dirty="0"/>
              <a:t>A company is not legally obliged to pay dividend especially if it is facing financial difficulty these funds would serve better if retained.</a:t>
            </a:r>
          </a:p>
          <a:p>
            <a:pPr marL="514350" indent="-514350">
              <a:buFont typeface="+mj-lt"/>
              <a:buAutoNum type="arabicPeriod"/>
            </a:pPr>
            <a:endParaRPr lang="en-US"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800" b="1" dirty="0" smtClean="0"/>
          </a:p>
        </p:txBody>
      </p:sp>
    </p:spTree>
    <p:extLst>
      <p:ext uri="{BB962C8B-B14F-4D97-AF65-F5344CB8AC3E}">
        <p14:creationId xmlns:p14="http://schemas.microsoft.com/office/powerpoint/2010/main" val="38118826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smtClean="0"/>
              <a:t/>
            </a:r>
            <a:br>
              <a:rPr lang="en-US" sz="3600" b="1" dirty="0" smtClean="0"/>
            </a:br>
            <a:r>
              <a:rPr lang="en-US" sz="3600" b="1" dirty="0" smtClean="0"/>
              <a:t>Advantages </a:t>
            </a:r>
            <a:r>
              <a:rPr lang="en-US" sz="3600" b="1" dirty="0"/>
              <a:t>of Using Ordinary Share Capital to a </a:t>
            </a:r>
            <a:r>
              <a:rPr lang="en-US" sz="3600" b="1" dirty="0" smtClean="0"/>
              <a:t>Company </a:t>
            </a:r>
            <a:r>
              <a:rPr lang="en-US" sz="3600" b="1" dirty="0" err="1" smtClean="0"/>
              <a:t>Ctd</a:t>
            </a:r>
            <a:r>
              <a:rPr lang="en-US" sz="3600" b="1" dirty="0" smtClean="0"/>
              <a:t> </a:t>
            </a:r>
            <a:br>
              <a:rPr lang="en-US" sz="3600" b="1" dirty="0" smtClean="0"/>
            </a:br>
            <a:endParaRPr lang="en-GB" sz="3600" dirty="0"/>
          </a:p>
        </p:txBody>
      </p:sp>
      <p:sp>
        <p:nvSpPr>
          <p:cNvPr id="3" name="Content Placeholder 2"/>
          <p:cNvSpPr>
            <a:spLocks noGrp="1"/>
          </p:cNvSpPr>
          <p:nvPr>
            <p:ph idx="1"/>
          </p:nvPr>
        </p:nvSpPr>
        <p:spPr>
          <a:xfrm>
            <a:off x="609600" y="663677"/>
            <a:ext cx="10972800" cy="6061587"/>
          </a:xfrm>
        </p:spPr>
        <p:txBody>
          <a:bodyPr/>
          <a:lstStyle/>
          <a:p>
            <a:pPr marL="0" lvl="0" indent="0">
              <a:lnSpc>
                <a:spcPct val="150000"/>
              </a:lnSpc>
              <a:buNone/>
            </a:pPr>
            <a:endParaRPr lang="en-US" dirty="0" smtClean="0"/>
          </a:p>
          <a:p>
            <a:pPr marL="0" lvl="0" indent="0">
              <a:lnSpc>
                <a:spcPct val="150000"/>
              </a:lnSpc>
              <a:buNone/>
            </a:pPr>
            <a:r>
              <a:rPr lang="en-US" dirty="0" smtClean="0"/>
              <a:t>5. It </a:t>
            </a:r>
            <a:r>
              <a:rPr lang="en-US" dirty="0"/>
              <a:t>enables a company to get the opinion of the public through the movement in share prices.</a:t>
            </a:r>
          </a:p>
          <a:p>
            <a:pPr marL="0" lvl="0" indent="0">
              <a:lnSpc>
                <a:spcPct val="150000"/>
              </a:lnSpc>
              <a:buNone/>
            </a:pPr>
            <a:r>
              <a:rPr lang="en-US" dirty="0" smtClean="0"/>
              <a:t>6. This </a:t>
            </a:r>
            <a:r>
              <a:rPr lang="en-US" dirty="0"/>
              <a:t>source can be raised in very large amounts</a:t>
            </a:r>
          </a:p>
          <a:p>
            <a:pPr marL="0" lvl="0" indent="0">
              <a:lnSpc>
                <a:spcPct val="150000"/>
              </a:lnSpc>
              <a:buNone/>
            </a:pPr>
            <a:r>
              <a:rPr lang="en-US" dirty="0" smtClean="0"/>
              <a:t>7. It </a:t>
            </a:r>
            <a:r>
              <a:rPr lang="en-US" dirty="0"/>
              <a:t>does not require any collateral as security.</a:t>
            </a:r>
          </a:p>
          <a:p>
            <a:pPr marL="0" lvl="0" indent="0">
              <a:lnSpc>
                <a:spcPct val="150000"/>
              </a:lnSpc>
              <a:buNone/>
            </a:pPr>
            <a:r>
              <a:rPr lang="en-US" dirty="0" smtClean="0"/>
              <a:t>8. The </a:t>
            </a:r>
            <a:r>
              <a:rPr lang="en-US" dirty="0"/>
              <a:t>funds are provided without conditions hence are flexible.</a:t>
            </a:r>
          </a:p>
        </p:txBody>
      </p:sp>
    </p:spTree>
    <p:extLst>
      <p:ext uri="{BB962C8B-B14F-4D97-AF65-F5344CB8AC3E}">
        <p14:creationId xmlns:p14="http://schemas.microsoft.com/office/powerpoint/2010/main" val="42206687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pPr algn="l"/>
            <a:r>
              <a:rPr lang="en-US" sz="3600" b="1" dirty="0"/>
              <a:t>Disadvantages of Using Ordinary Share Capital to a Company</a:t>
            </a:r>
            <a:endParaRPr lang="en-GB" sz="3600" dirty="0"/>
          </a:p>
        </p:txBody>
      </p:sp>
      <p:sp>
        <p:nvSpPr>
          <p:cNvPr id="3" name="Content Placeholder 2"/>
          <p:cNvSpPr>
            <a:spLocks noGrp="1"/>
          </p:cNvSpPr>
          <p:nvPr>
            <p:ph idx="1"/>
          </p:nvPr>
        </p:nvSpPr>
        <p:spPr>
          <a:xfrm>
            <a:off x="609600" y="663677"/>
            <a:ext cx="10972800" cy="6061587"/>
          </a:xfrm>
        </p:spPr>
        <p:txBody>
          <a:bodyPr/>
          <a:lstStyle/>
          <a:p>
            <a:pPr marL="514350" lvl="0" indent="-514350">
              <a:buFont typeface="+mj-lt"/>
              <a:buAutoNum type="arabicPeriod"/>
            </a:pPr>
            <a:r>
              <a:rPr lang="en-GB" dirty="0" smtClean="0"/>
              <a:t> </a:t>
            </a:r>
            <a:r>
              <a:rPr lang="en-US" dirty="0"/>
              <a:t>The floatation costs are higher than those of debt</a:t>
            </a:r>
          </a:p>
          <a:p>
            <a:pPr marL="514350" lvl="0" indent="-514350">
              <a:buFont typeface="+mj-lt"/>
              <a:buAutoNum type="arabicPeriod"/>
            </a:pPr>
            <a:r>
              <a:rPr lang="en-US" dirty="0"/>
              <a:t>It is only accessible to companies that have fulfilled the capital markets authority requirements</a:t>
            </a:r>
          </a:p>
          <a:p>
            <a:pPr marL="514350" lvl="0" indent="-514350">
              <a:buFont typeface="+mj-lt"/>
              <a:buAutoNum type="arabicPeriod"/>
            </a:pPr>
            <a:r>
              <a:rPr lang="en-US" dirty="0"/>
              <a:t>It can lead to dilution of ownership of control of the firm by the shareholders</a:t>
            </a:r>
          </a:p>
          <a:p>
            <a:pPr marL="514350" lvl="0" indent="-514350">
              <a:buFont typeface="+mj-lt"/>
              <a:buAutoNum type="arabicPeriod"/>
            </a:pPr>
            <a:r>
              <a:rPr lang="en-US" dirty="0"/>
              <a:t>Where dividend payment is not tax allowable then the company does not enjoy a tax saving</a:t>
            </a:r>
          </a:p>
          <a:p>
            <a:pPr marL="514350" lvl="0" indent="-514350">
              <a:buFont typeface="+mj-lt"/>
              <a:buAutoNum type="arabicPeriod"/>
            </a:pPr>
            <a:r>
              <a:rPr lang="en-US" dirty="0"/>
              <a:t>The cost of this source of fund(dividend) is perpetual as ordinary shares are not redeemable securities</a:t>
            </a:r>
          </a:p>
          <a:p>
            <a:pPr marL="514350" lvl="0" indent="-514350">
              <a:buFont typeface="+mj-lt"/>
              <a:buAutoNum type="arabicPeriod"/>
            </a:pPr>
            <a:r>
              <a:rPr lang="en-US" dirty="0"/>
              <a:t>The firm has to follow set guidelines on disclosure and publishing of financial statements. </a:t>
            </a:r>
          </a:p>
          <a:p>
            <a:pPr marL="0" lvl="0" indent="0" algn="just">
              <a:buNone/>
            </a:pPr>
            <a:r>
              <a:rPr lang="en-US" dirty="0" smtClean="0"/>
              <a:t>.</a:t>
            </a:r>
            <a:endParaRPr lang="en-GB" dirty="0"/>
          </a:p>
        </p:txBody>
      </p:sp>
    </p:spTree>
    <p:extLst>
      <p:ext uri="{BB962C8B-B14F-4D97-AF65-F5344CB8AC3E}">
        <p14:creationId xmlns:p14="http://schemas.microsoft.com/office/powerpoint/2010/main" val="35903264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483" y="0"/>
            <a:ext cx="11916697" cy="663677"/>
          </a:xfrm>
        </p:spPr>
        <p:txBody>
          <a:bodyPr/>
          <a:lstStyle/>
          <a:p>
            <a:r>
              <a:rPr lang="en-US" sz="3600" b="1" dirty="0"/>
              <a:t>Methods of Issuing Common Shares</a:t>
            </a:r>
            <a:endParaRPr lang="en-US" sz="3200" dirty="0"/>
          </a:p>
        </p:txBody>
      </p:sp>
      <p:sp>
        <p:nvSpPr>
          <p:cNvPr id="3" name="Content Placeholder 2"/>
          <p:cNvSpPr>
            <a:spLocks noGrp="1"/>
          </p:cNvSpPr>
          <p:nvPr>
            <p:ph idx="1"/>
          </p:nvPr>
        </p:nvSpPr>
        <p:spPr>
          <a:xfrm>
            <a:off x="609600" y="663677"/>
            <a:ext cx="10972800" cy="6194323"/>
          </a:xfrm>
        </p:spPr>
        <p:txBody>
          <a:bodyPr/>
          <a:lstStyle/>
          <a:p>
            <a:pPr marL="971550" lvl="1" indent="-514350">
              <a:buFont typeface="+mj-lt"/>
              <a:buAutoNum type="arabicPeriod"/>
            </a:pPr>
            <a:endParaRPr lang="en-US" sz="3200" dirty="0" smtClean="0"/>
          </a:p>
          <a:p>
            <a:pPr marL="971550" lvl="1" indent="-514350">
              <a:buFont typeface="+mj-lt"/>
              <a:buAutoNum type="arabicPeriod"/>
            </a:pPr>
            <a:r>
              <a:rPr lang="en-US" sz="3200" dirty="0" smtClean="0"/>
              <a:t>Through </a:t>
            </a:r>
            <a:r>
              <a:rPr lang="en-US" sz="3200" dirty="0"/>
              <a:t>a public issue</a:t>
            </a:r>
          </a:p>
          <a:p>
            <a:pPr marL="971550" lvl="1" indent="-514350">
              <a:lnSpc>
                <a:spcPct val="150000"/>
              </a:lnSpc>
              <a:buFont typeface="+mj-lt"/>
              <a:buAutoNum type="arabicPeriod"/>
            </a:pPr>
            <a:r>
              <a:rPr lang="en-US" sz="3200" dirty="0"/>
              <a:t>Private placement</a:t>
            </a:r>
          </a:p>
          <a:p>
            <a:pPr marL="971550" lvl="1" indent="-514350">
              <a:buFont typeface="+mj-lt"/>
              <a:buAutoNum type="arabicPeriod"/>
            </a:pPr>
            <a:r>
              <a:rPr lang="en-US" sz="3200" dirty="0"/>
              <a:t>Through a rights issue</a:t>
            </a:r>
          </a:p>
          <a:p>
            <a:pPr marL="971550" lvl="1" indent="-514350">
              <a:buFont typeface="+mj-lt"/>
              <a:buAutoNum type="arabicPeriod"/>
            </a:pPr>
            <a:r>
              <a:rPr lang="en-US" sz="3200" dirty="0"/>
              <a:t>Employee stock option plans (ESOP)</a:t>
            </a:r>
          </a:p>
          <a:p>
            <a:pPr marL="971550" lvl="1" indent="-514350">
              <a:buFont typeface="+mj-lt"/>
              <a:buAutoNum type="arabicPeriod"/>
            </a:pPr>
            <a:r>
              <a:rPr lang="en-US" sz="3200" dirty="0"/>
              <a:t>Bonus issue</a:t>
            </a:r>
          </a:p>
        </p:txBody>
      </p:sp>
    </p:spTree>
    <p:extLst>
      <p:ext uri="{BB962C8B-B14F-4D97-AF65-F5344CB8AC3E}">
        <p14:creationId xmlns:p14="http://schemas.microsoft.com/office/powerpoint/2010/main" val="17649174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64181" cy="1051560"/>
          </a:xfrm>
        </p:spPr>
        <p:txBody>
          <a:bodyPr/>
          <a:lstStyle/>
          <a:p>
            <a:r>
              <a:rPr lang="en-US" sz="3600" b="1" dirty="0" smtClean="0"/>
              <a:t>Term Loan </a:t>
            </a:r>
            <a:endParaRPr lang="en-US" sz="3600" dirty="0"/>
          </a:p>
        </p:txBody>
      </p:sp>
      <p:sp>
        <p:nvSpPr>
          <p:cNvPr id="3" name="Content Placeholder 2"/>
          <p:cNvSpPr>
            <a:spLocks noGrp="1"/>
          </p:cNvSpPr>
          <p:nvPr>
            <p:ph idx="1"/>
          </p:nvPr>
        </p:nvSpPr>
        <p:spPr>
          <a:xfrm>
            <a:off x="350520" y="1249680"/>
            <a:ext cx="11231880" cy="5608320"/>
          </a:xfrm>
        </p:spPr>
        <p:txBody>
          <a:bodyPr/>
          <a:lstStyle/>
          <a:p>
            <a:pPr>
              <a:buFont typeface="Arial" panose="020B0604020202020204" pitchFamily="34" charset="0"/>
              <a:buChar char="•"/>
            </a:pPr>
            <a:r>
              <a:rPr lang="en-US" dirty="0" smtClean="0"/>
              <a:t>Medium </a:t>
            </a:r>
            <a:r>
              <a:rPr lang="en-US" dirty="0"/>
              <a:t>term and long term loans are obtained from commercial banks and other financial institutions. </a:t>
            </a:r>
            <a:endParaRPr lang="en-US" dirty="0" smtClean="0"/>
          </a:p>
          <a:p>
            <a:pPr>
              <a:buFont typeface="Arial" panose="020B0604020202020204" pitchFamily="34" charset="0"/>
              <a:buChar char="•"/>
            </a:pPr>
            <a:endParaRPr lang="en-US" dirty="0"/>
          </a:p>
          <a:p>
            <a:pPr>
              <a:buFont typeface="Arial" panose="020B0604020202020204" pitchFamily="34" charset="0"/>
              <a:buChar char="•"/>
            </a:pPr>
            <a:r>
              <a:rPr lang="en-US" dirty="0" smtClean="0"/>
              <a:t>This </a:t>
            </a:r>
            <a:r>
              <a:rPr lang="en-US" dirty="0"/>
              <a:t>funds are mainly used to finance major expansions or profit financing. </a:t>
            </a:r>
          </a:p>
        </p:txBody>
      </p:sp>
    </p:spTree>
    <p:extLst>
      <p:ext uri="{BB962C8B-B14F-4D97-AF65-F5344CB8AC3E}">
        <p14:creationId xmlns:p14="http://schemas.microsoft.com/office/powerpoint/2010/main" val="36833382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1" y="0"/>
            <a:ext cx="11957500" cy="975360"/>
          </a:xfrm>
        </p:spPr>
        <p:txBody>
          <a:bodyPr/>
          <a:lstStyle/>
          <a:p>
            <a:r>
              <a:rPr lang="en-US" sz="3600" b="1" dirty="0"/>
              <a:t>Features of Term Loans</a:t>
            </a:r>
            <a:endParaRPr lang="en-GB" sz="3600" dirty="0"/>
          </a:p>
        </p:txBody>
      </p:sp>
      <p:sp>
        <p:nvSpPr>
          <p:cNvPr id="3" name="Content Placeholder 2"/>
          <p:cNvSpPr>
            <a:spLocks noGrp="1"/>
          </p:cNvSpPr>
          <p:nvPr>
            <p:ph idx="1"/>
          </p:nvPr>
        </p:nvSpPr>
        <p:spPr>
          <a:xfrm>
            <a:off x="259491" y="753762"/>
            <a:ext cx="11322909" cy="6104238"/>
          </a:xfrm>
        </p:spPr>
        <p:txBody>
          <a:bodyPr/>
          <a:lstStyle/>
          <a:p>
            <a:pPr marL="0" indent="0">
              <a:buNone/>
            </a:pPr>
            <a:r>
              <a:rPr lang="en-US" b="1" dirty="0"/>
              <a:t>	</a:t>
            </a:r>
            <a:endParaRPr lang="en-US" dirty="0"/>
          </a:p>
          <a:p>
            <a:pPr marL="514350" lvl="0" indent="-514350">
              <a:buFont typeface="+mj-lt"/>
              <a:buAutoNum type="arabicPeriod"/>
            </a:pPr>
            <a:r>
              <a:rPr lang="en-US" dirty="0"/>
              <a:t>Direct negotiation – A firm negotiates a term loan directly with a bank </a:t>
            </a:r>
            <a:r>
              <a:rPr lang="en-US" dirty="0" smtClean="0"/>
              <a:t>or </a:t>
            </a:r>
            <a:r>
              <a:rPr lang="en-US" dirty="0"/>
              <a:t>financial institution. I.e. a private placement. </a:t>
            </a:r>
          </a:p>
          <a:p>
            <a:pPr marL="514350" lvl="0" indent="-514350">
              <a:buFont typeface="+mj-lt"/>
              <a:buAutoNum type="arabicPeriod"/>
            </a:pPr>
            <a:r>
              <a:rPr lang="en-US" dirty="0"/>
              <a:t>Security – term loans are usually secured specifically by the assets acquired using the </a:t>
            </a:r>
            <a:r>
              <a:rPr lang="en-US" dirty="0" err="1" smtClean="0"/>
              <a:t>funds.This</a:t>
            </a:r>
            <a:r>
              <a:rPr lang="en-US" dirty="0" smtClean="0"/>
              <a:t> </a:t>
            </a:r>
            <a:r>
              <a:rPr lang="en-US" dirty="0"/>
              <a:t>is said to create a fixed charge on the company’s assets. A fixed charge can also be referred to as specific charge. </a:t>
            </a:r>
          </a:p>
          <a:p>
            <a:pPr marL="514350" lvl="0" indent="-514350">
              <a:buFont typeface="+mj-lt"/>
              <a:buAutoNum type="arabicPeriod"/>
            </a:pPr>
            <a:r>
              <a:rPr lang="en-US" dirty="0"/>
              <a:t>Restrictive covenant – financial institutions usually restrict the firms so as to safeguard their funds. They do this by way of restrictive covenants which include asset based covenant, </a:t>
            </a:r>
            <a:r>
              <a:rPr lang="en-US" dirty="0" err="1"/>
              <a:t>cashflow</a:t>
            </a:r>
            <a:r>
              <a:rPr lang="en-US" dirty="0"/>
              <a:t>, liability etc. </a:t>
            </a:r>
          </a:p>
          <a:p>
            <a:pPr marL="0" lvl="0" indent="0">
              <a:buNone/>
            </a:pPr>
            <a:endParaRPr lang="en-GB" dirty="0"/>
          </a:p>
          <a:p>
            <a:pPr marL="0" indent="0">
              <a:buNone/>
            </a:pPr>
            <a:endParaRPr lang="en-GB" b="1" dirty="0" smtClean="0"/>
          </a:p>
          <a:p>
            <a:pPr marL="0" indent="0">
              <a:buNone/>
            </a:pPr>
            <a:endParaRPr lang="en-GB" b="1" dirty="0" smtClean="0"/>
          </a:p>
        </p:txBody>
      </p:sp>
    </p:spTree>
    <p:extLst>
      <p:ext uri="{BB962C8B-B14F-4D97-AF65-F5344CB8AC3E}">
        <p14:creationId xmlns:p14="http://schemas.microsoft.com/office/powerpoint/2010/main" val="38361407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7161"/>
            <a:ext cx="12064180" cy="674000"/>
          </a:xfrm>
        </p:spPr>
        <p:txBody>
          <a:bodyPr/>
          <a:lstStyle/>
          <a:p>
            <a:r>
              <a:rPr lang="en-US" sz="3600" b="1" dirty="0"/>
              <a:t>Features of Term </a:t>
            </a:r>
            <a:r>
              <a:rPr lang="en-US" sz="3600" b="1" dirty="0" smtClean="0"/>
              <a:t>Loans </a:t>
            </a:r>
            <a:r>
              <a:rPr lang="en-US" sz="3600" b="1" dirty="0" err="1" smtClean="0"/>
              <a:t>CTD</a:t>
            </a:r>
            <a:endParaRPr lang="en-GB" sz="3600" dirty="0"/>
          </a:p>
        </p:txBody>
      </p:sp>
      <p:sp>
        <p:nvSpPr>
          <p:cNvPr id="3" name="Content Placeholder 2"/>
          <p:cNvSpPr>
            <a:spLocks noGrp="1"/>
          </p:cNvSpPr>
          <p:nvPr>
            <p:ph idx="1"/>
          </p:nvPr>
        </p:nvSpPr>
        <p:spPr>
          <a:xfrm>
            <a:off x="191822" y="811161"/>
            <a:ext cx="11302181" cy="6341808"/>
          </a:xfrm>
        </p:spPr>
        <p:txBody>
          <a:bodyPr/>
          <a:lstStyle/>
          <a:p>
            <a:pPr marL="0" lvl="0" indent="0">
              <a:buNone/>
            </a:pPr>
            <a:endParaRPr lang="en-US" dirty="0" smtClean="0"/>
          </a:p>
          <a:p>
            <a:pPr marL="0" lvl="0" indent="0">
              <a:buNone/>
            </a:pPr>
            <a:r>
              <a:rPr lang="en-US" dirty="0" smtClean="0"/>
              <a:t>4. </a:t>
            </a:r>
            <a:r>
              <a:rPr lang="en-US" dirty="0"/>
              <a:t>Convertibility – they are usually not convertible to common shares unless under special cases. E.g. a financial institution may agree to restructure the firm’s capital structure. </a:t>
            </a:r>
            <a:endParaRPr lang="en-US" dirty="0" smtClean="0"/>
          </a:p>
          <a:p>
            <a:pPr marL="0" lvl="0" indent="0">
              <a:buNone/>
            </a:pPr>
            <a:endParaRPr lang="en-US" dirty="0"/>
          </a:p>
          <a:p>
            <a:pPr marL="0" lvl="0" indent="0">
              <a:buNone/>
            </a:pPr>
            <a:r>
              <a:rPr lang="en-US" dirty="0" smtClean="0"/>
              <a:t>5. Repayment </a:t>
            </a:r>
            <a:r>
              <a:rPr lang="en-US" dirty="0"/>
              <a:t>schedule – this indicates the time schedule for payment of interest and principle. It may occur. </a:t>
            </a:r>
          </a:p>
          <a:p>
            <a:pPr marL="571500" lvl="0" indent="-571500">
              <a:buAutoNum type="romanLcPeriod"/>
            </a:pPr>
            <a:r>
              <a:rPr lang="en-US" dirty="0" smtClean="0"/>
              <a:t>Where </a:t>
            </a:r>
            <a:r>
              <a:rPr lang="en-US" dirty="0"/>
              <a:t>interest and principal are paid on equal periodic instalments. </a:t>
            </a:r>
            <a:endParaRPr lang="en-US" dirty="0" smtClean="0"/>
          </a:p>
          <a:p>
            <a:pPr marL="571500" lvl="0" indent="-571500">
              <a:buAutoNum type="romanLcPeriod"/>
            </a:pPr>
            <a:r>
              <a:rPr lang="en-US" dirty="0" smtClean="0"/>
              <a:t>Where </a:t>
            </a:r>
            <a:r>
              <a:rPr lang="en-US" dirty="0"/>
              <a:t>principal is paid on equal periodic instalments &amp; interest on the outstanding balance of the loan. </a:t>
            </a:r>
          </a:p>
          <a:p>
            <a:pPr marL="0" lvl="0" indent="0" algn="just">
              <a:buNone/>
            </a:pPr>
            <a:endParaRPr lang="en-GB" dirty="0"/>
          </a:p>
          <a:p>
            <a:pPr marL="0" indent="0">
              <a:buNone/>
            </a:pPr>
            <a:endParaRPr lang="en-GB" b="1" dirty="0" smtClean="0"/>
          </a:p>
        </p:txBody>
      </p:sp>
    </p:spTree>
    <p:extLst>
      <p:ext uri="{BB962C8B-B14F-4D97-AF65-F5344CB8AC3E}">
        <p14:creationId xmlns:p14="http://schemas.microsoft.com/office/powerpoint/2010/main" val="31833199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smtClean="0"/>
              <a:t>PREFERENCE SHARES (QUASI-EQUITY)</a:t>
            </a:r>
            <a:endParaRPr lang="en-US" sz="3600" b="1" dirty="0"/>
          </a:p>
        </p:txBody>
      </p:sp>
      <p:sp>
        <p:nvSpPr>
          <p:cNvPr id="3" name="Content Placeholder 2"/>
          <p:cNvSpPr>
            <a:spLocks noGrp="1"/>
          </p:cNvSpPr>
          <p:nvPr>
            <p:ph idx="1"/>
          </p:nvPr>
        </p:nvSpPr>
        <p:spPr>
          <a:xfrm>
            <a:off x="250722" y="958645"/>
            <a:ext cx="11302181" cy="6194323"/>
          </a:xfrm>
        </p:spPr>
        <p:txBody>
          <a:bodyPr/>
          <a:lstStyle/>
          <a:p>
            <a:pPr algn="just">
              <a:lnSpc>
                <a:spcPct val="150000"/>
              </a:lnSpc>
            </a:pPr>
            <a:endParaRPr lang="en-US" dirty="0" smtClean="0"/>
          </a:p>
          <a:p>
            <a:pPr algn="just">
              <a:lnSpc>
                <a:spcPct val="150000"/>
              </a:lnSpc>
            </a:pPr>
            <a:r>
              <a:rPr lang="en-US" dirty="0" smtClean="0"/>
              <a:t>Preference </a:t>
            </a:r>
            <a:r>
              <a:rPr lang="en-US" dirty="0"/>
              <a:t>shares are considered as hybrid </a:t>
            </a:r>
            <a:r>
              <a:rPr lang="en-US" dirty="0" smtClean="0"/>
              <a:t>securities</a:t>
            </a:r>
          </a:p>
          <a:p>
            <a:pPr algn="just">
              <a:lnSpc>
                <a:spcPct val="150000"/>
              </a:lnSpc>
            </a:pPr>
            <a:r>
              <a:rPr lang="en-US" dirty="0" smtClean="0"/>
              <a:t> They </a:t>
            </a:r>
            <a:r>
              <a:rPr lang="en-US" dirty="0"/>
              <a:t>are similar to both common shares </a:t>
            </a:r>
            <a:endParaRPr lang="en-US" dirty="0" smtClean="0"/>
          </a:p>
          <a:p>
            <a:pPr algn="just">
              <a:lnSpc>
                <a:spcPct val="150000"/>
              </a:lnSpc>
            </a:pPr>
            <a:r>
              <a:rPr lang="en-US" dirty="0" smtClean="0"/>
              <a:t>and   are also similar to debentures/bonds</a:t>
            </a:r>
            <a:r>
              <a:rPr lang="en-US" dirty="0"/>
              <a:t>. </a:t>
            </a:r>
          </a:p>
          <a:p>
            <a:pPr marL="0" indent="0" algn="just">
              <a:lnSpc>
                <a:spcPct val="150000"/>
              </a:lnSpc>
              <a:buNone/>
            </a:pPr>
            <a:endParaRPr lang="en-GB" b="1" dirty="0" smtClean="0"/>
          </a:p>
        </p:txBody>
      </p:sp>
    </p:spTree>
    <p:extLst>
      <p:ext uri="{BB962C8B-B14F-4D97-AF65-F5344CB8AC3E}">
        <p14:creationId xmlns:p14="http://schemas.microsoft.com/office/powerpoint/2010/main" val="17551383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smtClean="0"/>
              <a:t>Similarities of Preference  Shares with  Common </a:t>
            </a:r>
            <a:r>
              <a:rPr lang="en-US" sz="3600" b="1" dirty="0"/>
              <a:t>S</a:t>
            </a:r>
            <a:r>
              <a:rPr lang="en-US" sz="3600" b="1" dirty="0" smtClean="0"/>
              <a:t>hares</a:t>
            </a:r>
            <a:endParaRPr lang="en-US" sz="3600" b="1" dirty="0"/>
          </a:p>
        </p:txBody>
      </p:sp>
      <p:sp>
        <p:nvSpPr>
          <p:cNvPr id="3" name="Content Placeholder 2"/>
          <p:cNvSpPr>
            <a:spLocks noGrp="1"/>
          </p:cNvSpPr>
          <p:nvPr>
            <p:ph idx="1"/>
          </p:nvPr>
        </p:nvSpPr>
        <p:spPr>
          <a:xfrm>
            <a:off x="250722" y="958645"/>
            <a:ext cx="11302181" cy="6194323"/>
          </a:xfrm>
        </p:spPr>
        <p:txBody>
          <a:bodyPr/>
          <a:lstStyle/>
          <a:p>
            <a:pPr marL="514350" lvl="0" indent="-514350">
              <a:buFont typeface="+mj-lt"/>
              <a:buAutoNum type="arabicPeriod"/>
            </a:pPr>
            <a:r>
              <a:rPr lang="en-US" dirty="0" smtClean="0"/>
              <a:t>They </a:t>
            </a:r>
            <a:r>
              <a:rPr lang="en-US" dirty="0"/>
              <a:t>are perpetual securities and therefore have no maturity date. </a:t>
            </a:r>
          </a:p>
          <a:p>
            <a:pPr marL="514350" lvl="0" indent="-514350">
              <a:buFont typeface="+mj-lt"/>
              <a:buAutoNum type="arabicPeriod"/>
            </a:pPr>
            <a:r>
              <a:rPr lang="en-US" dirty="0"/>
              <a:t>Dividends are not tax deductible. </a:t>
            </a:r>
          </a:p>
          <a:p>
            <a:pPr marL="514350" lvl="0" indent="-514350">
              <a:buFont typeface="+mj-lt"/>
              <a:buAutoNum type="arabicPeriod"/>
            </a:pPr>
            <a:r>
              <a:rPr lang="en-US" dirty="0"/>
              <a:t>The non-payment or dividends does not force the company into liquidation. </a:t>
            </a:r>
          </a:p>
          <a:p>
            <a:pPr marL="0" indent="0" algn="just">
              <a:buNone/>
            </a:pPr>
            <a:endParaRPr lang="en-GB" dirty="0"/>
          </a:p>
          <a:p>
            <a:pPr marL="0" lvl="0" indent="0">
              <a:buNone/>
            </a:pPr>
            <a:endParaRPr lang="en-GB" dirty="0"/>
          </a:p>
          <a:p>
            <a:pPr marL="0" lvl="0" indent="0">
              <a:buNone/>
            </a:pPr>
            <a:endParaRPr lang="en-GB" dirty="0"/>
          </a:p>
          <a:p>
            <a:pPr marL="0" indent="0">
              <a:buNone/>
            </a:pPr>
            <a:endParaRPr lang="en-GB" b="1" dirty="0" smtClean="0"/>
          </a:p>
        </p:txBody>
      </p:sp>
    </p:spTree>
    <p:extLst>
      <p:ext uri="{BB962C8B-B14F-4D97-AF65-F5344CB8AC3E}">
        <p14:creationId xmlns:p14="http://schemas.microsoft.com/office/powerpoint/2010/main" val="18578679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a:t>Similarities of Preference  Shares with  </a:t>
            </a:r>
            <a:r>
              <a:rPr lang="en-US" sz="3600" b="1" dirty="0" smtClean="0"/>
              <a:t>Bonds/Debentures</a:t>
            </a:r>
            <a:endParaRPr lang="en-GB" sz="3600" dirty="0"/>
          </a:p>
        </p:txBody>
      </p:sp>
      <p:sp>
        <p:nvSpPr>
          <p:cNvPr id="3" name="Content Placeholder 2"/>
          <p:cNvSpPr>
            <a:spLocks noGrp="1"/>
          </p:cNvSpPr>
          <p:nvPr>
            <p:ph idx="1"/>
          </p:nvPr>
        </p:nvSpPr>
        <p:spPr>
          <a:xfrm>
            <a:off x="250722" y="958645"/>
            <a:ext cx="11302181" cy="6194323"/>
          </a:xfrm>
        </p:spPr>
        <p:txBody>
          <a:bodyPr/>
          <a:lstStyle/>
          <a:p>
            <a:pPr marL="0" indent="0">
              <a:buNone/>
            </a:pPr>
            <a:endParaRPr lang="en-US" dirty="0"/>
          </a:p>
          <a:p>
            <a:pPr marL="514350" lvl="0" indent="-514350">
              <a:lnSpc>
                <a:spcPct val="150000"/>
              </a:lnSpc>
              <a:buFont typeface="+mj-lt"/>
              <a:buAutoNum type="arabicPeriod"/>
            </a:pPr>
            <a:r>
              <a:rPr lang="en-US" dirty="0"/>
              <a:t>The dividend rate is fixed i.e. it is a certain % of the par value. </a:t>
            </a:r>
          </a:p>
          <a:p>
            <a:pPr marL="514350" lvl="0" indent="-514350">
              <a:lnSpc>
                <a:spcPct val="150000"/>
              </a:lnSpc>
              <a:buFont typeface="+mj-lt"/>
              <a:buAutoNum type="arabicPeriod"/>
            </a:pPr>
            <a:r>
              <a:rPr lang="en-US" dirty="0"/>
              <a:t>Preference shareholders do not have voting rights unless dividends are in arrears for several years. </a:t>
            </a:r>
          </a:p>
          <a:p>
            <a:pPr marL="514350" lvl="0" indent="-514350">
              <a:lnSpc>
                <a:spcPct val="150000"/>
              </a:lnSpc>
              <a:buFont typeface="+mj-lt"/>
              <a:buAutoNum type="arabicPeriod"/>
            </a:pPr>
            <a:r>
              <a:rPr lang="en-US" dirty="0"/>
              <a:t>Preference shareholders do not share in the extraordinary income of the company. </a:t>
            </a:r>
          </a:p>
          <a:p>
            <a:pPr marL="0" lvl="0" indent="0">
              <a:buNone/>
            </a:pPr>
            <a:endParaRPr lang="en-GB" dirty="0"/>
          </a:p>
          <a:p>
            <a:pPr marL="0" indent="0">
              <a:buNone/>
            </a:pPr>
            <a:endParaRPr lang="en-GB" b="1" dirty="0" smtClean="0"/>
          </a:p>
        </p:txBody>
      </p:sp>
    </p:spTree>
    <p:extLst>
      <p:ext uri="{BB962C8B-B14F-4D97-AF65-F5344CB8AC3E}">
        <p14:creationId xmlns:p14="http://schemas.microsoft.com/office/powerpoint/2010/main" val="136500539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smtClean="0"/>
              <a:t>Features </a:t>
            </a:r>
            <a:r>
              <a:rPr lang="en-US" sz="3600" b="1" dirty="0"/>
              <a:t>o</a:t>
            </a:r>
            <a:r>
              <a:rPr lang="en-US" sz="3600" b="1" dirty="0" smtClean="0"/>
              <a:t>f Preference</a:t>
            </a:r>
            <a:r>
              <a:rPr lang="en-US" sz="3600" b="1" baseline="-25000" dirty="0" smtClean="0"/>
              <a:t> </a:t>
            </a:r>
            <a:r>
              <a:rPr lang="en-US" sz="3600" b="1" dirty="0" smtClean="0"/>
              <a:t>Shares </a:t>
            </a:r>
            <a:endParaRPr lang="en-GB" sz="3600" b="1" dirty="0"/>
          </a:p>
        </p:txBody>
      </p:sp>
      <p:sp>
        <p:nvSpPr>
          <p:cNvPr id="3" name="Content Placeholder 2"/>
          <p:cNvSpPr>
            <a:spLocks noGrp="1"/>
          </p:cNvSpPr>
          <p:nvPr>
            <p:ph idx="1"/>
          </p:nvPr>
        </p:nvSpPr>
        <p:spPr>
          <a:xfrm>
            <a:off x="98854" y="958646"/>
            <a:ext cx="11454049" cy="5553366"/>
          </a:xfrm>
        </p:spPr>
        <p:txBody>
          <a:bodyPr/>
          <a:lstStyle/>
          <a:p>
            <a:pPr marL="514350" indent="-514350">
              <a:buFont typeface="+mj-lt"/>
              <a:buAutoNum type="arabicPeriod"/>
            </a:pPr>
            <a:r>
              <a:rPr lang="en-GB" b="1" dirty="0" smtClean="0"/>
              <a:t>Cumulation</a:t>
            </a:r>
            <a:endParaRPr lang="en-US" b="1" dirty="0" smtClean="0"/>
          </a:p>
          <a:p>
            <a:pPr marL="0" indent="0">
              <a:buNone/>
            </a:pPr>
            <a:r>
              <a:rPr lang="en-US" dirty="0" smtClean="0"/>
              <a:t>Dividend </a:t>
            </a:r>
            <a:r>
              <a:rPr lang="en-US" dirty="0"/>
              <a:t>in arrears together with current dividends must be paid first before distribution is made to ordinary shareholders.</a:t>
            </a:r>
            <a:endParaRPr lang="en-US" sz="2800" dirty="0"/>
          </a:p>
          <a:p>
            <a:pPr marL="0" lvl="0" indent="0">
              <a:buNone/>
            </a:pPr>
            <a:r>
              <a:rPr lang="en-US" dirty="0" smtClean="0"/>
              <a:t>2. </a:t>
            </a:r>
            <a:r>
              <a:rPr lang="en-US" b="1" dirty="0" smtClean="0"/>
              <a:t>Callable </a:t>
            </a:r>
            <a:r>
              <a:rPr lang="en-US" b="1" dirty="0"/>
              <a:t>(redeemable)</a:t>
            </a:r>
            <a:endParaRPr lang="en-US" sz="1600" b="1" dirty="0"/>
          </a:p>
          <a:p>
            <a:pPr marL="0" indent="0">
              <a:buNone/>
            </a:pPr>
            <a:r>
              <a:rPr lang="en-US" dirty="0"/>
              <a:t>The issuer can retire outstanding stock within a certain period of time at a specific price.</a:t>
            </a:r>
            <a:endParaRPr lang="en-US" sz="2800" dirty="0"/>
          </a:p>
          <a:p>
            <a:pPr marL="0" lvl="0" indent="0">
              <a:buNone/>
            </a:pPr>
            <a:r>
              <a:rPr lang="en-US" b="1" dirty="0" smtClean="0"/>
              <a:t>3. Conversion </a:t>
            </a:r>
            <a:endParaRPr lang="en-US" b="1" dirty="0"/>
          </a:p>
          <a:p>
            <a:pPr marL="0" indent="0">
              <a:buNone/>
            </a:pPr>
            <a:r>
              <a:rPr lang="en-US" dirty="0"/>
              <a:t>This feature allows holders to change each share into a stated number of ordinary shares</a:t>
            </a:r>
            <a:r>
              <a:rPr lang="en-US" dirty="0" smtClean="0"/>
              <a:t>.</a:t>
            </a:r>
            <a:r>
              <a:rPr lang="en-US" dirty="0"/>
              <a:t> </a:t>
            </a:r>
            <a:endParaRPr lang="en-GB" dirty="0"/>
          </a:p>
          <a:p>
            <a:pPr marL="514350" lvl="0" indent="-514350">
              <a:buAutoNum type="arabicPeriod"/>
            </a:pPr>
            <a:endParaRPr lang="en-GB" dirty="0"/>
          </a:p>
          <a:p>
            <a:pPr marL="0" lvl="0" indent="0">
              <a:buNone/>
            </a:pPr>
            <a:endParaRPr lang="en-GB" dirty="0"/>
          </a:p>
          <a:p>
            <a:pPr marL="0" indent="0">
              <a:buNone/>
            </a:pPr>
            <a:endParaRPr lang="en-GB" b="1" dirty="0" smtClean="0"/>
          </a:p>
        </p:txBody>
      </p:sp>
    </p:spTree>
    <p:extLst>
      <p:ext uri="{BB962C8B-B14F-4D97-AF65-F5344CB8AC3E}">
        <p14:creationId xmlns:p14="http://schemas.microsoft.com/office/powerpoint/2010/main" val="27818941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marL="0" indent="0">
              <a:buNone/>
            </a:pPr>
            <a:r>
              <a:rPr lang="es-ES" sz="3600" b="1" dirty="0" smtClean="0"/>
              <a:t>Venture Capital </a:t>
            </a:r>
            <a:endParaRPr lang="en-US" sz="3600" b="1" dirty="0"/>
          </a:p>
        </p:txBody>
      </p:sp>
      <p:sp>
        <p:nvSpPr>
          <p:cNvPr id="3" name="Content Placeholder 2"/>
          <p:cNvSpPr>
            <a:spLocks noGrp="1"/>
          </p:cNvSpPr>
          <p:nvPr>
            <p:ph idx="1"/>
          </p:nvPr>
        </p:nvSpPr>
        <p:spPr>
          <a:xfrm>
            <a:off x="250722" y="811161"/>
            <a:ext cx="11302181" cy="6341808"/>
          </a:xfrm>
        </p:spPr>
        <p:txBody>
          <a:bodyPr/>
          <a:lstStyle/>
          <a:p>
            <a:pPr algn="just"/>
            <a:r>
              <a:rPr lang="en-US" dirty="0" smtClean="0"/>
              <a:t>Venture </a:t>
            </a:r>
            <a:r>
              <a:rPr lang="en-US" dirty="0"/>
              <a:t>capitalists are </a:t>
            </a:r>
            <a:r>
              <a:rPr lang="en-US" dirty="0" smtClean="0"/>
              <a:t> </a:t>
            </a:r>
            <a:r>
              <a:rPr lang="en-US" dirty="0"/>
              <a:t>investment specialist who raises pools of capital to fund new ventures which are likely to become public companies in return for an ownership interest. </a:t>
            </a:r>
            <a:endParaRPr lang="en-US" dirty="0" smtClean="0"/>
          </a:p>
          <a:p>
            <a:pPr algn="just"/>
            <a:endParaRPr lang="en-US" dirty="0" smtClean="0"/>
          </a:p>
          <a:p>
            <a:pPr algn="just"/>
            <a:r>
              <a:rPr lang="en-US" dirty="0" smtClean="0"/>
              <a:t>They also </a:t>
            </a:r>
            <a:r>
              <a:rPr lang="en-US" dirty="0"/>
              <a:t>provide managerial skills to the firm examples of venture capitalists are: Pension funds, insurance companies and also individuals. </a:t>
            </a:r>
            <a:endParaRPr lang="en-US" dirty="0" smtClean="0"/>
          </a:p>
          <a:p>
            <a:pPr algn="just"/>
            <a:endParaRPr lang="en-US" dirty="0" smtClean="0"/>
          </a:p>
          <a:p>
            <a:pPr algn="just"/>
            <a:r>
              <a:rPr lang="en-US" dirty="0" smtClean="0"/>
              <a:t>Venture </a:t>
            </a:r>
            <a:r>
              <a:rPr lang="en-US" dirty="0"/>
              <a:t>capital </a:t>
            </a:r>
            <a:r>
              <a:rPr lang="en-US" dirty="0" smtClean="0"/>
              <a:t>goal is </a:t>
            </a:r>
            <a:r>
              <a:rPr lang="en-US" dirty="0"/>
              <a:t>to make a profit, </a:t>
            </a:r>
            <a:r>
              <a:rPr lang="en-US" dirty="0" smtClean="0"/>
              <a:t>hence they only </a:t>
            </a:r>
            <a:r>
              <a:rPr lang="en-US" dirty="0"/>
              <a:t>invest in </a:t>
            </a:r>
            <a:r>
              <a:rPr lang="en-US" dirty="0" smtClean="0"/>
              <a:t>businesses that </a:t>
            </a:r>
            <a:r>
              <a:rPr lang="en-US" dirty="0"/>
              <a:t>have a potential for growth. </a:t>
            </a:r>
          </a:p>
          <a:p>
            <a:pPr marL="0" lvl="0" indent="0" algn="just">
              <a:buNone/>
            </a:pPr>
            <a:endParaRPr lang="en-GB" dirty="0"/>
          </a:p>
          <a:p>
            <a:pPr marL="0" indent="0">
              <a:buNone/>
            </a:pPr>
            <a:endParaRPr lang="en-GB" b="1" dirty="0" smtClean="0"/>
          </a:p>
        </p:txBody>
      </p:sp>
    </p:spTree>
    <p:extLst>
      <p:ext uri="{BB962C8B-B14F-4D97-AF65-F5344CB8AC3E}">
        <p14:creationId xmlns:p14="http://schemas.microsoft.com/office/powerpoint/2010/main" val="357883238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algn="l"/>
            <a:r>
              <a:rPr lang="en-US" sz="3600" b="1" dirty="0"/>
              <a:t>Constraints in the </a:t>
            </a:r>
            <a:r>
              <a:rPr lang="en-US" sz="3600" b="1" dirty="0" smtClean="0"/>
              <a:t>Development </a:t>
            </a:r>
            <a:r>
              <a:rPr lang="en-US" sz="3600" b="1" dirty="0"/>
              <a:t>of a V</a:t>
            </a:r>
            <a:r>
              <a:rPr lang="en-US" sz="3600" b="1" dirty="0" smtClean="0"/>
              <a:t>enture Capital </a:t>
            </a:r>
            <a:r>
              <a:rPr lang="en-US" sz="3600" b="1" dirty="0"/>
              <a:t>M</a:t>
            </a:r>
            <a:r>
              <a:rPr lang="en-US" sz="3600" b="1" dirty="0" smtClean="0"/>
              <a:t>arket</a:t>
            </a:r>
            <a:r>
              <a:rPr lang="en-US" sz="3600" dirty="0" smtClean="0"/>
              <a:t> </a:t>
            </a:r>
            <a:endParaRPr lang="en-GB" sz="3600" dirty="0"/>
          </a:p>
        </p:txBody>
      </p:sp>
      <p:sp>
        <p:nvSpPr>
          <p:cNvPr id="3" name="Content Placeholder 2"/>
          <p:cNvSpPr>
            <a:spLocks noGrp="1"/>
          </p:cNvSpPr>
          <p:nvPr>
            <p:ph idx="1"/>
          </p:nvPr>
        </p:nvSpPr>
        <p:spPr>
          <a:xfrm>
            <a:off x="250722" y="811161"/>
            <a:ext cx="11302181" cy="6341808"/>
          </a:xfrm>
        </p:spPr>
        <p:txBody>
          <a:bodyPr/>
          <a:lstStyle/>
          <a:p>
            <a:pPr marL="514350" lvl="0" indent="-514350">
              <a:buFont typeface="+mj-lt"/>
              <a:buAutoNum type="arabicPeriod"/>
            </a:pPr>
            <a:r>
              <a:rPr lang="en-US" dirty="0"/>
              <a:t>The few promoters of venture capital are risk averse and therefore are discouraged by the level of risk, the length of investment and the liquidity of investment. </a:t>
            </a:r>
            <a:endParaRPr lang="en-US" dirty="0" smtClean="0"/>
          </a:p>
          <a:p>
            <a:pPr marL="514350" lvl="0" indent="-514350">
              <a:buFont typeface="+mj-lt"/>
              <a:buAutoNum type="arabicPeriod"/>
            </a:pPr>
            <a:endParaRPr lang="en-US" dirty="0"/>
          </a:p>
          <a:p>
            <a:pPr marL="514350" lvl="0" indent="-514350">
              <a:buFont typeface="+mj-lt"/>
              <a:buAutoNum type="arabicPeriod"/>
            </a:pPr>
            <a:r>
              <a:rPr lang="en-US" dirty="0"/>
              <a:t>The nature of firms in some countries is such that they are privately owned and therefore do not </a:t>
            </a:r>
            <a:r>
              <a:rPr lang="en-US" dirty="0" smtClean="0"/>
              <a:t>want dilution </a:t>
            </a:r>
            <a:r>
              <a:rPr lang="en-US" dirty="0"/>
              <a:t>of ownership through use of venture capital. </a:t>
            </a:r>
            <a:endParaRPr lang="en-US" dirty="0" smtClean="0"/>
          </a:p>
          <a:p>
            <a:pPr marL="514350" lvl="0" indent="-514350">
              <a:buFont typeface="+mj-lt"/>
              <a:buAutoNum type="arabicPeriod"/>
            </a:pPr>
            <a:endParaRPr lang="en-US" dirty="0"/>
          </a:p>
          <a:p>
            <a:pPr marL="514350" lvl="0" indent="-514350">
              <a:buFont typeface="+mj-lt"/>
              <a:buAutoNum type="arabicPeriod"/>
            </a:pPr>
            <a:r>
              <a:rPr lang="en-US" dirty="0"/>
              <a:t>The poor infrastructure in the country also discourages venture capitalists. </a:t>
            </a:r>
          </a:p>
          <a:p>
            <a:pPr marL="0" lvl="0" indent="0">
              <a:buNone/>
            </a:pPr>
            <a:endParaRPr lang="en-GB" dirty="0"/>
          </a:p>
        </p:txBody>
      </p:sp>
    </p:spTree>
    <p:extLst>
      <p:ext uri="{BB962C8B-B14F-4D97-AF65-F5344CB8AC3E}">
        <p14:creationId xmlns:p14="http://schemas.microsoft.com/office/powerpoint/2010/main" val="9149923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64180" cy="663678"/>
          </a:xfrm>
        </p:spPr>
        <p:txBody>
          <a:bodyPr/>
          <a:lstStyle/>
          <a:p>
            <a:pPr algn="l"/>
            <a:r>
              <a:rPr lang="en-US" sz="3600" b="1" dirty="0"/>
              <a:t>Constraints in the </a:t>
            </a:r>
            <a:r>
              <a:rPr lang="en-US" sz="3600" b="1" dirty="0" smtClean="0"/>
              <a:t>Development </a:t>
            </a:r>
            <a:r>
              <a:rPr lang="en-US" sz="3600" b="1" dirty="0"/>
              <a:t>of </a:t>
            </a:r>
            <a:r>
              <a:rPr lang="en-US" sz="3600" b="1" dirty="0" smtClean="0"/>
              <a:t>Venture Capital Market</a:t>
            </a:r>
            <a:r>
              <a:rPr lang="en-US" sz="3600" dirty="0" smtClean="0"/>
              <a:t>  </a:t>
            </a:r>
            <a:r>
              <a:rPr lang="en-US" sz="3600" dirty="0" err="1" smtClean="0"/>
              <a:t>ctd</a:t>
            </a:r>
            <a:endParaRPr lang="en-GB" sz="3600" dirty="0"/>
          </a:p>
        </p:txBody>
      </p:sp>
      <p:sp>
        <p:nvSpPr>
          <p:cNvPr id="3" name="Content Placeholder 2"/>
          <p:cNvSpPr>
            <a:spLocks noGrp="1"/>
          </p:cNvSpPr>
          <p:nvPr>
            <p:ph idx="1"/>
          </p:nvPr>
        </p:nvSpPr>
        <p:spPr>
          <a:xfrm>
            <a:off x="250722" y="811161"/>
            <a:ext cx="11302181" cy="6341808"/>
          </a:xfrm>
        </p:spPr>
        <p:txBody>
          <a:bodyPr/>
          <a:lstStyle/>
          <a:p>
            <a:pPr marL="0" lvl="0" indent="0" algn="just">
              <a:lnSpc>
                <a:spcPct val="150000"/>
              </a:lnSpc>
              <a:buNone/>
            </a:pPr>
            <a:r>
              <a:rPr lang="en-GB" dirty="0" smtClean="0">
                <a:solidFill>
                  <a:srgbClr val="000000"/>
                </a:solidFill>
                <a:latin typeface="Times New Roman" panose="02020603050405020304" pitchFamily="18" charset="0"/>
                <a:cs typeface="Times New Roman" panose="02020603050405020304" pitchFamily="18" charset="0"/>
              </a:rPr>
              <a:t>4.</a:t>
            </a:r>
            <a:r>
              <a:rPr lang="en-US" dirty="0" smtClean="0"/>
              <a:t>They </a:t>
            </a:r>
            <a:r>
              <a:rPr lang="en-US" dirty="0"/>
              <a:t>may not be enough incentives for the development of venture capital and the government is discriminative against venture capital. The tax laws </a:t>
            </a:r>
            <a:r>
              <a:rPr lang="en-US" dirty="0" err="1"/>
              <a:t>favour</a:t>
            </a:r>
            <a:r>
              <a:rPr lang="en-US" dirty="0"/>
              <a:t> debt over equity. </a:t>
            </a:r>
          </a:p>
          <a:p>
            <a:pPr marL="0" lvl="0" indent="0" algn="just">
              <a:lnSpc>
                <a:spcPct val="150000"/>
              </a:lnSpc>
              <a:buNone/>
            </a:pPr>
            <a:r>
              <a:rPr lang="en-US" dirty="0" smtClean="0"/>
              <a:t>5. Lack </a:t>
            </a:r>
            <a:r>
              <a:rPr lang="en-US" dirty="0"/>
              <a:t>of efficient capital markets also discourages venture capital development because there is no channeled for disinvestment i.e. selling off the venture interest once it has succeeded. </a:t>
            </a:r>
          </a:p>
          <a:p>
            <a:pPr marL="0" lvl="0" indent="0" algn="just">
              <a:lnSpc>
                <a:spcPct val="150000"/>
              </a:lnSpc>
              <a:buNone/>
            </a:pPr>
            <a:r>
              <a:rPr lang="en-US" dirty="0" smtClean="0"/>
              <a:t>6. There </a:t>
            </a:r>
            <a:r>
              <a:rPr lang="en-US" dirty="0"/>
              <a:t>may be a general shortage of venture capitalists. </a:t>
            </a:r>
          </a:p>
          <a:p>
            <a:pPr marL="0" indent="0" algn="just">
              <a:lnSpc>
                <a:spcPct val="150000"/>
              </a:lnSpc>
              <a:buNone/>
            </a:pPr>
            <a:r>
              <a:rPr lang="en-US" dirty="0" smtClean="0"/>
              <a:t>.</a:t>
            </a:r>
            <a:endParaRPr lang="en-GB" dirty="0"/>
          </a:p>
        </p:txBody>
      </p:sp>
    </p:spTree>
    <p:extLst>
      <p:ext uri="{BB962C8B-B14F-4D97-AF65-F5344CB8AC3E}">
        <p14:creationId xmlns:p14="http://schemas.microsoft.com/office/powerpoint/2010/main" val="358770038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0065"/>
            <a:ext cx="12064180" cy="601095"/>
          </a:xfrm>
        </p:spPr>
        <p:txBody>
          <a:bodyPr/>
          <a:lstStyle/>
          <a:p>
            <a:pPr algn="l"/>
            <a:r>
              <a:rPr lang="en-US" sz="3600" b="1" dirty="0" smtClean="0"/>
              <a:t> </a:t>
            </a:r>
            <a:r>
              <a:rPr lang="en-US" sz="3600" b="1" dirty="0"/>
              <a:t>Importance of Venture Capital Market in Small </a:t>
            </a:r>
            <a:r>
              <a:rPr lang="en-US" sz="3600" b="1" dirty="0" smtClean="0"/>
              <a:t>&amp; </a:t>
            </a:r>
            <a:r>
              <a:rPr lang="en-US" sz="3600" b="1" dirty="0"/>
              <a:t>Medium Scale Business Development </a:t>
            </a:r>
            <a:endParaRPr lang="en-GB" sz="3600" dirty="0"/>
          </a:p>
        </p:txBody>
      </p:sp>
      <p:sp>
        <p:nvSpPr>
          <p:cNvPr id="3" name="Content Placeholder 2"/>
          <p:cNvSpPr>
            <a:spLocks noGrp="1"/>
          </p:cNvSpPr>
          <p:nvPr>
            <p:ph idx="1"/>
          </p:nvPr>
        </p:nvSpPr>
        <p:spPr>
          <a:xfrm>
            <a:off x="0" y="1087395"/>
            <a:ext cx="11552904" cy="6065573"/>
          </a:xfrm>
        </p:spPr>
        <p:txBody>
          <a:bodyPr/>
          <a:lstStyle/>
          <a:p>
            <a:pPr lvl="0"/>
            <a:r>
              <a:rPr lang="en-US" dirty="0" smtClean="0"/>
              <a:t>Venture </a:t>
            </a:r>
            <a:r>
              <a:rPr lang="en-US" dirty="0"/>
              <a:t>capitalists provide the much needed finance to </a:t>
            </a:r>
            <a:r>
              <a:rPr lang="en-US" dirty="0" smtClean="0"/>
              <a:t>fund </a:t>
            </a:r>
            <a:r>
              <a:rPr lang="en-US" dirty="0"/>
              <a:t>small businesses which lack access to capital markets due to their size. </a:t>
            </a:r>
          </a:p>
          <a:p>
            <a:pPr lvl="0"/>
            <a:r>
              <a:rPr lang="en-US" dirty="0"/>
              <a:t>Small medium scale businesses may lack managerial skills. Venture capitalists </a:t>
            </a:r>
            <a:r>
              <a:rPr lang="en-US" dirty="0" smtClean="0"/>
              <a:t>serve </a:t>
            </a:r>
            <a:r>
              <a:rPr lang="en-US" dirty="0"/>
              <a:t>as active partners through involvement in </a:t>
            </a:r>
            <a:r>
              <a:rPr lang="en-US" dirty="0" smtClean="0"/>
              <a:t>the businesses by providing </a:t>
            </a:r>
            <a:r>
              <a:rPr lang="en-US" dirty="0"/>
              <a:t>marketing and planning skills </a:t>
            </a:r>
            <a:endParaRPr lang="en-US" dirty="0" smtClean="0"/>
          </a:p>
          <a:p>
            <a:pPr lvl="0"/>
            <a:r>
              <a:rPr lang="en-US" dirty="0" smtClean="0"/>
              <a:t>Venture </a:t>
            </a:r>
            <a:r>
              <a:rPr lang="en-US" dirty="0"/>
              <a:t>capitalists encourage </a:t>
            </a:r>
            <a:r>
              <a:rPr lang="en-US" dirty="0" smtClean="0"/>
              <a:t>spirit </a:t>
            </a:r>
            <a:r>
              <a:rPr lang="en-US" dirty="0"/>
              <a:t>of </a:t>
            </a:r>
            <a:r>
              <a:rPr lang="en-US" dirty="0" smtClean="0"/>
              <a:t>entrepreneurship:-small </a:t>
            </a:r>
            <a:r>
              <a:rPr lang="en-US" dirty="0"/>
              <a:t>businesses are encouraged to see their ideas through as they know they will get start up capital. </a:t>
            </a:r>
          </a:p>
          <a:p>
            <a:pPr lvl="0"/>
            <a:r>
              <a:rPr lang="en-US" dirty="0"/>
              <a:t>Venture capitalists provide improved technology so that small and medium scale business are in line with changes in technology and are therefore able to compete with other firms of the same level. </a:t>
            </a:r>
          </a:p>
          <a:p>
            <a:pPr marL="0" lvl="0" indent="0">
              <a:buNone/>
            </a:pPr>
            <a:endParaRPr lang="en-GB" dirty="0" smtClean="0"/>
          </a:p>
          <a:p>
            <a:pPr marL="0" lvl="0" indent="0">
              <a:buNone/>
            </a:pPr>
            <a:endParaRPr lang="en-GB" dirty="0"/>
          </a:p>
        </p:txBody>
      </p:sp>
      <p:sp>
        <p:nvSpPr>
          <p:cNvPr id="5" name="Rectangle 4"/>
          <p:cNvSpPr/>
          <p:nvPr/>
        </p:nvSpPr>
        <p:spPr>
          <a:xfrm>
            <a:off x="3048000" y="2690336"/>
            <a:ext cx="6096000" cy="369332"/>
          </a:xfrm>
          <a:prstGeom prst="rect">
            <a:avLst/>
          </a:prstGeom>
        </p:spPr>
        <p:txBody>
          <a:bodyPr>
            <a:spAutoFit/>
          </a:bodyPr>
          <a:lstStyle/>
          <a:p>
            <a:pPr>
              <a:buFont typeface="Arial" panose="020B0604020202020204" pitchFamily="34" charset="0"/>
              <a:buChar char="•"/>
            </a:pPr>
            <a:r>
              <a:rPr lang="en-US" dirty="0" smtClean="0">
                <a:solidFill>
                  <a:srgbClr val="202124"/>
                </a:solidFill>
                <a:latin typeface="arial" panose="020B0604020202020204" pitchFamily="34" charset="0"/>
              </a:rPr>
              <a:t>.</a:t>
            </a:r>
            <a:endParaRPr lang="en-US" dirty="0">
              <a:solidFill>
                <a:srgbClr val="202124"/>
              </a:solidFill>
              <a:latin typeface="arial" panose="020B0604020202020204" pitchFamily="34" charset="0"/>
            </a:endParaRPr>
          </a:p>
        </p:txBody>
      </p:sp>
    </p:spTree>
    <p:extLst>
      <p:ext uri="{BB962C8B-B14F-4D97-AF65-F5344CB8AC3E}">
        <p14:creationId xmlns:p14="http://schemas.microsoft.com/office/powerpoint/2010/main" val="39112692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pPr marL="0" indent="0">
              <a:buNone/>
            </a:pPr>
            <a:r>
              <a:rPr lang="en-US" sz="3600" b="1" dirty="0" smtClean="0"/>
              <a:t>Lease Financing </a:t>
            </a:r>
            <a:endParaRPr lang="en-US" sz="4000" b="1" dirty="0"/>
          </a:p>
        </p:txBody>
      </p:sp>
      <p:sp>
        <p:nvSpPr>
          <p:cNvPr id="3" name="Content Placeholder 2"/>
          <p:cNvSpPr>
            <a:spLocks noGrp="1"/>
          </p:cNvSpPr>
          <p:nvPr>
            <p:ph idx="1"/>
          </p:nvPr>
        </p:nvSpPr>
        <p:spPr>
          <a:xfrm>
            <a:off x="250722" y="811161"/>
            <a:ext cx="11302181" cy="6341808"/>
          </a:xfrm>
        </p:spPr>
        <p:txBody>
          <a:bodyPr/>
          <a:lstStyle/>
          <a:p>
            <a:pPr marL="0" indent="0">
              <a:buNone/>
            </a:pPr>
            <a:r>
              <a:rPr lang="en-US" dirty="0" smtClean="0"/>
              <a:t>This </a:t>
            </a:r>
            <a:r>
              <a:rPr lang="en-US" dirty="0"/>
              <a:t>is an agreement where the right  </a:t>
            </a:r>
            <a:r>
              <a:rPr lang="en-US" dirty="0" smtClean="0"/>
              <a:t>of possession </a:t>
            </a:r>
            <a:r>
              <a:rPr lang="en-US" dirty="0"/>
              <a:t>and enjoyment of an asset is transferred for a definite period of time. The person transferring the right i.e. the owner of the asset is referred to as </a:t>
            </a:r>
            <a:r>
              <a:rPr lang="en-US" dirty="0" smtClean="0"/>
              <a:t>lessor</a:t>
            </a:r>
            <a:r>
              <a:rPr lang="en-US" dirty="0"/>
              <a:t>. The recipient of the asset is the lessee. </a:t>
            </a:r>
          </a:p>
          <a:p>
            <a:r>
              <a:rPr lang="en-US" b="1" dirty="0"/>
              <a:t>Classification of Leases </a:t>
            </a:r>
            <a:endParaRPr lang="en-US" dirty="0"/>
          </a:p>
          <a:p>
            <a:r>
              <a:rPr lang="en-US" dirty="0"/>
              <a:t>A lease can be classified according to </a:t>
            </a:r>
            <a:r>
              <a:rPr lang="en-US" dirty="0" smtClean="0"/>
              <a:t>term (Length) </a:t>
            </a:r>
            <a:r>
              <a:rPr lang="en-US" dirty="0"/>
              <a:t>or according to terms of payment. </a:t>
            </a:r>
          </a:p>
          <a:p>
            <a:r>
              <a:rPr lang="en-US" b="1" dirty="0"/>
              <a:t>Classification according to term of the Lease</a:t>
            </a:r>
            <a:endParaRPr lang="en-US" dirty="0"/>
          </a:p>
          <a:p>
            <a:pPr marL="971550" lvl="1" indent="-514350">
              <a:buFont typeface="+mj-lt"/>
              <a:buAutoNum type="arabicPeriod"/>
            </a:pPr>
            <a:r>
              <a:rPr lang="en-US" sz="3200" dirty="0"/>
              <a:t>The short term or operating lease</a:t>
            </a:r>
          </a:p>
          <a:p>
            <a:pPr marL="971550" lvl="1" indent="-514350">
              <a:buFont typeface="+mj-lt"/>
              <a:buAutoNum type="arabicPeriod"/>
            </a:pPr>
            <a:r>
              <a:rPr lang="en-US" sz="3200" dirty="0"/>
              <a:t>Long </a:t>
            </a:r>
            <a:r>
              <a:rPr lang="en-US" sz="3200" dirty="0" smtClean="0"/>
              <a:t>term/ </a:t>
            </a:r>
            <a:r>
              <a:rPr lang="en-US" sz="3200" dirty="0"/>
              <a:t>capital or finance lease </a:t>
            </a:r>
          </a:p>
        </p:txBody>
      </p:sp>
    </p:spTree>
    <p:extLst>
      <p:ext uri="{BB962C8B-B14F-4D97-AF65-F5344CB8AC3E}">
        <p14:creationId xmlns:p14="http://schemas.microsoft.com/office/powerpoint/2010/main" val="192866996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a:t>Long Term lease/ Capital Lease/ Finance Lease </a:t>
            </a:r>
            <a:endParaRPr lang="en-US" sz="3600" dirty="0"/>
          </a:p>
        </p:txBody>
      </p:sp>
      <p:sp>
        <p:nvSpPr>
          <p:cNvPr id="3" name="Content Placeholder 2"/>
          <p:cNvSpPr>
            <a:spLocks noGrp="1"/>
          </p:cNvSpPr>
          <p:nvPr>
            <p:ph idx="1"/>
          </p:nvPr>
        </p:nvSpPr>
        <p:spPr>
          <a:xfrm>
            <a:off x="172996" y="811161"/>
            <a:ext cx="11379908" cy="5564925"/>
          </a:xfrm>
        </p:spPr>
        <p:txBody>
          <a:bodyPr/>
          <a:lstStyle/>
          <a:p>
            <a:r>
              <a:rPr lang="en-US" dirty="0" smtClean="0"/>
              <a:t>A </a:t>
            </a:r>
            <a:r>
              <a:rPr lang="en-US" dirty="0"/>
              <a:t>long term lease can be defined as a contract whereby the lessee has substantially all the risks and rewards associated with the asset except legal title. </a:t>
            </a:r>
            <a:endParaRPr lang="en-US" dirty="0" smtClean="0"/>
          </a:p>
          <a:p>
            <a:r>
              <a:rPr lang="en-US" b="1" dirty="0"/>
              <a:t>Requirements of a Long Term lease </a:t>
            </a:r>
            <a:endParaRPr lang="en-US" dirty="0"/>
          </a:p>
          <a:p>
            <a:pPr marL="514350" lvl="0" indent="-514350">
              <a:buFont typeface="+mj-lt"/>
              <a:buAutoNum type="arabicPeriod"/>
            </a:pPr>
            <a:r>
              <a:rPr lang="en-US" dirty="0"/>
              <a:t>The present value of lease rentals must be greater than 90% the year value of the asset. </a:t>
            </a:r>
          </a:p>
          <a:p>
            <a:pPr marL="514350" lvl="0" indent="-514350">
              <a:buFont typeface="+mj-lt"/>
              <a:buAutoNum type="arabicPeriod"/>
            </a:pPr>
            <a:r>
              <a:rPr lang="en-US" dirty="0"/>
              <a:t>75% of the assets life is the lease term. </a:t>
            </a:r>
          </a:p>
          <a:p>
            <a:pPr marL="514350" lvl="0" indent="-514350">
              <a:buFont typeface="+mj-lt"/>
              <a:buAutoNum type="arabicPeriod"/>
            </a:pPr>
            <a:r>
              <a:rPr lang="en-US" dirty="0"/>
              <a:t>It is non-cancellable </a:t>
            </a:r>
          </a:p>
          <a:p>
            <a:pPr marL="514350" lvl="0" indent="-514350">
              <a:buFont typeface="+mj-lt"/>
              <a:buAutoNum type="arabicPeriod"/>
            </a:pPr>
            <a:r>
              <a:rPr lang="en-US" dirty="0"/>
              <a:t>Maintenance costs, insurance and taxes are paid by the lessee. </a:t>
            </a:r>
          </a:p>
          <a:p>
            <a:pPr marL="0" indent="0">
              <a:buNone/>
            </a:pPr>
            <a:endParaRPr lang="en-US" dirty="0"/>
          </a:p>
          <a:p>
            <a:pPr marL="514350" lvl="0" indent="-514350">
              <a:buFont typeface="+mj-lt"/>
              <a:buAutoNum type="arabicPeriod"/>
            </a:pPr>
            <a:endParaRPr lang="en-GB" dirty="0"/>
          </a:p>
          <a:p>
            <a:pPr marL="0" lvl="0" indent="0">
              <a:buNone/>
            </a:pPr>
            <a:endParaRPr lang="en-GB" dirty="0" smtClean="0"/>
          </a:p>
          <a:p>
            <a:pPr marL="0" lvl="0" indent="0">
              <a:buNone/>
            </a:pPr>
            <a:endParaRPr lang="en-GB" dirty="0"/>
          </a:p>
        </p:txBody>
      </p:sp>
    </p:spTree>
    <p:extLst>
      <p:ext uri="{BB962C8B-B14F-4D97-AF65-F5344CB8AC3E}">
        <p14:creationId xmlns:p14="http://schemas.microsoft.com/office/powerpoint/2010/main" val="35514240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a:t>Short Term Lease/ Operating Lease</a:t>
            </a:r>
            <a:endParaRPr lang="en-US" sz="3600" dirty="0"/>
          </a:p>
        </p:txBody>
      </p:sp>
      <p:sp>
        <p:nvSpPr>
          <p:cNvPr id="3" name="Content Placeholder 2"/>
          <p:cNvSpPr>
            <a:spLocks noGrp="1"/>
          </p:cNvSpPr>
          <p:nvPr>
            <p:ph idx="1"/>
          </p:nvPr>
        </p:nvSpPr>
        <p:spPr>
          <a:xfrm>
            <a:off x="250722" y="811161"/>
            <a:ext cx="11302181" cy="6341808"/>
          </a:xfrm>
        </p:spPr>
        <p:txBody>
          <a:bodyPr/>
          <a:lstStyle/>
          <a:p>
            <a:pPr marL="514350" lvl="1" indent="-514350">
              <a:spcBef>
                <a:spcPts val="0"/>
              </a:spcBef>
              <a:buAutoNum type="arabicPeriod"/>
            </a:pPr>
            <a:endParaRPr lang="en-GB" sz="3200" dirty="0" smtClean="0"/>
          </a:p>
          <a:p>
            <a:r>
              <a:rPr lang="en-US" dirty="0" smtClean="0"/>
              <a:t>Operating </a:t>
            </a:r>
            <a:r>
              <a:rPr lang="en-US" dirty="0"/>
              <a:t>leases do not have the characteristics of purchase-sale transaction. It merely gives the lessee the right to use the leased asset for the period covered by the contract. That is, the lessee does not acquire an ownership interest in the leased property, and risks of ownership remain with the lessor.</a:t>
            </a:r>
          </a:p>
          <a:p>
            <a:r>
              <a:rPr lang="en-US" dirty="0"/>
              <a:t>When a lease is identified as an operating lease, the lessee’s obligation to make payments is not recorded as a liability. Because these operating leases are not recorded as liabilities, they do not appear on the balance sheet. This kind of leasing activity is sometimes called off-balance sheet financing.</a:t>
            </a:r>
          </a:p>
          <a:p>
            <a:pPr marL="0" lvl="0" indent="0">
              <a:buNone/>
            </a:pPr>
            <a:endParaRPr lang="en-GB" dirty="0"/>
          </a:p>
          <a:p>
            <a:pPr marL="0" lvl="0" indent="0">
              <a:buNone/>
            </a:pPr>
            <a:endParaRPr lang="en-GB" dirty="0" smtClean="0"/>
          </a:p>
          <a:p>
            <a:pPr marL="0" lvl="0" indent="0">
              <a:buNone/>
            </a:pPr>
            <a:endParaRPr lang="en-GB" dirty="0"/>
          </a:p>
        </p:txBody>
      </p:sp>
    </p:spTree>
    <p:extLst>
      <p:ext uri="{BB962C8B-B14F-4D97-AF65-F5344CB8AC3E}">
        <p14:creationId xmlns:p14="http://schemas.microsoft.com/office/powerpoint/2010/main" val="150904657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a:t>Classification of Lease according to Terms of Payment </a:t>
            </a:r>
            <a:endParaRPr lang="en-US" sz="3600" dirty="0"/>
          </a:p>
        </p:txBody>
      </p:sp>
      <p:sp>
        <p:nvSpPr>
          <p:cNvPr id="3" name="Content Placeholder 2"/>
          <p:cNvSpPr>
            <a:spLocks noGrp="1"/>
          </p:cNvSpPr>
          <p:nvPr>
            <p:ph idx="1"/>
          </p:nvPr>
        </p:nvSpPr>
        <p:spPr>
          <a:xfrm>
            <a:off x="250722" y="811161"/>
            <a:ext cx="11302181" cy="6341808"/>
          </a:xfrm>
        </p:spPr>
        <p:txBody>
          <a:bodyPr/>
          <a:lstStyle/>
          <a:p>
            <a:pPr marL="0" lvl="0" indent="0">
              <a:buNone/>
            </a:pPr>
            <a:r>
              <a:rPr lang="en-US" dirty="0" smtClean="0"/>
              <a:t>1. Net </a:t>
            </a:r>
            <a:r>
              <a:rPr lang="en-US" dirty="0"/>
              <a:t>lease </a:t>
            </a:r>
            <a:r>
              <a:rPr lang="en-US" dirty="0" smtClean="0"/>
              <a:t>-This </a:t>
            </a:r>
            <a:r>
              <a:rPr lang="en-US" dirty="0"/>
              <a:t>is on in which the </a:t>
            </a:r>
            <a:r>
              <a:rPr lang="en-US" dirty="0" err="1"/>
              <a:t>lesee</a:t>
            </a:r>
            <a:r>
              <a:rPr lang="en-US" dirty="0"/>
              <a:t> pays all or a substantial part of the maintenance </a:t>
            </a:r>
            <a:r>
              <a:rPr lang="en-US" dirty="0" smtClean="0"/>
              <a:t>cost; </a:t>
            </a:r>
            <a:r>
              <a:rPr lang="en-US" dirty="0"/>
              <a:t>the lessee pays for all the expenses except taxes, insurances and exterior repairs. </a:t>
            </a:r>
          </a:p>
          <a:p>
            <a:pPr marL="0" lvl="0" indent="0">
              <a:buNone/>
            </a:pPr>
            <a:r>
              <a:rPr lang="en-US" dirty="0" smtClean="0"/>
              <a:t>2. Flat </a:t>
            </a:r>
            <a:r>
              <a:rPr lang="en-US" dirty="0"/>
              <a:t>Lease </a:t>
            </a:r>
            <a:r>
              <a:rPr lang="en-US" dirty="0" smtClean="0"/>
              <a:t>-This </a:t>
            </a:r>
            <a:r>
              <a:rPr lang="en-US" dirty="0"/>
              <a:t>is one which opts for periodic payment for use of the asset over the term of the lease. Such a lease is usually made for such periods of time since inflation can easily erode the buying power of the fixed rentals. </a:t>
            </a:r>
          </a:p>
          <a:p>
            <a:pPr marL="0" lvl="0" indent="0">
              <a:buNone/>
            </a:pPr>
            <a:r>
              <a:rPr lang="en-US" dirty="0" smtClean="0"/>
              <a:t>3. Step </a:t>
            </a:r>
            <a:r>
              <a:rPr lang="en-US" dirty="0"/>
              <a:t>Up </a:t>
            </a:r>
            <a:r>
              <a:rPr lang="en-US" dirty="0" smtClean="0"/>
              <a:t>lease -This </a:t>
            </a:r>
            <a:r>
              <a:rPr lang="en-US" dirty="0"/>
              <a:t>provides for the fixed payments to be adjusted periodically. This adjustments can be made either </a:t>
            </a:r>
            <a:r>
              <a:rPr lang="en-US" dirty="0" smtClean="0"/>
              <a:t>by </a:t>
            </a:r>
            <a:r>
              <a:rPr lang="en-US" dirty="0"/>
              <a:t>new rentals taking effect after the passages of a certain period of time or by periodically adjusting the fixed payments for </a:t>
            </a:r>
            <a:r>
              <a:rPr lang="en-US" dirty="0" smtClean="0"/>
              <a:t>inflation; the </a:t>
            </a:r>
            <a:r>
              <a:rPr lang="en-US" dirty="0"/>
              <a:t>term of a </a:t>
            </a:r>
            <a:r>
              <a:rPr lang="en-US" dirty="0" err="1"/>
              <a:t>stepup</a:t>
            </a:r>
            <a:r>
              <a:rPr lang="en-US" dirty="0"/>
              <a:t> lease is usually longer than a flat lease. </a:t>
            </a:r>
          </a:p>
          <a:p>
            <a:pPr marL="0" lvl="0" indent="0">
              <a:buNone/>
            </a:pPr>
            <a:endParaRPr lang="en-GB" dirty="0"/>
          </a:p>
          <a:p>
            <a:pPr marL="0" lvl="0" indent="0">
              <a:buNone/>
            </a:pPr>
            <a:endParaRPr lang="en-GB" dirty="0" smtClean="0"/>
          </a:p>
          <a:p>
            <a:pPr marL="0" lvl="0" indent="0">
              <a:buNone/>
            </a:pPr>
            <a:endParaRPr lang="en-GB" dirty="0"/>
          </a:p>
        </p:txBody>
      </p:sp>
    </p:spTree>
    <p:extLst>
      <p:ext uri="{BB962C8B-B14F-4D97-AF65-F5344CB8AC3E}">
        <p14:creationId xmlns:p14="http://schemas.microsoft.com/office/powerpoint/2010/main" val="391120611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7483"/>
            <a:ext cx="12064180" cy="663677"/>
          </a:xfrm>
        </p:spPr>
        <p:txBody>
          <a:bodyPr/>
          <a:lstStyle/>
          <a:p>
            <a:r>
              <a:rPr lang="en-US" sz="3600" b="1" dirty="0"/>
              <a:t>Classification of Lease according to Terms of Payment </a:t>
            </a:r>
            <a:r>
              <a:rPr lang="en-US" sz="3600" b="1" dirty="0" smtClean="0"/>
              <a:t> </a:t>
            </a:r>
            <a:r>
              <a:rPr lang="en-US" sz="3600" b="1" dirty="0" err="1" smtClean="0"/>
              <a:t>ctd</a:t>
            </a:r>
            <a:endParaRPr lang="en-GB" sz="3600" dirty="0"/>
          </a:p>
        </p:txBody>
      </p:sp>
      <p:sp>
        <p:nvSpPr>
          <p:cNvPr id="3" name="Content Placeholder 2"/>
          <p:cNvSpPr>
            <a:spLocks noGrp="1"/>
          </p:cNvSpPr>
          <p:nvPr>
            <p:ph idx="1"/>
          </p:nvPr>
        </p:nvSpPr>
        <p:spPr>
          <a:xfrm>
            <a:off x="250722" y="811161"/>
            <a:ext cx="11302181" cy="6341808"/>
          </a:xfrm>
        </p:spPr>
        <p:txBody>
          <a:bodyPr/>
          <a:lstStyle/>
          <a:p>
            <a:pPr marL="0" lvl="0" indent="0">
              <a:buNone/>
            </a:pPr>
            <a:r>
              <a:rPr lang="en-US" dirty="0" smtClean="0"/>
              <a:t>4. Percentage </a:t>
            </a:r>
            <a:r>
              <a:rPr lang="en-US" dirty="0"/>
              <a:t>lease </a:t>
            </a:r>
            <a:r>
              <a:rPr lang="en-US" dirty="0" smtClean="0"/>
              <a:t>-This </a:t>
            </a:r>
            <a:r>
              <a:rPr lang="en-US" dirty="0"/>
              <a:t>is where the lessee is required to pay a fixed basic percentage rate and a designated percentage of sales volume. The percentage factor acts as an inflation gauge as well as a means of </a:t>
            </a:r>
            <a:r>
              <a:rPr lang="en-US" dirty="0" smtClean="0"/>
              <a:t>keeping </a:t>
            </a:r>
            <a:r>
              <a:rPr lang="en-US" dirty="0"/>
              <a:t>lease rentals in line with the market conditions. </a:t>
            </a:r>
          </a:p>
          <a:p>
            <a:pPr marL="0" lvl="0" indent="0">
              <a:buNone/>
            </a:pPr>
            <a:r>
              <a:rPr lang="en-US" dirty="0" smtClean="0"/>
              <a:t>5. Escalator lease-This </a:t>
            </a:r>
            <a:r>
              <a:rPr lang="en-US" dirty="0"/>
              <a:t>calls for an increase in taxes </a:t>
            </a:r>
            <a:r>
              <a:rPr lang="en-US" dirty="0" smtClean="0"/>
              <a:t>,insurance </a:t>
            </a:r>
            <a:r>
              <a:rPr lang="en-US" dirty="0"/>
              <a:t>and operating costs to be paid for the lessee. </a:t>
            </a:r>
          </a:p>
          <a:p>
            <a:pPr marL="0" lvl="0" indent="0">
              <a:buNone/>
            </a:pPr>
            <a:r>
              <a:rPr lang="en-US" dirty="0" smtClean="0"/>
              <a:t>6. Sandwich </a:t>
            </a:r>
            <a:r>
              <a:rPr lang="en-US" dirty="0"/>
              <a:t>lease </a:t>
            </a:r>
            <a:r>
              <a:rPr lang="en-US" dirty="0" smtClean="0"/>
              <a:t>-This </a:t>
            </a:r>
            <a:r>
              <a:rPr lang="en-US" dirty="0"/>
              <a:t>refers to a multiple lease in which the lessee in turn </a:t>
            </a:r>
            <a:r>
              <a:rPr lang="en-US" dirty="0" smtClean="0"/>
              <a:t>sub-leases </a:t>
            </a:r>
            <a:r>
              <a:rPr lang="en-US" dirty="0"/>
              <a:t>to a sub-lessee who in turn sub-leases to another sub-lessee. Example: A the original owner of an asset leases to B. B executes a sub-lease to C who then sub-leases to D. This is a sandwich lease between B &amp; C, B being the sandwich lessor and C the sandwich lessee. </a:t>
            </a:r>
          </a:p>
          <a:p>
            <a:pPr marL="0" lvl="0" indent="0">
              <a:buNone/>
            </a:pPr>
            <a:endParaRPr lang="en-GB" dirty="0"/>
          </a:p>
        </p:txBody>
      </p:sp>
    </p:spTree>
    <p:extLst>
      <p:ext uri="{BB962C8B-B14F-4D97-AF65-F5344CB8AC3E}">
        <p14:creationId xmlns:p14="http://schemas.microsoft.com/office/powerpoint/2010/main" val="185992383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047838" cy="811161"/>
          </a:xfrm>
        </p:spPr>
        <p:txBody>
          <a:bodyPr/>
          <a:lstStyle/>
          <a:p>
            <a:pPr lvl="1">
              <a:spcBef>
                <a:spcPts val="0"/>
              </a:spcBef>
            </a:pPr>
            <a:r>
              <a:rPr lang="en-US" dirty="0" smtClean="0"/>
              <a:t> </a:t>
            </a:r>
            <a:r>
              <a:rPr lang="en-US" sz="3600" b="1" dirty="0"/>
              <a:t>Advantages of Lease </a:t>
            </a:r>
            <a:endParaRPr lang="en-US" sz="3600" dirty="0"/>
          </a:p>
        </p:txBody>
      </p:sp>
      <p:sp>
        <p:nvSpPr>
          <p:cNvPr id="3" name="Content Placeholder 2"/>
          <p:cNvSpPr>
            <a:spLocks noGrp="1"/>
          </p:cNvSpPr>
          <p:nvPr>
            <p:ph idx="1"/>
          </p:nvPr>
        </p:nvSpPr>
        <p:spPr>
          <a:xfrm>
            <a:off x="259492" y="691979"/>
            <a:ext cx="11392930" cy="6166022"/>
          </a:xfrm>
        </p:spPr>
        <p:txBody>
          <a:bodyPr/>
          <a:lstStyle/>
          <a:p>
            <a:pPr marL="514350" lvl="0" indent="-514350">
              <a:buFont typeface="+mj-lt"/>
              <a:buAutoNum type="arabicPeriod"/>
            </a:pPr>
            <a:r>
              <a:rPr lang="en-US" dirty="0" smtClean="0"/>
              <a:t>To </a:t>
            </a:r>
            <a:r>
              <a:rPr lang="en-US" dirty="0"/>
              <a:t>avoid the risk of ownership. When a firm purchases an asset, it has to bear the risk of obsolescence especially if the asset is vulnerable to technological changes e.g. computers. </a:t>
            </a:r>
          </a:p>
          <a:p>
            <a:pPr marL="514350" lvl="0" indent="-514350">
              <a:buFont typeface="+mj-lt"/>
              <a:buAutoNum type="arabicPeriod"/>
            </a:pPr>
            <a:r>
              <a:rPr lang="en-US" dirty="0"/>
              <a:t>Avoidance of investment outlay. Leasing enables a firm to make full use of an asset without making an immediate investment in the form of initial cash outflow. </a:t>
            </a:r>
          </a:p>
          <a:p>
            <a:pPr marL="514350" lvl="0" indent="-514350">
              <a:buFont typeface="+mj-lt"/>
              <a:buAutoNum type="arabicPeriod"/>
            </a:pPr>
            <a:r>
              <a:rPr lang="en-US" dirty="0"/>
              <a:t>Increased flexibility. A lease is a cancelable lease especially when the asset is needed for a short period of time e.g. during construction, equipment can be leased on a seasonal basis after which the lease can be cancelled. </a:t>
            </a:r>
          </a:p>
          <a:p>
            <a:pPr marL="514350" lvl="0" indent="-514350">
              <a:buFont typeface="+mj-lt"/>
              <a:buAutoNum type="arabicPeriod"/>
            </a:pPr>
            <a:r>
              <a:rPr lang="en-US" dirty="0"/>
              <a:t>Lease charges are tax allowable expenses. This therefore reduces the tax liability. </a:t>
            </a:r>
          </a:p>
          <a:p>
            <a:pPr marL="0" lvl="0" indent="0">
              <a:buNone/>
            </a:pPr>
            <a:endParaRPr lang="en-GB" dirty="0"/>
          </a:p>
        </p:txBody>
      </p:sp>
    </p:spTree>
    <p:extLst>
      <p:ext uri="{BB962C8B-B14F-4D97-AF65-F5344CB8AC3E}">
        <p14:creationId xmlns:p14="http://schemas.microsoft.com/office/powerpoint/2010/main" val="5000899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811160"/>
          </a:xfrm>
        </p:spPr>
        <p:txBody>
          <a:bodyPr/>
          <a:lstStyle/>
          <a:p>
            <a:pPr lvl="2" algn="just"/>
            <a:r>
              <a:rPr lang="en-US" sz="3600" b="1" dirty="0"/>
              <a:t>Disadvantages of Lease </a:t>
            </a:r>
            <a:endParaRPr lang="en-US" sz="3600" dirty="0"/>
          </a:p>
        </p:txBody>
      </p:sp>
      <p:sp>
        <p:nvSpPr>
          <p:cNvPr id="3" name="Content Placeholder 2"/>
          <p:cNvSpPr>
            <a:spLocks noGrp="1"/>
          </p:cNvSpPr>
          <p:nvPr>
            <p:ph idx="1"/>
          </p:nvPr>
        </p:nvSpPr>
        <p:spPr>
          <a:xfrm>
            <a:off x="250722" y="811161"/>
            <a:ext cx="11302181" cy="6341808"/>
          </a:xfrm>
        </p:spPr>
        <p:txBody>
          <a:bodyPr/>
          <a:lstStyle/>
          <a:p>
            <a:pPr marL="0" lvl="2" indent="0" algn="just">
              <a:buFont typeface="+mj-lt"/>
              <a:buAutoNum type="arabicPeriod"/>
            </a:pPr>
            <a:r>
              <a:rPr lang="en-US" sz="3200" dirty="0" smtClean="0"/>
              <a:t>Lease </a:t>
            </a:r>
            <a:r>
              <a:rPr lang="en-US" sz="3200" dirty="0"/>
              <a:t>Expenses. Treatment of lease payments is an expense in operating lease rather than an equity payment towards an </a:t>
            </a:r>
            <a:r>
              <a:rPr lang="en-US" sz="3200" dirty="0" smtClean="0"/>
              <a:t>asset.</a:t>
            </a:r>
          </a:p>
          <a:p>
            <a:pPr marL="0" lvl="2" indent="0" algn="just">
              <a:buFont typeface="+mj-lt"/>
              <a:buAutoNum type="arabicPeriod"/>
            </a:pPr>
            <a:r>
              <a:rPr lang="en-US" sz="3200" dirty="0" smtClean="0"/>
              <a:t>Limited </a:t>
            </a:r>
            <a:r>
              <a:rPr lang="en-US" sz="3200" dirty="0"/>
              <a:t>financial benefits. If lease payments is towards land, the business cannot benefit from appreciation in the value of the </a:t>
            </a:r>
            <a:r>
              <a:rPr lang="en-US" sz="3200" dirty="0" smtClean="0"/>
              <a:t>land.</a:t>
            </a:r>
          </a:p>
          <a:p>
            <a:pPr marL="0" lvl="2" indent="0" algn="just">
              <a:buFont typeface="+mj-lt"/>
              <a:buAutoNum type="arabicPeriod"/>
            </a:pPr>
            <a:r>
              <a:rPr lang="en-US" sz="3200" dirty="0" smtClean="0"/>
              <a:t>Reduced </a:t>
            </a:r>
            <a:r>
              <a:rPr lang="en-US" sz="3200" dirty="0"/>
              <a:t>return for equity shareholders. Given that lease expenses reduce the net income without any appreciation in value, it limited returns or reduced returns for equity </a:t>
            </a:r>
            <a:r>
              <a:rPr lang="en-US" sz="3200" dirty="0" smtClean="0"/>
              <a:t>shareholders.</a:t>
            </a:r>
          </a:p>
          <a:p>
            <a:pPr marL="0" lvl="2" indent="0" algn="just">
              <a:buFont typeface="+mj-lt"/>
              <a:buAutoNum type="arabicPeriod"/>
            </a:pPr>
            <a:r>
              <a:rPr lang="en-US" sz="3200" dirty="0" smtClean="0"/>
              <a:t>Debt</a:t>
            </a:r>
            <a:r>
              <a:rPr lang="en-US" sz="3200" dirty="0"/>
              <a:t>. Although lease does not appear in company’s balance sheet, investors still consider a long term leases as debts and adjust their valuation of a business. </a:t>
            </a:r>
          </a:p>
          <a:p>
            <a:pPr marL="514350" lvl="0" indent="-514350" algn="just">
              <a:buFont typeface="+mj-lt"/>
              <a:buAutoNum type="arabicPeriod"/>
            </a:pPr>
            <a:endParaRPr lang="en-GB" dirty="0"/>
          </a:p>
          <a:p>
            <a:pPr marL="514350" lvl="0" indent="-514350" algn="just">
              <a:buFont typeface="+mj-lt"/>
              <a:buAutoNum type="arabicPeriod"/>
            </a:pPr>
            <a:endParaRPr lang="en-GB" dirty="0" smtClean="0"/>
          </a:p>
          <a:p>
            <a:pPr marL="0" lvl="0" indent="0">
              <a:buNone/>
            </a:pPr>
            <a:endParaRPr lang="en-GB" dirty="0"/>
          </a:p>
        </p:txBody>
      </p:sp>
    </p:spTree>
    <p:extLst>
      <p:ext uri="{BB962C8B-B14F-4D97-AF65-F5344CB8AC3E}">
        <p14:creationId xmlns:p14="http://schemas.microsoft.com/office/powerpoint/2010/main" val="268164917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811160"/>
          </a:xfrm>
        </p:spPr>
        <p:txBody>
          <a:bodyPr/>
          <a:lstStyle/>
          <a:p>
            <a:pPr>
              <a:lnSpc>
                <a:spcPct val="150000"/>
              </a:lnSpc>
            </a:pPr>
            <a:r>
              <a:rPr lang="en-US" sz="3600" b="1" dirty="0" smtClean="0"/>
              <a:t>Hire Purchase</a:t>
            </a:r>
            <a:endParaRPr lang="en-US" sz="3600" b="1" dirty="0"/>
          </a:p>
        </p:txBody>
      </p:sp>
      <p:sp>
        <p:nvSpPr>
          <p:cNvPr id="3" name="Content Placeholder 2"/>
          <p:cNvSpPr>
            <a:spLocks noGrp="1"/>
          </p:cNvSpPr>
          <p:nvPr>
            <p:ph idx="1"/>
          </p:nvPr>
        </p:nvSpPr>
        <p:spPr>
          <a:xfrm>
            <a:off x="172996" y="691978"/>
            <a:ext cx="11379908" cy="6054811"/>
          </a:xfrm>
        </p:spPr>
        <p:txBody>
          <a:bodyPr/>
          <a:lstStyle/>
          <a:p>
            <a:pPr algn="just">
              <a:buFont typeface="Arial" panose="020B0604020202020204" pitchFamily="34" charset="0"/>
              <a:buChar char="•"/>
            </a:pPr>
            <a:r>
              <a:rPr lang="en-GB" dirty="0" smtClean="0"/>
              <a:t> </a:t>
            </a:r>
            <a:r>
              <a:rPr lang="en-US" dirty="0" smtClean="0"/>
              <a:t>This </a:t>
            </a:r>
            <a:r>
              <a:rPr lang="en-US" dirty="0"/>
              <a:t>is arrangement whereby a company acquires an asset on making a down payment or deposit and paying the balance over a period of time in installments. </a:t>
            </a:r>
            <a:endParaRPr lang="en-US" dirty="0" smtClean="0"/>
          </a:p>
          <a:p>
            <a:pPr algn="just">
              <a:buFont typeface="Arial" panose="020B0604020202020204" pitchFamily="34" charset="0"/>
              <a:buChar char="•"/>
            </a:pPr>
            <a:r>
              <a:rPr lang="en-US" dirty="0" smtClean="0"/>
              <a:t>Hire Purchase is </a:t>
            </a:r>
            <a:r>
              <a:rPr lang="en-US" dirty="0"/>
              <a:t>more expensive than a bank loan and companies that use this source need guarantors since it does not require security or collateral. </a:t>
            </a:r>
            <a:endParaRPr lang="en-US" dirty="0" smtClean="0"/>
          </a:p>
          <a:p>
            <a:pPr algn="just">
              <a:buFont typeface="Arial" panose="020B0604020202020204" pitchFamily="34" charset="0"/>
              <a:buChar char="•"/>
            </a:pPr>
            <a:r>
              <a:rPr lang="en-US" dirty="0" smtClean="0"/>
              <a:t>The </a:t>
            </a:r>
            <a:r>
              <a:rPr lang="en-US" dirty="0"/>
              <a:t>company hiring the asset </a:t>
            </a:r>
            <a:r>
              <a:rPr lang="en-US" dirty="0" smtClean="0"/>
              <a:t>must </a:t>
            </a:r>
            <a:r>
              <a:rPr lang="en-US" dirty="0" err="1" smtClean="0"/>
              <a:t>honour</a:t>
            </a:r>
            <a:r>
              <a:rPr lang="en-US" dirty="0" smtClean="0"/>
              <a:t> the </a:t>
            </a:r>
            <a:r>
              <a:rPr lang="en-US" dirty="0"/>
              <a:t>terms of </a:t>
            </a:r>
            <a:r>
              <a:rPr lang="en-US" dirty="0" smtClean="0"/>
              <a:t>agreement </a:t>
            </a:r>
            <a:r>
              <a:rPr lang="en-US" dirty="0"/>
              <a:t>which means that any term in violated, the selling firm may repossess the asset. This is therefore finance in kind and the hirer will not get title to the asset until he clears the final installment and any charges thereof. </a:t>
            </a:r>
          </a:p>
        </p:txBody>
      </p:sp>
    </p:spTree>
    <p:extLst>
      <p:ext uri="{BB962C8B-B14F-4D97-AF65-F5344CB8AC3E}">
        <p14:creationId xmlns:p14="http://schemas.microsoft.com/office/powerpoint/2010/main" val="31202968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811160"/>
          </a:xfrm>
        </p:spPr>
        <p:txBody>
          <a:bodyPr/>
          <a:lstStyle/>
          <a:p>
            <a:r>
              <a:rPr lang="en-US" sz="3600" b="1" dirty="0"/>
              <a:t>B</a:t>
            </a:r>
            <a:r>
              <a:rPr lang="en-US" sz="3600" b="1" dirty="0" smtClean="0"/>
              <a:t>enefits of Hire </a:t>
            </a:r>
            <a:r>
              <a:rPr lang="en-US" sz="3600" b="1" dirty="0"/>
              <a:t>purchase </a:t>
            </a:r>
            <a:r>
              <a:rPr lang="en-US" sz="3600" b="1" dirty="0" smtClean="0"/>
              <a:t>: </a:t>
            </a:r>
            <a:endParaRPr lang="en-US" sz="3200" b="1" dirty="0"/>
          </a:p>
        </p:txBody>
      </p:sp>
      <p:sp>
        <p:nvSpPr>
          <p:cNvPr id="3" name="Content Placeholder 2"/>
          <p:cNvSpPr>
            <a:spLocks noGrp="1"/>
          </p:cNvSpPr>
          <p:nvPr>
            <p:ph idx="1"/>
          </p:nvPr>
        </p:nvSpPr>
        <p:spPr>
          <a:xfrm>
            <a:off x="172996" y="667265"/>
            <a:ext cx="11379908" cy="6091881"/>
          </a:xfrm>
        </p:spPr>
        <p:txBody>
          <a:bodyPr/>
          <a:lstStyle/>
          <a:p>
            <a:pPr marL="514350" indent="-514350" algn="just">
              <a:lnSpc>
                <a:spcPct val="150000"/>
              </a:lnSpc>
              <a:buFont typeface="+mj-lt"/>
              <a:buAutoNum type="arabicPeriod"/>
            </a:pPr>
            <a:endParaRPr lang="en-US" dirty="0" smtClean="0"/>
          </a:p>
          <a:p>
            <a:pPr marL="514350" indent="-514350" algn="just">
              <a:lnSpc>
                <a:spcPct val="150000"/>
              </a:lnSpc>
              <a:buFont typeface="+mj-lt"/>
              <a:buAutoNum type="arabicPeriod"/>
            </a:pPr>
            <a:r>
              <a:rPr lang="en-US" dirty="0" smtClean="0"/>
              <a:t>The </a:t>
            </a:r>
            <a:r>
              <a:rPr lang="en-US" dirty="0"/>
              <a:t>customer is able to avoid the purchase price </a:t>
            </a:r>
            <a:r>
              <a:rPr lang="en-US" dirty="0" smtClean="0"/>
              <a:t>immediately.</a:t>
            </a:r>
          </a:p>
          <a:p>
            <a:pPr marL="514350" indent="-514350" algn="just">
              <a:lnSpc>
                <a:spcPct val="150000"/>
              </a:lnSpc>
              <a:buFont typeface="+mj-lt"/>
              <a:buAutoNum type="arabicPeriod"/>
            </a:pPr>
            <a:r>
              <a:rPr lang="en-US" dirty="0" smtClean="0"/>
              <a:t>The </a:t>
            </a:r>
            <a:r>
              <a:rPr lang="en-US" dirty="0"/>
              <a:t>customer does not require security or collateral </a:t>
            </a:r>
            <a:endParaRPr lang="en-US" sz="2400" dirty="0"/>
          </a:p>
          <a:p>
            <a:pPr marL="514350" indent="-514350" algn="just">
              <a:lnSpc>
                <a:spcPct val="150000"/>
              </a:lnSpc>
              <a:buFont typeface="+mj-lt"/>
              <a:buAutoNum type="arabicPeriod"/>
            </a:pPr>
            <a:r>
              <a:rPr lang="en-US" dirty="0" smtClean="0"/>
              <a:t>The </a:t>
            </a:r>
            <a:r>
              <a:rPr lang="en-US" dirty="0"/>
              <a:t>customer will save on taxes on the interest payments. </a:t>
            </a:r>
            <a:endParaRPr lang="en-US" sz="2400" dirty="0"/>
          </a:p>
          <a:p>
            <a:pPr marL="0" indent="0" algn="just">
              <a:lnSpc>
                <a:spcPct val="150000"/>
              </a:lnSpc>
              <a:buNone/>
            </a:pPr>
            <a:r>
              <a:rPr lang="en-US" dirty="0"/>
              <a:t>	</a:t>
            </a:r>
            <a:endParaRPr lang="en-GB" dirty="0"/>
          </a:p>
        </p:txBody>
      </p:sp>
    </p:spTree>
    <p:extLst>
      <p:ext uri="{BB962C8B-B14F-4D97-AF65-F5344CB8AC3E}">
        <p14:creationId xmlns:p14="http://schemas.microsoft.com/office/powerpoint/2010/main" val="46973918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4000" i="1" dirty="0" smtClean="0"/>
              <a:t>THE END</a:t>
            </a:r>
            <a:endParaRPr lang="en-GB" sz="4000" i="1" dirty="0"/>
          </a:p>
        </p:txBody>
      </p:sp>
      <p:sp>
        <p:nvSpPr>
          <p:cNvPr id="3" name="Content Placeholder 2"/>
          <p:cNvSpPr>
            <a:spLocks noGrp="1"/>
          </p:cNvSpPr>
          <p:nvPr>
            <p:ph idx="1"/>
          </p:nvPr>
        </p:nvSpPr>
        <p:spPr>
          <a:xfrm>
            <a:off x="250722" y="663677"/>
            <a:ext cx="11302181" cy="6489291"/>
          </a:xfrm>
        </p:spPr>
        <p:txBody>
          <a:bodyPr/>
          <a:lstStyle/>
          <a:p>
            <a:pPr marL="0" lvl="0" indent="0">
              <a:buNone/>
            </a:pPr>
            <a:r>
              <a:rPr lang="en-US" dirty="0"/>
              <a:t> </a:t>
            </a:r>
            <a:endParaRPr lang="en-US" dirty="0" smtClean="0"/>
          </a:p>
          <a:p>
            <a:pPr lvl="0">
              <a:buFont typeface="Arial" panose="020B0604020202020204" pitchFamily="34" charset="0"/>
              <a:buChar char="•"/>
            </a:pPr>
            <a:r>
              <a:rPr lang="en-US" dirty="0" smtClean="0"/>
              <a:t>We have come to the end of Lecture two </a:t>
            </a:r>
          </a:p>
          <a:p>
            <a:pPr lvl="0">
              <a:buFont typeface="Arial" panose="020B0604020202020204" pitchFamily="34" charset="0"/>
              <a:buChar char="•"/>
            </a:pPr>
            <a:r>
              <a:rPr lang="en-GB" dirty="0" smtClean="0"/>
              <a:t>It was  nice having you in this class</a:t>
            </a:r>
          </a:p>
          <a:p>
            <a:pPr lvl="0">
              <a:buFont typeface="Arial" panose="020B0604020202020204" pitchFamily="34" charset="0"/>
              <a:buChar char="•"/>
            </a:pPr>
            <a:r>
              <a:rPr lang="en-GB" dirty="0" smtClean="0"/>
              <a:t>See you in the next class</a:t>
            </a:r>
          </a:p>
        </p:txBody>
      </p:sp>
    </p:spTree>
    <p:extLst>
      <p:ext uri="{BB962C8B-B14F-4D97-AF65-F5344CB8AC3E}">
        <p14:creationId xmlns:p14="http://schemas.microsoft.com/office/powerpoint/2010/main" val="3027830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064180" cy="663676"/>
          </a:xfrm>
        </p:spPr>
        <p:txBody>
          <a:bodyPr/>
          <a:lstStyle/>
          <a:p>
            <a:r>
              <a:rPr lang="en-GB" sz="3600" b="1" dirty="0" smtClean="0"/>
              <a:t>REFERENCES </a:t>
            </a:r>
            <a:endParaRPr lang="en-GB" sz="3600" b="1" dirty="0"/>
          </a:p>
        </p:txBody>
      </p:sp>
      <p:sp>
        <p:nvSpPr>
          <p:cNvPr id="3" name="Content Placeholder 2"/>
          <p:cNvSpPr>
            <a:spLocks noGrp="1"/>
          </p:cNvSpPr>
          <p:nvPr>
            <p:ph idx="1"/>
          </p:nvPr>
        </p:nvSpPr>
        <p:spPr>
          <a:xfrm>
            <a:off x="250722" y="663677"/>
            <a:ext cx="11302181" cy="6489291"/>
          </a:xfrm>
        </p:spPr>
        <p:txBody>
          <a:bodyPr/>
          <a:lstStyle/>
          <a:p>
            <a:pPr marL="0" lvl="0" indent="0">
              <a:buNone/>
            </a:pPr>
            <a:r>
              <a:rPr lang="en-US" dirty="0"/>
              <a:t> </a:t>
            </a:r>
            <a:endParaRPr lang="en-US" dirty="0" smtClean="0"/>
          </a:p>
          <a:p>
            <a:pPr>
              <a:buFont typeface="Arial" panose="020B0604020202020204" pitchFamily="34" charset="0"/>
              <a:buChar char="•"/>
            </a:pPr>
            <a:r>
              <a:rPr lang="en-GB" dirty="0" smtClean="0"/>
              <a:t> </a:t>
            </a:r>
            <a:r>
              <a:rPr lang="en-GB" dirty="0"/>
              <a:t>Business Finance: Theory and Practice, Eddie </a:t>
            </a:r>
            <a:r>
              <a:rPr lang="en-GB" dirty="0" err="1"/>
              <a:t>McLaney</a:t>
            </a:r>
            <a:r>
              <a:rPr lang="en-GB" dirty="0"/>
              <a:t>, Pearson Education Ltd, 8th Ed</a:t>
            </a:r>
            <a:r>
              <a:rPr lang="en-GB" dirty="0" smtClean="0"/>
              <a:t>.</a:t>
            </a:r>
          </a:p>
          <a:p>
            <a:pPr>
              <a:buFont typeface="Arial" panose="020B0604020202020204" pitchFamily="34" charset="0"/>
              <a:buChar char="•"/>
            </a:pPr>
            <a:endParaRPr lang="en-GB" dirty="0" smtClean="0"/>
          </a:p>
          <a:p>
            <a:pPr>
              <a:buFont typeface="Arial" panose="020B0604020202020204" pitchFamily="34" charset="0"/>
              <a:buChar char="•"/>
            </a:pPr>
            <a:r>
              <a:rPr lang="en-US" dirty="0" smtClean="0"/>
              <a:t> </a:t>
            </a:r>
            <a:r>
              <a:rPr lang="en-US" dirty="0"/>
              <a:t>Any other Text book on Business Finance</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4179535611"/>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3633</TotalTime>
  <Words>2754</Words>
  <Application>Microsoft Office PowerPoint</Application>
  <PresentationFormat>Widescreen</PresentationFormat>
  <Paragraphs>219</Paragraphs>
  <Slides>40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Arial</vt:lpstr>
      <vt:lpstr>Arial</vt:lpstr>
      <vt:lpstr>Calibri</vt:lpstr>
      <vt:lpstr>Courier New</vt:lpstr>
      <vt:lpstr>Lucida Sans</vt:lpstr>
      <vt:lpstr>Narkisim</vt:lpstr>
      <vt:lpstr>Times New Roman</vt:lpstr>
      <vt:lpstr>Theme1</vt:lpstr>
      <vt:lpstr>Custom Design</vt:lpstr>
      <vt:lpstr>Business Finance  Week Two: Sources of Business Capital</vt:lpstr>
      <vt:lpstr>Intended Learning Outcomes </vt:lpstr>
      <vt:lpstr>                     Introduction</vt:lpstr>
      <vt:lpstr>Classification of Sources of Business Finance </vt:lpstr>
      <vt:lpstr> Classification According to the Duration Over Which the Funds Will Be Retained. </vt:lpstr>
      <vt:lpstr>Classification According To Origin </vt:lpstr>
      <vt:lpstr> Classification According to the Relationship between the Firm and Parties Providing the Funds </vt:lpstr>
      <vt:lpstr>Classification According to the Rate of Return </vt:lpstr>
      <vt:lpstr>Long Term Sources of Finance </vt:lpstr>
      <vt:lpstr>  Equity Finance </vt:lpstr>
      <vt:lpstr>Ordinary Share Capital: Features</vt:lpstr>
      <vt:lpstr>Features of Ordinary Share Capital- CtD</vt:lpstr>
      <vt:lpstr>Advantages of Equity Financing Accruing to Shareholders</vt:lpstr>
      <vt:lpstr>Disadvantages Equity Financing Accruing to Shareholders</vt:lpstr>
      <vt:lpstr>Advantages of Using Ordinary Share Capital to a Company</vt:lpstr>
      <vt:lpstr> Advantages of Using Ordinary Share Capital to a Company Ctd  </vt:lpstr>
      <vt:lpstr>Disadvantages of Using Ordinary Share Capital to a Company</vt:lpstr>
      <vt:lpstr>Methods of Issuing Common Shares</vt:lpstr>
      <vt:lpstr>Term Loan </vt:lpstr>
      <vt:lpstr>Features of Term Loans</vt:lpstr>
      <vt:lpstr>Features of Term Loans CTD</vt:lpstr>
      <vt:lpstr>PREFERENCE SHARES (QUASI-EQUITY)</vt:lpstr>
      <vt:lpstr>Similarities of Preference  Shares with  Common Shares</vt:lpstr>
      <vt:lpstr>Similarities of Preference  Shares with  Bonds/Debentures</vt:lpstr>
      <vt:lpstr>Features of Preference Shares </vt:lpstr>
      <vt:lpstr>Venture Capital </vt:lpstr>
      <vt:lpstr>Constraints in the Development of a Venture Capital Market </vt:lpstr>
      <vt:lpstr>Constraints in the Development of Venture Capital Market  ctd</vt:lpstr>
      <vt:lpstr> Importance of Venture Capital Market in Small &amp; Medium Scale Business Development </vt:lpstr>
      <vt:lpstr>Lease Financing </vt:lpstr>
      <vt:lpstr>Long Term lease/ Capital Lease/ Finance Lease </vt:lpstr>
      <vt:lpstr>Short Term Lease/ Operating Lease</vt:lpstr>
      <vt:lpstr>Classification of Lease according to Terms of Payment </vt:lpstr>
      <vt:lpstr>Classification of Lease according to Terms of Payment  ctd</vt:lpstr>
      <vt:lpstr> Advantages of Lease </vt:lpstr>
      <vt:lpstr>Disadvantages of Lease </vt:lpstr>
      <vt:lpstr>Hire Purchase</vt:lpstr>
      <vt:lpstr>Benefits of Hire purchase : </vt:lpstr>
      <vt:lpstr>THE END</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John N. Kamau</dc:creator>
  <cp:lastModifiedBy>user</cp:lastModifiedBy>
  <cp:revision>210</cp:revision>
  <dcterms:created xsi:type="dcterms:W3CDTF">2022-03-11T15:32:41Z</dcterms:created>
  <dcterms:modified xsi:type="dcterms:W3CDTF">2023-09-28T10:16:34Z</dcterms:modified>
</cp:coreProperties>
</file>