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46"/>
  </p:notesMasterIdLst>
  <p:sldIdLst>
    <p:sldId id="256" r:id="rId3"/>
    <p:sldId id="292" r:id="rId4"/>
    <p:sldId id="297" r:id="rId5"/>
    <p:sldId id="341" r:id="rId6"/>
    <p:sldId id="311" r:id="rId7"/>
    <p:sldId id="340" r:id="rId8"/>
    <p:sldId id="293" r:id="rId9"/>
    <p:sldId id="312" r:id="rId10"/>
    <p:sldId id="342" r:id="rId11"/>
    <p:sldId id="294" r:id="rId12"/>
    <p:sldId id="313" r:id="rId13"/>
    <p:sldId id="296" r:id="rId14"/>
    <p:sldId id="327" r:id="rId15"/>
    <p:sldId id="314" r:id="rId16"/>
    <p:sldId id="300" r:id="rId17"/>
    <p:sldId id="345" r:id="rId18"/>
    <p:sldId id="346" r:id="rId19"/>
    <p:sldId id="347" r:id="rId20"/>
    <p:sldId id="349" r:id="rId21"/>
    <p:sldId id="295" r:id="rId22"/>
    <p:sldId id="348" r:id="rId23"/>
    <p:sldId id="298" r:id="rId24"/>
    <p:sldId id="343" r:id="rId25"/>
    <p:sldId id="315" r:id="rId26"/>
    <p:sldId id="299" r:id="rId27"/>
    <p:sldId id="316" r:id="rId28"/>
    <p:sldId id="301" r:id="rId29"/>
    <p:sldId id="302" r:id="rId30"/>
    <p:sldId id="353" r:id="rId31"/>
    <p:sldId id="352" r:id="rId32"/>
    <p:sldId id="318" r:id="rId33"/>
    <p:sldId id="306" r:id="rId34"/>
    <p:sldId id="319" r:id="rId35"/>
    <p:sldId id="307" r:id="rId36"/>
    <p:sldId id="308" r:id="rId37"/>
    <p:sldId id="321" r:id="rId38"/>
    <p:sldId id="344" r:id="rId39"/>
    <p:sldId id="322" r:id="rId40"/>
    <p:sldId id="323" r:id="rId41"/>
    <p:sldId id="354" r:id="rId42"/>
    <p:sldId id="325" r:id="rId43"/>
    <p:sldId id="339" r:id="rId44"/>
    <p:sldId id="326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32" autoAdjust="0"/>
    <p:restoredTop sz="94660"/>
  </p:normalViewPr>
  <p:slideViewPr>
    <p:cSldViewPr snapToGrid="0">
      <p:cViewPr>
        <p:scale>
          <a:sx n="60" d="100"/>
          <a:sy n="60" d="100"/>
        </p:scale>
        <p:origin x="514" y="-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364478"/>
          </a:xfrm>
        </p:spPr>
        <p:txBody>
          <a:bodyPr/>
          <a:lstStyle/>
          <a:p>
            <a:r>
              <a:rPr lang="en-GB" b="1" dirty="0" smtClean="0"/>
              <a:t>Business Finance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Week 3</a:t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Introduction to the Concept of Time Value of Money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Lecturer: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By the </a:t>
            </a:r>
            <a:r>
              <a:rPr lang="en-GB" dirty="0"/>
              <a:t>end of this </a:t>
            </a:r>
            <a:r>
              <a:rPr lang="en-GB" dirty="0" smtClean="0"/>
              <a:t>lecturer </a:t>
            </a:r>
            <a:r>
              <a:rPr lang="en-GB" dirty="0"/>
              <a:t>, you should be able to,</a:t>
            </a:r>
          </a:p>
          <a:p>
            <a:pPr lvl="0" algn="just"/>
            <a:endParaRPr lang="en-US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Explain meaning of time value of money and its role in finance.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Explain the concept of future value and perform compounding calculations.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Explain the concept of present value and perform discounting calculations.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86498"/>
            <a:ext cx="9131643" cy="6178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                     Introduction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97" y="1421027"/>
            <a:ext cx="11936627" cy="5436974"/>
          </a:xfrm>
          <a:noFill/>
        </p:spPr>
        <p:txBody>
          <a:bodyPr/>
          <a:lstStyle/>
          <a:p>
            <a:r>
              <a:rPr lang="en-GB" dirty="0"/>
              <a:t>A dollar today is worth more than a dollar tomorrow. </a:t>
            </a:r>
            <a:endParaRPr lang="en-GB" dirty="0" smtClean="0"/>
          </a:p>
          <a:p>
            <a:r>
              <a:rPr lang="en-GB" dirty="0" smtClean="0"/>
              <a:t>An </a:t>
            </a:r>
            <a:r>
              <a:rPr lang="en-GB" dirty="0"/>
              <a:t>individual would </a:t>
            </a:r>
            <a:r>
              <a:rPr lang="en-GB" dirty="0" smtClean="0"/>
              <a:t>prefer </a:t>
            </a:r>
            <a:r>
              <a:rPr lang="en-GB" dirty="0"/>
              <a:t>to receive money now rather than that same amount later. 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/>
              <a:t>dollar </a:t>
            </a:r>
            <a:r>
              <a:rPr lang="en-GB" dirty="0" smtClean="0"/>
              <a:t>today is more </a:t>
            </a:r>
            <a:r>
              <a:rPr lang="en-GB" dirty="0"/>
              <a:t>valuable than a dollar </a:t>
            </a:r>
            <a:r>
              <a:rPr lang="en-GB" dirty="0" smtClean="0"/>
              <a:t>tomorrow, because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1. The </a:t>
            </a:r>
            <a:r>
              <a:rPr lang="en-GB" dirty="0"/>
              <a:t>dollar in hand can be put to immediate productive use, and, </a:t>
            </a:r>
          </a:p>
          <a:p>
            <a:pPr marL="0" indent="0">
              <a:buNone/>
            </a:pPr>
            <a:r>
              <a:rPr lang="en-GB" dirty="0" smtClean="0"/>
              <a:t>2. a </a:t>
            </a:r>
            <a:r>
              <a:rPr lang="en-GB" dirty="0"/>
              <a:t>dollar in hand is free from the uncertainties of future expectations (It is a </a:t>
            </a:r>
            <a:r>
              <a:rPr lang="en-GB" i="1" dirty="0"/>
              <a:t>sure dollar)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lvl="0"/>
            <a:r>
              <a:rPr lang="en-US" sz="3600" b="1" dirty="0" smtClean="0"/>
              <a:t>Time Value of Money Techniques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/>
              <a:t>Financial values and decisions can be assessed by using </a:t>
            </a:r>
            <a:r>
              <a:rPr lang="en-US" dirty="0" smtClean="0"/>
              <a:t>either</a:t>
            </a:r>
          </a:p>
          <a:p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F</a:t>
            </a:r>
            <a:r>
              <a:rPr lang="en-US" dirty="0" smtClean="0"/>
              <a:t>uture </a:t>
            </a:r>
            <a:r>
              <a:rPr lang="en-US" dirty="0"/>
              <a:t>value (</a:t>
            </a:r>
            <a:r>
              <a:rPr lang="en-US" dirty="0" err="1"/>
              <a:t>FV</a:t>
            </a:r>
            <a:r>
              <a:rPr lang="en-US" dirty="0"/>
              <a:t>) </a:t>
            </a:r>
            <a:r>
              <a:rPr lang="en-US" dirty="0" smtClean="0"/>
              <a:t>techniques or </a:t>
            </a:r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 smtClean="0"/>
              <a:t>Present </a:t>
            </a:r>
            <a:r>
              <a:rPr lang="en-US" dirty="0"/>
              <a:t>value (PV) techniques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806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GB" sz="3600" b="1" dirty="0"/>
              <a:t>Future Value Techniques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FV</a:t>
            </a:r>
            <a:r>
              <a:rPr lang="en-GB" dirty="0" smtClean="0"/>
              <a:t> </a:t>
            </a:r>
            <a:r>
              <a:rPr lang="en-GB" dirty="0"/>
              <a:t>or terminal value, is the value at some time in future of a present sum of money, or a series of payments or </a:t>
            </a:r>
            <a:r>
              <a:rPr lang="en-GB" dirty="0" smtClean="0"/>
              <a:t>receipts.</a:t>
            </a:r>
          </a:p>
          <a:p>
            <a:endParaRPr lang="en-GB" dirty="0"/>
          </a:p>
          <a:p>
            <a:r>
              <a:rPr lang="en-GB" dirty="0" smtClean="0"/>
              <a:t>It is </a:t>
            </a:r>
            <a:r>
              <a:rPr lang="en-GB" dirty="0"/>
              <a:t>amount of money an investment will grow to over some period of time at some given interest rate</a:t>
            </a:r>
            <a:endParaRPr lang="en-US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GB" sz="3600" b="1" dirty="0"/>
              <a:t>Present Value Techniques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Present Value (PV) is the current value of a future amount of money, or a series of future payments or receipts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Present value is just like cash in hand today. </a:t>
            </a:r>
            <a:endParaRPr lang="en-US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2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Future Value Concept (Compounding) </a:t>
            </a:r>
            <a:br>
              <a:rPr lang="en-US" sz="3600" b="1" dirty="0" smtClean="0"/>
            </a:b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62" y="1631092"/>
            <a:ext cx="11664380" cy="4967416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future value (</a:t>
            </a:r>
            <a:r>
              <a:rPr lang="en-US" dirty="0" err="1"/>
              <a:t>FV</a:t>
            </a:r>
            <a:r>
              <a:rPr lang="en-US" dirty="0"/>
              <a:t>) is the amount to which an investment will grow after earning interest.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 </a:t>
            </a:r>
            <a:r>
              <a:rPr lang="en-GB" dirty="0"/>
              <a:t>Knowing the future value enables investors to make sound investment decisions based on their anticipated needs.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However</a:t>
            </a:r>
            <a:r>
              <a:rPr lang="en-GB" dirty="0"/>
              <a:t>, external economic factors, such as inflation, can adversely affect the future value of the asset/investment by eroding its value.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dirty="0" smtClean="0"/>
              <a:t>1. </a:t>
            </a:r>
            <a:r>
              <a:rPr lang="en-US" sz="3600" b="1" dirty="0"/>
              <a:t>Future Value of Single Amount/</a:t>
            </a:r>
            <a:r>
              <a:rPr lang="en-US" sz="3600" b="1" dirty="0" err="1"/>
              <a:t>Lumpsum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future value (</a:t>
            </a:r>
            <a:r>
              <a:rPr lang="en-US" dirty="0" err="1"/>
              <a:t>FV</a:t>
            </a:r>
            <a:r>
              <a:rPr lang="en-US" dirty="0"/>
              <a:t>) </a:t>
            </a:r>
            <a:r>
              <a:rPr lang="en-US" dirty="0" smtClean="0"/>
              <a:t>of a single amount is </a:t>
            </a:r>
            <a:r>
              <a:rPr lang="en-US" dirty="0"/>
              <a:t>the amount to which an investment will grow after earning </a:t>
            </a:r>
            <a:r>
              <a:rPr lang="en-US" dirty="0" smtClean="0"/>
              <a:t>interest if invested for a given period.  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dirty="0" smtClean="0"/>
              <a:t> For example, money deposited in a bank for one year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/>
              <a:t>Illustration </a:t>
            </a:r>
            <a:r>
              <a:rPr lang="en-US" sz="3600" b="1" dirty="0" smtClean="0"/>
              <a:t>:Future </a:t>
            </a:r>
            <a:r>
              <a:rPr lang="en-US" sz="3600" b="1" dirty="0"/>
              <a:t>Value of Single </a:t>
            </a:r>
            <a:r>
              <a:rPr lang="en-US" sz="3600" b="1" dirty="0" smtClean="0"/>
              <a:t>Amount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Suppose </a:t>
            </a:r>
            <a:r>
              <a:rPr lang="en-US" dirty="0"/>
              <a:t>you have $100 invested in a bank account and that the banks are currently paying an interest rate of 6 percent per year on deposits. </a:t>
            </a: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GB" dirty="0" smtClean="0"/>
              <a:t>Answer the following three questions</a:t>
            </a:r>
            <a:r>
              <a:rPr lang="en-GB" sz="2800" dirty="0" smtClean="0"/>
              <a:t>,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74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0"/>
            <a:ext cx="10972800" cy="1050323"/>
          </a:xfrm>
        </p:spPr>
        <p:txBody>
          <a:bodyPr/>
          <a:lstStyle/>
          <a:p>
            <a:pPr lvl="0"/>
            <a:r>
              <a:rPr lang="en-US" sz="3600" b="1" dirty="0" smtClean="0"/>
              <a:t> </a:t>
            </a:r>
            <a:r>
              <a:rPr lang="en-US" sz="3600" b="1" dirty="0"/>
              <a:t>What is your interest after one year? How much money will you have in the bank account at year end?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286300"/>
            <a:ext cx="11724968" cy="616482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Solution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 smtClean="0"/>
              <a:t>Amount of money in the bank= Interest + Principal amount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Interest </a:t>
            </a:r>
            <a:r>
              <a:rPr lang="en-US" dirty="0"/>
              <a:t>= interest rate * initial investment; = 0.06 * $100 = $</a:t>
            </a:r>
            <a:r>
              <a:rPr lang="en-US" dirty="0" smtClean="0"/>
              <a:t>6. </a:t>
            </a:r>
          </a:p>
          <a:p>
            <a:r>
              <a:rPr lang="en-US" dirty="0" smtClean="0"/>
              <a:t>The value </a:t>
            </a:r>
            <a:r>
              <a:rPr lang="en-US" dirty="0"/>
              <a:t>of your investment will grow to $106 by the end of the year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ie</a:t>
            </a:r>
            <a:r>
              <a:rPr lang="en-US" dirty="0" smtClean="0"/>
              <a:t> </a:t>
            </a:r>
            <a:r>
              <a:rPr lang="en-US" dirty="0"/>
              <a:t>$100 </a:t>
            </a:r>
            <a:r>
              <a:rPr lang="en-US" dirty="0" smtClean="0"/>
              <a:t>+$</a:t>
            </a:r>
            <a:r>
              <a:rPr lang="en-US" dirty="0"/>
              <a:t>6 = $106</a:t>
            </a:r>
          </a:p>
          <a:p>
            <a:pPr marL="514350" indent="-514350" algn="just">
              <a:buFont typeface="+mj-lt"/>
              <a:buAutoNum type="alphaL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lvl="0"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How </a:t>
            </a:r>
            <a:r>
              <a:rPr lang="en-US" sz="3600" b="1" dirty="0"/>
              <a:t>much money will you have in the bank </a:t>
            </a:r>
            <a:r>
              <a:rPr lang="en-US" sz="3600" b="1" dirty="0" smtClean="0"/>
              <a:t>at end of second year if you don’t withdraw?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61535"/>
            <a:ext cx="11724968" cy="5696465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Solution</a:t>
            </a:r>
            <a:endParaRPr lang="en-US" dirty="0"/>
          </a:p>
          <a:p>
            <a:r>
              <a:rPr lang="en-US" dirty="0"/>
              <a:t>Your balance, now $106, will continue to earn interest of 6 </a:t>
            </a:r>
            <a:r>
              <a:rPr lang="en-US" dirty="0" smtClean="0"/>
              <a:t>%</a:t>
            </a:r>
          </a:p>
          <a:p>
            <a:r>
              <a:rPr lang="en-US" dirty="0" smtClean="0"/>
              <a:t> </a:t>
            </a:r>
            <a:r>
              <a:rPr lang="en-US" dirty="0"/>
              <a:t>So interest in Year 2 = 0.06 *$106 = $6.36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So by the end of the year the value of your account will grow to $106 + $6.36 = $112.36. </a:t>
            </a:r>
            <a:endParaRPr lang="en-US" dirty="0" smtClean="0"/>
          </a:p>
          <a:p>
            <a:r>
              <a:rPr lang="en-US" dirty="0" smtClean="0"/>
              <a:t>Thus </a:t>
            </a:r>
            <a:r>
              <a:rPr lang="en-US" dirty="0"/>
              <a:t>the initial $100 investment grows twice by a factor 1.06: </a:t>
            </a:r>
            <a:endParaRPr lang="en-US" dirty="0" smtClean="0"/>
          </a:p>
          <a:p>
            <a:r>
              <a:rPr lang="en-US" dirty="0" smtClean="0"/>
              <a:t>Value </a:t>
            </a:r>
            <a:r>
              <a:rPr lang="en-US" dirty="0"/>
              <a:t>of account after 2 years = $100 *1.06 *1.06 = $100 * (0.06)2 = $112.36</a:t>
            </a:r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7800"/>
            <a:ext cx="11582400" cy="901700"/>
          </a:xfrm>
        </p:spPr>
        <p:txBody>
          <a:bodyPr/>
          <a:lstStyle/>
          <a:p>
            <a:pPr lvl="0"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>How much money will you have in the bank </a:t>
            </a:r>
            <a:r>
              <a:rPr lang="en-US" sz="3600" b="1" dirty="0" smtClean="0"/>
              <a:t>at </a:t>
            </a:r>
            <a:r>
              <a:rPr lang="en-US" sz="3600" b="1" dirty="0"/>
              <a:t>end of </a:t>
            </a:r>
            <a:r>
              <a:rPr lang="en-US" sz="3600" b="1" dirty="0" smtClean="0"/>
              <a:t>third </a:t>
            </a:r>
            <a:r>
              <a:rPr lang="en-US" sz="3600" b="1" dirty="0"/>
              <a:t>year if you don’t withdraw?</a:t>
            </a:r>
            <a:r>
              <a:rPr lang="en-US" sz="3600" dirty="0"/>
              <a:t/>
            </a:r>
            <a:br>
              <a:rPr lang="en-US" sz="36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1257300"/>
            <a:ext cx="11783142" cy="5600700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Solution</a:t>
            </a:r>
            <a:endParaRPr lang="en-US" dirty="0"/>
          </a:p>
          <a:p>
            <a:r>
              <a:rPr lang="en-US" dirty="0"/>
              <a:t>If you keep your money invested for a third year</a:t>
            </a:r>
            <a:r>
              <a:rPr lang="en-US" dirty="0" smtClean="0"/>
              <a:t>,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your investment multiplies by 1.06 each year for 3 years.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By </a:t>
            </a:r>
            <a:r>
              <a:rPr lang="en-US" dirty="0"/>
              <a:t>the end of the third year it will total $100 *(1.06)</a:t>
            </a:r>
            <a:r>
              <a:rPr lang="en-US" baseline="30000" dirty="0"/>
              <a:t>3</a:t>
            </a:r>
            <a:r>
              <a:rPr lang="en-US" dirty="0"/>
              <a:t> = $119.10. </a:t>
            </a:r>
            <a:endParaRPr lang="en-US" sz="2800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31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707922"/>
          </a:xfrm>
        </p:spPr>
        <p:txBody>
          <a:bodyPr/>
          <a:lstStyle/>
          <a:p>
            <a:pPr algn="l"/>
            <a:r>
              <a:rPr lang="en-US" sz="3600" b="1" dirty="0" smtClean="0"/>
              <a:t>If </a:t>
            </a:r>
            <a:r>
              <a:rPr lang="en-US" sz="3600" b="1" dirty="0"/>
              <a:t>your investment horizon is </a:t>
            </a:r>
            <a:r>
              <a:rPr lang="en-US" sz="3600" b="1" i="1" dirty="0"/>
              <a:t>t </a:t>
            </a:r>
            <a:r>
              <a:rPr lang="en-US" sz="3600" b="1" dirty="0" smtClean="0"/>
              <a:t>years?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516" y="686797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  <a:buFontTx/>
              <a:buChar char="-"/>
            </a:pPr>
            <a:endParaRPr lang="en-GB" dirty="0" smtClean="0"/>
          </a:p>
          <a:p>
            <a:r>
              <a:rPr lang="en-US" dirty="0"/>
              <a:t>If your investment horizon is </a:t>
            </a:r>
            <a:r>
              <a:rPr lang="en-US" i="1" dirty="0"/>
              <a:t>t </a:t>
            </a:r>
            <a:r>
              <a:rPr lang="en-US" dirty="0"/>
              <a:t>years, the original $100 investment will grow to $100 *(</a:t>
            </a:r>
            <a:r>
              <a:rPr lang="en-US" dirty="0" smtClean="0"/>
              <a:t>1.06)</a:t>
            </a:r>
            <a:r>
              <a:rPr lang="en-US" i="1" baseline="30000" dirty="0" smtClean="0"/>
              <a:t>t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r>
              <a:rPr lang="en-US" dirty="0"/>
              <a:t>For an interest rate of </a:t>
            </a:r>
            <a:r>
              <a:rPr lang="en-US" i="1" dirty="0"/>
              <a:t>r </a:t>
            </a:r>
            <a:r>
              <a:rPr lang="en-US" dirty="0"/>
              <a:t>and a horizon of </a:t>
            </a:r>
            <a:r>
              <a:rPr lang="en-US" i="1" dirty="0"/>
              <a:t>t </a:t>
            </a:r>
            <a:r>
              <a:rPr lang="en-US" dirty="0"/>
              <a:t>years, the </a:t>
            </a:r>
            <a:r>
              <a:rPr lang="en-US" b="1" dirty="0"/>
              <a:t>future value </a:t>
            </a:r>
            <a:r>
              <a:rPr lang="en-US" dirty="0"/>
              <a:t>of your investment will be </a:t>
            </a:r>
            <a:endParaRPr lang="en-US" dirty="0" smtClean="0"/>
          </a:p>
          <a:p>
            <a:endParaRPr lang="en-US" dirty="0"/>
          </a:p>
          <a:p>
            <a:r>
              <a:rPr lang="en-US" b="1" dirty="0"/>
              <a:t>Future value of $100 = $100 </a:t>
            </a:r>
            <a:r>
              <a:rPr lang="en-US" dirty="0"/>
              <a:t>* </a:t>
            </a:r>
            <a:r>
              <a:rPr lang="en-US" b="1" dirty="0"/>
              <a:t>(1 + </a:t>
            </a:r>
            <a:r>
              <a:rPr lang="en-US" b="1" i="1" dirty="0"/>
              <a:t>r</a:t>
            </a:r>
            <a:r>
              <a:rPr lang="en-US" b="1" dirty="0"/>
              <a:t>)</a:t>
            </a:r>
            <a:r>
              <a:rPr lang="en-US" b="1" i="1" baseline="30000" dirty="0"/>
              <a:t>t</a:t>
            </a: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16423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582400" cy="707923"/>
          </a:xfrm>
        </p:spPr>
        <p:txBody>
          <a:bodyPr/>
          <a:lstStyle/>
          <a:p>
            <a:pPr algn="l"/>
            <a:r>
              <a:rPr lang="en-US" sz="3600" b="1" dirty="0" smtClean="0"/>
              <a:t>Types of Interest Calculations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54" y="988541"/>
            <a:ext cx="11862088" cy="5869459"/>
          </a:xfrm>
        </p:spPr>
        <p:txBody>
          <a:bodyPr/>
          <a:lstStyle/>
          <a:p>
            <a:pPr marL="514350" lvl="0" indent="-514350" algn="just">
              <a:lnSpc>
                <a:spcPct val="150000"/>
              </a:lnSpc>
              <a:buAutoNum type="arabicPeriod"/>
            </a:pPr>
            <a:endParaRPr lang="en-US" dirty="0" smtClean="0"/>
          </a:p>
          <a:p>
            <a:pPr marL="514350" indent="-514350" algn="just">
              <a:lnSpc>
                <a:spcPct val="150000"/>
              </a:lnSpc>
              <a:buFont typeface="Arial" charset="0"/>
              <a:buAutoNum type="arabicPeriod"/>
            </a:pPr>
            <a:r>
              <a:rPr lang="en-US" b="1" dirty="0"/>
              <a:t>Simple interest</a:t>
            </a:r>
            <a:r>
              <a:rPr lang="en-US" b="1" dirty="0" smtClean="0"/>
              <a:t>. </a:t>
            </a:r>
            <a:r>
              <a:rPr lang="en-US" dirty="0" smtClean="0"/>
              <a:t>Here interest </a:t>
            </a:r>
            <a:r>
              <a:rPr lang="en-US" b="1" dirty="0" smtClean="0"/>
              <a:t>is </a:t>
            </a:r>
            <a:r>
              <a:rPr lang="en-US" dirty="0" smtClean="0"/>
              <a:t>calculated on the </a:t>
            </a:r>
            <a:r>
              <a:rPr lang="en-US" dirty="0"/>
              <a:t>original investment, </a:t>
            </a:r>
            <a:r>
              <a:rPr lang="en-US" dirty="0" smtClean="0"/>
              <a:t>the principal amount or amount of loan.</a:t>
            </a:r>
            <a:endParaRPr lang="en-GB" dirty="0"/>
          </a:p>
          <a:p>
            <a:pPr marL="514350" indent="-514350" algn="just">
              <a:lnSpc>
                <a:spcPct val="150000"/>
              </a:lnSpc>
              <a:buFont typeface="Arial" charset="0"/>
              <a:buAutoNum type="arabicPeriod"/>
            </a:pPr>
            <a:r>
              <a:rPr lang="en-US" b="1" dirty="0" smtClean="0"/>
              <a:t>Compound </a:t>
            </a:r>
            <a:r>
              <a:rPr lang="en-US" b="1" dirty="0"/>
              <a:t>interest. </a:t>
            </a:r>
            <a:r>
              <a:rPr lang="en-US" dirty="0" smtClean="0"/>
              <a:t>Here interest is calculated on the principal / original amount and the interest of previous periods. This is compounding</a:t>
            </a:r>
          </a:p>
        </p:txBody>
      </p:sp>
    </p:spTree>
    <p:extLst>
      <p:ext uri="{BB962C8B-B14F-4D97-AF65-F5344CB8AC3E}">
        <p14:creationId xmlns:p14="http://schemas.microsoft.com/office/powerpoint/2010/main" val="21124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/>
              <a:t>Summary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  <a:endParaRPr lang="en-US" dirty="0"/>
          </a:p>
          <a:p>
            <a:r>
              <a:rPr lang="en-GB" dirty="0"/>
              <a:t>The future value (</a:t>
            </a:r>
            <a:r>
              <a:rPr lang="en-GB" dirty="0" err="1"/>
              <a:t>FV</a:t>
            </a:r>
            <a:r>
              <a:rPr lang="en-GB" dirty="0"/>
              <a:t>), or compound value, of a present amount, Po, is found as follows.</a:t>
            </a:r>
            <a:endParaRPr lang="en-US" dirty="0"/>
          </a:p>
          <a:p>
            <a:r>
              <a:rPr lang="en-GB" dirty="0"/>
              <a:t>At end of Year 1, 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1</a:t>
            </a:r>
            <a:r>
              <a:rPr lang="en-GB" baseline="-25000" dirty="0"/>
              <a:t> </a:t>
            </a:r>
            <a:r>
              <a:rPr lang="en-GB" dirty="0" smtClean="0"/>
              <a:t>=P</a:t>
            </a:r>
            <a:r>
              <a:rPr lang="en-GB" baseline="-25000" dirty="0" smtClean="0"/>
              <a:t>o </a:t>
            </a:r>
            <a:r>
              <a:rPr lang="en-GB" dirty="0"/>
              <a:t>(</a:t>
            </a:r>
            <a:r>
              <a:rPr lang="en-GB" dirty="0" err="1"/>
              <a:t>1+r</a:t>
            </a:r>
            <a:r>
              <a:rPr lang="en-GB" dirty="0"/>
              <a:t>)      </a:t>
            </a:r>
            <a:r>
              <a:rPr lang="en-GB" dirty="0" smtClean="0"/>
              <a:t>= </a:t>
            </a:r>
            <a:r>
              <a:rPr lang="en-GB" dirty="0"/>
              <a:t>Po (</a:t>
            </a:r>
            <a:r>
              <a:rPr lang="en-GB" dirty="0" err="1"/>
              <a:t>1+r</a:t>
            </a:r>
            <a:r>
              <a:rPr lang="en-GB" dirty="0"/>
              <a:t>)</a:t>
            </a:r>
            <a:r>
              <a:rPr lang="en-GB" baseline="30000" dirty="0"/>
              <a:t>1</a:t>
            </a:r>
            <a:endParaRPr lang="en-US" dirty="0"/>
          </a:p>
          <a:p>
            <a:r>
              <a:rPr lang="en-GB" dirty="0"/>
              <a:t>At end of Year 2</a:t>
            </a:r>
            <a:r>
              <a:rPr lang="en-GB" baseline="-25000" dirty="0"/>
              <a:t>,</a:t>
            </a:r>
            <a:r>
              <a:rPr lang="en-GB" dirty="0"/>
              <a:t>  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2</a:t>
            </a:r>
            <a:r>
              <a:rPr lang="en-GB" dirty="0"/>
              <a:t> </a:t>
            </a:r>
            <a:r>
              <a:rPr lang="en-GB" dirty="0" smtClean="0"/>
              <a:t>=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1</a:t>
            </a:r>
            <a:r>
              <a:rPr lang="en-GB" dirty="0" smtClean="0"/>
              <a:t> </a:t>
            </a:r>
            <a:r>
              <a:rPr lang="en-GB" dirty="0"/>
              <a:t>(</a:t>
            </a:r>
            <a:r>
              <a:rPr lang="en-GB" dirty="0" err="1"/>
              <a:t>1+r</a:t>
            </a:r>
            <a:r>
              <a:rPr lang="en-GB" dirty="0"/>
              <a:t>) = P</a:t>
            </a:r>
            <a:r>
              <a:rPr lang="en-GB" baseline="-25000" dirty="0"/>
              <a:t>o</a:t>
            </a:r>
            <a:r>
              <a:rPr lang="en-GB" dirty="0"/>
              <a:t>(</a:t>
            </a:r>
            <a:r>
              <a:rPr lang="en-GB" dirty="0" err="1"/>
              <a:t>1+r</a:t>
            </a:r>
            <a:r>
              <a:rPr lang="en-GB" dirty="0"/>
              <a:t>) (</a:t>
            </a:r>
            <a:r>
              <a:rPr lang="en-GB" dirty="0" err="1"/>
              <a:t>1+r</a:t>
            </a:r>
            <a:r>
              <a:rPr lang="en-GB" dirty="0"/>
              <a:t>) </a:t>
            </a:r>
            <a:r>
              <a:rPr lang="en-GB" dirty="0" smtClean="0"/>
              <a:t> </a:t>
            </a:r>
            <a:r>
              <a:rPr lang="en-GB" dirty="0"/>
              <a:t>= Po ( </a:t>
            </a:r>
            <a:r>
              <a:rPr lang="en-GB" dirty="0" err="1"/>
              <a:t>1+r</a:t>
            </a:r>
            <a:r>
              <a:rPr lang="en-GB" dirty="0"/>
              <a:t>)</a:t>
            </a:r>
            <a:r>
              <a:rPr lang="en-GB" baseline="30000" dirty="0"/>
              <a:t>2</a:t>
            </a:r>
            <a:endParaRPr lang="en-US" dirty="0"/>
          </a:p>
          <a:p>
            <a:r>
              <a:rPr lang="en-GB" dirty="0"/>
              <a:t>At end of Year 3,  </a:t>
            </a:r>
            <a:r>
              <a:rPr lang="en-GB" dirty="0" err="1"/>
              <a:t>FV</a:t>
            </a:r>
            <a:r>
              <a:rPr lang="en-GB" baseline="-25000" dirty="0" err="1"/>
              <a:t>3</a:t>
            </a:r>
            <a:r>
              <a:rPr lang="en-GB" baseline="-25000" dirty="0"/>
              <a:t>  </a:t>
            </a:r>
            <a:r>
              <a:rPr lang="en-GB" dirty="0" smtClean="0"/>
              <a:t> </a:t>
            </a:r>
            <a:r>
              <a:rPr lang="en-GB" dirty="0"/>
              <a:t>= </a:t>
            </a:r>
            <a:r>
              <a:rPr lang="en-GB" dirty="0" err="1"/>
              <a:t>FV</a:t>
            </a:r>
            <a:r>
              <a:rPr lang="en-GB" baseline="-25000" dirty="0" err="1"/>
              <a:t>2</a:t>
            </a:r>
            <a:r>
              <a:rPr lang="en-GB" dirty="0"/>
              <a:t> (</a:t>
            </a:r>
            <a:r>
              <a:rPr lang="en-GB" dirty="0" err="1"/>
              <a:t>1+r</a:t>
            </a:r>
            <a:r>
              <a:rPr lang="en-GB" dirty="0"/>
              <a:t>) = Po ( </a:t>
            </a:r>
            <a:r>
              <a:rPr lang="en-GB" dirty="0" err="1"/>
              <a:t>1+r</a:t>
            </a:r>
            <a:r>
              <a:rPr lang="en-GB" dirty="0"/>
              <a:t>) ( </a:t>
            </a:r>
            <a:r>
              <a:rPr lang="en-GB" dirty="0" err="1"/>
              <a:t>1+r</a:t>
            </a:r>
            <a:r>
              <a:rPr lang="en-GB" dirty="0"/>
              <a:t>) (</a:t>
            </a:r>
            <a:r>
              <a:rPr lang="en-GB" dirty="0" err="1"/>
              <a:t>1+r</a:t>
            </a:r>
            <a:r>
              <a:rPr lang="en-GB" dirty="0"/>
              <a:t>)    = Po (</a:t>
            </a:r>
            <a:r>
              <a:rPr lang="en-GB" dirty="0" err="1"/>
              <a:t>1+r</a:t>
            </a:r>
            <a:r>
              <a:rPr lang="en-GB" dirty="0"/>
              <a:t>)</a:t>
            </a:r>
            <a:r>
              <a:rPr lang="en-GB" baseline="30000" dirty="0"/>
              <a:t>3</a:t>
            </a:r>
            <a:endParaRPr lang="en-US" dirty="0"/>
          </a:p>
          <a:p>
            <a:r>
              <a:rPr lang="en-GB" dirty="0"/>
              <a:t>A general equation for the </a:t>
            </a:r>
            <a:r>
              <a:rPr lang="en-GB" dirty="0" err="1" smtClean="0"/>
              <a:t>FV</a:t>
            </a:r>
            <a:r>
              <a:rPr lang="en-GB" dirty="0" smtClean="0"/>
              <a:t> at </a:t>
            </a:r>
            <a:r>
              <a:rPr lang="en-GB" dirty="0"/>
              <a:t>end of </a:t>
            </a:r>
            <a:r>
              <a:rPr lang="en-GB" i="1" dirty="0" smtClean="0"/>
              <a:t>t</a:t>
            </a:r>
            <a:r>
              <a:rPr lang="en-GB" dirty="0" smtClean="0"/>
              <a:t> </a:t>
            </a:r>
            <a:r>
              <a:rPr lang="en-GB" dirty="0"/>
              <a:t>periods can therefore be formulated as,</a:t>
            </a:r>
            <a:endParaRPr lang="en-US" dirty="0"/>
          </a:p>
          <a:p>
            <a:r>
              <a:rPr lang="en-GB" dirty="0"/>
              <a:t> 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t</a:t>
            </a:r>
            <a:r>
              <a:rPr lang="en-GB" dirty="0" smtClean="0"/>
              <a:t> </a:t>
            </a:r>
            <a:r>
              <a:rPr lang="en-GB" dirty="0"/>
              <a:t>= Po ( </a:t>
            </a:r>
            <a:r>
              <a:rPr lang="en-GB" dirty="0" err="1" smtClean="0"/>
              <a:t>1+r</a:t>
            </a:r>
            <a:r>
              <a:rPr lang="en-GB" dirty="0" smtClean="0"/>
              <a:t>)</a:t>
            </a:r>
            <a:r>
              <a:rPr lang="en-GB" baseline="30000" dirty="0" smtClean="0"/>
              <a:t>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>Illustration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  <a:r>
              <a:rPr lang="en-US" dirty="0"/>
              <a:t>If I invest </a:t>
            </a:r>
            <a:r>
              <a:rPr lang="en-US" dirty="0" smtClean="0"/>
              <a:t>$</a:t>
            </a:r>
            <a:r>
              <a:rPr lang="en-US" dirty="0"/>
              <a:t>1</a:t>
            </a:r>
            <a:r>
              <a:rPr lang="en-US" dirty="0" smtClean="0"/>
              <a:t>,000 </a:t>
            </a:r>
            <a:r>
              <a:rPr lang="en-US" dirty="0"/>
              <a:t>today at 8%, </a:t>
            </a:r>
            <a:r>
              <a:rPr lang="en-US" dirty="0" smtClean="0"/>
              <a:t> and there is no withdrawal,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Required: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What will it be worth in 1 year?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What will it be worth in </a:t>
            </a:r>
            <a:r>
              <a:rPr lang="en-US" dirty="0" smtClean="0"/>
              <a:t>2 </a:t>
            </a:r>
            <a:r>
              <a:rPr lang="en-US" dirty="0"/>
              <a:t>years?</a:t>
            </a:r>
          </a:p>
          <a:p>
            <a:pPr marL="0" indent="0">
              <a:buNone/>
            </a:pPr>
            <a:r>
              <a:rPr lang="en-US" dirty="0"/>
              <a:t>What will it be worth in </a:t>
            </a:r>
            <a:r>
              <a:rPr lang="en-US" dirty="0" smtClean="0"/>
              <a:t>3 </a:t>
            </a:r>
            <a:r>
              <a:rPr lang="en-US" dirty="0"/>
              <a:t>years?</a:t>
            </a:r>
          </a:p>
          <a:p>
            <a:pPr marL="0" indent="0">
              <a:buNone/>
            </a:pPr>
            <a:endParaRPr lang="en-US" i="1" u="sng" dirty="0"/>
          </a:p>
        </p:txBody>
      </p:sp>
    </p:spTree>
    <p:extLst>
      <p:ext uri="{BB962C8B-B14F-4D97-AF65-F5344CB8AC3E}">
        <p14:creationId xmlns:p14="http://schemas.microsoft.com/office/powerpoint/2010/main" val="95281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US" sz="3600" b="1" dirty="0" smtClean="0"/>
              <a:t>Steps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971550" lvl="1" indent="-514350">
              <a:buFont typeface="+mj-lt"/>
              <a:buAutoNum type="arabicPeriod"/>
            </a:pPr>
            <a:endParaRPr lang="en-US" sz="320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 smtClean="0"/>
              <a:t>Identify </a:t>
            </a:r>
            <a:r>
              <a:rPr lang="en-US" sz="3200" dirty="0"/>
              <a:t>the key variables</a:t>
            </a:r>
          </a:p>
          <a:p>
            <a:pPr lvl="2"/>
            <a:r>
              <a:rPr lang="en-US" sz="3200" dirty="0"/>
              <a:t>Cash flow</a:t>
            </a:r>
          </a:p>
          <a:p>
            <a:pPr lvl="2"/>
            <a:r>
              <a:rPr lang="en-US" sz="3200" dirty="0"/>
              <a:t>Interest rate</a:t>
            </a:r>
          </a:p>
          <a:p>
            <a:pPr lvl="2"/>
            <a:r>
              <a:rPr lang="en-US" sz="3200" dirty="0"/>
              <a:t>Time in years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3200" dirty="0" smtClean="0"/>
              <a:t>Determine the </a:t>
            </a:r>
            <a:r>
              <a:rPr lang="en-US" sz="3200" dirty="0" err="1" smtClean="0"/>
              <a:t>FV</a:t>
            </a:r>
            <a:r>
              <a:rPr lang="en-US" sz="3200" dirty="0" smtClean="0"/>
              <a:t> using Formula</a:t>
            </a: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 smtClean="0"/>
              <a:t>Multiply </a:t>
            </a:r>
            <a:r>
              <a:rPr lang="en-US" sz="3200" dirty="0"/>
              <a:t>cash flow by </a:t>
            </a:r>
            <a:r>
              <a:rPr lang="en-US" sz="3200" dirty="0" err="1"/>
              <a:t>FV</a:t>
            </a:r>
            <a:r>
              <a:rPr lang="en-US" sz="3200" dirty="0"/>
              <a:t> factor from the </a:t>
            </a:r>
            <a:r>
              <a:rPr lang="en-US" sz="3200" dirty="0" smtClean="0"/>
              <a:t> </a:t>
            </a:r>
            <a:r>
              <a:rPr lang="en-US" sz="3200" dirty="0" err="1" smtClean="0"/>
              <a:t>FV</a:t>
            </a:r>
            <a:r>
              <a:rPr lang="en-US" sz="3200" dirty="0" smtClean="0"/>
              <a:t> Table</a:t>
            </a:r>
            <a:endParaRPr lang="en-US" sz="3200" dirty="0"/>
          </a:p>
          <a:p>
            <a:pPr marL="0" indent="0">
              <a:buNone/>
            </a:pPr>
            <a:endParaRPr lang="en-US" i="1" u="sng" dirty="0"/>
          </a:p>
        </p:txBody>
      </p:sp>
    </p:spTree>
    <p:extLst>
      <p:ext uri="{BB962C8B-B14F-4D97-AF65-F5344CB8AC3E}">
        <p14:creationId xmlns:p14="http://schemas.microsoft.com/office/powerpoint/2010/main" val="96421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US" sz="3600" b="1" dirty="0" smtClean="0"/>
              <a:t>Steps- Solution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971550" lvl="1" indent="-514350">
              <a:buFont typeface="+mj-lt"/>
              <a:buAutoNum type="arabicPeriod"/>
            </a:pPr>
            <a:endParaRPr lang="en-US" sz="3200" dirty="0" smtClean="0"/>
          </a:p>
          <a:p>
            <a:pPr marL="0" indent="0">
              <a:buNone/>
            </a:pPr>
            <a:r>
              <a:rPr lang="en-US" dirty="0"/>
              <a:t>Cash </a:t>
            </a:r>
            <a:r>
              <a:rPr lang="en-US" dirty="0" smtClean="0"/>
              <a:t>Flows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sz="3200" dirty="0" smtClean="0"/>
              <a:t>$</a:t>
            </a:r>
            <a:r>
              <a:rPr lang="en-US" sz="3200" dirty="0"/>
              <a:t>1</a:t>
            </a:r>
            <a:r>
              <a:rPr lang="en-US" sz="3200" dirty="0" smtClean="0"/>
              <a:t>,000 </a:t>
            </a:r>
            <a:r>
              <a:rPr lang="en-US" sz="3200" dirty="0"/>
              <a:t>to be paid now</a:t>
            </a:r>
          </a:p>
          <a:p>
            <a:pPr lvl="1"/>
            <a:r>
              <a:rPr lang="en-US" sz="3200" dirty="0" smtClean="0"/>
              <a:t>Cash </a:t>
            </a:r>
            <a:r>
              <a:rPr lang="en-US" sz="3200" dirty="0"/>
              <a:t>Receipts are positive </a:t>
            </a:r>
            <a:r>
              <a:rPr lang="en-US" sz="3200" dirty="0" smtClean="0"/>
              <a:t>numbers</a:t>
            </a:r>
          </a:p>
          <a:p>
            <a:pPr lvl="1"/>
            <a:endParaRPr lang="en-US" sz="3200" dirty="0"/>
          </a:p>
          <a:p>
            <a:r>
              <a:rPr lang="en-US" dirty="0"/>
              <a:t>Interest Rate = 8</a:t>
            </a:r>
            <a:r>
              <a:rPr lang="en-US" dirty="0" smtClean="0"/>
              <a:t>% </a:t>
            </a:r>
            <a:r>
              <a:rPr lang="en-US" dirty="0" err="1" smtClean="0"/>
              <a:t>p.a</a:t>
            </a:r>
            <a:endParaRPr lang="en-US" dirty="0"/>
          </a:p>
          <a:p>
            <a:r>
              <a:rPr lang="en-US" dirty="0"/>
              <a:t>Time in Years = </a:t>
            </a:r>
            <a:r>
              <a:rPr lang="en-US" dirty="0" smtClean="0"/>
              <a:t>1,2,3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89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err="1" smtClean="0"/>
              <a:t>FV</a:t>
            </a:r>
            <a:r>
              <a:rPr lang="en-GB" sz="3600" b="1" dirty="0" smtClean="0"/>
              <a:t> using Formula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71525"/>
            <a:ext cx="11582400" cy="595373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  <a:endParaRPr lang="en-US" dirty="0"/>
          </a:p>
          <a:p>
            <a:r>
              <a:rPr lang="en-GB" dirty="0" smtClean="0"/>
              <a:t>At </a:t>
            </a:r>
            <a:r>
              <a:rPr lang="en-GB" dirty="0"/>
              <a:t>end of Year 1, 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1</a:t>
            </a:r>
            <a:r>
              <a:rPr lang="en-GB" baseline="-25000" dirty="0"/>
              <a:t> </a:t>
            </a:r>
            <a:r>
              <a:rPr lang="en-GB" dirty="0" smtClean="0"/>
              <a:t>=100</a:t>
            </a:r>
            <a:r>
              <a:rPr lang="en-GB" baseline="-25000" dirty="0" smtClean="0"/>
              <a:t> </a:t>
            </a:r>
            <a:r>
              <a:rPr lang="en-GB" dirty="0"/>
              <a:t>(</a:t>
            </a:r>
            <a:r>
              <a:rPr lang="en-GB" dirty="0" smtClean="0"/>
              <a:t>1+8%)   = </a:t>
            </a:r>
            <a:r>
              <a:rPr lang="en-GB" dirty="0" smtClean="0"/>
              <a:t>100</a:t>
            </a:r>
            <a:r>
              <a:rPr lang="en-GB" dirty="0" smtClean="0"/>
              <a:t> </a:t>
            </a:r>
            <a:r>
              <a:rPr lang="en-GB" dirty="0"/>
              <a:t>(</a:t>
            </a:r>
            <a:r>
              <a:rPr lang="en-GB" dirty="0" smtClean="0"/>
              <a:t>1+8%)</a:t>
            </a:r>
            <a:r>
              <a:rPr lang="en-GB" baseline="30000" dirty="0" smtClean="0"/>
              <a:t>1 </a:t>
            </a:r>
            <a:r>
              <a:rPr lang="en-GB" dirty="0" smtClean="0"/>
              <a:t>=108</a:t>
            </a:r>
          </a:p>
          <a:p>
            <a:endParaRPr lang="en-US" dirty="0"/>
          </a:p>
          <a:p>
            <a:r>
              <a:rPr lang="en-GB" dirty="0"/>
              <a:t>At end of Year 2</a:t>
            </a:r>
            <a:r>
              <a:rPr lang="en-GB" baseline="-25000" dirty="0"/>
              <a:t>,</a:t>
            </a:r>
            <a:r>
              <a:rPr lang="en-GB" dirty="0"/>
              <a:t>  </a:t>
            </a:r>
            <a:r>
              <a:rPr lang="en-GB" dirty="0" err="1" smtClean="0"/>
              <a:t>FV</a:t>
            </a:r>
            <a:r>
              <a:rPr lang="en-GB" baseline="-25000" dirty="0" err="1" smtClean="0"/>
              <a:t>2</a:t>
            </a:r>
            <a:r>
              <a:rPr lang="en-GB" dirty="0"/>
              <a:t> </a:t>
            </a:r>
            <a:r>
              <a:rPr lang="en-GB" dirty="0" smtClean="0"/>
              <a:t>=108 </a:t>
            </a:r>
            <a:r>
              <a:rPr lang="en-GB" dirty="0"/>
              <a:t>(</a:t>
            </a:r>
            <a:r>
              <a:rPr lang="en-GB" dirty="0" smtClean="0"/>
              <a:t>1+8%) </a:t>
            </a:r>
            <a:r>
              <a:rPr lang="en-GB" dirty="0"/>
              <a:t>= </a:t>
            </a:r>
            <a:r>
              <a:rPr lang="en-GB" dirty="0" smtClean="0"/>
              <a:t>100(1+8%) </a:t>
            </a:r>
            <a:r>
              <a:rPr lang="en-GB" dirty="0"/>
              <a:t>(</a:t>
            </a:r>
            <a:r>
              <a:rPr lang="en-GB" dirty="0" smtClean="0"/>
              <a:t>1+8%)  </a:t>
            </a:r>
          </a:p>
          <a:p>
            <a:pPr marL="0" indent="0">
              <a:buNone/>
            </a:pPr>
            <a:r>
              <a:rPr lang="en-GB" dirty="0" smtClean="0"/>
              <a:t>= 100 </a:t>
            </a:r>
            <a:r>
              <a:rPr lang="en-GB" dirty="0"/>
              <a:t>( </a:t>
            </a:r>
            <a:r>
              <a:rPr lang="en-GB" dirty="0" smtClean="0"/>
              <a:t>1+8)</a:t>
            </a:r>
            <a:r>
              <a:rPr lang="en-GB" baseline="30000" dirty="0" smtClean="0"/>
              <a:t>2    </a:t>
            </a:r>
            <a:r>
              <a:rPr lang="en-GB" dirty="0" smtClean="0"/>
              <a:t>=   116.64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At </a:t>
            </a:r>
            <a:r>
              <a:rPr lang="en-GB" dirty="0"/>
              <a:t>end of Year 3,  </a:t>
            </a:r>
            <a:r>
              <a:rPr lang="en-GB" dirty="0" err="1"/>
              <a:t>FV</a:t>
            </a:r>
            <a:r>
              <a:rPr lang="en-GB" baseline="-25000" dirty="0" err="1"/>
              <a:t>3</a:t>
            </a:r>
            <a:r>
              <a:rPr lang="en-GB" baseline="-25000" dirty="0"/>
              <a:t>  </a:t>
            </a:r>
            <a:r>
              <a:rPr lang="en-GB" dirty="0" smtClean="0"/>
              <a:t> </a:t>
            </a:r>
            <a:r>
              <a:rPr lang="en-GB" dirty="0"/>
              <a:t>= </a:t>
            </a:r>
            <a:r>
              <a:rPr lang="en-GB" dirty="0" err="1"/>
              <a:t>FV</a:t>
            </a:r>
            <a:r>
              <a:rPr lang="en-GB" baseline="-25000" dirty="0" err="1"/>
              <a:t>2</a:t>
            </a:r>
            <a:r>
              <a:rPr lang="en-GB" dirty="0"/>
              <a:t> (</a:t>
            </a:r>
            <a:r>
              <a:rPr lang="en-GB" dirty="0" err="1"/>
              <a:t>1+r</a:t>
            </a:r>
            <a:r>
              <a:rPr lang="en-GB" dirty="0"/>
              <a:t>) = </a:t>
            </a:r>
            <a:r>
              <a:rPr lang="en-GB" dirty="0" smtClean="0"/>
              <a:t>100 </a:t>
            </a:r>
            <a:r>
              <a:rPr lang="en-GB" dirty="0"/>
              <a:t>( </a:t>
            </a:r>
            <a:r>
              <a:rPr lang="en-GB" dirty="0" smtClean="0"/>
              <a:t>1+8%) </a:t>
            </a:r>
            <a:r>
              <a:rPr lang="en-GB" dirty="0"/>
              <a:t>( </a:t>
            </a:r>
            <a:r>
              <a:rPr lang="en-GB" dirty="0" smtClean="0"/>
              <a:t>1+8%) </a:t>
            </a:r>
            <a:r>
              <a:rPr lang="en-GB" dirty="0"/>
              <a:t>(</a:t>
            </a:r>
            <a:r>
              <a:rPr lang="en-GB" dirty="0" err="1" smtClean="0"/>
              <a:t>1+r8</a:t>
            </a:r>
            <a:r>
              <a:rPr lang="en-GB" dirty="0" smtClean="0"/>
              <a:t>%)    </a:t>
            </a:r>
            <a:r>
              <a:rPr lang="en-GB" dirty="0"/>
              <a:t>= </a:t>
            </a:r>
            <a:r>
              <a:rPr lang="en-GB" dirty="0" smtClean="0"/>
              <a:t>100 </a:t>
            </a:r>
            <a:r>
              <a:rPr lang="en-GB" dirty="0"/>
              <a:t>(</a:t>
            </a:r>
            <a:r>
              <a:rPr lang="en-GB" dirty="0" smtClean="0"/>
              <a:t>1+8)</a:t>
            </a:r>
            <a:r>
              <a:rPr lang="en-GB" baseline="30000" dirty="0" smtClean="0"/>
              <a:t>3 </a:t>
            </a:r>
            <a:r>
              <a:rPr lang="en-GB" dirty="0" smtClean="0"/>
              <a:t>    = 125.97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0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210065"/>
            <a:ext cx="11541211" cy="642551"/>
          </a:xfrm>
        </p:spPr>
        <p:txBody>
          <a:bodyPr/>
          <a:lstStyle/>
          <a:p>
            <a:pPr algn="l"/>
            <a:r>
              <a:rPr lang="en-US" sz="3600" b="1" dirty="0"/>
              <a:t>E</a:t>
            </a:r>
            <a:r>
              <a:rPr lang="en-US" sz="3600" b="1" dirty="0" smtClean="0"/>
              <a:t>xtract </a:t>
            </a:r>
            <a:r>
              <a:rPr lang="en-US" sz="3600" b="1" dirty="0"/>
              <a:t>of Future Value of Single Amount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2" y="852616"/>
            <a:ext cx="11911914" cy="5828404"/>
          </a:xfrm>
        </p:spPr>
        <p:txBody>
          <a:bodyPr/>
          <a:lstStyle/>
          <a:p>
            <a:pPr marL="0" indent="0" algn="just">
              <a:buNone/>
            </a:pPr>
            <a:r>
              <a:rPr lang="en-GB" b="1" dirty="0" smtClean="0"/>
              <a:t>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235" y="979453"/>
            <a:ext cx="9010396" cy="509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US" sz="3600" b="1" dirty="0" smtClean="0"/>
              <a:t>Solution :</a:t>
            </a:r>
            <a:r>
              <a:rPr lang="en-US" sz="3600" b="1" dirty="0" err="1" smtClean="0"/>
              <a:t>FVIF</a:t>
            </a:r>
            <a:r>
              <a:rPr lang="en-US" sz="3600" b="1" dirty="0" smtClean="0"/>
              <a:t> Tables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971550" lvl="1" indent="-514350">
              <a:buFont typeface="+mj-lt"/>
              <a:buAutoNum type="arabicPeriod"/>
            </a:pPr>
            <a:endParaRPr lang="en-US" sz="3200" dirty="0" smtClean="0"/>
          </a:p>
          <a:p>
            <a:pPr marL="0" indent="0">
              <a:buNone/>
            </a:pPr>
            <a:r>
              <a:rPr lang="en-US" dirty="0" smtClean="0"/>
              <a:t>We read the </a:t>
            </a:r>
            <a:r>
              <a:rPr lang="en-US" dirty="0"/>
              <a:t> </a:t>
            </a:r>
            <a:r>
              <a:rPr lang="en-US" dirty="0" smtClean="0"/>
              <a:t>interest factor from the Table, intercept </a:t>
            </a:r>
          </a:p>
          <a:p>
            <a:pPr marL="0" indent="0">
              <a:buNone/>
            </a:pPr>
            <a:r>
              <a:rPr lang="en-US" dirty="0" smtClean="0"/>
              <a:t>of 8% and the specific period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Year I – </a:t>
            </a:r>
            <a:r>
              <a:rPr lang="en-GB" dirty="0" err="1" smtClean="0"/>
              <a:t>FVIF</a:t>
            </a:r>
            <a:r>
              <a:rPr lang="en-GB" dirty="0" smtClean="0"/>
              <a:t> </a:t>
            </a:r>
            <a:r>
              <a:rPr lang="en-GB" baseline="-25000" dirty="0" smtClean="0"/>
              <a:t>8%,1</a:t>
            </a:r>
            <a:r>
              <a:rPr lang="en-GB" dirty="0" smtClean="0"/>
              <a:t>= 100* 1.08   = 108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Year </a:t>
            </a:r>
            <a:r>
              <a:rPr lang="en-GB" dirty="0" smtClean="0"/>
              <a:t>2 </a:t>
            </a:r>
            <a:r>
              <a:rPr lang="en-GB" dirty="0"/>
              <a:t>– </a:t>
            </a:r>
            <a:r>
              <a:rPr lang="en-GB" dirty="0" err="1" smtClean="0"/>
              <a:t>FVIF</a:t>
            </a:r>
            <a:r>
              <a:rPr lang="en-GB" dirty="0" smtClean="0"/>
              <a:t> </a:t>
            </a:r>
            <a:r>
              <a:rPr lang="en-GB" baseline="-25000" dirty="0" smtClean="0"/>
              <a:t>8%,2</a:t>
            </a:r>
            <a:r>
              <a:rPr lang="en-GB" dirty="0" smtClean="0"/>
              <a:t>= </a:t>
            </a:r>
            <a:r>
              <a:rPr lang="en-GB" dirty="0"/>
              <a:t>100* </a:t>
            </a:r>
            <a:r>
              <a:rPr lang="en-GB" dirty="0" smtClean="0"/>
              <a:t>1.1664   </a:t>
            </a:r>
            <a:r>
              <a:rPr lang="en-GB" dirty="0"/>
              <a:t>= </a:t>
            </a:r>
            <a:r>
              <a:rPr lang="en-GB" dirty="0" smtClean="0"/>
              <a:t>116.64</a:t>
            </a:r>
            <a:endParaRPr lang="en-US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Year </a:t>
            </a:r>
            <a:r>
              <a:rPr lang="en-GB" dirty="0" smtClean="0"/>
              <a:t>3 </a:t>
            </a:r>
            <a:r>
              <a:rPr lang="en-GB" dirty="0"/>
              <a:t>– </a:t>
            </a:r>
            <a:r>
              <a:rPr lang="en-GB" dirty="0" err="1" smtClean="0"/>
              <a:t>FVIF</a:t>
            </a:r>
            <a:r>
              <a:rPr lang="en-GB" dirty="0" smtClean="0"/>
              <a:t> </a:t>
            </a:r>
            <a:r>
              <a:rPr lang="en-GB" baseline="-25000" dirty="0" smtClean="0"/>
              <a:t>8%,3</a:t>
            </a:r>
            <a:r>
              <a:rPr lang="en-GB" dirty="0" smtClean="0"/>
              <a:t>= </a:t>
            </a:r>
            <a:r>
              <a:rPr lang="en-GB" dirty="0"/>
              <a:t>100* </a:t>
            </a:r>
            <a:r>
              <a:rPr lang="en-GB" dirty="0" smtClean="0"/>
              <a:t>1.2597   </a:t>
            </a:r>
            <a:r>
              <a:rPr lang="en-GB" dirty="0"/>
              <a:t>= </a:t>
            </a:r>
            <a:r>
              <a:rPr lang="en-GB" dirty="0" smtClean="0"/>
              <a:t>125.97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45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lvl="2" algn="l"/>
            <a:r>
              <a:rPr lang="en-US" sz="3600" b="1" dirty="0"/>
              <a:t>Future Value of Annuity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774699"/>
            <a:ext cx="11252200" cy="5950565"/>
          </a:xfrm>
        </p:spPr>
        <p:txBody>
          <a:bodyPr/>
          <a:lstStyle/>
          <a:p>
            <a:pPr marL="0" indent="0">
              <a:buNone/>
            </a:pPr>
            <a:endParaRPr lang="en-GB" sz="28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 A</a:t>
            </a:r>
            <a:r>
              <a:rPr lang="en-GB" dirty="0" err="1" smtClean="0"/>
              <a:t>nnuity</a:t>
            </a:r>
            <a:r>
              <a:rPr lang="en-GB" dirty="0" smtClean="0"/>
              <a:t> </a:t>
            </a:r>
            <a:r>
              <a:rPr lang="en-GB" dirty="0"/>
              <a:t>is a cash flow stream in which the cash flows are regular and happen at regular intervals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For example, a </a:t>
            </a:r>
            <a:r>
              <a:rPr lang="en-GB" dirty="0"/>
              <a:t>pensioner receiving $100,000 per year for ten years after his </a:t>
            </a:r>
            <a:r>
              <a:rPr lang="en-GB" dirty="0" smtClean="0"/>
              <a:t>retirement.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However an annuity has to satisfy some  </a:t>
            </a:r>
            <a:r>
              <a:rPr lang="en-GB" dirty="0" smtClean="0"/>
              <a:t>conditions:-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223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lvl="2" algn="l"/>
            <a:r>
              <a:rPr lang="en-GB" sz="3200" b="1" dirty="0" smtClean="0"/>
              <a:t>Conditions  for F</a:t>
            </a:r>
            <a:r>
              <a:rPr lang="en-US" sz="3200" b="1" dirty="0" err="1" smtClean="0"/>
              <a:t>uture</a:t>
            </a:r>
            <a:r>
              <a:rPr lang="en-US" sz="3200" b="1" dirty="0" smtClean="0"/>
              <a:t> </a:t>
            </a:r>
            <a:r>
              <a:rPr lang="en-US" sz="3200" b="1" dirty="0"/>
              <a:t>Value of Annuity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774699"/>
            <a:ext cx="11252200" cy="5950565"/>
          </a:xfrm>
        </p:spPr>
        <p:txBody>
          <a:bodyPr/>
          <a:lstStyle/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en-GB" sz="3200" dirty="0"/>
              <a:t>The periodic payment must be equal in amount</a:t>
            </a: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GB" sz="3200" dirty="0"/>
              <a:t>The time period between payments should be </a:t>
            </a:r>
            <a:r>
              <a:rPr lang="en-GB" sz="3200" dirty="0" smtClean="0"/>
              <a:t>constant</a:t>
            </a:r>
          </a:p>
          <a:p>
            <a:pPr marL="971550" lvl="1" indent="-514350">
              <a:buFont typeface="+mj-lt"/>
              <a:buAutoNum type="arabicPeriod"/>
            </a:pP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GB" sz="3200" dirty="0"/>
              <a:t>The interest rate per year remains constant</a:t>
            </a: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GB" sz="3200" dirty="0"/>
              <a:t>The interest is compounded at the end of each time period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8981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6561"/>
            <a:ext cx="11582400" cy="528451"/>
          </a:xfrm>
        </p:spPr>
        <p:txBody>
          <a:bodyPr/>
          <a:lstStyle/>
          <a:p>
            <a:pPr algn="l"/>
            <a:r>
              <a:rPr lang="en-GB" sz="3600" b="1" dirty="0"/>
              <a:t>Types of Annuities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1186249"/>
            <a:ext cx="12056076" cy="5539016"/>
          </a:xfrm>
        </p:spPr>
        <p:txBody>
          <a:bodyPr/>
          <a:lstStyle/>
          <a:p>
            <a:pPr marL="0" indent="0" fontAlgn="t">
              <a:spcBef>
                <a:spcPts val="0"/>
              </a:spcBef>
              <a:buNone/>
            </a:pPr>
            <a:r>
              <a:rPr lang="en-GB" sz="2800" b="1" dirty="0" smtClean="0"/>
              <a:t> </a:t>
            </a:r>
          </a:p>
          <a:p>
            <a:r>
              <a:rPr lang="en-GB" dirty="0" smtClean="0"/>
              <a:t>The </a:t>
            </a:r>
            <a:r>
              <a:rPr lang="en-GB" dirty="0"/>
              <a:t>two basic types of annuities are the ordinary annuity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and </a:t>
            </a:r>
            <a:r>
              <a:rPr lang="en-GB" dirty="0"/>
              <a:t>the annuity due. </a:t>
            </a:r>
            <a:endParaRPr lang="en-US" dirty="0"/>
          </a:p>
          <a:p>
            <a:pPr marL="0" lvl="0" indent="0">
              <a:buNone/>
            </a:pPr>
            <a:r>
              <a:rPr lang="en-GB" dirty="0" smtClean="0"/>
              <a:t>1 An </a:t>
            </a:r>
            <a:r>
              <a:rPr lang="en-GB" b="1" i="1" dirty="0"/>
              <a:t>ordinary annuity</a:t>
            </a:r>
            <a:r>
              <a:rPr lang="en-GB" b="1" dirty="0"/>
              <a:t> </a:t>
            </a:r>
            <a:r>
              <a:rPr lang="en-GB" dirty="0"/>
              <a:t>is an annuity where the cash flow occurs at the end of each period. </a:t>
            </a:r>
            <a:endParaRPr lang="en-GB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GB" dirty="0" smtClean="0"/>
              <a:t>2. An </a:t>
            </a:r>
            <a:r>
              <a:rPr lang="en-GB" b="1" i="1" dirty="0"/>
              <a:t>annuity due</a:t>
            </a:r>
            <a:r>
              <a:rPr lang="en-GB" b="1" dirty="0"/>
              <a:t> </a:t>
            </a:r>
            <a:r>
              <a:rPr lang="en-GB" dirty="0"/>
              <a:t>is where cash flows occur at the beginning of each period. </a:t>
            </a:r>
            <a:endParaRPr lang="en-GB" dirty="0" smtClean="0"/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 smtClean="0"/>
              <a:t>3. </a:t>
            </a:r>
            <a:r>
              <a:rPr lang="en-GB" b="1" i="1" dirty="0" smtClean="0"/>
              <a:t>Perpetuity</a:t>
            </a:r>
            <a:r>
              <a:rPr lang="en-GB" b="1" dirty="0" smtClean="0"/>
              <a:t>-</a:t>
            </a:r>
            <a:r>
              <a:rPr lang="en-GB" dirty="0" smtClean="0"/>
              <a:t> Cash  flows occur throughout with no end </a:t>
            </a:r>
            <a:endParaRPr lang="en-US" dirty="0"/>
          </a:p>
          <a:p>
            <a:pPr marL="0" indent="0">
              <a:buNone/>
            </a:pPr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81188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>Ordinary Annuity Illustration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825500"/>
            <a:ext cx="11434917" cy="5899764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Paul </a:t>
            </a:r>
            <a:r>
              <a:rPr lang="en-US" dirty="0"/>
              <a:t>wants to buy a car in four years’ time, so he setting aside $3,000 (in a bank account) at the end of every year in order to buy </a:t>
            </a:r>
            <a:r>
              <a:rPr lang="en-US" dirty="0" smtClean="0"/>
              <a:t>the </a:t>
            </a:r>
            <a:r>
              <a:rPr lang="en-US" dirty="0"/>
              <a:t>dream car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If the savings earn interest of 8 percent a year,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H</a:t>
            </a:r>
            <a:r>
              <a:rPr lang="en-US" dirty="0" smtClean="0"/>
              <a:t>ow </a:t>
            </a:r>
            <a:r>
              <a:rPr lang="en-US" dirty="0"/>
              <a:t>much money will be in the bank account at the end of the four years, assuming that there are no withdrawals from the bank?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66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/>
              <a:t>Ordinary Annuity </a:t>
            </a:r>
            <a:r>
              <a:rPr lang="en-GB" sz="3600" b="1" dirty="0" smtClean="0"/>
              <a:t>Illustration </a:t>
            </a:r>
            <a:r>
              <a:rPr lang="en-US" sz="3600" b="1" dirty="0" smtClean="0"/>
              <a:t>Solution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first year’s savings will earn interest for 3 years, 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second will earn interest for 2 years,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third will earn interest for 1 year, and 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final savings in Year 4 will earn no interest.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Hence the sum of the future values of the four payments is</a:t>
            </a:r>
          </a:p>
          <a:p>
            <a:r>
              <a:rPr lang="en-US" dirty="0"/>
              <a:t>($3,000 *1.08) </a:t>
            </a:r>
            <a:r>
              <a:rPr lang="en-US" baseline="30000" dirty="0"/>
              <a:t>3</a:t>
            </a:r>
            <a:r>
              <a:rPr lang="en-US" dirty="0"/>
              <a:t>+ ($3,000 *1.08)</a:t>
            </a:r>
            <a:r>
              <a:rPr lang="en-US" baseline="30000" dirty="0"/>
              <a:t>2</a:t>
            </a:r>
            <a:r>
              <a:rPr lang="en-US" dirty="0"/>
              <a:t> + ($3,000 *1.08)</a:t>
            </a:r>
            <a:r>
              <a:rPr lang="en-US" baseline="30000" dirty="0"/>
              <a:t>1</a:t>
            </a:r>
            <a:r>
              <a:rPr lang="en-US" dirty="0"/>
              <a:t> + $3,000 = $</a:t>
            </a:r>
            <a:r>
              <a:rPr lang="en-US" dirty="0" smtClean="0"/>
              <a:t>13,518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2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>Future Value of </a:t>
            </a:r>
            <a:r>
              <a:rPr lang="en-US" sz="3600" b="1" dirty="0" smtClean="0"/>
              <a:t>Ordinary Annuity </a:t>
            </a:r>
            <a:r>
              <a:rPr lang="en-US" sz="3600" b="1" dirty="0" smtClean="0"/>
              <a:t>Formula</a:t>
            </a:r>
            <a:r>
              <a:rPr lang="en-US" sz="3600" dirty="0"/>
              <a:t>,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35" y="663677"/>
            <a:ext cx="11170165" cy="5965723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dirty="0" err="1" smtClean="0"/>
              <a:t>FVA</a:t>
            </a:r>
            <a:r>
              <a:rPr lang="en-US" dirty="0" smtClean="0"/>
              <a:t> ordinary of $1  </a:t>
            </a:r>
            <a:r>
              <a:rPr lang="en-US" dirty="0"/>
              <a:t>= </a:t>
            </a:r>
            <a:r>
              <a:rPr lang="en-US" u="sng" dirty="0" smtClean="0"/>
              <a:t>(</a:t>
            </a:r>
            <a:r>
              <a:rPr lang="en-US" dirty="0"/>
              <a:t>(</a:t>
            </a:r>
            <a:r>
              <a:rPr lang="en-US" u="sng" dirty="0"/>
              <a:t>1 + </a:t>
            </a:r>
            <a:r>
              <a:rPr lang="en-US" i="1" u="sng" dirty="0"/>
              <a:t>r</a:t>
            </a:r>
            <a:r>
              <a:rPr lang="en-US" u="sng" dirty="0"/>
              <a:t>)</a:t>
            </a:r>
            <a:r>
              <a:rPr lang="en-US" i="1" u="sng" baseline="30000" dirty="0"/>
              <a:t>t</a:t>
            </a:r>
            <a:r>
              <a:rPr lang="en-US" i="1" u="sng" dirty="0"/>
              <a:t> </a:t>
            </a:r>
            <a:r>
              <a:rPr lang="en-US" u="sng" dirty="0"/>
              <a:t>– 1  </a:t>
            </a:r>
            <a:r>
              <a:rPr lang="en-US" u="sng" dirty="0" smtClean="0"/>
              <a:t>  ( compounding Factor)</a:t>
            </a: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                                   </a:t>
            </a:r>
            <a:r>
              <a:rPr lang="en-US" dirty="0" smtClean="0"/>
              <a:t>           </a:t>
            </a:r>
            <a:r>
              <a:rPr lang="en-US" i="1" dirty="0"/>
              <a:t>r </a:t>
            </a:r>
            <a:r>
              <a:rPr lang="en-US" dirty="0"/>
              <a:t>               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/>
              <a:t>Where   </a:t>
            </a:r>
            <a:r>
              <a:rPr lang="en-US" i="1" dirty="0"/>
              <a:t>r</a:t>
            </a:r>
            <a:r>
              <a:rPr lang="en-US" dirty="0"/>
              <a:t>= rate of </a:t>
            </a:r>
            <a:r>
              <a:rPr lang="en-US" dirty="0" smtClean="0"/>
              <a:t>return/ discount rate</a:t>
            </a:r>
            <a:endParaRPr lang="en-US" sz="2800" dirty="0"/>
          </a:p>
          <a:p>
            <a:pPr marL="0" indent="0">
              <a:buNone/>
            </a:pPr>
            <a:r>
              <a:rPr lang="en-US" dirty="0" smtClean="0"/>
              <a:t>               </a:t>
            </a:r>
            <a:r>
              <a:rPr lang="en-US" i="1" dirty="0" smtClean="0"/>
              <a:t>t</a:t>
            </a:r>
            <a:r>
              <a:rPr lang="en-US" dirty="0"/>
              <a:t>= the number of times money is earning interest</a:t>
            </a: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 </a:t>
            </a:r>
            <a:r>
              <a:rPr lang="en-US" dirty="0" err="1" smtClean="0"/>
              <a:t>FVA</a:t>
            </a:r>
            <a:r>
              <a:rPr lang="en-US" dirty="0" smtClean="0"/>
              <a:t> ordinary = A * (</a:t>
            </a:r>
            <a:r>
              <a:rPr lang="en-US" u="sng" dirty="0"/>
              <a:t>1 + </a:t>
            </a:r>
            <a:r>
              <a:rPr lang="en-US" i="1" u="sng" dirty="0"/>
              <a:t>r</a:t>
            </a:r>
            <a:r>
              <a:rPr lang="en-US" u="sng" dirty="0"/>
              <a:t>)</a:t>
            </a:r>
            <a:r>
              <a:rPr lang="en-US" i="1" u="sng" baseline="30000" dirty="0"/>
              <a:t>t</a:t>
            </a:r>
            <a:r>
              <a:rPr lang="en-US" i="1" u="sng" dirty="0"/>
              <a:t> </a:t>
            </a:r>
            <a:r>
              <a:rPr lang="en-US" u="sng" dirty="0"/>
              <a:t>– 1  </a:t>
            </a: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                          </a:t>
            </a:r>
            <a:r>
              <a:rPr lang="en-US" dirty="0" smtClean="0"/>
              <a:t>           </a:t>
            </a:r>
            <a:r>
              <a:rPr lang="en-US" i="1" dirty="0" smtClean="0"/>
              <a:t>r </a:t>
            </a:r>
            <a:r>
              <a:rPr lang="en-US" dirty="0" smtClean="0"/>
              <a:t>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 smtClean="0"/>
              <a:t> </a:t>
            </a:r>
            <a:r>
              <a:rPr lang="en-GB" dirty="0" smtClean="0"/>
              <a:t>Hence </a:t>
            </a:r>
            <a:r>
              <a:rPr lang="en-GB" dirty="0"/>
              <a:t>the future value of an annuity of $ 3000 for 4 years can be calculated as </a:t>
            </a:r>
            <a:r>
              <a:rPr lang="en-GB" dirty="0" smtClean="0"/>
              <a:t>follows,     $ </a:t>
            </a:r>
            <a:r>
              <a:rPr lang="en-GB" dirty="0"/>
              <a:t>3000* </a:t>
            </a:r>
            <a:r>
              <a:rPr lang="en-US" u="sng" dirty="0"/>
              <a:t>(1 + </a:t>
            </a:r>
            <a:r>
              <a:rPr lang="en-US" i="1" u="sng" dirty="0"/>
              <a:t>r</a:t>
            </a:r>
            <a:r>
              <a:rPr lang="en-US" u="sng" dirty="0"/>
              <a:t>)</a:t>
            </a:r>
            <a:r>
              <a:rPr lang="en-US" i="1" u="sng" baseline="30000" dirty="0"/>
              <a:t>t </a:t>
            </a:r>
            <a:r>
              <a:rPr lang="en-US" u="sng" dirty="0" smtClean="0"/>
              <a:t>-1</a:t>
            </a: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dirty="0" smtClean="0"/>
              <a:t>                                                                r</a:t>
            </a: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GB" dirty="0" smtClean="0"/>
              <a:t>                                           = $ 3000* </a:t>
            </a:r>
            <a:r>
              <a:rPr lang="en-US" u="sng" dirty="0" smtClean="0"/>
              <a:t>(1 + </a:t>
            </a:r>
            <a:r>
              <a:rPr lang="en-US" i="1" u="sng" dirty="0" smtClean="0"/>
              <a:t>8%</a:t>
            </a:r>
            <a:r>
              <a:rPr lang="en-US" u="sng" dirty="0" smtClean="0"/>
              <a:t>)</a:t>
            </a:r>
            <a:r>
              <a:rPr lang="en-US" i="1" u="sng" baseline="30000" dirty="0" smtClean="0"/>
              <a:t>4 </a:t>
            </a:r>
            <a:r>
              <a:rPr lang="en-US" i="1" u="sng" dirty="0" smtClean="0"/>
              <a:t>-1</a:t>
            </a: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dirty="0" smtClean="0"/>
              <a:t>                                                            </a:t>
            </a:r>
            <a:r>
              <a:rPr lang="en-US" dirty="0"/>
              <a:t>8%                    = $</a:t>
            </a:r>
            <a:r>
              <a:rPr lang="en-US" dirty="0" smtClean="0"/>
              <a:t>13,518   *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6491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64181" cy="1051560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err="1" smtClean="0"/>
              <a:t>FV</a:t>
            </a:r>
            <a:r>
              <a:rPr lang="en-US" sz="3600" b="1" dirty="0" smtClean="0"/>
              <a:t> Table of </a:t>
            </a:r>
            <a:r>
              <a:rPr lang="en-US" sz="3600" b="1" dirty="0"/>
              <a:t>O</a:t>
            </a:r>
            <a:r>
              <a:rPr lang="en-US" sz="3600" b="1" dirty="0" smtClean="0"/>
              <a:t>rdinary Annuity </a:t>
            </a:r>
            <a:r>
              <a:rPr lang="en-US" sz="3600" b="1" dirty="0" smtClean="0"/>
              <a:t>Extract</a:t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2800" dirty="0" smtClean="0"/>
              <a:t>We read the </a:t>
            </a:r>
            <a:r>
              <a:rPr lang="en-US" sz="2800" dirty="0" err="1" smtClean="0"/>
              <a:t>FVIFA</a:t>
            </a:r>
            <a:r>
              <a:rPr lang="en-US" sz="2800" dirty="0" smtClean="0"/>
              <a:t> , he intersect of 4 </a:t>
            </a:r>
            <a:r>
              <a:rPr lang="en-US" sz="2800" dirty="0" err="1" smtClean="0"/>
              <a:t>yrs</a:t>
            </a:r>
            <a:r>
              <a:rPr lang="en-US" sz="2800" dirty="0" smtClean="0"/>
              <a:t> and 8%=4.506</a:t>
            </a:r>
            <a:br>
              <a:rPr lang="en-US" sz="2800" dirty="0" smtClean="0"/>
            </a:br>
            <a:r>
              <a:rPr lang="en-US" sz="2800" dirty="0" smtClean="0"/>
              <a:t>The </a:t>
            </a:r>
            <a:r>
              <a:rPr lang="en-US" sz="2800" dirty="0" err="1" smtClean="0"/>
              <a:t>FVA</a:t>
            </a:r>
            <a:r>
              <a:rPr lang="en-US" sz="2800" dirty="0" smtClean="0"/>
              <a:t> will be 3000* 4.506=</a:t>
            </a:r>
            <a:r>
              <a:rPr lang="en-US" sz="2800" dirty="0"/>
              <a:t>$13,518</a:t>
            </a:r>
            <a:br>
              <a:rPr lang="en-US" sz="2800" dirty="0"/>
            </a:br>
            <a:r>
              <a:rPr lang="en-US" sz="3600" b="1" dirty="0" smtClean="0"/>
              <a:t>  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7875879"/>
              </p:ext>
            </p:extLst>
          </p:nvPr>
        </p:nvGraphicFramePr>
        <p:xfrm>
          <a:off x="190499" y="2184404"/>
          <a:ext cx="11112499" cy="4483096"/>
        </p:xfrm>
        <a:graphic>
          <a:graphicData uri="http://schemas.openxmlformats.org/drawingml/2006/table">
            <a:tbl>
              <a:tblPr firstRow="1" firstCol="1" bandRow="1"/>
              <a:tblGrid>
                <a:gridCol w="2046014">
                  <a:extLst>
                    <a:ext uri="{9D8B030D-6E8A-4147-A177-3AD203B41FA5}">
                      <a16:colId xmlns:a16="http://schemas.microsoft.com/office/drawing/2014/main" val="2150446250"/>
                    </a:ext>
                  </a:extLst>
                </a:gridCol>
                <a:gridCol w="1579460">
                  <a:extLst>
                    <a:ext uri="{9D8B030D-6E8A-4147-A177-3AD203B41FA5}">
                      <a16:colId xmlns:a16="http://schemas.microsoft.com/office/drawing/2014/main" val="2720688748"/>
                    </a:ext>
                  </a:extLst>
                </a:gridCol>
                <a:gridCol w="1184594">
                  <a:extLst>
                    <a:ext uri="{9D8B030D-6E8A-4147-A177-3AD203B41FA5}">
                      <a16:colId xmlns:a16="http://schemas.microsoft.com/office/drawing/2014/main" val="1920185436"/>
                    </a:ext>
                  </a:extLst>
                </a:gridCol>
                <a:gridCol w="1345467">
                  <a:extLst>
                    <a:ext uri="{9D8B030D-6E8A-4147-A177-3AD203B41FA5}">
                      <a16:colId xmlns:a16="http://schemas.microsoft.com/office/drawing/2014/main" val="3588021814"/>
                    </a:ext>
                  </a:extLst>
                </a:gridCol>
                <a:gridCol w="1111472">
                  <a:extLst>
                    <a:ext uri="{9D8B030D-6E8A-4147-A177-3AD203B41FA5}">
                      <a16:colId xmlns:a16="http://schemas.microsoft.com/office/drawing/2014/main" val="224073108"/>
                    </a:ext>
                  </a:extLst>
                </a:gridCol>
                <a:gridCol w="1769580">
                  <a:extLst>
                    <a:ext uri="{9D8B030D-6E8A-4147-A177-3AD203B41FA5}">
                      <a16:colId xmlns:a16="http://schemas.microsoft.com/office/drawing/2014/main" val="311951579"/>
                    </a:ext>
                  </a:extLst>
                </a:gridCol>
                <a:gridCol w="2075912">
                  <a:extLst>
                    <a:ext uri="{9D8B030D-6E8A-4147-A177-3AD203B41FA5}">
                      <a16:colId xmlns:a16="http://schemas.microsoft.com/office/drawing/2014/main" val="3667075191"/>
                    </a:ext>
                  </a:extLst>
                </a:gridCol>
              </a:tblGrid>
              <a:tr h="560387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No. of </a:t>
                      </a:r>
                      <a:r>
                        <a:rPr lang="en-US" sz="12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Years/Periods</a:t>
                      </a:r>
                      <a:r>
                        <a:rPr lang="en-US" sz="12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Interest Rate per </a:t>
                      </a:r>
                      <a:r>
                        <a:rPr lang="en-US" sz="12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Year/ Period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2425324"/>
                  </a:ext>
                </a:extLst>
              </a:tr>
              <a:tr h="5603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7874702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8411706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2.070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2.080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2.100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3205403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3.153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3.215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3.246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3.278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3.310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213253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4.440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4.506 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4.641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112696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5.526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5.637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5.751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5.867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5.985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6.105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6453460"/>
                  </a:ext>
                </a:extLst>
              </a:tr>
              <a:tr h="5603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12.578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13.181 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13.816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14.487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15.193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15.937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9971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33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490" y="914400"/>
            <a:ext cx="10515600" cy="50265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6000" dirty="0" smtClean="0"/>
          </a:p>
          <a:p>
            <a:pPr marL="0" indent="0" algn="ctr">
              <a:buNone/>
            </a:pPr>
            <a:r>
              <a:rPr lang="en-GB" sz="4000" b="1" i="1" dirty="0" smtClean="0"/>
              <a:t>PRESENT VALUE </a:t>
            </a:r>
            <a:r>
              <a:rPr lang="en-GB" sz="4000" b="1" i="1" dirty="0" smtClean="0"/>
              <a:t>OF MONEY</a:t>
            </a:r>
            <a:endParaRPr lang="en-GB" sz="4000" b="1" i="1" dirty="0"/>
          </a:p>
        </p:txBody>
      </p:sp>
    </p:spTree>
    <p:extLst>
      <p:ext uri="{BB962C8B-B14F-4D97-AF65-F5344CB8AC3E}">
        <p14:creationId xmlns:p14="http://schemas.microsoft.com/office/powerpoint/2010/main" val="268653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1"/>
            <a:ext cx="12064180" cy="674000"/>
          </a:xfrm>
        </p:spPr>
        <p:txBody>
          <a:bodyPr/>
          <a:lstStyle/>
          <a:p>
            <a:pPr algn="l"/>
            <a:r>
              <a:rPr lang="en-GB" sz="3600" b="1" dirty="0" smtClean="0"/>
              <a:t>Present Value Concept (Discounting)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822" y="811161"/>
            <a:ext cx="11302181" cy="6341808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r>
              <a:rPr lang="en-GB" dirty="0" smtClean="0"/>
              <a:t>The </a:t>
            </a:r>
            <a:r>
              <a:rPr lang="en-GB" dirty="0"/>
              <a:t>process of finding present </a:t>
            </a:r>
            <a:r>
              <a:rPr lang="en-GB" dirty="0" smtClean="0"/>
              <a:t>values </a:t>
            </a:r>
            <a:r>
              <a:rPr lang="en-GB" dirty="0"/>
              <a:t>(</a:t>
            </a:r>
            <a:r>
              <a:rPr lang="en-GB" dirty="0" smtClean="0"/>
              <a:t>PV) </a:t>
            </a:r>
            <a:r>
              <a:rPr lang="en-GB" dirty="0"/>
              <a:t>is referred to as discounting. It is the inverse of </a:t>
            </a:r>
            <a:r>
              <a:rPr lang="en-GB" dirty="0" smtClean="0"/>
              <a:t>compounding</a:t>
            </a:r>
          </a:p>
          <a:p>
            <a:r>
              <a:rPr lang="en-GB" dirty="0" smtClean="0"/>
              <a:t> It seeks </a:t>
            </a:r>
            <a:r>
              <a:rPr lang="en-GB" dirty="0"/>
              <a:t>to </a:t>
            </a:r>
            <a:r>
              <a:rPr lang="en-GB" dirty="0" smtClean="0"/>
              <a:t> answer </a:t>
            </a:r>
            <a:r>
              <a:rPr lang="en-GB" dirty="0"/>
              <a:t>the question. “If I can earn r % on my money, what is the most I will be willing to pay now for an opportunity to receive </a:t>
            </a:r>
            <a:r>
              <a:rPr lang="en-GB" dirty="0" err="1"/>
              <a:t>FV</a:t>
            </a:r>
            <a:r>
              <a:rPr lang="en-GB" dirty="0"/>
              <a:t> shillings n periods from now?”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annual rate of return r % is referred to as the discount rate, required rate of return, cost of capital, or opportunity cost.</a:t>
            </a:r>
            <a:r>
              <a:rPr lang="en-GB" i="1" dirty="0"/>
              <a:t>  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present value </a:t>
            </a:r>
            <a:r>
              <a:rPr lang="en-GB" dirty="0" smtClean="0"/>
              <a:t>is </a:t>
            </a:r>
            <a:r>
              <a:rPr lang="en-GB" dirty="0"/>
              <a:t>the value today of a given future amount.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00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 smtClean="0"/>
              <a:t>Present Value of single Amount Formula</a:t>
            </a:r>
            <a:endParaRPr lang="en-US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0722" y="958645"/>
                <a:ext cx="11302181" cy="6194323"/>
              </a:xfrm>
            </p:spPr>
            <p:txBody>
              <a:bodyPr/>
              <a:lstStyle/>
              <a:p>
                <a:r>
                  <a:rPr lang="en-GB" dirty="0" smtClean="0"/>
                  <a:t>Recall </a:t>
                </a:r>
                <a:r>
                  <a:rPr lang="en-GB" dirty="0"/>
                  <a:t>the basic compounding formula for a lump sum/single amount;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GB" dirty="0"/>
                  <a:t> </a:t>
                </a:r>
                <a:r>
                  <a:rPr lang="en-GB" dirty="0" err="1" smtClean="0"/>
                  <a:t>FV</a:t>
                </a:r>
                <a:r>
                  <a:rPr lang="en-GB" baseline="-25000" dirty="0" err="1" smtClean="0"/>
                  <a:t>n</a:t>
                </a:r>
                <a:r>
                  <a:rPr lang="en-GB" dirty="0" smtClean="0"/>
                  <a:t>   </a:t>
                </a:r>
                <a:r>
                  <a:rPr lang="en-GB" dirty="0"/>
                  <a:t>= P</a:t>
                </a:r>
                <a:r>
                  <a:rPr lang="en-GB" baseline="-25000" dirty="0"/>
                  <a:t>o</a:t>
                </a:r>
                <a:r>
                  <a:rPr lang="en-GB" dirty="0"/>
                  <a:t> (</a:t>
                </a:r>
                <a:r>
                  <a:rPr lang="en-GB" dirty="0" err="1" smtClean="0"/>
                  <a:t>1+r</a:t>
                </a:r>
                <a:r>
                  <a:rPr lang="en-GB" dirty="0" smtClean="0"/>
                  <a:t>)</a:t>
                </a:r>
                <a:r>
                  <a:rPr lang="en-GB" baseline="30000" dirty="0" smtClean="0"/>
                  <a:t>t ,  </a:t>
                </a:r>
                <a:r>
                  <a:rPr lang="en-GB" dirty="0" smtClean="0"/>
                  <a:t> </a:t>
                </a:r>
                <a:r>
                  <a:rPr lang="en-GB" dirty="0"/>
                  <a:t>M</a:t>
                </a:r>
                <a:r>
                  <a:rPr lang="en-GB" dirty="0" smtClean="0"/>
                  <a:t>aking P</a:t>
                </a:r>
                <a:r>
                  <a:rPr lang="en-GB" baseline="-25000" dirty="0" smtClean="0"/>
                  <a:t>o</a:t>
                </a:r>
                <a:r>
                  <a:rPr lang="en-GB" dirty="0" smtClean="0"/>
                  <a:t> </a:t>
                </a:r>
                <a:r>
                  <a:rPr lang="en-GB" dirty="0"/>
                  <a:t>the </a:t>
                </a:r>
                <a:r>
                  <a:rPr lang="en-GB" dirty="0" smtClean="0"/>
                  <a:t>subject, </a:t>
                </a:r>
                <a:r>
                  <a:rPr lang="en-GB" dirty="0"/>
                  <a:t> </a:t>
                </a:r>
                <a:r>
                  <a:rPr lang="en-GB" dirty="0" smtClean="0"/>
                  <a:t>P</a:t>
                </a:r>
                <a:r>
                  <a:rPr lang="en-GB" baseline="-25000" dirty="0" smtClean="0"/>
                  <a:t>o</a:t>
                </a:r>
                <a:r>
                  <a:rPr lang="en-GB" dirty="0" smtClean="0"/>
                  <a:t>     </a:t>
                </a:r>
                <a:r>
                  <a:rPr lang="en-GB" dirty="0"/>
                  <a:t>=   </a:t>
                </a:r>
                <a:r>
                  <a:rPr lang="en-GB" u="sng" dirty="0" err="1" smtClean="0"/>
                  <a:t>FV</a:t>
                </a:r>
                <a:r>
                  <a:rPr lang="en-GB" u="sng" baseline="-25000" dirty="0" err="1" smtClean="0"/>
                  <a:t>t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GB" dirty="0"/>
                  <a:t>         </a:t>
                </a:r>
                <a:r>
                  <a:rPr lang="en-GB" dirty="0" smtClean="0"/>
                  <a:t>                                                                             (</a:t>
                </a:r>
                <a:r>
                  <a:rPr lang="en-GB" dirty="0"/>
                  <a:t>1+ </a:t>
                </a:r>
                <a:r>
                  <a:rPr lang="en-GB" dirty="0" smtClean="0"/>
                  <a:t>r)</a:t>
                </a:r>
                <a:r>
                  <a:rPr lang="en-GB" baseline="30000" dirty="0" smtClean="0"/>
                  <a:t>t</a:t>
                </a:r>
                <a:endParaRPr lang="en-US" dirty="0"/>
              </a:p>
              <a:p>
                <a:r>
                  <a:rPr lang="en-GB" dirty="0"/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𝐹𝑉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(1+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𝐹𝑉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(1+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p>
                        </m:sSup>
                      </m:den>
                    </m:f>
                  </m:oMath>
                </a14:m>
                <a:endParaRPr lang="en-US" dirty="0" smtClean="0"/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GB" dirty="0" smtClean="0"/>
                  <a:t>Where</a:t>
                </a:r>
                <a:r>
                  <a:rPr lang="en-GB" dirty="0"/>
                  <a:t>:	</a:t>
                </a:r>
                <a:r>
                  <a:rPr lang="en-GB" dirty="0" err="1"/>
                  <a:t>Pv</a:t>
                </a:r>
                <a:r>
                  <a:rPr lang="en-GB" dirty="0"/>
                  <a:t> = Present </a:t>
                </a:r>
                <a:r>
                  <a:rPr lang="en-GB" dirty="0" smtClean="0"/>
                  <a:t>value, </a:t>
                </a:r>
                <a:r>
                  <a:rPr lang="en-GB" dirty="0" err="1" smtClean="0"/>
                  <a:t>FV</a:t>
                </a:r>
                <a:r>
                  <a:rPr lang="en-GB" dirty="0" smtClean="0"/>
                  <a:t>   </a:t>
                </a:r>
                <a:r>
                  <a:rPr lang="en-GB" dirty="0"/>
                  <a:t>= Future </a:t>
                </a:r>
                <a:r>
                  <a:rPr lang="en-GB" dirty="0" smtClean="0"/>
                  <a:t>Value, r </a:t>
                </a:r>
                <a:r>
                  <a:rPr lang="en-GB" dirty="0"/>
                  <a:t>= rate of return, cost of finance or time preference </a:t>
                </a:r>
                <a:r>
                  <a:rPr lang="en-GB" dirty="0" smtClean="0"/>
                  <a:t>rate and t  </a:t>
                </a:r>
                <a:r>
                  <a:rPr lang="en-GB" dirty="0"/>
                  <a:t>= given </a:t>
                </a:r>
                <a:r>
                  <a:rPr lang="en-GB" dirty="0" smtClean="0"/>
                  <a:t>years/periods.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0722" y="958645"/>
                <a:ext cx="11302181" cy="6194323"/>
              </a:xfrm>
              <a:blipFill>
                <a:blip r:embed="rId2"/>
                <a:stretch>
                  <a:fillRect l="-1348" t="-1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513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/>
              <a:t>Present Value of single Amount </a:t>
            </a:r>
            <a:r>
              <a:rPr lang="en-GB" sz="3600" b="1" dirty="0" smtClean="0"/>
              <a:t>Illustration 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0722" y="958645"/>
                <a:ext cx="11302181" cy="6194323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en-US" dirty="0"/>
              </a:p>
              <a:p>
                <a:r>
                  <a:rPr lang="en-GB" dirty="0" smtClean="0"/>
                  <a:t>What </a:t>
                </a:r>
                <a:r>
                  <a:rPr lang="en-GB" dirty="0"/>
                  <a:t>is the present value of $1, </a:t>
                </a:r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given </a:t>
                </a:r>
                <a:r>
                  <a:rPr lang="en-GB" dirty="0"/>
                  <a:t>the time preference rate of 10%, to be received </a:t>
                </a:r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at </a:t>
                </a:r>
                <a:r>
                  <a:rPr lang="en-GB" dirty="0"/>
                  <a:t>the end of year 1;    </a:t>
                </a:r>
                <a:endParaRPr lang="en-GB" dirty="0" smtClean="0"/>
              </a:p>
              <a:p>
                <a:r>
                  <a:rPr lang="en-GB" dirty="0" smtClean="0"/>
                  <a:t>By using the formula, </a:t>
                </a:r>
              </a:p>
              <a:p>
                <a:pPr marL="0" indent="0">
                  <a:buNone/>
                </a:pPr>
                <a:r>
                  <a:rPr lang="en-GB" dirty="0" smtClean="0"/>
                  <a:t> 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𝑝𝑣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(1+10%)</m:t>
                        </m:r>
                      </m:den>
                    </m:f>
                  </m:oMath>
                </a14:m>
                <a:r>
                  <a:rPr lang="en-GB" dirty="0"/>
                  <a:t>     </a:t>
                </a:r>
                <a:endParaRPr lang="en-GB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𝑝𝑣</m:t>
                    </m:r>
                  </m:oMath>
                </a14:m>
                <a:r>
                  <a:rPr lang="en-GB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(1+0.1)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 = 0.909</a:t>
                </a:r>
                <a:endParaRPr lang="en-US" dirty="0"/>
              </a:p>
              <a:p>
                <a:pPr marL="0" lv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1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0722" y="958645"/>
                <a:ext cx="11302181" cy="6194323"/>
              </a:xfrm>
              <a:blipFill>
                <a:blip r:embed="rId2"/>
                <a:stretch>
                  <a:fillRect l="-1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500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2192000" cy="1117599"/>
          </a:xfrm>
        </p:spPr>
        <p:txBody>
          <a:bodyPr/>
          <a:lstStyle/>
          <a:p>
            <a:pPr marL="0" indent="0" algn="l">
              <a:buNone/>
            </a:pPr>
            <a:r>
              <a:rPr lang="en-GB" sz="3200" b="1" dirty="0" smtClean="0"/>
              <a:t>Compute the Present Value of </a:t>
            </a:r>
            <a:r>
              <a:rPr lang="en-GB" sz="3200" b="1" dirty="0"/>
              <a:t>a</a:t>
            </a:r>
            <a:r>
              <a:rPr lang="en-GB" sz="3200" b="1" dirty="0" smtClean="0"/>
              <a:t> $100 Cash Flow for the Following Combinations of Discount Rates and years</a:t>
            </a:r>
            <a:r>
              <a:rPr lang="en-GB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206498"/>
            <a:ext cx="11451303" cy="530551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</a:t>
            </a:r>
            <a:r>
              <a:rPr lang="en-GB" dirty="0"/>
              <a:t>) . </a:t>
            </a:r>
            <a:r>
              <a:rPr lang="en-GB" i="1" dirty="0"/>
              <a:t>r </a:t>
            </a:r>
            <a:r>
              <a:rPr lang="en-GB" dirty="0"/>
              <a:t>= 8 percent. </a:t>
            </a:r>
            <a:r>
              <a:rPr lang="en-GB" i="1" dirty="0"/>
              <a:t>t </a:t>
            </a:r>
            <a:r>
              <a:rPr lang="en-GB" dirty="0"/>
              <a:t>= 5 </a:t>
            </a:r>
            <a:r>
              <a:rPr lang="en-GB" dirty="0" smtClean="0"/>
              <a:t>years =</a:t>
            </a:r>
            <a:r>
              <a:rPr lang="en-GB" dirty="0"/>
              <a:t>100* </a:t>
            </a:r>
            <a:r>
              <a:rPr lang="en-US" dirty="0"/>
              <a:t>0.681= </a:t>
            </a:r>
            <a:r>
              <a:rPr lang="en-US" dirty="0" smtClean="0"/>
              <a:t>68.1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b) . </a:t>
            </a:r>
            <a:r>
              <a:rPr lang="en-GB" i="1" dirty="0"/>
              <a:t>r </a:t>
            </a:r>
            <a:r>
              <a:rPr lang="en-GB" dirty="0"/>
              <a:t>= 7 percent. </a:t>
            </a:r>
            <a:r>
              <a:rPr lang="en-GB" i="1" dirty="0"/>
              <a:t>t </a:t>
            </a:r>
            <a:r>
              <a:rPr lang="en-GB" dirty="0"/>
              <a:t>= 10 </a:t>
            </a:r>
            <a:r>
              <a:rPr lang="en-GB" dirty="0" smtClean="0"/>
              <a:t>years=</a:t>
            </a:r>
            <a:r>
              <a:rPr lang="en-GB" dirty="0"/>
              <a:t>100</a:t>
            </a:r>
            <a:r>
              <a:rPr lang="en-GB" b="1" dirty="0"/>
              <a:t>* </a:t>
            </a:r>
            <a:r>
              <a:rPr lang="en-US" dirty="0"/>
              <a:t>0.508=50.8</a:t>
            </a:r>
          </a:p>
          <a:p>
            <a:pPr mar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b="1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313044"/>
              </p:ext>
            </p:extLst>
          </p:nvPr>
        </p:nvGraphicFramePr>
        <p:xfrm>
          <a:off x="292097" y="2692401"/>
          <a:ext cx="8915402" cy="3626150"/>
        </p:xfrm>
        <a:graphic>
          <a:graphicData uri="http://schemas.openxmlformats.org/drawingml/2006/table">
            <a:tbl>
              <a:tblPr firstRow="1" firstCol="1" bandRow="1"/>
              <a:tblGrid>
                <a:gridCol w="1272812">
                  <a:extLst>
                    <a:ext uri="{9D8B030D-6E8A-4147-A177-3AD203B41FA5}">
                      <a16:colId xmlns:a16="http://schemas.microsoft.com/office/drawing/2014/main" val="3497760245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3157798153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3065498649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1559609644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3135842428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4207107576"/>
                    </a:ext>
                  </a:extLst>
                </a:gridCol>
                <a:gridCol w="1273765">
                  <a:extLst>
                    <a:ext uri="{9D8B030D-6E8A-4147-A177-3AD203B41FA5}">
                      <a16:colId xmlns:a16="http://schemas.microsoft.com/office/drawing/2014/main" val="2988215093"/>
                    </a:ext>
                  </a:extLst>
                </a:gridCol>
              </a:tblGrid>
              <a:tr h="859164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No. of Years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Interest Rate per Year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059468"/>
                  </a:ext>
                </a:extLst>
              </a:tr>
              <a:tr h="3869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6688938"/>
                  </a:ext>
                </a:extLst>
              </a:tr>
              <a:tr h="4455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4161087"/>
                  </a:ext>
                </a:extLst>
              </a:tr>
              <a:tr h="3869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0.907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5904150"/>
                  </a:ext>
                </a:extLst>
              </a:tr>
              <a:tr h="3869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0.864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0.794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973407"/>
                  </a:ext>
                </a:extLst>
              </a:tr>
              <a:tr h="3869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0.792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07891"/>
                  </a:ext>
                </a:extLst>
              </a:tr>
              <a:tr h="3869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0.681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2429095"/>
                  </a:ext>
                </a:extLst>
              </a:tr>
              <a:tr h="3869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0.508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0.386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4310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189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/>
              <a:t>Present</a:t>
            </a:r>
            <a:r>
              <a:rPr lang="en-GB" sz="3600" b="1" dirty="0"/>
              <a:t> Value of Annuities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811161"/>
            <a:ext cx="11302181" cy="6341808"/>
          </a:xfrm>
        </p:spPr>
        <p:txBody>
          <a:bodyPr/>
          <a:lstStyle/>
          <a:p>
            <a:r>
              <a:rPr lang="en-US" dirty="0" smtClean="0"/>
              <a:t>An </a:t>
            </a:r>
            <a:r>
              <a:rPr lang="en-US" dirty="0"/>
              <a:t>annuity is an equally spaced level stream of cash flows.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For </a:t>
            </a:r>
            <a:r>
              <a:rPr lang="en-US" dirty="0"/>
              <a:t>example, a 4-year car loan might require 48 equal monthly payments of say $ 1000 per month. 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Any </a:t>
            </a:r>
            <a:r>
              <a:rPr lang="en-US" dirty="0"/>
              <a:t>such sequence of equally spaced, level cash flows is called an </a:t>
            </a:r>
            <a:r>
              <a:rPr lang="en-US" b="1" dirty="0"/>
              <a:t>annuity. </a:t>
            </a:r>
            <a:endParaRPr lang="en-US" dirty="0"/>
          </a:p>
          <a:p>
            <a:pPr marL="0" lvl="0" indent="0" algn="just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35788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1"/>
            <a:ext cx="12064180" cy="722260"/>
          </a:xfrm>
        </p:spPr>
        <p:txBody>
          <a:bodyPr/>
          <a:lstStyle/>
          <a:p>
            <a:pPr algn="l"/>
            <a:r>
              <a:rPr lang="en-US" sz="3600" b="1" dirty="0" smtClean="0"/>
              <a:t>Types of Annuities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811161"/>
            <a:ext cx="11362403" cy="6341808"/>
          </a:xfrm>
        </p:spPr>
        <p:txBody>
          <a:bodyPr/>
          <a:lstStyle/>
          <a:p>
            <a:r>
              <a:rPr lang="en-US" b="1" dirty="0"/>
              <a:t>Ordinary  Annuity</a:t>
            </a:r>
            <a:endParaRPr lang="en-US" dirty="0"/>
          </a:p>
          <a:p>
            <a:pPr marL="0" lvl="0" indent="0">
              <a:buNone/>
            </a:pPr>
            <a:r>
              <a:rPr lang="en-US" dirty="0" smtClean="0"/>
              <a:t>Occur </a:t>
            </a:r>
            <a:r>
              <a:rPr lang="en-US" dirty="0"/>
              <a:t>at the end of the period (a week, month, year). For example; salaries, dividends </a:t>
            </a:r>
            <a:r>
              <a:rPr lang="en-US" dirty="0" err="1"/>
              <a:t>etc</a:t>
            </a:r>
            <a:r>
              <a:rPr lang="en-US" dirty="0"/>
              <a:t> 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Annuity Due</a:t>
            </a:r>
            <a:r>
              <a:rPr lang="en-US" dirty="0"/>
              <a:t> </a:t>
            </a:r>
          </a:p>
          <a:p>
            <a:pPr marL="0" lvl="0" indent="0">
              <a:buNone/>
            </a:pPr>
            <a:r>
              <a:rPr lang="en-US" dirty="0" smtClean="0"/>
              <a:t>Occur </a:t>
            </a:r>
            <a:r>
              <a:rPr lang="en-US" dirty="0"/>
              <a:t>at the beginning of the period (a week, month, year </a:t>
            </a:r>
            <a:r>
              <a:rPr lang="en-US" dirty="0" err="1"/>
              <a:t>etc</a:t>
            </a:r>
            <a:r>
              <a:rPr lang="en-US" dirty="0"/>
              <a:t>). For example,</a:t>
            </a:r>
            <a:r>
              <a:rPr lang="en-US" b="1" dirty="0"/>
              <a:t> </a:t>
            </a:r>
            <a:r>
              <a:rPr lang="en-US" dirty="0"/>
              <a:t>Rent Payments. </a:t>
            </a:r>
            <a:endParaRPr lang="en-US" dirty="0" smtClean="0"/>
          </a:p>
          <a:p>
            <a:pPr marL="0" indent="0">
              <a:buNone/>
            </a:pPr>
            <a:r>
              <a:rPr lang="en-US" b="1" dirty="0"/>
              <a:t>Delayed  Annuity</a:t>
            </a:r>
            <a:endParaRPr lang="en-US" dirty="0"/>
          </a:p>
          <a:p>
            <a:pPr marL="0" lvl="0" indent="0">
              <a:buNone/>
            </a:pPr>
            <a:r>
              <a:rPr lang="en-US" dirty="0" smtClean="0"/>
              <a:t>Occur </a:t>
            </a:r>
            <a:r>
              <a:rPr lang="en-US" dirty="0"/>
              <a:t>at the end of the period but DO NOT start in the first period (a week, month, year,). </a:t>
            </a:r>
            <a:endParaRPr lang="en-US" dirty="0" smtClean="0"/>
          </a:p>
          <a:p>
            <a:pPr marL="0" lvl="0" indent="0">
              <a:buNone/>
            </a:pPr>
            <a:r>
              <a:rPr lang="en-US" b="1" dirty="0" smtClean="0"/>
              <a:t>Perpetuity</a:t>
            </a:r>
            <a:r>
              <a:rPr lang="en-US" b="1" dirty="0"/>
              <a:t>. </a:t>
            </a:r>
            <a:r>
              <a:rPr lang="en-US" dirty="0" smtClean="0"/>
              <a:t>This </a:t>
            </a:r>
            <a:r>
              <a:rPr lang="en-US" dirty="0"/>
              <a:t>is a</a:t>
            </a:r>
            <a:r>
              <a:rPr lang="en-US" b="1" dirty="0"/>
              <a:t> </a:t>
            </a:r>
            <a:r>
              <a:rPr lang="en-US" dirty="0"/>
              <a:t>stream of level cash payments that never ends. It is an annuity that never ends, in other words lasts forever.</a:t>
            </a:r>
          </a:p>
        </p:txBody>
      </p:sp>
    </p:spTree>
    <p:extLst>
      <p:ext uri="{BB962C8B-B14F-4D97-AF65-F5344CB8AC3E}">
        <p14:creationId xmlns:p14="http://schemas.microsoft.com/office/powerpoint/2010/main" val="91499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23569"/>
            <a:ext cx="11977682" cy="687592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GB" b="1" dirty="0" smtClean="0"/>
              <a:t>Present Value of </a:t>
            </a:r>
            <a:r>
              <a:rPr lang="en-GB" b="1" dirty="0" smtClean="0"/>
              <a:t>Ordinary Annuity </a:t>
            </a:r>
            <a:r>
              <a:rPr lang="en-GB" b="1" dirty="0" smtClean="0"/>
              <a:t>Formula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5900" y="811161"/>
                <a:ext cx="11337004" cy="5861488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PVIFA</a:t>
                </a:r>
                <a:r>
                  <a:rPr lang="en-US" dirty="0"/>
                  <a:t>= </a:t>
                </a:r>
                <a:r>
                  <a:rPr lang="en-US" dirty="0" smtClean="0"/>
                  <a:t>A*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Where</a:t>
                </a:r>
                <a:r>
                  <a:rPr lang="en-US" dirty="0"/>
                  <a:t>, </a:t>
                </a:r>
              </a:p>
              <a:p>
                <a:pPr marL="0" indent="0">
                  <a:buNone/>
                </a:pPr>
                <a:r>
                  <a:rPr lang="en-US" dirty="0" err="1"/>
                  <a:t>P</a:t>
                </a:r>
                <a:r>
                  <a:rPr lang="en-US" dirty="0" err="1" smtClean="0"/>
                  <a:t>VIFA</a:t>
                </a:r>
                <a:r>
                  <a:rPr lang="en-US" dirty="0"/>
                  <a:t>= </a:t>
                </a:r>
                <a:r>
                  <a:rPr lang="en-US" dirty="0" smtClean="0"/>
                  <a:t>Present </a:t>
                </a:r>
                <a:r>
                  <a:rPr lang="en-US" dirty="0"/>
                  <a:t>Value interest factor of Annuity</a:t>
                </a:r>
              </a:p>
              <a:p>
                <a:pPr marL="0" indent="0">
                  <a:buNone/>
                </a:pPr>
                <a:r>
                  <a:rPr lang="en-US" dirty="0"/>
                  <a:t>r= rate of return/ interest</a:t>
                </a:r>
              </a:p>
              <a:p>
                <a:pPr marL="0" indent="0">
                  <a:buNone/>
                </a:pPr>
                <a:r>
                  <a:rPr lang="en-US" dirty="0"/>
                  <a:t>t= number of times</a:t>
                </a:r>
                <a:r>
                  <a:rPr lang="en-US" dirty="0" smtClean="0"/>
                  <a:t>                       </a:t>
                </a:r>
                <a:endParaRPr lang="en-US" dirty="0"/>
              </a:p>
              <a:p>
                <a:pPr marL="0" lvl="0" indent="0">
                  <a:buNone/>
                </a:pPr>
                <a:endParaRPr lang="en-GB" dirty="0" smtClean="0"/>
              </a:p>
              <a:p>
                <a:pPr marL="0" lv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900" y="811161"/>
                <a:ext cx="11337004" cy="5861488"/>
              </a:xfrm>
              <a:blipFill>
                <a:blip r:embed="rId2"/>
                <a:stretch>
                  <a:fillRect l="-13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26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23569"/>
            <a:ext cx="11977682" cy="687592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br>
              <a:rPr lang="en-US" sz="3600" b="1" dirty="0" smtClean="0"/>
            </a:br>
            <a:r>
              <a:rPr lang="en-GB" b="1" dirty="0" smtClean="0"/>
              <a:t>Present value </a:t>
            </a:r>
            <a:r>
              <a:rPr lang="en-GB" b="1" dirty="0" smtClean="0"/>
              <a:t>of ordinary Annuity </a:t>
            </a:r>
            <a:r>
              <a:rPr lang="en-GB" b="1" dirty="0" smtClean="0"/>
              <a:t>illustration</a:t>
            </a:r>
            <a:r>
              <a:rPr lang="en-US" dirty="0"/>
              <a:t/>
            </a:r>
            <a:br>
              <a:rPr lang="en-US" dirty="0"/>
            </a:br>
            <a:endParaRPr lang="en-GB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6498" y="901699"/>
                <a:ext cx="11466406" cy="577094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Mary won a Jackpot in a casino that was to be paid in 10 annual installments of $465,000 each. The interest rate at the time was about 8 percent.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b="1" dirty="0"/>
                  <a:t>What is the present value of the jackpot? </a:t>
                </a:r>
                <a:endParaRPr lang="en-US" b="1" dirty="0" smtClean="0"/>
              </a:p>
              <a:p>
                <a:pPr marL="0" indent="0">
                  <a:buNone/>
                </a:pPr>
                <a:r>
                  <a:rPr lang="en-GB" b="1" dirty="0" smtClean="0"/>
                  <a:t>Use formula</a:t>
                </a:r>
                <a:endParaRPr lang="en-US" dirty="0"/>
              </a:p>
              <a:p>
                <a:r>
                  <a:rPr lang="en-US" dirty="0" err="1" smtClean="0"/>
                  <a:t>PVIFA</a:t>
                </a:r>
                <a:r>
                  <a:rPr lang="en-US" dirty="0"/>
                  <a:t>= </a:t>
                </a:r>
                <a:r>
                  <a:rPr lang="en-US" dirty="0" smtClean="0"/>
                  <a:t> </a:t>
                </a:r>
                <a:r>
                  <a:rPr lang="en-US" dirty="0" smtClean="0"/>
                  <a:t>A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dirty="0" smtClean="0"/>
                  <a:t>   = </a:t>
                </a:r>
                <a:r>
                  <a:rPr lang="en-US" dirty="0" smtClean="0"/>
                  <a:t>465,000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8%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sup>
                            </m:sSup>
                          </m:den>
                        </m:f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8%</m:t>
                        </m:r>
                      </m:den>
                    </m:f>
                  </m:oMath>
                </a14:m>
                <a:endParaRPr lang="en-US" dirty="0" smtClean="0"/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 smtClean="0"/>
                  <a:t>= 465,000</a:t>
                </a:r>
                <a:r>
                  <a:rPr lang="en-US" dirty="0"/>
                  <a:t> </a:t>
                </a:r>
                <a:r>
                  <a:rPr lang="en-US" dirty="0" smtClean="0"/>
                  <a:t>x</a:t>
                </a:r>
                <a:r>
                  <a:rPr lang="en-US" dirty="0" smtClean="0"/>
                  <a:t> </a:t>
                </a:r>
                <a:r>
                  <a:rPr lang="en-US" dirty="0" smtClean="0"/>
                  <a:t>6.710= $ 3,120,150</a:t>
                </a:r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 smtClean="0"/>
                  <a:t>      </a:t>
                </a:r>
                <a:endParaRPr lang="en-US" dirty="0"/>
              </a:p>
              <a:p>
                <a:pPr marL="0" lvl="0" indent="0">
                  <a:buNone/>
                </a:pPr>
                <a:endParaRPr lang="en-GB" dirty="0" smtClean="0"/>
              </a:p>
              <a:p>
                <a:pPr marL="0" lvl="0" indent="0">
                  <a:buNone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6498" y="901699"/>
                <a:ext cx="11466406" cy="5770949"/>
              </a:xfrm>
              <a:blipFill>
                <a:blip r:embed="rId2"/>
                <a:stretch>
                  <a:fillRect l="-1329" t="-13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64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GB" sz="3600" b="1" dirty="0" smtClean="0"/>
              <a:t>Extract of Present </a:t>
            </a:r>
            <a:r>
              <a:rPr lang="en-GB" sz="3600" b="1" dirty="0"/>
              <a:t>Value of Annuity </a:t>
            </a:r>
            <a:r>
              <a:rPr lang="en-GB" sz="3600" b="1" dirty="0" smtClean="0"/>
              <a:t>Factors (Ordinary)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811161"/>
            <a:ext cx="11302181" cy="634180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We read the </a:t>
            </a:r>
            <a:r>
              <a:rPr lang="en-US" dirty="0" err="1"/>
              <a:t>P</a:t>
            </a:r>
            <a:r>
              <a:rPr lang="en-US" dirty="0" err="1" smtClean="0"/>
              <a:t>VIFA</a:t>
            </a:r>
            <a:r>
              <a:rPr lang="en-US" dirty="0" smtClean="0"/>
              <a:t> </a:t>
            </a:r>
            <a:r>
              <a:rPr lang="en-US" dirty="0"/>
              <a:t>, </a:t>
            </a:r>
            <a:r>
              <a:rPr lang="en-US" dirty="0" smtClean="0"/>
              <a:t>the </a:t>
            </a:r>
            <a:r>
              <a:rPr lang="en-US" dirty="0"/>
              <a:t>intersect of </a:t>
            </a:r>
            <a:r>
              <a:rPr lang="en-US" dirty="0" smtClean="0"/>
              <a:t>10 periods </a:t>
            </a:r>
            <a:r>
              <a:rPr lang="en-US" dirty="0"/>
              <a:t>and 8</a:t>
            </a:r>
            <a:r>
              <a:rPr lang="en-US" dirty="0" smtClean="0"/>
              <a:t>%=6.710</a:t>
            </a:r>
          </a:p>
          <a:p>
            <a:pPr marL="0" indent="0">
              <a:buNone/>
            </a:pPr>
            <a:r>
              <a:rPr lang="en-US" dirty="0" smtClean="0"/>
              <a:t>= 465,000* </a:t>
            </a:r>
            <a:r>
              <a:rPr lang="en-US" dirty="0"/>
              <a:t>6.710= $ 3,120,150</a:t>
            </a:r>
            <a:endParaRPr lang="en-US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686657"/>
              </p:ext>
            </p:extLst>
          </p:nvPr>
        </p:nvGraphicFramePr>
        <p:xfrm>
          <a:off x="711200" y="2247901"/>
          <a:ext cx="9728200" cy="4394198"/>
        </p:xfrm>
        <a:graphic>
          <a:graphicData uri="http://schemas.openxmlformats.org/drawingml/2006/table">
            <a:tbl>
              <a:tblPr firstRow="1" firstCol="1" bandRow="1"/>
              <a:tblGrid>
                <a:gridCol w="1413692">
                  <a:extLst>
                    <a:ext uri="{9D8B030D-6E8A-4147-A177-3AD203B41FA5}">
                      <a16:colId xmlns:a16="http://schemas.microsoft.com/office/drawing/2014/main" val="83760866"/>
                    </a:ext>
                  </a:extLst>
                </a:gridCol>
                <a:gridCol w="1446446">
                  <a:extLst>
                    <a:ext uri="{9D8B030D-6E8A-4147-A177-3AD203B41FA5}">
                      <a16:colId xmlns:a16="http://schemas.microsoft.com/office/drawing/2014/main" val="450029534"/>
                    </a:ext>
                  </a:extLst>
                </a:gridCol>
                <a:gridCol w="1446446">
                  <a:extLst>
                    <a:ext uri="{9D8B030D-6E8A-4147-A177-3AD203B41FA5}">
                      <a16:colId xmlns:a16="http://schemas.microsoft.com/office/drawing/2014/main" val="2883972235"/>
                    </a:ext>
                  </a:extLst>
                </a:gridCol>
                <a:gridCol w="1445424">
                  <a:extLst>
                    <a:ext uri="{9D8B030D-6E8A-4147-A177-3AD203B41FA5}">
                      <a16:colId xmlns:a16="http://schemas.microsoft.com/office/drawing/2014/main" val="1356164388"/>
                    </a:ext>
                  </a:extLst>
                </a:gridCol>
                <a:gridCol w="1301596">
                  <a:extLst>
                    <a:ext uri="{9D8B030D-6E8A-4147-A177-3AD203B41FA5}">
                      <a16:colId xmlns:a16="http://schemas.microsoft.com/office/drawing/2014/main" val="67998800"/>
                    </a:ext>
                  </a:extLst>
                </a:gridCol>
                <a:gridCol w="1337298">
                  <a:extLst>
                    <a:ext uri="{9D8B030D-6E8A-4147-A177-3AD203B41FA5}">
                      <a16:colId xmlns:a16="http://schemas.microsoft.com/office/drawing/2014/main" val="1017061294"/>
                    </a:ext>
                  </a:extLst>
                </a:gridCol>
                <a:gridCol w="1337298">
                  <a:extLst>
                    <a:ext uri="{9D8B030D-6E8A-4147-A177-3AD203B41FA5}">
                      <a16:colId xmlns:a16="http://schemas.microsoft.com/office/drawing/2014/main" val="3642652545"/>
                    </a:ext>
                  </a:extLst>
                </a:gridCol>
              </a:tblGrid>
              <a:tr h="1870425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No. of Years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Interest</a:t>
                      </a:r>
                      <a:r>
                        <a:rPr lang="en-GB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per year/ period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841214"/>
                  </a:ext>
                </a:extLst>
              </a:tr>
              <a:tr h="3605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278760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0.909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247536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1.833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4443266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2.723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2.673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2.624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2.487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6067441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3.546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3.387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3.312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009093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4.212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3.993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3.890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3.791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575523"/>
                  </a:ext>
                </a:extLst>
              </a:tr>
              <a:tr h="3605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7.722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7.360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7.024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6.710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6.418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6.145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293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66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3448480" cy="722261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Formula of PV of Perpetuity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996" y="811161"/>
            <a:ext cx="11379908" cy="5564925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endParaRPr lang="en-GB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824737"/>
              </p:ext>
            </p:extLst>
          </p:nvPr>
        </p:nvGraphicFramePr>
        <p:xfrm>
          <a:off x="533402" y="1981199"/>
          <a:ext cx="9834715" cy="3003756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556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11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6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8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18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1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72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8976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7760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err="1" smtClean="0">
                          <a:solidFill>
                            <a:schemeClr val="tx1"/>
                          </a:solidFill>
                        </a:rPr>
                        <a:t>Yr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Present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</a:rPr>
                        <a:t> Value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5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800" dirty="0" smtClean="0"/>
                        <a:t>Perpetuity </a:t>
                      </a:r>
                      <a:endParaRPr lang="en-US" sz="2800" dirty="0" smtClean="0"/>
                    </a:p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(Ordinary)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800" dirty="0" smtClean="0"/>
                        <a:t>1</a:t>
                      </a:r>
                      <a:r>
                        <a:rPr lang="en-US" sz="2800" dirty="0" smtClean="0"/>
                        <a:t>/ </a:t>
                      </a:r>
                      <a:r>
                        <a:rPr lang="en-US" sz="2800" i="1" dirty="0" smtClean="0"/>
                        <a:t>r 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18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800" dirty="0" smtClean="0"/>
                        <a:t>Perpetuity </a:t>
                      </a:r>
                      <a:endParaRPr lang="en-US" sz="2800" dirty="0" smtClean="0"/>
                    </a:p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(Delayed)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$ 1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1/</a:t>
                      </a:r>
                      <a:r>
                        <a:rPr lang="en-US" sz="2800" i="1" dirty="0" smtClean="0"/>
                        <a:t>r</a:t>
                      </a:r>
                      <a:r>
                        <a:rPr lang="en-US" sz="2800" dirty="0" smtClean="0"/>
                        <a:t>(1 + </a:t>
                      </a:r>
                      <a:r>
                        <a:rPr lang="en-US" sz="2800" i="1" dirty="0" smtClean="0"/>
                        <a:t>r</a:t>
                      </a:r>
                      <a:r>
                        <a:rPr lang="en-US" sz="2800" dirty="0" smtClean="0"/>
                        <a:t>)</a:t>
                      </a:r>
                      <a:r>
                        <a:rPr lang="en-US" sz="2800" baseline="30000" dirty="0" smtClean="0"/>
                        <a:t>3</a:t>
                      </a:r>
                      <a:endParaRPr lang="en-GB" sz="2800" dirty="0" smtClean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42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3448480" cy="722261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Summary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996" y="811161"/>
            <a:ext cx="11379908" cy="5564925"/>
          </a:xfrm>
        </p:spPr>
        <p:txBody>
          <a:bodyPr/>
          <a:lstStyle/>
          <a:p>
            <a:pPr lvl="0"/>
            <a:r>
              <a:rPr lang="en-US" dirty="0" smtClean="0"/>
              <a:t>Money </a:t>
            </a:r>
            <a:r>
              <a:rPr lang="en-US" dirty="0"/>
              <a:t>has time value. </a:t>
            </a:r>
          </a:p>
          <a:p>
            <a:pPr lvl="0"/>
            <a:r>
              <a:rPr lang="en-US" dirty="0"/>
              <a:t>A dollar today is more valuable than a </a:t>
            </a:r>
            <a:r>
              <a:rPr lang="en-US" dirty="0" smtClean="0"/>
              <a:t>dollar tomorrow</a:t>
            </a:r>
          </a:p>
          <a:p>
            <a:pPr lvl="0"/>
            <a:r>
              <a:rPr lang="en-US" dirty="0" smtClean="0"/>
              <a:t>We </a:t>
            </a:r>
            <a:r>
              <a:rPr lang="en-US" dirty="0"/>
              <a:t>use rate of interest to express the time value of money.</a:t>
            </a:r>
          </a:p>
          <a:p>
            <a:pPr lvl="0"/>
            <a:r>
              <a:rPr lang="en-US" dirty="0"/>
              <a:t>Simple Interest may be defined as Interest that is calculated as a simple percentage of the original principal amount.</a:t>
            </a:r>
          </a:p>
          <a:p>
            <a:pPr lvl="0"/>
            <a:r>
              <a:rPr lang="en-US" dirty="0"/>
              <a:t>Compound interest is calculated on total of previously earned interest and the Original Principal.</a:t>
            </a:r>
          </a:p>
          <a:p>
            <a:pPr marL="0" indent="0">
              <a:buNone/>
            </a:pPr>
            <a:endParaRPr lang="en-US" dirty="0"/>
          </a:p>
          <a:p>
            <a:pPr marL="514350" lvl="0" indent="-514350">
              <a:buFont typeface="+mj-lt"/>
              <a:buAutoNum type="arabicPeriod"/>
            </a:pPr>
            <a:endParaRPr lang="en-GB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04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811160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Summary </a:t>
            </a:r>
            <a:r>
              <a:rPr lang="en-US" sz="3600" b="1" dirty="0" err="1" smtClean="0"/>
              <a:t>Ctd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811161"/>
            <a:ext cx="11302181" cy="6341808"/>
          </a:xfrm>
        </p:spPr>
        <p:txBody>
          <a:bodyPr/>
          <a:lstStyle/>
          <a:p>
            <a:r>
              <a:rPr lang="en-GB" dirty="0" smtClean="0"/>
              <a:t>Present </a:t>
            </a:r>
            <a:r>
              <a:rPr lang="en-GB" dirty="0"/>
              <a:t>value factors are reciprocals of future value factors</a:t>
            </a:r>
          </a:p>
          <a:p>
            <a:r>
              <a:rPr lang="en-GB" dirty="0"/>
              <a:t>Interest rates and future value are positively related</a:t>
            </a:r>
          </a:p>
          <a:p>
            <a:r>
              <a:rPr lang="en-GB" dirty="0"/>
              <a:t>Interest rates and present value are negatively related</a:t>
            </a:r>
          </a:p>
          <a:p>
            <a:r>
              <a:rPr lang="en-GB" dirty="0"/>
              <a:t>Time period and future value are positively related</a:t>
            </a:r>
          </a:p>
          <a:p>
            <a:r>
              <a:rPr lang="en-GB" dirty="0"/>
              <a:t>Time period and present value are negatively related</a:t>
            </a:r>
            <a:endParaRPr lang="en-US" dirty="0"/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04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i="1" dirty="0" smtClean="0"/>
              <a:t>THE END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/>
              <a:t>We have come to the end of Lecture three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See you in the next class</a:t>
            </a:r>
          </a:p>
        </p:txBody>
      </p:sp>
    </p:spTree>
    <p:extLst>
      <p:ext uri="{BB962C8B-B14F-4D97-AF65-F5344CB8AC3E}">
        <p14:creationId xmlns:p14="http://schemas.microsoft.com/office/powerpoint/2010/main" val="3027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3600" b="1" dirty="0" smtClean="0"/>
              <a:t>REFERENCES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dirty="0"/>
              <a:t>Business Finance, Eddie </a:t>
            </a:r>
            <a:r>
              <a:rPr lang="en-GB" dirty="0" err="1"/>
              <a:t>McLaney</a:t>
            </a:r>
            <a:r>
              <a:rPr lang="en-GB" dirty="0"/>
              <a:t>, Prentice Hall, 11th Edition, 2017</a:t>
            </a:r>
          </a:p>
          <a:p>
            <a:pPr lvl="0"/>
            <a:r>
              <a:rPr lang="en-US" dirty="0" smtClean="0"/>
              <a:t>Fundamentals </a:t>
            </a:r>
            <a:r>
              <a:rPr lang="en-US" dirty="0"/>
              <a:t>of Financial Management</a:t>
            </a:r>
            <a:r>
              <a:rPr lang="en-US" i="1" dirty="0"/>
              <a:t>, </a:t>
            </a:r>
            <a:r>
              <a:rPr lang="en-US" dirty="0"/>
              <a:t>Brigham, Eugene F. and Joel F. Houston, Concise 5th Edition, Thomson South-Western, Mason, Ohio, 2006.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 smtClean="0"/>
              <a:t>Any </a:t>
            </a:r>
            <a:r>
              <a:rPr lang="en-GB" dirty="0"/>
              <a:t>other Text book on Business Finance</a:t>
            </a:r>
            <a:endParaRPr lang="en-US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3200" dirty="0" smtClean="0"/>
              <a:t>Present </a:t>
            </a:r>
            <a:r>
              <a:rPr lang="en-GB" sz="3200" dirty="0"/>
              <a:t>value and Future Value Tables </a:t>
            </a:r>
            <a:endParaRPr lang="en-US" sz="3200" dirty="0"/>
          </a:p>
          <a:p>
            <a:pPr marL="457200" lvl="1" indent="0" algn="just"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41795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5956</TotalTime>
  <Words>2768</Words>
  <Application>Microsoft Office PowerPoint</Application>
  <PresentationFormat>Widescreen</PresentationFormat>
  <Paragraphs>460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Arial</vt:lpstr>
      <vt:lpstr>Calibri</vt:lpstr>
      <vt:lpstr>Cambria Math</vt:lpstr>
      <vt:lpstr>Courier New</vt:lpstr>
      <vt:lpstr>Lucida Sans</vt:lpstr>
      <vt:lpstr>Narkisim</vt:lpstr>
      <vt:lpstr>Times New Roman</vt:lpstr>
      <vt:lpstr>Theme1</vt:lpstr>
      <vt:lpstr>Custom Design</vt:lpstr>
      <vt:lpstr>Business Finance  Week 3   Introduction to the Concept of Time Value of Money</vt:lpstr>
      <vt:lpstr>Intended Learning Outcomes </vt:lpstr>
      <vt:lpstr>                     Introduction</vt:lpstr>
      <vt:lpstr>Time Value of Money Techniques</vt:lpstr>
      <vt:lpstr>Future Value Techniques </vt:lpstr>
      <vt:lpstr>Present Value Techniques </vt:lpstr>
      <vt:lpstr>Future Value Concept (Compounding)  . </vt:lpstr>
      <vt:lpstr>1. Future Value of Single Amount/Lumpsum</vt:lpstr>
      <vt:lpstr>Illustration :Future Value of Single Amount</vt:lpstr>
      <vt:lpstr> What is your interest after one year? How much money will you have in the bank account at year end?</vt:lpstr>
      <vt:lpstr> How much money will you have in the bank at end of second year if you don’t withdraw?  </vt:lpstr>
      <vt:lpstr> How much money will you have in the bank at end of third year if you don’t withdraw? </vt:lpstr>
      <vt:lpstr>If your investment horizon is t years?</vt:lpstr>
      <vt:lpstr>Types of Interest Calculations</vt:lpstr>
      <vt:lpstr>Summary</vt:lpstr>
      <vt:lpstr>Illustration </vt:lpstr>
      <vt:lpstr> Steps </vt:lpstr>
      <vt:lpstr> Steps- Solution </vt:lpstr>
      <vt:lpstr>FV using Formula</vt:lpstr>
      <vt:lpstr>Extract of Future Value of Single Amount </vt:lpstr>
      <vt:lpstr> Solution :FVIF Tables </vt:lpstr>
      <vt:lpstr>Future Value of Annuity</vt:lpstr>
      <vt:lpstr>Conditions  for Future Value of Annuity</vt:lpstr>
      <vt:lpstr>Types of Annuities</vt:lpstr>
      <vt:lpstr>Ordinary Annuity Illustration</vt:lpstr>
      <vt:lpstr>Ordinary Annuity Illustration Solution</vt:lpstr>
      <vt:lpstr>Future Value of Ordinary Annuity Formula,</vt:lpstr>
      <vt:lpstr>   FV Table of Ordinary Annuity Extract  We read the FVIFA , he intersect of 4 yrs and 8%=4.506 The FVA will be 3000* 4.506=$13,518   </vt:lpstr>
      <vt:lpstr>PowerPoint Presentation</vt:lpstr>
      <vt:lpstr>Present Value Concept (Discounting)</vt:lpstr>
      <vt:lpstr>Present Value of single Amount Formula</vt:lpstr>
      <vt:lpstr>Present Value of single Amount Illustration </vt:lpstr>
      <vt:lpstr>Compute the Present Value of a $100 Cash Flow for the Following Combinations of Discount Rates and years:</vt:lpstr>
      <vt:lpstr>Present Value of Annuities</vt:lpstr>
      <vt:lpstr>Types of Annuities</vt:lpstr>
      <vt:lpstr> Present Value of Ordinary Annuity Formula</vt:lpstr>
      <vt:lpstr>  Present value of ordinary Annuity illustration </vt:lpstr>
      <vt:lpstr>Extract of Present Value of Annuity Factors (Ordinary)</vt:lpstr>
      <vt:lpstr> Formula of PV of Perpetuity .</vt:lpstr>
      <vt:lpstr> Summary .</vt:lpstr>
      <vt:lpstr> Summary Ctd  </vt:lpstr>
      <vt:lpstr>THE END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317</cp:revision>
  <dcterms:created xsi:type="dcterms:W3CDTF">2022-03-11T15:32:41Z</dcterms:created>
  <dcterms:modified xsi:type="dcterms:W3CDTF">2023-10-03T12:02:53Z</dcterms:modified>
</cp:coreProperties>
</file>