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  <p:sldMasterId id="2147483688" r:id="rId2"/>
  </p:sldMasterIdLst>
  <p:notesMasterIdLst>
    <p:notesMasterId r:id="rId48"/>
  </p:notesMasterIdLst>
  <p:sldIdLst>
    <p:sldId id="256" r:id="rId3"/>
    <p:sldId id="292" r:id="rId4"/>
    <p:sldId id="297" r:id="rId5"/>
    <p:sldId id="362" r:id="rId6"/>
    <p:sldId id="341" r:id="rId7"/>
    <p:sldId id="311" r:id="rId8"/>
    <p:sldId id="340" r:id="rId9"/>
    <p:sldId id="363" r:id="rId10"/>
    <p:sldId id="356" r:id="rId11"/>
    <p:sldId id="357" r:id="rId12"/>
    <p:sldId id="364" r:id="rId13"/>
    <p:sldId id="293" r:id="rId14"/>
    <p:sldId id="358" r:id="rId15"/>
    <p:sldId id="365" r:id="rId16"/>
    <p:sldId id="312" r:id="rId17"/>
    <p:sldId id="366" r:id="rId18"/>
    <p:sldId id="342" r:id="rId19"/>
    <p:sldId id="359" r:id="rId20"/>
    <p:sldId id="367" r:id="rId21"/>
    <p:sldId id="294" r:id="rId22"/>
    <p:sldId id="313" r:id="rId23"/>
    <p:sldId id="368" r:id="rId24"/>
    <p:sldId id="360" r:id="rId25"/>
    <p:sldId id="296" r:id="rId26"/>
    <p:sldId id="327" r:id="rId27"/>
    <p:sldId id="314" r:id="rId28"/>
    <p:sldId id="369" r:id="rId29"/>
    <p:sldId id="300" r:id="rId30"/>
    <p:sldId id="346" r:id="rId31"/>
    <p:sldId id="347" r:id="rId32"/>
    <p:sldId id="376" r:id="rId33"/>
    <p:sldId id="370" r:id="rId34"/>
    <p:sldId id="295" r:id="rId35"/>
    <p:sldId id="298" r:id="rId36"/>
    <p:sldId id="352" r:id="rId37"/>
    <p:sldId id="372" r:id="rId38"/>
    <p:sldId id="371" r:id="rId39"/>
    <p:sldId id="315" r:id="rId40"/>
    <p:sldId id="299" r:id="rId41"/>
    <p:sldId id="374" r:id="rId42"/>
    <p:sldId id="373" r:id="rId43"/>
    <p:sldId id="316" r:id="rId44"/>
    <p:sldId id="375" r:id="rId45"/>
    <p:sldId id="339" r:id="rId46"/>
    <p:sldId id="326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44" autoAdjust="0"/>
    <p:restoredTop sz="90837" autoAdjust="0"/>
  </p:normalViewPr>
  <p:slideViewPr>
    <p:cSldViewPr snapToGrid="0">
      <p:cViewPr varScale="1">
        <p:scale>
          <a:sx n="50" d="100"/>
          <a:sy n="50" d="100"/>
        </p:scale>
        <p:origin x="845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31CE14-7628-4AFE-9F52-566F0E0BC23E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03FAF0-92FB-404B-9F40-0F18ACC91D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9514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03FAF0-92FB-404B-9F40-0F18ACC91D3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321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3175"/>
            <a:ext cx="8686800" cy="1590675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pic>
        <p:nvPicPr>
          <p:cNvPr id="5" name="Picture 10" descr="halfton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63700"/>
            <a:ext cx="8686800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 descr="ma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0134" y="2730500"/>
            <a:ext cx="302683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9156700" y="6402388"/>
            <a:ext cx="2980267" cy="400050"/>
          </a:xfrm>
          <a:prstGeom prst="rect">
            <a:avLst/>
          </a:prstGeom>
          <a:solidFill>
            <a:srgbClr val="132C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9156700" y="6430964"/>
            <a:ext cx="2980267" cy="231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900" b="1" spc="225" dirty="0">
                <a:solidFill>
                  <a:schemeClr val="bg1">
                    <a:lumMod val="85000"/>
                  </a:schemeClr>
                </a:solidFill>
                <a:latin typeface="+mn-lt"/>
                <a:cs typeface="Arial" panose="020B0604020202020204" pitchFamily="34" charset="0"/>
              </a:rPr>
              <a:t>www.nettconsultants.com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2184" y="6397625"/>
            <a:ext cx="5094816" cy="30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350" i="1" dirty="0">
                <a:solidFill>
                  <a:srgbClr val="2F55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Transformation Through Ethical Consulting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-3175"/>
            <a:ext cx="3505200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318"/>
            <a:ext cx="8686800" cy="1582185"/>
          </a:xfrm>
          <a:noFill/>
        </p:spPr>
        <p:txBody>
          <a:bodyPr/>
          <a:lstStyle>
            <a:lvl1pPr algn="ctr">
              <a:defRPr sz="4500" b="1" cap="small" spc="225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" y="3524597"/>
            <a:ext cx="8686799" cy="1620982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3300" b="0" i="1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6092981"/>
      </p:ext>
    </p:extLst>
  </p:cSld>
  <p:clrMapOvr>
    <a:masterClrMapping/>
  </p:clrMapOvr>
  <p:transition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844"/>
            <a:ext cx="8752789" cy="1000668"/>
          </a:xfrm>
        </p:spPr>
        <p:txBody>
          <a:bodyPr>
            <a:noAutofit/>
          </a:bodyPr>
          <a:lstStyle>
            <a:lvl1pPr>
              <a:defRPr sz="3000" cap="small" spc="225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0"/>
          </p:nvPr>
        </p:nvSpPr>
        <p:spPr>
          <a:xfrm>
            <a:off x="228600" y="1770612"/>
            <a:ext cx="8981389" cy="4688379"/>
          </a:xfrm>
        </p:spPr>
        <p:txBody>
          <a:bodyPr>
            <a:normAutofit/>
          </a:bodyPr>
          <a:lstStyle>
            <a:lvl1pPr marL="255985" indent="-255985">
              <a:defRPr sz="3300"/>
            </a:lvl1pPr>
            <a:lvl2pPr marL="514350" indent="-171450">
              <a:buFont typeface="Lucida Sans" panose="020B0602030504020204" pitchFamily="34" charset="0"/>
              <a:buChar char="–"/>
              <a:defRPr sz="3000">
                <a:solidFill>
                  <a:schemeClr val="accent2"/>
                </a:solidFill>
              </a:defRPr>
            </a:lvl2pPr>
            <a:lvl3pPr marL="857250" indent="-171450">
              <a:buFont typeface="Courier New" panose="02070309020205020404" pitchFamily="49" charset="0"/>
              <a:buChar char="o"/>
              <a:defRPr sz="2700"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8334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881201"/>
      </p:ext>
    </p:extLst>
  </p:cSld>
  <p:clrMapOvr>
    <a:masterClrMapping/>
  </p:clrMapOvr>
  <p:transition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830226"/>
      </p:ext>
    </p:extLst>
  </p:cSld>
  <p:clrMapOvr>
    <a:masterClrMapping/>
  </p:clrMapOvr>
  <p:transition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Log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651" y="68263"/>
            <a:ext cx="28575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272158"/>
      </p:ext>
    </p:extLst>
  </p:cSld>
  <p:clrMapOvr>
    <a:masterClrMapping/>
  </p:clrMapOvr>
  <p:transition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733439"/>
      </p:ext>
    </p:extLst>
  </p:cSld>
  <p:clrMapOvr>
    <a:masterClrMapping/>
  </p:clrMapOvr>
  <p:transition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858656"/>
      </p:ext>
    </p:extLst>
  </p:cSld>
  <p:clrMapOvr>
    <a:masterClrMapping/>
  </p:clrMapOvr>
  <p:transition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472187"/>
      </p:ext>
    </p:extLst>
  </p:cSld>
  <p:clrMapOvr>
    <a:masterClrMapping/>
  </p:clrMapOvr>
  <p:transition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721576"/>
      </p:ext>
    </p:extLst>
  </p:cSld>
  <p:clrMapOvr>
    <a:masterClrMapping/>
  </p:clrMapOvr>
  <p:transition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5880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0800" y="1600203"/>
            <a:ext cx="55880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T"/>
          </a:p>
        </p:txBody>
      </p:sp>
    </p:spTree>
    <p:extLst>
      <p:ext uri="{BB962C8B-B14F-4D97-AF65-F5344CB8AC3E}">
        <p14:creationId xmlns:p14="http://schemas.microsoft.com/office/powerpoint/2010/main" val="4015331305"/>
      </p:ext>
    </p:extLst>
  </p:cSld>
  <p:clrMapOvr>
    <a:masterClrMapping/>
  </p:clrMapOvr>
  <p:transition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7ADA1-D6C1-40C0-81CD-8C94C1794AD6}" type="datetimeFigureOut">
              <a:rPr lang="en-US"/>
              <a:pPr>
                <a:defRPr/>
              </a:pPr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7751E1-1352-42A3-9172-593316E468F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216147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743E3-570A-4A81-B050-550B44FF855C}" type="datetimeFigureOut">
              <a:rPr lang="en-US"/>
              <a:pPr>
                <a:defRPr/>
              </a:pPr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3B0791-207A-41C8-852C-8579531591D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23663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418E7-50DE-450B-8C75-134A5D39FEB3}" type="datetimeFigureOut">
              <a:rPr lang="en-US"/>
              <a:pPr>
                <a:defRPr/>
              </a:pPr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ED7299-11C9-4F04-94FB-B0F742A146C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7499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>
                <a:latin typeface="+mj-lt"/>
              </a:defRPr>
            </a:lvl1pPr>
            <a:lvl2pPr>
              <a:defRPr sz="2800">
                <a:latin typeface="+mj-lt"/>
              </a:defRPr>
            </a:lvl2pPr>
            <a:lvl3pPr>
              <a:defRPr sz="2800">
                <a:latin typeface="+mj-lt"/>
              </a:defRPr>
            </a:lvl3pPr>
            <a:lvl4pPr>
              <a:defRPr sz="2800">
                <a:latin typeface="+mj-lt"/>
              </a:defRPr>
            </a:lvl4pPr>
            <a:lvl5pPr>
              <a:defRPr sz="2800">
                <a:latin typeface="+mj-lt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7868A-CDC4-444C-9595-A3B1C1D1A60A}" type="datetimeFigureOut">
              <a:rPr lang="en-US"/>
              <a:pPr>
                <a:defRPr/>
              </a:pPr>
              <a:t>10/7/2023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Dr John Kamau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CE69DA-0440-4D04-B5D7-CFA7E329E6D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943370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EEB59-9E9E-4E5D-9D5A-59BEB237163F}" type="datetimeFigureOut">
              <a:rPr lang="en-US"/>
              <a:pPr>
                <a:defRPr/>
              </a:pPr>
              <a:t>10/7/2023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7F1177-32F8-4E5B-8F6E-C78E7762C4F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770487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AC67C-D749-4751-BBC3-E5ECB2D77C2C}" type="datetimeFigureOut">
              <a:rPr lang="en-US"/>
              <a:pPr>
                <a:defRPr/>
              </a:pPr>
              <a:t>10/7/2023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8218F4-948A-4E38-81A1-52FF53877C8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705937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98906-F489-4CD2-99EF-5D93689AB451}" type="datetimeFigureOut">
              <a:rPr lang="en-US"/>
              <a:pPr>
                <a:defRPr/>
              </a:pPr>
              <a:t>10/7/2023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ED973E-7CD2-4A96-89EF-F52A1BAE8DD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81374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13DDC-5FD3-4261-92CC-D05065E148B2}" type="datetimeFigureOut">
              <a:rPr lang="en-US"/>
              <a:pPr>
                <a:defRPr/>
              </a:pPr>
              <a:t>10/7/2023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9F018C-0F26-481C-9196-65C3F8699DD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023874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14C83-0D14-4EBE-86D6-3531478C2C7E}" type="datetimeFigureOut">
              <a:rPr lang="en-US"/>
              <a:pPr>
                <a:defRPr/>
              </a:pPr>
              <a:t>10/7/2023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1C34F3-9E00-4AE4-A860-14F60958D4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992111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2EA83-3376-44AE-B94A-1E25818175A1}" type="datetimeFigureOut">
              <a:rPr lang="en-US"/>
              <a:pPr>
                <a:defRPr/>
              </a:pPr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E859DA-6FA8-4DD4-BA08-253BDFC6347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84071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360DD-2B7D-4C25-95A0-81B61A4BDDE1}" type="datetimeFigureOut">
              <a:rPr lang="en-US"/>
              <a:pPr>
                <a:defRPr/>
              </a:pPr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116DF2-78DB-48C1-8F11-9E1F2ED2B18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1177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122768" y="100013"/>
            <a:ext cx="9057217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2767" y="1825625"/>
            <a:ext cx="9374717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052" name="TextBox 7"/>
          <p:cNvSpPr txBox="1">
            <a:spLocks noChangeArrowheads="1"/>
          </p:cNvSpPr>
          <p:nvPr/>
        </p:nvSpPr>
        <p:spPr bwMode="auto">
          <a:xfrm>
            <a:off x="8832852" y="6164264"/>
            <a:ext cx="320463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en-US" altLang="en-US" sz="1200">
                <a:solidFill>
                  <a:srgbClr val="2F5597"/>
                </a:solidFill>
              </a:rPr>
              <a:t>www.nettconsultants.com</a:t>
            </a:r>
          </a:p>
        </p:txBody>
      </p:sp>
      <p:sp>
        <p:nvSpPr>
          <p:cNvPr id="2053" name="TextBox 9"/>
          <p:cNvSpPr txBox="1">
            <a:spLocks noChangeArrowheads="1"/>
          </p:cNvSpPr>
          <p:nvPr/>
        </p:nvSpPr>
        <p:spPr bwMode="auto">
          <a:xfrm>
            <a:off x="6921500" y="6481763"/>
            <a:ext cx="515831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en-US" altLang="en-US" sz="1200" i="1">
                <a:solidFill>
                  <a:srgbClr val="2F5597"/>
                </a:solidFill>
              </a:rPr>
              <a:t>Transformation Through Ethical Consulting</a:t>
            </a:r>
          </a:p>
        </p:txBody>
      </p:sp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1534" y="120650"/>
            <a:ext cx="3308351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139701" y="847725"/>
            <a:ext cx="9131300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8701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</p:sldLayoutIdLst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4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rgbClr val="203864"/>
          </a:solidFill>
          <a:latin typeface="Narkisim" panose="020E0502050101010101" pitchFamily="34" charset="-79"/>
          <a:ea typeface="+mj-ea"/>
          <a:cs typeface="Narkisim" panose="020E0502050101010101" pitchFamily="34" charset="-79"/>
        </a:defRPr>
      </a:lvl1pPr>
      <a:lvl2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2pPr>
      <a:lvl3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3pPr>
      <a:lvl4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4pPr>
      <a:lvl5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5pPr>
      <a:lvl6pPr marL="4572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6pPr>
      <a:lvl7pPr marL="9144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7pPr>
      <a:lvl8pPr marL="13716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8pPr>
      <a:lvl9pPr marL="18288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9pPr>
    </p:titleStyle>
    <p:bodyStyle>
      <a:lvl1pPr marL="428625" indent="-428625" algn="l" defTabSz="685800" rtl="0" eaLnBrk="1" fontAlgn="base" hangingPunct="1">
        <a:spcBef>
          <a:spcPts val="750"/>
        </a:spcBef>
        <a:spcAft>
          <a:spcPts val="450"/>
        </a:spcAft>
        <a:buFont typeface="Arial" charset="0"/>
        <a:buChar char="•"/>
        <a:defRPr sz="2700" kern="1200">
          <a:solidFill>
            <a:schemeClr val="tx1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1pPr>
      <a:lvl2pPr marL="514350" indent="-171450" algn="l" defTabSz="685800" rtl="0" eaLnBrk="1" fontAlgn="base" hangingPunct="1">
        <a:spcBef>
          <a:spcPts val="375"/>
        </a:spcBef>
        <a:spcAft>
          <a:spcPts val="450"/>
        </a:spcAft>
        <a:buFont typeface="Lucida Sans" pitchFamily="34" charset="0"/>
        <a:buChar char="–"/>
        <a:defRPr sz="2400" i="1" kern="1200">
          <a:solidFill>
            <a:srgbClr val="C00000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Lucida Sans" pitchFamily="34" charset="0"/>
        <a:buChar char="–"/>
        <a:defRPr sz="2100" kern="1200">
          <a:solidFill>
            <a:srgbClr val="2F5597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2107F3A-5579-447A-96D6-F85B234E830B}" type="datetimeFigureOut">
              <a:rPr lang="en-US"/>
              <a:pPr>
                <a:defRPr/>
              </a:pPr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B22E2F5-D5DB-4132-855D-89E3038358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68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EDB21-84B1-4581-8736-46B09420DB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047136"/>
            <a:ext cx="10363200" cy="3364478"/>
          </a:xfrm>
        </p:spPr>
        <p:txBody>
          <a:bodyPr/>
          <a:lstStyle/>
          <a:p>
            <a:r>
              <a:rPr lang="en-GB" b="1" dirty="0" smtClean="0"/>
              <a:t>Business Finance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Week 4</a:t>
            </a:r>
            <a:br>
              <a:rPr lang="en-GB" dirty="0" smtClean="0"/>
            </a:br>
            <a:r>
              <a:rPr lang="en-GB" dirty="0" smtClean="0"/>
              <a:t> </a:t>
            </a:r>
            <a:br>
              <a:rPr lang="en-GB" dirty="0" smtClean="0"/>
            </a:br>
            <a:r>
              <a:rPr lang="en-GB" dirty="0" smtClean="0"/>
              <a:t>Application of Time Value of Money</a:t>
            </a:r>
            <a:endParaRPr lang="en-US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C0DFFB-67B2-4EED-B0EB-83FD67D7CB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4026310"/>
            <a:ext cx="8534400" cy="1612490"/>
          </a:xfrm>
        </p:spPr>
        <p:txBody>
          <a:bodyPr>
            <a:normAutofit/>
          </a:bodyPr>
          <a:lstStyle/>
          <a:p>
            <a:endParaRPr lang="en-US" b="1" i="0" dirty="0">
              <a:solidFill>
                <a:schemeClr val="tx1"/>
              </a:solidFill>
            </a:endParaRPr>
          </a:p>
          <a:p>
            <a:r>
              <a:rPr lang="en-US" b="1" dirty="0" smtClean="0"/>
              <a:t>Lecturer: Dr. Charity </a:t>
            </a:r>
            <a:r>
              <a:rPr lang="en-US" b="1" dirty="0" err="1" smtClean="0"/>
              <a:t>Njoka</a:t>
            </a:r>
            <a:r>
              <a:rPr lang="en-US" b="1" dirty="0" smtClean="0"/>
              <a:t> (PhD)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6130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08"/>
    </mc:Choice>
    <mc:Fallback xmlns="">
      <p:transition spd="slow" advTm="1310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582400" cy="840658"/>
          </a:xfrm>
        </p:spPr>
        <p:txBody>
          <a:bodyPr/>
          <a:lstStyle/>
          <a:p>
            <a:r>
              <a:rPr lang="en-US" sz="3600" b="1" dirty="0" smtClean="0"/>
              <a:t>Intended Learning Outcomes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840659"/>
            <a:ext cx="11724968" cy="6017341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 algn="just">
              <a:buNone/>
            </a:pPr>
            <a:endParaRPr lang="en-GB" dirty="0" smtClean="0"/>
          </a:p>
          <a:p>
            <a:pPr marL="0" indent="0" algn="just">
              <a:buNone/>
            </a:pPr>
            <a:r>
              <a:rPr lang="en-GB" dirty="0" smtClean="0"/>
              <a:t>By the </a:t>
            </a:r>
            <a:r>
              <a:rPr lang="en-GB" dirty="0"/>
              <a:t>end of this </a:t>
            </a:r>
            <a:r>
              <a:rPr lang="en-GB" dirty="0" smtClean="0"/>
              <a:t>lecturer </a:t>
            </a:r>
            <a:r>
              <a:rPr lang="en-GB" dirty="0"/>
              <a:t>, you should be able </a:t>
            </a:r>
            <a:r>
              <a:rPr lang="en-GB" dirty="0" smtClean="0"/>
              <a:t>to:</a:t>
            </a:r>
          </a:p>
          <a:p>
            <a:pPr marL="0" indent="0" algn="just">
              <a:buNone/>
            </a:pPr>
            <a:endParaRPr lang="en-GB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 smtClean="0"/>
              <a:t>Apply </a:t>
            </a:r>
            <a:r>
              <a:rPr lang="en-US" dirty="0"/>
              <a:t>time value of money to accumulate a future sum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Apply time value of money to prepare loan amortization schedules,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 smtClean="0"/>
              <a:t>Apply time value of money to determine interest rates and growth rates.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01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86498"/>
            <a:ext cx="9131643" cy="617838"/>
          </a:xfrm>
          <a:noFill/>
        </p:spPr>
        <p:txBody>
          <a:bodyPr/>
          <a:lstStyle/>
          <a:p>
            <a:pPr algn="l"/>
            <a:r>
              <a:rPr lang="en-US" sz="3600" b="1" dirty="0" smtClean="0"/>
              <a:t>                     Introduction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97" y="1421027"/>
            <a:ext cx="11936627" cy="5436974"/>
          </a:xfrm>
          <a:noFill/>
        </p:spPr>
        <p:txBody>
          <a:bodyPr/>
          <a:lstStyle/>
          <a:p>
            <a:r>
              <a:rPr lang="en-US" dirty="0"/>
              <a:t>Time Value Future value and present value techniques have a number of important applications in finance.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These Include,</a:t>
            </a:r>
          </a:p>
          <a:p>
            <a:pPr marL="514350" indent="-514350">
              <a:buAutoNum type="arabicParenBoth"/>
            </a:pPr>
            <a:r>
              <a:rPr lang="en-US" dirty="0"/>
              <a:t>D</a:t>
            </a:r>
            <a:r>
              <a:rPr lang="en-US" dirty="0" smtClean="0"/>
              <a:t>eposits </a:t>
            </a:r>
            <a:r>
              <a:rPr lang="en-US" dirty="0"/>
              <a:t>needed to accumulate a future sum,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(</a:t>
            </a:r>
            <a:r>
              <a:rPr lang="en-US" dirty="0"/>
              <a:t>2) </a:t>
            </a:r>
            <a:r>
              <a:rPr lang="en-US" dirty="0" smtClean="0"/>
              <a:t>Interest </a:t>
            </a:r>
            <a:r>
              <a:rPr lang="en-US" dirty="0"/>
              <a:t>or growth rates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(</a:t>
            </a:r>
            <a:r>
              <a:rPr lang="en-US" dirty="0"/>
              <a:t>3) </a:t>
            </a:r>
            <a:r>
              <a:rPr lang="en-US" dirty="0" smtClean="0"/>
              <a:t>Loan </a:t>
            </a:r>
            <a:r>
              <a:rPr lang="en-US" dirty="0"/>
              <a:t>amortization, and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(</a:t>
            </a:r>
            <a:r>
              <a:rPr lang="en-US" dirty="0"/>
              <a:t>4) </a:t>
            </a:r>
            <a:r>
              <a:rPr lang="en-US" dirty="0" smtClean="0"/>
              <a:t>Finding </a:t>
            </a:r>
            <a:r>
              <a:rPr lang="en-US" dirty="0"/>
              <a:t>an unknown number of periods.</a:t>
            </a:r>
          </a:p>
        </p:txBody>
      </p:sp>
    </p:spTree>
    <p:extLst>
      <p:ext uri="{BB962C8B-B14F-4D97-AF65-F5344CB8AC3E}">
        <p14:creationId xmlns:p14="http://schemas.microsoft.com/office/powerpoint/2010/main" val="213939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023123" cy="930729"/>
          </a:xfrm>
          <a:noFill/>
        </p:spPr>
        <p:txBody>
          <a:bodyPr/>
          <a:lstStyle/>
          <a:p>
            <a:pPr algn="l"/>
            <a:r>
              <a:rPr lang="en-US" sz="3600" b="1" dirty="0" smtClean="0"/>
              <a:t> A. Deposits Needed To Accumulate A Future Sum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" y="1173480"/>
            <a:ext cx="11840244" cy="5684521"/>
          </a:xfrm>
          <a:noFill/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 smtClean="0"/>
              <a:t>1 </a:t>
            </a:r>
            <a:r>
              <a:rPr lang="en-US" b="1" dirty="0"/>
              <a:t>Asset </a:t>
            </a:r>
            <a:r>
              <a:rPr lang="en-US" b="1" dirty="0" smtClean="0"/>
              <a:t>acquisition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An </a:t>
            </a:r>
            <a:r>
              <a:rPr lang="en-US" dirty="0"/>
              <a:t>investor may be interested in acquiring some property some time in </a:t>
            </a:r>
            <a:r>
              <a:rPr lang="en-US" dirty="0" smtClean="0"/>
              <a:t>future</a:t>
            </a:r>
            <a:r>
              <a:rPr lang="en-US" b="1" dirty="0" smtClean="0"/>
              <a:t>.</a:t>
            </a:r>
          </a:p>
          <a:p>
            <a:r>
              <a:rPr lang="en-US" b="1" dirty="0" smtClean="0"/>
              <a:t>H</a:t>
            </a:r>
            <a:r>
              <a:rPr lang="en-US" dirty="0" smtClean="0"/>
              <a:t>ence </a:t>
            </a:r>
            <a:r>
              <a:rPr lang="en-US" dirty="0"/>
              <a:t>will need to accumulate money for the project.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39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10" y="0"/>
            <a:ext cx="8926109" cy="889686"/>
          </a:xfrm>
          <a:noFill/>
        </p:spPr>
        <p:txBody>
          <a:bodyPr/>
          <a:lstStyle/>
          <a:p>
            <a:pPr lvl="0" algn="l"/>
            <a:r>
              <a:rPr lang="en-GB" sz="3600" b="1" dirty="0" smtClean="0"/>
              <a:t>Illustration 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endParaRPr lang="en-GB" dirty="0" smtClean="0"/>
          </a:p>
          <a:p>
            <a:pPr marL="0" indent="0" algn="just">
              <a:buNone/>
            </a:pPr>
            <a:r>
              <a:rPr lang="en-US" dirty="0"/>
              <a:t>Suppose you want to buy a house 5 years from now, and you estimate that an initial down payment of $20,000 will be required at that time. To accumulate the $ 20,000, you wish to make equal annual end-of-year deposits into an account paying annual interest of 6 percent. </a:t>
            </a:r>
          </a:p>
          <a:p>
            <a:pPr marL="0" indent="0" algn="just">
              <a:buNone/>
            </a:pPr>
            <a:r>
              <a:rPr lang="en-US" b="1" dirty="0"/>
              <a:t>Required.</a:t>
            </a:r>
            <a:r>
              <a:rPr lang="en-US" dirty="0"/>
              <a:t> </a:t>
            </a:r>
          </a:p>
          <a:p>
            <a:pPr algn="just"/>
            <a:r>
              <a:rPr lang="en-US" dirty="0"/>
              <a:t>Determine what size annuity will result in a single amount equal to $20,000 at the end of year 5</a:t>
            </a:r>
          </a:p>
        </p:txBody>
      </p:sp>
    </p:spTree>
    <p:extLst>
      <p:ext uri="{BB962C8B-B14F-4D97-AF65-F5344CB8AC3E}">
        <p14:creationId xmlns:p14="http://schemas.microsoft.com/office/powerpoint/2010/main" val="358062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10" y="0"/>
            <a:ext cx="8926109" cy="889686"/>
          </a:xfrm>
          <a:noFill/>
        </p:spPr>
        <p:txBody>
          <a:bodyPr/>
          <a:lstStyle/>
          <a:p>
            <a:pPr marL="0" indent="0" algn="l">
              <a:buNone/>
            </a:pPr>
            <a:r>
              <a:rPr lang="en-US" sz="3600" b="1" dirty="0" smtClean="0"/>
              <a:t>Solution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is a future value of $ 20,000 that needs to be accumulated through equal periodical savings at the end of every period.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Hence </a:t>
            </a:r>
            <a:r>
              <a:rPr lang="en-US" dirty="0"/>
              <a:t>what amount need to be saved on periodical basis (Ordinary annuity)?</a:t>
            </a:r>
          </a:p>
          <a:p>
            <a:r>
              <a:rPr lang="en-US" dirty="0"/>
              <a:t>We can </a:t>
            </a:r>
            <a:r>
              <a:rPr lang="en-US" dirty="0" smtClean="0"/>
              <a:t>use </a:t>
            </a:r>
            <a:r>
              <a:rPr lang="en-US" dirty="0" err="1" smtClean="0"/>
              <a:t>FVIFA</a:t>
            </a:r>
            <a:r>
              <a:rPr lang="en-US" dirty="0" smtClean="0"/>
              <a:t> Table or Formula </a:t>
            </a:r>
            <a:endParaRPr lang="en-US" dirty="0"/>
          </a:p>
          <a:p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426837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956"/>
            <a:ext cx="9037319" cy="742729"/>
          </a:xfrm>
          <a:noFill/>
        </p:spPr>
        <p:txBody>
          <a:bodyPr/>
          <a:lstStyle/>
          <a:p>
            <a:pPr algn="l"/>
            <a:r>
              <a:rPr lang="en-GB" sz="3600" b="1" dirty="0" smtClean="0"/>
              <a:t/>
            </a:r>
            <a:br>
              <a:rPr lang="en-GB" sz="3600" b="1" dirty="0" smtClean="0"/>
            </a:br>
            <a:r>
              <a:rPr lang="en-GB" sz="3600" b="1" dirty="0" smtClean="0"/>
              <a:t>Solution-Formula</a:t>
            </a:r>
            <a:r>
              <a:rPr lang="en-US" sz="3600" dirty="0"/>
              <a:t/>
            </a:r>
            <a:br>
              <a:rPr lang="en-US" sz="3600" dirty="0"/>
            </a:br>
            <a:endParaRPr lang="en-US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1023538"/>
                <a:ext cx="12192000" cy="6200222"/>
              </a:xfrm>
              <a:noFill/>
            </p:spPr>
            <p:txBody>
              <a:bodyPr/>
              <a:lstStyle/>
              <a:p>
                <a:pPr marL="0" indent="0">
                  <a:buNone/>
                </a:pPr>
                <a:endParaRPr lang="en-GB" dirty="0" smtClean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GB" i="1" dirty="0" smtClean="0"/>
              </a:p>
              <a:p>
                <a:endParaRPr lang="en-GB" i="1" dirty="0" smtClean="0"/>
              </a:p>
              <a:p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20,000=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× </m:t>
                    </m:r>
                    <m:d>
                      <m:dPr>
                        <m:begChr m:val="{"/>
                        <m:endChr m:val="}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(1+6%)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sup>
                            </m:sSup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−1</m:t>
                            </m:r>
                          </m:num>
                          <m:den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6%</m:t>
                            </m:r>
                          </m:den>
                        </m:f>
                      </m:e>
                    </m:d>
                  </m:oMath>
                </a14:m>
                <a:endParaRPr lang="en-US" dirty="0" smtClean="0"/>
              </a:p>
              <a:p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A= 20,000 /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(1+6%)</m:t>
                            </m:r>
                          </m:e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5</m:t>
                            </m:r>
                          </m:sup>
                        </m:sSup>
                        <m:r>
                          <a:rPr lang="en-US" i="1">
                            <a:latin typeface="Cambria Math" panose="02040503050406030204" pitchFamily="18" charset="0"/>
                          </a:rPr>
                          <m:t>−1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6%</m:t>
                        </m:r>
                      </m:den>
                    </m:f>
                  </m:oMath>
                </a14:m>
                <a:r>
                  <a:rPr lang="en-US" dirty="0"/>
                  <a:t>  = 20, 000/5.637  =  $ 3,547.99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023538"/>
                <a:ext cx="12192000" cy="6200222"/>
              </a:xfrm>
              <a:blipFill>
                <a:blip r:embed="rId2"/>
                <a:stretch>
                  <a:fillRect l="-1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0" y="1469571"/>
                <a:ext cx="7690757" cy="106035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latin typeface="Cambria Math" panose="02040503050406030204" pitchFamily="18" charset="0"/>
                        </a:rPr>
                        <m:t>𝐹𝑉𝐴</m:t>
                      </m:r>
                      <m:r>
                        <a:rPr lang="en-US" sz="28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sz="2800" i="0">
                          <a:latin typeface="Cambria Math" panose="02040503050406030204" pitchFamily="18" charset="0"/>
                        </a:rPr>
                        <m:t>× </m:t>
                      </m:r>
                      <m:d>
                        <m:dPr>
                          <m:begChr m:val="{"/>
                          <m:endChr m:val="}"/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sz="28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800" i="0">
                                          <a:latin typeface="Cambria Math" panose="02040503050406030204" pitchFamily="18" charset="0"/>
                                        </a:rPr>
                                        <m:t>1+</m:t>
                                      </m:r>
                                      <m:r>
                                        <a:rPr lang="en-US" sz="2800" i="1">
                                          <a:latin typeface="Cambria Math" panose="02040503050406030204" pitchFamily="18" charset="0"/>
                                        </a:rPr>
                                        <m:t>𝑟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sup>
                              </m:sSup>
                              <m:r>
                                <a:rPr lang="en-US" sz="2800" i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num>
                            <m:den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469571"/>
                <a:ext cx="7690757" cy="106035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9723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956"/>
            <a:ext cx="9037319" cy="742729"/>
          </a:xfrm>
          <a:noFill/>
        </p:spPr>
        <p:txBody>
          <a:bodyPr/>
          <a:lstStyle/>
          <a:p>
            <a:pPr algn="l"/>
            <a:r>
              <a:rPr lang="en-GB" sz="3600" b="1" dirty="0" smtClean="0"/>
              <a:t> </a:t>
            </a:r>
            <a:br>
              <a:rPr lang="en-GB" sz="3600" b="1" dirty="0" smtClean="0"/>
            </a:br>
            <a:r>
              <a:rPr lang="en-GB" sz="3600" b="1" dirty="0" smtClean="0"/>
              <a:t>Solution- </a:t>
            </a:r>
            <a:r>
              <a:rPr lang="en-GB" sz="3600" b="1" dirty="0" err="1" smtClean="0"/>
              <a:t>FVA</a:t>
            </a:r>
            <a:r>
              <a:rPr lang="en-GB" sz="3600" b="1" u="sng" dirty="0" smtClean="0"/>
              <a:t> </a:t>
            </a:r>
            <a:r>
              <a:rPr lang="en-GB" sz="3600" b="1" u="sng" dirty="0"/>
              <a:t/>
            </a:r>
            <a:br>
              <a:rPr lang="en-GB" sz="3600" b="1" u="sng" dirty="0"/>
            </a:br>
            <a:r>
              <a:rPr lang="en-GB" sz="3600" b="1" u="sng" dirty="0" smtClean="0"/>
              <a:t/>
            </a:r>
            <a:br>
              <a:rPr lang="en-GB" sz="3600" b="1" u="sng" dirty="0" smtClean="0"/>
            </a:br>
            <a:r>
              <a:rPr lang="en-GB" sz="3600" b="1" u="sng" dirty="0"/>
              <a:t/>
            </a:r>
            <a:br>
              <a:rPr lang="en-GB" sz="3600" b="1" u="sng" dirty="0"/>
            </a:br>
            <a:r>
              <a:rPr lang="en-GB" sz="3600" b="1" u="sng" dirty="0" smtClean="0"/>
              <a:t/>
            </a:r>
            <a:br>
              <a:rPr lang="en-GB" sz="3600" b="1" u="sng" dirty="0" smtClean="0"/>
            </a:br>
            <a:r>
              <a:rPr lang="en-GB" sz="3600" b="1" u="sng" dirty="0"/>
              <a:t/>
            </a:r>
            <a:br>
              <a:rPr lang="en-GB" sz="3600" b="1" u="sng" dirty="0"/>
            </a:br>
            <a:r>
              <a:rPr lang="en-GB" sz="3600" b="1" u="sng" dirty="0" smtClean="0"/>
              <a:t/>
            </a:r>
            <a:br>
              <a:rPr lang="en-GB" sz="3600" b="1" u="sng" dirty="0" smtClean="0"/>
            </a:br>
            <a:r>
              <a:rPr lang="en-GB" sz="3600" b="1" u="sng" dirty="0"/>
              <a:t/>
            </a:r>
            <a:br>
              <a:rPr lang="en-GB" sz="3600" b="1" u="sng" dirty="0"/>
            </a:br>
            <a:r>
              <a:rPr lang="en-GB" sz="3600" b="1" u="sng" dirty="0" smtClean="0"/>
              <a:t/>
            </a:r>
            <a:br>
              <a:rPr lang="en-GB" sz="3600" b="1" u="sng" dirty="0" smtClean="0"/>
            </a:br>
            <a:r>
              <a:rPr lang="en-GB" sz="3600" b="1" u="sng" dirty="0"/>
              <a:t/>
            </a:r>
            <a:br>
              <a:rPr lang="en-GB" sz="3600" b="1" u="sng" dirty="0"/>
            </a:br>
            <a:r>
              <a:rPr lang="en-GB" sz="3600" b="1" u="sng" dirty="0" smtClean="0"/>
              <a:t/>
            </a:r>
            <a:br>
              <a:rPr lang="en-GB" sz="3600" b="1" u="sng" dirty="0" smtClean="0"/>
            </a:br>
            <a:r>
              <a:rPr lang="en-GB" sz="3600" b="1" dirty="0" smtClean="0"/>
              <a:t>Solution- </a:t>
            </a:r>
            <a:r>
              <a:rPr lang="en-GB" sz="3600" b="1" dirty="0" err="1" smtClean="0"/>
              <a:t>FVIFA</a:t>
            </a:r>
            <a:r>
              <a:rPr lang="en-GB" sz="3600" b="1" dirty="0" smtClean="0"/>
              <a:t> Table</a:t>
            </a:r>
            <a:r>
              <a:rPr lang="en-GB" sz="3600" b="1" u="sng" dirty="0"/>
              <a:t/>
            </a:r>
            <a:br>
              <a:rPr lang="en-GB" sz="3600" b="1" u="sng" dirty="0"/>
            </a:br>
            <a:r>
              <a:rPr lang="en-GB" sz="3600" b="1" u="sng" dirty="0" smtClean="0"/>
              <a:t/>
            </a:r>
            <a:br>
              <a:rPr lang="en-GB" sz="3600" b="1" u="sng" dirty="0" smtClean="0"/>
            </a:br>
            <a:r>
              <a:rPr lang="en-GB" sz="3600" b="1" u="sng" dirty="0"/>
              <a:t/>
            </a:r>
            <a:br>
              <a:rPr lang="en-GB" sz="3600" b="1" u="sng" dirty="0"/>
            </a:br>
            <a:r>
              <a:rPr lang="en-GB" sz="3600" b="1" u="sng" dirty="0" smtClean="0"/>
              <a:t/>
            </a:r>
            <a:br>
              <a:rPr lang="en-GB" sz="3600" b="1" u="sng" dirty="0" smtClean="0"/>
            </a:br>
            <a:r>
              <a:rPr lang="en-GB" sz="3600" b="1" u="sng" dirty="0"/>
              <a:t/>
            </a:r>
            <a:br>
              <a:rPr lang="en-GB" sz="3600" b="1" u="sng" dirty="0"/>
            </a:br>
            <a:r>
              <a:rPr lang="en-GB" sz="3600" b="1" u="sng" dirty="0" smtClean="0"/>
              <a:t/>
            </a:r>
            <a:br>
              <a:rPr lang="en-GB" sz="3600" b="1" u="sng" dirty="0" smtClean="0"/>
            </a:br>
            <a:r>
              <a:rPr lang="en-GB" sz="3600" b="1" u="sng" dirty="0"/>
              <a:t/>
            </a:r>
            <a:br>
              <a:rPr lang="en-GB" sz="3600" b="1" u="sng" dirty="0"/>
            </a:br>
            <a:r>
              <a:rPr lang="en-GB" sz="3600" b="1" dirty="0" smtClean="0"/>
              <a:t>  </a:t>
            </a:r>
            <a:br>
              <a:rPr lang="en-GB" sz="3600" b="1" dirty="0" smtClean="0"/>
            </a:br>
            <a:r>
              <a:rPr lang="en-GB" sz="3600" b="1" dirty="0" smtClean="0"/>
              <a:t>   </a:t>
            </a:r>
            <a:r>
              <a:rPr lang="en-US" sz="2800" dirty="0" err="1" smtClean="0"/>
              <a:t>FVA</a:t>
            </a:r>
            <a:r>
              <a:rPr lang="en-US" sz="2800" baseline="-25000" dirty="0" err="1" smtClean="0"/>
              <a:t>t</a:t>
            </a:r>
            <a:r>
              <a:rPr lang="en-US" sz="2800" dirty="0" smtClean="0"/>
              <a:t> </a:t>
            </a:r>
            <a:r>
              <a:rPr lang="en-US" sz="2800" dirty="0"/>
              <a:t>= A * (</a:t>
            </a:r>
            <a:r>
              <a:rPr lang="en-US" sz="2800" dirty="0" err="1"/>
              <a:t>FVIFA</a:t>
            </a:r>
            <a:r>
              <a:rPr lang="en-US" sz="2800" dirty="0"/>
              <a:t> </a:t>
            </a:r>
            <a:r>
              <a:rPr lang="en-US" sz="2800" baseline="-25000" dirty="0" err="1"/>
              <a:t>r,t</a:t>
            </a:r>
            <a:r>
              <a:rPr lang="en-US" sz="2800" dirty="0"/>
              <a:t>)</a:t>
            </a:r>
            <a:br>
              <a:rPr lang="en-US" sz="2800" dirty="0"/>
            </a:br>
            <a:r>
              <a:rPr lang="en-GB" sz="2800" b="1" dirty="0" smtClean="0"/>
              <a:t>   </a:t>
            </a:r>
            <a:r>
              <a:rPr lang="en-US" sz="2800" i="1" dirty="0" err="1" smtClean="0"/>
              <a:t>FVIFA</a:t>
            </a:r>
            <a:r>
              <a:rPr lang="en-US" sz="2800" i="1" dirty="0" smtClean="0"/>
              <a:t> </a:t>
            </a:r>
            <a:r>
              <a:rPr lang="en-US" sz="2800" dirty="0"/>
              <a:t>6%,</a:t>
            </a:r>
            <a:r>
              <a:rPr lang="en-US" sz="2800" dirty="0" err="1" smtClean="0"/>
              <a:t>5yrs</a:t>
            </a:r>
            <a:r>
              <a:rPr lang="en-US" sz="2800" dirty="0"/>
              <a:t>=</a:t>
            </a:r>
            <a:r>
              <a:rPr lang="en-US" sz="2800" dirty="0" smtClean="0"/>
              <a:t> 5.637</a:t>
            </a:r>
            <a:br>
              <a:rPr lang="en-US" sz="2800" dirty="0" smtClean="0"/>
            </a:br>
            <a:r>
              <a:rPr lang="en-US" sz="2800" dirty="0" smtClean="0"/>
              <a:t>   A </a:t>
            </a:r>
            <a:r>
              <a:rPr lang="en-US" sz="2800" dirty="0"/>
              <a:t>= </a:t>
            </a:r>
            <a:r>
              <a:rPr lang="en-US" sz="2800" dirty="0" err="1"/>
              <a:t>FVA</a:t>
            </a:r>
            <a:r>
              <a:rPr lang="en-US" sz="2800" baseline="-25000" dirty="0" err="1"/>
              <a:t>t</a:t>
            </a:r>
            <a:r>
              <a:rPr lang="en-US" sz="2800" dirty="0"/>
              <a:t> / (</a:t>
            </a:r>
            <a:r>
              <a:rPr lang="en-US" sz="2800" dirty="0" err="1"/>
              <a:t>FVIFA</a:t>
            </a:r>
            <a:r>
              <a:rPr lang="en-US" sz="2800" dirty="0"/>
              <a:t> </a:t>
            </a:r>
            <a:r>
              <a:rPr lang="en-US" sz="2800" baseline="-25000" dirty="0" err="1"/>
              <a:t>r,t</a:t>
            </a:r>
            <a:r>
              <a:rPr lang="en-US" sz="2800" dirty="0" smtClean="0"/>
              <a:t>) </a:t>
            </a:r>
            <a:br>
              <a:rPr lang="en-US" sz="2800" dirty="0" smtClean="0"/>
            </a:br>
            <a:r>
              <a:rPr lang="en-US" sz="2800" dirty="0" smtClean="0"/>
              <a:t>  A</a:t>
            </a:r>
            <a:r>
              <a:rPr lang="en-US" sz="2800" dirty="0"/>
              <a:t>= 20,000/5.637= 3,547.99</a:t>
            </a:r>
            <a:r>
              <a:rPr lang="en-US" sz="3200" dirty="0"/>
              <a:t/>
            </a:r>
            <a:br>
              <a:rPr lang="en-US" sz="3200" dirty="0"/>
            </a:b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6344526"/>
              </p:ext>
            </p:extLst>
          </p:nvPr>
        </p:nvGraphicFramePr>
        <p:xfrm>
          <a:off x="587829" y="1224641"/>
          <a:ext cx="6645728" cy="3396344"/>
        </p:xfrm>
        <a:graphic>
          <a:graphicData uri="http://schemas.openxmlformats.org/drawingml/2006/table">
            <a:tbl>
              <a:tblPr firstRow="1" firstCol="1" bandRow="1"/>
              <a:tblGrid>
                <a:gridCol w="1229101">
                  <a:extLst>
                    <a:ext uri="{9D8B030D-6E8A-4147-A177-3AD203B41FA5}">
                      <a16:colId xmlns:a16="http://schemas.microsoft.com/office/drawing/2014/main" val="24625427"/>
                    </a:ext>
                  </a:extLst>
                </a:gridCol>
                <a:gridCol w="728885">
                  <a:extLst>
                    <a:ext uri="{9D8B030D-6E8A-4147-A177-3AD203B41FA5}">
                      <a16:colId xmlns:a16="http://schemas.microsoft.com/office/drawing/2014/main" val="2904012015"/>
                    </a:ext>
                  </a:extLst>
                </a:gridCol>
                <a:gridCol w="814637">
                  <a:extLst>
                    <a:ext uri="{9D8B030D-6E8A-4147-A177-3AD203B41FA5}">
                      <a16:colId xmlns:a16="http://schemas.microsoft.com/office/drawing/2014/main" val="2618397042"/>
                    </a:ext>
                  </a:extLst>
                </a:gridCol>
                <a:gridCol w="657428">
                  <a:extLst>
                    <a:ext uri="{9D8B030D-6E8A-4147-A177-3AD203B41FA5}">
                      <a16:colId xmlns:a16="http://schemas.microsoft.com/office/drawing/2014/main" val="4277609039"/>
                    </a:ext>
                  </a:extLst>
                </a:gridCol>
                <a:gridCol w="771762">
                  <a:extLst>
                    <a:ext uri="{9D8B030D-6E8A-4147-A177-3AD203B41FA5}">
                      <a16:colId xmlns:a16="http://schemas.microsoft.com/office/drawing/2014/main" val="730334979"/>
                    </a:ext>
                  </a:extLst>
                </a:gridCol>
                <a:gridCol w="900390">
                  <a:extLst>
                    <a:ext uri="{9D8B030D-6E8A-4147-A177-3AD203B41FA5}">
                      <a16:colId xmlns:a16="http://schemas.microsoft.com/office/drawing/2014/main" val="3989993566"/>
                    </a:ext>
                  </a:extLst>
                </a:gridCol>
                <a:gridCol w="1543525">
                  <a:extLst>
                    <a:ext uri="{9D8B030D-6E8A-4147-A177-3AD203B41FA5}">
                      <a16:colId xmlns:a16="http://schemas.microsoft.com/office/drawing/2014/main" val="3173573385"/>
                    </a:ext>
                  </a:extLst>
                </a:gridCol>
              </a:tblGrid>
              <a:tr h="424543">
                <a:tc row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No. of Years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Interest Rate per Year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1113195"/>
                  </a:ext>
                </a:extLst>
              </a:tr>
              <a:tr h="4245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5%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6%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7%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8%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9%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10%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4029921"/>
                  </a:ext>
                </a:extLst>
              </a:tr>
              <a:tr h="42454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1.000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1.000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1.000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1.000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1.000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1.000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729957"/>
                  </a:ext>
                </a:extLst>
              </a:tr>
              <a:tr h="42454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2.050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2.060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2.070 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2.080 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2.090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2.100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7821506"/>
                  </a:ext>
                </a:extLst>
              </a:tr>
              <a:tr h="42454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3.153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3.184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3.215 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3.246 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3.278 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3.310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5214438"/>
                  </a:ext>
                </a:extLst>
              </a:tr>
              <a:tr h="42454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4.310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4.375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4.440 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4.506 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4.573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4.641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6485504"/>
                  </a:ext>
                </a:extLst>
              </a:tr>
              <a:tr h="42454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5.526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5.637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5.751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5.867 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5.985 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6.105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156031"/>
                  </a:ext>
                </a:extLst>
              </a:tr>
              <a:tr h="42454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12.578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13.181  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13.816 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14.487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15.193 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15.937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4977523"/>
                  </a:ext>
                </a:extLst>
              </a:tr>
            </a:tbl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767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10" y="0"/>
            <a:ext cx="8926109" cy="889686"/>
          </a:xfrm>
          <a:noFill/>
        </p:spPr>
        <p:txBody>
          <a:bodyPr/>
          <a:lstStyle/>
          <a:p>
            <a:pPr algn="l"/>
            <a:r>
              <a:rPr lang="en-US" sz="3600" b="1" dirty="0" err="1" smtClean="0"/>
              <a:t>2.Sinking</a:t>
            </a:r>
            <a:r>
              <a:rPr lang="en-US" sz="3600" b="1" dirty="0" smtClean="0"/>
              <a:t> </a:t>
            </a:r>
            <a:r>
              <a:rPr lang="en-US" sz="3600" b="1" dirty="0"/>
              <a:t>Fund Problems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A </a:t>
            </a:r>
            <a:r>
              <a:rPr lang="en-US" dirty="0"/>
              <a:t>financial manager may have to determine the amount of annual payments so as to accumulate a specified sum of money on a future date to redeem an existing liability or provide funds for replacement of an existing asset.</a:t>
            </a:r>
          </a:p>
          <a:p>
            <a:r>
              <a:rPr lang="en-US" dirty="0"/>
              <a:t>A company has $ 200,000, 6% bonds outstanding today. The company has to redeem the bonds after 5 years and establishes a Sinking Fund to provide funds for redemption. Sinking Fund Investments earn interest @ 10% p.a. The investments are made at the end of each year. </a:t>
            </a:r>
          </a:p>
          <a:p>
            <a:r>
              <a:rPr lang="en-US" b="1" dirty="0"/>
              <a:t>Required</a:t>
            </a:r>
            <a:r>
              <a:rPr lang="en-US" dirty="0"/>
              <a:t>: What annual payment must the firm make to ensure that the needed $ 200,000 is available on the designated date?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671744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10" y="0"/>
            <a:ext cx="8926109" cy="889686"/>
          </a:xfrm>
          <a:noFill/>
        </p:spPr>
        <p:txBody>
          <a:bodyPr/>
          <a:lstStyle/>
          <a:p>
            <a:pPr marL="0" indent="0" algn="l">
              <a:buNone/>
            </a:pPr>
            <a:r>
              <a:rPr lang="en-US" sz="3600" b="1" dirty="0" smtClean="0"/>
              <a:t>Solution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endParaRPr lang="en-GB" dirty="0" smtClean="0"/>
          </a:p>
          <a:p>
            <a:r>
              <a:rPr lang="en-US" dirty="0" smtClean="0"/>
              <a:t>A </a:t>
            </a:r>
            <a:r>
              <a:rPr lang="en-US" dirty="0"/>
              <a:t>= </a:t>
            </a:r>
            <a:r>
              <a:rPr lang="en-US" dirty="0" err="1"/>
              <a:t>FVA</a:t>
            </a:r>
            <a:r>
              <a:rPr lang="en-US" baseline="-25000" dirty="0" err="1"/>
              <a:t>5</a:t>
            </a:r>
            <a:r>
              <a:rPr lang="en-US" baseline="-25000" dirty="0"/>
              <a:t>  </a:t>
            </a:r>
            <a:r>
              <a:rPr lang="en-US" dirty="0"/>
              <a:t>/ </a:t>
            </a:r>
            <a:r>
              <a:rPr lang="en-US" dirty="0" err="1"/>
              <a:t>FVIFA</a:t>
            </a:r>
            <a:r>
              <a:rPr lang="en-US" dirty="0"/>
              <a:t>, </a:t>
            </a:r>
            <a:r>
              <a:rPr lang="en-US" baseline="-25000" dirty="0"/>
              <a:t>10, 5 </a:t>
            </a:r>
            <a:r>
              <a:rPr lang="en-US" baseline="-25000" dirty="0" err="1"/>
              <a:t>yrs</a:t>
            </a:r>
            <a:endParaRPr lang="en-US" dirty="0"/>
          </a:p>
          <a:p>
            <a:r>
              <a:rPr lang="en-US" dirty="0"/>
              <a:t>Referring to the </a:t>
            </a:r>
            <a:r>
              <a:rPr lang="en-US" dirty="0" err="1"/>
              <a:t>FVIFA</a:t>
            </a:r>
            <a:r>
              <a:rPr lang="en-US" dirty="0"/>
              <a:t> tables we find that at </a:t>
            </a:r>
            <a:endParaRPr lang="en-US" dirty="0" smtClean="0"/>
          </a:p>
          <a:p>
            <a:r>
              <a:rPr lang="en-US" dirty="0" smtClean="0"/>
              <a:t>(</a:t>
            </a:r>
            <a:r>
              <a:rPr lang="en-US" dirty="0" err="1"/>
              <a:t>i</a:t>
            </a:r>
            <a:r>
              <a:rPr lang="en-US" dirty="0"/>
              <a:t>) 10 percent and n = 5 years,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compound value of an annuity of $. 1, is 6.105.  </a:t>
            </a:r>
            <a:endParaRPr lang="en-US" dirty="0" smtClean="0"/>
          </a:p>
          <a:p>
            <a:r>
              <a:rPr lang="en-US" dirty="0" smtClean="0"/>
              <a:t>.</a:t>
            </a:r>
            <a:r>
              <a:rPr lang="en-US" b="1" baseline="30000" dirty="0" smtClean="0"/>
              <a:t>.</a:t>
            </a:r>
            <a:r>
              <a:rPr lang="en-US" dirty="0" smtClean="0"/>
              <a:t>. </a:t>
            </a:r>
            <a:r>
              <a:rPr lang="en-US" dirty="0"/>
              <a:t>A = 200,000/6.105 = $. 32,760.03</a:t>
            </a:r>
          </a:p>
          <a:p>
            <a:r>
              <a:rPr lang="en-US" dirty="0"/>
              <a:t>Hence, the firm should make annual payment of $ 32,760.03 for 5 years.</a:t>
            </a:r>
          </a:p>
        </p:txBody>
      </p:sp>
    </p:spTree>
    <p:extLst>
      <p:ext uri="{BB962C8B-B14F-4D97-AF65-F5344CB8AC3E}">
        <p14:creationId xmlns:p14="http://schemas.microsoft.com/office/powerpoint/2010/main" val="4023217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467" y="0"/>
            <a:ext cx="10273761" cy="677415"/>
          </a:xfrm>
          <a:noFill/>
        </p:spPr>
        <p:txBody>
          <a:bodyPr/>
          <a:lstStyle/>
          <a:p>
            <a:pPr algn="l"/>
            <a:r>
              <a:rPr lang="en-US" sz="3600" b="1" dirty="0"/>
              <a:t>Illustration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endParaRPr lang="en-GB" dirty="0" smtClean="0"/>
          </a:p>
          <a:p>
            <a:r>
              <a:rPr lang="en-US" dirty="0" smtClean="0"/>
              <a:t>A </a:t>
            </a:r>
            <a:r>
              <a:rPr lang="en-US" dirty="0"/>
              <a:t>company has raised a loan of $ 500,000 from a financial institution at 8% p.a. rate of interest.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The </a:t>
            </a:r>
            <a:r>
              <a:rPr lang="en-US" dirty="0"/>
              <a:t>amount has to be paid back in 5 equal annual installments. What shall be the size of installment?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357717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498" y="135924"/>
            <a:ext cx="11495902" cy="1297461"/>
          </a:xfrm>
        </p:spPr>
        <p:txBody>
          <a:bodyPr/>
          <a:lstStyle/>
          <a:p>
            <a:pPr algn="l"/>
            <a:r>
              <a:rPr lang="en-US" sz="3600" b="1" dirty="0" smtClean="0"/>
              <a:t>Solution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562" y="1631092"/>
            <a:ext cx="11664380" cy="4967416"/>
          </a:xfrm>
        </p:spPr>
        <p:txBody>
          <a:bodyPr/>
          <a:lstStyle/>
          <a:p>
            <a:r>
              <a:rPr lang="en-US" b="1" dirty="0" err="1" smtClean="0"/>
              <a:t>FVA</a:t>
            </a:r>
            <a:r>
              <a:rPr lang="en-US" b="1" baseline="-25000" dirty="0" err="1" smtClean="0"/>
              <a:t>t</a:t>
            </a:r>
            <a:r>
              <a:rPr lang="en-US" b="1" dirty="0" smtClean="0"/>
              <a:t> </a:t>
            </a:r>
            <a:r>
              <a:rPr lang="en-US" b="1" dirty="0"/>
              <a:t>= A * (</a:t>
            </a:r>
            <a:r>
              <a:rPr lang="en-US" b="1" dirty="0" err="1"/>
              <a:t>FVIFA</a:t>
            </a:r>
            <a:r>
              <a:rPr lang="en-US" b="1" dirty="0"/>
              <a:t> </a:t>
            </a:r>
            <a:r>
              <a:rPr lang="en-US" b="1" baseline="-25000" dirty="0" err="1"/>
              <a:t>r,t</a:t>
            </a:r>
            <a:r>
              <a:rPr lang="en-US" b="1" dirty="0"/>
              <a:t>)</a:t>
            </a:r>
            <a:endParaRPr lang="en-US" dirty="0"/>
          </a:p>
          <a:p>
            <a:r>
              <a:rPr lang="en-US" dirty="0"/>
              <a:t>Referring to the </a:t>
            </a:r>
            <a:r>
              <a:rPr lang="en-US" dirty="0" err="1"/>
              <a:t>FVIFA</a:t>
            </a:r>
            <a:r>
              <a:rPr lang="en-US" dirty="0"/>
              <a:t> Tables at </a:t>
            </a:r>
            <a:r>
              <a:rPr lang="en-US" dirty="0" smtClean="0"/>
              <a:t>(r) </a:t>
            </a:r>
            <a:r>
              <a:rPr lang="en-US" dirty="0"/>
              <a:t>8 percent and n, 5 years, we get 3.993</a:t>
            </a:r>
          </a:p>
          <a:p>
            <a:r>
              <a:rPr lang="en-US" dirty="0"/>
              <a:t>A = 500,000/3,993 = A =$ </a:t>
            </a:r>
            <a:r>
              <a:rPr lang="en-US" dirty="0" smtClean="0"/>
              <a:t>125,219.13</a:t>
            </a:r>
          </a:p>
          <a:p>
            <a:endParaRPr lang="en-US" dirty="0"/>
          </a:p>
          <a:p>
            <a:r>
              <a:rPr lang="en-US" dirty="0"/>
              <a:t>So, the firm should pay an annual installment of $. 125,219.13 for 5 years.</a:t>
            </a:r>
          </a:p>
        </p:txBody>
      </p:sp>
    </p:spTree>
    <p:extLst>
      <p:ext uri="{BB962C8B-B14F-4D97-AF65-F5344CB8AC3E}">
        <p14:creationId xmlns:p14="http://schemas.microsoft.com/office/powerpoint/2010/main" val="114836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498" y="135924"/>
            <a:ext cx="11495902" cy="1297461"/>
          </a:xfrm>
        </p:spPr>
        <p:txBody>
          <a:bodyPr/>
          <a:lstStyle/>
          <a:p>
            <a:pPr lvl="1" algn="l"/>
            <a:r>
              <a:rPr lang="en-US" sz="3600" b="1" dirty="0" smtClean="0"/>
              <a:t>3. Capital </a:t>
            </a:r>
            <a:r>
              <a:rPr lang="en-US" sz="3600" b="1" dirty="0"/>
              <a:t>Recovery Problems:</a:t>
            </a:r>
            <a:endParaRPr lang="en-US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80518" y="1213996"/>
                <a:ext cx="11911481" cy="5644004"/>
              </a:xfrm>
            </p:spPr>
            <p:txBody>
              <a:bodyPr/>
              <a:lstStyle/>
              <a:p>
                <a:endParaRPr lang="en-GB" dirty="0" smtClean="0"/>
              </a:p>
              <a:p>
                <a:r>
                  <a:rPr lang="en-US" dirty="0" smtClean="0"/>
                  <a:t>A </a:t>
                </a:r>
                <a:r>
                  <a:rPr lang="en-US" dirty="0"/>
                  <a:t>financial manager may also be interested to know the amount of equal installment to be paid every year to discharge a specified amount of loan raised from some financial institution at a given rate of interest and in a fixed period. It can be easily calculated by applying the present value techniques as below:</a:t>
                </a:r>
              </a:p>
              <a:p>
                <a:r>
                  <a:rPr lang="en-US" dirty="0"/>
                  <a:t>Recall   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𝑃𝑉𝐴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 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∗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1−</m:t>
                        </m:r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(1+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sup>
                            </m:sSup>
                          </m:den>
                        </m:f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</m:oMath>
                </a14:m>
                <a:endParaRPr lang="en-US" dirty="0"/>
              </a:p>
              <a:p>
                <a:r>
                  <a:rPr lang="en-US" dirty="0"/>
                  <a:t>Making A the subject, A =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𝑃𝑉𝐴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/</m:t>
                    </m:r>
                  </m:oMath>
                </a14:m>
                <a:r>
                  <a:rPr lang="en-US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1−</m:t>
                        </m:r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(1+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sup>
                            </m:sSup>
                          </m:den>
                        </m:f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</m:oMath>
                </a14:m>
                <a:r>
                  <a:rPr lang="en-US" dirty="0"/>
                  <a:t>     or 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𝑃𝑉𝐴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𝑃𝑉𝐼𝐹𝐴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80518" y="1213996"/>
                <a:ext cx="11911481" cy="5644004"/>
              </a:xfrm>
              <a:blipFill>
                <a:blip r:embed="rId2"/>
                <a:stretch>
                  <a:fillRect l="-1177" r="-7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3071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498" y="135924"/>
            <a:ext cx="11495902" cy="1297461"/>
          </a:xfrm>
        </p:spPr>
        <p:txBody>
          <a:bodyPr/>
          <a:lstStyle/>
          <a:p>
            <a:pPr algn="l"/>
            <a:r>
              <a:rPr lang="en-US" sz="3600" b="1" dirty="0" smtClean="0"/>
              <a:t>Illustration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930" y="1433384"/>
            <a:ext cx="11947070" cy="5424615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 </a:t>
            </a:r>
            <a:r>
              <a:rPr lang="en-US" dirty="0" smtClean="0"/>
              <a:t> </a:t>
            </a:r>
            <a:endParaRPr lang="en-US" dirty="0"/>
          </a:p>
          <a:p>
            <a:r>
              <a:rPr lang="en-US" dirty="0"/>
              <a:t>Yvonne bought an asset costing $13,000 by making a down payment of $ 3,000 and agreeing to make equal annual payment for 4 years. 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How </a:t>
            </a:r>
            <a:r>
              <a:rPr lang="en-US" dirty="0"/>
              <a:t>much would be each payment if the interest on unpaid amount be 14% compounded annually?</a:t>
            </a:r>
          </a:p>
        </p:txBody>
      </p:sp>
    </p:spTree>
    <p:extLst>
      <p:ext uri="{BB962C8B-B14F-4D97-AF65-F5344CB8AC3E}">
        <p14:creationId xmlns:p14="http://schemas.microsoft.com/office/powerpoint/2010/main" val="323015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972800" cy="840658"/>
          </a:xfrm>
        </p:spPr>
        <p:txBody>
          <a:bodyPr/>
          <a:lstStyle/>
          <a:p>
            <a:pPr algn="l"/>
            <a:r>
              <a:rPr lang="en-US" sz="3600" b="1" dirty="0"/>
              <a:t>Solution</a:t>
            </a:r>
            <a:endParaRPr lang="en-US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34778" y="654909"/>
                <a:ext cx="11726164" cy="6203092"/>
              </a:xfrm>
            </p:spPr>
            <p:txBody>
              <a:bodyPr/>
              <a:lstStyle/>
              <a:p>
                <a:endParaRPr lang="en-GB" dirty="0"/>
              </a:p>
              <a:p>
                <a:r>
                  <a:rPr lang="en-US" dirty="0" smtClean="0"/>
                  <a:t>In </a:t>
                </a:r>
                <a:r>
                  <a:rPr lang="en-US" dirty="0"/>
                  <a:t>the present case, present value of the unpaid amount was (13,000 – 3,000) = $ 10,000</a:t>
                </a:r>
                <a:r>
                  <a:rPr lang="en-US" dirty="0" smtClean="0"/>
                  <a:t>.</a:t>
                </a:r>
              </a:p>
              <a:p>
                <a:endParaRPr lang="en-US" dirty="0"/>
              </a:p>
              <a:p>
                <a:r>
                  <a:rPr lang="en-US" dirty="0"/>
                  <a:t>The periodic payment, A, may be found from present value annuity tables</a:t>
                </a:r>
                <a:r>
                  <a:rPr lang="en-US" dirty="0" smtClean="0"/>
                  <a:t>,</a:t>
                </a:r>
              </a:p>
              <a:p>
                <a:endParaRPr lang="en-US" dirty="0"/>
              </a:p>
              <a:p>
                <a:r>
                  <a:rPr lang="en-US" dirty="0" err="1"/>
                  <a:t>PVIFA</a:t>
                </a:r>
                <a:r>
                  <a:rPr lang="en-US" dirty="0"/>
                  <a:t>(r, t) =</a:t>
                </a:r>
                <a:r>
                  <a:rPr lang="en-US" dirty="0" err="1"/>
                  <a:t>PVIFA</a:t>
                </a:r>
                <a:r>
                  <a:rPr lang="en-US" dirty="0"/>
                  <a:t> (14%, 4) =</a:t>
                </a:r>
                <a:r>
                  <a:rPr lang="en-US" dirty="0" smtClean="0"/>
                  <a:t>2.914</a:t>
                </a:r>
              </a:p>
              <a:p>
                <a:endParaRPr lang="en-US" dirty="0"/>
              </a:p>
              <a:p>
                <a:r>
                  <a:rPr lang="en-US" dirty="0"/>
                  <a:t>Hence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𝑃𝑉𝐴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𝑃𝑉𝐼𝐹𝐴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  = 10,000/2.914 = $ 3,431.71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34778" y="654909"/>
                <a:ext cx="11726164" cy="6203092"/>
              </a:xfrm>
              <a:blipFill>
                <a:blip r:embed="rId2"/>
                <a:stretch>
                  <a:fillRect l="-1196" r="-8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6656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629" y="0"/>
            <a:ext cx="11451771" cy="840659"/>
          </a:xfrm>
        </p:spPr>
        <p:txBody>
          <a:bodyPr/>
          <a:lstStyle/>
          <a:p>
            <a:pPr marL="0" indent="0" algn="l">
              <a:buNone/>
            </a:pPr>
            <a:r>
              <a:rPr lang="en-GB" sz="3600" b="1" dirty="0" smtClean="0"/>
              <a:t>Solution- </a:t>
            </a:r>
            <a:r>
              <a:rPr lang="en-GB" sz="3600" b="1" dirty="0" err="1" smtClean="0"/>
              <a:t>PVIFA</a:t>
            </a:r>
            <a:r>
              <a:rPr lang="en-GB" sz="3600" b="1" dirty="0" smtClean="0"/>
              <a:t>  Table</a:t>
            </a:r>
            <a:endParaRPr lang="en-US" sz="36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7906393"/>
              </p:ext>
            </p:extLst>
          </p:nvPr>
        </p:nvGraphicFramePr>
        <p:xfrm>
          <a:off x="555172" y="1077689"/>
          <a:ext cx="7298872" cy="3494312"/>
        </p:xfrm>
        <a:graphic>
          <a:graphicData uri="http://schemas.openxmlformats.org/drawingml/2006/table">
            <a:tbl>
              <a:tblPr firstRow="1" firstCol="1" bandRow="1"/>
              <a:tblGrid>
                <a:gridCol w="1080946">
                  <a:extLst>
                    <a:ext uri="{9D8B030D-6E8A-4147-A177-3AD203B41FA5}">
                      <a16:colId xmlns:a16="http://schemas.microsoft.com/office/drawing/2014/main" val="3730014420"/>
                    </a:ext>
                  </a:extLst>
                </a:gridCol>
                <a:gridCol w="1081711">
                  <a:extLst>
                    <a:ext uri="{9D8B030D-6E8A-4147-A177-3AD203B41FA5}">
                      <a16:colId xmlns:a16="http://schemas.microsoft.com/office/drawing/2014/main" val="3204140406"/>
                    </a:ext>
                  </a:extLst>
                </a:gridCol>
                <a:gridCol w="1081711">
                  <a:extLst>
                    <a:ext uri="{9D8B030D-6E8A-4147-A177-3AD203B41FA5}">
                      <a16:colId xmlns:a16="http://schemas.microsoft.com/office/drawing/2014/main" val="2782572912"/>
                    </a:ext>
                  </a:extLst>
                </a:gridCol>
                <a:gridCol w="1080946">
                  <a:extLst>
                    <a:ext uri="{9D8B030D-6E8A-4147-A177-3AD203B41FA5}">
                      <a16:colId xmlns:a16="http://schemas.microsoft.com/office/drawing/2014/main" val="4213446444"/>
                    </a:ext>
                  </a:extLst>
                </a:gridCol>
                <a:gridCol w="973386">
                  <a:extLst>
                    <a:ext uri="{9D8B030D-6E8A-4147-A177-3AD203B41FA5}">
                      <a16:colId xmlns:a16="http://schemas.microsoft.com/office/drawing/2014/main" val="3466004669"/>
                    </a:ext>
                  </a:extLst>
                </a:gridCol>
                <a:gridCol w="1000086">
                  <a:extLst>
                    <a:ext uri="{9D8B030D-6E8A-4147-A177-3AD203B41FA5}">
                      <a16:colId xmlns:a16="http://schemas.microsoft.com/office/drawing/2014/main" val="185925450"/>
                    </a:ext>
                  </a:extLst>
                </a:gridCol>
                <a:gridCol w="1000086">
                  <a:extLst>
                    <a:ext uri="{9D8B030D-6E8A-4147-A177-3AD203B41FA5}">
                      <a16:colId xmlns:a16="http://schemas.microsoft.com/office/drawing/2014/main" val="3655204409"/>
                    </a:ext>
                  </a:extLst>
                </a:gridCol>
              </a:tblGrid>
              <a:tr h="436789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No. of Years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             Interest Rate per Year                    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5457182"/>
                  </a:ext>
                </a:extLst>
              </a:tr>
              <a:tr h="43678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5%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6%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7%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10%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12%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14%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9185166"/>
                  </a:ext>
                </a:extLst>
              </a:tr>
              <a:tr h="4367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0.952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0.943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0.935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0.909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0.893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0.877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3772116"/>
                  </a:ext>
                </a:extLst>
              </a:tr>
              <a:tr h="4367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1.859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1.833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1.808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1.736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1.690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1.647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0382978"/>
                  </a:ext>
                </a:extLst>
              </a:tr>
              <a:tr h="4367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2.723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2.673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2.624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2.487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2.402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2.322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8522838"/>
                  </a:ext>
                </a:extLst>
              </a:tr>
              <a:tr h="4367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3.546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3.465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3.387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3.170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3.037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u="sng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2.914</a:t>
                      </a:r>
                      <a:endParaRPr lang="en-US" sz="1800" b="1" u="sng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115049"/>
                  </a:ext>
                </a:extLst>
              </a:tr>
              <a:tr h="4367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4.329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4.212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4.100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3.791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3.605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3.433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4681272"/>
                  </a:ext>
                </a:extLst>
              </a:tr>
              <a:tr h="4367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7.722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7.360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7.024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6.145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5.650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5.216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2066561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172" y="4809031"/>
            <a:ext cx="5992585" cy="1836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77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778" y="386861"/>
            <a:ext cx="11347621" cy="840658"/>
          </a:xfrm>
        </p:spPr>
        <p:txBody>
          <a:bodyPr/>
          <a:lstStyle/>
          <a:p>
            <a:pPr algn="l"/>
            <a:r>
              <a:rPr lang="en-US" sz="3600" b="1" dirty="0" smtClean="0"/>
              <a:t>B-INTEREST </a:t>
            </a:r>
            <a:r>
              <a:rPr lang="en-US" sz="3600" b="1" dirty="0"/>
              <a:t>OR GROWTH RATES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214" y="1227519"/>
            <a:ext cx="11552728" cy="5630482"/>
          </a:xfrm>
        </p:spPr>
        <p:txBody>
          <a:bodyPr/>
          <a:lstStyle/>
          <a:p>
            <a:endParaRPr lang="en-GB" b="1" dirty="0" smtClean="0"/>
          </a:p>
          <a:p>
            <a:endParaRPr lang="en-US" dirty="0" smtClean="0"/>
          </a:p>
          <a:p>
            <a:pPr marL="0" indent="0">
              <a:buNone/>
            </a:pPr>
            <a:r>
              <a:rPr lang="en-US" b="1" dirty="0" smtClean="0"/>
              <a:t>1 </a:t>
            </a:r>
            <a:r>
              <a:rPr lang="en-US" b="1" dirty="0"/>
              <a:t>Compound Growth Rate Problems: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Sometimes a finance manager may have to calculate the compound rate of growth over a period of time, e.g.; for sales or profits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He can easily calculate such compound rate of growth by making use of future Value Factor Tables </a:t>
            </a:r>
          </a:p>
        </p:txBody>
      </p:sp>
    </p:spTree>
    <p:extLst>
      <p:ext uri="{BB962C8B-B14F-4D97-AF65-F5344CB8AC3E}">
        <p14:creationId xmlns:p14="http://schemas.microsoft.com/office/powerpoint/2010/main" val="41745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778" y="152399"/>
            <a:ext cx="11347622" cy="688259"/>
          </a:xfrm>
        </p:spPr>
        <p:txBody>
          <a:bodyPr/>
          <a:lstStyle/>
          <a:p>
            <a:pPr algn="l"/>
            <a:r>
              <a:rPr lang="en-US" sz="3600" b="1" dirty="0" smtClean="0"/>
              <a:t> </a:t>
            </a:r>
            <a:r>
              <a:rPr lang="en-US" sz="3600" b="1" dirty="0"/>
              <a:t>Illustration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778" y="654909"/>
            <a:ext cx="11726164" cy="6203092"/>
          </a:xfrm>
        </p:spPr>
        <p:txBody>
          <a:bodyPr/>
          <a:lstStyle/>
          <a:p>
            <a:endParaRPr lang="en-US" dirty="0" smtClean="0"/>
          </a:p>
          <a:p>
            <a:r>
              <a:rPr lang="en-US" dirty="0" smtClean="0"/>
              <a:t>From </a:t>
            </a:r>
            <a:r>
              <a:rPr lang="en-US" dirty="0"/>
              <a:t>the </a:t>
            </a:r>
            <a:r>
              <a:rPr lang="en-US" dirty="0" smtClean="0"/>
              <a:t>following </a:t>
            </a:r>
            <a:r>
              <a:rPr lang="en-US" dirty="0"/>
              <a:t>data available for </a:t>
            </a:r>
            <a:r>
              <a:rPr lang="en-US" dirty="0" err="1"/>
              <a:t>ABSAD</a:t>
            </a:r>
            <a:r>
              <a:rPr lang="en-US" dirty="0"/>
              <a:t> Co. Ltd,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you </a:t>
            </a:r>
            <a:r>
              <a:rPr lang="en-US" dirty="0"/>
              <a:t>are required to calculate compound rate of growth in profits.</a:t>
            </a:r>
          </a:p>
          <a:p>
            <a:endParaRPr lang="en-US" dirty="0" smtClean="0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0129693"/>
              </p:ext>
            </p:extLst>
          </p:nvPr>
        </p:nvGraphicFramePr>
        <p:xfrm>
          <a:off x="234782" y="3347358"/>
          <a:ext cx="7635589" cy="1926772"/>
        </p:xfrm>
        <a:graphic>
          <a:graphicData uri="http://schemas.openxmlformats.org/drawingml/2006/table">
            <a:tbl>
              <a:tblPr firstRow="1" firstCol="1" bandRow="1"/>
              <a:tblGrid>
                <a:gridCol w="1090217">
                  <a:extLst>
                    <a:ext uri="{9D8B030D-6E8A-4147-A177-3AD203B41FA5}">
                      <a16:colId xmlns:a16="http://schemas.microsoft.com/office/drawing/2014/main" val="1310758272"/>
                    </a:ext>
                  </a:extLst>
                </a:gridCol>
                <a:gridCol w="1090217">
                  <a:extLst>
                    <a:ext uri="{9D8B030D-6E8A-4147-A177-3AD203B41FA5}">
                      <a16:colId xmlns:a16="http://schemas.microsoft.com/office/drawing/2014/main" val="3462813594"/>
                    </a:ext>
                  </a:extLst>
                </a:gridCol>
                <a:gridCol w="1091031">
                  <a:extLst>
                    <a:ext uri="{9D8B030D-6E8A-4147-A177-3AD203B41FA5}">
                      <a16:colId xmlns:a16="http://schemas.microsoft.com/office/drawing/2014/main" val="1284754183"/>
                    </a:ext>
                  </a:extLst>
                </a:gridCol>
                <a:gridCol w="1091031">
                  <a:extLst>
                    <a:ext uri="{9D8B030D-6E8A-4147-A177-3AD203B41FA5}">
                      <a16:colId xmlns:a16="http://schemas.microsoft.com/office/drawing/2014/main" val="3731419836"/>
                    </a:ext>
                  </a:extLst>
                </a:gridCol>
                <a:gridCol w="1091031">
                  <a:extLst>
                    <a:ext uri="{9D8B030D-6E8A-4147-A177-3AD203B41FA5}">
                      <a16:colId xmlns:a16="http://schemas.microsoft.com/office/drawing/2014/main" val="2173917135"/>
                    </a:ext>
                  </a:extLst>
                </a:gridCol>
                <a:gridCol w="1091031">
                  <a:extLst>
                    <a:ext uri="{9D8B030D-6E8A-4147-A177-3AD203B41FA5}">
                      <a16:colId xmlns:a16="http://schemas.microsoft.com/office/drawing/2014/main" val="1672928542"/>
                    </a:ext>
                  </a:extLst>
                </a:gridCol>
                <a:gridCol w="1091031">
                  <a:extLst>
                    <a:ext uri="{9D8B030D-6E8A-4147-A177-3AD203B41FA5}">
                      <a16:colId xmlns:a16="http://schemas.microsoft.com/office/drawing/2014/main" val="4242247530"/>
                    </a:ext>
                  </a:extLst>
                </a:gridCol>
              </a:tblGrid>
              <a:tr h="64225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spc="25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Years 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spc="25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spc="25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spc="25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spc="25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spc="25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spc="25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9403091"/>
                  </a:ext>
                </a:extLst>
              </a:tr>
              <a:tr h="128451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spc="25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Profits ($,000)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spc="25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spc="25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spc="25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75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spc="25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87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spc="25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98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spc="25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44938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1641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778" y="152399"/>
            <a:ext cx="11347622" cy="1104901"/>
          </a:xfrm>
        </p:spPr>
        <p:txBody>
          <a:bodyPr/>
          <a:lstStyle/>
          <a:p>
            <a:pPr algn="l"/>
            <a:r>
              <a:rPr lang="en-US" sz="3600" b="1" dirty="0" smtClean="0"/>
              <a:t> </a:t>
            </a:r>
            <a:r>
              <a:rPr lang="en-US" sz="3600" b="1" dirty="0"/>
              <a:t>Solution:</a:t>
            </a:r>
            <a:r>
              <a:rPr lang="en-US" sz="3600" dirty="0"/>
              <a:t/>
            </a:r>
            <a:br>
              <a:rPr lang="en-US" sz="3600" dirty="0"/>
            </a:b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214" y="996043"/>
            <a:ext cx="11552728" cy="5861958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Profits </a:t>
            </a:r>
            <a:r>
              <a:rPr lang="en-US" dirty="0"/>
              <a:t>have grown form 60 in 2018 to 100 in 2023, 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Hence </a:t>
            </a:r>
            <a:r>
              <a:rPr lang="en-US" dirty="0"/>
              <a:t>PV= 60 and </a:t>
            </a:r>
            <a:r>
              <a:rPr lang="en-US" dirty="0" err="1"/>
              <a:t>FV</a:t>
            </a:r>
            <a:r>
              <a:rPr lang="en-US" dirty="0"/>
              <a:t> is 100</a:t>
            </a:r>
          </a:p>
          <a:p>
            <a:pPr marL="0" indent="0">
              <a:buNone/>
            </a:pPr>
            <a:r>
              <a:rPr lang="en-US" dirty="0" err="1"/>
              <a:t>FV</a:t>
            </a:r>
            <a:r>
              <a:rPr lang="en-US" dirty="0"/>
              <a:t> = PV</a:t>
            </a:r>
            <a:r>
              <a:rPr lang="en-US" baseline="-25000" dirty="0"/>
              <a:t> </a:t>
            </a:r>
            <a:r>
              <a:rPr lang="en-US" dirty="0"/>
              <a:t>(</a:t>
            </a:r>
            <a:r>
              <a:rPr lang="en-US" dirty="0" err="1"/>
              <a:t>FVIF</a:t>
            </a:r>
            <a:r>
              <a:rPr lang="en-US" dirty="0"/>
              <a:t> </a:t>
            </a:r>
            <a:r>
              <a:rPr lang="en-US" baseline="-25000" dirty="0" err="1"/>
              <a:t>r,t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/>
              <a:t>Where,  </a:t>
            </a:r>
            <a:r>
              <a:rPr lang="en-US" dirty="0" err="1"/>
              <a:t>FVIF</a:t>
            </a:r>
            <a:r>
              <a:rPr lang="en-US" dirty="0"/>
              <a:t> </a:t>
            </a:r>
            <a:r>
              <a:rPr lang="en-US" baseline="-25000" dirty="0" err="1"/>
              <a:t>r,t</a:t>
            </a:r>
            <a:r>
              <a:rPr lang="en-US" dirty="0"/>
              <a:t> is future value factor at (r) percent and (t) period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100 = 60(</a:t>
            </a:r>
            <a:r>
              <a:rPr lang="en-US" dirty="0" err="1"/>
              <a:t>FVIF</a:t>
            </a:r>
            <a:r>
              <a:rPr lang="en-US" baseline="-25000" dirty="0"/>
              <a:t> </a:t>
            </a:r>
            <a:r>
              <a:rPr lang="en-US" baseline="-25000" dirty="0" err="1"/>
              <a:t>r,t</a:t>
            </a:r>
            <a:r>
              <a:rPr lang="en-US" dirty="0"/>
              <a:t>)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 smtClean="0"/>
              <a:t>FVIF</a:t>
            </a:r>
            <a:r>
              <a:rPr lang="en-US" dirty="0" smtClean="0"/>
              <a:t> </a:t>
            </a:r>
            <a:r>
              <a:rPr lang="en-US" baseline="-25000" dirty="0" err="1"/>
              <a:t>r,t</a:t>
            </a:r>
            <a:r>
              <a:rPr lang="en-US" dirty="0"/>
              <a:t> = 100/60 = 1.666</a:t>
            </a:r>
          </a:p>
          <a:p>
            <a:pPr marL="0" indent="0">
              <a:buNone/>
            </a:pPr>
            <a:r>
              <a:rPr lang="en-US" dirty="0"/>
              <a:t>				</a:t>
            </a:r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747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-310243"/>
            <a:ext cx="10972800" cy="1050323"/>
          </a:xfrm>
        </p:spPr>
        <p:txBody>
          <a:bodyPr/>
          <a:lstStyle/>
          <a:p>
            <a:pPr algn="l"/>
            <a:r>
              <a:rPr lang="en-US" sz="3600" b="1" dirty="0" smtClean="0"/>
              <a:t> </a:t>
            </a:r>
            <a:r>
              <a:rPr lang="en-US" sz="3600" b="1" dirty="0" err="1"/>
              <a:t>FVIF</a:t>
            </a:r>
            <a:r>
              <a:rPr lang="en-US" sz="3600" b="1" dirty="0"/>
              <a:t> Table Extract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1050322"/>
            <a:ext cx="11702026" cy="5807677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Using </a:t>
            </a:r>
            <a:r>
              <a:rPr lang="en-US" dirty="0" err="1" smtClean="0"/>
              <a:t>FVIF</a:t>
            </a:r>
            <a:r>
              <a:rPr lang="en-US" dirty="0" smtClean="0"/>
              <a:t> Tables </a:t>
            </a:r>
            <a:r>
              <a:rPr lang="en-US" dirty="0"/>
              <a:t>for 6 years </a:t>
            </a:r>
            <a:r>
              <a:rPr lang="en-US" dirty="0" smtClean="0"/>
              <a:t>,the </a:t>
            </a:r>
            <a:r>
              <a:rPr lang="en-US" dirty="0"/>
              <a:t>nearest value to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1.666 </a:t>
            </a:r>
            <a:r>
              <a:rPr lang="en-US" dirty="0"/>
              <a:t>is 1.67 at 9%, </a:t>
            </a:r>
          </a:p>
          <a:p>
            <a:pPr marL="0" indent="0">
              <a:buNone/>
            </a:pPr>
            <a:r>
              <a:rPr lang="en-US" dirty="0" smtClean="0"/>
              <a:t>Hence </a:t>
            </a:r>
            <a:r>
              <a:rPr lang="en-US" dirty="0"/>
              <a:t>the compound rate of growth is nearly 9%.</a:t>
            </a:r>
          </a:p>
          <a:p>
            <a:pPr marL="514350" indent="-514350" algn="just">
              <a:buFont typeface="+mj-lt"/>
              <a:buAutoNum type="alphaLcPeriod"/>
            </a:pP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8430070"/>
              </p:ext>
            </p:extLst>
          </p:nvPr>
        </p:nvGraphicFramePr>
        <p:xfrm>
          <a:off x="235973" y="2824844"/>
          <a:ext cx="8320197" cy="3641274"/>
        </p:xfrm>
        <a:graphic>
          <a:graphicData uri="http://schemas.openxmlformats.org/drawingml/2006/table">
            <a:tbl>
              <a:tblPr firstRow="1" firstCol="1" bandRow="1"/>
              <a:tblGrid>
                <a:gridCol w="1310990">
                  <a:extLst>
                    <a:ext uri="{9D8B030D-6E8A-4147-A177-3AD203B41FA5}">
                      <a16:colId xmlns:a16="http://schemas.microsoft.com/office/drawing/2014/main" val="147749133"/>
                    </a:ext>
                  </a:extLst>
                </a:gridCol>
                <a:gridCol w="1443290">
                  <a:extLst>
                    <a:ext uri="{9D8B030D-6E8A-4147-A177-3AD203B41FA5}">
                      <a16:colId xmlns:a16="http://schemas.microsoft.com/office/drawing/2014/main" val="1230929491"/>
                    </a:ext>
                  </a:extLst>
                </a:gridCol>
                <a:gridCol w="1443290">
                  <a:extLst>
                    <a:ext uri="{9D8B030D-6E8A-4147-A177-3AD203B41FA5}">
                      <a16:colId xmlns:a16="http://schemas.microsoft.com/office/drawing/2014/main" val="4084098824"/>
                    </a:ext>
                  </a:extLst>
                </a:gridCol>
                <a:gridCol w="1180537">
                  <a:extLst>
                    <a:ext uri="{9D8B030D-6E8A-4147-A177-3AD203B41FA5}">
                      <a16:colId xmlns:a16="http://schemas.microsoft.com/office/drawing/2014/main" val="3625067153"/>
                    </a:ext>
                  </a:extLst>
                </a:gridCol>
                <a:gridCol w="1180537">
                  <a:extLst>
                    <a:ext uri="{9D8B030D-6E8A-4147-A177-3AD203B41FA5}">
                      <a16:colId xmlns:a16="http://schemas.microsoft.com/office/drawing/2014/main" val="1274922"/>
                    </a:ext>
                  </a:extLst>
                </a:gridCol>
                <a:gridCol w="917784">
                  <a:extLst>
                    <a:ext uri="{9D8B030D-6E8A-4147-A177-3AD203B41FA5}">
                      <a16:colId xmlns:a16="http://schemas.microsoft.com/office/drawing/2014/main" val="1833008754"/>
                    </a:ext>
                  </a:extLst>
                </a:gridCol>
                <a:gridCol w="843769">
                  <a:extLst>
                    <a:ext uri="{9D8B030D-6E8A-4147-A177-3AD203B41FA5}">
                      <a16:colId xmlns:a16="http://schemas.microsoft.com/office/drawing/2014/main" val="3932843545"/>
                    </a:ext>
                  </a:extLst>
                </a:gridCol>
              </a:tblGrid>
              <a:tr h="404586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No. of Years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Interest Rate per Year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417270"/>
                  </a:ext>
                </a:extLst>
              </a:tr>
              <a:tr h="40458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5%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6%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7%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8%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9%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10%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2846940"/>
                  </a:ext>
                </a:extLst>
              </a:tr>
              <a:tr h="4045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1.0500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1.0600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1.0700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1.0800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1.0900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1.1000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2434800"/>
                  </a:ext>
                </a:extLst>
              </a:tr>
              <a:tr h="4045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1.1025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1.1236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1.1449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1.1664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1.1881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1.2100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9317333"/>
                  </a:ext>
                </a:extLst>
              </a:tr>
              <a:tr h="4045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1.1576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1.1910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1.2250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1.2597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1.2950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1.3310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138136"/>
                  </a:ext>
                </a:extLst>
              </a:tr>
              <a:tr h="4045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1.2155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1.2625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1.3108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1.3605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1.4116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1.4641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7562525"/>
                  </a:ext>
                </a:extLst>
              </a:tr>
              <a:tr h="4045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1.2763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1.3382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1.3382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1.4026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1.5386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1.6105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1288434"/>
                  </a:ext>
                </a:extLst>
              </a:tr>
              <a:tr h="4045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1.3401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1.4185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1.5007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1.5869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u="sng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1.6771</a:t>
                      </a:r>
                      <a:endParaRPr lang="en-US" sz="1600" b="1" u="sng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1.7716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698523"/>
                  </a:ext>
                </a:extLst>
              </a:tr>
              <a:tr h="4045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1.6289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1.7908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1.7908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1.9672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2.3674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2.5937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13291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8705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"/>
            <a:ext cx="10972800" cy="840658"/>
          </a:xfrm>
        </p:spPr>
        <p:txBody>
          <a:bodyPr/>
          <a:lstStyle/>
          <a:p>
            <a:pPr lvl="1" algn="l"/>
            <a:r>
              <a:rPr lang="en-US" sz="3600" b="1" dirty="0" smtClean="0"/>
              <a:t>C. Determining </a:t>
            </a:r>
            <a:r>
              <a:rPr lang="en-US" sz="3600" b="1" dirty="0"/>
              <a:t>Interest or Growth Rate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930277"/>
            <a:ext cx="11724968" cy="5927724"/>
          </a:xfrm>
        </p:spPr>
        <p:txBody>
          <a:bodyPr/>
          <a:lstStyle/>
          <a:p>
            <a:r>
              <a:rPr lang="en-US" dirty="0" smtClean="0"/>
              <a:t>It </a:t>
            </a:r>
            <a:r>
              <a:rPr lang="en-US" dirty="0"/>
              <a:t>is often necessary to calculate the compound annual interest or growth rate implicit in a series of cash flows.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We </a:t>
            </a:r>
            <a:r>
              <a:rPr lang="en-US" dirty="0"/>
              <a:t>can use either </a:t>
            </a:r>
            <a:r>
              <a:rPr lang="en-US" dirty="0" err="1"/>
              <a:t>PVIFs</a:t>
            </a:r>
            <a:r>
              <a:rPr lang="en-US" dirty="0"/>
              <a:t> or </a:t>
            </a:r>
            <a:r>
              <a:rPr lang="en-US" dirty="0" err="1"/>
              <a:t>FVIFs</a:t>
            </a:r>
            <a:r>
              <a:rPr lang="en-US" dirty="0"/>
              <a:t> tables. </a:t>
            </a:r>
            <a:endParaRPr lang="en-US" sz="28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334333"/>
            <a:ext cx="1184940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 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</a:t>
            </a:r>
            <a:endParaRPr kumimoji="0" lang="en-GB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424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4615"/>
            <a:ext cx="11208774" cy="661045"/>
          </a:xfrm>
        </p:spPr>
        <p:txBody>
          <a:bodyPr/>
          <a:lstStyle/>
          <a:p>
            <a:pPr lvl="0" algn="l"/>
            <a:r>
              <a:rPr lang="en-US" sz="3600" b="1" dirty="0" smtClean="0"/>
              <a:t>Illustration 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930277"/>
            <a:ext cx="11724968" cy="5927724"/>
          </a:xfrm>
        </p:spPr>
        <p:txBody>
          <a:bodyPr/>
          <a:lstStyle/>
          <a:p>
            <a:r>
              <a:rPr lang="en-US" dirty="0"/>
              <a:t>Roy wishes to find the rate of interest or growth rate of the following series of cash </a:t>
            </a:r>
            <a:r>
              <a:rPr lang="en-US" dirty="0" smtClean="0"/>
              <a:t>flows</a:t>
            </a:r>
          </a:p>
          <a:p>
            <a:endParaRPr lang="en-US" dirty="0"/>
          </a:p>
          <a:p>
            <a:endParaRPr lang="en-GB" dirty="0" smtClean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 flipV="1">
            <a:off x="235974" y="317104"/>
            <a:ext cx="11956025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6559364"/>
              </p:ext>
            </p:extLst>
          </p:nvPr>
        </p:nvGraphicFramePr>
        <p:xfrm>
          <a:off x="235974" y="2332110"/>
          <a:ext cx="9348897" cy="388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4" name="Document" r:id="rId3" imgW="5952018" imgH="1903928" progId="Word.Document.12">
                  <p:embed/>
                </p:oleObj>
              </mc:Choice>
              <mc:Fallback>
                <p:oleObj name="Document" r:id="rId3" imgW="5952018" imgH="190392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5974" y="2332110"/>
                        <a:ext cx="9348897" cy="3889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11575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"/>
            <a:ext cx="10972800" cy="840658"/>
          </a:xfrm>
        </p:spPr>
        <p:txBody>
          <a:bodyPr/>
          <a:lstStyle/>
          <a:p>
            <a:pPr marL="0" indent="0" algn="l">
              <a:buNone/>
            </a:pPr>
            <a:r>
              <a:rPr lang="en-GB" sz="3600" b="1" dirty="0" smtClean="0"/>
              <a:t>Solution using </a:t>
            </a:r>
            <a:r>
              <a:rPr lang="en-GB" sz="3600" b="1" dirty="0" err="1" smtClean="0"/>
              <a:t>PVIF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1161535"/>
            <a:ext cx="11724968" cy="5696465"/>
          </a:xfrm>
        </p:spPr>
        <p:txBody>
          <a:bodyPr/>
          <a:lstStyle/>
          <a:p>
            <a:r>
              <a:rPr lang="en-US" dirty="0"/>
              <a:t> 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975" y="1033735"/>
            <a:ext cx="11554376" cy="5122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67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77800"/>
            <a:ext cx="11582400" cy="901700"/>
          </a:xfrm>
        </p:spPr>
        <p:txBody>
          <a:bodyPr/>
          <a:lstStyle/>
          <a:p>
            <a:pPr lvl="0" algn="l"/>
            <a:r>
              <a:rPr lang="en-GB" sz="3600" b="1" dirty="0"/>
              <a:t>Solution using </a:t>
            </a:r>
            <a:r>
              <a:rPr lang="en-GB" sz="3600" b="1" dirty="0" err="1" smtClean="0"/>
              <a:t>FVIF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800" y="1633537"/>
            <a:ext cx="11783142" cy="5146675"/>
          </a:xfrm>
        </p:spPr>
        <p:txBody>
          <a:bodyPr/>
          <a:lstStyle/>
          <a:p>
            <a:endParaRPr lang="en-US" dirty="0"/>
          </a:p>
          <a:p>
            <a:pPr marL="0" indent="0">
              <a:buNone/>
            </a:pPr>
            <a:r>
              <a:rPr lang="en-US" dirty="0"/>
              <a:t> </a:t>
            </a:r>
            <a:endParaRPr lang="en-US" sz="2800" dirty="0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77800" y="28956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77800" y="38258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r>
              <a:rPr kumimoji="0" lang="en-GB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				</a:t>
            </a:r>
            <a:endParaRPr kumimoji="0" lang="en-GB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r>
              <a:rPr kumimoji="0" lang="en-GB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=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77800" y="42068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20485" y="1552575"/>
            <a:ext cx="893172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</a:t>
            </a:r>
            <a:r>
              <a:rPr lang="en-US" sz="3200" dirty="0"/>
              <a:t>Note </a:t>
            </a:r>
            <a:r>
              <a:rPr lang="en-US" sz="3200" dirty="0" smtClean="0"/>
              <a:t>that we can </a:t>
            </a:r>
            <a:r>
              <a:rPr lang="en-US" sz="3200" dirty="0" err="1" smtClean="0"/>
              <a:t>alos</a:t>
            </a:r>
            <a:r>
              <a:rPr lang="en-US" sz="3200" dirty="0" smtClean="0"/>
              <a:t> use the </a:t>
            </a:r>
            <a:r>
              <a:rPr lang="en-US" sz="3200" dirty="0" err="1" smtClean="0"/>
              <a:t>FVIF</a:t>
            </a:r>
            <a:r>
              <a:rPr lang="en-US" sz="3200" dirty="0" smtClean="0"/>
              <a:t> </a:t>
            </a:r>
          </a:p>
          <a:p>
            <a:r>
              <a:rPr lang="en-US" sz="3200" dirty="0" smtClean="0"/>
              <a:t> </a:t>
            </a:r>
            <a:r>
              <a:rPr lang="en-US" sz="3200" dirty="0"/>
              <a:t>(1,520,000/1,250,000) is 1.216. </a:t>
            </a:r>
            <a:r>
              <a:rPr lang="en-US" sz="3200" dirty="0" smtClean="0"/>
              <a:t>.</a:t>
            </a:r>
          </a:p>
          <a:p>
            <a:endParaRPr lang="en-US" sz="3200" dirty="0"/>
          </a:p>
          <a:p>
            <a:r>
              <a:rPr lang="en-US" sz="3200" dirty="0" smtClean="0"/>
              <a:t> </a:t>
            </a:r>
            <a:r>
              <a:rPr lang="en-US" sz="3200" dirty="0"/>
              <a:t>In the row for 4 year in table of Table for </a:t>
            </a:r>
            <a:r>
              <a:rPr lang="en-US" sz="3200" dirty="0" err="1"/>
              <a:t>FVIFs</a:t>
            </a:r>
            <a:r>
              <a:rPr lang="en-US" sz="3200" dirty="0"/>
              <a:t>, the factor </a:t>
            </a:r>
            <a:r>
              <a:rPr lang="en-US" sz="3200" dirty="0" smtClean="0"/>
              <a:t>for </a:t>
            </a:r>
            <a:r>
              <a:rPr lang="en-US" sz="3200" dirty="0" err="1" smtClean="0"/>
              <a:t>r5</a:t>
            </a:r>
            <a:r>
              <a:rPr lang="en-US" sz="3200" dirty="0"/>
              <a:t>% is 1.2155 almost equal to 1.216. </a:t>
            </a:r>
            <a:endParaRPr lang="en-US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r>
              <a:rPr lang="en-US" sz="3200" dirty="0" smtClean="0"/>
              <a:t>We </a:t>
            </a:r>
            <a:r>
              <a:rPr lang="en-US" sz="3200" dirty="0"/>
              <a:t>estimate the growth rate to be 5% as before</a:t>
            </a:r>
          </a:p>
        </p:txBody>
      </p:sp>
    </p:spTree>
    <p:extLst>
      <p:ext uri="{BB962C8B-B14F-4D97-AF65-F5344CB8AC3E}">
        <p14:creationId xmlns:p14="http://schemas.microsoft.com/office/powerpoint/2010/main" val="293165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516" y="0"/>
            <a:ext cx="11348884" cy="871537"/>
          </a:xfrm>
        </p:spPr>
        <p:txBody>
          <a:bodyPr/>
          <a:lstStyle/>
          <a:p>
            <a:pPr algn="l"/>
            <a:r>
              <a:rPr lang="en-US" sz="3600" b="1" dirty="0" smtClean="0"/>
              <a:t>3. Interest </a:t>
            </a:r>
            <a:r>
              <a:rPr lang="en-US" sz="3600" b="1" dirty="0"/>
              <a:t>Rate Problems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3516" y="686797"/>
            <a:ext cx="11724968" cy="6150077"/>
          </a:xfrm>
        </p:spPr>
        <p:txBody>
          <a:bodyPr/>
          <a:lstStyle/>
          <a:p>
            <a:pPr>
              <a:spcBef>
                <a:spcPts val="0"/>
              </a:spcBef>
            </a:pPr>
            <a:endParaRPr lang="en-GB" dirty="0" smtClean="0"/>
          </a:p>
          <a:p>
            <a:pPr>
              <a:spcBef>
                <a:spcPts val="0"/>
              </a:spcBef>
            </a:pPr>
            <a:endParaRPr lang="en-GB" dirty="0" smtClean="0"/>
          </a:p>
          <a:p>
            <a:r>
              <a:rPr lang="en-US" dirty="0" smtClean="0"/>
              <a:t>The </a:t>
            </a:r>
            <a:r>
              <a:rPr lang="en-US" dirty="0"/>
              <a:t>time value techniques of compounding and present value can also be applied to calculate the implicit rate of interest in certain situations. 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Sometimes </a:t>
            </a:r>
            <a:r>
              <a:rPr lang="en-US" dirty="0"/>
              <a:t>a situation may arise in which the  </a:t>
            </a:r>
            <a:r>
              <a:rPr lang="en-US" dirty="0" err="1"/>
              <a:t>the</a:t>
            </a:r>
            <a:r>
              <a:rPr lang="en-US" dirty="0"/>
              <a:t> future value of a present sum as well as the number of time periods involved is known but   the compound/future value interest rate implicit in the situation is not known.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322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0"/>
            <a:ext cx="11582400" cy="707923"/>
          </a:xfrm>
        </p:spPr>
        <p:txBody>
          <a:bodyPr/>
          <a:lstStyle/>
          <a:p>
            <a:pPr algn="l"/>
            <a:r>
              <a:rPr lang="en-US" sz="3600" b="1" dirty="0"/>
              <a:t>Illustration 1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1" y="707923"/>
            <a:ext cx="11862088" cy="6283427"/>
          </a:xfrm>
        </p:spPr>
        <p:txBody>
          <a:bodyPr/>
          <a:lstStyle/>
          <a:p>
            <a:endParaRPr lang="en-GB" dirty="0" smtClean="0"/>
          </a:p>
          <a:p>
            <a:r>
              <a:rPr lang="en-US" dirty="0" smtClean="0"/>
              <a:t>An </a:t>
            </a:r>
            <a:r>
              <a:rPr lang="en-US" dirty="0"/>
              <a:t>investment company offers to pay $. 20,304 at the end of 10 years to investors who deposit annually $. 1000.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What </a:t>
            </a:r>
            <a:r>
              <a:rPr lang="en-US" dirty="0"/>
              <a:t>interest rate is implicit in the offer?</a:t>
            </a:r>
          </a:p>
        </p:txBody>
      </p:sp>
    </p:spTree>
    <p:extLst>
      <p:ext uri="{BB962C8B-B14F-4D97-AF65-F5344CB8AC3E}">
        <p14:creationId xmlns:p14="http://schemas.microsoft.com/office/powerpoint/2010/main" val="211246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0"/>
            <a:ext cx="11582400" cy="707923"/>
          </a:xfrm>
        </p:spPr>
        <p:txBody>
          <a:bodyPr/>
          <a:lstStyle/>
          <a:p>
            <a:pPr algn="l"/>
            <a:r>
              <a:rPr lang="en-US" sz="3600" b="1" dirty="0"/>
              <a:t>Solution: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1" y="707923"/>
            <a:ext cx="11862088" cy="6283427"/>
          </a:xfrm>
        </p:spPr>
        <p:txBody>
          <a:bodyPr/>
          <a:lstStyle/>
          <a:p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US" dirty="0" smtClean="0"/>
              <a:t>Future </a:t>
            </a:r>
            <a:r>
              <a:rPr lang="en-US" dirty="0"/>
              <a:t>Value of an Annuity, </a:t>
            </a:r>
            <a:r>
              <a:rPr lang="en-US" dirty="0" err="1"/>
              <a:t>FVA</a:t>
            </a:r>
            <a:r>
              <a:rPr lang="en-US" dirty="0"/>
              <a:t> = A</a:t>
            </a:r>
            <a:r>
              <a:rPr lang="en-US" baseline="-25000" dirty="0"/>
              <a:t> </a:t>
            </a:r>
            <a:r>
              <a:rPr lang="en-US" dirty="0"/>
              <a:t>(</a:t>
            </a:r>
            <a:r>
              <a:rPr lang="en-US" dirty="0" err="1"/>
              <a:t>FVIFA</a:t>
            </a:r>
            <a:r>
              <a:rPr lang="en-US" baseline="-25000" dirty="0" err="1"/>
              <a:t>r</a:t>
            </a:r>
            <a:r>
              <a:rPr lang="en-US" baseline="-25000" dirty="0"/>
              <a:t>, t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/>
              <a:t>Where, A = Annual Payment</a:t>
            </a:r>
          </a:p>
          <a:p>
            <a:pPr marL="0" indent="0">
              <a:buNone/>
            </a:pPr>
            <a:r>
              <a:rPr lang="en-US" dirty="0" err="1"/>
              <a:t>FVA</a:t>
            </a:r>
            <a:r>
              <a:rPr lang="en-US" dirty="0"/>
              <a:t> </a:t>
            </a:r>
            <a:r>
              <a:rPr lang="en-US" baseline="-25000" dirty="0"/>
              <a:t>r, t</a:t>
            </a:r>
            <a:r>
              <a:rPr lang="en-US" dirty="0"/>
              <a:t> = Future value Annuity Factor at (</a:t>
            </a:r>
            <a:r>
              <a:rPr lang="en-US" dirty="0" err="1"/>
              <a:t>i</a:t>
            </a:r>
            <a:r>
              <a:rPr lang="en-US" dirty="0"/>
              <a:t>) rate of interest and (t) period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Substituting the values</a:t>
            </a:r>
            <a:r>
              <a:rPr lang="en-US" dirty="0" smtClean="0"/>
              <a:t>, 20,304 </a:t>
            </a:r>
            <a:r>
              <a:rPr lang="en-US" dirty="0"/>
              <a:t>= 1000 (</a:t>
            </a:r>
            <a:r>
              <a:rPr lang="en-US" dirty="0" err="1"/>
              <a:t>FVIFA</a:t>
            </a:r>
            <a:r>
              <a:rPr lang="en-US" dirty="0"/>
              <a:t> </a:t>
            </a:r>
            <a:r>
              <a:rPr lang="en-US" baseline="-25000" dirty="0"/>
              <a:t>r</a:t>
            </a:r>
            <a:r>
              <a:rPr lang="en-US" dirty="0"/>
              <a:t> </a:t>
            </a:r>
            <a:r>
              <a:rPr lang="en-US" baseline="-25000" dirty="0"/>
              <a:t>t, =</a:t>
            </a:r>
            <a:r>
              <a:rPr lang="en-US" dirty="0"/>
              <a:t> </a:t>
            </a:r>
            <a:r>
              <a:rPr lang="en-US" baseline="-25000" dirty="0"/>
              <a:t>10 years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/>
              <a:t>or </a:t>
            </a:r>
            <a:r>
              <a:rPr lang="en-US" dirty="0" err="1"/>
              <a:t>FVIFA</a:t>
            </a:r>
            <a:r>
              <a:rPr lang="en-US" dirty="0"/>
              <a:t> </a:t>
            </a:r>
            <a:r>
              <a:rPr lang="en-US" baseline="-25000" dirty="0"/>
              <a:t>r</a:t>
            </a:r>
            <a:r>
              <a:rPr lang="en-US" dirty="0"/>
              <a:t> </a:t>
            </a:r>
            <a:r>
              <a:rPr lang="en-US" baseline="-25000" dirty="0"/>
              <a:t>t</a:t>
            </a:r>
            <a:r>
              <a:rPr lang="en-US" dirty="0"/>
              <a:t> = 20,304/1,000 = 20.304</a:t>
            </a:r>
          </a:p>
        </p:txBody>
      </p:sp>
    </p:spTree>
    <p:extLst>
      <p:ext uri="{BB962C8B-B14F-4D97-AF65-F5344CB8AC3E}">
        <p14:creationId xmlns:p14="http://schemas.microsoft.com/office/powerpoint/2010/main" val="426754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US" dirty="0" smtClean="0"/>
              <a:t> </a:t>
            </a:r>
            <a:r>
              <a:rPr lang="en-US" sz="3600" b="1" dirty="0" smtClean="0"/>
              <a:t>Using </a:t>
            </a:r>
            <a:r>
              <a:rPr lang="en-US" sz="3600" b="1" dirty="0" err="1" smtClean="0"/>
              <a:t>FVIFA</a:t>
            </a:r>
            <a:r>
              <a:rPr lang="en-US" sz="3600" b="1" dirty="0" smtClean="0"/>
              <a:t> Table</a:t>
            </a:r>
            <a:r>
              <a:rPr lang="en-US" sz="3600" b="1" baseline="-25000" dirty="0" smtClean="0"/>
              <a:t>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483" y="663677"/>
            <a:ext cx="11582400" cy="6061587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Using </a:t>
            </a:r>
            <a:r>
              <a:rPr lang="en-US" dirty="0"/>
              <a:t>Future value Annuity Factor Tables, we find that when t = 10 years and </a:t>
            </a:r>
            <a:r>
              <a:rPr lang="en-US" dirty="0" err="1"/>
              <a:t>FVIF</a:t>
            </a:r>
            <a:r>
              <a:rPr lang="en-US" dirty="0"/>
              <a:t> = 20.304, the rate of interest is 15%. </a:t>
            </a:r>
            <a:r>
              <a:rPr lang="en-GB" dirty="0" smtClean="0"/>
              <a:t> </a:t>
            </a:r>
          </a:p>
          <a:p>
            <a:pPr marL="0" indent="0">
              <a:buNone/>
            </a:pPr>
            <a:r>
              <a:rPr lang="en-GB" b="1" dirty="0" smtClean="0"/>
              <a:t> 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6937302"/>
              </p:ext>
            </p:extLst>
          </p:nvPr>
        </p:nvGraphicFramePr>
        <p:xfrm>
          <a:off x="506186" y="2008416"/>
          <a:ext cx="7413171" cy="4229096"/>
        </p:xfrm>
        <a:graphic>
          <a:graphicData uri="http://schemas.openxmlformats.org/drawingml/2006/table">
            <a:tbl>
              <a:tblPr firstRow="1" firstCol="1" bandRow="1"/>
              <a:tblGrid>
                <a:gridCol w="1058343">
                  <a:extLst>
                    <a:ext uri="{9D8B030D-6E8A-4147-A177-3AD203B41FA5}">
                      <a16:colId xmlns:a16="http://schemas.microsoft.com/office/drawing/2014/main" val="3547839459"/>
                    </a:ext>
                  </a:extLst>
                </a:gridCol>
                <a:gridCol w="1059138">
                  <a:extLst>
                    <a:ext uri="{9D8B030D-6E8A-4147-A177-3AD203B41FA5}">
                      <a16:colId xmlns:a16="http://schemas.microsoft.com/office/drawing/2014/main" val="3365713240"/>
                    </a:ext>
                  </a:extLst>
                </a:gridCol>
                <a:gridCol w="1059138">
                  <a:extLst>
                    <a:ext uri="{9D8B030D-6E8A-4147-A177-3AD203B41FA5}">
                      <a16:colId xmlns:a16="http://schemas.microsoft.com/office/drawing/2014/main" val="1376119392"/>
                    </a:ext>
                  </a:extLst>
                </a:gridCol>
                <a:gridCol w="1059138">
                  <a:extLst>
                    <a:ext uri="{9D8B030D-6E8A-4147-A177-3AD203B41FA5}">
                      <a16:colId xmlns:a16="http://schemas.microsoft.com/office/drawing/2014/main" val="2015424389"/>
                    </a:ext>
                  </a:extLst>
                </a:gridCol>
                <a:gridCol w="1059138">
                  <a:extLst>
                    <a:ext uri="{9D8B030D-6E8A-4147-A177-3AD203B41FA5}">
                      <a16:colId xmlns:a16="http://schemas.microsoft.com/office/drawing/2014/main" val="2083433790"/>
                    </a:ext>
                  </a:extLst>
                </a:gridCol>
                <a:gridCol w="1059138">
                  <a:extLst>
                    <a:ext uri="{9D8B030D-6E8A-4147-A177-3AD203B41FA5}">
                      <a16:colId xmlns:a16="http://schemas.microsoft.com/office/drawing/2014/main" val="3634077684"/>
                    </a:ext>
                  </a:extLst>
                </a:gridCol>
                <a:gridCol w="1059138">
                  <a:extLst>
                    <a:ext uri="{9D8B030D-6E8A-4147-A177-3AD203B41FA5}">
                      <a16:colId xmlns:a16="http://schemas.microsoft.com/office/drawing/2014/main" val="521295149"/>
                    </a:ext>
                  </a:extLst>
                </a:gridCol>
              </a:tblGrid>
              <a:tr h="528637">
                <a:tc row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No. of Years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Interest Rate per Year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9124748"/>
                  </a:ext>
                </a:extLst>
              </a:tr>
              <a:tr h="52863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5%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6%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7%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10%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14%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15%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6187995"/>
                  </a:ext>
                </a:extLst>
              </a:tr>
              <a:tr h="52863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1.000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1.000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1.000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1.000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1.000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1.000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5827121"/>
                  </a:ext>
                </a:extLst>
              </a:tr>
              <a:tr h="52863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2.050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2.060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2.070 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2.100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2.140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2.150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5054746"/>
                  </a:ext>
                </a:extLst>
              </a:tr>
              <a:tr h="52863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3.153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3.184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3.215 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3.310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3.440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3.473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313960"/>
                  </a:ext>
                </a:extLst>
              </a:tr>
              <a:tr h="52863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4.310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4.375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4.440 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4.641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4.921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4.993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0333796"/>
                  </a:ext>
                </a:extLst>
              </a:tr>
              <a:tr h="52863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5.526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5.637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5.751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6.105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6.610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6.742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7406752"/>
                  </a:ext>
                </a:extLst>
              </a:tr>
              <a:tr h="52863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12.578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13.181  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13.816 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15.937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19.337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u="sng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20.304</a:t>
                      </a:r>
                      <a:endParaRPr lang="en-US" sz="1600" b="1" u="sng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09008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997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US" sz="3600" b="1" dirty="0"/>
              <a:t>Illustration 2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483" y="663677"/>
            <a:ext cx="11582400" cy="6061587"/>
          </a:xfrm>
        </p:spPr>
        <p:txBody>
          <a:bodyPr/>
          <a:lstStyle/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 </a:t>
            </a:r>
            <a:r>
              <a:rPr lang="en-US" dirty="0"/>
              <a:t>company offers to pay $ 4,007 annually for 5 years for a deposit of $ 16,000 with the company.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What </a:t>
            </a:r>
            <a:r>
              <a:rPr lang="en-US" dirty="0"/>
              <a:t>interest rate do you earn on the deposit?</a:t>
            </a:r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Solution</a:t>
            </a:r>
            <a:r>
              <a:rPr lang="en-US" b="1" dirty="0"/>
              <a:t>: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PV =(A)( </a:t>
            </a:r>
            <a:r>
              <a:rPr lang="en-US" dirty="0" err="1"/>
              <a:t>PVIFA</a:t>
            </a:r>
            <a:r>
              <a:rPr lang="en-US" dirty="0"/>
              <a:t> </a:t>
            </a:r>
            <a:r>
              <a:rPr lang="en-US" baseline="-25000" dirty="0"/>
              <a:t>r</a:t>
            </a:r>
            <a:r>
              <a:rPr lang="en-US" dirty="0"/>
              <a:t> </a:t>
            </a:r>
            <a:r>
              <a:rPr lang="en-US" baseline="-25000" dirty="0"/>
              <a:t>t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/>
              <a:t>or, 16,000 = 4,007 (</a:t>
            </a:r>
            <a:r>
              <a:rPr lang="en-US" dirty="0" err="1"/>
              <a:t>PVIFA</a:t>
            </a:r>
            <a:r>
              <a:rPr lang="en-US" dirty="0"/>
              <a:t> </a:t>
            </a:r>
            <a:r>
              <a:rPr lang="en-US" baseline="-25000" dirty="0"/>
              <a:t>r</a:t>
            </a:r>
            <a:r>
              <a:rPr lang="en-US" dirty="0"/>
              <a:t> </a:t>
            </a:r>
            <a:r>
              <a:rPr lang="en-US" baseline="-25000" dirty="0"/>
              <a:t>t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/>
              <a:t>or </a:t>
            </a:r>
            <a:r>
              <a:rPr lang="en-US" dirty="0" err="1"/>
              <a:t>PVIFA</a:t>
            </a:r>
            <a:r>
              <a:rPr lang="en-US" dirty="0"/>
              <a:t> </a:t>
            </a:r>
            <a:r>
              <a:rPr lang="en-US" baseline="-25000" dirty="0"/>
              <a:t>r</a:t>
            </a:r>
            <a:r>
              <a:rPr lang="en-US" dirty="0"/>
              <a:t> </a:t>
            </a:r>
            <a:r>
              <a:rPr lang="en-US" baseline="-25000" dirty="0"/>
              <a:t>t</a:t>
            </a:r>
            <a:r>
              <a:rPr lang="en-US" dirty="0"/>
              <a:t> = 16,000/4,007 = 3.993</a:t>
            </a:r>
          </a:p>
        </p:txBody>
      </p:sp>
    </p:spTree>
    <p:extLst>
      <p:ext uri="{BB962C8B-B14F-4D97-AF65-F5344CB8AC3E}">
        <p14:creationId xmlns:p14="http://schemas.microsoft.com/office/powerpoint/2010/main" val="192127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GB" sz="3600" b="1" dirty="0" smtClean="0"/>
              <a:t>Solution </a:t>
            </a:r>
            <a:r>
              <a:rPr lang="en-GB" sz="3600" b="1" dirty="0" err="1" smtClean="0"/>
              <a:t>CTD</a:t>
            </a:r>
            <a:r>
              <a:rPr lang="en-GB" sz="3600" b="1" dirty="0" smtClean="0"/>
              <a:t>-  </a:t>
            </a:r>
            <a:r>
              <a:rPr lang="en-GB" sz="3600" b="1" dirty="0" err="1" smtClean="0"/>
              <a:t>PVA</a:t>
            </a:r>
            <a:r>
              <a:rPr lang="en-GB" sz="3600" b="1" dirty="0" smtClean="0"/>
              <a:t> Table reading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483" y="663677"/>
            <a:ext cx="11582400" cy="606158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We read </a:t>
            </a:r>
            <a:r>
              <a:rPr lang="en-US" dirty="0" smtClean="0"/>
              <a:t>3.993 from </a:t>
            </a:r>
            <a:r>
              <a:rPr lang="en-US" dirty="0" err="1" smtClean="0"/>
              <a:t>PVA</a:t>
            </a:r>
            <a:r>
              <a:rPr lang="en-US" dirty="0" smtClean="0"/>
              <a:t> table- The rate is  8%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US" dirty="0"/>
          </a:p>
          <a:p>
            <a:endParaRPr lang="en-GB" b="1" dirty="0" smtClean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134" y="1534887"/>
            <a:ext cx="8075149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36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US" sz="3600" dirty="0"/>
              <a:t>I</a:t>
            </a:r>
            <a:r>
              <a:rPr lang="en-US" sz="3600" b="1" dirty="0"/>
              <a:t>llustration 3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483" y="663677"/>
            <a:ext cx="11582400" cy="6061587"/>
          </a:xfrm>
        </p:spPr>
        <p:txBody>
          <a:bodyPr/>
          <a:lstStyle/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Agnes </a:t>
            </a:r>
            <a:r>
              <a:rPr lang="en-US" dirty="0"/>
              <a:t>was offered an opportunity to invest $100, 000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today </a:t>
            </a:r>
            <a:r>
              <a:rPr lang="en-US" dirty="0"/>
              <a:t>with an assurance of receiving exactly $ </a:t>
            </a:r>
            <a:r>
              <a:rPr lang="en-US" dirty="0" smtClean="0"/>
              <a:t>300,000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in eight years.</a:t>
            </a:r>
          </a:p>
          <a:p>
            <a:r>
              <a:rPr lang="en-US" dirty="0"/>
              <a:t>Required. Determine the interest rate</a:t>
            </a:r>
          </a:p>
          <a:p>
            <a:r>
              <a:rPr lang="en-US" b="1" dirty="0"/>
              <a:t>Solution</a:t>
            </a:r>
            <a:endParaRPr lang="en-US" dirty="0"/>
          </a:p>
          <a:p>
            <a:r>
              <a:rPr lang="en-US" dirty="0" smtClean="0"/>
              <a:t> </a:t>
            </a:r>
            <a:r>
              <a:rPr lang="en-US" dirty="0" err="1"/>
              <a:t>FV</a:t>
            </a:r>
            <a:r>
              <a:rPr lang="en-US" baseline="-25000" dirty="0" err="1"/>
              <a:t>8</a:t>
            </a:r>
            <a:r>
              <a:rPr lang="en-US" dirty="0"/>
              <a:t> = Po × </a:t>
            </a:r>
            <a:r>
              <a:rPr lang="en-US" dirty="0" err="1"/>
              <a:t>FVIF</a:t>
            </a:r>
            <a:r>
              <a:rPr lang="en-US" baseline="-25000" dirty="0" err="1"/>
              <a:t>r,8</a:t>
            </a:r>
            <a:r>
              <a:rPr lang="en-US" dirty="0"/>
              <a:t>  as follows.</a:t>
            </a:r>
          </a:p>
          <a:p>
            <a:r>
              <a:rPr lang="en-US" dirty="0" err="1"/>
              <a:t>FV</a:t>
            </a:r>
            <a:r>
              <a:rPr lang="en-US" baseline="-25000" dirty="0" err="1"/>
              <a:t>8</a:t>
            </a:r>
            <a:r>
              <a:rPr lang="en-US" dirty="0"/>
              <a:t> = </a:t>
            </a:r>
            <a:r>
              <a:rPr lang="en-US" dirty="0" err="1"/>
              <a:t>P</a:t>
            </a:r>
            <a:r>
              <a:rPr lang="en-US" baseline="-25000" dirty="0" err="1"/>
              <a:t>0</a:t>
            </a:r>
            <a:r>
              <a:rPr lang="en-US" dirty="0"/>
              <a:t> (</a:t>
            </a:r>
            <a:r>
              <a:rPr lang="en-US" dirty="0" err="1"/>
              <a:t>FVIF</a:t>
            </a:r>
            <a:r>
              <a:rPr lang="en-US" dirty="0"/>
              <a:t> </a:t>
            </a:r>
            <a:r>
              <a:rPr lang="en-US" baseline="-25000" dirty="0"/>
              <a:t>r, 8 </a:t>
            </a:r>
            <a:r>
              <a:rPr lang="en-US" dirty="0"/>
              <a:t>)</a:t>
            </a:r>
          </a:p>
          <a:p>
            <a:r>
              <a:rPr lang="en-US" dirty="0"/>
              <a:t>300,000 = 100,000 (</a:t>
            </a:r>
            <a:r>
              <a:rPr lang="en-US" dirty="0" err="1"/>
              <a:t>FVIFK</a:t>
            </a:r>
            <a:r>
              <a:rPr lang="en-US" baseline="-25000" dirty="0" err="1"/>
              <a:t>k,8</a:t>
            </a:r>
            <a:r>
              <a:rPr lang="en-US" dirty="0"/>
              <a:t>) </a:t>
            </a:r>
          </a:p>
          <a:p>
            <a:r>
              <a:rPr lang="en-US" dirty="0" err="1"/>
              <a:t>FVIF</a:t>
            </a:r>
            <a:r>
              <a:rPr lang="en-US" baseline="-25000" dirty="0" err="1"/>
              <a:t>r</a:t>
            </a:r>
            <a:r>
              <a:rPr lang="en-US" baseline="-25000" dirty="0"/>
              <a:t>, 8  </a:t>
            </a:r>
            <a:r>
              <a:rPr lang="en-US" dirty="0"/>
              <a:t>= 300,000 / 100,000 = 3.000 </a:t>
            </a:r>
          </a:p>
        </p:txBody>
      </p:sp>
    </p:spTree>
    <p:extLst>
      <p:ext uri="{BB962C8B-B14F-4D97-AF65-F5344CB8AC3E}">
        <p14:creationId xmlns:p14="http://schemas.microsoft.com/office/powerpoint/2010/main" val="3660397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US" sz="3600" b="1" dirty="0" smtClean="0"/>
              <a:t>Solution </a:t>
            </a:r>
            <a:r>
              <a:rPr lang="en-US" sz="3600" b="1" dirty="0" err="1" smtClean="0"/>
              <a:t>CtD</a:t>
            </a:r>
            <a:r>
              <a:rPr lang="en-US" sz="3600" b="1" dirty="0" smtClean="0"/>
              <a:t> – </a:t>
            </a:r>
            <a:r>
              <a:rPr lang="en-US" sz="3600" b="1" dirty="0" err="1" smtClean="0"/>
              <a:t>FVIF</a:t>
            </a:r>
            <a:r>
              <a:rPr lang="en-US" sz="3600" b="1" dirty="0" smtClean="0"/>
              <a:t> Table reading 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483" y="796413"/>
            <a:ext cx="11572008" cy="6061587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Reading</a:t>
            </a:r>
            <a:r>
              <a:rPr lang="en-US" baseline="-25000" dirty="0"/>
              <a:t> </a:t>
            </a:r>
            <a:r>
              <a:rPr lang="en-US" dirty="0"/>
              <a:t>across the </a:t>
            </a:r>
            <a:r>
              <a:rPr lang="en-US" i="1" dirty="0"/>
              <a:t>8</a:t>
            </a:r>
            <a:r>
              <a:rPr lang="en-US" dirty="0"/>
              <a:t>-period row in the </a:t>
            </a:r>
            <a:r>
              <a:rPr lang="en-US" dirty="0" err="1"/>
              <a:t>FVIF</a:t>
            </a:r>
            <a:r>
              <a:rPr lang="en-US" dirty="0"/>
              <a:t> tables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the </a:t>
            </a:r>
            <a:r>
              <a:rPr lang="en-US" dirty="0"/>
              <a:t>factor that comes closest to our value of 3 is 3.059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3048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483" y="2750275"/>
            <a:ext cx="8204603" cy="3895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646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81" y="210065"/>
            <a:ext cx="11541211" cy="642551"/>
          </a:xfrm>
        </p:spPr>
        <p:txBody>
          <a:bodyPr/>
          <a:lstStyle/>
          <a:p>
            <a:pPr algn="l"/>
            <a:r>
              <a:rPr lang="en-GB" sz="3600" b="1" dirty="0" smtClean="0"/>
              <a:t>Solution </a:t>
            </a:r>
            <a:r>
              <a:rPr lang="en-GB" sz="3600" b="1" dirty="0" err="1" smtClean="0"/>
              <a:t>CtD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282" y="852616"/>
            <a:ext cx="11911914" cy="5828404"/>
          </a:xfrm>
        </p:spPr>
        <p:txBody>
          <a:bodyPr/>
          <a:lstStyle/>
          <a:p>
            <a:endParaRPr lang="en-GB" dirty="0" smtClean="0"/>
          </a:p>
          <a:p>
            <a:r>
              <a:rPr lang="en-GB" dirty="0" smtClean="0"/>
              <a:t>To be more precise, of where, 3,000 </a:t>
            </a:r>
            <a:r>
              <a:rPr lang="en-GB" dirty="0" smtClean="0"/>
              <a:t>lies, </a:t>
            </a:r>
            <a:r>
              <a:rPr lang="en-GB" dirty="0" smtClean="0"/>
              <a:t>we can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calculate </a:t>
            </a:r>
            <a:r>
              <a:rPr lang="en-GB" dirty="0" smtClean="0"/>
              <a:t>the rate that lies between 14% and 15% 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r>
              <a:rPr lang="en-GB" dirty="0" smtClean="0"/>
              <a:t>At </a:t>
            </a:r>
            <a:r>
              <a:rPr lang="en-GB" dirty="0" smtClean="0"/>
              <a:t>14% the  factor is  2.8526  and at 15% the factor is 3.059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US" dirty="0" smtClean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kumimoji="0" lang="en-GB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38844" y="3200400"/>
            <a:ext cx="6106886" cy="33752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/>
              <a:t>FVIFr,8 = (</a:t>
            </a:r>
            <a:r>
              <a:rPr lang="pt-BR" sz="3200" dirty="0" smtClean="0"/>
              <a:t>1+r)</a:t>
            </a:r>
            <a:r>
              <a:rPr lang="pt-BR" sz="3200" baseline="30000" dirty="0" smtClean="0"/>
              <a:t>8</a:t>
            </a:r>
          </a:p>
          <a:p>
            <a:endParaRPr lang="pt-BR" sz="3200" baseline="30000" dirty="0"/>
          </a:p>
          <a:p>
            <a:r>
              <a:rPr lang="pt-BR" sz="3200" dirty="0"/>
              <a:t>(1+r)</a:t>
            </a:r>
            <a:r>
              <a:rPr lang="pt-BR" sz="3200" baseline="30000" dirty="0"/>
              <a:t>8</a:t>
            </a:r>
            <a:r>
              <a:rPr lang="pt-BR" sz="3200" dirty="0"/>
              <a:t> =  3</a:t>
            </a:r>
          </a:p>
          <a:p>
            <a:r>
              <a:rPr lang="pt-BR" sz="3200" dirty="0"/>
              <a:t>(1+r) = 3</a:t>
            </a:r>
            <a:r>
              <a:rPr lang="pt-BR" sz="3200" baseline="30000" dirty="0"/>
              <a:t>1/8</a:t>
            </a:r>
            <a:r>
              <a:rPr lang="pt-BR" sz="3200" dirty="0"/>
              <a:t> = </a:t>
            </a:r>
            <a:r>
              <a:rPr lang="pt-BR" sz="3200" dirty="0" smtClean="0"/>
              <a:t>30.125</a:t>
            </a:r>
          </a:p>
          <a:p>
            <a:endParaRPr lang="pt-BR" sz="3200" dirty="0"/>
          </a:p>
          <a:p>
            <a:r>
              <a:rPr lang="pt-BR" sz="3200" dirty="0"/>
              <a:t>1+r =	1.1472</a:t>
            </a:r>
          </a:p>
          <a:p>
            <a:r>
              <a:rPr lang="pt-BR" sz="3200" dirty="0"/>
              <a:t>k = 0.1472 = 14.72%</a:t>
            </a:r>
          </a:p>
        </p:txBody>
      </p:sp>
    </p:spTree>
    <p:extLst>
      <p:ext uri="{BB962C8B-B14F-4D97-AF65-F5344CB8AC3E}">
        <p14:creationId xmlns:p14="http://schemas.microsoft.com/office/powerpoint/2010/main" val="43802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924" y="98854"/>
            <a:ext cx="11446476" cy="778675"/>
          </a:xfrm>
        </p:spPr>
        <p:txBody>
          <a:bodyPr/>
          <a:lstStyle/>
          <a:p>
            <a:pPr algn="l"/>
            <a:r>
              <a:rPr lang="en-US" sz="3600" b="1" dirty="0" smtClean="0"/>
              <a:t>Loan Amortizing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924" y="1110343"/>
            <a:ext cx="10989276" cy="5534298"/>
          </a:xfrm>
        </p:spPr>
        <p:txBody>
          <a:bodyPr/>
          <a:lstStyle/>
          <a:p>
            <a:endParaRPr lang="en-GB" dirty="0" smtClean="0"/>
          </a:p>
          <a:p>
            <a:r>
              <a:rPr lang="en-US" dirty="0" smtClean="0"/>
              <a:t> </a:t>
            </a:r>
            <a:r>
              <a:rPr lang="en-US" dirty="0"/>
              <a:t>D</a:t>
            </a:r>
            <a:r>
              <a:rPr lang="en-US" dirty="0" smtClean="0"/>
              <a:t>iscounting </a:t>
            </a:r>
            <a:r>
              <a:rPr lang="en-US" dirty="0"/>
              <a:t>and compounding concepts </a:t>
            </a:r>
            <a:r>
              <a:rPr lang="en-US" dirty="0" smtClean="0"/>
              <a:t> cab be used determining </a:t>
            </a:r>
            <a:r>
              <a:rPr lang="en-US" dirty="0"/>
              <a:t>the payments required for an installment – type loan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/>
              <a:t>The distinguishing features of this loan is that it is repaid in equal periodic (monthly, quarterly, semiannually or annually) payments that include both interest and principal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 </a:t>
            </a:r>
            <a:r>
              <a:rPr lang="en-US" dirty="0"/>
              <a:t>Such arrangements are prevalent in mortgage loans, auto loans, consumer loans etc. </a:t>
            </a:r>
          </a:p>
          <a:p>
            <a:endParaRPr lang="en-GB" sz="2800" dirty="0"/>
          </a:p>
          <a:p>
            <a:endParaRPr lang="en-GB" dirty="0" smtClean="0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23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924" y="98854"/>
            <a:ext cx="11446476" cy="778675"/>
          </a:xfrm>
        </p:spPr>
        <p:txBody>
          <a:bodyPr/>
          <a:lstStyle/>
          <a:p>
            <a:pPr marL="0" indent="0" algn="l">
              <a:buNone/>
            </a:pPr>
            <a:r>
              <a:rPr lang="en-US" sz="3600" b="1" dirty="0" smtClean="0"/>
              <a:t>Loan Amortization </a:t>
            </a:r>
            <a:r>
              <a:rPr lang="en-US" sz="3600" b="1" dirty="0" err="1" smtClean="0"/>
              <a:t>Defn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924" y="877529"/>
            <a:ext cx="11446476" cy="5950565"/>
          </a:xfrm>
        </p:spPr>
        <p:txBody>
          <a:bodyPr/>
          <a:lstStyle/>
          <a:p>
            <a:endParaRPr lang="en-GB" dirty="0" smtClean="0"/>
          </a:p>
          <a:p>
            <a:endParaRPr lang="en-GB" dirty="0"/>
          </a:p>
          <a:p>
            <a:r>
              <a:rPr lang="en-US" dirty="0"/>
              <a:t>The term loan amortization</a:t>
            </a:r>
            <a:r>
              <a:rPr lang="en-US" b="1" dirty="0"/>
              <a:t> </a:t>
            </a:r>
            <a:r>
              <a:rPr lang="en-US" dirty="0"/>
              <a:t>refers to the computation of equal periodic loan payments.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These </a:t>
            </a:r>
            <a:r>
              <a:rPr lang="en-US" dirty="0"/>
              <a:t>payments provide a lender with a specified interest return and repay the loan principal over a specified period.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. </a:t>
            </a:r>
            <a:endParaRPr lang="en-US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pPr marL="457200" lvl="1" indent="0">
              <a:buNone/>
            </a:pPr>
            <a:r>
              <a:rPr lang="en-GB" dirty="0" smtClean="0"/>
              <a:t>								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950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924" y="98854"/>
            <a:ext cx="11446476" cy="778675"/>
          </a:xfrm>
        </p:spPr>
        <p:txBody>
          <a:bodyPr/>
          <a:lstStyle/>
          <a:p>
            <a:pPr marL="0" indent="0" algn="l">
              <a:buNone/>
            </a:pPr>
            <a:r>
              <a:rPr lang="en-US" sz="3600" b="1" dirty="0" smtClean="0"/>
              <a:t>Loan Amortization </a:t>
            </a:r>
            <a:r>
              <a:rPr lang="en-US" sz="3600" b="1" dirty="0" err="1" smtClean="0"/>
              <a:t>Defn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CtD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924" y="877529"/>
            <a:ext cx="11446476" cy="5950565"/>
          </a:xfrm>
        </p:spPr>
        <p:txBody>
          <a:bodyPr/>
          <a:lstStyle/>
          <a:p>
            <a:endParaRPr lang="en-GB" dirty="0"/>
          </a:p>
          <a:p>
            <a:r>
              <a:rPr lang="en-US" dirty="0" smtClean="0"/>
              <a:t>The </a:t>
            </a:r>
            <a:r>
              <a:rPr lang="en-US" dirty="0"/>
              <a:t>loan amortization process involves finding the future payments, over the term of the loan, whose present value at the loan interest rate equals the amount of initial principal </a:t>
            </a:r>
            <a:r>
              <a:rPr lang="en-US" dirty="0" smtClean="0"/>
              <a:t>borrowed</a:t>
            </a:r>
          </a:p>
          <a:p>
            <a:endParaRPr lang="en-GB" dirty="0"/>
          </a:p>
          <a:p>
            <a:endParaRPr lang="en-US" dirty="0" smtClean="0"/>
          </a:p>
          <a:p>
            <a:r>
              <a:rPr lang="en-US" dirty="0"/>
              <a:t>Amortizing a loan actually involves creating an annuity out of a present amount. 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pPr marL="457200" lvl="1" indent="0">
              <a:buNone/>
            </a:pPr>
            <a:r>
              <a:rPr lang="en-GB" dirty="0" smtClean="0"/>
              <a:t>								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055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924" y="98854"/>
            <a:ext cx="11446476" cy="778675"/>
          </a:xfrm>
        </p:spPr>
        <p:txBody>
          <a:bodyPr/>
          <a:lstStyle/>
          <a:p>
            <a:pPr algn="l"/>
            <a:r>
              <a:rPr lang="en-GB" sz="3600" dirty="0"/>
              <a:t>	</a:t>
            </a:r>
            <a:r>
              <a:rPr lang="en-US" sz="3600" b="1" dirty="0"/>
              <a:t> Illustration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924" y="877529"/>
            <a:ext cx="11446476" cy="5950565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Determine the equal end of the year payment necessary to amortize fully a $ 600,000, 10% loan over 4 years.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Assume </a:t>
            </a:r>
            <a:r>
              <a:rPr lang="en-US" dirty="0"/>
              <a:t>payment is to be rendered </a:t>
            </a:r>
            <a:endParaRPr lang="en-US" dirty="0" smtClean="0"/>
          </a:p>
          <a:p>
            <a:pPr marL="571500" indent="-571500">
              <a:buAutoNum type="romanLcParenBoth"/>
            </a:pPr>
            <a:r>
              <a:rPr lang="en-US" dirty="0" smtClean="0"/>
              <a:t>annually</a:t>
            </a:r>
            <a:r>
              <a:rPr lang="en-US" dirty="0"/>
              <a:t>, </a:t>
            </a:r>
            <a:endParaRPr lang="en-US" dirty="0" smtClean="0"/>
          </a:p>
          <a:p>
            <a:pPr marL="571500" indent="-571500">
              <a:buAutoNum type="romanLcParenBoth"/>
            </a:pPr>
            <a:endParaRPr lang="en-US" dirty="0"/>
          </a:p>
          <a:p>
            <a:pPr marL="571500" indent="-571500">
              <a:buAutoNum type="romanLcParenBoth"/>
            </a:pPr>
            <a:r>
              <a:rPr lang="en-US" dirty="0" smtClean="0"/>
              <a:t> </a:t>
            </a:r>
            <a:r>
              <a:rPr lang="en-US" dirty="0"/>
              <a:t>semi-annually.</a:t>
            </a:r>
          </a:p>
          <a:p>
            <a:pPr marL="0" indent="0">
              <a:buNone/>
            </a:pPr>
            <a:r>
              <a:rPr lang="en-GB" dirty="0" smtClean="0"/>
              <a:t>					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03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582400" cy="528451"/>
          </a:xfrm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Solution - </a:t>
            </a:r>
            <a:r>
              <a:rPr lang="en-US" sz="3600" b="1" dirty="0"/>
              <a:t>Annual repayments</a:t>
            </a:r>
            <a:r>
              <a:rPr lang="en-US" sz="3600" dirty="0"/>
              <a:t/>
            </a:r>
            <a:br>
              <a:rPr lang="en-US" sz="3600" dirty="0"/>
            </a:b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7586" y="767443"/>
            <a:ext cx="11778490" cy="5300024"/>
          </a:xfrm>
        </p:spPr>
        <p:txBody>
          <a:bodyPr/>
          <a:lstStyle/>
          <a:p>
            <a:pPr marL="571500" indent="-571500">
              <a:buAutoNum type="romanLcParenR"/>
            </a:pPr>
            <a:endParaRPr lang="en-US" dirty="0" smtClean="0"/>
          </a:p>
          <a:p>
            <a:pPr marL="571500" indent="-571500">
              <a:buAutoNum type="romanLcParenR"/>
            </a:pPr>
            <a:r>
              <a:rPr lang="en-US" dirty="0" smtClean="0"/>
              <a:t>Annual repayments</a:t>
            </a:r>
          </a:p>
          <a:p>
            <a:pPr marL="571500" indent="-571500">
              <a:buAutoNum type="romanLcParenR"/>
            </a:pPr>
            <a:endParaRPr lang="en-US" dirty="0"/>
          </a:p>
          <a:p>
            <a:pPr marL="0" indent="0">
              <a:buNone/>
            </a:pPr>
            <a:r>
              <a:rPr lang="en-US" dirty="0"/>
              <a:t>First compute the periodic payment using formula/ Equation </a:t>
            </a:r>
          </a:p>
          <a:p>
            <a:pPr marL="0" indent="0">
              <a:buNone/>
            </a:pPr>
            <a:r>
              <a:rPr lang="en-US" dirty="0"/>
              <a:t> A =	 </a:t>
            </a:r>
            <a:r>
              <a:rPr lang="en-US" dirty="0" err="1"/>
              <a:t>PVA</a:t>
            </a:r>
            <a:r>
              <a:rPr lang="en-US" baseline="-25000" dirty="0" err="1"/>
              <a:t>t</a:t>
            </a:r>
            <a:r>
              <a:rPr lang="en-US" baseline="-25000" dirty="0"/>
              <a:t> </a:t>
            </a:r>
            <a:r>
              <a:rPr lang="en-US" dirty="0"/>
              <a:t>/</a:t>
            </a:r>
            <a:r>
              <a:rPr lang="en-US" dirty="0" err="1"/>
              <a:t>PVIFA</a:t>
            </a:r>
            <a:r>
              <a:rPr lang="en-US" baseline="-25000" dirty="0" err="1"/>
              <a:t>r,t</a:t>
            </a:r>
            <a:r>
              <a:rPr lang="en-US" baseline="-25000" dirty="0"/>
              <a:t>.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Using tables we find the </a:t>
            </a:r>
            <a:r>
              <a:rPr lang="en-US" dirty="0" err="1"/>
              <a:t>PVIFA</a:t>
            </a:r>
            <a:r>
              <a:rPr lang="en-US" baseline="-25000" dirty="0" err="1"/>
              <a:t>10</a:t>
            </a:r>
            <a:r>
              <a:rPr lang="en-US" baseline="-25000" dirty="0"/>
              <a:t>%,</a:t>
            </a:r>
            <a:r>
              <a:rPr lang="en-US" baseline="-25000" dirty="0" err="1"/>
              <a:t>4yrs</a:t>
            </a:r>
            <a:r>
              <a:rPr lang="en-US" dirty="0"/>
              <a:t> = 3.170, and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we </a:t>
            </a:r>
            <a:r>
              <a:rPr lang="en-US" dirty="0"/>
              <a:t>know that </a:t>
            </a:r>
            <a:r>
              <a:rPr lang="en-US" dirty="0" err="1"/>
              <a:t>PVA</a:t>
            </a:r>
            <a:r>
              <a:rPr lang="en-US" baseline="-25000" dirty="0" err="1"/>
              <a:t>t</a:t>
            </a:r>
            <a:r>
              <a:rPr lang="en-US" baseline="-25000" dirty="0"/>
              <a:t> </a:t>
            </a:r>
            <a:r>
              <a:rPr lang="en-US" dirty="0"/>
              <a:t> = $.600,000</a:t>
            </a:r>
          </a:p>
          <a:p>
            <a:pPr marL="0" indent="0">
              <a:buNone/>
            </a:pPr>
            <a:r>
              <a:rPr lang="en-US" dirty="0"/>
              <a:t>A 	=	600,000/3.170  = $ 189, 274 per year.</a:t>
            </a:r>
          </a:p>
          <a:p>
            <a:pPr marL="0" indent="0">
              <a:buNone/>
            </a:pPr>
            <a:r>
              <a:rPr lang="en-US" dirty="0" smtClean="0"/>
              <a:t>.</a:t>
            </a:r>
            <a:endParaRPr lang="en-US" dirty="0"/>
          </a:p>
          <a:p>
            <a:pPr marL="0" indent="0" fontAlgn="t">
              <a:spcBef>
                <a:spcPts val="0"/>
              </a:spcBef>
              <a:buNone/>
            </a:pPr>
            <a:endParaRPr lang="en-US" dirty="0"/>
          </a:p>
          <a:p>
            <a:pPr marL="0" indent="0">
              <a:buNone/>
            </a:pPr>
            <a:endParaRPr lang="en-GB" sz="2400" b="1" dirty="0"/>
          </a:p>
          <a:p>
            <a:pPr marL="0" indent="0">
              <a:buNone/>
            </a:pPr>
            <a:endParaRPr lang="en-GB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3811882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054349" cy="918988"/>
          </a:xfrm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/>
              <a:t>Loan Amortization   </a:t>
            </a:r>
            <a:r>
              <a:rPr lang="en-US" sz="3600" b="1" dirty="0" smtClean="0"/>
              <a:t>schedule-Annual Repayments</a:t>
            </a:r>
            <a:r>
              <a:rPr lang="en-GB" sz="3600" b="1" dirty="0"/>
              <a:t/>
            </a:r>
            <a:br>
              <a:rPr lang="en-GB" sz="3600" b="1" dirty="0"/>
            </a:b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483" y="717551"/>
            <a:ext cx="11916697" cy="5969614"/>
          </a:xfrm>
        </p:spPr>
        <p:txBody>
          <a:bodyPr/>
          <a:lstStyle/>
          <a:p>
            <a:pPr marL="0" lvl="0" indent="0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baseline="-25000" dirty="0" smtClean="0"/>
              <a:t>	</a:t>
            </a:r>
            <a:endParaRPr lang="en-US" dirty="0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587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ight Brace 9"/>
          <p:cNvSpPr/>
          <p:nvPr/>
        </p:nvSpPr>
        <p:spPr>
          <a:xfrm>
            <a:off x="7924800" y="-398779"/>
            <a:ext cx="45719" cy="4571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3186708"/>
              </p:ext>
            </p:extLst>
          </p:nvPr>
        </p:nvGraphicFramePr>
        <p:xfrm>
          <a:off x="538841" y="1272047"/>
          <a:ext cx="7854044" cy="5291692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361789">
                  <a:extLst>
                    <a:ext uri="{9D8B030D-6E8A-4147-A177-3AD203B41FA5}">
                      <a16:colId xmlns:a16="http://schemas.microsoft.com/office/drawing/2014/main" val="4161309537"/>
                    </a:ext>
                  </a:extLst>
                </a:gridCol>
                <a:gridCol w="1298451">
                  <a:extLst>
                    <a:ext uri="{9D8B030D-6E8A-4147-A177-3AD203B41FA5}">
                      <a16:colId xmlns:a16="http://schemas.microsoft.com/office/drawing/2014/main" val="1839140314"/>
                    </a:ext>
                  </a:extLst>
                </a:gridCol>
                <a:gridCol w="1298451">
                  <a:extLst>
                    <a:ext uri="{9D8B030D-6E8A-4147-A177-3AD203B41FA5}">
                      <a16:colId xmlns:a16="http://schemas.microsoft.com/office/drawing/2014/main" val="3769491273"/>
                    </a:ext>
                  </a:extLst>
                </a:gridCol>
                <a:gridCol w="1298451">
                  <a:extLst>
                    <a:ext uri="{9D8B030D-6E8A-4147-A177-3AD203B41FA5}">
                      <a16:colId xmlns:a16="http://schemas.microsoft.com/office/drawing/2014/main" val="1377304704"/>
                    </a:ext>
                  </a:extLst>
                </a:gridCol>
                <a:gridCol w="1298451">
                  <a:extLst>
                    <a:ext uri="{9D8B030D-6E8A-4147-A177-3AD203B41FA5}">
                      <a16:colId xmlns:a16="http://schemas.microsoft.com/office/drawing/2014/main" val="3165270043"/>
                    </a:ext>
                  </a:extLst>
                </a:gridCol>
                <a:gridCol w="1298451">
                  <a:extLst>
                    <a:ext uri="{9D8B030D-6E8A-4147-A177-3AD203B41FA5}">
                      <a16:colId xmlns:a16="http://schemas.microsoft.com/office/drawing/2014/main" val="274684357"/>
                    </a:ext>
                  </a:extLst>
                </a:gridCol>
              </a:tblGrid>
              <a:tr h="51724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 b="1" i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 b="1" i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Payments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1648937"/>
                  </a:ext>
                </a:extLst>
              </a:tr>
              <a:tr h="103449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End of year </a:t>
                      </a:r>
                      <a:endParaRPr lang="en-US" sz="2000" b="1" i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Loan payment </a:t>
                      </a:r>
                      <a:endParaRPr lang="en-US" sz="2000" b="1" i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Beg. Of year principal 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Interest 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Principal 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End of year principal. </a:t>
                      </a:r>
                      <a:endParaRPr lang="en-US" sz="2000" b="1" i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6877983"/>
                  </a:ext>
                </a:extLst>
              </a:tr>
              <a:tr h="51724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 b="1" i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 b="1" i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[10%x (2)]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[ (1) – (3)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[ (2) – (4)]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4202913"/>
                  </a:ext>
                </a:extLst>
              </a:tr>
              <a:tr h="51724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(1)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(2)</a:t>
                      </a:r>
                      <a:endParaRPr lang="en-US" sz="2000" b="1" i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(3)</a:t>
                      </a:r>
                      <a:endParaRPr lang="en-US" sz="2000" b="1" i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(4)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(5)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1085048"/>
                  </a:ext>
                </a:extLst>
              </a:tr>
              <a:tr h="51724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189,274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600,000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60,000</a:t>
                      </a:r>
                      <a:endParaRPr lang="en-US" sz="2000" b="1" i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129,274</a:t>
                      </a:r>
                      <a:endParaRPr lang="en-US" sz="2000" b="1" i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470,726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0532153"/>
                  </a:ext>
                </a:extLst>
              </a:tr>
              <a:tr h="51724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189,274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470726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47,073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142,201</a:t>
                      </a:r>
                      <a:endParaRPr lang="en-US" sz="2000" b="1" i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328,525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5296944"/>
                  </a:ext>
                </a:extLst>
              </a:tr>
              <a:tr h="51724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189,274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328525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32,853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156,421</a:t>
                      </a:r>
                      <a:endParaRPr lang="en-US" sz="2000" b="1" i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172,104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885634"/>
                  </a:ext>
                </a:extLst>
              </a:tr>
              <a:tr h="51724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189,274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172104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17,210</a:t>
                      </a:r>
                      <a:endParaRPr lang="en-US" sz="2000" b="1" i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172,064</a:t>
                      </a:r>
                      <a:endParaRPr lang="en-US" sz="2000" b="1" i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i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2000" b="1" i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050576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0668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054349" cy="918988"/>
          </a:xfrm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Solution – Semi-Annual Repayments</a:t>
            </a:r>
            <a:r>
              <a:rPr lang="en-GB" sz="3600" b="1" dirty="0"/>
              <a:t/>
            </a:r>
            <a:br>
              <a:rPr lang="en-GB" sz="3600" b="1" dirty="0"/>
            </a:b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483" y="717551"/>
            <a:ext cx="11916697" cy="5969614"/>
          </a:xfrm>
        </p:spPr>
        <p:txBody>
          <a:bodyPr/>
          <a:lstStyle/>
          <a:p>
            <a:pPr marL="0" lv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US" dirty="0" smtClean="0"/>
              <a:t>ii)For </a:t>
            </a:r>
            <a:r>
              <a:rPr lang="en-US" dirty="0"/>
              <a:t>semi-annual repayments the number of periods, </a:t>
            </a:r>
            <a:endParaRPr lang="en-US" dirty="0" smtClean="0"/>
          </a:p>
          <a:p>
            <a:pPr marL="0" indent="0">
              <a:buNone/>
            </a:pPr>
            <a:r>
              <a:rPr lang="en-US" i="1" dirty="0" smtClean="0"/>
              <a:t>n</a:t>
            </a:r>
            <a:r>
              <a:rPr lang="en-US" i="1" dirty="0"/>
              <a:t>,</a:t>
            </a:r>
            <a:r>
              <a:rPr lang="en-US" dirty="0"/>
              <a:t> is 8 and the discount rate is 5</a:t>
            </a:r>
            <a:r>
              <a:rPr lang="en-US" dirty="0" smtClean="0"/>
              <a:t>%.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Lets compute the periodic payment using equation </a:t>
            </a:r>
          </a:p>
          <a:p>
            <a:r>
              <a:rPr lang="en-US" dirty="0"/>
              <a:t> A =	 </a:t>
            </a:r>
            <a:r>
              <a:rPr lang="en-US" dirty="0" err="1"/>
              <a:t>PVA</a:t>
            </a:r>
            <a:r>
              <a:rPr lang="en-US" baseline="-25000" dirty="0" err="1"/>
              <a:t>n</a:t>
            </a:r>
            <a:r>
              <a:rPr lang="en-US" baseline="-25000" dirty="0"/>
              <a:t> </a:t>
            </a:r>
            <a:r>
              <a:rPr lang="en-US" dirty="0"/>
              <a:t>/</a:t>
            </a:r>
            <a:r>
              <a:rPr lang="en-US" dirty="0" err="1"/>
              <a:t>PVIFA</a:t>
            </a:r>
            <a:r>
              <a:rPr lang="en-US" baseline="-25000" dirty="0" err="1"/>
              <a:t>k,n</a:t>
            </a:r>
            <a:r>
              <a:rPr lang="en-US" baseline="-25000" dirty="0"/>
              <a:t>.</a:t>
            </a:r>
            <a:endParaRPr lang="en-US" dirty="0"/>
          </a:p>
          <a:p>
            <a:r>
              <a:rPr lang="en-US" dirty="0"/>
              <a:t>Using tables we find the </a:t>
            </a:r>
            <a:r>
              <a:rPr lang="en-US" dirty="0" err="1"/>
              <a:t>PVIFA</a:t>
            </a:r>
            <a:r>
              <a:rPr lang="en-US" baseline="-25000" dirty="0" err="1"/>
              <a:t>5</a:t>
            </a:r>
            <a:r>
              <a:rPr lang="en-US" baseline="-25000" dirty="0"/>
              <a:t>%, 8 periods</a:t>
            </a:r>
            <a:r>
              <a:rPr lang="en-US" dirty="0"/>
              <a:t> =6.4632, </a:t>
            </a:r>
            <a:r>
              <a:rPr lang="en-US" dirty="0" smtClean="0"/>
              <a:t>and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we know that </a:t>
            </a:r>
            <a:r>
              <a:rPr lang="en-US" dirty="0" err="1"/>
              <a:t>PVA</a:t>
            </a:r>
            <a:r>
              <a:rPr lang="en-US" baseline="-25000" dirty="0" err="1"/>
              <a:t>n</a:t>
            </a:r>
            <a:r>
              <a:rPr lang="en-US" baseline="-25000" dirty="0"/>
              <a:t> </a:t>
            </a:r>
            <a:r>
              <a:rPr lang="en-US" dirty="0"/>
              <a:t> = $ </a:t>
            </a:r>
            <a:r>
              <a:rPr lang="en-US" dirty="0" smtClean="0"/>
              <a:t>600,000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A 	=	600,000/6.4632 = $ 92,833 per year.</a:t>
            </a:r>
          </a:p>
          <a:p>
            <a:pPr marL="0" indent="0" algn="ctr">
              <a:buNone/>
            </a:pPr>
            <a:r>
              <a:rPr lang="en-GB" baseline="-25000" dirty="0" smtClean="0"/>
              <a:t>	</a:t>
            </a:r>
            <a:endParaRPr lang="en-US" dirty="0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587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ight Brace 9"/>
          <p:cNvSpPr/>
          <p:nvPr/>
        </p:nvSpPr>
        <p:spPr>
          <a:xfrm>
            <a:off x="7924800" y="-398779"/>
            <a:ext cx="45719" cy="4571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813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054349" cy="918988"/>
          </a:xfrm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/>
              <a:t>Loan Amortization </a:t>
            </a:r>
            <a:r>
              <a:rPr lang="en-US" sz="3600" b="1" dirty="0" smtClean="0"/>
              <a:t> schedule-Semi-Annual </a:t>
            </a:r>
            <a:r>
              <a:rPr lang="en-US" sz="3600" b="1" dirty="0"/>
              <a:t>Repayments</a:t>
            </a:r>
            <a:r>
              <a:rPr lang="en-GB" sz="3600" b="1" dirty="0"/>
              <a:t/>
            </a:r>
            <a:br>
              <a:rPr lang="en-GB" sz="3600" b="1" dirty="0"/>
            </a:b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483" y="717551"/>
            <a:ext cx="11916697" cy="5969614"/>
          </a:xfrm>
        </p:spPr>
        <p:txBody>
          <a:bodyPr/>
          <a:lstStyle/>
          <a:p>
            <a:pPr marL="0" lvl="0" indent="0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baseline="-25000" dirty="0" smtClean="0"/>
              <a:t>	</a:t>
            </a:r>
            <a:endParaRPr lang="en-US" dirty="0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3587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ight Brace 9"/>
          <p:cNvSpPr/>
          <p:nvPr/>
        </p:nvSpPr>
        <p:spPr>
          <a:xfrm>
            <a:off x="7924800" y="-398779"/>
            <a:ext cx="45719" cy="4571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1027426"/>
              </p:ext>
            </p:extLst>
          </p:nvPr>
        </p:nvGraphicFramePr>
        <p:xfrm>
          <a:off x="326564" y="1110344"/>
          <a:ext cx="8605164" cy="523266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434194">
                  <a:extLst>
                    <a:ext uri="{9D8B030D-6E8A-4147-A177-3AD203B41FA5}">
                      <a16:colId xmlns:a16="http://schemas.microsoft.com/office/drawing/2014/main" val="1181746543"/>
                    </a:ext>
                  </a:extLst>
                </a:gridCol>
                <a:gridCol w="1434194">
                  <a:extLst>
                    <a:ext uri="{9D8B030D-6E8A-4147-A177-3AD203B41FA5}">
                      <a16:colId xmlns:a16="http://schemas.microsoft.com/office/drawing/2014/main" val="1163365465"/>
                    </a:ext>
                  </a:extLst>
                </a:gridCol>
                <a:gridCol w="1434194">
                  <a:extLst>
                    <a:ext uri="{9D8B030D-6E8A-4147-A177-3AD203B41FA5}">
                      <a16:colId xmlns:a16="http://schemas.microsoft.com/office/drawing/2014/main" val="77905988"/>
                    </a:ext>
                  </a:extLst>
                </a:gridCol>
                <a:gridCol w="1434194">
                  <a:extLst>
                    <a:ext uri="{9D8B030D-6E8A-4147-A177-3AD203B41FA5}">
                      <a16:colId xmlns:a16="http://schemas.microsoft.com/office/drawing/2014/main" val="3828166665"/>
                    </a:ext>
                  </a:extLst>
                </a:gridCol>
                <a:gridCol w="1434194">
                  <a:extLst>
                    <a:ext uri="{9D8B030D-6E8A-4147-A177-3AD203B41FA5}">
                      <a16:colId xmlns:a16="http://schemas.microsoft.com/office/drawing/2014/main" val="2604588622"/>
                    </a:ext>
                  </a:extLst>
                </a:gridCol>
                <a:gridCol w="1434194">
                  <a:extLst>
                    <a:ext uri="{9D8B030D-6E8A-4147-A177-3AD203B41FA5}">
                      <a16:colId xmlns:a16="http://schemas.microsoft.com/office/drawing/2014/main" val="3540411881"/>
                    </a:ext>
                  </a:extLst>
                </a:gridCol>
              </a:tblGrid>
              <a:tr h="35106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Payments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1280089"/>
                  </a:ext>
                </a:extLst>
              </a:tr>
              <a:tr h="105319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End of period (</a:t>
                      </a:r>
                      <a:r>
                        <a:rPr lang="en-US" sz="1800" b="1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6months</a:t>
                      </a: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Loan payment 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Beg. Of year principal 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Interest 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Principal 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End of period principal. 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3723069"/>
                  </a:ext>
                </a:extLst>
              </a:tr>
              <a:tr h="35106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[</a:t>
                      </a:r>
                      <a:r>
                        <a:rPr lang="en-US" sz="1800" b="1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5%x</a:t>
                      </a: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(2)]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[ (1) – (3)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[ (2) – (4)]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3799891"/>
                  </a:ext>
                </a:extLst>
              </a:tr>
              <a:tr h="35106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(1)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(2)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(3)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(4)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(5)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5313528"/>
                  </a:ext>
                </a:extLst>
              </a:tr>
              <a:tr h="35106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92,833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600,000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30,000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62,833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537,167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108192"/>
                  </a:ext>
                </a:extLst>
              </a:tr>
              <a:tr h="35106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92,833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537,167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26,858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65,975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471,192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9792828"/>
                  </a:ext>
                </a:extLst>
              </a:tr>
              <a:tr h="35106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92,833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471,192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23,559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69,274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401918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0586735"/>
                  </a:ext>
                </a:extLst>
              </a:tr>
              <a:tr h="35106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92,833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401, 918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20,096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72,737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329,181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3614724"/>
                  </a:ext>
                </a:extLst>
              </a:tr>
              <a:tr h="35106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92,833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329,181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16,459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76,374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252,807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6248700"/>
                  </a:ext>
                </a:extLst>
              </a:tr>
              <a:tr h="35106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92,833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252,807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12,481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80,192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172,615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0821808"/>
                  </a:ext>
                </a:extLst>
              </a:tr>
              <a:tr h="35106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92,833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172,615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8,631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84,202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88,413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8943372"/>
                  </a:ext>
                </a:extLst>
              </a:tr>
              <a:tr h="35106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92,833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88,413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4,421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88,412</a:t>
                      </a:r>
                      <a:endParaRPr lang="en-US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-0-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39072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516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GB" sz="3600" b="1" dirty="0"/>
              <a:t>SUMMARY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160" y="983636"/>
            <a:ext cx="11582400" cy="5874364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lvl="0"/>
            <a:r>
              <a:rPr lang="en-US" dirty="0" err="1" smtClean="0"/>
              <a:t>TVM</a:t>
            </a:r>
            <a:r>
              <a:rPr lang="en-US" dirty="0" smtClean="0"/>
              <a:t> techniques are used to </a:t>
            </a:r>
            <a:r>
              <a:rPr lang="en-US" dirty="0"/>
              <a:t>assess the impact of proposed actions. </a:t>
            </a:r>
            <a:endParaRPr lang="en-US" dirty="0" smtClean="0"/>
          </a:p>
          <a:p>
            <a:pPr lvl="0"/>
            <a:endParaRPr lang="en-US" dirty="0"/>
          </a:p>
          <a:p>
            <a:pPr lvl="0"/>
            <a:r>
              <a:rPr lang="en-US" dirty="0" smtClean="0"/>
              <a:t>Firms’ </a:t>
            </a:r>
            <a:r>
              <a:rPr lang="en-US" dirty="0"/>
              <a:t>long lives and their important decisions affect their long-term cash flows, </a:t>
            </a:r>
            <a:r>
              <a:rPr lang="en-US" dirty="0" smtClean="0"/>
              <a:t>thus </a:t>
            </a:r>
            <a:r>
              <a:rPr lang="en-US" dirty="0"/>
              <a:t>effective application </a:t>
            </a:r>
            <a:r>
              <a:rPr lang="en-US" dirty="0" smtClean="0"/>
              <a:t>of </a:t>
            </a:r>
            <a:r>
              <a:rPr lang="en-US" dirty="0" err="1" smtClean="0"/>
              <a:t>TVM</a:t>
            </a:r>
            <a:r>
              <a:rPr lang="en-US" dirty="0" smtClean="0"/>
              <a:t> is </a:t>
            </a:r>
            <a:r>
              <a:rPr lang="en-US" dirty="0"/>
              <a:t>extremely important.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326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483" y="0"/>
            <a:ext cx="11916697" cy="663677"/>
          </a:xfrm>
        </p:spPr>
        <p:txBody>
          <a:bodyPr/>
          <a:lstStyle/>
          <a:p>
            <a:pPr algn="l"/>
            <a:r>
              <a:rPr lang="en-GB" sz="3600" b="1" dirty="0" smtClean="0"/>
              <a:t>SUMMARY- </a:t>
            </a:r>
            <a:r>
              <a:rPr lang="en-GB" sz="3600" b="1" dirty="0" err="1" smtClean="0"/>
              <a:t>CtD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160" y="983636"/>
            <a:ext cx="11582400" cy="5874364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lvl="0"/>
            <a:r>
              <a:rPr lang="en-US" dirty="0" err="1" smtClean="0"/>
              <a:t>TVM</a:t>
            </a:r>
            <a:r>
              <a:rPr lang="en-US" dirty="0" smtClean="0"/>
              <a:t> techniques </a:t>
            </a:r>
            <a:r>
              <a:rPr lang="en-US" dirty="0"/>
              <a:t>enable financial managers to evaluate cash flows occurring at different times -</a:t>
            </a:r>
            <a:r>
              <a:rPr lang="en-US" dirty="0" smtClean="0"/>
              <a:t> </a:t>
            </a:r>
            <a:r>
              <a:rPr lang="en-US" dirty="0"/>
              <a:t>to combine, compare, and evaluate them and link them to the firm’s overall </a:t>
            </a:r>
            <a:r>
              <a:rPr lang="en-US" dirty="0" smtClean="0"/>
              <a:t>goal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Using </a:t>
            </a:r>
            <a:r>
              <a:rPr lang="en-US" dirty="0" err="1" smtClean="0"/>
              <a:t>TVM</a:t>
            </a:r>
            <a:r>
              <a:rPr lang="en-US" dirty="0" smtClean="0"/>
              <a:t> techniques</a:t>
            </a:r>
            <a:r>
              <a:rPr lang="en-US" dirty="0"/>
              <a:t>, we can measure the firm’s value and evaluate the impact that various events and decisions </a:t>
            </a:r>
            <a:r>
              <a:rPr lang="en-US" dirty="0" smtClean="0"/>
              <a:t>on the firm</a:t>
            </a:r>
          </a:p>
          <a:p>
            <a:pPr lvl="0"/>
            <a:endParaRPr lang="en-US" dirty="0" smtClean="0"/>
          </a:p>
          <a:p>
            <a:r>
              <a:rPr lang="en-US" dirty="0"/>
              <a:t>A</a:t>
            </a:r>
            <a:r>
              <a:rPr lang="en-US" dirty="0" smtClean="0"/>
              <a:t>n </a:t>
            </a:r>
            <a:r>
              <a:rPr lang="en-US" dirty="0"/>
              <a:t>understanding of </a:t>
            </a:r>
            <a:r>
              <a:rPr lang="en-US" dirty="0" err="1" smtClean="0"/>
              <a:t>TVM</a:t>
            </a:r>
            <a:r>
              <a:rPr lang="en-US" dirty="0" smtClean="0"/>
              <a:t> techniques </a:t>
            </a:r>
            <a:r>
              <a:rPr lang="en-US" dirty="0"/>
              <a:t>and an ability to apply them are needed in order to make intelligent value-creating decisions.</a:t>
            </a:r>
          </a:p>
          <a:p>
            <a:pPr lvl="0"/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847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064180" cy="663676"/>
          </a:xfrm>
        </p:spPr>
        <p:txBody>
          <a:bodyPr/>
          <a:lstStyle/>
          <a:p>
            <a:r>
              <a:rPr lang="en-GB" sz="4000" i="1" dirty="0" smtClean="0"/>
              <a:t>THE END</a:t>
            </a:r>
            <a:endParaRPr lang="en-GB" sz="40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722" y="663677"/>
            <a:ext cx="11302181" cy="6489291"/>
          </a:xfrm>
        </p:spPr>
        <p:txBody>
          <a:bodyPr/>
          <a:lstStyle/>
          <a:p>
            <a:pPr marL="0" lvl="0" indent="0">
              <a:buNone/>
            </a:pPr>
            <a:r>
              <a:rPr lang="en-US" dirty="0"/>
              <a:t> </a:t>
            </a:r>
            <a:endParaRPr lang="en-US" dirty="0" smtClean="0"/>
          </a:p>
          <a:p>
            <a:pPr lvl="0">
              <a:buFont typeface="Arial" panose="020B0604020202020204" pitchFamily="34" charset="0"/>
              <a:buChar char="•"/>
            </a:pPr>
            <a:r>
              <a:rPr lang="en-US" dirty="0" smtClean="0"/>
              <a:t>We have come to the end of Lecture five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GB" dirty="0" smtClean="0"/>
              <a:t>It was  nice having you in this class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GB" dirty="0" smtClean="0"/>
              <a:t>See you in the next class</a:t>
            </a:r>
          </a:p>
        </p:txBody>
      </p:sp>
    </p:spTree>
    <p:extLst>
      <p:ext uri="{BB962C8B-B14F-4D97-AF65-F5344CB8AC3E}">
        <p14:creationId xmlns:p14="http://schemas.microsoft.com/office/powerpoint/2010/main" val="30278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064180" cy="663676"/>
          </a:xfrm>
        </p:spPr>
        <p:txBody>
          <a:bodyPr/>
          <a:lstStyle/>
          <a:p>
            <a:pPr algn="l"/>
            <a:r>
              <a:rPr lang="en-GB" sz="3600" b="1" dirty="0" smtClean="0"/>
              <a:t>REFERENCES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629" y="832757"/>
            <a:ext cx="11422275" cy="6025243"/>
          </a:xfrm>
        </p:spPr>
        <p:txBody>
          <a:bodyPr/>
          <a:lstStyle/>
          <a:p>
            <a:r>
              <a:rPr lang="en-US" dirty="0"/>
              <a:t>Financial Management, Pandey. </a:t>
            </a:r>
            <a:r>
              <a:rPr lang="en-US" dirty="0" err="1"/>
              <a:t>I.M</a:t>
            </a:r>
            <a:r>
              <a:rPr lang="en-US" dirty="0"/>
              <a:t>., 2021, Pearson Education India</a:t>
            </a:r>
            <a:r>
              <a:rPr lang="en-US" dirty="0" smtClean="0"/>
              <a:t>, New </a:t>
            </a:r>
            <a:r>
              <a:rPr lang="en-US" dirty="0"/>
              <a:t>Delhi</a:t>
            </a:r>
          </a:p>
          <a:p>
            <a:r>
              <a:rPr lang="en-US" dirty="0"/>
              <a:t>Financial Management: Principles and Applications. Sheridan Titman, Arthur J. </a:t>
            </a:r>
            <a:r>
              <a:rPr lang="en-US" dirty="0" err="1"/>
              <a:t>Keown</a:t>
            </a:r>
            <a:r>
              <a:rPr lang="en-US" dirty="0"/>
              <a:t>, and John D. Martin, </a:t>
            </a:r>
            <a:r>
              <a:rPr lang="en-US" dirty="0" err="1"/>
              <a:t>2019,Pearson</a:t>
            </a:r>
            <a:r>
              <a:rPr lang="en-US" dirty="0"/>
              <a:t> Education India, New Delhi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GB" dirty="0"/>
              <a:t>Lectures on Corporate Finance, </a:t>
            </a:r>
            <a:r>
              <a:rPr lang="en-GB" dirty="0" err="1"/>
              <a:t>Bassaersts</a:t>
            </a:r>
            <a:r>
              <a:rPr lang="en-GB" dirty="0"/>
              <a:t>, P, </a:t>
            </a:r>
            <a:r>
              <a:rPr lang="en-GB" dirty="0" err="1"/>
              <a:t>Bernt</a:t>
            </a:r>
            <a:r>
              <a:rPr lang="en-GB" dirty="0"/>
              <a:t> O, World Scientific publishing </a:t>
            </a:r>
            <a:r>
              <a:rPr lang="en-GB" dirty="0" err="1"/>
              <a:t>Co.pte</a:t>
            </a:r>
            <a:r>
              <a:rPr lang="en-GB" dirty="0"/>
              <a:t> td, 2006</a:t>
            </a:r>
            <a:endParaRPr lang="en-US" dirty="0"/>
          </a:p>
          <a:p>
            <a:r>
              <a:rPr lang="en-GB" dirty="0"/>
              <a:t>Principles of Corporate Finance, </a:t>
            </a:r>
            <a:r>
              <a:rPr lang="en-GB" dirty="0" err="1"/>
              <a:t>Brealey</a:t>
            </a:r>
            <a:r>
              <a:rPr lang="en-GB" dirty="0"/>
              <a:t>, Myers &amp; Allen, the McGraw-Hill Companies, Inc., 2007.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953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7D65EE33-6EC9-4595-8B7B-A6BA5ED4063D}" vid="{38DF78B5-C8BD-4476-BEE4-FA264D75F6A6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Presentation3</Template>
  <TotalTime>7422</TotalTime>
  <Words>2777</Words>
  <Application>Microsoft Office PowerPoint</Application>
  <PresentationFormat>Widescreen</PresentationFormat>
  <Paragraphs>638</Paragraphs>
  <Slides>45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5" baseType="lpstr">
      <vt:lpstr>Arial</vt:lpstr>
      <vt:lpstr>Calibri</vt:lpstr>
      <vt:lpstr>Cambria Math</vt:lpstr>
      <vt:lpstr>Courier New</vt:lpstr>
      <vt:lpstr>Lucida Sans</vt:lpstr>
      <vt:lpstr>Narkisim</vt:lpstr>
      <vt:lpstr>Times New Roman</vt:lpstr>
      <vt:lpstr>Theme1</vt:lpstr>
      <vt:lpstr>Custom Design</vt:lpstr>
      <vt:lpstr>Document</vt:lpstr>
      <vt:lpstr>Business Finance   Week 4   Application of Time Value of Money</vt:lpstr>
      <vt:lpstr>Intended Learning Outcomes </vt:lpstr>
      <vt:lpstr>                     Introduction</vt:lpstr>
      <vt:lpstr> A. Deposits Needed To Accumulate A Future Sum</vt:lpstr>
      <vt:lpstr>Illustration </vt:lpstr>
      <vt:lpstr>Solution</vt:lpstr>
      <vt:lpstr> Solution-Formula </vt:lpstr>
      <vt:lpstr>  Solution- FVA           Solution- FVIFA Table             FVAt = A * (FVIFA r,t)    FVIFA 6%,5yrs= 5.637    A = FVAt / (FVIFA r,t)    A= 20,000/5.637= 3,547.99 </vt:lpstr>
      <vt:lpstr>2.Sinking Fund Problems</vt:lpstr>
      <vt:lpstr>Solution</vt:lpstr>
      <vt:lpstr>Illustration </vt:lpstr>
      <vt:lpstr>Solution</vt:lpstr>
      <vt:lpstr>3. Capital Recovery Problems:</vt:lpstr>
      <vt:lpstr>Illustration </vt:lpstr>
      <vt:lpstr>Solution</vt:lpstr>
      <vt:lpstr>Solution- PVIFA  Table</vt:lpstr>
      <vt:lpstr>B-INTEREST OR GROWTH RATES</vt:lpstr>
      <vt:lpstr> Illustration </vt:lpstr>
      <vt:lpstr> Solution: </vt:lpstr>
      <vt:lpstr> FVIF Table Extract</vt:lpstr>
      <vt:lpstr>C. Determining Interest or Growth Rate</vt:lpstr>
      <vt:lpstr>Illustration </vt:lpstr>
      <vt:lpstr>Solution using PVIF</vt:lpstr>
      <vt:lpstr>Solution using FVIF</vt:lpstr>
      <vt:lpstr>3. Interest Rate Problems</vt:lpstr>
      <vt:lpstr>Illustration 1</vt:lpstr>
      <vt:lpstr>Solution:</vt:lpstr>
      <vt:lpstr> Using FVIFA Table </vt:lpstr>
      <vt:lpstr>Illustration 2</vt:lpstr>
      <vt:lpstr>Solution CTD-  PVA Table reading</vt:lpstr>
      <vt:lpstr>Illustration 3</vt:lpstr>
      <vt:lpstr>Solution CtD – FVIF Table reading </vt:lpstr>
      <vt:lpstr>Solution CtD</vt:lpstr>
      <vt:lpstr>Loan Amortizing </vt:lpstr>
      <vt:lpstr>Loan Amortization Defn</vt:lpstr>
      <vt:lpstr>Loan Amortization Defn CtD</vt:lpstr>
      <vt:lpstr>  Illustration</vt:lpstr>
      <vt:lpstr> Solution - Annual repayments </vt:lpstr>
      <vt:lpstr> Loan Amortization   schedule-Annual Repayments </vt:lpstr>
      <vt:lpstr> Solution – Semi-Annual Repayments </vt:lpstr>
      <vt:lpstr> Loan Amortization  schedule-Semi-Annual Repayments </vt:lpstr>
      <vt:lpstr>SUMMARY</vt:lpstr>
      <vt:lpstr>SUMMARY- CtD</vt:lpstr>
      <vt:lpstr>THE END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OF FINANCIAL SERVICES</dc:title>
  <dc:creator>Dr. John N. Kamau</dc:creator>
  <cp:lastModifiedBy>user</cp:lastModifiedBy>
  <cp:revision>498</cp:revision>
  <dcterms:created xsi:type="dcterms:W3CDTF">2022-03-11T15:32:41Z</dcterms:created>
  <dcterms:modified xsi:type="dcterms:W3CDTF">2023-10-07T03:04:46Z</dcterms:modified>
</cp:coreProperties>
</file>