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52"/>
  </p:notesMasterIdLst>
  <p:sldIdLst>
    <p:sldId id="256" r:id="rId3"/>
    <p:sldId id="292" r:id="rId4"/>
    <p:sldId id="297" r:id="rId5"/>
    <p:sldId id="362" r:id="rId6"/>
    <p:sldId id="341" r:id="rId7"/>
    <p:sldId id="311" r:id="rId8"/>
    <p:sldId id="340" r:id="rId9"/>
    <p:sldId id="363" r:id="rId10"/>
    <p:sldId id="356" r:id="rId11"/>
    <p:sldId id="357" r:id="rId12"/>
    <p:sldId id="364" r:id="rId13"/>
    <p:sldId id="293" r:id="rId14"/>
    <p:sldId id="358" r:id="rId15"/>
    <p:sldId id="365" r:id="rId16"/>
    <p:sldId id="312" r:id="rId17"/>
    <p:sldId id="366" r:id="rId18"/>
    <p:sldId id="342" r:id="rId19"/>
    <p:sldId id="359" r:id="rId20"/>
    <p:sldId id="367" r:id="rId21"/>
    <p:sldId id="294" r:id="rId22"/>
    <p:sldId id="313" r:id="rId23"/>
    <p:sldId id="368" r:id="rId24"/>
    <p:sldId id="360" r:id="rId25"/>
    <p:sldId id="296" r:id="rId26"/>
    <p:sldId id="327" r:id="rId27"/>
    <p:sldId id="314" r:id="rId28"/>
    <p:sldId id="369" r:id="rId29"/>
    <p:sldId id="300" r:id="rId30"/>
    <p:sldId id="346" r:id="rId31"/>
    <p:sldId id="347" r:id="rId32"/>
    <p:sldId id="370" r:id="rId33"/>
    <p:sldId id="295" r:id="rId34"/>
    <p:sldId id="298" r:id="rId35"/>
    <p:sldId id="352" r:id="rId36"/>
    <p:sldId id="371" r:id="rId37"/>
    <p:sldId id="315" r:id="rId38"/>
    <p:sldId id="299" r:id="rId39"/>
    <p:sldId id="316" r:id="rId40"/>
    <p:sldId id="301" r:id="rId41"/>
    <p:sldId id="302" r:id="rId42"/>
    <p:sldId id="303" r:id="rId43"/>
    <p:sldId id="353" r:id="rId44"/>
    <p:sldId id="318" r:id="rId45"/>
    <p:sldId id="306" r:id="rId46"/>
    <p:sldId id="319" r:id="rId47"/>
    <p:sldId id="307" r:id="rId48"/>
    <p:sldId id="308" r:id="rId49"/>
    <p:sldId id="339" r:id="rId50"/>
    <p:sldId id="32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44" autoAdjust="0"/>
    <p:restoredTop sz="90837" autoAdjust="0"/>
  </p:normalViewPr>
  <p:slideViewPr>
    <p:cSldViewPr snapToGrid="0">
      <p:cViewPr varScale="1">
        <p:scale>
          <a:sx n="50" d="100"/>
          <a:sy n="50" d="100"/>
        </p:scale>
        <p:origin x="84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7.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10/7/2023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20</a:t>
            </a:fld>
            <a:endParaRPr lang="en-US"/>
          </a:p>
        </p:txBody>
      </p:sp>
    </p:spTree>
    <p:extLst>
      <p:ext uri="{BB962C8B-B14F-4D97-AF65-F5344CB8AC3E}">
        <p14:creationId xmlns:p14="http://schemas.microsoft.com/office/powerpoint/2010/main" val="8003214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10/7/2023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10/7/2023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10/7/2023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10/7/2023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10/7/2023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10/7/2023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10/7/2023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10/7/2023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10/7/2023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10/7/2023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10/7/2023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10/7/2023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10/7/2023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6.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9.wmf"/><Relationship Id="rId5" Type="http://schemas.openxmlformats.org/officeDocument/2006/relationships/oleObject" Target="../embeddings/oleObject4.bin"/><Relationship Id="rId4" Type="http://schemas.openxmlformats.org/officeDocument/2006/relationships/image" Target="../media/image8.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image" Target="../media/image11.wmf"/><Relationship Id="rId5" Type="http://schemas.openxmlformats.org/officeDocument/2006/relationships/oleObject" Target="../embeddings/oleObject6.bin"/><Relationship Id="rId4" Type="http://schemas.openxmlformats.org/officeDocument/2006/relationships/image" Target="../media/image10.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2.xml"/><Relationship Id="rId1" Type="http://schemas.openxmlformats.org/officeDocument/2006/relationships/vmlDrawing" Target="../drawings/vmlDrawing5.vml"/><Relationship Id="rId4" Type="http://schemas.openxmlformats.org/officeDocument/2006/relationships/image" Target="../media/image12.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2.xml"/><Relationship Id="rId1" Type="http://schemas.openxmlformats.org/officeDocument/2006/relationships/vmlDrawing" Target="../drawings/vmlDrawing6.vml"/><Relationship Id="rId4" Type="http://schemas.openxmlformats.org/officeDocument/2006/relationships/image" Target="../media/image13.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2.xml"/><Relationship Id="rId1" Type="http://schemas.openxmlformats.org/officeDocument/2006/relationships/vmlDrawing" Target="../drawings/vmlDrawing7.vml"/><Relationship Id="rId4" Type="http://schemas.openxmlformats.org/officeDocument/2006/relationships/image" Target="../media/image14.wmf"/></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2.xml"/><Relationship Id="rId1" Type="http://schemas.openxmlformats.org/officeDocument/2006/relationships/vmlDrawing" Target="../drawings/vmlDrawing8.vml"/><Relationship Id="rId5" Type="http://schemas.openxmlformats.org/officeDocument/2006/relationships/image" Target="../media/image15.wmf"/><Relationship Id="rId4" Type="http://schemas.openxmlformats.org/officeDocument/2006/relationships/oleObject" Target="../embeddings/oleObject10.bin"/></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2.xml"/><Relationship Id="rId1" Type="http://schemas.openxmlformats.org/officeDocument/2006/relationships/vmlDrawing" Target="../drawings/vmlDrawing9.vml"/><Relationship Id="rId6" Type="http://schemas.openxmlformats.org/officeDocument/2006/relationships/image" Target="../media/image17.wmf"/><Relationship Id="rId5" Type="http://schemas.openxmlformats.org/officeDocument/2006/relationships/oleObject" Target="../embeddings/oleObject12.bin"/><Relationship Id="rId4" Type="http://schemas.openxmlformats.org/officeDocument/2006/relationships/image" Target="../media/image16.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2.xml"/><Relationship Id="rId1" Type="http://schemas.openxmlformats.org/officeDocument/2006/relationships/vmlDrawing" Target="../drawings/vmlDrawing10.vml"/><Relationship Id="rId4" Type="http://schemas.openxmlformats.org/officeDocument/2006/relationships/image" Target="../media/image18.wmf"/></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2.xml"/><Relationship Id="rId1" Type="http://schemas.openxmlformats.org/officeDocument/2006/relationships/vmlDrawing" Target="../drawings/vmlDrawing11.vml"/><Relationship Id="rId6" Type="http://schemas.openxmlformats.org/officeDocument/2006/relationships/image" Target="../media/image19.wmf"/><Relationship Id="rId5" Type="http://schemas.openxmlformats.org/officeDocument/2006/relationships/oleObject" Target="../embeddings/oleObject15.bin"/><Relationship Id="rId4" Type="http://schemas.openxmlformats.org/officeDocument/2006/relationships/image" Target="../media/image17.wmf"/></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2.xml"/><Relationship Id="rId1" Type="http://schemas.openxmlformats.org/officeDocument/2006/relationships/vmlDrawing" Target="../drawings/vmlDrawing12.vml"/><Relationship Id="rId4" Type="http://schemas.openxmlformats.org/officeDocument/2006/relationships/image" Target="../media/image26.wmf"/></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364478"/>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5</a:t>
            </a:r>
            <a:br>
              <a:rPr lang="en-GB" dirty="0" smtClean="0"/>
            </a:br>
            <a:r>
              <a:rPr lang="en-GB" dirty="0" smtClean="0"/>
              <a:t> </a:t>
            </a:r>
            <a:br>
              <a:rPr lang="en-GB" dirty="0" smtClean="0"/>
            </a:br>
            <a:r>
              <a:rPr lang="en-GB" dirty="0" smtClean="0"/>
              <a:t>Valuation of Securities</a:t>
            </a:r>
            <a:endParaRPr lang="en-US" sz="40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b="1"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endParaRPr lang="en-GB" dirty="0" smtClean="0"/>
          </a:p>
          <a:p>
            <a:pPr marL="0" indent="0" algn="just">
              <a:buNone/>
            </a:pPr>
            <a:r>
              <a:rPr lang="en-GB" dirty="0" smtClean="0"/>
              <a:t>By the </a:t>
            </a:r>
            <a:r>
              <a:rPr lang="en-GB" dirty="0"/>
              <a:t>end of this </a:t>
            </a:r>
            <a:r>
              <a:rPr lang="en-GB" dirty="0" smtClean="0"/>
              <a:t>lecturer </a:t>
            </a:r>
            <a:r>
              <a:rPr lang="en-GB" dirty="0"/>
              <a:t>, you should be able </a:t>
            </a:r>
            <a:r>
              <a:rPr lang="en-GB" dirty="0" smtClean="0"/>
              <a:t>to:</a:t>
            </a:r>
          </a:p>
          <a:p>
            <a:pPr marL="0" indent="0" algn="just">
              <a:buNone/>
            </a:pPr>
            <a:endParaRPr lang="en-GB" dirty="0"/>
          </a:p>
          <a:p>
            <a:pPr marL="514350" lvl="0" indent="-514350">
              <a:buFont typeface="+mj-lt"/>
              <a:buAutoNum type="arabicPeriod"/>
            </a:pPr>
            <a:r>
              <a:rPr lang="en-GB" dirty="0"/>
              <a:t>Distinguish among the various valuation concepts</a:t>
            </a:r>
            <a:r>
              <a:rPr lang="en-GB" dirty="0" smtClean="0"/>
              <a:t>.</a:t>
            </a:r>
          </a:p>
          <a:p>
            <a:pPr marL="514350" lvl="0" indent="-514350">
              <a:buFont typeface="+mj-lt"/>
              <a:buAutoNum type="arabicPeriod"/>
            </a:pPr>
            <a:endParaRPr lang="en-US" dirty="0"/>
          </a:p>
          <a:p>
            <a:pPr marL="514350" lvl="0" indent="-514350">
              <a:buFont typeface="+mj-lt"/>
              <a:buAutoNum type="arabicPeriod"/>
            </a:pPr>
            <a:r>
              <a:rPr lang="en-GB" dirty="0"/>
              <a:t>Describe the key inputs in, and the basic valuation model</a:t>
            </a:r>
            <a:r>
              <a:rPr lang="en-GB" dirty="0" smtClean="0"/>
              <a:t>.</a:t>
            </a:r>
            <a:endParaRPr lang="en-US" dirty="0" smtClean="0"/>
          </a:p>
          <a:p>
            <a:pPr marL="514350" lvl="0" indent="-514350">
              <a:buFont typeface="+mj-lt"/>
              <a:buAutoNum type="arabicPeriod"/>
            </a:pPr>
            <a:endParaRPr lang="en-US" dirty="0"/>
          </a:p>
          <a:p>
            <a:pPr marL="514350" lvl="0" indent="-514350">
              <a:buFont typeface="+mj-lt"/>
              <a:buAutoNum type="arabicPeriod"/>
            </a:pPr>
            <a:r>
              <a:rPr lang="en-GB" dirty="0" smtClean="0"/>
              <a:t>Apply </a:t>
            </a:r>
            <a:r>
              <a:rPr lang="en-GB" dirty="0"/>
              <a:t>the basic valuation model to the valuation of bonds, preferred stock, and ordinary shares </a:t>
            </a:r>
            <a:endParaRPr lang="en-US" dirty="0"/>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6497" y="1421027"/>
                <a:ext cx="11936627" cy="5436974"/>
              </a:xfrm>
              <a:noFill/>
            </p:spPr>
            <p:txBody>
              <a:bodyPr/>
              <a:lstStyle/>
              <a:p>
                <a:r>
                  <a:rPr lang="en-GB" dirty="0" smtClean="0"/>
                  <a:t>The value of any asset is the present value of all future cash flows it is expected to provide over the relevant period.</a:t>
                </a:r>
              </a:p>
              <a:p>
                <a:r>
                  <a:rPr lang="en-GB" dirty="0" smtClean="0"/>
                  <a:t>The current value of an asset can be defined as:</a:t>
                </a:r>
              </a:p>
              <a:p>
                <a:pPr marL="0" indent="0" algn="ctr">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0</m:t>
                        </m:r>
                      </m:sub>
                    </m:sSub>
                  </m:oMath>
                </a14:m>
                <a:r>
                  <a:rPr lang="en-US" dirty="0"/>
                  <a:t>=</a:t>
                </a:r>
                <a14:m>
                  <m:oMath xmlns:m="http://schemas.openxmlformats.org/officeDocument/2006/math">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𝐶𝐹</m:t>
                            </m:r>
                          </m:e>
                          <m:sub>
                            <m:r>
                              <a:rPr lang="en-US" i="1">
                                <a:latin typeface="Cambria Math" panose="02040503050406030204" pitchFamily="18" charset="0"/>
                              </a:rPr>
                              <m:t>1</m:t>
                            </m:r>
                          </m:sub>
                        </m:sSub>
                      </m:num>
                      <m:den>
                        <m:sSup>
                          <m:sSupPr>
                            <m:ctrlPr>
                              <a:rPr lang="en-US" i="1">
                                <a:latin typeface="Cambria Math" panose="02040503050406030204" pitchFamily="18" charset="0"/>
                              </a:rPr>
                            </m:ctrlPr>
                          </m:sSupPr>
                          <m:e>
                            <m:r>
                              <a:rPr lang="en-US" i="1">
                                <a:latin typeface="Cambria Math" panose="02040503050406030204" pitchFamily="18" charset="0"/>
                              </a:rPr>
                              <m:t>(1+</m:t>
                            </m:r>
                            <m:r>
                              <a:rPr lang="en-US" i="1">
                                <a:latin typeface="Cambria Math" panose="02040503050406030204" pitchFamily="18" charset="0"/>
                              </a:rPr>
                              <m:t>𝑟</m:t>
                            </m:r>
                            <m:r>
                              <a:rPr lang="en-US" i="1">
                                <a:latin typeface="Cambria Math" panose="02040503050406030204" pitchFamily="18" charset="0"/>
                              </a:rPr>
                              <m:t>)</m:t>
                            </m:r>
                          </m:e>
                          <m:sup>
                            <m:r>
                              <a:rPr lang="en-US" i="1">
                                <a:latin typeface="Cambria Math" panose="02040503050406030204" pitchFamily="18" charset="0"/>
                              </a:rPr>
                              <m:t>1</m:t>
                            </m:r>
                          </m:sup>
                        </m:sSup>
                      </m:den>
                    </m:f>
                    <m:r>
                      <a:rPr lang="en-US" i="1">
                        <a:latin typeface="Cambria Math" panose="02040503050406030204" pitchFamily="18" charset="0"/>
                      </a:rPr>
                      <m:t>+</m:t>
                    </m:r>
                  </m:oMath>
                </a14:m>
                <a:r>
                  <a:rPr lang="en-US" dirty="0"/>
                  <a:t> </a:t>
                </a:r>
                <a14:m>
                  <m:oMath xmlns:m="http://schemas.openxmlformats.org/officeDocument/2006/math">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𝐶𝐹</m:t>
                            </m:r>
                          </m:e>
                          <m:sub>
                            <m:r>
                              <a:rPr lang="en-US" i="1">
                                <a:latin typeface="Cambria Math" panose="02040503050406030204" pitchFamily="18" charset="0"/>
                              </a:rPr>
                              <m:t>2</m:t>
                            </m:r>
                          </m:sub>
                        </m:sSub>
                      </m:num>
                      <m:den>
                        <m:sSup>
                          <m:sSupPr>
                            <m:ctrlPr>
                              <a:rPr lang="en-US" i="1">
                                <a:latin typeface="Cambria Math" panose="02040503050406030204" pitchFamily="18" charset="0"/>
                              </a:rPr>
                            </m:ctrlPr>
                          </m:sSupPr>
                          <m:e>
                            <m:r>
                              <a:rPr lang="en-US" i="1">
                                <a:latin typeface="Cambria Math" panose="02040503050406030204" pitchFamily="18" charset="0"/>
                              </a:rPr>
                              <m:t>(1+</m:t>
                            </m:r>
                            <m:r>
                              <a:rPr lang="en-US" i="1">
                                <a:latin typeface="Cambria Math" panose="02040503050406030204" pitchFamily="18" charset="0"/>
                              </a:rPr>
                              <m:t>𝑟</m:t>
                            </m:r>
                            <m:r>
                              <a:rPr lang="en-US" i="1">
                                <a:latin typeface="Cambria Math" panose="02040503050406030204" pitchFamily="18" charset="0"/>
                              </a:rPr>
                              <m:t>)</m:t>
                            </m:r>
                          </m:e>
                          <m:sup>
                            <m:r>
                              <a:rPr lang="en-US" i="1">
                                <a:latin typeface="Cambria Math" panose="02040503050406030204" pitchFamily="18" charset="0"/>
                              </a:rPr>
                              <m:t>2</m:t>
                            </m:r>
                          </m:sup>
                        </m:sSup>
                      </m:den>
                    </m:f>
                    <m:r>
                      <a:rPr lang="en-US" i="1">
                        <a:latin typeface="Cambria Math" panose="02040503050406030204" pitchFamily="18" charset="0"/>
                      </a:rPr>
                      <m:t>+…..+</m:t>
                    </m:r>
                  </m:oMath>
                </a14:m>
                <a:r>
                  <a:rPr lang="en-US" dirty="0"/>
                  <a:t> </a:t>
                </a:r>
                <a14:m>
                  <m:oMath xmlns:m="http://schemas.openxmlformats.org/officeDocument/2006/math">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𝐶𝐹</m:t>
                            </m:r>
                          </m:e>
                          <m:sub>
                            <m:r>
                              <a:rPr lang="en-US" i="1">
                                <a:latin typeface="Cambria Math" panose="02040503050406030204" pitchFamily="18" charset="0"/>
                              </a:rPr>
                              <m:t>𝑛</m:t>
                            </m:r>
                          </m:sub>
                        </m:sSub>
                      </m:num>
                      <m:den>
                        <m:sSup>
                          <m:sSupPr>
                            <m:ctrlPr>
                              <a:rPr lang="en-US" i="1">
                                <a:latin typeface="Cambria Math" panose="02040503050406030204" pitchFamily="18" charset="0"/>
                              </a:rPr>
                            </m:ctrlPr>
                          </m:sSupPr>
                          <m:e>
                            <m:r>
                              <a:rPr lang="en-US" i="1">
                                <a:latin typeface="Cambria Math" panose="02040503050406030204" pitchFamily="18" charset="0"/>
                              </a:rPr>
                              <m:t>(1+</m:t>
                            </m:r>
                            <m:r>
                              <a:rPr lang="en-US" i="1">
                                <a:latin typeface="Cambria Math" panose="02040503050406030204" pitchFamily="18" charset="0"/>
                              </a:rPr>
                              <m:t>𝑟</m:t>
                            </m:r>
                            <m:r>
                              <a:rPr lang="en-US" i="1">
                                <a:latin typeface="Cambria Math" panose="02040503050406030204" pitchFamily="18" charset="0"/>
                              </a:rPr>
                              <m:t>)</m:t>
                            </m:r>
                          </m:e>
                          <m:sup>
                            <m:r>
                              <a:rPr lang="en-US" i="1">
                                <a:latin typeface="Cambria Math" panose="02040503050406030204" pitchFamily="18" charset="0"/>
                              </a:rPr>
                              <m:t>𝑛</m:t>
                            </m:r>
                          </m:sup>
                        </m:sSup>
                      </m:den>
                    </m:f>
                  </m:oMath>
                </a14:m>
                <a:r>
                  <a:rPr lang="en-US" dirty="0"/>
                  <a:t>	</a:t>
                </a:r>
              </a:p>
              <a:p>
                <a:pPr marL="0" indent="0">
                  <a:buNone/>
                </a:pPr>
                <a:r>
                  <a:rPr lang="en-US" dirty="0"/>
                  <a:t>Where </a:t>
                </a:r>
                <a:r>
                  <a:rPr lang="en-US" dirty="0" smtClean="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0</m:t>
                        </m:r>
                      </m:sub>
                    </m:sSub>
                  </m:oMath>
                </a14:m>
                <a:r>
                  <a:rPr lang="en-US" dirty="0" smtClean="0"/>
                  <a:t>	=</a:t>
                </a:r>
                <a:r>
                  <a:rPr lang="en-US" dirty="0"/>
                  <a:t>	the current value of asset (at time </a:t>
                </a:r>
                <a:r>
                  <a:rPr lang="en-US" i="1" dirty="0"/>
                  <a:t>0</a:t>
                </a:r>
                <a:r>
                  <a:rPr lang="en-US" dirty="0"/>
                  <a:t>)</a:t>
                </a:r>
              </a:p>
              <a:p>
                <a:pPr marL="0" indent="0">
                  <a:buNone/>
                </a:pPr>
                <a:r>
                  <a:rPr lang="en-US" dirty="0"/>
                  <a:t> </a:t>
                </a:r>
                <a:r>
                  <a:rPr lang="en-GB" dirty="0"/>
                  <a:t>        </a:t>
                </a:r>
                <a14:m>
                  <m:oMath xmlns:m="http://schemas.openxmlformats.org/officeDocument/2006/math">
                    <m:r>
                      <a:rPr lang="en-GB" b="0" i="0" smtClean="0">
                        <a:latin typeface="Cambria Math" panose="02040503050406030204" pitchFamily="18" charset="0"/>
                      </a:rPr>
                      <m:t>    </m:t>
                    </m:r>
                    <m:sSub>
                      <m:sSubPr>
                        <m:ctrlPr>
                          <a:rPr lang="en-US" i="1">
                            <a:latin typeface="Cambria Math" panose="02040503050406030204" pitchFamily="18" charset="0"/>
                          </a:rPr>
                        </m:ctrlPr>
                      </m:sSubPr>
                      <m:e>
                        <m:r>
                          <a:rPr lang="en-GB" i="1">
                            <a:latin typeface="Cambria Math" panose="02040503050406030204" pitchFamily="18" charset="0"/>
                          </a:rPr>
                          <m:t>𝐶𝐹</m:t>
                        </m:r>
                      </m:e>
                      <m:sub>
                        <m:r>
                          <a:rPr lang="en-GB" i="1">
                            <a:latin typeface="Cambria Math" panose="02040503050406030204" pitchFamily="18" charset="0"/>
                          </a:rPr>
                          <m:t>𝑛</m:t>
                        </m:r>
                      </m:sub>
                    </m:sSub>
                  </m:oMath>
                </a14:m>
                <a:r>
                  <a:rPr lang="en-GB" dirty="0"/>
                  <a:t>	= 	Cash flow expected at end of time period </a:t>
                </a:r>
                <a:r>
                  <a:rPr lang="en-GB" i="1" dirty="0"/>
                  <a:t>t</a:t>
                </a:r>
                <a:endParaRPr lang="en-US" dirty="0"/>
              </a:p>
              <a:p>
                <a:pPr marL="0" indent="0">
                  <a:buNone/>
                </a:pPr>
                <a:r>
                  <a:rPr lang="en-GB" dirty="0"/>
                  <a:t>            </a:t>
                </a:r>
                <a:r>
                  <a:rPr lang="en-GB" dirty="0" smtClean="0"/>
                  <a:t>     r</a:t>
                </a:r>
                <a:r>
                  <a:rPr lang="en-GB" dirty="0"/>
                  <a:t>	=	required return</a:t>
                </a:r>
                <a:endParaRPr lang="en-US" dirty="0"/>
              </a:p>
              <a:p>
                <a:pPr marL="0" indent="0">
                  <a:buNone/>
                </a:pPr>
                <a:r>
                  <a:rPr lang="en-GB" dirty="0"/>
                  <a:t>            </a:t>
                </a:r>
                <a:r>
                  <a:rPr lang="en-GB" dirty="0" smtClean="0"/>
                  <a:t>     n</a:t>
                </a:r>
                <a:r>
                  <a:rPr lang="en-GB" dirty="0"/>
                  <a:t>	=	relevant time period</a:t>
                </a:r>
                <a:endParaRPr lang="en-US" dirty="0"/>
              </a:p>
              <a:p>
                <a:pPr marL="0" indent="0">
                  <a:buNone/>
                </a:pPr>
                <a:endParaRPr lang="en-US"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6497" y="1421027"/>
                <a:ext cx="11936627" cy="5436974"/>
              </a:xfrm>
              <a:blipFill>
                <a:blip r:embed="rId2"/>
                <a:stretch>
                  <a:fillRect l="-1277" t="-1457"/>
                </a:stretch>
              </a:blipFill>
            </p:spPr>
            <p:txBody>
              <a:bodyPr/>
              <a:lstStyle/>
              <a:p>
                <a:r>
                  <a:rPr lang="en-US">
                    <a:noFill/>
                  </a:rPr>
                  <a:t> </a:t>
                </a:r>
              </a:p>
            </p:txBody>
          </p:sp>
        </mc:Fallback>
      </mc:AlternateContent>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9218140" cy="930729"/>
          </a:xfrm>
          <a:noFill/>
        </p:spPr>
        <p:txBody>
          <a:bodyPr/>
          <a:lstStyle/>
          <a:p>
            <a:pPr algn="l"/>
            <a:r>
              <a:rPr lang="en-US" sz="3600" b="1" dirty="0" smtClean="0"/>
              <a:t>                     Introduction </a:t>
            </a:r>
            <a:r>
              <a:rPr lang="en-US" sz="3600" b="1" dirty="0" err="1" smtClean="0"/>
              <a:t>CtD</a:t>
            </a:r>
            <a:endParaRPr lang="en-GB" sz="3600" b="1" dirty="0"/>
          </a:p>
        </p:txBody>
      </p:sp>
      <p:sp>
        <p:nvSpPr>
          <p:cNvPr id="3" name="Content Placeholder 2"/>
          <p:cNvSpPr>
            <a:spLocks noGrp="1"/>
          </p:cNvSpPr>
          <p:nvPr>
            <p:ph idx="1"/>
          </p:nvPr>
        </p:nvSpPr>
        <p:spPr>
          <a:xfrm>
            <a:off x="86497" y="1421027"/>
            <a:ext cx="11936627" cy="5436974"/>
          </a:xfrm>
          <a:noFill/>
        </p:spPr>
        <p:txBody>
          <a:bodyPr/>
          <a:lstStyle/>
          <a:p>
            <a:r>
              <a:rPr lang="en-US" dirty="0"/>
              <a:t>Using </a:t>
            </a:r>
            <a:r>
              <a:rPr lang="en-US" dirty="0" err="1"/>
              <a:t>PVIF</a:t>
            </a:r>
            <a:r>
              <a:rPr lang="en-US" dirty="0"/>
              <a:t> notation the basic valuation equation can be stated as;</a:t>
            </a:r>
          </a:p>
          <a:p>
            <a:pPr marL="0" indent="0">
              <a:buNone/>
            </a:pPr>
            <a:r>
              <a:rPr lang="en-US" dirty="0"/>
              <a:t>                        </a:t>
            </a:r>
          </a:p>
          <a:p>
            <a:r>
              <a:rPr lang="en-US" dirty="0" smtClean="0"/>
              <a:t>Firm’s </a:t>
            </a:r>
            <a:r>
              <a:rPr lang="en-US" dirty="0"/>
              <a:t>long term securities include </a:t>
            </a:r>
            <a:r>
              <a:rPr lang="en-US" i="1" u="sng" dirty="0"/>
              <a:t>bonds</a:t>
            </a:r>
            <a:r>
              <a:rPr lang="en-US" dirty="0"/>
              <a:t>, </a:t>
            </a:r>
            <a:r>
              <a:rPr lang="en-US" i="1" u="sng" dirty="0"/>
              <a:t>preferred stock</a:t>
            </a:r>
            <a:r>
              <a:rPr lang="en-US" i="1" dirty="0"/>
              <a:t> </a:t>
            </a:r>
            <a:r>
              <a:rPr lang="en-US" dirty="0"/>
              <a:t>and </a:t>
            </a:r>
            <a:r>
              <a:rPr lang="en-US" i="1" u="sng" dirty="0"/>
              <a:t>ordinary shares</a:t>
            </a:r>
            <a:r>
              <a:rPr lang="en-US" dirty="0"/>
              <a:t>. </a:t>
            </a:r>
          </a:p>
          <a:p>
            <a:endParaRPr lang="en-GB" dirty="0" smtClean="0"/>
          </a:p>
          <a:p>
            <a:r>
              <a:rPr lang="en-GB" dirty="0" smtClean="0"/>
              <a:t>The </a:t>
            </a:r>
            <a:r>
              <a:rPr lang="en-GB" dirty="0"/>
              <a:t>simplest and most common type of bond is the one that pays the bondholder 2 types of cash flows:</a:t>
            </a:r>
          </a:p>
          <a:p>
            <a:pPr lvl="1"/>
            <a:r>
              <a:rPr lang="en-GB" sz="3200" dirty="0"/>
              <a:t>Periodic interest</a:t>
            </a:r>
          </a:p>
          <a:p>
            <a:pPr lvl="1"/>
            <a:r>
              <a:rPr lang="en-GB" sz="3200" dirty="0"/>
              <a:t>Face value of bond at maturity</a:t>
            </a:r>
            <a:endParaRPr lang="en-US" sz="3200" dirty="0"/>
          </a:p>
          <a:p>
            <a:pPr marL="0" indent="0">
              <a:buNone/>
            </a:pPr>
            <a:endParaRPr lang="en-US"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891226023"/>
              </p:ext>
            </p:extLst>
          </p:nvPr>
        </p:nvGraphicFramePr>
        <p:xfrm>
          <a:off x="2041071" y="1778773"/>
          <a:ext cx="1127291" cy="881742"/>
        </p:xfrm>
        <a:graphic>
          <a:graphicData uri="http://schemas.openxmlformats.org/presentationml/2006/ole">
            <mc:AlternateContent xmlns:mc="http://schemas.openxmlformats.org/markup-compatibility/2006">
              <mc:Choice xmlns:v="urn:schemas-microsoft-com:vml" Requires="v">
                <p:oleObj spid="_x0000_s1085" r:id="rId3" imgW="317225" imgH="253780" progId="Equation.3">
                  <p:embed/>
                </p:oleObj>
              </mc:Choice>
              <mc:Fallback>
                <p:oleObj r:id="rId3" imgW="317225" imgH="25378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1071" y="1778773"/>
                        <a:ext cx="1127291" cy="881742"/>
                      </a:xfrm>
                      <a:prstGeom prst="rect">
                        <a:avLst/>
                      </a:prstGeom>
                      <a:noFill/>
                    </p:spPr>
                  </p:pic>
                </p:oleObj>
              </mc:Fallback>
            </mc:AlternateContent>
          </a:graphicData>
        </a:graphic>
      </p:graphicFrame>
      <p:sp>
        <p:nvSpPr>
          <p:cNvPr id="6" name="Rectangle 3"/>
          <p:cNvSpPr>
            <a:spLocks noChangeArrowheads="1"/>
          </p:cNvSpPr>
          <p:nvPr/>
        </p:nvSpPr>
        <p:spPr bwMode="auto">
          <a:xfrm>
            <a:off x="3168363" y="2005298"/>
            <a:ext cx="987816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x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PVIF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r,1</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x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PVIF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r,2</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x (</a:t>
            </a:r>
            <a:r>
              <a:rPr kumimoji="0" lang="en-GB" altLang="en-US" sz="28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PVIF</a:t>
            </a:r>
            <a:r>
              <a:rPr kumimoji="0" lang="en-GB" altLang="en-US" sz="2800" b="0" i="0" u="none" strike="noStrike" cap="none" normalizeH="0" baseline="-3000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r,t</a:t>
            </a:r>
            <a:r>
              <a:rPr kumimoji="0" lang="en-GB" altLang="en-US" sz="28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kumimoji="0" lang="en-US" altLang="en-US" sz="2400" b="0" i="0" u="none" strike="noStrike" cap="none" normalizeH="0" baseline="0" dirty="0" smtClean="0">
                <a:ln>
                  <a:noFill/>
                </a:ln>
                <a:solidFill>
                  <a:schemeClr val="tx1"/>
                </a:solidFill>
                <a:effectLst/>
              </a:rPr>
              <a:t> </a:t>
            </a:r>
            <a:endParaRPr kumimoji="0" lang="en-US" altLang="en-US" sz="4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lvl="0" algn="l"/>
            <a:r>
              <a:rPr lang="en-GB" sz="3600" b="1" dirty="0" smtClean="0"/>
              <a:t>Bond Valuation</a:t>
            </a:r>
            <a:endParaRPr lang="en-US" sz="3600" b="1" dirty="0"/>
          </a:p>
        </p:txBody>
      </p:sp>
      <p:sp>
        <p:nvSpPr>
          <p:cNvPr id="3" name="Content Placeholder 2"/>
          <p:cNvSpPr>
            <a:spLocks noGrp="1"/>
          </p:cNvSpPr>
          <p:nvPr>
            <p:ph idx="1"/>
          </p:nvPr>
        </p:nvSpPr>
        <p:spPr>
          <a:xfrm>
            <a:off x="0" y="1023538"/>
            <a:ext cx="12192000" cy="6200222"/>
          </a:xfrm>
          <a:noFill/>
        </p:spPr>
        <p:txBody>
          <a:bodyPr/>
          <a:lstStyle/>
          <a:p>
            <a:endParaRPr lang="en-GB" dirty="0" smtClean="0"/>
          </a:p>
          <a:p>
            <a:r>
              <a:rPr lang="en-GB" dirty="0" smtClean="0"/>
              <a:t>Bonds </a:t>
            </a:r>
            <a:r>
              <a:rPr lang="en-GB" dirty="0"/>
              <a:t>are long-term debt instruments used </a:t>
            </a:r>
            <a:r>
              <a:rPr lang="en-GB" dirty="0" smtClean="0"/>
              <a:t>by</a:t>
            </a:r>
          </a:p>
          <a:p>
            <a:pPr marL="0" indent="0">
              <a:spcBef>
                <a:spcPts val="0"/>
              </a:spcBef>
              <a:buNone/>
            </a:pPr>
            <a:r>
              <a:rPr lang="en-GB" dirty="0" smtClean="0"/>
              <a:t>business </a:t>
            </a:r>
            <a:r>
              <a:rPr lang="en-GB" dirty="0"/>
              <a:t>and government to raise </a:t>
            </a:r>
            <a:r>
              <a:rPr lang="en-GB" dirty="0" smtClean="0"/>
              <a:t>money.</a:t>
            </a:r>
          </a:p>
          <a:p>
            <a:endParaRPr lang="en-GB" dirty="0" smtClean="0"/>
          </a:p>
          <a:p>
            <a:r>
              <a:rPr lang="en-GB" dirty="0" smtClean="0"/>
              <a:t>Most bonds:</a:t>
            </a:r>
          </a:p>
          <a:p>
            <a:pPr lvl="1"/>
            <a:r>
              <a:rPr lang="en-GB" sz="3200" dirty="0" smtClean="0"/>
              <a:t>Pay interest semi-annually</a:t>
            </a:r>
          </a:p>
          <a:p>
            <a:pPr lvl="1"/>
            <a:r>
              <a:rPr lang="en-GB" sz="3200" dirty="0" smtClean="0"/>
              <a:t>Have an initial maturity rate of 10-30 years</a:t>
            </a:r>
          </a:p>
          <a:p>
            <a:pPr lvl="1"/>
            <a:r>
              <a:rPr lang="en-GB" sz="3200" dirty="0" smtClean="0"/>
              <a:t>Have a given par or face value that must be repaid at maturity</a:t>
            </a:r>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marL="0" indent="0" algn="l">
              <a:buNone/>
            </a:pPr>
            <a:r>
              <a:rPr lang="en-US" sz="3600" b="1" dirty="0" smtClean="0"/>
              <a:t>Bond Valuation </a:t>
            </a:r>
            <a:r>
              <a:rPr lang="en-US" sz="3600" b="1" dirty="0" err="1" smtClean="0"/>
              <a:t>CtD</a:t>
            </a:r>
            <a:endParaRPr lang="en-US" sz="36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0" y="1023538"/>
                <a:ext cx="12192000" cy="6200222"/>
              </a:xfrm>
              <a:noFill/>
            </p:spPr>
            <p:txBody>
              <a:bodyPr/>
              <a:lstStyle/>
              <a:p>
                <a:r>
                  <a:rPr lang="en-US" sz="3000" dirty="0" smtClean="0"/>
                  <a:t>The </a:t>
                </a:r>
                <a:r>
                  <a:rPr lang="en-US" sz="3000" dirty="0"/>
                  <a:t>basic equation for the value of a bond with n </a:t>
                </a:r>
                <a:r>
                  <a:rPr lang="en-US" sz="3000" dirty="0" smtClean="0"/>
                  <a:t>ears </a:t>
                </a:r>
                <a:r>
                  <a:rPr lang="en-US" sz="3000" dirty="0"/>
                  <a:t>to maturity and which pays interest, I , annually </a:t>
                </a:r>
                <a:r>
                  <a:rPr lang="en-US" sz="3000" dirty="0" smtClean="0"/>
                  <a:t>is:</a:t>
                </a:r>
                <a:r>
                  <a:rPr lang="en-US" sz="3000"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3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14:m>
                  <m:oMath xmlns:m="http://schemas.openxmlformats.org/officeDocument/2006/math">
                    <m:sSub>
                      <m:sSubPr>
                        <m:ctrlPr>
                          <a:rPr lang="en-US" sz="3000" i="1">
                            <a:latin typeface="Cambria Math" panose="02040503050406030204" pitchFamily="18" charset="0"/>
                            <a:ea typeface="Calibri" panose="020F0502020204030204" pitchFamily="34" charset="0"/>
                            <a:cs typeface="Times New Roman" panose="02020603050405020304" pitchFamily="18" charset="0"/>
                          </a:rPr>
                        </m:ctrlPr>
                      </m:sSubPr>
                      <m:e>
                        <m:r>
                          <a:rPr lang="en-GB" sz="3000" i="1">
                            <a:latin typeface="Cambria Math" panose="02040503050406030204" pitchFamily="18" charset="0"/>
                            <a:ea typeface="Calibri" panose="020F0502020204030204" pitchFamily="34" charset="0"/>
                            <a:cs typeface="Times New Roman" panose="02020603050405020304" pitchFamily="18" charset="0"/>
                          </a:rPr>
                          <m:t>𝐵</m:t>
                        </m:r>
                      </m:e>
                      <m:sub>
                        <m:r>
                          <a:rPr lang="en-GB" sz="3000" i="1">
                            <a:latin typeface="Cambria Math" panose="02040503050406030204" pitchFamily="18" charset="0"/>
                            <a:ea typeface="Calibri" panose="020F0502020204030204" pitchFamily="34" charset="0"/>
                            <a:cs typeface="Times New Roman" panose="02020603050405020304" pitchFamily="18" charset="0"/>
                          </a:rPr>
                          <m:t>0</m:t>
                        </m:r>
                      </m:sub>
                    </m:sSub>
                  </m:oMath>
                </a14:m>
                <a:r>
                  <a:rPr lang="en-GB" sz="3000" dirty="0">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fPr>
                      <m:num>
                        <m:r>
                          <a:rPr lang="en-GB" sz="3000" i="1">
                            <a:latin typeface="Cambria Math" panose="02040503050406030204" pitchFamily="18" charset="0"/>
                            <a:ea typeface="Times New Roman" panose="02020603050405020304" pitchFamily="18" charset="0"/>
                            <a:cs typeface="Times New Roman" panose="02020603050405020304" pitchFamily="18" charset="0"/>
                          </a:rPr>
                          <m:t>𝐼</m:t>
                        </m:r>
                      </m:num>
                      <m:den>
                        <m:sSup>
                          <m:sSup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sSupPr>
                          <m:e>
                            <m:r>
                              <a:rPr lang="en-GB" sz="3000" i="1">
                                <a:latin typeface="Cambria Math" panose="02040503050406030204" pitchFamily="18" charset="0"/>
                                <a:ea typeface="Times New Roman" panose="02020603050405020304" pitchFamily="18" charset="0"/>
                                <a:cs typeface="Times New Roman" panose="02020603050405020304" pitchFamily="18" charset="0"/>
                              </a:rPr>
                              <m:t>(1+</m:t>
                            </m:r>
                            <m:r>
                              <a:rPr lang="en-GB" sz="3000" i="1">
                                <a:latin typeface="Cambria Math" panose="02040503050406030204" pitchFamily="18" charset="0"/>
                                <a:ea typeface="Times New Roman" panose="02020603050405020304" pitchFamily="18" charset="0"/>
                                <a:cs typeface="Times New Roman" panose="02020603050405020304" pitchFamily="18" charset="0"/>
                              </a:rPr>
                              <m:t>𝐾𝑑</m:t>
                            </m:r>
                            <m:r>
                              <a:rPr lang="en-GB" sz="3000" i="1">
                                <a:latin typeface="Cambria Math" panose="02040503050406030204" pitchFamily="18" charset="0"/>
                                <a:ea typeface="Times New Roman" panose="02020603050405020304" pitchFamily="18" charset="0"/>
                                <a:cs typeface="Times New Roman" panose="02020603050405020304" pitchFamily="18" charset="0"/>
                              </a:rPr>
                              <m:t>)</m:t>
                            </m:r>
                          </m:e>
                          <m:sup>
                            <m:r>
                              <a:rPr lang="en-GB" sz="3000" i="1">
                                <a:latin typeface="Cambria Math" panose="02040503050406030204" pitchFamily="18" charset="0"/>
                                <a:ea typeface="Times New Roman" panose="02020603050405020304" pitchFamily="18" charset="0"/>
                                <a:cs typeface="Times New Roman" panose="02020603050405020304" pitchFamily="18" charset="0"/>
                              </a:rPr>
                              <m:t>1</m:t>
                            </m:r>
                          </m:sup>
                        </m:sSup>
                      </m:den>
                    </m:f>
                    <m:r>
                      <a:rPr lang="en-GB" sz="3000" i="1">
                        <a:latin typeface="Cambria Math" panose="02040503050406030204" pitchFamily="18" charset="0"/>
                        <a:ea typeface="Times New Roman" panose="02020603050405020304" pitchFamily="18" charset="0"/>
                        <a:cs typeface="Times New Roman" panose="02020603050405020304" pitchFamily="18" charset="0"/>
                      </a:rPr>
                      <m:t>+ </m:t>
                    </m:r>
                    <m:f>
                      <m:f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fPr>
                      <m:num>
                        <m:r>
                          <a:rPr lang="en-GB" sz="3000" i="1">
                            <a:latin typeface="Cambria Math" panose="02040503050406030204" pitchFamily="18" charset="0"/>
                            <a:ea typeface="Times New Roman" panose="02020603050405020304" pitchFamily="18" charset="0"/>
                            <a:cs typeface="Times New Roman" panose="02020603050405020304" pitchFamily="18" charset="0"/>
                          </a:rPr>
                          <m:t>𝐼</m:t>
                        </m:r>
                      </m:num>
                      <m:den>
                        <m:sSup>
                          <m:sSup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sSupPr>
                          <m:e>
                            <m:r>
                              <a:rPr lang="en-GB" sz="3000" i="1">
                                <a:latin typeface="Cambria Math" panose="02040503050406030204" pitchFamily="18" charset="0"/>
                                <a:ea typeface="Times New Roman" panose="02020603050405020304" pitchFamily="18" charset="0"/>
                                <a:cs typeface="Times New Roman" panose="02020603050405020304" pitchFamily="18" charset="0"/>
                              </a:rPr>
                              <m:t>(1+</m:t>
                            </m:r>
                            <m:r>
                              <a:rPr lang="en-GB" sz="3000" i="1">
                                <a:latin typeface="Cambria Math" panose="02040503050406030204" pitchFamily="18" charset="0"/>
                                <a:ea typeface="Times New Roman" panose="02020603050405020304" pitchFamily="18" charset="0"/>
                                <a:cs typeface="Times New Roman" panose="02020603050405020304" pitchFamily="18" charset="0"/>
                              </a:rPr>
                              <m:t>𝐾𝑑</m:t>
                            </m:r>
                            <m:r>
                              <a:rPr lang="en-GB" sz="3000" i="1">
                                <a:latin typeface="Cambria Math" panose="02040503050406030204" pitchFamily="18" charset="0"/>
                                <a:ea typeface="Times New Roman" panose="02020603050405020304" pitchFamily="18" charset="0"/>
                                <a:cs typeface="Times New Roman" panose="02020603050405020304" pitchFamily="18" charset="0"/>
                              </a:rPr>
                              <m:t>)</m:t>
                            </m:r>
                          </m:e>
                          <m:sup>
                            <m:r>
                              <a:rPr lang="en-GB" sz="3000" i="1">
                                <a:latin typeface="Cambria Math" panose="02040503050406030204" pitchFamily="18" charset="0"/>
                                <a:ea typeface="Times New Roman" panose="02020603050405020304" pitchFamily="18" charset="0"/>
                                <a:cs typeface="Times New Roman" panose="02020603050405020304" pitchFamily="18" charset="0"/>
                              </a:rPr>
                              <m:t>2</m:t>
                            </m:r>
                          </m:sup>
                        </m:sSup>
                      </m:den>
                    </m:f>
                    <m:r>
                      <a:rPr lang="en-GB" sz="3000"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fPr>
                      <m:num>
                        <m:r>
                          <a:rPr lang="en-GB" sz="3000" i="1">
                            <a:latin typeface="Cambria Math" panose="02040503050406030204" pitchFamily="18" charset="0"/>
                            <a:ea typeface="Times New Roman" panose="02020603050405020304" pitchFamily="18" charset="0"/>
                            <a:cs typeface="Times New Roman" panose="02020603050405020304" pitchFamily="18" charset="0"/>
                          </a:rPr>
                          <m:t>𝐼</m:t>
                        </m:r>
                      </m:num>
                      <m:den>
                        <m:sSup>
                          <m:sSup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sSupPr>
                          <m:e>
                            <m:r>
                              <a:rPr lang="en-GB" sz="3000" i="1">
                                <a:latin typeface="Cambria Math" panose="02040503050406030204" pitchFamily="18" charset="0"/>
                                <a:ea typeface="Times New Roman" panose="02020603050405020304" pitchFamily="18" charset="0"/>
                                <a:cs typeface="Times New Roman" panose="02020603050405020304" pitchFamily="18" charset="0"/>
                              </a:rPr>
                              <m:t>(1+</m:t>
                            </m:r>
                            <m:r>
                              <a:rPr lang="en-GB" sz="3000" i="1">
                                <a:latin typeface="Cambria Math" panose="02040503050406030204" pitchFamily="18" charset="0"/>
                                <a:ea typeface="Times New Roman" panose="02020603050405020304" pitchFamily="18" charset="0"/>
                                <a:cs typeface="Times New Roman" panose="02020603050405020304" pitchFamily="18" charset="0"/>
                              </a:rPr>
                              <m:t>𝐾𝑑</m:t>
                            </m:r>
                            <m:r>
                              <a:rPr lang="en-GB" sz="3000" i="1">
                                <a:latin typeface="Cambria Math" panose="02040503050406030204" pitchFamily="18" charset="0"/>
                                <a:ea typeface="Times New Roman" panose="02020603050405020304" pitchFamily="18" charset="0"/>
                                <a:cs typeface="Times New Roman" panose="02020603050405020304" pitchFamily="18" charset="0"/>
                              </a:rPr>
                              <m:t>)</m:t>
                            </m:r>
                          </m:e>
                          <m:sup>
                            <m:r>
                              <a:rPr lang="en-GB" sz="3000" i="1">
                                <a:latin typeface="Cambria Math" panose="02040503050406030204" pitchFamily="18" charset="0"/>
                                <a:ea typeface="Times New Roman" panose="02020603050405020304" pitchFamily="18" charset="0"/>
                                <a:cs typeface="Times New Roman" panose="02020603050405020304" pitchFamily="18" charset="0"/>
                              </a:rPr>
                              <m:t>𝑛</m:t>
                            </m:r>
                          </m:sup>
                        </m:sSup>
                      </m:den>
                    </m:f>
                    <m:r>
                      <a:rPr lang="en-GB" sz="3000" i="1">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fPr>
                      <m:num>
                        <m:r>
                          <a:rPr lang="en-GB" sz="3000" i="1">
                            <a:latin typeface="Cambria Math" panose="02040503050406030204" pitchFamily="18" charset="0"/>
                            <a:ea typeface="Times New Roman" panose="02020603050405020304" pitchFamily="18" charset="0"/>
                            <a:cs typeface="Times New Roman" panose="02020603050405020304" pitchFamily="18" charset="0"/>
                          </a:rPr>
                          <m:t>𝑀</m:t>
                        </m:r>
                      </m:num>
                      <m:den>
                        <m:sSup>
                          <m:sSupPr>
                            <m:ctrlPr>
                              <a:rPr lang="en-US" sz="3000" i="1">
                                <a:latin typeface="Cambria Math" panose="02040503050406030204" pitchFamily="18" charset="0"/>
                                <a:ea typeface="Times New Roman" panose="02020603050405020304" pitchFamily="18" charset="0"/>
                                <a:cs typeface="Times New Roman" panose="02020603050405020304" pitchFamily="18" charset="0"/>
                              </a:rPr>
                            </m:ctrlPr>
                          </m:sSupPr>
                          <m:e>
                            <m:r>
                              <a:rPr lang="en-GB" sz="3000" i="1">
                                <a:latin typeface="Cambria Math" panose="02040503050406030204" pitchFamily="18" charset="0"/>
                                <a:ea typeface="Times New Roman" panose="02020603050405020304" pitchFamily="18" charset="0"/>
                                <a:cs typeface="Times New Roman" panose="02020603050405020304" pitchFamily="18" charset="0"/>
                              </a:rPr>
                              <m:t>(1+</m:t>
                            </m:r>
                            <m:r>
                              <a:rPr lang="en-GB" sz="3000" i="1">
                                <a:latin typeface="Cambria Math" panose="02040503050406030204" pitchFamily="18" charset="0"/>
                                <a:ea typeface="Times New Roman" panose="02020603050405020304" pitchFamily="18" charset="0"/>
                                <a:cs typeface="Times New Roman" panose="02020603050405020304" pitchFamily="18" charset="0"/>
                              </a:rPr>
                              <m:t>𝐾𝑑</m:t>
                            </m:r>
                            <m:r>
                              <a:rPr lang="en-GB" sz="3000" i="1">
                                <a:latin typeface="Cambria Math" panose="02040503050406030204" pitchFamily="18" charset="0"/>
                                <a:ea typeface="Times New Roman" panose="02020603050405020304" pitchFamily="18" charset="0"/>
                                <a:cs typeface="Times New Roman" panose="02020603050405020304" pitchFamily="18" charset="0"/>
                              </a:rPr>
                              <m:t>)</m:t>
                            </m:r>
                          </m:e>
                          <m:sup>
                            <m:r>
                              <a:rPr lang="en-GB" sz="3000" i="1">
                                <a:latin typeface="Cambria Math" panose="02040503050406030204" pitchFamily="18" charset="0"/>
                                <a:ea typeface="Times New Roman" panose="02020603050405020304" pitchFamily="18" charset="0"/>
                                <a:cs typeface="Times New Roman" panose="02020603050405020304" pitchFamily="18" charset="0"/>
                              </a:rPr>
                              <m:t>𝑛</m:t>
                            </m:r>
                          </m:sup>
                        </m:sSup>
                      </m:den>
                    </m:f>
                  </m:oMath>
                </a14:m>
                <a:endParaRPr lang="en-US" sz="3000" dirty="0"/>
              </a:p>
              <a:p>
                <a:pPr marL="0" indent="0">
                  <a:buNone/>
                </a:pPr>
                <a:r>
                  <a:rPr lang="en-US" sz="3000" dirty="0"/>
                  <a:t>Where</a:t>
                </a:r>
              </a:p>
              <a:p>
                <a:pPr marL="0" indent="0">
                  <a:buNone/>
                </a:pPr>
                <a:r>
                  <a:rPr lang="en-US" sz="3000" dirty="0" smtClean="0"/>
                  <a:t>	</a:t>
                </a:r>
                <a14:m>
                  <m:oMath xmlns:m="http://schemas.openxmlformats.org/officeDocument/2006/math">
                    <m:sSub>
                      <m:sSubPr>
                        <m:ctrlPr>
                          <a:rPr lang="en-US" sz="3000" i="1" smtClean="0">
                            <a:latin typeface="Cambria Math" panose="02040503050406030204" pitchFamily="18" charset="0"/>
                          </a:rPr>
                        </m:ctrlPr>
                      </m:sSubPr>
                      <m:e>
                        <m:r>
                          <a:rPr lang="en-GB" sz="3000" b="0" i="1" smtClean="0">
                            <a:latin typeface="Cambria Math" panose="02040503050406030204" pitchFamily="18" charset="0"/>
                          </a:rPr>
                          <m:t>𝐵</m:t>
                        </m:r>
                      </m:e>
                      <m:sub>
                        <m:r>
                          <a:rPr lang="en-GB" sz="3000" b="0" i="1" smtClean="0">
                            <a:latin typeface="Cambria Math" panose="02040503050406030204" pitchFamily="18" charset="0"/>
                          </a:rPr>
                          <m:t>0</m:t>
                        </m:r>
                      </m:sub>
                    </m:sSub>
                  </m:oMath>
                </a14:m>
                <a:r>
                  <a:rPr lang="en-US" sz="3000" dirty="0" smtClean="0"/>
                  <a:t>	= current </a:t>
                </a:r>
                <a:r>
                  <a:rPr lang="en-US" sz="3000" dirty="0"/>
                  <a:t>value of the bond (at time zero).</a:t>
                </a:r>
              </a:p>
              <a:p>
                <a:pPr marL="0" indent="0">
                  <a:buNone/>
                </a:pPr>
                <a:r>
                  <a:rPr lang="en-US" sz="3000" dirty="0" smtClean="0"/>
                  <a:t>	 l 	= annual </a:t>
                </a:r>
                <a:r>
                  <a:rPr lang="en-US" sz="3000" dirty="0"/>
                  <a:t>interest paid in dollars  (coupon interest x face value</a:t>
                </a:r>
                <a:r>
                  <a:rPr lang="en-US" sz="3000" dirty="0" smtClean="0"/>
                  <a:t>)	</a:t>
                </a:r>
                <a:endParaRPr lang="en-US" sz="3000" dirty="0"/>
              </a:p>
              <a:p>
                <a:pPr marL="0" indent="0">
                  <a:buNone/>
                </a:pPr>
                <a:r>
                  <a:rPr lang="en-US" sz="3000" dirty="0" smtClean="0"/>
                  <a:t>	n</a:t>
                </a:r>
                <a:r>
                  <a:rPr lang="en-US" sz="3000" dirty="0"/>
                  <a:t>	</a:t>
                </a:r>
                <a:r>
                  <a:rPr lang="en-US" sz="3000" dirty="0" smtClean="0"/>
                  <a:t>= number </a:t>
                </a:r>
                <a:r>
                  <a:rPr lang="en-US" sz="3000" dirty="0"/>
                  <a:t>of years to maturity</a:t>
                </a:r>
              </a:p>
              <a:p>
                <a:pPr marL="0" indent="0">
                  <a:buNone/>
                </a:pPr>
                <a:r>
                  <a:rPr lang="en-US" sz="3000" dirty="0" smtClean="0"/>
                  <a:t>	M</a:t>
                </a:r>
                <a:r>
                  <a:rPr lang="en-US" sz="3000" dirty="0"/>
                  <a:t>	</a:t>
                </a:r>
                <a:r>
                  <a:rPr lang="en-US" sz="3000" dirty="0" smtClean="0"/>
                  <a:t>= par </a:t>
                </a:r>
                <a:r>
                  <a:rPr lang="en-US" sz="3000" dirty="0"/>
                  <a:t>value (face value) in dollars</a:t>
                </a:r>
              </a:p>
              <a:p>
                <a:pPr marL="0" indent="0">
                  <a:buNone/>
                </a:pPr>
                <a:r>
                  <a:rPr lang="en-US" sz="3000" dirty="0"/>
                  <a:t> 	</a:t>
                </a:r>
                <a14:m>
                  <m:oMath xmlns:m="http://schemas.openxmlformats.org/officeDocument/2006/math">
                    <m:sSub>
                      <m:sSubPr>
                        <m:ctrlPr>
                          <a:rPr lang="en-US" sz="3000" i="1" smtClean="0">
                            <a:latin typeface="Cambria Math" panose="02040503050406030204" pitchFamily="18" charset="0"/>
                          </a:rPr>
                        </m:ctrlPr>
                      </m:sSubPr>
                      <m:e>
                        <m:r>
                          <a:rPr lang="en-GB" sz="3000" b="0" i="1" smtClean="0">
                            <a:latin typeface="Cambria Math" panose="02040503050406030204" pitchFamily="18" charset="0"/>
                          </a:rPr>
                          <m:t>𝐾</m:t>
                        </m:r>
                      </m:e>
                      <m:sub>
                        <m:r>
                          <a:rPr lang="en-GB" sz="3000" b="0" i="1" smtClean="0">
                            <a:latin typeface="Cambria Math" panose="02040503050406030204" pitchFamily="18" charset="0"/>
                          </a:rPr>
                          <m:t>𝑑</m:t>
                        </m:r>
                      </m:sub>
                    </m:sSub>
                  </m:oMath>
                </a14:m>
                <a:r>
                  <a:rPr lang="en-US" sz="3000" dirty="0" smtClean="0"/>
                  <a:t>	= required </a:t>
                </a:r>
                <a:r>
                  <a:rPr lang="en-US" sz="3000" dirty="0"/>
                  <a:t>return on a bond</a:t>
                </a:r>
              </a:p>
              <a:p>
                <a:endParaRPr lang="en-GB" sz="3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0" y="1023538"/>
                <a:ext cx="12192000" cy="6200222"/>
              </a:xfrm>
              <a:blipFill>
                <a:blip r:embed="rId2"/>
                <a:stretch>
                  <a:fillRect l="-1150" t="-1180"/>
                </a:stretch>
              </a:blipFill>
            </p:spPr>
            <p:txBody>
              <a:bodyPr/>
              <a:lstStyle/>
              <a:p>
                <a:r>
                  <a:rPr lang="en-US">
                    <a:noFill/>
                  </a:rPr>
                  <a:t> </a:t>
                </a:r>
              </a:p>
            </p:txBody>
          </p:sp>
        </mc:Fallback>
      </mc:AlternateContent>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marL="0" indent="0" algn="l">
              <a:buNone/>
            </a:pPr>
            <a:r>
              <a:rPr lang="en-GB" sz="3600" b="1" dirty="0" smtClean="0"/>
              <a:t>Bond Valuation </a:t>
            </a:r>
            <a:r>
              <a:rPr lang="en-GB" sz="3600" b="1" dirty="0" err="1" smtClean="0"/>
              <a:t>CtD</a:t>
            </a:r>
            <a:endParaRPr lang="en-US" sz="36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0" y="1023538"/>
                <a:ext cx="12192000" cy="6200222"/>
              </a:xfrm>
              <a:noFill/>
            </p:spPr>
            <p:txBody>
              <a:bodyPr/>
              <a:lstStyle/>
              <a:p>
                <a:endParaRPr lang="en-US" dirty="0" smtClean="0"/>
              </a:p>
              <a:p>
                <a:pPr algn="just"/>
                <a:r>
                  <a:rPr lang="en-US" dirty="0" smtClean="0"/>
                  <a:t>The interest payments can be discounted using </a:t>
                </a:r>
                <a:r>
                  <a:rPr lang="en-US" dirty="0" err="1"/>
                  <a:t>PVIFA</a:t>
                </a:r>
                <a:r>
                  <a:rPr lang="en-US" dirty="0"/>
                  <a:t> tables </a:t>
                </a:r>
                <a:r>
                  <a:rPr lang="en-US" dirty="0" smtClean="0"/>
                  <a:t>while</a:t>
                </a:r>
              </a:p>
              <a:p>
                <a:pPr marL="0" indent="0" algn="just">
                  <a:buNone/>
                </a:pPr>
                <a:r>
                  <a:rPr lang="en-US" dirty="0" smtClean="0"/>
                  <a:t>the </a:t>
                </a:r>
                <a:r>
                  <a:rPr lang="en-US" dirty="0"/>
                  <a:t>payment at maturity will be discounted using </a:t>
                </a:r>
                <a:r>
                  <a:rPr lang="en-US" dirty="0" err="1"/>
                  <a:t>PVIF</a:t>
                </a:r>
                <a:r>
                  <a:rPr lang="en-US" dirty="0"/>
                  <a:t> tables. </a:t>
                </a:r>
                <a:endParaRPr lang="en-US" dirty="0" smtClean="0"/>
              </a:p>
              <a:p>
                <a:endParaRPr lang="en-US" dirty="0"/>
              </a:p>
              <a:p>
                <a:endParaRPr lang="en-US" dirty="0" smtClean="0"/>
              </a:p>
              <a:p>
                <a:r>
                  <a:rPr lang="en-US" dirty="0" smtClean="0"/>
                  <a:t>The </a:t>
                </a:r>
                <a:r>
                  <a:rPr lang="en-US" dirty="0"/>
                  <a:t>discounting notation is;</a:t>
                </a:r>
              </a:p>
              <a:p>
                <a:pPr marL="0" indent="0" algn="ctr">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𝐵</m:t>
                          </m:r>
                        </m:e>
                        <m:sub>
                          <m:r>
                            <a:rPr lang="en-GB" b="0" i="1" smtClean="0">
                              <a:latin typeface="Cambria Math" panose="02040503050406030204" pitchFamily="18" charset="0"/>
                            </a:rPr>
                            <m:t>0</m:t>
                          </m:r>
                        </m:sub>
                      </m:sSub>
                      <m:r>
                        <a:rPr lang="en-GB" b="0" i="1" smtClean="0">
                          <a:latin typeface="Cambria Math" panose="02040503050406030204" pitchFamily="18" charset="0"/>
                        </a:rPr>
                        <m:t>=1</m:t>
                      </m:r>
                      <m:r>
                        <a:rPr lang="en-GB" b="0" i="1" smtClean="0">
                          <a:latin typeface="Cambria Math" panose="02040503050406030204" pitchFamily="18" charset="0"/>
                          <a:ea typeface="Cambria Math" panose="02040503050406030204" pitchFamily="18" charset="0"/>
                        </a:rPr>
                        <m:t>×</m:t>
                      </m:r>
                      <m:d>
                        <m:dPr>
                          <m:ctrlPr>
                            <a:rPr lang="en-GB" b="0" i="1" smtClean="0">
                              <a:latin typeface="Cambria Math" panose="02040503050406030204" pitchFamily="18" charset="0"/>
                              <a:ea typeface="Cambria Math" panose="02040503050406030204" pitchFamily="18" charset="0"/>
                            </a:rPr>
                          </m:ctrlPr>
                        </m:dPr>
                        <m:e>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𝑃𝑉𝐼𝐹𝐴</m:t>
                              </m:r>
                            </m:e>
                            <m:sub>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𝑘</m:t>
                                  </m:r>
                                </m:e>
                                <m:sub>
                                  <m:r>
                                    <a:rPr lang="en-GB" b="0" i="1" smtClean="0">
                                      <a:latin typeface="Cambria Math" panose="02040503050406030204" pitchFamily="18" charset="0"/>
                                      <a:ea typeface="Cambria Math" panose="02040503050406030204" pitchFamily="18" charset="0"/>
                                    </a:rPr>
                                    <m:t>𝑑</m:t>
                                  </m:r>
                                </m:sub>
                              </m:sSub>
                              <m:r>
                                <a:rPr lang="en-GB" b="0"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𝑛</m:t>
                              </m:r>
                            </m:sub>
                          </m:sSub>
                        </m:e>
                      </m:d>
                      <m:r>
                        <a:rPr lang="en-GB" b="0"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𝑀</m:t>
                      </m:r>
                      <m:r>
                        <a:rPr lang="en-GB" b="0" i="1" smtClean="0">
                          <a:latin typeface="Cambria Math" panose="02040503050406030204" pitchFamily="18" charset="0"/>
                          <a:ea typeface="Cambria Math" panose="02040503050406030204" pitchFamily="18" charset="0"/>
                        </a:rPr>
                        <m:t>×</m:t>
                      </m:r>
                      <m:d>
                        <m:dPr>
                          <m:ctrlPr>
                            <a:rPr lang="en-GB" b="0" i="1" smtClean="0">
                              <a:latin typeface="Cambria Math" panose="02040503050406030204" pitchFamily="18" charset="0"/>
                              <a:ea typeface="Cambria Math" panose="02040503050406030204" pitchFamily="18" charset="0"/>
                            </a:rPr>
                          </m:ctrlPr>
                        </m:dPr>
                        <m:e>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𝑃𝑉𝐼𝐹</m:t>
                              </m:r>
                            </m:e>
                            <m:sub>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𝑘</m:t>
                                  </m:r>
                                </m:e>
                                <m:sub>
                                  <m:r>
                                    <a:rPr lang="en-GB" b="0" i="1" smtClean="0">
                                      <a:latin typeface="Cambria Math" panose="02040503050406030204" pitchFamily="18" charset="0"/>
                                      <a:ea typeface="Cambria Math" panose="02040503050406030204" pitchFamily="18" charset="0"/>
                                    </a:rPr>
                                    <m:t>𝑑</m:t>
                                  </m:r>
                                </m:sub>
                              </m:sSub>
                              <m:r>
                                <a:rPr lang="en-GB" b="0"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𝑛</m:t>
                              </m:r>
                            </m:sub>
                          </m:sSub>
                        </m:e>
                      </m:d>
                    </m:oMath>
                  </m:oMathPara>
                </a14:m>
                <a:endParaRPr lang="en-GB" dirty="0" smtClean="0"/>
              </a:p>
              <a:p>
                <a:pPr marL="0" indent="0">
                  <a:buNone/>
                </a:pPr>
                <a:endParaRPr lang="en-US"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0" y="1023538"/>
                <a:ext cx="12192000" cy="6200222"/>
              </a:xfrm>
              <a:blipFill>
                <a:blip r:embed="rId2"/>
                <a:stretch>
                  <a:fillRect l="-1250"/>
                </a:stretch>
              </a:blipFill>
            </p:spPr>
            <p:txBody>
              <a:bodyPr/>
              <a:lstStyle/>
              <a:p>
                <a:r>
                  <a:rPr lang="en-US">
                    <a:noFill/>
                  </a:rPr>
                  <a:t> </a:t>
                </a:r>
              </a:p>
            </p:txBody>
          </p:sp>
        </mc:Fallback>
      </mc:AlternateContent>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Bond Valuation </a:t>
            </a:r>
            <a:r>
              <a:rPr lang="en-GB" sz="3600" b="1" dirty="0"/>
              <a:t>Illustration</a:t>
            </a:r>
            <a:r>
              <a:rPr lang="en-GB" sz="3600" b="1" u="sng" dirty="0"/>
              <a:t> </a:t>
            </a:r>
            <a:br>
              <a:rPr lang="en-GB" sz="3600" b="1" u="sng" dirty="0"/>
            </a:br>
            <a:endParaRPr lang="en-US" sz="3600" dirty="0"/>
          </a:p>
        </p:txBody>
      </p:sp>
      <p:sp>
        <p:nvSpPr>
          <p:cNvPr id="3" name="Content Placeholder 2"/>
          <p:cNvSpPr>
            <a:spLocks noGrp="1"/>
          </p:cNvSpPr>
          <p:nvPr>
            <p:ph idx="1"/>
          </p:nvPr>
        </p:nvSpPr>
        <p:spPr>
          <a:xfrm>
            <a:off x="0" y="1023538"/>
            <a:ext cx="12192000" cy="6200222"/>
          </a:xfrm>
          <a:noFill/>
        </p:spPr>
        <p:txBody>
          <a:bodyPr/>
          <a:lstStyle/>
          <a:p>
            <a:endParaRPr lang="en-GB" dirty="0" smtClean="0"/>
          </a:p>
          <a:p>
            <a:pPr marL="0" indent="0">
              <a:buNone/>
            </a:pPr>
            <a:r>
              <a:rPr lang="en-GB" dirty="0" err="1" smtClean="0"/>
              <a:t>Milland</a:t>
            </a:r>
            <a:r>
              <a:rPr lang="en-GB" dirty="0" smtClean="0"/>
              <a:t> </a:t>
            </a:r>
            <a:r>
              <a:rPr lang="en-GB" dirty="0"/>
              <a:t>Company has issued a 10% coupon interest rate, 10 year bond with a $ 1000 par value, which pays interest annually</a:t>
            </a:r>
            <a:r>
              <a:rPr lang="en-GB" dirty="0" smtClean="0"/>
              <a:t>.</a:t>
            </a:r>
          </a:p>
          <a:p>
            <a:pPr marL="0" indent="0">
              <a:buNone/>
            </a:pPr>
            <a:endParaRPr lang="en-GB" dirty="0"/>
          </a:p>
          <a:p>
            <a:pPr marL="0" indent="0">
              <a:buNone/>
            </a:pPr>
            <a:r>
              <a:rPr lang="en-GB" dirty="0" smtClean="0"/>
              <a:t> </a:t>
            </a:r>
            <a:r>
              <a:rPr lang="en-GB" dirty="0"/>
              <a:t>The required rate of return of similar bonds is 10%. </a:t>
            </a:r>
            <a:endParaRPr lang="en-US" dirty="0"/>
          </a:p>
          <a:p>
            <a:pPr marL="0" indent="0">
              <a:buNone/>
            </a:pPr>
            <a:r>
              <a:rPr lang="en-GB" i="1" dirty="0"/>
              <a:t>Required</a:t>
            </a:r>
            <a:r>
              <a:rPr lang="en-GB" dirty="0"/>
              <a:t>: </a:t>
            </a:r>
            <a:endParaRPr lang="en-US" dirty="0"/>
          </a:p>
          <a:p>
            <a:r>
              <a:rPr lang="en-GB" dirty="0"/>
              <a:t>What is the value of the bond?</a:t>
            </a:r>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marL="0" indent="0" algn="l">
              <a:buNone/>
            </a:pPr>
            <a:r>
              <a:rPr lang="en-US" sz="3600" b="1" dirty="0" smtClean="0"/>
              <a:t>Solution</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r>
              <a:rPr lang="en-GB" dirty="0" smtClean="0"/>
              <a:t>	I </a:t>
            </a:r>
            <a:r>
              <a:rPr lang="en-GB" dirty="0"/>
              <a:t>	</a:t>
            </a:r>
            <a:r>
              <a:rPr lang="en-GB" dirty="0" smtClean="0"/>
              <a:t>=  </a:t>
            </a:r>
            <a:r>
              <a:rPr lang="en-GB" dirty="0"/>
              <a:t>	par value x coupon rate = 1000*10% = $ 100</a:t>
            </a:r>
            <a:endParaRPr lang="en-US" dirty="0"/>
          </a:p>
          <a:p>
            <a:pPr marL="0" indent="0">
              <a:buNone/>
            </a:pPr>
            <a:r>
              <a:rPr lang="en-GB" dirty="0" smtClean="0"/>
              <a:t>	M </a:t>
            </a:r>
            <a:r>
              <a:rPr lang="en-GB" dirty="0"/>
              <a:t>	=	1000</a:t>
            </a:r>
            <a:endParaRPr lang="en-US" dirty="0"/>
          </a:p>
          <a:p>
            <a:pPr marL="0" indent="0">
              <a:buNone/>
            </a:pPr>
            <a:r>
              <a:rPr lang="en-GB" dirty="0" smtClean="0"/>
              <a:t>	</a:t>
            </a:r>
            <a:r>
              <a:rPr lang="en-GB" dirty="0" err="1" smtClean="0"/>
              <a:t>k</a:t>
            </a:r>
            <a:r>
              <a:rPr lang="en-GB" baseline="-25000" dirty="0" err="1" smtClean="0"/>
              <a:t>d</a:t>
            </a:r>
            <a:r>
              <a:rPr lang="en-GB" baseline="-25000" dirty="0" smtClean="0"/>
              <a:t> </a:t>
            </a:r>
            <a:r>
              <a:rPr lang="en-GB" dirty="0"/>
              <a:t>	=	10%	</a:t>
            </a:r>
            <a:endParaRPr lang="en-US" dirty="0"/>
          </a:p>
          <a:p>
            <a:pPr marL="0" indent="0">
              <a:buNone/>
            </a:pPr>
            <a:r>
              <a:rPr lang="en-GB" dirty="0" smtClean="0"/>
              <a:t>	n   </a:t>
            </a:r>
            <a:r>
              <a:rPr lang="en-GB" dirty="0"/>
              <a:t>	 =      	10 years</a:t>
            </a:r>
            <a:endParaRPr lang="en-US" dirty="0"/>
          </a:p>
          <a:p>
            <a:r>
              <a:rPr lang="en-GB" dirty="0"/>
              <a:t>Substituting the values in the valuation formula for bonds leads to,</a:t>
            </a:r>
            <a:endParaRPr lang="en-US" dirty="0"/>
          </a:p>
          <a:p>
            <a:pPr marL="0" indent="0">
              <a:buNone/>
            </a:pPr>
            <a:r>
              <a:rPr lang="en-GB" dirty="0" smtClean="0"/>
              <a:t>	</a:t>
            </a:r>
            <a:r>
              <a:rPr lang="en-GB" dirty="0" err="1" smtClean="0"/>
              <a:t>B</a:t>
            </a:r>
            <a:r>
              <a:rPr lang="en-GB" baseline="-25000" dirty="0" err="1" smtClean="0"/>
              <a:t>0</a:t>
            </a:r>
            <a:r>
              <a:rPr lang="en-GB" dirty="0"/>
              <a:t>	=	100 x (</a:t>
            </a:r>
            <a:r>
              <a:rPr lang="en-GB" dirty="0" err="1"/>
              <a:t>PVIFA</a:t>
            </a:r>
            <a:r>
              <a:rPr lang="en-GB" baseline="-25000" dirty="0" err="1"/>
              <a:t>10</a:t>
            </a:r>
            <a:r>
              <a:rPr lang="en-GB" baseline="-25000" dirty="0"/>
              <a:t>%,</a:t>
            </a:r>
            <a:r>
              <a:rPr lang="en-GB" baseline="-25000" dirty="0" err="1"/>
              <a:t>10yrs</a:t>
            </a:r>
            <a:r>
              <a:rPr lang="en-GB" dirty="0"/>
              <a:t>) + </a:t>
            </a:r>
            <a:r>
              <a:rPr lang="en-GB" dirty="0" err="1"/>
              <a:t>1000x</a:t>
            </a:r>
            <a:r>
              <a:rPr lang="en-GB" dirty="0"/>
              <a:t> (</a:t>
            </a:r>
            <a:r>
              <a:rPr lang="en-GB" dirty="0" err="1"/>
              <a:t>PVIF</a:t>
            </a:r>
            <a:r>
              <a:rPr lang="en-GB" baseline="-25000" dirty="0" err="1"/>
              <a:t>10</a:t>
            </a:r>
            <a:r>
              <a:rPr lang="en-GB" baseline="-25000" dirty="0"/>
              <a:t>%,</a:t>
            </a:r>
            <a:r>
              <a:rPr lang="en-GB" baseline="-25000" dirty="0" err="1"/>
              <a:t>10yrs</a:t>
            </a:r>
            <a:r>
              <a:rPr lang="en-GB" dirty="0"/>
              <a:t>)</a:t>
            </a:r>
            <a:endParaRPr lang="en-US" dirty="0"/>
          </a:p>
          <a:p>
            <a:pPr marL="0" indent="0">
              <a:buNone/>
            </a:pPr>
            <a:r>
              <a:rPr lang="en-GB" dirty="0" smtClean="0"/>
              <a:t>		=</a:t>
            </a:r>
            <a:r>
              <a:rPr lang="en-GB" dirty="0"/>
              <a:t>	1000 x 6.145 + 1000 x .386 =$1000.50. </a:t>
            </a:r>
            <a:endParaRPr lang="en-US" dirty="0"/>
          </a:p>
          <a:p>
            <a:pPr marL="0" indent="0">
              <a:buNone/>
            </a:pPr>
            <a:r>
              <a:rPr lang="en-GB" b="1" dirty="0"/>
              <a:t>NB: </a:t>
            </a:r>
            <a:r>
              <a:rPr lang="en-GB" dirty="0"/>
              <a:t>The answer is the same as the par value of $ 1000 except for rounding differences	</a:t>
            </a:r>
            <a:endParaRPr lang="en-US" dirty="0"/>
          </a:p>
          <a:p>
            <a:endParaRPr lang="en-GB" dirty="0" smtClean="0"/>
          </a:p>
        </p:txBody>
      </p:sp>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marL="0" indent="0" algn="l">
              <a:buNone/>
            </a:pPr>
            <a:r>
              <a:rPr lang="en-US" sz="3600" b="1" dirty="0" smtClean="0"/>
              <a:t>Factors Affecting the Value of Bonds</a:t>
            </a:r>
            <a:endParaRPr lang="en-US" sz="3600" dirty="0"/>
          </a:p>
        </p:txBody>
      </p:sp>
      <p:sp>
        <p:nvSpPr>
          <p:cNvPr id="3" name="Content Placeholder 2"/>
          <p:cNvSpPr>
            <a:spLocks noGrp="1"/>
          </p:cNvSpPr>
          <p:nvPr>
            <p:ph idx="1"/>
          </p:nvPr>
        </p:nvSpPr>
        <p:spPr>
          <a:xfrm>
            <a:off x="0" y="1023538"/>
            <a:ext cx="12192000" cy="6200222"/>
          </a:xfrm>
          <a:noFill/>
        </p:spPr>
        <p:txBody>
          <a:bodyPr/>
          <a:lstStyle/>
          <a:p>
            <a:endParaRPr lang="en-GB" dirty="0" smtClean="0"/>
          </a:p>
          <a:p>
            <a:r>
              <a:rPr lang="en-GB" dirty="0" smtClean="0"/>
              <a:t>In practice, the value of a bond in the market is rarely equal to its par value. This depends on:</a:t>
            </a:r>
          </a:p>
          <a:p>
            <a:endParaRPr lang="en-GB" dirty="0" smtClean="0"/>
          </a:p>
          <a:p>
            <a:pPr marL="0" indent="0">
              <a:buNone/>
            </a:pPr>
            <a:r>
              <a:rPr lang="en-GB" b="1" dirty="0" smtClean="0"/>
              <a:t>a) Required Returns and Bond Values</a:t>
            </a:r>
          </a:p>
          <a:p>
            <a:r>
              <a:rPr lang="en-GB" dirty="0" smtClean="0"/>
              <a:t>The required return on bond may differ from the coupon interest rate thus the bond value will differ from its par value.</a:t>
            </a:r>
          </a:p>
          <a:p>
            <a:endParaRPr lang="en-GB" dirty="0" smtClean="0"/>
          </a:p>
        </p:txBody>
      </p:sp>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marL="0" indent="0" algn="l">
              <a:buNone/>
            </a:pPr>
            <a:r>
              <a:rPr lang="en-GB" sz="3600" b="1" dirty="0" smtClean="0"/>
              <a:t>Why the Required </a:t>
            </a:r>
            <a:r>
              <a:rPr lang="en-GB" sz="3600" b="1" dirty="0"/>
              <a:t>R</a:t>
            </a:r>
            <a:r>
              <a:rPr lang="en-GB" sz="3600" b="1" dirty="0" smtClean="0"/>
              <a:t>eturn differs from Coupon Rate</a:t>
            </a:r>
            <a:endParaRPr lang="en-US" sz="3600" dirty="0"/>
          </a:p>
        </p:txBody>
      </p:sp>
      <p:sp>
        <p:nvSpPr>
          <p:cNvPr id="3" name="Content Placeholder 2"/>
          <p:cNvSpPr>
            <a:spLocks noGrp="1"/>
          </p:cNvSpPr>
          <p:nvPr>
            <p:ph idx="1"/>
          </p:nvPr>
        </p:nvSpPr>
        <p:spPr>
          <a:xfrm>
            <a:off x="0" y="1023538"/>
            <a:ext cx="12192000" cy="6200222"/>
          </a:xfrm>
          <a:noFill/>
        </p:spPr>
        <p:txBody>
          <a:bodyPr/>
          <a:lstStyle/>
          <a:p>
            <a:endParaRPr lang="en-GB" dirty="0" smtClean="0"/>
          </a:p>
          <a:p>
            <a:r>
              <a:rPr lang="en-GB" dirty="0" smtClean="0"/>
              <a:t>The required return may differ due to:</a:t>
            </a:r>
          </a:p>
          <a:p>
            <a:endParaRPr lang="en-GB" dirty="0" smtClean="0"/>
          </a:p>
          <a:p>
            <a:pPr marL="971550" lvl="1" indent="-514350">
              <a:buFont typeface="+mj-lt"/>
              <a:buAutoNum type="arabicPeriod"/>
            </a:pPr>
            <a:r>
              <a:rPr lang="en-GB" sz="3200" dirty="0" smtClean="0"/>
              <a:t>Changed economic times since the bind was issued, causing a shift in cost for long-term funds</a:t>
            </a:r>
          </a:p>
          <a:p>
            <a:pPr marL="971550" lvl="1" indent="-514350">
              <a:buFont typeface="+mj-lt"/>
              <a:buAutoNum type="arabicPeriod"/>
            </a:pPr>
            <a:endParaRPr lang="en-GB" sz="3200" dirty="0" smtClean="0"/>
          </a:p>
          <a:p>
            <a:pPr marL="971550" lvl="1" indent="-514350">
              <a:buFont typeface="+mj-lt"/>
              <a:buAutoNum type="arabicPeriod"/>
            </a:pPr>
            <a:r>
              <a:rPr lang="en-GB" sz="3200" dirty="0" smtClean="0"/>
              <a:t>The firm’s class risk may change</a:t>
            </a:r>
          </a:p>
          <a:p>
            <a:pPr marL="514350" indent="-514350">
              <a:buFont typeface="+mj-lt"/>
              <a:buAutoNum type="arabicPeriod"/>
            </a:pPr>
            <a:endParaRPr lang="en-GB" dirty="0" smtClean="0"/>
          </a:p>
          <a:p>
            <a:pPr marL="514350" indent="-514350">
              <a:buFont typeface="+mj-lt"/>
              <a:buAutoNum type="arabicPeriod"/>
            </a:pPr>
            <a:endParaRPr lang="en-GB" dirty="0" smtClean="0"/>
          </a:p>
        </p:txBody>
      </p:sp>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297461"/>
          </a:xfrm>
        </p:spPr>
        <p:txBody>
          <a:bodyPr/>
          <a:lstStyle/>
          <a:p>
            <a:pPr algn="l"/>
            <a:r>
              <a:rPr lang="en-US" sz="3600" b="1" dirty="0" smtClean="0"/>
              <a:t>a) Required Returns and Bond Values</a:t>
            </a:r>
            <a:endParaRPr lang="en-US" sz="3600" dirty="0"/>
          </a:p>
        </p:txBody>
      </p:sp>
      <p:sp>
        <p:nvSpPr>
          <p:cNvPr id="3" name="Content Placeholder 2"/>
          <p:cNvSpPr>
            <a:spLocks noGrp="1"/>
          </p:cNvSpPr>
          <p:nvPr>
            <p:ph idx="1"/>
          </p:nvPr>
        </p:nvSpPr>
        <p:spPr>
          <a:xfrm>
            <a:off x="296562" y="1631092"/>
            <a:ext cx="11664380" cy="4967416"/>
          </a:xfrm>
        </p:spPr>
        <p:txBody>
          <a:bodyPr/>
          <a:lstStyle/>
          <a:p>
            <a:r>
              <a:rPr lang="en-GB" dirty="0"/>
              <a:t>When the required return is greater the coupon interest rate, the bond </a:t>
            </a:r>
            <a:r>
              <a:rPr lang="en-GB" dirty="0" smtClean="0"/>
              <a:t>value, will </a:t>
            </a:r>
            <a:r>
              <a:rPr lang="en-GB" dirty="0"/>
              <a:t>be less than its par value </a:t>
            </a:r>
            <a:r>
              <a:rPr lang="en-GB" dirty="0" smtClean="0"/>
              <a:t>, </a:t>
            </a:r>
            <a:r>
              <a:rPr lang="en-GB" dirty="0"/>
              <a:t>and the bond sells at a </a:t>
            </a:r>
            <a:r>
              <a:rPr lang="en-GB" i="1" dirty="0"/>
              <a:t>discount</a:t>
            </a:r>
            <a:r>
              <a:rPr lang="en-GB" dirty="0"/>
              <a:t> </a:t>
            </a:r>
            <a:r>
              <a:rPr lang="en-GB" dirty="0" smtClean="0"/>
              <a:t>. </a:t>
            </a:r>
            <a:r>
              <a:rPr lang="en-GB" dirty="0"/>
              <a:t>(Selling below the Par value). </a:t>
            </a:r>
            <a:endParaRPr lang="en-GB" dirty="0" smtClean="0"/>
          </a:p>
          <a:p>
            <a:endParaRPr lang="en-GB" dirty="0"/>
          </a:p>
          <a:p>
            <a:r>
              <a:rPr lang="en-GB" dirty="0" smtClean="0"/>
              <a:t>When </a:t>
            </a:r>
            <a:r>
              <a:rPr lang="en-GB" dirty="0"/>
              <a:t>the required return falls below the coupon interest rate, the bond value, </a:t>
            </a:r>
            <a:r>
              <a:rPr lang="en-GB" dirty="0" smtClean="0"/>
              <a:t>will </a:t>
            </a:r>
            <a:r>
              <a:rPr lang="en-GB" dirty="0"/>
              <a:t>be greater than </a:t>
            </a:r>
            <a:r>
              <a:rPr lang="en-GB" dirty="0" smtClean="0"/>
              <a:t>par, </a:t>
            </a:r>
            <a:r>
              <a:rPr lang="en-GB" dirty="0"/>
              <a:t>and the bond sells at a </a:t>
            </a:r>
            <a:r>
              <a:rPr lang="en-GB" i="1" dirty="0"/>
              <a:t>premium </a:t>
            </a:r>
            <a:r>
              <a:rPr lang="en-GB" dirty="0"/>
              <a:t>equal to </a:t>
            </a:r>
            <a:r>
              <a:rPr lang="en-GB" dirty="0" smtClean="0"/>
              <a:t> </a:t>
            </a:r>
            <a:r>
              <a:rPr lang="en-GB" dirty="0"/>
              <a:t>(Selling above the par value)</a:t>
            </a:r>
            <a:endParaRPr lang="en-US" dirty="0"/>
          </a:p>
          <a:p>
            <a:endParaRPr lang="en-US" dirty="0"/>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297461"/>
          </a:xfrm>
        </p:spPr>
        <p:txBody>
          <a:bodyPr/>
          <a:lstStyle/>
          <a:p>
            <a:pPr algn="l"/>
            <a:r>
              <a:rPr lang="en-US" sz="3600" b="1" dirty="0" smtClean="0"/>
              <a:t>Illustration-  Required return&gt; Coupon Rate</a:t>
            </a:r>
            <a:endParaRPr lang="en-US" sz="3600" dirty="0"/>
          </a:p>
        </p:txBody>
      </p:sp>
      <p:sp>
        <p:nvSpPr>
          <p:cNvPr id="3" name="Content Placeholder 2"/>
          <p:cNvSpPr>
            <a:spLocks noGrp="1"/>
          </p:cNvSpPr>
          <p:nvPr>
            <p:ph idx="1"/>
          </p:nvPr>
        </p:nvSpPr>
        <p:spPr>
          <a:xfrm>
            <a:off x="280518" y="1213996"/>
            <a:ext cx="11911481" cy="5644004"/>
          </a:xfrm>
        </p:spPr>
        <p:txBody>
          <a:bodyPr/>
          <a:lstStyle/>
          <a:p>
            <a:endParaRPr lang="en-GB" dirty="0" smtClean="0"/>
          </a:p>
          <a:p>
            <a:r>
              <a:rPr lang="en-GB" dirty="0" smtClean="0"/>
              <a:t>In in  the example of </a:t>
            </a:r>
            <a:r>
              <a:rPr lang="en-GB" dirty="0" err="1" smtClean="0"/>
              <a:t>Milland</a:t>
            </a:r>
            <a:r>
              <a:rPr lang="en-GB" dirty="0" smtClean="0"/>
              <a:t> </a:t>
            </a:r>
            <a:r>
              <a:rPr lang="en-GB" dirty="0"/>
              <a:t>C</a:t>
            </a:r>
            <a:r>
              <a:rPr lang="en-GB" dirty="0" smtClean="0"/>
              <a:t>ompany</a:t>
            </a:r>
            <a:r>
              <a:rPr lang="en-GB" dirty="0"/>
              <a:t>, </a:t>
            </a:r>
            <a:endParaRPr lang="en-GB" dirty="0" smtClean="0"/>
          </a:p>
          <a:p>
            <a:pPr marL="0" indent="0">
              <a:buNone/>
            </a:pPr>
            <a:endParaRPr lang="en-GB" dirty="0"/>
          </a:p>
          <a:p>
            <a:pPr marL="0" indent="0">
              <a:buNone/>
            </a:pPr>
            <a:r>
              <a:rPr lang="en-GB" dirty="0" smtClean="0"/>
              <a:t>the required </a:t>
            </a:r>
            <a:r>
              <a:rPr lang="en-GB" dirty="0"/>
              <a:t>return </a:t>
            </a:r>
            <a:r>
              <a:rPr lang="en-GB" dirty="0" smtClean="0"/>
              <a:t>is  </a:t>
            </a:r>
            <a:r>
              <a:rPr lang="en-GB" dirty="0"/>
              <a:t>12</a:t>
            </a:r>
            <a:r>
              <a:rPr lang="en-GB" dirty="0" smtClean="0"/>
              <a:t>%, (greater than coupon rate of 10%),</a:t>
            </a:r>
          </a:p>
          <a:p>
            <a:pPr marL="0" indent="0">
              <a:buNone/>
            </a:pPr>
            <a:endParaRPr lang="en-GB" dirty="0"/>
          </a:p>
          <a:p>
            <a:pPr marL="0" indent="0">
              <a:buNone/>
            </a:pPr>
            <a:r>
              <a:rPr lang="en-GB" dirty="0" smtClean="0"/>
              <a:t> what would be </a:t>
            </a:r>
            <a:r>
              <a:rPr lang="en-GB" dirty="0"/>
              <a:t>the value of the </a:t>
            </a:r>
            <a:r>
              <a:rPr lang="en-GB" dirty="0" smtClean="0"/>
              <a:t>bond?</a:t>
            </a:r>
            <a:r>
              <a:rPr lang="en-GB" dirty="0"/>
              <a:t>	</a:t>
            </a:r>
            <a:endParaRPr lang="en-US" dirty="0"/>
          </a:p>
        </p:txBody>
      </p:sp>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297461"/>
          </a:xfrm>
        </p:spPr>
        <p:txBody>
          <a:bodyPr/>
          <a:lstStyle/>
          <a:p>
            <a:pPr algn="l"/>
            <a:r>
              <a:rPr lang="en-US" sz="3600" b="1" dirty="0" smtClean="0"/>
              <a:t>Illustration solution</a:t>
            </a:r>
            <a:endParaRPr lang="en-US" sz="3600" dirty="0"/>
          </a:p>
        </p:txBody>
      </p:sp>
      <p:sp>
        <p:nvSpPr>
          <p:cNvPr id="3" name="Content Placeholder 2"/>
          <p:cNvSpPr>
            <a:spLocks noGrp="1"/>
          </p:cNvSpPr>
          <p:nvPr>
            <p:ph idx="1"/>
          </p:nvPr>
        </p:nvSpPr>
        <p:spPr>
          <a:xfrm>
            <a:off x="244930" y="1433384"/>
            <a:ext cx="11947070" cy="5424615"/>
          </a:xfrm>
        </p:spPr>
        <p:txBody>
          <a:bodyPr/>
          <a:lstStyle/>
          <a:p>
            <a:r>
              <a:rPr lang="en-GB" dirty="0" err="1" smtClean="0"/>
              <a:t>B</a:t>
            </a:r>
            <a:r>
              <a:rPr lang="en-GB" baseline="-25000" dirty="0" err="1" smtClean="0"/>
              <a:t>0</a:t>
            </a:r>
            <a:r>
              <a:rPr lang="en-GB" dirty="0" smtClean="0"/>
              <a:t> </a:t>
            </a:r>
            <a:r>
              <a:rPr lang="en-GB" dirty="0"/>
              <a:t>	=	100 x (</a:t>
            </a:r>
            <a:r>
              <a:rPr lang="en-GB" dirty="0" err="1"/>
              <a:t>PVIFA</a:t>
            </a:r>
            <a:r>
              <a:rPr lang="en-GB" baseline="-25000" dirty="0" err="1"/>
              <a:t>12</a:t>
            </a:r>
            <a:r>
              <a:rPr lang="en-GB" baseline="-25000" dirty="0"/>
              <a:t>%,</a:t>
            </a:r>
            <a:r>
              <a:rPr lang="en-GB" baseline="-25000" dirty="0" err="1"/>
              <a:t>10yrs</a:t>
            </a:r>
            <a:r>
              <a:rPr lang="en-GB" dirty="0"/>
              <a:t>) + </a:t>
            </a:r>
            <a:r>
              <a:rPr lang="en-GB" dirty="0" err="1"/>
              <a:t>1000x</a:t>
            </a:r>
            <a:r>
              <a:rPr lang="en-GB" dirty="0"/>
              <a:t> (</a:t>
            </a:r>
            <a:r>
              <a:rPr lang="en-GB" dirty="0" err="1"/>
              <a:t>PVIF</a:t>
            </a:r>
            <a:r>
              <a:rPr lang="en-GB" baseline="-25000" dirty="0" err="1"/>
              <a:t>12</a:t>
            </a:r>
            <a:r>
              <a:rPr lang="en-GB" baseline="-25000" dirty="0"/>
              <a:t>%,</a:t>
            </a:r>
            <a:r>
              <a:rPr lang="en-GB" baseline="-25000" dirty="0" err="1"/>
              <a:t>10yrs</a:t>
            </a:r>
            <a:r>
              <a:rPr lang="en-GB" dirty="0" smtClean="0"/>
              <a:t>)</a:t>
            </a:r>
          </a:p>
          <a:p>
            <a:endParaRPr lang="en-US" dirty="0"/>
          </a:p>
          <a:p>
            <a:pPr marL="0" indent="0">
              <a:buNone/>
            </a:pPr>
            <a:r>
              <a:rPr lang="en-GB" dirty="0" smtClean="0"/>
              <a:t>		=</a:t>
            </a:r>
            <a:r>
              <a:rPr lang="en-GB" dirty="0"/>
              <a:t>	100 x 5.650 + 1000 x .322 = $.887.00</a:t>
            </a:r>
            <a:r>
              <a:rPr lang="en-GB" dirty="0" smtClean="0"/>
              <a:t>.</a:t>
            </a:r>
          </a:p>
          <a:p>
            <a:pPr marL="0" indent="0">
              <a:buNone/>
            </a:pPr>
            <a:endParaRPr lang="en-US" dirty="0"/>
          </a:p>
          <a:p>
            <a:r>
              <a:rPr lang="en-GB" dirty="0"/>
              <a:t> The bond will sell at a discount of $.113 (1000-887) </a:t>
            </a:r>
            <a:endParaRPr lang="en-GB" dirty="0" smtClean="0"/>
          </a:p>
          <a:p>
            <a:endParaRPr lang="en-GB" dirty="0" smtClean="0"/>
          </a:p>
          <a:p>
            <a:r>
              <a:rPr lang="en-GB" dirty="0" smtClean="0"/>
              <a:t>The bond is said </a:t>
            </a:r>
            <a:r>
              <a:rPr lang="en-GB" dirty="0"/>
              <a:t>to be a </a:t>
            </a:r>
            <a:r>
              <a:rPr lang="en-GB" i="1" dirty="0"/>
              <a:t>discount bond. </a:t>
            </a:r>
            <a:endParaRPr lang="en-US" dirty="0"/>
          </a:p>
        </p:txBody>
      </p:sp>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pPr marL="0" indent="0" algn="l">
              <a:buNone/>
            </a:pPr>
            <a:r>
              <a:rPr lang="en-GB" sz="3600" b="1" dirty="0" smtClean="0"/>
              <a:t>Illustration- Required Return&lt; Coupon Rate</a:t>
            </a:r>
            <a:endParaRPr lang="en-US" sz="3600" b="1" dirty="0"/>
          </a:p>
        </p:txBody>
      </p:sp>
      <p:sp>
        <p:nvSpPr>
          <p:cNvPr id="3" name="Content Placeholder 2"/>
          <p:cNvSpPr>
            <a:spLocks noGrp="1"/>
          </p:cNvSpPr>
          <p:nvPr>
            <p:ph idx="1"/>
          </p:nvPr>
        </p:nvSpPr>
        <p:spPr>
          <a:xfrm>
            <a:off x="234778" y="654909"/>
            <a:ext cx="11726164" cy="6203092"/>
          </a:xfrm>
        </p:spPr>
        <p:txBody>
          <a:bodyPr/>
          <a:lstStyle/>
          <a:p>
            <a:endParaRPr lang="en-GB" dirty="0"/>
          </a:p>
          <a:p>
            <a:r>
              <a:rPr lang="en-GB" dirty="0" smtClean="0"/>
              <a:t>If  </a:t>
            </a:r>
            <a:r>
              <a:rPr lang="en-GB" dirty="0"/>
              <a:t>in  the example of </a:t>
            </a:r>
            <a:r>
              <a:rPr lang="en-GB" dirty="0" err="1"/>
              <a:t>Milland</a:t>
            </a:r>
            <a:r>
              <a:rPr lang="en-GB" dirty="0"/>
              <a:t> Company, </a:t>
            </a:r>
          </a:p>
          <a:p>
            <a:pPr marL="0" indent="0">
              <a:buNone/>
            </a:pPr>
            <a:endParaRPr lang="en-GB" dirty="0"/>
          </a:p>
          <a:p>
            <a:pPr marL="0" indent="0">
              <a:buNone/>
            </a:pPr>
            <a:r>
              <a:rPr lang="en-GB" dirty="0"/>
              <a:t>the required return is  </a:t>
            </a:r>
            <a:r>
              <a:rPr lang="en-GB" dirty="0" smtClean="0"/>
              <a:t>8 %, (lower </a:t>
            </a:r>
            <a:r>
              <a:rPr lang="en-GB" dirty="0"/>
              <a:t>than coupon rate of 10%),</a:t>
            </a:r>
          </a:p>
          <a:p>
            <a:pPr marL="0" indent="0">
              <a:buNone/>
            </a:pPr>
            <a:endParaRPr lang="en-GB" dirty="0"/>
          </a:p>
          <a:p>
            <a:pPr marL="0" indent="0">
              <a:buNone/>
            </a:pPr>
            <a:r>
              <a:rPr lang="en-GB" dirty="0"/>
              <a:t> what would be the value of the bond?	</a:t>
            </a:r>
            <a:endParaRPr lang="en-US" dirty="0"/>
          </a:p>
          <a:p>
            <a:pPr marL="0" indent="0">
              <a:buNone/>
            </a:pPr>
            <a:r>
              <a:rPr lang="en-GB" dirty="0"/>
              <a:t>	</a:t>
            </a:r>
            <a:endParaRPr lang="en-US" dirty="0" smtClean="0"/>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pPr marL="0" indent="0" algn="l">
              <a:buNone/>
            </a:pPr>
            <a:r>
              <a:rPr lang="en-GB" sz="3600" b="1" dirty="0" smtClean="0"/>
              <a:t>Illustration- solution</a:t>
            </a:r>
            <a:endParaRPr lang="en-US" sz="3600" b="1" dirty="0"/>
          </a:p>
        </p:txBody>
      </p:sp>
      <p:sp>
        <p:nvSpPr>
          <p:cNvPr id="3" name="Content Placeholder 2"/>
          <p:cNvSpPr>
            <a:spLocks noGrp="1"/>
          </p:cNvSpPr>
          <p:nvPr>
            <p:ph idx="1"/>
          </p:nvPr>
        </p:nvSpPr>
        <p:spPr>
          <a:xfrm>
            <a:off x="234778" y="654909"/>
            <a:ext cx="11726164" cy="6203092"/>
          </a:xfrm>
        </p:spPr>
        <p:txBody>
          <a:bodyPr/>
          <a:lstStyle/>
          <a:p>
            <a:endParaRPr lang="en-GB" dirty="0"/>
          </a:p>
          <a:p>
            <a:pPr marL="0" indent="0">
              <a:buNone/>
            </a:pPr>
            <a:r>
              <a:rPr lang="en-GB" dirty="0" smtClean="0"/>
              <a:t>The value </a:t>
            </a:r>
            <a:r>
              <a:rPr lang="en-GB" dirty="0"/>
              <a:t>would be:</a:t>
            </a:r>
            <a:endParaRPr lang="en-US" dirty="0"/>
          </a:p>
          <a:p>
            <a:pPr marL="0" indent="0">
              <a:buNone/>
            </a:pPr>
            <a:r>
              <a:rPr lang="en-GB" dirty="0" smtClean="0"/>
              <a:t>	</a:t>
            </a:r>
            <a:r>
              <a:rPr lang="en-GB" dirty="0" err="1" smtClean="0"/>
              <a:t>B</a:t>
            </a:r>
            <a:r>
              <a:rPr lang="en-GB" baseline="-25000" dirty="0" err="1" smtClean="0"/>
              <a:t>0</a:t>
            </a:r>
            <a:r>
              <a:rPr lang="en-GB" dirty="0"/>
              <a:t>	=	100 x (</a:t>
            </a:r>
            <a:r>
              <a:rPr lang="en-GB" dirty="0" err="1"/>
              <a:t>PVIFA</a:t>
            </a:r>
            <a:r>
              <a:rPr lang="en-GB" baseline="-25000" dirty="0" err="1"/>
              <a:t>8</a:t>
            </a:r>
            <a:r>
              <a:rPr lang="en-GB" baseline="-25000" dirty="0"/>
              <a:t>%,</a:t>
            </a:r>
            <a:r>
              <a:rPr lang="en-GB" baseline="-25000" dirty="0" err="1"/>
              <a:t>10yrs</a:t>
            </a:r>
            <a:r>
              <a:rPr lang="en-GB" dirty="0"/>
              <a:t>) + </a:t>
            </a:r>
            <a:r>
              <a:rPr lang="en-GB" dirty="0" err="1"/>
              <a:t>1000x</a:t>
            </a:r>
            <a:r>
              <a:rPr lang="en-GB" dirty="0"/>
              <a:t> (</a:t>
            </a:r>
            <a:r>
              <a:rPr lang="en-GB" dirty="0" err="1"/>
              <a:t>PVIF</a:t>
            </a:r>
            <a:r>
              <a:rPr lang="en-GB" baseline="-25000" dirty="0" err="1"/>
              <a:t>8</a:t>
            </a:r>
            <a:r>
              <a:rPr lang="en-GB" baseline="-25000" dirty="0"/>
              <a:t>%,</a:t>
            </a:r>
            <a:r>
              <a:rPr lang="en-GB" baseline="-25000" dirty="0" err="1"/>
              <a:t>10yrs</a:t>
            </a:r>
            <a:r>
              <a:rPr lang="en-GB" dirty="0" smtClean="0"/>
              <a:t>)</a:t>
            </a:r>
          </a:p>
          <a:p>
            <a:pPr marL="0" indent="0">
              <a:buNone/>
            </a:pPr>
            <a:endParaRPr lang="en-US" dirty="0"/>
          </a:p>
          <a:p>
            <a:pPr marL="0" indent="0">
              <a:buNone/>
            </a:pPr>
            <a:r>
              <a:rPr lang="en-GB" dirty="0" smtClean="0"/>
              <a:t>	</a:t>
            </a:r>
            <a:r>
              <a:rPr lang="en-GB" dirty="0"/>
              <a:t>	=	100 x 6.710 + 1000 x .463 = $1134.00</a:t>
            </a:r>
            <a:endParaRPr lang="en-US" dirty="0"/>
          </a:p>
          <a:p>
            <a:r>
              <a:rPr lang="en-GB" dirty="0"/>
              <a:t>The bond will sell at a premium of $134 (1134 – 1000). </a:t>
            </a:r>
            <a:endParaRPr lang="en-GB" dirty="0" smtClean="0"/>
          </a:p>
          <a:p>
            <a:endParaRPr lang="en-GB" dirty="0"/>
          </a:p>
          <a:p>
            <a:r>
              <a:rPr lang="en-GB" dirty="0" smtClean="0"/>
              <a:t>The </a:t>
            </a:r>
            <a:r>
              <a:rPr lang="en-GB" dirty="0"/>
              <a:t>bond is called a </a:t>
            </a:r>
            <a:r>
              <a:rPr lang="en-GB" i="1" dirty="0"/>
              <a:t>premium </a:t>
            </a:r>
            <a:r>
              <a:rPr lang="en-GB" i="1" dirty="0" smtClean="0"/>
              <a:t>bond</a:t>
            </a:r>
          </a:p>
          <a:p>
            <a:pPr>
              <a:spcBef>
                <a:spcPts val="0"/>
              </a:spcBef>
            </a:pPr>
            <a:endParaRPr lang="en-US" dirty="0"/>
          </a:p>
          <a:p>
            <a:r>
              <a:rPr lang="en-GB" b="1" dirty="0"/>
              <a:t>NB:</a:t>
            </a:r>
            <a:r>
              <a:rPr lang="en-GB" dirty="0"/>
              <a:t> </a:t>
            </a:r>
            <a:r>
              <a:rPr lang="en-GB" dirty="0" smtClean="0"/>
              <a:t>There is inverse  </a:t>
            </a:r>
            <a:r>
              <a:rPr lang="en-GB" dirty="0"/>
              <a:t>relationship between value of a bond and the required rate of return. </a:t>
            </a:r>
            <a:endParaRPr lang="en-US" dirty="0" smtClean="0"/>
          </a:p>
        </p:txBody>
      </p:sp>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386861"/>
            <a:ext cx="11347621" cy="840658"/>
          </a:xfrm>
        </p:spPr>
        <p:txBody>
          <a:bodyPr/>
          <a:lstStyle/>
          <a:p>
            <a:pPr lvl="0" algn="l"/>
            <a:r>
              <a:rPr lang="en-US" sz="3600" b="1" dirty="0" smtClean="0"/>
              <a:t>Factors </a:t>
            </a:r>
            <a:r>
              <a:rPr lang="en-US" sz="3600" b="1" dirty="0"/>
              <a:t>Affecting the Value of </a:t>
            </a:r>
            <a:r>
              <a:rPr lang="en-US" sz="3600" b="1" dirty="0" smtClean="0"/>
              <a:t>Bonds </a:t>
            </a:r>
            <a:r>
              <a:rPr lang="en-US" sz="3600" b="1" dirty="0" err="1" smtClean="0"/>
              <a:t>CTd</a:t>
            </a:r>
            <a:r>
              <a:rPr lang="en-US" sz="3600" b="1" dirty="0" smtClean="0"/>
              <a:t> </a:t>
            </a:r>
            <a:br>
              <a:rPr lang="en-US" sz="3600" b="1" dirty="0" smtClean="0"/>
            </a:br>
            <a:r>
              <a:rPr lang="en-US" sz="3600" b="1" dirty="0" smtClean="0"/>
              <a:t>b) </a:t>
            </a:r>
            <a:r>
              <a:rPr lang="en-GB" sz="3600" b="1" dirty="0" smtClean="0"/>
              <a:t>Time to maturity and Bond Values</a:t>
            </a:r>
            <a:endParaRPr lang="en-US" sz="3600" b="1" dirty="0"/>
          </a:p>
        </p:txBody>
      </p:sp>
      <p:sp>
        <p:nvSpPr>
          <p:cNvPr id="3" name="Content Placeholder 2"/>
          <p:cNvSpPr>
            <a:spLocks noGrp="1"/>
          </p:cNvSpPr>
          <p:nvPr>
            <p:ph idx="1"/>
          </p:nvPr>
        </p:nvSpPr>
        <p:spPr>
          <a:xfrm>
            <a:off x="234778" y="654909"/>
            <a:ext cx="11726164" cy="6203092"/>
          </a:xfrm>
        </p:spPr>
        <p:txBody>
          <a:bodyPr/>
          <a:lstStyle/>
          <a:p>
            <a:endParaRPr lang="en-GB" b="1" dirty="0" smtClean="0"/>
          </a:p>
          <a:p>
            <a:endParaRPr lang="en-US" dirty="0" smtClean="0"/>
          </a:p>
          <a:p>
            <a:endParaRPr lang="en-US" dirty="0"/>
          </a:p>
          <a:p>
            <a:r>
              <a:rPr lang="en-US" dirty="0" smtClean="0"/>
              <a:t>The </a:t>
            </a:r>
            <a:r>
              <a:rPr lang="en-US" dirty="0"/>
              <a:t>value of bond will approach par value as the </a:t>
            </a:r>
            <a:r>
              <a:rPr lang="en-US" dirty="0" smtClean="0"/>
              <a:t>passage  </a:t>
            </a:r>
            <a:r>
              <a:rPr lang="en-US" dirty="0"/>
              <a:t>of time moves the bond’s value closer to maturity </a:t>
            </a:r>
            <a:endParaRPr lang="en-US" dirty="0" smtClean="0"/>
          </a:p>
          <a:p>
            <a:endParaRPr lang="en-US" dirty="0"/>
          </a:p>
          <a:p>
            <a:pPr marL="352425" lvl="1" indent="0">
              <a:buNone/>
            </a:pPr>
            <a:r>
              <a:rPr lang="en-US" sz="3200" dirty="0" smtClean="0"/>
              <a:t>i.e. when </a:t>
            </a:r>
            <a:r>
              <a:rPr lang="en-US" sz="3200" dirty="0"/>
              <a:t>required return equals the coupon rate the bond’s value remains at par until it </a:t>
            </a:r>
            <a:r>
              <a:rPr lang="en-US" sz="3200" dirty="0" smtClean="0"/>
              <a:t>matures.</a:t>
            </a:r>
            <a:endParaRPr lang="en-US" sz="3200" dirty="0"/>
          </a:p>
        </p:txBody>
      </p:sp>
    </p:spTree>
    <p:extLst>
      <p:ext uri="{BB962C8B-B14F-4D97-AF65-F5344CB8AC3E}">
        <p14:creationId xmlns:p14="http://schemas.microsoft.com/office/powerpoint/2010/main" val="4174550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lvl="0" algn="l"/>
            <a:r>
              <a:rPr lang="en-US" sz="3600" b="1" dirty="0" smtClean="0"/>
              <a:t> Perpetual Bonds</a:t>
            </a:r>
            <a:endParaRPr lang="en-US" sz="3600" b="1" dirty="0"/>
          </a:p>
        </p:txBody>
      </p:sp>
      <p:sp>
        <p:nvSpPr>
          <p:cNvPr id="3" name="Content Placeholder 2"/>
          <p:cNvSpPr>
            <a:spLocks noGrp="1"/>
          </p:cNvSpPr>
          <p:nvPr>
            <p:ph idx="1"/>
          </p:nvPr>
        </p:nvSpPr>
        <p:spPr>
          <a:xfrm>
            <a:off x="234778" y="654909"/>
            <a:ext cx="11726164" cy="6203092"/>
          </a:xfrm>
        </p:spPr>
        <p:txBody>
          <a:bodyPr/>
          <a:lstStyle/>
          <a:p>
            <a:endParaRPr lang="en-US" dirty="0" smtClean="0"/>
          </a:p>
          <a:p>
            <a:r>
              <a:rPr lang="en-US" dirty="0" smtClean="0"/>
              <a:t>This </a:t>
            </a:r>
            <a:r>
              <a:rPr lang="en-US" dirty="0"/>
              <a:t>is a bond that never matures- a perpetuity. </a:t>
            </a:r>
            <a:endParaRPr lang="en-US" dirty="0" smtClean="0"/>
          </a:p>
          <a:p>
            <a:endParaRPr lang="en-US" dirty="0" smtClean="0"/>
          </a:p>
          <a:p>
            <a:r>
              <a:rPr lang="en-US" dirty="0" smtClean="0"/>
              <a:t>The </a:t>
            </a:r>
            <a:r>
              <a:rPr lang="en-US" dirty="0"/>
              <a:t>present value of a perpetual bond is equal to the capitalized value of an infinite stream of interest payments</a:t>
            </a:r>
            <a:r>
              <a:rPr lang="en-US" dirty="0" smtClean="0"/>
              <a:t>.</a:t>
            </a:r>
          </a:p>
          <a:p>
            <a:endParaRPr lang="en-US" dirty="0"/>
          </a:p>
          <a:p>
            <a:r>
              <a:rPr lang="en-US" dirty="0" smtClean="0"/>
              <a:t> </a:t>
            </a:r>
            <a:r>
              <a:rPr lang="en-US" dirty="0"/>
              <a:t>If a bond promises, fixed annual interest payment, I, forever its value at investors required rate of return, </a:t>
            </a:r>
            <a:r>
              <a:rPr lang="en-US" dirty="0" err="1" smtClean="0"/>
              <a:t>k</a:t>
            </a:r>
            <a:r>
              <a:rPr lang="en-US" baseline="-25000" dirty="0" err="1" smtClean="0"/>
              <a:t>d</a:t>
            </a:r>
            <a:r>
              <a:rPr lang="en-US" dirty="0" smtClean="0"/>
              <a:t>, is:</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1104901"/>
          </a:xfrm>
        </p:spPr>
        <p:txBody>
          <a:bodyPr/>
          <a:lstStyle/>
          <a:p>
            <a:pPr lvl="0" algn="l"/>
            <a:r>
              <a:rPr lang="en-US" sz="3600" b="1" dirty="0" smtClean="0"/>
              <a:t> Perpetual Bonds Valuation </a:t>
            </a:r>
            <a:endParaRPr lang="en-US" sz="3600" b="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34778" y="654909"/>
                <a:ext cx="11726164" cy="6203092"/>
              </a:xfrm>
            </p:spPr>
            <p:txBody>
              <a:bodyPr/>
              <a:lstStyle/>
              <a:p>
                <a:endParaRPr lang="en-GB" dirty="0" smtClean="0"/>
              </a:p>
              <a:p>
                <a:endParaRPr lang="en-US" dirty="0" smtClean="0"/>
              </a:p>
              <a:p>
                <a:pPr marL="0" indent="0">
                  <a:buNone/>
                </a:pPr>
                <a14:m>
                  <m:oMath xmlns:m="http://schemas.openxmlformats.org/officeDocument/2006/math">
                    <m:sSub>
                      <m:sSubPr>
                        <m:ctrlPr>
                          <a:rPr lang="en-US" i="1">
                            <a:latin typeface="Cambria Math" panose="02040503050406030204" pitchFamily="18" charset="0"/>
                          </a:rPr>
                        </m:ctrlPr>
                      </m:sSubPr>
                      <m:e>
                        <m:r>
                          <a:rPr lang="en-GB" i="1">
                            <a:latin typeface="Cambria Math" panose="02040503050406030204" pitchFamily="18" charset="0"/>
                          </a:rPr>
                          <m:t>𝐵</m:t>
                        </m:r>
                      </m:e>
                      <m:sub>
                        <m:r>
                          <a:rPr lang="en-GB" i="1">
                            <a:latin typeface="Cambria Math" panose="02040503050406030204" pitchFamily="18" charset="0"/>
                          </a:rPr>
                          <m:t>0</m:t>
                        </m:r>
                      </m:sub>
                    </m:sSub>
                  </m:oMath>
                </a14:m>
                <a:r>
                  <a:rPr lang="en-GB" dirty="0"/>
                  <a:t>= </a:t>
                </a:r>
                <a14:m>
                  <m:oMath xmlns:m="http://schemas.openxmlformats.org/officeDocument/2006/math">
                    <m:f>
                      <m:fPr>
                        <m:ctrlPr>
                          <a:rPr lang="en-US" i="1">
                            <a:latin typeface="Cambria Math" panose="02040503050406030204" pitchFamily="18" charset="0"/>
                          </a:rPr>
                        </m:ctrlPr>
                      </m:fPr>
                      <m:num>
                        <m:r>
                          <a:rPr lang="en-GB" i="1">
                            <a:latin typeface="Cambria Math" panose="02040503050406030204" pitchFamily="18" charset="0"/>
                          </a:rPr>
                          <m:t>𝐼</m:t>
                        </m:r>
                      </m:num>
                      <m:den>
                        <m:sSup>
                          <m:sSupPr>
                            <m:ctrlPr>
                              <a:rPr lang="en-US" i="1">
                                <a:latin typeface="Cambria Math" panose="02040503050406030204" pitchFamily="18" charset="0"/>
                              </a:rPr>
                            </m:ctrlPr>
                          </m:sSupPr>
                          <m:e>
                            <m:r>
                              <a:rPr lang="en-GB" i="1">
                                <a:latin typeface="Cambria Math" panose="02040503050406030204" pitchFamily="18" charset="0"/>
                              </a:rPr>
                              <m:t>(1+</m:t>
                            </m:r>
                            <m:r>
                              <a:rPr lang="en-GB" i="1">
                                <a:latin typeface="Cambria Math" panose="02040503050406030204" pitchFamily="18" charset="0"/>
                              </a:rPr>
                              <m:t>𝐾𝑑</m:t>
                            </m:r>
                            <m:r>
                              <a:rPr lang="en-GB" i="1">
                                <a:latin typeface="Cambria Math" panose="02040503050406030204" pitchFamily="18" charset="0"/>
                              </a:rPr>
                              <m:t>)</m:t>
                            </m:r>
                          </m:e>
                          <m:sup>
                            <m:r>
                              <a:rPr lang="en-GB" i="1">
                                <a:latin typeface="Cambria Math" panose="02040503050406030204" pitchFamily="18" charset="0"/>
                              </a:rPr>
                              <m:t>1</m:t>
                            </m:r>
                          </m:sup>
                        </m:sSup>
                      </m:den>
                    </m:f>
                    <m:r>
                      <a:rPr lang="en-GB" i="1">
                        <a:latin typeface="Cambria Math" panose="02040503050406030204" pitchFamily="18" charset="0"/>
                      </a:rPr>
                      <m:t>+ </m:t>
                    </m:r>
                    <m:f>
                      <m:fPr>
                        <m:ctrlPr>
                          <a:rPr lang="en-US" i="1">
                            <a:latin typeface="Cambria Math" panose="02040503050406030204" pitchFamily="18" charset="0"/>
                          </a:rPr>
                        </m:ctrlPr>
                      </m:fPr>
                      <m:num>
                        <m:r>
                          <a:rPr lang="en-GB" i="1">
                            <a:latin typeface="Cambria Math" panose="02040503050406030204" pitchFamily="18" charset="0"/>
                          </a:rPr>
                          <m:t>𝐼</m:t>
                        </m:r>
                      </m:num>
                      <m:den>
                        <m:sSup>
                          <m:sSupPr>
                            <m:ctrlPr>
                              <a:rPr lang="en-US" i="1">
                                <a:latin typeface="Cambria Math" panose="02040503050406030204" pitchFamily="18" charset="0"/>
                              </a:rPr>
                            </m:ctrlPr>
                          </m:sSupPr>
                          <m:e>
                            <m:r>
                              <a:rPr lang="en-GB" i="1">
                                <a:latin typeface="Cambria Math" panose="02040503050406030204" pitchFamily="18" charset="0"/>
                              </a:rPr>
                              <m:t>(1+</m:t>
                            </m:r>
                            <m:r>
                              <a:rPr lang="en-GB" i="1">
                                <a:latin typeface="Cambria Math" panose="02040503050406030204" pitchFamily="18" charset="0"/>
                              </a:rPr>
                              <m:t>𝐾𝑑</m:t>
                            </m:r>
                            <m:r>
                              <a:rPr lang="en-GB" i="1">
                                <a:latin typeface="Cambria Math" panose="02040503050406030204" pitchFamily="18" charset="0"/>
                              </a:rPr>
                              <m:t>)</m:t>
                            </m:r>
                          </m:e>
                          <m:sup>
                            <m:r>
                              <a:rPr lang="en-GB" i="1">
                                <a:latin typeface="Cambria Math" panose="02040503050406030204" pitchFamily="18" charset="0"/>
                              </a:rPr>
                              <m:t>2</m:t>
                            </m:r>
                          </m:sup>
                        </m:sSup>
                      </m:den>
                    </m:f>
                    <m:r>
                      <a:rPr lang="en-GB" i="1">
                        <a:latin typeface="Cambria Math" panose="02040503050406030204" pitchFamily="18" charset="0"/>
                      </a:rPr>
                      <m:t>+…+</m:t>
                    </m:r>
                    <m:f>
                      <m:fPr>
                        <m:ctrlPr>
                          <a:rPr lang="en-US" i="1">
                            <a:latin typeface="Cambria Math" panose="02040503050406030204" pitchFamily="18" charset="0"/>
                          </a:rPr>
                        </m:ctrlPr>
                      </m:fPr>
                      <m:num>
                        <m:r>
                          <a:rPr lang="en-GB" i="1">
                            <a:latin typeface="Cambria Math" panose="02040503050406030204" pitchFamily="18" charset="0"/>
                          </a:rPr>
                          <m:t>𝐼</m:t>
                        </m:r>
                      </m:num>
                      <m:den>
                        <m:sSup>
                          <m:sSupPr>
                            <m:ctrlPr>
                              <a:rPr lang="en-US" i="1">
                                <a:latin typeface="Cambria Math" panose="02040503050406030204" pitchFamily="18" charset="0"/>
                              </a:rPr>
                            </m:ctrlPr>
                          </m:sSupPr>
                          <m:e>
                            <m:r>
                              <a:rPr lang="en-GB" i="1">
                                <a:latin typeface="Cambria Math" panose="02040503050406030204" pitchFamily="18" charset="0"/>
                              </a:rPr>
                              <m:t>(1+</m:t>
                            </m:r>
                            <m:r>
                              <a:rPr lang="en-GB" i="1">
                                <a:latin typeface="Cambria Math" panose="02040503050406030204" pitchFamily="18" charset="0"/>
                              </a:rPr>
                              <m:t>𝐾𝑑</m:t>
                            </m:r>
                            <m:r>
                              <a:rPr lang="en-GB" i="1">
                                <a:latin typeface="Cambria Math" panose="02040503050406030204" pitchFamily="18" charset="0"/>
                              </a:rPr>
                              <m:t>)</m:t>
                            </m:r>
                          </m:e>
                          <m:sup>
                            <m:r>
                              <a:rPr lang="en-GB" i="1">
                                <a:latin typeface="Cambria Math" panose="02040503050406030204" pitchFamily="18" charset="0"/>
                              </a:rPr>
                              <m:t>𝑛</m:t>
                            </m:r>
                          </m:sup>
                        </m:sSup>
                      </m:den>
                    </m:f>
                  </m:oMath>
                </a14:m>
                <a:endParaRPr lang="en-US" dirty="0"/>
              </a:p>
              <a:p>
                <a:pPr marL="0" indent="0">
                  <a:buNone/>
                </a:pPr>
                <a:r>
                  <a:rPr lang="en-US" dirty="0" smtClean="0"/>
                  <a:t> </a:t>
                </a:r>
              </a:p>
              <a:p>
                <a:pPr marL="0" indent="0">
                  <a:buNone/>
                </a:pPr>
                <a:endParaRPr lang="en-US" dirty="0"/>
              </a:p>
              <a:p>
                <a:r>
                  <a:rPr lang="en-US" dirty="0"/>
                  <a:t>This should reduce </a:t>
                </a:r>
                <a:r>
                  <a:rPr lang="en-US" dirty="0" smtClean="0"/>
                  <a:t>to </a:t>
                </a:r>
                <a:r>
                  <a:rPr lang="en-US" dirty="0"/>
                  <a:t>				</a:t>
                </a:r>
              </a:p>
              <a:p>
                <a:pPr marL="0" indent="0">
                  <a:buNone/>
                </a:pPr>
                <a:endParaRPr lang="en-US"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34778" y="654909"/>
                <a:ext cx="11726164" cy="6203092"/>
              </a:xfrm>
              <a:blipFill>
                <a:blip r:embed="rId3"/>
                <a:stretch>
                  <a:fillRect l="-1196"/>
                </a:stretch>
              </a:blipFill>
            </p:spPr>
            <p:txBody>
              <a:bodyPr/>
              <a:lstStyle/>
              <a:p>
                <a:r>
                  <a:rPr lang="en-US">
                    <a:noFill/>
                  </a:rPr>
                  <a:t> </a:t>
                </a:r>
              </a:p>
            </p:txBody>
          </p:sp>
        </mc:Fallback>
      </mc:AlternateContent>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164082823"/>
              </p:ext>
            </p:extLst>
          </p:nvPr>
        </p:nvGraphicFramePr>
        <p:xfrm>
          <a:off x="4879290" y="3756455"/>
          <a:ext cx="1216710" cy="914400"/>
        </p:xfrm>
        <a:graphic>
          <a:graphicData uri="http://schemas.openxmlformats.org/presentationml/2006/ole">
            <mc:AlternateContent xmlns:mc="http://schemas.openxmlformats.org/markup-compatibility/2006">
              <mc:Choice xmlns:v="urn:schemas-microsoft-com:vml" Requires="v">
                <p:oleObj spid="_x0000_s19478" r:id="rId4" imgW="609600" imgH="457200" progId="Equation.3">
                  <p:embed/>
                </p:oleObj>
              </mc:Choice>
              <mc:Fallback>
                <p:oleObj r:id="rId4" imgW="609600" imgH="457200" progId="Equation.3">
                  <p:embed/>
                  <p:pic>
                    <p:nvPicPr>
                      <p:cNvPr id="8"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9290" y="3756455"/>
                        <a:ext cx="1216710" cy="914400"/>
                      </a:xfrm>
                      <a:prstGeom prst="rect">
                        <a:avLst/>
                      </a:prstGeom>
                      <a:noFill/>
                    </p:spPr>
                  </p:pic>
                </p:oleObj>
              </mc:Fallback>
            </mc:AlternateContent>
          </a:graphicData>
        </a:graphic>
      </p:graphicFrame>
    </p:spTree>
    <p:extLst>
      <p:ext uri="{BB962C8B-B14F-4D97-AF65-F5344CB8AC3E}">
        <p14:creationId xmlns:p14="http://schemas.microsoft.com/office/powerpoint/2010/main" val="37037479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310243"/>
            <a:ext cx="10972800" cy="1050323"/>
          </a:xfrm>
        </p:spPr>
        <p:txBody>
          <a:bodyPr/>
          <a:lstStyle/>
          <a:p>
            <a:pPr lvl="0" algn="l"/>
            <a:r>
              <a:rPr lang="en-US" sz="3600" b="1" dirty="0" smtClean="0"/>
              <a:t> Illustration</a:t>
            </a:r>
            <a:endParaRPr lang="en-US" sz="3600" b="1" dirty="0"/>
          </a:p>
        </p:txBody>
      </p:sp>
      <p:sp>
        <p:nvSpPr>
          <p:cNvPr id="3" name="Content Placeholder 2"/>
          <p:cNvSpPr>
            <a:spLocks noGrp="1"/>
          </p:cNvSpPr>
          <p:nvPr>
            <p:ph idx="1"/>
          </p:nvPr>
        </p:nvSpPr>
        <p:spPr>
          <a:xfrm>
            <a:off x="235974" y="1050322"/>
            <a:ext cx="11702026" cy="5807677"/>
          </a:xfrm>
        </p:spPr>
        <p:txBody>
          <a:bodyPr/>
          <a:lstStyle/>
          <a:p>
            <a:pPr marL="0" indent="0">
              <a:buNone/>
            </a:pPr>
            <a:r>
              <a:rPr lang="en-US" dirty="0"/>
              <a:t>You intend to buy a bond that pays $ 500 per year forever. </a:t>
            </a:r>
            <a:endParaRPr lang="en-US" i="1" dirty="0" smtClean="0"/>
          </a:p>
          <a:p>
            <a:pPr marL="0" indent="0">
              <a:buNone/>
            </a:pPr>
            <a:r>
              <a:rPr lang="en-US" i="1" dirty="0" smtClean="0"/>
              <a:t>Required</a:t>
            </a:r>
            <a:endParaRPr lang="en-US" dirty="0"/>
          </a:p>
          <a:p>
            <a:pPr marL="0" indent="0">
              <a:buNone/>
            </a:pPr>
            <a:r>
              <a:rPr lang="en-US" dirty="0"/>
              <a:t>If your required rate of return is 12%, what is the maximum you should pay for the bond?</a:t>
            </a:r>
          </a:p>
          <a:p>
            <a:pPr marL="0" indent="0">
              <a:buNone/>
            </a:pPr>
            <a:r>
              <a:rPr lang="en-US" dirty="0"/>
              <a:t> </a:t>
            </a:r>
          </a:p>
          <a:p>
            <a:pPr marL="0" indent="0">
              <a:buNone/>
            </a:pPr>
            <a:r>
              <a:rPr lang="en-US" b="1" dirty="0" smtClean="0"/>
              <a:t>Solution: </a:t>
            </a:r>
          </a:p>
          <a:p>
            <a:pPr marL="0" indent="0">
              <a:buNone/>
            </a:pPr>
            <a:r>
              <a:rPr lang="en-US" dirty="0" smtClean="0"/>
              <a:t>The </a:t>
            </a:r>
            <a:r>
              <a:rPr lang="en-US" dirty="0"/>
              <a:t>PV of the security would be</a:t>
            </a:r>
          </a:p>
          <a:p>
            <a:pPr marL="0" indent="0">
              <a:buNone/>
            </a:pPr>
            <a:r>
              <a:rPr lang="en-GB" dirty="0"/>
              <a:t>	</a:t>
            </a:r>
            <a:r>
              <a:rPr lang="en-GB" dirty="0" err="1"/>
              <a:t>B</a:t>
            </a:r>
            <a:r>
              <a:rPr lang="en-GB" baseline="-25000" dirty="0" err="1"/>
              <a:t>0</a:t>
            </a:r>
            <a:r>
              <a:rPr lang="en-GB" dirty="0"/>
              <a:t>	=	500/0.12	=	</a:t>
            </a:r>
            <a:r>
              <a:rPr lang="en-GB" dirty="0" smtClean="0"/>
              <a:t>$4,166.7</a:t>
            </a:r>
            <a:endParaRPr lang="en-US" dirty="0"/>
          </a:p>
          <a:p>
            <a:pPr marL="0" indent="0">
              <a:buNone/>
            </a:pPr>
            <a:r>
              <a:rPr lang="en-GB" dirty="0"/>
              <a:t>This is the amount you will be willing to pay for this bond.</a:t>
            </a:r>
            <a:endParaRPr lang="en-US" dirty="0"/>
          </a:p>
          <a:p>
            <a:pPr marL="514350" indent="-514350" algn="just">
              <a:buFont typeface="+mj-lt"/>
              <a:buAutoNum type="alphaLcPeriod"/>
            </a:pPr>
            <a:endParaRPr lang="en-GB" dirty="0"/>
          </a:p>
        </p:txBody>
      </p:sp>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840658"/>
          </a:xfrm>
        </p:spPr>
        <p:txBody>
          <a:bodyPr/>
          <a:lstStyle/>
          <a:p>
            <a:pPr lvl="0" algn="l"/>
            <a:r>
              <a:rPr lang="en-US" sz="3600" b="1" dirty="0" smtClean="0"/>
              <a:t>Zero Coupon Rate Bonds</a:t>
            </a:r>
            <a:endParaRPr lang="en-US" sz="3600" b="1" dirty="0"/>
          </a:p>
        </p:txBody>
      </p:sp>
      <p:sp>
        <p:nvSpPr>
          <p:cNvPr id="3" name="Content Placeholder 2"/>
          <p:cNvSpPr>
            <a:spLocks noGrp="1"/>
          </p:cNvSpPr>
          <p:nvPr>
            <p:ph idx="1"/>
          </p:nvPr>
        </p:nvSpPr>
        <p:spPr>
          <a:xfrm>
            <a:off x="235974" y="930277"/>
            <a:ext cx="11724968" cy="5927724"/>
          </a:xfrm>
        </p:spPr>
        <p:txBody>
          <a:bodyPr/>
          <a:lstStyle/>
          <a:p>
            <a:endParaRPr lang="en-GB" dirty="0" smtClean="0"/>
          </a:p>
          <a:p>
            <a:r>
              <a:rPr lang="en-GB" dirty="0" smtClean="0"/>
              <a:t>Zero </a:t>
            </a:r>
            <a:r>
              <a:rPr lang="en-GB" dirty="0"/>
              <a:t>coupon rate bonds make no periodic interest </a:t>
            </a:r>
            <a:r>
              <a:rPr lang="en-GB" dirty="0" smtClean="0"/>
              <a:t>payment</a:t>
            </a:r>
          </a:p>
          <a:p>
            <a:endParaRPr lang="en-GB" dirty="0" smtClean="0"/>
          </a:p>
          <a:p>
            <a:r>
              <a:rPr lang="en-GB" dirty="0" smtClean="0"/>
              <a:t>It is normally a bond  that is </a:t>
            </a:r>
            <a:r>
              <a:rPr lang="en-GB" dirty="0"/>
              <a:t>sold at a deep discount from its face value</a:t>
            </a:r>
            <a:r>
              <a:rPr lang="en-GB" dirty="0" smtClean="0"/>
              <a:t>.</a:t>
            </a:r>
          </a:p>
          <a:p>
            <a:endParaRPr lang="en-GB" dirty="0"/>
          </a:p>
          <a:p>
            <a:endParaRPr lang="en-GB" dirty="0" smtClean="0"/>
          </a:p>
          <a:p>
            <a:r>
              <a:rPr lang="en-GB" dirty="0" smtClean="0"/>
              <a:t>The bond is redeemed at face value upon its maturity.</a:t>
            </a:r>
          </a:p>
          <a:p>
            <a:endParaRPr lang="en-GB"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3"/>
          <p:cNvSpPr>
            <a:spLocks noChangeArrowheads="1"/>
          </p:cNvSpPr>
          <p:nvPr/>
        </p:nvSpPr>
        <p:spPr bwMode="auto">
          <a:xfrm>
            <a:off x="0" y="4651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4615"/>
            <a:ext cx="11208774" cy="661045"/>
          </a:xfrm>
        </p:spPr>
        <p:txBody>
          <a:bodyPr/>
          <a:lstStyle/>
          <a:p>
            <a:pPr lvl="0" algn="l"/>
            <a:r>
              <a:rPr lang="en-US" sz="3600" b="1" dirty="0" smtClean="0"/>
              <a:t>Zero Coupon Rate Bonds Valuation </a:t>
            </a:r>
            <a:endParaRPr lang="en-US" sz="3600" b="1" dirty="0"/>
          </a:p>
        </p:txBody>
      </p:sp>
      <p:sp>
        <p:nvSpPr>
          <p:cNvPr id="3" name="Content Placeholder 2"/>
          <p:cNvSpPr>
            <a:spLocks noGrp="1"/>
          </p:cNvSpPr>
          <p:nvPr>
            <p:ph idx="1"/>
          </p:nvPr>
        </p:nvSpPr>
        <p:spPr>
          <a:xfrm>
            <a:off x="235974" y="930277"/>
            <a:ext cx="11724968" cy="5927724"/>
          </a:xfrm>
        </p:spPr>
        <p:txBody>
          <a:bodyPr/>
          <a:lstStyle/>
          <a:p>
            <a:r>
              <a:rPr lang="en-US" dirty="0" smtClean="0"/>
              <a:t>The </a:t>
            </a:r>
            <a:r>
              <a:rPr lang="en-US" dirty="0"/>
              <a:t>valuation formula for a zero coupon bonds is truncated version of that used for normal interest paying bond. </a:t>
            </a:r>
            <a:endParaRPr lang="en-US" dirty="0" smtClean="0"/>
          </a:p>
          <a:p>
            <a:endParaRPr lang="en-US" dirty="0" smtClean="0"/>
          </a:p>
          <a:p>
            <a:r>
              <a:rPr lang="en-US" dirty="0" smtClean="0"/>
              <a:t>The </a:t>
            </a:r>
            <a:r>
              <a:rPr lang="en-US" dirty="0"/>
              <a:t>present value of interest payment is </a:t>
            </a:r>
            <a:r>
              <a:rPr lang="en-US" dirty="0" smtClean="0"/>
              <a:t>not considered leaving </a:t>
            </a:r>
            <a:r>
              <a:rPr lang="en-US" dirty="0"/>
              <a:t>only the payment at maturity. </a:t>
            </a:r>
          </a:p>
          <a:p>
            <a:endParaRPr lang="en-US" dirty="0" smtClean="0"/>
          </a:p>
          <a:p>
            <a:r>
              <a:rPr lang="en-US" dirty="0" smtClean="0"/>
              <a:t>Therefore,                                           </a:t>
            </a:r>
            <a:r>
              <a:rPr lang="en-GB" dirty="0"/>
              <a:t>=</a:t>
            </a:r>
            <a:endParaRPr lang="en-US" dirty="0"/>
          </a:p>
          <a:p>
            <a:pPr marL="0" indent="0">
              <a:buNone/>
            </a:pPr>
            <a:endParaRPr lang="en-GB" dirty="0" smtClean="0"/>
          </a:p>
          <a:p>
            <a:pPr marL="0" indent="0">
              <a:buNone/>
            </a:pPr>
            <a:endParaRPr lang="en-GB" dirty="0"/>
          </a:p>
          <a:p>
            <a:pPr marL="0" indent="0">
              <a:buNone/>
            </a:pPr>
            <a:r>
              <a:rPr lang="en-GB" dirty="0" smtClean="0"/>
              <a:t>					</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623990139"/>
              </p:ext>
            </p:extLst>
          </p:nvPr>
        </p:nvGraphicFramePr>
        <p:xfrm>
          <a:off x="2960250" y="4145840"/>
          <a:ext cx="2407328" cy="1175580"/>
        </p:xfrm>
        <a:graphic>
          <a:graphicData uri="http://schemas.openxmlformats.org/presentationml/2006/ole">
            <mc:AlternateContent xmlns:mc="http://schemas.openxmlformats.org/markup-compatibility/2006">
              <mc:Choice xmlns:v="urn:schemas-microsoft-com:vml" Requires="v">
                <p:oleObj spid="_x0000_s20518" r:id="rId3" imgW="1054100" imgH="508000" progId="Equation.3">
                  <p:embed/>
                </p:oleObj>
              </mc:Choice>
              <mc:Fallback>
                <p:oleObj r:id="rId3" imgW="1054100" imgH="508000" progId="Equation.3">
                  <p:embed/>
                  <p:pic>
                    <p:nvPicPr>
                      <p:cNvPr id="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0250" y="4145840"/>
                        <a:ext cx="2407328" cy="1175580"/>
                      </a:xfrm>
                      <a:prstGeom prst="rect">
                        <a:avLst/>
                      </a:prstGeom>
                      <a:noFill/>
                    </p:spPr>
                  </p:pic>
                </p:oleObj>
              </mc:Fallback>
            </mc:AlternateContent>
          </a:graphicData>
        </a:graphic>
      </p:graphicFrame>
      <p:sp>
        <p:nvSpPr>
          <p:cNvPr id="6" name="Rectangle 3"/>
          <p:cNvSpPr>
            <a:spLocks noChangeArrowheads="1"/>
          </p:cNvSpPr>
          <p:nvPr/>
        </p:nvSpPr>
        <p:spPr bwMode="auto">
          <a:xfrm flipV="1">
            <a:off x="235974" y="317104"/>
            <a:ext cx="11956025"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3260356113"/>
              </p:ext>
            </p:extLst>
          </p:nvPr>
        </p:nvGraphicFramePr>
        <p:xfrm>
          <a:off x="7291754" y="4314346"/>
          <a:ext cx="2995246" cy="838568"/>
        </p:xfrm>
        <a:graphic>
          <a:graphicData uri="http://schemas.openxmlformats.org/presentationml/2006/ole">
            <mc:AlternateContent xmlns:mc="http://schemas.openxmlformats.org/markup-compatibility/2006">
              <mc:Choice xmlns:v="urn:schemas-microsoft-com:vml" Requires="v">
                <p:oleObj spid="_x0000_s20519" r:id="rId5" imgW="1028254" imgH="304668" progId="Equation.3">
                  <p:embed/>
                </p:oleObj>
              </mc:Choice>
              <mc:Fallback>
                <p:oleObj r:id="rId5" imgW="1028254" imgH="304668" progId="Equation.3">
                  <p:embed/>
                  <p:pic>
                    <p:nvPicPr>
                      <p:cNvPr id="8"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91754" y="4314346"/>
                        <a:ext cx="2995246" cy="838568"/>
                      </a:xfrm>
                      <a:prstGeom prst="rect">
                        <a:avLst/>
                      </a:prstGeom>
                      <a:noFill/>
                    </p:spPr>
                  </p:pic>
                </p:oleObj>
              </mc:Fallback>
            </mc:AlternateContent>
          </a:graphicData>
        </a:graphic>
      </p:graphicFrame>
    </p:spTree>
    <p:extLst>
      <p:ext uri="{BB962C8B-B14F-4D97-AF65-F5344CB8AC3E}">
        <p14:creationId xmlns:p14="http://schemas.microsoft.com/office/powerpoint/2010/main" val="22115753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840658"/>
          </a:xfrm>
        </p:spPr>
        <p:txBody>
          <a:bodyPr/>
          <a:lstStyle/>
          <a:p>
            <a:pPr marL="0" indent="0" algn="l">
              <a:buNone/>
            </a:pPr>
            <a:r>
              <a:rPr lang="en-GB" sz="3600" b="1" dirty="0" smtClean="0"/>
              <a:t>Illustration- Zero Coupon Bond</a:t>
            </a:r>
            <a:endParaRPr lang="en-US" sz="3600" b="1" dirty="0"/>
          </a:p>
        </p:txBody>
      </p:sp>
      <p:sp>
        <p:nvSpPr>
          <p:cNvPr id="3" name="Content Placeholder 2"/>
          <p:cNvSpPr>
            <a:spLocks noGrp="1"/>
          </p:cNvSpPr>
          <p:nvPr>
            <p:ph idx="1"/>
          </p:nvPr>
        </p:nvSpPr>
        <p:spPr>
          <a:xfrm>
            <a:off x="235974" y="1161535"/>
            <a:ext cx="11724968" cy="5696465"/>
          </a:xfrm>
        </p:spPr>
        <p:txBody>
          <a:bodyPr/>
          <a:lstStyle/>
          <a:p>
            <a:r>
              <a:rPr lang="en-US" dirty="0"/>
              <a:t> </a:t>
            </a:r>
            <a:r>
              <a:rPr lang="en-US" dirty="0" err="1"/>
              <a:t>ABCO</a:t>
            </a:r>
            <a:r>
              <a:rPr lang="en-US" dirty="0"/>
              <a:t> Ltd., issues a zero coupon bond having a 10 year maturity and a face value of $ 1000. Investors require a return of 12%. How much should an investor pay for the bond?</a:t>
            </a:r>
          </a:p>
          <a:p>
            <a:pPr marL="0" indent="0">
              <a:buNone/>
            </a:pPr>
            <a:endParaRPr lang="en-US" dirty="0"/>
          </a:p>
          <a:p>
            <a:pPr marL="0" indent="0">
              <a:buNone/>
            </a:pPr>
            <a:r>
              <a:rPr lang="en-GB" dirty="0" smtClean="0"/>
              <a:t>	</a:t>
            </a:r>
            <a:r>
              <a:rPr lang="en-GB" dirty="0" err="1" smtClean="0"/>
              <a:t>B</a:t>
            </a:r>
            <a:r>
              <a:rPr lang="en-GB" baseline="-25000" dirty="0" err="1" smtClean="0"/>
              <a:t>0</a:t>
            </a:r>
            <a:r>
              <a:rPr lang="en-GB" dirty="0"/>
              <a:t>	</a:t>
            </a:r>
            <a:r>
              <a:rPr lang="en-GB" dirty="0" smtClean="0"/>
              <a:t>= 1000</a:t>
            </a:r>
            <a:r>
              <a:rPr lang="en-GB" dirty="0"/>
              <a:t>/(1.12)</a:t>
            </a:r>
            <a:r>
              <a:rPr lang="en-GB" baseline="30000" dirty="0"/>
              <a:t>10</a:t>
            </a:r>
            <a:endParaRPr lang="en-US" dirty="0"/>
          </a:p>
          <a:p>
            <a:pPr marL="0" indent="0">
              <a:buNone/>
            </a:pPr>
            <a:r>
              <a:rPr lang="en-GB" dirty="0"/>
              <a:t>	</a:t>
            </a:r>
            <a:r>
              <a:rPr lang="en-GB" dirty="0" smtClean="0"/>
              <a:t>	=</a:t>
            </a:r>
            <a:r>
              <a:rPr lang="en-GB" dirty="0"/>
              <a:t> </a:t>
            </a:r>
            <a:r>
              <a:rPr lang="en-GB" dirty="0" smtClean="0"/>
              <a:t>1000 </a:t>
            </a:r>
            <a:r>
              <a:rPr lang="en-GB" dirty="0"/>
              <a:t>(</a:t>
            </a:r>
            <a:r>
              <a:rPr lang="en-GB" dirty="0" err="1"/>
              <a:t>PVIF</a:t>
            </a:r>
            <a:r>
              <a:rPr lang="en-GB" baseline="-25000" dirty="0" err="1"/>
              <a:t>12</a:t>
            </a:r>
            <a:r>
              <a:rPr lang="en-GB" baseline="-25000" dirty="0"/>
              <a:t>%,</a:t>
            </a:r>
            <a:r>
              <a:rPr lang="en-GB" baseline="-25000" dirty="0" err="1"/>
              <a:t>10yrs</a:t>
            </a:r>
            <a:r>
              <a:rPr lang="en-GB" dirty="0"/>
              <a:t>)</a:t>
            </a:r>
            <a:endParaRPr lang="en-US" dirty="0"/>
          </a:p>
          <a:p>
            <a:pPr marL="0" indent="0">
              <a:buNone/>
            </a:pPr>
            <a:r>
              <a:rPr lang="en-GB" dirty="0"/>
              <a:t>	</a:t>
            </a:r>
            <a:r>
              <a:rPr lang="en-GB" dirty="0" smtClean="0"/>
              <a:t>	=</a:t>
            </a:r>
            <a:r>
              <a:rPr lang="en-GB" dirty="0"/>
              <a:t> </a:t>
            </a:r>
            <a:r>
              <a:rPr lang="en-GB" dirty="0" smtClean="0"/>
              <a:t>1000 </a:t>
            </a:r>
            <a:r>
              <a:rPr lang="en-GB" dirty="0"/>
              <a:t>x 0.322</a:t>
            </a:r>
            <a:endParaRPr lang="en-US" dirty="0"/>
          </a:p>
          <a:p>
            <a:pPr marL="0" indent="0">
              <a:buNone/>
            </a:pPr>
            <a:r>
              <a:rPr lang="en-GB" dirty="0"/>
              <a:t>	</a:t>
            </a:r>
            <a:r>
              <a:rPr lang="en-GB" dirty="0" smtClean="0"/>
              <a:t>	=</a:t>
            </a:r>
            <a:r>
              <a:rPr lang="en-GB" dirty="0"/>
              <a:t> </a:t>
            </a:r>
            <a:r>
              <a:rPr lang="en-GB" dirty="0" smtClean="0"/>
              <a:t>$</a:t>
            </a:r>
            <a:r>
              <a:rPr lang="en-GB" dirty="0"/>
              <a:t>322 </a:t>
            </a:r>
            <a:endParaRPr lang="en-GB" dirty="0" smtClean="0"/>
          </a:p>
          <a:p>
            <a:pPr marL="0" indent="0">
              <a:buNone/>
            </a:pPr>
            <a:r>
              <a:rPr lang="en-GB" dirty="0"/>
              <a:t>	</a:t>
            </a:r>
            <a:r>
              <a:rPr lang="en-GB" dirty="0" smtClean="0"/>
              <a:t>The </a:t>
            </a:r>
            <a:r>
              <a:rPr lang="en-GB" dirty="0"/>
              <a:t>bond is worth </a:t>
            </a:r>
            <a:r>
              <a:rPr lang="en-GB" dirty="0" smtClean="0"/>
              <a:t>$ 322</a:t>
            </a:r>
            <a:r>
              <a:rPr lang="en-GB" dirty="0"/>
              <a:t>.</a:t>
            </a:r>
            <a:endParaRPr lang="en-US" dirty="0"/>
          </a:p>
          <a:p>
            <a:pPr marL="0" indent="0">
              <a:buNone/>
            </a:pPr>
            <a:endParaRPr lang="en-US" dirty="0"/>
          </a:p>
        </p:txBody>
      </p:sp>
    </p:spTree>
    <p:extLst>
      <p:ext uri="{BB962C8B-B14F-4D97-AF65-F5344CB8AC3E}">
        <p14:creationId xmlns:p14="http://schemas.microsoft.com/office/powerpoint/2010/main" val="17926776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7800"/>
            <a:ext cx="11582400" cy="901700"/>
          </a:xfrm>
        </p:spPr>
        <p:txBody>
          <a:bodyPr/>
          <a:lstStyle/>
          <a:p>
            <a:pPr lvl="0" algn="l"/>
            <a:r>
              <a:rPr lang="en-US" sz="3600" b="1" dirty="0" smtClean="0"/>
              <a:t>Semi-Annual Compounding Interest</a:t>
            </a:r>
            <a:endParaRPr lang="en-US" sz="3600" b="1" dirty="0"/>
          </a:p>
        </p:txBody>
      </p:sp>
      <p:sp>
        <p:nvSpPr>
          <p:cNvPr id="3" name="Content Placeholder 2"/>
          <p:cNvSpPr>
            <a:spLocks noGrp="1"/>
          </p:cNvSpPr>
          <p:nvPr>
            <p:ph idx="1"/>
          </p:nvPr>
        </p:nvSpPr>
        <p:spPr>
          <a:xfrm>
            <a:off x="177800" y="1633537"/>
            <a:ext cx="11783142" cy="5146675"/>
          </a:xfrm>
        </p:spPr>
        <p:txBody>
          <a:bodyPr/>
          <a:lstStyle/>
          <a:p>
            <a:r>
              <a:rPr lang="en-GB" dirty="0"/>
              <a:t>Most bonds pay interest twice a </a:t>
            </a:r>
            <a:r>
              <a:rPr lang="en-GB" dirty="0" smtClean="0"/>
              <a:t>year therefore leading to changes in valuation.</a:t>
            </a:r>
          </a:p>
          <a:p>
            <a:endParaRPr lang="en-GB" dirty="0" smtClean="0"/>
          </a:p>
          <a:p>
            <a:endParaRPr lang="en-GB" dirty="0"/>
          </a:p>
          <a:p>
            <a:endParaRPr lang="en-GB" dirty="0" smtClean="0"/>
          </a:p>
          <a:p>
            <a:endParaRPr lang="en-GB" dirty="0"/>
          </a:p>
          <a:p>
            <a:endParaRPr lang="en-GB" dirty="0" smtClean="0"/>
          </a:p>
          <a:p>
            <a:r>
              <a:rPr lang="en-GB" dirty="0"/>
              <a:t>Notice that the assumption of semi-annual accounting once taken applies even to the maturity value. </a:t>
            </a:r>
            <a:endParaRPr lang="en-US" dirty="0"/>
          </a:p>
          <a:p>
            <a:endParaRPr lang="en-US" dirty="0"/>
          </a:p>
          <a:p>
            <a:pPr marL="0" indent="0">
              <a:buNone/>
            </a:pPr>
            <a:r>
              <a:rPr lang="en-US" dirty="0"/>
              <a:t> </a:t>
            </a:r>
            <a:endParaRPr lang="en-US" sz="2800" dirty="0"/>
          </a:p>
        </p:txBody>
      </p:sp>
      <p:graphicFrame>
        <p:nvGraphicFramePr>
          <p:cNvPr id="4" name="Object 3"/>
          <p:cNvGraphicFramePr>
            <a:graphicFrameLocks noChangeAspect="1"/>
          </p:cNvGraphicFramePr>
          <p:nvPr>
            <p:extLst>
              <p:ext uri="{D42A27DB-BD31-4B8C-83A1-F6EECF244321}">
                <p14:modId xmlns:p14="http://schemas.microsoft.com/office/powerpoint/2010/main" val="1872220736"/>
              </p:ext>
            </p:extLst>
          </p:nvPr>
        </p:nvGraphicFramePr>
        <p:xfrm>
          <a:off x="2800350" y="2362690"/>
          <a:ext cx="4440291" cy="897698"/>
        </p:xfrm>
        <a:graphic>
          <a:graphicData uri="http://schemas.openxmlformats.org/presentationml/2006/ole">
            <mc:AlternateContent xmlns:mc="http://schemas.openxmlformats.org/markup-compatibility/2006">
              <mc:Choice xmlns:v="urn:schemas-microsoft-com:vml" Requires="v">
                <p:oleObj spid="_x0000_s5234" r:id="rId3" imgW="2552700" imgH="520700" progId="Equation.3">
                  <p:embed/>
                </p:oleObj>
              </mc:Choice>
              <mc:Fallback>
                <p:oleObj r:id="rId3" imgW="2552700" imgH="5207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0350" y="2362690"/>
                        <a:ext cx="4440291" cy="897698"/>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1632421065"/>
              </p:ext>
            </p:extLst>
          </p:nvPr>
        </p:nvGraphicFramePr>
        <p:xfrm>
          <a:off x="2305050" y="3628992"/>
          <a:ext cx="6258401" cy="857315"/>
        </p:xfrm>
        <a:graphic>
          <a:graphicData uri="http://schemas.openxmlformats.org/presentationml/2006/ole">
            <mc:AlternateContent xmlns:mc="http://schemas.openxmlformats.org/markup-compatibility/2006">
              <mc:Choice xmlns:v="urn:schemas-microsoft-com:vml" Requires="v">
                <p:oleObj spid="_x0000_s5235" r:id="rId5" imgW="2908300" imgH="406400" progId="Equation.3">
                  <p:embed/>
                </p:oleObj>
              </mc:Choice>
              <mc:Fallback>
                <p:oleObj r:id="rId5" imgW="2908300" imgH="4064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5050" y="3628992"/>
                        <a:ext cx="6258401" cy="857315"/>
                      </a:xfrm>
                      <a:prstGeom prst="rect">
                        <a:avLst/>
                      </a:prstGeom>
                      <a:noFill/>
                    </p:spPr>
                  </p:pic>
                </p:oleObj>
              </mc:Fallback>
            </mc:AlternateContent>
          </a:graphicData>
        </a:graphic>
      </p:graphicFrame>
      <p:sp>
        <p:nvSpPr>
          <p:cNvPr id="6" name="Rectangle 3"/>
          <p:cNvSpPr>
            <a:spLocks noChangeArrowheads="1"/>
          </p:cNvSpPr>
          <p:nvPr/>
        </p:nvSpPr>
        <p:spPr bwMode="auto">
          <a:xfrm>
            <a:off x="177800" y="28956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4"/>
          <p:cNvSpPr>
            <a:spLocks noChangeArrowheads="1"/>
          </p:cNvSpPr>
          <p:nvPr/>
        </p:nvSpPr>
        <p:spPr bwMode="auto">
          <a:xfrm>
            <a:off x="177800" y="3825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14400" algn="l"/>
              </a:tabLst>
            </a:pPr>
            <a:r>
              <a:rPr kumimoji="0" lang="en-GB" altLang="en-US" sz="12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4400" algn="l"/>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8" name="Rectangle 5"/>
          <p:cNvSpPr>
            <a:spLocks noChangeArrowheads="1"/>
          </p:cNvSpPr>
          <p:nvPr/>
        </p:nvSpPr>
        <p:spPr bwMode="auto">
          <a:xfrm>
            <a:off x="177800" y="4206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516" y="0"/>
            <a:ext cx="11348884" cy="871537"/>
          </a:xfrm>
        </p:spPr>
        <p:txBody>
          <a:bodyPr/>
          <a:lstStyle/>
          <a:p>
            <a:pPr algn="l"/>
            <a:r>
              <a:rPr lang="en-US" sz="3600" b="1" dirty="0" smtClean="0"/>
              <a:t>Illustration</a:t>
            </a:r>
            <a:endParaRPr lang="en-US" sz="3600" b="1" dirty="0">
              <a:latin typeface="+mn-lt"/>
            </a:endParaRPr>
          </a:p>
        </p:txBody>
      </p:sp>
      <p:sp>
        <p:nvSpPr>
          <p:cNvPr id="3" name="Content Placeholder 2"/>
          <p:cNvSpPr>
            <a:spLocks noGrp="1"/>
          </p:cNvSpPr>
          <p:nvPr>
            <p:ph idx="1"/>
          </p:nvPr>
        </p:nvSpPr>
        <p:spPr>
          <a:xfrm>
            <a:off x="233516" y="686797"/>
            <a:ext cx="11724968" cy="6150077"/>
          </a:xfrm>
        </p:spPr>
        <p:txBody>
          <a:bodyPr/>
          <a:lstStyle/>
          <a:p>
            <a:pPr>
              <a:spcBef>
                <a:spcPts val="0"/>
              </a:spcBef>
            </a:pPr>
            <a:endParaRPr lang="en-GB" dirty="0" smtClean="0"/>
          </a:p>
          <a:p>
            <a:pPr>
              <a:spcBef>
                <a:spcPts val="0"/>
              </a:spcBef>
            </a:pPr>
            <a:endParaRPr lang="en-GB" dirty="0" smtClean="0"/>
          </a:p>
          <a:p>
            <a:pPr>
              <a:spcBef>
                <a:spcPts val="0"/>
              </a:spcBef>
            </a:pPr>
            <a:r>
              <a:rPr lang="en-GB" dirty="0" smtClean="0"/>
              <a:t>10</a:t>
            </a:r>
            <a:r>
              <a:rPr lang="en-GB" dirty="0"/>
              <a:t>% coupon bonds of </a:t>
            </a:r>
            <a:r>
              <a:rPr lang="en-GB" dirty="0" err="1"/>
              <a:t>ABCO</a:t>
            </a:r>
            <a:r>
              <a:rPr lang="en-GB" dirty="0"/>
              <a:t> Ltd., have 12 years to maturity and annual required rate of return is 14%. </a:t>
            </a:r>
            <a:endParaRPr lang="en-GB" dirty="0" smtClean="0"/>
          </a:p>
          <a:p>
            <a:pPr>
              <a:spcBef>
                <a:spcPts val="0"/>
              </a:spcBef>
            </a:pPr>
            <a:endParaRPr lang="en-GB" dirty="0"/>
          </a:p>
          <a:p>
            <a:pPr>
              <a:spcBef>
                <a:spcPts val="0"/>
              </a:spcBef>
            </a:pPr>
            <a:r>
              <a:rPr lang="en-GB" dirty="0" smtClean="0"/>
              <a:t>What </a:t>
            </a:r>
            <a:r>
              <a:rPr lang="en-GB" dirty="0"/>
              <a:t>is the value of a $ 1000 par value bond that pays interest semi-annually?</a:t>
            </a:r>
            <a:endParaRPr lang="en-US" dirty="0"/>
          </a:p>
          <a:p>
            <a:pPr>
              <a:spcBef>
                <a:spcPts val="0"/>
              </a:spcBef>
            </a:pPr>
            <a:endParaRPr lang="en-GB" dirty="0" smtClean="0"/>
          </a:p>
          <a:p>
            <a:pPr>
              <a:spcBef>
                <a:spcPts val="0"/>
              </a:spcBef>
            </a:pPr>
            <a:endParaRPr lang="en-GB" dirty="0"/>
          </a:p>
          <a:p>
            <a:pPr>
              <a:spcBef>
                <a:spcPts val="0"/>
              </a:spcBef>
            </a:pPr>
            <a:endParaRPr lang="en-GB" dirty="0" smtClean="0"/>
          </a:p>
          <a:p>
            <a:pPr marL="0" indent="0">
              <a:spcBef>
                <a:spcPts val="0"/>
              </a:spcBef>
              <a:buNone/>
            </a:pPr>
            <a:r>
              <a:rPr lang="en-GB" dirty="0"/>
              <a:t>	</a:t>
            </a:r>
            <a:r>
              <a:rPr lang="en-GB" dirty="0" smtClean="0"/>
              <a:t>		=</a:t>
            </a:r>
            <a:r>
              <a:rPr lang="en-GB" dirty="0"/>
              <a:t>50 (11.469) + 1000 (.197) = </a:t>
            </a:r>
            <a:r>
              <a:rPr lang="en-GB" dirty="0" smtClean="0"/>
              <a:t>$770.4</a:t>
            </a:r>
            <a:endParaRPr lang="en-US" dirty="0"/>
          </a:p>
        </p:txBody>
      </p:sp>
      <p:sp>
        <p:nvSpPr>
          <p:cNvPr id="7"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818178048"/>
              </p:ext>
            </p:extLst>
          </p:nvPr>
        </p:nvGraphicFramePr>
        <p:xfrm>
          <a:off x="2384533" y="4221940"/>
          <a:ext cx="6752933" cy="930045"/>
        </p:xfrm>
        <a:graphic>
          <a:graphicData uri="http://schemas.openxmlformats.org/presentationml/2006/ole">
            <mc:AlternateContent xmlns:mc="http://schemas.openxmlformats.org/markup-compatibility/2006">
              <mc:Choice xmlns:v="urn:schemas-microsoft-com:vml" Requires="v">
                <p:oleObj spid="_x0000_s6205" r:id="rId3" imgW="2870200" imgH="393700" progId="Equation.3">
                  <p:embed/>
                </p:oleObj>
              </mc:Choice>
              <mc:Fallback>
                <p:oleObj r:id="rId3" imgW="2870200" imgH="3937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4533" y="4221940"/>
                        <a:ext cx="6752933" cy="930045"/>
                      </a:xfrm>
                      <a:prstGeom prst="rect">
                        <a:avLst/>
                      </a:prstGeom>
                      <a:noFill/>
                    </p:spPr>
                  </p:pic>
                </p:oleObj>
              </mc:Fallback>
            </mc:AlternateContent>
          </a:graphicData>
        </a:graphic>
      </p:graphicFrame>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582400" cy="707923"/>
          </a:xfrm>
        </p:spPr>
        <p:txBody>
          <a:bodyPr/>
          <a:lstStyle/>
          <a:p>
            <a:pPr algn="l"/>
            <a:r>
              <a:rPr lang="en-US" sz="3600" b="1" dirty="0" smtClean="0"/>
              <a:t>Preference Shares</a:t>
            </a:r>
            <a:endParaRPr lang="en-US" sz="3600" b="1" dirty="0"/>
          </a:p>
        </p:txBody>
      </p:sp>
      <p:sp>
        <p:nvSpPr>
          <p:cNvPr id="3" name="Content Placeholder 2"/>
          <p:cNvSpPr>
            <a:spLocks noGrp="1"/>
          </p:cNvSpPr>
          <p:nvPr>
            <p:ph idx="1"/>
          </p:nvPr>
        </p:nvSpPr>
        <p:spPr>
          <a:xfrm>
            <a:off x="152401" y="707923"/>
            <a:ext cx="11862088" cy="6283427"/>
          </a:xfrm>
        </p:spPr>
        <p:txBody>
          <a:bodyPr/>
          <a:lstStyle/>
          <a:p>
            <a:endParaRPr lang="en-GB" dirty="0" smtClean="0"/>
          </a:p>
          <a:p>
            <a:r>
              <a:rPr lang="en-GB" dirty="0" smtClean="0"/>
              <a:t>This </a:t>
            </a:r>
            <a:r>
              <a:rPr lang="en-GB" dirty="0"/>
              <a:t>is a type of stock that promises a fixed dividend but at the discretion of the Board of directors. </a:t>
            </a:r>
            <a:endParaRPr lang="en-GB" dirty="0" smtClean="0"/>
          </a:p>
          <a:p>
            <a:endParaRPr lang="en-GB" dirty="0" smtClean="0"/>
          </a:p>
          <a:p>
            <a:r>
              <a:rPr lang="en-GB" dirty="0" smtClean="0"/>
              <a:t>It </a:t>
            </a:r>
            <a:r>
              <a:rPr lang="en-GB" dirty="0"/>
              <a:t>has preference over ordinary shares in the payment of dividends and claims on the </a:t>
            </a:r>
            <a:r>
              <a:rPr lang="en-GB" dirty="0" smtClean="0"/>
              <a:t>assets.</a:t>
            </a:r>
          </a:p>
          <a:p>
            <a:endParaRPr lang="en-GB" dirty="0"/>
          </a:p>
          <a:p>
            <a:r>
              <a:rPr lang="en-GB" dirty="0" smtClean="0"/>
              <a:t> </a:t>
            </a:r>
            <a:r>
              <a:rPr lang="en-GB" dirty="0"/>
              <a:t>I</a:t>
            </a:r>
            <a:r>
              <a:rPr lang="en-GB" dirty="0" smtClean="0"/>
              <a:t>t </a:t>
            </a:r>
            <a:r>
              <a:rPr lang="en-GB" dirty="0"/>
              <a:t>has no maturity date (unless redeemable) and </a:t>
            </a:r>
            <a:endParaRPr lang="en-GB" dirty="0" smtClean="0"/>
          </a:p>
          <a:p>
            <a:r>
              <a:rPr lang="en-GB" dirty="0" smtClean="0"/>
              <a:t>Gives </a:t>
            </a:r>
            <a:r>
              <a:rPr lang="en-GB" dirty="0"/>
              <a:t>the fixed nature of the dividend is similar to a perpetuity. </a:t>
            </a:r>
            <a:endParaRPr lang="en-GB" dirty="0" smtClean="0"/>
          </a:p>
        </p:txBody>
      </p:sp>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582400" cy="707923"/>
          </a:xfrm>
        </p:spPr>
        <p:txBody>
          <a:bodyPr/>
          <a:lstStyle/>
          <a:p>
            <a:pPr algn="l"/>
            <a:r>
              <a:rPr lang="en-US" sz="3600" b="1" dirty="0" smtClean="0"/>
              <a:t>Preference Shares Valuation</a:t>
            </a:r>
            <a:endParaRPr lang="en-US" sz="3600" b="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52401" y="707923"/>
                <a:ext cx="11862088" cy="6283427"/>
              </a:xfrm>
            </p:spPr>
            <p:txBody>
              <a:bodyPr/>
              <a:lstStyle/>
              <a:p>
                <a:endParaRPr lang="en-GB" dirty="0" smtClean="0"/>
              </a:p>
              <a:p>
                <a:pPr marL="0" indent="0">
                  <a:buNone/>
                </a:pPr>
                <a:endParaRPr lang="en-GB" dirty="0" smtClean="0"/>
              </a:p>
              <a:p>
                <a:r>
                  <a:rPr lang="en-GB" dirty="0" smtClean="0"/>
                  <a:t>PV </a:t>
                </a:r>
                <a:r>
                  <a:rPr lang="en-GB" dirty="0"/>
                  <a:t>of a preferred stock</a:t>
                </a:r>
                <a:r>
                  <a:rPr lang="en-GB" dirty="0" smtClean="0"/>
                  <a:t>, </a:t>
                </a: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𝑝</m:t>
                        </m:r>
                      </m:sub>
                    </m:sSub>
                  </m:oMath>
                </a14:m>
                <a:r>
                  <a:rPr lang="en-US" dirty="0" smtClean="0"/>
                  <a:t>, is:</a:t>
                </a:r>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𝑝</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rPr>
                                <m:t>𝑝</m:t>
                              </m:r>
                            </m:sub>
                          </m:sSub>
                        </m:num>
                        <m:den>
                          <m:sSub>
                            <m:sSubPr>
                              <m:ctrlPr>
                                <a:rPr lang="en-GB" b="0" i="1" smtClean="0">
                                  <a:latin typeface="Cambria Math" panose="02040503050406030204" pitchFamily="18" charset="0"/>
                                </a:rPr>
                              </m:ctrlPr>
                            </m:sSubPr>
                            <m:e>
                              <m:r>
                                <a:rPr lang="en-GB" b="0" i="1" smtClean="0">
                                  <a:latin typeface="Cambria Math" panose="02040503050406030204" pitchFamily="18" charset="0"/>
                                </a:rPr>
                                <m:t>𝑘</m:t>
                              </m:r>
                            </m:e>
                            <m:sub>
                              <m:r>
                                <a:rPr lang="en-GB" b="0" i="1" smtClean="0">
                                  <a:latin typeface="Cambria Math" panose="02040503050406030204" pitchFamily="18" charset="0"/>
                                </a:rPr>
                                <m:t>𝑝</m:t>
                              </m:r>
                            </m:sub>
                          </m:sSub>
                        </m:den>
                      </m:f>
                    </m:oMath>
                  </m:oMathPara>
                </a14:m>
                <a:endParaRPr lang="en-GB" dirty="0" smtClean="0"/>
              </a:p>
              <a:p>
                <a:pPr marL="0" indent="0">
                  <a:buNone/>
                </a:pPr>
                <a:endParaRPr lang="en-GB" dirty="0" smtClean="0"/>
              </a:p>
              <a:p>
                <a:pPr marL="0" indent="0">
                  <a:buNone/>
                </a:pPr>
                <a:r>
                  <a:rPr lang="en-GB" dirty="0" smtClean="0"/>
                  <a:t>Where: 	</a:t>
                </a: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rPr>
                          <m:t>𝑝</m:t>
                        </m:r>
                      </m:sub>
                    </m:sSub>
                    <m:r>
                      <a:rPr lang="en-GB" b="0" i="1" smtClean="0">
                        <a:latin typeface="Cambria Math" panose="02040503050406030204" pitchFamily="18" charset="0"/>
                      </a:rPr>
                      <m:t> </m:t>
                    </m:r>
                  </m:oMath>
                </a14:m>
                <a:r>
                  <a:rPr lang="en-US" dirty="0" smtClean="0"/>
                  <a:t> is the stated annual dividend per share</a:t>
                </a:r>
              </a:p>
              <a:p>
                <a:pPr marL="0" indent="0">
                  <a:buNone/>
                </a:pPr>
                <a:r>
                  <a:rPr lang="en-US" dirty="0"/>
                  <a:t>	</a:t>
                </a:r>
                <a:r>
                  <a:rPr lang="en-US" dirty="0" smtClean="0"/>
                  <a:t>	</a:t>
                </a:r>
                <a14:m>
                  <m:oMath xmlns:m="http://schemas.openxmlformats.org/officeDocument/2006/math">
                    <m:sSub>
                      <m:sSubPr>
                        <m:ctrlPr>
                          <a:rPr lang="en-GB" i="1">
                            <a:latin typeface="Cambria Math" panose="02040503050406030204" pitchFamily="18" charset="0"/>
                          </a:rPr>
                        </m:ctrlPr>
                      </m:sSubPr>
                      <m:e>
                        <m:r>
                          <a:rPr lang="en-GB" b="0" i="1" smtClean="0">
                            <a:latin typeface="Cambria Math" panose="02040503050406030204" pitchFamily="18" charset="0"/>
                          </a:rPr>
                          <m:t>𝑘</m:t>
                        </m:r>
                      </m:e>
                      <m:sub>
                        <m:r>
                          <a:rPr lang="en-GB" i="1">
                            <a:latin typeface="Cambria Math" panose="02040503050406030204" pitchFamily="18" charset="0"/>
                          </a:rPr>
                          <m:t>𝑝</m:t>
                        </m:r>
                      </m:sub>
                    </m:sSub>
                    <m:r>
                      <a:rPr lang="en-GB" i="1">
                        <a:latin typeface="Cambria Math" panose="02040503050406030204" pitchFamily="18" charset="0"/>
                      </a:rPr>
                      <m:t> </m:t>
                    </m:r>
                  </m:oMath>
                </a14:m>
                <a:r>
                  <a:rPr lang="en-US" dirty="0" smtClean="0"/>
                  <a:t> is the appropriate discount rate</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52401" y="707923"/>
                <a:ext cx="11862088" cy="6283427"/>
              </a:xfrm>
              <a:blipFill>
                <a:blip r:embed="rId2"/>
                <a:stretch>
                  <a:fillRect l="-1285"/>
                </a:stretch>
              </a:blipFill>
            </p:spPr>
            <p:txBody>
              <a:bodyPr/>
              <a:lstStyle/>
              <a:p>
                <a:r>
                  <a:rPr lang="en-US">
                    <a:noFill/>
                  </a:rPr>
                  <a:t> </a:t>
                </a:r>
              </a:p>
            </p:txBody>
          </p:sp>
        </mc:Fallback>
      </mc:AlternateContent>
    </p:spTree>
    <p:extLst>
      <p:ext uri="{BB962C8B-B14F-4D97-AF65-F5344CB8AC3E}">
        <p14:creationId xmlns:p14="http://schemas.microsoft.com/office/powerpoint/2010/main" val="4267546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Illustration – Preference Shares</a:t>
            </a:r>
            <a:endParaRPr lang="en-GB" sz="3600" b="1" dirty="0"/>
          </a:p>
        </p:txBody>
      </p:sp>
      <p:sp>
        <p:nvSpPr>
          <p:cNvPr id="3" name="Content Placeholder 2"/>
          <p:cNvSpPr>
            <a:spLocks noGrp="1"/>
          </p:cNvSpPr>
          <p:nvPr>
            <p:ph idx="1"/>
          </p:nvPr>
        </p:nvSpPr>
        <p:spPr>
          <a:xfrm>
            <a:off x="147483" y="663677"/>
            <a:ext cx="11582400" cy="6061587"/>
          </a:xfrm>
        </p:spPr>
        <p:txBody>
          <a:bodyPr/>
          <a:lstStyle/>
          <a:p>
            <a:pPr marL="0" indent="0">
              <a:buNone/>
            </a:pPr>
            <a:endParaRPr lang="en-GB" dirty="0"/>
          </a:p>
          <a:p>
            <a:pPr marL="0" indent="0">
              <a:buNone/>
            </a:pPr>
            <a:r>
              <a:rPr lang="en-GB" dirty="0" smtClean="0"/>
              <a:t>A </a:t>
            </a:r>
            <a:r>
              <a:rPr lang="en-GB" dirty="0"/>
              <a:t>company had issued a 9% $100 par value preference shares and an investors require a rate of return of 14% on this investment. </a:t>
            </a:r>
            <a:endParaRPr lang="en-GB" dirty="0" smtClean="0"/>
          </a:p>
          <a:p>
            <a:pPr marL="0" indent="0">
              <a:buNone/>
            </a:pPr>
            <a:r>
              <a:rPr lang="en-GB" dirty="0" smtClean="0"/>
              <a:t>Find </a:t>
            </a:r>
            <a:r>
              <a:rPr lang="en-GB" dirty="0"/>
              <a:t>the value of a preference share to investors</a:t>
            </a:r>
            <a:r>
              <a:rPr lang="en-GB" dirty="0" smtClean="0"/>
              <a:t>.</a:t>
            </a:r>
          </a:p>
          <a:p>
            <a:pPr marL="0" indent="0">
              <a:buNone/>
            </a:pPr>
            <a:endParaRPr lang="en-US" dirty="0"/>
          </a:p>
          <a:p>
            <a:pPr marL="0" indent="0">
              <a:buNone/>
            </a:pPr>
            <a:r>
              <a:rPr lang="en-GB" b="1" dirty="0"/>
              <a:t>Solution</a:t>
            </a:r>
            <a:r>
              <a:rPr lang="en-GB" dirty="0"/>
              <a:t>		</a:t>
            </a:r>
            <a:r>
              <a:rPr lang="en-GB" dirty="0" err="1"/>
              <a:t>D</a:t>
            </a:r>
            <a:r>
              <a:rPr lang="en-GB" baseline="-25000" dirty="0" err="1"/>
              <a:t>p</a:t>
            </a:r>
            <a:r>
              <a:rPr lang="en-GB" dirty="0"/>
              <a:t>    =   9% x 100 = $9</a:t>
            </a:r>
            <a:endParaRPr lang="en-US" dirty="0"/>
          </a:p>
          <a:p>
            <a:pPr marL="0" indent="0">
              <a:buNone/>
            </a:pPr>
            <a:r>
              <a:rPr lang="en-GB" dirty="0"/>
              <a:t>                           </a:t>
            </a:r>
            <a:r>
              <a:rPr lang="en-GB" dirty="0" smtClean="0"/>
              <a:t>	</a:t>
            </a:r>
            <a:r>
              <a:rPr lang="en-GB" dirty="0" err="1" smtClean="0"/>
              <a:t>k</a:t>
            </a:r>
            <a:r>
              <a:rPr lang="en-GB" baseline="-25000" dirty="0" err="1" smtClean="0"/>
              <a:t>p</a:t>
            </a:r>
            <a:r>
              <a:rPr lang="en-GB" baseline="-25000" dirty="0" smtClean="0"/>
              <a:t> </a:t>
            </a:r>
            <a:r>
              <a:rPr lang="en-GB" dirty="0" smtClean="0"/>
              <a:t>    </a:t>
            </a:r>
            <a:r>
              <a:rPr lang="en-GB" dirty="0"/>
              <a:t>=   14      </a:t>
            </a:r>
            <a:endParaRPr lang="en-US" dirty="0"/>
          </a:p>
          <a:p>
            <a:pPr marL="0" indent="0">
              <a:buNone/>
            </a:pPr>
            <a:r>
              <a:rPr lang="en-GB" dirty="0"/>
              <a:t>The value of the preference share is,                             </a:t>
            </a:r>
            <a:endParaRPr lang="en-US" dirty="0"/>
          </a:p>
          <a:p>
            <a:pPr marL="0" indent="0">
              <a:buNone/>
            </a:pPr>
            <a:r>
              <a:rPr lang="en-GB" dirty="0"/>
              <a:t>		</a:t>
            </a:r>
            <a:r>
              <a:rPr lang="en-GB" dirty="0" smtClean="0"/>
              <a:t>	</a:t>
            </a:r>
            <a:r>
              <a:rPr lang="en-GB" dirty="0" err="1" smtClean="0"/>
              <a:t>V</a:t>
            </a:r>
            <a:r>
              <a:rPr lang="en-GB" baseline="-25000" dirty="0" err="1" smtClean="0"/>
              <a:t>p</a:t>
            </a:r>
            <a:r>
              <a:rPr lang="en-GB" dirty="0"/>
              <a:t>	=	9/0.14	</a:t>
            </a:r>
            <a:endParaRPr lang="en-GB" dirty="0" smtClean="0"/>
          </a:p>
          <a:p>
            <a:pPr marL="0" indent="0">
              <a:buNone/>
            </a:pPr>
            <a:r>
              <a:rPr lang="en-GB" dirty="0"/>
              <a:t>	</a:t>
            </a:r>
            <a:r>
              <a:rPr lang="en-GB" dirty="0" smtClean="0"/>
              <a:t>			=</a:t>
            </a:r>
            <a:r>
              <a:rPr lang="en-GB" dirty="0"/>
              <a:t>	$ </a:t>
            </a:r>
            <a:r>
              <a:rPr lang="en-GB" dirty="0" smtClean="0"/>
              <a:t>64.29</a:t>
            </a:r>
            <a:endParaRPr lang="en-US" dirty="0" smtClean="0"/>
          </a:p>
          <a:p>
            <a:pPr marL="0" indent="0">
              <a:buNone/>
            </a:pPr>
            <a:r>
              <a:rPr lang="en-GB" dirty="0" smtClean="0"/>
              <a:t> </a:t>
            </a:r>
            <a:r>
              <a:rPr lang="en-GB" b="1" dirty="0" smtClean="0"/>
              <a:t> </a:t>
            </a:r>
            <a:endParaRPr lang="en-US" dirty="0"/>
          </a:p>
        </p:txBody>
      </p:sp>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Valuation of Ordinary Shares</a:t>
            </a:r>
            <a:endParaRPr lang="en-GB" sz="3600" b="1" dirty="0"/>
          </a:p>
        </p:txBody>
      </p:sp>
      <p:sp>
        <p:nvSpPr>
          <p:cNvPr id="3" name="Content Placeholder 2"/>
          <p:cNvSpPr>
            <a:spLocks noGrp="1"/>
          </p:cNvSpPr>
          <p:nvPr>
            <p:ph idx="1"/>
          </p:nvPr>
        </p:nvSpPr>
        <p:spPr>
          <a:xfrm>
            <a:off x="147483" y="663677"/>
            <a:ext cx="11582400" cy="6061587"/>
          </a:xfrm>
        </p:spPr>
        <p:txBody>
          <a:bodyPr/>
          <a:lstStyle/>
          <a:p>
            <a:endParaRPr lang="en-US" dirty="0" smtClean="0"/>
          </a:p>
          <a:p>
            <a:r>
              <a:rPr lang="en-US" dirty="0" smtClean="0"/>
              <a:t>Common </a:t>
            </a:r>
            <a:r>
              <a:rPr lang="en-US" dirty="0"/>
              <a:t>shareholders expect to be rewarded through periodic cash dividends and an increasing share value. </a:t>
            </a:r>
            <a:endParaRPr lang="en-US" dirty="0" smtClean="0"/>
          </a:p>
          <a:p>
            <a:endParaRPr lang="en-US" dirty="0" smtClean="0"/>
          </a:p>
          <a:p>
            <a:r>
              <a:rPr lang="en-US" dirty="0" smtClean="0"/>
              <a:t>It </a:t>
            </a:r>
            <a:r>
              <a:rPr lang="en-US" dirty="0"/>
              <a:t>is the expectation of future to dividends and a future selling price (which itself is based on future dividends) that gives value to a share. </a:t>
            </a:r>
            <a:endParaRPr lang="en-US" dirty="0" smtClean="0"/>
          </a:p>
          <a:p>
            <a:endParaRPr lang="en-US" dirty="0" smtClean="0"/>
          </a:p>
          <a:p>
            <a:r>
              <a:rPr lang="en-US" dirty="0" smtClean="0"/>
              <a:t>Cash </a:t>
            </a:r>
            <a:r>
              <a:rPr lang="en-US" dirty="0"/>
              <a:t>dividends are broadly defined to mean all cash distributions and are the foundation for valuation of shares.</a:t>
            </a:r>
          </a:p>
          <a:p>
            <a:endParaRPr lang="en-GB" b="1" dirty="0" smtClean="0"/>
          </a:p>
        </p:txBody>
      </p:sp>
    </p:spTree>
    <p:extLst>
      <p:ext uri="{BB962C8B-B14F-4D97-AF65-F5344CB8AC3E}">
        <p14:creationId xmlns:p14="http://schemas.microsoft.com/office/powerpoint/2010/main" val="19212751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Basic Stock/Share Valuation Equation</a:t>
            </a:r>
            <a:endParaRPr lang="en-GB" sz="3600" b="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47483" y="663677"/>
                <a:ext cx="11582400" cy="6061587"/>
              </a:xfrm>
            </p:spPr>
            <p:txBody>
              <a:bodyPr/>
              <a:lstStyle/>
              <a:p>
                <a:r>
                  <a:rPr lang="en-GB" dirty="0" smtClean="0"/>
                  <a:t>The </a:t>
                </a:r>
                <a:r>
                  <a:rPr lang="en-GB" dirty="0"/>
                  <a:t>value of a share is equal to the PV of all future dividends it is expected to provide over an infinite time horizon (from a valuation viewpoint only dividends are relevant</a:t>
                </a:r>
                <a:r>
                  <a:rPr lang="en-GB" dirty="0" smtClean="0"/>
                  <a:t>).</a:t>
                </a:r>
              </a:p>
              <a:p>
                <a:endParaRPr lang="en-GB" dirty="0" smtClean="0"/>
              </a:p>
              <a:p>
                <a:pPr marL="0" indent="0" algn="ctr">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𝑃</m:t>
                          </m:r>
                        </m:e>
                        <m:sub>
                          <m:r>
                            <a:rPr lang="en-GB" b="0" i="1" smtClean="0">
                              <a:latin typeface="Cambria Math" panose="02040503050406030204" pitchFamily="18" charset="0"/>
                            </a:rPr>
                            <m:t>0</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rPr>
                                <m:t>1</m:t>
                              </m:r>
                            </m:sub>
                          </m:sSub>
                        </m:num>
                        <m:den>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1+</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𝑘</m:t>
                                      </m:r>
                                    </m:e>
                                    <m:sub>
                                      <m:r>
                                        <a:rPr lang="en-GB" b="0" i="1" smtClean="0">
                                          <a:latin typeface="Cambria Math" panose="02040503050406030204" pitchFamily="18" charset="0"/>
                                        </a:rPr>
                                        <m:t>𝑠</m:t>
                                      </m:r>
                                    </m:sub>
                                  </m:sSub>
                                </m:e>
                              </m:d>
                            </m:e>
                            <m:sup>
                              <m:r>
                                <a:rPr lang="en-GB" b="0" i="1" smtClean="0">
                                  <a:latin typeface="Cambria Math" panose="02040503050406030204" pitchFamily="18" charset="0"/>
                                </a:rPr>
                                <m:t>1</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rPr>
                                <m:t>2</m:t>
                              </m:r>
                            </m:sub>
                          </m:sSub>
                        </m:num>
                        <m:den>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1+</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𝑘</m:t>
                                      </m:r>
                                    </m:e>
                                    <m:sub>
                                      <m:r>
                                        <a:rPr lang="en-GB" b="0" i="1" smtClean="0">
                                          <a:latin typeface="Cambria Math" panose="02040503050406030204" pitchFamily="18" charset="0"/>
                                        </a:rPr>
                                        <m:t>𝑠</m:t>
                                      </m:r>
                                    </m:sub>
                                  </m:sSub>
                                </m:e>
                              </m:d>
                            </m:e>
                            <m:sup>
                              <m:r>
                                <a:rPr lang="en-GB" b="0" i="1" smtClean="0">
                                  <a:latin typeface="Cambria Math" panose="02040503050406030204" pitchFamily="18" charset="0"/>
                                </a:rPr>
                                <m:t>2</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ea typeface="Cambria Math" panose="02040503050406030204" pitchFamily="18" charset="0"/>
                                </a:rPr>
                                <m:t>∝</m:t>
                              </m:r>
                            </m:sub>
                          </m:sSub>
                        </m:num>
                        <m:den>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1+</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𝑘</m:t>
                                      </m:r>
                                    </m:e>
                                    <m:sub>
                                      <m:r>
                                        <a:rPr lang="en-GB" b="0" i="1" smtClean="0">
                                          <a:latin typeface="Cambria Math" panose="02040503050406030204" pitchFamily="18" charset="0"/>
                                        </a:rPr>
                                        <m:t>𝑠</m:t>
                                      </m:r>
                                    </m:sub>
                                  </m:sSub>
                                </m:e>
                              </m:d>
                            </m:e>
                            <m:sup>
                              <m:r>
                                <a:rPr lang="en-GB" b="0" i="1" smtClean="0">
                                  <a:latin typeface="Cambria Math" panose="02040503050406030204" pitchFamily="18" charset="0"/>
                                  <a:ea typeface="Cambria Math" panose="02040503050406030204" pitchFamily="18" charset="0"/>
                                </a:rPr>
                                <m:t>∝</m:t>
                              </m:r>
                            </m:sup>
                          </m:sSup>
                        </m:den>
                      </m:f>
                    </m:oMath>
                  </m:oMathPara>
                </a14:m>
                <a:endParaRPr lang="en-GB" dirty="0" smtClean="0"/>
              </a:p>
              <a:p>
                <a:r>
                  <a:rPr lang="en-GB" dirty="0" smtClean="0"/>
                  <a:t>Where:</a:t>
                </a:r>
              </a:p>
              <a:p>
                <a:pPr marL="0" indent="0">
                  <a:buNone/>
                </a:pPr>
                <a:r>
                  <a:rPr lang="en-GB" dirty="0" smtClean="0"/>
                  <a:t>	</a:t>
                </a: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𝑃</m:t>
                        </m:r>
                      </m:e>
                      <m:sub>
                        <m:r>
                          <a:rPr lang="en-GB" b="0" i="1" smtClean="0">
                            <a:latin typeface="Cambria Math" panose="02040503050406030204" pitchFamily="18" charset="0"/>
                          </a:rPr>
                          <m:t>0</m:t>
                        </m:r>
                      </m:sub>
                    </m:sSub>
                  </m:oMath>
                </a14:m>
                <a:r>
                  <a:rPr lang="en-GB" dirty="0" smtClean="0"/>
                  <a:t> - Current value of ordinary share</a:t>
                </a:r>
              </a:p>
              <a:p>
                <a:pPr marL="0" indent="0">
                  <a:buNone/>
                </a:pPr>
                <a:r>
                  <a:rPr lang="en-GB" dirty="0" smtClean="0"/>
                  <a:t>	</a:t>
                </a:r>
                <a14:m>
                  <m:oMath xmlns:m="http://schemas.openxmlformats.org/officeDocument/2006/math">
                    <m:sSub>
                      <m:sSubPr>
                        <m:ctrlPr>
                          <a:rPr lang="en-GB" i="1">
                            <a:latin typeface="Cambria Math" panose="02040503050406030204" pitchFamily="18" charset="0"/>
                          </a:rPr>
                        </m:ctrlPr>
                      </m:sSubPr>
                      <m:e>
                        <m:r>
                          <a:rPr lang="en-GB" b="0" i="1" smtClean="0">
                            <a:latin typeface="Cambria Math" panose="02040503050406030204" pitchFamily="18" charset="0"/>
                          </a:rPr>
                          <m:t>𝑘</m:t>
                        </m:r>
                      </m:e>
                      <m:sub>
                        <m:r>
                          <a:rPr lang="en-GB" b="0" i="1" smtClean="0">
                            <a:latin typeface="Cambria Math" panose="02040503050406030204" pitchFamily="18" charset="0"/>
                          </a:rPr>
                          <m:t>𝑠</m:t>
                        </m:r>
                      </m:sub>
                    </m:sSub>
                  </m:oMath>
                </a14:m>
                <a:r>
                  <a:rPr lang="en-GB" dirty="0"/>
                  <a:t> </a:t>
                </a:r>
                <a:r>
                  <a:rPr lang="en-GB" dirty="0" smtClean="0"/>
                  <a:t>-  Required return on ordinary shares</a:t>
                </a:r>
                <a:endParaRPr lang="en-GB" dirty="0"/>
              </a:p>
              <a:p>
                <a:pPr marL="0" indent="0">
                  <a:buNone/>
                </a:pPr>
                <a:r>
                  <a:rPr lang="en-GB" dirty="0" smtClean="0"/>
                  <a:t>	</a:t>
                </a:r>
                <a14:m>
                  <m:oMath xmlns:m="http://schemas.openxmlformats.org/officeDocument/2006/math">
                    <m:sSub>
                      <m:sSubPr>
                        <m:ctrlPr>
                          <a:rPr lang="en-GB" i="1">
                            <a:latin typeface="Cambria Math" panose="02040503050406030204" pitchFamily="18" charset="0"/>
                          </a:rPr>
                        </m:ctrlPr>
                      </m:sSubPr>
                      <m:e>
                        <m:r>
                          <a:rPr lang="en-GB" b="0" i="1" smtClean="0">
                            <a:latin typeface="Cambria Math" panose="02040503050406030204" pitchFamily="18" charset="0"/>
                          </a:rPr>
                          <m:t>𝐷</m:t>
                        </m:r>
                      </m:e>
                      <m:sub>
                        <m:r>
                          <a:rPr lang="en-GB" b="0" i="1" smtClean="0">
                            <a:latin typeface="Cambria Math" panose="02040503050406030204" pitchFamily="18" charset="0"/>
                          </a:rPr>
                          <m:t>𝑡</m:t>
                        </m:r>
                      </m:sub>
                    </m:sSub>
                  </m:oMath>
                </a14:m>
                <a:r>
                  <a:rPr lang="en-GB" dirty="0"/>
                  <a:t> </a:t>
                </a:r>
                <a:r>
                  <a:rPr lang="en-GB" dirty="0" smtClean="0"/>
                  <a:t>-  Per share dividend at end of year t</a:t>
                </a:r>
                <a:endParaRPr lang="en-GB" dirty="0"/>
              </a:p>
              <a:p>
                <a:pPr marL="0" indent="0">
                  <a:buNone/>
                </a:pPr>
                <a:endParaRPr lang="en-US" dirty="0"/>
              </a:p>
              <a:p>
                <a:endParaRPr lang="en-GB" b="1"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47483" y="663677"/>
                <a:ext cx="11582400" cy="6061587"/>
              </a:xfrm>
              <a:blipFill>
                <a:blip r:embed="rId2"/>
                <a:stretch>
                  <a:fillRect l="-1211" t="-1308" r="-1579"/>
                </a:stretch>
              </a:blipFill>
            </p:spPr>
            <p:txBody>
              <a:bodyPr/>
              <a:lstStyle/>
              <a:p>
                <a:r>
                  <a:rPr lang="en-US">
                    <a:noFill/>
                  </a:rPr>
                  <a:t> </a:t>
                </a:r>
              </a:p>
            </p:txBody>
          </p:sp>
        </mc:Fallback>
      </mc:AlternateContent>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63360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lvl="1" algn="l"/>
            <a:r>
              <a:rPr lang="en-GB" sz="3600" b="1" dirty="0" smtClean="0"/>
              <a:t>Share Valuation Equation- Dividend assumptions</a:t>
            </a:r>
            <a:endParaRPr lang="en-US" sz="3600" b="1" dirty="0"/>
          </a:p>
        </p:txBody>
      </p:sp>
      <p:sp>
        <p:nvSpPr>
          <p:cNvPr id="3" name="Content Placeholder 2"/>
          <p:cNvSpPr>
            <a:spLocks noGrp="1"/>
          </p:cNvSpPr>
          <p:nvPr>
            <p:ph idx="1"/>
          </p:nvPr>
        </p:nvSpPr>
        <p:spPr>
          <a:xfrm>
            <a:off x="137091" y="796413"/>
            <a:ext cx="11582400" cy="6061587"/>
          </a:xfrm>
        </p:spPr>
        <p:txBody>
          <a:bodyPr/>
          <a:lstStyle/>
          <a:p>
            <a:pPr marL="0" indent="0">
              <a:buNone/>
            </a:pPr>
            <a:r>
              <a:rPr lang="en-GB" dirty="0"/>
              <a:t> </a:t>
            </a:r>
            <a:r>
              <a:rPr lang="en-GB" dirty="0" smtClean="0"/>
              <a:t>To estimate </a:t>
            </a:r>
            <a:r>
              <a:rPr lang="en-GB" dirty="0"/>
              <a:t>the value of ordinary stock </a:t>
            </a:r>
            <a:r>
              <a:rPr lang="en-GB" dirty="0" smtClean="0"/>
              <a:t>there are  three </a:t>
            </a:r>
            <a:r>
              <a:rPr lang="en-GB" dirty="0"/>
              <a:t>dividend growth </a:t>
            </a:r>
            <a:r>
              <a:rPr lang="en-GB" dirty="0" smtClean="0"/>
              <a:t>assumptions:</a:t>
            </a:r>
          </a:p>
          <a:p>
            <a:pPr marL="0" indent="0">
              <a:buNone/>
            </a:pPr>
            <a:endParaRPr lang="en-GB" dirty="0" smtClean="0"/>
          </a:p>
          <a:p>
            <a:pPr marL="971550" lvl="1" indent="-514350">
              <a:buFont typeface="+mj-lt"/>
              <a:buAutoNum type="arabicPeriod"/>
            </a:pPr>
            <a:r>
              <a:rPr lang="en-GB" sz="3200" dirty="0"/>
              <a:t>Z</a:t>
            </a:r>
            <a:r>
              <a:rPr lang="en-GB" sz="3200" dirty="0" smtClean="0"/>
              <a:t>ero </a:t>
            </a:r>
            <a:r>
              <a:rPr lang="en-GB" sz="3200" dirty="0"/>
              <a:t>growth in </a:t>
            </a:r>
            <a:r>
              <a:rPr lang="en-GB" sz="3200" dirty="0" smtClean="0"/>
              <a:t>dividends</a:t>
            </a:r>
          </a:p>
          <a:p>
            <a:pPr marL="971550" lvl="1" indent="-514350">
              <a:buFont typeface="+mj-lt"/>
              <a:buAutoNum type="arabicPeriod"/>
            </a:pPr>
            <a:r>
              <a:rPr lang="en-GB" sz="3200" dirty="0"/>
              <a:t>C</a:t>
            </a:r>
            <a:r>
              <a:rPr lang="en-GB" sz="3200" dirty="0" smtClean="0"/>
              <a:t>onstant </a:t>
            </a:r>
            <a:r>
              <a:rPr lang="en-GB" sz="3200" dirty="0"/>
              <a:t>growth in </a:t>
            </a:r>
            <a:r>
              <a:rPr lang="en-GB" sz="3200" dirty="0" smtClean="0"/>
              <a:t>dividends</a:t>
            </a:r>
          </a:p>
          <a:p>
            <a:pPr marL="971550" lvl="1" indent="-514350">
              <a:buFont typeface="+mj-lt"/>
              <a:buAutoNum type="arabicPeriod"/>
            </a:pPr>
            <a:r>
              <a:rPr lang="en-GB" sz="3200" dirty="0"/>
              <a:t>V</a:t>
            </a:r>
            <a:r>
              <a:rPr lang="en-GB" sz="3200" dirty="0" smtClean="0"/>
              <a:t>ariable </a:t>
            </a:r>
            <a:r>
              <a:rPr lang="en-GB" sz="3200" dirty="0"/>
              <a:t>growth </a:t>
            </a:r>
            <a:r>
              <a:rPr lang="en-GB" sz="3200" dirty="0" smtClean="0"/>
              <a:t>phases</a:t>
            </a:r>
          </a:p>
          <a:p>
            <a:pPr marL="514350" indent="-514350">
              <a:buFont typeface="+mj-lt"/>
              <a:buAutoNum type="arabicPeriod"/>
            </a:pPr>
            <a:endParaRPr lang="en-GB"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3"/>
          <p:cNvSpPr>
            <a:spLocks noChangeArrowheads="1"/>
          </p:cNvSpPr>
          <p:nvPr/>
        </p:nvSpPr>
        <p:spPr bwMode="auto">
          <a:xfrm>
            <a:off x="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776460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210065"/>
            <a:ext cx="11541211" cy="642551"/>
          </a:xfrm>
        </p:spPr>
        <p:txBody>
          <a:bodyPr/>
          <a:lstStyle/>
          <a:p>
            <a:pPr algn="l"/>
            <a:r>
              <a:rPr lang="en-GB" sz="3600" b="1" dirty="0" smtClean="0"/>
              <a:t>Common </a:t>
            </a:r>
            <a:r>
              <a:rPr lang="en-GB" sz="3600" b="1" dirty="0"/>
              <a:t>S</a:t>
            </a:r>
            <a:r>
              <a:rPr lang="en-GB" sz="3600" b="1" dirty="0" smtClean="0"/>
              <a:t>tock Valuation (Zero Growth Valuation)</a:t>
            </a:r>
            <a:endParaRPr lang="en-US" sz="3600" b="1" dirty="0"/>
          </a:p>
        </p:txBody>
      </p:sp>
      <p:sp>
        <p:nvSpPr>
          <p:cNvPr id="3" name="Content Placeholder 2"/>
          <p:cNvSpPr>
            <a:spLocks noGrp="1"/>
          </p:cNvSpPr>
          <p:nvPr>
            <p:ph idx="1"/>
          </p:nvPr>
        </p:nvSpPr>
        <p:spPr>
          <a:xfrm>
            <a:off x="148282" y="852616"/>
            <a:ext cx="11911914" cy="5828404"/>
          </a:xfrm>
        </p:spPr>
        <p:txBody>
          <a:bodyPr/>
          <a:lstStyle/>
          <a:p>
            <a:endParaRPr lang="en-GB" dirty="0" smtClean="0"/>
          </a:p>
          <a:p>
            <a:r>
              <a:rPr lang="en-GB" dirty="0" smtClean="0"/>
              <a:t>Zero </a:t>
            </a:r>
            <a:r>
              <a:rPr lang="en-GB" dirty="0"/>
              <a:t>growth common stock assumes that </a:t>
            </a:r>
            <a:r>
              <a:rPr lang="en-GB" dirty="0" smtClean="0"/>
              <a:t>the </a:t>
            </a:r>
            <a:r>
              <a:rPr lang="en-GB" dirty="0"/>
              <a:t>expected future dividend per period will be the same and it will last forever. </a:t>
            </a:r>
            <a:endParaRPr lang="en-GB" dirty="0" smtClean="0"/>
          </a:p>
          <a:p>
            <a:endParaRPr lang="en-GB" dirty="0" smtClean="0"/>
          </a:p>
          <a:p>
            <a:r>
              <a:rPr lang="en-GB" dirty="0" smtClean="0"/>
              <a:t>Zero </a:t>
            </a:r>
            <a:r>
              <a:rPr lang="en-GB" dirty="0"/>
              <a:t>growth assumes a constant, non-growing dividend stream i.e. </a:t>
            </a:r>
            <a:r>
              <a:rPr lang="en-GB" dirty="0" err="1"/>
              <a:t>D</a:t>
            </a:r>
            <a:r>
              <a:rPr lang="en-GB" baseline="-25000" dirty="0" err="1"/>
              <a:t>1</a:t>
            </a:r>
            <a:r>
              <a:rPr lang="en-GB" dirty="0"/>
              <a:t> = </a:t>
            </a:r>
            <a:r>
              <a:rPr lang="en-GB" dirty="0" err="1"/>
              <a:t>D</a:t>
            </a:r>
            <a:r>
              <a:rPr lang="en-GB" baseline="-25000" dirty="0" err="1"/>
              <a:t>2</a:t>
            </a:r>
            <a:r>
              <a:rPr lang="en-GB" dirty="0"/>
              <a:t> = … = D</a:t>
            </a:r>
            <a:r>
              <a:rPr lang="en-GB" baseline="-25000" dirty="0"/>
              <a:t>α  </a:t>
            </a:r>
            <a:r>
              <a:rPr lang="en-GB" dirty="0"/>
              <a:t>= D. The dividend stream is a perpetuity and can be valued as such i.e</a:t>
            </a:r>
            <a:r>
              <a:rPr lang="en-GB" dirty="0" smtClean="0"/>
              <a:t>.</a:t>
            </a:r>
          </a:p>
          <a:p>
            <a:pPr marL="0" indent="0">
              <a:buNone/>
            </a:pPr>
            <a:endParaRPr lang="en-GB" dirty="0" smtClean="0"/>
          </a:p>
          <a:p>
            <a:pPr marL="0" indent="0">
              <a:buNone/>
            </a:pPr>
            <a:r>
              <a:rPr lang="en-GB" dirty="0" smtClean="0"/>
              <a:t>where </a:t>
            </a:r>
          </a:p>
          <a:p>
            <a:pPr marL="0" indent="0">
              <a:buNone/>
            </a:pPr>
            <a:r>
              <a:rPr lang="en-GB" dirty="0"/>
              <a:t>	</a:t>
            </a:r>
            <a:r>
              <a:rPr lang="en-GB" dirty="0" err="1" smtClean="0"/>
              <a:t>k</a:t>
            </a:r>
            <a:r>
              <a:rPr lang="en-GB" baseline="-25000" dirty="0" err="1" smtClean="0"/>
              <a:t>s</a:t>
            </a:r>
            <a:r>
              <a:rPr lang="en-GB" baseline="-25000" dirty="0" smtClean="0"/>
              <a:t> </a:t>
            </a:r>
            <a:r>
              <a:rPr lang="en-GB" dirty="0" smtClean="0"/>
              <a:t>=the </a:t>
            </a:r>
            <a:r>
              <a:rPr lang="en-GB" dirty="0"/>
              <a:t>required rate of return on common stock per period</a:t>
            </a:r>
            <a:endParaRPr lang="en-US" dirty="0"/>
          </a:p>
          <a:p>
            <a:endParaRPr lang="en-US"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416323707"/>
              </p:ext>
            </p:extLst>
          </p:nvPr>
        </p:nvGraphicFramePr>
        <p:xfrm>
          <a:off x="4432986" y="4511519"/>
          <a:ext cx="1485900" cy="1156592"/>
        </p:xfrm>
        <a:graphic>
          <a:graphicData uri="http://schemas.openxmlformats.org/presentationml/2006/ole">
            <mc:AlternateContent xmlns:mc="http://schemas.openxmlformats.org/markup-compatibility/2006">
              <mc:Choice xmlns:v="urn:schemas-microsoft-com:vml" Requires="v">
                <p:oleObj spid="_x0000_s10295" r:id="rId3" imgW="583947" imgH="457002" progId="Equation.3">
                  <p:embed/>
                </p:oleObj>
              </mc:Choice>
              <mc:Fallback>
                <p:oleObj r:id="rId3" imgW="583947" imgH="45700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2986" y="4511519"/>
                        <a:ext cx="1485900" cy="1156592"/>
                      </a:xfrm>
                      <a:prstGeom prst="rect">
                        <a:avLst/>
                      </a:prstGeom>
                      <a:noFill/>
                    </p:spPr>
                  </p:pic>
                </p:oleObj>
              </mc:Fallback>
            </mc:AlternateContent>
          </a:graphicData>
        </a:graphic>
      </p:graphicFrame>
      <p:sp>
        <p:nvSpPr>
          <p:cNvPr id="6" name="Rectangle 3"/>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lvl="2" algn="l"/>
            <a:r>
              <a:rPr lang="en-GB" sz="3600" b="1" dirty="0" smtClean="0"/>
              <a:t>Illustration- Zero growth Dividend  </a:t>
            </a:r>
            <a:endParaRPr lang="en-US" sz="3600" b="1" dirty="0"/>
          </a:p>
        </p:txBody>
      </p:sp>
      <p:sp>
        <p:nvSpPr>
          <p:cNvPr id="3" name="Content Placeholder 2"/>
          <p:cNvSpPr>
            <a:spLocks noGrp="1"/>
          </p:cNvSpPr>
          <p:nvPr>
            <p:ph idx="1"/>
          </p:nvPr>
        </p:nvSpPr>
        <p:spPr>
          <a:xfrm>
            <a:off x="135923" y="1314451"/>
            <a:ext cx="10989277" cy="5330190"/>
          </a:xfrm>
        </p:spPr>
        <p:txBody>
          <a:bodyPr/>
          <a:lstStyle/>
          <a:p>
            <a:endParaRPr lang="en-GB" dirty="0" smtClean="0"/>
          </a:p>
          <a:p>
            <a:r>
              <a:rPr lang="en-GB" dirty="0" smtClean="0"/>
              <a:t>The </a:t>
            </a:r>
            <a:r>
              <a:rPr lang="en-GB" dirty="0"/>
              <a:t>dividend of </a:t>
            </a:r>
            <a:r>
              <a:rPr lang="en-GB" dirty="0" err="1"/>
              <a:t>DenT</a:t>
            </a:r>
            <a:r>
              <a:rPr lang="en-GB" dirty="0"/>
              <a:t> Company is expected to remain constant at </a:t>
            </a:r>
            <a:r>
              <a:rPr lang="en-GB" dirty="0" smtClean="0"/>
              <a:t>$3 </a:t>
            </a:r>
            <a:r>
              <a:rPr lang="en-GB" dirty="0"/>
              <a:t>indefinitely. </a:t>
            </a:r>
            <a:endParaRPr lang="en-GB" dirty="0" smtClean="0"/>
          </a:p>
          <a:p>
            <a:endParaRPr lang="en-GB" dirty="0" smtClean="0"/>
          </a:p>
          <a:p>
            <a:r>
              <a:rPr lang="en-GB" dirty="0" smtClean="0"/>
              <a:t>If </a:t>
            </a:r>
            <a:r>
              <a:rPr lang="en-GB" dirty="0"/>
              <a:t>required return on its stock is 15% </a:t>
            </a:r>
            <a:r>
              <a:rPr lang="en-GB" dirty="0" smtClean="0"/>
              <a:t>, </a:t>
            </a:r>
            <a:r>
              <a:rPr lang="en-GB" dirty="0" err="1" smtClean="0"/>
              <a:t>whats</a:t>
            </a:r>
            <a:r>
              <a:rPr lang="en-GB" dirty="0" smtClean="0"/>
              <a:t> the value of the share</a:t>
            </a:r>
          </a:p>
          <a:p>
            <a:endParaRPr lang="en-GB" dirty="0" smtClean="0"/>
          </a:p>
          <a:p>
            <a:r>
              <a:rPr lang="en-GB" dirty="0"/>
              <a:t>T</a:t>
            </a:r>
            <a:r>
              <a:rPr lang="en-GB" dirty="0" smtClean="0"/>
              <a:t>he </a:t>
            </a:r>
            <a:r>
              <a:rPr lang="en-GB" dirty="0"/>
              <a:t>value of its ordinary share would be </a:t>
            </a:r>
            <a:r>
              <a:rPr lang="en-GB" dirty="0" smtClean="0"/>
              <a:t>$20</a:t>
            </a:r>
            <a:r>
              <a:rPr lang="en-GB" sz="2800" b="1" dirty="0"/>
              <a:t> </a:t>
            </a:r>
            <a:r>
              <a:rPr lang="en-GB" sz="2800" b="1" dirty="0" smtClean="0"/>
              <a:t>i.e.</a:t>
            </a:r>
          </a:p>
          <a:p>
            <a:endParaRPr lang="en-GB" sz="2800" dirty="0"/>
          </a:p>
          <a:p>
            <a:endParaRPr lang="en-GB" dirty="0" smtClean="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4031135306"/>
              </p:ext>
            </p:extLst>
          </p:nvPr>
        </p:nvGraphicFramePr>
        <p:xfrm>
          <a:off x="8610108" y="5017293"/>
          <a:ext cx="1551706" cy="950800"/>
        </p:xfrm>
        <a:graphic>
          <a:graphicData uri="http://schemas.openxmlformats.org/presentationml/2006/ole">
            <mc:AlternateContent xmlns:mc="http://schemas.openxmlformats.org/markup-compatibility/2006">
              <mc:Choice xmlns:v="urn:schemas-microsoft-com:vml" Requires="v">
                <p:oleObj spid="_x0000_s11322" r:id="rId3" imgW="647419" imgH="393529" progId="Equation.3">
                  <p:embed/>
                </p:oleObj>
              </mc:Choice>
              <mc:Fallback>
                <p:oleObj r:id="rId3" imgW="647419" imgH="39352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108" y="5017293"/>
                        <a:ext cx="1551706" cy="950800"/>
                      </a:xfrm>
                      <a:prstGeom prst="rect">
                        <a:avLst/>
                      </a:prstGeom>
                      <a:noFill/>
                    </p:spPr>
                  </p:pic>
                </p:oleObj>
              </mc:Fallback>
            </mc:AlternateContent>
          </a:graphicData>
        </a:graphic>
      </p:graphicFrame>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marL="0" indent="0" algn="l">
              <a:buNone/>
            </a:pPr>
            <a:r>
              <a:rPr lang="en-GB" sz="3600" b="1" dirty="0" smtClean="0"/>
              <a:t>Constant Growth Model</a:t>
            </a:r>
            <a:endParaRPr lang="en-US" sz="3600" b="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35924" y="877529"/>
                <a:ext cx="11446476" cy="5950565"/>
              </a:xfrm>
            </p:spPr>
            <p:txBody>
              <a:bodyPr/>
              <a:lstStyle/>
              <a:p>
                <a:r>
                  <a:rPr lang="en-GB" dirty="0" smtClean="0"/>
                  <a:t>This model assumes that dividends will grow at a constant rate g</a:t>
                </a:r>
              </a:p>
              <a:p>
                <a:pPr marL="0" indent="0">
                  <a:buNone/>
                </a:pPr>
                <a:endParaRPr lang="en-GB" dirty="0">
                  <a:solidFill>
                    <a:srgbClr val="00B0F0"/>
                  </a:solidFill>
                </a:endParaRPr>
              </a:p>
              <a:p>
                <a:pPr marL="0" indent="0">
                  <a:buNone/>
                </a:pPr>
                <a:r>
                  <a:rPr lang="en-GB" dirty="0" smtClean="0">
                    <a:solidFill>
                      <a:srgbClr val="00B0F0"/>
                    </a:solidFill>
                  </a:rPr>
                  <a:t>.</a:t>
                </a:r>
                <a:endParaRPr lang="en-GB" dirty="0" smtClean="0"/>
              </a:p>
              <a:p>
                <a:r>
                  <a:rPr lang="en-GB" dirty="0" smtClean="0"/>
                  <a:t>If we let </a:t>
                </a:r>
                <a14:m>
                  <m:oMath xmlns:m="http://schemas.openxmlformats.org/officeDocument/2006/math">
                    <m:sSub>
                      <m:sSubPr>
                        <m:ctrlPr>
                          <a:rPr lang="en-GB" b="0" i="1" smtClean="0">
                            <a:solidFill>
                              <a:schemeClr val="tx1"/>
                            </a:solidFill>
                            <a:latin typeface="Cambria Math" panose="02040503050406030204" pitchFamily="18" charset="0"/>
                          </a:rPr>
                        </m:ctrlPr>
                      </m:sSubPr>
                      <m:e>
                        <m:r>
                          <a:rPr lang="en-GB" b="0" i="1" smtClean="0">
                            <a:solidFill>
                              <a:schemeClr val="tx1"/>
                            </a:solidFill>
                            <a:latin typeface="Cambria Math" panose="02040503050406030204" pitchFamily="18" charset="0"/>
                          </a:rPr>
                          <m:t>𝐷</m:t>
                        </m:r>
                      </m:e>
                      <m:sub>
                        <m:r>
                          <a:rPr lang="en-GB" b="0" i="1" smtClean="0">
                            <a:solidFill>
                              <a:schemeClr val="tx1"/>
                            </a:solidFill>
                            <a:latin typeface="Cambria Math" panose="02040503050406030204" pitchFamily="18" charset="0"/>
                          </a:rPr>
                          <m:t>0</m:t>
                        </m:r>
                      </m:sub>
                    </m:sSub>
                  </m:oMath>
                </a14:m>
                <a:r>
                  <a:rPr lang="en-GB" dirty="0" smtClean="0"/>
                  <a:t> equal the most recent dividend, then:</a:t>
                </a:r>
              </a:p>
              <a:p>
                <a:endParaRPr lang="en-GB" dirty="0"/>
              </a:p>
              <a:p>
                <a:endParaRPr lang="en-GB" dirty="0" smtClean="0"/>
              </a:p>
              <a:p>
                <a:endParaRPr lang="en-GB" dirty="0" smtClean="0"/>
              </a:p>
              <a:p>
                <a:endParaRPr lang="en-GB" dirty="0"/>
              </a:p>
              <a:p>
                <a:pPr marL="457200" lvl="1" indent="0">
                  <a:buNone/>
                </a:pPr>
                <a:r>
                  <a:rPr lang="en-GB" dirty="0" smtClean="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35924" y="877529"/>
                <a:ext cx="11446476" cy="5950565"/>
              </a:xfrm>
              <a:blipFill>
                <a:blip r:embed="rId3"/>
                <a:stretch>
                  <a:fillRect l="-1331" t="-1332"/>
                </a:stretch>
              </a:blipFill>
            </p:spPr>
            <p:txBody>
              <a:bodyPr/>
              <a:lstStyle/>
              <a:p>
                <a:r>
                  <a:rPr lang="en-US">
                    <a:noFill/>
                  </a:rPr>
                  <a:t> </a:t>
                </a:r>
              </a:p>
            </p:txBody>
          </p:sp>
        </mc:Fallback>
      </mc:AlternateContent>
      <p:graphicFrame>
        <p:nvGraphicFramePr>
          <p:cNvPr id="4" name="Object 3"/>
          <p:cNvGraphicFramePr>
            <a:graphicFrameLocks noChangeAspect="1"/>
          </p:cNvGraphicFramePr>
          <p:nvPr>
            <p:extLst>
              <p:ext uri="{D42A27DB-BD31-4B8C-83A1-F6EECF244321}">
                <p14:modId xmlns:p14="http://schemas.microsoft.com/office/powerpoint/2010/main" val="3084768626"/>
              </p:ext>
            </p:extLst>
          </p:nvPr>
        </p:nvGraphicFramePr>
        <p:xfrm>
          <a:off x="1101838" y="3852811"/>
          <a:ext cx="5975455" cy="1137939"/>
        </p:xfrm>
        <a:graphic>
          <a:graphicData uri="http://schemas.openxmlformats.org/presentationml/2006/ole">
            <mc:AlternateContent xmlns:mc="http://schemas.openxmlformats.org/markup-compatibility/2006">
              <mc:Choice xmlns:v="urn:schemas-microsoft-com:vml" Requires="v">
                <p:oleObj spid="_x0000_s12436" r:id="rId4" imgW="3721100" imgH="711200" progId="Equation.3">
                  <p:embed/>
                </p:oleObj>
              </mc:Choice>
              <mc:Fallback>
                <p:oleObj r:id="rId4" imgW="3721100" imgH="7112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1838" y="3852811"/>
                        <a:ext cx="5975455" cy="1137939"/>
                      </a:xfrm>
                      <a:prstGeom prst="rect">
                        <a:avLst/>
                      </a:prstGeom>
                      <a:noFill/>
                    </p:spPr>
                  </p:pic>
                </p:oleObj>
              </mc:Fallback>
            </mc:AlternateContent>
          </a:graphicData>
        </a:graphic>
      </p:graphicFrame>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899504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marL="0" indent="0" algn="l">
              <a:buNone/>
            </a:pPr>
            <a:r>
              <a:rPr lang="en-GB" sz="3600" b="1" dirty="0" smtClean="0"/>
              <a:t>Constant Growth Model </a:t>
            </a:r>
            <a:r>
              <a:rPr lang="en-GB" sz="3600" b="1" dirty="0" err="1" smtClean="0"/>
              <a:t>CtD</a:t>
            </a:r>
            <a:endParaRPr lang="en-US" sz="3600" b="1" dirty="0"/>
          </a:p>
        </p:txBody>
      </p:sp>
      <p:sp>
        <p:nvSpPr>
          <p:cNvPr id="3" name="Content Placeholder 2"/>
          <p:cNvSpPr>
            <a:spLocks noGrp="1"/>
          </p:cNvSpPr>
          <p:nvPr>
            <p:ph idx="1"/>
          </p:nvPr>
        </p:nvSpPr>
        <p:spPr>
          <a:xfrm>
            <a:off x="135924" y="877529"/>
            <a:ext cx="11446476" cy="5950565"/>
          </a:xfrm>
        </p:spPr>
        <p:txBody>
          <a:bodyPr/>
          <a:lstStyle/>
          <a:p>
            <a:pPr marL="0" indent="0">
              <a:buNone/>
            </a:pPr>
            <a:r>
              <a:rPr lang="en-GB" dirty="0" smtClean="0"/>
              <a:t>The equation can be rewritten as:</a:t>
            </a:r>
          </a:p>
          <a:p>
            <a:pPr marL="0" indent="0">
              <a:buNone/>
            </a:pPr>
            <a:r>
              <a:rPr lang="en-GB" dirty="0" smtClean="0"/>
              <a:t> 	</a:t>
            </a:r>
          </a:p>
          <a:p>
            <a:pPr marL="0" indent="0">
              <a:buNone/>
            </a:pPr>
            <a:endParaRPr lang="en-GB" dirty="0"/>
          </a:p>
          <a:p>
            <a:pPr marL="0" indent="0">
              <a:buNone/>
            </a:pPr>
            <a:endParaRPr lang="en-GB" dirty="0" smtClean="0"/>
          </a:p>
          <a:p>
            <a:pPr marL="0" indent="0">
              <a:buNone/>
            </a:pPr>
            <a:endParaRPr lang="en-GB" dirty="0"/>
          </a:p>
          <a:p>
            <a:r>
              <a:rPr lang="en-GB" dirty="0" err="1"/>
              <a:t>D</a:t>
            </a:r>
            <a:r>
              <a:rPr lang="en-GB" baseline="-25000" dirty="0" err="1"/>
              <a:t>1</a:t>
            </a:r>
            <a:r>
              <a:rPr lang="en-GB" dirty="0"/>
              <a:t> is the coming year’s dividend</a:t>
            </a:r>
          </a:p>
          <a:p>
            <a:r>
              <a:rPr lang="en-GB" dirty="0" err="1"/>
              <a:t>k</a:t>
            </a:r>
            <a:r>
              <a:rPr lang="en-GB" baseline="-25000" dirty="0" err="1"/>
              <a:t>s</a:t>
            </a:r>
            <a:r>
              <a:rPr lang="en-GB" baseline="-25000" dirty="0"/>
              <a:t> </a:t>
            </a:r>
            <a:r>
              <a:rPr lang="en-GB" dirty="0"/>
              <a:t>is the required return on the stock </a:t>
            </a:r>
          </a:p>
          <a:p>
            <a:r>
              <a:rPr lang="en-GB" dirty="0"/>
              <a:t>g is the constant growth rate in dividends</a:t>
            </a:r>
          </a:p>
          <a:p>
            <a:pPr marL="0" indent="0">
              <a:buNone/>
            </a:pPr>
            <a:endParaRPr lang="en-GB" dirty="0"/>
          </a:p>
          <a:p>
            <a:pPr marL="0" indent="0">
              <a:buNone/>
            </a:pPr>
            <a:r>
              <a:rPr lang="en-GB" dirty="0" smtClean="0"/>
              <a:t>							</a:t>
            </a:r>
          </a:p>
        </p:txBody>
      </p:sp>
      <p:graphicFrame>
        <p:nvGraphicFramePr>
          <p:cNvPr id="5" name="Object 4"/>
          <p:cNvGraphicFramePr>
            <a:graphicFrameLocks noChangeAspect="1"/>
          </p:cNvGraphicFramePr>
          <p:nvPr>
            <p:extLst>
              <p:ext uri="{D42A27DB-BD31-4B8C-83A1-F6EECF244321}">
                <p14:modId xmlns:p14="http://schemas.microsoft.com/office/powerpoint/2010/main" val="1325901626"/>
              </p:ext>
            </p:extLst>
          </p:nvPr>
        </p:nvGraphicFramePr>
        <p:xfrm>
          <a:off x="135924" y="1844612"/>
          <a:ext cx="5049839" cy="1058580"/>
        </p:xfrm>
        <a:graphic>
          <a:graphicData uri="http://schemas.openxmlformats.org/presentationml/2006/ole">
            <mc:AlternateContent xmlns:mc="http://schemas.openxmlformats.org/markup-compatibility/2006">
              <mc:Choice xmlns:v="urn:schemas-microsoft-com:vml" Requires="v">
                <p:oleObj spid="_x0000_s21518" r:id="rId3" imgW="3136900" imgH="660400" progId="Equation.3">
                  <p:embed/>
                </p:oleObj>
              </mc:Choice>
              <mc:Fallback>
                <p:oleObj r:id="rId3" imgW="3136900" imgH="660400" progId="Equation.3">
                  <p:embed/>
                  <p:pic>
                    <p:nvPicPr>
                      <p:cNvPr id="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924" y="1844612"/>
                        <a:ext cx="5049839" cy="1058580"/>
                      </a:xfrm>
                      <a:prstGeom prst="rect">
                        <a:avLst/>
                      </a:prstGeom>
                      <a:noFill/>
                    </p:spPr>
                  </p:pic>
                </p:oleObj>
              </mc:Fallback>
            </mc:AlternateContent>
          </a:graphicData>
        </a:graphic>
      </p:graphicFrame>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417674717"/>
              </p:ext>
            </p:extLst>
          </p:nvPr>
        </p:nvGraphicFramePr>
        <p:xfrm>
          <a:off x="5421086" y="1809803"/>
          <a:ext cx="1790700" cy="1081786"/>
        </p:xfrm>
        <a:graphic>
          <a:graphicData uri="http://schemas.openxmlformats.org/presentationml/2006/ole">
            <mc:AlternateContent xmlns:mc="http://schemas.openxmlformats.org/markup-compatibility/2006">
              <mc:Choice xmlns:v="urn:schemas-microsoft-com:vml" Requires="v">
                <p:oleObj spid="_x0000_s21519" r:id="rId5" imgW="825142" imgH="495085" progId="Equation.3">
                  <p:embed/>
                </p:oleObj>
              </mc:Choice>
              <mc:Fallback>
                <p:oleObj r:id="rId5" imgW="825142" imgH="495085" progId="Equation.3">
                  <p:embed/>
                  <p:pic>
                    <p:nvPicPr>
                      <p:cNvPr id="9"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1086" y="1809803"/>
                        <a:ext cx="1790700" cy="1081786"/>
                      </a:xfrm>
                      <a:prstGeom prst="rect">
                        <a:avLst/>
                      </a:prstGeom>
                      <a:noFill/>
                    </p:spPr>
                  </p:pic>
                </p:oleObj>
              </mc:Fallback>
            </mc:AlternateContent>
          </a:graphicData>
        </a:graphic>
      </p:graphicFrame>
      <p:sp>
        <p:nvSpPr>
          <p:cNvPr id="10" name="TextBox 9"/>
          <p:cNvSpPr txBox="1"/>
          <p:nvPr/>
        </p:nvSpPr>
        <p:spPr>
          <a:xfrm>
            <a:off x="7934324" y="5425613"/>
            <a:ext cx="3648076" cy="1200329"/>
          </a:xfrm>
          <a:prstGeom prst="rect">
            <a:avLst/>
          </a:prstGeom>
          <a:noFill/>
        </p:spPr>
        <p:txBody>
          <a:bodyPr wrap="square" rtlCol="0">
            <a:spAutoFit/>
          </a:bodyPr>
          <a:lstStyle/>
          <a:p>
            <a:r>
              <a:rPr lang="en-GB" dirty="0"/>
              <a:t>This equation is known as Gordon’s model, a common name for the constant growth model.</a:t>
            </a:r>
            <a:endParaRPr lang="en-GB" sz="1600" dirty="0"/>
          </a:p>
          <a:p>
            <a:endParaRPr lang="en-US" dirty="0"/>
          </a:p>
        </p:txBody>
      </p:sp>
    </p:spTree>
    <p:extLst>
      <p:ext uri="{BB962C8B-B14F-4D97-AF65-F5344CB8AC3E}">
        <p14:creationId xmlns:p14="http://schemas.microsoft.com/office/powerpoint/2010/main" val="25180325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582400" cy="528451"/>
          </a:xfrm>
        </p:spPr>
        <p:txBody>
          <a:bodyPr/>
          <a:lstStyle/>
          <a:p>
            <a:pPr algn="l"/>
            <a:r>
              <a:rPr lang="en-US" sz="3600" b="1" dirty="0" smtClean="0"/>
              <a:t>Illustration- Constant growth model</a:t>
            </a:r>
            <a:endParaRPr lang="en-US" sz="3600" b="1" dirty="0"/>
          </a:p>
        </p:txBody>
      </p:sp>
      <p:sp>
        <p:nvSpPr>
          <p:cNvPr id="3" name="Content Placeholder 2"/>
          <p:cNvSpPr>
            <a:spLocks noGrp="1"/>
          </p:cNvSpPr>
          <p:nvPr>
            <p:ph idx="1"/>
          </p:nvPr>
        </p:nvSpPr>
        <p:spPr>
          <a:xfrm>
            <a:off x="0" y="528451"/>
            <a:ext cx="12056076" cy="5539016"/>
          </a:xfrm>
        </p:spPr>
        <p:txBody>
          <a:bodyPr/>
          <a:lstStyle/>
          <a:p>
            <a:pPr marL="0" indent="0">
              <a:buNone/>
            </a:pPr>
            <a:r>
              <a:rPr lang="en-US" dirty="0" smtClean="0"/>
              <a:t>Lama </a:t>
            </a:r>
            <a:r>
              <a:rPr lang="en-US" dirty="0"/>
              <a:t>Company has paid the following dividends over the past years</a:t>
            </a:r>
          </a:p>
          <a:p>
            <a:pPr marL="0" indent="0">
              <a:buNone/>
            </a:pPr>
            <a:r>
              <a:rPr lang="en-US" dirty="0"/>
              <a:t>	Year		</a:t>
            </a:r>
            <a:r>
              <a:rPr lang="en-US" dirty="0" smtClean="0"/>
              <a:t>Dividend </a:t>
            </a:r>
            <a:r>
              <a:rPr lang="en-US" dirty="0"/>
              <a:t>per share</a:t>
            </a:r>
          </a:p>
          <a:p>
            <a:pPr marL="0" lvl="0" indent="0">
              <a:buNone/>
            </a:pPr>
            <a:r>
              <a:rPr lang="en-US" dirty="0"/>
              <a:t>          </a:t>
            </a:r>
            <a:r>
              <a:rPr lang="en-US" dirty="0" smtClean="0"/>
              <a:t>2012           	1.00</a:t>
            </a:r>
            <a:endParaRPr lang="en-US" dirty="0"/>
          </a:p>
          <a:p>
            <a:pPr marL="0" lvl="0" indent="0">
              <a:buNone/>
            </a:pPr>
            <a:r>
              <a:rPr lang="en-US" dirty="0"/>
              <a:t>          </a:t>
            </a:r>
            <a:r>
              <a:rPr lang="en-US" dirty="0" smtClean="0"/>
              <a:t>2013		   	1.05</a:t>
            </a:r>
            <a:endParaRPr lang="en-US" dirty="0"/>
          </a:p>
          <a:p>
            <a:pPr marL="0" lvl="0" indent="0">
              <a:buNone/>
            </a:pPr>
            <a:r>
              <a:rPr lang="en-US" dirty="0"/>
              <a:t>          </a:t>
            </a:r>
            <a:r>
              <a:rPr lang="en-US" dirty="0" smtClean="0"/>
              <a:t>2014                   	1.12</a:t>
            </a:r>
            <a:endParaRPr lang="en-US" dirty="0"/>
          </a:p>
          <a:p>
            <a:pPr marL="0" lvl="0" indent="0">
              <a:buNone/>
            </a:pPr>
            <a:r>
              <a:rPr lang="en-US" dirty="0" smtClean="0"/>
              <a:t>	2015	          	1.20</a:t>
            </a:r>
            <a:endParaRPr lang="en-US" dirty="0"/>
          </a:p>
          <a:p>
            <a:pPr marL="0" lvl="0" indent="0">
              <a:buNone/>
            </a:pPr>
            <a:r>
              <a:rPr lang="en-US" dirty="0" smtClean="0"/>
              <a:t>          2016 		1.29</a:t>
            </a:r>
            <a:endParaRPr lang="en-US" dirty="0"/>
          </a:p>
          <a:p>
            <a:pPr marL="0" lvl="0" indent="0">
              <a:buNone/>
            </a:pPr>
            <a:r>
              <a:rPr lang="en-US" dirty="0"/>
              <a:t>           </a:t>
            </a:r>
            <a:r>
              <a:rPr lang="en-US" dirty="0" smtClean="0"/>
              <a:t>2017                   	1.40</a:t>
            </a:r>
            <a:endParaRPr lang="en-US" dirty="0"/>
          </a:p>
          <a:p>
            <a:r>
              <a:rPr lang="en-US" dirty="0"/>
              <a:t>The average growth of dividends for the past five years is expected to persist in the foreseeable future. You are required to determine the value of the company’s shares after payment of the dividend of 2017.</a:t>
            </a:r>
          </a:p>
          <a:p>
            <a:pPr marL="0" indent="0" fontAlgn="t">
              <a:spcBef>
                <a:spcPts val="0"/>
              </a:spcBef>
              <a:buNone/>
            </a:pPr>
            <a:endParaRPr lang="en-US" dirty="0"/>
          </a:p>
          <a:p>
            <a:pPr marL="0" indent="0">
              <a:buNone/>
            </a:pPr>
            <a:endParaRPr lang="en-GB" sz="2400" b="1" dirty="0"/>
          </a:p>
          <a:p>
            <a:pPr marL="0" indent="0">
              <a:buNone/>
            </a:pPr>
            <a:endParaRPr lang="en-GB" sz="2800" b="1" dirty="0" smtClean="0"/>
          </a:p>
        </p:txBody>
      </p:sp>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54349" cy="918988"/>
          </a:xfrm>
        </p:spPr>
        <p:txBody>
          <a:bodyPr/>
          <a:lstStyle/>
          <a:p>
            <a:pPr algn="l"/>
            <a:r>
              <a:rPr lang="en-US" sz="3600" b="1" dirty="0" smtClean="0"/>
              <a:t>Illustration -</a:t>
            </a:r>
            <a:r>
              <a:rPr lang="en-GB" sz="3600" b="1" dirty="0"/>
              <a:t>Solution</a:t>
            </a:r>
            <a:br>
              <a:rPr lang="en-GB" sz="3600" b="1" dirty="0"/>
            </a:br>
            <a:endParaRPr lang="en-US" sz="3600" b="1" dirty="0"/>
          </a:p>
        </p:txBody>
      </p:sp>
      <p:sp>
        <p:nvSpPr>
          <p:cNvPr id="3" name="Content Placeholder 2"/>
          <p:cNvSpPr>
            <a:spLocks noGrp="1"/>
          </p:cNvSpPr>
          <p:nvPr>
            <p:ph idx="1"/>
          </p:nvPr>
        </p:nvSpPr>
        <p:spPr>
          <a:xfrm>
            <a:off x="147483" y="717551"/>
            <a:ext cx="11916697" cy="5969614"/>
          </a:xfrm>
        </p:spPr>
        <p:txBody>
          <a:bodyPr/>
          <a:lstStyle/>
          <a:p>
            <a:pPr marL="0" lvl="0" indent="0">
              <a:buNone/>
            </a:pPr>
            <a:endParaRPr lang="en-GB" dirty="0" smtClean="0"/>
          </a:p>
          <a:p>
            <a:pPr marL="0" lvl="0" indent="0">
              <a:buNone/>
            </a:pPr>
            <a:r>
              <a:rPr lang="en-GB" dirty="0" smtClean="0"/>
              <a:t>First </a:t>
            </a:r>
            <a:r>
              <a:rPr lang="en-GB" dirty="0"/>
              <a:t>find the average rate of growth in dividend over last five years. </a:t>
            </a:r>
            <a:endParaRPr lang="en-GB" dirty="0" smtClean="0"/>
          </a:p>
          <a:p>
            <a:pPr marL="0" lvl="0" indent="0">
              <a:buNone/>
            </a:pPr>
            <a:r>
              <a:rPr lang="en-GB" dirty="0" smtClean="0"/>
              <a:t>Let </a:t>
            </a:r>
            <a:r>
              <a:rPr lang="en-GB" dirty="0"/>
              <a:t>the average growth rate be </a:t>
            </a:r>
            <a:r>
              <a:rPr lang="en-GB" i="1" dirty="0"/>
              <a:t>g. </a:t>
            </a:r>
            <a:endParaRPr lang="en-GB" i="1" dirty="0" smtClean="0"/>
          </a:p>
          <a:p>
            <a:pPr marL="0" lvl="0" indent="0">
              <a:buNone/>
            </a:pPr>
            <a:r>
              <a:rPr lang="en-GB" dirty="0" smtClean="0"/>
              <a:t>Then </a:t>
            </a:r>
            <a:r>
              <a:rPr lang="en-GB" dirty="0"/>
              <a:t>the dividend of year 2017 denoted by </a:t>
            </a:r>
            <a:r>
              <a:rPr lang="en-GB" dirty="0" err="1"/>
              <a:t>D</a:t>
            </a:r>
            <a:r>
              <a:rPr lang="en-GB" baseline="-25000" dirty="0" err="1"/>
              <a:t>2017</a:t>
            </a:r>
            <a:r>
              <a:rPr lang="en-GB" baseline="-25000" dirty="0"/>
              <a:t>  </a:t>
            </a:r>
            <a:r>
              <a:rPr lang="en-GB" dirty="0"/>
              <a:t>is found by growing the dividend of year 2013 as </a:t>
            </a:r>
            <a:r>
              <a:rPr lang="en-GB" dirty="0" smtClean="0"/>
              <a:t>follows:</a:t>
            </a:r>
          </a:p>
          <a:p>
            <a:pPr marL="0" lvl="0" indent="0">
              <a:buNone/>
            </a:pPr>
            <a:r>
              <a:rPr lang="en-US" dirty="0" err="1" smtClean="0"/>
              <a:t>D</a:t>
            </a:r>
            <a:r>
              <a:rPr lang="en-US" baseline="-25000" dirty="0" err="1" smtClean="0"/>
              <a:t>2017</a:t>
            </a:r>
            <a:r>
              <a:rPr lang="en-US" dirty="0" smtClean="0"/>
              <a:t>	=</a:t>
            </a:r>
            <a:r>
              <a:rPr lang="en-US" dirty="0"/>
              <a:t> </a:t>
            </a:r>
            <a:r>
              <a:rPr lang="en-US" dirty="0" err="1" smtClean="0"/>
              <a:t>D</a:t>
            </a:r>
            <a:r>
              <a:rPr lang="en-US" baseline="-25000" dirty="0" err="1" smtClean="0"/>
              <a:t>2013</a:t>
            </a:r>
            <a:r>
              <a:rPr lang="en-US" baseline="-25000" dirty="0" smtClean="0"/>
              <a:t> </a:t>
            </a:r>
            <a:r>
              <a:rPr lang="en-US" dirty="0" smtClean="0"/>
              <a:t> </a:t>
            </a:r>
            <a:r>
              <a:rPr lang="en-US" dirty="0"/>
              <a:t>x (</a:t>
            </a:r>
            <a:r>
              <a:rPr lang="en-US" dirty="0" err="1" smtClean="0"/>
              <a:t>1+g</a:t>
            </a:r>
            <a:r>
              <a:rPr lang="en-US" dirty="0" smtClean="0"/>
              <a:t>)</a:t>
            </a:r>
            <a:r>
              <a:rPr lang="en-US" baseline="30000" dirty="0" smtClean="0"/>
              <a:t>5</a:t>
            </a:r>
          </a:p>
          <a:p>
            <a:pPr marL="0" lvl="0" indent="0">
              <a:buNone/>
            </a:pPr>
            <a:endParaRPr lang="en-US" dirty="0"/>
          </a:p>
          <a:p>
            <a:pPr marL="0" indent="0">
              <a:buNone/>
            </a:pPr>
            <a:r>
              <a:rPr lang="en-US" dirty="0" smtClean="0"/>
              <a:t>(</a:t>
            </a:r>
            <a:r>
              <a:rPr lang="en-US" dirty="0" err="1" smtClean="0"/>
              <a:t>1+g</a:t>
            </a:r>
            <a:r>
              <a:rPr lang="en-US" dirty="0"/>
              <a:t>)</a:t>
            </a:r>
            <a:r>
              <a:rPr lang="en-US" baseline="30000" dirty="0"/>
              <a:t> 5 </a:t>
            </a:r>
            <a:r>
              <a:rPr lang="en-US" baseline="30000" dirty="0" smtClean="0"/>
              <a:t> </a:t>
            </a:r>
            <a:r>
              <a:rPr lang="en-US" dirty="0" smtClean="0"/>
              <a:t>=  </a:t>
            </a:r>
            <a:r>
              <a:rPr lang="en-US" dirty="0" err="1" smtClean="0"/>
              <a:t>D</a:t>
            </a:r>
            <a:r>
              <a:rPr lang="en-US" baseline="-25000" dirty="0" err="1" smtClean="0"/>
              <a:t>2017</a:t>
            </a:r>
            <a:r>
              <a:rPr lang="en-US" dirty="0" smtClean="0"/>
              <a:t>/</a:t>
            </a:r>
            <a:r>
              <a:rPr lang="en-US" dirty="0" err="1" smtClean="0"/>
              <a:t>D</a:t>
            </a:r>
            <a:r>
              <a:rPr lang="en-US" baseline="-25000" dirty="0" err="1" smtClean="0"/>
              <a:t>2013</a:t>
            </a:r>
            <a:r>
              <a:rPr lang="en-US" baseline="-25000" dirty="0" smtClean="0"/>
              <a:t>   </a:t>
            </a:r>
          </a:p>
          <a:p>
            <a:pPr marL="0" indent="0" algn="ctr">
              <a:buNone/>
            </a:pPr>
            <a:endParaRPr lang="en-GB" baseline="-25000" dirty="0"/>
          </a:p>
          <a:p>
            <a:pPr marL="0" indent="0" algn="ctr">
              <a:buNone/>
            </a:pPr>
            <a:r>
              <a:rPr lang="en-GB" baseline="-25000" dirty="0" smtClean="0"/>
              <a:t>	</a:t>
            </a:r>
            <a:r>
              <a:rPr lang="en-GB" dirty="0" smtClean="0"/>
              <a:t>=  1.40</a:t>
            </a:r>
            <a:endParaRPr lang="en-US" dirty="0"/>
          </a:p>
          <a:p>
            <a:pPr marL="0" indent="0" algn="ctr">
              <a:buNone/>
            </a:pPr>
            <a:r>
              <a:rPr lang="en-GB" baseline="-25000" dirty="0" smtClean="0"/>
              <a:t>	</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523188822"/>
              </p:ext>
            </p:extLst>
          </p:nvPr>
        </p:nvGraphicFramePr>
        <p:xfrm>
          <a:off x="2723283" y="5013512"/>
          <a:ext cx="3027095" cy="1003113"/>
        </p:xfrm>
        <a:graphic>
          <a:graphicData uri="http://schemas.openxmlformats.org/presentationml/2006/ole">
            <mc:AlternateContent xmlns:mc="http://schemas.openxmlformats.org/markup-compatibility/2006">
              <mc:Choice xmlns:v="urn:schemas-microsoft-com:vml" Requires="v">
                <p:oleObj spid="_x0000_s13368" r:id="rId3" imgW="1205977" imgH="393529" progId="Equation.3">
                  <p:embed/>
                </p:oleObj>
              </mc:Choice>
              <mc:Fallback>
                <p:oleObj r:id="rId3" imgW="1205977" imgH="39352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3283" y="5013512"/>
                        <a:ext cx="3027095" cy="1003113"/>
                      </a:xfrm>
                      <a:prstGeom prst="rect">
                        <a:avLst/>
                      </a:prstGeom>
                      <a:noFill/>
                    </p:spPr>
                  </p:pic>
                </p:oleObj>
              </mc:Fallback>
            </mc:AlternateContent>
          </a:graphicData>
        </a:graphic>
      </p:graphicFrame>
      <p:sp>
        <p:nvSpPr>
          <p:cNvPr id="9" name="Rectangle 6"/>
          <p:cNvSpPr>
            <a:spLocks noChangeArrowheads="1"/>
          </p:cNvSpPr>
          <p:nvPr/>
        </p:nvSpPr>
        <p:spPr bwMode="auto">
          <a:xfrm>
            <a:off x="0" y="358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0" name="Right Brace 9"/>
          <p:cNvSpPr/>
          <p:nvPr/>
        </p:nvSpPr>
        <p:spPr>
          <a:xfrm>
            <a:off x="7924800" y="-398779"/>
            <a:ext cx="45719" cy="4571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Illustration </a:t>
            </a:r>
            <a:r>
              <a:rPr lang="en-US" sz="3600" b="1" dirty="0" smtClean="0"/>
              <a:t>–</a:t>
            </a:r>
            <a:r>
              <a:rPr lang="en-GB" sz="3600" b="1" dirty="0" smtClean="0"/>
              <a:t>Solution </a:t>
            </a:r>
            <a:r>
              <a:rPr lang="en-GB" sz="3600" b="1" dirty="0" err="1" smtClean="0"/>
              <a:t>CtD</a:t>
            </a:r>
            <a:endParaRPr lang="en-US" sz="3600" b="1" dirty="0"/>
          </a:p>
        </p:txBody>
      </p:sp>
      <p:sp>
        <p:nvSpPr>
          <p:cNvPr id="3" name="Content Placeholder 2"/>
          <p:cNvSpPr>
            <a:spLocks noGrp="1"/>
          </p:cNvSpPr>
          <p:nvPr>
            <p:ph idx="1"/>
          </p:nvPr>
        </p:nvSpPr>
        <p:spPr>
          <a:xfrm>
            <a:off x="83160" y="983636"/>
            <a:ext cx="11582400" cy="5874364"/>
          </a:xfrm>
        </p:spPr>
        <p:txBody>
          <a:bodyPr/>
          <a:lstStyle/>
          <a:p>
            <a:pPr marL="0" indent="0">
              <a:buNone/>
            </a:pPr>
            <a:r>
              <a:rPr lang="en-US" dirty="0" smtClean="0"/>
              <a:t>By </a:t>
            </a:r>
            <a:r>
              <a:rPr lang="en-US" dirty="0"/>
              <a:t>looking across the table for </a:t>
            </a:r>
            <a:r>
              <a:rPr lang="en-US" dirty="0" err="1"/>
              <a:t>FVIFs</a:t>
            </a:r>
            <a:r>
              <a:rPr lang="en-US" dirty="0"/>
              <a:t> (in the 5-year row) the factor closest to 1.40 for 5 years is 7%. </a:t>
            </a:r>
            <a:endParaRPr lang="en-US" dirty="0" smtClean="0"/>
          </a:p>
          <a:p>
            <a:pPr marL="0" indent="0">
              <a:buNone/>
            </a:pPr>
            <a:endParaRPr lang="en-US" dirty="0"/>
          </a:p>
          <a:p>
            <a:pPr marL="0" indent="0">
              <a:buNone/>
            </a:pPr>
            <a:r>
              <a:rPr lang="en-US" dirty="0" smtClean="0"/>
              <a:t>Therefore</a:t>
            </a:r>
            <a:r>
              <a:rPr lang="en-US" dirty="0"/>
              <a:t>, g is 0.07</a:t>
            </a:r>
            <a:r>
              <a:rPr lang="en-US" dirty="0" smtClean="0"/>
              <a:t>.</a:t>
            </a:r>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=$18.75 is the value of the stock</a:t>
            </a:r>
            <a:endParaRPr lang="en-US" dirty="0"/>
          </a:p>
          <a:p>
            <a:pPr marL="0" indent="0">
              <a:buNone/>
            </a:pP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1829772658"/>
              </p:ext>
            </p:extLst>
          </p:nvPr>
        </p:nvGraphicFramePr>
        <p:xfrm>
          <a:off x="1130674" y="3101913"/>
          <a:ext cx="2021499" cy="1217583"/>
        </p:xfrm>
        <a:graphic>
          <a:graphicData uri="http://schemas.openxmlformats.org/presentationml/2006/ole">
            <mc:AlternateContent xmlns:mc="http://schemas.openxmlformats.org/markup-compatibility/2006">
              <mc:Choice xmlns:v="urn:schemas-microsoft-com:vml" Requires="v">
                <p:oleObj spid="_x0000_s14438" r:id="rId3" imgW="825142" imgH="495085" progId="Equation.3">
                  <p:embed/>
                </p:oleObj>
              </mc:Choice>
              <mc:Fallback>
                <p:oleObj r:id="rId3" imgW="825142" imgH="495085"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0674" y="3101913"/>
                        <a:ext cx="2021499" cy="1217583"/>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676043136"/>
              </p:ext>
            </p:extLst>
          </p:nvPr>
        </p:nvGraphicFramePr>
        <p:xfrm>
          <a:off x="4019951" y="3377342"/>
          <a:ext cx="1771250" cy="942154"/>
        </p:xfrm>
        <a:graphic>
          <a:graphicData uri="http://schemas.openxmlformats.org/presentationml/2006/ole">
            <mc:AlternateContent xmlns:mc="http://schemas.openxmlformats.org/markup-compatibility/2006">
              <mc:Choice xmlns:v="urn:schemas-microsoft-com:vml" Requires="v">
                <p:oleObj spid="_x0000_s14439" r:id="rId5" imgW="748975" imgH="393529" progId="Equation.3">
                  <p:embed/>
                </p:oleObj>
              </mc:Choice>
              <mc:Fallback>
                <p:oleObj r:id="rId5" imgW="748975" imgH="39352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19951" y="3377342"/>
                        <a:ext cx="1771250" cy="942154"/>
                      </a:xfrm>
                      <a:prstGeom prst="rect">
                        <a:avLst/>
                      </a:prstGeom>
                      <a:noFill/>
                    </p:spPr>
                  </p:pic>
                </p:oleObj>
              </mc:Fallback>
            </mc:AlternateContent>
          </a:graphicData>
        </a:graphic>
      </p:graphicFrame>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Left Brace 8"/>
          <p:cNvSpPr/>
          <p:nvPr/>
        </p:nvSpPr>
        <p:spPr>
          <a:xfrm>
            <a:off x="6221186" y="2286000"/>
            <a:ext cx="155448" cy="914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5903264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Variable Growth Model</a:t>
            </a:r>
            <a:endParaRPr lang="en-US" sz="3200" dirty="0"/>
          </a:p>
        </p:txBody>
      </p:sp>
      <p:sp>
        <p:nvSpPr>
          <p:cNvPr id="3" name="Content Placeholder 2"/>
          <p:cNvSpPr>
            <a:spLocks noGrp="1"/>
          </p:cNvSpPr>
          <p:nvPr>
            <p:ph idx="1"/>
          </p:nvPr>
        </p:nvSpPr>
        <p:spPr>
          <a:xfrm>
            <a:off x="247135" y="663677"/>
            <a:ext cx="11170165" cy="5965723"/>
          </a:xfrm>
        </p:spPr>
        <p:txBody>
          <a:bodyPr/>
          <a:lstStyle/>
          <a:p>
            <a:pPr marL="0" indent="0">
              <a:buNone/>
            </a:pPr>
            <a:r>
              <a:rPr lang="en-GB" dirty="0" smtClean="0"/>
              <a:t>Dividends </a:t>
            </a:r>
            <a:r>
              <a:rPr lang="en-GB" dirty="0"/>
              <a:t>initially grow at a supernormal rate for a number of years followed by normal growth rate into the foreseeable future</a:t>
            </a:r>
            <a:r>
              <a:rPr lang="en-GB" dirty="0" smtClean="0"/>
              <a:t>.</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Po= Value of share</a:t>
            </a:r>
          </a:p>
          <a:p>
            <a:pPr marL="0" indent="0">
              <a:buNone/>
            </a:pPr>
            <a:r>
              <a:rPr lang="en-GB" dirty="0" err="1" smtClean="0"/>
              <a:t>gs</a:t>
            </a:r>
            <a:r>
              <a:rPr lang="en-GB" dirty="0" smtClean="0"/>
              <a:t>= Initial supernormal Growth</a:t>
            </a:r>
          </a:p>
          <a:p>
            <a:pPr marL="0" indent="0">
              <a:buNone/>
            </a:pPr>
            <a:r>
              <a:rPr lang="en-GB" dirty="0" err="1" smtClean="0"/>
              <a:t>gn</a:t>
            </a:r>
            <a:r>
              <a:rPr lang="en-GB" dirty="0" smtClean="0"/>
              <a:t> = Normal growth</a:t>
            </a:r>
          </a:p>
          <a:p>
            <a:pPr marL="0" indent="0">
              <a:buNone/>
            </a:pPr>
            <a:endParaRPr lang="en-GB" dirty="0" smtClean="0"/>
          </a:p>
          <a:p>
            <a:pPr marL="0" indent="0">
              <a:buNone/>
            </a:pPr>
            <a:r>
              <a:rPr lang="en-GB" dirty="0" smtClean="0"/>
              <a:t> </a:t>
            </a:r>
            <a:endParaRPr lang="en-US" dirty="0" smtClean="0"/>
          </a:p>
        </p:txBody>
      </p:sp>
      <p:pic>
        <p:nvPicPr>
          <p:cNvPr id="6" name="Picture 5"/>
          <p:cNvPicPr>
            <a:picLocks noChangeAspect="1"/>
          </p:cNvPicPr>
          <p:nvPr/>
        </p:nvPicPr>
        <p:blipFill>
          <a:blip r:embed="rId2"/>
          <a:stretch>
            <a:fillRect/>
          </a:stretch>
        </p:blipFill>
        <p:spPr>
          <a:xfrm>
            <a:off x="742949" y="1926690"/>
            <a:ext cx="6934201" cy="1802310"/>
          </a:xfrm>
          <a:prstGeom prst="rect">
            <a:avLst/>
          </a:prstGeom>
        </p:spPr>
      </p:pic>
    </p:spTree>
    <p:extLst>
      <p:ext uri="{BB962C8B-B14F-4D97-AF65-F5344CB8AC3E}">
        <p14:creationId xmlns:p14="http://schemas.microsoft.com/office/powerpoint/2010/main" val="17649174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64181" cy="1051560"/>
          </a:xfrm>
        </p:spPr>
        <p:txBody>
          <a:bodyPr/>
          <a:lstStyle/>
          <a:p>
            <a:pPr algn="l"/>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b="1" dirty="0" smtClean="0"/>
              <a:t/>
            </a:r>
            <a:br>
              <a:rPr lang="en-US" sz="3600" b="1" dirty="0" smtClean="0"/>
            </a:b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b="1" dirty="0" smtClean="0"/>
              <a:t>Steps</a:t>
            </a:r>
            <a:br>
              <a:rPr lang="en-US" sz="3600" b="1" dirty="0" smtClean="0"/>
            </a:br>
            <a:r>
              <a:rPr lang="en-US" sz="3600" b="1" dirty="0"/>
              <a:t/>
            </a:r>
            <a:br>
              <a:rPr lang="en-US" sz="3600" b="1" dirty="0"/>
            </a:br>
            <a:r>
              <a:rPr lang="en-US" dirty="0" smtClean="0"/>
              <a:t/>
            </a:r>
            <a:br>
              <a:rPr lang="en-US" dirty="0" smtClean="0"/>
            </a:br>
            <a:r>
              <a:rPr lang="en-US" dirty="0" smtClean="0"/>
              <a:t>1. Find </a:t>
            </a:r>
            <a:r>
              <a:rPr lang="en-US" dirty="0"/>
              <a:t>the value of dividends at the end of each year D</a:t>
            </a:r>
            <a:r>
              <a:rPr lang="en-US" baseline="-25000" dirty="0"/>
              <a:t>t</a:t>
            </a:r>
            <a:r>
              <a:rPr lang="en-US" dirty="0"/>
              <a:t>, during the initial growth years 1 to n  by</a:t>
            </a:r>
            <a:br>
              <a:rPr lang="en-US" dirty="0"/>
            </a:br>
            <a:r>
              <a:rPr lang="en-US" dirty="0"/>
              <a:t>		</a:t>
            </a:r>
            <a:r>
              <a:rPr lang="en-US" dirty="0" smtClean="0"/>
              <a:t/>
            </a:r>
            <a:br>
              <a:rPr lang="en-US" dirty="0" smtClean="0"/>
            </a:br>
            <a:r>
              <a:rPr lang="en-US" dirty="0" smtClean="0"/>
              <a:t>D</a:t>
            </a:r>
            <a:r>
              <a:rPr lang="en-US" baseline="-25000" dirty="0" smtClean="0"/>
              <a:t>t</a:t>
            </a:r>
            <a:r>
              <a:rPr lang="en-US" dirty="0"/>
              <a:t>	=	</a:t>
            </a:r>
            <a:r>
              <a:rPr lang="en-US" dirty="0" err="1"/>
              <a:t>D</a:t>
            </a:r>
            <a:r>
              <a:rPr lang="en-US" baseline="-25000" dirty="0" err="1"/>
              <a:t>0</a:t>
            </a:r>
            <a:r>
              <a:rPr lang="en-US" dirty="0"/>
              <a:t> x (1 + </a:t>
            </a:r>
            <a:r>
              <a:rPr lang="en-US" dirty="0" err="1"/>
              <a:t>g</a:t>
            </a:r>
            <a:r>
              <a:rPr lang="en-US" baseline="-25000" dirty="0" err="1"/>
              <a:t>s</a:t>
            </a:r>
            <a:r>
              <a:rPr lang="en-US" dirty="0"/>
              <a:t>)</a:t>
            </a:r>
            <a:r>
              <a:rPr lang="en-US" baseline="30000" dirty="0"/>
              <a:t>t</a:t>
            </a:r>
            <a:r>
              <a:rPr lang="en-US" dirty="0"/>
              <a:t/>
            </a:r>
            <a:br>
              <a:rPr lang="en-US" dirty="0"/>
            </a:br>
            <a:endParaRPr lang="en-US" sz="3600" dirty="0"/>
          </a:p>
        </p:txBody>
      </p:sp>
    </p:spTree>
    <p:extLst>
      <p:ext uri="{BB962C8B-B14F-4D97-AF65-F5344CB8AC3E}">
        <p14:creationId xmlns:p14="http://schemas.microsoft.com/office/powerpoint/2010/main" val="36833382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7161"/>
            <a:ext cx="12064180" cy="674000"/>
          </a:xfrm>
        </p:spPr>
        <p:txBody>
          <a:bodyPr/>
          <a:lstStyle/>
          <a:p>
            <a:pPr algn="l"/>
            <a:r>
              <a:rPr lang="en-US" sz="3600" b="1" dirty="0" smtClean="0"/>
              <a:t>Steps </a:t>
            </a:r>
            <a:r>
              <a:rPr lang="en-US" sz="3600" b="1" dirty="0" err="1" smtClean="0"/>
              <a:t>CtD</a:t>
            </a:r>
            <a:endParaRPr lang="en-US" dirty="0"/>
          </a:p>
        </p:txBody>
      </p:sp>
      <p:sp>
        <p:nvSpPr>
          <p:cNvPr id="3" name="Content Placeholder 2"/>
          <p:cNvSpPr>
            <a:spLocks noGrp="1"/>
          </p:cNvSpPr>
          <p:nvPr>
            <p:ph idx="1"/>
          </p:nvPr>
        </p:nvSpPr>
        <p:spPr>
          <a:xfrm>
            <a:off x="0" y="811161"/>
            <a:ext cx="11494003" cy="6341808"/>
          </a:xfrm>
        </p:spPr>
        <p:txBody>
          <a:bodyPr/>
          <a:lstStyle/>
          <a:p>
            <a:pPr marL="0" lvl="0" indent="0">
              <a:buNone/>
            </a:pPr>
            <a:endParaRPr lang="en-US" dirty="0" smtClean="0"/>
          </a:p>
          <a:p>
            <a:pPr marL="0" lvl="0" indent="0">
              <a:buNone/>
            </a:pPr>
            <a:r>
              <a:rPr lang="en-US" dirty="0" smtClean="0"/>
              <a:t>2</a:t>
            </a:r>
            <a:r>
              <a:rPr lang="en-US" sz="3600" dirty="0" smtClean="0"/>
              <a:t>. Find </a:t>
            </a:r>
            <a:r>
              <a:rPr lang="en-US" sz="3600" dirty="0"/>
              <a:t>present value of the dividends expected </a:t>
            </a:r>
            <a:endParaRPr lang="en-US" sz="3600" dirty="0" smtClean="0"/>
          </a:p>
          <a:p>
            <a:pPr marL="0" lvl="0" indent="0">
              <a:buNone/>
            </a:pPr>
            <a:r>
              <a:rPr lang="en-US" sz="3600" dirty="0" smtClean="0"/>
              <a:t>during </a:t>
            </a:r>
            <a:r>
              <a:rPr lang="en-US" sz="3600" dirty="0"/>
              <a:t>the initial </a:t>
            </a:r>
            <a:r>
              <a:rPr lang="en-US" sz="3600" dirty="0" smtClean="0"/>
              <a:t>growth </a:t>
            </a:r>
            <a:r>
              <a:rPr lang="en-US" sz="3600" dirty="0"/>
              <a:t>phase i.e</a:t>
            </a:r>
            <a:r>
              <a:rPr lang="en-US" sz="3600" dirty="0" smtClean="0"/>
              <a:t>.  </a:t>
            </a:r>
          </a:p>
        </p:txBody>
      </p:sp>
      <p:pic>
        <p:nvPicPr>
          <p:cNvPr id="10" name="Picture 9"/>
          <p:cNvPicPr>
            <a:picLocks noChangeAspect="1"/>
          </p:cNvPicPr>
          <p:nvPr/>
        </p:nvPicPr>
        <p:blipFill>
          <a:blip r:embed="rId2"/>
          <a:stretch>
            <a:fillRect/>
          </a:stretch>
        </p:blipFill>
        <p:spPr>
          <a:xfrm>
            <a:off x="996043" y="2939143"/>
            <a:ext cx="2302328" cy="1583871"/>
          </a:xfrm>
          <a:prstGeom prst="rect">
            <a:avLst/>
          </a:prstGeom>
        </p:spPr>
      </p:pic>
      <p:pic>
        <p:nvPicPr>
          <p:cNvPr id="11" name="Picture 10"/>
          <p:cNvPicPr>
            <a:picLocks noChangeAspect="1"/>
          </p:cNvPicPr>
          <p:nvPr/>
        </p:nvPicPr>
        <p:blipFill>
          <a:blip r:embed="rId3"/>
          <a:stretch>
            <a:fillRect/>
          </a:stretch>
        </p:blipFill>
        <p:spPr>
          <a:xfrm>
            <a:off x="4545517" y="2811626"/>
            <a:ext cx="2402968" cy="1469572"/>
          </a:xfrm>
          <a:prstGeom prst="rect">
            <a:avLst/>
          </a:prstGeom>
        </p:spPr>
      </p:pic>
      <p:sp>
        <p:nvSpPr>
          <p:cNvPr id="12" name="Rectangle 11"/>
          <p:cNvSpPr/>
          <p:nvPr/>
        </p:nvSpPr>
        <p:spPr>
          <a:xfrm flipV="1">
            <a:off x="3298372" y="3308473"/>
            <a:ext cx="996042" cy="369332"/>
          </a:xfrm>
          <a:prstGeom prst="rect">
            <a:avLst/>
          </a:prstGeom>
        </p:spPr>
        <p:txBody>
          <a:bodyPr wrap="square">
            <a:spAutoFit/>
          </a:bodyPr>
          <a:lstStyle/>
          <a:p>
            <a:pPr lvl="0"/>
            <a:r>
              <a:rPr lang="en-GB" dirty="0"/>
              <a:t>=</a:t>
            </a:r>
            <a:endParaRPr lang="en-US" dirty="0"/>
          </a:p>
        </p:txBody>
      </p:sp>
    </p:spTree>
    <p:extLst>
      <p:ext uri="{BB962C8B-B14F-4D97-AF65-F5344CB8AC3E}">
        <p14:creationId xmlns:p14="http://schemas.microsoft.com/office/powerpoint/2010/main" val="31833199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7161"/>
            <a:ext cx="12064180" cy="674000"/>
          </a:xfrm>
        </p:spPr>
        <p:txBody>
          <a:bodyPr/>
          <a:lstStyle/>
          <a:p>
            <a:pPr algn="l"/>
            <a:r>
              <a:rPr lang="en-US" sz="3600" dirty="0" smtClean="0"/>
              <a:t/>
            </a:r>
            <a:br>
              <a:rPr lang="en-US" sz="3600" dirty="0" smtClean="0"/>
            </a:br>
            <a:r>
              <a:rPr lang="en-US" sz="3600" b="1" dirty="0"/>
              <a:t>Steps </a:t>
            </a:r>
            <a:r>
              <a:rPr lang="en-US" sz="3600" b="1" dirty="0" err="1"/>
              <a:t>CtD</a:t>
            </a:r>
            <a:r>
              <a:rPr lang="en-US" sz="3600" b="1" dirty="0"/>
              <a:t>:</a:t>
            </a:r>
            <a:br>
              <a:rPr lang="en-US" sz="3600" b="1" dirty="0"/>
            </a:br>
            <a:r>
              <a:rPr lang="en-US" sz="3600" b="1" dirty="0"/>
              <a:t> </a:t>
            </a:r>
          </a:p>
        </p:txBody>
      </p:sp>
      <p:sp>
        <p:nvSpPr>
          <p:cNvPr id="3" name="Content Placeholder 2"/>
          <p:cNvSpPr>
            <a:spLocks noGrp="1"/>
          </p:cNvSpPr>
          <p:nvPr>
            <p:ph idx="1"/>
          </p:nvPr>
        </p:nvSpPr>
        <p:spPr>
          <a:xfrm>
            <a:off x="0" y="811161"/>
            <a:ext cx="11494003" cy="6341808"/>
          </a:xfrm>
        </p:spPr>
        <p:txBody>
          <a:bodyPr/>
          <a:lstStyle/>
          <a:p>
            <a:pPr marL="0" lvl="0" indent="0">
              <a:buNone/>
            </a:pPr>
            <a:endParaRPr lang="en-US" dirty="0" smtClean="0"/>
          </a:p>
          <a:p>
            <a:pPr marL="0" lvl="0" indent="0">
              <a:buNone/>
            </a:pPr>
            <a:r>
              <a:rPr lang="en-US" dirty="0" smtClean="0"/>
              <a:t>3. </a:t>
            </a:r>
            <a:r>
              <a:rPr lang="en-US" dirty="0"/>
              <a:t>Find value of stock at the end of the initial growth phase </a:t>
            </a:r>
            <a:r>
              <a:rPr lang="en-US" dirty="0" err="1" smtClean="0"/>
              <a:t>i.e</a:t>
            </a:r>
            <a:endParaRPr lang="en-US" dirty="0" smtClean="0"/>
          </a:p>
          <a:p>
            <a:pPr marL="0" lvl="0" indent="0">
              <a:buNone/>
            </a:pPr>
            <a:endParaRPr lang="en-US" dirty="0" smtClean="0"/>
          </a:p>
          <a:p>
            <a:pPr marL="0" lvl="0" indent="0">
              <a:buNone/>
            </a:pPr>
            <a:endParaRPr lang="en-US" dirty="0"/>
          </a:p>
          <a:p>
            <a:pPr marL="0" lvl="0" indent="0">
              <a:buNone/>
            </a:pPr>
            <a:endParaRPr lang="en-US" dirty="0" smtClean="0"/>
          </a:p>
          <a:p>
            <a:pPr marL="0" indent="0">
              <a:buNone/>
            </a:pPr>
            <a:r>
              <a:rPr lang="en-US" dirty="0" smtClean="0"/>
              <a:t>(</a:t>
            </a:r>
            <a:r>
              <a:rPr lang="en-US" dirty="0"/>
              <a:t>Same as Gordon’s constant growth model</a:t>
            </a:r>
            <a:r>
              <a:rPr lang="en-US" dirty="0" smtClean="0"/>
              <a:t>)</a:t>
            </a:r>
          </a:p>
          <a:p>
            <a:pPr marL="0" indent="0">
              <a:buNone/>
            </a:pPr>
            <a:endParaRPr lang="en-GB" dirty="0" smtClean="0"/>
          </a:p>
          <a:p>
            <a:pPr marL="0" indent="0">
              <a:buNone/>
            </a:pPr>
            <a:r>
              <a:rPr lang="en-GB" dirty="0" smtClean="0"/>
              <a:t>Next we discount </a:t>
            </a:r>
            <a:r>
              <a:rPr lang="en-GB" sz="3600" i="1" dirty="0" err="1" smtClean="0"/>
              <a:t>P</a:t>
            </a:r>
            <a:r>
              <a:rPr lang="en-GB" baseline="-25000" dirty="0" err="1" smtClean="0"/>
              <a:t>n</a:t>
            </a:r>
            <a:r>
              <a:rPr lang="en-GB" dirty="0" smtClean="0"/>
              <a:t> to the present </a:t>
            </a:r>
            <a:r>
              <a:rPr lang="en-GB" dirty="0" err="1" smtClean="0"/>
              <a:t>ie</a:t>
            </a:r>
            <a:endParaRPr lang="en-US" dirty="0"/>
          </a:p>
          <a:p>
            <a:pPr marL="0" lvl="0" indent="0">
              <a:buNone/>
            </a:pPr>
            <a:r>
              <a:rPr lang="en-US" dirty="0" smtClean="0"/>
              <a:t>.</a:t>
            </a:r>
          </a:p>
          <a:p>
            <a:pPr marL="0" lvl="0" indent="0">
              <a:buNone/>
            </a:pPr>
            <a:r>
              <a:rPr lang="en-GB" dirty="0" smtClean="0"/>
              <a:t>4. Add the PVs in 2 and 3 to find the value of the stock</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653143" y="1986234"/>
            <a:ext cx="2726871" cy="1655037"/>
          </a:xfrm>
          <a:prstGeom prst="rect">
            <a:avLst/>
          </a:prstGeom>
        </p:spPr>
      </p:pic>
      <p:pic>
        <p:nvPicPr>
          <p:cNvPr id="12" name="Picture 11"/>
          <p:cNvPicPr>
            <a:picLocks noChangeAspect="1"/>
          </p:cNvPicPr>
          <p:nvPr/>
        </p:nvPicPr>
        <p:blipFill>
          <a:blip r:embed="rId3"/>
          <a:stretch>
            <a:fillRect/>
          </a:stretch>
        </p:blipFill>
        <p:spPr>
          <a:xfrm>
            <a:off x="6237513" y="4894277"/>
            <a:ext cx="1992087" cy="1052512"/>
          </a:xfrm>
          <a:prstGeom prst="rect">
            <a:avLst/>
          </a:prstGeom>
        </p:spPr>
      </p:pic>
    </p:spTree>
    <p:extLst>
      <p:ext uri="{BB962C8B-B14F-4D97-AF65-F5344CB8AC3E}">
        <p14:creationId xmlns:p14="http://schemas.microsoft.com/office/powerpoint/2010/main" val="59328287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algn="l"/>
            <a:r>
              <a:rPr lang="en-US" sz="3600" b="1" smtClean="0"/>
              <a:t>Illustration-Variable Growth</a:t>
            </a:r>
            <a:endParaRPr lang="en-US" sz="3600" dirty="0"/>
          </a:p>
        </p:txBody>
      </p:sp>
      <p:sp>
        <p:nvSpPr>
          <p:cNvPr id="3" name="Content Placeholder 2"/>
          <p:cNvSpPr>
            <a:spLocks noGrp="1"/>
          </p:cNvSpPr>
          <p:nvPr>
            <p:ph idx="1"/>
          </p:nvPr>
        </p:nvSpPr>
        <p:spPr>
          <a:xfrm>
            <a:off x="114300" y="811161"/>
            <a:ext cx="11324303" cy="5867226"/>
          </a:xfrm>
        </p:spPr>
        <p:txBody>
          <a:bodyPr/>
          <a:lstStyle/>
          <a:p>
            <a:pPr marL="0" indent="0">
              <a:buNone/>
            </a:pPr>
            <a:r>
              <a:rPr lang="en-US" dirty="0" smtClean="0"/>
              <a:t>WAKE </a:t>
            </a:r>
            <a:r>
              <a:rPr lang="en-US" dirty="0"/>
              <a:t>Industries has just paid the 2014 annual dividend of $ 1.50 per share. </a:t>
            </a:r>
            <a:endParaRPr lang="en-US" dirty="0" smtClean="0"/>
          </a:p>
          <a:p>
            <a:pPr marL="0" indent="0">
              <a:spcBef>
                <a:spcPts val="0"/>
              </a:spcBef>
              <a:buNone/>
            </a:pPr>
            <a:endParaRPr lang="en-US" dirty="0"/>
          </a:p>
          <a:p>
            <a:pPr marL="0" indent="0">
              <a:buNone/>
            </a:pPr>
            <a:r>
              <a:rPr lang="en-US" dirty="0" smtClean="0"/>
              <a:t>The </a:t>
            </a:r>
            <a:r>
              <a:rPr lang="en-US" dirty="0"/>
              <a:t>firm’s financial manager expects that these dividends will increase at 10% annual rate over the next 3 years. </a:t>
            </a:r>
            <a:endParaRPr lang="en-US" dirty="0" smtClean="0"/>
          </a:p>
          <a:p>
            <a:pPr marL="0" indent="0">
              <a:spcBef>
                <a:spcPts val="0"/>
              </a:spcBef>
              <a:buNone/>
            </a:pPr>
            <a:endParaRPr lang="en-US" dirty="0"/>
          </a:p>
          <a:p>
            <a:pPr marL="0" indent="0">
              <a:buNone/>
            </a:pPr>
            <a:r>
              <a:rPr lang="en-US" dirty="0" smtClean="0"/>
              <a:t>At </a:t>
            </a:r>
            <a:r>
              <a:rPr lang="en-US" dirty="0"/>
              <a:t>the end </a:t>
            </a:r>
            <a:r>
              <a:rPr lang="en-US" dirty="0" smtClean="0"/>
              <a:t>of 3 </a:t>
            </a:r>
            <a:r>
              <a:rPr lang="en-US" dirty="0"/>
              <a:t>years, (end of 2017) the growth rate will decline to 5% </a:t>
            </a:r>
            <a:r>
              <a:rPr lang="en-US" dirty="0" smtClean="0"/>
              <a:t>in </a:t>
            </a:r>
            <a:r>
              <a:rPr lang="en-US" dirty="0"/>
              <a:t>future. The firm’s required rate of return </a:t>
            </a:r>
            <a:r>
              <a:rPr lang="en-US" dirty="0" smtClean="0"/>
              <a:t>is 15</a:t>
            </a:r>
            <a:r>
              <a:rPr lang="en-US" dirty="0"/>
              <a:t>%. </a:t>
            </a:r>
            <a:endParaRPr lang="en-US" dirty="0" smtClean="0"/>
          </a:p>
          <a:p>
            <a:pPr marL="0" indent="0">
              <a:spcBef>
                <a:spcPts val="0"/>
              </a:spcBef>
              <a:buNone/>
            </a:pPr>
            <a:endParaRPr lang="en-US" dirty="0"/>
          </a:p>
          <a:p>
            <a:pPr marL="0" indent="0">
              <a:buNone/>
            </a:pPr>
            <a:r>
              <a:rPr lang="en-US" dirty="0" smtClean="0"/>
              <a:t>Estimate </a:t>
            </a:r>
            <a:r>
              <a:rPr lang="en-US" dirty="0"/>
              <a:t>the current value of Weka share i.e. the value at end of 2014 (</a:t>
            </a:r>
            <a:r>
              <a:rPr lang="en-US" dirty="0" err="1"/>
              <a:t>P</a:t>
            </a:r>
            <a:r>
              <a:rPr lang="en-US" baseline="-25000" dirty="0" err="1"/>
              <a:t>0</a:t>
            </a:r>
            <a:r>
              <a:rPr lang="en-US" dirty="0"/>
              <a:t> = </a:t>
            </a:r>
            <a:r>
              <a:rPr lang="en-US" dirty="0" err="1"/>
              <a:t>P</a:t>
            </a:r>
            <a:r>
              <a:rPr lang="en-US" baseline="-25000" dirty="0" err="1"/>
              <a:t>2014</a:t>
            </a:r>
            <a:r>
              <a:rPr lang="en-US" dirty="0"/>
              <a:t>).</a:t>
            </a:r>
          </a:p>
          <a:p>
            <a:pPr marL="0" indent="0">
              <a:buNone/>
            </a:pPr>
            <a:endParaRPr lang="en-US" dirty="0"/>
          </a:p>
        </p:txBody>
      </p:sp>
    </p:spTree>
    <p:extLst>
      <p:ext uri="{BB962C8B-B14F-4D97-AF65-F5344CB8AC3E}">
        <p14:creationId xmlns:p14="http://schemas.microsoft.com/office/powerpoint/2010/main" val="17551383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algn="l"/>
            <a:r>
              <a:rPr lang="en-US" sz="3600" b="1" dirty="0" smtClean="0"/>
              <a:t>Solution</a:t>
            </a:r>
            <a:endParaRPr lang="en-US" sz="3600" dirty="0"/>
          </a:p>
        </p:txBody>
      </p:sp>
      <p:sp>
        <p:nvSpPr>
          <p:cNvPr id="3" name="Content Placeholder 2"/>
          <p:cNvSpPr>
            <a:spLocks noGrp="1"/>
          </p:cNvSpPr>
          <p:nvPr>
            <p:ph idx="1"/>
          </p:nvPr>
        </p:nvSpPr>
        <p:spPr>
          <a:xfrm>
            <a:off x="259080" y="958645"/>
            <a:ext cx="11293823" cy="5746955"/>
          </a:xfrm>
        </p:spPr>
        <p:txBody>
          <a:bodyPr/>
          <a:lstStyle/>
          <a:p>
            <a:pPr marL="514350" indent="-514350">
              <a:buAutoNum type="arabicPeriod"/>
            </a:pPr>
            <a:r>
              <a:rPr lang="en-US" dirty="0" smtClean="0"/>
              <a:t>Find </a:t>
            </a:r>
            <a:r>
              <a:rPr lang="en-US" dirty="0"/>
              <a:t>value of cash dividends in each of the next 3 </a:t>
            </a:r>
            <a:r>
              <a:rPr lang="en-US" dirty="0" smtClean="0"/>
              <a:t>year</a:t>
            </a:r>
          </a:p>
          <a:p>
            <a:pPr marL="0" indent="0">
              <a:buNone/>
            </a:pPr>
            <a:r>
              <a:rPr lang="en-US" dirty="0" smtClean="0"/>
              <a:t> </a:t>
            </a:r>
            <a:r>
              <a:rPr lang="en-US" dirty="0"/>
              <a:t>and their PVs at end of year 2014 as below:</a:t>
            </a:r>
          </a:p>
          <a:p>
            <a:r>
              <a:rPr lang="en-US" dirty="0"/>
              <a:t>Remember </a:t>
            </a:r>
            <a:r>
              <a:rPr lang="en-US" dirty="0" err="1"/>
              <a:t>D</a:t>
            </a:r>
            <a:r>
              <a:rPr lang="en-US" baseline="-25000" dirty="0" err="1"/>
              <a:t>0</a:t>
            </a:r>
            <a:r>
              <a:rPr lang="en-US" baseline="-25000" dirty="0"/>
              <a:t>	</a:t>
            </a:r>
            <a:r>
              <a:rPr lang="en-US" dirty="0"/>
              <a:t>=</a:t>
            </a:r>
            <a:r>
              <a:rPr lang="en-US" dirty="0" err="1"/>
              <a:t>D</a:t>
            </a:r>
            <a:r>
              <a:rPr lang="en-US" baseline="-25000" dirty="0" err="1"/>
              <a:t>2014</a:t>
            </a:r>
            <a:r>
              <a:rPr lang="en-US" dirty="0"/>
              <a:t>	</a:t>
            </a:r>
            <a:r>
              <a:rPr lang="en-US" dirty="0" smtClean="0"/>
              <a:t>            =$</a:t>
            </a:r>
            <a:r>
              <a:rPr lang="en-US" dirty="0" smtClean="0"/>
              <a:t>1.50</a:t>
            </a:r>
          </a:p>
          <a:p>
            <a:endParaRPr lang="en-US" dirty="0"/>
          </a:p>
          <a:p>
            <a:pPr marL="0" indent="0">
              <a:buNone/>
            </a:pPr>
            <a:endParaRPr lang="en-GB" b="1" dirty="0" smtClean="0"/>
          </a:p>
        </p:txBody>
      </p:sp>
      <p:graphicFrame>
        <p:nvGraphicFramePr>
          <p:cNvPr id="4" name="Table 3"/>
          <p:cNvGraphicFramePr>
            <a:graphicFrameLocks noGrp="1"/>
          </p:cNvGraphicFramePr>
          <p:nvPr>
            <p:extLst>
              <p:ext uri="{D42A27DB-BD31-4B8C-83A1-F6EECF244321}">
                <p14:modId xmlns:p14="http://schemas.microsoft.com/office/powerpoint/2010/main" val="4050338171"/>
              </p:ext>
            </p:extLst>
          </p:nvPr>
        </p:nvGraphicFramePr>
        <p:xfrm>
          <a:off x="587828" y="3454250"/>
          <a:ext cx="8425544" cy="3060849"/>
        </p:xfrm>
        <a:graphic>
          <a:graphicData uri="http://schemas.openxmlformats.org/drawingml/2006/table">
            <a:tbl>
              <a:tblPr firstRow="1" firstCol="1" lastRow="1" lastCol="1" bandRow="1" bandCol="1"/>
              <a:tblGrid>
                <a:gridCol w="1705720">
                  <a:extLst>
                    <a:ext uri="{9D8B030D-6E8A-4147-A177-3AD203B41FA5}">
                      <a16:colId xmlns:a16="http://schemas.microsoft.com/office/drawing/2014/main" val="2633683396"/>
                    </a:ext>
                  </a:extLst>
                </a:gridCol>
                <a:gridCol w="1705720">
                  <a:extLst>
                    <a:ext uri="{9D8B030D-6E8A-4147-A177-3AD203B41FA5}">
                      <a16:colId xmlns:a16="http://schemas.microsoft.com/office/drawing/2014/main" val="3261355807"/>
                    </a:ext>
                  </a:extLst>
                </a:gridCol>
                <a:gridCol w="1705720">
                  <a:extLst>
                    <a:ext uri="{9D8B030D-6E8A-4147-A177-3AD203B41FA5}">
                      <a16:colId xmlns:a16="http://schemas.microsoft.com/office/drawing/2014/main" val="1612299334"/>
                    </a:ext>
                  </a:extLst>
                </a:gridCol>
                <a:gridCol w="1705720">
                  <a:extLst>
                    <a:ext uri="{9D8B030D-6E8A-4147-A177-3AD203B41FA5}">
                      <a16:colId xmlns:a16="http://schemas.microsoft.com/office/drawing/2014/main" val="3985123328"/>
                    </a:ext>
                  </a:extLst>
                </a:gridCol>
                <a:gridCol w="1602664">
                  <a:extLst>
                    <a:ext uri="{9D8B030D-6E8A-4147-A177-3AD203B41FA5}">
                      <a16:colId xmlns:a16="http://schemas.microsoft.com/office/drawing/2014/main" val="1053300110"/>
                    </a:ext>
                  </a:extLst>
                </a:gridCol>
              </a:tblGrid>
              <a:tr h="1020285">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Year(t)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End of year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Dividend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b="1"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0</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(1.1)</a:t>
                      </a:r>
                      <a:r>
                        <a:rPr lang="en-US" sz="1800" b="1" baseline="30000" dirty="0">
                          <a:effectLst/>
                          <a:latin typeface="Times New Roman" panose="02020603050405020304" pitchFamily="18" charset="0"/>
                          <a:ea typeface="Times New Roman" panose="02020603050405020304" pitchFamily="18" charset="0"/>
                          <a:cs typeface="Times New Roman" panose="02020603050405020304" pitchFamily="18" charset="0"/>
                        </a:rPr>
                        <a:t>t</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Present value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4995644"/>
                  </a:ext>
                </a:extLst>
              </a:tr>
              <a:tr h="510141">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1.65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0.870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1.44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1358795"/>
                  </a:ext>
                </a:extLst>
              </a:tr>
              <a:tr h="510141">
                <a:tc>
                  <a:txBody>
                    <a:bodyPr/>
                    <a:lstStyle/>
                    <a:p>
                      <a:pPr algn="just">
                        <a:lnSpc>
                          <a:spcPct val="150000"/>
                        </a:lnSpc>
                        <a:spcAft>
                          <a:spcPts val="0"/>
                        </a:spcAft>
                        <a:tabLst>
                          <a:tab pos="914400" algn="l"/>
                        </a:tabLs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1.82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0.756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1.38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28702867"/>
                  </a:ext>
                </a:extLst>
              </a:tr>
              <a:tr h="510141">
                <a:tc>
                  <a:txBody>
                    <a:bodyPr/>
                    <a:lstStyle/>
                    <a:p>
                      <a:pPr algn="just">
                        <a:lnSpc>
                          <a:spcPct val="150000"/>
                        </a:lnSpc>
                        <a:spcAft>
                          <a:spcPts val="0"/>
                        </a:spcAft>
                        <a:tabLst>
                          <a:tab pos="914400" algn="l"/>
                        </a:tabLs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2017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0.658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0592984"/>
                  </a:ext>
                </a:extLst>
              </a:tr>
              <a:tr h="510141">
                <a:tc gridSpan="4">
                  <a:txBody>
                    <a:bodyPr/>
                    <a:lstStyle/>
                    <a:p>
                      <a:pPr algn="just">
                        <a:lnSpc>
                          <a:spcPct val="150000"/>
                        </a:lnSpc>
                        <a:spcAft>
                          <a:spcPts val="0"/>
                        </a:spcAft>
                        <a:tabLst>
                          <a:tab pos="914400" algn="l"/>
                        </a:tabLs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Present value of dividends during initial growth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just">
                        <a:lnSpc>
                          <a:spcPct val="150000"/>
                        </a:lnSpc>
                        <a:spcAft>
                          <a:spcPts val="0"/>
                        </a:spcAft>
                        <a:tabLst>
                          <a:tab pos="914400" algn="l"/>
                        </a:tabLst>
                      </a:pPr>
                      <a:r>
                        <a:rPr lang="en-US" sz="1800" b="1" u="sng" dirty="0">
                          <a:effectLst/>
                          <a:latin typeface="Times New Roman" panose="02020603050405020304" pitchFamily="18" charset="0"/>
                          <a:ea typeface="Times New Roman" panose="02020603050405020304" pitchFamily="18" charset="0"/>
                          <a:cs typeface="Times New Roman" panose="02020603050405020304" pitchFamily="18" charset="0"/>
                        </a:rPr>
                        <a:t>$ 4.14</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01908501"/>
                  </a:ext>
                </a:extLst>
              </a:tr>
            </a:tbl>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951784436"/>
              </p:ext>
            </p:extLst>
          </p:nvPr>
        </p:nvGraphicFramePr>
        <p:xfrm>
          <a:off x="4224148" y="2309386"/>
          <a:ext cx="1681843" cy="492002"/>
        </p:xfrm>
        <a:graphic>
          <a:graphicData uri="http://schemas.openxmlformats.org/presentationml/2006/ole">
            <mc:AlternateContent xmlns:mc="http://schemas.openxmlformats.org/markup-compatibility/2006">
              <mc:Choice xmlns:v="urn:schemas-microsoft-com:vml" Requires="v">
                <p:oleObj spid="_x0000_s18473" r:id="rId3" imgW="774364" imgH="266584" progId="Equation.3">
                  <p:embed/>
                </p:oleObj>
              </mc:Choice>
              <mc:Fallback>
                <p:oleObj r:id="rId3" imgW="774364" imgH="26658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4148" y="2309386"/>
                        <a:ext cx="1681843" cy="492002"/>
                      </a:xfrm>
                      <a:prstGeom prst="rect">
                        <a:avLst/>
                      </a:prstGeom>
                      <a:noFill/>
                    </p:spPr>
                  </p:pic>
                </p:oleObj>
              </mc:Fallback>
            </mc:AlternateContent>
          </a:graphicData>
        </a:graphic>
      </p:graphicFrame>
    </p:spTree>
    <p:extLst>
      <p:ext uri="{BB962C8B-B14F-4D97-AF65-F5344CB8AC3E}">
        <p14:creationId xmlns:p14="http://schemas.microsoft.com/office/powerpoint/2010/main" val="136500539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8900"/>
            <a:ext cx="12192000" cy="1117599"/>
          </a:xfrm>
        </p:spPr>
        <p:txBody>
          <a:bodyPr/>
          <a:lstStyle/>
          <a:p>
            <a:pPr marL="0" indent="0" algn="l">
              <a:buNone/>
            </a:pPr>
            <a:r>
              <a:rPr lang="en-US" sz="3200" b="1" dirty="0"/>
              <a:t>Solution </a:t>
            </a:r>
            <a:r>
              <a:rPr lang="en-US" sz="3200" b="1" dirty="0" err="1"/>
              <a:t>CtD</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1600" y="1206498"/>
                <a:ext cx="11451303" cy="5305513"/>
              </a:xfrm>
            </p:spPr>
            <p:txBody>
              <a:bodyPr/>
              <a:lstStyle/>
              <a:p>
                <a:pPr marL="0" indent="0">
                  <a:buNone/>
                </a:pPr>
                <a:r>
                  <a:rPr lang="en-US" dirty="0" smtClean="0"/>
                  <a:t>2. Calculating </a:t>
                </a:r>
                <a:r>
                  <a:rPr lang="en-US" dirty="0"/>
                  <a:t>the dividend to be paid at end of the year 2018 </a:t>
                </a:r>
                <a:endParaRPr lang="en-US" dirty="0" smtClean="0"/>
              </a:p>
              <a:p>
                <a:pPr marL="0" indent="0">
                  <a:buNone/>
                </a:pPr>
                <a:endParaRPr lang="en-US" dirty="0"/>
              </a:p>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𝐷</m:t>
                        </m:r>
                      </m:e>
                      <m:sub>
                        <m:r>
                          <a:rPr lang="en-US" i="1">
                            <a:latin typeface="Cambria Math" panose="02040503050406030204" pitchFamily="18" charset="0"/>
                          </a:rPr>
                          <m:t>2018</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𝐷</m:t>
                        </m:r>
                      </m:e>
                      <m:sub>
                        <m:r>
                          <a:rPr lang="en-US" i="1">
                            <a:latin typeface="Cambria Math" panose="02040503050406030204" pitchFamily="18" charset="0"/>
                          </a:rPr>
                          <m:t>2017</m:t>
                        </m:r>
                      </m:sub>
                    </m:sSub>
                    <m:r>
                      <a:rPr lang="en-US" i="1">
                        <a:latin typeface="Cambria Math" panose="02040503050406030204" pitchFamily="18" charset="0"/>
                      </a:rPr>
                      <m:t>×</m:t>
                    </m:r>
                    <m:d>
                      <m:dPr>
                        <m:ctrlPr>
                          <a:rPr lang="en-US" i="1">
                            <a:latin typeface="Cambria Math" panose="02040503050406030204" pitchFamily="18" charset="0"/>
                          </a:rPr>
                        </m:ctrlPr>
                      </m:dPr>
                      <m:e>
                        <m:r>
                          <a:rPr lang="en-US" i="1">
                            <a:latin typeface="Cambria Math" panose="02040503050406030204" pitchFamily="18" charset="0"/>
                          </a:rPr>
                          <m:t>1+0.05</m:t>
                        </m:r>
                      </m:e>
                    </m:d>
                    <m:r>
                      <a:rPr lang="en-US" i="1">
                        <a:latin typeface="Cambria Math" panose="02040503050406030204" pitchFamily="18" charset="0"/>
                      </a:rPr>
                      <m:t>=2.00×1.05=$2.10</m:t>
                    </m:r>
                  </m:oMath>
                </a14:m>
                <a:endParaRPr lang="en-US" dirty="0"/>
              </a:p>
              <a:p>
                <a:pPr marL="0" indent="0">
                  <a:buNone/>
                </a:pPr>
                <a:r>
                  <a:rPr lang="en-US" dirty="0" smtClean="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1600" y="1206498"/>
                <a:ext cx="11451303" cy="5305513"/>
              </a:xfrm>
              <a:blipFill>
                <a:blip r:embed="rId2"/>
                <a:stretch>
                  <a:fillRect l="-1384" t="-1494"/>
                </a:stretch>
              </a:blipFill>
            </p:spPr>
            <p:txBody>
              <a:bodyPr/>
              <a:lstStyle/>
              <a:p>
                <a:r>
                  <a:rPr lang="en-US">
                    <a:noFill/>
                  </a:rPr>
                  <a:t> </a:t>
                </a:r>
              </a:p>
            </p:txBody>
          </p:sp>
        </mc:Fallback>
      </mc:AlternateContent>
    </p:spTree>
    <p:extLst>
      <p:ext uri="{BB962C8B-B14F-4D97-AF65-F5344CB8AC3E}">
        <p14:creationId xmlns:p14="http://schemas.microsoft.com/office/powerpoint/2010/main" val="27818941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algn="l"/>
            <a:r>
              <a:rPr lang="en-US" sz="3600" b="1" dirty="0"/>
              <a:t>Solution </a:t>
            </a:r>
            <a:r>
              <a:rPr lang="en-US" sz="3600" b="1" dirty="0" err="1"/>
              <a:t>CtD</a:t>
            </a:r>
            <a:endParaRPr lang="en-US" sz="36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50722" y="811161"/>
                <a:ext cx="11302181" cy="6341808"/>
              </a:xfrm>
            </p:spPr>
            <p:txBody>
              <a:bodyPr/>
              <a:lstStyle/>
              <a:p>
                <a:pPr marL="0" indent="0">
                  <a:buNone/>
                </a:pPr>
                <a:r>
                  <a:rPr lang="en-US" dirty="0" smtClean="0"/>
                  <a:t>3. Using </a:t>
                </a:r>
                <a:r>
                  <a:rPr lang="en-US" dirty="0"/>
                  <a:t>Gordon’s constant growth model, the price of the stock at end of 2017 is calculated as follows</a:t>
                </a:r>
                <a:r>
                  <a:rPr lang="en-US" dirty="0" smtClean="0"/>
                  <a:t>;</a:t>
                </a:r>
              </a:p>
              <a:p>
                <a:pPr marL="0" indent="0">
                  <a:buNone/>
                </a:pPr>
                <a:endParaRPr lang="en-US" dirty="0"/>
              </a:p>
              <a:p>
                <a:pPr marL="0" indent="0">
                  <a:buNone/>
                </a:pPr>
                <a14:m>
                  <m:oMathPara xmlns:m="http://schemas.openxmlformats.org/officeDocument/2006/math">
                    <m:oMathParaPr>
                      <m:jc m:val="left"/>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𝑃</m:t>
                          </m:r>
                        </m:e>
                        <m:sub>
                          <m:r>
                            <a:rPr lang="en-US" i="1">
                              <a:latin typeface="Cambria Math" panose="02040503050406030204" pitchFamily="18" charset="0"/>
                            </a:rPr>
                            <m:t>2017</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𝐷</m:t>
                              </m:r>
                            </m:e>
                            <m:sub>
                              <m:r>
                                <a:rPr lang="en-US" i="1">
                                  <a:latin typeface="Cambria Math" panose="02040503050406030204" pitchFamily="18" charset="0"/>
                                </a:rPr>
                                <m:t>2018</m:t>
                              </m:r>
                            </m:sub>
                          </m:sSub>
                        </m:num>
                        <m:den>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𝑠</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𝑔</m:t>
                              </m:r>
                            </m:e>
                            <m:sub>
                              <m:r>
                                <a:rPr lang="en-US" i="1">
                                  <a:latin typeface="Cambria Math" panose="02040503050406030204" pitchFamily="18" charset="0"/>
                                </a:rPr>
                                <m:t>𝑛</m:t>
                              </m:r>
                            </m:sub>
                          </m:sSub>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2.10</m:t>
                          </m:r>
                        </m:num>
                        <m:den>
                          <m:r>
                            <a:rPr lang="en-US" i="1">
                              <a:latin typeface="Cambria Math" panose="02040503050406030204" pitchFamily="18" charset="0"/>
                            </a:rPr>
                            <m:t>0.15−0.05</m:t>
                          </m:r>
                        </m:den>
                      </m:f>
                      <m:r>
                        <a:rPr lang="en-US" i="1">
                          <a:latin typeface="Cambria Math" panose="02040503050406030204" pitchFamily="18" charset="0"/>
                        </a:rPr>
                        <m:t>=$21</m:t>
                      </m:r>
                    </m:oMath>
                  </m:oMathPara>
                </a14:m>
                <a:endParaRPr lang="en-US" dirty="0"/>
              </a:p>
              <a:p>
                <a:pPr marL="0" indent="0">
                  <a:buNone/>
                </a:pPr>
                <a:endParaRPr lang="en-US" dirty="0"/>
              </a:p>
              <a:p>
                <a:pPr marL="0" indent="0">
                  <a:buNone/>
                </a:pPr>
                <a:r>
                  <a:rPr lang="en-US" dirty="0" smtClean="0"/>
                  <a:t>C</a:t>
                </a:r>
                <a:r>
                  <a:rPr lang="en-GB" dirty="0" err="1" smtClean="0"/>
                  <a:t>onvert</a:t>
                </a:r>
                <a:r>
                  <a:rPr lang="en-GB" dirty="0" smtClean="0"/>
                  <a:t> the  </a:t>
                </a:r>
                <a:r>
                  <a:rPr lang="en-GB" dirty="0"/>
                  <a:t>value of $21 at end of year 2017 </a:t>
                </a:r>
                <a:r>
                  <a:rPr lang="en-GB" dirty="0" smtClean="0"/>
                  <a:t>into </a:t>
                </a:r>
                <a:r>
                  <a:rPr lang="en-GB" dirty="0"/>
                  <a:t>PV (end of 2014</a:t>
                </a:r>
                <a:r>
                  <a:rPr lang="en-GB" dirty="0" smtClean="0"/>
                  <a:t>) using </a:t>
                </a:r>
                <a:r>
                  <a:rPr lang="en-GB" dirty="0"/>
                  <a:t>15% as the required </a:t>
                </a:r>
                <a:r>
                  <a:rPr lang="en-GB" dirty="0" smtClean="0"/>
                  <a:t>return</a:t>
                </a:r>
              </a:p>
              <a:p>
                <a:pPr marL="0" indent="0">
                  <a:buNone/>
                </a:pPr>
                <a:endParaRPr lang="en-GB" dirty="0"/>
              </a:p>
              <a:p>
                <a:pPr marL="0" indent="0">
                  <a:buNone/>
                </a:pPr>
                <a:r>
                  <a:rPr lang="en-GB" dirty="0" smtClean="0"/>
                  <a:t> </a:t>
                </a:r>
                <a:r>
                  <a:rPr lang="en-GB" dirty="0"/>
                  <a:t>(</a:t>
                </a:r>
                <a:r>
                  <a:rPr lang="en-GB" dirty="0" err="1"/>
                  <a:t>PVIF</a:t>
                </a:r>
                <a:r>
                  <a:rPr lang="en-GB" dirty="0"/>
                  <a:t> </a:t>
                </a:r>
                <a:r>
                  <a:rPr lang="en-GB" baseline="-25000" dirty="0"/>
                  <a:t>15%,</a:t>
                </a:r>
                <a:r>
                  <a:rPr lang="en-GB" baseline="-25000" dirty="0" err="1"/>
                  <a:t>3yrs</a:t>
                </a:r>
                <a:r>
                  <a:rPr lang="en-GB" dirty="0"/>
                  <a:t>) x 21 = 0.658 x 21 = $ 13.82. </a:t>
                </a:r>
                <a:endParaRPr lang="en-US" dirty="0"/>
              </a:p>
              <a:p>
                <a:endParaRPr lang="en-US" dirty="0"/>
              </a:p>
              <a:p>
                <a:pPr marL="0" lvl="0" indent="0" algn="just">
                  <a:buNone/>
                </a:pPr>
                <a:endParaRPr lang="en-GB" dirty="0"/>
              </a:p>
              <a:p>
                <a:pPr marL="0" indent="0">
                  <a:buNone/>
                </a:pPr>
                <a:endParaRPr lang="en-GB" b="1"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50722" y="811161"/>
                <a:ext cx="11302181" cy="6341808"/>
              </a:xfrm>
              <a:blipFill>
                <a:blip r:embed="rId2"/>
                <a:stretch>
                  <a:fillRect l="-1348" t="-1250" r="-1564"/>
                </a:stretch>
              </a:blipFill>
            </p:spPr>
            <p:txBody>
              <a:bodyPr/>
              <a:lstStyle/>
              <a:p>
                <a:r>
                  <a:rPr lang="en-US">
                    <a:noFill/>
                  </a:rPr>
                  <a:t> </a:t>
                </a:r>
              </a:p>
            </p:txBody>
          </p:sp>
        </mc:Fallback>
      </mc:AlternateContent>
    </p:spTree>
    <p:extLst>
      <p:ext uri="{BB962C8B-B14F-4D97-AF65-F5344CB8AC3E}">
        <p14:creationId xmlns:p14="http://schemas.microsoft.com/office/powerpoint/2010/main" val="357883238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8901"/>
            <a:ext cx="12064180" cy="722260"/>
          </a:xfrm>
        </p:spPr>
        <p:txBody>
          <a:bodyPr/>
          <a:lstStyle/>
          <a:p>
            <a:pPr algn="l"/>
            <a:r>
              <a:rPr lang="en-US" sz="3600" b="1" dirty="0"/>
              <a:t>Solution </a:t>
            </a:r>
            <a:r>
              <a:rPr lang="en-US" sz="3600" b="1" dirty="0" err="1"/>
              <a:t>CtD</a:t>
            </a:r>
            <a:endParaRPr lang="en-US" sz="3600" b="1" dirty="0"/>
          </a:p>
        </p:txBody>
      </p:sp>
      <p:sp>
        <p:nvSpPr>
          <p:cNvPr id="3" name="Content Placeholder 2"/>
          <p:cNvSpPr>
            <a:spLocks noGrp="1"/>
          </p:cNvSpPr>
          <p:nvPr>
            <p:ph idx="1"/>
          </p:nvPr>
        </p:nvSpPr>
        <p:spPr>
          <a:xfrm>
            <a:off x="141515" y="811161"/>
            <a:ext cx="11362403" cy="6341808"/>
          </a:xfrm>
        </p:spPr>
        <p:txBody>
          <a:bodyPr/>
          <a:lstStyle/>
          <a:p>
            <a:pPr marL="0" indent="0">
              <a:buNone/>
            </a:pPr>
            <a:endParaRPr lang="en-US" b="1" dirty="0"/>
          </a:p>
          <a:p>
            <a:pPr marL="0" indent="0">
              <a:buNone/>
            </a:pPr>
            <a:r>
              <a:rPr lang="en-US" dirty="0" smtClean="0"/>
              <a:t>4. Finally</a:t>
            </a:r>
            <a:r>
              <a:rPr lang="en-US" dirty="0"/>
              <a:t>, we add the present values to get the value of the stock i.e.</a:t>
            </a:r>
          </a:p>
          <a:p>
            <a:pPr marL="0" indent="0">
              <a:buNone/>
            </a:pPr>
            <a:endParaRPr lang="en-US" dirty="0" smtClean="0"/>
          </a:p>
          <a:p>
            <a:pPr marL="0" indent="0">
              <a:buNone/>
            </a:pPr>
            <a:endParaRPr lang="en-US" dirty="0"/>
          </a:p>
          <a:p>
            <a:pPr marL="0" indent="0">
              <a:buNone/>
            </a:pPr>
            <a:r>
              <a:rPr lang="en-US" dirty="0" err="1" smtClean="0"/>
              <a:t>P</a:t>
            </a:r>
            <a:r>
              <a:rPr lang="en-US" baseline="-25000" dirty="0" err="1" smtClean="0"/>
              <a:t>2014</a:t>
            </a:r>
            <a:r>
              <a:rPr lang="en-US" dirty="0"/>
              <a:t>	=	4.14 + 13.82 = $ 17.96</a:t>
            </a:r>
          </a:p>
        </p:txBody>
      </p:sp>
    </p:spTree>
    <p:extLst>
      <p:ext uri="{BB962C8B-B14F-4D97-AF65-F5344CB8AC3E}">
        <p14:creationId xmlns:p14="http://schemas.microsoft.com/office/powerpoint/2010/main" val="9149923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4000" i="1" dirty="0" smtClean="0"/>
              <a:t>THE END</a:t>
            </a:r>
            <a:endParaRPr lang="en-GB" sz="4000" i="1" dirty="0"/>
          </a:p>
        </p:txBody>
      </p:sp>
      <p:sp>
        <p:nvSpPr>
          <p:cNvPr id="3" name="Content Placeholder 2"/>
          <p:cNvSpPr>
            <a:spLocks noGrp="1"/>
          </p:cNvSpPr>
          <p:nvPr>
            <p:ph idx="1"/>
          </p:nvPr>
        </p:nvSpPr>
        <p:spPr>
          <a:xfrm>
            <a:off x="250722" y="663677"/>
            <a:ext cx="11302181" cy="6489291"/>
          </a:xfrm>
        </p:spPr>
        <p:txBody>
          <a:bodyPr/>
          <a:lstStyle/>
          <a:p>
            <a:pPr marL="0" lvl="0" indent="0">
              <a:buNone/>
            </a:pPr>
            <a:r>
              <a:rPr lang="en-US" dirty="0"/>
              <a:t> </a:t>
            </a:r>
            <a:endParaRPr lang="en-US" dirty="0" smtClean="0"/>
          </a:p>
          <a:p>
            <a:pPr lvl="0">
              <a:buFont typeface="Arial" panose="020B0604020202020204" pitchFamily="34" charset="0"/>
              <a:buChar char="•"/>
            </a:pPr>
            <a:r>
              <a:rPr lang="en-US" dirty="0" smtClean="0"/>
              <a:t>We have come to the end of Lecture five</a:t>
            </a:r>
          </a:p>
          <a:p>
            <a:pPr lvl="0">
              <a:buFont typeface="Arial" panose="020B0604020202020204" pitchFamily="34" charset="0"/>
              <a:buChar char="•"/>
            </a:pPr>
            <a:r>
              <a:rPr lang="en-GB" dirty="0" smtClean="0"/>
              <a:t>It was  nice having you in this class</a:t>
            </a:r>
          </a:p>
          <a:p>
            <a:pPr lvl="0">
              <a:buFont typeface="Arial" panose="020B0604020202020204" pitchFamily="34" charset="0"/>
              <a:buChar char="•"/>
            </a:pPr>
            <a:r>
              <a:rPr lang="en-GB" dirty="0" smtClean="0"/>
              <a:t>See you in the next class</a:t>
            </a:r>
          </a:p>
        </p:txBody>
      </p:sp>
    </p:spTree>
    <p:extLst>
      <p:ext uri="{BB962C8B-B14F-4D97-AF65-F5344CB8AC3E}">
        <p14:creationId xmlns:p14="http://schemas.microsoft.com/office/powerpoint/2010/main" val="30278301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3600" b="1" dirty="0" smtClean="0"/>
              <a:t>REFERENCES </a:t>
            </a:r>
            <a:endParaRPr lang="en-GB" sz="3600" b="1" dirty="0"/>
          </a:p>
        </p:txBody>
      </p:sp>
      <p:sp>
        <p:nvSpPr>
          <p:cNvPr id="3" name="Content Placeholder 2"/>
          <p:cNvSpPr>
            <a:spLocks noGrp="1"/>
          </p:cNvSpPr>
          <p:nvPr>
            <p:ph idx="1"/>
          </p:nvPr>
        </p:nvSpPr>
        <p:spPr>
          <a:xfrm>
            <a:off x="277586" y="506187"/>
            <a:ext cx="11275318" cy="6351813"/>
          </a:xfrm>
        </p:spPr>
        <p:txBody>
          <a:bodyPr/>
          <a:lstStyle/>
          <a:p>
            <a:pPr marL="0" indent="0">
              <a:buNone/>
            </a:pPr>
            <a:r>
              <a:rPr lang="en-US" dirty="0" smtClean="0"/>
              <a:t>Financial </a:t>
            </a:r>
            <a:r>
              <a:rPr lang="en-US" dirty="0"/>
              <a:t>Management , Pandey. </a:t>
            </a:r>
            <a:r>
              <a:rPr lang="en-US" dirty="0" err="1"/>
              <a:t>I.M</a:t>
            </a:r>
            <a:r>
              <a:rPr lang="en-US" dirty="0"/>
              <a:t>., 2021, Pearson Education India</a:t>
            </a:r>
            <a:r>
              <a:rPr lang="en-US" dirty="0" smtClean="0"/>
              <a:t>, New </a:t>
            </a:r>
            <a:r>
              <a:rPr lang="en-US" dirty="0"/>
              <a:t>Delhi</a:t>
            </a:r>
          </a:p>
          <a:p>
            <a:pPr marL="0" indent="0">
              <a:buNone/>
            </a:pPr>
            <a:r>
              <a:rPr lang="en-US" dirty="0" smtClean="0"/>
              <a:t>Financial </a:t>
            </a:r>
            <a:r>
              <a:rPr lang="en-US" dirty="0"/>
              <a:t>Management: Principles and Applications. Sheridan Titman, Arthur J. </a:t>
            </a:r>
            <a:r>
              <a:rPr lang="en-US" dirty="0" err="1"/>
              <a:t>Keown</a:t>
            </a:r>
            <a:r>
              <a:rPr lang="en-US" dirty="0"/>
              <a:t>, and John D. Martin, </a:t>
            </a:r>
            <a:r>
              <a:rPr lang="en-US" dirty="0" err="1"/>
              <a:t>2019,Pearson</a:t>
            </a:r>
            <a:r>
              <a:rPr lang="en-US" dirty="0"/>
              <a:t> Education India, New Delhi.</a:t>
            </a:r>
          </a:p>
          <a:p>
            <a:pPr marL="0" indent="0">
              <a:buNone/>
            </a:pPr>
            <a:r>
              <a:rPr lang="en-US" dirty="0" smtClean="0"/>
              <a:t>Financial </a:t>
            </a:r>
            <a:r>
              <a:rPr lang="en-US" dirty="0"/>
              <a:t>Management,,</a:t>
            </a:r>
            <a:r>
              <a:rPr lang="en-US" dirty="0" err="1"/>
              <a:t>M.Y</a:t>
            </a:r>
            <a:r>
              <a:rPr lang="en-US" dirty="0"/>
              <a:t>. Khan. M. Y and Jain. </a:t>
            </a:r>
            <a:r>
              <a:rPr lang="en-US" dirty="0" err="1"/>
              <a:t>P.K</a:t>
            </a:r>
            <a:r>
              <a:rPr lang="en-US" dirty="0"/>
              <a:t>., 2018, McGraw Hill Education, New Delhi</a:t>
            </a:r>
          </a:p>
          <a:p>
            <a:pPr marL="0" indent="0">
              <a:buNone/>
            </a:pPr>
            <a:r>
              <a:rPr lang="en-US" dirty="0" smtClean="0"/>
              <a:t>Fundamental </a:t>
            </a:r>
            <a:r>
              <a:rPr lang="en-US" dirty="0"/>
              <a:t>of Financial Management Eugene F. Brigham, Joel F. Huston, 2018, </a:t>
            </a:r>
            <a:r>
              <a:rPr lang="en-US" dirty="0" smtClean="0"/>
              <a:t>, </a:t>
            </a:r>
            <a:r>
              <a:rPr lang="en-US" dirty="0"/>
              <a:t>Cengage Learning India, New </a:t>
            </a:r>
            <a:r>
              <a:rPr lang="en-US" dirty="0" smtClean="0"/>
              <a:t>Delhi.</a:t>
            </a:r>
          </a:p>
          <a:p>
            <a:pPr marL="0" indent="0">
              <a:buNone/>
            </a:pPr>
            <a:r>
              <a:rPr lang="en-US" dirty="0" smtClean="0"/>
              <a:t>Principles </a:t>
            </a:r>
            <a:r>
              <a:rPr lang="en-US" dirty="0"/>
              <a:t>of Corporate Finance, Richard </a:t>
            </a:r>
            <a:r>
              <a:rPr lang="en-US" dirty="0" err="1"/>
              <a:t>Brealey</a:t>
            </a:r>
            <a:r>
              <a:rPr lang="en-US" dirty="0"/>
              <a:t>, Stewart </a:t>
            </a:r>
            <a:r>
              <a:rPr lang="en-US" dirty="0" err="1"/>
              <a:t>Myres</a:t>
            </a:r>
            <a:r>
              <a:rPr lang="en-US" dirty="0"/>
              <a:t> &amp; Franklin Allen, 2019, </a:t>
            </a:r>
            <a:r>
              <a:rPr lang="en-US" dirty="0" smtClean="0"/>
              <a:t> Mc </a:t>
            </a:r>
            <a:r>
              <a:rPr lang="en-US" dirty="0" err="1"/>
              <a:t>Graw</a:t>
            </a:r>
            <a:r>
              <a:rPr lang="en-US" dirty="0"/>
              <a:t> Hill, New Delhi .</a:t>
            </a:r>
          </a:p>
          <a:p>
            <a:pPr marL="0" indent="0">
              <a:buNone/>
            </a:pPr>
            <a:r>
              <a:rPr lang="en-GB" dirty="0"/>
              <a:t> </a:t>
            </a:r>
            <a:endParaRPr lang="en-US" dirty="0"/>
          </a:p>
        </p:txBody>
      </p:sp>
    </p:spTree>
    <p:extLst>
      <p:ext uri="{BB962C8B-B14F-4D97-AF65-F5344CB8AC3E}">
        <p14:creationId xmlns:p14="http://schemas.microsoft.com/office/powerpoint/2010/main" val="41795356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6894</TotalTime>
  <Words>3175</Words>
  <Application>Microsoft Office PowerPoint</Application>
  <PresentationFormat>Widescreen</PresentationFormat>
  <Paragraphs>418</Paragraphs>
  <Slides>49</Slides>
  <Notes>1</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49</vt:i4>
      </vt:variant>
    </vt:vector>
  </HeadingPairs>
  <TitlesOfParts>
    <vt:vector size="59" baseType="lpstr">
      <vt:lpstr>Arial</vt:lpstr>
      <vt:lpstr>Calibri</vt:lpstr>
      <vt:lpstr>Cambria Math</vt:lpstr>
      <vt:lpstr>Courier New</vt:lpstr>
      <vt:lpstr>Lucida Sans</vt:lpstr>
      <vt:lpstr>Narkisim</vt:lpstr>
      <vt:lpstr>Times New Roman</vt:lpstr>
      <vt:lpstr>Theme1</vt:lpstr>
      <vt:lpstr>Custom Design</vt:lpstr>
      <vt:lpstr>Equation.3</vt:lpstr>
      <vt:lpstr>Business Finance   Week 5   Valuation of Securities</vt:lpstr>
      <vt:lpstr>Intended Learning Outcomes </vt:lpstr>
      <vt:lpstr>                     Introduction</vt:lpstr>
      <vt:lpstr>                     Introduction CtD</vt:lpstr>
      <vt:lpstr>Bond Valuation</vt:lpstr>
      <vt:lpstr>Bond Valuation CtD</vt:lpstr>
      <vt:lpstr>Bond Valuation CtD</vt:lpstr>
      <vt:lpstr>Bond Valuation Illustration  </vt:lpstr>
      <vt:lpstr>Solution</vt:lpstr>
      <vt:lpstr>Factors Affecting the Value of Bonds</vt:lpstr>
      <vt:lpstr>Why the Required Return differs from Coupon Rate</vt:lpstr>
      <vt:lpstr>a) Required Returns and Bond Values</vt:lpstr>
      <vt:lpstr>Illustration-  Required return&gt; Coupon Rate</vt:lpstr>
      <vt:lpstr>Illustration solution</vt:lpstr>
      <vt:lpstr>Illustration- Required Return&lt; Coupon Rate</vt:lpstr>
      <vt:lpstr>Illustration- solution</vt:lpstr>
      <vt:lpstr>Factors Affecting the Value of Bonds CTd  b) Time to maturity and Bond Values</vt:lpstr>
      <vt:lpstr> Perpetual Bonds</vt:lpstr>
      <vt:lpstr> Perpetual Bonds Valuation </vt:lpstr>
      <vt:lpstr> Illustration</vt:lpstr>
      <vt:lpstr>Zero Coupon Rate Bonds</vt:lpstr>
      <vt:lpstr>Zero Coupon Rate Bonds Valuation </vt:lpstr>
      <vt:lpstr>Illustration- Zero Coupon Bond</vt:lpstr>
      <vt:lpstr>Semi-Annual Compounding Interest</vt:lpstr>
      <vt:lpstr>Illustration</vt:lpstr>
      <vt:lpstr>Preference Shares</vt:lpstr>
      <vt:lpstr>Preference Shares Valuation</vt:lpstr>
      <vt:lpstr>Illustration – Preference Shares</vt:lpstr>
      <vt:lpstr>Valuation of Ordinary Shares</vt:lpstr>
      <vt:lpstr>Basic Stock/Share Valuation Equation</vt:lpstr>
      <vt:lpstr>Share Valuation Equation- Dividend assumptions</vt:lpstr>
      <vt:lpstr>Common Stock Valuation (Zero Growth Valuation)</vt:lpstr>
      <vt:lpstr>Illustration- Zero growth Dividend  </vt:lpstr>
      <vt:lpstr>Constant Growth Model</vt:lpstr>
      <vt:lpstr>Constant Growth Model CtD</vt:lpstr>
      <vt:lpstr>Illustration- Constant growth model</vt:lpstr>
      <vt:lpstr>Illustration -Solution </vt:lpstr>
      <vt:lpstr>Illustration –Solution CtD</vt:lpstr>
      <vt:lpstr>Variable Growth Model</vt:lpstr>
      <vt:lpstr>       Steps   1. Find the value of dividends at the end of each year Dt, during the initial growth years 1 to n  by    Dt = D0 x (1 + gs)t </vt:lpstr>
      <vt:lpstr>Steps CtD</vt:lpstr>
      <vt:lpstr> Steps CtD:  </vt:lpstr>
      <vt:lpstr>Illustration-Variable Growth</vt:lpstr>
      <vt:lpstr>Solution</vt:lpstr>
      <vt:lpstr>Solution CtD</vt:lpstr>
      <vt:lpstr>Solution CtD</vt:lpstr>
      <vt:lpstr>Solution CtD</vt:lpstr>
      <vt:lpstr>THE END</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John N. Kamau</dc:creator>
  <cp:lastModifiedBy>user</cp:lastModifiedBy>
  <cp:revision>428</cp:revision>
  <dcterms:created xsi:type="dcterms:W3CDTF">2022-03-11T15:32:41Z</dcterms:created>
  <dcterms:modified xsi:type="dcterms:W3CDTF">2023-10-07T08:40:11Z</dcterms:modified>
</cp:coreProperties>
</file>