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  <p:sldMasterId id="2147483688" r:id="rId2"/>
  </p:sldMasterIdLst>
  <p:notesMasterIdLst>
    <p:notesMasterId r:id="rId51"/>
  </p:notesMasterIdLst>
  <p:sldIdLst>
    <p:sldId id="256" r:id="rId3"/>
    <p:sldId id="292" r:id="rId4"/>
    <p:sldId id="355" r:id="rId5"/>
    <p:sldId id="297" r:id="rId6"/>
    <p:sldId id="341" r:id="rId7"/>
    <p:sldId id="311" r:id="rId8"/>
    <p:sldId id="340" r:id="rId9"/>
    <p:sldId id="356" r:id="rId10"/>
    <p:sldId id="357" r:id="rId11"/>
    <p:sldId id="293" r:id="rId12"/>
    <p:sldId id="358" r:id="rId13"/>
    <p:sldId id="312" r:id="rId14"/>
    <p:sldId id="342" r:id="rId15"/>
    <p:sldId id="359" r:id="rId16"/>
    <p:sldId id="294" r:id="rId17"/>
    <p:sldId id="313" r:id="rId18"/>
    <p:sldId id="360" r:id="rId19"/>
    <p:sldId id="296" r:id="rId20"/>
    <p:sldId id="327" r:id="rId21"/>
    <p:sldId id="314" r:id="rId22"/>
    <p:sldId id="300" r:id="rId23"/>
    <p:sldId id="345" r:id="rId24"/>
    <p:sldId id="346" r:id="rId25"/>
    <p:sldId id="347" r:id="rId26"/>
    <p:sldId id="351" r:id="rId27"/>
    <p:sldId id="295" r:id="rId28"/>
    <p:sldId id="298" r:id="rId29"/>
    <p:sldId id="352" r:id="rId30"/>
    <p:sldId id="343" r:id="rId31"/>
    <p:sldId id="315" r:id="rId32"/>
    <p:sldId id="299" r:id="rId33"/>
    <p:sldId id="316" r:id="rId34"/>
    <p:sldId id="301" r:id="rId35"/>
    <p:sldId id="302" r:id="rId36"/>
    <p:sldId id="303" r:id="rId37"/>
    <p:sldId id="353" r:id="rId38"/>
    <p:sldId id="318" r:id="rId39"/>
    <p:sldId id="306" r:id="rId40"/>
    <p:sldId id="319" r:id="rId41"/>
    <p:sldId id="307" r:id="rId42"/>
    <p:sldId id="308" r:id="rId43"/>
    <p:sldId id="321" r:id="rId44"/>
    <p:sldId id="344" r:id="rId45"/>
    <p:sldId id="322" r:id="rId46"/>
    <p:sldId id="323" r:id="rId47"/>
    <p:sldId id="361" r:id="rId48"/>
    <p:sldId id="339" r:id="rId49"/>
    <p:sldId id="326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544" autoAdjust="0"/>
    <p:restoredTop sz="87251" autoAdjust="0"/>
  </p:normalViewPr>
  <p:slideViewPr>
    <p:cSldViewPr snapToGrid="0">
      <p:cViewPr varScale="1">
        <p:scale>
          <a:sx n="47" d="100"/>
          <a:sy n="47" d="100"/>
        </p:scale>
        <p:origin x="104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31CE14-7628-4AFE-9F52-566F0E0BC23E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03FAF0-92FB-404B-9F40-0F18ACC91D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9514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03FAF0-92FB-404B-9F40-0F18ACC91D3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0321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3175"/>
            <a:ext cx="8686800" cy="1590675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/>
          </a:p>
        </p:txBody>
      </p:sp>
      <p:pic>
        <p:nvPicPr>
          <p:cNvPr id="5" name="Picture 10" descr="halfton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63700"/>
            <a:ext cx="8686800" cy="166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 descr="map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0134" y="2730500"/>
            <a:ext cx="3026833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9156700" y="6402388"/>
            <a:ext cx="2980267" cy="400050"/>
          </a:xfrm>
          <a:prstGeom prst="rect">
            <a:avLst/>
          </a:prstGeom>
          <a:solidFill>
            <a:srgbClr val="132C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/>
          </a:p>
        </p:txBody>
      </p:sp>
      <p:sp>
        <p:nvSpPr>
          <p:cNvPr id="8" name="TextBox 7"/>
          <p:cNvSpPr txBox="1"/>
          <p:nvPr/>
        </p:nvSpPr>
        <p:spPr>
          <a:xfrm>
            <a:off x="9156700" y="6430964"/>
            <a:ext cx="2980267" cy="231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900" b="1" spc="225" dirty="0">
                <a:solidFill>
                  <a:schemeClr val="bg1">
                    <a:lumMod val="85000"/>
                  </a:schemeClr>
                </a:solidFill>
                <a:latin typeface="+mn-lt"/>
                <a:cs typeface="Arial" panose="020B0604020202020204" pitchFamily="34" charset="0"/>
              </a:rPr>
              <a:t>www.nettconsultants.com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2184" y="6397625"/>
            <a:ext cx="5094816" cy="30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350" i="1" dirty="0">
                <a:solidFill>
                  <a:srgbClr val="2F559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Transformation Through Ethical Consulting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-3175"/>
            <a:ext cx="3505200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318"/>
            <a:ext cx="8686800" cy="1582185"/>
          </a:xfrm>
          <a:noFill/>
        </p:spPr>
        <p:txBody>
          <a:bodyPr/>
          <a:lstStyle>
            <a:lvl1pPr algn="ctr">
              <a:defRPr sz="4500" b="1" cap="small" spc="225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" y="3524597"/>
            <a:ext cx="8686799" cy="1620982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3300" b="0" i="1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6092981"/>
      </p:ext>
    </p:extLst>
  </p:cSld>
  <p:clrMapOvr>
    <a:masterClrMapping/>
  </p:clrMapOvr>
  <p:transition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844"/>
            <a:ext cx="8752789" cy="1000668"/>
          </a:xfrm>
        </p:spPr>
        <p:txBody>
          <a:bodyPr>
            <a:noAutofit/>
          </a:bodyPr>
          <a:lstStyle>
            <a:lvl1pPr>
              <a:defRPr sz="3000" cap="small" spc="225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0"/>
          </p:nvPr>
        </p:nvSpPr>
        <p:spPr>
          <a:xfrm>
            <a:off x="228600" y="1770612"/>
            <a:ext cx="8981389" cy="4688379"/>
          </a:xfrm>
        </p:spPr>
        <p:txBody>
          <a:bodyPr>
            <a:normAutofit/>
          </a:bodyPr>
          <a:lstStyle>
            <a:lvl1pPr marL="255985" indent="-255985">
              <a:defRPr sz="3300"/>
            </a:lvl1pPr>
            <a:lvl2pPr marL="514350" indent="-171450">
              <a:buFont typeface="Lucida Sans" panose="020B0602030504020204" pitchFamily="34" charset="0"/>
              <a:buChar char="–"/>
              <a:defRPr sz="3000">
                <a:solidFill>
                  <a:schemeClr val="accent2"/>
                </a:solidFill>
              </a:defRPr>
            </a:lvl2pPr>
            <a:lvl3pPr marL="857250" indent="-171450">
              <a:buFont typeface="Courier New" panose="02070309020205020404" pitchFamily="49" charset="0"/>
              <a:buChar char="o"/>
              <a:defRPr sz="2700"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8334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881201"/>
      </p:ext>
    </p:extLst>
  </p:cSld>
  <p:clrMapOvr>
    <a:masterClrMapping/>
  </p:clrMapOvr>
  <p:transition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830226"/>
      </p:ext>
    </p:extLst>
  </p:cSld>
  <p:clrMapOvr>
    <a:masterClrMapping/>
  </p:clrMapOvr>
  <p:transition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Log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651" y="68263"/>
            <a:ext cx="285750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272158"/>
      </p:ext>
    </p:extLst>
  </p:cSld>
  <p:clrMapOvr>
    <a:masterClrMapping/>
  </p:clrMapOvr>
  <p:transition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733439"/>
      </p:ext>
    </p:extLst>
  </p:cSld>
  <p:clrMapOvr>
    <a:masterClrMapping/>
  </p:clrMapOvr>
  <p:transition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858656"/>
      </p:ext>
    </p:extLst>
  </p:cSld>
  <p:clrMapOvr>
    <a:masterClrMapping/>
  </p:clrMapOvr>
  <p:transition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472187"/>
      </p:ext>
    </p:extLst>
  </p:cSld>
  <p:clrMapOvr>
    <a:masterClrMapping/>
  </p:clrMapOvr>
  <p:transition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4721576"/>
      </p:ext>
    </p:extLst>
  </p:cSld>
  <p:clrMapOvr>
    <a:masterClrMapping/>
  </p:clrMapOvr>
  <p:transition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T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5880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00800" y="1600203"/>
            <a:ext cx="55880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T"/>
          </a:p>
        </p:txBody>
      </p:sp>
    </p:spTree>
    <p:extLst>
      <p:ext uri="{BB962C8B-B14F-4D97-AF65-F5344CB8AC3E}">
        <p14:creationId xmlns:p14="http://schemas.microsoft.com/office/powerpoint/2010/main" val="4015331305"/>
      </p:ext>
    </p:extLst>
  </p:cSld>
  <p:clrMapOvr>
    <a:masterClrMapping/>
  </p:clrMapOvr>
  <p:transition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E7ADA1-D6C1-40C0-81CD-8C94C1794AD6}" type="datetimeFigureOut">
              <a:rPr lang="en-US"/>
              <a:pPr>
                <a:defRPr/>
              </a:pPr>
              <a:t>10/4/2023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7751E1-1352-42A3-9172-593316E468F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216147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4743E3-570A-4A81-B050-550B44FF855C}" type="datetimeFigureOut">
              <a:rPr lang="en-US"/>
              <a:pPr>
                <a:defRPr/>
              </a:pPr>
              <a:t>10/4/2023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3B0791-207A-41C8-852C-8579531591D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223663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418E7-50DE-450B-8C75-134A5D39FEB3}" type="datetimeFigureOut">
              <a:rPr lang="en-US"/>
              <a:pPr>
                <a:defRPr/>
              </a:pPr>
              <a:t>10/4/2023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ED7299-11C9-4F04-94FB-B0F742A146C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7499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>
                <a:latin typeface="+mj-lt"/>
              </a:defRPr>
            </a:lvl1pPr>
            <a:lvl2pPr>
              <a:defRPr sz="2800">
                <a:latin typeface="+mj-lt"/>
              </a:defRPr>
            </a:lvl2pPr>
            <a:lvl3pPr>
              <a:defRPr sz="2800">
                <a:latin typeface="+mj-lt"/>
              </a:defRPr>
            </a:lvl3pPr>
            <a:lvl4pPr>
              <a:defRPr sz="2800">
                <a:latin typeface="+mj-lt"/>
              </a:defRPr>
            </a:lvl4pPr>
            <a:lvl5pPr>
              <a:defRPr sz="2800">
                <a:latin typeface="+mj-lt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57868A-CDC4-444C-9595-A3B1C1D1A60A}" type="datetimeFigureOut">
              <a:rPr lang="en-US"/>
              <a:pPr>
                <a:defRPr/>
              </a:pPr>
              <a:t>10/4/2023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Dr John Kamau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CE69DA-0440-4D04-B5D7-CFA7E329E6D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943370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EEB59-9E9E-4E5D-9D5A-59BEB237163F}" type="datetimeFigureOut">
              <a:rPr lang="en-US"/>
              <a:pPr>
                <a:defRPr/>
              </a:pPr>
              <a:t>10/4/2023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7F1177-32F8-4E5B-8F6E-C78E7762C4F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770487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3AC67C-D749-4751-BBC3-E5ECB2D77C2C}" type="datetimeFigureOut">
              <a:rPr lang="en-US"/>
              <a:pPr>
                <a:defRPr/>
              </a:pPr>
              <a:t>10/4/2023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8218F4-948A-4E38-81A1-52FF53877C8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705937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D98906-F489-4CD2-99EF-5D93689AB451}" type="datetimeFigureOut">
              <a:rPr lang="en-US"/>
              <a:pPr>
                <a:defRPr/>
              </a:pPr>
              <a:t>10/4/2023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ED973E-7CD2-4A96-89EF-F52A1BAE8DD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881374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913DDC-5FD3-4261-92CC-D05065E148B2}" type="datetimeFigureOut">
              <a:rPr lang="en-US"/>
              <a:pPr>
                <a:defRPr/>
              </a:pPr>
              <a:t>10/4/2023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9F018C-0F26-481C-9196-65C3F8699DD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023874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D14C83-0D14-4EBE-86D6-3531478C2C7E}" type="datetimeFigureOut">
              <a:rPr lang="en-US"/>
              <a:pPr>
                <a:defRPr/>
              </a:pPr>
              <a:t>10/4/2023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1C34F3-9E00-4AE4-A860-14F60958D4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992111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2EA83-3376-44AE-B94A-1E25818175A1}" type="datetimeFigureOut">
              <a:rPr lang="en-US"/>
              <a:pPr>
                <a:defRPr/>
              </a:pPr>
              <a:t>10/4/2023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E859DA-6FA8-4DD4-BA08-253BDFC6347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84071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F360DD-2B7D-4C25-95A0-81B61A4BDDE1}" type="datetimeFigureOut">
              <a:rPr lang="en-US"/>
              <a:pPr>
                <a:defRPr/>
              </a:pPr>
              <a:t>10/4/2023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116DF2-78DB-48C1-8F11-9E1F2ED2B18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1177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122768" y="100013"/>
            <a:ext cx="9057217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2767" y="1825625"/>
            <a:ext cx="9374717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052" name="TextBox 7"/>
          <p:cNvSpPr txBox="1">
            <a:spLocks noChangeArrowheads="1"/>
          </p:cNvSpPr>
          <p:nvPr/>
        </p:nvSpPr>
        <p:spPr bwMode="auto">
          <a:xfrm>
            <a:off x="8832852" y="6164264"/>
            <a:ext cx="320463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en-US" altLang="en-US" sz="1200">
                <a:solidFill>
                  <a:srgbClr val="2F5597"/>
                </a:solidFill>
              </a:rPr>
              <a:t>www.nettconsultants.com</a:t>
            </a:r>
          </a:p>
        </p:txBody>
      </p:sp>
      <p:sp>
        <p:nvSpPr>
          <p:cNvPr id="2053" name="TextBox 9"/>
          <p:cNvSpPr txBox="1">
            <a:spLocks noChangeArrowheads="1"/>
          </p:cNvSpPr>
          <p:nvPr/>
        </p:nvSpPr>
        <p:spPr bwMode="auto">
          <a:xfrm>
            <a:off x="6921500" y="6481763"/>
            <a:ext cx="515831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en-US" altLang="en-US" sz="1200" i="1">
                <a:solidFill>
                  <a:srgbClr val="2F5597"/>
                </a:solidFill>
              </a:rPr>
              <a:t>Transformation Through Ethical Consulting</a:t>
            </a:r>
          </a:p>
        </p:txBody>
      </p:sp>
      <p:pic>
        <p:nvPicPr>
          <p:cNvPr id="2054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1534" y="120650"/>
            <a:ext cx="3308351" cy="106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139701" y="847725"/>
            <a:ext cx="9131300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8701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</p:sldLayoutIdLst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47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rgbClr val="203864"/>
          </a:solidFill>
          <a:latin typeface="Narkisim" panose="020E0502050101010101" pitchFamily="34" charset="-79"/>
          <a:ea typeface="+mj-ea"/>
          <a:cs typeface="Narkisim" panose="020E0502050101010101" pitchFamily="34" charset="-79"/>
        </a:defRPr>
      </a:lvl1pPr>
      <a:lvl2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2pPr>
      <a:lvl3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3pPr>
      <a:lvl4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4pPr>
      <a:lvl5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5pPr>
      <a:lvl6pPr marL="4572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6pPr>
      <a:lvl7pPr marL="9144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7pPr>
      <a:lvl8pPr marL="13716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8pPr>
      <a:lvl9pPr marL="18288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9pPr>
    </p:titleStyle>
    <p:bodyStyle>
      <a:lvl1pPr marL="428625" indent="-428625" algn="l" defTabSz="685800" rtl="0" eaLnBrk="1" fontAlgn="base" hangingPunct="1">
        <a:spcBef>
          <a:spcPts val="750"/>
        </a:spcBef>
        <a:spcAft>
          <a:spcPts val="450"/>
        </a:spcAft>
        <a:buFont typeface="Arial" charset="0"/>
        <a:buChar char="•"/>
        <a:defRPr sz="2700" kern="1200">
          <a:solidFill>
            <a:schemeClr val="tx1"/>
          </a:solidFill>
          <a:latin typeface="Narkisim" panose="020E0502050101010101" pitchFamily="34" charset="-79"/>
          <a:ea typeface="+mn-ea"/>
          <a:cs typeface="Narkisim" panose="020E0502050101010101" pitchFamily="34" charset="-79"/>
        </a:defRPr>
      </a:lvl1pPr>
      <a:lvl2pPr marL="514350" indent="-171450" algn="l" defTabSz="685800" rtl="0" eaLnBrk="1" fontAlgn="base" hangingPunct="1">
        <a:spcBef>
          <a:spcPts val="375"/>
        </a:spcBef>
        <a:spcAft>
          <a:spcPts val="450"/>
        </a:spcAft>
        <a:buFont typeface="Lucida Sans" pitchFamily="34" charset="0"/>
        <a:buChar char="–"/>
        <a:defRPr sz="2400" i="1" kern="1200">
          <a:solidFill>
            <a:srgbClr val="C00000"/>
          </a:solidFill>
          <a:latin typeface="Narkisim" panose="020E0502050101010101" pitchFamily="34" charset="-79"/>
          <a:ea typeface="+mn-ea"/>
          <a:cs typeface="Narkisim" panose="020E0502050101010101" pitchFamily="34" charset="-79"/>
        </a:defRPr>
      </a:lvl2pPr>
      <a:lvl3pPr marL="8572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Lucida Sans" pitchFamily="34" charset="0"/>
        <a:buChar char="–"/>
        <a:defRPr sz="2100" kern="1200">
          <a:solidFill>
            <a:srgbClr val="2F5597"/>
          </a:solidFill>
          <a:latin typeface="Narkisim" panose="020E0502050101010101" pitchFamily="34" charset="-79"/>
          <a:ea typeface="+mn-ea"/>
          <a:cs typeface="Narkisim" panose="020E0502050101010101" pitchFamily="34" charset="-79"/>
        </a:defRPr>
      </a:lvl3pPr>
      <a:lvl4pPr marL="12001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Narkisim" panose="020E0502050101010101" pitchFamily="34" charset="-79"/>
          <a:ea typeface="+mn-ea"/>
          <a:cs typeface="Narkisim" panose="020E0502050101010101" pitchFamily="34" charset="-79"/>
        </a:defRPr>
      </a:lvl4pPr>
      <a:lvl5pPr marL="15430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Narkisim" panose="020E0502050101010101" pitchFamily="34" charset="-79"/>
          <a:ea typeface="+mn-ea"/>
          <a:cs typeface="Narkisim" panose="020E0502050101010101" pitchFamily="34" charset="-79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2107F3A-5579-447A-96D6-F85B234E830B}" type="datetimeFigureOut">
              <a:rPr lang="en-US"/>
              <a:pPr>
                <a:defRPr/>
              </a:pPr>
              <a:t>10/4/2023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3B22E2F5-D5DB-4132-855D-89E3038358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9683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5EDB21-84B1-4581-8736-46B09420DB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047136"/>
            <a:ext cx="10363200" cy="3364478"/>
          </a:xfrm>
        </p:spPr>
        <p:txBody>
          <a:bodyPr/>
          <a:lstStyle/>
          <a:p>
            <a:r>
              <a:rPr lang="en-GB" b="1" dirty="0" smtClean="0"/>
              <a:t>Business Finance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Week </a:t>
            </a:r>
            <a:r>
              <a:rPr lang="en-GB" dirty="0" smtClean="0"/>
              <a:t>6</a:t>
            </a:r>
            <a:br>
              <a:rPr lang="en-GB" dirty="0" smtClean="0"/>
            </a:br>
            <a:r>
              <a:rPr lang="en-GB" dirty="0" smtClean="0"/>
              <a:t> </a:t>
            </a:r>
            <a:br>
              <a:rPr lang="en-GB" dirty="0" smtClean="0"/>
            </a:br>
            <a:r>
              <a:rPr lang="en-GB" dirty="0" smtClean="0"/>
              <a:t>Analysis of Financial Statements</a:t>
            </a:r>
            <a:endParaRPr lang="en-US" sz="4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C0DFFB-67B2-4EED-B0EB-83FD67D7CB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4026310"/>
            <a:ext cx="8534400" cy="1612490"/>
          </a:xfrm>
        </p:spPr>
        <p:txBody>
          <a:bodyPr>
            <a:normAutofit/>
          </a:bodyPr>
          <a:lstStyle/>
          <a:p>
            <a:endParaRPr lang="en-US" b="1" i="0" dirty="0">
              <a:solidFill>
                <a:schemeClr val="tx1"/>
              </a:solidFill>
            </a:endParaRPr>
          </a:p>
          <a:p>
            <a:r>
              <a:rPr lang="en-US" b="1" dirty="0" smtClean="0"/>
              <a:t>Lecturer: Dr. Charity </a:t>
            </a:r>
            <a:r>
              <a:rPr lang="en-US" b="1" dirty="0" err="1" smtClean="0"/>
              <a:t>Njoka</a:t>
            </a:r>
            <a:r>
              <a:rPr lang="en-US" b="1" dirty="0" smtClean="0"/>
              <a:t> (PhD)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56130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08"/>
    </mc:Choice>
    <mc:Fallback xmlns="">
      <p:transition spd="slow" advTm="13108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1582400" cy="840658"/>
          </a:xfrm>
        </p:spPr>
        <p:txBody>
          <a:bodyPr/>
          <a:lstStyle/>
          <a:p>
            <a:r>
              <a:rPr lang="en-US" sz="3600" b="1" dirty="0" smtClean="0"/>
              <a:t>Intended Learning Outcomes 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840659"/>
            <a:ext cx="11724968" cy="6017341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 algn="just">
              <a:buNone/>
            </a:pPr>
            <a:endParaRPr lang="en-GB" dirty="0" smtClean="0"/>
          </a:p>
          <a:p>
            <a:pPr marL="0" indent="0" algn="just">
              <a:buNone/>
            </a:pPr>
            <a:r>
              <a:rPr lang="en-GB" dirty="0" smtClean="0"/>
              <a:t>By the </a:t>
            </a:r>
            <a:r>
              <a:rPr lang="en-GB" dirty="0"/>
              <a:t>end of this </a:t>
            </a:r>
            <a:r>
              <a:rPr lang="en-GB" dirty="0" smtClean="0"/>
              <a:t>lecturer </a:t>
            </a:r>
            <a:r>
              <a:rPr lang="en-GB" dirty="0"/>
              <a:t>, you should be able to,</a:t>
            </a:r>
          </a:p>
          <a:p>
            <a:pPr lvl="0" algn="just"/>
            <a:endParaRPr lang="en-US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US" dirty="0"/>
              <a:t>Describe the meaning and relevance of financial analysis.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dirty="0"/>
              <a:t>Discuss the users of financial statements.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dirty="0"/>
              <a:t>Describe sources of financial statements.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dirty="0"/>
              <a:t>Describe in detail financial ratios.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dirty="0"/>
              <a:t> Define financial forecasting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017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1582400" cy="840658"/>
          </a:xfrm>
        </p:spPr>
        <p:txBody>
          <a:bodyPr/>
          <a:lstStyle/>
          <a:p>
            <a:r>
              <a:rPr lang="en-US" sz="3600" b="1" dirty="0" smtClean="0"/>
              <a:t>Intended Learning Outcomes  </a:t>
            </a:r>
            <a:r>
              <a:rPr lang="en-US" sz="3600" b="1" dirty="0" err="1" smtClean="0"/>
              <a:t>CtD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840659"/>
            <a:ext cx="11724968" cy="6017341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 algn="just">
              <a:buNone/>
            </a:pPr>
            <a:endParaRPr lang="en-GB" dirty="0" smtClean="0"/>
          </a:p>
          <a:p>
            <a:pPr marL="0" indent="0" algn="just">
              <a:buNone/>
            </a:pPr>
            <a:r>
              <a:rPr lang="en-GB" dirty="0" smtClean="0"/>
              <a:t>By the </a:t>
            </a:r>
            <a:r>
              <a:rPr lang="en-GB" dirty="0"/>
              <a:t>end of this </a:t>
            </a:r>
            <a:r>
              <a:rPr lang="en-GB" dirty="0" smtClean="0"/>
              <a:t>lecturer </a:t>
            </a:r>
            <a:r>
              <a:rPr lang="en-GB" dirty="0"/>
              <a:t>, you should be able to</a:t>
            </a:r>
            <a:r>
              <a:rPr lang="en-GB" dirty="0" smtClean="0"/>
              <a:t>,</a:t>
            </a:r>
          </a:p>
          <a:p>
            <a:pPr marL="0" indent="0" algn="just">
              <a:buNone/>
            </a:pPr>
            <a:endParaRPr lang="en-GB" dirty="0"/>
          </a:p>
          <a:p>
            <a:pPr marL="0" lvl="0" indent="0">
              <a:buNone/>
            </a:pPr>
            <a:r>
              <a:rPr lang="en-US" dirty="0" smtClean="0"/>
              <a:t>6. Discuss </a:t>
            </a:r>
            <a:r>
              <a:rPr lang="en-US" dirty="0"/>
              <a:t>the types of comparison used in financial statement analysis</a:t>
            </a:r>
          </a:p>
          <a:p>
            <a:pPr marL="0" lvl="0" indent="0">
              <a:buNone/>
            </a:pPr>
            <a:r>
              <a:rPr lang="en-US" dirty="0" smtClean="0"/>
              <a:t>7. Compute </a:t>
            </a:r>
            <a:r>
              <a:rPr lang="en-US" dirty="0"/>
              <a:t>financial ratios and use them to evaluate financial strengths and weaknesses.</a:t>
            </a:r>
          </a:p>
          <a:p>
            <a:pPr marL="0" lvl="0" indent="0">
              <a:buNone/>
            </a:pPr>
            <a:r>
              <a:rPr lang="en-US" dirty="0" smtClean="0"/>
              <a:t>8. Discuss </a:t>
            </a:r>
            <a:r>
              <a:rPr lang="en-US" dirty="0"/>
              <a:t>the limitations of financial statement analysis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7497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86498"/>
            <a:ext cx="9131643" cy="617838"/>
          </a:xfrm>
          <a:noFill/>
        </p:spPr>
        <p:txBody>
          <a:bodyPr/>
          <a:lstStyle/>
          <a:p>
            <a:pPr algn="l"/>
            <a:r>
              <a:rPr lang="en-US" sz="3600" b="1" dirty="0" smtClean="0"/>
              <a:t>                     Introduction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97" y="1421027"/>
            <a:ext cx="11936627" cy="5436974"/>
          </a:xfrm>
          <a:noFill/>
        </p:spPr>
        <p:txBody>
          <a:bodyPr/>
          <a:lstStyle/>
          <a:p>
            <a:r>
              <a:rPr lang="en-US" dirty="0"/>
              <a:t>Financial analysis is the process or critically examining in detail, accounting information given in financial statements and </a:t>
            </a:r>
            <a:r>
              <a:rPr lang="en-US" dirty="0" smtClean="0"/>
              <a:t>reports</a:t>
            </a:r>
          </a:p>
          <a:p>
            <a:endParaRPr lang="en-US" dirty="0" smtClean="0"/>
          </a:p>
          <a:p>
            <a:r>
              <a:rPr lang="en-US" dirty="0"/>
              <a:t>The measurement and interpretation of business performance is done through the use of </a:t>
            </a:r>
            <a:r>
              <a:rPr lang="en-US" dirty="0" smtClean="0"/>
              <a:t>ratios</a:t>
            </a:r>
          </a:p>
          <a:p>
            <a:endParaRPr lang="en-US" dirty="0" smtClean="0"/>
          </a:p>
          <a:p>
            <a:r>
              <a:rPr lang="en-US" dirty="0"/>
              <a:t>A ratio may be expressed as a percentage, as a fraction, or a stated comparison between two amounts</a:t>
            </a:r>
          </a:p>
        </p:txBody>
      </p:sp>
    </p:spTree>
    <p:extLst>
      <p:ext uri="{BB962C8B-B14F-4D97-AF65-F5344CB8AC3E}">
        <p14:creationId xmlns:p14="http://schemas.microsoft.com/office/powerpoint/2010/main" val="213939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10" y="0"/>
            <a:ext cx="8926109" cy="889686"/>
          </a:xfrm>
          <a:noFill/>
        </p:spPr>
        <p:txBody>
          <a:bodyPr/>
          <a:lstStyle/>
          <a:p>
            <a:pPr lvl="0" algn="l"/>
            <a:r>
              <a:rPr lang="en-US" sz="3600" b="1" dirty="0" smtClean="0"/>
              <a:t>Users Of Financial Statements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3538"/>
            <a:ext cx="12192000" cy="6200222"/>
          </a:xfrm>
          <a:noFill/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Shareholders-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Lenders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Potential investors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3. The government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Company management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Competitors .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Consumers and potential consumers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8062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10" y="0"/>
            <a:ext cx="8926109" cy="889686"/>
          </a:xfrm>
          <a:noFill/>
        </p:spPr>
        <p:txBody>
          <a:bodyPr/>
          <a:lstStyle/>
          <a:p>
            <a:pPr marL="0" indent="0" algn="l">
              <a:buNone/>
            </a:pPr>
            <a:r>
              <a:rPr lang="en-US" sz="3600" b="1" dirty="0" smtClean="0"/>
              <a:t>Sources Of Information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3538"/>
            <a:ext cx="12192000" cy="6200222"/>
          </a:xfrm>
          <a:noFill/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Sources of information for</a:t>
            </a:r>
            <a:r>
              <a:rPr lang="en-US" dirty="0" smtClean="0"/>
              <a:t>financial </a:t>
            </a:r>
            <a:r>
              <a:rPr lang="en-US" dirty="0"/>
              <a:t>statement </a:t>
            </a:r>
            <a:r>
              <a:rPr lang="en-US" dirty="0" smtClean="0"/>
              <a:t>analysis.</a:t>
            </a:r>
          </a:p>
          <a:p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Published reports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Registrar of Companies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Credit and Investment Advisory Agencies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Audit Reports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8370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10" y="0"/>
            <a:ext cx="8926109" cy="889686"/>
          </a:xfrm>
          <a:noFill/>
        </p:spPr>
        <p:txBody>
          <a:bodyPr/>
          <a:lstStyle/>
          <a:p>
            <a:pPr marL="0" indent="0" algn="l">
              <a:buNone/>
            </a:pPr>
            <a:r>
              <a:rPr lang="en-US" sz="3600" b="1" dirty="0" smtClean="0"/>
              <a:t>Use Of Financial Ratios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3538"/>
            <a:ext cx="12192000" cy="6200222"/>
          </a:xfrm>
          <a:noFill/>
        </p:spPr>
        <p:txBody>
          <a:bodyPr/>
          <a:lstStyle/>
          <a:p>
            <a:endParaRPr lang="en-GB" dirty="0" smtClean="0"/>
          </a:p>
          <a:p>
            <a:pPr marL="514350" indent="-514350">
              <a:buAutoNum type="arabicPeriod"/>
            </a:pPr>
            <a:r>
              <a:rPr lang="en-US" dirty="0" smtClean="0"/>
              <a:t>For </a:t>
            </a:r>
            <a:r>
              <a:rPr lang="en-US" dirty="0"/>
              <a:t>evaluating the ability of the firm to meet its short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term </a:t>
            </a:r>
            <a:r>
              <a:rPr lang="en-US" dirty="0"/>
              <a:t>financial obligation as and when they fall </a:t>
            </a:r>
            <a:r>
              <a:rPr lang="en-US" dirty="0" smtClean="0"/>
              <a:t>due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2. To interpret the performance of the firm over the period covered by the financial statements. </a:t>
            </a:r>
          </a:p>
        </p:txBody>
      </p:sp>
    </p:spTree>
    <p:extLst>
      <p:ext uri="{BB962C8B-B14F-4D97-AF65-F5344CB8AC3E}">
        <p14:creationId xmlns:p14="http://schemas.microsoft.com/office/powerpoint/2010/main" val="419723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10" y="0"/>
            <a:ext cx="8926109" cy="889686"/>
          </a:xfrm>
          <a:noFill/>
        </p:spPr>
        <p:txBody>
          <a:bodyPr/>
          <a:lstStyle/>
          <a:p>
            <a:pPr marL="0" indent="0" algn="l">
              <a:buNone/>
            </a:pPr>
            <a:r>
              <a:rPr lang="en-US" sz="3600" b="1" dirty="0" smtClean="0"/>
              <a:t>Use Of Financial Ratios </a:t>
            </a:r>
            <a:r>
              <a:rPr lang="en-US" sz="3600" b="1" dirty="0" err="1" smtClean="0"/>
              <a:t>CtD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3538"/>
            <a:ext cx="12192000" cy="6200222"/>
          </a:xfrm>
          <a:noFill/>
        </p:spPr>
        <p:txBody>
          <a:bodyPr/>
          <a:lstStyle/>
          <a:p>
            <a:endParaRPr lang="en-GB" dirty="0" smtClean="0"/>
          </a:p>
          <a:p>
            <a:pPr marL="0" indent="0">
              <a:buNone/>
            </a:pPr>
            <a:r>
              <a:rPr lang="en-US" dirty="0"/>
              <a:t>3. For comparison of the performance of the firm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This </a:t>
            </a:r>
            <a:r>
              <a:rPr lang="en-US" dirty="0"/>
              <a:t>can be done in </a:t>
            </a:r>
            <a:r>
              <a:rPr lang="en-US" dirty="0" smtClean="0"/>
              <a:t>two ways: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514350" indent="-514350">
              <a:buAutoNum type="alphaLcParenR"/>
            </a:pPr>
            <a:r>
              <a:rPr lang="en-US" dirty="0" smtClean="0"/>
              <a:t>Cross </a:t>
            </a:r>
            <a:r>
              <a:rPr lang="en-US" dirty="0"/>
              <a:t>sectional analysis-the performance of the firm in question is compared with that of individual competitive firms in the same industry</a:t>
            </a:r>
            <a:r>
              <a:rPr lang="en-US" dirty="0" smtClean="0"/>
              <a:t>.</a:t>
            </a:r>
          </a:p>
          <a:p>
            <a:pPr marL="514350" indent="-514350">
              <a:buAutoNum type="alphaLcParenR"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b</a:t>
            </a:r>
            <a:r>
              <a:rPr lang="en-US" dirty="0"/>
              <a:t>) Trend/time series analysis-the firm’s performance is evaluated over time.</a:t>
            </a:r>
          </a:p>
        </p:txBody>
      </p:sp>
    </p:spTree>
    <p:extLst>
      <p:ext uri="{BB962C8B-B14F-4D97-AF65-F5344CB8AC3E}">
        <p14:creationId xmlns:p14="http://schemas.microsoft.com/office/powerpoint/2010/main" val="1671744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10" y="0"/>
            <a:ext cx="8926109" cy="889686"/>
          </a:xfrm>
          <a:noFill/>
        </p:spPr>
        <p:txBody>
          <a:bodyPr/>
          <a:lstStyle/>
          <a:p>
            <a:pPr marL="0" indent="0" algn="l">
              <a:buNone/>
            </a:pPr>
            <a:r>
              <a:rPr lang="en-US" sz="3600" b="1" dirty="0" smtClean="0"/>
              <a:t>Use Of Financial Ratios </a:t>
            </a:r>
            <a:r>
              <a:rPr lang="en-US" sz="3600" b="1" dirty="0" err="1" smtClean="0"/>
              <a:t>CtD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3538"/>
            <a:ext cx="12192000" cy="6200222"/>
          </a:xfrm>
          <a:noFill/>
        </p:spPr>
        <p:txBody>
          <a:bodyPr/>
          <a:lstStyle/>
          <a:p>
            <a:endParaRPr lang="en-GB" dirty="0" smtClean="0"/>
          </a:p>
          <a:p>
            <a:pPr marL="0" indent="0">
              <a:buNone/>
            </a:pPr>
            <a:r>
              <a:rPr lang="en-US" dirty="0"/>
              <a:t>4. For predicting future performance of the firm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5. To establish the efficiency of assets utilization to generate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sales revenue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6. To establish the extent which the assets of the firm has been financed by fixed charge capital.</a:t>
            </a:r>
          </a:p>
        </p:txBody>
      </p:sp>
    </p:spTree>
    <p:extLst>
      <p:ext uri="{BB962C8B-B14F-4D97-AF65-F5344CB8AC3E}">
        <p14:creationId xmlns:p14="http://schemas.microsoft.com/office/powerpoint/2010/main" val="4023217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498" y="135924"/>
            <a:ext cx="11495902" cy="1297461"/>
          </a:xfrm>
        </p:spPr>
        <p:txBody>
          <a:bodyPr/>
          <a:lstStyle/>
          <a:p>
            <a:pPr algn="l"/>
            <a:r>
              <a:rPr lang="en-US" sz="3600" b="1" dirty="0" smtClean="0"/>
              <a:t>Limitations Of Financial Ratios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562" y="1631092"/>
            <a:ext cx="11664380" cy="4967416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US" dirty="0" smtClean="0"/>
              <a:t>Ratios </a:t>
            </a:r>
            <a:r>
              <a:rPr lang="en-US" dirty="0"/>
              <a:t>are computed at a specific point in time</a:t>
            </a:r>
            <a:r>
              <a:rPr lang="en-US" dirty="0" smtClean="0"/>
              <a:t>.</a:t>
            </a:r>
          </a:p>
          <a:p>
            <a:pPr marL="514350" indent="-514350">
              <a:buAutoNum type="arabicPeriod"/>
            </a:pPr>
            <a:endParaRPr lang="en-US" dirty="0"/>
          </a:p>
          <a:p>
            <a:pPr marL="0" indent="0">
              <a:buNone/>
            </a:pPr>
            <a:r>
              <a:rPr lang="en-US" dirty="0"/>
              <a:t>2. Ratios ignore the effect of inflation in performance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which </a:t>
            </a:r>
            <a:r>
              <a:rPr lang="en-US" dirty="0"/>
              <a:t>is a vital part in the daily business </a:t>
            </a:r>
            <a:r>
              <a:rPr lang="en-US" dirty="0" smtClean="0"/>
              <a:t>management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3. The comparison between firms is often done even for firms with differences in size and technology</a:t>
            </a:r>
          </a:p>
        </p:txBody>
      </p:sp>
    </p:spTree>
    <p:extLst>
      <p:ext uri="{BB962C8B-B14F-4D97-AF65-F5344CB8AC3E}">
        <p14:creationId xmlns:p14="http://schemas.microsoft.com/office/powerpoint/2010/main" val="1148368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498" y="135924"/>
            <a:ext cx="11495902" cy="1297461"/>
          </a:xfrm>
        </p:spPr>
        <p:txBody>
          <a:bodyPr/>
          <a:lstStyle/>
          <a:p>
            <a:pPr algn="l"/>
            <a:r>
              <a:rPr lang="en-US" sz="3600" b="1" dirty="0" smtClean="0"/>
              <a:t>Limitations Of Financial Ratios </a:t>
            </a:r>
            <a:r>
              <a:rPr lang="en-US" sz="3600" b="1" dirty="0" err="1" smtClean="0"/>
              <a:t>CtD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562" y="1631092"/>
            <a:ext cx="11664380" cy="4967416"/>
          </a:xfrm>
        </p:spPr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4</a:t>
            </a:r>
            <a:r>
              <a:rPr lang="en-US" dirty="0"/>
              <a:t>. Ratio analysis engages the use of historical data contained in financial statements which may be irrelevant in decision making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5. The different accounting policies applied by firms in similar industries say in depreciation calculation is a hindrance to comparison.</a:t>
            </a:r>
          </a:p>
        </p:txBody>
      </p:sp>
    </p:spTree>
    <p:extLst>
      <p:ext uri="{BB962C8B-B14F-4D97-AF65-F5344CB8AC3E}">
        <p14:creationId xmlns:p14="http://schemas.microsoft.com/office/powerpoint/2010/main" val="3630719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"/>
            <a:ext cx="10972800" cy="840658"/>
          </a:xfrm>
        </p:spPr>
        <p:txBody>
          <a:bodyPr/>
          <a:lstStyle/>
          <a:p>
            <a:pPr marL="0" indent="0" algn="l">
              <a:buNone/>
            </a:pPr>
            <a:r>
              <a:rPr lang="en-US" sz="3600" b="1" dirty="0" smtClean="0"/>
              <a:t>Types Of Ratios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778" y="654909"/>
            <a:ext cx="11726164" cy="6203092"/>
          </a:xfrm>
        </p:spPr>
        <p:txBody>
          <a:bodyPr/>
          <a:lstStyle/>
          <a:p>
            <a:pPr marL="457200" lvl="1" indent="0">
              <a:buNone/>
            </a:pPr>
            <a:endParaRPr lang="en-US" dirty="0" smtClean="0"/>
          </a:p>
          <a:p>
            <a:r>
              <a:rPr lang="en-US" dirty="0" smtClean="0"/>
              <a:t>Ratios </a:t>
            </a:r>
            <a:r>
              <a:rPr lang="en-US" dirty="0"/>
              <a:t>are broadly classified into 5 </a:t>
            </a:r>
            <a:r>
              <a:rPr lang="en-US" dirty="0" smtClean="0"/>
              <a:t>categories</a:t>
            </a:r>
          </a:p>
          <a:p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en-US" dirty="0"/>
              <a:t>Liquidity ratios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dirty="0"/>
              <a:t>Efficiency/turnover  ratios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dirty="0"/>
              <a:t>Profitability ratios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dirty="0"/>
              <a:t>Gearing ratios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dirty="0"/>
              <a:t>Investor ratios</a:t>
            </a:r>
          </a:p>
        </p:txBody>
      </p:sp>
    </p:spTree>
    <p:extLst>
      <p:ext uri="{BB962C8B-B14F-4D97-AF65-F5344CB8AC3E}">
        <p14:creationId xmlns:p14="http://schemas.microsoft.com/office/powerpoint/2010/main" val="2066562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4778" y="1"/>
            <a:ext cx="11347621" cy="840658"/>
          </a:xfrm>
        </p:spPr>
        <p:txBody>
          <a:bodyPr/>
          <a:lstStyle/>
          <a:p>
            <a:pPr lvl="0" algn="l"/>
            <a:r>
              <a:rPr lang="en-US" sz="3600" b="1" dirty="0" err="1" smtClean="0"/>
              <a:t>1.Liquidity</a:t>
            </a:r>
            <a:r>
              <a:rPr lang="en-US" sz="3600" b="1" dirty="0" smtClean="0"/>
              <a:t> </a:t>
            </a:r>
            <a:r>
              <a:rPr lang="en-US" sz="3600" b="1" dirty="0" smtClean="0"/>
              <a:t>Ratios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778" y="654909"/>
            <a:ext cx="11726164" cy="6203092"/>
          </a:xfrm>
        </p:spPr>
        <p:txBody>
          <a:bodyPr/>
          <a:lstStyle/>
          <a:p>
            <a:pPr marL="457200" lvl="1" indent="0">
              <a:buNone/>
            </a:pPr>
            <a:endParaRPr lang="en-US" dirty="0" smtClean="0"/>
          </a:p>
          <a:p>
            <a:pPr marL="0" indent="0">
              <a:lnSpc>
                <a:spcPct val="150000"/>
              </a:lnSpc>
              <a:buNone/>
            </a:pPr>
            <a:endParaRPr lang="en-US" dirty="0" smtClean="0"/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Liquidity refers to an enterprise's ability to meet its short-term obligations as and when they fall due</a:t>
            </a:r>
            <a:r>
              <a:rPr lang="en-US" dirty="0" smtClean="0"/>
              <a:t>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 </a:t>
            </a:r>
            <a:r>
              <a:rPr lang="en-US" dirty="0"/>
              <a:t>Liquidity ratios are used to assess the adequacy of a firm’s working capital.. They are also known as working capital ratios.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17455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4778" y="152399"/>
            <a:ext cx="11347622" cy="688259"/>
          </a:xfrm>
        </p:spPr>
        <p:txBody>
          <a:bodyPr/>
          <a:lstStyle/>
          <a:p>
            <a:pPr lvl="0" algn="l"/>
            <a:r>
              <a:rPr lang="en-US" sz="3600" b="1" dirty="0" smtClean="0"/>
              <a:t> Specific Liquidity Ratios- Current Ratio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778" y="654909"/>
            <a:ext cx="11726164" cy="6203092"/>
          </a:xfrm>
        </p:spPr>
        <p:txBody>
          <a:bodyPr/>
          <a:lstStyle/>
          <a:p>
            <a:pPr marL="457200" lvl="1" indent="0">
              <a:buNone/>
            </a:pPr>
            <a:endParaRPr lang="en-US" dirty="0" smtClean="0"/>
          </a:p>
          <a:p>
            <a:pPr marL="0" indent="0">
              <a:lnSpc>
                <a:spcPct val="150000"/>
              </a:lnSpc>
              <a:buNone/>
            </a:pPr>
            <a:endParaRPr lang="en-US" dirty="0" smtClean="0"/>
          </a:p>
          <a:p>
            <a:pPr marL="0" indent="0">
              <a:buNone/>
            </a:pPr>
            <a:r>
              <a:rPr lang="fr-FR" dirty="0"/>
              <a:t>a) </a:t>
            </a:r>
            <a:r>
              <a:rPr lang="fr-FR" dirty="0" err="1"/>
              <a:t>Current</a:t>
            </a:r>
            <a:r>
              <a:rPr lang="fr-FR" dirty="0"/>
              <a:t> ratio =   </a:t>
            </a:r>
            <a:r>
              <a:rPr lang="fr-FR" u="sng" dirty="0" err="1"/>
              <a:t>Current</a:t>
            </a:r>
            <a:r>
              <a:rPr lang="fr-FR" u="sng" dirty="0"/>
              <a:t> </a:t>
            </a:r>
            <a:r>
              <a:rPr lang="fr-FR" u="sng" dirty="0" err="1"/>
              <a:t>assets</a:t>
            </a:r>
            <a:endParaRPr lang="en-US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en-US" dirty="0"/>
              <a:t>This ratio indicates the number of times the current liabilities can be paid from current assets before these assets are exhausted. 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It </a:t>
            </a:r>
            <a:r>
              <a:rPr lang="en-US" dirty="0"/>
              <a:t>is recommended that the ratio be at least 2.0 i.e. the current assets must be at least twice as high as current liabilities.</a:t>
            </a:r>
          </a:p>
          <a:p>
            <a:pPr marL="0" indent="0">
              <a:buNone/>
            </a:pPr>
            <a:r>
              <a:rPr lang="fr-FR" dirty="0" smtClean="0"/>
              <a:t>                            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641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4" y="0"/>
            <a:ext cx="10972800" cy="1050323"/>
          </a:xfrm>
        </p:spPr>
        <p:txBody>
          <a:bodyPr/>
          <a:lstStyle/>
          <a:p>
            <a:pPr lvl="0" algn="l"/>
            <a:r>
              <a:rPr lang="en-US" sz="3600" b="1" dirty="0" smtClean="0"/>
              <a:t> </a:t>
            </a:r>
            <a:r>
              <a:rPr lang="en-US" sz="3600" b="1" dirty="0"/>
              <a:t>Specific Liquidity Ratios- Quick/acid test ratio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1286300"/>
            <a:ext cx="11702026" cy="5470100"/>
          </a:xfrm>
        </p:spPr>
        <p:txBody>
          <a:bodyPr/>
          <a:lstStyle/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r>
              <a:rPr lang="en-US" dirty="0"/>
              <a:t>b) Quick/acid test ratio = </a:t>
            </a:r>
            <a:r>
              <a:rPr lang="en-US" u="sng" dirty="0"/>
              <a:t>current assets- stock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			Current </a:t>
            </a:r>
            <a:r>
              <a:rPr lang="en-US" dirty="0" smtClean="0"/>
              <a:t>liabilities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It is a more refined ratio than the current ratio in which the stocks are excluded as they may not be easily converted to cash.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The </a:t>
            </a:r>
            <a:r>
              <a:rPr lang="en-US" dirty="0"/>
              <a:t>ratio indicates the firm’s ability to pay the current liabilities from the more liquid assets of the firm.</a:t>
            </a:r>
          </a:p>
          <a:p>
            <a:pPr marL="514350" indent="-514350" algn="just">
              <a:buFont typeface="+mj-lt"/>
              <a:buAutoNum type="alphaL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8705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4" y="1"/>
            <a:ext cx="10972800" cy="840658"/>
          </a:xfrm>
        </p:spPr>
        <p:txBody>
          <a:bodyPr/>
          <a:lstStyle/>
          <a:p>
            <a:pPr lvl="0" algn="l"/>
            <a:r>
              <a:rPr lang="en-US" sz="3600" b="1" dirty="0" smtClean="0"/>
              <a:t>Specific </a:t>
            </a:r>
            <a:r>
              <a:rPr lang="en-US" sz="3600" b="1" dirty="0"/>
              <a:t>Liquidity Ratios- Cash </a:t>
            </a:r>
            <a:r>
              <a:rPr lang="en-US" sz="3600" b="1" dirty="0" smtClean="0"/>
              <a:t>Ratio 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1161535"/>
            <a:ext cx="11724968" cy="5696465"/>
          </a:xfrm>
        </p:spPr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c)  Cash </a:t>
            </a:r>
            <a:r>
              <a:rPr lang="en-US" dirty="0"/>
              <a:t>ratio = </a:t>
            </a:r>
            <a:r>
              <a:rPr lang="en-US" u="sng" dirty="0"/>
              <a:t>cash + short term marketable securities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	         Current </a:t>
            </a:r>
            <a:r>
              <a:rPr lang="en-US" dirty="0" smtClean="0"/>
              <a:t>liabilities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This is a refinement of the quick ratio indicating the ability of the firm to meet its current liabilities from its most liquid resources</a:t>
            </a:r>
          </a:p>
        </p:txBody>
      </p:sp>
    </p:spTree>
    <p:extLst>
      <p:ext uri="{BB962C8B-B14F-4D97-AF65-F5344CB8AC3E}">
        <p14:creationId xmlns:p14="http://schemas.microsoft.com/office/powerpoint/2010/main" val="3384242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4" y="1"/>
            <a:ext cx="10972800" cy="840658"/>
          </a:xfrm>
        </p:spPr>
        <p:txBody>
          <a:bodyPr/>
          <a:lstStyle/>
          <a:p>
            <a:pPr marL="0" indent="0" algn="l">
              <a:buNone/>
            </a:pPr>
            <a:r>
              <a:rPr lang="en-US" sz="3600" b="1" dirty="0" smtClean="0"/>
              <a:t>2. Turnover </a:t>
            </a:r>
            <a:r>
              <a:rPr lang="en-US" sz="3600" b="1" dirty="0"/>
              <a:t>Ratios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1161535"/>
            <a:ext cx="11724968" cy="5696465"/>
          </a:xfrm>
        </p:spPr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They </a:t>
            </a:r>
            <a:r>
              <a:rPr lang="en-US" dirty="0"/>
              <a:t>are also known as </a:t>
            </a:r>
            <a:r>
              <a:rPr lang="en-US" i="1" dirty="0"/>
              <a:t>efficiency or activity ratios</a:t>
            </a:r>
            <a:r>
              <a:rPr lang="en-US" dirty="0"/>
              <a:t>.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They </a:t>
            </a:r>
            <a:r>
              <a:rPr lang="en-US" dirty="0"/>
              <a:t>indicate the efficiency with which the firm has utilized the assets or resources to generate sales revenue/turnover.</a:t>
            </a:r>
          </a:p>
        </p:txBody>
      </p:sp>
    </p:spTree>
    <p:extLst>
      <p:ext uri="{BB962C8B-B14F-4D97-AF65-F5344CB8AC3E}">
        <p14:creationId xmlns:p14="http://schemas.microsoft.com/office/powerpoint/2010/main" val="1792677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77800"/>
            <a:ext cx="11582400" cy="901700"/>
          </a:xfrm>
        </p:spPr>
        <p:txBody>
          <a:bodyPr/>
          <a:lstStyle/>
          <a:p>
            <a:pPr lvl="0" algn="l"/>
            <a:r>
              <a:rPr lang="en-US" sz="3600" b="1" dirty="0" smtClean="0"/>
              <a:t>Specific </a:t>
            </a:r>
            <a:r>
              <a:rPr lang="en-US" sz="3600" b="1" dirty="0"/>
              <a:t>Turnover </a:t>
            </a:r>
            <a:r>
              <a:rPr lang="en-US" sz="3600" b="1" dirty="0" smtClean="0"/>
              <a:t>Ratios-</a:t>
            </a:r>
            <a:r>
              <a:rPr lang="en-US" sz="3600" dirty="0"/>
              <a:t> </a:t>
            </a:r>
            <a:r>
              <a:rPr lang="en-US" sz="3600" b="1" dirty="0"/>
              <a:t>Stock/inventory turnover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7800" y="1257300"/>
            <a:ext cx="11783142" cy="5600700"/>
          </a:xfrm>
        </p:spPr>
        <p:txBody>
          <a:bodyPr/>
          <a:lstStyle/>
          <a:p>
            <a:pPr marL="0" indent="0">
              <a:buNone/>
            </a:pPr>
            <a:endParaRPr lang="en-US" b="1" dirty="0" smtClean="0"/>
          </a:p>
          <a:p>
            <a:pPr marL="0" lvl="0" indent="0">
              <a:buNone/>
            </a:pPr>
            <a:r>
              <a:rPr lang="en-US" dirty="0"/>
              <a:t>Stock/inventory turnover  = </a:t>
            </a:r>
            <a:r>
              <a:rPr lang="en-US" u="sng" dirty="0"/>
              <a:t>cost of sales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			         Average stock</a:t>
            </a:r>
          </a:p>
          <a:p>
            <a:r>
              <a:rPr lang="en-US" dirty="0"/>
              <a:t>It indicates the number of times the stock was turned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into </a:t>
            </a:r>
            <a:r>
              <a:rPr lang="en-US" dirty="0"/>
              <a:t>sales in the year.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The </a:t>
            </a:r>
            <a:r>
              <a:rPr lang="en-US" dirty="0"/>
              <a:t>higher the ratio, the better the firm and the higher the sales. A low stock turnover ratio indicates that the stock levels are either very high or they are slow. </a:t>
            </a:r>
          </a:p>
          <a:p>
            <a:endParaRPr lang="en-US" sz="2800" dirty="0"/>
          </a:p>
          <a:p>
            <a:pPr marL="0" indent="0">
              <a:buNone/>
            </a:pPr>
            <a:r>
              <a:rPr lang="en-US" dirty="0"/>
              <a:t> 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931653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516" y="0"/>
            <a:ext cx="11348884" cy="871537"/>
          </a:xfrm>
        </p:spPr>
        <p:txBody>
          <a:bodyPr/>
          <a:lstStyle/>
          <a:p>
            <a:pPr algn="l"/>
            <a:r>
              <a:rPr lang="en-US" sz="3600" b="1" dirty="0"/>
              <a:t>Specific Turnover Ratios-</a:t>
            </a:r>
            <a:r>
              <a:rPr lang="en-US" sz="3600" dirty="0"/>
              <a:t> </a:t>
            </a:r>
            <a:r>
              <a:rPr lang="en-US" sz="3600" b="1" dirty="0"/>
              <a:t>Stock holding period 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3516" y="686797"/>
            <a:ext cx="11724968" cy="6150077"/>
          </a:xfrm>
        </p:spPr>
        <p:txBody>
          <a:bodyPr/>
          <a:lstStyle/>
          <a:p>
            <a:pPr>
              <a:spcBef>
                <a:spcPts val="0"/>
              </a:spcBef>
              <a:buFontTx/>
              <a:buChar char="-"/>
            </a:pPr>
            <a:endParaRPr lang="en-GB" dirty="0" smtClean="0"/>
          </a:p>
          <a:p>
            <a:pPr marL="0" lvl="0" indent="0">
              <a:buNone/>
            </a:pPr>
            <a:endParaRPr lang="en-US" dirty="0" smtClean="0"/>
          </a:p>
          <a:p>
            <a:pPr marL="0" lvl="0" indent="0">
              <a:buNone/>
            </a:pPr>
            <a:r>
              <a:rPr lang="en-US" dirty="0" smtClean="0"/>
              <a:t>Stock </a:t>
            </a:r>
            <a:r>
              <a:rPr lang="en-US" dirty="0"/>
              <a:t>holding period  = </a:t>
            </a:r>
            <a:r>
              <a:rPr lang="en-US" u="sng" dirty="0"/>
              <a:t>   </a:t>
            </a:r>
            <a:r>
              <a:rPr lang="en-US" u="sng" dirty="0" smtClean="0"/>
              <a:t>360 </a:t>
            </a:r>
            <a:r>
              <a:rPr lang="en-US" u="sng" dirty="0"/>
              <a:t>Days       </a:t>
            </a:r>
            <a:r>
              <a:rPr lang="en-US" dirty="0" smtClean="0"/>
              <a:t> </a:t>
            </a:r>
            <a:r>
              <a:rPr lang="en-US" dirty="0"/>
              <a:t>x  average stock</a:t>
            </a:r>
          </a:p>
          <a:p>
            <a:pPr marL="0" indent="0">
              <a:buNone/>
            </a:pPr>
            <a:r>
              <a:rPr lang="en-US" dirty="0"/>
              <a:t>			                 Cost of </a:t>
            </a:r>
            <a:r>
              <a:rPr lang="en-US" dirty="0" smtClean="0"/>
              <a:t>sales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Indicates the number of days the stock was held in the warehouse before being sold.</a:t>
            </a:r>
          </a:p>
        </p:txBody>
      </p:sp>
    </p:spTree>
    <p:extLst>
      <p:ext uri="{BB962C8B-B14F-4D97-AF65-F5344CB8AC3E}">
        <p14:creationId xmlns:p14="http://schemas.microsoft.com/office/powerpoint/2010/main" val="1642322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0"/>
            <a:ext cx="11582400" cy="707923"/>
          </a:xfrm>
        </p:spPr>
        <p:txBody>
          <a:bodyPr/>
          <a:lstStyle/>
          <a:p>
            <a:pPr algn="l"/>
            <a:r>
              <a:rPr lang="en-US" sz="3600" b="1" dirty="0"/>
              <a:t>Specific Turnover Ratios-</a:t>
            </a:r>
            <a:r>
              <a:rPr lang="en-US" sz="3600" dirty="0"/>
              <a:t> </a:t>
            </a:r>
            <a:r>
              <a:rPr lang="en-US" sz="3600" b="1" dirty="0"/>
              <a:t>Debtors turnover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854" y="988541"/>
            <a:ext cx="11862088" cy="5869459"/>
          </a:xfrm>
        </p:spPr>
        <p:txBody>
          <a:bodyPr/>
          <a:lstStyle/>
          <a:p>
            <a:pPr marL="514350" lvl="0" indent="-514350" algn="just">
              <a:lnSpc>
                <a:spcPct val="150000"/>
              </a:lnSpc>
              <a:buAutoNum type="arabicPeriod"/>
            </a:pPr>
            <a:endParaRPr lang="en-US" dirty="0" smtClean="0"/>
          </a:p>
          <a:p>
            <a:pPr marL="0" lvl="0" indent="0">
              <a:buNone/>
            </a:pPr>
            <a:r>
              <a:rPr lang="en-US" dirty="0"/>
              <a:t>Debtors turnover  =   A</a:t>
            </a:r>
            <a:r>
              <a:rPr lang="en-US" u="sng" dirty="0"/>
              <a:t>nnual credit sales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		            Average </a:t>
            </a:r>
            <a:r>
              <a:rPr lang="en-US" dirty="0" smtClean="0"/>
              <a:t>debtor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This ratio indicates the number of times debtors come to buy on credit after paying their dues to the firm.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The </a:t>
            </a:r>
            <a:r>
              <a:rPr lang="en-US" dirty="0"/>
              <a:t>average debtor is the average of the opening and closing debtor balances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112463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pPr algn="l"/>
            <a:r>
              <a:rPr lang="en-US" sz="3600" b="1" dirty="0"/>
              <a:t>Specific Turnover Ratios- Debtors or average collection period 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63677"/>
            <a:ext cx="11582400" cy="6061587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 </a:t>
            </a:r>
            <a:r>
              <a:rPr lang="en-GB" b="1" dirty="0" smtClean="0"/>
              <a:t> </a:t>
            </a:r>
            <a:endParaRPr lang="en-US" dirty="0"/>
          </a:p>
          <a:p>
            <a:pPr marL="0" lvl="0" indent="0">
              <a:buNone/>
            </a:pPr>
            <a:r>
              <a:rPr lang="en-US" dirty="0"/>
              <a:t>Debtors or average collection period  </a:t>
            </a:r>
            <a:endParaRPr lang="en-US" dirty="0" smtClean="0"/>
          </a:p>
          <a:p>
            <a:pPr marL="0" lvl="0" indent="0">
              <a:buNone/>
            </a:pPr>
            <a:r>
              <a:rPr lang="en-US" dirty="0" smtClean="0"/>
              <a:t>                  = </a:t>
            </a:r>
            <a:r>
              <a:rPr lang="en-US" u="sng" dirty="0" smtClean="0"/>
              <a:t>360  </a:t>
            </a:r>
            <a:r>
              <a:rPr lang="en-US" u="sng" dirty="0"/>
              <a:t>Days         </a:t>
            </a:r>
            <a:r>
              <a:rPr lang="en-US" u="sng" dirty="0" smtClean="0"/>
              <a:t>       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		 Debtor’s turnover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This refers to the credit period that was granted to the debtors or the period within which they were to pay their dues to the firm.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9976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0"/>
            <a:ext cx="12064180" cy="663677"/>
          </a:xfrm>
        </p:spPr>
        <p:txBody>
          <a:bodyPr/>
          <a:lstStyle/>
          <a:p>
            <a:pPr algn="l"/>
            <a:r>
              <a:rPr lang="en-US" sz="3600" b="1" dirty="0"/>
              <a:t>Specific Turnover Ratios- Creditors/ accounts payable turnover 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63677"/>
            <a:ext cx="11582400" cy="6061587"/>
          </a:xfrm>
        </p:spPr>
        <p:txBody>
          <a:bodyPr/>
          <a:lstStyle/>
          <a:p>
            <a:pPr marL="0" lvl="0" indent="0">
              <a:buNone/>
            </a:pPr>
            <a:r>
              <a:rPr lang="en-GB" b="1" dirty="0" smtClean="0"/>
              <a:t> </a:t>
            </a:r>
            <a:endParaRPr lang="en-GB" b="1" dirty="0" smtClean="0"/>
          </a:p>
          <a:p>
            <a:pPr marL="0" lvl="0" indent="0">
              <a:buNone/>
            </a:pPr>
            <a:r>
              <a:rPr lang="en-US" dirty="0" smtClean="0"/>
              <a:t>Creditors</a:t>
            </a:r>
            <a:r>
              <a:rPr lang="en-US" dirty="0"/>
              <a:t>/ accounts payable turnover  </a:t>
            </a:r>
            <a:endParaRPr lang="en-US" dirty="0" smtClean="0"/>
          </a:p>
          <a:p>
            <a:pPr marL="0" lvl="0" indent="0">
              <a:buNone/>
            </a:pPr>
            <a:r>
              <a:rPr lang="en-US" dirty="0" smtClean="0"/>
              <a:t>              =  </a:t>
            </a:r>
            <a:r>
              <a:rPr lang="en-US" dirty="0"/>
              <a:t>A</a:t>
            </a:r>
            <a:r>
              <a:rPr lang="en-US" u="sng" dirty="0"/>
              <a:t>nnual credit purchases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                 Annual creditors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It indicates the number of times the firm bought goods on credit after paying its suppliers.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If </a:t>
            </a:r>
            <a:r>
              <a:rPr lang="en-US" dirty="0"/>
              <a:t>its high then payment was made within a short period of time.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2014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pPr algn="l"/>
            <a:r>
              <a:rPr lang="en-US" sz="3600" b="1" dirty="0"/>
              <a:t>Specific Turnover Ratios- Creditors payment period 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63677"/>
            <a:ext cx="11582400" cy="6061587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 </a:t>
            </a:r>
            <a:r>
              <a:rPr lang="en-GB" b="1" dirty="0" smtClean="0"/>
              <a:t> </a:t>
            </a:r>
          </a:p>
          <a:p>
            <a:pPr marL="0" lvl="0" indent="0">
              <a:buNone/>
            </a:pPr>
            <a:endParaRPr lang="en-US" dirty="0" smtClean="0"/>
          </a:p>
          <a:p>
            <a:pPr marL="0" lvl="0" indent="0">
              <a:buNone/>
            </a:pPr>
            <a:r>
              <a:rPr lang="en-US" dirty="0" smtClean="0"/>
              <a:t>Creditors </a:t>
            </a:r>
            <a:r>
              <a:rPr lang="en-US" dirty="0"/>
              <a:t>payment period   =      </a:t>
            </a:r>
            <a:r>
              <a:rPr lang="en-US" u="sng" dirty="0"/>
              <a:t>      360           </a:t>
            </a:r>
            <a:endParaRPr lang="en-US" sz="2800" dirty="0"/>
          </a:p>
          <a:p>
            <a:pPr marL="0" indent="0">
              <a:buNone/>
            </a:pPr>
            <a:r>
              <a:rPr lang="en-US" dirty="0"/>
              <a:t>					Creditor’s turnover</a:t>
            </a:r>
            <a:endParaRPr lang="en-US" sz="2800" dirty="0"/>
          </a:p>
          <a:p>
            <a:endParaRPr lang="en-US" sz="2800" dirty="0"/>
          </a:p>
          <a:p>
            <a:endParaRPr lang="en-US" sz="2800" dirty="0"/>
          </a:p>
          <a:p>
            <a:pPr marL="0" indent="0">
              <a:buNone/>
            </a:pPr>
            <a:r>
              <a:rPr lang="en-US" dirty="0" smtClean="0"/>
              <a:t>                            </a:t>
            </a:r>
            <a:r>
              <a:rPr lang="en-US" dirty="0"/>
              <a:t>=         </a:t>
            </a:r>
            <a:r>
              <a:rPr lang="en-US" u="sng" dirty="0"/>
              <a:t> 360  </a:t>
            </a:r>
            <a:r>
              <a:rPr lang="en-US" dirty="0" smtClean="0"/>
              <a:t>x   </a:t>
            </a:r>
            <a:r>
              <a:rPr lang="en-US" dirty="0"/>
              <a:t>Average creditors</a:t>
            </a:r>
            <a:endParaRPr lang="en-US" sz="2800" dirty="0"/>
          </a:p>
          <a:p>
            <a:pPr marL="0" indent="0">
              <a:buNone/>
            </a:pPr>
            <a:r>
              <a:rPr lang="en-US" dirty="0"/>
              <a:t>  </a:t>
            </a:r>
            <a:r>
              <a:rPr lang="en-US" dirty="0" smtClean="0"/>
              <a:t>                              </a:t>
            </a:r>
            <a:r>
              <a:rPr lang="en-US" dirty="0"/>
              <a:t>Annual credit </a:t>
            </a:r>
            <a:r>
              <a:rPr lang="en-US" dirty="0" smtClean="0"/>
              <a:t>purchases</a:t>
            </a:r>
          </a:p>
          <a:p>
            <a:pPr marL="0" indent="0">
              <a:buNone/>
            </a:pPr>
            <a:endParaRPr lang="en-US" sz="2800" dirty="0"/>
          </a:p>
          <a:p>
            <a:r>
              <a:rPr lang="en-US" dirty="0"/>
              <a:t>This ratio indicates the credit period granted by </a:t>
            </a:r>
            <a:r>
              <a:rPr lang="en-US" dirty="0" smtClean="0"/>
              <a:t>suppliers =.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921275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pPr algn="l"/>
            <a:r>
              <a:rPr lang="en-US" sz="3600" b="1" dirty="0" smtClean="0"/>
              <a:t>Specific Turnover Ratios- Total assets turnover 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63677"/>
            <a:ext cx="11582400" cy="6061587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 </a:t>
            </a:r>
            <a:r>
              <a:rPr lang="en-GB" b="1" dirty="0" smtClean="0"/>
              <a:t>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Total </a:t>
            </a:r>
            <a:r>
              <a:rPr lang="en-US" dirty="0"/>
              <a:t>assets turnover = </a:t>
            </a:r>
            <a:r>
              <a:rPr lang="en-US" u="sng" dirty="0"/>
              <a:t>Annual sales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                                         </a:t>
            </a:r>
            <a:r>
              <a:rPr lang="en-US" dirty="0"/>
              <a:t>Total </a:t>
            </a:r>
            <a:r>
              <a:rPr lang="en-US" dirty="0" smtClean="0"/>
              <a:t>assets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This ratio indicates the amount of sales revenue generated from utilization of one dollar of total assets</a:t>
            </a:r>
            <a:r>
              <a:rPr lang="en-US" dirty="0" smtClean="0"/>
              <a:t>. ==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336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pPr lvl="1" algn="l"/>
            <a:r>
              <a:rPr lang="en-US" sz="3600" b="1" dirty="0" smtClean="0"/>
              <a:t>3. Profitability </a:t>
            </a:r>
            <a:r>
              <a:rPr lang="en-US" sz="3600" b="1" dirty="0"/>
              <a:t>Ratios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63677"/>
            <a:ext cx="11582400" cy="6061587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 </a:t>
            </a:r>
            <a:r>
              <a:rPr lang="en-GB" b="1" dirty="0" smtClean="0"/>
              <a:t> </a:t>
            </a:r>
          </a:p>
          <a:p>
            <a:pPr marL="0" indent="0">
              <a:buNone/>
            </a:pPr>
            <a:endParaRPr lang="en-GB" b="1" dirty="0" smtClean="0"/>
          </a:p>
          <a:p>
            <a:r>
              <a:rPr lang="en-US" dirty="0" smtClean="0"/>
              <a:t>Profitability </a:t>
            </a:r>
            <a:r>
              <a:rPr lang="en-US" dirty="0"/>
              <a:t>ratios evaluate the firm’s earnings with respect to a given level of sales, a certain level of assets, the owner’s investment, or share value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/>
              <a:t>A</a:t>
            </a:r>
            <a:r>
              <a:rPr lang="en-US" dirty="0" smtClean="0"/>
              <a:t>re </a:t>
            </a:r>
            <a:r>
              <a:rPr lang="en-US" dirty="0"/>
              <a:t>of importance to long term creditors, shareholders, suppliers, employee’s and their representative groups</a:t>
            </a:r>
          </a:p>
        </p:txBody>
      </p:sp>
    </p:spTree>
    <p:extLst>
      <p:ext uri="{BB962C8B-B14F-4D97-AF65-F5344CB8AC3E}">
        <p14:creationId xmlns:p14="http://schemas.microsoft.com/office/powerpoint/2010/main" val="878894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81" y="210065"/>
            <a:ext cx="11541211" cy="642551"/>
          </a:xfrm>
        </p:spPr>
        <p:txBody>
          <a:bodyPr/>
          <a:lstStyle/>
          <a:p>
            <a:pPr algn="l"/>
            <a:r>
              <a:rPr lang="en-US" sz="3600" b="1" dirty="0"/>
              <a:t>Specific </a:t>
            </a:r>
            <a:r>
              <a:rPr lang="en-US" sz="3600" b="1" dirty="0" smtClean="0"/>
              <a:t>Profitability Ratios- </a:t>
            </a:r>
            <a:r>
              <a:rPr lang="en-US" sz="3600" b="1" dirty="0"/>
              <a:t>Gross profit margin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282" y="852616"/>
            <a:ext cx="11911914" cy="5828404"/>
          </a:xfrm>
        </p:spPr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Gross </a:t>
            </a:r>
            <a:r>
              <a:rPr lang="en-US" dirty="0"/>
              <a:t>profit margin = G</a:t>
            </a:r>
            <a:r>
              <a:rPr lang="en-US" u="sng" dirty="0"/>
              <a:t>ross profit    </a:t>
            </a:r>
            <a:r>
              <a:rPr lang="en-US" dirty="0"/>
              <a:t>x 100</a:t>
            </a:r>
          </a:p>
          <a:p>
            <a:pPr marL="0" indent="0">
              <a:buNone/>
            </a:pPr>
            <a:r>
              <a:rPr lang="en-US" dirty="0" smtClean="0"/>
              <a:t>                                             Sales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It indicates the efficiency with which management produces each unit of a product i.e. by controlling the cost of sales.</a:t>
            </a:r>
          </a:p>
          <a:p>
            <a:pPr marL="0" indent="0" algn="just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02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924" y="98854"/>
            <a:ext cx="11446476" cy="778675"/>
          </a:xfrm>
        </p:spPr>
        <p:txBody>
          <a:bodyPr/>
          <a:lstStyle/>
          <a:p>
            <a:pPr lvl="2" algn="l"/>
            <a:r>
              <a:rPr lang="en-US" sz="3600" b="1" dirty="0" smtClean="0"/>
              <a:t>Specific Profitability Ratios- Net profit margin 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5923" y="1314451"/>
            <a:ext cx="10989277" cy="5330190"/>
          </a:xfrm>
        </p:spPr>
        <p:txBody>
          <a:bodyPr/>
          <a:lstStyle/>
          <a:p>
            <a:pPr marL="0" indent="0">
              <a:buNone/>
            </a:pPr>
            <a:endParaRPr lang="en-GB" sz="2800" b="1" dirty="0" smtClean="0"/>
          </a:p>
          <a:p>
            <a:pPr marL="0" indent="0">
              <a:buNone/>
            </a:pPr>
            <a:r>
              <a:rPr lang="en-US" dirty="0"/>
              <a:t> 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Net </a:t>
            </a:r>
            <a:r>
              <a:rPr lang="en-US" dirty="0"/>
              <a:t>profit margin     = </a:t>
            </a:r>
            <a:r>
              <a:rPr lang="en-US" u="sng" dirty="0"/>
              <a:t>Profit after tax</a:t>
            </a:r>
            <a:r>
              <a:rPr lang="en-US" dirty="0"/>
              <a:t>   </a:t>
            </a:r>
            <a:r>
              <a:rPr lang="en-US" dirty="0" err="1"/>
              <a:t>x100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	                    </a:t>
            </a:r>
            <a:r>
              <a:rPr lang="en-US" dirty="0" smtClean="0"/>
              <a:t>Sales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It indicates the ability of the firm to control financing expenses in particular interest expense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2232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924" y="98854"/>
            <a:ext cx="11446476" cy="778675"/>
          </a:xfrm>
        </p:spPr>
        <p:txBody>
          <a:bodyPr/>
          <a:lstStyle/>
          <a:p>
            <a:pPr marL="0" indent="0" algn="l">
              <a:buNone/>
            </a:pPr>
            <a:r>
              <a:rPr lang="en-US" sz="3600" b="1" dirty="0"/>
              <a:t>Specific Profitability Ratios- Operating profit margin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200" y="774699"/>
            <a:ext cx="11252200" cy="5950565"/>
          </a:xfrm>
        </p:spPr>
        <p:txBody>
          <a:bodyPr/>
          <a:lstStyle/>
          <a:p>
            <a:pPr marL="0" indent="0">
              <a:buNone/>
            </a:pPr>
            <a:endParaRPr lang="en-GB" sz="2800" b="1" dirty="0" smtClean="0"/>
          </a:p>
          <a:p>
            <a:pPr marL="0" indent="0">
              <a:buNone/>
            </a:pPr>
            <a:r>
              <a:rPr lang="en-US" dirty="0"/>
              <a:t> </a:t>
            </a:r>
            <a:r>
              <a:rPr lang="en-US" dirty="0" smtClean="0"/>
              <a:t> </a:t>
            </a:r>
            <a:r>
              <a:rPr lang="en-US" dirty="0"/>
              <a:t>Operating profit margin 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= </a:t>
            </a:r>
            <a:r>
              <a:rPr lang="en-US" u="sng" dirty="0"/>
              <a:t>Operating profit/earning before interest and tax     </a:t>
            </a:r>
            <a:r>
              <a:rPr lang="en-US" dirty="0"/>
              <a:t>x </a:t>
            </a:r>
            <a:r>
              <a:rPr lang="en-US" dirty="0" smtClean="0"/>
              <a:t>100                                                                     </a:t>
            </a:r>
            <a:r>
              <a:rPr lang="en-US" dirty="0" smtClean="0"/>
              <a:t>        			Sales</a:t>
            </a:r>
            <a:endParaRPr lang="en-US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This ratio indicates the firm’s ability to control its operating expenses such as electricity, rent, rates and other </a:t>
            </a:r>
            <a:r>
              <a:rPr lang="en-US" dirty="0" smtClean="0"/>
              <a:t>costs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9950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924" y="441960"/>
            <a:ext cx="11446476" cy="914400"/>
          </a:xfrm>
        </p:spPr>
        <p:txBody>
          <a:bodyPr/>
          <a:lstStyle/>
          <a:p>
            <a:pPr lvl="2" algn="l"/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>Specific </a:t>
            </a:r>
            <a:r>
              <a:rPr lang="en-US" sz="3600" b="1" dirty="0"/>
              <a:t>Profitability Ratios- Return on investment/return on total assets</a:t>
            </a:r>
            <a:br>
              <a:rPr lang="en-US" sz="3600" b="1" dirty="0"/>
            </a:b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5924" y="877529"/>
            <a:ext cx="11446476" cy="5847735"/>
          </a:xfrm>
        </p:spPr>
        <p:txBody>
          <a:bodyPr/>
          <a:lstStyle/>
          <a:p>
            <a:pPr marL="0" indent="0">
              <a:buNone/>
            </a:pPr>
            <a:endParaRPr lang="en-GB" sz="2800" b="1" dirty="0" smtClean="0"/>
          </a:p>
          <a:p>
            <a:pPr marL="0" indent="0">
              <a:buNone/>
            </a:pPr>
            <a:endParaRPr lang="en-GB" sz="2800" dirty="0" smtClean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dirty="0"/>
              <a:t>Return on investment/return on total </a:t>
            </a:r>
            <a:r>
              <a:rPr lang="en-US" dirty="0" smtClean="0"/>
              <a:t>assets</a:t>
            </a:r>
          </a:p>
          <a:p>
            <a:pPr marL="0" indent="0">
              <a:buNone/>
            </a:pPr>
            <a:r>
              <a:rPr lang="en-US" dirty="0" smtClean="0"/>
              <a:t>               = </a:t>
            </a:r>
            <a:r>
              <a:rPr lang="en-US" u="sng" dirty="0"/>
              <a:t>Net profit        </a:t>
            </a:r>
            <a:r>
              <a:rPr lang="en-US" dirty="0"/>
              <a:t>x 100</a:t>
            </a:r>
            <a:endParaRPr lang="en-US" sz="2800" dirty="0"/>
          </a:p>
          <a:p>
            <a:pPr marL="0" indent="0">
              <a:buNone/>
            </a:pPr>
            <a:r>
              <a:rPr lang="en-US" dirty="0"/>
              <a:t>              </a:t>
            </a:r>
            <a:r>
              <a:rPr lang="en-US" dirty="0" smtClean="0"/>
              <a:t> </a:t>
            </a:r>
            <a:r>
              <a:rPr lang="en-US" dirty="0"/>
              <a:t>Total </a:t>
            </a:r>
            <a:r>
              <a:rPr lang="en-US" dirty="0" smtClean="0"/>
              <a:t>assets</a:t>
            </a:r>
          </a:p>
          <a:p>
            <a:pPr marL="0" indent="0">
              <a:buNone/>
            </a:pPr>
            <a:endParaRPr lang="en-US" sz="2800" dirty="0"/>
          </a:p>
          <a:p>
            <a:r>
              <a:rPr lang="en-US" dirty="0"/>
              <a:t>This ratio indicates the return on profit from investment of one dollar in total assets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089815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6561"/>
            <a:ext cx="11582400" cy="528451"/>
          </a:xfrm>
        </p:spPr>
        <p:txBody>
          <a:bodyPr/>
          <a:lstStyle/>
          <a:p>
            <a:pPr algn="l"/>
            <a:r>
              <a:rPr lang="en-US" sz="3600" b="1" dirty="0"/>
              <a:t>Specific Profitability Ratios- </a:t>
            </a:r>
            <a:r>
              <a:rPr lang="en-US" sz="3600" b="1" dirty="0" smtClean="0"/>
              <a:t>Return </a:t>
            </a:r>
            <a:r>
              <a:rPr lang="en-US" sz="3600" b="1" dirty="0"/>
              <a:t>on equity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5924" y="1186249"/>
            <a:ext cx="12056076" cy="5539016"/>
          </a:xfrm>
        </p:spPr>
        <p:txBody>
          <a:bodyPr/>
          <a:lstStyle/>
          <a:p>
            <a:pPr marL="0" indent="0" fontAlgn="t">
              <a:spcBef>
                <a:spcPts val="0"/>
              </a:spcBef>
              <a:buNone/>
            </a:pPr>
            <a:r>
              <a:rPr lang="en-GB" sz="2800" b="1" dirty="0" smtClean="0"/>
              <a:t> </a:t>
            </a:r>
          </a:p>
          <a:p>
            <a:pPr marL="0" indent="0">
              <a:buNone/>
            </a:pPr>
            <a:r>
              <a:rPr lang="en-US" dirty="0" smtClean="0"/>
              <a:t>Return </a:t>
            </a:r>
            <a:r>
              <a:rPr lang="en-US" dirty="0"/>
              <a:t>on equity = </a:t>
            </a:r>
            <a:r>
              <a:rPr lang="en-US" u="sng" dirty="0"/>
              <a:t>net profit        </a:t>
            </a:r>
            <a:r>
              <a:rPr lang="en-US" dirty="0"/>
              <a:t>x </a:t>
            </a:r>
            <a:r>
              <a:rPr lang="en-US" dirty="0" smtClean="0"/>
              <a:t>100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                                     Equity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This ratio indicates the return of profitability on one dollar of equity capital contributed by shareholders.</a:t>
            </a:r>
          </a:p>
          <a:p>
            <a:endParaRPr lang="en-US" dirty="0"/>
          </a:p>
          <a:p>
            <a:pPr marL="0" indent="0">
              <a:buNone/>
            </a:pPr>
            <a:endParaRPr lang="en-GB" sz="2400" b="1" dirty="0"/>
          </a:p>
          <a:p>
            <a:pPr marL="0" indent="0">
              <a:buNone/>
            </a:pPr>
            <a:endParaRPr lang="en-GB" sz="2800" b="1" dirty="0" smtClean="0"/>
          </a:p>
        </p:txBody>
      </p:sp>
    </p:spTree>
    <p:extLst>
      <p:ext uri="{BB962C8B-B14F-4D97-AF65-F5344CB8AC3E}">
        <p14:creationId xmlns:p14="http://schemas.microsoft.com/office/powerpoint/2010/main" val="3811882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pPr algn="l"/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>Specific </a:t>
            </a:r>
            <a:r>
              <a:rPr lang="en-US" sz="3600" b="1" dirty="0"/>
              <a:t>Profitability Ratios- Return on capital employed (</a:t>
            </a:r>
            <a:r>
              <a:rPr lang="en-US" sz="3600" b="1" dirty="0" err="1"/>
              <a:t>ROCE</a:t>
            </a:r>
            <a:r>
              <a:rPr lang="en-US" sz="3600" b="1" dirty="0"/>
              <a:t>)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483" y="1249680"/>
            <a:ext cx="11333317" cy="5437484"/>
          </a:xfrm>
        </p:spPr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lvl="0" indent="0">
              <a:buNone/>
            </a:pPr>
            <a:r>
              <a:rPr lang="en-US" dirty="0"/>
              <a:t>Return on capital employed (</a:t>
            </a:r>
            <a:r>
              <a:rPr lang="en-US" dirty="0" err="1"/>
              <a:t>ROCE</a:t>
            </a:r>
            <a:r>
              <a:rPr lang="en-US" dirty="0"/>
              <a:t>)  </a:t>
            </a:r>
            <a:endParaRPr lang="en-US" dirty="0" smtClean="0"/>
          </a:p>
          <a:p>
            <a:pPr marL="0" lv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  </a:t>
            </a:r>
            <a:endParaRPr lang="en-US" dirty="0" smtClean="0"/>
          </a:p>
          <a:p>
            <a:pPr marL="0" lvl="0" indent="0">
              <a:buNone/>
            </a:pPr>
            <a:r>
              <a:rPr lang="en-US" dirty="0"/>
              <a:t>	</a:t>
            </a:r>
            <a:r>
              <a:rPr lang="en-US" dirty="0" smtClean="0"/>
              <a:t>		</a:t>
            </a:r>
            <a:r>
              <a:rPr lang="en-US" dirty="0" smtClean="0"/>
              <a:t> </a:t>
            </a:r>
            <a:r>
              <a:rPr lang="en-US" dirty="0" smtClean="0"/>
              <a:t>= </a:t>
            </a:r>
            <a:r>
              <a:rPr lang="en-US" u="sng" dirty="0"/>
              <a:t>net profit</a:t>
            </a:r>
            <a:r>
              <a:rPr lang="en-US" dirty="0"/>
              <a:t>    x  100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Net </a:t>
            </a:r>
            <a:r>
              <a:rPr lang="en-US" dirty="0"/>
              <a:t>assets (capital employed)</a:t>
            </a:r>
          </a:p>
        </p:txBody>
      </p:sp>
    </p:spTree>
    <p:extLst>
      <p:ext uri="{BB962C8B-B14F-4D97-AF65-F5344CB8AC3E}">
        <p14:creationId xmlns:p14="http://schemas.microsoft.com/office/powerpoint/2010/main" val="4220668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pPr algn="l"/>
            <a:r>
              <a:rPr lang="en-US" sz="3600" b="1" dirty="0"/>
              <a:t>Gearing/ Leverage Ratios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50900"/>
            <a:ext cx="11582400" cy="5874364"/>
          </a:xfrm>
        </p:spPr>
        <p:txBody>
          <a:bodyPr/>
          <a:lstStyle/>
          <a:p>
            <a:endParaRPr lang="en-US" dirty="0" smtClean="0"/>
          </a:p>
          <a:p>
            <a:r>
              <a:rPr lang="en-US" dirty="0" smtClean="0"/>
              <a:t>These </a:t>
            </a:r>
            <a:r>
              <a:rPr lang="en-US" dirty="0"/>
              <a:t>ratios are used as a measure of the extent to which the company is financed by borrowed and owners’ funds</a:t>
            </a:r>
            <a:r>
              <a:rPr lang="en-US" dirty="0" smtClean="0"/>
              <a:t>.</a:t>
            </a:r>
          </a:p>
          <a:p>
            <a:pPr marL="0" lvl="0" indent="0">
              <a:buNone/>
            </a:pPr>
            <a:r>
              <a:rPr lang="en-US" dirty="0" smtClean="0"/>
              <a:t> </a:t>
            </a:r>
          </a:p>
          <a:p>
            <a:pPr marL="0" lvl="0" indent="0">
              <a:buNone/>
            </a:pPr>
            <a:r>
              <a:rPr lang="en-US" dirty="0" smtClean="0"/>
              <a:t>Debt </a:t>
            </a:r>
            <a:r>
              <a:rPr lang="en-US" dirty="0"/>
              <a:t>to equity ratio  =  </a:t>
            </a:r>
            <a:r>
              <a:rPr lang="en-US" u="sng" dirty="0"/>
              <a:t>long term debt  </a:t>
            </a:r>
            <a:r>
              <a:rPr lang="en-US" dirty="0"/>
              <a:t>x  100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            </a:t>
            </a:r>
            <a:r>
              <a:rPr lang="en-US" dirty="0"/>
              <a:t>Common equity </a:t>
            </a:r>
            <a:r>
              <a:rPr lang="en-US" dirty="0" smtClean="0"/>
              <a:t>capital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Long term debt is sometimes referred to as fixed charge capital.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0326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pPr algn="l"/>
            <a:r>
              <a:rPr lang="en-US" sz="3600" b="1" dirty="0" smtClean="0"/>
              <a:t>4. Other </a:t>
            </a:r>
            <a:r>
              <a:rPr lang="en-US" sz="3600" b="1" dirty="0" smtClean="0"/>
              <a:t>Gearing</a:t>
            </a:r>
            <a:r>
              <a:rPr lang="en-US" sz="3600" b="1" dirty="0"/>
              <a:t>/ Leverage Ratios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7135" y="663677"/>
            <a:ext cx="11170165" cy="5965723"/>
          </a:xfrm>
        </p:spPr>
        <p:txBody>
          <a:bodyPr/>
          <a:lstStyle/>
          <a:p>
            <a:pPr lvl="0"/>
            <a:endParaRPr lang="en-US" dirty="0" smtClean="0"/>
          </a:p>
          <a:p>
            <a:pPr lvl="0"/>
            <a:r>
              <a:rPr lang="en-US" dirty="0" smtClean="0"/>
              <a:t>Debt </a:t>
            </a:r>
            <a:r>
              <a:rPr lang="en-US" dirty="0"/>
              <a:t>to total capital ratio  </a:t>
            </a:r>
            <a:endParaRPr lang="en-US" dirty="0" smtClean="0"/>
          </a:p>
          <a:p>
            <a:pPr marL="0" lv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= </a:t>
            </a:r>
            <a:r>
              <a:rPr lang="en-US" u="sng" dirty="0"/>
              <a:t>long term debt   </a:t>
            </a:r>
            <a:r>
              <a:rPr lang="en-US" dirty="0"/>
              <a:t>x  100</a:t>
            </a:r>
          </a:p>
          <a:p>
            <a:pPr marL="0" indent="0">
              <a:buNone/>
            </a:pPr>
            <a:r>
              <a:rPr lang="en-US" dirty="0"/>
              <a:t>               </a:t>
            </a:r>
            <a:r>
              <a:rPr lang="en-US" dirty="0" smtClean="0"/>
              <a:t>Total </a:t>
            </a:r>
            <a:r>
              <a:rPr lang="en-US" dirty="0"/>
              <a:t>capital</a:t>
            </a:r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pPr lvl="0"/>
            <a:r>
              <a:rPr lang="en-US" dirty="0"/>
              <a:t>Debt ratio  =  T</a:t>
            </a:r>
            <a:r>
              <a:rPr lang="en-US" u="sng" dirty="0"/>
              <a:t>otal debt(current plus long term liabilities)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                                     </a:t>
            </a:r>
            <a:r>
              <a:rPr lang="en-US" dirty="0"/>
              <a:t>Total assets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4917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064181" cy="1051560"/>
          </a:xfrm>
        </p:spPr>
        <p:txBody>
          <a:bodyPr/>
          <a:lstStyle/>
          <a:p>
            <a:pPr algn="l"/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/>
              <a:t/>
            </a:r>
            <a:br>
              <a:rPr lang="en-US" sz="3600" b="1" dirty="0"/>
            </a:br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err="1" smtClean="0"/>
              <a:t>FV</a:t>
            </a:r>
            <a:r>
              <a:rPr lang="en-US" sz="3600" b="1" dirty="0" smtClean="0"/>
              <a:t> Table of Annuity Extract</a:t>
            </a:r>
            <a:br>
              <a:rPr lang="en-US" sz="3600" b="1" dirty="0" smtClean="0"/>
            </a:br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/>
              <a:t/>
            </a:r>
            <a:br>
              <a:rPr lang="en-US" sz="3600" b="1" dirty="0"/>
            </a:br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/>
              <a:t/>
            </a:r>
            <a:br>
              <a:rPr lang="en-US" sz="3600" b="1" dirty="0"/>
            </a:br>
            <a:r>
              <a:rPr lang="en-US" sz="3600" b="1" dirty="0"/>
              <a:t>Other Gearing/ Leverage Ratios</a:t>
            </a:r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/>
              <a:t/>
            </a:r>
            <a:br>
              <a:rPr lang="en-US" sz="3600" b="1" dirty="0"/>
            </a:br>
            <a:r>
              <a:rPr lang="en-US" sz="3200" dirty="0" smtClean="0"/>
              <a:t> </a:t>
            </a:r>
            <a:r>
              <a:rPr lang="en-US" sz="3200" dirty="0"/>
              <a:t>Times interest earned ratio 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/>
              <a:t> </a:t>
            </a:r>
            <a:r>
              <a:rPr lang="en-US" sz="3200" dirty="0" smtClean="0"/>
              <a:t>                = </a:t>
            </a:r>
            <a:r>
              <a:rPr lang="en-US" sz="3200" u="sng" dirty="0"/>
              <a:t>Profit before interest and tax</a:t>
            </a:r>
            <a:r>
              <a:rPr lang="en-US" sz="3200" dirty="0"/>
              <a:t/>
            </a:r>
            <a:br>
              <a:rPr lang="en-US" sz="3200" dirty="0"/>
            </a:br>
            <a:r>
              <a:rPr lang="en-US" sz="3200" dirty="0"/>
              <a:t>                    </a:t>
            </a:r>
            <a:r>
              <a:rPr lang="en-US" sz="3200" dirty="0" smtClean="0"/>
              <a:t>Interest charges</a:t>
            </a:r>
            <a:br>
              <a:rPr lang="en-US" sz="3200" dirty="0" smtClean="0"/>
            </a:br>
            <a:r>
              <a:rPr lang="en-US" sz="3200" dirty="0"/>
              <a:t/>
            </a:r>
            <a:br>
              <a:rPr lang="en-US" sz="3200" dirty="0"/>
            </a:br>
            <a:r>
              <a:rPr lang="en-US" sz="3200" dirty="0"/>
              <a:t>The interest coverage ratio shows the number of times that interest can be paid from the firm’s earnings.</a:t>
            </a:r>
            <a:br>
              <a:rPr lang="en-US" sz="3200" dirty="0"/>
            </a:br>
            <a:r>
              <a:rPr lang="en-US" sz="3200" dirty="0"/>
              <a:t> </a:t>
            </a:r>
            <a:br>
              <a:rPr lang="en-US" sz="3200" dirty="0"/>
            </a:br>
            <a:r>
              <a:rPr lang="en-US" sz="3200" dirty="0" smtClean="0"/>
              <a:t>Debt  </a:t>
            </a:r>
            <a:r>
              <a:rPr lang="en-US" sz="3200" dirty="0"/>
              <a:t>Equity ratio = </a:t>
            </a:r>
            <a:r>
              <a:rPr lang="en-US" sz="3200" u="sng" dirty="0"/>
              <a:t>capital employed</a:t>
            </a:r>
            <a:r>
              <a:rPr lang="en-US" sz="3200" dirty="0"/>
              <a:t/>
            </a:r>
            <a:br>
              <a:rPr lang="en-US" sz="3200" dirty="0"/>
            </a:br>
            <a:r>
              <a:rPr lang="en-US" sz="3200" dirty="0"/>
              <a:t>                          Common equity capital</a:t>
            </a:r>
            <a:r>
              <a:rPr lang="en-US" dirty="0"/>
              <a:t/>
            </a:r>
            <a:br>
              <a:rPr lang="en-US" dirty="0"/>
            </a:b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683338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7161"/>
            <a:ext cx="12064180" cy="674000"/>
          </a:xfrm>
        </p:spPr>
        <p:txBody>
          <a:bodyPr/>
          <a:lstStyle/>
          <a:p>
            <a:pPr algn="l"/>
            <a:r>
              <a:rPr lang="en-US" sz="3600" b="1" dirty="0"/>
              <a:t>Investor </a:t>
            </a:r>
            <a:r>
              <a:rPr lang="en-US" sz="3600" b="1" dirty="0" smtClean="0"/>
              <a:t>Ratios/market </a:t>
            </a:r>
            <a:r>
              <a:rPr lang="en-US" sz="3600" b="1" dirty="0"/>
              <a:t>or valuation ratios</a:t>
            </a:r>
            <a:r>
              <a:rPr lang="en-US" dirty="0"/>
              <a:t>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11161"/>
            <a:ext cx="11494003" cy="6341808"/>
          </a:xfrm>
        </p:spPr>
        <p:txBody>
          <a:bodyPr/>
          <a:lstStyle/>
          <a:p>
            <a:pPr marL="0" lv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b="1" dirty="0"/>
              <a:t>Illustration </a:t>
            </a:r>
            <a:endParaRPr lang="en-US" b="1" dirty="0" smtClean="0"/>
          </a:p>
          <a:p>
            <a:pPr marL="0" indent="0">
              <a:buNone/>
            </a:pPr>
            <a:endParaRPr lang="en-US" dirty="0"/>
          </a:p>
          <a:p>
            <a:r>
              <a:rPr lang="en-US" dirty="0" err="1"/>
              <a:t>Karine</a:t>
            </a:r>
            <a:r>
              <a:rPr lang="en-US" dirty="0"/>
              <a:t> </a:t>
            </a:r>
            <a:r>
              <a:rPr lang="en-US" dirty="0" err="1"/>
              <a:t>centre</a:t>
            </a:r>
            <a:r>
              <a:rPr lang="en-US" dirty="0"/>
              <a:t> ltd has the following data.</a:t>
            </a:r>
          </a:p>
          <a:p>
            <a:r>
              <a:rPr lang="en-US" dirty="0"/>
              <a:t>Profit after tax   $.30, 000,000</a:t>
            </a:r>
          </a:p>
          <a:p>
            <a:r>
              <a:rPr lang="en-US" dirty="0"/>
              <a:t>Total dividend for the year    $.18, 000,000</a:t>
            </a:r>
          </a:p>
          <a:p>
            <a:r>
              <a:rPr lang="en-US" dirty="0"/>
              <a:t>Market price per share (MPS) $.20</a:t>
            </a:r>
          </a:p>
          <a:p>
            <a:r>
              <a:rPr lang="en-US" dirty="0"/>
              <a:t>Number of ordinary shares   6,000,000</a:t>
            </a:r>
          </a:p>
        </p:txBody>
      </p:sp>
    </p:spTree>
    <p:extLst>
      <p:ext uri="{BB962C8B-B14F-4D97-AF65-F5344CB8AC3E}">
        <p14:creationId xmlns:p14="http://schemas.microsoft.com/office/powerpoint/2010/main" val="318331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7161"/>
            <a:ext cx="12064180" cy="674000"/>
          </a:xfrm>
        </p:spPr>
        <p:txBody>
          <a:bodyPr/>
          <a:lstStyle/>
          <a:p>
            <a:pPr algn="l"/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b="1" dirty="0"/>
              <a:t>D</a:t>
            </a:r>
            <a:r>
              <a:rPr lang="en-US" sz="3600" b="1" dirty="0" smtClean="0"/>
              <a:t>etermine </a:t>
            </a:r>
            <a:r>
              <a:rPr lang="en-US" sz="3600" b="1" dirty="0"/>
              <a:t>the following investor ratios and </a:t>
            </a:r>
            <a:r>
              <a:rPr lang="en-US" sz="3600" b="1" dirty="0" smtClean="0"/>
              <a:t>their </a:t>
            </a:r>
            <a:r>
              <a:rPr lang="en-US" sz="3600" b="1" dirty="0"/>
              <a:t>significance:</a:t>
            </a:r>
            <a:br>
              <a:rPr lang="en-US" sz="3600" b="1" dirty="0"/>
            </a:br>
            <a:r>
              <a:rPr lang="en-US" sz="3600" b="1" dirty="0"/>
              <a:t> 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11161"/>
            <a:ext cx="11494003" cy="6341808"/>
          </a:xfrm>
        </p:spPr>
        <p:txBody>
          <a:bodyPr/>
          <a:lstStyle/>
          <a:p>
            <a:pPr marL="0" lvl="0" indent="0">
              <a:buNone/>
            </a:pPr>
            <a:endParaRPr lang="en-US" dirty="0" smtClean="0"/>
          </a:p>
          <a:p>
            <a:pPr marL="514350" indent="-514350">
              <a:buFont typeface="+mj-lt"/>
              <a:buAutoNum type="alphaLcPeriod"/>
            </a:pPr>
            <a:r>
              <a:rPr lang="en-US" dirty="0" smtClean="0"/>
              <a:t> </a:t>
            </a:r>
            <a:r>
              <a:rPr lang="en-US" dirty="0"/>
              <a:t>Earnings per share (EPS)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 smtClean="0"/>
              <a:t>Dividend </a:t>
            </a:r>
            <a:r>
              <a:rPr lang="en-US" dirty="0"/>
              <a:t>per share (DPS)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 smtClean="0"/>
              <a:t> </a:t>
            </a:r>
            <a:r>
              <a:rPr lang="en-US" dirty="0"/>
              <a:t>Price earnings ratio (P/E)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 smtClean="0"/>
              <a:t> </a:t>
            </a:r>
            <a:r>
              <a:rPr lang="en-US" dirty="0"/>
              <a:t>Dividend payout ratio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 smtClean="0"/>
              <a:t>Retention </a:t>
            </a:r>
            <a:r>
              <a:rPr lang="en-US" dirty="0"/>
              <a:t>ratio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 smtClean="0"/>
              <a:t> </a:t>
            </a:r>
            <a:r>
              <a:rPr lang="en-US" dirty="0"/>
              <a:t>Dividend yield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 smtClean="0"/>
              <a:t>Earnings </a:t>
            </a:r>
            <a:r>
              <a:rPr lang="en-US" dirty="0"/>
              <a:t>yield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 smtClean="0"/>
              <a:t>Dividend </a:t>
            </a:r>
            <a:r>
              <a:rPr lang="en-US" dirty="0"/>
              <a:t>covers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3282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7483"/>
            <a:ext cx="12064180" cy="663677"/>
          </a:xfrm>
        </p:spPr>
        <p:txBody>
          <a:bodyPr/>
          <a:lstStyle/>
          <a:p>
            <a:pPr algn="l"/>
            <a:r>
              <a:rPr lang="en-US" sz="3600" b="1" dirty="0" smtClean="0"/>
              <a:t>Solution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722" y="958645"/>
            <a:ext cx="11302181" cy="6194323"/>
          </a:xfrm>
        </p:spPr>
        <p:txBody>
          <a:bodyPr/>
          <a:lstStyle/>
          <a:p>
            <a:pPr lvl="0"/>
            <a:r>
              <a:rPr lang="en-US" dirty="0"/>
              <a:t>EPS  = </a:t>
            </a:r>
            <a:r>
              <a:rPr lang="en-US" u="sng" dirty="0"/>
              <a:t>profit after interest, tax and preferred dividend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                  </a:t>
            </a:r>
            <a:r>
              <a:rPr lang="en-US" dirty="0"/>
              <a:t>No. of ordinary shares issued</a:t>
            </a:r>
          </a:p>
          <a:p>
            <a:pPr marL="0" indent="0">
              <a:buNone/>
            </a:pPr>
            <a:r>
              <a:rPr lang="en-US" dirty="0" smtClean="0"/>
              <a:t>      </a:t>
            </a:r>
            <a:r>
              <a:rPr lang="en-US" dirty="0"/>
              <a:t>= </a:t>
            </a:r>
            <a:r>
              <a:rPr lang="en-US" u="sng" dirty="0"/>
              <a:t>30,000,000</a:t>
            </a:r>
            <a:r>
              <a:rPr lang="en-US" dirty="0"/>
              <a:t>       =$ 5</a:t>
            </a:r>
          </a:p>
          <a:p>
            <a:pPr marL="0" indent="0">
              <a:buNone/>
            </a:pPr>
            <a:r>
              <a:rPr lang="en-US" dirty="0" smtClean="0"/>
              <a:t>           6,000,000</a:t>
            </a:r>
            <a:endParaRPr lang="en-US" dirty="0"/>
          </a:p>
          <a:p>
            <a:r>
              <a:rPr lang="en-US" dirty="0"/>
              <a:t>DPS =  </a:t>
            </a:r>
            <a:r>
              <a:rPr lang="en-US" u="sng" dirty="0"/>
              <a:t>           dividend paid           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                </a:t>
            </a:r>
            <a:r>
              <a:rPr lang="en-US" dirty="0"/>
              <a:t>No. of ordinary shares issued</a:t>
            </a:r>
          </a:p>
          <a:p>
            <a:pPr marL="0" indent="0">
              <a:buNone/>
            </a:pPr>
            <a:r>
              <a:rPr lang="en-US" dirty="0" smtClean="0"/>
              <a:t>         </a:t>
            </a:r>
            <a:r>
              <a:rPr lang="en-US" dirty="0"/>
              <a:t>=    </a:t>
            </a:r>
            <a:r>
              <a:rPr lang="en-US" u="sng" dirty="0"/>
              <a:t>18,000,000 </a:t>
            </a:r>
            <a:r>
              <a:rPr lang="en-US" dirty="0"/>
              <a:t>   =$. 3</a:t>
            </a:r>
          </a:p>
          <a:p>
            <a:pPr marL="0" indent="0">
              <a:buNone/>
            </a:pPr>
            <a:r>
              <a:rPr lang="en-US" dirty="0" smtClean="0"/>
              <a:t>             </a:t>
            </a:r>
            <a:r>
              <a:rPr lang="en-US" dirty="0"/>
              <a:t>6,000,000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5138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7483"/>
            <a:ext cx="12064180" cy="663677"/>
          </a:xfrm>
        </p:spPr>
        <p:txBody>
          <a:bodyPr/>
          <a:lstStyle/>
          <a:p>
            <a:pPr algn="l"/>
            <a:r>
              <a:rPr lang="en-US" sz="3600" b="1" dirty="0" smtClean="0"/>
              <a:t>Solution </a:t>
            </a:r>
            <a:r>
              <a:rPr lang="en-US" sz="3600" b="1" dirty="0" err="1" smtClean="0"/>
              <a:t>CtD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080" y="958645"/>
            <a:ext cx="11293823" cy="5746955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r>
              <a:rPr lang="en-US" dirty="0"/>
              <a:t>P/E ratio   =   </a:t>
            </a:r>
            <a:r>
              <a:rPr lang="en-US" u="sng" dirty="0"/>
              <a:t> MPS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                            EPS</a:t>
            </a:r>
          </a:p>
          <a:p>
            <a:pPr marL="0" indent="0">
              <a:buNone/>
            </a:pPr>
            <a:r>
              <a:rPr lang="en-US" dirty="0" smtClean="0"/>
              <a:t>           </a:t>
            </a:r>
            <a:r>
              <a:rPr lang="en-US" dirty="0"/>
              <a:t>= </a:t>
            </a:r>
            <a:r>
              <a:rPr lang="en-US" u="sng" dirty="0"/>
              <a:t>20</a:t>
            </a:r>
            <a:r>
              <a:rPr lang="en-US" dirty="0"/>
              <a:t>   =$ .</a:t>
            </a:r>
            <a:r>
              <a:rPr lang="en-US" dirty="0" smtClean="0"/>
              <a:t>4</a:t>
            </a:r>
          </a:p>
          <a:p>
            <a:pPr marL="0" indent="0">
              <a:buNone/>
            </a:pPr>
            <a:r>
              <a:rPr lang="en-US" dirty="0" smtClean="0"/>
              <a:t>                5</a:t>
            </a:r>
          </a:p>
          <a:p>
            <a:pPr marL="0" lvl="0" indent="0">
              <a:buNone/>
            </a:pPr>
            <a:endParaRPr lang="en-GB" dirty="0"/>
          </a:p>
          <a:p>
            <a:pPr lvl="0"/>
            <a:r>
              <a:rPr lang="en-US" dirty="0"/>
              <a:t>Dividend payout ratio = </a:t>
            </a:r>
            <a:r>
              <a:rPr lang="en-US" u="sng" dirty="0"/>
              <a:t> DPS   </a:t>
            </a:r>
            <a:r>
              <a:rPr lang="en-US" dirty="0"/>
              <a:t>x  100</a:t>
            </a:r>
          </a:p>
          <a:p>
            <a:pPr marL="0" indent="0">
              <a:buNone/>
            </a:pPr>
            <a:r>
              <a:rPr lang="en-US" dirty="0" smtClean="0"/>
              <a:t>                                              </a:t>
            </a:r>
            <a:r>
              <a:rPr lang="en-US" dirty="0"/>
              <a:t>EPS</a:t>
            </a:r>
          </a:p>
          <a:p>
            <a:pPr marL="0" indent="0">
              <a:buNone/>
            </a:pPr>
            <a:r>
              <a:rPr lang="en-US" dirty="0"/>
              <a:t>                      </a:t>
            </a:r>
            <a:r>
              <a:rPr lang="en-US" dirty="0" smtClean="0"/>
              <a:t>  </a:t>
            </a:r>
            <a:r>
              <a:rPr lang="en-US" dirty="0"/>
              <a:t>= </a:t>
            </a:r>
            <a:r>
              <a:rPr lang="en-US" u="sng" dirty="0"/>
              <a:t>3    </a:t>
            </a:r>
            <a:r>
              <a:rPr lang="en-US" dirty="0"/>
              <a:t>x 100 = 0.6</a:t>
            </a:r>
          </a:p>
          <a:p>
            <a:pPr marL="0" indent="0">
              <a:buNone/>
            </a:pPr>
            <a:r>
              <a:rPr lang="en-US" dirty="0" smtClean="0"/>
              <a:t>                         </a:t>
            </a:r>
            <a:r>
              <a:rPr lang="en-US" dirty="0" smtClean="0"/>
              <a:t>  5</a:t>
            </a:r>
            <a:endParaRPr lang="en-US" dirty="0"/>
          </a:p>
          <a:p>
            <a:pPr marL="0" indent="0">
              <a:buNone/>
            </a:pPr>
            <a:endParaRPr lang="en-GB" b="1" dirty="0" smtClean="0"/>
          </a:p>
        </p:txBody>
      </p:sp>
    </p:spTree>
    <p:extLst>
      <p:ext uri="{BB962C8B-B14F-4D97-AF65-F5344CB8AC3E}">
        <p14:creationId xmlns:p14="http://schemas.microsoft.com/office/powerpoint/2010/main" val="1365005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8900"/>
            <a:ext cx="12192000" cy="1117599"/>
          </a:xfrm>
        </p:spPr>
        <p:txBody>
          <a:bodyPr/>
          <a:lstStyle/>
          <a:p>
            <a:pPr marL="0" indent="0" algn="l">
              <a:buNone/>
            </a:pPr>
            <a:r>
              <a:rPr lang="en-US" sz="3200" b="1" dirty="0"/>
              <a:t>Solution </a:t>
            </a:r>
            <a:r>
              <a:rPr lang="en-US" sz="3200" b="1" dirty="0" err="1"/>
              <a:t>CtD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600" y="1206498"/>
            <a:ext cx="11451303" cy="5305513"/>
          </a:xfrm>
        </p:spPr>
        <p:txBody>
          <a:bodyPr/>
          <a:lstStyle/>
          <a:p>
            <a:pPr marL="0" lvl="0" indent="0">
              <a:buNone/>
            </a:pPr>
            <a:r>
              <a:rPr lang="en-US" dirty="0"/>
              <a:t>Retention ratio =1- dividend payout ratio (</a:t>
            </a:r>
            <a:r>
              <a:rPr lang="en-US" dirty="0" err="1"/>
              <a:t>DPR</a:t>
            </a:r>
            <a:r>
              <a:rPr lang="en-US" dirty="0"/>
              <a:t>)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/>
              <a:t>= </a:t>
            </a:r>
            <a:r>
              <a:rPr lang="en-US" dirty="0" smtClean="0"/>
              <a:t>1-0.6       </a:t>
            </a:r>
            <a:r>
              <a:rPr lang="en-US" dirty="0"/>
              <a:t>=0.4</a:t>
            </a:r>
          </a:p>
          <a:p>
            <a:pPr marL="0" lv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Dividend </a:t>
            </a:r>
            <a:r>
              <a:rPr lang="en-US" dirty="0"/>
              <a:t>yield = </a:t>
            </a:r>
            <a:r>
              <a:rPr lang="en-US" u="sng" dirty="0"/>
              <a:t>DPS</a:t>
            </a:r>
            <a:r>
              <a:rPr lang="en-US" dirty="0"/>
              <a:t>   x </a:t>
            </a:r>
            <a:r>
              <a:rPr lang="en-US" dirty="0"/>
              <a:t>100 ==</a:t>
            </a:r>
            <a:r>
              <a:rPr lang="en-US" u="sng" dirty="0"/>
              <a:t> 3 </a:t>
            </a:r>
            <a:r>
              <a:rPr lang="en-US" dirty="0"/>
              <a:t>x 100</a:t>
            </a:r>
          </a:p>
          <a:p>
            <a:pPr marL="0" indent="0">
              <a:buNone/>
            </a:pPr>
            <a:r>
              <a:rPr lang="en-US" dirty="0"/>
              <a:t>                      </a:t>
            </a:r>
            <a:r>
              <a:rPr lang="en-US" dirty="0" smtClean="0"/>
              <a:t>         MPS                 20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                       </a:t>
            </a:r>
            <a:r>
              <a:rPr lang="en-US" dirty="0" smtClean="0"/>
              <a:t>=</a:t>
            </a:r>
            <a:r>
              <a:rPr lang="en-US" dirty="0"/>
              <a:t>15%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/>
              <a:t>Earnings yield  =  </a:t>
            </a:r>
            <a:r>
              <a:rPr lang="en-US" u="sng" dirty="0"/>
              <a:t>EPS  </a:t>
            </a:r>
            <a:r>
              <a:rPr lang="en-US" dirty="0"/>
              <a:t> </a:t>
            </a:r>
            <a:r>
              <a:rPr lang="en-US" dirty="0" smtClean="0"/>
              <a:t>x 100</a:t>
            </a:r>
            <a:r>
              <a:rPr lang="en-US" dirty="0" smtClean="0"/>
              <a:t> = </a:t>
            </a:r>
            <a:r>
              <a:rPr lang="en-US" u="sng" dirty="0" smtClean="0"/>
              <a:t>   </a:t>
            </a:r>
            <a:r>
              <a:rPr lang="en-US" u="sng" dirty="0"/>
              <a:t>5  </a:t>
            </a:r>
            <a:r>
              <a:rPr lang="en-US" dirty="0"/>
              <a:t>    </a:t>
            </a:r>
            <a:r>
              <a:rPr lang="en-US" dirty="0" smtClean="0"/>
              <a:t>x 100 </a:t>
            </a:r>
          </a:p>
          <a:p>
            <a:pPr marL="0" indent="0">
              <a:buNone/>
            </a:pPr>
            <a:r>
              <a:rPr lang="en-GB" dirty="0" smtClean="0"/>
              <a:t>                                MPS                   18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                       =27.8%                             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2781894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7483"/>
            <a:ext cx="12064180" cy="663677"/>
          </a:xfrm>
        </p:spPr>
        <p:txBody>
          <a:bodyPr/>
          <a:lstStyle/>
          <a:p>
            <a:pPr algn="l"/>
            <a:r>
              <a:rPr lang="en-US" sz="3600" b="1" dirty="0" smtClean="0"/>
              <a:t>Financial Forecasting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722" y="811161"/>
            <a:ext cx="11302181" cy="6341808"/>
          </a:xfrm>
        </p:spPr>
        <p:txBody>
          <a:bodyPr/>
          <a:lstStyle/>
          <a:p>
            <a:pPr marL="0" indent="0">
              <a:buNone/>
            </a:pPr>
            <a:endParaRPr lang="en-US" b="1" dirty="0"/>
          </a:p>
          <a:p>
            <a:r>
              <a:rPr lang="en-US" dirty="0"/>
              <a:t>It involves determining the future financial requirements of the firm. This requires financial planning using budgets</a:t>
            </a:r>
            <a:r>
              <a:rPr lang="en-US" dirty="0" smtClean="0"/>
              <a:t>.</a:t>
            </a:r>
          </a:p>
          <a:p>
            <a:endParaRPr lang="en-GB" dirty="0"/>
          </a:p>
          <a:p>
            <a:pPr marL="0" indent="0">
              <a:buNone/>
            </a:pPr>
            <a:r>
              <a:rPr lang="en-US" b="1" dirty="0" smtClean="0"/>
              <a:t>Importance </a:t>
            </a:r>
            <a:r>
              <a:rPr lang="en-US" b="1" dirty="0"/>
              <a:t>of financial forecasting.</a:t>
            </a:r>
            <a:endParaRPr lang="en-US" dirty="0"/>
          </a:p>
          <a:p>
            <a:pPr lvl="0"/>
            <a:r>
              <a:rPr lang="en-US" dirty="0"/>
              <a:t>Facilitates financial planning i.e. determination of cash surplus or deficit that are likely to occur in future.</a:t>
            </a:r>
          </a:p>
          <a:p>
            <a:pPr lvl="0"/>
            <a:r>
              <a:rPr lang="en-US" dirty="0"/>
              <a:t>Facilitates control of expenditure so as to minimize wastage of financial resources.</a:t>
            </a:r>
          </a:p>
          <a:p>
            <a:pPr lvl="0"/>
            <a:r>
              <a:rPr lang="en-US" dirty="0"/>
              <a:t>Forecasting using targets and budgets acts as a motivation to employees who aim at achieving targets set</a:t>
            </a:r>
          </a:p>
          <a:p>
            <a:r>
              <a:rPr lang="en-US" dirty="0"/>
              <a:t> </a:t>
            </a:r>
          </a:p>
          <a:p>
            <a:endParaRPr lang="en-US" dirty="0"/>
          </a:p>
          <a:p>
            <a:pPr marL="0" lvl="0" indent="0" algn="just">
              <a:buNone/>
            </a:pPr>
            <a:endParaRPr lang="en-GB" dirty="0"/>
          </a:p>
          <a:p>
            <a:pPr marL="0" indent="0">
              <a:buNone/>
            </a:pPr>
            <a:endParaRPr lang="en-GB" b="1" dirty="0" smtClean="0"/>
          </a:p>
        </p:txBody>
      </p:sp>
    </p:spTree>
    <p:extLst>
      <p:ext uri="{BB962C8B-B14F-4D97-AF65-F5344CB8AC3E}">
        <p14:creationId xmlns:p14="http://schemas.microsoft.com/office/powerpoint/2010/main" val="3578832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8901"/>
            <a:ext cx="12064180" cy="722260"/>
          </a:xfrm>
        </p:spPr>
        <p:txBody>
          <a:bodyPr/>
          <a:lstStyle/>
          <a:p>
            <a:pPr algn="l"/>
            <a:r>
              <a:rPr lang="en-US" sz="3600" b="1" dirty="0"/>
              <a:t>Methods used in Financial Forecasting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500" y="811161"/>
            <a:ext cx="11362403" cy="6341808"/>
          </a:xfrm>
        </p:spPr>
        <p:txBody>
          <a:bodyPr/>
          <a:lstStyle/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dirty="0" smtClean="0"/>
              <a:t>1. </a:t>
            </a:r>
            <a:r>
              <a:rPr lang="en-US" dirty="0" smtClean="0"/>
              <a:t>Use </a:t>
            </a:r>
            <a:r>
              <a:rPr lang="en-US" dirty="0"/>
              <a:t>of cash budgets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2. Regression </a:t>
            </a:r>
            <a:r>
              <a:rPr lang="en-US" dirty="0"/>
              <a:t>analysis</a:t>
            </a:r>
          </a:p>
          <a:p>
            <a:pPr marL="0" indent="0">
              <a:buNone/>
            </a:pPr>
            <a:r>
              <a:rPr lang="en-US" dirty="0" smtClean="0"/>
              <a:t>3. Percentage </a:t>
            </a:r>
            <a:r>
              <a:rPr lang="en-US" dirty="0"/>
              <a:t>of sales method</a:t>
            </a:r>
          </a:p>
          <a:p>
            <a:pPr marL="0" indent="0">
              <a:buNone/>
            </a:pPr>
            <a:r>
              <a:rPr lang="en-US" dirty="0" smtClean="0"/>
              <a:t>The </a:t>
            </a:r>
            <a:r>
              <a:rPr lang="en-US" dirty="0"/>
              <a:t>following steps are involved:</a:t>
            </a:r>
          </a:p>
          <a:p>
            <a:pPr marL="0" indent="0" algn="just">
              <a:buNone/>
            </a:pPr>
            <a:r>
              <a:rPr lang="en-US" dirty="0" smtClean="0"/>
              <a:t>a</a:t>
            </a:r>
            <a:r>
              <a:rPr lang="en-US" dirty="0"/>
              <a:t>) Identify </a:t>
            </a:r>
            <a:r>
              <a:rPr lang="en-US" dirty="0" smtClean="0"/>
              <a:t>statement </a:t>
            </a:r>
            <a:r>
              <a:rPr lang="en-US" dirty="0"/>
              <a:t>of financial position items that are directly related to </a:t>
            </a:r>
            <a:r>
              <a:rPr lang="en-US" dirty="0" smtClean="0"/>
              <a:t>sales</a:t>
            </a:r>
            <a:r>
              <a:rPr lang="en-US" dirty="0"/>
              <a:t> b) Express the </a:t>
            </a:r>
            <a:r>
              <a:rPr lang="en-US" dirty="0" smtClean="0"/>
              <a:t> </a:t>
            </a:r>
            <a:r>
              <a:rPr lang="en-US" dirty="0"/>
              <a:t>identified items as a percentage of sales </a:t>
            </a:r>
            <a:r>
              <a:rPr lang="en-US" dirty="0" smtClean="0"/>
              <a:t>c</a:t>
            </a:r>
            <a:r>
              <a:rPr lang="en-US" dirty="0"/>
              <a:t>) Determine the increase in total assets as a result of increase in sales</a:t>
            </a:r>
            <a:r>
              <a:rPr lang="en-US" dirty="0" smtClean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992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498" y="123569"/>
            <a:ext cx="11977682" cy="687592"/>
          </a:xfrm>
        </p:spPr>
        <p:txBody>
          <a:bodyPr/>
          <a:lstStyle/>
          <a:p>
            <a:pPr algn="l"/>
            <a:r>
              <a:rPr lang="en-US" sz="3600" b="1" dirty="0" smtClean="0"/>
              <a:t> </a:t>
            </a:r>
            <a:r>
              <a:rPr lang="en-US" sz="3600" b="1" dirty="0"/>
              <a:t>Methods used in Financial </a:t>
            </a:r>
            <a:r>
              <a:rPr lang="en-US" sz="3600" b="1" dirty="0" smtClean="0"/>
              <a:t>Forecasting </a:t>
            </a:r>
            <a:r>
              <a:rPr lang="en-US" sz="3600" b="1" dirty="0" err="1" smtClean="0"/>
              <a:t>CtD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5900" y="811161"/>
            <a:ext cx="11337004" cy="5861488"/>
          </a:xfrm>
        </p:spPr>
        <p:txBody>
          <a:bodyPr/>
          <a:lstStyle/>
          <a:p>
            <a:pPr marL="0" indent="0" algn="just">
              <a:buNone/>
            </a:pPr>
            <a:endParaRPr lang="en-US" dirty="0" smtClean="0"/>
          </a:p>
          <a:p>
            <a:pPr marL="0" indent="0" algn="just">
              <a:buNone/>
            </a:pPr>
            <a:endParaRPr lang="en-US" dirty="0"/>
          </a:p>
          <a:p>
            <a:pPr marL="0" indent="0" algn="just">
              <a:buNone/>
            </a:pPr>
            <a:r>
              <a:rPr lang="en-US" dirty="0" smtClean="0"/>
              <a:t>d</a:t>
            </a:r>
            <a:r>
              <a:rPr lang="en-US" dirty="0"/>
              <a:t>) Determine total increase in spontaneous sources of finance (current liabilities) and increase in retained earnings.</a:t>
            </a:r>
          </a:p>
          <a:p>
            <a:pPr marL="0" indent="0">
              <a:buNone/>
            </a:pPr>
            <a:r>
              <a:rPr lang="en-US" dirty="0" smtClean="0"/>
              <a:t>e</a:t>
            </a:r>
            <a:r>
              <a:rPr lang="en-US" dirty="0"/>
              <a:t>) Get the external financing needed which is the difference between increase in users of funds(c) and (d)</a:t>
            </a:r>
          </a:p>
          <a:p>
            <a:pPr marL="0" indent="0">
              <a:buNone/>
            </a:pPr>
            <a:r>
              <a:rPr lang="en-US" dirty="0"/>
              <a:t>f) Prepare the </a:t>
            </a:r>
            <a:r>
              <a:rPr lang="en-US" dirty="0" err="1"/>
              <a:t>proforma</a:t>
            </a:r>
            <a:r>
              <a:rPr lang="en-US" dirty="0"/>
              <a:t> financial statements- these are projected statements at the end of the forecasting period.</a:t>
            </a:r>
          </a:p>
          <a:p>
            <a:pPr marL="0" lvl="0" indent="0">
              <a:buNone/>
            </a:pPr>
            <a:endParaRPr lang="en-GB" dirty="0" smtClean="0"/>
          </a:p>
          <a:p>
            <a:pPr marL="0" lvl="0" indent="0"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202124"/>
                </a:solidFill>
                <a:latin typeface="arial" panose="020B0604020202020204" pitchFamily="34" charset="0"/>
              </a:rPr>
              <a:t>.</a:t>
            </a:r>
            <a:endParaRPr lang="en-US" dirty="0">
              <a:solidFill>
                <a:srgbClr val="202124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1269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498" y="123569"/>
            <a:ext cx="11977682" cy="687592"/>
          </a:xfrm>
        </p:spPr>
        <p:txBody>
          <a:bodyPr/>
          <a:lstStyle/>
          <a:p>
            <a:pPr algn="l"/>
            <a:r>
              <a:rPr lang="en-US" sz="3600" b="1" dirty="0" smtClean="0"/>
              <a:t> </a:t>
            </a:r>
            <a:r>
              <a:rPr lang="en-US" sz="3600" b="1" dirty="0" smtClean="0"/>
              <a:t>Comparisons in Financial Analysis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98" y="901699"/>
            <a:ext cx="11466406" cy="5770949"/>
          </a:xfrm>
        </p:spPr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The </a:t>
            </a:r>
            <a:r>
              <a:rPr lang="en-US" dirty="0"/>
              <a:t>two comparisons widely </a:t>
            </a:r>
            <a:r>
              <a:rPr lang="en-US" dirty="0" smtClean="0"/>
              <a:t>used.</a:t>
            </a:r>
            <a:endParaRPr lang="en-US" dirty="0"/>
          </a:p>
          <a:p>
            <a:pPr marL="0" indent="0">
              <a:buNone/>
            </a:pPr>
            <a:r>
              <a:rPr lang="en-US" b="1" dirty="0" smtClean="0"/>
              <a:t>1 </a:t>
            </a:r>
            <a:r>
              <a:rPr lang="en-US" b="1" dirty="0"/>
              <a:t>Trend Analysis</a:t>
            </a:r>
          </a:p>
          <a:p>
            <a:r>
              <a:rPr lang="en-US" dirty="0"/>
              <a:t>This is also known as time series analysis, </a:t>
            </a:r>
            <a:r>
              <a:rPr lang="en-US" dirty="0" smtClean="0"/>
              <a:t>horizontal </a:t>
            </a:r>
            <a:r>
              <a:rPr lang="en-US" dirty="0"/>
              <a:t>analysis or temporally analysis.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It </a:t>
            </a:r>
            <a:r>
              <a:rPr lang="en-US" dirty="0"/>
              <a:t>involves the comparison of the present performance with the result of previous periods for the same enterprise.</a:t>
            </a:r>
          </a:p>
          <a:p>
            <a:pPr marL="0" indent="0">
              <a:buNone/>
            </a:pPr>
            <a:r>
              <a:rPr lang="en-US" dirty="0" smtClean="0"/>
              <a:t>      </a:t>
            </a:r>
            <a:endParaRPr lang="en-US" dirty="0"/>
          </a:p>
          <a:p>
            <a:pPr marL="0" lvl="0" indent="0">
              <a:buNone/>
            </a:pPr>
            <a:endParaRPr lang="en-GB" dirty="0" smtClean="0"/>
          </a:p>
          <a:p>
            <a:pPr marL="0" lvl="0" indent="0"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202124"/>
                </a:solidFill>
                <a:latin typeface="arial" panose="020B0604020202020204" pitchFamily="34" charset="0"/>
              </a:rPr>
              <a:t>.</a:t>
            </a:r>
            <a:endParaRPr lang="en-US" dirty="0">
              <a:solidFill>
                <a:srgbClr val="202124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8642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7483"/>
            <a:ext cx="12064180" cy="663677"/>
          </a:xfrm>
        </p:spPr>
        <p:txBody>
          <a:bodyPr/>
          <a:lstStyle/>
          <a:p>
            <a:pPr algn="l"/>
            <a:r>
              <a:rPr lang="en-US" sz="3600" b="1" dirty="0"/>
              <a:t>Problems of Trend analysis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723" y="811161"/>
            <a:ext cx="11270718" cy="5909679"/>
          </a:xfrm>
        </p:spPr>
        <p:txBody>
          <a:bodyPr/>
          <a:lstStyle/>
          <a:p>
            <a:pPr lvl="0"/>
            <a:endParaRPr lang="en-US" dirty="0" smtClean="0"/>
          </a:p>
          <a:p>
            <a:pPr lvl="0"/>
            <a:r>
              <a:rPr lang="en-US" dirty="0" smtClean="0"/>
              <a:t>To </a:t>
            </a:r>
            <a:r>
              <a:rPr lang="en-US" dirty="0"/>
              <a:t>ensure comparability of figures, the results of each year will have to be adjusted using consistent accounting policies</a:t>
            </a:r>
            <a:r>
              <a:rPr lang="en-US" dirty="0" smtClean="0"/>
              <a:t>.</a:t>
            </a:r>
          </a:p>
          <a:p>
            <a:pPr marL="0" lvl="0" indent="0">
              <a:buNone/>
            </a:pPr>
            <a:r>
              <a:rPr lang="en-US" dirty="0" smtClean="0"/>
              <a:t> </a:t>
            </a:r>
          </a:p>
          <a:p>
            <a:pPr lvl="0"/>
            <a:r>
              <a:rPr lang="en-US" dirty="0" smtClean="0"/>
              <a:t>Comparison </a:t>
            </a:r>
            <a:r>
              <a:rPr lang="en-US" dirty="0"/>
              <a:t>becomes difficult when the unit of measurement changes in value due to general inflation. </a:t>
            </a:r>
            <a:endParaRPr lang="en-US" dirty="0" smtClean="0"/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If </a:t>
            </a:r>
            <a:r>
              <a:rPr lang="en-US" dirty="0"/>
              <a:t>the enterprise's environment changes over time with the result that performance </a:t>
            </a:r>
            <a:r>
              <a:rPr lang="en-US" dirty="0" smtClean="0"/>
              <a:t>that </a:t>
            </a:r>
            <a:r>
              <a:rPr lang="en-US" dirty="0"/>
              <a:t>was considered satisfactory in the past may no longer be considered so. </a:t>
            </a:r>
          </a:p>
        </p:txBody>
      </p:sp>
    </p:spTree>
    <p:extLst>
      <p:ext uri="{BB962C8B-B14F-4D97-AF65-F5344CB8AC3E}">
        <p14:creationId xmlns:p14="http://schemas.microsoft.com/office/powerpoint/2010/main" val="1928669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8900"/>
            <a:ext cx="13448480" cy="722261"/>
          </a:xfrm>
        </p:spPr>
        <p:txBody>
          <a:bodyPr/>
          <a:lstStyle/>
          <a:p>
            <a:pPr algn="l"/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> Cross </a:t>
            </a:r>
            <a:r>
              <a:rPr lang="en-US" sz="3600" b="1" dirty="0"/>
              <a:t>Sectional Analysis</a:t>
            </a:r>
            <a:br>
              <a:rPr lang="en-US" sz="3600" b="1" dirty="0"/>
            </a:b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/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2996" y="811161"/>
            <a:ext cx="11379908" cy="5564925"/>
          </a:xfrm>
        </p:spPr>
        <p:txBody>
          <a:bodyPr/>
          <a:lstStyle/>
          <a:p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This is comparing financial </a:t>
            </a:r>
            <a:r>
              <a:rPr lang="en-US" dirty="0"/>
              <a:t>performance of a company against other companies within its industry or industry averages at the same point in time. </a:t>
            </a:r>
            <a:endParaRPr lang="en-US" dirty="0" smtClean="0"/>
          </a:p>
          <a:p>
            <a:endParaRPr lang="en-US" dirty="0"/>
          </a:p>
          <a:p>
            <a:r>
              <a:rPr lang="en-US" b="1" dirty="0"/>
              <a:t>Problems of Cross Sectional Analysis</a:t>
            </a:r>
            <a:endParaRPr lang="en-US" dirty="0"/>
          </a:p>
          <a:p>
            <a:pPr marL="0" lvl="0" indent="0">
              <a:buNone/>
            </a:pPr>
            <a:r>
              <a:rPr lang="en-US" dirty="0" err="1" smtClean="0"/>
              <a:t>1.It</a:t>
            </a:r>
            <a:r>
              <a:rPr lang="en-US" dirty="0" smtClean="0"/>
              <a:t> </a:t>
            </a:r>
            <a:r>
              <a:rPr lang="en-US" dirty="0"/>
              <a:t>is difficult to find a comparable firm within the same industry. </a:t>
            </a:r>
            <a:endParaRPr lang="en-US" dirty="0" smtClean="0"/>
          </a:p>
          <a:p>
            <a:pPr marL="0" lvl="0" indent="0">
              <a:buNone/>
            </a:pPr>
            <a:endParaRPr lang="en-US" dirty="0" smtClean="0"/>
          </a:p>
          <a:p>
            <a:pPr marL="0" lvl="0" indent="0">
              <a:buNone/>
            </a:pPr>
            <a:r>
              <a:rPr lang="en-US" dirty="0" smtClean="0"/>
              <a:t>2. Businesses operating in the same Industry may be substantially </a:t>
            </a:r>
            <a:r>
              <a:rPr lang="en-US" smtClean="0"/>
              <a:t>different =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51424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8900"/>
            <a:ext cx="13448480" cy="722261"/>
          </a:xfrm>
        </p:spPr>
        <p:txBody>
          <a:bodyPr/>
          <a:lstStyle/>
          <a:p>
            <a:pPr algn="l"/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> </a:t>
            </a:r>
            <a:r>
              <a:rPr lang="en-US" sz="3600" b="1" dirty="0"/>
              <a:t>Problems of Cross Sectional </a:t>
            </a:r>
            <a:r>
              <a:rPr lang="en-US" sz="3600" b="1" dirty="0" smtClean="0"/>
              <a:t>Analysis</a:t>
            </a:r>
            <a:r>
              <a:rPr lang="en-US" sz="3600" dirty="0" smtClean="0"/>
              <a:t> </a:t>
            </a:r>
            <a:r>
              <a:rPr lang="en-US" sz="3600" dirty="0" err="1" smtClean="0"/>
              <a:t>CtD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/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2996" y="1137733"/>
            <a:ext cx="11379908" cy="5564925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US" dirty="0" smtClean="0"/>
          </a:p>
          <a:p>
            <a:pPr marL="0" lvl="0" indent="0">
              <a:buNone/>
            </a:pPr>
            <a:r>
              <a:rPr lang="en-US" dirty="0" smtClean="0"/>
              <a:t>3. Two </a:t>
            </a:r>
            <a:r>
              <a:rPr lang="en-US" dirty="0"/>
              <a:t>firms may use accounting policies, which are quite different resulting in difference in financial statements. </a:t>
            </a:r>
            <a:endParaRPr lang="en-US" dirty="0" smtClean="0"/>
          </a:p>
          <a:p>
            <a:pPr marL="0" lvl="0" indent="0">
              <a:buNone/>
            </a:pPr>
            <a:endParaRPr lang="en-US" dirty="0"/>
          </a:p>
          <a:p>
            <a:pPr marL="0" lvl="0" indent="0">
              <a:buNone/>
            </a:pPr>
            <a:endParaRPr lang="en-US" dirty="0" smtClean="0"/>
          </a:p>
          <a:p>
            <a:pPr marL="0" lvl="0" indent="0">
              <a:buNone/>
            </a:pPr>
            <a:r>
              <a:rPr lang="en-US" dirty="0" err="1" smtClean="0"/>
              <a:t>4.</a:t>
            </a:r>
            <a:r>
              <a:rPr lang="en-US" dirty="0" err="1" smtClean="0"/>
              <a:t>The</a:t>
            </a:r>
            <a:r>
              <a:rPr lang="en-US" dirty="0" smtClean="0"/>
              <a:t> analyst must recognize that ratios with large deviations from the norm are only the symptoms of a problem. ==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815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064180" cy="663676"/>
          </a:xfrm>
        </p:spPr>
        <p:txBody>
          <a:bodyPr/>
          <a:lstStyle/>
          <a:p>
            <a:r>
              <a:rPr lang="en-GB" sz="4000" i="1" dirty="0" smtClean="0"/>
              <a:t>THE END</a:t>
            </a:r>
            <a:endParaRPr lang="en-GB" sz="40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722" y="663677"/>
            <a:ext cx="11302181" cy="6489291"/>
          </a:xfrm>
        </p:spPr>
        <p:txBody>
          <a:bodyPr/>
          <a:lstStyle/>
          <a:p>
            <a:pPr marL="0" lvl="0" indent="0">
              <a:buNone/>
            </a:pPr>
            <a:r>
              <a:rPr lang="en-US" dirty="0"/>
              <a:t> </a:t>
            </a:r>
            <a:endParaRPr lang="en-US" dirty="0" smtClean="0"/>
          </a:p>
          <a:p>
            <a:pPr lvl="0">
              <a:buFont typeface="Arial" panose="020B0604020202020204" pitchFamily="34" charset="0"/>
              <a:buChar char="•"/>
            </a:pPr>
            <a:r>
              <a:rPr lang="en-US" dirty="0" smtClean="0"/>
              <a:t>We have come to the end of Lecture </a:t>
            </a:r>
            <a:r>
              <a:rPr lang="en-US" dirty="0" smtClean="0"/>
              <a:t>six</a:t>
            </a:r>
            <a:endParaRPr lang="en-US" dirty="0" smtClean="0"/>
          </a:p>
          <a:p>
            <a:pPr lvl="0">
              <a:buFont typeface="Arial" panose="020B0604020202020204" pitchFamily="34" charset="0"/>
              <a:buChar char="•"/>
            </a:pPr>
            <a:r>
              <a:rPr lang="en-GB" dirty="0" smtClean="0"/>
              <a:t>It was  nice having you in this class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GB" dirty="0" smtClean="0"/>
              <a:t>See you in the next class</a:t>
            </a:r>
          </a:p>
        </p:txBody>
      </p:sp>
    </p:spTree>
    <p:extLst>
      <p:ext uri="{BB962C8B-B14F-4D97-AF65-F5344CB8AC3E}">
        <p14:creationId xmlns:p14="http://schemas.microsoft.com/office/powerpoint/2010/main" val="302783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064180" cy="663676"/>
          </a:xfrm>
        </p:spPr>
        <p:txBody>
          <a:bodyPr/>
          <a:lstStyle/>
          <a:p>
            <a:r>
              <a:rPr lang="en-GB" sz="3600" b="1" dirty="0" smtClean="0"/>
              <a:t>REFERENCES 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722" y="663677"/>
            <a:ext cx="11302181" cy="6489291"/>
          </a:xfrm>
        </p:spPr>
        <p:txBody>
          <a:bodyPr/>
          <a:lstStyle/>
          <a:p>
            <a:pPr lvl="0">
              <a:buFont typeface="Arial" panose="020B0604020202020204" pitchFamily="34" charset="0"/>
              <a:buChar char="•"/>
            </a:pPr>
            <a:r>
              <a:rPr lang="en-GB" dirty="0" smtClean="0"/>
              <a:t>Business Finance, </a:t>
            </a:r>
            <a:r>
              <a:rPr lang="en-GB" dirty="0"/>
              <a:t>Eddie </a:t>
            </a:r>
            <a:r>
              <a:rPr lang="en-GB" dirty="0" err="1"/>
              <a:t>McLaney</a:t>
            </a:r>
            <a:r>
              <a:rPr lang="en-GB" dirty="0"/>
              <a:t>, Prentice Hall, </a:t>
            </a:r>
            <a:r>
              <a:rPr lang="en-GB" dirty="0" smtClean="0"/>
              <a:t>11th Edition, 2017</a:t>
            </a:r>
          </a:p>
          <a:p>
            <a:pPr lvl="0"/>
            <a:r>
              <a:rPr lang="en-US" dirty="0" smtClean="0"/>
              <a:t>Fundamentals </a:t>
            </a:r>
            <a:r>
              <a:rPr lang="en-US" dirty="0"/>
              <a:t>of Financial Management</a:t>
            </a:r>
            <a:r>
              <a:rPr lang="en-US" i="1" dirty="0"/>
              <a:t>, </a:t>
            </a:r>
            <a:r>
              <a:rPr lang="en-US" dirty="0"/>
              <a:t>Brigham, Eugene F. and Joel F. Houston, Concise 5th Edition, Thomson South-Western, Mason, Ohio, 2006. </a:t>
            </a: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Any </a:t>
            </a:r>
            <a:r>
              <a:rPr lang="en-GB" dirty="0"/>
              <a:t>other Text book on Business Finance</a:t>
            </a:r>
            <a:endParaRPr lang="en-US" dirty="0"/>
          </a:p>
          <a:p>
            <a:pPr marL="457200" lvl="1" indent="0" algn="just">
              <a:buNone/>
            </a:pPr>
            <a:endParaRPr lang="en-GB" sz="3200" dirty="0" smtClean="0"/>
          </a:p>
        </p:txBody>
      </p:sp>
    </p:spTree>
    <p:extLst>
      <p:ext uri="{BB962C8B-B14F-4D97-AF65-F5344CB8AC3E}">
        <p14:creationId xmlns:p14="http://schemas.microsoft.com/office/powerpoint/2010/main" val="4179535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7D65EE33-6EC9-4595-8B7B-A6BA5ED4063D}" vid="{38DF78B5-C8BD-4476-BEE4-FA264D75F6A6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Presentation3</Template>
  <TotalTime>6344</TotalTime>
  <Words>2261</Words>
  <Application>Microsoft Office PowerPoint</Application>
  <PresentationFormat>Widescreen</PresentationFormat>
  <Paragraphs>364</Paragraphs>
  <Slides>48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48</vt:i4>
      </vt:variant>
    </vt:vector>
  </HeadingPairs>
  <TitlesOfParts>
    <vt:vector size="56" baseType="lpstr">
      <vt:lpstr>Arial</vt:lpstr>
      <vt:lpstr>Arial</vt:lpstr>
      <vt:lpstr>Calibri</vt:lpstr>
      <vt:lpstr>Courier New</vt:lpstr>
      <vt:lpstr>Lucida Sans</vt:lpstr>
      <vt:lpstr>Narkisim</vt:lpstr>
      <vt:lpstr>Theme1</vt:lpstr>
      <vt:lpstr>Custom Design</vt:lpstr>
      <vt:lpstr>Business Finance   Week 6   Analysis of Financial Statements</vt:lpstr>
      <vt:lpstr>Intended Learning Outcomes </vt:lpstr>
      <vt:lpstr>Intended Learning Outcomes  CtD</vt:lpstr>
      <vt:lpstr>                     Introduction</vt:lpstr>
      <vt:lpstr>Users Of Financial Statements</vt:lpstr>
      <vt:lpstr>Sources Of Information</vt:lpstr>
      <vt:lpstr>Use Of Financial Ratios</vt:lpstr>
      <vt:lpstr>Use Of Financial Ratios CtD</vt:lpstr>
      <vt:lpstr>Use Of Financial Ratios CtD</vt:lpstr>
      <vt:lpstr>Limitations Of Financial Ratios</vt:lpstr>
      <vt:lpstr>Limitations Of Financial Ratios CtD</vt:lpstr>
      <vt:lpstr>Types Of Ratios</vt:lpstr>
      <vt:lpstr>1.Liquidity Ratios</vt:lpstr>
      <vt:lpstr> Specific Liquidity Ratios- Current Ratio</vt:lpstr>
      <vt:lpstr> Specific Liquidity Ratios- Quick/acid test ratio </vt:lpstr>
      <vt:lpstr>Specific Liquidity Ratios- Cash Ratio </vt:lpstr>
      <vt:lpstr>2. Turnover Ratios</vt:lpstr>
      <vt:lpstr>Specific Turnover Ratios- Stock/inventory turnover </vt:lpstr>
      <vt:lpstr>Specific Turnover Ratios- Stock holding period </vt:lpstr>
      <vt:lpstr>Specific Turnover Ratios- Debtors turnover </vt:lpstr>
      <vt:lpstr>Specific Turnover Ratios- Debtors or average collection period </vt:lpstr>
      <vt:lpstr>Specific Turnover Ratios- Creditors/ accounts payable turnover </vt:lpstr>
      <vt:lpstr>Specific Turnover Ratios- Creditors payment period </vt:lpstr>
      <vt:lpstr>Specific Turnover Ratios- Total assets turnover </vt:lpstr>
      <vt:lpstr>3. Profitability Ratios</vt:lpstr>
      <vt:lpstr>Specific Profitability Ratios- Gross profit margin </vt:lpstr>
      <vt:lpstr>Specific Profitability Ratios- Net profit margin </vt:lpstr>
      <vt:lpstr>Specific Profitability Ratios- Operating profit margin </vt:lpstr>
      <vt:lpstr> Specific Profitability Ratios- Return on investment/return on total assets </vt:lpstr>
      <vt:lpstr>Specific Profitability Ratios- Return on equity </vt:lpstr>
      <vt:lpstr> Specific Profitability Ratios- Return on capital employed (ROCE) </vt:lpstr>
      <vt:lpstr>Gearing/ Leverage Ratios</vt:lpstr>
      <vt:lpstr>4. Other Gearing/ Leverage Ratios</vt:lpstr>
      <vt:lpstr>   FV Table of Annuity Extract      Other Gearing/ Leverage Ratios   Times interest earned ratio                   = Profit before interest and tax                     Interest charges  The interest coverage ratio shows the number of times that interest can be paid from the firm’s earnings.   Debt  Equity ratio = capital employed                           Common equity capital </vt:lpstr>
      <vt:lpstr>Investor Ratios/market or valuation ratios. </vt:lpstr>
      <vt:lpstr> Determine the following investor ratios and their significance:  </vt:lpstr>
      <vt:lpstr>Solution</vt:lpstr>
      <vt:lpstr>Solution CtD</vt:lpstr>
      <vt:lpstr>Solution CtD</vt:lpstr>
      <vt:lpstr>Financial Forecasting</vt:lpstr>
      <vt:lpstr>Methods used in Financial Forecasting</vt:lpstr>
      <vt:lpstr> Methods used in Financial Forecasting CtD</vt:lpstr>
      <vt:lpstr> Comparisons in Financial Analysis</vt:lpstr>
      <vt:lpstr>Problems of Trend analysis</vt:lpstr>
      <vt:lpstr>  Cross Sectional Analysis  .</vt:lpstr>
      <vt:lpstr>   Problems of Cross Sectional Analysis CtD .</vt:lpstr>
      <vt:lpstr>THE END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MARKETING OF FINANCIAL SERVICES</dc:title>
  <dc:creator>Dr. John N. Kamau</dc:creator>
  <cp:lastModifiedBy>user</cp:lastModifiedBy>
  <cp:revision>357</cp:revision>
  <dcterms:created xsi:type="dcterms:W3CDTF">2022-03-11T15:32:41Z</dcterms:created>
  <dcterms:modified xsi:type="dcterms:W3CDTF">2023-10-04T22:28:36Z</dcterms:modified>
</cp:coreProperties>
</file>