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 id="2147483688" r:id="rId2"/>
  </p:sldMasterIdLst>
  <p:notesMasterIdLst>
    <p:notesMasterId r:id="rId52"/>
  </p:notesMasterIdLst>
  <p:sldIdLst>
    <p:sldId id="256" r:id="rId3"/>
    <p:sldId id="292" r:id="rId4"/>
    <p:sldId id="297" r:id="rId5"/>
    <p:sldId id="362" r:id="rId6"/>
    <p:sldId id="377" r:id="rId7"/>
    <p:sldId id="341" r:id="rId8"/>
    <p:sldId id="311" r:id="rId9"/>
    <p:sldId id="340" r:id="rId10"/>
    <p:sldId id="363" r:id="rId11"/>
    <p:sldId id="356" r:id="rId12"/>
    <p:sldId id="357" r:id="rId13"/>
    <p:sldId id="364" r:id="rId14"/>
    <p:sldId id="293" r:id="rId15"/>
    <p:sldId id="358" r:id="rId16"/>
    <p:sldId id="378" r:id="rId17"/>
    <p:sldId id="365" r:id="rId18"/>
    <p:sldId id="312" r:id="rId19"/>
    <p:sldId id="366" r:id="rId20"/>
    <p:sldId id="342" r:id="rId21"/>
    <p:sldId id="359" r:id="rId22"/>
    <p:sldId id="367" r:id="rId23"/>
    <p:sldId id="294" r:id="rId24"/>
    <p:sldId id="313" r:id="rId25"/>
    <p:sldId id="368" r:id="rId26"/>
    <p:sldId id="360" r:id="rId27"/>
    <p:sldId id="296" r:id="rId28"/>
    <p:sldId id="327" r:id="rId29"/>
    <p:sldId id="314" r:id="rId30"/>
    <p:sldId id="369" r:id="rId31"/>
    <p:sldId id="300" r:id="rId32"/>
    <p:sldId id="346" r:id="rId33"/>
    <p:sldId id="347" r:id="rId34"/>
    <p:sldId id="376" r:id="rId35"/>
    <p:sldId id="370" r:id="rId36"/>
    <p:sldId id="295" r:id="rId37"/>
    <p:sldId id="298" r:id="rId38"/>
    <p:sldId id="352" r:id="rId39"/>
    <p:sldId id="372" r:id="rId40"/>
    <p:sldId id="371" r:id="rId41"/>
    <p:sldId id="315" r:id="rId42"/>
    <p:sldId id="299" r:id="rId43"/>
    <p:sldId id="374" r:id="rId44"/>
    <p:sldId id="373" r:id="rId45"/>
    <p:sldId id="316" r:id="rId46"/>
    <p:sldId id="375" r:id="rId47"/>
    <p:sldId id="380" r:id="rId48"/>
    <p:sldId id="379" r:id="rId49"/>
    <p:sldId id="339" r:id="rId50"/>
    <p:sldId id="326"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544" autoAdjust="0"/>
    <p:restoredTop sz="90837" autoAdjust="0"/>
  </p:normalViewPr>
  <p:slideViewPr>
    <p:cSldViewPr snapToGrid="0">
      <p:cViewPr varScale="1">
        <p:scale>
          <a:sx n="50" d="100"/>
          <a:sy n="50" d="100"/>
        </p:scale>
        <p:origin x="845"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31CE14-7628-4AFE-9F52-566F0E0BC23E}" type="datetimeFigureOut">
              <a:rPr lang="en-US" smtClean="0"/>
              <a:t>10/29/2023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03FAF0-92FB-404B-9F40-0F18ACC91D3D}" type="slidenum">
              <a:rPr lang="en-US" smtClean="0"/>
              <a:t>‹#›</a:t>
            </a:fld>
            <a:endParaRPr lang="en-US"/>
          </a:p>
        </p:txBody>
      </p:sp>
    </p:spTree>
    <p:extLst>
      <p:ext uri="{BB962C8B-B14F-4D97-AF65-F5344CB8AC3E}">
        <p14:creationId xmlns:p14="http://schemas.microsoft.com/office/powerpoint/2010/main" val="612951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403FAF0-92FB-404B-9F40-0F18ACC91D3D}" type="slidenum">
              <a:rPr lang="en-US" smtClean="0"/>
              <a:t>22</a:t>
            </a:fld>
            <a:endParaRPr lang="en-US"/>
          </a:p>
        </p:txBody>
      </p:sp>
    </p:spTree>
    <p:extLst>
      <p:ext uri="{BB962C8B-B14F-4D97-AF65-F5344CB8AC3E}">
        <p14:creationId xmlns:p14="http://schemas.microsoft.com/office/powerpoint/2010/main" val="80032144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3175"/>
            <a:ext cx="8686800" cy="1590675"/>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pic>
        <p:nvPicPr>
          <p:cNvPr id="5" name="Picture 10" descr="halfton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63700"/>
            <a:ext cx="8686800" cy="166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1" descr="map.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10134" y="2730500"/>
            <a:ext cx="3026833"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9156700" y="6402388"/>
            <a:ext cx="2980267" cy="400050"/>
          </a:xfrm>
          <a:prstGeom prst="rect">
            <a:avLst/>
          </a:prstGeom>
          <a:solidFill>
            <a:srgbClr val="132C4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dirty="0"/>
          </a:p>
        </p:txBody>
      </p:sp>
      <p:sp>
        <p:nvSpPr>
          <p:cNvPr id="8" name="TextBox 7"/>
          <p:cNvSpPr txBox="1"/>
          <p:nvPr/>
        </p:nvSpPr>
        <p:spPr>
          <a:xfrm>
            <a:off x="9156700" y="6430964"/>
            <a:ext cx="2980267" cy="231775"/>
          </a:xfrm>
          <a:prstGeom prst="rect">
            <a:avLst/>
          </a:prstGeom>
          <a:noFill/>
        </p:spPr>
        <p:txBody>
          <a:bodyPr>
            <a:spAutoFit/>
          </a:bodyPr>
          <a:lstStyle/>
          <a:p>
            <a:pPr algn="ctr">
              <a:defRPr/>
            </a:pPr>
            <a:r>
              <a:rPr lang="en-US" sz="900" b="1" spc="225" dirty="0">
                <a:solidFill>
                  <a:schemeClr val="bg1">
                    <a:lumMod val="85000"/>
                  </a:schemeClr>
                </a:solidFill>
                <a:latin typeface="+mn-lt"/>
                <a:cs typeface="Arial" panose="020B0604020202020204" pitchFamily="34" charset="0"/>
              </a:rPr>
              <a:t>www.nettconsultants.com</a:t>
            </a:r>
          </a:p>
        </p:txBody>
      </p:sp>
      <p:sp>
        <p:nvSpPr>
          <p:cNvPr id="9" name="TextBox 8"/>
          <p:cNvSpPr txBox="1"/>
          <p:nvPr/>
        </p:nvSpPr>
        <p:spPr>
          <a:xfrm>
            <a:off x="112184" y="6397625"/>
            <a:ext cx="5094816" cy="300038"/>
          </a:xfrm>
          <a:prstGeom prst="rect">
            <a:avLst/>
          </a:prstGeom>
          <a:noFill/>
        </p:spPr>
        <p:txBody>
          <a:bodyPr>
            <a:spAutoFit/>
          </a:bodyPr>
          <a:lstStyle/>
          <a:p>
            <a:pPr>
              <a:defRPr/>
            </a:pPr>
            <a:r>
              <a:rPr lang="en-US" sz="1350" i="1" dirty="0">
                <a:solidFill>
                  <a:srgbClr val="2F5597"/>
                </a:solidFill>
                <a:latin typeface="Arial" panose="020B0604020202020204" pitchFamily="34" charset="0"/>
                <a:cs typeface="Arial" panose="020B0604020202020204" pitchFamily="34" charset="0"/>
              </a:rPr>
              <a:t>Transformation Through Ethical Consulting</a:t>
            </a:r>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6800" y="-3175"/>
            <a:ext cx="3505200" cy="1590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0" y="5318"/>
            <a:ext cx="8686800" cy="1582185"/>
          </a:xfrm>
          <a:noFill/>
        </p:spPr>
        <p:txBody>
          <a:bodyPr/>
          <a:lstStyle>
            <a:lvl1pPr algn="ctr">
              <a:defRPr sz="4500" b="1" cap="small" spc="225" baseline="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2" y="3524597"/>
            <a:ext cx="8686799" cy="1620982"/>
          </a:xfrm>
          <a:solidFill>
            <a:schemeClr val="bg1">
              <a:lumMod val="85000"/>
            </a:schemeClr>
          </a:solidFill>
        </p:spPr>
        <p:txBody>
          <a:bodyPr>
            <a:normAutofit/>
          </a:bodyPr>
          <a:lstStyle>
            <a:lvl1pPr marL="0" indent="0" algn="ctr">
              <a:buNone/>
              <a:defRPr sz="3300" b="0" i="1"/>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Tree>
    <p:extLst>
      <p:ext uri="{BB962C8B-B14F-4D97-AF65-F5344CB8AC3E}">
        <p14:creationId xmlns:p14="http://schemas.microsoft.com/office/powerpoint/2010/main" val="996092981"/>
      </p:ext>
    </p:extLst>
  </p:cSld>
  <p:clrMapOvr>
    <a:masterClrMapping/>
  </p:clrMapOvr>
  <p:transition>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0844"/>
            <a:ext cx="8752789" cy="1000668"/>
          </a:xfrm>
        </p:spPr>
        <p:txBody>
          <a:bodyPr>
            <a:noAutofit/>
          </a:bodyPr>
          <a:lstStyle>
            <a:lvl1pPr>
              <a:defRPr sz="3000" cap="small" spc="225" baseline="0">
                <a:solidFill>
                  <a:schemeClr val="accent1">
                    <a:lumMod val="50000"/>
                  </a:schemeClr>
                </a:solidFill>
              </a:defRPr>
            </a:lvl1pPr>
          </a:lstStyle>
          <a:p>
            <a:r>
              <a:rPr lang="en-US"/>
              <a:t>Click to edit Master title style</a:t>
            </a:r>
            <a:endParaRPr lang="en-US" dirty="0"/>
          </a:p>
        </p:txBody>
      </p:sp>
      <p:sp>
        <p:nvSpPr>
          <p:cNvPr id="9" name="Content Placeholder 8"/>
          <p:cNvSpPr>
            <a:spLocks noGrp="1"/>
          </p:cNvSpPr>
          <p:nvPr>
            <p:ph sz="quarter" idx="10"/>
          </p:nvPr>
        </p:nvSpPr>
        <p:spPr>
          <a:xfrm>
            <a:off x="228600" y="1770612"/>
            <a:ext cx="8981389" cy="4688379"/>
          </a:xfrm>
        </p:spPr>
        <p:txBody>
          <a:bodyPr>
            <a:normAutofit/>
          </a:bodyPr>
          <a:lstStyle>
            <a:lvl1pPr marL="255985" indent="-255985">
              <a:defRPr sz="3300"/>
            </a:lvl1pPr>
            <a:lvl2pPr marL="514350" indent="-171450">
              <a:buFont typeface="Lucida Sans" panose="020B0602030504020204" pitchFamily="34" charset="0"/>
              <a:buChar char="–"/>
              <a:defRPr sz="3000">
                <a:solidFill>
                  <a:schemeClr val="accent2"/>
                </a:solidFill>
              </a:defRPr>
            </a:lvl2pPr>
            <a:lvl3pPr marL="857250" indent="-171450">
              <a:buFont typeface="Courier New" panose="02070309020205020404" pitchFamily="49" charset="0"/>
              <a:buChar char="o"/>
              <a:defRPr sz="2700">
                <a:solidFill>
                  <a:schemeClr val="accent5">
                    <a:lumMod val="50000"/>
                  </a:schemeClr>
                </a:solidFill>
              </a:defRPr>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98334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10/29/2023</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2549881201"/>
      </p:ext>
    </p:extLst>
  </p:cSld>
  <p:clrMapOvr>
    <a:masterClrMapping/>
  </p:clrMapOvr>
  <p:transition>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10/29/2023</a:t>
            </a:fld>
            <a:endParaRPr lang="en-US"/>
          </a:p>
        </p:txBody>
      </p:sp>
      <p:sp>
        <p:nvSpPr>
          <p:cNvPr id="8" name="Footer Placeholder 7"/>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9" name="Slide Number Placeholder 8"/>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817830226"/>
      </p:ext>
    </p:extLst>
  </p:cSld>
  <p:clrMapOvr>
    <a:masterClrMapping/>
  </p:clrMapOvr>
  <p:transition>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8" descr="Logo.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264651" y="68263"/>
            <a:ext cx="28575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1"/>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10/29/2023</a:t>
            </a:fld>
            <a:endParaRPr lang="en-US"/>
          </a:p>
        </p:txBody>
      </p:sp>
      <p:sp>
        <p:nvSpPr>
          <p:cNvPr id="4" name="Footer Placeholder 2"/>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3"/>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618272158"/>
      </p:ext>
    </p:extLst>
  </p:cSld>
  <p:clrMapOvr>
    <a:masterClrMapping/>
  </p:clrMapOvr>
  <p:transition>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10/29/2023</a:t>
            </a:fld>
            <a:endParaRPr lang="en-US"/>
          </a:p>
        </p:txBody>
      </p:sp>
      <p:sp>
        <p:nvSpPr>
          <p:cNvPr id="6" name="Footer Placeholder 5"/>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1039733439"/>
      </p:ext>
    </p:extLst>
  </p:cSld>
  <p:clrMapOvr>
    <a:masterClrMapping/>
  </p:clrMapOvr>
  <p:transition>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10/29/2023</a:t>
            </a:fld>
            <a:endParaRPr lang="en-US"/>
          </a:p>
        </p:txBody>
      </p:sp>
      <p:sp>
        <p:nvSpPr>
          <p:cNvPr id="6" name="Footer Placeholder 5"/>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806858656"/>
      </p:ext>
    </p:extLst>
  </p:cSld>
  <p:clrMapOvr>
    <a:masterClrMapping/>
  </p:clrMapOvr>
  <p:transition>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10/29/2023</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4251472187"/>
      </p:ext>
    </p:extLst>
  </p:cSld>
  <p:clrMapOvr>
    <a:masterClrMapping/>
  </p:clrMapOvr>
  <p:transition>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10/29/2023</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604721576"/>
      </p:ext>
    </p:extLst>
  </p:cSld>
  <p:clrMapOvr>
    <a:masterClrMapping/>
  </p:clrMapOvr>
  <p:transition>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TT"/>
          </a:p>
        </p:txBody>
      </p:sp>
      <p:sp>
        <p:nvSpPr>
          <p:cNvPr id="3" name="Content Placeholder 2"/>
          <p:cNvSpPr>
            <a:spLocks noGrp="1"/>
          </p:cNvSpPr>
          <p:nvPr>
            <p:ph sz="half" idx="1"/>
          </p:nvPr>
        </p:nvSpPr>
        <p:spPr>
          <a:xfrm>
            <a:off x="609600" y="1600203"/>
            <a:ext cx="55880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Content Placeholder 3"/>
          <p:cNvSpPr>
            <a:spLocks noGrp="1"/>
          </p:cNvSpPr>
          <p:nvPr>
            <p:ph sz="half" idx="2"/>
          </p:nvPr>
        </p:nvSpPr>
        <p:spPr>
          <a:xfrm>
            <a:off x="6400800" y="1600203"/>
            <a:ext cx="55880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T"/>
          </a:p>
        </p:txBody>
      </p:sp>
    </p:spTree>
    <p:extLst>
      <p:ext uri="{BB962C8B-B14F-4D97-AF65-F5344CB8AC3E}">
        <p14:creationId xmlns:p14="http://schemas.microsoft.com/office/powerpoint/2010/main" val="4015331305"/>
      </p:ext>
    </p:extLst>
  </p:cSld>
  <p:clrMapOvr>
    <a:masterClrMapping/>
  </p:clrMapOvr>
  <p:transition>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12E7ADA1-D6C1-40C0-81CD-8C94C1794AD6}" type="datetimeFigureOut">
              <a:rPr lang="en-US"/>
              <a:pPr>
                <a:defRPr/>
              </a:pPr>
              <a:t>10/29/2023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627751E1-1352-42A3-9172-593316E468F5}" type="slidenum">
              <a:rPr lang="en-US" altLang="en-US"/>
              <a:pPr/>
              <a:t>‹#›</a:t>
            </a:fld>
            <a:endParaRPr lang="en-US" altLang="en-US"/>
          </a:p>
        </p:txBody>
      </p:sp>
    </p:spTree>
    <p:extLst>
      <p:ext uri="{BB962C8B-B14F-4D97-AF65-F5344CB8AC3E}">
        <p14:creationId xmlns:p14="http://schemas.microsoft.com/office/powerpoint/2010/main" val="41216147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D94743E3-570A-4A81-B050-550B44FF855C}" type="datetimeFigureOut">
              <a:rPr lang="en-US"/>
              <a:pPr>
                <a:defRPr/>
              </a:pPr>
              <a:t>10/29/2023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A53B0791-207A-41C8-852C-8579531591D4}" type="slidenum">
              <a:rPr lang="en-US" altLang="en-US"/>
              <a:pPr/>
              <a:t>‹#›</a:t>
            </a:fld>
            <a:endParaRPr lang="en-US" altLang="en-US"/>
          </a:p>
        </p:txBody>
      </p:sp>
    </p:spTree>
    <p:extLst>
      <p:ext uri="{BB962C8B-B14F-4D97-AF65-F5344CB8AC3E}">
        <p14:creationId xmlns:p14="http://schemas.microsoft.com/office/powerpoint/2010/main" val="5223663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C8E418E7-50DE-450B-8C75-134A5D39FEB3}" type="datetimeFigureOut">
              <a:rPr lang="en-US"/>
              <a:pPr>
                <a:defRPr/>
              </a:pPr>
              <a:t>10/29/2023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AED7299-11C9-4F04-94FB-B0F742A146CD}" type="slidenum">
              <a:rPr lang="en-US" altLang="en-US"/>
              <a:pPr/>
              <a:t>‹#›</a:t>
            </a:fld>
            <a:endParaRPr lang="en-US" altLang="en-US"/>
          </a:p>
        </p:txBody>
      </p:sp>
    </p:spTree>
    <p:extLst>
      <p:ext uri="{BB962C8B-B14F-4D97-AF65-F5344CB8AC3E}">
        <p14:creationId xmlns:p14="http://schemas.microsoft.com/office/powerpoint/2010/main" val="3127499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200" b="1"/>
            </a:lvl1pPr>
          </a:lstStyle>
          <a:p>
            <a:r>
              <a:rPr lang="en-US" dirty="0"/>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atin typeface="+mj-lt"/>
              </a:defRPr>
            </a:lvl1pPr>
            <a:lvl2pPr>
              <a:defRPr sz="2800">
                <a:latin typeface="+mj-lt"/>
              </a:defRPr>
            </a:lvl2pPr>
            <a:lvl3pPr>
              <a:defRPr sz="2800">
                <a:latin typeface="+mj-lt"/>
              </a:defRPr>
            </a:lvl3pPr>
            <a:lvl4pPr>
              <a:defRPr sz="2800">
                <a:latin typeface="+mj-lt"/>
              </a:defRPr>
            </a:lvl4pPr>
            <a:lvl5pPr>
              <a:defRPr sz="2800">
                <a:latin typeface="+mj-lt"/>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5D57868A-CDC4-444C-9595-A3B1C1D1A60A}" type="datetimeFigureOut">
              <a:rPr lang="en-US"/>
              <a:pPr>
                <a:defRPr/>
              </a:pPr>
              <a:t>10/29/2023</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dirty="0"/>
              <a:t>Dr John Kamau</a:t>
            </a:r>
          </a:p>
        </p:txBody>
      </p:sp>
      <p:sp>
        <p:nvSpPr>
          <p:cNvPr id="7" name="Slide Number Placeholder 5"/>
          <p:cNvSpPr>
            <a:spLocks noGrp="1"/>
          </p:cNvSpPr>
          <p:nvPr>
            <p:ph type="sldNum" sz="quarter" idx="12"/>
          </p:nvPr>
        </p:nvSpPr>
        <p:spPr/>
        <p:txBody>
          <a:bodyPr/>
          <a:lstStyle>
            <a:lvl1pPr>
              <a:defRPr/>
            </a:lvl1pPr>
          </a:lstStyle>
          <a:p>
            <a:fld id="{C6CE69DA-0440-4D04-B5D7-CFA7E329E6D2}" type="slidenum">
              <a:rPr lang="en-US" altLang="en-US"/>
              <a:pPr/>
              <a:t>‹#›</a:t>
            </a:fld>
            <a:endParaRPr lang="en-US" altLang="en-US"/>
          </a:p>
        </p:txBody>
      </p:sp>
    </p:spTree>
    <p:extLst>
      <p:ext uri="{BB962C8B-B14F-4D97-AF65-F5344CB8AC3E}">
        <p14:creationId xmlns:p14="http://schemas.microsoft.com/office/powerpoint/2010/main" val="41943370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2A2EEB59-9E9E-4E5D-9D5A-59BEB237163F}" type="datetimeFigureOut">
              <a:rPr lang="en-US"/>
              <a:pPr>
                <a:defRPr/>
              </a:pPr>
              <a:t>10/29/2023</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C07F1177-32F8-4E5B-8F6E-C78E7762C4F8}" type="slidenum">
              <a:rPr lang="en-US" altLang="en-US"/>
              <a:pPr/>
              <a:t>‹#›</a:t>
            </a:fld>
            <a:endParaRPr lang="en-US" altLang="en-US"/>
          </a:p>
        </p:txBody>
      </p:sp>
    </p:spTree>
    <p:extLst>
      <p:ext uri="{BB962C8B-B14F-4D97-AF65-F5344CB8AC3E}">
        <p14:creationId xmlns:p14="http://schemas.microsoft.com/office/powerpoint/2010/main" val="36770487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A33AC67C-D749-4751-BBC3-E5ECB2D77C2C}" type="datetimeFigureOut">
              <a:rPr lang="en-US"/>
              <a:pPr>
                <a:defRPr/>
              </a:pPr>
              <a:t>10/29/2023</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C58218F4-948A-4E38-81A1-52FF53877C80}" type="slidenum">
              <a:rPr lang="en-US" altLang="en-US"/>
              <a:pPr/>
              <a:t>‹#›</a:t>
            </a:fld>
            <a:endParaRPr lang="en-US" altLang="en-US"/>
          </a:p>
        </p:txBody>
      </p:sp>
    </p:spTree>
    <p:extLst>
      <p:ext uri="{BB962C8B-B14F-4D97-AF65-F5344CB8AC3E}">
        <p14:creationId xmlns:p14="http://schemas.microsoft.com/office/powerpoint/2010/main" val="25705937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0D98906-F489-4CD2-99EF-5D93689AB451}" type="datetimeFigureOut">
              <a:rPr lang="en-US"/>
              <a:pPr>
                <a:defRPr/>
              </a:pPr>
              <a:t>10/29/2023</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12ED973E-7CD2-4A96-89EF-F52A1BAE8DDA}" type="slidenum">
              <a:rPr lang="en-US" altLang="en-US"/>
              <a:pPr/>
              <a:t>‹#›</a:t>
            </a:fld>
            <a:endParaRPr lang="en-US" altLang="en-US"/>
          </a:p>
        </p:txBody>
      </p:sp>
    </p:spTree>
    <p:extLst>
      <p:ext uri="{BB962C8B-B14F-4D97-AF65-F5344CB8AC3E}">
        <p14:creationId xmlns:p14="http://schemas.microsoft.com/office/powerpoint/2010/main" val="2988137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54913DDC-5FD3-4261-92CC-D05065E148B2}" type="datetimeFigureOut">
              <a:rPr lang="en-US"/>
              <a:pPr>
                <a:defRPr/>
              </a:pPr>
              <a:t>10/29/2023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E19F018C-0F26-481C-9196-65C3F8699DDB}" type="slidenum">
              <a:rPr lang="en-US" altLang="en-US"/>
              <a:pPr/>
              <a:t>‹#›</a:t>
            </a:fld>
            <a:endParaRPr lang="en-US" altLang="en-US"/>
          </a:p>
        </p:txBody>
      </p:sp>
    </p:spTree>
    <p:extLst>
      <p:ext uri="{BB962C8B-B14F-4D97-AF65-F5344CB8AC3E}">
        <p14:creationId xmlns:p14="http://schemas.microsoft.com/office/powerpoint/2010/main" val="2902387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ED14C83-0D14-4EBE-86D6-3531478C2C7E}" type="datetimeFigureOut">
              <a:rPr lang="en-US"/>
              <a:pPr>
                <a:defRPr/>
              </a:pPr>
              <a:t>10/29/2023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221C34F3-9E00-4AE4-A860-14F60958D474}" type="slidenum">
              <a:rPr lang="en-US" altLang="en-US"/>
              <a:pPr/>
              <a:t>‹#›</a:t>
            </a:fld>
            <a:endParaRPr lang="en-US" altLang="en-US"/>
          </a:p>
        </p:txBody>
      </p:sp>
    </p:spTree>
    <p:extLst>
      <p:ext uri="{BB962C8B-B14F-4D97-AF65-F5344CB8AC3E}">
        <p14:creationId xmlns:p14="http://schemas.microsoft.com/office/powerpoint/2010/main" val="34992111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3E2EA83-3376-44AE-B94A-1E25818175A1}" type="datetimeFigureOut">
              <a:rPr lang="en-US"/>
              <a:pPr>
                <a:defRPr/>
              </a:pPr>
              <a:t>10/29/2023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7BE859DA-6FA8-4DD4-BA08-253BDFC63477}" type="slidenum">
              <a:rPr lang="en-US" altLang="en-US"/>
              <a:pPr/>
              <a:t>‹#›</a:t>
            </a:fld>
            <a:endParaRPr lang="en-US" altLang="en-US"/>
          </a:p>
        </p:txBody>
      </p:sp>
    </p:spTree>
    <p:extLst>
      <p:ext uri="{BB962C8B-B14F-4D97-AF65-F5344CB8AC3E}">
        <p14:creationId xmlns:p14="http://schemas.microsoft.com/office/powerpoint/2010/main" val="8484071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DF360DD-2B7D-4C25-95A0-81B61A4BDDE1}" type="datetimeFigureOut">
              <a:rPr lang="en-US"/>
              <a:pPr>
                <a:defRPr/>
              </a:pPr>
              <a:t>10/29/2023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3116DF2-78DB-48C1-8F11-9E1F2ED2B18F}" type="slidenum">
              <a:rPr lang="en-US" altLang="en-US"/>
              <a:pPr/>
              <a:t>‹#›</a:t>
            </a:fld>
            <a:endParaRPr lang="en-US" altLang="en-US"/>
          </a:p>
        </p:txBody>
      </p:sp>
    </p:spTree>
    <p:extLst>
      <p:ext uri="{BB962C8B-B14F-4D97-AF65-F5344CB8AC3E}">
        <p14:creationId xmlns:p14="http://schemas.microsoft.com/office/powerpoint/2010/main" val="1021177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122768" y="100013"/>
            <a:ext cx="9057217"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122767" y="1825625"/>
            <a:ext cx="9374717"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052" name="TextBox 7"/>
          <p:cNvSpPr txBox="1">
            <a:spLocks noChangeArrowheads="1"/>
          </p:cNvSpPr>
          <p:nvPr/>
        </p:nvSpPr>
        <p:spPr bwMode="auto">
          <a:xfrm>
            <a:off x="8832852" y="6164264"/>
            <a:ext cx="320463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en-US" altLang="en-US" sz="1200">
                <a:solidFill>
                  <a:srgbClr val="2F5597"/>
                </a:solidFill>
              </a:rPr>
              <a:t>www.nettconsultants.com</a:t>
            </a:r>
          </a:p>
        </p:txBody>
      </p:sp>
      <p:sp>
        <p:nvSpPr>
          <p:cNvPr id="2053" name="TextBox 9"/>
          <p:cNvSpPr txBox="1">
            <a:spLocks noChangeArrowheads="1"/>
          </p:cNvSpPr>
          <p:nvPr/>
        </p:nvSpPr>
        <p:spPr bwMode="auto">
          <a:xfrm>
            <a:off x="6921500" y="6481763"/>
            <a:ext cx="515831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en-US" altLang="en-US" sz="1200" i="1">
                <a:solidFill>
                  <a:srgbClr val="2F5597"/>
                </a:solidFill>
              </a:rPr>
              <a:t>Transformation Through Ethical Consulting</a:t>
            </a:r>
          </a:p>
        </p:txBody>
      </p:sp>
      <p:pic>
        <p:nvPicPr>
          <p:cNvPr id="2054" name="Picture 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881534" y="120650"/>
            <a:ext cx="3308351" cy="106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Connector 4"/>
          <p:cNvCxnSpPr/>
          <p:nvPr/>
        </p:nvCxnSpPr>
        <p:spPr>
          <a:xfrm>
            <a:off x="139701" y="847725"/>
            <a:ext cx="91313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870107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Lst>
  <p:transition>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000"/>
                                        <p:tgtEl>
                                          <p:spTgt spid="3">
                                            <p:txEl>
                                              <p:pRg st="0" end="0"/>
                                            </p:txEl>
                                          </p:spTgt>
                                        </p:tgtEl>
                                      </p:cBhvr>
                                    </p:animEffect>
                                    <p:anim calcmode="lin" valueType="num">
                                      <p:cBhvr>
                                        <p:cTn id="1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1000"/>
                                        <p:tgtEl>
                                          <p:spTgt spid="3">
                                            <p:txEl>
                                              <p:pRg st="1" end="1"/>
                                            </p:txEl>
                                          </p:spTgt>
                                        </p:tgtEl>
                                      </p:cBhvr>
                                    </p:animEffect>
                                    <p:anim calcmode="lin" valueType="num">
                                      <p:cBhvr>
                                        <p:cTn id="2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1000"/>
                                        <p:tgtEl>
                                          <p:spTgt spid="3">
                                            <p:txEl>
                                              <p:pRg st="3" end="3"/>
                                            </p:txEl>
                                          </p:spTgt>
                                        </p:tgtEl>
                                      </p:cBhvr>
                                    </p:animEffect>
                                    <p:anim calcmode="lin" valueType="num">
                                      <p:cBhvr>
                                        <p:cTn id="3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47"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2">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3">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4">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5">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Lst>
  </p:timing>
  <p:txStyles>
    <p:titleStyle>
      <a:lvl1pPr algn="l" defTabSz="685800" rtl="0" eaLnBrk="1" fontAlgn="base" hangingPunct="1">
        <a:lnSpc>
          <a:spcPct val="90000"/>
        </a:lnSpc>
        <a:spcBef>
          <a:spcPct val="0"/>
        </a:spcBef>
        <a:spcAft>
          <a:spcPct val="0"/>
        </a:spcAft>
        <a:defRPr sz="3300" kern="1200">
          <a:solidFill>
            <a:srgbClr val="203864"/>
          </a:solidFill>
          <a:latin typeface="Narkisim" panose="020E0502050101010101" pitchFamily="34" charset="-79"/>
          <a:ea typeface="+mj-ea"/>
          <a:cs typeface="Narkisim" panose="020E0502050101010101" pitchFamily="34" charset="-79"/>
        </a:defRPr>
      </a:lvl1pPr>
      <a:lvl2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2pPr>
      <a:lvl3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3pPr>
      <a:lvl4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4pPr>
      <a:lvl5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5pPr>
      <a:lvl6pPr marL="4572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6pPr>
      <a:lvl7pPr marL="9144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7pPr>
      <a:lvl8pPr marL="13716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8pPr>
      <a:lvl9pPr marL="18288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9pPr>
    </p:titleStyle>
    <p:bodyStyle>
      <a:lvl1pPr marL="428625" indent="-428625" algn="l" defTabSz="685800" rtl="0" eaLnBrk="1" fontAlgn="base" hangingPunct="1">
        <a:spcBef>
          <a:spcPts val="750"/>
        </a:spcBef>
        <a:spcAft>
          <a:spcPts val="450"/>
        </a:spcAft>
        <a:buFont typeface="Arial" charset="0"/>
        <a:buChar char="•"/>
        <a:defRPr sz="2700" kern="1200">
          <a:solidFill>
            <a:schemeClr val="tx1"/>
          </a:solidFill>
          <a:latin typeface="Narkisim" panose="020E0502050101010101" pitchFamily="34" charset="-79"/>
          <a:ea typeface="+mn-ea"/>
          <a:cs typeface="Narkisim" panose="020E0502050101010101" pitchFamily="34" charset="-79"/>
        </a:defRPr>
      </a:lvl1pPr>
      <a:lvl2pPr marL="514350" indent="-171450" algn="l" defTabSz="685800" rtl="0" eaLnBrk="1" fontAlgn="base" hangingPunct="1">
        <a:spcBef>
          <a:spcPts val="375"/>
        </a:spcBef>
        <a:spcAft>
          <a:spcPts val="450"/>
        </a:spcAft>
        <a:buFont typeface="Lucida Sans" pitchFamily="34" charset="0"/>
        <a:buChar char="–"/>
        <a:defRPr sz="2400" i="1" kern="1200">
          <a:solidFill>
            <a:srgbClr val="C00000"/>
          </a:solidFill>
          <a:latin typeface="Narkisim" panose="020E0502050101010101" pitchFamily="34" charset="-79"/>
          <a:ea typeface="+mn-ea"/>
          <a:cs typeface="Narkisim" panose="020E0502050101010101" pitchFamily="34" charset="-79"/>
        </a:defRPr>
      </a:lvl2pPr>
      <a:lvl3pPr marL="857250" indent="-171450" algn="l" defTabSz="685800" rtl="0" eaLnBrk="1" fontAlgn="base" hangingPunct="1">
        <a:lnSpc>
          <a:spcPct val="90000"/>
        </a:lnSpc>
        <a:spcBef>
          <a:spcPts val="375"/>
        </a:spcBef>
        <a:spcAft>
          <a:spcPct val="0"/>
        </a:spcAft>
        <a:buFont typeface="Lucida Sans" pitchFamily="34" charset="0"/>
        <a:buChar char="–"/>
        <a:defRPr sz="2100" kern="1200">
          <a:solidFill>
            <a:srgbClr val="2F5597"/>
          </a:solidFill>
          <a:latin typeface="Narkisim" panose="020E0502050101010101" pitchFamily="34" charset="-79"/>
          <a:ea typeface="+mn-ea"/>
          <a:cs typeface="Narkisim" panose="020E0502050101010101" pitchFamily="34" charset="-79"/>
        </a:defRPr>
      </a:lvl3pPr>
      <a:lvl4pPr marL="1200150" indent="-171450" algn="l" defTabSz="685800" rtl="0" eaLnBrk="1" fontAlgn="base" hangingPunct="1">
        <a:lnSpc>
          <a:spcPct val="90000"/>
        </a:lnSpc>
        <a:spcBef>
          <a:spcPts val="375"/>
        </a:spcBef>
        <a:spcAft>
          <a:spcPct val="0"/>
        </a:spcAft>
        <a:buFont typeface="Arial" charset="0"/>
        <a:buChar char="•"/>
        <a:defRPr kern="1200">
          <a:solidFill>
            <a:schemeClr val="tx1"/>
          </a:solidFill>
          <a:latin typeface="Narkisim" panose="020E0502050101010101" pitchFamily="34" charset="-79"/>
          <a:ea typeface="+mn-ea"/>
          <a:cs typeface="Narkisim" panose="020E0502050101010101" pitchFamily="34" charset="-79"/>
        </a:defRPr>
      </a:lvl4pPr>
      <a:lvl5pPr marL="1543050" indent="-171450" algn="l" defTabSz="685800" rtl="0" eaLnBrk="1" fontAlgn="base" hangingPunct="1">
        <a:lnSpc>
          <a:spcPct val="90000"/>
        </a:lnSpc>
        <a:spcBef>
          <a:spcPts val="375"/>
        </a:spcBef>
        <a:spcAft>
          <a:spcPct val="0"/>
        </a:spcAft>
        <a:buFont typeface="Arial" charset="0"/>
        <a:buChar char="•"/>
        <a:defRPr kern="1200">
          <a:solidFill>
            <a:schemeClr val="tx1"/>
          </a:solidFill>
          <a:latin typeface="Narkisim" panose="020E0502050101010101" pitchFamily="34" charset="-79"/>
          <a:ea typeface="+mn-ea"/>
          <a:cs typeface="Narkisim" panose="020E0502050101010101" pitchFamily="34" charset="-79"/>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52107F3A-5579-447A-96D6-F85B234E830B}" type="datetimeFigureOut">
              <a:rPr lang="en-US"/>
              <a:pPr>
                <a:defRPr/>
              </a:pPr>
              <a:t>10/29/2023</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defRPr>
            </a:lvl1pPr>
          </a:lstStyle>
          <a:p>
            <a:fld id="{3B22E2F5-D5DB-4132-855D-89E303835874}" type="slidenum">
              <a:rPr lang="en-US" altLang="en-US"/>
              <a:pPr/>
              <a:t>‹#›</a:t>
            </a:fld>
            <a:endParaRPr lang="en-US" altLang="en-US"/>
          </a:p>
        </p:txBody>
      </p:sp>
    </p:spTree>
    <p:extLst>
      <p:ext uri="{BB962C8B-B14F-4D97-AF65-F5344CB8AC3E}">
        <p14:creationId xmlns:p14="http://schemas.microsoft.com/office/powerpoint/2010/main" val="179683715"/>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EDB21-84B1-4581-8736-46B09420DB4B}"/>
              </a:ext>
            </a:extLst>
          </p:cNvPr>
          <p:cNvSpPr>
            <a:spLocks noGrp="1"/>
          </p:cNvSpPr>
          <p:nvPr>
            <p:ph type="ctrTitle"/>
          </p:nvPr>
        </p:nvSpPr>
        <p:spPr>
          <a:xfrm>
            <a:off x="914400" y="1047136"/>
            <a:ext cx="10363200" cy="3662024"/>
          </a:xfrm>
        </p:spPr>
        <p:txBody>
          <a:bodyPr/>
          <a:lstStyle/>
          <a:p>
            <a:r>
              <a:rPr lang="en-GB" b="1" dirty="0" smtClean="0"/>
              <a:t>Business Finance </a:t>
            </a:r>
            <a:r>
              <a:rPr lang="en-GB" dirty="0" smtClean="0"/>
              <a:t/>
            </a:r>
            <a:br>
              <a:rPr lang="en-GB" dirty="0" smtClean="0"/>
            </a:br>
            <a:r>
              <a:rPr lang="en-GB" dirty="0" smtClean="0"/>
              <a:t/>
            </a:r>
            <a:br>
              <a:rPr lang="en-GB" dirty="0" smtClean="0"/>
            </a:br>
            <a:r>
              <a:rPr lang="en-GB" dirty="0" smtClean="0"/>
              <a:t>Week </a:t>
            </a:r>
            <a:r>
              <a:rPr lang="en-GB" dirty="0" smtClean="0"/>
              <a:t>7</a:t>
            </a:r>
            <a:r>
              <a:rPr lang="en-GB" dirty="0" smtClean="0"/>
              <a:t/>
            </a:r>
            <a:br>
              <a:rPr lang="en-GB" dirty="0" smtClean="0"/>
            </a:br>
            <a:r>
              <a:rPr lang="en-GB" dirty="0" smtClean="0"/>
              <a:t> </a:t>
            </a:r>
            <a:r>
              <a:rPr lang="en-GB" dirty="0" smtClean="0"/>
              <a:t>Projects Cash Flow Analysis</a:t>
            </a:r>
            <a:endParaRPr lang="en-US" sz="4000" dirty="0"/>
          </a:p>
        </p:txBody>
      </p:sp>
      <p:sp>
        <p:nvSpPr>
          <p:cNvPr id="3" name="Subtitle 2">
            <a:extLst>
              <a:ext uri="{FF2B5EF4-FFF2-40B4-BE49-F238E27FC236}">
                <a16:creationId xmlns:a16="http://schemas.microsoft.com/office/drawing/2014/main" id="{72C0DFFB-67B2-4EED-B0EB-83FD67D7CBE7}"/>
              </a:ext>
            </a:extLst>
          </p:cNvPr>
          <p:cNvSpPr>
            <a:spLocks noGrp="1"/>
          </p:cNvSpPr>
          <p:nvPr>
            <p:ph type="subTitle" idx="1"/>
          </p:nvPr>
        </p:nvSpPr>
        <p:spPr>
          <a:xfrm>
            <a:off x="1828800" y="4026310"/>
            <a:ext cx="8534400" cy="1612490"/>
          </a:xfrm>
        </p:spPr>
        <p:txBody>
          <a:bodyPr>
            <a:normAutofit/>
          </a:bodyPr>
          <a:lstStyle/>
          <a:p>
            <a:endParaRPr lang="en-US" b="1" i="0" dirty="0">
              <a:solidFill>
                <a:schemeClr val="tx1"/>
              </a:solidFill>
            </a:endParaRPr>
          </a:p>
          <a:p>
            <a:r>
              <a:rPr lang="en-US" b="1" dirty="0" smtClean="0"/>
              <a:t>Lecturer: Dr. Charity </a:t>
            </a:r>
            <a:r>
              <a:rPr lang="en-US" b="1" dirty="0" err="1" smtClean="0"/>
              <a:t>Njoka</a:t>
            </a:r>
            <a:r>
              <a:rPr lang="en-US" b="1" dirty="0" smtClean="0"/>
              <a:t> (PhD)</a:t>
            </a:r>
            <a:endParaRPr lang="en-US" b="1" dirty="0"/>
          </a:p>
        </p:txBody>
      </p:sp>
    </p:spTree>
    <p:extLst>
      <p:ext uri="{BB962C8B-B14F-4D97-AF65-F5344CB8AC3E}">
        <p14:creationId xmlns:p14="http://schemas.microsoft.com/office/powerpoint/2010/main" val="3561306001"/>
      </p:ext>
    </p:extLst>
  </p:cSld>
  <p:clrMapOvr>
    <a:masterClrMapping/>
  </p:clrMapOvr>
  <mc:AlternateContent xmlns:mc="http://schemas.openxmlformats.org/markup-compatibility/2006" xmlns:p14="http://schemas.microsoft.com/office/powerpoint/2010/main">
    <mc:Choice Requires="p14">
      <p:transition spd="slow" p14:dur="2000" advTm="13108"/>
    </mc:Choice>
    <mc:Fallback xmlns="">
      <p:transition spd="slow" advTm="1310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582400" cy="840658"/>
          </a:xfrm>
        </p:spPr>
        <p:txBody>
          <a:bodyPr/>
          <a:lstStyle/>
          <a:p>
            <a:r>
              <a:rPr lang="en-US" sz="3600" b="1" dirty="0" smtClean="0"/>
              <a:t>Intended Learning Outcomes </a:t>
            </a:r>
            <a:endParaRPr lang="en-GB" sz="3600" b="1" dirty="0"/>
          </a:p>
        </p:txBody>
      </p:sp>
      <p:sp>
        <p:nvSpPr>
          <p:cNvPr id="3" name="Content Placeholder 2"/>
          <p:cNvSpPr>
            <a:spLocks noGrp="1"/>
          </p:cNvSpPr>
          <p:nvPr>
            <p:ph idx="1"/>
          </p:nvPr>
        </p:nvSpPr>
        <p:spPr>
          <a:xfrm>
            <a:off x="235974" y="840659"/>
            <a:ext cx="11724968" cy="6017341"/>
          </a:xfrm>
        </p:spPr>
        <p:txBody>
          <a:bodyPr/>
          <a:lstStyle/>
          <a:p>
            <a:pPr marL="0" indent="0">
              <a:buNone/>
            </a:pPr>
            <a:endParaRPr lang="en-GB" dirty="0" smtClean="0"/>
          </a:p>
          <a:p>
            <a:pPr marL="0" indent="0" algn="just">
              <a:buNone/>
            </a:pPr>
            <a:endParaRPr lang="en-GB" dirty="0" smtClean="0"/>
          </a:p>
          <a:p>
            <a:pPr marL="0" indent="0" algn="just">
              <a:buNone/>
            </a:pPr>
            <a:r>
              <a:rPr lang="en-GB" dirty="0" smtClean="0"/>
              <a:t>By the </a:t>
            </a:r>
            <a:r>
              <a:rPr lang="en-GB" dirty="0"/>
              <a:t>end of this </a:t>
            </a:r>
            <a:r>
              <a:rPr lang="en-GB" dirty="0" smtClean="0"/>
              <a:t>lecturer </a:t>
            </a:r>
            <a:r>
              <a:rPr lang="en-GB" dirty="0"/>
              <a:t>, you should be able </a:t>
            </a:r>
            <a:r>
              <a:rPr lang="en-GB" dirty="0" smtClean="0"/>
              <a:t>to:</a:t>
            </a:r>
          </a:p>
          <a:p>
            <a:pPr marL="0" indent="0" algn="just">
              <a:buNone/>
            </a:pPr>
            <a:endParaRPr lang="en-GB" dirty="0"/>
          </a:p>
          <a:p>
            <a:pPr marL="514350" lvl="0" indent="-514350" algn="just">
              <a:buFont typeface="+mj-lt"/>
              <a:buAutoNum type="arabicPeriod"/>
            </a:pPr>
            <a:r>
              <a:rPr lang="en-US" dirty="0"/>
              <a:t>Define a relevant cash flow (and distinguish it from an accounting profit)</a:t>
            </a:r>
          </a:p>
          <a:p>
            <a:pPr marL="514350" lvl="0" indent="-514350" algn="just">
              <a:buFont typeface="+mj-lt"/>
              <a:buAutoNum type="arabicPeriod"/>
            </a:pPr>
            <a:r>
              <a:rPr lang="en-US" dirty="0"/>
              <a:t>Identify and calculate relevant cash flows in a scenario</a:t>
            </a:r>
          </a:p>
          <a:p>
            <a:pPr marL="514350" lvl="0" indent="-514350" algn="just">
              <a:buFont typeface="+mj-lt"/>
              <a:buAutoNum type="arabicPeriod"/>
            </a:pPr>
            <a:r>
              <a:rPr lang="en-US" dirty="0" smtClean="0"/>
              <a:t>Estimate </a:t>
            </a:r>
            <a:r>
              <a:rPr lang="en-US" dirty="0"/>
              <a:t>of Cash flows over the entire life for each of the projects under consideration</a:t>
            </a:r>
          </a:p>
          <a:p>
            <a:pPr marL="514350" lvl="0" indent="-514350" algn="just">
              <a:buFont typeface="+mj-lt"/>
              <a:buAutoNum type="arabicPeriod"/>
            </a:pPr>
            <a:r>
              <a:rPr lang="en-US" dirty="0"/>
              <a:t>Prepare a cash flow statement using indirect method</a:t>
            </a:r>
          </a:p>
        </p:txBody>
      </p:sp>
    </p:spTree>
    <p:extLst>
      <p:ext uri="{BB962C8B-B14F-4D97-AF65-F5344CB8AC3E}">
        <p14:creationId xmlns:p14="http://schemas.microsoft.com/office/powerpoint/2010/main" val="530172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86498"/>
            <a:ext cx="9131643" cy="617838"/>
          </a:xfrm>
          <a:noFill/>
        </p:spPr>
        <p:txBody>
          <a:bodyPr/>
          <a:lstStyle/>
          <a:p>
            <a:pPr algn="l"/>
            <a:r>
              <a:rPr lang="en-US" sz="3600" b="1" dirty="0" smtClean="0"/>
              <a:t>                     Introduction</a:t>
            </a:r>
            <a:endParaRPr lang="en-GB" sz="3600" b="1" dirty="0"/>
          </a:p>
        </p:txBody>
      </p:sp>
      <p:sp>
        <p:nvSpPr>
          <p:cNvPr id="3" name="Content Placeholder 2"/>
          <p:cNvSpPr>
            <a:spLocks noGrp="1"/>
          </p:cNvSpPr>
          <p:nvPr>
            <p:ph idx="1"/>
          </p:nvPr>
        </p:nvSpPr>
        <p:spPr>
          <a:xfrm>
            <a:off x="182880" y="822960"/>
            <a:ext cx="11840244" cy="6035041"/>
          </a:xfrm>
          <a:noFill/>
        </p:spPr>
        <p:txBody>
          <a:bodyPr/>
          <a:lstStyle/>
          <a:p>
            <a:pPr algn="just"/>
            <a:r>
              <a:rPr lang="en-US" dirty="0"/>
              <a:t>Firms undertake projects </a:t>
            </a:r>
            <a:r>
              <a:rPr lang="en-US" dirty="0" smtClean="0"/>
              <a:t>to </a:t>
            </a:r>
            <a:r>
              <a:rPr lang="en-US" dirty="0"/>
              <a:t>maximize the wealth of the organization and in turn the wealth of its shareholders</a:t>
            </a:r>
            <a:r>
              <a:rPr lang="en-US" dirty="0" smtClean="0"/>
              <a:t>.</a:t>
            </a:r>
          </a:p>
          <a:p>
            <a:pPr algn="just"/>
            <a:endParaRPr lang="en-US" dirty="0" smtClean="0"/>
          </a:p>
          <a:p>
            <a:pPr algn="just"/>
            <a:r>
              <a:rPr lang="en-US" dirty="0" smtClean="0"/>
              <a:t>When </a:t>
            </a:r>
            <a:r>
              <a:rPr lang="en-US" dirty="0"/>
              <a:t>analyzing projects it is necessary to </a:t>
            </a:r>
            <a:endParaRPr lang="en-US" dirty="0" smtClean="0"/>
          </a:p>
          <a:p>
            <a:pPr marL="0" indent="0" algn="just">
              <a:buNone/>
            </a:pPr>
            <a:r>
              <a:rPr lang="en-US" dirty="0" smtClean="0"/>
              <a:t> </a:t>
            </a:r>
            <a:r>
              <a:rPr lang="en-US" dirty="0" err="1" smtClean="0"/>
              <a:t>i</a:t>
            </a:r>
            <a:r>
              <a:rPr lang="en-US" dirty="0"/>
              <a:t>) to identify investment projects that are strategic to business overall objectives;</a:t>
            </a:r>
          </a:p>
          <a:p>
            <a:pPr marL="0" indent="0" algn="just">
              <a:buNone/>
            </a:pPr>
            <a:r>
              <a:rPr lang="en-US" dirty="0"/>
              <a:t>ii) Estimate and evaluate post-tax incremental cash flows for each of the investment proposals; and lastly </a:t>
            </a:r>
            <a:endParaRPr lang="en-US" dirty="0" smtClean="0"/>
          </a:p>
          <a:p>
            <a:pPr marL="0" indent="0" algn="just">
              <a:buNone/>
            </a:pPr>
            <a:r>
              <a:rPr lang="en-US" dirty="0" smtClean="0"/>
              <a:t>iii</a:t>
            </a:r>
            <a:r>
              <a:rPr lang="en-US" dirty="0"/>
              <a:t>) select an investment proposal that maximizes the return to the investors.</a:t>
            </a:r>
          </a:p>
        </p:txBody>
      </p:sp>
    </p:spTree>
    <p:extLst>
      <p:ext uri="{BB962C8B-B14F-4D97-AF65-F5344CB8AC3E}">
        <p14:creationId xmlns:p14="http://schemas.microsoft.com/office/powerpoint/2010/main" val="21393943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23123" cy="930729"/>
          </a:xfrm>
          <a:noFill/>
        </p:spPr>
        <p:txBody>
          <a:bodyPr/>
          <a:lstStyle/>
          <a:p>
            <a:pPr algn="l"/>
            <a:r>
              <a:rPr lang="en-US" sz="3600" b="1" dirty="0" smtClean="0"/>
              <a:t>Elements </a:t>
            </a:r>
            <a:r>
              <a:rPr lang="en-US" sz="3600" b="1" dirty="0"/>
              <a:t>of Investment Decisions</a:t>
            </a:r>
            <a:endParaRPr lang="en-US" sz="3600" dirty="0"/>
          </a:p>
        </p:txBody>
      </p:sp>
      <p:sp>
        <p:nvSpPr>
          <p:cNvPr id="3" name="Content Placeholder 2"/>
          <p:cNvSpPr>
            <a:spLocks noGrp="1"/>
          </p:cNvSpPr>
          <p:nvPr>
            <p:ph idx="1"/>
          </p:nvPr>
        </p:nvSpPr>
        <p:spPr>
          <a:xfrm>
            <a:off x="182880" y="1173480"/>
            <a:ext cx="11840244" cy="5684521"/>
          </a:xfrm>
          <a:noFill/>
        </p:spPr>
        <p:txBody>
          <a:bodyPr/>
          <a:lstStyle/>
          <a:p>
            <a:pPr marL="0" indent="0">
              <a:buNone/>
            </a:pPr>
            <a:endParaRPr lang="en-US" dirty="0"/>
          </a:p>
          <a:p>
            <a:pPr marL="514350" indent="-514350">
              <a:buAutoNum type="arabicPeriod"/>
            </a:pPr>
            <a:r>
              <a:rPr lang="en-US" b="1" dirty="0" smtClean="0"/>
              <a:t>Planning:-</a:t>
            </a:r>
            <a:r>
              <a:rPr lang="en-US" dirty="0" smtClean="0"/>
              <a:t> </a:t>
            </a:r>
            <a:r>
              <a:rPr lang="en-US" dirty="0"/>
              <a:t>identification of potential investment opportunities</a:t>
            </a:r>
            <a:r>
              <a:rPr lang="en-US" dirty="0" smtClean="0"/>
              <a:t>.</a:t>
            </a:r>
          </a:p>
          <a:p>
            <a:pPr marL="514350" indent="-514350">
              <a:buAutoNum type="arabicPeriod"/>
            </a:pPr>
            <a:endParaRPr lang="en-US" dirty="0" smtClean="0"/>
          </a:p>
          <a:p>
            <a:pPr marL="0" indent="0">
              <a:buNone/>
            </a:pPr>
            <a:r>
              <a:rPr lang="en-US" b="1" dirty="0" smtClean="0"/>
              <a:t>2. Evaluation:-</a:t>
            </a:r>
            <a:r>
              <a:rPr lang="en-US" dirty="0" smtClean="0"/>
              <a:t> </a:t>
            </a:r>
            <a:r>
              <a:rPr lang="en-US" dirty="0"/>
              <a:t>determination of proposal and its investments, inflows and outflows. </a:t>
            </a:r>
            <a:endParaRPr lang="en-US" dirty="0" smtClean="0"/>
          </a:p>
          <a:p>
            <a:pPr marL="0" indent="0">
              <a:buNone/>
            </a:pPr>
            <a:endParaRPr lang="en-US" dirty="0"/>
          </a:p>
          <a:p>
            <a:pPr marL="0" indent="0">
              <a:buNone/>
            </a:pPr>
            <a:r>
              <a:rPr lang="en-US" b="1" dirty="0" smtClean="0"/>
              <a:t>3. Selection</a:t>
            </a:r>
            <a:r>
              <a:rPr lang="en-US" b="1" dirty="0"/>
              <a:t>: </a:t>
            </a:r>
            <a:r>
              <a:rPr lang="en-US" dirty="0"/>
              <a:t>Considering the returns and risks associated with the individual projects as well as the cost of capital to the </a:t>
            </a:r>
            <a:r>
              <a:rPr lang="en-US" dirty="0" smtClean="0"/>
              <a:t>organization,</a:t>
            </a:r>
          </a:p>
          <a:p>
            <a:pPr marL="0" indent="0">
              <a:buNone/>
            </a:pPr>
            <a:endParaRPr lang="en-US"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5033982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23123" cy="930729"/>
          </a:xfrm>
          <a:noFill/>
        </p:spPr>
        <p:txBody>
          <a:bodyPr/>
          <a:lstStyle/>
          <a:p>
            <a:pPr algn="l"/>
            <a:r>
              <a:rPr lang="en-US" b="1" dirty="0" smtClean="0"/>
              <a:t> </a:t>
            </a:r>
            <a:r>
              <a:rPr lang="en-US" sz="3600" b="1" dirty="0"/>
              <a:t>Elements of Investment </a:t>
            </a:r>
            <a:r>
              <a:rPr lang="en-US" sz="3600" b="1" dirty="0" smtClean="0"/>
              <a:t>Decisions </a:t>
            </a:r>
            <a:r>
              <a:rPr lang="en-US" sz="3600" b="1" dirty="0" err="1" smtClean="0"/>
              <a:t>Ctd</a:t>
            </a:r>
            <a:endParaRPr lang="en-US" sz="3600" dirty="0"/>
          </a:p>
        </p:txBody>
      </p:sp>
      <p:sp>
        <p:nvSpPr>
          <p:cNvPr id="3" name="Content Placeholder 2"/>
          <p:cNvSpPr>
            <a:spLocks noGrp="1"/>
          </p:cNvSpPr>
          <p:nvPr>
            <p:ph idx="1"/>
          </p:nvPr>
        </p:nvSpPr>
        <p:spPr>
          <a:xfrm>
            <a:off x="182880" y="1173480"/>
            <a:ext cx="11840244" cy="5684521"/>
          </a:xfrm>
          <a:noFill/>
        </p:spPr>
        <p:txBody>
          <a:bodyPr/>
          <a:lstStyle/>
          <a:p>
            <a:pPr marL="0" indent="0" algn="just">
              <a:buNone/>
            </a:pPr>
            <a:r>
              <a:rPr lang="en-US" b="1" dirty="0" smtClean="0"/>
              <a:t>4. </a:t>
            </a:r>
            <a:r>
              <a:rPr lang="en-US" b="1" dirty="0"/>
              <a:t>Implementation: </a:t>
            </a:r>
            <a:r>
              <a:rPr lang="en-US" dirty="0"/>
              <a:t>the firm must acquires the necessary funds, purchase the assets, and begin the implementation of the project</a:t>
            </a:r>
            <a:r>
              <a:rPr lang="en-US" dirty="0" smtClean="0"/>
              <a:t>.</a:t>
            </a:r>
          </a:p>
          <a:p>
            <a:pPr marL="0" indent="0" algn="just">
              <a:buNone/>
            </a:pPr>
            <a:endParaRPr lang="en-US" dirty="0"/>
          </a:p>
          <a:p>
            <a:pPr marL="514350" indent="-514350" algn="just">
              <a:buAutoNum type="arabicPeriod" startAt="5"/>
            </a:pPr>
            <a:r>
              <a:rPr lang="en-US" b="1" dirty="0" smtClean="0"/>
              <a:t>Control</a:t>
            </a:r>
            <a:r>
              <a:rPr lang="en-US" b="1" dirty="0"/>
              <a:t>: </a:t>
            </a:r>
            <a:r>
              <a:rPr lang="en-US" dirty="0" smtClean="0"/>
              <a:t>- Progress of project </a:t>
            </a:r>
            <a:r>
              <a:rPr lang="en-US" dirty="0"/>
              <a:t>is monitored with the aid of feedback reports. </a:t>
            </a:r>
            <a:endParaRPr lang="en-US" dirty="0" smtClean="0"/>
          </a:p>
          <a:p>
            <a:pPr marL="514350" indent="-514350" algn="just">
              <a:buAutoNum type="arabicPeriod" startAt="5"/>
            </a:pPr>
            <a:endParaRPr lang="en-US" dirty="0" smtClean="0"/>
          </a:p>
          <a:p>
            <a:pPr marL="0" indent="0" algn="just">
              <a:buNone/>
            </a:pPr>
            <a:r>
              <a:rPr lang="en-US" b="1" dirty="0" smtClean="0"/>
              <a:t>6. Review</a:t>
            </a:r>
            <a:r>
              <a:rPr lang="en-US" b="1" dirty="0"/>
              <a:t>: </a:t>
            </a:r>
            <a:r>
              <a:rPr lang="en-US" dirty="0" smtClean="0"/>
              <a:t>the organization to review </a:t>
            </a:r>
            <a:r>
              <a:rPr lang="en-US" dirty="0"/>
              <a:t>the entire project to explain its success or failure. </a:t>
            </a:r>
            <a:r>
              <a:rPr lang="en-US" dirty="0" smtClean="0"/>
              <a:t> </a:t>
            </a:r>
            <a:endParaRPr lang="en-US"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76663169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a:t>Estimation of Project Cash Flows </a:t>
            </a:r>
            <a:endParaRPr lang="en-US" sz="3600" dirty="0"/>
          </a:p>
        </p:txBody>
      </p:sp>
      <p:sp>
        <p:nvSpPr>
          <p:cNvPr id="3" name="Content Placeholder 2"/>
          <p:cNvSpPr>
            <a:spLocks noGrp="1"/>
          </p:cNvSpPr>
          <p:nvPr>
            <p:ph idx="1"/>
          </p:nvPr>
        </p:nvSpPr>
        <p:spPr>
          <a:xfrm>
            <a:off x="0" y="1023538"/>
            <a:ext cx="12192000" cy="6200222"/>
          </a:xfrm>
          <a:noFill/>
        </p:spPr>
        <p:txBody>
          <a:bodyPr/>
          <a:lstStyle/>
          <a:p>
            <a:pPr algn="just"/>
            <a:r>
              <a:rPr lang="en-US" dirty="0"/>
              <a:t>Capital Budgeting analysis considers only incremental cash flows from an investment likely to result due to acceptance of any </a:t>
            </a:r>
            <a:r>
              <a:rPr lang="en-US" dirty="0" smtClean="0"/>
              <a:t>project</a:t>
            </a:r>
          </a:p>
          <a:p>
            <a:pPr algn="just"/>
            <a:endParaRPr lang="en-US" dirty="0" smtClean="0"/>
          </a:p>
          <a:p>
            <a:pPr algn="just"/>
            <a:r>
              <a:rPr lang="en-US" dirty="0"/>
              <a:t>D</a:t>
            </a:r>
            <a:r>
              <a:rPr lang="en-US" dirty="0" smtClean="0"/>
              <a:t>ue </a:t>
            </a:r>
            <a:r>
              <a:rPr lang="en-US" dirty="0"/>
              <a:t>to </a:t>
            </a:r>
            <a:r>
              <a:rPr lang="en-US" dirty="0" smtClean="0"/>
              <a:t> timing  </a:t>
            </a:r>
            <a:r>
              <a:rPr lang="en-US" dirty="0"/>
              <a:t>difference </a:t>
            </a:r>
            <a:r>
              <a:rPr lang="en-US" dirty="0" smtClean="0"/>
              <a:t> in profits period and cash flows, it </a:t>
            </a:r>
            <a:r>
              <a:rPr lang="en-US" dirty="0"/>
              <a:t>is better to make decisions on the basis of cash flows rather profit. </a:t>
            </a:r>
            <a:endParaRPr lang="en-US" dirty="0" smtClean="0"/>
          </a:p>
          <a:p>
            <a:pPr algn="just"/>
            <a:endParaRPr lang="en-US" dirty="0"/>
          </a:p>
          <a:p>
            <a:pPr algn="just"/>
            <a:r>
              <a:rPr lang="en-US" dirty="0"/>
              <a:t>The project cash flow stream consists of cash outflows and cash inflows. The costs are denoted as cash outflows whereas the benefits are denoted as cash inflows. </a:t>
            </a:r>
            <a:endParaRPr lang="en-GB" dirty="0" smtClean="0"/>
          </a:p>
        </p:txBody>
      </p:sp>
    </p:spTree>
    <p:extLst>
      <p:ext uri="{BB962C8B-B14F-4D97-AF65-F5344CB8AC3E}">
        <p14:creationId xmlns:p14="http://schemas.microsoft.com/office/powerpoint/2010/main" val="35806249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marL="0" indent="0" algn="l">
              <a:buNone/>
            </a:pPr>
            <a:r>
              <a:rPr lang="en-US" sz="3600" b="1" dirty="0"/>
              <a:t>Calculating Cash </a:t>
            </a:r>
            <a:r>
              <a:rPr lang="en-US" sz="3600" b="1" dirty="0" smtClean="0"/>
              <a:t>Flows - Considerations  </a:t>
            </a:r>
            <a:endParaRPr lang="en-US" sz="3600" dirty="0"/>
          </a:p>
        </p:txBody>
      </p:sp>
      <p:sp>
        <p:nvSpPr>
          <p:cNvPr id="3" name="Content Placeholder 2"/>
          <p:cNvSpPr>
            <a:spLocks noGrp="1"/>
          </p:cNvSpPr>
          <p:nvPr>
            <p:ph idx="1"/>
          </p:nvPr>
        </p:nvSpPr>
        <p:spPr>
          <a:xfrm>
            <a:off x="0" y="1023538"/>
            <a:ext cx="12192000" cy="5712542"/>
          </a:xfrm>
          <a:noFill/>
        </p:spPr>
        <p:txBody>
          <a:bodyPr/>
          <a:lstStyle/>
          <a:p>
            <a:pPr marL="0" indent="0">
              <a:buNone/>
            </a:pPr>
            <a:r>
              <a:rPr lang="en-US" dirty="0" smtClean="0"/>
              <a:t>In capital decisions following </a:t>
            </a:r>
            <a:r>
              <a:rPr lang="en-US" dirty="0"/>
              <a:t>items needs consideration:</a:t>
            </a:r>
          </a:p>
          <a:p>
            <a:pPr marL="0" indent="0">
              <a:buNone/>
            </a:pPr>
            <a:r>
              <a:rPr lang="en-US" dirty="0"/>
              <a:t>(a) </a:t>
            </a:r>
            <a:r>
              <a:rPr lang="en-US" b="1" dirty="0"/>
              <a:t>Depreciation: D</a:t>
            </a:r>
            <a:r>
              <a:rPr lang="en-US" dirty="0"/>
              <a:t>epreciation is a non-cash item and itself does not affect the cash flow. However, we must consider tax shield or benefit from depreciation in project analysis. Since this benefit reduces cash outflow for taxes it is considered as cash inflow. </a:t>
            </a:r>
          </a:p>
          <a:p>
            <a:pPr marL="0" indent="0">
              <a:buNone/>
            </a:pPr>
            <a:r>
              <a:rPr lang="en-US" b="1" dirty="0" smtClean="0"/>
              <a:t>Illustration </a:t>
            </a:r>
            <a:endParaRPr lang="en-US" dirty="0"/>
          </a:p>
          <a:p>
            <a:pPr marL="0" indent="0">
              <a:buNone/>
            </a:pPr>
            <a:r>
              <a:rPr lang="en-US" dirty="0"/>
              <a:t>Apex Ltd. is manufacturing electronic motors. Its annual turnover/ sales is $30,000 dollars and cash expenses to generate this sale are $ 25,000 dollars. The applicable tax rate is 30% and depreciation is $ 1,500 dollars per annum. </a:t>
            </a:r>
            <a:r>
              <a:rPr lang="en-US" dirty="0" smtClean="0"/>
              <a:t>Calculate the Cash flows</a:t>
            </a:r>
            <a:endParaRPr lang="en-US" dirty="0"/>
          </a:p>
          <a:p>
            <a:endParaRPr lang="en-US" dirty="0"/>
          </a:p>
          <a:p>
            <a:endParaRPr lang="en-US" dirty="0" smtClean="0"/>
          </a:p>
        </p:txBody>
      </p:sp>
    </p:spTree>
    <p:extLst>
      <p:ext uri="{BB962C8B-B14F-4D97-AF65-F5344CB8AC3E}">
        <p14:creationId xmlns:p14="http://schemas.microsoft.com/office/powerpoint/2010/main" val="42683705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06680"/>
            <a:ext cx="8884919" cy="783005"/>
          </a:xfrm>
          <a:noFill/>
        </p:spPr>
        <p:txBody>
          <a:bodyPr/>
          <a:lstStyle/>
          <a:p>
            <a:pPr algn="l"/>
            <a:r>
              <a:rPr lang="en-GB" sz="3600" b="1" dirty="0" smtClean="0"/>
              <a:t/>
            </a:r>
            <a:br>
              <a:rPr lang="en-GB" sz="3600" b="1" dirty="0" smtClean="0"/>
            </a:br>
            <a:r>
              <a:rPr lang="en-GB" sz="3600" b="1" dirty="0" smtClean="0"/>
              <a:t>Solution- Depreciation &amp; no Depreciation</a:t>
            </a:r>
            <a:r>
              <a:rPr lang="en-US" sz="3600" dirty="0"/>
              <a:t/>
            </a:r>
            <a:br>
              <a:rPr lang="en-US" sz="3600" dirty="0"/>
            </a:br>
            <a:r>
              <a:rPr lang="en-US" sz="3600" dirty="0" smtClean="0"/>
              <a:t/>
            </a:r>
            <a:br>
              <a:rPr lang="en-US" sz="3600" dirty="0" smtClean="0"/>
            </a:br>
            <a:r>
              <a:rPr lang="en-US" sz="3600" dirty="0"/>
              <a:t/>
            </a:r>
            <a:br>
              <a:rPr lang="en-US" sz="3600" dirty="0"/>
            </a:br>
            <a:r>
              <a:rPr lang="en-US" sz="3600" dirty="0" smtClean="0"/>
              <a:t/>
            </a:r>
            <a:br>
              <a:rPr lang="en-US" sz="3600" dirty="0" smtClean="0"/>
            </a:br>
            <a:r>
              <a:rPr lang="en-US" sz="3600" dirty="0"/>
              <a:t/>
            </a:r>
            <a:br>
              <a:rPr lang="en-US" sz="3600" dirty="0"/>
            </a:br>
            <a:r>
              <a:rPr lang="en-US" sz="3600" dirty="0" smtClean="0"/>
              <a:t/>
            </a:r>
            <a:br>
              <a:rPr lang="en-US" sz="3600" dirty="0" smtClean="0"/>
            </a:br>
            <a:r>
              <a:rPr lang="en-US" sz="3600" dirty="0"/>
              <a:t/>
            </a:r>
            <a:br>
              <a:rPr lang="en-US" sz="3600" dirty="0"/>
            </a:br>
            <a:r>
              <a:rPr lang="en-US" sz="3600" dirty="0" smtClean="0"/>
              <a:t/>
            </a:r>
            <a:br>
              <a:rPr lang="en-US" sz="3600" dirty="0" smtClean="0"/>
            </a:br>
            <a:r>
              <a:rPr lang="en-US" sz="3600" dirty="0"/>
              <a:t/>
            </a:r>
            <a:br>
              <a:rPr lang="en-US" sz="3600" dirty="0"/>
            </a:br>
            <a:r>
              <a:rPr lang="en-US" sz="3600" dirty="0" smtClean="0"/>
              <a:t/>
            </a:r>
            <a:br>
              <a:rPr lang="en-US" sz="3600" dirty="0" smtClean="0"/>
            </a:br>
            <a:r>
              <a:rPr lang="en-US" sz="3600" dirty="0"/>
              <a:t/>
            </a:r>
            <a:br>
              <a:rPr lang="en-US" sz="3600" dirty="0"/>
            </a:br>
            <a:r>
              <a:rPr lang="en-US" sz="3600" dirty="0" smtClean="0"/>
              <a:t/>
            </a:r>
            <a:br>
              <a:rPr lang="en-US" sz="3600" dirty="0" smtClean="0"/>
            </a:br>
            <a:r>
              <a:rPr lang="en-US" sz="3600" b="1" dirty="0" smtClean="0"/>
              <a:t>Solution- Depreciation and No Dep</a:t>
            </a:r>
            <a:r>
              <a:rPr lang="en-US" dirty="0"/>
              <a:t/>
            </a:r>
            <a:br>
              <a:rPr lang="en-US" dirty="0"/>
            </a:br>
            <a:r>
              <a:rPr lang="en-US" sz="3600" dirty="0"/>
              <a:t/>
            </a:r>
            <a:br>
              <a:rPr lang="en-US" sz="3600" dirty="0"/>
            </a:br>
            <a:r>
              <a:rPr lang="en-US" sz="3600" dirty="0" smtClean="0"/>
              <a:t/>
            </a:r>
            <a:br>
              <a:rPr lang="en-US" sz="3600" dirty="0" smtClean="0"/>
            </a:br>
            <a:r>
              <a:rPr lang="en-US" sz="3600" dirty="0"/>
              <a:t/>
            </a:r>
            <a:br>
              <a:rPr lang="en-US" sz="3600" dirty="0"/>
            </a:br>
            <a:r>
              <a:rPr lang="en-US" sz="3600" dirty="0" smtClean="0"/>
              <a:t/>
            </a:r>
            <a:br>
              <a:rPr lang="en-US" sz="3600" dirty="0" smtClean="0"/>
            </a:br>
            <a:r>
              <a:rPr lang="en-US" sz="3600" dirty="0"/>
              <a:t/>
            </a:r>
            <a:br>
              <a:rPr lang="en-US" sz="3600" dirty="0"/>
            </a:br>
            <a:r>
              <a:rPr lang="en-US" sz="3600" dirty="0" smtClean="0"/>
              <a:t/>
            </a:r>
            <a:br>
              <a:rPr lang="en-US" sz="3600" dirty="0" smtClean="0"/>
            </a:br>
            <a:r>
              <a:rPr lang="en-US" sz="3600" dirty="0"/>
              <a:t/>
            </a:r>
            <a:br>
              <a:rPr lang="en-US" sz="3600" dirty="0"/>
            </a:br>
            <a:r>
              <a:rPr lang="en-US" sz="3600" dirty="0" smtClean="0"/>
              <a:t/>
            </a:r>
            <a:br>
              <a:rPr lang="en-US" sz="3600" dirty="0" smtClean="0"/>
            </a:br>
            <a:r>
              <a:rPr lang="en-US" sz="3600" dirty="0"/>
              <a:t/>
            </a:r>
            <a:br>
              <a:rPr lang="en-US" sz="3600" dirty="0"/>
            </a:br>
            <a:r>
              <a:rPr lang="en-US" sz="3600" dirty="0" smtClean="0"/>
              <a:t/>
            </a:r>
            <a:br>
              <a:rPr lang="en-US" sz="3600" dirty="0" smtClean="0"/>
            </a:br>
            <a:r>
              <a:rPr lang="en-US" sz="2800" dirty="0" smtClean="0"/>
              <a:t>Being </a:t>
            </a:r>
            <a:r>
              <a:rPr lang="en-US" sz="2800" dirty="0"/>
              <a:t>non- cash expenditure depreciation has been added back while calculating the cash flow.</a:t>
            </a:r>
            <a:br>
              <a:rPr lang="en-US" sz="2800" dirty="0"/>
            </a:br>
            <a:r>
              <a:rPr lang="en-US" dirty="0"/>
              <a:t> </a:t>
            </a:r>
            <a:br>
              <a:rPr lang="en-US" dirty="0"/>
            </a:br>
            <a:endParaRPr lang="en-US" sz="3600" dirty="0"/>
          </a:p>
        </p:txBody>
      </p:sp>
      <p:sp>
        <p:nvSpPr>
          <p:cNvPr id="3" name="Content Placeholder 2"/>
          <p:cNvSpPr>
            <a:spLocks noGrp="1"/>
          </p:cNvSpPr>
          <p:nvPr>
            <p:ph idx="1"/>
          </p:nvPr>
        </p:nvSpPr>
        <p:spPr>
          <a:xfrm>
            <a:off x="0" y="1036640"/>
            <a:ext cx="12192000" cy="6187120"/>
          </a:xfrm>
          <a:noFill/>
        </p:spPr>
        <p:txBody>
          <a:bodyPr/>
          <a:lstStyle/>
          <a:p>
            <a:pPr marL="0" indent="0">
              <a:buNone/>
            </a:pPr>
            <a:endParaRPr lang="en-GB" dirty="0" smtClean="0"/>
          </a:p>
          <a:p>
            <a:pPr marL="0" indent="0">
              <a:buNone/>
            </a:pPr>
            <a:endParaRPr lang="en-US" dirty="0"/>
          </a:p>
          <a:p>
            <a:pPr marL="0" indent="0">
              <a:buNone/>
            </a:pPr>
            <a:endParaRPr lang="en-GB" i="1" dirty="0" smtClean="0"/>
          </a:p>
          <a:p>
            <a:endParaRPr lang="en-GB" i="1" dirty="0" smtClean="0"/>
          </a:p>
          <a:p>
            <a:endParaRPr lang="en-US" dirty="0"/>
          </a:p>
          <a:p>
            <a:pPr marL="0" indent="0">
              <a:buNone/>
            </a:pPr>
            <a:endParaRPr lang="en-US" dirty="0"/>
          </a:p>
        </p:txBody>
      </p:sp>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Table 4"/>
          <p:cNvGraphicFramePr>
            <a:graphicFrameLocks noGrp="1"/>
          </p:cNvGraphicFramePr>
          <p:nvPr>
            <p:extLst>
              <p:ext uri="{D42A27DB-BD31-4B8C-83A1-F6EECF244321}">
                <p14:modId xmlns:p14="http://schemas.microsoft.com/office/powerpoint/2010/main" val="2727866371"/>
              </p:ext>
            </p:extLst>
          </p:nvPr>
        </p:nvGraphicFramePr>
        <p:xfrm>
          <a:off x="274320" y="1188720"/>
          <a:ext cx="8641080" cy="4480559"/>
        </p:xfrm>
        <a:graphic>
          <a:graphicData uri="http://schemas.openxmlformats.org/drawingml/2006/table">
            <a:tbl>
              <a:tblPr firstRow="1" firstCol="1" bandRow="1"/>
              <a:tblGrid>
                <a:gridCol w="2819400">
                  <a:extLst>
                    <a:ext uri="{9D8B030D-6E8A-4147-A177-3AD203B41FA5}">
                      <a16:colId xmlns:a16="http://schemas.microsoft.com/office/drawing/2014/main" val="2924542452"/>
                    </a:ext>
                  </a:extLst>
                </a:gridCol>
                <a:gridCol w="2788920">
                  <a:extLst>
                    <a:ext uri="{9D8B030D-6E8A-4147-A177-3AD203B41FA5}">
                      <a16:colId xmlns:a16="http://schemas.microsoft.com/office/drawing/2014/main" val="2535628337"/>
                    </a:ext>
                  </a:extLst>
                </a:gridCol>
                <a:gridCol w="3032760">
                  <a:extLst>
                    <a:ext uri="{9D8B030D-6E8A-4147-A177-3AD203B41FA5}">
                      <a16:colId xmlns:a16="http://schemas.microsoft.com/office/drawing/2014/main" val="2214828054"/>
                    </a:ext>
                  </a:extLst>
                </a:gridCol>
              </a:tblGrid>
              <a:tr h="1120139">
                <a:tc>
                  <a:txBody>
                    <a:bodyPr/>
                    <a:lstStyle/>
                    <a:p>
                      <a:pPr algn="just">
                        <a:lnSpc>
                          <a:spcPct val="115000"/>
                        </a:lnSpc>
                        <a:spcAft>
                          <a:spcPts val="60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No Depreciation</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600"/>
                        </a:spcAft>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is Charged</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Depreciation</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600"/>
                        </a:spcAft>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is Charged</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57866239"/>
                  </a:ext>
                </a:extLst>
              </a:tr>
              <a:tr h="373380">
                <a:tc>
                  <a:txBody>
                    <a:bodyPr/>
                    <a:lstStyle/>
                    <a:p>
                      <a:pPr algn="just">
                        <a:lnSpc>
                          <a:spcPct val="115000"/>
                        </a:lnSpc>
                        <a:spcAft>
                          <a:spcPts val="0"/>
                        </a:spcAft>
                      </a:pPr>
                      <a:r>
                        <a:rPr lang="en-US" sz="2000">
                          <a:effectLst/>
                          <a:latin typeface="Times New Roman" panose="02020603050405020304" pitchFamily="18" charset="0"/>
                          <a:ea typeface="SegoeUI"/>
                          <a:cs typeface="Times New Roman" panose="02020603050405020304" pitchFamily="18" charset="0"/>
                        </a:rPr>
                        <a:t>Total Sales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dirty="0">
                          <a:effectLst/>
                          <a:latin typeface="Times New Roman" panose="02020603050405020304" pitchFamily="18" charset="0"/>
                          <a:ea typeface="SegoeUI"/>
                          <a:cs typeface="Times New Roman" panose="02020603050405020304" pitchFamily="18" charset="0"/>
                        </a:rPr>
                        <a:t>30,000</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a:effectLst/>
                          <a:latin typeface="Times New Roman" panose="02020603050405020304" pitchFamily="18" charset="0"/>
                          <a:ea typeface="SegoeUI"/>
                          <a:cs typeface="Times New Roman" panose="02020603050405020304" pitchFamily="18" charset="0"/>
                        </a:rPr>
                        <a:t>30,000</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14390198"/>
                  </a:ext>
                </a:extLst>
              </a:tr>
              <a:tr h="373380">
                <a:tc>
                  <a:txBody>
                    <a:bodyPr/>
                    <a:lstStyle/>
                    <a:p>
                      <a:pPr algn="just">
                        <a:lnSpc>
                          <a:spcPct val="115000"/>
                        </a:lnSpc>
                        <a:spcAft>
                          <a:spcPts val="0"/>
                        </a:spcAft>
                      </a:pPr>
                      <a:r>
                        <a:rPr lang="en-US" sz="2000" dirty="0">
                          <a:effectLst/>
                          <a:latin typeface="Times New Roman" panose="02020603050405020304" pitchFamily="18" charset="0"/>
                          <a:ea typeface="SegoeUI"/>
                          <a:cs typeface="Times New Roman" panose="02020603050405020304" pitchFamily="18" charset="0"/>
                        </a:rPr>
                        <a:t>Less: Cost of Goods Sold </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dirty="0">
                          <a:effectLst/>
                          <a:latin typeface="Times New Roman" panose="02020603050405020304" pitchFamily="18" charset="0"/>
                          <a:ea typeface="SegoeUI"/>
                          <a:cs typeface="Times New Roman" panose="02020603050405020304" pitchFamily="18" charset="0"/>
                        </a:rPr>
                        <a:t>25,000</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a:effectLst/>
                          <a:latin typeface="Times New Roman" panose="02020603050405020304" pitchFamily="18" charset="0"/>
                          <a:ea typeface="SegoeUI"/>
                          <a:cs typeface="Times New Roman" panose="02020603050405020304" pitchFamily="18" charset="0"/>
                        </a:rPr>
                        <a:t>25,000</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59587926"/>
                  </a:ext>
                </a:extLst>
              </a:tr>
              <a:tr h="373380">
                <a:tc>
                  <a:txBody>
                    <a:bodyPr/>
                    <a:lstStyle/>
                    <a:p>
                      <a:pPr algn="just">
                        <a:lnSpc>
                          <a:spcPct val="115000"/>
                        </a:lnSpc>
                        <a:spcAft>
                          <a:spcPts val="6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Gross profit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dirty="0">
                          <a:effectLst/>
                          <a:latin typeface="Times New Roman" panose="02020603050405020304" pitchFamily="18" charset="0"/>
                          <a:ea typeface="SegoeUI"/>
                          <a:cs typeface="Times New Roman" panose="02020603050405020304" pitchFamily="18" charset="0"/>
                        </a:rPr>
                        <a:t> 5,000</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a:effectLst/>
                          <a:latin typeface="Times New Roman" panose="02020603050405020304" pitchFamily="18" charset="0"/>
                          <a:ea typeface="SegoeUI"/>
                          <a:cs typeface="Times New Roman" panose="02020603050405020304" pitchFamily="18" charset="0"/>
                        </a:rPr>
                        <a:t> 5,000</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3817740"/>
                  </a:ext>
                </a:extLst>
              </a:tr>
              <a:tr h="373380">
                <a:tc>
                  <a:txBody>
                    <a:bodyPr/>
                    <a:lstStyle/>
                    <a:p>
                      <a:pPr algn="just">
                        <a:lnSpc>
                          <a:spcPct val="115000"/>
                        </a:lnSpc>
                        <a:spcAft>
                          <a:spcPts val="60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Less depreciation</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dirty="0">
                          <a:effectLst/>
                          <a:latin typeface="Times New Roman" panose="02020603050405020304" pitchFamily="18" charset="0"/>
                          <a:ea typeface="SegoeUI"/>
                          <a:cs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a:effectLst/>
                          <a:latin typeface="Times New Roman" panose="02020603050405020304" pitchFamily="18" charset="0"/>
                          <a:ea typeface="SegoeUI"/>
                          <a:cs typeface="Times New Roman" panose="02020603050405020304" pitchFamily="18" charset="0"/>
                        </a:rPr>
                        <a:t>1,500</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96351541"/>
                  </a:ext>
                </a:extLst>
              </a:tr>
              <a:tr h="373380">
                <a:tc>
                  <a:txBody>
                    <a:bodyPr/>
                    <a:lstStyle/>
                    <a:p>
                      <a:pPr algn="just">
                        <a:lnSpc>
                          <a:spcPct val="115000"/>
                        </a:lnSpc>
                        <a:spcAft>
                          <a:spcPts val="600"/>
                        </a:spcAft>
                      </a:pPr>
                      <a:r>
                        <a:rPr lang="en-US" sz="2000">
                          <a:effectLst/>
                          <a:latin typeface="Times New Roman" panose="02020603050405020304" pitchFamily="18" charset="0"/>
                          <a:ea typeface="SegoeUI"/>
                          <a:cs typeface="Times New Roman" panose="02020603050405020304" pitchFamily="18" charset="0"/>
                        </a:rPr>
                        <a:t>Profit before tax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dirty="0">
                          <a:effectLst/>
                          <a:latin typeface="Times New Roman" panose="02020603050405020304" pitchFamily="18" charset="0"/>
                          <a:ea typeface="SegoeUI"/>
                          <a:cs typeface="Times New Roman" panose="02020603050405020304" pitchFamily="18" charset="0"/>
                        </a:rPr>
                        <a:t>5,000</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a:effectLst/>
                          <a:latin typeface="Times New Roman" panose="02020603050405020304" pitchFamily="18" charset="0"/>
                          <a:ea typeface="SegoeUI"/>
                          <a:cs typeface="Times New Roman" panose="02020603050405020304" pitchFamily="18" charset="0"/>
                        </a:rPr>
                        <a:t> 3,500</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03273313"/>
                  </a:ext>
                </a:extLst>
              </a:tr>
              <a:tr h="373380">
                <a:tc>
                  <a:txBody>
                    <a:bodyPr/>
                    <a:lstStyle/>
                    <a:p>
                      <a:pPr algn="just">
                        <a:lnSpc>
                          <a:spcPct val="115000"/>
                        </a:lnSpc>
                        <a:spcAft>
                          <a:spcPts val="0"/>
                        </a:spcAft>
                      </a:pPr>
                      <a:r>
                        <a:rPr lang="en-US" sz="2000">
                          <a:effectLst/>
                          <a:latin typeface="Times New Roman" panose="02020603050405020304" pitchFamily="18" charset="0"/>
                          <a:ea typeface="SegoeUI"/>
                          <a:cs typeface="Times New Roman" panose="02020603050405020304" pitchFamily="18" charset="0"/>
                        </a:rPr>
                        <a:t>Tax @ 30%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dirty="0">
                          <a:effectLst/>
                          <a:latin typeface="Times New Roman" panose="02020603050405020304" pitchFamily="18" charset="0"/>
                          <a:ea typeface="SegoeUI"/>
                          <a:cs typeface="Times New Roman" panose="02020603050405020304" pitchFamily="18" charset="0"/>
                        </a:rPr>
                        <a:t> 1,500</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dirty="0">
                          <a:effectLst/>
                          <a:latin typeface="Times New Roman" panose="02020603050405020304" pitchFamily="18" charset="0"/>
                          <a:ea typeface="SegoeUI"/>
                          <a:cs typeface="Times New Roman" panose="02020603050405020304" pitchFamily="18" charset="0"/>
                        </a:rPr>
                        <a:t>1,050</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12353266"/>
                  </a:ext>
                </a:extLst>
              </a:tr>
              <a:tr h="373380">
                <a:tc>
                  <a:txBody>
                    <a:bodyPr/>
                    <a:lstStyle/>
                    <a:p>
                      <a:pPr algn="just">
                        <a:lnSpc>
                          <a:spcPct val="115000"/>
                        </a:lnSpc>
                        <a:spcAft>
                          <a:spcPts val="600"/>
                        </a:spcAft>
                      </a:pPr>
                      <a:r>
                        <a:rPr lang="en-US" sz="2000">
                          <a:effectLst/>
                          <a:latin typeface="Times New Roman" panose="02020603050405020304" pitchFamily="18" charset="0"/>
                          <a:ea typeface="SegoeUI"/>
                          <a:cs typeface="Times New Roman" panose="02020603050405020304" pitchFamily="18" charset="0"/>
                        </a:rPr>
                        <a:t>Profit after Tax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dirty="0">
                          <a:effectLst/>
                          <a:latin typeface="Times New Roman" panose="02020603050405020304" pitchFamily="18" charset="0"/>
                          <a:ea typeface="SegoeUI"/>
                          <a:cs typeface="Times New Roman" panose="02020603050405020304" pitchFamily="18" charset="0"/>
                        </a:rPr>
                        <a:t>3,500 </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dirty="0">
                          <a:effectLst/>
                          <a:latin typeface="Times New Roman" panose="02020603050405020304" pitchFamily="18" charset="0"/>
                          <a:ea typeface="SegoeUI"/>
                          <a:cs typeface="Times New Roman" panose="02020603050405020304" pitchFamily="18" charset="0"/>
                        </a:rPr>
                        <a:t>2,450</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64462461"/>
                  </a:ext>
                </a:extLst>
              </a:tr>
              <a:tr h="373380">
                <a:tc>
                  <a:txBody>
                    <a:bodyPr/>
                    <a:lstStyle/>
                    <a:p>
                      <a:pPr algn="just">
                        <a:lnSpc>
                          <a:spcPct val="115000"/>
                        </a:lnSpc>
                        <a:spcAft>
                          <a:spcPts val="600"/>
                        </a:spcAft>
                      </a:pPr>
                      <a:r>
                        <a:rPr lang="en-US" sz="2000">
                          <a:effectLst/>
                          <a:latin typeface="Times New Roman" panose="02020603050405020304" pitchFamily="18" charset="0"/>
                          <a:ea typeface="SegoeUI"/>
                          <a:cs typeface="Times New Roman" panose="02020603050405020304" pitchFamily="18" charset="0"/>
                        </a:rPr>
                        <a:t>Add: Depreciation*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a:effectLst/>
                          <a:latin typeface="Times New Roman" panose="02020603050405020304" pitchFamily="18" charset="0"/>
                          <a:ea typeface="SegoeUI"/>
                          <a:cs typeface="Times New Roman" panose="02020603050405020304" pitchFamily="18" charset="0"/>
                        </a:rPr>
                        <a:t>-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dirty="0">
                          <a:effectLst/>
                          <a:latin typeface="Times New Roman" panose="02020603050405020304" pitchFamily="18" charset="0"/>
                          <a:ea typeface="SegoeUI"/>
                          <a:cs typeface="Times New Roman" panose="02020603050405020304" pitchFamily="18" charset="0"/>
                        </a:rPr>
                        <a:t>1,500</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84681789"/>
                  </a:ext>
                </a:extLst>
              </a:tr>
              <a:tr h="373380">
                <a:tc>
                  <a:txBody>
                    <a:bodyPr/>
                    <a:lstStyle/>
                    <a:p>
                      <a:pPr algn="just">
                        <a:lnSpc>
                          <a:spcPct val="115000"/>
                        </a:lnSpc>
                        <a:spcAft>
                          <a:spcPts val="600"/>
                        </a:spcAft>
                      </a:pPr>
                      <a:r>
                        <a:rPr lang="en-US" sz="2000" dirty="0">
                          <a:effectLst/>
                          <a:latin typeface="Times New Roman" panose="02020603050405020304" pitchFamily="18" charset="0"/>
                          <a:ea typeface="SegoeUI"/>
                          <a:cs typeface="Times New Roman" panose="02020603050405020304" pitchFamily="18" charset="0"/>
                        </a:rPr>
                        <a:t>Cash Flow </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a:effectLst/>
                          <a:latin typeface="Times New Roman" panose="02020603050405020304" pitchFamily="18" charset="0"/>
                          <a:ea typeface="SegoeUI"/>
                          <a:cs typeface="Times New Roman" panose="02020603050405020304" pitchFamily="18" charset="0"/>
                        </a:rPr>
                        <a:t>3,500</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dirty="0">
                          <a:effectLst/>
                          <a:latin typeface="Times New Roman" panose="02020603050405020304" pitchFamily="18" charset="0"/>
                          <a:ea typeface="SegoeUI"/>
                          <a:cs typeface="Times New Roman" panose="02020603050405020304" pitchFamily="18" charset="0"/>
                        </a:rPr>
                        <a:t> 3,950</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30876790"/>
                  </a:ext>
                </a:extLst>
              </a:tr>
            </a:tbl>
          </a:graphicData>
        </a:graphic>
      </p:graphicFrame>
    </p:spTree>
    <p:extLst>
      <p:ext uri="{BB962C8B-B14F-4D97-AF65-F5344CB8AC3E}">
        <p14:creationId xmlns:p14="http://schemas.microsoft.com/office/powerpoint/2010/main" val="41972349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6956"/>
            <a:ext cx="9037319" cy="742729"/>
          </a:xfrm>
          <a:noFill/>
        </p:spPr>
        <p:txBody>
          <a:bodyPr/>
          <a:lstStyle/>
          <a:p>
            <a:pPr algn="l"/>
            <a:r>
              <a:rPr lang="en-GB" sz="3600" b="1" dirty="0" smtClean="0"/>
              <a:t> </a:t>
            </a:r>
            <a:br>
              <a:rPr lang="en-GB" sz="3600" b="1" dirty="0" smtClean="0"/>
            </a:br>
            <a:r>
              <a:rPr lang="en-GB" sz="3600" b="1" u="sng" dirty="0" smtClean="0"/>
              <a:t/>
            </a:r>
            <a:br>
              <a:rPr lang="en-GB" sz="3600" b="1" u="sng" dirty="0" smtClean="0"/>
            </a:br>
            <a:r>
              <a:rPr lang="en-GB" sz="3600" b="1" u="sng" dirty="0"/>
              <a:t/>
            </a:r>
            <a:br>
              <a:rPr lang="en-GB" sz="3600" b="1" u="sng" dirty="0"/>
            </a:br>
            <a:r>
              <a:rPr lang="en-GB" sz="3600" b="1" u="sng" dirty="0" smtClean="0"/>
              <a:t/>
            </a:r>
            <a:br>
              <a:rPr lang="en-GB" sz="3600" b="1" u="sng" dirty="0" smtClean="0"/>
            </a:br>
            <a:r>
              <a:rPr lang="en-GB" sz="3600" b="1" u="sng" dirty="0"/>
              <a:t/>
            </a:r>
            <a:br>
              <a:rPr lang="en-GB" sz="3600" b="1" u="sng" dirty="0"/>
            </a:br>
            <a:r>
              <a:rPr lang="en-GB" sz="3600" b="1" u="sng" dirty="0" smtClean="0"/>
              <a:t/>
            </a:r>
            <a:br>
              <a:rPr lang="en-GB" sz="3600" b="1" u="sng" dirty="0" smtClean="0"/>
            </a:br>
            <a:r>
              <a:rPr lang="en-GB" sz="3600" b="1" u="sng" dirty="0" smtClean="0"/>
              <a:t/>
            </a:r>
            <a:br>
              <a:rPr lang="en-GB" sz="3600" b="1" u="sng" dirty="0" smtClean="0"/>
            </a:br>
            <a:r>
              <a:rPr lang="en-US" sz="3600" b="1" dirty="0"/>
              <a:t>Calculating Cash Flows Considerations </a:t>
            </a:r>
            <a:r>
              <a:rPr lang="en-US" sz="3600" b="1" dirty="0" smtClean="0"/>
              <a:t> </a:t>
            </a:r>
            <a:r>
              <a:rPr lang="en-US" sz="3600" b="1" dirty="0" err="1" smtClean="0"/>
              <a:t>Ctd</a:t>
            </a:r>
            <a:r>
              <a:rPr lang="en-GB" sz="3600" b="1" u="sng" dirty="0"/>
              <a:t/>
            </a:r>
            <a:br>
              <a:rPr lang="en-GB" sz="3600" b="1" u="sng" dirty="0"/>
            </a:br>
            <a:r>
              <a:rPr lang="en-GB" sz="3600" b="1" u="sng" dirty="0" smtClean="0"/>
              <a:t/>
            </a:r>
            <a:br>
              <a:rPr lang="en-GB" sz="3600" b="1" u="sng" dirty="0" smtClean="0"/>
            </a:br>
            <a:r>
              <a:rPr lang="en-GB" sz="3600" b="1" u="sng" dirty="0"/>
              <a:t/>
            </a:r>
            <a:br>
              <a:rPr lang="en-GB" sz="3600" b="1" u="sng" dirty="0"/>
            </a:br>
            <a:r>
              <a:rPr lang="en-GB" sz="3600" b="1" u="sng" dirty="0" smtClean="0"/>
              <a:t/>
            </a:r>
            <a:br>
              <a:rPr lang="en-GB" sz="3600" b="1" u="sng" dirty="0" smtClean="0"/>
            </a:br>
            <a:r>
              <a:rPr lang="en-GB" sz="3600" b="1" u="sng" dirty="0"/>
              <a:t/>
            </a:r>
            <a:br>
              <a:rPr lang="en-GB" sz="3600" b="1" u="sng" dirty="0"/>
            </a:br>
            <a:r>
              <a:rPr lang="en-GB" sz="3600" b="1" u="sng" dirty="0" smtClean="0"/>
              <a:t/>
            </a:r>
            <a:br>
              <a:rPr lang="en-GB" sz="3600" b="1" u="sng" dirty="0" smtClean="0"/>
            </a:br>
            <a:r>
              <a:rPr lang="en-GB" sz="3600" b="1" u="sng" dirty="0"/>
              <a:t/>
            </a:r>
            <a:br>
              <a:rPr lang="en-GB" sz="3600" b="1" u="sng" dirty="0"/>
            </a:br>
            <a:r>
              <a:rPr lang="en-GB" sz="3600" b="1" dirty="0" smtClean="0"/>
              <a:t>  </a:t>
            </a:r>
            <a:br>
              <a:rPr lang="en-GB" sz="3600" b="1" dirty="0" smtClean="0"/>
            </a:br>
            <a:r>
              <a:rPr lang="en-GB" sz="3600" b="1" dirty="0" smtClean="0"/>
              <a:t>   </a:t>
            </a:r>
            <a:endParaRPr lang="en-US" sz="3200" dirty="0"/>
          </a:p>
        </p:txBody>
      </p:sp>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Content Placeholder 2"/>
          <p:cNvSpPr>
            <a:spLocks noGrp="1"/>
          </p:cNvSpPr>
          <p:nvPr>
            <p:ph idx="1"/>
          </p:nvPr>
        </p:nvSpPr>
        <p:spPr>
          <a:xfrm>
            <a:off x="228600" y="1219200"/>
            <a:ext cx="11353800" cy="5440679"/>
          </a:xfrm>
        </p:spPr>
        <p:txBody>
          <a:bodyPr/>
          <a:lstStyle/>
          <a:p>
            <a:pPr marL="0" indent="0" algn="just">
              <a:buNone/>
            </a:pPr>
            <a:r>
              <a:rPr lang="en-US" b="1" dirty="0" smtClean="0"/>
              <a:t>b)Opportunity </a:t>
            </a:r>
            <a:r>
              <a:rPr lang="en-US" b="1" dirty="0"/>
              <a:t>Cost: </a:t>
            </a:r>
            <a:r>
              <a:rPr lang="en-US" dirty="0" smtClean="0"/>
              <a:t>This is cost </a:t>
            </a:r>
            <a:r>
              <a:rPr lang="en-US" dirty="0"/>
              <a:t>of the project which is not paid in cash directly i.e. opportunity </a:t>
            </a:r>
            <a:r>
              <a:rPr lang="en-US" dirty="0" smtClean="0"/>
              <a:t>cost occurring at the  </a:t>
            </a:r>
            <a:r>
              <a:rPr lang="en-US" dirty="0"/>
              <a:t>time of initial outlay or during the tenure of the </a:t>
            </a:r>
            <a:r>
              <a:rPr lang="en-US" dirty="0" smtClean="0"/>
              <a:t>project should be considered</a:t>
            </a:r>
          </a:p>
          <a:p>
            <a:pPr marL="0" indent="0" algn="just">
              <a:buNone/>
            </a:pPr>
            <a:endParaRPr lang="en-US" dirty="0" smtClean="0"/>
          </a:p>
          <a:p>
            <a:pPr marL="0" indent="0" algn="just">
              <a:buNone/>
            </a:pPr>
            <a:r>
              <a:rPr lang="en-US" b="1" dirty="0" smtClean="0"/>
              <a:t>c)Sunk Cost: </a:t>
            </a:r>
            <a:r>
              <a:rPr lang="en-US" dirty="0" smtClean="0"/>
              <a:t>Is a cost </a:t>
            </a:r>
            <a:r>
              <a:rPr lang="en-US" dirty="0"/>
              <a:t>is an outlay that has already incurred and hence </a:t>
            </a:r>
            <a:r>
              <a:rPr lang="en-US" dirty="0" smtClean="0"/>
              <a:t>should </a:t>
            </a:r>
            <a:r>
              <a:rPr lang="en-US" dirty="0"/>
              <a:t>be excluded from capital budgeting </a:t>
            </a:r>
            <a:r>
              <a:rPr lang="en-US" dirty="0" smtClean="0"/>
              <a:t>analysis</a:t>
            </a:r>
          </a:p>
        </p:txBody>
      </p:sp>
    </p:spTree>
    <p:extLst>
      <p:ext uri="{BB962C8B-B14F-4D97-AF65-F5344CB8AC3E}">
        <p14:creationId xmlns:p14="http://schemas.microsoft.com/office/powerpoint/2010/main" val="29257677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a:t>Calculating Cash Flows Considerations  </a:t>
            </a:r>
            <a:r>
              <a:rPr lang="en-US" sz="3600" b="1" dirty="0" err="1"/>
              <a:t>Ctd</a:t>
            </a:r>
            <a:r>
              <a:rPr lang="en-GB" sz="3600" b="1" u="sng" dirty="0"/>
              <a:t/>
            </a:r>
            <a:br>
              <a:rPr lang="en-GB" sz="3600" b="1" u="sng" dirty="0"/>
            </a:br>
            <a:endParaRPr lang="en-US" sz="3600" dirty="0"/>
          </a:p>
        </p:txBody>
      </p:sp>
      <p:sp>
        <p:nvSpPr>
          <p:cNvPr id="3" name="Content Placeholder 2"/>
          <p:cNvSpPr>
            <a:spLocks noGrp="1"/>
          </p:cNvSpPr>
          <p:nvPr>
            <p:ph idx="1"/>
          </p:nvPr>
        </p:nvSpPr>
        <p:spPr>
          <a:xfrm>
            <a:off x="0" y="1023538"/>
            <a:ext cx="12192000" cy="6200222"/>
          </a:xfrm>
          <a:noFill/>
        </p:spPr>
        <p:txBody>
          <a:bodyPr/>
          <a:lstStyle/>
          <a:p>
            <a:pPr marL="0" indent="0" algn="just">
              <a:buNone/>
            </a:pPr>
            <a:r>
              <a:rPr lang="en-US" b="1" dirty="0"/>
              <a:t>d)Working Capital: </a:t>
            </a:r>
            <a:r>
              <a:rPr lang="en-US" dirty="0"/>
              <a:t>Projects initial working capital requirement should be treated as cash outflow and at the end of the project its release should be treated as cash inflow and  also take into account working capital in the course of the project</a:t>
            </a:r>
          </a:p>
          <a:p>
            <a:pPr marL="0" indent="0" algn="just">
              <a:buNone/>
            </a:pPr>
            <a:endParaRPr lang="en-US" b="1" dirty="0" smtClean="0"/>
          </a:p>
          <a:p>
            <a:pPr marL="0" indent="0" algn="just">
              <a:buNone/>
            </a:pPr>
            <a:r>
              <a:rPr lang="en-US" b="1" dirty="0" smtClean="0"/>
              <a:t>e)Allocated Overheads: </a:t>
            </a:r>
            <a:r>
              <a:rPr lang="en-US" dirty="0"/>
              <a:t>incremental overhead cost shall be treated as cash outflow</a:t>
            </a:r>
            <a:r>
              <a:rPr lang="en-US" dirty="0" smtClean="0"/>
              <a:t>.</a:t>
            </a:r>
          </a:p>
          <a:p>
            <a:pPr marL="0" indent="0" algn="just">
              <a:buNone/>
            </a:pPr>
            <a:endParaRPr lang="en-US" dirty="0"/>
          </a:p>
          <a:p>
            <a:pPr marL="0" indent="0" algn="just">
              <a:buNone/>
            </a:pPr>
            <a:r>
              <a:rPr lang="en-US" b="1" dirty="0" smtClean="0"/>
              <a:t>f) Additional </a:t>
            </a:r>
            <a:r>
              <a:rPr lang="en-US" b="1" dirty="0"/>
              <a:t>Capital </a:t>
            </a:r>
            <a:r>
              <a:rPr lang="en-US" b="1" dirty="0" smtClean="0"/>
              <a:t>Investment Additional capital  incurred du</a:t>
            </a:r>
            <a:r>
              <a:rPr lang="en-US" dirty="0" smtClean="0"/>
              <a:t>ring </a:t>
            </a:r>
            <a:r>
              <a:rPr lang="en-US" dirty="0"/>
              <a:t>the continuance of the </a:t>
            </a:r>
            <a:r>
              <a:rPr lang="en-US" dirty="0" smtClean="0"/>
              <a:t>projects, shall </a:t>
            </a:r>
            <a:r>
              <a:rPr lang="en-US" dirty="0"/>
              <a:t>be treated as cash outflows.</a:t>
            </a:r>
          </a:p>
          <a:p>
            <a:pPr marL="0" indent="0" algn="just">
              <a:buNone/>
            </a:pPr>
            <a:endParaRPr lang="en-GB" dirty="0" smtClean="0"/>
          </a:p>
        </p:txBody>
      </p:sp>
    </p:spTree>
    <p:extLst>
      <p:ext uri="{BB962C8B-B14F-4D97-AF65-F5344CB8AC3E}">
        <p14:creationId xmlns:p14="http://schemas.microsoft.com/office/powerpoint/2010/main" val="16717443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r>
              <a:rPr lang="en-US" sz="3600" b="1" dirty="0"/>
              <a:t>Categories of Cash Flows</a:t>
            </a:r>
            <a:r>
              <a:rPr lang="en-US" sz="3600" dirty="0"/>
              <a:t> </a:t>
            </a:r>
            <a:endParaRPr lang="en-US" sz="3600" dirty="0"/>
          </a:p>
        </p:txBody>
      </p:sp>
      <p:sp>
        <p:nvSpPr>
          <p:cNvPr id="3" name="Content Placeholder 2"/>
          <p:cNvSpPr>
            <a:spLocks noGrp="1"/>
          </p:cNvSpPr>
          <p:nvPr>
            <p:ph idx="1"/>
          </p:nvPr>
        </p:nvSpPr>
        <p:spPr>
          <a:xfrm>
            <a:off x="0" y="1023538"/>
            <a:ext cx="12192000" cy="6200222"/>
          </a:xfrm>
          <a:noFill/>
        </p:spPr>
        <p:txBody>
          <a:bodyPr/>
          <a:lstStyle/>
          <a:p>
            <a:endParaRPr lang="en-GB" dirty="0" smtClean="0"/>
          </a:p>
          <a:p>
            <a:pPr marL="0" indent="0">
              <a:buNone/>
            </a:pPr>
            <a:r>
              <a:rPr lang="en-US" dirty="0" smtClean="0"/>
              <a:t>It </a:t>
            </a:r>
            <a:r>
              <a:rPr lang="en-US" dirty="0"/>
              <a:t>is helpful to place project cash flows into three categories</a:t>
            </a:r>
            <a:r>
              <a:rPr lang="en-US" dirty="0" smtClean="0"/>
              <a:t>:</a:t>
            </a:r>
          </a:p>
          <a:p>
            <a:pPr marL="0" indent="0">
              <a:buNone/>
            </a:pPr>
            <a:endParaRPr lang="en-US" dirty="0" smtClean="0"/>
          </a:p>
          <a:p>
            <a:pPr marL="0" indent="0">
              <a:buNone/>
            </a:pPr>
            <a:r>
              <a:rPr lang="en-US" dirty="0" smtClean="0"/>
              <a:t> </a:t>
            </a:r>
            <a:r>
              <a:rPr lang="en-US" dirty="0"/>
              <a:t>Usually investment decisions have three types of cash flows</a:t>
            </a:r>
            <a:r>
              <a:rPr lang="en-US" dirty="0" smtClean="0"/>
              <a:t>.</a:t>
            </a:r>
          </a:p>
          <a:p>
            <a:pPr marL="0" indent="0">
              <a:buNone/>
            </a:pPr>
            <a:r>
              <a:rPr lang="en-US" dirty="0" smtClean="0"/>
              <a:t> </a:t>
            </a:r>
            <a:r>
              <a:rPr lang="en-US" dirty="0"/>
              <a:t>They are </a:t>
            </a:r>
            <a:endParaRPr lang="en-US" dirty="0" smtClean="0"/>
          </a:p>
          <a:p>
            <a:pPr marL="0" indent="0">
              <a:buNone/>
            </a:pPr>
            <a:r>
              <a:rPr lang="en-US" dirty="0" smtClean="0"/>
              <a:t>(</a:t>
            </a:r>
            <a:r>
              <a:rPr lang="en-US" dirty="0" err="1"/>
              <a:t>i</a:t>
            </a:r>
            <a:r>
              <a:rPr lang="en-US" dirty="0"/>
              <a:t>) Initial Investment </a:t>
            </a:r>
            <a:endParaRPr lang="en-US" dirty="0" smtClean="0"/>
          </a:p>
          <a:p>
            <a:pPr marL="0" indent="0">
              <a:buNone/>
            </a:pPr>
            <a:r>
              <a:rPr lang="en-US" dirty="0" smtClean="0"/>
              <a:t>(</a:t>
            </a:r>
            <a:r>
              <a:rPr lang="en-US" dirty="0"/>
              <a:t>ii) Operating cash flows </a:t>
            </a:r>
            <a:endParaRPr lang="en-US" dirty="0" smtClean="0"/>
          </a:p>
          <a:p>
            <a:pPr marL="0" indent="0">
              <a:buNone/>
            </a:pPr>
            <a:r>
              <a:rPr lang="en-US" dirty="0" smtClean="0"/>
              <a:t>(</a:t>
            </a:r>
            <a:r>
              <a:rPr lang="en-US" dirty="0"/>
              <a:t>iii) Terminal cash flows </a:t>
            </a:r>
          </a:p>
        </p:txBody>
      </p:sp>
    </p:spTree>
    <p:extLst>
      <p:ext uri="{BB962C8B-B14F-4D97-AF65-F5344CB8AC3E}">
        <p14:creationId xmlns:p14="http://schemas.microsoft.com/office/powerpoint/2010/main" val="40232176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2467" y="0"/>
            <a:ext cx="10273761" cy="677415"/>
          </a:xfrm>
          <a:noFill/>
        </p:spPr>
        <p:txBody>
          <a:bodyPr/>
          <a:lstStyle/>
          <a:p>
            <a:pPr marL="0" indent="0">
              <a:buNone/>
            </a:pPr>
            <a:r>
              <a:rPr lang="en-US" sz="3600" b="1" dirty="0" smtClean="0"/>
              <a:t>1. Initial </a:t>
            </a:r>
            <a:r>
              <a:rPr lang="en-US" sz="3600" b="1" dirty="0"/>
              <a:t>Investment </a:t>
            </a:r>
          </a:p>
        </p:txBody>
      </p:sp>
      <p:sp>
        <p:nvSpPr>
          <p:cNvPr id="3" name="Content Placeholder 2"/>
          <p:cNvSpPr>
            <a:spLocks noGrp="1"/>
          </p:cNvSpPr>
          <p:nvPr>
            <p:ph idx="1"/>
          </p:nvPr>
        </p:nvSpPr>
        <p:spPr>
          <a:xfrm>
            <a:off x="0" y="1023538"/>
            <a:ext cx="12192000" cy="6200222"/>
          </a:xfrm>
          <a:noFill/>
        </p:spPr>
        <p:txBody>
          <a:bodyPr/>
          <a:lstStyle/>
          <a:p>
            <a:endParaRPr lang="en-GB" dirty="0" smtClean="0"/>
          </a:p>
          <a:p>
            <a:pPr marL="0" indent="0">
              <a:buNone/>
            </a:pPr>
            <a:r>
              <a:rPr lang="en-US" dirty="0" smtClean="0"/>
              <a:t>It’s the capital expenditure </a:t>
            </a:r>
            <a:r>
              <a:rPr lang="en-US" dirty="0"/>
              <a:t>incurred in the beginning of the period, </a:t>
            </a:r>
            <a:r>
              <a:rPr lang="en-US" dirty="0" smtClean="0"/>
              <a:t>to </a:t>
            </a:r>
            <a:r>
              <a:rPr lang="en-US" dirty="0"/>
              <a:t>acquire asset </a:t>
            </a:r>
            <a:endParaRPr lang="en-US" dirty="0" smtClean="0"/>
          </a:p>
          <a:p>
            <a:pPr marL="0" indent="0">
              <a:buNone/>
            </a:pPr>
            <a:endParaRPr lang="en-US" dirty="0" smtClean="0"/>
          </a:p>
          <a:p>
            <a:pPr marL="0" indent="0">
              <a:buNone/>
            </a:pPr>
            <a:r>
              <a:rPr lang="en-US" dirty="0" smtClean="0"/>
              <a:t>It includes cost </a:t>
            </a:r>
            <a:r>
              <a:rPr lang="en-US" dirty="0"/>
              <a:t>of new asset to acquire land, building, machinery etc., and also includes expenses like insurance, freight, installation cost etc., net working capital and opportunity cost which is incurred by the firm.</a:t>
            </a:r>
          </a:p>
          <a:p>
            <a:pPr marL="0" indent="0">
              <a:buNone/>
            </a:pPr>
            <a:r>
              <a:rPr lang="en-US" dirty="0"/>
              <a:t> </a:t>
            </a:r>
            <a:endParaRPr lang="en-GB" dirty="0" smtClean="0"/>
          </a:p>
        </p:txBody>
      </p:sp>
    </p:spTree>
    <p:extLst>
      <p:ext uri="{BB962C8B-B14F-4D97-AF65-F5344CB8AC3E}">
        <p14:creationId xmlns:p14="http://schemas.microsoft.com/office/powerpoint/2010/main" val="23577174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98" y="135924"/>
            <a:ext cx="11495902" cy="1297461"/>
          </a:xfrm>
        </p:spPr>
        <p:txBody>
          <a:bodyPr/>
          <a:lstStyle/>
          <a:p>
            <a:pPr algn="l"/>
            <a:r>
              <a:rPr lang="en-US" sz="3600" b="1" dirty="0"/>
              <a:t>Initial Investment </a:t>
            </a:r>
            <a:r>
              <a:rPr lang="en-US" sz="3600" b="1" dirty="0" smtClean="0"/>
              <a:t> </a:t>
            </a:r>
            <a:r>
              <a:rPr lang="en-US" sz="3600" b="1" dirty="0" err="1" smtClean="0"/>
              <a:t>ctd</a:t>
            </a:r>
            <a:endParaRPr lang="en-US" sz="3600" dirty="0"/>
          </a:p>
        </p:txBody>
      </p:sp>
      <p:sp>
        <p:nvSpPr>
          <p:cNvPr id="3" name="Content Placeholder 2"/>
          <p:cNvSpPr>
            <a:spLocks noGrp="1"/>
          </p:cNvSpPr>
          <p:nvPr>
            <p:ph idx="1"/>
          </p:nvPr>
        </p:nvSpPr>
        <p:spPr>
          <a:xfrm>
            <a:off x="296562" y="1631092"/>
            <a:ext cx="11664380" cy="4967416"/>
          </a:xfrm>
        </p:spPr>
        <p:txBody>
          <a:bodyPr/>
          <a:lstStyle/>
          <a:p>
            <a:pPr marL="0" indent="0">
              <a:buNone/>
            </a:pPr>
            <a:r>
              <a:rPr lang="en-US" dirty="0"/>
              <a:t> The initial cash out flow for a project depends upon the type of capital investment </a:t>
            </a:r>
            <a:r>
              <a:rPr lang="en-US" dirty="0" smtClean="0"/>
              <a:t>decision</a:t>
            </a:r>
          </a:p>
          <a:p>
            <a:pPr marL="0" indent="0">
              <a:buNone/>
            </a:pPr>
            <a:endParaRPr lang="en-US" dirty="0"/>
          </a:p>
          <a:p>
            <a:pPr marL="0" indent="0">
              <a:buNone/>
            </a:pPr>
            <a:r>
              <a:rPr lang="en-US" dirty="0"/>
              <a:t>(</a:t>
            </a:r>
            <a:r>
              <a:rPr lang="en-US" dirty="0" err="1"/>
              <a:t>i</a:t>
            </a:r>
            <a:r>
              <a:rPr lang="en-US" dirty="0"/>
              <a:t>) If decision is related to investment in a fresh proposal or an expansion </a:t>
            </a:r>
            <a:r>
              <a:rPr lang="en-US" dirty="0" smtClean="0"/>
              <a:t>decision</a:t>
            </a:r>
          </a:p>
          <a:p>
            <a:endParaRPr lang="en-US" dirty="0" smtClean="0"/>
          </a:p>
          <a:p>
            <a:pPr marL="0" indent="0">
              <a:buNone/>
            </a:pPr>
            <a:r>
              <a:rPr lang="en-US" dirty="0"/>
              <a:t>(ii) If decision is related to replacement decision </a:t>
            </a:r>
          </a:p>
        </p:txBody>
      </p:sp>
    </p:spTree>
    <p:extLst>
      <p:ext uri="{BB962C8B-B14F-4D97-AF65-F5344CB8AC3E}">
        <p14:creationId xmlns:p14="http://schemas.microsoft.com/office/powerpoint/2010/main" val="11483684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98" y="135924"/>
            <a:ext cx="11495902" cy="1418556"/>
          </a:xfrm>
        </p:spPr>
        <p:txBody>
          <a:bodyPr/>
          <a:lstStyle/>
          <a:p>
            <a:pPr lvl="1" algn="l"/>
            <a:r>
              <a:rPr lang="en-US" sz="3600" b="1" dirty="0" smtClean="0"/>
              <a:t>Initial cash outflow of fresh </a:t>
            </a:r>
            <a:r>
              <a:rPr lang="en-US" sz="3600" b="1" dirty="0"/>
              <a:t>proposal or an expansion </a:t>
            </a:r>
            <a:r>
              <a:rPr lang="en-US" sz="3600" b="1" dirty="0" smtClean="0"/>
              <a:t>decision</a:t>
            </a:r>
            <a:endParaRPr lang="en-US" sz="3600" dirty="0"/>
          </a:p>
        </p:txBody>
      </p:sp>
      <p:sp>
        <p:nvSpPr>
          <p:cNvPr id="3" name="Content Placeholder 2"/>
          <p:cNvSpPr>
            <a:spLocks noGrp="1"/>
          </p:cNvSpPr>
          <p:nvPr>
            <p:ph idx="1"/>
          </p:nvPr>
        </p:nvSpPr>
        <p:spPr>
          <a:xfrm>
            <a:off x="280518" y="1213996"/>
            <a:ext cx="11911481" cy="5644004"/>
          </a:xfrm>
        </p:spPr>
        <p:txBody>
          <a:bodyPr/>
          <a:lstStyle/>
          <a:p>
            <a:endParaRPr lang="en-GB" dirty="0" smtClean="0"/>
          </a:p>
          <a:p>
            <a:pPr marL="0" indent="0">
              <a:buNone/>
            </a:pP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036985369"/>
              </p:ext>
            </p:extLst>
          </p:nvPr>
        </p:nvGraphicFramePr>
        <p:xfrm>
          <a:off x="280519" y="1554479"/>
          <a:ext cx="8772041" cy="5157357"/>
        </p:xfrm>
        <a:graphic>
          <a:graphicData uri="http://schemas.openxmlformats.org/drawingml/2006/table">
            <a:tbl>
              <a:tblPr firstRow="1" firstCol="1" bandRow="1"/>
              <a:tblGrid>
                <a:gridCol w="3102537">
                  <a:extLst>
                    <a:ext uri="{9D8B030D-6E8A-4147-A177-3AD203B41FA5}">
                      <a16:colId xmlns:a16="http://schemas.microsoft.com/office/drawing/2014/main" val="1103839741"/>
                    </a:ext>
                  </a:extLst>
                </a:gridCol>
                <a:gridCol w="2834752">
                  <a:extLst>
                    <a:ext uri="{9D8B030D-6E8A-4147-A177-3AD203B41FA5}">
                      <a16:colId xmlns:a16="http://schemas.microsoft.com/office/drawing/2014/main" val="2723223622"/>
                    </a:ext>
                  </a:extLst>
                </a:gridCol>
                <a:gridCol w="2834752">
                  <a:extLst>
                    <a:ext uri="{9D8B030D-6E8A-4147-A177-3AD203B41FA5}">
                      <a16:colId xmlns:a16="http://schemas.microsoft.com/office/drawing/2014/main" val="1609342759"/>
                    </a:ext>
                  </a:extLst>
                </a:gridCol>
              </a:tblGrid>
              <a:tr h="446134">
                <a:tc>
                  <a:txBody>
                    <a:bodyPr/>
                    <a:lstStyle/>
                    <a:p>
                      <a:pPr algn="just">
                        <a:lnSpc>
                          <a:spcPct val="115000"/>
                        </a:lnSpc>
                        <a:spcAft>
                          <a:spcPts val="600"/>
                        </a:spcAft>
                      </a:pP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Amount</a:t>
                      </a:r>
                      <a:r>
                        <a:rPr lang="en-US" sz="2800" b="1">
                          <a:solidFill>
                            <a:srgbClr val="00FF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Amount </a:t>
                      </a:r>
                      <a:endPar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20233571"/>
                  </a:ext>
                </a:extLst>
              </a:tr>
              <a:tr h="892267">
                <a:tc>
                  <a:txBody>
                    <a:bodyPr/>
                    <a:lstStyle/>
                    <a:p>
                      <a:pPr algn="just">
                        <a:lnSpc>
                          <a:spcPct val="115000"/>
                        </a:lnSpc>
                        <a:spcAft>
                          <a:spcPts val="0"/>
                        </a:spcAft>
                      </a:pPr>
                      <a:r>
                        <a:rPr lang="en-US" sz="2800" b="1" dirty="0">
                          <a:effectLst/>
                          <a:latin typeface="Times New Roman" panose="02020603050405020304" pitchFamily="18" charset="0"/>
                          <a:ea typeface="SegoeUI"/>
                          <a:cs typeface="Times New Roman" panose="02020603050405020304" pitchFamily="18" charset="0"/>
                        </a:rPr>
                        <a:t>Cost of new Asset(s)</a:t>
                      </a:r>
                      <a:endPar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800" b="1">
                          <a:effectLst/>
                          <a:latin typeface="Times New Roman" panose="02020603050405020304" pitchFamily="18" charset="0"/>
                          <a:ea typeface="SegoeUI"/>
                          <a:cs typeface="Times New Roman" panose="02020603050405020304" pitchFamily="18" charset="0"/>
                        </a:rPr>
                        <a:t>XXX</a:t>
                      </a:r>
                      <a:endParaRPr lang="en-US" sz="2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38968943"/>
                  </a:ext>
                </a:extLst>
              </a:tr>
              <a:tr h="1338401">
                <a:tc>
                  <a:txBody>
                    <a:bodyPr/>
                    <a:lstStyle/>
                    <a:p>
                      <a:pPr algn="just">
                        <a:lnSpc>
                          <a:spcPct val="115000"/>
                        </a:lnSpc>
                        <a:spcAft>
                          <a:spcPts val="0"/>
                        </a:spcAft>
                      </a:pPr>
                      <a:r>
                        <a:rPr lang="en-US" sz="2800" b="1">
                          <a:effectLst/>
                          <a:latin typeface="Times New Roman" panose="02020603050405020304" pitchFamily="18" charset="0"/>
                          <a:ea typeface="SegoeUI"/>
                          <a:cs typeface="Times New Roman" panose="02020603050405020304" pitchFamily="18" charset="0"/>
                        </a:rPr>
                        <a:t>Add: Installation/Set-Up Costs</a:t>
                      </a:r>
                      <a:endParaRPr lang="en-US" sz="2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800" b="1" dirty="0">
                          <a:effectLst/>
                          <a:latin typeface="Times New Roman" panose="02020603050405020304" pitchFamily="18" charset="0"/>
                          <a:ea typeface="SegoeUI"/>
                          <a:cs typeface="Times New Roman" panose="02020603050405020304" pitchFamily="18" charset="0"/>
                        </a:rPr>
                        <a:t>XXX</a:t>
                      </a:r>
                      <a:endPar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8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96152319"/>
                  </a:ext>
                </a:extLst>
              </a:tr>
              <a:tr h="1231533">
                <a:tc>
                  <a:txBody>
                    <a:bodyPr/>
                    <a:lstStyle/>
                    <a:p>
                      <a:pPr algn="just">
                        <a:lnSpc>
                          <a:spcPct val="115000"/>
                        </a:lnSpc>
                        <a:spcAft>
                          <a:spcPts val="0"/>
                        </a:spcAft>
                      </a:pPr>
                      <a:r>
                        <a:rPr lang="en-US" sz="2800" b="1">
                          <a:effectLst/>
                          <a:latin typeface="Times New Roman" panose="02020603050405020304" pitchFamily="18" charset="0"/>
                          <a:ea typeface="SegoeUI"/>
                          <a:cs typeface="Times New Roman" panose="02020603050405020304" pitchFamily="18" charset="0"/>
                        </a:rPr>
                        <a:t>Add: Investment in Working Capital</a:t>
                      </a:r>
                      <a:endParaRPr lang="en-US" sz="2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800" b="1" u="sng" dirty="0">
                          <a:effectLst/>
                          <a:latin typeface="Times New Roman" panose="02020603050405020304" pitchFamily="18" charset="0"/>
                          <a:ea typeface="SegoeUI"/>
                          <a:cs typeface="Times New Roman" panose="02020603050405020304" pitchFamily="18" charset="0"/>
                        </a:rPr>
                        <a:t>XXX</a:t>
                      </a:r>
                      <a:endPar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800" b="1" u="sng" dirty="0">
                          <a:effectLst/>
                          <a:latin typeface="Times New Roman" panose="02020603050405020304" pitchFamily="18" charset="0"/>
                          <a:ea typeface="SegoeUI"/>
                          <a:cs typeface="Times New Roman" panose="02020603050405020304" pitchFamily="18" charset="0"/>
                        </a:rPr>
                        <a:t> XXX</a:t>
                      </a:r>
                      <a:endPar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74410239"/>
                  </a:ext>
                </a:extLst>
              </a:tr>
              <a:tr h="892267">
                <a:tc>
                  <a:txBody>
                    <a:bodyPr/>
                    <a:lstStyle/>
                    <a:p>
                      <a:pPr algn="just">
                        <a:lnSpc>
                          <a:spcPct val="115000"/>
                        </a:lnSpc>
                        <a:spcAft>
                          <a:spcPts val="0"/>
                        </a:spcAft>
                      </a:pPr>
                      <a:r>
                        <a:rPr lang="en-US" sz="2800" b="1" dirty="0">
                          <a:effectLst/>
                          <a:latin typeface="Times New Roman" panose="02020603050405020304" pitchFamily="18" charset="0"/>
                          <a:ea typeface="SegoeUI"/>
                          <a:cs typeface="Times New Roman" panose="02020603050405020304" pitchFamily="18" charset="0"/>
                        </a:rPr>
                        <a:t>Initial Cash Outflow </a:t>
                      </a:r>
                      <a:endPar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8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800" b="1" dirty="0">
                          <a:effectLst/>
                          <a:latin typeface="Times New Roman" panose="02020603050405020304" pitchFamily="18" charset="0"/>
                          <a:ea typeface="SegoeUI"/>
                          <a:cs typeface="Times New Roman" panose="02020603050405020304" pitchFamily="18" charset="0"/>
                        </a:rPr>
                        <a:t>XXX</a:t>
                      </a:r>
                      <a:endPar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21871687"/>
                  </a:ext>
                </a:extLst>
              </a:tr>
            </a:tbl>
          </a:graphicData>
        </a:graphic>
      </p:graphicFrame>
    </p:spTree>
    <p:extLst>
      <p:ext uri="{BB962C8B-B14F-4D97-AF65-F5344CB8AC3E}">
        <p14:creationId xmlns:p14="http://schemas.microsoft.com/office/powerpoint/2010/main" val="36307196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 y="0"/>
            <a:ext cx="11445240" cy="954915"/>
          </a:xfrm>
        </p:spPr>
        <p:txBody>
          <a:bodyPr/>
          <a:lstStyle/>
          <a:p>
            <a:pPr lvl="1" algn="l"/>
            <a:r>
              <a:rPr lang="en-US" sz="3600" b="1" dirty="0" smtClean="0"/>
              <a:t>Initial cash outflow of a Replacement decision</a:t>
            </a:r>
            <a:endParaRPr lang="en-US" sz="3600" dirty="0"/>
          </a:p>
        </p:txBody>
      </p:sp>
      <p:sp>
        <p:nvSpPr>
          <p:cNvPr id="3" name="Content Placeholder 2"/>
          <p:cNvSpPr>
            <a:spLocks noGrp="1"/>
          </p:cNvSpPr>
          <p:nvPr>
            <p:ph idx="1"/>
          </p:nvPr>
        </p:nvSpPr>
        <p:spPr>
          <a:xfrm>
            <a:off x="280518" y="1213996"/>
            <a:ext cx="11911481" cy="5644004"/>
          </a:xfrm>
        </p:spPr>
        <p:txBody>
          <a:bodyPr/>
          <a:lstStyle/>
          <a:p>
            <a:endParaRPr lang="en-GB" dirty="0" smtClean="0"/>
          </a:p>
          <a:p>
            <a:pPr marL="0" indent="0">
              <a:buNone/>
            </a:pPr>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3067200227"/>
              </p:ext>
            </p:extLst>
          </p:nvPr>
        </p:nvGraphicFramePr>
        <p:xfrm>
          <a:off x="280517" y="954916"/>
          <a:ext cx="8284366" cy="5330685"/>
        </p:xfrm>
        <a:graphic>
          <a:graphicData uri="http://schemas.openxmlformats.org/drawingml/2006/table">
            <a:tbl>
              <a:tblPr firstRow="1" firstCol="1" bandRow="1"/>
              <a:tblGrid>
                <a:gridCol w="2760864">
                  <a:extLst>
                    <a:ext uri="{9D8B030D-6E8A-4147-A177-3AD203B41FA5}">
                      <a16:colId xmlns:a16="http://schemas.microsoft.com/office/drawing/2014/main" val="2940256425"/>
                    </a:ext>
                  </a:extLst>
                </a:gridCol>
                <a:gridCol w="2761751">
                  <a:extLst>
                    <a:ext uri="{9D8B030D-6E8A-4147-A177-3AD203B41FA5}">
                      <a16:colId xmlns:a16="http://schemas.microsoft.com/office/drawing/2014/main" val="2114030339"/>
                    </a:ext>
                  </a:extLst>
                </a:gridCol>
                <a:gridCol w="2761751">
                  <a:extLst>
                    <a:ext uri="{9D8B030D-6E8A-4147-A177-3AD203B41FA5}">
                      <a16:colId xmlns:a16="http://schemas.microsoft.com/office/drawing/2014/main" val="815305426"/>
                    </a:ext>
                  </a:extLst>
                </a:gridCol>
              </a:tblGrid>
              <a:tr h="355925">
                <a:tc>
                  <a:txBody>
                    <a:bodyPr/>
                    <a:lstStyle/>
                    <a:p>
                      <a:pPr algn="just">
                        <a:lnSpc>
                          <a:spcPct val="115000"/>
                        </a:lnSpc>
                        <a:spcAft>
                          <a:spcPts val="6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Amount </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Amount </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17734930"/>
                  </a:ext>
                </a:extLst>
              </a:tr>
              <a:tr h="355925">
                <a:tc>
                  <a:txBody>
                    <a:bodyPr/>
                    <a:lstStyle/>
                    <a:p>
                      <a:pPr algn="just">
                        <a:lnSpc>
                          <a:spcPct val="115000"/>
                        </a:lnSpc>
                        <a:spcAft>
                          <a:spcPts val="0"/>
                        </a:spcAft>
                      </a:pPr>
                      <a:r>
                        <a:rPr lang="en-US" sz="1800" b="1" dirty="0">
                          <a:effectLst/>
                          <a:latin typeface="Times New Roman" panose="02020603050405020304" pitchFamily="18" charset="0"/>
                          <a:ea typeface="SegoeUI"/>
                          <a:cs typeface="Times New Roman" panose="02020603050405020304" pitchFamily="18" charset="0"/>
                        </a:rPr>
                        <a:t>Cost of new Asset(s)</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a:effectLst/>
                          <a:latin typeface="Times New Roman" panose="02020603050405020304" pitchFamily="18" charset="0"/>
                          <a:ea typeface="SegoeUI"/>
                          <a:cs typeface="Times New Roman" panose="02020603050405020304" pitchFamily="18" charset="0"/>
                        </a:rPr>
                        <a:t>XXX</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07228589"/>
                  </a:ext>
                </a:extLst>
              </a:tr>
              <a:tr h="711849">
                <a:tc>
                  <a:txBody>
                    <a:bodyPr/>
                    <a:lstStyle/>
                    <a:p>
                      <a:pPr algn="just">
                        <a:lnSpc>
                          <a:spcPct val="115000"/>
                        </a:lnSpc>
                        <a:spcAft>
                          <a:spcPts val="0"/>
                        </a:spcAft>
                      </a:pPr>
                      <a:r>
                        <a:rPr lang="en-US" sz="1800" b="1">
                          <a:effectLst/>
                          <a:latin typeface="Times New Roman" panose="02020603050405020304" pitchFamily="18" charset="0"/>
                          <a:ea typeface="SegoeUI"/>
                          <a:cs typeface="Times New Roman" panose="02020603050405020304" pitchFamily="18" charset="0"/>
                        </a:rPr>
                        <a:t>Add: Installation/Set-Up Costs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dirty="0">
                          <a:effectLst/>
                          <a:latin typeface="Times New Roman" panose="02020603050405020304" pitchFamily="18" charset="0"/>
                          <a:ea typeface="SegoeUI"/>
                          <a:cs typeface="Times New Roman" panose="02020603050405020304" pitchFamily="18" charset="0"/>
                        </a:rPr>
                        <a:t>XXX</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96873690"/>
                  </a:ext>
                </a:extLst>
              </a:tr>
              <a:tr h="776065">
                <a:tc>
                  <a:txBody>
                    <a:bodyPr/>
                    <a:lstStyle/>
                    <a:p>
                      <a:pPr algn="just">
                        <a:lnSpc>
                          <a:spcPct val="115000"/>
                        </a:lnSpc>
                        <a:spcAft>
                          <a:spcPts val="0"/>
                        </a:spcAft>
                      </a:pPr>
                      <a:r>
                        <a:rPr lang="en-US" sz="1800" b="1">
                          <a:effectLst/>
                          <a:latin typeface="Times New Roman" panose="02020603050405020304" pitchFamily="18" charset="0"/>
                          <a:ea typeface="SegoeUI"/>
                          <a:cs typeface="Times New Roman" panose="02020603050405020304" pitchFamily="18" charset="0"/>
                        </a:rPr>
                        <a:t>Add/(less) : Increase (Decrease) in net Working</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Capital level</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dirty="0">
                          <a:effectLst/>
                          <a:latin typeface="Times New Roman" panose="02020603050405020304" pitchFamily="18" charset="0"/>
                          <a:ea typeface="SegoeUI"/>
                          <a:cs typeface="Times New Roman" panose="02020603050405020304" pitchFamily="18" charset="0"/>
                        </a:rPr>
                        <a:t>XXX</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dirty="0">
                          <a:effectLst/>
                          <a:latin typeface="Times New Roman" panose="02020603050405020304" pitchFamily="18" charset="0"/>
                          <a:ea typeface="SegoeUI"/>
                          <a:cs typeface="Times New Roman" panose="02020603050405020304" pitchFamily="18" charset="0"/>
                        </a:rPr>
                        <a:t> </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25335337"/>
                  </a:ext>
                </a:extLst>
              </a:tr>
              <a:tr h="711849">
                <a:tc>
                  <a:txBody>
                    <a:bodyPr/>
                    <a:lstStyle/>
                    <a:p>
                      <a:pPr algn="just">
                        <a:lnSpc>
                          <a:spcPct val="115000"/>
                        </a:lnSpc>
                        <a:spcAft>
                          <a:spcPts val="0"/>
                        </a:spcAft>
                      </a:pPr>
                      <a:r>
                        <a:rPr lang="en-US" sz="1800" b="1">
                          <a:effectLst/>
                          <a:latin typeface="Times New Roman" panose="02020603050405020304" pitchFamily="18" charset="0"/>
                          <a:ea typeface="SegoeUI"/>
                          <a:cs typeface="Times New Roman" panose="02020603050405020304" pitchFamily="18" charset="0"/>
                        </a:rPr>
                        <a:t>Less: Net Proceeds from sale of old assets</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dirty="0">
                          <a:effectLst/>
                          <a:latin typeface="Times New Roman" panose="02020603050405020304" pitchFamily="18" charset="0"/>
                          <a:ea typeface="SegoeUI"/>
                          <a:cs typeface="Times New Roman" panose="02020603050405020304" pitchFamily="18" charset="0"/>
                        </a:rPr>
                        <a:t>(XXX)</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84912767"/>
                  </a:ext>
                </a:extLst>
              </a:tr>
              <a:tr h="888351">
                <a:tc>
                  <a:txBody>
                    <a:bodyPr/>
                    <a:lstStyle/>
                    <a:p>
                      <a:pPr algn="just">
                        <a:lnSpc>
                          <a:spcPct val="115000"/>
                        </a:lnSpc>
                        <a:spcAft>
                          <a:spcPts val="0"/>
                        </a:spcAft>
                      </a:pPr>
                      <a:r>
                        <a:rPr lang="en-US" sz="1800" b="1" dirty="0">
                          <a:effectLst/>
                          <a:latin typeface="Times New Roman" panose="02020603050405020304" pitchFamily="18" charset="0"/>
                          <a:ea typeface="SegoeUI"/>
                          <a:cs typeface="Times New Roman" panose="02020603050405020304" pitchFamily="18" charset="0"/>
                        </a:rPr>
                        <a:t>Add/(less): Tax expense (saving/ loss) due to sale of Old Asset</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0"/>
                        </a:spcAft>
                      </a:pPr>
                      <a:r>
                        <a:rPr lang="en-US" sz="1800" b="1" dirty="0">
                          <a:effectLst/>
                          <a:latin typeface="Times New Roman" panose="02020603050405020304" pitchFamily="18" charset="0"/>
                          <a:ea typeface="SegoeUI"/>
                          <a:cs typeface="Times New Roman" panose="02020603050405020304" pitchFamily="18" charset="0"/>
                        </a:rPr>
                        <a:t>(If it is a replacement situation)</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6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u="sng" dirty="0">
                          <a:effectLst/>
                          <a:latin typeface="Times New Roman" panose="02020603050405020304" pitchFamily="18" charset="0"/>
                          <a:ea typeface="Times New Roman" panose="02020603050405020304" pitchFamily="18" charset="0"/>
                          <a:cs typeface="Times New Roman" panose="02020603050405020304" pitchFamily="18" charset="0"/>
                        </a:rPr>
                        <a:t>XXX</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u="sng" dirty="0">
                          <a:effectLst/>
                          <a:latin typeface="Times New Roman" panose="02020603050405020304" pitchFamily="18" charset="0"/>
                          <a:ea typeface="Times New Roman" panose="02020603050405020304" pitchFamily="18" charset="0"/>
                          <a:cs typeface="Times New Roman" panose="02020603050405020304" pitchFamily="18" charset="0"/>
                        </a:rPr>
                        <a:t>XXX</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65211283"/>
                  </a:ext>
                </a:extLst>
              </a:tr>
              <a:tr h="355925">
                <a:tc>
                  <a:txBody>
                    <a:bodyPr/>
                    <a:lstStyle/>
                    <a:p>
                      <a:pPr algn="just">
                        <a:lnSpc>
                          <a:spcPct val="115000"/>
                        </a:lnSpc>
                        <a:spcAft>
                          <a:spcPts val="0"/>
                        </a:spcAft>
                      </a:pPr>
                      <a:r>
                        <a:rPr lang="en-US" sz="1800" b="1" dirty="0">
                          <a:effectLst/>
                          <a:latin typeface="Times New Roman" panose="02020603050405020304" pitchFamily="18" charset="0"/>
                          <a:ea typeface="SegoeUI"/>
                          <a:cs typeface="Times New Roman" panose="02020603050405020304" pitchFamily="18" charset="0"/>
                        </a:rPr>
                        <a:t>Initial Cash Outflow</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XXX</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25775294"/>
                  </a:ext>
                </a:extLst>
              </a:tr>
            </a:tbl>
          </a:graphicData>
        </a:graphic>
      </p:graphicFrame>
    </p:spTree>
    <p:extLst>
      <p:ext uri="{BB962C8B-B14F-4D97-AF65-F5344CB8AC3E}">
        <p14:creationId xmlns:p14="http://schemas.microsoft.com/office/powerpoint/2010/main" val="33095338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98" y="135924"/>
            <a:ext cx="11495902" cy="1297461"/>
          </a:xfrm>
        </p:spPr>
        <p:txBody>
          <a:bodyPr/>
          <a:lstStyle/>
          <a:p>
            <a:pPr algn="l"/>
            <a:r>
              <a:rPr lang="en-US" sz="3600" b="1" dirty="0" smtClean="0"/>
              <a:t>2. Operating </a:t>
            </a:r>
            <a:r>
              <a:rPr lang="en-US" sz="3600" b="1" dirty="0"/>
              <a:t>Cash flows / New Annual Cash </a:t>
            </a:r>
            <a:r>
              <a:rPr lang="en-US" sz="3600" b="1" dirty="0" smtClean="0"/>
              <a:t>Flows</a:t>
            </a:r>
            <a:endParaRPr lang="en-US" sz="3600" dirty="0"/>
          </a:p>
        </p:txBody>
      </p:sp>
      <p:sp>
        <p:nvSpPr>
          <p:cNvPr id="3" name="Content Placeholder 2"/>
          <p:cNvSpPr>
            <a:spLocks noGrp="1"/>
          </p:cNvSpPr>
          <p:nvPr>
            <p:ph idx="1"/>
          </p:nvPr>
        </p:nvSpPr>
        <p:spPr>
          <a:xfrm>
            <a:off x="396240" y="1203961"/>
            <a:ext cx="11795760" cy="5455920"/>
          </a:xfrm>
        </p:spPr>
        <p:txBody>
          <a:bodyPr/>
          <a:lstStyle/>
          <a:p>
            <a:pPr marL="0" indent="0">
              <a:buNone/>
            </a:pPr>
            <a:r>
              <a:rPr lang="en-US" b="1" dirty="0" smtClean="0"/>
              <a:t> </a:t>
            </a:r>
            <a:r>
              <a:rPr lang="en-US" dirty="0" smtClean="0"/>
              <a:t>Operating </a:t>
            </a:r>
            <a:r>
              <a:rPr lang="en-US" dirty="0"/>
              <a:t>cash flows are the expected future benefits that are generated from investment in capital assets. </a:t>
            </a:r>
            <a:endParaRPr lang="en-US" dirty="0" smtClean="0"/>
          </a:p>
          <a:p>
            <a:pPr marL="0" indent="0">
              <a:spcBef>
                <a:spcPts val="0"/>
              </a:spcBef>
              <a:buNone/>
            </a:pPr>
            <a:endParaRPr lang="en-US" dirty="0" smtClean="0"/>
          </a:p>
          <a:p>
            <a:pPr marL="0" indent="0">
              <a:buNone/>
            </a:pPr>
            <a:r>
              <a:rPr lang="en-US" dirty="0" smtClean="0"/>
              <a:t>These </a:t>
            </a:r>
            <a:r>
              <a:rPr lang="en-US" dirty="0"/>
              <a:t>operating cash flows are evaluated on after-tax basis. </a:t>
            </a:r>
          </a:p>
          <a:p>
            <a:pPr marL="0" indent="0">
              <a:buNone/>
            </a:pPr>
            <a:r>
              <a:rPr lang="en-US" dirty="0"/>
              <a:t>In order to find the net annual cash flows depreciation is added and tax is deducted. </a:t>
            </a:r>
            <a:endParaRPr lang="en-US" dirty="0" smtClean="0"/>
          </a:p>
          <a:p>
            <a:pPr marL="0" indent="0">
              <a:spcBef>
                <a:spcPts val="0"/>
              </a:spcBef>
              <a:buNone/>
            </a:pPr>
            <a:endParaRPr lang="en-US" dirty="0"/>
          </a:p>
          <a:p>
            <a:r>
              <a:rPr lang="en-US" dirty="0"/>
              <a:t>Net Cash Inflows =  Cash Revenues- cash Expenses-Tax </a:t>
            </a:r>
          </a:p>
          <a:p>
            <a:pPr marL="0" indent="0">
              <a:buNone/>
            </a:pPr>
            <a:r>
              <a:rPr lang="en-US" dirty="0"/>
              <a:t>OR </a:t>
            </a:r>
          </a:p>
          <a:p>
            <a:r>
              <a:rPr lang="en-US" dirty="0"/>
              <a:t>Net Cash Inflow = Net Earnings after tax+ Depreciation. </a:t>
            </a:r>
          </a:p>
        </p:txBody>
      </p:sp>
    </p:spTree>
    <p:extLst>
      <p:ext uri="{BB962C8B-B14F-4D97-AF65-F5344CB8AC3E}">
        <p14:creationId xmlns:p14="http://schemas.microsoft.com/office/powerpoint/2010/main" val="32301502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
            <a:ext cx="10972800" cy="840658"/>
          </a:xfrm>
        </p:spPr>
        <p:txBody>
          <a:bodyPr/>
          <a:lstStyle/>
          <a:p>
            <a:pPr algn="l"/>
            <a:r>
              <a:rPr lang="en-US" sz="3600" b="1" dirty="0"/>
              <a:t>2. Operating Cash flows / New Annual Cash </a:t>
            </a:r>
            <a:r>
              <a:rPr lang="en-US" sz="3600" b="1" dirty="0" smtClean="0"/>
              <a:t>Flows</a:t>
            </a:r>
            <a:r>
              <a:rPr lang="en-US" sz="3600" b="1" dirty="0"/>
              <a:t> </a:t>
            </a:r>
            <a:r>
              <a:rPr lang="en-US" sz="3600" b="1" dirty="0" smtClean="0"/>
              <a:t> </a:t>
            </a:r>
            <a:r>
              <a:rPr lang="en-US" sz="3600" b="1" dirty="0" err="1" smtClean="0"/>
              <a:t>Ctd</a:t>
            </a:r>
            <a:endParaRPr lang="en-US" sz="3600" dirty="0"/>
          </a:p>
        </p:txBody>
      </p:sp>
      <p:sp>
        <p:nvSpPr>
          <p:cNvPr id="3" name="Content Placeholder 2"/>
          <p:cNvSpPr>
            <a:spLocks noGrp="1"/>
          </p:cNvSpPr>
          <p:nvPr>
            <p:ph idx="1"/>
          </p:nvPr>
        </p:nvSpPr>
        <p:spPr>
          <a:xfrm>
            <a:off x="234778" y="654909"/>
            <a:ext cx="11726164" cy="6203092"/>
          </a:xfrm>
        </p:spPr>
        <p:txBody>
          <a:bodyPr/>
          <a:lstStyle/>
          <a:p>
            <a:endParaRPr lang="en-GB" dirty="0"/>
          </a:p>
          <a:p>
            <a:pPr marL="0" indent="0">
              <a:buNone/>
            </a:pPr>
            <a:r>
              <a:rPr lang="en-US" dirty="0"/>
              <a:t>Calculation </a:t>
            </a:r>
            <a:r>
              <a:rPr lang="en-US" dirty="0" smtClean="0"/>
              <a:t>of operating  </a:t>
            </a:r>
            <a:r>
              <a:rPr lang="en-US" dirty="0"/>
              <a:t>cash flows depends on the fact whether analysis is related </a:t>
            </a:r>
            <a:r>
              <a:rPr lang="en-US" dirty="0" smtClean="0"/>
              <a:t>to</a:t>
            </a:r>
          </a:p>
          <a:p>
            <a:pPr marL="0" indent="0">
              <a:buNone/>
            </a:pPr>
            <a:endParaRPr lang="en-US" dirty="0" smtClean="0"/>
          </a:p>
          <a:p>
            <a:pPr marL="0" indent="0">
              <a:buNone/>
            </a:pPr>
            <a:r>
              <a:rPr lang="en-US" dirty="0" smtClean="0"/>
              <a:t> </a:t>
            </a:r>
            <a:r>
              <a:rPr lang="en-US" dirty="0" err="1" smtClean="0"/>
              <a:t>i</a:t>
            </a:r>
            <a:r>
              <a:rPr lang="en-US" dirty="0" smtClean="0"/>
              <a:t>) Fresh </a:t>
            </a:r>
            <a:r>
              <a:rPr lang="en-US" dirty="0"/>
              <a:t>project or </a:t>
            </a:r>
            <a:endParaRPr lang="en-US" dirty="0" smtClean="0"/>
          </a:p>
          <a:p>
            <a:pPr marL="0" indent="0">
              <a:buNone/>
            </a:pPr>
            <a:r>
              <a:rPr lang="en-US" dirty="0" smtClean="0"/>
              <a:t>ii) Modernization </a:t>
            </a:r>
            <a:r>
              <a:rPr lang="en-US" dirty="0"/>
              <a:t>of existing facilities or </a:t>
            </a:r>
            <a:endParaRPr lang="en-US" dirty="0" smtClean="0"/>
          </a:p>
          <a:p>
            <a:pPr marL="0" indent="0">
              <a:buNone/>
            </a:pPr>
            <a:r>
              <a:rPr lang="en-US" dirty="0" smtClean="0"/>
              <a:t>iii) Replacement </a:t>
            </a:r>
            <a:r>
              <a:rPr lang="en-US" dirty="0"/>
              <a:t>of existing machined decision.</a:t>
            </a:r>
          </a:p>
          <a:p>
            <a:pPr marL="0" indent="0">
              <a:buNone/>
            </a:pPr>
            <a:endParaRPr lang="en-US" dirty="0"/>
          </a:p>
        </p:txBody>
      </p:sp>
    </p:spTree>
    <p:extLst>
      <p:ext uri="{BB962C8B-B14F-4D97-AF65-F5344CB8AC3E}">
        <p14:creationId xmlns:p14="http://schemas.microsoft.com/office/powerpoint/2010/main" val="206656258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629" y="0"/>
            <a:ext cx="11451771" cy="840659"/>
          </a:xfrm>
        </p:spPr>
        <p:txBody>
          <a:bodyPr/>
          <a:lstStyle/>
          <a:p>
            <a:pPr marL="0" indent="0" algn="l">
              <a:buNone/>
            </a:pPr>
            <a:r>
              <a:rPr lang="en-US" sz="3600" b="1" dirty="0" smtClean="0"/>
              <a:t>Operating Cash flows of a New </a:t>
            </a:r>
            <a:r>
              <a:rPr lang="en-US" sz="3600" b="1" dirty="0"/>
              <a:t>Project</a:t>
            </a:r>
            <a:endParaRPr lang="en-US" sz="3600" b="1"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2047924881"/>
              </p:ext>
            </p:extLst>
          </p:nvPr>
        </p:nvGraphicFramePr>
        <p:xfrm>
          <a:off x="457200" y="1051560"/>
          <a:ext cx="8061960" cy="5028056"/>
        </p:xfrm>
        <a:graphic>
          <a:graphicData uri="http://schemas.openxmlformats.org/drawingml/2006/table">
            <a:tbl>
              <a:tblPr firstRow="1" firstCol="1" bandRow="1"/>
              <a:tblGrid>
                <a:gridCol w="2686746">
                  <a:extLst>
                    <a:ext uri="{9D8B030D-6E8A-4147-A177-3AD203B41FA5}">
                      <a16:colId xmlns:a16="http://schemas.microsoft.com/office/drawing/2014/main" val="4076435463"/>
                    </a:ext>
                  </a:extLst>
                </a:gridCol>
                <a:gridCol w="2687607">
                  <a:extLst>
                    <a:ext uri="{9D8B030D-6E8A-4147-A177-3AD203B41FA5}">
                      <a16:colId xmlns:a16="http://schemas.microsoft.com/office/drawing/2014/main" val="1021061871"/>
                    </a:ext>
                  </a:extLst>
                </a:gridCol>
                <a:gridCol w="2687607">
                  <a:extLst>
                    <a:ext uri="{9D8B030D-6E8A-4147-A177-3AD203B41FA5}">
                      <a16:colId xmlns:a16="http://schemas.microsoft.com/office/drawing/2014/main" val="2471480328"/>
                    </a:ext>
                  </a:extLst>
                </a:gridCol>
              </a:tblGrid>
              <a:tr h="554354">
                <a:tc>
                  <a:txBody>
                    <a:bodyPr/>
                    <a:lstStyle/>
                    <a:p>
                      <a:pPr algn="just">
                        <a:lnSpc>
                          <a:spcPct val="115000"/>
                        </a:lnSpc>
                        <a:spcAft>
                          <a:spcPts val="60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Amount</a:t>
                      </a:r>
                      <a:r>
                        <a:rPr lang="en-US" sz="2400" b="1" dirty="0">
                          <a:solidFill>
                            <a:srgbClr val="00FF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Amount </a:t>
                      </a:r>
                      <a:endParaRPr lang="en-US"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84829210"/>
                  </a:ext>
                </a:extLst>
              </a:tr>
              <a:tr h="554354">
                <a:tc>
                  <a:txBody>
                    <a:bodyPr/>
                    <a:lstStyle/>
                    <a:p>
                      <a:pPr algn="just">
                        <a:lnSpc>
                          <a:spcPct val="115000"/>
                        </a:lnSpc>
                        <a:spcAft>
                          <a:spcPts val="0"/>
                        </a:spcAft>
                      </a:pPr>
                      <a:r>
                        <a:rPr lang="en-US" sz="2400">
                          <a:effectLst/>
                          <a:latin typeface="Times New Roman" panose="02020603050405020304" pitchFamily="18" charset="0"/>
                          <a:ea typeface="SegoeUI"/>
                          <a:cs typeface="Times New Roman" panose="02020603050405020304" pitchFamily="18" charset="0"/>
                        </a:rPr>
                        <a:t>Profit after Tax (PAT)</a:t>
                      </a:r>
                      <a:endParaRPr lang="en-US"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a:effectLst/>
                          <a:latin typeface="Times New Roman" panose="02020603050405020304" pitchFamily="18" charset="0"/>
                          <a:ea typeface="SegoeUI"/>
                          <a:cs typeface="Times New Roman" panose="02020603050405020304" pitchFamily="18" charset="0"/>
                        </a:rPr>
                        <a:t>XXX</a:t>
                      </a:r>
                      <a:endParaRPr lang="en-US"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07748566"/>
                  </a:ext>
                </a:extLst>
              </a:tr>
              <a:tr h="1108710">
                <a:tc>
                  <a:txBody>
                    <a:bodyPr/>
                    <a:lstStyle/>
                    <a:p>
                      <a:pPr algn="just">
                        <a:lnSpc>
                          <a:spcPct val="115000"/>
                        </a:lnSpc>
                        <a:spcAft>
                          <a:spcPts val="0"/>
                        </a:spcAft>
                      </a:pPr>
                      <a:r>
                        <a:rPr lang="en-US" sz="2400" dirty="0">
                          <a:effectLst/>
                          <a:latin typeface="Times New Roman" panose="02020603050405020304" pitchFamily="18" charset="0"/>
                          <a:ea typeface="SegoeUI"/>
                          <a:cs typeface="Times New Roman" panose="02020603050405020304" pitchFamily="18" charset="0"/>
                        </a:rPr>
                        <a:t>Add: Non-Cash Expenses (e.g. Depreciation)</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dirty="0">
                          <a:effectLst/>
                          <a:latin typeface="Times New Roman" panose="02020603050405020304" pitchFamily="18" charset="0"/>
                          <a:ea typeface="SegoeUI"/>
                          <a:cs typeface="Times New Roman" panose="02020603050405020304" pitchFamily="18" charset="0"/>
                        </a:rPr>
                        <a:t>XXX</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5049598"/>
                  </a:ext>
                </a:extLst>
              </a:tr>
              <a:tr h="1108710">
                <a:tc>
                  <a:txBody>
                    <a:bodyPr/>
                    <a:lstStyle/>
                    <a:p>
                      <a:pPr algn="just">
                        <a:lnSpc>
                          <a:spcPct val="115000"/>
                        </a:lnSpc>
                        <a:spcAft>
                          <a:spcPts val="0"/>
                        </a:spcAft>
                      </a:pPr>
                      <a:r>
                        <a:rPr lang="en-US" sz="2400">
                          <a:effectLst/>
                          <a:latin typeface="Times New Roman" panose="02020603050405020304" pitchFamily="18" charset="0"/>
                          <a:ea typeface="SegoeUI"/>
                          <a:cs typeface="Times New Roman" panose="02020603050405020304" pitchFamily="18" charset="0"/>
                        </a:rPr>
                        <a:t>Add/ (less): Net decrease (increase) in Working Capital</a:t>
                      </a:r>
                      <a:endParaRPr lang="en-US"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u="sng">
                          <a:effectLst/>
                          <a:latin typeface="Times New Roman" panose="02020603050405020304" pitchFamily="18" charset="0"/>
                          <a:ea typeface="Times New Roman" panose="02020603050405020304" pitchFamily="18" charset="0"/>
                          <a:cs typeface="Times New Roman" panose="02020603050405020304" pitchFamily="18" charset="0"/>
                        </a:rPr>
                        <a:t>XXX</a:t>
                      </a:r>
                      <a:endParaRPr lang="en-US"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u="sng" dirty="0">
                          <a:effectLst/>
                          <a:latin typeface="Times New Roman" panose="02020603050405020304" pitchFamily="18" charset="0"/>
                          <a:ea typeface="SegoeUI"/>
                          <a:cs typeface="Times New Roman" panose="02020603050405020304" pitchFamily="18" charset="0"/>
                        </a:rPr>
                        <a:t>XXX</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1044629"/>
                  </a:ext>
                </a:extLst>
              </a:tr>
              <a:tr h="1108710">
                <a:tc>
                  <a:txBody>
                    <a:bodyPr/>
                    <a:lstStyle/>
                    <a:p>
                      <a:pPr algn="just">
                        <a:lnSpc>
                          <a:spcPct val="115000"/>
                        </a:lnSpc>
                        <a:spcAft>
                          <a:spcPts val="0"/>
                        </a:spcAft>
                      </a:pPr>
                      <a:r>
                        <a:rPr lang="en-US" sz="2400" b="1">
                          <a:effectLst/>
                          <a:latin typeface="Times New Roman" panose="02020603050405020304" pitchFamily="18" charset="0"/>
                          <a:ea typeface="Calibri" panose="020F0502020204030204" pitchFamily="34" charset="0"/>
                          <a:cs typeface="Times New Roman" panose="02020603050405020304" pitchFamily="18" charset="0"/>
                        </a:rPr>
                        <a:t>Interim net cash flow for the period</a:t>
                      </a:r>
                      <a:endParaRPr lang="en-US"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dirty="0">
                          <a:effectLst/>
                          <a:latin typeface="Times New Roman" panose="02020603050405020304" pitchFamily="18" charset="0"/>
                          <a:ea typeface="SegoeUI"/>
                          <a:cs typeface="Times New Roman" panose="02020603050405020304" pitchFamily="18" charset="0"/>
                        </a:rPr>
                        <a:t>XXX</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3393348"/>
                  </a:ext>
                </a:extLst>
              </a:tr>
            </a:tbl>
          </a:graphicData>
        </a:graphic>
      </p:graphicFrame>
    </p:spTree>
    <p:extLst>
      <p:ext uri="{BB962C8B-B14F-4D97-AF65-F5344CB8AC3E}">
        <p14:creationId xmlns:p14="http://schemas.microsoft.com/office/powerpoint/2010/main" val="123177276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386861"/>
            <a:ext cx="11347621" cy="840658"/>
          </a:xfrm>
        </p:spPr>
        <p:txBody>
          <a:bodyPr/>
          <a:lstStyle/>
          <a:p>
            <a:pPr algn="l"/>
            <a:r>
              <a:rPr lang="en-US" sz="3600" b="1" dirty="0"/>
              <a:t>Operating Cash flows of a </a:t>
            </a:r>
            <a:r>
              <a:rPr lang="en-US" sz="3600" b="1" dirty="0"/>
              <a:t>R</a:t>
            </a:r>
            <a:r>
              <a:rPr lang="en-US" sz="3600" b="1" dirty="0" smtClean="0"/>
              <a:t>eplacement </a:t>
            </a:r>
            <a:r>
              <a:rPr lang="en-US" sz="3600" b="1" dirty="0"/>
              <a:t>decision </a:t>
            </a:r>
            <a:endParaRPr lang="en-US" sz="3600" b="1" dirty="0"/>
          </a:p>
        </p:txBody>
      </p:sp>
      <p:sp>
        <p:nvSpPr>
          <p:cNvPr id="3" name="Content Placeholder 2"/>
          <p:cNvSpPr>
            <a:spLocks noGrp="1"/>
          </p:cNvSpPr>
          <p:nvPr>
            <p:ph idx="1"/>
          </p:nvPr>
        </p:nvSpPr>
        <p:spPr>
          <a:xfrm>
            <a:off x="408214" y="1227519"/>
            <a:ext cx="11552728" cy="5630482"/>
          </a:xfrm>
        </p:spPr>
        <p:txBody>
          <a:bodyPr/>
          <a:lstStyle/>
          <a:p>
            <a:endParaRPr lang="en-GB" b="1" dirty="0" smtClean="0"/>
          </a:p>
          <a:p>
            <a:endParaRPr lang="en-US" dirty="0" smtClean="0"/>
          </a:p>
          <a:p>
            <a:pPr marL="0" indent="0">
              <a:buNone/>
            </a:pPr>
            <a:r>
              <a:rPr lang="en-US" b="1" dirty="0" smtClean="0"/>
              <a:t>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441062241"/>
              </p:ext>
            </p:extLst>
          </p:nvPr>
        </p:nvGraphicFramePr>
        <p:xfrm>
          <a:off x="408214" y="1227519"/>
          <a:ext cx="6007827" cy="5217976"/>
        </p:xfrm>
        <a:graphic>
          <a:graphicData uri="http://schemas.openxmlformats.org/drawingml/2006/table">
            <a:tbl>
              <a:tblPr firstRow="1" firstCol="1" bandRow="1"/>
              <a:tblGrid>
                <a:gridCol w="2102055">
                  <a:extLst>
                    <a:ext uri="{9D8B030D-6E8A-4147-A177-3AD203B41FA5}">
                      <a16:colId xmlns:a16="http://schemas.microsoft.com/office/drawing/2014/main" val="2074038588"/>
                    </a:ext>
                  </a:extLst>
                </a:gridCol>
                <a:gridCol w="2102729">
                  <a:extLst>
                    <a:ext uri="{9D8B030D-6E8A-4147-A177-3AD203B41FA5}">
                      <a16:colId xmlns:a16="http://schemas.microsoft.com/office/drawing/2014/main" val="2434211233"/>
                    </a:ext>
                  </a:extLst>
                </a:gridCol>
                <a:gridCol w="1803043">
                  <a:extLst>
                    <a:ext uri="{9D8B030D-6E8A-4147-A177-3AD203B41FA5}">
                      <a16:colId xmlns:a16="http://schemas.microsoft.com/office/drawing/2014/main" val="588118684"/>
                    </a:ext>
                  </a:extLst>
                </a:gridCol>
              </a:tblGrid>
              <a:tr h="250761">
                <a:tc>
                  <a:txBody>
                    <a:bodyPr/>
                    <a:lstStyle/>
                    <a:p>
                      <a:pPr algn="just">
                        <a:lnSpc>
                          <a:spcPct val="115000"/>
                        </a:lnSpc>
                        <a:spcAft>
                          <a:spcPts val="600"/>
                        </a:spcAft>
                      </a:pPr>
                      <a:r>
                        <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x</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Amount</a:t>
                      </a:r>
                      <a:r>
                        <a:rPr lang="en-US" sz="1400" b="1" dirty="0">
                          <a:solidFill>
                            <a:srgbClr val="00FF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Amount </a:t>
                      </a:r>
                      <a:endParaRPr lang="en-US"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52871550"/>
                  </a:ext>
                </a:extLst>
              </a:tr>
              <a:tr h="703369">
                <a:tc>
                  <a:txBody>
                    <a:bodyPr/>
                    <a:lstStyle/>
                    <a:p>
                      <a:pPr algn="just">
                        <a:lnSpc>
                          <a:spcPct val="115000"/>
                        </a:lnSpc>
                        <a:spcAft>
                          <a:spcPts val="0"/>
                        </a:spcAft>
                      </a:pPr>
                      <a:r>
                        <a:rPr lang="en-US" sz="1400" b="1" dirty="0">
                          <a:effectLst/>
                          <a:latin typeface="Times New Roman" panose="02020603050405020304" pitchFamily="18" charset="0"/>
                          <a:ea typeface="SegoeUI"/>
                          <a:cs typeface="Times New Roman" panose="02020603050405020304" pitchFamily="18" charset="0"/>
                        </a:rPr>
                        <a:t>Net increase (decrease) in Operating Revenue</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400" b="1">
                          <a:effectLst/>
                          <a:latin typeface="Times New Roman" panose="02020603050405020304" pitchFamily="18" charset="0"/>
                          <a:ea typeface="Times New Roman" panose="02020603050405020304" pitchFamily="18" charset="0"/>
                          <a:cs typeface="Times New Roman" panose="02020603050405020304" pitchFamily="18" charset="0"/>
                        </a:rPr>
                        <a:t>XXX</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16823145"/>
                  </a:ext>
                </a:extLst>
              </a:tr>
              <a:tr h="937826">
                <a:tc>
                  <a:txBody>
                    <a:bodyPr/>
                    <a:lstStyle/>
                    <a:p>
                      <a:pPr algn="just">
                        <a:lnSpc>
                          <a:spcPct val="115000"/>
                        </a:lnSpc>
                        <a:spcAft>
                          <a:spcPts val="0"/>
                        </a:spcAft>
                      </a:pPr>
                      <a:r>
                        <a:rPr lang="en-US" sz="1400" b="1">
                          <a:effectLst/>
                          <a:latin typeface="Times New Roman" panose="02020603050405020304" pitchFamily="18" charset="0"/>
                          <a:ea typeface="SegoeUI"/>
                          <a:cs typeface="Times New Roman" panose="02020603050405020304" pitchFamily="18" charset="0"/>
                        </a:rPr>
                        <a:t>Add/ (less): Net decrease (increase) in operating expenses</a:t>
                      </a:r>
                      <a:endParaRPr lang="en-US"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rPr>
                        <a:t>XXX</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72213894"/>
                  </a:ext>
                </a:extLst>
              </a:tr>
              <a:tr h="468913">
                <a:tc>
                  <a:txBody>
                    <a:bodyPr/>
                    <a:lstStyle/>
                    <a:p>
                      <a:pPr algn="just">
                        <a:lnSpc>
                          <a:spcPct val="115000"/>
                        </a:lnSpc>
                        <a:spcAft>
                          <a:spcPts val="0"/>
                        </a:spcAft>
                      </a:pPr>
                      <a:r>
                        <a:rPr lang="en-US" sz="1400" b="1">
                          <a:effectLst/>
                          <a:latin typeface="Times New Roman" panose="02020603050405020304" pitchFamily="18" charset="0"/>
                          <a:ea typeface="SegoeUI"/>
                          <a:cs typeface="Times New Roman" panose="02020603050405020304" pitchFamily="18" charset="0"/>
                        </a:rPr>
                        <a:t>Net change in income before taxes</a:t>
                      </a:r>
                      <a:endParaRPr lang="en-US"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400" b="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rPr>
                        <a:t>XXX</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03216859"/>
                  </a:ext>
                </a:extLst>
              </a:tr>
              <a:tr h="703369">
                <a:tc>
                  <a:txBody>
                    <a:bodyPr/>
                    <a:lstStyle/>
                    <a:p>
                      <a:pPr algn="just">
                        <a:lnSpc>
                          <a:spcPct val="115000"/>
                        </a:lnSpc>
                        <a:spcAft>
                          <a:spcPts val="0"/>
                        </a:spcAft>
                      </a:pPr>
                      <a:r>
                        <a:rPr lang="en-US" sz="1400" b="1">
                          <a:effectLst/>
                          <a:latin typeface="Times New Roman" panose="02020603050405020304" pitchFamily="18" charset="0"/>
                          <a:ea typeface="SegoeUI"/>
                          <a:cs typeface="Times New Roman" panose="02020603050405020304" pitchFamily="18" charset="0"/>
                        </a:rPr>
                        <a:t>Add/ (less): Net decrease (increase) in taxes</a:t>
                      </a:r>
                      <a:endParaRPr lang="en-US"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400" b="1" dirty="0">
                          <a:effectLst/>
                          <a:latin typeface="Times New Roman" panose="02020603050405020304" pitchFamily="18" charset="0"/>
                          <a:ea typeface="SegoeUI"/>
                          <a:cs typeface="Times New Roman" panose="02020603050405020304" pitchFamily="18" charset="0"/>
                        </a:rPr>
                        <a:t>XXX</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1035579"/>
                  </a:ext>
                </a:extLst>
              </a:tr>
              <a:tr h="468913">
                <a:tc>
                  <a:txBody>
                    <a:bodyPr/>
                    <a:lstStyle/>
                    <a:p>
                      <a:pPr algn="just">
                        <a:lnSpc>
                          <a:spcPct val="115000"/>
                        </a:lnSpc>
                        <a:spcAft>
                          <a:spcPts val="0"/>
                        </a:spcAft>
                      </a:pPr>
                      <a:r>
                        <a:rPr lang="en-US" sz="1400" b="1">
                          <a:effectLst/>
                          <a:latin typeface="Times New Roman" panose="02020603050405020304" pitchFamily="18" charset="0"/>
                          <a:ea typeface="SegoeUI"/>
                          <a:cs typeface="Times New Roman" panose="02020603050405020304" pitchFamily="18" charset="0"/>
                        </a:rPr>
                        <a:t>Net change in income after taxes</a:t>
                      </a:r>
                      <a:endParaRPr lang="en-US"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400" b="1" dirty="0">
                          <a:effectLst/>
                          <a:latin typeface="Times New Roman" panose="02020603050405020304" pitchFamily="18" charset="0"/>
                          <a:ea typeface="SegoeUI"/>
                          <a:cs typeface="Times New Roman" panose="02020603050405020304" pitchFamily="18" charset="0"/>
                        </a:rPr>
                        <a:t>XXX</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42853816"/>
                  </a:ext>
                </a:extLst>
              </a:tr>
              <a:tr h="937826">
                <a:tc>
                  <a:txBody>
                    <a:bodyPr/>
                    <a:lstStyle/>
                    <a:p>
                      <a:pPr algn="just">
                        <a:lnSpc>
                          <a:spcPct val="115000"/>
                        </a:lnSpc>
                        <a:spcAft>
                          <a:spcPts val="0"/>
                        </a:spcAft>
                      </a:pPr>
                      <a:r>
                        <a:rPr lang="en-US" sz="1400" b="1">
                          <a:effectLst/>
                          <a:latin typeface="Times New Roman" panose="02020603050405020304" pitchFamily="18" charset="0"/>
                          <a:ea typeface="SegoeUI"/>
                          <a:cs typeface="Times New Roman" panose="02020603050405020304" pitchFamily="18" charset="0"/>
                        </a:rPr>
                        <a:t>Add/ (less): Net decrease (increase) in depreciation charges</a:t>
                      </a:r>
                      <a:endParaRPr lang="en-US" sz="1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400" b="1" dirty="0">
                          <a:effectLst/>
                          <a:latin typeface="Times New Roman" panose="02020603050405020304" pitchFamily="18" charset="0"/>
                          <a:ea typeface="SegoeUI"/>
                          <a:cs typeface="Times New Roman" panose="02020603050405020304" pitchFamily="18" charset="0"/>
                        </a:rPr>
                        <a:t>XXX</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86121731"/>
                  </a:ext>
                </a:extLst>
              </a:tr>
              <a:tr h="703369">
                <a:tc>
                  <a:txBody>
                    <a:bodyPr/>
                    <a:lstStyle/>
                    <a:p>
                      <a:pPr algn="just">
                        <a:lnSpc>
                          <a:spcPct val="115000"/>
                        </a:lnSpc>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Incremental net cash flow for the period</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4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400" b="1" dirty="0">
                          <a:effectLst/>
                          <a:latin typeface="Times New Roman" panose="02020603050405020304" pitchFamily="18" charset="0"/>
                          <a:ea typeface="SegoeUI"/>
                          <a:cs typeface="Times New Roman" panose="02020603050405020304" pitchFamily="18" charset="0"/>
                        </a:rPr>
                        <a:t>XXX</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02572488"/>
                  </a:ext>
                </a:extLst>
              </a:tr>
            </a:tbl>
          </a:graphicData>
        </a:graphic>
      </p:graphicFrame>
    </p:spTree>
    <p:extLst>
      <p:ext uri="{BB962C8B-B14F-4D97-AF65-F5344CB8AC3E}">
        <p14:creationId xmlns:p14="http://schemas.microsoft.com/office/powerpoint/2010/main" val="41745504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pPr algn="l"/>
            <a:r>
              <a:rPr lang="en-US" sz="3600" b="1" dirty="0" smtClean="0"/>
              <a:t>3. Terminal </a:t>
            </a:r>
            <a:r>
              <a:rPr lang="en-US" sz="3600" b="1" dirty="0"/>
              <a:t>Cash flows: </a:t>
            </a:r>
            <a:r>
              <a:rPr lang="en-US" sz="3600" dirty="0"/>
              <a:t/>
            </a:r>
            <a:br>
              <a:rPr lang="en-US" sz="3600" dirty="0"/>
            </a:br>
            <a:endParaRPr lang="en-US" sz="3600" dirty="0"/>
          </a:p>
        </p:txBody>
      </p:sp>
      <p:sp>
        <p:nvSpPr>
          <p:cNvPr id="3" name="Content Placeholder 2"/>
          <p:cNvSpPr>
            <a:spLocks noGrp="1"/>
          </p:cNvSpPr>
          <p:nvPr>
            <p:ph idx="1"/>
          </p:nvPr>
        </p:nvSpPr>
        <p:spPr>
          <a:xfrm>
            <a:off x="234778" y="654909"/>
            <a:ext cx="11726164" cy="6203092"/>
          </a:xfrm>
        </p:spPr>
        <p:txBody>
          <a:bodyPr/>
          <a:lstStyle/>
          <a:p>
            <a:r>
              <a:rPr lang="en-US" dirty="0" smtClean="0"/>
              <a:t>Terminal </a:t>
            </a:r>
            <a:r>
              <a:rPr lang="en-US" dirty="0"/>
              <a:t>cash flows is the value of asset that is obtained by the firm in the last year of the asset when it is sold as scrap. </a:t>
            </a:r>
          </a:p>
          <a:p>
            <a:r>
              <a:rPr lang="en-US" dirty="0"/>
              <a:t>When firm makes a replacement decision in which old asset is replaced for new asset, the reduction in cost of new asset due to sale value of old asset is known as terminal flow of asset replaced. </a:t>
            </a:r>
          </a:p>
          <a:p>
            <a:pPr marL="0" indent="0">
              <a:buNone/>
            </a:pPr>
            <a:endParaRPr lang="en-US" dirty="0"/>
          </a:p>
          <a:p>
            <a:pPr marL="0" indent="0">
              <a:buNone/>
            </a:pPr>
            <a:r>
              <a:rPr lang="en-US" dirty="0" smtClean="0"/>
              <a:t>For Terminal </a:t>
            </a:r>
            <a:r>
              <a:rPr lang="en-US" dirty="0"/>
              <a:t>Year we </a:t>
            </a:r>
            <a:r>
              <a:rPr lang="en-US" dirty="0" smtClean="0"/>
              <a:t>calculate </a:t>
            </a:r>
            <a:r>
              <a:rPr lang="en-US" dirty="0"/>
              <a:t>the incremental net cash flow for the period as calculated in point </a:t>
            </a:r>
            <a:r>
              <a:rPr lang="en-US" dirty="0" smtClean="0"/>
              <a:t>(</a:t>
            </a:r>
            <a:r>
              <a:rPr lang="en-US" dirty="0"/>
              <a:t>2</a:t>
            </a:r>
            <a:r>
              <a:rPr lang="en-US" dirty="0" smtClean="0"/>
              <a:t>) </a:t>
            </a:r>
            <a:r>
              <a:rPr lang="en-US" dirty="0"/>
              <a:t>above and </a:t>
            </a:r>
            <a:r>
              <a:rPr lang="en-US" dirty="0" smtClean="0"/>
              <a:t>then make </a:t>
            </a:r>
            <a:r>
              <a:rPr lang="en-US" dirty="0"/>
              <a:t>adjustments in order to arrive at Terminal-Year Incremental Net Cash </a:t>
            </a:r>
            <a:r>
              <a:rPr lang="en-US" dirty="0" smtClean="0"/>
              <a:t>flow</a:t>
            </a:r>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0316417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1104901"/>
          </a:xfrm>
        </p:spPr>
        <p:txBody>
          <a:bodyPr/>
          <a:lstStyle/>
          <a:p>
            <a:pPr algn="l"/>
            <a:r>
              <a:rPr lang="en-US" sz="3600" b="1" dirty="0" smtClean="0"/>
              <a:t> </a:t>
            </a:r>
            <a:r>
              <a:rPr lang="en-US" sz="3600" b="1" dirty="0"/>
              <a:t>Terminal Cash </a:t>
            </a:r>
            <a:r>
              <a:rPr lang="en-US" sz="3600" b="1" dirty="0" smtClean="0"/>
              <a:t>flows Calculations </a:t>
            </a:r>
            <a:r>
              <a:rPr lang="en-US" sz="3600" dirty="0"/>
              <a:t/>
            </a:r>
            <a:br>
              <a:rPr lang="en-US" sz="3600" dirty="0"/>
            </a:br>
            <a:endParaRPr lang="en-US" sz="3600" b="1" dirty="0"/>
          </a:p>
        </p:txBody>
      </p:sp>
      <p:sp>
        <p:nvSpPr>
          <p:cNvPr id="3" name="Content Placeholder 2"/>
          <p:cNvSpPr>
            <a:spLocks noGrp="1"/>
          </p:cNvSpPr>
          <p:nvPr>
            <p:ph idx="1"/>
          </p:nvPr>
        </p:nvSpPr>
        <p:spPr>
          <a:xfrm>
            <a:off x="396240" y="853440"/>
            <a:ext cx="11564702" cy="6004561"/>
          </a:xfrm>
        </p:spPr>
        <p:txBody>
          <a:bodyPr/>
          <a:lstStyle/>
          <a:p>
            <a:pPr marL="0" indent="0">
              <a:buNone/>
            </a:pPr>
            <a:r>
              <a:rPr lang="en-US" dirty="0" smtClean="0"/>
              <a:t>	</a:t>
            </a:r>
            <a:r>
              <a:rPr lang="en-US" dirty="0"/>
              <a:t>		</a:t>
            </a:r>
          </a:p>
          <a:p>
            <a:pPr marL="0" indent="0">
              <a:buNone/>
            </a:pPr>
            <a:endParaRPr lang="en-US" dirty="0" smtClean="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596122021"/>
              </p:ext>
            </p:extLst>
          </p:nvPr>
        </p:nvGraphicFramePr>
        <p:xfrm>
          <a:off x="883922" y="1005839"/>
          <a:ext cx="6522719" cy="5790440"/>
        </p:xfrm>
        <a:graphic>
          <a:graphicData uri="http://schemas.openxmlformats.org/drawingml/2006/table">
            <a:tbl>
              <a:tblPr firstRow="1" firstCol="1" bandRow="1"/>
              <a:tblGrid>
                <a:gridCol w="2173775">
                  <a:extLst>
                    <a:ext uri="{9D8B030D-6E8A-4147-A177-3AD203B41FA5}">
                      <a16:colId xmlns:a16="http://schemas.microsoft.com/office/drawing/2014/main" val="3067335391"/>
                    </a:ext>
                  </a:extLst>
                </a:gridCol>
                <a:gridCol w="2174472">
                  <a:extLst>
                    <a:ext uri="{9D8B030D-6E8A-4147-A177-3AD203B41FA5}">
                      <a16:colId xmlns:a16="http://schemas.microsoft.com/office/drawing/2014/main" val="987336268"/>
                    </a:ext>
                  </a:extLst>
                </a:gridCol>
                <a:gridCol w="2174472">
                  <a:extLst>
                    <a:ext uri="{9D8B030D-6E8A-4147-A177-3AD203B41FA5}">
                      <a16:colId xmlns:a16="http://schemas.microsoft.com/office/drawing/2014/main" val="3178006700"/>
                    </a:ext>
                  </a:extLst>
                </a:gridCol>
              </a:tblGrid>
              <a:tr h="322444">
                <a:tc>
                  <a:txBody>
                    <a:bodyPr/>
                    <a:lstStyle/>
                    <a:p>
                      <a:pPr algn="just">
                        <a:lnSpc>
                          <a:spcPct val="115000"/>
                        </a:lnSpc>
                        <a:spcAft>
                          <a:spcPts val="6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smtClean="0">
                          <a:effectLst/>
                          <a:latin typeface="Times New Roman" panose="02020603050405020304" pitchFamily="18" charset="0"/>
                          <a:ea typeface="Times New Roman" panose="02020603050405020304" pitchFamily="18" charset="0"/>
                          <a:cs typeface="Times New Roman" panose="02020603050405020304" pitchFamily="18" charset="0"/>
                        </a:rPr>
                        <a:t>x</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Amount</a:t>
                      </a:r>
                      <a:r>
                        <a:rPr lang="en-US" sz="1800" b="1" dirty="0">
                          <a:solidFill>
                            <a:srgbClr val="00FF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Amount </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05835807"/>
                  </a:ext>
                </a:extLst>
              </a:tr>
              <a:tr h="1023494">
                <a:tc>
                  <a:txBody>
                    <a:bodyPr/>
                    <a:lstStyle/>
                    <a:p>
                      <a:pPr algn="just">
                        <a:lnSpc>
                          <a:spcPct val="115000"/>
                        </a:lnSpc>
                        <a:spcAft>
                          <a:spcPts val="0"/>
                        </a:spcAft>
                      </a:pPr>
                      <a:r>
                        <a:rPr lang="en-US" sz="1800" b="1" dirty="0">
                          <a:effectLst/>
                          <a:latin typeface="Times New Roman" panose="02020603050405020304" pitchFamily="18" charset="0"/>
                          <a:ea typeface="SegoeUI"/>
                          <a:cs typeface="Times New Roman" panose="02020603050405020304" pitchFamily="18" charset="0"/>
                        </a:rPr>
                        <a:t>Final salvage value (disposal costs) of asset</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XXX</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38432926"/>
                  </a:ext>
                </a:extLst>
              </a:tr>
              <a:tr h="672969">
                <a:tc>
                  <a:txBody>
                    <a:bodyPr/>
                    <a:lstStyle/>
                    <a:p>
                      <a:pPr algn="just">
                        <a:lnSpc>
                          <a:spcPct val="115000"/>
                        </a:lnSpc>
                        <a:spcAft>
                          <a:spcPts val="0"/>
                        </a:spcAft>
                      </a:pPr>
                      <a:r>
                        <a:rPr lang="en-US" sz="1800" b="1">
                          <a:effectLst/>
                          <a:latin typeface="Times New Roman" panose="02020603050405020304" pitchFamily="18" charset="0"/>
                          <a:ea typeface="SegoeUI"/>
                          <a:cs typeface="Times New Roman" panose="02020603050405020304" pitchFamily="18" charset="0"/>
                        </a:rPr>
                        <a:t>Add: Interim Cash Flow</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XXX</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2061899"/>
                  </a:ext>
                </a:extLst>
              </a:tr>
              <a:tr h="2075070">
                <a:tc>
                  <a:txBody>
                    <a:bodyPr/>
                    <a:lstStyle/>
                    <a:p>
                      <a:pPr algn="just">
                        <a:lnSpc>
                          <a:spcPct val="115000"/>
                        </a:lnSpc>
                        <a:spcAft>
                          <a:spcPts val="0"/>
                        </a:spcAft>
                      </a:pPr>
                      <a:r>
                        <a:rPr lang="en-US" sz="1800" b="1">
                          <a:effectLst/>
                          <a:latin typeface="Times New Roman" panose="02020603050405020304" pitchFamily="18" charset="0"/>
                          <a:ea typeface="SegoeUI"/>
                          <a:cs typeface="Times New Roman" panose="02020603050405020304" pitchFamily="18" charset="0"/>
                        </a:rPr>
                        <a:t>Add/ (less): Tax savings (tax expenses) due to sale or disposal of asset (Including Depreciation)</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XXX</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18023945"/>
                  </a:ext>
                </a:extLst>
              </a:tr>
              <a:tr h="672969">
                <a:tc>
                  <a:txBody>
                    <a:bodyPr/>
                    <a:lstStyle/>
                    <a:p>
                      <a:pPr algn="just">
                        <a:lnSpc>
                          <a:spcPct val="115000"/>
                        </a:lnSpc>
                        <a:spcAft>
                          <a:spcPts val="0"/>
                        </a:spcAft>
                      </a:pPr>
                      <a:r>
                        <a:rPr lang="en-US" sz="1800" b="1">
                          <a:effectLst/>
                          <a:latin typeface="Times New Roman" panose="02020603050405020304" pitchFamily="18" charset="0"/>
                          <a:ea typeface="SegoeUI"/>
                          <a:cs typeface="Times New Roman" panose="02020603050405020304" pitchFamily="18" charset="0"/>
                        </a:rPr>
                        <a:t>Add: Release of Net Working Capital</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dirty="0">
                          <a:effectLst/>
                          <a:latin typeface="Times New Roman" panose="02020603050405020304" pitchFamily="18" charset="0"/>
                          <a:ea typeface="SegoeUI"/>
                          <a:cs typeface="Times New Roman" panose="02020603050405020304" pitchFamily="18" charset="0"/>
                        </a:rPr>
                        <a:t>XXX</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53431774"/>
                  </a:ext>
                </a:extLst>
              </a:tr>
              <a:tr h="1023494">
                <a:tc>
                  <a:txBody>
                    <a:bodyPr/>
                    <a:lstStyle/>
                    <a:p>
                      <a:pPr algn="just">
                        <a:lnSpc>
                          <a:spcPct val="115000"/>
                        </a:lnSpc>
                        <a:spcAft>
                          <a:spcPts val="0"/>
                        </a:spcAft>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Terminal Year incremental net cash flow</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dirty="0">
                          <a:effectLst/>
                          <a:latin typeface="Times New Roman" panose="02020603050405020304" pitchFamily="18" charset="0"/>
                          <a:ea typeface="SegoeUI"/>
                          <a:cs typeface="Times New Roman" panose="02020603050405020304" pitchFamily="18" charset="0"/>
                        </a:rPr>
                        <a:t>XXX</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26692506"/>
                  </a:ext>
                </a:extLst>
              </a:tr>
            </a:tbl>
          </a:graphicData>
        </a:graphic>
      </p:graphicFrame>
    </p:spTree>
    <p:extLst>
      <p:ext uri="{BB962C8B-B14F-4D97-AF65-F5344CB8AC3E}">
        <p14:creationId xmlns:p14="http://schemas.microsoft.com/office/powerpoint/2010/main" val="370374796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3" y="0"/>
            <a:ext cx="10972801" cy="740080"/>
          </a:xfrm>
        </p:spPr>
        <p:txBody>
          <a:bodyPr/>
          <a:lstStyle/>
          <a:p>
            <a:pPr algn="l"/>
            <a:r>
              <a:rPr lang="en-US" sz="3600" b="1" dirty="0" smtClean="0"/>
              <a:t> </a:t>
            </a:r>
            <a:r>
              <a:rPr lang="en-US" sz="3600" b="1" dirty="0"/>
              <a:t>Basic Principles for Measuring Project Cash Flows</a:t>
            </a:r>
            <a:endParaRPr lang="en-US" sz="3600" dirty="0"/>
          </a:p>
        </p:txBody>
      </p:sp>
      <p:sp>
        <p:nvSpPr>
          <p:cNvPr id="3" name="Content Placeholder 2"/>
          <p:cNvSpPr>
            <a:spLocks noGrp="1"/>
          </p:cNvSpPr>
          <p:nvPr>
            <p:ph idx="1"/>
          </p:nvPr>
        </p:nvSpPr>
        <p:spPr>
          <a:xfrm>
            <a:off x="235973" y="1050323"/>
            <a:ext cx="11702027" cy="5640038"/>
          </a:xfrm>
        </p:spPr>
        <p:txBody>
          <a:bodyPr/>
          <a:lstStyle/>
          <a:p>
            <a:pPr marL="0" indent="0">
              <a:buNone/>
            </a:pPr>
            <a:r>
              <a:rPr lang="en-US" b="1" dirty="0" smtClean="0"/>
              <a:t>a)Block </a:t>
            </a:r>
            <a:r>
              <a:rPr lang="en-US" b="1" dirty="0"/>
              <a:t>of Assets and Depreciation</a:t>
            </a:r>
            <a:endParaRPr lang="en-US" dirty="0"/>
          </a:p>
          <a:p>
            <a:r>
              <a:rPr lang="en-US" dirty="0"/>
              <a:t>Tax shield/ benefit from depreciation is considered while calculating cash flows from the project. </a:t>
            </a:r>
            <a:endParaRPr lang="en-US" dirty="0" smtClean="0"/>
          </a:p>
          <a:p>
            <a:pPr>
              <a:spcBef>
                <a:spcPts val="0"/>
              </a:spcBef>
            </a:pPr>
            <a:endParaRPr lang="en-US" dirty="0" smtClean="0"/>
          </a:p>
          <a:p>
            <a:r>
              <a:rPr lang="en-US" dirty="0" smtClean="0"/>
              <a:t>The </a:t>
            </a:r>
            <a:r>
              <a:rPr lang="en-US" dirty="0"/>
              <a:t>treatment of deprecation is based on the concept of “Block of Assets”, which </a:t>
            </a:r>
            <a:r>
              <a:rPr lang="en-US" dirty="0" smtClean="0"/>
              <a:t>is a group </a:t>
            </a:r>
            <a:r>
              <a:rPr lang="en-US" dirty="0"/>
              <a:t>of assets falling within a particular class of </a:t>
            </a:r>
            <a:r>
              <a:rPr lang="en-US" dirty="0" smtClean="0"/>
              <a:t>assets </a:t>
            </a:r>
            <a:r>
              <a:rPr lang="en-US" dirty="0" err="1" smtClean="0"/>
              <a:t>eg</a:t>
            </a:r>
            <a:r>
              <a:rPr lang="en-US" dirty="0" smtClean="0"/>
              <a:t> buildings, </a:t>
            </a:r>
            <a:r>
              <a:rPr lang="en-US" dirty="0"/>
              <a:t>machinery, furniture etc. in respect of which depreciation is charged at same rate. </a:t>
            </a:r>
            <a:endParaRPr lang="en-US" dirty="0" smtClean="0"/>
          </a:p>
          <a:p>
            <a:pPr>
              <a:spcBef>
                <a:spcPts val="0"/>
              </a:spcBef>
            </a:pPr>
            <a:endParaRPr lang="en-US" dirty="0" smtClean="0"/>
          </a:p>
          <a:p>
            <a:r>
              <a:rPr lang="en-US" dirty="0" smtClean="0"/>
              <a:t>The </a:t>
            </a:r>
            <a:r>
              <a:rPr lang="en-US" dirty="0"/>
              <a:t>treatment of tax depends on the fact whether block of asset consist of one asset or several assets. </a:t>
            </a:r>
          </a:p>
          <a:p>
            <a:pPr marL="514350" indent="-514350" algn="just">
              <a:buFont typeface="+mj-lt"/>
              <a:buAutoNum type="alphaLcPeriod"/>
            </a:pPr>
            <a:endParaRPr lang="en-GB" dirty="0"/>
          </a:p>
        </p:txBody>
      </p:sp>
    </p:spTree>
    <p:extLst>
      <p:ext uri="{BB962C8B-B14F-4D97-AF65-F5344CB8AC3E}">
        <p14:creationId xmlns:p14="http://schemas.microsoft.com/office/powerpoint/2010/main" val="30787058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
            <a:ext cx="10972800" cy="840658"/>
          </a:xfrm>
        </p:spPr>
        <p:txBody>
          <a:bodyPr/>
          <a:lstStyle/>
          <a:p>
            <a:pPr algn="l"/>
            <a:r>
              <a:rPr lang="en-US" sz="3600" b="1" dirty="0" smtClean="0"/>
              <a:t/>
            </a:r>
            <a:br>
              <a:rPr lang="en-US" sz="3600" b="1" dirty="0" smtClean="0"/>
            </a:br>
            <a:r>
              <a:rPr lang="en-US" sz="3600" b="1" dirty="0" smtClean="0"/>
              <a:t>Illustration-a)Block </a:t>
            </a:r>
            <a:r>
              <a:rPr lang="en-US" sz="3600" b="1" dirty="0"/>
              <a:t>of Assets and Depreciation</a:t>
            </a:r>
            <a:r>
              <a:rPr lang="en-US" sz="3600" dirty="0"/>
              <a:t/>
            </a:r>
            <a:br>
              <a:rPr lang="en-US" sz="3600" dirty="0"/>
            </a:br>
            <a:endParaRPr lang="en-US" sz="3600" dirty="0"/>
          </a:p>
        </p:txBody>
      </p:sp>
      <p:sp>
        <p:nvSpPr>
          <p:cNvPr id="3" name="Content Placeholder 2"/>
          <p:cNvSpPr>
            <a:spLocks noGrp="1"/>
          </p:cNvSpPr>
          <p:nvPr>
            <p:ph idx="1"/>
          </p:nvPr>
        </p:nvSpPr>
        <p:spPr>
          <a:xfrm>
            <a:off x="235974" y="930277"/>
            <a:ext cx="11724968" cy="5927724"/>
          </a:xfrm>
        </p:spPr>
        <p:txBody>
          <a:bodyPr/>
          <a:lstStyle/>
          <a:p>
            <a:pPr marL="0" indent="0" algn="just">
              <a:buNone/>
            </a:pPr>
            <a:r>
              <a:rPr lang="en-US" dirty="0" smtClean="0"/>
              <a:t>A </a:t>
            </a:r>
            <a:r>
              <a:rPr lang="en-US" dirty="0"/>
              <a:t>Ltd. acquired new machinery for $ 1, 00,000 depreciable at 20% as per Written down Value (</a:t>
            </a:r>
            <a:r>
              <a:rPr lang="en-US" dirty="0" err="1"/>
              <a:t>WDV</a:t>
            </a:r>
            <a:r>
              <a:rPr lang="en-US" dirty="0"/>
              <a:t>) method. </a:t>
            </a:r>
            <a:endParaRPr lang="en-US" dirty="0" smtClean="0"/>
          </a:p>
          <a:p>
            <a:pPr marL="0" indent="0" algn="just">
              <a:buNone/>
            </a:pPr>
            <a:endParaRPr lang="en-US" dirty="0" smtClean="0"/>
          </a:p>
          <a:p>
            <a:pPr marL="0" indent="0" algn="just">
              <a:buNone/>
            </a:pPr>
            <a:r>
              <a:rPr lang="en-US" dirty="0" smtClean="0"/>
              <a:t>The </a:t>
            </a:r>
            <a:r>
              <a:rPr lang="en-US" dirty="0"/>
              <a:t>machine has an expected life of 5 years with salvage value of </a:t>
            </a:r>
            <a:r>
              <a:rPr lang="en-US" dirty="0" smtClean="0"/>
              <a:t>$10,000</a:t>
            </a:r>
            <a:r>
              <a:rPr lang="en-US" dirty="0"/>
              <a:t>. </a:t>
            </a:r>
            <a:endParaRPr lang="en-US" dirty="0" smtClean="0"/>
          </a:p>
          <a:p>
            <a:pPr marL="0" indent="0" algn="just">
              <a:buNone/>
            </a:pPr>
            <a:endParaRPr lang="en-US" dirty="0" smtClean="0"/>
          </a:p>
          <a:p>
            <a:pPr marL="0" indent="0" algn="just">
              <a:buNone/>
            </a:pPr>
            <a:r>
              <a:rPr lang="en-US" dirty="0" smtClean="0"/>
              <a:t>Illustrate the </a:t>
            </a:r>
            <a:r>
              <a:rPr lang="en-US" dirty="0"/>
              <a:t>treatment of Depreciation/ Short Term Capital Loss in the 5th </a:t>
            </a:r>
            <a:r>
              <a:rPr lang="en-US" dirty="0" smtClean="0"/>
              <a:t>year</a:t>
            </a:r>
            <a:endParaRPr lang="en-US"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Rectangle 3"/>
          <p:cNvSpPr>
            <a:spLocks noChangeArrowheads="1"/>
          </p:cNvSpPr>
          <p:nvPr/>
        </p:nvSpPr>
        <p:spPr bwMode="auto">
          <a:xfrm>
            <a:off x="0" y="334333"/>
            <a:ext cx="1184940"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1100" b="0" i="0" u="none" strike="noStrike" cap="none" normalizeH="0" baseline="0" dirty="0" smtClean="0">
                <a:ln>
                  <a:noFill/>
                </a:ln>
                <a:solidFill>
                  <a:schemeClr val="tx1"/>
                </a:solidFill>
                <a:effectLst/>
                <a:latin typeface="Arial" panose="020B0604020202020204" pitchFamily="34" charset="0"/>
              </a:rPr>
              <a:t> </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GB" altLang="en-US"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38424286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4615"/>
            <a:ext cx="11208774" cy="661045"/>
          </a:xfrm>
        </p:spPr>
        <p:txBody>
          <a:bodyPr/>
          <a:lstStyle/>
          <a:p>
            <a:pPr lvl="0" algn="l"/>
            <a:r>
              <a:rPr lang="en-US" sz="3600" b="1" dirty="0" smtClean="0"/>
              <a:t>Solution</a:t>
            </a:r>
            <a:endParaRPr lang="en-US" sz="3600" b="1"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010314720"/>
              </p:ext>
            </p:extLst>
          </p:nvPr>
        </p:nvGraphicFramePr>
        <p:xfrm>
          <a:off x="746760" y="1569716"/>
          <a:ext cx="8320246" cy="3270825"/>
        </p:xfrm>
        <a:graphic>
          <a:graphicData uri="http://schemas.openxmlformats.org/drawingml/2006/table">
            <a:tbl>
              <a:tblPr firstRow="1" firstCol="1" bandRow="1"/>
              <a:tblGrid>
                <a:gridCol w="4160123">
                  <a:extLst>
                    <a:ext uri="{9D8B030D-6E8A-4147-A177-3AD203B41FA5}">
                      <a16:colId xmlns:a16="http://schemas.microsoft.com/office/drawing/2014/main" val="3284176988"/>
                    </a:ext>
                  </a:extLst>
                </a:gridCol>
                <a:gridCol w="4160123">
                  <a:extLst>
                    <a:ext uri="{9D8B030D-6E8A-4147-A177-3AD203B41FA5}">
                      <a16:colId xmlns:a16="http://schemas.microsoft.com/office/drawing/2014/main" val="463855058"/>
                    </a:ext>
                  </a:extLst>
                </a:gridCol>
              </a:tblGrid>
              <a:tr h="363425">
                <a:tc>
                  <a:txBody>
                    <a:bodyPr/>
                    <a:lstStyle/>
                    <a:p>
                      <a:pPr algn="just">
                        <a:lnSpc>
                          <a:spcPct val="115000"/>
                        </a:lnSpc>
                        <a:spcAft>
                          <a:spcPts val="600"/>
                        </a:spcAft>
                      </a:pPr>
                      <a:r>
                        <a:rPr lang="en-US" sz="2000" b="1" dirty="0">
                          <a:effectLst/>
                          <a:latin typeface="Times New Roman" panose="02020603050405020304" pitchFamily="18" charset="0"/>
                          <a:ea typeface="SegoeUI"/>
                          <a:cs typeface="Times New Roman" panose="02020603050405020304" pitchFamily="18" charset="0"/>
                        </a:rPr>
                        <a:t>Purchase Price of Machinery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a:effectLst/>
                          <a:latin typeface="Times New Roman" panose="02020603050405020304" pitchFamily="18" charset="0"/>
                          <a:ea typeface="SegoeUI"/>
                          <a:cs typeface="Times New Roman" panose="02020603050405020304" pitchFamily="18" charset="0"/>
                        </a:rPr>
                        <a:t>1,00,000</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34722559"/>
                  </a:ext>
                </a:extLst>
              </a:tr>
              <a:tr h="363425">
                <a:tc>
                  <a:txBody>
                    <a:bodyPr/>
                    <a:lstStyle/>
                    <a:p>
                      <a:pPr algn="just">
                        <a:lnSpc>
                          <a:spcPct val="115000"/>
                        </a:lnSpc>
                        <a:spcAft>
                          <a:spcPts val="600"/>
                        </a:spcAft>
                      </a:pPr>
                      <a:r>
                        <a:rPr lang="en-US" sz="2000" b="1" dirty="0">
                          <a:effectLst/>
                          <a:latin typeface="Times New Roman" panose="02020603050405020304" pitchFamily="18" charset="0"/>
                          <a:ea typeface="SegoeUI"/>
                          <a:cs typeface="Times New Roman" panose="02020603050405020304" pitchFamily="18" charset="0"/>
                        </a:rPr>
                        <a:t>Less: Depreciation @ 20% for year 1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a:effectLst/>
                          <a:latin typeface="Times New Roman" panose="02020603050405020304" pitchFamily="18" charset="0"/>
                          <a:ea typeface="SegoeUI"/>
                          <a:cs typeface="Times New Roman" panose="02020603050405020304" pitchFamily="18" charset="0"/>
                        </a:rPr>
                        <a:t>20,000</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03867358"/>
                  </a:ext>
                </a:extLst>
              </a:tr>
              <a:tr h="363425">
                <a:tc>
                  <a:txBody>
                    <a:bodyPr/>
                    <a:lstStyle/>
                    <a:p>
                      <a:pPr algn="just">
                        <a:lnSpc>
                          <a:spcPct val="115000"/>
                        </a:lnSpc>
                        <a:spcAft>
                          <a:spcPts val="600"/>
                        </a:spcAft>
                      </a:pPr>
                      <a:r>
                        <a:rPr lang="en-US" sz="2000" b="1" dirty="0" err="1">
                          <a:effectLst/>
                          <a:latin typeface="Times New Roman" panose="02020603050405020304" pitchFamily="18" charset="0"/>
                          <a:ea typeface="SegoeUI"/>
                          <a:cs typeface="Times New Roman" panose="02020603050405020304" pitchFamily="18" charset="0"/>
                        </a:rPr>
                        <a:t>WDV</a:t>
                      </a:r>
                      <a:r>
                        <a:rPr lang="en-US" sz="2000" b="1" dirty="0">
                          <a:effectLst/>
                          <a:latin typeface="Times New Roman" panose="02020603050405020304" pitchFamily="18" charset="0"/>
                          <a:ea typeface="SegoeUI"/>
                          <a:cs typeface="Times New Roman" panose="02020603050405020304" pitchFamily="18" charset="0"/>
                        </a:rPr>
                        <a:t> at the end of year 1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a:effectLst/>
                          <a:latin typeface="Times New Roman" panose="02020603050405020304" pitchFamily="18" charset="0"/>
                          <a:ea typeface="SegoeUI"/>
                          <a:cs typeface="Times New Roman" panose="02020603050405020304" pitchFamily="18" charset="0"/>
                        </a:rPr>
                        <a:t>80,000</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49821337"/>
                  </a:ext>
                </a:extLst>
              </a:tr>
              <a:tr h="363425">
                <a:tc>
                  <a:txBody>
                    <a:bodyPr/>
                    <a:lstStyle/>
                    <a:p>
                      <a:pPr algn="just">
                        <a:lnSpc>
                          <a:spcPct val="115000"/>
                        </a:lnSpc>
                        <a:spcAft>
                          <a:spcPts val="600"/>
                        </a:spcAft>
                      </a:pPr>
                      <a:r>
                        <a:rPr lang="en-US" sz="2000" b="1" dirty="0">
                          <a:effectLst/>
                          <a:latin typeface="Times New Roman" panose="02020603050405020304" pitchFamily="18" charset="0"/>
                          <a:ea typeface="SegoeUI"/>
                          <a:cs typeface="Times New Roman" panose="02020603050405020304" pitchFamily="18" charset="0"/>
                        </a:rPr>
                        <a:t>Less: Depreciation @ 20% for year 2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a:effectLst/>
                          <a:latin typeface="Times New Roman" panose="02020603050405020304" pitchFamily="18" charset="0"/>
                          <a:ea typeface="SegoeUI"/>
                          <a:cs typeface="Times New Roman" panose="02020603050405020304" pitchFamily="18" charset="0"/>
                        </a:rPr>
                        <a:t>16,000</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02712945"/>
                  </a:ext>
                </a:extLst>
              </a:tr>
              <a:tr h="363425">
                <a:tc>
                  <a:txBody>
                    <a:bodyPr/>
                    <a:lstStyle/>
                    <a:p>
                      <a:pPr algn="just">
                        <a:lnSpc>
                          <a:spcPct val="115000"/>
                        </a:lnSpc>
                        <a:spcAft>
                          <a:spcPts val="600"/>
                        </a:spcAft>
                      </a:pPr>
                      <a:r>
                        <a:rPr lang="en-US" sz="2000" b="1" dirty="0" err="1">
                          <a:effectLst/>
                          <a:latin typeface="Times New Roman" panose="02020603050405020304" pitchFamily="18" charset="0"/>
                          <a:ea typeface="SegoeUI"/>
                          <a:cs typeface="Times New Roman" panose="02020603050405020304" pitchFamily="18" charset="0"/>
                        </a:rPr>
                        <a:t>WDV</a:t>
                      </a:r>
                      <a:r>
                        <a:rPr lang="en-US" sz="2000" b="1" dirty="0">
                          <a:effectLst/>
                          <a:latin typeface="Times New Roman" panose="02020603050405020304" pitchFamily="18" charset="0"/>
                          <a:ea typeface="SegoeUI"/>
                          <a:cs typeface="Times New Roman" panose="02020603050405020304" pitchFamily="18" charset="0"/>
                        </a:rPr>
                        <a:t> at the end of year 2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a:effectLst/>
                          <a:latin typeface="Times New Roman" panose="02020603050405020304" pitchFamily="18" charset="0"/>
                          <a:ea typeface="SegoeUI"/>
                          <a:cs typeface="Times New Roman" panose="02020603050405020304" pitchFamily="18" charset="0"/>
                        </a:rPr>
                        <a:t>64,000</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72553349"/>
                  </a:ext>
                </a:extLst>
              </a:tr>
              <a:tr h="363425">
                <a:tc>
                  <a:txBody>
                    <a:bodyPr/>
                    <a:lstStyle/>
                    <a:p>
                      <a:pPr algn="just">
                        <a:lnSpc>
                          <a:spcPct val="115000"/>
                        </a:lnSpc>
                        <a:spcAft>
                          <a:spcPts val="600"/>
                        </a:spcAft>
                      </a:pPr>
                      <a:r>
                        <a:rPr lang="en-US" sz="2000" b="1" dirty="0">
                          <a:effectLst/>
                          <a:latin typeface="Times New Roman" panose="02020603050405020304" pitchFamily="18" charset="0"/>
                          <a:ea typeface="SegoeUI"/>
                          <a:cs typeface="Times New Roman" panose="02020603050405020304" pitchFamily="18" charset="0"/>
                        </a:rPr>
                        <a:t>Less: Depreciation @ 20% for year 3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a:effectLst/>
                          <a:latin typeface="Times New Roman" panose="02020603050405020304" pitchFamily="18" charset="0"/>
                          <a:ea typeface="SegoeUI"/>
                          <a:cs typeface="Times New Roman" panose="02020603050405020304" pitchFamily="18" charset="0"/>
                        </a:rPr>
                        <a:t>12,800</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14545025"/>
                  </a:ext>
                </a:extLst>
              </a:tr>
              <a:tr h="363425">
                <a:tc>
                  <a:txBody>
                    <a:bodyPr/>
                    <a:lstStyle/>
                    <a:p>
                      <a:pPr algn="just">
                        <a:lnSpc>
                          <a:spcPct val="115000"/>
                        </a:lnSpc>
                        <a:spcAft>
                          <a:spcPts val="600"/>
                        </a:spcAft>
                      </a:pPr>
                      <a:r>
                        <a:rPr lang="en-US" sz="2000" b="1" dirty="0" err="1">
                          <a:effectLst/>
                          <a:latin typeface="Times New Roman" panose="02020603050405020304" pitchFamily="18" charset="0"/>
                          <a:ea typeface="SegoeUI"/>
                          <a:cs typeface="Times New Roman" panose="02020603050405020304" pitchFamily="18" charset="0"/>
                        </a:rPr>
                        <a:t>WDV</a:t>
                      </a:r>
                      <a:r>
                        <a:rPr lang="en-US" sz="2000" b="1" dirty="0">
                          <a:effectLst/>
                          <a:latin typeface="Times New Roman" panose="02020603050405020304" pitchFamily="18" charset="0"/>
                          <a:ea typeface="SegoeUI"/>
                          <a:cs typeface="Times New Roman" panose="02020603050405020304" pitchFamily="18" charset="0"/>
                        </a:rPr>
                        <a:t> at the end of year 3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a:effectLst/>
                          <a:latin typeface="Times New Roman" panose="02020603050405020304" pitchFamily="18" charset="0"/>
                          <a:ea typeface="SegoeUI"/>
                          <a:cs typeface="Times New Roman" panose="02020603050405020304" pitchFamily="18" charset="0"/>
                        </a:rPr>
                        <a:t>51,200</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4789960"/>
                  </a:ext>
                </a:extLst>
              </a:tr>
              <a:tr h="363425">
                <a:tc>
                  <a:txBody>
                    <a:bodyPr/>
                    <a:lstStyle/>
                    <a:p>
                      <a:pPr algn="just">
                        <a:lnSpc>
                          <a:spcPct val="115000"/>
                        </a:lnSpc>
                        <a:spcAft>
                          <a:spcPts val="600"/>
                        </a:spcAft>
                      </a:pPr>
                      <a:r>
                        <a:rPr lang="en-US" sz="2000" b="1" dirty="0">
                          <a:effectLst/>
                          <a:latin typeface="Times New Roman" panose="02020603050405020304" pitchFamily="18" charset="0"/>
                          <a:ea typeface="SegoeUI"/>
                          <a:cs typeface="Times New Roman" panose="02020603050405020304" pitchFamily="18" charset="0"/>
                        </a:rPr>
                        <a:t>Less: Depreciation @ 20% for year 4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a:effectLst/>
                          <a:latin typeface="Times New Roman" panose="02020603050405020304" pitchFamily="18" charset="0"/>
                          <a:ea typeface="SegoeUI"/>
                          <a:cs typeface="Times New Roman" panose="02020603050405020304" pitchFamily="18" charset="0"/>
                        </a:rPr>
                        <a:t>10,240</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31469008"/>
                  </a:ext>
                </a:extLst>
              </a:tr>
              <a:tr h="363425">
                <a:tc>
                  <a:txBody>
                    <a:bodyPr/>
                    <a:lstStyle/>
                    <a:p>
                      <a:pPr algn="just">
                        <a:lnSpc>
                          <a:spcPct val="115000"/>
                        </a:lnSpc>
                        <a:spcAft>
                          <a:spcPts val="600"/>
                        </a:spcAft>
                      </a:pPr>
                      <a:r>
                        <a:rPr lang="en-US" sz="2000" b="1" dirty="0" err="1">
                          <a:effectLst/>
                          <a:latin typeface="Times New Roman" panose="02020603050405020304" pitchFamily="18" charset="0"/>
                          <a:ea typeface="SegoeUI"/>
                          <a:cs typeface="Times New Roman" panose="02020603050405020304" pitchFamily="18" charset="0"/>
                        </a:rPr>
                        <a:t>WDV</a:t>
                      </a:r>
                      <a:r>
                        <a:rPr lang="en-US" sz="2000" b="1" dirty="0">
                          <a:effectLst/>
                          <a:latin typeface="Times New Roman" panose="02020603050405020304" pitchFamily="18" charset="0"/>
                          <a:ea typeface="SegoeUI"/>
                          <a:cs typeface="Times New Roman" panose="02020603050405020304" pitchFamily="18" charset="0"/>
                        </a:rPr>
                        <a:t> at the end of year 4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dirty="0">
                          <a:effectLst/>
                          <a:latin typeface="Times New Roman" panose="02020603050405020304" pitchFamily="18" charset="0"/>
                          <a:ea typeface="SegoeUI"/>
                          <a:cs typeface="Times New Roman" panose="02020603050405020304" pitchFamily="18" charset="0"/>
                        </a:rPr>
                        <a:t>40,960</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49278599"/>
                  </a:ext>
                </a:extLst>
              </a:tr>
            </a:tbl>
          </a:graphicData>
        </a:graphic>
      </p:graphicFrame>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Rectangle 3"/>
          <p:cNvSpPr>
            <a:spLocks noChangeArrowheads="1"/>
          </p:cNvSpPr>
          <p:nvPr/>
        </p:nvSpPr>
        <p:spPr bwMode="auto">
          <a:xfrm flipV="1">
            <a:off x="235974" y="317104"/>
            <a:ext cx="11956025"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1100" b="0" i="0" u="none" strike="noStrike" cap="none" normalizeH="0" baseline="0" smtClean="0">
                <a:ln>
                  <a:noFill/>
                </a:ln>
                <a:solidFill>
                  <a:schemeClr val="tx1"/>
                </a:solidFill>
                <a:effectLst/>
                <a:latin typeface="Arial" panose="020B0604020202020204" pitchFamily="34" charset="0"/>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115753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
            <a:ext cx="10972800" cy="840658"/>
          </a:xfrm>
        </p:spPr>
        <p:txBody>
          <a:bodyPr/>
          <a:lstStyle/>
          <a:p>
            <a:pPr marL="0" indent="0" algn="l">
              <a:buNone/>
            </a:pPr>
            <a:r>
              <a:rPr lang="en-GB" sz="3600" b="1" dirty="0" smtClean="0"/>
              <a:t>Solution </a:t>
            </a:r>
            <a:r>
              <a:rPr lang="en-GB" sz="3600" b="1" dirty="0" err="1" smtClean="0"/>
              <a:t>Ctd</a:t>
            </a:r>
            <a:r>
              <a:rPr lang="en-GB" sz="3600" b="1" dirty="0" smtClean="0"/>
              <a:t>-</a:t>
            </a:r>
            <a:r>
              <a:rPr lang="en-US" sz="3600" b="1" dirty="0"/>
              <a:t>There is no other asset in the Block </a:t>
            </a:r>
            <a:endParaRPr lang="en-US" sz="3600" b="1" dirty="0"/>
          </a:p>
        </p:txBody>
      </p:sp>
      <p:sp>
        <p:nvSpPr>
          <p:cNvPr id="3" name="Content Placeholder 2"/>
          <p:cNvSpPr>
            <a:spLocks noGrp="1"/>
          </p:cNvSpPr>
          <p:nvPr>
            <p:ph idx="1"/>
          </p:nvPr>
        </p:nvSpPr>
        <p:spPr>
          <a:xfrm>
            <a:off x="235974" y="1161535"/>
            <a:ext cx="11724968" cy="5696465"/>
          </a:xfrm>
        </p:spPr>
        <p:txBody>
          <a:bodyPr/>
          <a:lstStyle/>
          <a:p>
            <a:pPr marL="0" indent="0">
              <a:buNone/>
            </a:pPr>
            <a:r>
              <a:rPr lang="en-US" dirty="0"/>
              <a:t> </a:t>
            </a:r>
          </a:p>
          <a:p>
            <a:pPr marL="0" indent="0">
              <a:buNone/>
            </a:pP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1581649"/>
              </p:ext>
            </p:extLst>
          </p:nvPr>
        </p:nvGraphicFramePr>
        <p:xfrm>
          <a:off x="1036319" y="1386841"/>
          <a:ext cx="5943602" cy="3249424"/>
        </p:xfrm>
        <a:graphic>
          <a:graphicData uri="http://schemas.openxmlformats.org/drawingml/2006/table">
            <a:tbl>
              <a:tblPr firstRow="1" firstCol="1" bandRow="1"/>
              <a:tblGrid>
                <a:gridCol w="2971801">
                  <a:extLst>
                    <a:ext uri="{9D8B030D-6E8A-4147-A177-3AD203B41FA5}">
                      <a16:colId xmlns:a16="http://schemas.microsoft.com/office/drawing/2014/main" val="3667605138"/>
                    </a:ext>
                  </a:extLst>
                </a:gridCol>
                <a:gridCol w="2971801">
                  <a:extLst>
                    <a:ext uri="{9D8B030D-6E8A-4147-A177-3AD203B41FA5}">
                      <a16:colId xmlns:a16="http://schemas.microsoft.com/office/drawing/2014/main" val="1568316069"/>
                    </a:ext>
                  </a:extLst>
                </a:gridCol>
              </a:tblGrid>
              <a:tr h="557784">
                <a:tc>
                  <a:txBody>
                    <a:bodyPr/>
                    <a:lstStyle/>
                    <a:p>
                      <a:pPr algn="just">
                        <a:lnSpc>
                          <a:spcPct val="115000"/>
                        </a:lnSpc>
                        <a:spcAft>
                          <a:spcPts val="600"/>
                        </a:spcAft>
                      </a:pPr>
                      <a:r>
                        <a:rPr lang="en-US" sz="2000" b="1" dirty="0" err="1">
                          <a:effectLst/>
                          <a:latin typeface="Times New Roman" panose="02020603050405020304" pitchFamily="18" charset="0"/>
                          <a:ea typeface="SegoeUI"/>
                          <a:cs typeface="Times New Roman" panose="02020603050405020304" pitchFamily="18" charset="0"/>
                        </a:rPr>
                        <a:t>WDV</a:t>
                      </a:r>
                      <a:r>
                        <a:rPr lang="en-US" sz="2000" b="1" dirty="0">
                          <a:effectLst/>
                          <a:latin typeface="Times New Roman" panose="02020603050405020304" pitchFamily="18" charset="0"/>
                          <a:ea typeface="SegoeUI"/>
                          <a:cs typeface="Times New Roman" panose="02020603050405020304" pitchFamily="18" charset="0"/>
                        </a:rPr>
                        <a:t> at the beginning of year 5</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dirty="0">
                          <a:effectLst/>
                          <a:latin typeface="Times New Roman" panose="02020603050405020304" pitchFamily="18" charset="0"/>
                          <a:ea typeface="SegoeUI"/>
                          <a:cs typeface="Times New Roman" panose="02020603050405020304" pitchFamily="18" charset="0"/>
                        </a:rPr>
                        <a:t> 40,960</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03637337"/>
                  </a:ext>
                </a:extLst>
              </a:tr>
              <a:tr h="557784">
                <a:tc>
                  <a:txBody>
                    <a:bodyPr/>
                    <a:lstStyle/>
                    <a:p>
                      <a:pPr algn="just">
                        <a:lnSpc>
                          <a:spcPct val="115000"/>
                        </a:lnSpc>
                        <a:spcAft>
                          <a:spcPts val="600"/>
                        </a:spcAft>
                      </a:pPr>
                      <a:r>
                        <a:rPr lang="en-US" sz="2000" b="1" dirty="0">
                          <a:effectLst/>
                          <a:latin typeface="Times New Roman" panose="02020603050405020304" pitchFamily="18" charset="0"/>
                          <a:ea typeface="SegoeUI"/>
                          <a:cs typeface="Times New Roman" panose="02020603050405020304" pitchFamily="18" charset="0"/>
                        </a:rPr>
                        <a:t>Less: Sale value of Machine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dirty="0">
                          <a:effectLst/>
                          <a:latin typeface="Times New Roman" panose="02020603050405020304" pitchFamily="18" charset="0"/>
                          <a:ea typeface="SegoeUI"/>
                          <a:cs typeface="Times New Roman" panose="02020603050405020304" pitchFamily="18" charset="0"/>
                        </a:rPr>
                        <a:t>10,000</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94173261"/>
                  </a:ext>
                </a:extLst>
              </a:tr>
              <a:tr h="557784">
                <a:tc>
                  <a:txBody>
                    <a:bodyPr/>
                    <a:lstStyle/>
                    <a:p>
                      <a:pPr algn="just">
                        <a:lnSpc>
                          <a:spcPct val="115000"/>
                        </a:lnSpc>
                        <a:spcAft>
                          <a:spcPts val="600"/>
                        </a:spcAft>
                      </a:pPr>
                      <a:r>
                        <a:rPr lang="en-US" sz="2000" b="1" dirty="0">
                          <a:effectLst/>
                          <a:latin typeface="Times New Roman" panose="02020603050405020304" pitchFamily="18" charset="0"/>
                          <a:ea typeface="SegoeUI"/>
                          <a:cs typeface="Times New Roman" panose="02020603050405020304" pitchFamily="18" charset="0"/>
                        </a:rPr>
                        <a:t>Short Term Capital Loss (</a:t>
                      </a:r>
                      <a:r>
                        <a:rPr lang="en-US" sz="2000" b="1" dirty="0" err="1">
                          <a:effectLst/>
                          <a:latin typeface="Times New Roman" panose="02020603050405020304" pitchFamily="18" charset="0"/>
                          <a:ea typeface="SegoeUI"/>
                          <a:cs typeface="Times New Roman" panose="02020603050405020304" pitchFamily="18" charset="0"/>
                        </a:rPr>
                        <a:t>STCL</a:t>
                      </a:r>
                      <a:r>
                        <a:rPr lang="en-US" sz="2000" b="1" dirty="0">
                          <a:effectLst/>
                          <a:latin typeface="Times New Roman" panose="02020603050405020304" pitchFamily="18" charset="0"/>
                          <a:ea typeface="SegoeUI"/>
                          <a:cs typeface="Times New Roman" panose="02020603050405020304" pitchFamily="18" charset="0"/>
                        </a:rPr>
                        <a:t>)</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dirty="0">
                          <a:effectLst/>
                          <a:latin typeface="Times New Roman" panose="02020603050405020304" pitchFamily="18" charset="0"/>
                          <a:ea typeface="SegoeUI"/>
                          <a:cs typeface="Times New Roman" panose="02020603050405020304" pitchFamily="18" charset="0"/>
                        </a:rPr>
                        <a:t>30,960</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19843514"/>
                  </a:ext>
                </a:extLst>
              </a:tr>
              <a:tr h="557784">
                <a:tc>
                  <a:txBody>
                    <a:bodyPr/>
                    <a:lstStyle/>
                    <a:p>
                      <a:pPr algn="just">
                        <a:lnSpc>
                          <a:spcPct val="115000"/>
                        </a:lnSpc>
                        <a:spcAft>
                          <a:spcPts val="600"/>
                        </a:spcAft>
                      </a:pPr>
                      <a:r>
                        <a:rPr lang="en-US" sz="2000" b="1" dirty="0">
                          <a:effectLst/>
                          <a:latin typeface="Times New Roman" panose="02020603050405020304" pitchFamily="18" charset="0"/>
                          <a:ea typeface="SegoeUI"/>
                          <a:cs typeface="Times New Roman" panose="02020603050405020304" pitchFamily="18" charset="0"/>
                        </a:rPr>
                        <a:t>Tax Benefit on </a:t>
                      </a:r>
                      <a:r>
                        <a:rPr lang="en-US" sz="2000" b="1" dirty="0" err="1">
                          <a:effectLst/>
                          <a:latin typeface="Times New Roman" panose="02020603050405020304" pitchFamily="18" charset="0"/>
                          <a:ea typeface="SegoeUI"/>
                          <a:cs typeface="Times New Roman" panose="02020603050405020304" pitchFamily="18" charset="0"/>
                        </a:rPr>
                        <a:t>STCL</a:t>
                      </a:r>
                      <a:r>
                        <a:rPr lang="en-US" sz="2000" b="1" dirty="0">
                          <a:effectLst/>
                          <a:latin typeface="Times New Roman" panose="02020603050405020304" pitchFamily="18" charset="0"/>
                          <a:ea typeface="SegoeUI"/>
                          <a:cs typeface="Times New Roman" panose="02020603050405020304" pitchFamily="18" charset="0"/>
                        </a:rPr>
                        <a:t> @ 30%</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dirty="0">
                          <a:effectLst/>
                          <a:latin typeface="Times New Roman" panose="02020603050405020304" pitchFamily="18" charset="0"/>
                          <a:ea typeface="SegoeUI"/>
                          <a:cs typeface="Times New Roman" panose="02020603050405020304" pitchFamily="18" charset="0"/>
                        </a:rPr>
                        <a:t>9,288</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21858048"/>
                  </a:ext>
                </a:extLst>
              </a:tr>
              <a:tr h="557784">
                <a:tc>
                  <a:txBody>
                    <a:bodyPr/>
                    <a:lstStyle/>
                    <a:p>
                      <a:pPr algn="just">
                        <a:lnSpc>
                          <a:spcPct val="115000"/>
                        </a:lnSpc>
                        <a:spcAft>
                          <a:spcPts val="60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93432105"/>
                  </a:ext>
                </a:extLst>
              </a:tr>
            </a:tbl>
          </a:graphicData>
        </a:graphic>
      </p:graphicFrame>
    </p:spTree>
    <p:extLst>
      <p:ext uri="{BB962C8B-B14F-4D97-AF65-F5344CB8AC3E}">
        <p14:creationId xmlns:p14="http://schemas.microsoft.com/office/powerpoint/2010/main" val="179267769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77800"/>
            <a:ext cx="11582400" cy="901700"/>
          </a:xfrm>
        </p:spPr>
        <p:txBody>
          <a:bodyPr/>
          <a:lstStyle/>
          <a:p>
            <a:pPr lvl="0" algn="l"/>
            <a:r>
              <a:rPr lang="en-GB" sz="3600" b="1" dirty="0"/>
              <a:t>Solution </a:t>
            </a:r>
            <a:r>
              <a:rPr lang="en-GB" sz="3600" b="1" dirty="0" smtClean="0"/>
              <a:t>-</a:t>
            </a:r>
            <a:r>
              <a:rPr lang="en-US" sz="3600" b="1" dirty="0"/>
              <a:t>More than one asset exists in the Block</a:t>
            </a:r>
            <a:endParaRPr lang="en-US" sz="3600" b="1" dirty="0"/>
          </a:p>
        </p:txBody>
      </p:sp>
      <p:sp>
        <p:nvSpPr>
          <p:cNvPr id="3" name="Content Placeholder 2"/>
          <p:cNvSpPr>
            <a:spLocks noGrp="1"/>
          </p:cNvSpPr>
          <p:nvPr>
            <p:ph idx="1"/>
          </p:nvPr>
        </p:nvSpPr>
        <p:spPr>
          <a:xfrm>
            <a:off x="177800" y="1633537"/>
            <a:ext cx="11783142" cy="5146675"/>
          </a:xfrm>
        </p:spPr>
        <p:txBody>
          <a:bodyPr/>
          <a:lstStyle/>
          <a:p>
            <a:endParaRPr lang="en-US" dirty="0"/>
          </a:p>
          <a:p>
            <a:pPr marL="0" indent="0">
              <a:buNone/>
            </a:pPr>
            <a:r>
              <a:rPr lang="en-US" dirty="0"/>
              <a:t> </a:t>
            </a:r>
            <a:endParaRPr lang="en-US" sz="2800" dirty="0"/>
          </a:p>
        </p:txBody>
      </p:sp>
      <p:sp>
        <p:nvSpPr>
          <p:cNvPr id="6" name="Rectangle 3"/>
          <p:cNvSpPr>
            <a:spLocks noChangeArrowheads="1"/>
          </p:cNvSpPr>
          <p:nvPr/>
        </p:nvSpPr>
        <p:spPr bwMode="auto">
          <a:xfrm>
            <a:off x="177800" y="28956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7" name="Rectangle 4"/>
          <p:cNvSpPr>
            <a:spLocks noChangeArrowheads="1"/>
          </p:cNvSpPr>
          <p:nvPr/>
        </p:nvSpPr>
        <p:spPr bwMode="auto">
          <a:xfrm>
            <a:off x="177800" y="38258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914400" algn="l"/>
              </a:tabLst>
              <a:defRPr>
                <a:solidFill>
                  <a:schemeClr val="tx1"/>
                </a:solidFill>
                <a:latin typeface="Arial" panose="020B0604020202020204" pitchFamily="34" charset="0"/>
              </a:defRPr>
            </a:lvl1pPr>
            <a:lvl2pPr eaLnBrk="0" fontAlgn="base" hangingPunct="0">
              <a:spcBef>
                <a:spcPct val="0"/>
              </a:spcBef>
              <a:spcAft>
                <a:spcPct val="0"/>
              </a:spcAft>
              <a:tabLst>
                <a:tab pos="914400" algn="l"/>
              </a:tabLst>
              <a:defRPr>
                <a:solidFill>
                  <a:schemeClr val="tx1"/>
                </a:solidFill>
                <a:latin typeface="Arial" panose="020B0604020202020204" pitchFamily="34" charset="0"/>
              </a:defRPr>
            </a:lvl2pPr>
            <a:lvl3pPr eaLnBrk="0" fontAlgn="base" hangingPunct="0">
              <a:spcBef>
                <a:spcPct val="0"/>
              </a:spcBef>
              <a:spcAft>
                <a:spcPct val="0"/>
              </a:spcAft>
              <a:tabLst>
                <a:tab pos="914400" algn="l"/>
              </a:tabLst>
              <a:defRPr>
                <a:solidFill>
                  <a:schemeClr val="tx1"/>
                </a:solidFill>
                <a:latin typeface="Arial" panose="020B0604020202020204" pitchFamily="34" charset="0"/>
              </a:defRPr>
            </a:lvl3pPr>
            <a:lvl4pPr eaLnBrk="0" fontAlgn="base" hangingPunct="0">
              <a:spcBef>
                <a:spcPct val="0"/>
              </a:spcBef>
              <a:spcAft>
                <a:spcPct val="0"/>
              </a:spcAft>
              <a:tabLst>
                <a:tab pos="914400" algn="l"/>
              </a:tabLst>
              <a:defRPr>
                <a:solidFill>
                  <a:schemeClr val="tx1"/>
                </a:solidFill>
                <a:latin typeface="Arial" panose="020B0604020202020204" pitchFamily="34" charset="0"/>
              </a:defRPr>
            </a:lvl4pPr>
            <a:lvl5pPr eaLnBrk="0" fontAlgn="base" hangingPunct="0">
              <a:spcBef>
                <a:spcPct val="0"/>
              </a:spcBef>
              <a:spcAft>
                <a:spcPct val="0"/>
              </a:spcAft>
              <a:tabLst>
                <a:tab pos="914400" algn="l"/>
              </a:tabLst>
              <a:defRPr>
                <a:solidFill>
                  <a:schemeClr val="tx1"/>
                </a:solidFill>
                <a:latin typeface="Arial" panose="020B0604020202020204" pitchFamily="34" charset="0"/>
              </a:defRPr>
            </a:lvl5pPr>
            <a:lvl6pPr eaLnBrk="0" fontAlgn="base" hangingPunct="0">
              <a:spcBef>
                <a:spcPct val="0"/>
              </a:spcBef>
              <a:spcAft>
                <a:spcPct val="0"/>
              </a:spcAft>
              <a:tabLst>
                <a:tab pos="914400" algn="l"/>
              </a:tabLst>
              <a:defRPr>
                <a:solidFill>
                  <a:schemeClr val="tx1"/>
                </a:solidFill>
                <a:latin typeface="Arial" panose="020B0604020202020204" pitchFamily="34" charset="0"/>
              </a:defRPr>
            </a:lvl6pPr>
            <a:lvl7pPr eaLnBrk="0" fontAlgn="base" hangingPunct="0">
              <a:spcBef>
                <a:spcPct val="0"/>
              </a:spcBef>
              <a:spcAft>
                <a:spcPct val="0"/>
              </a:spcAft>
              <a:tabLst>
                <a:tab pos="914400" algn="l"/>
              </a:tabLst>
              <a:defRPr>
                <a:solidFill>
                  <a:schemeClr val="tx1"/>
                </a:solidFill>
                <a:latin typeface="Arial" panose="020B0604020202020204" pitchFamily="34" charset="0"/>
              </a:defRPr>
            </a:lvl7pPr>
            <a:lvl8pPr eaLnBrk="0" fontAlgn="base" hangingPunct="0">
              <a:spcBef>
                <a:spcPct val="0"/>
              </a:spcBef>
              <a:spcAft>
                <a:spcPct val="0"/>
              </a:spcAft>
              <a:tabLst>
                <a:tab pos="914400" algn="l"/>
              </a:tabLst>
              <a:defRPr>
                <a:solidFill>
                  <a:schemeClr val="tx1"/>
                </a:solidFill>
                <a:latin typeface="Arial" panose="020B0604020202020204" pitchFamily="34" charset="0"/>
              </a:defRPr>
            </a:lvl8pPr>
            <a:lvl9pPr eaLnBrk="0" fontAlgn="base" hangingPunct="0">
              <a:spcBef>
                <a:spcPct val="0"/>
              </a:spcBef>
              <a:spcAft>
                <a:spcPct val="0"/>
              </a:spcAft>
              <a:tabLst>
                <a:tab pos="9144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914400" algn="l"/>
              </a:tabLst>
            </a:pPr>
            <a:r>
              <a:rPr kumimoji="0" lang="en-GB" altLang="en-US" sz="12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12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914400" algn="l"/>
              </a:tabLst>
            </a:pPr>
            <a:r>
              <a:rPr kumimoji="0" lang="en-GB" altLang="en-US" sz="12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8" name="Rectangle 5"/>
          <p:cNvSpPr>
            <a:spLocks noChangeArrowheads="1"/>
          </p:cNvSpPr>
          <p:nvPr/>
        </p:nvSpPr>
        <p:spPr bwMode="auto">
          <a:xfrm>
            <a:off x="177800" y="42068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953883747"/>
              </p:ext>
            </p:extLst>
          </p:nvPr>
        </p:nvGraphicFramePr>
        <p:xfrm>
          <a:off x="762001" y="1310639"/>
          <a:ext cx="6903720" cy="3176016"/>
        </p:xfrm>
        <a:graphic>
          <a:graphicData uri="http://schemas.openxmlformats.org/drawingml/2006/table">
            <a:tbl>
              <a:tblPr firstRow="1" firstCol="1" bandRow="1"/>
              <a:tblGrid>
                <a:gridCol w="3688079">
                  <a:extLst>
                    <a:ext uri="{9D8B030D-6E8A-4147-A177-3AD203B41FA5}">
                      <a16:colId xmlns:a16="http://schemas.microsoft.com/office/drawing/2014/main" val="2341775807"/>
                    </a:ext>
                  </a:extLst>
                </a:gridCol>
                <a:gridCol w="3215641">
                  <a:extLst>
                    <a:ext uri="{9D8B030D-6E8A-4147-A177-3AD203B41FA5}">
                      <a16:colId xmlns:a16="http://schemas.microsoft.com/office/drawing/2014/main" val="368255299"/>
                    </a:ext>
                  </a:extLst>
                </a:gridCol>
              </a:tblGrid>
              <a:tr h="618744">
                <a:tc>
                  <a:txBody>
                    <a:bodyPr/>
                    <a:lstStyle/>
                    <a:p>
                      <a:pPr algn="just">
                        <a:lnSpc>
                          <a:spcPct val="115000"/>
                        </a:lnSpc>
                        <a:spcAft>
                          <a:spcPts val="600"/>
                        </a:spcAft>
                      </a:pPr>
                      <a:r>
                        <a:rPr lang="en-US" sz="2000" b="1" dirty="0" err="1">
                          <a:effectLst/>
                          <a:latin typeface="Times New Roman" panose="02020603050405020304" pitchFamily="18" charset="0"/>
                          <a:ea typeface="SegoeUI"/>
                          <a:cs typeface="Times New Roman" panose="02020603050405020304" pitchFamily="18" charset="0"/>
                        </a:rPr>
                        <a:t>WDV</a:t>
                      </a:r>
                      <a:r>
                        <a:rPr lang="en-US" sz="2000" b="1" dirty="0">
                          <a:effectLst/>
                          <a:latin typeface="Times New Roman" panose="02020603050405020304" pitchFamily="18" charset="0"/>
                          <a:ea typeface="SegoeUI"/>
                          <a:cs typeface="Times New Roman" panose="02020603050405020304" pitchFamily="18" charset="0"/>
                        </a:rPr>
                        <a:t> at the beginning of year 5</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a:effectLst/>
                          <a:latin typeface="Times New Roman" panose="02020603050405020304" pitchFamily="18" charset="0"/>
                          <a:ea typeface="SegoeUI"/>
                          <a:cs typeface="Times New Roman" panose="02020603050405020304" pitchFamily="18" charset="0"/>
                        </a:rPr>
                        <a:t>40,960</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03566311"/>
                  </a:ext>
                </a:extLst>
              </a:tr>
              <a:tr h="618744">
                <a:tc>
                  <a:txBody>
                    <a:bodyPr/>
                    <a:lstStyle/>
                    <a:p>
                      <a:pPr algn="just">
                        <a:lnSpc>
                          <a:spcPct val="115000"/>
                        </a:lnSpc>
                        <a:spcAft>
                          <a:spcPts val="600"/>
                        </a:spcAft>
                      </a:pPr>
                      <a:r>
                        <a:rPr lang="en-US" sz="2000" b="1" dirty="0">
                          <a:effectLst/>
                          <a:latin typeface="Times New Roman" panose="02020603050405020304" pitchFamily="18" charset="0"/>
                          <a:ea typeface="SegoeUI"/>
                          <a:cs typeface="Times New Roman" panose="02020603050405020304" pitchFamily="18" charset="0"/>
                        </a:rPr>
                        <a:t>Less: Sale value of Machine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dirty="0">
                          <a:effectLst/>
                          <a:latin typeface="Times New Roman" panose="02020603050405020304" pitchFamily="18" charset="0"/>
                          <a:ea typeface="SegoeUI"/>
                          <a:cs typeface="Times New Roman" panose="02020603050405020304" pitchFamily="18" charset="0"/>
                        </a:rPr>
                        <a:t>10,000</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17049573"/>
                  </a:ext>
                </a:extLst>
              </a:tr>
              <a:tr h="618744">
                <a:tc>
                  <a:txBody>
                    <a:bodyPr/>
                    <a:lstStyle/>
                    <a:p>
                      <a:pPr algn="just">
                        <a:lnSpc>
                          <a:spcPct val="115000"/>
                        </a:lnSpc>
                        <a:spcAft>
                          <a:spcPts val="600"/>
                        </a:spcAft>
                      </a:pPr>
                      <a:r>
                        <a:rPr lang="en-US" sz="2000" b="1">
                          <a:effectLst/>
                          <a:latin typeface="Times New Roman" panose="02020603050405020304" pitchFamily="18" charset="0"/>
                          <a:ea typeface="SegoeUI"/>
                          <a:cs typeface="Times New Roman" panose="02020603050405020304" pitchFamily="18" charset="0"/>
                        </a:rPr>
                        <a:t>WDV</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dirty="0">
                          <a:effectLst/>
                          <a:latin typeface="Times New Roman" panose="02020603050405020304" pitchFamily="18" charset="0"/>
                          <a:ea typeface="SegoeUI"/>
                          <a:cs typeface="Times New Roman" panose="02020603050405020304" pitchFamily="18" charset="0"/>
                        </a:rPr>
                        <a:t>30,960</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10329507"/>
                  </a:ext>
                </a:extLst>
              </a:tr>
              <a:tr h="618744">
                <a:tc>
                  <a:txBody>
                    <a:bodyPr/>
                    <a:lstStyle/>
                    <a:p>
                      <a:pPr algn="just">
                        <a:lnSpc>
                          <a:spcPct val="115000"/>
                        </a:lnSpc>
                        <a:spcAft>
                          <a:spcPts val="600"/>
                        </a:spcAft>
                      </a:pPr>
                      <a:r>
                        <a:rPr lang="en-US" sz="2000" b="1">
                          <a:effectLst/>
                          <a:latin typeface="Times New Roman" panose="02020603050405020304" pitchFamily="18" charset="0"/>
                          <a:ea typeface="SegoeUI"/>
                          <a:cs typeface="Times New Roman" panose="02020603050405020304" pitchFamily="18" charset="0"/>
                        </a:rPr>
                        <a:t>Depreciation @20% </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dirty="0">
                          <a:effectLst/>
                          <a:latin typeface="Times New Roman" panose="02020603050405020304" pitchFamily="18" charset="0"/>
                          <a:ea typeface="SegoeUI"/>
                          <a:cs typeface="Times New Roman" panose="02020603050405020304" pitchFamily="18" charset="0"/>
                        </a:rPr>
                        <a:t>6,192</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68828168"/>
                  </a:ext>
                </a:extLst>
              </a:tr>
              <a:tr h="618744">
                <a:tc>
                  <a:txBody>
                    <a:bodyPr/>
                    <a:lstStyle/>
                    <a:p>
                      <a:pPr algn="just">
                        <a:lnSpc>
                          <a:spcPct val="115000"/>
                        </a:lnSpc>
                        <a:spcAft>
                          <a:spcPts val="600"/>
                        </a:spcAft>
                      </a:pPr>
                      <a:r>
                        <a:rPr lang="en-US" sz="2000" b="1">
                          <a:effectLst/>
                          <a:latin typeface="Times New Roman" panose="02020603050405020304" pitchFamily="18" charset="0"/>
                          <a:ea typeface="SegoeUI"/>
                          <a:cs typeface="Times New Roman" panose="02020603050405020304" pitchFamily="18" charset="0"/>
                        </a:rPr>
                        <a:t>Tax Benefit on Depreciation @ 30% </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dirty="0">
                          <a:effectLst/>
                          <a:latin typeface="Times New Roman" panose="02020603050405020304" pitchFamily="18" charset="0"/>
                          <a:ea typeface="SegoeUI"/>
                          <a:cs typeface="Times New Roman" panose="02020603050405020304" pitchFamily="18" charset="0"/>
                        </a:rPr>
                        <a:t>1,858</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4762983"/>
                  </a:ext>
                </a:extLst>
              </a:tr>
            </a:tbl>
          </a:graphicData>
        </a:graphic>
      </p:graphicFrame>
    </p:spTree>
    <p:extLst>
      <p:ext uri="{BB962C8B-B14F-4D97-AF65-F5344CB8AC3E}">
        <p14:creationId xmlns:p14="http://schemas.microsoft.com/office/powerpoint/2010/main" val="293165303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516" y="0"/>
            <a:ext cx="11348884" cy="871537"/>
          </a:xfrm>
        </p:spPr>
        <p:txBody>
          <a:bodyPr/>
          <a:lstStyle/>
          <a:p>
            <a:pPr algn="l"/>
            <a:r>
              <a:rPr lang="en-US" sz="3600" b="1" dirty="0" smtClean="0"/>
              <a:t>Solution: If sale </a:t>
            </a:r>
            <a:r>
              <a:rPr lang="en-US" sz="3600" b="1" dirty="0"/>
              <a:t>value of machine is $ 50,000</a:t>
            </a:r>
            <a:endParaRPr lang="en-US" sz="3600" b="1" dirty="0"/>
          </a:p>
        </p:txBody>
      </p:sp>
      <p:sp>
        <p:nvSpPr>
          <p:cNvPr id="3" name="Content Placeholder 2"/>
          <p:cNvSpPr>
            <a:spLocks noGrp="1"/>
          </p:cNvSpPr>
          <p:nvPr>
            <p:ph idx="1"/>
          </p:nvPr>
        </p:nvSpPr>
        <p:spPr>
          <a:xfrm>
            <a:off x="233516" y="686797"/>
            <a:ext cx="11724968" cy="6150077"/>
          </a:xfrm>
        </p:spPr>
        <p:txBody>
          <a:bodyPr/>
          <a:lstStyle/>
          <a:p>
            <a:pPr>
              <a:spcBef>
                <a:spcPts val="0"/>
              </a:spcBef>
            </a:pPr>
            <a:endParaRPr lang="en-GB" dirty="0" smtClean="0"/>
          </a:p>
          <a:p>
            <a:pPr>
              <a:spcBef>
                <a:spcPts val="0"/>
              </a:spcBef>
            </a:pPr>
            <a:endParaRPr lang="en-GB" dirty="0" smtClean="0"/>
          </a:p>
        </p:txBody>
      </p:sp>
      <p:sp>
        <p:nvSpPr>
          <p:cNvPr id="7"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615325750"/>
              </p:ext>
            </p:extLst>
          </p:nvPr>
        </p:nvGraphicFramePr>
        <p:xfrm>
          <a:off x="1402079" y="1508760"/>
          <a:ext cx="6461762" cy="2926079"/>
        </p:xfrm>
        <a:graphic>
          <a:graphicData uri="http://schemas.openxmlformats.org/drawingml/2006/table">
            <a:tbl>
              <a:tblPr firstRow="1" firstCol="1" bandRow="1"/>
              <a:tblGrid>
                <a:gridCol w="3230881">
                  <a:extLst>
                    <a:ext uri="{9D8B030D-6E8A-4147-A177-3AD203B41FA5}">
                      <a16:colId xmlns:a16="http://schemas.microsoft.com/office/drawing/2014/main" val="4056239647"/>
                    </a:ext>
                  </a:extLst>
                </a:gridCol>
                <a:gridCol w="3230881">
                  <a:extLst>
                    <a:ext uri="{9D8B030D-6E8A-4147-A177-3AD203B41FA5}">
                      <a16:colId xmlns:a16="http://schemas.microsoft.com/office/drawing/2014/main" val="676807236"/>
                    </a:ext>
                  </a:extLst>
                </a:gridCol>
              </a:tblGrid>
              <a:tr h="777239">
                <a:tc>
                  <a:txBody>
                    <a:bodyPr/>
                    <a:lstStyle/>
                    <a:p>
                      <a:pPr algn="just">
                        <a:lnSpc>
                          <a:spcPct val="115000"/>
                        </a:lnSpc>
                        <a:spcAft>
                          <a:spcPts val="600"/>
                        </a:spcAft>
                      </a:pPr>
                      <a:r>
                        <a:rPr lang="en-US" sz="2000" b="1" dirty="0" err="1">
                          <a:effectLst/>
                          <a:latin typeface="Times New Roman" panose="02020603050405020304" pitchFamily="18" charset="0"/>
                          <a:ea typeface="SegoeUI"/>
                          <a:cs typeface="Times New Roman" panose="02020603050405020304" pitchFamily="18" charset="0"/>
                        </a:rPr>
                        <a:t>WDV</a:t>
                      </a:r>
                      <a:r>
                        <a:rPr lang="en-US" sz="2000" b="1" dirty="0">
                          <a:effectLst/>
                          <a:latin typeface="Times New Roman" panose="02020603050405020304" pitchFamily="18" charset="0"/>
                          <a:ea typeface="SegoeUI"/>
                          <a:cs typeface="Times New Roman" panose="02020603050405020304" pitchFamily="18" charset="0"/>
                        </a:rPr>
                        <a:t> at the beginning of year 5</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a:effectLst/>
                          <a:latin typeface="Times New Roman" panose="02020603050405020304" pitchFamily="18" charset="0"/>
                          <a:ea typeface="SegoeUI"/>
                          <a:cs typeface="Times New Roman" panose="02020603050405020304" pitchFamily="18" charset="0"/>
                        </a:rPr>
                        <a:t>40,960</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49385674"/>
                  </a:ext>
                </a:extLst>
              </a:tr>
              <a:tr h="716280">
                <a:tc>
                  <a:txBody>
                    <a:bodyPr/>
                    <a:lstStyle/>
                    <a:p>
                      <a:pPr algn="just">
                        <a:lnSpc>
                          <a:spcPct val="115000"/>
                        </a:lnSpc>
                        <a:spcAft>
                          <a:spcPts val="600"/>
                        </a:spcAft>
                      </a:pPr>
                      <a:r>
                        <a:rPr lang="en-US" sz="2000" b="1" dirty="0">
                          <a:effectLst/>
                          <a:latin typeface="Times New Roman" panose="02020603050405020304" pitchFamily="18" charset="0"/>
                          <a:ea typeface="SegoeUI"/>
                          <a:cs typeface="Times New Roman" panose="02020603050405020304" pitchFamily="18" charset="0"/>
                        </a:rPr>
                        <a:t>Less: Sale value of Machine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a:effectLst/>
                          <a:latin typeface="Times New Roman" panose="02020603050405020304" pitchFamily="18" charset="0"/>
                          <a:ea typeface="SegoeUI"/>
                          <a:cs typeface="Times New Roman" panose="02020603050405020304" pitchFamily="18" charset="0"/>
                        </a:rPr>
                        <a:t>50,000</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68823912"/>
                  </a:ext>
                </a:extLst>
              </a:tr>
              <a:tr h="716280">
                <a:tc>
                  <a:txBody>
                    <a:bodyPr/>
                    <a:lstStyle/>
                    <a:p>
                      <a:pPr algn="just">
                        <a:lnSpc>
                          <a:spcPct val="115000"/>
                        </a:lnSpc>
                        <a:spcAft>
                          <a:spcPts val="600"/>
                        </a:spcAft>
                      </a:pPr>
                      <a:r>
                        <a:rPr lang="en-US" sz="2000" b="1" dirty="0">
                          <a:effectLst/>
                          <a:latin typeface="Times New Roman" panose="02020603050405020304" pitchFamily="18" charset="0"/>
                          <a:ea typeface="SegoeUI"/>
                          <a:cs typeface="Times New Roman" panose="02020603050405020304" pitchFamily="18" charset="0"/>
                        </a:rPr>
                        <a:t>Short Term Capital Gain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a:effectLst/>
                          <a:latin typeface="Times New Roman" panose="02020603050405020304" pitchFamily="18" charset="0"/>
                          <a:ea typeface="SegoeUI"/>
                          <a:cs typeface="Times New Roman" panose="02020603050405020304" pitchFamily="18" charset="0"/>
                        </a:rPr>
                        <a:t>9,040</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60973755"/>
                  </a:ext>
                </a:extLst>
              </a:tr>
              <a:tr h="716280">
                <a:tc>
                  <a:txBody>
                    <a:bodyPr/>
                    <a:lstStyle/>
                    <a:p>
                      <a:pPr algn="just">
                        <a:lnSpc>
                          <a:spcPct val="115000"/>
                        </a:lnSpc>
                        <a:spcAft>
                          <a:spcPts val="0"/>
                        </a:spcAft>
                      </a:pPr>
                      <a:r>
                        <a:rPr lang="en-US" sz="2000" b="1" dirty="0">
                          <a:effectLst/>
                          <a:latin typeface="Times New Roman" panose="02020603050405020304" pitchFamily="18" charset="0"/>
                          <a:ea typeface="SegoeUI"/>
                          <a:cs typeface="Times New Roman" panose="02020603050405020304" pitchFamily="18" charset="0"/>
                        </a:rPr>
                        <a:t>Tax Loss on </a:t>
                      </a:r>
                      <a:r>
                        <a:rPr lang="en-US" sz="2000" b="1" dirty="0" err="1">
                          <a:effectLst/>
                          <a:latin typeface="Times New Roman" panose="02020603050405020304" pitchFamily="18" charset="0"/>
                          <a:ea typeface="SegoeUI"/>
                          <a:cs typeface="Times New Roman" panose="02020603050405020304" pitchFamily="18" charset="0"/>
                        </a:rPr>
                        <a:t>STCG</a:t>
                      </a:r>
                      <a:r>
                        <a:rPr lang="en-US" sz="2000" b="1" dirty="0">
                          <a:effectLst/>
                          <a:latin typeface="Times New Roman" panose="02020603050405020304" pitchFamily="18" charset="0"/>
                          <a:ea typeface="SegoeUI"/>
                          <a:cs typeface="Times New Roman" panose="02020603050405020304" pitchFamily="18" charset="0"/>
                        </a:rPr>
                        <a:t> @ 30%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a:effectLst/>
                          <a:latin typeface="Times New Roman" panose="02020603050405020304" pitchFamily="18" charset="0"/>
                          <a:ea typeface="SegoeUI"/>
                          <a:cs typeface="Times New Roman" panose="02020603050405020304" pitchFamily="18" charset="0"/>
                        </a:rPr>
                        <a:t>2,712</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42796723"/>
                  </a:ext>
                </a:extLst>
              </a:tr>
            </a:tbl>
          </a:graphicData>
        </a:graphic>
      </p:graphicFrame>
    </p:spTree>
    <p:extLst>
      <p:ext uri="{BB962C8B-B14F-4D97-AF65-F5344CB8AC3E}">
        <p14:creationId xmlns:p14="http://schemas.microsoft.com/office/powerpoint/2010/main" val="164232216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0"/>
            <a:ext cx="11582400" cy="707923"/>
          </a:xfrm>
        </p:spPr>
        <p:txBody>
          <a:bodyPr/>
          <a:lstStyle/>
          <a:p>
            <a:pPr algn="l"/>
            <a:r>
              <a:rPr lang="en-US" sz="3600" b="1" dirty="0" smtClean="0"/>
              <a:t>b) Exclusion </a:t>
            </a:r>
            <a:r>
              <a:rPr lang="en-US" sz="3600" b="1" dirty="0"/>
              <a:t>of Financing Costs Principle</a:t>
            </a:r>
            <a:endParaRPr lang="en-US" sz="3600" dirty="0"/>
          </a:p>
        </p:txBody>
      </p:sp>
      <p:sp>
        <p:nvSpPr>
          <p:cNvPr id="3" name="Content Placeholder 2"/>
          <p:cNvSpPr>
            <a:spLocks noGrp="1"/>
          </p:cNvSpPr>
          <p:nvPr>
            <p:ph idx="1"/>
          </p:nvPr>
        </p:nvSpPr>
        <p:spPr>
          <a:xfrm>
            <a:off x="152401" y="707923"/>
            <a:ext cx="11826239" cy="5951957"/>
          </a:xfrm>
        </p:spPr>
        <p:txBody>
          <a:bodyPr/>
          <a:lstStyle/>
          <a:p>
            <a:pPr algn="just"/>
            <a:r>
              <a:rPr lang="en-US" dirty="0" smtClean="0"/>
              <a:t>Financing </a:t>
            </a:r>
            <a:r>
              <a:rPr lang="en-US" dirty="0"/>
              <a:t>costs </a:t>
            </a:r>
            <a:r>
              <a:rPr lang="en-US" dirty="0" smtClean="0"/>
              <a:t>relating to </a:t>
            </a:r>
            <a:r>
              <a:rPr lang="en-US" dirty="0"/>
              <a:t>long-term funds (interest on long-term debt and equity dividend) should be excluded from the analysis. </a:t>
            </a:r>
            <a:endParaRPr lang="en-US" dirty="0" smtClean="0"/>
          </a:p>
          <a:p>
            <a:pPr algn="just"/>
            <a:r>
              <a:rPr lang="en-US" dirty="0"/>
              <a:t>The exclusion of financing costs principle means that</a:t>
            </a:r>
            <a:r>
              <a:rPr lang="en-US" dirty="0" smtClean="0"/>
              <a:t>:</a:t>
            </a:r>
          </a:p>
          <a:p>
            <a:pPr algn="just">
              <a:spcBef>
                <a:spcPts val="0"/>
              </a:spcBef>
            </a:pPr>
            <a:endParaRPr lang="en-US" dirty="0"/>
          </a:p>
          <a:p>
            <a:pPr marL="571500" indent="-571500" algn="just">
              <a:buAutoNum type="romanLcParenBoth"/>
            </a:pPr>
            <a:r>
              <a:rPr lang="en-US" dirty="0" smtClean="0"/>
              <a:t>The </a:t>
            </a:r>
            <a:r>
              <a:rPr lang="en-US" dirty="0"/>
              <a:t>interest on long-term debt (or interest) is ignored while computing profits and taxes and; </a:t>
            </a:r>
            <a:endParaRPr lang="en-US" dirty="0" smtClean="0"/>
          </a:p>
          <a:p>
            <a:pPr marL="571500" indent="-571500" algn="just">
              <a:buAutoNum type="romanLcParenBoth"/>
            </a:pPr>
            <a:r>
              <a:rPr lang="en-US" dirty="0" smtClean="0"/>
              <a:t>The </a:t>
            </a:r>
            <a:r>
              <a:rPr lang="en-US" dirty="0"/>
              <a:t>expected dividends are deemed irrelevant in cash flow analysis.</a:t>
            </a:r>
          </a:p>
          <a:p>
            <a:pPr algn="just"/>
            <a:r>
              <a:rPr lang="en-US" dirty="0" smtClean="0"/>
              <a:t>Interest deducted  to determine  </a:t>
            </a:r>
            <a:r>
              <a:rPr lang="en-US" dirty="0"/>
              <a:t>profit after tax, an amount equal to ‘Interest (1 - Tax rate)’ should be added back to the figure of Profit after Tax </a:t>
            </a:r>
          </a:p>
          <a:p>
            <a:pPr algn="just"/>
            <a:endParaRPr lang="en-US" dirty="0"/>
          </a:p>
          <a:p>
            <a:endParaRPr lang="en-US" dirty="0" smtClean="0"/>
          </a:p>
        </p:txBody>
      </p:sp>
    </p:spTree>
    <p:extLst>
      <p:ext uri="{BB962C8B-B14F-4D97-AF65-F5344CB8AC3E}">
        <p14:creationId xmlns:p14="http://schemas.microsoft.com/office/powerpoint/2010/main" val="211246327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0"/>
            <a:ext cx="11582400" cy="707923"/>
          </a:xfrm>
        </p:spPr>
        <p:txBody>
          <a:bodyPr/>
          <a:lstStyle/>
          <a:p>
            <a:pPr algn="l"/>
            <a:r>
              <a:rPr lang="en-US" sz="3600" b="1" dirty="0"/>
              <a:t>Illustration</a:t>
            </a:r>
            <a:r>
              <a:rPr lang="en-US" b="1" dirty="0"/>
              <a:t> </a:t>
            </a:r>
            <a:endParaRPr lang="en-US" dirty="0"/>
          </a:p>
        </p:txBody>
      </p:sp>
      <p:sp>
        <p:nvSpPr>
          <p:cNvPr id="3" name="Content Placeholder 2"/>
          <p:cNvSpPr>
            <a:spLocks noGrp="1"/>
          </p:cNvSpPr>
          <p:nvPr>
            <p:ph idx="1"/>
          </p:nvPr>
        </p:nvSpPr>
        <p:spPr>
          <a:xfrm>
            <a:off x="152401" y="707923"/>
            <a:ext cx="11862088" cy="6283427"/>
          </a:xfrm>
        </p:spPr>
        <p:txBody>
          <a:bodyPr/>
          <a:lstStyle/>
          <a:p>
            <a:pPr marL="0" indent="0" algn="just">
              <a:buNone/>
            </a:pPr>
            <a:r>
              <a:rPr lang="en-US" dirty="0"/>
              <a:t>Suppose XYZ Ltd.’s expected profit for the forthcoming 4 years is as </a:t>
            </a:r>
            <a:r>
              <a:rPr lang="en-US" dirty="0" smtClean="0"/>
              <a:t>follows,</a:t>
            </a:r>
            <a:r>
              <a:rPr lang="en-US" dirty="0"/>
              <a:t> If interest payable is $ 5,000 and tax rate is 30</a:t>
            </a:r>
            <a:r>
              <a:rPr lang="en-US" dirty="0" smtClean="0"/>
              <a:t>%,</a:t>
            </a:r>
          </a:p>
          <a:p>
            <a:pPr marL="0" indent="0" algn="just">
              <a:buNone/>
            </a:pPr>
            <a:r>
              <a:rPr lang="en-US" dirty="0" smtClean="0"/>
              <a:t>Calculate  </a:t>
            </a:r>
            <a:r>
              <a:rPr lang="en-US" dirty="0"/>
              <a:t>the profit after tax excluding </a:t>
            </a:r>
            <a:r>
              <a:rPr lang="en-US" dirty="0" smtClean="0"/>
              <a:t>financing cost</a:t>
            </a:r>
            <a:endParaRPr lang="en-US" dirty="0"/>
          </a:p>
          <a:p>
            <a:endParaRPr lang="en-US" dirty="0"/>
          </a:p>
          <a:p>
            <a:endParaRPr lang="en-GB" dirty="0" smtClean="0"/>
          </a:p>
        </p:txBody>
      </p:sp>
      <p:graphicFrame>
        <p:nvGraphicFramePr>
          <p:cNvPr id="4" name="Table 3"/>
          <p:cNvGraphicFramePr>
            <a:graphicFrameLocks noGrp="1"/>
          </p:cNvGraphicFramePr>
          <p:nvPr>
            <p:extLst>
              <p:ext uri="{D42A27DB-BD31-4B8C-83A1-F6EECF244321}">
                <p14:modId xmlns:p14="http://schemas.microsoft.com/office/powerpoint/2010/main" val="2135362502"/>
              </p:ext>
            </p:extLst>
          </p:nvPr>
        </p:nvGraphicFramePr>
        <p:xfrm>
          <a:off x="822959" y="2606040"/>
          <a:ext cx="6537962" cy="2727959"/>
        </p:xfrm>
        <a:graphic>
          <a:graphicData uri="http://schemas.openxmlformats.org/drawingml/2006/table">
            <a:tbl>
              <a:tblPr firstRow="1" firstCol="1" bandRow="1"/>
              <a:tblGrid>
                <a:gridCol w="1671451">
                  <a:extLst>
                    <a:ext uri="{9D8B030D-6E8A-4147-A177-3AD203B41FA5}">
                      <a16:colId xmlns:a16="http://schemas.microsoft.com/office/drawing/2014/main" val="3067201129"/>
                    </a:ext>
                  </a:extLst>
                </a:gridCol>
                <a:gridCol w="1216433">
                  <a:extLst>
                    <a:ext uri="{9D8B030D-6E8A-4147-A177-3AD203B41FA5}">
                      <a16:colId xmlns:a16="http://schemas.microsoft.com/office/drawing/2014/main" val="2292510335"/>
                    </a:ext>
                  </a:extLst>
                </a:gridCol>
                <a:gridCol w="1216433">
                  <a:extLst>
                    <a:ext uri="{9D8B030D-6E8A-4147-A177-3AD203B41FA5}">
                      <a16:colId xmlns:a16="http://schemas.microsoft.com/office/drawing/2014/main" val="2965185691"/>
                    </a:ext>
                  </a:extLst>
                </a:gridCol>
                <a:gridCol w="1216433">
                  <a:extLst>
                    <a:ext uri="{9D8B030D-6E8A-4147-A177-3AD203B41FA5}">
                      <a16:colId xmlns:a16="http://schemas.microsoft.com/office/drawing/2014/main" val="3909052145"/>
                    </a:ext>
                  </a:extLst>
                </a:gridCol>
                <a:gridCol w="1217212">
                  <a:extLst>
                    <a:ext uri="{9D8B030D-6E8A-4147-A177-3AD203B41FA5}">
                      <a16:colId xmlns:a16="http://schemas.microsoft.com/office/drawing/2014/main" val="2487089314"/>
                    </a:ext>
                  </a:extLst>
                </a:gridCol>
              </a:tblGrid>
              <a:tr h="681990">
                <a:tc>
                  <a:txBody>
                    <a:bodyPr/>
                    <a:lstStyle/>
                    <a:p>
                      <a:pPr algn="just">
                        <a:lnSpc>
                          <a:spcPct val="115000"/>
                        </a:lnSpc>
                        <a:spcAft>
                          <a:spcPts val="600"/>
                        </a:spcAft>
                      </a:pPr>
                      <a:r>
                        <a:rPr lang="en-US" sz="2000" b="1" dirty="0">
                          <a:solidFill>
                            <a:srgbClr val="000000"/>
                          </a:solidFill>
                          <a:effectLst/>
                          <a:latin typeface="Times New Roman" panose="02020603050405020304" pitchFamily="18" charset="0"/>
                          <a:ea typeface="SegoeUI"/>
                          <a:cs typeface="Times New Roman" panose="02020603050405020304" pitchFamily="18" charset="0"/>
                        </a:rPr>
                        <a:t>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Year 1</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Year 2</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Year 3</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Year 4</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12437759"/>
                  </a:ext>
                </a:extLst>
              </a:tr>
              <a:tr h="2045969">
                <a:tc>
                  <a:txBody>
                    <a:bodyPr/>
                    <a:lstStyle/>
                    <a:p>
                      <a:pPr algn="just">
                        <a:lnSpc>
                          <a:spcPct val="115000"/>
                        </a:lnSpc>
                        <a:spcAft>
                          <a:spcPts val="600"/>
                        </a:spcAft>
                      </a:pPr>
                      <a:r>
                        <a:rPr lang="en-US" sz="2000" b="1">
                          <a:effectLst/>
                          <a:latin typeface="Times New Roman" panose="02020603050405020304" pitchFamily="18" charset="0"/>
                          <a:ea typeface="SegoeUI"/>
                          <a:cs typeface="Times New Roman" panose="02020603050405020304" pitchFamily="18" charset="0"/>
                        </a:rPr>
                        <a:t>Profit before Interest and Tax</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dirty="0">
                          <a:effectLst/>
                          <a:latin typeface="Times New Roman" panose="02020603050405020304" pitchFamily="18" charset="0"/>
                          <a:ea typeface="SegoeUI"/>
                          <a:cs typeface="Times New Roman" panose="02020603050405020304" pitchFamily="18" charset="0"/>
                        </a:rPr>
                        <a:t>$ 10,000</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dirty="0">
                          <a:effectLst/>
                          <a:latin typeface="Times New Roman" panose="02020603050405020304" pitchFamily="18" charset="0"/>
                          <a:ea typeface="SegoeUI"/>
                          <a:cs typeface="Times New Roman" panose="02020603050405020304" pitchFamily="18" charset="0"/>
                        </a:rPr>
                        <a:t>$ 20,000</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a:effectLst/>
                          <a:latin typeface="Times New Roman" panose="02020603050405020304" pitchFamily="18" charset="0"/>
                          <a:ea typeface="SegoeUI"/>
                          <a:cs typeface="Times New Roman" panose="02020603050405020304" pitchFamily="18" charset="0"/>
                        </a:rPr>
                        <a:t>$ 40,000</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2000" b="1" dirty="0">
                          <a:effectLst/>
                          <a:latin typeface="Times New Roman" panose="02020603050405020304" pitchFamily="18" charset="0"/>
                          <a:ea typeface="SegoeUI"/>
                          <a:cs typeface="Times New Roman" panose="02020603050405020304" pitchFamily="18" charset="0"/>
                        </a:rPr>
                        <a:t>$ 50,000</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98768030"/>
                  </a:ext>
                </a:extLst>
              </a:tr>
            </a:tbl>
          </a:graphicData>
        </a:graphic>
      </p:graphicFrame>
    </p:spTree>
    <p:extLst>
      <p:ext uri="{BB962C8B-B14F-4D97-AF65-F5344CB8AC3E}">
        <p14:creationId xmlns:p14="http://schemas.microsoft.com/office/powerpoint/2010/main" val="42675466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US" sz="3600" b="1" dirty="0" smtClean="0"/>
              <a:t>Solution</a:t>
            </a:r>
            <a:endParaRPr lang="en-GB" sz="3600" b="1"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216312288"/>
              </p:ext>
            </p:extLst>
          </p:nvPr>
        </p:nvGraphicFramePr>
        <p:xfrm>
          <a:off x="716280" y="711327"/>
          <a:ext cx="7299959" cy="5760720"/>
        </p:xfrm>
        <a:graphic>
          <a:graphicData uri="http://schemas.openxmlformats.org/drawingml/2006/table">
            <a:tbl>
              <a:tblPr firstRow="1" firstCol="1" bandRow="1"/>
              <a:tblGrid>
                <a:gridCol w="1360587">
                  <a:extLst>
                    <a:ext uri="{9D8B030D-6E8A-4147-A177-3AD203B41FA5}">
                      <a16:colId xmlns:a16="http://schemas.microsoft.com/office/drawing/2014/main" val="3212354938"/>
                    </a:ext>
                  </a:extLst>
                </a:gridCol>
                <a:gridCol w="1484843">
                  <a:extLst>
                    <a:ext uri="{9D8B030D-6E8A-4147-A177-3AD203B41FA5}">
                      <a16:colId xmlns:a16="http://schemas.microsoft.com/office/drawing/2014/main" val="1890698971"/>
                    </a:ext>
                  </a:extLst>
                </a:gridCol>
                <a:gridCol w="1484843">
                  <a:extLst>
                    <a:ext uri="{9D8B030D-6E8A-4147-A177-3AD203B41FA5}">
                      <a16:colId xmlns:a16="http://schemas.microsoft.com/office/drawing/2014/main" val="1765873798"/>
                    </a:ext>
                  </a:extLst>
                </a:gridCol>
                <a:gridCol w="1484843">
                  <a:extLst>
                    <a:ext uri="{9D8B030D-6E8A-4147-A177-3AD203B41FA5}">
                      <a16:colId xmlns:a16="http://schemas.microsoft.com/office/drawing/2014/main" val="301855655"/>
                    </a:ext>
                  </a:extLst>
                </a:gridCol>
                <a:gridCol w="1484843">
                  <a:extLst>
                    <a:ext uri="{9D8B030D-6E8A-4147-A177-3AD203B41FA5}">
                      <a16:colId xmlns:a16="http://schemas.microsoft.com/office/drawing/2014/main" val="3698834795"/>
                    </a:ext>
                  </a:extLst>
                </a:gridCol>
              </a:tblGrid>
              <a:tr h="246941">
                <a:tc>
                  <a:txBody>
                    <a:bodyPr/>
                    <a:lstStyle/>
                    <a:p>
                      <a:pPr algn="just">
                        <a:lnSpc>
                          <a:spcPct val="115000"/>
                        </a:lnSpc>
                        <a:spcAft>
                          <a:spcPts val="600"/>
                        </a:spcAft>
                      </a:pPr>
                      <a:r>
                        <a:rPr lang="en-US" sz="1600" b="1" dirty="0">
                          <a:effectLst/>
                          <a:latin typeface="Times New Roman" panose="02020603050405020304" pitchFamily="18" charset="0"/>
                          <a:ea typeface="SegoeUI"/>
                          <a:cs typeface="Times New Roman" panose="02020603050405020304" pitchFamily="18" charset="0"/>
                        </a:rPr>
                        <a:t> </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600" b="1" dirty="0">
                          <a:effectLst/>
                          <a:latin typeface="Times New Roman" panose="02020603050405020304" pitchFamily="18" charset="0"/>
                          <a:ea typeface="SegoeUI"/>
                          <a:cs typeface="Times New Roman" panose="02020603050405020304" pitchFamily="18" charset="0"/>
                        </a:rPr>
                        <a:t>Year 1</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600" b="1">
                          <a:effectLst/>
                          <a:latin typeface="Times New Roman" panose="02020603050405020304" pitchFamily="18" charset="0"/>
                          <a:ea typeface="SegoeUI"/>
                          <a:cs typeface="Times New Roman" panose="02020603050405020304" pitchFamily="18" charset="0"/>
                        </a:rPr>
                        <a:t>Year 2</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effectLst/>
                          <a:latin typeface="Times New Roman" panose="02020603050405020304" pitchFamily="18" charset="0"/>
                          <a:ea typeface="SegoeUI"/>
                          <a:cs typeface="Times New Roman" panose="02020603050405020304" pitchFamily="18" charset="0"/>
                        </a:rPr>
                        <a:t>Year 3</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600" b="1">
                          <a:effectLst/>
                          <a:latin typeface="Times New Roman" panose="02020603050405020304" pitchFamily="18" charset="0"/>
                          <a:ea typeface="SegoeUI"/>
                          <a:cs typeface="Times New Roman" panose="02020603050405020304" pitchFamily="18" charset="0"/>
                        </a:rPr>
                        <a:t>Year 4</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05142352"/>
                  </a:ext>
                </a:extLst>
              </a:tr>
              <a:tr h="1393737">
                <a:tc>
                  <a:txBody>
                    <a:bodyPr/>
                    <a:lstStyle/>
                    <a:p>
                      <a:pPr algn="just">
                        <a:lnSpc>
                          <a:spcPct val="115000"/>
                        </a:lnSpc>
                        <a:spcAft>
                          <a:spcPts val="600"/>
                        </a:spcAft>
                      </a:pPr>
                      <a:r>
                        <a:rPr lang="en-US" sz="1600" b="1" dirty="0">
                          <a:effectLst/>
                          <a:latin typeface="Times New Roman" panose="02020603050405020304" pitchFamily="18" charset="0"/>
                          <a:ea typeface="SegoeUI"/>
                          <a:cs typeface="Times New Roman" panose="02020603050405020304" pitchFamily="18" charset="0"/>
                        </a:rPr>
                        <a:t>Profit/Earnings before Interest and Tax</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600"/>
                        </a:spcAft>
                      </a:pPr>
                      <a:r>
                        <a:rPr lang="en-US" sz="1600" b="1" dirty="0">
                          <a:effectLst/>
                          <a:latin typeface="Times New Roman" panose="02020603050405020304" pitchFamily="18" charset="0"/>
                          <a:ea typeface="SegoeUI"/>
                          <a:cs typeface="Times New Roman" panose="02020603050405020304" pitchFamily="18" charset="0"/>
                        </a:rPr>
                        <a:t>(EBIT)</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600" b="1" dirty="0">
                          <a:effectLst/>
                          <a:latin typeface="Times New Roman" panose="02020603050405020304" pitchFamily="18" charset="0"/>
                          <a:ea typeface="SegoeUI"/>
                          <a:cs typeface="Times New Roman" panose="02020603050405020304" pitchFamily="18" charset="0"/>
                        </a:rPr>
                        <a:t>$ 10,000</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600" b="1" dirty="0">
                          <a:effectLst/>
                          <a:latin typeface="Times New Roman" panose="02020603050405020304" pitchFamily="18" charset="0"/>
                          <a:ea typeface="SegoeUI"/>
                          <a:cs typeface="Times New Roman" panose="02020603050405020304" pitchFamily="18" charset="0"/>
                        </a:rPr>
                        <a:t>$ 20,000</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dirty="0">
                          <a:effectLst/>
                          <a:latin typeface="Times New Roman" panose="02020603050405020304" pitchFamily="18" charset="0"/>
                          <a:ea typeface="SegoeUI"/>
                          <a:cs typeface="Times New Roman" panose="02020603050405020304" pitchFamily="18" charset="0"/>
                        </a:rPr>
                        <a:t>$ 40,000</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600" b="1" dirty="0">
                          <a:effectLst/>
                          <a:latin typeface="Times New Roman" panose="02020603050405020304" pitchFamily="18" charset="0"/>
                          <a:ea typeface="SegoeUI"/>
                          <a:cs typeface="Times New Roman" panose="02020603050405020304" pitchFamily="18" charset="0"/>
                        </a:rPr>
                        <a:t>$ 50,000</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78924987"/>
                  </a:ext>
                </a:extLst>
              </a:tr>
              <a:tr h="246941">
                <a:tc>
                  <a:txBody>
                    <a:bodyPr/>
                    <a:lstStyle/>
                    <a:p>
                      <a:pPr algn="just">
                        <a:lnSpc>
                          <a:spcPct val="115000"/>
                        </a:lnSpc>
                        <a:spcAft>
                          <a:spcPts val="600"/>
                        </a:spcAft>
                      </a:pPr>
                      <a:r>
                        <a:rPr lang="en-US" sz="1600" b="1">
                          <a:effectLst/>
                          <a:latin typeface="Times New Roman" panose="02020603050405020304" pitchFamily="18" charset="0"/>
                          <a:ea typeface="SegoeUI"/>
                          <a:cs typeface="Times New Roman" panose="02020603050405020304" pitchFamily="18" charset="0"/>
                        </a:rPr>
                        <a:t>Less: Interest</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600" b="1">
                          <a:effectLst/>
                          <a:latin typeface="Times New Roman" panose="02020603050405020304" pitchFamily="18" charset="0"/>
                          <a:ea typeface="SegoeUI"/>
                          <a:cs typeface="Times New Roman" panose="02020603050405020304" pitchFamily="18" charset="0"/>
                        </a:rPr>
                        <a:t>5000</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600" b="1">
                          <a:effectLst/>
                          <a:latin typeface="Times New Roman" panose="02020603050405020304" pitchFamily="18" charset="0"/>
                          <a:ea typeface="SegoeUI"/>
                          <a:cs typeface="Times New Roman" panose="02020603050405020304" pitchFamily="18" charset="0"/>
                        </a:rPr>
                        <a:t>5000</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600" b="1" dirty="0">
                          <a:effectLst/>
                          <a:latin typeface="Times New Roman" panose="02020603050405020304" pitchFamily="18" charset="0"/>
                          <a:ea typeface="SegoeUI"/>
                          <a:cs typeface="Times New Roman" panose="02020603050405020304" pitchFamily="18" charset="0"/>
                        </a:rPr>
                        <a:t>5000</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600" b="1" dirty="0">
                          <a:effectLst/>
                          <a:latin typeface="Times New Roman" panose="02020603050405020304" pitchFamily="18" charset="0"/>
                          <a:ea typeface="SegoeUI"/>
                          <a:cs typeface="Times New Roman" panose="02020603050405020304" pitchFamily="18" charset="0"/>
                        </a:rPr>
                        <a:t>5000</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54924542"/>
                  </a:ext>
                </a:extLst>
              </a:tr>
              <a:tr h="856814">
                <a:tc>
                  <a:txBody>
                    <a:bodyPr/>
                    <a:lstStyle/>
                    <a:p>
                      <a:pPr algn="just">
                        <a:lnSpc>
                          <a:spcPct val="115000"/>
                        </a:lnSpc>
                        <a:spcAft>
                          <a:spcPts val="600"/>
                        </a:spcAft>
                      </a:pPr>
                      <a:r>
                        <a:rPr lang="en-US" sz="1600" b="1">
                          <a:effectLst/>
                          <a:latin typeface="Times New Roman" panose="02020603050405020304" pitchFamily="18" charset="0"/>
                          <a:ea typeface="SegoeUI"/>
                          <a:cs typeface="Times New Roman" panose="02020603050405020304" pitchFamily="18" charset="0"/>
                        </a:rPr>
                        <a:t>Earnings after Tax</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600"/>
                        </a:spcAft>
                      </a:pPr>
                      <a:r>
                        <a:rPr lang="en-US" sz="1600" b="1">
                          <a:effectLst/>
                          <a:latin typeface="Times New Roman" panose="02020603050405020304" pitchFamily="18" charset="0"/>
                          <a:ea typeface="SegoeUI"/>
                          <a:cs typeface="Times New Roman" panose="02020603050405020304" pitchFamily="18" charset="0"/>
                        </a:rPr>
                        <a:t>EAT</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effectLst/>
                          <a:latin typeface="Times New Roman" panose="02020603050405020304" pitchFamily="18" charset="0"/>
                          <a:ea typeface="SegoeUI"/>
                          <a:cs typeface="Times New Roman" panose="02020603050405020304" pitchFamily="18" charset="0"/>
                        </a:rPr>
                        <a:t>5,000 </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effectLst/>
                          <a:latin typeface="Times New Roman" panose="02020603050405020304" pitchFamily="18" charset="0"/>
                          <a:ea typeface="SegoeUI"/>
                          <a:cs typeface="Times New Roman" panose="02020603050405020304" pitchFamily="18" charset="0"/>
                        </a:rPr>
                        <a:t>15,000 </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dirty="0">
                          <a:effectLst/>
                          <a:latin typeface="Times New Roman" panose="02020603050405020304" pitchFamily="18" charset="0"/>
                          <a:ea typeface="SegoeUI"/>
                          <a:cs typeface="Times New Roman" panose="02020603050405020304" pitchFamily="18" charset="0"/>
                        </a:rPr>
                        <a:t>35,000 </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dirty="0">
                          <a:effectLst/>
                          <a:latin typeface="Times New Roman" panose="02020603050405020304" pitchFamily="18" charset="0"/>
                          <a:ea typeface="SegoeUI"/>
                          <a:cs typeface="Times New Roman" panose="02020603050405020304" pitchFamily="18" charset="0"/>
                        </a:rPr>
                        <a:t>45,000</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7959257"/>
                  </a:ext>
                </a:extLst>
              </a:tr>
              <a:tr h="515402">
                <a:tc>
                  <a:txBody>
                    <a:bodyPr/>
                    <a:lstStyle/>
                    <a:p>
                      <a:pPr algn="just">
                        <a:lnSpc>
                          <a:spcPct val="115000"/>
                        </a:lnSpc>
                        <a:spcAft>
                          <a:spcPts val="600"/>
                        </a:spcAft>
                      </a:pPr>
                      <a:r>
                        <a:rPr lang="en-US" sz="1600" b="1">
                          <a:effectLst/>
                          <a:latin typeface="Times New Roman" panose="02020603050405020304" pitchFamily="18" charset="0"/>
                          <a:ea typeface="SegoeUI"/>
                          <a:cs typeface="Times New Roman" panose="02020603050405020304" pitchFamily="18" charset="0"/>
                        </a:rPr>
                        <a:t>Less: Tax @ 30%</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effectLst/>
                          <a:latin typeface="Times New Roman" panose="02020603050405020304" pitchFamily="18" charset="0"/>
                          <a:ea typeface="SegoeUI"/>
                          <a:cs typeface="Times New Roman" panose="02020603050405020304" pitchFamily="18" charset="0"/>
                        </a:rPr>
                        <a:t>1,500 </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effectLst/>
                          <a:latin typeface="Times New Roman" panose="02020603050405020304" pitchFamily="18" charset="0"/>
                          <a:ea typeface="SegoeUI"/>
                          <a:cs typeface="Times New Roman" panose="02020603050405020304" pitchFamily="18" charset="0"/>
                        </a:rPr>
                        <a:t>4,500 </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dirty="0">
                          <a:effectLst/>
                          <a:latin typeface="Times New Roman" panose="02020603050405020304" pitchFamily="18" charset="0"/>
                          <a:ea typeface="SegoeUI"/>
                          <a:cs typeface="Times New Roman" panose="02020603050405020304" pitchFamily="18" charset="0"/>
                        </a:rPr>
                        <a:t>10,500 </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dirty="0">
                          <a:effectLst/>
                          <a:latin typeface="Times New Roman" panose="02020603050405020304" pitchFamily="18" charset="0"/>
                          <a:ea typeface="SegoeUI"/>
                          <a:cs typeface="Times New Roman" panose="02020603050405020304" pitchFamily="18" charset="0"/>
                        </a:rPr>
                        <a:t>13,500</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26198586"/>
                  </a:ext>
                </a:extLst>
              </a:tr>
              <a:tr h="515402">
                <a:tc>
                  <a:txBody>
                    <a:bodyPr/>
                    <a:lstStyle/>
                    <a:p>
                      <a:pPr algn="just">
                        <a:lnSpc>
                          <a:spcPct val="115000"/>
                        </a:lnSpc>
                        <a:spcAft>
                          <a:spcPts val="600"/>
                        </a:spcAft>
                      </a:pPr>
                      <a:r>
                        <a:rPr lang="en-US" sz="1600" b="1">
                          <a:effectLst/>
                          <a:latin typeface="Times New Roman" panose="02020603050405020304" pitchFamily="18" charset="0"/>
                          <a:ea typeface="SegoeUI"/>
                          <a:cs typeface="Times New Roman" panose="02020603050405020304" pitchFamily="18" charset="0"/>
                        </a:rPr>
                        <a:t>Profit after Tax (PAT)</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effectLst/>
                          <a:latin typeface="Times New Roman" panose="02020603050405020304" pitchFamily="18" charset="0"/>
                          <a:ea typeface="SegoeUI"/>
                          <a:cs typeface="Times New Roman" panose="02020603050405020304" pitchFamily="18" charset="0"/>
                        </a:rPr>
                        <a:t>3,500 </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effectLst/>
                          <a:latin typeface="Times New Roman" panose="02020603050405020304" pitchFamily="18" charset="0"/>
                          <a:ea typeface="SegoeUI"/>
                          <a:cs typeface="Times New Roman" panose="02020603050405020304" pitchFamily="18" charset="0"/>
                        </a:rPr>
                        <a:t>10,500 </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dirty="0">
                          <a:effectLst/>
                          <a:latin typeface="Times New Roman" panose="02020603050405020304" pitchFamily="18" charset="0"/>
                          <a:ea typeface="SegoeUI"/>
                          <a:cs typeface="Times New Roman" panose="02020603050405020304" pitchFamily="18" charset="0"/>
                        </a:rPr>
                        <a:t>24,500 </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600" b="1" dirty="0">
                          <a:effectLst/>
                          <a:latin typeface="Times New Roman" panose="02020603050405020304" pitchFamily="18" charset="0"/>
                          <a:ea typeface="SegoeUI"/>
                          <a:cs typeface="Times New Roman" panose="02020603050405020304" pitchFamily="18" charset="0"/>
                        </a:rPr>
                        <a:t>31,500</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69356976"/>
                  </a:ext>
                </a:extLst>
              </a:tr>
              <a:tr h="515402">
                <a:tc>
                  <a:txBody>
                    <a:bodyPr/>
                    <a:lstStyle/>
                    <a:p>
                      <a:pPr algn="just">
                        <a:lnSpc>
                          <a:spcPct val="115000"/>
                        </a:lnSpc>
                        <a:spcAft>
                          <a:spcPts val="600"/>
                        </a:spcAft>
                      </a:pPr>
                      <a:r>
                        <a:rPr lang="en-US" sz="1600" b="1">
                          <a:effectLst/>
                          <a:latin typeface="Times New Roman" panose="02020603050405020304" pitchFamily="18" charset="0"/>
                          <a:ea typeface="SegoeUI"/>
                          <a:cs typeface="Times New Roman" panose="02020603050405020304" pitchFamily="18" charset="0"/>
                        </a:rPr>
                        <a:t>Add: Interest (1- t) </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600" b="1">
                          <a:effectLst/>
                          <a:latin typeface="Times New Roman" panose="02020603050405020304" pitchFamily="18" charset="0"/>
                          <a:ea typeface="SegoeUI"/>
                          <a:cs typeface="Times New Roman" panose="02020603050405020304" pitchFamily="18" charset="0"/>
                        </a:rPr>
                        <a:t>3,500</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600" b="1">
                          <a:effectLst/>
                          <a:latin typeface="Times New Roman" panose="02020603050405020304" pitchFamily="18" charset="0"/>
                          <a:ea typeface="SegoeUI"/>
                          <a:cs typeface="Times New Roman" panose="02020603050405020304" pitchFamily="18" charset="0"/>
                        </a:rPr>
                        <a:t>3,500</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600" b="1" dirty="0">
                          <a:effectLst/>
                          <a:latin typeface="Times New Roman" panose="02020603050405020304" pitchFamily="18" charset="0"/>
                          <a:ea typeface="SegoeUI"/>
                          <a:cs typeface="Times New Roman" panose="02020603050405020304" pitchFamily="18" charset="0"/>
                        </a:rPr>
                        <a:t>3,500</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600" b="1" dirty="0">
                          <a:effectLst/>
                          <a:latin typeface="Times New Roman" panose="02020603050405020304" pitchFamily="18" charset="0"/>
                          <a:ea typeface="SegoeUI"/>
                          <a:cs typeface="Times New Roman" panose="02020603050405020304" pitchFamily="18" charset="0"/>
                        </a:rPr>
                        <a:t>3,500</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65887670"/>
                  </a:ext>
                </a:extLst>
              </a:tr>
              <a:tr h="755655">
                <a:tc>
                  <a:txBody>
                    <a:bodyPr/>
                    <a:lstStyle/>
                    <a:p>
                      <a:pPr algn="just">
                        <a:lnSpc>
                          <a:spcPct val="115000"/>
                        </a:lnSpc>
                        <a:spcAft>
                          <a:spcPts val="600"/>
                        </a:spcAft>
                      </a:pPr>
                      <a:r>
                        <a:rPr lang="en-US" sz="1600" b="1">
                          <a:effectLst/>
                          <a:latin typeface="Times New Roman" panose="02020603050405020304" pitchFamily="18" charset="0"/>
                          <a:ea typeface="SegoeUI"/>
                          <a:cs typeface="Times New Roman" panose="02020603050405020304" pitchFamily="18" charset="0"/>
                        </a:rPr>
                        <a:t>PAT excluding financing cost</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effectLst/>
                          <a:latin typeface="Times New Roman" panose="02020603050405020304" pitchFamily="18" charset="0"/>
                          <a:ea typeface="SegoeUI"/>
                          <a:cs typeface="Times New Roman" panose="02020603050405020304" pitchFamily="18" charset="0"/>
                        </a:rPr>
                        <a:t>7,000 </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effectLst/>
                          <a:latin typeface="Times New Roman" panose="02020603050405020304" pitchFamily="18" charset="0"/>
                          <a:ea typeface="SegoeUI"/>
                          <a:cs typeface="Times New Roman" panose="02020603050405020304" pitchFamily="18" charset="0"/>
                        </a:rPr>
                        <a:t>14,000 </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a:effectLst/>
                          <a:latin typeface="Times New Roman" panose="02020603050405020304" pitchFamily="18" charset="0"/>
                          <a:ea typeface="SegoeUI"/>
                          <a:cs typeface="Times New Roman" panose="02020603050405020304" pitchFamily="18" charset="0"/>
                        </a:rPr>
                        <a:t>28,000 </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600" b="1" dirty="0">
                          <a:effectLst/>
                          <a:latin typeface="Times New Roman" panose="02020603050405020304" pitchFamily="18" charset="0"/>
                          <a:ea typeface="SegoeUI"/>
                          <a:cs typeface="Times New Roman" panose="02020603050405020304" pitchFamily="18" charset="0"/>
                        </a:rPr>
                        <a:t>35,000</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99537554"/>
                  </a:ext>
                </a:extLst>
              </a:tr>
              <a:tr h="246941">
                <a:tc>
                  <a:txBody>
                    <a:bodyPr/>
                    <a:lstStyle/>
                    <a:p>
                      <a:pPr algn="just">
                        <a:lnSpc>
                          <a:spcPct val="115000"/>
                        </a:lnSpc>
                        <a:spcAft>
                          <a:spcPts val="600"/>
                        </a:spcAft>
                      </a:pPr>
                      <a:r>
                        <a:rPr lang="en-US" sz="1600" b="1" dirty="0">
                          <a:effectLst/>
                          <a:latin typeface="Times New Roman" panose="02020603050405020304" pitchFamily="18" charset="0"/>
                          <a:ea typeface="SegoeUI"/>
                          <a:cs typeface="Times New Roman" panose="02020603050405020304" pitchFamily="18" charset="0"/>
                        </a:rPr>
                        <a:t> </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600" b="1">
                          <a:effectLst/>
                          <a:latin typeface="Times New Roman" panose="02020603050405020304" pitchFamily="18" charset="0"/>
                          <a:ea typeface="SegoeUI"/>
                          <a:cs typeface="Times New Roman" panose="02020603050405020304" pitchFamily="18" charset="0"/>
                        </a:rPr>
                        <a:t> </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600" b="1">
                          <a:effectLst/>
                          <a:latin typeface="Times New Roman" panose="02020603050405020304" pitchFamily="18" charset="0"/>
                          <a:ea typeface="SegoeUI"/>
                          <a:cs typeface="Times New Roman" panose="02020603050405020304" pitchFamily="18" charset="0"/>
                        </a:rPr>
                        <a:t> </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600" b="1">
                          <a:effectLst/>
                          <a:latin typeface="Times New Roman" panose="02020603050405020304" pitchFamily="18" charset="0"/>
                          <a:ea typeface="SegoeUI"/>
                          <a:cs typeface="Times New Roman" panose="02020603050405020304" pitchFamily="18" charset="0"/>
                        </a:rPr>
                        <a:t> </a:t>
                      </a:r>
                      <a:endParaRPr lang="en-US" sz="16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600" b="1" dirty="0">
                          <a:effectLst/>
                          <a:latin typeface="Times New Roman" panose="02020603050405020304" pitchFamily="18" charset="0"/>
                          <a:ea typeface="SegoeUI"/>
                          <a:cs typeface="Times New Roman" panose="02020603050405020304" pitchFamily="18" charset="0"/>
                        </a:rPr>
                        <a:t> </a:t>
                      </a:r>
                      <a:endPar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33578014"/>
                  </a:ext>
                </a:extLst>
              </a:tr>
            </a:tbl>
          </a:graphicData>
        </a:graphic>
      </p:graphicFrame>
    </p:spTree>
    <p:extLst>
      <p:ext uri="{BB962C8B-B14F-4D97-AF65-F5344CB8AC3E}">
        <p14:creationId xmlns:p14="http://schemas.microsoft.com/office/powerpoint/2010/main" val="202997656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US" sz="3600" b="1" dirty="0" smtClean="0"/>
              <a:t>c) Post-tax </a:t>
            </a:r>
            <a:r>
              <a:rPr lang="en-US" sz="3600" b="1" dirty="0"/>
              <a:t>Principle</a:t>
            </a:r>
            <a:endParaRPr lang="en-US" sz="3600" dirty="0"/>
          </a:p>
        </p:txBody>
      </p:sp>
      <p:sp>
        <p:nvSpPr>
          <p:cNvPr id="3" name="Content Placeholder 2"/>
          <p:cNvSpPr>
            <a:spLocks noGrp="1"/>
          </p:cNvSpPr>
          <p:nvPr>
            <p:ph idx="1"/>
          </p:nvPr>
        </p:nvSpPr>
        <p:spPr>
          <a:xfrm>
            <a:off x="147483" y="663677"/>
            <a:ext cx="11582400" cy="6061587"/>
          </a:xfrm>
        </p:spPr>
        <p:txBody>
          <a:bodyPr/>
          <a:lstStyle/>
          <a:p>
            <a:pPr marL="0" indent="0">
              <a:buNone/>
            </a:pPr>
            <a:r>
              <a:rPr lang="en-US" dirty="0" smtClean="0"/>
              <a:t>Tax </a:t>
            </a:r>
            <a:r>
              <a:rPr lang="en-US" dirty="0"/>
              <a:t>payments like other payments must be properly deducted in deriving the cash flows. </a:t>
            </a:r>
            <a:r>
              <a:rPr lang="en-US" dirty="0" err="1" smtClean="0"/>
              <a:t>Ie</a:t>
            </a:r>
            <a:r>
              <a:rPr lang="en-US" dirty="0" smtClean="0"/>
              <a:t> cash </a:t>
            </a:r>
            <a:r>
              <a:rPr lang="en-US" dirty="0"/>
              <a:t>flows must be defined in post-tax terms. </a:t>
            </a:r>
            <a:endParaRPr lang="en-US" dirty="0" smtClean="0"/>
          </a:p>
          <a:p>
            <a:pPr marL="0" indent="0">
              <a:buNone/>
            </a:pPr>
            <a:r>
              <a:rPr lang="en-US" b="1" dirty="0" smtClean="0"/>
              <a:t>Illustration </a:t>
            </a:r>
            <a:endParaRPr lang="en-US" dirty="0"/>
          </a:p>
          <a:p>
            <a:pPr marL="0" indent="0" algn="just">
              <a:buNone/>
            </a:pPr>
            <a:r>
              <a:rPr lang="en-US" dirty="0"/>
              <a:t>ABC Ltd is evaluating the purchase of a new project with a depreciable base of $1,00,000; expected economic life of 4 years and change in earnings before taxes and depreciation of $ </a:t>
            </a:r>
            <a:r>
              <a:rPr lang="en-US" dirty="0" smtClean="0"/>
              <a:t>45,000, 30,000, 25,000 and 35,000 </a:t>
            </a:r>
            <a:r>
              <a:rPr lang="en-US" dirty="0"/>
              <a:t>in </a:t>
            </a:r>
            <a:r>
              <a:rPr lang="en-US" dirty="0" smtClean="0"/>
              <a:t>years 1,2,3,4 respectively.</a:t>
            </a:r>
          </a:p>
          <a:p>
            <a:pPr marL="0" indent="0" algn="just">
              <a:buNone/>
            </a:pPr>
            <a:r>
              <a:rPr lang="en-US" dirty="0" smtClean="0"/>
              <a:t> </a:t>
            </a:r>
            <a:r>
              <a:rPr lang="en-US" dirty="0"/>
              <a:t>Assume straight-line depreciation and a 20% tax rate</a:t>
            </a:r>
            <a:r>
              <a:rPr lang="en-US" dirty="0" smtClean="0"/>
              <a:t>. Calculate </a:t>
            </a:r>
            <a:r>
              <a:rPr lang="en-US" dirty="0"/>
              <a:t>relevant cash flows</a:t>
            </a:r>
          </a:p>
          <a:p>
            <a:pPr marL="0" indent="0">
              <a:buNone/>
            </a:pPr>
            <a:endParaRPr lang="en-US" dirty="0"/>
          </a:p>
        </p:txBody>
      </p:sp>
    </p:spTree>
    <p:extLst>
      <p:ext uri="{BB962C8B-B14F-4D97-AF65-F5344CB8AC3E}">
        <p14:creationId xmlns:p14="http://schemas.microsoft.com/office/powerpoint/2010/main" val="192127512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GB" sz="3600" b="1" dirty="0" smtClean="0"/>
              <a:t>Solution</a:t>
            </a:r>
            <a:endParaRPr lang="en-GB" sz="3600" b="1" dirty="0"/>
          </a:p>
        </p:txBody>
      </p:sp>
      <p:sp>
        <p:nvSpPr>
          <p:cNvPr id="3" name="Content Placeholder 2"/>
          <p:cNvSpPr>
            <a:spLocks noGrp="1"/>
          </p:cNvSpPr>
          <p:nvPr>
            <p:ph idx="1"/>
          </p:nvPr>
        </p:nvSpPr>
        <p:spPr>
          <a:xfrm>
            <a:off x="147483" y="663677"/>
            <a:ext cx="11582400" cy="6061587"/>
          </a:xfrm>
        </p:spPr>
        <p:txBody>
          <a:bodyPr/>
          <a:lstStyle/>
          <a:p>
            <a:pPr marL="0" indent="0">
              <a:buNone/>
            </a:pPr>
            <a:r>
              <a:rPr lang="en-GB" dirty="0" smtClean="0"/>
              <a:t> </a:t>
            </a:r>
            <a:endParaRPr lang="en-US" dirty="0"/>
          </a:p>
          <a:p>
            <a:endParaRPr lang="en-GB" b="1" dirty="0" smtClean="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6" name="Table 5"/>
          <p:cNvGraphicFramePr>
            <a:graphicFrameLocks noGrp="1"/>
          </p:cNvGraphicFramePr>
          <p:nvPr>
            <p:extLst>
              <p:ext uri="{D42A27DB-BD31-4B8C-83A1-F6EECF244321}">
                <p14:modId xmlns:p14="http://schemas.microsoft.com/office/powerpoint/2010/main" val="2365162346"/>
              </p:ext>
            </p:extLst>
          </p:nvPr>
        </p:nvGraphicFramePr>
        <p:xfrm>
          <a:off x="259079" y="1327354"/>
          <a:ext cx="7406640" cy="5262628"/>
        </p:xfrm>
        <a:graphic>
          <a:graphicData uri="http://schemas.openxmlformats.org/drawingml/2006/table">
            <a:tbl>
              <a:tblPr firstRow="1" firstCol="1" bandRow="1"/>
              <a:tblGrid>
                <a:gridCol w="1481328">
                  <a:extLst>
                    <a:ext uri="{9D8B030D-6E8A-4147-A177-3AD203B41FA5}">
                      <a16:colId xmlns:a16="http://schemas.microsoft.com/office/drawing/2014/main" val="840803512"/>
                    </a:ext>
                  </a:extLst>
                </a:gridCol>
                <a:gridCol w="1481328">
                  <a:extLst>
                    <a:ext uri="{9D8B030D-6E8A-4147-A177-3AD203B41FA5}">
                      <a16:colId xmlns:a16="http://schemas.microsoft.com/office/drawing/2014/main" val="806671252"/>
                    </a:ext>
                  </a:extLst>
                </a:gridCol>
                <a:gridCol w="1481328">
                  <a:extLst>
                    <a:ext uri="{9D8B030D-6E8A-4147-A177-3AD203B41FA5}">
                      <a16:colId xmlns:a16="http://schemas.microsoft.com/office/drawing/2014/main" val="3552310347"/>
                    </a:ext>
                  </a:extLst>
                </a:gridCol>
                <a:gridCol w="1481328">
                  <a:extLst>
                    <a:ext uri="{9D8B030D-6E8A-4147-A177-3AD203B41FA5}">
                      <a16:colId xmlns:a16="http://schemas.microsoft.com/office/drawing/2014/main" val="2831679653"/>
                    </a:ext>
                  </a:extLst>
                </a:gridCol>
                <a:gridCol w="1481328">
                  <a:extLst>
                    <a:ext uri="{9D8B030D-6E8A-4147-A177-3AD203B41FA5}">
                      <a16:colId xmlns:a16="http://schemas.microsoft.com/office/drawing/2014/main" val="991034622"/>
                    </a:ext>
                  </a:extLst>
                </a:gridCol>
              </a:tblGrid>
              <a:tr h="246169">
                <a:tc>
                  <a:txBody>
                    <a:bodyPr/>
                    <a:lstStyle/>
                    <a:p>
                      <a:pPr algn="just">
                        <a:lnSpc>
                          <a:spcPct val="115000"/>
                        </a:lnSpc>
                        <a:spcAft>
                          <a:spcPts val="600"/>
                        </a:spcAft>
                      </a:pPr>
                      <a:r>
                        <a:rPr lang="en-US" sz="1800" b="1" dirty="0">
                          <a:effectLst/>
                          <a:latin typeface="Times New Roman" panose="02020603050405020304" pitchFamily="18" charset="0"/>
                          <a:ea typeface="SegoeUI"/>
                          <a:cs typeface="Times New Roman" panose="02020603050405020304" pitchFamily="18" charset="0"/>
                        </a:rPr>
                        <a:t> </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dirty="0">
                          <a:effectLst/>
                          <a:latin typeface="Times New Roman" panose="02020603050405020304" pitchFamily="18" charset="0"/>
                          <a:ea typeface="SegoeUI"/>
                          <a:cs typeface="Times New Roman" panose="02020603050405020304" pitchFamily="18" charset="0"/>
                        </a:rPr>
                        <a:t>Year 1</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Year 2</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Year 3</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Year 4</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53693642"/>
                  </a:ext>
                </a:extLst>
              </a:tr>
              <a:tr h="1230844">
                <a:tc>
                  <a:txBody>
                    <a:bodyPr/>
                    <a:lstStyle/>
                    <a:p>
                      <a:pPr algn="just">
                        <a:lnSpc>
                          <a:spcPct val="115000"/>
                        </a:lnSpc>
                        <a:spcAft>
                          <a:spcPts val="0"/>
                        </a:spcAft>
                      </a:pPr>
                      <a:r>
                        <a:rPr lang="en-US" sz="1800" b="1">
                          <a:effectLst/>
                          <a:latin typeface="Times New Roman" panose="02020603050405020304" pitchFamily="18" charset="0"/>
                          <a:ea typeface="SegoeUI"/>
                          <a:cs typeface="Times New Roman" panose="02020603050405020304" pitchFamily="18" charset="0"/>
                        </a:rPr>
                        <a:t>Earnings before tax</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0"/>
                        </a:spcAft>
                      </a:pPr>
                      <a:r>
                        <a:rPr lang="en-US" sz="1800" b="1">
                          <a:effectLst/>
                          <a:latin typeface="Times New Roman" panose="02020603050405020304" pitchFamily="18" charset="0"/>
                          <a:ea typeface="SegoeUI"/>
                          <a:cs typeface="Times New Roman" panose="02020603050405020304" pitchFamily="18" charset="0"/>
                        </a:rPr>
                        <a:t>and depreciation</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dirty="0">
                          <a:effectLst/>
                          <a:latin typeface="Times New Roman" panose="02020603050405020304" pitchFamily="18" charset="0"/>
                          <a:ea typeface="SegoeUI"/>
                          <a:cs typeface="Times New Roman" panose="02020603050405020304" pitchFamily="18" charset="0"/>
                        </a:rPr>
                        <a:t>45,000</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dirty="0">
                          <a:effectLst/>
                          <a:latin typeface="Times New Roman" panose="02020603050405020304" pitchFamily="18" charset="0"/>
                          <a:ea typeface="SegoeUI"/>
                          <a:cs typeface="Times New Roman" panose="02020603050405020304" pitchFamily="18" charset="0"/>
                        </a:rPr>
                        <a:t>30,000</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dirty="0">
                          <a:effectLst/>
                          <a:latin typeface="Times New Roman" panose="02020603050405020304" pitchFamily="18" charset="0"/>
                          <a:ea typeface="SegoeUI"/>
                          <a:cs typeface="Times New Roman" panose="02020603050405020304" pitchFamily="18" charset="0"/>
                        </a:rPr>
                        <a:t>25,000</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a:effectLst/>
                          <a:latin typeface="Times New Roman" panose="02020603050405020304" pitchFamily="18" charset="0"/>
                          <a:ea typeface="SegoeUI"/>
                          <a:cs typeface="Times New Roman" panose="02020603050405020304" pitchFamily="18" charset="0"/>
                        </a:rPr>
                        <a:t>35,000</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82820951"/>
                  </a:ext>
                </a:extLst>
              </a:tr>
              <a:tr h="738506">
                <a:tc>
                  <a:txBody>
                    <a:bodyPr/>
                    <a:lstStyle/>
                    <a:p>
                      <a:pPr algn="just">
                        <a:lnSpc>
                          <a:spcPct val="115000"/>
                        </a:lnSpc>
                        <a:spcAft>
                          <a:spcPts val="0"/>
                        </a:spcAft>
                      </a:pPr>
                      <a:r>
                        <a:rPr lang="en-US" sz="1800" b="1">
                          <a:effectLst/>
                          <a:latin typeface="Times New Roman" panose="02020603050405020304" pitchFamily="18" charset="0"/>
                          <a:ea typeface="SegoeUI"/>
                          <a:cs typeface="Times New Roman" panose="02020603050405020304" pitchFamily="18" charset="0"/>
                        </a:rPr>
                        <a:t>Less: Depreciation </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a:effectLst/>
                          <a:latin typeface="Times New Roman" panose="02020603050405020304" pitchFamily="18" charset="0"/>
                          <a:ea typeface="SegoeUI"/>
                          <a:cs typeface="Times New Roman" panose="02020603050405020304" pitchFamily="18" charset="0"/>
                        </a:rPr>
                        <a:t>(25,000)</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(25,000)</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dirty="0">
                          <a:effectLst/>
                          <a:latin typeface="Times New Roman" panose="02020603050405020304" pitchFamily="18" charset="0"/>
                          <a:ea typeface="SegoeUI"/>
                          <a:cs typeface="Times New Roman" panose="02020603050405020304" pitchFamily="18" charset="0"/>
                        </a:rPr>
                        <a:t>(25,000)</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(25,000)</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94662774"/>
                  </a:ext>
                </a:extLst>
              </a:tr>
              <a:tr h="492337">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Earnings before tax </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20,000</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5,000</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dirty="0">
                          <a:effectLst/>
                          <a:latin typeface="Times New Roman" panose="02020603050405020304" pitchFamily="18" charset="0"/>
                          <a:ea typeface="SegoeUI"/>
                          <a:cs typeface="Times New Roman" panose="02020603050405020304" pitchFamily="18" charset="0"/>
                        </a:rPr>
                        <a:t>0</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10,000</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56915704"/>
                  </a:ext>
                </a:extLst>
              </a:tr>
              <a:tr h="492337">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Less: Tax @20% </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(4,000)</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(1,000)</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dirty="0">
                          <a:effectLst/>
                          <a:latin typeface="Times New Roman" panose="02020603050405020304" pitchFamily="18" charset="0"/>
                          <a:ea typeface="SegoeUI"/>
                          <a:cs typeface="Times New Roman" panose="02020603050405020304" pitchFamily="18" charset="0"/>
                        </a:rPr>
                        <a:t>0</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dirty="0">
                          <a:effectLst/>
                          <a:latin typeface="Times New Roman" panose="02020603050405020304" pitchFamily="18" charset="0"/>
                          <a:ea typeface="SegoeUI"/>
                          <a:cs typeface="Times New Roman" panose="02020603050405020304" pitchFamily="18" charset="0"/>
                        </a:rPr>
                        <a:t>(2,000)</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76745043"/>
                  </a:ext>
                </a:extLst>
              </a:tr>
              <a:tr h="246169">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PAT</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16,000 </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4,000</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0</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dirty="0">
                          <a:effectLst/>
                          <a:latin typeface="Times New Roman" panose="02020603050405020304" pitchFamily="18" charset="0"/>
                          <a:ea typeface="SegoeUI"/>
                          <a:cs typeface="Times New Roman" panose="02020603050405020304" pitchFamily="18" charset="0"/>
                        </a:rPr>
                        <a:t>8,000</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17766806"/>
                  </a:ext>
                </a:extLst>
              </a:tr>
              <a:tr h="738506">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Add: Depreciation </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25,000</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25,000</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25,000</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dirty="0">
                          <a:effectLst/>
                          <a:latin typeface="Times New Roman" panose="02020603050405020304" pitchFamily="18" charset="0"/>
                          <a:ea typeface="SegoeUI"/>
                          <a:cs typeface="Times New Roman" panose="02020603050405020304" pitchFamily="18" charset="0"/>
                        </a:rPr>
                        <a:t>25,000</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11079461"/>
                  </a:ext>
                </a:extLst>
              </a:tr>
              <a:tr h="492337">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Net Cash flow </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41,000</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29,000</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a:effectLst/>
                          <a:latin typeface="Times New Roman" panose="02020603050405020304" pitchFamily="18" charset="0"/>
                          <a:ea typeface="SegoeUI"/>
                          <a:cs typeface="Times New Roman" panose="02020603050405020304" pitchFamily="18" charset="0"/>
                        </a:rPr>
                        <a:t>25,000</a:t>
                      </a:r>
                      <a:endParaRPr lang="en-US" sz="1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600"/>
                        </a:spcAft>
                      </a:pPr>
                      <a:r>
                        <a:rPr lang="en-US" sz="1800" b="1" dirty="0">
                          <a:effectLst/>
                          <a:latin typeface="Times New Roman" panose="02020603050405020304" pitchFamily="18" charset="0"/>
                          <a:ea typeface="SegoeUI"/>
                          <a:cs typeface="Times New Roman" panose="02020603050405020304" pitchFamily="18" charset="0"/>
                        </a:rPr>
                        <a:t>33,000</a:t>
                      </a:r>
                      <a:endPar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68684051"/>
                  </a:ext>
                </a:extLst>
              </a:tr>
            </a:tbl>
          </a:graphicData>
        </a:graphic>
      </p:graphicFrame>
    </p:spTree>
    <p:extLst>
      <p:ext uri="{BB962C8B-B14F-4D97-AF65-F5344CB8AC3E}">
        <p14:creationId xmlns:p14="http://schemas.microsoft.com/office/powerpoint/2010/main" val="17633604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US" sz="3600" b="1" dirty="0"/>
              <a:t>Cash Flow Statements </a:t>
            </a:r>
            <a:endParaRPr lang="en-US" sz="3600" dirty="0"/>
          </a:p>
        </p:txBody>
      </p:sp>
      <p:sp>
        <p:nvSpPr>
          <p:cNvPr id="3" name="Content Placeholder 2"/>
          <p:cNvSpPr>
            <a:spLocks noGrp="1"/>
          </p:cNvSpPr>
          <p:nvPr>
            <p:ph idx="1"/>
          </p:nvPr>
        </p:nvSpPr>
        <p:spPr>
          <a:xfrm>
            <a:off x="147483" y="663677"/>
            <a:ext cx="11582400" cy="6061587"/>
          </a:xfrm>
        </p:spPr>
        <p:txBody>
          <a:bodyPr/>
          <a:lstStyle/>
          <a:p>
            <a:pPr algn="just"/>
            <a:r>
              <a:rPr lang="en-US" dirty="0" smtClean="0"/>
              <a:t>Cash </a:t>
            </a:r>
            <a:r>
              <a:rPr lang="en-US" dirty="0"/>
              <a:t>flow statement is a statement that shows flow (Inflow or outflow) of cash and cash equivalents during a given period of </a:t>
            </a:r>
            <a:r>
              <a:rPr lang="en-US" dirty="0" smtClean="0"/>
              <a:t>time</a:t>
            </a:r>
          </a:p>
          <a:p>
            <a:pPr algn="just">
              <a:spcBef>
                <a:spcPts val="0"/>
              </a:spcBef>
            </a:pPr>
            <a:endParaRPr lang="en-US" dirty="0" smtClean="0"/>
          </a:p>
          <a:p>
            <a:pPr algn="just"/>
            <a:r>
              <a:rPr lang="en-US" dirty="0" smtClean="0"/>
              <a:t>Cash </a:t>
            </a:r>
            <a:r>
              <a:rPr lang="en-US" dirty="0"/>
              <a:t>flow information is useful in assessing the ability of the enterprise to generate cash. </a:t>
            </a:r>
            <a:endParaRPr lang="en-US" dirty="0" smtClean="0"/>
          </a:p>
          <a:p>
            <a:pPr algn="just"/>
            <a:endParaRPr lang="en-US" dirty="0"/>
          </a:p>
          <a:p>
            <a:pPr algn="just"/>
            <a:r>
              <a:rPr lang="en-US" dirty="0"/>
              <a:t>Cash flows </a:t>
            </a:r>
            <a:r>
              <a:rPr lang="en-US" dirty="0" smtClean="0"/>
              <a:t>include </a:t>
            </a:r>
            <a:r>
              <a:rPr lang="en-US" dirty="0"/>
              <a:t>both cash </a:t>
            </a:r>
            <a:r>
              <a:rPr lang="en-US" dirty="0" smtClean="0"/>
              <a:t>and </a:t>
            </a:r>
            <a:r>
              <a:rPr lang="en-US" dirty="0"/>
              <a:t>cash equivalents. </a:t>
            </a:r>
            <a:endParaRPr lang="en-US" dirty="0" smtClean="0"/>
          </a:p>
          <a:p>
            <a:pPr algn="just">
              <a:spcBef>
                <a:spcPts val="0"/>
              </a:spcBef>
            </a:pPr>
            <a:endParaRPr lang="en-US" dirty="0" smtClean="0"/>
          </a:p>
          <a:p>
            <a:pPr algn="just"/>
            <a:r>
              <a:rPr lang="en-US" dirty="0" smtClean="0"/>
              <a:t>Cash </a:t>
            </a:r>
            <a:r>
              <a:rPr lang="en-US" dirty="0"/>
              <a:t>equivalents are short-term, highly liquid </a:t>
            </a:r>
            <a:r>
              <a:rPr lang="en-US" dirty="0" smtClean="0"/>
              <a:t>investment, readily  </a:t>
            </a:r>
            <a:r>
              <a:rPr lang="en-US" dirty="0"/>
              <a:t>convertible into known amount of cash </a:t>
            </a:r>
            <a:r>
              <a:rPr lang="en-US" dirty="0" smtClean="0"/>
              <a:t>e.g</a:t>
            </a:r>
            <a:r>
              <a:rPr lang="en-US" dirty="0"/>
              <a:t>. short-term investment</a:t>
            </a:r>
            <a:endParaRPr lang="en-US" dirty="0"/>
          </a:p>
        </p:txBody>
      </p:sp>
    </p:spTree>
    <p:extLst>
      <p:ext uri="{BB962C8B-B14F-4D97-AF65-F5344CB8AC3E}">
        <p14:creationId xmlns:p14="http://schemas.microsoft.com/office/powerpoint/2010/main" val="366039709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GB" sz="3600" b="1" dirty="0" smtClean="0"/>
              <a:t>Types/sources  of cash flows</a:t>
            </a:r>
            <a:endParaRPr lang="en-US" sz="3600" b="1" dirty="0"/>
          </a:p>
        </p:txBody>
      </p:sp>
      <p:sp>
        <p:nvSpPr>
          <p:cNvPr id="3" name="Content Placeholder 2"/>
          <p:cNvSpPr>
            <a:spLocks noGrp="1"/>
          </p:cNvSpPr>
          <p:nvPr>
            <p:ph idx="1"/>
          </p:nvPr>
        </p:nvSpPr>
        <p:spPr>
          <a:xfrm>
            <a:off x="147483" y="796413"/>
            <a:ext cx="11572008" cy="6061587"/>
          </a:xfrm>
        </p:spPr>
        <p:txBody>
          <a:bodyPr/>
          <a:lstStyle/>
          <a:p>
            <a:pPr marL="0" indent="0">
              <a:buNone/>
            </a:pPr>
            <a:endParaRPr lang="en-US" dirty="0" smtClean="0"/>
          </a:p>
          <a:p>
            <a:pPr marL="0" indent="0">
              <a:buNone/>
            </a:pPr>
            <a:r>
              <a:rPr lang="en-US" dirty="0" smtClean="0"/>
              <a:t>Cash </a:t>
            </a:r>
            <a:r>
              <a:rPr lang="en-US" dirty="0"/>
              <a:t>Flows shows </a:t>
            </a:r>
            <a:r>
              <a:rPr lang="en-US" dirty="0" smtClean="0"/>
              <a:t>are  </a:t>
            </a:r>
            <a:r>
              <a:rPr lang="en-US" dirty="0"/>
              <a:t>organized into three different business activities</a:t>
            </a:r>
            <a:endParaRPr lang="en-US" dirty="0" smtClean="0"/>
          </a:p>
          <a:p>
            <a:pPr marL="0" indent="0">
              <a:buNone/>
            </a:pPr>
            <a:r>
              <a:rPr lang="en-US" dirty="0" smtClean="0"/>
              <a:t>1 </a:t>
            </a:r>
            <a:r>
              <a:rPr lang="en-US" b="1" dirty="0" smtClean="0"/>
              <a:t>Operating activities-</a:t>
            </a:r>
            <a:r>
              <a:rPr lang="en-US" b="1" dirty="0"/>
              <a:t>The </a:t>
            </a:r>
            <a:r>
              <a:rPr lang="en-US" dirty="0"/>
              <a:t>net cash flows generated, or used, by the business in their core operations</a:t>
            </a:r>
            <a:endParaRPr lang="en-US" dirty="0" smtClean="0"/>
          </a:p>
          <a:p>
            <a:pPr marL="0" indent="0">
              <a:buNone/>
            </a:pPr>
            <a:r>
              <a:rPr lang="en-US" dirty="0" smtClean="0"/>
              <a:t>2. </a:t>
            </a:r>
            <a:r>
              <a:rPr lang="en-US" b="1" dirty="0" smtClean="0"/>
              <a:t>Investing activities-</a:t>
            </a:r>
            <a:r>
              <a:rPr lang="en-US" b="1" dirty="0"/>
              <a:t>The </a:t>
            </a:r>
            <a:r>
              <a:rPr lang="en-US" dirty="0"/>
              <a:t>cash inflows and outflows from sales and purchases of long-term assets</a:t>
            </a:r>
            <a:endParaRPr lang="en-US" dirty="0" smtClean="0"/>
          </a:p>
          <a:p>
            <a:pPr marL="0" indent="0">
              <a:buNone/>
            </a:pPr>
            <a:r>
              <a:rPr lang="en-US" dirty="0" smtClean="0"/>
              <a:t>3. </a:t>
            </a:r>
            <a:r>
              <a:rPr lang="en-US" b="1" dirty="0" smtClean="0"/>
              <a:t>Financing  activities-</a:t>
            </a:r>
            <a:r>
              <a:rPr lang="en-US" b="1" dirty="0"/>
              <a:t>The </a:t>
            </a:r>
            <a:r>
              <a:rPr lang="en-US" dirty="0"/>
              <a:t>cash inflows and outflows from issuance of debt; repayment of </a:t>
            </a:r>
            <a:r>
              <a:rPr lang="en-US" dirty="0" smtClean="0"/>
              <a:t>debt </a:t>
            </a:r>
            <a:r>
              <a:rPr lang="en-US" dirty="0" err="1" smtClean="0"/>
              <a:t>etc</a:t>
            </a:r>
            <a:endParaRPr lang="en-US"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Rectangle 3"/>
          <p:cNvSpPr>
            <a:spLocks noChangeArrowheads="1"/>
          </p:cNvSpPr>
          <p:nvPr/>
        </p:nvSpPr>
        <p:spPr bwMode="auto">
          <a:xfrm>
            <a:off x="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en-US" sz="1100" b="0" i="0" u="none" strike="noStrike" cap="none" normalizeH="0" baseline="0" dirty="0" smtClean="0">
                <a:ln>
                  <a:noFill/>
                </a:ln>
                <a:solidFill>
                  <a:schemeClr val="tx1"/>
                </a:solidFill>
                <a:effectLst/>
              </a:rPr>
              <a:t> </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7764609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281" y="210065"/>
            <a:ext cx="11541211" cy="642551"/>
          </a:xfrm>
        </p:spPr>
        <p:txBody>
          <a:bodyPr/>
          <a:lstStyle/>
          <a:p>
            <a:pPr algn="l"/>
            <a:r>
              <a:rPr lang="en-US" sz="3600" b="1" dirty="0"/>
              <a:t>Methods of Preparing Cash Flow Statements’</a:t>
            </a:r>
            <a:endParaRPr lang="en-US" sz="3600" dirty="0"/>
          </a:p>
        </p:txBody>
      </p:sp>
      <p:sp>
        <p:nvSpPr>
          <p:cNvPr id="3" name="Content Placeholder 2"/>
          <p:cNvSpPr>
            <a:spLocks noGrp="1"/>
          </p:cNvSpPr>
          <p:nvPr>
            <p:ph idx="1"/>
          </p:nvPr>
        </p:nvSpPr>
        <p:spPr>
          <a:xfrm>
            <a:off x="148282" y="852616"/>
            <a:ext cx="11911914" cy="5828404"/>
          </a:xfrm>
        </p:spPr>
        <p:txBody>
          <a:bodyPr/>
          <a:lstStyle/>
          <a:p>
            <a:r>
              <a:rPr lang="en-US" dirty="0" smtClean="0"/>
              <a:t>There </a:t>
            </a:r>
            <a:r>
              <a:rPr lang="en-US" dirty="0"/>
              <a:t>are two </a:t>
            </a:r>
            <a:r>
              <a:rPr lang="en-US" dirty="0" smtClean="0"/>
              <a:t>methods </a:t>
            </a:r>
            <a:r>
              <a:rPr lang="en-US" dirty="0" err="1" smtClean="0"/>
              <a:t>i</a:t>
            </a:r>
            <a:r>
              <a:rPr lang="en-US" dirty="0" smtClean="0"/>
              <a:t>) direct and ii)  </a:t>
            </a:r>
            <a:r>
              <a:rPr lang="en-US" dirty="0"/>
              <a:t>indirect </a:t>
            </a:r>
            <a:r>
              <a:rPr lang="en-US" dirty="0" smtClean="0"/>
              <a:t>methods</a:t>
            </a:r>
          </a:p>
          <a:p>
            <a:endParaRPr lang="en-US" dirty="0" smtClean="0"/>
          </a:p>
          <a:p>
            <a:r>
              <a:rPr lang="en-US" dirty="0" smtClean="0"/>
              <a:t> </a:t>
            </a:r>
            <a:r>
              <a:rPr lang="en-US" dirty="0"/>
              <a:t>D</a:t>
            </a:r>
            <a:r>
              <a:rPr lang="en-US" dirty="0" smtClean="0"/>
              <a:t>irect </a:t>
            </a:r>
            <a:r>
              <a:rPr lang="en-US" dirty="0"/>
              <a:t>method logically </a:t>
            </a:r>
            <a:r>
              <a:rPr lang="en-US" dirty="0" smtClean="0"/>
              <a:t>summarizes </a:t>
            </a:r>
            <a:r>
              <a:rPr lang="en-US" dirty="0"/>
              <a:t>cash flow movement under broad operating </a:t>
            </a:r>
            <a:r>
              <a:rPr lang="en-US" dirty="0" smtClean="0"/>
              <a:t>heads-uses gross profits</a:t>
            </a:r>
          </a:p>
          <a:p>
            <a:endParaRPr lang="en-US" dirty="0"/>
          </a:p>
          <a:p>
            <a:r>
              <a:rPr lang="en-US" dirty="0"/>
              <a:t>I</a:t>
            </a:r>
            <a:r>
              <a:rPr lang="en-US" dirty="0" smtClean="0"/>
              <a:t>ndirect </a:t>
            </a:r>
            <a:r>
              <a:rPr lang="en-US" dirty="0"/>
              <a:t>method works backward from Net profit and remove all noncash income and expenses to get cash from operating activities</a:t>
            </a:r>
          </a:p>
          <a:p>
            <a:pPr marL="0" indent="0">
              <a:buNone/>
            </a:pPr>
            <a:r>
              <a:rPr lang="en-US" b="1" dirty="0"/>
              <a:t> </a:t>
            </a:r>
            <a:endParaRPr lang="en-US" dirty="0"/>
          </a:p>
          <a:p>
            <a:endParaRPr lang="en-GB" dirty="0" smtClean="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GB" altLang="en-US" sz="1800" b="0" i="0" u="none" strike="noStrike" cap="none" normalizeH="0" baseline="0" smtClean="0">
              <a:ln>
                <a:noFill/>
              </a:ln>
              <a:solidFill>
                <a:schemeClr val="tx1"/>
              </a:solidFill>
              <a:effectLst/>
              <a:latin typeface="Arial" panose="020B0604020202020204" pitchFamily="34" charset="0"/>
            </a:endParaRPr>
          </a:p>
        </p:txBody>
      </p:sp>
      <p:sp>
        <p:nvSpPr>
          <p:cNvPr id="6" name="Rectangle 3"/>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3802576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924" y="98854"/>
            <a:ext cx="11446476" cy="778675"/>
          </a:xfrm>
        </p:spPr>
        <p:txBody>
          <a:bodyPr/>
          <a:lstStyle/>
          <a:p>
            <a:pPr algn="l"/>
            <a:r>
              <a:rPr lang="en-US" sz="3600" b="1" dirty="0"/>
              <a:t>Cash Flows from Operating Activities </a:t>
            </a:r>
            <a:r>
              <a:rPr lang="en-US" sz="3600" b="1" dirty="0" smtClean="0"/>
              <a:t>–Indirect method</a:t>
            </a:r>
            <a:endParaRPr lang="en-US" sz="36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941644516"/>
              </p:ext>
            </p:extLst>
          </p:nvPr>
        </p:nvGraphicFramePr>
        <p:xfrm>
          <a:off x="761999" y="1584962"/>
          <a:ext cx="7239000" cy="5023100"/>
        </p:xfrm>
        <a:graphic>
          <a:graphicData uri="http://schemas.openxmlformats.org/drawingml/2006/table">
            <a:tbl>
              <a:tblPr firstRow="1" firstCol="1" bandRow="1"/>
              <a:tblGrid>
                <a:gridCol w="3619500">
                  <a:extLst>
                    <a:ext uri="{9D8B030D-6E8A-4147-A177-3AD203B41FA5}">
                      <a16:colId xmlns:a16="http://schemas.microsoft.com/office/drawing/2014/main" val="1781362298"/>
                    </a:ext>
                  </a:extLst>
                </a:gridCol>
                <a:gridCol w="3619500">
                  <a:extLst>
                    <a:ext uri="{9D8B030D-6E8A-4147-A177-3AD203B41FA5}">
                      <a16:colId xmlns:a16="http://schemas.microsoft.com/office/drawing/2014/main" val="3321585325"/>
                    </a:ext>
                  </a:extLst>
                </a:gridCol>
              </a:tblGrid>
              <a:tr h="943665">
                <a:tc>
                  <a:txBody>
                    <a:bodyPr/>
                    <a:lstStyle/>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Net Income </a:t>
                      </a:r>
                    </a:p>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Adjustments to reconcile net income to net cash provided by operating activities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$XXX</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85572354"/>
                  </a:ext>
                </a:extLst>
              </a:tr>
              <a:tr h="291388">
                <a:tc>
                  <a:txBody>
                    <a:bodyPr/>
                    <a:lstStyle/>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Decrease in operating assets **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72599288"/>
                  </a:ext>
                </a:extLst>
              </a:tr>
              <a:tr h="291388">
                <a:tc>
                  <a:txBody>
                    <a:bodyPr/>
                    <a:lstStyle/>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Increase in operating liabilities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X</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75058064"/>
                  </a:ext>
                </a:extLst>
              </a:tr>
              <a:tr h="291388">
                <a:tc>
                  <a:txBody>
                    <a:bodyPr/>
                    <a:lstStyle/>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Increase in operating assets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(X)</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86426385"/>
                  </a:ext>
                </a:extLst>
              </a:tr>
              <a:tr h="291388">
                <a:tc>
                  <a:txBody>
                    <a:bodyPr/>
                    <a:lstStyle/>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Decrease in operating liabilities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(X)</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35204484"/>
                  </a:ext>
                </a:extLst>
              </a:tr>
              <a:tr h="291388">
                <a:tc>
                  <a:txBody>
                    <a:bodyPr/>
                    <a:lstStyle/>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Depreciation Expense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X</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93942872"/>
                  </a:ext>
                </a:extLst>
              </a:tr>
              <a:tr h="291388">
                <a:tc>
                  <a:txBody>
                    <a:bodyPr/>
                    <a:lstStyle/>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Loss on sale of assets or debt retirement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X</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13128102"/>
                  </a:ext>
                </a:extLst>
              </a:tr>
              <a:tr h="291388">
                <a:tc>
                  <a:txBody>
                    <a:bodyPr/>
                    <a:lstStyle/>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Gain on sale of assets or debt retirement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(X)</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71757305"/>
                  </a:ext>
                </a:extLst>
              </a:tr>
              <a:tr h="291388">
                <a:tc>
                  <a:txBody>
                    <a:bodyPr/>
                    <a:lstStyle/>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Net Cash Provided by Operating Activities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$XXX</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98346573"/>
                  </a:ext>
                </a:extLst>
              </a:tr>
              <a:tr h="291388">
                <a:tc>
                  <a:txBody>
                    <a:bodyPr/>
                    <a:lstStyle/>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06363039"/>
                  </a:ext>
                </a:extLst>
              </a:tr>
            </a:tbl>
          </a:graphicData>
        </a:graphic>
      </p:graphicFrame>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88223218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924" y="98854"/>
            <a:ext cx="11446476" cy="778675"/>
          </a:xfrm>
        </p:spPr>
        <p:txBody>
          <a:bodyPr/>
          <a:lstStyle/>
          <a:p>
            <a:pPr algn="l"/>
            <a:r>
              <a:rPr lang="en-US" sz="3600" b="1" dirty="0" smtClean="0"/>
              <a:t>Illustration –Operating cash flows</a:t>
            </a:r>
            <a:endParaRPr lang="en-US" sz="3600" dirty="0"/>
          </a:p>
        </p:txBody>
      </p:sp>
      <p:sp>
        <p:nvSpPr>
          <p:cNvPr id="3" name="Content Placeholder 2"/>
          <p:cNvSpPr>
            <a:spLocks noGrp="1"/>
          </p:cNvSpPr>
          <p:nvPr>
            <p:ph idx="1"/>
          </p:nvPr>
        </p:nvSpPr>
        <p:spPr>
          <a:xfrm>
            <a:off x="135924" y="877529"/>
            <a:ext cx="11446476" cy="5950565"/>
          </a:xfrm>
        </p:spPr>
        <p:txBody>
          <a:bodyPr/>
          <a:lstStyle/>
          <a:p>
            <a:pPr marL="0" indent="0">
              <a:buNone/>
            </a:pPr>
            <a:r>
              <a:rPr lang="en-US" dirty="0" smtClean="0"/>
              <a:t>MIKA </a:t>
            </a:r>
            <a:r>
              <a:rPr lang="en-US" dirty="0"/>
              <a:t>Company reported the </a:t>
            </a:r>
            <a:r>
              <a:rPr lang="en-US" dirty="0" smtClean="0"/>
              <a:t>following, </a:t>
            </a:r>
            <a:endParaRPr lang="en-US" dirty="0"/>
          </a:p>
          <a:p>
            <a:pPr>
              <a:buFont typeface="Arial" panose="020B0604020202020204" pitchFamily="34" charset="0"/>
              <a:buChar char="•"/>
            </a:pPr>
            <a:r>
              <a:rPr lang="en-US" dirty="0"/>
              <a:t>Net income, $200,000</a:t>
            </a:r>
          </a:p>
          <a:p>
            <a:pPr>
              <a:buFont typeface="Arial" panose="020B0604020202020204" pitchFamily="34" charset="0"/>
              <a:buChar char="•"/>
            </a:pPr>
            <a:r>
              <a:rPr lang="en-US" dirty="0"/>
              <a:t> Depreciation expense, $50,000</a:t>
            </a:r>
          </a:p>
          <a:p>
            <a:pPr>
              <a:buFont typeface="Arial" panose="020B0604020202020204" pitchFamily="34" charset="0"/>
              <a:buChar char="•"/>
            </a:pPr>
            <a:r>
              <a:rPr lang="en-US" dirty="0" smtClean="0"/>
              <a:t>Increase </a:t>
            </a:r>
            <a:r>
              <a:rPr lang="en-US" dirty="0"/>
              <a:t>in accounts receivable, $10,000</a:t>
            </a:r>
          </a:p>
          <a:p>
            <a:pPr>
              <a:buFont typeface="Arial" panose="020B0604020202020204" pitchFamily="34" charset="0"/>
              <a:buChar char="•"/>
            </a:pPr>
            <a:r>
              <a:rPr lang="en-US" dirty="0"/>
              <a:t> Decrease in merchandise inventory, $2,000</a:t>
            </a:r>
          </a:p>
          <a:p>
            <a:pPr>
              <a:buFont typeface="Arial" panose="020B0604020202020204" pitchFamily="34" charset="0"/>
              <a:buChar char="•"/>
            </a:pPr>
            <a:r>
              <a:rPr lang="en-US" dirty="0"/>
              <a:t> Increase in prepaid expenses, $1,000</a:t>
            </a:r>
          </a:p>
          <a:p>
            <a:pPr>
              <a:buFont typeface="Arial" panose="020B0604020202020204" pitchFamily="34" charset="0"/>
              <a:buChar char="•"/>
            </a:pPr>
            <a:r>
              <a:rPr lang="en-US" dirty="0" smtClean="0"/>
              <a:t>Decrease </a:t>
            </a:r>
            <a:r>
              <a:rPr lang="en-US" dirty="0"/>
              <a:t>in accounts payable, $9,000</a:t>
            </a:r>
          </a:p>
          <a:p>
            <a:pPr>
              <a:buFont typeface="Arial" panose="020B0604020202020204" pitchFamily="34" charset="0"/>
              <a:buChar char="•"/>
            </a:pPr>
            <a:r>
              <a:rPr lang="en-US" dirty="0" smtClean="0"/>
              <a:t>Increase </a:t>
            </a:r>
            <a:r>
              <a:rPr lang="en-US" dirty="0"/>
              <a:t>in wages payable, $3,000</a:t>
            </a:r>
          </a:p>
          <a:p>
            <a:pPr>
              <a:buFont typeface="Arial" panose="020B0604020202020204" pitchFamily="34" charset="0"/>
              <a:buChar char="•"/>
            </a:pPr>
            <a:r>
              <a:rPr lang="en-US" dirty="0"/>
              <a:t> Loss on sale of equipment, $1,000</a:t>
            </a:r>
          </a:p>
          <a:p>
            <a:pPr marL="0" indent="0">
              <a:buNone/>
            </a:pPr>
            <a:r>
              <a:rPr lang="en-GB" b="1" dirty="0" smtClean="0"/>
              <a:t>Determine cash flow from operating activities</a:t>
            </a:r>
            <a:endParaRPr lang="en-GB" b="1" dirty="0" smtClean="0"/>
          </a:p>
          <a:p>
            <a:endParaRPr lang="en-GB" dirty="0" smtClean="0"/>
          </a:p>
          <a:p>
            <a:endParaRPr lang="en-GB" dirty="0"/>
          </a:p>
          <a:p>
            <a:pPr marL="457200" lvl="1" indent="0">
              <a:buNone/>
            </a:pPr>
            <a:r>
              <a:rPr lang="en-GB" dirty="0" smtClean="0"/>
              <a:t>								</a:t>
            </a:r>
          </a:p>
        </p:txBody>
      </p:sp>
      <p:sp>
        <p:nvSpPr>
          <p:cNvPr id="6" name="Rectangle 3"/>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08995048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924" y="98854"/>
            <a:ext cx="11446476" cy="778675"/>
          </a:xfrm>
        </p:spPr>
        <p:txBody>
          <a:bodyPr/>
          <a:lstStyle/>
          <a:p>
            <a:pPr marL="0" indent="0" algn="l">
              <a:buNone/>
            </a:pPr>
            <a:r>
              <a:rPr lang="en-US" sz="3600" b="1" dirty="0" smtClean="0"/>
              <a:t>Solution</a:t>
            </a:r>
            <a:endParaRPr lang="en-US" sz="3600" b="1" dirty="0"/>
          </a:p>
        </p:txBody>
      </p:sp>
      <p:sp>
        <p:nvSpPr>
          <p:cNvPr id="3" name="Content Placeholder 2"/>
          <p:cNvSpPr>
            <a:spLocks noGrp="1"/>
          </p:cNvSpPr>
          <p:nvPr>
            <p:ph idx="1"/>
          </p:nvPr>
        </p:nvSpPr>
        <p:spPr>
          <a:xfrm>
            <a:off x="135924" y="877529"/>
            <a:ext cx="11446476" cy="5950565"/>
          </a:xfrm>
        </p:spPr>
        <p:txBody>
          <a:bodyPr/>
          <a:lstStyle/>
          <a:p>
            <a:endParaRPr lang="en-GB" dirty="0"/>
          </a:p>
          <a:p>
            <a:endParaRPr lang="en-GB" dirty="0"/>
          </a:p>
          <a:p>
            <a:pPr marL="457200" lvl="1" indent="0">
              <a:buNone/>
            </a:pPr>
            <a:r>
              <a:rPr lang="en-GB" dirty="0" smtClean="0"/>
              <a:t>								</a:t>
            </a:r>
          </a:p>
        </p:txBody>
      </p:sp>
      <p:sp>
        <p:nvSpPr>
          <p:cNvPr id="6" name="Rectangle 3"/>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4081649897"/>
              </p:ext>
            </p:extLst>
          </p:nvPr>
        </p:nvGraphicFramePr>
        <p:xfrm>
          <a:off x="822959" y="1645917"/>
          <a:ext cx="6629402" cy="4389120"/>
        </p:xfrm>
        <a:graphic>
          <a:graphicData uri="http://schemas.openxmlformats.org/drawingml/2006/table">
            <a:tbl>
              <a:tblPr firstRow="1" firstCol="1" bandRow="1"/>
              <a:tblGrid>
                <a:gridCol w="3314701">
                  <a:extLst>
                    <a:ext uri="{9D8B030D-6E8A-4147-A177-3AD203B41FA5}">
                      <a16:colId xmlns:a16="http://schemas.microsoft.com/office/drawing/2014/main" val="3206321411"/>
                    </a:ext>
                  </a:extLst>
                </a:gridCol>
                <a:gridCol w="3314701">
                  <a:extLst>
                    <a:ext uri="{9D8B030D-6E8A-4147-A177-3AD203B41FA5}">
                      <a16:colId xmlns:a16="http://schemas.microsoft.com/office/drawing/2014/main" val="2763789702"/>
                    </a:ext>
                  </a:extLst>
                </a:gridCol>
              </a:tblGrid>
              <a:tr h="1041009">
                <a:tc>
                  <a:txBody>
                    <a:bodyPr/>
                    <a:lstStyle/>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Net Income </a:t>
                      </a:r>
                    </a:p>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Adjustments to reconcile net income to net cash provided by operating activities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$200,000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78964708"/>
                  </a:ext>
                </a:extLst>
              </a:tr>
              <a:tr h="260253">
                <a:tc>
                  <a:txBody>
                    <a:bodyPr/>
                    <a:lstStyle/>
                    <a:p>
                      <a:pPr>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Increase in accounts receivable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(10,000)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19028135"/>
                  </a:ext>
                </a:extLst>
              </a:tr>
              <a:tr h="260253">
                <a:tc>
                  <a:txBody>
                    <a:bodyPr/>
                    <a:lstStyle/>
                    <a:p>
                      <a:pPr>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     Decrease in merchandise inventory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2,000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45234707"/>
                  </a:ext>
                </a:extLst>
              </a:tr>
              <a:tr h="260253">
                <a:tc>
                  <a:txBody>
                    <a:bodyPr/>
                    <a:lstStyle/>
                    <a:p>
                      <a:pPr algn="just">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     Increase in prepaid expenses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(1,000)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6835840"/>
                  </a:ext>
                </a:extLst>
              </a:tr>
              <a:tr h="260253">
                <a:tc>
                  <a:txBody>
                    <a:bodyPr/>
                    <a:lstStyle/>
                    <a:p>
                      <a:pPr algn="just">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     Decrease in accounts payable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(9,000)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54063295"/>
                  </a:ext>
                </a:extLst>
              </a:tr>
              <a:tr h="260253">
                <a:tc>
                  <a:txBody>
                    <a:bodyPr/>
                    <a:lstStyle/>
                    <a:p>
                      <a:pPr algn="just">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     Increase in wages payable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3,000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14656703"/>
                  </a:ext>
                </a:extLst>
              </a:tr>
              <a:tr h="260253">
                <a:tc>
                  <a:txBody>
                    <a:bodyPr/>
                    <a:lstStyle/>
                    <a:p>
                      <a:pPr algn="just">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     Depreciation expense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50,000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68279085"/>
                  </a:ext>
                </a:extLst>
              </a:tr>
              <a:tr h="260253">
                <a:tc>
                  <a:txBody>
                    <a:bodyPr/>
                    <a:lstStyle/>
                    <a:p>
                      <a:pPr algn="just">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    Loss on sale of equipment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1,000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98329729"/>
                  </a:ext>
                </a:extLst>
              </a:tr>
              <a:tr h="260253">
                <a:tc>
                  <a:txBody>
                    <a:bodyPr/>
                    <a:lstStyle/>
                    <a:p>
                      <a:pPr algn="just">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Net cash provided by operating activities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$236,000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26640923"/>
                  </a:ext>
                </a:extLst>
              </a:tr>
              <a:tr h="260253">
                <a:tc>
                  <a:txBody>
                    <a:bodyPr/>
                    <a:lstStyle/>
                    <a:p>
                      <a:pPr algn="just">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83458021"/>
                  </a:ext>
                </a:extLst>
              </a:tr>
            </a:tbl>
          </a:graphicData>
        </a:graphic>
      </p:graphicFrame>
    </p:spTree>
    <p:extLst>
      <p:ext uri="{BB962C8B-B14F-4D97-AF65-F5344CB8AC3E}">
        <p14:creationId xmlns:p14="http://schemas.microsoft.com/office/powerpoint/2010/main" val="259205533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924" y="98854"/>
            <a:ext cx="11446476" cy="586947"/>
          </a:xfrm>
        </p:spPr>
        <p:txBody>
          <a:bodyPr/>
          <a:lstStyle/>
          <a:p>
            <a:pPr algn="l"/>
            <a:r>
              <a:rPr lang="en-GB" sz="3600" dirty="0"/>
              <a:t>	</a:t>
            </a:r>
            <a:r>
              <a:rPr lang="en-US" sz="3600" b="1" dirty="0"/>
              <a:t> </a:t>
            </a:r>
            <a:r>
              <a:rPr lang="en-US" sz="3600" b="1" dirty="0"/>
              <a:t>Cash Flows from Investing Activities</a:t>
            </a:r>
            <a:endParaRPr lang="en-US" sz="3600" dirty="0"/>
          </a:p>
        </p:txBody>
      </p:sp>
      <p:sp>
        <p:nvSpPr>
          <p:cNvPr id="3" name="Content Placeholder 2"/>
          <p:cNvSpPr>
            <a:spLocks noGrp="1"/>
          </p:cNvSpPr>
          <p:nvPr>
            <p:ph idx="1"/>
          </p:nvPr>
        </p:nvSpPr>
        <p:spPr>
          <a:xfrm>
            <a:off x="135924" y="685801"/>
            <a:ext cx="11446476" cy="6142294"/>
          </a:xfrm>
        </p:spPr>
        <p:txBody>
          <a:bodyPr/>
          <a:lstStyle/>
          <a:p>
            <a:pPr marL="0" indent="0" algn="just">
              <a:buNone/>
            </a:pPr>
            <a:r>
              <a:rPr lang="en-US" b="1" dirty="0" smtClean="0"/>
              <a:t>Investing </a:t>
            </a:r>
            <a:r>
              <a:rPr lang="en-US" b="1" dirty="0"/>
              <a:t>activities include cash inflows from: </a:t>
            </a:r>
          </a:p>
          <a:p>
            <a:pPr marL="0" indent="0" algn="just">
              <a:buNone/>
            </a:pPr>
            <a:r>
              <a:rPr lang="en-US" dirty="0"/>
              <a:t>• Sale of long-term assets </a:t>
            </a:r>
          </a:p>
          <a:p>
            <a:pPr marL="0" indent="0" algn="just">
              <a:buNone/>
            </a:pPr>
            <a:r>
              <a:rPr lang="en-US" dirty="0"/>
              <a:t>• Sale of investments (except trading securities) </a:t>
            </a:r>
          </a:p>
          <a:p>
            <a:pPr marL="0" indent="0" algn="just">
              <a:buNone/>
            </a:pPr>
            <a:r>
              <a:rPr lang="en-US" dirty="0" smtClean="0"/>
              <a:t>•</a:t>
            </a:r>
            <a:r>
              <a:rPr lang="en-US" dirty="0"/>
              <a:t> </a:t>
            </a:r>
            <a:r>
              <a:rPr lang="en-US" b="1" dirty="0" smtClean="0"/>
              <a:t>Investing </a:t>
            </a:r>
            <a:r>
              <a:rPr lang="en-US" b="1" dirty="0"/>
              <a:t>activities include cash outflows from: </a:t>
            </a:r>
          </a:p>
          <a:p>
            <a:pPr marL="0" indent="0" algn="just">
              <a:buNone/>
            </a:pPr>
            <a:r>
              <a:rPr lang="en-US" dirty="0"/>
              <a:t>• Purchase of long-term assets</a:t>
            </a:r>
          </a:p>
          <a:p>
            <a:pPr marL="0" indent="0" algn="just">
              <a:buNone/>
            </a:pPr>
            <a:r>
              <a:rPr lang="en-US" dirty="0" smtClean="0"/>
              <a:t>• </a:t>
            </a:r>
            <a:r>
              <a:rPr lang="en-US" dirty="0"/>
              <a:t>Purchase of investments (except trading securities) </a:t>
            </a:r>
          </a:p>
          <a:p>
            <a:pPr marL="0" indent="0" algn="just">
              <a:buNone/>
            </a:pPr>
            <a:r>
              <a:rPr lang="en-US" dirty="0"/>
              <a:t>• Loaning cash to others </a:t>
            </a:r>
          </a:p>
          <a:p>
            <a:pPr marL="0" indent="0" algn="just">
              <a:buNone/>
            </a:pPr>
            <a:r>
              <a:rPr lang="en-US" dirty="0" smtClean="0"/>
              <a:t>To obtain </a:t>
            </a:r>
            <a:r>
              <a:rPr lang="en-US" dirty="0"/>
              <a:t>data for the investing activities </a:t>
            </a:r>
            <a:r>
              <a:rPr lang="en-US" dirty="0" smtClean="0"/>
              <a:t>1</a:t>
            </a:r>
            <a:r>
              <a:rPr lang="en-US" dirty="0"/>
              <a:t>. Calculate the increase or decrease in the long-term asset accounts </a:t>
            </a:r>
            <a:r>
              <a:rPr lang="en-US" dirty="0" smtClean="0"/>
              <a:t>, 2</a:t>
            </a:r>
            <a:r>
              <a:rPr lang="en-US" dirty="0"/>
              <a:t>. Reconstruct the changes in the accounts </a:t>
            </a:r>
            <a:r>
              <a:rPr lang="en-US" dirty="0" smtClean="0"/>
              <a:t>3</a:t>
            </a:r>
            <a:r>
              <a:rPr lang="en-US" dirty="0"/>
              <a:t>. Report their effects in the investing activities</a:t>
            </a:r>
          </a:p>
          <a:p>
            <a:pPr marL="0" indent="0">
              <a:buNone/>
            </a:pPr>
            <a:r>
              <a:rPr lang="en-GB" dirty="0" smtClean="0"/>
              <a:t>	</a:t>
            </a:r>
          </a:p>
        </p:txBody>
      </p:sp>
      <p:sp>
        <p:nvSpPr>
          <p:cNvPr id="6" name="Rectangle 3"/>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51803256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582400" cy="528451"/>
          </a:xfrm>
        </p:spPr>
        <p:txBody>
          <a:bodyPr/>
          <a:lstStyle/>
          <a:p>
            <a:pPr algn="l"/>
            <a:r>
              <a:rPr lang="en-US" sz="3600" b="1" dirty="0" smtClean="0"/>
              <a:t>Illustration- Investing Activities</a:t>
            </a:r>
            <a:endParaRPr lang="en-US" sz="3600" dirty="0"/>
          </a:p>
        </p:txBody>
      </p:sp>
      <p:sp>
        <p:nvSpPr>
          <p:cNvPr id="4" name="Content Placeholder 3"/>
          <p:cNvSpPr>
            <a:spLocks noGrp="1"/>
          </p:cNvSpPr>
          <p:nvPr>
            <p:ph idx="1"/>
          </p:nvPr>
        </p:nvSpPr>
        <p:spPr>
          <a:xfrm>
            <a:off x="167640" y="528451"/>
            <a:ext cx="11536680" cy="6085709"/>
          </a:xfrm>
        </p:spPr>
        <p:txBody>
          <a:bodyPr/>
          <a:lstStyle/>
          <a:p>
            <a:pPr marL="0" indent="0" algn="just">
              <a:buNone/>
            </a:pPr>
            <a:r>
              <a:rPr lang="en-US" dirty="0" smtClean="0"/>
              <a:t>MIKA </a:t>
            </a:r>
            <a:r>
              <a:rPr lang="en-US" dirty="0"/>
              <a:t>Company </a:t>
            </a:r>
            <a:r>
              <a:rPr lang="en-US" dirty="0" smtClean="0"/>
              <a:t>has equipment worth </a:t>
            </a:r>
            <a:r>
              <a:rPr lang="en-US" dirty="0"/>
              <a:t>$100,000 at the beginning of the year, and $120,000 at the end of the year. The equipment increased by $20,000 during the year. </a:t>
            </a:r>
            <a:r>
              <a:rPr lang="en-US" dirty="0" smtClean="0"/>
              <a:t>Detailed </a:t>
            </a:r>
            <a:r>
              <a:rPr lang="en-US" dirty="0"/>
              <a:t>reconstruction of Equipment revealed the following:</a:t>
            </a:r>
          </a:p>
          <a:p>
            <a:pPr marL="0" indent="0" algn="just">
              <a:buNone/>
            </a:pPr>
            <a:r>
              <a:rPr lang="en-US" dirty="0" smtClean="0"/>
              <a:t>Equipment</a:t>
            </a:r>
            <a:r>
              <a:rPr lang="en-US" dirty="0"/>
              <a:t>, beginning of year $100,000 </a:t>
            </a:r>
          </a:p>
          <a:p>
            <a:pPr marL="0" indent="0" algn="just">
              <a:buNone/>
            </a:pPr>
            <a:r>
              <a:rPr lang="en-US" dirty="0"/>
              <a:t>Purchases of equipment             30,000 </a:t>
            </a:r>
          </a:p>
          <a:p>
            <a:pPr marL="0" indent="0" algn="just">
              <a:buNone/>
            </a:pPr>
            <a:r>
              <a:rPr lang="en-US" dirty="0"/>
              <a:t>Sales of equipment                    </a:t>
            </a:r>
            <a:r>
              <a:rPr lang="en-US" u="sng" dirty="0"/>
              <a:t>(10,000)</a:t>
            </a:r>
            <a:r>
              <a:rPr lang="en-US" dirty="0"/>
              <a:t> </a:t>
            </a:r>
          </a:p>
          <a:p>
            <a:pPr marL="0" indent="0" algn="just">
              <a:buNone/>
            </a:pPr>
            <a:r>
              <a:rPr lang="en-US" dirty="0" smtClean="0"/>
              <a:t>Equipment</a:t>
            </a:r>
            <a:r>
              <a:rPr lang="en-US" dirty="0"/>
              <a:t>, end of year          $</a:t>
            </a:r>
            <a:r>
              <a:rPr lang="en-US" dirty="0" smtClean="0"/>
              <a:t>120,000</a:t>
            </a:r>
          </a:p>
          <a:p>
            <a:pPr marL="0" indent="0" algn="just">
              <a:buNone/>
            </a:pPr>
            <a:r>
              <a:rPr lang="en-US" dirty="0"/>
              <a:t>The equipment sold had an original cost of $10,000 and accumulated depreciation of $</a:t>
            </a:r>
            <a:r>
              <a:rPr lang="en-US" dirty="0" smtClean="0"/>
              <a:t>4,000. The </a:t>
            </a:r>
            <a:r>
              <a:rPr lang="en-US" dirty="0"/>
              <a:t>equipment was sold for $</a:t>
            </a:r>
            <a:r>
              <a:rPr lang="en-US" dirty="0" smtClean="0"/>
              <a:t>5,000. Show the </a:t>
            </a:r>
            <a:r>
              <a:rPr lang="en-US" dirty="0"/>
              <a:t>investing activities section </a:t>
            </a:r>
            <a:r>
              <a:rPr lang="en-US" dirty="0" smtClean="0"/>
              <a:t>of cash flow statement</a:t>
            </a:r>
            <a:endParaRPr lang="en-US" dirty="0"/>
          </a:p>
        </p:txBody>
      </p:sp>
    </p:spTree>
    <p:extLst>
      <p:ext uri="{BB962C8B-B14F-4D97-AF65-F5344CB8AC3E}">
        <p14:creationId xmlns:p14="http://schemas.microsoft.com/office/powerpoint/2010/main" val="381188268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54349" cy="918988"/>
          </a:xfrm>
        </p:spPr>
        <p:txBody>
          <a:bodyPr/>
          <a:lstStyle/>
          <a:p>
            <a:pPr algn="l"/>
            <a:r>
              <a:rPr lang="en-US" sz="3600" b="1" dirty="0" smtClean="0"/>
              <a:t/>
            </a:r>
            <a:br>
              <a:rPr lang="en-US" sz="3600" b="1" dirty="0" smtClean="0"/>
            </a:br>
            <a:r>
              <a:rPr lang="en-US" sz="3600" b="1" dirty="0" smtClean="0"/>
              <a:t>Solution-Investing Activities </a:t>
            </a:r>
            <a:r>
              <a:rPr lang="en-GB" sz="3600" b="1" dirty="0"/>
              <a:t/>
            </a:r>
            <a:br>
              <a:rPr lang="en-GB" sz="3600" b="1" dirty="0"/>
            </a:br>
            <a:endParaRPr lang="en-US" sz="3600" b="1" dirty="0"/>
          </a:p>
        </p:txBody>
      </p:sp>
      <p:sp>
        <p:nvSpPr>
          <p:cNvPr id="3" name="Content Placeholder 2"/>
          <p:cNvSpPr>
            <a:spLocks noGrp="1"/>
          </p:cNvSpPr>
          <p:nvPr>
            <p:ph idx="1"/>
          </p:nvPr>
        </p:nvSpPr>
        <p:spPr>
          <a:xfrm>
            <a:off x="147483" y="717551"/>
            <a:ext cx="11916697" cy="5969614"/>
          </a:xfrm>
        </p:spPr>
        <p:txBody>
          <a:bodyPr/>
          <a:lstStyle/>
          <a:p>
            <a:pPr marL="0" lvl="0" indent="0">
              <a:buNone/>
            </a:pPr>
            <a:endParaRPr lang="en-GB" dirty="0" smtClean="0"/>
          </a:p>
          <a:p>
            <a:pPr marL="0" indent="0">
              <a:buNone/>
            </a:pPr>
            <a:r>
              <a:rPr lang="en-US" b="1" dirty="0"/>
              <a:t>Cash flows from investing activities </a:t>
            </a:r>
          </a:p>
          <a:p>
            <a:pPr marL="0" indent="0">
              <a:buNone/>
            </a:pPr>
            <a:r>
              <a:rPr lang="en-US" dirty="0"/>
              <a:t>Cash received from sale of </a:t>
            </a:r>
            <a:r>
              <a:rPr lang="en-US" dirty="0" smtClean="0"/>
              <a:t>equipment                        $</a:t>
            </a:r>
            <a:r>
              <a:rPr lang="en-US" dirty="0"/>
              <a:t>5,000</a:t>
            </a:r>
          </a:p>
          <a:p>
            <a:pPr marL="0" indent="0">
              <a:buNone/>
            </a:pPr>
            <a:r>
              <a:rPr lang="en-US" dirty="0"/>
              <a:t>Cash paid for purchase of </a:t>
            </a:r>
            <a:r>
              <a:rPr lang="en-US" dirty="0" smtClean="0"/>
              <a:t>equipment                         </a:t>
            </a:r>
            <a:r>
              <a:rPr lang="en-US" dirty="0"/>
              <a:t>(30,000</a:t>
            </a:r>
            <a:r>
              <a:rPr lang="en-US" dirty="0" smtClean="0"/>
              <a:t>)</a:t>
            </a:r>
          </a:p>
          <a:p>
            <a:pPr marL="0" indent="0">
              <a:buNone/>
            </a:pPr>
            <a:r>
              <a:rPr lang="en-US" dirty="0" smtClean="0"/>
              <a:t>                           Net cash used in investing activities  (25,000)</a:t>
            </a:r>
          </a:p>
          <a:p>
            <a:pPr marL="0" indent="0">
              <a:buNone/>
            </a:pPr>
            <a:r>
              <a:rPr lang="en-US" dirty="0"/>
              <a:t> </a:t>
            </a:r>
          </a:p>
          <a:p>
            <a:pPr marL="0" indent="0">
              <a:buNone/>
            </a:pPr>
            <a:r>
              <a:rPr lang="en-US" dirty="0"/>
              <a:t>The loss on sale of equipment of $1,000 would be added to net income in operating activities</a:t>
            </a:r>
            <a:r>
              <a:rPr lang="en-US" dirty="0" smtClean="0"/>
              <a:t>. </a:t>
            </a:r>
            <a:endParaRPr lang="en-US" dirty="0"/>
          </a:p>
          <a:p>
            <a:pPr marL="0" indent="0" algn="ctr">
              <a:buNone/>
            </a:pPr>
            <a:r>
              <a:rPr lang="en-GB" baseline="-25000" dirty="0" smtClean="0"/>
              <a:t>	</a:t>
            </a:r>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6"/>
          <p:cNvSpPr>
            <a:spLocks noChangeArrowheads="1"/>
          </p:cNvSpPr>
          <p:nvPr/>
        </p:nvSpPr>
        <p:spPr bwMode="auto">
          <a:xfrm>
            <a:off x="0" y="3587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1100" b="0" i="0" u="none" strike="noStrike" cap="none" normalizeH="0" baseline="0" dirty="0" smtClean="0">
                <a:ln>
                  <a:noFill/>
                </a:ln>
                <a:solidFill>
                  <a:schemeClr val="tx1"/>
                </a:solidFill>
                <a:effectLst/>
                <a:latin typeface="Arial" panose="020B0604020202020204" pitchFamily="34" charset="0"/>
              </a:rPr>
              <a:t> </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0" name="Right Brace 9"/>
          <p:cNvSpPr/>
          <p:nvPr/>
        </p:nvSpPr>
        <p:spPr>
          <a:xfrm>
            <a:off x="7924800" y="-398779"/>
            <a:ext cx="45719" cy="45719"/>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422066875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054349" cy="918988"/>
          </a:xfrm>
        </p:spPr>
        <p:txBody>
          <a:bodyPr/>
          <a:lstStyle/>
          <a:p>
            <a:pPr algn="l"/>
            <a:r>
              <a:rPr lang="en-US" sz="3600" b="1" dirty="0"/>
              <a:t>Cash Flows from Financing Activities </a:t>
            </a:r>
            <a:endParaRPr lang="en-US" sz="3600" dirty="0"/>
          </a:p>
        </p:txBody>
      </p:sp>
      <p:sp>
        <p:nvSpPr>
          <p:cNvPr id="3" name="Content Placeholder 2"/>
          <p:cNvSpPr>
            <a:spLocks noGrp="1"/>
          </p:cNvSpPr>
          <p:nvPr>
            <p:ph idx="1"/>
          </p:nvPr>
        </p:nvSpPr>
        <p:spPr>
          <a:xfrm>
            <a:off x="147483" y="717551"/>
            <a:ext cx="11916697" cy="5969614"/>
          </a:xfrm>
        </p:spPr>
        <p:txBody>
          <a:bodyPr/>
          <a:lstStyle/>
          <a:p>
            <a:pPr marL="0" lvl="0" indent="0">
              <a:buNone/>
            </a:pPr>
            <a:endParaRPr lang="en-GB" dirty="0" smtClean="0"/>
          </a:p>
          <a:p>
            <a:pPr marL="0" indent="0">
              <a:buNone/>
            </a:pPr>
            <a:r>
              <a:rPr lang="en-US" dirty="0" smtClean="0"/>
              <a:t>Financing </a:t>
            </a:r>
            <a:r>
              <a:rPr lang="en-US" dirty="0"/>
              <a:t>activities include cash inflows from: </a:t>
            </a:r>
          </a:p>
          <a:p>
            <a:pPr marL="0" indent="0">
              <a:buNone/>
            </a:pPr>
            <a:r>
              <a:rPr lang="en-US" dirty="0"/>
              <a:t>• Issuing stock/shares</a:t>
            </a:r>
          </a:p>
          <a:p>
            <a:pPr marL="0" indent="0">
              <a:buNone/>
            </a:pPr>
            <a:r>
              <a:rPr lang="en-US" dirty="0"/>
              <a:t> • Issuing debt </a:t>
            </a:r>
          </a:p>
          <a:p>
            <a:pPr marL="0" indent="0">
              <a:buNone/>
            </a:pPr>
            <a:r>
              <a:rPr lang="en-US" dirty="0"/>
              <a:t> </a:t>
            </a:r>
          </a:p>
          <a:p>
            <a:pPr marL="0" indent="0">
              <a:buNone/>
            </a:pPr>
            <a:r>
              <a:rPr lang="en-US" dirty="0"/>
              <a:t>Financing activities include cash outflows from: </a:t>
            </a:r>
          </a:p>
          <a:p>
            <a:pPr marL="0" indent="0">
              <a:buNone/>
            </a:pPr>
            <a:r>
              <a:rPr lang="en-US" dirty="0"/>
              <a:t>• Repurchase of shares </a:t>
            </a:r>
          </a:p>
          <a:p>
            <a:pPr marL="0" indent="0">
              <a:buNone/>
            </a:pPr>
            <a:r>
              <a:rPr lang="en-US" dirty="0"/>
              <a:t> • Retiring preference stock by purchase </a:t>
            </a:r>
          </a:p>
          <a:p>
            <a:pPr marL="0" indent="0">
              <a:buNone/>
            </a:pPr>
            <a:r>
              <a:rPr lang="en-US" dirty="0"/>
              <a:t>• Debt payments </a:t>
            </a:r>
          </a:p>
          <a:p>
            <a:pPr marL="0" indent="0">
              <a:buNone/>
            </a:pPr>
            <a:r>
              <a:rPr lang="en-US" dirty="0"/>
              <a:t>• Dividend payments</a:t>
            </a:r>
          </a:p>
          <a:p>
            <a:endParaRPr lang="en-US" dirty="0"/>
          </a:p>
          <a:p>
            <a:pPr marL="0" indent="0" algn="ctr">
              <a:buNone/>
            </a:pPr>
            <a:r>
              <a:rPr lang="en-GB" baseline="-25000" dirty="0" smtClean="0"/>
              <a:t>	</a:t>
            </a:r>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6"/>
          <p:cNvSpPr>
            <a:spLocks noChangeArrowheads="1"/>
          </p:cNvSpPr>
          <p:nvPr/>
        </p:nvSpPr>
        <p:spPr bwMode="auto">
          <a:xfrm>
            <a:off x="0" y="3587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1100" b="0" i="0" u="none" strike="noStrike" cap="none" normalizeH="0" baseline="0" smtClean="0">
                <a:ln>
                  <a:noFill/>
                </a:ln>
                <a:solidFill>
                  <a:schemeClr val="tx1"/>
                </a:solidFill>
                <a:effectLst/>
                <a:latin typeface="Arial" panose="020B0604020202020204" pitchFamily="34" charset="0"/>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10" name="Right Brace 9"/>
          <p:cNvSpPr/>
          <p:nvPr/>
        </p:nvSpPr>
        <p:spPr>
          <a:xfrm>
            <a:off x="7924800" y="-398779"/>
            <a:ext cx="45719" cy="45719"/>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166081375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054349" cy="918988"/>
          </a:xfrm>
        </p:spPr>
        <p:txBody>
          <a:bodyPr/>
          <a:lstStyle/>
          <a:p>
            <a:pPr algn="l"/>
            <a:r>
              <a:rPr lang="en-US" sz="3600" b="1" dirty="0" smtClean="0"/>
              <a:t/>
            </a:r>
            <a:br>
              <a:rPr lang="en-US" sz="3600" b="1" dirty="0" smtClean="0"/>
            </a:br>
            <a:r>
              <a:rPr lang="en-US" sz="3600" b="1" dirty="0" smtClean="0"/>
              <a:t>Illustration </a:t>
            </a:r>
            <a:r>
              <a:rPr lang="en-GB" sz="3600" b="1" dirty="0"/>
              <a:t/>
            </a:r>
            <a:br>
              <a:rPr lang="en-GB" sz="3600" b="1" dirty="0"/>
            </a:br>
            <a:endParaRPr lang="en-US" sz="3600" b="1" dirty="0"/>
          </a:p>
        </p:txBody>
      </p:sp>
      <p:sp>
        <p:nvSpPr>
          <p:cNvPr id="3" name="Content Placeholder 2"/>
          <p:cNvSpPr>
            <a:spLocks noGrp="1"/>
          </p:cNvSpPr>
          <p:nvPr>
            <p:ph idx="1"/>
          </p:nvPr>
        </p:nvSpPr>
        <p:spPr>
          <a:xfrm>
            <a:off x="147483" y="717551"/>
            <a:ext cx="11916697" cy="5969614"/>
          </a:xfrm>
        </p:spPr>
        <p:txBody>
          <a:bodyPr/>
          <a:lstStyle/>
          <a:p>
            <a:pPr marL="0" lvl="0" indent="0">
              <a:buNone/>
            </a:pPr>
            <a:endParaRPr lang="en-GB" dirty="0" smtClean="0"/>
          </a:p>
          <a:p>
            <a:pPr marL="0" indent="0">
              <a:buNone/>
            </a:pPr>
            <a:r>
              <a:rPr lang="en-US" dirty="0" smtClean="0"/>
              <a:t>If </a:t>
            </a:r>
            <a:r>
              <a:rPr lang="en-US" dirty="0"/>
              <a:t>a company issued stock for $50,000 but repaid debt of $20,000</a:t>
            </a:r>
            <a:r>
              <a:rPr lang="en-US" dirty="0" smtClean="0"/>
              <a:t>,</a:t>
            </a:r>
          </a:p>
          <a:p>
            <a:pPr marL="0" indent="0">
              <a:buNone/>
            </a:pPr>
            <a:r>
              <a:rPr lang="en-US" dirty="0" smtClean="0"/>
              <a:t> </a:t>
            </a:r>
            <a:r>
              <a:rPr lang="en-US" dirty="0"/>
              <a:t>the financing activities section would report the following.</a:t>
            </a:r>
          </a:p>
          <a:p>
            <a:pPr marL="0" indent="0">
              <a:buNone/>
            </a:pPr>
            <a:endParaRPr lang="en-GB" b="1" dirty="0" smtClean="0"/>
          </a:p>
          <a:p>
            <a:pPr marL="0" indent="0">
              <a:buNone/>
            </a:pPr>
            <a:r>
              <a:rPr lang="en-GB" b="1" dirty="0" smtClean="0"/>
              <a:t>Solution</a:t>
            </a:r>
            <a:endParaRPr lang="en-US" b="1" dirty="0"/>
          </a:p>
          <a:p>
            <a:pPr marL="0" indent="0">
              <a:buNone/>
            </a:pPr>
            <a:r>
              <a:rPr lang="en-US" b="1" dirty="0"/>
              <a:t>Cash flows from financing activities </a:t>
            </a:r>
          </a:p>
          <a:p>
            <a:r>
              <a:rPr lang="en-US" dirty="0"/>
              <a:t>Cash received from issuing stock </a:t>
            </a:r>
            <a:r>
              <a:rPr lang="en-US" dirty="0" smtClean="0"/>
              <a:t>                          $</a:t>
            </a:r>
            <a:r>
              <a:rPr lang="en-US" dirty="0"/>
              <a:t>50,000 </a:t>
            </a:r>
          </a:p>
          <a:p>
            <a:r>
              <a:rPr lang="en-US" dirty="0"/>
              <a:t>Cash paid to retire debt              </a:t>
            </a:r>
            <a:r>
              <a:rPr lang="en-US" dirty="0" smtClean="0"/>
              <a:t>                             </a:t>
            </a:r>
            <a:r>
              <a:rPr lang="en-US" dirty="0"/>
              <a:t>(20,000)</a:t>
            </a:r>
          </a:p>
          <a:p>
            <a:r>
              <a:rPr lang="en-US" dirty="0"/>
              <a:t>              Net cash provided by financing activities 30,000</a:t>
            </a:r>
          </a:p>
          <a:p>
            <a:pPr marL="0" indent="0" algn="ctr">
              <a:buNone/>
            </a:pPr>
            <a:r>
              <a:rPr lang="en-GB" baseline="-25000" dirty="0" smtClean="0"/>
              <a:t>	</a:t>
            </a:r>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6"/>
          <p:cNvSpPr>
            <a:spLocks noChangeArrowheads="1"/>
          </p:cNvSpPr>
          <p:nvPr/>
        </p:nvSpPr>
        <p:spPr bwMode="auto">
          <a:xfrm>
            <a:off x="0" y="3587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kumimoji="0" lang="en-US" altLang="en-US" sz="1100" b="0" i="0" u="none" strike="noStrike" cap="none" normalizeH="0" baseline="0" dirty="0" smtClean="0">
                <a:ln>
                  <a:noFill/>
                </a:ln>
                <a:solidFill>
                  <a:schemeClr val="tx1"/>
                </a:solidFill>
                <a:effectLst/>
                <a:latin typeface="Arial" panose="020B0604020202020204" pitchFamily="34" charset="0"/>
              </a:rPr>
              <a:t> </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0" name="Right Brace 9"/>
          <p:cNvSpPr/>
          <p:nvPr/>
        </p:nvSpPr>
        <p:spPr>
          <a:xfrm>
            <a:off x="7924800" y="-398779"/>
            <a:ext cx="45719" cy="45719"/>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320516889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US" sz="3600" b="1" dirty="0"/>
              <a:t>Proving Cash Balances </a:t>
            </a:r>
            <a:r>
              <a:rPr lang="en-US" sz="3600" b="1" dirty="0" smtClean="0"/>
              <a:t>-Illustration</a:t>
            </a:r>
            <a:endParaRPr lang="en-US" sz="3600" dirty="0"/>
          </a:p>
        </p:txBody>
      </p:sp>
      <p:sp>
        <p:nvSpPr>
          <p:cNvPr id="3" name="Content Placeholder 2"/>
          <p:cNvSpPr>
            <a:spLocks noGrp="1"/>
          </p:cNvSpPr>
          <p:nvPr>
            <p:ph idx="1"/>
          </p:nvPr>
        </p:nvSpPr>
        <p:spPr>
          <a:xfrm>
            <a:off x="83160" y="983636"/>
            <a:ext cx="11582400" cy="5874364"/>
          </a:xfrm>
        </p:spPr>
        <p:txBody>
          <a:bodyPr/>
          <a:lstStyle/>
          <a:p>
            <a:r>
              <a:rPr lang="en-US" dirty="0" smtClean="0"/>
              <a:t>The </a:t>
            </a:r>
            <a:r>
              <a:rPr lang="en-US" dirty="0"/>
              <a:t>final step is to report the beginning and ending balances of cash and cash equivalents, and prove that the net change in cash is explained by summing the operating, investing, and financing activities</a:t>
            </a:r>
            <a:r>
              <a:rPr lang="en-US" dirty="0" smtClean="0"/>
              <a:t>.</a:t>
            </a:r>
          </a:p>
          <a:p>
            <a:endParaRPr lang="en-US" dirty="0"/>
          </a:p>
          <a:p>
            <a:pPr marL="0" indent="0">
              <a:buNone/>
            </a:pPr>
            <a:r>
              <a:rPr lang="en-US" dirty="0"/>
              <a:t>Assume the beginning of year cash balance for Mika Company was $100,000, and the end of year cash balance was $341,000. The net increase in cash would be $241,000. </a:t>
            </a:r>
            <a:endParaRPr lang="en-US" dirty="0" smtClean="0"/>
          </a:p>
          <a:p>
            <a:pPr marL="0" indent="0">
              <a:buNone/>
            </a:pPr>
            <a:r>
              <a:rPr lang="en-US" dirty="0" smtClean="0"/>
              <a:t>Mika </a:t>
            </a:r>
            <a:r>
              <a:rPr lang="en-US" dirty="0"/>
              <a:t>Company’s statement of cash flow, once completed, would appear as follows.</a:t>
            </a:r>
          </a:p>
          <a:p>
            <a:pPr marL="0" indent="0">
              <a:buNone/>
            </a:pPr>
            <a:endParaRPr lang="en-US" dirty="0"/>
          </a:p>
          <a:p>
            <a:pPr marL="0" indent="0">
              <a:buNone/>
            </a:pPr>
            <a:endParaRPr lang="en-US" dirty="0"/>
          </a:p>
        </p:txBody>
      </p:sp>
      <p:sp>
        <p:nvSpPr>
          <p:cNvPr id="6" name="Rectangle 3"/>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59032646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GB" sz="3600" b="1" dirty="0" smtClean="0"/>
              <a:t>Cash flow –Proving Balances</a:t>
            </a:r>
            <a:endParaRPr lang="en-US" sz="3600" dirty="0"/>
          </a:p>
        </p:txBody>
      </p:sp>
      <p:sp>
        <p:nvSpPr>
          <p:cNvPr id="3" name="Content Placeholder 2"/>
          <p:cNvSpPr>
            <a:spLocks noGrp="1"/>
          </p:cNvSpPr>
          <p:nvPr>
            <p:ph idx="1"/>
          </p:nvPr>
        </p:nvSpPr>
        <p:spPr>
          <a:xfrm>
            <a:off x="83160" y="983636"/>
            <a:ext cx="11582400" cy="5874364"/>
          </a:xfrm>
        </p:spPr>
        <p:txBody>
          <a:bodyPr/>
          <a:lstStyle/>
          <a:p>
            <a:pPr marL="0" indent="0">
              <a:buNone/>
            </a:pPr>
            <a:endParaRPr lang="en-GB" dirty="0"/>
          </a:p>
          <a:p>
            <a:pPr marL="0" indent="0">
              <a:buNone/>
            </a:pPr>
            <a:endParaRPr lang="en-US" dirty="0"/>
          </a:p>
        </p:txBody>
      </p:sp>
      <p:sp>
        <p:nvSpPr>
          <p:cNvPr id="6" name="Rectangle 3"/>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435989636"/>
              </p:ext>
            </p:extLst>
          </p:nvPr>
        </p:nvGraphicFramePr>
        <p:xfrm>
          <a:off x="320039" y="983636"/>
          <a:ext cx="7741920" cy="5552582"/>
        </p:xfrm>
        <a:graphic>
          <a:graphicData uri="http://schemas.openxmlformats.org/drawingml/2006/table">
            <a:tbl>
              <a:tblPr firstRow="1" firstCol="1" bandRow="1"/>
              <a:tblGrid>
                <a:gridCol w="3398521">
                  <a:extLst>
                    <a:ext uri="{9D8B030D-6E8A-4147-A177-3AD203B41FA5}">
                      <a16:colId xmlns:a16="http://schemas.microsoft.com/office/drawing/2014/main" val="2309642242"/>
                    </a:ext>
                  </a:extLst>
                </a:gridCol>
                <a:gridCol w="2240280">
                  <a:extLst>
                    <a:ext uri="{9D8B030D-6E8A-4147-A177-3AD203B41FA5}">
                      <a16:colId xmlns:a16="http://schemas.microsoft.com/office/drawing/2014/main" val="2093030382"/>
                    </a:ext>
                  </a:extLst>
                </a:gridCol>
                <a:gridCol w="2103119">
                  <a:extLst>
                    <a:ext uri="{9D8B030D-6E8A-4147-A177-3AD203B41FA5}">
                      <a16:colId xmlns:a16="http://schemas.microsoft.com/office/drawing/2014/main" val="702440965"/>
                    </a:ext>
                  </a:extLst>
                </a:gridCol>
              </a:tblGrid>
              <a:tr h="269588">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Cash flows from operating activities</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2345424"/>
                  </a:ext>
                </a:extLst>
              </a:tr>
              <a:tr h="134796">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Net income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$200,000</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48684512"/>
                  </a:ext>
                </a:extLst>
              </a:tr>
              <a:tr h="539178">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  Adjustments to reconcile net       income to net cash provided by operating activities</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43307114"/>
                  </a:ext>
                </a:extLst>
              </a:tr>
              <a:tr h="269588">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Increase in accounts receivable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(10,000)</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68095677"/>
                  </a:ext>
                </a:extLst>
              </a:tr>
              <a:tr h="269588">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Decrease in merchandise inventory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2,000</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01268136"/>
                  </a:ext>
                </a:extLst>
              </a:tr>
              <a:tr h="134796">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Increase in prepaid expenses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(1,000)</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0043617"/>
                  </a:ext>
                </a:extLst>
              </a:tr>
              <a:tr h="134796">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Decrease in accounts payable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(9,000)</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30945160"/>
                  </a:ext>
                </a:extLst>
              </a:tr>
              <a:tr h="134796">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Increase in wages payable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3,000</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4988811"/>
                  </a:ext>
                </a:extLst>
              </a:tr>
              <a:tr h="134796">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Depreciation expense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50,000</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29584593"/>
                  </a:ext>
                </a:extLst>
              </a:tr>
              <a:tr h="134796">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Loss on sale of equipment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1,000</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53656413"/>
                  </a:ext>
                </a:extLst>
              </a:tr>
              <a:tr h="269588">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Net cash provided by operating activities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$236,000</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20246000"/>
                  </a:ext>
                </a:extLst>
              </a:tr>
              <a:tr h="269588">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Cash flows from investing activities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53161732"/>
                  </a:ext>
                </a:extLst>
              </a:tr>
              <a:tr h="269588">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Cash received from sale of equipment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$5,000</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33300769"/>
                  </a:ext>
                </a:extLst>
              </a:tr>
              <a:tr h="269588">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Cash paid for purchase of equipment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(30,000)</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17434954"/>
                  </a:ext>
                </a:extLst>
              </a:tr>
              <a:tr h="269588">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Net cash used in investing activities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(25,000)</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24299098"/>
                  </a:ext>
                </a:extLst>
              </a:tr>
              <a:tr h="269588">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Cash flows from financing activities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25869643"/>
                  </a:ext>
                </a:extLst>
              </a:tr>
              <a:tr h="269588">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Cash received from issuing stock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$50,000</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74179134"/>
                  </a:ext>
                </a:extLst>
              </a:tr>
              <a:tr h="134796">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Cash paid to retire debt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(20,000)</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46557435"/>
                  </a:ext>
                </a:extLst>
              </a:tr>
              <a:tr h="269588">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Net cash provided by financing activities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30,000</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97548995"/>
                  </a:ext>
                </a:extLst>
              </a:tr>
              <a:tr h="134796">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Net increase in cash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241,000</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18211729"/>
                  </a:ext>
                </a:extLst>
              </a:tr>
              <a:tr h="269588">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Cash and cash equivalents at prior year-end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100,000</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27848098"/>
                  </a:ext>
                </a:extLst>
              </a:tr>
              <a:tr h="269588">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Cash and cash equivalents at current year-end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$341,000</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10294891"/>
                  </a:ext>
                </a:extLst>
              </a:tr>
              <a:tr h="134796">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664" marR="44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18620687"/>
                  </a:ext>
                </a:extLst>
              </a:tr>
            </a:tbl>
          </a:graphicData>
        </a:graphic>
      </p:graphicFrame>
    </p:spTree>
    <p:extLst>
      <p:ext uri="{BB962C8B-B14F-4D97-AF65-F5344CB8AC3E}">
        <p14:creationId xmlns:p14="http://schemas.microsoft.com/office/powerpoint/2010/main" val="327584765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US" sz="3600" b="1" dirty="0"/>
              <a:t>Objectives of Cash Flow Statement</a:t>
            </a:r>
            <a:endParaRPr lang="en-US" sz="3600" dirty="0"/>
          </a:p>
        </p:txBody>
      </p:sp>
      <p:sp>
        <p:nvSpPr>
          <p:cNvPr id="3" name="Content Placeholder 2"/>
          <p:cNvSpPr>
            <a:spLocks noGrp="1"/>
          </p:cNvSpPr>
          <p:nvPr>
            <p:ph idx="1"/>
          </p:nvPr>
        </p:nvSpPr>
        <p:spPr>
          <a:xfrm>
            <a:off x="83160" y="983636"/>
            <a:ext cx="11582400" cy="5874364"/>
          </a:xfrm>
        </p:spPr>
        <p:txBody>
          <a:bodyPr/>
          <a:lstStyle/>
          <a:p>
            <a:pPr marL="514350" lvl="0" indent="-514350">
              <a:buFont typeface="+mj-lt"/>
              <a:buAutoNum type="arabicPeriod"/>
            </a:pPr>
            <a:r>
              <a:rPr lang="en-US" dirty="0" smtClean="0"/>
              <a:t>To </a:t>
            </a:r>
            <a:r>
              <a:rPr lang="en-US" dirty="0"/>
              <a:t>ascertain how much cash or cash equivalents have been generated or used in different activities i.e., operating/investing/financing activity. </a:t>
            </a:r>
          </a:p>
          <a:p>
            <a:pPr marL="514350" lvl="0" indent="-514350">
              <a:buFont typeface="+mj-lt"/>
              <a:buAutoNum type="arabicPeriod"/>
            </a:pPr>
            <a:r>
              <a:rPr lang="en-US" dirty="0"/>
              <a:t> To ascertain the net changes in cash and cash equivalents. </a:t>
            </a:r>
          </a:p>
          <a:p>
            <a:pPr marL="514350" lvl="0" indent="-514350">
              <a:buFont typeface="+mj-lt"/>
              <a:buAutoNum type="arabicPeriod"/>
            </a:pPr>
            <a:r>
              <a:rPr lang="en-US" dirty="0"/>
              <a:t>To assess the causes of difference between actual cash &amp; cash equivalent and related net earnings/income. </a:t>
            </a:r>
          </a:p>
          <a:p>
            <a:pPr marL="514350" lvl="0" indent="-514350">
              <a:buFont typeface="+mj-lt"/>
              <a:buAutoNum type="arabicPeriod"/>
            </a:pPr>
            <a:r>
              <a:rPr lang="en-US" dirty="0"/>
              <a:t>To help in formulation of financial policies such as dividend policy, fixed assets policy, capital structure related policy.  </a:t>
            </a:r>
          </a:p>
          <a:p>
            <a:pPr marL="514350" lvl="0" indent="-514350">
              <a:buFont typeface="+mj-lt"/>
              <a:buAutoNum type="arabicPeriod"/>
            </a:pPr>
            <a:r>
              <a:rPr lang="en-US" dirty="0"/>
              <a:t>To help in short-term financial planning. </a:t>
            </a:r>
          </a:p>
          <a:p>
            <a:pPr marL="514350" lvl="0" indent="-514350">
              <a:buFont typeface="+mj-lt"/>
              <a:buAutoNum type="arabicPeriod"/>
            </a:pPr>
            <a:r>
              <a:rPr lang="en-US" dirty="0"/>
              <a:t>To ascertain the liquidity of enterprises. </a:t>
            </a:r>
          </a:p>
          <a:p>
            <a:pPr marL="0" indent="0">
              <a:buNone/>
            </a:pPr>
            <a:endParaRPr lang="en-US" dirty="0"/>
          </a:p>
        </p:txBody>
      </p:sp>
      <p:sp>
        <p:nvSpPr>
          <p:cNvPr id="6" name="Rectangle 3"/>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25750737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US" sz="3600" b="1" dirty="0"/>
              <a:t>Limitations of Cash Flow Statement  </a:t>
            </a:r>
            <a:endParaRPr lang="en-US" sz="3600" dirty="0"/>
          </a:p>
        </p:txBody>
      </p:sp>
      <p:sp>
        <p:nvSpPr>
          <p:cNvPr id="3" name="Content Placeholder 2"/>
          <p:cNvSpPr>
            <a:spLocks noGrp="1"/>
          </p:cNvSpPr>
          <p:nvPr>
            <p:ph idx="1"/>
          </p:nvPr>
        </p:nvSpPr>
        <p:spPr>
          <a:xfrm>
            <a:off x="83160" y="983636"/>
            <a:ext cx="11582400" cy="5874364"/>
          </a:xfrm>
        </p:spPr>
        <p:txBody>
          <a:bodyPr/>
          <a:lstStyle/>
          <a:p>
            <a:pPr marL="514350" lvl="0" indent="-514350">
              <a:buFont typeface="+mj-lt"/>
              <a:buAutoNum type="arabicPeriod"/>
            </a:pPr>
            <a:r>
              <a:rPr lang="en-US" dirty="0" smtClean="0"/>
              <a:t>Non </a:t>
            </a:r>
            <a:r>
              <a:rPr lang="en-US" dirty="0"/>
              <a:t>cash transactions are not taken into consideration like shares or debentures issued to vendors, depreciation charged during the year. </a:t>
            </a:r>
          </a:p>
          <a:p>
            <a:pPr marL="514350" lvl="0" indent="-514350">
              <a:buFont typeface="+mj-lt"/>
              <a:buAutoNum type="arabicPeriod"/>
            </a:pPr>
            <a:r>
              <a:rPr lang="en-US" dirty="0"/>
              <a:t> It is a statement related with past data</a:t>
            </a:r>
            <a:r>
              <a:rPr lang="en-US" dirty="0" smtClean="0"/>
              <a:t>.</a:t>
            </a:r>
          </a:p>
          <a:p>
            <a:pPr marL="514350" lvl="0" indent="-514350">
              <a:buFont typeface="+mj-lt"/>
              <a:buAutoNum type="arabicPeriod"/>
            </a:pPr>
            <a:endParaRPr lang="en-US" dirty="0"/>
          </a:p>
          <a:p>
            <a:pPr marL="514350" lvl="0" indent="-514350">
              <a:buFont typeface="+mj-lt"/>
              <a:buAutoNum type="arabicPeriod"/>
            </a:pPr>
            <a:r>
              <a:rPr lang="en-US" dirty="0"/>
              <a:t> It is not used for judging the profitability of enterprise.</a:t>
            </a:r>
          </a:p>
          <a:p>
            <a:pPr marL="514350" lvl="0" indent="-514350">
              <a:buFont typeface="+mj-lt"/>
              <a:buAutoNum type="arabicPeriod"/>
            </a:pPr>
            <a:r>
              <a:rPr lang="en-US" dirty="0"/>
              <a:t> Accrual accounting concept is ignored in this statement e.g. credit sales, credit purchases, outstanding expenses, accrued income are not included.</a:t>
            </a:r>
          </a:p>
          <a:p>
            <a:pPr marL="0" indent="0">
              <a:buNone/>
            </a:pPr>
            <a:r>
              <a:rPr lang="en-US" b="1" dirty="0"/>
              <a:t> </a:t>
            </a:r>
            <a:endParaRPr lang="en-US" dirty="0"/>
          </a:p>
        </p:txBody>
      </p:sp>
      <p:sp>
        <p:nvSpPr>
          <p:cNvPr id="6" name="Rectangle 3"/>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63148000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064180" cy="663676"/>
          </a:xfrm>
        </p:spPr>
        <p:txBody>
          <a:bodyPr/>
          <a:lstStyle/>
          <a:p>
            <a:r>
              <a:rPr lang="en-GB" sz="4000" i="1" dirty="0" smtClean="0"/>
              <a:t>THE END</a:t>
            </a:r>
            <a:endParaRPr lang="en-GB" sz="4000" i="1" dirty="0"/>
          </a:p>
        </p:txBody>
      </p:sp>
      <p:sp>
        <p:nvSpPr>
          <p:cNvPr id="3" name="Content Placeholder 2"/>
          <p:cNvSpPr>
            <a:spLocks noGrp="1"/>
          </p:cNvSpPr>
          <p:nvPr>
            <p:ph idx="1"/>
          </p:nvPr>
        </p:nvSpPr>
        <p:spPr>
          <a:xfrm>
            <a:off x="250722" y="663677"/>
            <a:ext cx="11302181" cy="6489291"/>
          </a:xfrm>
        </p:spPr>
        <p:txBody>
          <a:bodyPr/>
          <a:lstStyle/>
          <a:p>
            <a:pPr marL="0" lvl="0" indent="0">
              <a:buNone/>
            </a:pPr>
            <a:r>
              <a:rPr lang="en-US" dirty="0"/>
              <a:t> </a:t>
            </a:r>
            <a:endParaRPr lang="en-US" dirty="0" smtClean="0"/>
          </a:p>
          <a:p>
            <a:pPr lvl="0">
              <a:buFont typeface="Arial" panose="020B0604020202020204" pitchFamily="34" charset="0"/>
              <a:buChar char="•"/>
            </a:pPr>
            <a:r>
              <a:rPr lang="en-US" dirty="0" smtClean="0"/>
              <a:t>We have come to the end of Lecture </a:t>
            </a:r>
            <a:r>
              <a:rPr lang="en-US" dirty="0" smtClean="0"/>
              <a:t>Seven</a:t>
            </a:r>
            <a:endParaRPr lang="en-US" dirty="0" smtClean="0"/>
          </a:p>
          <a:p>
            <a:pPr lvl="0">
              <a:buFont typeface="Arial" panose="020B0604020202020204" pitchFamily="34" charset="0"/>
              <a:buChar char="•"/>
            </a:pPr>
            <a:r>
              <a:rPr lang="en-GB" dirty="0" smtClean="0"/>
              <a:t>It was  nice having you in this class</a:t>
            </a:r>
          </a:p>
          <a:p>
            <a:pPr lvl="0">
              <a:buFont typeface="Arial" panose="020B0604020202020204" pitchFamily="34" charset="0"/>
              <a:buChar char="•"/>
            </a:pPr>
            <a:r>
              <a:rPr lang="en-GB" dirty="0" smtClean="0"/>
              <a:t>See you in the next class</a:t>
            </a:r>
          </a:p>
        </p:txBody>
      </p:sp>
    </p:spTree>
    <p:extLst>
      <p:ext uri="{BB962C8B-B14F-4D97-AF65-F5344CB8AC3E}">
        <p14:creationId xmlns:p14="http://schemas.microsoft.com/office/powerpoint/2010/main" val="30278301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064180" cy="663676"/>
          </a:xfrm>
        </p:spPr>
        <p:txBody>
          <a:bodyPr/>
          <a:lstStyle/>
          <a:p>
            <a:pPr algn="l"/>
            <a:r>
              <a:rPr lang="en-GB" sz="3600" b="1" dirty="0" smtClean="0"/>
              <a:t>REFERENCES </a:t>
            </a:r>
            <a:endParaRPr lang="en-GB" sz="3600" b="1" dirty="0"/>
          </a:p>
        </p:txBody>
      </p:sp>
      <p:sp>
        <p:nvSpPr>
          <p:cNvPr id="3" name="Content Placeholder 2"/>
          <p:cNvSpPr>
            <a:spLocks noGrp="1"/>
          </p:cNvSpPr>
          <p:nvPr>
            <p:ph idx="1"/>
          </p:nvPr>
        </p:nvSpPr>
        <p:spPr>
          <a:xfrm>
            <a:off x="130629" y="832757"/>
            <a:ext cx="11422275" cy="6025243"/>
          </a:xfrm>
        </p:spPr>
        <p:txBody>
          <a:bodyPr/>
          <a:lstStyle/>
          <a:p>
            <a:pPr marL="0" indent="0">
              <a:buNone/>
            </a:pPr>
            <a:r>
              <a:rPr lang="en-US" dirty="0"/>
              <a:t>Financial Management,,</a:t>
            </a:r>
            <a:r>
              <a:rPr lang="en-US" dirty="0" err="1"/>
              <a:t>M.Y</a:t>
            </a:r>
            <a:r>
              <a:rPr lang="en-US" dirty="0"/>
              <a:t>. Khan. M. Y and Jain. </a:t>
            </a:r>
            <a:r>
              <a:rPr lang="en-US" dirty="0" err="1"/>
              <a:t>P.K</a:t>
            </a:r>
            <a:r>
              <a:rPr lang="en-US" dirty="0"/>
              <a:t>., 2018, McGraw Hill Education, New </a:t>
            </a:r>
            <a:r>
              <a:rPr lang="en-US" dirty="0" smtClean="0"/>
              <a:t>Delhi</a:t>
            </a:r>
          </a:p>
          <a:p>
            <a:endParaRPr lang="en-US" dirty="0"/>
          </a:p>
          <a:p>
            <a:pPr marL="0" indent="0">
              <a:buNone/>
            </a:pPr>
            <a:r>
              <a:rPr lang="en-US" dirty="0"/>
              <a:t> </a:t>
            </a:r>
            <a:r>
              <a:rPr lang="en-US" dirty="0" smtClean="0"/>
              <a:t>Fundamental </a:t>
            </a:r>
            <a:r>
              <a:rPr lang="en-US" dirty="0"/>
              <a:t>of Financial Management Eugene F. Brigham, Joel F. Huston, 2018, </a:t>
            </a:r>
            <a:r>
              <a:rPr lang="en-US" dirty="0" smtClean="0"/>
              <a:t>, </a:t>
            </a:r>
            <a:r>
              <a:rPr lang="en-US" dirty="0"/>
              <a:t>Cengage Learning India, New Delhi.</a:t>
            </a:r>
          </a:p>
          <a:p>
            <a:endParaRPr lang="en-US" dirty="0"/>
          </a:p>
          <a:p>
            <a:pPr marL="0" indent="0">
              <a:buNone/>
            </a:pPr>
            <a:r>
              <a:rPr lang="en-US" dirty="0"/>
              <a:t>Principles of Corporate Finance, Richard </a:t>
            </a:r>
            <a:r>
              <a:rPr lang="en-US" dirty="0" err="1"/>
              <a:t>Brealey</a:t>
            </a:r>
            <a:r>
              <a:rPr lang="en-US" dirty="0"/>
              <a:t>, Stewart </a:t>
            </a:r>
            <a:r>
              <a:rPr lang="en-US" dirty="0" err="1"/>
              <a:t>Myres</a:t>
            </a:r>
            <a:r>
              <a:rPr lang="en-US" dirty="0"/>
              <a:t> &amp; Franklin Allen, 2019, </a:t>
            </a:r>
            <a:r>
              <a:rPr lang="en-US" dirty="0" smtClean="0"/>
              <a:t>Mc </a:t>
            </a:r>
            <a:r>
              <a:rPr lang="en-US" dirty="0" err="1"/>
              <a:t>Graw</a:t>
            </a:r>
            <a:r>
              <a:rPr lang="en-US" dirty="0"/>
              <a:t> Hill, New Delhi .</a:t>
            </a:r>
          </a:p>
          <a:p>
            <a:endParaRPr lang="en-US" dirty="0"/>
          </a:p>
        </p:txBody>
      </p:sp>
    </p:spTree>
    <p:extLst>
      <p:ext uri="{BB962C8B-B14F-4D97-AF65-F5344CB8AC3E}">
        <p14:creationId xmlns:p14="http://schemas.microsoft.com/office/powerpoint/2010/main" val="4179535611"/>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7D65EE33-6EC9-4595-8B7B-A6BA5ED4063D}" vid="{38DF78B5-C8BD-4476-BEE4-FA264D75F6A6}"/>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Presentation3</Template>
  <TotalTime>7772</TotalTime>
  <Words>3613</Words>
  <Application>Microsoft Office PowerPoint</Application>
  <PresentationFormat>Widescreen</PresentationFormat>
  <Paragraphs>667</Paragraphs>
  <Slides>49</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49</vt:i4>
      </vt:variant>
    </vt:vector>
  </HeadingPairs>
  <TitlesOfParts>
    <vt:vector size="58" baseType="lpstr">
      <vt:lpstr>Arial</vt:lpstr>
      <vt:lpstr>Calibri</vt:lpstr>
      <vt:lpstr>Courier New</vt:lpstr>
      <vt:lpstr>Lucida Sans</vt:lpstr>
      <vt:lpstr>Narkisim</vt:lpstr>
      <vt:lpstr>SegoeUI</vt:lpstr>
      <vt:lpstr>Times New Roman</vt:lpstr>
      <vt:lpstr>Theme1</vt:lpstr>
      <vt:lpstr>Custom Design</vt:lpstr>
      <vt:lpstr>Business Finance   Week 7  Projects Cash Flow Analysis</vt:lpstr>
      <vt:lpstr>Intended Learning Outcomes </vt:lpstr>
      <vt:lpstr>                     Introduction</vt:lpstr>
      <vt:lpstr>Elements of Investment Decisions</vt:lpstr>
      <vt:lpstr> Elements of Investment Decisions Ctd</vt:lpstr>
      <vt:lpstr>Estimation of Project Cash Flows </vt:lpstr>
      <vt:lpstr>Calculating Cash Flows - Considerations  </vt:lpstr>
      <vt:lpstr> Solution- Depreciation &amp; no Depreciation            Solution- Depreciation and No Dep           Being non- cash expenditure depreciation has been added back while calculating the cash flow.   </vt:lpstr>
      <vt:lpstr>        Calculating Cash Flows Considerations  Ctd             </vt:lpstr>
      <vt:lpstr>Calculating Cash Flows Considerations  Ctd </vt:lpstr>
      <vt:lpstr>Categories of Cash Flows </vt:lpstr>
      <vt:lpstr>1. Initial Investment </vt:lpstr>
      <vt:lpstr>Initial Investment  ctd</vt:lpstr>
      <vt:lpstr>Initial cash outflow of fresh proposal or an expansion decision</vt:lpstr>
      <vt:lpstr>Initial cash outflow of a Replacement decision</vt:lpstr>
      <vt:lpstr>2. Operating Cash flows / New Annual Cash Flows</vt:lpstr>
      <vt:lpstr>2. Operating Cash flows / New Annual Cash Flows  Ctd</vt:lpstr>
      <vt:lpstr>Operating Cash flows of a New Project</vt:lpstr>
      <vt:lpstr>Operating Cash flows of a Replacement decision </vt:lpstr>
      <vt:lpstr>3. Terminal Cash flows:  </vt:lpstr>
      <vt:lpstr> Terminal Cash flows Calculations  </vt:lpstr>
      <vt:lpstr> Basic Principles for Measuring Project Cash Flows</vt:lpstr>
      <vt:lpstr> Illustration-a)Block of Assets and Depreciation </vt:lpstr>
      <vt:lpstr>Solution</vt:lpstr>
      <vt:lpstr>Solution Ctd-There is no other asset in the Block </vt:lpstr>
      <vt:lpstr>Solution -More than one asset exists in the Block</vt:lpstr>
      <vt:lpstr>Solution: If sale value of machine is $ 50,000</vt:lpstr>
      <vt:lpstr>b) Exclusion of Financing Costs Principle</vt:lpstr>
      <vt:lpstr>Illustration </vt:lpstr>
      <vt:lpstr>Solution</vt:lpstr>
      <vt:lpstr>c) Post-tax Principle</vt:lpstr>
      <vt:lpstr>Solution</vt:lpstr>
      <vt:lpstr>Cash Flow Statements </vt:lpstr>
      <vt:lpstr>Types/sources  of cash flows</vt:lpstr>
      <vt:lpstr>Methods of Preparing Cash Flow Statements’</vt:lpstr>
      <vt:lpstr>Cash Flows from Operating Activities –Indirect method</vt:lpstr>
      <vt:lpstr>Illustration –Operating cash flows</vt:lpstr>
      <vt:lpstr>Solution</vt:lpstr>
      <vt:lpstr>  Cash Flows from Investing Activities</vt:lpstr>
      <vt:lpstr>Illustration- Investing Activities</vt:lpstr>
      <vt:lpstr> Solution-Investing Activities  </vt:lpstr>
      <vt:lpstr>Cash Flows from Financing Activities </vt:lpstr>
      <vt:lpstr> Illustration  </vt:lpstr>
      <vt:lpstr>Proving Cash Balances -Illustration</vt:lpstr>
      <vt:lpstr>Cash flow –Proving Balances</vt:lpstr>
      <vt:lpstr>Objectives of Cash Flow Statement</vt:lpstr>
      <vt:lpstr>Limitations of Cash Flow Statement  </vt:lpstr>
      <vt:lpstr>THE END</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Charity Njoka</dc:creator>
  <cp:lastModifiedBy>user</cp:lastModifiedBy>
  <cp:revision>579</cp:revision>
  <dcterms:created xsi:type="dcterms:W3CDTF">2022-03-11T15:32:41Z</dcterms:created>
  <dcterms:modified xsi:type="dcterms:W3CDTF">2023-10-29T05:01:25Z</dcterms:modified>
</cp:coreProperties>
</file>