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88" r:id="rId2"/>
  </p:sldMasterIdLst>
  <p:notesMasterIdLst>
    <p:notesMasterId r:id="rId38"/>
  </p:notesMasterIdLst>
  <p:sldIdLst>
    <p:sldId id="256" r:id="rId3"/>
    <p:sldId id="292" r:id="rId4"/>
    <p:sldId id="297" r:id="rId5"/>
    <p:sldId id="362" r:id="rId6"/>
    <p:sldId id="389" r:id="rId7"/>
    <p:sldId id="377" r:id="rId8"/>
    <p:sldId id="341" r:id="rId9"/>
    <p:sldId id="390" r:id="rId10"/>
    <p:sldId id="391" r:id="rId11"/>
    <p:sldId id="392" r:id="rId12"/>
    <p:sldId id="393" r:id="rId13"/>
    <p:sldId id="394" r:id="rId14"/>
    <p:sldId id="311" r:id="rId15"/>
    <p:sldId id="381" r:id="rId16"/>
    <p:sldId id="340" r:id="rId17"/>
    <p:sldId id="363" r:id="rId18"/>
    <p:sldId id="356" r:id="rId19"/>
    <p:sldId id="357" r:id="rId20"/>
    <p:sldId id="364" r:id="rId21"/>
    <p:sldId id="382" r:id="rId22"/>
    <p:sldId id="293" r:id="rId23"/>
    <p:sldId id="383" r:id="rId24"/>
    <p:sldId id="358" r:id="rId25"/>
    <p:sldId id="384" r:id="rId26"/>
    <p:sldId id="378" r:id="rId27"/>
    <p:sldId id="365" r:id="rId28"/>
    <p:sldId id="312" r:id="rId29"/>
    <p:sldId id="385" r:id="rId30"/>
    <p:sldId id="366" r:id="rId31"/>
    <p:sldId id="342" r:id="rId32"/>
    <p:sldId id="359" r:id="rId33"/>
    <p:sldId id="386" r:id="rId34"/>
    <p:sldId id="387" r:id="rId35"/>
    <p:sldId id="388" r:id="rId36"/>
    <p:sldId id="326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4" autoAdjust="0"/>
    <p:restoredTop sz="89442" autoAdjust="0"/>
  </p:normalViewPr>
  <p:slideViewPr>
    <p:cSldViewPr snapToGrid="0">
      <p:cViewPr>
        <p:scale>
          <a:sx n="47" d="100"/>
          <a:sy n="47" d="100"/>
        </p:scale>
        <p:origin x="970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1CE14-7628-4AFE-9F52-566F0E0BC23E}" type="datetimeFigureOut">
              <a:rPr lang="en-US" smtClean="0"/>
              <a:t>10/29/2023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3FAF0-92FB-404B-9F40-0F18ACC91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1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3FAF0-92FB-404B-9F40-0F18ACC91D3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878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175"/>
            <a:ext cx="8686800" cy="159067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pic>
        <p:nvPicPr>
          <p:cNvPr id="5" name="Picture 10" descr="halfto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3700"/>
            <a:ext cx="86868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ma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34" y="2730500"/>
            <a:ext cx="302683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9156700" y="6402388"/>
            <a:ext cx="2980267" cy="400050"/>
          </a:xfrm>
          <a:prstGeom prst="rect">
            <a:avLst/>
          </a:prstGeom>
          <a:solidFill>
            <a:srgbClr val="132C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9156700" y="6430964"/>
            <a:ext cx="2980267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00" b="1" spc="225" dirty="0">
                <a:solidFill>
                  <a:schemeClr val="bg1">
                    <a:lumMod val="85000"/>
                  </a:schemeClr>
                </a:solidFill>
                <a:latin typeface="+mn-lt"/>
                <a:cs typeface="Arial" panose="020B0604020202020204" pitchFamily="34" charset="0"/>
              </a:rPr>
              <a:t>www.nettconsultants.com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184" y="6397625"/>
            <a:ext cx="5094816" cy="30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350" i="1" dirty="0">
                <a:solidFill>
                  <a:srgbClr val="2F55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 Through Ethical Consulting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-3175"/>
            <a:ext cx="35052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18"/>
            <a:ext cx="8686800" cy="1582185"/>
          </a:xfrm>
          <a:noFill/>
        </p:spPr>
        <p:txBody>
          <a:bodyPr/>
          <a:lstStyle>
            <a:lvl1pPr algn="ctr">
              <a:defRPr sz="4500" b="1" cap="small" spc="225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" y="3524597"/>
            <a:ext cx="8686799" cy="1620982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3300" b="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92981"/>
      </p:ext>
    </p:extLst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44"/>
            <a:ext cx="8752789" cy="1000668"/>
          </a:xfrm>
        </p:spPr>
        <p:txBody>
          <a:bodyPr>
            <a:noAutofit/>
          </a:bodyPr>
          <a:lstStyle>
            <a:lvl1pPr>
              <a:defRPr sz="3000" cap="small" spc="225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28600" y="1770612"/>
            <a:ext cx="8981389" cy="4688379"/>
          </a:xfrm>
        </p:spPr>
        <p:txBody>
          <a:bodyPr>
            <a:normAutofit/>
          </a:bodyPr>
          <a:lstStyle>
            <a:lvl1pPr marL="255985" indent="-255985">
              <a:defRPr sz="3300"/>
            </a:lvl1pPr>
            <a:lvl2pPr marL="514350" indent="-171450">
              <a:buFont typeface="Lucida Sans" panose="020B0602030504020204" pitchFamily="34" charset="0"/>
              <a:buChar char="–"/>
              <a:defRPr sz="3000">
                <a:solidFill>
                  <a:schemeClr val="accent2"/>
                </a:solidFill>
              </a:defRPr>
            </a:lvl2pPr>
            <a:lvl3pPr marL="857250" indent="-171450">
              <a:buFont typeface="Courier New" panose="02070309020205020404" pitchFamily="49" charset="0"/>
              <a:buChar char="o"/>
              <a:defRPr sz="27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33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81201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30226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1" y="68263"/>
            <a:ext cx="28575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10/29/2023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72158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33439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58656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72187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721576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015331305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7ADA1-D6C1-40C0-81CD-8C94C1794AD6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751E1-1352-42A3-9172-593316E468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1614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743E3-570A-4A81-B050-550B44FF855C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B0791-207A-41C8-852C-8579531591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366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18E7-50DE-450B-8C75-134A5D39FEB3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D7299-11C9-4F04-94FB-B0F742A146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49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7868A-CDC4-444C-9595-A3B1C1D1A60A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Dr John Kamau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E69DA-0440-4D04-B5D7-CFA7E329E6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433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EEB59-9E9E-4E5D-9D5A-59BEB237163F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F1177-32F8-4E5B-8F6E-C78E7762C4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048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C67C-D749-4751-BBC3-E5ECB2D77C2C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218F4-948A-4E38-81A1-52FF53877C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593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8906-F489-4CD2-99EF-5D93689AB451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D973E-7CD2-4A96-89EF-F52A1BAE8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13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13DDC-5FD3-4261-92CC-D05065E148B2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018C-0F26-481C-9196-65C3F8699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387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4C83-0D14-4EBE-86D6-3531478C2C7E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C34F3-9E00-4AE4-A860-14F60958D4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9211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2EA83-3376-44AE-B94A-1E25818175A1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859DA-6FA8-4DD4-BA08-253BDFC634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84071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360DD-2B7D-4C25-95A0-81B61A4BDDE1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16DF2-78DB-48C1-8F11-9E1F2ED2B1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117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22768" y="100013"/>
            <a:ext cx="905721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2767" y="1825625"/>
            <a:ext cx="937471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8832852" y="6164264"/>
            <a:ext cx="320463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>
                <a:solidFill>
                  <a:srgbClr val="2F5597"/>
                </a:solidFill>
              </a:rPr>
              <a:t>www.nettconsultants.com</a:t>
            </a:r>
          </a:p>
        </p:txBody>
      </p:sp>
      <p:sp>
        <p:nvSpPr>
          <p:cNvPr id="2053" name="TextBox 9"/>
          <p:cNvSpPr txBox="1">
            <a:spLocks noChangeArrowheads="1"/>
          </p:cNvSpPr>
          <p:nvPr/>
        </p:nvSpPr>
        <p:spPr bwMode="auto">
          <a:xfrm>
            <a:off x="6921500" y="6481763"/>
            <a:ext cx="515831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 i="1">
                <a:solidFill>
                  <a:srgbClr val="2F5597"/>
                </a:solidFill>
              </a:rPr>
              <a:t>Transformation Through Ethical Consulting</a:t>
            </a: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534" y="120650"/>
            <a:ext cx="3308351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39701" y="847725"/>
            <a:ext cx="91313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70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rgbClr val="203864"/>
          </a:solidFill>
          <a:latin typeface="Narkisim" panose="020E0502050101010101" pitchFamily="34" charset="-79"/>
          <a:ea typeface="+mj-ea"/>
          <a:cs typeface="Narkisim" panose="020E0502050101010101" pitchFamily="34" charset="-79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9pPr>
    </p:titleStyle>
    <p:bodyStyle>
      <a:lvl1pPr marL="428625" indent="-428625" algn="l" defTabSz="685800" rtl="0" eaLnBrk="1" fontAlgn="base" hangingPunct="1">
        <a:spcBef>
          <a:spcPts val="750"/>
        </a:spcBef>
        <a:spcAft>
          <a:spcPts val="450"/>
        </a:spcAft>
        <a:buFont typeface="Arial" charset="0"/>
        <a:buChar char="•"/>
        <a:defRPr sz="2700"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1pPr>
      <a:lvl2pPr marL="514350" indent="-171450" algn="l" defTabSz="685800" rtl="0" eaLnBrk="1" fontAlgn="base" hangingPunct="1">
        <a:spcBef>
          <a:spcPts val="375"/>
        </a:spcBef>
        <a:spcAft>
          <a:spcPts val="450"/>
        </a:spcAft>
        <a:buFont typeface="Lucida Sans" pitchFamily="34" charset="0"/>
        <a:buChar char="–"/>
        <a:defRPr sz="2400" i="1" kern="1200">
          <a:solidFill>
            <a:srgbClr val="C00000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Lucida Sans" pitchFamily="34" charset="0"/>
        <a:buChar char="–"/>
        <a:defRPr sz="2100" kern="1200">
          <a:solidFill>
            <a:srgbClr val="2F5597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107F3A-5579-447A-96D6-F85B234E830B}" type="datetimeFigureOut">
              <a:rPr lang="en-US"/>
              <a:pPr>
                <a:defRPr/>
              </a:pPr>
              <a:t>10/29/2023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B22E2F5-D5DB-4132-855D-89E303835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6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EDB21-84B1-4581-8736-46B09420D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047136"/>
            <a:ext cx="10363200" cy="3662024"/>
          </a:xfrm>
        </p:spPr>
        <p:txBody>
          <a:bodyPr/>
          <a:lstStyle/>
          <a:p>
            <a:r>
              <a:rPr lang="en-GB" b="1" dirty="0" smtClean="0"/>
              <a:t>Business Finance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Week </a:t>
            </a:r>
            <a:r>
              <a:rPr lang="en-GB" dirty="0" smtClean="0"/>
              <a:t>8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3200" b="1" dirty="0" smtClean="0"/>
              <a:t>Introduction to the Concept of Cost of Capital</a:t>
            </a:r>
            <a:endParaRPr lang="en-US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0DFFB-67B2-4EED-B0EB-83FD67D7C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026310"/>
            <a:ext cx="8534400" cy="1612490"/>
          </a:xfrm>
        </p:spPr>
        <p:txBody>
          <a:bodyPr>
            <a:normAutofit/>
          </a:bodyPr>
          <a:lstStyle/>
          <a:p>
            <a:endParaRPr lang="en-US" b="1" i="0" dirty="0">
              <a:solidFill>
                <a:schemeClr val="tx1"/>
              </a:solidFill>
            </a:endParaRPr>
          </a:p>
          <a:p>
            <a:r>
              <a:rPr lang="en-US" b="1" dirty="0" smtClean="0"/>
              <a:t>Lecturer: Dr. Charity </a:t>
            </a:r>
            <a:r>
              <a:rPr lang="en-US" b="1" dirty="0" err="1" smtClean="0"/>
              <a:t>Njoka</a:t>
            </a:r>
            <a:r>
              <a:rPr lang="en-US" b="1" dirty="0" smtClean="0"/>
              <a:t> (PhD)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613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8"/>
    </mc:Choice>
    <mc:Fallback xmlns="">
      <p:transition spd="slow" advTm="1310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r>
              <a:rPr lang="en-US" sz="3600" b="1" dirty="0" smtClean="0"/>
              <a:t>Intended Learning Outcomes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By the </a:t>
            </a:r>
            <a:r>
              <a:rPr lang="en-GB" dirty="0"/>
              <a:t>end of this </a:t>
            </a:r>
            <a:r>
              <a:rPr lang="en-GB" dirty="0" smtClean="0"/>
              <a:t>lecturer </a:t>
            </a:r>
            <a:r>
              <a:rPr lang="en-GB" dirty="0"/>
              <a:t>, you should be able </a:t>
            </a:r>
            <a:r>
              <a:rPr lang="en-GB" dirty="0" smtClean="0"/>
              <a:t>to: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1. Understand the meaning and application of cost of capital.</a:t>
            </a:r>
          </a:p>
          <a:p>
            <a:pPr marL="0" indent="0">
              <a:buNone/>
            </a:pPr>
            <a:r>
              <a:rPr lang="en-US" dirty="0"/>
              <a:t>2. Compute specific costs of capital.</a:t>
            </a:r>
          </a:p>
        </p:txBody>
      </p:sp>
    </p:spTree>
    <p:extLst>
      <p:ext uri="{BB962C8B-B14F-4D97-AF65-F5344CB8AC3E}">
        <p14:creationId xmlns:p14="http://schemas.microsoft.com/office/powerpoint/2010/main" val="530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86498"/>
            <a:ext cx="9131643" cy="61783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                     Introduction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822960"/>
            <a:ext cx="11840244" cy="6035041"/>
          </a:xfrm>
          <a:noFill/>
        </p:spPr>
        <p:txBody>
          <a:bodyPr/>
          <a:lstStyle/>
          <a:p>
            <a:pPr algn="just"/>
            <a:r>
              <a:rPr lang="en-US" dirty="0"/>
              <a:t>The cost of capital is the cost of having capital for long period from different sources of finance. </a:t>
            </a:r>
            <a:endParaRPr lang="en-US" dirty="0" smtClean="0"/>
          </a:p>
          <a:p>
            <a:pPr algn="just"/>
            <a:r>
              <a:rPr lang="en-US" dirty="0" smtClean="0"/>
              <a:t>It is the return </a:t>
            </a:r>
            <a:r>
              <a:rPr lang="en-US" dirty="0"/>
              <a:t>expected by the providers of capital (i.e. shareholders, lenders and the debt-holders) to the business as a compensation for their contribution to the total capital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Cost </a:t>
            </a:r>
            <a:r>
              <a:rPr lang="en-US" dirty="0"/>
              <a:t>of capital is also known as ‘cut-off’ rate, ‘hurdle rate’, ‘minimum rate of return’ etc. </a:t>
            </a:r>
            <a:endParaRPr lang="en-US" dirty="0" smtClean="0"/>
          </a:p>
          <a:p>
            <a:pPr algn="just"/>
            <a:r>
              <a:rPr lang="en-US" dirty="0" smtClean="0"/>
              <a:t>The </a:t>
            </a:r>
            <a:r>
              <a:rPr lang="en-US" dirty="0"/>
              <a:t>cost of capital of a project is the minimum required rate of return expected on funds committed to the project.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39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23123" cy="930729"/>
          </a:xfrm>
          <a:noFill/>
        </p:spPr>
        <p:txBody>
          <a:bodyPr/>
          <a:lstStyle/>
          <a:p>
            <a:pPr algn="l"/>
            <a:r>
              <a:rPr lang="en-US" sz="3600" b="1" dirty="0"/>
              <a:t>Significance of Cost of Capital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1173480"/>
            <a:ext cx="11840244" cy="5684521"/>
          </a:xfrm>
          <a:noFill/>
        </p:spPr>
        <p:txBody>
          <a:bodyPr/>
          <a:lstStyle/>
          <a:p>
            <a:pPr marL="514350" indent="-514350" algn="just">
              <a:buAutoNum type="arabicPeriod"/>
            </a:pPr>
            <a:r>
              <a:rPr lang="en-US" b="1" dirty="0" smtClean="0"/>
              <a:t>Evaluation </a:t>
            </a:r>
            <a:r>
              <a:rPr lang="en-US" b="1" dirty="0"/>
              <a:t>of investment </a:t>
            </a:r>
            <a:r>
              <a:rPr lang="en-US" b="1" dirty="0" smtClean="0"/>
              <a:t>options-</a:t>
            </a:r>
            <a:r>
              <a:rPr lang="en-US" b="1" dirty="0"/>
              <a:t>The </a:t>
            </a:r>
            <a:r>
              <a:rPr lang="en-US" dirty="0"/>
              <a:t>estimated benefits (future cash-flows) from available investment opportunities (business or project) are converted into the present value of benefits by discounting them with the relevant cost of </a:t>
            </a:r>
            <a:r>
              <a:rPr lang="en-US" dirty="0" smtClean="0"/>
              <a:t>capital</a:t>
            </a:r>
          </a:p>
          <a:p>
            <a:pPr marL="514350" indent="-514350" algn="just">
              <a:buAutoNum type="arabicPeriod"/>
            </a:pPr>
            <a:endParaRPr lang="en-US" dirty="0" smtClean="0"/>
          </a:p>
          <a:p>
            <a:pPr marL="514350" indent="-514350" algn="just">
              <a:buAutoNum type="arabicPeriod"/>
            </a:pPr>
            <a:r>
              <a:rPr lang="en-US" b="1" dirty="0"/>
              <a:t>Performance </a:t>
            </a:r>
            <a:r>
              <a:rPr lang="en-US" b="1" dirty="0" smtClean="0"/>
              <a:t>Appraisal</a:t>
            </a:r>
            <a:r>
              <a:rPr lang="en-US" dirty="0" smtClean="0"/>
              <a:t>-</a:t>
            </a:r>
            <a:r>
              <a:rPr lang="en-US" dirty="0"/>
              <a:t>Cost of capital is used to appraise the performance of a particulars project or business. The performance of a project or business in compared against the cost of capital which is known here as cut-off rate or hurdle rate. A high cost of capital is an indicator of high risk </a:t>
            </a:r>
            <a:endParaRPr lang="en-US" dirty="0" smtClean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39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23123" cy="930729"/>
          </a:xfrm>
          <a:noFill/>
        </p:spPr>
        <p:txBody>
          <a:bodyPr/>
          <a:lstStyle/>
          <a:p>
            <a:pPr algn="l"/>
            <a:r>
              <a:rPr lang="en-US" sz="3600" b="1" dirty="0"/>
              <a:t>Significance of Cost of </a:t>
            </a:r>
            <a:r>
              <a:rPr lang="en-US" sz="3600" b="1" dirty="0" smtClean="0"/>
              <a:t>Capital-</a:t>
            </a:r>
            <a:r>
              <a:rPr lang="en-US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614" y="930729"/>
            <a:ext cx="11843509" cy="5927273"/>
          </a:xfrm>
          <a:noFill/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3. </a:t>
            </a:r>
            <a:r>
              <a:rPr lang="en-US" b="1" dirty="0" smtClean="0"/>
              <a:t>Designing </a:t>
            </a:r>
            <a:r>
              <a:rPr lang="en-US" b="1" dirty="0"/>
              <a:t>of optimum credit </a:t>
            </a:r>
            <a:r>
              <a:rPr lang="en-US" b="1" dirty="0" smtClean="0"/>
              <a:t>-</a:t>
            </a:r>
            <a:r>
              <a:rPr lang="en-US" dirty="0"/>
              <a:t>While appraising the credit period to be allowed to the customers, the cost of allowing credit period is compared against the benefit/ profit earned by providing credit to customer of segment of customers</a:t>
            </a:r>
            <a:endParaRPr lang="en-US" b="1" dirty="0"/>
          </a:p>
          <a:p>
            <a:pPr marL="0" indent="0" algn="just">
              <a:spcBef>
                <a:spcPts val="0"/>
              </a:spcBef>
              <a:buNone/>
            </a:pPr>
            <a:endParaRPr lang="en-US" b="1" dirty="0" smtClean="0"/>
          </a:p>
          <a:p>
            <a:pPr marL="0" indent="0" algn="just">
              <a:buNone/>
            </a:pPr>
            <a:r>
              <a:rPr lang="en-US" dirty="0" smtClean="0"/>
              <a:t>4. </a:t>
            </a:r>
            <a:r>
              <a:rPr lang="en-US" b="1" dirty="0" smtClean="0"/>
              <a:t>Capital Structure-</a:t>
            </a:r>
            <a:r>
              <a:rPr lang="en-US" b="1" dirty="0"/>
              <a:t>policy-</a:t>
            </a:r>
            <a:r>
              <a:rPr lang="en-US" dirty="0"/>
              <a:t>Cost of capital is also used in capital structure decisions to determine the mix of various components in the capital structure. </a:t>
            </a:r>
            <a:endParaRPr lang="en-US" dirty="0" smtClean="0"/>
          </a:p>
          <a:p>
            <a:pPr marL="0" indent="0" algn="just">
              <a:buNone/>
            </a:pPr>
            <a:endParaRPr lang="en-US" b="1" dirty="0" smtClean="0"/>
          </a:p>
          <a:p>
            <a:pPr marL="0" indent="0" algn="just">
              <a:buNone/>
            </a:pPr>
            <a:r>
              <a:rPr lang="en-US" dirty="0" smtClean="0"/>
              <a:t>5. </a:t>
            </a:r>
            <a:r>
              <a:rPr lang="en-US" b="1" dirty="0" smtClean="0"/>
              <a:t>In </a:t>
            </a:r>
            <a:r>
              <a:rPr lang="en-US" b="1" dirty="0"/>
              <a:t>making lease or buy </a:t>
            </a:r>
            <a:r>
              <a:rPr lang="en-US" b="1" dirty="0" smtClean="0"/>
              <a:t>decisions-</a:t>
            </a:r>
            <a:r>
              <a:rPr lang="en-US" dirty="0"/>
              <a:t>In lease or buy decisions the cost of debt is used as the discounting rate.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:</a:t>
            </a:r>
            <a:endParaRPr lang="en-US" b="1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2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23123" cy="930729"/>
          </a:xfrm>
          <a:noFill/>
        </p:spPr>
        <p:txBody>
          <a:bodyPr/>
          <a:lstStyle/>
          <a:p>
            <a:pPr algn="l"/>
            <a:r>
              <a:rPr lang="en-US" b="1" dirty="0" smtClean="0"/>
              <a:t> </a:t>
            </a:r>
            <a:r>
              <a:rPr lang="en-US" sz="3600" b="1" dirty="0"/>
              <a:t>Determination of the Cost of Capital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" y="792480"/>
            <a:ext cx="11885964" cy="6065521"/>
          </a:xfrm>
          <a:noFill/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The </a:t>
            </a:r>
            <a:r>
              <a:rPr lang="en-US" dirty="0"/>
              <a:t>cost of capital can either be explicit (direct) or implicit (indirect). </a:t>
            </a:r>
            <a:r>
              <a:rPr lang="en-US" dirty="0"/>
              <a:t>E</a:t>
            </a:r>
            <a:r>
              <a:rPr lang="en-US" dirty="0" smtClean="0"/>
              <a:t>xplicit </a:t>
            </a:r>
            <a:r>
              <a:rPr lang="en-US" dirty="0"/>
              <a:t>cost of </a:t>
            </a:r>
            <a:r>
              <a:rPr lang="en-US" dirty="0" smtClean="0"/>
              <a:t>capital-</a:t>
            </a:r>
            <a:r>
              <a:rPr lang="en-US" dirty="0"/>
              <a:t> cash outflow of an entity which  is clear and obvious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Implicit </a:t>
            </a:r>
            <a:r>
              <a:rPr lang="en-US" dirty="0"/>
              <a:t>cost </a:t>
            </a:r>
            <a:r>
              <a:rPr lang="en-US" dirty="0" smtClean="0"/>
              <a:t>(not </a:t>
            </a:r>
            <a:r>
              <a:rPr lang="en-US" dirty="0"/>
              <a:t>a cash </a:t>
            </a:r>
            <a:r>
              <a:rPr lang="en-US" dirty="0" smtClean="0"/>
              <a:t>outflow- is </a:t>
            </a:r>
            <a:r>
              <a:rPr lang="en-US" dirty="0"/>
              <a:t>an opportunity loss of foregoing a </a:t>
            </a:r>
            <a:r>
              <a:rPr lang="en-US" dirty="0" smtClean="0"/>
              <a:t>an investment </a:t>
            </a:r>
            <a:r>
              <a:rPr lang="en-US" dirty="0"/>
              <a:t>opportunity </a:t>
            </a:r>
            <a:r>
              <a:rPr lang="en-US" dirty="0" smtClean="0"/>
              <a:t>for another</a:t>
            </a:r>
          </a:p>
          <a:p>
            <a:pPr marL="0" indent="0" algn="just">
              <a:buNone/>
            </a:pPr>
            <a:r>
              <a:rPr lang="en-US" dirty="0"/>
              <a:t>The two factors which are considered to determine the cost of capital are:</a:t>
            </a:r>
          </a:p>
          <a:p>
            <a:pPr marL="0" indent="0" algn="just">
              <a:buNone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Source of Finance</a:t>
            </a:r>
          </a:p>
          <a:p>
            <a:pPr marL="0" indent="0" algn="just">
              <a:buNone/>
            </a:pPr>
            <a:r>
              <a:rPr lang="en-US" dirty="0"/>
              <a:t>(ii) Reciprocal payment of the using finance.</a:t>
            </a: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63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/>
              <a:t>Cost of Long Term Debt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algn="just"/>
            <a:r>
              <a:rPr lang="en-US" dirty="0"/>
              <a:t>Long term debt includes long term loans from the financial institutions, capital from issuing bonds or </a:t>
            </a:r>
            <a:r>
              <a:rPr lang="en-US" dirty="0" smtClean="0"/>
              <a:t>bonds</a:t>
            </a:r>
          </a:p>
          <a:p>
            <a:pPr algn="just"/>
            <a:endParaRPr lang="en-US" dirty="0" smtClean="0"/>
          </a:p>
          <a:p>
            <a:pPr marL="0" indent="0" algn="just">
              <a:buNone/>
            </a:pPr>
            <a:r>
              <a:rPr lang="en-US" b="1" dirty="0"/>
              <a:t>Features of </a:t>
            </a:r>
            <a:r>
              <a:rPr lang="en-US" b="1" dirty="0" smtClean="0"/>
              <a:t>Bonds</a:t>
            </a:r>
          </a:p>
          <a:p>
            <a:pPr marL="514350" indent="-514350" algn="just">
              <a:buAutoNum type="arabicPeriod"/>
            </a:pPr>
            <a:r>
              <a:rPr lang="en-US" dirty="0" smtClean="0"/>
              <a:t>Face </a:t>
            </a:r>
            <a:r>
              <a:rPr lang="en-US" dirty="0"/>
              <a:t>Value: </a:t>
            </a:r>
            <a:endParaRPr lang="en-US" dirty="0" smtClean="0"/>
          </a:p>
          <a:p>
            <a:pPr marL="514350" indent="-514350" algn="just">
              <a:buAutoNum type="arabicPeriod"/>
            </a:pPr>
            <a:r>
              <a:rPr lang="en-US" dirty="0"/>
              <a:t>Interest (Coupon) Rate</a:t>
            </a:r>
            <a:r>
              <a:rPr lang="en-US" dirty="0" smtClean="0"/>
              <a:t>:</a:t>
            </a:r>
          </a:p>
          <a:p>
            <a:pPr marL="514350" indent="-514350" algn="just">
              <a:buAutoNum type="arabicPeriod"/>
            </a:pPr>
            <a:r>
              <a:rPr lang="en-US" dirty="0"/>
              <a:t>Maturity </a:t>
            </a:r>
            <a:r>
              <a:rPr lang="en-US" dirty="0" smtClean="0"/>
              <a:t>period</a:t>
            </a:r>
          </a:p>
          <a:p>
            <a:pPr marL="514350" indent="-514350" algn="just">
              <a:buAutoNum type="arabicPeriod"/>
            </a:pPr>
            <a:r>
              <a:rPr lang="en-US" dirty="0"/>
              <a:t>Redemption </a:t>
            </a:r>
            <a:r>
              <a:rPr lang="en-US" dirty="0" smtClean="0"/>
              <a:t>Value</a:t>
            </a:r>
          </a:p>
          <a:p>
            <a:pPr marL="514350" indent="-514350" algn="just">
              <a:buAutoNum type="arabicPeriod"/>
            </a:pPr>
            <a:r>
              <a:rPr lang="en-US" dirty="0"/>
              <a:t>Benefit of tax shield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58062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/>
              <a:t>Face </a:t>
            </a:r>
            <a:r>
              <a:rPr lang="en-US" sz="3600" b="1" dirty="0" smtClean="0"/>
              <a:t>Value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Bonds </a:t>
            </a:r>
            <a:r>
              <a:rPr lang="en-US" dirty="0"/>
              <a:t>are denominated with some value; this denominated value is called face value of the bond. </a:t>
            </a:r>
            <a:endParaRPr lang="en-US" dirty="0" smtClean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Interest </a:t>
            </a:r>
            <a:r>
              <a:rPr lang="en-US" dirty="0"/>
              <a:t>is calculated on the face value of the bonds. </a:t>
            </a:r>
            <a:endParaRPr lang="en-US" dirty="0" smtClean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E.g</a:t>
            </a:r>
            <a:r>
              <a:rPr lang="en-US" dirty="0"/>
              <a:t>. If a company issue 9% Non- convertible bonds of $ 100 each, this means the face value is $ 100 and the interest @ 9% will be calculated on this face value.</a:t>
            </a:r>
          </a:p>
        </p:txBody>
      </p:sp>
    </p:spTree>
    <p:extLst>
      <p:ext uri="{BB962C8B-B14F-4D97-AF65-F5344CB8AC3E}">
        <p14:creationId xmlns:p14="http://schemas.microsoft.com/office/powerpoint/2010/main" val="77149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/>
              <a:t>Interest (Coupon) </a:t>
            </a:r>
            <a:r>
              <a:rPr lang="en-US" sz="3600" b="1" dirty="0" smtClean="0"/>
              <a:t>Rate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Each </a:t>
            </a:r>
            <a:r>
              <a:rPr lang="en-US" dirty="0"/>
              <a:t>bond bears a fixed interest (coupon) rate (except Zero coupon bond and Deep discount bond</a:t>
            </a:r>
            <a:r>
              <a:rPr lang="en-US" dirty="0" smtClean="0"/>
              <a:t>).</a:t>
            </a:r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 </a:t>
            </a:r>
            <a:r>
              <a:rPr lang="en-US" dirty="0"/>
              <a:t>Interest (coupon) rate is applied to face value of bond to calculate interest, which is payable to the holders of bonds periodically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 smtClean="0"/>
              <a:t>For example, </a:t>
            </a:r>
            <a:r>
              <a:rPr lang="en-US" dirty="0"/>
              <a:t>If a company issue 9% Non- convertible bonds of $ 100 each, this means the face value is $ 100 and the interest @ 9% will be calculated on this face value.</a:t>
            </a:r>
          </a:p>
          <a:p>
            <a:pPr marL="0" indent="0" algn="just">
              <a:buNone/>
            </a:pPr>
            <a:r>
              <a:rPr lang="en-GB" dirty="0" smtClean="0"/>
              <a:t>Interest will be 9% x 100= 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11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/>
              <a:t>Maturity </a:t>
            </a:r>
            <a:r>
              <a:rPr lang="en-US" sz="3600" b="1" dirty="0" smtClean="0"/>
              <a:t>period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GB" dirty="0" smtClean="0"/>
              <a:t>Bonds are of two types- </a:t>
            </a:r>
            <a:r>
              <a:rPr lang="en-GB" dirty="0" err="1" smtClean="0"/>
              <a:t>i</a:t>
            </a:r>
            <a:r>
              <a:rPr lang="en-GB" dirty="0" smtClean="0"/>
              <a:t>) Redeemable and ii) Irredeemable</a:t>
            </a:r>
            <a:endParaRPr lang="en-US" dirty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GB" dirty="0"/>
              <a:t>Redeemable </a:t>
            </a:r>
            <a:r>
              <a:rPr lang="en-US" dirty="0" smtClean="0"/>
              <a:t>Bonds- These  </a:t>
            </a:r>
            <a:r>
              <a:rPr lang="en-US" dirty="0"/>
              <a:t>have a fixed maturity period for </a:t>
            </a:r>
            <a:r>
              <a:rPr lang="en-US" dirty="0" smtClean="0"/>
              <a:t>redemption.eg 5 year Bonds are redeemable after 5 years  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 Irredeemable bonds-  </a:t>
            </a:r>
            <a:r>
              <a:rPr lang="en-US" dirty="0"/>
              <a:t>maturity period is not defined and it is taken as infinite.</a:t>
            </a:r>
          </a:p>
        </p:txBody>
      </p:sp>
    </p:spTree>
    <p:extLst>
      <p:ext uri="{BB962C8B-B14F-4D97-AF65-F5344CB8AC3E}">
        <p14:creationId xmlns:p14="http://schemas.microsoft.com/office/powerpoint/2010/main" val="318211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/>
              <a:t>Redemption </a:t>
            </a:r>
            <a:r>
              <a:rPr lang="en-US" sz="3600" b="1" dirty="0" smtClean="0"/>
              <a:t>Value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210" y="1110342"/>
            <a:ext cx="12080790" cy="6113417"/>
          </a:xfrm>
          <a:noFill/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Redeemable </a:t>
            </a:r>
            <a:r>
              <a:rPr lang="en-US" dirty="0"/>
              <a:t>bonds are redeemed on its specified maturity date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Based </a:t>
            </a:r>
            <a:r>
              <a:rPr lang="en-US" dirty="0"/>
              <a:t>on the debt covenants the redemption value is determined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 </a:t>
            </a:r>
            <a:r>
              <a:rPr lang="en-US" dirty="0"/>
              <a:t>Redemption value may vary from the face value of the bond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 smtClean="0"/>
              <a:t>Mostly, redemption value is the par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58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/>
              <a:t>Benefit of tax </a:t>
            </a:r>
            <a:r>
              <a:rPr lang="en-US" sz="3600" b="1" dirty="0" smtClean="0"/>
              <a:t>shield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210" y="1110342"/>
            <a:ext cx="12080790" cy="6113417"/>
          </a:xfrm>
          <a:noFill/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The </a:t>
            </a:r>
            <a:r>
              <a:rPr lang="en-US" dirty="0"/>
              <a:t>payment of interest to the bond holders are allowed as expenses for the purpose of corporate tax determination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 </a:t>
            </a:r>
            <a:r>
              <a:rPr lang="en-US" dirty="0"/>
              <a:t>Hence, interest paid to the bond holders save the tax liability of the company. </a:t>
            </a:r>
            <a:endParaRPr lang="en-US" dirty="0" smtClean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Saving </a:t>
            </a:r>
            <a:r>
              <a:rPr lang="en-US" dirty="0"/>
              <a:t>in the tax liability is also known as tax shield</a:t>
            </a:r>
          </a:p>
        </p:txBody>
      </p:sp>
    </p:spTree>
    <p:extLst>
      <p:ext uri="{BB962C8B-B14F-4D97-AF65-F5344CB8AC3E}">
        <p14:creationId xmlns:p14="http://schemas.microsoft.com/office/powerpoint/2010/main" val="352204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Illustration-tax shield 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210" y="777240"/>
            <a:ext cx="12080790" cy="5958840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There </a:t>
            </a:r>
            <a:r>
              <a:rPr lang="en-US" dirty="0"/>
              <a:t>are two companies namely X Ltd. and Y Ltd. The capital of the X Ltd is fully financed by the shareholders whereas Y Ltd uses debt fund as </a:t>
            </a:r>
            <a:r>
              <a:rPr lang="en-US" dirty="0" smtClean="0"/>
              <a:t>well.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For Y Ltd, </a:t>
            </a:r>
            <a:r>
              <a:rPr lang="en-US" dirty="0"/>
              <a:t>tax shield (tax saving) </a:t>
            </a:r>
            <a:r>
              <a:rPr lang="en-US" dirty="0" smtClean="0"/>
              <a:t>is </a:t>
            </a:r>
            <a:r>
              <a:rPr lang="en-US" dirty="0"/>
              <a:t>$14 ($ 40 paid as interest × 35% tax rate). Therefore the effective interest is $ 26 only.</a:t>
            </a:r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419692"/>
              </p:ext>
            </p:extLst>
          </p:nvPr>
        </p:nvGraphicFramePr>
        <p:xfrm>
          <a:off x="457200" y="2362199"/>
          <a:ext cx="9159240" cy="2974340"/>
        </p:xfrm>
        <a:graphic>
          <a:graphicData uri="http://schemas.openxmlformats.org/drawingml/2006/table">
            <a:tbl>
              <a:tblPr firstRow="1" firstCol="1" bandRow="1"/>
              <a:tblGrid>
                <a:gridCol w="3053080">
                  <a:extLst>
                    <a:ext uri="{9D8B030D-6E8A-4147-A177-3AD203B41FA5}">
                      <a16:colId xmlns:a16="http://schemas.microsoft.com/office/drawing/2014/main" val="1681675253"/>
                    </a:ext>
                  </a:extLst>
                </a:gridCol>
                <a:gridCol w="3053080">
                  <a:extLst>
                    <a:ext uri="{9D8B030D-6E8A-4147-A177-3AD203B41FA5}">
                      <a16:colId xmlns:a16="http://schemas.microsoft.com/office/drawing/2014/main" val="826730820"/>
                    </a:ext>
                  </a:extLst>
                </a:gridCol>
                <a:gridCol w="3053080">
                  <a:extLst>
                    <a:ext uri="{9D8B030D-6E8A-4147-A177-3AD203B41FA5}">
                      <a16:colId xmlns:a16="http://schemas.microsoft.com/office/drawing/2014/main" val="1069193367"/>
                    </a:ext>
                  </a:extLst>
                </a:gridCol>
              </a:tblGrid>
              <a:tr h="485140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Details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 ltd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 ltd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4847398"/>
                  </a:ext>
                </a:extLst>
              </a:tr>
              <a:tr h="485140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Earnings before interest and Tax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3403396"/>
                  </a:ext>
                </a:extLst>
              </a:tr>
              <a:tr h="485140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Interest 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(40)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0511201"/>
                  </a:ext>
                </a:extLst>
              </a:tr>
              <a:tr h="485140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Profit before Taxes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529707"/>
                  </a:ext>
                </a:extLst>
              </a:tr>
              <a:tr h="485140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Tax @ 35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(35)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(21)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78349"/>
                  </a:ext>
                </a:extLst>
              </a:tr>
              <a:tr h="485140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Profit after Tax 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u="sng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551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837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/>
              <a:t>Cost of Irredeemable Bonds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noFill/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Bonds </a:t>
                </a:r>
                <a:r>
                  <a:rPr lang="en-US" dirty="0"/>
                  <a:t>which are not redeemed by the issuer of the bond is known as irredeemable </a:t>
                </a:r>
                <a:r>
                  <a:rPr lang="en-US" dirty="0" smtClean="0"/>
                  <a:t>bonds</a:t>
                </a:r>
              </a:p>
              <a:p>
                <a:pPr marL="0" indent="0">
                  <a:buNone/>
                </a:pPr>
                <a:r>
                  <a:rPr lang="en-US" dirty="0" smtClean="0"/>
                  <a:t>Cost </a:t>
                </a:r>
                <a:r>
                  <a:rPr lang="en-US" dirty="0"/>
                  <a:t>of Irredeemable Bond (</a:t>
                </a:r>
                <a:r>
                  <a:rPr lang="en-US" dirty="0" err="1"/>
                  <a:t>K</a:t>
                </a:r>
                <a:r>
                  <a:rPr lang="en-US" baseline="-25000" dirty="0" err="1"/>
                  <a:t>d</a:t>
                </a:r>
                <a:r>
                  <a:rPr lang="en-US" dirty="0"/>
                  <a:t>)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a:rPr lang="en-US" i="1"/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(1- t)</a:t>
                </a:r>
              </a:p>
              <a:p>
                <a:pPr marL="0" indent="0">
                  <a:buNone/>
                </a:pPr>
                <a:r>
                  <a:rPr lang="en-US" dirty="0"/>
                  <a:t>Where,</a:t>
                </a:r>
              </a:p>
              <a:p>
                <a:r>
                  <a:rPr lang="en-US" dirty="0" err="1"/>
                  <a:t>K</a:t>
                </a:r>
                <a:r>
                  <a:rPr lang="en-US" baseline="-25000" dirty="0" err="1"/>
                  <a:t>d</a:t>
                </a:r>
                <a:r>
                  <a:rPr lang="en-US" dirty="0"/>
                  <a:t> = Cost of debt after tax</a:t>
                </a:r>
              </a:p>
              <a:p>
                <a:r>
                  <a:rPr lang="en-US" dirty="0"/>
                  <a:t>I = Annual interest payment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i="1"/>
                        </m:ctrlPr>
                      </m:sSubPr>
                      <m:e>
                        <m:r>
                          <a:rPr lang="en-US" i="1"/>
                          <m:t>𝑃</m:t>
                        </m:r>
                      </m:e>
                      <m:sub>
                        <m:r>
                          <a:rPr lang="en-US" i="1"/>
                          <m:t>𝑏</m:t>
                        </m:r>
                      </m:sub>
                    </m:sSub>
                  </m:oMath>
                </a14:m>
                <a:r>
                  <a:rPr lang="en-US" dirty="0"/>
                  <a:t>= Net proceeds of bonds or current market price</a:t>
                </a:r>
              </a:p>
              <a:p>
                <a:r>
                  <a:rPr lang="en-US" dirty="0"/>
                  <a:t>t = Tax rate</a:t>
                </a:r>
              </a:p>
              <a:p>
                <a:r>
                  <a:rPr lang="en-US" b="1" dirty="0"/>
                  <a:t>NB: </a:t>
                </a:r>
                <a:r>
                  <a:rPr lang="en-US" dirty="0"/>
                  <a:t>Interest paid on bonds is an allowable expense for tax purposes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blipFill>
                <a:blip r:embed="rId2"/>
                <a:stretch>
                  <a:fillRect l="-1250" t="-12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204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06680"/>
            <a:ext cx="10947400" cy="909320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Illustration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22679"/>
            <a:ext cx="11772900" cy="5563871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dirty="0"/>
              <a:t>company </a:t>
            </a:r>
            <a:r>
              <a:rPr lang="en-US" dirty="0" smtClean="0"/>
              <a:t> has issued </a:t>
            </a:r>
            <a:r>
              <a:rPr lang="en-US" dirty="0"/>
              <a:t>1,000, 15% bonds of the face value of $100 each at a discount of $5. </a:t>
            </a:r>
            <a:r>
              <a:rPr lang="en-US" dirty="0" smtClean="0"/>
              <a:t>Par value</a:t>
            </a:r>
          </a:p>
          <a:p>
            <a:pPr marL="0" indent="0">
              <a:buNone/>
            </a:pPr>
            <a:r>
              <a:rPr lang="en-US" dirty="0" smtClean="0"/>
              <a:t>Under-writing </a:t>
            </a:r>
            <a:r>
              <a:rPr lang="en-US" dirty="0"/>
              <a:t>and other costs are $ 5,000 for the total issue.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interest per annum of $15,000 is therefore the cost of $ 90,000, actually received by the company.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This </a:t>
            </a:r>
            <a:r>
              <a:rPr lang="en-US" dirty="0"/>
              <a:t>is because interest is a charge on profit and every year the company will save $ 7,500 as tax, assuming that the income tax rate is 50%.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Hence </a:t>
            </a:r>
            <a:r>
              <a:rPr lang="en-US" dirty="0"/>
              <a:t>the after tax cost of $ 90,000 is $ 7,500 which comes to 8.33%.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i="1" dirty="0" smtClean="0"/>
          </a:p>
          <a:p>
            <a:endParaRPr lang="en-GB" i="1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2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956"/>
            <a:ext cx="9037319" cy="742729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 </a:t>
            </a:r>
            <a:br>
              <a:rPr lang="en-GB" sz="3600" b="1" dirty="0" smtClean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 smtClean="0"/>
              <a:t>Features of this bond</a:t>
            </a: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dirty="0" smtClean="0"/>
              <a:t>  </a:t>
            </a:r>
            <a:br>
              <a:rPr lang="en-GB" sz="3600" b="1" dirty="0" smtClean="0"/>
            </a:br>
            <a:r>
              <a:rPr lang="en-GB" sz="3600" b="1" dirty="0" smtClean="0"/>
              <a:t>   </a:t>
            </a:r>
            <a:endParaRPr lang="en-US" sz="32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1036640"/>
            <a:ext cx="11296650" cy="5623239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Par Value= 100 X 1000= $ 100,000</a:t>
            </a:r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GB" dirty="0" smtClean="0"/>
              <a:t>Net proceeds= 100-5=95 x 1000= $ 95,000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Interest = 15% x 100, 000= 15,000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Tax shield ( Savings on taxes) 50% x 15,000= 7,500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Effective Cost = 7,500/90,000= 8.3%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2576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734786"/>
          </a:xfrm>
          <a:noFill/>
        </p:spPr>
        <p:txBody>
          <a:bodyPr/>
          <a:lstStyle/>
          <a:p>
            <a:pPr algn="l"/>
            <a:r>
              <a:rPr lang="en-US" sz="3600" b="1" dirty="0"/>
              <a:t>Illustration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1210" y="734786"/>
                <a:ext cx="12080790" cy="5927271"/>
              </a:xfrm>
              <a:noFill/>
            </p:spPr>
            <p:txBody>
              <a:bodyPr/>
              <a:lstStyle/>
              <a:p>
                <a:pPr marL="0" indent="0" algn="just">
                  <a:buNone/>
                </a:pPr>
                <a:r>
                  <a:rPr lang="en-US" b="1" dirty="0" smtClean="0"/>
                  <a:t> </a:t>
                </a:r>
                <a:r>
                  <a:rPr lang="en-US" dirty="0" smtClean="0"/>
                  <a:t>Five </a:t>
                </a:r>
                <a:r>
                  <a:rPr lang="en-US" dirty="0"/>
                  <a:t>years ago, Sony Limited issued 12 per cent irredeemable bonds at $ 103, at $ 3 premium to their par value of $ 100. The current market price of these bonds is $ 94. If the company pays corporate tax at a rate of 35 per cent what is its current cost of bond capital?</a:t>
                </a:r>
              </a:p>
              <a:p>
                <a:pPr marL="0" indent="0" algn="just">
                  <a:buNone/>
                </a:pPr>
                <a:r>
                  <a:rPr lang="en-US" b="1" dirty="0"/>
                  <a:t>Solution</a:t>
                </a:r>
                <a:endParaRPr lang="en-US" dirty="0"/>
              </a:p>
              <a:p>
                <a:pPr marL="0" indent="0" algn="just">
                  <a:buNone/>
                </a:pPr>
                <a:r>
                  <a:rPr lang="en-US" dirty="0"/>
                  <a:t>Cost of irredeemable bond:</a:t>
                </a:r>
              </a:p>
              <a:p>
                <a:pPr marL="0" indent="0" algn="just">
                  <a:buNone/>
                </a:pPr>
                <a:r>
                  <a:rPr lang="en-US" dirty="0" smtClean="0"/>
                  <a:t> </a:t>
                </a:r>
                <a:r>
                  <a:rPr lang="en-US" dirty="0" err="1"/>
                  <a:t>K</a:t>
                </a:r>
                <a:r>
                  <a:rPr lang="en-US" baseline="-25000" dirty="0" err="1"/>
                  <a:t>d</a:t>
                </a:r>
                <a:r>
                  <a:rPr lang="en-US" dirty="0"/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a:rPr lang="en-US" i="1"/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(1- t)</a:t>
                </a:r>
              </a:p>
              <a:p>
                <a:pPr marL="0" indent="0" algn="just">
                  <a:buNone/>
                </a:pPr>
                <a:r>
                  <a:rPr lang="en-US" dirty="0" err="1" smtClean="0"/>
                  <a:t>K</a:t>
                </a:r>
                <a:r>
                  <a:rPr lang="en-US" baseline="-25000" dirty="0" err="1" smtClean="0"/>
                  <a:t>d</a:t>
                </a:r>
                <a:r>
                  <a:rPr lang="en-US" dirty="0" smtClean="0"/>
                  <a:t> </a:t>
                </a:r>
                <a:r>
                  <a:rPr lang="en-US" dirty="0"/>
                  <a:t>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a:rPr lang="en-US" i="1"/>
                          <m:t>12</m:t>
                        </m:r>
                      </m:num>
                      <m:den>
                        <m:r>
                          <a:rPr lang="en-US" i="1"/>
                          <m:t>94</m:t>
                        </m:r>
                      </m:den>
                    </m:f>
                  </m:oMath>
                </a14:m>
                <a:r>
                  <a:rPr lang="en-US" dirty="0"/>
                  <a:t>(1- 0.35) = 0</a:t>
                </a:r>
                <a:r>
                  <a:rPr lang="en-US" b="1" dirty="0"/>
                  <a:t>.08297 or 8.30%</a:t>
                </a: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 algn="just">
                  <a:buNone/>
                </a:pPr>
                <a:endParaRPr lang="en-GB" dirty="0" smtClean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1210" y="734786"/>
                <a:ext cx="12080790" cy="5927271"/>
              </a:xfrm>
              <a:blipFill>
                <a:blip r:embed="rId2"/>
                <a:stretch>
                  <a:fillRect l="-1261" t="-1337" r="-13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174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/>
              <a:t>Cost of Redeemable Bonds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1210" y="1023538"/>
                <a:ext cx="12080790" cy="5556876"/>
              </a:xfrm>
              <a:noFill/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T</a:t>
                </a:r>
                <a:r>
                  <a:rPr lang="en-US" dirty="0" smtClean="0"/>
                  <a:t>hese </a:t>
                </a:r>
                <a:r>
                  <a:rPr lang="en-US" dirty="0"/>
                  <a:t>are bonds that are redeemable after a certain period of </a:t>
                </a:r>
                <a:r>
                  <a:rPr lang="en-US" dirty="0" smtClean="0"/>
                  <a:t>time. These </a:t>
                </a:r>
                <a:r>
                  <a:rPr lang="en-US" dirty="0"/>
                  <a:t>bonds have a maturity period.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/>
                        </m:ctrlPr>
                      </m:sSubPr>
                      <m:e>
                        <m:r>
                          <a:rPr lang="en-US" i="1"/>
                          <m:t>𝐾</m:t>
                        </m:r>
                      </m:e>
                      <m:sub>
                        <m:r>
                          <a:rPr lang="en-US" i="1"/>
                          <m:t>𝑑</m:t>
                        </m:r>
                      </m:sub>
                    </m:sSub>
                    <m:r>
                      <a:rPr lang="en-US" i="1"/>
                      <m:t>=</m:t>
                    </m:r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/>
                          <m:t>I</m:t>
                        </m:r>
                        <m:r>
                          <a:rPr lang="en-US"/>
                          <m:t>(1</m:t>
                        </m:r>
                        <m:r>
                          <a:rPr lang="en-US" i="1"/>
                          <m:t>−</m:t>
                        </m:r>
                        <m:r>
                          <m:rPr>
                            <m:sty m:val="p"/>
                          </m:rPr>
                          <a:rPr lang="en-US"/>
                          <m:t>t</m:t>
                        </m:r>
                        <m:r>
                          <a:rPr lang="en-US"/>
                          <m:t>)</m:t>
                        </m:r>
                        <m:r>
                          <a:rPr lang="en-US" i="1"/>
                          <m:t>+</m:t>
                        </m:r>
                        <m:f>
                          <m:fPr>
                            <m:ctrlPr>
                              <a:rPr lang="en-US" i="1"/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/>
                                </m:ctrlPr>
                              </m:dPr>
                              <m:e>
                                <m:r>
                                  <a:rPr lang="en-US" i="1"/>
                                  <m:t>𝑚</m:t>
                                </m:r>
                                <m:r>
                                  <a:rPr lang="en-US" i="1"/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/>
                                    </m:ctrlPr>
                                  </m:sSubPr>
                                  <m:e>
                                    <m:r>
                                      <a:rPr lang="en-US" i="1"/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/>
                                      <m:t>𝑏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r>
                              <a:rPr lang="en-US" i="1"/>
                              <m:t>𝑛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i="1"/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/>
                                </m:ctrlPr>
                              </m:dPr>
                              <m:e>
                                <m:r>
                                  <a:rPr lang="en-US" i="1"/>
                                  <m:t>𝑚</m:t>
                                </m:r>
                                <m:r>
                                  <a:rPr lang="en-US" i="1"/>
                                  <m:t>+</m:t>
                                </m:r>
                                <m:sSub>
                                  <m:sSubPr>
                                    <m:ctrlPr>
                                      <a:rPr lang="en-US" i="1"/>
                                    </m:ctrlPr>
                                  </m:sSubPr>
                                  <m:e>
                                    <m:r>
                                      <a:rPr lang="en-US" i="1"/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/>
                                      <m:t>𝑏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r>
                              <a:rPr lang="en-US" i="1"/>
                              <m:t> 2</m:t>
                            </m:r>
                          </m:den>
                        </m:f>
                      </m:den>
                    </m:f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GB" dirty="0" smtClean="0"/>
                  <a:t>Where,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I </a:t>
                </a:r>
                <a:r>
                  <a:rPr lang="en-US" dirty="0"/>
                  <a:t>is the annual interest</a:t>
                </a:r>
              </a:p>
              <a:p>
                <a:pPr marL="0" indent="0">
                  <a:buNone/>
                </a:pPr>
                <a:r>
                  <a:rPr lang="en-US" dirty="0"/>
                  <a:t>M is the par value of the bond</a:t>
                </a:r>
              </a:p>
              <a:p>
                <a:pPr marL="0" indent="0">
                  <a:buNone/>
                </a:pPr>
                <a:r>
                  <a:rPr lang="en-US" dirty="0" err="1"/>
                  <a:t>P</a:t>
                </a:r>
                <a:r>
                  <a:rPr lang="en-US" baseline="-25000" dirty="0" err="1"/>
                  <a:t>b</a:t>
                </a:r>
                <a:r>
                  <a:rPr lang="en-US" dirty="0"/>
                  <a:t> is the current market value of the bond</a:t>
                </a:r>
              </a:p>
              <a:p>
                <a:pPr marL="0" indent="0">
                  <a:buNone/>
                </a:pPr>
                <a:r>
                  <a:rPr lang="en-US" dirty="0"/>
                  <a:t>n  is the period to maturity</a:t>
                </a:r>
              </a:p>
              <a:p>
                <a:pPr marL="0" indent="0">
                  <a:buNone/>
                </a:pPr>
                <a:r>
                  <a:rPr lang="en-US" dirty="0"/>
                  <a:t>t is ta rate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1210" y="1023538"/>
                <a:ext cx="12080790" cy="5556876"/>
              </a:xfrm>
              <a:blipFill>
                <a:blip r:embed="rId2"/>
                <a:stretch>
                  <a:fillRect l="-1261" t="-1427" b="-1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321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467" y="0"/>
            <a:ext cx="10273761" cy="677415"/>
          </a:xfrm>
          <a:noFill/>
        </p:spPr>
        <p:txBody>
          <a:bodyPr/>
          <a:lstStyle/>
          <a:p>
            <a:pPr algn="l"/>
            <a:r>
              <a:rPr lang="en-US" sz="3600" b="1" dirty="0"/>
              <a:t>Illustration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614" y="677415"/>
            <a:ext cx="12012386" cy="6546345"/>
          </a:xfrm>
          <a:noFill/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dirty="0"/>
              <a:t>company issued 10,000, 10% bonds of $ 100 each at a premium of 10% </a:t>
            </a:r>
            <a:r>
              <a:rPr lang="en-US" dirty="0" smtClean="0"/>
              <a:t>for a period of 5 years.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Compute the cost of bonds assuming 35% as tax rate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71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467" y="0"/>
            <a:ext cx="10273761" cy="677415"/>
          </a:xfrm>
          <a:noFill/>
        </p:spPr>
        <p:txBody>
          <a:bodyPr/>
          <a:lstStyle/>
          <a:p>
            <a:pPr algn="l"/>
            <a:r>
              <a:rPr lang="en-US" sz="3600" b="1" dirty="0"/>
              <a:t>Solution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79614" y="677415"/>
                <a:ext cx="12012386" cy="6546345"/>
              </a:xfrm>
              <a:noFill/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/>
                        </m:ctrlPr>
                      </m:sSubPr>
                      <m:e>
                        <m:r>
                          <a:rPr lang="en-US" i="1"/>
                          <m:t>𝐾</m:t>
                        </m:r>
                      </m:e>
                      <m:sub>
                        <m:r>
                          <a:rPr lang="en-US" i="1"/>
                          <m:t>𝑑</m:t>
                        </m:r>
                      </m:sub>
                    </m:sSub>
                    <m:r>
                      <a:rPr lang="en-US" i="1"/>
                      <m:t>=</m:t>
                    </m:r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/>
                          <m:t>I</m:t>
                        </m:r>
                        <m:r>
                          <a:rPr lang="en-US"/>
                          <m:t>(1</m:t>
                        </m:r>
                        <m:r>
                          <a:rPr lang="en-US" i="1"/>
                          <m:t>−</m:t>
                        </m:r>
                        <m:r>
                          <m:rPr>
                            <m:sty m:val="p"/>
                          </m:rPr>
                          <a:rPr lang="en-US"/>
                          <m:t>t</m:t>
                        </m:r>
                        <m:r>
                          <a:rPr lang="en-US"/>
                          <m:t>)</m:t>
                        </m:r>
                        <m:r>
                          <a:rPr lang="en-US" i="1"/>
                          <m:t>+</m:t>
                        </m:r>
                        <m:f>
                          <m:fPr>
                            <m:ctrlPr>
                              <a:rPr lang="en-US" i="1"/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/>
                                </m:ctrlPr>
                              </m:dPr>
                              <m:e>
                                <m:r>
                                  <a:rPr lang="en-US" i="1"/>
                                  <m:t>𝑚</m:t>
                                </m:r>
                                <m:r>
                                  <a:rPr lang="en-US" i="1"/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/>
                                    </m:ctrlPr>
                                  </m:sSubPr>
                                  <m:e>
                                    <m:r>
                                      <a:rPr lang="en-US" i="1"/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/>
                                      <m:t>𝑏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r>
                              <a:rPr lang="en-US" i="1"/>
                              <m:t>𝑛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i="1"/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/>
                                </m:ctrlPr>
                              </m:dPr>
                              <m:e>
                                <m:r>
                                  <a:rPr lang="en-US" i="1"/>
                                  <m:t>𝑚</m:t>
                                </m:r>
                                <m:r>
                                  <a:rPr lang="en-US" i="1"/>
                                  <m:t>+</m:t>
                                </m:r>
                                <m:sSub>
                                  <m:sSubPr>
                                    <m:ctrlPr>
                                      <a:rPr lang="en-US" i="1"/>
                                    </m:ctrlPr>
                                  </m:sSubPr>
                                  <m:e>
                                    <m:r>
                                      <a:rPr lang="en-US" i="1"/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/>
                                      <m:t>𝑏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r>
                              <a:rPr lang="en-US" i="1"/>
                              <m:t> 2</m:t>
                            </m:r>
                          </m:den>
                        </m:f>
                      </m:den>
                    </m:f>
                  </m:oMath>
                </a14:m>
                <a:endParaRPr lang="en-GB" i="1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/>
                          </m:ctrlPr>
                        </m:sSubPr>
                        <m:e>
                          <m:r>
                            <a:rPr lang="en-US" sz="2800" i="1"/>
                            <m:t>𝐾</m:t>
                          </m:r>
                        </m:e>
                        <m:sub>
                          <m:r>
                            <a:rPr lang="en-US" sz="2800" i="1"/>
                            <m:t>𝑑</m:t>
                          </m:r>
                        </m:sub>
                      </m:sSub>
                      <m:r>
                        <a:rPr lang="en-US" sz="2800" i="1"/>
                        <m:t>=</m:t>
                      </m:r>
                      <m:f>
                        <m:fPr>
                          <m:ctrlPr>
                            <a:rPr lang="en-US" sz="2800" i="1"/>
                          </m:ctrlPr>
                        </m:fPr>
                        <m:num>
                          <m:r>
                            <a:rPr lang="en-US" sz="2800"/>
                            <m:t>10(1</m:t>
                          </m:r>
                          <m:r>
                            <a:rPr lang="en-US" sz="2800" i="1"/>
                            <m:t>−</m:t>
                          </m:r>
                          <m:r>
                            <a:rPr lang="en-US" sz="2800"/>
                            <m:t>0.35)</m:t>
                          </m:r>
                          <m:r>
                            <a:rPr lang="en-US" sz="2800" i="1"/>
                            <m:t>+</m:t>
                          </m:r>
                          <m:f>
                            <m:fPr>
                              <m:ctrlPr>
                                <a:rPr lang="en-US" sz="2800" i="1"/>
                              </m:ctrlPr>
                            </m:fPr>
                            <m:num>
                              <m:d>
                                <m:dPr>
                                  <m:ctrlPr>
                                    <a:rPr lang="en-US" sz="2800" i="1"/>
                                  </m:ctrlPr>
                                </m:dPr>
                                <m:e>
                                  <m:r>
                                    <a:rPr lang="en-US" sz="2800" i="1"/>
                                    <m:t>100−110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US" sz="2800" i="1"/>
                                <m:t>5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sz="2800" i="1"/>
                              </m:ctrlPr>
                            </m:fPr>
                            <m:num>
                              <m:d>
                                <m:dPr>
                                  <m:ctrlPr>
                                    <a:rPr lang="en-US" sz="2800" i="1"/>
                                  </m:ctrlPr>
                                </m:dPr>
                                <m:e>
                                  <m:r>
                                    <a:rPr lang="en-US" sz="2800" i="1"/>
                                    <m:t>100+110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US" sz="2800" i="1"/>
                                <m:t> 2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n-US" sz="2800" dirty="0"/>
              </a:p>
              <a:p>
                <a:pPr marL="0" indent="0">
                  <a:buNone/>
                </a:pPr>
                <a:r>
                  <a:rPr lang="en-US" dirty="0"/>
                  <a:t>I </a:t>
                </a:r>
                <a:r>
                  <a:rPr lang="en-US" dirty="0" smtClean="0"/>
                  <a:t>=10</a:t>
                </a:r>
                <a:r>
                  <a:rPr lang="en-US" dirty="0"/>
                  <a:t>% of $100 = $10</a:t>
                </a:r>
              </a:p>
              <a:p>
                <a:pPr marL="0" indent="0">
                  <a:buNone/>
                </a:pPr>
                <a:r>
                  <a:rPr lang="en-US" u="sng" dirty="0" err="1"/>
                  <a:t>P</a:t>
                </a:r>
                <a:r>
                  <a:rPr lang="en-US" u="sng" baseline="-25000" dirty="0" err="1"/>
                  <a:t>b</a:t>
                </a:r>
                <a:r>
                  <a:rPr lang="en-US" dirty="0"/>
                  <a:t> </a:t>
                </a:r>
                <a:r>
                  <a:rPr lang="en-US" dirty="0" smtClean="0"/>
                  <a:t> </a:t>
                </a:r>
                <a:r>
                  <a:rPr lang="en-US" dirty="0"/>
                  <a:t>= 110% of $100 = $110</a:t>
                </a:r>
              </a:p>
              <a:p>
                <a:pPr marL="0" indent="0">
                  <a:buNone/>
                </a:pPr>
                <a:r>
                  <a:rPr lang="en-US" dirty="0"/>
                  <a:t>M </a:t>
                </a:r>
                <a:r>
                  <a:rPr lang="en-US" dirty="0" smtClean="0"/>
                  <a:t> </a:t>
                </a:r>
                <a:r>
                  <a:rPr lang="en-US" dirty="0"/>
                  <a:t>= $100</a:t>
                </a:r>
              </a:p>
              <a:p>
                <a:pPr marL="0" indent="0">
                  <a:buNone/>
                </a:pPr>
                <a:r>
                  <a:rPr lang="en-US" dirty="0" smtClean="0"/>
                  <a:t>n= </a:t>
                </a:r>
                <a:r>
                  <a:rPr lang="en-US" dirty="0"/>
                  <a:t>5 years</a:t>
                </a:r>
              </a:p>
              <a:p>
                <a:pPr marL="0" indent="0">
                  <a:buNone/>
                </a:pPr>
                <a:r>
                  <a:rPr lang="en-US" dirty="0"/>
                  <a:t>t = </a:t>
                </a:r>
                <a:r>
                  <a:rPr lang="en-US" dirty="0" smtClean="0"/>
                  <a:t>35</a:t>
                </a:r>
                <a:r>
                  <a:rPr lang="en-US" dirty="0"/>
                  <a:t>% or </a:t>
                </a:r>
                <a:r>
                  <a:rPr lang="en-US" dirty="0" smtClean="0"/>
                  <a:t>0.35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a:rPr lang="en-US"/>
                          <m:t>10 </m:t>
                        </m:r>
                        <m:r>
                          <m:rPr>
                            <m:sty m:val="p"/>
                          </m:rPr>
                          <a:rPr lang="en-US"/>
                          <m:t>x</m:t>
                        </m:r>
                        <m:r>
                          <a:rPr lang="en-US"/>
                          <m:t> 0.65</m:t>
                        </m:r>
                        <m:r>
                          <a:rPr lang="en-US" i="1"/>
                          <m:t>−2</m:t>
                        </m:r>
                      </m:num>
                      <m:den>
                        <m:r>
                          <a:rPr lang="en-US" i="1"/>
                          <m:t>105</m:t>
                        </m:r>
                      </m:den>
                    </m:f>
                  </m:oMath>
                </a14:m>
                <a:r>
                  <a:rPr lang="en-US" dirty="0"/>
                  <a:t>  =   4.5/105= 0.0428= 4.28%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614" y="677415"/>
                <a:ext cx="12012386" cy="6546345"/>
              </a:xfrm>
              <a:blipFill>
                <a:blip r:embed="rId2"/>
                <a:stretch>
                  <a:fillRect l="-12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86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35924"/>
            <a:ext cx="11495902" cy="1297461"/>
          </a:xfrm>
        </p:spPr>
        <p:txBody>
          <a:bodyPr/>
          <a:lstStyle/>
          <a:p>
            <a:pPr algn="l"/>
            <a:r>
              <a:rPr lang="en-US" sz="3600" b="1" dirty="0"/>
              <a:t>Cost of Preference Shares (</a:t>
            </a:r>
            <a:r>
              <a:rPr lang="en-US" sz="3600" b="1" dirty="0" err="1"/>
              <a:t>K</a:t>
            </a:r>
            <a:r>
              <a:rPr lang="en-US" sz="3600" b="1" baseline="-25000" dirty="0" err="1"/>
              <a:t>p</a:t>
            </a:r>
            <a:r>
              <a:rPr lang="en-US" sz="3600" b="1" dirty="0"/>
              <a:t>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271" y="1126671"/>
            <a:ext cx="11748671" cy="5471837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The </a:t>
            </a:r>
            <a:r>
              <a:rPr lang="en-US" dirty="0"/>
              <a:t>preference share capital is paid dividend at a specified rate on face value of preference shares. </a:t>
            </a:r>
            <a:endParaRPr lang="en-US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The </a:t>
            </a:r>
            <a:r>
              <a:rPr lang="en-US" dirty="0"/>
              <a:t>payment of dividend to the preference shareholders are not charged as expenses but treated as appropriation of after tax profit</a:t>
            </a:r>
            <a:r>
              <a:rPr lang="en-US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US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/>
              <a:t>Hence, dividend paid to preference shareholders does not reduce the tax liability to the company. </a:t>
            </a:r>
            <a:endParaRPr lang="en-US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Like </a:t>
            </a:r>
            <a:r>
              <a:rPr lang="en-US" dirty="0"/>
              <a:t>the bonds, Preference share capital can be categorized as redeemable and irredeemable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36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271" y="1"/>
            <a:ext cx="11544300" cy="751114"/>
          </a:xfrm>
        </p:spPr>
        <p:txBody>
          <a:bodyPr/>
          <a:lstStyle/>
          <a:p>
            <a:pPr algn="l"/>
            <a:r>
              <a:rPr lang="en-US" sz="3600" b="1" dirty="0"/>
              <a:t>Cost of Redeemable Preference Shares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12271" y="751115"/>
                <a:ext cx="11748671" cy="584739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Cost of redeemable Preference Share </a:t>
                </a:r>
                <a14:m>
                  <m:oMath xmlns:m="http://schemas.openxmlformats.org/officeDocument/2006/math">
                    <m:r>
                      <a:rPr lang="en-US" i="1"/>
                      <m:t>,</m:t>
                    </m:r>
                  </m:oMath>
                </a14:m>
                <a:endParaRPr lang="en-GB" i="1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/>
                        </m:ctrlPr>
                      </m:sSubPr>
                      <m:e>
                        <m:r>
                          <a:rPr lang="en-US" i="1"/>
                          <m:t>𝐾</m:t>
                        </m:r>
                      </m:e>
                      <m:sub>
                        <m:r>
                          <a:rPr lang="en-US" i="1"/>
                          <m:t>𝑝</m:t>
                        </m:r>
                      </m:sub>
                    </m:sSub>
                    <m:r>
                      <a:rPr lang="en-US" i="1"/>
                      <m:t>=</m:t>
                    </m:r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/>
                          <m:t>PD</m:t>
                        </m:r>
                        <m:r>
                          <a:rPr lang="en-US" i="1"/>
                          <m:t>+</m:t>
                        </m:r>
                        <m:f>
                          <m:fPr>
                            <m:ctrlPr>
                              <a:rPr lang="en-US" i="1"/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/>
                                </m:ctrlPr>
                              </m:dPr>
                              <m:e>
                                <m:r>
                                  <a:rPr lang="en-US" i="1"/>
                                  <m:t>𝑚</m:t>
                                </m:r>
                                <m:r>
                                  <a:rPr lang="en-US" i="1"/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/>
                                    </m:ctrlPr>
                                  </m:sSubPr>
                                  <m:e>
                                    <m:r>
                                      <a:rPr lang="en-US" i="1"/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/>
                                      <m:t>𝑏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r>
                              <a:rPr lang="en-US" i="1"/>
                              <m:t>𝑛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i="1"/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/>
                                </m:ctrlPr>
                              </m:dPr>
                              <m:e>
                                <m:r>
                                  <a:rPr lang="en-US" i="1"/>
                                  <m:t>𝑚</m:t>
                                </m:r>
                                <m:r>
                                  <a:rPr lang="en-US" i="1"/>
                                  <m:t>+</m:t>
                                </m:r>
                                <m:sSub>
                                  <m:sSubPr>
                                    <m:ctrlPr>
                                      <a:rPr lang="en-US" i="1"/>
                                    </m:ctrlPr>
                                  </m:sSubPr>
                                  <m:e>
                                    <m:r>
                                      <a:rPr lang="en-US" i="1"/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/>
                                      <m:t>𝑏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r>
                              <a:rPr lang="en-US" i="1"/>
                              <m:t> 2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dirty="0" smtClean="0"/>
                  <a:t>                                                                                  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Where,</a:t>
                </a:r>
              </a:p>
              <a:p>
                <a:pPr marL="0" indent="0">
                  <a:buNone/>
                </a:pPr>
                <a:r>
                  <a:rPr lang="en-US" dirty="0" err="1"/>
                  <a:t>PD</a:t>
                </a:r>
                <a:r>
                  <a:rPr lang="en-US" dirty="0"/>
                  <a:t> = Annual preference dividend</a:t>
                </a:r>
              </a:p>
              <a:p>
                <a:pPr marL="0" indent="0">
                  <a:buNone/>
                </a:pPr>
                <a:r>
                  <a:rPr lang="en-US" u="sng" dirty="0" err="1"/>
                  <a:t>P</a:t>
                </a:r>
                <a:r>
                  <a:rPr lang="en-US" u="sng" baseline="-25000" dirty="0" err="1"/>
                  <a:t>b</a:t>
                </a:r>
                <a:r>
                  <a:rPr lang="en-US" dirty="0"/>
                  <a:t> = Redemption value of preference shares</a:t>
                </a:r>
              </a:p>
              <a:p>
                <a:pPr marL="0" indent="0">
                  <a:buNone/>
                </a:pPr>
                <a:r>
                  <a:rPr lang="en-US" dirty="0"/>
                  <a:t>M = Net proceeds on issue of preference shares</a:t>
                </a:r>
              </a:p>
              <a:p>
                <a:pPr marL="0" indent="0">
                  <a:buNone/>
                </a:pPr>
                <a:r>
                  <a:rPr lang="en-US" dirty="0"/>
                  <a:t>n = Life of preference shares.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2271" y="751115"/>
                <a:ext cx="11748671" cy="5847393"/>
              </a:xfrm>
              <a:blipFill>
                <a:blip r:embed="rId2"/>
                <a:stretch>
                  <a:fillRect l="-1349" t="-12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347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628" y="135924"/>
            <a:ext cx="11451771" cy="696833"/>
          </a:xfrm>
        </p:spPr>
        <p:txBody>
          <a:bodyPr/>
          <a:lstStyle/>
          <a:p>
            <a:pPr lvl="1" algn="l"/>
            <a:r>
              <a:rPr lang="en-US" sz="3600" b="1" dirty="0" smtClean="0"/>
              <a:t>Illustration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518" y="1213996"/>
            <a:ext cx="11911481" cy="5644004"/>
          </a:xfrm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30628" y="604157"/>
                <a:ext cx="11266715" cy="55314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XYZ Ltd. issues 2,000 10% preference shares of $ 100 each at $ 95 each. The company proposes to redeem the preference shares at the end of 10th year from the date of issue.</a:t>
                </a:r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Calculate the cost of preference share?</a:t>
                </a:r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  <a:tabLst>
                    <a:tab pos="1905000" algn="l"/>
                  </a:tabLst>
                </a:pPr>
                <a:r>
                  <a:rPr lang="en-US" sz="3200" b="1" dirty="0" smtClea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Solution</a:t>
                </a:r>
                <a:endParaRPr lang="en-US" sz="3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  <a:tabLst>
                    <a:tab pos="19050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</m:sub>
                    </m:sSub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US" sz="3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100−95</m:t>
                                </m:r>
                              </m:e>
                            </m:d>
                          </m:num>
                          <m:den>
                            <m:r>
                              <a:rPr lang="en-US" sz="3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sz="3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100+95</m:t>
                                </m:r>
                              </m:e>
                            </m:d>
                          </m:num>
                          <m:den>
                            <m:r>
                              <a:rPr lang="en-US" sz="3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2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== 0.1077 = 10.77%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28" y="604157"/>
                <a:ext cx="11266715" cy="5531451"/>
              </a:xfrm>
              <a:prstGeom prst="rect">
                <a:avLst/>
              </a:prstGeom>
              <a:blipFill>
                <a:blip r:embed="rId2"/>
                <a:stretch>
                  <a:fillRect l="-1352" r="-13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071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628" y="135924"/>
            <a:ext cx="11451771" cy="696833"/>
          </a:xfrm>
        </p:spPr>
        <p:txBody>
          <a:bodyPr/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/>
              <a:t>Cost </a:t>
            </a:r>
            <a:r>
              <a:rPr lang="en-US" sz="3600" b="1" dirty="0"/>
              <a:t>of Irredeemable Preference Shares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30628" y="832757"/>
                <a:ext cx="12061371" cy="602524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The </a:t>
                </a:r>
                <a:r>
                  <a:rPr lang="en-US" dirty="0"/>
                  <a:t>cost of irredeemable preference shares is similar to calculation of perpetuity. </a:t>
                </a:r>
                <a:endParaRPr lang="en-US" sz="48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 err="1"/>
                  <a:t>K</a:t>
                </a:r>
                <a:r>
                  <a:rPr lang="en-US" baseline="-25000" dirty="0" err="1"/>
                  <a:t>p</a:t>
                </a:r>
                <a:r>
                  <a:rPr lang="en-US" dirty="0"/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𝑑</m:t>
                            </m:r>
                          </m:e>
                          <m:sub>
                            <m:r>
                              <a:rPr lang="en-US" i="1"/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𝑝</m:t>
                            </m:r>
                          </m:sub>
                        </m:sSub>
                      </m:den>
                    </m:f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Where,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/>
                        </m:ctrlPr>
                      </m:sSubPr>
                      <m:e>
                        <m:r>
                          <a:rPr lang="en-US" i="1"/>
                          <m:t>𝑑</m:t>
                        </m:r>
                      </m:e>
                      <m:sub>
                        <m:r>
                          <a:rPr lang="en-US" i="1"/>
                          <m:t>𝑝</m:t>
                        </m:r>
                      </m:sub>
                    </m:sSub>
                  </m:oMath>
                </a14:m>
                <a:r>
                  <a:rPr lang="en-US" dirty="0"/>
                  <a:t>  is the preference dividend per share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/>
                        </m:ctrlPr>
                      </m:sSubPr>
                      <m:e>
                        <m:r>
                          <a:rPr lang="en-US" i="1"/>
                          <m:t>𝑃</m:t>
                        </m:r>
                      </m:e>
                      <m:sub>
                        <m:r>
                          <a:rPr lang="en-US" i="1"/>
                          <m:t>𝑝</m:t>
                        </m:r>
                      </m:sub>
                    </m:sSub>
                  </m:oMath>
                </a14:m>
                <a:r>
                  <a:rPr lang="en-US" dirty="0"/>
                  <a:t>  is the market price per preference </a:t>
                </a:r>
                <a:r>
                  <a:rPr lang="en-US" dirty="0" smtClean="0"/>
                  <a:t>share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Where the company incurred floatation cost </a:t>
                </a:r>
                <a:r>
                  <a:rPr lang="en-US" dirty="0" smtClean="0"/>
                  <a:t>then, </a:t>
                </a:r>
                <a:r>
                  <a:rPr lang="en-US" dirty="0" err="1"/>
                  <a:t>K</a:t>
                </a:r>
                <a:r>
                  <a:rPr lang="en-US" baseline="-25000" dirty="0" err="1"/>
                  <a:t>p</a:t>
                </a:r>
                <a:r>
                  <a:rPr lang="en-US" dirty="0"/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𝑑</m:t>
                            </m:r>
                          </m:e>
                          <m:sub>
                            <m:r>
                              <a:rPr lang="en-US" i="1"/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𝑝</m:t>
                            </m:r>
                          </m:sub>
                        </m:sSub>
                        <m:r>
                          <a:rPr lang="en-US" i="1"/>
                          <m:t>−</m:t>
                        </m:r>
                        <m:r>
                          <a:rPr lang="en-US" i="1"/>
                          <m:t>𝐹𝑐</m:t>
                        </m:r>
                      </m:den>
                    </m:f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US" dirty="0" smtClean="0"/>
                  <a:t> </a:t>
                </a:r>
                <a:r>
                  <a:rPr lang="en-US" dirty="0"/>
                  <a:t>Fc   is the floatation cost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0628" y="832757"/>
                <a:ext cx="12061371" cy="6025243"/>
              </a:xfrm>
              <a:blipFill>
                <a:blip r:embed="rId2"/>
                <a:stretch>
                  <a:fillRect l="-1263" t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199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" y="0"/>
            <a:ext cx="11445240" cy="954915"/>
          </a:xfrm>
        </p:spPr>
        <p:txBody>
          <a:bodyPr/>
          <a:lstStyle/>
          <a:p>
            <a:pPr lvl="1" algn="l"/>
            <a:r>
              <a:rPr lang="en-US" sz="3600" b="1" dirty="0"/>
              <a:t>Illustration-No floatation </a:t>
            </a:r>
            <a:r>
              <a:rPr lang="en-US" sz="3600" b="1" dirty="0" smtClean="0"/>
              <a:t>costs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80518" y="1213996"/>
                <a:ext cx="11911481" cy="5644004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XYZ </a:t>
                </a:r>
                <a:r>
                  <a:rPr lang="en-US" dirty="0"/>
                  <a:t>&amp; Co. issues 2,000 10% preference shares of $ 100 each at $ 95 each. Calculate the cost of preference shares.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b="1" dirty="0"/>
                  <a:t>Solution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 err="1"/>
                  <a:t>K</a:t>
                </a:r>
                <a:r>
                  <a:rPr lang="en-US" baseline="-25000" dirty="0" err="1"/>
                  <a:t>p</a:t>
                </a:r>
                <a:r>
                  <a:rPr lang="en-US" dirty="0"/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𝑑</m:t>
                            </m:r>
                          </m:e>
                          <m:sub>
                            <m:r>
                              <a:rPr lang="en-US" i="1"/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𝑝</m:t>
                            </m:r>
                          </m:sub>
                        </m:sSub>
                      </m:den>
                    </m:f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Dividend per share, 10% x 100 = 10</a:t>
                </a:r>
              </a:p>
              <a:p>
                <a:pPr marL="0" indent="0">
                  <a:buNone/>
                </a:pPr>
                <a:r>
                  <a:rPr lang="en-US" dirty="0"/>
                  <a:t>K = (10 × 2,000)/   95 × 2,000         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= </a:t>
                </a:r>
                <a:r>
                  <a:rPr lang="en-US" dirty="0"/>
                  <a:t>10/95 = 0.1053 = 10.53%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0518" y="1213996"/>
                <a:ext cx="11911481" cy="5644004"/>
              </a:xfrm>
              <a:blipFill>
                <a:blip r:embed="rId2"/>
                <a:stretch>
                  <a:fillRect l="-1279" t="-14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0953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35924"/>
            <a:ext cx="11495902" cy="1297461"/>
          </a:xfrm>
        </p:spPr>
        <p:txBody>
          <a:bodyPr/>
          <a:lstStyle/>
          <a:p>
            <a:pPr algn="l"/>
            <a:r>
              <a:rPr lang="en-US" sz="3600" b="1" dirty="0" smtClean="0"/>
              <a:t>Illustration </a:t>
            </a:r>
            <a:r>
              <a:rPr lang="en-US" sz="3600" b="1" dirty="0"/>
              <a:t>–With floatation costs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1143000"/>
                <a:ext cx="11963400" cy="5516881"/>
              </a:xfrm>
            </p:spPr>
            <p:txBody>
              <a:bodyPr/>
              <a:lstStyle/>
              <a:p>
                <a:pPr marL="0" indent="0" algn="just">
                  <a:buNone/>
                </a:pPr>
                <a:r>
                  <a:rPr lang="en-US" dirty="0" smtClean="0"/>
                  <a:t>If </a:t>
                </a:r>
                <a:r>
                  <a:rPr lang="en-US" dirty="0"/>
                  <a:t>ABC Energy is issuing preferred stock at $100 per share, with a stated dividend of $12, and a floatation cost of 3% then, what is the cost of preference share? </a:t>
                </a:r>
                <a:endParaRPr lang="en-US" dirty="0" smtClean="0"/>
              </a:p>
              <a:p>
                <a:pPr marL="0" indent="0" algn="just">
                  <a:buNone/>
                </a:pPr>
                <a:endParaRPr lang="en-US" dirty="0"/>
              </a:p>
              <a:p>
                <a:pPr marL="0" indent="0" algn="just">
                  <a:buNone/>
                </a:pPr>
                <a:r>
                  <a:rPr lang="en-US" b="1" dirty="0"/>
                  <a:t> </a:t>
                </a:r>
                <a:r>
                  <a:rPr lang="en-US" b="1" dirty="0" smtClean="0"/>
                  <a:t>Solution</a:t>
                </a:r>
                <a:endParaRPr lang="en-US" b="1" dirty="0"/>
              </a:p>
              <a:p>
                <a:pPr marL="0" indent="0" algn="just">
                  <a:buNone/>
                </a:pPr>
                <a:r>
                  <a:rPr lang="en-US" dirty="0" err="1" smtClean="0"/>
                  <a:t>K</a:t>
                </a:r>
                <a:r>
                  <a:rPr lang="en-US" baseline="-25000" dirty="0" err="1" smtClean="0"/>
                  <a:t>p</a:t>
                </a:r>
                <a:r>
                  <a:rPr lang="en-US" dirty="0" smtClean="0"/>
                  <a:t> </a:t>
                </a:r>
                <a:r>
                  <a:rPr lang="en-US" dirty="0"/>
                  <a:t>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𝑑</m:t>
                            </m:r>
                          </m:e>
                          <m:sub>
                            <m:r>
                              <a:rPr lang="en-US" i="1"/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𝑝</m:t>
                            </m:r>
                          </m:sub>
                        </m:sSub>
                        <m:r>
                          <a:rPr lang="en-US" i="1"/>
                          <m:t>−</m:t>
                        </m:r>
                        <m:r>
                          <a:rPr lang="en-US" i="1"/>
                          <m:t>𝐹𝑐</m:t>
                        </m:r>
                      </m:den>
                    </m:f>
                  </m:oMath>
                </a14:m>
                <a:endParaRPr lang="en-US" dirty="0"/>
              </a:p>
              <a:p>
                <a:pPr marL="0" indent="0" algn="just">
                  <a:buNone/>
                </a:pPr>
                <a:r>
                  <a:rPr lang="en-US" dirty="0" err="1" smtClean="0"/>
                  <a:t>K</a:t>
                </a:r>
                <a:r>
                  <a:rPr lang="en-US" baseline="-25000" dirty="0" err="1" smtClean="0"/>
                  <a:t>p</a:t>
                </a:r>
                <a:r>
                  <a:rPr lang="en-US" dirty="0" smtClean="0"/>
                  <a:t> </a:t>
                </a:r>
                <a:r>
                  <a:rPr lang="en-US" dirty="0"/>
                  <a:t>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a:rPr lang="en-US" i="1"/>
                          <m:t>12</m:t>
                        </m:r>
                      </m:num>
                      <m:den>
                        <m:r>
                          <a:rPr lang="en-US" i="1"/>
                          <m:t>100 (1−0.03)</m:t>
                        </m:r>
                      </m:den>
                    </m:f>
                  </m:oMath>
                </a14:m>
                <a:r>
                  <a:rPr lang="en-US" dirty="0"/>
                  <a:t> =  12/97 = 0.1237 or 12.37</a:t>
                </a:r>
              </a:p>
              <a:p>
                <a:pPr marL="0" indent="0" algn="just">
                  <a:buNone/>
                </a:pPr>
                <a:r>
                  <a:rPr lang="en-US" dirty="0" smtClean="0"/>
                  <a:t> 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1143000"/>
                <a:ext cx="11963400" cy="5516881"/>
              </a:xfrm>
              <a:blipFill>
                <a:blip r:embed="rId2"/>
                <a:stretch>
                  <a:fillRect l="-1325" t="-1436" r="-12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01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0"/>
            <a:ext cx="11347622" cy="849086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Cost </a:t>
            </a:r>
            <a:r>
              <a:rPr lang="en-US" sz="3600" b="1" dirty="0"/>
              <a:t>of Ordinary Shares/Equity (</a:t>
            </a:r>
            <a:r>
              <a:rPr lang="en-US" sz="3600" b="1" dirty="0" err="1"/>
              <a:t>K</a:t>
            </a:r>
            <a:r>
              <a:rPr lang="en-US" sz="3600" b="1" baseline="-25000" dirty="0" err="1"/>
              <a:t>e</a:t>
            </a:r>
            <a:r>
              <a:rPr lang="en-US" sz="3600" b="1" dirty="0"/>
              <a:t>)</a:t>
            </a:r>
            <a:br>
              <a:rPr lang="en-US" sz="3600" b="1" dirty="0"/>
            </a:br>
            <a:r>
              <a:rPr lang="en-US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Due </a:t>
            </a:r>
            <a:r>
              <a:rPr lang="en-US" dirty="0"/>
              <a:t>to relative higher risk, equity shareholders expect higher return hence, the cost of capital is also high</a:t>
            </a:r>
            <a:r>
              <a:rPr lang="en-US" dirty="0" smtClean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Cost </a:t>
            </a:r>
            <a:r>
              <a:rPr lang="en-US" dirty="0"/>
              <a:t>of equity capital is the rate of return which equates the present </a:t>
            </a:r>
            <a:r>
              <a:rPr lang="en-US" dirty="0" smtClean="0"/>
              <a:t>value </a:t>
            </a:r>
            <a:r>
              <a:rPr lang="en-US" dirty="0"/>
              <a:t>of expected dividends with the market share price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smtClean="0"/>
              <a:t>Dividend </a:t>
            </a:r>
            <a:r>
              <a:rPr lang="en-US" dirty="0"/>
              <a:t>Price approach </a:t>
            </a:r>
            <a:r>
              <a:rPr lang="en-US" dirty="0" smtClean="0"/>
              <a:t>(Dividend </a:t>
            </a:r>
            <a:r>
              <a:rPr lang="en-US" dirty="0"/>
              <a:t>Valuation </a:t>
            </a:r>
            <a:r>
              <a:rPr lang="en-US" dirty="0" smtClean="0"/>
              <a:t>Model) is one of methods of determining cost of equity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The  model has 2 </a:t>
            </a:r>
            <a:r>
              <a:rPr lang="en-US" dirty="0"/>
              <a:t>approaches; </a:t>
            </a:r>
            <a:r>
              <a:rPr lang="en-US" dirty="0" err="1"/>
              <a:t>i</a:t>
            </a:r>
            <a:r>
              <a:rPr lang="en-US" dirty="0"/>
              <a:t>)Dividend Price approach with constant dividend(Zero growth in dividend) and ii) Dividend Price approach with constant growth ( dividend grows at a constant rate)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5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0"/>
            <a:ext cx="11347622" cy="849086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Dividend </a:t>
            </a:r>
            <a:r>
              <a:rPr lang="en-US" sz="3600" b="1" dirty="0"/>
              <a:t>Price Approach with Constant </a:t>
            </a:r>
            <a:r>
              <a:rPr lang="en-US" sz="3600" b="1" dirty="0" smtClean="0"/>
              <a:t>Dividend</a:t>
            </a:r>
            <a:r>
              <a:rPr lang="en-US" sz="3600" b="1" dirty="0"/>
              <a:t/>
            </a:r>
            <a:br>
              <a:rPr lang="en-US" sz="3600" b="1" dirty="0"/>
            </a:br>
            <a:r>
              <a:rPr lang="en-US" dirty="0"/>
              <a:t> 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4778" y="849085"/>
                <a:ext cx="11726164" cy="5845629"/>
              </a:xfrm>
            </p:spPr>
            <p:txBody>
              <a:bodyPr/>
              <a:lstStyle/>
              <a:p>
                <a:pPr lvl="0"/>
                <a:r>
                  <a:rPr lang="en-US" dirty="0" smtClean="0"/>
                  <a:t>In this </a:t>
                </a:r>
                <a:r>
                  <a:rPr lang="en-US" dirty="0"/>
                  <a:t>approach dividend is constant, which means there is no-growth or zero growth in dividend. </a:t>
                </a:r>
                <a:endParaRPr lang="en-US" dirty="0" smtClean="0"/>
              </a:p>
              <a:p>
                <a:pPr marL="0" lvl="0" indent="0">
                  <a:buNone/>
                </a:pPr>
                <a:r>
                  <a:rPr lang="en-US" dirty="0" smtClean="0"/>
                  <a:t>Using </a:t>
                </a:r>
                <a:r>
                  <a:rPr lang="en-US" dirty="0"/>
                  <a:t>the divided valuation model, </a:t>
                </a:r>
                <a:r>
                  <a:rPr lang="en-US" dirty="0" err="1"/>
                  <a:t>K</a:t>
                </a:r>
                <a:r>
                  <a:rPr lang="en-US" baseline="-25000" dirty="0" err="1"/>
                  <a:t>e</a:t>
                </a:r>
                <a:r>
                  <a:rPr lang="en-US" dirty="0"/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a:rPr lang="en-US" i="1"/>
                          <m:t>𝐷</m:t>
                        </m:r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Where,</a:t>
                </a:r>
              </a:p>
              <a:p>
                <a:pPr marL="0" indent="0">
                  <a:buNone/>
                </a:pPr>
                <a:r>
                  <a:rPr lang="en-US" dirty="0" err="1"/>
                  <a:t>K</a:t>
                </a:r>
                <a:r>
                  <a:rPr lang="en-US" baseline="-25000" dirty="0" err="1"/>
                  <a:t>e</a:t>
                </a:r>
                <a:r>
                  <a:rPr lang="en-US" dirty="0"/>
                  <a:t> = Cost of equity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i="1"/>
                      <m:t>𝐷</m:t>
                    </m:r>
                  </m:oMath>
                </a14:m>
                <a:r>
                  <a:rPr lang="en-US" dirty="0"/>
                  <a:t> = Expected dividend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/>
                        </m:ctrlPr>
                      </m:sSubPr>
                      <m:e>
                        <m:r>
                          <a:rPr lang="en-US" i="1"/>
                          <m:t>𝑃</m:t>
                        </m:r>
                      </m:e>
                      <m:sub>
                        <m:r>
                          <a:rPr lang="en-US" i="1"/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= Market price of equity (ex- dividend</a:t>
                </a:r>
                <a:r>
                  <a:rPr lang="en-US" dirty="0" smtClean="0"/>
                  <a:t>)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dirty="0" smtClean="0"/>
              </a:p>
              <a:p>
                <a:r>
                  <a:rPr lang="en-US" dirty="0" smtClean="0"/>
                  <a:t>The </a:t>
                </a:r>
                <a:r>
                  <a:rPr lang="en-US" dirty="0"/>
                  <a:t>model assumes that dividends are paid at a constant rate to perpetuity. It ignores taxation.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4778" y="849085"/>
                <a:ext cx="11726164" cy="5845629"/>
              </a:xfrm>
              <a:blipFill>
                <a:blip r:embed="rId2"/>
                <a:stretch>
                  <a:fillRect l="-1352" t="-1356" b="-40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1423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629" y="0"/>
            <a:ext cx="11451771" cy="840659"/>
          </a:xfrm>
        </p:spPr>
        <p:txBody>
          <a:bodyPr/>
          <a:lstStyle/>
          <a:p>
            <a:pPr lvl="0" algn="l"/>
            <a:r>
              <a:rPr lang="en-US" sz="3600" b="1" dirty="0"/>
              <a:t>Dividend Price Approach with Constant Growth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5557" y="840659"/>
                <a:ext cx="11413672" cy="590304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Dividend </a:t>
                </a:r>
                <a:r>
                  <a:rPr lang="en-US" dirty="0"/>
                  <a:t>growth remains constant</a:t>
                </a:r>
                <a:r>
                  <a:rPr lang="en-US" dirty="0" smtClean="0"/>
                  <a:t>. 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Cost of Equity (</a:t>
                </a:r>
                <a:r>
                  <a:rPr lang="en-US" dirty="0" err="1"/>
                  <a:t>K</a:t>
                </a:r>
                <a:r>
                  <a:rPr lang="en-US" baseline="-25000" dirty="0" err="1"/>
                  <a:t>e</a:t>
                </a:r>
                <a:r>
                  <a:rPr lang="en-US" dirty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𝐷</m:t>
                            </m:r>
                          </m:e>
                          <m:sub>
                            <m:r>
                              <a:rPr lang="en-US" i="1"/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+ g</a:t>
                </a:r>
              </a:p>
              <a:p>
                <a:pPr marL="0" indent="0">
                  <a:buNone/>
                </a:pPr>
                <a:r>
                  <a:rPr lang="en-US" dirty="0"/>
                  <a:t>Where,</a:t>
                </a:r>
              </a:p>
              <a:p>
                <a:pPr marL="0" indent="0">
                  <a:buNone/>
                </a:pPr>
                <a:r>
                  <a:rPr lang="en-US" dirty="0" err="1"/>
                  <a:t>D</a:t>
                </a:r>
                <a:r>
                  <a:rPr lang="en-US" baseline="-25000" dirty="0" err="1"/>
                  <a:t>1</a:t>
                </a:r>
                <a:r>
                  <a:rPr lang="en-US" dirty="0"/>
                  <a:t> = [</a:t>
                </a:r>
                <a:r>
                  <a:rPr lang="en-US" dirty="0" err="1"/>
                  <a:t>D</a:t>
                </a:r>
                <a:r>
                  <a:rPr lang="en-US" strike="sngStrike" baseline="-25000" dirty="0" err="1"/>
                  <a:t>0</a:t>
                </a:r>
                <a:r>
                  <a:rPr lang="en-US" dirty="0"/>
                  <a:t> (1+ g)] i.e. next expected dividend</a:t>
                </a:r>
              </a:p>
              <a:p>
                <a:pPr marL="0" indent="0">
                  <a:buNone/>
                </a:pPr>
                <a:r>
                  <a:rPr lang="en-US" dirty="0" err="1"/>
                  <a:t>P</a:t>
                </a:r>
                <a:r>
                  <a:rPr lang="en-US" baseline="-25000" dirty="0" err="1"/>
                  <a:t>0</a:t>
                </a:r>
                <a:r>
                  <a:rPr lang="en-US" dirty="0"/>
                  <a:t> = Current Market price per share</a:t>
                </a:r>
              </a:p>
              <a:p>
                <a:pPr marL="0" indent="0">
                  <a:buNone/>
                </a:pPr>
                <a:r>
                  <a:rPr lang="en-US" dirty="0"/>
                  <a:t>g = </a:t>
                </a:r>
                <a:r>
                  <a:rPr lang="en-US" dirty="0"/>
                  <a:t>Constant Growth Rate of Dividend</a:t>
                </a:r>
                <a:r>
                  <a:rPr lang="en-US" dirty="0" smtClean="0"/>
                  <a:t>. OR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 smtClean="0"/>
                  <a:t>Cost </a:t>
                </a:r>
                <a:r>
                  <a:rPr lang="en-US" dirty="0"/>
                  <a:t>of Equity (</a:t>
                </a:r>
                <a:r>
                  <a:rPr lang="en-US" dirty="0" err="1"/>
                  <a:t>Ke</a:t>
                </a:r>
                <a:r>
                  <a:rPr lang="en-US" dirty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𝐷</m:t>
                            </m:r>
                          </m:e>
                          <m:sub>
                            <m:r>
                              <a:rPr lang="en-US" i="1"/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0−</m:t>
                            </m:r>
                            <m:r>
                              <a:rPr lang="en-US" i="1"/>
                              <m:t>𝐹𝑐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+ g</a:t>
                </a:r>
              </a:p>
              <a:p>
                <a:pPr marL="0" indent="0">
                  <a:buNone/>
                </a:pPr>
                <a:r>
                  <a:rPr lang="en-US" dirty="0" smtClean="0"/>
                  <a:t>Where</a:t>
                </a:r>
                <a:r>
                  <a:rPr lang="en-US" dirty="0"/>
                  <a:t>, Fc = Flotation cost per share.</a:t>
                </a:r>
              </a:p>
              <a:p>
                <a:pPr marL="0" indent="0">
                  <a:buNone/>
                </a:pPr>
                <a:r>
                  <a:rPr lang="en-US" dirty="0"/>
                  <a:t> 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5557" y="840659"/>
                <a:ext cx="11413672" cy="5903041"/>
              </a:xfrm>
              <a:blipFill>
                <a:blip r:embed="rId2"/>
                <a:stretch>
                  <a:fillRect l="-1389" t="-13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177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386861"/>
            <a:ext cx="11347621" cy="840658"/>
          </a:xfrm>
        </p:spPr>
        <p:txBody>
          <a:bodyPr/>
          <a:lstStyle/>
          <a:p>
            <a:pPr algn="l"/>
            <a:r>
              <a:rPr lang="en-US" sz="3600" b="1" dirty="0"/>
              <a:t>Illustration 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08214" y="1227519"/>
                <a:ext cx="11552728" cy="5630482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A </a:t>
                </a:r>
                <a:r>
                  <a:rPr lang="en-US" dirty="0"/>
                  <a:t>company has paid dividend of $ 1 per share (of face value of $ 10 each) last year and it is expected to grow @ 10% next year. </a:t>
                </a:r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Calculate </a:t>
                </a:r>
                <a:r>
                  <a:rPr lang="en-US" dirty="0"/>
                  <a:t>the cost of equity if the market price of share is $ 55.</a:t>
                </a:r>
              </a:p>
              <a:p>
                <a:pPr marL="0" indent="0">
                  <a:buNone/>
                </a:pPr>
                <a:r>
                  <a:rPr lang="en-US" b="1" dirty="0"/>
                  <a:t>Solution 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b="1" dirty="0"/>
                  <a:t>Cost of Equity (</a:t>
                </a:r>
                <a:r>
                  <a:rPr lang="en-US" b="1" dirty="0" err="1"/>
                  <a:t>Ke</a:t>
                </a:r>
                <a:r>
                  <a:rPr lang="en-US" b="1" dirty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/>
                        </m:ctrlPr>
                      </m:fPr>
                      <m:num>
                        <m:sSub>
                          <m:sSubPr>
                            <m:ctrlPr>
                              <a:rPr lang="en-US" b="1" i="1"/>
                            </m:ctrlPr>
                          </m:sSubPr>
                          <m:e>
                            <m:r>
                              <a:rPr lang="en-US" b="1" i="1"/>
                              <m:t>𝑫</m:t>
                            </m:r>
                          </m:e>
                          <m:sub>
                            <m:r>
                              <a:rPr lang="en-US" b="1" i="1"/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b="1" i="1"/>
                            </m:ctrlPr>
                          </m:sSubPr>
                          <m:e>
                            <m:r>
                              <a:rPr lang="en-US" b="1" i="1"/>
                              <m:t>𝑷</m:t>
                            </m:r>
                          </m:e>
                          <m:sub>
                            <m:r>
                              <a:rPr lang="en-US" b="1" i="1"/>
                              <m:t>𝟎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b="1" dirty="0"/>
                  <a:t> + </a:t>
                </a:r>
                <a:r>
                  <a:rPr lang="en-US" b="1" dirty="0" smtClean="0"/>
                  <a:t>g</a:t>
                </a:r>
                <a:endParaRPr lang="en-US" dirty="0"/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US" b="1" dirty="0" smtClean="0"/>
                  <a:t>Cost </a:t>
                </a:r>
                <a:r>
                  <a:rPr lang="en-US" b="1" dirty="0"/>
                  <a:t>of Equity (</a:t>
                </a:r>
                <a:r>
                  <a:rPr lang="en-US" b="1" dirty="0" err="1"/>
                  <a:t>Ke</a:t>
                </a:r>
                <a:r>
                  <a:rPr lang="en-US" b="1" dirty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/>
                        </m:ctrlPr>
                      </m:fPr>
                      <m:num>
                        <m:r>
                          <a:rPr lang="en-US" b="1" i="1"/>
                          <m:t>𝟏</m:t>
                        </m:r>
                        <m:r>
                          <a:rPr lang="en-US" b="1" i="1"/>
                          <m:t>( </m:t>
                        </m:r>
                        <m:r>
                          <a:rPr lang="en-US" b="1" i="1"/>
                          <m:t>𝟏</m:t>
                        </m:r>
                        <m:r>
                          <a:rPr lang="en-US" b="1" i="1"/>
                          <m:t>+</m:t>
                        </m:r>
                        <m:r>
                          <a:rPr lang="en-US" b="1" i="1"/>
                          <m:t>𝟎</m:t>
                        </m:r>
                        <m:r>
                          <a:rPr lang="en-US" b="1" i="1"/>
                          <m:t>.</m:t>
                        </m:r>
                        <m:r>
                          <a:rPr lang="en-US" b="1" i="1"/>
                          <m:t>𝟏</m:t>
                        </m:r>
                        <m:r>
                          <a:rPr lang="en-US" b="1" i="1"/>
                          <m:t>)</m:t>
                        </m:r>
                      </m:num>
                      <m:den>
                        <m:r>
                          <a:rPr lang="en-US" b="1" i="1"/>
                          <m:t>𝟓𝟓</m:t>
                        </m:r>
                      </m:den>
                    </m:f>
                  </m:oMath>
                </a14:m>
                <a:r>
                  <a:rPr lang="en-US" b="1" dirty="0"/>
                  <a:t> + 0.1= 0.12= 12%</a:t>
                </a:r>
                <a:endParaRPr lang="en-US" dirty="0"/>
              </a:p>
              <a:p>
                <a:endParaRPr lang="en-US" dirty="0" smtClean="0"/>
              </a:p>
              <a:p>
                <a:pPr marL="0" indent="0">
                  <a:buNone/>
                </a:pPr>
                <a:r>
                  <a:rPr lang="en-US" b="1" dirty="0" smtClean="0"/>
                  <a:t> 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8214" y="1227519"/>
                <a:ext cx="11552728" cy="5630482"/>
              </a:xfrm>
              <a:blipFill>
                <a:blip r:embed="rId2"/>
                <a:stretch>
                  <a:fillRect l="-1372" t="-1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45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152399"/>
            <a:ext cx="11347622" cy="688259"/>
          </a:xfrm>
        </p:spPr>
        <p:txBody>
          <a:bodyPr/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Cost </a:t>
            </a:r>
            <a:r>
              <a:rPr lang="en-US" b="1" dirty="0"/>
              <a:t>of Retained Earnings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br>
              <a:rPr lang="en-US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685079" cy="6088791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endParaRPr lang="en-US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It </a:t>
            </a:r>
            <a:r>
              <a:rPr lang="en-US" dirty="0"/>
              <a:t>is the opportunity cost of dividends foregone by shareholders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 smtClean="0"/>
          </a:p>
          <a:p>
            <a:pPr algn="just"/>
            <a:r>
              <a:rPr lang="en-US" dirty="0"/>
              <a:t>The cost of retained earnings is often used interchangeably with the cost of equity, as cost of retained earnings is nothing but the expected return of the </a:t>
            </a:r>
            <a:r>
              <a:rPr lang="en-US" dirty="0" smtClean="0"/>
              <a:t>shareholders</a:t>
            </a:r>
          </a:p>
          <a:p>
            <a:pPr algn="just"/>
            <a:r>
              <a:rPr lang="en-US" dirty="0"/>
              <a:t>The Cost of Retained Earnings (Ks) is calculated just like the cost of equity shares </a:t>
            </a:r>
            <a:r>
              <a:rPr lang="en-US" dirty="0" err="1"/>
              <a:t>ie</a:t>
            </a:r>
            <a:r>
              <a:rPr lang="en-US" dirty="0"/>
              <a:t> </a:t>
            </a:r>
          </a:p>
          <a:p>
            <a:pPr algn="just">
              <a:spcBef>
                <a:spcPts val="0"/>
              </a:spcBef>
            </a:pPr>
            <a:endParaRPr lang="en-US" dirty="0"/>
          </a:p>
          <a:p>
            <a:pPr algn="just"/>
            <a:r>
              <a:rPr lang="en-US" dirty="0"/>
              <a:t>Cost of Retained Earnings (Ks) = Cost of Equity Shares (</a:t>
            </a:r>
            <a:r>
              <a:rPr lang="en-US" dirty="0" err="1"/>
              <a:t>Ke</a:t>
            </a:r>
            <a:r>
              <a:rPr lang="en-US" dirty="0"/>
              <a:t>)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64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152399"/>
            <a:ext cx="11347622" cy="688259"/>
          </a:xfrm>
        </p:spPr>
        <p:txBody>
          <a:bodyPr/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>Illustration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br>
              <a:rPr lang="en-US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993056"/>
            <a:ext cx="11685079" cy="5750644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ABC </a:t>
            </a:r>
            <a:r>
              <a:rPr lang="en-US" dirty="0"/>
              <a:t>Company provides the following details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D</a:t>
            </a:r>
            <a:r>
              <a:rPr lang="en-US" baseline="-25000" dirty="0" err="1"/>
              <a:t>0</a:t>
            </a:r>
            <a:r>
              <a:rPr lang="en-US" dirty="0"/>
              <a:t> = $ 4.19,  </a:t>
            </a:r>
            <a:r>
              <a:rPr lang="en-US" dirty="0" err="1"/>
              <a:t>P</a:t>
            </a:r>
            <a:r>
              <a:rPr lang="en-US" baseline="-25000" dirty="0" err="1"/>
              <a:t>b</a:t>
            </a:r>
            <a:r>
              <a:rPr lang="en-US" dirty="0"/>
              <a:t> = $ 50, g = 5</a:t>
            </a:r>
            <a:r>
              <a:rPr lang="en-US" dirty="0" smtClean="0"/>
              <a:t>%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Calculate the cost of retained earnings.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83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152399"/>
            <a:ext cx="11347622" cy="688259"/>
          </a:xfrm>
        </p:spPr>
        <p:txBody>
          <a:bodyPr/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/>
              <a:t>Solution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br>
              <a:rPr lang="en-US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4778" y="993056"/>
                <a:ext cx="11685079" cy="5750644"/>
              </a:xfrm>
            </p:spPr>
            <p:txBody>
              <a:bodyPr/>
              <a:lstStyle/>
              <a:p>
                <a:pPr algn="just">
                  <a:buFont typeface="Arial" panose="020B0604020202020204" pitchFamily="34" charset="0"/>
                  <a:buChar char="•"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Cost </a:t>
                </a:r>
                <a:r>
                  <a:rPr lang="en-US" dirty="0"/>
                  <a:t>of Retained Earnings (Ks)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𝐷</m:t>
                            </m:r>
                          </m:e>
                          <m:sub>
                            <m:r>
                              <a:rPr lang="en-US" i="1"/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+ g=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𝐷</m:t>
                            </m:r>
                          </m:e>
                          <m:sub>
                            <m:r>
                              <a:rPr lang="en-US" i="1"/>
                              <m:t>0 </m:t>
                            </m:r>
                          </m:sub>
                        </m:sSub>
                        <m:r>
                          <a:rPr lang="en-US" i="1"/>
                          <m:t>(1+</m:t>
                        </m:r>
                        <m:r>
                          <a:rPr lang="en-US" i="1"/>
                          <m:t>𝑔</m:t>
                        </m:r>
                        <m:r>
                          <a:rPr lang="en-US" i="1"/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i="1"/>
                            </m:ctrlPr>
                          </m:sSubPr>
                          <m:e>
                            <m:r>
                              <a:rPr lang="en-US" i="1"/>
                              <m:t>𝑃</m:t>
                            </m:r>
                          </m:e>
                          <m:sub>
                            <m:r>
                              <a:rPr lang="en-US" i="1"/>
                              <m:t>0</m:t>
                            </m:r>
                          </m:sub>
                        </m:sSub>
                      </m:den>
                    </m:f>
                    <m:r>
                      <a:rPr lang="en-US" i="1"/>
                      <m:t> </m:t>
                    </m:r>
                  </m:oMath>
                </a14:m>
                <a:r>
                  <a:rPr lang="en-US" dirty="0"/>
                  <a:t> + g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Cost of Retained Earnings </a:t>
                </a:r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(</a:t>
                </a:r>
                <a:r>
                  <a:rPr lang="en-US" dirty="0"/>
                  <a:t>Ks)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a:rPr lang="en-US" i="1"/>
                          <m:t>4.19( 1+0.05)</m:t>
                        </m:r>
                      </m:num>
                      <m:den>
                        <m:r>
                          <a:rPr lang="en-US" i="1"/>
                          <m:t>50</m:t>
                        </m:r>
                      </m:den>
                    </m:f>
                  </m:oMath>
                </a14:m>
                <a:r>
                  <a:rPr lang="en-US" dirty="0"/>
                  <a:t> + </a:t>
                </a:r>
                <a:r>
                  <a:rPr lang="en-US" dirty="0" smtClean="0"/>
                  <a:t>0.05 </a:t>
                </a: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= 0.088 </a:t>
                </a:r>
                <a:r>
                  <a:rPr lang="en-US" dirty="0"/>
                  <a:t>+0.05 = 13.8%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algn="just"/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4778" y="993056"/>
                <a:ext cx="11685079" cy="5750644"/>
              </a:xfrm>
              <a:blipFill>
                <a:blip r:embed="rId2"/>
                <a:stretch>
                  <a:fillRect l="-13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43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152399"/>
            <a:ext cx="11347622" cy="688259"/>
          </a:xfrm>
        </p:spPr>
        <p:txBody>
          <a:bodyPr/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GB" i="1" dirty="0"/>
              <a:t>THE END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br>
              <a:rPr lang="en-US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993056"/>
            <a:ext cx="11685079" cy="5750644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/>
              <a:t>We have come to the end of Lecture </a:t>
            </a:r>
            <a:r>
              <a:rPr lang="en-US" dirty="0" smtClean="0"/>
              <a:t>Eight</a:t>
            </a:r>
            <a:endParaRPr lang="en-US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/>
              <a:t>It was  nice having you in this class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/>
              <a:t>See you in the next class</a:t>
            </a:r>
          </a:p>
          <a:p>
            <a:pPr marL="0" indent="0">
              <a:buNone/>
            </a:pPr>
            <a:endParaRPr lang="en-US" dirty="0"/>
          </a:p>
          <a:p>
            <a:pPr algn="just"/>
            <a:endParaRPr lang="en-US" dirty="0"/>
          </a:p>
          <a:p>
            <a:endParaRPr lang="en-US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8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pPr algn="l"/>
            <a:r>
              <a:rPr lang="en-GB" sz="3600" b="1" dirty="0" smtClean="0"/>
              <a:t>REFERENCES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9" y="832757"/>
            <a:ext cx="11422275" cy="602524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Financial Management: Principles and Applications. Sheridan Titman, Arthur J. </a:t>
            </a:r>
            <a:r>
              <a:rPr lang="en-US" dirty="0" err="1"/>
              <a:t>Keown</a:t>
            </a:r>
            <a:r>
              <a:rPr lang="en-US" dirty="0"/>
              <a:t>, and John D. Martin, </a:t>
            </a:r>
            <a:r>
              <a:rPr lang="en-US" dirty="0" err="1"/>
              <a:t>2019,Pearson</a:t>
            </a:r>
            <a:r>
              <a:rPr lang="en-US" dirty="0"/>
              <a:t> Education India, New Delhi.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 </a:t>
            </a:r>
            <a:r>
              <a:rPr lang="en-US" dirty="0" smtClean="0"/>
              <a:t>Financial </a:t>
            </a:r>
            <a:r>
              <a:rPr lang="en-US" dirty="0"/>
              <a:t>Management,,</a:t>
            </a:r>
            <a:r>
              <a:rPr lang="en-US" dirty="0" err="1"/>
              <a:t>M.Y</a:t>
            </a:r>
            <a:r>
              <a:rPr lang="en-US" dirty="0"/>
              <a:t>. Khan. M. Y and Jain. </a:t>
            </a:r>
            <a:r>
              <a:rPr lang="en-US" dirty="0" err="1"/>
              <a:t>P.K</a:t>
            </a:r>
            <a:r>
              <a:rPr lang="en-US" dirty="0"/>
              <a:t>., 2018, McGraw Hill Education, New Delhi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Fundamental </a:t>
            </a:r>
            <a:r>
              <a:rPr lang="en-US" dirty="0"/>
              <a:t>of Financial Management Eugene F. Brigham, Joel F. Huston, 2018, , Cengage Learning India, New Delhi.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Principles </a:t>
            </a:r>
            <a:r>
              <a:rPr lang="en-US" dirty="0"/>
              <a:t>of Corporate Finance, Richard </a:t>
            </a:r>
            <a:r>
              <a:rPr lang="en-US" dirty="0" err="1"/>
              <a:t>Brealey</a:t>
            </a:r>
            <a:r>
              <a:rPr lang="en-US" dirty="0"/>
              <a:t>, Stewart </a:t>
            </a:r>
            <a:r>
              <a:rPr lang="en-US" dirty="0" err="1"/>
              <a:t>Myres</a:t>
            </a:r>
            <a:r>
              <a:rPr lang="en-US" dirty="0"/>
              <a:t> &amp; Franklin Allen, 2019, </a:t>
            </a:r>
            <a:r>
              <a:rPr lang="en-US" dirty="0" smtClean="0"/>
              <a:t>Mc </a:t>
            </a:r>
            <a:r>
              <a:rPr lang="en-US" dirty="0" err="1"/>
              <a:t>Graw</a:t>
            </a:r>
            <a:r>
              <a:rPr lang="en-US" dirty="0"/>
              <a:t> Hill, New Delhi .</a:t>
            </a:r>
          </a:p>
        </p:txBody>
      </p:sp>
    </p:spTree>
    <p:extLst>
      <p:ext uri="{BB962C8B-B14F-4D97-AF65-F5344CB8AC3E}">
        <p14:creationId xmlns:p14="http://schemas.microsoft.com/office/powerpoint/2010/main" val="417953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D65EE33-6EC9-4595-8B7B-A6BA5ED4063D}" vid="{38DF78B5-C8BD-4476-BEE4-FA264D75F6A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Presentation3</Template>
  <TotalTime>7911</TotalTime>
  <Words>2821</Words>
  <Application>Microsoft Office PowerPoint</Application>
  <PresentationFormat>Widescreen</PresentationFormat>
  <Paragraphs>276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Cambria Math</vt:lpstr>
      <vt:lpstr>Courier New</vt:lpstr>
      <vt:lpstr>Lucida Sans</vt:lpstr>
      <vt:lpstr>Narkisim</vt:lpstr>
      <vt:lpstr>Times New Roman</vt:lpstr>
      <vt:lpstr>Theme1</vt:lpstr>
      <vt:lpstr>Custom Design</vt:lpstr>
      <vt:lpstr>Business Finance   Week 8  Introduction to the Concept of Cost of Capital</vt:lpstr>
      <vt:lpstr>Intended Learning Outcomes </vt:lpstr>
      <vt:lpstr>                     Introduction</vt:lpstr>
      <vt:lpstr>Significance of Cost of Capital</vt:lpstr>
      <vt:lpstr>Significance of Cost of Capital-Ctd</vt:lpstr>
      <vt:lpstr> Determination of the Cost of Capital</vt:lpstr>
      <vt:lpstr>Cost of Long Term Debt</vt:lpstr>
      <vt:lpstr>Face Value</vt:lpstr>
      <vt:lpstr>Interest (Coupon) Rate</vt:lpstr>
      <vt:lpstr>Maturity period</vt:lpstr>
      <vt:lpstr>Redemption Value</vt:lpstr>
      <vt:lpstr>Benefit of tax shield</vt:lpstr>
      <vt:lpstr>Illustration-tax shield  </vt:lpstr>
      <vt:lpstr>Cost of Irredeemable Bonds</vt:lpstr>
      <vt:lpstr>Illustration</vt:lpstr>
      <vt:lpstr>        Features of this bond            </vt:lpstr>
      <vt:lpstr>Illustration</vt:lpstr>
      <vt:lpstr>Cost of Redeemable Bonds</vt:lpstr>
      <vt:lpstr>Illustration </vt:lpstr>
      <vt:lpstr>Solution</vt:lpstr>
      <vt:lpstr>Cost of Preference Shares (Kp)</vt:lpstr>
      <vt:lpstr>Cost of Redeemable Preference Shares</vt:lpstr>
      <vt:lpstr>Illustration</vt:lpstr>
      <vt:lpstr> Cost of Irredeemable Preference Shares  </vt:lpstr>
      <vt:lpstr>Illustration-No floatation costs</vt:lpstr>
      <vt:lpstr>Illustration –With floatation costs</vt:lpstr>
      <vt:lpstr> Cost of Ordinary Shares/Equity (Ke)  </vt:lpstr>
      <vt:lpstr> Dividend Price Approach with Constant Dividend  </vt:lpstr>
      <vt:lpstr>Dividend Price Approach with Constant Growth</vt:lpstr>
      <vt:lpstr>Illustration </vt:lpstr>
      <vt:lpstr>   Cost of Retained Earnings    </vt:lpstr>
      <vt:lpstr>   Illustration     </vt:lpstr>
      <vt:lpstr>   Solution    </vt:lpstr>
      <vt:lpstr>   THE END   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Finance   Week 7  Projects Cash Flow Analysis</dc:title>
  <dc:creator>Charity Njoka</dc:creator>
  <cp:lastModifiedBy>user</cp:lastModifiedBy>
  <cp:revision>639</cp:revision>
  <dcterms:created xsi:type="dcterms:W3CDTF">2022-03-11T15:32:41Z</dcterms:created>
  <dcterms:modified xsi:type="dcterms:W3CDTF">2023-10-29T07:39:48Z</dcterms:modified>
</cp:coreProperties>
</file>