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7" r:id="rId1"/>
    <p:sldMasterId id="2147483688" r:id="rId2"/>
  </p:sldMasterIdLst>
  <p:notesMasterIdLst>
    <p:notesMasterId r:id="rId40"/>
  </p:notesMasterIdLst>
  <p:sldIdLst>
    <p:sldId id="256" r:id="rId3"/>
    <p:sldId id="292" r:id="rId4"/>
    <p:sldId id="297" r:id="rId5"/>
    <p:sldId id="362" r:id="rId6"/>
    <p:sldId id="395" r:id="rId7"/>
    <p:sldId id="389" r:id="rId8"/>
    <p:sldId id="377" r:id="rId9"/>
    <p:sldId id="341" r:id="rId10"/>
    <p:sldId id="390" r:id="rId11"/>
    <p:sldId id="391" r:id="rId12"/>
    <p:sldId id="392" r:id="rId13"/>
    <p:sldId id="393" r:id="rId14"/>
    <p:sldId id="394" r:id="rId15"/>
    <p:sldId id="397" r:id="rId16"/>
    <p:sldId id="396" r:id="rId17"/>
    <p:sldId id="398" r:id="rId18"/>
    <p:sldId id="311" r:id="rId19"/>
    <p:sldId id="381" r:id="rId20"/>
    <p:sldId id="340" r:id="rId21"/>
    <p:sldId id="363" r:id="rId22"/>
    <p:sldId id="356" r:id="rId23"/>
    <p:sldId id="357" r:id="rId24"/>
    <p:sldId id="364" r:id="rId25"/>
    <p:sldId id="382" r:id="rId26"/>
    <p:sldId id="383" r:id="rId27"/>
    <p:sldId id="399" r:id="rId28"/>
    <p:sldId id="358" r:id="rId29"/>
    <p:sldId id="384" r:id="rId30"/>
    <p:sldId id="378" r:id="rId31"/>
    <p:sldId id="365" r:id="rId32"/>
    <p:sldId id="312" r:id="rId33"/>
    <p:sldId id="385" r:id="rId34"/>
    <p:sldId id="366" r:id="rId35"/>
    <p:sldId id="359" r:id="rId36"/>
    <p:sldId id="386" r:id="rId37"/>
    <p:sldId id="401" r:id="rId38"/>
    <p:sldId id="40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44" autoAdjust="0"/>
    <p:restoredTop sz="89442" autoAdjust="0"/>
  </p:normalViewPr>
  <p:slideViewPr>
    <p:cSldViewPr snapToGrid="0">
      <p:cViewPr>
        <p:scale>
          <a:sx n="47" d="100"/>
          <a:sy n="47" d="100"/>
        </p:scale>
        <p:origin x="970" y="-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10/29/2023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403FAF0-92FB-404B-9F40-0F18ACC91D3D}" type="slidenum">
              <a:rPr lang="en-US" smtClean="0"/>
              <a:t>19</a:t>
            </a:fld>
            <a:endParaRPr lang="en-US"/>
          </a:p>
        </p:txBody>
      </p:sp>
    </p:spTree>
    <p:extLst>
      <p:ext uri="{BB962C8B-B14F-4D97-AF65-F5344CB8AC3E}">
        <p14:creationId xmlns:p14="http://schemas.microsoft.com/office/powerpoint/2010/main" val="16638781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10/29/2023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10/29/2023</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10/29/2023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10/29/2023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10/29/2023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10/29/2023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10/29/2023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10/29/2023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10/29/2023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662024"/>
          </a:xfrm>
        </p:spPr>
        <p:txBody>
          <a:bodyPr/>
          <a:lstStyle/>
          <a:p>
            <a:r>
              <a:rPr lang="en-GB" b="1" dirty="0" smtClean="0"/>
              <a:t>Business Finance </a:t>
            </a:r>
            <a:r>
              <a:rPr lang="en-GB" dirty="0" smtClean="0"/>
              <a:t/>
            </a:r>
            <a:br>
              <a:rPr lang="en-GB" dirty="0" smtClean="0"/>
            </a:br>
            <a:r>
              <a:rPr lang="en-GB" dirty="0" smtClean="0"/>
              <a:t/>
            </a:r>
            <a:br>
              <a:rPr lang="en-GB" dirty="0" smtClean="0"/>
            </a:br>
            <a:r>
              <a:rPr lang="en-GB" dirty="0" smtClean="0"/>
              <a:t>Week </a:t>
            </a:r>
            <a:r>
              <a:rPr lang="en-GB" dirty="0"/>
              <a:t>9</a:t>
            </a:r>
            <a:r>
              <a:rPr lang="en-GB" dirty="0" smtClean="0"/>
              <a:t/>
            </a:r>
            <a:br>
              <a:rPr lang="en-GB" dirty="0" smtClean="0"/>
            </a:br>
            <a:r>
              <a:rPr lang="en-GB" dirty="0" smtClean="0"/>
              <a:t>Composite Cost of Capital</a:t>
            </a:r>
            <a:endParaRPr lang="en-US" sz="3200" dirty="0"/>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endParaRPr lang="en-US" b="1" i="0" dirty="0">
              <a:solidFill>
                <a:schemeClr val="tx1"/>
              </a:solidFill>
            </a:endParaRPr>
          </a:p>
          <a:p>
            <a:r>
              <a:rPr lang="en-US" b="1" dirty="0" smtClean="0"/>
              <a:t>Lecturer: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buNone/>
            </a:pPr>
            <a:endParaRPr lang="en-GB" dirty="0" smtClean="0"/>
          </a:p>
          <a:p>
            <a:pPr marL="0" indent="0" algn="just">
              <a:buNone/>
            </a:pPr>
            <a:endParaRPr lang="en-GB" dirty="0" smtClean="0"/>
          </a:p>
          <a:p>
            <a:pPr marL="0" indent="0" algn="just">
              <a:buNone/>
            </a:pPr>
            <a:r>
              <a:rPr lang="en-GB" dirty="0" smtClean="0"/>
              <a:t>By the </a:t>
            </a:r>
            <a:r>
              <a:rPr lang="en-GB" dirty="0"/>
              <a:t>end of this </a:t>
            </a:r>
            <a:r>
              <a:rPr lang="en-GB" dirty="0" smtClean="0"/>
              <a:t>lecturer </a:t>
            </a:r>
            <a:r>
              <a:rPr lang="en-GB" dirty="0"/>
              <a:t>, you should be able </a:t>
            </a:r>
            <a:r>
              <a:rPr lang="en-GB" dirty="0" smtClean="0"/>
              <a:t>to:</a:t>
            </a:r>
          </a:p>
          <a:p>
            <a:pPr marL="0" indent="0" algn="just">
              <a:buNone/>
            </a:pPr>
            <a:endParaRPr lang="en-GB" dirty="0"/>
          </a:p>
          <a:p>
            <a:pPr marL="0" lvl="0" indent="0">
              <a:buNone/>
            </a:pPr>
            <a:r>
              <a:rPr lang="en-US" dirty="0" smtClean="0"/>
              <a:t>1</a:t>
            </a:r>
            <a:r>
              <a:rPr lang="en-US" dirty="0"/>
              <a:t> </a:t>
            </a:r>
            <a:r>
              <a:rPr lang="en-US" dirty="0" smtClean="0"/>
              <a:t> Calculate </a:t>
            </a:r>
            <a:r>
              <a:rPr lang="en-US" dirty="0"/>
              <a:t>Weighted average cost of capital (</a:t>
            </a:r>
            <a:r>
              <a:rPr lang="en-US" dirty="0" err="1"/>
              <a:t>WACC</a:t>
            </a:r>
            <a:r>
              <a:rPr lang="en-US" dirty="0"/>
              <a:t>) and </a:t>
            </a:r>
          </a:p>
          <a:p>
            <a:pPr marL="0" lvl="0" indent="0">
              <a:buNone/>
            </a:pPr>
            <a:r>
              <a:rPr lang="en-US" dirty="0" smtClean="0"/>
              <a:t>2. Calculate </a:t>
            </a:r>
            <a:r>
              <a:rPr lang="en-US" dirty="0"/>
              <a:t>weighted marginal cost of capital (</a:t>
            </a:r>
            <a:r>
              <a:rPr lang="en-US" dirty="0" err="1"/>
              <a:t>WMCC</a:t>
            </a:r>
            <a:r>
              <a:rPr lang="en-US" dirty="0"/>
              <a:t>)</a:t>
            </a:r>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86498"/>
            <a:ext cx="9131643" cy="617838"/>
          </a:xfrm>
          <a:noFill/>
        </p:spPr>
        <p:txBody>
          <a:bodyPr/>
          <a:lstStyle/>
          <a:p>
            <a:pPr algn="l"/>
            <a:r>
              <a:rPr lang="en-US" sz="3600" b="1" dirty="0" smtClean="0"/>
              <a:t>                     Introduction</a:t>
            </a:r>
            <a:endParaRPr lang="en-GB" sz="3600" b="1" dirty="0"/>
          </a:p>
        </p:txBody>
      </p:sp>
      <p:sp>
        <p:nvSpPr>
          <p:cNvPr id="3" name="Content Placeholder 2"/>
          <p:cNvSpPr>
            <a:spLocks noGrp="1"/>
          </p:cNvSpPr>
          <p:nvPr>
            <p:ph idx="1"/>
          </p:nvPr>
        </p:nvSpPr>
        <p:spPr>
          <a:xfrm>
            <a:off x="182880" y="822960"/>
            <a:ext cx="11840244" cy="6035041"/>
          </a:xfrm>
          <a:noFill/>
        </p:spPr>
        <p:txBody>
          <a:bodyPr/>
          <a:lstStyle/>
          <a:p>
            <a:pPr algn="just"/>
            <a:r>
              <a:rPr lang="en-US" dirty="0"/>
              <a:t>Weighted average cost of capital </a:t>
            </a:r>
            <a:r>
              <a:rPr lang="en-US" dirty="0" err="1"/>
              <a:t>WACC</a:t>
            </a:r>
            <a:r>
              <a:rPr lang="en-US" dirty="0"/>
              <a:t> is also known as the overall cost of capital of having capitals from the different </a:t>
            </a:r>
            <a:r>
              <a:rPr lang="en-US" dirty="0" smtClean="0"/>
              <a:t>sources</a:t>
            </a:r>
          </a:p>
          <a:p>
            <a:pPr algn="just"/>
            <a:r>
              <a:rPr lang="en-US" dirty="0"/>
              <a:t>It weighs the cost of capital of a particular source of capital with its proportion to the total capital. </a:t>
            </a:r>
            <a:endParaRPr lang="en-US" dirty="0" smtClean="0"/>
          </a:p>
          <a:p>
            <a:pPr algn="just"/>
            <a:r>
              <a:rPr lang="en-US" dirty="0" smtClean="0"/>
              <a:t>The </a:t>
            </a:r>
            <a:r>
              <a:rPr lang="en-US" dirty="0"/>
              <a:t>weighted average cost of capital for a firm is of use in two major areas:-</a:t>
            </a:r>
          </a:p>
          <a:p>
            <a:pPr marL="0" indent="0" algn="just">
              <a:buNone/>
            </a:pPr>
            <a:endParaRPr lang="en-US" dirty="0"/>
          </a:p>
          <a:p>
            <a:pPr marL="0" indent="0" algn="just">
              <a:buNone/>
            </a:pPr>
            <a:r>
              <a:rPr lang="en-US" dirty="0"/>
              <a:t>1. In consideration of the firm’s position;</a:t>
            </a:r>
          </a:p>
          <a:p>
            <a:pPr marL="0" indent="0" algn="just">
              <a:buNone/>
            </a:pPr>
            <a:r>
              <a:rPr lang="en-US" dirty="0"/>
              <a:t>2. Evaluation of proposed changes necessitating a change in the firm’s capital. </a:t>
            </a:r>
          </a:p>
          <a:p>
            <a:pPr marL="0" indent="0" algn="just">
              <a:buNone/>
            </a:pPr>
            <a:r>
              <a:rPr lang="en-US" dirty="0" smtClean="0"/>
              <a:t> </a:t>
            </a:r>
            <a:endParaRPr lang="en-US" dirty="0"/>
          </a:p>
        </p:txBody>
      </p:sp>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a:t>Steps to calculate </a:t>
            </a:r>
            <a:r>
              <a:rPr lang="en-US" sz="3600" b="1" dirty="0" err="1" smtClean="0"/>
              <a:t>WACC</a:t>
            </a:r>
            <a:r>
              <a:rPr lang="en-US" sz="3600" b="1" dirty="0"/>
              <a:t> </a:t>
            </a:r>
            <a:endParaRPr lang="en-US" sz="3600" dirty="0"/>
          </a:p>
        </p:txBody>
      </p:sp>
      <p:sp>
        <p:nvSpPr>
          <p:cNvPr id="3" name="Content Placeholder 2"/>
          <p:cNvSpPr>
            <a:spLocks noGrp="1"/>
          </p:cNvSpPr>
          <p:nvPr>
            <p:ph idx="1"/>
          </p:nvPr>
        </p:nvSpPr>
        <p:spPr>
          <a:xfrm>
            <a:off x="195943" y="1045030"/>
            <a:ext cx="11827180" cy="5584370"/>
          </a:xfrm>
          <a:noFill/>
        </p:spPr>
        <p:txBody>
          <a:bodyPr/>
          <a:lstStyle/>
          <a:p>
            <a:pPr marL="0" indent="0">
              <a:buNone/>
            </a:pPr>
            <a:r>
              <a:rPr lang="en-US" b="1" dirty="0"/>
              <a:t>Step 1: </a:t>
            </a:r>
            <a:r>
              <a:rPr lang="en-US" dirty="0"/>
              <a:t>Calculate the total capital from all the sources.</a:t>
            </a:r>
          </a:p>
          <a:p>
            <a:pPr marL="0" indent="0">
              <a:buNone/>
            </a:pPr>
            <a:r>
              <a:rPr lang="en-US" dirty="0"/>
              <a:t>(i.e. Long term debt capital + Pref. Share Capital + Equity Share Capital + Retained Earnings</a:t>
            </a:r>
            <a:r>
              <a:rPr lang="en-US" dirty="0" smtClean="0"/>
              <a:t>)</a:t>
            </a:r>
          </a:p>
          <a:p>
            <a:pPr marL="0" indent="0">
              <a:buNone/>
            </a:pPr>
            <a:endParaRPr lang="en-US" dirty="0"/>
          </a:p>
          <a:p>
            <a:pPr marL="0" indent="0">
              <a:buNone/>
            </a:pPr>
            <a:r>
              <a:rPr lang="en-US" b="1" dirty="0"/>
              <a:t>Step 2: </a:t>
            </a:r>
            <a:r>
              <a:rPr lang="en-US" dirty="0"/>
              <a:t>Calculate the proportion (or %) of each source of capital to the total capital.</a:t>
            </a:r>
          </a:p>
          <a:p>
            <a:pPr marL="0" indent="0">
              <a:buNone/>
            </a:pPr>
            <a:r>
              <a:rPr lang="en-US" dirty="0"/>
              <a:t> For example= </a:t>
            </a:r>
            <a:r>
              <a:rPr lang="en-US" u="sng" dirty="0"/>
              <a:t>Equity Share Capital</a:t>
            </a:r>
            <a:endParaRPr lang="en-US" dirty="0"/>
          </a:p>
          <a:p>
            <a:r>
              <a:rPr lang="en-US" dirty="0" smtClean="0"/>
              <a:t>           </a:t>
            </a:r>
            <a:r>
              <a:rPr lang="en-US" dirty="0"/>
              <a:t>Total Capital (as calculated in step 1)</a:t>
            </a: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5033982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a:t>Steps to calculate </a:t>
            </a:r>
            <a:r>
              <a:rPr lang="en-US" sz="3600" b="1" dirty="0" err="1" smtClean="0"/>
              <a:t>WACC-Ctd</a:t>
            </a:r>
            <a:r>
              <a:rPr lang="en-US" sz="3600" b="1" dirty="0"/>
              <a:t> </a:t>
            </a:r>
            <a:endParaRPr lang="en-US" sz="3600" dirty="0"/>
          </a:p>
        </p:txBody>
      </p:sp>
      <p:sp>
        <p:nvSpPr>
          <p:cNvPr id="3" name="Content Placeholder 2"/>
          <p:cNvSpPr>
            <a:spLocks noGrp="1"/>
          </p:cNvSpPr>
          <p:nvPr>
            <p:ph idx="1"/>
          </p:nvPr>
        </p:nvSpPr>
        <p:spPr>
          <a:xfrm>
            <a:off x="195943" y="1045030"/>
            <a:ext cx="11827180" cy="5584370"/>
          </a:xfrm>
          <a:noFill/>
        </p:spPr>
        <p:txBody>
          <a:bodyPr/>
          <a:lstStyle/>
          <a:p>
            <a:pPr marL="0" indent="0">
              <a:buNone/>
            </a:pPr>
            <a:r>
              <a:rPr lang="en-US" b="1" dirty="0"/>
              <a:t>Step 3: </a:t>
            </a:r>
            <a:r>
              <a:rPr lang="en-US" dirty="0"/>
              <a:t>Multiply the proportion as calculated in Step 2 above with the respective cost of capital.</a:t>
            </a:r>
          </a:p>
          <a:p>
            <a:pPr marL="0" indent="0">
              <a:buNone/>
            </a:pPr>
            <a:r>
              <a:rPr lang="en-US" dirty="0"/>
              <a:t>(i.e. </a:t>
            </a:r>
            <a:r>
              <a:rPr lang="en-US" dirty="0" err="1"/>
              <a:t>Ke</a:t>
            </a:r>
            <a:r>
              <a:rPr lang="en-US" dirty="0"/>
              <a:t> × Proportion (%) of equity share capital (for example) calculated in Step 2 above</a:t>
            </a:r>
            <a:r>
              <a:rPr lang="en-US" dirty="0" smtClean="0"/>
              <a:t>)</a:t>
            </a:r>
          </a:p>
          <a:p>
            <a:pPr marL="0" indent="0">
              <a:buNone/>
            </a:pPr>
            <a:endParaRPr lang="en-US" dirty="0"/>
          </a:p>
          <a:p>
            <a:pPr marL="0" indent="0">
              <a:buNone/>
            </a:pPr>
            <a:r>
              <a:rPr lang="en-US" b="1" dirty="0"/>
              <a:t>Step 4: </a:t>
            </a:r>
            <a:r>
              <a:rPr lang="en-US" dirty="0"/>
              <a:t>Aggregate the cost of capital as calculated in Step 3 above. This is the </a:t>
            </a:r>
            <a:r>
              <a:rPr lang="en-US" dirty="0" err="1"/>
              <a:t>WACC</a:t>
            </a:r>
            <a:r>
              <a:rPr lang="en-US" dirty="0"/>
              <a:t>.</a:t>
            </a:r>
          </a:p>
          <a:p>
            <a:pPr marL="0" indent="0">
              <a:buNone/>
            </a:pPr>
            <a:r>
              <a:rPr lang="en-US" dirty="0"/>
              <a:t>(i.e. </a:t>
            </a:r>
            <a:r>
              <a:rPr lang="en-US" dirty="0" err="1"/>
              <a:t>Ke</a:t>
            </a:r>
            <a:r>
              <a:rPr lang="en-US" dirty="0"/>
              <a:t> + </a:t>
            </a:r>
            <a:r>
              <a:rPr lang="en-US" dirty="0" err="1"/>
              <a:t>Kd</a:t>
            </a:r>
            <a:r>
              <a:rPr lang="en-US" dirty="0"/>
              <a:t> + </a:t>
            </a:r>
            <a:r>
              <a:rPr lang="en-US" dirty="0" err="1"/>
              <a:t>Kp</a:t>
            </a:r>
            <a:r>
              <a:rPr lang="en-US" dirty="0"/>
              <a:t> + Ks as calculated in Step 3 above)</a:t>
            </a: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0622240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sz="3600" b="1" dirty="0"/>
              <a:t>Illustration </a:t>
            </a:r>
            <a:endParaRPr lang="en-US" sz="3600" dirty="0"/>
          </a:p>
        </p:txBody>
      </p:sp>
      <p:sp>
        <p:nvSpPr>
          <p:cNvPr id="3" name="Content Placeholder 2"/>
          <p:cNvSpPr>
            <a:spLocks noGrp="1"/>
          </p:cNvSpPr>
          <p:nvPr>
            <p:ph idx="1"/>
          </p:nvPr>
        </p:nvSpPr>
        <p:spPr>
          <a:xfrm>
            <a:off x="179614" y="930729"/>
            <a:ext cx="11843509" cy="5927273"/>
          </a:xfrm>
          <a:noFill/>
        </p:spPr>
        <p:txBody>
          <a:bodyPr/>
          <a:lstStyle/>
          <a:p>
            <a:pPr marL="0" indent="0" algn="just">
              <a:buNone/>
            </a:pPr>
            <a:endParaRPr lang="en-US" b="1" dirty="0" smtClean="0"/>
          </a:p>
          <a:p>
            <a:pPr marL="0" indent="0">
              <a:buNone/>
            </a:pPr>
            <a:endParaRPr lang="en-US" b="1"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376760510"/>
              </p:ext>
            </p:extLst>
          </p:nvPr>
        </p:nvGraphicFramePr>
        <p:xfrm>
          <a:off x="424543" y="930730"/>
          <a:ext cx="8539844" cy="5508646"/>
        </p:xfrm>
        <a:graphic>
          <a:graphicData uri="http://schemas.openxmlformats.org/drawingml/2006/table">
            <a:tbl>
              <a:tblPr firstRow="1" firstCol="1" bandRow="1"/>
              <a:tblGrid>
                <a:gridCol w="2134504">
                  <a:extLst>
                    <a:ext uri="{9D8B030D-6E8A-4147-A177-3AD203B41FA5}">
                      <a16:colId xmlns:a16="http://schemas.microsoft.com/office/drawing/2014/main" val="2013686160"/>
                    </a:ext>
                  </a:extLst>
                </a:gridCol>
                <a:gridCol w="2134504">
                  <a:extLst>
                    <a:ext uri="{9D8B030D-6E8A-4147-A177-3AD203B41FA5}">
                      <a16:colId xmlns:a16="http://schemas.microsoft.com/office/drawing/2014/main" val="3016808817"/>
                    </a:ext>
                  </a:extLst>
                </a:gridCol>
                <a:gridCol w="2135418">
                  <a:extLst>
                    <a:ext uri="{9D8B030D-6E8A-4147-A177-3AD203B41FA5}">
                      <a16:colId xmlns:a16="http://schemas.microsoft.com/office/drawing/2014/main" val="1410042070"/>
                    </a:ext>
                  </a:extLst>
                </a:gridCol>
                <a:gridCol w="2135418">
                  <a:extLst>
                    <a:ext uri="{9D8B030D-6E8A-4147-A177-3AD203B41FA5}">
                      <a16:colId xmlns:a16="http://schemas.microsoft.com/office/drawing/2014/main" val="2148647980"/>
                    </a:ext>
                  </a:extLst>
                </a:gridCol>
              </a:tblGrid>
              <a:tr h="1163883">
                <a:tc>
                  <a:txBody>
                    <a:bodyPr/>
                    <a:lstStyle/>
                    <a:p>
                      <a:pPr>
                        <a:lnSpc>
                          <a:spcPct val="115000"/>
                        </a:lnSpc>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Capital Component Cost of</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Cost of Capital</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Total Capital Structure</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Total </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6289933"/>
                  </a:ext>
                </a:extLst>
              </a:tr>
              <a:tr h="978638">
                <a:tc>
                  <a:txBody>
                    <a:bodyPr/>
                    <a:lstStyle/>
                    <a:p>
                      <a:pPr>
                        <a:lnSpc>
                          <a:spcPct val="150000"/>
                        </a:lnSpc>
                        <a:spcAft>
                          <a:spcPts val="0"/>
                        </a:spcAft>
                        <a:tabLst>
                          <a:tab pos="1905000" algn="l"/>
                        </a:tabLst>
                      </a:pPr>
                      <a:r>
                        <a:rPr lang="en-US" sz="2000" b="1" dirty="0">
                          <a:effectLst/>
                          <a:latin typeface="Times New Roman" panose="02020603050405020304" pitchFamily="18" charset="0"/>
                          <a:ea typeface="SegoeUI"/>
                          <a:cs typeface="Times New Roman" panose="02020603050405020304" pitchFamily="18" charset="0"/>
                        </a:rPr>
                        <a:t>Retained Earnings</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dirty="0">
                          <a:effectLst/>
                          <a:latin typeface="Times New Roman" panose="02020603050405020304" pitchFamily="18" charset="0"/>
                          <a:ea typeface="SegoeUI"/>
                          <a:cs typeface="Times New Roman" panose="02020603050405020304" pitchFamily="18" charset="0"/>
                        </a:rPr>
                        <a:t>10% (Kr)</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25% (Wr)</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2.50% (Kr × Wr)</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7269248"/>
                  </a:ext>
                </a:extLst>
              </a:tr>
              <a:tr h="978638">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Equity Share Capital</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dirty="0">
                          <a:effectLst/>
                          <a:latin typeface="Times New Roman" panose="02020603050405020304" pitchFamily="18" charset="0"/>
                          <a:ea typeface="SegoeUI"/>
                          <a:cs typeface="Times New Roman" panose="02020603050405020304" pitchFamily="18" charset="0"/>
                        </a:rPr>
                        <a:t>11% (</a:t>
                      </a:r>
                      <a:r>
                        <a:rPr lang="en-US" sz="2000" b="1" dirty="0" err="1">
                          <a:effectLst/>
                          <a:latin typeface="Times New Roman" panose="02020603050405020304" pitchFamily="18" charset="0"/>
                          <a:ea typeface="SegoeUI"/>
                          <a:cs typeface="Times New Roman" panose="02020603050405020304" pitchFamily="18" charset="0"/>
                        </a:rPr>
                        <a:t>Ke</a:t>
                      </a:r>
                      <a:r>
                        <a:rPr lang="en-US" sz="2000" b="1" dirty="0">
                          <a:effectLst/>
                          <a:latin typeface="Times New Roman" panose="02020603050405020304" pitchFamily="18" charset="0"/>
                          <a:ea typeface="SegoeUI"/>
                          <a:cs typeface="Times New Roman" panose="02020603050405020304" pitchFamily="18" charset="0"/>
                        </a:rPr>
                        <a:t>)</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dirty="0">
                          <a:effectLst/>
                          <a:latin typeface="Times New Roman" panose="02020603050405020304" pitchFamily="18" charset="0"/>
                          <a:ea typeface="SegoeUI"/>
                          <a:cs typeface="Times New Roman" panose="02020603050405020304" pitchFamily="18" charset="0"/>
                        </a:rPr>
                        <a:t>10% (We)</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1.10%(Ke × We)</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67727426"/>
                  </a:ext>
                </a:extLst>
              </a:tr>
              <a:tr h="1167215">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Preference Share Capital</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9% (Kp)</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dirty="0">
                          <a:effectLst/>
                          <a:latin typeface="Times New Roman" panose="02020603050405020304" pitchFamily="18" charset="0"/>
                          <a:ea typeface="SegoeUI"/>
                          <a:cs typeface="Times New Roman" panose="02020603050405020304" pitchFamily="18" charset="0"/>
                        </a:rPr>
                        <a:t>15% (</a:t>
                      </a:r>
                      <a:r>
                        <a:rPr lang="en-US" sz="2000" b="1" dirty="0" err="1">
                          <a:effectLst/>
                          <a:latin typeface="Times New Roman" panose="02020603050405020304" pitchFamily="18" charset="0"/>
                          <a:ea typeface="SegoeUI"/>
                          <a:cs typeface="Times New Roman" panose="02020603050405020304" pitchFamily="18" charset="0"/>
                        </a:rPr>
                        <a:t>Wp</a:t>
                      </a:r>
                      <a:r>
                        <a:rPr lang="en-US" sz="2000" b="1" dirty="0">
                          <a:effectLst/>
                          <a:latin typeface="Times New Roman" panose="02020603050405020304" pitchFamily="18" charset="0"/>
                          <a:ea typeface="SegoeUI"/>
                          <a:cs typeface="Times New Roman" panose="02020603050405020304" pitchFamily="18" charset="0"/>
                        </a:rPr>
                        <a:t>)</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1.35% (Kp × Wp)</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93675604"/>
                  </a:ext>
                </a:extLst>
              </a:tr>
              <a:tr h="583608">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Long term debts</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6% (Kd)</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dirty="0">
                          <a:effectLst/>
                          <a:latin typeface="Times New Roman" panose="02020603050405020304" pitchFamily="18" charset="0"/>
                          <a:ea typeface="SegoeUI"/>
                          <a:cs typeface="Times New Roman" panose="02020603050405020304" pitchFamily="18" charset="0"/>
                        </a:rPr>
                        <a:t>50% (</a:t>
                      </a:r>
                      <a:r>
                        <a:rPr lang="en-US" sz="2000" b="1" dirty="0" err="1">
                          <a:effectLst/>
                          <a:latin typeface="Times New Roman" panose="02020603050405020304" pitchFamily="18" charset="0"/>
                          <a:ea typeface="SegoeUI"/>
                          <a:cs typeface="Times New Roman" panose="02020603050405020304" pitchFamily="18" charset="0"/>
                        </a:rPr>
                        <a:t>Wd</a:t>
                      </a:r>
                      <a:r>
                        <a:rPr lang="en-US" sz="2000" b="1" dirty="0">
                          <a:effectLst/>
                          <a:latin typeface="Times New Roman" panose="02020603050405020304" pitchFamily="18" charset="0"/>
                          <a:ea typeface="SegoeUI"/>
                          <a:cs typeface="Times New Roman" panose="02020603050405020304" pitchFamily="18" charset="0"/>
                        </a:rPr>
                        <a:t>)</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dirty="0">
                          <a:effectLst/>
                          <a:latin typeface="Times New Roman" panose="02020603050405020304" pitchFamily="18" charset="0"/>
                          <a:ea typeface="SegoeUI"/>
                          <a:cs typeface="Times New Roman" panose="02020603050405020304" pitchFamily="18" charset="0"/>
                        </a:rPr>
                        <a:t>3.00%(</a:t>
                      </a:r>
                      <a:r>
                        <a:rPr lang="en-US" sz="2000" b="1" dirty="0" err="1">
                          <a:effectLst/>
                          <a:latin typeface="Times New Roman" panose="02020603050405020304" pitchFamily="18" charset="0"/>
                          <a:ea typeface="SegoeUI"/>
                          <a:cs typeface="Times New Roman" panose="02020603050405020304" pitchFamily="18" charset="0"/>
                        </a:rPr>
                        <a:t>Kd</a:t>
                      </a:r>
                      <a:r>
                        <a:rPr lang="en-US" sz="2000" b="1" dirty="0">
                          <a:effectLst/>
                          <a:latin typeface="Times New Roman" panose="02020603050405020304" pitchFamily="18" charset="0"/>
                          <a:ea typeface="SegoeUI"/>
                          <a:cs typeface="Times New Roman" panose="02020603050405020304" pitchFamily="18" charset="0"/>
                        </a:rPr>
                        <a:t> × </a:t>
                      </a:r>
                      <a:r>
                        <a:rPr lang="en-US" sz="2000" b="1" dirty="0" err="1">
                          <a:effectLst/>
                          <a:latin typeface="Times New Roman" panose="02020603050405020304" pitchFamily="18" charset="0"/>
                          <a:ea typeface="SegoeUI"/>
                          <a:cs typeface="Times New Roman" panose="02020603050405020304" pitchFamily="18" charset="0"/>
                        </a:rPr>
                        <a:t>Wd</a:t>
                      </a:r>
                      <a:r>
                        <a:rPr lang="en-US" sz="2000" b="1" dirty="0">
                          <a:effectLst/>
                          <a:latin typeface="Times New Roman" panose="02020603050405020304" pitchFamily="18" charset="0"/>
                          <a:ea typeface="SegoeUI"/>
                          <a:cs typeface="Times New Roman" panose="02020603050405020304" pitchFamily="18" charset="0"/>
                        </a:rPr>
                        <a:t>)</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1300187"/>
                  </a:ext>
                </a:extLst>
              </a:tr>
              <a:tr h="636664">
                <a:tc>
                  <a:txBody>
                    <a:bodyPr/>
                    <a:lstStyle/>
                    <a:p>
                      <a:pPr>
                        <a:lnSpc>
                          <a:spcPct val="150000"/>
                        </a:lnSpc>
                        <a:spcAft>
                          <a:spcPts val="0"/>
                        </a:spcAft>
                        <a:tabLst>
                          <a:tab pos="1905000" algn="l"/>
                        </a:tabLst>
                      </a:pPr>
                      <a:r>
                        <a:rPr lang="en-US" sz="2000" b="1">
                          <a:effectLst/>
                          <a:latin typeface="Times New Roman" panose="02020603050405020304" pitchFamily="18" charset="0"/>
                          <a:ea typeface="SegoeUI"/>
                          <a:cs typeface="Times New Roman" panose="02020603050405020304" pitchFamily="18" charset="0"/>
                        </a:rPr>
                        <a:t>Total (WACC)</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tabLst>
                          <a:tab pos="1905000" algn="l"/>
                        </a:tabLst>
                      </a:pPr>
                      <a:r>
                        <a:rPr lang="en-US" sz="2000" b="1" dirty="0">
                          <a:effectLst/>
                          <a:latin typeface="Times New Roman" panose="02020603050405020304" pitchFamily="18" charset="0"/>
                          <a:ea typeface="SegoeUI"/>
                          <a:cs typeface="Times New Roman" panose="02020603050405020304" pitchFamily="18" charset="0"/>
                        </a:rPr>
                        <a:t>7.95%</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0779267"/>
                  </a:ext>
                </a:extLst>
              </a:tr>
            </a:tbl>
          </a:graphicData>
        </a:graphic>
      </p:graphicFrame>
    </p:spTree>
    <p:extLst>
      <p:ext uri="{BB962C8B-B14F-4D97-AF65-F5344CB8AC3E}">
        <p14:creationId xmlns:p14="http://schemas.microsoft.com/office/powerpoint/2010/main" val="3725201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23123" cy="930729"/>
          </a:xfrm>
          <a:noFill/>
        </p:spPr>
        <p:txBody>
          <a:bodyPr/>
          <a:lstStyle/>
          <a:p>
            <a:pPr algn="l"/>
            <a:r>
              <a:rPr lang="en-US" b="1" dirty="0" smtClean="0"/>
              <a:t> </a:t>
            </a:r>
            <a:r>
              <a:rPr lang="en-US" sz="3600" b="1" dirty="0" smtClean="0"/>
              <a:t>Illustration </a:t>
            </a:r>
            <a:endParaRPr lang="en-US" sz="3600" dirty="0"/>
          </a:p>
        </p:txBody>
      </p:sp>
      <p:sp>
        <p:nvSpPr>
          <p:cNvPr id="3" name="Content Placeholder 2"/>
          <p:cNvSpPr>
            <a:spLocks noGrp="1"/>
          </p:cNvSpPr>
          <p:nvPr>
            <p:ph idx="1"/>
          </p:nvPr>
        </p:nvSpPr>
        <p:spPr>
          <a:xfrm>
            <a:off x="137160" y="792480"/>
            <a:ext cx="11885964" cy="6065521"/>
          </a:xfrm>
          <a:noFill/>
        </p:spPr>
        <p:txBody>
          <a:bodyPr/>
          <a:lstStyle/>
          <a:p>
            <a:pPr marL="0" indent="0">
              <a:buNone/>
            </a:pPr>
            <a:r>
              <a:rPr lang="en-US" dirty="0" err="1"/>
              <a:t>Bahati</a:t>
            </a:r>
            <a:r>
              <a:rPr lang="en-US" dirty="0"/>
              <a:t> Company has the following capital structure.</a:t>
            </a:r>
          </a:p>
          <a:p>
            <a:pPr marL="0" indent="0">
              <a:buNone/>
            </a:pPr>
            <a:r>
              <a:rPr lang="en-US" b="1" i="1" dirty="0" smtClean="0"/>
              <a:t>Source            </a:t>
            </a:r>
            <a:r>
              <a:rPr lang="en-US" b="1" i="1" dirty="0"/>
              <a:t>	</a:t>
            </a:r>
            <a:r>
              <a:rPr lang="en-US" b="1" i="1" dirty="0" smtClean="0"/>
              <a:t>                  Amount</a:t>
            </a:r>
            <a:endParaRPr lang="en-US" b="1" i="1" dirty="0"/>
          </a:p>
          <a:p>
            <a:pPr marL="0" indent="0">
              <a:buNone/>
            </a:pPr>
            <a:r>
              <a:rPr lang="en-US" dirty="0"/>
              <a:t>Bonds         	</a:t>
            </a:r>
            <a:r>
              <a:rPr lang="en-US" dirty="0" smtClean="0"/>
              <a:t>                   </a:t>
            </a:r>
            <a:r>
              <a:rPr lang="en-US" dirty="0"/>
              <a:t>8,000,000</a:t>
            </a:r>
          </a:p>
          <a:p>
            <a:pPr marL="0" indent="0">
              <a:buNone/>
            </a:pPr>
            <a:r>
              <a:rPr lang="en-US" dirty="0"/>
              <a:t>Preference capital   	</a:t>
            </a:r>
            <a:r>
              <a:rPr lang="en-US" dirty="0" smtClean="0"/>
              <a:t>         2,000,000</a:t>
            </a:r>
            <a:endParaRPr lang="en-US" dirty="0"/>
          </a:p>
          <a:p>
            <a:pPr marL="0" indent="0">
              <a:buNone/>
            </a:pPr>
            <a:r>
              <a:rPr lang="en-US" dirty="0"/>
              <a:t>Retained earnings   	</a:t>
            </a:r>
            <a:r>
              <a:rPr lang="en-US" dirty="0" smtClean="0"/>
              <a:t>          4,000,000</a:t>
            </a:r>
            <a:endParaRPr lang="en-US" dirty="0"/>
          </a:p>
          <a:p>
            <a:pPr marL="0" indent="0">
              <a:buNone/>
            </a:pPr>
            <a:r>
              <a:rPr lang="en-US" dirty="0"/>
              <a:t>Ordinary share capital 	</a:t>
            </a:r>
            <a:r>
              <a:rPr lang="en-US" u="sng" dirty="0"/>
              <a:t>6,000,000</a:t>
            </a:r>
            <a:endParaRPr lang="en-US" dirty="0"/>
          </a:p>
          <a:p>
            <a:pPr marL="0" indent="0">
              <a:buNone/>
            </a:pPr>
            <a:r>
              <a:rPr lang="en-US" dirty="0"/>
              <a:t>                              </a:t>
            </a:r>
            <a:r>
              <a:rPr lang="en-US" dirty="0" smtClean="0"/>
              <a:t>                  20,000,000</a:t>
            </a:r>
            <a:endParaRPr lang="en-US" dirty="0"/>
          </a:p>
          <a:p>
            <a:pPr marL="0" indent="0">
              <a:buNone/>
            </a:pPr>
            <a:r>
              <a:rPr lang="en-US" dirty="0"/>
              <a:t>The component costs of capital are; </a:t>
            </a:r>
            <a:r>
              <a:rPr lang="en-US" dirty="0" err="1"/>
              <a:t>kd</a:t>
            </a:r>
            <a:r>
              <a:rPr lang="en-US" dirty="0"/>
              <a:t> is 6%, </a:t>
            </a:r>
            <a:r>
              <a:rPr lang="en-US" dirty="0" err="1"/>
              <a:t>kp</a:t>
            </a:r>
            <a:r>
              <a:rPr lang="en-US" dirty="0"/>
              <a:t> </a:t>
            </a:r>
            <a:r>
              <a:rPr lang="en-US" dirty="0" smtClean="0"/>
              <a:t>is 10.5</a:t>
            </a:r>
            <a:r>
              <a:rPr lang="en-US" dirty="0"/>
              <a:t>%, </a:t>
            </a:r>
            <a:r>
              <a:rPr lang="en-US" dirty="0" err="1"/>
              <a:t>kr</a:t>
            </a:r>
            <a:r>
              <a:rPr lang="en-US" dirty="0"/>
              <a:t> is 14%,</a:t>
            </a:r>
            <a:r>
              <a:rPr lang="en-US" dirty="0" err="1"/>
              <a:t>ks</a:t>
            </a:r>
            <a:r>
              <a:rPr lang="en-US" dirty="0"/>
              <a:t> is 17.2%</a:t>
            </a:r>
          </a:p>
          <a:p>
            <a:pPr marL="0" indent="0">
              <a:buNone/>
            </a:pPr>
            <a:r>
              <a:rPr lang="en-US" dirty="0"/>
              <a:t>Compute the </a:t>
            </a:r>
            <a:r>
              <a:rPr lang="en-US" dirty="0" err="1"/>
              <a:t>WACC</a:t>
            </a:r>
            <a:r>
              <a:rPr lang="en-US" dirty="0"/>
              <a:t>.</a:t>
            </a:r>
          </a:p>
          <a:p>
            <a:pPr marL="0" indent="0" algn="just">
              <a:buNone/>
            </a:pPr>
            <a:endParaRPr lang="en-US"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7666316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Solution</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buNone/>
            </a:pPr>
            <a:r>
              <a:rPr lang="en-US" dirty="0" err="1" smtClean="0"/>
              <a:t>WACC</a:t>
            </a:r>
            <a:r>
              <a:rPr lang="en-US" dirty="0" smtClean="0"/>
              <a:t>(</a:t>
            </a:r>
            <a:r>
              <a:rPr lang="en-US" dirty="0" err="1" smtClean="0"/>
              <a:t>K</a:t>
            </a:r>
            <a:r>
              <a:rPr lang="en-US" baseline="-25000" dirty="0" err="1" smtClean="0"/>
              <a:t>o</a:t>
            </a:r>
            <a:r>
              <a:rPr lang="en-US" baseline="-25000" dirty="0" smtClean="0"/>
              <a:t> </a:t>
            </a:r>
            <a:r>
              <a:rPr lang="en-US" dirty="0" smtClean="0"/>
              <a:t>)= </a:t>
            </a:r>
            <a:r>
              <a:rPr lang="en-US" sz="3600" dirty="0" err="1"/>
              <a:t>w</a:t>
            </a:r>
            <a:r>
              <a:rPr lang="en-US" sz="3600" baseline="-25000" dirty="0" err="1"/>
              <a:t>d</a:t>
            </a:r>
            <a:r>
              <a:rPr lang="en-US" sz="3600" dirty="0" err="1"/>
              <a:t>k</a:t>
            </a:r>
            <a:r>
              <a:rPr lang="en-US" sz="3600" baseline="-25000" dirty="0" err="1"/>
              <a:t>d</a:t>
            </a:r>
            <a:r>
              <a:rPr lang="en-US" sz="3600" dirty="0"/>
              <a:t>+  </a:t>
            </a:r>
            <a:r>
              <a:rPr lang="en-US" sz="3600" dirty="0" err="1"/>
              <a:t>w</a:t>
            </a:r>
            <a:r>
              <a:rPr lang="en-US" sz="3600" baseline="-25000" dirty="0" err="1"/>
              <a:t>p</a:t>
            </a:r>
            <a:r>
              <a:rPr lang="en-US" sz="3600" dirty="0" err="1"/>
              <a:t>k</a:t>
            </a:r>
            <a:r>
              <a:rPr lang="en-US" sz="3600" baseline="-25000" dirty="0" err="1"/>
              <a:t>p</a:t>
            </a:r>
            <a:r>
              <a:rPr lang="en-US" sz="3600" dirty="0"/>
              <a:t> + </a:t>
            </a:r>
            <a:r>
              <a:rPr lang="en-US" sz="3600" dirty="0" err="1"/>
              <a:t>w</a:t>
            </a:r>
            <a:r>
              <a:rPr lang="en-US" sz="3600" baseline="-25000" dirty="0" err="1"/>
              <a:t>r</a:t>
            </a:r>
            <a:r>
              <a:rPr lang="en-US" sz="3600" dirty="0" err="1"/>
              <a:t>k</a:t>
            </a:r>
            <a:r>
              <a:rPr lang="en-US" sz="3600" baseline="-25000" dirty="0" err="1"/>
              <a:t>r</a:t>
            </a:r>
            <a:r>
              <a:rPr lang="en-US" sz="3600" baseline="-25000" dirty="0"/>
              <a:t> </a:t>
            </a:r>
            <a:r>
              <a:rPr lang="en-US" sz="3600" dirty="0"/>
              <a:t>+ </a:t>
            </a:r>
            <a:r>
              <a:rPr lang="en-US" sz="3600" dirty="0" err="1"/>
              <a:t>w</a:t>
            </a:r>
            <a:r>
              <a:rPr lang="en-US" sz="3600" baseline="-25000" dirty="0" err="1"/>
              <a:t>s</a:t>
            </a:r>
            <a:r>
              <a:rPr lang="en-US" sz="3600" dirty="0" err="1"/>
              <a:t>k</a:t>
            </a:r>
            <a:r>
              <a:rPr lang="en-US" sz="3600" baseline="-25000" dirty="0" err="1"/>
              <a:t>s</a:t>
            </a:r>
            <a:endParaRPr lang="en-US" sz="3600" dirty="0"/>
          </a:p>
          <a:p>
            <a:endParaRPr lang="en-US" dirty="0"/>
          </a:p>
          <a:p>
            <a:pPr marL="0" indent="0">
              <a:buNone/>
            </a:pPr>
            <a:r>
              <a:rPr lang="en-US" dirty="0"/>
              <a:t>The </a:t>
            </a:r>
            <a:r>
              <a:rPr lang="en-US" dirty="0" err="1"/>
              <a:t>w</a:t>
            </a:r>
            <a:r>
              <a:rPr lang="en-US" sz="3600" baseline="-25000" dirty="0" err="1"/>
              <a:t>d</a:t>
            </a:r>
            <a:r>
              <a:rPr lang="en-US" sz="3600" dirty="0" err="1"/>
              <a:t>,w</a:t>
            </a:r>
            <a:r>
              <a:rPr lang="en-US" sz="3600" baseline="-25000" dirty="0" err="1"/>
              <a:t>p</a:t>
            </a:r>
            <a:r>
              <a:rPr lang="en-US" sz="3600" dirty="0" err="1"/>
              <a:t>,w</a:t>
            </a:r>
            <a:r>
              <a:rPr lang="en-US" sz="3600" baseline="-25000" dirty="0" err="1"/>
              <a:t>r</a:t>
            </a:r>
            <a:r>
              <a:rPr lang="en-US" sz="3600" dirty="0" err="1"/>
              <a:t>,w</a:t>
            </a:r>
            <a:r>
              <a:rPr lang="en-US" sz="3600" baseline="-25000" dirty="0" err="1"/>
              <a:t>s</a:t>
            </a:r>
            <a:r>
              <a:rPr lang="en-US" sz="3600" dirty="0"/>
              <a:t> </a:t>
            </a:r>
            <a:r>
              <a:rPr lang="en-US" dirty="0"/>
              <a:t>  are the weights of the specific sources of capital whose sum is 1</a:t>
            </a:r>
            <a:r>
              <a:rPr lang="en-US" dirty="0" smtClean="0"/>
              <a:t>.</a:t>
            </a:r>
          </a:p>
          <a:p>
            <a:pPr marL="0" indent="0">
              <a:buNone/>
            </a:pPr>
            <a:endParaRPr lang="en-US" dirty="0"/>
          </a:p>
          <a:p>
            <a:pPr marL="0" indent="0">
              <a:buNone/>
            </a:pPr>
            <a:r>
              <a:rPr lang="en-US" dirty="0" err="1" smtClean="0"/>
              <a:t>WACC</a:t>
            </a:r>
            <a:r>
              <a:rPr lang="en-US" dirty="0" smtClean="0"/>
              <a:t> (</a:t>
            </a:r>
            <a:r>
              <a:rPr lang="en-US" dirty="0" err="1" smtClean="0"/>
              <a:t>k</a:t>
            </a:r>
            <a:r>
              <a:rPr lang="en-US" baseline="-25000" dirty="0" err="1" smtClean="0"/>
              <a:t>o</a:t>
            </a:r>
            <a:r>
              <a:rPr lang="en-US" baseline="-25000" dirty="0" smtClean="0"/>
              <a:t> </a:t>
            </a:r>
            <a:r>
              <a:rPr lang="en-US" dirty="0" smtClean="0"/>
              <a:t>) = 6 </a:t>
            </a:r>
            <a:r>
              <a:rPr lang="en-US" dirty="0"/>
              <a:t>(</a:t>
            </a:r>
            <a:r>
              <a:rPr lang="en-US" u="sng" dirty="0"/>
              <a:t> </a:t>
            </a:r>
            <a:r>
              <a:rPr lang="en-US" u="sng" dirty="0" err="1"/>
              <a:t>8m</a:t>
            </a:r>
            <a:r>
              <a:rPr lang="en-US" dirty="0"/>
              <a:t>) + 10.5( </a:t>
            </a:r>
            <a:r>
              <a:rPr lang="en-US" u="sng" dirty="0" err="1"/>
              <a:t>2m</a:t>
            </a:r>
            <a:r>
              <a:rPr lang="en-US" u="sng" dirty="0"/>
              <a:t> </a:t>
            </a:r>
            <a:r>
              <a:rPr lang="en-US" dirty="0"/>
              <a:t>) +14( </a:t>
            </a:r>
            <a:r>
              <a:rPr lang="en-US" u="sng" dirty="0" err="1"/>
              <a:t>4m</a:t>
            </a:r>
            <a:r>
              <a:rPr lang="en-US" dirty="0"/>
              <a:t>) +17.2 ( </a:t>
            </a:r>
            <a:r>
              <a:rPr lang="en-US" u="sng" dirty="0" err="1"/>
              <a:t>6m</a:t>
            </a:r>
            <a:r>
              <a:rPr lang="en-US" dirty="0"/>
              <a:t>)</a:t>
            </a:r>
          </a:p>
          <a:p>
            <a:pPr marL="0" indent="0">
              <a:buNone/>
            </a:pPr>
            <a:r>
              <a:rPr lang="en-US" dirty="0" smtClean="0"/>
              <a:t>                           </a:t>
            </a:r>
            <a:r>
              <a:rPr lang="en-US" dirty="0" err="1" smtClean="0"/>
              <a:t>20m</a:t>
            </a:r>
            <a:r>
              <a:rPr lang="en-US" dirty="0" smtClean="0"/>
              <a:t>              </a:t>
            </a:r>
            <a:r>
              <a:rPr lang="en-US" dirty="0" err="1" smtClean="0"/>
              <a:t>20m</a:t>
            </a:r>
            <a:r>
              <a:rPr lang="en-US" dirty="0" smtClean="0"/>
              <a:t>          </a:t>
            </a:r>
            <a:r>
              <a:rPr lang="en-US" dirty="0" err="1"/>
              <a:t>20m</a:t>
            </a:r>
            <a:r>
              <a:rPr lang="en-US" dirty="0"/>
              <a:t>            </a:t>
            </a:r>
            <a:r>
              <a:rPr lang="en-US" dirty="0" err="1"/>
              <a:t>20m</a:t>
            </a:r>
            <a:endParaRPr lang="en-US" dirty="0"/>
          </a:p>
          <a:p>
            <a:pPr marL="0" indent="0">
              <a:buNone/>
            </a:pPr>
            <a:r>
              <a:rPr lang="en-US" dirty="0" smtClean="0"/>
              <a:t>   </a:t>
            </a:r>
            <a:r>
              <a:rPr lang="en-US" dirty="0" err="1" smtClean="0"/>
              <a:t>WACC</a:t>
            </a:r>
            <a:r>
              <a:rPr lang="en-US" dirty="0" smtClean="0"/>
              <a:t> </a:t>
            </a:r>
            <a:r>
              <a:rPr lang="en-US" dirty="0"/>
              <a:t>(</a:t>
            </a:r>
            <a:r>
              <a:rPr lang="en-US" dirty="0" err="1"/>
              <a:t>k</a:t>
            </a:r>
            <a:r>
              <a:rPr lang="en-US" baseline="-25000" dirty="0" err="1"/>
              <a:t>o</a:t>
            </a:r>
            <a:r>
              <a:rPr lang="en-US" baseline="-25000" dirty="0"/>
              <a:t> </a:t>
            </a:r>
            <a:r>
              <a:rPr lang="en-US" dirty="0"/>
              <a:t>)</a:t>
            </a:r>
            <a:r>
              <a:rPr lang="en-US" dirty="0" smtClean="0"/>
              <a:t> </a:t>
            </a:r>
            <a:r>
              <a:rPr lang="en-US" dirty="0"/>
              <a:t>= 11.41%</a:t>
            </a:r>
          </a:p>
          <a:p>
            <a:pPr marL="0" indent="0">
              <a:buNone/>
            </a:pPr>
            <a:r>
              <a:rPr lang="en-US" b="1" dirty="0"/>
              <a:t> </a:t>
            </a:r>
            <a:endParaRPr lang="en-US" dirty="0"/>
          </a:p>
        </p:txBody>
      </p:sp>
    </p:spTree>
    <p:extLst>
      <p:ext uri="{BB962C8B-B14F-4D97-AF65-F5344CB8AC3E}">
        <p14:creationId xmlns:p14="http://schemas.microsoft.com/office/powerpoint/2010/main" val="35806249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Significance of </a:t>
            </a:r>
            <a:r>
              <a:rPr lang="en-US" sz="3600" b="1" dirty="0" err="1"/>
              <a:t>WACC</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514350" indent="-514350" algn="just">
              <a:buAutoNum type="arabicPeriod"/>
            </a:pPr>
            <a:r>
              <a:rPr lang="en-US" dirty="0" smtClean="0"/>
              <a:t>The </a:t>
            </a:r>
            <a:r>
              <a:rPr lang="en-US" dirty="0"/>
              <a:t>weighted average cost of capital can be used to evaluate the performance of management. </a:t>
            </a:r>
            <a:endParaRPr lang="en-US" dirty="0" smtClean="0"/>
          </a:p>
          <a:p>
            <a:pPr marL="514350" indent="-514350" algn="just">
              <a:buAutoNum type="arabicPeriod"/>
            </a:pPr>
            <a:r>
              <a:rPr lang="en-US" dirty="0" smtClean="0"/>
              <a:t> </a:t>
            </a:r>
            <a:r>
              <a:rPr lang="en-US" dirty="0"/>
              <a:t>Since it is a historic cost it is not useful in investment decisions as it is irrelevant. </a:t>
            </a:r>
          </a:p>
          <a:p>
            <a:pPr marL="0" indent="0" algn="just">
              <a:buNone/>
            </a:pPr>
            <a:r>
              <a:rPr lang="en-US" dirty="0"/>
              <a:t>3. </a:t>
            </a:r>
            <a:r>
              <a:rPr lang="en-US" dirty="0" err="1"/>
              <a:t>WACC</a:t>
            </a:r>
            <a:r>
              <a:rPr lang="en-US" dirty="0"/>
              <a:t> can be used as a hurdle rate against which to assess return on investment capital performance. </a:t>
            </a:r>
            <a:endParaRPr lang="en-US" dirty="0" smtClean="0"/>
          </a:p>
          <a:p>
            <a:pPr marL="0" indent="0" algn="just">
              <a:buNone/>
            </a:pPr>
            <a:endParaRPr lang="en-US" dirty="0"/>
          </a:p>
          <a:p>
            <a:pPr marL="0" indent="0" algn="just">
              <a:buNone/>
            </a:pPr>
            <a:r>
              <a:rPr lang="en-US" dirty="0"/>
              <a:t>4. Investors use </a:t>
            </a:r>
            <a:r>
              <a:rPr lang="en-US" dirty="0" err="1"/>
              <a:t>WACC</a:t>
            </a:r>
            <a:r>
              <a:rPr lang="en-US" dirty="0"/>
              <a:t> as a tool to decide whether or not to invest. The </a:t>
            </a:r>
            <a:r>
              <a:rPr lang="en-US" dirty="0" err="1"/>
              <a:t>WACC</a:t>
            </a:r>
            <a:r>
              <a:rPr lang="en-US" dirty="0"/>
              <a:t> represents the minimum rate of return at which a company produces value for its investors.</a:t>
            </a:r>
          </a:p>
        </p:txBody>
      </p:sp>
    </p:spTree>
    <p:extLst>
      <p:ext uri="{BB962C8B-B14F-4D97-AF65-F5344CB8AC3E}">
        <p14:creationId xmlns:p14="http://schemas.microsoft.com/office/powerpoint/2010/main" val="7714910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2080790" cy="889686"/>
          </a:xfrm>
          <a:noFill/>
        </p:spPr>
        <p:txBody>
          <a:bodyPr/>
          <a:lstStyle/>
          <a:p>
            <a:pPr algn="l"/>
            <a:r>
              <a:rPr lang="en-US" sz="3600" b="1" dirty="0"/>
              <a:t>Problems in Determination of </a:t>
            </a:r>
            <a:r>
              <a:rPr lang="en-US" sz="3600" b="1" dirty="0" err="1" smtClean="0"/>
              <a:t>WACC</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buNone/>
            </a:pPr>
            <a:r>
              <a:rPr lang="en-US" dirty="0" smtClean="0"/>
              <a:t>These </a:t>
            </a:r>
            <a:r>
              <a:rPr lang="en-US" dirty="0"/>
              <a:t>mainly relate to</a:t>
            </a:r>
            <a:r>
              <a:rPr lang="en-US" dirty="0" smtClean="0"/>
              <a:t>:-</a:t>
            </a:r>
          </a:p>
          <a:p>
            <a:pPr marL="0" indent="0">
              <a:buNone/>
            </a:pPr>
            <a:endParaRPr lang="en-US" dirty="0"/>
          </a:p>
          <a:p>
            <a:pPr marL="514350" indent="-514350" algn="just">
              <a:buAutoNum type="arabicPeriod"/>
            </a:pPr>
            <a:r>
              <a:rPr lang="en-US" dirty="0" smtClean="0"/>
              <a:t>Computation </a:t>
            </a:r>
            <a:r>
              <a:rPr lang="en-US" dirty="0"/>
              <a:t>of equity capital and</a:t>
            </a:r>
            <a:r>
              <a:rPr lang="en-US" dirty="0" smtClean="0"/>
              <a:t>;</a:t>
            </a:r>
          </a:p>
          <a:p>
            <a:pPr marL="514350" indent="-514350" algn="just">
              <a:buAutoNum type="arabicPeriod"/>
            </a:pPr>
            <a:endParaRPr lang="en-US" dirty="0"/>
          </a:p>
          <a:p>
            <a:pPr marL="0" indent="0" algn="just">
              <a:buNone/>
            </a:pPr>
            <a:r>
              <a:rPr lang="en-US" dirty="0"/>
              <a:t>2. Assignment of weights to the cost of specific source of financing. Assignment of weights can be possible either on the basis of historical weighting or marginal weighting.</a:t>
            </a:r>
          </a:p>
        </p:txBody>
      </p:sp>
    </p:spTree>
    <p:extLst>
      <p:ext uri="{BB962C8B-B14F-4D97-AF65-F5344CB8AC3E}">
        <p14:creationId xmlns:p14="http://schemas.microsoft.com/office/powerpoint/2010/main" val="11781143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a:t>Choice of weights</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lgn="just">
              <a:buNone/>
            </a:pPr>
            <a:r>
              <a:rPr lang="en-US" dirty="0" smtClean="0"/>
              <a:t>There </a:t>
            </a:r>
            <a:r>
              <a:rPr lang="en-US" dirty="0"/>
              <a:t>is a choice weights between the book value (BV) and market value(MV).</a:t>
            </a:r>
          </a:p>
          <a:p>
            <a:pPr marL="514350" indent="-514350" algn="just">
              <a:buAutoNum type="arabicPeriod"/>
            </a:pPr>
            <a:r>
              <a:rPr lang="en-US" b="1" dirty="0" smtClean="0"/>
              <a:t>Book </a:t>
            </a:r>
            <a:r>
              <a:rPr lang="en-US" b="1" dirty="0"/>
              <a:t>Value (BV): </a:t>
            </a:r>
            <a:r>
              <a:rPr lang="en-US" dirty="0"/>
              <a:t>Book value weights is operationally easy and convenient. While using BV, reserves such as share premium and retained profits are included in the BV of equity, in addition to the nominal value of share </a:t>
            </a:r>
            <a:r>
              <a:rPr lang="en-US" dirty="0" smtClean="0"/>
              <a:t>capital</a:t>
            </a:r>
            <a:r>
              <a:rPr lang="en-US" b="1" dirty="0"/>
              <a:t> </a:t>
            </a:r>
            <a:endParaRPr lang="en-US" b="1" dirty="0" smtClean="0"/>
          </a:p>
          <a:p>
            <a:pPr marL="514350" indent="-514350" algn="just">
              <a:buAutoNum type="arabicPeriod"/>
            </a:pPr>
            <a:endParaRPr lang="en-US" dirty="0"/>
          </a:p>
          <a:p>
            <a:pPr marL="0" indent="0" algn="just">
              <a:buNone/>
            </a:pPr>
            <a:r>
              <a:rPr lang="en-US" b="1" dirty="0" err="1" smtClean="0"/>
              <a:t>2.Market</a:t>
            </a:r>
            <a:r>
              <a:rPr lang="en-US" b="1" dirty="0" smtClean="0"/>
              <a:t> </a:t>
            </a:r>
            <a:r>
              <a:rPr lang="en-US" b="1" dirty="0"/>
              <a:t>Value (MV): </a:t>
            </a:r>
            <a:r>
              <a:rPr lang="en-US" dirty="0"/>
              <a:t>Market value weight is more correct and represent a firm’s capital structure. </a:t>
            </a:r>
            <a:r>
              <a:rPr lang="en-US" dirty="0" smtClean="0"/>
              <a:t>Reserves </a:t>
            </a:r>
            <a:r>
              <a:rPr lang="en-US" dirty="0"/>
              <a:t>such as share premium and retained profits are ignored as they are in effect incorporated into the value of equity. </a:t>
            </a:r>
          </a:p>
        </p:txBody>
      </p:sp>
    </p:spTree>
    <p:extLst>
      <p:ext uri="{BB962C8B-B14F-4D97-AF65-F5344CB8AC3E}">
        <p14:creationId xmlns:p14="http://schemas.microsoft.com/office/powerpoint/2010/main" val="31821166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Illustration</a:t>
            </a:r>
            <a:endParaRPr lang="en-US" sz="3600" dirty="0"/>
          </a:p>
        </p:txBody>
      </p:sp>
      <p:sp>
        <p:nvSpPr>
          <p:cNvPr id="3" name="Content Placeholder 2"/>
          <p:cNvSpPr>
            <a:spLocks noGrp="1"/>
          </p:cNvSpPr>
          <p:nvPr>
            <p:ph idx="1"/>
          </p:nvPr>
        </p:nvSpPr>
        <p:spPr>
          <a:xfrm>
            <a:off x="111210" y="744583"/>
            <a:ext cx="12080790" cy="6113417"/>
          </a:xfrm>
          <a:noFill/>
        </p:spPr>
        <p:txBody>
          <a:bodyPr/>
          <a:lstStyle/>
          <a:p>
            <a:pPr marL="0" indent="0" algn="just">
              <a:buNone/>
            </a:pPr>
            <a:r>
              <a:rPr lang="en-GB" dirty="0" smtClean="0"/>
              <a:t>A company has the following capital structure</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500720392"/>
              </p:ext>
            </p:extLst>
          </p:nvPr>
        </p:nvGraphicFramePr>
        <p:xfrm>
          <a:off x="898071" y="2008416"/>
          <a:ext cx="7364186" cy="4310742"/>
        </p:xfrm>
        <a:graphic>
          <a:graphicData uri="http://schemas.openxmlformats.org/drawingml/2006/table">
            <a:tbl>
              <a:tblPr firstRow="1" firstCol="1" bandRow="1"/>
              <a:tblGrid>
                <a:gridCol w="3682093">
                  <a:extLst>
                    <a:ext uri="{9D8B030D-6E8A-4147-A177-3AD203B41FA5}">
                      <a16:colId xmlns:a16="http://schemas.microsoft.com/office/drawing/2014/main" val="1709495747"/>
                    </a:ext>
                  </a:extLst>
                </a:gridCol>
                <a:gridCol w="3682093">
                  <a:extLst>
                    <a:ext uri="{9D8B030D-6E8A-4147-A177-3AD203B41FA5}">
                      <a16:colId xmlns:a16="http://schemas.microsoft.com/office/drawing/2014/main" val="1730440888"/>
                    </a:ext>
                  </a:extLst>
                </a:gridCol>
              </a:tblGrid>
              <a:tr h="705394">
                <a:tc>
                  <a:txBody>
                    <a:bodyPr/>
                    <a:lstStyle/>
                    <a:p>
                      <a:pPr>
                        <a:lnSpc>
                          <a:spcPct val="150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558985"/>
                  </a:ext>
                </a:extLst>
              </a:tr>
              <a:tr h="705394">
                <a:tc>
                  <a:txBody>
                    <a:bodyPr/>
                    <a:lstStyle/>
                    <a:p>
                      <a:pPr>
                        <a:lnSpc>
                          <a:spcPct val="150000"/>
                        </a:lnSpc>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Bonds ($ 100 per bond) </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5,00,000</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69758796"/>
                  </a:ext>
                </a:extLst>
              </a:tr>
              <a:tr h="705394">
                <a:tc>
                  <a:txBody>
                    <a:bodyPr/>
                    <a:lstStyle/>
                    <a:p>
                      <a:pPr>
                        <a:lnSpc>
                          <a:spcPct val="150000"/>
                        </a:lnSpc>
                        <a:spcAft>
                          <a:spcPts val="0"/>
                        </a:spcAft>
                      </a:pPr>
                      <a:r>
                        <a:rPr lang="en-US" sz="2400" b="1">
                          <a:effectLst/>
                          <a:latin typeface="Times New Roman" panose="02020603050405020304" pitchFamily="18" charset="0"/>
                          <a:ea typeface="Calibri" panose="020F0502020204030204" pitchFamily="34" charset="0"/>
                          <a:cs typeface="Times New Roman" panose="02020603050405020304" pitchFamily="18" charset="0"/>
                        </a:rPr>
                        <a:t>Preference shares ($ 100 per share) </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5,00,000</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13664980"/>
                  </a:ext>
                </a:extLst>
              </a:tr>
              <a:tr h="705394">
                <a:tc>
                  <a:txBody>
                    <a:bodyPr/>
                    <a:lstStyle/>
                    <a:p>
                      <a:pPr>
                        <a:lnSpc>
                          <a:spcPct val="150000"/>
                        </a:lnSpc>
                        <a:spcAft>
                          <a:spcPts val="0"/>
                        </a:spcAft>
                      </a:pPr>
                      <a:r>
                        <a:rPr lang="en-US" sz="2400" b="1">
                          <a:effectLst/>
                          <a:latin typeface="Times New Roman" panose="02020603050405020304" pitchFamily="18" charset="0"/>
                          <a:ea typeface="Calibri" panose="020F0502020204030204" pitchFamily="34" charset="0"/>
                          <a:cs typeface="Times New Roman" panose="02020603050405020304" pitchFamily="18" charset="0"/>
                        </a:rPr>
                        <a:t>Equity shares ($ 10 per share) </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10,00,000</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4436416"/>
                  </a:ext>
                </a:extLst>
              </a:tr>
              <a:tr h="705394">
                <a:tc>
                  <a:txBody>
                    <a:bodyPr/>
                    <a:lstStyle/>
                    <a:p>
                      <a:pPr>
                        <a:lnSpc>
                          <a:spcPct val="150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2191167"/>
                  </a:ext>
                </a:extLst>
              </a:tr>
            </a:tbl>
          </a:graphicData>
        </a:graphic>
      </p:graphicFrame>
    </p:spTree>
    <p:extLst>
      <p:ext uri="{BB962C8B-B14F-4D97-AF65-F5344CB8AC3E}">
        <p14:creationId xmlns:p14="http://schemas.microsoft.com/office/powerpoint/2010/main" val="30265877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Illustration- </a:t>
            </a:r>
            <a:r>
              <a:rPr lang="en-US" sz="3600" b="1" dirty="0" err="1" smtClean="0"/>
              <a:t>Ctd</a:t>
            </a:r>
            <a:endParaRPr lang="en-US" sz="3600" dirty="0"/>
          </a:p>
        </p:txBody>
      </p:sp>
      <p:sp>
        <p:nvSpPr>
          <p:cNvPr id="3" name="Content Placeholder 2"/>
          <p:cNvSpPr>
            <a:spLocks noGrp="1"/>
          </p:cNvSpPr>
          <p:nvPr>
            <p:ph idx="1"/>
          </p:nvPr>
        </p:nvSpPr>
        <p:spPr>
          <a:xfrm>
            <a:off x="111210" y="636814"/>
            <a:ext cx="12080790" cy="6586945"/>
          </a:xfrm>
          <a:noFill/>
        </p:spPr>
        <p:txBody>
          <a:bodyPr/>
          <a:lstStyle/>
          <a:p>
            <a:pPr marL="0" indent="0">
              <a:buNone/>
            </a:pPr>
            <a:endParaRPr lang="en-US" dirty="0" smtClean="0"/>
          </a:p>
          <a:p>
            <a:pPr marL="0" indent="0">
              <a:buNone/>
            </a:pPr>
            <a:r>
              <a:rPr lang="en-US" dirty="0" smtClean="0"/>
              <a:t>The </a:t>
            </a:r>
            <a:r>
              <a:rPr lang="en-US" dirty="0"/>
              <a:t>market prices of these securities are</a:t>
            </a:r>
            <a:r>
              <a:rPr lang="en-US" dirty="0" smtClean="0"/>
              <a:t>:</a:t>
            </a:r>
          </a:p>
          <a:p>
            <a:pPr marL="0" indent="0">
              <a:buNone/>
            </a:pPr>
            <a:endParaRPr lang="en-US" dirty="0"/>
          </a:p>
          <a:p>
            <a:pPr marL="0" indent="0">
              <a:buNone/>
            </a:pPr>
            <a:r>
              <a:rPr lang="en-US" dirty="0" smtClean="0"/>
              <a:t>Bonds </a:t>
            </a:r>
            <a:r>
              <a:rPr lang="en-US" dirty="0"/>
              <a:t>$ 105 per bond</a:t>
            </a:r>
          </a:p>
          <a:p>
            <a:pPr marL="0" indent="0">
              <a:buNone/>
            </a:pPr>
            <a:r>
              <a:rPr lang="en-US" dirty="0"/>
              <a:t>Preference shares $ 110 per preference share</a:t>
            </a:r>
          </a:p>
          <a:p>
            <a:pPr marL="0" indent="0">
              <a:buNone/>
            </a:pPr>
            <a:r>
              <a:rPr lang="en-US" dirty="0"/>
              <a:t>Equity shares $ 24 each.</a:t>
            </a:r>
          </a:p>
          <a:p>
            <a:pPr marL="0" indent="0">
              <a:buNone/>
            </a:pPr>
            <a:endParaRPr lang="en-US" dirty="0"/>
          </a:p>
        </p:txBody>
      </p:sp>
    </p:spTree>
    <p:extLst>
      <p:ext uri="{BB962C8B-B14F-4D97-AF65-F5344CB8AC3E}">
        <p14:creationId xmlns:p14="http://schemas.microsoft.com/office/powerpoint/2010/main" val="35220468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Illustration- </a:t>
            </a:r>
            <a:r>
              <a:rPr lang="en-US" sz="3600" b="1" dirty="0" err="1" smtClean="0"/>
              <a:t>Ctd</a:t>
            </a:r>
            <a:endParaRPr lang="en-US" sz="3600" dirty="0"/>
          </a:p>
        </p:txBody>
      </p:sp>
      <p:sp>
        <p:nvSpPr>
          <p:cNvPr id="3" name="Content Placeholder 2"/>
          <p:cNvSpPr>
            <a:spLocks noGrp="1"/>
          </p:cNvSpPr>
          <p:nvPr>
            <p:ph idx="1"/>
          </p:nvPr>
        </p:nvSpPr>
        <p:spPr>
          <a:xfrm>
            <a:off x="111210" y="636814"/>
            <a:ext cx="12080790" cy="6586945"/>
          </a:xfrm>
          <a:noFill/>
        </p:spPr>
        <p:txBody>
          <a:bodyPr/>
          <a:lstStyle/>
          <a:p>
            <a:pPr marL="0" indent="0">
              <a:buNone/>
            </a:pPr>
            <a:r>
              <a:rPr lang="en-US" b="1" dirty="0" smtClean="0"/>
              <a:t>Additional </a:t>
            </a:r>
            <a:r>
              <a:rPr lang="en-US" b="1" dirty="0"/>
              <a:t>information</a:t>
            </a:r>
            <a:r>
              <a:rPr lang="en-US" dirty="0"/>
              <a:t>:</a:t>
            </a:r>
          </a:p>
          <a:p>
            <a:pPr marL="0" indent="0">
              <a:buNone/>
            </a:pPr>
            <a:r>
              <a:rPr lang="en-US" dirty="0"/>
              <a:t>(1) $ 100 per bond redeemable at par, 10% coupon rate, 4% floatation costs, 10 year maturity.</a:t>
            </a:r>
          </a:p>
          <a:p>
            <a:pPr marL="0" indent="0">
              <a:buNone/>
            </a:pPr>
            <a:r>
              <a:rPr lang="en-US" dirty="0"/>
              <a:t>(2) $ 100 per preference share redeemable at par, 5% coupon rate, 2% floatation cost and 10 year maturity.</a:t>
            </a:r>
          </a:p>
          <a:p>
            <a:pPr marL="0" indent="0">
              <a:buNone/>
            </a:pPr>
            <a:r>
              <a:rPr lang="en-US" dirty="0"/>
              <a:t>(3) Equity shares has $ 4 floatation cost and market price $ 24 per share</a:t>
            </a:r>
            <a:r>
              <a:rPr lang="en-US" dirty="0" smtClean="0"/>
              <a:t>. </a:t>
            </a:r>
          </a:p>
          <a:p>
            <a:pPr marL="0" indent="0">
              <a:buNone/>
            </a:pPr>
            <a:r>
              <a:rPr lang="en-US" dirty="0" smtClean="0"/>
              <a:t>(</a:t>
            </a:r>
            <a:r>
              <a:rPr lang="en-US" dirty="0"/>
              <a:t>4) The next year expected dividend is $ 1 with annual growth of 5%. The firm has practice of paying all earnings in the form of dividend.</a:t>
            </a:r>
          </a:p>
          <a:p>
            <a:pPr marL="0" indent="0">
              <a:buNone/>
            </a:pPr>
            <a:r>
              <a:rPr lang="en-US" dirty="0"/>
              <a:t>(5) Corporate tax rate is 50</a:t>
            </a:r>
            <a:r>
              <a:rPr lang="en-US" dirty="0" smtClean="0"/>
              <a:t>%. </a:t>
            </a:r>
            <a:r>
              <a:rPr lang="en-US" dirty="0"/>
              <a:t>Compute </a:t>
            </a:r>
            <a:r>
              <a:rPr lang="en-US" dirty="0" err="1"/>
              <a:t>WACC</a:t>
            </a:r>
            <a:endParaRPr lang="en-US" dirty="0"/>
          </a:p>
          <a:p>
            <a:pPr marL="0" indent="0">
              <a:buNone/>
            </a:pPr>
            <a:endParaRPr lang="en-US" dirty="0"/>
          </a:p>
          <a:p>
            <a:pPr marL="0" indent="0">
              <a:buNone/>
            </a:pPr>
            <a:r>
              <a:rPr lang="en-US" b="1" dirty="0"/>
              <a:t> </a:t>
            </a:r>
            <a:endParaRPr lang="en-US" dirty="0"/>
          </a:p>
        </p:txBody>
      </p:sp>
    </p:spTree>
    <p:extLst>
      <p:ext uri="{BB962C8B-B14F-4D97-AF65-F5344CB8AC3E}">
        <p14:creationId xmlns:p14="http://schemas.microsoft.com/office/powerpoint/2010/main" val="36596426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Solution </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28600" y="636815"/>
                <a:ext cx="11963400" cy="5927272"/>
              </a:xfrm>
              <a:noFill/>
            </p:spPr>
            <p:txBody>
              <a:bodyPr/>
              <a:lstStyle/>
              <a:p>
                <a:pPr marL="0" indent="0">
                  <a:buNone/>
                </a:pPr>
                <a:r>
                  <a:rPr lang="en-US" b="1" dirty="0"/>
                  <a:t>Cost of Equity (</a:t>
                </a:r>
                <a:r>
                  <a:rPr lang="en-US" b="1" dirty="0" err="1"/>
                  <a:t>Ke</a:t>
                </a:r>
                <a:r>
                  <a:rPr lang="en-US" b="1" dirty="0"/>
                  <a:t>) = = </a:t>
                </a:r>
                <a14:m>
                  <m:oMath xmlns:m="http://schemas.openxmlformats.org/officeDocument/2006/math">
                    <m:f>
                      <m:fPr>
                        <m:ctrlPr>
                          <a:rPr lang="en-US" b="1" i="1"/>
                        </m:ctrlPr>
                      </m:fPr>
                      <m:num>
                        <m:sSub>
                          <m:sSubPr>
                            <m:ctrlPr>
                              <a:rPr lang="en-US" b="1" i="1"/>
                            </m:ctrlPr>
                          </m:sSubPr>
                          <m:e>
                            <m:r>
                              <a:rPr lang="en-US" b="1" i="1"/>
                              <m:t>𝑫</m:t>
                            </m:r>
                          </m:e>
                          <m:sub>
                            <m:r>
                              <a:rPr lang="en-US" b="1" i="1"/>
                              <m:t>𝟏</m:t>
                            </m:r>
                          </m:sub>
                        </m:sSub>
                      </m:num>
                      <m:den>
                        <m:sSub>
                          <m:sSubPr>
                            <m:ctrlPr>
                              <a:rPr lang="en-US" b="1" i="1"/>
                            </m:ctrlPr>
                          </m:sSubPr>
                          <m:e>
                            <m:r>
                              <a:rPr lang="en-US" b="1" i="1"/>
                              <m:t>𝑷</m:t>
                            </m:r>
                          </m:e>
                          <m:sub>
                            <m:r>
                              <a:rPr lang="en-US" b="1" i="1"/>
                              <m:t>𝟎</m:t>
                            </m:r>
                            <m:r>
                              <a:rPr lang="en-US" b="1" i="1"/>
                              <m:t>−</m:t>
                            </m:r>
                            <m:r>
                              <a:rPr lang="en-US" b="1" i="1"/>
                              <m:t>𝑭</m:t>
                            </m:r>
                          </m:sub>
                        </m:sSub>
                      </m:den>
                    </m:f>
                  </m:oMath>
                </a14:m>
                <a:r>
                  <a:rPr lang="en-US" b="1" dirty="0"/>
                  <a:t> + g </a:t>
                </a:r>
                <a:endParaRPr lang="en-US" b="1" dirty="0" smtClean="0"/>
              </a:p>
              <a:p>
                <a:pPr marL="0" indent="0">
                  <a:buNone/>
                </a:pPr>
                <a:r>
                  <a:rPr lang="en-US" b="1" dirty="0"/>
                  <a:t> </a:t>
                </a:r>
                <a:r>
                  <a:rPr lang="en-US" b="1" dirty="0" smtClean="0"/>
                  <a:t>           =  </a:t>
                </a:r>
                <a14:m>
                  <m:oMath xmlns:m="http://schemas.openxmlformats.org/officeDocument/2006/math">
                    <m:f>
                      <m:fPr>
                        <m:ctrlPr>
                          <a:rPr lang="en-US" b="1" i="1"/>
                        </m:ctrlPr>
                      </m:fPr>
                      <m:num>
                        <m:r>
                          <a:rPr lang="en-US" b="1" i="1"/>
                          <m:t>𝟏</m:t>
                        </m:r>
                      </m:num>
                      <m:den>
                        <m:r>
                          <a:rPr lang="en-US" b="1" i="1"/>
                          <m:t>𝟐𝟒</m:t>
                        </m:r>
                        <m:r>
                          <a:rPr lang="en-US" b="1" i="1"/>
                          <m:t>−</m:t>
                        </m:r>
                        <m:r>
                          <a:rPr lang="en-US" b="1" i="1"/>
                          <m:t>𝟒</m:t>
                        </m:r>
                      </m:den>
                    </m:f>
                  </m:oMath>
                </a14:m>
                <a:r>
                  <a:rPr lang="en-US" b="1" dirty="0"/>
                  <a:t> + 0.05= 0.1= 10</a:t>
                </a:r>
                <a:r>
                  <a:rPr lang="en-US" b="1" dirty="0" smtClean="0"/>
                  <a:t>%</a:t>
                </a:r>
              </a:p>
              <a:p>
                <a:pPr marL="0" indent="0">
                  <a:buNone/>
                </a:pPr>
                <a:endParaRPr lang="en-US" dirty="0"/>
              </a:p>
              <a:p>
                <a:pPr marL="0" indent="0">
                  <a:buNone/>
                </a:pPr>
                <a:r>
                  <a:rPr lang="en-US" b="1" dirty="0" smtClean="0"/>
                  <a:t>Cost </a:t>
                </a:r>
                <a:r>
                  <a:rPr lang="en-US" b="1" dirty="0"/>
                  <a:t>of Debt </a:t>
                </a:r>
                <a14:m>
                  <m:oMath xmlns:m="http://schemas.openxmlformats.org/officeDocument/2006/math">
                    <m:sSub>
                      <m:sSubPr>
                        <m:ctrlPr>
                          <a:rPr lang="en-US" b="1" i="1"/>
                        </m:ctrlPr>
                      </m:sSubPr>
                      <m:e>
                        <m:r>
                          <a:rPr lang="en-US" b="1" i="1"/>
                          <m:t>𝑲</m:t>
                        </m:r>
                      </m:e>
                      <m:sub>
                        <m:r>
                          <a:rPr lang="en-US" b="1" i="1"/>
                          <m:t>𝒅</m:t>
                        </m:r>
                      </m:sub>
                    </m:sSub>
                    <m:r>
                      <a:rPr lang="en-US" b="1" i="1"/>
                      <m:t>=</m:t>
                    </m:r>
                    <m:f>
                      <m:fPr>
                        <m:ctrlPr>
                          <a:rPr lang="en-US" b="1" i="1"/>
                        </m:ctrlPr>
                      </m:fPr>
                      <m:num>
                        <m:r>
                          <a:rPr lang="en-US" b="1" i="1"/>
                          <m:t>𝐈</m:t>
                        </m:r>
                        <m:r>
                          <a:rPr lang="en-US" b="1"/>
                          <m:t>(</m:t>
                        </m:r>
                        <m:r>
                          <a:rPr lang="en-US" b="1" i="1"/>
                          <m:t>𝟏</m:t>
                        </m:r>
                        <m:r>
                          <a:rPr lang="en-US" b="1" i="1"/>
                          <m:t>−</m:t>
                        </m:r>
                        <m:r>
                          <a:rPr lang="en-US" b="1" i="1"/>
                          <m:t>𝐭</m:t>
                        </m:r>
                        <m:r>
                          <a:rPr lang="en-US" b="1"/>
                          <m:t>)</m:t>
                        </m:r>
                        <m:r>
                          <a:rPr lang="en-US" b="1" i="1"/>
                          <m:t>+</m:t>
                        </m:r>
                        <m:f>
                          <m:fPr>
                            <m:ctrlPr>
                              <a:rPr lang="en-US" b="1" i="1"/>
                            </m:ctrlPr>
                          </m:fPr>
                          <m:num>
                            <m:d>
                              <m:dPr>
                                <m:ctrlPr>
                                  <a:rPr lang="en-US" b="1" i="1"/>
                                </m:ctrlPr>
                              </m:dPr>
                              <m:e>
                                <m:r>
                                  <a:rPr lang="en-US" b="1" i="1"/>
                                  <m:t>𝒎</m:t>
                                </m:r>
                                <m:r>
                                  <a:rPr lang="en-US" b="1" i="1"/>
                                  <m:t>−</m:t>
                                </m:r>
                                <m:sSub>
                                  <m:sSubPr>
                                    <m:ctrlPr>
                                      <a:rPr lang="en-US" b="1" i="1"/>
                                    </m:ctrlPr>
                                  </m:sSubPr>
                                  <m:e>
                                    <m:r>
                                      <a:rPr lang="en-US" b="1" i="1"/>
                                      <m:t>𝑷</m:t>
                                    </m:r>
                                  </m:e>
                                  <m:sub>
                                    <m:r>
                                      <a:rPr lang="en-US" b="1" i="1"/>
                                      <m:t>𝒃</m:t>
                                    </m:r>
                                  </m:sub>
                                </m:sSub>
                              </m:e>
                            </m:d>
                          </m:num>
                          <m:den>
                            <m:r>
                              <a:rPr lang="en-US" b="1" i="1"/>
                              <m:t>𝒏</m:t>
                            </m:r>
                          </m:den>
                        </m:f>
                      </m:num>
                      <m:den>
                        <m:f>
                          <m:fPr>
                            <m:ctrlPr>
                              <a:rPr lang="en-US" b="1" i="1"/>
                            </m:ctrlPr>
                          </m:fPr>
                          <m:num>
                            <m:d>
                              <m:dPr>
                                <m:ctrlPr>
                                  <a:rPr lang="en-US" b="1" i="1"/>
                                </m:ctrlPr>
                              </m:dPr>
                              <m:e>
                                <m:r>
                                  <a:rPr lang="en-US" b="1" i="1"/>
                                  <m:t>𝒎</m:t>
                                </m:r>
                                <m:r>
                                  <a:rPr lang="en-US" b="1" i="1"/>
                                  <m:t>+</m:t>
                                </m:r>
                                <m:sSub>
                                  <m:sSubPr>
                                    <m:ctrlPr>
                                      <a:rPr lang="en-US" b="1" i="1"/>
                                    </m:ctrlPr>
                                  </m:sSubPr>
                                  <m:e>
                                    <m:r>
                                      <a:rPr lang="en-US" b="1" i="1"/>
                                      <m:t>𝑷</m:t>
                                    </m:r>
                                  </m:e>
                                  <m:sub>
                                    <m:r>
                                      <a:rPr lang="en-US" b="1" i="1"/>
                                      <m:t>𝒃</m:t>
                                    </m:r>
                                  </m:sub>
                                </m:sSub>
                              </m:e>
                            </m:d>
                          </m:num>
                          <m:den>
                            <m:r>
                              <a:rPr lang="en-US" b="1" i="1"/>
                              <m:t> </m:t>
                            </m:r>
                            <m:r>
                              <a:rPr lang="en-US" b="1" i="1"/>
                              <m:t>𝟐</m:t>
                            </m:r>
                          </m:den>
                        </m:f>
                      </m:den>
                    </m:f>
                  </m:oMath>
                </a14:m>
                <a:endParaRPr lang="en-US" dirty="0"/>
              </a:p>
              <a:p>
                <a:pPr marL="0" indent="0">
                  <a:buNone/>
                </a:pPr>
                <a:r>
                  <a:rPr lang="en-US" b="1" dirty="0"/>
                  <a:t>                 = </a:t>
                </a:r>
                <a14:m>
                  <m:oMath xmlns:m="http://schemas.openxmlformats.org/officeDocument/2006/math">
                    <m:f>
                      <m:fPr>
                        <m:ctrlPr>
                          <a:rPr lang="en-US" b="1" i="1"/>
                        </m:ctrlPr>
                      </m:fPr>
                      <m:num>
                        <m:r>
                          <a:rPr lang="en-US" b="1" i="1"/>
                          <m:t>𝟏𝟎</m:t>
                        </m:r>
                        <m:r>
                          <a:rPr lang="en-US" b="1"/>
                          <m:t>(</m:t>
                        </m:r>
                        <m:r>
                          <a:rPr lang="en-US" b="1" i="1"/>
                          <m:t>𝟏</m:t>
                        </m:r>
                        <m:r>
                          <a:rPr lang="en-US" b="1" i="1"/>
                          <m:t>−</m:t>
                        </m:r>
                        <m:r>
                          <a:rPr lang="en-US" b="1" i="1"/>
                          <m:t>𝟎</m:t>
                        </m:r>
                        <m:r>
                          <a:rPr lang="en-US" b="1"/>
                          <m:t>.</m:t>
                        </m:r>
                        <m:r>
                          <a:rPr lang="en-US" b="1" i="1"/>
                          <m:t>𝟓</m:t>
                        </m:r>
                        <m:r>
                          <a:rPr lang="en-US" b="1"/>
                          <m:t>) </m:t>
                        </m:r>
                        <m:r>
                          <a:rPr lang="en-US" b="1" i="1"/>
                          <m:t>+</m:t>
                        </m:r>
                        <m:f>
                          <m:fPr>
                            <m:ctrlPr>
                              <a:rPr lang="en-US" b="1" i="1"/>
                            </m:ctrlPr>
                          </m:fPr>
                          <m:num>
                            <m:d>
                              <m:dPr>
                                <m:ctrlPr>
                                  <a:rPr lang="en-US" b="1" i="1"/>
                                </m:ctrlPr>
                              </m:dPr>
                              <m:e>
                                <m:r>
                                  <a:rPr lang="en-US" b="1" i="1"/>
                                  <m:t>𝟏𝟎𝟎</m:t>
                                </m:r>
                                <m:r>
                                  <a:rPr lang="en-US" b="1" i="1"/>
                                  <m:t>−</m:t>
                                </m:r>
                                <m:r>
                                  <a:rPr lang="en-US" b="1" i="1"/>
                                  <m:t>𝟗𝟔</m:t>
                                </m:r>
                              </m:e>
                            </m:d>
                          </m:num>
                          <m:den>
                            <m:r>
                              <a:rPr lang="en-US" b="1" i="1"/>
                              <m:t>𝟏𝟎</m:t>
                            </m:r>
                          </m:den>
                        </m:f>
                      </m:num>
                      <m:den>
                        <m:f>
                          <m:fPr>
                            <m:ctrlPr>
                              <a:rPr lang="en-US" b="1" i="1"/>
                            </m:ctrlPr>
                          </m:fPr>
                          <m:num>
                            <m:d>
                              <m:dPr>
                                <m:ctrlPr>
                                  <a:rPr lang="en-US" b="1" i="1"/>
                                </m:ctrlPr>
                              </m:dPr>
                              <m:e>
                                <m:r>
                                  <a:rPr lang="en-US" b="1" i="1"/>
                                  <m:t>𝟏𝟎𝟎</m:t>
                                </m:r>
                                <m:r>
                                  <a:rPr lang="en-US" b="1" i="1"/>
                                  <m:t>+</m:t>
                                </m:r>
                                <m:r>
                                  <a:rPr lang="en-US" b="1" i="1"/>
                                  <m:t>𝟗𝟔</m:t>
                                </m:r>
                              </m:e>
                            </m:d>
                          </m:num>
                          <m:den>
                            <m:r>
                              <a:rPr lang="en-US" b="1" i="1"/>
                              <m:t> </m:t>
                            </m:r>
                            <m:r>
                              <a:rPr lang="en-US" b="1" i="1"/>
                              <m:t>𝟐</m:t>
                            </m:r>
                          </m:den>
                        </m:f>
                      </m:den>
                    </m:f>
                  </m:oMath>
                </a14:m>
                <a:endParaRPr lang="en-US" dirty="0"/>
              </a:p>
              <a:p>
                <a:pPr marL="0" indent="0">
                  <a:buNone/>
                </a:pPr>
                <a:r>
                  <a:rPr lang="en-US" b="1" dirty="0" smtClean="0"/>
                  <a:t>           </a:t>
                </a:r>
                <a:r>
                  <a:rPr lang="en-US" b="1" dirty="0"/>
                  <a:t>= (5+4)/98 = 0.055 =5.5%</a:t>
                </a:r>
                <a:endParaRPr lang="en-US" dirty="0"/>
              </a:p>
              <a:p>
                <a:pPr marL="0" indent="0">
                  <a:buNone/>
                </a:pPr>
                <a:r>
                  <a:rPr lang="en-US" b="1" dirty="0"/>
                  <a:t> </a:t>
                </a: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28600" y="636815"/>
                <a:ext cx="11963400" cy="5927272"/>
              </a:xfrm>
              <a:blipFill>
                <a:blip r:embed="rId2"/>
                <a:stretch>
                  <a:fillRect l="-1325" b="-617"/>
                </a:stretch>
              </a:blipFill>
            </p:spPr>
            <p:txBody>
              <a:bodyPr/>
              <a:lstStyle/>
              <a:p>
                <a:r>
                  <a:rPr lang="en-US">
                    <a:noFill/>
                  </a:rPr>
                  <a:t> </a:t>
                </a:r>
              </a:p>
            </p:txBody>
          </p:sp>
        </mc:Fallback>
      </mc:AlternateContent>
    </p:spTree>
    <p:extLst>
      <p:ext uri="{BB962C8B-B14F-4D97-AF65-F5344CB8AC3E}">
        <p14:creationId xmlns:p14="http://schemas.microsoft.com/office/powerpoint/2010/main" val="46677647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Solution -</a:t>
            </a:r>
            <a:r>
              <a:rPr lang="en-US" sz="3600" b="1" dirty="0" err="1" smtClean="0"/>
              <a:t>Ctd</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111210" y="636814"/>
                <a:ext cx="12080790" cy="6586945"/>
              </a:xfrm>
              <a:noFill/>
            </p:spPr>
            <p:txBody>
              <a:bodyPr/>
              <a:lstStyle/>
              <a:p>
                <a:pPr marL="0" indent="0">
                  <a:buNone/>
                </a:pPr>
                <a:r>
                  <a:rPr lang="en-US" b="1" dirty="0"/>
                  <a:t> </a:t>
                </a:r>
                <a:endParaRPr lang="en-US" b="1" dirty="0" smtClean="0"/>
              </a:p>
              <a:p>
                <a:pPr marL="0" indent="0">
                  <a:buNone/>
                </a:pPr>
                <a:r>
                  <a:rPr lang="en-US" b="1" dirty="0" smtClean="0"/>
                  <a:t>Cost </a:t>
                </a:r>
                <a:r>
                  <a:rPr lang="en-US" b="1" dirty="0"/>
                  <a:t>of preference shares </a:t>
                </a:r>
                <a14:m>
                  <m:oMath xmlns:m="http://schemas.openxmlformats.org/officeDocument/2006/math">
                    <m:sSub>
                      <m:sSubPr>
                        <m:ctrlPr>
                          <a:rPr lang="en-US" b="1" i="1"/>
                        </m:ctrlPr>
                      </m:sSubPr>
                      <m:e>
                        <m:r>
                          <a:rPr lang="en-US" b="1" i="1"/>
                          <m:t>𝑲</m:t>
                        </m:r>
                      </m:e>
                      <m:sub>
                        <m:r>
                          <a:rPr lang="en-US" b="1" i="1"/>
                          <m:t>𝒑</m:t>
                        </m:r>
                      </m:sub>
                    </m:sSub>
                    <m:r>
                      <a:rPr lang="en-US" b="1" i="1"/>
                      <m:t>=</m:t>
                    </m:r>
                    <m:f>
                      <m:fPr>
                        <m:ctrlPr>
                          <a:rPr lang="en-US" b="1" i="1"/>
                        </m:ctrlPr>
                      </m:fPr>
                      <m:num>
                        <m:r>
                          <a:rPr lang="en-US" b="1" i="1"/>
                          <m:t>𝐏𝐃</m:t>
                        </m:r>
                        <m:r>
                          <a:rPr lang="en-US" b="1" i="1"/>
                          <m:t>+</m:t>
                        </m:r>
                        <m:f>
                          <m:fPr>
                            <m:ctrlPr>
                              <a:rPr lang="en-US" b="1" i="1"/>
                            </m:ctrlPr>
                          </m:fPr>
                          <m:num>
                            <m:d>
                              <m:dPr>
                                <m:ctrlPr>
                                  <a:rPr lang="en-US" b="1" i="1"/>
                                </m:ctrlPr>
                              </m:dPr>
                              <m:e>
                                <m:r>
                                  <a:rPr lang="en-US" b="1" i="1"/>
                                  <m:t>𝒎</m:t>
                                </m:r>
                                <m:r>
                                  <a:rPr lang="en-US" b="1" i="1"/>
                                  <m:t>−</m:t>
                                </m:r>
                                <m:sSub>
                                  <m:sSubPr>
                                    <m:ctrlPr>
                                      <a:rPr lang="en-US" b="1" i="1"/>
                                    </m:ctrlPr>
                                  </m:sSubPr>
                                  <m:e>
                                    <m:r>
                                      <a:rPr lang="en-US" b="1" i="1"/>
                                      <m:t>𝑷</m:t>
                                    </m:r>
                                  </m:e>
                                  <m:sub>
                                    <m:r>
                                      <a:rPr lang="en-US" b="1" i="1"/>
                                      <m:t>𝒃</m:t>
                                    </m:r>
                                  </m:sub>
                                </m:sSub>
                              </m:e>
                            </m:d>
                          </m:num>
                          <m:den>
                            <m:r>
                              <a:rPr lang="en-US" b="1" i="1"/>
                              <m:t>𝒏</m:t>
                            </m:r>
                          </m:den>
                        </m:f>
                      </m:num>
                      <m:den>
                        <m:f>
                          <m:fPr>
                            <m:ctrlPr>
                              <a:rPr lang="en-US" b="1" i="1"/>
                            </m:ctrlPr>
                          </m:fPr>
                          <m:num>
                            <m:d>
                              <m:dPr>
                                <m:ctrlPr>
                                  <a:rPr lang="en-US" b="1" i="1"/>
                                </m:ctrlPr>
                              </m:dPr>
                              <m:e>
                                <m:r>
                                  <a:rPr lang="en-US" b="1" i="1"/>
                                  <m:t>𝒎</m:t>
                                </m:r>
                                <m:r>
                                  <a:rPr lang="en-US" b="1" i="1"/>
                                  <m:t>+</m:t>
                                </m:r>
                                <m:sSub>
                                  <m:sSubPr>
                                    <m:ctrlPr>
                                      <a:rPr lang="en-US" b="1" i="1"/>
                                    </m:ctrlPr>
                                  </m:sSubPr>
                                  <m:e>
                                    <m:r>
                                      <a:rPr lang="en-US" b="1" i="1"/>
                                      <m:t>𝑷</m:t>
                                    </m:r>
                                  </m:e>
                                  <m:sub>
                                    <m:r>
                                      <a:rPr lang="en-US" b="1" i="1"/>
                                      <m:t>𝒃</m:t>
                                    </m:r>
                                  </m:sub>
                                </m:sSub>
                              </m:e>
                            </m:d>
                          </m:num>
                          <m:den>
                            <m:r>
                              <a:rPr lang="en-US" b="1" i="1"/>
                              <m:t> </m:t>
                            </m:r>
                            <m:r>
                              <a:rPr lang="en-US" b="1" i="1"/>
                              <m:t>𝟐</m:t>
                            </m:r>
                          </m:den>
                        </m:f>
                      </m:den>
                    </m:f>
                  </m:oMath>
                </a14:m>
                <a:endParaRPr lang="en-US" dirty="0"/>
              </a:p>
              <a:p>
                <a:pPr marL="0" indent="0">
                  <a:buNone/>
                </a:pPr>
                <a:endParaRPr lang="en-US" dirty="0"/>
              </a:p>
              <a:p>
                <a14:m>
                  <m:oMath xmlns:m="http://schemas.openxmlformats.org/officeDocument/2006/math">
                    <m:sSub>
                      <m:sSubPr>
                        <m:ctrlPr>
                          <a:rPr lang="en-US" b="1" i="1"/>
                        </m:ctrlPr>
                      </m:sSubPr>
                      <m:e>
                        <m:r>
                          <a:rPr lang="en-US" b="1" i="1"/>
                          <m:t>𝑲</m:t>
                        </m:r>
                      </m:e>
                      <m:sub>
                        <m:r>
                          <a:rPr lang="en-US" b="1" i="1"/>
                          <m:t>𝒑</m:t>
                        </m:r>
                      </m:sub>
                    </m:sSub>
                    <m:r>
                      <a:rPr lang="en-US" b="1" i="1"/>
                      <m:t>=</m:t>
                    </m:r>
                    <m:f>
                      <m:fPr>
                        <m:ctrlPr>
                          <a:rPr lang="en-US" b="1" i="1"/>
                        </m:ctrlPr>
                      </m:fPr>
                      <m:num>
                        <m:r>
                          <a:rPr lang="en-US" b="1" i="1"/>
                          <m:t>𝟓</m:t>
                        </m:r>
                        <m:r>
                          <a:rPr lang="en-US" b="1" i="1"/>
                          <m:t>+</m:t>
                        </m:r>
                        <m:f>
                          <m:fPr>
                            <m:ctrlPr>
                              <a:rPr lang="en-US" b="1" i="1"/>
                            </m:ctrlPr>
                          </m:fPr>
                          <m:num>
                            <m:d>
                              <m:dPr>
                                <m:ctrlPr>
                                  <a:rPr lang="en-US" b="1" i="1"/>
                                </m:ctrlPr>
                              </m:dPr>
                              <m:e>
                                <m:r>
                                  <a:rPr lang="en-US" b="1" i="1"/>
                                  <m:t>𝟏𝟎𝟎</m:t>
                                </m:r>
                                <m:r>
                                  <a:rPr lang="en-US" b="1" i="1"/>
                                  <m:t>−</m:t>
                                </m:r>
                                <m:r>
                                  <a:rPr lang="en-US" b="1" i="1"/>
                                  <m:t>𝟗𝟖</m:t>
                                </m:r>
                              </m:e>
                            </m:d>
                          </m:num>
                          <m:den>
                            <m:r>
                              <a:rPr lang="en-US" b="1" i="1"/>
                              <m:t>𝟏𝟎</m:t>
                            </m:r>
                          </m:den>
                        </m:f>
                      </m:num>
                      <m:den>
                        <m:f>
                          <m:fPr>
                            <m:ctrlPr>
                              <a:rPr lang="en-US" b="1" i="1"/>
                            </m:ctrlPr>
                          </m:fPr>
                          <m:num>
                            <m:d>
                              <m:dPr>
                                <m:ctrlPr>
                                  <a:rPr lang="en-US" b="1" i="1"/>
                                </m:ctrlPr>
                              </m:dPr>
                              <m:e>
                                <m:r>
                                  <a:rPr lang="en-US" b="1" i="1"/>
                                  <m:t>𝟏𝟎𝟎</m:t>
                                </m:r>
                                <m:r>
                                  <a:rPr lang="en-US" b="1" i="1"/>
                                  <m:t>+</m:t>
                                </m:r>
                                <m:r>
                                  <a:rPr lang="en-US" b="1" i="1"/>
                                  <m:t>𝟗𝟖</m:t>
                                </m:r>
                              </m:e>
                            </m:d>
                          </m:num>
                          <m:den>
                            <m:r>
                              <a:rPr lang="en-US" b="1" i="1"/>
                              <m:t> </m:t>
                            </m:r>
                            <m:r>
                              <a:rPr lang="en-US" b="1" i="1"/>
                              <m:t>𝟐</m:t>
                            </m:r>
                          </m:den>
                        </m:f>
                      </m:den>
                    </m:f>
                  </m:oMath>
                </a14:m>
                <a:r>
                  <a:rPr lang="en-US" b="1" dirty="0"/>
                  <a:t>    </a:t>
                </a:r>
                <a:endParaRPr lang="en-US" b="1" dirty="0" smtClean="0"/>
              </a:p>
              <a:p>
                <a:pPr marL="0" indent="0">
                  <a:buNone/>
                </a:pPr>
                <a:r>
                  <a:rPr lang="en-US" b="1" dirty="0" smtClean="0"/>
                  <a:t>  </a:t>
                </a:r>
                <a14:m>
                  <m:oMath xmlns:m="http://schemas.openxmlformats.org/officeDocument/2006/math">
                    <m:sSub>
                      <m:sSubPr>
                        <m:ctrlPr>
                          <a:rPr lang="en-US" b="1" i="1"/>
                        </m:ctrlPr>
                      </m:sSubPr>
                      <m:e>
                        <m:r>
                          <a:rPr lang="en-US" b="1" i="1"/>
                          <m:t>𝑲</m:t>
                        </m:r>
                      </m:e>
                      <m:sub>
                        <m:r>
                          <a:rPr lang="en-US" b="1" i="1"/>
                          <m:t>𝒑</m:t>
                        </m:r>
                      </m:sub>
                    </m:sSub>
                    <m:r>
                      <a:rPr lang="en-US" b="1" i="1"/>
                      <m:t>=</m:t>
                    </m:r>
                    <m:f>
                      <m:fPr>
                        <m:ctrlPr>
                          <a:rPr lang="en-US" b="1" i="1"/>
                        </m:ctrlPr>
                      </m:fPr>
                      <m:num>
                        <m:r>
                          <a:rPr lang="en-US" b="1" i="1"/>
                          <m:t>𝟓</m:t>
                        </m:r>
                        <m:r>
                          <a:rPr lang="en-US" b="1" i="1"/>
                          <m:t>+</m:t>
                        </m:r>
                        <m:f>
                          <m:fPr>
                            <m:ctrlPr>
                              <a:rPr lang="en-US" b="1" i="1"/>
                            </m:ctrlPr>
                          </m:fPr>
                          <m:num>
                            <m:d>
                              <m:dPr>
                                <m:ctrlPr>
                                  <a:rPr lang="en-US" b="1" i="1"/>
                                </m:ctrlPr>
                              </m:dPr>
                              <m:e>
                                <m:r>
                                  <a:rPr lang="en-US" b="1" i="1"/>
                                  <m:t>𝟐</m:t>
                                </m:r>
                              </m:e>
                            </m:d>
                          </m:num>
                          <m:den>
                            <m:r>
                              <a:rPr lang="en-US" b="1" i="1"/>
                              <m:t>𝟏𝟎</m:t>
                            </m:r>
                          </m:den>
                        </m:f>
                      </m:num>
                      <m:den>
                        <m:f>
                          <m:fPr>
                            <m:ctrlPr>
                              <a:rPr lang="en-US" b="1" i="1"/>
                            </m:ctrlPr>
                          </m:fPr>
                          <m:num>
                            <m:d>
                              <m:dPr>
                                <m:ctrlPr>
                                  <a:rPr lang="en-US" b="1" i="1"/>
                                </m:ctrlPr>
                              </m:dPr>
                              <m:e>
                                <m:r>
                                  <a:rPr lang="en-US" b="1" i="1"/>
                                  <m:t>𝟏𝟗𝟖</m:t>
                                </m:r>
                              </m:e>
                            </m:d>
                          </m:num>
                          <m:den>
                            <m:r>
                              <a:rPr lang="en-US" b="1" i="1"/>
                              <m:t> </m:t>
                            </m:r>
                            <m:r>
                              <a:rPr lang="en-US" b="1" i="1"/>
                              <m:t>𝟐</m:t>
                            </m:r>
                          </m:den>
                        </m:f>
                      </m:den>
                    </m:f>
                  </m:oMath>
                </a14:m>
                <a:r>
                  <a:rPr lang="en-US" b="1" dirty="0"/>
                  <a:t>   =   = 5.2/99= 0.053= 5.3%</a:t>
                </a: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111210" y="636814"/>
                <a:ext cx="12080790" cy="6586945"/>
              </a:xfrm>
              <a:blipFill>
                <a:blip r:embed="rId2"/>
                <a:stretch>
                  <a:fillRect l="-1261"/>
                </a:stretch>
              </a:blipFill>
            </p:spPr>
            <p:txBody>
              <a:bodyPr/>
              <a:lstStyle/>
              <a:p>
                <a:r>
                  <a:rPr lang="en-US">
                    <a:noFill/>
                  </a:rPr>
                  <a:t> </a:t>
                </a:r>
              </a:p>
            </p:txBody>
          </p:sp>
        </mc:Fallback>
      </mc:AlternateContent>
    </p:spTree>
    <p:extLst>
      <p:ext uri="{BB962C8B-B14F-4D97-AF65-F5344CB8AC3E}">
        <p14:creationId xmlns:p14="http://schemas.microsoft.com/office/powerpoint/2010/main" val="9360196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11661690" cy="962658"/>
          </a:xfrm>
          <a:noFill/>
        </p:spPr>
        <p:txBody>
          <a:bodyPr/>
          <a:lstStyle/>
          <a:p>
            <a:pPr lvl="0" algn="l"/>
            <a:r>
              <a:rPr lang="en-US" sz="3600" b="1" dirty="0"/>
              <a:t>Calculation of </a:t>
            </a:r>
            <a:r>
              <a:rPr lang="en-US" sz="3600" b="1" dirty="0" err="1"/>
              <a:t>WACC</a:t>
            </a:r>
            <a:r>
              <a:rPr lang="en-US" sz="3600" b="1" dirty="0"/>
              <a:t> using Book Value weights</a:t>
            </a:r>
            <a:endParaRPr lang="en-US" sz="3600" dirty="0"/>
          </a:p>
        </p:txBody>
      </p:sp>
      <p:sp>
        <p:nvSpPr>
          <p:cNvPr id="3" name="Content Placeholder 2"/>
          <p:cNvSpPr>
            <a:spLocks noGrp="1"/>
          </p:cNvSpPr>
          <p:nvPr>
            <p:ph idx="1"/>
          </p:nvPr>
        </p:nvSpPr>
        <p:spPr>
          <a:xfrm>
            <a:off x="111210" y="777240"/>
            <a:ext cx="12080790" cy="5958840"/>
          </a:xfrm>
          <a:noFill/>
        </p:spPr>
        <p:txBody>
          <a:bodyPr/>
          <a:lstStyle/>
          <a:p>
            <a:pPr marL="0" indent="0">
              <a:buNone/>
            </a:pPr>
            <a:endParaRPr lang="en-US" dirty="0"/>
          </a:p>
          <a:p>
            <a:pPr marL="0" indent="0">
              <a:buNone/>
            </a:pPr>
            <a:endParaRPr lang="en-US" dirty="0"/>
          </a:p>
          <a:p>
            <a:endParaRPr lang="en-GB" dirty="0" smtClean="0"/>
          </a:p>
          <a:p>
            <a:endParaRPr lang="en-GB" dirty="0"/>
          </a:p>
          <a:p>
            <a:endParaRPr lang="en-GB" dirty="0" smtClean="0"/>
          </a:p>
          <a:p>
            <a:endParaRPr lang="en-GB" dirty="0"/>
          </a:p>
          <a:p>
            <a:endParaRPr lang="en-GB" dirty="0" smtClean="0"/>
          </a:p>
          <a:p>
            <a:endParaRPr lang="en-GB" dirty="0"/>
          </a:p>
          <a:p>
            <a:pPr marL="0" indent="0">
              <a:buNone/>
            </a:pPr>
            <a:r>
              <a:rPr lang="en-US" dirty="0" err="1" smtClean="0"/>
              <a:t>WACC</a:t>
            </a:r>
            <a:r>
              <a:rPr lang="en-US" dirty="0" smtClean="0"/>
              <a:t> </a:t>
            </a:r>
            <a:r>
              <a:rPr lang="en-US" dirty="0"/>
              <a:t>(</a:t>
            </a:r>
            <a:r>
              <a:rPr lang="en-US" dirty="0" err="1"/>
              <a:t>Ko</a:t>
            </a:r>
            <a:r>
              <a:rPr lang="en-US" dirty="0"/>
              <a:t>) = 0.0769 or 7.69%</a:t>
            </a:r>
          </a:p>
          <a:p>
            <a:endParaRPr lang="en-GB" dirty="0"/>
          </a:p>
          <a:p>
            <a:endParaRPr lang="en-US" dirty="0" smtClean="0"/>
          </a:p>
        </p:txBody>
      </p:sp>
      <p:graphicFrame>
        <p:nvGraphicFramePr>
          <p:cNvPr id="5" name="Table 4"/>
          <p:cNvGraphicFramePr>
            <a:graphicFrameLocks noGrp="1"/>
          </p:cNvGraphicFramePr>
          <p:nvPr>
            <p:extLst>
              <p:ext uri="{D42A27DB-BD31-4B8C-83A1-F6EECF244321}">
                <p14:modId xmlns:p14="http://schemas.microsoft.com/office/powerpoint/2010/main" val="940570142"/>
              </p:ext>
            </p:extLst>
          </p:nvPr>
        </p:nvGraphicFramePr>
        <p:xfrm>
          <a:off x="244929" y="1273630"/>
          <a:ext cx="8098970" cy="4065813"/>
        </p:xfrm>
        <a:graphic>
          <a:graphicData uri="http://schemas.openxmlformats.org/drawingml/2006/table">
            <a:tbl>
              <a:tblPr firstRow="1" firstCol="1" bandRow="1"/>
              <a:tblGrid>
                <a:gridCol w="2345714">
                  <a:extLst>
                    <a:ext uri="{9D8B030D-6E8A-4147-A177-3AD203B41FA5}">
                      <a16:colId xmlns:a16="http://schemas.microsoft.com/office/drawing/2014/main" val="2752642869"/>
                    </a:ext>
                  </a:extLst>
                </a:gridCol>
                <a:gridCol w="1628473">
                  <a:extLst>
                    <a:ext uri="{9D8B030D-6E8A-4147-A177-3AD203B41FA5}">
                      <a16:colId xmlns:a16="http://schemas.microsoft.com/office/drawing/2014/main" val="785401996"/>
                    </a:ext>
                  </a:extLst>
                </a:gridCol>
                <a:gridCol w="1163924">
                  <a:extLst>
                    <a:ext uri="{9D8B030D-6E8A-4147-A177-3AD203B41FA5}">
                      <a16:colId xmlns:a16="http://schemas.microsoft.com/office/drawing/2014/main" val="3271390342"/>
                    </a:ext>
                  </a:extLst>
                </a:gridCol>
                <a:gridCol w="1628473">
                  <a:extLst>
                    <a:ext uri="{9D8B030D-6E8A-4147-A177-3AD203B41FA5}">
                      <a16:colId xmlns:a16="http://schemas.microsoft.com/office/drawing/2014/main" val="2861971987"/>
                    </a:ext>
                  </a:extLst>
                </a:gridCol>
                <a:gridCol w="1332386">
                  <a:extLst>
                    <a:ext uri="{9D8B030D-6E8A-4147-A177-3AD203B41FA5}">
                      <a16:colId xmlns:a16="http://schemas.microsoft.com/office/drawing/2014/main" val="2686572716"/>
                    </a:ext>
                  </a:extLst>
                </a:gridCol>
              </a:tblGrid>
              <a:tr h="1524680">
                <a:tc>
                  <a:txBody>
                    <a:bodyPr/>
                    <a:lstStyle/>
                    <a:p>
                      <a:pPr>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Source of Capital</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Book Value </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Weights</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After Tax Cost of Capital</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WACC</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3776229"/>
                  </a:ext>
                </a:extLst>
              </a:tr>
              <a:tr h="508227">
                <a:tc>
                  <a:txBody>
                    <a:bodyPr/>
                    <a:lstStyle/>
                    <a:p>
                      <a:pPr>
                        <a:lnSpc>
                          <a:spcPct val="150000"/>
                        </a:lnSpc>
                        <a:spcAft>
                          <a:spcPts val="0"/>
                        </a:spcAft>
                      </a:pPr>
                      <a:r>
                        <a:rPr lang="en-US" sz="2000" b="1" dirty="0">
                          <a:effectLst/>
                          <a:latin typeface="Times New Roman" panose="02020603050405020304" pitchFamily="18" charset="0"/>
                          <a:ea typeface="SegoeUI"/>
                          <a:cs typeface="Times New Roman" panose="02020603050405020304" pitchFamily="18" charset="0"/>
                        </a:rPr>
                        <a:t>10% Bonds</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5,00,000</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0.25</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0.055</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0.0137</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34287573"/>
                  </a:ext>
                </a:extLst>
              </a:tr>
              <a:tr h="1016452">
                <a:tc>
                  <a:txBody>
                    <a:bodyPr/>
                    <a:lstStyle/>
                    <a:p>
                      <a:pPr>
                        <a:lnSpc>
                          <a:spcPct val="150000"/>
                        </a:lnSpc>
                        <a:spcAft>
                          <a:spcPts val="0"/>
                        </a:spcAft>
                      </a:pPr>
                      <a:r>
                        <a:rPr lang="en-US" sz="2000" b="1" dirty="0">
                          <a:effectLst/>
                          <a:latin typeface="Times New Roman" panose="02020603050405020304" pitchFamily="18" charset="0"/>
                          <a:ea typeface="SegoeUI"/>
                          <a:cs typeface="Times New Roman" panose="02020603050405020304" pitchFamily="18" charset="0"/>
                        </a:rPr>
                        <a:t>5% Preference shares</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5,00,000</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0.25</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0.053</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0.0132</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17713689"/>
                  </a:ext>
                </a:extLst>
              </a:tr>
              <a:tr h="508227">
                <a:tc>
                  <a:txBody>
                    <a:bodyPr/>
                    <a:lstStyle/>
                    <a:p>
                      <a:pPr>
                        <a:lnSpc>
                          <a:spcPct val="150000"/>
                        </a:lnSpc>
                        <a:spcAft>
                          <a:spcPts val="0"/>
                        </a:spcAft>
                      </a:pPr>
                      <a:r>
                        <a:rPr lang="en-US" sz="2000" b="1" dirty="0">
                          <a:effectLst/>
                          <a:latin typeface="Times New Roman" panose="02020603050405020304" pitchFamily="18" charset="0"/>
                          <a:ea typeface="SegoeUI"/>
                          <a:cs typeface="Times New Roman" panose="02020603050405020304" pitchFamily="18" charset="0"/>
                        </a:rPr>
                        <a:t>Equity shares</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Times New Roman" panose="02020603050405020304" pitchFamily="18" charset="0"/>
                          <a:ea typeface="SegoeUI"/>
                          <a:cs typeface="Times New Roman" panose="02020603050405020304" pitchFamily="18" charset="0"/>
                        </a:rPr>
                        <a:t>10,00,000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0.50</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0.10</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SegoeUI"/>
                          <a:cs typeface="Times New Roman" panose="02020603050405020304" pitchFamily="18" charset="0"/>
                        </a:rPr>
                        <a:t>0.0500</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1057704"/>
                  </a:ext>
                </a:extLst>
              </a:tr>
              <a:tr h="508227">
                <a:tc>
                  <a:txBody>
                    <a:bodyPr/>
                    <a:lstStyle/>
                    <a:p>
                      <a:pPr>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Times New Roman" panose="02020603050405020304" pitchFamily="18" charset="0"/>
                          <a:ea typeface="SegoeUI"/>
                          <a:cs typeface="Times New Roman" panose="02020603050405020304" pitchFamily="18" charset="0"/>
                        </a:rPr>
                        <a:t>20,00,000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Times New Roman" panose="02020603050405020304" pitchFamily="18" charset="0"/>
                          <a:ea typeface="SegoeUI"/>
                          <a:cs typeface="Times New Roman" panose="02020603050405020304" pitchFamily="18" charset="0"/>
                        </a:rPr>
                        <a:t>1.00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i="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Times New Roman" panose="02020603050405020304" pitchFamily="18" charset="0"/>
                          <a:ea typeface="SegoeUI"/>
                          <a:cs typeface="Times New Roman" panose="02020603050405020304" pitchFamily="18" charset="0"/>
                        </a:rPr>
                        <a:t>0.0769</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9489728"/>
                  </a:ext>
                </a:extLst>
              </a:tr>
            </a:tbl>
          </a:graphicData>
        </a:graphic>
      </p:graphicFrame>
    </p:spTree>
    <p:extLst>
      <p:ext uri="{BB962C8B-B14F-4D97-AF65-F5344CB8AC3E}">
        <p14:creationId xmlns:p14="http://schemas.microsoft.com/office/powerpoint/2010/main" val="42683705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614" y="277586"/>
            <a:ext cx="11789229" cy="745952"/>
          </a:xfrm>
          <a:noFill/>
        </p:spPr>
        <p:txBody>
          <a:bodyPr/>
          <a:lstStyle/>
          <a:p>
            <a:pPr algn="l"/>
            <a:r>
              <a:rPr lang="en-US" sz="3600" b="1" dirty="0"/>
              <a:t>Calculation of </a:t>
            </a:r>
            <a:r>
              <a:rPr lang="en-US" sz="3600" b="1" dirty="0" err="1"/>
              <a:t>WACC</a:t>
            </a:r>
            <a:r>
              <a:rPr lang="en-US" sz="3600" b="1" dirty="0"/>
              <a:t> using </a:t>
            </a:r>
            <a:r>
              <a:rPr lang="en-US" sz="3600" b="1" dirty="0" smtClean="0"/>
              <a:t>Market Value </a:t>
            </a:r>
            <a:r>
              <a:rPr lang="en-US" sz="3600" b="1" dirty="0"/>
              <a:t>weights</a:t>
            </a:r>
            <a:endParaRPr lang="en-US" sz="3600" dirty="0"/>
          </a:p>
        </p:txBody>
      </p:sp>
      <p:sp>
        <p:nvSpPr>
          <p:cNvPr id="3" name="Content Placeholder 2"/>
          <p:cNvSpPr>
            <a:spLocks noGrp="1"/>
          </p:cNvSpPr>
          <p:nvPr>
            <p:ph idx="1"/>
          </p:nvPr>
        </p:nvSpPr>
        <p:spPr>
          <a:xfrm>
            <a:off x="0" y="1023538"/>
            <a:ext cx="12192000" cy="6200222"/>
          </a:xfrm>
          <a:noFill/>
        </p:spPr>
        <p:txBody>
          <a:bodyPr/>
          <a:lstStyle/>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smtClean="0"/>
          </a:p>
          <a:p>
            <a:pPr marL="0" indent="0">
              <a:buNone/>
            </a:pPr>
            <a:endParaRPr lang="en-US" dirty="0"/>
          </a:p>
          <a:p>
            <a:pPr marL="0" indent="0">
              <a:buNone/>
            </a:pPr>
            <a:r>
              <a:rPr lang="en-US" sz="2800" dirty="0" err="1" smtClean="0"/>
              <a:t>WACC</a:t>
            </a:r>
            <a:r>
              <a:rPr lang="en-US" sz="2800" dirty="0" smtClean="0"/>
              <a:t> </a:t>
            </a:r>
            <a:r>
              <a:rPr lang="en-US" sz="2800" dirty="0"/>
              <a:t>(</a:t>
            </a:r>
            <a:r>
              <a:rPr lang="en-US" sz="2800" dirty="0" err="1"/>
              <a:t>Ko</a:t>
            </a:r>
            <a:r>
              <a:rPr lang="en-US" sz="2800" dirty="0"/>
              <a:t>) = 0.085 or 8.5%</a:t>
            </a:r>
          </a:p>
        </p:txBody>
      </p:sp>
      <p:graphicFrame>
        <p:nvGraphicFramePr>
          <p:cNvPr id="4" name="Table 3"/>
          <p:cNvGraphicFramePr>
            <a:graphicFrameLocks noGrp="1"/>
          </p:cNvGraphicFramePr>
          <p:nvPr>
            <p:extLst>
              <p:ext uri="{D42A27DB-BD31-4B8C-83A1-F6EECF244321}">
                <p14:modId xmlns:p14="http://schemas.microsoft.com/office/powerpoint/2010/main" val="642001996"/>
              </p:ext>
            </p:extLst>
          </p:nvPr>
        </p:nvGraphicFramePr>
        <p:xfrm>
          <a:off x="653143" y="1240971"/>
          <a:ext cx="6694714" cy="4848525"/>
        </p:xfrm>
        <a:graphic>
          <a:graphicData uri="http://schemas.openxmlformats.org/drawingml/2006/table">
            <a:tbl>
              <a:tblPr firstRow="1" firstCol="1" bandRow="1"/>
              <a:tblGrid>
                <a:gridCol w="1870896">
                  <a:extLst>
                    <a:ext uri="{9D8B030D-6E8A-4147-A177-3AD203B41FA5}">
                      <a16:colId xmlns:a16="http://schemas.microsoft.com/office/drawing/2014/main" val="384469505"/>
                    </a:ext>
                  </a:extLst>
                </a:gridCol>
                <a:gridCol w="1298838">
                  <a:extLst>
                    <a:ext uri="{9D8B030D-6E8A-4147-A177-3AD203B41FA5}">
                      <a16:colId xmlns:a16="http://schemas.microsoft.com/office/drawing/2014/main" val="1468484377"/>
                    </a:ext>
                  </a:extLst>
                </a:gridCol>
                <a:gridCol w="928322">
                  <a:extLst>
                    <a:ext uri="{9D8B030D-6E8A-4147-A177-3AD203B41FA5}">
                      <a16:colId xmlns:a16="http://schemas.microsoft.com/office/drawing/2014/main" val="759151540"/>
                    </a:ext>
                  </a:extLst>
                </a:gridCol>
                <a:gridCol w="1298838">
                  <a:extLst>
                    <a:ext uri="{9D8B030D-6E8A-4147-A177-3AD203B41FA5}">
                      <a16:colId xmlns:a16="http://schemas.microsoft.com/office/drawing/2014/main" val="131856351"/>
                    </a:ext>
                  </a:extLst>
                </a:gridCol>
                <a:gridCol w="1297820">
                  <a:extLst>
                    <a:ext uri="{9D8B030D-6E8A-4147-A177-3AD203B41FA5}">
                      <a16:colId xmlns:a16="http://schemas.microsoft.com/office/drawing/2014/main" val="848562222"/>
                    </a:ext>
                  </a:extLst>
                </a:gridCol>
              </a:tblGrid>
              <a:tr h="1733341">
                <a:tc>
                  <a:txBody>
                    <a:bodyPr/>
                    <a:lstStyle/>
                    <a:p>
                      <a:pPr>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Source of Capital</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Book Value </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Weights</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(a)</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After Tax cost of Capital</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(b)</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WACC</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1800" b="1">
                          <a:effectLst/>
                          <a:latin typeface="Times New Roman" panose="02020603050405020304" pitchFamily="18" charset="0"/>
                          <a:ea typeface="Times New Roman" panose="02020603050405020304" pitchFamily="18" charset="0"/>
                          <a:cs typeface="Times New Roman" panose="02020603050405020304" pitchFamily="18" charset="0"/>
                        </a:rPr>
                        <a:t>c=(a) x (b)</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857394"/>
                  </a:ext>
                </a:extLst>
              </a:tr>
              <a:tr h="693336">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10% Bonds ($105× 5,000)</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5,25,000</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SegoeUI"/>
                          <a:cs typeface="Times New Roman" panose="02020603050405020304" pitchFamily="18" charset="0"/>
                        </a:rPr>
                        <a:t>0.151</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SegoeUI"/>
                          <a:cs typeface="Times New Roman" panose="02020603050405020304" pitchFamily="18" charset="0"/>
                        </a:rPr>
                        <a:t>0.055</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SegoeUI"/>
                          <a:cs typeface="Times New Roman" panose="02020603050405020304" pitchFamily="18" charset="0"/>
                        </a:rPr>
                        <a:t>0.008</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26118866"/>
                  </a:ext>
                </a:extLst>
              </a:tr>
              <a:tr h="1040004">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5% Preference shares ($110× 5,000)</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5,50,000</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0.158</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0.053</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SegoeUI"/>
                          <a:cs typeface="Times New Roman" panose="02020603050405020304" pitchFamily="18" charset="0"/>
                        </a:rPr>
                        <a:t>0.008</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23533336"/>
                  </a:ext>
                </a:extLst>
              </a:tr>
              <a:tr h="693336">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Equity shares ($24× 1,00,000)</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24,00,000</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0.691</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0.10</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SegoeUI"/>
                          <a:cs typeface="Times New Roman" panose="02020603050405020304" pitchFamily="18" charset="0"/>
                        </a:rPr>
                        <a:t>0.069</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191217"/>
                  </a:ext>
                </a:extLst>
              </a:tr>
              <a:tr h="346668">
                <a:tc>
                  <a:txBody>
                    <a:bodyPr/>
                    <a:lstStyle/>
                    <a:p>
                      <a:pPr>
                        <a:lnSpc>
                          <a:spcPct val="150000"/>
                        </a:lnSpc>
                        <a:spcAft>
                          <a:spcPts val="0"/>
                        </a:spcAft>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a:effectLst/>
                          <a:latin typeface="Times New Roman" panose="02020603050405020304" pitchFamily="18" charset="0"/>
                          <a:ea typeface="SegoeUI"/>
                          <a:cs typeface="Times New Roman" panose="02020603050405020304" pitchFamily="18" charset="0"/>
                        </a:rPr>
                        <a:t>34,75,000</a:t>
                      </a:r>
                      <a:endParaRPr lang="en-US" sz="18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1.000</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i="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1800" b="1" dirty="0">
                          <a:effectLst/>
                          <a:latin typeface="Times New Roman" panose="02020603050405020304" pitchFamily="18" charset="0"/>
                          <a:ea typeface="SegoeUI"/>
                          <a:cs typeface="Times New Roman" panose="02020603050405020304" pitchFamily="18" charset="0"/>
                        </a:rPr>
                        <a:t>0.085</a:t>
                      </a:r>
                      <a:endParaRPr lang="en-US" sz="18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6331291"/>
                  </a:ext>
                </a:extLst>
              </a:tr>
            </a:tbl>
          </a:graphicData>
        </a:graphic>
      </p:graphicFrame>
    </p:spTree>
    <p:extLst>
      <p:ext uri="{BB962C8B-B14F-4D97-AF65-F5344CB8AC3E}">
        <p14:creationId xmlns:p14="http://schemas.microsoft.com/office/powerpoint/2010/main" val="23820406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06680"/>
            <a:ext cx="10947400" cy="909320"/>
          </a:xfrm>
          <a:noFill/>
        </p:spPr>
        <p:txBody>
          <a:bodyPr/>
          <a:lstStyle/>
          <a:p>
            <a:pPr algn="l"/>
            <a:r>
              <a:rPr lang="en-US" sz="3600" b="1" dirty="0" smtClean="0"/>
              <a:t/>
            </a:r>
            <a:br>
              <a:rPr lang="en-US" sz="3600" b="1" dirty="0" smtClean="0"/>
            </a:br>
            <a:r>
              <a:rPr lang="en-US" sz="3600" b="1" dirty="0" smtClean="0"/>
              <a:t>Marginal </a:t>
            </a:r>
            <a:r>
              <a:rPr lang="en-US" sz="3600" b="1" dirty="0"/>
              <a:t>Cost of Capital (MCC)</a:t>
            </a:r>
            <a:r>
              <a:rPr lang="en-US" sz="3600" dirty="0"/>
              <a:t/>
            </a:r>
            <a:br>
              <a:rPr lang="en-US" sz="3600" dirty="0"/>
            </a:br>
            <a:r>
              <a:rPr lang="en-US" sz="3600" b="1" dirty="0"/>
              <a:t> </a:t>
            </a:r>
            <a:endParaRPr lang="en-US" sz="3600" dirty="0"/>
          </a:p>
        </p:txBody>
      </p:sp>
      <p:sp>
        <p:nvSpPr>
          <p:cNvPr id="3" name="Content Placeholder 2"/>
          <p:cNvSpPr>
            <a:spLocks noGrp="1"/>
          </p:cNvSpPr>
          <p:nvPr>
            <p:ph idx="1"/>
          </p:nvPr>
        </p:nvSpPr>
        <p:spPr>
          <a:xfrm>
            <a:off x="152400" y="865415"/>
            <a:ext cx="11772900" cy="5821136"/>
          </a:xfrm>
          <a:noFill/>
        </p:spPr>
        <p:txBody>
          <a:bodyPr/>
          <a:lstStyle/>
          <a:p>
            <a:pPr marL="0" indent="0">
              <a:buNone/>
            </a:pPr>
            <a:r>
              <a:rPr lang="en-US" dirty="0" smtClean="0"/>
              <a:t>MCC is the </a:t>
            </a:r>
            <a:r>
              <a:rPr lang="en-US" dirty="0"/>
              <a:t>cost of raising an additional dollar of </a:t>
            </a:r>
            <a:r>
              <a:rPr lang="en-US" dirty="0" smtClean="0"/>
              <a:t>capital- It is </a:t>
            </a:r>
            <a:r>
              <a:rPr lang="en-US" dirty="0"/>
              <a:t>referred to as the cost incurred in raising new funds</a:t>
            </a:r>
            <a:r>
              <a:rPr lang="en-US" dirty="0" smtClean="0"/>
              <a:t>.</a:t>
            </a:r>
          </a:p>
          <a:p>
            <a:pPr marL="0" indent="0">
              <a:spcBef>
                <a:spcPts val="0"/>
              </a:spcBef>
              <a:buNone/>
            </a:pPr>
            <a:endParaRPr lang="en-GB" dirty="0"/>
          </a:p>
          <a:p>
            <a:pPr marL="0" indent="0">
              <a:buNone/>
            </a:pPr>
            <a:r>
              <a:rPr lang="en-US" dirty="0"/>
              <a:t>The marginal weights represent the proportion of funds the firm intends to employ. </a:t>
            </a:r>
            <a:endParaRPr lang="en-US" dirty="0" smtClean="0"/>
          </a:p>
          <a:p>
            <a:pPr marL="0" indent="0">
              <a:buNone/>
            </a:pPr>
            <a:r>
              <a:rPr lang="en-US" dirty="0" smtClean="0"/>
              <a:t>Thus</a:t>
            </a:r>
            <a:r>
              <a:rPr lang="en-US" dirty="0"/>
              <a:t>, the problem of choosing between the book value weights and the market value weights does not arise in the case of marginal cost of capital computation</a:t>
            </a:r>
            <a:r>
              <a:rPr lang="en-US" dirty="0" smtClean="0"/>
              <a:t>.</a:t>
            </a:r>
          </a:p>
          <a:p>
            <a:pPr marL="0" indent="0">
              <a:spcBef>
                <a:spcPts val="0"/>
              </a:spcBef>
              <a:buNone/>
            </a:pPr>
            <a:endParaRPr lang="en-US" dirty="0"/>
          </a:p>
          <a:p>
            <a:pPr marL="0" indent="0">
              <a:buNone/>
            </a:pPr>
            <a:r>
              <a:rPr lang="en-US" dirty="0"/>
              <a:t>To calculate the marginal cost of capital, the intended financing proportion should be applied as weights to marginal component costs</a:t>
            </a:r>
            <a:endParaRPr lang="en-GB" dirty="0" smtClean="0"/>
          </a:p>
          <a:p>
            <a:pPr marL="0" indent="0">
              <a:buNone/>
            </a:pPr>
            <a:endParaRPr lang="en-US" dirty="0"/>
          </a:p>
          <a:p>
            <a:pPr marL="0" indent="0">
              <a:buNone/>
            </a:pPr>
            <a:endParaRPr lang="en-GB" i="1" dirty="0" smtClean="0"/>
          </a:p>
          <a:p>
            <a:endParaRPr lang="en-GB" i="1" dirty="0" smtClean="0"/>
          </a:p>
          <a:p>
            <a:endParaRPr lang="en-US" dirty="0"/>
          </a:p>
          <a:p>
            <a:pPr marL="0" indent="0">
              <a:buNone/>
            </a:pPr>
            <a:endParaRPr lang="en-US"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41972349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6956"/>
            <a:ext cx="9037319" cy="742729"/>
          </a:xfrm>
          <a:noFill/>
        </p:spPr>
        <p:txBody>
          <a:bodyPr/>
          <a:lstStyle/>
          <a:p>
            <a:pPr algn="l"/>
            <a:r>
              <a:rPr lang="en-GB" sz="3600" b="1" dirty="0" smtClean="0"/>
              <a:t> </a:t>
            </a:r>
            <a:br>
              <a:rPr lang="en-GB" sz="3600" b="1" dirty="0" smtClean="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smtClean="0"/>
              <a:t/>
            </a:r>
            <a:br>
              <a:rPr lang="en-GB" sz="3600" b="1" u="sng" dirty="0" smtClean="0"/>
            </a:br>
            <a:r>
              <a:rPr lang="en-GB" sz="3600" b="1" u="sng" dirty="0" smtClean="0"/>
              <a:t/>
            </a:r>
            <a:br>
              <a:rPr lang="en-GB" sz="3600" b="1" u="sng" dirty="0" smtClean="0"/>
            </a:br>
            <a:r>
              <a:rPr lang="en-US" sz="3600" b="1" dirty="0" smtClean="0"/>
              <a:t>Illustration </a:t>
            </a:r>
            <a:r>
              <a:rPr lang="en-US" sz="3600" dirty="0"/>
              <a:t/>
            </a:r>
            <a:br>
              <a:rPr lang="en-US" sz="3600"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u="sng" dirty="0" smtClean="0"/>
              <a:t/>
            </a:r>
            <a:br>
              <a:rPr lang="en-GB" sz="3600" b="1" u="sng" dirty="0" smtClean="0"/>
            </a:br>
            <a:r>
              <a:rPr lang="en-GB" sz="3600" b="1" u="sng" dirty="0"/>
              <a:t/>
            </a:r>
            <a:br>
              <a:rPr lang="en-GB" sz="3600" b="1" u="sng" dirty="0"/>
            </a:br>
            <a:r>
              <a:rPr lang="en-GB" sz="3600" b="1" dirty="0" smtClean="0"/>
              <a:t>  </a:t>
            </a:r>
            <a:br>
              <a:rPr lang="en-GB" sz="3600" b="1" dirty="0" smtClean="0"/>
            </a:br>
            <a:r>
              <a:rPr lang="en-GB" sz="3600" b="1" dirty="0" smtClean="0"/>
              <a:t>   </a:t>
            </a:r>
            <a:endParaRPr lang="en-US" sz="3200" dirty="0"/>
          </a:p>
        </p:txBody>
      </p:sp>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Content Placeholder 2"/>
          <p:cNvSpPr>
            <a:spLocks noGrp="1"/>
          </p:cNvSpPr>
          <p:nvPr>
            <p:ph idx="1"/>
          </p:nvPr>
        </p:nvSpPr>
        <p:spPr>
          <a:xfrm>
            <a:off x="285750" y="1036640"/>
            <a:ext cx="11296650" cy="5623239"/>
          </a:xfrm>
        </p:spPr>
        <p:txBody>
          <a:bodyPr/>
          <a:lstStyle/>
          <a:p>
            <a:pPr marL="0" indent="0">
              <a:buNone/>
            </a:pPr>
            <a:r>
              <a:rPr lang="en-US" dirty="0" smtClean="0"/>
              <a:t>ABC </a:t>
            </a:r>
            <a:r>
              <a:rPr lang="en-US" dirty="0"/>
              <a:t>Ltd. has the following capital </a:t>
            </a:r>
            <a:r>
              <a:rPr lang="en-US" dirty="0" smtClean="0"/>
              <a:t>structure</a:t>
            </a:r>
          </a:p>
          <a:p>
            <a:pPr marL="0" indent="0">
              <a:buNone/>
            </a:pPr>
            <a:endParaRPr lang="en-GB" dirty="0"/>
          </a:p>
          <a:p>
            <a:pPr marL="0" indent="0">
              <a:buNone/>
            </a:pPr>
            <a:endParaRPr lang="en-GB" dirty="0" smtClean="0"/>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The </a:t>
            </a:r>
            <a:r>
              <a:rPr lang="en-US" dirty="0"/>
              <a:t>company share has a market price of $ 23.60. </a:t>
            </a:r>
            <a:endParaRPr lang="en-US" dirty="0" smtClean="0"/>
          </a:p>
          <a:p>
            <a:pPr marL="0" indent="0">
              <a:buNone/>
            </a:pPr>
            <a:r>
              <a:rPr lang="en-US" dirty="0" smtClean="0"/>
              <a:t>Next </a:t>
            </a:r>
            <a:r>
              <a:rPr lang="en-US" dirty="0"/>
              <a:t>year dividend per share is 50% of year 2022 EPS</a:t>
            </a:r>
            <a:endParaRPr lang="en-US" dirty="0" smtClean="0"/>
          </a:p>
        </p:txBody>
      </p:sp>
      <p:graphicFrame>
        <p:nvGraphicFramePr>
          <p:cNvPr id="5" name="Table 4"/>
          <p:cNvGraphicFramePr>
            <a:graphicFrameLocks noGrp="1"/>
          </p:cNvGraphicFramePr>
          <p:nvPr>
            <p:extLst>
              <p:ext uri="{D42A27DB-BD31-4B8C-83A1-F6EECF244321}">
                <p14:modId xmlns:p14="http://schemas.microsoft.com/office/powerpoint/2010/main" val="2888886910"/>
              </p:ext>
            </p:extLst>
          </p:nvPr>
        </p:nvGraphicFramePr>
        <p:xfrm>
          <a:off x="718458" y="1926325"/>
          <a:ext cx="6662056" cy="3093191"/>
        </p:xfrm>
        <a:graphic>
          <a:graphicData uri="http://schemas.openxmlformats.org/drawingml/2006/table">
            <a:tbl>
              <a:tblPr firstRow="1" firstCol="1" bandRow="1"/>
              <a:tblGrid>
                <a:gridCol w="3322678">
                  <a:extLst>
                    <a:ext uri="{9D8B030D-6E8A-4147-A177-3AD203B41FA5}">
                      <a16:colId xmlns:a16="http://schemas.microsoft.com/office/drawing/2014/main" val="2631824200"/>
                    </a:ext>
                  </a:extLst>
                </a:gridCol>
                <a:gridCol w="3339378">
                  <a:extLst>
                    <a:ext uri="{9D8B030D-6E8A-4147-A177-3AD203B41FA5}">
                      <a16:colId xmlns:a16="http://schemas.microsoft.com/office/drawing/2014/main" val="3868236839"/>
                    </a:ext>
                  </a:extLst>
                </a:gridCol>
              </a:tblGrid>
              <a:tr h="392332">
                <a:tc>
                  <a:txBody>
                    <a:bodyPr/>
                    <a:lstStyle/>
                    <a:p>
                      <a:pPr>
                        <a:lnSpc>
                          <a:spcPct val="150000"/>
                        </a:lnSpc>
                        <a:spcAft>
                          <a:spcPts val="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9722617"/>
                  </a:ext>
                </a:extLst>
              </a:tr>
              <a:tr h="564855">
                <a:tc>
                  <a:txBody>
                    <a:bodyPr/>
                    <a:lstStyle/>
                    <a:p>
                      <a:pPr>
                        <a:lnSpc>
                          <a:spcPct val="150000"/>
                        </a:lnSpc>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14% Bonds </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30,000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1740297"/>
                  </a:ext>
                </a:extLst>
              </a:tr>
              <a:tr h="564855">
                <a:tc>
                  <a:txBody>
                    <a:bodyPr/>
                    <a:lstStyle/>
                    <a:p>
                      <a:pPr>
                        <a:lnSpc>
                          <a:spcPct val="150000"/>
                        </a:lnSpc>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11% Preference shares </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10,000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8046561"/>
                  </a:ext>
                </a:extLst>
              </a:tr>
              <a:tr h="941426">
                <a:tc>
                  <a:txBody>
                    <a:bodyPr/>
                    <a:lstStyle/>
                    <a:p>
                      <a:pPr>
                        <a:lnSpc>
                          <a:spcPct val="150000"/>
                        </a:lnSpc>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Equity Shares (10,000 shares) </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160,000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1433966"/>
                  </a:ext>
                </a:extLst>
              </a:tr>
              <a:tr h="564855">
                <a:tc>
                  <a:txBody>
                    <a:bodyPr/>
                    <a:lstStyle/>
                    <a:p>
                      <a:pPr>
                        <a:lnSpc>
                          <a:spcPct val="150000"/>
                        </a:lnSpc>
                        <a:spcAft>
                          <a:spcPts val="0"/>
                        </a:spcAft>
                      </a:pPr>
                      <a:r>
                        <a:rPr lang="en-US" sz="20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200,000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4546992"/>
                  </a:ext>
                </a:extLst>
              </a:tr>
            </a:tbl>
          </a:graphicData>
        </a:graphic>
      </p:graphicFrame>
    </p:spTree>
    <p:extLst>
      <p:ext uri="{BB962C8B-B14F-4D97-AF65-F5344CB8AC3E}">
        <p14:creationId xmlns:p14="http://schemas.microsoft.com/office/powerpoint/2010/main" val="29257677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734786"/>
          </a:xfrm>
          <a:noFill/>
        </p:spPr>
        <p:txBody>
          <a:bodyPr/>
          <a:lstStyle/>
          <a:p>
            <a:pPr algn="l"/>
            <a:r>
              <a:rPr lang="en-US" sz="3600" b="1" dirty="0" smtClean="0"/>
              <a:t>Illustration-</a:t>
            </a:r>
            <a:r>
              <a:rPr lang="en-US" sz="3600" b="1" dirty="0" err="1" smtClean="0"/>
              <a:t>Ctd</a:t>
            </a:r>
            <a:endParaRPr lang="en-US" sz="3600" dirty="0"/>
          </a:p>
        </p:txBody>
      </p:sp>
      <p:sp>
        <p:nvSpPr>
          <p:cNvPr id="3" name="Content Placeholder 2"/>
          <p:cNvSpPr>
            <a:spLocks noGrp="1"/>
          </p:cNvSpPr>
          <p:nvPr>
            <p:ph idx="1"/>
          </p:nvPr>
        </p:nvSpPr>
        <p:spPr>
          <a:xfrm>
            <a:off x="111210" y="555172"/>
            <a:ext cx="12233190" cy="6123214"/>
          </a:xfrm>
          <a:noFill/>
        </p:spPr>
        <p:txBody>
          <a:bodyPr/>
          <a:lstStyle/>
          <a:p>
            <a:pPr marL="0" indent="0" algn="just">
              <a:buNone/>
            </a:pPr>
            <a:r>
              <a:rPr lang="en-US" b="1" dirty="0" smtClean="0"/>
              <a:t> </a:t>
            </a:r>
            <a:r>
              <a:rPr lang="en-US" dirty="0"/>
              <a:t>The following </a:t>
            </a:r>
            <a:r>
              <a:rPr lang="en-US" dirty="0" smtClean="0"/>
              <a:t>trend </a:t>
            </a:r>
            <a:r>
              <a:rPr lang="en-US" dirty="0"/>
              <a:t>of EPS for the preceding 10 years </a:t>
            </a:r>
            <a:r>
              <a:rPr lang="en-US" dirty="0" smtClean="0"/>
              <a:t>is </a:t>
            </a:r>
          </a:p>
          <a:p>
            <a:pPr marL="0" indent="0" algn="just">
              <a:buNone/>
            </a:pPr>
            <a:r>
              <a:rPr lang="en-US" dirty="0" smtClean="0"/>
              <a:t>expected </a:t>
            </a:r>
            <a:r>
              <a:rPr lang="en-US" dirty="0"/>
              <a:t>to continue in future</a:t>
            </a:r>
          </a:p>
          <a:p>
            <a:pPr marL="0" indent="0" algn="just">
              <a:buNone/>
            </a:pPr>
            <a:endParaRPr lang="en-GB" dirty="0" smtClean="0"/>
          </a:p>
          <a:p>
            <a:pPr marL="0" indent="0" algn="just">
              <a:buNone/>
            </a:pPr>
            <a:endParaRPr lang="en-GB" dirty="0"/>
          </a:p>
          <a:p>
            <a:pPr marL="0" indent="0" algn="just">
              <a:buNone/>
            </a:pPr>
            <a:endParaRPr lang="en-GB" dirty="0" smtClean="0"/>
          </a:p>
          <a:p>
            <a:pPr marL="0" indent="0" algn="just">
              <a:buNone/>
            </a:pPr>
            <a:endParaRPr lang="en-GB" dirty="0"/>
          </a:p>
          <a:p>
            <a:pPr marL="0" indent="0" algn="just">
              <a:buNone/>
            </a:pPr>
            <a:endParaRPr lang="en-GB" dirty="0" smtClean="0"/>
          </a:p>
          <a:p>
            <a:pPr marL="0" indent="0">
              <a:buNone/>
            </a:pPr>
            <a:r>
              <a:rPr lang="en-US" dirty="0" smtClean="0"/>
              <a:t>The </a:t>
            </a:r>
            <a:r>
              <a:rPr lang="en-US" dirty="0"/>
              <a:t>company issued new bonds carrying 16% rate of interest and the current market price of bond is $ 96.</a:t>
            </a:r>
          </a:p>
          <a:p>
            <a:pPr marL="0" indent="0">
              <a:buNone/>
            </a:pPr>
            <a:r>
              <a:rPr lang="en-US" dirty="0"/>
              <a:t>Preference share $ 9.20 (with annual dividend of $ 1.1 per share) were also issued. The company is in 50% tax bracket.</a:t>
            </a:r>
          </a:p>
          <a:p>
            <a:pPr marL="0" indent="0" algn="just">
              <a:buNone/>
            </a:pPr>
            <a:endParaRPr lang="en-GB" dirty="0" smtClean="0"/>
          </a:p>
        </p:txBody>
      </p:sp>
      <p:graphicFrame>
        <p:nvGraphicFramePr>
          <p:cNvPr id="5" name="Table 4"/>
          <p:cNvGraphicFramePr>
            <a:graphicFrameLocks noGrp="1"/>
          </p:cNvGraphicFramePr>
          <p:nvPr>
            <p:extLst>
              <p:ext uri="{D42A27DB-BD31-4B8C-83A1-F6EECF244321}">
                <p14:modId xmlns:p14="http://schemas.microsoft.com/office/powerpoint/2010/main" val="2528826915"/>
              </p:ext>
            </p:extLst>
          </p:nvPr>
        </p:nvGraphicFramePr>
        <p:xfrm>
          <a:off x="277590" y="2073728"/>
          <a:ext cx="9144000" cy="2237016"/>
        </p:xfrm>
        <a:graphic>
          <a:graphicData uri="http://schemas.openxmlformats.org/drawingml/2006/table">
            <a:tbl>
              <a:tblPr firstRow="1" firstCol="1" bandRow="1"/>
              <a:tblGrid>
                <a:gridCol w="914400">
                  <a:extLst>
                    <a:ext uri="{9D8B030D-6E8A-4147-A177-3AD203B41FA5}">
                      <a16:colId xmlns:a16="http://schemas.microsoft.com/office/drawing/2014/main" val="263272530"/>
                    </a:ext>
                  </a:extLst>
                </a:gridCol>
                <a:gridCol w="914400">
                  <a:extLst>
                    <a:ext uri="{9D8B030D-6E8A-4147-A177-3AD203B41FA5}">
                      <a16:colId xmlns:a16="http://schemas.microsoft.com/office/drawing/2014/main" val="790557519"/>
                    </a:ext>
                  </a:extLst>
                </a:gridCol>
                <a:gridCol w="914400">
                  <a:extLst>
                    <a:ext uri="{9D8B030D-6E8A-4147-A177-3AD203B41FA5}">
                      <a16:colId xmlns:a16="http://schemas.microsoft.com/office/drawing/2014/main" val="3169481935"/>
                    </a:ext>
                  </a:extLst>
                </a:gridCol>
                <a:gridCol w="914400">
                  <a:extLst>
                    <a:ext uri="{9D8B030D-6E8A-4147-A177-3AD203B41FA5}">
                      <a16:colId xmlns:a16="http://schemas.microsoft.com/office/drawing/2014/main" val="3118597722"/>
                    </a:ext>
                  </a:extLst>
                </a:gridCol>
                <a:gridCol w="914400">
                  <a:extLst>
                    <a:ext uri="{9D8B030D-6E8A-4147-A177-3AD203B41FA5}">
                      <a16:colId xmlns:a16="http://schemas.microsoft.com/office/drawing/2014/main" val="3830073635"/>
                    </a:ext>
                  </a:extLst>
                </a:gridCol>
                <a:gridCol w="914400">
                  <a:extLst>
                    <a:ext uri="{9D8B030D-6E8A-4147-A177-3AD203B41FA5}">
                      <a16:colId xmlns:a16="http://schemas.microsoft.com/office/drawing/2014/main" val="34434005"/>
                    </a:ext>
                  </a:extLst>
                </a:gridCol>
                <a:gridCol w="914400">
                  <a:extLst>
                    <a:ext uri="{9D8B030D-6E8A-4147-A177-3AD203B41FA5}">
                      <a16:colId xmlns:a16="http://schemas.microsoft.com/office/drawing/2014/main" val="401031999"/>
                    </a:ext>
                  </a:extLst>
                </a:gridCol>
                <a:gridCol w="914400">
                  <a:extLst>
                    <a:ext uri="{9D8B030D-6E8A-4147-A177-3AD203B41FA5}">
                      <a16:colId xmlns:a16="http://schemas.microsoft.com/office/drawing/2014/main" val="308925339"/>
                    </a:ext>
                  </a:extLst>
                </a:gridCol>
                <a:gridCol w="914400">
                  <a:extLst>
                    <a:ext uri="{9D8B030D-6E8A-4147-A177-3AD203B41FA5}">
                      <a16:colId xmlns:a16="http://schemas.microsoft.com/office/drawing/2014/main" val="1026558917"/>
                    </a:ext>
                  </a:extLst>
                </a:gridCol>
                <a:gridCol w="914400">
                  <a:extLst>
                    <a:ext uri="{9D8B030D-6E8A-4147-A177-3AD203B41FA5}">
                      <a16:colId xmlns:a16="http://schemas.microsoft.com/office/drawing/2014/main" val="2848019476"/>
                    </a:ext>
                  </a:extLst>
                </a:gridCol>
              </a:tblGrid>
              <a:tr h="1118508">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2013</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2014</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2015</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2016</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2017</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2018</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a:solidFill>
                            <a:srgbClr val="000000"/>
                          </a:solidFill>
                          <a:effectLst/>
                          <a:latin typeface="Calibri" panose="020F0502020204030204" pitchFamily="34" charset="0"/>
                          <a:ea typeface="SegoeUI"/>
                          <a:cs typeface="Times New Roman" panose="02020603050405020304" pitchFamily="18" charset="0"/>
                        </a:rPr>
                        <a:t>2019</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a:solidFill>
                            <a:srgbClr val="000000"/>
                          </a:solidFill>
                          <a:effectLst/>
                          <a:latin typeface="Calibri" panose="020F0502020204030204" pitchFamily="34" charset="0"/>
                          <a:ea typeface="SegoeUI"/>
                          <a:cs typeface="Times New Roman" panose="02020603050405020304" pitchFamily="18" charset="0"/>
                        </a:rPr>
                        <a:t>2020</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a:solidFill>
                            <a:srgbClr val="000000"/>
                          </a:solidFill>
                          <a:effectLst/>
                          <a:latin typeface="Calibri" panose="020F0502020204030204" pitchFamily="34" charset="0"/>
                          <a:ea typeface="SegoeUI"/>
                          <a:cs typeface="Times New Roman" panose="02020603050405020304" pitchFamily="18" charset="0"/>
                        </a:rPr>
                        <a:t>2021</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a:solidFill>
                            <a:srgbClr val="000000"/>
                          </a:solidFill>
                          <a:effectLst/>
                          <a:latin typeface="Calibri" panose="020F0502020204030204" pitchFamily="34" charset="0"/>
                          <a:ea typeface="SegoeUI"/>
                          <a:cs typeface="Times New Roman" panose="02020603050405020304" pitchFamily="18" charset="0"/>
                        </a:rPr>
                        <a:t>2022</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5457888"/>
                  </a:ext>
                </a:extLst>
              </a:tr>
              <a:tr h="1118508">
                <a:tc>
                  <a:txBody>
                    <a:bodyPr/>
                    <a:lstStyle/>
                    <a:p>
                      <a:pPr>
                        <a:lnSpc>
                          <a:spcPct val="150000"/>
                        </a:lnSpc>
                        <a:spcAft>
                          <a:spcPts val="0"/>
                        </a:spcAft>
                      </a:pPr>
                      <a:r>
                        <a:rPr lang="en-US" sz="2000" b="1" kern="1200">
                          <a:solidFill>
                            <a:srgbClr val="000000"/>
                          </a:solidFill>
                          <a:effectLst/>
                          <a:latin typeface="Calibri" panose="020F0502020204030204" pitchFamily="34" charset="0"/>
                          <a:ea typeface="SegoeUI"/>
                          <a:cs typeface="Times New Roman" panose="02020603050405020304" pitchFamily="18" charset="0"/>
                        </a:rPr>
                        <a:t>1.00</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a:solidFill>
                            <a:srgbClr val="000000"/>
                          </a:solidFill>
                          <a:effectLst/>
                          <a:latin typeface="Calibri" panose="020F0502020204030204" pitchFamily="34" charset="0"/>
                          <a:ea typeface="SegoeUI"/>
                          <a:cs typeface="Times New Roman" panose="02020603050405020304" pitchFamily="18" charset="0"/>
                        </a:rPr>
                        <a:t>1.10</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a:solidFill>
                            <a:srgbClr val="000000"/>
                          </a:solidFill>
                          <a:effectLst/>
                          <a:latin typeface="Calibri" panose="020F0502020204030204" pitchFamily="34" charset="0"/>
                          <a:ea typeface="SegoeUI"/>
                          <a:cs typeface="Times New Roman" panose="02020603050405020304" pitchFamily="18" charset="0"/>
                        </a:rPr>
                        <a:t>1.21</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1.33</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a:solidFill>
                            <a:srgbClr val="000000"/>
                          </a:solidFill>
                          <a:effectLst/>
                          <a:latin typeface="Calibri" panose="020F0502020204030204" pitchFamily="34" charset="0"/>
                          <a:ea typeface="SegoeUI"/>
                          <a:cs typeface="Times New Roman" panose="02020603050405020304" pitchFamily="18" charset="0"/>
                        </a:rPr>
                        <a:t>1.46</a:t>
                      </a:r>
                      <a:endParaRPr lang="en-US" sz="200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1.61</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1.77</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1.95</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2.15</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000" b="1" kern="1200" dirty="0">
                          <a:solidFill>
                            <a:srgbClr val="000000"/>
                          </a:solidFill>
                          <a:effectLst/>
                          <a:latin typeface="Calibri" panose="020F0502020204030204" pitchFamily="34" charset="0"/>
                          <a:ea typeface="SegoeUI"/>
                          <a:cs typeface="Times New Roman" panose="02020603050405020304" pitchFamily="18" charset="0"/>
                        </a:rPr>
                        <a:t>2.36</a:t>
                      </a:r>
                      <a:endParaRPr lang="en-US" sz="20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5240737"/>
                  </a:ext>
                </a:extLst>
              </a:tr>
            </a:tbl>
          </a:graphicData>
        </a:graphic>
      </p:graphicFrame>
    </p:spTree>
    <p:extLst>
      <p:ext uri="{BB962C8B-B14F-4D97-AF65-F5344CB8AC3E}">
        <p14:creationId xmlns:p14="http://schemas.microsoft.com/office/powerpoint/2010/main" val="16717443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210" y="0"/>
            <a:ext cx="8926109" cy="889686"/>
          </a:xfrm>
          <a:noFill/>
        </p:spPr>
        <p:txBody>
          <a:bodyPr/>
          <a:lstStyle/>
          <a:p>
            <a:pPr algn="l"/>
            <a:r>
              <a:rPr lang="en-US" sz="3600" b="1" dirty="0" smtClean="0"/>
              <a:t>Illustration-</a:t>
            </a:r>
            <a:r>
              <a:rPr lang="en-US" sz="3600" b="1" dirty="0" err="1" smtClean="0"/>
              <a:t>Ctd</a:t>
            </a:r>
            <a:r>
              <a:rPr lang="en-US" sz="3600" b="1" dirty="0" smtClean="0"/>
              <a:t>- Required</a:t>
            </a:r>
            <a:endParaRPr lang="en-US" sz="3600" dirty="0"/>
          </a:p>
        </p:txBody>
      </p:sp>
      <p:sp>
        <p:nvSpPr>
          <p:cNvPr id="3" name="Content Placeholder 2"/>
          <p:cNvSpPr>
            <a:spLocks noGrp="1"/>
          </p:cNvSpPr>
          <p:nvPr>
            <p:ph idx="1"/>
          </p:nvPr>
        </p:nvSpPr>
        <p:spPr>
          <a:xfrm>
            <a:off x="111210" y="1023538"/>
            <a:ext cx="12080790" cy="5556876"/>
          </a:xfrm>
          <a:noFill/>
        </p:spPr>
        <p:txBody>
          <a:bodyPr/>
          <a:lstStyle/>
          <a:p>
            <a:pPr marL="514350" indent="-514350">
              <a:buAutoNum type="alphaUcParenR"/>
            </a:pPr>
            <a:r>
              <a:rPr lang="en-US" dirty="0" smtClean="0"/>
              <a:t>Calculate </a:t>
            </a:r>
            <a:r>
              <a:rPr lang="en-US" dirty="0"/>
              <a:t>after tax</a:t>
            </a:r>
            <a:r>
              <a:rPr lang="en-US" dirty="0" smtClean="0"/>
              <a:t>:</a:t>
            </a:r>
          </a:p>
          <a:p>
            <a:pPr marL="514350" indent="-514350">
              <a:buAutoNum type="alphaUcParenR"/>
            </a:pPr>
            <a:endParaRPr lang="en-US" dirty="0"/>
          </a:p>
          <a:p>
            <a:pPr marL="0" indent="0">
              <a:buNone/>
            </a:pPr>
            <a:r>
              <a:rPr lang="en-US" dirty="0"/>
              <a:t>(</a:t>
            </a:r>
            <a:r>
              <a:rPr lang="en-US" dirty="0" err="1"/>
              <a:t>i</a:t>
            </a:r>
            <a:r>
              <a:rPr lang="en-US" dirty="0"/>
              <a:t>) Cost of new debt</a:t>
            </a:r>
          </a:p>
          <a:p>
            <a:pPr marL="0" indent="0">
              <a:buNone/>
            </a:pPr>
            <a:r>
              <a:rPr lang="en-US" dirty="0"/>
              <a:t>(ii) Cost of new preference shares</a:t>
            </a:r>
          </a:p>
          <a:p>
            <a:pPr marL="0" indent="0">
              <a:buNone/>
            </a:pPr>
            <a:r>
              <a:rPr lang="en-US" dirty="0"/>
              <a:t>(iii) New equity share (consuming new equity from retained earnings</a:t>
            </a:r>
            <a:r>
              <a:rPr lang="en-US" dirty="0" smtClean="0"/>
              <a:t>)</a:t>
            </a:r>
          </a:p>
          <a:p>
            <a:pPr marL="0" indent="0">
              <a:buNone/>
            </a:pPr>
            <a:endParaRPr lang="en-US" dirty="0"/>
          </a:p>
          <a:p>
            <a:pPr marL="0" indent="0">
              <a:buNone/>
            </a:pPr>
            <a:r>
              <a:rPr lang="en-US" dirty="0"/>
              <a:t>(B) Calculate marginal cost of capital when no new shares are issued.</a:t>
            </a:r>
          </a:p>
          <a:p>
            <a:pPr marL="0" indent="0">
              <a:buNone/>
            </a:pPr>
            <a:endParaRPr lang="en-US" dirty="0"/>
          </a:p>
        </p:txBody>
      </p:sp>
    </p:spTree>
    <p:extLst>
      <p:ext uri="{BB962C8B-B14F-4D97-AF65-F5344CB8AC3E}">
        <p14:creationId xmlns:p14="http://schemas.microsoft.com/office/powerpoint/2010/main" val="402321765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67" y="0"/>
            <a:ext cx="10273761" cy="677415"/>
          </a:xfrm>
          <a:noFill/>
        </p:spPr>
        <p:txBody>
          <a:bodyPr/>
          <a:lstStyle/>
          <a:p>
            <a:pPr algn="l"/>
            <a:r>
              <a:rPr lang="en-US" sz="3600" b="1" dirty="0"/>
              <a:t>Illustration-</a:t>
            </a:r>
            <a:r>
              <a:rPr lang="en-US" sz="3600" b="1" dirty="0" err="1"/>
              <a:t>Ctd</a:t>
            </a:r>
            <a:r>
              <a:rPr lang="en-US" sz="3600" b="1" dirty="0"/>
              <a:t>- Required</a:t>
            </a:r>
            <a:r>
              <a:rPr lang="en-US" sz="3600" b="1" dirty="0" smtClean="0"/>
              <a:t> </a:t>
            </a:r>
            <a:endParaRPr lang="en-US" sz="3600" dirty="0"/>
          </a:p>
        </p:txBody>
      </p:sp>
      <p:sp>
        <p:nvSpPr>
          <p:cNvPr id="3" name="Content Placeholder 2"/>
          <p:cNvSpPr>
            <a:spLocks noGrp="1"/>
          </p:cNvSpPr>
          <p:nvPr>
            <p:ph idx="1"/>
          </p:nvPr>
        </p:nvSpPr>
        <p:spPr>
          <a:xfrm>
            <a:off x="179614" y="677415"/>
            <a:ext cx="12012386" cy="6546345"/>
          </a:xfrm>
          <a:noFill/>
        </p:spPr>
        <p:txBody>
          <a:bodyPr/>
          <a:lstStyle/>
          <a:p>
            <a:pPr marL="0" indent="0">
              <a:buNone/>
            </a:pPr>
            <a:endParaRPr lang="en-US" dirty="0" smtClean="0"/>
          </a:p>
          <a:p>
            <a:pPr marL="0" indent="0" algn="just">
              <a:buNone/>
            </a:pPr>
            <a:r>
              <a:rPr lang="en-US" dirty="0"/>
              <a:t>C) How much can be spent for capital investment before new ordinary shares must be sold. Assuming that retained earnings for next year’s investment are 50 percent of </a:t>
            </a:r>
            <a:r>
              <a:rPr lang="en-US" dirty="0" smtClean="0"/>
              <a:t>2022</a:t>
            </a:r>
          </a:p>
          <a:p>
            <a:pPr algn="just"/>
            <a:endParaRPr lang="en-US" dirty="0"/>
          </a:p>
          <a:p>
            <a:pPr marL="0" indent="0" algn="just">
              <a:buNone/>
            </a:pPr>
            <a:r>
              <a:rPr lang="en-US" dirty="0"/>
              <a:t>(D) What will the marginal cost of capital when the funds exceeds the amount calculated in (C), assuming new equity is issued at $ 20 per share?</a:t>
            </a:r>
          </a:p>
          <a:p>
            <a:pPr marL="0" indent="0">
              <a:buNone/>
            </a:pPr>
            <a:r>
              <a:rPr lang="en-US" b="1" dirty="0"/>
              <a:t> </a:t>
            </a:r>
            <a:endParaRPr lang="en-US" dirty="0"/>
          </a:p>
          <a:p>
            <a:pPr marL="0" indent="0">
              <a:buNone/>
            </a:pPr>
            <a:endParaRPr lang="en-US" dirty="0"/>
          </a:p>
        </p:txBody>
      </p:sp>
    </p:spTree>
    <p:extLst>
      <p:ext uri="{BB962C8B-B14F-4D97-AF65-F5344CB8AC3E}">
        <p14:creationId xmlns:p14="http://schemas.microsoft.com/office/powerpoint/2010/main" val="23577174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2467" y="0"/>
            <a:ext cx="10273761" cy="677415"/>
          </a:xfrm>
          <a:noFill/>
        </p:spPr>
        <p:txBody>
          <a:bodyPr/>
          <a:lstStyle/>
          <a:p>
            <a:pPr algn="l"/>
            <a:r>
              <a:rPr lang="en-US" sz="3600" b="1" dirty="0" smtClean="0"/>
              <a:t>Solution-A- Various Costs of  funds</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179614" y="677415"/>
                <a:ext cx="12012386" cy="6546345"/>
              </a:xfrm>
              <a:noFill/>
            </p:spPr>
            <p:txBody>
              <a:bodyPr/>
              <a:lstStyle/>
              <a:p>
                <a:pPr marL="0" lvl="0" indent="0">
                  <a:buNone/>
                </a:pPr>
                <a:r>
                  <a:rPr lang="en-US" dirty="0" smtClean="0"/>
                  <a:t> </a:t>
                </a:r>
                <a:r>
                  <a:rPr lang="en-US" dirty="0"/>
                  <a:t>Cost of new debt(</a:t>
                </a:r>
                <a:r>
                  <a:rPr lang="en-US" dirty="0" err="1"/>
                  <a:t>Kd</a:t>
                </a:r>
                <a:r>
                  <a:rPr lang="en-US" dirty="0"/>
                  <a:t>)= </a:t>
                </a:r>
                <a14:m>
                  <m:oMath xmlns:m="http://schemas.openxmlformats.org/officeDocument/2006/math">
                    <m:f>
                      <m:fPr>
                        <m:ctrlPr>
                          <a:rPr lang="en-US" i="1"/>
                        </m:ctrlPr>
                      </m:fPr>
                      <m:num>
                        <m:r>
                          <a:rPr lang="en-US" i="1"/>
                          <m:t>𝐼</m:t>
                        </m:r>
                        <m:r>
                          <a:rPr lang="en-US" i="1"/>
                          <m:t>(1−</m:t>
                        </m:r>
                        <m:r>
                          <a:rPr lang="en-US" i="1"/>
                          <m:t>𝑡</m:t>
                        </m:r>
                        <m:r>
                          <a:rPr lang="en-US" i="1"/>
                          <m:t>)</m:t>
                        </m:r>
                      </m:num>
                      <m:den>
                        <m:sSub>
                          <m:sSubPr>
                            <m:ctrlPr>
                              <a:rPr lang="en-US" i="1"/>
                            </m:ctrlPr>
                          </m:sSubPr>
                          <m:e>
                            <m:r>
                              <a:rPr lang="en-US" i="1"/>
                              <m:t>𝑃</m:t>
                            </m:r>
                          </m:e>
                          <m:sub>
                            <m:r>
                              <a:rPr lang="en-US" i="1"/>
                              <m:t>𝑏</m:t>
                            </m:r>
                          </m:sub>
                        </m:sSub>
                      </m:den>
                    </m:f>
                  </m:oMath>
                </a14:m>
                <a:r>
                  <a:rPr lang="en-US" dirty="0"/>
                  <a:t> = </a:t>
                </a:r>
                <a14:m>
                  <m:oMath xmlns:m="http://schemas.openxmlformats.org/officeDocument/2006/math">
                    <m:f>
                      <m:fPr>
                        <m:ctrlPr>
                          <a:rPr lang="en-US" i="1"/>
                        </m:ctrlPr>
                      </m:fPr>
                      <m:num>
                        <m:r>
                          <a:rPr lang="en-US" i="1"/>
                          <m:t>16(1−0.5)</m:t>
                        </m:r>
                      </m:num>
                      <m:den>
                        <m:r>
                          <a:rPr lang="en-US" i="1"/>
                          <m:t>96</m:t>
                        </m:r>
                      </m:den>
                    </m:f>
                  </m:oMath>
                </a14:m>
                <a:r>
                  <a:rPr lang="en-US" dirty="0"/>
                  <a:t>= 0.0833</a:t>
                </a:r>
              </a:p>
              <a:p>
                <a:pPr marL="0" indent="0">
                  <a:buNone/>
                </a:pPr>
                <a:endParaRPr lang="en-US" dirty="0"/>
              </a:p>
              <a:p>
                <a:pPr marL="0" lvl="0" indent="0">
                  <a:buNone/>
                </a:pPr>
                <a:r>
                  <a:rPr lang="en-US" dirty="0"/>
                  <a:t>Cost of new preference shares(</a:t>
                </a:r>
                <a:r>
                  <a:rPr lang="en-US" dirty="0" err="1"/>
                  <a:t>Kp</a:t>
                </a:r>
                <a:r>
                  <a:rPr lang="en-US" dirty="0"/>
                  <a:t>)= </a:t>
                </a:r>
                <a14:m>
                  <m:oMath xmlns:m="http://schemas.openxmlformats.org/officeDocument/2006/math">
                    <m:f>
                      <m:fPr>
                        <m:ctrlPr>
                          <a:rPr lang="en-US" i="1"/>
                        </m:ctrlPr>
                      </m:fPr>
                      <m:num>
                        <m:r>
                          <a:rPr lang="en-US" i="1"/>
                          <m:t>𝑃𝐷</m:t>
                        </m:r>
                      </m:num>
                      <m:den>
                        <m:sSub>
                          <m:sSubPr>
                            <m:ctrlPr>
                              <a:rPr lang="en-US" i="1"/>
                            </m:ctrlPr>
                          </m:sSubPr>
                          <m:e>
                            <m:r>
                              <a:rPr lang="en-US" i="1"/>
                              <m:t>𝑃</m:t>
                            </m:r>
                          </m:e>
                          <m:sub>
                            <m:r>
                              <a:rPr lang="en-US" i="1"/>
                              <m:t>𝑏</m:t>
                            </m:r>
                          </m:sub>
                        </m:sSub>
                      </m:den>
                    </m:f>
                  </m:oMath>
                </a14:m>
                <a:r>
                  <a:rPr lang="en-US" dirty="0"/>
                  <a:t> =  </a:t>
                </a:r>
                <a14:m>
                  <m:oMath xmlns:m="http://schemas.openxmlformats.org/officeDocument/2006/math">
                    <m:f>
                      <m:fPr>
                        <m:ctrlPr>
                          <a:rPr lang="en-US" i="1"/>
                        </m:ctrlPr>
                      </m:fPr>
                      <m:num>
                        <m:r>
                          <a:rPr lang="en-US" i="1"/>
                          <m:t>1.1</m:t>
                        </m:r>
                      </m:num>
                      <m:den>
                        <m:r>
                          <a:rPr lang="en-US" i="1"/>
                          <m:t>9.2</m:t>
                        </m:r>
                      </m:den>
                    </m:f>
                  </m:oMath>
                </a14:m>
                <a:r>
                  <a:rPr lang="en-US" dirty="0"/>
                  <a:t> = 0.12</a:t>
                </a:r>
              </a:p>
              <a:p>
                <a:pPr marL="0" indent="0">
                  <a:buNone/>
                </a:pPr>
                <a:endParaRPr lang="en-US" dirty="0"/>
              </a:p>
              <a:p>
                <a:pPr marL="0" lvl="0" indent="0">
                  <a:buNone/>
                </a:pPr>
                <a:r>
                  <a:rPr lang="en-US" dirty="0"/>
                  <a:t>Cost of new equity shares = </a:t>
                </a:r>
                <a14:m>
                  <m:oMath xmlns:m="http://schemas.openxmlformats.org/officeDocument/2006/math">
                    <m:f>
                      <m:fPr>
                        <m:ctrlPr>
                          <a:rPr lang="en-US" i="1"/>
                        </m:ctrlPr>
                      </m:fPr>
                      <m:num>
                        <m:sSub>
                          <m:sSubPr>
                            <m:ctrlPr>
                              <a:rPr lang="en-US" i="1"/>
                            </m:ctrlPr>
                          </m:sSubPr>
                          <m:e>
                            <m:r>
                              <a:rPr lang="en-US" i="1"/>
                              <m:t>𝐷</m:t>
                            </m:r>
                          </m:e>
                          <m:sub>
                            <m:r>
                              <a:rPr lang="en-US" i="1"/>
                              <m:t>1</m:t>
                            </m:r>
                          </m:sub>
                        </m:sSub>
                      </m:num>
                      <m:den>
                        <m:sSub>
                          <m:sSubPr>
                            <m:ctrlPr>
                              <a:rPr lang="en-US" i="1"/>
                            </m:ctrlPr>
                          </m:sSubPr>
                          <m:e>
                            <m:r>
                              <a:rPr lang="en-US" i="1"/>
                              <m:t>𝑃</m:t>
                            </m:r>
                          </m:e>
                          <m:sub>
                            <m:r>
                              <a:rPr lang="en-US" i="1"/>
                              <m:t>𝑏</m:t>
                            </m:r>
                          </m:sub>
                        </m:sSub>
                      </m:den>
                    </m:f>
                  </m:oMath>
                </a14:m>
                <a:r>
                  <a:rPr lang="en-US" dirty="0"/>
                  <a:t> + g= </a:t>
                </a:r>
                <a14:m>
                  <m:oMath xmlns:m="http://schemas.openxmlformats.org/officeDocument/2006/math">
                    <m:f>
                      <m:fPr>
                        <m:ctrlPr>
                          <a:rPr lang="en-US" i="1"/>
                        </m:ctrlPr>
                      </m:fPr>
                      <m:num>
                        <m:r>
                          <a:rPr lang="en-US" i="1"/>
                          <m:t>1.18</m:t>
                        </m:r>
                      </m:num>
                      <m:den>
                        <m:r>
                          <a:rPr lang="en-US" i="1"/>
                          <m:t>23.60</m:t>
                        </m:r>
                      </m:den>
                    </m:f>
                  </m:oMath>
                </a14:m>
                <a:r>
                  <a:rPr lang="en-US" dirty="0"/>
                  <a:t> + 0.10 = 0.05+ 0.10 =</a:t>
                </a:r>
                <a:r>
                  <a:rPr lang="en-US" dirty="0" smtClean="0"/>
                  <a:t>0.15 </a:t>
                </a:r>
              </a:p>
              <a:p>
                <a:pPr marL="0" lvl="0" indent="0">
                  <a:buNone/>
                </a:pPr>
                <a:endParaRPr lang="en-US" dirty="0"/>
              </a:p>
              <a:p>
                <a:pPr marL="0" lvl="0" indent="0">
                  <a:buNone/>
                </a:pPr>
                <a:r>
                  <a:rPr lang="en-US" dirty="0" smtClean="0"/>
                  <a:t>Calculating </a:t>
                </a:r>
                <a:r>
                  <a:rPr lang="en-US" dirty="0" err="1"/>
                  <a:t>D</a:t>
                </a:r>
                <a:r>
                  <a:rPr lang="en-US" baseline="-25000" dirty="0" err="1"/>
                  <a:t>1</a:t>
                </a:r>
                <a:r>
                  <a:rPr lang="en-US" baseline="-25000" dirty="0"/>
                  <a:t> </a:t>
                </a:r>
                <a:r>
                  <a:rPr lang="en-US" dirty="0"/>
                  <a:t>= 50% of 2022 EPS = 50% x 2.36= 1.18</a:t>
                </a:r>
              </a:p>
              <a:p>
                <a:pPr marL="0" indent="0">
                  <a:buNone/>
                </a:pP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179614" y="677415"/>
                <a:ext cx="12012386" cy="6546345"/>
              </a:xfrm>
              <a:blipFill>
                <a:blip r:embed="rId2"/>
                <a:stretch>
                  <a:fillRect l="-1268"/>
                </a:stretch>
              </a:blipFill>
            </p:spPr>
            <p:txBody>
              <a:bodyPr/>
              <a:lstStyle/>
              <a:p>
                <a:r>
                  <a:rPr lang="en-US">
                    <a:noFill/>
                  </a:rPr>
                  <a:t> </a:t>
                </a:r>
              </a:p>
            </p:txBody>
          </p:sp>
        </mc:Fallback>
      </mc:AlternateContent>
    </p:spTree>
    <p:extLst>
      <p:ext uri="{BB962C8B-B14F-4D97-AF65-F5344CB8AC3E}">
        <p14:creationId xmlns:p14="http://schemas.microsoft.com/office/powerpoint/2010/main" val="2088689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1"/>
            <a:ext cx="11544300" cy="751114"/>
          </a:xfrm>
        </p:spPr>
        <p:txBody>
          <a:bodyPr/>
          <a:lstStyle/>
          <a:p>
            <a:pPr algn="l"/>
            <a:r>
              <a:rPr lang="en-US" sz="3600" b="1" dirty="0"/>
              <a:t>Solution – C</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12271" y="751115"/>
                <a:ext cx="11748671" cy="5847393"/>
              </a:xfrm>
            </p:spPr>
            <p:txBody>
              <a:bodyPr/>
              <a:lstStyle/>
              <a:p>
                <a:pPr marL="0" indent="0" algn="just">
                  <a:buNone/>
                </a:pPr>
                <a:r>
                  <a:rPr lang="en-US" b="1" dirty="0" smtClean="0"/>
                  <a:t>Cash to </a:t>
                </a:r>
                <a:r>
                  <a:rPr lang="en-US" b="1" dirty="0"/>
                  <a:t>be spent for capital investment before new ordinary shares must be </a:t>
                </a:r>
                <a:r>
                  <a:rPr lang="en-US" b="1" dirty="0" smtClean="0"/>
                  <a:t>sold</a:t>
                </a:r>
                <a:r>
                  <a:rPr lang="en-US" dirty="0" smtClean="0"/>
                  <a:t>. The </a:t>
                </a:r>
                <a:r>
                  <a:rPr lang="en-US" dirty="0"/>
                  <a:t>company can spend the following amount without increasing marginal cost of capital and without selling the new shares:</a:t>
                </a:r>
              </a:p>
              <a:p>
                <a:pPr algn="just"/>
                <a:r>
                  <a:rPr lang="en-US" dirty="0"/>
                  <a:t>Retained earnings = (0.50) (2.36 × 10,000) = $ </a:t>
                </a:r>
                <a:r>
                  <a:rPr lang="en-US" dirty="0" smtClean="0"/>
                  <a:t>11,800</a:t>
                </a:r>
              </a:p>
              <a:p>
                <a:pPr algn="just"/>
                <a:endParaRPr lang="en-US" dirty="0"/>
              </a:p>
              <a:p>
                <a:pPr algn="just"/>
                <a:r>
                  <a:rPr lang="en-US" dirty="0"/>
                  <a:t>The ordinary equity (Retained earnings in this case) is 80% of total capital, Hence 11,800 = 80% of Total Capital</a:t>
                </a:r>
              </a:p>
              <a:p>
                <a:pPr algn="just"/>
                <a:r>
                  <a:rPr lang="en-US" dirty="0"/>
                  <a:t>Capital investment before issuing equity = </a:t>
                </a:r>
                <a14:m>
                  <m:oMath xmlns:m="http://schemas.openxmlformats.org/officeDocument/2006/math">
                    <m:f>
                      <m:fPr>
                        <m:ctrlPr>
                          <a:rPr lang="en-US" i="1"/>
                        </m:ctrlPr>
                      </m:fPr>
                      <m:num>
                        <m:r>
                          <a:rPr lang="en-US" i="1"/>
                          <m:t>11,800</m:t>
                        </m:r>
                      </m:num>
                      <m:den>
                        <m:r>
                          <a:rPr lang="en-US" i="1"/>
                          <m:t>0.80</m:t>
                        </m:r>
                      </m:den>
                    </m:f>
                  </m:oMath>
                </a14:m>
                <a:r>
                  <a:rPr lang="en-US" dirty="0"/>
                  <a:t> = 14,750</a:t>
                </a:r>
              </a:p>
              <a:p>
                <a:pPr marL="0" indent="0">
                  <a:buNone/>
                </a:pPr>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12271" y="751115"/>
                <a:ext cx="11748671" cy="5847393"/>
              </a:xfrm>
              <a:blipFill>
                <a:blip r:embed="rId2"/>
                <a:stretch>
                  <a:fillRect l="-1349" t="-1356" r="-1297"/>
                </a:stretch>
              </a:blipFill>
            </p:spPr>
            <p:txBody>
              <a:bodyPr/>
              <a:lstStyle/>
              <a:p>
                <a:r>
                  <a:rPr lang="en-US">
                    <a:noFill/>
                  </a:rPr>
                  <a:t> </a:t>
                </a:r>
              </a:p>
            </p:txBody>
          </p:sp>
        </mc:Fallback>
      </mc:AlternateContent>
    </p:spTree>
    <p:extLst>
      <p:ext uri="{BB962C8B-B14F-4D97-AF65-F5344CB8AC3E}">
        <p14:creationId xmlns:p14="http://schemas.microsoft.com/office/powerpoint/2010/main" val="11534710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271" y="1"/>
            <a:ext cx="11544300" cy="751114"/>
          </a:xfrm>
        </p:spPr>
        <p:txBody>
          <a:bodyPr/>
          <a:lstStyle/>
          <a:p>
            <a:pPr algn="l"/>
            <a:r>
              <a:rPr lang="en-US" sz="3600" b="1" dirty="0" smtClean="0"/>
              <a:t>Solution-D</a:t>
            </a:r>
            <a:endParaRPr lang="en-US" sz="3600"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12271" y="751115"/>
                <a:ext cx="11748671" cy="5847393"/>
              </a:xfrm>
            </p:spPr>
            <p:txBody>
              <a:bodyPr/>
              <a:lstStyle/>
              <a:p>
                <a:pPr marL="0" indent="0">
                  <a:buNone/>
                </a:pPr>
                <a:r>
                  <a:rPr lang="en-US" b="1" dirty="0"/>
                  <a:t>What will the marginal cost of capital when the funds exceeds the amount calculated in (C), assuming new equity is issued at $ 20 per share</a:t>
                </a:r>
                <a:r>
                  <a:rPr lang="en-US" b="1" dirty="0" smtClean="0"/>
                  <a:t>?</a:t>
                </a:r>
              </a:p>
              <a:p>
                <a:pPr marL="0" indent="0">
                  <a:buNone/>
                </a:pPr>
                <a:endParaRPr lang="en-US" b="1" dirty="0"/>
              </a:p>
              <a:p>
                <a:r>
                  <a:rPr lang="en-US" dirty="0"/>
                  <a:t>If the company spends in excess of $ 14,750 it will have to issue new shares</a:t>
                </a:r>
                <a:r>
                  <a:rPr lang="en-US" dirty="0" smtClean="0"/>
                  <a:t>.</a:t>
                </a:r>
                <a:endParaRPr lang="en-US" dirty="0"/>
              </a:p>
              <a:p>
                <a14:m>
                  <m:oMath xmlns:m="http://schemas.openxmlformats.org/officeDocument/2006/math">
                    <m:f>
                      <m:fPr>
                        <m:ctrlPr>
                          <a:rPr lang="en-US" i="1"/>
                        </m:ctrlPr>
                      </m:fPr>
                      <m:num>
                        <m:sSub>
                          <m:sSubPr>
                            <m:ctrlPr>
                              <a:rPr lang="en-US" i="1"/>
                            </m:ctrlPr>
                          </m:sSubPr>
                          <m:e>
                            <m:r>
                              <a:rPr lang="en-US" i="1"/>
                              <m:t>𝐷</m:t>
                            </m:r>
                          </m:e>
                          <m:sub>
                            <m:r>
                              <a:rPr lang="en-US" i="1"/>
                              <m:t>1</m:t>
                            </m:r>
                          </m:sub>
                        </m:sSub>
                      </m:num>
                      <m:den>
                        <m:sSub>
                          <m:sSubPr>
                            <m:ctrlPr>
                              <a:rPr lang="en-US" i="1"/>
                            </m:ctrlPr>
                          </m:sSubPr>
                          <m:e>
                            <m:r>
                              <a:rPr lang="en-US" i="1"/>
                              <m:t>𝑃</m:t>
                            </m:r>
                          </m:e>
                          <m:sub>
                            <m:r>
                              <a:rPr lang="en-US" i="1"/>
                              <m:t>0</m:t>
                            </m:r>
                          </m:sub>
                        </m:sSub>
                      </m:den>
                    </m:f>
                  </m:oMath>
                </a14:m>
                <a:r>
                  <a:rPr lang="en-US" dirty="0"/>
                  <a:t> + g        =  </a:t>
                </a:r>
                <a14:m>
                  <m:oMath xmlns:m="http://schemas.openxmlformats.org/officeDocument/2006/math">
                    <m:f>
                      <m:fPr>
                        <m:ctrlPr>
                          <a:rPr lang="en-US" i="1"/>
                        </m:ctrlPr>
                      </m:fPr>
                      <m:num>
                        <m:r>
                          <a:rPr lang="en-US" i="1"/>
                          <m:t>1.18</m:t>
                        </m:r>
                      </m:num>
                      <m:den>
                        <m:r>
                          <a:rPr lang="en-US" i="1"/>
                          <m:t>20</m:t>
                        </m:r>
                      </m:den>
                    </m:f>
                  </m:oMath>
                </a14:m>
                <a:r>
                  <a:rPr lang="en-US" dirty="0"/>
                  <a:t> + 0.10 = 0.159</a:t>
                </a:r>
              </a:p>
              <a:p>
                <a:endParaRPr lang="en-US"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12271" y="751115"/>
                <a:ext cx="11748671" cy="5847393"/>
              </a:xfrm>
              <a:blipFill>
                <a:blip r:embed="rId2"/>
                <a:stretch>
                  <a:fillRect l="-1349" t="-1356"/>
                </a:stretch>
              </a:blipFill>
            </p:spPr>
            <p:txBody>
              <a:bodyPr/>
              <a:lstStyle/>
              <a:p>
                <a:r>
                  <a:rPr lang="en-US">
                    <a:noFill/>
                  </a:rPr>
                  <a:t> </a:t>
                </a:r>
              </a:p>
            </p:txBody>
          </p:sp>
        </mc:Fallback>
      </mc:AlternateContent>
    </p:spTree>
    <p:extLst>
      <p:ext uri="{BB962C8B-B14F-4D97-AF65-F5344CB8AC3E}">
        <p14:creationId xmlns:p14="http://schemas.microsoft.com/office/powerpoint/2010/main" val="402263483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 y="135924"/>
            <a:ext cx="11451771" cy="696833"/>
          </a:xfrm>
        </p:spPr>
        <p:txBody>
          <a:bodyPr/>
          <a:lstStyle/>
          <a:p>
            <a:pPr lvl="1" algn="l"/>
            <a:r>
              <a:rPr lang="en-US" sz="3600" b="1" dirty="0" smtClean="0"/>
              <a:t>Solution D-  MCC</a:t>
            </a:r>
            <a:endParaRPr lang="en-US" sz="3600" dirty="0"/>
          </a:p>
        </p:txBody>
      </p:sp>
      <p:sp>
        <p:nvSpPr>
          <p:cNvPr id="3" name="Content Placeholder 2"/>
          <p:cNvSpPr>
            <a:spLocks noGrp="1"/>
          </p:cNvSpPr>
          <p:nvPr>
            <p:ph idx="1"/>
          </p:nvPr>
        </p:nvSpPr>
        <p:spPr>
          <a:xfrm>
            <a:off x="244930" y="832757"/>
            <a:ext cx="11947070" cy="6025243"/>
          </a:xfrm>
        </p:spPr>
        <p:txBody>
          <a:bodyPr/>
          <a:lstStyle/>
          <a:p>
            <a:pPr marL="0" indent="0">
              <a:buNone/>
            </a:pPr>
            <a:r>
              <a:rPr lang="en-US" dirty="0"/>
              <a:t>The marginal cost of capital will be :</a:t>
            </a:r>
          </a:p>
          <a:p>
            <a:endParaRPr lang="en-GB" dirty="0" smtClean="0"/>
          </a:p>
          <a:p>
            <a:pPr marL="0" indent="0">
              <a:buNone/>
            </a:pPr>
            <a:endParaRPr lang="en-US" dirty="0"/>
          </a:p>
        </p:txBody>
      </p:sp>
      <p:sp>
        <p:nvSpPr>
          <p:cNvPr id="5" name="Rectangle 4"/>
          <p:cNvSpPr/>
          <p:nvPr/>
        </p:nvSpPr>
        <p:spPr>
          <a:xfrm>
            <a:off x="130628" y="604157"/>
            <a:ext cx="11266715" cy="4524315"/>
          </a:xfrm>
          <a:prstGeom prst="rect">
            <a:avLst/>
          </a:prstGeom>
        </p:spPr>
        <p:txBody>
          <a:bodyPr wrap="square">
            <a:spAutoFit/>
          </a:bodyPr>
          <a:lstStyle/>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1188685416"/>
              </p:ext>
            </p:extLst>
          </p:nvPr>
        </p:nvGraphicFramePr>
        <p:xfrm>
          <a:off x="718457" y="1877787"/>
          <a:ext cx="7380515" cy="4389120"/>
        </p:xfrm>
        <a:graphic>
          <a:graphicData uri="http://schemas.openxmlformats.org/drawingml/2006/table">
            <a:tbl>
              <a:tblPr firstRow="1" firstCol="1" bandRow="1"/>
              <a:tblGrid>
                <a:gridCol w="2176731">
                  <a:extLst>
                    <a:ext uri="{9D8B030D-6E8A-4147-A177-3AD203B41FA5}">
                      <a16:colId xmlns:a16="http://schemas.microsoft.com/office/drawing/2014/main" val="2567367476"/>
                    </a:ext>
                  </a:extLst>
                </a:gridCol>
                <a:gridCol w="1511158">
                  <a:extLst>
                    <a:ext uri="{9D8B030D-6E8A-4147-A177-3AD203B41FA5}">
                      <a16:colId xmlns:a16="http://schemas.microsoft.com/office/drawing/2014/main" val="719790261"/>
                    </a:ext>
                  </a:extLst>
                </a:gridCol>
                <a:gridCol w="1846313">
                  <a:extLst>
                    <a:ext uri="{9D8B030D-6E8A-4147-A177-3AD203B41FA5}">
                      <a16:colId xmlns:a16="http://schemas.microsoft.com/office/drawing/2014/main" val="3289336396"/>
                    </a:ext>
                  </a:extLst>
                </a:gridCol>
                <a:gridCol w="1846313">
                  <a:extLst>
                    <a:ext uri="{9D8B030D-6E8A-4147-A177-3AD203B41FA5}">
                      <a16:colId xmlns:a16="http://schemas.microsoft.com/office/drawing/2014/main" val="330274062"/>
                    </a:ext>
                  </a:extLst>
                </a:gridCol>
              </a:tblGrid>
              <a:tr h="1394595">
                <a:tc>
                  <a:txBody>
                    <a:bodyPr/>
                    <a:lstStyle/>
                    <a:p>
                      <a:pPr>
                        <a:lnSpc>
                          <a:spcPct val="150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Type of Capital</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Proportion </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Specific Cost</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2400" b="1" i="1">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Product</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spcAft>
                          <a:spcPts val="0"/>
                        </a:spcAft>
                      </a:pPr>
                      <a:r>
                        <a:rPr lang="en-US" sz="2400" b="1">
                          <a:effectLst/>
                          <a:latin typeface="Times New Roman" panose="02020603050405020304" pitchFamily="18" charset="0"/>
                          <a:ea typeface="Times New Roman" panose="02020603050405020304" pitchFamily="18" charset="0"/>
                          <a:cs typeface="Times New Roman" panose="02020603050405020304" pitchFamily="18" charset="0"/>
                        </a:rPr>
                        <a:t> (2)x(3) =(4)</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7831926"/>
                  </a:ext>
                </a:extLst>
              </a:tr>
              <a:tr h="464864">
                <a:tc>
                  <a:txBody>
                    <a:bodyPr/>
                    <a:lstStyle/>
                    <a:p>
                      <a:pPr>
                        <a:lnSpc>
                          <a:spcPct val="150000"/>
                        </a:lnSpc>
                        <a:spcAft>
                          <a:spcPts val="0"/>
                        </a:spcAft>
                      </a:pPr>
                      <a:r>
                        <a:rPr lang="en-US" sz="2400" b="1" dirty="0">
                          <a:effectLst/>
                          <a:latin typeface="Times New Roman" panose="02020603050405020304" pitchFamily="18" charset="0"/>
                          <a:ea typeface="SegoeUI"/>
                          <a:cs typeface="Times New Roman" panose="02020603050405020304" pitchFamily="18" charset="0"/>
                        </a:rPr>
                        <a:t>Bonds </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SegoeUI"/>
                          <a:cs typeface="Times New Roman" panose="02020603050405020304" pitchFamily="18" charset="0"/>
                        </a:rPr>
                        <a:t>0.15</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SegoeUI"/>
                          <a:cs typeface="Times New Roman" panose="02020603050405020304" pitchFamily="18" charset="0"/>
                        </a:rPr>
                        <a:t>0.0833</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SegoeUI"/>
                          <a:cs typeface="Times New Roman" panose="02020603050405020304" pitchFamily="18" charset="0"/>
                        </a:rPr>
                        <a:t>0.0125</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30887135"/>
                  </a:ext>
                </a:extLst>
              </a:tr>
              <a:tr h="929730">
                <a:tc>
                  <a:txBody>
                    <a:bodyPr/>
                    <a:lstStyle/>
                    <a:p>
                      <a:pPr>
                        <a:lnSpc>
                          <a:spcPct val="150000"/>
                        </a:lnSpc>
                        <a:spcAft>
                          <a:spcPts val="0"/>
                        </a:spcAft>
                      </a:pPr>
                      <a:r>
                        <a:rPr lang="en-US" sz="2400" b="1" dirty="0">
                          <a:effectLst/>
                          <a:latin typeface="Times New Roman" panose="02020603050405020304" pitchFamily="18" charset="0"/>
                          <a:ea typeface="SegoeUI"/>
                          <a:cs typeface="Times New Roman" panose="02020603050405020304" pitchFamily="18" charset="0"/>
                        </a:rPr>
                        <a:t>Preference shares</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SegoeUI"/>
                          <a:cs typeface="Times New Roman" panose="02020603050405020304" pitchFamily="18" charset="0"/>
                        </a:rPr>
                        <a:t>0.05</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SegoeUI"/>
                          <a:cs typeface="Times New Roman" panose="02020603050405020304" pitchFamily="18" charset="0"/>
                        </a:rPr>
                        <a:t>0.1200</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SegoeUI"/>
                          <a:cs typeface="Times New Roman" panose="02020603050405020304" pitchFamily="18" charset="0"/>
                        </a:rPr>
                        <a:t>0.0060</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79430870"/>
                  </a:ext>
                </a:extLst>
              </a:tr>
              <a:tr h="464864">
                <a:tc>
                  <a:txBody>
                    <a:bodyPr/>
                    <a:lstStyle/>
                    <a:p>
                      <a:pPr>
                        <a:lnSpc>
                          <a:spcPct val="150000"/>
                        </a:lnSpc>
                        <a:spcAft>
                          <a:spcPts val="0"/>
                        </a:spcAft>
                      </a:pPr>
                      <a:r>
                        <a:rPr lang="en-US" sz="2400" b="1" dirty="0">
                          <a:effectLst/>
                          <a:latin typeface="Times New Roman" panose="02020603050405020304" pitchFamily="18" charset="0"/>
                          <a:ea typeface="SegoeUI"/>
                          <a:cs typeface="Times New Roman" panose="02020603050405020304" pitchFamily="18" charset="0"/>
                        </a:rPr>
                        <a:t>Equity shares </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SegoeUI"/>
                          <a:cs typeface="Times New Roman" panose="02020603050405020304" pitchFamily="18" charset="0"/>
                        </a:rPr>
                        <a:t>0.80</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SegoeUI"/>
                          <a:cs typeface="Times New Roman" panose="02020603050405020304" pitchFamily="18" charset="0"/>
                        </a:rPr>
                        <a:t>0.1590</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a:effectLst/>
                          <a:latin typeface="Times New Roman" panose="02020603050405020304" pitchFamily="18" charset="0"/>
                          <a:ea typeface="SegoeUI"/>
                          <a:cs typeface="Times New Roman" panose="02020603050405020304" pitchFamily="18" charset="0"/>
                        </a:rPr>
                        <a:t>0.1272</a:t>
                      </a:r>
                      <a:endParaRPr lang="en-US" sz="2400" b="1">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51753066"/>
                  </a:ext>
                </a:extLst>
              </a:tr>
              <a:tr h="464864">
                <a:tc>
                  <a:txBody>
                    <a:bodyPr/>
                    <a:lstStyle/>
                    <a:p>
                      <a:pPr>
                        <a:lnSpc>
                          <a:spcPct val="150000"/>
                        </a:lnSpc>
                        <a:spcAft>
                          <a:spcPts val="0"/>
                        </a:spcAft>
                      </a:pP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i="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i="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50000"/>
                        </a:lnSpc>
                        <a:spcAft>
                          <a:spcPts val="0"/>
                        </a:spcAft>
                      </a:pPr>
                      <a:r>
                        <a:rPr lang="en-US" sz="2400" b="1" dirty="0">
                          <a:effectLst/>
                          <a:latin typeface="Times New Roman" panose="02020603050405020304" pitchFamily="18" charset="0"/>
                          <a:ea typeface="SegoeUI"/>
                          <a:cs typeface="Times New Roman" panose="02020603050405020304" pitchFamily="18" charset="0"/>
                        </a:rPr>
                        <a:t>0.1457</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79814311"/>
                  </a:ext>
                </a:extLst>
              </a:tr>
            </a:tbl>
          </a:graphicData>
        </a:graphic>
      </p:graphicFrame>
    </p:spTree>
    <p:extLst>
      <p:ext uri="{BB962C8B-B14F-4D97-AF65-F5344CB8AC3E}">
        <p14:creationId xmlns:p14="http://schemas.microsoft.com/office/powerpoint/2010/main" val="36307196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8" y="135924"/>
            <a:ext cx="11451771" cy="696833"/>
          </a:xfrm>
        </p:spPr>
        <p:txBody>
          <a:bodyPr/>
          <a:lstStyle/>
          <a:p>
            <a:pPr algn="l"/>
            <a:r>
              <a:rPr lang="en-US" b="1" dirty="0" smtClean="0"/>
              <a:t/>
            </a:r>
            <a:br>
              <a:rPr lang="en-US" b="1" dirty="0" smtClean="0"/>
            </a:br>
            <a:r>
              <a:rPr lang="en-US" b="1" dirty="0" smtClean="0"/>
              <a:t/>
            </a:r>
            <a:br>
              <a:rPr lang="en-US" b="1" dirty="0" smtClean="0"/>
            </a:br>
            <a:r>
              <a:rPr lang="en-US" sz="3600" b="1" dirty="0" smtClean="0"/>
              <a:t>Illustration</a:t>
            </a:r>
            <a:r>
              <a:rPr lang="en-US" sz="3600" dirty="0"/>
              <a:t/>
            </a:r>
            <a:br>
              <a:rPr lang="en-US" sz="3600" dirty="0"/>
            </a:br>
            <a:r>
              <a:rPr lang="en-US" dirty="0"/>
              <a:t/>
            </a:r>
            <a:br>
              <a:rPr lang="en-US" dirty="0"/>
            </a:br>
            <a:r>
              <a:rPr lang="en-US" dirty="0"/>
              <a:t> </a:t>
            </a:r>
            <a:endParaRPr lang="en-US" dirty="0"/>
          </a:p>
        </p:txBody>
      </p:sp>
      <p:sp>
        <p:nvSpPr>
          <p:cNvPr id="3" name="Content Placeholder 2"/>
          <p:cNvSpPr>
            <a:spLocks noGrp="1"/>
          </p:cNvSpPr>
          <p:nvPr>
            <p:ph idx="1"/>
          </p:nvPr>
        </p:nvSpPr>
        <p:spPr>
          <a:xfrm>
            <a:off x="130628" y="832757"/>
            <a:ext cx="12061371" cy="6025243"/>
          </a:xfrm>
        </p:spPr>
        <p:txBody>
          <a:bodyPr/>
          <a:lstStyle/>
          <a:p>
            <a:pPr marL="0" indent="0">
              <a:buNone/>
            </a:pPr>
            <a:r>
              <a:rPr lang="en-US" dirty="0" err="1" smtClean="0"/>
              <a:t>Makeen</a:t>
            </a:r>
            <a:r>
              <a:rPr lang="en-US" dirty="0" smtClean="0"/>
              <a:t> </a:t>
            </a:r>
            <a:r>
              <a:rPr lang="en-US" dirty="0"/>
              <a:t>Investments Ltd. wishes to raise funds amounting to $10 million to finance a project in the following manner: </a:t>
            </a:r>
          </a:p>
          <a:p>
            <a:r>
              <a:rPr lang="en-US" dirty="0"/>
              <a:t>	$.6 million from debt; and</a:t>
            </a:r>
          </a:p>
          <a:p>
            <a:r>
              <a:rPr lang="en-US" dirty="0"/>
              <a:t>	$.4 million from floating new ordinary shares.</a:t>
            </a:r>
          </a:p>
          <a:p>
            <a:pPr marL="0" indent="0">
              <a:buNone/>
            </a:pPr>
            <a:r>
              <a:rPr lang="en-US" dirty="0" smtClean="0"/>
              <a:t>The </a:t>
            </a:r>
            <a:r>
              <a:rPr lang="en-US" dirty="0"/>
              <a:t>present capital structure of the company is made up as follows:</a:t>
            </a:r>
          </a:p>
          <a:p>
            <a:pPr lvl="0"/>
            <a:r>
              <a:rPr lang="en-US" dirty="0"/>
              <a:t>600,000 fully paid ordinary shares of $10 each</a:t>
            </a:r>
          </a:p>
          <a:p>
            <a:pPr lvl="0"/>
            <a:r>
              <a:rPr lang="en-US" dirty="0"/>
              <a:t>Retained earnings of $4 million</a:t>
            </a:r>
          </a:p>
          <a:p>
            <a:pPr lvl="0"/>
            <a:r>
              <a:rPr lang="en-US" dirty="0"/>
              <a:t>200,000, 10% preference shares of $20 each.</a:t>
            </a:r>
          </a:p>
          <a:p>
            <a:pPr lvl="0"/>
            <a:r>
              <a:rPr lang="en-US" dirty="0"/>
              <a:t>40,000 6% long term bonds of $150 each.</a:t>
            </a:r>
          </a:p>
          <a:p>
            <a:pPr marL="0" indent="0">
              <a:buNone/>
            </a:pPr>
            <a:endParaRPr lang="en-US" dirty="0"/>
          </a:p>
        </p:txBody>
      </p:sp>
    </p:spTree>
    <p:extLst>
      <p:ext uri="{BB962C8B-B14F-4D97-AF65-F5344CB8AC3E}">
        <p14:creationId xmlns:p14="http://schemas.microsoft.com/office/powerpoint/2010/main" val="27219990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 y="0"/>
            <a:ext cx="11445240" cy="954915"/>
          </a:xfrm>
        </p:spPr>
        <p:txBody>
          <a:bodyPr/>
          <a:lstStyle/>
          <a:p>
            <a:pPr lvl="1" algn="l"/>
            <a:r>
              <a:rPr lang="en-US" sz="3600" b="1" dirty="0" smtClean="0"/>
              <a:t>Illustration-</a:t>
            </a:r>
            <a:r>
              <a:rPr lang="en-US" sz="3600" b="1" dirty="0" err="1" smtClean="0"/>
              <a:t>Ctd</a:t>
            </a:r>
            <a:endParaRPr lang="en-US" sz="3600" dirty="0"/>
          </a:p>
        </p:txBody>
      </p:sp>
      <p:sp>
        <p:nvSpPr>
          <p:cNvPr id="3" name="Content Placeholder 2"/>
          <p:cNvSpPr>
            <a:spLocks noGrp="1"/>
          </p:cNvSpPr>
          <p:nvPr>
            <p:ph idx="1"/>
          </p:nvPr>
        </p:nvSpPr>
        <p:spPr>
          <a:xfrm>
            <a:off x="280518" y="1213996"/>
            <a:ext cx="11911481" cy="5644004"/>
          </a:xfrm>
        </p:spPr>
        <p:txBody>
          <a:bodyPr/>
          <a:lstStyle/>
          <a:p>
            <a:pPr algn="just"/>
            <a:r>
              <a:rPr lang="en-US" dirty="0"/>
              <a:t>The current market value of the company’s ordinary shares is $60 per share.  The expected ordinary share dividends in a year’s time is $2.40 per share.  The average growth rate in both dividends and earnings has been 10% over the past ten years and this growth rate is expected to be maintained in the foreseeable future</a:t>
            </a:r>
            <a:r>
              <a:rPr lang="en-US" dirty="0" smtClean="0"/>
              <a:t>.</a:t>
            </a:r>
          </a:p>
          <a:p>
            <a:pPr algn="just"/>
            <a:endParaRPr lang="en-US" dirty="0"/>
          </a:p>
          <a:p>
            <a:pPr algn="just"/>
            <a:r>
              <a:rPr lang="en-US" dirty="0"/>
              <a:t>The company’s long term bonds currently change hands for $100 each.  The bonds will mature in 100 years.  The preference shares were issued four years ago and still change hands at face value.</a:t>
            </a:r>
          </a:p>
          <a:p>
            <a:pPr marL="0" indent="0" algn="just">
              <a:buNone/>
            </a:pPr>
            <a:endParaRPr lang="en-US" dirty="0"/>
          </a:p>
        </p:txBody>
      </p:sp>
    </p:spTree>
    <p:extLst>
      <p:ext uri="{BB962C8B-B14F-4D97-AF65-F5344CB8AC3E}">
        <p14:creationId xmlns:p14="http://schemas.microsoft.com/office/powerpoint/2010/main" val="33095338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35925"/>
            <a:ext cx="11353800" cy="827462"/>
          </a:xfrm>
        </p:spPr>
        <p:txBody>
          <a:bodyPr/>
          <a:lstStyle/>
          <a:p>
            <a:pPr algn="l"/>
            <a:r>
              <a:rPr lang="en-US" sz="3600" b="1" dirty="0"/>
              <a:t>Illustration-</a:t>
            </a:r>
            <a:r>
              <a:rPr lang="en-US" sz="3600" b="1" dirty="0" err="1"/>
              <a:t>Ctd</a:t>
            </a:r>
            <a:endParaRPr lang="en-US" sz="3600" dirty="0"/>
          </a:p>
        </p:txBody>
      </p:sp>
      <p:sp>
        <p:nvSpPr>
          <p:cNvPr id="3" name="Content Placeholder 2"/>
          <p:cNvSpPr>
            <a:spLocks noGrp="1"/>
          </p:cNvSpPr>
          <p:nvPr>
            <p:ph idx="1"/>
          </p:nvPr>
        </p:nvSpPr>
        <p:spPr>
          <a:xfrm>
            <a:off x="228600" y="1143000"/>
            <a:ext cx="11963400" cy="5516881"/>
          </a:xfrm>
        </p:spPr>
        <p:txBody>
          <a:bodyPr/>
          <a:lstStyle/>
          <a:p>
            <a:pPr marL="0" indent="0">
              <a:buNone/>
            </a:pPr>
            <a:r>
              <a:rPr lang="en-US" b="1" dirty="0"/>
              <a:t>Required:</a:t>
            </a:r>
            <a:endParaRPr lang="en-US" sz="2800" dirty="0"/>
          </a:p>
          <a:p>
            <a:pPr marL="0" lvl="0" indent="0">
              <a:buNone/>
            </a:pPr>
            <a:r>
              <a:rPr lang="en-US" dirty="0" err="1" smtClean="0"/>
              <a:t>i</a:t>
            </a:r>
            <a:r>
              <a:rPr lang="en-US" dirty="0" smtClean="0"/>
              <a:t>)Compute </a:t>
            </a:r>
            <a:r>
              <a:rPr lang="en-US" dirty="0"/>
              <a:t>the component cost of:</a:t>
            </a:r>
            <a:endParaRPr lang="en-US" sz="2800" dirty="0"/>
          </a:p>
          <a:p>
            <a:pPr lvl="1"/>
            <a:r>
              <a:rPr lang="en-US" dirty="0"/>
              <a:t>Ordinary share capital;					</a:t>
            </a:r>
            <a:endParaRPr lang="en-US" sz="2400" dirty="0"/>
          </a:p>
          <a:p>
            <a:pPr lvl="1"/>
            <a:r>
              <a:rPr lang="en-US" dirty="0"/>
              <a:t>Debt capital						</a:t>
            </a:r>
            <a:endParaRPr lang="en-US" sz="2400" dirty="0"/>
          </a:p>
          <a:p>
            <a:pPr lvl="1"/>
            <a:r>
              <a:rPr lang="en-US" dirty="0"/>
              <a:t>Preference share capital.					</a:t>
            </a:r>
            <a:endParaRPr lang="en-US" sz="2400" dirty="0"/>
          </a:p>
          <a:p>
            <a:pPr marL="0" indent="0">
              <a:buNone/>
            </a:pPr>
            <a:r>
              <a:rPr lang="en-US" dirty="0" smtClean="0"/>
              <a:t>ii)  Compute </a:t>
            </a:r>
            <a:r>
              <a:rPr lang="en-US" dirty="0"/>
              <a:t>the company’s current weighted average cost of capital.	</a:t>
            </a:r>
            <a:endParaRPr lang="en-US" sz="2800" dirty="0"/>
          </a:p>
          <a:p>
            <a:pPr marL="0" indent="0">
              <a:buNone/>
            </a:pPr>
            <a:r>
              <a:rPr lang="en-US" dirty="0" smtClean="0"/>
              <a:t>iii) Compute </a:t>
            </a:r>
            <a:r>
              <a:rPr lang="en-US" dirty="0"/>
              <a:t>the company’s marginal cost of capital if it raised the additional $10 million as envisaged.  (Assume a tax rate of 30%).		</a:t>
            </a:r>
            <a:r>
              <a:rPr lang="en-US" dirty="0" smtClean="0"/>
              <a:t> </a:t>
            </a:r>
            <a:endParaRPr lang="en-US" dirty="0"/>
          </a:p>
        </p:txBody>
      </p:sp>
    </p:spTree>
    <p:extLst>
      <p:ext uri="{BB962C8B-B14F-4D97-AF65-F5344CB8AC3E}">
        <p14:creationId xmlns:p14="http://schemas.microsoft.com/office/powerpoint/2010/main" val="32301502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0"/>
            <a:ext cx="11347622" cy="849086"/>
          </a:xfrm>
        </p:spPr>
        <p:txBody>
          <a:bodyPr/>
          <a:lstStyle/>
          <a:p>
            <a:pPr algn="l"/>
            <a:r>
              <a:rPr lang="en-US" sz="3600" b="1" dirty="0" smtClean="0"/>
              <a:t/>
            </a:r>
            <a:br>
              <a:rPr lang="en-US" sz="3600" b="1" dirty="0" smtClean="0"/>
            </a:br>
            <a:r>
              <a:rPr lang="en-US" sz="3600" b="1" dirty="0" smtClean="0"/>
              <a:t>Solution- Cost of Equity</a:t>
            </a:r>
            <a:r>
              <a:rPr lang="en-US" sz="3600" b="1" dirty="0"/>
              <a:t/>
            </a:r>
            <a:br>
              <a:rPr lang="en-US" sz="3600" b="1" dirty="0"/>
            </a:br>
            <a:r>
              <a:rPr lang="en-US" dirty="0"/>
              <a:t> </a:t>
            </a:r>
          </a:p>
        </p:txBody>
      </p:sp>
      <p:sp>
        <p:nvSpPr>
          <p:cNvPr id="3" name="Content Placeholder 2"/>
          <p:cNvSpPr>
            <a:spLocks noGrp="1"/>
          </p:cNvSpPr>
          <p:nvPr>
            <p:ph idx="1"/>
          </p:nvPr>
        </p:nvSpPr>
        <p:spPr>
          <a:xfrm>
            <a:off x="234778" y="654909"/>
            <a:ext cx="11726164" cy="6203092"/>
          </a:xfrm>
        </p:spPr>
        <p:txBody>
          <a:bodyPr/>
          <a:lstStyle/>
          <a:p>
            <a:pPr marL="0" indent="0" algn="just">
              <a:buNone/>
            </a:pPr>
            <a:endParaRPr lang="en-US" dirty="0"/>
          </a:p>
        </p:txBody>
      </p:sp>
      <p:pic>
        <p:nvPicPr>
          <p:cNvPr id="14" name="Picture 13"/>
          <p:cNvPicPr>
            <a:picLocks noChangeAspect="1"/>
          </p:cNvPicPr>
          <p:nvPr/>
        </p:nvPicPr>
        <p:blipFill>
          <a:blip r:embed="rId2"/>
          <a:stretch>
            <a:fillRect/>
          </a:stretch>
        </p:blipFill>
        <p:spPr>
          <a:xfrm>
            <a:off x="440871" y="1131921"/>
            <a:ext cx="10639799" cy="5056608"/>
          </a:xfrm>
          <a:prstGeom prst="rect">
            <a:avLst/>
          </a:prstGeom>
        </p:spPr>
      </p:pic>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 y="146957"/>
            <a:ext cx="11468100" cy="702129"/>
          </a:xfrm>
        </p:spPr>
        <p:txBody>
          <a:bodyPr/>
          <a:lstStyle/>
          <a:p>
            <a:pPr algn="l"/>
            <a:r>
              <a:rPr lang="en-US" sz="3600" b="1" dirty="0" smtClean="0"/>
              <a:t/>
            </a:r>
            <a:br>
              <a:rPr lang="en-US" sz="3600" b="1" dirty="0" smtClean="0"/>
            </a:br>
            <a:r>
              <a:rPr lang="en-US" sz="3600" b="1" dirty="0" smtClean="0"/>
              <a:t>Solution- </a:t>
            </a:r>
            <a:r>
              <a:rPr lang="en-US" sz="3600" b="1" dirty="0"/>
              <a:t>Cost of debt capital (</a:t>
            </a:r>
            <a:r>
              <a:rPr lang="en-US" sz="3600" b="1" dirty="0" err="1"/>
              <a:t>Kd</a:t>
            </a:r>
            <a:r>
              <a:rPr lang="en-US" sz="3600" b="1" dirty="0"/>
              <a:t>)</a:t>
            </a:r>
            <a:r>
              <a:rPr lang="en-US" sz="3600" dirty="0"/>
              <a:t/>
            </a:r>
            <a:br>
              <a:rPr lang="en-US" sz="3600" dirty="0"/>
            </a:br>
            <a:r>
              <a:rPr lang="en-US" sz="3600" b="1" dirty="0" smtClean="0"/>
              <a:t> </a:t>
            </a:r>
            <a:endParaRPr lang="en-US" dirty="0"/>
          </a:p>
        </p:txBody>
      </p:sp>
      <p:sp>
        <p:nvSpPr>
          <p:cNvPr id="3" name="Content Placeholder 2"/>
          <p:cNvSpPr>
            <a:spLocks noGrp="1"/>
          </p:cNvSpPr>
          <p:nvPr>
            <p:ph idx="1"/>
          </p:nvPr>
        </p:nvSpPr>
        <p:spPr>
          <a:xfrm>
            <a:off x="234778" y="849085"/>
            <a:ext cx="11726164" cy="5845629"/>
          </a:xfrm>
        </p:spPr>
        <p:txBody>
          <a:bodyPr/>
          <a:lstStyle/>
          <a:p>
            <a:pPr marL="0" indent="0">
              <a:buNone/>
            </a:pPr>
            <a:endParaRPr lang="en-US" dirty="0"/>
          </a:p>
          <a:p>
            <a:pPr marL="0" indent="0">
              <a:buNone/>
            </a:pPr>
            <a:endParaRPr lang="en-US" dirty="0"/>
          </a:p>
        </p:txBody>
      </p:sp>
      <mc:AlternateContent xmlns:mc="http://schemas.openxmlformats.org/markup-compatibility/2006">
        <mc:Choice xmlns:a14="http://schemas.microsoft.com/office/drawing/2010/main" Requires="a14">
          <p:sp>
            <p:nvSpPr>
              <p:cNvPr id="4" name="Rectangle 3"/>
              <p:cNvSpPr/>
              <p:nvPr/>
            </p:nvSpPr>
            <p:spPr>
              <a:xfrm>
                <a:off x="234778" y="849084"/>
                <a:ext cx="8925551" cy="5845190"/>
              </a:xfrm>
              <a:prstGeom prst="rect">
                <a:avLst/>
              </a:prstGeom>
            </p:spPr>
            <p:txBody>
              <a:bodyPr wrap="square">
                <a:spAutoFit/>
              </a:bodyPr>
              <a:lstStyle/>
              <a:p>
                <a:pPr marL="914400" indent="-457200" algn="just">
                  <a:lnSpc>
                    <a:spcPct val="115000"/>
                  </a:lnSpc>
                  <a:spcAft>
                    <a:spcPts val="10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Since the bond has </a:t>
                </a:r>
                <a:r>
                  <a:rPr lang="en-US" sz="2400"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100years</a:t>
                </a:r>
                <a:r>
                  <a:rPr lang="en-US" sz="2400"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maturity period then </a:t>
                </a:r>
                <a:r>
                  <a:rPr lang="en-US" sz="2400" b="1" dirty="0" err="1">
                    <a:effectLst/>
                    <a:latin typeface="Times New Roman" panose="02020603050405020304" pitchFamily="18" charset="0"/>
                    <a:ea typeface="Times New Roman" panose="02020603050405020304" pitchFamily="18" charset="0"/>
                    <a:cs typeface="Times New Roman" panose="02020603050405020304" pitchFamily="18" charset="0"/>
                  </a:rPr>
                  <a:t>Kd</a:t>
                </a:r>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 = yield to maturity = redemption.</a:t>
                </a:r>
                <a:endParaRPr lang="en-US" sz="2400" b="1" dirty="0">
                  <a:effectLst/>
                  <a:latin typeface="Calibri" panose="020F0502020204030204" pitchFamily="34" charset="0"/>
                  <a:ea typeface="Times New Roman" panose="02020603050405020304" pitchFamily="18" charset="0"/>
                  <a:cs typeface="Times New Roman" panose="02020603050405020304" pitchFamily="18" charset="0"/>
                </a:endParaRPr>
              </a:p>
              <a:p>
                <a:pPr marL="914400" indent="-457200" algn="just">
                  <a:lnSpc>
                    <a:spcPct val="115000"/>
                  </a:lnSpc>
                  <a:spcAft>
                    <a:spcPts val="10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Kd</a:t>
                </a: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sSub>
                      <m:sSub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𝑲</m:t>
                        </m:r>
                      </m:e>
                      <m:sub>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𝒅</m:t>
                        </m:r>
                      </m:sub>
                    </m:sSub>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𝐈</m:t>
                        </m:r>
                        <m:r>
                          <a:rPr lang="en-US" sz="2000" b="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𝟏</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𝐭</m:t>
                        </m:r>
                        <m:r>
                          <a:rPr lang="en-US" sz="2000" b="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fPr>
                          <m:num>
                            <m:d>
                              <m:d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𝒎</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𝑷</m:t>
                                    </m:r>
                                  </m:e>
                                  <m:sub>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𝒃</m:t>
                                    </m:r>
                                  </m:sub>
                                </m:sSub>
                              </m:e>
                            </m:d>
                          </m:num>
                          <m:den>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𝒏</m:t>
                            </m:r>
                          </m:den>
                        </m:f>
                      </m:num>
                      <m:den>
                        <m:f>
                          <m:f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fPr>
                          <m:num>
                            <m:d>
                              <m:d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𝒎</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sSub>
                                  <m:sSub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𝑷</m:t>
                                    </m:r>
                                  </m:e>
                                  <m:sub>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𝒃</m:t>
                                    </m:r>
                                  </m:sub>
                                </m:sSub>
                              </m:e>
                            </m:d>
                          </m:num>
                          <m:den>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𝟐</m:t>
                            </m:r>
                          </m:den>
                        </m:f>
                      </m:den>
                    </m:f>
                  </m:oMath>
                </a14:m>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p>
                <a:pPr marL="914400" indent="-457200" algn="just">
                  <a:lnSpc>
                    <a:spcPct val="115000"/>
                  </a:lnSpc>
                  <a:spcAft>
                    <a:spcPts val="10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m	=	Maturity/per value = $ 150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p>
                <a:pPr marL="914400" indent="-457200" algn="just">
                  <a:lnSpc>
                    <a:spcPct val="115000"/>
                  </a:lnSpc>
                  <a:spcAft>
                    <a:spcPts val="10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sSub>
                      <m:sSub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𝑷</m:t>
                        </m:r>
                      </m:e>
                      <m:sub>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𝒃</m:t>
                        </m:r>
                      </m:sub>
                    </m:sSub>
                  </m:oMath>
                </a14:m>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	market value = $ 100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p>
                <a:pPr marL="914400" indent="-457200" algn="just">
                  <a:lnSpc>
                    <a:spcPct val="115000"/>
                  </a:lnSpc>
                  <a:spcAft>
                    <a:spcPts val="10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n	=	number of years to maturity =100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p>
                <a:pPr marL="914400" indent="-457200" algn="just">
                  <a:lnSpc>
                    <a:spcPct val="115000"/>
                  </a:lnSpc>
                  <a:spcAft>
                    <a:spcPts val="10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I	=	Interest = 6% x $ 150 = $ 9 </a:t>
                </a:r>
                <a:r>
                  <a:rPr lang="en-US" sz="2000" b="1" dirty="0" err="1">
                    <a:effectLst/>
                    <a:latin typeface="Times New Roman" panose="02020603050405020304" pitchFamily="18" charset="0"/>
                    <a:ea typeface="Times New Roman" panose="02020603050405020304" pitchFamily="18" charset="0"/>
                    <a:cs typeface="Times New Roman" panose="02020603050405020304" pitchFamily="18" charset="0"/>
                  </a:rPr>
                  <a:t>p.a</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p>
                <a:pPr marL="914400" indent="-457200" algn="just">
                  <a:lnSpc>
                    <a:spcPct val="115000"/>
                  </a:lnSpc>
                  <a:spcAft>
                    <a:spcPts val="1000"/>
                  </a:spcAft>
                </a:pPr>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t	=	Tax rate = 30%</a:t>
                </a: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15000"/>
                  </a:lnSpc>
                  <a:spcAft>
                    <a:spcPts val="1000"/>
                  </a:spcAft>
                </a:pPr>
                <a14:m>
                  <m:oMath xmlns:m="http://schemas.openxmlformats.org/officeDocument/2006/math">
                    <m:sSub>
                      <m:sSub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𝑲</m:t>
                        </m:r>
                      </m:e>
                      <m:sub>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𝒅</m:t>
                        </m:r>
                      </m:sub>
                    </m:sSub>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𝟗</m:t>
                        </m:r>
                        <m:r>
                          <a:rPr lang="en-US" sz="2000" b="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𝟏</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𝟎</m:t>
                        </m:r>
                        <m:r>
                          <a:rPr lang="en-US" sz="2000" b="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𝟑</m:t>
                        </m:r>
                        <m:r>
                          <a:rPr lang="en-US" sz="2000" b="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fPr>
                          <m:num>
                            <m:d>
                              <m:d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𝟏𝟓𝟎</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𝟏𝟎𝟎</m:t>
                                </m:r>
                              </m:e>
                            </m:d>
                          </m:num>
                          <m:den>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𝟏𝟎𝟎</m:t>
                            </m:r>
                          </m:den>
                        </m:f>
                      </m:num>
                      <m:den>
                        <m:f>
                          <m:f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fPr>
                          <m:num>
                            <m:d>
                              <m:dPr>
                                <m:ctrlP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𝟏𝟓𝟎</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𝟏𝟎𝟎</m:t>
                                </m:r>
                              </m:e>
                            </m:d>
                          </m:num>
                          <m:den>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000" b="1" i="1">
                                <a:effectLst/>
                                <a:latin typeface="Cambria Math" panose="02040503050406030204" pitchFamily="18" charset="0"/>
                                <a:ea typeface="Times New Roman" panose="02020603050405020304" pitchFamily="18" charset="0"/>
                                <a:cs typeface="Times New Roman" panose="02020603050405020304" pitchFamily="18" charset="0"/>
                              </a:rPr>
                              <m:t>𝟐</m:t>
                            </m:r>
                          </m:den>
                        </m:f>
                      </m:den>
                    </m:f>
                  </m:oMath>
                </a14:m>
                <a:r>
                  <a:rPr lang="en-US" sz="2000" b="1" dirty="0">
                    <a:effectLst/>
                    <a:latin typeface="Times New Roman" panose="02020603050405020304" pitchFamily="18" charset="0"/>
                    <a:ea typeface="Times New Roman" panose="02020603050405020304" pitchFamily="18" charset="0"/>
                    <a:cs typeface="Times New Roman" panose="02020603050405020304" pitchFamily="18" charset="0"/>
                  </a:rPr>
                  <a:t>    6.8/125 X 100 = 5.441</a:t>
                </a:r>
                <a:r>
                  <a:rPr lang="en-US"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15000"/>
                  </a:lnSpc>
                  <a:spcAft>
                    <a:spcPts val="1000"/>
                  </a:spcAft>
                </a:pPr>
                <a:endParaRPr lang="en-US" sz="2000" b="1" dirty="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p:sp>
            <p:nvSpPr>
              <p:cNvPr id="4" name="Rectangle 3"/>
              <p:cNvSpPr>
                <a:spLocks noRot="1" noChangeAspect="1" noMove="1" noResize="1" noEditPoints="1" noAdjustHandles="1" noChangeArrowheads="1" noChangeShapeType="1" noTextEdit="1"/>
              </p:cNvSpPr>
              <p:nvPr/>
            </p:nvSpPr>
            <p:spPr>
              <a:xfrm>
                <a:off x="234778" y="849084"/>
                <a:ext cx="8925551" cy="5845190"/>
              </a:xfrm>
              <a:prstGeom prst="rect">
                <a:avLst/>
              </a:prstGeom>
              <a:blipFill>
                <a:blip r:embed="rId2"/>
                <a:stretch>
                  <a:fillRect t="-417" r="-1025"/>
                </a:stretch>
              </a:blipFill>
            </p:spPr>
            <p:txBody>
              <a:bodyPr/>
              <a:lstStyle/>
              <a:p>
                <a:r>
                  <a:rPr lang="en-US">
                    <a:noFill/>
                  </a:rPr>
                  <a:t> </a:t>
                </a:r>
              </a:p>
            </p:txBody>
          </p:sp>
        </mc:Fallback>
      </mc:AlternateContent>
    </p:spTree>
    <p:extLst>
      <p:ext uri="{BB962C8B-B14F-4D97-AF65-F5344CB8AC3E}">
        <p14:creationId xmlns:p14="http://schemas.microsoft.com/office/powerpoint/2010/main" val="10142352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629" y="0"/>
            <a:ext cx="11451771" cy="840659"/>
          </a:xfrm>
        </p:spPr>
        <p:txBody>
          <a:bodyPr/>
          <a:lstStyle/>
          <a:p>
            <a:pPr lvl="0" algn="l"/>
            <a:r>
              <a:rPr lang="en-US" sz="3600" b="1" dirty="0" smtClean="0"/>
              <a:t>Solution- </a:t>
            </a:r>
            <a:r>
              <a:rPr lang="en-US" sz="3600" b="1" dirty="0"/>
              <a:t>Cost of </a:t>
            </a:r>
            <a:r>
              <a:rPr lang="en-US" sz="3600" b="1" dirty="0" smtClean="0"/>
              <a:t>preference share capital (</a:t>
            </a:r>
            <a:r>
              <a:rPr lang="en-US" sz="3600" b="1" dirty="0" err="1" smtClean="0"/>
              <a:t>kp</a:t>
            </a:r>
            <a:r>
              <a:rPr lang="en-US" sz="3600" b="1" dirty="0" smtClean="0"/>
              <a:t>) </a:t>
            </a:r>
            <a:endParaRPr lang="en-US" sz="3600" dirty="0"/>
          </a:p>
        </p:txBody>
      </p:sp>
      <p:sp>
        <p:nvSpPr>
          <p:cNvPr id="3" name="Content Placeholder 2"/>
          <p:cNvSpPr>
            <a:spLocks noGrp="1"/>
          </p:cNvSpPr>
          <p:nvPr>
            <p:ph idx="1"/>
          </p:nvPr>
        </p:nvSpPr>
        <p:spPr>
          <a:xfrm>
            <a:off x="375557" y="840659"/>
            <a:ext cx="11413672" cy="5903041"/>
          </a:xfrm>
        </p:spPr>
        <p:txBody>
          <a:bodyPr/>
          <a:lstStyle/>
          <a:p>
            <a:pPr marL="0" indent="0">
              <a:buNone/>
            </a:pPr>
            <a:r>
              <a:rPr lang="en-US" dirty="0"/>
              <a:t> </a:t>
            </a:r>
          </a:p>
        </p:txBody>
      </p:sp>
      <p:sp>
        <p:nvSpPr>
          <p:cNvPr id="4" name="Rectangle 3"/>
          <p:cNvSpPr/>
          <p:nvPr/>
        </p:nvSpPr>
        <p:spPr>
          <a:xfrm>
            <a:off x="375556" y="1338943"/>
            <a:ext cx="11054443" cy="2047740"/>
          </a:xfrm>
          <a:prstGeom prst="rect">
            <a:avLst/>
          </a:prstGeom>
        </p:spPr>
        <p:txBody>
          <a:bodyPr wrap="square">
            <a:spAutoFit/>
          </a:bodyPr>
          <a:lstStyle/>
          <a:p>
            <a:pPr marL="914400" indent="-457200" algn="just">
              <a:lnSpc>
                <a:spcPct val="115000"/>
              </a:lnSpc>
              <a:spcAft>
                <a:spcPts val="1000"/>
              </a:spcAft>
            </a:pP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Cost of preference share capital </a:t>
            </a:r>
            <a:r>
              <a:rPr lang="en-US" sz="3200" b="1" dirty="0" err="1">
                <a:latin typeface="Times New Roman" panose="02020603050405020304" pitchFamily="18" charset="0"/>
                <a:ea typeface="Times New Roman" panose="02020603050405020304" pitchFamily="18" charset="0"/>
                <a:cs typeface="Times New Roman" panose="02020603050405020304" pitchFamily="18" charset="0"/>
              </a:rPr>
              <a:t>Kp</a:t>
            </a:r>
            <a:endParaRPr lang="en-US" sz="32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7200" algn="just">
              <a:lnSpc>
                <a:spcPct val="115000"/>
              </a:lnSpc>
              <a:spcAft>
                <a:spcPts val="1000"/>
              </a:spcAf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32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7200" algn="just">
              <a:lnSpc>
                <a:spcPct val="115000"/>
              </a:lnSpc>
              <a:spcAft>
                <a:spcPts val="1000"/>
              </a:spcAft>
            </a:pPr>
            <a:r>
              <a:rPr lang="en-US" sz="32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ea typeface="Times New Roman" panose="02020603050405020304" pitchFamily="18" charset="0"/>
                <a:cs typeface="Times New Roman" panose="02020603050405020304" pitchFamily="18" charset="0"/>
              </a:rPr>
              <a:t>Kp</a:t>
            </a:r>
            <a:r>
              <a:rPr lang="en-US" sz="3200" dirty="0">
                <a:latin typeface="Times New Roman" panose="02020603050405020304" pitchFamily="18" charset="0"/>
                <a:ea typeface="Times New Roman" panose="02020603050405020304" pitchFamily="18" charset="0"/>
                <a:cs typeface="Times New Roman" panose="02020603050405020304" pitchFamily="18" charset="0"/>
              </a:rPr>
              <a:t>	=	Coupon rate = 10% since MPS = par value</a:t>
            </a:r>
            <a:endParaRPr lang="en-US" sz="32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77276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err="1"/>
              <a:t>WACC</a:t>
            </a:r>
            <a:r>
              <a:rPr lang="en-US" sz="3600" b="1" dirty="0"/>
              <a:t> or overall cost of capital </a:t>
            </a:r>
            <a:r>
              <a:rPr lang="en-US" sz="3600" b="1" dirty="0" err="1"/>
              <a:t>Ko</a:t>
            </a:r>
            <a:r>
              <a:rPr lang="en-US" dirty="0"/>
              <a:t/>
            </a:r>
            <a:br>
              <a:rPr lang="en-US"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53460" y="993056"/>
            <a:ext cx="11685079" cy="6088791"/>
          </a:xfrm>
        </p:spPr>
        <p:txBody>
          <a:bodyPr/>
          <a:lstStyle/>
          <a:p>
            <a:pPr algn="just">
              <a:buFont typeface="Arial" panose="020B0604020202020204" pitchFamily="34" charset="0"/>
              <a:buChar char="•"/>
            </a:pPr>
            <a:endParaRPr lang="en-US" dirty="0" smtClean="0"/>
          </a:p>
          <a:p>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15"/>
          <p:cNvSpPr/>
          <p:nvPr/>
        </p:nvSpPr>
        <p:spPr>
          <a:xfrm>
            <a:off x="375556" y="840658"/>
            <a:ext cx="11348358" cy="5693866"/>
          </a:xfrm>
          <a:prstGeom prst="rect">
            <a:avLst/>
          </a:prstGeom>
        </p:spPr>
        <p:txBody>
          <a:bodyPr wrap="square">
            <a:spAutoFit/>
          </a:bodyPr>
          <a:lstStyle/>
          <a:p>
            <a:r>
              <a:rPr lang="en-US" sz="3200" dirty="0"/>
              <a:t> </a:t>
            </a:r>
            <a:r>
              <a:rPr lang="en-US" sz="3200" dirty="0" smtClean="0"/>
              <a:t>                                                                                                                                                                                                   								     ‘000</a:t>
            </a:r>
            <a:endParaRPr lang="en-US" sz="3200" dirty="0"/>
          </a:p>
          <a:p>
            <a:r>
              <a:rPr lang="en-US" sz="3000" dirty="0" err="1"/>
              <a:t>M.V</a:t>
            </a:r>
            <a:r>
              <a:rPr lang="en-US" sz="3000" dirty="0"/>
              <a:t> of equity = 600,000 shares x $ 60 MPS           </a:t>
            </a:r>
            <a:r>
              <a:rPr lang="en-US" sz="3000" dirty="0" smtClean="0"/>
              <a:t>     36</a:t>
            </a:r>
            <a:endParaRPr lang="en-US" sz="3000" dirty="0"/>
          </a:p>
          <a:p>
            <a:r>
              <a:rPr lang="en-US" sz="3000" dirty="0" err="1"/>
              <a:t>M.V</a:t>
            </a:r>
            <a:r>
              <a:rPr lang="en-US" sz="3000" dirty="0"/>
              <a:t> of debt = 40,000 bonds x $100		           </a:t>
            </a:r>
            <a:r>
              <a:rPr lang="en-US" sz="3000" dirty="0" smtClean="0"/>
              <a:t>        </a:t>
            </a:r>
            <a:r>
              <a:rPr lang="en-US" sz="3000" dirty="0"/>
              <a:t>4</a:t>
            </a:r>
          </a:p>
          <a:p>
            <a:r>
              <a:rPr lang="en-US" sz="3000" dirty="0" err="1"/>
              <a:t>M.V</a:t>
            </a:r>
            <a:r>
              <a:rPr lang="en-US" sz="3000" dirty="0"/>
              <a:t> of preference shares = 200,000 shares x $ </a:t>
            </a:r>
            <a:r>
              <a:rPr lang="en-US" sz="3000" dirty="0" smtClean="0"/>
              <a:t>20</a:t>
            </a:r>
            <a:r>
              <a:rPr lang="en-US" sz="3000" dirty="0"/>
              <a:t> </a:t>
            </a:r>
            <a:r>
              <a:rPr lang="en-US" sz="3000" dirty="0" smtClean="0"/>
              <a:t>     </a:t>
            </a:r>
            <a:r>
              <a:rPr lang="en-US" sz="3000" u="sng" dirty="0" smtClean="0"/>
              <a:t>4</a:t>
            </a:r>
            <a:endParaRPr lang="en-US" sz="3000" u="sng" dirty="0"/>
          </a:p>
          <a:p>
            <a:r>
              <a:rPr lang="en-US" sz="3000" dirty="0"/>
              <a:t>                                                                                 </a:t>
            </a:r>
            <a:r>
              <a:rPr lang="en-US" sz="3000" dirty="0" smtClean="0"/>
              <a:t>             44</a:t>
            </a:r>
            <a:endParaRPr lang="en-US" sz="3000" dirty="0"/>
          </a:p>
          <a:p>
            <a:r>
              <a:rPr lang="en-US" sz="3000" dirty="0" err="1"/>
              <a:t>Ke</a:t>
            </a:r>
            <a:r>
              <a:rPr lang="en-US" sz="3000" dirty="0"/>
              <a:t> = 14%	</a:t>
            </a:r>
            <a:endParaRPr lang="en-US" sz="3000" dirty="0" smtClean="0"/>
          </a:p>
          <a:p>
            <a:r>
              <a:rPr lang="en-US" sz="3000" dirty="0" err="1" smtClean="0"/>
              <a:t>Kd</a:t>
            </a:r>
            <a:r>
              <a:rPr lang="en-US" sz="3000" dirty="0" smtClean="0"/>
              <a:t> </a:t>
            </a:r>
            <a:r>
              <a:rPr lang="en-US" sz="3000" dirty="0"/>
              <a:t>= 5.44</a:t>
            </a:r>
            <a:r>
              <a:rPr lang="en-US" sz="3000" dirty="0" smtClean="0"/>
              <a:t>%</a:t>
            </a:r>
          </a:p>
          <a:p>
            <a:r>
              <a:rPr lang="en-US" sz="3000" dirty="0" err="1" smtClean="0"/>
              <a:t>Kp</a:t>
            </a:r>
            <a:r>
              <a:rPr lang="en-US" sz="3000" dirty="0" smtClean="0"/>
              <a:t> </a:t>
            </a:r>
            <a:r>
              <a:rPr lang="en-US" sz="3000" dirty="0"/>
              <a:t>= 10</a:t>
            </a:r>
            <a:r>
              <a:rPr lang="en-US" sz="3000" dirty="0" smtClean="0"/>
              <a:t>%</a:t>
            </a:r>
          </a:p>
          <a:p>
            <a:endParaRPr lang="en-US" sz="3000" dirty="0"/>
          </a:p>
          <a:p>
            <a:r>
              <a:rPr lang="en-US" sz="3000" dirty="0" err="1"/>
              <a:t>Ko</a:t>
            </a:r>
            <a:r>
              <a:rPr lang="en-US" sz="3000" dirty="0"/>
              <a:t> = </a:t>
            </a:r>
            <a:r>
              <a:rPr lang="en-US" sz="3000" dirty="0" err="1"/>
              <a:t>WACC</a:t>
            </a:r>
            <a:r>
              <a:rPr lang="en-US" sz="3000" dirty="0"/>
              <a:t>	</a:t>
            </a:r>
            <a:r>
              <a:rPr lang="en-US" sz="3000" dirty="0" smtClean="0"/>
              <a:t>=14%(36/44)   </a:t>
            </a:r>
            <a:r>
              <a:rPr lang="en-US" sz="3000" dirty="0"/>
              <a:t>+ 5.44% </a:t>
            </a:r>
            <a:r>
              <a:rPr lang="en-US" sz="3000" dirty="0" smtClean="0"/>
              <a:t>(4/44)  </a:t>
            </a:r>
            <a:r>
              <a:rPr lang="en-US" sz="3000" dirty="0"/>
              <a:t>+10</a:t>
            </a:r>
            <a:r>
              <a:rPr lang="en-US" sz="3000" dirty="0" smtClean="0"/>
              <a:t>%(4/44)  </a:t>
            </a:r>
            <a:r>
              <a:rPr lang="en-US" sz="3000" dirty="0"/>
              <a:t>	=	12.86%</a:t>
            </a:r>
          </a:p>
        </p:txBody>
      </p:sp>
    </p:spTree>
    <p:extLst>
      <p:ext uri="{BB962C8B-B14F-4D97-AF65-F5344CB8AC3E}">
        <p14:creationId xmlns:p14="http://schemas.microsoft.com/office/powerpoint/2010/main" val="203164172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smtClean="0"/>
              <a:t>MCC if $ 10 m is raised </a:t>
            </a: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marL="0" indent="0" algn="just">
              <a:buNone/>
            </a:pPr>
            <a:r>
              <a:rPr lang="en-US" dirty="0" smtClean="0"/>
              <a:t>The </a:t>
            </a:r>
            <a:r>
              <a:rPr lang="en-US" dirty="0"/>
              <a:t>$ </a:t>
            </a:r>
            <a:r>
              <a:rPr lang="en-US" dirty="0" err="1"/>
              <a:t>10M</a:t>
            </a:r>
            <a:r>
              <a:rPr lang="en-US" dirty="0"/>
              <a:t> will be raised as follows:</a:t>
            </a:r>
          </a:p>
          <a:p>
            <a:pPr marL="0" indent="0" algn="just">
              <a:buNone/>
            </a:pPr>
            <a:r>
              <a:rPr lang="en-US" dirty="0" smtClean="0"/>
              <a:t>$ </a:t>
            </a:r>
            <a:r>
              <a:rPr lang="en-US" dirty="0" err="1"/>
              <a:t>6M</a:t>
            </a:r>
            <a:r>
              <a:rPr lang="en-US" dirty="0"/>
              <a:t> from debt</a:t>
            </a:r>
          </a:p>
          <a:p>
            <a:pPr marL="0" indent="0" algn="just">
              <a:buNone/>
            </a:pPr>
            <a:r>
              <a:rPr lang="en-US" dirty="0"/>
              <a:t>$ </a:t>
            </a:r>
            <a:r>
              <a:rPr lang="en-US" dirty="0" err="1"/>
              <a:t>4M</a:t>
            </a:r>
            <a:r>
              <a:rPr lang="en-US" dirty="0"/>
              <a:t> from </a:t>
            </a:r>
            <a:r>
              <a:rPr lang="en-US" dirty="0" smtClean="0"/>
              <a:t>shares</a:t>
            </a:r>
          </a:p>
          <a:p>
            <a:pPr marL="0" indent="0" algn="just">
              <a:buNone/>
            </a:pPr>
            <a:endParaRPr lang="en-US" dirty="0"/>
          </a:p>
          <a:p>
            <a:pPr marL="0" indent="0" algn="just">
              <a:buNone/>
            </a:pPr>
            <a:r>
              <a:rPr lang="en-US" dirty="0"/>
              <a:t>Since there are no floatation costs involved then:</a:t>
            </a:r>
          </a:p>
          <a:p>
            <a:pPr marL="0" indent="0" algn="just">
              <a:buNone/>
            </a:pPr>
            <a:r>
              <a:rPr lang="en-US" dirty="0"/>
              <a:t>Marginal cost of debt = 5.4%</a:t>
            </a:r>
          </a:p>
          <a:p>
            <a:pPr marL="0" indent="0" algn="just">
              <a:buNone/>
            </a:pPr>
            <a:r>
              <a:rPr lang="en-US" dirty="0"/>
              <a:t>Marginal cost of ordinary share capital = 14%</a:t>
            </a:r>
          </a:p>
          <a:p>
            <a:pPr algn="just"/>
            <a:endParaRPr lang="en-US" dirty="0" smtClean="0"/>
          </a:p>
          <a:p>
            <a:pPr marL="0" indent="0" algn="just">
              <a:buNone/>
            </a:pPr>
            <a:r>
              <a:rPr lang="en-US" dirty="0"/>
              <a:t> </a:t>
            </a:r>
            <a:r>
              <a:rPr lang="en-US" dirty="0" smtClean="0"/>
              <a:t>Therefore MCC is 14%(4/10) + 5.4%(6/10 ) = 8.86%</a:t>
            </a:r>
            <a:endParaRPr lang="en-US" dirty="0"/>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4983901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r>
              <a:rPr lang="en-US" b="1" dirty="0" smtClean="0"/>
              <a:t/>
            </a:r>
            <a:br>
              <a:rPr lang="en-US" b="1" dirty="0" smtClean="0"/>
            </a:br>
            <a:r>
              <a:rPr lang="en-US" b="1" dirty="0"/>
              <a:t/>
            </a:r>
            <a:br>
              <a:rPr lang="en-US" b="1" dirty="0"/>
            </a:br>
            <a:r>
              <a:rPr lang="en-US" b="1" dirty="0" smtClean="0"/>
              <a:t/>
            </a:r>
            <a:br>
              <a:rPr lang="en-US" b="1" dirty="0" smtClean="0"/>
            </a:br>
            <a:r>
              <a:rPr lang="en-US" sz="3600" b="1" i="1" dirty="0" smtClean="0"/>
              <a:t>THANK YOU </a:t>
            </a:r>
            <a:r>
              <a:rPr lang="en-US" i="1" dirty="0"/>
              <a:t/>
            </a:r>
            <a:br>
              <a:rPr lang="en-US" i="1"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lvl="0">
              <a:buFont typeface="Arial" panose="020B0604020202020204" pitchFamily="34" charset="0"/>
              <a:buChar char="•"/>
            </a:pPr>
            <a:endParaRPr lang="en-US" dirty="0" smtClean="0"/>
          </a:p>
          <a:p>
            <a:pPr lvl="0">
              <a:buFont typeface="Arial" panose="020B0604020202020204" pitchFamily="34" charset="0"/>
              <a:buChar char="•"/>
            </a:pPr>
            <a:r>
              <a:rPr lang="en-US" sz="3600" i="1" dirty="0" smtClean="0"/>
              <a:t>We </a:t>
            </a:r>
            <a:r>
              <a:rPr lang="en-US" sz="3600" i="1" dirty="0"/>
              <a:t>have come to the end of Lecture </a:t>
            </a:r>
            <a:r>
              <a:rPr lang="en-US" sz="3600" i="1" dirty="0" smtClean="0"/>
              <a:t>Nine</a:t>
            </a:r>
            <a:endParaRPr lang="en-US" sz="3600" i="1" dirty="0"/>
          </a:p>
          <a:p>
            <a:pPr lvl="0">
              <a:buFont typeface="Arial" panose="020B0604020202020204" pitchFamily="34" charset="0"/>
              <a:buChar char="•"/>
            </a:pPr>
            <a:r>
              <a:rPr lang="en-GB" sz="3600" i="1" dirty="0"/>
              <a:t>It was  nice having you in this class</a:t>
            </a:r>
          </a:p>
          <a:p>
            <a:pPr lvl="0">
              <a:buFont typeface="Arial" panose="020B0604020202020204" pitchFamily="34" charset="0"/>
              <a:buChar char="•"/>
            </a:pPr>
            <a:r>
              <a:rPr lang="en-GB" sz="3600" i="1" dirty="0"/>
              <a:t>See you in the next class</a:t>
            </a:r>
          </a:p>
          <a:p>
            <a:pPr marL="0" indent="0">
              <a:buNone/>
            </a:pPr>
            <a:endParaRPr lang="en-US" sz="3600" i="1"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051407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78" y="152399"/>
            <a:ext cx="11347622" cy="688259"/>
          </a:xfrm>
        </p:spPr>
        <p:txBody>
          <a:bodyPr/>
          <a:lstStyle/>
          <a:p>
            <a:pPr algn="l"/>
            <a:r>
              <a:rPr lang="en-US" b="1" dirty="0" smtClean="0"/>
              <a:t/>
            </a:r>
            <a:br>
              <a:rPr lang="en-US" b="1" dirty="0" smtClean="0"/>
            </a:br>
            <a:r>
              <a:rPr lang="en-US" b="1" dirty="0"/>
              <a:t/>
            </a:r>
            <a:br>
              <a:rPr lang="en-US" b="1" dirty="0"/>
            </a:br>
            <a:r>
              <a:rPr lang="en-US" b="1" dirty="0" smtClean="0"/>
              <a:t/>
            </a:r>
            <a:br>
              <a:rPr lang="en-US" b="1" dirty="0" smtClean="0"/>
            </a:br>
            <a:r>
              <a:rPr lang="en-US" sz="3600" b="1" dirty="0"/>
              <a:t>REFERENCES</a:t>
            </a:r>
            <a:r>
              <a:rPr lang="en-US" sz="3600" dirty="0"/>
              <a:t/>
            </a:r>
            <a:br>
              <a:rPr lang="en-US" sz="3600" dirty="0"/>
            </a:br>
            <a:r>
              <a:rPr lang="en-US" dirty="0"/>
              <a:t/>
            </a:r>
            <a:br>
              <a:rPr lang="en-US" dirty="0"/>
            </a:br>
            <a:r>
              <a:rPr lang="en-US" dirty="0"/>
              <a:t> </a:t>
            </a:r>
            <a:br>
              <a:rPr lang="en-US" dirty="0"/>
            </a:br>
            <a:r>
              <a:rPr lang="en-US" sz="3600" dirty="0"/>
              <a:t/>
            </a:r>
            <a:br>
              <a:rPr lang="en-US" sz="3600" dirty="0"/>
            </a:br>
            <a:endParaRPr lang="en-US" sz="3600" dirty="0"/>
          </a:p>
        </p:txBody>
      </p:sp>
      <p:sp>
        <p:nvSpPr>
          <p:cNvPr id="3" name="Content Placeholder 2"/>
          <p:cNvSpPr>
            <a:spLocks noGrp="1"/>
          </p:cNvSpPr>
          <p:nvPr>
            <p:ph idx="1"/>
          </p:nvPr>
        </p:nvSpPr>
        <p:spPr>
          <a:xfrm>
            <a:off x="234778" y="993056"/>
            <a:ext cx="11685079" cy="5750644"/>
          </a:xfrm>
        </p:spPr>
        <p:txBody>
          <a:bodyPr/>
          <a:lstStyle/>
          <a:p>
            <a:pPr algn="just">
              <a:buFont typeface="Arial" panose="020B0604020202020204" pitchFamily="34" charset="0"/>
              <a:buChar char="•"/>
            </a:pPr>
            <a:r>
              <a:rPr lang="en-US" dirty="0" smtClean="0"/>
              <a:t>Financial </a:t>
            </a:r>
            <a:r>
              <a:rPr lang="en-US" dirty="0"/>
              <a:t>Management: Principles and Applications. Sheridan Titman, Arthur J. </a:t>
            </a:r>
            <a:r>
              <a:rPr lang="en-US" dirty="0" err="1"/>
              <a:t>Keown</a:t>
            </a:r>
            <a:r>
              <a:rPr lang="en-US" dirty="0"/>
              <a:t>, and John D. Martin, 2019, Pearson Education India, New Delhi.</a:t>
            </a:r>
          </a:p>
          <a:p>
            <a:pPr algn="just">
              <a:buFont typeface="Arial" panose="020B0604020202020204" pitchFamily="34" charset="0"/>
              <a:buChar char="•"/>
            </a:pPr>
            <a:r>
              <a:rPr lang="en-US" dirty="0" smtClean="0"/>
              <a:t>Financial </a:t>
            </a:r>
            <a:r>
              <a:rPr lang="en-US" dirty="0"/>
              <a:t>Management,,</a:t>
            </a:r>
            <a:r>
              <a:rPr lang="en-US" dirty="0" err="1"/>
              <a:t>M.Y</a:t>
            </a:r>
            <a:r>
              <a:rPr lang="en-US" dirty="0"/>
              <a:t>. Khan. M. Y and Jain. </a:t>
            </a:r>
            <a:r>
              <a:rPr lang="en-US" dirty="0" err="1"/>
              <a:t>P.K</a:t>
            </a:r>
            <a:r>
              <a:rPr lang="en-US" dirty="0"/>
              <a:t>., 2018, McGraw Hill Education, New Delhi</a:t>
            </a:r>
          </a:p>
          <a:p>
            <a:pPr algn="just">
              <a:buFont typeface="Arial" panose="020B0604020202020204" pitchFamily="34" charset="0"/>
              <a:buChar char="•"/>
            </a:pPr>
            <a:r>
              <a:rPr lang="en-US" dirty="0" smtClean="0"/>
              <a:t>Fundamental </a:t>
            </a:r>
            <a:r>
              <a:rPr lang="en-US" dirty="0"/>
              <a:t>of Financial Management Eugene F. Brigham, Joel F. Huston, 2018, </a:t>
            </a:r>
            <a:r>
              <a:rPr lang="en-US" dirty="0" smtClean="0"/>
              <a:t>, </a:t>
            </a:r>
            <a:r>
              <a:rPr lang="en-US" dirty="0"/>
              <a:t>Cengage Learning India, New Delhi.</a:t>
            </a:r>
          </a:p>
          <a:p>
            <a:pPr algn="just">
              <a:buFont typeface="Arial" panose="020B0604020202020204" pitchFamily="34" charset="0"/>
              <a:buChar char="•"/>
            </a:pPr>
            <a:r>
              <a:rPr lang="en-US" dirty="0" smtClean="0"/>
              <a:t>Principles </a:t>
            </a:r>
            <a:r>
              <a:rPr lang="en-US" dirty="0"/>
              <a:t>of Corporate Finance, Richard </a:t>
            </a:r>
            <a:r>
              <a:rPr lang="en-US" dirty="0" err="1"/>
              <a:t>Brealey</a:t>
            </a:r>
            <a:r>
              <a:rPr lang="en-US" dirty="0"/>
              <a:t>, Stewart </a:t>
            </a:r>
            <a:r>
              <a:rPr lang="en-US" dirty="0" err="1"/>
              <a:t>Myres</a:t>
            </a:r>
            <a:r>
              <a:rPr lang="en-US" dirty="0"/>
              <a:t> &amp; Franklin Allen, 2019, </a:t>
            </a:r>
            <a:r>
              <a:rPr lang="en-US" dirty="0" smtClean="0"/>
              <a:t>Mc </a:t>
            </a:r>
            <a:r>
              <a:rPr lang="en-US" dirty="0" err="1"/>
              <a:t>Graw</a:t>
            </a:r>
            <a:r>
              <a:rPr lang="en-US" dirty="0"/>
              <a:t> Hill, New Delhi .</a:t>
            </a:r>
          </a:p>
          <a:p>
            <a:pPr algn="just"/>
            <a:endParaRPr lang="en-US" dirty="0"/>
          </a:p>
          <a:p>
            <a:pPr algn="just"/>
            <a:endParaRPr lang="en-US" dirty="0"/>
          </a:p>
        </p:txBody>
      </p:sp>
      <p:sp>
        <p:nvSpPr>
          <p:cNvPr id="7" name="Rectangle 5"/>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9554804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8301</TotalTime>
  <Words>2857</Words>
  <Application>Microsoft Office PowerPoint</Application>
  <PresentationFormat>Widescreen</PresentationFormat>
  <Paragraphs>413</Paragraphs>
  <Slides>37</Slides>
  <Notes>1</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1</vt:i4>
      </vt:variant>
      <vt:variant>
        <vt:lpstr>Slide Titles</vt:lpstr>
      </vt:variant>
      <vt:variant>
        <vt:i4>37</vt:i4>
      </vt:variant>
    </vt:vector>
  </HeadingPairs>
  <TitlesOfParts>
    <vt:vector size="48" baseType="lpstr">
      <vt:lpstr>Arial</vt:lpstr>
      <vt:lpstr>Calibri</vt:lpstr>
      <vt:lpstr>Cambria Math</vt:lpstr>
      <vt:lpstr>Courier New</vt:lpstr>
      <vt:lpstr>Lucida Sans</vt:lpstr>
      <vt:lpstr>Narkisim</vt:lpstr>
      <vt:lpstr>SegoeUI</vt:lpstr>
      <vt:lpstr>Times New Roman</vt:lpstr>
      <vt:lpstr>Theme1</vt:lpstr>
      <vt:lpstr>Custom Design</vt:lpstr>
      <vt:lpstr>Equation.3</vt:lpstr>
      <vt:lpstr>Business Finance   Week 9 Composite Cost of Capital</vt:lpstr>
      <vt:lpstr>Intended Learning Outcomes </vt:lpstr>
      <vt:lpstr>                     Introduction</vt:lpstr>
      <vt:lpstr>Steps to calculate WACC </vt:lpstr>
      <vt:lpstr>Steps to calculate WACC-Ctd </vt:lpstr>
      <vt:lpstr>Illustration </vt:lpstr>
      <vt:lpstr> Illustration </vt:lpstr>
      <vt:lpstr>Solution</vt:lpstr>
      <vt:lpstr>Significance of WACC</vt:lpstr>
      <vt:lpstr>Problems in Determination of WACC</vt:lpstr>
      <vt:lpstr>Choice of weights</vt:lpstr>
      <vt:lpstr>Illustration</vt:lpstr>
      <vt:lpstr>Illustration- Ctd</vt:lpstr>
      <vt:lpstr>Illustration- Ctd</vt:lpstr>
      <vt:lpstr>Solution </vt:lpstr>
      <vt:lpstr>Solution -Ctd</vt:lpstr>
      <vt:lpstr>Calculation of WACC using Book Value weights</vt:lpstr>
      <vt:lpstr>Calculation of WACC using Market Value weights</vt:lpstr>
      <vt:lpstr> Marginal Cost of Capital (MCC)  </vt:lpstr>
      <vt:lpstr>         Illustration              </vt:lpstr>
      <vt:lpstr>Illustration-Ctd</vt:lpstr>
      <vt:lpstr>Illustration-Ctd- Required</vt:lpstr>
      <vt:lpstr>Illustration-Ctd- Required </vt:lpstr>
      <vt:lpstr>Solution-A- Various Costs of  funds</vt:lpstr>
      <vt:lpstr>Solution – C</vt:lpstr>
      <vt:lpstr>Solution-D</vt:lpstr>
      <vt:lpstr>Solution D-  MCC</vt:lpstr>
      <vt:lpstr>  Illustration   </vt:lpstr>
      <vt:lpstr>Illustration-Ctd</vt:lpstr>
      <vt:lpstr>Illustration-Ctd</vt:lpstr>
      <vt:lpstr> Solution- Cost of Equity  </vt:lpstr>
      <vt:lpstr> Solution- Cost of debt capital (Kd)  </vt:lpstr>
      <vt:lpstr>Solution- Cost of preference share capital (kp) </vt:lpstr>
      <vt:lpstr>   WACC or overall cost of capital Ko     </vt:lpstr>
      <vt:lpstr>   MCC if $ 10 m is raised     </vt:lpstr>
      <vt:lpstr>   THANK YOU     </vt:lpstr>
      <vt:lpstr>   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Finance   Week 7  Projects Cash Flow Analysis</dc:title>
  <dc:creator>Charity Njoka</dc:creator>
  <cp:lastModifiedBy>user</cp:lastModifiedBy>
  <cp:revision>717</cp:revision>
  <dcterms:created xsi:type="dcterms:W3CDTF">2022-03-11T15:32:41Z</dcterms:created>
  <dcterms:modified xsi:type="dcterms:W3CDTF">2023-10-29T14:09:30Z</dcterms:modified>
</cp:coreProperties>
</file>