
<file path=[Content_Types].xml><?xml version="1.0" encoding="utf-8"?>
<Types xmlns="http://schemas.openxmlformats.org/package/2006/content-types">
  <Default Extension="png" ContentType="image/png"/>
  <Default Extension="bin" ContentType="application/vnd.openxmlformats-officedocument.oleObject"/>
  <Default Extension="emf" ContentType="image/x-emf"/>
  <Default Extension="jpeg" ContentType="image/jpeg"/>
  <Default Extension="rels" ContentType="application/vnd.openxmlformats-package.relationships+xml"/>
  <Default Extension="xml" ContentType="application/xml"/>
  <Default Extension="vml" ContentType="application/vnd.openxmlformats-officedocument.vmlDrawin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bookmarkIdSeed="2">
  <p:sldMasterIdLst>
    <p:sldMasterId id="2147483677" r:id="rId1"/>
    <p:sldMasterId id="2147483688" r:id="rId2"/>
  </p:sldMasterIdLst>
  <p:notesMasterIdLst>
    <p:notesMasterId r:id="rId48"/>
  </p:notesMasterIdLst>
  <p:sldIdLst>
    <p:sldId id="256" r:id="rId3"/>
    <p:sldId id="292" r:id="rId4"/>
    <p:sldId id="297" r:id="rId5"/>
    <p:sldId id="362" r:id="rId6"/>
    <p:sldId id="402" r:id="rId7"/>
    <p:sldId id="395" r:id="rId8"/>
    <p:sldId id="389" r:id="rId9"/>
    <p:sldId id="377" r:id="rId10"/>
    <p:sldId id="341" r:id="rId11"/>
    <p:sldId id="390" r:id="rId12"/>
    <p:sldId id="391" r:id="rId13"/>
    <p:sldId id="392" r:id="rId14"/>
    <p:sldId id="393" r:id="rId15"/>
    <p:sldId id="394" r:id="rId16"/>
    <p:sldId id="397" r:id="rId17"/>
    <p:sldId id="396" r:id="rId18"/>
    <p:sldId id="398" r:id="rId19"/>
    <p:sldId id="311" r:id="rId20"/>
    <p:sldId id="381" r:id="rId21"/>
    <p:sldId id="340" r:id="rId22"/>
    <p:sldId id="363" r:id="rId23"/>
    <p:sldId id="356" r:id="rId24"/>
    <p:sldId id="357" r:id="rId25"/>
    <p:sldId id="382" r:id="rId26"/>
    <p:sldId id="364" r:id="rId27"/>
    <p:sldId id="383" r:id="rId28"/>
    <p:sldId id="399" r:id="rId29"/>
    <p:sldId id="358" r:id="rId30"/>
    <p:sldId id="384" r:id="rId31"/>
    <p:sldId id="378" r:id="rId32"/>
    <p:sldId id="365" r:id="rId33"/>
    <p:sldId id="312" r:id="rId34"/>
    <p:sldId id="385" r:id="rId35"/>
    <p:sldId id="366" r:id="rId36"/>
    <p:sldId id="359" r:id="rId37"/>
    <p:sldId id="386" r:id="rId38"/>
    <p:sldId id="403" r:id="rId39"/>
    <p:sldId id="404" r:id="rId40"/>
    <p:sldId id="405" r:id="rId41"/>
    <p:sldId id="406" r:id="rId42"/>
    <p:sldId id="407" r:id="rId43"/>
    <p:sldId id="408" r:id="rId44"/>
    <p:sldId id="409" r:id="rId45"/>
    <p:sldId id="401" r:id="rId46"/>
    <p:sldId id="400" r:id="rId47"/>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1544" autoAdjust="0"/>
    <p:restoredTop sz="89442" autoAdjust="0"/>
  </p:normalViewPr>
  <p:slideViewPr>
    <p:cSldViewPr snapToGrid="0">
      <p:cViewPr>
        <p:scale>
          <a:sx n="49" d="100"/>
          <a:sy n="49" d="100"/>
        </p:scale>
        <p:origin x="907" y="29"/>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3" Type="http://schemas.openxmlformats.org/officeDocument/2006/relationships/slide" Target="slides/slide1.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viewProps" Target="viewProps.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41" Type="http://schemas.openxmlformats.org/officeDocument/2006/relationships/slide" Target="slides/slide39.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presProps" Target="presProps.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tableStyles" Target="tableStyles.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notesMaster" Target="notesMasters/notesMaster1.xml"/><Relationship Id="rId8" Type="http://schemas.openxmlformats.org/officeDocument/2006/relationships/slide" Target="slides/slide6.xml"/><Relationship Id="rId51" Type="http://schemas.openxmlformats.org/officeDocument/2006/relationships/theme" Target="theme/theme1.xml"/></Relationships>
</file>

<file path=ppt/drawings/_rels/vmlDrawing1.vml.rels><?xml version="1.0" encoding="UTF-8" standalone="yes"?>
<Relationships xmlns="http://schemas.openxmlformats.org/package/2006/relationships"><Relationship Id="rId1" Type="http://schemas.openxmlformats.org/officeDocument/2006/relationships/image" Target="../media/image6.emf"/></Relationships>
</file>

<file path=ppt/drawings/_rels/vmlDrawing2.vml.rels><?xml version="1.0" encoding="UTF-8" standalone="yes"?>
<Relationships xmlns="http://schemas.openxmlformats.org/package/2006/relationships"><Relationship Id="rId1" Type="http://schemas.openxmlformats.org/officeDocument/2006/relationships/image" Target="../media/image11.emf"/></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AC31CE14-7628-4AFE-9F52-566F0E0BC23E}" type="datetimeFigureOut">
              <a:rPr lang="en-US" smtClean="0"/>
              <a:t>10/29/2023</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4403FAF0-92FB-404B-9F40-0F18ACC91D3D}" type="slidenum">
              <a:rPr lang="en-US" smtClean="0"/>
              <a:t>‹#›</a:t>
            </a:fld>
            <a:endParaRPr lang="en-US"/>
          </a:p>
        </p:txBody>
      </p:sp>
    </p:spTree>
    <p:extLst>
      <p:ext uri="{BB962C8B-B14F-4D97-AF65-F5344CB8AC3E}">
        <p14:creationId xmlns:p14="http://schemas.microsoft.com/office/powerpoint/2010/main" val="61295143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4403FAF0-92FB-404B-9F40-0F18ACC91D3D}" type="slidenum">
              <a:rPr lang="en-US" smtClean="0"/>
              <a:t>20</a:t>
            </a:fld>
            <a:endParaRPr lang="en-US"/>
          </a:p>
        </p:txBody>
      </p:sp>
    </p:spTree>
    <p:extLst>
      <p:ext uri="{BB962C8B-B14F-4D97-AF65-F5344CB8AC3E}">
        <p14:creationId xmlns:p14="http://schemas.microsoft.com/office/powerpoint/2010/main" val="1663878194"/>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 Id="rId4" Type="http://schemas.openxmlformats.org/officeDocument/2006/relationships/image" Target="../media/image4.png"/></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4" name="Rectangle 3"/>
          <p:cNvSpPr/>
          <p:nvPr/>
        </p:nvSpPr>
        <p:spPr>
          <a:xfrm>
            <a:off x="0" y="-3175"/>
            <a:ext cx="8686800" cy="1590675"/>
          </a:xfrm>
          <a:prstGeom prst="rect">
            <a:avLst/>
          </a:prstGeom>
          <a:solidFill>
            <a:srgbClr val="FF66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sz="1800" dirty="0"/>
          </a:p>
        </p:txBody>
      </p:sp>
      <p:pic>
        <p:nvPicPr>
          <p:cNvPr id="5" name="Picture 10" descr="halftone.pn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1663700"/>
            <a:ext cx="8686800" cy="1663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 name="Picture 11" descr="map.png"/>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9110134" y="2730500"/>
            <a:ext cx="3026833" cy="15700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Rectangle 6"/>
          <p:cNvSpPr/>
          <p:nvPr/>
        </p:nvSpPr>
        <p:spPr>
          <a:xfrm>
            <a:off x="9156700" y="6402388"/>
            <a:ext cx="2980267" cy="400050"/>
          </a:xfrm>
          <a:prstGeom prst="rect">
            <a:avLst/>
          </a:prstGeom>
          <a:solidFill>
            <a:srgbClr val="132C4A"/>
          </a:solidFill>
          <a:ln>
            <a:noFill/>
          </a:ln>
        </p:spPr>
        <p:style>
          <a:lnRef idx="1">
            <a:schemeClr val="accent1"/>
          </a:lnRef>
          <a:fillRef idx="3">
            <a:schemeClr val="accent1"/>
          </a:fillRef>
          <a:effectRef idx="2">
            <a:schemeClr val="accent1"/>
          </a:effectRef>
          <a:fontRef idx="minor">
            <a:schemeClr val="lt1"/>
          </a:fontRef>
        </p:style>
        <p:txBody>
          <a:bodyPr anchor="ctr"/>
          <a:lstStyle/>
          <a:p>
            <a:pPr algn="ctr">
              <a:defRPr/>
            </a:pPr>
            <a:endParaRPr lang="en-US" sz="1800" dirty="0"/>
          </a:p>
        </p:txBody>
      </p:sp>
      <p:sp>
        <p:nvSpPr>
          <p:cNvPr id="8" name="TextBox 7"/>
          <p:cNvSpPr txBox="1"/>
          <p:nvPr/>
        </p:nvSpPr>
        <p:spPr>
          <a:xfrm>
            <a:off x="9156700" y="6430964"/>
            <a:ext cx="2980267" cy="231775"/>
          </a:xfrm>
          <a:prstGeom prst="rect">
            <a:avLst/>
          </a:prstGeom>
          <a:noFill/>
        </p:spPr>
        <p:txBody>
          <a:bodyPr>
            <a:spAutoFit/>
          </a:bodyPr>
          <a:lstStyle/>
          <a:p>
            <a:pPr algn="ctr">
              <a:defRPr/>
            </a:pPr>
            <a:r>
              <a:rPr lang="en-US" sz="900" b="1" spc="225" dirty="0">
                <a:solidFill>
                  <a:schemeClr val="bg1">
                    <a:lumMod val="85000"/>
                  </a:schemeClr>
                </a:solidFill>
                <a:latin typeface="+mn-lt"/>
                <a:cs typeface="Arial" panose="020B0604020202020204" pitchFamily="34" charset="0"/>
              </a:rPr>
              <a:t>www.nettconsultants.com</a:t>
            </a:r>
          </a:p>
        </p:txBody>
      </p:sp>
      <p:sp>
        <p:nvSpPr>
          <p:cNvPr id="9" name="TextBox 8"/>
          <p:cNvSpPr txBox="1"/>
          <p:nvPr/>
        </p:nvSpPr>
        <p:spPr>
          <a:xfrm>
            <a:off x="112184" y="6397625"/>
            <a:ext cx="5094816" cy="300038"/>
          </a:xfrm>
          <a:prstGeom prst="rect">
            <a:avLst/>
          </a:prstGeom>
          <a:noFill/>
        </p:spPr>
        <p:txBody>
          <a:bodyPr>
            <a:spAutoFit/>
          </a:bodyPr>
          <a:lstStyle/>
          <a:p>
            <a:pPr>
              <a:defRPr/>
            </a:pPr>
            <a:r>
              <a:rPr lang="en-US" sz="1350" i="1" dirty="0">
                <a:solidFill>
                  <a:srgbClr val="2F5597"/>
                </a:solidFill>
                <a:latin typeface="Arial" panose="020B0604020202020204" pitchFamily="34" charset="0"/>
                <a:cs typeface="Arial" panose="020B0604020202020204" pitchFamily="34" charset="0"/>
              </a:rPr>
              <a:t>Transformation Through Ethical Consulting</a:t>
            </a:r>
          </a:p>
        </p:txBody>
      </p:sp>
      <p:pic>
        <p:nvPicPr>
          <p:cNvPr id="10" name="Picture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686800" y="-3175"/>
            <a:ext cx="3505200" cy="159067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2" name="Title 1"/>
          <p:cNvSpPr>
            <a:spLocks noGrp="1"/>
          </p:cNvSpPr>
          <p:nvPr>
            <p:ph type="ctrTitle"/>
          </p:nvPr>
        </p:nvSpPr>
        <p:spPr>
          <a:xfrm>
            <a:off x="0" y="5318"/>
            <a:ext cx="8686800" cy="1582185"/>
          </a:xfrm>
          <a:noFill/>
        </p:spPr>
        <p:txBody>
          <a:bodyPr/>
          <a:lstStyle>
            <a:lvl1pPr algn="ctr">
              <a:defRPr sz="4500" b="1" cap="small" spc="225" baseline="0">
                <a:solidFill>
                  <a:schemeClr val="bg1"/>
                </a:solidFill>
              </a:defRPr>
            </a:lvl1pPr>
          </a:lstStyle>
          <a:p>
            <a:r>
              <a:rPr lang="en-US"/>
              <a:t>Click to edit Master title style</a:t>
            </a:r>
            <a:endParaRPr lang="en-US" dirty="0"/>
          </a:p>
        </p:txBody>
      </p:sp>
      <p:sp>
        <p:nvSpPr>
          <p:cNvPr id="3" name="Subtitle 2"/>
          <p:cNvSpPr>
            <a:spLocks noGrp="1"/>
          </p:cNvSpPr>
          <p:nvPr>
            <p:ph type="subTitle" idx="1"/>
          </p:nvPr>
        </p:nvSpPr>
        <p:spPr>
          <a:xfrm>
            <a:off x="2" y="3524597"/>
            <a:ext cx="8686799" cy="1620982"/>
          </a:xfrm>
          <a:solidFill>
            <a:schemeClr val="bg1">
              <a:lumMod val="85000"/>
            </a:schemeClr>
          </a:solidFill>
        </p:spPr>
        <p:txBody>
          <a:bodyPr>
            <a:normAutofit/>
          </a:bodyPr>
          <a:lstStyle>
            <a:lvl1pPr marL="0" indent="0" algn="ctr">
              <a:buNone/>
              <a:defRPr sz="3300" b="0" i="1"/>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US"/>
              <a:t>Click to edit Master subtitle style</a:t>
            </a:r>
            <a:endParaRPr lang="en-US" dirty="0"/>
          </a:p>
        </p:txBody>
      </p:sp>
    </p:spTree>
    <p:extLst>
      <p:ext uri="{BB962C8B-B14F-4D97-AF65-F5344CB8AC3E}">
        <p14:creationId xmlns:p14="http://schemas.microsoft.com/office/powerpoint/2010/main" val="996092981"/>
      </p:ext>
    </p:extLst>
  </p:cSld>
  <p:clrMapOvr>
    <a:masterClrMapping/>
  </p:clrMapOvr>
  <p:transition>
    <p:comb/>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50844"/>
            <a:ext cx="8752789" cy="1000668"/>
          </a:xfrm>
        </p:spPr>
        <p:txBody>
          <a:bodyPr>
            <a:noAutofit/>
          </a:bodyPr>
          <a:lstStyle>
            <a:lvl1pPr>
              <a:defRPr sz="3000" cap="small" spc="225" baseline="0">
                <a:solidFill>
                  <a:schemeClr val="accent1">
                    <a:lumMod val="50000"/>
                  </a:schemeClr>
                </a:solidFill>
              </a:defRPr>
            </a:lvl1pPr>
          </a:lstStyle>
          <a:p>
            <a:r>
              <a:rPr lang="en-US"/>
              <a:t>Click to edit Master title style</a:t>
            </a:r>
            <a:endParaRPr lang="en-US" dirty="0"/>
          </a:p>
        </p:txBody>
      </p:sp>
      <p:sp>
        <p:nvSpPr>
          <p:cNvPr id="9" name="Content Placeholder 8"/>
          <p:cNvSpPr>
            <a:spLocks noGrp="1"/>
          </p:cNvSpPr>
          <p:nvPr>
            <p:ph sz="quarter" idx="10"/>
          </p:nvPr>
        </p:nvSpPr>
        <p:spPr>
          <a:xfrm>
            <a:off x="228600" y="1770612"/>
            <a:ext cx="8981389" cy="4688379"/>
          </a:xfrm>
        </p:spPr>
        <p:txBody>
          <a:bodyPr>
            <a:normAutofit/>
          </a:bodyPr>
          <a:lstStyle>
            <a:lvl1pPr marL="255985" indent="-255985">
              <a:defRPr sz="3300"/>
            </a:lvl1pPr>
            <a:lvl2pPr marL="514350" indent="-171450">
              <a:buFont typeface="Lucida Sans" panose="020B0602030504020204" pitchFamily="34" charset="0"/>
              <a:buChar char="–"/>
              <a:defRPr sz="3000">
                <a:solidFill>
                  <a:schemeClr val="accent2"/>
                </a:solidFill>
              </a:defRPr>
            </a:lvl2pPr>
            <a:lvl3pPr marL="857250" indent="-171450">
              <a:buFont typeface="Courier New" panose="02070309020205020404" pitchFamily="49" charset="0"/>
              <a:buChar char="o"/>
              <a:defRPr sz="2700">
                <a:solidFill>
                  <a:schemeClr val="accent5">
                    <a:lumMod val="50000"/>
                  </a:schemeClr>
                </a:solidFill>
              </a:defRPr>
            </a:lvl3pPr>
            <a:lvl4pPr>
              <a:defRPr sz="2400"/>
            </a:lvl4pPr>
            <a:lvl5pPr>
              <a:defRPr sz="24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419833409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1" y="1709740"/>
            <a:ext cx="10515600" cy="2852737"/>
          </a:xfrm>
        </p:spPr>
        <p:txBody>
          <a:bodyPr anchor="b"/>
          <a:lstStyle>
            <a:lvl1pPr>
              <a:defRPr sz="4500"/>
            </a:lvl1pPr>
          </a:lstStyle>
          <a:p>
            <a:r>
              <a:rPr lang="en-US"/>
              <a:t>Click to edit Master title style</a:t>
            </a:r>
          </a:p>
        </p:txBody>
      </p:sp>
      <p:sp>
        <p:nvSpPr>
          <p:cNvPr id="3" name="Text Placeholder 2"/>
          <p:cNvSpPr>
            <a:spLocks noGrp="1"/>
          </p:cNvSpPr>
          <p:nvPr>
            <p:ph type="body" idx="1"/>
          </p:nvPr>
        </p:nvSpPr>
        <p:spPr>
          <a:xfrm>
            <a:off x="831851" y="4589465"/>
            <a:ext cx="10515600" cy="1500187"/>
          </a:xfrm>
        </p:spPr>
        <p:txBody>
          <a:bodyPr/>
          <a:lstStyle>
            <a:lvl1pPr marL="0" indent="0">
              <a:buNone/>
              <a:defRPr sz="1800">
                <a:solidFill>
                  <a:schemeClr val="tx1">
                    <a:tint val="75000"/>
                  </a:schemeClr>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a:xfrm>
            <a:off x="838200" y="6356351"/>
            <a:ext cx="2743200" cy="365125"/>
          </a:xfrm>
          <a:prstGeom prst="rect">
            <a:avLst/>
          </a:prstGeom>
        </p:spPr>
        <p:txBody>
          <a:bodyPr/>
          <a:lstStyle>
            <a:lvl1pPr>
              <a:defRPr>
                <a:latin typeface="Arial" panose="020B0604020202020204" pitchFamily="34" charset="0"/>
                <a:cs typeface="Arial" panose="020B0604020202020204" pitchFamily="34" charset="0"/>
              </a:defRPr>
            </a:lvl1pPr>
          </a:lstStyle>
          <a:p>
            <a:fld id="{8FC885BB-ADA9-4718-BC5A-4C5ACB33D7D6}" type="datetimeFigureOut">
              <a:rPr lang="en-US" smtClean="0"/>
              <a:t>10/29/2023</a:t>
            </a:fld>
            <a:endParaRPr lang="en-US"/>
          </a:p>
        </p:txBody>
      </p:sp>
      <p:sp>
        <p:nvSpPr>
          <p:cNvPr id="5" name="Footer Placeholder 4"/>
          <p:cNvSpPr>
            <a:spLocks noGrp="1"/>
          </p:cNvSpPr>
          <p:nvPr>
            <p:ph type="ftr" sz="quarter" idx="11"/>
          </p:nvPr>
        </p:nvSpPr>
        <p:spPr>
          <a:xfrm>
            <a:off x="4038600" y="6356351"/>
            <a:ext cx="4114800" cy="365125"/>
          </a:xfrm>
          <a:prstGeom prst="rect">
            <a:avLst/>
          </a:prstGeom>
        </p:spPr>
        <p:txBody>
          <a:bodyPr/>
          <a:lstStyle>
            <a:lvl1pPr>
              <a:defRPr>
                <a:latin typeface="Arial" panose="020B0604020202020204" pitchFamily="34" charset="0"/>
                <a:cs typeface="Arial" panose="020B0604020202020204" pitchFamily="34" charset="0"/>
              </a:defRPr>
            </a:lvl1pPr>
          </a:lstStyle>
          <a:p>
            <a:endParaRPr lang="en-US"/>
          </a:p>
        </p:txBody>
      </p:sp>
      <p:sp>
        <p:nvSpPr>
          <p:cNvPr id="6" name="Slide Number Placeholder 5"/>
          <p:cNvSpPr>
            <a:spLocks noGrp="1"/>
          </p:cNvSpPr>
          <p:nvPr>
            <p:ph type="sldNum" sz="quarter" idx="12"/>
          </p:nvPr>
        </p:nvSpPr>
        <p:spPr>
          <a:xfrm>
            <a:off x="8722784" y="6356351"/>
            <a:ext cx="2743200" cy="365125"/>
          </a:xfrm>
          <a:prstGeom prst="rect">
            <a:avLst/>
          </a:prstGeom>
        </p:spPr>
        <p:txBody>
          <a:bodyPr vert="horz" wrap="square" lIns="91440" tIns="45720" rIns="91440" bIns="45720" numCol="1" anchor="t" anchorCtr="0" compatLnSpc="1">
            <a:prstTxWarp prst="textNoShape">
              <a:avLst/>
            </a:prstTxWarp>
          </a:bodyPr>
          <a:lstStyle>
            <a:lvl1pPr>
              <a:defRPr/>
            </a:lvl1pPr>
          </a:lstStyle>
          <a:p>
            <a:fld id="{5A09C1BD-D793-4C56-B1C7-D088F4C51B6F}" type="slidenum">
              <a:rPr lang="en-US" smtClean="0"/>
              <a:t>‹#›</a:t>
            </a:fld>
            <a:endParaRPr lang="en-US"/>
          </a:p>
        </p:txBody>
      </p:sp>
    </p:spTree>
    <p:extLst>
      <p:ext uri="{BB962C8B-B14F-4D97-AF65-F5344CB8AC3E}">
        <p14:creationId xmlns:p14="http://schemas.microsoft.com/office/powerpoint/2010/main" val="2549881201"/>
      </p:ext>
    </p:extLst>
  </p:cSld>
  <p:clrMapOvr>
    <a:masterClrMapping/>
  </p:clrMapOvr>
  <p:transition>
    <p:comb/>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7"/>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9" y="1681163"/>
            <a:ext cx="5157787" cy="823912"/>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Click to edit Master text styles</a:t>
            </a:r>
          </a:p>
        </p:txBody>
      </p:sp>
      <p:sp>
        <p:nvSpPr>
          <p:cNvPr id="4" name="Content Placeholder 3"/>
          <p:cNvSpPr>
            <a:spLocks noGrp="1"/>
          </p:cNvSpPr>
          <p:nvPr>
            <p:ph sz="half" idx="2"/>
          </p:nvPr>
        </p:nvSpPr>
        <p:spPr>
          <a:xfrm>
            <a:off x="839789"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1" y="1681163"/>
            <a:ext cx="5183188" cy="823912"/>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Click to edit Master text styles</a:t>
            </a:r>
          </a:p>
        </p:txBody>
      </p:sp>
      <p:sp>
        <p:nvSpPr>
          <p:cNvPr id="6" name="Content Placeholder 5"/>
          <p:cNvSpPr>
            <a:spLocks noGrp="1"/>
          </p:cNvSpPr>
          <p:nvPr>
            <p:ph sz="quarter" idx="4"/>
          </p:nvPr>
        </p:nvSpPr>
        <p:spPr>
          <a:xfrm>
            <a:off x="6172201"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a:xfrm>
            <a:off x="838200" y="6356351"/>
            <a:ext cx="2743200" cy="365125"/>
          </a:xfrm>
          <a:prstGeom prst="rect">
            <a:avLst/>
          </a:prstGeom>
        </p:spPr>
        <p:txBody>
          <a:bodyPr/>
          <a:lstStyle>
            <a:lvl1pPr>
              <a:defRPr>
                <a:latin typeface="Arial" panose="020B0604020202020204" pitchFamily="34" charset="0"/>
                <a:cs typeface="Arial" panose="020B0604020202020204" pitchFamily="34" charset="0"/>
              </a:defRPr>
            </a:lvl1pPr>
          </a:lstStyle>
          <a:p>
            <a:fld id="{8FC885BB-ADA9-4718-BC5A-4C5ACB33D7D6}" type="datetimeFigureOut">
              <a:rPr lang="en-US" smtClean="0"/>
              <a:t>10/29/2023</a:t>
            </a:fld>
            <a:endParaRPr lang="en-US"/>
          </a:p>
        </p:txBody>
      </p:sp>
      <p:sp>
        <p:nvSpPr>
          <p:cNvPr id="8" name="Footer Placeholder 7"/>
          <p:cNvSpPr>
            <a:spLocks noGrp="1"/>
          </p:cNvSpPr>
          <p:nvPr>
            <p:ph type="ftr" sz="quarter" idx="11"/>
          </p:nvPr>
        </p:nvSpPr>
        <p:spPr>
          <a:xfrm>
            <a:off x="4038600" y="6356351"/>
            <a:ext cx="4114800" cy="365125"/>
          </a:xfrm>
          <a:prstGeom prst="rect">
            <a:avLst/>
          </a:prstGeom>
        </p:spPr>
        <p:txBody>
          <a:bodyPr/>
          <a:lstStyle>
            <a:lvl1pPr>
              <a:defRPr>
                <a:latin typeface="Arial" panose="020B0604020202020204" pitchFamily="34" charset="0"/>
                <a:cs typeface="Arial" panose="020B0604020202020204" pitchFamily="34" charset="0"/>
              </a:defRPr>
            </a:lvl1pPr>
          </a:lstStyle>
          <a:p>
            <a:endParaRPr lang="en-US"/>
          </a:p>
        </p:txBody>
      </p:sp>
      <p:sp>
        <p:nvSpPr>
          <p:cNvPr id="9" name="Slide Number Placeholder 8"/>
          <p:cNvSpPr>
            <a:spLocks noGrp="1"/>
          </p:cNvSpPr>
          <p:nvPr>
            <p:ph type="sldNum" sz="quarter" idx="12"/>
          </p:nvPr>
        </p:nvSpPr>
        <p:spPr>
          <a:xfrm>
            <a:off x="8722784" y="6356351"/>
            <a:ext cx="2743200" cy="365125"/>
          </a:xfrm>
          <a:prstGeom prst="rect">
            <a:avLst/>
          </a:prstGeom>
        </p:spPr>
        <p:txBody>
          <a:bodyPr vert="horz" wrap="square" lIns="91440" tIns="45720" rIns="91440" bIns="45720" numCol="1" anchor="t" anchorCtr="0" compatLnSpc="1">
            <a:prstTxWarp prst="textNoShape">
              <a:avLst/>
            </a:prstTxWarp>
          </a:bodyPr>
          <a:lstStyle>
            <a:lvl1pPr>
              <a:defRPr/>
            </a:lvl1pPr>
          </a:lstStyle>
          <a:p>
            <a:fld id="{5A09C1BD-D793-4C56-B1C7-D088F4C51B6F}" type="slidenum">
              <a:rPr lang="en-US" smtClean="0"/>
              <a:t>‹#›</a:t>
            </a:fld>
            <a:endParaRPr lang="en-US"/>
          </a:p>
        </p:txBody>
      </p:sp>
    </p:spTree>
    <p:extLst>
      <p:ext uri="{BB962C8B-B14F-4D97-AF65-F5344CB8AC3E}">
        <p14:creationId xmlns:p14="http://schemas.microsoft.com/office/powerpoint/2010/main" val="817830226"/>
      </p:ext>
    </p:extLst>
  </p:cSld>
  <p:clrMapOvr>
    <a:masterClrMapping/>
  </p:clrMapOvr>
  <p:transition>
    <p:comb/>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pic>
        <p:nvPicPr>
          <p:cNvPr id="2" name="Picture 8" descr="Logo.pn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9264651" y="68263"/>
            <a:ext cx="2857500" cy="2159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Date Placeholder 1"/>
          <p:cNvSpPr>
            <a:spLocks noGrp="1"/>
          </p:cNvSpPr>
          <p:nvPr>
            <p:ph type="dt" sz="half" idx="10"/>
          </p:nvPr>
        </p:nvSpPr>
        <p:spPr>
          <a:xfrm>
            <a:off x="838200" y="6356351"/>
            <a:ext cx="2743200" cy="365125"/>
          </a:xfrm>
          <a:prstGeom prst="rect">
            <a:avLst/>
          </a:prstGeom>
        </p:spPr>
        <p:txBody>
          <a:bodyPr/>
          <a:lstStyle>
            <a:lvl1pPr>
              <a:defRPr>
                <a:latin typeface="Arial" panose="020B0604020202020204" pitchFamily="34" charset="0"/>
                <a:cs typeface="Arial" panose="020B0604020202020204" pitchFamily="34" charset="0"/>
              </a:defRPr>
            </a:lvl1pPr>
          </a:lstStyle>
          <a:p>
            <a:fld id="{8FC885BB-ADA9-4718-BC5A-4C5ACB33D7D6}" type="datetimeFigureOut">
              <a:rPr lang="en-US" smtClean="0"/>
              <a:t>10/29/2023</a:t>
            </a:fld>
            <a:endParaRPr lang="en-US"/>
          </a:p>
        </p:txBody>
      </p:sp>
      <p:sp>
        <p:nvSpPr>
          <p:cNvPr id="4" name="Footer Placeholder 2"/>
          <p:cNvSpPr>
            <a:spLocks noGrp="1"/>
          </p:cNvSpPr>
          <p:nvPr>
            <p:ph type="ftr" sz="quarter" idx="11"/>
          </p:nvPr>
        </p:nvSpPr>
        <p:spPr>
          <a:xfrm>
            <a:off x="4038600" y="6356351"/>
            <a:ext cx="4114800" cy="365125"/>
          </a:xfrm>
          <a:prstGeom prst="rect">
            <a:avLst/>
          </a:prstGeom>
        </p:spPr>
        <p:txBody>
          <a:bodyPr/>
          <a:lstStyle>
            <a:lvl1pPr>
              <a:defRPr>
                <a:latin typeface="Arial" panose="020B0604020202020204" pitchFamily="34" charset="0"/>
                <a:cs typeface="Arial" panose="020B0604020202020204" pitchFamily="34" charset="0"/>
              </a:defRPr>
            </a:lvl1pPr>
          </a:lstStyle>
          <a:p>
            <a:endParaRPr lang="en-US"/>
          </a:p>
        </p:txBody>
      </p:sp>
      <p:sp>
        <p:nvSpPr>
          <p:cNvPr id="5" name="Slide Number Placeholder 3"/>
          <p:cNvSpPr>
            <a:spLocks noGrp="1"/>
          </p:cNvSpPr>
          <p:nvPr>
            <p:ph type="sldNum" sz="quarter" idx="12"/>
          </p:nvPr>
        </p:nvSpPr>
        <p:spPr>
          <a:xfrm>
            <a:off x="8722784" y="6356351"/>
            <a:ext cx="2743200" cy="365125"/>
          </a:xfrm>
          <a:prstGeom prst="rect">
            <a:avLst/>
          </a:prstGeom>
        </p:spPr>
        <p:txBody>
          <a:bodyPr vert="horz" wrap="square" lIns="91440" tIns="45720" rIns="91440" bIns="45720" numCol="1" anchor="t" anchorCtr="0" compatLnSpc="1">
            <a:prstTxWarp prst="textNoShape">
              <a:avLst/>
            </a:prstTxWarp>
          </a:bodyPr>
          <a:lstStyle>
            <a:lvl1pPr>
              <a:defRPr/>
            </a:lvl1pPr>
          </a:lstStyle>
          <a:p>
            <a:fld id="{5A09C1BD-D793-4C56-B1C7-D088F4C51B6F}" type="slidenum">
              <a:rPr lang="en-US" smtClean="0"/>
              <a:t>‹#›</a:t>
            </a:fld>
            <a:endParaRPr lang="en-US"/>
          </a:p>
        </p:txBody>
      </p:sp>
    </p:spTree>
    <p:extLst>
      <p:ext uri="{BB962C8B-B14F-4D97-AF65-F5344CB8AC3E}">
        <p14:creationId xmlns:p14="http://schemas.microsoft.com/office/powerpoint/2010/main" val="3618272158"/>
      </p:ext>
    </p:extLst>
  </p:cSld>
  <p:clrMapOvr>
    <a:masterClrMapping/>
  </p:clrMapOvr>
  <p:transition>
    <p:comb/>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2400"/>
            </a:lvl1pPr>
          </a:lstStyle>
          <a:p>
            <a:r>
              <a:rPr lang="en-US"/>
              <a:t>Click to edit Master title style</a:t>
            </a:r>
          </a:p>
        </p:txBody>
      </p:sp>
      <p:sp>
        <p:nvSpPr>
          <p:cNvPr id="3" name="Content Placeholder 2"/>
          <p:cNvSpPr>
            <a:spLocks noGrp="1"/>
          </p:cNvSpPr>
          <p:nvPr>
            <p:ph idx="1"/>
          </p:nvPr>
        </p:nvSpPr>
        <p:spPr>
          <a:xfrm>
            <a:off x="5183188" y="987427"/>
            <a:ext cx="6172200" cy="4873625"/>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a:t>Click to edit Master text styles</a:t>
            </a:r>
          </a:p>
        </p:txBody>
      </p:sp>
      <p:sp>
        <p:nvSpPr>
          <p:cNvPr id="5" name="Date Placeholder 4"/>
          <p:cNvSpPr>
            <a:spLocks noGrp="1"/>
          </p:cNvSpPr>
          <p:nvPr>
            <p:ph type="dt" sz="half" idx="10"/>
          </p:nvPr>
        </p:nvSpPr>
        <p:spPr>
          <a:xfrm>
            <a:off x="838200" y="6356351"/>
            <a:ext cx="2743200" cy="365125"/>
          </a:xfrm>
          <a:prstGeom prst="rect">
            <a:avLst/>
          </a:prstGeom>
        </p:spPr>
        <p:txBody>
          <a:bodyPr/>
          <a:lstStyle>
            <a:lvl1pPr>
              <a:defRPr>
                <a:latin typeface="Arial" panose="020B0604020202020204" pitchFamily="34" charset="0"/>
                <a:cs typeface="Arial" panose="020B0604020202020204" pitchFamily="34" charset="0"/>
              </a:defRPr>
            </a:lvl1pPr>
          </a:lstStyle>
          <a:p>
            <a:fld id="{8FC885BB-ADA9-4718-BC5A-4C5ACB33D7D6}" type="datetimeFigureOut">
              <a:rPr lang="en-US" smtClean="0"/>
              <a:t>10/29/2023</a:t>
            </a:fld>
            <a:endParaRPr lang="en-US"/>
          </a:p>
        </p:txBody>
      </p:sp>
      <p:sp>
        <p:nvSpPr>
          <p:cNvPr id="6" name="Footer Placeholder 5"/>
          <p:cNvSpPr>
            <a:spLocks noGrp="1"/>
          </p:cNvSpPr>
          <p:nvPr>
            <p:ph type="ftr" sz="quarter" idx="11"/>
          </p:nvPr>
        </p:nvSpPr>
        <p:spPr>
          <a:xfrm>
            <a:off x="4038600" y="6356351"/>
            <a:ext cx="4114800" cy="365125"/>
          </a:xfrm>
          <a:prstGeom prst="rect">
            <a:avLst/>
          </a:prstGeom>
        </p:spPr>
        <p:txBody>
          <a:bodyPr/>
          <a:lstStyle>
            <a:lvl1pPr>
              <a:defRPr>
                <a:latin typeface="Arial" panose="020B0604020202020204" pitchFamily="34" charset="0"/>
                <a:cs typeface="Arial" panose="020B0604020202020204" pitchFamily="34" charset="0"/>
              </a:defRPr>
            </a:lvl1pPr>
          </a:lstStyle>
          <a:p>
            <a:endParaRPr lang="en-US"/>
          </a:p>
        </p:txBody>
      </p:sp>
      <p:sp>
        <p:nvSpPr>
          <p:cNvPr id="7" name="Slide Number Placeholder 6"/>
          <p:cNvSpPr>
            <a:spLocks noGrp="1"/>
          </p:cNvSpPr>
          <p:nvPr>
            <p:ph type="sldNum" sz="quarter" idx="12"/>
          </p:nvPr>
        </p:nvSpPr>
        <p:spPr>
          <a:xfrm>
            <a:off x="8722784" y="6356351"/>
            <a:ext cx="2743200" cy="365125"/>
          </a:xfrm>
          <a:prstGeom prst="rect">
            <a:avLst/>
          </a:prstGeom>
        </p:spPr>
        <p:txBody>
          <a:bodyPr vert="horz" wrap="square" lIns="91440" tIns="45720" rIns="91440" bIns="45720" numCol="1" anchor="t" anchorCtr="0" compatLnSpc="1">
            <a:prstTxWarp prst="textNoShape">
              <a:avLst/>
            </a:prstTxWarp>
          </a:bodyPr>
          <a:lstStyle>
            <a:lvl1pPr>
              <a:defRPr/>
            </a:lvl1pPr>
          </a:lstStyle>
          <a:p>
            <a:fld id="{5A09C1BD-D793-4C56-B1C7-D088F4C51B6F}" type="slidenum">
              <a:rPr lang="en-US" smtClean="0"/>
              <a:t>‹#›</a:t>
            </a:fld>
            <a:endParaRPr lang="en-US"/>
          </a:p>
        </p:txBody>
      </p:sp>
    </p:spTree>
    <p:extLst>
      <p:ext uri="{BB962C8B-B14F-4D97-AF65-F5344CB8AC3E}">
        <p14:creationId xmlns:p14="http://schemas.microsoft.com/office/powerpoint/2010/main" val="1039733439"/>
      </p:ext>
    </p:extLst>
  </p:cSld>
  <p:clrMapOvr>
    <a:masterClrMapping/>
  </p:clrMapOvr>
  <p:transition>
    <p:comb/>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2400"/>
            </a:lvl1pPr>
          </a:lstStyle>
          <a:p>
            <a:r>
              <a:rPr lang="en-US"/>
              <a:t>Click to edit Master title style</a:t>
            </a:r>
          </a:p>
        </p:txBody>
      </p:sp>
      <p:sp>
        <p:nvSpPr>
          <p:cNvPr id="3" name="Picture Placeholder 2"/>
          <p:cNvSpPr>
            <a:spLocks noGrp="1"/>
          </p:cNvSpPr>
          <p:nvPr>
            <p:ph type="pic" idx="1"/>
          </p:nvPr>
        </p:nvSpPr>
        <p:spPr>
          <a:xfrm>
            <a:off x="5183188" y="987427"/>
            <a:ext cx="6172200" cy="4873625"/>
          </a:xfrm>
        </p:spPr>
        <p:txBody>
          <a:bodyPr rtlCol="0">
            <a:normAutofit/>
          </a:bodyPr>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pPr lvl="0"/>
            <a:r>
              <a:rPr lang="en-US" noProof="0"/>
              <a:t>Click icon to add picture</a:t>
            </a:r>
            <a:endParaRPr lang="en-US" noProof="0"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a:t>Click to edit Master text styles</a:t>
            </a:r>
          </a:p>
        </p:txBody>
      </p:sp>
      <p:sp>
        <p:nvSpPr>
          <p:cNvPr id="5" name="Date Placeholder 4"/>
          <p:cNvSpPr>
            <a:spLocks noGrp="1"/>
          </p:cNvSpPr>
          <p:nvPr>
            <p:ph type="dt" sz="half" idx="10"/>
          </p:nvPr>
        </p:nvSpPr>
        <p:spPr>
          <a:xfrm>
            <a:off x="838200" y="6356351"/>
            <a:ext cx="2743200" cy="365125"/>
          </a:xfrm>
          <a:prstGeom prst="rect">
            <a:avLst/>
          </a:prstGeom>
        </p:spPr>
        <p:txBody>
          <a:bodyPr/>
          <a:lstStyle>
            <a:lvl1pPr>
              <a:defRPr>
                <a:latin typeface="Arial" panose="020B0604020202020204" pitchFamily="34" charset="0"/>
                <a:cs typeface="Arial" panose="020B0604020202020204" pitchFamily="34" charset="0"/>
              </a:defRPr>
            </a:lvl1pPr>
          </a:lstStyle>
          <a:p>
            <a:fld id="{8FC885BB-ADA9-4718-BC5A-4C5ACB33D7D6}" type="datetimeFigureOut">
              <a:rPr lang="en-US" smtClean="0"/>
              <a:t>10/29/2023</a:t>
            </a:fld>
            <a:endParaRPr lang="en-US"/>
          </a:p>
        </p:txBody>
      </p:sp>
      <p:sp>
        <p:nvSpPr>
          <p:cNvPr id="6" name="Footer Placeholder 5"/>
          <p:cNvSpPr>
            <a:spLocks noGrp="1"/>
          </p:cNvSpPr>
          <p:nvPr>
            <p:ph type="ftr" sz="quarter" idx="11"/>
          </p:nvPr>
        </p:nvSpPr>
        <p:spPr>
          <a:xfrm>
            <a:off x="4038600" y="6356351"/>
            <a:ext cx="4114800" cy="365125"/>
          </a:xfrm>
          <a:prstGeom prst="rect">
            <a:avLst/>
          </a:prstGeom>
        </p:spPr>
        <p:txBody>
          <a:bodyPr/>
          <a:lstStyle>
            <a:lvl1pPr>
              <a:defRPr>
                <a:latin typeface="Arial" panose="020B0604020202020204" pitchFamily="34" charset="0"/>
                <a:cs typeface="Arial" panose="020B0604020202020204" pitchFamily="34" charset="0"/>
              </a:defRPr>
            </a:lvl1pPr>
          </a:lstStyle>
          <a:p>
            <a:endParaRPr lang="en-US"/>
          </a:p>
        </p:txBody>
      </p:sp>
      <p:sp>
        <p:nvSpPr>
          <p:cNvPr id="7" name="Slide Number Placeholder 6"/>
          <p:cNvSpPr>
            <a:spLocks noGrp="1"/>
          </p:cNvSpPr>
          <p:nvPr>
            <p:ph type="sldNum" sz="quarter" idx="12"/>
          </p:nvPr>
        </p:nvSpPr>
        <p:spPr>
          <a:xfrm>
            <a:off x="8722784" y="6356351"/>
            <a:ext cx="2743200" cy="365125"/>
          </a:xfrm>
          <a:prstGeom prst="rect">
            <a:avLst/>
          </a:prstGeom>
        </p:spPr>
        <p:txBody>
          <a:bodyPr vert="horz" wrap="square" lIns="91440" tIns="45720" rIns="91440" bIns="45720" numCol="1" anchor="t" anchorCtr="0" compatLnSpc="1">
            <a:prstTxWarp prst="textNoShape">
              <a:avLst/>
            </a:prstTxWarp>
          </a:bodyPr>
          <a:lstStyle>
            <a:lvl1pPr>
              <a:defRPr/>
            </a:lvl1pPr>
          </a:lstStyle>
          <a:p>
            <a:fld id="{5A09C1BD-D793-4C56-B1C7-D088F4C51B6F}" type="slidenum">
              <a:rPr lang="en-US" smtClean="0"/>
              <a:t>‹#›</a:t>
            </a:fld>
            <a:endParaRPr lang="en-US"/>
          </a:p>
        </p:txBody>
      </p:sp>
    </p:spTree>
    <p:extLst>
      <p:ext uri="{BB962C8B-B14F-4D97-AF65-F5344CB8AC3E}">
        <p14:creationId xmlns:p14="http://schemas.microsoft.com/office/powerpoint/2010/main" val="3806858656"/>
      </p:ext>
    </p:extLst>
  </p:cSld>
  <p:clrMapOvr>
    <a:masterClrMapping/>
  </p:clrMapOvr>
  <p:transition>
    <p:comb/>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a:xfrm>
            <a:off x="838200" y="6356351"/>
            <a:ext cx="2743200" cy="365125"/>
          </a:xfrm>
          <a:prstGeom prst="rect">
            <a:avLst/>
          </a:prstGeom>
        </p:spPr>
        <p:txBody>
          <a:bodyPr/>
          <a:lstStyle>
            <a:lvl1pPr>
              <a:defRPr>
                <a:latin typeface="Arial" panose="020B0604020202020204" pitchFamily="34" charset="0"/>
                <a:cs typeface="Arial" panose="020B0604020202020204" pitchFamily="34" charset="0"/>
              </a:defRPr>
            </a:lvl1pPr>
          </a:lstStyle>
          <a:p>
            <a:fld id="{8FC885BB-ADA9-4718-BC5A-4C5ACB33D7D6}" type="datetimeFigureOut">
              <a:rPr lang="en-US" smtClean="0"/>
              <a:t>10/29/2023</a:t>
            </a:fld>
            <a:endParaRPr lang="en-US"/>
          </a:p>
        </p:txBody>
      </p:sp>
      <p:sp>
        <p:nvSpPr>
          <p:cNvPr id="5" name="Footer Placeholder 4"/>
          <p:cNvSpPr>
            <a:spLocks noGrp="1"/>
          </p:cNvSpPr>
          <p:nvPr>
            <p:ph type="ftr" sz="quarter" idx="11"/>
          </p:nvPr>
        </p:nvSpPr>
        <p:spPr>
          <a:xfrm>
            <a:off x="4038600" y="6356351"/>
            <a:ext cx="4114800" cy="365125"/>
          </a:xfrm>
          <a:prstGeom prst="rect">
            <a:avLst/>
          </a:prstGeom>
        </p:spPr>
        <p:txBody>
          <a:bodyPr/>
          <a:lstStyle>
            <a:lvl1pPr>
              <a:defRPr>
                <a:latin typeface="Arial" panose="020B0604020202020204" pitchFamily="34" charset="0"/>
                <a:cs typeface="Arial" panose="020B0604020202020204" pitchFamily="34" charset="0"/>
              </a:defRPr>
            </a:lvl1pPr>
          </a:lstStyle>
          <a:p>
            <a:endParaRPr lang="en-US"/>
          </a:p>
        </p:txBody>
      </p:sp>
      <p:sp>
        <p:nvSpPr>
          <p:cNvPr id="6" name="Slide Number Placeholder 5"/>
          <p:cNvSpPr>
            <a:spLocks noGrp="1"/>
          </p:cNvSpPr>
          <p:nvPr>
            <p:ph type="sldNum" sz="quarter" idx="12"/>
          </p:nvPr>
        </p:nvSpPr>
        <p:spPr>
          <a:xfrm>
            <a:off x="8722784" y="6356351"/>
            <a:ext cx="2743200" cy="365125"/>
          </a:xfrm>
          <a:prstGeom prst="rect">
            <a:avLst/>
          </a:prstGeom>
        </p:spPr>
        <p:txBody>
          <a:bodyPr vert="horz" wrap="square" lIns="91440" tIns="45720" rIns="91440" bIns="45720" numCol="1" anchor="t" anchorCtr="0" compatLnSpc="1">
            <a:prstTxWarp prst="textNoShape">
              <a:avLst/>
            </a:prstTxWarp>
          </a:bodyPr>
          <a:lstStyle>
            <a:lvl1pPr>
              <a:defRPr/>
            </a:lvl1pPr>
          </a:lstStyle>
          <a:p>
            <a:fld id="{5A09C1BD-D793-4C56-B1C7-D088F4C51B6F}" type="slidenum">
              <a:rPr lang="en-US" smtClean="0"/>
              <a:t>‹#›</a:t>
            </a:fld>
            <a:endParaRPr lang="en-US"/>
          </a:p>
        </p:txBody>
      </p:sp>
    </p:spTree>
    <p:extLst>
      <p:ext uri="{BB962C8B-B14F-4D97-AF65-F5344CB8AC3E}">
        <p14:creationId xmlns:p14="http://schemas.microsoft.com/office/powerpoint/2010/main" val="4251472187"/>
      </p:ext>
    </p:extLst>
  </p:cSld>
  <p:clrMapOvr>
    <a:masterClrMapping/>
  </p:clrMapOvr>
  <p:transition>
    <p:comb/>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1"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1"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a:xfrm>
            <a:off x="838200" y="6356351"/>
            <a:ext cx="2743200" cy="365125"/>
          </a:xfrm>
          <a:prstGeom prst="rect">
            <a:avLst/>
          </a:prstGeom>
        </p:spPr>
        <p:txBody>
          <a:bodyPr/>
          <a:lstStyle>
            <a:lvl1pPr>
              <a:defRPr>
                <a:latin typeface="Arial" panose="020B0604020202020204" pitchFamily="34" charset="0"/>
                <a:cs typeface="Arial" panose="020B0604020202020204" pitchFamily="34" charset="0"/>
              </a:defRPr>
            </a:lvl1pPr>
          </a:lstStyle>
          <a:p>
            <a:fld id="{8FC885BB-ADA9-4718-BC5A-4C5ACB33D7D6}" type="datetimeFigureOut">
              <a:rPr lang="en-US" smtClean="0"/>
              <a:t>10/29/2023</a:t>
            </a:fld>
            <a:endParaRPr lang="en-US"/>
          </a:p>
        </p:txBody>
      </p:sp>
      <p:sp>
        <p:nvSpPr>
          <p:cNvPr id="5" name="Footer Placeholder 4"/>
          <p:cNvSpPr>
            <a:spLocks noGrp="1"/>
          </p:cNvSpPr>
          <p:nvPr>
            <p:ph type="ftr" sz="quarter" idx="11"/>
          </p:nvPr>
        </p:nvSpPr>
        <p:spPr>
          <a:xfrm>
            <a:off x="4038600" y="6356351"/>
            <a:ext cx="4114800" cy="365125"/>
          </a:xfrm>
          <a:prstGeom prst="rect">
            <a:avLst/>
          </a:prstGeom>
        </p:spPr>
        <p:txBody>
          <a:bodyPr/>
          <a:lstStyle>
            <a:lvl1pPr>
              <a:defRPr>
                <a:latin typeface="Arial" panose="020B0604020202020204" pitchFamily="34" charset="0"/>
                <a:cs typeface="Arial" panose="020B0604020202020204" pitchFamily="34" charset="0"/>
              </a:defRPr>
            </a:lvl1pPr>
          </a:lstStyle>
          <a:p>
            <a:endParaRPr lang="en-US"/>
          </a:p>
        </p:txBody>
      </p:sp>
      <p:sp>
        <p:nvSpPr>
          <p:cNvPr id="6" name="Slide Number Placeholder 5"/>
          <p:cNvSpPr>
            <a:spLocks noGrp="1"/>
          </p:cNvSpPr>
          <p:nvPr>
            <p:ph type="sldNum" sz="quarter" idx="12"/>
          </p:nvPr>
        </p:nvSpPr>
        <p:spPr>
          <a:xfrm>
            <a:off x="8722784" y="6356351"/>
            <a:ext cx="2743200" cy="365125"/>
          </a:xfrm>
          <a:prstGeom prst="rect">
            <a:avLst/>
          </a:prstGeom>
        </p:spPr>
        <p:txBody>
          <a:bodyPr vert="horz" wrap="square" lIns="91440" tIns="45720" rIns="91440" bIns="45720" numCol="1" anchor="t" anchorCtr="0" compatLnSpc="1">
            <a:prstTxWarp prst="textNoShape">
              <a:avLst/>
            </a:prstTxWarp>
          </a:bodyPr>
          <a:lstStyle>
            <a:lvl1pPr>
              <a:defRPr/>
            </a:lvl1pPr>
          </a:lstStyle>
          <a:p>
            <a:fld id="{5A09C1BD-D793-4C56-B1C7-D088F4C51B6F}" type="slidenum">
              <a:rPr lang="en-US" smtClean="0"/>
              <a:t>‹#›</a:t>
            </a:fld>
            <a:endParaRPr lang="en-US"/>
          </a:p>
        </p:txBody>
      </p:sp>
    </p:spTree>
    <p:extLst>
      <p:ext uri="{BB962C8B-B14F-4D97-AF65-F5344CB8AC3E}">
        <p14:creationId xmlns:p14="http://schemas.microsoft.com/office/powerpoint/2010/main" val="3604721576"/>
      </p:ext>
    </p:extLst>
  </p:cSld>
  <p:clrMapOvr>
    <a:masterClrMapping/>
  </p:clrMapOvr>
  <p:transition>
    <p:comb/>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twoObj">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TT"/>
          </a:p>
        </p:txBody>
      </p:sp>
      <p:sp>
        <p:nvSpPr>
          <p:cNvPr id="3" name="Content Placeholder 2"/>
          <p:cNvSpPr>
            <a:spLocks noGrp="1"/>
          </p:cNvSpPr>
          <p:nvPr>
            <p:ph sz="half" idx="1"/>
          </p:nvPr>
        </p:nvSpPr>
        <p:spPr>
          <a:xfrm>
            <a:off x="609600" y="1600203"/>
            <a:ext cx="5588000" cy="4525963"/>
          </a:xfrm>
        </p:spPr>
        <p:txBody>
          <a:bodyPr/>
          <a:lstStyle>
            <a:lvl1pPr>
              <a:defRPr sz="2100"/>
            </a:lvl1pPr>
            <a:lvl2pPr>
              <a:defRPr sz="1800"/>
            </a:lvl2pPr>
            <a:lvl3pPr>
              <a:defRPr sz="1500"/>
            </a:lvl3pPr>
            <a:lvl4pPr>
              <a:defRPr sz="1350"/>
            </a:lvl4pPr>
            <a:lvl5pPr>
              <a:defRPr sz="1350"/>
            </a:lvl5pPr>
            <a:lvl6pPr>
              <a:defRPr sz="1350"/>
            </a:lvl6pPr>
            <a:lvl7pPr>
              <a:defRPr sz="1350"/>
            </a:lvl7pPr>
            <a:lvl8pPr>
              <a:defRPr sz="1350"/>
            </a:lvl8pPr>
            <a:lvl9pPr>
              <a:defRPr sz="135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TT"/>
          </a:p>
        </p:txBody>
      </p:sp>
      <p:sp>
        <p:nvSpPr>
          <p:cNvPr id="4" name="Content Placeholder 3"/>
          <p:cNvSpPr>
            <a:spLocks noGrp="1"/>
          </p:cNvSpPr>
          <p:nvPr>
            <p:ph sz="half" idx="2"/>
          </p:nvPr>
        </p:nvSpPr>
        <p:spPr>
          <a:xfrm>
            <a:off x="6400800" y="1600203"/>
            <a:ext cx="5588000" cy="4525963"/>
          </a:xfrm>
        </p:spPr>
        <p:txBody>
          <a:bodyPr/>
          <a:lstStyle>
            <a:lvl1pPr>
              <a:defRPr sz="2100"/>
            </a:lvl1pPr>
            <a:lvl2pPr>
              <a:defRPr sz="1800"/>
            </a:lvl2pPr>
            <a:lvl3pPr>
              <a:defRPr sz="1500"/>
            </a:lvl3pPr>
            <a:lvl4pPr>
              <a:defRPr sz="1350"/>
            </a:lvl4pPr>
            <a:lvl5pPr>
              <a:defRPr sz="1350"/>
            </a:lvl5pPr>
            <a:lvl6pPr>
              <a:defRPr sz="1350"/>
            </a:lvl6pPr>
            <a:lvl7pPr>
              <a:defRPr sz="1350"/>
            </a:lvl7pPr>
            <a:lvl8pPr>
              <a:defRPr sz="1350"/>
            </a:lvl8pPr>
            <a:lvl9pPr>
              <a:defRPr sz="135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TT"/>
          </a:p>
        </p:txBody>
      </p:sp>
    </p:spTree>
    <p:extLst>
      <p:ext uri="{BB962C8B-B14F-4D97-AF65-F5344CB8AC3E}">
        <p14:creationId xmlns:p14="http://schemas.microsoft.com/office/powerpoint/2010/main" val="4015331305"/>
      </p:ext>
    </p:extLst>
  </p:cSld>
  <p:clrMapOvr>
    <a:masterClrMapping/>
  </p:clrMapOvr>
  <p:transition>
    <p:comb/>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914400" y="2130426"/>
            <a:ext cx="10363200" cy="1470025"/>
          </a:xfrm>
        </p:spPr>
        <p:txBody>
          <a:bodyPr/>
          <a:lstStyle/>
          <a:p>
            <a:r>
              <a:rPr lang="en-US"/>
              <a:t>Click to edit Master title style</a:t>
            </a:r>
          </a:p>
        </p:txBody>
      </p:sp>
      <p:sp>
        <p:nvSpPr>
          <p:cNvPr id="3" name="Subtitle 2"/>
          <p:cNvSpPr>
            <a:spLocks noGrp="1"/>
          </p:cNvSpPr>
          <p:nvPr>
            <p:ph type="subTitle" idx="1"/>
          </p:nvPr>
        </p:nvSpPr>
        <p:spPr>
          <a:xfrm>
            <a:off x="1828800" y="3886200"/>
            <a:ext cx="85344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p>
        </p:txBody>
      </p:sp>
      <p:sp>
        <p:nvSpPr>
          <p:cNvPr id="4" name="Date Placeholder 3"/>
          <p:cNvSpPr>
            <a:spLocks noGrp="1"/>
          </p:cNvSpPr>
          <p:nvPr>
            <p:ph type="dt" sz="half" idx="10"/>
          </p:nvPr>
        </p:nvSpPr>
        <p:spPr/>
        <p:txBody>
          <a:bodyPr/>
          <a:lstStyle>
            <a:lvl1pPr>
              <a:defRPr/>
            </a:lvl1pPr>
          </a:lstStyle>
          <a:p>
            <a:pPr>
              <a:defRPr/>
            </a:pPr>
            <a:fld id="{12E7ADA1-D6C1-40C0-81CD-8C94C1794AD6}" type="datetimeFigureOut">
              <a:rPr lang="en-US"/>
              <a:pPr>
                <a:defRPr/>
              </a:pPr>
              <a:t>10/29/2023</a:t>
            </a:fld>
            <a:endParaRPr 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fld id="{627751E1-1352-42A3-9172-593316E468F5}" type="slidenum">
              <a:rPr lang="en-US" altLang="en-US"/>
              <a:pPr/>
              <a:t>‹#›</a:t>
            </a:fld>
            <a:endParaRPr lang="en-US" altLang="en-US"/>
          </a:p>
        </p:txBody>
      </p:sp>
    </p:spTree>
    <p:extLst>
      <p:ext uri="{BB962C8B-B14F-4D97-AF65-F5344CB8AC3E}">
        <p14:creationId xmlns:p14="http://schemas.microsoft.com/office/powerpoint/2010/main" val="4121614708"/>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lvl1pPr>
              <a:defRPr/>
            </a:lvl1pPr>
          </a:lstStyle>
          <a:p>
            <a:pPr>
              <a:defRPr/>
            </a:pPr>
            <a:fld id="{D94743E3-570A-4A81-B050-550B44FF855C}" type="datetimeFigureOut">
              <a:rPr lang="en-US"/>
              <a:pPr>
                <a:defRPr/>
              </a:pPr>
              <a:t>10/29/2023</a:t>
            </a:fld>
            <a:endParaRPr 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fld id="{A53B0791-207A-41C8-852C-8579531591D4}" type="slidenum">
              <a:rPr lang="en-US" altLang="en-US"/>
              <a:pPr/>
              <a:t>‹#›</a:t>
            </a:fld>
            <a:endParaRPr lang="en-US" altLang="en-US"/>
          </a:p>
        </p:txBody>
      </p:sp>
    </p:spTree>
    <p:extLst>
      <p:ext uri="{BB962C8B-B14F-4D97-AF65-F5344CB8AC3E}">
        <p14:creationId xmlns:p14="http://schemas.microsoft.com/office/powerpoint/2010/main" val="522366392"/>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963084" y="4406901"/>
            <a:ext cx="103632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963084" y="2906713"/>
            <a:ext cx="103632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lvl1pPr>
              <a:defRPr/>
            </a:lvl1pPr>
          </a:lstStyle>
          <a:p>
            <a:pPr>
              <a:defRPr/>
            </a:pPr>
            <a:fld id="{C8E418E7-50DE-450B-8C75-134A5D39FEB3}" type="datetimeFigureOut">
              <a:rPr lang="en-US"/>
              <a:pPr>
                <a:defRPr/>
              </a:pPr>
              <a:t>10/29/2023</a:t>
            </a:fld>
            <a:endParaRPr 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fld id="{1AED7299-11C9-4F04-94FB-B0F742A146CD}" type="slidenum">
              <a:rPr lang="en-US" altLang="en-US"/>
              <a:pPr/>
              <a:t>‹#›</a:t>
            </a:fld>
            <a:endParaRPr lang="en-US" altLang="en-US"/>
          </a:p>
        </p:txBody>
      </p:sp>
    </p:spTree>
    <p:extLst>
      <p:ext uri="{BB962C8B-B14F-4D97-AF65-F5344CB8AC3E}">
        <p14:creationId xmlns:p14="http://schemas.microsoft.com/office/powerpoint/2010/main" val="312749924"/>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sz="3200" b="1"/>
            </a:lvl1pPr>
          </a:lstStyle>
          <a:p>
            <a:r>
              <a:rPr lang="en-US" dirty="0"/>
              <a:t>Click to edit Master title style</a:t>
            </a:r>
          </a:p>
        </p:txBody>
      </p:sp>
      <p:sp>
        <p:nvSpPr>
          <p:cNvPr id="3" name="Content Placeholder 2"/>
          <p:cNvSpPr>
            <a:spLocks noGrp="1"/>
          </p:cNvSpPr>
          <p:nvPr>
            <p:ph sz="half" idx="1"/>
          </p:nvPr>
        </p:nvSpPr>
        <p:spPr>
          <a:xfrm>
            <a:off x="609600" y="1600201"/>
            <a:ext cx="5384800" cy="4525963"/>
          </a:xfrm>
        </p:spPr>
        <p:txBody>
          <a:bodyPr/>
          <a:lstStyle>
            <a:lvl1pPr>
              <a:defRPr sz="2800">
                <a:latin typeface="+mj-lt"/>
              </a:defRPr>
            </a:lvl1pPr>
            <a:lvl2pPr>
              <a:defRPr sz="2800">
                <a:latin typeface="+mj-lt"/>
              </a:defRPr>
            </a:lvl2pPr>
            <a:lvl3pPr>
              <a:defRPr sz="2800">
                <a:latin typeface="+mj-lt"/>
              </a:defRPr>
            </a:lvl3pPr>
            <a:lvl4pPr>
              <a:defRPr sz="2800">
                <a:latin typeface="+mj-lt"/>
              </a:defRPr>
            </a:lvl4pPr>
            <a:lvl5pPr>
              <a:defRPr sz="2800">
                <a:latin typeface="+mj-lt"/>
              </a:defRPr>
            </a:lvl5pPr>
            <a:lvl6pPr>
              <a:defRPr sz="1800"/>
            </a:lvl6pPr>
            <a:lvl7pPr>
              <a:defRPr sz="1800"/>
            </a:lvl7pPr>
            <a:lvl8pPr>
              <a:defRPr sz="1800"/>
            </a:lvl8pPr>
            <a:lvl9pPr>
              <a:defRPr sz="18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Content Placeholder 3"/>
          <p:cNvSpPr>
            <a:spLocks noGrp="1"/>
          </p:cNvSpPr>
          <p:nvPr>
            <p:ph sz="half" idx="2"/>
          </p:nvPr>
        </p:nvSpPr>
        <p:spPr>
          <a:xfrm>
            <a:off x="6197600" y="1600201"/>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3"/>
          <p:cNvSpPr>
            <a:spLocks noGrp="1"/>
          </p:cNvSpPr>
          <p:nvPr>
            <p:ph type="dt" sz="half" idx="10"/>
          </p:nvPr>
        </p:nvSpPr>
        <p:spPr/>
        <p:txBody>
          <a:bodyPr/>
          <a:lstStyle>
            <a:lvl1pPr>
              <a:defRPr/>
            </a:lvl1pPr>
          </a:lstStyle>
          <a:p>
            <a:pPr>
              <a:defRPr/>
            </a:pPr>
            <a:fld id="{5D57868A-CDC4-444C-9595-A3B1C1D1A60A}" type="datetimeFigureOut">
              <a:rPr lang="en-US"/>
              <a:pPr>
                <a:defRPr/>
              </a:pPr>
              <a:t>10/29/2023</a:t>
            </a:fld>
            <a:endParaRPr lang="en-US"/>
          </a:p>
        </p:txBody>
      </p:sp>
      <p:sp>
        <p:nvSpPr>
          <p:cNvPr id="6" name="Footer Placeholder 4"/>
          <p:cNvSpPr>
            <a:spLocks noGrp="1"/>
          </p:cNvSpPr>
          <p:nvPr>
            <p:ph type="ftr" sz="quarter" idx="11"/>
          </p:nvPr>
        </p:nvSpPr>
        <p:spPr/>
        <p:txBody>
          <a:bodyPr/>
          <a:lstStyle>
            <a:lvl1pPr>
              <a:defRPr/>
            </a:lvl1pPr>
          </a:lstStyle>
          <a:p>
            <a:pPr>
              <a:defRPr/>
            </a:pPr>
            <a:r>
              <a:rPr lang="en-US" dirty="0"/>
              <a:t>Dr John Kamau</a:t>
            </a:r>
          </a:p>
        </p:txBody>
      </p:sp>
      <p:sp>
        <p:nvSpPr>
          <p:cNvPr id="7" name="Slide Number Placeholder 5"/>
          <p:cNvSpPr>
            <a:spLocks noGrp="1"/>
          </p:cNvSpPr>
          <p:nvPr>
            <p:ph type="sldNum" sz="quarter" idx="12"/>
          </p:nvPr>
        </p:nvSpPr>
        <p:spPr/>
        <p:txBody>
          <a:bodyPr/>
          <a:lstStyle>
            <a:lvl1pPr>
              <a:defRPr/>
            </a:lvl1pPr>
          </a:lstStyle>
          <a:p>
            <a:fld id="{C6CE69DA-0440-4D04-B5D7-CFA7E329E6D2}" type="slidenum">
              <a:rPr lang="en-US" altLang="en-US"/>
              <a:pPr/>
              <a:t>‹#›</a:t>
            </a:fld>
            <a:endParaRPr lang="en-US" altLang="en-US"/>
          </a:p>
        </p:txBody>
      </p:sp>
    </p:spTree>
    <p:extLst>
      <p:ext uri="{BB962C8B-B14F-4D97-AF65-F5344CB8AC3E}">
        <p14:creationId xmlns:p14="http://schemas.microsoft.com/office/powerpoint/2010/main" val="4194337027"/>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609600" y="1535113"/>
            <a:ext cx="538691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09600" y="2174875"/>
            <a:ext cx="5386917"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93368" y="1535113"/>
            <a:ext cx="5389033"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93368" y="2174875"/>
            <a:ext cx="5389033"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3"/>
          <p:cNvSpPr>
            <a:spLocks noGrp="1"/>
          </p:cNvSpPr>
          <p:nvPr>
            <p:ph type="dt" sz="half" idx="10"/>
          </p:nvPr>
        </p:nvSpPr>
        <p:spPr/>
        <p:txBody>
          <a:bodyPr/>
          <a:lstStyle>
            <a:lvl1pPr>
              <a:defRPr/>
            </a:lvl1pPr>
          </a:lstStyle>
          <a:p>
            <a:pPr>
              <a:defRPr/>
            </a:pPr>
            <a:fld id="{2A2EEB59-9E9E-4E5D-9D5A-59BEB237163F}" type="datetimeFigureOut">
              <a:rPr lang="en-US"/>
              <a:pPr>
                <a:defRPr/>
              </a:pPr>
              <a:t>10/29/2023</a:t>
            </a:fld>
            <a:endParaRPr lang="en-US"/>
          </a:p>
        </p:txBody>
      </p:sp>
      <p:sp>
        <p:nvSpPr>
          <p:cNvPr id="8" name="Footer Placeholder 4"/>
          <p:cNvSpPr>
            <a:spLocks noGrp="1"/>
          </p:cNvSpPr>
          <p:nvPr>
            <p:ph type="ftr" sz="quarter" idx="11"/>
          </p:nvPr>
        </p:nvSpPr>
        <p:spPr/>
        <p:txBody>
          <a:bodyPr/>
          <a:lstStyle>
            <a:lvl1pPr>
              <a:defRPr/>
            </a:lvl1pPr>
          </a:lstStyle>
          <a:p>
            <a:pPr>
              <a:defRPr/>
            </a:pPr>
            <a:endParaRPr lang="en-US"/>
          </a:p>
        </p:txBody>
      </p:sp>
      <p:sp>
        <p:nvSpPr>
          <p:cNvPr id="9" name="Slide Number Placeholder 5"/>
          <p:cNvSpPr>
            <a:spLocks noGrp="1"/>
          </p:cNvSpPr>
          <p:nvPr>
            <p:ph type="sldNum" sz="quarter" idx="12"/>
          </p:nvPr>
        </p:nvSpPr>
        <p:spPr/>
        <p:txBody>
          <a:bodyPr/>
          <a:lstStyle>
            <a:lvl1pPr>
              <a:defRPr/>
            </a:lvl1pPr>
          </a:lstStyle>
          <a:p>
            <a:fld id="{C07F1177-32F8-4E5B-8F6E-C78E7762C4F8}" type="slidenum">
              <a:rPr lang="en-US" altLang="en-US"/>
              <a:pPr/>
              <a:t>‹#›</a:t>
            </a:fld>
            <a:endParaRPr lang="en-US" altLang="en-US"/>
          </a:p>
        </p:txBody>
      </p:sp>
    </p:spTree>
    <p:extLst>
      <p:ext uri="{BB962C8B-B14F-4D97-AF65-F5344CB8AC3E}">
        <p14:creationId xmlns:p14="http://schemas.microsoft.com/office/powerpoint/2010/main" val="3677048762"/>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3"/>
          <p:cNvSpPr>
            <a:spLocks noGrp="1"/>
          </p:cNvSpPr>
          <p:nvPr>
            <p:ph type="dt" sz="half" idx="10"/>
          </p:nvPr>
        </p:nvSpPr>
        <p:spPr/>
        <p:txBody>
          <a:bodyPr/>
          <a:lstStyle>
            <a:lvl1pPr>
              <a:defRPr/>
            </a:lvl1pPr>
          </a:lstStyle>
          <a:p>
            <a:pPr>
              <a:defRPr/>
            </a:pPr>
            <a:fld id="{A33AC67C-D749-4751-BBC3-E5ECB2D77C2C}" type="datetimeFigureOut">
              <a:rPr lang="en-US"/>
              <a:pPr>
                <a:defRPr/>
              </a:pPr>
              <a:t>10/29/2023</a:t>
            </a:fld>
            <a:endParaRPr lang="en-US"/>
          </a:p>
        </p:txBody>
      </p:sp>
      <p:sp>
        <p:nvSpPr>
          <p:cNvPr id="4" name="Footer Placeholder 4"/>
          <p:cNvSpPr>
            <a:spLocks noGrp="1"/>
          </p:cNvSpPr>
          <p:nvPr>
            <p:ph type="ftr" sz="quarter" idx="11"/>
          </p:nvPr>
        </p:nvSpPr>
        <p:spPr/>
        <p:txBody>
          <a:bodyPr/>
          <a:lstStyle>
            <a:lvl1pPr>
              <a:defRPr/>
            </a:lvl1pPr>
          </a:lstStyle>
          <a:p>
            <a:pPr>
              <a:defRPr/>
            </a:pPr>
            <a:endParaRPr lang="en-US"/>
          </a:p>
        </p:txBody>
      </p:sp>
      <p:sp>
        <p:nvSpPr>
          <p:cNvPr id="5" name="Slide Number Placeholder 5"/>
          <p:cNvSpPr>
            <a:spLocks noGrp="1"/>
          </p:cNvSpPr>
          <p:nvPr>
            <p:ph type="sldNum" sz="quarter" idx="12"/>
          </p:nvPr>
        </p:nvSpPr>
        <p:spPr/>
        <p:txBody>
          <a:bodyPr/>
          <a:lstStyle>
            <a:lvl1pPr>
              <a:defRPr/>
            </a:lvl1pPr>
          </a:lstStyle>
          <a:p>
            <a:fld id="{C58218F4-948A-4E38-81A1-52FF53877C80}" type="slidenum">
              <a:rPr lang="en-US" altLang="en-US"/>
              <a:pPr/>
              <a:t>‹#›</a:t>
            </a:fld>
            <a:endParaRPr lang="en-US" altLang="en-US"/>
          </a:p>
        </p:txBody>
      </p:sp>
    </p:spTree>
    <p:extLst>
      <p:ext uri="{BB962C8B-B14F-4D97-AF65-F5344CB8AC3E}">
        <p14:creationId xmlns:p14="http://schemas.microsoft.com/office/powerpoint/2010/main" val="2570593710"/>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3"/>
          <p:cNvSpPr>
            <a:spLocks noGrp="1"/>
          </p:cNvSpPr>
          <p:nvPr>
            <p:ph type="dt" sz="half" idx="10"/>
          </p:nvPr>
        </p:nvSpPr>
        <p:spPr/>
        <p:txBody>
          <a:bodyPr/>
          <a:lstStyle>
            <a:lvl1pPr>
              <a:defRPr/>
            </a:lvl1pPr>
          </a:lstStyle>
          <a:p>
            <a:pPr>
              <a:defRPr/>
            </a:pPr>
            <a:fld id="{60D98906-F489-4CD2-99EF-5D93689AB451}" type="datetimeFigureOut">
              <a:rPr lang="en-US"/>
              <a:pPr>
                <a:defRPr/>
              </a:pPr>
              <a:t>10/29/2023</a:t>
            </a:fld>
            <a:endParaRPr lang="en-US"/>
          </a:p>
        </p:txBody>
      </p:sp>
      <p:sp>
        <p:nvSpPr>
          <p:cNvPr id="3" name="Footer Placeholder 4"/>
          <p:cNvSpPr>
            <a:spLocks noGrp="1"/>
          </p:cNvSpPr>
          <p:nvPr>
            <p:ph type="ftr" sz="quarter" idx="11"/>
          </p:nvPr>
        </p:nvSpPr>
        <p:spPr/>
        <p:txBody>
          <a:bodyPr/>
          <a:lstStyle>
            <a:lvl1pPr>
              <a:defRPr/>
            </a:lvl1pPr>
          </a:lstStyle>
          <a:p>
            <a:pPr>
              <a:defRPr/>
            </a:pPr>
            <a:endParaRPr lang="en-US"/>
          </a:p>
        </p:txBody>
      </p:sp>
      <p:sp>
        <p:nvSpPr>
          <p:cNvPr id="4" name="Slide Number Placeholder 5"/>
          <p:cNvSpPr>
            <a:spLocks noGrp="1"/>
          </p:cNvSpPr>
          <p:nvPr>
            <p:ph type="sldNum" sz="quarter" idx="12"/>
          </p:nvPr>
        </p:nvSpPr>
        <p:spPr/>
        <p:txBody>
          <a:bodyPr/>
          <a:lstStyle>
            <a:lvl1pPr>
              <a:defRPr/>
            </a:lvl1pPr>
          </a:lstStyle>
          <a:p>
            <a:fld id="{12ED973E-7CD2-4A96-89EF-F52A1BAE8DDA}" type="slidenum">
              <a:rPr lang="en-US" altLang="en-US"/>
              <a:pPr/>
              <a:t>‹#›</a:t>
            </a:fld>
            <a:endParaRPr lang="en-US" altLang="en-US"/>
          </a:p>
        </p:txBody>
      </p:sp>
    </p:spTree>
    <p:extLst>
      <p:ext uri="{BB962C8B-B14F-4D97-AF65-F5344CB8AC3E}">
        <p14:creationId xmlns:p14="http://schemas.microsoft.com/office/powerpoint/2010/main" val="2988137485"/>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601" y="273050"/>
            <a:ext cx="4011084"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4766733" y="273051"/>
            <a:ext cx="6815667"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609601" y="1435101"/>
            <a:ext cx="4011084"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3"/>
          <p:cNvSpPr>
            <a:spLocks noGrp="1"/>
          </p:cNvSpPr>
          <p:nvPr>
            <p:ph type="dt" sz="half" idx="10"/>
          </p:nvPr>
        </p:nvSpPr>
        <p:spPr/>
        <p:txBody>
          <a:bodyPr/>
          <a:lstStyle>
            <a:lvl1pPr>
              <a:defRPr/>
            </a:lvl1pPr>
          </a:lstStyle>
          <a:p>
            <a:pPr>
              <a:defRPr/>
            </a:pPr>
            <a:fld id="{54913DDC-5FD3-4261-92CC-D05065E148B2}" type="datetimeFigureOut">
              <a:rPr lang="en-US"/>
              <a:pPr>
                <a:defRPr/>
              </a:pPr>
              <a:t>10/29/2023</a:t>
            </a:fld>
            <a:endParaRPr lang="en-US"/>
          </a:p>
        </p:txBody>
      </p:sp>
      <p:sp>
        <p:nvSpPr>
          <p:cNvPr id="6" name="Footer Placeholder 4"/>
          <p:cNvSpPr>
            <a:spLocks noGrp="1"/>
          </p:cNvSpPr>
          <p:nvPr>
            <p:ph type="ftr" sz="quarter" idx="11"/>
          </p:nvPr>
        </p:nvSpPr>
        <p:spPr/>
        <p:txBody>
          <a:bodyPr/>
          <a:lstStyle>
            <a:lvl1pPr>
              <a:defRPr/>
            </a:lvl1pPr>
          </a:lstStyle>
          <a:p>
            <a:pPr>
              <a:defRPr/>
            </a:pPr>
            <a:endParaRPr lang="en-US"/>
          </a:p>
        </p:txBody>
      </p:sp>
      <p:sp>
        <p:nvSpPr>
          <p:cNvPr id="7" name="Slide Number Placeholder 5"/>
          <p:cNvSpPr>
            <a:spLocks noGrp="1"/>
          </p:cNvSpPr>
          <p:nvPr>
            <p:ph type="sldNum" sz="quarter" idx="12"/>
          </p:nvPr>
        </p:nvSpPr>
        <p:spPr/>
        <p:txBody>
          <a:bodyPr/>
          <a:lstStyle>
            <a:lvl1pPr>
              <a:defRPr/>
            </a:lvl1pPr>
          </a:lstStyle>
          <a:p>
            <a:fld id="{E19F018C-0F26-481C-9196-65C3F8699DDB}" type="slidenum">
              <a:rPr lang="en-US" altLang="en-US"/>
              <a:pPr/>
              <a:t>‹#›</a:t>
            </a:fld>
            <a:endParaRPr lang="en-US" altLang="en-US"/>
          </a:p>
        </p:txBody>
      </p:sp>
    </p:spTree>
    <p:extLst>
      <p:ext uri="{BB962C8B-B14F-4D97-AF65-F5344CB8AC3E}">
        <p14:creationId xmlns:p14="http://schemas.microsoft.com/office/powerpoint/2010/main" val="2902387426"/>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389717" y="4800600"/>
            <a:ext cx="73152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2389717" y="612775"/>
            <a:ext cx="7315200" cy="41148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en-US" noProof="0"/>
              <a:t>Click icon to add picture</a:t>
            </a:r>
          </a:p>
        </p:txBody>
      </p:sp>
      <p:sp>
        <p:nvSpPr>
          <p:cNvPr id="4" name="Text Placeholder 3"/>
          <p:cNvSpPr>
            <a:spLocks noGrp="1"/>
          </p:cNvSpPr>
          <p:nvPr>
            <p:ph type="body" sz="half" idx="2"/>
          </p:nvPr>
        </p:nvSpPr>
        <p:spPr>
          <a:xfrm>
            <a:off x="2389717" y="5367338"/>
            <a:ext cx="73152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3"/>
          <p:cNvSpPr>
            <a:spLocks noGrp="1"/>
          </p:cNvSpPr>
          <p:nvPr>
            <p:ph type="dt" sz="half" idx="10"/>
          </p:nvPr>
        </p:nvSpPr>
        <p:spPr/>
        <p:txBody>
          <a:bodyPr/>
          <a:lstStyle>
            <a:lvl1pPr>
              <a:defRPr/>
            </a:lvl1pPr>
          </a:lstStyle>
          <a:p>
            <a:pPr>
              <a:defRPr/>
            </a:pPr>
            <a:fld id="{CED14C83-0D14-4EBE-86D6-3531478C2C7E}" type="datetimeFigureOut">
              <a:rPr lang="en-US"/>
              <a:pPr>
                <a:defRPr/>
              </a:pPr>
              <a:t>10/29/2023</a:t>
            </a:fld>
            <a:endParaRPr lang="en-US"/>
          </a:p>
        </p:txBody>
      </p:sp>
      <p:sp>
        <p:nvSpPr>
          <p:cNvPr id="6" name="Footer Placeholder 4"/>
          <p:cNvSpPr>
            <a:spLocks noGrp="1"/>
          </p:cNvSpPr>
          <p:nvPr>
            <p:ph type="ftr" sz="quarter" idx="11"/>
          </p:nvPr>
        </p:nvSpPr>
        <p:spPr/>
        <p:txBody>
          <a:bodyPr/>
          <a:lstStyle>
            <a:lvl1pPr>
              <a:defRPr/>
            </a:lvl1pPr>
          </a:lstStyle>
          <a:p>
            <a:pPr>
              <a:defRPr/>
            </a:pPr>
            <a:endParaRPr lang="en-US"/>
          </a:p>
        </p:txBody>
      </p:sp>
      <p:sp>
        <p:nvSpPr>
          <p:cNvPr id="7" name="Slide Number Placeholder 5"/>
          <p:cNvSpPr>
            <a:spLocks noGrp="1"/>
          </p:cNvSpPr>
          <p:nvPr>
            <p:ph type="sldNum" sz="quarter" idx="12"/>
          </p:nvPr>
        </p:nvSpPr>
        <p:spPr/>
        <p:txBody>
          <a:bodyPr/>
          <a:lstStyle>
            <a:lvl1pPr>
              <a:defRPr/>
            </a:lvl1pPr>
          </a:lstStyle>
          <a:p>
            <a:fld id="{221C34F3-9E00-4AE4-A860-14F60958D474}" type="slidenum">
              <a:rPr lang="en-US" altLang="en-US"/>
              <a:pPr/>
              <a:t>‹#›</a:t>
            </a:fld>
            <a:endParaRPr lang="en-US" altLang="en-US"/>
          </a:p>
        </p:txBody>
      </p:sp>
    </p:spTree>
    <p:extLst>
      <p:ext uri="{BB962C8B-B14F-4D97-AF65-F5344CB8AC3E}">
        <p14:creationId xmlns:p14="http://schemas.microsoft.com/office/powerpoint/2010/main" val="3499211126"/>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lvl1pPr>
              <a:defRPr/>
            </a:lvl1pPr>
          </a:lstStyle>
          <a:p>
            <a:pPr>
              <a:defRPr/>
            </a:pPr>
            <a:fld id="{63E2EA83-3376-44AE-B94A-1E25818175A1}" type="datetimeFigureOut">
              <a:rPr lang="en-US"/>
              <a:pPr>
                <a:defRPr/>
              </a:pPr>
              <a:t>10/29/2023</a:t>
            </a:fld>
            <a:endParaRPr 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fld id="{7BE859DA-6FA8-4DD4-BA08-253BDFC63477}" type="slidenum">
              <a:rPr lang="en-US" altLang="en-US"/>
              <a:pPr/>
              <a:t>‹#›</a:t>
            </a:fld>
            <a:endParaRPr lang="en-US" altLang="en-US"/>
          </a:p>
        </p:txBody>
      </p:sp>
    </p:spTree>
    <p:extLst>
      <p:ext uri="{BB962C8B-B14F-4D97-AF65-F5344CB8AC3E}">
        <p14:creationId xmlns:p14="http://schemas.microsoft.com/office/powerpoint/2010/main" val="848407142"/>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839200" y="274639"/>
            <a:ext cx="2743200" cy="5851525"/>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609600" y="274639"/>
            <a:ext cx="80264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lvl1pPr>
              <a:defRPr/>
            </a:lvl1pPr>
          </a:lstStyle>
          <a:p>
            <a:pPr>
              <a:defRPr/>
            </a:pPr>
            <a:fld id="{6DF360DD-2B7D-4C25-95A0-81B61A4BDDE1}" type="datetimeFigureOut">
              <a:rPr lang="en-US"/>
              <a:pPr>
                <a:defRPr/>
              </a:pPr>
              <a:t>10/29/2023</a:t>
            </a:fld>
            <a:endParaRPr 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fld id="{13116DF2-78DB-48C1-8F11-9E1F2ED2B18F}" type="slidenum">
              <a:rPr lang="en-US" altLang="en-US"/>
              <a:pPr/>
              <a:t>‹#›</a:t>
            </a:fld>
            <a:endParaRPr lang="en-US" altLang="en-US"/>
          </a:p>
        </p:txBody>
      </p:sp>
    </p:spTree>
    <p:extLst>
      <p:ext uri="{BB962C8B-B14F-4D97-AF65-F5344CB8AC3E}">
        <p14:creationId xmlns:p14="http://schemas.microsoft.com/office/powerpoint/2010/main" val="102117702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image" Target="../media/image1.png"/><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theme" Target="../theme/theme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8.xml"/><Relationship Id="rId3" Type="http://schemas.openxmlformats.org/officeDocument/2006/relationships/slideLayout" Target="../slideLayouts/slideLayout13.xml"/><Relationship Id="rId7" Type="http://schemas.openxmlformats.org/officeDocument/2006/relationships/slideLayout" Target="../slideLayouts/slideLayout17.xml"/><Relationship Id="rId12" Type="http://schemas.openxmlformats.org/officeDocument/2006/relationships/theme" Target="../theme/theme2.xml"/><Relationship Id="rId2" Type="http://schemas.openxmlformats.org/officeDocument/2006/relationships/slideLayout" Target="../slideLayouts/slideLayout12.xml"/><Relationship Id="rId1" Type="http://schemas.openxmlformats.org/officeDocument/2006/relationships/slideLayout" Target="../slideLayouts/slideLayout11.xml"/><Relationship Id="rId6" Type="http://schemas.openxmlformats.org/officeDocument/2006/relationships/slideLayout" Target="../slideLayouts/slideLayout16.xml"/><Relationship Id="rId11" Type="http://schemas.openxmlformats.org/officeDocument/2006/relationships/slideLayout" Target="../slideLayouts/slideLayout21.xml"/><Relationship Id="rId5" Type="http://schemas.openxmlformats.org/officeDocument/2006/relationships/slideLayout" Target="../slideLayouts/slideLayout15.xml"/><Relationship Id="rId10" Type="http://schemas.openxmlformats.org/officeDocument/2006/relationships/slideLayout" Target="../slideLayouts/slideLayout20.xml"/><Relationship Id="rId4" Type="http://schemas.openxmlformats.org/officeDocument/2006/relationships/slideLayout" Target="../slideLayouts/slideLayout14.xml"/><Relationship Id="rId9" Type="http://schemas.openxmlformats.org/officeDocument/2006/relationships/slideLayout" Target="../slideLayouts/slideLayout19.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bwMode="auto">
          <a:xfrm>
            <a:off x="122768" y="100013"/>
            <a:ext cx="9057217" cy="774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en-US"/>
              <a:t>Click to edit Master title style</a:t>
            </a:r>
          </a:p>
        </p:txBody>
      </p:sp>
      <p:sp>
        <p:nvSpPr>
          <p:cNvPr id="3" name="Text Placeholder 2"/>
          <p:cNvSpPr>
            <a:spLocks noGrp="1"/>
          </p:cNvSpPr>
          <p:nvPr>
            <p:ph type="body" idx="1"/>
          </p:nvPr>
        </p:nvSpPr>
        <p:spPr bwMode="auto">
          <a:xfrm>
            <a:off x="122767" y="1825625"/>
            <a:ext cx="9374717" cy="43513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a:t>Click to 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p>
        </p:txBody>
      </p:sp>
      <p:sp>
        <p:nvSpPr>
          <p:cNvPr id="2052" name="TextBox 7"/>
          <p:cNvSpPr txBox="1">
            <a:spLocks noChangeArrowheads="1"/>
          </p:cNvSpPr>
          <p:nvPr/>
        </p:nvSpPr>
        <p:spPr bwMode="auto">
          <a:xfrm>
            <a:off x="8832852" y="6164264"/>
            <a:ext cx="3204633" cy="276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r">
              <a:defRPr/>
            </a:pPr>
            <a:r>
              <a:rPr lang="en-US" altLang="en-US" sz="1200">
                <a:solidFill>
                  <a:srgbClr val="2F5597"/>
                </a:solidFill>
              </a:rPr>
              <a:t>www.nettconsultants.com</a:t>
            </a:r>
          </a:p>
        </p:txBody>
      </p:sp>
      <p:sp>
        <p:nvSpPr>
          <p:cNvPr id="2053" name="TextBox 9"/>
          <p:cNvSpPr txBox="1">
            <a:spLocks noChangeArrowheads="1"/>
          </p:cNvSpPr>
          <p:nvPr/>
        </p:nvSpPr>
        <p:spPr bwMode="auto">
          <a:xfrm>
            <a:off x="6921500" y="6481763"/>
            <a:ext cx="5158317" cy="2778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r">
              <a:defRPr/>
            </a:pPr>
            <a:r>
              <a:rPr lang="en-US" altLang="en-US" sz="1200" i="1">
                <a:solidFill>
                  <a:srgbClr val="2F5597"/>
                </a:solidFill>
              </a:rPr>
              <a:t>Transformation Through Ethical Consulting</a:t>
            </a:r>
          </a:p>
        </p:txBody>
      </p:sp>
      <p:pic>
        <p:nvPicPr>
          <p:cNvPr id="2054" name="Picture 2"/>
          <p:cNvPicPr>
            <a:picLocks noChangeAspect="1" noChangeArrowheads="1"/>
          </p:cNvPicPr>
          <p:nvPr/>
        </p:nvPicPr>
        <p:blipFill>
          <a:blip r:embed="rId12" cstate="print">
            <a:extLst>
              <a:ext uri="{28A0092B-C50C-407E-A947-70E740481C1C}">
                <a14:useLocalDpi xmlns:a14="http://schemas.microsoft.com/office/drawing/2010/main" val="0"/>
              </a:ext>
            </a:extLst>
          </a:blip>
          <a:srcRect/>
          <a:stretch>
            <a:fillRect/>
          </a:stretch>
        </p:blipFill>
        <p:spPr bwMode="auto">
          <a:xfrm>
            <a:off x="8881534" y="120650"/>
            <a:ext cx="3308351" cy="106838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cxnSp>
        <p:nvCxnSpPr>
          <p:cNvPr id="5" name="Straight Connector 4"/>
          <p:cNvCxnSpPr/>
          <p:nvPr/>
        </p:nvCxnSpPr>
        <p:spPr>
          <a:xfrm>
            <a:off x="139701" y="847725"/>
            <a:ext cx="9131300" cy="0"/>
          </a:xfrm>
          <a:prstGeom prst="line">
            <a:avLst/>
          </a:prstGeom>
          <a:ln w="19050">
            <a:solidFill>
              <a:schemeClr val="accent2"/>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808701075"/>
      </p:ext>
    </p:extLst>
  </p:cSld>
  <p:clrMap bg1="lt1" tx1="dk1" bg2="lt2" tx2="dk2" accent1="accent1" accent2="accent2" accent3="accent3" accent4="accent4" accent5="accent5" accent6="accent6" hlink="hlink" folHlink="folHlink"/>
  <p:sldLayoutIdLst>
    <p:sldLayoutId id="2147483678" r:id="rId1"/>
    <p:sldLayoutId id="2147483679" r:id="rId2"/>
    <p:sldLayoutId id="2147483680" r:id="rId3"/>
    <p:sldLayoutId id="2147483681" r:id="rId4"/>
    <p:sldLayoutId id="2147483682" r:id="rId5"/>
    <p:sldLayoutId id="2147483683" r:id="rId6"/>
    <p:sldLayoutId id="2147483684" r:id="rId7"/>
    <p:sldLayoutId id="2147483685" r:id="rId8"/>
    <p:sldLayoutId id="2147483686" r:id="rId9"/>
    <p:sldLayoutId id="2147483687" r:id="rId10"/>
  </p:sldLayoutIdLst>
  <p:transition>
    <p:comb/>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30"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800" decel="100000"/>
                                        <p:tgtEl>
                                          <p:spTgt spid="2"/>
                                        </p:tgtEl>
                                      </p:cBhvr>
                                    </p:animEffect>
                                    <p:anim calcmode="lin" valueType="num">
                                      <p:cBhvr>
                                        <p:cTn id="8" dur="800" decel="100000" fill="hold"/>
                                        <p:tgtEl>
                                          <p:spTgt spid="2"/>
                                        </p:tgtEl>
                                        <p:attrNameLst>
                                          <p:attrName>style.rotation</p:attrName>
                                        </p:attrNameLst>
                                      </p:cBhvr>
                                      <p:tavLst>
                                        <p:tav tm="0">
                                          <p:val>
                                            <p:fltVal val="-90"/>
                                          </p:val>
                                        </p:tav>
                                        <p:tav tm="100000">
                                          <p:val>
                                            <p:fltVal val="0"/>
                                          </p:val>
                                        </p:tav>
                                      </p:tavLst>
                                    </p:anim>
                                    <p:anim calcmode="lin" valueType="num">
                                      <p:cBhvr>
                                        <p:cTn id="9" dur="800" decel="100000" fill="hold"/>
                                        <p:tgtEl>
                                          <p:spTgt spid="2"/>
                                        </p:tgtEl>
                                        <p:attrNameLst>
                                          <p:attrName>ppt_x</p:attrName>
                                        </p:attrNameLst>
                                      </p:cBhvr>
                                      <p:tavLst>
                                        <p:tav tm="0">
                                          <p:val>
                                            <p:strVal val="#ppt_x+0.4"/>
                                          </p:val>
                                        </p:tav>
                                        <p:tav tm="100000">
                                          <p:val>
                                            <p:strVal val="#ppt_x-0.05"/>
                                          </p:val>
                                        </p:tav>
                                      </p:tavLst>
                                    </p:anim>
                                    <p:anim calcmode="lin" valueType="num">
                                      <p:cBhvr>
                                        <p:cTn id="10" dur="800" decel="100000" fill="hold"/>
                                        <p:tgtEl>
                                          <p:spTgt spid="2"/>
                                        </p:tgtEl>
                                        <p:attrNameLst>
                                          <p:attrName>ppt_y</p:attrName>
                                        </p:attrNameLst>
                                      </p:cBhvr>
                                      <p:tavLst>
                                        <p:tav tm="0">
                                          <p:val>
                                            <p:strVal val="#ppt_y-0.4"/>
                                          </p:val>
                                        </p:tav>
                                        <p:tav tm="100000">
                                          <p:val>
                                            <p:strVal val="#ppt_y+0.1"/>
                                          </p:val>
                                        </p:tav>
                                      </p:tavLst>
                                    </p:anim>
                                    <p:anim calcmode="lin" valueType="num">
                                      <p:cBhvr>
                                        <p:cTn id="11" dur="200" accel="100000" fill="hold">
                                          <p:stCondLst>
                                            <p:cond delay="800"/>
                                          </p:stCondLst>
                                        </p:cTn>
                                        <p:tgtEl>
                                          <p:spTgt spid="2"/>
                                        </p:tgtEl>
                                        <p:attrNameLst>
                                          <p:attrName>ppt_x</p:attrName>
                                        </p:attrNameLst>
                                      </p:cBhvr>
                                      <p:tavLst>
                                        <p:tav tm="0">
                                          <p:val>
                                            <p:strVal val="#ppt_x-0.05"/>
                                          </p:val>
                                        </p:tav>
                                        <p:tav tm="100000">
                                          <p:val>
                                            <p:strVal val="#ppt_x"/>
                                          </p:val>
                                        </p:tav>
                                      </p:tavLst>
                                    </p:anim>
                                    <p:anim calcmode="lin" valueType="num">
                                      <p:cBhvr>
                                        <p:cTn id="12" dur="200" accel="100000" fill="hold">
                                          <p:stCondLst>
                                            <p:cond delay="800"/>
                                          </p:stCondLst>
                                        </p:cTn>
                                        <p:tgtEl>
                                          <p:spTgt spid="2"/>
                                        </p:tgtEl>
                                        <p:attrNameLst>
                                          <p:attrName>ppt_y</p:attrName>
                                        </p:attrNameLst>
                                      </p:cBhvr>
                                      <p:tavLst>
                                        <p:tav tm="0">
                                          <p:val>
                                            <p:strVal val="#ppt_y+0.1"/>
                                          </p:val>
                                        </p:tav>
                                        <p:tav tm="100000">
                                          <p:val>
                                            <p:strVal val="#ppt_y"/>
                                          </p:val>
                                        </p:tav>
                                      </p:tavLst>
                                    </p:anim>
                                  </p:childTnLst>
                                </p:cTn>
                              </p:par>
                            </p:childTnLst>
                          </p:cTn>
                        </p:par>
                      </p:childTnLst>
                    </p:cTn>
                  </p:par>
                  <p:par>
                    <p:cTn id="13" fill="hold" nodeType="clickPar">
                      <p:stCondLst>
                        <p:cond delay="indefinite"/>
                      </p:stCondLst>
                      <p:childTnLst>
                        <p:par>
                          <p:cTn id="14" fill="hold" nodeType="withGroup">
                            <p:stCondLst>
                              <p:cond delay="0"/>
                            </p:stCondLst>
                            <p:childTnLst>
                              <p:par>
                                <p:cTn id="15" presetID="47" presetClass="entr" presetSubtype="0" fill="hold" grpId="0" nodeType="clickEffect">
                                  <p:stCondLst>
                                    <p:cond delay="0"/>
                                  </p:stCondLst>
                                  <p:childTnLst>
                                    <p:set>
                                      <p:cBhvr>
                                        <p:cTn id="16" dur="1" fill="hold">
                                          <p:stCondLst>
                                            <p:cond delay="0"/>
                                          </p:stCondLst>
                                        </p:cTn>
                                        <p:tgtEl>
                                          <p:spTgt spid="3">
                                            <p:txEl>
                                              <p:pRg st="0" end="0"/>
                                            </p:txEl>
                                          </p:spTgt>
                                        </p:tgtEl>
                                        <p:attrNameLst>
                                          <p:attrName>style.visibility</p:attrName>
                                        </p:attrNameLst>
                                      </p:cBhvr>
                                      <p:to>
                                        <p:strVal val="visible"/>
                                      </p:to>
                                    </p:set>
                                    <p:animEffect transition="in" filter="fade">
                                      <p:cBhvr>
                                        <p:cTn id="17" dur="1000"/>
                                        <p:tgtEl>
                                          <p:spTgt spid="3">
                                            <p:txEl>
                                              <p:pRg st="0" end="0"/>
                                            </p:txEl>
                                          </p:spTgt>
                                        </p:tgtEl>
                                      </p:cBhvr>
                                    </p:animEffect>
                                    <p:anim calcmode="lin" valueType="num">
                                      <p:cBhvr>
                                        <p:cTn id="18"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19" dur="1000" fill="hold"/>
                                        <p:tgtEl>
                                          <p:spTgt spid="3">
                                            <p:txEl>
                                              <p:pRg st="0" end="0"/>
                                            </p:txEl>
                                          </p:spTgt>
                                        </p:tgtEl>
                                        <p:attrNameLst>
                                          <p:attrName>ppt_y</p:attrName>
                                        </p:attrNameLst>
                                      </p:cBhvr>
                                      <p:tavLst>
                                        <p:tav tm="0">
                                          <p:val>
                                            <p:strVal val="#ppt_y-.1"/>
                                          </p:val>
                                        </p:tav>
                                        <p:tav tm="100000">
                                          <p:val>
                                            <p:strVal val="#ppt_y"/>
                                          </p:val>
                                        </p:tav>
                                      </p:tavLst>
                                    </p:anim>
                                  </p:childTnLst>
                                </p:cTn>
                              </p:par>
                              <p:par>
                                <p:cTn id="20" presetID="47" presetClass="entr" presetSubtype="0" fill="hold" grpId="0" nodeType="withEffect">
                                  <p:stCondLst>
                                    <p:cond delay="0"/>
                                  </p:stCondLst>
                                  <p:childTnLst>
                                    <p:set>
                                      <p:cBhvr>
                                        <p:cTn id="21" dur="1" fill="hold">
                                          <p:stCondLst>
                                            <p:cond delay="0"/>
                                          </p:stCondLst>
                                        </p:cTn>
                                        <p:tgtEl>
                                          <p:spTgt spid="3">
                                            <p:txEl>
                                              <p:pRg st="1" end="1"/>
                                            </p:txEl>
                                          </p:spTgt>
                                        </p:tgtEl>
                                        <p:attrNameLst>
                                          <p:attrName>style.visibility</p:attrName>
                                        </p:attrNameLst>
                                      </p:cBhvr>
                                      <p:to>
                                        <p:strVal val="visible"/>
                                      </p:to>
                                    </p:set>
                                    <p:animEffect transition="in" filter="fade">
                                      <p:cBhvr>
                                        <p:cTn id="22" dur="1000"/>
                                        <p:tgtEl>
                                          <p:spTgt spid="3">
                                            <p:txEl>
                                              <p:pRg st="1" end="1"/>
                                            </p:txEl>
                                          </p:spTgt>
                                        </p:tgtEl>
                                      </p:cBhvr>
                                    </p:animEffect>
                                    <p:anim calcmode="lin" valueType="num">
                                      <p:cBhvr>
                                        <p:cTn id="23" dur="1000" fill="hold"/>
                                        <p:tgtEl>
                                          <p:spTgt spid="3">
                                            <p:txEl>
                                              <p:pRg st="1" end="1"/>
                                            </p:txEl>
                                          </p:spTgt>
                                        </p:tgtEl>
                                        <p:attrNameLst>
                                          <p:attrName>ppt_x</p:attrName>
                                        </p:attrNameLst>
                                      </p:cBhvr>
                                      <p:tavLst>
                                        <p:tav tm="0">
                                          <p:val>
                                            <p:strVal val="#ppt_x"/>
                                          </p:val>
                                        </p:tav>
                                        <p:tav tm="100000">
                                          <p:val>
                                            <p:strVal val="#ppt_x"/>
                                          </p:val>
                                        </p:tav>
                                      </p:tavLst>
                                    </p:anim>
                                    <p:anim calcmode="lin" valueType="num">
                                      <p:cBhvr>
                                        <p:cTn id="24" dur="1000" fill="hold"/>
                                        <p:tgtEl>
                                          <p:spTgt spid="3">
                                            <p:txEl>
                                              <p:pRg st="1" end="1"/>
                                            </p:txEl>
                                          </p:spTgt>
                                        </p:tgtEl>
                                        <p:attrNameLst>
                                          <p:attrName>ppt_y</p:attrName>
                                        </p:attrNameLst>
                                      </p:cBhvr>
                                      <p:tavLst>
                                        <p:tav tm="0">
                                          <p:val>
                                            <p:strVal val="#ppt_y-.1"/>
                                          </p:val>
                                        </p:tav>
                                        <p:tav tm="100000">
                                          <p:val>
                                            <p:strVal val="#ppt_y"/>
                                          </p:val>
                                        </p:tav>
                                      </p:tavLst>
                                    </p:anim>
                                  </p:childTnLst>
                                </p:cTn>
                              </p:par>
                              <p:par>
                                <p:cTn id="25" presetID="47" presetClass="entr" presetSubtype="0" fill="hold" grpId="0" nodeType="withEffect">
                                  <p:stCondLst>
                                    <p:cond delay="0"/>
                                  </p:stCondLst>
                                  <p:childTnLst>
                                    <p:set>
                                      <p:cBhvr>
                                        <p:cTn id="26" dur="1" fill="hold">
                                          <p:stCondLst>
                                            <p:cond delay="0"/>
                                          </p:stCondLst>
                                        </p:cTn>
                                        <p:tgtEl>
                                          <p:spTgt spid="3">
                                            <p:txEl>
                                              <p:pRg st="2" end="2"/>
                                            </p:txEl>
                                          </p:spTgt>
                                        </p:tgtEl>
                                        <p:attrNameLst>
                                          <p:attrName>style.visibility</p:attrName>
                                        </p:attrNameLst>
                                      </p:cBhvr>
                                      <p:to>
                                        <p:strVal val="visible"/>
                                      </p:to>
                                    </p:set>
                                    <p:animEffect transition="in" filter="fade">
                                      <p:cBhvr>
                                        <p:cTn id="27" dur="1000"/>
                                        <p:tgtEl>
                                          <p:spTgt spid="3">
                                            <p:txEl>
                                              <p:pRg st="2" end="2"/>
                                            </p:txEl>
                                          </p:spTgt>
                                        </p:tgtEl>
                                      </p:cBhvr>
                                    </p:animEffect>
                                    <p:anim calcmode="lin" valueType="num">
                                      <p:cBhvr>
                                        <p:cTn id="28" dur="10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29" dur="1000" fill="hold"/>
                                        <p:tgtEl>
                                          <p:spTgt spid="3">
                                            <p:txEl>
                                              <p:pRg st="2" end="2"/>
                                            </p:txEl>
                                          </p:spTgt>
                                        </p:tgtEl>
                                        <p:attrNameLst>
                                          <p:attrName>ppt_y</p:attrName>
                                        </p:attrNameLst>
                                      </p:cBhvr>
                                      <p:tavLst>
                                        <p:tav tm="0">
                                          <p:val>
                                            <p:strVal val="#ppt_y-.1"/>
                                          </p:val>
                                        </p:tav>
                                        <p:tav tm="100000">
                                          <p:val>
                                            <p:strVal val="#ppt_y"/>
                                          </p:val>
                                        </p:tav>
                                      </p:tavLst>
                                    </p:anim>
                                  </p:childTnLst>
                                </p:cTn>
                              </p:par>
                              <p:par>
                                <p:cTn id="30" presetID="47" presetClass="entr" presetSubtype="0" fill="hold" grpId="0" nodeType="withEffect">
                                  <p:stCondLst>
                                    <p:cond delay="0"/>
                                  </p:stCondLst>
                                  <p:childTnLst>
                                    <p:set>
                                      <p:cBhvr>
                                        <p:cTn id="31" dur="1" fill="hold">
                                          <p:stCondLst>
                                            <p:cond delay="0"/>
                                          </p:stCondLst>
                                        </p:cTn>
                                        <p:tgtEl>
                                          <p:spTgt spid="3">
                                            <p:txEl>
                                              <p:pRg st="3" end="3"/>
                                            </p:txEl>
                                          </p:spTgt>
                                        </p:tgtEl>
                                        <p:attrNameLst>
                                          <p:attrName>style.visibility</p:attrName>
                                        </p:attrNameLst>
                                      </p:cBhvr>
                                      <p:to>
                                        <p:strVal val="visible"/>
                                      </p:to>
                                    </p:set>
                                    <p:animEffect transition="in" filter="fade">
                                      <p:cBhvr>
                                        <p:cTn id="32" dur="1000"/>
                                        <p:tgtEl>
                                          <p:spTgt spid="3">
                                            <p:txEl>
                                              <p:pRg st="3" end="3"/>
                                            </p:txEl>
                                          </p:spTgt>
                                        </p:tgtEl>
                                      </p:cBhvr>
                                    </p:animEffect>
                                    <p:anim calcmode="lin" valueType="num">
                                      <p:cBhvr>
                                        <p:cTn id="33" dur="1000" fill="hold"/>
                                        <p:tgtEl>
                                          <p:spTgt spid="3">
                                            <p:txEl>
                                              <p:pRg st="3" end="3"/>
                                            </p:txEl>
                                          </p:spTgt>
                                        </p:tgtEl>
                                        <p:attrNameLst>
                                          <p:attrName>ppt_x</p:attrName>
                                        </p:attrNameLst>
                                      </p:cBhvr>
                                      <p:tavLst>
                                        <p:tav tm="0">
                                          <p:val>
                                            <p:strVal val="#ppt_x"/>
                                          </p:val>
                                        </p:tav>
                                        <p:tav tm="100000">
                                          <p:val>
                                            <p:strVal val="#ppt_x"/>
                                          </p:val>
                                        </p:tav>
                                      </p:tavLst>
                                    </p:anim>
                                    <p:anim calcmode="lin" valueType="num">
                                      <p:cBhvr>
                                        <p:cTn id="34" dur="1000" fill="hold"/>
                                        <p:tgtEl>
                                          <p:spTgt spid="3">
                                            <p:txEl>
                                              <p:pRg st="3" end="3"/>
                                            </p:txEl>
                                          </p:spTgt>
                                        </p:tgtEl>
                                        <p:attrNameLst>
                                          <p:attrName>ppt_y</p:attrName>
                                        </p:attrNameLst>
                                      </p:cBhvr>
                                      <p:tavLst>
                                        <p:tav tm="0">
                                          <p:val>
                                            <p:strVal val="#ppt_y-.1"/>
                                          </p:val>
                                        </p:tav>
                                        <p:tav tm="100000">
                                          <p:val>
                                            <p:strVal val="#ppt_y"/>
                                          </p:val>
                                        </p:tav>
                                      </p:tavLst>
                                    </p:anim>
                                  </p:childTnLst>
                                </p:cTn>
                              </p:par>
                              <p:par>
                                <p:cTn id="35" presetID="47" presetClass="entr" presetSubtype="0" fill="hold" grpId="0" nodeType="withEffect">
                                  <p:stCondLst>
                                    <p:cond delay="0"/>
                                  </p:stCondLst>
                                  <p:childTnLst>
                                    <p:set>
                                      <p:cBhvr>
                                        <p:cTn id="36" dur="1" fill="hold">
                                          <p:stCondLst>
                                            <p:cond delay="0"/>
                                          </p:stCondLst>
                                        </p:cTn>
                                        <p:tgtEl>
                                          <p:spTgt spid="3">
                                            <p:txEl>
                                              <p:pRg st="4" end="4"/>
                                            </p:txEl>
                                          </p:spTgt>
                                        </p:tgtEl>
                                        <p:attrNameLst>
                                          <p:attrName>style.visibility</p:attrName>
                                        </p:attrNameLst>
                                      </p:cBhvr>
                                      <p:to>
                                        <p:strVal val="visible"/>
                                      </p:to>
                                    </p:set>
                                    <p:animEffect transition="in" filter="fade">
                                      <p:cBhvr>
                                        <p:cTn id="37" dur="1000"/>
                                        <p:tgtEl>
                                          <p:spTgt spid="3">
                                            <p:txEl>
                                              <p:pRg st="4" end="4"/>
                                            </p:txEl>
                                          </p:spTgt>
                                        </p:tgtEl>
                                      </p:cBhvr>
                                    </p:animEffect>
                                    <p:anim calcmode="lin" valueType="num">
                                      <p:cBhvr>
                                        <p:cTn id="38" dur="1000" fill="hold"/>
                                        <p:tgtEl>
                                          <p:spTgt spid="3">
                                            <p:txEl>
                                              <p:pRg st="4" end="4"/>
                                            </p:txEl>
                                          </p:spTgt>
                                        </p:tgtEl>
                                        <p:attrNameLst>
                                          <p:attrName>ppt_x</p:attrName>
                                        </p:attrNameLst>
                                      </p:cBhvr>
                                      <p:tavLst>
                                        <p:tav tm="0">
                                          <p:val>
                                            <p:strVal val="#ppt_x"/>
                                          </p:val>
                                        </p:tav>
                                        <p:tav tm="100000">
                                          <p:val>
                                            <p:strVal val="#ppt_x"/>
                                          </p:val>
                                        </p:tav>
                                      </p:tavLst>
                                    </p:anim>
                                    <p:anim calcmode="lin" valueType="num">
                                      <p:cBhvr>
                                        <p:cTn id="39" dur="1000" fill="hold"/>
                                        <p:tgtEl>
                                          <p:spTgt spid="3">
                                            <p:txEl>
                                              <p:pRg st="4" end="4"/>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tmplLst>
          <p:tmpl lvl="1">
            <p:tnLst>
              <p:par>
                <p:cTn presetID="47" presetClass="entr" presetSubtype="0" fill="hold" nodeType="clickEffect">
                  <p:stCondLst>
                    <p:cond delay="0"/>
                  </p:stCondLst>
                  <p:childTnLst>
                    <p:set>
                      <p:cBhvr>
                        <p:cTn dur="1" fill="hold">
                          <p:stCondLst>
                            <p:cond delay="0"/>
                          </p:stCondLst>
                        </p:cTn>
                        <p:tgtEl>
                          <p:spTgt spid="3"/>
                        </p:tgtEl>
                        <p:attrNameLst>
                          <p:attrName>style.visibility</p:attrName>
                        </p:attrNameLst>
                      </p:cBhvr>
                      <p:to>
                        <p:strVal val="visible"/>
                      </p:to>
                    </p:set>
                    <p:animEffect transition="in" filter="fade">
                      <p:cBhvr>
                        <p:cTn dur="1000"/>
                        <p:tgtEl>
                          <p:spTgt spid="3"/>
                        </p:tgtEl>
                      </p:cBhvr>
                    </p:animEffect>
                    <p:anim calcmode="lin" valueType="num">
                      <p:cBhvr>
                        <p:cTn dur="1000" fill="hold"/>
                        <p:tgtEl>
                          <p:spTgt spid="3"/>
                        </p:tgtEl>
                        <p:attrNameLst>
                          <p:attrName>ppt_x</p:attrName>
                        </p:attrNameLst>
                      </p:cBhvr>
                      <p:tavLst>
                        <p:tav tm="0">
                          <p:val>
                            <p:strVal val="#ppt_x"/>
                          </p:val>
                        </p:tav>
                        <p:tav tm="100000">
                          <p:val>
                            <p:strVal val="#ppt_x"/>
                          </p:val>
                        </p:tav>
                      </p:tavLst>
                    </p:anim>
                    <p:anim calcmode="lin" valueType="num">
                      <p:cBhvr>
                        <p:cTn dur="1000" fill="hold"/>
                        <p:tgtEl>
                          <p:spTgt spid="3"/>
                        </p:tgtEl>
                        <p:attrNameLst>
                          <p:attrName>ppt_y</p:attrName>
                        </p:attrNameLst>
                      </p:cBhvr>
                      <p:tavLst>
                        <p:tav tm="0">
                          <p:val>
                            <p:strVal val="#ppt_y-.1"/>
                          </p:val>
                        </p:tav>
                        <p:tav tm="100000">
                          <p:val>
                            <p:strVal val="#ppt_y"/>
                          </p:val>
                        </p:tav>
                      </p:tavLst>
                    </p:anim>
                  </p:childTnLst>
                </p:cTn>
              </p:par>
            </p:tnLst>
          </p:tmpl>
          <p:tmpl lvl="2">
            <p:tnLst>
              <p:par>
                <p:cTn presetID="47" presetClass="entr" presetSubtype="0" fill="hold" nodeType="withEffect">
                  <p:stCondLst>
                    <p:cond delay="0"/>
                  </p:stCondLst>
                  <p:childTnLst>
                    <p:set>
                      <p:cBhvr>
                        <p:cTn dur="1" fill="hold">
                          <p:stCondLst>
                            <p:cond delay="0"/>
                          </p:stCondLst>
                        </p:cTn>
                        <p:tgtEl>
                          <p:spTgt spid="3"/>
                        </p:tgtEl>
                        <p:attrNameLst>
                          <p:attrName>style.visibility</p:attrName>
                        </p:attrNameLst>
                      </p:cBhvr>
                      <p:to>
                        <p:strVal val="visible"/>
                      </p:to>
                    </p:set>
                    <p:animEffect transition="in" filter="fade">
                      <p:cBhvr>
                        <p:cTn dur="1000"/>
                        <p:tgtEl>
                          <p:spTgt spid="3"/>
                        </p:tgtEl>
                      </p:cBhvr>
                    </p:animEffect>
                    <p:anim calcmode="lin" valueType="num">
                      <p:cBhvr>
                        <p:cTn dur="1000" fill="hold"/>
                        <p:tgtEl>
                          <p:spTgt spid="3"/>
                        </p:tgtEl>
                        <p:attrNameLst>
                          <p:attrName>ppt_x</p:attrName>
                        </p:attrNameLst>
                      </p:cBhvr>
                      <p:tavLst>
                        <p:tav tm="0">
                          <p:val>
                            <p:strVal val="#ppt_x"/>
                          </p:val>
                        </p:tav>
                        <p:tav tm="100000">
                          <p:val>
                            <p:strVal val="#ppt_x"/>
                          </p:val>
                        </p:tav>
                      </p:tavLst>
                    </p:anim>
                    <p:anim calcmode="lin" valueType="num">
                      <p:cBhvr>
                        <p:cTn dur="1000" fill="hold"/>
                        <p:tgtEl>
                          <p:spTgt spid="3"/>
                        </p:tgtEl>
                        <p:attrNameLst>
                          <p:attrName>ppt_y</p:attrName>
                        </p:attrNameLst>
                      </p:cBhvr>
                      <p:tavLst>
                        <p:tav tm="0">
                          <p:val>
                            <p:strVal val="#ppt_y-.1"/>
                          </p:val>
                        </p:tav>
                        <p:tav tm="100000">
                          <p:val>
                            <p:strVal val="#ppt_y"/>
                          </p:val>
                        </p:tav>
                      </p:tavLst>
                    </p:anim>
                  </p:childTnLst>
                </p:cTn>
              </p:par>
            </p:tnLst>
          </p:tmpl>
          <p:tmpl lvl="3">
            <p:tnLst>
              <p:par>
                <p:cTn presetID="47" presetClass="entr" presetSubtype="0" fill="hold" nodeType="withEffect">
                  <p:stCondLst>
                    <p:cond delay="0"/>
                  </p:stCondLst>
                  <p:childTnLst>
                    <p:set>
                      <p:cBhvr>
                        <p:cTn dur="1" fill="hold">
                          <p:stCondLst>
                            <p:cond delay="0"/>
                          </p:stCondLst>
                        </p:cTn>
                        <p:tgtEl>
                          <p:spTgt spid="3"/>
                        </p:tgtEl>
                        <p:attrNameLst>
                          <p:attrName>style.visibility</p:attrName>
                        </p:attrNameLst>
                      </p:cBhvr>
                      <p:to>
                        <p:strVal val="visible"/>
                      </p:to>
                    </p:set>
                    <p:animEffect transition="in" filter="fade">
                      <p:cBhvr>
                        <p:cTn dur="1000"/>
                        <p:tgtEl>
                          <p:spTgt spid="3"/>
                        </p:tgtEl>
                      </p:cBhvr>
                    </p:animEffect>
                    <p:anim calcmode="lin" valueType="num">
                      <p:cBhvr>
                        <p:cTn dur="1000" fill="hold"/>
                        <p:tgtEl>
                          <p:spTgt spid="3"/>
                        </p:tgtEl>
                        <p:attrNameLst>
                          <p:attrName>ppt_x</p:attrName>
                        </p:attrNameLst>
                      </p:cBhvr>
                      <p:tavLst>
                        <p:tav tm="0">
                          <p:val>
                            <p:strVal val="#ppt_x"/>
                          </p:val>
                        </p:tav>
                        <p:tav tm="100000">
                          <p:val>
                            <p:strVal val="#ppt_x"/>
                          </p:val>
                        </p:tav>
                      </p:tavLst>
                    </p:anim>
                    <p:anim calcmode="lin" valueType="num">
                      <p:cBhvr>
                        <p:cTn dur="1000" fill="hold"/>
                        <p:tgtEl>
                          <p:spTgt spid="3"/>
                        </p:tgtEl>
                        <p:attrNameLst>
                          <p:attrName>ppt_y</p:attrName>
                        </p:attrNameLst>
                      </p:cBhvr>
                      <p:tavLst>
                        <p:tav tm="0">
                          <p:val>
                            <p:strVal val="#ppt_y-.1"/>
                          </p:val>
                        </p:tav>
                        <p:tav tm="100000">
                          <p:val>
                            <p:strVal val="#ppt_y"/>
                          </p:val>
                        </p:tav>
                      </p:tavLst>
                    </p:anim>
                  </p:childTnLst>
                </p:cTn>
              </p:par>
            </p:tnLst>
          </p:tmpl>
          <p:tmpl lvl="4">
            <p:tnLst>
              <p:par>
                <p:cTn presetID="47" presetClass="entr" presetSubtype="0" fill="hold" nodeType="withEffect">
                  <p:stCondLst>
                    <p:cond delay="0"/>
                  </p:stCondLst>
                  <p:childTnLst>
                    <p:set>
                      <p:cBhvr>
                        <p:cTn dur="1" fill="hold">
                          <p:stCondLst>
                            <p:cond delay="0"/>
                          </p:stCondLst>
                        </p:cTn>
                        <p:tgtEl>
                          <p:spTgt spid="3"/>
                        </p:tgtEl>
                        <p:attrNameLst>
                          <p:attrName>style.visibility</p:attrName>
                        </p:attrNameLst>
                      </p:cBhvr>
                      <p:to>
                        <p:strVal val="visible"/>
                      </p:to>
                    </p:set>
                    <p:animEffect transition="in" filter="fade">
                      <p:cBhvr>
                        <p:cTn dur="1000"/>
                        <p:tgtEl>
                          <p:spTgt spid="3"/>
                        </p:tgtEl>
                      </p:cBhvr>
                    </p:animEffect>
                    <p:anim calcmode="lin" valueType="num">
                      <p:cBhvr>
                        <p:cTn dur="1000" fill="hold"/>
                        <p:tgtEl>
                          <p:spTgt spid="3"/>
                        </p:tgtEl>
                        <p:attrNameLst>
                          <p:attrName>ppt_x</p:attrName>
                        </p:attrNameLst>
                      </p:cBhvr>
                      <p:tavLst>
                        <p:tav tm="0">
                          <p:val>
                            <p:strVal val="#ppt_x"/>
                          </p:val>
                        </p:tav>
                        <p:tav tm="100000">
                          <p:val>
                            <p:strVal val="#ppt_x"/>
                          </p:val>
                        </p:tav>
                      </p:tavLst>
                    </p:anim>
                    <p:anim calcmode="lin" valueType="num">
                      <p:cBhvr>
                        <p:cTn dur="1000" fill="hold"/>
                        <p:tgtEl>
                          <p:spTgt spid="3"/>
                        </p:tgtEl>
                        <p:attrNameLst>
                          <p:attrName>ppt_y</p:attrName>
                        </p:attrNameLst>
                      </p:cBhvr>
                      <p:tavLst>
                        <p:tav tm="0">
                          <p:val>
                            <p:strVal val="#ppt_y-.1"/>
                          </p:val>
                        </p:tav>
                        <p:tav tm="100000">
                          <p:val>
                            <p:strVal val="#ppt_y"/>
                          </p:val>
                        </p:tav>
                      </p:tavLst>
                    </p:anim>
                  </p:childTnLst>
                </p:cTn>
              </p:par>
            </p:tnLst>
          </p:tmpl>
          <p:tmpl lvl="5">
            <p:tnLst>
              <p:par>
                <p:cTn presetID="47" presetClass="entr" presetSubtype="0" fill="hold" nodeType="withEffect">
                  <p:stCondLst>
                    <p:cond delay="0"/>
                  </p:stCondLst>
                  <p:childTnLst>
                    <p:set>
                      <p:cBhvr>
                        <p:cTn dur="1" fill="hold">
                          <p:stCondLst>
                            <p:cond delay="0"/>
                          </p:stCondLst>
                        </p:cTn>
                        <p:tgtEl>
                          <p:spTgt spid="3"/>
                        </p:tgtEl>
                        <p:attrNameLst>
                          <p:attrName>style.visibility</p:attrName>
                        </p:attrNameLst>
                      </p:cBhvr>
                      <p:to>
                        <p:strVal val="visible"/>
                      </p:to>
                    </p:set>
                    <p:animEffect transition="in" filter="fade">
                      <p:cBhvr>
                        <p:cTn dur="1000"/>
                        <p:tgtEl>
                          <p:spTgt spid="3"/>
                        </p:tgtEl>
                      </p:cBhvr>
                    </p:animEffect>
                    <p:anim calcmode="lin" valueType="num">
                      <p:cBhvr>
                        <p:cTn dur="1000" fill="hold"/>
                        <p:tgtEl>
                          <p:spTgt spid="3"/>
                        </p:tgtEl>
                        <p:attrNameLst>
                          <p:attrName>ppt_x</p:attrName>
                        </p:attrNameLst>
                      </p:cBhvr>
                      <p:tavLst>
                        <p:tav tm="0">
                          <p:val>
                            <p:strVal val="#ppt_x"/>
                          </p:val>
                        </p:tav>
                        <p:tav tm="100000">
                          <p:val>
                            <p:strVal val="#ppt_x"/>
                          </p:val>
                        </p:tav>
                      </p:tavLst>
                    </p:anim>
                    <p:anim calcmode="lin" valueType="num">
                      <p:cBhvr>
                        <p:cTn dur="1000" fill="hold"/>
                        <p:tgtEl>
                          <p:spTgt spid="3"/>
                        </p:tgtEl>
                        <p:attrNameLst>
                          <p:attrName>ppt_y</p:attrName>
                        </p:attrNameLst>
                      </p:cBhvr>
                      <p:tavLst>
                        <p:tav tm="0">
                          <p:val>
                            <p:strVal val="#ppt_y-.1"/>
                          </p:val>
                        </p:tav>
                        <p:tav tm="100000">
                          <p:val>
                            <p:strVal val="#ppt_y"/>
                          </p:val>
                        </p:tav>
                      </p:tavLst>
                    </p:anim>
                  </p:childTnLst>
                </p:cTn>
              </p:par>
            </p:tnLst>
          </p:tmpl>
        </p:tmplLst>
      </p:bldP>
    </p:bldLst>
  </p:timing>
  <p:txStyles>
    <p:titleStyle>
      <a:lvl1pPr algn="l" defTabSz="685800" rtl="0" eaLnBrk="1" fontAlgn="base" hangingPunct="1">
        <a:lnSpc>
          <a:spcPct val="90000"/>
        </a:lnSpc>
        <a:spcBef>
          <a:spcPct val="0"/>
        </a:spcBef>
        <a:spcAft>
          <a:spcPct val="0"/>
        </a:spcAft>
        <a:defRPr sz="3300" kern="1200">
          <a:solidFill>
            <a:srgbClr val="203864"/>
          </a:solidFill>
          <a:latin typeface="Narkisim" panose="020E0502050101010101" pitchFamily="34" charset="-79"/>
          <a:ea typeface="+mj-ea"/>
          <a:cs typeface="Narkisim" panose="020E0502050101010101" pitchFamily="34" charset="-79"/>
        </a:defRPr>
      </a:lvl1pPr>
      <a:lvl2pPr algn="l" defTabSz="685800" rtl="0" eaLnBrk="1" fontAlgn="base" hangingPunct="1">
        <a:lnSpc>
          <a:spcPct val="90000"/>
        </a:lnSpc>
        <a:spcBef>
          <a:spcPct val="0"/>
        </a:spcBef>
        <a:spcAft>
          <a:spcPct val="0"/>
        </a:spcAft>
        <a:defRPr sz="3300">
          <a:solidFill>
            <a:srgbClr val="203864"/>
          </a:solidFill>
          <a:latin typeface="Narkisim" panose="020E0502050101010101" pitchFamily="34" charset="-79"/>
          <a:cs typeface="Narkisim" panose="020E0502050101010101" pitchFamily="34" charset="-79"/>
        </a:defRPr>
      </a:lvl2pPr>
      <a:lvl3pPr algn="l" defTabSz="685800" rtl="0" eaLnBrk="1" fontAlgn="base" hangingPunct="1">
        <a:lnSpc>
          <a:spcPct val="90000"/>
        </a:lnSpc>
        <a:spcBef>
          <a:spcPct val="0"/>
        </a:spcBef>
        <a:spcAft>
          <a:spcPct val="0"/>
        </a:spcAft>
        <a:defRPr sz="3300">
          <a:solidFill>
            <a:srgbClr val="203864"/>
          </a:solidFill>
          <a:latin typeface="Narkisim" panose="020E0502050101010101" pitchFamily="34" charset="-79"/>
          <a:cs typeface="Narkisim" panose="020E0502050101010101" pitchFamily="34" charset="-79"/>
        </a:defRPr>
      </a:lvl3pPr>
      <a:lvl4pPr algn="l" defTabSz="685800" rtl="0" eaLnBrk="1" fontAlgn="base" hangingPunct="1">
        <a:lnSpc>
          <a:spcPct val="90000"/>
        </a:lnSpc>
        <a:spcBef>
          <a:spcPct val="0"/>
        </a:spcBef>
        <a:spcAft>
          <a:spcPct val="0"/>
        </a:spcAft>
        <a:defRPr sz="3300">
          <a:solidFill>
            <a:srgbClr val="203864"/>
          </a:solidFill>
          <a:latin typeface="Narkisim" panose="020E0502050101010101" pitchFamily="34" charset="-79"/>
          <a:cs typeface="Narkisim" panose="020E0502050101010101" pitchFamily="34" charset="-79"/>
        </a:defRPr>
      </a:lvl4pPr>
      <a:lvl5pPr algn="l" defTabSz="685800" rtl="0" eaLnBrk="1" fontAlgn="base" hangingPunct="1">
        <a:lnSpc>
          <a:spcPct val="90000"/>
        </a:lnSpc>
        <a:spcBef>
          <a:spcPct val="0"/>
        </a:spcBef>
        <a:spcAft>
          <a:spcPct val="0"/>
        </a:spcAft>
        <a:defRPr sz="3300">
          <a:solidFill>
            <a:srgbClr val="203864"/>
          </a:solidFill>
          <a:latin typeface="Narkisim" panose="020E0502050101010101" pitchFamily="34" charset="-79"/>
          <a:cs typeface="Narkisim" panose="020E0502050101010101" pitchFamily="34" charset="-79"/>
        </a:defRPr>
      </a:lvl5pPr>
      <a:lvl6pPr marL="457200" algn="l" defTabSz="685800" rtl="0" eaLnBrk="1" fontAlgn="base" hangingPunct="1">
        <a:lnSpc>
          <a:spcPct val="90000"/>
        </a:lnSpc>
        <a:spcBef>
          <a:spcPct val="0"/>
        </a:spcBef>
        <a:spcAft>
          <a:spcPct val="0"/>
        </a:spcAft>
        <a:defRPr sz="3300">
          <a:solidFill>
            <a:srgbClr val="203864"/>
          </a:solidFill>
          <a:latin typeface="Narkisim" panose="020E0502050101010101" pitchFamily="34" charset="-79"/>
          <a:cs typeface="Narkisim" panose="020E0502050101010101" pitchFamily="34" charset="-79"/>
        </a:defRPr>
      </a:lvl6pPr>
      <a:lvl7pPr marL="914400" algn="l" defTabSz="685800" rtl="0" eaLnBrk="1" fontAlgn="base" hangingPunct="1">
        <a:lnSpc>
          <a:spcPct val="90000"/>
        </a:lnSpc>
        <a:spcBef>
          <a:spcPct val="0"/>
        </a:spcBef>
        <a:spcAft>
          <a:spcPct val="0"/>
        </a:spcAft>
        <a:defRPr sz="3300">
          <a:solidFill>
            <a:srgbClr val="203864"/>
          </a:solidFill>
          <a:latin typeface="Narkisim" panose="020E0502050101010101" pitchFamily="34" charset="-79"/>
          <a:cs typeface="Narkisim" panose="020E0502050101010101" pitchFamily="34" charset="-79"/>
        </a:defRPr>
      </a:lvl7pPr>
      <a:lvl8pPr marL="1371600" algn="l" defTabSz="685800" rtl="0" eaLnBrk="1" fontAlgn="base" hangingPunct="1">
        <a:lnSpc>
          <a:spcPct val="90000"/>
        </a:lnSpc>
        <a:spcBef>
          <a:spcPct val="0"/>
        </a:spcBef>
        <a:spcAft>
          <a:spcPct val="0"/>
        </a:spcAft>
        <a:defRPr sz="3300">
          <a:solidFill>
            <a:srgbClr val="203864"/>
          </a:solidFill>
          <a:latin typeface="Narkisim" panose="020E0502050101010101" pitchFamily="34" charset="-79"/>
          <a:cs typeface="Narkisim" panose="020E0502050101010101" pitchFamily="34" charset="-79"/>
        </a:defRPr>
      </a:lvl8pPr>
      <a:lvl9pPr marL="1828800" algn="l" defTabSz="685800" rtl="0" eaLnBrk="1" fontAlgn="base" hangingPunct="1">
        <a:lnSpc>
          <a:spcPct val="90000"/>
        </a:lnSpc>
        <a:spcBef>
          <a:spcPct val="0"/>
        </a:spcBef>
        <a:spcAft>
          <a:spcPct val="0"/>
        </a:spcAft>
        <a:defRPr sz="3300">
          <a:solidFill>
            <a:srgbClr val="203864"/>
          </a:solidFill>
          <a:latin typeface="Narkisim" panose="020E0502050101010101" pitchFamily="34" charset="-79"/>
          <a:cs typeface="Narkisim" panose="020E0502050101010101" pitchFamily="34" charset="-79"/>
        </a:defRPr>
      </a:lvl9pPr>
    </p:titleStyle>
    <p:bodyStyle>
      <a:lvl1pPr marL="428625" indent="-428625" algn="l" defTabSz="685800" rtl="0" eaLnBrk="1" fontAlgn="base" hangingPunct="1">
        <a:spcBef>
          <a:spcPts val="750"/>
        </a:spcBef>
        <a:spcAft>
          <a:spcPts val="450"/>
        </a:spcAft>
        <a:buFont typeface="Arial" charset="0"/>
        <a:buChar char="•"/>
        <a:defRPr sz="2700" kern="1200">
          <a:solidFill>
            <a:schemeClr val="tx1"/>
          </a:solidFill>
          <a:latin typeface="Narkisim" panose="020E0502050101010101" pitchFamily="34" charset="-79"/>
          <a:ea typeface="+mn-ea"/>
          <a:cs typeface="Narkisim" panose="020E0502050101010101" pitchFamily="34" charset="-79"/>
        </a:defRPr>
      </a:lvl1pPr>
      <a:lvl2pPr marL="514350" indent="-171450" algn="l" defTabSz="685800" rtl="0" eaLnBrk="1" fontAlgn="base" hangingPunct="1">
        <a:spcBef>
          <a:spcPts val="375"/>
        </a:spcBef>
        <a:spcAft>
          <a:spcPts val="450"/>
        </a:spcAft>
        <a:buFont typeface="Lucida Sans" pitchFamily="34" charset="0"/>
        <a:buChar char="–"/>
        <a:defRPr sz="2400" i="1" kern="1200">
          <a:solidFill>
            <a:srgbClr val="C00000"/>
          </a:solidFill>
          <a:latin typeface="Narkisim" panose="020E0502050101010101" pitchFamily="34" charset="-79"/>
          <a:ea typeface="+mn-ea"/>
          <a:cs typeface="Narkisim" panose="020E0502050101010101" pitchFamily="34" charset="-79"/>
        </a:defRPr>
      </a:lvl2pPr>
      <a:lvl3pPr marL="857250" indent="-171450" algn="l" defTabSz="685800" rtl="0" eaLnBrk="1" fontAlgn="base" hangingPunct="1">
        <a:lnSpc>
          <a:spcPct val="90000"/>
        </a:lnSpc>
        <a:spcBef>
          <a:spcPts val="375"/>
        </a:spcBef>
        <a:spcAft>
          <a:spcPct val="0"/>
        </a:spcAft>
        <a:buFont typeface="Lucida Sans" pitchFamily="34" charset="0"/>
        <a:buChar char="–"/>
        <a:defRPr sz="2100" kern="1200">
          <a:solidFill>
            <a:srgbClr val="2F5597"/>
          </a:solidFill>
          <a:latin typeface="Narkisim" panose="020E0502050101010101" pitchFamily="34" charset="-79"/>
          <a:ea typeface="+mn-ea"/>
          <a:cs typeface="Narkisim" panose="020E0502050101010101" pitchFamily="34" charset="-79"/>
        </a:defRPr>
      </a:lvl3pPr>
      <a:lvl4pPr marL="1200150" indent="-171450" algn="l" defTabSz="685800" rtl="0" eaLnBrk="1" fontAlgn="base" hangingPunct="1">
        <a:lnSpc>
          <a:spcPct val="90000"/>
        </a:lnSpc>
        <a:spcBef>
          <a:spcPts val="375"/>
        </a:spcBef>
        <a:spcAft>
          <a:spcPct val="0"/>
        </a:spcAft>
        <a:buFont typeface="Arial" charset="0"/>
        <a:buChar char="•"/>
        <a:defRPr kern="1200">
          <a:solidFill>
            <a:schemeClr val="tx1"/>
          </a:solidFill>
          <a:latin typeface="Narkisim" panose="020E0502050101010101" pitchFamily="34" charset="-79"/>
          <a:ea typeface="+mn-ea"/>
          <a:cs typeface="Narkisim" panose="020E0502050101010101" pitchFamily="34" charset="-79"/>
        </a:defRPr>
      </a:lvl4pPr>
      <a:lvl5pPr marL="1543050" indent="-171450" algn="l" defTabSz="685800" rtl="0" eaLnBrk="1" fontAlgn="base" hangingPunct="1">
        <a:lnSpc>
          <a:spcPct val="90000"/>
        </a:lnSpc>
        <a:spcBef>
          <a:spcPts val="375"/>
        </a:spcBef>
        <a:spcAft>
          <a:spcPct val="0"/>
        </a:spcAft>
        <a:buFont typeface="Arial" charset="0"/>
        <a:buChar char="•"/>
        <a:defRPr kern="1200">
          <a:solidFill>
            <a:schemeClr val="tx1"/>
          </a:solidFill>
          <a:latin typeface="Narkisim" panose="020E0502050101010101" pitchFamily="34" charset="-79"/>
          <a:ea typeface="+mn-ea"/>
          <a:cs typeface="Narkisim" panose="020E0502050101010101" pitchFamily="34" charset="-79"/>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sp>
        <p:nvSpPr>
          <p:cNvPr id="1026" name="Title Placeholder 1"/>
          <p:cNvSpPr>
            <a:spLocks noGrp="1"/>
          </p:cNvSpPr>
          <p:nvPr>
            <p:ph type="title"/>
          </p:nvPr>
        </p:nvSpPr>
        <p:spPr bwMode="auto">
          <a:xfrm>
            <a:off x="609600" y="274638"/>
            <a:ext cx="109728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en-US"/>
              <a:t>Click to edit Master title style</a:t>
            </a:r>
          </a:p>
        </p:txBody>
      </p:sp>
      <p:sp>
        <p:nvSpPr>
          <p:cNvPr id="1027" name="Text Placeholder 2"/>
          <p:cNvSpPr>
            <a:spLocks noGrp="1"/>
          </p:cNvSpPr>
          <p:nvPr>
            <p:ph type="body" idx="1"/>
          </p:nvPr>
        </p:nvSpPr>
        <p:spPr bwMode="auto">
          <a:xfrm>
            <a:off x="609600" y="1600201"/>
            <a:ext cx="10972800" cy="4525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a:t>Click to 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p>
        </p:txBody>
      </p:sp>
      <p:sp>
        <p:nvSpPr>
          <p:cNvPr id="4" name="Date Placeholder 3"/>
          <p:cNvSpPr>
            <a:spLocks noGrp="1"/>
          </p:cNvSpPr>
          <p:nvPr>
            <p:ph type="dt" sz="half" idx="2"/>
          </p:nvPr>
        </p:nvSpPr>
        <p:spPr>
          <a:xfrm>
            <a:off x="609600" y="6356351"/>
            <a:ext cx="2844800" cy="365125"/>
          </a:xfrm>
          <a:prstGeom prst="rect">
            <a:avLst/>
          </a:prstGeom>
        </p:spPr>
        <p:txBody>
          <a:bodyPr vert="horz" lIns="91440" tIns="45720" rIns="91440" bIns="45720" rtlCol="0" anchor="ctr"/>
          <a:lstStyle>
            <a:lvl1pPr algn="l" eaLnBrk="1" fontAlgn="auto" hangingPunct="1">
              <a:spcBef>
                <a:spcPts val="0"/>
              </a:spcBef>
              <a:spcAft>
                <a:spcPts val="0"/>
              </a:spcAft>
              <a:defRPr sz="1200">
                <a:solidFill>
                  <a:schemeClr val="tx1">
                    <a:tint val="75000"/>
                  </a:schemeClr>
                </a:solidFill>
                <a:latin typeface="+mn-lt"/>
                <a:cs typeface="+mn-cs"/>
              </a:defRPr>
            </a:lvl1pPr>
          </a:lstStyle>
          <a:p>
            <a:pPr>
              <a:defRPr/>
            </a:pPr>
            <a:fld id="{52107F3A-5579-447A-96D6-F85B234E830B}" type="datetimeFigureOut">
              <a:rPr lang="en-US"/>
              <a:pPr>
                <a:defRPr/>
              </a:pPr>
              <a:t>10/29/2023</a:t>
            </a:fld>
            <a:endParaRPr lang="en-US"/>
          </a:p>
        </p:txBody>
      </p:sp>
      <p:sp>
        <p:nvSpPr>
          <p:cNvPr id="5" name="Footer Placeholder 4"/>
          <p:cNvSpPr>
            <a:spLocks noGrp="1"/>
          </p:cNvSpPr>
          <p:nvPr>
            <p:ph type="ftr" sz="quarter" idx="3"/>
          </p:nvPr>
        </p:nvSpPr>
        <p:spPr>
          <a:xfrm>
            <a:off x="4165600" y="6356351"/>
            <a:ext cx="3860800" cy="365125"/>
          </a:xfrm>
          <a:prstGeom prst="rect">
            <a:avLst/>
          </a:prstGeom>
        </p:spPr>
        <p:txBody>
          <a:bodyPr vert="horz" lIns="91440" tIns="45720" rIns="91440" bIns="45720" rtlCol="0" anchor="ctr"/>
          <a:lstStyle>
            <a:lvl1pPr algn="ctr" eaLnBrk="1" fontAlgn="auto" hangingPunct="1">
              <a:spcBef>
                <a:spcPts val="0"/>
              </a:spcBef>
              <a:spcAft>
                <a:spcPts val="0"/>
              </a:spcAft>
              <a:defRPr sz="1200">
                <a:solidFill>
                  <a:schemeClr val="tx1">
                    <a:tint val="75000"/>
                  </a:schemeClr>
                </a:solidFill>
                <a:latin typeface="+mn-lt"/>
                <a:cs typeface="+mn-cs"/>
              </a:defRPr>
            </a:lvl1pPr>
          </a:lstStyle>
          <a:p>
            <a:pPr>
              <a:defRPr/>
            </a:pPr>
            <a:endParaRPr lang="en-US"/>
          </a:p>
        </p:txBody>
      </p:sp>
      <p:sp>
        <p:nvSpPr>
          <p:cNvPr id="6" name="Slide Number Placeholder 5"/>
          <p:cNvSpPr>
            <a:spLocks noGrp="1"/>
          </p:cNvSpPr>
          <p:nvPr>
            <p:ph type="sldNum" sz="quarter" idx="4"/>
          </p:nvPr>
        </p:nvSpPr>
        <p:spPr>
          <a:xfrm>
            <a:off x="8737600" y="6356351"/>
            <a:ext cx="2844800" cy="365125"/>
          </a:xfrm>
          <a:prstGeom prst="rect">
            <a:avLst/>
          </a:prstGeom>
        </p:spPr>
        <p:txBody>
          <a:bodyPr vert="horz" wrap="square" lIns="91440" tIns="45720" rIns="91440" bIns="45720" numCol="1" anchor="ctr" anchorCtr="0" compatLnSpc="1">
            <a:prstTxWarp prst="textNoShape">
              <a:avLst/>
            </a:prstTxWarp>
          </a:bodyPr>
          <a:lstStyle>
            <a:lvl1pPr algn="r" eaLnBrk="1" hangingPunct="1">
              <a:defRPr sz="1200">
                <a:solidFill>
                  <a:srgbClr val="898989"/>
                </a:solidFill>
                <a:latin typeface="Calibri" pitchFamily="34" charset="0"/>
              </a:defRPr>
            </a:lvl1pPr>
          </a:lstStyle>
          <a:p>
            <a:fld id="{3B22E2F5-D5DB-4132-855D-89E303835874}" type="slidenum">
              <a:rPr lang="en-US" altLang="en-US"/>
              <a:pPr/>
              <a:t>‹#›</a:t>
            </a:fld>
            <a:endParaRPr lang="en-US" altLang="en-US"/>
          </a:p>
        </p:txBody>
      </p:sp>
    </p:spTree>
    <p:extLst>
      <p:ext uri="{BB962C8B-B14F-4D97-AF65-F5344CB8AC3E}">
        <p14:creationId xmlns:p14="http://schemas.microsoft.com/office/powerpoint/2010/main" val="179683715"/>
      </p:ext>
    </p:extLst>
  </p:cSld>
  <p:clrMap bg1="lt1" tx1="dk1" bg2="lt2" tx2="dk2" accent1="accent1" accent2="accent2" accent3="accent3" accent4="accent4" accent5="accent5" accent6="accent6" hlink="hlink" folHlink="folHlink"/>
  <p:sldLayoutIdLst>
    <p:sldLayoutId id="2147483689" r:id="rId1"/>
    <p:sldLayoutId id="2147483690" r:id="rId2"/>
    <p:sldLayoutId id="2147483691" r:id="rId3"/>
    <p:sldLayoutId id="2147483692" r:id="rId4"/>
    <p:sldLayoutId id="2147483693" r:id="rId5"/>
    <p:sldLayoutId id="2147483694" r:id="rId6"/>
    <p:sldLayoutId id="2147483695" r:id="rId7"/>
    <p:sldLayoutId id="2147483696" r:id="rId8"/>
    <p:sldLayoutId id="2147483697" r:id="rId9"/>
    <p:sldLayoutId id="2147483698" r:id="rId10"/>
    <p:sldLayoutId id="2147483699" r:id="rId11"/>
  </p:sldLayoutIdLst>
  <p:txStyles>
    <p:titleStyle>
      <a:lvl1pPr algn="ctr" rtl="0" eaLnBrk="1" fontAlgn="base" hangingPunct="1">
        <a:spcBef>
          <a:spcPct val="0"/>
        </a:spcBef>
        <a:spcAft>
          <a:spcPct val="0"/>
        </a:spcAft>
        <a:defRPr sz="4400" kern="1200">
          <a:solidFill>
            <a:schemeClr val="tx1"/>
          </a:solidFill>
          <a:latin typeface="+mj-lt"/>
          <a:ea typeface="+mj-ea"/>
          <a:cs typeface="+mj-cs"/>
        </a:defRPr>
      </a:lvl1pPr>
      <a:lvl2pPr algn="ctr" rtl="0" eaLnBrk="1" fontAlgn="base" hangingPunct="1">
        <a:spcBef>
          <a:spcPct val="0"/>
        </a:spcBef>
        <a:spcAft>
          <a:spcPct val="0"/>
        </a:spcAft>
        <a:defRPr sz="4400">
          <a:solidFill>
            <a:schemeClr val="tx1"/>
          </a:solidFill>
          <a:latin typeface="Calibri" pitchFamily="34" charset="0"/>
        </a:defRPr>
      </a:lvl2pPr>
      <a:lvl3pPr algn="ctr" rtl="0" eaLnBrk="1" fontAlgn="base" hangingPunct="1">
        <a:spcBef>
          <a:spcPct val="0"/>
        </a:spcBef>
        <a:spcAft>
          <a:spcPct val="0"/>
        </a:spcAft>
        <a:defRPr sz="4400">
          <a:solidFill>
            <a:schemeClr val="tx1"/>
          </a:solidFill>
          <a:latin typeface="Calibri" pitchFamily="34" charset="0"/>
        </a:defRPr>
      </a:lvl3pPr>
      <a:lvl4pPr algn="ctr" rtl="0" eaLnBrk="1" fontAlgn="base" hangingPunct="1">
        <a:spcBef>
          <a:spcPct val="0"/>
        </a:spcBef>
        <a:spcAft>
          <a:spcPct val="0"/>
        </a:spcAft>
        <a:defRPr sz="4400">
          <a:solidFill>
            <a:schemeClr val="tx1"/>
          </a:solidFill>
          <a:latin typeface="Calibri" pitchFamily="34" charset="0"/>
        </a:defRPr>
      </a:lvl4pPr>
      <a:lvl5pPr algn="ctr" rtl="0" eaLnBrk="1" fontAlgn="base" hangingPunct="1">
        <a:spcBef>
          <a:spcPct val="0"/>
        </a:spcBef>
        <a:spcAft>
          <a:spcPct val="0"/>
        </a:spcAft>
        <a:defRPr sz="4400">
          <a:solidFill>
            <a:schemeClr val="tx1"/>
          </a:solidFill>
          <a:latin typeface="Calibri" pitchFamily="34" charset="0"/>
        </a:defRPr>
      </a:lvl5pPr>
      <a:lvl6pPr marL="457200" algn="ctr" rtl="0" eaLnBrk="1" fontAlgn="base" hangingPunct="1">
        <a:spcBef>
          <a:spcPct val="0"/>
        </a:spcBef>
        <a:spcAft>
          <a:spcPct val="0"/>
        </a:spcAft>
        <a:defRPr sz="4400">
          <a:solidFill>
            <a:schemeClr val="tx1"/>
          </a:solidFill>
          <a:latin typeface="Calibri" pitchFamily="34" charset="0"/>
        </a:defRPr>
      </a:lvl6pPr>
      <a:lvl7pPr marL="914400" algn="ctr" rtl="0" eaLnBrk="1" fontAlgn="base" hangingPunct="1">
        <a:spcBef>
          <a:spcPct val="0"/>
        </a:spcBef>
        <a:spcAft>
          <a:spcPct val="0"/>
        </a:spcAft>
        <a:defRPr sz="4400">
          <a:solidFill>
            <a:schemeClr val="tx1"/>
          </a:solidFill>
          <a:latin typeface="Calibri" pitchFamily="34" charset="0"/>
        </a:defRPr>
      </a:lvl7pPr>
      <a:lvl8pPr marL="1371600" algn="ctr" rtl="0" eaLnBrk="1" fontAlgn="base" hangingPunct="1">
        <a:spcBef>
          <a:spcPct val="0"/>
        </a:spcBef>
        <a:spcAft>
          <a:spcPct val="0"/>
        </a:spcAft>
        <a:defRPr sz="4400">
          <a:solidFill>
            <a:schemeClr val="tx1"/>
          </a:solidFill>
          <a:latin typeface="Calibri" pitchFamily="34" charset="0"/>
        </a:defRPr>
      </a:lvl8pPr>
      <a:lvl9pPr marL="1828800" algn="ctr" rtl="0" eaLnBrk="1" fontAlgn="base" hangingPunct="1">
        <a:spcBef>
          <a:spcPct val="0"/>
        </a:spcBef>
        <a:spcAft>
          <a:spcPct val="0"/>
        </a:spcAft>
        <a:defRPr sz="4400">
          <a:solidFill>
            <a:schemeClr val="tx1"/>
          </a:solidFill>
          <a:latin typeface="Calibri" pitchFamily="34" charset="0"/>
        </a:defRPr>
      </a:lvl9pPr>
    </p:titleStyle>
    <p:bodyStyle>
      <a:lvl1pPr marL="342900" indent="-342900" algn="l" rtl="0" eaLnBrk="1" fontAlgn="base" hangingPunct="1">
        <a:spcBef>
          <a:spcPct val="20000"/>
        </a:spcBef>
        <a:spcAft>
          <a:spcPct val="0"/>
        </a:spcAft>
        <a:buFont typeface="Arial" charset="0"/>
        <a:buChar char="•"/>
        <a:defRPr sz="3200" kern="1200">
          <a:solidFill>
            <a:schemeClr val="tx1"/>
          </a:solidFill>
          <a:latin typeface="+mn-lt"/>
          <a:ea typeface="+mn-ea"/>
          <a:cs typeface="+mn-cs"/>
        </a:defRPr>
      </a:lvl1pPr>
      <a:lvl2pPr marL="742950" indent="-285750" algn="l" rtl="0" eaLnBrk="1" fontAlgn="base" hangingPunct="1">
        <a:spcBef>
          <a:spcPct val="20000"/>
        </a:spcBef>
        <a:spcAft>
          <a:spcPct val="0"/>
        </a:spcAft>
        <a:buFont typeface="Arial" charset="0"/>
        <a:buChar char="–"/>
        <a:defRPr sz="2800" kern="1200">
          <a:solidFill>
            <a:schemeClr val="tx1"/>
          </a:solidFill>
          <a:latin typeface="+mn-lt"/>
          <a:ea typeface="+mn-ea"/>
          <a:cs typeface="+mn-cs"/>
        </a:defRPr>
      </a:lvl2pPr>
      <a:lvl3pPr marL="1143000" indent="-228600" algn="l" rtl="0" eaLnBrk="1" fontAlgn="base" hangingPunct="1">
        <a:spcBef>
          <a:spcPct val="20000"/>
        </a:spcBef>
        <a:spcAft>
          <a:spcPct val="0"/>
        </a:spcAft>
        <a:buFont typeface="Arial" charset="0"/>
        <a:buChar char="•"/>
        <a:defRPr sz="2400" kern="1200">
          <a:solidFill>
            <a:schemeClr val="tx1"/>
          </a:solidFill>
          <a:latin typeface="+mn-lt"/>
          <a:ea typeface="+mn-ea"/>
          <a:cs typeface="+mn-cs"/>
        </a:defRPr>
      </a:lvl3pPr>
      <a:lvl4pPr marL="1600200" indent="-228600" algn="l" rtl="0" eaLnBrk="1" fontAlgn="base" hangingPunct="1">
        <a:spcBef>
          <a:spcPct val="20000"/>
        </a:spcBef>
        <a:spcAft>
          <a:spcPct val="0"/>
        </a:spcAft>
        <a:buFont typeface="Arial" charset="0"/>
        <a:buChar char="–"/>
        <a:defRPr sz="2000" kern="1200">
          <a:solidFill>
            <a:schemeClr val="tx1"/>
          </a:solidFill>
          <a:latin typeface="+mn-lt"/>
          <a:ea typeface="+mn-ea"/>
          <a:cs typeface="+mn-cs"/>
        </a:defRPr>
      </a:lvl4pPr>
      <a:lvl5pPr marL="2057400" indent="-228600" algn="l" rtl="0" eaLnBrk="1" fontAlgn="base" hangingPunct="1">
        <a:spcBef>
          <a:spcPct val="20000"/>
        </a:spcBef>
        <a:spcAft>
          <a:spcPct val="0"/>
        </a:spcAft>
        <a:buFont typeface="Arial"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18.xml.rels><?xml version="1.0" encoding="UTF-8" standalone="yes"?>
<Relationships xmlns="http://schemas.openxmlformats.org/package/2006/relationships"><Relationship Id="rId3" Type="http://schemas.openxmlformats.org/officeDocument/2006/relationships/oleObject" Target="../embeddings/oleObject1.bin"/><Relationship Id="rId2" Type="http://schemas.openxmlformats.org/officeDocument/2006/relationships/slideLayout" Target="../slideLayouts/slideLayout12.xml"/><Relationship Id="rId1" Type="http://schemas.openxmlformats.org/officeDocument/2006/relationships/vmlDrawing" Target="../drawings/vmlDrawing1.vml"/><Relationship Id="rId4" Type="http://schemas.openxmlformats.org/officeDocument/2006/relationships/image" Target="../media/image6.emf"/></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29.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32.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Layout" Target="../slideLayouts/slideLayout12.xml"/></Relationships>
</file>

<file path=ppt/slides/_rels/slide33.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1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38.xml.rels><?xml version="1.0" encoding="UTF-8" standalone="yes"?>
<Relationships xmlns="http://schemas.openxmlformats.org/package/2006/relationships"><Relationship Id="rId3" Type="http://schemas.openxmlformats.org/officeDocument/2006/relationships/oleObject" Target="../embeddings/oleObject2.bin"/><Relationship Id="rId2" Type="http://schemas.openxmlformats.org/officeDocument/2006/relationships/slideLayout" Target="../slideLayouts/slideLayout12.xml"/><Relationship Id="rId1" Type="http://schemas.openxmlformats.org/officeDocument/2006/relationships/vmlDrawing" Target="../drawings/vmlDrawing2.vml"/><Relationship Id="rId4" Type="http://schemas.openxmlformats.org/officeDocument/2006/relationships/image" Target="../media/image11.emf"/></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40.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12.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25EDB21-84B1-4581-8736-46B09420DB4B}"/>
              </a:ext>
            </a:extLst>
          </p:cNvPr>
          <p:cNvSpPr>
            <a:spLocks noGrp="1"/>
          </p:cNvSpPr>
          <p:nvPr>
            <p:ph type="ctrTitle"/>
          </p:nvPr>
        </p:nvSpPr>
        <p:spPr>
          <a:xfrm>
            <a:off x="914400" y="1047136"/>
            <a:ext cx="10363200" cy="3662024"/>
          </a:xfrm>
        </p:spPr>
        <p:txBody>
          <a:bodyPr/>
          <a:lstStyle/>
          <a:p>
            <a:r>
              <a:rPr lang="en-GB" b="1" dirty="0" smtClean="0"/>
              <a:t>Business Finance </a:t>
            </a:r>
            <a:r>
              <a:rPr lang="en-GB" dirty="0" smtClean="0"/>
              <a:t/>
            </a:r>
            <a:br>
              <a:rPr lang="en-GB" dirty="0" smtClean="0"/>
            </a:br>
            <a:r>
              <a:rPr lang="en-GB" dirty="0" smtClean="0"/>
              <a:t/>
            </a:r>
            <a:br>
              <a:rPr lang="en-GB" dirty="0" smtClean="0"/>
            </a:br>
            <a:r>
              <a:rPr lang="en-GB" dirty="0" smtClean="0"/>
              <a:t>Week 10</a:t>
            </a:r>
            <a:br>
              <a:rPr lang="en-GB" dirty="0" smtClean="0"/>
            </a:br>
            <a:r>
              <a:rPr lang="en-GB" dirty="0" smtClean="0"/>
              <a:t>Basic Investment Appraisal Techniques</a:t>
            </a:r>
            <a:endParaRPr lang="en-US" sz="3200" dirty="0"/>
          </a:p>
        </p:txBody>
      </p:sp>
      <p:sp>
        <p:nvSpPr>
          <p:cNvPr id="3" name="Subtitle 2">
            <a:extLst>
              <a:ext uri="{FF2B5EF4-FFF2-40B4-BE49-F238E27FC236}">
                <a16:creationId xmlns:a16="http://schemas.microsoft.com/office/drawing/2014/main" id="{72C0DFFB-67B2-4EED-B0EB-83FD67D7CBE7}"/>
              </a:ext>
            </a:extLst>
          </p:cNvPr>
          <p:cNvSpPr>
            <a:spLocks noGrp="1"/>
          </p:cNvSpPr>
          <p:nvPr>
            <p:ph type="subTitle" idx="1"/>
          </p:nvPr>
        </p:nvSpPr>
        <p:spPr>
          <a:xfrm>
            <a:off x="1828800" y="4026310"/>
            <a:ext cx="8534400" cy="1612490"/>
          </a:xfrm>
        </p:spPr>
        <p:txBody>
          <a:bodyPr>
            <a:normAutofit/>
          </a:bodyPr>
          <a:lstStyle/>
          <a:p>
            <a:endParaRPr lang="en-US" i="0" dirty="0">
              <a:solidFill>
                <a:schemeClr val="tx1"/>
              </a:solidFill>
            </a:endParaRPr>
          </a:p>
          <a:p>
            <a:r>
              <a:rPr lang="en-US" b="1" dirty="0" smtClean="0"/>
              <a:t>Lecturer: Dr. Charity </a:t>
            </a:r>
            <a:r>
              <a:rPr lang="en-US" b="1" dirty="0" err="1" smtClean="0"/>
              <a:t>Njoka</a:t>
            </a:r>
            <a:r>
              <a:rPr lang="en-US" b="1" dirty="0" smtClean="0"/>
              <a:t> (PhD)</a:t>
            </a:r>
            <a:endParaRPr lang="en-US" b="1" dirty="0"/>
          </a:p>
        </p:txBody>
      </p:sp>
    </p:spTree>
    <p:extLst>
      <p:ext uri="{BB962C8B-B14F-4D97-AF65-F5344CB8AC3E}">
        <p14:creationId xmlns:p14="http://schemas.microsoft.com/office/powerpoint/2010/main" val="3561306001"/>
      </p:ext>
    </p:extLst>
  </p:cSld>
  <p:clrMapOvr>
    <a:masterClrMapping/>
  </p:clrMapOvr>
  <mc:AlternateContent xmlns:mc="http://schemas.openxmlformats.org/markup-compatibility/2006" xmlns:p14="http://schemas.microsoft.com/office/powerpoint/2010/main">
    <mc:Choice Requires="p14">
      <p:transition spd="slow" p14:dur="2000" advTm="13108"/>
    </mc:Choice>
    <mc:Fallback xmlns="">
      <p:transition spd="slow" advTm="13108"/>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1"/>
            <a:ext cx="11582400" cy="840658"/>
          </a:xfrm>
        </p:spPr>
        <p:txBody>
          <a:bodyPr/>
          <a:lstStyle/>
          <a:p>
            <a:r>
              <a:rPr lang="en-US" sz="3600" b="1" dirty="0" smtClean="0"/>
              <a:t>Intended Learning Outcomes </a:t>
            </a:r>
            <a:endParaRPr lang="en-GB" sz="3600" b="1" dirty="0"/>
          </a:p>
        </p:txBody>
      </p:sp>
      <p:sp>
        <p:nvSpPr>
          <p:cNvPr id="3" name="Content Placeholder 2"/>
          <p:cNvSpPr>
            <a:spLocks noGrp="1"/>
          </p:cNvSpPr>
          <p:nvPr>
            <p:ph idx="1"/>
          </p:nvPr>
        </p:nvSpPr>
        <p:spPr>
          <a:xfrm>
            <a:off x="235974" y="840659"/>
            <a:ext cx="11724968" cy="6017341"/>
          </a:xfrm>
        </p:spPr>
        <p:txBody>
          <a:bodyPr/>
          <a:lstStyle/>
          <a:p>
            <a:pPr marL="0" indent="0">
              <a:buNone/>
            </a:pPr>
            <a:endParaRPr lang="en-GB" dirty="0" smtClean="0"/>
          </a:p>
          <a:p>
            <a:pPr marL="0" indent="0" algn="just">
              <a:buNone/>
            </a:pPr>
            <a:endParaRPr lang="en-GB" dirty="0" smtClean="0"/>
          </a:p>
          <a:p>
            <a:pPr marL="0" indent="0" algn="just">
              <a:buNone/>
            </a:pPr>
            <a:r>
              <a:rPr lang="en-GB" dirty="0" smtClean="0"/>
              <a:t>By the </a:t>
            </a:r>
            <a:r>
              <a:rPr lang="en-GB" dirty="0"/>
              <a:t>end of this </a:t>
            </a:r>
            <a:r>
              <a:rPr lang="en-GB" dirty="0" smtClean="0"/>
              <a:t>lecturer </a:t>
            </a:r>
            <a:r>
              <a:rPr lang="en-GB" dirty="0"/>
              <a:t>, you should be able </a:t>
            </a:r>
            <a:r>
              <a:rPr lang="en-GB" dirty="0" smtClean="0"/>
              <a:t>to:</a:t>
            </a:r>
          </a:p>
          <a:p>
            <a:pPr marL="0" indent="0" algn="just">
              <a:buNone/>
            </a:pPr>
            <a:endParaRPr lang="en-GB" dirty="0"/>
          </a:p>
          <a:p>
            <a:pPr marL="0" lvl="0" indent="0">
              <a:buNone/>
            </a:pPr>
            <a:r>
              <a:rPr lang="en-US" dirty="0" smtClean="0"/>
              <a:t>1</a:t>
            </a:r>
            <a:r>
              <a:rPr lang="en-US" dirty="0"/>
              <a:t> </a:t>
            </a:r>
            <a:r>
              <a:rPr lang="en-US" dirty="0" smtClean="0"/>
              <a:t> </a:t>
            </a:r>
            <a:r>
              <a:rPr lang="en-US" dirty="0"/>
              <a:t>Discuss the importance of capital budgeting</a:t>
            </a:r>
          </a:p>
          <a:p>
            <a:pPr marL="0" lvl="0" indent="0">
              <a:buNone/>
            </a:pPr>
            <a:r>
              <a:rPr lang="en-US" dirty="0" smtClean="0"/>
              <a:t>2. Calculate </a:t>
            </a:r>
            <a:r>
              <a:rPr lang="en-US" dirty="0"/>
              <a:t>payback period, Accounting rate of return, Net present value, internal rate of return, and profitability index and apply each to appraise an investment</a:t>
            </a:r>
          </a:p>
          <a:p>
            <a:pPr marL="0" lvl="0" indent="0">
              <a:buNone/>
            </a:pPr>
            <a:r>
              <a:rPr lang="en-US" dirty="0" smtClean="0"/>
              <a:t>3. Outline </a:t>
            </a:r>
            <a:r>
              <a:rPr lang="en-US" dirty="0"/>
              <a:t>the merits and demerits of each appraisal techniques</a:t>
            </a:r>
          </a:p>
        </p:txBody>
      </p:sp>
    </p:spTree>
    <p:extLst>
      <p:ext uri="{BB962C8B-B14F-4D97-AF65-F5344CB8AC3E}">
        <p14:creationId xmlns:p14="http://schemas.microsoft.com/office/powerpoint/2010/main" val="53017292"/>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 y="86498"/>
            <a:ext cx="9131643" cy="617838"/>
          </a:xfrm>
          <a:noFill/>
        </p:spPr>
        <p:txBody>
          <a:bodyPr/>
          <a:lstStyle/>
          <a:p>
            <a:pPr algn="l"/>
            <a:r>
              <a:rPr lang="en-US" sz="3600" b="1" dirty="0" smtClean="0"/>
              <a:t>                     Introduction</a:t>
            </a:r>
            <a:endParaRPr lang="en-GB" sz="3600" b="1" dirty="0"/>
          </a:p>
        </p:txBody>
      </p:sp>
      <p:sp>
        <p:nvSpPr>
          <p:cNvPr id="3" name="Content Placeholder 2"/>
          <p:cNvSpPr>
            <a:spLocks noGrp="1"/>
          </p:cNvSpPr>
          <p:nvPr>
            <p:ph idx="1"/>
          </p:nvPr>
        </p:nvSpPr>
        <p:spPr>
          <a:xfrm>
            <a:off x="182880" y="822960"/>
            <a:ext cx="11840244" cy="6035041"/>
          </a:xfrm>
          <a:noFill/>
        </p:spPr>
        <p:txBody>
          <a:bodyPr/>
          <a:lstStyle/>
          <a:p>
            <a:pPr marL="0" indent="0" algn="just">
              <a:buNone/>
            </a:pPr>
            <a:r>
              <a:rPr lang="en-US" dirty="0" smtClean="0"/>
              <a:t>Investments </a:t>
            </a:r>
            <a:r>
              <a:rPr lang="en-US" dirty="0"/>
              <a:t>are important because, they influence company’s size, influence growth and influence company’s </a:t>
            </a:r>
            <a:r>
              <a:rPr lang="en-US" dirty="0" smtClean="0"/>
              <a:t>risks</a:t>
            </a:r>
          </a:p>
          <a:p>
            <a:pPr marL="0" indent="0" algn="just">
              <a:buNone/>
            </a:pPr>
            <a:endParaRPr lang="en-US" dirty="0"/>
          </a:p>
          <a:p>
            <a:pPr marL="0" indent="0" algn="just">
              <a:buNone/>
            </a:pPr>
            <a:r>
              <a:rPr lang="en-US" dirty="0" smtClean="0"/>
              <a:t>Investment </a:t>
            </a:r>
            <a:r>
              <a:rPr lang="en-US" dirty="0"/>
              <a:t>decision making process also known as capital budgeting, involves the decision to invest the company’s current funds in viable ventures whose returns will be realized for long term periods in future</a:t>
            </a:r>
            <a:endParaRPr lang="en-US" dirty="0" smtClean="0"/>
          </a:p>
          <a:p>
            <a:pPr marL="0" indent="0" algn="just">
              <a:buNone/>
            </a:pPr>
            <a:r>
              <a:rPr lang="en-US" dirty="0" smtClean="0"/>
              <a:t> </a:t>
            </a:r>
            <a:endParaRPr lang="en-US" dirty="0"/>
          </a:p>
        </p:txBody>
      </p:sp>
    </p:spTree>
    <p:extLst>
      <p:ext uri="{BB962C8B-B14F-4D97-AF65-F5344CB8AC3E}">
        <p14:creationId xmlns:p14="http://schemas.microsoft.com/office/powerpoint/2010/main" val="2139394386"/>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0"/>
            <a:ext cx="12023123" cy="930729"/>
          </a:xfrm>
          <a:noFill/>
        </p:spPr>
        <p:txBody>
          <a:bodyPr/>
          <a:lstStyle/>
          <a:p>
            <a:pPr algn="l"/>
            <a:r>
              <a:rPr lang="en-US" sz="3600" b="1" dirty="0"/>
              <a:t>Importance of Investment Decisions</a:t>
            </a:r>
            <a:endParaRPr lang="en-US" sz="3600" dirty="0"/>
          </a:p>
        </p:txBody>
      </p:sp>
      <p:sp>
        <p:nvSpPr>
          <p:cNvPr id="3" name="Content Placeholder 2"/>
          <p:cNvSpPr>
            <a:spLocks noGrp="1"/>
          </p:cNvSpPr>
          <p:nvPr>
            <p:ph idx="1"/>
          </p:nvPr>
        </p:nvSpPr>
        <p:spPr>
          <a:xfrm>
            <a:off x="195943" y="1045030"/>
            <a:ext cx="11827180" cy="5584370"/>
          </a:xfrm>
          <a:noFill/>
        </p:spPr>
        <p:txBody>
          <a:bodyPr/>
          <a:lstStyle/>
          <a:p>
            <a:pPr marL="514350" indent="-514350">
              <a:buAutoNum type="alphaLcParenR"/>
            </a:pPr>
            <a:r>
              <a:rPr lang="en-US" dirty="0" smtClean="0"/>
              <a:t>Such </a:t>
            </a:r>
            <a:r>
              <a:rPr lang="en-US" dirty="0"/>
              <a:t>decisions are importance because they will influence the company’s size (non- current assets, sales, and retained earnings</a:t>
            </a:r>
            <a:r>
              <a:rPr lang="en-US" dirty="0" smtClean="0"/>
              <a:t>).</a:t>
            </a:r>
          </a:p>
          <a:p>
            <a:pPr marL="514350" indent="-514350">
              <a:buAutoNum type="alphaLcParenR"/>
            </a:pPr>
            <a:endParaRPr lang="en-US" dirty="0"/>
          </a:p>
          <a:p>
            <a:pPr marL="514350" indent="-514350">
              <a:buAutoNum type="alphaLcParenR" startAt="2"/>
            </a:pPr>
            <a:r>
              <a:rPr lang="en-US" dirty="0" smtClean="0"/>
              <a:t>They </a:t>
            </a:r>
            <a:r>
              <a:rPr lang="en-US" dirty="0"/>
              <a:t>increase the value of the company’s shares and thus its credibility</a:t>
            </a:r>
            <a:r>
              <a:rPr lang="en-US" dirty="0" smtClean="0"/>
              <a:t>.</a:t>
            </a:r>
          </a:p>
          <a:p>
            <a:pPr marL="514350" indent="-514350">
              <a:buAutoNum type="alphaLcParenR" startAt="2"/>
            </a:pPr>
            <a:endParaRPr lang="en-US" dirty="0"/>
          </a:p>
          <a:p>
            <a:pPr marL="0" indent="0">
              <a:buNone/>
            </a:pPr>
            <a:r>
              <a:rPr lang="en-US" dirty="0"/>
              <a:t>c)	The fact that they are irreversible means that they have to be made carefully to avoid any mistake which can lead to the failure of such investment.</a:t>
            </a:r>
          </a:p>
        </p:txBody>
      </p:sp>
      <p:sp>
        <p:nvSpPr>
          <p:cNvPr id="4" name="Rectangle 2"/>
          <p:cNvSpPr>
            <a:spLocks noChangeArrowheads="1"/>
          </p:cNvSpPr>
          <p:nvPr/>
        </p:nvSpPr>
        <p:spPr bwMode="auto">
          <a:xfrm>
            <a:off x="0" y="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spTree>
    <p:extLst>
      <p:ext uri="{BB962C8B-B14F-4D97-AF65-F5344CB8AC3E}">
        <p14:creationId xmlns:p14="http://schemas.microsoft.com/office/powerpoint/2010/main" val="3503398279"/>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0"/>
            <a:ext cx="12023123" cy="930729"/>
          </a:xfrm>
          <a:noFill/>
        </p:spPr>
        <p:txBody>
          <a:bodyPr/>
          <a:lstStyle/>
          <a:p>
            <a:pPr algn="l"/>
            <a:r>
              <a:rPr lang="en-US" sz="3600" b="1" dirty="0"/>
              <a:t>Importance of Investment </a:t>
            </a:r>
            <a:r>
              <a:rPr lang="en-US" sz="3600" b="1" dirty="0" smtClean="0"/>
              <a:t>Decisions-</a:t>
            </a:r>
            <a:r>
              <a:rPr lang="en-US" sz="3600" b="1" dirty="0" err="1" smtClean="0"/>
              <a:t>Ctd</a:t>
            </a:r>
            <a:endParaRPr lang="en-US" sz="3600" dirty="0"/>
          </a:p>
        </p:txBody>
      </p:sp>
      <p:sp>
        <p:nvSpPr>
          <p:cNvPr id="3" name="Content Placeholder 2"/>
          <p:cNvSpPr>
            <a:spLocks noGrp="1"/>
          </p:cNvSpPr>
          <p:nvPr>
            <p:ph idx="1"/>
          </p:nvPr>
        </p:nvSpPr>
        <p:spPr>
          <a:xfrm>
            <a:off x="179614" y="800100"/>
            <a:ext cx="11843509" cy="5829300"/>
          </a:xfrm>
          <a:noFill/>
        </p:spPr>
        <p:txBody>
          <a:bodyPr/>
          <a:lstStyle/>
          <a:p>
            <a:pPr marL="0" indent="0">
              <a:buNone/>
            </a:pPr>
            <a:r>
              <a:rPr lang="en-US" dirty="0" smtClean="0"/>
              <a:t>4 </a:t>
            </a:r>
            <a:r>
              <a:rPr lang="en-US" b="1" dirty="0" smtClean="0"/>
              <a:t>Due </a:t>
            </a:r>
            <a:r>
              <a:rPr lang="en-US" b="1" dirty="0"/>
              <a:t>to heavy capital outlay</a:t>
            </a:r>
            <a:r>
              <a:rPr lang="en-US" dirty="0"/>
              <a:t>, more attention is required to avoid loss of huge sums of money which in the extreme may lead to the closure of such a company. </a:t>
            </a:r>
            <a:endParaRPr lang="en-US" dirty="0" smtClean="0"/>
          </a:p>
          <a:p>
            <a:pPr marL="0" indent="0">
              <a:spcBef>
                <a:spcPts val="0"/>
              </a:spcBef>
              <a:buNone/>
            </a:pPr>
            <a:endParaRPr lang="en-US" dirty="0" smtClean="0"/>
          </a:p>
          <a:p>
            <a:pPr marL="0" indent="0">
              <a:buNone/>
            </a:pPr>
            <a:r>
              <a:rPr lang="en-US" b="1" dirty="0" smtClean="0"/>
              <a:t>5. Political </a:t>
            </a:r>
            <a:r>
              <a:rPr lang="en-US" b="1" dirty="0"/>
              <a:t>factors</a:t>
            </a:r>
            <a:r>
              <a:rPr lang="en-US" dirty="0"/>
              <a:t> – Under conditions of political uncertainty, such decisions cannot be made as it will entail an element of risk of failure of such investment. </a:t>
            </a:r>
            <a:endParaRPr lang="en-US" dirty="0" smtClean="0"/>
          </a:p>
          <a:p>
            <a:pPr marL="0" indent="0">
              <a:spcBef>
                <a:spcPts val="0"/>
              </a:spcBef>
              <a:buNone/>
            </a:pPr>
            <a:endParaRPr lang="en-US" dirty="0" smtClean="0"/>
          </a:p>
          <a:p>
            <a:pPr marL="0" indent="0">
              <a:buNone/>
            </a:pPr>
            <a:r>
              <a:rPr lang="en-US" b="1" smtClean="0"/>
              <a:t>Technological </a:t>
            </a:r>
            <a:r>
              <a:rPr lang="en-US" b="1" dirty="0"/>
              <a:t>factors</a:t>
            </a:r>
            <a:r>
              <a:rPr lang="en-US" dirty="0"/>
              <a:t> – These influence the returns of the company because such technology will affect the company’s ability to </a:t>
            </a:r>
            <a:r>
              <a:rPr lang="en-US" dirty="0" err="1"/>
              <a:t>utilise</a:t>
            </a:r>
            <a:r>
              <a:rPr lang="en-US" dirty="0"/>
              <a:t> its assets to the </a:t>
            </a:r>
            <a:r>
              <a:rPr lang="en-US" dirty="0" smtClean="0"/>
              <a:t>utmost</a:t>
            </a:r>
            <a:endParaRPr lang="en-US" dirty="0"/>
          </a:p>
          <a:p>
            <a:pPr marL="0" indent="0">
              <a:buNone/>
            </a:pPr>
            <a:r>
              <a:rPr lang="en-US" dirty="0" smtClean="0"/>
              <a:t>.</a:t>
            </a:r>
            <a:endParaRPr lang="en-US" dirty="0"/>
          </a:p>
        </p:txBody>
      </p:sp>
      <p:sp>
        <p:nvSpPr>
          <p:cNvPr id="4" name="Rectangle 2"/>
          <p:cNvSpPr>
            <a:spLocks noChangeArrowheads="1"/>
          </p:cNvSpPr>
          <p:nvPr/>
        </p:nvSpPr>
        <p:spPr bwMode="auto">
          <a:xfrm>
            <a:off x="0" y="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spTree>
    <p:extLst>
      <p:ext uri="{BB962C8B-B14F-4D97-AF65-F5344CB8AC3E}">
        <p14:creationId xmlns:p14="http://schemas.microsoft.com/office/powerpoint/2010/main" val="703029770"/>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0"/>
            <a:ext cx="12023123" cy="930729"/>
          </a:xfrm>
          <a:noFill/>
        </p:spPr>
        <p:txBody>
          <a:bodyPr/>
          <a:lstStyle/>
          <a:p>
            <a:pPr algn="l"/>
            <a:r>
              <a:rPr lang="en-GB" sz="3600" b="1" dirty="0"/>
              <a:t>Types of Investment Decisions</a:t>
            </a:r>
            <a:endParaRPr lang="en-US" sz="3600" dirty="0"/>
          </a:p>
        </p:txBody>
      </p:sp>
      <p:sp>
        <p:nvSpPr>
          <p:cNvPr id="3" name="Content Placeholder 2"/>
          <p:cNvSpPr>
            <a:spLocks noGrp="1"/>
          </p:cNvSpPr>
          <p:nvPr>
            <p:ph idx="1"/>
          </p:nvPr>
        </p:nvSpPr>
        <p:spPr>
          <a:xfrm>
            <a:off x="195943" y="1045030"/>
            <a:ext cx="11827180" cy="5584370"/>
          </a:xfrm>
          <a:noFill/>
        </p:spPr>
        <p:txBody>
          <a:bodyPr/>
          <a:lstStyle/>
          <a:p>
            <a:pPr marL="514350" indent="-514350" algn="just">
              <a:buAutoNum type="arabicPeriod"/>
            </a:pPr>
            <a:r>
              <a:rPr lang="en-US" dirty="0" smtClean="0"/>
              <a:t>Mutually </a:t>
            </a:r>
            <a:r>
              <a:rPr lang="en-US" dirty="0"/>
              <a:t>exclusive decisions-Acceptance of one proposal will exclude the acceptance of the other </a:t>
            </a:r>
            <a:endParaRPr lang="en-US" dirty="0" smtClean="0"/>
          </a:p>
          <a:p>
            <a:pPr marL="514350" indent="-514350" algn="just">
              <a:buAutoNum type="arabicPeriod"/>
            </a:pPr>
            <a:endParaRPr lang="en-US" dirty="0"/>
          </a:p>
          <a:p>
            <a:pPr marL="0" indent="0" algn="just">
              <a:buNone/>
            </a:pPr>
            <a:r>
              <a:rPr lang="en-US" dirty="0"/>
              <a:t>2. Independent (Accept- Reject decisions)-These do not compete with each </a:t>
            </a:r>
            <a:r>
              <a:rPr lang="en-US" dirty="0" smtClean="0"/>
              <a:t>other</a:t>
            </a:r>
          </a:p>
          <a:p>
            <a:pPr marL="0" indent="0" algn="just">
              <a:buNone/>
            </a:pPr>
            <a:endParaRPr lang="en-US" dirty="0"/>
          </a:p>
          <a:p>
            <a:pPr marL="0" indent="0" algn="just">
              <a:buNone/>
            </a:pPr>
            <a:r>
              <a:rPr lang="en-US" dirty="0"/>
              <a:t>3. Contingent decisions (contingent decisions are dependable proposals where investment in one proposal leads to another</a:t>
            </a:r>
          </a:p>
        </p:txBody>
      </p:sp>
      <p:sp>
        <p:nvSpPr>
          <p:cNvPr id="4" name="Rectangle 2"/>
          <p:cNvSpPr>
            <a:spLocks noChangeArrowheads="1"/>
          </p:cNvSpPr>
          <p:nvPr/>
        </p:nvSpPr>
        <p:spPr bwMode="auto">
          <a:xfrm>
            <a:off x="0" y="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spTree>
    <p:extLst>
      <p:ext uri="{BB962C8B-B14F-4D97-AF65-F5344CB8AC3E}">
        <p14:creationId xmlns:p14="http://schemas.microsoft.com/office/powerpoint/2010/main" val="2062224088"/>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0"/>
            <a:ext cx="12023123" cy="930729"/>
          </a:xfrm>
          <a:noFill/>
        </p:spPr>
        <p:txBody>
          <a:bodyPr/>
          <a:lstStyle/>
          <a:p>
            <a:pPr algn="l"/>
            <a:r>
              <a:rPr lang="en-US" sz="3600" b="1" dirty="0"/>
              <a:t>Methods of Capital Budgeting of Evaluation </a:t>
            </a:r>
            <a:endParaRPr lang="en-US" sz="3600" dirty="0"/>
          </a:p>
        </p:txBody>
      </p:sp>
      <p:sp>
        <p:nvSpPr>
          <p:cNvPr id="3" name="Content Placeholder 2"/>
          <p:cNvSpPr>
            <a:spLocks noGrp="1"/>
          </p:cNvSpPr>
          <p:nvPr>
            <p:ph idx="1"/>
          </p:nvPr>
        </p:nvSpPr>
        <p:spPr>
          <a:xfrm>
            <a:off x="179614" y="930729"/>
            <a:ext cx="11843509" cy="5927273"/>
          </a:xfrm>
          <a:noFill/>
        </p:spPr>
        <p:txBody>
          <a:bodyPr/>
          <a:lstStyle/>
          <a:p>
            <a:pPr marL="0" indent="0" algn="just">
              <a:buNone/>
            </a:pPr>
            <a:endParaRPr lang="en-US" b="1" dirty="0" smtClean="0"/>
          </a:p>
          <a:p>
            <a:pPr marL="0" indent="0">
              <a:buNone/>
            </a:pPr>
            <a:r>
              <a:rPr lang="en-US" b="1" dirty="0" smtClean="0"/>
              <a:t>1. Traditional </a:t>
            </a:r>
            <a:r>
              <a:rPr lang="en-US" b="1" dirty="0"/>
              <a:t>methods (or Non-discount methods</a:t>
            </a:r>
            <a:r>
              <a:rPr lang="en-US" b="1" dirty="0" smtClean="0"/>
              <a:t>)</a:t>
            </a:r>
          </a:p>
          <a:p>
            <a:pPr marL="0" indent="0">
              <a:buNone/>
            </a:pPr>
            <a:endParaRPr lang="en-US" b="1" dirty="0" smtClean="0"/>
          </a:p>
          <a:p>
            <a:pPr marL="0" indent="0">
              <a:buNone/>
            </a:pPr>
            <a:r>
              <a:rPr lang="en-GB" b="1" dirty="0" smtClean="0"/>
              <a:t>2. </a:t>
            </a:r>
            <a:r>
              <a:rPr lang="en-US" b="1" dirty="0"/>
              <a:t>Modern methods (or Discount methods) </a:t>
            </a:r>
            <a:endParaRPr lang="en-US" dirty="0"/>
          </a:p>
          <a:p>
            <a:pPr marL="0" indent="0">
              <a:buNone/>
            </a:pPr>
            <a:endParaRPr lang="en-US" dirty="0"/>
          </a:p>
          <a:p>
            <a:pPr marL="0" indent="0">
              <a:buNone/>
            </a:pPr>
            <a:endParaRPr lang="en-US" b="1" dirty="0"/>
          </a:p>
        </p:txBody>
      </p:sp>
      <p:sp>
        <p:nvSpPr>
          <p:cNvPr id="4" name="Rectangle 2"/>
          <p:cNvSpPr>
            <a:spLocks noChangeArrowheads="1"/>
          </p:cNvSpPr>
          <p:nvPr/>
        </p:nvSpPr>
        <p:spPr bwMode="auto">
          <a:xfrm>
            <a:off x="0" y="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spTree>
    <p:extLst>
      <p:ext uri="{BB962C8B-B14F-4D97-AF65-F5344CB8AC3E}">
        <p14:creationId xmlns:p14="http://schemas.microsoft.com/office/powerpoint/2010/main" val="372520193"/>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0"/>
            <a:ext cx="12023123" cy="930729"/>
          </a:xfrm>
          <a:noFill/>
        </p:spPr>
        <p:txBody>
          <a:bodyPr/>
          <a:lstStyle/>
          <a:p>
            <a:pPr marL="0" indent="0" algn="l">
              <a:buNone/>
            </a:pPr>
            <a:r>
              <a:rPr lang="en-US" b="1" dirty="0" smtClean="0"/>
              <a:t> </a:t>
            </a:r>
            <a:r>
              <a:rPr lang="en-US" sz="3600" b="1" dirty="0"/>
              <a:t>Traditional methods (or Non-discount methods)</a:t>
            </a:r>
          </a:p>
        </p:txBody>
      </p:sp>
      <p:sp>
        <p:nvSpPr>
          <p:cNvPr id="3" name="Content Placeholder 2"/>
          <p:cNvSpPr>
            <a:spLocks noGrp="1"/>
          </p:cNvSpPr>
          <p:nvPr>
            <p:ph idx="1"/>
          </p:nvPr>
        </p:nvSpPr>
        <p:spPr>
          <a:xfrm>
            <a:off x="137160" y="792480"/>
            <a:ext cx="11885964" cy="6065521"/>
          </a:xfrm>
          <a:noFill/>
        </p:spPr>
        <p:txBody>
          <a:bodyPr/>
          <a:lstStyle/>
          <a:p>
            <a:pPr marL="571500" indent="-571500">
              <a:buAutoNum type="romanLcParenBoth"/>
            </a:pPr>
            <a:endParaRPr lang="en-US" dirty="0" smtClean="0"/>
          </a:p>
          <a:p>
            <a:pPr marL="571500" indent="-571500">
              <a:buAutoNum type="romanLcParenBoth"/>
            </a:pPr>
            <a:r>
              <a:rPr lang="en-US" dirty="0" smtClean="0"/>
              <a:t>Pay-back </a:t>
            </a:r>
            <a:r>
              <a:rPr lang="en-US" dirty="0"/>
              <a:t>Period Methods (</a:t>
            </a:r>
            <a:r>
              <a:rPr lang="en-US" dirty="0" err="1"/>
              <a:t>PBP</a:t>
            </a:r>
            <a:r>
              <a:rPr lang="en-US" dirty="0" smtClean="0"/>
              <a:t>)</a:t>
            </a:r>
          </a:p>
          <a:p>
            <a:pPr marL="571500" indent="-571500">
              <a:buAutoNum type="romanLcParenBoth"/>
            </a:pPr>
            <a:endParaRPr lang="en-GB" dirty="0"/>
          </a:p>
          <a:p>
            <a:pPr marL="571500" indent="-571500">
              <a:buAutoNum type="romanLcParenBoth"/>
            </a:pPr>
            <a:endParaRPr lang="en-US" dirty="0"/>
          </a:p>
          <a:p>
            <a:pPr marL="0" indent="0">
              <a:buNone/>
            </a:pPr>
            <a:r>
              <a:rPr lang="en-US" dirty="0" smtClean="0"/>
              <a:t>(ii) </a:t>
            </a:r>
            <a:r>
              <a:rPr lang="en-US" dirty="0"/>
              <a:t>Accounting Rate of Return (</a:t>
            </a:r>
            <a:r>
              <a:rPr lang="en-US" dirty="0" err="1"/>
              <a:t>ARR</a:t>
            </a:r>
            <a:r>
              <a:rPr lang="en-US" dirty="0"/>
              <a:t>)</a:t>
            </a:r>
          </a:p>
          <a:p>
            <a:pPr marL="0" indent="0" algn="just">
              <a:buNone/>
            </a:pPr>
            <a:endParaRPr lang="en-US" dirty="0"/>
          </a:p>
        </p:txBody>
      </p:sp>
      <p:sp>
        <p:nvSpPr>
          <p:cNvPr id="4" name="Rectangle 2"/>
          <p:cNvSpPr>
            <a:spLocks noChangeArrowheads="1"/>
          </p:cNvSpPr>
          <p:nvPr/>
        </p:nvSpPr>
        <p:spPr bwMode="auto">
          <a:xfrm>
            <a:off x="0" y="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spTree>
    <p:extLst>
      <p:ext uri="{BB962C8B-B14F-4D97-AF65-F5344CB8AC3E}">
        <p14:creationId xmlns:p14="http://schemas.microsoft.com/office/powerpoint/2010/main" val="3766631696"/>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11210" y="0"/>
            <a:ext cx="8926109" cy="889686"/>
          </a:xfrm>
          <a:noFill/>
        </p:spPr>
        <p:txBody>
          <a:bodyPr/>
          <a:lstStyle/>
          <a:p>
            <a:pPr algn="l"/>
            <a:r>
              <a:rPr lang="en-US" sz="3600" b="1" dirty="0"/>
              <a:t>Modern methods (or Discount methods) </a:t>
            </a:r>
            <a:endParaRPr lang="en-US" sz="3600" dirty="0"/>
          </a:p>
        </p:txBody>
      </p:sp>
      <p:sp>
        <p:nvSpPr>
          <p:cNvPr id="3" name="Content Placeholder 2"/>
          <p:cNvSpPr>
            <a:spLocks noGrp="1"/>
          </p:cNvSpPr>
          <p:nvPr>
            <p:ph idx="1"/>
          </p:nvPr>
        </p:nvSpPr>
        <p:spPr>
          <a:xfrm>
            <a:off x="0" y="1023538"/>
            <a:ext cx="12192000" cy="6200222"/>
          </a:xfrm>
          <a:noFill/>
        </p:spPr>
        <p:txBody>
          <a:bodyPr/>
          <a:lstStyle/>
          <a:p>
            <a:pPr marL="0" indent="0">
              <a:buNone/>
            </a:pPr>
            <a:endParaRPr lang="en-US" dirty="0" smtClean="0"/>
          </a:p>
          <a:p>
            <a:pPr marL="571500" indent="-571500">
              <a:buAutoNum type="romanLcParenBoth"/>
            </a:pPr>
            <a:r>
              <a:rPr lang="en-US" dirty="0" smtClean="0"/>
              <a:t>Net </a:t>
            </a:r>
            <a:r>
              <a:rPr lang="en-US" dirty="0"/>
              <a:t>Present Value Method (</a:t>
            </a:r>
            <a:r>
              <a:rPr lang="en-US" dirty="0" err="1"/>
              <a:t>NPV</a:t>
            </a:r>
            <a:r>
              <a:rPr lang="en-US" dirty="0" smtClean="0"/>
              <a:t>)</a:t>
            </a:r>
          </a:p>
          <a:p>
            <a:pPr marL="571500" indent="-571500">
              <a:buAutoNum type="romanLcParenBoth"/>
            </a:pPr>
            <a:endParaRPr lang="en-US" dirty="0"/>
          </a:p>
          <a:p>
            <a:pPr marL="0" indent="0">
              <a:buNone/>
            </a:pPr>
            <a:r>
              <a:rPr lang="en-US" dirty="0"/>
              <a:t>(ii) Internal Rate of Return Method (IRR</a:t>
            </a:r>
            <a:r>
              <a:rPr lang="en-US" dirty="0" smtClean="0"/>
              <a:t>)</a:t>
            </a:r>
          </a:p>
          <a:p>
            <a:pPr marL="0" indent="0">
              <a:buNone/>
            </a:pPr>
            <a:endParaRPr lang="en-US" dirty="0"/>
          </a:p>
          <a:p>
            <a:pPr marL="0" lvl="0" indent="0">
              <a:buNone/>
            </a:pPr>
            <a:r>
              <a:rPr lang="en-US" dirty="0"/>
              <a:t>(iii) Profitability Index Method (PI)</a:t>
            </a:r>
          </a:p>
          <a:p>
            <a:pPr marL="0" indent="0">
              <a:buNone/>
            </a:pPr>
            <a:r>
              <a:rPr lang="en-US" b="1" dirty="0"/>
              <a:t> </a:t>
            </a:r>
            <a:endParaRPr lang="en-US" dirty="0"/>
          </a:p>
        </p:txBody>
      </p:sp>
    </p:spTree>
    <p:extLst>
      <p:ext uri="{BB962C8B-B14F-4D97-AF65-F5344CB8AC3E}">
        <p14:creationId xmlns:p14="http://schemas.microsoft.com/office/powerpoint/2010/main" val="3580624935"/>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11210" y="0"/>
            <a:ext cx="11413383" cy="889686"/>
          </a:xfrm>
          <a:noFill/>
        </p:spPr>
        <p:txBody>
          <a:bodyPr/>
          <a:lstStyle/>
          <a:p>
            <a:pPr lvl="0" algn="l"/>
            <a:r>
              <a:rPr lang="en-US" sz="3600" b="1" dirty="0"/>
              <a:t>Capital budgeting appraisal techniques </a:t>
            </a:r>
            <a:r>
              <a:rPr lang="en-US" sz="3600" b="1" dirty="0" smtClean="0"/>
              <a:t>conditions</a:t>
            </a:r>
            <a:r>
              <a:rPr lang="en-US" sz="3600" b="1" dirty="0"/>
              <a:t>, </a:t>
            </a:r>
            <a:endParaRPr lang="en-US" sz="3600" dirty="0"/>
          </a:p>
        </p:txBody>
      </p:sp>
      <p:sp>
        <p:nvSpPr>
          <p:cNvPr id="3" name="Content Placeholder 2"/>
          <p:cNvSpPr>
            <a:spLocks noGrp="1"/>
          </p:cNvSpPr>
          <p:nvPr>
            <p:ph idx="1"/>
          </p:nvPr>
        </p:nvSpPr>
        <p:spPr>
          <a:xfrm>
            <a:off x="0" y="1023538"/>
            <a:ext cx="12192000" cy="6200222"/>
          </a:xfrm>
          <a:noFill/>
        </p:spPr>
        <p:txBody>
          <a:bodyPr/>
          <a:lstStyle/>
          <a:p>
            <a:pPr marL="0" indent="0" algn="just">
              <a:buNone/>
            </a:pPr>
            <a:r>
              <a:rPr lang="en-US" dirty="0" err="1" smtClean="0"/>
              <a:t>i</a:t>
            </a:r>
            <a:r>
              <a:rPr lang="en-US" dirty="0" smtClean="0"/>
              <a:t>)	They should rank ventures available in the investment market according to their viability </a:t>
            </a:r>
          </a:p>
          <a:p>
            <a:pPr algn="just"/>
            <a:endParaRPr lang="en-US" dirty="0" smtClean="0"/>
          </a:p>
          <a:p>
            <a:pPr marL="0" indent="0" algn="just">
              <a:buNone/>
            </a:pPr>
            <a:r>
              <a:rPr lang="en-US" dirty="0" smtClean="0"/>
              <a:t>ii)	They should rank a venture first if the venture brings in return earlier and in large </a:t>
            </a:r>
            <a:r>
              <a:rPr lang="en-US" dirty="0" err="1" smtClean="0"/>
              <a:t>lumpsums</a:t>
            </a:r>
            <a:r>
              <a:rPr lang="en-US" dirty="0" smtClean="0"/>
              <a:t> than if a venture brought in late and less inflows over the same period.</a:t>
            </a:r>
          </a:p>
          <a:p>
            <a:pPr algn="just"/>
            <a:endParaRPr lang="en-US" dirty="0" smtClean="0"/>
          </a:p>
          <a:p>
            <a:pPr marL="0" indent="0" algn="just">
              <a:buNone/>
            </a:pPr>
            <a:r>
              <a:rPr lang="en-US" dirty="0" smtClean="0"/>
              <a:t>iii)	Should rank any other projects as and when it is available in the investment market.  </a:t>
            </a:r>
            <a:endParaRPr lang="en-US" dirty="0"/>
          </a:p>
        </p:txBody>
      </p:sp>
    </p:spTree>
    <p:extLst>
      <p:ext uri="{BB962C8B-B14F-4D97-AF65-F5344CB8AC3E}">
        <p14:creationId xmlns:p14="http://schemas.microsoft.com/office/powerpoint/2010/main" val="771491017"/>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11210" y="0"/>
            <a:ext cx="12080790" cy="889686"/>
          </a:xfrm>
          <a:noFill/>
        </p:spPr>
        <p:txBody>
          <a:bodyPr/>
          <a:lstStyle/>
          <a:p>
            <a:pPr lvl="1" algn="l"/>
            <a:r>
              <a:rPr lang="en-US" sz="3600" b="1" dirty="0"/>
              <a:t>Pay-back Period </a:t>
            </a:r>
            <a:endParaRPr lang="en-US" sz="3600" dirty="0"/>
          </a:p>
        </p:txBody>
      </p:sp>
      <p:sp>
        <p:nvSpPr>
          <p:cNvPr id="3" name="Content Placeholder 2"/>
          <p:cNvSpPr>
            <a:spLocks noGrp="1"/>
          </p:cNvSpPr>
          <p:nvPr>
            <p:ph idx="1"/>
          </p:nvPr>
        </p:nvSpPr>
        <p:spPr>
          <a:xfrm>
            <a:off x="0" y="1023538"/>
            <a:ext cx="12192000" cy="6200222"/>
          </a:xfrm>
          <a:noFill/>
        </p:spPr>
        <p:txBody>
          <a:bodyPr/>
          <a:lstStyle/>
          <a:p>
            <a:pPr marL="0" indent="0" algn="just">
              <a:buNone/>
            </a:pPr>
            <a:r>
              <a:rPr lang="en-US" dirty="0" smtClean="0"/>
              <a:t>Pay-back </a:t>
            </a:r>
            <a:r>
              <a:rPr lang="en-US" dirty="0"/>
              <a:t>period (</a:t>
            </a:r>
            <a:r>
              <a:rPr lang="en-US" dirty="0" err="1"/>
              <a:t>PBP</a:t>
            </a:r>
            <a:r>
              <a:rPr lang="en-US" dirty="0"/>
              <a:t>) is the time required to recover the initial investment in a </a:t>
            </a:r>
            <a:r>
              <a:rPr lang="en-US" dirty="0" smtClean="0"/>
              <a:t>project</a:t>
            </a:r>
          </a:p>
          <a:p>
            <a:pPr algn="just"/>
            <a:endParaRPr lang="en-GB" dirty="0"/>
          </a:p>
          <a:p>
            <a:pPr marL="0" indent="0" algn="just">
              <a:buNone/>
            </a:pPr>
            <a:r>
              <a:rPr lang="en-US" dirty="0"/>
              <a:t>Payback Period = Initial Investment/ Annual Cash </a:t>
            </a:r>
            <a:r>
              <a:rPr lang="en-US" dirty="0" smtClean="0"/>
              <a:t>Inflow</a:t>
            </a:r>
          </a:p>
          <a:p>
            <a:pPr marL="0" indent="0" algn="just">
              <a:buNone/>
            </a:pPr>
            <a:endParaRPr lang="en-GB" dirty="0"/>
          </a:p>
          <a:p>
            <a:pPr marL="0" indent="0" algn="just">
              <a:buNone/>
            </a:pPr>
            <a:r>
              <a:rPr lang="en-GB" b="1" dirty="0" smtClean="0"/>
              <a:t>Acceptance/ Rejection Criteria</a:t>
            </a:r>
          </a:p>
          <a:p>
            <a:pPr marL="0" indent="0" algn="just">
              <a:buNone/>
            </a:pPr>
            <a:r>
              <a:rPr lang="en-US" dirty="0" smtClean="0"/>
              <a:t>The </a:t>
            </a:r>
            <a:r>
              <a:rPr lang="en-US" dirty="0"/>
              <a:t>shorter the </a:t>
            </a:r>
            <a:r>
              <a:rPr lang="en-US" dirty="0" err="1"/>
              <a:t>PBP</a:t>
            </a:r>
            <a:r>
              <a:rPr lang="en-US" dirty="0"/>
              <a:t> the more viable the investment and thus the better the choice of such investments.</a:t>
            </a:r>
          </a:p>
          <a:p>
            <a:pPr marL="0" indent="0" algn="just">
              <a:buNone/>
            </a:pPr>
            <a:r>
              <a:rPr lang="en-GB" dirty="0" err="1" smtClean="0"/>
              <a:t>Nb</a:t>
            </a:r>
            <a:r>
              <a:rPr lang="en-GB" dirty="0" smtClean="0"/>
              <a:t>: No challenges where a project has uniform </a:t>
            </a:r>
            <a:r>
              <a:rPr lang="en-GB" dirty="0" err="1" smtClean="0"/>
              <a:t>cashflows</a:t>
            </a:r>
            <a:endParaRPr lang="en-US" dirty="0"/>
          </a:p>
        </p:txBody>
      </p:sp>
    </p:spTree>
    <p:extLst>
      <p:ext uri="{BB962C8B-B14F-4D97-AF65-F5344CB8AC3E}">
        <p14:creationId xmlns:p14="http://schemas.microsoft.com/office/powerpoint/2010/main" val="1178114378"/>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11210" y="-1"/>
            <a:ext cx="12080790" cy="1135117"/>
          </a:xfrm>
          <a:noFill/>
        </p:spPr>
        <p:txBody>
          <a:bodyPr/>
          <a:lstStyle/>
          <a:p>
            <a:pPr algn="l"/>
            <a:r>
              <a:rPr lang="en-US" sz="3600" b="1" dirty="0" err="1" smtClean="0"/>
              <a:t>PBP</a:t>
            </a:r>
            <a:r>
              <a:rPr lang="en-US" sz="3600" b="1" dirty="0" smtClean="0"/>
              <a:t>-Under </a:t>
            </a:r>
            <a:r>
              <a:rPr lang="en-US" sz="3600" b="1" dirty="0"/>
              <a:t>non-uniform cash </a:t>
            </a:r>
            <a:r>
              <a:rPr lang="en-US" sz="3600" b="1" dirty="0" smtClean="0"/>
              <a:t>inflows</a:t>
            </a:r>
            <a:r>
              <a:rPr lang="en-US" sz="3600" b="1" dirty="0"/>
              <a:t> </a:t>
            </a:r>
            <a:r>
              <a:rPr lang="en-US" sz="3600" b="1" dirty="0" smtClean="0"/>
              <a:t>Illustration</a:t>
            </a:r>
            <a:endParaRPr lang="en-US" sz="3600" dirty="0"/>
          </a:p>
        </p:txBody>
      </p:sp>
      <p:sp>
        <p:nvSpPr>
          <p:cNvPr id="3" name="Content Placeholder 2"/>
          <p:cNvSpPr>
            <a:spLocks noGrp="1"/>
          </p:cNvSpPr>
          <p:nvPr>
            <p:ph idx="1"/>
          </p:nvPr>
        </p:nvSpPr>
        <p:spPr>
          <a:xfrm>
            <a:off x="0" y="1023538"/>
            <a:ext cx="12192000" cy="6200222"/>
          </a:xfrm>
          <a:noFill/>
        </p:spPr>
        <p:txBody>
          <a:bodyPr/>
          <a:lstStyle/>
          <a:p>
            <a:pPr marL="0" indent="0" algn="just">
              <a:buNone/>
            </a:pPr>
            <a:r>
              <a:rPr lang="en-US" dirty="0" smtClean="0"/>
              <a:t> A certain project </a:t>
            </a:r>
            <a:r>
              <a:rPr lang="en-US" dirty="0"/>
              <a:t>require an initial cash outflow of $ 25,000. The cash inflows for 6 years are $ 5,000, $ 8,000, $ 10,000, $ 12,000, $ 7,000 and $ 3,000. Calculate the projects </a:t>
            </a:r>
            <a:r>
              <a:rPr lang="en-US" dirty="0" err="1" smtClean="0"/>
              <a:t>PBP</a:t>
            </a:r>
            <a:endParaRPr lang="en-US" dirty="0"/>
          </a:p>
          <a:p>
            <a:pPr marL="0" indent="0">
              <a:buNone/>
            </a:pPr>
            <a:r>
              <a:rPr lang="en-US" b="1" dirty="0"/>
              <a:t>Solution</a:t>
            </a:r>
            <a:endParaRPr lang="en-US" dirty="0"/>
          </a:p>
          <a:p>
            <a:pPr marL="0" indent="0" algn="just">
              <a:buNone/>
            </a:pPr>
            <a:endParaRPr lang="en-US" dirty="0"/>
          </a:p>
        </p:txBody>
      </p:sp>
      <p:graphicFrame>
        <p:nvGraphicFramePr>
          <p:cNvPr id="4" name="Table 3"/>
          <p:cNvGraphicFramePr>
            <a:graphicFrameLocks noGrp="1"/>
          </p:cNvGraphicFramePr>
          <p:nvPr>
            <p:extLst>
              <p:ext uri="{D42A27DB-BD31-4B8C-83A1-F6EECF244321}">
                <p14:modId xmlns:p14="http://schemas.microsoft.com/office/powerpoint/2010/main" val="1864626202"/>
              </p:ext>
            </p:extLst>
          </p:nvPr>
        </p:nvGraphicFramePr>
        <p:xfrm>
          <a:off x="111209" y="3279230"/>
          <a:ext cx="8008031" cy="2632840"/>
        </p:xfrm>
        <a:graphic>
          <a:graphicData uri="http://schemas.openxmlformats.org/drawingml/2006/table">
            <a:tbl>
              <a:tblPr firstRow="1" firstCol="1" bandRow="1"/>
              <a:tblGrid>
                <a:gridCol w="2322002">
                  <a:extLst>
                    <a:ext uri="{9D8B030D-6E8A-4147-A177-3AD203B41FA5}">
                      <a16:colId xmlns:a16="http://schemas.microsoft.com/office/drawing/2014/main" val="741833429"/>
                    </a:ext>
                  </a:extLst>
                </a:gridCol>
                <a:gridCol w="2842559">
                  <a:extLst>
                    <a:ext uri="{9D8B030D-6E8A-4147-A177-3AD203B41FA5}">
                      <a16:colId xmlns:a16="http://schemas.microsoft.com/office/drawing/2014/main" val="410973941"/>
                    </a:ext>
                  </a:extLst>
                </a:gridCol>
                <a:gridCol w="2843470">
                  <a:extLst>
                    <a:ext uri="{9D8B030D-6E8A-4147-A177-3AD203B41FA5}">
                      <a16:colId xmlns:a16="http://schemas.microsoft.com/office/drawing/2014/main" val="1454975192"/>
                    </a:ext>
                  </a:extLst>
                </a:gridCol>
              </a:tblGrid>
              <a:tr h="376120">
                <a:tc>
                  <a:txBody>
                    <a:bodyPr/>
                    <a:lstStyle/>
                    <a:p>
                      <a:pPr algn="just">
                        <a:lnSpc>
                          <a:spcPct val="115000"/>
                        </a:lnSpc>
                        <a:spcAft>
                          <a:spcPts val="0"/>
                        </a:spcAft>
                      </a:pPr>
                      <a:r>
                        <a:rPr lang="en-US" sz="1800" b="1" dirty="0">
                          <a:solidFill>
                            <a:srgbClr val="221F1F"/>
                          </a:solidFill>
                          <a:effectLst/>
                          <a:latin typeface="Times New Roman" panose="02020603050405020304" pitchFamily="18" charset="0"/>
                          <a:ea typeface="Calibri" panose="020F0502020204030204" pitchFamily="34" charset="0"/>
                          <a:cs typeface="Times New Roman" panose="02020603050405020304" pitchFamily="18" charset="0"/>
                        </a:rPr>
                        <a:t>Year </a:t>
                      </a:r>
                      <a:endParaRPr lang="en-US" sz="18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15000"/>
                        </a:lnSpc>
                        <a:spcAft>
                          <a:spcPts val="0"/>
                        </a:spcAft>
                      </a:pPr>
                      <a:r>
                        <a:rPr lang="en-US" sz="1800" b="1">
                          <a:solidFill>
                            <a:srgbClr val="221F1F"/>
                          </a:solidFill>
                          <a:effectLst/>
                          <a:latin typeface="Times New Roman" panose="02020603050405020304" pitchFamily="18" charset="0"/>
                          <a:ea typeface="Calibri" panose="020F0502020204030204" pitchFamily="34" charset="0"/>
                          <a:cs typeface="Times New Roman" panose="02020603050405020304" pitchFamily="18" charset="0"/>
                        </a:rPr>
                        <a:t>Cash flows</a:t>
                      </a:r>
                      <a:endParaRPr lang="en-US" sz="180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15000"/>
                        </a:lnSpc>
                        <a:spcAft>
                          <a:spcPts val="0"/>
                        </a:spcAft>
                      </a:pPr>
                      <a:r>
                        <a:rPr lang="en-US" sz="1800" b="1">
                          <a:solidFill>
                            <a:srgbClr val="221F1F"/>
                          </a:solidFill>
                          <a:effectLst/>
                          <a:latin typeface="Times New Roman" panose="02020603050405020304" pitchFamily="18" charset="0"/>
                          <a:ea typeface="Calibri" panose="020F0502020204030204" pitchFamily="34" charset="0"/>
                          <a:cs typeface="Times New Roman" panose="02020603050405020304" pitchFamily="18" charset="0"/>
                        </a:rPr>
                        <a:t>Cumulative cash flows</a:t>
                      </a:r>
                      <a:endParaRPr lang="en-US" sz="180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733431345"/>
                  </a:ext>
                </a:extLst>
              </a:tr>
              <a:tr h="376120">
                <a:tc>
                  <a:txBody>
                    <a:bodyPr/>
                    <a:lstStyle/>
                    <a:p>
                      <a:pPr algn="just">
                        <a:lnSpc>
                          <a:spcPct val="115000"/>
                        </a:lnSpc>
                        <a:spcAft>
                          <a:spcPts val="0"/>
                        </a:spcAft>
                      </a:pPr>
                      <a:r>
                        <a:rPr lang="en-US" sz="1800" b="1" dirty="0">
                          <a:solidFill>
                            <a:srgbClr val="221F1F"/>
                          </a:solidFill>
                          <a:effectLst/>
                          <a:latin typeface="Times New Roman" panose="02020603050405020304" pitchFamily="18" charset="0"/>
                          <a:ea typeface="Calibri" panose="020F0502020204030204" pitchFamily="34" charset="0"/>
                          <a:cs typeface="Times New Roman" panose="02020603050405020304" pitchFamily="18" charset="0"/>
                        </a:rPr>
                        <a:t>1</a:t>
                      </a:r>
                      <a:endParaRPr lang="en-US" sz="18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15000"/>
                        </a:lnSpc>
                        <a:spcAft>
                          <a:spcPts val="0"/>
                        </a:spcAft>
                      </a:pPr>
                      <a:r>
                        <a:rPr lang="en-US" sz="1800" b="1">
                          <a:solidFill>
                            <a:srgbClr val="221F1F"/>
                          </a:solidFill>
                          <a:effectLst/>
                          <a:latin typeface="Times New Roman" panose="02020603050405020304" pitchFamily="18" charset="0"/>
                          <a:ea typeface="Calibri" panose="020F0502020204030204" pitchFamily="34" charset="0"/>
                          <a:cs typeface="Times New Roman" panose="02020603050405020304" pitchFamily="18" charset="0"/>
                        </a:rPr>
                        <a:t>5,000</a:t>
                      </a:r>
                      <a:endParaRPr lang="en-US" sz="180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15000"/>
                        </a:lnSpc>
                        <a:spcAft>
                          <a:spcPts val="0"/>
                        </a:spcAft>
                      </a:pPr>
                      <a:r>
                        <a:rPr lang="en-US" sz="1800" b="1">
                          <a:solidFill>
                            <a:srgbClr val="221F1F"/>
                          </a:solidFill>
                          <a:effectLst/>
                          <a:latin typeface="Times New Roman" panose="02020603050405020304" pitchFamily="18" charset="0"/>
                          <a:ea typeface="Calibri" panose="020F0502020204030204" pitchFamily="34" charset="0"/>
                          <a:cs typeface="Times New Roman" panose="02020603050405020304" pitchFamily="18" charset="0"/>
                        </a:rPr>
                        <a:t>5,000</a:t>
                      </a:r>
                      <a:endParaRPr lang="en-US" sz="180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4165935416"/>
                  </a:ext>
                </a:extLst>
              </a:tr>
              <a:tr h="376120">
                <a:tc>
                  <a:txBody>
                    <a:bodyPr/>
                    <a:lstStyle/>
                    <a:p>
                      <a:pPr algn="just">
                        <a:lnSpc>
                          <a:spcPct val="115000"/>
                        </a:lnSpc>
                        <a:spcAft>
                          <a:spcPts val="0"/>
                        </a:spcAft>
                      </a:pPr>
                      <a:r>
                        <a:rPr lang="en-US" sz="1800" b="1" dirty="0">
                          <a:solidFill>
                            <a:srgbClr val="221F1F"/>
                          </a:solidFill>
                          <a:effectLst/>
                          <a:latin typeface="Times New Roman" panose="02020603050405020304" pitchFamily="18" charset="0"/>
                          <a:ea typeface="Calibri" panose="020F0502020204030204" pitchFamily="34" charset="0"/>
                          <a:cs typeface="Times New Roman" panose="02020603050405020304" pitchFamily="18" charset="0"/>
                        </a:rPr>
                        <a:t>2</a:t>
                      </a:r>
                      <a:endParaRPr lang="en-US" sz="18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15000"/>
                        </a:lnSpc>
                        <a:spcAft>
                          <a:spcPts val="0"/>
                        </a:spcAft>
                      </a:pPr>
                      <a:r>
                        <a:rPr lang="en-US" sz="1800" b="1">
                          <a:solidFill>
                            <a:srgbClr val="221F1F"/>
                          </a:solidFill>
                          <a:effectLst/>
                          <a:latin typeface="Times New Roman" panose="02020603050405020304" pitchFamily="18" charset="0"/>
                          <a:ea typeface="Calibri" panose="020F0502020204030204" pitchFamily="34" charset="0"/>
                          <a:cs typeface="Times New Roman" panose="02020603050405020304" pitchFamily="18" charset="0"/>
                        </a:rPr>
                        <a:t>8,000</a:t>
                      </a:r>
                      <a:endParaRPr lang="en-US" sz="180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15000"/>
                        </a:lnSpc>
                        <a:spcAft>
                          <a:spcPts val="0"/>
                        </a:spcAft>
                      </a:pPr>
                      <a:r>
                        <a:rPr lang="en-US" sz="1800" b="1">
                          <a:solidFill>
                            <a:srgbClr val="221F1F"/>
                          </a:solidFill>
                          <a:effectLst/>
                          <a:latin typeface="Times New Roman" panose="02020603050405020304" pitchFamily="18" charset="0"/>
                          <a:ea typeface="Calibri" panose="020F0502020204030204" pitchFamily="34" charset="0"/>
                          <a:cs typeface="Times New Roman" panose="02020603050405020304" pitchFamily="18" charset="0"/>
                        </a:rPr>
                        <a:t>13,000</a:t>
                      </a:r>
                      <a:endParaRPr lang="en-US" sz="180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833151401"/>
                  </a:ext>
                </a:extLst>
              </a:tr>
              <a:tr h="376120">
                <a:tc>
                  <a:txBody>
                    <a:bodyPr/>
                    <a:lstStyle/>
                    <a:p>
                      <a:pPr algn="just">
                        <a:lnSpc>
                          <a:spcPct val="115000"/>
                        </a:lnSpc>
                        <a:spcAft>
                          <a:spcPts val="0"/>
                        </a:spcAft>
                      </a:pPr>
                      <a:r>
                        <a:rPr lang="en-US" sz="1800" b="1" dirty="0">
                          <a:solidFill>
                            <a:srgbClr val="221F1F"/>
                          </a:solidFill>
                          <a:effectLst/>
                          <a:latin typeface="Times New Roman" panose="02020603050405020304" pitchFamily="18" charset="0"/>
                          <a:ea typeface="Calibri" panose="020F0502020204030204" pitchFamily="34" charset="0"/>
                          <a:cs typeface="Times New Roman" panose="02020603050405020304" pitchFamily="18" charset="0"/>
                        </a:rPr>
                        <a:t>3</a:t>
                      </a:r>
                      <a:endParaRPr lang="en-US" sz="18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15000"/>
                        </a:lnSpc>
                        <a:spcAft>
                          <a:spcPts val="0"/>
                        </a:spcAft>
                      </a:pPr>
                      <a:r>
                        <a:rPr lang="en-US" sz="1800" b="1">
                          <a:solidFill>
                            <a:srgbClr val="221F1F"/>
                          </a:solidFill>
                          <a:effectLst/>
                          <a:latin typeface="Times New Roman" panose="02020603050405020304" pitchFamily="18" charset="0"/>
                          <a:ea typeface="Calibri" panose="020F0502020204030204" pitchFamily="34" charset="0"/>
                          <a:cs typeface="Times New Roman" panose="02020603050405020304" pitchFamily="18" charset="0"/>
                        </a:rPr>
                        <a:t>10,000</a:t>
                      </a:r>
                      <a:endParaRPr lang="en-US" sz="180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15000"/>
                        </a:lnSpc>
                        <a:spcAft>
                          <a:spcPts val="0"/>
                        </a:spcAft>
                      </a:pPr>
                      <a:r>
                        <a:rPr lang="en-US" sz="1800" b="1">
                          <a:solidFill>
                            <a:srgbClr val="221F1F"/>
                          </a:solidFill>
                          <a:effectLst/>
                          <a:latin typeface="Times New Roman" panose="02020603050405020304" pitchFamily="18" charset="0"/>
                          <a:ea typeface="Calibri" panose="020F0502020204030204" pitchFamily="34" charset="0"/>
                          <a:cs typeface="Times New Roman" panose="02020603050405020304" pitchFamily="18" charset="0"/>
                        </a:rPr>
                        <a:t>23,000</a:t>
                      </a:r>
                      <a:endParaRPr lang="en-US" sz="180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986869412"/>
                  </a:ext>
                </a:extLst>
              </a:tr>
              <a:tr h="376120">
                <a:tc>
                  <a:txBody>
                    <a:bodyPr/>
                    <a:lstStyle/>
                    <a:p>
                      <a:pPr algn="just">
                        <a:lnSpc>
                          <a:spcPct val="115000"/>
                        </a:lnSpc>
                        <a:spcAft>
                          <a:spcPts val="0"/>
                        </a:spcAft>
                      </a:pPr>
                      <a:r>
                        <a:rPr lang="en-US" sz="1800" b="1" dirty="0">
                          <a:solidFill>
                            <a:srgbClr val="221F1F"/>
                          </a:solidFill>
                          <a:effectLst/>
                          <a:latin typeface="Times New Roman" panose="02020603050405020304" pitchFamily="18" charset="0"/>
                          <a:ea typeface="Calibri" panose="020F0502020204030204" pitchFamily="34" charset="0"/>
                          <a:cs typeface="Times New Roman" panose="02020603050405020304" pitchFamily="18" charset="0"/>
                        </a:rPr>
                        <a:t>4</a:t>
                      </a:r>
                      <a:endParaRPr lang="en-US" sz="18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15000"/>
                        </a:lnSpc>
                        <a:spcAft>
                          <a:spcPts val="0"/>
                        </a:spcAft>
                      </a:pPr>
                      <a:r>
                        <a:rPr lang="en-US" sz="1800" b="1">
                          <a:solidFill>
                            <a:srgbClr val="221F1F"/>
                          </a:solidFill>
                          <a:effectLst/>
                          <a:latin typeface="Times New Roman" panose="02020603050405020304" pitchFamily="18" charset="0"/>
                          <a:ea typeface="Calibri" panose="020F0502020204030204" pitchFamily="34" charset="0"/>
                          <a:cs typeface="Times New Roman" panose="02020603050405020304" pitchFamily="18" charset="0"/>
                        </a:rPr>
                        <a:t>12,000</a:t>
                      </a:r>
                      <a:endParaRPr lang="en-US" sz="180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15000"/>
                        </a:lnSpc>
                        <a:spcAft>
                          <a:spcPts val="0"/>
                        </a:spcAft>
                      </a:pPr>
                      <a:r>
                        <a:rPr lang="en-US" sz="1800" b="1">
                          <a:solidFill>
                            <a:srgbClr val="221F1F"/>
                          </a:solidFill>
                          <a:effectLst/>
                          <a:latin typeface="Times New Roman" panose="02020603050405020304" pitchFamily="18" charset="0"/>
                          <a:ea typeface="Calibri" panose="020F0502020204030204" pitchFamily="34" charset="0"/>
                          <a:cs typeface="Times New Roman" panose="02020603050405020304" pitchFamily="18" charset="0"/>
                        </a:rPr>
                        <a:t>35,000</a:t>
                      </a:r>
                      <a:endParaRPr lang="en-US" sz="180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853028680"/>
                  </a:ext>
                </a:extLst>
              </a:tr>
              <a:tr h="376120">
                <a:tc>
                  <a:txBody>
                    <a:bodyPr/>
                    <a:lstStyle/>
                    <a:p>
                      <a:pPr algn="just">
                        <a:lnSpc>
                          <a:spcPct val="115000"/>
                        </a:lnSpc>
                        <a:spcAft>
                          <a:spcPts val="0"/>
                        </a:spcAft>
                      </a:pPr>
                      <a:r>
                        <a:rPr lang="en-US" sz="1800" b="1" dirty="0">
                          <a:solidFill>
                            <a:srgbClr val="221F1F"/>
                          </a:solidFill>
                          <a:effectLst/>
                          <a:latin typeface="Times New Roman" panose="02020603050405020304" pitchFamily="18" charset="0"/>
                          <a:ea typeface="Calibri" panose="020F0502020204030204" pitchFamily="34" charset="0"/>
                          <a:cs typeface="Times New Roman" panose="02020603050405020304" pitchFamily="18" charset="0"/>
                        </a:rPr>
                        <a:t>5</a:t>
                      </a:r>
                      <a:endParaRPr lang="en-US" sz="18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15000"/>
                        </a:lnSpc>
                        <a:spcAft>
                          <a:spcPts val="0"/>
                        </a:spcAft>
                      </a:pPr>
                      <a:r>
                        <a:rPr lang="en-US" sz="1800" b="1">
                          <a:solidFill>
                            <a:srgbClr val="221F1F"/>
                          </a:solidFill>
                          <a:effectLst/>
                          <a:latin typeface="Times New Roman" panose="02020603050405020304" pitchFamily="18" charset="0"/>
                          <a:ea typeface="Calibri" panose="020F0502020204030204" pitchFamily="34" charset="0"/>
                          <a:cs typeface="Times New Roman" panose="02020603050405020304" pitchFamily="18" charset="0"/>
                        </a:rPr>
                        <a:t>7,000</a:t>
                      </a:r>
                      <a:endParaRPr lang="en-US" sz="180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15000"/>
                        </a:lnSpc>
                        <a:spcAft>
                          <a:spcPts val="0"/>
                        </a:spcAft>
                      </a:pPr>
                      <a:r>
                        <a:rPr lang="en-US" sz="1800" b="1">
                          <a:solidFill>
                            <a:srgbClr val="221F1F"/>
                          </a:solidFill>
                          <a:effectLst/>
                          <a:latin typeface="Times New Roman" panose="02020603050405020304" pitchFamily="18" charset="0"/>
                          <a:ea typeface="Calibri" panose="020F0502020204030204" pitchFamily="34" charset="0"/>
                          <a:cs typeface="Times New Roman" panose="02020603050405020304" pitchFamily="18" charset="0"/>
                        </a:rPr>
                        <a:t>42,000</a:t>
                      </a:r>
                      <a:endParaRPr lang="en-US" sz="180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525455569"/>
                  </a:ext>
                </a:extLst>
              </a:tr>
              <a:tr h="376120">
                <a:tc>
                  <a:txBody>
                    <a:bodyPr/>
                    <a:lstStyle/>
                    <a:p>
                      <a:pPr algn="just">
                        <a:lnSpc>
                          <a:spcPct val="115000"/>
                        </a:lnSpc>
                        <a:spcAft>
                          <a:spcPts val="0"/>
                        </a:spcAft>
                      </a:pPr>
                      <a:r>
                        <a:rPr lang="en-US" sz="1800" b="1" dirty="0">
                          <a:solidFill>
                            <a:srgbClr val="221F1F"/>
                          </a:solidFill>
                          <a:effectLst/>
                          <a:latin typeface="Times New Roman" panose="02020603050405020304" pitchFamily="18" charset="0"/>
                          <a:ea typeface="Calibri" panose="020F0502020204030204" pitchFamily="34" charset="0"/>
                          <a:cs typeface="Times New Roman" panose="02020603050405020304" pitchFamily="18" charset="0"/>
                        </a:rPr>
                        <a:t>6</a:t>
                      </a:r>
                      <a:endParaRPr lang="en-US" sz="18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15000"/>
                        </a:lnSpc>
                        <a:spcAft>
                          <a:spcPts val="0"/>
                        </a:spcAft>
                      </a:pPr>
                      <a:r>
                        <a:rPr lang="en-US" sz="1800" b="1" dirty="0">
                          <a:solidFill>
                            <a:srgbClr val="221F1F"/>
                          </a:solidFill>
                          <a:effectLst/>
                          <a:latin typeface="Times New Roman" panose="02020603050405020304" pitchFamily="18" charset="0"/>
                          <a:ea typeface="Calibri" panose="020F0502020204030204" pitchFamily="34" charset="0"/>
                          <a:cs typeface="Times New Roman" panose="02020603050405020304" pitchFamily="18" charset="0"/>
                        </a:rPr>
                        <a:t>3,000</a:t>
                      </a:r>
                      <a:endParaRPr lang="en-US" sz="18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15000"/>
                        </a:lnSpc>
                        <a:spcAft>
                          <a:spcPts val="0"/>
                        </a:spcAft>
                      </a:pPr>
                      <a:r>
                        <a:rPr lang="en-US" sz="1800" b="1" dirty="0">
                          <a:solidFill>
                            <a:srgbClr val="221F1F"/>
                          </a:solidFill>
                          <a:effectLst/>
                          <a:latin typeface="Times New Roman" panose="02020603050405020304" pitchFamily="18" charset="0"/>
                          <a:ea typeface="Calibri" panose="020F0502020204030204" pitchFamily="34" charset="0"/>
                          <a:cs typeface="Times New Roman" panose="02020603050405020304" pitchFamily="18" charset="0"/>
                        </a:rPr>
                        <a:t>45,000</a:t>
                      </a:r>
                      <a:endParaRPr lang="en-US" sz="18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482454255"/>
                  </a:ext>
                </a:extLst>
              </a:tr>
            </a:tbl>
          </a:graphicData>
        </a:graphic>
      </p:graphicFrame>
    </p:spTree>
    <p:extLst>
      <p:ext uri="{BB962C8B-B14F-4D97-AF65-F5344CB8AC3E}">
        <p14:creationId xmlns:p14="http://schemas.microsoft.com/office/powerpoint/2010/main" val="3182116609"/>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11210" y="0"/>
            <a:ext cx="8926109" cy="889686"/>
          </a:xfrm>
          <a:noFill/>
        </p:spPr>
        <p:txBody>
          <a:bodyPr/>
          <a:lstStyle/>
          <a:p>
            <a:pPr algn="l"/>
            <a:r>
              <a:rPr lang="en-US" sz="3600" b="1" dirty="0" smtClean="0"/>
              <a:t>Solution </a:t>
            </a:r>
            <a:r>
              <a:rPr lang="en-US" sz="3600" b="1" dirty="0" err="1" smtClean="0"/>
              <a:t>Ctd</a:t>
            </a:r>
            <a:endParaRPr lang="en-US" sz="3600" dirty="0"/>
          </a:p>
        </p:txBody>
      </p:sp>
      <p:sp>
        <p:nvSpPr>
          <p:cNvPr id="3" name="Content Placeholder 2"/>
          <p:cNvSpPr>
            <a:spLocks noGrp="1"/>
          </p:cNvSpPr>
          <p:nvPr>
            <p:ph idx="1"/>
          </p:nvPr>
        </p:nvSpPr>
        <p:spPr>
          <a:xfrm>
            <a:off x="111210" y="744583"/>
            <a:ext cx="12080790" cy="6113417"/>
          </a:xfrm>
          <a:noFill/>
        </p:spPr>
        <p:txBody>
          <a:bodyPr/>
          <a:lstStyle/>
          <a:p>
            <a:pPr marL="0" indent="0" algn="just">
              <a:buNone/>
            </a:pPr>
            <a:r>
              <a:rPr lang="en-US" dirty="0" smtClean="0"/>
              <a:t> In </a:t>
            </a:r>
            <a:r>
              <a:rPr lang="en-US" dirty="0"/>
              <a:t>3 years $ 23,000 has been </a:t>
            </a:r>
            <a:r>
              <a:rPr lang="en-US" dirty="0" smtClean="0"/>
              <a:t>recovered, </a:t>
            </a:r>
            <a:r>
              <a:rPr lang="en-US" dirty="0"/>
              <a:t>$ 2,000, is balance out of cash </a:t>
            </a:r>
            <a:r>
              <a:rPr lang="en-US" dirty="0" smtClean="0"/>
              <a:t>outflow </a:t>
            </a:r>
            <a:r>
              <a:rPr lang="en-US" dirty="0"/>
              <a:t> </a:t>
            </a:r>
            <a:r>
              <a:rPr lang="en-US" dirty="0" smtClean="0"/>
              <a:t>to recover the entire 25,000</a:t>
            </a:r>
          </a:p>
          <a:p>
            <a:pPr marL="0" indent="0" algn="just">
              <a:buNone/>
            </a:pPr>
            <a:r>
              <a:rPr lang="en-US" dirty="0" smtClean="0"/>
              <a:t>So the 2,000 </a:t>
            </a:r>
            <a:r>
              <a:rPr lang="en-US" dirty="0"/>
              <a:t> </a:t>
            </a:r>
            <a:r>
              <a:rPr lang="en-US" dirty="0" smtClean="0"/>
              <a:t>will be recovered in </a:t>
            </a:r>
            <a:r>
              <a:rPr lang="en-US" dirty="0"/>
              <a:t>the 4th year the cash inflow </a:t>
            </a:r>
            <a:r>
              <a:rPr lang="en-US" dirty="0" smtClean="0"/>
              <a:t>where the cash flow $ </a:t>
            </a:r>
            <a:r>
              <a:rPr lang="en-US" dirty="0"/>
              <a:t>12,000. </a:t>
            </a:r>
            <a:endParaRPr lang="en-US" dirty="0" smtClean="0"/>
          </a:p>
          <a:p>
            <a:pPr marL="0" indent="0" algn="just">
              <a:buNone/>
            </a:pPr>
            <a:endParaRPr lang="en-US" dirty="0" smtClean="0"/>
          </a:p>
          <a:p>
            <a:pPr marL="0" indent="0" algn="just">
              <a:buNone/>
            </a:pPr>
            <a:r>
              <a:rPr lang="en-US" dirty="0" smtClean="0"/>
              <a:t>It </a:t>
            </a:r>
            <a:r>
              <a:rPr lang="en-US" dirty="0"/>
              <a:t>means the pay-back period is three to four years, calculated as follows </a:t>
            </a:r>
          </a:p>
          <a:p>
            <a:pPr algn="just"/>
            <a:r>
              <a:rPr lang="en-US" dirty="0"/>
              <a:t>Pay-back period = 3 years +2000/12000×12 months </a:t>
            </a:r>
          </a:p>
          <a:p>
            <a:pPr algn="just"/>
            <a:r>
              <a:rPr lang="en-US" dirty="0"/>
              <a:t>= 3 years 2 months.</a:t>
            </a:r>
          </a:p>
          <a:p>
            <a:pPr marL="0" indent="0" algn="just">
              <a:buNone/>
            </a:pPr>
            <a:endParaRPr lang="en-US" dirty="0"/>
          </a:p>
        </p:txBody>
      </p:sp>
    </p:spTree>
    <p:extLst>
      <p:ext uri="{BB962C8B-B14F-4D97-AF65-F5344CB8AC3E}">
        <p14:creationId xmlns:p14="http://schemas.microsoft.com/office/powerpoint/2010/main" val="3026587710"/>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11210" y="0"/>
            <a:ext cx="8926109" cy="889686"/>
          </a:xfrm>
          <a:noFill/>
        </p:spPr>
        <p:txBody>
          <a:bodyPr/>
          <a:lstStyle/>
          <a:p>
            <a:pPr algn="l"/>
            <a:r>
              <a:rPr lang="en-US" sz="3600" b="1" dirty="0"/>
              <a:t>Advantages of Payback Period</a:t>
            </a:r>
            <a:endParaRPr lang="en-US" sz="3600" dirty="0"/>
          </a:p>
        </p:txBody>
      </p:sp>
      <p:sp>
        <p:nvSpPr>
          <p:cNvPr id="3" name="Content Placeholder 2"/>
          <p:cNvSpPr>
            <a:spLocks noGrp="1"/>
          </p:cNvSpPr>
          <p:nvPr>
            <p:ph idx="1"/>
          </p:nvPr>
        </p:nvSpPr>
        <p:spPr>
          <a:xfrm>
            <a:off x="111210" y="636814"/>
            <a:ext cx="12080790" cy="6586945"/>
          </a:xfrm>
          <a:noFill/>
        </p:spPr>
        <p:txBody>
          <a:bodyPr/>
          <a:lstStyle/>
          <a:p>
            <a:pPr marL="0" indent="0">
              <a:buNone/>
            </a:pPr>
            <a:endParaRPr lang="en-US" dirty="0" smtClean="0"/>
          </a:p>
          <a:p>
            <a:pPr marL="514350" indent="-514350">
              <a:buAutoNum type="arabicPeriod"/>
            </a:pPr>
            <a:r>
              <a:rPr lang="en-US" dirty="0" smtClean="0"/>
              <a:t>Simple </a:t>
            </a:r>
            <a:r>
              <a:rPr lang="en-US" dirty="0"/>
              <a:t>to use and understand </a:t>
            </a:r>
            <a:endParaRPr lang="en-US" dirty="0" smtClean="0"/>
          </a:p>
          <a:p>
            <a:pPr marL="514350" indent="-514350">
              <a:buAutoNum type="arabicPeriod"/>
            </a:pPr>
            <a:endParaRPr lang="en-US" dirty="0" smtClean="0"/>
          </a:p>
          <a:p>
            <a:pPr marL="514350" indent="-514350">
              <a:buAutoNum type="arabicPeriod"/>
            </a:pPr>
            <a:r>
              <a:rPr lang="en-US" dirty="0" smtClean="0"/>
              <a:t>Ideal </a:t>
            </a:r>
            <a:r>
              <a:rPr lang="en-US" dirty="0"/>
              <a:t>under high-risk investments because it will identify which venture will payback earlier thus </a:t>
            </a:r>
            <a:r>
              <a:rPr lang="en-US" dirty="0" err="1"/>
              <a:t>minimising</a:t>
            </a:r>
            <a:r>
              <a:rPr lang="en-US" dirty="0"/>
              <a:t> the risks with a venture</a:t>
            </a:r>
            <a:r>
              <a:rPr lang="en-US" dirty="0" smtClean="0"/>
              <a:t>.</a:t>
            </a:r>
          </a:p>
          <a:p>
            <a:pPr marL="514350" indent="-514350">
              <a:buAutoNum type="arabicPeriod"/>
            </a:pPr>
            <a:endParaRPr lang="en-US" dirty="0"/>
          </a:p>
          <a:p>
            <a:pPr marL="0" indent="0">
              <a:buNone/>
            </a:pPr>
            <a:r>
              <a:rPr lang="en-US" dirty="0" smtClean="0"/>
              <a:t>3.  Advantageous </a:t>
            </a:r>
            <a:r>
              <a:rPr lang="en-US" dirty="0"/>
              <a:t>when choosing between mutually exclusive projects because it will give a clue as to which venture is viable </a:t>
            </a:r>
            <a:r>
              <a:rPr lang="en-US" dirty="0" smtClean="0"/>
              <a:t>–shortest </a:t>
            </a:r>
            <a:r>
              <a:rPr lang="en-US" dirty="0" err="1" smtClean="0"/>
              <a:t>PBP</a:t>
            </a:r>
            <a:endParaRPr lang="en-US" dirty="0"/>
          </a:p>
        </p:txBody>
      </p:sp>
    </p:spTree>
    <p:extLst>
      <p:ext uri="{BB962C8B-B14F-4D97-AF65-F5344CB8AC3E}">
        <p14:creationId xmlns:p14="http://schemas.microsoft.com/office/powerpoint/2010/main" val="3522046884"/>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11210" y="0"/>
            <a:ext cx="8926109" cy="889686"/>
          </a:xfrm>
          <a:noFill/>
        </p:spPr>
        <p:txBody>
          <a:bodyPr/>
          <a:lstStyle/>
          <a:p>
            <a:pPr algn="l"/>
            <a:r>
              <a:rPr lang="en-US" sz="3600" b="1" dirty="0"/>
              <a:t>Disadvantages of Payback Period</a:t>
            </a:r>
            <a:endParaRPr lang="en-US" sz="3600" dirty="0"/>
          </a:p>
        </p:txBody>
      </p:sp>
      <p:sp>
        <p:nvSpPr>
          <p:cNvPr id="3" name="Content Placeholder 2"/>
          <p:cNvSpPr>
            <a:spLocks noGrp="1"/>
          </p:cNvSpPr>
          <p:nvPr>
            <p:ph idx="1"/>
          </p:nvPr>
        </p:nvSpPr>
        <p:spPr>
          <a:xfrm>
            <a:off x="111210" y="889686"/>
            <a:ext cx="12080790" cy="6334073"/>
          </a:xfrm>
          <a:noFill/>
        </p:spPr>
        <p:txBody>
          <a:bodyPr/>
          <a:lstStyle/>
          <a:p>
            <a:pPr marL="514350" indent="-514350" algn="just">
              <a:lnSpc>
                <a:spcPct val="150000"/>
              </a:lnSpc>
              <a:buAutoNum type="arabicPeriod"/>
            </a:pPr>
            <a:r>
              <a:rPr lang="en-US" dirty="0" smtClean="0"/>
              <a:t>Does </a:t>
            </a:r>
            <a:r>
              <a:rPr lang="en-US" dirty="0"/>
              <a:t>not take into account time value of money </a:t>
            </a:r>
            <a:endParaRPr lang="en-US" dirty="0" smtClean="0"/>
          </a:p>
          <a:p>
            <a:pPr marL="514350" indent="-514350" algn="just">
              <a:lnSpc>
                <a:spcPct val="150000"/>
              </a:lnSpc>
              <a:buAutoNum type="arabicPeriod"/>
            </a:pPr>
            <a:r>
              <a:rPr lang="en-US" dirty="0" err="1" smtClean="0"/>
              <a:t>PBP</a:t>
            </a:r>
            <a:r>
              <a:rPr lang="en-US" dirty="0" smtClean="0"/>
              <a:t> </a:t>
            </a:r>
            <a:r>
              <a:rPr lang="en-US" dirty="0"/>
              <a:t>method does not measure the profitability of a venture </a:t>
            </a:r>
            <a:endParaRPr lang="en-US" dirty="0" smtClean="0"/>
          </a:p>
          <a:p>
            <a:pPr marL="514350" indent="-514350" algn="just">
              <a:lnSpc>
                <a:spcPct val="150000"/>
              </a:lnSpc>
              <a:buAutoNum type="arabicPeriod"/>
            </a:pPr>
            <a:r>
              <a:rPr lang="en-US" dirty="0" err="1" smtClean="0"/>
              <a:t>PBP</a:t>
            </a:r>
            <a:r>
              <a:rPr lang="en-US" dirty="0" smtClean="0"/>
              <a:t> </a:t>
            </a:r>
            <a:r>
              <a:rPr lang="en-US" dirty="0"/>
              <a:t>method ignores inflows after </a:t>
            </a:r>
            <a:r>
              <a:rPr lang="en-US" dirty="0" err="1"/>
              <a:t>PBP</a:t>
            </a:r>
            <a:r>
              <a:rPr lang="en-US" dirty="0"/>
              <a:t> and as such, it does not accommodate the element of return to an investment.</a:t>
            </a:r>
          </a:p>
          <a:p>
            <a:pPr marL="0" indent="0" algn="just">
              <a:lnSpc>
                <a:spcPct val="150000"/>
              </a:lnSpc>
              <a:buNone/>
            </a:pPr>
            <a:r>
              <a:rPr lang="en-US" dirty="0" smtClean="0"/>
              <a:t>4. This </a:t>
            </a:r>
            <a:r>
              <a:rPr lang="en-US" dirty="0"/>
              <a:t>method will not have any impact on the company’s share </a:t>
            </a:r>
            <a:r>
              <a:rPr lang="en-US" dirty="0" smtClean="0"/>
              <a:t>prices</a:t>
            </a:r>
            <a:endParaRPr lang="en-US" dirty="0"/>
          </a:p>
          <a:p>
            <a:pPr marL="0" indent="0" algn="just">
              <a:lnSpc>
                <a:spcPct val="150000"/>
              </a:lnSpc>
              <a:buNone/>
            </a:pPr>
            <a:r>
              <a:rPr lang="en-US" b="1" dirty="0"/>
              <a:t> </a:t>
            </a:r>
            <a:endParaRPr lang="en-US" dirty="0"/>
          </a:p>
        </p:txBody>
      </p:sp>
    </p:spTree>
    <p:extLst>
      <p:ext uri="{BB962C8B-B14F-4D97-AF65-F5344CB8AC3E}">
        <p14:creationId xmlns:p14="http://schemas.microsoft.com/office/powerpoint/2010/main" val="3659642600"/>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11210" y="126124"/>
            <a:ext cx="10782762" cy="763562"/>
          </a:xfrm>
          <a:noFill/>
        </p:spPr>
        <p:txBody>
          <a:bodyPr/>
          <a:lstStyle/>
          <a:p>
            <a:pPr algn="l"/>
            <a:r>
              <a:rPr lang="en-US" sz="3600" b="1" dirty="0"/>
              <a:t>Accounting Rate of Return (</a:t>
            </a:r>
            <a:r>
              <a:rPr lang="en-US" sz="3600" b="1" dirty="0" err="1"/>
              <a:t>ARR</a:t>
            </a:r>
            <a:r>
              <a:rPr lang="en-US" sz="3600" b="1" dirty="0" smtClean="0"/>
              <a:t>)</a:t>
            </a:r>
            <a:endParaRPr lang="en-US" sz="3600" dirty="0"/>
          </a:p>
        </p:txBody>
      </p:sp>
      <p:sp>
        <p:nvSpPr>
          <p:cNvPr id="3" name="Content Placeholder 2"/>
          <p:cNvSpPr>
            <a:spLocks noGrp="1"/>
          </p:cNvSpPr>
          <p:nvPr>
            <p:ph idx="1"/>
          </p:nvPr>
        </p:nvSpPr>
        <p:spPr>
          <a:xfrm>
            <a:off x="283778" y="889685"/>
            <a:ext cx="11908221" cy="5674401"/>
          </a:xfrm>
          <a:noFill/>
        </p:spPr>
        <p:txBody>
          <a:bodyPr/>
          <a:lstStyle/>
          <a:p>
            <a:r>
              <a:rPr lang="en-US" dirty="0" err="1" smtClean="0"/>
              <a:t>ARR</a:t>
            </a:r>
            <a:r>
              <a:rPr lang="en-US" dirty="0" smtClean="0"/>
              <a:t> </a:t>
            </a:r>
            <a:r>
              <a:rPr lang="en-US" dirty="0"/>
              <a:t>is given by,</a:t>
            </a:r>
          </a:p>
          <a:p>
            <a:r>
              <a:rPr lang="en-US" dirty="0" err="1" smtClean="0"/>
              <a:t>ARR</a:t>
            </a:r>
            <a:r>
              <a:rPr lang="en-US" dirty="0" smtClean="0"/>
              <a:t>=	</a:t>
            </a:r>
            <a:r>
              <a:rPr lang="en-US" u="sng" dirty="0" smtClean="0"/>
              <a:t>   </a:t>
            </a:r>
            <a:r>
              <a:rPr lang="en-US" u="sng" dirty="0"/>
              <a:t>Average income   </a:t>
            </a:r>
            <a:r>
              <a:rPr lang="en-US" dirty="0"/>
              <a:t> x 100   or	</a:t>
            </a:r>
            <a:endParaRPr lang="en-US" dirty="0" smtClean="0"/>
          </a:p>
          <a:p>
            <a:pPr marL="0" indent="0">
              <a:buNone/>
            </a:pPr>
            <a:r>
              <a:rPr lang="en-US" dirty="0" smtClean="0"/>
              <a:t>                     Average </a:t>
            </a:r>
            <a:r>
              <a:rPr lang="en-US" dirty="0"/>
              <a:t>investment</a:t>
            </a:r>
            <a:endParaRPr lang="en-US" u="sng" dirty="0"/>
          </a:p>
          <a:p>
            <a:pPr marL="0" indent="0">
              <a:buNone/>
            </a:pPr>
            <a:r>
              <a:rPr lang="en-US" u="sng" dirty="0" smtClean="0"/>
              <a:t>      Average </a:t>
            </a:r>
            <a:r>
              <a:rPr lang="en-US" u="sng" dirty="0"/>
              <a:t>income – </a:t>
            </a:r>
            <a:r>
              <a:rPr lang="en-US" u="sng" dirty="0" smtClean="0"/>
              <a:t>Average depreciation</a:t>
            </a:r>
            <a:endParaRPr lang="en-US" dirty="0"/>
          </a:p>
          <a:p>
            <a:pPr marL="0" indent="0">
              <a:buNone/>
            </a:pPr>
            <a:r>
              <a:rPr lang="en-US" dirty="0" smtClean="0"/>
              <a:t>         Initial </a:t>
            </a:r>
            <a:r>
              <a:rPr lang="en-US" dirty="0"/>
              <a:t>investment</a:t>
            </a:r>
          </a:p>
          <a:p>
            <a:r>
              <a:rPr lang="en-US" b="1" dirty="0"/>
              <a:t>The average investments </a:t>
            </a:r>
            <a:r>
              <a:rPr lang="en-US" b="1" dirty="0" smtClean="0"/>
              <a:t>– </a:t>
            </a:r>
          </a:p>
          <a:p>
            <a:pPr marL="0" indent="0">
              <a:buNone/>
            </a:pPr>
            <a:r>
              <a:rPr lang="en-US" dirty="0" smtClean="0"/>
              <a:t>(</a:t>
            </a:r>
            <a:r>
              <a:rPr lang="en-US" dirty="0"/>
              <a:t>a) Initial Investment/2 </a:t>
            </a:r>
            <a:r>
              <a:rPr lang="en-US" dirty="0" smtClean="0"/>
              <a:t>Or (</a:t>
            </a:r>
            <a:r>
              <a:rPr lang="en-US" dirty="0"/>
              <a:t>b) (Initial Investment + Scrap Value)/2 </a:t>
            </a:r>
          </a:p>
          <a:p>
            <a:r>
              <a:rPr lang="en-US" b="1" dirty="0"/>
              <a:t>Accept/Reject criteria </a:t>
            </a:r>
            <a:endParaRPr lang="en-US" dirty="0"/>
          </a:p>
          <a:p>
            <a:pPr marL="0" indent="0">
              <a:buNone/>
            </a:pPr>
            <a:r>
              <a:rPr lang="en-US" dirty="0"/>
              <a:t>If the actual </a:t>
            </a:r>
            <a:r>
              <a:rPr lang="en-US" dirty="0" err="1" smtClean="0"/>
              <a:t>ARR</a:t>
            </a:r>
            <a:r>
              <a:rPr lang="en-US" dirty="0" smtClean="0"/>
              <a:t> is </a:t>
            </a:r>
            <a:r>
              <a:rPr lang="en-US" dirty="0"/>
              <a:t>more than the predetermined required rate of return, </a:t>
            </a:r>
            <a:r>
              <a:rPr lang="en-US" dirty="0" smtClean="0"/>
              <a:t>accept the project, otherwise reject</a:t>
            </a:r>
            <a:endParaRPr lang="en-US" dirty="0"/>
          </a:p>
        </p:txBody>
      </p:sp>
    </p:spTree>
    <p:extLst>
      <p:ext uri="{BB962C8B-B14F-4D97-AF65-F5344CB8AC3E}">
        <p14:creationId xmlns:p14="http://schemas.microsoft.com/office/powerpoint/2010/main" val="466776478"/>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11210" y="0"/>
            <a:ext cx="8926109" cy="889686"/>
          </a:xfrm>
          <a:noFill/>
        </p:spPr>
        <p:txBody>
          <a:bodyPr/>
          <a:lstStyle/>
          <a:p>
            <a:pPr algn="l"/>
            <a:r>
              <a:rPr lang="en-US" sz="3600" b="1" dirty="0"/>
              <a:t>Illustration </a:t>
            </a:r>
            <a:endParaRPr lang="en-US" sz="3600" dirty="0"/>
          </a:p>
        </p:txBody>
      </p:sp>
      <p:sp>
        <p:nvSpPr>
          <p:cNvPr id="3" name="Content Placeholder 2"/>
          <p:cNvSpPr>
            <a:spLocks noGrp="1"/>
          </p:cNvSpPr>
          <p:nvPr>
            <p:ph idx="1"/>
          </p:nvPr>
        </p:nvSpPr>
        <p:spPr>
          <a:xfrm>
            <a:off x="111210" y="636814"/>
            <a:ext cx="12080790" cy="6586945"/>
          </a:xfrm>
          <a:noFill/>
        </p:spPr>
        <p:txBody>
          <a:bodyPr/>
          <a:lstStyle/>
          <a:p>
            <a:pPr marL="0" indent="0">
              <a:buNone/>
            </a:pPr>
            <a:r>
              <a:rPr lang="en-US" b="1" dirty="0"/>
              <a:t> </a:t>
            </a:r>
            <a:r>
              <a:rPr lang="en-US" dirty="0"/>
              <a:t>			  </a:t>
            </a:r>
            <a:r>
              <a:rPr lang="en-US" dirty="0" smtClean="0"/>
              <a:t>            $</a:t>
            </a:r>
            <a:endParaRPr lang="en-US" dirty="0"/>
          </a:p>
          <a:p>
            <a:pPr marL="0" indent="0">
              <a:buNone/>
            </a:pPr>
            <a:r>
              <a:rPr lang="en-US" dirty="0"/>
              <a:t>Project X cost		500,000</a:t>
            </a:r>
          </a:p>
          <a:p>
            <a:pPr marL="0" indent="0">
              <a:buNone/>
            </a:pPr>
            <a:r>
              <a:rPr lang="en-US" dirty="0"/>
              <a:t>Scrap value		100,000</a:t>
            </a:r>
          </a:p>
          <a:p>
            <a:pPr marL="0" indent="0">
              <a:buNone/>
            </a:pPr>
            <a:r>
              <a:rPr lang="en-US" dirty="0"/>
              <a:t>Stream of income before depreciation and taxes are as follows:</a:t>
            </a:r>
          </a:p>
          <a:p>
            <a:pPr marL="0" indent="0">
              <a:buNone/>
            </a:pPr>
            <a:r>
              <a:rPr lang="en-US" dirty="0" smtClean="0"/>
              <a:t>Year 1		100,000</a:t>
            </a:r>
          </a:p>
          <a:p>
            <a:r>
              <a:rPr lang="en-US" dirty="0" smtClean="0"/>
              <a:t>Year </a:t>
            </a:r>
            <a:r>
              <a:rPr lang="en-US" dirty="0"/>
              <a:t>2		120,000</a:t>
            </a:r>
          </a:p>
          <a:p>
            <a:r>
              <a:rPr lang="en-US" dirty="0"/>
              <a:t>Year 3		140,000</a:t>
            </a:r>
          </a:p>
          <a:p>
            <a:r>
              <a:rPr lang="en-US" dirty="0"/>
              <a:t>Year 4		160,000</a:t>
            </a:r>
          </a:p>
          <a:p>
            <a:r>
              <a:rPr lang="en-US" dirty="0"/>
              <a:t>Year 5		200,000</a:t>
            </a:r>
          </a:p>
          <a:p>
            <a:r>
              <a:rPr lang="en-US" dirty="0"/>
              <a:t>Let tax = 50% and depreciation straight line.  Calculate the </a:t>
            </a:r>
            <a:r>
              <a:rPr lang="en-US" dirty="0" err="1" smtClean="0"/>
              <a:t>ARR</a:t>
            </a:r>
            <a:endParaRPr lang="en-US" dirty="0"/>
          </a:p>
        </p:txBody>
      </p:sp>
    </p:spTree>
    <p:extLst>
      <p:ext uri="{BB962C8B-B14F-4D97-AF65-F5344CB8AC3E}">
        <p14:creationId xmlns:p14="http://schemas.microsoft.com/office/powerpoint/2010/main" val="936019699"/>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11210" y="0"/>
            <a:ext cx="11661690" cy="777240"/>
          </a:xfrm>
          <a:noFill/>
        </p:spPr>
        <p:txBody>
          <a:bodyPr/>
          <a:lstStyle/>
          <a:p>
            <a:pPr lvl="0" algn="l"/>
            <a:r>
              <a:rPr lang="en-US" sz="3600" b="1" dirty="0" smtClean="0"/>
              <a:t>Solution</a:t>
            </a:r>
            <a:endParaRPr lang="en-US" sz="3600" dirty="0"/>
          </a:p>
        </p:txBody>
      </p:sp>
      <p:sp>
        <p:nvSpPr>
          <p:cNvPr id="3" name="Content Placeholder 2"/>
          <p:cNvSpPr>
            <a:spLocks noGrp="1"/>
          </p:cNvSpPr>
          <p:nvPr>
            <p:ph idx="1"/>
          </p:nvPr>
        </p:nvSpPr>
        <p:spPr>
          <a:xfrm>
            <a:off x="111210" y="777240"/>
            <a:ext cx="12080790" cy="5958840"/>
          </a:xfrm>
          <a:noFill/>
        </p:spPr>
        <p:txBody>
          <a:bodyPr/>
          <a:lstStyle/>
          <a:p>
            <a:pPr marL="0" indent="0">
              <a:buNone/>
            </a:pPr>
            <a:r>
              <a:rPr lang="en-US" dirty="0" smtClean="0"/>
              <a:t>Depreciation=</a:t>
            </a:r>
            <a:r>
              <a:rPr lang="en-US" dirty="0"/>
              <a:t> </a:t>
            </a:r>
            <a:r>
              <a:rPr lang="en-US" u="sng" dirty="0" smtClean="0"/>
              <a:t>500,000 </a:t>
            </a:r>
            <a:r>
              <a:rPr lang="en-US" u="sng" dirty="0"/>
              <a:t>– </a:t>
            </a:r>
            <a:r>
              <a:rPr lang="en-US" u="sng" dirty="0" smtClean="0"/>
              <a:t>100,000 </a:t>
            </a:r>
            <a:r>
              <a:rPr lang="en-US" dirty="0" smtClean="0"/>
              <a:t>= $.</a:t>
            </a:r>
            <a:r>
              <a:rPr lang="en-US" dirty="0"/>
              <a:t>80, 000</a:t>
            </a:r>
          </a:p>
          <a:p>
            <a:pPr marL="0" indent="0">
              <a:buNone/>
            </a:pPr>
            <a:r>
              <a:rPr lang="en-US" dirty="0"/>
              <a:t>			        5 years</a:t>
            </a:r>
          </a:p>
          <a:p>
            <a:pPr marL="0" indent="0">
              <a:buNone/>
            </a:pPr>
            <a:endParaRPr lang="en-US" dirty="0"/>
          </a:p>
          <a:p>
            <a:pPr marL="0" indent="0">
              <a:buNone/>
            </a:pPr>
            <a:endParaRPr lang="en-US" dirty="0"/>
          </a:p>
          <a:p>
            <a:endParaRPr lang="en-GB" dirty="0" smtClean="0"/>
          </a:p>
          <a:p>
            <a:endParaRPr lang="en-GB" dirty="0"/>
          </a:p>
          <a:p>
            <a:endParaRPr lang="en-GB" dirty="0" smtClean="0"/>
          </a:p>
          <a:p>
            <a:endParaRPr lang="en-GB" dirty="0"/>
          </a:p>
          <a:p>
            <a:endParaRPr lang="en-GB" dirty="0" smtClean="0"/>
          </a:p>
          <a:p>
            <a:pPr marL="0" indent="0">
              <a:buNone/>
            </a:pPr>
            <a:endParaRPr lang="en-US" dirty="0"/>
          </a:p>
          <a:p>
            <a:endParaRPr lang="en-GB" dirty="0"/>
          </a:p>
          <a:p>
            <a:endParaRPr lang="en-US" dirty="0" smtClean="0"/>
          </a:p>
        </p:txBody>
      </p:sp>
      <p:graphicFrame>
        <p:nvGraphicFramePr>
          <p:cNvPr id="4" name="Object 3"/>
          <p:cNvGraphicFramePr>
            <a:graphicFrameLocks noChangeAspect="1"/>
          </p:cNvGraphicFramePr>
          <p:nvPr>
            <p:extLst>
              <p:ext uri="{D42A27DB-BD31-4B8C-83A1-F6EECF244321}">
                <p14:modId xmlns:p14="http://schemas.microsoft.com/office/powerpoint/2010/main" val="719670097"/>
              </p:ext>
            </p:extLst>
          </p:nvPr>
        </p:nvGraphicFramePr>
        <p:xfrm>
          <a:off x="331075" y="2305902"/>
          <a:ext cx="10130993" cy="4221022"/>
        </p:xfrm>
        <a:graphic>
          <a:graphicData uri="http://schemas.openxmlformats.org/presentationml/2006/ole">
            <mc:AlternateContent xmlns:mc="http://schemas.openxmlformats.org/markup-compatibility/2006">
              <mc:Choice xmlns:v="urn:schemas-microsoft-com:vml" Requires="v">
                <p:oleObj spid="_x0000_s2107" name="Document" r:id="rId3" imgW="5952018" imgH="2479542" progId="Word.Document.12">
                  <p:embed/>
                </p:oleObj>
              </mc:Choice>
              <mc:Fallback>
                <p:oleObj name="Document" r:id="rId3" imgW="5952018" imgH="2479542" progId="Word.Document.12">
                  <p:embed/>
                  <p:pic>
                    <p:nvPicPr>
                      <p:cNvPr id="0" name=""/>
                      <p:cNvPicPr/>
                      <p:nvPr/>
                    </p:nvPicPr>
                    <p:blipFill>
                      <a:blip r:embed="rId4"/>
                      <a:stretch>
                        <a:fillRect/>
                      </a:stretch>
                    </p:blipFill>
                    <p:spPr>
                      <a:xfrm>
                        <a:off x="331075" y="2305902"/>
                        <a:ext cx="10130993" cy="4221022"/>
                      </a:xfrm>
                      <a:prstGeom prst="rect">
                        <a:avLst/>
                      </a:prstGeom>
                    </p:spPr>
                  </p:pic>
                </p:oleObj>
              </mc:Fallback>
            </mc:AlternateContent>
          </a:graphicData>
        </a:graphic>
      </p:graphicFrame>
    </p:spTree>
    <p:extLst>
      <p:ext uri="{BB962C8B-B14F-4D97-AF65-F5344CB8AC3E}">
        <p14:creationId xmlns:p14="http://schemas.microsoft.com/office/powerpoint/2010/main" val="4268370551"/>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0"/>
            <a:ext cx="11968843" cy="756745"/>
          </a:xfrm>
          <a:noFill/>
        </p:spPr>
        <p:txBody>
          <a:bodyPr/>
          <a:lstStyle/>
          <a:p>
            <a:pPr algn="l"/>
            <a:r>
              <a:rPr lang="en-US" sz="3600" b="1" dirty="0" smtClean="0"/>
              <a:t>Solution=</a:t>
            </a:r>
            <a:r>
              <a:rPr lang="en-US" sz="3600" b="1" dirty="0" err="1" smtClean="0"/>
              <a:t>Ctd</a:t>
            </a:r>
            <a:endParaRPr lang="en-US" sz="3600" dirty="0"/>
          </a:p>
        </p:txBody>
      </p:sp>
      <p:sp>
        <p:nvSpPr>
          <p:cNvPr id="3" name="Content Placeholder 2"/>
          <p:cNvSpPr>
            <a:spLocks noGrp="1"/>
          </p:cNvSpPr>
          <p:nvPr>
            <p:ph idx="1"/>
          </p:nvPr>
        </p:nvSpPr>
        <p:spPr>
          <a:xfrm>
            <a:off x="0" y="1023538"/>
            <a:ext cx="12192000" cy="6200222"/>
          </a:xfrm>
          <a:noFill/>
        </p:spPr>
        <p:txBody>
          <a:bodyPr/>
          <a:lstStyle/>
          <a:p>
            <a:pPr marL="0" indent="0">
              <a:buNone/>
            </a:pPr>
            <a:endParaRPr lang="en-US" dirty="0" smtClean="0"/>
          </a:p>
          <a:p>
            <a:pPr marL="0" indent="0">
              <a:buNone/>
            </a:pPr>
            <a:endParaRPr lang="en-US" dirty="0"/>
          </a:p>
          <a:p>
            <a:pPr marL="0" indent="0">
              <a:buNone/>
            </a:pPr>
            <a:endParaRPr lang="en-US" dirty="0" smtClean="0"/>
          </a:p>
          <a:p>
            <a:pPr marL="0" indent="0">
              <a:buNone/>
            </a:pPr>
            <a:endParaRPr lang="en-US" dirty="0"/>
          </a:p>
          <a:p>
            <a:pPr marL="0" indent="0">
              <a:buNone/>
            </a:pPr>
            <a:endParaRPr lang="en-US" dirty="0" smtClean="0"/>
          </a:p>
          <a:p>
            <a:pPr marL="0" indent="0">
              <a:buNone/>
            </a:pPr>
            <a:endParaRPr lang="en-US" dirty="0"/>
          </a:p>
          <a:p>
            <a:pPr marL="0" indent="0">
              <a:buNone/>
            </a:pPr>
            <a:endParaRPr lang="en-US" dirty="0" smtClean="0"/>
          </a:p>
          <a:p>
            <a:pPr marL="0" indent="0">
              <a:buNone/>
            </a:pPr>
            <a:endParaRPr lang="en-US" dirty="0" smtClean="0"/>
          </a:p>
          <a:p>
            <a:pPr marL="0" indent="0">
              <a:buNone/>
            </a:pPr>
            <a:endParaRPr lang="en-US" dirty="0"/>
          </a:p>
          <a:p>
            <a:pPr marL="0" indent="0">
              <a:buNone/>
            </a:pPr>
            <a:endParaRPr lang="en-US" sz="2800" dirty="0"/>
          </a:p>
        </p:txBody>
      </p:sp>
      <p:sp>
        <p:nvSpPr>
          <p:cNvPr id="5" name="Rectangle 4"/>
          <p:cNvSpPr/>
          <p:nvPr/>
        </p:nvSpPr>
        <p:spPr>
          <a:xfrm>
            <a:off x="394138" y="1023539"/>
            <a:ext cx="9664261" cy="5755422"/>
          </a:xfrm>
          <a:prstGeom prst="rect">
            <a:avLst/>
          </a:prstGeom>
        </p:spPr>
        <p:txBody>
          <a:bodyPr wrap="square">
            <a:spAutoFit/>
          </a:bodyPr>
          <a:lstStyle/>
          <a:p>
            <a:pPr>
              <a:lnSpc>
                <a:spcPct val="115000"/>
              </a:lnSpc>
              <a:spcAft>
                <a:spcPts val="0"/>
              </a:spcAft>
            </a:pPr>
            <a:r>
              <a:rPr lang="en-US" sz="3200" dirty="0">
                <a:latin typeface="Times New Roman" panose="02020603050405020304" pitchFamily="18" charset="0"/>
                <a:ea typeface="Times New Roman" panose="02020603050405020304" pitchFamily="18" charset="0"/>
              </a:rPr>
              <a:t>Average income	(EAT</a:t>
            </a:r>
            <a:r>
              <a:rPr lang="en-US" sz="3200" dirty="0" smtClean="0">
                <a:latin typeface="Times New Roman" panose="02020603050405020304" pitchFamily="18" charset="0"/>
                <a:ea typeface="Times New Roman" panose="02020603050405020304" pitchFamily="18" charset="0"/>
              </a:rPr>
              <a:t>) =</a:t>
            </a:r>
            <a:r>
              <a:rPr lang="en-US" sz="3200" dirty="0">
                <a:latin typeface="Times New Roman" panose="02020603050405020304" pitchFamily="18" charset="0"/>
                <a:ea typeface="Times New Roman" panose="02020603050405020304" pitchFamily="18" charset="0"/>
              </a:rPr>
              <a:t>	32,000</a:t>
            </a:r>
          </a:p>
          <a:p>
            <a:pPr>
              <a:lnSpc>
                <a:spcPct val="115000"/>
              </a:lnSpc>
              <a:spcAft>
                <a:spcPts val="0"/>
              </a:spcAft>
            </a:pPr>
            <a:r>
              <a:rPr lang="en-US" sz="3200" dirty="0">
                <a:latin typeface="Times New Roman" panose="02020603050405020304" pitchFamily="18" charset="0"/>
                <a:ea typeface="Times New Roman" panose="02020603050405020304" pitchFamily="18" charset="0"/>
              </a:rPr>
              <a:t>Average investment 	=	(500,000 + 100,000) ½	</a:t>
            </a:r>
            <a:endParaRPr lang="en-US" sz="3200" dirty="0" smtClean="0">
              <a:latin typeface="Times New Roman" panose="02020603050405020304" pitchFamily="18" charset="0"/>
              <a:ea typeface="Times New Roman" panose="02020603050405020304" pitchFamily="18" charset="0"/>
            </a:endParaRPr>
          </a:p>
          <a:p>
            <a:pPr>
              <a:lnSpc>
                <a:spcPct val="115000"/>
              </a:lnSpc>
              <a:spcAft>
                <a:spcPts val="0"/>
              </a:spcAft>
            </a:pPr>
            <a:r>
              <a:rPr lang="en-US" sz="3200" dirty="0">
                <a:latin typeface="Times New Roman" panose="02020603050405020304" pitchFamily="18" charset="0"/>
                <a:ea typeface="Times New Roman" panose="02020603050405020304" pitchFamily="18" charset="0"/>
              </a:rPr>
              <a:t> </a:t>
            </a:r>
            <a:r>
              <a:rPr lang="en-US" sz="3200" dirty="0" smtClean="0">
                <a:latin typeface="Times New Roman" panose="02020603050405020304" pitchFamily="18" charset="0"/>
                <a:ea typeface="Times New Roman" panose="02020603050405020304" pitchFamily="18" charset="0"/>
              </a:rPr>
              <a:t>  =</a:t>
            </a:r>
            <a:r>
              <a:rPr lang="en-US" sz="3200" dirty="0">
                <a:latin typeface="Times New Roman" panose="02020603050405020304" pitchFamily="18" charset="0"/>
                <a:ea typeface="Times New Roman" panose="02020603050405020304" pitchFamily="18" charset="0"/>
              </a:rPr>
              <a:t>	300,000</a:t>
            </a:r>
          </a:p>
          <a:p>
            <a:pPr>
              <a:lnSpc>
                <a:spcPct val="115000"/>
              </a:lnSpc>
              <a:spcAft>
                <a:spcPts val="0"/>
              </a:spcAft>
            </a:pPr>
            <a:r>
              <a:rPr lang="en-US" sz="3200" dirty="0">
                <a:latin typeface="Times New Roman" panose="02020603050405020304" pitchFamily="18" charset="0"/>
                <a:ea typeface="Times New Roman" panose="02020603050405020304" pitchFamily="18" charset="0"/>
              </a:rPr>
              <a:t> </a:t>
            </a:r>
          </a:p>
          <a:p>
            <a:pPr>
              <a:lnSpc>
                <a:spcPct val="115000"/>
              </a:lnSpc>
              <a:spcAft>
                <a:spcPts val="0"/>
              </a:spcAft>
            </a:pPr>
            <a:r>
              <a:rPr lang="en-US" sz="3200" dirty="0">
                <a:latin typeface="Times New Roman" panose="02020603050405020304" pitchFamily="18" charset="0"/>
                <a:ea typeface="Times New Roman" panose="02020603050405020304" pitchFamily="18" charset="0"/>
              </a:rPr>
              <a:t>	</a:t>
            </a:r>
            <a:r>
              <a:rPr lang="en-US" sz="3200" dirty="0" err="1">
                <a:latin typeface="Times New Roman" panose="02020603050405020304" pitchFamily="18" charset="0"/>
                <a:ea typeface="Times New Roman" panose="02020603050405020304" pitchFamily="18" charset="0"/>
              </a:rPr>
              <a:t>ARR</a:t>
            </a:r>
            <a:r>
              <a:rPr lang="en-US" sz="3200" dirty="0">
                <a:latin typeface="Times New Roman" panose="02020603050405020304" pitchFamily="18" charset="0"/>
                <a:ea typeface="Times New Roman" panose="02020603050405020304" pitchFamily="18" charset="0"/>
              </a:rPr>
              <a:t>	=	</a:t>
            </a:r>
            <a:r>
              <a:rPr lang="en-US" sz="3200" u="sng" dirty="0">
                <a:latin typeface="Times New Roman" panose="02020603050405020304" pitchFamily="18" charset="0"/>
                <a:ea typeface="Times New Roman" panose="02020603050405020304" pitchFamily="18" charset="0"/>
              </a:rPr>
              <a:t> Average income  </a:t>
            </a:r>
            <a:r>
              <a:rPr lang="en-US" sz="3200" dirty="0">
                <a:latin typeface="Times New Roman" panose="02020603050405020304" pitchFamily="18" charset="0"/>
                <a:ea typeface="Times New Roman" panose="02020603050405020304" pitchFamily="18" charset="0"/>
              </a:rPr>
              <a:t> x 100	</a:t>
            </a:r>
            <a:r>
              <a:rPr lang="en-US" sz="3200" dirty="0" smtClean="0">
                <a:latin typeface="Times New Roman" panose="02020603050405020304" pitchFamily="18" charset="0"/>
                <a:ea typeface="Times New Roman" panose="02020603050405020304" pitchFamily="18" charset="0"/>
              </a:rPr>
              <a:t>=</a:t>
            </a:r>
            <a:r>
              <a:rPr lang="en-US" sz="3200" dirty="0">
                <a:latin typeface="Times New Roman" panose="02020603050405020304" pitchFamily="18" charset="0"/>
                <a:ea typeface="Times New Roman" panose="02020603050405020304" pitchFamily="18" charset="0"/>
              </a:rPr>
              <a:t>	</a:t>
            </a:r>
            <a:r>
              <a:rPr lang="en-US" sz="3200" u="sng" dirty="0">
                <a:latin typeface="Times New Roman" panose="02020603050405020304" pitchFamily="18" charset="0"/>
                <a:ea typeface="Times New Roman" panose="02020603050405020304" pitchFamily="18" charset="0"/>
              </a:rPr>
              <a:t>  </a:t>
            </a:r>
            <a:endParaRPr lang="en-US" sz="3200" u="sng" dirty="0" smtClean="0">
              <a:latin typeface="Times New Roman" panose="02020603050405020304" pitchFamily="18" charset="0"/>
              <a:ea typeface="Times New Roman" panose="02020603050405020304" pitchFamily="18" charset="0"/>
            </a:endParaRPr>
          </a:p>
          <a:p>
            <a:pPr>
              <a:lnSpc>
                <a:spcPct val="115000"/>
              </a:lnSpc>
              <a:spcAft>
                <a:spcPts val="0"/>
              </a:spcAft>
            </a:pPr>
            <a:r>
              <a:rPr lang="en-GB" sz="3200" dirty="0" smtClean="0">
                <a:latin typeface="Times New Roman" panose="02020603050405020304" pitchFamily="18" charset="0"/>
                <a:ea typeface="Times New Roman" panose="02020603050405020304" pitchFamily="18" charset="0"/>
              </a:rPr>
              <a:t>                           Average investment</a:t>
            </a:r>
          </a:p>
          <a:p>
            <a:pPr>
              <a:lnSpc>
                <a:spcPct val="115000"/>
              </a:lnSpc>
              <a:spcAft>
                <a:spcPts val="0"/>
              </a:spcAft>
            </a:pPr>
            <a:endParaRPr lang="en-US" sz="3200" dirty="0">
              <a:latin typeface="Times New Roman" panose="02020603050405020304" pitchFamily="18" charset="0"/>
              <a:ea typeface="Times New Roman" panose="02020603050405020304" pitchFamily="18" charset="0"/>
            </a:endParaRPr>
          </a:p>
          <a:p>
            <a:pPr>
              <a:lnSpc>
                <a:spcPct val="115000"/>
              </a:lnSpc>
              <a:spcAft>
                <a:spcPts val="0"/>
              </a:spcAft>
            </a:pPr>
            <a:r>
              <a:rPr lang="en-US" sz="3200" u="sng" dirty="0" smtClean="0">
                <a:latin typeface="Times New Roman" panose="02020603050405020304" pitchFamily="18" charset="0"/>
                <a:ea typeface="Times New Roman" panose="02020603050405020304" pitchFamily="18" charset="0"/>
              </a:rPr>
              <a:t>32,000</a:t>
            </a:r>
            <a:r>
              <a:rPr lang="en-US" sz="3200" dirty="0" smtClean="0">
                <a:latin typeface="Times New Roman" panose="02020603050405020304" pitchFamily="18" charset="0"/>
                <a:ea typeface="Times New Roman" panose="02020603050405020304" pitchFamily="18" charset="0"/>
              </a:rPr>
              <a:t> </a:t>
            </a:r>
            <a:r>
              <a:rPr lang="en-US" sz="3200" dirty="0">
                <a:latin typeface="Times New Roman" panose="02020603050405020304" pitchFamily="18" charset="0"/>
                <a:ea typeface="Times New Roman" panose="02020603050405020304" pitchFamily="18" charset="0"/>
              </a:rPr>
              <a:t>x 100 = </a:t>
            </a:r>
            <a:r>
              <a:rPr lang="en-US" sz="3200" u="dbl" dirty="0">
                <a:latin typeface="Times New Roman" panose="02020603050405020304" pitchFamily="18" charset="0"/>
                <a:ea typeface="Times New Roman" panose="02020603050405020304" pitchFamily="18" charset="0"/>
              </a:rPr>
              <a:t>10.67</a:t>
            </a:r>
            <a:r>
              <a:rPr lang="en-US" sz="3200" u="dbl" dirty="0" smtClean="0">
                <a:latin typeface="Times New Roman" panose="02020603050405020304" pitchFamily="18" charset="0"/>
                <a:ea typeface="Times New Roman" panose="02020603050405020304" pitchFamily="18" charset="0"/>
              </a:rPr>
              <a:t>%</a:t>
            </a:r>
            <a:endParaRPr lang="en-US" sz="3200" dirty="0" smtClean="0">
              <a:latin typeface="Times New Roman" panose="02020603050405020304" pitchFamily="18" charset="0"/>
              <a:ea typeface="Times New Roman" panose="02020603050405020304" pitchFamily="18" charset="0"/>
            </a:endParaRPr>
          </a:p>
          <a:p>
            <a:pPr>
              <a:lnSpc>
                <a:spcPct val="115000"/>
              </a:lnSpc>
              <a:spcAft>
                <a:spcPts val="0"/>
              </a:spcAft>
            </a:pPr>
            <a:r>
              <a:rPr lang="en-US" sz="3200" dirty="0" smtClean="0">
                <a:latin typeface="Times New Roman" panose="02020603050405020304" pitchFamily="18" charset="0"/>
                <a:ea typeface="Times New Roman" panose="02020603050405020304" pitchFamily="18" charset="0"/>
              </a:rPr>
              <a:t>300,000			</a:t>
            </a:r>
          </a:p>
          <a:p>
            <a:pPr>
              <a:lnSpc>
                <a:spcPct val="115000"/>
              </a:lnSpc>
              <a:spcAft>
                <a:spcPts val="0"/>
              </a:spcAft>
            </a:pPr>
            <a:r>
              <a:rPr lang="en-US" sz="3200" dirty="0" smtClean="0">
                <a:latin typeface="Times New Roman" panose="02020603050405020304" pitchFamily="18" charset="0"/>
                <a:ea typeface="Times New Roman" panose="02020603050405020304" pitchFamily="18" charset="0"/>
              </a:rPr>
              <a:t>		</a:t>
            </a:r>
            <a:endParaRPr lang="en-US" sz="3200" dirty="0">
              <a:effectLs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2382040620"/>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52400" y="106680"/>
            <a:ext cx="10947400" cy="909320"/>
          </a:xfrm>
          <a:noFill/>
        </p:spPr>
        <p:txBody>
          <a:bodyPr/>
          <a:lstStyle/>
          <a:p>
            <a:pPr algn="l"/>
            <a:r>
              <a:rPr lang="en-US" sz="3600" b="1" dirty="0"/>
              <a:t>Merits </a:t>
            </a:r>
            <a:r>
              <a:rPr lang="en-US" sz="3600" b="1" dirty="0" smtClean="0"/>
              <a:t>of </a:t>
            </a:r>
            <a:r>
              <a:rPr lang="en-US" sz="3600" b="1" dirty="0" err="1" smtClean="0"/>
              <a:t>ARR</a:t>
            </a:r>
            <a:r>
              <a:rPr lang="en-US" sz="3600" dirty="0"/>
              <a:t/>
            </a:r>
            <a:br>
              <a:rPr lang="en-US" sz="3600" dirty="0"/>
            </a:br>
            <a:r>
              <a:rPr lang="en-US" sz="3600" b="1" dirty="0"/>
              <a:t> </a:t>
            </a:r>
            <a:endParaRPr lang="en-US" sz="3600" dirty="0"/>
          </a:p>
        </p:txBody>
      </p:sp>
      <p:sp>
        <p:nvSpPr>
          <p:cNvPr id="3" name="Content Placeholder 2"/>
          <p:cNvSpPr>
            <a:spLocks noGrp="1"/>
          </p:cNvSpPr>
          <p:nvPr>
            <p:ph idx="1"/>
          </p:nvPr>
        </p:nvSpPr>
        <p:spPr>
          <a:xfrm>
            <a:off x="152400" y="865415"/>
            <a:ext cx="11772900" cy="5821136"/>
          </a:xfrm>
          <a:noFill/>
        </p:spPr>
        <p:txBody>
          <a:bodyPr/>
          <a:lstStyle/>
          <a:p>
            <a:pPr marL="0" indent="0" algn="just">
              <a:lnSpc>
                <a:spcPct val="150000"/>
              </a:lnSpc>
              <a:buNone/>
            </a:pPr>
            <a:r>
              <a:rPr lang="en-US" dirty="0" smtClean="0"/>
              <a:t>1</a:t>
            </a:r>
            <a:r>
              <a:rPr lang="en-US" dirty="0"/>
              <a:t>. It is easy to calculate and simple to understand. </a:t>
            </a:r>
          </a:p>
          <a:p>
            <a:pPr marL="0" indent="0" algn="just">
              <a:lnSpc>
                <a:spcPct val="150000"/>
              </a:lnSpc>
              <a:buNone/>
            </a:pPr>
            <a:r>
              <a:rPr lang="en-US" dirty="0"/>
              <a:t>2. It is based on the accounting information rather than cash inflow. </a:t>
            </a:r>
          </a:p>
          <a:p>
            <a:pPr marL="0" indent="0" algn="just">
              <a:lnSpc>
                <a:spcPct val="150000"/>
              </a:lnSpc>
              <a:buNone/>
            </a:pPr>
            <a:r>
              <a:rPr lang="en-US" dirty="0"/>
              <a:t>3. It is not based on the time value of money. </a:t>
            </a:r>
          </a:p>
          <a:p>
            <a:pPr marL="0" indent="0" algn="just">
              <a:lnSpc>
                <a:spcPct val="150000"/>
              </a:lnSpc>
              <a:buNone/>
            </a:pPr>
            <a:r>
              <a:rPr lang="en-US" dirty="0"/>
              <a:t>4. It considers the total benefits associated with the project. </a:t>
            </a:r>
          </a:p>
          <a:p>
            <a:pPr marL="0" indent="0" algn="just">
              <a:lnSpc>
                <a:spcPct val="150000"/>
              </a:lnSpc>
              <a:buNone/>
            </a:pPr>
            <a:endParaRPr lang="en-US" dirty="0"/>
          </a:p>
          <a:p>
            <a:pPr marL="0" indent="0">
              <a:buNone/>
            </a:pPr>
            <a:endParaRPr lang="en-GB" i="1" dirty="0" smtClean="0"/>
          </a:p>
          <a:p>
            <a:endParaRPr lang="en-GB" i="1" dirty="0" smtClean="0"/>
          </a:p>
          <a:p>
            <a:endParaRPr lang="en-US" dirty="0"/>
          </a:p>
          <a:p>
            <a:pPr marL="0" indent="0">
              <a:buNone/>
            </a:pPr>
            <a:endParaRPr lang="en-US" dirty="0"/>
          </a:p>
        </p:txBody>
      </p:sp>
      <p:sp>
        <p:nvSpPr>
          <p:cNvPr id="6" name="Rectangle 4"/>
          <p:cNvSpPr>
            <a:spLocks noChangeArrowheads="1"/>
          </p:cNvSpPr>
          <p:nvPr/>
        </p:nvSpPr>
        <p:spPr bwMode="auto">
          <a:xfrm>
            <a:off x="0" y="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spTree>
    <p:extLst>
      <p:ext uri="{BB962C8B-B14F-4D97-AF65-F5344CB8AC3E}">
        <p14:creationId xmlns:p14="http://schemas.microsoft.com/office/powerpoint/2010/main" val="4197234963"/>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146956"/>
            <a:ext cx="9037319" cy="742729"/>
          </a:xfrm>
          <a:noFill/>
        </p:spPr>
        <p:txBody>
          <a:bodyPr/>
          <a:lstStyle/>
          <a:p>
            <a:pPr algn="l"/>
            <a:r>
              <a:rPr lang="en-GB" sz="3600" b="1" dirty="0" smtClean="0"/>
              <a:t> </a:t>
            </a:r>
            <a:br>
              <a:rPr lang="en-GB" sz="3600" b="1" dirty="0" smtClean="0"/>
            </a:br>
            <a:r>
              <a:rPr lang="en-GB" sz="3600" b="1" u="sng" dirty="0" smtClean="0"/>
              <a:t/>
            </a:r>
            <a:br>
              <a:rPr lang="en-GB" sz="3600" b="1" u="sng" dirty="0" smtClean="0"/>
            </a:br>
            <a:r>
              <a:rPr lang="en-GB" sz="3600" b="1" u="sng" dirty="0"/>
              <a:t/>
            </a:r>
            <a:br>
              <a:rPr lang="en-GB" sz="3600" b="1" u="sng" dirty="0"/>
            </a:br>
            <a:r>
              <a:rPr lang="en-GB" sz="3600" b="1" u="sng" dirty="0" smtClean="0"/>
              <a:t/>
            </a:r>
            <a:br>
              <a:rPr lang="en-GB" sz="3600" b="1" u="sng" dirty="0" smtClean="0"/>
            </a:br>
            <a:r>
              <a:rPr lang="en-GB" sz="3600" b="1" u="sng" dirty="0"/>
              <a:t/>
            </a:r>
            <a:br>
              <a:rPr lang="en-GB" sz="3600" b="1" u="sng" dirty="0"/>
            </a:br>
            <a:r>
              <a:rPr lang="en-GB" sz="3600" b="1" u="sng" dirty="0" smtClean="0"/>
              <a:t/>
            </a:r>
            <a:br>
              <a:rPr lang="en-GB" sz="3600" b="1" u="sng" dirty="0" smtClean="0"/>
            </a:br>
            <a:r>
              <a:rPr lang="en-GB" sz="3600" b="1" u="sng" dirty="0" smtClean="0"/>
              <a:t/>
            </a:r>
            <a:br>
              <a:rPr lang="en-GB" sz="3600" b="1" u="sng" dirty="0" smtClean="0"/>
            </a:br>
            <a:r>
              <a:rPr lang="en-GB" sz="3600" b="1" u="sng" dirty="0" smtClean="0"/>
              <a:t/>
            </a:r>
            <a:br>
              <a:rPr lang="en-GB" sz="3600" b="1" u="sng" dirty="0" smtClean="0"/>
            </a:br>
            <a:r>
              <a:rPr lang="en-US" sz="3600" b="1" dirty="0" smtClean="0"/>
              <a:t>Dem</a:t>
            </a:r>
            <a:r>
              <a:rPr lang="en-US" sz="3600" b="1" dirty="0" smtClean="0"/>
              <a:t>erits </a:t>
            </a:r>
            <a:r>
              <a:rPr lang="en-US" sz="3600" b="1" dirty="0"/>
              <a:t>of </a:t>
            </a:r>
            <a:r>
              <a:rPr lang="en-US" sz="3600" b="1" dirty="0" err="1"/>
              <a:t>ARR</a:t>
            </a:r>
            <a:r>
              <a:rPr lang="en-US" sz="3600" dirty="0"/>
              <a:t/>
            </a:r>
            <a:br>
              <a:rPr lang="en-US" sz="3600" dirty="0"/>
            </a:br>
            <a:r>
              <a:rPr lang="en-GB" sz="3600" b="1" u="sng" dirty="0" smtClean="0"/>
              <a:t/>
            </a:r>
            <a:br>
              <a:rPr lang="en-GB" sz="3600" b="1" u="sng" dirty="0" smtClean="0"/>
            </a:br>
            <a:r>
              <a:rPr lang="en-GB" sz="3600" b="1" u="sng" dirty="0"/>
              <a:t/>
            </a:r>
            <a:br>
              <a:rPr lang="en-GB" sz="3600" b="1" u="sng" dirty="0"/>
            </a:br>
            <a:r>
              <a:rPr lang="en-GB" sz="3600" b="1" u="sng" dirty="0" smtClean="0"/>
              <a:t/>
            </a:r>
            <a:br>
              <a:rPr lang="en-GB" sz="3600" b="1" u="sng" dirty="0" smtClean="0"/>
            </a:br>
            <a:r>
              <a:rPr lang="en-GB" sz="3600" b="1" u="sng" dirty="0"/>
              <a:t/>
            </a:r>
            <a:br>
              <a:rPr lang="en-GB" sz="3600" b="1" u="sng" dirty="0"/>
            </a:br>
            <a:r>
              <a:rPr lang="en-GB" sz="3600" b="1" u="sng" dirty="0" smtClean="0"/>
              <a:t/>
            </a:r>
            <a:br>
              <a:rPr lang="en-GB" sz="3600" b="1" u="sng" dirty="0" smtClean="0"/>
            </a:br>
            <a:r>
              <a:rPr lang="en-GB" sz="3600" b="1" u="sng" dirty="0"/>
              <a:t/>
            </a:r>
            <a:br>
              <a:rPr lang="en-GB" sz="3600" b="1" u="sng" dirty="0"/>
            </a:br>
            <a:r>
              <a:rPr lang="en-GB" sz="3600" b="1" dirty="0" smtClean="0"/>
              <a:t>  </a:t>
            </a:r>
            <a:br>
              <a:rPr lang="en-GB" sz="3600" b="1" dirty="0" smtClean="0"/>
            </a:br>
            <a:r>
              <a:rPr lang="en-GB" sz="3600" b="1" dirty="0" smtClean="0"/>
              <a:t>   </a:t>
            </a:r>
            <a:endParaRPr lang="en-US" sz="3200" dirty="0"/>
          </a:p>
        </p:txBody>
      </p:sp>
      <p:sp>
        <p:nvSpPr>
          <p:cNvPr id="6" name="Rectangle 4"/>
          <p:cNvSpPr>
            <a:spLocks noChangeArrowheads="1"/>
          </p:cNvSpPr>
          <p:nvPr/>
        </p:nvSpPr>
        <p:spPr bwMode="auto">
          <a:xfrm>
            <a:off x="0" y="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sp>
        <p:nvSpPr>
          <p:cNvPr id="3" name="Content Placeholder 2"/>
          <p:cNvSpPr>
            <a:spLocks noGrp="1"/>
          </p:cNvSpPr>
          <p:nvPr>
            <p:ph idx="1"/>
          </p:nvPr>
        </p:nvSpPr>
        <p:spPr>
          <a:xfrm>
            <a:off x="285750" y="1036640"/>
            <a:ext cx="11296650" cy="5623239"/>
          </a:xfrm>
        </p:spPr>
        <p:txBody>
          <a:bodyPr/>
          <a:lstStyle/>
          <a:p>
            <a:pPr marL="0" indent="0">
              <a:lnSpc>
                <a:spcPct val="150000"/>
              </a:lnSpc>
              <a:buNone/>
            </a:pPr>
            <a:r>
              <a:rPr lang="en-US" dirty="0" smtClean="0"/>
              <a:t>1. It </a:t>
            </a:r>
            <a:r>
              <a:rPr lang="en-US" dirty="0"/>
              <a:t>ignores the time value of money</a:t>
            </a:r>
            <a:r>
              <a:rPr lang="en-US" dirty="0" smtClean="0"/>
              <a:t>.</a:t>
            </a:r>
            <a:endParaRPr lang="en-US" dirty="0"/>
          </a:p>
          <a:p>
            <a:pPr marL="0" indent="0">
              <a:lnSpc>
                <a:spcPct val="150000"/>
              </a:lnSpc>
              <a:buNone/>
            </a:pPr>
            <a:r>
              <a:rPr lang="en-US" dirty="0"/>
              <a:t>2. It ignores the reinvestment potential of a project. </a:t>
            </a:r>
          </a:p>
          <a:p>
            <a:pPr marL="0" indent="0">
              <a:lnSpc>
                <a:spcPct val="150000"/>
              </a:lnSpc>
              <a:buNone/>
            </a:pPr>
            <a:r>
              <a:rPr lang="en-US" dirty="0"/>
              <a:t>3. Different methods are used for accounting profit. So, it leads to some difficulties in the calculation of the project. </a:t>
            </a:r>
          </a:p>
          <a:p>
            <a:pPr marL="0" indent="0">
              <a:lnSpc>
                <a:spcPct val="150000"/>
              </a:lnSpc>
              <a:buNone/>
            </a:pPr>
            <a:endParaRPr lang="en-GB" dirty="0"/>
          </a:p>
          <a:p>
            <a:pPr marL="0" indent="0">
              <a:buNone/>
            </a:pPr>
            <a:endParaRPr lang="en-GB" dirty="0" smtClean="0"/>
          </a:p>
          <a:p>
            <a:pPr marL="0" indent="0">
              <a:buNone/>
            </a:pPr>
            <a:endParaRPr lang="en-US" dirty="0" smtClean="0"/>
          </a:p>
          <a:p>
            <a:pPr marL="0" indent="0">
              <a:buNone/>
            </a:pPr>
            <a:endParaRPr lang="en-US" dirty="0"/>
          </a:p>
          <a:p>
            <a:pPr marL="0" indent="0">
              <a:buNone/>
            </a:pPr>
            <a:endParaRPr lang="en-US" dirty="0" smtClean="0"/>
          </a:p>
          <a:p>
            <a:pPr marL="0" indent="0">
              <a:buNone/>
            </a:pPr>
            <a:endParaRPr lang="en-US" dirty="0"/>
          </a:p>
        </p:txBody>
      </p:sp>
    </p:spTree>
    <p:extLst>
      <p:ext uri="{BB962C8B-B14F-4D97-AF65-F5344CB8AC3E}">
        <p14:creationId xmlns:p14="http://schemas.microsoft.com/office/powerpoint/2010/main" val="2925767778"/>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11210" y="0"/>
            <a:ext cx="8926109" cy="734786"/>
          </a:xfrm>
          <a:noFill/>
        </p:spPr>
        <p:txBody>
          <a:bodyPr/>
          <a:lstStyle/>
          <a:p>
            <a:pPr algn="l"/>
            <a:r>
              <a:rPr lang="en-US" sz="3600" b="1" dirty="0" smtClean="0"/>
              <a:t>Net Present Value (</a:t>
            </a:r>
            <a:r>
              <a:rPr lang="en-US" sz="3600" b="1" dirty="0" err="1" smtClean="0"/>
              <a:t>NPV</a:t>
            </a:r>
            <a:r>
              <a:rPr lang="en-US" sz="3600" b="1" dirty="0" smtClean="0"/>
              <a:t>)</a:t>
            </a:r>
            <a:endParaRPr lang="en-US" sz="3600" dirty="0"/>
          </a:p>
        </p:txBody>
      </p:sp>
      <p:sp>
        <p:nvSpPr>
          <p:cNvPr id="3" name="Content Placeholder 2"/>
          <p:cNvSpPr>
            <a:spLocks noGrp="1"/>
          </p:cNvSpPr>
          <p:nvPr>
            <p:ph idx="1"/>
          </p:nvPr>
        </p:nvSpPr>
        <p:spPr>
          <a:xfrm>
            <a:off x="111210" y="734786"/>
            <a:ext cx="11634100" cy="5943600"/>
          </a:xfrm>
          <a:noFill/>
        </p:spPr>
        <p:txBody>
          <a:bodyPr/>
          <a:lstStyle/>
          <a:p>
            <a:pPr marL="0" indent="0" algn="just">
              <a:buNone/>
            </a:pPr>
            <a:r>
              <a:rPr lang="en-US" b="1" dirty="0" smtClean="0"/>
              <a:t> </a:t>
            </a:r>
            <a:endParaRPr lang="en-US" b="1" dirty="0" smtClean="0"/>
          </a:p>
          <a:p>
            <a:pPr marL="0" indent="0" algn="just">
              <a:buNone/>
            </a:pPr>
            <a:r>
              <a:rPr lang="en-US" dirty="0" smtClean="0"/>
              <a:t>Net </a:t>
            </a:r>
            <a:r>
              <a:rPr lang="en-US" dirty="0"/>
              <a:t>present value describes as the summation of the present value of cash inflow and present value of cash outflow. </a:t>
            </a:r>
            <a:endParaRPr lang="en-US" dirty="0" smtClean="0"/>
          </a:p>
          <a:p>
            <a:pPr marL="0" indent="0" algn="just">
              <a:buNone/>
            </a:pPr>
            <a:endParaRPr lang="en-US" dirty="0" smtClean="0"/>
          </a:p>
          <a:p>
            <a:pPr marL="0" indent="0" algn="just">
              <a:buNone/>
            </a:pPr>
            <a:r>
              <a:rPr lang="en-US" dirty="0" err="1"/>
              <a:t>NPV</a:t>
            </a:r>
            <a:r>
              <a:rPr lang="en-US" dirty="0"/>
              <a:t> = Total Present value of Future Cash inflows - Initial Investment. Or Total Present value of Future Cash inflows less total present value of cash </a:t>
            </a:r>
            <a:r>
              <a:rPr lang="en-US" dirty="0" smtClean="0"/>
              <a:t>outflows</a:t>
            </a:r>
          </a:p>
          <a:p>
            <a:pPr marL="0" indent="0" algn="just">
              <a:buNone/>
            </a:pPr>
            <a:endParaRPr lang="en-US" dirty="0"/>
          </a:p>
          <a:p>
            <a:pPr marL="0" indent="0">
              <a:buNone/>
            </a:pPr>
            <a:r>
              <a:rPr lang="en-US" b="1" dirty="0"/>
              <a:t>Accept/Reject criteria </a:t>
            </a:r>
            <a:endParaRPr lang="en-US" dirty="0"/>
          </a:p>
          <a:p>
            <a:pPr marL="0" indent="0">
              <a:buNone/>
            </a:pPr>
            <a:r>
              <a:rPr lang="en-US" dirty="0"/>
              <a:t>If </a:t>
            </a:r>
            <a:r>
              <a:rPr lang="en-US" dirty="0" err="1" smtClean="0"/>
              <a:t>NPV</a:t>
            </a:r>
            <a:r>
              <a:rPr lang="en-US" dirty="0" smtClean="0"/>
              <a:t> is positive, accept the project, otherwise reject.</a:t>
            </a:r>
            <a:endParaRPr lang="en-GB" dirty="0"/>
          </a:p>
          <a:p>
            <a:pPr marL="0" indent="0" algn="just">
              <a:buNone/>
            </a:pPr>
            <a:endParaRPr lang="en-GB" dirty="0" smtClean="0"/>
          </a:p>
          <a:p>
            <a:pPr marL="0" indent="0" algn="just">
              <a:buNone/>
            </a:pPr>
            <a:endParaRPr lang="en-GB" dirty="0"/>
          </a:p>
          <a:p>
            <a:pPr marL="0" indent="0" algn="just">
              <a:buNone/>
            </a:pPr>
            <a:endParaRPr lang="en-GB" dirty="0" smtClean="0"/>
          </a:p>
          <a:p>
            <a:pPr marL="0" indent="0" algn="just">
              <a:buNone/>
            </a:pPr>
            <a:endParaRPr lang="en-GB" dirty="0" smtClean="0"/>
          </a:p>
        </p:txBody>
      </p:sp>
    </p:spTree>
    <p:extLst>
      <p:ext uri="{BB962C8B-B14F-4D97-AF65-F5344CB8AC3E}">
        <p14:creationId xmlns:p14="http://schemas.microsoft.com/office/powerpoint/2010/main" val="1671744395"/>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11210" y="0"/>
            <a:ext cx="8926109" cy="889686"/>
          </a:xfrm>
          <a:noFill/>
        </p:spPr>
        <p:txBody>
          <a:bodyPr/>
          <a:lstStyle/>
          <a:p>
            <a:pPr algn="l"/>
            <a:r>
              <a:rPr lang="en-US" sz="3600" b="1" dirty="0" smtClean="0"/>
              <a:t>Illustration-</a:t>
            </a:r>
            <a:r>
              <a:rPr lang="en-US" sz="3600" b="1" dirty="0" err="1" smtClean="0"/>
              <a:t>NPV</a:t>
            </a:r>
            <a:endParaRPr lang="en-US" sz="3600" dirty="0"/>
          </a:p>
        </p:txBody>
      </p:sp>
      <p:sp>
        <p:nvSpPr>
          <p:cNvPr id="3" name="Content Placeholder 2"/>
          <p:cNvSpPr>
            <a:spLocks noGrp="1"/>
          </p:cNvSpPr>
          <p:nvPr>
            <p:ph idx="1"/>
          </p:nvPr>
        </p:nvSpPr>
        <p:spPr>
          <a:xfrm>
            <a:off x="111210" y="1023538"/>
            <a:ext cx="12080790" cy="5556876"/>
          </a:xfrm>
          <a:noFill/>
        </p:spPr>
        <p:txBody>
          <a:bodyPr/>
          <a:lstStyle/>
          <a:p>
            <a:r>
              <a:rPr lang="en-US" dirty="0" smtClean="0"/>
              <a:t>Calculate </a:t>
            </a:r>
            <a:r>
              <a:rPr lang="en-US" dirty="0"/>
              <a:t>the </a:t>
            </a:r>
            <a:r>
              <a:rPr lang="en-US" dirty="0" err="1" smtClean="0"/>
              <a:t>NPV</a:t>
            </a:r>
            <a:r>
              <a:rPr lang="en-US" dirty="0" smtClean="0"/>
              <a:t> of </a:t>
            </a:r>
            <a:r>
              <a:rPr lang="en-US" dirty="0"/>
              <a:t>the </a:t>
            </a:r>
            <a:r>
              <a:rPr lang="en-US" dirty="0" smtClean="0"/>
              <a:t>following two </a:t>
            </a:r>
            <a:r>
              <a:rPr lang="en-US" dirty="0"/>
              <a:t>project and suggest which of the two projects should be </a:t>
            </a:r>
            <a:r>
              <a:rPr lang="en-US" dirty="0" smtClean="0"/>
              <a:t>accepted</a:t>
            </a:r>
            <a:endParaRPr lang="en-US" dirty="0"/>
          </a:p>
        </p:txBody>
      </p:sp>
      <p:graphicFrame>
        <p:nvGraphicFramePr>
          <p:cNvPr id="4" name="Table 3"/>
          <p:cNvGraphicFramePr>
            <a:graphicFrameLocks noGrp="1"/>
          </p:cNvGraphicFramePr>
          <p:nvPr>
            <p:extLst>
              <p:ext uri="{D42A27DB-BD31-4B8C-83A1-F6EECF244321}">
                <p14:modId xmlns:p14="http://schemas.microsoft.com/office/powerpoint/2010/main" val="3999912832"/>
              </p:ext>
            </p:extLst>
          </p:nvPr>
        </p:nvGraphicFramePr>
        <p:xfrm>
          <a:off x="961698" y="2680137"/>
          <a:ext cx="7141778" cy="2853560"/>
        </p:xfrm>
        <a:graphic>
          <a:graphicData uri="http://schemas.openxmlformats.org/drawingml/2006/table">
            <a:tbl>
              <a:tblPr firstRow="1" firstCol="1" bandRow="1"/>
              <a:tblGrid>
                <a:gridCol w="2687267">
                  <a:extLst>
                    <a:ext uri="{9D8B030D-6E8A-4147-A177-3AD203B41FA5}">
                      <a16:colId xmlns:a16="http://schemas.microsoft.com/office/drawing/2014/main" val="3390227002"/>
                    </a:ext>
                  </a:extLst>
                </a:gridCol>
                <a:gridCol w="2542722">
                  <a:extLst>
                    <a:ext uri="{9D8B030D-6E8A-4147-A177-3AD203B41FA5}">
                      <a16:colId xmlns:a16="http://schemas.microsoft.com/office/drawing/2014/main" val="1831741973"/>
                    </a:ext>
                  </a:extLst>
                </a:gridCol>
                <a:gridCol w="1911789">
                  <a:extLst>
                    <a:ext uri="{9D8B030D-6E8A-4147-A177-3AD203B41FA5}">
                      <a16:colId xmlns:a16="http://schemas.microsoft.com/office/drawing/2014/main" val="2281968192"/>
                    </a:ext>
                  </a:extLst>
                </a:gridCol>
              </a:tblGrid>
              <a:tr h="713390">
                <a:tc>
                  <a:txBody>
                    <a:bodyPr/>
                    <a:lstStyle/>
                    <a:p>
                      <a:pPr algn="just">
                        <a:lnSpc>
                          <a:spcPct val="115000"/>
                        </a:lnSpc>
                        <a:spcAft>
                          <a:spcPts val="0"/>
                        </a:spcAft>
                      </a:pPr>
                      <a:r>
                        <a:rPr lang="en-US" sz="2400" b="1" dirty="0">
                          <a:effectLst/>
                          <a:latin typeface="Times New Roman" panose="02020603050405020304" pitchFamily="18" charset="0"/>
                          <a:ea typeface="Times New Roman" panose="02020603050405020304" pitchFamily="18" charset="0"/>
                          <a:cs typeface="Times New Roman" panose="02020603050405020304" pitchFamily="18" charset="0"/>
                        </a:rPr>
                        <a:t> </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15000"/>
                        </a:lnSpc>
                        <a:spcAft>
                          <a:spcPts val="0"/>
                        </a:spcAft>
                      </a:pPr>
                      <a:r>
                        <a:rPr lang="en-US" sz="2400" b="1" dirty="0">
                          <a:effectLst/>
                          <a:latin typeface="Times New Roman" panose="02020603050405020304" pitchFamily="18" charset="0"/>
                          <a:ea typeface="Times New Roman" panose="02020603050405020304" pitchFamily="18" charset="0"/>
                          <a:cs typeface="Times New Roman" panose="02020603050405020304" pitchFamily="18" charset="0"/>
                        </a:rPr>
                        <a:t>Project X</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15000"/>
                        </a:lnSpc>
                        <a:spcAft>
                          <a:spcPts val="0"/>
                        </a:spcAft>
                      </a:pPr>
                      <a:r>
                        <a:rPr lang="en-US" sz="2400" b="1">
                          <a:effectLst/>
                          <a:latin typeface="Times New Roman" panose="02020603050405020304" pitchFamily="18" charset="0"/>
                          <a:ea typeface="Times New Roman" panose="02020603050405020304" pitchFamily="18" charset="0"/>
                          <a:cs typeface="Times New Roman" panose="02020603050405020304" pitchFamily="18" charset="0"/>
                        </a:rPr>
                        <a:t>Project Y</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849503868"/>
                  </a:ext>
                </a:extLst>
              </a:tr>
              <a:tr h="713390">
                <a:tc>
                  <a:txBody>
                    <a:bodyPr/>
                    <a:lstStyle/>
                    <a:p>
                      <a:pPr algn="just">
                        <a:lnSpc>
                          <a:spcPct val="115000"/>
                        </a:lnSpc>
                        <a:spcAft>
                          <a:spcPts val="0"/>
                        </a:spcAft>
                      </a:pPr>
                      <a:r>
                        <a:rPr lang="en-US" sz="2400" b="1">
                          <a:solidFill>
                            <a:srgbClr val="221F1F"/>
                          </a:solidFill>
                          <a:effectLst/>
                          <a:latin typeface="Times New Roman" panose="02020603050405020304" pitchFamily="18" charset="0"/>
                          <a:ea typeface="Calibri" panose="020F0502020204030204" pitchFamily="34" charset="0"/>
                          <a:cs typeface="Times New Roman" panose="02020603050405020304" pitchFamily="18" charset="0"/>
                        </a:rPr>
                        <a:t>Initial Investment </a:t>
                      </a:r>
                      <a:endParaRPr lang="en-US" sz="2400" b="1">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15000"/>
                        </a:lnSpc>
                        <a:spcAft>
                          <a:spcPts val="0"/>
                        </a:spcAft>
                      </a:pPr>
                      <a:r>
                        <a:rPr lang="en-US" sz="2400" b="1" dirty="0">
                          <a:solidFill>
                            <a:srgbClr val="221F1F"/>
                          </a:solidFill>
                          <a:effectLst/>
                          <a:latin typeface="Times New Roman" panose="02020603050405020304" pitchFamily="18" charset="0"/>
                          <a:ea typeface="Calibri" panose="020F0502020204030204" pitchFamily="34" charset="0"/>
                          <a:cs typeface="Times New Roman" panose="02020603050405020304" pitchFamily="18" charset="0"/>
                        </a:rPr>
                        <a:t>$ 20,000 </a:t>
                      </a:r>
                      <a:endParaRPr lang="en-US" sz="2400" b="1"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15000"/>
                        </a:lnSpc>
                        <a:spcAft>
                          <a:spcPts val="0"/>
                        </a:spcAft>
                      </a:pPr>
                      <a:r>
                        <a:rPr lang="en-US" sz="2400" b="1">
                          <a:solidFill>
                            <a:srgbClr val="221F1F"/>
                          </a:solidFill>
                          <a:effectLst/>
                          <a:latin typeface="Times New Roman" panose="02020603050405020304" pitchFamily="18" charset="0"/>
                          <a:ea typeface="Calibri" panose="020F0502020204030204" pitchFamily="34" charset="0"/>
                          <a:cs typeface="Times New Roman" panose="02020603050405020304" pitchFamily="18" charset="0"/>
                        </a:rPr>
                        <a:t>$ 30,000 </a:t>
                      </a:r>
                      <a:endParaRPr lang="en-US" sz="2400" b="1">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75146599"/>
                  </a:ext>
                </a:extLst>
              </a:tr>
              <a:tr h="713390">
                <a:tc>
                  <a:txBody>
                    <a:bodyPr/>
                    <a:lstStyle/>
                    <a:p>
                      <a:pPr algn="just">
                        <a:lnSpc>
                          <a:spcPct val="115000"/>
                        </a:lnSpc>
                        <a:spcAft>
                          <a:spcPts val="0"/>
                        </a:spcAft>
                      </a:pPr>
                      <a:r>
                        <a:rPr lang="en-US" sz="2400" b="1">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Estimated Life </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15000"/>
                        </a:lnSpc>
                        <a:spcAft>
                          <a:spcPts val="0"/>
                        </a:spcAft>
                      </a:pPr>
                      <a:r>
                        <a:rPr lang="en-US" sz="2400" b="1"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5 years </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15000"/>
                        </a:lnSpc>
                        <a:spcAft>
                          <a:spcPts val="0"/>
                        </a:spcAft>
                      </a:pPr>
                      <a:r>
                        <a:rPr lang="en-US" sz="2400" b="1"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5 years </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56104129"/>
                  </a:ext>
                </a:extLst>
              </a:tr>
              <a:tr h="713390">
                <a:tc>
                  <a:txBody>
                    <a:bodyPr/>
                    <a:lstStyle/>
                    <a:p>
                      <a:pPr algn="just">
                        <a:lnSpc>
                          <a:spcPct val="115000"/>
                        </a:lnSpc>
                        <a:spcAft>
                          <a:spcPts val="0"/>
                        </a:spcAft>
                      </a:pPr>
                      <a:r>
                        <a:rPr lang="en-US" sz="2400" b="1">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Scrap Value </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15000"/>
                        </a:lnSpc>
                        <a:spcAft>
                          <a:spcPts val="0"/>
                        </a:spcAft>
                      </a:pPr>
                      <a:r>
                        <a:rPr lang="en-US" sz="2400" b="1">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$ 1,000 </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15000"/>
                        </a:lnSpc>
                        <a:spcAft>
                          <a:spcPts val="0"/>
                        </a:spcAft>
                      </a:pPr>
                      <a:r>
                        <a:rPr lang="en-US" sz="2400" b="1"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$ 2,000 </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4063037763"/>
                  </a:ext>
                </a:extLst>
              </a:tr>
            </a:tbl>
          </a:graphicData>
        </a:graphic>
      </p:graphicFrame>
    </p:spTree>
    <p:extLst>
      <p:ext uri="{BB962C8B-B14F-4D97-AF65-F5344CB8AC3E}">
        <p14:creationId xmlns:p14="http://schemas.microsoft.com/office/powerpoint/2010/main" val="4023217656"/>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72467" y="0"/>
            <a:ext cx="10273761" cy="677415"/>
          </a:xfrm>
          <a:noFill/>
        </p:spPr>
        <p:txBody>
          <a:bodyPr/>
          <a:lstStyle/>
          <a:p>
            <a:pPr algn="l"/>
            <a:r>
              <a:rPr lang="en-US" sz="3600" b="1" dirty="0" smtClean="0"/>
              <a:t>Illustration-</a:t>
            </a:r>
            <a:r>
              <a:rPr lang="en-US" sz="3600" b="1" dirty="0" err="1" smtClean="0"/>
              <a:t>NPV</a:t>
            </a:r>
            <a:r>
              <a:rPr lang="en-US" sz="3600" b="1" dirty="0" smtClean="0"/>
              <a:t>-</a:t>
            </a:r>
            <a:r>
              <a:rPr lang="en-US" sz="3600" b="1" dirty="0" err="1" smtClean="0"/>
              <a:t>Ctd</a:t>
            </a:r>
            <a:endParaRPr lang="en-US" sz="3600" dirty="0"/>
          </a:p>
        </p:txBody>
      </p:sp>
      <p:sp>
        <p:nvSpPr>
          <p:cNvPr id="3" name="Content Placeholder 2"/>
          <p:cNvSpPr>
            <a:spLocks noGrp="1"/>
          </p:cNvSpPr>
          <p:nvPr>
            <p:ph idx="1"/>
          </p:nvPr>
        </p:nvSpPr>
        <p:spPr>
          <a:xfrm>
            <a:off x="179614" y="677415"/>
            <a:ext cx="12012386" cy="6546345"/>
          </a:xfrm>
          <a:noFill/>
        </p:spPr>
        <p:txBody>
          <a:bodyPr/>
          <a:lstStyle/>
          <a:p>
            <a:pPr marL="0" indent="0">
              <a:buNone/>
            </a:pPr>
            <a:r>
              <a:rPr lang="en-US" dirty="0" smtClean="0"/>
              <a:t>The </a:t>
            </a:r>
            <a:r>
              <a:rPr lang="en-US" dirty="0"/>
              <a:t>profits before depreciation and after taxation (cash flows) are as </a:t>
            </a:r>
            <a:r>
              <a:rPr lang="en-US" dirty="0" smtClean="0"/>
              <a:t>follows</a:t>
            </a:r>
          </a:p>
          <a:p>
            <a:pPr marL="0" indent="0">
              <a:buNone/>
            </a:pPr>
            <a:endParaRPr lang="en-GB" dirty="0"/>
          </a:p>
          <a:p>
            <a:pPr marL="0" indent="0">
              <a:buNone/>
            </a:pPr>
            <a:endParaRPr lang="en-GB" dirty="0" smtClean="0"/>
          </a:p>
          <a:p>
            <a:pPr marL="0" indent="0">
              <a:buNone/>
            </a:pPr>
            <a:endParaRPr lang="en-GB" dirty="0"/>
          </a:p>
          <a:p>
            <a:pPr marL="0" indent="0">
              <a:buNone/>
            </a:pPr>
            <a:endParaRPr lang="en-GB" dirty="0" smtClean="0"/>
          </a:p>
          <a:p>
            <a:pPr marL="0" indent="0">
              <a:buNone/>
            </a:pPr>
            <a:endParaRPr lang="en-GB" dirty="0"/>
          </a:p>
          <a:p>
            <a:pPr marL="0" indent="0">
              <a:buNone/>
            </a:pPr>
            <a:endParaRPr lang="en-US" dirty="0"/>
          </a:p>
        </p:txBody>
      </p:sp>
      <p:graphicFrame>
        <p:nvGraphicFramePr>
          <p:cNvPr id="5" name="Table 4"/>
          <p:cNvGraphicFramePr>
            <a:graphicFrameLocks noGrp="1"/>
          </p:cNvGraphicFramePr>
          <p:nvPr>
            <p:extLst>
              <p:ext uri="{D42A27DB-BD31-4B8C-83A1-F6EECF244321}">
                <p14:modId xmlns:p14="http://schemas.microsoft.com/office/powerpoint/2010/main" val="2533116730"/>
              </p:ext>
            </p:extLst>
          </p:nvPr>
        </p:nvGraphicFramePr>
        <p:xfrm>
          <a:off x="725214" y="1797271"/>
          <a:ext cx="6763407" cy="2017985"/>
        </p:xfrm>
        <a:graphic>
          <a:graphicData uri="http://schemas.openxmlformats.org/drawingml/2006/table">
            <a:tbl>
              <a:tblPr firstRow="1" firstCol="1" bandRow="1"/>
              <a:tblGrid>
                <a:gridCol w="875305">
                  <a:extLst>
                    <a:ext uri="{9D8B030D-6E8A-4147-A177-3AD203B41FA5}">
                      <a16:colId xmlns:a16="http://schemas.microsoft.com/office/drawing/2014/main" val="51991638"/>
                    </a:ext>
                  </a:extLst>
                </a:gridCol>
                <a:gridCol w="1129569">
                  <a:extLst>
                    <a:ext uri="{9D8B030D-6E8A-4147-A177-3AD203B41FA5}">
                      <a16:colId xmlns:a16="http://schemas.microsoft.com/office/drawing/2014/main" val="2306113150"/>
                    </a:ext>
                  </a:extLst>
                </a:gridCol>
                <a:gridCol w="1130454">
                  <a:extLst>
                    <a:ext uri="{9D8B030D-6E8A-4147-A177-3AD203B41FA5}">
                      <a16:colId xmlns:a16="http://schemas.microsoft.com/office/drawing/2014/main" val="2213635577"/>
                    </a:ext>
                  </a:extLst>
                </a:gridCol>
                <a:gridCol w="1256258">
                  <a:extLst>
                    <a:ext uri="{9D8B030D-6E8A-4147-A177-3AD203B41FA5}">
                      <a16:colId xmlns:a16="http://schemas.microsoft.com/office/drawing/2014/main" val="3054155820"/>
                    </a:ext>
                  </a:extLst>
                </a:gridCol>
                <a:gridCol w="1255371">
                  <a:extLst>
                    <a:ext uri="{9D8B030D-6E8A-4147-A177-3AD203B41FA5}">
                      <a16:colId xmlns:a16="http://schemas.microsoft.com/office/drawing/2014/main" val="46139858"/>
                    </a:ext>
                  </a:extLst>
                </a:gridCol>
                <a:gridCol w="1116450">
                  <a:extLst>
                    <a:ext uri="{9D8B030D-6E8A-4147-A177-3AD203B41FA5}">
                      <a16:colId xmlns:a16="http://schemas.microsoft.com/office/drawing/2014/main" val="1105148563"/>
                    </a:ext>
                  </a:extLst>
                </a:gridCol>
              </a:tblGrid>
              <a:tr h="403597">
                <a:tc>
                  <a:txBody>
                    <a:bodyPr/>
                    <a:lstStyle/>
                    <a:p>
                      <a:pPr algn="just">
                        <a:lnSpc>
                          <a:spcPct val="115000"/>
                        </a:lnSpc>
                        <a:spcAft>
                          <a:spcPts val="0"/>
                        </a:spcAft>
                      </a:pPr>
                      <a:r>
                        <a:rPr lang="en-US" sz="1200" b="1" dirty="0">
                          <a:effectLst/>
                          <a:latin typeface="Times New Roman" panose="02020603050405020304" pitchFamily="18" charset="0"/>
                          <a:ea typeface="Times New Roman" panose="02020603050405020304" pitchFamily="18" charset="0"/>
                          <a:cs typeface="Times New Roman" panose="02020603050405020304" pitchFamily="18" charset="0"/>
                        </a:rPr>
                        <a:t>Project</a:t>
                      </a:r>
                      <a:endParaRPr lang="en-US" sz="12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15000"/>
                        </a:lnSpc>
                        <a:spcAft>
                          <a:spcPts val="0"/>
                        </a:spcAft>
                      </a:pPr>
                      <a:r>
                        <a:rPr lang="en-US" sz="2000" b="1" dirty="0">
                          <a:effectLst/>
                          <a:latin typeface="Times New Roman" panose="02020603050405020304" pitchFamily="18" charset="0"/>
                          <a:ea typeface="Times New Roman" panose="02020603050405020304" pitchFamily="18" charset="0"/>
                          <a:cs typeface="Times New Roman" panose="02020603050405020304" pitchFamily="18" charset="0"/>
                        </a:rPr>
                        <a:t>Year 1</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15000"/>
                        </a:lnSpc>
                        <a:spcAft>
                          <a:spcPts val="0"/>
                        </a:spcAft>
                      </a:pPr>
                      <a:r>
                        <a:rPr lang="en-US" sz="2000" b="1">
                          <a:effectLst/>
                          <a:latin typeface="Times New Roman" panose="02020603050405020304" pitchFamily="18" charset="0"/>
                          <a:ea typeface="Times New Roman" panose="02020603050405020304" pitchFamily="18" charset="0"/>
                          <a:cs typeface="Times New Roman" panose="02020603050405020304" pitchFamily="18" charset="0"/>
                        </a:rPr>
                        <a:t>Year 2</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15000"/>
                        </a:lnSpc>
                        <a:spcAft>
                          <a:spcPts val="0"/>
                        </a:spcAft>
                      </a:pPr>
                      <a:r>
                        <a:rPr lang="en-US" sz="2000" b="1">
                          <a:effectLst/>
                          <a:latin typeface="Times New Roman" panose="02020603050405020304" pitchFamily="18" charset="0"/>
                          <a:ea typeface="Times New Roman" panose="02020603050405020304" pitchFamily="18" charset="0"/>
                          <a:cs typeface="Times New Roman" panose="02020603050405020304" pitchFamily="18" charset="0"/>
                        </a:rPr>
                        <a:t>Year 3</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15000"/>
                        </a:lnSpc>
                        <a:spcAft>
                          <a:spcPts val="0"/>
                        </a:spcAft>
                      </a:pPr>
                      <a:r>
                        <a:rPr lang="en-US" sz="2000" b="1">
                          <a:effectLst/>
                          <a:latin typeface="Times New Roman" panose="02020603050405020304" pitchFamily="18" charset="0"/>
                          <a:ea typeface="Times New Roman" panose="02020603050405020304" pitchFamily="18" charset="0"/>
                          <a:cs typeface="Times New Roman" panose="02020603050405020304" pitchFamily="18" charset="0"/>
                        </a:rPr>
                        <a:t>Year 4</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15000"/>
                        </a:lnSpc>
                        <a:spcAft>
                          <a:spcPts val="0"/>
                        </a:spcAft>
                      </a:pPr>
                      <a:r>
                        <a:rPr lang="en-US" sz="2000" b="1">
                          <a:effectLst/>
                          <a:latin typeface="Times New Roman" panose="02020603050405020304" pitchFamily="18" charset="0"/>
                          <a:ea typeface="Times New Roman" panose="02020603050405020304" pitchFamily="18" charset="0"/>
                          <a:cs typeface="Times New Roman" panose="02020603050405020304" pitchFamily="18" charset="0"/>
                        </a:rPr>
                        <a:t>Year 5</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400988108"/>
                  </a:ext>
                </a:extLst>
              </a:tr>
              <a:tr h="403597">
                <a:tc>
                  <a:txBody>
                    <a:bodyPr/>
                    <a:lstStyle/>
                    <a:p>
                      <a:pPr algn="just">
                        <a:lnSpc>
                          <a:spcPct val="115000"/>
                        </a:lnSpc>
                        <a:spcAft>
                          <a:spcPts val="0"/>
                        </a:spcAft>
                      </a:pPr>
                      <a:r>
                        <a:rPr lang="en-US" sz="1200" b="1">
                          <a:effectLst/>
                          <a:latin typeface="Times New Roman" panose="02020603050405020304" pitchFamily="18" charset="0"/>
                          <a:ea typeface="Times New Roman" panose="02020603050405020304" pitchFamily="18" charset="0"/>
                          <a:cs typeface="Times New Roman" panose="02020603050405020304" pitchFamily="18" charset="0"/>
                        </a:rPr>
                        <a:t>X</a:t>
                      </a:r>
                      <a:endParaRPr lang="en-US" sz="12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15000"/>
                        </a:lnSpc>
                        <a:spcAft>
                          <a:spcPts val="0"/>
                        </a:spcAft>
                      </a:pPr>
                      <a:r>
                        <a:rPr lang="en-US" sz="2000" b="1" dirty="0">
                          <a:solidFill>
                            <a:srgbClr val="221F1F"/>
                          </a:solidFill>
                          <a:effectLst/>
                          <a:latin typeface="Times New Roman" panose="02020603050405020304" pitchFamily="18" charset="0"/>
                          <a:ea typeface="Calibri" panose="020F0502020204030204" pitchFamily="34" charset="0"/>
                          <a:cs typeface="Times New Roman" panose="02020603050405020304" pitchFamily="18" charset="0"/>
                        </a:rPr>
                        <a:t>5,000 </a:t>
                      </a:r>
                      <a:endParaRPr lang="en-US" sz="2000" b="1"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15000"/>
                        </a:lnSpc>
                        <a:spcAft>
                          <a:spcPts val="0"/>
                        </a:spcAft>
                      </a:pPr>
                      <a:r>
                        <a:rPr lang="en-US" sz="2000" b="1">
                          <a:solidFill>
                            <a:srgbClr val="221F1F"/>
                          </a:solidFill>
                          <a:effectLst/>
                          <a:latin typeface="Times New Roman" panose="02020603050405020304" pitchFamily="18" charset="0"/>
                          <a:ea typeface="Calibri" panose="020F0502020204030204" pitchFamily="34" charset="0"/>
                          <a:cs typeface="Times New Roman" panose="02020603050405020304" pitchFamily="18" charset="0"/>
                        </a:rPr>
                        <a:t>10,000 </a:t>
                      </a:r>
                      <a:endParaRPr lang="en-US" sz="2000" b="1">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15000"/>
                        </a:lnSpc>
                        <a:spcAft>
                          <a:spcPts val="0"/>
                        </a:spcAft>
                      </a:pPr>
                      <a:r>
                        <a:rPr lang="en-US" sz="2000" b="1">
                          <a:solidFill>
                            <a:srgbClr val="221F1F"/>
                          </a:solidFill>
                          <a:effectLst/>
                          <a:latin typeface="Times New Roman" panose="02020603050405020304" pitchFamily="18" charset="0"/>
                          <a:ea typeface="Calibri" panose="020F0502020204030204" pitchFamily="34" charset="0"/>
                          <a:cs typeface="Times New Roman" panose="02020603050405020304" pitchFamily="18" charset="0"/>
                        </a:rPr>
                        <a:t>10,000 </a:t>
                      </a:r>
                      <a:endParaRPr lang="en-US" sz="2000" b="1">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15000"/>
                        </a:lnSpc>
                        <a:spcAft>
                          <a:spcPts val="0"/>
                        </a:spcAft>
                      </a:pPr>
                      <a:r>
                        <a:rPr lang="en-US" sz="2000" b="1">
                          <a:solidFill>
                            <a:srgbClr val="221F1F"/>
                          </a:solidFill>
                          <a:effectLst/>
                          <a:latin typeface="Times New Roman" panose="02020603050405020304" pitchFamily="18" charset="0"/>
                          <a:ea typeface="Calibri" panose="020F0502020204030204" pitchFamily="34" charset="0"/>
                          <a:cs typeface="Times New Roman" panose="02020603050405020304" pitchFamily="18" charset="0"/>
                        </a:rPr>
                        <a:t>3,000 </a:t>
                      </a:r>
                      <a:endParaRPr lang="en-US" sz="2000" b="1">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15000"/>
                        </a:lnSpc>
                        <a:spcAft>
                          <a:spcPts val="0"/>
                        </a:spcAft>
                      </a:pPr>
                      <a:r>
                        <a:rPr lang="en-US" sz="2000" b="1">
                          <a:solidFill>
                            <a:srgbClr val="221F1F"/>
                          </a:solidFill>
                          <a:effectLst/>
                          <a:latin typeface="Times New Roman" panose="02020603050405020304" pitchFamily="18" charset="0"/>
                          <a:ea typeface="Calibri" panose="020F0502020204030204" pitchFamily="34" charset="0"/>
                          <a:cs typeface="Times New Roman" panose="02020603050405020304" pitchFamily="18" charset="0"/>
                        </a:rPr>
                        <a:t>2,000 </a:t>
                      </a:r>
                      <a:endParaRPr lang="en-US" sz="2000" b="1">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819673582"/>
                  </a:ext>
                </a:extLst>
              </a:tr>
              <a:tr h="403597">
                <a:tc>
                  <a:txBody>
                    <a:bodyPr/>
                    <a:lstStyle/>
                    <a:p>
                      <a:pPr algn="just">
                        <a:lnSpc>
                          <a:spcPct val="115000"/>
                        </a:lnSpc>
                        <a:spcAft>
                          <a:spcPts val="0"/>
                        </a:spcAft>
                      </a:pPr>
                      <a:r>
                        <a:rPr lang="en-US" sz="1200" b="1">
                          <a:effectLst/>
                          <a:latin typeface="Times New Roman" panose="02020603050405020304" pitchFamily="18" charset="0"/>
                          <a:ea typeface="Times New Roman" panose="02020603050405020304" pitchFamily="18" charset="0"/>
                          <a:cs typeface="Times New Roman" panose="02020603050405020304" pitchFamily="18" charset="0"/>
                        </a:rPr>
                        <a:t>Y</a:t>
                      </a:r>
                      <a:endParaRPr lang="en-US" sz="12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15000"/>
                        </a:lnSpc>
                        <a:spcAft>
                          <a:spcPts val="0"/>
                        </a:spcAft>
                      </a:pPr>
                      <a:r>
                        <a:rPr lang="en-US" sz="2000" b="1" dirty="0">
                          <a:solidFill>
                            <a:srgbClr val="221F1F"/>
                          </a:solidFill>
                          <a:effectLst/>
                          <a:latin typeface="Times New Roman" panose="02020603050405020304" pitchFamily="18" charset="0"/>
                          <a:ea typeface="Calibri" panose="020F0502020204030204" pitchFamily="34" charset="0"/>
                          <a:cs typeface="Times New Roman" panose="02020603050405020304" pitchFamily="18" charset="0"/>
                        </a:rPr>
                        <a:t>20,000 </a:t>
                      </a:r>
                      <a:endParaRPr lang="en-US" sz="2000" b="1"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15000"/>
                        </a:lnSpc>
                        <a:spcAft>
                          <a:spcPts val="0"/>
                        </a:spcAft>
                      </a:pPr>
                      <a:r>
                        <a:rPr lang="en-US" sz="2000" b="1" dirty="0">
                          <a:solidFill>
                            <a:srgbClr val="221F1F"/>
                          </a:solidFill>
                          <a:effectLst/>
                          <a:latin typeface="Times New Roman" panose="02020603050405020304" pitchFamily="18" charset="0"/>
                          <a:ea typeface="Calibri" panose="020F0502020204030204" pitchFamily="34" charset="0"/>
                          <a:cs typeface="Times New Roman" panose="02020603050405020304" pitchFamily="18" charset="0"/>
                        </a:rPr>
                        <a:t>10,000 </a:t>
                      </a:r>
                      <a:endParaRPr lang="en-US" sz="2000" b="1"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15000"/>
                        </a:lnSpc>
                        <a:spcAft>
                          <a:spcPts val="0"/>
                        </a:spcAft>
                      </a:pPr>
                      <a:r>
                        <a:rPr lang="en-US" sz="2000" b="1">
                          <a:solidFill>
                            <a:srgbClr val="221F1F"/>
                          </a:solidFill>
                          <a:effectLst/>
                          <a:latin typeface="Times New Roman" panose="02020603050405020304" pitchFamily="18" charset="0"/>
                          <a:ea typeface="Calibri" panose="020F0502020204030204" pitchFamily="34" charset="0"/>
                          <a:cs typeface="Times New Roman" panose="02020603050405020304" pitchFamily="18" charset="0"/>
                        </a:rPr>
                        <a:t>5,000 </a:t>
                      </a:r>
                      <a:endParaRPr lang="en-US" sz="2000" b="1">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15000"/>
                        </a:lnSpc>
                        <a:spcAft>
                          <a:spcPts val="0"/>
                        </a:spcAft>
                      </a:pPr>
                      <a:r>
                        <a:rPr lang="en-US" sz="2000" b="1">
                          <a:solidFill>
                            <a:srgbClr val="221F1F"/>
                          </a:solidFill>
                          <a:effectLst/>
                          <a:latin typeface="Times New Roman" panose="02020603050405020304" pitchFamily="18" charset="0"/>
                          <a:ea typeface="Calibri" panose="020F0502020204030204" pitchFamily="34" charset="0"/>
                          <a:cs typeface="Times New Roman" panose="02020603050405020304" pitchFamily="18" charset="0"/>
                        </a:rPr>
                        <a:t>3,000 </a:t>
                      </a:r>
                      <a:endParaRPr lang="en-US" sz="2000" b="1">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15000"/>
                        </a:lnSpc>
                        <a:spcAft>
                          <a:spcPts val="0"/>
                        </a:spcAft>
                      </a:pPr>
                      <a:r>
                        <a:rPr lang="en-US" sz="2000" b="1">
                          <a:solidFill>
                            <a:srgbClr val="221F1F"/>
                          </a:solidFill>
                          <a:effectLst/>
                          <a:latin typeface="Times New Roman" panose="02020603050405020304" pitchFamily="18" charset="0"/>
                          <a:ea typeface="Calibri" panose="020F0502020204030204" pitchFamily="34" charset="0"/>
                          <a:cs typeface="Times New Roman" panose="02020603050405020304" pitchFamily="18" charset="0"/>
                        </a:rPr>
                        <a:t>2,000 </a:t>
                      </a:r>
                      <a:endParaRPr lang="en-US" sz="2000" b="1">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140927080"/>
                  </a:ext>
                </a:extLst>
              </a:tr>
              <a:tr h="403597">
                <a:tc>
                  <a:txBody>
                    <a:bodyPr/>
                    <a:lstStyle/>
                    <a:p>
                      <a:pPr algn="just">
                        <a:lnSpc>
                          <a:spcPct val="115000"/>
                        </a:lnSpc>
                        <a:spcAft>
                          <a:spcPts val="0"/>
                        </a:spcAft>
                      </a:pPr>
                      <a:r>
                        <a:rPr lang="en-US" sz="1200" b="1">
                          <a:effectLst/>
                          <a:latin typeface="Times New Roman" panose="02020603050405020304" pitchFamily="18" charset="0"/>
                          <a:ea typeface="Times New Roman" panose="02020603050405020304" pitchFamily="18" charset="0"/>
                          <a:cs typeface="Times New Roman" panose="02020603050405020304" pitchFamily="18" charset="0"/>
                        </a:rPr>
                        <a:t> </a:t>
                      </a:r>
                      <a:endParaRPr lang="en-US" sz="12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15000"/>
                        </a:lnSpc>
                        <a:spcAft>
                          <a:spcPts val="0"/>
                        </a:spcAft>
                      </a:pPr>
                      <a:r>
                        <a:rPr lang="en-US" sz="2000" b="1" dirty="0">
                          <a:solidFill>
                            <a:srgbClr val="221F1F"/>
                          </a:solidFill>
                          <a:effectLst/>
                          <a:latin typeface="Times New Roman" panose="02020603050405020304" pitchFamily="18" charset="0"/>
                          <a:ea typeface="Calibri" panose="020F0502020204030204" pitchFamily="34" charset="0"/>
                          <a:cs typeface="Times New Roman" panose="02020603050405020304" pitchFamily="18" charset="0"/>
                        </a:rPr>
                        <a:t> </a:t>
                      </a:r>
                      <a:endParaRPr lang="en-US" sz="2000" b="1"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15000"/>
                        </a:lnSpc>
                        <a:spcAft>
                          <a:spcPts val="0"/>
                        </a:spcAft>
                      </a:pPr>
                      <a:r>
                        <a:rPr lang="en-US" sz="2000" b="1" dirty="0">
                          <a:solidFill>
                            <a:srgbClr val="221F1F"/>
                          </a:solidFill>
                          <a:effectLst/>
                          <a:latin typeface="Times New Roman" panose="02020603050405020304" pitchFamily="18" charset="0"/>
                          <a:ea typeface="Calibri" panose="020F0502020204030204" pitchFamily="34" charset="0"/>
                          <a:cs typeface="Times New Roman" panose="02020603050405020304" pitchFamily="18" charset="0"/>
                        </a:rPr>
                        <a:t> </a:t>
                      </a:r>
                      <a:endParaRPr lang="en-US" sz="2000" b="1"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15000"/>
                        </a:lnSpc>
                        <a:spcAft>
                          <a:spcPts val="0"/>
                        </a:spcAft>
                      </a:pPr>
                      <a:r>
                        <a:rPr lang="en-US" sz="2000" b="1">
                          <a:solidFill>
                            <a:srgbClr val="221F1F"/>
                          </a:solidFill>
                          <a:effectLst/>
                          <a:latin typeface="Times New Roman" panose="02020603050405020304" pitchFamily="18" charset="0"/>
                          <a:ea typeface="Calibri" panose="020F0502020204030204" pitchFamily="34" charset="0"/>
                          <a:cs typeface="Times New Roman" panose="02020603050405020304" pitchFamily="18" charset="0"/>
                        </a:rPr>
                        <a:t> </a:t>
                      </a:r>
                      <a:endParaRPr lang="en-US" sz="2000" b="1">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15000"/>
                        </a:lnSpc>
                        <a:spcAft>
                          <a:spcPts val="0"/>
                        </a:spcAft>
                      </a:pPr>
                      <a:r>
                        <a:rPr lang="en-US" sz="2000" b="1">
                          <a:solidFill>
                            <a:srgbClr val="221F1F"/>
                          </a:solidFill>
                          <a:effectLst/>
                          <a:latin typeface="Times New Roman" panose="02020603050405020304" pitchFamily="18" charset="0"/>
                          <a:ea typeface="Calibri" panose="020F0502020204030204" pitchFamily="34" charset="0"/>
                          <a:cs typeface="Times New Roman" panose="02020603050405020304" pitchFamily="18" charset="0"/>
                        </a:rPr>
                        <a:t> </a:t>
                      </a:r>
                      <a:endParaRPr lang="en-US" sz="2000" b="1">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15000"/>
                        </a:lnSpc>
                        <a:spcAft>
                          <a:spcPts val="0"/>
                        </a:spcAft>
                      </a:pPr>
                      <a:r>
                        <a:rPr lang="en-US" sz="2000" b="1">
                          <a:solidFill>
                            <a:srgbClr val="221F1F"/>
                          </a:solidFill>
                          <a:effectLst/>
                          <a:latin typeface="Times New Roman" panose="02020603050405020304" pitchFamily="18" charset="0"/>
                          <a:ea typeface="Calibri" panose="020F0502020204030204" pitchFamily="34" charset="0"/>
                          <a:cs typeface="Times New Roman" panose="02020603050405020304" pitchFamily="18" charset="0"/>
                        </a:rPr>
                        <a:t> </a:t>
                      </a:r>
                      <a:endParaRPr lang="en-US" sz="2000" b="1">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189848067"/>
                  </a:ext>
                </a:extLst>
              </a:tr>
              <a:tr h="403597">
                <a:tc>
                  <a:txBody>
                    <a:bodyPr/>
                    <a:lstStyle/>
                    <a:p>
                      <a:pPr algn="just">
                        <a:lnSpc>
                          <a:spcPct val="115000"/>
                        </a:lnSpc>
                        <a:spcAft>
                          <a:spcPts val="0"/>
                        </a:spcAft>
                      </a:pPr>
                      <a:r>
                        <a:rPr lang="en-US" sz="1200" b="1">
                          <a:effectLst/>
                          <a:latin typeface="Times New Roman" panose="02020603050405020304" pitchFamily="18" charset="0"/>
                          <a:ea typeface="Times New Roman" panose="02020603050405020304" pitchFamily="18" charset="0"/>
                          <a:cs typeface="Times New Roman" panose="02020603050405020304" pitchFamily="18" charset="0"/>
                        </a:rPr>
                        <a:t> </a:t>
                      </a:r>
                      <a:endParaRPr lang="en-US" sz="12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15000"/>
                        </a:lnSpc>
                        <a:spcAft>
                          <a:spcPts val="0"/>
                        </a:spcAft>
                      </a:pPr>
                      <a:r>
                        <a:rPr lang="en-US" sz="2000" b="1" dirty="0">
                          <a:effectLst/>
                          <a:latin typeface="Times New Roman" panose="02020603050405020304" pitchFamily="18" charset="0"/>
                          <a:ea typeface="Times New Roman" panose="02020603050405020304" pitchFamily="18" charset="0"/>
                          <a:cs typeface="Times New Roman" panose="02020603050405020304" pitchFamily="18" charset="0"/>
                        </a:rPr>
                        <a:t> </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15000"/>
                        </a:lnSpc>
                        <a:spcAft>
                          <a:spcPts val="0"/>
                        </a:spcAft>
                      </a:pPr>
                      <a:r>
                        <a:rPr lang="en-US" sz="2000" b="1" dirty="0">
                          <a:effectLst/>
                          <a:latin typeface="Times New Roman" panose="02020603050405020304" pitchFamily="18" charset="0"/>
                          <a:ea typeface="Times New Roman" panose="02020603050405020304" pitchFamily="18" charset="0"/>
                          <a:cs typeface="Times New Roman" panose="02020603050405020304" pitchFamily="18" charset="0"/>
                        </a:rPr>
                        <a:t> </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15000"/>
                        </a:lnSpc>
                        <a:spcAft>
                          <a:spcPts val="0"/>
                        </a:spcAft>
                      </a:pPr>
                      <a:r>
                        <a:rPr lang="en-US" sz="2000" b="1" dirty="0">
                          <a:effectLst/>
                          <a:latin typeface="Times New Roman" panose="02020603050405020304" pitchFamily="18" charset="0"/>
                          <a:ea typeface="Times New Roman" panose="02020603050405020304" pitchFamily="18" charset="0"/>
                          <a:cs typeface="Times New Roman" panose="02020603050405020304" pitchFamily="18" charset="0"/>
                        </a:rPr>
                        <a:t> </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15000"/>
                        </a:lnSpc>
                        <a:spcAft>
                          <a:spcPts val="0"/>
                        </a:spcAft>
                      </a:pPr>
                      <a:r>
                        <a:rPr lang="en-US" sz="2000" b="1" dirty="0">
                          <a:effectLst/>
                          <a:latin typeface="Times New Roman" panose="02020603050405020304" pitchFamily="18" charset="0"/>
                          <a:ea typeface="Times New Roman" panose="02020603050405020304" pitchFamily="18" charset="0"/>
                          <a:cs typeface="Times New Roman" panose="02020603050405020304" pitchFamily="18" charset="0"/>
                        </a:rPr>
                        <a:t> </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15000"/>
                        </a:lnSpc>
                        <a:spcAft>
                          <a:spcPts val="0"/>
                        </a:spcAft>
                      </a:pPr>
                      <a:r>
                        <a:rPr lang="en-US" sz="2000" b="1" dirty="0">
                          <a:effectLst/>
                          <a:latin typeface="Times New Roman" panose="02020603050405020304" pitchFamily="18" charset="0"/>
                          <a:ea typeface="Times New Roman" panose="02020603050405020304" pitchFamily="18" charset="0"/>
                          <a:cs typeface="Times New Roman" panose="02020603050405020304" pitchFamily="18" charset="0"/>
                        </a:rPr>
                        <a:t> </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233001573"/>
                  </a:ext>
                </a:extLst>
              </a:tr>
            </a:tbl>
          </a:graphicData>
        </a:graphic>
      </p:graphicFrame>
      <p:graphicFrame>
        <p:nvGraphicFramePr>
          <p:cNvPr id="6" name="Table 5"/>
          <p:cNvGraphicFramePr>
            <a:graphicFrameLocks noGrp="1"/>
          </p:cNvGraphicFramePr>
          <p:nvPr>
            <p:extLst>
              <p:ext uri="{D42A27DB-BD31-4B8C-83A1-F6EECF244321}">
                <p14:modId xmlns:p14="http://schemas.microsoft.com/office/powerpoint/2010/main" val="4104442899"/>
              </p:ext>
            </p:extLst>
          </p:nvPr>
        </p:nvGraphicFramePr>
        <p:xfrm>
          <a:off x="740979" y="4366733"/>
          <a:ext cx="6747642" cy="1072370"/>
        </p:xfrm>
        <a:graphic>
          <a:graphicData uri="http://schemas.openxmlformats.org/drawingml/2006/table">
            <a:tbl>
              <a:tblPr firstRow="1" firstCol="1" bandRow="1"/>
              <a:tblGrid>
                <a:gridCol w="953210">
                  <a:extLst>
                    <a:ext uri="{9D8B030D-6E8A-4147-A177-3AD203B41FA5}">
                      <a16:colId xmlns:a16="http://schemas.microsoft.com/office/drawing/2014/main" val="3004284621"/>
                    </a:ext>
                  </a:extLst>
                </a:gridCol>
                <a:gridCol w="1158161">
                  <a:extLst>
                    <a:ext uri="{9D8B030D-6E8A-4147-A177-3AD203B41FA5}">
                      <a16:colId xmlns:a16="http://schemas.microsoft.com/office/drawing/2014/main" val="2235607119"/>
                    </a:ext>
                  </a:extLst>
                </a:gridCol>
                <a:gridCol w="1158161">
                  <a:extLst>
                    <a:ext uri="{9D8B030D-6E8A-4147-A177-3AD203B41FA5}">
                      <a16:colId xmlns:a16="http://schemas.microsoft.com/office/drawing/2014/main" val="796015883"/>
                    </a:ext>
                  </a:extLst>
                </a:gridCol>
                <a:gridCol w="1159370">
                  <a:extLst>
                    <a:ext uri="{9D8B030D-6E8A-4147-A177-3AD203B41FA5}">
                      <a16:colId xmlns:a16="http://schemas.microsoft.com/office/drawing/2014/main" val="2110586274"/>
                    </a:ext>
                  </a:extLst>
                </a:gridCol>
                <a:gridCol w="1159370">
                  <a:extLst>
                    <a:ext uri="{9D8B030D-6E8A-4147-A177-3AD203B41FA5}">
                      <a16:colId xmlns:a16="http://schemas.microsoft.com/office/drawing/2014/main" val="1600519087"/>
                    </a:ext>
                  </a:extLst>
                </a:gridCol>
                <a:gridCol w="1159370">
                  <a:extLst>
                    <a:ext uri="{9D8B030D-6E8A-4147-A177-3AD203B41FA5}">
                      <a16:colId xmlns:a16="http://schemas.microsoft.com/office/drawing/2014/main" val="1096452230"/>
                    </a:ext>
                  </a:extLst>
                </a:gridCol>
              </a:tblGrid>
              <a:tr h="357457">
                <a:tc>
                  <a:txBody>
                    <a:bodyPr/>
                    <a:lstStyle/>
                    <a:p>
                      <a:pPr algn="just">
                        <a:lnSpc>
                          <a:spcPct val="115000"/>
                        </a:lnSpc>
                        <a:spcAft>
                          <a:spcPts val="0"/>
                        </a:spcAft>
                      </a:pPr>
                      <a:r>
                        <a:rPr lang="en-US" sz="2000" b="1" dirty="0">
                          <a:solidFill>
                            <a:srgbClr val="221F1F"/>
                          </a:solidFill>
                          <a:effectLst/>
                          <a:latin typeface="Times New Roman" panose="02020603050405020304" pitchFamily="18" charset="0"/>
                          <a:ea typeface="Calibri" panose="020F0502020204030204" pitchFamily="34" charset="0"/>
                          <a:cs typeface="Times New Roman" panose="02020603050405020304" pitchFamily="18" charset="0"/>
                        </a:rPr>
                        <a:t>Year</a:t>
                      </a:r>
                      <a:endParaRPr lang="en-US" sz="2000" b="1"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15000"/>
                        </a:lnSpc>
                        <a:spcAft>
                          <a:spcPts val="0"/>
                        </a:spcAft>
                      </a:pPr>
                      <a:r>
                        <a:rPr lang="en-US" sz="2000" b="1">
                          <a:solidFill>
                            <a:srgbClr val="221F1F"/>
                          </a:solidFill>
                          <a:effectLst/>
                          <a:latin typeface="Times New Roman" panose="02020603050405020304" pitchFamily="18" charset="0"/>
                          <a:ea typeface="Calibri" panose="020F0502020204030204" pitchFamily="34" charset="0"/>
                          <a:cs typeface="Times New Roman" panose="02020603050405020304" pitchFamily="18" charset="0"/>
                        </a:rPr>
                        <a:t>1</a:t>
                      </a:r>
                      <a:endParaRPr lang="en-US" sz="2000" b="1">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15000"/>
                        </a:lnSpc>
                        <a:spcAft>
                          <a:spcPts val="0"/>
                        </a:spcAft>
                      </a:pPr>
                      <a:r>
                        <a:rPr lang="en-US" sz="2000" b="1">
                          <a:solidFill>
                            <a:srgbClr val="221F1F"/>
                          </a:solidFill>
                          <a:effectLst/>
                          <a:latin typeface="Times New Roman" panose="02020603050405020304" pitchFamily="18" charset="0"/>
                          <a:ea typeface="Calibri" panose="020F0502020204030204" pitchFamily="34" charset="0"/>
                          <a:cs typeface="Times New Roman" panose="02020603050405020304" pitchFamily="18" charset="0"/>
                        </a:rPr>
                        <a:t>2</a:t>
                      </a:r>
                      <a:endParaRPr lang="en-US" sz="2000" b="1">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15000"/>
                        </a:lnSpc>
                        <a:spcAft>
                          <a:spcPts val="0"/>
                        </a:spcAft>
                      </a:pPr>
                      <a:r>
                        <a:rPr lang="en-US" sz="2000" b="1">
                          <a:solidFill>
                            <a:srgbClr val="221F1F"/>
                          </a:solidFill>
                          <a:effectLst/>
                          <a:latin typeface="Times New Roman" panose="02020603050405020304" pitchFamily="18" charset="0"/>
                          <a:ea typeface="Calibri" panose="020F0502020204030204" pitchFamily="34" charset="0"/>
                          <a:cs typeface="Times New Roman" panose="02020603050405020304" pitchFamily="18" charset="0"/>
                        </a:rPr>
                        <a:t>3</a:t>
                      </a:r>
                      <a:endParaRPr lang="en-US" sz="2000" b="1">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15000"/>
                        </a:lnSpc>
                        <a:spcAft>
                          <a:spcPts val="0"/>
                        </a:spcAft>
                      </a:pPr>
                      <a:r>
                        <a:rPr lang="en-US" sz="2000" b="1">
                          <a:solidFill>
                            <a:srgbClr val="221F1F"/>
                          </a:solidFill>
                          <a:effectLst/>
                          <a:latin typeface="Times New Roman" panose="02020603050405020304" pitchFamily="18" charset="0"/>
                          <a:ea typeface="Calibri" panose="020F0502020204030204" pitchFamily="34" charset="0"/>
                          <a:cs typeface="Times New Roman" panose="02020603050405020304" pitchFamily="18" charset="0"/>
                        </a:rPr>
                        <a:t>4</a:t>
                      </a:r>
                      <a:endParaRPr lang="en-US" sz="2000" b="1">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15000"/>
                        </a:lnSpc>
                        <a:spcAft>
                          <a:spcPts val="0"/>
                        </a:spcAft>
                      </a:pPr>
                      <a:r>
                        <a:rPr lang="en-US" sz="2000" b="1">
                          <a:solidFill>
                            <a:srgbClr val="221F1F"/>
                          </a:solidFill>
                          <a:effectLst/>
                          <a:latin typeface="Times New Roman" panose="02020603050405020304" pitchFamily="18" charset="0"/>
                          <a:ea typeface="Calibri" panose="020F0502020204030204" pitchFamily="34" charset="0"/>
                          <a:cs typeface="Times New Roman" panose="02020603050405020304" pitchFamily="18" charset="0"/>
                        </a:rPr>
                        <a:t>5</a:t>
                      </a:r>
                      <a:endParaRPr lang="en-US" sz="2000" b="1">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4159404690"/>
                  </a:ext>
                </a:extLst>
              </a:tr>
              <a:tr h="714913">
                <a:tc>
                  <a:txBody>
                    <a:bodyPr/>
                    <a:lstStyle/>
                    <a:p>
                      <a:pPr algn="just">
                        <a:lnSpc>
                          <a:spcPct val="115000"/>
                        </a:lnSpc>
                        <a:spcAft>
                          <a:spcPts val="0"/>
                        </a:spcAft>
                      </a:pPr>
                      <a:r>
                        <a:rPr lang="en-US" sz="2000" b="1" dirty="0">
                          <a:solidFill>
                            <a:srgbClr val="221F1F"/>
                          </a:solidFill>
                          <a:effectLst/>
                          <a:latin typeface="Times New Roman" panose="02020603050405020304" pitchFamily="18" charset="0"/>
                          <a:ea typeface="Calibri" panose="020F0502020204030204" pitchFamily="34" charset="0"/>
                          <a:cs typeface="Times New Roman" panose="02020603050405020304" pitchFamily="18" charset="0"/>
                        </a:rPr>
                        <a:t>Factor</a:t>
                      </a:r>
                      <a:endParaRPr lang="en-US" sz="2000" b="1"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15000"/>
                        </a:lnSpc>
                        <a:spcAft>
                          <a:spcPts val="0"/>
                        </a:spcAft>
                      </a:pPr>
                      <a:r>
                        <a:rPr lang="en-US" sz="2000" b="1" dirty="0">
                          <a:solidFill>
                            <a:srgbClr val="221F1F"/>
                          </a:solidFill>
                          <a:effectLst/>
                          <a:latin typeface="Times New Roman" panose="02020603050405020304" pitchFamily="18" charset="0"/>
                          <a:ea typeface="Calibri" panose="020F0502020204030204" pitchFamily="34" charset="0"/>
                          <a:cs typeface="Times New Roman" panose="02020603050405020304" pitchFamily="18" charset="0"/>
                        </a:rPr>
                        <a:t>0.909 </a:t>
                      </a:r>
                      <a:endParaRPr lang="en-US" sz="2000" b="1"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endParaRPr>
                    </a:p>
                    <a:p>
                      <a:pPr algn="just">
                        <a:lnSpc>
                          <a:spcPct val="115000"/>
                        </a:lnSpc>
                        <a:spcAft>
                          <a:spcPts val="0"/>
                        </a:spcAft>
                      </a:pPr>
                      <a:r>
                        <a:rPr lang="en-US" sz="2000" b="1" dirty="0">
                          <a:solidFill>
                            <a:srgbClr val="221F1F"/>
                          </a:solidFill>
                          <a:effectLst/>
                          <a:latin typeface="Times New Roman" panose="02020603050405020304" pitchFamily="18" charset="0"/>
                          <a:ea typeface="Calibri" panose="020F0502020204030204" pitchFamily="34" charset="0"/>
                          <a:cs typeface="Times New Roman" panose="02020603050405020304" pitchFamily="18" charset="0"/>
                        </a:rPr>
                        <a:t> </a:t>
                      </a:r>
                      <a:endParaRPr lang="en-US" sz="2000" b="1"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15000"/>
                        </a:lnSpc>
                        <a:spcAft>
                          <a:spcPts val="0"/>
                        </a:spcAft>
                      </a:pPr>
                      <a:r>
                        <a:rPr lang="en-US" sz="2000" b="1" dirty="0">
                          <a:solidFill>
                            <a:srgbClr val="221F1F"/>
                          </a:solidFill>
                          <a:effectLst/>
                          <a:latin typeface="Times New Roman" panose="02020603050405020304" pitchFamily="18" charset="0"/>
                          <a:ea typeface="Calibri" panose="020F0502020204030204" pitchFamily="34" charset="0"/>
                          <a:cs typeface="Times New Roman" panose="02020603050405020304" pitchFamily="18" charset="0"/>
                        </a:rPr>
                        <a:t>0.826</a:t>
                      </a:r>
                      <a:endParaRPr lang="en-US" sz="2000" b="1"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15000"/>
                        </a:lnSpc>
                        <a:spcAft>
                          <a:spcPts val="0"/>
                        </a:spcAft>
                      </a:pPr>
                      <a:r>
                        <a:rPr lang="en-US" sz="2000" b="1" dirty="0">
                          <a:solidFill>
                            <a:srgbClr val="221F1F"/>
                          </a:solidFill>
                          <a:effectLst/>
                          <a:latin typeface="Times New Roman" panose="02020603050405020304" pitchFamily="18" charset="0"/>
                          <a:ea typeface="Calibri" panose="020F0502020204030204" pitchFamily="34" charset="0"/>
                          <a:cs typeface="Times New Roman" panose="02020603050405020304" pitchFamily="18" charset="0"/>
                        </a:rPr>
                        <a:t>0.751</a:t>
                      </a:r>
                      <a:endParaRPr lang="en-US" sz="2000" b="1"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15000"/>
                        </a:lnSpc>
                        <a:spcAft>
                          <a:spcPts val="0"/>
                        </a:spcAft>
                      </a:pPr>
                      <a:r>
                        <a:rPr lang="en-US" sz="2000" b="1" dirty="0">
                          <a:solidFill>
                            <a:srgbClr val="221F1F"/>
                          </a:solidFill>
                          <a:effectLst/>
                          <a:latin typeface="Times New Roman" panose="02020603050405020304" pitchFamily="18" charset="0"/>
                          <a:ea typeface="Calibri" panose="020F0502020204030204" pitchFamily="34" charset="0"/>
                          <a:cs typeface="Times New Roman" panose="02020603050405020304" pitchFamily="18" charset="0"/>
                        </a:rPr>
                        <a:t>0.683</a:t>
                      </a:r>
                      <a:endParaRPr lang="en-US" sz="2000" b="1"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15000"/>
                        </a:lnSpc>
                        <a:spcAft>
                          <a:spcPts val="0"/>
                        </a:spcAft>
                      </a:pPr>
                      <a:r>
                        <a:rPr lang="en-US" sz="2000" b="1" dirty="0">
                          <a:solidFill>
                            <a:srgbClr val="221F1F"/>
                          </a:solidFill>
                          <a:effectLst/>
                          <a:latin typeface="Times New Roman" panose="02020603050405020304" pitchFamily="18" charset="0"/>
                          <a:ea typeface="Calibri" panose="020F0502020204030204" pitchFamily="34" charset="0"/>
                          <a:cs typeface="Times New Roman" panose="02020603050405020304" pitchFamily="18" charset="0"/>
                        </a:rPr>
                        <a:t>0.621</a:t>
                      </a:r>
                      <a:endParaRPr lang="en-US" sz="2000" b="1"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716650300"/>
                  </a:ext>
                </a:extLst>
              </a:tr>
            </a:tbl>
          </a:graphicData>
        </a:graphic>
      </p:graphicFrame>
    </p:spTree>
    <p:extLst>
      <p:ext uri="{BB962C8B-B14F-4D97-AF65-F5344CB8AC3E}">
        <p14:creationId xmlns:p14="http://schemas.microsoft.com/office/powerpoint/2010/main" val="208868966"/>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72467" y="0"/>
            <a:ext cx="10273761" cy="677415"/>
          </a:xfrm>
          <a:noFill/>
        </p:spPr>
        <p:txBody>
          <a:bodyPr/>
          <a:lstStyle/>
          <a:p>
            <a:pPr algn="l"/>
            <a:r>
              <a:rPr lang="en-US" sz="3600" b="1" dirty="0" smtClean="0"/>
              <a:t>Solution</a:t>
            </a:r>
            <a:endParaRPr lang="en-US" sz="3600" dirty="0"/>
          </a:p>
        </p:txBody>
      </p:sp>
      <p:sp>
        <p:nvSpPr>
          <p:cNvPr id="3" name="Content Placeholder 2"/>
          <p:cNvSpPr>
            <a:spLocks noGrp="1"/>
          </p:cNvSpPr>
          <p:nvPr>
            <p:ph idx="1"/>
          </p:nvPr>
        </p:nvSpPr>
        <p:spPr>
          <a:xfrm>
            <a:off x="179614" y="677415"/>
            <a:ext cx="12012386" cy="6546345"/>
          </a:xfrm>
          <a:noFill/>
        </p:spPr>
        <p:txBody>
          <a:bodyPr/>
          <a:lstStyle/>
          <a:p>
            <a:pPr marL="0" indent="0">
              <a:buNone/>
            </a:pPr>
            <a:endParaRPr lang="en-US" dirty="0" smtClean="0"/>
          </a:p>
          <a:p>
            <a:pPr marL="0" indent="0" algn="just">
              <a:buNone/>
            </a:pPr>
            <a:endParaRPr lang="en-US" dirty="0"/>
          </a:p>
        </p:txBody>
      </p:sp>
      <p:graphicFrame>
        <p:nvGraphicFramePr>
          <p:cNvPr id="4" name="Table 3"/>
          <p:cNvGraphicFramePr>
            <a:graphicFrameLocks noGrp="1"/>
          </p:cNvGraphicFramePr>
          <p:nvPr>
            <p:extLst>
              <p:ext uri="{D42A27DB-BD31-4B8C-83A1-F6EECF244321}">
                <p14:modId xmlns:p14="http://schemas.microsoft.com/office/powerpoint/2010/main" val="510328673"/>
              </p:ext>
            </p:extLst>
          </p:nvPr>
        </p:nvGraphicFramePr>
        <p:xfrm>
          <a:off x="530122" y="677415"/>
          <a:ext cx="6627423" cy="5853970"/>
        </p:xfrm>
        <a:graphic>
          <a:graphicData uri="http://schemas.openxmlformats.org/drawingml/2006/table">
            <a:tbl>
              <a:tblPr firstRow="1" firstCol="1" bandRow="1"/>
              <a:tblGrid>
                <a:gridCol w="1102207">
                  <a:extLst>
                    <a:ext uri="{9D8B030D-6E8A-4147-A177-3AD203B41FA5}">
                      <a16:colId xmlns:a16="http://schemas.microsoft.com/office/drawing/2014/main" val="4268347044"/>
                    </a:ext>
                  </a:extLst>
                </a:gridCol>
                <a:gridCol w="1406289">
                  <a:extLst>
                    <a:ext uri="{9D8B030D-6E8A-4147-A177-3AD203B41FA5}">
                      <a16:colId xmlns:a16="http://schemas.microsoft.com/office/drawing/2014/main" val="2456476241"/>
                    </a:ext>
                  </a:extLst>
                </a:gridCol>
                <a:gridCol w="1105043">
                  <a:extLst>
                    <a:ext uri="{9D8B030D-6E8A-4147-A177-3AD203B41FA5}">
                      <a16:colId xmlns:a16="http://schemas.microsoft.com/office/drawing/2014/main" val="2744482783"/>
                    </a:ext>
                  </a:extLst>
                </a:gridCol>
                <a:gridCol w="1105753">
                  <a:extLst>
                    <a:ext uri="{9D8B030D-6E8A-4147-A177-3AD203B41FA5}">
                      <a16:colId xmlns:a16="http://schemas.microsoft.com/office/drawing/2014/main" val="2323154363"/>
                    </a:ext>
                  </a:extLst>
                </a:gridCol>
                <a:gridCol w="974621">
                  <a:extLst>
                    <a:ext uri="{9D8B030D-6E8A-4147-A177-3AD203B41FA5}">
                      <a16:colId xmlns:a16="http://schemas.microsoft.com/office/drawing/2014/main" val="843832385"/>
                    </a:ext>
                  </a:extLst>
                </a:gridCol>
                <a:gridCol w="933510">
                  <a:extLst>
                    <a:ext uri="{9D8B030D-6E8A-4147-A177-3AD203B41FA5}">
                      <a16:colId xmlns:a16="http://schemas.microsoft.com/office/drawing/2014/main" val="2231064139"/>
                    </a:ext>
                  </a:extLst>
                </a:gridCol>
              </a:tblGrid>
              <a:tr h="809616">
                <a:tc>
                  <a:txBody>
                    <a:bodyPr/>
                    <a:lstStyle/>
                    <a:p>
                      <a:pPr algn="just">
                        <a:lnSpc>
                          <a:spcPct val="115000"/>
                        </a:lnSpc>
                        <a:spcAft>
                          <a:spcPts val="0"/>
                        </a:spcAft>
                      </a:pPr>
                      <a:r>
                        <a:rPr lang="en-US" sz="1600" b="1" dirty="0">
                          <a:effectLst/>
                          <a:latin typeface="Times New Roman" panose="02020603050405020304" pitchFamily="18" charset="0"/>
                          <a:ea typeface="Times New Roman" panose="02020603050405020304" pitchFamily="18" charset="0"/>
                          <a:cs typeface="Times New Roman" panose="02020603050405020304" pitchFamily="18" charset="0"/>
                        </a:rPr>
                        <a:t>Year </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gridSpan="2">
                  <a:txBody>
                    <a:bodyPr/>
                    <a:lstStyle/>
                    <a:p>
                      <a:pPr algn="just">
                        <a:lnSpc>
                          <a:spcPct val="115000"/>
                        </a:lnSpc>
                        <a:spcAft>
                          <a:spcPts val="0"/>
                        </a:spcAft>
                      </a:pPr>
                      <a:r>
                        <a:rPr lang="en-US" sz="1600" b="1" dirty="0">
                          <a:effectLst/>
                          <a:latin typeface="Times New Roman" panose="02020603050405020304" pitchFamily="18" charset="0"/>
                          <a:ea typeface="Times New Roman" panose="02020603050405020304" pitchFamily="18" charset="0"/>
                          <a:cs typeface="Times New Roman" panose="02020603050405020304" pitchFamily="18" charset="0"/>
                        </a:rPr>
                        <a:t>      Cash Inflows:</a:t>
                      </a:r>
                    </a:p>
                    <a:p>
                      <a:pPr algn="just">
                        <a:lnSpc>
                          <a:spcPct val="115000"/>
                        </a:lnSpc>
                        <a:spcAft>
                          <a:spcPts val="0"/>
                        </a:spcAft>
                      </a:pPr>
                      <a:r>
                        <a:rPr lang="en-US" sz="1600" b="1" dirty="0">
                          <a:effectLst/>
                          <a:latin typeface="Times New Roman" panose="02020603050405020304" pitchFamily="18" charset="0"/>
                          <a:ea typeface="Times New Roman" panose="02020603050405020304" pitchFamily="18" charset="0"/>
                          <a:cs typeface="Times New Roman" panose="02020603050405020304" pitchFamily="18" charset="0"/>
                        </a:rPr>
                        <a:t> </a:t>
                      </a:r>
                    </a:p>
                    <a:p>
                      <a:pPr algn="just">
                        <a:lnSpc>
                          <a:spcPct val="115000"/>
                        </a:lnSpc>
                        <a:spcAft>
                          <a:spcPts val="0"/>
                        </a:spcAft>
                      </a:pPr>
                      <a:r>
                        <a:rPr lang="en-US" sz="1600" b="1" dirty="0">
                          <a:effectLst/>
                          <a:latin typeface="Times New Roman" panose="02020603050405020304" pitchFamily="18" charset="0"/>
                          <a:ea typeface="Times New Roman" panose="02020603050405020304" pitchFamily="18" charset="0"/>
                          <a:cs typeface="Times New Roman" panose="02020603050405020304" pitchFamily="18" charset="0"/>
                        </a:rPr>
                        <a:t> </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en-US"/>
                    </a:p>
                  </a:txBody>
                  <a:tcPr/>
                </a:tc>
                <a:tc>
                  <a:txBody>
                    <a:bodyPr/>
                    <a:lstStyle/>
                    <a:p>
                      <a:pPr algn="just">
                        <a:lnSpc>
                          <a:spcPct val="115000"/>
                        </a:lnSpc>
                        <a:spcAft>
                          <a:spcPts val="0"/>
                        </a:spcAft>
                      </a:pPr>
                      <a:r>
                        <a:rPr lang="en-US" sz="1600" b="1">
                          <a:effectLst/>
                          <a:latin typeface="Times New Roman" panose="02020603050405020304" pitchFamily="18" charset="0"/>
                          <a:ea typeface="Times New Roman" panose="02020603050405020304" pitchFamily="18" charset="0"/>
                          <a:cs typeface="Times New Roman" panose="02020603050405020304" pitchFamily="18" charset="0"/>
                        </a:rPr>
                        <a:t>Present Value of a $</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gridSpan="2">
                  <a:txBody>
                    <a:bodyPr/>
                    <a:lstStyle/>
                    <a:p>
                      <a:pPr algn="just">
                        <a:lnSpc>
                          <a:spcPct val="115000"/>
                        </a:lnSpc>
                        <a:spcAft>
                          <a:spcPts val="0"/>
                        </a:spcAft>
                      </a:pPr>
                      <a:r>
                        <a:rPr lang="en-US" sz="1600" b="1">
                          <a:effectLst/>
                          <a:latin typeface="Times New Roman" panose="02020603050405020304" pitchFamily="18" charset="0"/>
                          <a:ea typeface="Times New Roman" panose="02020603050405020304" pitchFamily="18" charset="0"/>
                          <a:cs typeface="Times New Roman" panose="02020603050405020304" pitchFamily="18" charset="0"/>
                        </a:rPr>
                        <a:t>Present Value of net Cash flow.</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en-US"/>
                    </a:p>
                  </a:txBody>
                  <a:tcPr/>
                </a:tc>
                <a:extLst>
                  <a:ext uri="{0D108BD9-81ED-4DB2-BD59-A6C34878D82A}">
                    <a16:rowId xmlns:a16="http://schemas.microsoft.com/office/drawing/2014/main" val="347605008"/>
                  </a:ext>
                </a:extLst>
              </a:tr>
              <a:tr h="532335">
                <a:tc>
                  <a:txBody>
                    <a:bodyPr/>
                    <a:lstStyle/>
                    <a:p>
                      <a:pPr algn="just">
                        <a:lnSpc>
                          <a:spcPct val="115000"/>
                        </a:lnSpc>
                        <a:spcAft>
                          <a:spcPts val="0"/>
                        </a:spcAft>
                      </a:pPr>
                      <a:r>
                        <a:rPr lang="en-US" sz="1600" b="1" dirty="0">
                          <a:effectLst/>
                          <a:latin typeface="Times New Roman" panose="02020603050405020304" pitchFamily="18" charset="0"/>
                          <a:ea typeface="Times New Roman" panose="02020603050405020304" pitchFamily="18" charset="0"/>
                          <a:cs typeface="Times New Roman" panose="02020603050405020304" pitchFamily="18" charset="0"/>
                        </a:rPr>
                        <a:t> </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15000"/>
                        </a:lnSpc>
                        <a:spcAft>
                          <a:spcPts val="0"/>
                        </a:spcAft>
                      </a:pPr>
                      <a:r>
                        <a:rPr lang="en-US" sz="1600" b="1">
                          <a:effectLst/>
                          <a:latin typeface="Times New Roman" panose="02020603050405020304" pitchFamily="18" charset="0"/>
                          <a:ea typeface="Times New Roman" panose="02020603050405020304" pitchFamily="18" charset="0"/>
                          <a:cs typeface="Times New Roman" panose="02020603050405020304" pitchFamily="18" charset="0"/>
                        </a:rPr>
                        <a:t>Project X</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15000"/>
                        </a:lnSpc>
                        <a:spcAft>
                          <a:spcPts val="0"/>
                        </a:spcAft>
                      </a:pPr>
                      <a:r>
                        <a:rPr lang="en-US" sz="1600" b="1">
                          <a:effectLst/>
                          <a:latin typeface="Times New Roman" panose="02020603050405020304" pitchFamily="18" charset="0"/>
                          <a:ea typeface="Times New Roman" panose="02020603050405020304" pitchFamily="18" charset="0"/>
                          <a:cs typeface="Times New Roman" panose="02020603050405020304" pitchFamily="18" charset="0"/>
                        </a:rPr>
                        <a:t>Project Y</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15000"/>
                        </a:lnSpc>
                        <a:spcAft>
                          <a:spcPts val="0"/>
                        </a:spcAft>
                      </a:pPr>
                      <a:r>
                        <a:rPr lang="en-US" sz="1600" b="1">
                          <a:effectLst/>
                          <a:latin typeface="Times New Roman" panose="02020603050405020304" pitchFamily="18" charset="0"/>
                          <a:ea typeface="Times New Roman" panose="02020603050405020304" pitchFamily="18" charset="0"/>
                          <a:cs typeface="Times New Roman" panose="02020603050405020304" pitchFamily="18" charset="0"/>
                        </a:rPr>
                        <a:t> </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15000"/>
                        </a:lnSpc>
                        <a:spcAft>
                          <a:spcPts val="0"/>
                        </a:spcAft>
                      </a:pPr>
                      <a:r>
                        <a:rPr lang="en-US" sz="1600" b="1">
                          <a:effectLst/>
                          <a:latin typeface="Times New Roman" panose="02020603050405020304" pitchFamily="18" charset="0"/>
                          <a:ea typeface="Times New Roman" panose="02020603050405020304" pitchFamily="18" charset="0"/>
                          <a:cs typeface="Times New Roman" panose="02020603050405020304" pitchFamily="18" charset="0"/>
                        </a:rPr>
                        <a:t>Project X</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15000"/>
                        </a:lnSpc>
                        <a:spcAft>
                          <a:spcPts val="0"/>
                        </a:spcAft>
                      </a:pPr>
                      <a:r>
                        <a:rPr lang="en-US" sz="1600" b="1">
                          <a:effectLst/>
                          <a:latin typeface="Times New Roman" panose="02020603050405020304" pitchFamily="18" charset="0"/>
                          <a:ea typeface="Times New Roman" panose="02020603050405020304" pitchFamily="18" charset="0"/>
                          <a:cs typeface="Times New Roman" panose="02020603050405020304" pitchFamily="18" charset="0"/>
                        </a:rPr>
                        <a:t>Project Y</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36912275"/>
                  </a:ext>
                </a:extLst>
              </a:tr>
              <a:tr h="255054">
                <a:tc>
                  <a:txBody>
                    <a:bodyPr/>
                    <a:lstStyle/>
                    <a:p>
                      <a:pPr algn="just">
                        <a:lnSpc>
                          <a:spcPct val="115000"/>
                        </a:lnSpc>
                        <a:spcAft>
                          <a:spcPts val="0"/>
                        </a:spcAft>
                      </a:pPr>
                      <a:r>
                        <a:rPr lang="en-US" sz="1600" b="1" dirty="0">
                          <a:solidFill>
                            <a:srgbClr val="221F1F"/>
                          </a:solidFill>
                          <a:effectLst/>
                          <a:latin typeface="Times New Roman" panose="02020603050405020304" pitchFamily="18" charset="0"/>
                          <a:ea typeface="Calibri" panose="020F0502020204030204" pitchFamily="34" charset="0"/>
                          <a:cs typeface="Times New Roman" panose="02020603050405020304" pitchFamily="18" charset="0"/>
                        </a:rPr>
                        <a:t>1 </a:t>
                      </a:r>
                      <a:endParaRPr lang="en-US" sz="1600" b="1"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15000"/>
                        </a:lnSpc>
                        <a:spcAft>
                          <a:spcPts val="0"/>
                        </a:spcAft>
                      </a:pPr>
                      <a:r>
                        <a:rPr lang="en-US" sz="1600" b="1">
                          <a:solidFill>
                            <a:srgbClr val="221F1F"/>
                          </a:solidFill>
                          <a:effectLst/>
                          <a:latin typeface="Times New Roman" panose="02020603050405020304" pitchFamily="18" charset="0"/>
                          <a:ea typeface="Calibri" panose="020F0502020204030204" pitchFamily="34" charset="0"/>
                          <a:cs typeface="Times New Roman" panose="02020603050405020304" pitchFamily="18" charset="0"/>
                        </a:rPr>
                        <a:t>5,000 </a:t>
                      </a:r>
                      <a:endParaRPr lang="en-US" sz="1600" b="1">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15000"/>
                        </a:lnSpc>
                        <a:spcAft>
                          <a:spcPts val="0"/>
                        </a:spcAft>
                      </a:pPr>
                      <a:r>
                        <a:rPr lang="en-US" sz="1600" b="1">
                          <a:solidFill>
                            <a:srgbClr val="221F1F"/>
                          </a:solidFill>
                          <a:effectLst/>
                          <a:latin typeface="Times New Roman" panose="02020603050405020304" pitchFamily="18" charset="0"/>
                          <a:ea typeface="Calibri" panose="020F0502020204030204" pitchFamily="34" charset="0"/>
                          <a:cs typeface="Times New Roman" panose="02020603050405020304" pitchFamily="18" charset="0"/>
                        </a:rPr>
                        <a:t>20,000 </a:t>
                      </a:r>
                      <a:endParaRPr lang="en-US" sz="1600" b="1">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15000"/>
                        </a:lnSpc>
                        <a:spcAft>
                          <a:spcPts val="0"/>
                        </a:spcAft>
                      </a:pPr>
                      <a:r>
                        <a:rPr lang="en-US" sz="1600" b="1">
                          <a:solidFill>
                            <a:srgbClr val="221F1F"/>
                          </a:solidFill>
                          <a:effectLst/>
                          <a:latin typeface="Times New Roman" panose="02020603050405020304" pitchFamily="18" charset="0"/>
                          <a:ea typeface="Calibri" panose="020F0502020204030204" pitchFamily="34" charset="0"/>
                          <a:cs typeface="Times New Roman" panose="02020603050405020304" pitchFamily="18" charset="0"/>
                        </a:rPr>
                        <a:t>0.909 </a:t>
                      </a:r>
                      <a:endParaRPr lang="en-US" sz="1600" b="1">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15000"/>
                        </a:lnSpc>
                        <a:spcAft>
                          <a:spcPts val="0"/>
                        </a:spcAft>
                      </a:pPr>
                      <a:r>
                        <a:rPr lang="en-US" sz="1600" b="1">
                          <a:solidFill>
                            <a:srgbClr val="221F1F"/>
                          </a:solidFill>
                          <a:effectLst/>
                          <a:latin typeface="Times New Roman" panose="02020603050405020304" pitchFamily="18" charset="0"/>
                          <a:ea typeface="Calibri" panose="020F0502020204030204" pitchFamily="34" charset="0"/>
                          <a:cs typeface="Times New Roman" panose="02020603050405020304" pitchFamily="18" charset="0"/>
                        </a:rPr>
                        <a:t>4,545 </a:t>
                      </a:r>
                      <a:endParaRPr lang="en-US" sz="1600" b="1">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15000"/>
                        </a:lnSpc>
                        <a:spcAft>
                          <a:spcPts val="0"/>
                        </a:spcAft>
                      </a:pPr>
                      <a:r>
                        <a:rPr lang="en-US" sz="1600" b="1">
                          <a:solidFill>
                            <a:srgbClr val="221F1F"/>
                          </a:solidFill>
                          <a:effectLst/>
                          <a:latin typeface="Times New Roman" panose="02020603050405020304" pitchFamily="18" charset="0"/>
                          <a:ea typeface="Calibri" panose="020F0502020204030204" pitchFamily="34" charset="0"/>
                          <a:cs typeface="Times New Roman" panose="02020603050405020304" pitchFamily="18" charset="0"/>
                        </a:rPr>
                        <a:t>18,180 </a:t>
                      </a:r>
                      <a:endParaRPr lang="en-US" sz="1600" b="1">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070828607"/>
                  </a:ext>
                </a:extLst>
              </a:tr>
              <a:tr h="255054">
                <a:tc>
                  <a:txBody>
                    <a:bodyPr/>
                    <a:lstStyle/>
                    <a:p>
                      <a:pPr algn="just">
                        <a:lnSpc>
                          <a:spcPct val="115000"/>
                        </a:lnSpc>
                        <a:spcAft>
                          <a:spcPts val="0"/>
                        </a:spcAft>
                      </a:pPr>
                      <a:r>
                        <a:rPr lang="en-US" sz="1600" b="1" dirty="0">
                          <a:solidFill>
                            <a:srgbClr val="221F1F"/>
                          </a:solidFill>
                          <a:effectLst/>
                          <a:latin typeface="Times New Roman" panose="02020603050405020304" pitchFamily="18" charset="0"/>
                          <a:ea typeface="Calibri" panose="020F0502020204030204" pitchFamily="34" charset="0"/>
                          <a:cs typeface="Times New Roman" panose="02020603050405020304" pitchFamily="18" charset="0"/>
                        </a:rPr>
                        <a:t>2 </a:t>
                      </a:r>
                      <a:endParaRPr lang="en-US" sz="1600" b="1"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15000"/>
                        </a:lnSpc>
                        <a:spcAft>
                          <a:spcPts val="0"/>
                        </a:spcAft>
                      </a:pPr>
                      <a:r>
                        <a:rPr lang="en-US" sz="1600" b="1">
                          <a:solidFill>
                            <a:srgbClr val="221F1F"/>
                          </a:solidFill>
                          <a:effectLst/>
                          <a:latin typeface="Times New Roman" panose="02020603050405020304" pitchFamily="18" charset="0"/>
                          <a:ea typeface="Calibri" panose="020F0502020204030204" pitchFamily="34" charset="0"/>
                          <a:cs typeface="Times New Roman" panose="02020603050405020304" pitchFamily="18" charset="0"/>
                        </a:rPr>
                        <a:t>10,000 </a:t>
                      </a:r>
                      <a:endParaRPr lang="en-US" sz="1600" b="1">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15000"/>
                        </a:lnSpc>
                        <a:spcAft>
                          <a:spcPts val="0"/>
                        </a:spcAft>
                      </a:pPr>
                      <a:r>
                        <a:rPr lang="en-US" sz="1600" b="1">
                          <a:solidFill>
                            <a:srgbClr val="221F1F"/>
                          </a:solidFill>
                          <a:effectLst/>
                          <a:latin typeface="Times New Roman" panose="02020603050405020304" pitchFamily="18" charset="0"/>
                          <a:ea typeface="Calibri" panose="020F0502020204030204" pitchFamily="34" charset="0"/>
                          <a:cs typeface="Times New Roman" panose="02020603050405020304" pitchFamily="18" charset="0"/>
                        </a:rPr>
                        <a:t>10,000 </a:t>
                      </a:r>
                      <a:endParaRPr lang="en-US" sz="1600" b="1">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15000"/>
                        </a:lnSpc>
                        <a:spcAft>
                          <a:spcPts val="0"/>
                        </a:spcAft>
                      </a:pPr>
                      <a:r>
                        <a:rPr lang="en-US" sz="1600" b="1">
                          <a:solidFill>
                            <a:srgbClr val="221F1F"/>
                          </a:solidFill>
                          <a:effectLst/>
                          <a:latin typeface="Times New Roman" panose="02020603050405020304" pitchFamily="18" charset="0"/>
                          <a:ea typeface="Calibri" panose="020F0502020204030204" pitchFamily="34" charset="0"/>
                          <a:cs typeface="Times New Roman" panose="02020603050405020304" pitchFamily="18" charset="0"/>
                        </a:rPr>
                        <a:t>0.826 </a:t>
                      </a:r>
                      <a:endParaRPr lang="en-US" sz="1600" b="1">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15000"/>
                        </a:lnSpc>
                        <a:spcAft>
                          <a:spcPts val="0"/>
                        </a:spcAft>
                      </a:pPr>
                      <a:r>
                        <a:rPr lang="en-US" sz="1600" b="1">
                          <a:solidFill>
                            <a:srgbClr val="221F1F"/>
                          </a:solidFill>
                          <a:effectLst/>
                          <a:latin typeface="Times New Roman" panose="02020603050405020304" pitchFamily="18" charset="0"/>
                          <a:ea typeface="Calibri" panose="020F0502020204030204" pitchFamily="34" charset="0"/>
                          <a:cs typeface="Times New Roman" panose="02020603050405020304" pitchFamily="18" charset="0"/>
                        </a:rPr>
                        <a:t>8,260 </a:t>
                      </a:r>
                      <a:endParaRPr lang="en-US" sz="1600" b="1">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15000"/>
                        </a:lnSpc>
                        <a:spcAft>
                          <a:spcPts val="0"/>
                        </a:spcAft>
                      </a:pPr>
                      <a:r>
                        <a:rPr lang="en-US" sz="1600" b="1">
                          <a:solidFill>
                            <a:srgbClr val="221F1F"/>
                          </a:solidFill>
                          <a:effectLst/>
                          <a:latin typeface="Times New Roman" panose="02020603050405020304" pitchFamily="18" charset="0"/>
                          <a:ea typeface="Calibri" panose="020F0502020204030204" pitchFamily="34" charset="0"/>
                          <a:cs typeface="Times New Roman" panose="02020603050405020304" pitchFamily="18" charset="0"/>
                        </a:rPr>
                        <a:t>8,260 </a:t>
                      </a:r>
                      <a:endParaRPr lang="en-US" sz="1600" b="1">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859457001"/>
                  </a:ext>
                </a:extLst>
              </a:tr>
              <a:tr h="255054">
                <a:tc>
                  <a:txBody>
                    <a:bodyPr/>
                    <a:lstStyle/>
                    <a:p>
                      <a:pPr algn="just">
                        <a:lnSpc>
                          <a:spcPct val="115000"/>
                        </a:lnSpc>
                        <a:spcAft>
                          <a:spcPts val="0"/>
                        </a:spcAft>
                      </a:pPr>
                      <a:r>
                        <a:rPr lang="en-US" sz="1600" b="1" dirty="0">
                          <a:solidFill>
                            <a:srgbClr val="221F1F"/>
                          </a:solidFill>
                          <a:effectLst/>
                          <a:latin typeface="Times New Roman" panose="02020603050405020304" pitchFamily="18" charset="0"/>
                          <a:ea typeface="Calibri" panose="020F0502020204030204" pitchFamily="34" charset="0"/>
                          <a:cs typeface="Times New Roman" panose="02020603050405020304" pitchFamily="18" charset="0"/>
                        </a:rPr>
                        <a:t>3 </a:t>
                      </a:r>
                      <a:endParaRPr lang="en-US" sz="1600" b="1"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15000"/>
                        </a:lnSpc>
                        <a:spcAft>
                          <a:spcPts val="0"/>
                        </a:spcAft>
                      </a:pPr>
                      <a:r>
                        <a:rPr lang="en-US" sz="1600" b="1">
                          <a:solidFill>
                            <a:srgbClr val="221F1F"/>
                          </a:solidFill>
                          <a:effectLst/>
                          <a:latin typeface="Times New Roman" panose="02020603050405020304" pitchFamily="18" charset="0"/>
                          <a:ea typeface="Calibri" panose="020F0502020204030204" pitchFamily="34" charset="0"/>
                          <a:cs typeface="Times New Roman" panose="02020603050405020304" pitchFamily="18" charset="0"/>
                        </a:rPr>
                        <a:t>10,000 </a:t>
                      </a:r>
                      <a:endParaRPr lang="en-US" sz="1600" b="1">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15000"/>
                        </a:lnSpc>
                        <a:spcAft>
                          <a:spcPts val="0"/>
                        </a:spcAft>
                      </a:pPr>
                      <a:r>
                        <a:rPr lang="en-US" sz="1600" b="1">
                          <a:solidFill>
                            <a:srgbClr val="221F1F"/>
                          </a:solidFill>
                          <a:effectLst/>
                          <a:latin typeface="Times New Roman" panose="02020603050405020304" pitchFamily="18" charset="0"/>
                          <a:ea typeface="Calibri" panose="020F0502020204030204" pitchFamily="34" charset="0"/>
                          <a:cs typeface="Times New Roman" panose="02020603050405020304" pitchFamily="18" charset="0"/>
                        </a:rPr>
                        <a:t>5,000 </a:t>
                      </a:r>
                      <a:endParaRPr lang="en-US" sz="1600" b="1">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15000"/>
                        </a:lnSpc>
                        <a:spcAft>
                          <a:spcPts val="0"/>
                        </a:spcAft>
                      </a:pPr>
                      <a:r>
                        <a:rPr lang="en-US" sz="1600" b="1">
                          <a:solidFill>
                            <a:srgbClr val="221F1F"/>
                          </a:solidFill>
                          <a:effectLst/>
                          <a:latin typeface="Times New Roman" panose="02020603050405020304" pitchFamily="18" charset="0"/>
                          <a:ea typeface="Calibri" panose="020F0502020204030204" pitchFamily="34" charset="0"/>
                          <a:cs typeface="Times New Roman" panose="02020603050405020304" pitchFamily="18" charset="0"/>
                        </a:rPr>
                        <a:t>0.751 </a:t>
                      </a:r>
                      <a:endParaRPr lang="en-US" sz="1600" b="1">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15000"/>
                        </a:lnSpc>
                        <a:spcAft>
                          <a:spcPts val="0"/>
                        </a:spcAft>
                      </a:pPr>
                      <a:r>
                        <a:rPr lang="en-US" sz="1600" b="1">
                          <a:solidFill>
                            <a:srgbClr val="221F1F"/>
                          </a:solidFill>
                          <a:effectLst/>
                          <a:latin typeface="Times New Roman" panose="02020603050405020304" pitchFamily="18" charset="0"/>
                          <a:ea typeface="Calibri" panose="020F0502020204030204" pitchFamily="34" charset="0"/>
                          <a:cs typeface="Times New Roman" panose="02020603050405020304" pitchFamily="18" charset="0"/>
                        </a:rPr>
                        <a:t>7,510 </a:t>
                      </a:r>
                      <a:endParaRPr lang="en-US" sz="1600" b="1">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15000"/>
                        </a:lnSpc>
                        <a:spcAft>
                          <a:spcPts val="0"/>
                        </a:spcAft>
                      </a:pPr>
                      <a:r>
                        <a:rPr lang="en-US" sz="1600" b="1">
                          <a:solidFill>
                            <a:srgbClr val="221F1F"/>
                          </a:solidFill>
                          <a:effectLst/>
                          <a:latin typeface="Times New Roman" panose="02020603050405020304" pitchFamily="18" charset="0"/>
                          <a:ea typeface="Calibri" panose="020F0502020204030204" pitchFamily="34" charset="0"/>
                          <a:cs typeface="Times New Roman" panose="02020603050405020304" pitchFamily="18" charset="0"/>
                        </a:rPr>
                        <a:t>3,755 </a:t>
                      </a:r>
                      <a:endParaRPr lang="en-US" sz="1600" b="1">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740547941"/>
                  </a:ext>
                </a:extLst>
              </a:tr>
              <a:tr h="255054">
                <a:tc>
                  <a:txBody>
                    <a:bodyPr/>
                    <a:lstStyle/>
                    <a:p>
                      <a:pPr algn="just">
                        <a:lnSpc>
                          <a:spcPct val="115000"/>
                        </a:lnSpc>
                        <a:spcAft>
                          <a:spcPts val="0"/>
                        </a:spcAft>
                      </a:pPr>
                      <a:r>
                        <a:rPr lang="en-US" sz="1600" b="1" dirty="0">
                          <a:solidFill>
                            <a:srgbClr val="221F1F"/>
                          </a:solidFill>
                          <a:effectLst/>
                          <a:latin typeface="Times New Roman" panose="02020603050405020304" pitchFamily="18" charset="0"/>
                          <a:ea typeface="Calibri" panose="020F0502020204030204" pitchFamily="34" charset="0"/>
                          <a:cs typeface="Times New Roman" panose="02020603050405020304" pitchFamily="18" charset="0"/>
                        </a:rPr>
                        <a:t>4 </a:t>
                      </a:r>
                      <a:endParaRPr lang="en-US" sz="1600" b="1"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15000"/>
                        </a:lnSpc>
                        <a:spcAft>
                          <a:spcPts val="0"/>
                        </a:spcAft>
                      </a:pPr>
                      <a:r>
                        <a:rPr lang="en-US" sz="1600" b="1">
                          <a:solidFill>
                            <a:srgbClr val="221F1F"/>
                          </a:solidFill>
                          <a:effectLst/>
                          <a:latin typeface="Times New Roman" panose="02020603050405020304" pitchFamily="18" charset="0"/>
                          <a:ea typeface="Calibri" panose="020F0502020204030204" pitchFamily="34" charset="0"/>
                          <a:cs typeface="Times New Roman" panose="02020603050405020304" pitchFamily="18" charset="0"/>
                        </a:rPr>
                        <a:t>3,000 </a:t>
                      </a:r>
                      <a:endParaRPr lang="en-US" sz="1600" b="1">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15000"/>
                        </a:lnSpc>
                        <a:spcAft>
                          <a:spcPts val="0"/>
                        </a:spcAft>
                      </a:pPr>
                      <a:r>
                        <a:rPr lang="en-US" sz="1600" b="1">
                          <a:solidFill>
                            <a:srgbClr val="221F1F"/>
                          </a:solidFill>
                          <a:effectLst/>
                          <a:latin typeface="Times New Roman" panose="02020603050405020304" pitchFamily="18" charset="0"/>
                          <a:ea typeface="Calibri" panose="020F0502020204030204" pitchFamily="34" charset="0"/>
                          <a:cs typeface="Times New Roman" panose="02020603050405020304" pitchFamily="18" charset="0"/>
                        </a:rPr>
                        <a:t>3,000 </a:t>
                      </a:r>
                      <a:endParaRPr lang="en-US" sz="1600" b="1">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15000"/>
                        </a:lnSpc>
                        <a:spcAft>
                          <a:spcPts val="0"/>
                        </a:spcAft>
                      </a:pPr>
                      <a:r>
                        <a:rPr lang="en-US" sz="1600" b="1">
                          <a:solidFill>
                            <a:srgbClr val="221F1F"/>
                          </a:solidFill>
                          <a:effectLst/>
                          <a:latin typeface="Times New Roman" panose="02020603050405020304" pitchFamily="18" charset="0"/>
                          <a:ea typeface="Calibri" panose="020F0502020204030204" pitchFamily="34" charset="0"/>
                          <a:cs typeface="Times New Roman" panose="02020603050405020304" pitchFamily="18" charset="0"/>
                        </a:rPr>
                        <a:t>0.683 </a:t>
                      </a:r>
                      <a:endParaRPr lang="en-US" sz="1600" b="1">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15000"/>
                        </a:lnSpc>
                        <a:spcAft>
                          <a:spcPts val="0"/>
                        </a:spcAft>
                      </a:pPr>
                      <a:r>
                        <a:rPr lang="en-US" sz="1600" b="1">
                          <a:solidFill>
                            <a:srgbClr val="221F1F"/>
                          </a:solidFill>
                          <a:effectLst/>
                          <a:latin typeface="Times New Roman" panose="02020603050405020304" pitchFamily="18" charset="0"/>
                          <a:ea typeface="Calibri" panose="020F0502020204030204" pitchFamily="34" charset="0"/>
                          <a:cs typeface="Times New Roman" panose="02020603050405020304" pitchFamily="18" charset="0"/>
                        </a:rPr>
                        <a:t>2,049 </a:t>
                      </a:r>
                      <a:endParaRPr lang="en-US" sz="1600" b="1">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15000"/>
                        </a:lnSpc>
                        <a:spcAft>
                          <a:spcPts val="0"/>
                        </a:spcAft>
                      </a:pPr>
                      <a:r>
                        <a:rPr lang="en-US" sz="1600" b="1">
                          <a:solidFill>
                            <a:srgbClr val="221F1F"/>
                          </a:solidFill>
                          <a:effectLst/>
                          <a:latin typeface="Times New Roman" panose="02020603050405020304" pitchFamily="18" charset="0"/>
                          <a:ea typeface="Calibri" panose="020F0502020204030204" pitchFamily="34" charset="0"/>
                          <a:cs typeface="Times New Roman" panose="02020603050405020304" pitchFamily="18" charset="0"/>
                        </a:rPr>
                        <a:t>2,049 </a:t>
                      </a:r>
                      <a:endParaRPr lang="en-US" sz="1600" b="1">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646040158"/>
                  </a:ext>
                </a:extLst>
              </a:tr>
              <a:tr h="255054">
                <a:tc>
                  <a:txBody>
                    <a:bodyPr/>
                    <a:lstStyle/>
                    <a:p>
                      <a:pPr algn="just">
                        <a:lnSpc>
                          <a:spcPct val="115000"/>
                        </a:lnSpc>
                        <a:spcAft>
                          <a:spcPts val="0"/>
                        </a:spcAft>
                      </a:pPr>
                      <a:r>
                        <a:rPr lang="en-US" sz="1600" b="1" dirty="0">
                          <a:solidFill>
                            <a:srgbClr val="221F1F"/>
                          </a:solidFill>
                          <a:effectLst/>
                          <a:latin typeface="Times New Roman" panose="02020603050405020304" pitchFamily="18" charset="0"/>
                          <a:ea typeface="Calibri" panose="020F0502020204030204" pitchFamily="34" charset="0"/>
                          <a:cs typeface="Times New Roman" panose="02020603050405020304" pitchFamily="18" charset="0"/>
                        </a:rPr>
                        <a:t>5 </a:t>
                      </a:r>
                      <a:endParaRPr lang="en-US" sz="1600" b="1"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15000"/>
                        </a:lnSpc>
                        <a:spcAft>
                          <a:spcPts val="0"/>
                        </a:spcAft>
                      </a:pPr>
                      <a:r>
                        <a:rPr lang="en-US" sz="1600" b="1">
                          <a:solidFill>
                            <a:srgbClr val="221F1F"/>
                          </a:solidFill>
                          <a:effectLst/>
                          <a:latin typeface="Times New Roman" panose="02020603050405020304" pitchFamily="18" charset="0"/>
                          <a:ea typeface="Calibri" panose="020F0502020204030204" pitchFamily="34" charset="0"/>
                          <a:cs typeface="Times New Roman" panose="02020603050405020304" pitchFamily="18" charset="0"/>
                        </a:rPr>
                        <a:t>2,000 </a:t>
                      </a:r>
                      <a:endParaRPr lang="en-US" sz="1600" b="1">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15000"/>
                        </a:lnSpc>
                        <a:spcAft>
                          <a:spcPts val="0"/>
                        </a:spcAft>
                      </a:pPr>
                      <a:r>
                        <a:rPr lang="en-US" sz="1600" b="1">
                          <a:solidFill>
                            <a:srgbClr val="221F1F"/>
                          </a:solidFill>
                          <a:effectLst/>
                          <a:latin typeface="Times New Roman" panose="02020603050405020304" pitchFamily="18" charset="0"/>
                          <a:ea typeface="Calibri" panose="020F0502020204030204" pitchFamily="34" charset="0"/>
                          <a:cs typeface="Times New Roman" panose="02020603050405020304" pitchFamily="18" charset="0"/>
                        </a:rPr>
                        <a:t>2,000 </a:t>
                      </a:r>
                      <a:endParaRPr lang="en-US" sz="1600" b="1">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15000"/>
                        </a:lnSpc>
                        <a:spcAft>
                          <a:spcPts val="0"/>
                        </a:spcAft>
                      </a:pPr>
                      <a:r>
                        <a:rPr lang="en-US" sz="1600" b="1">
                          <a:solidFill>
                            <a:srgbClr val="221F1F"/>
                          </a:solidFill>
                          <a:effectLst/>
                          <a:latin typeface="Times New Roman" panose="02020603050405020304" pitchFamily="18" charset="0"/>
                          <a:ea typeface="Calibri" panose="020F0502020204030204" pitchFamily="34" charset="0"/>
                          <a:cs typeface="Times New Roman" panose="02020603050405020304" pitchFamily="18" charset="0"/>
                        </a:rPr>
                        <a:t>0.621 </a:t>
                      </a:r>
                      <a:endParaRPr lang="en-US" sz="1600" b="1">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15000"/>
                        </a:lnSpc>
                        <a:spcAft>
                          <a:spcPts val="0"/>
                        </a:spcAft>
                      </a:pPr>
                      <a:r>
                        <a:rPr lang="en-US" sz="1600" b="1">
                          <a:solidFill>
                            <a:srgbClr val="221F1F"/>
                          </a:solidFill>
                          <a:effectLst/>
                          <a:latin typeface="Times New Roman" panose="02020603050405020304" pitchFamily="18" charset="0"/>
                          <a:ea typeface="Calibri" panose="020F0502020204030204" pitchFamily="34" charset="0"/>
                          <a:cs typeface="Times New Roman" panose="02020603050405020304" pitchFamily="18" charset="0"/>
                        </a:rPr>
                        <a:t>1,242 </a:t>
                      </a:r>
                      <a:endParaRPr lang="en-US" sz="1600" b="1">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15000"/>
                        </a:lnSpc>
                        <a:spcAft>
                          <a:spcPts val="0"/>
                        </a:spcAft>
                      </a:pPr>
                      <a:r>
                        <a:rPr lang="en-US" sz="1600" b="1">
                          <a:solidFill>
                            <a:srgbClr val="221F1F"/>
                          </a:solidFill>
                          <a:effectLst/>
                          <a:latin typeface="Times New Roman" panose="02020603050405020304" pitchFamily="18" charset="0"/>
                          <a:ea typeface="Calibri" panose="020F0502020204030204" pitchFamily="34" charset="0"/>
                          <a:cs typeface="Times New Roman" panose="02020603050405020304" pitchFamily="18" charset="0"/>
                        </a:rPr>
                        <a:t>1,242 </a:t>
                      </a:r>
                      <a:endParaRPr lang="en-US" sz="1600" b="1">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572360272"/>
                  </a:ext>
                </a:extLst>
              </a:tr>
              <a:tr h="255054">
                <a:tc>
                  <a:txBody>
                    <a:bodyPr/>
                    <a:lstStyle/>
                    <a:p>
                      <a:pPr algn="just">
                        <a:lnSpc>
                          <a:spcPct val="115000"/>
                        </a:lnSpc>
                        <a:spcAft>
                          <a:spcPts val="0"/>
                        </a:spcAft>
                      </a:pPr>
                      <a:r>
                        <a:rPr lang="en-US" sz="1600" b="1" dirty="0">
                          <a:solidFill>
                            <a:srgbClr val="221F1F"/>
                          </a:solidFill>
                          <a:effectLst/>
                          <a:latin typeface="Times New Roman" panose="02020603050405020304" pitchFamily="18" charset="0"/>
                          <a:ea typeface="Calibri" panose="020F0502020204030204" pitchFamily="34" charset="0"/>
                          <a:cs typeface="Times New Roman" panose="02020603050405020304" pitchFamily="18" charset="0"/>
                        </a:rPr>
                        <a:t>Scrap </a:t>
                      </a:r>
                      <a:endParaRPr lang="en-US" sz="1600" b="1"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15000"/>
                        </a:lnSpc>
                        <a:spcAft>
                          <a:spcPts val="0"/>
                        </a:spcAft>
                      </a:pPr>
                      <a:r>
                        <a:rPr lang="en-US" sz="1600" b="1">
                          <a:solidFill>
                            <a:srgbClr val="221F1F"/>
                          </a:solidFill>
                          <a:effectLst/>
                          <a:latin typeface="Times New Roman" panose="02020603050405020304" pitchFamily="18" charset="0"/>
                          <a:ea typeface="Calibri" panose="020F0502020204030204" pitchFamily="34" charset="0"/>
                          <a:cs typeface="Times New Roman" panose="02020603050405020304" pitchFamily="18" charset="0"/>
                        </a:rPr>
                        <a:t>1,000 </a:t>
                      </a:r>
                      <a:endParaRPr lang="en-US" sz="1600" b="1">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15000"/>
                        </a:lnSpc>
                        <a:spcAft>
                          <a:spcPts val="0"/>
                        </a:spcAft>
                      </a:pPr>
                      <a:r>
                        <a:rPr lang="en-US" sz="1600" b="1">
                          <a:solidFill>
                            <a:srgbClr val="221F1F"/>
                          </a:solidFill>
                          <a:effectLst/>
                          <a:latin typeface="Times New Roman" panose="02020603050405020304" pitchFamily="18" charset="0"/>
                          <a:ea typeface="Calibri" panose="020F0502020204030204" pitchFamily="34" charset="0"/>
                          <a:cs typeface="Times New Roman" panose="02020603050405020304" pitchFamily="18" charset="0"/>
                        </a:rPr>
                        <a:t>2,000 </a:t>
                      </a:r>
                      <a:endParaRPr lang="en-US" sz="1600" b="1">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15000"/>
                        </a:lnSpc>
                        <a:spcAft>
                          <a:spcPts val="0"/>
                        </a:spcAft>
                      </a:pPr>
                      <a:r>
                        <a:rPr lang="en-US" sz="1600" b="1">
                          <a:solidFill>
                            <a:srgbClr val="221F1F"/>
                          </a:solidFill>
                          <a:effectLst/>
                          <a:latin typeface="Times New Roman" panose="02020603050405020304" pitchFamily="18" charset="0"/>
                          <a:ea typeface="Calibri" panose="020F0502020204030204" pitchFamily="34" charset="0"/>
                          <a:cs typeface="Times New Roman" panose="02020603050405020304" pitchFamily="18" charset="0"/>
                        </a:rPr>
                        <a:t>0.621 </a:t>
                      </a:r>
                      <a:endParaRPr lang="en-US" sz="1600" b="1">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15000"/>
                        </a:lnSpc>
                        <a:spcAft>
                          <a:spcPts val="0"/>
                        </a:spcAft>
                      </a:pPr>
                      <a:r>
                        <a:rPr lang="en-US" sz="1600" b="1">
                          <a:solidFill>
                            <a:srgbClr val="221F1F"/>
                          </a:solidFill>
                          <a:effectLst/>
                          <a:latin typeface="Times New Roman" panose="02020603050405020304" pitchFamily="18" charset="0"/>
                          <a:ea typeface="Calibri" panose="020F0502020204030204" pitchFamily="34" charset="0"/>
                          <a:cs typeface="Times New Roman" panose="02020603050405020304" pitchFamily="18" charset="0"/>
                        </a:rPr>
                        <a:t>621 </a:t>
                      </a:r>
                      <a:endParaRPr lang="en-US" sz="1600" b="1">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15000"/>
                        </a:lnSpc>
                        <a:spcAft>
                          <a:spcPts val="0"/>
                        </a:spcAft>
                      </a:pPr>
                      <a:r>
                        <a:rPr lang="en-US" sz="1600" b="1">
                          <a:solidFill>
                            <a:srgbClr val="221F1F"/>
                          </a:solidFill>
                          <a:effectLst/>
                          <a:latin typeface="Times New Roman" panose="02020603050405020304" pitchFamily="18" charset="0"/>
                          <a:ea typeface="Calibri" panose="020F0502020204030204" pitchFamily="34" charset="0"/>
                          <a:cs typeface="Times New Roman" panose="02020603050405020304" pitchFamily="18" charset="0"/>
                        </a:rPr>
                        <a:t>1,245 </a:t>
                      </a:r>
                      <a:endParaRPr lang="en-US" sz="1600" b="1">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169063102"/>
                  </a:ext>
                </a:extLst>
              </a:tr>
              <a:tr h="809616">
                <a:tc>
                  <a:txBody>
                    <a:bodyPr/>
                    <a:lstStyle/>
                    <a:p>
                      <a:pPr algn="just">
                        <a:lnSpc>
                          <a:spcPct val="115000"/>
                        </a:lnSpc>
                        <a:spcAft>
                          <a:spcPts val="0"/>
                        </a:spcAft>
                      </a:pPr>
                      <a:r>
                        <a:rPr lang="en-US" sz="1600" b="1" dirty="0">
                          <a:effectLst/>
                          <a:latin typeface="Times New Roman" panose="02020603050405020304" pitchFamily="18" charset="0"/>
                          <a:ea typeface="Times New Roman" panose="02020603050405020304" pitchFamily="18" charset="0"/>
                          <a:cs typeface="Times New Roman" panose="02020603050405020304" pitchFamily="18" charset="0"/>
                        </a:rPr>
                        <a:t>Total present Value</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15000"/>
                        </a:lnSpc>
                        <a:spcAft>
                          <a:spcPts val="0"/>
                        </a:spcAft>
                      </a:pPr>
                      <a:r>
                        <a:rPr lang="en-US" sz="1600" b="1" dirty="0">
                          <a:effectLst/>
                          <a:latin typeface="Times New Roman" panose="02020603050405020304" pitchFamily="18" charset="0"/>
                          <a:ea typeface="Times New Roman" panose="02020603050405020304" pitchFamily="18" charset="0"/>
                          <a:cs typeface="Times New Roman" panose="02020603050405020304" pitchFamily="18" charset="0"/>
                        </a:rPr>
                        <a:t> </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15000"/>
                        </a:lnSpc>
                        <a:spcAft>
                          <a:spcPts val="0"/>
                        </a:spcAft>
                      </a:pPr>
                      <a:r>
                        <a:rPr lang="en-US" sz="1600" b="1">
                          <a:effectLst/>
                          <a:latin typeface="Times New Roman" panose="02020603050405020304" pitchFamily="18" charset="0"/>
                          <a:ea typeface="Times New Roman" panose="02020603050405020304" pitchFamily="18" charset="0"/>
                          <a:cs typeface="Times New Roman" panose="02020603050405020304" pitchFamily="18" charset="0"/>
                        </a:rPr>
                        <a:t> </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15000"/>
                        </a:lnSpc>
                        <a:spcAft>
                          <a:spcPts val="0"/>
                        </a:spcAft>
                      </a:pPr>
                      <a:r>
                        <a:rPr lang="en-US" sz="1600" b="1">
                          <a:effectLst/>
                          <a:latin typeface="Times New Roman" panose="02020603050405020304" pitchFamily="18" charset="0"/>
                          <a:ea typeface="Times New Roman" panose="02020603050405020304" pitchFamily="18" charset="0"/>
                          <a:cs typeface="Times New Roman" panose="02020603050405020304" pitchFamily="18" charset="0"/>
                        </a:rPr>
                        <a:t> </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15000"/>
                        </a:lnSpc>
                        <a:spcAft>
                          <a:spcPts val="0"/>
                        </a:spcAft>
                      </a:pPr>
                      <a:r>
                        <a:rPr lang="en-US" sz="1600" b="1">
                          <a:solidFill>
                            <a:srgbClr val="221F1F"/>
                          </a:solidFill>
                          <a:effectLst/>
                          <a:latin typeface="Times New Roman" panose="02020603050405020304" pitchFamily="18" charset="0"/>
                          <a:ea typeface="Calibri" panose="020F0502020204030204" pitchFamily="34" charset="0"/>
                          <a:cs typeface="Times New Roman" panose="02020603050405020304" pitchFamily="18" charset="0"/>
                        </a:rPr>
                        <a:t>24,227 </a:t>
                      </a:r>
                      <a:endParaRPr lang="en-US" sz="1600" b="1">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15000"/>
                        </a:lnSpc>
                        <a:spcAft>
                          <a:spcPts val="0"/>
                        </a:spcAft>
                      </a:pPr>
                      <a:r>
                        <a:rPr lang="en-US" sz="1600" b="1">
                          <a:solidFill>
                            <a:srgbClr val="221F1F"/>
                          </a:solidFill>
                          <a:effectLst/>
                          <a:latin typeface="Times New Roman" panose="02020603050405020304" pitchFamily="18" charset="0"/>
                          <a:ea typeface="Calibri" panose="020F0502020204030204" pitchFamily="34" charset="0"/>
                          <a:cs typeface="Times New Roman" panose="02020603050405020304" pitchFamily="18" charset="0"/>
                        </a:rPr>
                        <a:t>34,728 </a:t>
                      </a:r>
                      <a:endParaRPr lang="en-US" sz="1600" b="1">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4239693184"/>
                  </a:ext>
                </a:extLst>
              </a:tr>
              <a:tr h="1086898">
                <a:tc>
                  <a:txBody>
                    <a:bodyPr/>
                    <a:lstStyle/>
                    <a:p>
                      <a:pPr algn="just">
                        <a:lnSpc>
                          <a:spcPct val="115000"/>
                        </a:lnSpc>
                        <a:spcAft>
                          <a:spcPts val="0"/>
                        </a:spcAft>
                      </a:pPr>
                      <a:r>
                        <a:rPr lang="en-US" sz="1600" b="1">
                          <a:effectLst/>
                          <a:latin typeface="Times New Roman" panose="02020603050405020304" pitchFamily="18" charset="0"/>
                          <a:ea typeface="Times New Roman" panose="02020603050405020304" pitchFamily="18" charset="0"/>
                          <a:cs typeface="Times New Roman" panose="02020603050405020304" pitchFamily="18" charset="0"/>
                        </a:rPr>
                        <a:t>Less initial investments</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15000"/>
                        </a:lnSpc>
                        <a:spcAft>
                          <a:spcPts val="0"/>
                        </a:spcAft>
                      </a:pPr>
                      <a:r>
                        <a:rPr lang="en-US" sz="1600" b="1" dirty="0">
                          <a:effectLst/>
                          <a:latin typeface="Times New Roman" panose="02020603050405020304" pitchFamily="18" charset="0"/>
                          <a:ea typeface="Times New Roman" panose="02020603050405020304" pitchFamily="18" charset="0"/>
                          <a:cs typeface="Times New Roman" panose="02020603050405020304" pitchFamily="18" charset="0"/>
                        </a:rPr>
                        <a:t> </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15000"/>
                        </a:lnSpc>
                        <a:spcAft>
                          <a:spcPts val="0"/>
                        </a:spcAft>
                      </a:pPr>
                      <a:r>
                        <a:rPr lang="en-US" sz="1600" b="1" dirty="0">
                          <a:effectLst/>
                          <a:latin typeface="Times New Roman" panose="02020603050405020304" pitchFamily="18" charset="0"/>
                          <a:ea typeface="Times New Roman" panose="02020603050405020304" pitchFamily="18" charset="0"/>
                          <a:cs typeface="Times New Roman" panose="02020603050405020304" pitchFamily="18" charset="0"/>
                        </a:rPr>
                        <a:t> </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15000"/>
                        </a:lnSpc>
                        <a:spcAft>
                          <a:spcPts val="0"/>
                        </a:spcAft>
                      </a:pPr>
                      <a:r>
                        <a:rPr lang="en-US" sz="1600" b="1" dirty="0">
                          <a:effectLst/>
                          <a:latin typeface="Times New Roman" panose="02020603050405020304" pitchFamily="18" charset="0"/>
                          <a:ea typeface="Times New Roman" panose="02020603050405020304" pitchFamily="18" charset="0"/>
                          <a:cs typeface="Times New Roman" panose="02020603050405020304" pitchFamily="18" charset="0"/>
                        </a:rPr>
                        <a:t> </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15000"/>
                        </a:lnSpc>
                        <a:spcAft>
                          <a:spcPts val="0"/>
                        </a:spcAft>
                      </a:pPr>
                      <a:r>
                        <a:rPr lang="en-US" sz="1600" b="1" dirty="0">
                          <a:solidFill>
                            <a:srgbClr val="221F1F"/>
                          </a:solidFill>
                          <a:effectLst/>
                          <a:latin typeface="Times New Roman" panose="02020603050405020304" pitchFamily="18" charset="0"/>
                          <a:ea typeface="Calibri" panose="020F0502020204030204" pitchFamily="34" charset="0"/>
                          <a:cs typeface="Times New Roman" panose="02020603050405020304" pitchFamily="18" charset="0"/>
                        </a:rPr>
                        <a:t>20,000 </a:t>
                      </a:r>
                      <a:endParaRPr lang="en-US" sz="1600" b="1"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15000"/>
                        </a:lnSpc>
                        <a:spcAft>
                          <a:spcPts val="0"/>
                        </a:spcAft>
                      </a:pPr>
                      <a:r>
                        <a:rPr lang="en-US" sz="1600" b="1" dirty="0">
                          <a:solidFill>
                            <a:srgbClr val="221F1F"/>
                          </a:solidFill>
                          <a:effectLst/>
                          <a:latin typeface="Times New Roman" panose="02020603050405020304" pitchFamily="18" charset="0"/>
                          <a:ea typeface="Calibri" panose="020F0502020204030204" pitchFamily="34" charset="0"/>
                          <a:cs typeface="Times New Roman" panose="02020603050405020304" pitchFamily="18" charset="0"/>
                        </a:rPr>
                        <a:t>30,000 </a:t>
                      </a:r>
                      <a:endParaRPr lang="en-US" sz="1600" b="1"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158086782"/>
                  </a:ext>
                </a:extLst>
              </a:tr>
              <a:tr h="809616">
                <a:tc>
                  <a:txBody>
                    <a:bodyPr/>
                    <a:lstStyle/>
                    <a:p>
                      <a:pPr algn="just">
                        <a:lnSpc>
                          <a:spcPct val="115000"/>
                        </a:lnSpc>
                        <a:spcAft>
                          <a:spcPts val="0"/>
                        </a:spcAft>
                      </a:pPr>
                      <a:r>
                        <a:rPr lang="en-US" sz="1600" b="1">
                          <a:effectLst/>
                          <a:latin typeface="Times New Roman" panose="02020603050405020304" pitchFamily="18" charset="0"/>
                          <a:ea typeface="Times New Roman" panose="02020603050405020304" pitchFamily="18" charset="0"/>
                          <a:cs typeface="Times New Roman" panose="02020603050405020304" pitchFamily="18" charset="0"/>
                        </a:rPr>
                        <a:t>Net Present Value</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15000"/>
                        </a:lnSpc>
                        <a:spcAft>
                          <a:spcPts val="0"/>
                        </a:spcAft>
                      </a:pPr>
                      <a:r>
                        <a:rPr lang="en-US" sz="1600" b="1">
                          <a:effectLst/>
                          <a:latin typeface="Times New Roman" panose="02020603050405020304" pitchFamily="18" charset="0"/>
                          <a:ea typeface="Times New Roman" panose="02020603050405020304" pitchFamily="18" charset="0"/>
                          <a:cs typeface="Times New Roman" panose="02020603050405020304" pitchFamily="18" charset="0"/>
                        </a:rPr>
                        <a:t> </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15000"/>
                        </a:lnSpc>
                        <a:spcAft>
                          <a:spcPts val="0"/>
                        </a:spcAft>
                      </a:pPr>
                      <a:r>
                        <a:rPr lang="en-US" sz="1600" b="1" dirty="0">
                          <a:effectLst/>
                          <a:latin typeface="Times New Roman" panose="02020603050405020304" pitchFamily="18" charset="0"/>
                          <a:ea typeface="Times New Roman" panose="02020603050405020304" pitchFamily="18" charset="0"/>
                          <a:cs typeface="Times New Roman" panose="02020603050405020304" pitchFamily="18" charset="0"/>
                        </a:rPr>
                        <a:t> </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15000"/>
                        </a:lnSpc>
                        <a:spcAft>
                          <a:spcPts val="0"/>
                        </a:spcAft>
                      </a:pPr>
                      <a:r>
                        <a:rPr lang="en-US" sz="1600" b="1" dirty="0">
                          <a:effectLst/>
                          <a:latin typeface="Times New Roman" panose="02020603050405020304" pitchFamily="18" charset="0"/>
                          <a:ea typeface="Times New Roman" panose="02020603050405020304" pitchFamily="18" charset="0"/>
                          <a:cs typeface="Times New Roman" panose="02020603050405020304" pitchFamily="18" charset="0"/>
                        </a:rPr>
                        <a:t> </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15000"/>
                        </a:lnSpc>
                        <a:spcAft>
                          <a:spcPts val="0"/>
                        </a:spcAft>
                      </a:pPr>
                      <a:r>
                        <a:rPr lang="en-US" sz="1600" b="1" dirty="0">
                          <a:solidFill>
                            <a:srgbClr val="221F1F"/>
                          </a:solidFill>
                          <a:effectLst/>
                          <a:latin typeface="Times New Roman" panose="02020603050405020304" pitchFamily="18" charset="0"/>
                          <a:ea typeface="Calibri" panose="020F0502020204030204" pitchFamily="34" charset="0"/>
                          <a:cs typeface="Times New Roman" panose="02020603050405020304" pitchFamily="18" charset="0"/>
                        </a:rPr>
                        <a:t>4,227 </a:t>
                      </a:r>
                      <a:endParaRPr lang="en-US" sz="1600" b="1"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15000"/>
                        </a:lnSpc>
                        <a:spcAft>
                          <a:spcPts val="0"/>
                        </a:spcAft>
                      </a:pPr>
                      <a:r>
                        <a:rPr lang="en-US" sz="1600" b="1" dirty="0">
                          <a:solidFill>
                            <a:srgbClr val="221F1F"/>
                          </a:solidFill>
                          <a:effectLst/>
                          <a:latin typeface="Times New Roman" panose="02020603050405020304" pitchFamily="18" charset="0"/>
                          <a:ea typeface="Calibri" panose="020F0502020204030204" pitchFamily="34" charset="0"/>
                          <a:cs typeface="Times New Roman" panose="02020603050405020304" pitchFamily="18" charset="0"/>
                        </a:rPr>
                        <a:t>4,728 </a:t>
                      </a:r>
                      <a:endParaRPr lang="en-US" sz="1600" b="1"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890127248"/>
                  </a:ext>
                </a:extLst>
              </a:tr>
            </a:tbl>
          </a:graphicData>
        </a:graphic>
      </p:graphicFrame>
    </p:spTree>
    <p:extLst>
      <p:ext uri="{BB962C8B-B14F-4D97-AF65-F5344CB8AC3E}">
        <p14:creationId xmlns:p14="http://schemas.microsoft.com/office/powerpoint/2010/main" val="2357717470"/>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12271" y="1"/>
            <a:ext cx="11544300" cy="751114"/>
          </a:xfrm>
        </p:spPr>
        <p:txBody>
          <a:bodyPr/>
          <a:lstStyle/>
          <a:p>
            <a:pPr algn="l"/>
            <a:r>
              <a:rPr lang="en-US" sz="3600" b="1" dirty="0"/>
              <a:t>Advantages of </a:t>
            </a:r>
            <a:r>
              <a:rPr lang="en-US" sz="3600" b="1" dirty="0" err="1"/>
              <a:t>NPV</a:t>
            </a:r>
            <a:endParaRPr lang="en-US" sz="3600" dirty="0"/>
          </a:p>
        </p:txBody>
      </p:sp>
      <p:sp>
        <p:nvSpPr>
          <p:cNvPr id="3" name="Content Placeholder 2"/>
          <p:cNvSpPr>
            <a:spLocks noGrp="1"/>
          </p:cNvSpPr>
          <p:nvPr>
            <p:ph idx="1"/>
          </p:nvPr>
        </p:nvSpPr>
        <p:spPr>
          <a:xfrm>
            <a:off x="212271" y="751115"/>
            <a:ext cx="11748671" cy="5847393"/>
          </a:xfrm>
        </p:spPr>
        <p:txBody>
          <a:bodyPr/>
          <a:lstStyle/>
          <a:p>
            <a:pPr marL="514350" indent="-514350" algn="just">
              <a:lnSpc>
                <a:spcPct val="150000"/>
              </a:lnSpc>
              <a:buAutoNum type="arabicPeriod"/>
            </a:pPr>
            <a:r>
              <a:rPr lang="en-US" dirty="0" smtClean="0"/>
              <a:t>It </a:t>
            </a:r>
            <a:r>
              <a:rPr lang="en-US" dirty="0"/>
              <a:t>recognizes time value of money </a:t>
            </a:r>
            <a:endParaRPr lang="en-US" dirty="0" smtClean="0"/>
          </a:p>
          <a:p>
            <a:pPr marL="514350" indent="-514350" algn="just">
              <a:lnSpc>
                <a:spcPct val="150000"/>
              </a:lnSpc>
              <a:buAutoNum type="arabicPeriod"/>
            </a:pPr>
            <a:r>
              <a:rPr lang="en-US" dirty="0" smtClean="0"/>
              <a:t> </a:t>
            </a:r>
            <a:r>
              <a:rPr lang="en-US" dirty="0"/>
              <a:t>It takes into account the entire inflows or </a:t>
            </a:r>
            <a:r>
              <a:rPr lang="en-US" dirty="0" smtClean="0"/>
              <a:t>returns</a:t>
            </a:r>
            <a:endParaRPr lang="en-US" dirty="0"/>
          </a:p>
          <a:p>
            <a:pPr marL="0" indent="0" algn="just">
              <a:lnSpc>
                <a:spcPct val="150000"/>
              </a:lnSpc>
              <a:buNone/>
            </a:pPr>
            <a:r>
              <a:rPr lang="en-US" dirty="0"/>
              <a:t>3. It is the best method for the selection of mutually exclusive projects. </a:t>
            </a:r>
          </a:p>
          <a:p>
            <a:pPr marL="0" indent="0" algn="just">
              <a:lnSpc>
                <a:spcPct val="150000"/>
              </a:lnSpc>
              <a:buNone/>
            </a:pPr>
            <a:r>
              <a:rPr lang="en-US" dirty="0"/>
              <a:t>4. It is consistent with the objective of maximizing the welfare of an </a:t>
            </a:r>
            <a:r>
              <a:rPr lang="en-US" dirty="0" smtClean="0"/>
              <a:t>owner</a:t>
            </a:r>
            <a:endParaRPr lang="en-US" dirty="0"/>
          </a:p>
        </p:txBody>
      </p:sp>
    </p:spTree>
    <p:extLst>
      <p:ext uri="{BB962C8B-B14F-4D97-AF65-F5344CB8AC3E}">
        <p14:creationId xmlns:p14="http://schemas.microsoft.com/office/powerpoint/2010/main" val="1153471078"/>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12271" y="1"/>
            <a:ext cx="11544300" cy="751114"/>
          </a:xfrm>
        </p:spPr>
        <p:txBody>
          <a:bodyPr/>
          <a:lstStyle/>
          <a:p>
            <a:pPr algn="l"/>
            <a:r>
              <a:rPr lang="en-US" sz="3600" b="1" dirty="0" smtClean="0"/>
              <a:t>Disadvantages </a:t>
            </a:r>
            <a:r>
              <a:rPr lang="en-US" sz="3600" b="1" dirty="0"/>
              <a:t>of </a:t>
            </a:r>
            <a:r>
              <a:rPr lang="en-US" sz="3600" b="1" dirty="0" err="1"/>
              <a:t>NPV</a:t>
            </a:r>
            <a:endParaRPr lang="en-US" sz="3600" dirty="0"/>
          </a:p>
        </p:txBody>
      </p:sp>
      <p:sp>
        <p:nvSpPr>
          <p:cNvPr id="3" name="Content Placeholder 2"/>
          <p:cNvSpPr>
            <a:spLocks noGrp="1"/>
          </p:cNvSpPr>
          <p:nvPr>
            <p:ph idx="1"/>
          </p:nvPr>
        </p:nvSpPr>
        <p:spPr>
          <a:xfrm>
            <a:off x="212271" y="751115"/>
            <a:ext cx="11748671" cy="5847393"/>
          </a:xfrm>
        </p:spPr>
        <p:txBody>
          <a:bodyPr/>
          <a:lstStyle/>
          <a:p>
            <a:pPr marL="514350" lvl="0" indent="-514350">
              <a:buFont typeface="+mj-lt"/>
              <a:buAutoNum type="arabicPeriod"/>
            </a:pPr>
            <a:r>
              <a:rPr lang="en-US" dirty="0"/>
              <a:t>It is difficult to understand and calculate. </a:t>
            </a:r>
            <a:endParaRPr lang="en-US" dirty="0" smtClean="0"/>
          </a:p>
          <a:p>
            <a:pPr marL="514350" lvl="0" indent="-514350">
              <a:buFont typeface="+mj-lt"/>
              <a:buAutoNum type="arabicPeriod"/>
            </a:pPr>
            <a:r>
              <a:rPr lang="en-US" dirty="0" smtClean="0"/>
              <a:t>It </a:t>
            </a:r>
            <a:r>
              <a:rPr lang="en-US" dirty="0"/>
              <a:t>is ideal for assessing the viability of an investment under certainty because it ignores the element of risk.</a:t>
            </a:r>
          </a:p>
          <a:p>
            <a:pPr marL="514350" lvl="0" indent="-514350">
              <a:buFont typeface="+mj-lt"/>
              <a:buAutoNum type="arabicPeriod"/>
            </a:pPr>
            <a:r>
              <a:rPr lang="en-US" dirty="0"/>
              <a:t>It may not give good assessment of alternative projects if the projects are unequal lives, returns or costs.</a:t>
            </a:r>
          </a:p>
          <a:p>
            <a:pPr marL="514350" lvl="0" indent="-514350">
              <a:buFont typeface="+mj-lt"/>
              <a:buAutoNum type="arabicPeriod"/>
            </a:pPr>
            <a:r>
              <a:rPr lang="en-US" dirty="0"/>
              <a:t>It ignores the </a:t>
            </a:r>
            <a:r>
              <a:rPr lang="en-US" dirty="0" err="1"/>
              <a:t>PBP</a:t>
            </a:r>
            <a:r>
              <a:rPr lang="en-US" dirty="0"/>
              <a:t>.</a:t>
            </a:r>
          </a:p>
          <a:p>
            <a:pPr marL="514350" indent="-514350">
              <a:buFont typeface="+mj-lt"/>
              <a:buAutoNum type="arabicPeriod"/>
            </a:pPr>
            <a:endParaRPr lang="en-US" dirty="0"/>
          </a:p>
        </p:txBody>
      </p:sp>
    </p:spTree>
    <p:extLst>
      <p:ext uri="{BB962C8B-B14F-4D97-AF65-F5344CB8AC3E}">
        <p14:creationId xmlns:p14="http://schemas.microsoft.com/office/powerpoint/2010/main" val="4022634830"/>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0628" y="135924"/>
            <a:ext cx="11451771" cy="696833"/>
          </a:xfrm>
        </p:spPr>
        <p:txBody>
          <a:bodyPr/>
          <a:lstStyle/>
          <a:p>
            <a:pPr lvl="1" algn="l"/>
            <a:r>
              <a:rPr lang="en-US" sz="3600" b="1" dirty="0" smtClean="0"/>
              <a:t>Internal Rate of Return-IRR</a:t>
            </a:r>
            <a:endParaRPr lang="en-US" sz="3600" dirty="0"/>
          </a:p>
        </p:txBody>
      </p:sp>
      <p:sp>
        <p:nvSpPr>
          <p:cNvPr id="3" name="Content Placeholder 2"/>
          <p:cNvSpPr>
            <a:spLocks noGrp="1"/>
          </p:cNvSpPr>
          <p:nvPr>
            <p:ph idx="1"/>
          </p:nvPr>
        </p:nvSpPr>
        <p:spPr>
          <a:xfrm>
            <a:off x="244930" y="832757"/>
            <a:ext cx="11947070" cy="6025243"/>
          </a:xfrm>
        </p:spPr>
        <p:txBody>
          <a:bodyPr/>
          <a:lstStyle/>
          <a:p>
            <a:pPr marL="0" indent="0">
              <a:buNone/>
            </a:pPr>
            <a:r>
              <a:rPr lang="en-US" dirty="0" smtClean="0"/>
              <a:t>IRR is </a:t>
            </a:r>
            <a:r>
              <a:rPr lang="en-US" dirty="0"/>
              <a:t>time adjusted technique </a:t>
            </a:r>
            <a:r>
              <a:rPr lang="en-US" dirty="0" smtClean="0"/>
              <a:t>, it </a:t>
            </a:r>
            <a:r>
              <a:rPr lang="en-US" dirty="0"/>
              <a:t>is a rate at which discount cash flows to </a:t>
            </a:r>
            <a:r>
              <a:rPr lang="en-US" dirty="0" smtClean="0"/>
              <a:t>zero</a:t>
            </a:r>
          </a:p>
          <a:p>
            <a:pPr marL="0" indent="0">
              <a:buNone/>
            </a:pPr>
            <a:r>
              <a:rPr lang="en-US" dirty="0" smtClean="0"/>
              <a:t>It </a:t>
            </a:r>
            <a:r>
              <a:rPr lang="en-US" dirty="0"/>
              <a:t>depends wholly on the outlay of investment and proceeds associated with the project and not a rate determined outside the venture.</a:t>
            </a:r>
          </a:p>
          <a:p>
            <a:pPr marL="0" indent="0">
              <a:buNone/>
            </a:pPr>
            <a:endParaRPr lang="en-US" dirty="0" smtClean="0"/>
          </a:p>
          <a:p>
            <a:pPr marL="0" indent="0">
              <a:buNone/>
            </a:pPr>
            <a:r>
              <a:rPr lang="en-US" dirty="0"/>
              <a:t>IRR = </a:t>
            </a:r>
            <a:r>
              <a:rPr lang="en-US" dirty="0" err="1"/>
              <a:t>Pv</a:t>
            </a:r>
            <a:r>
              <a:rPr lang="en-US" dirty="0"/>
              <a:t> (cash inflows) = </a:t>
            </a:r>
            <a:r>
              <a:rPr lang="en-US" dirty="0" err="1"/>
              <a:t>Pv</a:t>
            </a:r>
            <a:r>
              <a:rPr lang="en-US" dirty="0"/>
              <a:t>(cash outflows) or IRR is the cost of capital when </a:t>
            </a:r>
            <a:r>
              <a:rPr lang="en-US" dirty="0" err="1"/>
              <a:t>NPV</a:t>
            </a:r>
            <a:r>
              <a:rPr lang="en-US" dirty="0"/>
              <a:t> = 0.</a:t>
            </a:r>
          </a:p>
          <a:p>
            <a:pPr marL="0" indent="0">
              <a:buNone/>
            </a:pPr>
            <a:endParaRPr lang="en-US" dirty="0"/>
          </a:p>
        </p:txBody>
      </p:sp>
      <p:sp>
        <p:nvSpPr>
          <p:cNvPr id="5" name="Rectangle 4"/>
          <p:cNvSpPr/>
          <p:nvPr/>
        </p:nvSpPr>
        <p:spPr>
          <a:xfrm>
            <a:off x="130628" y="604157"/>
            <a:ext cx="11266715" cy="4524315"/>
          </a:xfrm>
          <a:prstGeom prst="rect">
            <a:avLst/>
          </a:prstGeom>
        </p:spPr>
        <p:txBody>
          <a:bodyPr wrap="square">
            <a:spAutoFit/>
          </a:bodyPr>
          <a:lstStyle/>
          <a:p>
            <a:endParaRPr lang="en-US" dirty="0" smtClean="0"/>
          </a:p>
          <a:p>
            <a:endParaRPr lang="en-US" dirty="0"/>
          </a:p>
          <a:p>
            <a:endParaRPr lang="en-US" dirty="0" smtClean="0"/>
          </a:p>
          <a:p>
            <a:endParaRPr lang="en-US" dirty="0"/>
          </a:p>
          <a:p>
            <a:endParaRPr lang="en-US" dirty="0" smtClean="0"/>
          </a:p>
          <a:p>
            <a:endParaRPr lang="en-US" dirty="0"/>
          </a:p>
          <a:p>
            <a:endParaRPr lang="en-US" dirty="0" smtClean="0"/>
          </a:p>
          <a:p>
            <a:endParaRPr lang="en-US" dirty="0"/>
          </a:p>
          <a:p>
            <a:endParaRPr lang="en-US" dirty="0" smtClean="0"/>
          </a:p>
          <a:p>
            <a:endParaRPr lang="en-US" dirty="0"/>
          </a:p>
          <a:p>
            <a:endParaRPr lang="en-US" dirty="0" smtClean="0"/>
          </a:p>
          <a:p>
            <a:endParaRPr lang="en-US" dirty="0"/>
          </a:p>
          <a:p>
            <a:endParaRPr lang="en-US" dirty="0" smtClean="0"/>
          </a:p>
          <a:p>
            <a:endParaRPr lang="en-US" dirty="0"/>
          </a:p>
          <a:p>
            <a:endParaRPr lang="en-US" dirty="0" smtClean="0"/>
          </a:p>
          <a:p>
            <a:endParaRPr lang="en-US" dirty="0"/>
          </a:p>
        </p:txBody>
      </p:sp>
    </p:spTree>
    <p:extLst>
      <p:ext uri="{BB962C8B-B14F-4D97-AF65-F5344CB8AC3E}">
        <p14:creationId xmlns:p14="http://schemas.microsoft.com/office/powerpoint/2010/main" val="3630719626"/>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0628" y="135924"/>
            <a:ext cx="11451771" cy="696833"/>
          </a:xfrm>
        </p:spPr>
        <p:txBody>
          <a:bodyPr/>
          <a:lstStyle/>
          <a:p>
            <a:pPr algn="l"/>
            <a:r>
              <a:rPr lang="en-US" b="1" dirty="0" smtClean="0"/>
              <a:t/>
            </a:r>
            <a:br>
              <a:rPr lang="en-US" b="1" dirty="0" smtClean="0"/>
            </a:br>
            <a:r>
              <a:rPr lang="en-US" b="1" dirty="0" smtClean="0"/>
              <a:t/>
            </a:r>
            <a:br>
              <a:rPr lang="en-US" b="1" dirty="0" smtClean="0"/>
            </a:br>
            <a:r>
              <a:rPr lang="en-US" sz="3600" b="1" dirty="0" smtClean="0"/>
              <a:t>IRR Determination </a:t>
            </a:r>
            <a:r>
              <a:rPr lang="en-US" sz="3600" dirty="0"/>
              <a:t/>
            </a:r>
            <a:br>
              <a:rPr lang="en-US" sz="3600" dirty="0"/>
            </a:br>
            <a:r>
              <a:rPr lang="en-US" dirty="0"/>
              <a:t/>
            </a:r>
            <a:br>
              <a:rPr lang="en-US" dirty="0"/>
            </a:br>
            <a:r>
              <a:rPr lang="en-US" dirty="0"/>
              <a:t> </a:t>
            </a:r>
          </a:p>
        </p:txBody>
      </p:sp>
      <p:sp>
        <p:nvSpPr>
          <p:cNvPr id="3" name="Content Placeholder 2"/>
          <p:cNvSpPr>
            <a:spLocks noGrp="1"/>
          </p:cNvSpPr>
          <p:nvPr>
            <p:ph idx="1"/>
          </p:nvPr>
        </p:nvSpPr>
        <p:spPr>
          <a:xfrm>
            <a:off x="130628" y="832757"/>
            <a:ext cx="12061371" cy="6025243"/>
          </a:xfrm>
        </p:spPr>
        <p:txBody>
          <a:bodyPr/>
          <a:lstStyle/>
          <a:p>
            <a:pPr marL="0" indent="0">
              <a:buNone/>
            </a:pPr>
            <a:endParaRPr lang="en-US" dirty="0" smtClean="0"/>
          </a:p>
          <a:p>
            <a:pPr marL="0" indent="0">
              <a:buNone/>
            </a:pPr>
            <a:endParaRPr lang="en-US" dirty="0"/>
          </a:p>
          <a:p>
            <a:pPr marL="0" indent="0">
              <a:buNone/>
            </a:pPr>
            <a:endParaRPr lang="en-US" dirty="0" smtClean="0"/>
          </a:p>
          <a:p>
            <a:pPr marL="0" indent="0">
              <a:buNone/>
            </a:pPr>
            <a:endParaRPr lang="en-US" dirty="0"/>
          </a:p>
          <a:p>
            <a:pPr marL="0" indent="0">
              <a:buNone/>
            </a:pPr>
            <a:r>
              <a:rPr lang="en-US" dirty="0" smtClean="0"/>
              <a:t>A </a:t>
            </a:r>
            <a:r>
              <a:rPr lang="en-US" dirty="0"/>
              <a:t>= inflow for each period</a:t>
            </a:r>
          </a:p>
          <a:p>
            <a:pPr marL="0" indent="0">
              <a:buNone/>
            </a:pPr>
            <a:r>
              <a:rPr lang="en-US" dirty="0"/>
              <a:t>C = Cost of investment</a:t>
            </a:r>
          </a:p>
          <a:p>
            <a:pPr marL="0" indent="0">
              <a:buNone/>
            </a:pPr>
            <a:r>
              <a:rPr lang="en-US" dirty="0"/>
              <a:t>The value </a:t>
            </a:r>
            <a:r>
              <a:rPr lang="en-US" b="1" dirty="0"/>
              <a:t>r </a:t>
            </a:r>
            <a:r>
              <a:rPr lang="en-US" dirty="0"/>
              <a:t>can be found by:</a:t>
            </a:r>
          </a:p>
          <a:p>
            <a:pPr marL="0" indent="0">
              <a:buNone/>
            </a:pPr>
            <a:r>
              <a:rPr lang="en-US" dirty="0" err="1"/>
              <a:t>i</a:t>
            </a:r>
            <a:r>
              <a:rPr lang="en-US" dirty="0"/>
              <a:t>)	Trial and error</a:t>
            </a:r>
          </a:p>
          <a:p>
            <a:pPr marL="0" indent="0">
              <a:buNone/>
            </a:pPr>
            <a:r>
              <a:rPr lang="en-US" dirty="0"/>
              <a:t>ii)	By interpolation</a:t>
            </a:r>
          </a:p>
          <a:p>
            <a:pPr marL="0" indent="0">
              <a:buNone/>
            </a:pPr>
            <a:r>
              <a:rPr lang="en-US" dirty="0"/>
              <a:t>iii)	By extrapolation</a:t>
            </a:r>
          </a:p>
          <a:p>
            <a:pPr marL="0" indent="0">
              <a:buNone/>
            </a:pPr>
            <a:endParaRPr lang="en-US" dirty="0"/>
          </a:p>
        </p:txBody>
      </p:sp>
      <p:pic>
        <p:nvPicPr>
          <p:cNvPr id="4" name="Picture 3"/>
          <p:cNvPicPr>
            <a:picLocks noChangeAspect="1"/>
          </p:cNvPicPr>
          <p:nvPr/>
        </p:nvPicPr>
        <p:blipFill>
          <a:blip r:embed="rId2"/>
          <a:stretch>
            <a:fillRect/>
          </a:stretch>
        </p:blipFill>
        <p:spPr>
          <a:xfrm>
            <a:off x="65089" y="1529590"/>
            <a:ext cx="7849201" cy="1292438"/>
          </a:xfrm>
          <a:prstGeom prst="rect">
            <a:avLst/>
          </a:prstGeom>
        </p:spPr>
      </p:pic>
    </p:spTree>
    <p:extLst>
      <p:ext uri="{BB962C8B-B14F-4D97-AF65-F5344CB8AC3E}">
        <p14:creationId xmlns:p14="http://schemas.microsoft.com/office/powerpoint/2010/main" val="2721999061"/>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7160" y="0"/>
            <a:ext cx="11445240" cy="954915"/>
          </a:xfrm>
        </p:spPr>
        <p:txBody>
          <a:bodyPr/>
          <a:lstStyle/>
          <a:p>
            <a:pPr lvl="1" algn="l"/>
            <a:r>
              <a:rPr lang="en-GB" sz="3600" b="1" dirty="0" smtClean="0"/>
              <a:t>IRR Decision Criteria</a:t>
            </a:r>
            <a:endParaRPr lang="en-US" sz="3600" dirty="0"/>
          </a:p>
        </p:txBody>
      </p:sp>
      <p:sp>
        <p:nvSpPr>
          <p:cNvPr id="3" name="Content Placeholder 2"/>
          <p:cNvSpPr>
            <a:spLocks noGrp="1"/>
          </p:cNvSpPr>
          <p:nvPr>
            <p:ph idx="1"/>
          </p:nvPr>
        </p:nvSpPr>
        <p:spPr>
          <a:xfrm>
            <a:off x="280518" y="1213996"/>
            <a:ext cx="11911481" cy="5644004"/>
          </a:xfrm>
        </p:spPr>
        <p:txBody>
          <a:bodyPr/>
          <a:lstStyle/>
          <a:p>
            <a:pPr marL="0" indent="0">
              <a:buNone/>
            </a:pPr>
            <a:r>
              <a:rPr lang="en-US" b="1" dirty="0"/>
              <a:t>Accept/ Reject criteria </a:t>
            </a:r>
            <a:endParaRPr lang="en-US" dirty="0"/>
          </a:p>
          <a:p>
            <a:pPr marL="0" indent="0" algn="just">
              <a:lnSpc>
                <a:spcPct val="150000"/>
              </a:lnSpc>
              <a:buNone/>
            </a:pPr>
            <a:r>
              <a:rPr lang="en-US" dirty="0"/>
              <a:t>If the IRR on a project or investment is greater tan the minimum required rate of return (</a:t>
            </a:r>
            <a:r>
              <a:rPr lang="en-US" dirty="0" err="1"/>
              <a:t>RRR</a:t>
            </a:r>
            <a:r>
              <a:rPr lang="en-US" dirty="0"/>
              <a:t>) , </a:t>
            </a:r>
            <a:endParaRPr lang="en-US" dirty="0" smtClean="0"/>
          </a:p>
          <a:p>
            <a:pPr marL="0" indent="0" algn="just">
              <a:lnSpc>
                <a:spcPct val="150000"/>
              </a:lnSpc>
              <a:buNone/>
            </a:pPr>
            <a:r>
              <a:rPr lang="en-US" dirty="0" smtClean="0"/>
              <a:t>normally </a:t>
            </a:r>
            <a:r>
              <a:rPr lang="en-US" dirty="0"/>
              <a:t>the cost of capital, the project should be accepted but f lower the project should be rejected. </a:t>
            </a:r>
          </a:p>
          <a:p>
            <a:pPr marL="0" indent="0" algn="just">
              <a:lnSpc>
                <a:spcPct val="150000"/>
              </a:lnSpc>
              <a:buNone/>
            </a:pPr>
            <a:endParaRPr lang="en-US" dirty="0"/>
          </a:p>
        </p:txBody>
      </p:sp>
    </p:spTree>
    <p:extLst>
      <p:ext uri="{BB962C8B-B14F-4D97-AF65-F5344CB8AC3E}">
        <p14:creationId xmlns:p14="http://schemas.microsoft.com/office/powerpoint/2010/main" val="3309533838"/>
      </p:ext>
    </p:extLst>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28600" y="135925"/>
            <a:ext cx="11353800" cy="827462"/>
          </a:xfrm>
        </p:spPr>
        <p:txBody>
          <a:bodyPr/>
          <a:lstStyle/>
          <a:p>
            <a:pPr algn="l"/>
            <a:r>
              <a:rPr lang="en-US" sz="3600" b="1" dirty="0" smtClean="0"/>
              <a:t>Illustration</a:t>
            </a:r>
            <a:endParaRPr lang="en-US" sz="3600" dirty="0"/>
          </a:p>
        </p:txBody>
      </p:sp>
      <p:sp>
        <p:nvSpPr>
          <p:cNvPr id="3" name="Content Placeholder 2"/>
          <p:cNvSpPr>
            <a:spLocks noGrp="1"/>
          </p:cNvSpPr>
          <p:nvPr>
            <p:ph idx="1"/>
          </p:nvPr>
        </p:nvSpPr>
        <p:spPr>
          <a:xfrm>
            <a:off x="228600" y="1143000"/>
            <a:ext cx="11963400" cy="5516881"/>
          </a:xfrm>
        </p:spPr>
        <p:txBody>
          <a:bodyPr/>
          <a:lstStyle/>
          <a:p>
            <a:pPr marL="0" indent="0">
              <a:buNone/>
            </a:pPr>
            <a:r>
              <a:rPr lang="en-US" dirty="0" smtClean="0"/>
              <a:t>A </a:t>
            </a:r>
            <a:r>
              <a:rPr lang="en-US" dirty="0"/>
              <a:t>project costs 16,200 dollars and is expected to generate the following inflows:</a:t>
            </a:r>
          </a:p>
          <a:p>
            <a:pPr marL="0" indent="0">
              <a:buNone/>
            </a:pPr>
            <a:r>
              <a:rPr lang="en-US" dirty="0"/>
              <a:t>		$.</a:t>
            </a:r>
          </a:p>
          <a:p>
            <a:pPr marL="0" indent="0">
              <a:buNone/>
            </a:pPr>
            <a:r>
              <a:rPr lang="en-US" dirty="0"/>
              <a:t>Year 1		8,000</a:t>
            </a:r>
          </a:p>
          <a:p>
            <a:pPr marL="0" indent="0">
              <a:buNone/>
            </a:pPr>
            <a:r>
              <a:rPr lang="en-US" dirty="0"/>
              <a:t>Year 2		7,000</a:t>
            </a:r>
          </a:p>
          <a:p>
            <a:pPr marL="0" indent="0">
              <a:buNone/>
            </a:pPr>
            <a:r>
              <a:rPr lang="en-US" dirty="0"/>
              <a:t>Year 3		6,000</a:t>
            </a:r>
          </a:p>
          <a:p>
            <a:endParaRPr lang="en-US" dirty="0"/>
          </a:p>
          <a:p>
            <a:pPr marL="0" indent="0">
              <a:buNone/>
            </a:pPr>
            <a:r>
              <a:rPr lang="en-US" dirty="0"/>
              <a:t>Compute the IRR of this venture.</a:t>
            </a:r>
          </a:p>
          <a:p>
            <a:pPr marL="0" indent="0">
              <a:buNone/>
            </a:pPr>
            <a:r>
              <a:rPr lang="en-US" dirty="0"/>
              <a:t>		</a:t>
            </a:r>
            <a:r>
              <a:rPr lang="en-US" dirty="0" smtClean="0"/>
              <a:t> </a:t>
            </a:r>
            <a:endParaRPr lang="en-US" dirty="0"/>
          </a:p>
        </p:txBody>
      </p:sp>
    </p:spTree>
    <p:extLst>
      <p:ext uri="{BB962C8B-B14F-4D97-AF65-F5344CB8AC3E}">
        <p14:creationId xmlns:p14="http://schemas.microsoft.com/office/powerpoint/2010/main" val="323015023"/>
      </p:ext>
    </p:extLst>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34778" y="0"/>
            <a:ext cx="11347622" cy="849086"/>
          </a:xfrm>
        </p:spPr>
        <p:txBody>
          <a:bodyPr/>
          <a:lstStyle/>
          <a:p>
            <a:pPr algn="l"/>
            <a:r>
              <a:rPr lang="en-US" sz="3600" b="1" dirty="0" smtClean="0"/>
              <a:t/>
            </a:r>
            <a:br>
              <a:rPr lang="en-US" sz="3600" b="1" dirty="0" smtClean="0"/>
            </a:br>
            <a:r>
              <a:rPr lang="en-US" sz="3600" b="1" dirty="0" smtClean="0"/>
              <a:t>Solution-</a:t>
            </a:r>
            <a:r>
              <a:rPr lang="en-US" sz="3600" b="1" dirty="0"/>
              <a:t/>
            </a:r>
            <a:br>
              <a:rPr lang="en-US" sz="3600" b="1" dirty="0"/>
            </a:br>
            <a:r>
              <a:rPr lang="en-US" dirty="0"/>
              <a:t> </a:t>
            </a:r>
          </a:p>
        </p:txBody>
      </p:sp>
      <p:sp>
        <p:nvSpPr>
          <p:cNvPr id="3" name="Content Placeholder 2"/>
          <p:cNvSpPr>
            <a:spLocks noGrp="1"/>
          </p:cNvSpPr>
          <p:nvPr>
            <p:ph idx="1"/>
          </p:nvPr>
        </p:nvSpPr>
        <p:spPr>
          <a:xfrm>
            <a:off x="234778" y="654909"/>
            <a:ext cx="11726164" cy="6203092"/>
          </a:xfrm>
        </p:spPr>
        <p:txBody>
          <a:bodyPr/>
          <a:lstStyle/>
          <a:p>
            <a:pPr marL="0" indent="0" algn="just">
              <a:buNone/>
            </a:pPr>
            <a:r>
              <a:rPr lang="en-US" dirty="0"/>
              <a:t>1st choice 10</a:t>
            </a:r>
            <a:r>
              <a:rPr lang="en-US" dirty="0" smtClean="0"/>
              <a:t>%=</a:t>
            </a:r>
            <a:endParaRPr lang="en-US" dirty="0"/>
          </a:p>
          <a:p>
            <a:pPr marL="0" indent="0" algn="just">
              <a:buNone/>
            </a:pPr>
            <a:r>
              <a:rPr lang="en-US" dirty="0"/>
              <a:t> 	</a:t>
            </a:r>
            <a:endParaRPr lang="en-US" dirty="0" smtClean="0"/>
          </a:p>
          <a:p>
            <a:pPr marL="0" indent="0" algn="just">
              <a:buNone/>
            </a:pPr>
            <a:r>
              <a:rPr lang="en-US" dirty="0" smtClean="0"/>
              <a:t>       17,565.74 </a:t>
            </a:r>
            <a:r>
              <a:rPr lang="en-US" dirty="0"/>
              <a:t>&gt; cost, choose a higher rate.</a:t>
            </a:r>
          </a:p>
          <a:p>
            <a:pPr marL="0" indent="0" algn="just">
              <a:buNone/>
            </a:pPr>
            <a:r>
              <a:rPr lang="en-US" dirty="0" smtClean="0"/>
              <a:t>   </a:t>
            </a:r>
            <a:r>
              <a:rPr lang="en-US" dirty="0" err="1" smtClean="0"/>
              <a:t>NPV</a:t>
            </a:r>
            <a:r>
              <a:rPr lang="en-US" dirty="0"/>
              <a:t>= 17,565.74 - 16,200 = 1,365.74</a:t>
            </a:r>
          </a:p>
          <a:p>
            <a:pPr marL="0" indent="0" algn="just">
              <a:buNone/>
            </a:pPr>
            <a:endParaRPr lang="en-US" dirty="0"/>
          </a:p>
          <a:p>
            <a:pPr marL="0" indent="0" algn="just">
              <a:buNone/>
            </a:pPr>
            <a:r>
              <a:rPr lang="en-US" dirty="0"/>
              <a:t>2nd choice 14</a:t>
            </a:r>
            <a:r>
              <a:rPr lang="en-US" dirty="0" smtClean="0"/>
              <a:t>% =</a:t>
            </a:r>
            <a:endParaRPr lang="en-US" dirty="0"/>
          </a:p>
          <a:p>
            <a:pPr marL="0" indent="0" algn="just">
              <a:buNone/>
            </a:pPr>
            <a:r>
              <a:rPr lang="en-US" dirty="0"/>
              <a:t> 	</a:t>
            </a:r>
            <a:endParaRPr lang="en-US" dirty="0" smtClean="0"/>
          </a:p>
          <a:p>
            <a:pPr marL="0" indent="0" algn="just">
              <a:buNone/>
            </a:pPr>
            <a:r>
              <a:rPr lang="en-US" dirty="0" smtClean="0"/>
              <a:t>=</a:t>
            </a:r>
            <a:r>
              <a:rPr lang="en-US" dirty="0"/>
              <a:t>	16,453.646</a:t>
            </a:r>
          </a:p>
          <a:p>
            <a:pPr marL="0" indent="0" algn="just">
              <a:buNone/>
            </a:pPr>
            <a:r>
              <a:rPr lang="en-US" dirty="0" err="1"/>
              <a:t>NPV</a:t>
            </a:r>
            <a:r>
              <a:rPr lang="en-US" dirty="0"/>
              <a:t>= 16,453.65 - 16,200 = 253.65</a:t>
            </a:r>
          </a:p>
          <a:p>
            <a:pPr marL="0" indent="0" algn="just">
              <a:buNone/>
            </a:pPr>
            <a:endParaRPr lang="en-US" dirty="0"/>
          </a:p>
        </p:txBody>
      </p:sp>
      <p:pic>
        <p:nvPicPr>
          <p:cNvPr id="4" name="Picture 3"/>
          <p:cNvPicPr>
            <a:picLocks noChangeAspect="1"/>
          </p:cNvPicPr>
          <p:nvPr/>
        </p:nvPicPr>
        <p:blipFill>
          <a:blip r:embed="rId2"/>
          <a:stretch>
            <a:fillRect/>
          </a:stretch>
        </p:blipFill>
        <p:spPr>
          <a:xfrm>
            <a:off x="3389500" y="849086"/>
            <a:ext cx="2396444" cy="869506"/>
          </a:xfrm>
          <a:prstGeom prst="rect">
            <a:avLst/>
          </a:prstGeom>
        </p:spPr>
      </p:pic>
      <p:pic>
        <p:nvPicPr>
          <p:cNvPr id="5" name="Picture 4"/>
          <p:cNvPicPr>
            <a:picLocks noChangeAspect="1"/>
          </p:cNvPicPr>
          <p:nvPr/>
        </p:nvPicPr>
        <p:blipFill>
          <a:blip r:embed="rId3"/>
          <a:stretch>
            <a:fillRect/>
          </a:stretch>
        </p:blipFill>
        <p:spPr>
          <a:xfrm>
            <a:off x="3709444" y="3503377"/>
            <a:ext cx="3149330" cy="942499"/>
          </a:xfrm>
          <a:prstGeom prst="rect">
            <a:avLst/>
          </a:prstGeom>
        </p:spPr>
      </p:pic>
    </p:spTree>
    <p:extLst>
      <p:ext uri="{BB962C8B-B14F-4D97-AF65-F5344CB8AC3E}">
        <p14:creationId xmlns:p14="http://schemas.microsoft.com/office/powerpoint/2010/main" val="2066562580"/>
      </p:ext>
    </p:extLst>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14300" y="146957"/>
            <a:ext cx="11468100" cy="702129"/>
          </a:xfrm>
        </p:spPr>
        <p:txBody>
          <a:bodyPr/>
          <a:lstStyle/>
          <a:p>
            <a:pPr algn="l"/>
            <a:r>
              <a:rPr lang="en-US" sz="3600" b="1" dirty="0" smtClean="0"/>
              <a:t/>
            </a:r>
            <a:br>
              <a:rPr lang="en-US" sz="3600" b="1" dirty="0" smtClean="0"/>
            </a:br>
            <a:r>
              <a:rPr lang="en-US" sz="3600" b="1" dirty="0" smtClean="0"/>
              <a:t>Solution-  </a:t>
            </a:r>
            <a:r>
              <a:rPr lang="en-US" sz="3600" b="1" dirty="0" err="1" smtClean="0"/>
              <a:t>Ctd</a:t>
            </a:r>
            <a:r>
              <a:rPr lang="en-US" sz="3600" b="1" dirty="0" smtClean="0"/>
              <a:t> -Interpolation </a:t>
            </a:r>
            <a:r>
              <a:rPr lang="en-US" sz="3600" dirty="0"/>
              <a:t/>
            </a:r>
            <a:br>
              <a:rPr lang="en-US" sz="3600" dirty="0"/>
            </a:br>
            <a:r>
              <a:rPr lang="en-US" sz="3600" b="1" dirty="0" smtClean="0"/>
              <a:t> </a:t>
            </a:r>
            <a:endParaRPr lang="en-US" dirty="0"/>
          </a:p>
        </p:txBody>
      </p:sp>
      <p:sp>
        <p:nvSpPr>
          <p:cNvPr id="3" name="Content Placeholder 2"/>
          <p:cNvSpPr>
            <a:spLocks noGrp="1"/>
          </p:cNvSpPr>
          <p:nvPr>
            <p:ph idx="1"/>
          </p:nvPr>
        </p:nvSpPr>
        <p:spPr>
          <a:xfrm>
            <a:off x="234778" y="849085"/>
            <a:ext cx="11726164" cy="5845629"/>
          </a:xfrm>
        </p:spPr>
        <p:txBody>
          <a:bodyPr/>
          <a:lstStyle/>
          <a:p>
            <a:pPr marL="0" indent="0">
              <a:buNone/>
            </a:pPr>
            <a:r>
              <a:rPr lang="en-US" b="1" dirty="0"/>
              <a:t>3</a:t>
            </a:r>
            <a:r>
              <a:rPr lang="en-US" b="1" baseline="30000" dirty="0"/>
              <a:t>rd</a:t>
            </a:r>
            <a:r>
              <a:rPr lang="en-US" b="1" dirty="0"/>
              <a:t> choice 15</a:t>
            </a:r>
            <a:r>
              <a:rPr lang="en-US" b="1" dirty="0" smtClean="0"/>
              <a:t>%= </a:t>
            </a:r>
            <a:endParaRPr lang="en-US" dirty="0"/>
          </a:p>
          <a:p>
            <a:pPr marL="0" indent="0">
              <a:buNone/>
            </a:pPr>
            <a:endParaRPr lang="en-GB" dirty="0" smtClean="0"/>
          </a:p>
          <a:p>
            <a:pPr marL="0" indent="0">
              <a:buNone/>
            </a:pPr>
            <a:r>
              <a:rPr lang="en-US" dirty="0"/>
              <a:t>16,194.625</a:t>
            </a:r>
          </a:p>
          <a:p>
            <a:pPr marL="0" indent="0">
              <a:buNone/>
            </a:pPr>
            <a:r>
              <a:rPr lang="en-US" dirty="0" err="1"/>
              <a:t>NPV</a:t>
            </a:r>
            <a:r>
              <a:rPr lang="en-US" dirty="0"/>
              <a:t>= 16,194.646 - 16,200 =   (5.38</a:t>
            </a:r>
            <a:r>
              <a:rPr lang="en-US" dirty="0" smtClean="0"/>
              <a:t>)</a:t>
            </a:r>
          </a:p>
          <a:p>
            <a:pPr marL="0" indent="0">
              <a:buNone/>
            </a:pPr>
            <a:endParaRPr lang="en-GB" dirty="0"/>
          </a:p>
          <a:p>
            <a:pPr marL="0" indent="0">
              <a:buNone/>
            </a:pPr>
            <a:endParaRPr lang="en-US" dirty="0"/>
          </a:p>
          <a:p>
            <a:pPr marL="0" indent="0">
              <a:buNone/>
            </a:pPr>
            <a:endParaRPr lang="en-US" dirty="0"/>
          </a:p>
          <a:p>
            <a:pPr marL="0" indent="0">
              <a:buNone/>
            </a:pPr>
            <a:endParaRPr lang="en-US" dirty="0"/>
          </a:p>
        </p:txBody>
      </p:sp>
      <p:pic>
        <p:nvPicPr>
          <p:cNvPr id="6" name="Picture 5"/>
          <p:cNvPicPr>
            <a:picLocks noChangeAspect="1"/>
          </p:cNvPicPr>
          <p:nvPr/>
        </p:nvPicPr>
        <p:blipFill>
          <a:blip r:embed="rId2"/>
          <a:stretch>
            <a:fillRect/>
          </a:stretch>
        </p:blipFill>
        <p:spPr>
          <a:xfrm>
            <a:off x="2950651" y="1099173"/>
            <a:ext cx="3079619" cy="903047"/>
          </a:xfrm>
          <a:prstGeom prst="rect">
            <a:avLst/>
          </a:prstGeom>
        </p:spPr>
      </p:pic>
      <p:sp>
        <p:nvSpPr>
          <p:cNvPr id="7" name="Rectangle 6"/>
          <p:cNvSpPr/>
          <p:nvPr/>
        </p:nvSpPr>
        <p:spPr>
          <a:xfrm>
            <a:off x="409903" y="3626069"/>
            <a:ext cx="7283669" cy="1938992"/>
          </a:xfrm>
          <a:prstGeom prst="rect">
            <a:avLst/>
          </a:prstGeom>
        </p:spPr>
        <p:txBody>
          <a:bodyPr wrap="square">
            <a:spAutoFit/>
          </a:bodyPr>
          <a:lstStyle/>
          <a:p>
            <a:r>
              <a:rPr lang="en-US" sz="2400" b="1" dirty="0" err="1"/>
              <a:t>NPV</a:t>
            </a:r>
            <a:r>
              <a:rPr lang="en-US" sz="2400" b="1" dirty="0"/>
              <a:t> at rate of 14</a:t>
            </a:r>
            <a:r>
              <a:rPr lang="en-US" sz="2400" b="1" dirty="0" smtClean="0"/>
              <a:t>%   </a:t>
            </a:r>
            <a:r>
              <a:rPr lang="en-US" sz="2400" b="1" dirty="0"/>
              <a:t>	=	253.65</a:t>
            </a:r>
          </a:p>
          <a:p>
            <a:r>
              <a:rPr lang="en-US" sz="2400" b="1" dirty="0"/>
              <a:t>						253.65</a:t>
            </a:r>
          </a:p>
          <a:p>
            <a:r>
              <a:rPr lang="en-US" sz="2400" b="1" dirty="0" err="1"/>
              <a:t>NPV</a:t>
            </a:r>
            <a:r>
              <a:rPr lang="en-US" sz="2400" b="1" dirty="0"/>
              <a:t> required		=	0</a:t>
            </a:r>
          </a:p>
          <a:p>
            <a:r>
              <a:rPr lang="en-US" sz="2400" b="1" dirty="0"/>
              <a:t>						-5.38</a:t>
            </a:r>
          </a:p>
          <a:p>
            <a:r>
              <a:rPr lang="en-US" sz="2400" b="1" dirty="0" err="1"/>
              <a:t>NPV</a:t>
            </a:r>
            <a:r>
              <a:rPr lang="en-US" sz="2400" b="1" dirty="0"/>
              <a:t> at rate of 15</a:t>
            </a:r>
            <a:r>
              <a:rPr lang="en-US" sz="2400" b="1" dirty="0" smtClean="0"/>
              <a:t>%  </a:t>
            </a:r>
            <a:r>
              <a:rPr lang="en-US" sz="2400" b="1" dirty="0"/>
              <a:t>	=	(5.38)	</a:t>
            </a:r>
          </a:p>
        </p:txBody>
      </p:sp>
    </p:spTree>
    <p:extLst>
      <p:ext uri="{BB962C8B-B14F-4D97-AF65-F5344CB8AC3E}">
        <p14:creationId xmlns:p14="http://schemas.microsoft.com/office/powerpoint/2010/main" val="1014235232"/>
      </p:ext>
    </p:extLst>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0629" y="0"/>
            <a:ext cx="11451771" cy="840659"/>
          </a:xfrm>
        </p:spPr>
        <p:txBody>
          <a:bodyPr/>
          <a:lstStyle/>
          <a:p>
            <a:pPr lvl="0" algn="l"/>
            <a:r>
              <a:rPr lang="en-US" sz="3600" b="1" dirty="0" smtClean="0"/>
              <a:t>Solution- </a:t>
            </a:r>
            <a:r>
              <a:rPr lang="en-US" sz="3600" b="1" dirty="0" err="1" smtClean="0"/>
              <a:t>Ctd</a:t>
            </a:r>
            <a:endParaRPr lang="en-US" sz="3600" dirty="0"/>
          </a:p>
        </p:txBody>
      </p:sp>
      <p:sp>
        <p:nvSpPr>
          <p:cNvPr id="3" name="Content Placeholder 2"/>
          <p:cNvSpPr>
            <a:spLocks noGrp="1"/>
          </p:cNvSpPr>
          <p:nvPr>
            <p:ph idx="1"/>
          </p:nvPr>
        </p:nvSpPr>
        <p:spPr>
          <a:xfrm>
            <a:off x="375557" y="840659"/>
            <a:ext cx="11413672" cy="5903041"/>
          </a:xfrm>
        </p:spPr>
        <p:txBody>
          <a:bodyPr/>
          <a:lstStyle/>
          <a:p>
            <a:pPr marL="0" indent="0">
              <a:buNone/>
            </a:pPr>
            <a:r>
              <a:rPr lang="en-US" dirty="0"/>
              <a:t> </a:t>
            </a:r>
          </a:p>
        </p:txBody>
      </p:sp>
      <p:sp>
        <p:nvSpPr>
          <p:cNvPr id="4" name="Rectangle 3"/>
          <p:cNvSpPr/>
          <p:nvPr/>
        </p:nvSpPr>
        <p:spPr>
          <a:xfrm>
            <a:off x="375557" y="1681318"/>
            <a:ext cx="11206843" cy="2301039"/>
          </a:xfrm>
          <a:prstGeom prst="rect">
            <a:avLst/>
          </a:prstGeom>
        </p:spPr>
        <p:txBody>
          <a:bodyPr wrap="square">
            <a:spAutoFit/>
          </a:bodyPr>
          <a:lstStyle/>
          <a:p>
            <a:pPr marL="914400" indent="-457200" algn="just">
              <a:lnSpc>
                <a:spcPct val="115000"/>
              </a:lnSpc>
              <a:spcAft>
                <a:spcPts val="1000"/>
              </a:spcAft>
            </a:pPr>
            <a:endParaRPr lang="en-US" sz="3200" dirty="0">
              <a:effectLst/>
              <a:latin typeface="Calibri" panose="020F0502020204030204" pitchFamily="34" charset="0"/>
              <a:ea typeface="Times New Roman" panose="02020603050405020304" pitchFamily="18" charset="0"/>
              <a:cs typeface="Times New Roman" panose="02020603050405020304" pitchFamily="18" charset="0"/>
            </a:endParaRPr>
          </a:p>
        </p:txBody>
      </p:sp>
      <p:sp>
        <p:nvSpPr>
          <p:cNvPr id="5" name="Rectangle 4"/>
          <p:cNvSpPr/>
          <p:nvPr/>
        </p:nvSpPr>
        <p:spPr>
          <a:xfrm>
            <a:off x="536028" y="1229709"/>
            <a:ext cx="8607971" cy="4401205"/>
          </a:xfrm>
          <a:prstGeom prst="rect">
            <a:avLst/>
          </a:prstGeom>
        </p:spPr>
        <p:txBody>
          <a:bodyPr wrap="square">
            <a:spAutoFit/>
          </a:bodyPr>
          <a:lstStyle/>
          <a:p>
            <a:r>
              <a:rPr lang="en-US" sz="2800" b="1" dirty="0"/>
              <a:t>r=</a:t>
            </a:r>
            <a:r>
              <a:rPr lang="en-US" sz="2800" b="1" dirty="0" err="1"/>
              <a:t>LR</a:t>
            </a:r>
            <a:r>
              <a:rPr lang="en-US" sz="2800" b="1" dirty="0"/>
              <a:t> + </a:t>
            </a:r>
            <a:r>
              <a:rPr lang="en-US" sz="2800" b="1" u="sng" dirty="0"/>
              <a:t>(HR-</a:t>
            </a:r>
            <a:r>
              <a:rPr lang="en-US" sz="2800" b="1" u="sng" dirty="0" err="1"/>
              <a:t>LR</a:t>
            </a:r>
            <a:r>
              <a:rPr lang="en-US" sz="2800" b="1" u="sng" dirty="0"/>
              <a:t>) x (</a:t>
            </a:r>
            <a:r>
              <a:rPr lang="en-US" sz="2800" b="1" u="sng" dirty="0" err="1"/>
              <a:t>NPV</a:t>
            </a:r>
            <a:r>
              <a:rPr lang="en-US" sz="2800" b="1" u="sng" dirty="0"/>
              <a:t> @ </a:t>
            </a:r>
            <a:r>
              <a:rPr lang="en-US" sz="2800" b="1" u="sng" dirty="0" err="1"/>
              <a:t>LR</a:t>
            </a:r>
            <a:r>
              <a:rPr lang="en-US" sz="2800" b="1" u="sng" dirty="0" smtClean="0"/>
              <a:t>)</a:t>
            </a:r>
          </a:p>
          <a:p>
            <a:r>
              <a:rPr lang="en-US" sz="2800" b="1" dirty="0" smtClean="0"/>
              <a:t>          (</a:t>
            </a:r>
            <a:r>
              <a:rPr lang="en-US" sz="2800" b="1" dirty="0" err="1"/>
              <a:t>NPV</a:t>
            </a:r>
            <a:r>
              <a:rPr lang="en-US" sz="2800" b="1" dirty="0"/>
              <a:t> @</a:t>
            </a:r>
            <a:r>
              <a:rPr lang="en-US" sz="2800" b="1" dirty="0" err="1"/>
              <a:t>LR-NPV@HR</a:t>
            </a:r>
            <a:r>
              <a:rPr lang="en-US" sz="2800" b="1" dirty="0"/>
              <a:t>)</a:t>
            </a:r>
          </a:p>
          <a:p>
            <a:endParaRPr lang="en-US" sz="2800" b="1" dirty="0" smtClean="0"/>
          </a:p>
          <a:p>
            <a:r>
              <a:rPr lang="en-US" sz="2800" b="1" dirty="0" smtClean="0"/>
              <a:t>Therefore</a:t>
            </a:r>
            <a:r>
              <a:rPr lang="en-US" sz="2800" b="1" dirty="0"/>
              <a:t>, r denotes required rate of </a:t>
            </a:r>
            <a:r>
              <a:rPr lang="en-US" sz="2800" b="1" dirty="0" smtClean="0"/>
              <a:t>return</a:t>
            </a:r>
          </a:p>
          <a:p>
            <a:endParaRPr lang="en-US" sz="2800" b="1" dirty="0"/>
          </a:p>
          <a:p>
            <a:r>
              <a:rPr lang="en-US" sz="2800" b="1" dirty="0" smtClean="0"/>
              <a:t> </a:t>
            </a:r>
            <a:r>
              <a:rPr lang="en-US" sz="2800" b="1" dirty="0"/>
              <a:t>r 	= 14% + (15% - 14%) x  253.65/(253.65-(5,38))  </a:t>
            </a:r>
            <a:endParaRPr lang="en-US" sz="2800" b="1" dirty="0" smtClean="0"/>
          </a:p>
          <a:p>
            <a:endParaRPr lang="en-US" sz="2800" b="1" dirty="0" smtClean="0"/>
          </a:p>
          <a:p>
            <a:r>
              <a:rPr lang="en-US" sz="2800" b="1" dirty="0" smtClean="0"/>
              <a:t> </a:t>
            </a:r>
            <a:r>
              <a:rPr lang="en-US" sz="2800" b="1" dirty="0"/>
              <a:t>=253.65/(253.65+ 5,38</a:t>
            </a:r>
            <a:r>
              <a:rPr lang="en-US" sz="2800" b="1" dirty="0" smtClean="0"/>
              <a:t>))</a:t>
            </a:r>
          </a:p>
          <a:p>
            <a:endParaRPr lang="en-US" sz="2800" b="1" dirty="0"/>
          </a:p>
          <a:p>
            <a:r>
              <a:rPr lang="en-US" sz="2800" b="1" dirty="0" smtClean="0"/>
              <a:t>= </a:t>
            </a:r>
            <a:r>
              <a:rPr lang="en-US" sz="2800" b="1" dirty="0"/>
              <a:t>14% + 0.98</a:t>
            </a:r>
            <a:r>
              <a:rPr lang="en-US" sz="2800" b="1" dirty="0" smtClean="0"/>
              <a:t>% =  </a:t>
            </a:r>
            <a:r>
              <a:rPr lang="en-US" sz="2800" b="1" dirty="0"/>
              <a:t>14.98%</a:t>
            </a:r>
          </a:p>
        </p:txBody>
      </p:sp>
    </p:spTree>
    <p:extLst>
      <p:ext uri="{BB962C8B-B14F-4D97-AF65-F5344CB8AC3E}">
        <p14:creationId xmlns:p14="http://schemas.microsoft.com/office/powerpoint/2010/main" val="1231772762"/>
      </p:ext>
    </p:extLst>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34778" y="152399"/>
            <a:ext cx="11347622" cy="688259"/>
          </a:xfrm>
        </p:spPr>
        <p:txBody>
          <a:bodyPr/>
          <a:lstStyle/>
          <a:p>
            <a:pPr algn="l"/>
            <a:r>
              <a:rPr lang="en-US" b="1" dirty="0" smtClean="0"/>
              <a:t/>
            </a:r>
            <a:br>
              <a:rPr lang="en-US" b="1" dirty="0" smtClean="0"/>
            </a:br>
            <a:r>
              <a:rPr lang="en-US" b="1" dirty="0"/>
              <a:t/>
            </a:r>
            <a:br>
              <a:rPr lang="en-US" b="1" dirty="0"/>
            </a:br>
            <a:r>
              <a:rPr lang="en-US" b="1" dirty="0" smtClean="0"/>
              <a:t/>
            </a:r>
            <a:br>
              <a:rPr lang="en-US" b="1" dirty="0" smtClean="0"/>
            </a:br>
            <a:r>
              <a:rPr lang="en-US" b="1" dirty="0" smtClean="0"/>
              <a:t/>
            </a:r>
            <a:br>
              <a:rPr lang="en-US" b="1" dirty="0" smtClean="0"/>
            </a:br>
            <a:r>
              <a:rPr lang="en-US" sz="3600" b="1" dirty="0" smtClean="0"/>
              <a:t>Advantages </a:t>
            </a:r>
            <a:r>
              <a:rPr lang="en-US" sz="3600" b="1" dirty="0"/>
              <a:t>of IRR</a:t>
            </a:r>
            <a:r>
              <a:rPr lang="en-US" sz="3600" dirty="0"/>
              <a:t/>
            </a:r>
            <a:br>
              <a:rPr lang="en-US" sz="3600" dirty="0"/>
            </a:br>
            <a:r>
              <a:rPr lang="en-US" dirty="0"/>
              <a:t/>
            </a:r>
            <a:br>
              <a:rPr lang="en-US" dirty="0"/>
            </a:br>
            <a:r>
              <a:rPr lang="en-US" dirty="0"/>
              <a:t/>
            </a:r>
            <a:br>
              <a:rPr lang="en-US" dirty="0"/>
            </a:br>
            <a:r>
              <a:rPr lang="en-US" dirty="0"/>
              <a:t> </a:t>
            </a:r>
            <a:br>
              <a:rPr lang="en-US" dirty="0"/>
            </a:br>
            <a:r>
              <a:rPr lang="en-US" sz="3600" dirty="0"/>
              <a:t/>
            </a:r>
            <a:br>
              <a:rPr lang="en-US" sz="3600" dirty="0"/>
            </a:br>
            <a:endParaRPr lang="en-US" sz="3600" dirty="0"/>
          </a:p>
        </p:txBody>
      </p:sp>
      <p:sp>
        <p:nvSpPr>
          <p:cNvPr id="3" name="Content Placeholder 2"/>
          <p:cNvSpPr>
            <a:spLocks noGrp="1"/>
          </p:cNvSpPr>
          <p:nvPr>
            <p:ph idx="1"/>
          </p:nvPr>
        </p:nvSpPr>
        <p:spPr>
          <a:xfrm>
            <a:off x="253460" y="993056"/>
            <a:ext cx="11685079" cy="6088791"/>
          </a:xfrm>
        </p:spPr>
        <p:txBody>
          <a:bodyPr/>
          <a:lstStyle/>
          <a:p>
            <a:pPr algn="just">
              <a:buFont typeface="Arial" panose="020B0604020202020204" pitchFamily="34" charset="0"/>
              <a:buChar char="•"/>
            </a:pPr>
            <a:endParaRPr lang="en-US" dirty="0" smtClean="0"/>
          </a:p>
          <a:p>
            <a:endParaRPr lang="en-US" dirty="0"/>
          </a:p>
        </p:txBody>
      </p:sp>
      <p:sp>
        <p:nvSpPr>
          <p:cNvPr id="7" name="Rectangle 5"/>
          <p:cNvSpPr>
            <a:spLocks noChangeArrowheads="1"/>
          </p:cNvSpPr>
          <p:nvPr/>
        </p:nvSpPr>
        <p:spPr bwMode="auto">
          <a:xfrm>
            <a:off x="0" y="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sp>
        <p:nvSpPr>
          <p:cNvPr id="16" name="Rectangle 15"/>
          <p:cNvSpPr/>
          <p:nvPr/>
        </p:nvSpPr>
        <p:spPr>
          <a:xfrm>
            <a:off x="375556" y="840658"/>
            <a:ext cx="11348358" cy="5262979"/>
          </a:xfrm>
          <a:prstGeom prst="rect">
            <a:avLst/>
          </a:prstGeom>
        </p:spPr>
        <p:txBody>
          <a:bodyPr wrap="square">
            <a:spAutoFit/>
          </a:bodyPr>
          <a:lstStyle/>
          <a:p>
            <a:pPr>
              <a:lnSpc>
                <a:spcPct val="150000"/>
              </a:lnSpc>
            </a:pPr>
            <a:r>
              <a:rPr lang="en-US" sz="3200" dirty="0"/>
              <a:t> </a:t>
            </a:r>
            <a:r>
              <a:rPr lang="en-US" sz="3200" dirty="0" smtClean="0"/>
              <a:t>     </a:t>
            </a:r>
            <a:r>
              <a:rPr lang="en-US" sz="3200" dirty="0" smtClean="0"/>
              <a:t>                                                                                                                                                                                 </a:t>
            </a:r>
            <a:r>
              <a:rPr lang="en-US" sz="3200" dirty="0" smtClean="0"/>
              <a:t>1 </a:t>
            </a:r>
            <a:r>
              <a:rPr lang="en-US" sz="3200" dirty="0"/>
              <a:t>.It considers time value of money</a:t>
            </a:r>
          </a:p>
          <a:p>
            <a:pPr>
              <a:lnSpc>
                <a:spcPct val="150000"/>
              </a:lnSpc>
            </a:pPr>
            <a:r>
              <a:rPr lang="en-US" sz="3200" dirty="0"/>
              <a:t>2 .It considers cash flows over the entire life of the project.</a:t>
            </a:r>
          </a:p>
          <a:p>
            <a:pPr>
              <a:lnSpc>
                <a:spcPct val="150000"/>
              </a:lnSpc>
            </a:pPr>
            <a:r>
              <a:rPr lang="en-US" sz="3200" dirty="0"/>
              <a:t>3 .It is compatible with the </a:t>
            </a:r>
            <a:r>
              <a:rPr lang="en-US" sz="3200" dirty="0" err="1"/>
              <a:t>maximisation</a:t>
            </a:r>
            <a:r>
              <a:rPr lang="en-US" sz="3200" dirty="0"/>
              <a:t> of owner’s wealth because, if it is higher than the cost of finance, owners’ wealth will be </a:t>
            </a:r>
            <a:r>
              <a:rPr lang="en-US" sz="3200" dirty="0" err="1"/>
              <a:t>maximised</a:t>
            </a:r>
            <a:r>
              <a:rPr lang="en-US" sz="3200" dirty="0"/>
              <a:t>.</a:t>
            </a:r>
          </a:p>
          <a:p>
            <a:pPr>
              <a:lnSpc>
                <a:spcPct val="150000"/>
              </a:lnSpc>
            </a:pPr>
            <a:r>
              <a:rPr lang="en-US" sz="3200" dirty="0"/>
              <a:t>4 .It does not use the concept of the required rate of return. </a:t>
            </a:r>
          </a:p>
        </p:txBody>
      </p:sp>
    </p:spTree>
    <p:extLst>
      <p:ext uri="{BB962C8B-B14F-4D97-AF65-F5344CB8AC3E}">
        <p14:creationId xmlns:p14="http://schemas.microsoft.com/office/powerpoint/2010/main" val="2031641720"/>
      </p:ext>
    </p:extLst>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34778" y="152399"/>
            <a:ext cx="11347622" cy="688259"/>
          </a:xfrm>
        </p:spPr>
        <p:txBody>
          <a:bodyPr/>
          <a:lstStyle/>
          <a:p>
            <a:pPr algn="l"/>
            <a:r>
              <a:rPr lang="en-US" b="1" dirty="0" smtClean="0"/>
              <a:t/>
            </a:r>
            <a:br>
              <a:rPr lang="en-US" b="1" dirty="0" smtClean="0"/>
            </a:br>
            <a:r>
              <a:rPr lang="en-US" b="1" dirty="0"/>
              <a:t/>
            </a:r>
            <a:br>
              <a:rPr lang="en-US" b="1" dirty="0"/>
            </a:br>
            <a:r>
              <a:rPr lang="en-US" b="1" dirty="0" smtClean="0"/>
              <a:t/>
            </a:r>
            <a:br>
              <a:rPr lang="en-US" b="1" dirty="0" smtClean="0"/>
            </a:br>
            <a:r>
              <a:rPr lang="en-US" sz="3600" b="1" dirty="0" smtClean="0"/>
              <a:t>Disad</a:t>
            </a:r>
            <a:r>
              <a:rPr lang="en-US" sz="3600" b="1" dirty="0" smtClean="0"/>
              <a:t>vantages </a:t>
            </a:r>
            <a:r>
              <a:rPr lang="en-US" sz="3600" b="1" dirty="0"/>
              <a:t>of IRR</a:t>
            </a:r>
            <a:r>
              <a:rPr lang="en-US" dirty="0"/>
              <a:t/>
            </a:r>
            <a:br>
              <a:rPr lang="en-US" dirty="0"/>
            </a:br>
            <a:r>
              <a:rPr lang="en-US" dirty="0"/>
              <a:t> </a:t>
            </a:r>
            <a:br>
              <a:rPr lang="en-US" dirty="0"/>
            </a:br>
            <a:r>
              <a:rPr lang="en-US" sz="3600" dirty="0"/>
              <a:t/>
            </a:r>
            <a:br>
              <a:rPr lang="en-US" sz="3600" dirty="0"/>
            </a:br>
            <a:endParaRPr lang="en-US" sz="3600" dirty="0"/>
          </a:p>
        </p:txBody>
      </p:sp>
      <p:sp>
        <p:nvSpPr>
          <p:cNvPr id="3" name="Content Placeholder 2"/>
          <p:cNvSpPr>
            <a:spLocks noGrp="1"/>
          </p:cNvSpPr>
          <p:nvPr>
            <p:ph idx="1"/>
          </p:nvPr>
        </p:nvSpPr>
        <p:spPr>
          <a:xfrm>
            <a:off x="234778" y="993056"/>
            <a:ext cx="11685079" cy="5750644"/>
          </a:xfrm>
        </p:spPr>
        <p:txBody>
          <a:bodyPr/>
          <a:lstStyle/>
          <a:p>
            <a:pPr marL="514350" lvl="0" indent="-514350">
              <a:lnSpc>
                <a:spcPct val="150000"/>
              </a:lnSpc>
              <a:buFont typeface="+mj-lt"/>
              <a:buAutoNum type="arabicPeriod"/>
            </a:pPr>
            <a:r>
              <a:rPr lang="en-US" dirty="0"/>
              <a:t>It involves complicated computational method. </a:t>
            </a:r>
          </a:p>
          <a:p>
            <a:pPr marL="514350" lvl="0" indent="-514350">
              <a:lnSpc>
                <a:spcPct val="150000"/>
              </a:lnSpc>
              <a:buFont typeface="+mj-lt"/>
              <a:buAutoNum type="arabicPeriod"/>
            </a:pPr>
            <a:r>
              <a:rPr lang="en-US" dirty="0"/>
              <a:t>It may give multiple results some involving positive IRR in which case it may be difficult to use in choosing which venture is more viable.</a:t>
            </a:r>
          </a:p>
          <a:p>
            <a:pPr marL="514350" lvl="0" indent="-514350">
              <a:lnSpc>
                <a:spcPct val="150000"/>
              </a:lnSpc>
              <a:buFont typeface="+mj-lt"/>
              <a:buAutoNum type="arabicPeriod"/>
            </a:pPr>
            <a:r>
              <a:rPr lang="en-US" dirty="0"/>
              <a:t>It is assume that all intermediate cash flows are reinvested at the internal rate of return.</a:t>
            </a:r>
          </a:p>
          <a:p>
            <a:pPr marL="0" indent="0">
              <a:lnSpc>
                <a:spcPct val="150000"/>
              </a:lnSpc>
              <a:buNone/>
            </a:pPr>
            <a:endParaRPr lang="en-US" dirty="0"/>
          </a:p>
          <a:p>
            <a:pPr algn="just"/>
            <a:endParaRPr lang="en-US" dirty="0"/>
          </a:p>
          <a:p>
            <a:pPr algn="just"/>
            <a:endParaRPr lang="en-US" dirty="0"/>
          </a:p>
        </p:txBody>
      </p:sp>
      <p:sp>
        <p:nvSpPr>
          <p:cNvPr id="7" name="Rectangle 5"/>
          <p:cNvSpPr>
            <a:spLocks noChangeArrowheads="1"/>
          </p:cNvSpPr>
          <p:nvPr/>
        </p:nvSpPr>
        <p:spPr bwMode="auto">
          <a:xfrm>
            <a:off x="0" y="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spTree>
    <p:extLst>
      <p:ext uri="{BB962C8B-B14F-4D97-AF65-F5344CB8AC3E}">
        <p14:creationId xmlns:p14="http://schemas.microsoft.com/office/powerpoint/2010/main" val="3449839018"/>
      </p:ext>
    </p:extLst>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34778" y="152399"/>
            <a:ext cx="11347622" cy="688259"/>
          </a:xfrm>
        </p:spPr>
        <p:txBody>
          <a:bodyPr/>
          <a:lstStyle/>
          <a:p>
            <a:pPr algn="l"/>
            <a:r>
              <a:rPr lang="en-US" b="1" dirty="0" smtClean="0"/>
              <a:t/>
            </a:r>
            <a:br>
              <a:rPr lang="en-US" b="1" dirty="0" smtClean="0"/>
            </a:br>
            <a:r>
              <a:rPr lang="en-US" b="1" dirty="0"/>
              <a:t/>
            </a:r>
            <a:br>
              <a:rPr lang="en-US" b="1" dirty="0"/>
            </a:br>
            <a:r>
              <a:rPr lang="en-US" b="1" dirty="0" smtClean="0"/>
              <a:t/>
            </a:r>
            <a:br>
              <a:rPr lang="en-US" b="1" dirty="0" smtClean="0"/>
            </a:br>
            <a:r>
              <a:rPr lang="en-US" b="1" dirty="0" smtClean="0"/>
              <a:t/>
            </a:r>
            <a:br>
              <a:rPr lang="en-US" b="1" dirty="0" smtClean="0"/>
            </a:br>
            <a:r>
              <a:rPr lang="en-US" sz="3600" b="1" dirty="0" smtClean="0"/>
              <a:t>Profitability Index (PI) </a:t>
            </a:r>
            <a:r>
              <a:rPr lang="en-US" sz="3600" b="1" dirty="0"/>
              <a:t>Method </a:t>
            </a:r>
            <a:r>
              <a:rPr lang="en-US" sz="3600" dirty="0"/>
              <a:t/>
            </a:r>
            <a:br>
              <a:rPr lang="en-US" sz="3600" dirty="0"/>
            </a:br>
            <a:r>
              <a:rPr lang="en-US" dirty="0"/>
              <a:t/>
            </a:r>
            <a:br>
              <a:rPr lang="en-US" dirty="0"/>
            </a:br>
            <a:r>
              <a:rPr lang="en-US" dirty="0"/>
              <a:t> </a:t>
            </a:r>
            <a:br>
              <a:rPr lang="en-US" dirty="0"/>
            </a:br>
            <a:r>
              <a:rPr lang="en-US" sz="3600" dirty="0"/>
              <a:t/>
            </a:r>
            <a:br>
              <a:rPr lang="en-US" sz="3600" dirty="0"/>
            </a:br>
            <a:endParaRPr lang="en-US" sz="3600" dirty="0"/>
          </a:p>
        </p:txBody>
      </p:sp>
      <p:sp>
        <p:nvSpPr>
          <p:cNvPr id="3" name="Content Placeholder 2"/>
          <p:cNvSpPr>
            <a:spLocks noGrp="1"/>
          </p:cNvSpPr>
          <p:nvPr>
            <p:ph idx="1"/>
          </p:nvPr>
        </p:nvSpPr>
        <p:spPr>
          <a:xfrm>
            <a:off x="234778" y="993056"/>
            <a:ext cx="11685079" cy="5750644"/>
          </a:xfrm>
        </p:spPr>
        <p:txBody>
          <a:bodyPr/>
          <a:lstStyle/>
          <a:p>
            <a:r>
              <a:rPr lang="en-US" dirty="0" smtClean="0"/>
              <a:t>Also </a:t>
            </a:r>
            <a:r>
              <a:rPr lang="en-US" dirty="0"/>
              <a:t>known as Benefit-Cost </a:t>
            </a:r>
            <a:r>
              <a:rPr lang="en-US" dirty="0" smtClean="0"/>
              <a:t>Ratio, PI is </a:t>
            </a:r>
            <a:r>
              <a:rPr lang="en-US" dirty="0"/>
              <a:t>the relationship that exists between the present values of net cash inflows and cost outlays of the projects. It can be calculated in two manners</a:t>
            </a:r>
            <a:r>
              <a:rPr lang="en-US" dirty="0" smtClean="0"/>
              <a:t>:</a:t>
            </a:r>
          </a:p>
          <a:p>
            <a:endParaRPr lang="en-US" dirty="0"/>
          </a:p>
          <a:p>
            <a:pPr marL="0" lvl="0" indent="0">
              <a:buNone/>
            </a:pPr>
            <a:r>
              <a:rPr lang="en-US" dirty="0"/>
              <a:t>Gross </a:t>
            </a:r>
            <a:r>
              <a:rPr lang="en-US" dirty="0" err="1"/>
              <a:t>BCR</a:t>
            </a:r>
            <a:r>
              <a:rPr lang="en-US" dirty="0"/>
              <a:t> = Total Present Values of Cash Inflows /Initial Investment </a:t>
            </a:r>
          </a:p>
          <a:p>
            <a:pPr marL="0" lvl="0" indent="0">
              <a:buNone/>
            </a:pPr>
            <a:r>
              <a:rPr lang="en-US" dirty="0"/>
              <a:t> Net </a:t>
            </a:r>
            <a:r>
              <a:rPr lang="en-US" dirty="0" err="1"/>
              <a:t>BCR</a:t>
            </a:r>
            <a:r>
              <a:rPr lang="en-US" dirty="0"/>
              <a:t>   = Net Present Values of Cash Inflows / Initial Investment </a:t>
            </a:r>
          </a:p>
          <a:p>
            <a:pPr marL="0" indent="0">
              <a:buNone/>
            </a:pPr>
            <a:r>
              <a:rPr lang="en-US" b="1" dirty="0"/>
              <a:t>Acceptance/ Rejection</a:t>
            </a:r>
            <a:endParaRPr lang="en-US" dirty="0"/>
          </a:p>
          <a:p>
            <a:pPr marL="0" indent="0">
              <a:buNone/>
            </a:pPr>
            <a:r>
              <a:rPr lang="en-US" dirty="0"/>
              <a:t>If </a:t>
            </a:r>
            <a:r>
              <a:rPr lang="en-US" dirty="0" err="1"/>
              <a:t>P.I</a:t>
            </a:r>
            <a:r>
              <a:rPr lang="en-US" dirty="0"/>
              <a:t>. is greater than 1.0, invest, accept the project,   If less than 1.0, reject the project</a:t>
            </a:r>
          </a:p>
          <a:p>
            <a:pPr marL="0" indent="0">
              <a:lnSpc>
                <a:spcPct val="150000"/>
              </a:lnSpc>
              <a:buNone/>
            </a:pPr>
            <a:endParaRPr lang="en-US" dirty="0"/>
          </a:p>
          <a:p>
            <a:pPr algn="just"/>
            <a:endParaRPr lang="en-US" dirty="0"/>
          </a:p>
          <a:p>
            <a:pPr algn="just"/>
            <a:endParaRPr lang="en-US" dirty="0"/>
          </a:p>
        </p:txBody>
      </p:sp>
      <p:sp>
        <p:nvSpPr>
          <p:cNvPr id="7" name="Rectangle 5"/>
          <p:cNvSpPr>
            <a:spLocks noChangeArrowheads="1"/>
          </p:cNvSpPr>
          <p:nvPr/>
        </p:nvSpPr>
        <p:spPr bwMode="auto">
          <a:xfrm>
            <a:off x="0" y="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spTree>
    <p:extLst>
      <p:ext uri="{BB962C8B-B14F-4D97-AF65-F5344CB8AC3E}">
        <p14:creationId xmlns:p14="http://schemas.microsoft.com/office/powerpoint/2010/main" val="1249486766"/>
      </p:ext>
    </p:extLst>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34778" y="152399"/>
            <a:ext cx="11347622" cy="688259"/>
          </a:xfrm>
        </p:spPr>
        <p:txBody>
          <a:bodyPr/>
          <a:lstStyle/>
          <a:p>
            <a:pPr algn="l"/>
            <a:r>
              <a:rPr lang="en-US" b="1" dirty="0" smtClean="0"/>
              <a:t/>
            </a:r>
            <a:br>
              <a:rPr lang="en-US" b="1" dirty="0" smtClean="0"/>
            </a:br>
            <a:r>
              <a:rPr lang="en-US" b="1" dirty="0"/>
              <a:t/>
            </a:r>
            <a:br>
              <a:rPr lang="en-US" b="1" dirty="0"/>
            </a:br>
            <a:r>
              <a:rPr lang="en-US" b="1" dirty="0" smtClean="0"/>
              <a:t/>
            </a:r>
            <a:br>
              <a:rPr lang="en-US" b="1" dirty="0" smtClean="0"/>
            </a:br>
            <a:r>
              <a:rPr lang="en-US" b="1" dirty="0" smtClean="0"/>
              <a:t/>
            </a:r>
            <a:br>
              <a:rPr lang="en-US" b="1" dirty="0" smtClean="0"/>
            </a:br>
            <a:r>
              <a:rPr lang="en-US" sz="3600" b="1" dirty="0" smtClean="0"/>
              <a:t>Illustration</a:t>
            </a:r>
            <a:r>
              <a:rPr lang="en-US" sz="3600" dirty="0"/>
              <a:t/>
            </a:r>
            <a:br>
              <a:rPr lang="en-US" sz="3600" dirty="0"/>
            </a:br>
            <a:r>
              <a:rPr lang="en-US" dirty="0"/>
              <a:t/>
            </a:r>
            <a:br>
              <a:rPr lang="en-US" dirty="0"/>
            </a:br>
            <a:r>
              <a:rPr lang="en-US" dirty="0"/>
              <a:t> </a:t>
            </a:r>
            <a:br>
              <a:rPr lang="en-US" dirty="0"/>
            </a:br>
            <a:r>
              <a:rPr lang="en-US" sz="3600" dirty="0"/>
              <a:t/>
            </a:r>
            <a:br>
              <a:rPr lang="en-US" sz="3600" dirty="0"/>
            </a:br>
            <a:endParaRPr lang="en-US" sz="3600" dirty="0"/>
          </a:p>
        </p:txBody>
      </p:sp>
      <p:sp>
        <p:nvSpPr>
          <p:cNvPr id="3" name="Content Placeholder 2"/>
          <p:cNvSpPr>
            <a:spLocks noGrp="1"/>
          </p:cNvSpPr>
          <p:nvPr>
            <p:ph idx="1"/>
          </p:nvPr>
        </p:nvSpPr>
        <p:spPr>
          <a:xfrm>
            <a:off x="234778" y="993056"/>
            <a:ext cx="11685079" cy="5750644"/>
          </a:xfrm>
        </p:spPr>
        <p:txBody>
          <a:bodyPr/>
          <a:lstStyle/>
          <a:p>
            <a:pPr marL="0" indent="0">
              <a:lnSpc>
                <a:spcPct val="150000"/>
              </a:lnSpc>
              <a:buNone/>
            </a:pPr>
            <a:endParaRPr lang="en-US" dirty="0"/>
          </a:p>
          <a:p>
            <a:pPr algn="just"/>
            <a:endParaRPr lang="en-US" dirty="0"/>
          </a:p>
          <a:p>
            <a:pPr algn="just"/>
            <a:endParaRPr lang="en-US" dirty="0"/>
          </a:p>
        </p:txBody>
      </p:sp>
      <p:sp>
        <p:nvSpPr>
          <p:cNvPr id="7" name="Rectangle 5"/>
          <p:cNvSpPr>
            <a:spLocks noChangeArrowheads="1"/>
          </p:cNvSpPr>
          <p:nvPr/>
        </p:nvSpPr>
        <p:spPr bwMode="auto">
          <a:xfrm>
            <a:off x="0" y="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graphicFrame>
        <p:nvGraphicFramePr>
          <p:cNvPr id="4" name="Object 3"/>
          <p:cNvGraphicFramePr>
            <a:graphicFrameLocks noChangeAspect="1"/>
          </p:cNvGraphicFramePr>
          <p:nvPr>
            <p:extLst>
              <p:ext uri="{D42A27DB-BD31-4B8C-83A1-F6EECF244321}">
                <p14:modId xmlns:p14="http://schemas.microsoft.com/office/powerpoint/2010/main" val="2567964637"/>
              </p:ext>
            </p:extLst>
          </p:nvPr>
        </p:nvGraphicFramePr>
        <p:xfrm>
          <a:off x="362608" y="1355834"/>
          <a:ext cx="8639502" cy="4461642"/>
        </p:xfrm>
        <a:graphic>
          <a:graphicData uri="http://schemas.openxmlformats.org/presentationml/2006/ole">
            <mc:AlternateContent xmlns:mc="http://schemas.openxmlformats.org/markup-compatibility/2006">
              <mc:Choice xmlns:v="urn:schemas-microsoft-com:vml" Requires="v">
                <p:oleObj spid="_x0000_s6161" name="Document" r:id="rId3" imgW="5952018" imgH="2479542" progId="Word.Document.12">
                  <p:embed/>
                </p:oleObj>
              </mc:Choice>
              <mc:Fallback>
                <p:oleObj name="Document" r:id="rId3" imgW="5952018" imgH="2479542" progId="Word.Document.12">
                  <p:embed/>
                  <p:pic>
                    <p:nvPicPr>
                      <p:cNvPr id="0" name=""/>
                      <p:cNvPicPr/>
                      <p:nvPr/>
                    </p:nvPicPr>
                    <p:blipFill>
                      <a:blip r:embed="rId4"/>
                      <a:stretch>
                        <a:fillRect/>
                      </a:stretch>
                    </p:blipFill>
                    <p:spPr>
                      <a:xfrm>
                        <a:off x="362608" y="1355834"/>
                        <a:ext cx="8639502" cy="4461642"/>
                      </a:xfrm>
                      <a:prstGeom prst="rect">
                        <a:avLst/>
                      </a:prstGeom>
                    </p:spPr>
                  </p:pic>
                </p:oleObj>
              </mc:Fallback>
            </mc:AlternateContent>
          </a:graphicData>
        </a:graphic>
      </p:graphicFrame>
    </p:spTree>
    <p:extLst>
      <p:ext uri="{BB962C8B-B14F-4D97-AF65-F5344CB8AC3E}">
        <p14:creationId xmlns:p14="http://schemas.microsoft.com/office/powerpoint/2010/main" val="2606695196"/>
      </p:ext>
    </p:extLst>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34778" y="173421"/>
            <a:ext cx="11347622" cy="709449"/>
          </a:xfrm>
        </p:spPr>
        <p:txBody>
          <a:bodyPr/>
          <a:lstStyle/>
          <a:p>
            <a:pPr algn="l"/>
            <a:r>
              <a:rPr lang="en-US" b="1" dirty="0" smtClean="0"/>
              <a:t/>
            </a:r>
            <a:br>
              <a:rPr lang="en-US" b="1" dirty="0" smtClean="0"/>
            </a:br>
            <a:r>
              <a:rPr lang="en-US" b="1" dirty="0"/>
              <a:t/>
            </a:r>
            <a:br>
              <a:rPr lang="en-US" b="1" dirty="0"/>
            </a:br>
            <a:r>
              <a:rPr lang="en-US" b="1" dirty="0" smtClean="0"/>
              <a:t/>
            </a:r>
            <a:br>
              <a:rPr lang="en-US" b="1" dirty="0" smtClean="0"/>
            </a:br>
            <a:r>
              <a:rPr lang="en-US" b="1" dirty="0" smtClean="0"/>
              <a:t/>
            </a:r>
            <a:br>
              <a:rPr lang="en-US" b="1" dirty="0" smtClean="0"/>
            </a:br>
            <a:r>
              <a:rPr lang="en-US" b="1" dirty="0" smtClean="0"/>
              <a:t/>
            </a:r>
            <a:br>
              <a:rPr lang="en-US" b="1" dirty="0" smtClean="0"/>
            </a:br>
            <a:r>
              <a:rPr lang="en-US" b="1" dirty="0"/>
              <a:t/>
            </a:r>
            <a:br>
              <a:rPr lang="en-US" b="1" dirty="0"/>
            </a:br>
            <a:r>
              <a:rPr lang="en-US" b="1" dirty="0" smtClean="0"/>
              <a:t/>
            </a:r>
            <a:br>
              <a:rPr lang="en-US" b="1" dirty="0" smtClean="0"/>
            </a:br>
            <a:r>
              <a:rPr lang="en-US" b="1" dirty="0"/>
              <a:t/>
            </a:r>
            <a:br>
              <a:rPr lang="en-US" b="1" dirty="0"/>
            </a:br>
            <a:r>
              <a:rPr lang="en-US" b="1" dirty="0" smtClean="0"/>
              <a:t/>
            </a:r>
            <a:br>
              <a:rPr lang="en-US" b="1" dirty="0" smtClean="0"/>
            </a:br>
            <a:r>
              <a:rPr lang="en-US" sz="3600" b="1" dirty="0" smtClean="0"/>
              <a:t>Illustration</a:t>
            </a:r>
            <a:r>
              <a:rPr lang="en-US" sz="3600" dirty="0"/>
              <a:t/>
            </a:r>
            <a:br>
              <a:rPr lang="en-US" sz="3600" dirty="0"/>
            </a:br>
            <a:r>
              <a:rPr lang="en-US" sz="3200" dirty="0"/>
              <a:t>This company has 750,000 dollars available for investment projects, 3 and 4 are mutually exclusive.  All of the projects are divisible.  Which group should be selected in order to </a:t>
            </a:r>
            <a:r>
              <a:rPr lang="en-US" sz="3200" dirty="0" err="1"/>
              <a:t>maximise</a:t>
            </a:r>
            <a:r>
              <a:rPr lang="en-US" sz="3200" dirty="0"/>
              <a:t> the </a:t>
            </a:r>
            <a:r>
              <a:rPr lang="en-US" sz="3200" dirty="0" err="1"/>
              <a:t>NPV</a:t>
            </a:r>
            <a:r>
              <a:rPr lang="en-US" sz="3200" dirty="0"/>
              <a:t>.  Indicate this </a:t>
            </a:r>
            <a:r>
              <a:rPr lang="en-US" sz="3200" dirty="0" err="1"/>
              <a:t>NPV</a:t>
            </a:r>
            <a:r>
              <a:rPr lang="en-US" sz="3200" dirty="0"/>
              <a:t> figure.</a:t>
            </a:r>
            <a:br>
              <a:rPr lang="en-US" sz="3200" dirty="0"/>
            </a:br>
            <a:r>
              <a:rPr lang="en-US" sz="3200" b="1" dirty="0"/>
              <a:t>Solution</a:t>
            </a:r>
            <a:r>
              <a:rPr lang="en-US" sz="3200" dirty="0"/>
              <a:t/>
            </a:r>
            <a:br>
              <a:rPr lang="en-US" sz="3200" dirty="0"/>
            </a:br>
            <a:r>
              <a:rPr lang="en-US" sz="3200" dirty="0"/>
              <a:t>Using </a:t>
            </a:r>
            <a:r>
              <a:rPr lang="en-US" sz="3200" dirty="0" err="1"/>
              <a:t>P.I</a:t>
            </a:r>
            <a:r>
              <a:rPr lang="en-US" sz="3200" dirty="0"/>
              <a:t>. to rank the projects in order of preference 5, 4, 2, 1, 3.</a:t>
            </a:r>
            <a:br>
              <a:rPr lang="en-US" sz="3200" dirty="0"/>
            </a:br>
            <a:r>
              <a:rPr lang="en-US" sz="3200" dirty="0"/>
              <a:t>In order to </a:t>
            </a:r>
            <a:r>
              <a:rPr lang="en-US" sz="3200" dirty="0" err="1"/>
              <a:t>maximise</a:t>
            </a:r>
            <a:r>
              <a:rPr lang="en-US" sz="3200" dirty="0"/>
              <a:t> </a:t>
            </a:r>
            <a:r>
              <a:rPr lang="en-US" sz="3200" dirty="0" err="1"/>
              <a:t>NPV</a:t>
            </a:r>
            <a:r>
              <a:rPr lang="en-US" sz="3200" dirty="0"/>
              <a:t>, the following projects combination should be selected:</a:t>
            </a:r>
            <a:br>
              <a:rPr lang="en-US" sz="3200" dirty="0"/>
            </a:br>
            <a:r>
              <a:rPr lang="en-US" dirty="0"/>
              <a:t/>
            </a:r>
            <a:br>
              <a:rPr lang="en-US" dirty="0"/>
            </a:br>
            <a:r>
              <a:rPr lang="en-US" dirty="0"/>
              <a:t> </a:t>
            </a:r>
            <a:br>
              <a:rPr lang="en-US" dirty="0"/>
            </a:br>
            <a:r>
              <a:rPr lang="en-US" sz="3600" dirty="0"/>
              <a:t/>
            </a:r>
            <a:br>
              <a:rPr lang="en-US" sz="3600" dirty="0"/>
            </a:br>
            <a:endParaRPr lang="en-US" sz="3600" dirty="0"/>
          </a:p>
        </p:txBody>
      </p:sp>
      <p:sp>
        <p:nvSpPr>
          <p:cNvPr id="3" name="Content Placeholder 2"/>
          <p:cNvSpPr>
            <a:spLocks noGrp="1"/>
          </p:cNvSpPr>
          <p:nvPr>
            <p:ph idx="1"/>
          </p:nvPr>
        </p:nvSpPr>
        <p:spPr>
          <a:xfrm>
            <a:off x="234778" y="882870"/>
            <a:ext cx="11084863" cy="5860830"/>
          </a:xfrm>
        </p:spPr>
        <p:txBody>
          <a:bodyPr/>
          <a:lstStyle/>
          <a:p>
            <a:pPr marL="0" indent="0">
              <a:lnSpc>
                <a:spcPct val="150000"/>
              </a:lnSpc>
              <a:buNone/>
            </a:pPr>
            <a:r>
              <a:rPr lang="en-GB" dirty="0" smtClean="0"/>
              <a:t>    </a:t>
            </a:r>
          </a:p>
          <a:p>
            <a:pPr marL="0" indent="0">
              <a:lnSpc>
                <a:spcPct val="150000"/>
              </a:lnSpc>
              <a:buNone/>
            </a:pPr>
            <a:endParaRPr lang="en-GB" dirty="0" smtClean="0"/>
          </a:p>
          <a:p>
            <a:pPr marL="0" indent="0">
              <a:lnSpc>
                <a:spcPct val="150000"/>
              </a:lnSpc>
              <a:buNone/>
            </a:pPr>
            <a:endParaRPr lang="en-US" dirty="0"/>
          </a:p>
          <a:p>
            <a:pPr algn="just"/>
            <a:endParaRPr lang="en-US" dirty="0"/>
          </a:p>
          <a:p>
            <a:pPr algn="just"/>
            <a:endParaRPr lang="en-US" dirty="0"/>
          </a:p>
        </p:txBody>
      </p:sp>
      <p:sp>
        <p:nvSpPr>
          <p:cNvPr id="7" name="Rectangle 5"/>
          <p:cNvSpPr>
            <a:spLocks noChangeArrowheads="1"/>
          </p:cNvSpPr>
          <p:nvPr/>
        </p:nvSpPr>
        <p:spPr bwMode="auto">
          <a:xfrm>
            <a:off x="0" y="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spTree>
    <p:extLst>
      <p:ext uri="{BB962C8B-B14F-4D97-AF65-F5344CB8AC3E}">
        <p14:creationId xmlns:p14="http://schemas.microsoft.com/office/powerpoint/2010/main" val="3022093982"/>
      </p:ext>
    </p:extLst>
  </p:cSld>
  <p:clrMapOvr>
    <a:masterClrMapping/>
  </p:clrMapOvr>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173421"/>
            <a:ext cx="11582400" cy="709449"/>
          </a:xfrm>
        </p:spPr>
        <p:txBody>
          <a:bodyPr/>
          <a:lstStyle/>
          <a:p>
            <a:pPr algn="l"/>
            <a:r>
              <a:rPr lang="en-US" b="1" dirty="0" smtClean="0"/>
              <a:t/>
            </a:r>
            <a:br>
              <a:rPr lang="en-US" b="1" dirty="0" smtClean="0"/>
            </a:br>
            <a:r>
              <a:rPr lang="en-US" b="1" dirty="0"/>
              <a:t/>
            </a:r>
            <a:br>
              <a:rPr lang="en-US" b="1" dirty="0"/>
            </a:br>
            <a:r>
              <a:rPr lang="en-US" b="1" dirty="0" smtClean="0"/>
              <a:t/>
            </a:r>
            <a:br>
              <a:rPr lang="en-US" b="1" dirty="0" smtClean="0"/>
            </a:br>
            <a:r>
              <a:rPr lang="en-US" b="1" dirty="0" smtClean="0"/>
              <a:t/>
            </a:r>
            <a:br>
              <a:rPr lang="en-US" b="1" dirty="0" smtClean="0"/>
            </a:br>
            <a:r>
              <a:rPr lang="en-US" b="1" dirty="0" smtClean="0"/>
              <a:t/>
            </a:r>
            <a:br>
              <a:rPr lang="en-US" b="1" dirty="0" smtClean="0"/>
            </a:br>
            <a:r>
              <a:rPr lang="en-US" b="1" dirty="0" smtClean="0"/>
              <a:t/>
            </a:r>
            <a:br>
              <a:rPr lang="en-US" b="1" dirty="0" smtClean="0"/>
            </a:br>
            <a:r>
              <a:rPr lang="en-US" b="1" dirty="0"/>
              <a:t/>
            </a:r>
            <a:br>
              <a:rPr lang="en-US" b="1" dirty="0"/>
            </a:br>
            <a:r>
              <a:rPr lang="en-US" b="1" dirty="0" smtClean="0"/>
              <a:t/>
            </a:r>
            <a:br>
              <a:rPr lang="en-US" b="1" dirty="0" smtClean="0"/>
            </a:br>
            <a:r>
              <a:rPr lang="en-US" b="1" dirty="0"/>
              <a:t/>
            </a:r>
            <a:br>
              <a:rPr lang="en-US" b="1" dirty="0"/>
            </a:br>
            <a:r>
              <a:rPr lang="en-US" b="1" dirty="0" smtClean="0"/>
              <a:t/>
            </a:r>
            <a:br>
              <a:rPr lang="en-US" b="1" dirty="0" smtClean="0"/>
            </a:br>
            <a:r>
              <a:rPr lang="en-US" b="1" dirty="0" smtClean="0"/>
              <a:t>Solution</a:t>
            </a:r>
            <a:br>
              <a:rPr lang="en-US" b="1" dirty="0" smtClean="0"/>
            </a:br>
            <a:r>
              <a:rPr lang="en-US" dirty="0"/>
              <a:t> </a:t>
            </a:r>
            <a:r>
              <a:rPr lang="en-US" sz="3200" dirty="0" smtClean="0"/>
              <a:t>Funds available                    		</a:t>
            </a:r>
            <a:r>
              <a:rPr lang="en-US" sz="3200" dirty="0"/>
              <a:t> </a:t>
            </a:r>
            <a:r>
              <a:rPr lang="en-US" sz="3200" dirty="0" smtClean="0"/>
              <a:t>   </a:t>
            </a:r>
            <a:r>
              <a:rPr lang="en-US" sz="3200" dirty="0" smtClean="0"/>
              <a:t>  750,000</a:t>
            </a:r>
            <a:r>
              <a:rPr lang="en-US" dirty="0" smtClean="0"/>
              <a:t/>
            </a:r>
            <a:br>
              <a:rPr lang="en-US" dirty="0" smtClean="0"/>
            </a:br>
            <a:r>
              <a:rPr lang="en-US" sz="3200" dirty="0" smtClean="0"/>
              <a:t>Cost </a:t>
            </a:r>
            <a:r>
              <a:rPr lang="en-US" sz="3200" dirty="0"/>
              <a:t>of project:	 </a:t>
            </a:r>
            <a:r>
              <a:rPr lang="en-US" sz="3200" dirty="0" smtClean="0"/>
              <a:t>5</a:t>
            </a:r>
            <a:r>
              <a:rPr lang="en-US" sz="3200" dirty="0"/>
              <a:t>.           </a:t>
            </a:r>
            <a:r>
              <a:rPr lang="en-US" sz="3200" dirty="0" smtClean="0"/>
              <a:t>    160,000</a:t>
            </a:r>
            <a:r>
              <a:rPr lang="en-US" sz="3200" dirty="0"/>
              <a:t/>
            </a:r>
            <a:br>
              <a:rPr lang="en-US" sz="3200" dirty="0"/>
            </a:br>
            <a:r>
              <a:rPr lang="en-US" sz="3200" dirty="0"/>
              <a:t>			</a:t>
            </a:r>
            <a:r>
              <a:rPr lang="en-US" sz="3200" dirty="0" smtClean="0"/>
              <a:t>4</a:t>
            </a:r>
            <a:r>
              <a:rPr lang="en-US" sz="3200" dirty="0"/>
              <a:t>		200,000</a:t>
            </a:r>
            <a:br>
              <a:rPr lang="en-US" sz="3200" dirty="0"/>
            </a:br>
            <a:r>
              <a:rPr lang="en-US" sz="3200" dirty="0"/>
              <a:t>			</a:t>
            </a:r>
            <a:r>
              <a:rPr lang="en-US" sz="3200" dirty="0" smtClean="0"/>
              <a:t>2</a:t>
            </a:r>
            <a:r>
              <a:rPr lang="en-US" sz="3200" dirty="0"/>
              <a:t>		100,000</a:t>
            </a:r>
            <a:br>
              <a:rPr lang="en-US" sz="3200" dirty="0"/>
            </a:br>
            <a:r>
              <a:rPr lang="en-US" sz="3200" dirty="0"/>
              <a:t>			</a:t>
            </a:r>
            <a:r>
              <a:rPr lang="en-US" sz="3200" dirty="0" smtClean="0"/>
              <a:t>1</a:t>
            </a:r>
            <a:r>
              <a:rPr lang="en-US" sz="3200" dirty="0"/>
              <a:t>		290,000		</a:t>
            </a:r>
            <a:r>
              <a:rPr lang="en-US" sz="3200" dirty="0" smtClean="0"/>
              <a:t>								                        (</a:t>
            </a:r>
            <a:r>
              <a:rPr lang="en-US" sz="3200" dirty="0"/>
              <a:t>750,000)</a:t>
            </a:r>
            <a:br>
              <a:rPr lang="en-US" sz="3200" dirty="0"/>
            </a:br>
            <a:r>
              <a:rPr lang="en-US" sz="3200" dirty="0"/>
              <a:t>						</a:t>
            </a:r>
            <a:r>
              <a:rPr lang="en-US" sz="3200" dirty="0" smtClean="0"/>
              <a:t>       NIL</a:t>
            </a:r>
            <a:br>
              <a:rPr lang="en-US" sz="3200" dirty="0" smtClean="0"/>
            </a:br>
            <a:r>
              <a:rPr lang="en-US" sz="3200" dirty="0"/>
              <a:t/>
            </a:r>
            <a:br>
              <a:rPr lang="en-US" sz="3200" dirty="0"/>
            </a:br>
            <a:r>
              <a:rPr lang="en-US" sz="3200" dirty="0" err="1"/>
              <a:t>NPV</a:t>
            </a:r>
            <a:r>
              <a:rPr lang="en-US" sz="3200" dirty="0"/>
              <a:t>	=	90,000 + 100,000 + 40,000 +  </a:t>
            </a:r>
            <a:r>
              <a:rPr lang="en-US" sz="3200" dirty="0" smtClean="0"/>
              <a:t>                     </a:t>
            </a:r>
            <a:br>
              <a:rPr lang="en-US" sz="3200" dirty="0" smtClean="0"/>
            </a:br>
            <a:r>
              <a:rPr lang="en-US" sz="3200" dirty="0"/>
              <a:t> </a:t>
            </a:r>
            <a:r>
              <a:rPr lang="en-US" sz="3200" dirty="0" smtClean="0"/>
              <a:t>  =      317</a:t>
            </a:r>
            <a:r>
              <a:rPr lang="en-US" dirty="0"/>
              <a:t/>
            </a:r>
            <a:br>
              <a:rPr lang="en-US" dirty="0"/>
            </a:br>
            <a:r>
              <a:rPr lang="en-US" dirty="0"/>
              <a:t/>
            </a:r>
            <a:br>
              <a:rPr lang="en-US" dirty="0"/>
            </a:br>
            <a:r>
              <a:rPr lang="en-US" sz="3600" dirty="0"/>
              <a:t/>
            </a:r>
            <a:br>
              <a:rPr lang="en-US" sz="3600" dirty="0"/>
            </a:br>
            <a:endParaRPr lang="en-US" sz="3600" dirty="0"/>
          </a:p>
        </p:txBody>
      </p:sp>
      <p:sp>
        <p:nvSpPr>
          <p:cNvPr id="7" name="Rectangle 5"/>
          <p:cNvSpPr>
            <a:spLocks noChangeArrowheads="1"/>
          </p:cNvSpPr>
          <p:nvPr/>
        </p:nvSpPr>
        <p:spPr bwMode="auto">
          <a:xfrm>
            <a:off x="0" y="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pic>
        <p:nvPicPr>
          <p:cNvPr id="9" name="Picture 8"/>
          <p:cNvPicPr>
            <a:picLocks noChangeAspect="1"/>
          </p:cNvPicPr>
          <p:nvPr/>
        </p:nvPicPr>
        <p:blipFill>
          <a:blip r:embed="rId2"/>
          <a:stretch>
            <a:fillRect/>
          </a:stretch>
        </p:blipFill>
        <p:spPr>
          <a:xfrm>
            <a:off x="6794937" y="4572000"/>
            <a:ext cx="2734121" cy="930166"/>
          </a:xfrm>
          <a:prstGeom prst="rect">
            <a:avLst/>
          </a:prstGeom>
        </p:spPr>
      </p:pic>
    </p:spTree>
    <p:extLst>
      <p:ext uri="{BB962C8B-B14F-4D97-AF65-F5344CB8AC3E}">
        <p14:creationId xmlns:p14="http://schemas.microsoft.com/office/powerpoint/2010/main" val="3479859579"/>
      </p:ext>
    </p:extLst>
  </p:cSld>
  <p:clrMapOvr>
    <a:masterClrMapping/>
  </p:clrMapOvr>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73421" y="173421"/>
            <a:ext cx="11408979" cy="835572"/>
          </a:xfrm>
        </p:spPr>
        <p:txBody>
          <a:bodyPr/>
          <a:lstStyle/>
          <a:p>
            <a:pPr algn="l"/>
            <a:r>
              <a:rPr lang="en-US" b="1" dirty="0" smtClean="0"/>
              <a:t/>
            </a:r>
            <a:br>
              <a:rPr lang="en-US" b="1" dirty="0" smtClean="0"/>
            </a:br>
            <a:r>
              <a:rPr lang="en-US" b="1" dirty="0"/>
              <a:t/>
            </a:r>
            <a:br>
              <a:rPr lang="en-US" b="1" dirty="0"/>
            </a:br>
            <a:r>
              <a:rPr lang="en-US" b="1" dirty="0" smtClean="0"/>
              <a:t/>
            </a:r>
            <a:br>
              <a:rPr lang="en-US" b="1" dirty="0" smtClean="0"/>
            </a:br>
            <a:r>
              <a:rPr lang="en-US" b="1" dirty="0" smtClean="0"/>
              <a:t/>
            </a:r>
            <a:br>
              <a:rPr lang="en-US" b="1" dirty="0" smtClean="0"/>
            </a:br>
            <a:r>
              <a:rPr lang="en-US" b="1" dirty="0" smtClean="0"/>
              <a:t/>
            </a:r>
            <a:br>
              <a:rPr lang="en-US" b="1" dirty="0" smtClean="0"/>
            </a:br>
            <a:r>
              <a:rPr lang="en-US" b="1" dirty="0" smtClean="0"/>
              <a:t/>
            </a:r>
            <a:br>
              <a:rPr lang="en-US" b="1" dirty="0" smtClean="0"/>
            </a:br>
            <a:r>
              <a:rPr lang="en-US" b="1" dirty="0"/>
              <a:t/>
            </a:r>
            <a:br>
              <a:rPr lang="en-US" b="1" dirty="0"/>
            </a:br>
            <a:r>
              <a:rPr lang="en-US" b="1" dirty="0" smtClean="0"/>
              <a:t/>
            </a:r>
            <a:br>
              <a:rPr lang="en-US" b="1" dirty="0" smtClean="0"/>
            </a:br>
            <a:r>
              <a:rPr lang="en-US" sz="3200" b="1" dirty="0"/>
              <a:t>Advantages of profitability index</a:t>
            </a:r>
            <a:r>
              <a:rPr lang="en-US" b="1" dirty="0"/>
              <a:t/>
            </a:r>
            <a:br>
              <a:rPr lang="en-US" b="1" dirty="0"/>
            </a:br>
            <a:r>
              <a:rPr lang="en-US" sz="3200" dirty="0"/>
              <a:t/>
            </a:r>
            <a:br>
              <a:rPr lang="en-US" sz="3200" dirty="0"/>
            </a:br>
            <a:r>
              <a:rPr lang="en-US" sz="3200" dirty="0" smtClean="0"/>
              <a:t/>
            </a:r>
            <a:br>
              <a:rPr lang="en-US" sz="3200" dirty="0" smtClean="0"/>
            </a:br>
            <a:r>
              <a:rPr lang="en-US" sz="3200" dirty="0" smtClean="0"/>
              <a:t>1. Simple </a:t>
            </a:r>
            <a:r>
              <a:rPr lang="en-US" sz="3200" dirty="0"/>
              <a:t>to use and understand</a:t>
            </a:r>
            <a:r>
              <a:rPr lang="en-US" sz="3200" dirty="0" smtClean="0"/>
              <a:t>.</a:t>
            </a:r>
            <a:br>
              <a:rPr lang="en-US" sz="3200" dirty="0" smtClean="0"/>
            </a:br>
            <a:r>
              <a:rPr lang="en-US" sz="3200" dirty="0"/>
              <a:t/>
            </a:r>
            <a:br>
              <a:rPr lang="en-US" sz="3200" dirty="0"/>
            </a:br>
            <a:r>
              <a:rPr lang="en-US" sz="3200" dirty="0"/>
              <a:t>2. The element of </a:t>
            </a:r>
            <a:r>
              <a:rPr lang="en-US" sz="3200" dirty="0" err="1"/>
              <a:t>NPV</a:t>
            </a:r>
            <a:r>
              <a:rPr lang="en-US" sz="3200" dirty="0"/>
              <a:t> in the venture will indicate which venture is more powerful as the most profitable venture will have the highest </a:t>
            </a:r>
            <a:r>
              <a:rPr lang="en-US" sz="3200" dirty="0" err="1"/>
              <a:t>P.I</a:t>
            </a:r>
            <a:r>
              <a:rPr lang="en-US" sz="3200" dirty="0" smtClean="0"/>
              <a:t>.</a:t>
            </a:r>
            <a:br>
              <a:rPr lang="en-US" sz="3200" dirty="0" smtClean="0"/>
            </a:br>
            <a:r>
              <a:rPr lang="en-US" sz="3200" dirty="0"/>
              <a:t/>
            </a:r>
            <a:br>
              <a:rPr lang="en-US" sz="3200" dirty="0"/>
            </a:br>
            <a:r>
              <a:rPr lang="en-US" sz="3200" dirty="0"/>
              <a:t>3. It acknowledges time value for money </a:t>
            </a:r>
            <a:r>
              <a:rPr lang="en-US" sz="3200" dirty="0" smtClean="0"/>
              <a:t>a</a:t>
            </a:r>
            <a:r>
              <a:rPr lang="en-US" sz="3600" dirty="0"/>
              <a:t/>
            </a:r>
            <a:br>
              <a:rPr lang="en-US" sz="3600" dirty="0"/>
            </a:br>
            <a:endParaRPr lang="en-US" sz="3600" dirty="0"/>
          </a:p>
        </p:txBody>
      </p:sp>
      <p:sp>
        <p:nvSpPr>
          <p:cNvPr id="7" name="Rectangle 5"/>
          <p:cNvSpPr>
            <a:spLocks noChangeArrowheads="1"/>
          </p:cNvSpPr>
          <p:nvPr/>
        </p:nvSpPr>
        <p:spPr bwMode="auto">
          <a:xfrm>
            <a:off x="0" y="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spTree>
    <p:extLst>
      <p:ext uri="{BB962C8B-B14F-4D97-AF65-F5344CB8AC3E}">
        <p14:creationId xmlns:p14="http://schemas.microsoft.com/office/powerpoint/2010/main" val="2527503651"/>
      </p:ext>
    </p:extLst>
  </p:cSld>
  <p:clrMapOvr>
    <a:masterClrMapping/>
  </p:clrMapOvr>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73421" y="173421"/>
            <a:ext cx="11408979" cy="835572"/>
          </a:xfrm>
        </p:spPr>
        <p:txBody>
          <a:bodyPr/>
          <a:lstStyle/>
          <a:p>
            <a:pPr algn="l"/>
            <a:r>
              <a:rPr lang="en-US" b="1" dirty="0" smtClean="0"/>
              <a:t/>
            </a:r>
            <a:br>
              <a:rPr lang="en-US" b="1" dirty="0" smtClean="0"/>
            </a:br>
            <a:r>
              <a:rPr lang="en-US" b="1" dirty="0"/>
              <a:t/>
            </a:r>
            <a:br>
              <a:rPr lang="en-US" b="1" dirty="0"/>
            </a:br>
            <a:r>
              <a:rPr lang="en-US" b="1" dirty="0" smtClean="0"/>
              <a:t/>
            </a:r>
            <a:br>
              <a:rPr lang="en-US" b="1" dirty="0" smtClean="0"/>
            </a:br>
            <a:r>
              <a:rPr lang="en-US" b="1" dirty="0" smtClean="0"/>
              <a:t/>
            </a:r>
            <a:br>
              <a:rPr lang="en-US" b="1" dirty="0" smtClean="0"/>
            </a:br>
            <a:r>
              <a:rPr lang="en-US" b="1" dirty="0" smtClean="0"/>
              <a:t/>
            </a:r>
            <a:br>
              <a:rPr lang="en-US" b="1" dirty="0" smtClean="0"/>
            </a:br>
            <a:r>
              <a:rPr lang="en-US" b="1" dirty="0" smtClean="0"/>
              <a:t/>
            </a:r>
            <a:br>
              <a:rPr lang="en-US" b="1" dirty="0" smtClean="0"/>
            </a:br>
            <a:r>
              <a:rPr lang="en-US" sz="3600" b="1" dirty="0"/>
              <a:t>Disadvantages of profitability index</a:t>
            </a:r>
            <a:r>
              <a:rPr lang="en-US" sz="3600" dirty="0"/>
              <a:t/>
            </a:r>
            <a:br>
              <a:rPr lang="en-US" sz="3600" dirty="0"/>
            </a:br>
            <a:r>
              <a:rPr lang="en-US" b="1" dirty="0"/>
              <a:t/>
            </a:r>
            <a:br>
              <a:rPr lang="en-US" b="1" dirty="0"/>
            </a:br>
            <a:r>
              <a:rPr lang="en-US" sz="3200" dirty="0" smtClean="0"/>
              <a:t>. 1</a:t>
            </a:r>
            <a:r>
              <a:rPr lang="en-US" sz="3200" dirty="0"/>
              <a:t>. It may be useful under conditions of uncertain cost of finance used to discount inflows and yet this cost is a complex item due to the implicit and explicit element</a:t>
            </a:r>
            <a:r>
              <a:rPr lang="en-US" sz="3200" dirty="0" smtClean="0"/>
              <a:t>.</a:t>
            </a:r>
            <a:br>
              <a:rPr lang="en-US" sz="3200" dirty="0" smtClean="0"/>
            </a:br>
            <a:r>
              <a:rPr lang="en-US" sz="3200" dirty="0"/>
              <a:t/>
            </a:r>
            <a:br>
              <a:rPr lang="en-US" sz="3200" dirty="0"/>
            </a:br>
            <a:r>
              <a:rPr lang="en-US" sz="3200" dirty="0"/>
              <a:t>2. It may be difficult to ascertain if the economic life of a venture is long and it yields large inflows because their discounting may call </a:t>
            </a:r>
            <a:r>
              <a:rPr lang="en-US" sz="3200" dirty="0" smtClean="0"/>
              <a:t>expensive and tedious calculations</a:t>
            </a:r>
            <a:endParaRPr lang="en-US" sz="3200" dirty="0"/>
          </a:p>
        </p:txBody>
      </p:sp>
      <p:sp>
        <p:nvSpPr>
          <p:cNvPr id="7" name="Rectangle 5"/>
          <p:cNvSpPr>
            <a:spLocks noChangeArrowheads="1"/>
          </p:cNvSpPr>
          <p:nvPr/>
        </p:nvSpPr>
        <p:spPr bwMode="auto">
          <a:xfrm>
            <a:off x="0" y="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spTree>
    <p:extLst>
      <p:ext uri="{BB962C8B-B14F-4D97-AF65-F5344CB8AC3E}">
        <p14:creationId xmlns:p14="http://schemas.microsoft.com/office/powerpoint/2010/main" val="1636118123"/>
      </p:ext>
    </p:extLst>
  </p:cSld>
  <p:clrMapOvr>
    <a:masterClrMapping/>
  </p:clrMapOvr>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73421" y="173421"/>
            <a:ext cx="11408979" cy="835572"/>
          </a:xfrm>
        </p:spPr>
        <p:txBody>
          <a:bodyPr/>
          <a:lstStyle/>
          <a:p>
            <a:pPr algn="l"/>
            <a:r>
              <a:rPr lang="en-US" b="1" dirty="0" smtClean="0"/>
              <a:t/>
            </a:r>
            <a:br>
              <a:rPr lang="en-US" b="1" dirty="0" smtClean="0"/>
            </a:br>
            <a:r>
              <a:rPr lang="en-US" b="1" dirty="0"/>
              <a:t/>
            </a:r>
            <a:br>
              <a:rPr lang="en-US" b="1" dirty="0"/>
            </a:br>
            <a:r>
              <a:rPr lang="en-US" b="1" dirty="0" smtClean="0"/>
              <a:t/>
            </a:r>
            <a:br>
              <a:rPr lang="en-US" b="1" dirty="0" smtClean="0"/>
            </a:br>
            <a:r>
              <a:rPr lang="en-US" b="1" dirty="0" smtClean="0"/>
              <a:t/>
            </a:r>
            <a:br>
              <a:rPr lang="en-US" b="1" dirty="0" smtClean="0"/>
            </a:br>
            <a:r>
              <a:rPr lang="en-US" b="1" dirty="0" smtClean="0"/>
              <a:t/>
            </a:r>
            <a:br>
              <a:rPr lang="en-US" b="1" dirty="0" smtClean="0"/>
            </a:br>
            <a:r>
              <a:rPr lang="en-US" b="1" dirty="0" smtClean="0"/>
              <a:t/>
            </a:r>
            <a:br>
              <a:rPr lang="en-US" b="1" dirty="0" smtClean="0"/>
            </a:br>
            <a:r>
              <a:rPr lang="en-US" sz="3600" b="1" dirty="0" smtClean="0"/>
              <a:t>Comparison of Methods</a:t>
            </a:r>
            <a:r>
              <a:rPr lang="en-US" dirty="0"/>
              <a:t/>
            </a:r>
            <a:br>
              <a:rPr lang="en-US" dirty="0"/>
            </a:br>
            <a:r>
              <a:rPr lang="en-US" sz="3200" dirty="0" smtClean="0"/>
              <a:t>. </a:t>
            </a:r>
            <a:br>
              <a:rPr lang="en-US" sz="3200" dirty="0" smtClean="0"/>
            </a:br>
            <a:r>
              <a:rPr lang="en-US" sz="3200" dirty="0" smtClean="0"/>
              <a:t>When </a:t>
            </a:r>
            <a:r>
              <a:rPr lang="en-US" sz="3200" dirty="0"/>
              <a:t>ranking projects, a conflict will rise between IRR and </a:t>
            </a:r>
            <a:r>
              <a:rPr lang="en-US" sz="3200" dirty="0" err="1"/>
              <a:t>NPV</a:t>
            </a:r>
            <a:r>
              <a:rPr lang="en-US" sz="3200" dirty="0"/>
              <a:t> especially under the following conditions:</a:t>
            </a:r>
            <a:br>
              <a:rPr lang="en-US" sz="3200" dirty="0"/>
            </a:br>
            <a:r>
              <a:rPr lang="en-US" sz="3200" dirty="0" err="1"/>
              <a:t>i</a:t>
            </a:r>
            <a:r>
              <a:rPr lang="en-US" sz="3200" dirty="0"/>
              <a:t>)	If the lives of the projects are different.</a:t>
            </a:r>
            <a:br>
              <a:rPr lang="en-US" sz="3200" dirty="0"/>
            </a:br>
            <a:r>
              <a:rPr lang="en-US" sz="3200" dirty="0"/>
              <a:t>ii)	Where the cash outlay is larger than the other.</a:t>
            </a:r>
            <a:br>
              <a:rPr lang="en-US" sz="3200" dirty="0"/>
            </a:br>
            <a:r>
              <a:rPr lang="en-US" sz="3200" dirty="0" smtClean="0"/>
              <a:t>Iii)     When </a:t>
            </a:r>
            <a:r>
              <a:rPr lang="en-US" sz="3200" dirty="0"/>
              <a:t>the cash flow pattern differs </a:t>
            </a:r>
            <a:r>
              <a:rPr lang="en-US" sz="3200" dirty="0" smtClean="0"/>
              <a:t/>
            </a:r>
            <a:br>
              <a:rPr lang="en-US" sz="3200" dirty="0" smtClean="0"/>
            </a:br>
            <a:r>
              <a:rPr lang="en-US" sz="3200" dirty="0"/>
              <a:t/>
            </a:r>
            <a:br>
              <a:rPr lang="en-US" sz="3200" dirty="0"/>
            </a:br>
            <a:r>
              <a:rPr lang="en-US" sz="3200" dirty="0" smtClean="0"/>
              <a:t>In </a:t>
            </a:r>
            <a:r>
              <a:rPr lang="en-US" sz="3200" dirty="0"/>
              <a:t>this case </a:t>
            </a:r>
            <a:r>
              <a:rPr lang="en-US" sz="3200" dirty="0" err="1"/>
              <a:t>NPV</a:t>
            </a:r>
            <a:r>
              <a:rPr lang="en-US" sz="3200" dirty="0"/>
              <a:t> </a:t>
            </a:r>
            <a:r>
              <a:rPr lang="en-US" sz="3200" dirty="0" smtClean="0"/>
              <a:t>prevails in decision making</a:t>
            </a:r>
            <a:endParaRPr lang="en-US" sz="3200" dirty="0"/>
          </a:p>
        </p:txBody>
      </p:sp>
      <p:sp>
        <p:nvSpPr>
          <p:cNvPr id="7" name="Rectangle 5"/>
          <p:cNvSpPr>
            <a:spLocks noChangeArrowheads="1"/>
          </p:cNvSpPr>
          <p:nvPr/>
        </p:nvSpPr>
        <p:spPr bwMode="auto">
          <a:xfrm>
            <a:off x="0" y="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spTree>
    <p:extLst>
      <p:ext uri="{BB962C8B-B14F-4D97-AF65-F5344CB8AC3E}">
        <p14:creationId xmlns:p14="http://schemas.microsoft.com/office/powerpoint/2010/main" val="1491229532"/>
      </p:ext>
    </p:extLst>
  </p:cSld>
  <p:clrMapOvr>
    <a:masterClrMapping/>
  </p:clrMapOvr>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34778" y="152399"/>
            <a:ext cx="11347622" cy="688259"/>
          </a:xfrm>
        </p:spPr>
        <p:txBody>
          <a:bodyPr/>
          <a:lstStyle/>
          <a:p>
            <a:r>
              <a:rPr lang="en-US" b="1" dirty="0" smtClean="0"/>
              <a:t/>
            </a:r>
            <a:br>
              <a:rPr lang="en-US" b="1" dirty="0" smtClean="0"/>
            </a:br>
            <a:r>
              <a:rPr lang="en-US" b="1" dirty="0"/>
              <a:t/>
            </a:r>
            <a:br>
              <a:rPr lang="en-US" b="1" dirty="0"/>
            </a:br>
            <a:r>
              <a:rPr lang="en-US" b="1" dirty="0" smtClean="0"/>
              <a:t/>
            </a:r>
            <a:br>
              <a:rPr lang="en-US" b="1" dirty="0" smtClean="0"/>
            </a:br>
            <a:r>
              <a:rPr lang="en-US" sz="3600" b="1" i="1" dirty="0" smtClean="0"/>
              <a:t>THANK YOU </a:t>
            </a:r>
            <a:r>
              <a:rPr lang="en-US" i="1" dirty="0"/>
              <a:t/>
            </a:r>
            <a:br>
              <a:rPr lang="en-US" i="1" dirty="0"/>
            </a:br>
            <a:r>
              <a:rPr lang="en-US" dirty="0"/>
              <a:t> </a:t>
            </a:r>
            <a:br>
              <a:rPr lang="en-US" dirty="0"/>
            </a:br>
            <a:r>
              <a:rPr lang="en-US" sz="3600" dirty="0"/>
              <a:t/>
            </a:r>
            <a:br>
              <a:rPr lang="en-US" sz="3600" dirty="0"/>
            </a:br>
            <a:endParaRPr lang="en-US" sz="3600" dirty="0"/>
          </a:p>
        </p:txBody>
      </p:sp>
      <p:sp>
        <p:nvSpPr>
          <p:cNvPr id="3" name="Content Placeholder 2"/>
          <p:cNvSpPr>
            <a:spLocks noGrp="1"/>
          </p:cNvSpPr>
          <p:nvPr>
            <p:ph idx="1"/>
          </p:nvPr>
        </p:nvSpPr>
        <p:spPr>
          <a:xfrm>
            <a:off x="234778" y="993056"/>
            <a:ext cx="11685079" cy="5750644"/>
          </a:xfrm>
        </p:spPr>
        <p:txBody>
          <a:bodyPr/>
          <a:lstStyle/>
          <a:p>
            <a:pPr lvl="0">
              <a:buFont typeface="Arial" panose="020B0604020202020204" pitchFamily="34" charset="0"/>
              <a:buChar char="•"/>
            </a:pPr>
            <a:endParaRPr lang="en-US" dirty="0" smtClean="0"/>
          </a:p>
          <a:p>
            <a:pPr lvl="0">
              <a:buFont typeface="Arial" panose="020B0604020202020204" pitchFamily="34" charset="0"/>
              <a:buChar char="•"/>
            </a:pPr>
            <a:r>
              <a:rPr lang="en-US" sz="3600" i="1" dirty="0" smtClean="0"/>
              <a:t>We </a:t>
            </a:r>
            <a:r>
              <a:rPr lang="en-US" sz="3600" i="1" dirty="0"/>
              <a:t>have come to the end of Lecture </a:t>
            </a:r>
            <a:r>
              <a:rPr lang="en-US" sz="3600" i="1" dirty="0" smtClean="0"/>
              <a:t>Ten</a:t>
            </a:r>
            <a:endParaRPr lang="en-US" sz="3600" i="1" dirty="0"/>
          </a:p>
          <a:p>
            <a:pPr lvl="0">
              <a:buFont typeface="Arial" panose="020B0604020202020204" pitchFamily="34" charset="0"/>
              <a:buChar char="•"/>
            </a:pPr>
            <a:r>
              <a:rPr lang="en-GB" sz="3600" i="1" dirty="0"/>
              <a:t>It was  nice having you in this class</a:t>
            </a:r>
          </a:p>
          <a:p>
            <a:pPr lvl="0">
              <a:buFont typeface="Arial" panose="020B0604020202020204" pitchFamily="34" charset="0"/>
              <a:buChar char="•"/>
            </a:pPr>
            <a:r>
              <a:rPr lang="en-GB" sz="3600" i="1" dirty="0"/>
              <a:t>See you in the next class</a:t>
            </a:r>
          </a:p>
          <a:p>
            <a:pPr marL="0" indent="0">
              <a:buNone/>
            </a:pPr>
            <a:endParaRPr lang="en-US" sz="3600" i="1" dirty="0"/>
          </a:p>
          <a:p>
            <a:pPr algn="just"/>
            <a:endParaRPr lang="en-US" dirty="0"/>
          </a:p>
        </p:txBody>
      </p:sp>
      <p:sp>
        <p:nvSpPr>
          <p:cNvPr id="7" name="Rectangle 5"/>
          <p:cNvSpPr>
            <a:spLocks noChangeArrowheads="1"/>
          </p:cNvSpPr>
          <p:nvPr/>
        </p:nvSpPr>
        <p:spPr bwMode="auto">
          <a:xfrm>
            <a:off x="0" y="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spTree>
    <p:extLst>
      <p:ext uri="{BB962C8B-B14F-4D97-AF65-F5344CB8AC3E}">
        <p14:creationId xmlns:p14="http://schemas.microsoft.com/office/powerpoint/2010/main" val="1705140726"/>
      </p:ext>
    </p:extLst>
  </p:cSld>
  <p:clrMapOvr>
    <a:masterClrMapping/>
  </p:clrMapOvr>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34778" y="152399"/>
            <a:ext cx="11347622" cy="688259"/>
          </a:xfrm>
        </p:spPr>
        <p:txBody>
          <a:bodyPr/>
          <a:lstStyle/>
          <a:p>
            <a:pPr algn="l"/>
            <a:r>
              <a:rPr lang="en-US" b="1" dirty="0" smtClean="0"/>
              <a:t/>
            </a:r>
            <a:br>
              <a:rPr lang="en-US" b="1" dirty="0" smtClean="0"/>
            </a:br>
            <a:r>
              <a:rPr lang="en-US" b="1" dirty="0"/>
              <a:t/>
            </a:r>
            <a:br>
              <a:rPr lang="en-US" b="1" dirty="0"/>
            </a:br>
            <a:r>
              <a:rPr lang="en-US" b="1" dirty="0" smtClean="0"/>
              <a:t/>
            </a:r>
            <a:br>
              <a:rPr lang="en-US" b="1" dirty="0" smtClean="0"/>
            </a:br>
            <a:r>
              <a:rPr lang="en-US" sz="3600" b="1" dirty="0"/>
              <a:t>REFERENCES</a:t>
            </a:r>
            <a:r>
              <a:rPr lang="en-US" sz="3600" dirty="0"/>
              <a:t/>
            </a:r>
            <a:br>
              <a:rPr lang="en-US" sz="3600" dirty="0"/>
            </a:br>
            <a:r>
              <a:rPr lang="en-US" dirty="0"/>
              <a:t/>
            </a:r>
            <a:br>
              <a:rPr lang="en-US" dirty="0"/>
            </a:br>
            <a:r>
              <a:rPr lang="en-US" dirty="0"/>
              <a:t> </a:t>
            </a:r>
            <a:br>
              <a:rPr lang="en-US" dirty="0"/>
            </a:br>
            <a:r>
              <a:rPr lang="en-US" sz="3600" dirty="0"/>
              <a:t/>
            </a:r>
            <a:br>
              <a:rPr lang="en-US" sz="3600" dirty="0"/>
            </a:br>
            <a:endParaRPr lang="en-US" sz="3600" dirty="0"/>
          </a:p>
        </p:txBody>
      </p:sp>
      <p:sp>
        <p:nvSpPr>
          <p:cNvPr id="3" name="Content Placeholder 2"/>
          <p:cNvSpPr>
            <a:spLocks noGrp="1"/>
          </p:cNvSpPr>
          <p:nvPr>
            <p:ph idx="1"/>
          </p:nvPr>
        </p:nvSpPr>
        <p:spPr>
          <a:xfrm>
            <a:off x="234778" y="993056"/>
            <a:ext cx="11685079" cy="5750644"/>
          </a:xfrm>
        </p:spPr>
        <p:txBody>
          <a:bodyPr/>
          <a:lstStyle/>
          <a:p>
            <a:pPr marL="0" indent="0">
              <a:buNone/>
            </a:pPr>
            <a:r>
              <a:rPr lang="en-US" dirty="0"/>
              <a:t>CFA level II, Corporate Finance, Portfolio Management and Equity </a:t>
            </a:r>
            <a:r>
              <a:rPr lang="en-US" dirty="0" smtClean="0"/>
              <a:t>Module</a:t>
            </a:r>
          </a:p>
          <a:p>
            <a:pPr marL="0" indent="0">
              <a:buNone/>
            </a:pPr>
            <a:endParaRPr lang="en-US" dirty="0" smtClean="0"/>
          </a:p>
          <a:p>
            <a:pPr marL="0" indent="0">
              <a:buNone/>
            </a:pPr>
            <a:r>
              <a:rPr lang="en-US" dirty="0" smtClean="0"/>
              <a:t>Fundamental </a:t>
            </a:r>
            <a:r>
              <a:rPr lang="en-US" dirty="0"/>
              <a:t>of Financial Management Eugene F. Brigham, Joel F. Huston, 2018</a:t>
            </a:r>
            <a:r>
              <a:rPr lang="en-US" dirty="0" smtClean="0"/>
              <a:t>, </a:t>
            </a:r>
            <a:r>
              <a:rPr lang="en-US" dirty="0"/>
              <a:t>Cengage Learning India, New Delhi</a:t>
            </a:r>
            <a:r>
              <a:rPr lang="en-US" dirty="0" smtClean="0"/>
              <a:t>.</a:t>
            </a:r>
          </a:p>
          <a:p>
            <a:pPr marL="0" indent="0">
              <a:buNone/>
            </a:pPr>
            <a:endParaRPr lang="en-US" dirty="0"/>
          </a:p>
          <a:p>
            <a:pPr marL="0" indent="0">
              <a:buNone/>
            </a:pPr>
            <a:r>
              <a:rPr lang="en-US" dirty="0"/>
              <a:t>Principles of Corporate Finance, Richard </a:t>
            </a:r>
            <a:r>
              <a:rPr lang="en-US" dirty="0" err="1"/>
              <a:t>Brealey</a:t>
            </a:r>
            <a:r>
              <a:rPr lang="en-US" dirty="0"/>
              <a:t>, Stewart </a:t>
            </a:r>
            <a:r>
              <a:rPr lang="en-US" dirty="0" err="1"/>
              <a:t>Myres</a:t>
            </a:r>
            <a:r>
              <a:rPr lang="en-US" dirty="0"/>
              <a:t> &amp; Franklin Allen, 2019, </a:t>
            </a:r>
            <a:r>
              <a:rPr lang="en-US" dirty="0" smtClean="0"/>
              <a:t>Mc </a:t>
            </a:r>
            <a:r>
              <a:rPr lang="en-US" dirty="0" err="1"/>
              <a:t>Graw</a:t>
            </a:r>
            <a:r>
              <a:rPr lang="en-US" dirty="0"/>
              <a:t> Hill, New Delhi .</a:t>
            </a:r>
          </a:p>
          <a:p>
            <a:pPr algn="just"/>
            <a:endParaRPr lang="en-US" dirty="0"/>
          </a:p>
          <a:p>
            <a:pPr algn="just"/>
            <a:endParaRPr lang="en-US" dirty="0"/>
          </a:p>
        </p:txBody>
      </p:sp>
      <p:sp>
        <p:nvSpPr>
          <p:cNvPr id="7" name="Rectangle 5"/>
          <p:cNvSpPr>
            <a:spLocks noChangeArrowheads="1"/>
          </p:cNvSpPr>
          <p:nvPr/>
        </p:nvSpPr>
        <p:spPr bwMode="auto">
          <a:xfrm>
            <a:off x="0" y="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spTree>
    <p:extLst>
      <p:ext uri="{BB962C8B-B14F-4D97-AF65-F5344CB8AC3E}">
        <p14:creationId xmlns:p14="http://schemas.microsoft.com/office/powerpoint/2010/main" val="595548045"/>
      </p:ext>
    </p:extLst>
  </p:cSld>
  <p:clrMapOvr>
    <a:masterClrMapping/>
  </p:clrMapOvr>
  <p:timing>
    <p:tnLst>
      <p:par>
        <p:cTn id="1" dur="indefinite" restart="never" nodeType="tmRoot"/>
      </p:par>
    </p:tnLst>
  </p:timing>
</p:sld>
</file>

<file path=ppt/theme/theme1.xml><?xml version="1.0" encoding="utf-8"?>
<a:theme xmlns:a="http://schemas.openxmlformats.org/drawingml/2006/main" name="Theme1">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Theme1" id="{7D65EE33-6EC9-4595-8B7B-A6BA5ED4063D}" vid="{38DF78B5-C8BD-4476-BEE4-FA264D75F6A6}"/>
    </a:ext>
  </a:extLst>
</a:theme>
</file>

<file path=ppt/theme/theme2.xml><?xml version="1.0" encoding="utf-8"?>
<a:theme xmlns:a="http://schemas.openxmlformats.org/drawingml/2006/main" name="Custom Design">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Presentation3</Template>
  <TotalTime>8707</TotalTime>
  <Words>2676</Words>
  <Application>Microsoft Office PowerPoint</Application>
  <PresentationFormat>Widescreen</PresentationFormat>
  <Paragraphs>446</Paragraphs>
  <Slides>45</Slides>
  <Notes>1</Notes>
  <HiddenSlides>0</HiddenSlides>
  <MMClips>0</MMClips>
  <ScaleCrop>false</ScaleCrop>
  <HeadingPairs>
    <vt:vector size="8" baseType="variant">
      <vt:variant>
        <vt:lpstr>Fonts Used</vt:lpstr>
      </vt:variant>
      <vt:variant>
        <vt:i4>6</vt:i4>
      </vt:variant>
      <vt:variant>
        <vt:lpstr>Theme</vt:lpstr>
      </vt:variant>
      <vt:variant>
        <vt:i4>2</vt:i4>
      </vt:variant>
      <vt:variant>
        <vt:lpstr>Embedded OLE Servers</vt:lpstr>
      </vt:variant>
      <vt:variant>
        <vt:i4>2</vt:i4>
      </vt:variant>
      <vt:variant>
        <vt:lpstr>Slide Titles</vt:lpstr>
      </vt:variant>
      <vt:variant>
        <vt:i4>45</vt:i4>
      </vt:variant>
    </vt:vector>
  </HeadingPairs>
  <TitlesOfParts>
    <vt:vector size="55" baseType="lpstr">
      <vt:lpstr>Arial</vt:lpstr>
      <vt:lpstr>Calibri</vt:lpstr>
      <vt:lpstr>Courier New</vt:lpstr>
      <vt:lpstr>Lucida Sans</vt:lpstr>
      <vt:lpstr>Narkisim</vt:lpstr>
      <vt:lpstr>Times New Roman</vt:lpstr>
      <vt:lpstr>Theme1</vt:lpstr>
      <vt:lpstr>Custom Design</vt:lpstr>
      <vt:lpstr>Microsoft Word Document</vt:lpstr>
      <vt:lpstr>Equation.3</vt:lpstr>
      <vt:lpstr>Business Finance   Week 10 Basic Investment Appraisal Techniques</vt:lpstr>
      <vt:lpstr>Intended Learning Outcomes </vt:lpstr>
      <vt:lpstr>                     Introduction</vt:lpstr>
      <vt:lpstr>Importance of Investment Decisions</vt:lpstr>
      <vt:lpstr>Importance of Investment Decisions-Ctd</vt:lpstr>
      <vt:lpstr>Types of Investment Decisions</vt:lpstr>
      <vt:lpstr>Methods of Capital Budgeting of Evaluation </vt:lpstr>
      <vt:lpstr> Traditional methods (or Non-discount methods)</vt:lpstr>
      <vt:lpstr>Modern methods (or Discount methods) </vt:lpstr>
      <vt:lpstr>Capital budgeting appraisal techniques conditions, </vt:lpstr>
      <vt:lpstr>Pay-back Period </vt:lpstr>
      <vt:lpstr>PBP-Under non-uniform cash inflows Illustration</vt:lpstr>
      <vt:lpstr>Solution Ctd</vt:lpstr>
      <vt:lpstr>Advantages of Payback Period</vt:lpstr>
      <vt:lpstr>Disadvantages of Payback Period</vt:lpstr>
      <vt:lpstr>Accounting Rate of Return (ARR)</vt:lpstr>
      <vt:lpstr>Illustration </vt:lpstr>
      <vt:lpstr>Solution</vt:lpstr>
      <vt:lpstr>Solution=Ctd</vt:lpstr>
      <vt:lpstr>Merits of ARR  </vt:lpstr>
      <vt:lpstr>         Demerits of ARR             </vt:lpstr>
      <vt:lpstr>Net Present Value (NPV)</vt:lpstr>
      <vt:lpstr>Illustration-NPV</vt:lpstr>
      <vt:lpstr>Illustration-NPV-Ctd</vt:lpstr>
      <vt:lpstr>Solution</vt:lpstr>
      <vt:lpstr>Advantages of NPV</vt:lpstr>
      <vt:lpstr>Disadvantages of NPV</vt:lpstr>
      <vt:lpstr>Internal Rate of Return-IRR</vt:lpstr>
      <vt:lpstr>  IRR Determination    </vt:lpstr>
      <vt:lpstr>IRR Decision Criteria</vt:lpstr>
      <vt:lpstr>Illustration</vt:lpstr>
      <vt:lpstr> Solution-  </vt:lpstr>
      <vt:lpstr> Solution-  Ctd -Interpolation   </vt:lpstr>
      <vt:lpstr>Solution- Ctd</vt:lpstr>
      <vt:lpstr>    Advantages of IRR      </vt:lpstr>
      <vt:lpstr>   Disadvantages of IRR    </vt:lpstr>
      <vt:lpstr>    Profitability Index (PI) Method      </vt:lpstr>
      <vt:lpstr>    Illustration     </vt:lpstr>
      <vt:lpstr>         Illustration This company has 750,000 dollars available for investment projects, 3 and 4 are mutually exclusive.  All of the projects are divisible.  Which group should be selected in order to maximise the NPV.  Indicate this NPV figure. Solution Using P.I. to rank the projects in order of preference 5, 4, 2, 1, 3. In order to maximise NPV, the following projects combination should be selected:     </vt:lpstr>
      <vt:lpstr>          Solution  Funds available                            750,000 Cost of project:  5.               160,000    4  200,000    2  100,000    1  290,000                                  (750,000)              NIL  NPV = 90,000 + 100,000 + 40,000 +                           =      317   </vt:lpstr>
      <vt:lpstr>        Advantages of profitability index   1. Simple to use and understand.  2. The element of NPV in the venture will indicate which venture is more powerful as the most profitable venture will have the highest P.I.  3. It acknowledges time value for money a </vt:lpstr>
      <vt:lpstr>      Disadvantages of profitability index  . 1. It may be useful under conditions of uncertain cost of finance used to discount inflows and yet this cost is a complex item due to the implicit and explicit element.  2. It may be difficult to ascertain if the economic life of a venture is long and it yields large inflows because their discounting may call expensive and tedious calculations</vt:lpstr>
      <vt:lpstr>      Comparison of Methods .  When ranking projects, a conflict will rise between IRR and NPV especially under the following conditions: i) If the lives of the projects are different. ii) Where the cash outlay is larger than the other. Iii)     When the cash flow pattern differs   In this case NPV prevails in decision making</vt:lpstr>
      <vt:lpstr>   THANK YOU     </vt:lpstr>
      <vt:lpstr>   REFERENCES     </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Business Finance   Week 7  Projects Cash Flow Analysis</dc:title>
  <dc:creator>Charity Njoka</dc:creator>
  <cp:lastModifiedBy>user</cp:lastModifiedBy>
  <cp:revision>799</cp:revision>
  <dcterms:created xsi:type="dcterms:W3CDTF">2022-03-11T15:32:41Z</dcterms:created>
  <dcterms:modified xsi:type="dcterms:W3CDTF">2023-10-29T22:22:46Z</dcterms:modified>
</cp:coreProperties>
</file>