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77" r:id="rId1"/>
    <p:sldMasterId id="2147483688" r:id="rId2"/>
  </p:sldMasterIdLst>
  <p:notesMasterIdLst>
    <p:notesMasterId r:id="rId50"/>
  </p:notesMasterIdLst>
  <p:sldIdLst>
    <p:sldId id="256" r:id="rId3"/>
    <p:sldId id="292" r:id="rId4"/>
    <p:sldId id="297" r:id="rId5"/>
    <p:sldId id="362" r:id="rId6"/>
    <p:sldId id="402" r:id="rId7"/>
    <p:sldId id="395" r:id="rId8"/>
    <p:sldId id="389" r:id="rId9"/>
    <p:sldId id="377" r:id="rId10"/>
    <p:sldId id="341" r:id="rId11"/>
    <p:sldId id="410" r:id="rId12"/>
    <p:sldId id="390" r:id="rId13"/>
    <p:sldId id="391" r:id="rId14"/>
    <p:sldId id="392" r:id="rId15"/>
    <p:sldId id="411" r:id="rId16"/>
    <p:sldId id="393" r:id="rId17"/>
    <p:sldId id="397" r:id="rId18"/>
    <p:sldId id="394" r:id="rId19"/>
    <p:sldId id="396" r:id="rId20"/>
    <p:sldId id="398" r:id="rId21"/>
    <p:sldId id="311" r:id="rId22"/>
    <p:sldId id="381" r:id="rId23"/>
    <p:sldId id="340" r:id="rId24"/>
    <p:sldId id="363" r:id="rId25"/>
    <p:sldId id="356" r:id="rId26"/>
    <p:sldId id="357" r:id="rId27"/>
    <p:sldId id="382" r:id="rId28"/>
    <p:sldId id="364" r:id="rId29"/>
    <p:sldId id="383" r:id="rId30"/>
    <p:sldId id="399" r:id="rId31"/>
    <p:sldId id="358" r:id="rId32"/>
    <p:sldId id="384" r:id="rId33"/>
    <p:sldId id="378" r:id="rId34"/>
    <p:sldId id="365" r:id="rId35"/>
    <p:sldId id="312" r:id="rId36"/>
    <p:sldId id="385" r:id="rId37"/>
    <p:sldId id="366" r:id="rId38"/>
    <p:sldId id="359" r:id="rId39"/>
    <p:sldId id="386" r:id="rId40"/>
    <p:sldId id="403" r:id="rId41"/>
    <p:sldId id="412" r:id="rId42"/>
    <p:sldId id="405" r:id="rId43"/>
    <p:sldId id="406" r:id="rId44"/>
    <p:sldId id="407" r:id="rId45"/>
    <p:sldId id="413" r:id="rId46"/>
    <p:sldId id="409" r:id="rId47"/>
    <p:sldId id="401" r:id="rId48"/>
    <p:sldId id="400"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544" autoAdjust="0"/>
    <p:restoredTop sz="89442" autoAdjust="0"/>
  </p:normalViewPr>
  <p:slideViewPr>
    <p:cSldViewPr snapToGrid="0">
      <p:cViewPr>
        <p:scale>
          <a:sx n="50" d="100"/>
          <a:sy n="50" d="100"/>
        </p:scale>
        <p:origin x="845" y="149"/>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C31CE14-7628-4AFE-9F52-566F0E0BC23E}" type="datetimeFigureOut">
              <a:rPr lang="en-US" smtClean="0"/>
              <a:t>11/8/2023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403FAF0-92FB-404B-9F40-0F18ACC91D3D}" type="slidenum">
              <a:rPr lang="en-US" smtClean="0"/>
              <a:t>‹#›</a:t>
            </a:fld>
            <a:endParaRPr lang="en-US"/>
          </a:p>
        </p:txBody>
      </p:sp>
    </p:spTree>
    <p:extLst>
      <p:ext uri="{BB962C8B-B14F-4D97-AF65-F5344CB8AC3E}">
        <p14:creationId xmlns:p14="http://schemas.microsoft.com/office/powerpoint/2010/main" val="6129514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403FAF0-92FB-404B-9F40-0F18ACC91D3D}" type="slidenum">
              <a:rPr lang="en-US" smtClean="0"/>
              <a:t>9</a:t>
            </a:fld>
            <a:endParaRPr lang="en-US"/>
          </a:p>
        </p:txBody>
      </p:sp>
    </p:spTree>
    <p:extLst>
      <p:ext uri="{BB962C8B-B14F-4D97-AF65-F5344CB8AC3E}">
        <p14:creationId xmlns:p14="http://schemas.microsoft.com/office/powerpoint/2010/main" val="29695721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403FAF0-92FB-404B-9F40-0F18ACC91D3D}" type="slidenum">
              <a:rPr lang="en-US" smtClean="0"/>
              <a:t>22</a:t>
            </a:fld>
            <a:endParaRPr lang="en-US"/>
          </a:p>
        </p:txBody>
      </p:sp>
    </p:spTree>
    <p:extLst>
      <p:ext uri="{BB962C8B-B14F-4D97-AF65-F5344CB8AC3E}">
        <p14:creationId xmlns:p14="http://schemas.microsoft.com/office/powerpoint/2010/main" val="16638781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403FAF0-92FB-404B-9F40-0F18ACC91D3D}" type="slidenum">
              <a:rPr lang="en-US" smtClean="0"/>
              <a:t>45</a:t>
            </a:fld>
            <a:endParaRPr lang="en-US"/>
          </a:p>
        </p:txBody>
      </p:sp>
    </p:spTree>
    <p:extLst>
      <p:ext uri="{BB962C8B-B14F-4D97-AF65-F5344CB8AC3E}">
        <p14:creationId xmlns:p14="http://schemas.microsoft.com/office/powerpoint/2010/main" val="209021778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p:cNvSpPr/>
          <p:nvPr/>
        </p:nvSpPr>
        <p:spPr>
          <a:xfrm>
            <a:off x="0" y="-3175"/>
            <a:ext cx="8686800" cy="1590675"/>
          </a:xfrm>
          <a:prstGeom prst="rect">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pic>
        <p:nvPicPr>
          <p:cNvPr id="5" name="Picture 10" descr="halftone.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663700"/>
            <a:ext cx="8686800" cy="166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11" descr="map.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110134" y="2730500"/>
            <a:ext cx="3026833"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9156700" y="6402388"/>
            <a:ext cx="2980267" cy="400050"/>
          </a:xfrm>
          <a:prstGeom prst="rect">
            <a:avLst/>
          </a:prstGeom>
          <a:solidFill>
            <a:srgbClr val="132C4A"/>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dirty="0"/>
          </a:p>
        </p:txBody>
      </p:sp>
      <p:sp>
        <p:nvSpPr>
          <p:cNvPr id="8" name="TextBox 7"/>
          <p:cNvSpPr txBox="1"/>
          <p:nvPr/>
        </p:nvSpPr>
        <p:spPr>
          <a:xfrm>
            <a:off x="9156700" y="6430964"/>
            <a:ext cx="2980267" cy="231775"/>
          </a:xfrm>
          <a:prstGeom prst="rect">
            <a:avLst/>
          </a:prstGeom>
          <a:noFill/>
        </p:spPr>
        <p:txBody>
          <a:bodyPr>
            <a:spAutoFit/>
          </a:bodyPr>
          <a:lstStyle/>
          <a:p>
            <a:pPr algn="ctr">
              <a:defRPr/>
            </a:pPr>
            <a:r>
              <a:rPr lang="en-US" sz="900" b="1" spc="225" dirty="0">
                <a:solidFill>
                  <a:schemeClr val="bg1">
                    <a:lumMod val="85000"/>
                  </a:schemeClr>
                </a:solidFill>
                <a:latin typeface="+mn-lt"/>
                <a:cs typeface="Arial" panose="020B0604020202020204" pitchFamily="34" charset="0"/>
              </a:rPr>
              <a:t>www.nettconsultants.com</a:t>
            </a:r>
          </a:p>
        </p:txBody>
      </p:sp>
      <p:sp>
        <p:nvSpPr>
          <p:cNvPr id="9" name="TextBox 8"/>
          <p:cNvSpPr txBox="1"/>
          <p:nvPr/>
        </p:nvSpPr>
        <p:spPr>
          <a:xfrm>
            <a:off x="112184" y="6397625"/>
            <a:ext cx="5094816" cy="300038"/>
          </a:xfrm>
          <a:prstGeom prst="rect">
            <a:avLst/>
          </a:prstGeom>
          <a:noFill/>
        </p:spPr>
        <p:txBody>
          <a:bodyPr>
            <a:spAutoFit/>
          </a:bodyPr>
          <a:lstStyle/>
          <a:p>
            <a:pPr>
              <a:defRPr/>
            </a:pPr>
            <a:r>
              <a:rPr lang="en-US" sz="1350" i="1" dirty="0">
                <a:solidFill>
                  <a:srgbClr val="2F5597"/>
                </a:solidFill>
                <a:latin typeface="Arial" panose="020B0604020202020204" pitchFamily="34" charset="0"/>
                <a:cs typeface="Arial" panose="020B0604020202020204" pitchFamily="34" charset="0"/>
              </a:rPr>
              <a:t>Transformation Through Ethical Consulting</a:t>
            </a:r>
          </a:p>
        </p:txBody>
      </p:sp>
      <p:pic>
        <p:nvPicPr>
          <p:cNvPr id="1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86800" y="-3175"/>
            <a:ext cx="3505200" cy="15906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ctrTitle"/>
          </p:nvPr>
        </p:nvSpPr>
        <p:spPr>
          <a:xfrm>
            <a:off x="0" y="5318"/>
            <a:ext cx="8686800" cy="1582185"/>
          </a:xfrm>
          <a:noFill/>
        </p:spPr>
        <p:txBody>
          <a:bodyPr/>
          <a:lstStyle>
            <a:lvl1pPr algn="ctr">
              <a:defRPr sz="4500" b="1" cap="small" spc="225" baseline="0">
                <a:solidFill>
                  <a:schemeClr val="bg1"/>
                </a:solidFill>
              </a:defRPr>
            </a:lvl1pPr>
          </a:lstStyle>
          <a:p>
            <a:r>
              <a:rPr lang="en-US"/>
              <a:t>Click to edit Master title style</a:t>
            </a:r>
            <a:endParaRPr lang="en-US" dirty="0"/>
          </a:p>
        </p:txBody>
      </p:sp>
      <p:sp>
        <p:nvSpPr>
          <p:cNvPr id="3" name="Subtitle 2"/>
          <p:cNvSpPr>
            <a:spLocks noGrp="1"/>
          </p:cNvSpPr>
          <p:nvPr>
            <p:ph type="subTitle" idx="1"/>
          </p:nvPr>
        </p:nvSpPr>
        <p:spPr>
          <a:xfrm>
            <a:off x="2" y="3524597"/>
            <a:ext cx="8686799" cy="1620982"/>
          </a:xfrm>
          <a:solidFill>
            <a:schemeClr val="bg1">
              <a:lumMod val="85000"/>
            </a:schemeClr>
          </a:solidFill>
        </p:spPr>
        <p:txBody>
          <a:bodyPr>
            <a:normAutofit/>
          </a:bodyPr>
          <a:lstStyle>
            <a:lvl1pPr marL="0" indent="0" algn="ctr">
              <a:buNone/>
              <a:defRPr sz="3300" b="0" i="1"/>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Tree>
    <p:extLst>
      <p:ext uri="{BB962C8B-B14F-4D97-AF65-F5344CB8AC3E}">
        <p14:creationId xmlns:p14="http://schemas.microsoft.com/office/powerpoint/2010/main" val="996092981"/>
      </p:ext>
    </p:extLst>
  </p:cSld>
  <p:clrMapOvr>
    <a:masterClrMapping/>
  </p:clrMapOvr>
  <p:transition>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50844"/>
            <a:ext cx="8752789" cy="1000668"/>
          </a:xfrm>
        </p:spPr>
        <p:txBody>
          <a:bodyPr>
            <a:noAutofit/>
          </a:bodyPr>
          <a:lstStyle>
            <a:lvl1pPr>
              <a:defRPr sz="3000" cap="small" spc="225" baseline="0">
                <a:solidFill>
                  <a:schemeClr val="accent1">
                    <a:lumMod val="50000"/>
                  </a:schemeClr>
                </a:solidFill>
              </a:defRPr>
            </a:lvl1pPr>
          </a:lstStyle>
          <a:p>
            <a:r>
              <a:rPr lang="en-US"/>
              <a:t>Click to edit Master title style</a:t>
            </a:r>
            <a:endParaRPr lang="en-US" dirty="0"/>
          </a:p>
        </p:txBody>
      </p:sp>
      <p:sp>
        <p:nvSpPr>
          <p:cNvPr id="9" name="Content Placeholder 8"/>
          <p:cNvSpPr>
            <a:spLocks noGrp="1"/>
          </p:cNvSpPr>
          <p:nvPr>
            <p:ph sz="quarter" idx="10"/>
          </p:nvPr>
        </p:nvSpPr>
        <p:spPr>
          <a:xfrm>
            <a:off x="228600" y="1770612"/>
            <a:ext cx="8981389" cy="4688379"/>
          </a:xfrm>
        </p:spPr>
        <p:txBody>
          <a:bodyPr>
            <a:normAutofit/>
          </a:bodyPr>
          <a:lstStyle>
            <a:lvl1pPr marL="255985" indent="-255985">
              <a:defRPr sz="3300"/>
            </a:lvl1pPr>
            <a:lvl2pPr marL="514350" indent="-171450">
              <a:buFont typeface="Lucida Sans" panose="020B0602030504020204" pitchFamily="34" charset="0"/>
              <a:buChar char="–"/>
              <a:defRPr sz="3000">
                <a:solidFill>
                  <a:schemeClr val="accent2"/>
                </a:solidFill>
              </a:defRPr>
            </a:lvl2pPr>
            <a:lvl3pPr marL="857250" indent="-171450">
              <a:buFont typeface="Courier New" panose="02070309020205020404" pitchFamily="49" charset="0"/>
              <a:buChar char="o"/>
              <a:defRPr sz="2700">
                <a:solidFill>
                  <a:schemeClr val="accent5">
                    <a:lumMod val="50000"/>
                  </a:schemeClr>
                </a:solidFill>
              </a:defRPr>
            </a:lvl3pPr>
            <a:lvl4pPr>
              <a:defRPr sz="2400"/>
            </a:lvl4pPr>
            <a:lvl5pPr>
              <a:defRPr sz="2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1983340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11/8/2023</a:t>
            </a:fld>
            <a:endParaRPr lang="en-US"/>
          </a:p>
        </p:txBody>
      </p:sp>
      <p:sp>
        <p:nvSpPr>
          <p:cNvPr id="5" name="Footer Placeholder 4"/>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6" name="Slide Number Placeholder 5"/>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2549881201"/>
      </p:ext>
    </p:extLst>
  </p:cSld>
  <p:clrMapOvr>
    <a:masterClrMapping/>
  </p:clrMapOvr>
  <p:transition>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11/8/2023</a:t>
            </a:fld>
            <a:endParaRPr lang="en-US"/>
          </a:p>
        </p:txBody>
      </p:sp>
      <p:sp>
        <p:nvSpPr>
          <p:cNvPr id="8" name="Footer Placeholder 7"/>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9" name="Slide Number Placeholder 8"/>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817830226"/>
      </p:ext>
    </p:extLst>
  </p:cSld>
  <p:clrMapOvr>
    <a:masterClrMapping/>
  </p:clrMapOvr>
  <p:transition>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2" name="Picture 8" descr="Logo.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264651" y="68263"/>
            <a:ext cx="2857500" cy="215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Date Placeholder 1"/>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11/8/2023</a:t>
            </a:fld>
            <a:endParaRPr lang="en-US"/>
          </a:p>
        </p:txBody>
      </p:sp>
      <p:sp>
        <p:nvSpPr>
          <p:cNvPr id="4" name="Footer Placeholder 2"/>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5" name="Slide Number Placeholder 3"/>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3618272158"/>
      </p:ext>
    </p:extLst>
  </p:cSld>
  <p:clrMapOvr>
    <a:masterClrMapping/>
  </p:clrMapOvr>
  <p:transition>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11/8/2023</a:t>
            </a:fld>
            <a:endParaRPr lang="en-US"/>
          </a:p>
        </p:txBody>
      </p:sp>
      <p:sp>
        <p:nvSpPr>
          <p:cNvPr id="6" name="Footer Placeholder 5"/>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7" name="Slide Number Placeholder 6"/>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1039733439"/>
      </p:ext>
    </p:extLst>
  </p:cSld>
  <p:clrMapOvr>
    <a:masterClrMapping/>
  </p:clrMapOvr>
  <p:transition>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5183188" y="987427"/>
            <a:ext cx="6172200" cy="4873625"/>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11/8/2023</a:t>
            </a:fld>
            <a:endParaRPr lang="en-US"/>
          </a:p>
        </p:txBody>
      </p:sp>
      <p:sp>
        <p:nvSpPr>
          <p:cNvPr id="6" name="Footer Placeholder 5"/>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7" name="Slide Number Placeholder 6"/>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3806858656"/>
      </p:ext>
    </p:extLst>
  </p:cSld>
  <p:clrMapOvr>
    <a:masterClrMapping/>
  </p:clrMapOvr>
  <p:transition>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11/8/2023</a:t>
            </a:fld>
            <a:endParaRPr lang="en-US"/>
          </a:p>
        </p:txBody>
      </p:sp>
      <p:sp>
        <p:nvSpPr>
          <p:cNvPr id="5" name="Footer Placeholder 4"/>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6" name="Slide Number Placeholder 5"/>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4251472187"/>
      </p:ext>
    </p:extLst>
  </p:cSld>
  <p:clrMapOvr>
    <a:masterClrMapping/>
  </p:clrMapOvr>
  <p:transition>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11/8/2023</a:t>
            </a:fld>
            <a:endParaRPr lang="en-US"/>
          </a:p>
        </p:txBody>
      </p:sp>
      <p:sp>
        <p:nvSpPr>
          <p:cNvPr id="5" name="Footer Placeholder 4"/>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6" name="Slide Number Placeholder 5"/>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3604721576"/>
      </p:ext>
    </p:extLst>
  </p:cSld>
  <p:clrMapOvr>
    <a:masterClrMapping/>
  </p:clrMapOvr>
  <p:transition>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TT"/>
          </a:p>
        </p:txBody>
      </p:sp>
      <p:sp>
        <p:nvSpPr>
          <p:cNvPr id="3" name="Content Placeholder 2"/>
          <p:cNvSpPr>
            <a:spLocks noGrp="1"/>
          </p:cNvSpPr>
          <p:nvPr>
            <p:ph sz="half" idx="1"/>
          </p:nvPr>
        </p:nvSpPr>
        <p:spPr>
          <a:xfrm>
            <a:off x="609600" y="1600203"/>
            <a:ext cx="55880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TT"/>
          </a:p>
        </p:txBody>
      </p:sp>
      <p:sp>
        <p:nvSpPr>
          <p:cNvPr id="4" name="Content Placeholder 3"/>
          <p:cNvSpPr>
            <a:spLocks noGrp="1"/>
          </p:cNvSpPr>
          <p:nvPr>
            <p:ph sz="half" idx="2"/>
          </p:nvPr>
        </p:nvSpPr>
        <p:spPr>
          <a:xfrm>
            <a:off x="6400800" y="1600203"/>
            <a:ext cx="55880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TT"/>
          </a:p>
        </p:txBody>
      </p:sp>
    </p:spTree>
    <p:extLst>
      <p:ext uri="{BB962C8B-B14F-4D97-AF65-F5344CB8AC3E}">
        <p14:creationId xmlns:p14="http://schemas.microsoft.com/office/powerpoint/2010/main" val="4015331305"/>
      </p:ext>
    </p:extLst>
  </p:cSld>
  <p:clrMapOvr>
    <a:masterClrMapping/>
  </p:clrMapOvr>
  <p:transition>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12E7ADA1-D6C1-40C0-81CD-8C94C1794AD6}" type="datetimeFigureOut">
              <a:rPr lang="en-US"/>
              <a:pPr>
                <a:defRPr/>
              </a:pPr>
              <a:t>11/8/2023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627751E1-1352-42A3-9172-593316E468F5}" type="slidenum">
              <a:rPr lang="en-US" altLang="en-US"/>
              <a:pPr/>
              <a:t>‹#›</a:t>
            </a:fld>
            <a:endParaRPr lang="en-US" altLang="en-US"/>
          </a:p>
        </p:txBody>
      </p:sp>
    </p:spTree>
    <p:extLst>
      <p:ext uri="{BB962C8B-B14F-4D97-AF65-F5344CB8AC3E}">
        <p14:creationId xmlns:p14="http://schemas.microsoft.com/office/powerpoint/2010/main" val="41216147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D94743E3-570A-4A81-B050-550B44FF855C}" type="datetimeFigureOut">
              <a:rPr lang="en-US"/>
              <a:pPr>
                <a:defRPr/>
              </a:pPr>
              <a:t>11/8/2023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A53B0791-207A-41C8-852C-8579531591D4}" type="slidenum">
              <a:rPr lang="en-US" altLang="en-US"/>
              <a:pPr/>
              <a:t>‹#›</a:t>
            </a:fld>
            <a:endParaRPr lang="en-US" altLang="en-US"/>
          </a:p>
        </p:txBody>
      </p:sp>
    </p:spTree>
    <p:extLst>
      <p:ext uri="{BB962C8B-B14F-4D97-AF65-F5344CB8AC3E}">
        <p14:creationId xmlns:p14="http://schemas.microsoft.com/office/powerpoint/2010/main" val="5223663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C8E418E7-50DE-450B-8C75-134A5D39FEB3}" type="datetimeFigureOut">
              <a:rPr lang="en-US"/>
              <a:pPr>
                <a:defRPr/>
              </a:pPr>
              <a:t>11/8/2023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1AED7299-11C9-4F04-94FB-B0F742A146CD}" type="slidenum">
              <a:rPr lang="en-US" altLang="en-US"/>
              <a:pPr/>
              <a:t>‹#›</a:t>
            </a:fld>
            <a:endParaRPr lang="en-US" altLang="en-US"/>
          </a:p>
        </p:txBody>
      </p:sp>
    </p:spTree>
    <p:extLst>
      <p:ext uri="{BB962C8B-B14F-4D97-AF65-F5344CB8AC3E}">
        <p14:creationId xmlns:p14="http://schemas.microsoft.com/office/powerpoint/2010/main" val="31274992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200" b="1"/>
            </a:lvl1pPr>
          </a:lstStyle>
          <a:p>
            <a:r>
              <a:rPr lang="en-US" dirty="0"/>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atin typeface="+mj-lt"/>
              </a:defRPr>
            </a:lvl1pPr>
            <a:lvl2pPr>
              <a:defRPr sz="2800">
                <a:latin typeface="+mj-lt"/>
              </a:defRPr>
            </a:lvl2pPr>
            <a:lvl3pPr>
              <a:defRPr sz="2800">
                <a:latin typeface="+mj-lt"/>
              </a:defRPr>
            </a:lvl3pPr>
            <a:lvl4pPr>
              <a:defRPr sz="2800">
                <a:latin typeface="+mj-lt"/>
              </a:defRPr>
            </a:lvl4pPr>
            <a:lvl5pPr>
              <a:defRPr sz="2800">
                <a:latin typeface="+mj-lt"/>
              </a:defRPr>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5D57868A-CDC4-444C-9595-A3B1C1D1A60A}" type="datetimeFigureOut">
              <a:rPr lang="en-US"/>
              <a:pPr>
                <a:defRPr/>
              </a:pPr>
              <a:t>11/8/2023</a:t>
            </a:fld>
            <a:endParaRPr lang="en-US"/>
          </a:p>
        </p:txBody>
      </p:sp>
      <p:sp>
        <p:nvSpPr>
          <p:cNvPr id="6" name="Footer Placeholder 4"/>
          <p:cNvSpPr>
            <a:spLocks noGrp="1"/>
          </p:cNvSpPr>
          <p:nvPr>
            <p:ph type="ftr" sz="quarter" idx="11"/>
          </p:nvPr>
        </p:nvSpPr>
        <p:spPr/>
        <p:txBody>
          <a:bodyPr/>
          <a:lstStyle>
            <a:lvl1pPr>
              <a:defRPr/>
            </a:lvl1pPr>
          </a:lstStyle>
          <a:p>
            <a:pPr>
              <a:defRPr/>
            </a:pPr>
            <a:r>
              <a:rPr lang="en-US" dirty="0"/>
              <a:t>Dr John Kamau</a:t>
            </a:r>
          </a:p>
        </p:txBody>
      </p:sp>
      <p:sp>
        <p:nvSpPr>
          <p:cNvPr id="7" name="Slide Number Placeholder 5"/>
          <p:cNvSpPr>
            <a:spLocks noGrp="1"/>
          </p:cNvSpPr>
          <p:nvPr>
            <p:ph type="sldNum" sz="quarter" idx="12"/>
          </p:nvPr>
        </p:nvSpPr>
        <p:spPr/>
        <p:txBody>
          <a:bodyPr/>
          <a:lstStyle>
            <a:lvl1pPr>
              <a:defRPr/>
            </a:lvl1pPr>
          </a:lstStyle>
          <a:p>
            <a:fld id="{C6CE69DA-0440-4D04-B5D7-CFA7E329E6D2}" type="slidenum">
              <a:rPr lang="en-US" altLang="en-US"/>
              <a:pPr/>
              <a:t>‹#›</a:t>
            </a:fld>
            <a:endParaRPr lang="en-US" altLang="en-US"/>
          </a:p>
        </p:txBody>
      </p:sp>
    </p:spTree>
    <p:extLst>
      <p:ext uri="{BB962C8B-B14F-4D97-AF65-F5344CB8AC3E}">
        <p14:creationId xmlns:p14="http://schemas.microsoft.com/office/powerpoint/2010/main" val="41943370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2A2EEB59-9E9E-4E5D-9D5A-59BEB237163F}" type="datetimeFigureOut">
              <a:rPr lang="en-US"/>
              <a:pPr>
                <a:defRPr/>
              </a:pPr>
              <a:t>11/8/2023</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fld id="{C07F1177-32F8-4E5B-8F6E-C78E7762C4F8}" type="slidenum">
              <a:rPr lang="en-US" altLang="en-US"/>
              <a:pPr/>
              <a:t>‹#›</a:t>
            </a:fld>
            <a:endParaRPr lang="en-US" altLang="en-US"/>
          </a:p>
        </p:txBody>
      </p:sp>
    </p:spTree>
    <p:extLst>
      <p:ext uri="{BB962C8B-B14F-4D97-AF65-F5344CB8AC3E}">
        <p14:creationId xmlns:p14="http://schemas.microsoft.com/office/powerpoint/2010/main" val="36770487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A33AC67C-D749-4751-BBC3-E5ECB2D77C2C}" type="datetimeFigureOut">
              <a:rPr lang="en-US"/>
              <a:pPr>
                <a:defRPr/>
              </a:pPr>
              <a:t>11/8/2023</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fld id="{C58218F4-948A-4E38-81A1-52FF53877C80}" type="slidenum">
              <a:rPr lang="en-US" altLang="en-US"/>
              <a:pPr/>
              <a:t>‹#›</a:t>
            </a:fld>
            <a:endParaRPr lang="en-US" altLang="en-US"/>
          </a:p>
        </p:txBody>
      </p:sp>
    </p:spTree>
    <p:extLst>
      <p:ext uri="{BB962C8B-B14F-4D97-AF65-F5344CB8AC3E}">
        <p14:creationId xmlns:p14="http://schemas.microsoft.com/office/powerpoint/2010/main" val="257059371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60D98906-F489-4CD2-99EF-5D93689AB451}" type="datetimeFigureOut">
              <a:rPr lang="en-US"/>
              <a:pPr>
                <a:defRPr/>
              </a:pPr>
              <a:t>11/8/2023</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fld id="{12ED973E-7CD2-4A96-89EF-F52A1BAE8DDA}" type="slidenum">
              <a:rPr lang="en-US" altLang="en-US"/>
              <a:pPr/>
              <a:t>‹#›</a:t>
            </a:fld>
            <a:endParaRPr lang="en-US" altLang="en-US"/>
          </a:p>
        </p:txBody>
      </p:sp>
    </p:spTree>
    <p:extLst>
      <p:ext uri="{BB962C8B-B14F-4D97-AF65-F5344CB8AC3E}">
        <p14:creationId xmlns:p14="http://schemas.microsoft.com/office/powerpoint/2010/main" val="29881374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54913DDC-5FD3-4261-92CC-D05065E148B2}" type="datetimeFigureOut">
              <a:rPr lang="en-US"/>
              <a:pPr>
                <a:defRPr/>
              </a:pPr>
              <a:t>11/8/2023</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E19F018C-0F26-481C-9196-65C3F8699DDB}" type="slidenum">
              <a:rPr lang="en-US" altLang="en-US"/>
              <a:pPr/>
              <a:t>‹#›</a:t>
            </a:fld>
            <a:endParaRPr lang="en-US" altLang="en-US"/>
          </a:p>
        </p:txBody>
      </p:sp>
    </p:spTree>
    <p:extLst>
      <p:ext uri="{BB962C8B-B14F-4D97-AF65-F5344CB8AC3E}">
        <p14:creationId xmlns:p14="http://schemas.microsoft.com/office/powerpoint/2010/main" val="29023874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CED14C83-0D14-4EBE-86D6-3531478C2C7E}" type="datetimeFigureOut">
              <a:rPr lang="en-US"/>
              <a:pPr>
                <a:defRPr/>
              </a:pPr>
              <a:t>11/8/2023</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221C34F3-9E00-4AE4-A860-14F60958D474}" type="slidenum">
              <a:rPr lang="en-US" altLang="en-US"/>
              <a:pPr/>
              <a:t>‹#›</a:t>
            </a:fld>
            <a:endParaRPr lang="en-US" altLang="en-US"/>
          </a:p>
        </p:txBody>
      </p:sp>
    </p:spTree>
    <p:extLst>
      <p:ext uri="{BB962C8B-B14F-4D97-AF65-F5344CB8AC3E}">
        <p14:creationId xmlns:p14="http://schemas.microsoft.com/office/powerpoint/2010/main" val="349921112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63E2EA83-3376-44AE-B94A-1E25818175A1}" type="datetimeFigureOut">
              <a:rPr lang="en-US"/>
              <a:pPr>
                <a:defRPr/>
              </a:pPr>
              <a:t>11/8/2023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7BE859DA-6FA8-4DD4-BA08-253BDFC63477}" type="slidenum">
              <a:rPr lang="en-US" altLang="en-US"/>
              <a:pPr/>
              <a:t>‹#›</a:t>
            </a:fld>
            <a:endParaRPr lang="en-US" altLang="en-US"/>
          </a:p>
        </p:txBody>
      </p:sp>
    </p:spTree>
    <p:extLst>
      <p:ext uri="{BB962C8B-B14F-4D97-AF65-F5344CB8AC3E}">
        <p14:creationId xmlns:p14="http://schemas.microsoft.com/office/powerpoint/2010/main" val="84840714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6DF360DD-2B7D-4C25-95A0-81B61A4BDDE1}" type="datetimeFigureOut">
              <a:rPr lang="en-US"/>
              <a:pPr>
                <a:defRPr/>
              </a:pPr>
              <a:t>11/8/2023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13116DF2-78DB-48C1-8F11-9E1F2ED2B18F}" type="slidenum">
              <a:rPr lang="en-US" altLang="en-US"/>
              <a:pPr/>
              <a:t>‹#›</a:t>
            </a:fld>
            <a:endParaRPr lang="en-US" altLang="en-US"/>
          </a:p>
        </p:txBody>
      </p:sp>
    </p:spTree>
    <p:extLst>
      <p:ext uri="{BB962C8B-B14F-4D97-AF65-F5344CB8AC3E}">
        <p14:creationId xmlns:p14="http://schemas.microsoft.com/office/powerpoint/2010/main" val="10211770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theme" Target="../theme/theme2.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auto">
          <a:xfrm>
            <a:off x="122768" y="100013"/>
            <a:ext cx="9057217"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 name="Text Placeholder 2"/>
          <p:cNvSpPr>
            <a:spLocks noGrp="1"/>
          </p:cNvSpPr>
          <p:nvPr>
            <p:ph type="body" idx="1"/>
          </p:nvPr>
        </p:nvSpPr>
        <p:spPr bwMode="auto">
          <a:xfrm>
            <a:off x="122767" y="1825625"/>
            <a:ext cx="9374717"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2052" name="TextBox 7"/>
          <p:cNvSpPr txBox="1">
            <a:spLocks noChangeArrowheads="1"/>
          </p:cNvSpPr>
          <p:nvPr/>
        </p:nvSpPr>
        <p:spPr bwMode="auto">
          <a:xfrm>
            <a:off x="8832852" y="6164264"/>
            <a:ext cx="3204633"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en-US" altLang="en-US" sz="1200">
                <a:solidFill>
                  <a:srgbClr val="2F5597"/>
                </a:solidFill>
              </a:rPr>
              <a:t>www.nettconsultants.com</a:t>
            </a:r>
          </a:p>
        </p:txBody>
      </p:sp>
      <p:sp>
        <p:nvSpPr>
          <p:cNvPr id="2053" name="TextBox 9"/>
          <p:cNvSpPr txBox="1">
            <a:spLocks noChangeArrowheads="1"/>
          </p:cNvSpPr>
          <p:nvPr/>
        </p:nvSpPr>
        <p:spPr bwMode="auto">
          <a:xfrm>
            <a:off x="6921500" y="6481763"/>
            <a:ext cx="5158317"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en-US" altLang="en-US" sz="1200" i="1">
                <a:solidFill>
                  <a:srgbClr val="2F5597"/>
                </a:solidFill>
              </a:rPr>
              <a:t>Transformation Through Ethical Consulting</a:t>
            </a:r>
          </a:p>
        </p:txBody>
      </p:sp>
      <p:pic>
        <p:nvPicPr>
          <p:cNvPr id="2054" name="Picture 2"/>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8881534" y="120650"/>
            <a:ext cx="3308351" cy="1068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Connector 4"/>
          <p:cNvCxnSpPr/>
          <p:nvPr/>
        </p:nvCxnSpPr>
        <p:spPr>
          <a:xfrm>
            <a:off x="139701" y="847725"/>
            <a:ext cx="9131300"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08701075"/>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Lst>
  <p:transition>
    <p:comb/>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800" decel="100000"/>
                                        <p:tgtEl>
                                          <p:spTgt spid="2"/>
                                        </p:tgtEl>
                                      </p:cBhvr>
                                    </p:animEffect>
                                    <p:anim calcmode="lin" valueType="num">
                                      <p:cBhvr>
                                        <p:cTn id="8" dur="800" decel="100000" fill="hold"/>
                                        <p:tgtEl>
                                          <p:spTgt spid="2"/>
                                        </p:tgtEl>
                                        <p:attrNameLst>
                                          <p:attrName>style.rotation</p:attrName>
                                        </p:attrNameLst>
                                      </p:cBhvr>
                                      <p:tavLst>
                                        <p:tav tm="0">
                                          <p:val>
                                            <p:fltVal val="-90"/>
                                          </p:val>
                                        </p:tav>
                                        <p:tav tm="100000">
                                          <p:val>
                                            <p:fltVal val="0"/>
                                          </p:val>
                                        </p:tav>
                                      </p:tavLst>
                                    </p:anim>
                                    <p:anim calcmode="lin" valueType="num">
                                      <p:cBhvr>
                                        <p:cTn id="9" dur="800" decel="100000" fill="hold"/>
                                        <p:tgtEl>
                                          <p:spTgt spid="2"/>
                                        </p:tgtEl>
                                        <p:attrNameLst>
                                          <p:attrName>ppt_x</p:attrName>
                                        </p:attrNameLst>
                                      </p:cBhvr>
                                      <p:tavLst>
                                        <p:tav tm="0">
                                          <p:val>
                                            <p:strVal val="#ppt_x+0.4"/>
                                          </p:val>
                                        </p:tav>
                                        <p:tav tm="100000">
                                          <p:val>
                                            <p:strVal val="#ppt_x-0.05"/>
                                          </p:val>
                                        </p:tav>
                                      </p:tavLst>
                                    </p:anim>
                                    <p:anim calcmode="lin" valueType="num">
                                      <p:cBhvr>
                                        <p:cTn id="10" dur="800" decel="100000" fill="hold"/>
                                        <p:tgtEl>
                                          <p:spTgt spid="2"/>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fade">
                                      <p:cBhvr>
                                        <p:cTn id="17" dur="1000"/>
                                        <p:tgtEl>
                                          <p:spTgt spid="3">
                                            <p:txEl>
                                              <p:pRg st="0" end="0"/>
                                            </p:txEl>
                                          </p:spTgt>
                                        </p:tgtEl>
                                      </p:cBhvr>
                                    </p:animEffect>
                                    <p:anim calcmode="lin" valueType="num">
                                      <p:cBhvr>
                                        <p:cTn id="1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fade">
                                      <p:cBhvr>
                                        <p:cTn id="22" dur="1000"/>
                                        <p:tgtEl>
                                          <p:spTgt spid="3">
                                            <p:txEl>
                                              <p:pRg st="1" end="1"/>
                                            </p:txEl>
                                          </p:spTgt>
                                        </p:tgtEl>
                                      </p:cBhvr>
                                    </p:animEffect>
                                    <p:anim calcmode="lin" valueType="num">
                                      <p:cBhvr>
                                        <p:cTn id="2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fade">
                                      <p:cBhvr>
                                        <p:cTn id="27" dur="1000"/>
                                        <p:tgtEl>
                                          <p:spTgt spid="3">
                                            <p:txEl>
                                              <p:pRg st="2" end="2"/>
                                            </p:txEl>
                                          </p:spTgt>
                                        </p:tgtEl>
                                      </p:cBhvr>
                                    </p:animEffect>
                                    <p:anim calcmode="lin" valueType="num">
                                      <p:cBhvr>
                                        <p:cTn id="2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30" presetID="47" presetClass="entr" presetSubtype="0" fill="hold" grpId="0" nodeType="with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fade">
                                      <p:cBhvr>
                                        <p:cTn id="32" dur="1000"/>
                                        <p:tgtEl>
                                          <p:spTgt spid="3">
                                            <p:txEl>
                                              <p:pRg st="3" end="3"/>
                                            </p:txEl>
                                          </p:spTgt>
                                        </p:tgtEl>
                                      </p:cBhvr>
                                    </p:animEffect>
                                    <p:anim calcmode="lin" valueType="num">
                                      <p:cBhvr>
                                        <p:cTn id="3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35" presetID="47" presetClass="entr" presetSubtype="0" fill="hold" grpId="0" nodeType="with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fade">
                                      <p:cBhvr>
                                        <p:cTn id="37" dur="1000"/>
                                        <p:tgtEl>
                                          <p:spTgt spid="3">
                                            <p:txEl>
                                              <p:pRg st="4" end="4"/>
                                            </p:txEl>
                                          </p:spTgt>
                                        </p:tgtEl>
                                      </p:cBhvr>
                                    </p:animEffect>
                                    <p:anim calcmode="lin" valueType="num">
                                      <p:cBhvr>
                                        <p:cTn id="3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tmplLst>
          <p:tmpl lvl="1">
            <p:tnLst>
              <p:par>
                <p:cTn presetID="47"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 lvl="2">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 lvl="3">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 lvl="4">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 lvl="5">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Lst>
      </p:bldP>
    </p:bldLst>
  </p:timing>
  <p:txStyles>
    <p:titleStyle>
      <a:lvl1pPr algn="l" defTabSz="685800" rtl="0" eaLnBrk="1" fontAlgn="base" hangingPunct="1">
        <a:lnSpc>
          <a:spcPct val="90000"/>
        </a:lnSpc>
        <a:spcBef>
          <a:spcPct val="0"/>
        </a:spcBef>
        <a:spcAft>
          <a:spcPct val="0"/>
        </a:spcAft>
        <a:defRPr sz="3300" kern="1200">
          <a:solidFill>
            <a:srgbClr val="203864"/>
          </a:solidFill>
          <a:latin typeface="Narkisim" panose="020E0502050101010101" pitchFamily="34" charset="-79"/>
          <a:ea typeface="+mj-ea"/>
          <a:cs typeface="Narkisim" panose="020E0502050101010101" pitchFamily="34" charset="-79"/>
        </a:defRPr>
      </a:lvl1pPr>
      <a:lvl2pPr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2pPr>
      <a:lvl3pPr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3pPr>
      <a:lvl4pPr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4pPr>
      <a:lvl5pPr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5pPr>
      <a:lvl6pPr marL="457200"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6pPr>
      <a:lvl7pPr marL="914400"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7pPr>
      <a:lvl8pPr marL="1371600"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8pPr>
      <a:lvl9pPr marL="1828800"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9pPr>
    </p:titleStyle>
    <p:bodyStyle>
      <a:lvl1pPr marL="428625" indent="-428625" algn="l" defTabSz="685800" rtl="0" eaLnBrk="1" fontAlgn="base" hangingPunct="1">
        <a:spcBef>
          <a:spcPts val="750"/>
        </a:spcBef>
        <a:spcAft>
          <a:spcPts val="450"/>
        </a:spcAft>
        <a:buFont typeface="Arial" charset="0"/>
        <a:buChar char="•"/>
        <a:defRPr sz="2700" kern="1200">
          <a:solidFill>
            <a:schemeClr val="tx1"/>
          </a:solidFill>
          <a:latin typeface="Narkisim" panose="020E0502050101010101" pitchFamily="34" charset="-79"/>
          <a:ea typeface="+mn-ea"/>
          <a:cs typeface="Narkisim" panose="020E0502050101010101" pitchFamily="34" charset="-79"/>
        </a:defRPr>
      </a:lvl1pPr>
      <a:lvl2pPr marL="514350" indent="-171450" algn="l" defTabSz="685800" rtl="0" eaLnBrk="1" fontAlgn="base" hangingPunct="1">
        <a:spcBef>
          <a:spcPts val="375"/>
        </a:spcBef>
        <a:spcAft>
          <a:spcPts val="450"/>
        </a:spcAft>
        <a:buFont typeface="Lucida Sans" pitchFamily="34" charset="0"/>
        <a:buChar char="–"/>
        <a:defRPr sz="2400" i="1" kern="1200">
          <a:solidFill>
            <a:srgbClr val="C00000"/>
          </a:solidFill>
          <a:latin typeface="Narkisim" panose="020E0502050101010101" pitchFamily="34" charset="-79"/>
          <a:ea typeface="+mn-ea"/>
          <a:cs typeface="Narkisim" panose="020E0502050101010101" pitchFamily="34" charset="-79"/>
        </a:defRPr>
      </a:lvl2pPr>
      <a:lvl3pPr marL="857250" indent="-171450" algn="l" defTabSz="685800" rtl="0" eaLnBrk="1" fontAlgn="base" hangingPunct="1">
        <a:lnSpc>
          <a:spcPct val="90000"/>
        </a:lnSpc>
        <a:spcBef>
          <a:spcPts val="375"/>
        </a:spcBef>
        <a:spcAft>
          <a:spcPct val="0"/>
        </a:spcAft>
        <a:buFont typeface="Lucida Sans" pitchFamily="34" charset="0"/>
        <a:buChar char="–"/>
        <a:defRPr sz="2100" kern="1200">
          <a:solidFill>
            <a:srgbClr val="2F5597"/>
          </a:solidFill>
          <a:latin typeface="Narkisim" panose="020E0502050101010101" pitchFamily="34" charset="-79"/>
          <a:ea typeface="+mn-ea"/>
          <a:cs typeface="Narkisim" panose="020E0502050101010101" pitchFamily="34" charset="-79"/>
        </a:defRPr>
      </a:lvl3pPr>
      <a:lvl4pPr marL="1200150" indent="-171450" algn="l" defTabSz="685800" rtl="0" eaLnBrk="1" fontAlgn="base" hangingPunct="1">
        <a:lnSpc>
          <a:spcPct val="90000"/>
        </a:lnSpc>
        <a:spcBef>
          <a:spcPts val="375"/>
        </a:spcBef>
        <a:spcAft>
          <a:spcPct val="0"/>
        </a:spcAft>
        <a:buFont typeface="Arial" charset="0"/>
        <a:buChar char="•"/>
        <a:defRPr kern="1200">
          <a:solidFill>
            <a:schemeClr val="tx1"/>
          </a:solidFill>
          <a:latin typeface="Narkisim" panose="020E0502050101010101" pitchFamily="34" charset="-79"/>
          <a:ea typeface="+mn-ea"/>
          <a:cs typeface="Narkisim" panose="020E0502050101010101" pitchFamily="34" charset="-79"/>
        </a:defRPr>
      </a:lvl4pPr>
      <a:lvl5pPr marL="1543050" indent="-171450" algn="l" defTabSz="685800" rtl="0" eaLnBrk="1" fontAlgn="base" hangingPunct="1">
        <a:lnSpc>
          <a:spcPct val="90000"/>
        </a:lnSpc>
        <a:spcBef>
          <a:spcPts val="375"/>
        </a:spcBef>
        <a:spcAft>
          <a:spcPct val="0"/>
        </a:spcAft>
        <a:buFont typeface="Arial" charset="0"/>
        <a:buChar char="•"/>
        <a:defRPr kern="1200">
          <a:solidFill>
            <a:schemeClr val="tx1"/>
          </a:solidFill>
          <a:latin typeface="Narkisim" panose="020E0502050101010101" pitchFamily="34" charset="-79"/>
          <a:ea typeface="+mn-ea"/>
          <a:cs typeface="Narkisim" panose="020E0502050101010101" pitchFamily="34" charset="-79"/>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52107F3A-5579-447A-96D6-F85B234E830B}" type="datetimeFigureOut">
              <a:rPr lang="en-US"/>
              <a:pPr>
                <a:defRPr/>
              </a:pPr>
              <a:t>11/8/2023</a:t>
            </a:fld>
            <a:endParaRPr lang="en-US"/>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itchFamily="34" charset="0"/>
              </a:defRPr>
            </a:lvl1pPr>
          </a:lstStyle>
          <a:p>
            <a:fld id="{3B22E2F5-D5DB-4132-855D-89E303835874}" type="slidenum">
              <a:rPr lang="en-US" altLang="en-US"/>
              <a:pPr/>
              <a:t>‹#›</a:t>
            </a:fld>
            <a:endParaRPr lang="en-US" altLang="en-US"/>
          </a:p>
        </p:txBody>
      </p:sp>
    </p:spTree>
    <p:extLst>
      <p:ext uri="{BB962C8B-B14F-4D97-AF65-F5344CB8AC3E}">
        <p14:creationId xmlns:p14="http://schemas.microsoft.com/office/powerpoint/2010/main" val="179683715"/>
      </p:ext>
    </p:extLst>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 id="2147483698" r:id="rId10"/>
    <p:sldLayoutId id="2147483699" r:id="rId11"/>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5EDB21-84B1-4581-8736-46B09420DB4B}"/>
              </a:ext>
            </a:extLst>
          </p:cNvPr>
          <p:cNvSpPr>
            <a:spLocks noGrp="1"/>
          </p:cNvSpPr>
          <p:nvPr>
            <p:ph type="ctrTitle"/>
          </p:nvPr>
        </p:nvSpPr>
        <p:spPr>
          <a:xfrm>
            <a:off x="914400" y="1047136"/>
            <a:ext cx="10363200" cy="3662024"/>
          </a:xfrm>
        </p:spPr>
        <p:txBody>
          <a:bodyPr/>
          <a:lstStyle/>
          <a:p>
            <a:r>
              <a:rPr lang="en-GB" b="1" dirty="0" smtClean="0"/>
              <a:t>Business Finance </a:t>
            </a:r>
            <a:r>
              <a:rPr lang="en-GB" dirty="0" smtClean="0"/>
              <a:t/>
            </a:r>
            <a:br>
              <a:rPr lang="en-GB" dirty="0" smtClean="0"/>
            </a:br>
            <a:r>
              <a:rPr lang="en-GB" dirty="0" smtClean="0"/>
              <a:t/>
            </a:r>
            <a:br>
              <a:rPr lang="en-GB" dirty="0" smtClean="0"/>
            </a:br>
            <a:r>
              <a:rPr lang="en-GB" dirty="0" smtClean="0"/>
              <a:t>Week </a:t>
            </a:r>
            <a:r>
              <a:rPr lang="en-GB" dirty="0" smtClean="0"/>
              <a:t>11</a:t>
            </a:r>
            <a:r>
              <a:rPr lang="en-GB" dirty="0" smtClean="0"/>
              <a:t/>
            </a:r>
            <a:br>
              <a:rPr lang="en-GB" dirty="0" smtClean="0"/>
            </a:br>
            <a:r>
              <a:rPr lang="en-GB" dirty="0" smtClean="0"/>
              <a:t>Risk and Return</a:t>
            </a:r>
            <a:endParaRPr lang="en-US" sz="3200" dirty="0"/>
          </a:p>
        </p:txBody>
      </p:sp>
      <p:sp>
        <p:nvSpPr>
          <p:cNvPr id="3" name="Subtitle 2">
            <a:extLst>
              <a:ext uri="{FF2B5EF4-FFF2-40B4-BE49-F238E27FC236}">
                <a16:creationId xmlns:a16="http://schemas.microsoft.com/office/drawing/2014/main" id="{72C0DFFB-67B2-4EED-B0EB-83FD67D7CBE7}"/>
              </a:ext>
            </a:extLst>
          </p:cNvPr>
          <p:cNvSpPr>
            <a:spLocks noGrp="1"/>
          </p:cNvSpPr>
          <p:nvPr>
            <p:ph type="subTitle" idx="1"/>
          </p:nvPr>
        </p:nvSpPr>
        <p:spPr>
          <a:xfrm>
            <a:off x="1828800" y="4026310"/>
            <a:ext cx="8534400" cy="1612490"/>
          </a:xfrm>
        </p:spPr>
        <p:txBody>
          <a:bodyPr>
            <a:normAutofit/>
          </a:bodyPr>
          <a:lstStyle/>
          <a:p>
            <a:endParaRPr lang="en-US" i="0" dirty="0">
              <a:solidFill>
                <a:schemeClr val="tx1"/>
              </a:solidFill>
            </a:endParaRPr>
          </a:p>
          <a:p>
            <a:r>
              <a:rPr lang="en-US" b="1" dirty="0" smtClean="0"/>
              <a:t>Lecturer: Dr. Charity </a:t>
            </a:r>
            <a:r>
              <a:rPr lang="en-US" b="1" dirty="0" err="1" smtClean="0"/>
              <a:t>Njoka</a:t>
            </a:r>
            <a:r>
              <a:rPr lang="en-US" b="1" dirty="0" smtClean="0"/>
              <a:t> (PhD)</a:t>
            </a:r>
            <a:endParaRPr lang="en-US" b="1" dirty="0"/>
          </a:p>
        </p:txBody>
      </p:sp>
    </p:spTree>
    <p:extLst>
      <p:ext uri="{BB962C8B-B14F-4D97-AF65-F5344CB8AC3E}">
        <p14:creationId xmlns:p14="http://schemas.microsoft.com/office/powerpoint/2010/main" val="3561306001"/>
      </p:ext>
    </p:extLst>
  </p:cSld>
  <p:clrMapOvr>
    <a:masterClrMapping/>
  </p:clrMapOvr>
  <mc:AlternateContent xmlns:mc="http://schemas.openxmlformats.org/markup-compatibility/2006" xmlns:p14="http://schemas.microsoft.com/office/powerpoint/2010/main">
    <mc:Choice Requires="p14">
      <p:transition spd="slow" p14:dur="2000" advTm="13108"/>
    </mc:Choice>
    <mc:Fallback xmlns="">
      <p:transition spd="slow" advTm="13108"/>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1582400" cy="840658"/>
          </a:xfrm>
        </p:spPr>
        <p:txBody>
          <a:bodyPr/>
          <a:lstStyle/>
          <a:p>
            <a:r>
              <a:rPr lang="en-US" sz="3600" b="1" dirty="0" smtClean="0"/>
              <a:t>Intended Learning Outcomes </a:t>
            </a:r>
            <a:endParaRPr lang="en-GB" sz="3600" b="1" dirty="0"/>
          </a:p>
        </p:txBody>
      </p:sp>
      <p:sp>
        <p:nvSpPr>
          <p:cNvPr id="3" name="Content Placeholder 2"/>
          <p:cNvSpPr>
            <a:spLocks noGrp="1"/>
          </p:cNvSpPr>
          <p:nvPr>
            <p:ph idx="1"/>
          </p:nvPr>
        </p:nvSpPr>
        <p:spPr>
          <a:xfrm>
            <a:off x="235974" y="840659"/>
            <a:ext cx="11724968" cy="6017341"/>
          </a:xfrm>
        </p:spPr>
        <p:txBody>
          <a:bodyPr/>
          <a:lstStyle/>
          <a:p>
            <a:pPr marL="0" indent="0">
              <a:buNone/>
            </a:pPr>
            <a:endParaRPr lang="en-GB" dirty="0" smtClean="0"/>
          </a:p>
          <a:p>
            <a:pPr marL="0" indent="0" algn="just">
              <a:buNone/>
            </a:pPr>
            <a:endParaRPr lang="en-GB" dirty="0" smtClean="0"/>
          </a:p>
          <a:p>
            <a:pPr marL="0" indent="0" algn="just">
              <a:buNone/>
            </a:pPr>
            <a:r>
              <a:rPr lang="en-GB" dirty="0" smtClean="0"/>
              <a:t>By the </a:t>
            </a:r>
            <a:r>
              <a:rPr lang="en-GB" dirty="0"/>
              <a:t>end of this </a:t>
            </a:r>
            <a:r>
              <a:rPr lang="en-GB" dirty="0" smtClean="0"/>
              <a:t>lecturer </a:t>
            </a:r>
            <a:r>
              <a:rPr lang="en-GB" dirty="0"/>
              <a:t>, you should be able </a:t>
            </a:r>
            <a:r>
              <a:rPr lang="en-GB" dirty="0" smtClean="0"/>
              <a:t>to:</a:t>
            </a:r>
          </a:p>
          <a:p>
            <a:pPr marL="0" indent="0" algn="just">
              <a:buNone/>
            </a:pPr>
            <a:endParaRPr lang="en-GB" dirty="0"/>
          </a:p>
          <a:p>
            <a:pPr marL="0" indent="0">
              <a:buNone/>
            </a:pPr>
            <a:r>
              <a:rPr lang="en-US" dirty="0" smtClean="0"/>
              <a:t>1</a:t>
            </a:r>
            <a:r>
              <a:rPr lang="en-US" dirty="0"/>
              <a:t> </a:t>
            </a:r>
            <a:r>
              <a:rPr lang="en-US" dirty="0" smtClean="0"/>
              <a:t> </a:t>
            </a:r>
            <a:r>
              <a:rPr lang="en-US" dirty="0"/>
              <a:t>. Define risk and return</a:t>
            </a:r>
          </a:p>
          <a:p>
            <a:pPr marL="0" indent="0">
              <a:buNone/>
            </a:pPr>
            <a:r>
              <a:rPr lang="en-US" dirty="0"/>
              <a:t>2. Calculate risk and return of a single asset.</a:t>
            </a:r>
          </a:p>
          <a:p>
            <a:pPr marL="0" indent="0">
              <a:buNone/>
            </a:pPr>
            <a:r>
              <a:rPr lang="en-US" dirty="0"/>
              <a:t>3. Calculate risk and return of a portfolio</a:t>
            </a:r>
          </a:p>
          <a:p>
            <a:pPr marL="0" indent="0">
              <a:buNone/>
            </a:pPr>
            <a:r>
              <a:rPr lang="en-US" dirty="0"/>
              <a:t>4. Discuss the different types of investor attitudes toward risk.</a:t>
            </a:r>
          </a:p>
        </p:txBody>
      </p:sp>
    </p:spTree>
    <p:extLst>
      <p:ext uri="{BB962C8B-B14F-4D97-AF65-F5344CB8AC3E}">
        <p14:creationId xmlns:p14="http://schemas.microsoft.com/office/powerpoint/2010/main" val="5301729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86498"/>
            <a:ext cx="9131643" cy="617838"/>
          </a:xfrm>
          <a:noFill/>
        </p:spPr>
        <p:txBody>
          <a:bodyPr/>
          <a:lstStyle/>
          <a:p>
            <a:pPr algn="l"/>
            <a:r>
              <a:rPr lang="en-US" sz="3600" b="1" dirty="0" smtClean="0"/>
              <a:t>                     Introduction</a:t>
            </a:r>
            <a:endParaRPr lang="en-GB" sz="3600" b="1" dirty="0"/>
          </a:p>
        </p:txBody>
      </p:sp>
      <p:sp>
        <p:nvSpPr>
          <p:cNvPr id="3" name="Content Placeholder 2"/>
          <p:cNvSpPr>
            <a:spLocks noGrp="1"/>
          </p:cNvSpPr>
          <p:nvPr>
            <p:ph idx="1"/>
          </p:nvPr>
        </p:nvSpPr>
        <p:spPr>
          <a:xfrm>
            <a:off x="182880" y="822960"/>
            <a:ext cx="11840244" cy="6035041"/>
          </a:xfrm>
          <a:noFill/>
        </p:spPr>
        <p:txBody>
          <a:bodyPr/>
          <a:lstStyle/>
          <a:p>
            <a:pPr marL="0" indent="0" algn="just">
              <a:buNone/>
            </a:pPr>
            <a:r>
              <a:rPr lang="en-US" dirty="0" smtClean="0"/>
              <a:t>Valuation </a:t>
            </a:r>
            <a:r>
              <a:rPr lang="en-US" dirty="0"/>
              <a:t>and an understanding of the trade-off between risk and return form the foundation for maximizing shareholder wealth. </a:t>
            </a:r>
            <a:endParaRPr lang="en-US" dirty="0" smtClean="0"/>
          </a:p>
          <a:p>
            <a:pPr marL="0" indent="0" algn="just">
              <a:buNone/>
            </a:pPr>
            <a:endParaRPr lang="en-US" dirty="0" smtClean="0"/>
          </a:p>
          <a:p>
            <a:pPr marL="0" indent="0" algn="just">
              <a:buNone/>
            </a:pPr>
            <a:r>
              <a:rPr lang="en-GB" dirty="0" smtClean="0"/>
              <a:t>Markowitz</a:t>
            </a:r>
            <a:r>
              <a:rPr lang="en-GB" dirty="0"/>
              <a:t>, derived the expected rate of return for a portfolio of assets and an expected risk measure.  </a:t>
            </a:r>
            <a:endParaRPr lang="en-GB" dirty="0" smtClean="0"/>
          </a:p>
          <a:p>
            <a:pPr marL="0" indent="0" algn="just">
              <a:buNone/>
            </a:pPr>
            <a:endParaRPr lang="en-GB" dirty="0" smtClean="0"/>
          </a:p>
          <a:p>
            <a:pPr marL="0" indent="0" algn="just">
              <a:buNone/>
            </a:pPr>
            <a:r>
              <a:rPr lang="en-GB" dirty="0" smtClean="0"/>
              <a:t>Under </a:t>
            </a:r>
            <a:r>
              <a:rPr lang="en-GB" dirty="0"/>
              <a:t>the Markowitz assumptions, a single asset or portfolio of assets is considered to be efficient if no other asset or portfolio of assets offers higher expected return with the same (or lower) risk, or lower risk with the same (or higher) expected return</a:t>
            </a:r>
            <a:endParaRPr lang="en-US" dirty="0"/>
          </a:p>
          <a:p>
            <a:pPr marL="0" indent="0" algn="just">
              <a:buNone/>
            </a:pPr>
            <a:endParaRPr lang="en-US" dirty="0"/>
          </a:p>
        </p:txBody>
      </p:sp>
    </p:spTree>
    <p:extLst>
      <p:ext uri="{BB962C8B-B14F-4D97-AF65-F5344CB8AC3E}">
        <p14:creationId xmlns:p14="http://schemas.microsoft.com/office/powerpoint/2010/main" val="213939438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023123" cy="930729"/>
          </a:xfrm>
          <a:noFill/>
        </p:spPr>
        <p:txBody>
          <a:bodyPr/>
          <a:lstStyle/>
          <a:p>
            <a:pPr algn="l"/>
            <a:r>
              <a:rPr lang="en-US" sz="3600" b="1" dirty="0"/>
              <a:t>The concept of Risk and Return </a:t>
            </a:r>
            <a:endParaRPr lang="en-US" sz="3600" dirty="0"/>
          </a:p>
        </p:txBody>
      </p:sp>
      <p:sp>
        <p:nvSpPr>
          <p:cNvPr id="3" name="Content Placeholder 2"/>
          <p:cNvSpPr>
            <a:spLocks noGrp="1"/>
          </p:cNvSpPr>
          <p:nvPr>
            <p:ph idx="1"/>
          </p:nvPr>
        </p:nvSpPr>
        <p:spPr>
          <a:xfrm>
            <a:off x="195943" y="1045030"/>
            <a:ext cx="11827180" cy="5584370"/>
          </a:xfrm>
          <a:noFill/>
        </p:spPr>
        <p:txBody>
          <a:bodyPr/>
          <a:lstStyle/>
          <a:p>
            <a:pPr algn="just"/>
            <a:r>
              <a:rPr lang="en-US" dirty="0" smtClean="0"/>
              <a:t>The </a:t>
            </a:r>
            <a:r>
              <a:rPr lang="en-US" dirty="0"/>
              <a:t>concept of risk and return in finance is an analysis of the likelihood of challenges involved in investing while measuring the returns from the same investment.  </a:t>
            </a:r>
            <a:endParaRPr lang="en-US" dirty="0" smtClean="0"/>
          </a:p>
          <a:p>
            <a:pPr algn="just"/>
            <a:endParaRPr lang="en-US" dirty="0" smtClean="0"/>
          </a:p>
          <a:p>
            <a:pPr algn="just"/>
            <a:r>
              <a:rPr lang="en-US" dirty="0" smtClean="0"/>
              <a:t>The </a:t>
            </a:r>
            <a:r>
              <a:rPr lang="en-US" dirty="0"/>
              <a:t>underlying principle is that high-risk investments give better returns to investors and vice-versa. Hence, the price of the risk is reflected in the returns. </a:t>
            </a:r>
            <a:endParaRPr lang="en-US" dirty="0" smtClean="0"/>
          </a:p>
          <a:p>
            <a:pPr algn="just"/>
            <a:endParaRPr lang="en-US" dirty="0" smtClean="0"/>
          </a:p>
          <a:p>
            <a:pPr algn="just"/>
            <a:r>
              <a:rPr lang="en-US" dirty="0" smtClean="0"/>
              <a:t>Hence the </a:t>
            </a:r>
            <a:r>
              <a:rPr lang="en-US" dirty="0"/>
              <a:t>consideration of probability of occurrence of events/ cash-flows or returns in investments </a:t>
            </a:r>
            <a:r>
              <a:rPr lang="en-US" dirty="0" smtClean="0"/>
              <a:t>.</a:t>
            </a:r>
            <a:endParaRPr lang="en-US" dirty="0"/>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50339827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52400"/>
            <a:ext cx="12023123" cy="778329"/>
          </a:xfrm>
          <a:noFill/>
        </p:spPr>
        <p:txBody>
          <a:bodyPr/>
          <a:lstStyle/>
          <a:p>
            <a:pPr algn="l"/>
            <a:r>
              <a:rPr lang="en-US" sz="3600" b="1" dirty="0"/>
              <a:t>Probability</a:t>
            </a:r>
            <a:r>
              <a:rPr lang="en-US" sz="3600" dirty="0"/>
              <a:t/>
            </a:r>
            <a:br>
              <a:rPr lang="en-US" sz="3600" dirty="0"/>
            </a:br>
            <a:r>
              <a:rPr lang="en-US" sz="3600" b="1" dirty="0"/>
              <a:t> </a:t>
            </a:r>
            <a:endParaRPr lang="en-US" sz="3600"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a:xfrm>
                <a:off x="118534" y="558800"/>
                <a:ext cx="11904590" cy="6070600"/>
              </a:xfrm>
              <a:noFill/>
            </p:spPr>
            <p:txBody>
              <a:bodyPr/>
              <a:lstStyle/>
              <a:p>
                <a:r>
                  <a:rPr lang="en-US" dirty="0" smtClean="0"/>
                  <a:t>Probability </a:t>
                </a:r>
                <a:r>
                  <a:rPr lang="en-US" dirty="0"/>
                  <a:t>is a measure about the chances that an event will </a:t>
                </a:r>
                <a:r>
                  <a:rPr lang="en-US" dirty="0" smtClean="0"/>
                  <a:t>occur</a:t>
                </a:r>
              </a:p>
              <a:p>
                <a:endParaRPr lang="en-GB" dirty="0"/>
              </a:p>
              <a:p>
                <a:r>
                  <a:rPr lang="en-US" dirty="0"/>
                  <a:t>Expected Cash </a:t>
                </a:r>
                <a:r>
                  <a:rPr lang="en-US" dirty="0" smtClean="0"/>
                  <a:t>flows/returns </a:t>
                </a:r>
                <a:r>
                  <a:rPr lang="en-US" dirty="0"/>
                  <a:t>are calculated as the sum of the likely Cash </a:t>
                </a:r>
                <a:r>
                  <a:rPr lang="en-US" dirty="0" smtClean="0"/>
                  <a:t>flows/return </a:t>
                </a:r>
                <a:r>
                  <a:rPr lang="en-US" dirty="0"/>
                  <a:t>of </a:t>
                </a:r>
                <a:r>
                  <a:rPr lang="en-US" dirty="0" smtClean="0"/>
                  <a:t>a project </a:t>
                </a:r>
                <a:r>
                  <a:rPr lang="en-US" dirty="0"/>
                  <a:t>multiplied by the probability of cash flows. </a:t>
                </a:r>
                <a:r>
                  <a:rPr lang="en-US" dirty="0" smtClean="0"/>
                  <a:t>Given by,</a:t>
                </a:r>
              </a:p>
              <a:p>
                <a14:m>
                  <m:oMath xmlns:m="http://schemas.openxmlformats.org/officeDocument/2006/math">
                    <m:r>
                      <a:rPr lang="en-US" b="1" i="1"/>
                      <m:t>𝑬</m:t>
                    </m:r>
                    <m:r>
                      <a:rPr lang="en-US" b="1" i="1"/>
                      <m:t>(</m:t>
                    </m:r>
                    <m:r>
                      <a:rPr lang="en-US" b="1" i="1"/>
                      <m:t>𝑹</m:t>
                    </m:r>
                    <m:r>
                      <a:rPr lang="en-US" b="1" i="1"/>
                      <m:t>)/</m:t>
                    </m:r>
                    <m:r>
                      <a:rPr lang="en-US" b="1" i="1"/>
                      <m:t>𝑬𝑵𝑪𝑭</m:t>
                    </m:r>
                    <m:r>
                      <a:rPr lang="en-US" b="1" i="1"/>
                      <m:t>=</m:t>
                    </m:r>
                    <m:nary>
                      <m:naryPr>
                        <m:chr m:val="∑"/>
                        <m:limLoc m:val="undOvr"/>
                        <m:ctrlPr>
                          <a:rPr lang="en-US" b="1" i="1"/>
                        </m:ctrlPr>
                      </m:naryPr>
                      <m:sub>
                        <m:r>
                          <a:rPr lang="en-US" b="1" i="1"/>
                          <m:t>𝒊</m:t>
                        </m:r>
                        <m:r>
                          <a:rPr lang="en-US" b="1" i="1"/>
                          <m:t>=</m:t>
                        </m:r>
                        <m:r>
                          <a:rPr lang="en-US" b="1" i="1"/>
                          <m:t>𝟏</m:t>
                        </m:r>
                      </m:sub>
                      <m:sup>
                        <m:r>
                          <a:rPr lang="en-US" b="1" i="1"/>
                          <m:t>𝒏</m:t>
                        </m:r>
                      </m:sup>
                      <m:e>
                        <m:r>
                          <a:rPr lang="en-US" b="1" i="1"/>
                          <m:t>𝑹𝒊</m:t>
                        </m:r>
                        <m:r>
                          <a:rPr lang="en-US" b="1" i="1"/>
                          <m:t>×</m:t>
                        </m:r>
                        <m:r>
                          <a:rPr lang="en-US" b="1" i="1"/>
                          <m:t>𝑷𝒊</m:t>
                        </m:r>
                      </m:e>
                    </m:nary>
                  </m:oMath>
                </a14:m>
                <a:endParaRPr lang="en-US" dirty="0"/>
              </a:p>
              <a:p>
                <a:r>
                  <a:rPr lang="en-US" dirty="0"/>
                  <a:t>Where, </a:t>
                </a:r>
              </a:p>
              <a:p>
                <a:r>
                  <a:rPr lang="en-US" dirty="0"/>
                  <a:t>E(R)/</a:t>
                </a:r>
                <a:r>
                  <a:rPr lang="en-US" dirty="0" err="1"/>
                  <a:t>ENCF</a:t>
                </a:r>
                <a:r>
                  <a:rPr lang="en-US" dirty="0"/>
                  <a:t> = Expect Return/ Expected Net </a:t>
                </a:r>
                <a:r>
                  <a:rPr lang="en-US" dirty="0" err="1"/>
                  <a:t>Cashflows</a:t>
                </a:r>
                <a:endParaRPr lang="en-US" dirty="0"/>
              </a:p>
              <a:p>
                <a:r>
                  <a:rPr lang="en-US" dirty="0"/>
                  <a:t>Pi = Probability of Cash flow</a:t>
                </a:r>
              </a:p>
              <a:p>
                <a:r>
                  <a:rPr lang="en-US" dirty="0" err="1"/>
                  <a:t>Ri</a:t>
                </a:r>
                <a:r>
                  <a:rPr lang="en-US" dirty="0"/>
                  <a:t> = </a:t>
                </a:r>
                <a:r>
                  <a:rPr lang="en-US" dirty="0" err="1"/>
                  <a:t>Cashflows</a:t>
                </a:r>
                <a:endParaRPr lang="en-US" dirty="0"/>
              </a:p>
              <a:p>
                <a:pPr marL="0" indent="0">
                  <a:buNone/>
                </a:pPr>
                <a:endParaRPr lang="en-US" dirty="0"/>
              </a:p>
              <a:p>
                <a:endParaRPr lang="en-US"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118534" y="558800"/>
                <a:ext cx="11904590" cy="6070600"/>
              </a:xfrm>
              <a:blipFill>
                <a:blip r:embed="rId2"/>
                <a:stretch>
                  <a:fillRect l="-1178" t="-1305"/>
                </a:stretch>
              </a:blipFill>
            </p:spPr>
            <p:txBody>
              <a:bodyPr/>
              <a:lstStyle/>
              <a:p>
                <a:r>
                  <a:rPr lang="en-US">
                    <a:noFill/>
                  </a:rPr>
                  <a:t> </a:t>
                </a:r>
              </a:p>
            </p:txBody>
          </p:sp>
        </mc:Fallback>
      </mc:AlternateContent>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70302977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023123" cy="930729"/>
          </a:xfrm>
          <a:noFill/>
        </p:spPr>
        <p:txBody>
          <a:bodyPr/>
          <a:lstStyle/>
          <a:p>
            <a:pPr algn="l"/>
            <a:r>
              <a:rPr lang="en-GB" sz="3600" b="1" dirty="0" smtClean="0"/>
              <a:t>Illustration</a:t>
            </a:r>
            <a:endParaRPr lang="en-US" sz="3600" dirty="0"/>
          </a:p>
        </p:txBody>
      </p:sp>
      <p:sp>
        <p:nvSpPr>
          <p:cNvPr id="3" name="Content Placeholder 2"/>
          <p:cNvSpPr>
            <a:spLocks noGrp="1"/>
          </p:cNvSpPr>
          <p:nvPr>
            <p:ph idx="1"/>
          </p:nvPr>
        </p:nvSpPr>
        <p:spPr>
          <a:xfrm>
            <a:off x="0" y="778933"/>
            <a:ext cx="12023123" cy="5850467"/>
          </a:xfrm>
          <a:noFill/>
        </p:spPr>
        <p:txBody>
          <a:bodyPr/>
          <a:lstStyle/>
          <a:p>
            <a:pPr marL="0" indent="0">
              <a:buNone/>
            </a:pPr>
            <a:r>
              <a:rPr lang="en-US" dirty="0" smtClean="0"/>
              <a:t>Calculate the expected cash </a:t>
            </a:r>
            <a:r>
              <a:rPr lang="en-US" dirty="0"/>
              <a:t>flows for project BEE </a:t>
            </a:r>
            <a:endParaRPr lang="en-US" dirty="0"/>
          </a:p>
          <a:p>
            <a:pPr marL="0" indent="0" algn="just">
              <a:buNone/>
            </a:pPr>
            <a:endParaRPr lang="en-US" dirty="0"/>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6" name="Table 5"/>
          <p:cNvGraphicFramePr>
            <a:graphicFrameLocks noGrp="1"/>
          </p:cNvGraphicFramePr>
          <p:nvPr>
            <p:extLst>
              <p:ext uri="{D42A27DB-BD31-4B8C-83A1-F6EECF244321}">
                <p14:modId xmlns:p14="http://schemas.microsoft.com/office/powerpoint/2010/main" val="3072103996"/>
              </p:ext>
            </p:extLst>
          </p:nvPr>
        </p:nvGraphicFramePr>
        <p:xfrm>
          <a:off x="626533" y="1845735"/>
          <a:ext cx="8212667" cy="4555065"/>
        </p:xfrm>
        <a:graphic>
          <a:graphicData uri="http://schemas.openxmlformats.org/drawingml/2006/table">
            <a:tbl>
              <a:tblPr firstRow="1" firstCol="1" bandRow="1"/>
              <a:tblGrid>
                <a:gridCol w="2221789">
                  <a:extLst>
                    <a:ext uri="{9D8B030D-6E8A-4147-A177-3AD203B41FA5}">
                      <a16:colId xmlns:a16="http://schemas.microsoft.com/office/drawing/2014/main" val="282335541"/>
                    </a:ext>
                  </a:extLst>
                </a:gridCol>
                <a:gridCol w="1614062">
                  <a:extLst>
                    <a:ext uri="{9D8B030D-6E8A-4147-A177-3AD203B41FA5}">
                      <a16:colId xmlns:a16="http://schemas.microsoft.com/office/drawing/2014/main" val="2891178253"/>
                    </a:ext>
                  </a:extLst>
                </a:gridCol>
                <a:gridCol w="1592462">
                  <a:extLst>
                    <a:ext uri="{9D8B030D-6E8A-4147-A177-3AD203B41FA5}">
                      <a16:colId xmlns:a16="http://schemas.microsoft.com/office/drawing/2014/main" val="3799346178"/>
                    </a:ext>
                  </a:extLst>
                </a:gridCol>
                <a:gridCol w="2784354">
                  <a:extLst>
                    <a:ext uri="{9D8B030D-6E8A-4147-A177-3AD203B41FA5}">
                      <a16:colId xmlns:a16="http://schemas.microsoft.com/office/drawing/2014/main" val="1205276664"/>
                    </a:ext>
                  </a:extLst>
                </a:gridCol>
              </a:tblGrid>
              <a:tr h="977466">
                <a:tc>
                  <a:txBody>
                    <a:bodyPr/>
                    <a:lstStyle/>
                    <a:p>
                      <a:pPr>
                        <a:spcAft>
                          <a:spcPts val="0"/>
                        </a:spcAft>
                      </a:pP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Assumption(1)</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2000" b="1">
                          <a:effectLst/>
                          <a:latin typeface="Times New Roman" panose="02020603050405020304" pitchFamily="18" charset="0"/>
                          <a:ea typeface="Calibri" panose="020F0502020204030204" pitchFamily="34" charset="0"/>
                          <a:cs typeface="Times New Roman" panose="02020603050405020304" pitchFamily="18" charset="0"/>
                        </a:rPr>
                        <a:t> Cash Flows ($) (2)</a:t>
                      </a:r>
                      <a:endParaRPr lang="en-US" sz="20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2000" b="1">
                          <a:effectLst/>
                          <a:latin typeface="Times New Roman" panose="02020603050405020304" pitchFamily="18" charset="0"/>
                          <a:ea typeface="Calibri" panose="020F0502020204030204" pitchFamily="34" charset="0"/>
                          <a:cs typeface="Times New Roman" panose="02020603050405020304" pitchFamily="18" charset="0"/>
                        </a:rPr>
                        <a:t>Probability(3)</a:t>
                      </a:r>
                      <a:endParaRPr lang="en-US" sz="20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2000" b="1">
                          <a:effectLst/>
                          <a:latin typeface="Times New Roman" panose="02020603050405020304" pitchFamily="18" charset="0"/>
                          <a:ea typeface="Calibri" panose="020F0502020204030204" pitchFamily="34" charset="0"/>
                          <a:cs typeface="Times New Roman" panose="02020603050405020304" pitchFamily="18" charset="0"/>
                        </a:rPr>
                        <a:t>Expected Cashflow($) (2x3)</a:t>
                      </a:r>
                      <a:endParaRPr lang="en-US" sz="20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83922427"/>
                  </a:ext>
                </a:extLst>
              </a:tr>
              <a:tr h="733101">
                <a:tc>
                  <a:txBody>
                    <a:bodyPr/>
                    <a:lstStyle/>
                    <a:p>
                      <a:pPr algn="just">
                        <a:lnSpc>
                          <a:spcPct val="15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000" b="1" spc="-10" dirty="0">
                          <a:effectLst/>
                          <a:latin typeface="Times New Roman" panose="02020603050405020304" pitchFamily="18" charset="0"/>
                          <a:ea typeface="Times New Roman" panose="02020603050405020304" pitchFamily="18" charset="0"/>
                          <a:cs typeface="Times New Roman" panose="02020603050405020304" pitchFamily="18" charset="0"/>
                        </a:rPr>
                        <a:t>Best</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000" b="1" spc="-10">
                          <a:effectLst/>
                          <a:latin typeface="Times New Roman" panose="02020603050405020304" pitchFamily="18" charset="0"/>
                          <a:ea typeface="Times New Roman" panose="02020603050405020304" pitchFamily="18" charset="0"/>
                          <a:cs typeface="Times New Roman" panose="02020603050405020304" pitchFamily="18" charset="0"/>
                        </a:rPr>
                        <a:t>300,000</a:t>
                      </a:r>
                      <a:endParaRPr lang="en-US" sz="20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000" b="1" spc="-10">
                          <a:effectLst/>
                          <a:latin typeface="Times New Roman" panose="02020603050405020304" pitchFamily="18" charset="0"/>
                          <a:ea typeface="Times New Roman" panose="02020603050405020304" pitchFamily="18" charset="0"/>
                          <a:cs typeface="Times New Roman" panose="02020603050405020304" pitchFamily="18" charset="0"/>
                        </a:rPr>
                        <a:t>0.3</a:t>
                      </a:r>
                      <a:endParaRPr lang="en-US" sz="20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000" b="1">
                          <a:effectLst/>
                          <a:latin typeface="Times New Roman" panose="02020603050405020304" pitchFamily="18" charset="0"/>
                          <a:ea typeface="Calibri" panose="020F0502020204030204" pitchFamily="34" charset="0"/>
                          <a:cs typeface="Times New Roman" panose="02020603050405020304" pitchFamily="18" charset="0"/>
                        </a:rPr>
                        <a:t>300,000 × 0.3= 90,000</a:t>
                      </a:r>
                      <a:endParaRPr lang="en-US" sz="20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90907421"/>
                  </a:ext>
                </a:extLst>
              </a:tr>
              <a:tr h="733101">
                <a:tc>
                  <a:txBody>
                    <a:bodyPr/>
                    <a:lstStyle/>
                    <a:p>
                      <a:pPr algn="just">
                        <a:lnSpc>
                          <a:spcPct val="15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000" b="1" spc="-10" dirty="0">
                          <a:effectLst/>
                          <a:latin typeface="Times New Roman" panose="02020603050405020304" pitchFamily="18" charset="0"/>
                          <a:ea typeface="Times New Roman" panose="02020603050405020304" pitchFamily="18" charset="0"/>
                          <a:cs typeface="Times New Roman" panose="02020603050405020304" pitchFamily="18" charset="0"/>
                        </a:rPr>
                        <a:t>High</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000" b="1" spc="-10">
                          <a:effectLst/>
                          <a:latin typeface="Times New Roman" panose="02020603050405020304" pitchFamily="18" charset="0"/>
                          <a:ea typeface="Times New Roman" panose="02020603050405020304" pitchFamily="18" charset="0"/>
                          <a:cs typeface="Times New Roman" panose="02020603050405020304" pitchFamily="18" charset="0"/>
                        </a:rPr>
                        <a:t>200,000</a:t>
                      </a:r>
                      <a:endParaRPr lang="en-US" sz="20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000" b="1" spc="-10">
                          <a:effectLst/>
                          <a:latin typeface="Times New Roman" panose="02020603050405020304" pitchFamily="18" charset="0"/>
                          <a:ea typeface="Times New Roman" panose="02020603050405020304" pitchFamily="18" charset="0"/>
                          <a:cs typeface="Times New Roman" panose="02020603050405020304" pitchFamily="18" charset="0"/>
                        </a:rPr>
                        <a:t>0.6</a:t>
                      </a:r>
                      <a:endParaRPr lang="en-US" sz="20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000" b="1">
                          <a:effectLst/>
                          <a:latin typeface="Times New Roman" panose="02020603050405020304" pitchFamily="18" charset="0"/>
                          <a:ea typeface="Calibri" panose="020F0502020204030204" pitchFamily="34" charset="0"/>
                          <a:cs typeface="Times New Roman" panose="02020603050405020304" pitchFamily="18" charset="0"/>
                        </a:rPr>
                        <a:t>200,000 ×0 .6=</a:t>
                      </a:r>
                      <a:r>
                        <a:rPr lang="en-US" sz="2000" b="1" spc="-10">
                          <a:effectLst/>
                          <a:latin typeface="Times New Roman" panose="02020603050405020304" pitchFamily="18" charset="0"/>
                          <a:ea typeface="Times New Roman" panose="02020603050405020304" pitchFamily="18" charset="0"/>
                          <a:cs typeface="Times New Roman" panose="02020603050405020304" pitchFamily="18" charset="0"/>
                        </a:rPr>
                        <a:t>120,000</a:t>
                      </a:r>
                      <a:endParaRPr lang="en-US" sz="20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78914586"/>
                  </a:ext>
                </a:extLst>
              </a:tr>
              <a:tr h="733101">
                <a:tc>
                  <a:txBody>
                    <a:bodyPr/>
                    <a:lstStyle/>
                    <a:p>
                      <a:pPr algn="just">
                        <a:lnSpc>
                          <a:spcPct val="15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000" b="1" spc="-10" dirty="0">
                          <a:effectLst/>
                          <a:latin typeface="Times New Roman" panose="02020603050405020304" pitchFamily="18" charset="0"/>
                          <a:ea typeface="Times New Roman" panose="02020603050405020304" pitchFamily="18" charset="0"/>
                          <a:cs typeface="Times New Roman" panose="02020603050405020304" pitchFamily="18" charset="0"/>
                        </a:rPr>
                        <a:t>Low</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000" b="1" spc="-10" dirty="0">
                          <a:effectLst/>
                          <a:latin typeface="Times New Roman" panose="02020603050405020304" pitchFamily="18" charset="0"/>
                          <a:ea typeface="Times New Roman" panose="02020603050405020304" pitchFamily="18" charset="0"/>
                          <a:cs typeface="Times New Roman" panose="02020603050405020304" pitchFamily="18" charset="0"/>
                        </a:rPr>
                        <a:t>120,000</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000" b="1" spc="-10" dirty="0">
                          <a:effectLst/>
                          <a:latin typeface="Times New Roman" panose="02020603050405020304" pitchFamily="18" charset="0"/>
                          <a:ea typeface="Times New Roman" panose="02020603050405020304" pitchFamily="18" charset="0"/>
                          <a:cs typeface="Times New Roman" panose="02020603050405020304" pitchFamily="18" charset="0"/>
                        </a:rPr>
                        <a:t>0.1</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000" b="1">
                          <a:effectLst/>
                          <a:latin typeface="Times New Roman" panose="02020603050405020304" pitchFamily="18" charset="0"/>
                          <a:ea typeface="Calibri" panose="020F0502020204030204" pitchFamily="34" charset="0"/>
                          <a:cs typeface="Times New Roman" panose="02020603050405020304" pitchFamily="18" charset="0"/>
                        </a:rPr>
                        <a:t>1,20000 × 0.1=</a:t>
                      </a:r>
                      <a:r>
                        <a:rPr lang="en-US" sz="2000" b="1" spc="-10">
                          <a:effectLst/>
                          <a:latin typeface="Times New Roman" panose="02020603050405020304" pitchFamily="18" charset="0"/>
                          <a:ea typeface="Times New Roman" panose="02020603050405020304" pitchFamily="18" charset="0"/>
                          <a:cs typeface="Times New Roman" panose="02020603050405020304" pitchFamily="18" charset="0"/>
                        </a:rPr>
                        <a:t>12,000</a:t>
                      </a:r>
                      <a:endParaRPr lang="en-US" sz="20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65479483"/>
                  </a:ext>
                </a:extLst>
              </a:tr>
              <a:tr h="1378296">
                <a:tc gridSpan="4">
                  <a:txBody>
                    <a:bodyPr/>
                    <a:lstStyle/>
                    <a:p>
                      <a:pPr algn="just">
                        <a:lnSpc>
                          <a:spcPct val="15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000" b="1" dirty="0" smtClean="0">
                          <a:effectLst/>
                          <a:latin typeface="Times New Roman" panose="02020603050405020304" pitchFamily="18" charset="0"/>
                          <a:ea typeface="Calibri" panose="020F0502020204030204" pitchFamily="34" charset="0"/>
                          <a:cs typeface="Times New Roman" panose="02020603050405020304" pitchFamily="18" charset="0"/>
                        </a:rPr>
                        <a:t>Expected Net </a:t>
                      </a:r>
                      <a:r>
                        <a:rPr lang="en-US" sz="2000" b="1" dirty="0" err="1" smtClean="0">
                          <a:effectLst/>
                          <a:latin typeface="Times New Roman" panose="02020603050405020304" pitchFamily="18" charset="0"/>
                          <a:ea typeface="Calibri" panose="020F0502020204030204" pitchFamily="34" charset="0"/>
                          <a:cs typeface="Times New Roman" panose="02020603050405020304" pitchFamily="18" charset="0"/>
                        </a:rPr>
                        <a:t>cashflow</a:t>
                      </a:r>
                      <a:r>
                        <a:rPr lang="en-US" sz="2000" b="1"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smtClean="0">
                          <a:effectLst/>
                          <a:latin typeface="Times New Roman" panose="02020603050405020304" pitchFamily="18" charset="0"/>
                          <a:ea typeface="Calibri" panose="020F0502020204030204" pitchFamily="34" charset="0"/>
                          <a:cs typeface="Times New Roman" panose="02020603050405020304" pitchFamily="18" charset="0"/>
                        </a:rPr>
                        <a:t>ENCF</a:t>
                      </a:r>
                      <a:r>
                        <a:rPr lang="en-US" sz="2000" b="1" dirty="0" smtClean="0">
                          <a:effectLst/>
                          <a:latin typeface="Times New Roman" panose="02020603050405020304" pitchFamily="18" charset="0"/>
                          <a:ea typeface="Calibri" panose="020F0502020204030204" pitchFamily="34" charset="0"/>
                          <a:cs typeface="Times New Roman" panose="02020603050405020304" pitchFamily="18" charset="0"/>
                        </a:rPr>
                        <a:t>)  =                                                  </a:t>
                      </a:r>
                      <a:r>
                        <a:rPr lang="en-US" sz="2000" b="1" dirty="0" smtClean="0">
                          <a:effectLst/>
                          <a:latin typeface="Times New Roman" panose="02020603050405020304" pitchFamily="18" charset="0"/>
                          <a:ea typeface="Calibri" panose="020F0502020204030204" pitchFamily="34" charset="0"/>
                          <a:cs typeface="Times New Roman" panose="02020603050405020304" pitchFamily="18" charset="0"/>
                        </a:rPr>
                        <a:t>232,000</a:t>
                      </a:r>
                      <a:endPar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661197168"/>
                  </a:ext>
                </a:extLst>
              </a:tr>
            </a:tbl>
          </a:graphicData>
        </a:graphic>
      </p:graphicFrame>
    </p:spTree>
    <p:extLst>
      <p:ext uri="{BB962C8B-B14F-4D97-AF65-F5344CB8AC3E}">
        <p14:creationId xmlns:p14="http://schemas.microsoft.com/office/powerpoint/2010/main" val="206222408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023123" cy="930729"/>
          </a:xfrm>
          <a:noFill/>
        </p:spPr>
        <p:txBody>
          <a:bodyPr/>
          <a:lstStyle/>
          <a:p>
            <a:pPr algn="l"/>
            <a:r>
              <a:rPr lang="en-US" sz="3600" b="1" dirty="0"/>
              <a:t>Attitudes towards Risk</a:t>
            </a:r>
            <a:endParaRPr lang="en-US" sz="3600" dirty="0"/>
          </a:p>
        </p:txBody>
      </p:sp>
      <p:sp>
        <p:nvSpPr>
          <p:cNvPr id="3" name="Content Placeholder 2"/>
          <p:cNvSpPr>
            <a:spLocks noGrp="1"/>
          </p:cNvSpPr>
          <p:nvPr>
            <p:ph idx="1"/>
          </p:nvPr>
        </p:nvSpPr>
        <p:spPr>
          <a:xfrm>
            <a:off x="179614" y="930729"/>
            <a:ext cx="11843509" cy="5927273"/>
          </a:xfrm>
          <a:noFill/>
        </p:spPr>
        <p:txBody>
          <a:bodyPr/>
          <a:lstStyle/>
          <a:p>
            <a:pPr marL="0" indent="0" algn="just">
              <a:buNone/>
            </a:pPr>
            <a:endParaRPr lang="en-US" b="1" dirty="0" smtClean="0"/>
          </a:p>
          <a:p>
            <a:pPr marL="0" indent="0">
              <a:buNone/>
            </a:pPr>
            <a:r>
              <a:rPr lang="en-US" dirty="0" smtClean="0"/>
              <a:t>Three </a:t>
            </a:r>
            <a:r>
              <a:rPr lang="en-US" dirty="0"/>
              <a:t>possible attitudes towards risk can be identified.  These are</a:t>
            </a:r>
            <a:r>
              <a:rPr lang="en-US" dirty="0" smtClean="0"/>
              <a:t>:</a:t>
            </a:r>
          </a:p>
          <a:p>
            <a:pPr marL="0" indent="0">
              <a:buNone/>
            </a:pPr>
            <a:endParaRPr lang="en-US" dirty="0"/>
          </a:p>
          <a:p>
            <a:pPr marL="0" indent="0">
              <a:buNone/>
            </a:pPr>
            <a:r>
              <a:rPr lang="en-US" dirty="0" smtClean="0"/>
              <a:t>(</a:t>
            </a:r>
            <a:r>
              <a:rPr lang="en-US" dirty="0"/>
              <a:t>a)	Risk </a:t>
            </a:r>
            <a:r>
              <a:rPr lang="en-US" dirty="0" smtClean="0"/>
              <a:t>aversion- </a:t>
            </a:r>
            <a:r>
              <a:rPr lang="en-US" dirty="0"/>
              <a:t>prefers less risky investment</a:t>
            </a:r>
          </a:p>
          <a:p>
            <a:pPr marL="0" indent="0">
              <a:buNone/>
            </a:pPr>
            <a:r>
              <a:rPr lang="en-US" dirty="0" smtClean="0"/>
              <a:t>(</a:t>
            </a:r>
            <a:r>
              <a:rPr lang="en-US" dirty="0"/>
              <a:t>b)	Desire for </a:t>
            </a:r>
            <a:r>
              <a:rPr lang="en-US" dirty="0" smtClean="0"/>
              <a:t>Risk -</a:t>
            </a:r>
            <a:r>
              <a:rPr lang="en-US" dirty="0"/>
              <a:t>prefer risk</a:t>
            </a:r>
          </a:p>
          <a:p>
            <a:pPr marL="0" indent="0">
              <a:buNone/>
            </a:pPr>
            <a:r>
              <a:rPr lang="en-US" dirty="0" smtClean="0"/>
              <a:t>(</a:t>
            </a:r>
            <a:r>
              <a:rPr lang="en-US" dirty="0"/>
              <a:t>c)	Indifference to </a:t>
            </a:r>
            <a:r>
              <a:rPr lang="en-US" dirty="0" smtClean="0"/>
              <a:t>Risk - </a:t>
            </a:r>
            <a:r>
              <a:rPr lang="en-US" dirty="0"/>
              <a:t>indifferent to risk </a:t>
            </a:r>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7252019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023123" cy="930729"/>
          </a:xfrm>
          <a:noFill/>
        </p:spPr>
        <p:txBody>
          <a:bodyPr/>
          <a:lstStyle/>
          <a:p>
            <a:pPr algn="l"/>
            <a:r>
              <a:rPr lang="en-US" b="1" dirty="0" smtClean="0"/>
              <a:t> </a:t>
            </a:r>
            <a:r>
              <a:rPr lang="en-US" b="1" dirty="0"/>
              <a:t>Illustration </a:t>
            </a:r>
            <a:r>
              <a:rPr lang="en-US" b="1" dirty="0" smtClean="0"/>
              <a:t>–Attitude towards risk</a:t>
            </a:r>
            <a:endParaRPr lang="en-US" dirty="0"/>
          </a:p>
        </p:txBody>
      </p:sp>
      <p:sp>
        <p:nvSpPr>
          <p:cNvPr id="3" name="Content Placeholder 2"/>
          <p:cNvSpPr>
            <a:spLocks noGrp="1"/>
          </p:cNvSpPr>
          <p:nvPr>
            <p:ph idx="1"/>
          </p:nvPr>
        </p:nvSpPr>
        <p:spPr>
          <a:xfrm>
            <a:off x="137160" y="792480"/>
            <a:ext cx="11885964" cy="6065521"/>
          </a:xfrm>
          <a:noFill/>
        </p:spPr>
        <p:txBody>
          <a:bodyPr/>
          <a:lstStyle/>
          <a:p>
            <a:pPr marL="0" indent="0">
              <a:buNone/>
            </a:pPr>
            <a:r>
              <a:rPr lang="en-US" b="1" i="1" dirty="0"/>
              <a:t>States of nature             Project A's	   Project </a:t>
            </a:r>
            <a:r>
              <a:rPr lang="en-US" b="1" i="1" dirty="0" smtClean="0"/>
              <a:t>B's  Probability</a:t>
            </a:r>
            <a:endParaRPr lang="en-US" dirty="0"/>
          </a:p>
          <a:p>
            <a:pPr marL="0" indent="0">
              <a:buNone/>
            </a:pPr>
            <a:r>
              <a:rPr lang="en-US" b="1" i="1" dirty="0"/>
              <a:t>	                                        </a:t>
            </a:r>
            <a:r>
              <a:rPr lang="en-US" b="1" i="1" dirty="0" err="1"/>
              <a:t>Cashflow</a:t>
            </a:r>
            <a:r>
              <a:rPr lang="en-US" b="1" i="1" dirty="0"/>
              <a:t>	</a:t>
            </a:r>
            <a:r>
              <a:rPr lang="en-US" b="1" i="1" dirty="0" err="1"/>
              <a:t>Cashflow</a:t>
            </a:r>
            <a:endParaRPr lang="en-US" dirty="0"/>
          </a:p>
          <a:p>
            <a:pPr marL="0" indent="0">
              <a:buNone/>
            </a:pPr>
            <a:r>
              <a:rPr lang="en-US" dirty="0" smtClean="0"/>
              <a:t>Optimistic </a:t>
            </a:r>
            <a:r>
              <a:rPr lang="en-US" dirty="0"/>
              <a:t>prediction      $ 900,000	600,000            0.2</a:t>
            </a:r>
          </a:p>
          <a:p>
            <a:pPr marL="0" indent="0">
              <a:buNone/>
            </a:pPr>
            <a:r>
              <a:rPr lang="en-US" dirty="0" smtClean="0"/>
              <a:t>Moderate </a:t>
            </a:r>
            <a:r>
              <a:rPr lang="en-US" dirty="0"/>
              <a:t>prediction          600,000	600,000            0.6</a:t>
            </a:r>
          </a:p>
          <a:p>
            <a:pPr marL="0" indent="0">
              <a:buNone/>
            </a:pPr>
            <a:r>
              <a:rPr lang="en-US" dirty="0" smtClean="0"/>
              <a:t>Pessimistic </a:t>
            </a:r>
            <a:r>
              <a:rPr lang="en-US" dirty="0"/>
              <a:t>prediction       300,000	600,000            0.2</a:t>
            </a:r>
          </a:p>
          <a:p>
            <a:r>
              <a:rPr lang="en-US" dirty="0"/>
              <a:t> </a:t>
            </a:r>
          </a:p>
          <a:p>
            <a:pPr marL="0" indent="0">
              <a:buNone/>
            </a:pPr>
            <a:r>
              <a:rPr lang="en-US" dirty="0" smtClean="0"/>
              <a:t>Required</a:t>
            </a:r>
            <a:r>
              <a:rPr lang="en-US" dirty="0"/>
              <a:t>: </a:t>
            </a:r>
            <a:endParaRPr lang="en-US" dirty="0" smtClean="0"/>
          </a:p>
          <a:p>
            <a:pPr marL="0" indent="0">
              <a:buNone/>
            </a:pPr>
            <a:r>
              <a:rPr lang="en-US" dirty="0" smtClean="0"/>
              <a:t>a</a:t>
            </a:r>
            <a:r>
              <a:rPr lang="en-US" dirty="0"/>
              <a:t>) Calculate the expected </a:t>
            </a:r>
            <a:r>
              <a:rPr lang="en-US" dirty="0" err="1"/>
              <a:t>cashflows</a:t>
            </a:r>
            <a:endParaRPr lang="en-US" dirty="0"/>
          </a:p>
          <a:p>
            <a:pPr marL="0" indent="0">
              <a:buNone/>
            </a:pPr>
            <a:r>
              <a:rPr lang="en-US" dirty="0" smtClean="0"/>
              <a:t> b</a:t>
            </a:r>
            <a:r>
              <a:rPr lang="en-US" dirty="0"/>
              <a:t>) Which project appeals to 	</a:t>
            </a:r>
            <a:r>
              <a:rPr lang="en-US" dirty="0" err="1"/>
              <a:t>i</a:t>
            </a:r>
            <a:r>
              <a:rPr lang="en-US" dirty="0"/>
              <a:t>) Risk averter and  	ii) Risk seeker investor?</a:t>
            </a:r>
          </a:p>
          <a:p>
            <a:pPr marL="571500" indent="-571500">
              <a:buAutoNum type="romanLcParenBoth"/>
            </a:pPr>
            <a:endParaRPr lang="en-US" dirty="0" smtClean="0"/>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76663169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210" y="0"/>
            <a:ext cx="8926109" cy="889686"/>
          </a:xfrm>
          <a:noFill/>
        </p:spPr>
        <p:txBody>
          <a:bodyPr/>
          <a:lstStyle/>
          <a:p>
            <a:pPr algn="l"/>
            <a:r>
              <a:rPr lang="en-US" sz="3600" b="1" dirty="0"/>
              <a:t>Solution</a:t>
            </a:r>
            <a:endParaRPr lang="en-US" sz="3600" dirty="0"/>
          </a:p>
        </p:txBody>
      </p:sp>
      <p:sp>
        <p:nvSpPr>
          <p:cNvPr id="3" name="Content Placeholder 2"/>
          <p:cNvSpPr>
            <a:spLocks noGrp="1"/>
          </p:cNvSpPr>
          <p:nvPr>
            <p:ph idx="1"/>
          </p:nvPr>
        </p:nvSpPr>
        <p:spPr>
          <a:xfrm>
            <a:off x="0" y="1023538"/>
            <a:ext cx="12192000" cy="5834462"/>
          </a:xfrm>
          <a:noFill/>
        </p:spPr>
        <p:txBody>
          <a:bodyPr/>
          <a:lstStyle/>
          <a:p>
            <a:pPr marL="0" lvl="0" indent="0">
              <a:buNone/>
            </a:pPr>
            <a:r>
              <a:rPr lang="en-US" dirty="0" smtClean="0"/>
              <a:t>The </a:t>
            </a:r>
            <a:r>
              <a:rPr lang="en-US" dirty="0"/>
              <a:t>expected </a:t>
            </a:r>
            <a:r>
              <a:rPr lang="en-US" dirty="0" err="1" smtClean="0"/>
              <a:t>cashflows</a:t>
            </a:r>
            <a:r>
              <a:rPr lang="en-US" dirty="0" smtClean="0"/>
              <a:t> </a:t>
            </a:r>
            <a:r>
              <a:rPr lang="en-US" dirty="0"/>
              <a:t>would be computed as follows:</a:t>
            </a:r>
          </a:p>
          <a:p>
            <a:pPr marL="0" indent="0">
              <a:buNone/>
            </a:pPr>
            <a:r>
              <a:rPr lang="en-US" b="1" i="1" dirty="0" smtClean="0"/>
              <a:t>Project </a:t>
            </a:r>
            <a:r>
              <a:rPr lang="en-US" b="1" i="1" dirty="0"/>
              <a:t>A</a:t>
            </a:r>
            <a:endParaRPr lang="en-US" dirty="0"/>
          </a:p>
          <a:p>
            <a:r>
              <a:rPr lang="en-US" dirty="0" smtClean="0"/>
              <a:t>Expected </a:t>
            </a:r>
            <a:r>
              <a:rPr lang="en-US" dirty="0" err="1"/>
              <a:t>cashflow</a:t>
            </a:r>
            <a:r>
              <a:rPr lang="en-US" dirty="0"/>
              <a:t>	= 900,000 (0.2) + 600,000 (0.6) + 300,000 (0.2)</a:t>
            </a:r>
          </a:p>
          <a:p>
            <a:pPr marL="0" indent="0">
              <a:buNone/>
            </a:pPr>
            <a:r>
              <a:rPr lang="en-US" dirty="0"/>
              <a:t>			=	$ 600,000</a:t>
            </a:r>
          </a:p>
          <a:p>
            <a:pPr marL="0" indent="0">
              <a:buNone/>
            </a:pPr>
            <a:r>
              <a:rPr lang="en-US" b="1" i="1" dirty="0"/>
              <a:t>	Project B</a:t>
            </a:r>
            <a:endParaRPr lang="en-US" dirty="0"/>
          </a:p>
          <a:p>
            <a:r>
              <a:rPr lang="en-US" dirty="0" smtClean="0"/>
              <a:t>Expected </a:t>
            </a:r>
            <a:r>
              <a:rPr lang="en-US" dirty="0" err="1"/>
              <a:t>cashflow</a:t>
            </a:r>
            <a:r>
              <a:rPr lang="en-US" dirty="0"/>
              <a:t>	= 600,000 (0.2) + 600,000 (0.6) + 600,000 (0.2)</a:t>
            </a:r>
          </a:p>
          <a:p>
            <a:pPr marL="0" indent="0">
              <a:buNone/>
            </a:pPr>
            <a:r>
              <a:rPr lang="en-US" dirty="0"/>
              <a:t>				=	$ 600,000</a:t>
            </a:r>
          </a:p>
          <a:p>
            <a:r>
              <a:rPr lang="en-US" dirty="0"/>
              <a:t> </a:t>
            </a:r>
            <a:r>
              <a:rPr lang="en-US" dirty="0" smtClean="0"/>
              <a:t>Therefore</a:t>
            </a:r>
            <a:r>
              <a:rPr lang="en-US" dirty="0"/>
              <a:t>, the two projects have the same expected </a:t>
            </a:r>
            <a:r>
              <a:rPr lang="en-US" dirty="0" err="1"/>
              <a:t>cashflows</a:t>
            </a:r>
            <a:r>
              <a:rPr lang="en-US" dirty="0"/>
              <a:t> ($ 600,000). </a:t>
            </a:r>
          </a:p>
          <a:p>
            <a:pPr marL="0" indent="0">
              <a:buNone/>
            </a:pPr>
            <a:endParaRPr lang="en-US" dirty="0"/>
          </a:p>
        </p:txBody>
      </p:sp>
    </p:spTree>
    <p:extLst>
      <p:ext uri="{BB962C8B-B14F-4D97-AF65-F5344CB8AC3E}">
        <p14:creationId xmlns:p14="http://schemas.microsoft.com/office/powerpoint/2010/main" val="358062493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210" y="0"/>
            <a:ext cx="8926109" cy="889686"/>
          </a:xfrm>
          <a:noFill/>
        </p:spPr>
        <p:txBody>
          <a:bodyPr/>
          <a:lstStyle/>
          <a:p>
            <a:pPr algn="l"/>
            <a:r>
              <a:rPr lang="en-US" sz="3600" b="1" dirty="0" smtClean="0"/>
              <a:t>Solution </a:t>
            </a:r>
            <a:r>
              <a:rPr lang="en-US" sz="3600" b="1" dirty="0" err="1" smtClean="0"/>
              <a:t>Ctd</a:t>
            </a:r>
            <a:endParaRPr lang="en-US" sz="3600" dirty="0"/>
          </a:p>
        </p:txBody>
      </p:sp>
      <p:sp>
        <p:nvSpPr>
          <p:cNvPr id="3" name="Content Placeholder 2"/>
          <p:cNvSpPr>
            <a:spLocks noGrp="1"/>
          </p:cNvSpPr>
          <p:nvPr>
            <p:ph idx="1"/>
          </p:nvPr>
        </p:nvSpPr>
        <p:spPr>
          <a:xfrm>
            <a:off x="0" y="1023538"/>
            <a:ext cx="11971867" cy="5834462"/>
          </a:xfrm>
          <a:noFill/>
        </p:spPr>
        <p:txBody>
          <a:bodyPr/>
          <a:lstStyle/>
          <a:p>
            <a:r>
              <a:rPr lang="en-US" dirty="0" smtClean="0"/>
              <a:t>However</a:t>
            </a:r>
            <a:r>
              <a:rPr lang="en-US" dirty="0"/>
              <a:t>, Project A is a riskier project since there is a chance that the </a:t>
            </a:r>
            <a:r>
              <a:rPr lang="en-US" dirty="0" err="1"/>
              <a:t>cashflow</a:t>
            </a:r>
            <a:r>
              <a:rPr lang="en-US" dirty="0"/>
              <a:t> might be $ 300,000. </a:t>
            </a:r>
          </a:p>
          <a:p>
            <a:r>
              <a:rPr lang="en-US" dirty="0"/>
              <a:t>Project B on the other hand is a less risky project since we are sure that $ 600,000 will be received.</a:t>
            </a:r>
          </a:p>
          <a:p>
            <a:r>
              <a:rPr lang="en-US" dirty="0"/>
              <a:t> 	b) A risk seeker would choose Project A </a:t>
            </a:r>
          </a:p>
          <a:p>
            <a:r>
              <a:rPr lang="en-US" dirty="0"/>
              <a:t>           </a:t>
            </a:r>
            <a:r>
              <a:rPr lang="en-US" dirty="0" smtClean="0"/>
              <a:t>A </a:t>
            </a:r>
            <a:r>
              <a:rPr lang="en-US" dirty="0"/>
              <a:t>risk averter would choose Project B. </a:t>
            </a:r>
            <a:r>
              <a:rPr lang="en-US" b="1" dirty="0"/>
              <a:t> </a:t>
            </a:r>
            <a:endParaRPr lang="en-US" b="1" dirty="0" smtClean="0"/>
          </a:p>
          <a:p>
            <a:r>
              <a:rPr lang="en-US" dirty="0"/>
              <a:t>A risk neutral decision maker would be indifferent between the two projects since the expected </a:t>
            </a:r>
            <a:r>
              <a:rPr lang="en-US" dirty="0" err="1"/>
              <a:t>cashflows</a:t>
            </a:r>
            <a:r>
              <a:rPr lang="en-US" dirty="0"/>
              <a:t> are equal</a:t>
            </a:r>
            <a:endParaRPr lang="en-US" dirty="0"/>
          </a:p>
        </p:txBody>
      </p:sp>
    </p:spTree>
    <p:extLst>
      <p:ext uri="{BB962C8B-B14F-4D97-AF65-F5344CB8AC3E}">
        <p14:creationId xmlns:p14="http://schemas.microsoft.com/office/powerpoint/2010/main" val="125480851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210" y="0"/>
            <a:ext cx="11413383" cy="889686"/>
          </a:xfrm>
          <a:noFill/>
        </p:spPr>
        <p:txBody>
          <a:bodyPr/>
          <a:lstStyle/>
          <a:p>
            <a:pPr lvl="0" algn="l"/>
            <a:r>
              <a:rPr lang="en-US" sz="3600" b="1" dirty="0"/>
              <a:t>Measurement of </a:t>
            </a:r>
            <a:r>
              <a:rPr lang="en-US" sz="3600" b="1" dirty="0" smtClean="0"/>
              <a:t>Risk</a:t>
            </a:r>
            <a:endParaRPr lang="en-US" sz="3600" dirty="0"/>
          </a:p>
        </p:txBody>
      </p:sp>
      <p:sp>
        <p:nvSpPr>
          <p:cNvPr id="3" name="Content Placeholder 2"/>
          <p:cNvSpPr>
            <a:spLocks noGrp="1"/>
          </p:cNvSpPr>
          <p:nvPr>
            <p:ph idx="1"/>
          </p:nvPr>
        </p:nvSpPr>
        <p:spPr>
          <a:xfrm>
            <a:off x="0" y="1023538"/>
            <a:ext cx="12192000" cy="6200222"/>
          </a:xfrm>
          <a:noFill/>
        </p:spPr>
        <p:txBody>
          <a:bodyPr/>
          <a:lstStyle/>
          <a:p>
            <a:pPr marL="0" indent="0" algn="just">
              <a:buNone/>
            </a:pPr>
            <a:r>
              <a:rPr lang="en-US" dirty="0" smtClean="0"/>
              <a:t>A </a:t>
            </a:r>
            <a:r>
              <a:rPr lang="en-US" dirty="0"/>
              <a:t>number of basic statistical devices may be employed to measure the extent of risk inherent in any given situation.  </a:t>
            </a:r>
            <a:endParaRPr lang="en-US" dirty="0" smtClean="0"/>
          </a:p>
          <a:p>
            <a:pPr marL="0" indent="0" algn="just">
              <a:buNone/>
            </a:pPr>
            <a:endParaRPr lang="en-US" dirty="0"/>
          </a:p>
          <a:p>
            <a:pPr algn="just"/>
            <a:r>
              <a:rPr lang="en-US" dirty="0"/>
              <a:t>Three important measures are:</a:t>
            </a:r>
          </a:p>
          <a:p>
            <a:pPr marL="0" lvl="0" indent="0" algn="just">
              <a:buNone/>
            </a:pPr>
            <a:r>
              <a:rPr lang="en-US" dirty="0" smtClean="0"/>
              <a:t>1. </a:t>
            </a:r>
            <a:r>
              <a:rPr lang="en-US" dirty="0"/>
              <a:t>Variance /Standard Deviation </a:t>
            </a:r>
          </a:p>
          <a:p>
            <a:pPr marL="0" lvl="0" indent="0" algn="just">
              <a:buNone/>
            </a:pPr>
            <a:r>
              <a:rPr lang="en-US" dirty="0" smtClean="0"/>
              <a:t>2 Coefficient </a:t>
            </a:r>
            <a:r>
              <a:rPr lang="en-US" dirty="0"/>
              <a:t>of Variation </a:t>
            </a:r>
          </a:p>
          <a:p>
            <a:pPr marL="0" lvl="0" indent="0" algn="just">
              <a:buNone/>
            </a:pPr>
            <a:r>
              <a:rPr lang="en-US" dirty="0" smtClean="0"/>
              <a:t>3 Beta </a:t>
            </a:r>
            <a:r>
              <a:rPr lang="en-US" dirty="0"/>
              <a:t>(ß) – This is widely used with portfolios-a group of assets/investments held together. This is measure of non- diversifiable risk.</a:t>
            </a:r>
          </a:p>
        </p:txBody>
      </p:sp>
    </p:spTree>
    <p:extLst>
      <p:ext uri="{BB962C8B-B14F-4D97-AF65-F5344CB8AC3E}">
        <p14:creationId xmlns:p14="http://schemas.microsoft.com/office/powerpoint/2010/main" val="77149101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210" y="0"/>
            <a:ext cx="12080790" cy="889686"/>
          </a:xfrm>
          <a:noFill/>
        </p:spPr>
        <p:txBody>
          <a:bodyPr/>
          <a:lstStyle/>
          <a:p>
            <a:pPr algn="l">
              <a:tabLst>
                <a:tab pos="5824538" algn="l"/>
              </a:tabLst>
            </a:pPr>
            <a:r>
              <a:rPr lang="en-US" sz="3600" b="1" dirty="0"/>
              <a:t>Variance </a:t>
            </a:r>
            <a:r>
              <a:rPr lang="en-US" sz="3600" b="1" dirty="0" smtClean="0"/>
              <a:t>-Single Asset</a:t>
            </a:r>
            <a:endParaRPr lang="en-US" sz="3600"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a:xfrm>
                <a:off x="0" y="1023538"/>
                <a:ext cx="12192000" cy="6200222"/>
              </a:xfrm>
              <a:noFill/>
            </p:spPr>
            <p:txBody>
              <a:bodyPr/>
              <a:lstStyle/>
              <a:p>
                <a:r>
                  <a:rPr lang="en-US" dirty="0" smtClean="0"/>
                  <a:t>Variance </a:t>
                </a:r>
                <a:r>
                  <a:rPr lang="en-US" dirty="0"/>
                  <a:t>is a measure is of degree of dispersion between numbers in a data set from its average</a:t>
                </a:r>
                <a:r>
                  <a:rPr lang="en-US" dirty="0" smtClean="0"/>
                  <a:t>.</a:t>
                </a:r>
              </a:p>
              <a:p>
                <a:endParaRPr lang="en-GB" dirty="0"/>
              </a:p>
              <a:p>
                <a:endParaRPr lang="en-GB" dirty="0" smtClean="0"/>
              </a:p>
              <a:p>
                <a:endParaRPr lang="en-GB" dirty="0" smtClean="0"/>
              </a:p>
              <a:p>
                <a:endParaRPr lang="en-GB" dirty="0"/>
              </a:p>
              <a:p>
                <a:pPr marL="0" indent="0">
                  <a:buNone/>
                </a:pPr>
                <a14:m>
                  <m:oMath xmlns:m="http://schemas.openxmlformats.org/officeDocument/2006/math">
                    <m:sSup>
                      <m:sSupPr>
                        <m:ctrlPr>
                          <a:rPr lang="en-US" i="1"/>
                        </m:ctrlPr>
                      </m:sSupPr>
                      <m:e>
                        <m:r>
                          <a:rPr lang="en-US" i="1"/>
                          <m:t>𝜎</m:t>
                        </m:r>
                      </m:e>
                      <m:sup>
                        <m:r>
                          <a:rPr lang="en-US" i="1"/>
                          <m:t>2</m:t>
                        </m:r>
                      </m:sup>
                    </m:sSup>
                  </m:oMath>
                </a14:m>
                <a:r>
                  <a:rPr lang="en-US" dirty="0"/>
                  <a:t>   is the Variance </a:t>
                </a:r>
              </a:p>
              <a:p>
                <a:pPr marL="0" indent="0">
                  <a:buNone/>
                </a:pPr>
                <a:r>
                  <a:rPr lang="en-US" dirty="0" err="1"/>
                  <a:t>NCF</a:t>
                </a:r>
                <a:r>
                  <a:rPr lang="en-US" baseline="-25000" dirty="0" err="1"/>
                  <a:t>j</a:t>
                </a:r>
                <a:r>
                  <a:rPr lang="en-US" dirty="0"/>
                  <a:t>- Net cash flows</a:t>
                </a:r>
              </a:p>
              <a:p>
                <a:pPr marL="0" indent="0">
                  <a:buNone/>
                </a:pPr>
                <a:r>
                  <a:rPr lang="en-US" dirty="0" err="1"/>
                  <a:t>ENCF</a:t>
                </a:r>
                <a:r>
                  <a:rPr lang="en-US" baseline="-25000" dirty="0" err="1"/>
                  <a:t>j</a:t>
                </a:r>
                <a:r>
                  <a:rPr lang="en-US" dirty="0"/>
                  <a:t> – Expected net </a:t>
                </a:r>
                <a:r>
                  <a:rPr lang="en-US" dirty="0" err="1"/>
                  <a:t>cashflows</a:t>
                </a:r>
                <a:endParaRPr lang="en-US" dirty="0"/>
              </a:p>
              <a:p>
                <a:pPr marL="0" indent="0">
                  <a:buNone/>
                </a:pPr>
                <a:r>
                  <a:rPr lang="en-US" dirty="0" err="1"/>
                  <a:t>P</a:t>
                </a:r>
                <a:r>
                  <a:rPr lang="en-US" baseline="-25000" dirty="0" err="1"/>
                  <a:t>j</a:t>
                </a:r>
                <a:r>
                  <a:rPr lang="en-US" dirty="0"/>
                  <a:t>- </a:t>
                </a:r>
                <a:r>
                  <a:rPr lang="en-US" dirty="0" smtClean="0"/>
                  <a:t>Probability</a:t>
                </a:r>
                <a:endParaRPr lang="en-US"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0" y="1023538"/>
                <a:ext cx="12192000" cy="6200222"/>
              </a:xfrm>
              <a:blipFill>
                <a:blip r:embed="rId2"/>
                <a:stretch>
                  <a:fillRect l="-1250" t="-1278" r="-1450"/>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4" name="Rectangle 3"/>
              <p:cNvSpPr/>
              <p:nvPr/>
            </p:nvSpPr>
            <p:spPr>
              <a:xfrm>
                <a:off x="677333" y="2624667"/>
                <a:ext cx="6824134" cy="1317348"/>
              </a:xfrm>
              <a:prstGeom prst="rect">
                <a:avLst/>
              </a:prstGeom>
            </p:spPr>
            <p:txBody>
              <a:bodyPr wrap="square">
                <a:spAutoFit/>
              </a:bodyPr>
              <a:lstStyle/>
              <a:p>
                <a14:m>
                  <m:oMathPara xmlns:m="http://schemas.openxmlformats.org/officeDocument/2006/math">
                    <m:oMathParaPr>
                      <m:jc m:val="centerGroup"/>
                    </m:oMathParaPr>
                    <m:oMath xmlns:m="http://schemas.openxmlformats.org/officeDocument/2006/math">
                      <m:sSup>
                        <m:sSupPr>
                          <m:ctrlPr>
                            <a:rPr lang="en-US" sz="2800" b="1">
                              <a:latin typeface="Cambria Math" panose="02040503050406030204" pitchFamily="18" charset="0"/>
                            </a:rPr>
                          </m:ctrlPr>
                        </m:sSupPr>
                        <m:e>
                          <m:r>
                            <a:rPr lang="en-US" sz="2800" b="1" i="1">
                              <a:latin typeface="Cambria Math" panose="02040503050406030204" pitchFamily="18" charset="0"/>
                            </a:rPr>
                            <m:t>𝝈</m:t>
                          </m:r>
                        </m:e>
                        <m:sup>
                          <m:r>
                            <a:rPr lang="en-US" sz="2800" b="1" i="0">
                              <a:latin typeface="Cambria Math" panose="02040503050406030204" pitchFamily="18" charset="0"/>
                            </a:rPr>
                            <m:t>𝟐</m:t>
                          </m:r>
                        </m:sup>
                      </m:sSup>
                      <m:r>
                        <a:rPr lang="en-US" sz="2800" b="1" i="0">
                          <a:latin typeface="Cambria Math" panose="02040503050406030204" pitchFamily="18" charset="0"/>
                        </a:rPr>
                        <m:t>=</m:t>
                      </m:r>
                      <m:nary>
                        <m:naryPr>
                          <m:chr m:val="∑"/>
                          <m:limLoc m:val="undOvr"/>
                          <m:ctrlPr>
                            <a:rPr lang="en-US" sz="2800" b="1" i="1">
                              <a:latin typeface="Cambria Math" panose="02040503050406030204" pitchFamily="18" charset="0"/>
                            </a:rPr>
                          </m:ctrlPr>
                        </m:naryPr>
                        <m:sub>
                          <m:r>
                            <a:rPr lang="en-US" sz="2800" b="1" i="1">
                              <a:latin typeface="Cambria Math" panose="02040503050406030204" pitchFamily="18" charset="0"/>
                            </a:rPr>
                            <m:t>𝒋</m:t>
                          </m:r>
                          <m:r>
                            <a:rPr lang="en-US" sz="2800" b="1" i="0">
                              <a:latin typeface="Cambria Math" panose="02040503050406030204" pitchFamily="18" charset="0"/>
                            </a:rPr>
                            <m:t>=</m:t>
                          </m:r>
                          <m:r>
                            <a:rPr lang="en-US" sz="2800" b="1" i="0">
                              <a:latin typeface="Cambria Math" panose="02040503050406030204" pitchFamily="18" charset="0"/>
                            </a:rPr>
                            <m:t>𝟏</m:t>
                          </m:r>
                        </m:sub>
                        <m:sup>
                          <m:r>
                            <a:rPr lang="en-US" sz="2800" b="1" i="1">
                              <a:latin typeface="Cambria Math" panose="02040503050406030204" pitchFamily="18" charset="0"/>
                            </a:rPr>
                            <m:t>𝒏</m:t>
                          </m:r>
                        </m:sup>
                        <m:e>
                          <m:sSup>
                            <m:sSupPr>
                              <m:ctrlPr>
                                <a:rPr lang="en-US" sz="2800" b="1" i="1">
                                  <a:latin typeface="Cambria Math" panose="02040503050406030204" pitchFamily="18" charset="0"/>
                                </a:rPr>
                              </m:ctrlPr>
                            </m:sSupPr>
                            <m:e>
                              <m:d>
                                <m:dPr>
                                  <m:ctrlPr>
                                    <a:rPr lang="en-US" sz="2800" b="1" i="1">
                                      <a:latin typeface="Cambria Math" panose="02040503050406030204" pitchFamily="18" charset="0"/>
                                    </a:rPr>
                                  </m:ctrlPr>
                                </m:dPr>
                                <m:e>
                                  <m:sSub>
                                    <m:sSubPr>
                                      <m:ctrlPr>
                                        <a:rPr lang="en-US" sz="2800" b="1" i="1">
                                          <a:latin typeface="Cambria Math" panose="02040503050406030204" pitchFamily="18" charset="0"/>
                                        </a:rPr>
                                      </m:ctrlPr>
                                    </m:sSubPr>
                                    <m:e>
                                      <m:r>
                                        <a:rPr lang="en-US" sz="2800" b="1" i="1">
                                          <a:latin typeface="Cambria Math" panose="02040503050406030204" pitchFamily="18" charset="0"/>
                                        </a:rPr>
                                        <m:t>𝑵𝑪𝑭</m:t>
                                      </m:r>
                                    </m:e>
                                    <m:sub>
                                      <m:r>
                                        <a:rPr lang="en-US" sz="2800" b="1" i="1">
                                          <a:latin typeface="Cambria Math" panose="02040503050406030204" pitchFamily="18" charset="0"/>
                                        </a:rPr>
                                        <m:t>𝑱</m:t>
                                      </m:r>
                                    </m:sub>
                                  </m:sSub>
                                  <m:r>
                                    <a:rPr lang="en-US" sz="2800" b="1" i="0">
                                      <a:latin typeface="Cambria Math" panose="02040503050406030204" pitchFamily="18" charset="0"/>
                                    </a:rPr>
                                    <m:t>−</m:t>
                                  </m:r>
                                  <m:r>
                                    <a:rPr lang="en-US" sz="2800" b="1" i="1">
                                      <a:latin typeface="Cambria Math" panose="02040503050406030204" pitchFamily="18" charset="0"/>
                                    </a:rPr>
                                    <m:t>𝑬𝑵𝑪𝑭</m:t>
                                  </m:r>
                                </m:e>
                              </m:d>
                            </m:e>
                            <m:sup>
                              <m:r>
                                <a:rPr lang="en-US" sz="2800" b="1" i="0">
                                  <a:latin typeface="Cambria Math" panose="02040503050406030204" pitchFamily="18" charset="0"/>
                                </a:rPr>
                                <m:t>𝟐</m:t>
                              </m:r>
                            </m:sup>
                          </m:sSup>
                        </m:e>
                      </m:nary>
                      <m:sSub>
                        <m:sSubPr>
                          <m:ctrlPr>
                            <a:rPr lang="en-US" sz="2800" b="1" i="1">
                              <a:latin typeface="Cambria Math" panose="02040503050406030204" pitchFamily="18" charset="0"/>
                            </a:rPr>
                          </m:ctrlPr>
                        </m:sSubPr>
                        <m:e>
                          <m:r>
                            <a:rPr lang="en-US" sz="2800" b="1" i="1">
                              <a:latin typeface="Cambria Math" panose="02040503050406030204" pitchFamily="18" charset="0"/>
                            </a:rPr>
                            <m:t>𝑷</m:t>
                          </m:r>
                        </m:e>
                        <m:sub>
                          <m:r>
                            <a:rPr lang="en-US" sz="2800" b="1" i="1">
                              <a:latin typeface="Cambria Math" panose="02040503050406030204" pitchFamily="18" charset="0"/>
                            </a:rPr>
                            <m:t>𝒋</m:t>
                          </m:r>
                        </m:sub>
                      </m:sSub>
                    </m:oMath>
                  </m:oMathPara>
                </a14:m>
                <a:endParaRPr lang="en-US" sz="2800" b="1" dirty="0"/>
              </a:p>
            </p:txBody>
          </p:sp>
        </mc:Choice>
        <mc:Fallback>
          <p:sp>
            <p:nvSpPr>
              <p:cNvPr id="4" name="Rectangle 3"/>
              <p:cNvSpPr>
                <a:spLocks noRot="1" noChangeAspect="1" noMove="1" noResize="1" noEditPoints="1" noAdjustHandles="1" noChangeArrowheads="1" noChangeShapeType="1" noTextEdit="1"/>
              </p:cNvSpPr>
              <p:nvPr/>
            </p:nvSpPr>
            <p:spPr>
              <a:xfrm>
                <a:off x="677333" y="2624667"/>
                <a:ext cx="6824134" cy="1317348"/>
              </a:xfrm>
              <a:prstGeom prst="rect">
                <a:avLst/>
              </a:prstGeom>
              <a:blipFill>
                <a:blip r:embed="rId3"/>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117811437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210" y="-1"/>
            <a:ext cx="12080790" cy="1135117"/>
          </a:xfrm>
          <a:noFill/>
        </p:spPr>
        <p:txBody>
          <a:bodyPr/>
          <a:lstStyle/>
          <a:p>
            <a:pPr algn="l"/>
            <a:r>
              <a:rPr lang="en-US" sz="3600" b="1" dirty="0"/>
              <a:t>Variance </a:t>
            </a:r>
            <a:r>
              <a:rPr lang="en-US" sz="3600" b="1" dirty="0" smtClean="0"/>
              <a:t>– Interpretation </a:t>
            </a:r>
            <a:endParaRPr lang="en-US" sz="3600" dirty="0"/>
          </a:p>
        </p:txBody>
      </p:sp>
      <p:sp>
        <p:nvSpPr>
          <p:cNvPr id="3" name="Content Placeholder 2"/>
          <p:cNvSpPr>
            <a:spLocks noGrp="1"/>
          </p:cNvSpPr>
          <p:nvPr>
            <p:ph idx="1"/>
          </p:nvPr>
        </p:nvSpPr>
        <p:spPr>
          <a:xfrm>
            <a:off x="0" y="1023538"/>
            <a:ext cx="12192000" cy="6200222"/>
          </a:xfrm>
          <a:noFill/>
        </p:spPr>
        <p:txBody>
          <a:bodyPr/>
          <a:lstStyle/>
          <a:p>
            <a:pPr marL="0" indent="0">
              <a:buNone/>
            </a:pPr>
            <a:r>
              <a:rPr lang="en-US" dirty="0" smtClean="0"/>
              <a:t> </a:t>
            </a:r>
            <a:r>
              <a:rPr lang="en-US" dirty="0"/>
              <a:t>Variance of </a:t>
            </a:r>
            <a:r>
              <a:rPr lang="en-US" b="1" dirty="0"/>
              <a:t>Zero</a:t>
            </a:r>
            <a:r>
              <a:rPr lang="en-US" dirty="0"/>
              <a:t> indicates that </a:t>
            </a:r>
            <a:r>
              <a:rPr lang="en-US" dirty="0" err="1"/>
              <a:t>cashfllows</a:t>
            </a:r>
            <a:r>
              <a:rPr lang="en-US" dirty="0"/>
              <a:t> would be generated over the lifetime of the project would be the same</a:t>
            </a:r>
            <a:r>
              <a:rPr lang="en-US" dirty="0" smtClean="0"/>
              <a:t>.</a:t>
            </a:r>
          </a:p>
          <a:p>
            <a:pPr marL="0" indent="0">
              <a:buNone/>
            </a:pPr>
            <a:endParaRPr lang="en-US" dirty="0"/>
          </a:p>
          <a:p>
            <a:pPr marL="0" indent="0">
              <a:buNone/>
            </a:pPr>
            <a:r>
              <a:rPr lang="en-US" dirty="0"/>
              <a:t>A </a:t>
            </a:r>
            <a:r>
              <a:rPr lang="en-US" b="1" dirty="0"/>
              <a:t>large</a:t>
            </a:r>
            <a:r>
              <a:rPr lang="en-US" dirty="0"/>
              <a:t> variance indicates that there will be large variability between </a:t>
            </a:r>
            <a:r>
              <a:rPr lang="en-US" dirty="0" err="1"/>
              <a:t>cashflows</a:t>
            </a:r>
            <a:r>
              <a:rPr lang="en-US" dirty="0"/>
              <a:t> of different </a:t>
            </a:r>
            <a:r>
              <a:rPr lang="en-US" dirty="0" smtClean="0"/>
              <a:t>years</a:t>
            </a:r>
          </a:p>
          <a:p>
            <a:pPr marL="0" indent="0">
              <a:buNone/>
            </a:pPr>
            <a:endParaRPr lang="en-US" dirty="0" smtClean="0"/>
          </a:p>
          <a:p>
            <a:pPr marL="0" indent="0">
              <a:buNone/>
            </a:pPr>
            <a:r>
              <a:rPr lang="en-US" dirty="0" smtClean="0"/>
              <a:t>A </a:t>
            </a:r>
            <a:r>
              <a:rPr lang="en-US" b="1" dirty="0"/>
              <a:t>small</a:t>
            </a:r>
            <a:r>
              <a:rPr lang="en-US" dirty="0"/>
              <a:t> variance indicates that there will be </a:t>
            </a:r>
            <a:r>
              <a:rPr lang="en-US" dirty="0" err="1"/>
              <a:t>cashflows</a:t>
            </a:r>
            <a:r>
              <a:rPr lang="en-US" dirty="0"/>
              <a:t> will a somewhat stable throughout the life of the project</a:t>
            </a:r>
            <a:r>
              <a:rPr lang="en-US" dirty="0" smtClean="0"/>
              <a:t>.</a:t>
            </a:r>
            <a:endParaRPr lang="en-US" dirty="0"/>
          </a:p>
        </p:txBody>
      </p:sp>
    </p:spTree>
    <p:extLst>
      <p:ext uri="{BB962C8B-B14F-4D97-AF65-F5344CB8AC3E}">
        <p14:creationId xmlns:p14="http://schemas.microsoft.com/office/powerpoint/2010/main" val="318211660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210" y="-1"/>
            <a:ext cx="12080790" cy="1135117"/>
          </a:xfrm>
          <a:noFill/>
        </p:spPr>
        <p:txBody>
          <a:bodyPr/>
          <a:lstStyle/>
          <a:p>
            <a:pPr algn="l"/>
            <a:r>
              <a:rPr lang="en-US" sz="3600" b="1" dirty="0" smtClean="0"/>
              <a:t>Standard Deviation- Single Asset</a:t>
            </a:r>
            <a:endParaRPr lang="en-US" sz="3600"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a:xfrm>
                <a:off x="0" y="1023538"/>
                <a:ext cx="12192000" cy="6200222"/>
              </a:xfrm>
              <a:noFill/>
            </p:spPr>
            <p:txBody>
              <a:bodyPr/>
              <a:lstStyle/>
              <a:p>
                <a:pPr marL="0" indent="0">
                  <a:buNone/>
                </a:pPr>
                <a:r>
                  <a:rPr lang="en-US" dirty="0" smtClean="0"/>
                  <a:t>Standard </a:t>
                </a:r>
                <a:r>
                  <a:rPr lang="en-US" dirty="0"/>
                  <a:t>deviation is the degree of variation of individual items of set of data from its average. </a:t>
                </a:r>
                <a:endParaRPr lang="en-US" dirty="0" smtClean="0"/>
              </a:p>
              <a:p>
                <a:pPr marL="0" indent="0">
                  <a:buNone/>
                </a:pPr>
                <a:endParaRPr lang="en-US" dirty="0"/>
              </a:p>
              <a:p>
                <a:pPr marL="0" indent="0">
                  <a:buNone/>
                </a:pPr>
                <a:r>
                  <a:rPr lang="en-US" dirty="0" smtClean="0"/>
                  <a:t>The </a:t>
                </a:r>
                <a:r>
                  <a:rPr lang="en-US" dirty="0"/>
                  <a:t>square root of variance is called standard deviation.  </a:t>
                </a:r>
                <a:r>
                  <a:rPr lang="en-US" dirty="0" err="1"/>
                  <a:t>ie</a:t>
                </a:r>
                <a:r>
                  <a:rPr lang="en-US" dirty="0"/>
                  <a:t>  </a:t>
                </a:r>
                <a:endParaRPr lang="en-US" dirty="0" smtClean="0"/>
              </a:p>
              <a:p>
                <a:pPr marL="0" indent="0">
                  <a:buNone/>
                </a:pPr>
                <a:r>
                  <a:rPr lang="en-US" dirty="0"/>
                  <a:t> </a:t>
                </a:r>
                <a:r>
                  <a:rPr lang="en-US" dirty="0" smtClean="0"/>
                  <a:t>This is given by,  </a:t>
                </a:r>
                <a14:m>
                  <m:oMath xmlns:m="http://schemas.openxmlformats.org/officeDocument/2006/math">
                    <m:sSup>
                      <m:sSupPr>
                        <m:ctrlPr>
                          <a:rPr lang="en-US" i="1"/>
                        </m:ctrlPr>
                      </m:sSupPr>
                      <m:e>
                        <m:r>
                          <a:rPr lang="en-US" i="1"/>
                          <m:t>√</m:t>
                        </m:r>
                        <m:r>
                          <a:rPr lang="en-US" i="1"/>
                          <m:t>𝜎</m:t>
                        </m:r>
                      </m:e>
                      <m:sup>
                        <m:r>
                          <a:rPr lang="en-US" i="1"/>
                          <m:t>2</m:t>
                        </m:r>
                      </m:sup>
                    </m:sSup>
                  </m:oMath>
                </a14:m>
                <a:endParaRPr lang="en-US" dirty="0"/>
              </a:p>
              <a:p>
                <a:pPr marL="0" indent="0" algn="just">
                  <a:buNone/>
                </a:pPr>
                <a:endParaRPr lang="en-GB" dirty="0" smtClean="0"/>
              </a:p>
              <a:p>
                <a:pPr marL="0" indent="0" algn="just">
                  <a:buNone/>
                </a:pPr>
                <a:r>
                  <a:rPr lang="en-US" dirty="0"/>
                  <a:t>Standard deviation is used to calculate risk associated with the estimated </a:t>
                </a:r>
                <a:r>
                  <a:rPr lang="en-US" dirty="0" err="1"/>
                  <a:t>cashflows</a:t>
                </a:r>
                <a:r>
                  <a:rPr lang="en-US" dirty="0"/>
                  <a:t> from a project.</a:t>
                </a:r>
              </a:p>
              <a:p>
                <a:pPr marL="0" indent="0" algn="just">
                  <a:buNone/>
                </a:pPr>
                <a:endParaRPr lang="en-US"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0" y="1023538"/>
                <a:ext cx="12192000" cy="6200222"/>
              </a:xfrm>
              <a:blipFill>
                <a:blip r:embed="rId2"/>
                <a:stretch>
                  <a:fillRect l="-1250" t="-1278" r="-1250"/>
                </a:stretch>
              </a:blipFill>
            </p:spPr>
            <p:txBody>
              <a:bodyPr/>
              <a:lstStyle/>
              <a:p>
                <a:r>
                  <a:rPr lang="en-US">
                    <a:noFill/>
                  </a:rPr>
                  <a:t> </a:t>
                </a:r>
              </a:p>
            </p:txBody>
          </p:sp>
        </mc:Fallback>
      </mc:AlternateContent>
    </p:spTree>
    <p:extLst>
      <p:ext uri="{BB962C8B-B14F-4D97-AF65-F5344CB8AC3E}">
        <p14:creationId xmlns:p14="http://schemas.microsoft.com/office/powerpoint/2010/main" val="359109576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210" y="0"/>
            <a:ext cx="8926109" cy="889686"/>
          </a:xfrm>
          <a:noFill/>
        </p:spPr>
        <p:txBody>
          <a:bodyPr/>
          <a:lstStyle/>
          <a:p>
            <a:pPr algn="l"/>
            <a:r>
              <a:rPr lang="en-US" sz="3600" b="1" dirty="0"/>
              <a:t>Illustration </a:t>
            </a:r>
            <a:endParaRPr lang="en-US" sz="3600" dirty="0"/>
          </a:p>
        </p:txBody>
      </p:sp>
      <p:sp>
        <p:nvSpPr>
          <p:cNvPr id="3" name="Content Placeholder 2"/>
          <p:cNvSpPr>
            <a:spLocks noGrp="1"/>
          </p:cNvSpPr>
          <p:nvPr>
            <p:ph idx="1"/>
          </p:nvPr>
        </p:nvSpPr>
        <p:spPr>
          <a:xfrm>
            <a:off x="111210" y="744583"/>
            <a:ext cx="12080790" cy="6113417"/>
          </a:xfrm>
          <a:noFill/>
        </p:spPr>
        <p:txBody>
          <a:bodyPr/>
          <a:lstStyle/>
          <a:p>
            <a:pPr marL="0" indent="0">
              <a:buNone/>
            </a:pPr>
            <a:r>
              <a:rPr lang="en-US" dirty="0" smtClean="0"/>
              <a:t>An </a:t>
            </a:r>
            <a:r>
              <a:rPr lang="en-US" dirty="0"/>
              <a:t>investment with the following possible outcomes and probabilities of outcomes is as </a:t>
            </a:r>
            <a:r>
              <a:rPr lang="en-US" dirty="0" smtClean="0"/>
              <a:t>shown</a:t>
            </a:r>
          </a:p>
          <a:p>
            <a:pPr marL="0" indent="0">
              <a:buNone/>
            </a:pPr>
            <a:endParaRPr lang="en-GB" dirty="0"/>
          </a:p>
          <a:p>
            <a:pPr marL="0" indent="0">
              <a:buNone/>
            </a:pPr>
            <a:r>
              <a:rPr lang="en-US" b="1" dirty="0" smtClean="0"/>
              <a:t>States </a:t>
            </a:r>
            <a:r>
              <a:rPr lang="en-US" b="1" dirty="0"/>
              <a:t>of </a:t>
            </a:r>
            <a:r>
              <a:rPr lang="en-US" b="1" dirty="0" smtClean="0"/>
              <a:t>nature  Probability  Outcome </a:t>
            </a:r>
            <a:r>
              <a:rPr lang="en-US" b="1" dirty="0"/>
              <a:t>$`000'		</a:t>
            </a:r>
            <a:endParaRPr lang="en-US" dirty="0"/>
          </a:p>
          <a:p>
            <a:pPr marL="0" indent="0">
              <a:buNone/>
            </a:pPr>
            <a:r>
              <a:rPr lang="en-US" dirty="0" smtClean="0"/>
              <a:t>Pessimistic</a:t>
            </a:r>
            <a:r>
              <a:rPr lang="en-US" dirty="0"/>
              <a:t>	</a:t>
            </a:r>
            <a:r>
              <a:rPr lang="en-US" b="1" dirty="0"/>
              <a:t>	</a:t>
            </a:r>
            <a:r>
              <a:rPr lang="en-US" dirty="0" smtClean="0"/>
              <a:t>0.2                     300</a:t>
            </a:r>
            <a:r>
              <a:rPr lang="en-US" dirty="0"/>
              <a:t>	</a:t>
            </a:r>
          </a:p>
          <a:p>
            <a:pPr marL="0" indent="0">
              <a:buNone/>
            </a:pPr>
            <a:r>
              <a:rPr lang="en-US" dirty="0"/>
              <a:t>													</a:t>
            </a:r>
            <a:r>
              <a:rPr lang="en-US" dirty="0"/>
              <a:t> </a:t>
            </a:r>
            <a:r>
              <a:rPr lang="en-US" dirty="0" smtClean="0"/>
              <a:t>Moderate</a:t>
            </a:r>
            <a:r>
              <a:rPr lang="en-US" dirty="0"/>
              <a:t>		</a:t>
            </a:r>
            <a:r>
              <a:rPr lang="en-US" dirty="0" smtClean="0"/>
              <a:t>0.6                       </a:t>
            </a:r>
            <a:r>
              <a:rPr lang="en-US" dirty="0"/>
              <a:t>600	</a:t>
            </a:r>
          </a:p>
          <a:p>
            <a:pPr marL="0" indent="0">
              <a:buNone/>
            </a:pPr>
            <a:r>
              <a:rPr lang="en-US" dirty="0"/>
              <a:t>											</a:t>
            </a:r>
            <a:r>
              <a:rPr lang="en-US" dirty="0" smtClean="0"/>
              <a:t>	</a:t>
            </a:r>
          </a:p>
          <a:p>
            <a:pPr marL="0" indent="0">
              <a:buNone/>
            </a:pPr>
            <a:r>
              <a:rPr lang="en-US" dirty="0" smtClean="0"/>
              <a:t>Optimistic</a:t>
            </a:r>
            <a:r>
              <a:rPr lang="en-US" dirty="0"/>
              <a:t>	</a:t>
            </a:r>
            <a:r>
              <a:rPr lang="en-US" dirty="0" smtClean="0"/>
              <a:t>          0.2    </a:t>
            </a:r>
            <a:r>
              <a:rPr lang="en-US" dirty="0"/>
              <a:t>	</a:t>
            </a:r>
            <a:r>
              <a:rPr lang="en-US" dirty="0" smtClean="0"/>
              <a:t>                    900</a:t>
            </a:r>
            <a:r>
              <a:rPr lang="en-US" dirty="0"/>
              <a:t>	</a:t>
            </a:r>
            <a:r>
              <a:rPr lang="en-US" dirty="0"/>
              <a:t>	 </a:t>
            </a:r>
          </a:p>
          <a:p>
            <a:pPr marL="0" indent="0">
              <a:buNone/>
            </a:pPr>
            <a:r>
              <a:rPr lang="en-US" dirty="0" smtClean="0"/>
              <a:t>Required</a:t>
            </a:r>
            <a:r>
              <a:rPr lang="en-US" dirty="0"/>
              <a:t>: Calculate the standard deviation of the investment</a:t>
            </a:r>
          </a:p>
          <a:p>
            <a:pPr marL="0" indent="0" algn="just">
              <a:buNone/>
            </a:pPr>
            <a:endParaRPr lang="en-US" dirty="0"/>
          </a:p>
        </p:txBody>
      </p:sp>
    </p:spTree>
    <p:extLst>
      <p:ext uri="{BB962C8B-B14F-4D97-AF65-F5344CB8AC3E}">
        <p14:creationId xmlns:p14="http://schemas.microsoft.com/office/powerpoint/2010/main" val="302658771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210" y="0"/>
            <a:ext cx="8926109" cy="889686"/>
          </a:xfrm>
          <a:noFill/>
        </p:spPr>
        <p:txBody>
          <a:bodyPr/>
          <a:lstStyle/>
          <a:p>
            <a:pPr algn="l"/>
            <a:r>
              <a:rPr lang="en-GB" sz="3600" b="1" dirty="0" smtClean="0"/>
              <a:t>Solution- Steps</a:t>
            </a:r>
            <a:endParaRPr lang="en-US" sz="3600" b="1" dirty="0"/>
          </a:p>
        </p:txBody>
      </p:sp>
      <p:sp>
        <p:nvSpPr>
          <p:cNvPr id="3" name="Content Placeholder 2"/>
          <p:cNvSpPr>
            <a:spLocks noGrp="1"/>
          </p:cNvSpPr>
          <p:nvPr>
            <p:ph idx="1"/>
          </p:nvPr>
        </p:nvSpPr>
        <p:spPr>
          <a:xfrm>
            <a:off x="111210" y="889686"/>
            <a:ext cx="12080790" cy="5832847"/>
          </a:xfrm>
          <a:noFill/>
        </p:spPr>
        <p:txBody>
          <a:bodyPr/>
          <a:lstStyle/>
          <a:p>
            <a:pPr marL="0" indent="0">
              <a:buNone/>
            </a:pPr>
            <a:r>
              <a:rPr lang="en-US" b="1" dirty="0"/>
              <a:t>Step One: Calculate the expected </a:t>
            </a:r>
            <a:r>
              <a:rPr lang="en-US" b="1" dirty="0" err="1"/>
              <a:t>cashflow</a:t>
            </a:r>
            <a:endParaRPr lang="en-US" dirty="0"/>
          </a:p>
          <a:p>
            <a:pPr marL="0" indent="0">
              <a:buNone/>
            </a:pPr>
            <a:r>
              <a:rPr lang="en-US" dirty="0" smtClean="0"/>
              <a:t>Expected </a:t>
            </a:r>
            <a:r>
              <a:rPr lang="en-US" dirty="0"/>
              <a:t>value (</a:t>
            </a:r>
            <a:r>
              <a:rPr lang="en-US" i="1" dirty="0"/>
              <a:t>E</a:t>
            </a:r>
            <a:r>
              <a:rPr lang="en-US" dirty="0"/>
              <a:t>D)	=	</a:t>
            </a:r>
            <a:r>
              <a:rPr lang="en-US" dirty="0" err="1"/>
              <a:t>ΣDP</a:t>
            </a:r>
            <a:endParaRPr lang="en-US" dirty="0"/>
          </a:p>
          <a:p>
            <a:pPr marL="0" indent="0">
              <a:buNone/>
            </a:pPr>
            <a:r>
              <a:rPr lang="en-US" dirty="0" smtClean="0"/>
              <a:t> </a:t>
            </a:r>
            <a:endParaRPr lang="en-US" dirty="0"/>
          </a:p>
          <a:p>
            <a:pPr marL="0" indent="0">
              <a:buNone/>
            </a:pPr>
            <a:r>
              <a:rPr lang="en-US" dirty="0" smtClean="0"/>
              <a:t>Where</a:t>
            </a:r>
            <a:r>
              <a:rPr lang="en-US" dirty="0"/>
              <a:t>,  	</a:t>
            </a:r>
            <a:r>
              <a:rPr lang="en-US" dirty="0" smtClean="0"/>
              <a:t>D </a:t>
            </a:r>
            <a:r>
              <a:rPr lang="en-US" dirty="0"/>
              <a:t>is the outcome</a:t>
            </a:r>
          </a:p>
          <a:p>
            <a:pPr marL="0" indent="0">
              <a:buNone/>
            </a:pPr>
            <a:r>
              <a:rPr lang="en-US" dirty="0" smtClean="0"/>
              <a:t>P </a:t>
            </a:r>
            <a:r>
              <a:rPr lang="en-US" dirty="0"/>
              <a:t>is the </a:t>
            </a:r>
            <a:r>
              <a:rPr lang="en-US" dirty="0" smtClean="0"/>
              <a:t>probability</a:t>
            </a:r>
          </a:p>
          <a:p>
            <a:pPr marL="0" indent="0">
              <a:buNone/>
            </a:pPr>
            <a:r>
              <a:rPr lang="en-US" i="1" dirty="0" smtClean="0"/>
              <a:t>E</a:t>
            </a:r>
            <a:r>
              <a:rPr lang="en-US" dirty="0" smtClean="0"/>
              <a:t>D </a:t>
            </a:r>
            <a:r>
              <a:rPr lang="en-US" dirty="0"/>
              <a:t>is the expected outcome</a:t>
            </a:r>
          </a:p>
          <a:p>
            <a:pPr marL="0" indent="0">
              <a:buNone/>
            </a:pPr>
            <a:endParaRPr lang="en-US" dirty="0"/>
          </a:p>
          <a:p>
            <a:pPr marL="0" indent="0">
              <a:buNone/>
            </a:pPr>
            <a:r>
              <a:rPr lang="en-US" b="1" dirty="0"/>
              <a:t>Step 2: Calculate the Variance then find the square root to get the standard deviation</a:t>
            </a:r>
            <a:r>
              <a:rPr lang="en-US" dirty="0"/>
              <a:t>.</a:t>
            </a:r>
          </a:p>
          <a:p>
            <a:pPr marL="0" indent="0">
              <a:buNone/>
            </a:pPr>
            <a:r>
              <a:rPr lang="en-US" dirty="0" smtClean="0"/>
              <a:t>Use </a:t>
            </a:r>
            <a:r>
              <a:rPr lang="en-US" dirty="0"/>
              <a:t>the formula </a:t>
            </a:r>
          </a:p>
        </p:txBody>
      </p:sp>
    </p:spTree>
    <p:extLst>
      <p:ext uri="{BB962C8B-B14F-4D97-AF65-F5344CB8AC3E}">
        <p14:creationId xmlns:p14="http://schemas.microsoft.com/office/powerpoint/2010/main" val="365964260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210" y="0"/>
            <a:ext cx="8926109" cy="889686"/>
          </a:xfrm>
          <a:noFill/>
        </p:spPr>
        <p:txBody>
          <a:bodyPr/>
          <a:lstStyle/>
          <a:p>
            <a:pPr algn="l"/>
            <a:r>
              <a:rPr lang="en-US" sz="3600" b="1" dirty="0" smtClean="0"/>
              <a:t>Solution-</a:t>
            </a:r>
            <a:r>
              <a:rPr lang="en-US" sz="3600" b="1" dirty="0" smtClean="0"/>
              <a:t>Step 1</a:t>
            </a:r>
            <a:endParaRPr lang="en-US" sz="3600" dirty="0"/>
          </a:p>
        </p:txBody>
      </p:sp>
      <p:sp>
        <p:nvSpPr>
          <p:cNvPr id="3" name="Content Placeholder 2"/>
          <p:cNvSpPr>
            <a:spLocks noGrp="1"/>
          </p:cNvSpPr>
          <p:nvPr>
            <p:ph idx="1"/>
          </p:nvPr>
        </p:nvSpPr>
        <p:spPr>
          <a:xfrm>
            <a:off x="111210" y="636814"/>
            <a:ext cx="12080790" cy="6586945"/>
          </a:xfrm>
          <a:noFill/>
        </p:spPr>
        <p:txBody>
          <a:bodyPr/>
          <a:lstStyle/>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buNone/>
            </a:pPr>
            <a:r>
              <a:rPr lang="en-US" dirty="0" smtClean="0"/>
              <a:t>The </a:t>
            </a:r>
            <a:r>
              <a:rPr lang="en-US" dirty="0"/>
              <a:t>expected value is therefore $ 600,000.  </a:t>
            </a:r>
          </a:p>
          <a:p>
            <a:pPr marL="0" indent="0">
              <a:buNone/>
            </a:pPr>
            <a:endParaRPr lang="en-US" dirty="0" smtClean="0"/>
          </a:p>
        </p:txBody>
      </p:sp>
      <p:pic>
        <p:nvPicPr>
          <p:cNvPr id="4" name="Picture 3"/>
          <p:cNvPicPr>
            <a:picLocks noChangeAspect="1"/>
          </p:cNvPicPr>
          <p:nvPr/>
        </p:nvPicPr>
        <p:blipFill>
          <a:blip r:embed="rId2"/>
          <a:stretch>
            <a:fillRect/>
          </a:stretch>
        </p:blipFill>
        <p:spPr>
          <a:xfrm>
            <a:off x="71219" y="1402080"/>
            <a:ext cx="8646061" cy="3566160"/>
          </a:xfrm>
          <a:prstGeom prst="rect">
            <a:avLst/>
          </a:prstGeom>
        </p:spPr>
      </p:pic>
    </p:spTree>
    <p:extLst>
      <p:ext uri="{BB962C8B-B14F-4D97-AF65-F5344CB8AC3E}">
        <p14:creationId xmlns:p14="http://schemas.microsoft.com/office/powerpoint/2010/main" val="352204688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210" y="126124"/>
            <a:ext cx="10782762" cy="763562"/>
          </a:xfrm>
          <a:noFill/>
        </p:spPr>
        <p:txBody>
          <a:bodyPr/>
          <a:lstStyle/>
          <a:p>
            <a:pPr algn="l"/>
            <a:r>
              <a:rPr lang="en-US" sz="3600" b="1" dirty="0"/>
              <a:t>Solution-Step </a:t>
            </a:r>
            <a:r>
              <a:rPr lang="en-US" sz="3600" b="1" dirty="0" smtClean="0"/>
              <a:t>2</a:t>
            </a:r>
            <a:endParaRPr lang="en-US" sz="3600" dirty="0"/>
          </a:p>
        </p:txBody>
      </p:sp>
      <p:sp>
        <p:nvSpPr>
          <p:cNvPr id="3" name="Content Placeholder 2"/>
          <p:cNvSpPr>
            <a:spLocks noGrp="1"/>
          </p:cNvSpPr>
          <p:nvPr>
            <p:ph idx="1"/>
          </p:nvPr>
        </p:nvSpPr>
        <p:spPr>
          <a:xfrm>
            <a:off x="283778" y="889685"/>
            <a:ext cx="11908221" cy="5674401"/>
          </a:xfrm>
          <a:noFill/>
        </p:spPr>
        <p:txBody>
          <a:bodyPr/>
          <a:lstStyle/>
          <a:p>
            <a:endParaRPr lang="en-US" dirty="0" smtClean="0"/>
          </a:p>
          <a:p>
            <a:endParaRPr lang="en-US" dirty="0" smtClean="0"/>
          </a:p>
          <a:p>
            <a:endParaRPr lang="en-US" dirty="0" smtClean="0"/>
          </a:p>
          <a:p>
            <a:endParaRPr lang="en-US" dirty="0"/>
          </a:p>
          <a:p>
            <a:endParaRPr lang="en-US" dirty="0" smtClean="0"/>
          </a:p>
          <a:p>
            <a:endParaRPr lang="en-US" dirty="0"/>
          </a:p>
          <a:p>
            <a:endParaRPr lang="en-US" dirty="0" smtClean="0"/>
          </a:p>
          <a:p>
            <a:endParaRPr lang="en-US" dirty="0"/>
          </a:p>
          <a:p>
            <a:pPr marL="0" indent="0">
              <a:buNone/>
            </a:pPr>
            <a:endParaRPr lang="en-US" dirty="0" smtClean="0"/>
          </a:p>
          <a:p>
            <a:pPr marL="0" indent="0">
              <a:buNone/>
            </a:pPr>
            <a:r>
              <a:rPr lang="en-US" dirty="0" smtClean="0"/>
              <a:t>The </a:t>
            </a:r>
            <a:r>
              <a:rPr lang="en-US" dirty="0" err="1" smtClean="0"/>
              <a:t>std</a:t>
            </a:r>
            <a:r>
              <a:rPr lang="en-US" dirty="0" smtClean="0"/>
              <a:t> dev  is </a:t>
            </a:r>
            <a:r>
              <a:rPr lang="en-US" dirty="0"/>
              <a:t>$ 6,000 (square root of the variance of $ 36,000,000) </a:t>
            </a:r>
            <a:endParaRPr lang="en-US" dirty="0"/>
          </a:p>
        </p:txBody>
      </p:sp>
      <p:sp>
        <p:nvSpPr>
          <p:cNvPr id="4" name="Rectangle 3"/>
          <p:cNvSpPr/>
          <p:nvPr/>
        </p:nvSpPr>
        <p:spPr>
          <a:xfrm>
            <a:off x="411480" y="1249680"/>
            <a:ext cx="8549640" cy="4524315"/>
          </a:xfrm>
          <a:prstGeom prst="rect">
            <a:avLst/>
          </a:prstGeom>
        </p:spPr>
        <p:txBody>
          <a:bodyPr wrap="square">
            <a:spAutoFit/>
          </a:bodyPr>
          <a:lstStyle/>
          <a:p>
            <a:pPr algn="just">
              <a:lnSpc>
                <a:spcPct val="150000"/>
              </a:lnSpc>
              <a:spcAft>
                <a:spcPts val="0"/>
              </a:spcAft>
              <a:tabLst>
                <a:tab pos="-914400" algn="l"/>
                <a:tab pos="-457200" algn="l"/>
                <a:tab pos="2879725" algn="l"/>
                <a:tab pos="3599815" algn="l"/>
                <a:tab pos="4319905" algn="l"/>
                <a:tab pos="5039995" algn="l"/>
                <a:tab pos="5760085" algn="l"/>
                <a:tab pos="6120130" algn="l"/>
                <a:tab pos="6480175" algn="l"/>
                <a:tab pos="6840220" algn="l"/>
                <a:tab pos="7200265" algn="l"/>
              </a:tabLst>
            </a:pPr>
            <a:r>
              <a:rPr lang="en-US" sz="2400" b="1" spc="-10" dirty="0">
                <a:latin typeface="Times New Roman" panose="02020603050405020304" pitchFamily="18" charset="0"/>
                <a:ea typeface="Times New Roman" panose="02020603050405020304" pitchFamily="18" charset="0"/>
              </a:rPr>
              <a:t>Possible outcomes Prob.    </a:t>
            </a:r>
            <a:endParaRPr lang="en-US" sz="2400" b="1" dirty="0">
              <a:latin typeface="Times New Roman" panose="02020603050405020304" pitchFamily="18" charset="0"/>
              <a:ea typeface="Times New Roman" panose="02020603050405020304" pitchFamily="18" charset="0"/>
            </a:endParaRPr>
          </a:p>
          <a:p>
            <a:pPr algn="just">
              <a:lnSpc>
                <a:spcPct val="150000"/>
              </a:lnSpc>
              <a:spcAft>
                <a:spcPts val="0"/>
              </a:spcAft>
              <a:tabLst>
                <a:tab pos="-914400" algn="l"/>
                <a:tab pos="-457200" algn="l"/>
                <a:tab pos="378460" algn="l"/>
                <a:tab pos="1511935" algn="dec"/>
                <a:tab pos="1937385" algn="dec"/>
                <a:tab pos="2598420" algn="dec"/>
                <a:tab pos="3354705" algn="dec"/>
                <a:tab pos="4204970" algn="dec"/>
              </a:tabLst>
            </a:pPr>
            <a:r>
              <a:rPr lang="en-US" sz="2400" b="1" spc="-10" dirty="0">
                <a:latin typeface="Times New Roman" panose="02020603050405020304" pitchFamily="18" charset="0"/>
                <a:ea typeface="Times New Roman" panose="02020603050405020304" pitchFamily="18" charset="0"/>
              </a:rPr>
              <a:t>    </a:t>
            </a:r>
            <a:r>
              <a:rPr lang="en-US" sz="2400" b="1" spc="-10" dirty="0" smtClean="0">
                <a:latin typeface="Times New Roman" panose="02020603050405020304" pitchFamily="18" charset="0"/>
                <a:ea typeface="Times New Roman" panose="02020603050405020304" pitchFamily="18" charset="0"/>
              </a:rPr>
              <a:t>              </a:t>
            </a:r>
            <a:endParaRPr lang="en-US" sz="2400" b="1" dirty="0" smtClean="0">
              <a:latin typeface="Times New Roman" panose="02020603050405020304" pitchFamily="18" charset="0"/>
              <a:ea typeface="Times New Roman" panose="02020603050405020304" pitchFamily="18" charset="0"/>
            </a:endParaRPr>
          </a:p>
          <a:p>
            <a:pPr>
              <a:lnSpc>
                <a:spcPct val="150000"/>
              </a:lnSpc>
              <a:spcAft>
                <a:spcPts val="0"/>
              </a:spcAft>
              <a:tabLst>
                <a:tab pos="-914400" algn="l"/>
                <a:tab pos="-457200" algn="l"/>
                <a:tab pos="378460" algn="l"/>
                <a:tab pos="1511935" algn="dec"/>
                <a:tab pos="1937385" algn="dec"/>
                <a:tab pos="2598420" algn="dec"/>
                <a:tab pos="3354705" algn="dec"/>
                <a:tab pos="4204970" algn="dec"/>
              </a:tabLst>
            </a:pPr>
            <a:r>
              <a:rPr lang="en-US" sz="2400" b="1" spc="-10" dirty="0" smtClean="0">
                <a:latin typeface="Times New Roman" panose="02020603050405020304" pitchFamily="18" charset="0"/>
                <a:ea typeface="Times New Roman" panose="02020603050405020304" pitchFamily="18" charset="0"/>
              </a:rPr>
              <a:t> (</a:t>
            </a:r>
            <a:r>
              <a:rPr lang="en-US" sz="2400" b="1" i="1" spc="-10" dirty="0" smtClean="0">
                <a:latin typeface="Times New Roman" panose="02020603050405020304" pitchFamily="18" charset="0"/>
                <a:ea typeface="Times New Roman" panose="02020603050405020304" pitchFamily="18" charset="0"/>
              </a:rPr>
              <a:t>D</a:t>
            </a:r>
            <a:r>
              <a:rPr lang="en-US" sz="2400" b="1" spc="-10" dirty="0" smtClean="0">
                <a:latin typeface="Times New Roman" panose="02020603050405020304" pitchFamily="18" charset="0"/>
                <a:ea typeface="Times New Roman" panose="02020603050405020304" pitchFamily="18" charset="0"/>
              </a:rPr>
              <a:t>)          </a:t>
            </a:r>
            <a:r>
              <a:rPr lang="en-US" sz="2400" b="1" i="1" spc="-10" dirty="0" smtClean="0">
                <a:latin typeface="Times New Roman" panose="02020603050405020304" pitchFamily="18" charset="0"/>
                <a:ea typeface="Times New Roman" panose="02020603050405020304" pitchFamily="18" charset="0"/>
              </a:rPr>
              <a:t>	P</a:t>
            </a:r>
            <a:r>
              <a:rPr lang="en-US" sz="2400" b="1" spc="-10" dirty="0" smtClean="0">
                <a:latin typeface="Times New Roman" panose="02020603050405020304" pitchFamily="18" charset="0"/>
                <a:ea typeface="Times New Roman" panose="02020603050405020304" pitchFamily="18" charset="0"/>
              </a:rPr>
              <a:t>          (</a:t>
            </a:r>
            <a:r>
              <a:rPr lang="en-US" sz="2400" b="1" i="1" spc="-10" dirty="0" smtClean="0">
                <a:latin typeface="Times New Roman" panose="02020603050405020304" pitchFamily="18" charset="0"/>
                <a:ea typeface="Times New Roman" panose="02020603050405020304" pitchFamily="18" charset="0"/>
              </a:rPr>
              <a:t>D</a:t>
            </a:r>
            <a:r>
              <a:rPr lang="en-US" sz="2400" b="1" spc="-10" dirty="0" smtClean="0">
                <a:latin typeface="Times New Roman" panose="02020603050405020304" pitchFamily="18" charset="0"/>
                <a:ea typeface="Times New Roman" panose="02020603050405020304" pitchFamily="18" charset="0"/>
              </a:rPr>
              <a:t>)-600)        ((</a:t>
            </a:r>
            <a:r>
              <a:rPr lang="en-US" sz="2400" b="1" i="1" spc="-10" dirty="0" smtClean="0">
                <a:latin typeface="Times New Roman" panose="02020603050405020304" pitchFamily="18" charset="0"/>
                <a:ea typeface="Times New Roman" panose="02020603050405020304" pitchFamily="18" charset="0"/>
              </a:rPr>
              <a:t>D</a:t>
            </a:r>
            <a:r>
              <a:rPr lang="en-US" sz="2400" b="1" spc="-10" dirty="0" smtClean="0">
                <a:latin typeface="Times New Roman" panose="02020603050405020304" pitchFamily="18" charset="0"/>
                <a:ea typeface="Times New Roman" panose="02020603050405020304" pitchFamily="18" charset="0"/>
              </a:rPr>
              <a:t>)-600))</a:t>
            </a:r>
            <a:r>
              <a:rPr lang="en-US" sz="2400" b="1" spc="-10" baseline="30000" dirty="0" smtClean="0">
                <a:latin typeface="Times New Roman" panose="02020603050405020304" pitchFamily="18" charset="0"/>
                <a:ea typeface="Times New Roman" panose="02020603050405020304" pitchFamily="18" charset="0"/>
              </a:rPr>
              <a:t>2</a:t>
            </a:r>
            <a:r>
              <a:rPr lang="en-US" sz="2400" b="1" spc="-10" dirty="0" smtClean="0">
                <a:latin typeface="Times New Roman" panose="02020603050405020304" pitchFamily="18" charset="0"/>
                <a:ea typeface="Times New Roman" panose="02020603050405020304" pitchFamily="18" charset="0"/>
              </a:rPr>
              <a:t>          Pi ((</a:t>
            </a:r>
            <a:r>
              <a:rPr lang="en-US" sz="2400" b="1" i="1" spc="-10" dirty="0" smtClean="0">
                <a:latin typeface="Times New Roman" panose="02020603050405020304" pitchFamily="18" charset="0"/>
                <a:ea typeface="Times New Roman" panose="02020603050405020304" pitchFamily="18" charset="0"/>
              </a:rPr>
              <a:t>D</a:t>
            </a:r>
            <a:r>
              <a:rPr lang="en-US" sz="2400" b="1" spc="-10" dirty="0" smtClean="0">
                <a:latin typeface="Times New Roman" panose="02020603050405020304" pitchFamily="18" charset="0"/>
                <a:ea typeface="Times New Roman" panose="02020603050405020304" pitchFamily="18" charset="0"/>
              </a:rPr>
              <a:t>-600))</a:t>
            </a:r>
            <a:r>
              <a:rPr lang="en-US" sz="2400" b="1" spc="-10" baseline="30000" dirty="0" smtClean="0">
                <a:latin typeface="Times New Roman" panose="02020603050405020304" pitchFamily="18" charset="0"/>
                <a:ea typeface="Times New Roman" panose="02020603050405020304" pitchFamily="18" charset="0"/>
              </a:rPr>
              <a:t>2   </a:t>
            </a:r>
            <a:endParaRPr lang="en-US" sz="2400" b="1" dirty="0" smtClean="0">
              <a:latin typeface="Times New Roman" panose="02020603050405020304" pitchFamily="18" charset="0"/>
              <a:ea typeface="Times New Roman" panose="02020603050405020304" pitchFamily="18" charset="0"/>
            </a:endParaRPr>
          </a:p>
          <a:p>
            <a:pPr algn="just">
              <a:lnSpc>
                <a:spcPct val="150000"/>
              </a:lnSpc>
              <a:spcAft>
                <a:spcPts val="0"/>
              </a:spcAft>
              <a:tabLst>
                <a:tab pos="-914400" algn="l"/>
                <a:tab pos="-457200" algn="l"/>
                <a:tab pos="378460" algn="l"/>
                <a:tab pos="1511935" algn="dec"/>
                <a:tab pos="1937385" algn="dec"/>
                <a:tab pos="2598420" algn="dec"/>
                <a:tab pos="3354705" algn="dec"/>
                <a:tab pos="4204970" algn="dec"/>
              </a:tabLst>
            </a:pPr>
            <a:r>
              <a:rPr lang="en-US" sz="2400" b="1" spc="-10" dirty="0">
                <a:latin typeface="Times New Roman" panose="02020603050405020304" pitchFamily="18" charset="0"/>
                <a:ea typeface="Times New Roman" panose="02020603050405020304" pitchFamily="18" charset="0"/>
              </a:rPr>
              <a:t> </a:t>
            </a:r>
            <a:endParaRPr lang="en-US" sz="2400" b="1" dirty="0">
              <a:latin typeface="Times New Roman" panose="02020603050405020304" pitchFamily="18" charset="0"/>
              <a:ea typeface="Times New Roman" panose="02020603050405020304" pitchFamily="18" charset="0"/>
            </a:endParaRPr>
          </a:p>
          <a:p>
            <a:pPr>
              <a:lnSpc>
                <a:spcPct val="150000"/>
              </a:lnSpc>
              <a:spcAft>
                <a:spcPts val="0"/>
              </a:spcAft>
              <a:tabLst>
                <a:tab pos="-914400" algn="l"/>
                <a:tab pos="-457200" algn="l"/>
                <a:tab pos="378460" algn="l"/>
                <a:tab pos="1511935" algn="dec"/>
                <a:tab pos="1937385" algn="dec"/>
                <a:tab pos="2598420" algn="dec"/>
                <a:tab pos="3354705" algn="dec"/>
                <a:tab pos="4204970" algn="dec"/>
              </a:tabLst>
            </a:pPr>
            <a:r>
              <a:rPr lang="en-US" sz="2400" b="1" spc="-10" dirty="0">
                <a:latin typeface="Times New Roman" panose="02020603050405020304" pitchFamily="18" charset="0"/>
                <a:ea typeface="Times New Roman" panose="02020603050405020304" pitchFamily="18" charset="0"/>
              </a:rPr>
              <a:t>		</a:t>
            </a:r>
            <a:r>
              <a:rPr lang="en-US" sz="2400" b="1" spc="-10" dirty="0" smtClean="0">
                <a:latin typeface="Times New Roman" panose="02020603050405020304" pitchFamily="18" charset="0"/>
                <a:ea typeface="Times New Roman" panose="02020603050405020304" pitchFamily="18" charset="0"/>
              </a:rPr>
              <a:t>300        </a:t>
            </a:r>
            <a:r>
              <a:rPr lang="en-US" sz="2400" b="1" spc="-10" dirty="0">
                <a:latin typeface="Times New Roman" panose="02020603050405020304" pitchFamily="18" charset="0"/>
                <a:ea typeface="Times New Roman" panose="02020603050405020304" pitchFamily="18" charset="0"/>
              </a:rPr>
              <a:t>0.2 	     -300	                90,000	            18,000</a:t>
            </a:r>
            <a:endParaRPr lang="en-US" sz="2400" b="1" dirty="0">
              <a:latin typeface="Times New Roman" panose="02020603050405020304" pitchFamily="18" charset="0"/>
              <a:ea typeface="Times New Roman" panose="02020603050405020304" pitchFamily="18" charset="0"/>
            </a:endParaRPr>
          </a:p>
          <a:p>
            <a:pPr algn="just">
              <a:lnSpc>
                <a:spcPct val="150000"/>
              </a:lnSpc>
              <a:spcAft>
                <a:spcPts val="0"/>
              </a:spcAft>
              <a:tabLst>
                <a:tab pos="-914400" algn="l"/>
                <a:tab pos="-457200" algn="l"/>
                <a:tab pos="378460" algn="l"/>
                <a:tab pos="1511935" algn="dec"/>
                <a:tab pos="1937385" algn="dec"/>
                <a:tab pos="2598420" algn="dec"/>
                <a:tab pos="3354705" algn="dec"/>
                <a:tab pos="4204970" algn="dec"/>
              </a:tabLst>
            </a:pPr>
            <a:r>
              <a:rPr lang="en-US" sz="2400" b="1" spc="-10" dirty="0">
                <a:latin typeface="Times New Roman" panose="02020603050405020304" pitchFamily="18" charset="0"/>
                <a:ea typeface="Times New Roman" panose="02020603050405020304" pitchFamily="18" charset="0"/>
              </a:rPr>
              <a:t>		600       0.6	0        </a:t>
            </a:r>
            <a:r>
              <a:rPr lang="en-US" sz="2400" b="1" spc="-10" dirty="0" smtClean="0">
                <a:latin typeface="Times New Roman" panose="02020603050405020304" pitchFamily="18" charset="0"/>
                <a:ea typeface="Times New Roman" panose="02020603050405020304" pitchFamily="18" charset="0"/>
              </a:rPr>
              <a:t>0</a:t>
            </a:r>
            <a:r>
              <a:rPr lang="en-US" sz="2400" b="1" spc="-10" dirty="0">
                <a:latin typeface="Times New Roman" panose="02020603050405020304" pitchFamily="18" charset="0"/>
                <a:ea typeface="Times New Roman" panose="02020603050405020304" pitchFamily="18" charset="0"/>
              </a:rPr>
              <a:t>		</a:t>
            </a:r>
            <a:r>
              <a:rPr lang="en-US" sz="2400" b="1" spc="-10" dirty="0" smtClean="0">
                <a:latin typeface="Times New Roman" panose="02020603050405020304" pitchFamily="18" charset="0"/>
                <a:ea typeface="Times New Roman" panose="02020603050405020304" pitchFamily="18" charset="0"/>
              </a:rPr>
              <a:t>         	0                    0</a:t>
            </a:r>
            <a:endParaRPr lang="en-US" sz="2400" b="1" dirty="0">
              <a:latin typeface="Times New Roman" panose="02020603050405020304" pitchFamily="18" charset="0"/>
              <a:ea typeface="Times New Roman" panose="02020603050405020304" pitchFamily="18" charset="0"/>
            </a:endParaRPr>
          </a:p>
          <a:p>
            <a:pPr algn="just">
              <a:lnSpc>
                <a:spcPct val="150000"/>
              </a:lnSpc>
              <a:spcAft>
                <a:spcPts val="0"/>
              </a:spcAft>
              <a:tabLst>
                <a:tab pos="-914400" algn="l"/>
                <a:tab pos="-457200" algn="l"/>
                <a:tab pos="378460" algn="l"/>
                <a:tab pos="1511935" algn="dec"/>
                <a:tab pos="1937385" algn="dec"/>
                <a:tab pos="2598420" algn="dec"/>
                <a:tab pos="3354705" algn="dec"/>
                <a:tab pos="4204970" algn="dec"/>
              </a:tabLst>
            </a:pPr>
            <a:r>
              <a:rPr lang="en-US" sz="2400" b="1" spc="-10" dirty="0">
                <a:latin typeface="Times New Roman" panose="02020603050405020304" pitchFamily="18" charset="0"/>
                <a:ea typeface="Times New Roman" panose="02020603050405020304" pitchFamily="18" charset="0"/>
              </a:rPr>
              <a:t>		900        0.2	       300	              90,000	            </a:t>
            </a:r>
            <a:r>
              <a:rPr lang="en-US" sz="2400" b="1" spc="-10" dirty="0" smtClean="0">
                <a:latin typeface="Times New Roman" panose="02020603050405020304" pitchFamily="18" charset="0"/>
                <a:ea typeface="Times New Roman" panose="02020603050405020304" pitchFamily="18" charset="0"/>
              </a:rPr>
              <a:t> </a:t>
            </a:r>
            <a:r>
              <a:rPr lang="en-US" sz="2400" b="1" u="sng" spc="-10" dirty="0">
                <a:latin typeface="Times New Roman" panose="02020603050405020304" pitchFamily="18" charset="0"/>
                <a:ea typeface="Times New Roman" panose="02020603050405020304" pitchFamily="18" charset="0"/>
              </a:rPr>
              <a:t>18,000</a:t>
            </a:r>
            <a:endParaRPr lang="en-US" sz="2400" b="1" dirty="0">
              <a:latin typeface="Times New Roman" panose="02020603050405020304" pitchFamily="18" charset="0"/>
              <a:ea typeface="Times New Roman" panose="02020603050405020304" pitchFamily="18" charset="0"/>
            </a:endParaRPr>
          </a:p>
          <a:p>
            <a:pPr algn="just">
              <a:lnSpc>
                <a:spcPct val="150000"/>
              </a:lnSpc>
              <a:spcAft>
                <a:spcPts val="0"/>
              </a:spcAft>
              <a:tabLst>
                <a:tab pos="-914400" algn="l"/>
                <a:tab pos="-457200" algn="l"/>
                <a:tab pos="378460" algn="l"/>
                <a:tab pos="1511935" algn="dec"/>
                <a:tab pos="1937385" algn="dec"/>
                <a:tab pos="2598420" algn="dec"/>
                <a:tab pos="3354705" algn="dec"/>
                <a:tab pos="4204970" algn="dec"/>
              </a:tabLst>
            </a:pPr>
            <a:r>
              <a:rPr lang="en-US" sz="2400" b="1" spc="-10" dirty="0">
                <a:latin typeface="Times New Roman" panose="02020603050405020304" pitchFamily="18" charset="0"/>
                <a:ea typeface="Times New Roman" panose="02020603050405020304" pitchFamily="18" charset="0"/>
              </a:rPr>
              <a:t>				                               		   Variance, $ </a:t>
            </a:r>
            <a:r>
              <a:rPr lang="en-US" sz="2400" b="1" u="dbl" spc="-10" dirty="0">
                <a:latin typeface="Times New Roman" panose="02020603050405020304" pitchFamily="18" charset="0"/>
                <a:ea typeface="Times New Roman" panose="02020603050405020304" pitchFamily="18" charset="0"/>
              </a:rPr>
              <a:t>36,000</a:t>
            </a:r>
            <a:endParaRPr lang="en-US" sz="2400" b="1"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6677647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210" y="0"/>
            <a:ext cx="8926109" cy="889686"/>
          </a:xfrm>
          <a:noFill/>
        </p:spPr>
        <p:txBody>
          <a:bodyPr/>
          <a:lstStyle/>
          <a:p>
            <a:pPr algn="l"/>
            <a:r>
              <a:rPr lang="en-US" sz="3600" b="1" dirty="0"/>
              <a:t>Illustration </a:t>
            </a:r>
            <a:endParaRPr lang="en-US" sz="3600" dirty="0"/>
          </a:p>
        </p:txBody>
      </p:sp>
      <p:sp>
        <p:nvSpPr>
          <p:cNvPr id="3" name="Content Placeholder 2"/>
          <p:cNvSpPr>
            <a:spLocks noGrp="1"/>
          </p:cNvSpPr>
          <p:nvPr>
            <p:ph idx="1"/>
          </p:nvPr>
        </p:nvSpPr>
        <p:spPr>
          <a:xfrm>
            <a:off x="111210" y="636814"/>
            <a:ext cx="12080790" cy="6586945"/>
          </a:xfrm>
          <a:noFill/>
        </p:spPr>
        <p:txBody>
          <a:bodyPr/>
          <a:lstStyle/>
          <a:p>
            <a:pPr marL="0" indent="0">
              <a:buNone/>
            </a:pPr>
            <a:r>
              <a:rPr lang="en-US" b="1" dirty="0"/>
              <a:t> </a:t>
            </a:r>
            <a:r>
              <a:rPr lang="en-US" dirty="0"/>
              <a:t>	</a:t>
            </a:r>
            <a:r>
              <a:rPr lang="en-US" dirty="0" smtClean="0"/>
              <a:t>             </a:t>
            </a:r>
            <a:endParaRPr lang="en-US" dirty="0"/>
          </a:p>
          <a:p>
            <a:pPr marL="0" indent="0">
              <a:buNone/>
            </a:pPr>
            <a:r>
              <a:rPr lang="en-US" dirty="0" smtClean="0"/>
              <a:t> </a:t>
            </a:r>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pPr marL="0" indent="0">
              <a:buNone/>
            </a:pPr>
            <a:r>
              <a:rPr lang="en-US" dirty="0" smtClean="0"/>
              <a:t>Calculate </a:t>
            </a:r>
            <a:r>
              <a:rPr lang="en-US" dirty="0"/>
              <a:t>the variance and standard deviation of each project</a:t>
            </a:r>
          </a:p>
        </p:txBody>
      </p:sp>
      <p:graphicFrame>
        <p:nvGraphicFramePr>
          <p:cNvPr id="4" name="Table 3"/>
          <p:cNvGraphicFramePr>
            <a:graphicFrameLocks noGrp="1"/>
          </p:cNvGraphicFramePr>
          <p:nvPr>
            <p:extLst>
              <p:ext uri="{D42A27DB-BD31-4B8C-83A1-F6EECF244321}">
                <p14:modId xmlns:p14="http://schemas.microsoft.com/office/powerpoint/2010/main" val="1466196643"/>
              </p:ext>
            </p:extLst>
          </p:nvPr>
        </p:nvGraphicFramePr>
        <p:xfrm>
          <a:off x="502918" y="889687"/>
          <a:ext cx="6492242" cy="4261433"/>
        </p:xfrm>
        <a:graphic>
          <a:graphicData uri="http://schemas.openxmlformats.org/drawingml/2006/table">
            <a:tbl>
              <a:tblPr firstRow="1" firstCol="1" bandRow="1"/>
              <a:tblGrid>
                <a:gridCol w="1386917">
                  <a:extLst>
                    <a:ext uri="{9D8B030D-6E8A-4147-A177-3AD203B41FA5}">
                      <a16:colId xmlns:a16="http://schemas.microsoft.com/office/drawing/2014/main" val="3465827906"/>
                    </a:ext>
                  </a:extLst>
                </a:gridCol>
                <a:gridCol w="1386917">
                  <a:extLst>
                    <a:ext uri="{9D8B030D-6E8A-4147-A177-3AD203B41FA5}">
                      <a16:colId xmlns:a16="http://schemas.microsoft.com/office/drawing/2014/main" val="3409344893"/>
                    </a:ext>
                  </a:extLst>
                </a:gridCol>
                <a:gridCol w="471248">
                  <a:extLst>
                    <a:ext uri="{9D8B030D-6E8A-4147-A177-3AD203B41FA5}">
                      <a16:colId xmlns:a16="http://schemas.microsoft.com/office/drawing/2014/main" val="4121558336"/>
                    </a:ext>
                  </a:extLst>
                </a:gridCol>
                <a:gridCol w="471248">
                  <a:extLst>
                    <a:ext uri="{9D8B030D-6E8A-4147-A177-3AD203B41FA5}">
                      <a16:colId xmlns:a16="http://schemas.microsoft.com/office/drawing/2014/main" val="13444040"/>
                    </a:ext>
                  </a:extLst>
                </a:gridCol>
                <a:gridCol w="1387956">
                  <a:extLst>
                    <a:ext uri="{9D8B030D-6E8A-4147-A177-3AD203B41FA5}">
                      <a16:colId xmlns:a16="http://schemas.microsoft.com/office/drawing/2014/main" val="1858691526"/>
                    </a:ext>
                  </a:extLst>
                </a:gridCol>
                <a:gridCol w="1387956">
                  <a:extLst>
                    <a:ext uri="{9D8B030D-6E8A-4147-A177-3AD203B41FA5}">
                      <a16:colId xmlns:a16="http://schemas.microsoft.com/office/drawing/2014/main" val="2124938690"/>
                    </a:ext>
                  </a:extLst>
                </a:gridCol>
              </a:tblGrid>
              <a:tr h="532679">
                <a:tc gridSpan="3">
                  <a:txBody>
                    <a:bodyPr/>
                    <a:lstStyle/>
                    <a:p>
                      <a:pPr algn="just">
                        <a:lnSpc>
                          <a:spcPct val="150000"/>
                        </a:lnSpc>
                        <a:spcAft>
                          <a:spcPts val="0"/>
                        </a:spcAft>
                      </a:pP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Project  A</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gridSpan="3">
                  <a:txBody>
                    <a:bodyPr/>
                    <a:lstStyle/>
                    <a:p>
                      <a:pPr algn="just">
                        <a:lnSpc>
                          <a:spcPct val="150000"/>
                        </a:lnSpc>
                        <a:spcAft>
                          <a:spcPts val="0"/>
                        </a:spcAft>
                      </a:pPr>
                      <a:r>
                        <a:rPr lang="en-US" sz="2000" b="1">
                          <a:effectLst/>
                          <a:latin typeface="Times New Roman" panose="02020603050405020304" pitchFamily="18" charset="0"/>
                          <a:ea typeface="Times New Roman" panose="02020603050405020304" pitchFamily="18" charset="0"/>
                          <a:cs typeface="Times New Roman" panose="02020603050405020304" pitchFamily="18" charset="0"/>
                        </a:rPr>
                        <a:t>Project B</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087399657"/>
                  </a:ext>
                </a:extLst>
              </a:tr>
              <a:tr h="1065359">
                <a:tc>
                  <a:txBody>
                    <a:bodyPr/>
                    <a:lstStyle/>
                    <a:p>
                      <a:pPr algn="just">
                        <a:lnSpc>
                          <a:spcPct val="150000"/>
                        </a:lnSpc>
                        <a:spcAft>
                          <a:spcPts val="0"/>
                        </a:spcAft>
                      </a:pP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Year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2000" b="1">
                          <a:effectLst/>
                          <a:latin typeface="Times New Roman" panose="02020603050405020304" pitchFamily="18" charset="0"/>
                          <a:ea typeface="Times New Roman" panose="02020603050405020304" pitchFamily="18" charset="0"/>
                          <a:cs typeface="Times New Roman" panose="02020603050405020304" pitchFamily="18" charset="0"/>
                        </a:rPr>
                        <a:t>Cashflows </a:t>
                      </a:r>
                    </a:p>
                    <a:p>
                      <a:pPr algn="just">
                        <a:lnSpc>
                          <a:spcPct val="150000"/>
                        </a:lnSpc>
                        <a:spcAft>
                          <a:spcPts val="0"/>
                        </a:spcAft>
                      </a:pPr>
                      <a:r>
                        <a:rPr lang="en-US" sz="2000" b="1">
                          <a:effectLst/>
                          <a:latin typeface="Times New Roman" panose="02020603050405020304" pitchFamily="18" charset="0"/>
                          <a:ea typeface="Times New Roman" panose="02020603050405020304" pitchFamily="18" charset="0"/>
                          <a:cs typeface="Times New Roman" panose="02020603050405020304" pitchFamily="18" charset="0"/>
                        </a:rPr>
                        <a: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just">
                        <a:lnSpc>
                          <a:spcPct val="150000"/>
                        </a:lnSpc>
                        <a:spcAft>
                          <a:spcPts val="0"/>
                        </a:spcAft>
                      </a:pPr>
                      <a:r>
                        <a:rPr lang="en-US" sz="2000" b="1">
                          <a:effectLst/>
                          <a:latin typeface="Times New Roman" panose="02020603050405020304" pitchFamily="18" charset="0"/>
                          <a:ea typeface="Times New Roman" panose="02020603050405020304" pitchFamily="18" charset="0"/>
                          <a:cs typeface="Times New Roman" panose="02020603050405020304" pitchFamily="18" charset="0"/>
                        </a:rPr>
                        <a:t>Probability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algn="just">
                        <a:lnSpc>
                          <a:spcPct val="150000"/>
                        </a:lnSpc>
                        <a:spcAft>
                          <a:spcPts val="0"/>
                        </a:spcAft>
                      </a:pPr>
                      <a:r>
                        <a:rPr lang="en-US" sz="2000" b="1">
                          <a:effectLst/>
                          <a:latin typeface="Times New Roman" panose="02020603050405020304" pitchFamily="18" charset="0"/>
                          <a:ea typeface="Times New Roman" panose="02020603050405020304" pitchFamily="18" charset="0"/>
                          <a:cs typeface="Times New Roman" panose="02020603050405020304" pitchFamily="18" charset="0"/>
                        </a:rPr>
                        <a:t>Cashflows </a:t>
                      </a:r>
                    </a:p>
                    <a:p>
                      <a:pPr algn="just">
                        <a:lnSpc>
                          <a:spcPct val="150000"/>
                        </a:lnSpc>
                        <a:spcAft>
                          <a:spcPts val="0"/>
                        </a:spcAft>
                      </a:pPr>
                      <a:r>
                        <a:rPr lang="en-US" sz="2000" b="1">
                          <a:effectLst/>
                          <a:latin typeface="Times New Roman" panose="02020603050405020304" pitchFamily="18" charset="0"/>
                          <a:ea typeface="Times New Roman" panose="02020603050405020304" pitchFamily="18" charset="0"/>
                          <a:cs typeface="Times New Roman" panose="02020603050405020304" pitchFamily="18" charset="0"/>
                        </a:rPr>
                        <a: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2000" b="1">
                          <a:effectLst/>
                          <a:latin typeface="Times New Roman" panose="02020603050405020304" pitchFamily="18" charset="0"/>
                          <a:ea typeface="Times New Roman" panose="02020603050405020304" pitchFamily="18" charset="0"/>
                          <a:cs typeface="Times New Roman" panose="02020603050405020304" pitchFamily="18" charset="0"/>
                        </a:rPr>
                        <a:t>Probability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76332336"/>
                  </a:ext>
                </a:extLst>
              </a:tr>
              <a:tr h="532679">
                <a:tc>
                  <a:txBody>
                    <a:bodyPr/>
                    <a:lstStyle/>
                    <a:p>
                      <a:pPr algn="just">
                        <a:lnSpc>
                          <a:spcPct val="150000"/>
                        </a:lnSpc>
                        <a:spcAft>
                          <a:spcPts val="0"/>
                        </a:spcAft>
                      </a:pP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2000" b="1">
                          <a:effectLst/>
                          <a:latin typeface="Times New Roman" panose="02020603050405020304" pitchFamily="18" charset="0"/>
                          <a:ea typeface="Times New Roman" panose="02020603050405020304" pitchFamily="18" charset="0"/>
                          <a:cs typeface="Times New Roman" panose="02020603050405020304" pitchFamily="18" charset="0"/>
                        </a:rPr>
                        <a:t>8,000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just">
                        <a:lnSpc>
                          <a:spcPct val="150000"/>
                        </a:lnSpc>
                        <a:spcAft>
                          <a:spcPts val="0"/>
                        </a:spcAft>
                      </a:pPr>
                      <a:r>
                        <a:rPr lang="en-US" sz="2000" b="1">
                          <a:effectLst/>
                          <a:latin typeface="Times New Roman" panose="02020603050405020304" pitchFamily="18" charset="0"/>
                          <a:ea typeface="Times New Roman" panose="02020603050405020304" pitchFamily="18" charset="0"/>
                          <a:cs typeface="Times New Roman" panose="02020603050405020304" pitchFamily="18" charset="0"/>
                        </a:rPr>
                        <a:t>0.1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algn="just">
                        <a:lnSpc>
                          <a:spcPct val="150000"/>
                        </a:lnSpc>
                        <a:spcAft>
                          <a:spcPts val="0"/>
                        </a:spcAft>
                      </a:pPr>
                      <a:r>
                        <a:rPr lang="en-US" sz="2000" b="1">
                          <a:effectLst/>
                          <a:latin typeface="Times New Roman" panose="02020603050405020304" pitchFamily="18" charset="0"/>
                          <a:ea typeface="Times New Roman" panose="02020603050405020304" pitchFamily="18" charset="0"/>
                          <a:cs typeface="Times New Roman" panose="02020603050405020304" pitchFamily="18" charset="0"/>
                        </a:rPr>
                        <a:t>24,000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2000" b="1">
                          <a:effectLst/>
                          <a:latin typeface="Times New Roman" panose="02020603050405020304" pitchFamily="18" charset="0"/>
                          <a:ea typeface="Times New Roman" panose="02020603050405020304" pitchFamily="18" charset="0"/>
                          <a:cs typeface="Times New Roman" panose="02020603050405020304" pitchFamily="18" charset="0"/>
                        </a:rPr>
                        <a:t>0.1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87081314"/>
                  </a:ext>
                </a:extLst>
              </a:tr>
              <a:tr h="532679">
                <a:tc>
                  <a:txBody>
                    <a:bodyPr/>
                    <a:lstStyle/>
                    <a:p>
                      <a:pPr algn="just">
                        <a:lnSpc>
                          <a:spcPct val="150000"/>
                        </a:lnSpc>
                        <a:spcAft>
                          <a:spcPts val="0"/>
                        </a:spcAft>
                      </a:pP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2000" b="1">
                          <a:effectLst/>
                          <a:latin typeface="Times New Roman" panose="02020603050405020304" pitchFamily="18" charset="0"/>
                          <a:ea typeface="Times New Roman" panose="02020603050405020304" pitchFamily="18" charset="0"/>
                          <a:cs typeface="Times New Roman" panose="02020603050405020304" pitchFamily="18" charset="0"/>
                        </a:rPr>
                        <a:t>10,000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just">
                        <a:lnSpc>
                          <a:spcPct val="150000"/>
                        </a:lnSpc>
                        <a:spcAft>
                          <a:spcPts val="0"/>
                        </a:spcAft>
                      </a:pPr>
                      <a:r>
                        <a:rPr lang="en-US" sz="2000" b="1">
                          <a:effectLst/>
                          <a:latin typeface="Times New Roman" panose="02020603050405020304" pitchFamily="18" charset="0"/>
                          <a:ea typeface="Times New Roman" panose="02020603050405020304" pitchFamily="18" charset="0"/>
                          <a:cs typeface="Times New Roman" panose="02020603050405020304" pitchFamily="18" charset="0"/>
                        </a:rPr>
                        <a:t>0.2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algn="just">
                        <a:lnSpc>
                          <a:spcPct val="150000"/>
                        </a:lnSpc>
                        <a:spcAft>
                          <a:spcPts val="0"/>
                        </a:spcAft>
                      </a:pPr>
                      <a:r>
                        <a:rPr lang="en-US" sz="2000" b="1">
                          <a:effectLst/>
                          <a:latin typeface="Times New Roman" panose="02020603050405020304" pitchFamily="18" charset="0"/>
                          <a:ea typeface="Times New Roman" panose="02020603050405020304" pitchFamily="18" charset="0"/>
                          <a:cs typeface="Times New Roman" panose="02020603050405020304" pitchFamily="18" charset="0"/>
                        </a:rPr>
                        <a:t>20,000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2000" b="1">
                          <a:effectLst/>
                          <a:latin typeface="Times New Roman" panose="02020603050405020304" pitchFamily="18" charset="0"/>
                          <a:ea typeface="Times New Roman" panose="02020603050405020304" pitchFamily="18" charset="0"/>
                          <a:cs typeface="Times New Roman" panose="02020603050405020304" pitchFamily="18" charset="0"/>
                        </a:rPr>
                        <a:t>0.15</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94732253"/>
                  </a:ext>
                </a:extLst>
              </a:tr>
              <a:tr h="532679">
                <a:tc>
                  <a:txBody>
                    <a:bodyPr/>
                    <a:lstStyle/>
                    <a:p>
                      <a:pPr algn="just">
                        <a:lnSpc>
                          <a:spcPct val="150000"/>
                        </a:lnSpc>
                        <a:spcAft>
                          <a:spcPts val="0"/>
                        </a:spcAft>
                      </a:pP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12,000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just">
                        <a:lnSpc>
                          <a:spcPct val="150000"/>
                        </a:lnSpc>
                        <a:spcAft>
                          <a:spcPts val="0"/>
                        </a:spcAft>
                      </a:pPr>
                      <a:r>
                        <a:rPr lang="en-US" sz="2000" b="1">
                          <a:effectLst/>
                          <a:latin typeface="Times New Roman" panose="02020603050405020304" pitchFamily="18" charset="0"/>
                          <a:ea typeface="Times New Roman" panose="02020603050405020304" pitchFamily="18" charset="0"/>
                          <a:cs typeface="Times New Roman" panose="02020603050405020304" pitchFamily="18" charset="0"/>
                        </a:rPr>
                        <a:t>0.4</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algn="just">
                        <a:lnSpc>
                          <a:spcPct val="150000"/>
                        </a:lnSpc>
                        <a:spcAft>
                          <a:spcPts val="0"/>
                        </a:spcAft>
                      </a:pPr>
                      <a:r>
                        <a:rPr lang="en-US" sz="2000" b="1">
                          <a:effectLst/>
                          <a:latin typeface="Times New Roman" panose="02020603050405020304" pitchFamily="18" charset="0"/>
                          <a:ea typeface="Times New Roman" panose="02020603050405020304" pitchFamily="18" charset="0"/>
                          <a:cs typeface="Times New Roman" panose="02020603050405020304" pitchFamily="18" charset="0"/>
                        </a:rPr>
                        <a:t>16,000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2000" b="1">
                          <a:effectLst/>
                          <a:latin typeface="Times New Roman" panose="02020603050405020304" pitchFamily="18" charset="0"/>
                          <a:ea typeface="Times New Roman" panose="02020603050405020304" pitchFamily="18" charset="0"/>
                          <a:cs typeface="Times New Roman" panose="02020603050405020304" pitchFamily="18" charset="0"/>
                        </a:rPr>
                        <a:t>0.50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84335267"/>
                  </a:ext>
                </a:extLst>
              </a:tr>
              <a:tr h="532679">
                <a:tc>
                  <a:txBody>
                    <a:bodyPr/>
                    <a:lstStyle/>
                    <a:p>
                      <a:pPr algn="just">
                        <a:lnSpc>
                          <a:spcPct val="150000"/>
                        </a:lnSpc>
                        <a:spcAft>
                          <a:spcPts val="0"/>
                        </a:spcAft>
                      </a:pPr>
                      <a:r>
                        <a:rPr lang="en-US" sz="2000" b="1">
                          <a:effectLst/>
                          <a:latin typeface="Times New Roman" panose="02020603050405020304" pitchFamily="18" charset="0"/>
                          <a:ea typeface="Times New Roman" panose="02020603050405020304" pitchFamily="18" charset="0"/>
                          <a:cs typeface="Times New Roman" panose="02020603050405020304" pitchFamily="18" charset="0"/>
                        </a:rPr>
                        <a:t>4</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14,000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just">
                        <a:lnSpc>
                          <a:spcPct val="150000"/>
                        </a:lnSpc>
                        <a:spcAft>
                          <a:spcPts val="0"/>
                        </a:spcAft>
                      </a:pP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0.2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algn="just">
                        <a:lnSpc>
                          <a:spcPct val="150000"/>
                        </a:lnSpc>
                        <a:spcAft>
                          <a:spcPts val="0"/>
                        </a:spcAft>
                      </a:pPr>
                      <a:r>
                        <a:rPr lang="en-US" sz="2000" b="1">
                          <a:effectLst/>
                          <a:latin typeface="Times New Roman" panose="02020603050405020304" pitchFamily="18" charset="0"/>
                          <a:ea typeface="Times New Roman" panose="02020603050405020304" pitchFamily="18" charset="0"/>
                          <a:cs typeface="Times New Roman" panose="02020603050405020304" pitchFamily="18" charset="0"/>
                        </a:rPr>
                        <a:t>12,000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2000" b="1">
                          <a:effectLst/>
                          <a:latin typeface="Times New Roman" panose="02020603050405020304" pitchFamily="18" charset="0"/>
                          <a:ea typeface="Times New Roman" panose="02020603050405020304" pitchFamily="18" charset="0"/>
                          <a:cs typeface="Times New Roman" panose="02020603050405020304" pitchFamily="18" charset="0"/>
                        </a:rPr>
                        <a:t>0.15</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9712162"/>
                  </a:ext>
                </a:extLst>
              </a:tr>
              <a:tr h="532679">
                <a:tc>
                  <a:txBody>
                    <a:bodyPr/>
                    <a:lstStyle/>
                    <a:p>
                      <a:pPr algn="just">
                        <a:lnSpc>
                          <a:spcPct val="150000"/>
                        </a:lnSpc>
                        <a:spcAft>
                          <a:spcPts val="0"/>
                        </a:spcAft>
                      </a:pPr>
                      <a:r>
                        <a:rPr lang="en-US" sz="2000" b="1">
                          <a:effectLst/>
                          <a:latin typeface="Times New Roman" panose="02020603050405020304" pitchFamily="18" charset="0"/>
                          <a:ea typeface="Times New Roman" panose="02020603050405020304" pitchFamily="18" charset="0"/>
                          <a:cs typeface="Times New Roman" panose="02020603050405020304" pitchFamily="18" charset="0"/>
                        </a:rPr>
                        <a:t>5</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2000" b="1">
                          <a:effectLst/>
                          <a:latin typeface="Times New Roman" panose="02020603050405020304" pitchFamily="18" charset="0"/>
                          <a:ea typeface="Times New Roman" panose="02020603050405020304" pitchFamily="18" charset="0"/>
                          <a:cs typeface="Times New Roman" panose="02020603050405020304" pitchFamily="18" charset="0"/>
                        </a:rPr>
                        <a:t>16,000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just">
                        <a:lnSpc>
                          <a:spcPct val="150000"/>
                        </a:lnSpc>
                        <a:spcAft>
                          <a:spcPts val="0"/>
                        </a:spcAft>
                      </a:pP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0.1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algn="just">
                        <a:lnSpc>
                          <a:spcPct val="150000"/>
                        </a:lnSpc>
                        <a:spcAft>
                          <a:spcPts val="0"/>
                        </a:spcAft>
                      </a:pP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8,000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0.1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2445867"/>
                  </a:ext>
                </a:extLst>
              </a:tr>
            </a:tbl>
          </a:graphicData>
        </a:graphic>
      </p:graphicFrame>
    </p:spTree>
    <p:extLst>
      <p:ext uri="{BB962C8B-B14F-4D97-AF65-F5344CB8AC3E}">
        <p14:creationId xmlns:p14="http://schemas.microsoft.com/office/powerpoint/2010/main" val="93601969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210" y="0"/>
            <a:ext cx="11661690" cy="777240"/>
          </a:xfrm>
          <a:noFill/>
        </p:spPr>
        <p:txBody>
          <a:bodyPr/>
          <a:lstStyle/>
          <a:p>
            <a:pPr lvl="0" algn="l"/>
            <a:r>
              <a:rPr lang="en-US" sz="3600" b="1" dirty="0" smtClean="0"/>
              <a:t>Solution</a:t>
            </a:r>
            <a:endParaRPr lang="en-US" sz="3600" dirty="0"/>
          </a:p>
        </p:txBody>
      </p:sp>
      <p:sp>
        <p:nvSpPr>
          <p:cNvPr id="3" name="Content Placeholder 2"/>
          <p:cNvSpPr>
            <a:spLocks noGrp="1"/>
          </p:cNvSpPr>
          <p:nvPr>
            <p:ph idx="1"/>
          </p:nvPr>
        </p:nvSpPr>
        <p:spPr>
          <a:xfrm>
            <a:off x="111210" y="777240"/>
            <a:ext cx="12080790" cy="5958840"/>
          </a:xfrm>
          <a:noFill/>
        </p:spPr>
        <p:txBody>
          <a:bodyPr/>
          <a:lstStyle/>
          <a:p>
            <a:pPr marL="0" indent="0">
              <a:buNone/>
            </a:pPr>
            <a:r>
              <a:rPr lang="en-US" dirty="0" smtClean="0"/>
              <a:t>First calculate each projects expected cash flows</a:t>
            </a:r>
            <a:endParaRPr lang="en-US" dirty="0"/>
          </a:p>
          <a:p>
            <a:pPr marL="0" indent="0">
              <a:buNone/>
            </a:pPr>
            <a:endParaRPr lang="en-US" dirty="0"/>
          </a:p>
          <a:p>
            <a:pPr marL="0" indent="0">
              <a:buNone/>
            </a:pPr>
            <a:endParaRPr lang="en-US" dirty="0"/>
          </a:p>
          <a:p>
            <a:endParaRPr lang="en-GB" dirty="0" smtClean="0"/>
          </a:p>
          <a:p>
            <a:endParaRPr lang="en-GB" dirty="0"/>
          </a:p>
          <a:p>
            <a:endParaRPr lang="en-GB" dirty="0" smtClean="0"/>
          </a:p>
          <a:p>
            <a:endParaRPr lang="en-GB" dirty="0"/>
          </a:p>
          <a:p>
            <a:endParaRPr lang="en-GB" dirty="0" smtClean="0"/>
          </a:p>
          <a:p>
            <a:pPr marL="0" indent="0">
              <a:buNone/>
            </a:pPr>
            <a:endParaRPr lang="en-US" dirty="0"/>
          </a:p>
          <a:p>
            <a:endParaRPr lang="en-GB" dirty="0"/>
          </a:p>
          <a:p>
            <a:endParaRPr lang="en-US" dirty="0" smtClean="0"/>
          </a:p>
        </p:txBody>
      </p:sp>
      <p:graphicFrame>
        <p:nvGraphicFramePr>
          <p:cNvPr id="5" name="Table 4"/>
          <p:cNvGraphicFramePr>
            <a:graphicFrameLocks noGrp="1"/>
          </p:cNvGraphicFramePr>
          <p:nvPr>
            <p:extLst>
              <p:ext uri="{D42A27DB-BD31-4B8C-83A1-F6EECF244321}">
                <p14:modId xmlns:p14="http://schemas.microsoft.com/office/powerpoint/2010/main" val="476166152"/>
              </p:ext>
            </p:extLst>
          </p:nvPr>
        </p:nvGraphicFramePr>
        <p:xfrm>
          <a:off x="111210" y="1310640"/>
          <a:ext cx="8545110" cy="4919331"/>
        </p:xfrm>
        <a:graphic>
          <a:graphicData uri="http://schemas.openxmlformats.org/drawingml/2006/table">
            <a:tbl>
              <a:tblPr firstRow="1" firstCol="1" bandRow="1"/>
              <a:tblGrid>
                <a:gridCol w="904586">
                  <a:extLst>
                    <a:ext uri="{9D8B030D-6E8A-4147-A177-3AD203B41FA5}">
                      <a16:colId xmlns:a16="http://schemas.microsoft.com/office/drawing/2014/main" val="2757579825"/>
                    </a:ext>
                  </a:extLst>
                </a:gridCol>
                <a:gridCol w="1495390">
                  <a:extLst>
                    <a:ext uri="{9D8B030D-6E8A-4147-A177-3AD203B41FA5}">
                      <a16:colId xmlns:a16="http://schemas.microsoft.com/office/drawing/2014/main" val="649309495"/>
                    </a:ext>
                  </a:extLst>
                </a:gridCol>
                <a:gridCol w="1443243">
                  <a:extLst>
                    <a:ext uri="{9D8B030D-6E8A-4147-A177-3AD203B41FA5}">
                      <a16:colId xmlns:a16="http://schemas.microsoft.com/office/drawing/2014/main" val="1136840002"/>
                    </a:ext>
                  </a:extLst>
                </a:gridCol>
                <a:gridCol w="355877">
                  <a:extLst>
                    <a:ext uri="{9D8B030D-6E8A-4147-A177-3AD203B41FA5}">
                      <a16:colId xmlns:a16="http://schemas.microsoft.com/office/drawing/2014/main" val="2450011842"/>
                    </a:ext>
                  </a:extLst>
                </a:gridCol>
                <a:gridCol w="520778">
                  <a:extLst>
                    <a:ext uri="{9D8B030D-6E8A-4147-A177-3AD203B41FA5}">
                      <a16:colId xmlns:a16="http://schemas.microsoft.com/office/drawing/2014/main" val="205061627"/>
                    </a:ext>
                  </a:extLst>
                </a:gridCol>
                <a:gridCol w="1170832">
                  <a:extLst>
                    <a:ext uri="{9D8B030D-6E8A-4147-A177-3AD203B41FA5}">
                      <a16:colId xmlns:a16="http://schemas.microsoft.com/office/drawing/2014/main" val="3627232154"/>
                    </a:ext>
                  </a:extLst>
                </a:gridCol>
                <a:gridCol w="1130408">
                  <a:extLst>
                    <a:ext uri="{9D8B030D-6E8A-4147-A177-3AD203B41FA5}">
                      <a16:colId xmlns:a16="http://schemas.microsoft.com/office/drawing/2014/main" val="3696940427"/>
                    </a:ext>
                  </a:extLst>
                </a:gridCol>
                <a:gridCol w="1523996">
                  <a:extLst>
                    <a:ext uri="{9D8B030D-6E8A-4147-A177-3AD203B41FA5}">
                      <a16:colId xmlns:a16="http://schemas.microsoft.com/office/drawing/2014/main" val="3796993722"/>
                    </a:ext>
                  </a:extLst>
                </a:gridCol>
              </a:tblGrid>
              <a:tr h="402266">
                <a:tc gridSpan="4">
                  <a:txBody>
                    <a:bodyPr/>
                    <a:lstStyle/>
                    <a:p>
                      <a:pPr algn="just">
                        <a:lnSpc>
                          <a:spcPct val="150000"/>
                        </a:lnSpc>
                        <a:spcAft>
                          <a:spcPts val="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Project A</a:t>
                      </a:r>
                    </a:p>
                  </a:txBody>
                  <a:tcPr marL="62861" marR="628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gridSpan="4">
                  <a:txBody>
                    <a:bodyPr/>
                    <a:lstStyle/>
                    <a:p>
                      <a:pPr algn="just">
                        <a:lnSpc>
                          <a:spcPct val="150000"/>
                        </a:lnSpc>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Project B</a:t>
                      </a:r>
                    </a:p>
                  </a:txBody>
                  <a:tcPr marL="62861" marR="628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684685302"/>
                  </a:ext>
                </a:extLst>
              </a:tr>
              <a:tr h="1609062">
                <a:tc>
                  <a:txBody>
                    <a:bodyPr/>
                    <a:lstStyle/>
                    <a:p>
                      <a:pPr algn="just">
                        <a:lnSpc>
                          <a:spcPct val="150000"/>
                        </a:lnSpc>
                        <a:spcAft>
                          <a:spcPts val="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Year</a:t>
                      </a:r>
                    </a:p>
                  </a:txBody>
                  <a:tcPr marL="62861" marR="628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Cashflows </a:t>
                      </a:r>
                    </a:p>
                    <a:p>
                      <a:pPr algn="just">
                        <a:lnSpc>
                          <a:spcPct val="150000"/>
                        </a:lnSpc>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a:t>
                      </a:r>
                    </a:p>
                  </a:txBody>
                  <a:tcPr marL="62861" marR="628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Probability </a:t>
                      </a:r>
                    </a:p>
                  </a:txBody>
                  <a:tcPr marL="62861" marR="628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just">
                        <a:lnSpc>
                          <a:spcPct val="150000"/>
                        </a:lnSpc>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Expected cashflows </a:t>
                      </a:r>
                    </a:p>
                  </a:txBody>
                  <a:tcPr marL="62861" marR="628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algn="just">
                        <a:lnSpc>
                          <a:spcPct val="150000"/>
                        </a:lnSpc>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Cashflows </a:t>
                      </a:r>
                    </a:p>
                    <a:p>
                      <a:pPr algn="just">
                        <a:lnSpc>
                          <a:spcPct val="150000"/>
                        </a:lnSpc>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a:t>
                      </a:r>
                    </a:p>
                  </a:txBody>
                  <a:tcPr marL="62861" marR="628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Probability</a:t>
                      </a:r>
                    </a:p>
                  </a:txBody>
                  <a:tcPr marL="62861" marR="628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Expected cashflows</a:t>
                      </a:r>
                    </a:p>
                  </a:txBody>
                  <a:tcPr marL="62861" marR="628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38713800"/>
                  </a:ext>
                </a:extLst>
              </a:tr>
              <a:tr h="402266">
                <a:tc>
                  <a:txBody>
                    <a:bodyPr/>
                    <a:lstStyle/>
                    <a:p>
                      <a:pPr algn="just">
                        <a:lnSpc>
                          <a:spcPct val="150000"/>
                        </a:lnSpc>
                        <a:spcAft>
                          <a:spcPts val="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1</a:t>
                      </a:r>
                    </a:p>
                  </a:txBody>
                  <a:tcPr marL="62861" marR="628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8,000</a:t>
                      </a:r>
                    </a:p>
                  </a:txBody>
                  <a:tcPr marL="62861" marR="628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0.1</a:t>
                      </a:r>
                    </a:p>
                  </a:txBody>
                  <a:tcPr marL="62861" marR="628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just">
                        <a:lnSpc>
                          <a:spcPct val="150000"/>
                        </a:lnSpc>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800</a:t>
                      </a:r>
                    </a:p>
                  </a:txBody>
                  <a:tcPr marL="62861" marR="628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algn="just">
                        <a:lnSpc>
                          <a:spcPct val="150000"/>
                        </a:lnSpc>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24,000</a:t>
                      </a:r>
                    </a:p>
                  </a:txBody>
                  <a:tcPr marL="62861" marR="628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0.1</a:t>
                      </a:r>
                    </a:p>
                  </a:txBody>
                  <a:tcPr marL="62861" marR="628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2,400</a:t>
                      </a:r>
                    </a:p>
                  </a:txBody>
                  <a:tcPr marL="62861" marR="628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67086148"/>
                  </a:ext>
                </a:extLst>
              </a:tr>
              <a:tr h="402266">
                <a:tc>
                  <a:txBody>
                    <a:bodyPr/>
                    <a:lstStyle/>
                    <a:p>
                      <a:pPr algn="just">
                        <a:lnSpc>
                          <a:spcPct val="150000"/>
                        </a:lnSpc>
                        <a:spcAft>
                          <a:spcPts val="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2</a:t>
                      </a:r>
                    </a:p>
                  </a:txBody>
                  <a:tcPr marL="62861" marR="628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10,000</a:t>
                      </a:r>
                    </a:p>
                  </a:txBody>
                  <a:tcPr marL="62861" marR="628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0.2</a:t>
                      </a:r>
                    </a:p>
                  </a:txBody>
                  <a:tcPr marL="62861" marR="628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just">
                        <a:lnSpc>
                          <a:spcPct val="150000"/>
                        </a:lnSpc>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2,000</a:t>
                      </a:r>
                    </a:p>
                  </a:txBody>
                  <a:tcPr marL="62861" marR="628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algn="just">
                        <a:lnSpc>
                          <a:spcPct val="150000"/>
                        </a:lnSpc>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20,000</a:t>
                      </a:r>
                    </a:p>
                  </a:txBody>
                  <a:tcPr marL="62861" marR="628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0.15</a:t>
                      </a:r>
                    </a:p>
                  </a:txBody>
                  <a:tcPr marL="62861" marR="628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3,000</a:t>
                      </a:r>
                    </a:p>
                  </a:txBody>
                  <a:tcPr marL="62861" marR="628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30981805"/>
                  </a:ext>
                </a:extLst>
              </a:tr>
              <a:tr h="402266">
                <a:tc>
                  <a:txBody>
                    <a:bodyPr/>
                    <a:lstStyle/>
                    <a:p>
                      <a:pPr algn="just">
                        <a:lnSpc>
                          <a:spcPct val="150000"/>
                        </a:lnSpc>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3</a:t>
                      </a:r>
                    </a:p>
                  </a:txBody>
                  <a:tcPr marL="62861" marR="628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12,000</a:t>
                      </a:r>
                    </a:p>
                  </a:txBody>
                  <a:tcPr marL="62861" marR="628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0.4</a:t>
                      </a:r>
                    </a:p>
                  </a:txBody>
                  <a:tcPr marL="62861" marR="628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just">
                        <a:lnSpc>
                          <a:spcPct val="150000"/>
                        </a:lnSpc>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4,800</a:t>
                      </a:r>
                    </a:p>
                  </a:txBody>
                  <a:tcPr marL="62861" marR="628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algn="just">
                        <a:lnSpc>
                          <a:spcPct val="150000"/>
                        </a:lnSpc>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16,000</a:t>
                      </a:r>
                    </a:p>
                  </a:txBody>
                  <a:tcPr marL="62861" marR="628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0.50</a:t>
                      </a:r>
                    </a:p>
                  </a:txBody>
                  <a:tcPr marL="62861" marR="628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8,000</a:t>
                      </a:r>
                    </a:p>
                  </a:txBody>
                  <a:tcPr marL="62861" marR="628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70176162"/>
                  </a:ext>
                </a:extLst>
              </a:tr>
              <a:tr h="402266">
                <a:tc>
                  <a:txBody>
                    <a:bodyPr/>
                    <a:lstStyle/>
                    <a:p>
                      <a:pPr algn="just">
                        <a:lnSpc>
                          <a:spcPct val="150000"/>
                        </a:lnSpc>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4</a:t>
                      </a:r>
                    </a:p>
                  </a:txBody>
                  <a:tcPr marL="62861" marR="628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14,000</a:t>
                      </a:r>
                    </a:p>
                  </a:txBody>
                  <a:tcPr marL="62861" marR="628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0.2</a:t>
                      </a:r>
                    </a:p>
                  </a:txBody>
                  <a:tcPr marL="62861" marR="628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just">
                        <a:lnSpc>
                          <a:spcPct val="150000"/>
                        </a:lnSpc>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2,800</a:t>
                      </a:r>
                    </a:p>
                  </a:txBody>
                  <a:tcPr marL="62861" marR="628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algn="just">
                        <a:lnSpc>
                          <a:spcPct val="150000"/>
                        </a:lnSpc>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12,000</a:t>
                      </a:r>
                    </a:p>
                  </a:txBody>
                  <a:tcPr marL="62861" marR="628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0.15</a:t>
                      </a:r>
                    </a:p>
                  </a:txBody>
                  <a:tcPr marL="62861" marR="628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1,800</a:t>
                      </a:r>
                    </a:p>
                  </a:txBody>
                  <a:tcPr marL="62861" marR="628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05999788"/>
                  </a:ext>
                </a:extLst>
              </a:tr>
              <a:tr h="402266">
                <a:tc>
                  <a:txBody>
                    <a:bodyPr/>
                    <a:lstStyle/>
                    <a:p>
                      <a:pPr algn="just">
                        <a:lnSpc>
                          <a:spcPct val="150000"/>
                        </a:lnSpc>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5</a:t>
                      </a:r>
                    </a:p>
                  </a:txBody>
                  <a:tcPr marL="62861" marR="628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16,000</a:t>
                      </a:r>
                    </a:p>
                  </a:txBody>
                  <a:tcPr marL="62861" marR="628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0.1</a:t>
                      </a:r>
                    </a:p>
                  </a:txBody>
                  <a:tcPr marL="62861" marR="628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just">
                        <a:lnSpc>
                          <a:spcPct val="150000"/>
                        </a:lnSpc>
                        <a:spcAft>
                          <a:spcPts val="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1,600</a:t>
                      </a:r>
                    </a:p>
                  </a:txBody>
                  <a:tcPr marL="62861" marR="628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algn="just">
                        <a:lnSpc>
                          <a:spcPct val="150000"/>
                        </a:lnSpc>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8,000</a:t>
                      </a:r>
                    </a:p>
                  </a:txBody>
                  <a:tcPr marL="62861" marR="628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0.1</a:t>
                      </a:r>
                    </a:p>
                  </a:txBody>
                  <a:tcPr marL="62861" marR="628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800</a:t>
                      </a:r>
                    </a:p>
                  </a:txBody>
                  <a:tcPr marL="62861" marR="628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95660924"/>
                  </a:ext>
                </a:extLst>
              </a:tr>
              <a:tr h="804531">
                <a:tc>
                  <a:txBody>
                    <a:bodyPr/>
                    <a:lstStyle/>
                    <a:p>
                      <a:pPr algn="just">
                        <a:lnSpc>
                          <a:spcPct val="150000"/>
                        </a:lnSpc>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ENCF</a:t>
                      </a:r>
                    </a:p>
                  </a:txBody>
                  <a:tcPr marL="62861" marR="628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62861" marR="628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62861" marR="628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just">
                        <a:lnSpc>
                          <a:spcPct val="150000"/>
                        </a:lnSpc>
                        <a:spcAft>
                          <a:spcPts val="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12,000</a:t>
                      </a:r>
                    </a:p>
                  </a:txBody>
                  <a:tcPr marL="62861" marR="628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algn="just">
                        <a:lnSpc>
                          <a:spcPct val="150000"/>
                        </a:lnSpc>
                        <a:spcAft>
                          <a:spcPts val="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62861" marR="628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62861" marR="628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16,000</a:t>
                      </a:r>
                    </a:p>
                  </a:txBody>
                  <a:tcPr marL="62861" marR="6286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19719637"/>
                  </a:ext>
                </a:extLst>
              </a:tr>
            </a:tbl>
          </a:graphicData>
        </a:graphic>
      </p:graphicFrame>
    </p:spTree>
    <p:extLst>
      <p:ext uri="{BB962C8B-B14F-4D97-AF65-F5344CB8AC3E}">
        <p14:creationId xmlns:p14="http://schemas.microsoft.com/office/powerpoint/2010/main" val="426837055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1968843" cy="756745"/>
          </a:xfrm>
          <a:noFill/>
        </p:spPr>
        <p:txBody>
          <a:bodyPr/>
          <a:lstStyle/>
          <a:p>
            <a:pPr algn="l"/>
            <a:r>
              <a:rPr lang="en-US" sz="3600" b="1" dirty="0" smtClean="0"/>
              <a:t>Solution-</a:t>
            </a:r>
            <a:endParaRPr lang="en-US" sz="3600" dirty="0"/>
          </a:p>
        </p:txBody>
      </p:sp>
      <p:sp>
        <p:nvSpPr>
          <p:cNvPr id="3" name="Content Placeholder 2"/>
          <p:cNvSpPr>
            <a:spLocks noGrp="1"/>
          </p:cNvSpPr>
          <p:nvPr>
            <p:ph idx="1"/>
          </p:nvPr>
        </p:nvSpPr>
        <p:spPr>
          <a:xfrm>
            <a:off x="152400" y="657778"/>
            <a:ext cx="12192000" cy="6200222"/>
          </a:xfrm>
          <a:noFill/>
        </p:spPr>
        <p:txBody>
          <a:bodyPr/>
          <a:lstStyle/>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smtClean="0"/>
          </a:p>
          <a:p>
            <a:pPr marL="0" indent="0">
              <a:buNone/>
            </a:pPr>
            <a:endParaRPr lang="en-US" dirty="0"/>
          </a:p>
          <a:p>
            <a:pPr marL="0" indent="0">
              <a:buNone/>
            </a:pPr>
            <a:endParaRPr lang="en-US" sz="2800" dirty="0"/>
          </a:p>
        </p:txBody>
      </p:sp>
      <mc:AlternateContent xmlns:mc="http://schemas.openxmlformats.org/markup-compatibility/2006">
        <mc:Choice xmlns:a14="http://schemas.microsoft.com/office/drawing/2010/main" Requires="a14">
          <p:sp>
            <p:nvSpPr>
              <p:cNvPr id="5" name="Rectangle 4"/>
              <p:cNvSpPr/>
              <p:nvPr/>
            </p:nvSpPr>
            <p:spPr>
              <a:xfrm>
                <a:off x="320040" y="756745"/>
                <a:ext cx="9982200" cy="6161046"/>
              </a:xfrm>
              <a:prstGeom prst="rect">
                <a:avLst/>
              </a:prstGeom>
            </p:spPr>
            <p:txBody>
              <a:bodyPr wrap="square">
                <a:spAutoFit/>
              </a:bodyPr>
              <a:lstStyle/>
              <a:p>
                <a:pPr/>
                <a14:m>
                  <m:oMathPara xmlns:m="http://schemas.openxmlformats.org/officeDocument/2006/math">
                    <m:oMathParaPr>
                      <m:jc m:val="left"/>
                    </m:oMathParaPr>
                    <m:oMath xmlns:m="http://schemas.openxmlformats.org/officeDocument/2006/math">
                      <m:sSup>
                        <m:sSupPr>
                          <m:ctrlPr>
                            <a:rPr lang="en-US" sz="2000" i="1"/>
                          </m:ctrlPr>
                        </m:sSupPr>
                        <m:e>
                          <m:r>
                            <a:rPr lang="en-US" sz="2000" i="1"/>
                            <m:t>𝜎</m:t>
                          </m:r>
                        </m:e>
                        <m:sup>
                          <m:r>
                            <a:rPr lang="en-US" sz="2000" i="1"/>
                            <m:t>2</m:t>
                          </m:r>
                        </m:sup>
                      </m:sSup>
                      <m:r>
                        <a:rPr lang="en-US" sz="2000" i="1"/>
                        <m:t>=</m:t>
                      </m:r>
                      <m:nary>
                        <m:naryPr>
                          <m:chr m:val="∑"/>
                          <m:limLoc m:val="undOvr"/>
                          <m:ctrlPr>
                            <a:rPr lang="en-US" sz="2000" i="1"/>
                          </m:ctrlPr>
                        </m:naryPr>
                        <m:sub>
                          <m:r>
                            <a:rPr lang="en-US" sz="2000" i="1"/>
                            <m:t>𝑗</m:t>
                          </m:r>
                          <m:r>
                            <a:rPr lang="en-US" sz="2000" i="1"/>
                            <m:t>=1</m:t>
                          </m:r>
                        </m:sub>
                        <m:sup>
                          <m:r>
                            <a:rPr lang="en-US" sz="2000" i="1"/>
                            <m:t>𝑛</m:t>
                          </m:r>
                        </m:sup>
                        <m:e>
                          <m:sSup>
                            <m:sSupPr>
                              <m:ctrlPr>
                                <a:rPr lang="en-US" sz="2000" i="1"/>
                              </m:ctrlPr>
                            </m:sSupPr>
                            <m:e>
                              <m:d>
                                <m:dPr>
                                  <m:ctrlPr>
                                    <a:rPr lang="en-US" sz="2000" i="1"/>
                                  </m:ctrlPr>
                                </m:dPr>
                                <m:e>
                                  <m:sSub>
                                    <m:sSubPr>
                                      <m:ctrlPr>
                                        <a:rPr lang="en-US" sz="2000" i="1"/>
                                      </m:ctrlPr>
                                    </m:sSubPr>
                                    <m:e>
                                      <m:r>
                                        <a:rPr lang="en-US" sz="2000" i="1"/>
                                        <m:t>𝑁𝐶𝐹</m:t>
                                      </m:r>
                                    </m:e>
                                    <m:sub>
                                      <m:r>
                                        <a:rPr lang="en-US" sz="2000" i="1"/>
                                        <m:t>𝐽</m:t>
                                      </m:r>
                                    </m:sub>
                                  </m:sSub>
                                  <m:r>
                                    <a:rPr lang="en-US" sz="2000" i="1"/>
                                    <m:t>−</m:t>
                                  </m:r>
                                  <m:r>
                                    <a:rPr lang="en-US" sz="2000" i="1"/>
                                    <m:t>𝐸𝑁𝐶𝐹</m:t>
                                  </m:r>
                                </m:e>
                              </m:d>
                            </m:e>
                            <m:sup>
                              <m:r>
                                <a:rPr lang="en-US" sz="2000" i="1"/>
                                <m:t>2</m:t>
                              </m:r>
                            </m:sup>
                          </m:sSup>
                        </m:e>
                      </m:nary>
                      <m:sSub>
                        <m:sSubPr>
                          <m:ctrlPr>
                            <a:rPr lang="en-US" sz="2000" i="1"/>
                          </m:ctrlPr>
                        </m:sSubPr>
                        <m:e>
                          <m:r>
                            <a:rPr lang="en-US" sz="2000" i="1"/>
                            <m:t>𝑃</m:t>
                          </m:r>
                        </m:e>
                        <m:sub>
                          <m:r>
                            <a:rPr lang="en-US" sz="2000" i="1"/>
                            <m:t>𝑗</m:t>
                          </m:r>
                        </m:sub>
                      </m:sSub>
                    </m:oMath>
                  </m:oMathPara>
                </a14:m>
                <a:endParaRPr lang="en-GB" sz="2000" dirty="0" smtClean="0"/>
              </a:p>
              <a:p>
                <a:endParaRPr lang="en-GB" dirty="0"/>
              </a:p>
              <a:p>
                <a:r>
                  <a:rPr lang="en-GB" sz="2000" b="1" dirty="0" smtClean="0"/>
                  <a:t>Project A</a:t>
                </a:r>
                <a:endParaRPr lang="en-US" sz="2000" b="1" dirty="0" smtClean="0"/>
              </a:p>
              <a:p>
                <a:endParaRPr lang="en-US" sz="2000" b="1" dirty="0"/>
              </a:p>
              <a:p>
                <a:r>
                  <a:rPr lang="en-US" sz="2000" b="1" dirty="0" smtClean="0"/>
                  <a:t>Variance </a:t>
                </a:r>
                <a:r>
                  <a:rPr lang="en-US" sz="2000" b="1" dirty="0"/>
                  <a:t>= (8,000 – 12,000)</a:t>
                </a:r>
                <a:r>
                  <a:rPr lang="en-US" sz="2000" b="1" baseline="30000" dirty="0"/>
                  <a:t>2</a:t>
                </a:r>
                <a:r>
                  <a:rPr lang="en-US" sz="2000" b="1" dirty="0"/>
                  <a:t> (0.1) + (10,000 -12,000)</a:t>
                </a:r>
                <a:r>
                  <a:rPr lang="en-US" sz="2000" b="1" baseline="30000" dirty="0"/>
                  <a:t>2</a:t>
                </a:r>
                <a:r>
                  <a:rPr lang="en-US" sz="2000" b="1" dirty="0"/>
                  <a:t> (0.2) + (12,000 – 12000)</a:t>
                </a:r>
                <a:r>
                  <a:rPr lang="en-US" sz="2000" b="1" baseline="30000" dirty="0"/>
                  <a:t>2</a:t>
                </a:r>
                <a:r>
                  <a:rPr lang="en-US" sz="2000" b="1" dirty="0"/>
                  <a:t> (0.4)</a:t>
                </a:r>
              </a:p>
              <a:p>
                <a:r>
                  <a:rPr lang="en-US" sz="2000" b="1" dirty="0"/>
                  <a:t> </a:t>
                </a:r>
              </a:p>
              <a:p>
                <a:r>
                  <a:rPr lang="en-US" sz="2000" b="1" dirty="0"/>
                  <a:t>+ (14,000 – 12,000)</a:t>
                </a:r>
                <a:r>
                  <a:rPr lang="en-US" sz="2000" b="1" baseline="30000" dirty="0"/>
                  <a:t>2</a:t>
                </a:r>
                <a:r>
                  <a:rPr lang="en-US" sz="2000" b="1" dirty="0"/>
                  <a:t> (0.2) + (16000 – 12,000)</a:t>
                </a:r>
                <a:r>
                  <a:rPr lang="en-US" sz="2000" b="1" baseline="30000" dirty="0"/>
                  <a:t>2</a:t>
                </a:r>
                <a:r>
                  <a:rPr lang="en-US" sz="2000" b="1" dirty="0"/>
                  <a:t> (0.1) = 4,800,000</a:t>
                </a:r>
              </a:p>
              <a:p>
                <a:r>
                  <a:rPr lang="en-US" sz="2000" b="1" dirty="0"/>
                  <a:t> </a:t>
                </a:r>
              </a:p>
              <a:p>
                <a:r>
                  <a:rPr lang="en-US" sz="2000" b="1" dirty="0"/>
                  <a:t>Standard Deviation(s) = </a:t>
                </a:r>
                <a14:m>
                  <m:oMath xmlns:m="http://schemas.openxmlformats.org/officeDocument/2006/math">
                    <m:r>
                      <a:rPr lang="en-US" sz="2000" b="1" i="1"/>
                      <m:t>√</m:t>
                    </m:r>
                    <m:r>
                      <a:rPr lang="en-US" sz="2000" b="1" i="1"/>
                      <m:t>𝟒</m:t>
                    </m:r>
                    <m:r>
                      <a:rPr lang="en-US" sz="2000" b="1" i="1"/>
                      <m:t>,</m:t>
                    </m:r>
                    <m:r>
                      <a:rPr lang="en-US" sz="2000" b="1" i="1"/>
                      <m:t>𝟖𝟎𝟎</m:t>
                    </m:r>
                    <m:r>
                      <a:rPr lang="en-US" sz="2000" b="1" i="1"/>
                      <m:t>,</m:t>
                    </m:r>
                    <m:r>
                      <a:rPr lang="en-US" sz="2000" b="1" i="1"/>
                      <m:t>𝟎𝟎𝟎</m:t>
                    </m:r>
                  </m:oMath>
                </a14:m>
                <a:r>
                  <a:rPr lang="en-US" sz="2000" b="1" dirty="0"/>
                  <a:t> = 2190.90</a:t>
                </a:r>
              </a:p>
              <a:p>
                <a:r>
                  <a:rPr lang="en-US" sz="2000" b="1" dirty="0"/>
                  <a:t> </a:t>
                </a:r>
                <a:endParaRPr lang="en-US" sz="2000" b="1" dirty="0" smtClean="0"/>
              </a:p>
              <a:p>
                <a:r>
                  <a:rPr lang="en-GB" sz="2000" b="1" dirty="0" smtClean="0"/>
                  <a:t>Project B</a:t>
                </a:r>
                <a:endParaRPr lang="en-US" sz="2000" b="1" dirty="0" smtClean="0"/>
              </a:p>
              <a:p>
                <a:endParaRPr lang="en-US" sz="2000" b="1" dirty="0"/>
              </a:p>
              <a:p>
                <a:r>
                  <a:rPr lang="en-US" sz="2000" b="1" dirty="0" smtClean="0"/>
                  <a:t>Variance </a:t>
                </a:r>
                <a:r>
                  <a:rPr lang="en-US" sz="2000" b="1" dirty="0"/>
                  <a:t>= (24,000 – 16,000)</a:t>
                </a:r>
                <a:r>
                  <a:rPr lang="en-US" sz="2000" b="1" baseline="30000" dirty="0"/>
                  <a:t>2</a:t>
                </a:r>
                <a:r>
                  <a:rPr lang="en-US" sz="2000" b="1" dirty="0"/>
                  <a:t> (0.1) + (20,000 – 16,000)</a:t>
                </a:r>
                <a:r>
                  <a:rPr lang="en-US" sz="2000" b="1" baseline="30000" dirty="0"/>
                  <a:t>2</a:t>
                </a:r>
                <a:r>
                  <a:rPr lang="en-US" sz="2000" b="1" dirty="0"/>
                  <a:t> (0.15) + (16,000 – 16,000)</a:t>
                </a:r>
                <a:r>
                  <a:rPr lang="en-US" sz="2000" b="1" baseline="30000" dirty="0"/>
                  <a:t>2</a:t>
                </a:r>
                <a:endParaRPr lang="en-US" sz="2000" b="1" dirty="0"/>
              </a:p>
              <a:p>
                <a:r>
                  <a:rPr lang="en-US" sz="2000" b="1" dirty="0"/>
                  <a:t> </a:t>
                </a:r>
              </a:p>
              <a:p>
                <a:r>
                  <a:rPr lang="en-US" sz="2000" b="1" dirty="0"/>
                  <a:t>(0.5) + (12,000 – 16,000)</a:t>
                </a:r>
                <a:r>
                  <a:rPr lang="en-US" sz="2000" b="1" baseline="30000" dirty="0"/>
                  <a:t>2</a:t>
                </a:r>
                <a:r>
                  <a:rPr lang="en-US" sz="2000" b="1" dirty="0"/>
                  <a:t> (0.15) + (8,000 – 16,000)</a:t>
                </a:r>
                <a:r>
                  <a:rPr lang="en-US" sz="2000" b="1" baseline="30000" dirty="0"/>
                  <a:t>2</a:t>
                </a:r>
                <a:r>
                  <a:rPr lang="en-US" sz="2000" b="1" dirty="0"/>
                  <a:t> (0.1) = 17,600,000</a:t>
                </a:r>
              </a:p>
              <a:p>
                <a:r>
                  <a:rPr lang="en-US" sz="2000" b="1" dirty="0"/>
                  <a:t> </a:t>
                </a:r>
              </a:p>
              <a:p>
                <a:r>
                  <a:rPr lang="en-US" sz="2000" b="1" dirty="0"/>
                  <a:t>Standard Deviation(s) = 17,600,000 = 4195.23</a:t>
                </a:r>
              </a:p>
              <a:p>
                <a:endParaRPr lang="en-US" dirty="0"/>
              </a:p>
            </p:txBody>
          </p:sp>
        </mc:Choice>
        <mc:Fallback>
          <p:sp>
            <p:nvSpPr>
              <p:cNvPr id="5" name="Rectangle 4"/>
              <p:cNvSpPr>
                <a:spLocks noRot="1" noChangeAspect="1" noMove="1" noResize="1" noEditPoints="1" noAdjustHandles="1" noChangeArrowheads="1" noChangeShapeType="1" noTextEdit="1"/>
              </p:cNvSpPr>
              <p:nvPr/>
            </p:nvSpPr>
            <p:spPr>
              <a:xfrm>
                <a:off x="320040" y="756745"/>
                <a:ext cx="9982200" cy="6161046"/>
              </a:xfrm>
              <a:prstGeom prst="rect">
                <a:avLst/>
              </a:prstGeom>
              <a:blipFill>
                <a:blip r:embed="rId2"/>
                <a:stretch>
                  <a:fillRect l="-672"/>
                </a:stretch>
              </a:blipFill>
            </p:spPr>
            <p:txBody>
              <a:bodyPr/>
              <a:lstStyle/>
              <a:p>
                <a:r>
                  <a:rPr lang="en-US">
                    <a:noFill/>
                  </a:rPr>
                  <a:t> </a:t>
                </a:r>
              </a:p>
            </p:txBody>
          </p:sp>
        </mc:Fallback>
      </mc:AlternateContent>
    </p:spTree>
    <p:extLst>
      <p:ext uri="{BB962C8B-B14F-4D97-AF65-F5344CB8AC3E}">
        <p14:creationId xmlns:p14="http://schemas.microsoft.com/office/powerpoint/2010/main" val="238204062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106680"/>
            <a:ext cx="10947400" cy="909320"/>
          </a:xfrm>
          <a:noFill/>
        </p:spPr>
        <p:txBody>
          <a:bodyPr/>
          <a:lstStyle/>
          <a:p>
            <a:pPr algn="l"/>
            <a:r>
              <a:rPr lang="en-US" sz="3600" b="1" dirty="0"/>
              <a:t>Coefficient of Variation</a:t>
            </a:r>
            <a:r>
              <a:rPr lang="en-US" sz="3600" b="1" dirty="0"/>
              <a:t/>
            </a:r>
            <a:br>
              <a:rPr lang="en-US" sz="3600" b="1" dirty="0"/>
            </a:br>
            <a:r>
              <a:rPr lang="en-US" sz="3600" b="1" dirty="0"/>
              <a:t> </a:t>
            </a:r>
          </a:p>
        </p:txBody>
      </p:sp>
      <p:sp>
        <p:nvSpPr>
          <p:cNvPr id="3" name="Content Placeholder 2"/>
          <p:cNvSpPr>
            <a:spLocks noGrp="1"/>
          </p:cNvSpPr>
          <p:nvPr>
            <p:ph idx="1"/>
          </p:nvPr>
        </p:nvSpPr>
        <p:spPr>
          <a:xfrm>
            <a:off x="152400" y="865415"/>
            <a:ext cx="11772900" cy="5821136"/>
          </a:xfrm>
          <a:noFill/>
        </p:spPr>
        <p:txBody>
          <a:bodyPr/>
          <a:lstStyle/>
          <a:p>
            <a:pPr marL="0" indent="0" algn="just">
              <a:lnSpc>
                <a:spcPct val="150000"/>
              </a:lnSpc>
              <a:buNone/>
            </a:pPr>
            <a:r>
              <a:rPr lang="en-US" dirty="0" smtClean="0"/>
              <a:t> </a:t>
            </a:r>
            <a:r>
              <a:rPr lang="en-US" dirty="0"/>
              <a:t>Coefficient of </a:t>
            </a:r>
            <a:r>
              <a:rPr lang="en-US" dirty="0" smtClean="0"/>
              <a:t>Variation (CV) </a:t>
            </a:r>
            <a:r>
              <a:rPr lang="en-US" dirty="0"/>
              <a:t>enables the management to calculate the risk borne by the concern for every unit of estimated return from a particular </a:t>
            </a:r>
            <a:r>
              <a:rPr lang="en-US" dirty="0" smtClean="0"/>
              <a:t>investment. It is given by,</a:t>
            </a:r>
          </a:p>
          <a:p>
            <a:pPr marL="0" indent="0" algn="just">
              <a:lnSpc>
                <a:spcPct val="150000"/>
              </a:lnSpc>
              <a:buNone/>
            </a:pPr>
            <a:endParaRPr lang="en-GB" dirty="0"/>
          </a:p>
          <a:p>
            <a:pPr marL="0" indent="0" algn="just">
              <a:lnSpc>
                <a:spcPct val="150000"/>
              </a:lnSpc>
              <a:buNone/>
            </a:pPr>
            <a:endParaRPr lang="en-US" dirty="0" smtClean="0"/>
          </a:p>
          <a:p>
            <a:pPr marL="0" indent="0" algn="just">
              <a:lnSpc>
                <a:spcPct val="150000"/>
              </a:lnSpc>
              <a:buNone/>
            </a:pPr>
            <a:endParaRPr lang="en-US" dirty="0"/>
          </a:p>
          <a:p>
            <a:pPr marL="0" indent="0">
              <a:buNone/>
            </a:pPr>
            <a:endParaRPr lang="en-GB" i="1" dirty="0" smtClean="0"/>
          </a:p>
          <a:p>
            <a:endParaRPr lang="en-GB" i="1" dirty="0" smtClean="0"/>
          </a:p>
          <a:p>
            <a:endParaRPr lang="en-US" dirty="0"/>
          </a:p>
          <a:p>
            <a:pPr marL="0" indent="0">
              <a:buNone/>
            </a:pPr>
            <a:endParaRPr lang="en-US" dirty="0"/>
          </a:p>
        </p:txBody>
      </p:sp>
      <p:sp>
        <p:nvSpPr>
          <p:cNvPr id="6"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mc:AlternateContent xmlns:mc="http://schemas.openxmlformats.org/markup-compatibility/2006">
        <mc:Choice xmlns:a14="http://schemas.microsoft.com/office/drawing/2010/main" Requires="a14">
          <p:sp>
            <p:nvSpPr>
              <p:cNvPr id="4" name="Rectangle 3"/>
              <p:cNvSpPr/>
              <p:nvPr/>
            </p:nvSpPr>
            <p:spPr>
              <a:xfrm>
                <a:off x="396240" y="3886200"/>
                <a:ext cx="7879081" cy="971933"/>
              </a:xfrm>
              <a:prstGeom prst="rect">
                <a:avLst/>
              </a:prstGeom>
            </p:spPr>
            <p:txBody>
              <a:bodyPr wrap="square">
                <a:spAutoFit/>
              </a:bodyPr>
              <a:lstStyle/>
              <a:p>
                <a:pPr>
                  <a:lnSpc>
                    <a:spcPct val="150000"/>
                  </a:lnSpc>
                  <a:spcAft>
                    <a:spcPts val="0"/>
                  </a:spcAft>
                </a:pPr>
                <a:r>
                  <a:rPr lang="en-US" sz="1200" dirty="0">
                    <a:latin typeface="Times New Roman" panose="02020603050405020304" pitchFamily="18" charset="0"/>
                    <a:ea typeface="Times New Roman" panose="02020603050405020304" pitchFamily="18" charset="0"/>
                  </a:rPr>
                  <a:t> </a:t>
                </a:r>
                <a14:m>
                  <m:oMath xmlns:m="http://schemas.openxmlformats.org/officeDocument/2006/math">
                    <m:r>
                      <a:rPr lang="en-US" sz="2400" b="1" i="1">
                        <a:effectLst/>
                        <a:latin typeface="Cambria Math" panose="02040503050406030204" pitchFamily="18" charset="0"/>
                        <a:ea typeface="Times New Roman" panose="02020603050405020304" pitchFamily="18" charset="0"/>
                      </a:rPr>
                      <m:t>𝑪𝒐𝒆𝒇𝒇𝒊𝒄𝒊𝒆𝒏𝒕</m:t>
                    </m:r>
                    <m:r>
                      <a:rPr lang="en-US" sz="2400" b="1" i="1">
                        <a:effectLst/>
                        <a:latin typeface="Cambria Math" panose="02040503050406030204" pitchFamily="18" charset="0"/>
                        <a:ea typeface="Times New Roman" panose="02020603050405020304" pitchFamily="18" charset="0"/>
                      </a:rPr>
                      <m:t> </m:t>
                    </m:r>
                    <m:r>
                      <a:rPr lang="en-US" sz="2400" b="1" i="1">
                        <a:effectLst/>
                        <a:latin typeface="Cambria Math" panose="02040503050406030204" pitchFamily="18" charset="0"/>
                        <a:ea typeface="Times New Roman" panose="02020603050405020304" pitchFamily="18" charset="0"/>
                      </a:rPr>
                      <m:t>𝒐𝒇</m:t>
                    </m:r>
                    <m:r>
                      <a:rPr lang="en-US" sz="2400" b="1" i="1">
                        <a:effectLst/>
                        <a:latin typeface="Cambria Math" panose="02040503050406030204" pitchFamily="18" charset="0"/>
                        <a:ea typeface="Times New Roman" panose="02020603050405020304" pitchFamily="18" charset="0"/>
                      </a:rPr>
                      <m:t> </m:t>
                    </m:r>
                    <m:r>
                      <a:rPr lang="en-US" sz="2400" b="1" i="1">
                        <a:effectLst/>
                        <a:latin typeface="Cambria Math" panose="02040503050406030204" pitchFamily="18" charset="0"/>
                        <a:ea typeface="Times New Roman" panose="02020603050405020304" pitchFamily="18" charset="0"/>
                      </a:rPr>
                      <m:t>𝑽𝒂𝒓𝒂𝒊𝒕𝒊𝒐𝒏</m:t>
                    </m:r>
                    <m:r>
                      <a:rPr lang="en-US" sz="2400" b="1" i="1">
                        <a:effectLst/>
                        <a:latin typeface="Cambria Math" panose="02040503050406030204" pitchFamily="18" charset="0"/>
                        <a:ea typeface="Times New Roman" panose="02020603050405020304" pitchFamily="18" charset="0"/>
                      </a:rPr>
                      <m:t>=</m:t>
                    </m:r>
                    <m:f>
                      <m:fPr>
                        <m:ctrlPr>
                          <a:rPr lang="en-US" sz="2400" b="1" i="1">
                            <a:effectLst/>
                            <a:latin typeface="Cambria Math" panose="02040503050406030204" pitchFamily="18" charset="0"/>
                            <a:ea typeface="Calibri" panose="020F0502020204030204" pitchFamily="34" charset="0"/>
                          </a:rPr>
                        </m:ctrlPr>
                      </m:fPr>
                      <m:num>
                        <m:r>
                          <a:rPr lang="en-US" sz="2400" b="1" i="1">
                            <a:effectLst/>
                            <a:latin typeface="Cambria Math" panose="02040503050406030204" pitchFamily="18" charset="0"/>
                            <a:ea typeface="Calibri" panose="020F0502020204030204" pitchFamily="34" charset="0"/>
                          </a:rPr>
                          <m:t>𝑺𝒕𝒂𝒏𝒂𝒅𝒂𝒓𝒅</m:t>
                        </m:r>
                        <m:r>
                          <a:rPr lang="en-US" sz="2400" b="1" i="1">
                            <a:effectLst/>
                            <a:latin typeface="Cambria Math" panose="02040503050406030204" pitchFamily="18" charset="0"/>
                            <a:ea typeface="Calibri" panose="020F0502020204030204" pitchFamily="34" charset="0"/>
                          </a:rPr>
                          <m:t> </m:t>
                        </m:r>
                        <m:r>
                          <a:rPr lang="en-US" sz="2400" b="1" i="1">
                            <a:effectLst/>
                            <a:latin typeface="Cambria Math" panose="02040503050406030204" pitchFamily="18" charset="0"/>
                            <a:ea typeface="Calibri" panose="020F0502020204030204" pitchFamily="34" charset="0"/>
                          </a:rPr>
                          <m:t>𝑫𝒆𝒗𝒊𝒂𝒕𝒊𝒐𝒏</m:t>
                        </m:r>
                      </m:num>
                      <m:den>
                        <m:r>
                          <a:rPr lang="en-US" sz="2400" b="1" i="1">
                            <a:effectLst/>
                            <a:latin typeface="Cambria Math" panose="02040503050406030204" pitchFamily="18" charset="0"/>
                            <a:ea typeface="Calibri" panose="020F0502020204030204" pitchFamily="34" charset="0"/>
                          </a:rPr>
                          <m:t>𝑬𝒙𝒑𝒆𝒄𝒕𝒆𝒅</m:t>
                        </m:r>
                        <m:r>
                          <a:rPr lang="en-US" sz="2400" b="1" i="1">
                            <a:effectLst/>
                            <a:latin typeface="Cambria Math" panose="02040503050406030204" pitchFamily="18" charset="0"/>
                            <a:ea typeface="Calibri" panose="020F0502020204030204" pitchFamily="34" charset="0"/>
                          </a:rPr>
                          <m:t> </m:t>
                        </m:r>
                        <m:r>
                          <a:rPr lang="en-US" sz="2400" b="1" i="1">
                            <a:effectLst/>
                            <a:latin typeface="Cambria Math" panose="02040503050406030204" pitchFamily="18" charset="0"/>
                            <a:ea typeface="Calibri" panose="020F0502020204030204" pitchFamily="34" charset="0"/>
                          </a:rPr>
                          <m:t>𝒄𝒂𝒔𝒉𝒇𝒍𝒐𝒘</m:t>
                        </m:r>
                        <m:r>
                          <a:rPr lang="en-US" sz="2400" b="1" i="1">
                            <a:effectLst/>
                            <a:latin typeface="Cambria Math" panose="02040503050406030204" pitchFamily="18" charset="0"/>
                            <a:ea typeface="Calibri" panose="020F0502020204030204" pitchFamily="34" charset="0"/>
                          </a:rPr>
                          <m:t>/</m:t>
                        </m:r>
                        <m:r>
                          <a:rPr lang="en-US" sz="2400" b="1" i="1">
                            <a:effectLst/>
                            <a:latin typeface="Cambria Math" panose="02040503050406030204" pitchFamily="18" charset="0"/>
                            <a:ea typeface="Calibri" panose="020F0502020204030204" pitchFamily="34" charset="0"/>
                          </a:rPr>
                          <m:t>𝑹𝒆𝒕𝒖𝒓𝒏</m:t>
                        </m:r>
                      </m:den>
                    </m:f>
                  </m:oMath>
                </a14:m>
                <a:endParaRPr lang="en-US" sz="2400" b="1" dirty="0">
                  <a:effectLst/>
                  <a:latin typeface="Times New Roman" panose="02020603050405020304" pitchFamily="18" charset="0"/>
                  <a:ea typeface="Times New Roman" panose="02020603050405020304" pitchFamily="18" charset="0"/>
                </a:endParaRPr>
              </a:p>
            </p:txBody>
          </p:sp>
        </mc:Choice>
        <mc:Fallback>
          <p:sp>
            <p:nvSpPr>
              <p:cNvPr id="4" name="Rectangle 3"/>
              <p:cNvSpPr>
                <a:spLocks noRot="1" noChangeAspect="1" noMove="1" noResize="1" noEditPoints="1" noAdjustHandles="1" noChangeArrowheads="1" noChangeShapeType="1" noTextEdit="1"/>
              </p:cNvSpPr>
              <p:nvPr/>
            </p:nvSpPr>
            <p:spPr>
              <a:xfrm>
                <a:off x="396240" y="3886200"/>
                <a:ext cx="7879081" cy="971933"/>
              </a:xfrm>
              <a:prstGeom prst="rect">
                <a:avLst/>
              </a:prstGeom>
              <a:blipFill>
                <a:blip r:embed="rId3"/>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419723496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46956"/>
            <a:ext cx="9037319" cy="742729"/>
          </a:xfrm>
          <a:noFill/>
        </p:spPr>
        <p:txBody>
          <a:bodyPr/>
          <a:lstStyle/>
          <a:p>
            <a:pPr algn="l"/>
            <a:r>
              <a:rPr lang="en-GB" sz="3600" b="1" dirty="0" smtClean="0"/>
              <a:t> </a:t>
            </a:r>
            <a:br>
              <a:rPr lang="en-GB" sz="3600" b="1" dirty="0" smtClean="0"/>
            </a:br>
            <a:r>
              <a:rPr lang="en-GB" sz="3600" b="1" u="sng" dirty="0" smtClean="0"/>
              <a:t/>
            </a:r>
            <a:br>
              <a:rPr lang="en-GB" sz="3600" b="1" u="sng" dirty="0" smtClean="0"/>
            </a:br>
            <a:r>
              <a:rPr lang="en-GB" sz="3600" b="1" u="sng" dirty="0"/>
              <a:t/>
            </a:r>
            <a:br>
              <a:rPr lang="en-GB" sz="3600" b="1" u="sng" dirty="0"/>
            </a:br>
            <a:r>
              <a:rPr lang="en-GB" sz="3600" b="1" u="sng" dirty="0" smtClean="0"/>
              <a:t/>
            </a:r>
            <a:br>
              <a:rPr lang="en-GB" sz="3600" b="1" u="sng" dirty="0" smtClean="0"/>
            </a:br>
            <a:r>
              <a:rPr lang="en-GB" sz="3600" b="1" u="sng" dirty="0"/>
              <a:t/>
            </a:r>
            <a:br>
              <a:rPr lang="en-GB" sz="3600" b="1" u="sng" dirty="0"/>
            </a:br>
            <a:r>
              <a:rPr lang="en-GB" sz="3600" b="1" u="sng" dirty="0" smtClean="0"/>
              <a:t/>
            </a:r>
            <a:br>
              <a:rPr lang="en-GB" sz="3600" b="1" u="sng" dirty="0" smtClean="0"/>
            </a:br>
            <a:r>
              <a:rPr lang="en-GB" sz="3600" b="1" u="sng" dirty="0" smtClean="0"/>
              <a:t/>
            </a:r>
            <a:br>
              <a:rPr lang="en-GB" sz="3600" b="1" u="sng" dirty="0" smtClean="0"/>
            </a:br>
            <a:r>
              <a:rPr lang="en-GB" sz="3600" b="1" u="sng" dirty="0" smtClean="0"/>
              <a:t/>
            </a:r>
            <a:br>
              <a:rPr lang="en-GB" sz="3600" b="1" u="sng" dirty="0" smtClean="0"/>
            </a:br>
            <a:r>
              <a:rPr lang="en-US" sz="3600" b="1" dirty="0"/>
              <a:t>I</a:t>
            </a:r>
            <a:r>
              <a:rPr lang="en-US" sz="3600" b="1" dirty="0" smtClean="0"/>
              <a:t>llustration </a:t>
            </a:r>
            <a:r>
              <a:rPr lang="en-US" sz="3600" dirty="0"/>
              <a:t/>
            </a:r>
            <a:br>
              <a:rPr lang="en-US" sz="3600" dirty="0"/>
            </a:br>
            <a:r>
              <a:rPr lang="en-GB" sz="3600" b="1" u="sng" dirty="0" smtClean="0"/>
              <a:t/>
            </a:r>
            <a:br>
              <a:rPr lang="en-GB" sz="3600" b="1" u="sng" dirty="0" smtClean="0"/>
            </a:br>
            <a:r>
              <a:rPr lang="en-GB" sz="3600" b="1" u="sng" dirty="0"/>
              <a:t/>
            </a:r>
            <a:br>
              <a:rPr lang="en-GB" sz="3600" b="1" u="sng" dirty="0"/>
            </a:br>
            <a:r>
              <a:rPr lang="en-GB" sz="3600" b="1" u="sng" dirty="0" smtClean="0"/>
              <a:t/>
            </a:r>
            <a:br>
              <a:rPr lang="en-GB" sz="3600" b="1" u="sng" dirty="0" smtClean="0"/>
            </a:br>
            <a:r>
              <a:rPr lang="en-GB" sz="3600" b="1" u="sng" dirty="0"/>
              <a:t/>
            </a:r>
            <a:br>
              <a:rPr lang="en-GB" sz="3600" b="1" u="sng" dirty="0"/>
            </a:br>
            <a:r>
              <a:rPr lang="en-GB" sz="3600" b="1" u="sng" dirty="0" smtClean="0"/>
              <a:t/>
            </a:r>
            <a:br>
              <a:rPr lang="en-GB" sz="3600" b="1" u="sng" dirty="0" smtClean="0"/>
            </a:br>
            <a:r>
              <a:rPr lang="en-GB" sz="3600" b="1" u="sng" dirty="0"/>
              <a:t/>
            </a:r>
            <a:br>
              <a:rPr lang="en-GB" sz="3600" b="1" u="sng" dirty="0"/>
            </a:br>
            <a:r>
              <a:rPr lang="en-GB" sz="3600" b="1" dirty="0" smtClean="0"/>
              <a:t>  </a:t>
            </a:r>
            <a:br>
              <a:rPr lang="en-GB" sz="3600" b="1" dirty="0" smtClean="0"/>
            </a:br>
            <a:r>
              <a:rPr lang="en-GB" sz="3600" b="1" dirty="0" smtClean="0"/>
              <a:t>   </a:t>
            </a:r>
            <a:endParaRPr lang="en-US" sz="3200" dirty="0"/>
          </a:p>
        </p:txBody>
      </p:sp>
      <p:sp>
        <p:nvSpPr>
          <p:cNvPr id="6"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Content Placeholder 2"/>
          <p:cNvSpPr>
            <a:spLocks noGrp="1"/>
          </p:cNvSpPr>
          <p:nvPr>
            <p:ph idx="1"/>
          </p:nvPr>
        </p:nvSpPr>
        <p:spPr>
          <a:xfrm>
            <a:off x="285750" y="1036640"/>
            <a:ext cx="11296650" cy="5623239"/>
          </a:xfrm>
        </p:spPr>
        <p:txBody>
          <a:bodyPr/>
          <a:lstStyle/>
          <a:p>
            <a:pPr marL="0" indent="0">
              <a:buNone/>
            </a:pPr>
            <a:r>
              <a:rPr lang="en-US" dirty="0"/>
              <a:t>Consider, </a:t>
            </a:r>
            <a:r>
              <a:rPr lang="en-US" dirty="0" smtClean="0"/>
              <a:t> </a:t>
            </a:r>
            <a:r>
              <a:rPr lang="en-US" dirty="0"/>
              <a:t>two projects with the following expected outcome and standard deviation.</a:t>
            </a:r>
          </a:p>
          <a:p>
            <a:pPr marL="0" indent="0">
              <a:buNone/>
            </a:pPr>
            <a:endParaRPr lang="en-US" dirty="0"/>
          </a:p>
          <a:p>
            <a:pPr marL="0" indent="0">
              <a:buNone/>
            </a:pPr>
            <a:r>
              <a:rPr lang="en-US" b="1" i="1" dirty="0" smtClean="0"/>
              <a:t>Project</a:t>
            </a:r>
            <a:r>
              <a:rPr lang="en-US" b="1" i="1" dirty="0"/>
              <a:t>	</a:t>
            </a:r>
            <a:r>
              <a:rPr lang="en-US" b="1" i="1" dirty="0" smtClean="0"/>
              <a:t>Expected </a:t>
            </a:r>
            <a:r>
              <a:rPr lang="en-US" b="1" i="1" dirty="0"/>
              <a:t>value		</a:t>
            </a:r>
            <a:r>
              <a:rPr lang="en-US" b="1" i="1" dirty="0" err="1" smtClean="0"/>
              <a:t>Stad</a:t>
            </a:r>
            <a:r>
              <a:rPr lang="en-US" b="1" i="1" dirty="0" smtClean="0"/>
              <a:t> Dev</a:t>
            </a:r>
            <a:endParaRPr lang="en-US" dirty="0"/>
          </a:p>
          <a:p>
            <a:pPr marL="0" indent="0">
              <a:buNone/>
            </a:pPr>
            <a:r>
              <a:rPr lang="en-US" dirty="0" smtClean="0"/>
              <a:t>Y</a:t>
            </a:r>
            <a:r>
              <a:rPr lang="en-US" dirty="0"/>
              <a:t>	    	$ 6,000		</a:t>
            </a:r>
            <a:r>
              <a:rPr lang="en-US" dirty="0" smtClean="0"/>
              <a:t>      600</a:t>
            </a:r>
            <a:endParaRPr lang="en-US" dirty="0"/>
          </a:p>
          <a:p>
            <a:pPr marL="0" indent="0">
              <a:buNone/>
            </a:pPr>
            <a:r>
              <a:rPr lang="en-US" dirty="0" smtClean="0"/>
              <a:t>Z</a:t>
            </a:r>
            <a:r>
              <a:rPr lang="en-US" dirty="0"/>
              <a:t>	             </a:t>
            </a:r>
            <a:r>
              <a:rPr lang="en-US" dirty="0" smtClean="0"/>
              <a:t>$ </a:t>
            </a:r>
            <a:r>
              <a:rPr lang="en-US" dirty="0"/>
              <a:t>600		</a:t>
            </a:r>
            <a:r>
              <a:rPr lang="en-US" dirty="0" smtClean="0"/>
              <a:t>     190</a:t>
            </a:r>
            <a:endParaRPr lang="en-US" dirty="0"/>
          </a:p>
          <a:p>
            <a:pPr marL="0" indent="0">
              <a:buNone/>
            </a:pPr>
            <a:r>
              <a:rPr lang="en-US" dirty="0" smtClean="0"/>
              <a:t>On </a:t>
            </a:r>
            <a:r>
              <a:rPr lang="en-US" dirty="0"/>
              <a:t>the basis of expected outcome, one would choose </a:t>
            </a:r>
            <a:r>
              <a:rPr lang="en-US" dirty="0" smtClean="0"/>
              <a:t> </a:t>
            </a:r>
            <a:r>
              <a:rPr lang="en-US" dirty="0"/>
              <a:t>Y, since it has higher outcome</a:t>
            </a:r>
            <a:r>
              <a:rPr lang="en-US" dirty="0" smtClean="0"/>
              <a:t>. But </a:t>
            </a:r>
            <a:r>
              <a:rPr lang="en-US" dirty="0"/>
              <a:t>on the basis of Risk- </a:t>
            </a:r>
            <a:r>
              <a:rPr lang="en-US" dirty="0" err="1" smtClean="0"/>
              <a:t>std</a:t>
            </a:r>
            <a:r>
              <a:rPr lang="en-US" dirty="0" smtClean="0"/>
              <a:t> dev, </a:t>
            </a:r>
            <a:r>
              <a:rPr lang="en-US" dirty="0"/>
              <a:t>one would choose </a:t>
            </a:r>
            <a:r>
              <a:rPr lang="en-US" dirty="0" smtClean="0"/>
              <a:t>Z</a:t>
            </a:r>
            <a:r>
              <a:rPr lang="en-US" dirty="0"/>
              <a:t>, since it has the lowest risk</a:t>
            </a:r>
            <a:r>
              <a:rPr lang="en-US" dirty="0" smtClean="0"/>
              <a:t>. </a:t>
            </a:r>
            <a:endParaRPr lang="en-GB" dirty="0" smtClean="0"/>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p:txBody>
      </p:sp>
    </p:spTree>
    <p:extLst>
      <p:ext uri="{BB962C8B-B14F-4D97-AF65-F5344CB8AC3E}">
        <p14:creationId xmlns:p14="http://schemas.microsoft.com/office/powerpoint/2010/main" val="292576777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210" y="0"/>
            <a:ext cx="8926109" cy="734786"/>
          </a:xfrm>
          <a:noFill/>
        </p:spPr>
        <p:txBody>
          <a:bodyPr/>
          <a:lstStyle/>
          <a:p>
            <a:pPr algn="l"/>
            <a:r>
              <a:rPr lang="en-US" sz="3600" b="1" dirty="0" smtClean="0"/>
              <a:t>Solution </a:t>
            </a:r>
            <a:r>
              <a:rPr lang="en-US" sz="3600" b="1" dirty="0" err="1" smtClean="0"/>
              <a:t>Ctd</a:t>
            </a:r>
            <a:endParaRPr lang="en-US" sz="3600" dirty="0"/>
          </a:p>
        </p:txBody>
      </p:sp>
      <p:sp>
        <p:nvSpPr>
          <p:cNvPr id="3" name="Content Placeholder 2"/>
          <p:cNvSpPr>
            <a:spLocks noGrp="1"/>
          </p:cNvSpPr>
          <p:nvPr>
            <p:ph idx="1"/>
          </p:nvPr>
        </p:nvSpPr>
        <p:spPr>
          <a:xfrm>
            <a:off x="111210" y="734786"/>
            <a:ext cx="11634100" cy="5943600"/>
          </a:xfrm>
          <a:noFill/>
        </p:spPr>
        <p:txBody>
          <a:bodyPr/>
          <a:lstStyle/>
          <a:p>
            <a:pPr marL="0" indent="0" algn="just">
              <a:buNone/>
            </a:pPr>
            <a:r>
              <a:rPr lang="en-US" b="1" dirty="0" smtClean="0"/>
              <a:t> </a:t>
            </a:r>
            <a:r>
              <a:rPr lang="en-US" dirty="0"/>
              <a:t>To decide which of the two projects, is a more risky project we need to compute the </a:t>
            </a:r>
            <a:r>
              <a:rPr lang="en-US" dirty="0" err="1"/>
              <a:t>C.V</a:t>
            </a:r>
            <a:endParaRPr lang="en-US" dirty="0"/>
          </a:p>
          <a:p>
            <a:pPr marL="0" indent="0">
              <a:buNone/>
            </a:pPr>
            <a:r>
              <a:rPr lang="en-US" b="1" i="1" dirty="0" smtClean="0"/>
              <a:t>Project </a:t>
            </a:r>
            <a:r>
              <a:rPr lang="en-US" b="1" i="1" dirty="0"/>
              <a:t>X</a:t>
            </a:r>
            <a:endParaRPr lang="en-US" dirty="0"/>
          </a:p>
          <a:p>
            <a:pPr marL="0" indent="0">
              <a:buNone/>
            </a:pPr>
            <a:r>
              <a:rPr lang="en-US" dirty="0"/>
              <a:t>	CV	=	</a:t>
            </a:r>
            <a:r>
              <a:rPr lang="en-US" u="sng" dirty="0"/>
              <a:t> 600 </a:t>
            </a:r>
            <a:r>
              <a:rPr lang="en-US" dirty="0"/>
              <a:t>	=	0.100</a:t>
            </a:r>
          </a:p>
          <a:p>
            <a:pPr marL="0" indent="0">
              <a:buNone/>
            </a:pPr>
            <a:r>
              <a:rPr lang="en-US" dirty="0"/>
              <a:t>			6,000</a:t>
            </a:r>
          </a:p>
          <a:p>
            <a:pPr marL="0" indent="0">
              <a:buNone/>
            </a:pPr>
            <a:r>
              <a:rPr lang="en-US" b="1" i="1" dirty="0" smtClean="0"/>
              <a:t>Project Z</a:t>
            </a:r>
            <a:r>
              <a:rPr lang="en-US" dirty="0"/>
              <a:t> </a:t>
            </a:r>
          </a:p>
          <a:p>
            <a:pPr marL="0" indent="0">
              <a:buNone/>
            </a:pPr>
            <a:r>
              <a:rPr lang="en-US" dirty="0"/>
              <a:t>	CV	=	</a:t>
            </a:r>
            <a:r>
              <a:rPr lang="en-US" u="sng" dirty="0"/>
              <a:t>190</a:t>
            </a:r>
            <a:r>
              <a:rPr lang="en-US" dirty="0"/>
              <a:t>	=	0.317</a:t>
            </a:r>
          </a:p>
          <a:p>
            <a:pPr marL="0" indent="0">
              <a:buNone/>
            </a:pPr>
            <a:r>
              <a:rPr lang="en-US" dirty="0"/>
              <a:t> </a:t>
            </a:r>
            <a:r>
              <a:rPr lang="en-US" dirty="0" smtClean="0"/>
              <a:t>          </a:t>
            </a:r>
            <a:r>
              <a:rPr lang="en-US" dirty="0"/>
              <a:t>		600</a:t>
            </a:r>
          </a:p>
          <a:p>
            <a:pPr marL="0" indent="0">
              <a:buNone/>
            </a:pPr>
            <a:r>
              <a:rPr lang="en-US" dirty="0" smtClean="0"/>
              <a:t>Generally</a:t>
            </a:r>
            <a:r>
              <a:rPr lang="en-US" dirty="0"/>
              <a:t>, the larger the coefficient of variation, the greater the risk.  </a:t>
            </a:r>
            <a:r>
              <a:rPr lang="en-US" dirty="0" smtClean="0"/>
              <a:t> </a:t>
            </a:r>
            <a:r>
              <a:rPr lang="en-US" dirty="0"/>
              <a:t>Therefore, Project Z carries a greater risk than Project Y.</a:t>
            </a:r>
          </a:p>
          <a:p>
            <a:pPr marL="0" indent="0" algn="just">
              <a:buNone/>
            </a:pPr>
            <a:endParaRPr lang="en-GB" dirty="0" smtClean="0"/>
          </a:p>
          <a:p>
            <a:pPr marL="0" indent="0" algn="just">
              <a:buNone/>
            </a:pPr>
            <a:endParaRPr lang="en-GB" dirty="0"/>
          </a:p>
          <a:p>
            <a:pPr marL="0" indent="0" algn="just">
              <a:buNone/>
            </a:pPr>
            <a:endParaRPr lang="en-GB" dirty="0" smtClean="0"/>
          </a:p>
          <a:p>
            <a:pPr marL="0" indent="0" algn="just">
              <a:buNone/>
            </a:pPr>
            <a:endParaRPr lang="en-GB" dirty="0" smtClean="0"/>
          </a:p>
        </p:txBody>
      </p:sp>
    </p:spTree>
    <p:extLst>
      <p:ext uri="{BB962C8B-B14F-4D97-AF65-F5344CB8AC3E}">
        <p14:creationId xmlns:p14="http://schemas.microsoft.com/office/powerpoint/2010/main" val="167174439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210" y="0"/>
            <a:ext cx="8926109" cy="889686"/>
          </a:xfrm>
          <a:noFill/>
        </p:spPr>
        <p:txBody>
          <a:bodyPr/>
          <a:lstStyle/>
          <a:p>
            <a:pPr algn="l"/>
            <a:r>
              <a:rPr lang="en-US" sz="3600" b="1" dirty="0"/>
              <a:t>Return Analysis</a:t>
            </a:r>
            <a:endParaRPr lang="en-US" sz="3600" dirty="0"/>
          </a:p>
        </p:txBody>
      </p:sp>
      <p:sp>
        <p:nvSpPr>
          <p:cNvPr id="3" name="Content Placeholder 2"/>
          <p:cNvSpPr>
            <a:spLocks noGrp="1"/>
          </p:cNvSpPr>
          <p:nvPr>
            <p:ph idx="1"/>
          </p:nvPr>
        </p:nvSpPr>
        <p:spPr>
          <a:xfrm>
            <a:off x="111210" y="1023538"/>
            <a:ext cx="12080790" cy="5556876"/>
          </a:xfrm>
          <a:noFill/>
        </p:spPr>
        <p:txBody>
          <a:bodyPr/>
          <a:lstStyle/>
          <a:p>
            <a:pPr marL="0" indent="0" algn="just">
              <a:buNone/>
            </a:pPr>
            <a:r>
              <a:rPr lang="en-US" dirty="0" smtClean="0"/>
              <a:t>Some investment. </a:t>
            </a:r>
            <a:r>
              <a:rPr lang="en-US" dirty="0"/>
              <a:t>carry a predetermined fixed rate of </a:t>
            </a:r>
            <a:endParaRPr lang="en-US" dirty="0" smtClean="0"/>
          </a:p>
          <a:p>
            <a:pPr marL="0" indent="0" algn="just">
              <a:buNone/>
            </a:pPr>
            <a:r>
              <a:rPr lang="en-US" dirty="0" smtClean="0"/>
              <a:t>return </a:t>
            </a:r>
            <a:r>
              <a:rPr lang="en-US" dirty="0"/>
              <a:t>that is usually payable </a:t>
            </a:r>
            <a:r>
              <a:rPr lang="en-US" dirty="0" smtClean="0"/>
              <a:t>periodically </a:t>
            </a:r>
            <a:r>
              <a:rPr lang="en-US" dirty="0" err="1" smtClean="0"/>
              <a:t>eg</a:t>
            </a:r>
            <a:r>
              <a:rPr lang="en-US" dirty="0" smtClean="0"/>
              <a:t> bonds</a:t>
            </a:r>
          </a:p>
          <a:p>
            <a:pPr marL="0" indent="0" algn="just">
              <a:spcBef>
                <a:spcPts val="0"/>
              </a:spcBef>
              <a:buNone/>
            </a:pPr>
            <a:endParaRPr lang="en-US" dirty="0"/>
          </a:p>
          <a:p>
            <a:pPr marL="0" indent="0" algn="just">
              <a:buNone/>
            </a:pPr>
            <a:r>
              <a:rPr lang="en-US" dirty="0" smtClean="0"/>
              <a:t>For some </a:t>
            </a:r>
            <a:r>
              <a:rPr lang="en-US" dirty="0"/>
              <a:t>investments like ordinary shares, there is no assurance of periodical payments as dividends, </a:t>
            </a:r>
            <a:endParaRPr lang="en-US" dirty="0" smtClean="0"/>
          </a:p>
          <a:p>
            <a:pPr marL="0" indent="0" algn="just">
              <a:spcBef>
                <a:spcPts val="0"/>
              </a:spcBef>
              <a:buNone/>
            </a:pPr>
            <a:endParaRPr lang="en-US" dirty="0"/>
          </a:p>
          <a:p>
            <a:pPr marL="0" indent="0" algn="just">
              <a:buNone/>
            </a:pPr>
            <a:r>
              <a:rPr lang="en-US" dirty="0" smtClean="0"/>
              <a:t>Investing </a:t>
            </a:r>
            <a:r>
              <a:rPr lang="en-US" dirty="0"/>
              <a:t>in the shares of companies have higher risks than fixed income instruments. </a:t>
            </a:r>
            <a:endParaRPr lang="en-US" dirty="0" smtClean="0"/>
          </a:p>
          <a:p>
            <a:pPr marL="0" indent="0" algn="just">
              <a:spcBef>
                <a:spcPts val="0"/>
              </a:spcBef>
              <a:buNone/>
            </a:pPr>
            <a:endParaRPr lang="en-US" dirty="0" smtClean="0"/>
          </a:p>
          <a:p>
            <a:pPr marL="0" indent="0" algn="just">
              <a:buNone/>
            </a:pPr>
            <a:r>
              <a:rPr lang="en-US" dirty="0" smtClean="0"/>
              <a:t>Return </a:t>
            </a:r>
            <a:r>
              <a:rPr lang="en-US" dirty="0"/>
              <a:t>can be calculated based on historical basis and on future basis. </a:t>
            </a:r>
          </a:p>
          <a:p>
            <a:pPr marL="0" indent="0" algn="just">
              <a:buNone/>
            </a:pPr>
            <a:endParaRPr lang="en-US" dirty="0"/>
          </a:p>
        </p:txBody>
      </p:sp>
    </p:spTree>
    <p:extLst>
      <p:ext uri="{BB962C8B-B14F-4D97-AF65-F5344CB8AC3E}">
        <p14:creationId xmlns:p14="http://schemas.microsoft.com/office/powerpoint/2010/main" val="402321765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614" y="0"/>
            <a:ext cx="10466615" cy="677415"/>
          </a:xfrm>
          <a:noFill/>
        </p:spPr>
        <p:txBody>
          <a:bodyPr/>
          <a:lstStyle/>
          <a:p>
            <a:pPr algn="l"/>
            <a:r>
              <a:rPr lang="en-US" b="1" dirty="0" smtClean="0"/>
              <a:t> </a:t>
            </a:r>
            <a:br>
              <a:rPr lang="en-US" b="1" dirty="0" smtClean="0"/>
            </a:br>
            <a:r>
              <a:rPr lang="en-US" sz="3600" b="1" dirty="0" smtClean="0"/>
              <a:t>Expected </a:t>
            </a:r>
            <a:r>
              <a:rPr lang="en-US" sz="3600" b="1" dirty="0"/>
              <a:t>Return- </a:t>
            </a:r>
            <a:r>
              <a:rPr lang="en-US" sz="3600" b="1" dirty="0" smtClean="0"/>
              <a:t> Illustration </a:t>
            </a:r>
            <a:r>
              <a:rPr lang="en-US" dirty="0"/>
              <a:t/>
            </a:r>
            <a:br>
              <a:rPr lang="en-US" dirty="0"/>
            </a:br>
            <a:endParaRPr lang="en-US" sz="3600" dirty="0"/>
          </a:p>
        </p:txBody>
      </p:sp>
      <p:sp>
        <p:nvSpPr>
          <p:cNvPr id="3" name="Content Placeholder 2"/>
          <p:cNvSpPr>
            <a:spLocks noGrp="1"/>
          </p:cNvSpPr>
          <p:nvPr>
            <p:ph idx="1"/>
          </p:nvPr>
        </p:nvSpPr>
        <p:spPr>
          <a:xfrm>
            <a:off x="179614" y="677415"/>
            <a:ext cx="12012386" cy="6546345"/>
          </a:xfrm>
          <a:noFill/>
        </p:spPr>
        <p:txBody>
          <a:bodyPr/>
          <a:lstStyle/>
          <a:p>
            <a:pPr marL="0" indent="0">
              <a:buNone/>
            </a:pPr>
            <a:endParaRPr lang="en-GB" dirty="0" smtClean="0"/>
          </a:p>
          <a:p>
            <a:pPr marL="0" indent="0">
              <a:buNone/>
            </a:pPr>
            <a:endParaRPr lang="en-GB" dirty="0"/>
          </a:p>
          <a:p>
            <a:pPr marL="0" indent="0">
              <a:buNone/>
            </a:pPr>
            <a:endParaRPr lang="en-GB" dirty="0" smtClean="0"/>
          </a:p>
          <a:p>
            <a:pPr marL="0" indent="0">
              <a:buNone/>
            </a:pPr>
            <a:endParaRPr lang="en-GB" dirty="0"/>
          </a:p>
          <a:p>
            <a:pPr marL="0" indent="0">
              <a:buNone/>
            </a:pPr>
            <a:endParaRPr lang="en-GB" dirty="0" smtClean="0"/>
          </a:p>
          <a:p>
            <a:pPr marL="0" indent="0">
              <a:buNone/>
            </a:pPr>
            <a:endParaRPr lang="en-GB" dirty="0"/>
          </a:p>
          <a:p>
            <a:pPr marL="0" indent="0">
              <a:buNone/>
            </a:pPr>
            <a:endParaRPr lang="en-GB" dirty="0" smtClean="0"/>
          </a:p>
          <a:p>
            <a:pPr marL="0" indent="0">
              <a:buNone/>
            </a:pPr>
            <a:endParaRPr lang="en-GB" dirty="0" smtClean="0"/>
          </a:p>
          <a:p>
            <a:pPr marL="0" indent="0">
              <a:buNone/>
            </a:pPr>
            <a:r>
              <a:rPr lang="en-US" dirty="0"/>
              <a:t>a) Compute the expected return </a:t>
            </a:r>
            <a:r>
              <a:rPr lang="en-US" dirty="0" smtClean="0"/>
              <a:t>of each asset</a:t>
            </a:r>
            <a:endParaRPr lang="en-US" dirty="0"/>
          </a:p>
          <a:p>
            <a:pPr marL="0" indent="0">
              <a:buNone/>
            </a:pPr>
            <a:r>
              <a:rPr lang="en-US" dirty="0"/>
              <a:t>b) Standard deviation of each asset.</a:t>
            </a:r>
          </a:p>
          <a:p>
            <a:pPr marL="0" indent="0">
              <a:buNone/>
            </a:pPr>
            <a:endParaRPr lang="en-GB" dirty="0"/>
          </a:p>
          <a:p>
            <a:pPr marL="0" indent="0">
              <a:buNone/>
            </a:pPr>
            <a:endParaRPr lang="en-GB" dirty="0" smtClean="0"/>
          </a:p>
          <a:p>
            <a:pPr marL="0" indent="0">
              <a:buNone/>
            </a:pPr>
            <a:endParaRPr lang="en-GB" dirty="0"/>
          </a:p>
          <a:p>
            <a:pPr marL="0" indent="0">
              <a:buNone/>
            </a:pPr>
            <a:endParaRPr lang="en-US" dirty="0"/>
          </a:p>
        </p:txBody>
      </p:sp>
      <p:sp>
        <p:nvSpPr>
          <p:cNvPr id="4" name="Rectangle 3"/>
          <p:cNvSpPr/>
          <p:nvPr/>
        </p:nvSpPr>
        <p:spPr>
          <a:xfrm>
            <a:off x="179614" y="1173481"/>
            <a:ext cx="8690066" cy="3970318"/>
          </a:xfrm>
          <a:prstGeom prst="rect">
            <a:avLst/>
          </a:prstGeom>
        </p:spPr>
        <p:txBody>
          <a:bodyPr wrap="square">
            <a:spAutoFit/>
          </a:bodyPr>
          <a:lstStyle/>
          <a:p>
            <a:pPr algn="just">
              <a:lnSpc>
                <a:spcPct val="150000"/>
              </a:lnSpc>
              <a:spcAft>
                <a:spcPts val="0"/>
              </a:spcAft>
              <a:tabLst>
                <a:tab pos="685800" algn="ctr"/>
                <a:tab pos="2114550" algn="dec"/>
                <a:tab pos="2857500" algn="dec"/>
                <a:tab pos="3543300" algn="dec"/>
                <a:tab pos="4286250" algn="dec"/>
              </a:tabLst>
            </a:pPr>
            <a:r>
              <a:rPr lang="en-US" sz="2400" b="1" i="1" spc="-10" dirty="0" smtClean="0">
                <a:latin typeface="Arial" panose="020B0604020202020204" pitchFamily="34" charset="0"/>
                <a:ea typeface="Times New Roman" panose="02020603050405020304" pitchFamily="18" charset="0"/>
              </a:rPr>
              <a:t>Probability       Rate </a:t>
            </a:r>
            <a:r>
              <a:rPr lang="en-US" sz="2400" b="1" i="1" spc="-10" dirty="0">
                <a:latin typeface="Arial" panose="020B0604020202020204" pitchFamily="34" charset="0"/>
                <a:ea typeface="Times New Roman" panose="02020603050405020304" pitchFamily="18" charset="0"/>
              </a:rPr>
              <a:t>of return (%) 		</a:t>
            </a:r>
            <a:r>
              <a:rPr lang="en-US" sz="2400" b="1" i="1" spc="-10" dirty="0" smtClean="0">
                <a:latin typeface="Arial" panose="020B0604020202020204" pitchFamily="34" charset="0"/>
                <a:ea typeface="Times New Roman" panose="02020603050405020304" pitchFamily="18" charset="0"/>
              </a:rPr>
              <a:t>                                 </a:t>
            </a:r>
            <a:r>
              <a:rPr lang="en-US" sz="2400" b="1" i="1" spc="-10" dirty="0">
                <a:latin typeface="Arial" panose="020B0604020202020204" pitchFamily="34" charset="0"/>
                <a:ea typeface="Times New Roman" panose="02020603050405020304" pitchFamily="18" charset="0"/>
              </a:rPr>
              <a:t>		</a:t>
            </a:r>
            <a:r>
              <a:rPr lang="en-US" sz="2400" b="1" i="1" spc="-10" dirty="0" smtClean="0">
                <a:latin typeface="Arial" panose="020B0604020202020204" pitchFamily="34" charset="0"/>
                <a:ea typeface="Times New Roman" panose="02020603050405020304" pitchFamily="18" charset="0"/>
              </a:rPr>
              <a:t>A</a:t>
            </a:r>
            <a:r>
              <a:rPr lang="en-US" sz="2400" b="1" i="1" spc="-10" dirty="0">
                <a:latin typeface="Arial" panose="020B0604020202020204" pitchFamily="34" charset="0"/>
                <a:ea typeface="Times New Roman" panose="02020603050405020304" pitchFamily="18" charset="0"/>
              </a:rPr>
              <a:t>	</a:t>
            </a:r>
            <a:r>
              <a:rPr lang="en-US" sz="2400" b="1" i="1" spc="-10" dirty="0" smtClean="0">
                <a:latin typeface="Arial" panose="020B0604020202020204" pitchFamily="34" charset="0"/>
                <a:ea typeface="Times New Roman" panose="02020603050405020304" pitchFamily="18" charset="0"/>
              </a:rPr>
              <a:t>	B</a:t>
            </a:r>
            <a:r>
              <a:rPr lang="en-US" sz="2400" b="1" i="1" spc="-10" dirty="0">
                <a:latin typeface="Arial" panose="020B0604020202020204" pitchFamily="34" charset="0"/>
                <a:ea typeface="Times New Roman" panose="02020603050405020304" pitchFamily="18" charset="0"/>
              </a:rPr>
              <a:t>	</a:t>
            </a:r>
            <a:r>
              <a:rPr lang="en-US" sz="2400" b="1" i="1" spc="-10" dirty="0" smtClean="0">
                <a:latin typeface="Arial" panose="020B0604020202020204" pitchFamily="34" charset="0"/>
                <a:ea typeface="Times New Roman" panose="02020603050405020304" pitchFamily="18" charset="0"/>
              </a:rPr>
              <a:t>	C</a:t>
            </a:r>
            <a:r>
              <a:rPr lang="en-US" sz="2400" b="1" i="1" spc="-10" dirty="0">
                <a:latin typeface="Arial" panose="020B0604020202020204" pitchFamily="34" charset="0"/>
                <a:ea typeface="Times New Roman" panose="02020603050405020304" pitchFamily="18" charset="0"/>
              </a:rPr>
              <a:t>	</a:t>
            </a:r>
            <a:r>
              <a:rPr lang="en-US" sz="2400" b="1" i="1" spc="-10" dirty="0" smtClean="0">
                <a:latin typeface="Arial" panose="020B0604020202020204" pitchFamily="34" charset="0"/>
                <a:ea typeface="Times New Roman" panose="02020603050405020304" pitchFamily="18" charset="0"/>
              </a:rPr>
              <a:t>	D</a:t>
            </a:r>
            <a:endParaRPr lang="en-US" sz="2400" b="1" dirty="0">
              <a:latin typeface="Times New Roman" panose="02020603050405020304" pitchFamily="18" charset="0"/>
              <a:ea typeface="Times New Roman" panose="02020603050405020304" pitchFamily="18" charset="0"/>
            </a:endParaRPr>
          </a:p>
          <a:p>
            <a:pPr algn="just">
              <a:lnSpc>
                <a:spcPct val="150000"/>
              </a:lnSpc>
              <a:spcAft>
                <a:spcPts val="0"/>
              </a:spcAft>
              <a:tabLst>
                <a:tab pos="685800" algn="ctr"/>
                <a:tab pos="2114550" algn="dec"/>
                <a:tab pos="2857500" algn="dec"/>
                <a:tab pos="3543300" algn="dec"/>
                <a:tab pos="4286250" algn="dec"/>
              </a:tabLst>
            </a:pPr>
            <a:r>
              <a:rPr lang="en-US" sz="2400" b="1" spc="-10" dirty="0">
                <a:latin typeface="Arial" panose="020B0604020202020204" pitchFamily="34" charset="0"/>
                <a:ea typeface="Times New Roman" panose="02020603050405020304" pitchFamily="18" charset="0"/>
              </a:rPr>
              <a:t>	0.1	10.0</a:t>
            </a:r>
            <a:r>
              <a:rPr lang="en-US" sz="2400" b="1" spc="-10" dirty="0" smtClean="0">
                <a:latin typeface="Arial" panose="020B0604020202020204" pitchFamily="34" charset="0"/>
                <a:ea typeface="Times New Roman" panose="02020603050405020304" pitchFamily="18" charset="0"/>
              </a:rPr>
              <a:t>%	</a:t>
            </a:r>
            <a:r>
              <a:rPr lang="en-US" sz="2400" b="1" spc="-10" dirty="0">
                <a:latin typeface="Arial" panose="020B0604020202020204" pitchFamily="34" charset="0"/>
                <a:ea typeface="Times New Roman" panose="02020603050405020304" pitchFamily="18" charset="0"/>
              </a:rPr>
              <a:t>	6.0%	</a:t>
            </a:r>
            <a:r>
              <a:rPr lang="en-US" sz="2400" b="1" spc="-10" dirty="0" smtClean="0">
                <a:latin typeface="Arial" panose="020B0604020202020204" pitchFamily="34" charset="0"/>
                <a:ea typeface="Times New Roman" panose="02020603050405020304" pitchFamily="18" charset="0"/>
              </a:rPr>
              <a:t>	14.0%	</a:t>
            </a:r>
            <a:r>
              <a:rPr lang="en-US" sz="2400" b="1" spc="-10" dirty="0">
                <a:latin typeface="Arial" panose="020B0604020202020204" pitchFamily="34" charset="0"/>
                <a:ea typeface="Times New Roman" panose="02020603050405020304" pitchFamily="18" charset="0"/>
              </a:rPr>
              <a:t>	2.0%</a:t>
            </a:r>
            <a:endParaRPr lang="en-US" sz="2400" b="1" dirty="0">
              <a:latin typeface="Times New Roman" panose="02020603050405020304" pitchFamily="18" charset="0"/>
              <a:ea typeface="Times New Roman" panose="02020603050405020304" pitchFamily="18" charset="0"/>
            </a:endParaRPr>
          </a:p>
          <a:p>
            <a:pPr algn="just">
              <a:lnSpc>
                <a:spcPct val="150000"/>
              </a:lnSpc>
              <a:spcAft>
                <a:spcPts val="0"/>
              </a:spcAft>
              <a:tabLst>
                <a:tab pos="685800" algn="ctr"/>
                <a:tab pos="2114550" algn="dec"/>
                <a:tab pos="2857500" algn="dec"/>
                <a:tab pos="3543300" algn="dec"/>
                <a:tab pos="4286250" algn="dec"/>
              </a:tabLst>
            </a:pPr>
            <a:r>
              <a:rPr lang="en-US" sz="2400" b="1" spc="-10" dirty="0">
                <a:latin typeface="Arial" panose="020B0604020202020204" pitchFamily="34" charset="0"/>
                <a:ea typeface="Times New Roman" panose="02020603050405020304" pitchFamily="18" charset="0"/>
              </a:rPr>
              <a:t>	0.2	10.0	</a:t>
            </a:r>
            <a:r>
              <a:rPr lang="en-US" sz="2400" b="1" spc="-10" dirty="0" smtClean="0">
                <a:latin typeface="Arial" panose="020B0604020202020204" pitchFamily="34" charset="0"/>
                <a:ea typeface="Times New Roman" panose="02020603050405020304" pitchFamily="18" charset="0"/>
              </a:rPr>
              <a:t>	8.0</a:t>
            </a:r>
            <a:r>
              <a:rPr lang="en-US" sz="2400" b="1" spc="-10" dirty="0">
                <a:latin typeface="Arial" panose="020B0604020202020204" pitchFamily="34" charset="0"/>
                <a:ea typeface="Times New Roman" panose="02020603050405020304" pitchFamily="18" charset="0"/>
              </a:rPr>
              <a:t>	</a:t>
            </a:r>
            <a:r>
              <a:rPr lang="en-US" sz="2400" b="1" spc="-10" dirty="0" smtClean="0">
                <a:latin typeface="Arial" panose="020B0604020202020204" pitchFamily="34" charset="0"/>
                <a:ea typeface="Times New Roman" panose="02020603050405020304" pitchFamily="18" charset="0"/>
              </a:rPr>
              <a:t>	12.0</a:t>
            </a:r>
            <a:r>
              <a:rPr lang="en-US" sz="2400" b="1" spc="-10" dirty="0">
                <a:latin typeface="Arial" panose="020B0604020202020204" pitchFamily="34" charset="0"/>
                <a:ea typeface="Times New Roman" panose="02020603050405020304" pitchFamily="18" charset="0"/>
              </a:rPr>
              <a:t>	</a:t>
            </a:r>
            <a:r>
              <a:rPr lang="en-US" sz="2400" b="1" spc="-10" dirty="0" smtClean="0">
                <a:latin typeface="Arial" panose="020B0604020202020204" pitchFamily="34" charset="0"/>
                <a:ea typeface="Times New Roman" panose="02020603050405020304" pitchFamily="18" charset="0"/>
              </a:rPr>
              <a:t>	6.0</a:t>
            </a:r>
            <a:endParaRPr lang="en-US" sz="2400" b="1" dirty="0">
              <a:latin typeface="Times New Roman" panose="02020603050405020304" pitchFamily="18" charset="0"/>
              <a:ea typeface="Times New Roman" panose="02020603050405020304" pitchFamily="18" charset="0"/>
            </a:endParaRPr>
          </a:p>
          <a:p>
            <a:pPr algn="just">
              <a:lnSpc>
                <a:spcPct val="150000"/>
              </a:lnSpc>
              <a:spcAft>
                <a:spcPts val="0"/>
              </a:spcAft>
              <a:tabLst>
                <a:tab pos="685800" algn="ctr"/>
                <a:tab pos="2114550" algn="dec"/>
                <a:tab pos="2857500" algn="dec"/>
                <a:tab pos="3543300" algn="dec"/>
                <a:tab pos="4286250" algn="dec"/>
              </a:tabLst>
            </a:pPr>
            <a:r>
              <a:rPr lang="en-US" sz="2400" b="1" spc="-10" dirty="0">
                <a:latin typeface="Arial" panose="020B0604020202020204" pitchFamily="34" charset="0"/>
                <a:ea typeface="Times New Roman" panose="02020603050405020304" pitchFamily="18" charset="0"/>
              </a:rPr>
              <a:t>	0.4	10.0	</a:t>
            </a:r>
            <a:r>
              <a:rPr lang="en-US" sz="2400" b="1" spc="-10" dirty="0" smtClean="0">
                <a:latin typeface="Arial" panose="020B0604020202020204" pitchFamily="34" charset="0"/>
                <a:ea typeface="Times New Roman" panose="02020603050405020304" pitchFamily="18" charset="0"/>
              </a:rPr>
              <a:t>	   10.0</a:t>
            </a:r>
            <a:r>
              <a:rPr lang="en-US" sz="2400" b="1" spc="-10" dirty="0">
                <a:latin typeface="Arial" panose="020B0604020202020204" pitchFamily="34" charset="0"/>
                <a:ea typeface="Times New Roman" panose="02020603050405020304" pitchFamily="18" charset="0"/>
              </a:rPr>
              <a:t>	</a:t>
            </a:r>
            <a:r>
              <a:rPr lang="en-US" sz="2400" b="1" spc="-10" dirty="0" smtClean="0">
                <a:latin typeface="Arial" panose="020B0604020202020204" pitchFamily="34" charset="0"/>
                <a:ea typeface="Times New Roman" panose="02020603050405020304" pitchFamily="18" charset="0"/>
              </a:rPr>
              <a:t>	10.0</a:t>
            </a:r>
            <a:r>
              <a:rPr lang="en-US" sz="2400" b="1" spc="-10" dirty="0">
                <a:latin typeface="Arial" panose="020B0604020202020204" pitchFamily="34" charset="0"/>
                <a:ea typeface="Times New Roman" panose="02020603050405020304" pitchFamily="18" charset="0"/>
              </a:rPr>
              <a:t>	</a:t>
            </a:r>
            <a:r>
              <a:rPr lang="en-US" sz="2400" b="1" spc="-10" dirty="0" smtClean="0">
                <a:latin typeface="Arial" panose="020B0604020202020204" pitchFamily="34" charset="0"/>
                <a:ea typeface="Times New Roman" panose="02020603050405020304" pitchFamily="18" charset="0"/>
              </a:rPr>
              <a:t>	9.0</a:t>
            </a:r>
            <a:endParaRPr lang="en-US" sz="2400" b="1" dirty="0">
              <a:latin typeface="Times New Roman" panose="02020603050405020304" pitchFamily="18" charset="0"/>
              <a:ea typeface="Times New Roman" panose="02020603050405020304" pitchFamily="18" charset="0"/>
            </a:endParaRPr>
          </a:p>
          <a:p>
            <a:pPr algn="just">
              <a:lnSpc>
                <a:spcPct val="150000"/>
              </a:lnSpc>
              <a:spcAft>
                <a:spcPts val="0"/>
              </a:spcAft>
              <a:tabLst>
                <a:tab pos="685800" algn="ctr"/>
                <a:tab pos="2114550" algn="dec"/>
                <a:tab pos="2857500" algn="dec"/>
                <a:tab pos="3543300" algn="dec"/>
                <a:tab pos="4286250" algn="dec"/>
              </a:tabLst>
            </a:pPr>
            <a:r>
              <a:rPr lang="en-US" sz="2400" b="1" spc="-10" dirty="0">
                <a:latin typeface="Arial" panose="020B0604020202020204" pitchFamily="34" charset="0"/>
                <a:ea typeface="Times New Roman" panose="02020603050405020304" pitchFamily="18" charset="0"/>
              </a:rPr>
              <a:t>	0.2	10.0	</a:t>
            </a:r>
            <a:r>
              <a:rPr lang="en-US" sz="2400" b="1" spc="-10" dirty="0" smtClean="0">
                <a:latin typeface="Arial" panose="020B0604020202020204" pitchFamily="34" charset="0"/>
                <a:ea typeface="Times New Roman" panose="02020603050405020304" pitchFamily="18" charset="0"/>
              </a:rPr>
              <a:t>	12.0</a:t>
            </a:r>
            <a:r>
              <a:rPr lang="en-US" sz="2400" b="1" spc="-10" dirty="0">
                <a:latin typeface="Arial" panose="020B0604020202020204" pitchFamily="34" charset="0"/>
                <a:ea typeface="Times New Roman" panose="02020603050405020304" pitchFamily="18" charset="0"/>
              </a:rPr>
              <a:t>	</a:t>
            </a:r>
            <a:r>
              <a:rPr lang="en-US" sz="2400" b="1" spc="-10" dirty="0" smtClean="0">
                <a:latin typeface="Arial" panose="020B0604020202020204" pitchFamily="34" charset="0"/>
                <a:ea typeface="Times New Roman" panose="02020603050405020304" pitchFamily="18" charset="0"/>
              </a:rPr>
              <a:t>	8.0</a:t>
            </a:r>
            <a:r>
              <a:rPr lang="en-US" sz="2400" b="1" spc="-10" dirty="0">
                <a:latin typeface="Arial" panose="020B0604020202020204" pitchFamily="34" charset="0"/>
                <a:ea typeface="Times New Roman" panose="02020603050405020304" pitchFamily="18" charset="0"/>
              </a:rPr>
              <a:t>	</a:t>
            </a:r>
            <a:r>
              <a:rPr lang="en-US" sz="2400" b="1" spc="-10" dirty="0" smtClean="0">
                <a:latin typeface="Arial" panose="020B0604020202020204" pitchFamily="34" charset="0"/>
                <a:ea typeface="Times New Roman" panose="02020603050405020304" pitchFamily="18" charset="0"/>
              </a:rPr>
              <a:t>	15.0</a:t>
            </a:r>
            <a:endParaRPr lang="en-US" sz="2400" b="1" dirty="0">
              <a:latin typeface="Times New Roman" panose="02020603050405020304" pitchFamily="18" charset="0"/>
              <a:ea typeface="Times New Roman" panose="02020603050405020304" pitchFamily="18" charset="0"/>
            </a:endParaRPr>
          </a:p>
          <a:p>
            <a:pPr algn="just">
              <a:lnSpc>
                <a:spcPct val="150000"/>
              </a:lnSpc>
              <a:spcAft>
                <a:spcPts val="0"/>
              </a:spcAft>
              <a:tabLst>
                <a:tab pos="685800" algn="ctr"/>
                <a:tab pos="2114550" algn="dec"/>
                <a:tab pos="2857500" algn="dec"/>
                <a:tab pos="3543300" algn="dec"/>
                <a:tab pos="4286250" algn="dec"/>
              </a:tabLst>
            </a:pPr>
            <a:r>
              <a:rPr lang="en-US" sz="2400" b="1" spc="-10" dirty="0">
                <a:latin typeface="Arial" panose="020B0604020202020204" pitchFamily="34" charset="0"/>
                <a:ea typeface="Times New Roman" panose="02020603050405020304" pitchFamily="18" charset="0"/>
              </a:rPr>
              <a:t>	0.1	10.0	</a:t>
            </a:r>
            <a:r>
              <a:rPr lang="en-US" sz="2400" b="1" spc="-10" dirty="0" smtClean="0">
                <a:latin typeface="Arial" panose="020B0604020202020204" pitchFamily="34" charset="0"/>
                <a:ea typeface="Times New Roman" panose="02020603050405020304" pitchFamily="18" charset="0"/>
              </a:rPr>
              <a:t>	14.0</a:t>
            </a:r>
            <a:r>
              <a:rPr lang="en-US" sz="2400" b="1" spc="-10" dirty="0">
                <a:latin typeface="Arial" panose="020B0604020202020204" pitchFamily="34" charset="0"/>
                <a:ea typeface="Times New Roman" panose="02020603050405020304" pitchFamily="18" charset="0"/>
              </a:rPr>
              <a:t>	</a:t>
            </a:r>
            <a:r>
              <a:rPr lang="en-US" sz="2400" b="1" spc="-10" dirty="0" smtClean="0">
                <a:latin typeface="Arial" panose="020B0604020202020204" pitchFamily="34" charset="0"/>
                <a:ea typeface="Times New Roman" panose="02020603050405020304" pitchFamily="18" charset="0"/>
              </a:rPr>
              <a:t>	6.0</a:t>
            </a:r>
            <a:r>
              <a:rPr lang="en-US" sz="2400" b="1" spc="-10" dirty="0">
                <a:latin typeface="Arial" panose="020B0604020202020204" pitchFamily="34" charset="0"/>
                <a:ea typeface="Times New Roman" panose="02020603050405020304" pitchFamily="18" charset="0"/>
              </a:rPr>
              <a:t>	</a:t>
            </a:r>
            <a:r>
              <a:rPr lang="en-US" sz="2400" b="1" spc="-10" dirty="0" smtClean="0">
                <a:latin typeface="Arial" panose="020B0604020202020204" pitchFamily="34" charset="0"/>
                <a:ea typeface="Times New Roman" panose="02020603050405020304" pitchFamily="18" charset="0"/>
              </a:rPr>
              <a:t>	20.0</a:t>
            </a:r>
            <a:endParaRPr lang="en-US" sz="2400" b="1"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0886896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2467" y="0"/>
            <a:ext cx="10273761" cy="677415"/>
          </a:xfrm>
          <a:noFill/>
        </p:spPr>
        <p:txBody>
          <a:bodyPr/>
          <a:lstStyle/>
          <a:p>
            <a:pPr algn="l"/>
            <a:r>
              <a:rPr lang="en-US" sz="3600" b="1" dirty="0" smtClean="0"/>
              <a:t>Solution-Expected Return</a:t>
            </a:r>
            <a:endParaRPr lang="en-US" sz="3600" dirty="0"/>
          </a:p>
        </p:txBody>
      </p:sp>
      <p:sp>
        <p:nvSpPr>
          <p:cNvPr id="3" name="Content Placeholder 2"/>
          <p:cNvSpPr>
            <a:spLocks noGrp="1"/>
          </p:cNvSpPr>
          <p:nvPr>
            <p:ph idx="1"/>
          </p:nvPr>
        </p:nvSpPr>
        <p:spPr>
          <a:xfrm>
            <a:off x="179614" y="677415"/>
            <a:ext cx="12012386" cy="6546345"/>
          </a:xfrm>
          <a:noFill/>
        </p:spPr>
        <p:txBody>
          <a:bodyPr/>
          <a:lstStyle/>
          <a:p>
            <a:pPr marL="0" indent="0">
              <a:buNone/>
            </a:pPr>
            <a:endParaRPr lang="en-US" dirty="0" smtClean="0"/>
          </a:p>
          <a:p>
            <a:pPr marL="0" indent="0" algn="just">
              <a:buNone/>
            </a:pPr>
            <a:endParaRPr lang="en-US" dirty="0"/>
          </a:p>
        </p:txBody>
      </p:sp>
      <p:sp>
        <p:nvSpPr>
          <p:cNvPr id="5" name="Rectangle 4"/>
          <p:cNvSpPr/>
          <p:nvPr/>
        </p:nvSpPr>
        <p:spPr>
          <a:xfrm>
            <a:off x="0" y="677416"/>
            <a:ext cx="10646228" cy="4062651"/>
          </a:xfrm>
          <a:prstGeom prst="rect">
            <a:avLst/>
          </a:prstGeom>
        </p:spPr>
        <p:txBody>
          <a:bodyPr wrap="square">
            <a:spAutoFit/>
          </a:bodyPr>
          <a:lstStyle/>
          <a:p>
            <a:pPr>
              <a:lnSpc>
                <a:spcPct val="150000"/>
              </a:lnSpc>
              <a:spcAft>
                <a:spcPts val="0"/>
              </a:spcAft>
              <a:tabLst>
                <a:tab pos="359410" algn="l"/>
                <a:tab pos="1079500" algn="l"/>
                <a:tab pos="1799590" algn="l"/>
                <a:tab pos="2519680" algn="l"/>
                <a:tab pos="2879090" algn="l"/>
                <a:tab pos="3239770" algn="l"/>
                <a:tab pos="3599180" algn="l"/>
                <a:tab pos="3959860" algn="l"/>
                <a:tab pos="4319270" algn="l"/>
                <a:tab pos="4679950" algn="l"/>
                <a:tab pos="5039360" algn="l"/>
                <a:tab pos="5400040" algn="l"/>
                <a:tab pos="5759450" algn="l"/>
                <a:tab pos="6119495" algn="l"/>
                <a:tab pos="6479540" algn="l"/>
                <a:tab pos="6839585" algn="l"/>
                <a:tab pos="7199630" algn="l"/>
              </a:tabLst>
            </a:pPr>
            <a:r>
              <a:rPr lang="en-US" sz="2800" b="1" spc="-10" dirty="0" smtClean="0">
                <a:latin typeface="Arial" panose="020B0604020202020204" pitchFamily="34" charset="0"/>
                <a:ea typeface="Times New Roman" panose="02020603050405020304" pitchFamily="18" charset="0"/>
              </a:rPr>
              <a:t> </a:t>
            </a:r>
            <a:r>
              <a:rPr lang="en-US" sz="2400" b="1" spc="-10" dirty="0" smtClean="0">
                <a:latin typeface="Arial" panose="020B0604020202020204" pitchFamily="34" charset="0"/>
                <a:ea typeface="Times New Roman" panose="02020603050405020304" pitchFamily="18" charset="0"/>
              </a:rPr>
              <a:t>E(R</a:t>
            </a:r>
            <a:r>
              <a:rPr lang="en-US" sz="2400" b="1" spc="-10" baseline="-25000" dirty="0" smtClean="0">
                <a:latin typeface="Arial" panose="020B0604020202020204" pitchFamily="34" charset="0"/>
                <a:ea typeface="Times New Roman" panose="02020603050405020304" pitchFamily="18" charset="0"/>
              </a:rPr>
              <a:t>A</a:t>
            </a:r>
            <a:r>
              <a:rPr lang="en-US" sz="2400" b="1" spc="-10" dirty="0" smtClean="0">
                <a:latin typeface="Arial" panose="020B0604020202020204" pitchFamily="34" charset="0"/>
                <a:ea typeface="Times New Roman" panose="02020603050405020304" pitchFamily="18" charset="0"/>
              </a:rPr>
              <a:t>) =       10(0.1</a:t>
            </a:r>
            <a:r>
              <a:rPr lang="en-US" sz="2400" b="1" spc="-10" dirty="0">
                <a:latin typeface="Arial" panose="020B0604020202020204" pitchFamily="34" charset="0"/>
                <a:ea typeface="Times New Roman" panose="02020603050405020304" pitchFamily="18" charset="0"/>
              </a:rPr>
              <a:t>)  +  10(0.2)  +  10(0.4)  +  10(0.2)  +  10(0.1</a:t>
            </a:r>
            <a:r>
              <a:rPr lang="en-US" sz="2400" b="1" spc="-10" dirty="0" smtClean="0">
                <a:latin typeface="Arial" panose="020B0604020202020204" pitchFamily="34" charset="0"/>
                <a:ea typeface="Times New Roman" panose="02020603050405020304" pitchFamily="18" charset="0"/>
              </a:rPr>
              <a:t>) =   10</a:t>
            </a:r>
            <a:r>
              <a:rPr lang="en-US" sz="2400" b="1" spc="-10" dirty="0">
                <a:latin typeface="Arial" panose="020B0604020202020204" pitchFamily="34" charset="0"/>
                <a:ea typeface="Times New Roman" panose="02020603050405020304" pitchFamily="18" charset="0"/>
              </a:rPr>
              <a:t>%</a:t>
            </a:r>
            <a:endParaRPr lang="en-US" sz="2400" b="1" dirty="0">
              <a:latin typeface="Times New Roman" panose="02020603050405020304" pitchFamily="18" charset="0"/>
              <a:ea typeface="Times New Roman" panose="02020603050405020304" pitchFamily="18" charset="0"/>
            </a:endParaRPr>
          </a:p>
          <a:p>
            <a:pPr>
              <a:lnSpc>
                <a:spcPct val="150000"/>
              </a:lnSpc>
              <a:spcAft>
                <a:spcPts val="0"/>
              </a:spcAft>
              <a:tabLst>
                <a:tab pos="359410" algn="l"/>
                <a:tab pos="1079500" algn="l"/>
                <a:tab pos="1799590" algn="l"/>
                <a:tab pos="2519680" algn="l"/>
                <a:tab pos="2879090" algn="l"/>
                <a:tab pos="3239770" algn="l"/>
                <a:tab pos="3599180" algn="l"/>
                <a:tab pos="3959860" algn="l"/>
                <a:tab pos="4319270" algn="l"/>
                <a:tab pos="4679950" algn="l"/>
                <a:tab pos="5039360" algn="l"/>
                <a:tab pos="5400040" algn="l"/>
                <a:tab pos="5759450" algn="l"/>
                <a:tab pos="6119495" algn="l"/>
                <a:tab pos="6479540" algn="l"/>
                <a:tab pos="6839585" algn="l"/>
                <a:tab pos="7199630" algn="l"/>
              </a:tabLst>
            </a:pPr>
            <a:r>
              <a:rPr lang="en-US" sz="2400" b="1" spc="-10" dirty="0">
                <a:latin typeface="Arial" panose="020B0604020202020204" pitchFamily="34" charset="0"/>
                <a:ea typeface="Times New Roman" panose="02020603050405020304" pitchFamily="18" charset="0"/>
              </a:rPr>
              <a:t> </a:t>
            </a:r>
            <a:endParaRPr lang="en-US" sz="2400" b="1" dirty="0">
              <a:latin typeface="Times New Roman" panose="02020603050405020304" pitchFamily="18" charset="0"/>
              <a:ea typeface="Times New Roman" panose="02020603050405020304" pitchFamily="18" charset="0"/>
            </a:endParaRPr>
          </a:p>
          <a:p>
            <a:pPr>
              <a:lnSpc>
                <a:spcPct val="150000"/>
              </a:lnSpc>
              <a:spcAft>
                <a:spcPts val="0"/>
              </a:spcAft>
              <a:tabLst>
                <a:tab pos="359410" algn="l"/>
                <a:tab pos="1079500" algn="l"/>
                <a:tab pos="1799590" algn="l"/>
                <a:tab pos="2519680" algn="l"/>
                <a:tab pos="2879090" algn="l"/>
                <a:tab pos="3239770" algn="l"/>
                <a:tab pos="3599180" algn="l"/>
                <a:tab pos="3959860" algn="l"/>
                <a:tab pos="4319270" algn="l"/>
                <a:tab pos="4679950" algn="l"/>
                <a:tab pos="5039360" algn="l"/>
                <a:tab pos="5400040" algn="l"/>
                <a:tab pos="5759450" algn="l"/>
                <a:tab pos="6119495" algn="l"/>
                <a:tab pos="6479540" algn="l"/>
                <a:tab pos="6839585" algn="l"/>
                <a:tab pos="7199630" algn="l"/>
              </a:tabLst>
            </a:pPr>
            <a:r>
              <a:rPr lang="en-US" sz="2400" b="1" spc="-10" dirty="0" smtClean="0">
                <a:latin typeface="Arial" panose="020B0604020202020204" pitchFamily="34" charset="0"/>
                <a:ea typeface="Times New Roman" panose="02020603050405020304" pitchFamily="18" charset="0"/>
              </a:rPr>
              <a:t>E(</a:t>
            </a:r>
            <a:r>
              <a:rPr lang="en-US" sz="2400" b="1" spc="-10" dirty="0" err="1" smtClean="0">
                <a:latin typeface="Arial" panose="020B0604020202020204" pitchFamily="34" charset="0"/>
                <a:ea typeface="Times New Roman" panose="02020603050405020304" pitchFamily="18" charset="0"/>
              </a:rPr>
              <a:t>R</a:t>
            </a:r>
            <a:r>
              <a:rPr lang="en-US" sz="2400" b="1" spc="-10" baseline="-25000" dirty="0" err="1" smtClean="0">
                <a:latin typeface="Arial" panose="020B0604020202020204" pitchFamily="34" charset="0"/>
                <a:ea typeface="Times New Roman" panose="02020603050405020304" pitchFamily="18" charset="0"/>
              </a:rPr>
              <a:t>B</a:t>
            </a:r>
            <a:r>
              <a:rPr lang="en-US" sz="2400" b="1" spc="-10" dirty="0">
                <a:latin typeface="Arial" panose="020B0604020202020204" pitchFamily="34" charset="0"/>
                <a:ea typeface="Times New Roman" panose="02020603050405020304" pitchFamily="18" charset="0"/>
              </a:rPr>
              <a:t>)	=	6(0.1)  +  8(0.2)  +  10(0.4)  +  12(0.2)  +  14(0.1</a:t>
            </a:r>
            <a:r>
              <a:rPr lang="en-US" sz="2400" b="1" spc="-10" dirty="0" smtClean="0">
                <a:latin typeface="Arial" panose="020B0604020202020204" pitchFamily="34" charset="0"/>
                <a:ea typeface="Times New Roman" panose="02020603050405020304" pitchFamily="18" charset="0"/>
              </a:rPr>
              <a:t>) =</a:t>
            </a:r>
            <a:r>
              <a:rPr lang="en-US" sz="2400" b="1" spc="-10" dirty="0">
                <a:latin typeface="Arial" panose="020B0604020202020204" pitchFamily="34" charset="0"/>
                <a:ea typeface="Times New Roman" panose="02020603050405020304" pitchFamily="18" charset="0"/>
              </a:rPr>
              <a:t>	10%</a:t>
            </a:r>
            <a:endParaRPr lang="en-US" sz="2400" b="1" dirty="0">
              <a:latin typeface="Times New Roman" panose="02020603050405020304" pitchFamily="18" charset="0"/>
              <a:ea typeface="Times New Roman" panose="02020603050405020304" pitchFamily="18" charset="0"/>
            </a:endParaRPr>
          </a:p>
          <a:p>
            <a:pPr>
              <a:lnSpc>
                <a:spcPct val="150000"/>
              </a:lnSpc>
              <a:spcAft>
                <a:spcPts val="0"/>
              </a:spcAft>
              <a:tabLst>
                <a:tab pos="359410" algn="l"/>
                <a:tab pos="1079500" algn="l"/>
                <a:tab pos="1799590" algn="l"/>
                <a:tab pos="2519680" algn="l"/>
                <a:tab pos="2879090" algn="l"/>
                <a:tab pos="3239770" algn="l"/>
                <a:tab pos="3599180" algn="l"/>
                <a:tab pos="3959860" algn="l"/>
                <a:tab pos="4319270" algn="l"/>
                <a:tab pos="4679950" algn="l"/>
                <a:tab pos="5039360" algn="l"/>
                <a:tab pos="5400040" algn="l"/>
                <a:tab pos="5759450" algn="l"/>
                <a:tab pos="6119495" algn="l"/>
                <a:tab pos="6479540" algn="l"/>
                <a:tab pos="6839585" algn="l"/>
                <a:tab pos="7199630" algn="l"/>
              </a:tabLst>
            </a:pPr>
            <a:r>
              <a:rPr lang="en-US" sz="2400" b="1" spc="-10" dirty="0">
                <a:latin typeface="Arial" panose="020B0604020202020204" pitchFamily="34" charset="0"/>
                <a:ea typeface="Times New Roman" panose="02020603050405020304" pitchFamily="18" charset="0"/>
              </a:rPr>
              <a:t> </a:t>
            </a:r>
            <a:endParaRPr lang="en-US" sz="2400" b="1" dirty="0">
              <a:latin typeface="Times New Roman" panose="02020603050405020304" pitchFamily="18" charset="0"/>
              <a:ea typeface="Times New Roman" panose="02020603050405020304" pitchFamily="18" charset="0"/>
            </a:endParaRPr>
          </a:p>
          <a:p>
            <a:pPr>
              <a:lnSpc>
                <a:spcPct val="150000"/>
              </a:lnSpc>
              <a:spcAft>
                <a:spcPts val="0"/>
              </a:spcAft>
              <a:tabLst>
                <a:tab pos="359410" algn="l"/>
                <a:tab pos="1079500" algn="l"/>
                <a:tab pos="1799590" algn="l"/>
                <a:tab pos="2519680" algn="l"/>
                <a:tab pos="2879090" algn="l"/>
                <a:tab pos="3239770" algn="l"/>
                <a:tab pos="3599180" algn="l"/>
                <a:tab pos="3959860" algn="l"/>
                <a:tab pos="4319270" algn="l"/>
                <a:tab pos="4679950" algn="l"/>
                <a:tab pos="5039360" algn="l"/>
                <a:tab pos="5400040" algn="l"/>
                <a:tab pos="5759450" algn="l"/>
                <a:tab pos="6119495" algn="l"/>
                <a:tab pos="6479540" algn="l"/>
                <a:tab pos="6839585" algn="l"/>
                <a:tab pos="7199630" algn="l"/>
              </a:tabLst>
            </a:pPr>
            <a:r>
              <a:rPr lang="en-US" sz="2400" b="1" spc="-10" dirty="0" smtClean="0">
                <a:latin typeface="Arial" panose="020B0604020202020204" pitchFamily="34" charset="0"/>
                <a:ea typeface="Times New Roman" panose="02020603050405020304" pitchFamily="18" charset="0"/>
              </a:rPr>
              <a:t>E(R</a:t>
            </a:r>
            <a:r>
              <a:rPr lang="en-US" sz="2400" b="1" spc="-10" baseline="-25000" dirty="0" smtClean="0">
                <a:latin typeface="Arial" panose="020B0604020202020204" pitchFamily="34" charset="0"/>
                <a:ea typeface="Times New Roman" panose="02020603050405020304" pitchFamily="18" charset="0"/>
              </a:rPr>
              <a:t>C</a:t>
            </a:r>
            <a:r>
              <a:rPr lang="en-US" sz="2400" b="1" spc="-10" dirty="0">
                <a:latin typeface="Arial" panose="020B0604020202020204" pitchFamily="34" charset="0"/>
                <a:ea typeface="Times New Roman" panose="02020603050405020304" pitchFamily="18" charset="0"/>
              </a:rPr>
              <a:t>)	=	14(0.1)  +  12(0.2)  +  10(0.4)  +  8(0.2)  +  6(0.1</a:t>
            </a:r>
            <a:r>
              <a:rPr lang="en-US" sz="2400" b="1" spc="-10" dirty="0" smtClean="0">
                <a:latin typeface="Arial" panose="020B0604020202020204" pitchFamily="34" charset="0"/>
                <a:ea typeface="Times New Roman" panose="02020603050405020304" pitchFamily="18" charset="0"/>
              </a:rPr>
              <a:t>) =</a:t>
            </a:r>
            <a:r>
              <a:rPr lang="en-US" sz="2400" b="1" spc="-10" dirty="0">
                <a:latin typeface="Arial" panose="020B0604020202020204" pitchFamily="34" charset="0"/>
                <a:ea typeface="Times New Roman" panose="02020603050405020304" pitchFamily="18" charset="0"/>
              </a:rPr>
              <a:t>	10%</a:t>
            </a:r>
            <a:endParaRPr lang="en-US" sz="2400" b="1" dirty="0">
              <a:latin typeface="Times New Roman" panose="02020603050405020304" pitchFamily="18" charset="0"/>
              <a:ea typeface="Times New Roman" panose="02020603050405020304" pitchFamily="18" charset="0"/>
            </a:endParaRPr>
          </a:p>
          <a:p>
            <a:pPr>
              <a:lnSpc>
                <a:spcPct val="150000"/>
              </a:lnSpc>
              <a:spcAft>
                <a:spcPts val="0"/>
              </a:spcAft>
              <a:tabLst>
                <a:tab pos="359410" algn="l"/>
                <a:tab pos="1079500" algn="l"/>
                <a:tab pos="1799590" algn="l"/>
                <a:tab pos="2519680" algn="l"/>
                <a:tab pos="2879090" algn="l"/>
                <a:tab pos="3239770" algn="l"/>
                <a:tab pos="3599180" algn="l"/>
                <a:tab pos="3959860" algn="l"/>
                <a:tab pos="4319270" algn="l"/>
                <a:tab pos="4679950" algn="l"/>
                <a:tab pos="5039360" algn="l"/>
                <a:tab pos="5400040" algn="l"/>
                <a:tab pos="5759450" algn="l"/>
                <a:tab pos="6119495" algn="l"/>
                <a:tab pos="6479540" algn="l"/>
                <a:tab pos="6839585" algn="l"/>
                <a:tab pos="7199630" algn="l"/>
              </a:tabLst>
            </a:pPr>
            <a:r>
              <a:rPr lang="en-US" sz="2400" b="1" spc="-10" dirty="0">
                <a:latin typeface="Arial" panose="020B0604020202020204" pitchFamily="34" charset="0"/>
                <a:ea typeface="Times New Roman" panose="02020603050405020304" pitchFamily="18" charset="0"/>
              </a:rPr>
              <a:t> </a:t>
            </a:r>
            <a:endParaRPr lang="en-US" sz="2400" b="1" dirty="0">
              <a:latin typeface="Times New Roman" panose="02020603050405020304" pitchFamily="18" charset="0"/>
              <a:ea typeface="Times New Roman" panose="02020603050405020304" pitchFamily="18" charset="0"/>
            </a:endParaRPr>
          </a:p>
          <a:p>
            <a:pPr>
              <a:lnSpc>
                <a:spcPct val="150000"/>
              </a:lnSpc>
              <a:spcAft>
                <a:spcPts val="0"/>
              </a:spcAft>
              <a:tabLst>
                <a:tab pos="359410" algn="l"/>
                <a:tab pos="1079500" algn="l"/>
                <a:tab pos="1799590" algn="l"/>
                <a:tab pos="2519680" algn="l"/>
                <a:tab pos="2879090" algn="l"/>
                <a:tab pos="3239770" algn="l"/>
                <a:tab pos="3599180" algn="l"/>
                <a:tab pos="3959860" algn="l"/>
                <a:tab pos="4319270" algn="l"/>
                <a:tab pos="4679950" algn="l"/>
                <a:tab pos="5039360" algn="l"/>
                <a:tab pos="5400040" algn="l"/>
                <a:tab pos="5759450" algn="l"/>
                <a:tab pos="6119495" algn="l"/>
                <a:tab pos="6479540" algn="l"/>
                <a:tab pos="6839585" algn="l"/>
                <a:tab pos="7199630" algn="l"/>
              </a:tabLst>
            </a:pPr>
            <a:r>
              <a:rPr lang="en-US" sz="2400" b="1" spc="-10" dirty="0" smtClean="0">
                <a:latin typeface="Arial" panose="020B0604020202020204" pitchFamily="34" charset="0"/>
                <a:ea typeface="Times New Roman" panose="02020603050405020304" pitchFamily="18" charset="0"/>
              </a:rPr>
              <a:t>E(R</a:t>
            </a:r>
            <a:r>
              <a:rPr lang="en-US" sz="2400" b="1" spc="-10" baseline="-25000" dirty="0" smtClean="0">
                <a:latin typeface="Arial" panose="020B0604020202020204" pitchFamily="34" charset="0"/>
                <a:ea typeface="Times New Roman" panose="02020603050405020304" pitchFamily="18" charset="0"/>
              </a:rPr>
              <a:t>D</a:t>
            </a:r>
            <a:r>
              <a:rPr lang="en-US" sz="2400" b="1" spc="-10" dirty="0">
                <a:latin typeface="Arial" panose="020B0604020202020204" pitchFamily="34" charset="0"/>
                <a:ea typeface="Times New Roman" panose="02020603050405020304" pitchFamily="18" charset="0"/>
              </a:rPr>
              <a:t>)	=	2(0.1)  +  6(0.2)  +  9(0.4)  +  15(0.2)  +  20(0.1)	</a:t>
            </a:r>
            <a:r>
              <a:rPr lang="en-US" sz="2400" b="1" spc="-10" dirty="0" smtClean="0">
                <a:latin typeface="Arial" panose="020B0604020202020204" pitchFamily="34" charset="0"/>
                <a:ea typeface="Times New Roman" panose="02020603050405020304" pitchFamily="18" charset="0"/>
              </a:rPr>
              <a:t>=</a:t>
            </a:r>
            <a:r>
              <a:rPr lang="en-US" sz="2400" b="1" spc="-10" dirty="0">
                <a:latin typeface="Arial" panose="020B0604020202020204" pitchFamily="34" charset="0"/>
                <a:ea typeface="Times New Roman" panose="02020603050405020304" pitchFamily="18" charset="0"/>
              </a:rPr>
              <a:t>	10%</a:t>
            </a:r>
            <a:endParaRPr lang="en-US" sz="2400" b="1"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35771747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2271" y="1"/>
            <a:ext cx="11544300" cy="751114"/>
          </a:xfrm>
        </p:spPr>
        <p:txBody>
          <a:bodyPr/>
          <a:lstStyle/>
          <a:p>
            <a:pPr algn="l"/>
            <a:r>
              <a:rPr lang="en-US" sz="3600" b="1" dirty="0" smtClean="0"/>
              <a:t>Solution –</a:t>
            </a:r>
            <a:r>
              <a:rPr lang="en-US" sz="3600" b="1" dirty="0" err="1" smtClean="0"/>
              <a:t>Std</a:t>
            </a:r>
            <a:r>
              <a:rPr lang="en-US" sz="3600" b="1" dirty="0" smtClean="0"/>
              <a:t> Dev</a:t>
            </a:r>
            <a:endParaRPr lang="en-US" sz="3600"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a:xfrm>
                <a:off x="212271" y="751115"/>
                <a:ext cx="11748671" cy="5847393"/>
              </a:xfrm>
            </p:spPr>
            <p:txBody>
              <a:bodyPr/>
              <a:lstStyle/>
              <a:p>
                <a:pPr marL="0" indent="0">
                  <a:spcAft>
                    <a:spcPts val="0"/>
                  </a:spcAft>
                  <a:buNone/>
                </a:pPr>
                <a:r>
                  <a:rPr lang="en-US" dirty="0" smtClean="0">
                    <a:sym typeface="Wingdings" panose="05000000000000000000" pitchFamily="2" charset="2"/>
                  </a:rPr>
                  <a:t></a:t>
                </a:r>
                <a:r>
                  <a:rPr lang="en-US" b="1" dirty="0" smtClean="0">
                    <a:latin typeface="Times New Roman" panose="02020603050405020304" pitchFamily="18" charset="0"/>
                    <a:ea typeface="Calibri" panose="020F0502020204030204" pitchFamily="34" charset="0"/>
                  </a:rPr>
                  <a:t>  </a:t>
                </a:r>
                <a14:m>
                  <m:oMath xmlns:m="http://schemas.openxmlformats.org/officeDocument/2006/math">
                    <m:sSup>
                      <m:sSupPr>
                        <m:ctrlPr>
                          <a:rPr lang="en-US" i="1" spc="-10">
                            <a:latin typeface="Cambria Math" panose="02040503050406030204" pitchFamily="18" charset="0"/>
                            <a:ea typeface="Times New Roman" panose="02020603050405020304" pitchFamily="18" charset="0"/>
                          </a:rPr>
                        </m:ctrlPr>
                      </m:sSupPr>
                      <m:e>
                        <m:r>
                          <a:rPr lang="en-US" i="1" spc="-10">
                            <a:latin typeface="Cambria Math" panose="02040503050406030204" pitchFamily="18" charset="0"/>
                            <a:ea typeface="Times New Roman" panose="02020603050405020304" pitchFamily="18" charset="0"/>
                          </a:rPr>
                          <m:t>𝜎</m:t>
                        </m:r>
                      </m:e>
                      <m:sup>
                        <m:r>
                          <a:rPr lang="en-US" i="1" spc="-10">
                            <a:latin typeface="Cambria Math" panose="02040503050406030204" pitchFamily="18" charset="0"/>
                            <a:ea typeface="Times New Roman" panose="02020603050405020304" pitchFamily="18" charset="0"/>
                          </a:rPr>
                          <m:t>2</m:t>
                        </m:r>
                      </m:sup>
                    </m:sSup>
                    <m:r>
                      <a:rPr lang="en-US" i="1" spc="-10">
                        <a:latin typeface="Cambria Math" panose="02040503050406030204" pitchFamily="18" charset="0"/>
                        <a:ea typeface="Times New Roman" panose="02020603050405020304" pitchFamily="18" charset="0"/>
                      </a:rPr>
                      <m:t>=</m:t>
                    </m:r>
                    <m:nary>
                      <m:naryPr>
                        <m:chr m:val="∑"/>
                        <m:limLoc m:val="undOvr"/>
                        <m:ctrlPr>
                          <a:rPr lang="en-US" i="1" spc="-10">
                            <a:latin typeface="Cambria Math" panose="02040503050406030204" pitchFamily="18" charset="0"/>
                            <a:ea typeface="Times New Roman" panose="02020603050405020304" pitchFamily="18" charset="0"/>
                          </a:rPr>
                        </m:ctrlPr>
                      </m:naryPr>
                      <m:sub>
                        <m:r>
                          <a:rPr lang="en-US" i="1" spc="-10">
                            <a:latin typeface="Cambria Math" panose="02040503050406030204" pitchFamily="18" charset="0"/>
                            <a:ea typeface="Times New Roman" panose="02020603050405020304" pitchFamily="18" charset="0"/>
                          </a:rPr>
                          <m:t>𝑗</m:t>
                        </m:r>
                        <m:r>
                          <a:rPr lang="en-US" i="1" spc="-10">
                            <a:latin typeface="Cambria Math" panose="02040503050406030204" pitchFamily="18" charset="0"/>
                            <a:ea typeface="Times New Roman" panose="02020603050405020304" pitchFamily="18" charset="0"/>
                          </a:rPr>
                          <m:t>=1</m:t>
                        </m:r>
                      </m:sub>
                      <m:sup>
                        <m:r>
                          <a:rPr lang="en-US" i="1" spc="-10">
                            <a:latin typeface="Cambria Math" panose="02040503050406030204" pitchFamily="18" charset="0"/>
                            <a:ea typeface="Times New Roman" panose="02020603050405020304" pitchFamily="18" charset="0"/>
                          </a:rPr>
                          <m:t>𝑛</m:t>
                        </m:r>
                      </m:sup>
                      <m:e>
                        <m:sSup>
                          <m:sSupPr>
                            <m:ctrlPr>
                              <a:rPr lang="en-US" i="1" spc="-10">
                                <a:latin typeface="Cambria Math" panose="02040503050406030204" pitchFamily="18" charset="0"/>
                                <a:ea typeface="Times New Roman" panose="02020603050405020304" pitchFamily="18" charset="0"/>
                              </a:rPr>
                            </m:ctrlPr>
                          </m:sSupPr>
                          <m:e>
                            <m:d>
                              <m:dPr>
                                <m:ctrlPr>
                                  <a:rPr lang="en-US" i="1" spc="-10">
                                    <a:latin typeface="Cambria Math" panose="02040503050406030204" pitchFamily="18" charset="0"/>
                                    <a:ea typeface="Times New Roman" panose="02020603050405020304" pitchFamily="18" charset="0"/>
                                  </a:rPr>
                                </m:ctrlPr>
                              </m:dPr>
                              <m:e>
                                <m:sSub>
                                  <m:sSubPr>
                                    <m:ctrlPr>
                                      <a:rPr lang="en-US" i="1" spc="-10">
                                        <a:latin typeface="Cambria Math" panose="02040503050406030204" pitchFamily="18" charset="0"/>
                                        <a:ea typeface="Times New Roman" panose="02020603050405020304" pitchFamily="18" charset="0"/>
                                      </a:rPr>
                                    </m:ctrlPr>
                                  </m:sSubPr>
                                  <m:e>
                                    <m:r>
                                      <a:rPr lang="en-US" i="1" spc="-10">
                                        <a:latin typeface="Cambria Math" panose="02040503050406030204" pitchFamily="18" charset="0"/>
                                        <a:ea typeface="Times New Roman" panose="02020603050405020304" pitchFamily="18" charset="0"/>
                                      </a:rPr>
                                      <m:t>𝑁𝐶𝐹</m:t>
                                    </m:r>
                                  </m:e>
                                  <m:sub>
                                    <m:r>
                                      <a:rPr lang="en-US" i="1" spc="-10">
                                        <a:latin typeface="Cambria Math" panose="02040503050406030204" pitchFamily="18" charset="0"/>
                                        <a:ea typeface="Times New Roman" panose="02020603050405020304" pitchFamily="18" charset="0"/>
                                      </a:rPr>
                                      <m:t>𝐽</m:t>
                                    </m:r>
                                  </m:sub>
                                </m:sSub>
                                <m:r>
                                  <a:rPr lang="en-US" i="1" spc="-10">
                                    <a:latin typeface="Cambria Math" panose="02040503050406030204" pitchFamily="18" charset="0"/>
                                    <a:ea typeface="Times New Roman" panose="02020603050405020304" pitchFamily="18" charset="0"/>
                                  </a:rPr>
                                  <m:t>−</m:t>
                                </m:r>
                                <m:r>
                                  <a:rPr lang="en-US" i="1" spc="-10">
                                    <a:latin typeface="Cambria Math" panose="02040503050406030204" pitchFamily="18" charset="0"/>
                                    <a:ea typeface="Times New Roman" panose="02020603050405020304" pitchFamily="18" charset="0"/>
                                  </a:rPr>
                                  <m:t>𝐸𝑁𝐶𝐹</m:t>
                                </m:r>
                              </m:e>
                            </m:d>
                          </m:e>
                          <m:sup>
                            <m:r>
                              <a:rPr lang="en-US" i="1" spc="-10">
                                <a:latin typeface="Cambria Math" panose="02040503050406030204" pitchFamily="18" charset="0"/>
                                <a:ea typeface="Times New Roman" panose="02020603050405020304" pitchFamily="18" charset="0"/>
                              </a:rPr>
                              <m:t>2</m:t>
                            </m:r>
                          </m:sup>
                        </m:sSup>
                      </m:e>
                    </m:nary>
                    <m:sSub>
                      <m:sSubPr>
                        <m:ctrlPr>
                          <a:rPr lang="en-US" i="1" spc="-10">
                            <a:latin typeface="Cambria Math" panose="02040503050406030204" pitchFamily="18" charset="0"/>
                            <a:ea typeface="Times New Roman" panose="02020603050405020304" pitchFamily="18" charset="0"/>
                          </a:rPr>
                        </m:ctrlPr>
                      </m:sSubPr>
                      <m:e>
                        <m:r>
                          <a:rPr lang="en-US" i="1" spc="-10">
                            <a:latin typeface="Cambria Math" panose="02040503050406030204" pitchFamily="18" charset="0"/>
                            <a:ea typeface="Times New Roman" panose="02020603050405020304" pitchFamily="18" charset="0"/>
                          </a:rPr>
                          <m:t>𝑃</m:t>
                        </m:r>
                      </m:e>
                      <m:sub>
                        <m:r>
                          <a:rPr lang="en-US" i="1" spc="-10">
                            <a:latin typeface="Cambria Math" panose="02040503050406030204" pitchFamily="18" charset="0"/>
                            <a:ea typeface="Times New Roman" panose="02020603050405020304" pitchFamily="18" charset="0"/>
                          </a:rPr>
                          <m:t>𝑗</m:t>
                        </m:r>
                      </m:sub>
                    </m:sSub>
                  </m:oMath>
                </a14:m>
                <a:endParaRPr lang="en-US" dirty="0">
                  <a:latin typeface="Times New Roman" panose="02020603050405020304" pitchFamily="18" charset="0"/>
                  <a:ea typeface="Times New Roman" panose="02020603050405020304" pitchFamily="18" charset="0"/>
                </a:endParaRPr>
              </a:p>
              <a:p>
                <a:pPr marL="0" indent="0">
                  <a:buNone/>
                </a:pPr>
                <a:r>
                  <a:rPr lang="en-US" dirty="0" smtClean="0"/>
                  <a:t> </a:t>
                </a:r>
              </a:p>
              <a:p>
                <a:pPr marL="0" indent="0">
                  <a:buNone/>
                </a:pPr>
                <a:r>
                  <a:rPr lang="en-US" dirty="0" smtClean="0"/>
                  <a:t>   </a:t>
                </a:r>
                <a:r>
                  <a:rPr lang="en-US" dirty="0" err="1" smtClean="0"/>
                  <a:t>δ</a:t>
                </a:r>
                <a:r>
                  <a:rPr lang="en-US" baseline="-25000" dirty="0" err="1" smtClean="0"/>
                  <a:t>A</a:t>
                </a:r>
                <a:r>
                  <a:rPr lang="en-US" dirty="0" smtClean="0"/>
                  <a:t> </a:t>
                </a:r>
                <a:r>
                  <a:rPr lang="en-US" dirty="0"/>
                  <a:t>=  </a:t>
                </a:r>
                <a:r>
                  <a:rPr lang="en-US" dirty="0" smtClean="0"/>
                  <a:t>0%</a:t>
                </a:r>
                <a:endParaRPr lang="en-US" dirty="0"/>
              </a:p>
              <a:p>
                <a:pPr marL="0" indent="0">
                  <a:buNone/>
                </a:pPr>
                <a:r>
                  <a:rPr lang="en-US" dirty="0"/>
                  <a:t>  </a:t>
                </a:r>
                <a:r>
                  <a:rPr lang="en-US" dirty="0" err="1" smtClean="0"/>
                  <a:t>δ</a:t>
                </a:r>
                <a:r>
                  <a:rPr lang="en-US" baseline="-25000" dirty="0" err="1" smtClean="0"/>
                  <a:t>B</a:t>
                </a:r>
                <a:r>
                  <a:rPr lang="en-US" dirty="0" smtClean="0"/>
                  <a:t>  </a:t>
                </a:r>
                <a:r>
                  <a:rPr lang="en-US" dirty="0"/>
                  <a:t>=  </a:t>
                </a:r>
                <a:r>
                  <a:rPr lang="en-US" dirty="0" smtClean="0"/>
                  <a:t>2.2%</a:t>
                </a:r>
                <a:endParaRPr lang="en-US" dirty="0"/>
              </a:p>
              <a:p>
                <a:pPr marL="0" indent="0">
                  <a:buNone/>
                </a:pPr>
                <a:r>
                  <a:rPr lang="en-US" dirty="0" smtClean="0"/>
                  <a:t>   </a:t>
                </a:r>
                <a:r>
                  <a:rPr lang="en-US" dirty="0" err="1" smtClean="0"/>
                  <a:t>δ</a:t>
                </a:r>
                <a:r>
                  <a:rPr lang="en-US" baseline="-25000" dirty="0" err="1" smtClean="0"/>
                  <a:t>C</a:t>
                </a:r>
                <a:r>
                  <a:rPr lang="en-US" dirty="0" smtClean="0"/>
                  <a:t>  </a:t>
                </a:r>
                <a:r>
                  <a:rPr lang="en-US" dirty="0"/>
                  <a:t>=  2.2%</a:t>
                </a:r>
              </a:p>
              <a:p>
                <a:pPr marL="0" indent="0">
                  <a:buNone/>
                </a:pPr>
                <a:r>
                  <a:rPr lang="en-US" dirty="0" smtClean="0"/>
                  <a:t>  </a:t>
                </a:r>
                <a:r>
                  <a:rPr lang="en-US" dirty="0" err="1"/>
                  <a:t>δ</a:t>
                </a:r>
                <a:r>
                  <a:rPr lang="en-US" baseline="-25000" dirty="0" err="1"/>
                  <a:t>D</a:t>
                </a:r>
                <a:r>
                  <a:rPr lang="en-US" dirty="0"/>
                  <a:t>  =  5.0%</a:t>
                </a:r>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212271" y="751115"/>
                <a:ext cx="11748671" cy="5847393"/>
              </a:xfrm>
              <a:blipFill>
                <a:blip r:embed="rId2"/>
                <a:stretch>
                  <a:fillRect l="-1349"/>
                </a:stretch>
              </a:blipFill>
            </p:spPr>
            <p:txBody>
              <a:bodyPr/>
              <a:lstStyle/>
              <a:p>
                <a:r>
                  <a:rPr lang="en-US">
                    <a:noFill/>
                  </a:rPr>
                  <a:t> </a:t>
                </a:r>
              </a:p>
            </p:txBody>
          </p:sp>
        </mc:Fallback>
      </mc:AlternateContent>
    </p:spTree>
    <p:extLst>
      <p:ext uri="{BB962C8B-B14F-4D97-AF65-F5344CB8AC3E}">
        <p14:creationId xmlns:p14="http://schemas.microsoft.com/office/powerpoint/2010/main" val="115347107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2271" y="1"/>
            <a:ext cx="11544300" cy="751114"/>
          </a:xfrm>
        </p:spPr>
        <p:txBody>
          <a:bodyPr/>
          <a:lstStyle/>
          <a:p>
            <a:pPr algn="l"/>
            <a:r>
              <a:rPr lang="en-US" sz="3600" b="1" dirty="0"/>
              <a:t>Expected Return of a Portfolio</a:t>
            </a:r>
            <a:endParaRPr lang="en-US" sz="3600" dirty="0"/>
          </a:p>
        </p:txBody>
      </p:sp>
      <p:sp>
        <p:nvSpPr>
          <p:cNvPr id="3" name="Content Placeholder 2"/>
          <p:cNvSpPr>
            <a:spLocks noGrp="1"/>
          </p:cNvSpPr>
          <p:nvPr>
            <p:ph idx="1"/>
          </p:nvPr>
        </p:nvSpPr>
        <p:spPr>
          <a:xfrm>
            <a:off x="212271" y="751115"/>
            <a:ext cx="11748671" cy="5847393"/>
          </a:xfrm>
        </p:spPr>
        <p:txBody>
          <a:bodyPr/>
          <a:lstStyle/>
          <a:p>
            <a:pPr marL="0" indent="0">
              <a:buNone/>
            </a:pPr>
            <a:r>
              <a:rPr lang="en-US" dirty="0" smtClean="0"/>
              <a:t>A </a:t>
            </a:r>
            <a:r>
              <a:rPr lang="en-US" dirty="0"/>
              <a:t>portfolio’s expected return </a:t>
            </a:r>
            <a:r>
              <a:rPr lang="en-US" dirty="0" smtClean="0"/>
              <a:t>is </a:t>
            </a:r>
            <a:r>
              <a:rPr lang="en-US" dirty="0"/>
              <a:t>the weighted average of the expected return of each asset held in isolation. This is given by:</a:t>
            </a:r>
          </a:p>
          <a:p>
            <a:pPr marL="0" indent="0">
              <a:buNone/>
            </a:pPr>
            <a:r>
              <a:rPr lang="en-US" dirty="0" smtClean="0"/>
              <a:t>(R</a:t>
            </a:r>
            <a:r>
              <a:rPr lang="en-US" baseline="-25000" dirty="0" smtClean="0"/>
              <a:t>P</a:t>
            </a:r>
            <a:r>
              <a:rPr lang="en-US" dirty="0"/>
              <a:t>)  =  E(α</a:t>
            </a:r>
            <a:r>
              <a:rPr lang="en-US" dirty="0" err="1"/>
              <a:t>X</a:t>
            </a:r>
            <a:r>
              <a:rPr lang="en-US" baseline="-25000" dirty="0" err="1"/>
              <a:t>A</a:t>
            </a:r>
            <a:r>
              <a:rPr lang="en-US" dirty="0"/>
              <a:t> + </a:t>
            </a:r>
            <a:r>
              <a:rPr lang="en-US" dirty="0" err="1"/>
              <a:t>ßX</a:t>
            </a:r>
            <a:r>
              <a:rPr lang="en-US" baseline="-25000" dirty="0" err="1"/>
              <a:t>B</a:t>
            </a:r>
            <a:r>
              <a:rPr lang="en-US" dirty="0"/>
              <a:t>) ... </a:t>
            </a:r>
            <a:endParaRPr lang="en-US" dirty="0" smtClean="0"/>
          </a:p>
          <a:p>
            <a:pPr marL="0" indent="0">
              <a:buNone/>
            </a:pPr>
            <a:r>
              <a:rPr lang="en-US" dirty="0" smtClean="0"/>
              <a:t>Where</a:t>
            </a:r>
            <a:r>
              <a:rPr lang="en-US" dirty="0"/>
              <a:t>	(E(R</a:t>
            </a:r>
            <a:r>
              <a:rPr lang="en-US" baseline="-25000" dirty="0"/>
              <a:t>P</a:t>
            </a:r>
            <a:r>
              <a:rPr lang="en-US" dirty="0"/>
              <a:t>) is the expected portfolio return</a:t>
            </a:r>
          </a:p>
          <a:p>
            <a:pPr marL="0" indent="0">
              <a:buNone/>
            </a:pPr>
            <a:r>
              <a:rPr lang="en-US" dirty="0"/>
              <a:t> </a:t>
            </a:r>
            <a:r>
              <a:rPr lang="en-US" dirty="0" smtClean="0"/>
              <a:t>       α</a:t>
            </a:r>
            <a:r>
              <a:rPr lang="en-US" dirty="0"/>
              <a:t>	</a:t>
            </a:r>
            <a:r>
              <a:rPr lang="en-US" dirty="0" smtClean="0"/>
              <a:t> is </a:t>
            </a:r>
            <a:r>
              <a:rPr lang="en-US" dirty="0"/>
              <a:t>the investment in asset A</a:t>
            </a:r>
          </a:p>
          <a:p>
            <a:pPr marL="0" indent="0">
              <a:buNone/>
            </a:pPr>
            <a:r>
              <a:rPr lang="en-US" dirty="0"/>
              <a:t> </a:t>
            </a:r>
            <a:r>
              <a:rPr lang="en-US" dirty="0" smtClean="0"/>
              <a:t>       ß</a:t>
            </a:r>
            <a:r>
              <a:rPr lang="en-US" dirty="0"/>
              <a:t> </a:t>
            </a:r>
            <a:r>
              <a:rPr lang="en-US" dirty="0" smtClean="0"/>
              <a:t>         is </a:t>
            </a:r>
            <a:r>
              <a:rPr lang="en-US" dirty="0"/>
              <a:t>the investment in asset B</a:t>
            </a:r>
          </a:p>
          <a:p>
            <a:pPr marL="0" indent="0">
              <a:buNone/>
            </a:pPr>
            <a:r>
              <a:rPr lang="en-US" dirty="0"/>
              <a:t> </a:t>
            </a:r>
            <a:r>
              <a:rPr lang="en-US" dirty="0" smtClean="0"/>
              <a:t>      </a:t>
            </a:r>
            <a:r>
              <a:rPr lang="en-US" dirty="0" err="1" smtClean="0"/>
              <a:t>X</a:t>
            </a:r>
            <a:r>
              <a:rPr lang="en-US" baseline="-25000" dirty="0" err="1" smtClean="0"/>
              <a:t>A</a:t>
            </a:r>
            <a:r>
              <a:rPr lang="en-US" dirty="0"/>
              <a:t>	is the expected return of asset A</a:t>
            </a:r>
          </a:p>
          <a:p>
            <a:pPr marL="0" indent="0">
              <a:buNone/>
            </a:pPr>
            <a:r>
              <a:rPr lang="en-US" dirty="0"/>
              <a:t> </a:t>
            </a:r>
            <a:r>
              <a:rPr lang="en-US" dirty="0" smtClean="0"/>
              <a:t>      </a:t>
            </a:r>
            <a:r>
              <a:rPr lang="en-US" dirty="0" err="1" smtClean="0"/>
              <a:t>X</a:t>
            </a:r>
            <a:r>
              <a:rPr lang="en-US" baseline="-25000" dirty="0" err="1" smtClean="0"/>
              <a:t>B</a:t>
            </a:r>
            <a:r>
              <a:rPr lang="en-US" dirty="0"/>
              <a:t>	</a:t>
            </a:r>
            <a:r>
              <a:rPr lang="en-US" dirty="0" smtClean="0"/>
              <a:t>          is </a:t>
            </a:r>
            <a:r>
              <a:rPr lang="en-US" dirty="0"/>
              <a:t>the expected return of asset B</a:t>
            </a:r>
          </a:p>
          <a:p>
            <a:pPr marL="0" indent="0">
              <a:buNone/>
            </a:pPr>
            <a:r>
              <a:rPr lang="en-US" dirty="0" smtClean="0"/>
              <a:t>The formula  </a:t>
            </a:r>
            <a:r>
              <a:rPr lang="en-US" dirty="0"/>
              <a:t>can be simplified </a:t>
            </a:r>
            <a:r>
              <a:rPr lang="en-US" dirty="0" smtClean="0"/>
              <a:t>as</a:t>
            </a:r>
            <a:endParaRPr lang="en-US" dirty="0"/>
          </a:p>
          <a:p>
            <a:pPr marL="0" indent="0">
              <a:buNone/>
            </a:pPr>
            <a:r>
              <a:rPr lang="en-US" dirty="0" smtClean="0"/>
              <a:t>(R</a:t>
            </a:r>
            <a:r>
              <a:rPr lang="en-US" baseline="-25000" dirty="0" smtClean="0"/>
              <a:t>P</a:t>
            </a:r>
            <a:r>
              <a:rPr lang="en-US" dirty="0"/>
              <a:t>)  =  α</a:t>
            </a:r>
            <a:r>
              <a:rPr lang="en-US" dirty="0" err="1"/>
              <a:t>EX</a:t>
            </a:r>
            <a:r>
              <a:rPr lang="en-US" baseline="-25000" dirty="0" err="1"/>
              <a:t>A</a:t>
            </a:r>
            <a:r>
              <a:rPr lang="en-US" dirty="0"/>
              <a:t> + </a:t>
            </a:r>
            <a:r>
              <a:rPr lang="en-US" dirty="0" err="1"/>
              <a:t>ßEX</a:t>
            </a:r>
            <a:r>
              <a:rPr lang="en-US" baseline="-25000" dirty="0" err="1"/>
              <a:t>B</a:t>
            </a:r>
            <a:r>
              <a:rPr lang="en-US" dirty="0"/>
              <a:t> ... </a:t>
            </a:r>
            <a:r>
              <a:rPr lang="en-US" dirty="0" err="1" smtClean="0"/>
              <a:t>Notethat</a:t>
            </a:r>
            <a:r>
              <a:rPr lang="en-US" dirty="0" smtClean="0"/>
              <a:t> </a:t>
            </a:r>
            <a:r>
              <a:rPr lang="en-US" dirty="0"/>
              <a:t>α + ß = 1</a:t>
            </a:r>
          </a:p>
          <a:p>
            <a:pPr marL="0" indent="0">
              <a:buNone/>
            </a:pPr>
            <a:r>
              <a:rPr lang="en-US" dirty="0"/>
              <a:t> </a:t>
            </a:r>
          </a:p>
        </p:txBody>
      </p:sp>
    </p:spTree>
    <p:extLst>
      <p:ext uri="{BB962C8B-B14F-4D97-AF65-F5344CB8AC3E}">
        <p14:creationId xmlns:p14="http://schemas.microsoft.com/office/powerpoint/2010/main" val="402263483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0628" y="135924"/>
            <a:ext cx="11451771" cy="696833"/>
          </a:xfrm>
        </p:spPr>
        <p:txBody>
          <a:bodyPr/>
          <a:lstStyle/>
          <a:p>
            <a:pPr lvl="1" algn="l"/>
            <a:r>
              <a:rPr lang="en-US" sz="3600" b="1" dirty="0" smtClean="0"/>
              <a:t>Illustration</a:t>
            </a:r>
            <a:endParaRPr lang="en-US" sz="3600" dirty="0"/>
          </a:p>
        </p:txBody>
      </p:sp>
      <p:sp>
        <p:nvSpPr>
          <p:cNvPr id="3" name="Content Placeholder 2"/>
          <p:cNvSpPr>
            <a:spLocks noGrp="1"/>
          </p:cNvSpPr>
          <p:nvPr>
            <p:ph idx="1"/>
          </p:nvPr>
        </p:nvSpPr>
        <p:spPr>
          <a:xfrm>
            <a:off x="244930" y="832757"/>
            <a:ext cx="11947070" cy="6025243"/>
          </a:xfrm>
        </p:spPr>
        <p:txBody>
          <a:bodyPr/>
          <a:lstStyle/>
          <a:p>
            <a:pPr marL="0" indent="0">
              <a:buNone/>
            </a:pPr>
            <a:r>
              <a:rPr lang="en-US" dirty="0" smtClean="0"/>
              <a:t>From the </a:t>
            </a:r>
            <a:r>
              <a:rPr lang="en-US" dirty="0"/>
              <a:t>two investments, A and </a:t>
            </a:r>
            <a:r>
              <a:rPr lang="en-US" dirty="0" smtClean="0"/>
              <a:t>B, </a:t>
            </a:r>
            <a:r>
              <a:rPr lang="en-US" dirty="0"/>
              <a:t>expected return of a portfolio of the two </a:t>
            </a:r>
            <a:r>
              <a:rPr lang="en-US" dirty="0" smtClean="0"/>
              <a:t>assets</a:t>
            </a:r>
            <a:endParaRPr lang="en-US" dirty="0"/>
          </a:p>
          <a:p>
            <a:pPr marL="0" indent="0">
              <a:buNone/>
            </a:pPr>
            <a:r>
              <a:rPr lang="en-US" b="1" i="1" dirty="0" smtClean="0"/>
              <a:t>Investment</a:t>
            </a:r>
            <a:r>
              <a:rPr lang="en-US" b="1" i="1" dirty="0"/>
              <a:t> </a:t>
            </a:r>
            <a:r>
              <a:rPr lang="en-US" b="1" i="1" dirty="0" smtClean="0"/>
              <a:t>  Expected </a:t>
            </a:r>
            <a:r>
              <a:rPr lang="en-US" b="1" i="1" dirty="0"/>
              <a:t>Return (%)	  Proportion</a:t>
            </a:r>
            <a:endParaRPr lang="en-US" dirty="0"/>
          </a:p>
          <a:p>
            <a:pPr marL="0" indent="0">
              <a:buNone/>
            </a:pPr>
            <a:r>
              <a:rPr lang="en-US" dirty="0" smtClean="0"/>
              <a:t>A</a:t>
            </a:r>
            <a:r>
              <a:rPr lang="en-US" dirty="0"/>
              <a:t>			10				2/3</a:t>
            </a:r>
          </a:p>
          <a:p>
            <a:pPr marL="0" indent="0">
              <a:buNone/>
            </a:pPr>
            <a:r>
              <a:rPr lang="en-US" dirty="0" smtClean="0"/>
              <a:t>B</a:t>
            </a:r>
            <a:r>
              <a:rPr lang="en-US" dirty="0"/>
              <a:t>			20			           </a:t>
            </a:r>
            <a:r>
              <a:rPr lang="en-US" dirty="0" smtClean="0"/>
              <a:t>1/3</a:t>
            </a:r>
            <a:endParaRPr lang="en-US" dirty="0"/>
          </a:p>
          <a:p>
            <a:pPr marL="0" indent="0">
              <a:buNone/>
            </a:pPr>
            <a:r>
              <a:rPr lang="en-US" b="1" dirty="0" smtClean="0"/>
              <a:t>Solution</a:t>
            </a:r>
            <a:r>
              <a:rPr lang="en-US" dirty="0"/>
              <a:t>	</a:t>
            </a:r>
          </a:p>
          <a:p>
            <a:pPr marL="0" indent="0">
              <a:buNone/>
            </a:pPr>
            <a:r>
              <a:rPr lang="en-US" dirty="0" smtClean="0"/>
              <a:t>Note</a:t>
            </a:r>
            <a:r>
              <a:rPr lang="en-US" dirty="0"/>
              <a:t>	α = 2/3	ß = </a:t>
            </a:r>
            <a:r>
              <a:rPr lang="en-US" dirty="0" smtClean="0"/>
              <a:t>1/3.  </a:t>
            </a:r>
            <a:r>
              <a:rPr lang="en-US" dirty="0" err="1" smtClean="0"/>
              <a:t>EX</a:t>
            </a:r>
            <a:r>
              <a:rPr lang="en-US" baseline="-25000" dirty="0" err="1" smtClean="0"/>
              <a:t>A</a:t>
            </a:r>
            <a:r>
              <a:rPr lang="en-US" dirty="0" smtClean="0"/>
              <a:t> </a:t>
            </a:r>
            <a:r>
              <a:rPr lang="en-US" dirty="0"/>
              <a:t>= </a:t>
            </a:r>
            <a:r>
              <a:rPr lang="en-US" dirty="0" smtClean="0"/>
              <a:t>10    </a:t>
            </a:r>
            <a:r>
              <a:rPr lang="en-US" dirty="0" err="1" smtClean="0"/>
              <a:t>EX</a:t>
            </a:r>
            <a:r>
              <a:rPr lang="en-US" baseline="-25000" dirty="0" err="1" smtClean="0"/>
              <a:t>B</a:t>
            </a:r>
            <a:r>
              <a:rPr lang="en-US" dirty="0" smtClean="0"/>
              <a:t> </a:t>
            </a:r>
            <a:r>
              <a:rPr lang="en-US" dirty="0"/>
              <a:t>= </a:t>
            </a:r>
            <a:r>
              <a:rPr lang="en-US" dirty="0" smtClean="0"/>
              <a:t>20</a:t>
            </a:r>
          </a:p>
          <a:p>
            <a:pPr marL="0" indent="0">
              <a:buNone/>
            </a:pPr>
            <a:endParaRPr lang="en-US" dirty="0" smtClean="0"/>
          </a:p>
          <a:p>
            <a:pPr marL="0" indent="0">
              <a:buNone/>
            </a:pPr>
            <a:r>
              <a:rPr lang="en-US" dirty="0" smtClean="0"/>
              <a:t>E(R</a:t>
            </a:r>
            <a:r>
              <a:rPr lang="en-US" baseline="-25000" dirty="0" smtClean="0"/>
              <a:t>P</a:t>
            </a:r>
            <a:r>
              <a:rPr lang="en-US" dirty="0"/>
              <a:t>)	=	</a:t>
            </a:r>
            <a:r>
              <a:rPr lang="en-US" u="sng" dirty="0"/>
              <a:t> 2 </a:t>
            </a:r>
            <a:r>
              <a:rPr lang="en-US" dirty="0"/>
              <a:t> (10%)  +	</a:t>
            </a:r>
            <a:r>
              <a:rPr lang="en-US" u="sng" dirty="0"/>
              <a:t> 1 </a:t>
            </a:r>
            <a:r>
              <a:rPr lang="en-US" dirty="0"/>
              <a:t> (20</a:t>
            </a:r>
            <a:r>
              <a:rPr lang="en-US" dirty="0" smtClean="0"/>
              <a:t>%) =</a:t>
            </a:r>
            <a:r>
              <a:rPr lang="en-US" dirty="0"/>
              <a:t> 13.3%</a:t>
            </a:r>
            <a:endParaRPr lang="en-US" dirty="0"/>
          </a:p>
          <a:p>
            <a:r>
              <a:rPr lang="en-US" dirty="0"/>
              <a:t>		</a:t>
            </a:r>
            <a:r>
              <a:rPr lang="en-US" dirty="0" smtClean="0"/>
              <a:t>3</a:t>
            </a:r>
            <a:r>
              <a:rPr lang="en-US" dirty="0"/>
              <a:t>		 3</a:t>
            </a:r>
          </a:p>
          <a:p>
            <a:pPr marL="0" indent="0">
              <a:buNone/>
            </a:pPr>
            <a:r>
              <a:rPr lang="en-US" dirty="0"/>
              <a:t>	</a:t>
            </a:r>
          </a:p>
          <a:p>
            <a:pPr marL="0" indent="0">
              <a:buNone/>
            </a:pPr>
            <a:endParaRPr lang="en-US" dirty="0"/>
          </a:p>
        </p:txBody>
      </p:sp>
      <p:sp>
        <p:nvSpPr>
          <p:cNvPr id="5" name="Rectangle 4"/>
          <p:cNvSpPr/>
          <p:nvPr/>
        </p:nvSpPr>
        <p:spPr>
          <a:xfrm>
            <a:off x="130628" y="604157"/>
            <a:ext cx="11266715" cy="4524315"/>
          </a:xfrm>
          <a:prstGeom prst="rect">
            <a:avLst/>
          </a:prstGeom>
        </p:spPr>
        <p:txBody>
          <a:bodyPr wrap="square">
            <a:spAutoFit/>
          </a:bodyPr>
          <a:lstStyle/>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p:txBody>
      </p:sp>
    </p:spTree>
    <p:extLst>
      <p:ext uri="{BB962C8B-B14F-4D97-AF65-F5344CB8AC3E}">
        <p14:creationId xmlns:p14="http://schemas.microsoft.com/office/powerpoint/2010/main" val="363071962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0628" y="135924"/>
            <a:ext cx="11451771" cy="696833"/>
          </a:xfrm>
        </p:spPr>
        <p:txBody>
          <a:bodyPr/>
          <a:lstStyle/>
          <a:p>
            <a:pPr algn="l"/>
            <a:r>
              <a:rPr lang="en-US" b="1" dirty="0" smtClean="0"/>
              <a:t/>
            </a:r>
            <a:br>
              <a:rPr lang="en-US" b="1" dirty="0" smtClean="0"/>
            </a:br>
            <a:r>
              <a:rPr lang="en-US" b="1" dirty="0" smtClean="0"/>
              <a:t/>
            </a:r>
            <a:br>
              <a:rPr lang="en-US" b="1" dirty="0" smtClean="0"/>
            </a:br>
            <a:r>
              <a:rPr lang="en-US" sz="3600" b="1" dirty="0"/>
              <a:t>Portfolios’ Standard Deviation</a:t>
            </a:r>
            <a:r>
              <a:rPr lang="en-US" sz="3600" dirty="0"/>
              <a:t/>
            </a:r>
            <a:br>
              <a:rPr lang="en-US" sz="3600" dirty="0"/>
            </a:br>
            <a:r>
              <a:rPr lang="en-US" dirty="0"/>
              <a:t/>
            </a:r>
            <a:br>
              <a:rPr lang="en-US" dirty="0"/>
            </a:br>
            <a:r>
              <a:rPr lang="en-US" dirty="0"/>
              <a:t> </a:t>
            </a:r>
          </a:p>
        </p:txBody>
      </p:sp>
      <p:sp>
        <p:nvSpPr>
          <p:cNvPr id="3" name="Content Placeholder 2"/>
          <p:cNvSpPr>
            <a:spLocks noGrp="1"/>
          </p:cNvSpPr>
          <p:nvPr>
            <p:ph idx="1"/>
          </p:nvPr>
        </p:nvSpPr>
        <p:spPr>
          <a:xfrm>
            <a:off x="130628" y="832757"/>
            <a:ext cx="12061371" cy="6025243"/>
          </a:xfrm>
        </p:spPr>
        <p:txBody>
          <a:bodyPr/>
          <a:lstStyle/>
          <a:p>
            <a:r>
              <a:rPr lang="en-US" dirty="0" smtClean="0"/>
              <a:t>The </a:t>
            </a:r>
            <a:r>
              <a:rPr lang="en-US" dirty="0"/>
              <a:t>portfolio standard deviation </a:t>
            </a:r>
            <a:r>
              <a:rPr lang="en-US" b="1" dirty="0"/>
              <a:t>is not</a:t>
            </a:r>
            <a:r>
              <a:rPr lang="en-US" dirty="0"/>
              <a:t> a weighted average of standard deviations of assets held in isolation.  </a:t>
            </a:r>
            <a:endParaRPr lang="en-US" dirty="0" smtClean="0"/>
          </a:p>
          <a:p>
            <a:r>
              <a:rPr lang="en-US" dirty="0" smtClean="0"/>
              <a:t>This </a:t>
            </a:r>
            <a:r>
              <a:rPr lang="en-US" dirty="0"/>
              <a:t>is because of the inter-relatedness of the assets, which reduces the risk when assets are held </a:t>
            </a:r>
            <a:r>
              <a:rPr lang="en-US" dirty="0" smtClean="0"/>
              <a:t>together</a:t>
            </a:r>
            <a:r>
              <a:rPr lang="en-US" dirty="0"/>
              <a:t> </a:t>
            </a:r>
            <a:r>
              <a:rPr lang="en-US" dirty="0" smtClean="0"/>
              <a:t>( correlation) </a:t>
            </a:r>
          </a:p>
          <a:p>
            <a:endParaRPr lang="en-US" dirty="0" smtClean="0"/>
          </a:p>
          <a:p>
            <a:r>
              <a:rPr lang="en-GB" dirty="0" smtClean="0"/>
              <a:t>Portfolio risk is actually influenced by </a:t>
            </a:r>
          </a:p>
          <a:p>
            <a:pPr marL="0" indent="0">
              <a:buNone/>
            </a:pPr>
            <a:r>
              <a:rPr lang="en-GB" dirty="0" smtClean="0"/>
              <a:t>1. Correlation coefficient/ Covariance </a:t>
            </a:r>
          </a:p>
          <a:p>
            <a:pPr marL="0" indent="0">
              <a:buNone/>
            </a:pPr>
            <a:r>
              <a:rPr lang="en-GB" dirty="0" smtClean="0"/>
              <a:t>2. Weight of each asset in the portfolio</a:t>
            </a:r>
          </a:p>
          <a:p>
            <a:pPr marL="0" indent="0">
              <a:buNone/>
            </a:pPr>
            <a:r>
              <a:rPr lang="en-GB" dirty="0" smtClean="0"/>
              <a:t>3. The risk- standard deviation of each asset in the portfolio</a:t>
            </a:r>
            <a:endParaRPr lang="en-US" dirty="0"/>
          </a:p>
        </p:txBody>
      </p:sp>
    </p:spTree>
    <p:extLst>
      <p:ext uri="{BB962C8B-B14F-4D97-AF65-F5344CB8AC3E}">
        <p14:creationId xmlns:p14="http://schemas.microsoft.com/office/powerpoint/2010/main" val="272199906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 y="0"/>
            <a:ext cx="11445240" cy="954915"/>
          </a:xfrm>
        </p:spPr>
        <p:txBody>
          <a:bodyPr/>
          <a:lstStyle/>
          <a:p>
            <a:pPr lvl="1" algn="l"/>
            <a:r>
              <a:rPr lang="en-GB" sz="3600" b="1" dirty="0" smtClean="0"/>
              <a:t>Correlation coefficient</a:t>
            </a:r>
            <a:endParaRPr lang="en-US" sz="3600" dirty="0"/>
          </a:p>
        </p:txBody>
      </p:sp>
      <p:sp>
        <p:nvSpPr>
          <p:cNvPr id="3" name="Content Placeholder 2"/>
          <p:cNvSpPr>
            <a:spLocks noGrp="1"/>
          </p:cNvSpPr>
          <p:nvPr>
            <p:ph idx="1"/>
          </p:nvPr>
        </p:nvSpPr>
        <p:spPr>
          <a:xfrm>
            <a:off x="280518" y="1213996"/>
            <a:ext cx="11911481" cy="5644004"/>
          </a:xfrm>
        </p:spPr>
        <p:txBody>
          <a:bodyPr/>
          <a:lstStyle/>
          <a:p>
            <a:pPr algn="just"/>
            <a:r>
              <a:rPr lang="en-US" dirty="0"/>
              <a:t>A correlation coefficient is a statistical measure of the degree to which changes to the value of one variable predict change to the value of another. </a:t>
            </a:r>
            <a:endParaRPr lang="en-US" dirty="0" smtClean="0"/>
          </a:p>
          <a:p>
            <a:pPr algn="just"/>
            <a:r>
              <a:rPr lang="en-US" dirty="0" smtClean="0"/>
              <a:t>The </a:t>
            </a:r>
            <a:r>
              <a:rPr lang="en-US" dirty="0"/>
              <a:t>coefficient of correlation (τ) lies between -1 and +1. </a:t>
            </a:r>
            <a:endParaRPr lang="en-US" dirty="0" smtClean="0"/>
          </a:p>
          <a:p>
            <a:pPr algn="just"/>
            <a:r>
              <a:rPr lang="en-US" dirty="0" smtClean="0"/>
              <a:t>If </a:t>
            </a:r>
            <a:r>
              <a:rPr lang="en-US" dirty="0" err="1"/>
              <a:t>τ</a:t>
            </a:r>
            <a:r>
              <a:rPr lang="en-US" baseline="-25000" dirty="0" err="1"/>
              <a:t>AB</a:t>
            </a:r>
            <a:r>
              <a:rPr lang="en-US" dirty="0"/>
              <a:t> = +1, this means that A and B are perfectly positively correlated and therefore the outcomes of A and B move in the same direction at the same time.</a:t>
            </a:r>
          </a:p>
          <a:p>
            <a:pPr algn="just"/>
            <a:r>
              <a:rPr lang="en-US" dirty="0"/>
              <a:t> </a:t>
            </a:r>
            <a:r>
              <a:rPr lang="en-US" dirty="0" smtClean="0"/>
              <a:t>If </a:t>
            </a:r>
            <a:r>
              <a:rPr lang="en-US" dirty="0" err="1"/>
              <a:t>τ</a:t>
            </a:r>
            <a:r>
              <a:rPr lang="en-US" baseline="-25000" dirty="0" err="1"/>
              <a:t>AB</a:t>
            </a:r>
            <a:r>
              <a:rPr lang="en-US" dirty="0"/>
              <a:t> = -1, then A and B are perfectly negatively correlated and their results are inversely related.  That is they move in opposite directions simultaneously.</a:t>
            </a:r>
          </a:p>
          <a:p>
            <a:pPr marL="0" indent="0" algn="just">
              <a:buNone/>
            </a:pPr>
            <a:endParaRPr lang="en-US" dirty="0"/>
          </a:p>
        </p:txBody>
      </p:sp>
    </p:spTree>
    <p:extLst>
      <p:ext uri="{BB962C8B-B14F-4D97-AF65-F5344CB8AC3E}">
        <p14:creationId xmlns:p14="http://schemas.microsoft.com/office/powerpoint/2010/main" val="330953383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135925"/>
            <a:ext cx="11353800" cy="827462"/>
          </a:xfrm>
        </p:spPr>
        <p:txBody>
          <a:bodyPr/>
          <a:lstStyle/>
          <a:p>
            <a:pPr algn="l"/>
            <a:r>
              <a:rPr lang="en-GB" sz="3600" b="1" dirty="0" err="1" smtClean="0"/>
              <a:t>Std</a:t>
            </a:r>
            <a:r>
              <a:rPr lang="en-GB" sz="3600" b="1" dirty="0" smtClean="0"/>
              <a:t> Dev of a Portfolio</a:t>
            </a:r>
            <a:endParaRPr lang="en-US" sz="3600" dirty="0"/>
          </a:p>
        </p:txBody>
      </p:sp>
      <p:sp>
        <p:nvSpPr>
          <p:cNvPr id="3" name="Content Placeholder 2"/>
          <p:cNvSpPr>
            <a:spLocks noGrp="1"/>
          </p:cNvSpPr>
          <p:nvPr>
            <p:ph idx="1"/>
          </p:nvPr>
        </p:nvSpPr>
        <p:spPr>
          <a:xfrm>
            <a:off x="228600" y="1143000"/>
            <a:ext cx="11963400" cy="5516881"/>
          </a:xfrm>
        </p:spPr>
        <p:txBody>
          <a:bodyPr/>
          <a:lstStyle/>
          <a:p>
            <a:pPr marL="0" indent="0">
              <a:buNone/>
            </a:pPr>
            <a:endParaRPr lang="en-US" dirty="0" smtClean="0"/>
          </a:p>
          <a:p>
            <a:pPr marL="0" indent="0">
              <a:buNone/>
            </a:pPr>
            <a:endParaRPr lang="en-US" dirty="0" smtClean="0"/>
          </a:p>
          <a:p>
            <a:pPr marL="0" indent="0">
              <a:buNone/>
            </a:pPr>
            <a:endParaRPr lang="en-US" dirty="0" smtClean="0"/>
          </a:p>
          <a:p>
            <a:pPr marL="0" indent="0">
              <a:buNone/>
            </a:pPr>
            <a:endParaRPr lang="en-US" dirty="0" smtClean="0"/>
          </a:p>
          <a:p>
            <a:pPr marL="0" indent="0">
              <a:buNone/>
            </a:pPr>
            <a:r>
              <a:rPr lang="en-US" dirty="0" smtClean="0"/>
              <a:t>Where</a:t>
            </a:r>
            <a:r>
              <a:rPr lang="en-US" dirty="0"/>
              <a:t>	</a:t>
            </a:r>
            <a:r>
              <a:rPr lang="en-US" i="1" dirty="0"/>
              <a:t>a</a:t>
            </a:r>
            <a:r>
              <a:rPr lang="en-US" dirty="0"/>
              <a:t> is the weight of/amount invested in asset A</a:t>
            </a:r>
          </a:p>
          <a:p>
            <a:pPr marL="0" indent="0">
              <a:buNone/>
            </a:pPr>
            <a:r>
              <a:rPr lang="en-US" dirty="0"/>
              <a:t>		</a:t>
            </a:r>
            <a:r>
              <a:rPr lang="en-US" i="1" dirty="0"/>
              <a:t>b</a:t>
            </a:r>
            <a:r>
              <a:rPr lang="en-US" dirty="0"/>
              <a:t> is the weight of/amount invested in asset B</a:t>
            </a:r>
          </a:p>
          <a:p>
            <a:pPr marL="0" indent="0">
              <a:buNone/>
            </a:pPr>
            <a:r>
              <a:rPr lang="en-US" dirty="0"/>
              <a:t>		</a:t>
            </a:r>
            <a:r>
              <a:rPr lang="en-US" dirty="0" err="1" smtClean="0"/>
              <a:t>δ</a:t>
            </a:r>
            <a:r>
              <a:rPr lang="en-US" baseline="-25000" dirty="0" err="1" smtClean="0"/>
              <a:t>A</a:t>
            </a:r>
            <a:r>
              <a:rPr lang="en-US" dirty="0" smtClean="0"/>
              <a:t> </a:t>
            </a:r>
            <a:r>
              <a:rPr lang="en-US" dirty="0"/>
              <a:t>is the standard deviation of A</a:t>
            </a:r>
          </a:p>
          <a:p>
            <a:pPr marL="0" indent="0">
              <a:buNone/>
            </a:pPr>
            <a:r>
              <a:rPr lang="en-US" dirty="0"/>
              <a:t>		</a:t>
            </a:r>
            <a:r>
              <a:rPr lang="en-US" dirty="0" err="1" smtClean="0"/>
              <a:t>δ</a:t>
            </a:r>
            <a:r>
              <a:rPr lang="en-US" baseline="-25000" dirty="0" err="1" smtClean="0"/>
              <a:t>B</a:t>
            </a:r>
            <a:r>
              <a:rPr lang="en-US" dirty="0" smtClean="0"/>
              <a:t> </a:t>
            </a:r>
            <a:r>
              <a:rPr lang="en-US" dirty="0"/>
              <a:t>is the standard deviation of B</a:t>
            </a:r>
          </a:p>
          <a:p>
            <a:pPr marL="0" indent="0">
              <a:buNone/>
            </a:pPr>
            <a:r>
              <a:rPr lang="en-US" dirty="0"/>
              <a:t>		</a:t>
            </a:r>
            <a:r>
              <a:rPr lang="en-US" dirty="0" err="1" smtClean="0"/>
              <a:t>τ</a:t>
            </a:r>
            <a:r>
              <a:rPr lang="en-US" baseline="-25000" dirty="0" err="1" smtClean="0"/>
              <a:t>AB</a:t>
            </a:r>
            <a:r>
              <a:rPr lang="en-US" dirty="0" smtClean="0"/>
              <a:t> </a:t>
            </a:r>
            <a:r>
              <a:rPr lang="en-US" dirty="0"/>
              <a:t>is the correlation coefficient of asset A and B</a:t>
            </a:r>
          </a:p>
          <a:p>
            <a:pPr marL="0" indent="0">
              <a:buNone/>
            </a:pPr>
            <a:r>
              <a:rPr lang="en-US" dirty="0"/>
              <a:t>		</a:t>
            </a:r>
            <a:r>
              <a:rPr lang="en-US" dirty="0" smtClean="0"/>
              <a:t> </a:t>
            </a:r>
            <a:endParaRPr lang="en-US" dirty="0"/>
          </a:p>
        </p:txBody>
      </p:sp>
      <mc:AlternateContent xmlns:mc="http://schemas.openxmlformats.org/markup-compatibility/2006">
        <mc:Choice xmlns:a14="http://schemas.microsoft.com/office/drawing/2010/main" Requires="a14">
          <p:sp>
            <p:nvSpPr>
              <p:cNvPr id="4" name="Rectangle 3"/>
              <p:cNvSpPr/>
              <p:nvPr/>
            </p:nvSpPr>
            <p:spPr>
              <a:xfrm>
                <a:off x="411481" y="1371600"/>
                <a:ext cx="7696200" cy="539571"/>
              </a:xfrm>
              <a:prstGeom prst="rect">
                <a:avLst/>
              </a:prstGeom>
            </p:spPr>
            <p:txBody>
              <a:bodyPr wrap="square">
                <a:spAutoFit/>
              </a:bodyPr>
              <a:lstStyle/>
              <a:p>
                <a14:m>
                  <m:oMathPara xmlns:m="http://schemas.openxmlformats.org/officeDocument/2006/math">
                    <m:oMathParaPr>
                      <m:jc m:val="centerGroup"/>
                    </m:oMathParaPr>
                    <m:oMath xmlns:m="http://schemas.openxmlformats.org/officeDocument/2006/math">
                      <m:sSub>
                        <m:sSubPr>
                          <m:ctrlPr>
                            <a:rPr lang="en-US" sz="2400" smtClean="0">
                              <a:latin typeface="Cambria Math" panose="02040503050406030204" pitchFamily="18" charset="0"/>
                            </a:rPr>
                          </m:ctrlPr>
                        </m:sSubPr>
                        <m:e>
                          <m:r>
                            <a:rPr lang="en-US" sz="2400" i="1">
                              <a:latin typeface="Cambria Math" panose="02040503050406030204" pitchFamily="18" charset="0"/>
                            </a:rPr>
                            <m:t>𝛿</m:t>
                          </m:r>
                        </m:e>
                        <m:sub>
                          <m:r>
                            <a:rPr lang="en-US" sz="2400" i="1">
                              <a:latin typeface="Cambria Math" panose="02040503050406030204" pitchFamily="18" charset="0"/>
                            </a:rPr>
                            <m:t>𝐴</m:t>
                          </m:r>
                          <m:r>
                            <a:rPr lang="en-US" sz="2400" i="0">
                              <a:latin typeface="Cambria Math" panose="02040503050406030204" pitchFamily="18" charset="0"/>
                            </a:rPr>
                            <m:t>+</m:t>
                          </m:r>
                          <m:r>
                            <a:rPr lang="en-US" sz="2400" i="1">
                              <a:latin typeface="Cambria Math" panose="02040503050406030204" pitchFamily="18" charset="0"/>
                            </a:rPr>
                            <m:t>𝐵</m:t>
                          </m:r>
                        </m:sub>
                      </m:sSub>
                      <m:r>
                        <a:rPr lang="en-GB" sz="2400" b="0" i="0" smtClean="0">
                          <a:latin typeface="Cambria Math" panose="02040503050406030204" pitchFamily="18" charset="0"/>
                        </a:rPr>
                        <m:t> </m:t>
                      </m:r>
                      <m:r>
                        <a:rPr lang="en-US" sz="2400" i="0">
                          <a:latin typeface="Cambria Math" panose="02040503050406030204" pitchFamily="18" charset="0"/>
                        </a:rPr>
                        <m:t>=</m:t>
                      </m:r>
                      <m:rad>
                        <m:radPr>
                          <m:degHide m:val="on"/>
                          <m:ctrlPr>
                            <a:rPr lang="en-US" sz="2400" i="1">
                              <a:latin typeface="Cambria Math" panose="02040503050406030204" pitchFamily="18" charset="0"/>
                            </a:rPr>
                          </m:ctrlPr>
                        </m:radPr>
                        <m:deg/>
                        <m:e>
                          <m:sSup>
                            <m:sSupPr>
                              <m:ctrlPr>
                                <a:rPr lang="en-US" sz="2400" i="1">
                                  <a:latin typeface="Cambria Math" panose="02040503050406030204" pitchFamily="18" charset="0"/>
                                </a:rPr>
                              </m:ctrlPr>
                            </m:sSupPr>
                            <m:e>
                              <m:r>
                                <a:rPr lang="en-US" sz="2400" i="1">
                                  <a:latin typeface="Cambria Math" panose="02040503050406030204" pitchFamily="18" charset="0"/>
                                </a:rPr>
                                <m:t>𝑎</m:t>
                              </m:r>
                            </m:e>
                            <m:sup>
                              <m:r>
                                <a:rPr lang="en-US" sz="2400" i="0">
                                  <a:latin typeface="Cambria Math" panose="02040503050406030204" pitchFamily="18" charset="0"/>
                                </a:rPr>
                                <m:t>2</m:t>
                              </m:r>
                            </m:sup>
                          </m:sSup>
                          <m:sSub>
                            <m:sSubPr>
                              <m:ctrlPr>
                                <a:rPr lang="en-US" sz="2400" i="1">
                                  <a:latin typeface="Cambria Math" panose="02040503050406030204" pitchFamily="18" charset="0"/>
                                </a:rPr>
                              </m:ctrlPr>
                            </m:sSubPr>
                            <m:e>
                              <m:sSup>
                                <m:sSupPr>
                                  <m:ctrlPr>
                                    <a:rPr lang="en-US" sz="2400" i="1">
                                      <a:latin typeface="Cambria Math" panose="02040503050406030204" pitchFamily="18" charset="0"/>
                                    </a:rPr>
                                  </m:ctrlPr>
                                </m:sSupPr>
                                <m:e>
                                  <m:r>
                                    <a:rPr lang="en-US" sz="2400" i="1">
                                      <a:latin typeface="Cambria Math" panose="02040503050406030204" pitchFamily="18" charset="0"/>
                                    </a:rPr>
                                    <m:t>𝛿</m:t>
                                  </m:r>
                                </m:e>
                                <m:sup>
                                  <m:r>
                                    <a:rPr lang="en-US" sz="2400" i="0">
                                      <a:latin typeface="Cambria Math" panose="02040503050406030204" pitchFamily="18" charset="0"/>
                                    </a:rPr>
                                    <m:t>2</m:t>
                                  </m:r>
                                </m:sup>
                              </m:sSup>
                            </m:e>
                            <m:sub>
                              <m:r>
                                <a:rPr lang="en-US" sz="2400" i="1">
                                  <a:latin typeface="Cambria Math" panose="02040503050406030204" pitchFamily="18" charset="0"/>
                                </a:rPr>
                                <m:t>𝐴</m:t>
                              </m:r>
                            </m:sub>
                          </m:sSub>
                          <m:r>
                            <a:rPr lang="en-US" sz="2400" i="0">
                              <a:latin typeface="Cambria Math" panose="02040503050406030204" pitchFamily="18" charset="0"/>
                            </a:rPr>
                            <m:t>+</m:t>
                          </m:r>
                          <m:sSup>
                            <m:sSupPr>
                              <m:ctrlPr>
                                <a:rPr lang="en-US" sz="2400" i="1">
                                  <a:latin typeface="Cambria Math" panose="02040503050406030204" pitchFamily="18" charset="0"/>
                                </a:rPr>
                              </m:ctrlPr>
                            </m:sSupPr>
                            <m:e>
                              <m:r>
                                <a:rPr lang="en-US" sz="2400" i="1">
                                  <a:latin typeface="Cambria Math" panose="02040503050406030204" pitchFamily="18" charset="0"/>
                                </a:rPr>
                                <m:t>𝑏</m:t>
                              </m:r>
                            </m:e>
                            <m:sup>
                              <m:r>
                                <a:rPr lang="en-US" sz="2400" i="0">
                                  <a:latin typeface="Cambria Math" panose="02040503050406030204" pitchFamily="18" charset="0"/>
                                </a:rPr>
                                <m:t>2</m:t>
                              </m:r>
                            </m:sup>
                          </m:sSup>
                          <m:sSub>
                            <m:sSubPr>
                              <m:ctrlPr>
                                <a:rPr lang="en-US" sz="2400" i="1">
                                  <a:latin typeface="Cambria Math" panose="02040503050406030204" pitchFamily="18" charset="0"/>
                                </a:rPr>
                              </m:ctrlPr>
                            </m:sSubPr>
                            <m:e>
                              <m:sSup>
                                <m:sSupPr>
                                  <m:ctrlPr>
                                    <a:rPr lang="en-US" sz="2400" i="1">
                                      <a:latin typeface="Cambria Math" panose="02040503050406030204" pitchFamily="18" charset="0"/>
                                    </a:rPr>
                                  </m:ctrlPr>
                                </m:sSupPr>
                                <m:e>
                                  <m:r>
                                    <a:rPr lang="en-US" sz="2400" i="1">
                                      <a:latin typeface="Cambria Math" panose="02040503050406030204" pitchFamily="18" charset="0"/>
                                    </a:rPr>
                                    <m:t>𝛿</m:t>
                                  </m:r>
                                </m:e>
                                <m:sup>
                                  <m:r>
                                    <a:rPr lang="en-US" sz="2400" i="0">
                                      <a:latin typeface="Cambria Math" panose="02040503050406030204" pitchFamily="18" charset="0"/>
                                    </a:rPr>
                                    <m:t>2</m:t>
                                  </m:r>
                                </m:sup>
                              </m:sSup>
                            </m:e>
                            <m:sub>
                              <m:r>
                                <a:rPr lang="en-US" sz="2400" i="1">
                                  <a:latin typeface="Cambria Math" panose="02040503050406030204" pitchFamily="18" charset="0"/>
                                </a:rPr>
                                <m:t>𝐵</m:t>
                              </m:r>
                            </m:sub>
                          </m:sSub>
                          <m:r>
                            <a:rPr lang="en-US" sz="2400" i="0">
                              <a:latin typeface="Cambria Math" panose="02040503050406030204" pitchFamily="18" charset="0"/>
                            </a:rPr>
                            <m:t>+2</m:t>
                          </m:r>
                          <m:d>
                            <m:dPr>
                              <m:ctrlPr>
                                <a:rPr lang="en-US" sz="2400" i="1">
                                  <a:latin typeface="Cambria Math" panose="02040503050406030204" pitchFamily="18" charset="0"/>
                                </a:rPr>
                              </m:ctrlPr>
                            </m:dPr>
                            <m:e>
                              <m:sSub>
                                <m:sSubPr>
                                  <m:ctrlPr>
                                    <a:rPr lang="en-US" sz="2400" i="1">
                                      <a:latin typeface="Cambria Math" panose="02040503050406030204" pitchFamily="18" charset="0"/>
                                    </a:rPr>
                                  </m:ctrlPr>
                                </m:sSubPr>
                                <m:e>
                                  <m:r>
                                    <a:rPr lang="en-US" sz="2400" i="1">
                                      <a:latin typeface="Cambria Math" panose="02040503050406030204" pitchFamily="18" charset="0"/>
                                    </a:rPr>
                                    <m:t>𝛾</m:t>
                                  </m:r>
                                </m:e>
                                <m:sub>
                                  <m:r>
                                    <a:rPr lang="en-US" sz="2400" i="1">
                                      <a:latin typeface="Cambria Math" panose="02040503050406030204" pitchFamily="18" charset="0"/>
                                    </a:rPr>
                                    <m:t>𝐴𝐵</m:t>
                                  </m:r>
                                </m:sub>
                              </m:sSub>
                            </m:e>
                          </m:d>
                          <m:d>
                            <m:dPr>
                              <m:ctrlPr>
                                <a:rPr lang="en-US" sz="2400" i="1">
                                  <a:latin typeface="Cambria Math" panose="02040503050406030204" pitchFamily="18" charset="0"/>
                                </a:rPr>
                              </m:ctrlPr>
                            </m:dPr>
                            <m:e>
                              <m:r>
                                <a:rPr lang="en-US" sz="2400" i="1">
                                  <a:latin typeface="Cambria Math" panose="02040503050406030204" pitchFamily="18" charset="0"/>
                                </a:rPr>
                                <m:t>𝑎</m:t>
                              </m:r>
                            </m:e>
                          </m:d>
                          <m:d>
                            <m:dPr>
                              <m:ctrlPr>
                                <a:rPr lang="en-US" sz="2400" i="1">
                                  <a:latin typeface="Cambria Math" panose="02040503050406030204" pitchFamily="18" charset="0"/>
                                </a:rPr>
                              </m:ctrlPr>
                            </m:dPr>
                            <m:e>
                              <m:r>
                                <a:rPr lang="en-US" sz="2400" i="1">
                                  <a:latin typeface="Cambria Math" panose="02040503050406030204" pitchFamily="18" charset="0"/>
                                </a:rPr>
                                <m:t>𝑏</m:t>
                              </m:r>
                            </m:e>
                          </m:d>
                          <m:d>
                            <m:dPr>
                              <m:ctrlPr>
                                <a:rPr lang="en-US" sz="2400" i="1">
                                  <a:latin typeface="Cambria Math" panose="02040503050406030204" pitchFamily="18" charset="0"/>
                                </a:rPr>
                              </m:ctrlPr>
                            </m:dPr>
                            <m:e>
                              <m:sSub>
                                <m:sSubPr>
                                  <m:ctrlPr>
                                    <a:rPr lang="en-US" sz="2400" i="1">
                                      <a:latin typeface="Cambria Math" panose="02040503050406030204" pitchFamily="18" charset="0"/>
                                    </a:rPr>
                                  </m:ctrlPr>
                                </m:sSubPr>
                                <m:e>
                                  <m:r>
                                    <a:rPr lang="en-US" sz="2400" i="1">
                                      <a:latin typeface="Cambria Math" panose="02040503050406030204" pitchFamily="18" charset="0"/>
                                    </a:rPr>
                                    <m:t>𝛿</m:t>
                                  </m:r>
                                </m:e>
                                <m:sub>
                                  <m:r>
                                    <a:rPr lang="en-US" sz="2400" i="1">
                                      <a:latin typeface="Cambria Math" panose="02040503050406030204" pitchFamily="18" charset="0"/>
                                    </a:rPr>
                                    <m:t>𝐴</m:t>
                                  </m:r>
                                </m:sub>
                              </m:sSub>
                            </m:e>
                          </m:d>
                          <m:d>
                            <m:dPr>
                              <m:ctrlPr>
                                <a:rPr lang="en-US" sz="2400" i="1">
                                  <a:latin typeface="Cambria Math" panose="02040503050406030204" pitchFamily="18" charset="0"/>
                                </a:rPr>
                              </m:ctrlPr>
                            </m:dPr>
                            <m:e>
                              <m:sSub>
                                <m:sSubPr>
                                  <m:ctrlPr>
                                    <a:rPr lang="en-US" sz="2400" i="1">
                                      <a:latin typeface="Cambria Math" panose="02040503050406030204" pitchFamily="18" charset="0"/>
                                    </a:rPr>
                                  </m:ctrlPr>
                                </m:sSubPr>
                                <m:e>
                                  <m:r>
                                    <a:rPr lang="en-US" sz="2400" i="1">
                                      <a:latin typeface="Cambria Math" panose="02040503050406030204" pitchFamily="18" charset="0"/>
                                    </a:rPr>
                                    <m:t>𝛿</m:t>
                                  </m:r>
                                </m:e>
                                <m:sub>
                                  <m:r>
                                    <a:rPr lang="en-US" sz="2400" i="1">
                                      <a:latin typeface="Cambria Math" panose="02040503050406030204" pitchFamily="18" charset="0"/>
                                    </a:rPr>
                                    <m:t>𝐵</m:t>
                                  </m:r>
                                </m:sub>
                              </m:sSub>
                            </m:e>
                          </m:d>
                        </m:e>
                      </m:rad>
                    </m:oMath>
                  </m:oMathPara>
                </a14:m>
                <a:endParaRPr lang="en-US" sz="2400" dirty="0"/>
              </a:p>
            </p:txBody>
          </p:sp>
        </mc:Choice>
        <mc:Fallback>
          <p:sp>
            <p:nvSpPr>
              <p:cNvPr id="4" name="Rectangle 3"/>
              <p:cNvSpPr>
                <a:spLocks noRot="1" noChangeAspect="1" noMove="1" noResize="1" noEditPoints="1" noAdjustHandles="1" noChangeArrowheads="1" noChangeShapeType="1" noTextEdit="1"/>
              </p:cNvSpPr>
              <p:nvPr/>
            </p:nvSpPr>
            <p:spPr>
              <a:xfrm>
                <a:off x="411481" y="1371600"/>
                <a:ext cx="7696200" cy="539571"/>
              </a:xfrm>
              <a:prstGeom prst="rect">
                <a:avLst/>
              </a:prstGeom>
              <a:blipFill>
                <a:blip r:embed="rId2"/>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32301502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778" y="0"/>
            <a:ext cx="11347622" cy="849086"/>
          </a:xfrm>
        </p:spPr>
        <p:txBody>
          <a:bodyPr/>
          <a:lstStyle/>
          <a:p>
            <a:pPr algn="l"/>
            <a:r>
              <a:rPr lang="en-US" sz="3600" b="1" dirty="0" smtClean="0"/>
              <a:t/>
            </a:r>
            <a:br>
              <a:rPr lang="en-US" sz="3600" b="1" dirty="0" smtClean="0"/>
            </a:br>
            <a:r>
              <a:rPr lang="en-US" sz="3600" b="1" dirty="0" smtClean="0"/>
              <a:t>Illustration </a:t>
            </a:r>
            <a:r>
              <a:rPr lang="en-US" sz="3600" b="1" dirty="0"/>
              <a:t/>
            </a:r>
            <a:br>
              <a:rPr lang="en-US" sz="3600" b="1" dirty="0"/>
            </a:br>
            <a:r>
              <a:rPr lang="en-US" dirty="0"/>
              <a:t> </a:t>
            </a:r>
          </a:p>
        </p:txBody>
      </p:sp>
      <p:sp>
        <p:nvSpPr>
          <p:cNvPr id="3" name="Content Placeholder 2"/>
          <p:cNvSpPr>
            <a:spLocks noGrp="1"/>
          </p:cNvSpPr>
          <p:nvPr>
            <p:ph idx="1"/>
          </p:nvPr>
        </p:nvSpPr>
        <p:spPr>
          <a:xfrm>
            <a:off x="234778" y="654909"/>
            <a:ext cx="11726164" cy="6203092"/>
          </a:xfrm>
        </p:spPr>
        <p:txBody>
          <a:bodyPr/>
          <a:lstStyle/>
          <a:p>
            <a:pPr marL="0" indent="0">
              <a:buNone/>
            </a:pPr>
            <a:r>
              <a:rPr lang="en-US" dirty="0"/>
              <a:t>Consider two investments A and B each having the following characteristics:</a:t>
            </a:r>
          </a:p>
          <a:p>
            <a:pPr marL="0" indent="0">
              <a:buNone/>
            </a:pPr>
            <a:r>
              <a:rPr lang="en-US" b="1" i="1" dirty="0" smtClean="0"/>
              <a:t>Investment</a:t>
            </a:r>
            <a:r>
              <a:rPr lang="en-US" b="1" i="1" dirty="0"/>
              <a:t> </a:t>
            </a:r>
            <a:r>
              <a:rPr lang="en-US" b="1" i="1" dirty="0" smtClean="0"/>
              <a:t> Expected </a:t>
            </a:r>
            <a:r>
              <a:rPr lang="en-US" b="1" i="1" dirty="0"/>
              <a:t>Return (%)	</a:t>
            </a:r>
            <a:r>
              <a:rPr lang="en-US" b="1" i="1" dirty="0"/>
              <a:t> </a:t>
            </a:r>
            <a:r>
              <a:rPr lang="en-US" b="1" i="1" dirty="0" smtClean="0"/>
              <a:t> Proportion</a:t>
            </a:r>
            <a:r>
              <a:rPr lang="en-US" dirty="0"/>
              <a:t>	</a:t>
            </a:r>
            <a:endParaRPr lang="en-US" dirty="0" smtClean="0"/>
          </a:p>
          <a:p>
            <a:pPr marL="0" indent="0">
              <a:buNone/>
            </a:pPr>
            <a:r>
              <a:rPr lang="en-US" dirty="0" smtClean="0"/>
              <a:t>  </a:t>
            </a:r>
            <a:r>
              <a:rPr lang="en-US" dirty="0"/>
              <a:t>A		</a:t>
            </a:r>
            <a:r>
              <a:rPr lang="en-US" dirty="0" smtClean="0"/>
              <a:t>20</a:t>
            </a:r>
            <a:r>
              <a:rPr lang="en-US" dirty="0"/>
              <a:t>				</a:t>
            </a:r>
            <a:r>
              <a:rPr lang="en-US" dirty="0" smtClean="0"/>
              <a:t>2/3</a:t>
            </a:r>
            <a:endParaRPr lang="en-US" dirty="0"/>
          </a:p>
          <a:p>
            <a:pPr marL="0" indent="0">
              <a:buNone/>
            </a:pPr>
            <a:r>
              <a:rPr lang="en-US" dirty="0" smtClean="0"/>
              <a:t>  </a:t>
            </a:r>
            <a:r>
              <a:rPr lang="en-US" dirty="0"/>
              <a:t>B		</a:t>
            </a:r>
            <a:r>
              <a:rPr lang="en-US" dirty="0" smtClean="0"/>
              <a:t>40</a:t>
            </a:r>
            <a:r>
              <a:rPr lang="en-US" dirty="0"/>
              <a:t>				</a:t>
            </a:r>
            <a:r>
              <a:rPr lang="en-US" dirty="0" smtClean="0"/>
              <a:t>1/3</a:t>
            </a:r>
            <a:endParaRPr lang="en-US" dirty="0"/>
          </a:p>
          <a:p>
            <a:pPr marL="0" indent="0">
              <a:buNone/>
            </a:pPr>
            <a:r>
              <a:rPr lang="en-US" dirty="0" smtClean="0"/>
              <a:t>Compute </a:t>
            </a:r>
            <a:r>
              <a:rPr lang="en-US" dirty="0"/>
              <a:t>the portfolio standard deviation if the correlation coefficient between the assets is</a:t>
            </a:r>
          </a:p>
          <a:p>
            <a:pPr marL="0" indent="0">
              <a:buNone/>
            </a:pPr>
            <a:r>
              <a:rPr lang="en-US" dirty="0"/>
              <a:t>a.	 1</a:t>
            </a:r>
          </a:p>
          <a:p>
            <a:pPr marL="0" indent="0">
              <a:buNone/>
            </a:pPr>
            <a:r>
              <a:rPr lang="en-US" dirty="0"/>
              <a:t>b.	 0</a:t>
            </a:r>
          </a:p>
          <a:p>
            <a:pPr marL="0" indent="0">
              <a:buNone/>
            </a:pPr>
            <a:r>
              <a:rPr lang="en-US" dirty="0"/>
              <a:t>c.	-1</a:t>
            </a:r>
          </a:p>
          <a:p>
            <a:pPr marL="0" indent="0" algn="just">
              <a:buNone/>
            </a:pPr>
            <a:endParaRPr lang="en-US" dirty="0"/>
          </a:p>
        </p:txBody>
      </p:sp>
    </p:spTree>
    <p:extLst>
      <p:ext uri="{BB962C8B-B14F-4D97-AF65-F5344CB8AC3E}">
        <p14:creationId xmlns:p14="http://schemas.microsoft.com/office/powerpoint/2010/main" val="206656258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 y="146957"/>
            <a:ext cx="11468100" cy="702129"/>
          </a:xfrm>
        </p:spPr>
        <p:txBody>
          <a:bodyPr/>
          <a:lstStyle/>
          <a:p>
            <a:pPr algn="l"/>
            <a:r>
              <a:rPr lang="en-US" sz="3600" b="1" dirty="0" smtClean="0"/>
              <a:t>Solution</a:t>
            </a:r>
            <a:endParaRPr lang="en-US" dirty="0"/>
          </a:p>
        </p:txBody>
      </p:sp>
      <p:sp>
        <p:nvSpPr>
          <p:cNvPr id="3" name="Content Placeholder 2"/>
          <p:cNvSpPr>
            <a:spLocks noGrp="1"/>
          </p:cNvSpPr>
          <p:nvPr>
            <p:ph idx="1"/>
          </p:nvPr>
        </p:nvSpPr>
        <p:spPr>
          <a:xfrm>
            <a:off x="114300" y="742405"/>
            <a:ext cx="11968562" cy="6115595"/>
          </a:xfrm>
        </p:spPr>
        <p:txBody>
          <a:bodyPr/>
          <a:lstStyle/>
          <a:p>
            <a:pPr marL="0" indent="0">
              <a:spcBef>
                <a:spcPts val="0"/>
              </a:spcBef>
              <a:buNone/>
            </a:pPr>
            <a:endParaRPr lang="en-US" dirty="0" smtClean="0"/>
          </a:p>
          <a:p>
            <a:pPr marL="0" indent="0">
              <a:spcBef>
                <a:spcPts val="0"/>
              </a:spcBef>
              <a:buNone/>
            </a:pPr>
            <a:endParaRPr lang="en-US" dirty="0"/>
          </a:p>
          <a:p>
            <a:pPr marL="0" indent="0">
              <a:spcBef>
                <a:spcPts val="0"/>
              </a:spcBef>
              <a:buNone/>
            </a:pPr>
            <a:endParaRPr lang="en-US" dirty="0" smtClean="0"/>
          </a:p>
          <a:p>
            <a:pPr marL="0" indent="0">
              <a:spcBef>
                <a:spcPts val="0"/>
              </a:spcBef>
              <a:buNone/>
            </a:pPr>
            <a:r>
              <a:rPr lang="en-US" dirty="0" smtClean="0"/>
              <a:t>a. If </a:t>
            </a:r>
            <a:r>
              <a:rPr lang="en-US" dirty="0" err="1"/>
              <a:t>r</a:t>
            </a:r>
            <a:r>
              <a:rPr lang="en-US" baseline="-25000" dirty="0" err="1"/>
              <a:t>AB</a:t>
            </a:r>
            <a:r>
              <a:rPr lang="en-US" dirty="0"/>
              <a:t>  =  </a:t>
            </a:r>
            <a:r>
              <a:rPr lang="en-US" dirty="0" smtClean="0"/>
              <a:t>1</a:t>
            </a:r>
            <a:endParaRPr lang="en-US" dirty="0"/>
          </a:p>
          <a:p>
            <a:pPr marL="0" indent="0">
              <a:spcBef>
                <a:spcPts val="0"/>
              </a:spcBef>
              <a:buNone/>
            </a:pPr>
            <a:r>
              <a:rPr lang="en-US" dirty="0" err="1"/>
              <a:t>δ</a:t>
            </a:r>
            <a:r>
              <a:rPr lang="en-US" baseline="-25000" dirty="0" err="1"/>
              <a:t>A+B</a:t>
            </a:r>
            <a:r>
              <a:rPr lang="en-US" dirty="0"/>
              <a:t>	=	</a:t>
            </a:r>
            <a:r>
              <a:rPr lang="en-US" dirty="0">
                <a:sym typeface="Symbol" panose="05050102010706020507" pitchFamily="18" charset="2"/>
              </a:rPr>
              <a:t></a:t>
            </a:r>
            <a:r>
              <a:rPr lang="en-US" dirty="0"/>
              <a:t>(0.036 </a:t>
            </a:r>
            <a:r>
              <a:rPr lang="en-US" dirty="0"/>
              <a:t> </a:t>
            </a:r>
            <a:r>
              <a:rPr lang="en-US" dirty="0" smtClean="0"/>
              <a:t>+0.036</a:t>
            </a:r>
            <a:r>
              <a:rPr lang="en-US" dirty="0"/>
              <a:t>)	</a:t>
            </a:r>
            <a:r>
              <a:rPr lang="en-US" dirty="0" smtClean="0"/>
              <a:t>= 26.8%</a:t>
            </a:r>
            <a:endParaRPr lang="en-GB" dirty="0" smtClean="0"/>
          </a:p>
          <a:p>
            <a:pPr marL="0" indent="0">
              <a:buNone/>
            </a:pPr>
            <a:endParaRPr lang="en-US" dirty="0" smtClean="0"/>
          </a:p>
          <a:p>
            <a:pPr marL="0" indent="0">
              <a:spcBef>
                <a:spcPts val="0"/>
              </a:spcBef>
              <a:buNone/>
            </a:pPr>
            <a:r>
              <a:rPr lang="en-US" dirty="0" smtClean="0"/>
              <a:t>b. If </a:t>
            </a:r>
            <a:r>
              <a:rPr lang="en-US" dirty="0" err="1"/>
              <a:t>r</a:t>
            </a:r>
            <a:r>
              <a:rPr lang="en-US" baseline="-25000" dirty="0" err="1"/>
              <a:t>AB</a:t>
            </a:r>
            <a:r>
              <a:rPr lang="en-US" dirty="0"/>
              <a:t>  =  0 </a:t>
            </a:r>
            <a:r>
              <a:rPr lang="en-US" dirty="0" smtClean="0"/>
              <a:t>then</a:t>
            </a:r>
          </a:p>
          <a:p>
            <a:pPr marL="0" indent="0">
              <a:spcBef>
                <a:spcPts val="0"/>
              </a:spcBef>
              <a:buNone/>
            </a:pPr>
            <a:r>
              <a:rPr lang="en-US" dirty="0" err="1"/>
              <a:t>δ</a:t>
            </a:r>
            <a:r>
              <a:rPr lang="en-US" baseline="-25000" dirty="0" err="1"/>
              <a:t>A+B</a:t>
            </a:r>
            <a:r>
              <a:rPr lang="en-US" dirty="0"/>
              <a:t>	=	</a:t>
            </a:r>
            <a:r>
              <a:rPr lang="en-US" dirty="0">
                <a:sym typeface="Symbol" panose="05050102010706020507" pitchFamily="18" charset="2"/>
              </a:rPr>
              <a:t></a:t>
            </a:r>
            <a:r>
              <a:rPr lang="en-US" dirty="0"/>
              <a:t>(0.036)	=	18.7</a:t>
            </a:r>
            <a:r>
              <a:rPr lang="en-US" dirty="0" smtClean="0"/>
              <a:t>%</a:t>
            </a:r>
          </a:p>
          <a:p>
            <a:pPr marL="0" indent="0">
              <a:spcBef>
                <a:spcPts val="0"/>
              </a:spcBef>
              <a:buNone/>
            </a:pPr>
            <a:endParaRPr lang="en-GB" dirty="0"/>
          </a:p>
          <a:p>
            <a:pPr marL="0" indent="0">
              <a:spcBef>
                <a:spcPts val="0"/>
              </a:spcBef>
              <a:buNone/>
            </a:pPr>
            <a:r>
              <a:rPr lang="en-US" dirty="0" smtClean="0"/>
              <a:t>c. If </a:t>
            </a:r>
            <a:r>
              <a:rPr lang="en-US" dirty="0" err="1"/>
              <a:t>r</a:t>
            </a:r>
            <a:r>
              <a:rPr lang="en-US" baseline="-25000" dirty="0" err="1"/>
              <a:t>AB</a:t>
            </a:r>
            <a:r>
              <a:rPr lang="en-US" dirty="0"/>
              <a:t>  =  -1</a:t>
            </a:r>
          </a:p>
          <a:p>
            <a:pPr marL="0" indent="0">
              <a:spcBef>
                <a:spcPts val="0"/>
              </a:spcBef>
              <a:buNone/>
            </a:pPr>
            <a:r>
              <a:rPr lang="en-US" dirty="0" err="1"/>
              <a:t>δ</a:t>
            </a:r>
            <a:r>
              <a:rPr lang="en-US" baseline="-25000" dirty="0" err="1"/>
              <a:t>A+B</a:t>
            </a:r>
            <a:r>
              <a:rPr lang="en-US" dirty="0"/>
              <a:t>	=	</a:t>
            </a:r>
            <a:r>
              <a:rPr lang="en-US" dirty="0">
                <a:sym typeface="Symbol" panose="05050102010706020507" pitchFamily="18" charset="2"/>
              </a:rPr>
              <a:t></a:t>
            </a:r>
            <a:r>
              <a:rPr lang="en-US" dirty="0"/>
              <a:t>(0.036 - 0.036)	</a:t>
            </a:r>
            <a:r>
              <a:rPr lang="en-US" dirty="0" smtClean="0"/>
              <a:t>= </a:t>
            </a:r>
            <a:r>
              <a:rPr lang="en-US" dirty="0" smtClean="0">
                <a:sym typeface="Symbol" panose="05050102010706020507" pitchFamily="18" charset="2"/>
              </a:rPr>
              <a:t></a:t>
            </a:r>
            <a:r>
              <a:rPr lang="en-US" dirty="0"/>
              <a:t>0	</a:t>
            </a:r>
            <a:r>
              <a:rPr lang="en-US" dirty="0" smtClean="0"/>
              <a:t>= 0  No risk at all</a:t>
            </a:r>
            <a:endParaRPr lang="en-US" dirty="0"/>
          </a:p>
          <a:p>
            <a:endParaRPr lang="en-US" dirty="0"/>
          </a:p>
          <a:p>
            <a:pPr marL="0" indent="0">
              <a:buNone/>
            </a:pPr>
            <a:endParaRPr lang="en-US" dirty="0"/>
          </a:p>
          <a:p>
            <a:pPr marL="0" indent="0">
              <a:buNone/>
            </a:pPr>
            <a:endParaRPr lang="en-GB" dirty="0"/>
          </a:p>
          <a:p>
            <a:pPr marL="0" indent="0">
              <a:buNone/>
            </a:pPr>
            <a:endParaRPr lang="en-US" dirty="0"/>
          </a:p>
        </p:txBody>
      </p:sp>
      <p:pic>
        <p:nvPicPr>
          <p:cNvPr id="9" name="Picture 8"/>
          <p:cNvPicPr>
            <a:picLocks noChangeAspect="1"/>
          </p:cNvPicPr>
          <p:nvPr/>
        </p:nvPicPr>
        <p:blipFill>
          <a:blip r:embed="rId2"/>
          <a:stretch>
            <a:fillRect/>
          </a:stretch>
        </p:blipFill>
        <p:spPr>
          <a:xfrm>
            <a:off x="114300" y="1229936"/>
            <a:ext cx="7067062" cy="853740"/>
          </a:xfrm>
          <a:prstGeom prst="rect">
            <a:avLst/>
          </a:prstGeom>
        </p:spPr>
      </p:pic>
    </p:spTree>
    <p:extLst>
      <p:ext uri="{BB962C8B-B14F-4D97-AF65-F5344CB8AC3E}">
        <p14:creationId xmlns:p14="http://schemas.microsoft.com/office/powerpoint/2010/main" val="101423523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0629" y="0"/>
            <a:ext cx="11451771" cy="840659"/>
          </a:xfrm>
        </p:spPr>
        <p:txBody>
          <a:bodyPr/>
          <a:lstStyle/>
          <a:p>
            <a:pPr lvl="0" algn="l"/>
            <a:r>
              <a:rPr lang="en-US" sz="3600" b="1" dirty="0" smtClean="0"/>
              <a:t>Covariance </a:t>
            </a:r>
            <a:r>
              <a:rPr lang="en-US" b="1" dirty="0"/>
              <a:t>and </a:t>
            </a:r>
            <a:r>
              <a:rPr lang="en-US" b="1" dirty="0" smtClean="0"/>
              <a:t> </a:t>
            </a:r>
            <a:r>
              <a:rPr lang="en-US" b="1" dirty="0"/>
              <a:t>Correlation Coefficient</a:t>
            </a:r>
            <a:endParaRPr lang="en-US" sz="3600" dirty="0"/>
          </a:p>
        </p:txBody>
      </p:sp>
      <p:sp>
        <p:nvSpPr>
          <p:cNvPr id="3" name="Content Placeholder 2"/>
          <p:cNvSpPr>
            <a:spLocks noGrp="1"/>
          </p:cNvSpPr>
          <p:nvPr>
            <p:ph idx="1"/>
          </p:nvPr>
        </p:nvSpPr>
        <p:spPr>
          <a:xfrm>
            <a:off x="375557" y="840659"/>
            <a:ext cx="11413672" cy="5903041"/>
          </a:xfrm>
        </p:spPr>
        <p:txBody>
          <a:bodyPr/>
          <a:lstStyle/>
          <a:p>
            <a:pPr marL="0" indent="0" algn="just">
              <a:buNone/>
            </a:pPr>
            <a:r>
              <a:rPr lang="en-US" dirty="0"/>
              <a:t> </a:t>
            </a:r>
            <a:r>
              <a:rPr lang="en-US" dirty="0"/>
              <a:t>The covariance is a measure which reflects both </a:t>
            </a:r>
            <a:endParaRPr lang="en-US" dirty="0" smtClean="0"/>
          </a:p>
          <a:p>
            <a:pPr marL="0" indent="0" algn="just">
              <a:buNone/>
            </a:pPr>
            <a:endParaRPr lang="en-US" dirty="0"/>
          </a:p>
          <a:p>
            <a:pPr marL="571500" indent="-571500" algn="just">
              <a:buAutoNum type="romanLcParenR"/>
            </a:pPr>
            <a:r>
              <a:rPr lang="en-US" dirty="0" smtClean="0"/>
              <a:t>the </a:t>
            </a:r>
            <a:r>
              <a:rPr lang="en-US" dirty="0"/>
              <a:t>variance of an asset's returns and </a:t>
            </a:r>
            <a:endParaRPr lang="en-US" dirty="0" smtClean="0"/>
          </a:p>
          <a:p>
            <a:pPr marL="571500" indent="-571500" algn="just">
              <a:buAutoNum type="romanLcParenR"/>
            </a:pPr>
            <a:r>
              <a:rPr lang="en-US" dirty="0" smtClean="0"/>
              <a:t>the </a:t>
            </a:r>
            <a:r>
              <a:rPr lang="en-US" dirty="0"/>
              <a:t>tendency of those returns to move up </a:t>
            </a:r>
            <a:endParaRPr lang="en-US" dirty="0" smtClean="0"/>
          </a:p>
          <a:p>
            <a:pPr marL="0" indent="0" algn="just">
              <a:buNone/>
            </a:pPr>
            <a:r>
              <a:rPr lang="en-US" dirty="0" smtClean="0"/>
              <a:t>and </a:t>
            </a:r>
            <a:r>
              <a:rPr lang="en-US" dirty="0"/>
              <a:t>down at the same time other assets move up or down</a:t>
            </a:r>
            <a:endParaRPr lang="en-US" dirty="0"/>
          </a:p>
        </p:txBody>
      </p:sp>
      <p:sp>
        <p:nvSpPr>
          <p:cNvPr id="4" name="Rectangle 3"/>
          <p:cNvSpPr/>
          <p:nvPr/>
        </p:nvSpPr>
        <p:spPr>
          <a:xfrm>
            <a:off x="375557" y="1681318"/>
            <a:ext cx="11206843" cy="2301039"/>
          </a:xfrm>
          <a:prstGeom prst="rect">
            <a:avLst/>
          </a:prstGeom>
        </p:spPr>
        <p:txBody>
          <a:bodyPr wrap="square">
            <a:spAutoFit/>
          </a:bodyPr>
          <a:lstStyle/>
          <a:p>
            <a:pPr marL="914400" indent="-457200" algn="just">
              <a:lnSpc>
                <a:spcPct val="115000"/>
              </a:lnSpc>
              <a:spcAft>
                <a:spcPts val="1000"/>
              </a:spcAft>
            </a:pPr>
            <a:endParaRPr lang="en-US" sz="32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177276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778" y="152399"/>
            <a:ext cx="11347622" cy="688259"/>
          </a:xfrm>
        </p:spPr>
        <p:txBody>
          <a:bodyPr/>
          <a:lstStyle/>
          <a:p>
            <a:pPr algn="l"/>
            <a:r>
              <a:rPr lang="en-US" b="1" dirty="0" smtClean="0"/>
              <a:t/>
            </a:r>
            <a:br>
              <a:rPr lang="en-US" b="1" dirty="0" smtClean="0"/>
            </a:br>
            <a:r>
              <a:rPr lang="en-US" b="1" dirty="0"/>
              <a:t/>
            </a:r>
            <a:br>
              <a:rPr lang="en-US" b="1" dirty="0"/>
            </a:br>
            <a:r>
              <a:rPr lang="en-US" b="1" dirty="0" smtClean="0"/>
              <a:t/>
            </a:r>
            <a:br>
              <a:rPr lang="en-US" b="1" dirty="0" smtClean="0"/>
            </a:br>
            <a:r>
              <a:rPr lang="en-US" sz="3600" b="1" dirty="0" smtClean="0"/>
              <a:t>Covariance Formula</a:t>
            </a:r>
            <a:r>
              <a:rPr lang="en-US" dirty="0"/>
              <a:t/>
            </a:r>
            <a:br>
              <a:rPr lang="en-US" dirty="0"/>
            </a:br>
            <a:r>
              <a:rPr lang="en-US" dirty="0"/>
              <a:t> </a:t>
            </a:r>
            <a:br>
              <a:rPr lang="en-US" dirty="0"/>
            </a:br>
            <a:r>
              <a:rPr lang="en-US" sz="3600" dirty="0"/>
              <a:t/>
            </a:r>
            <a:br>
              <a:rPr lang="en-US" sz="3600" dirty="0"/>
            </a:br>
            <a:endParaRPr lang="en-US" sz="3600" dirty="0"/>
          </a:p>
        </p:txBody>
      </p:sp>
      <p:sp>
        <p:nvSpPr>
          <p:cNvPr id="3" name="Content Placeholder 2"/>
          <p:cNvSpPr>
            <a:spLocks noGrp="1"/>
          </p:cNvSpPr>
          <p:nvPr>
            <p:ph idx="1"/>
          </p:nvPr>
        </p:nvSpPr>
        <p:spPr>
          <a:xfrm>
            <a:off x="253460" y="993056"/>
            <a:ext cx="11685079" cy="6088791"/>
          </a:xfrm>
        </p:spPr>
        <p:txBody>
          <a:bodyPr/>
          <a:lstStyle/>
          <a:p>
            <a:endParaRPr lang="en-US" dirty="0" smtClean="0"/>
          </a:p>
          <a:p>
            <a:endParaRPr lang="en-US" dirty="0"/>
          </a:p>
          <a:p>
            <a:pPr marL="0" indent="0">
              <a:buNone/>
            </a:pPr>
            <a:r>
              <a:rPr lang="en-US" sz="3000" dirty="0" err="1" smtClean="0"/>
              <a:t>Cov</a:t>
            </a:r>
            <a:r>
              <a:rPr lang="en-US" sz="3000" dirty="0" smtClean="0"/>
              <a:t> </a:t>
            </a:r>
            <a:r>
              <a:rPr lang="en-US" sz="3000" dirty="0"/>
              <a:t>(AB)	is the covariance between And B</a:t>
            </a:r>
          </a:p>
          <a:p>
            <a:pPr marL="0" indent="0">
              <a:buNone/>
            </a:pPr>
            <a:r>
              <a:rPr lang="en-US" sz="3000" dirty="0" err="1" smtClean="0"/>
              <a:t>R</a:t>
            </a:r>
            <a:r>
              <a:rPr lang="en-US" sz="3000" baseline="-25000" dirty="0" err="1" smtClean="0"/>
              <a:t>Ai</a:t>
            </a:r>
            <a:r>
              <a:rPr lang="en-US" sz="3000" dirty="0"/>
              <a:t>		is the return on asset A under the </a:t>
            </a:r>
            <a:r>
              <a:rPr lang="en-US" sz="3000" dirty="0" err="1"/>
              <a:t>Ith</a:t>
            </a:r>
            <a:r>
              <a:rPr lang="en-US" sz="3000" dirty="0"/>
              <a:t> state.</a:t>
            </a:r>
          </a:p>
          <a:p>
            <a:pPr marL="0" indent="0">
              <a:buNone/>
            </a:pPr>
            <a:r>
              <a:rPr lang="en-US" sz="3000" dirty="0" smtClean="0"/>
              <a:t>E(R</a:t>
            </a:r>
            <a:r>
              <a:rPr lang="en-US" sz="3000" baseline="-25000" dirty="0" smtClean="0"/>
              <a:t>A</a:t>
            </a:r>
            <a:r>
              <a:rPr lang="en-US" sz="3000" dirty="0"/>
              <a:t>)		is the expected return of A</a:t>
            </a:r>
          </a:p>
          <a:p>
            <a:pPr marL="0" indent="0">
              <a:buNone/>
            </a:pPr>
            <a:r>
              <a:rPr lang="en-US" sz="3000" dirty="0" err="1" smtClean="0"/>
              <a:t>R</a:t>
            </a:r>
            <a:r>
              <a:rPr lang="en-US" sz="3000" baseline="-25000" dirty="0" err="1" smtClean="0"/>
              <a:t>Bi</a:t>
            </a:r>
            <a:r>
              <a:rPr lang="en-US" sz="3000" dirty="0"/>
              <a:t>		is the return on asset B under the </a:t>
            </a:r>
            <a:r>
              <a:rPr lang="en-US" sz="3000" dirty="0" err="1"/>
              <a:t>ith</a:t>
            </a:r>
            <a:r>
              <a:rPr lang="en-US" sz="3000" dirty="0"/>
              <a:t> state</a:t>
            </a:r>
          </a:p>
          <a:p>
            <a:pPr marL="0" indent="0">
              <a:buNone/>
            </a:pPr>
            <a:r>
              <a:rPr lang="en-US" sz="3000" dirty="0" smtClean="0"/>
              <a:t>E(</a:t>
            </a:r>
            <a:r>
              <a:rPr lang="en-US" sz="3000" dirty="0" err="1" smtClean="0"/>
              <a:t>R</a:t>
            </a:r>
            <a:r>
              <a:rPr lang="en-US" sz="3000" baseline="-25000" dirty="0" err="1" smtClean="0"/>
              <a:t>B</a:t>
            </a:r>
            <a:r>
              <a:rPr lang="en-US" sz="3000" dirty="0"/>
              <a:t>)		is the expected return of B</a:t>
            </a:r>
          </a:p>
          <a:p>
            <a:pPr marL="0" indent="0">
              <a:buNone/>
            </a:pPr>
            <a:r>
              <a:rPr lang="en-US" sz="3000" dirty="0" smtClean="0"/>
              <a:t>P</a:t>
            </a:r>
            <a:r>
              <a:rPr lang="en-US" sz="3000" baseline="-25000" dirty="0" smtClean="0"/>
              <a:t>i</a:t>
            </a:r>
            <a:r>
              <a:rPr lang="en-US" sz="3000" dirty="0"/>
              <a:t>		is the probability of the </a:t>
            </a:r>
            <a:r>
              <a:rPr lang="en-US" sz="3000" dirty="0" err="1"/>
              <a:t>ith</a:t>
            </a:r>
            <a:r>
              <a:rPr lang="en-US" sz="3000" dirty="0"/>
              <a:t> state.</a:t>
            </a:r>
          </a:p>
          <a:p>
            <a:endParaRPr lang="en-US" sz="3000" dirty="0"/>
          </a:p>
        </p:txBody>
      </p:sp>
      <p:sp>
        <p:nvSpPr>
          <p:cNvPr id="7"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mc:AlternateContent xmlns:mc="http://schemas.openxmlformats.org/markup-compatibility/2006">
        <mc:Choice xmlns:a14="http://schemas.microsoft.com/office/drawing/2010/main" Requires="a14">
          <p:sp>
            <p:nvSpPr>
              <p:cNvPr id="8" name="Rectangle 7"/>
              <p:cNvSpPr/>
              <p:nvPr/>
            </p:nvSpPr>
            <p:spPr>
              <a:xfrm>
                <a:off x="234778" y="993056"/>
                <a:ext cx="5585760" cy="963854"/>
              </a:xfrm>
              <a:prstGeom prst="rect">
                <a:avLst/>
              </a:prstGeom>
            </p:spPr>
            <p:txBody>
              <a:bodyPr wrap="none">
                <a:spAutoFit/>
              </a:bodyPr>
              <a:lstStyle/>
              <a:p>
                <a14:m>
                  <m:oMathPara xmlns:m="http://schemas.openxmlformats.org/officeDocument/2006/math">
                    <m:oMathParaPr>
                      <m:jc m:val="centerGroup"/>
                    </m:oMathParaPr>
                    <m:oMath xmlns:m="http://schemas.openxmlformats.org/officeDocument/2006/math">
                      <m:r>
                        <a:rPr lang="en-US" sz="2000" b="1" i="1">
                          <a:latin typeface="Cambria Math" panose="02040503050406030204" pitchFamily="18" charset="0"/>
                        </a:rPr>
                        <m:t>𝑪𝒐𝒗</m:t>
                      </m:r>
                      <m:d>
                        <m:dPr>
                          <m:ctrlPr>
                            <a:rPr lang="en-US" sz="2000" b="1" i="1">
                              <a:latin typeface="Cambria Math" panose="02040503050406030204" pitchFamily="18" charset="0"/>
                            </a:rPr>
                          </m:ctrlPr>
                        </m:dPr>
                        <m:e>
                          <m:r>
                            <a:rPr lang="en-US" sz="2000" b="1" i="1">
                              <a:latin typeface="Cambria Math" panose="02040503050406030204" pitchFamily="18" charset="0"/>
                            </a:rPr>
                            <m:t>𝑨𝑩</m:t>
                          </m:r>
                        </m:e>
                      </m:d>
                      <m:r>
                        <a:rPr lang="en-US" sz="2000" b="1" i="0">
                          <a:latin typeface="Cambria Math" panose="02040503050406030204" pitchFamily="18" charset="0"/>
                        </a:rPr>
                        <m:t>=</m:t>
                      </m:r>
                      <m:nary>
                        <m:naryPr>
                          <m:chr m:val="∑"/>
                          <m:limLoc m:val="undOvr"/>
                          <m:ctrlPr>
                            <a:rPr lang="en-US" sz="2000" b="1" i="1">
                              <a:latin typeface="Cambria Math" panose="02040503050406030204" pitchFamily="18" charset="0"/>
                            </a:rPr>
                          </m:ctrlPr>
                        </m:naryPr>
                        <m:sub>
                          <m:r>
                            <a:rPr lang="en-US" sz="2000" b="1" i="1">
                              <a:latin typeface="Cambria Math" panose="02040503050406030204" pitchFamily="18" charset="0"/>
                            </a:rPr>
                            <m:t>𝒊</m:t>
                          </m:r>
                          <m:r>
                            <a:rPr lang="en-US" sz="2000" b="1" i="0">
                              <a:latin typeface="Cambria Math" panose="02040503050406030204" pitchFamily="18" charset="0"/>
                            </a:rPr>
                            <m:t>=</m:t>
                          </m:r>
                          <m:r>
                            <a:rPr lang="en-US" sz="2000" b="1" i="1">
                              <a:latin typeface="Cambria Math" panose="02040503050406030204" pitchFamily="18" charset="0"/>
                            </a:rPr>
                            <m:t>𝑰</m:t>
                          </m:r>
                        </m:sub>
                        <m:sup>
                          <m:r>
                            <a:rPr lang="en-US" sz="2000" b="1" i="1">
                              <a:latin typeface="Cambria Math" panose="02040503050406030204" pitchFamily="18" charset="0"/>
                            </a:rPr>
                            <m:t>𝑵</m:t>
                          </m:r>
                        </m:sup>
                        <m:e>
                          <m:d>
                            <m:dPr>
                              <m:ctrlPr>
                                <a:rPr lang="en-US" sz="2000" b="1" i="1">
                                  <a:latin typeface="Cambria Math" panose="02040503050406030204" pitchFamily="18" charset="0"/>
                                </a:rPr>
                              </m:ctrlPr>
                            </m:dPr>
                            <m:e>
                              <m:sSub>
                                <m:sSubPr>
                                  <m:ctrlPr>
                                    <a:rPr lang="en-US" sz="2000" b="1" i="1">
                                      <a:latin typeface="Cambria Math" panose="02040503050406030204" pitchFamily="18" charset="0"/>
                                    </a:rPr>
                                  </m:ctrlPr>
                                </m:sSubPr>
                                <m:e>
                                  <m:r>
                                    <a:rPr lang="en-US" sz="2000" b="1" i="1">
                                      <a:latin typeface="Cambria Math" panose="02040503050406030204" pitchFamily="18" charset="0"/>
                                    </a:rPr>
                                    <m:t>𝑹</m:t>
                                  </m:r>
                                </m:e>
                                <m:sub>
                                  <m:r>
                                    <a:rPr lang="en-US" sz="2000" b="1" i="1">
                                      <a:latin typeface="Cambria Math" panose="02040503050406030204" pitchFamily="18" charset="0"/>
                                    </a:rPr>
                                    <m:t>𝑨𝒊</m:t>
                                  </m:r>
                                </m:sub>
                              </m:sSub>
                              <m:r>
                                <a:rPr lang="en-US" sz="2000" b="1" i="0">
                                  <a:latin typeface="Cambria Math" panose="02040503050406030204" pitchFamily="18" charset="0"/>
                                </a:rPr>
                                <m:t>−</m:t>
                              </m:r>
                              <m:r>
                                <a:rPr lang="en-US" sz="2000" b="1" i="1">
                                  <a:latin typeface="Cambria Math" panose="02040503050406030204" pitchFamily="18" charset="0"/>
                                </a:rPr>
                                <m:t>𝑬</m:t>
                              </m:r>
                              <m:d>
                                <m:dPr>
                                  <m:ctrlPr>
                                    <a:rPr lang="en-US" sz="2000" b="1" i="1">
                                      <a:latin typeface="Cambria Math" panose="02040503050406030204" pitchFamily="18" charset="0"/>
                                    </a:rPr>
                                  </m:ctrlPr>
                                </m:dPr>
                                <m:e>
                                  <m:sSub>
                                    <m:sSubPr>
                                      <m:ctrlPr>
                                        <a:rPr lang="en-US" sz="2000" b="1" i="1">
                                          <a:latin typeface="Cambria Math" panose="02040503050406030204" pitchFamily="18" charset="0"/>
                                        </a:rPr>
                                      </m:ctrlPr>
                                    </m:sSubPr>
                                    <m:e>
                                      <m:r>
                                        <a:rPr lang="en-US" sz="2000" b="1" i="1">
                                          <a:latin typeface="Cambria Math" panose="02040503050406030204" pitchFamily="18" charset="0"/>
                                        </a:rPr>
                                        <m:t>𝑹</m:t>
                                      </m:r>
                                    </m:e>
                                    <m:sub>
                                      <m:r>
                                        <a:rPr lang="en-US" sz="2000" b="1" i="1">
                                          <a:latin typeface="Cambria Math" panose="02040503050406030204" pitchFamily="18" charset="0"/>
                                        </a:rPr>
                                        <m:t>𝑨𝒊</m:t>
                                      </m:r>
                                    </m:sub>
                                  </m:sSub>
                                </m:e>
                              </m:d>
                            </m:e>
                          </m:d>
                          <m:d>
                            <m:dPr>
                              <m:ctrlPr>
                                <a:rPr lang="en-US" sz="2000" b="1" i="1">
                                  <a:latin typeface="Cambria Math" panose="02040503050406030204" pitchFamily="18" charset="0"/>
                                </a:rPr>
                              </m:ctrlPr>
                            </m:dPr>
                            <m:e>
                              <m:sSub>
                                <m:sSubPr>
                                  <m:ctrlPr>
                                    <a:rPr lang="en-US" sz="2000" b="1" i="1">
                                      <a:latin typeface="Cambria Math" panose="02040503050406030204" pitchFamily="18" charset="0"/>
                                    </a:rPr>
                                  </m:ctrlPr>
                                </m:sSubPr>
                                <m:e>
                                  <m:r>
                                    <a:rPr lang="en-US" sz="2000" b="1" i="1">
                                      <a:latin typeface="Cambria Math" panose="02040503050406030204" pitchFamily="18" charset="0"/>
                                    </a:rPr>
                                    <m:t>𝑹</m:t>
                                  </m:r>
                                </m:e>
                                <m:sub>
                                  <m:r>
                                    <a:rPr lang="en-US" sz="2000" b="1" i="1">
                                      <a:latin typeface="Cambria Math" panose="02040503050406030204" pitchFamily="18" charset="0"/>
                                    </a:rPr>
                                    <m:t>𝑩𝒊</m:t>
                                  </m:r>
                                </m:sub>
                              </m:sSub>
                              <m:r>
                                <a:rPr lang="en-US" sz="2000" b="1" i="0">
                                  <a:latin typeface="Cambria Math" panose="02040503050406030204" pitchFamily="18" charset="0"/>
                                </a:rPr>
                                <m:t>−</m:t>
                              </m:r>
                              <m:r>
                                <a:rPr lang="en-US" sz="2000" b="1" i="1">
                                  <a:latin typeface="Cambria Math" panose="02040503050406030204" pitchFamily="18" charset="0"/>
                                </a:rPr>
                                <m:t>𝑬</m:t>
                              </m:r>
                              <m:d>
                                <m:dPr>
                                  <m:ctrlPr>
                                    <a:rPr lang="en-US" sz="2000" b="1" i="1">
                                      <a:latin typeface="Cambria Math" panose="02040503050406030204" pitchFamily="18" charset="0"/>
                                    </a:rPr>
                                  </m:ctrlPr>
                                </m:dPr>
                                <m:e>
                                  <m:sSub>
                                    <m:sSubPr>
                                      <m:ctrlPr>
                                        <a:rPr lang="en-US" sz="2000" b="1" i="1">
                                          <a:latin typeface="Cambria Math" panose="02040503050406030204" pitchFamily="18" charset="0"/>
                                        </a:rPr>
                                      </m:ctrlPr>
                                    </m:sSubPr>
                                    <m:e>
                                      <m:r>
                                        <a:rPr lang="en-US" sz="2000" b="1" i="1">
                                          <a:latin typeface="Cambria Math" panose="02040503050406030204" pitchFamily="18" charset="0"/>
                                        </a:rPr>
                                        <m:t>𝑹</m:t>
                                      </m:r>
                                    </m:e>
                                    <m:sub>
                                      <m:r>
                                        <a:rPr lang="en-US" sz="2000" b="1" i="1">
                                          <a:latin typeface="Cambria Math" panose="02040503050406030204" pitchFamily="18" charset="0"/>
                                        </a:rPr>
                                        <m:t>𝑩𝒊</m:t>
                                      </m:r>
                                    </m:sub>
                                  </m:sSub>
                                </m:e>
                              </m:d>
                            </m:e>
                          </m:d>
                          <m:sSub>
                            <m:sSubPr>
                              <m:ctrlPr>
                                <a:rPr lang="en-US" sz="2000" b="1" i="1">
                                  <a:latin typeface="Cambria Math" panose="02040503050406030204" pitchFamily="18" charset="0"/>
                                </a:rPr>
                              </m:ctrlPr>
                            </m:sSubPr>
                            <m:e>
                              <m:r>
                                <a:rPr lang="en-US" sz="2000" b="1" i="1">
                                  <a:latin typeface="Cambria Math" panose="02040503050406030204" pitchFamily="18" charset="0"/>
                                </a:rPr>
                                <m:t>𝑷</m:t>
                              </m:r>
                            </m:e>
                            <m:sub>
                              <m:r>
                                <a:rPr lang="en-US" sz="2000" b="1" i="1">
                                  <a:latin typeface="Cambria Math" panose="02040503050406030204" pitchFamily="18" charset="0"/>
                                </a:rPr>
                                <m:t>𝒊</m:t>
                              </m:r>
                            </m:sub>
                          </m:sSub>
                        </m:e>
                      </m:nary>
                    </m:oMath>
                  </m:oMathPara>
                </a14:m>
                <a:endParaRPr lang="en-US" sz="2000" b="1" dirty="0"/>
              </a:p>
            </p:txBody>
          </p:sp>
        </mc:Choice>
        <mc:Fallback>
          <p:sp>
            <p:nvSpPr>
              <p:cNvPr id="8" name="Rectangle 7"/>
              <p:cNvSpPr>
                <a:spLocks noRot="1" noChangeAspect="1" noMove="1" noResize="1" noEditPoints="1" noAdjustHandles="1" noChangeArrowheads="1" noChangeShapeType="1" noTextEdit="1"/>
              </p:cNvSpPr>
              <p:nvPr/>
            </p:nvSpPr>
            <p:spPr>
              <a:xfrm>
                <a:off x="234778" y="993056"/>
                <a:ext cx="5585760" cy="963854"/>
              </a:xfrm>
              <a:prstGeom prst="rect">
                <a:avLst/>
              </a:prstGeom>
              <a:blipFill>
                <a:blip r:embed="rId2"/>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9" name="Rectangle 8"/>
              <p:cNvSpPr/>
              <p:nvPr/>
            </p:nvSpPr>
            <p:spPr>
              <a:xfrm>
                <a:off x="425301" y="5971768"/>
                <a:ext cx="2030236" cy="739946"/>
              </a:xfrm>
              <a:prstGeom prst="rect">
                <a:avLst/>
              </a:prstGeom>
            </p:spPr>
            <p:txBody>
              <a:bodyPr wrap="none">
                <a:spAutoFit/>
              </a:bodyPr>
              <a:lstStyle/>
              <a:p>
                <a14:m>
                  <m:oMathPara xmlns:m="http://schemas.openxmlformats.org/officeDocument/2006/math">
                    <m:oMathParaPr>
                      <m:jc m:val="centerGroup"/>
                    </m:oMathParaPr>
                    <m:oMath xmlns:m="http://schemas.openxmlformats.org/officeDocument/2006/math">
                      <m:sSub>
                        <m:sSubPr>
                          <m:ctrlPr>
                            <a:rPr lang="en-US" sz="2000" b="1">
                              <a:latin typeface="Cambria Math" panose="02040503050406030204" pitchFamily="18" charset="0"/>
                            </a:rPr>
                          </m:ctrlPr>
                        </m:sSubPr>
                        <m:e>
                          <m:r>
                            <a:rPr lang="en-US" sz="2000" b="1" i="1">
                              <a:latin typeface="Cambria Math" panose="02040503050406030204" pitchFamily="18" charset="0"/>
                            </a:rPr>
                            <m:t>𝜸</m:t>
                          </m:r>
                        </m:e>
                        <m:sub>
                          <m:r>
                            <a:rPr lang="en-US" sz="2000" b="1" i="1">
                              <a:latin typeface="Cambria Math" panose="02040503050406030204" pitchFamily="18" charset="0"/>
                            </a:rPr>
                            <m:t>𝑨𝑩</m:t>
                          </m:r>
                        </m:sub>
                      </m:sSub>
                      <m:r>
                        <a:rPr lang="en-US" sz="2000" b="1" i="0">
                          <a:latin typeface="Cambria Math" panose="02040503050406030204" pitchFamily="18" charset="0"/>
                        </a:rPr>
                        <m:t>=</m:t>
                      </m:r>
                      <m:f>
                        <m:fPr>
                          <m:ctrlPr>
                            <a:rPr lang="en-US" sz="2000" b="1" i="1">
                              <a:latin typeface="Cambria Math" panose="02040503050406030204" pitchFamily="18" charset="0"/>
                            </a:rPr>
                          </m:ctrlPr>
                        </m:fPr>
                        <m:num>
                          <m:r>
                            <a:rPr lang="en-US" sz="2000" b="1" i="1">
                              <a:latin typeface="Cambria Math" panose="02040503050406030204" pitchFamily="18" charset="0"/>
                            </a:rPr>
                            <m:t>𝑪𝒐𝒗</m:t>
                          </m:r>
                          <m:d>
                            <m:dPr>
                              <m:ctrlPr>
                                <a:rPr lang="en-US" sz="2000" b="1" i="1">
                                  <a:latin typeface="Cambria Math" panose="02040503050406030204" pitchFamily="18" charset="0"/>
                                </a:rPr>
                              </m:ctrlPr>
                            </m:dPr>
                            <m:e>
                              <m:r>
                                <a:rPr lang="en-US" sz="2000" b="1" i="1">
                                  <a:latin typeface="Cambria Math" panose="02040503050406030204" pitchFamily="18" charset="0"/>
                                </a:rPr>
                                <m:t>𝑨𝑩</m:t>
                              </m:r>
                            </m:e>
                          </m:d>
                        </m:num>
                        <m:den>
                          <m:sSub>
                            <m:sSubPr>
                              <m:ctrlPr>
                                <a:rPr lang="en-US" sz="2000" b="1" i="1">
                                  <a:latin typeface="Cambria Math" panose="02040503050406030204" pitchFamily="18" charset="0"/>
                                </a:rPr>
                              </m:ctrlPr>
                            </m:sSubPr>
                            <m:e>
                              <m:r>
                                <a:rPr lang="en-US" sz="2000" b="1" i="1">
                                  <a:latin typeface="Cambria Math" panose="02040503050406030204" pitchFamily="18" charset="0"/>
                                </a:rPr>
                                <m:t>𝜹</m:t>
                              </m:r>
                            </m:e>
                            <m:sub>
                              <m:r>
                                <a:rPr lang="en-US" sz="2000" b="1" i="1">
                                  <a:latin typeface="Cambria Math" panose="02040503050406030204" pitchFamily="18" charset="0"/>
                                </a:rPr>
                                <m:t>𝑨</m:t>
                              </m:r>
                            </m:sub>
                          </m:sSub>
                          <m:sSub>
                            <m:sSubPr>
                              <m:ctrlPr>
                                <a:rPr lang="en-US" sz="2000" b="1" i="1">
                                  <a:latin typeface="Cambria Math" panose="02040503050406030204" pitchFamily="18" charset="0"/>
                                </a:rPr>
                              </m:ctrlPr>
                            </m:sSubPr>
                            <m:e>
                              <m:r>
                                <a:rPr lang="en-US" sz="2000" b="1" i="1">
                                  <a:latin typeface="Cambria Math" panose="02040503050406030204" pitchFamily="18" charset="0"/>
                                </a:rPr>
                                <m:t>𝜹</m:t>
                              </m:r>
                            </m:e>
                            <m:sub>
                              <m:r>
                                <a:rPr lang="en-US" sz="2000" b="1" i="1">
                                  <a:latin typeface="Cambria Math" panose="02040503050406030204" pitchFamily="18" charset="0"/>
                                </a:rPr>
                                <m:t>𝑩</m:t>
                              </m:r>
                            </m:sub>
                          </m:sSub>
                        </m:den>
                      </m:f>
                    </m:oMath>
                  </m:oMathPara>
                </a14:m>
                <a:endParaRPr lang="en-US" sz="2000" b="1" dirty="0"/>
              </a:p>
            </p:txBody>
          </p:sp>
        </mc:Choice>
        <mc:Fallback>
          <p:sp>
            <p:nvSpPr>
              <p:cNvPr id="9" name="Rectangle 8"/>
              <p:cNvSpPr>
                <a:spLocks noRot="1" noChangeAspect="1" noMove="1" noResize="1" noEditPoints="1" noAdjustHandles="1" noChangeArrowheads="1" noChangeShapeType="1" noTextEdit="1"/>
              </p:cNvSpPr>
              <p:nvPr/>
            </p:nvSpPr>
            <p:spPr>
              <a:xfrm>
                <a:off x="425301" y="5971768"/>
                <a:ext cx="2030236" cy="739946"/>
              </a:xfrm>
              <a:prstGeom prst="rect">
                <a:avLst/>
              </a:prstGeom>
              <a:blipFill>
                <a:blip r:embed="rId3"/>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203164172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778" y="152399"/>
            <a:ext cx="11347622" cy="688259"/>
          </a:xfrm>
        </p:spPr>
        <p:txBody>
          <a:bodyPr/>
          <a:lstStyle/>
          <a:p>
            <a:pPr algn="l"/>
            <a:r>
              <a:rPr lang="en-US" b="1" dirty="0" smtClean="0"/>
              <a:t/>
            </a:r>
            <a:br>
              <a:rPr lang="en-US" b="1" dirty="0" smtClean="0"/>
            </a:br>
            <a:r>
              <a:rPr lang="en-US" b="1" dirty="0"/>
              <a:t/>
            </a:r>
            <a:br>
              <a:rPr lang="en-US" b="1" dirty="0"/>
            </a:br>
            <a:r>
              <a:rPr lang="en-US" b="1" dirty="0" smtClean="0"/>
              <a:t/>
            </a:r>
            <a:br>
              <a:rPr lang="en-US" b="1" dirty="0" smtClean="0"/>
            </a:br>
            <a:r>
              <a:rPr lang="en-US" sz="3600" b="1" dirty="0" smtClean="0"/>
              <a:t>Illustration</a:t>
            </a:r>
            <a:r>
              <a:rPr lang="en-US" dirty="0"/>
              <a:t/>
            </a:r>
            <a:br>
              <a:rPr lang="en-US" dirty="0"/>
            </a:br>
            <a:r>
              <a:rPr lang="en-US" dirty="0"/>
              <a:t> </a:t>
            </a:r>
            <a:br>
              <a:rPr lang="en-US" dirty="0"/>
            </a:br>
            <a:r>
              <a:rPr lang="en-US" sz="3600" dirty="0"/>
              <a:t/>
            </a:r>
            <a:br>
              <a:rPr lang="en-US" sz="3600" dirty="0"/>
            </a:br>
            <a:endParaRPr lang="en-US" sz="3600" dirty="0"/>
          </a:p>
        </p:txBody>
      </p:sp>
      <p:sp>
        <p:nvSpPr>
          <p:cNvPr id="3" name="Content Placeholder 2"/>
          <p:cNvSpPr>
            <a:spLocks noGrp="1"/>
          </p:cNvSpPr>
          <p:nvPr>
            <p:ph idx="1"/>
          </p:nvPr>
        </p:nvSpPr>
        <p:spPr>
          <a:xfrm>
            <a:off x="234778" y="840658"/>
            <a:ext cx="11685079" cy="5903042"/>
          </a:xfrm>
        </p:spPr>
        <p:txBody>
          <a:bodyPr/>
          <a:lstStyle/>
          <a:p>
            <a:pPr marL="0" indent="0">
              <a:spcBef>
                <a:spcPts val="0"/>
              </a:spcBef>
              <a:buNone/>
            </a:pPr>
            <a:r>
              <a:rPr lang="en-US" b="1" i="1" dirty="0" err="1" smtClean="0"/>
              <a:t>Prob</a:t>
            </a:r>
            <a:r>
              <a:rPr lang="en-US" b="1" i="1" dirty="0"/>
              <a:t>	</a:t>
            </a:r>
            <a:r>
              <a:rPr lang="en-US" b="1" i="1" dirty="0"/>
              <a:t> </a:t>
            </a:r>
            <a:r>
              <a:rPr lang="en-US" b="1" i="1" dirty="0" smtClean="0"/>
              <a:t>Rate </a:t>
            </a:r>
            <a:r>
              <a:rPr lang="en-US" b="1" i="1" dirty="0"/>
              <a:t>of return (%)</a:t>
            </a:r>
            <a:endParaRPr lang="en-US" dirty="0"/>
          </a:p>
          <a:p>
            <a:pPr marL="0" indent="0">
              <a:spcBef>
                <a:spcPts val="0"/>
              </a:spcBef>
              <a:buNone/>
            </a:pPr>
            <a:r>
              <a:rPr lang="en-US" b="1" i="1" dirty="0"/>
              <a:t> </a:t>
            </a:r>
            <a:r>
              <a:rPr lang="en-US" b="1" i="1" dirty="0" smtClean="0"/>
              <a:t>             A</a:t>
            </a:r>
            <a:r>
              <a:rPr lang="en-US" b="1" i="1" dirty="0"/>
              <a:t>	</a:t>
            </a:r>
            <a:r>
              <a:rPr lang="en-US" b="1" i="1" dirty="0" smtClean="0"/>
              <a:t>   B</a:t>
            </a:r>
            <a:r>
              <a:rPr lang="en-US" b="1" i="1" dirty="0"/>
              <a:t>	</a:t>
            </a:r>
            <a:r>
              <a:rPr lang="en-US" b="1" i="1" dirty="0" smtClean="0"/>
              <a:t>   C</a:t>
            </a:r>
            <a:endParaRPr lang="en-US" dirty="0"/>
          </a:p>
          <a:p>
            <a:pPr marL="0" indent="0">
              <a:spcBef>
                <a:spcPts val="0"/>
              </a:spcBef>
              <a:buNone/>
            </a:pPr>
            <a:r>
              <a:rPr lang="en-US" dirty="0" smtClean="0"/>
              <a:t>0.1</a:t>
            </a:r>
            <a:r>
              <a:rPr lang="en-US" dirty="0"/>
              <a:t>	</a:t>
            </a:r>
            <a:r>
              <a:rPr lang="en-US" dirty="0" smtClean="0"/>
              <a:t>10.0%  6.0% 14.0</a:t>
            </a:r>
            <a:r>
              <a:rPr lang="en-US" dirty="0"/>
              <a:t>%	</a:t>
            </a:r>
          </a:p>
          <a:p>
            <a:pPr marL="0" indent="0">
              <a:spcBef>
                <a:spcPts val="0"/>
              </a:spcBef>
              <a:buNone/>
            </a:pPr>
            <a:r>
              <a:rPr lang="en-US" dirty="0" smtClean="0"/>
              <a:t>0.2</a:t>
            </a:r>
            <a:r>
              <a:rPr lang="en-US" dirty="0"/>
              <a:t>	</a:t>
            </a:r>
            <a:r>
              <a:rPr lang="en-US" dirty="0" smtClean="0"/>
              <a:t>10.0</a:t>
            </a:r>
            <a:r>
              <a:rPr lang="en-US" dirty="0"/>
              <a:t>	</a:t>
            </a:r>
            <a:r>
              <a:rPr lang="en-US" dirty="0"/>
              <a:t> </a:t>
            </a:r>
            <a:r>
              <a:rPr lang="en-US" dirty="0" smtClean="0"/>
              <a:t>  8.0</a:t>
            </a:r>
            <a:r>
              <a:rPr lang="en-US" dirty="0"/>
              <a:t>	</a:t>
            </a:r>
            <a:r>
              <a:rPr lang="en-US" dirty="0" smtClean="0"/>
              <a:t>  12.0</a:t>
            </a:r>
          </a:p>
          <a:p>
            <a:pPr marL="0" indent="0">
              <a:spcBef>
                <a:spcPts val="0"/>
              </a:spcBef>
              <a:buNone/>
            </a:pPr>
            <a:r>
              <a:rPr lang="en-US" dirty="0" smtClean="0"/>
              <a:t>0.4	10.0	 10.0	  10.0	</a:t>
            </a:r>
          </a:p>
          <a:p>
            <a:pPr marL="0" indent="0">
              <a:spcBef>
                <a:spcPts val="0"/>
              </a:spcBef>
              <a:buNone/>
            </a:pPr>
            <a:r>
              <a:rPr lang="en-US" dirty="0" smtClean="0"/>
              <a:t>0.2</a:t>
            </a:r>
            <a:r>
              <a:rPr lang="en-US" dirty="0"/>
              <a:t>	</a:t>
            </a:r>
            <a:r>
              <a:rPr lang="en-US" dirty="0" smtClean="0"/>
              <a:t>10.0</a:t>
            </a:r>
            <a:r>
              <a:rPr lang="en-US" dirty="0"/>
              <a:t>	12.0	</a:t>
            </a:r>
            <a:r>
              <a:rPr lang="en-US" dirty="0" smtClean="0"/>
              <a:t>  8.0</a:t>
            </a:r>
            <a:r>
              <a:rPr lang="en-US" dirty="0"/>
              <a:t>	</a:t>
            </a:r>
          </a:p>
          <a:p>
            <a:pPr marL="0" indent="0">
              <a:spcBef>
                <a:spcPts val="0"/>
              </a:spcBef>
              <a:buNone/>
            </a:pPr>
            <a:r>
              <a:rPr lang="en-US" dirty="0" smtClean="0"/>
              <a:t>0.1</a:t>
            </a:r>
            <a:r>
              <a:rPr lang="en-US" dirty="0"/>
              <a:t>	</a:t>
            </a:r>
            <a:r>
              <a:rPr lang="en-US" dirty="0" smtClean="0"/>
              <a:t>10.0</a:t>
            </a:r>
            <a:r>
              <a:rPr lang="en-US" dirty="0"/>
              <a:t>	14.0	</a:t>
            </a:r>
            <a:r>
              <a:rPr lang="en-US" dirty="0" smtClean="0"/>
              <a:t>  6.0</a:t>
            </a:r>
            <a:r>
              <a:rPr lang="en-US" dirty="0"/>
              <a:t>	</a:t>
            </a:r>
          </a:p>
          <a:p>
            <a:pPr marL="0" indent="0">
              <a:buNone/>
            </a:pPr>
            <a:r>
              <a:rPr lang="en-US" b="1" dirty="0" smtClean="0"/>
              <a:t>Required: </a:t>
            </a:r>
            <a:r>
              <a:rPr lang="en-US" dirty="0" smtClean="0"/>
              <a:t>a. Compute </a:t>
            </a:r>
            <a:r>
              <a:rPr lang="en-US" dirty="0"/>
              <a:t>the expected return and standard deviation of each </a:t>
            </a:r>
            <a:r>
              <a:rPr lang="en-US" dirty="0" smtClean="0"/>
              <a:t>asset. b. Compute </a:t>
            </a:r>
            <a:r>
              <a:rPr lang="en-US" dirty="0"/>
              <a:t>the covariance of </a:t>
            </a:r>
            <a:r>
              <a:rPr lang="en-US" dirty="0" smtClean="0"/>
              <a:t>asset </a:t>
            </a:r>
            <a:r>
              <a:rPr lang="en-US" dirty="0" err="1" smtClean="0"/>
              <a:t>i.A</a:t>
            </a:r>
            <a:r>
              <a:rPr lang="en-US" dirty="0" smtClean="0"/>
              <a:t> </a:t>
            </a:r>
            <a:r>
              <a:rPr lang="en-US" dirty="0"/>
              <a:t>and </a:t>
            </a:r>
            <a:r>
              <a:rPr lang="en-US" dirty="0" smtClean="0"/>
              <a:t>B ii. B </a:t>
            </a:r>
            <a:r>
              <a:rPr lang="en-US" dirty="0"/>
              <a:t>and C</a:t>
            </a:r>
          </a:p>
          <a:p>
            <a:pPr marL="0" indent="0">
              <a:buNone/>
            </a:pPr>
            <a:r>
              <a:rPr lang="en-US" dirty="0" smtClean="0"/>
              <a:t>c. Compute </a:t>
            </a:r>
            <a:r>
              <a:rPr lang="en-US" dirty="0"/>
              <a:t>the correlation coefficient of the combination of assets in b above.</a:t>
            </a:r>
          </a:p>
          <a:p>
            <a:pPr marL="0" indent="0">
              <a:lnSpc>
                <a:spcPct val="150000"/>
              </a:lnSpc>
              <a:buNone/>
            </a:pPr>
            <a:endParaRPr lang="en-US" dirty="0"/>
          </a:p>
          <a:p>
            <a:pPr algn="just"/>
            <a:endParaRPr lang="en-US" dirty="0"/>
          </a:p>
          <a:p>
            <a:pPr algn="just"/>
            <a:endParaRPr lang="en-US" dirty="0"/>
          </a:p>
        </p:txBody>
      </p:sp>
      <p:sp>
        <p:nvSpPr>
          <p:cNvPr id="7"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44983901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778" y="152399"/>
            <a:ext cx="11347622" cy="688259"/>
          </a:xfrm>
        </p:spPr>
        <p:txBody>
          <a:bodyPr/>
          <a:lstStyle/>
          <a:p>
            <a:pPr algn="l"/>
            <a:r>
              <a:rPr lang="en-US" b="1" dirty="0" smtClean="0"/>
              <a:t/>
            </a:r>
            <a:br>
              <a:rPr lang="en-US" b="1" dirty="0" smtClean="0"/>
            </a:br>
            <a:r>
              <a:rPr lang="en-US" b="1" dirty="0"/>
              <a:t/>
            </a:r>
            <a:br>
              <a:rPr lang="en-US" b="1" dirty="0"/>
            </a:br>
            <a:r>
              <a:rPr lang="en-US" b="1" dirty="0" smtClean="0"/>
              <a:t/>
            </a:r>
            <a:br>
              <a:rPr lang="en-US" b="1" dirty="0" smtClean="0"/>
            </a:br>
            <a:r>
              <a:rPr lang="en-US" b="1" dirty="0" smtClean="0"/>
              <a:t/>
            </a:r>
            <a:br>
              <a:rPr lang="en-US" b="1" dirty="0" smtClean="0"/>
            </a:br>
            <a:r>
              <a:rPr lang="en-US" sz="3600" b="1" dirty="0" smtClean="0"/>
              <a:t>Solution- Expected Return</a:t>
            </a:r>
            <a:r>
              <a:rPr lang="en-US" sz="3600" dirty="0"/>
              <a:t/>
            </a:r>
            <a:br>
              <a:rPr lang="en-US" sz="3600" dirty="0"/>
            </a:br>
            <a:r>
              <a:rPr lang="en-US" dirty="0"/>
              <a:t/>
            </a:r>
            <a:br>
              <a:rPr lang="en-US" dirty="0"/>
            </a:br>
            <a:r>
              <a:rPr lang="en-US" dirty="0"/>
              <a:t> </a:t>
            </a:r>
            <a:br>
              <a:rPr lang="en-US" dirty="0"/>
            </a:br>
            <a:r>
              <a:rPr lang="en-US" sz="3600" dirty="0"/>
              <a:t/>
            </a:r>
            <a:br>
              <a:rPr lang="en-US" sz="3600" dirty="0"/>
            </a:br>
            <a:endParaRPr lang="en-US" sz="3600" dirty="0"/>
          </a:p>
        </p:txBody>
      </p:sp>
      <p:sp>
        <p:nvSpPr>
          <p:cNvPr id="3" name="Content Placeholder 2"/>
          <p:cNvSpPr>
            <a:spLocks noGrp="1"/>
          </p:cNvSpPr>
          <p:nvPr>
            <p:ph idx="1"/>
          </p:nvPr>
        </p:nvSpPr>
        <p:spPr>
          <a:xfrm>
            <a:off x="234778" y="993056"/>
            <a:ext cx="11685079" cy="5750644"/>
          </a:xfrm>
        </p:spPr>
        <p:txBody>
          <a:bodyPr/>
          <a:lstStyle/>
          <a:p>
            <a:endParaRPr lang="en-US" dirty="0" smtClean="0"/>
          </a:p>
          <a:p>
            <a:r>
              <a:rPr lang="en-US" dirty="0" smtClean="0"/>
              <a:t>E(R</a:t>
            </a:r>
            <a:r>
              <a:rPr lang="en-US" baseline="-25000" dirty="0" smtClean="0"/>
              <a:t>A</a:t>
            </a:r>
            <a:r>
              <a:rPr lang="en-US" dirty="0" smtClean="0"/>
              <a:t>) =</a:t>
            </a:r>
            <a:r>
              <a:rPr lang="en-US" dirty="0"/>
              <a:t>	10(0.1)  +  10(0.2)  +  10(0.4)  +  10(0.2)  +  10(0.1)	=  10</a:t>
            </a:r>
            <a:r>
              <a:rPr lang="en-US" dirty="0" smtClean="0"/>
              <a:t>%</a:t>
            </a:r>
          </a:p>
          <a:p>
            <a:endParaRPr lang="en-US" dirty="0"/>
          </a:p>
          <a:p>
            <a:r>
              <a:rPr lang="en-US" dirty="0" smtClean="0"/>
              <a:t>E(</a:t>
            </a:r>
            <a:r>
              <a:rPr lang="en-US" dirty="0" err="1" smtClean="0"/>
              <a:t>R</a:t>
            </a:r>
            <a:r>
              <a:rPr lang="en-US" baseline="-25000" dirty="0" err="1" smtClean="0"/>
              <a:t>B</a:t>
            </a:r>
            <a:r>
              <a:rPr lang="en-US" dirty="0" smtClean="0"/>
              <a:t>) =</a:t>
            </a:r>
            <a:r>
              <a:rPr lang="en-US" dirty="0"/>
              <a:t>	6(0.1)  +  8(0.2)  +  10(0.4)  +  12(0.2)  +  14(0.1)	=  10</a:t>
            </a:r>
            <a:r>
              <a:rPr lang="en-US" dirty="0" smtClean="0"/>
              <a:t>%</a:t>
            </a:r>
          </a:p>
          <a:p>
            <a:endParaRPr lang="en-GB" dirty="0"/>
          </a:p>
          <a:p>
            <a:endParaRPr lang="en-US" dirty="0"/>
          </a:p>
          <a:p>
            <a:r>
              <a:rPr lang="en-US" dirty="0"/>
              <a:t> </a:t>
            </a:r>
            <a:r>
              <a:rPr lang="en-US" dirty="0" smtClean="0"/>
              <a:t>E(R</a:t>
            </a:r>
            <a:r>
              <a:rPr lang="en-US" baseline="-25000" dirty="0" smtClean="0"/>
              <a:t>C</a:t>
            </a:r>
            <a:r>
              <a:rPr lang="en-US" dirty="0" smtClean="0"/>
              <a:t>)=</a:t>
            </a:r>
            <a:r>
              <a:rPr lang="en-US" dirty="0"/>
              <a:t>	14(0.1)  +  12(0.2)  +  10(0.4)  +  8(0.2)  +  6(0.1)	=   10%</a:t>
            </a:r>
          </a:p>
          <a:p>
            <a:endParaRPr lang="en-US" dirty="0"/>
          </a:p>
          <a:p>
            <a:pPr algn="just"/>
            <a:endParaRPr lang="en-US" dirty="0"/>
          </a:p>
          <a:p>
            <a:pPr algn="just"/>
            <a:endParaRPr lang="en-US" dirty="0"/>
          </a:p>
        </p:txBody>
      </p:sp>
      <p:sp>
        <p:nvSpPr>
          <p:cNvPr id="7"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249486766"/>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778" y="152399"/>
            <a:ext cx="11347622" cy="688259"/>
          </a:xfrm>
        </p:spPr>
        <p:txBody>
          <a:bodyPr/>
          <a:lstStyle/>
          <a:p>
            <a:pPr algn="l"/>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sz="3600" b="1" dirty="0" smtClean="0"/>
              <a:t>Solution- </a:t>
            </a:r>
            <a:r>
              <a:rPr lang="en-US" sz="3600" b="1" dirty="0" err="1" smtClean="0"/>
              <a:t>S</a:t>
            </a:r>
            <a:r>
              <a:rPr lang="en-US" sz="3600" b="1" dirty="0" err="1" smtClean="0"/>
              <a:t>td</a:t>
            </a:r>
            <a:r>
              <a:rPr lang="en-US" sz="3600" b="1" dirty="0" smtClean="0"/>
              <a:t> Dev</a:t>
            </a:r>
            <a:r>
              <a:rPr lang="en-US" sz="3600" dirty="0" smtClean="0"/>
              <a:t/>
            </a:r>
            <a:br>
              <a:rPr lang="en-US" sz="3600" dirty="0" smtClean="0"/>
            </a:br>
            <a:r>
              <a:rPr lang="en-US" dirty="0" smtClean="0"/>
              <a:t/>
            </a:r>
            <a:br>
              <a:rPr lang="en-US" dirty="0" smtClean="0"/>
            </a:br>
            <a:r>
              <a:rPr lang="en-US" dirty="0" smtClean="0"/>
              <a:t> </a:t>
            </a:r>
            <a:br>
              <a:rPr lang="en-US" dirty="0" smtClean="0"/>
            </a:br>
            <a:r>
              <a:rPr lang="en-US" sz="3600" dirty="0" smtClean="0"/>
              <a:t/>
            </a:r>
            <a:br>
              <a:rPr lang="en-US" sz="3600" dirty="0" smtClean="0"/>
            </a:br>
            <a:endParaRPr lang="en-US" sz="3600" dirty="0"/>
          </a:p>
        </p:txBody>
      </p:sp>
      <p:sp>
        <p:nvSpPr>
          <p:cNvPr id="3" name="Content Placeholder 2"/>
          <p:cNvSpPr>
            <a:spLocks noGrp="1"/>
          </p:cNvSpPr>
          <p:nvPr>
            <p:ph idx="1"/>
          </p:nvPr>
        </p:nvSpPr>
        <p:spPr>
          <a:xfrm>
            <a:off x="234778" y="993056"/>
            <a:ext cx="11685079" cy="5750644"/>
          </a:xfrm>
        </p:spPr>
        <p:txBody>
          <a:bodyPr/>
          <a:lstStyle/>
          <a:p>
            <a:endParaRPr lang="en-US" dirty="0" smtClean="0"/>
          </a:p>
          <a:p>
            <a:endParaRPr lang="en-US" dirty="0"/>
          </a:p>
          <a:p>
            <a:pPr marL="0" indent="0" algn="just">
              <a:buNone/>
            </a:pPr>
            <a:endParaRPr lang="en-US" dirty="0" smtClean="0"/>
          </a:p>
          <a:p>
            <a:pPr marL="0" indent="0" algn="just">
              <a:buNone/>
            </a:pPr>
            <a:r>
              <a:rPr lang="en-US" dirty="0" err="1" smtClean="0"/>
              <a:t>δ</a:t>
            </a:r>
            <a:r>
              <a:rPr lang="en-US" baseline="-25000" dirty="0" err="1" smtClean="0"/>
              <a:t>A</a:t>
            </a:r>
            <a:r>
              <a:rPr lang="en-US" baseline="-25000" dirty="0" smtClean="0"/>
              <a:t> </a:t>
            </a:r>
            <a:r>
              <a:rPr lang="en-US" dirty="0"/>
              <a:t> </a:t>
            </a:r>
            <a:r>
              <a:rPr lang="en-US" dirty="0" smtClean="0"/>
              <a:t>   = since </a:t>
            </a:r>
            <a:r>
              <a:rPr lang="en-US" dirty="0"/>
              <a:t>(</a:t>
            </a:r>
            <a:r>
              <a:rPr lang="en-US" dirty="0" err="1"/>
              <a:t>R</a:t>
            </a:r>
            <a:r>
              <a:rPr lang="en-US" baseline="-25000" dirty="0" err="1"/>
              <a:t>Ai</a:t>
            </a:r>
            <a:r>
              <a:rPr lang="en-US" dirty="0"/>
              <a:t>  -  E(R)</a:t>
            </a:r>
            <a:r>
              <a:rPr lang="en-US" baseline="-25000" dirty="0"/>
              <a:t>A</a:t>
            </a:r>
            <a:r>
              <a:rPr lang="en-US" dirty="0"/>
              <a:t>)  =  0</a:t>
            </a:r>
            <a:r>
              <a:rPr lang="en-US" dirty="0" smtClean="0"/>
              <a:t>%</a:t>
            </a:r>
          </a:p>
          <a:p>
            <a:pPr marL="0" indent="0" algn="just">
              <a:buNone/>
            </a:pPr>
            <a:r>
              <a:rPr lang="en-US" dirty="0" err="1" smtClean="0"/>
              <a:t>δ</a:t>
            </a:r>
            <a:r>
              <a:rPr lang="en-US" baseline="-25000" dirty="0" err="1" smtClean="0"/>
              <a:t>B</a:t>
            </a:r>
            <a:r>
              <a:rPr lang="en-US" baseline="-25000" dirty="0" smtClean="0"/>
              <a:t>    </a:t>
            </a:r>
            <a:r>
              <a:rPr lang="en-US" dirty="0" smtClean="0"/>
              <a:t>=</a:t>
            </a:r>
            <a:r>
              <a:rPr lang="en-US" dirty="0"/>
              <a:t>	</a:t>
            </a:r>
            <a:r>
              <a:rPr lang="en-US" dirty="0" smtClean="0"/>
              <a:t>  </a:t>
            </a:r>
            <a:r>
              <a:rPr lang="en-US" dirty="0" smtClean="0">
                <a:sym typeface="Symbol" panose="05050102010706020507" pitchFamily="18" charset="2"/>
              </a:rPr>
              <a:t></a:t>
            </a:r>
            <a:r>
              <a:rPr lang="en-US" dirty="0" smtClean="0"/>
              <a:t>4.8</a:t>
            </a:r>
            <a:r>
              <a:rPr lang="en-US" dirty="0"/>
              <a:t> </a:t>
            </a:r>
            <a:r>
              <a:rPr lang="en-US" dirty="0" smtClean="0"/>
              <a:t> =</a:t>
            </a:r>
            <a:r>
              <a:rPr lang="en-US" dirty="0"/>
              <a:t>	2.2%</a:t>
            </a:r>
            <a:endParaRPr lang="en-US" dirty="0"/>
          </a:p>
          <a:p>
            <a:pPr marL="0" indent="0" algn="just">
              <a:buNone/>
            </a:pPr>
            <a:r>
              <a:rPr lang="en-US" dirty="0" smtClean="0"/>
              <a:t> </a:t>
            </a:r>
            <a:r>
              <a:rPr lang="en-US" dirty="0" err="1"/>
              <a:t>δ</a:t>
            </a:r>
            <a:r>
              <a:rPr lang="en-US" baseline="-25000" dirty="0" err="1"/>
              <a:t>C</a:t>
            </a:r>
            <a:r>
              <a:rPr lang="en-US" dirty="0"/>
              <a:t>  = </a:t>
            </a:r>
            <a:r>
              <a:rPr lang="en-US" dirty="0" smtClean="0"/>
              <a:t>                   </a:t>
            </a:r>
            <a:r>
              <a:rPr lang="en-US" dirty="0"/>
              <a:t>2.2% </a:t>
            </a:r>
            <a:endParaRPr lang="en-US" dirty="0"/>
          </a:p>
        </p:txBody>
      </p:sp>
      <p:sp>
        <p:nvSpPr>
          <p:cNvPr id="7"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4" name="Picture 3"/>
          <p:cNvPicPr>
            <a:picLocks noChangeAspect="1"/>
          </p:cNvPicPr>
          <p:nvPr/>
        </p:nvPicPr>
        <p:blipFill>
          <a:blip r:embed="rId2"/>
          <a:stretch>
            <a:fillRect/>
          </a:stretch>
        </p:blipFill>
        <p:spPr>
          <a:xfrm>
            <a:off x="450644" y="1186138"/>
            <a:ext cx="3521134" cy="979139"/>
          </a:xfrm>
          <a:prstGeom prst="rect">
            <a:avLst/>
          </a:prstGeom>
        </p:spPr>
      </p:pic>
    </p:spTree>
    <p:extLst>
      <p:ext uri="{BB962C8B-B14F-4D97-AF65-F5344CB8AC3E}">
        <p14:creationId xmlns:p14="http://schemas.microsoft.com/office/powerpoint/2010/main" val="325217732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778" y="173421"/>
            <a:ext cx="11347622" cy="709449"/>
          </a:xfrm>
        </p:spPr>
        <p:txBody>
          <a:bodyPr/>
          <a:lstStyle/>
          <a:p>
            <a:pPr algn="l"/>
            <a:r>
              <a:rPr lang="en-US" b="1" dirty="0" smtClean="0"/>
              <a:t/>
            </a:r>
            <a:br>
              <a:rPr lang="en-US" b="1" dirty="0" smtClean="0"/>
            </a:br>
            <a:r>
              <a:rPr lang="en-US" b="1" dirty="0"/>
              <a:t/>
            </a:r>
            <a:br>
              <a:rPr lang="en-US" b="1" dirty="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Solution</a:t>
            </a:r>
            <a:r>
              <a:rPr lang="en-US" sz="4000" b="1" dirty="0" smtClean="0"/>
              <a:t>- Covariance</a:t>
            </a:r>
            <a:r>
              <a:rPr lang="en-US" sz="4000" dirty="0"/>
              <a:t/>
            </a:r>
            <a:br>
              <a:rPr lang="en-US" sz="4000" dirty="0"/>
            </a:br>
            <a:r>
              <a:rPr lang="en-US" sz="4000" b="1" dirty="0"/>
              <a:t/>
            </a:r>
            <a:br>
              <a:rPr lang="en-US" sz="4000" b="1" dirty="0"/>
            </a:br>
            <a:r>
              <a:rPr lang="en-US" b="1" dirty="0" smtClean="0"/>
              <a:t/>
            </a:r>
            <a:br>
              <a:rPr lang="en-US" b="1" dirty="0" smtClean="0"/>
            </a:br>
            <a:r>
              <a:rPr lang="en-US" b="1" dirty="0"/>
              <a:t/>
            </a:r>
            <a:br>
              <a:rPr lang="en-US" b="1" dirty="0"/>
            </a:br>
            <a:r>
              <a:rPr lang="en-US" b="1" dirty="0" smtClean="0"/>
              <a:t/>
            </a:r>
            <a:br>
              <a:rPr lang="en-US" b="1" dirty="0" smtClean="0"/>
            </a:br>
            <a:r>
              <a:rPr lang="en-US" dirty="0"/>
              <a:t> </a:t>
            </a:r>
            <a:br>
              <a:rPr lang="en-US" dirty="0"/>
            </a:br>
            <a:r>
              <a:rPr lang="en-US" sz="3600" dirty="0"/>
              <a:t/>
            </a:r>
            <a:br>
              <a:rPr lang="en-US" sz="3600" dirty="0"/>
            </a:br>
            <a:endParaRPr lang="en-US" sz="3600" dirty="0"/>
          </a:p>
        </p:txBody>
      </p:sp>
      <p:sp>
        <p:nvSpPr>
          <p:cNvPr id="7"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4" name="Content Placeholder 3"/>
          <p:cNvSpPr>
            <a:spLocks noGrp="1"/>
          </p:cNvSpPr>
          <p:nvPr>
            <p:ph idx="1"/>
          </p:nvPr>
        </p:nvSpPr>
        <p:spPr>
          <a:xfrm>
            <a:off x="234778" y="1056290"/>
            <a:ext cx="11347622" cy="5069875"/>
          </a:xfrm>
        </p:spPr>
        <p:txBody>
          <a:bodyPr/>
          <a:lstStyle/>
          <a:p>
            <a:pPr marL="0" indent="0">
              <a:buNone/>
            </a:pPr>
            <a:endParaRPr lang="en-US" sz="2800" b="1" dirty="0" smtClean="0"/>
          </a:p>
          <a:p>
            <a:pPr marL="0" indent="0">
              <a:buNone/>
            </a:pPr>
            <a:endParaRPr lang="en-US" sz="2800" b="1" dirty="0"/>
          </a:p>
          <a:p>
            <a:pPr marL="0" indent="0">
              <a:buNone/>
            </a:pPr>
            <a:endParaRPr lang="en-US" b="1" dirty="0" smtClean="0"/>
          </a:p>
          <a:p>
            <a:pPr marL="0" indent="0">
              <a:buNone/>
            </a:pPr>
            <a:r>
              <a:rPr lang="en-US" b="1" dirty="0" err="1" smtClean="0"/>
              <a:t>Cov</a:t>
            </a:r>
            <a:r>
              <a:rPr lang="en-US" b="1" dirty="0" smtClean="0"/>
              <a:t> (AB) : Since </a:t>
            </a:r>
            <a:r>
              <a:rPr lang="en-US" b="1" dirty="0"/>
              <a:t>(</a:t>
            </a:r>
            <a:r>
              <a:rPr lang="en-US" b="1" dirty="0" err="1"/>
              <a:t>R</a:t>
            </a:r>
            <a:r>
              <a:rPr lang="en-US" b="1" baseline="-25000" dirty="0" err="1"/>
              <a:t>Ai</a:t>
            </a:r>
            <a:r>
              <a:rPr lang="en-US" b="1" dirty="0"/>
              <a:t> - ER</a:t>
            </a:r>
            <a:r>
              <a:rPr lang="en-US" b="1" baseline="-25000" dirty="0"/>
              <a:t>A</a:t>
            </a:r>
            <a:r>
              <a:rPr lang="en-US" b="1" dirty="0" smtClean="0"/>
              <a:t>) =</a:t>
            </a:r>
            <a:r>
              <a:rPr lang="en-US" b="1" dirty="0"/>
              <a:t> </a:t>
            </a:r>
            <a:r>
              <a:rPr lang="en-US" b="1" dirty="0" smtClean="0"/>
              <a:t>0,</a:t>
            </a:r>
            <a:r>
              <a:rPr lang="en-US" b="1" dirty="0"/>
              <a:t>	</a:t>
            </a:r>
            <a:r>
              <a:rPr lang="en-US" b="1" dirty="0" err="1"/>
              <a:t>Cov</a:t>
            </a:r>
            <a:r>
              <a:rPr lang="en-US" b="1" dirty="0"/>
              <a:t>(AB)  =  0</a:t>
            </a:r>
            <a:endParaRPr lang="en-US" b="1" dirty="0" smtClean="0"/>
          </a:p>
          <a:p>
            <a:pPr marL="0" indent="0">
              <a:buNone/>
            </a:pPr>
            <a:endParaRPr lang="en-US" b="1" dirty="0" smtClean="0"/>
          </a:p>
          <a:p>
            <a:pPr marL="0" indent="0">
              <a:buNone/>
            </a:pPr>
            <a:r>
              <a:rPr lang="en-US" b="1" dirty="0" err="1" smtClean="0"/>
              <a:t>Cov</a:t>
            </a:r>
            <a:r>
              <a:rPr lang="en-US" b="1" dirty="0" smtClean="0"/>
              <a:t>(BC)=(</a:t>
            </a:r>
            <a:r>
              <a:rPr lang="en-US" b="1" dirty="0"/>
              <a:t>6-10)(14-10)(0.1) + (8-10)(12-10)0.2 + (10-10)(</a:t>
            </a:r>
            <a:r>
              <a:rPr lang="en-US" b="1" dirty="0" smtClean="0"/>
              <a:t>10-10)0.4 </a:t>
            </a:r>
            <a:r>
              <a:rPr lang="en-US" b="1" dirty="0"/>
              <a:t>		</a:t>
            </a:r>
            <a:r>
              <a:rPr lang="en-US" b="1" dirty="0" smtClean="0"/>
              <a:t>+ </a:t>
            </a:r>
            <a:r>
              <a:rPr lang="en-US" b="1" dirty="0"/>
              <a:t>(12-10)(8-10)0.2 + (14-10)(</a:t>
            </a:r>
            <a:r>
              <a:rPr lang="en-US" b="1" dirty="0" smtClean="0"/>
              <a:t>6-10)0.1 = -</a:t>
            </a:r>
            <a:r>
              <a:rPr lang="en-US" b="1" dirty="0"/>
              <a:t>4.8</a:t>
            </a:r>
          </a:p>
          <a:p>
            <a:pPr marL="0" indent="0">
              <a:buNone/>
            </a:pPr>
            <a:endParaRPr lang="en-US" sz="2400" dirty="0"/>
          </a:p>
          <a:p>
            <a:endParaRPr lang="en-US" dirty="0"/>
          </a:p>
        </p:txBody>
      </p:sp>
      <p:pic>
        <p:nvPicPr>
          <p:cNvPr id="5" name="Picture 4"/>
          <p:cNvPicPr>
            <a:picLocks noChangeAspect="1"/>
          </p:cNvPicPr>
          <p:nvPr/>
        </p:nvPicPr>
        <p:blipFill>
          <a:blip r:embed="rId2"/>
          <a:stretch>
            <a:fillRect/>
          </a:stretch>
        </p:blipFill>
        <p:spPr>
          <a:xfrm>
            <a:off x="529764" y="1274472"/>
            <a:ext cx="6324266" cy="996288"/>
          </a:xfrm>
          <a:prstGeom prst="rect">
            <a:avLst/>
          </a:prstGeom>
        </p:spPr>
      </p:pic>
    </p:spTree>
    <p:extLst>
      <p:ext uri="{BB962C8B-B14F-4D97-AF65-F5344CB8AC3E}">
        <p14:creationId xmlns:p14="http://schemas.microsoft.com/office/powerpoint/2010/main" val="3022093982"/>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03901"/>
            <a:ext cx="11582400" cy="709449"/>
          </a:xfrm>
        </p:spPr>
        <p:txBody>
          <a:bodyPr/>
          <a:lstStyle/>
          <a:p>
            <a:pPr algn="l"/>
            <a:r>
              <a:rPr lang="en-US" b="1" dirty="0" smtClean="0"/>
              <a:t/>
            </a:r>
            <a:br>
              <a:rPr lang="en-US" b="1" dirty="0" smtClean="0"/>
            </a:br>
            <a:r>
              <a:rPr lang="en-US" b="1" dirty="0"/>
              <a:t/>
            </a:r>
            <a:br>
              <a:rPr lang="en-US" b="1" dirty="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a:t/>
            </a:r>
            <a:br>
              <a:rPr lang="en-US" b="1" dirty="0"/>
            </a:br>
            <a:r>
              <a:rPr lang="en-US" b="1" dirty="0" smtClean="0"/>
              <a:t/>
            </a:r>
            <a:br>
              <a:rPr lang="en-US" b="1" dirty="0" smtClean="0"/>
            </a:br>
            <a:r>
              <a:rPr lang="en-US" b="1" dirty="0"/>
              <a:t/>
            </a:r>
            <a:br>
              <a:rPr lang="en-US" b="1" dirty="0"/>
            </a:br>
            <a:r>
              <a:rPr lang="en-US" b="1" dirty="0" smtClean="0"/>
              <a:t/>
            </a:r>
            <a:br>
              <a:rPr lang="en-US" b="1" dirty="0" smtClean="0"/>
            </a:br>
            <a:r>
              <a:rPr lang="en-US" b="1" dirty="0" smtClean="0"/>
              <a:t/>
            </a:r>
            <a:br>
              <a:rPr lang="en-US" b="1" dirty="0" smtClean="0"/>
            </a:br>
            <a:r>
              <a:rPr lang="en-US" sz="3600" b="1" dirty="0" smtClean="0"/>
              <a:t>Solution-Correlation </a:t>
            </a:r>
            <a:r>
              <a:rPr lang="en-US" sz="3600" b="1" dirty="0"/>
              <a:t>coefficient</a:t>
            </a:r>
            <a:r>
              <a:rPr lang="en-US" b="1" dirty="0"/>
              <a:t/>
            </a:r>
            <a:br>
              <a:rPr lang="en-US" b="1" dirty="0"/>
            </a:br>
            <a:r>
              <a:rPr lang="en-US" b="1" dirty="0"/>
              <a:t/>
            </a:r>
            <a:br>
              <a:rPr lang="en-US" b="1" dirty="0"/>
            </a:br>
            <a:r>
              <a:rPr lang="en-US" b="1" dirty="0" smtClean="0"/>
              <a:t/>
            </a:r>
            <a:br>
              <a:rPr lang="en-US" b="1" dirty="0" smtClean="0"/>
            </a:br>
            <a:r>
              <a:rPr lang="en-US" b="1" dirty="0" smtClean="0"/>
              <a:t/>
            </a:r>
            <a:br>
              <a:rPr lang="en-US" b="1" dirty="0" smtClean="0"/>
            </a:br>
            <a:r>
              <a:rPr lang="en-US" dirty="0" err="1"/>
              <a:t>i</a:t>
            </a:r>
            <a:r>
              <a:rPr lang="en-US" dirty="0"/>
              <a:t>.	</a:t>
            </a:r>
            <a:r>
              <a:rPr lang="en-US" sz="3200" dirty="0" err="1"/>
              <a:t>τ</a:t>
            </a:r>
            <a:r>
              <a:rPr lang="en-US" sz="3200" baseline="-25000" dirty="0" err="1"/>
              <a:t>AB</a:t>
            </a:r>
            <a:r>
              <a:rPr lang="en-US" sz="3200" dirty="0"/>
              <a:t>	=	</a:t>
            </a:r>
            <a:r>
              <a:rPr lang="en-US" sz="3200" u="sng" dirty="0" err="1"/>
              <a:t>Cov</a:t>
            </a:r>
            <a:r>
              <a:rPr lang="en-US" sz="3200" u="sng" baseline="-25000" dirty="0"/>
              <a:t>(AB)</a:t>
            </a:r>
            <a:r>
              <a:rPr lang="en-US" sz="3200" dirty="0"/>
              <a:t>	=	</a:t>
            </a:r>
            <a:r>
              <a:rPr lang="en-US" sz="3200" u="sng" dirty="0"/>
              <a:t>    0    </a:t>
            </a:r>
            <a:r>
              <a:rPr lang="en-US" sz="3200" dirty="0"/>
              <a:t>	=	0</a:t>
            </a:r>
            <a:br>
              <a:rPr lang="en-US" sz="3200" dirty="0"/>
            </a:br>
            <a:r>
              <a:rPr lang="en-US" sz="3200" dirty="0"/>
              <a:t>			</a:t>
            </a:r>
            <a:r>
              <a:rPr lang="en-US" sz="3200" dirty="0" err="1" smtClean="0"/>
              <a:t>δ</a:t>
            </a:r>
            <a:r>
              <a:rPr lang="en-US" sz="3200" baseline="-25000" dirty="0" err="1" smtClean="0"/>
              <a:t>A</a:t>
            </a:r>
            <a:r>
              <a:rPr lang="en-US" sz="3200" dirty="0" err="1" smtClean="0"/>
              <a:t>δ</a:t>
            </a:r>
            <a:r>
              <a:rPr lang="en-US" sz="3200" baseline="-25000" dirty="0" err="1" smtClean="0"/>
              <a:t>B</a:t>
            </a:r>
            <a:r>
              <a:rPr lang="en-US" sz="3200" dirty="0"/>
              <a:t>			(0)(2.2)</a:t>
            </a:r>
            <a:br>
              <a:rPr lang="en-US" sz="3200" dirty="0"/>
            </a:br>
            <a:r>
              <a:rPr lang="en-US" sz="3200" dirty="0"/>
              <a:t> </a:t>
            </a:r>
            <a:br>
              <a:rPr lang="en-US" sz="3200" dirty="0"/>
            </a:br>
            <a:r>
              <a:rPr lang="en-US" sz="3200" dirty="0" smtClean="0"/>
              <a:t>ii</a:t>
            </a:r>
            <a:r>
              <a:rPr lang="en-US" sz="3200" dirty="0"/>
              <a:t>.	</a:t>
            </a:r>
            <a:r>
              <a:rPr lang="en-US" sz="3200" dirty="0" err="1"/>
              <a:t>τ</a:t>
            </a:r>
            <a:r>
              <a:rPr lang="en-US" sz="3200" baseline="-25000" dirty="0" err="1"/>
              <a:t>BC</a:t>
            </a:r>
            <a:r>
              <a:rPr lang="en-US" sz="3200" dirty="0"/>
              <a:t>	=	</a:t>
            </a:r>
            <a:r>
              <a:rPr lang="en-US" sz="3200" u="sng" dirty="0" err="1"/>
              <a:t>Cov</a:t>
            </a:r>
            <a:r>
              <a:rPr lang="en-US" sz="3200" u="sng" baseline="-25000" dirty="0"/>
              <a:t>(BC)</a:t>
            </a:r>
            <a:r>
              <a:rPr lang="en-US" sz="3200" dirty="0"/>
              <a:t>	=	</a:t>
            </a:r>
            <a:r>
              <a:rPr lang="en-US" sz="3200" u="sng" dirty="0"/>
              <a:t>    -4.8     </a:t>
            </a:r>
            <a:r>
              <a:rPr lang="en-US" sz="3200" dirty="0"/>
              <a:t>	=	-1.0</a:t>
            </a:r>
            <a:br>
              <a:rPr lang="en-US" sz="3200" dirty="0"/>
            </a:br>
            <a:r>
              <a:rPr lang="en-US" sz="3200" dirty="0"/>
              <a:t>			</a:t>
            </a:r>
            <a:r>
              <a:rPr lang="en-US" sz="3200" dirty="0" smtClean="0"/>
              <a:t> </a:t>
            </a:r>
            <a:r>
              <a:rPr lang="en-US" sz="3200" dirty="0" err="1"/>
              <a:t>δ</a:t>
            </a:r>
            <a:r>
              <a:rPr lang="en-US" sz="3200" baseline="-25000" dirty="0" err="1"/>
              <a:t>B</a:t>
            </a:r>
            <a:r>
              <a:rPr lang="en-US" sz="3200" dirty="0" err="1"/>
              <a:t>δ</a:t>
            </a:r>
            <a:r>
              <a:rPr lang="en-US" sz="3200" baseline="-25000" dirty="0" err="1"/>
              <a:t>C</a:t>
            </a:r>
            <a:r>
              <a:rPr lang="en-US" sz="3200" dirty="0"/>
              <a:t>		</a:t>
            </a:r>
            <a:r>
              <a:rPr lang="en-US" sz="3200" dirty="0" smtClean="0"/>
              <a:t>        (</a:t>
            </a:r>
            <a:r>
              <a:rPr lang="en-US" sz="3200" dirty="0"/>
              <a:t>2.2)(2.2)</a:t>
            </a:r>
            <a:br>
              <a:rPr lang="en-US" sz="3200" dirty="0"/>
            </a:br>
            <a:r>
              <a:rPr lang="en-US" dirty="0"/>
              <a:t/>
            </a:r>
            <a:br>
              <a:rPr lang="en-US" dirty="0"/>
            </a:br>
            <a:r>
              <a:rPr lang="en-US" b="1" dirty="0" smtClean="0"/>
              <a:t/>
            </a:r>
            <a:br>
              <a:rPr lang="en-US" b="1" dirty="0" smtClean="0"/>
            </a:br>
            <a:r>
              <a:rPr lang="en-US" dirty="0"/>
              <a:t> </a:t>
            </a:r>
            <a:br>
              <a:rPr lang="en-US" dirty="0"/>
            </a:br>
            <a:r>
              <a:rPr lang="en-US" sz="3600" dirty="0"/>
              <a:t/>
            </a:r>
            <a:br>
              <a:rPr lang="en-US" sz="3600" dirty="0"/>
            </a:br>
            <a:endParaRPr lang="en-US" sz="3600" dirty="0"/>
          </a:p>
        </p:txBody>
      </p:sp>
      <p:sp>
        <p:nvSpPr>
          <p:cNvPr id="7"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47985957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3421" y="173421"/>
            <a:ext cx="11408979" cy="835572"/>
          </a:xfrm>
        </p:spPr>
        <p:txBody>
          <a:bodyPr/>
          <a:lstStyle/>
          <a:p>
            <a:pPr algn="l"/>
            <a:r>
              <a:rPr lang="en-US" b="1" dirty="0" smtClean="0"/>
              <a:t/>
            </a:r>
            <a:br>
              <a:rPr lang="en-US" b="1" dirty="0" smtClean="0"/>
            </a:br>
            <a:r>
              <a:rPr lang="en-US" b="1" dirty="0"/>
              <a:t/>
            </a:r>
            <a:br>
              <a:rPr lang="en-US" b="1" dirty="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a:t/>
            </a:r>
            <a:br>
              <a:rPr lang="en-US" b="1" dirty="0"/>
            </a:br>
            <a:r>
              <a:rPr lang="en-US" b="1" dirty="0" smtClean="0"/>
              <a:t/>
            </a:r>
            <a:br>
              <a:rPr lang="en-US" b="1" dirty="0" smtClean="0"/>
            </a:br>
            <a:r>
              <a:rPr lang="en-US" b="1" dirty="0" smtClean="0"/>
              <a:t/>
            </a:r>
            <a:br>
              <a:rPr lang="en-US" b="1" dirty="0" smtClean="0"/>
            </a:br>
            <a:r>
              <a:rPr lang="en-US" b="1" dirty="0"/>
              <a:t/>
            </a:r>
            <a:br>
              <a:rPr lang="en-US" b="1" dirty="0"/>
            </a:br>
            <a:r>
              <a:rPr lang="en-US" b="1" dirty="0" smtClean="0"/>
              <a:t/>
            </a:r>
            <a:br>
              <a:rPr lang="en-US" b="1" dirty="0" smtClean="0"/>
            </a:br>
            <a:r>
              <a:rPr lang="en-US" b="1" dirty="0"/>
              <a:t/>
            </a:r>
            <a:br>
              <a:rPr lang="en-US" b="1" dirty="0"/>
            </a:br>
            <a:r>
              <a:rPr lang="en-US" sz="3600" b="1" dirty="0" smtClean="0"/>
              <a:t>Efficient Portfolio </a:t>
            </a:r>
            <a:br>
              <a:rPr lang="en-US" sz="3600" b="1" dirty="0" smtClean="0"/>
            </a:br>
            <a:r>
              <a:rPr lang="en-US" b="1" dirty="0"/>
              <a:t/>
            </a:r>
            <a:br>
              <a:rPr lang="en-US" b="1" dirty="0"/>
            </a:br>
            <a:r>
              <a:rPr lang="en-US" sz="3200" dirty="0" smtClean="0"/>
              <a:t>Efficient </a:t>
            </a:r>
            <a:r>
              <a:rPr lang="en-US" sz="3200" dirty="0"/>
              <a:t>portfolios -portfolio which provide the highest expected return for any degree of risk, or the lowest degree of risk for any expected return. </a:t>
            </a:r>
            <a:r>
              <a:rPr lang="en-US" sz="3200" dirty="0" smtClean="0"/>
              <a:t/>
            </a:r>
            <a:br>
              <a:rPr lang="en-US" sz="3200" dirty="0" smtClean="0"/>
            </a:br>
            <a:r>
              <a:rPr lang="en-US" sz="3200" dirty="0"/>
              <a:t/>
            </a:r>
            <a:br>
              <a:rPr lang="en-US" sz="3200" dirty="0"/>
            </a:br>
            <a:r>
              <a:rPr lang="en-US" sz="3200" dirty="0"/>
              <a:t>The risk can be divided into two:</a:t>
            </a:r>
            <a:br>
              <a:rPr lang="en-US" sz="3200" dirty="0"/>
            </a:br>
            <a:r>
              <a:rPr lang="en-US" sz="3200" dirty="0"/>
              <a:t>a.	The diversifiable (unsystematic) </a:t>
            </a:r>
            <a:r>
              <a:rPr lang="en-US" sz="3200" dirty="0" smtClean="0"/>
              <a:t>risk- can be </a:t>
            </a:r>
            <a:r>
              <a:rPr lang="en-US" sz="3200" dirty="0" err="1" smtClean="0"/>
              <a:t>mininised</a:t>
            </a:r>
            <a:r>
              <a:rPr lang="en-US" sz="3200" dirty="0" smtClean="0"/>
              <a:t> by increasing number of assets in the </a:t>
            </a:r>
            <a:r>
              <a:rPr lang="en-US" sz="3200" dirty="0" err="1" smtClean="0"/>
              <a:t>portf</a:t>
            </a:r>
            <a:r>
              <a:rPr lang="en-US" sz="3200" dirty="0"/>
              <a:t/>
            </a:r>
            <a:br>
              <a:rPr lang="en-US" sz="3200" dirty="0"/>
            </a:br>
            <a:r>
              <a:rPr lang="en-US" sz="3200" dirty="0"/>
              <a:t>b	The non-diversifiable (systematic) risk.</a:t>
            </a:r>
            <a:br>
              <a:rPr lang="en-US" sz="3200" dirty="0"/>
            </a:br>
            <a:r>
              <a:rPr lang="en-US" dirty="0" smtClean="0"/>
              <a:t/>
            </a:r>
            <a:br>
              <a:rPr lang="en-US" dirty="0" smtClean="0"/>
            </a:br>
            <a:r>
              <a:rPr lang="en-US" dirty="0" smtClean="0"/>
              <a:t/>
            </a:r>
            <a:br>
              <a:rPr lang="en-US" dirty="0" smtClean="0"/>
            </a:br>
            <a:r>
              <a:rPr lang="en-US" b="1" dirty="0" smtClean="0"/>
              <a:t/>
            </a:r>
            <a:br>
              <a:rPr lang="en-US" b="1" dirty="0" smtClean="0"/>
            </a:br>
            <a:r>
              <a:rPr lang="en-US" b="1" dirty="0" smtClean="0"/>
              <a:t/>
            </a:r>
            <a:br>
              <a:rPr lang="en-US" b="1" dirty="0" smtClean="0"/>
            </a:br>
            <a:r>
              <a:rPr lang="en-US" dirty="0"/>
              <a:t> </a:t>
            </a:r>
            <a:br>
              <a:rPr lang="en-US" dirty="0"/>
            </a:br>
            <a:endParaRPr lang="en-US" sz="3600" dirty="0"/>
          </a:p>
        </p:txBody>
      </p:sp>
      <p:sp>
        <p:nvSpPr>
          <p:cNvPr id="7"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527503651"/>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3421" y="173421"/>
            <a:ext cx="11408979" cy="835572"/>
          </a:xfrm>
        </p:spPr>
        <p:txBody>
          <a:bodyPr/>
          <a:lstStyle/>
          <a:p>
            <a:pPr algn="l"/>
            <a:r>
              <a:rPr lang="en-US" b="1" dirty="0" smtClean="0"/>
              <a:t/>
            </a:r>
            <a:br>
              <a:rPr lang="en-US" b="1" dirty="0" smtClean="0"/>
            </a:br>
            <a:r>
              <a:rPr lang="en-US" b="1" dirty="0"/>
              <a:t/>
            </a:r>
            <a:br>
              <a:rPr lang="en-US" b="1" dirty="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a:t/>
            </a:r>
            <a:br>
              <a:rPr lang="en-US" b="1" dirty="0"/>
            </a:br>
            <a:r>
              <a:rPr lang="en-US" b="1" dirty="0" smtClean="0"/>
              <a:t/>
            </a:r>
            <a:br>
              <a:rPr lang="en-US" b="1" dirty="0" smtClean="0"/>
            </a:br>
            <a:r>
              <a:rPr lang="en-US" b="1" dirty="0"/>
              <a:t/>
            </a:r>
            <a:br>
              <a:rPr lang="en-US" b="1" dirty="0"/>
            </a:br>
            <a:r>
              <a:rPr lang="en-US" b="1" dirty="0" smtClean="0"/>
              <a:t/>
            </a:r>
            <a:br>
              <a:rPr lang="en-US" b="1" dirty="0" smtClean="0"/>
            </a:br>
            <a:r>
              <a:rPr lang="en-US" b="1" dirty="0"/>
              <a:t/>
            </a:r>
            <a:br>
              <a:rPr lang="en-US" b="1" dirty="0"/>
            </a:br>
            <a:r>
              <a:rPr lang="en-US" b="1" dirty="0" smtClean="0"/>
              <a:t>Types </a:t>
            </a:r>
            <a:r>
              <a:rPr lang="en-US" b="1" dirty="0"/>
              <a:t>of Risks</a:t>
            </a:r>
            <a:br>
              <a:rPr lang="en-US" b="1" dirty="0"/>
            </a:br>
            <a:r>
              <a:rPr lang="en-US" b="1" dirty="0"/>
              <a:t/>
            </a:r>
            <a:br>
              <a:rPr lang="en-US" b="1" dirty="0"/>
            </a:br>
            <a:r>
              <a:rPr lang="en-US" dirty="0"/>
              <a:t/>
            </a:r>
            <a:br>
              <a:rPr lang="en-US" dirty="0"/>
            </a:br>
            <a:r>
              <a:rPr lang="en-US" b="1" dirty="0" smtClean="0"/>
              <a:t/>
            </a:r>
            <a:br>
              <a:rPr lang="en-US" b="1" dirty="0" smtClean="0"/>
            </a:br>
            <a:r>
              <a:rPr lang="en-US" b="1" dirty="0" smtClean="0"/>
              <a:t/>
            </a:r>
            <a:br>
              <a:rPr lang="en-US" b="1" dirty="0" smtClean="0"/>
            </a:br>
            <a:r>
              <a:rPr lang="en-US" b="1" dirty="0"/>
              <a:t/>
            </a:r>
            <a:br>
              <a:rPr lang="en-US" b="1" dirty="0"/>
            </a:br>
            <a:r>
              <a:rPr lang="en-US" b="1" dirty="0" smtClean="0"/>
              <a:t/>
            </a:r>
            <a:br>
              <a:rPr lang="en-US" b="1" dirty="0" smtClean="0"/>
            </a:br>
            <a:r>
              <a:rPr lang="en-US" b="1" dirty="0"/>
              <a:t/>
            </a:r>
            <a:br>
              <a:rPr lang="en-US" b="1" dirty="0"/>
            </a:br>
            <a:r>
              <a:rPr lang="en-US" b="1" dirty="0" smtClean="0"/>
              <a:t/>
            </a:r>
            <a:br>
              <a:rPr lang="en-US" b="1" dirty="0" smtClean="0"/>
            </a:br>
            <a:r>
              <a:rPr lang="en-US" b="1" dirty="0" smtClean="0"/>
              <a:t/>
            </a:r>
            <a:br>
              <a:rPr lang="en-US" b="1" dirty="0" smtClean="0"/>
            </a:br>
            <a:r>
              <a:rPr lang="en-US" dirty="0"/>
              <a:t> </a:t>
            </a:r>
            <a:br>
              <a:rPr lang="en-US" dirty="0"/>
            </a:br>
            <a:endParaRPr lang="en-US" sz="3600" dirty="0"/>
          </a:p>
        </p:txBody>
      </p:sp>
      <p:sp>
        <p:nvSpPr>
          <p:cNvPr id="7"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4" name="Picture 3"/>
          <p:cNvPicPr>
            <a:picLocks noChangeAspect="1"/>
          </p:cNvPicPr>
          <p:nvPr/>
        </p:nvPicPr>
        <p:blipFill>
          <a:blip r:embed="rId2"/>
          <a:stretch>
            <a:fillRect/>
          </a:stretch>
        </p:blipFill>
        <p:spPr>
          <a:xfrm>
            <a:off x="779038" y="1770603"/>
            <a:ext cx="8334482" cy="4508276"/>
          </a:xfrm>
          <a:prstGeom prst="rect">
            <a:avLst/>
          </a:prstGeom>
        </p:spPr>
      </p:pic>
    </p:spTree>
    <p:extLst>
      <p:ext uri="{BB962C8B-B14F-4D97-AF65-F5344CB8AC3E}">
        <p14:creationId xmlns:p14="http://schemas.microsoft.com/office/powerpoint/2010/main" val="4294671568"/>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3421" y="173421"/>
            <a:ext cx="11408979" cy="835572"/>
          </a:xfrm>
        </p:spPr>
        <p:txBody>
          <a:bodyPr/>
          <a:lstStyle/>
          <a:p>
            <a:pPr algn="l"/>
            <a:r>
              <a:rPr lang="en-US" b="1" dirty="0" smtClean="0"/>
              <a:t/>
            </a:r>
            <a:br>
              <a:rPr lang="en-US" b="1" dirty="0" smtClean="0"/>
            </a:br>
            <a:r>
              <a:rPr lang="en-US" b="1" dirty="0"/>
              <a:t/>
            </a:r>
            <a:br>
              <a:rPr lang="en-US" b="1" dirty="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a:t/>
            </a:r>
            <a:br>
              <a:rPr lang="en-US" b="1" dirty="0"/>
            </a:br>
            <a:r>
              <a:rPr lang="en-US" b="1" dirty="0" smtClean="0"/>
              <a:t/>
            </a:r>
            <a:br>
              <a:rPr lang="en-US" b="1" dirty="0" smtClean="0"/>
            </a:br>
            <a:r>
              <a:rPr lang="en-US" b="1" dirty="0"/>
              <a:t/>
            </a:r>
            <a:br>
              <a:rPr lang="en-US" b="1" dirty="0"/>
            </a:br>
            <a:r>
              <a:rPr lang="en-US" b="1" dirty="0" smtClean="0"/>
              <a:t/>
            </a:r>
            <a:br>
              <a:rPr lang="en-US" b="1" dirty="0" smtClean="0"/>
            </a:br>
            <a:r>
              <a:rPr lang="en-US" b="1" dirty="0" smtClean="0"/>
              <a:t>Summary</a:t>
            </a:r>
            <a:br>
              <a:rPr lang="en-US" b="1" dirty="0" smtClean="0"/>
            </a:br>
            <a:r>
              <a:rPr lang="en-US" b="1" dirty="0"/>
              <a:t/>
            </a:r>
            <a:br>
              <a:rPr lang="en-US" b="1" dirty="0"/>
            </a:br>
            <a:r>
              <a:rPr lang="en-US" sz="3200" dirty="0" err="1" smtClean="0"/>
              <a:t>1.Risk</a:t>
            </a:r>
            <a:r>
              <a:rPr lang="en-US" sz="3200" dirty="0" smtClean="0"/>
              <a:t> </a:t>
            </a:r>
            <a:r>
              <a:rPr lang="en-US" sz="3200" dirty="0"/>
              <a:t>comes in two types:</a:t>
            </a:r>
            <a:br>
              <a:rPr lang="en-US" sz="3200" dirty="0"/>
            </a:br>
            <a:r>
              <a:rPr lang="en-US" sz="3200" i="1" dirty="0"/>
              <a:t>• </a:t>
            </a:r>
            <a:r>
              <a:rPr lang="en-US" sz="3200" dirty="0"/>
              <a:t>Diversifiable (non-systematic)</a:t>
            </a:r>
            <a:br>
              <a:rPr lang="en-US" sz="3200" dirty="0"/>
            </a:br>
            <a:r>
              <a:rPr lang="en-US" sz="3200" i="1" dirty="0"/>
              <a:t>• </a:t>
            </a:r>
            <a:r>
              <a:rPr lang="en-US" sz="3200" dirty="0"/>
              <a:t>Non-diversifiable (systematic)</a:t>
            </a:r>
            <a:br>
              <a:rPr lang="en-US" sz="3200" dirty="0"/>
            </a:br>
            <a:r>
              <a:rPr lang="en-US" sz="3200" dirty="0"/>
              <a:t>2. Diversification reduces (diversifiable) risk.</a:t>
            </a:r>
            <a:br>
              <a:rPr lang="en-US" sz="3200" dirty="0"/>
            </a:br>
            <a:r>
              <a:rPr lang="en-US" sz="3200" dirty="0"/>
              <a:t>3. Risk of a portfolio is influenced by</a:t>
            </a:r>
            <a:br>
              <a:rPr lang="en-US" sz="3200" dirty="0"/>
            </a:br>
            <a:r>
              <a:rPr lang="en-US" sz="3200" dirty="0" smtClean="0"/>
              <a:t>-Weight </a:t>
            </a:r>
            <a:r>
              <a:rPr lang="en-US" sz="3200" dirty="0"/>
              <a:t>of individual assets</a:t>
            </a:r>
            <a:br>
              <a:rPr lang="en-US" sz="3200" dirty="0"/>
            </a:br>
            <a:r>
              <a:rPr lang="en-US" sz="3200" dirty="0" smtClean="0"/>
              <a:t>-Correlation </a:t>
            </a:r>
            <a:r>
              <a:rPr lang="en-US" sz="3200" dirty="0"/>
              <a:t>coefficients</a:t>
            </a:r>
            <a:br>
              <a:rPr lang="en-US" sz="3200" dirty="0"/>
            </a:br>
            <a:r>
              <a:rPr lang="en-US" sz="3200" dirty="0" smtClean="0"/>
              <a:t>-Risk </a:t>
            </a:r>
            <a:r>
              <a:rPr lang="en-US" sz="3200" dirty="0"/>
              <a:t>of individual assets</a:t>
            </a:r>
            <a:br>
              <a:rPr lang="en-US" sz="3200" dirty="0"/>
            </a:br>
            <a:r>
              <a:rPr lang="en-US" sz="3200" b="1" dirty="0"/>
              <a:t> </a:t>
            </a:r>
            <a:r>
              <a:rPr lang="en-US" sz="3200" b="1" dirty="0" smtClean="0"/>
              <a:t/>
            </a:r>
            <a:br>
              <a:rPr lang="en-US" sz="3200" b="1" dirty="0" smtClean="0"/>
            </a:br>
            <a:r>
              <a:rPr lang="en-US" b="1" dirty="0"/>
              <a:t/>
            </a:r>
            <a:br>
              <a:rPr lang="en-US" b="1" dirty="0"/>
            </a:br>
            <a:r>
              <a:rPr lang="en-US" b="1" dirty="0" smtClean="0"/>
              <a:t/>
            </a:r>
            <a:br>
              <a:rPr lang="en-US" b="1" dirty="0" smtClean="0"/>
            </a:br>
            <a:r>
              <a:rPr lang="en-US" b="1" dirty="0" smtClean="0"/>
              <a:t/>
            </a:r>
            <a:br>
              <a:rPr lang="en-US" b="1" dirty="0" smtClean="0"/>
            </a:br>
            <a:r>
              <a:rPr lang="en-US" sz="3600" dirty="0"/>
              <a:t/>
            </a:r>
            <a:br>
              <a:rPr lang="en-US" sz="3600" dirty="0"/>
            </a:br>
            <a:endParaRPr lang="en-US" sz="3200" dirty="0"/>
          </a:p>
        </p:txBody>
      </p:sp>
      <p:sp>
        <p:nvSpPr>
          <p:cNvPr id="7"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491229532"/>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778" y="152399"/>
            <a:ext cx="11347622" cy="688259"/>
          </a:xfrm>
        </p:spPr>
        <p:txBody>
          <a:bodyPr/>
          <a:lstStyle/>
          <a:p>
            <a:r>
              <a:rPr lang="en-US" b="1" dirty="0" smtClean="0"/>
              <a:t/>
            </a:r>
            <a:br>
              <a:rPr lang="en-US" b="1" dirty="0" smtClean="0"/>
            </a:br>
            <a:r>
              <a:rPr lang="en-US" b="1" dirty="0"/>
              <a:t/>
            </a:r>
            <a:br>
              <a:rPr lang="en-US" b="1" dirty="0"/>
            </a:br>
            <a:r>
              <a:rPr lang="en-US" b="1" dirty="0" smtClean="0"/>
              <a:t/>
            </a:r>
            <a:br>
              <a:rPr lang="en-US" b="1" dirty="0" smtClean="0"/>
            </a:br>
            <a:r>
              <a:rPr lang="en-US" sz="3600" b="1" i="1" dirty="0" smtClean="0"/>
              <a:t>THANK YOU </a:t>
            </a:r>
            <a:r>
              <a:rPr lang="en-US" i="1" dirty="0"/>
              <a:t/>
            </a:r>
            <a:br>
              <a:rPr lang="en-US" i="1" dirty="0"/>
            </a:br>
            <a:r>
              <a:rPr lang="en-US" dirty="0"/>
              <a:t> </a:t>
            </a:r>
            <a:br>
              <a:rPr lang="en-US" dirty="0"/>
            </a:br>
            <a:r>
              <a:rPr lang="en-US" sz="3600" dirty="0"/>
              <a:t/>
            </a:r>
            <a:br>
              <a:rPr lang="en-US" sz="3600" dirty="0"/>
            </a:br>
            <a:endParaRPr lang="en-US" sz="3600" dirty="0"/>
          </a:p>
        </p:txBody>
      </p:sp>
      <p:sp>
        <p:nvSpPr>
          <p:cNvPr id="3" name="Content Placeholder 2"/>
          <p:cNvSpPr>
            <a:spLocks noGrp="1"/>
          </p:cNvSpPr>
          <p:nvPr>
            <p:ph idx="1"/>
          </p:nvPr>
        </p:nvSpPr>
        <p:spPr>
          <a:xfrm>
            <a:off x="234778" y="993056"/>
            <a:ext cx="11685079" cy="5750644"/>
          </a:xfrm>
        </p:spPr>
        <p:txBody>
          <a:bodyPr/>
          <a:lstStyle/>
          <a:p>
            <a:pPr lvl="0">
              <a:buFont typeface="Arial" panose="020B0604020202020204" pitchFamily="34" charset="0"/>
              <a:buChar char="•"/>
            </a:pPr>
            <a:endParaRPr lang="en-US" dirty="0" smtClean="0"/>
          </a:p>
          <a:p>
            <a:pPr lvl="0">
              <a:buFont typeface="Arial" panose="020B0604020202020204" pitchFamily="34" charset="0"/>
              <a:buChar char="•"/>
            </a:pPr>
            <a:r>
              <a:rPr lang="en-US" sz="3600" i="1" dirty="0" smtClean="0"/>
              <a:t>We </a:t>
            </a:r>
            <a:r>
              <a:rPr lang="en-US" sz="3600" i="1" dirty="0"/>
              <a:t>have come to the end of Lecture </a:t>
            </a:r>
            <a:r>
              <a:rPr lang="en-US" sz="3600" i="1" dirty="0" smtClean="0"/>
              <a:t>Eleven</a:t>
            </a:r>
            <a:endParaRPr lang="en-US" sz="3600" i="1" dirty="0"/>
          </a:p>
          <a:p>
            <a:pPr lvl="0">
              <a:buFont typeface="Arial" panose="020B0604020202020204" pitchFamily="34" charset="0"/>
              <a:buChar char="•"/>
            </a:pPr>
            <a:r>
              <a:rPr lang="en-GB" sz="3600" i="1" dirty="0"/>
              <a:t>It was  nice having you in this class</a:t>
            </a:r>
          </a:p>
          <a:p>
            <a:pPr lvl="0">
              <a:buFont typeface="Arial" panose="020B0604020202020204" pitchFamily="34" charset="0"/>
              <a:buChar char="•"/>
            </a:pPr>
            <a:r>
              <a:rPr lang="en-GB" sz="3600" i="1" dirty="0"/>
              <a:t>See you in the next class</a:t>
            </a:r>
          </a:p>
          <a:p>
            <a:pPr marL="0" indent="0">
              <a:buNone/>
            </a:pPr>
            <a:endParaRPr lang="en-US" sz="3600" i="1" dirty="0"/>
          </a:p>
          <a:p>
            <a:pPr algn="just"/>
            <a:endParaRPr lang="en-US" dirty="0"/>
          </a:p>
        </p:txBody>
      </p:sp>
      <p:sp>
        <p:nvSpPr>
          <p:cNvPr id="7"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705140726"/>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778" y="152399"/>
            <a:ext cx="11347622" cy="688259"/>
          </a:xfrm>
        </p:spPr>
        <p:txBody>
          <a:bodyPr/>
          <a:lstStyle/>
          <a:p>
            <a:pPr algn="l"/>
            <a:r>
              <a:rPr lang="en-US" b="1" dirty="0" smtClean="0"/>
              <a:t/>
            </a:r>
            <a:br>
              <a:rPr lang="en-US" b="1" dirty="0" smtClean="0"/>
            </a:br>
            <a:r>
              <a:rPr lang="en-US" b="1" dirty="0"/>
              <a:t/>
            </a:r>
            <a:br>
              <a:rPr lang="en-US" b="1" dirty="0"/>
            </a:br>
            <a:r>
              <a:rPr lang="en-US" b="1" dirty="0" smtClean="0"/>
              <a:t/>
            </a:r>
            <a:br>
              <a:rPr lang="en-US" b="1" dirty="0" smtClean="0"/>
            </a:br>
            <a:r>
              <a:rPr lang="en-US" sz="3600" b="1" dirty="0"/>
              <a:t>REFERENCES</a:t>
            </a:r>
            <a:r>
              <a:rPr lang="en-US" sz="3600" dirty="0"/>
              <a:t/>
            </a:r>
            <a:br>
              <a:rPr lang="en-US" sz="3600" dirty="0"/>
            </a:br>
            <a:r>
              <a:rPr lang="en-US" dirty="0"/>
              <a:t/>
            </a:r>
            <a:br>
              <a:rPr lang="en-US" dirty="0"/>
            </a:br>
            <a:r>
              <a:rPr lang="en-US" dirty="0"/>
              <a:t> </a:t>
            </a:r>
            <a:br>
              <a:rPr lang="en-US" dirty="0"/>
            </a:br>
            <a:r>
              <a:rPr lang="en-US" sz="3600" dirty="0"/>
              <a:t/>
            </a:r>
            <a:br>
              <a:rPr lang="en-US" sz="3600" dirty="0"/>
            </a:br>
            <a:endParaRPr lang="en-US" sz="3600" dirty="0"/>
          </a:p>
        </p:txBody>
      </p:sp>
      <p:sp>
        <p:nvSpPr>
          <p:cNvPr id="3" name="Content Placeholder 2"/>
          <p:cNvSpPr>
            <a:spLocks noGrp="1"/>
          </p:cNvSpPr>
          <p:nvPr>
            <p:ph idx="1"/>
          </p:nvPr>
        </p:nvSpPr>
        <p:spPr>
          <a:xfrm>
            <a:off x="234778" y="993056"/>
            <a:ext cx="11685079" cy="5750644"/>
          </a:xfrm>
        </p:spPr>
        <p:txBody>
          <a:bodyPr/>
          <a:lstStyle/>
          <a:p>
            <a:pPr marL="0" indent="0">
              <a:buNone/>
            </a:pPr>
            <a:r>
              <a:rPr lang="en-US" dirty="0"/>
              <a:t> </a:t>
            </a:r>
            <a:r>
              <a:rPr lang="en-US" dirty="0" err="1"/>
              <a:t>Brealey</a:t>
            </a:r>
            <a:r>
              <a:rPr lang="en-US" dirty="0"/>
              <a:t>, Myers &amp; Allen, Principles of Corporate Finance, the McGraw-Hill Companies, Inc., 2007.</a:t>
            </a:r>
          </a:p>
          <a:p>
            <a:pPr marL="0" indent="0">
              <a:buNone/>
            </a:pPr>
            <a:endParaRPr lang="en-US" dirty="0"/>
          </a:p>
          <a:p>
            <a:pPr marL="0" indent="0">
              <a:buNone/>
            </a:pPr>
            <a:r>
              <a:rPr lang="en-US" dirty="0" err="1" smtClean="0"/>
              <a:t>Gitman,L</a:t>
            </a:r>
            <a:r>
              <a:rPr lang="en-US" dirty="0" smtClean="0"/>
              <a:t> </a:t>
            </a:r>
            <a:r>
              <a:rPr lang="en-US" dirty="0"/>
              <a:t>&amp; </a:t>
            </a:r>
            <a:r>
              <a:rPr lang="en-US" dirty="0" err="1"/>
              <a:t>Zutterc</a:t>
            </a:r>
            <a:r>
              <a:rPr lang="en-US" dirty="0"/>
              <a:t> </a:t>
            </a:r>
            <a:r>
              <a:rPr lang="en-US" dirty="0" err="1"/>
              <a:t>C.Principles</a:t>
            </a:r>
            <a:r>
              <a:rPr lang="en-US" dirty="0"/>
              <a:t> of Managerial Finance, 14th ed. Pearson Education Limited, 2015</a:t>
            </a:r>
          </a:p>
          <a:p>
            <a:pPr marL="0" indent="0">
              <a:buNone/>
            </a:pPr>
            <a:endParaRPr lang="en-US" dirty="0"/>
          </a:p>
          <a:p>
            <a:pPr marL="0" indent="0">
              <a:buNone/>
            </a:pPr>
            <a:r>
              <a:rPr lang="en-US" dirty="0"/>
              <a:t>Van Horne, James C, .Fundamentals of Financial Management 13th ed. Pearson Education Limited, 2005  </a:t>
            </a:r>
          </a:p>
          <a:p>
            <a:pPr marL="0" indent="0">
              <a:buNone/>
            </a:pPr>
            <a:endParaRPr lang="en-US" dirty="0"/>
          </a:p>
          <a:p>
            <a:pPr algn="just"/>
            <a:endParaRPr lang="en-US" dirty="0"/>
          </a:p>
          <a:p>
            <a:pPr algn="just"/>
            <a:endParaRPr lang="en-US" dirty="0"/>
          </a:p>
        </p:txBody>
      </p:sp>
      <p:sp>
        <p:nvSpPr>
          <p:cNvPr id="7"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595548045"/>
      </p:ext>
    </p:extLst>
  </p:cSld>
  <p:clrMapOvr>
    <a:masterClrMapping/>
  </p:clrMapOvr>
  <p:timing>
    <p:tnLst>
      <p:par>
        <p:cTn id="1" dur="indefinite" restart="never" nodeType="tmRoot"/>
      </p:par>
    </p:tnLst>
  </p:timing>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7D65EE33-6EC9-4595-8B7B-A6BA5ED4063D}" vid="{38DF78B5-C8BD-4476-BEE4-FA264D75F6A6}"/>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Presentation3</Template>
  <TotalTime>17253</TotalTime>
  <Words>3524</Words>
  <Application>Microsoft Office PowerPoint</Application>
  <PresentationFormat>Widescreen</PresentationFormat>
  <Paragraphs>521</Paragraphs>
  <Slides>47</Slides>
  <Notes>3</Notes>
  <HiddenSlides>0</HiddenSlides>
  <MMClips>0</MMClips>
  <ScaleCrop>false</ScaleCrop>
  <HeadingPairs>
    <vt:vector size="8" baseType="variant">
      <vt:variant>
        <vt:lpstr>Fonts Used</vt:lpstr>
      </vt:variant>
      <vt:variant>
        <vt:i4>9</vt:i4>
      </vt:variant>
      <vt:variant>
        <vt:lpstr>Theme</vt:lpstr>
      </vt:variant>
      <vt:variant>
        <vt:i4>2</vt:i4>
      </vt:variant>
      <vt:variant>
        <vt:lpstr>Embedded OLE Servers</vt:lpstr>
      </vt:variant>
      <vt:variant>
        <vt:i4>1</vt:i4>
      </vt:variant>
      <vt:variant>
        <vt:lpstr>Slide Titles</vt:lpstr>
      </vt:variant>
      <vt:variant>
        <vt:i4>47</vt:i4>
      </vt:variant>
    </vt:vector>
  </HeadingPairs>
  <TitlesOfParts>
    <vt:vector size="59" baseType="lpstr">
      <vt:lpstr>Arial</vt:lpstr>
      <vt:lpstr>Calibri</vt:lpstr>
      <vt:lpstr>Cambria Math</vt:lpstr>
      <vt:lpstr>Courier New</vt:lpstr>
      <vt:lpstr>Lucida Sans</vt:lpstr>
      <vt:lpstr>Narkisim</vt:lpstr>
      <vt:lpstr>Symbol</vt:lpstr>
      <vt:lpstr>Times New Roman</vt:lpstr>
      <vt:lpstr>Wingdings</vt:lpstr>
      <vt:lpstr>Theme1</vt:lpstr>
      <vt:lpstr>Custom Design</vt:lpstr>
      <vt:lpstr>Equation.3</vt:lpstr>
      <vt:lpstr>Business Finance   Week 11 Risk and Return</vt:lpstr>
      <vt:lpstr>Intended Learning Outcomes </vt:lpstr>
      <vt:lpstr>                     Introduction</vt:lpstr>
      <vt:lpstr>The concept of Risk and Return </vt:lpstr>
      <vt:lpstr>Probability  </vt:lpstr>
      <vt:lpstr>Illustration</vt:lpstr>
      <vt:lpstr>Attitudes towards Risk</vt:lpstr>
      <vt:lpstr> Illustration –Attitude towards risk</vt:lpstr>
      <vt:lpstr>Solution</vt:lpstr>
      <vt:lpstr>Solution Ctd</vt:lpstr>
      <vt:lpstr>Measurement of Risk</vt:lpstr>
      <vt:lpstr>Variance -Single Asset</vt:lpstr>
      <vt:lpstr>Variance – Interpretation </vt:lpstr>
      <vt:lpstr>Standard Deviation- Single Asset</vt:lpstr>
      <vt:lpstr>Illustration </vt:lpstr>
      <vt:lpstr>Solution- Steps</vt:lpstr>
      <vt:lpstr>Solution-Step 1</vt:lpstr>
      <vt:lpstr>Solution-Step 2</vt:lpstr>
      <vt:lpstr>Illustration </vt:lpstr>
      <vt:lpstr>Solution</vt:lpstr>
      <vt:lpstr>Solution-</vt:lpstr>
      <vt:lpstr>Coefficient of Variation  </vt:lpstr>
      <vt:lpstr>         Illustration              </vt:lpstr>
      <vt:lpstr>Solution Ctd</vt:lpstr>
      <vt:lpstr>Return Analysis</vt:lpstr>
      <vt:lpstr>  Expected Return-  Illustration  </vt:lpstr>
      <vt:lpstr>Solution-Expected Return</vt:lpstr>
      <vt:lpstr>Solution –Std Dev</vt:lpstr>
      <vt:lpstr>Expected Return of a Portfolio</vt:lpstr>
      <vt:lpstr>Illustration</vt:lpstr>
      <vt:lpstr>  Portfolios’ Standard Deviation   </vt:lpstr>
      <vt:lpstr>Correlation coefficient</vt:lpstr>
      <vt:lpstr>Std Dev of a Portfolio</vt:lpstr>
      <vt:lpstr> Illustration   </vt:lpstr>
      <vt:lpstr>Solution</vt:lpstr>
      <vt:lpstr>Covariance and  Correlation Coefficient</vt:lpstr>
      <vt:lpstr>   Covariance Formula    </vt:lpstr>
      <vt:lpstr>   Illustration    </vt:lpstr>
      <vt:lpstr>    Solution- Expected Return     </vt:lpstr>
      <vt:lpstr>    Solution- Std Dev     </vt:lpstr>
      <vt:lpstr>      Solution- Covariance        </vt:lpstr>
      <vt:lpstr>           Solution-Correlation coefficient    i. τAB = Cov(AB) =     0     = 0    δAδB   (0)(2.2)   ii. τBC = Cov(BC) =     -4.8      = -1.0     δBδC          (2.2)(2.2)      </vt:lpstr>
      <vt:lpstr>            Efficient Portfolio   Efficient portfolios -portfolio which provide the highest expected return for any degree of risk, or the lowest degree of risk for any expected return.   The risk can be divided into two: a. The diversifiable (unsystematic) risk- can be mininised by increasing number of assets in the portf b The non-diversifiable (systematic) risk.       </vt:lpstr>
      <vt:lpstr>           Types of Risks            </vt:lpstr>
      <vt:lpstr>            Summary  1.Risk comes in two types: • Diversifiable (non-systematic) • Non-diversifiable (systematic) 2. Diversification reduces (diversifiable) risk. 3. Risk of a portfolio is influenced by -Weight of individual assets -Correlation coefficients -Risk of individual assets       </vt:lpstr>
      <vt:lpstr>   THANK YOU     </vt:lpstr>
      <vt:lpstr>   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Business Finance   Week 7  Projects Cash Flow Analysis</dc:title>
  <dc:creator>Charity Njoka</dc:creator>
  <cp:lastModifiedBy>user</cp:lastModifiedBy>
  <cp:revision>920</cp:revision>
  <dcterms:created xsi:type="dcterms:W3CDTF">2022-03-11T15:32:41Z</dcterms:created>
  <dcterms:modified xsi:type="dcterms:W3CDTF">2023-11-13T21:43:37Z</dcterms:modified>
</cp:coreProperties>
</file>