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3677" r:id="rId1"/>
    <p:sldMasterId id="2147483688" r:id="rId2"/>
  </p:sldMasterIdLst>
  <p:notesMasterIdLst>
    <p:notesMasterId r:id="rId59"/>
  </p:notesMasterIdLst>
  <p:sldIdLst>
    <p:sldId id="256" r:id="rId3"/>
    <p:sldId id="292" r:id="rId4"/>
    <p:sldId id="297" r:id="rId5"/>
    <p:sldId id="414" r:id="rId6"/>
    <p:sldId id="362" r:id="rId7"/>
    <p:sldId id="402" r:id="rId8"/>
    <p:sldId id="395" r:id="rId9"/>
    <p:sldId id="415" r:id="rId10"/>
    <p:sldId id="389" r:id="rId11"/>
    <p:sldId id="377" r:id="rId12"/>
    <p:sldId id="341" r:id="rId13"/>
    <p:sldId id="410" r:id="rId14"/>
    <p:sldId id="390" r:id="rId15"/>
    <p:sldId id="391" r:id="rId16"/>
    <p:sldId id="392" r:id="rId17"/>
    <p:sldId id="411" r:id="rId18"/>
    <p:sldId id="393" r:id="rId19"/>
    <p:sldId id="397" r:id="rId20"/>
    <p:sldId id="396" r:id="rId21"/>
    <p:sldId id="417" r:id="rId22"/>
    <p:sldId id="418" r:id="rId23"/>
    <p:sldId id="419" r:id="rId24"/>
    <p:sldId id="381" r:id="rId25"/>
    <p:sldId id="425" r:id="rId26"/>
    <p:sldId id="340" r:id="rId27"/>
    <p:sldId id="363" r:id="rId28"/>
    <p:sldId id="356" r:id="rId29"/>
    <p:sldId id="357" r:id="rId30"/>
    <p:sldId id="382" r:id="rId31"/>
    <p:sldId id="364" r:id="rId32"/>
    <p:sldId id="383" r:id="rId33"/>
    <p:sldId id="426" r:id="rId34"/>
    <p:sldId id="399" r:id="rId35"/>
    <p:sldId id="358" r:id="rId36"/>
    <p:sldId id="384" r:id="rId37"/>
    <p:sldId id="427" r:id="rId38"/>
    <p:sldId id="378" r:id="rId39"/>
    <p:sldId id="365" r:id="rId40"/>
    <p:sldId id="312" r:id="rId41"/>
    <p:sldId id="385" r:id="rId42"/>
    <p:sldId id="366" r:id="rId43"/>
    <p:sldId id="359" r:id="rId44"/>
    <p:sldId id="403" r:id="rId45"/>
    <p:sldId id="412" r:id="rId46"/>
    <p:sldId id="405" r:id="rId47"/>
    <p:sldId id="406" r:id="rId48"/>
    <p:sldId id="407" r:id="rId49"/>
    <p:sldId id="413" r:id="rId50"/>
    <p:sldId id="409" r:id="rId51"/>
    <p:sldId id="401" r:id="rId52"/>
    <p:sldId id="420" r:id="rId53"/>
    <p:sldId id="421" r:id="rId54"/>
    <p:sldId id="422" r:id="rId55"/>
    <p:sldId id="423" r:id="rId56"/>
    <p:sldId id="424" r:id="rId57"/>
    <p:sldId id="400" r:id="rId5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1544" autoAdjust="0"/>
    <p:restoredTop sz="89442" autoAdjust="0"/>
  </p:normalViewPr>
  <p:slideViewPr>
    <p:cSldViewPr snapToGrid="0">
      <p:cViewPr>
        <p:scale>
          <a:sx n="50" d="100"/>
          <a:sy n="50" d="100"/>
        </p:scale>
        <p:origin x="845" y="149"/>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C31CE14-7628-4AFE-9F52-566F0E0BC23E}" type="datetimeFigureOut">
              <a:rPr lang="en-US" smtClean="0"/>
              <a:t>11/8/2023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403FAF0-92FB-404B-9F40-0F18ACC91D3D}" type="slidenum">
              <a:rPr lang="en-US" smtClean="0"/>
              <a:t>‹#›</a:t>
            </a:fld>
            <a:endParaRPr lang="en-US"/>
          </a:p>
        </p:txBody>
      </p:sp>
    </p:spTree>
    <p:extLst>
      <p:ext uri="{BB962C8B-B14F-4D97-AF65-F5344CB8AC3E}">
        <p14:creationId xmlns:p14="http://schemas.microsoft.com/office/powerpoint/2010/main" val="61295143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403FAF0-92FB-404B-9F40-0F18ACC91D3D}" type="slidenum">
              <a:rPr lang="en-US" smtClean="0"/>
              <a:t>11</a:t>
            </a:fld>
            <a:endParaRPr lang="en-US"/>
          </a:p>
        </p:txBody>
      </p:sp>
    </p:spTree>
    <p:extLst>
      <p:ext uri="{BB962C8B-B14F-4D97-AF65-F5344CB8AC3E}">
        <p14:creationId xmlns:p14="http://schemas.microsoft.com/office/powerpoint/2010/main" val="296957219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403FAF0-92FB-404B-9F40-0F18ACC91D3D}" type="slidenum">
              <a:rPr lang="en-US" smtClean="0"/>
              <a:t>25</a:t>
            </a:fld>
            <a:endParaRPr lang="en-US"/>
          </a:p>
        </p:txBody>
      </p:sp>
    </p:spTree>
    <p:extLst>
      <p:ext uri="{BB962C8B-B14F-4D97-AF65-F5344CB8AC3E}">
        <p14:creationId xmlns:p14="http://schemas.microsoft.com/office/powerpoint/2010/main" val="166387819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403FAF0-92FB-404B-9F40-0F18ACC91D3D}" type="slidenum">
              <a:rPr lang="en-US" smtClean="0"/>
              <a:t>49</a:t>
            </a:fld>
            <a:endParaRPr lang="en-US"/>
          </a:p>
        </p:txBody>
      </p:sp>
    </p:spTree>
    <p:extLst>
      <p:ext uri="{BB962C8B-B14F-4D97-AF65-F5344CB8AC3E}">
        <p14:creationId xmlns:p14="http://schemas.microsoft.com/office/powerpoint/2010/main" val="2090217782"/>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3"/>
          <p:cNvSpPr/>
          <p:nvPr/>
        </p:nvSpPr>
        <p:spPr>
          <a:xfrm>
            <a:off x="0" y="-3175"/>
            <a:ext cx="8686800" cy="1590675"/>
          </a:xfrm>
          <a:prstGeom prst="rect">
            <a:avLst/>
          </a:prstGeom>
          <a:solidFill>
            <a:srgbClr val="FF66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800" dirty="0"/>
          </a:p>
        </p:txBody>
      </p:sp>
      <p:pic>
        <p:nvPicPr>
          <p:cNvPr id="5" name="Picture 10" descr="halftone.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1663700"/>
            <a:ext cx="8686800" cy="1663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11" descr="map.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9110134" y="2730500"/>
            <a:ext cx="3026833" cy="157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6"/>
          <p:cNvSpPr/>
          <p:nvPr/>
        </p:nvSpPr>
        <p:spPr>
          <a:xfrm>
            <a:off x="9156700" y="6402388"/>
            <a:ext cx="2980267" cy="400050"/>
          </a:xfrm>
          <a:prstGeom prst="rect">
            <a:avLst/>
          </a:prstGeom>
          <a:solidFill>
            <a:srgbClr val="132C4A"/>
          </a:solidFill>
          <a:ln>
            <a:noFill/>
          </a:ln>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1800" dirty="0"/>
          </a:p>
        </p:txBody>
      </p:sp>
      <p:sp>
        <p:nvSpPr>
          <p:cNvPr id="8" name="TextBox 7"/>
          <p:cNvSpPr txBox="1"/>
          <p:nvPr/>
        </p:nvSpPr>
        <p:spPr>
          <a:xfrm>
            <a:off x="9156700" y="6430964"/>
            <a:ext cx="2980267" cy="231775"/>
          </a:xfrm>
          <a:prstGeom prst="rect">
            <a:avLst/>
          </a:prstGeom>
          <a:noFill/>
        </p:spPr>
        <p:txBody>
          <a:bodyPr>
            <a:spAutoFit/>
          </a:bodyPr>
          <a:lstStyle/>
          <a:p>
            <a:pPr algn="ctr">
              <a:defRPr/>
            </a:pPr>
            <a:r>
              <a:rPr lang="en-US" sz="900" b="1" spc="225" dirty="0">
                <a:solidFill>
                  <a:schemeClr val="bg1">
                    <a:lumMod val="85000"/>
                  </a:schemeClr>
                </a:solidFill>
                <a:latin typeface="+mn-lt"/>
                <a:cs typeface="Arial" panose="020B0604020202020204" pitchFamily="34" charset="0"/>
              </a:rPr>
              <a:t>www.nettconsultants.com</a:t>
            </a:r>
          </a:p>
        </p:txBody>
      </p:sp>
      <p:sp>
        <p:nvSpPr>
          <p:cNvPr id="9" name="TextBox 8"/>
          <p:cNvSpPr txBox="1"/>
          <p:nvPr/>
        </p:nvSpPr>
        <p:spPr>
          <a:xfrm>
            <a:off x="112184" y="6397625"/>
            <a:ext cx="5094816" cy="300038"/>
          </a:xfrm>
          <a:prstGeom prst="rect">
            <a:avLst/>
          </a:prstGeom>
          <a:noFill/>
        </p:spPr>
        <p:txBody>
          <a:bodyPr>
            <a:spAutoFit/>
          </a:bodyPr>
          <a:lstStyle/>
          <a:p>
            <a:pPr>
              <a:defRPr/>
            </a:pPr>
            <a:r>
              <a:rPr lang="en-US" sz="1350" i="1" dirty="0">
                <a:solidFill>
                  <a:srgbClr val="2F5597"/>
                </a:solidFill>
                <a:latin typeface="Arial" panose="020B0604020202020204" pitchFamily="34" charset="0"/>
                <a:cs typeface="Arial" panose="020B0604020202020204" pitchFamily="34" charset="0"/>
              </a:rPr>
              <a:t>Transformation Through Ethical Consulting</a:t>
            </a:r>
          </a:p>
        </p:txBody>
      </p:sp>
      <p:pic>
        <p:nvPicPr>
          <p:cNvPr id="1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686800" y="-3175"/>
            <a:ext cx="3505200" cy="15906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itle 1"/>
          <p:cNvSpPr>
            <a:spLocks noGrp="1"/>
          </p:cNvSpPr>
          <p:nvPr>
            <p:ph type="ctrTitle"/>
          </p:nvPr>
        </p:nvSpPr>
        <p:spPr>
          <a:xfrm>
            <a:off x="0" y="5318"/>
            <a:ext cx="8686800" cy="1582185"/>
          </a:xfrm>
          <a:noFill/>
        </p:spPr>
        <p:txBody>
          <a:bodyPr/>
          <a:lstStyle>
            <a:lvl1pPr algn="ctr">
              <a:defRPr sz="4500" b="1" cap="small" spc="225" baseline="0">
                <a:solidFill>
                  <a:schemeClr val="bg1"/>
                </a:solidFill>
              </a:defRPr>
            </a:lvl1pPr>
          </a:lstStyle>
          <a:p>
            <a:r>
              <a:rPr lang="en-US"/>
              <a:t>Click to edit Master title style</a:t>
            </a:r>
            <a:endParaRPr lang="en-US" dirty="0"/>
          </a:p>
        </p:txBody>
      </p:sp>
      <p:sp>
        <p:nvSpPr>
          <p:cNvPr id="3" name="Subtitle 2"/>
          <p:cNvSpPr>
            <a:spLocks noGrp="1"/>
          </p:cNvSpPr>
          <p:nvPr>
            <p:ph type="subTitle" idx="1"/>
          </p:nvPr>
        </p:nvSpPr>
        <p:spPr>
          <a:xfrm>
            <a:off x="2" y="3524597"/>
            <a:ext cx="8686799" cy="1620982"/>
          </a:xfrm>
          <a:solidFill>
            <a:schemeClr val="bg1">
              <a:lumMod val="85000"/>
            </a:schemeClr>
          </a:solidFill>
        </p:spPr>
        <p:txBody>
          <a:bodyPr>
            <a:normAutofit/>
          </a:bodyPr>
          <a:lstStyle>
            <a:lvl1pPr marL="0" indent="0" algn="ctr">
              <a:buNone/>
              <a:defRPr sz="3300" b="0" i="1"/>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Tree>
    <p:extLst>
      <p:ext uri="{BB962C8B-B14F-4D97-AF65-F5344CB8AC3E}">
        <p14:creationId xmlns:p14="http://schemas.microsoft.com/office/powerpoint/2010/main" val="996092981"/>
      </p:ext>
    </p:extLst>
  </p:cSld>
  <p:clrMapOvr>
    <a:masterClrMapping/>
  </p:clrMapOvr>
  <p:transition>
    <p:comb/>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50844"/>
            <a:ext cx="8752789" cy="1000668"/>
          </a:xfrm>
        </p:spPr>
        <p:txBody>
          <a:bodyPr>
            <a:noAutofit/>
          </a:bodyPr>
          <a:lstStyle>
            <a:lvl1pPr>
              <a:defRPr sz="3000" cap="small" spc="225" baseline="0">
                <a:solidFill>
                  <a:schemeClr val="accent1">
                    <a:lumMod val="50000"/>
                  </a:schemeClr>
                </a:solidFill>
              </a:defRPr>
            </a:lvl1pPr>
          </a:lstStyle>
          <a:p>
            <a:r>
              <a:rPr lang="en-US"/>
              <a:t>Click to edit Master title style</a:t>
            </a:r>
            <a:endParaRPr lang="en-US" dirty="0"/>
          </a:p>
        </p:txBody>
      </p:sp>
      <p:sp>
        <p:nvSpPr>
          <p:cNvPr id="9" name="Content Placeholder 8"/>
          <p:cNvSpPr>
            <a:spLocks noGrp="1"/>
          </p:cNvSpPr>
          <p:nvPr>
            <p:ph sz="quarter" idx="10"/>
          </p:nvPr>
        </p:nvSpPr>
        <p:spPr>
          <a:xfrm>
            <a:off x="228600" y="1770612"/>
            <a:ext cx="8981389" cy="4688379"/>
          </a:xfrm>
        </p:spPr>
        <p:txBody>
          <a:bodyPr>
            <a:normAutofit/>
          </a:bodyPr>
          <a:lstStyle>
            <a:lvl1pPr marL="255985" indent="-255985">
              <a:defRPr sz="3300"/>
            </a:lvl1pPr>
            <a:lvl2pPr marL="514350" indent="-171450">
              <a:buFont typeface="Lucida Sans" panose="020B0602030504020204" pitchFamily="34" charset="0"/>
              <a:buChar char="–"/>
              <a:defRPr sz="3000">
                <a:solidFill>
                  <a:schemeClr val="accent2"/>
                </a:solidFill>
              </a:defRPr>
            </a:lvl2pPr>
            <a:lvl3pPr marL="857250" indent="-171450">
              <a:buFont typeface="Courier New" panose="02070309020205020404" pitchFamily="49" charset="0"/>
              <a:buChar char="o"/>
              <a:defRPr sz="2700">
                <a:solidFill>
                  <a:schemeClr val="accent5">
                    <a:lumMod val="50000"/>
                  </a:schemeClr>
                </a:solidFill>
              </a:defRPr>
            </a:lvl3pPr>
            <a:lvl4pPr>
              <a:defRPr sz="2400"/>
            </a:lvl4pPr>
            <a:lvl5pPr>
              <a:defRPr sz="2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1983340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40"/>
            <a:ext cx="10515600" cy="2852737"/>
          </a:xfrm>
        </p:spPr>
        <p:txBody>
          <a:bodyPr anchor="b"/>
          <a:lstStyle>
            <a:lvl1pPr>
              <a:defRPr sz="4500"/>
            </a:lvl1pPr>
          </a:lstStyle>
          <a:p>
            <a:r>
              <a:rPr lang="en-US"/>
              <a:t>Click to edit Master title style</a:t>
            </a:r>
          </a:p>
        </p:txBody>
      </p:sp>
      <p:sp>
        <p:nvSpPr>
          <p:cNvPr id="3" name="Text Placeholder 2"/>
          <p:cNvSpPr>
            <a:spLocks noGrp="1"/>
          </p:cNvSpPr>
          <p:nvPr>
            <p:ph type="body" idx="1"/>
          </p:nvPr>
        </p:nvSpPr>
        <p:spPr>
          <a:xfrm>
            <a:off x="831851" y="4589465"/>
            <a:ext cx="105156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838200" y="6356351"/>
            <a:ext cx="2743200" cy="365125"/>
          </a:xfrm>
          <a:prstGeom prst="rect">
            <a:avLst/>
          </a:prstGeom>
        </p:spPr>
        <p:txBody>
          <a:bodyPr/>
          <a:lstStyle>
            <a:lvl1pPr>
              <a:defRPr>
                <a:latin typeface="Arial" panose="020B0604020202020204" pitchFamily="34" charset="0"/>
                <a:cs typeface="Arial" panose="020B0604020202020204" pitchFamily="34" charset="0"/>
              </a:defRPr>
            </a:lvl1pPr>
          </a:lstStyle>
          <a:p>
            <a:fld id="{8FC885BB-ADA9-4718-BC5A-4C5ACB33D7D6}" type="datetimeFigureOut">
              <a:rPr lang="en-US" smtClean="0"/>
              <a:t>11/8/2023</a:t>
            </a:fld>
            <a:endParaRPr lang="en-US"/>
          </a:p>
        </p:txBody>
      </p:sp>
      <p:sp>
        <p:nvSpPr>
          <p:cNvPr id="5" name="Footer Placeholder 4"/>
          <p:cNvSpPr>
            <a:spLocks noGrp="1"/>
          </p:cNvSpPr>
          <p:nvPr>
            <p:ph type="ftr" sz="quarter" idx="11"/>
          </p:nvPr>
        </p:nvSpPr>
        <p:spPr>
          <a:xfrm>
            <a:off x="4038600" y="6356351"/>
            <a:ext cx="4114800" cy="365125"/>
          </a:xfrm>
          <a:prstGeom prst="rect">
            <a:avLst/>
          </a:prstGeom>
        </p:spPr>
        <p:txBody>
          <a:bodyPr/>
          <a:lstStyle>
            <a:lvl1pPr>
              <a:defRPr>
                <a:latin typeface="Arial" panose="020B0604020202020204" pitchFamily="34" charset="0"/>
                <a:cs typeface="Arial" panose="020B0604020202020204" pitchFamily="34" charset="0"/>
              </a:defRPr>
            </a:lvl1pPr>
          </a:lstStyle>
          <a:p>
            <a:endParaRPr lang="en-US"/>
          </a:p>
        </p:txBody>
      </p:sp>
      <p:sp>
        <p:nvSpPr>
          <p:cNvPr id="6" name="Slide Number Placeholder 5"/>
          <p:cNvSpPr>
            <a:spLocks noGrp="1"/>
          </p:cNvSpPr>
          <p:nvPr>
            <p:ph type="sldNum" sz="quarter" idx="12"/>
          </p:nvPr>
        </p:nvSpPr>
        <p:spPr>
          <a:xfrm>
            <a:off x="8722784" y="6356351"/>
            <a:ext cx="2743200" cy="365125"/>
          </a:xfrm>
          <a:prstGeom prst="rect">
            <a:avLst/>
          </a:prstGeom>
        </p:spPr>
        <p:txBody>
          <a:bodyPr vert="horz" wrap="square" lIns="91440" tIns="45720" rIns="91440" bIns="45720" numCol="1" anchor="t" anchorCtr="0" compatLnSpc="1">
            <a:prstTxWarp prst="textNoShape">
              <a:avLst/>
            </a:prstTxWarp>
          </a:bodyPr>
          <a:lstStyle>
            <a:lvl1pPr>
              <a:defRPr/>
            </a:lvl1pPr>
          </a:lstStyle>
          <a:p>
            <a:fld id="{5A09C1BD-D793-4C56-B1C7-D088F4C51B6F}" type="slidenum">
              <a:rPr lang="en-US" smtClean="0"/>
              <a:t>‹#›</a:t>
            </a:fld>
            <a:endParaRPr lang="en-US"/>
          </a:p>
        </p:txBody>
      </p:sp>
    </p:spTree>
    <p:extLst>
      <p:ext uri="{BB962C8B-B14F-4D97-AF65-F5344CB8AC3E}">
        <p14:creationId xmlns:p14="http://schemas.microsoft.com/office/powerpoint/2010/main" val="2549881201"/>
      </p:ext>
    </p:extLst>
  </p:cSld>
  <p:clrMapOvr>
    <a:masterClrMapping/>
  </p:clrMapOvr>
  <p:transition>
    <p:comb/>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7"/>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9" y="1681163"/>
            <a:ext cx="5157787"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839789"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1" y="1681163"/>
            <a:ext cx="5183188"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6172201"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838200" y="6356351"/>
            <a:ext cx="2743200" cy="365125"/>
          </a:xfrm>
          <a:prstGeom prst="rect">
            <a:avLst/>
          </a:prstGeom>
        </p:spPr>
        <p:txBody>
          <a:bodyPr/>
          <a:lstStyle>
            <a:lvl1pPr>
              <a:defRPr>
                <a:latin typeface="Arial" panose="020B0604020202020204" pitchFamily="34" charset="0"/>
                <a:cs typeface="Arial" panose="020B0604020202020204" pitchFamily="34" charset="0"/>
              </a:defRPr>
            </a:lvl1pPr>
          </a:lstStyle>
          <a:p>
            <a:fld id="{8FC885BB-ADA9-4718-BC5A-4C5ACB33D7D6}" type="datetimeFigureOut">
              <a:rPr lang="en-US" smtClean="0"/>
              <a:t>11/8/2023</a:t>
            </a:fld>
            <a:endParaRPr lang="en-US"/>
          </a:p>
        </p:txBody>
      </p:sp>
      <p:sp>
        <p:nvSpPr>
          <p:cNvPr id="8" name="Footer Placeholder 7"/>
          <p:cNvSpPr>
            <a:spLocks noGrp="1"/>
          </p:cNvSpPr>
          <p:nvPr>
            <p:ph type="ftr" sz="quarter" idx="11"/>
          </p:nvPr>
        </p:nvSpPr>
        <p:spPr>
          <a:xfrm>
            <a:off x="4038600" y="6356351"/>
            <a:ext cx="4114800" cy="365125"/>
          </a:xfrm>
          <a:prstGeom prst="rect">
            <a:avLst/>
          </a:prstGeom>
        </p:spPr>
        <p:txBody>
          <a:bodyPr/>
          <a:lstStyle>
            <a:lvl1pPr>
              <a:defRPr>
                <a:latin typeface="Arial" panose="020B0604020202020204" pitchFamily="34" charset="0"/>
                <a:cs typeface="Arial" panose="020B0604020202020204" pitchFamily="34" charset="0"/>
              </a:defRPr>
            </a:lvl1pPr>
          </a:lstStyle>
          <a:p>
            <a:endParaRPr lang="en-US"/>
          </a:p>
        </p:txBody>
      </p:sp>
      <p:sp>
        <p:nvSpPr>
          <p:cNvPr id="9" name="Slide Number Placeholder 8"/>
          <p:cNvSpPr>
            <a:spLocks noGrp="1"/>
          </p:cNvSpPr>
          <p:nvPr>
            <p:ph type="sldNum" sz="quarter" idx="12"/>
          </p:nvPr>
        </p:nvSpPr>
        <p:spPr>
          <a:xfrm>
            <a:off x="8722784" y="6356351"/>
            <a:ext cx="2743200" cy="365125"/>
          </a:xfrm>
          <a:prstGeom prst="rect">
            <a:avLst/>
          </a:prstGeom>
        </p:spPr>
        <p:txBody>
          <a:bodyPr vert="horz" wrap="square" lIns="91440" tIns="45720" rIns="91440" bIns="45720" numCol="1" anchor="t" anchorCtr="0" compatLnSpc="1">
            <a:prstTxWarp prst="textNoShape">
              <a:avLst/>
            </a:prstTxWarp>
          </a:bodyPr>
          <a:lstStyle>
            <a:lvl1pPr>
              <a:defRPr/>
            </a:lvl1pPr>
          </a:lstStyle>
          <a:p>
            <a:fld id="{5A09C1BD-D793-4C56-B1C7-D088F4C51B6F}" type="slidenum">
              <a:rPr lang="en-US" smtClean="0"/>
              <a:t>‹#›</a:t>
            </a:fld>
            <a:endParaRPr lang="en-US"/>
          </a:p>
        </p:txBody>
      </p:sp>
    </p:spTree>
    <p:extLst>
      <p:ext uri="{BB962C8B-B14F-4D97-AF65-F5344CB8AC3E}">
        <p14:creationId xmlns:p14="http://schemas.microsoft.com/office/powerpoint/2010/main" val="817830226"/>
      </p:ext>
    </p:extLst>
  </p:cSld>
  <p:clrMapOvr>
    <a:masterClrMapping/>
  </p:clrMapOvr>
  <p:transition>
    <p:comb/>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2" name="Picture 8" descr="Logo.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9264651" y="68263"/>
            <a:ext cx="2857500" cy="215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Date Placeholder 1"/>
          <p:cNvSpPr>
            <a:spLocks noGrp="1"/>
          </p:cNvSpPr>
          <p:nvPr>
            <p:ph type="dt" sz="half" idx="10"/>
          </p:nvPr>
        </p:nvSpPr>
        <p:spPr>
          <a:xfrm>
            <a:off x="838200" y="6356351"/>
            <a:ext cx="2743200" cy="365125"/>
          </a:xfrm>
          <a:prstGeom prst="rect">
            <a:avLst/>
          </a:prstGeom>
        </p:spPr>
        <p:txBody>
          <a:bodyPr/>
          <a:lstStyle>
            <a:lvl1pPr>
              <a:defRPr>
                <a:latin typeface="Arial" panose="020B0604020202020204" pitchFamily="34" charset="0"/>
                <a:cs typeface="Arial" panose="020B0604020202020204" pitchFamily="34" charset="0"/>
              </a:defRPr>
            </a:lvl1pPr>
          </a:lstStyle>
          <a:p>
            <a:fld id="{8FC885BB-ADA9-4718-BC5A-4C5ACB33D7D6}" type="datetimeFigureOut">
              <a:rPr lang="en-US" smtClean="0"/>
              <a:t>11/8/2023</a:t>
            </a:fld>
            <a:endParaRPr lang="en-US"/>
          </a:p>
        </p:txBody>
      </p:sp>
      <p:sp>
        <p:nvSpPr>
          <p:cNvPr id="4" name="Footer Placeholder 2"/>
          <p:cNvSpPr>
            <a:spLocks noGrp="1"/>
          </p:cNvSpPr>
          <p:nvPr>
            <p:ph type="ftr" sz="quarter" idx="11"/>
          </p:nvPr>
        </p:nvSpPr>
        <p:spPr>
          <a:xfrm>
            <a:off x="4038600" y="6356351"/>
            <a:ext cx="4114800" cy="365125"/>
          </a:xfrm>
          <a:prstGeom prst="rect">
            <a:avLst/>
          </a:prstGeom>
        </p:spPr>
        <p:txBody>
          <a:bodyPr/>
          <a:lstStyle>
            <a:lvl1pPr>
              <a:defRPr>
                <a:latin typeface="Arial" panose="020B0604020202020204" pitchFamily="34" charset="0"/>
                <a:cs typeface="Arial" panose="020B0604020202020204" pitchFamily="34" charset="0"/>
              </a:defRPr>
            </a:lvl1pPr>
          </a:lstStyle>
          <a:p>
            <a:endParaRPr lang="en-US"/>
          </a:p>
        </p:txBody>
      </p:sp>
      <p:sp>
        <p:nvSpPr>
          <p:cNvPr id="5" name="Slide Number Placeholder 3"/>
          <p:cNvSpPr>
            <a:spLocks noGrp="1"/>
          </p:cNvSpPr>
          <p:nvPr>
            <p:ph type="sldNum" sz="quarter" idx="12"/>
          </p:nvPr>
        </p:nvSpPr>
        <p:spPr>
          <a:xfrm>
            <a:off x="8722784" y="6356351"/>
            <a:ext cx="2743200" cy="365125"/>
          </a:xfrm>
          <a:prstGeom prst="rect">
            <a:avLst/>
          </a:prstGeom>
        </p:spPr>
        <p:txBody>
          <a:bodyPr vert="horz" wrap="square" lIns="91440" tIns="45720" rIns="91440" bIns="45720" numCol="1" anchor="t" anchorCtr="0" compatLnSpc="1">
            <a:prstTxWarp prst="textNoShape">
              <a:avLst/>
            </a:prstTxWarp>
          </a:bodyPr>
          <a:lstStyle>
            <a:lvl1pPr>
              <a:defRPr/>
            </a:lvl1pPr>
          </a:lstStyle>
          <a:p>
            <a:fld id="{5A09C1BD-D793-4C56-B1C7-D088F4C51B6F}" type="slidenum">
              <a:rPr lang="en-US" smtClean="0"/>
              <a:t>‹#›</a:t>
            </a:fld>
            <a:endParaRPr lang="en-US"/>
          </a:p>
        </p:txBody>
      </p:sp>
    </p:spTree>
    <p:extLst>
      <p:ext uri="{BB962C8B-B14F-4D97-AF65-F5344CB8AC3E}">
        <p14:creationId xmlns:p14="http://schemas.microsoft.com/office/powerpoint/2010/main" val="3618272158"/>
      </p:ext>
    </p:extLst>
  </p:cSld>
  <p:clrMapOvr>
    <a:masterClrMapping/>
  </p:clrMapOvr>
  <p:transition>
    <p:comb/>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2400"/>
            </a:lvl1pPr>
          </a:lstStyle>
          <a:p>
            <a:r>
              <a:rPr lang="en-US"/>
              <a:t>Click to edit Master title style</a:t>
            </a:r>
          </a:p>
        </p:txBody>
      </p:sp>
      <p:sp>
        <p:nvSpPr>
          <p:cNvPr id="3" name="Content Placeholder 2"/>
          <p:cNvSpPr>
            <a:spLocks noGrp="1"/>
          </p:cNvSpPr>
          <p:nvPr>
            <p:ph idx="1"/>
          </p:nvPr>
        </p:nvSpPr>
        <p:spPr>
          <a:xfrm>
            <a:off x="5183188" y="987427"/>
            <a:ext cx="617220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a:xfrm>
            <a:off x="838200" y="6356351"/>
            <a:ext cx="2743200" cy="365125"/>
          </a:xfrm>
          <a:prstGeom prst="rect">
            <a:avLst/>
          </a:prstGeom>
        </p:spPr>
        <p:txBody>
          <a:bodyPr/>
          <a:lstStyle>
            <a:lvl1pPr>
              <a:defRPr>
                <a:latin typeface="Arial" panose="020B0604020202020204" pitchFamily="34" charset="0"/>
                <a:cs typeface="Arial" panose="020B0604020202020204" pitchFamily="34" charset="0"/>
              </a:defRPr>
            </a:lvl1pPr>
          </a:lstStyle>
          <a:p>
            <a:fld id="{8FC885BB-ADA9-4718-BC5A-4C5ACB33D7D6}" type="datetimeFigureOut">
              <a:rPr lang="en-US" smtClean="0"/>
              <a:t>11/8/2023</a:t>
            </a:fld>
            <a:endParaRPr lang="en-US"/>
          </a:p>
        </p:txBody>
      </p:sp>
      <p:sp>
        <p:nvSpPr>
          <p:cNvPr id="6" name="Footer Placeholder 5"/>
          <p:cNvSpPr>
            <a:spLocks noGrp="1"/>
          </p:cNvSpPr>
          <p:nvPr>
            <p:ph type="ftr" sz="quarter" idx="11"/>
          </p:nvPr>
        </p:nvSpPr>
        <p:spPr>
          <a:xfrm>
            <a:off x="4038600" y="6356351"/>
            <a:ext cx="4114800" cy="365125"/>
          </a:xfrm>
          <a:prstGeom prst="rect">
            <a:avLst/>
          </a:prstGeom>
        </p:spPr>
        <p:txBody>
          <a:bodyPr/>
          <a:lstStyle>
            <a:lvl1pPr>
              <a:defRPr>
                <a:latin typeface="Arial" panose="020B0604020202020204" pitchFamily="34" charset="0"/>
                <a:cs typeface="Arial" panose="020B0604020202020204" pitchFamily="34" charset="0"/>
              </a:defRPr>
            </a:lvl1pPr>
          </a:lstStyle>
          <a:p>
            <a:endParaRPr lang="en-US"/>
          </a:p>
        </p:txBody>
      </p:sp>
      <p:sp>
        <p:nvSpPr>
          <p:cNvPr id="7" name="Slide Number Placeholder 6"/>
          <p:cNvSpPr>
            <a:spLocks noGrp="1"/>
          </p:cNvSpPr>
          <p:nvPr>
            <p:ph type="sldNum" sz="quarter" idx="12"/>
          </p:nvPr>
        </p:nvSpPr>
        <p:spPr>
          <a:xfrm>
            <a:off x="8722784" y="6356351"/>
            <a:ext cx="2743200" cy="365125"/>
          </a:xfrm>
          <a:prstGeom prst="rect">
            <a:avLst/>
          </a:prstGeom>
        </p:spPr>
        <p:txBody>
          <a:bodyPr vert="horz" wrap="square" lIns="91440" tIns="45720" rIns="91440" bIns="45720" numCol="1" anchor="t" anchorCtr="0" compatLnSpc="1">
            <a:prstTxWarp prst="textNoShape">
              <a:avLst/>
            </a:prstTxWarp>
          </a:bodyPr>
          <a:lstStyle>
            <a:lvl1pPr>
              <a:defRPr/>
            </a:lvl1pPr>
          </a:lstStyle>
          <a:p>
            <a:fld id="{5A09C1BD-D793-4C56-B1C7-D088F4C51B6F}" type="slidenum">
              <a:rPr lang="en-US" smtClean="0"/>
              <a:t>‹#›</a:t>
            </a:fld>
            <a:endParaRPr lang="en-US"/>
          </a:p>
        </p:txBody>
      </p:sp>
    </p:spTree>
    <p:extLst>
      <p:ext uri="{BB962C8B-B14F-4D97-AF65-F5344CB8AC3E}">
        <p14:creationId xmlns:p14="http://schemas.microsoft.com/office/powerpoint/2010/main" val="1039733439"/>
      </p:ext>
    </p:extLst>
  </p:cSld>
  <p:clrMapOvr>
    <a:masterClrMapping/>
  </p:clrMapOvr>
  <p:transition>
    <p:comb/>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2400"/>
            </a:lvl1pPr>
          </a:lstStyle>
          <a:p>
            <a:r>
              <a:rPr lang="en-US"/>
              <a:t>Click to edit Master title style</a:t>
            </a:r>
          </a:p>
        </p:txBody>
      </p:sp>
      <p:sp>
        <p:nvSpPr>
          <p:cNvPr id="3" name="Picture Placeholder 2"/>
          <p:cNvSpPr>
            <a:spLocks noGrp="1"/>
          </p:cNvSpPr>
          <p:nvPr>
            <p:ph type="pic" idx="1"/>
          </p:nvPr>
        </p:nvSpPr>
        <p:spPr>
          <a:xfrm>
            <a:off x="5183188" y="987427"/>
            <a:ext cx="6172200" cy="4873625"/>
          </a:xfrm>
        </p:spPr>
        <p:txBody>
          <a:bodyPr rtlCol="0">
            <a:normAutofit/>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a:xfrm>
            <a:off x="838200" y="6356351"/>
            <a:ext cx="2743200" cy="365125"/>
          </a:xfrm>
          <a:prstGeom prst="rect">
            <a:avLst/>
          </a:prstGeom>
        </p:spPr>
        <p:txBody>
          <a:bodyPr/>
          <a:lstStyle>
            <a:lvl1pPr>
              <a:defRPr>
                <a:latin typeface="Arial" panose="020B0604020202020204" pitchFamily="34" charset="0"/>
                <a:cs typeface="Arial" panose="020B0604020202020204" pitchFamily="34" charset="0"/>
              </a:defRPr>
            </a:lvl1pPr>
          </a:lstStyle>
          <a:p>
            <a:fld id="{8FC885BB-ADA9-4718-BC5A-4C5ACB33D7D6}" type="datetimeFigureOut">
              <a:rPr lang="en-US" smtClean="0"/>
              <a:t>11/8/2023</a:t>
            </a:fld>
            <a:endParaRPr lang="en-US"/>
          </a:p>
        </p:txBody>
      </p:sp>
      <p:sp>
        <p:nvSpPr>
          <p:cNvPr id="6" name="Footer Placeholder 5"/>
          <p:cNvSpPr>
            <a:spLocks noGrp="1"/>
          </p:cNvSpPr>
          <p:nvPr>
            <p:ph type="ftr" sz="quarter" idx="11"/>
          </p:nvPr>
        </p:nvSpPr>
        <p:spPr>
          <a:xfrm>
            <a:off x="4038600" y="6356351"/>
            <a:ext cx="4114800" cy="365125"/>
          </a:xfrm>
          <a:prstGeom prst="rect">
            <a:avLst/>
          </a:prstGeom>
        </p:spPr>
        <p:txBody>
          <a:bodyPr/>
          <a:lstStyle>
            <a:lvl1pPr>
              <a:defRPr>
                <a:latin typeface="Arial" panose="020B0604020202020204" pitchFamily="34" charset="0"/>
                <a:cs typeface="Arial" panose="020B0604020202020204" pitchFamily="34" charset="0"/>
              </a:defRPr>
            </a:lvl1pPr>
          </a:lstStyle>
          <a:p>
            <a:endParaRPr lang="en-US"/>
          </a:p>
        </p:txBody>
      </p:sp>
      <p:sp>
        <p:nvSpPr>
          <p:cNvPr id="7" name="Slide Number Placeholder 6"/>
          <p:cNvSpPr>
            <a:spLocks noGrp="1"/>
          </p:cNvSpPr>
          <p:nvPr>
            <p:ph type="sldNum" sz="quarter" idx="12"/>
          </p:nvPr>
        </p:nvSpPr>
        <p:spPr>
          <a:xfrm>
            <a:off x="8722784" y="6356351"/>
            <a:ext cx="2743200" cy="365125"/>
          </a:xfrm>
          <a:prstGeom prst="rect">
            <a:avLst/>
          </a:prstGeom>
        </p:spPr>
        <p:txBody>
          <a:bodyPr vert="horz" wrap="square" lIns="91440" tIns="45720" rIns="91440" bIns="45720" numCol="1" anchor="t" anchorCtr="0" compatLnSpc="1">
            <a:prstTxWarp prst="textNoShape">
              <a:avLst/>
            </a:prstTxWarp>
          </a:bodyPr>
          <a:lstStyle>
            <a:lvl1pPr>
              <a:defRPr/>
            </a:lvl1pPr>
          </a:lstStyle>
          <a:p>
            <a:fld id="{5A09C1BD-D793-4C56-B1C7-D088F4C51B6F}" type="slidenum">
              <a:rPr lang="en-US" smtClean="0"/>
              <a:t>‹#›</a:t>
            </a:fld>
            <a:endParaRPr lang="en-US"/>
          </a:p>
        </p:txBody>
      </p:sp>
    </p:spTree>
    <p:extLst>
      <p:ext uri="{BB962C8B-B14F-4D97-AF65-F5344CB8AC3E}">
        <p14:creationId xmlns:p14="http://schemas.microsoft.com/office/powerpoint/2010/main" val="3806858656"/>
      </p:ext>
    </p:extLst>
  </p:cSld>
  <p:clrMapOvr>
    <a:masterClrMapping/>
  </p:clrMapOvr>
  <p:transition>
    <p:comb/>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838200" y="6356351"/>
            <a:ext cx="2743200" cy="365125"/>
          </a:xfrm>
          <a:prstGeom prst="rect">
            <a:avLst/>
          </a:prstGeom>
        </p:spPr>
        <p:txBody>
          <a:bodyPr/>
          <a:lstStyle>
            <a:lvl1pPr>
              <a:defRPr>
                <a:latin typeface="Arial" panose="020B0604020202020204" pitchFamily="34" charset="0"/>
                <a:cs typeface="Arial" panose="020B0604020202020204" pitchFamily="34" charset="0"/>
              </a:defRPr>
            </a:lvl1pPr>
          </a:lstStyle>
          <a:p>
            <a:fld id="{8FC885BB-ADA9-4718-BC5A-4C5ACB33D7D6}" type="datetimeFigureOut">
              <a:rPr lang="en-US" smtClean="0"/>
              <a:t>11/8/2023</a:t>
            </a:fld>
            <a:endParaRPr lang="en-US"/>
          </a:p>
        </p:txBody>
      </p:sp>
      <p:sp>
        <p:nvSpPr>
          <p:cNvPr id="5" name="Footer Placeholder 4"/>
          <p:cNvSpPr>
            <a:spLocks noGrp="1"/>
          </p:cNvSpPr>
          <p:nvPr>
            <p:ph type="ftr" sz="quarter" idx="11"/>
          </p:nvPr>
        </p:nvSpPr>
        <p:spPr>
          <a:xfrm>
            <a:off x="4038600" y="6356351"/>
            <a:ext cx="4114800" cy="365125"/>
          </a:xfrm>
          <a:prstGeom prst="rect">
            <a:avLst/>
          </a:prstGeom>
        </p:spPr>
        <p:txBody>
          <a:bodyPr/>
          <a:lstStyle>
            <a:lvl1pPr>
              <a:defRPr>
                <a:latin typeface="Arial" panose="020B0604020202020204" pitchFamily="34" charset="0"/>
                <a:cs typeface="Arial" panose="020B0604020202020204" pitchFamily="34" charset="0"/>
              </a:defRPr>
            </a:lvl1pPr>
          </a:lstStyle>
          <a:p>
            <a:endParaRPr lang="en-US"/>
          </a:p>
        </p:txBody>
      </p:sp>
      <p:sp>
        <p:nvSpPr>
          <p:cNvPr id="6" name="Slide Number Placeholder 5"/>
          <p:cNvSpPr>
            <a:spLocks noGrp="1"/>
          </p:cNvSpPr>
          <p:nvPr>
            <p:ph type="sldNum" sz="quarter" idx="12"/>
          </p:nvPr>
        </p:nvSpPr>
        <p:spPr>
          <a:xfrm>
            <a:off x="8722784" y="6356351"/>
            <a:ext cx="2743200" cy="365125"/>
          </a:xfrm>
          <a:prstGeom prst="rect">
            <a:avLst/>
          </a:prstGeom>
        </p:spPr>
        <p:txBody>
          <a:bodyPr vert="horz" wrap="square" lIns="91440" tIns="45720" rIns="91440" bIns="45720" numCol="1" anchor="t" anchorCtr="0" compatLnSpc="1">
            <a:prstTxWarp prst="textNoShape">
              <a:avLst/>
            </a:prstTxWarp>
          </a:bodyPr>
          <a:lstStyle>
            <a:lvl1pPr>
              <a:defRPr/>
            </a:lvl1pPr>
          </a:lstStyle>
          <a:p>
            <a:fld id="{5A09C1BD-D793-4C56-B1C7-D088F4C51B6F}" type="slidenum">
              <a:rPr lang="en-US" smtClean="0"/>
              <a:t>‹#›</a:t>
            </a:fld>
            <a:endParaRPr lang="en-US"/>
          </a:p>
        </p:txBody>
      </p:sp>
    </p:spTree>
    <p:extLst>
      <p:ext uri="{BB962C8B-B14F-4D97-AF65-F5344CB8AC3E}">
        <p14:creationId xmlns:p14="http://schemas.microsoft.com/office/powerpoint/2010/main" val="4251472187"/>
      </p:ext>
    </p:extLst>
  </p:cSld>
  <p:clrMapOvr>
    <a:masterClrMapping/>
  </p:clrMapOvr>
  <p:transition>
    <p:comb/>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1"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838200" y="6356351"/>
            <a:ext cx="2743200" cy="365125"/>
          </a:xfrm>
          <a:prstGeom prst="rect">
            <a:avLst/>
          </a:prstGeom>
        </p:spPr>
        <p:txBody>
          <a:bodyPr/>
          <a:lstStyle>
            <a:lvl1pPr>
              <a:defRPr>
                <a:latin typeface="Arial" panose="020B0604020202020204" pitchFamily="34" charset="0"/>
                <a:cs typeface="Arial" panose="020B0604020202020204" pitchFamily="34" charset="0"/>
              </a:defRPr>
            </a:lvl1pPr>
          </a:lstStyle>
          <a:p>
            <a:fld id="{8FC885BB-ADA9-4718-BC5A-4C5ACB33D7D6}" type="datetimeFigureOut">
              <a:rPr lang="en-US" smtClean="0"/>
              <a:t>11/8/2023</a:t>
            </a:fld>
            <a:endParaRPr lang="en-US"/>
          </a:p>
        </p:txBody>
      </p:sp>
      <p:sp>
        <p:nvSpPr>
          <p:cNvPr id="5" name="Footer Placeholder 4"/>
          <p:cNvSpPr>
            <a:spLocks noGrp="1"/>
          </p:cNvSpPr>
          <p:nvPr>
            <p:ph type="ftr" sz="quarter" idx="11"/>
          </p:nvPr>
        </p:nvSpPr>
        <p:spPr>
          <a:xfrm>
            <a:off x="4038600" y="6356351"/>
            <a:ext cx="4114800" cy="365125"/>
          </a:xfrm>
          <a:prstGeom prst="rect">
            <a:avLst/>
          </a:prstGeom>
        </p:spPr>
        <p:txBody>
          <a:bodyPr/>
          <a:lstStyle>
            <a:lvl1pPr>
              <a:defRPr>
                <a:latin typeface="Arial" panose="020B0604020202020204" pitchFamily="34" charset="0"/>
                <a:cs typeface="Arial" panose="020B0604020202020204" pitchFamily="34" charset="0"/>
              </a:defRPr>
            </a:lvl1pPr>
          </a:lstStyle>
          <a:p>
            <a:endParaRPr lang="en-US"/>
          </a:p>
        </p:txBody>
      </p:sp>
      <p:sp>
        <p:nvSpPr>
          <p:cNvPr id="6" name="Slide Number Placeholder 5"/>
          <p:cNvSpPr>
            <a:spLocks noGrp="1"/>
          </p:cNvSpPr>
          <p:nvPr>
            <p:ph type="sldNum" sz="quarter" idx="12"/>
          </p:nvPr>
        </p:nvSpPr>
        <p:spPr>
          <a:xfrm>
            <a:off x="8722784" y="6356351"/>
            <a:ext cx="2743200" cy="365125"/>
          </a:xfrm>
          <a:prstGeom prst="rect">
            <a:avLst/>
          </a:prstGeom>
        </p:spPr>
        <p:txBody>
          <a:bodyPr vert="horz" wrap="square" lIns="91440" tIns="45720" rIns="91440" bIns="45720" numCol="1" anchor="t" anchorCtr="0" compatLnSpc="1">
            <a:prstTxWarp prst="textNoShape">
              <a:avLst/>
            </a:prstTxWarp>
          </a:bodyPr>
          <a:lstStyle>
            <a:lvl1pPr>
              <a:defRPr/>
            </a:lvl1pPr>
          </a:lstStyle>
          <a:p>
            <a:fld id="{5A09C1BD-D793-4C56-B1C7-D088F4C51B6F}" type="slidenum">
              <a:rPr lang="en-US" smtClean="0"/>
              <a:t>‹#›</a:t>
            </a:fld>
            <a:endParaRPr lang="en-US"/>
          </a:p>
        </p:txBody>
      </p:sp>
    </p:spTree>
    <p:extLst>
      <p:ext uri="{BB962C8B-B14F-4D97-AF65-F5344CB8AC3E}">
        <p14:creationId xmlns:p14="http://schemas.microsoft.com/office/powerpoint/2010/main" val="3604721576"/>
      </p:ext>
    </p:extLst>
  </p:cSld>
  <p:clrMapOvr>
    <a:masterClrMapping/>
  </p:clrMapOvr>
  <p:transition>
    <p:comb/>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TT"/>
          </a:p>
        </p:txBody>
      </p:sp>
      <p:sp>
        <p:nvSpPr>
          <p:cNvPr id="3" name="Content Placeholder 2"/>
          <p:cNvSpPr>
            <a:spLocks noGrp="1"/>
          </p:cNvSpPr>
          <p:nvPr>
            <p:ph sz="half" idx="1"/>
          </p:nvPr>
        </p:nvSpPr>
        <p:spPr>
          <a:xfrm>
            <a:off x="609600" y="1600203"/>
            <a:ext cx="5588000" cy="4525963"/>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TT"/>
          </a:p>
        </p:txBody>
      </p:sp>
      <p:sp>
        <p:nvSpPr>
          <p:cNvPr id="4" name="Content Placeholder 3"/>
          <p:cNvSpPr>
            <a:spLocks noGrp="1"/>
          </p:cNvSpPr>
          <p:nvPr>
            <p:ph sz="half" idx="2"/>
          </p:nvPr>
        </p:nvSpPr>
        <p:spPr>
          <a:xfrm>
            <a:off x="6400800" y="1600203"/>
            <a:ext cx="5588000" cy="4525963"/>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TT"/>
          </a:p>
        </p:txBody>
      </p:sp>
    </p:spTree>
    <p:extLst>
      <p:ext uri="{BB962C8B-B14F-4D97-AF65-F5344CB8AC3E}">
        <p14:creationId xmlns:p14="http://schemas.microsoft.com/office/powerpoint/2010/main" val="4015331305"/>
      </p:ext>
    </p:extLst>
  </p:cSld>
  <p:clrMapOvr>
    <a:masterClrMapping/>
  </p:clrMapOvr>
  <p:transition>
    <p:comb/>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pPr>
              <a:defRPr/>
            </a:pPr>
            <a:fld id="{12E7ADA1-D6C1-40C0-81CD-8C94C1794AD6}" type="datetimeFigureOut">
              <a:rPr lang="en-US"/>
              <a:pPr>
                <a:defRPr/>
              </a:pPr>
              <a:t>11/8/2023</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627751E1-1352-42A3-9172-593316E468F5}" type="slidenum">
              <a:rPr lang="en-US" altLang="en-US"/>
              <a:pPr/>
              <a:t>‹#›</a:t>
            </a:fld>
            <a:endParaRPr lang="en-US" altLang="en-US"/>
          </a:p>
        </p:txBody>
      </p:sp>
    </p:spTree>
    <p:extLst>
      <p:ext uri="{BB962C8B-B14F-4D97-AF65-F5344CB8AC3E}">
        <p14:creationId xmlns:p14="http://schemas.microsoft.com/office/powerpoint/2010/main" val="412161470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D94743E3-570A-4A81-B050-550B44FF855C}" type="datetimeFigureOut">
              <a:rPr lang="en-US"/>
              <a:pPr>
                <a:defRPr/>
              </a:pPr>
              <a:t>11/8/2023</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A53B0791-207A-41C8-852C-8579531591D4}" type="slidenum">
              <a:rPr lang="en-US" altLang="en-US"/>
              <a:pPr/>
              <a:t>‹#›</a:t>
            </a:fld>
            <a:endParaRPr lang="en-US" altLang="en-US"/>
          </a:p>
        </p:txBody>
      </p:sp>
    </p:spTree>
    <p:extLst>
      <p:ext uri="{BB962C8B-B14F-4D97-AF65-F5344CB8AC3E}">
        <p14:creationId xmlns:p14="http://schemas.microsoft.com/office/powerpoint/2010/main" val="52236639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C8E418E7-50DE-450B-8C75-134A5D39FEB3}" type="datetimeFigureOut">
              <a:rPr lang="en-US"/>
              <a:pPr>
                <a:defRPr/>
              </a:pPr>
              <a:t>11/8/2023</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1AED7299-11C9-4F04-94FB-B0F742A146CD}" type="slidenum">
              <a:rPr lang="en-US" altLang="en-US"/>
              <a:pPr/>
              <a:t>‹#›</a:t>
            </a:fld>
            <a:endParaRPr lang="en-US" altLang="en-US"/>
          </a:p>
        </p:txBody>
      </p:sp>
    </p:spTree>
    <p:extLst>
      <p:ext uri="{BB962C8B-B14F-4D97-AF65-F5344CB8AC3E}">
        <p14:creationId xmlns:p14="http://schemas.microsoft.com/office/powerpoint/2010/main" val="31274992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3200" b="1"/>
            </a:lvl1pPr>
          </a:lstStyle>
          <a:p>
            <a:r>
              <a:rPr lang="en-US" dirty="0"/>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atin typeface="+mj-lt"/>
              </a:defRPr>
            </a:lvl1pPr>
            <a:lvl2pPr>
              <a:defRPr sz="2800">
                <a:latin typeface="+mj-lt"/>
              </a:defRPr>
            </a:lvl2pPr>
            <a:lvl3pPr>
              <a:defRPr sz="2800">
                <a:latin typeface="+mj-lt"/>
              </a:defRPr>
            </a:lvl3pPr>
            <a:lvl4pPr>
              <a:defRPr sz="2800">
                <a:latin typeface="+mj-lt"/>
              </a:defRPr>
            </a:lvl4pPr>
            <a:lvl5pPr>
              <a:defRPr sz="2800">
                <a:latin typeface="+mj-lt"/>
              </a:defRPr>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p:cNvSpPr>
            <a:spLocks noGrp="1"/>
          </p:cNvSpPr>
          <p:nvPr>
            <p:ph type="dt" sz="half" idx="10"/>
          </p:nvPr>
        </p:nvSpPr>
        <p:spPr/>
        <p:txBody>
          <a:bodyPr/>
          <a:lstStyle>
            <a:lvl1pPr>
              <a:defRPr/>
            </a:lvl1pPr>
          </a:lstStyle>
          <a:p>
            <a:pPr>
              <a:defRPr/>
            </a:pPr>
            <a:fld id="{5D57868A-CDC4-444C-9595-A3B1C1D1A60A}" type="datetimeFigureOut">
              <a:rPr lang="en-US"/>
              <a:pPr>
                <a:defRPr/>
              </a:pPr>
              <a:t>11/8/2023</a:t>
            </a:fld>
            <a:endParaRPr lang="en-US"/>
          </a:p>
        </p:txBody>
      </p:sp>
      <p:sp>
        <p:nvSpPr>
          <p:cNvPr id="6" name="Footer Placeholder 4"/>
          <p:cNvSpPr>
            <a:spLocks noGrp="1"/>
          </p:cNvSpPr>
          <p:nvPr>
            <p:ph type="ftr" sz="quarter" idx="11"/>
          </p:nvPr>
        </p:nvSpPr>
        <p:spPr/>
        <p:txBody>
          <a:bodyPr/>
          <a:lstStyle>
            <a:lvl1pPr>
              <a:defRPr/>
            </a:lvl1pPr>
          </a:lstStyle>
          <a:p>
            <a:pPr>
              <a:defRPr/>
            </a:pPr>
            <a:r>
              <a:rPr lang="en-US" dirty="0"/>
              <a:t>Dr John Kamau</a:t>
            </a:r>
          </a:p>
        </p:txBody>
      </p:sp>
      <p:sp>
        <p:nvSpPr>
          <p:cNvPr id="7" name="Slide Number Placeholder 5"/>
          <p:cNvSpPr>
            <a:spLocks noGrp="1"/>
          </p:cNvSpPr>
          <p:nvPr>
            <p:ph type="sldNum" sz="quarter" idx="12"/>
          </p:nvPr>
        </p:nvSpPr>
        <p:spPr/>
        <p:txBody>
          <a:bodyPr/>
          <a:lstStyle>
            <a:lvl1pPr>
              <a:defRPr/>
            </a:lvl1pPr>
          </a:lstStyle>
          <a:p>
            <a:fld id="{C6CE69DA-0440-4D04-B5D7-CFA7E329E6D2}" type="slidenum">
              <a:rPr lang="en-US" altLang="en-US"/>
              <a:pPr/>
              <a:t>‹#›</a:t>
            </a:fld>
            <a:endParaRPr lang="en-US" altLang="en-US"/>
          </a:p>
        </p:txBody>
      </p:sp>
    </p:spTree>
    <p:extLst>
      <p:ext uri="{BB962C8B-B14F-4D97-AF65-F5344CB8AC3E}">
        <p14:creationId xmlns:p14="http://schemas.microsoft.com/office/powerpoint/2010/main" val="419433702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lvl1pPr>
              <a:defRPr/>
            </a:lvl1pPr>
          </a:lstStyle>
          <a:p>
            <a:pPr>
              <a:defRPr/>
            </a:pPr>
            <a:fld id="{2A2EEB59-9E9E-4E5D-9D5A-59BEB237163F}" type="datetimeFigureOut">
              <a:rPr lang="en-US"/>
              <a:pPr>
                <a:defRPr/>
              </a:pPr>
              <a:t>11/8/2023</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fld id="{C07F1177-32F8-4E5B-8F6E-C78E7762C4F8}" type="slidenum">
              <a:rPr lang="en-US" altLang="en-US"/>
              <a:pPr/>
              <a:t>‹#›</a:t>
            </a:fld>
            <a:endParaRPr lang="en-US" altLang="en-US"/>
          </a:p>
        </p:txBody>
      </p:sp>
    </p:spTree>
    <p:extLst>
      <p:ext uri="{BB962C8B-B14F-4D97-AF65-F5344CB8AC3E}">
        <p14:creationId xmlns:p14="http://schemas.microsoft.com/office/powerpoint/2010/main" val="367704876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p:cNvSpPr>
            <a:spLocks noGrp="1"/>
          </p:cNvSpPr>
          <p:nvPr>
            <p:ph type="dt" sz="half" idx="10"/>
          </p:nvPr>
        </p:nvSpPr>
        <p:spPr/>
        <p:txBody>
          <a:bodyPr/>
          <a:lstStyle>
            <a:lvl1pPr>
              <a:defRPr/>
            </a:lvl1pPr>
          </a:lstStyle>
          <a:p>
            <a:pPr>
              <a:defRPr/>
            </a:pPr>
            <a:fld id="{A33AC67C-D749-4751-BBC3-E5ECB2D77C2C}" type="datetimeFigureOut">
              <a:rPr lang="en-US"/>
              <a:pPr>
                <a:defRPr/>
              </a:pPr>
              <a:t>11/8/2023</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fld id="{C58218F4-948A-4E38-81A1-52FF53877C80}" type="slidenum">
              <a:rPr lang="en-US" altLang="en-US"/>
              <a:pPr/>
              <a:t>‹#›</a:t>
            </a:fld>
            <a:endParaRPr lang="en-US" altLang="en-US"/>
          </a:p>
        </p:txBody>
      </p:sp>
    </p:spTree>
    <p:extLst>
      <p:ext uri="{BB962C8B-B14F-4D97-AF65-F5344CB8AC3E}">
        <p14:creationId xmlns:p14="http://schemas.microsoft.com/office/powerpoint/2010/main" val="257059371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60D98906-F489-4CD2-99EF-5D93689AB451}" type="datetimeFigureOut">
              <a:rPr lang="en-US"/>
              <a:pPr>
                <a:defRPr/>
              </a:pPr>
              <a:t>11/8/2023</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fld id="{12ED973E-7CD2-4A96-89EF-F52A1BAE8DDA}" type="slidenum">
              <a:rPr lang="en-US" altLang="en-US"/>
              <a:pPr/>
              <a:t>‹#›</a:t>
            </a:fld>
            <a:endParaRPr lang="en-US" altLang="en-US"/>
          </a:p>
        </p:txBody>
      </p:sp>
    </p:spTree>
    <p:extLst>
      <p:ext uri="{BB962C8B-B14F-4D97-AF65-F5344CB8AC3E}">
        <p14:creationId xmlns:p14="http://schemas.microsoft.com/office/powerpoint/2010/main" val="298813748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54913DDC-5FD3-4261-92CC-D05065E148B2}" type="datetimeFigureOut">
              <a:rPr lang="en-US"/>
              <a:pPr>
                <a:defRPr/>
              </a:pPr>
              <a:t>11/8/2023</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fld id="{E19F018C-0F26-481C-9196-65C3F8699DDB}" type="slidenum">
              <a:rPr lang="en-US" altLang="en-US"/>
              <a:pPr/>
              <a:t>‹#›</a:t>
            </a:fld>
            <a:endParaRPr lang="en-US" altLang="en-US"/>
          </a:p>
        </p:txBody>
      </p:sp>
    </p:spTree>
    <p:extLst>
      <p:ext uri="{BB962C8B-B14F-4D97-AF65-F5344CB8AC3E}">
        <p14:creationId xmlns:p14="http://schemas.microsoft.com/office/powerpoint/2010/main" val="290238742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CED14C83-0D14-4EBE-86D6-3531478C2C7E}" type="datetimeFigureOut">
              <a:rPr lang="en-US"/>
              <a:pPr>
                <a:defRPr/>
              </a:pPr>
              <a:t>11/8/2023</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fld id="{221C34F3-9E00-4AE4-A860-14F60958D474}" type="slidenum">
              <a:rPr lang="en-US" altLang="en-US"/>
              <a:pPr/>
              <a:t>‹#›</a:t>
            </a:fld>
            <a:endParaRPr lang="en-US" altLang="en-US"/>
          </a:p>
        </p:txBody>
      </p:sp>
    </p:spTree>
    <p:extLst>
      <p:ext uri="{BB962C8B-B14F-4D97-AF65-F5344CB8AC3E}">
        <p14:creationId xmlns:p14="http://schemas.microsoft.com/office/powerpoint/2010/main" val="349921112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63E2EA83-3376-44AE-B94A-1E25818175A1}" type="datetimeFigureOut">
              <a:rPr lang="en-US"/>
              <a:pPr>
                <a:defRPr/>
              </a:pPr>
              <a:t>11/8/2023</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7BE859DA-6FA8-4DD4-BA08-253BDFC63477}" type="slidenum">
              <a:rPr lang="en-US" altLang="en-US"/>
              <a:pPr/>
              <a:t>‹#›</a:t>
            </a:fld>
            <a:endParaRPr lang="en-US" altLang="en-US"/>
          </a:p>
        </p:txBody>
      </p:sp>
    </p:spTree>
    <p:extLst>
      <p:ext uri="{BB962C8B-B14F-4D97-AF65-F5344CB8AC3E}">
        <p14:creationId xmlns:p14="http://schemas.microsoft.com/office/powerpoint/2010/main" val="84840714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6DF360DD-2B7D-4C25-95A0-81B61A4BDDE1}" type="datetimeFigureOut">
              <a:rPr lang="en-US"/>
              <a:pPr>
                <a:defRPr/>
              </a:pPr>
              <a:t>11/8/2023</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13116DF2-78DB-48C1-8F11-9E1F2ED2B18F}" type="slidenum">
              <a:rPr lang="en-US" altLang="en-US"/>
              <a:pPr/>
              <a:t>‹#›</a:t>
            </a:fld>
            <a:endParaRPr lang="en-US" altLang="en-US"/>
          </a:p>
        </p:txBody>
      </p:sp>
    </p:spTree>
    <p:extLst>
      <p:ext uri="{BB962C8B-B14F-4D97-AF65-F5344CB8AC3E}">
        <p14:creationId xmlns:p14="http://schemas.microsoft.com/office/powerpoint/2010/main" val="10211770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8.xml"/><Relationship Id="rId3" Type="http://schemas.openxmlformats.org/officeDocument/2006/relationships/slideLayout" Target="../slideLayouts/slideLayout13.xml"/><Relationship Id="rId7" Type="http://schemas.openxmlformats.org/officeDocument/2006/relationships/slideLayout" Target="../slideLayouts/slideLayout17.xml"/><Relationship Id="rId12" Type="http://schemas.openxmlformats.org/officeDocument/2006/relationships/theme" Target="../theme/theme2.xml"/><Relationship Id="rId2" Type="http://schemas.openxmlformats.org/officeDocument/2006/relationships/slideLayout" Target="../slideLayouts/slideLayout12.xml"/><Relationship Id="rId1" Type="http://schemas.openxmlformats.org/officeDocument/2006/relationships/slideLayout" Target="../slideLayouts/slideLayout11.xml"/><Relationship Id="rId6" Type="http://schemas.openxmlformats.org/officeDocument/2006/relationships/slideLayout" Target="../slideLayouts/slideLayout16.xml"/><Relationship Id="rId11" Type="http://schemas.openxmlformats.org/officeDocument/2006/relationships/slideLayout" Target="../slideLayouts/slideLayout21.xml"/><Relationship Id="rId5" Type="http://schemas.openxmlformats.org/officeDocument/2006/relationships/slideLayout" Target="../slideLayouts/slideLayout15.xml"/><Relationship Id="rId10" Type="http://schemas.openxmlformats.org/officeDocument/2006/relationships/slideLayout" Target="../slideLayouts/slideLayout20.xml"/><Relationship Id="rId4" Type="http://schemas.openxmlformats.org/officeDocument/2006/relationships/slideLayout" Target="../slideLayouts/slideLayout14.xml"/><Relationship Id="rId9" Type="http://schemas.openxmlformats.org/officeDocument/2006/relationships/slideLayout" Target="../slideLayouts/slideLayout1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bwMode="auto">
          <a:xfrm>
            <a:off x="122768" y="100013"/>
            <a:ext cx="9057217" cy="77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3" name="Text Placeholder 2"/>
          <p:cNvSpPr>
            <a:spLocks noGrp="1"/>
          </p:cNvSpPr>
          <p:nvPr>
            <p:ph type="body" idx="1"/>
          </p:nvPr>
        </p:nvSpPr>
        <p:spPr bwMode="auto">
          <a:xfrm>
            <a:off x="122767" y="1825625"/>
            <a:ext cx="9374717"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2052" name="TextBox 7"/>
          <p:cNvSpPr txBox="1">
            <a:spLocks noChangeArrowheads="1"/>
          </p:cNvSpPr>
          <p:nvPr/>
        </p:nvSpPr>
        <p:spPr bwMode="auto">
          <a:xfrm>
            <a:off x="8832852" y="6164264"/>
            <a:ext cx="3204633"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a:defRPr/>
            </a:pPr>
            <a:r>
              <a:rPr lang="en-US" altLang="en-US" sz="1200">
                <a:solidFill>
                  <a:srgbClr val="2F5597"/>
                </a:solidFill>
              </a:rPr>
              <a:t>www.nettconsultants.com</a:t>
            </a:r>
          </a:p>
        </p:txBody>
      </p:sp>
      <p:sp>
        <p:nvSpPr>
          <p:cNvPr id="2053" name="TextBox 9"/>
          <p:cNvSpPr txBox="1">
            <a:spLocks noChangeArrowheads="1"/>
          </p:cNvSpPr>
          <p:nvPr/>
        </p:nvSpPr>
        <p:spPr bwMode="auto">
          <a:xfrm>
            <a:off x="6921500" y="6481763"/>
            <a:ext cx="5158317"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a:defRPr/>
            </a:pPr>
            <a:r>
              <a:rPr lang="en-US" altLang="en-US" sz="1200" i="1">
                <a:solidFill>
                  <a:srgbClr val="2F5597"/>
                </a:solidFill>
              </a:rPr>
              <a:t>Transformation Through Ethical Consulting</a:t>
            </a:r>
          </a:p>
        </p:txBody>
      </p:sp>
      <p:pic>
        <p:nvPicPr>
          <p:cNvPr id="2054" name="Picture 2"/>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8881534" y="120650"/>
            <a:ext cx="3308351" cy="10683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Connector 4"/>
          <p:cNvCxnSpPr/>
          <p:nvPr/>
        </p:nvCxnSpPr>
        <p:spPr>
          <a:xfrm>
            <a:off x="139701" y="847725"/>
            <a:ext cx="9131300"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08701075"/>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Lst>
  <p:transition>
    <p:comb/>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800" decel="100000"/>
                                        <p:tgtEl>
                                          <p:spTgt spid="2"/>
                                        </p:tgtEl>
                                      </p:cBhvr>
                                    </p:animEffect>
                                    <p:anim calcmode="lin" valueType="num">
                                      <p:cBhvr>
                                        <p:cTn id="8" dur="800" decel="100000" fill="hold"/>
                                        <p:tgtEl>
                                          <p:spTgt spid="2"/>
                                        </p:tgtEl>
                                        <p:attrNameLst>
                                          <p:attrName>style.rotation</p:attrName>
                                        </p:attrNameLst>
                                      </p:cBhvr>
                                      <p:tavLst>
                                        <p:tav tm="0">
                                          <p:val>
                                            <p:fltVal val="-90"/>
                                          </p:val>
                                        </p:tav>
                                        <p:tav tm="100000">
                                          <p:val>
                                            <p:fltVal val="0"/>
                                          </p:val>
                                        </p:tav>
                                      </p:tavLst>
                                    </p:anim>
                                    <p:anim calcmode="lin" valueType="num">
                                      <p:cBhvr>
                                        <p:cTn id="9" dur="800" decel="100000" fill="hold"/>
                                        <p:tgtEl>
                                          <p:spTgt spid="2"/>
                                        </p:tgtEl>
                                        <p:attrNameLst>
                                          <p:attrName>ppt_x</p:attrName>
                                        </p:attrNameLst>
                                      </p:cBhvr>
                                      <p:tavLst>
                                        <p:tav tm="0">
                                          <p:val>
                                            <p:strVal val="#ppt_x+0.4"/>
                                          </p:val>
                                        </p:tav>
                                        <p:tav tm="100000">
                                          <p:val>
                                            <p:strVal val="#ppt_x-0.05"/>
                                          </p:val>
                                        </p:tav>
                                      </p:tavLst>
                                    </p:anim>
                                    <p:anim calcmode="lin" valueType="num">
                                      <p:cBhvr>
                                        <p:cTn id="10" dur="800" decel="100000" fill="hold"/>
                                        <p:tgtEl>
                                          <p:spTgt spid="2"/>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2"/>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2"/>
                                        </p:tgtEl>
                                        <p:attrNameLst>
                                          <p:attrName>ppt_y</p:attrName>
                                        </p:attrNameLst>
                                      </p:cBhvr>
                                      <p:tavLst>
                                        <p:tav tm="0">
                                          <p:val>
                                            <p:strVal val="#ppt_y+0.1"/>
                                          </p:val>
                                        </p:tav>
                                        <p:tav tm="100000">
                                          <p:val>
                                            <p:strVal val="#ppt_y"/>
                                          </p:val>
                                        </p:tav>
                                      </p:tavLst>
                                    </p:anim>
                                  </p:childTnLst>
                                </p:cTn>
                              </p:par>
                            </p:childTnLst>
                          </p:cTn>
                        </p:par>
                      </p:childTnLst>
                    </p:cTn>
                  </p:par>
                  <p:par>
                    <p:cTn id="13" fill="hold" nodeType="clickPar">
                      <p:stCondLst>
                        <p:cond delay="indefinite"/>
                      </p:stCondLst>
                      <p:childTnLst>
                        <p:par>
                          <p:cTn id="14" fill="hold" nodeType="withGroup">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fade">
                                      <p:cBhvr>
                                        <p:cTn id="17" dur="1000"/>
                                        <p:tgtEl>
                                          <p:spTgt spid="3">
                                            <p:txEl>
                                              <p:pRg st="0" end="0"/>
                                            </p:txEl>
                                          </p:spTgt>
                                        </p:tgtEl>
                                      </p:cBhvr>
                                    </p:animEffect>
                                    <p:anim calcmode="lin" valueType="num">
                                      <p:cBhvr>
                                        <p:cTn id="1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20" presetID="47" presetClass="entr" presetSubtype="0" fill="hold" grpId="0" nodeType="with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Effect transition="in" filter="fade">
                                      <p:cBhvr>
                                        <p:cTn id="22" dur="1000"/>
                                        <p:tgtEl>
                                          <p:spTgt spid="3">
                                            <p:txEl>
                                              <p:pRg st="1" end="1"/>
                                            </p:txEl>
                                          </p:spTgt>
                                        </p:tgtEl>
                                      </p:cBhvr>
                                    </p:animEffect>
                                    <p:anim calcmode="lin" valueType="num">
                                      <p:cBhvr>
                                        <p:cTn id="2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1" end="1"/>
                                            </p:txEl>
                                          </p:spTgt>
                                        </p:tgtEl>
                                        <p:attrNameLst>
                                          <p:attrName>ppt_y</p:attrName>
                                        </p:attrNameLst>
                                      </p:cBhvr>
                                      <p:tavLst>
                                        <p:tav tm="0">
                                          <p:val>
                                            <p:strVal val="#ppt_y-.1"/>
                                          </p:val>
                                        </p:tav>
                                        <p:tav tm="100000">
                                          <p:val>
                                            <p:strVal val="#ppt_y"/>
                                          </p:val>
                                        </p:tav>
                                      </p:tavLst>
                                    </p:anim>
                                  </p:childTnLst>
                                </p:cTn>
                              </p:par>
                              <p:par>
                                <p:cTn id="25" presetID="47" presetClass="entr" presetSubtype="0" fill="hold" grpId="0" nodeType="with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Effect transition="in" filter="fade">
                                      <p:cBhvr>
                                        <p:cTn id="27" dur="1000"/>
                                        <p:tgtEl>
                                          <p:spTgt spid="3">
                                            <p:txEl>
                                              <p:pRg st="2" end="2"/>
                                            </p:txEl>
                                          </p:spTgt>
                                        </p:tgtEl>
                                      </p:cBhvr>
                                    </p:animEffect>
                                    <p:anim calcmode="lin" valueType="num">
                                      <p:cBhvr>
                                        <p:cTn id="2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9" dur="1000" fill="hold"/>
                                        <p:tgtEl>
                                          <p:spTgt spid="3">
                                            <p:txEl>
                                              <p:pRg st="2" end="2"/>
                                            </p:txEl>
                                          </p:spTgt>
                                        </p:tgtEl>
                                        <p:attrNameLst>
                                          <p:attrName>ppt_y</p:attrName>
                                        </p:attrNameLst>
                                      </p:cBhvr>
                                      <p:tavLst>
                                        <p:tav tm="0">
                                          <p:val>
                                            <p:strVal val="#ppt_y-.1"/>
                                          </p:val>
                                        </p:tav>
                                        <p:tav tm="100000">
                                          <p:val>
                                            <p:strVal val="#ppt_y"/>
                                          </p:val>
                                        </p:tav>
                                      </p:tavLst>
                                    </p:anim>
                                  </p:childTnLst>
                                </p:cTn>
                              </p:par>
                              <p:par>
                                <p:cTn id="30" presetID="47" presetClass="entr" presetSubtype="0" fill="hold" grpId="0" nodeType="withEffect">
                                  <p:stCondLst>
                                    <p:cond delay="0"/>
                                  </p:stCondLst>
                                  <p:childTnLst>
                                    <p:set>
                                      <p:cBhvr>
                                        <p:cTn id="31" dur="1" fill="hold">
                                          <p:stCondLst>
                                            <p:cond delay="0"/>
                                          </p:stCondLst>
                                        </p:cTn>
                                        <p:tgtEl>
                                          <p:spTgt spid="3">
                                            <p:txEl>
                                              <p:pRg st="3" end="3"/>
                                            </p:txEl>
                                          </p:spTgt>
                                        </p:tgtEl>
                                        <p:attrNameLst>
                                          <p:attrName>style.visibility</p:attrName>
                                        </p:attrNameLst>
                                      </p:cBhvr>
                                      <p:to>
                                        <p:strVal val="visible"/>
                                      </p:to>
                                    </p:set>
                                    <p:animEffect transition="in" filter="fade">
                                      <p:cBhvr>
                                        <p:cTn id="32" dur="1000"/>
                                        <p:tgtEl>
                                          <p:spTgt spid="3">
                                            <p:txEl>
                                              <p:pRg st="3" end="3"/>
                                            </p:txEl>
                                          </p:spTgt>
                                        </p:tgtEl>
                                      </p:cBhvr>
                                    </p:animEffect>
                                    <p:anim calcmode="lin" valueType="num">
                                      <p:cBhvr>
                                        <p:cTn id="33"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4" dur="1000" fill="hold"/>
                                        <p:tgtEl>
                                          <p:spTgt spid="3">
                                            <p:txEl>
                                              <p:pRg st="3" end="3"/>
                                            </p:txEl>
                                          </p:spTgt>
                                        </p:tgtEl>
                                        <p:attrNameLst>
                                          <p:attrName>ppt_y</p:attrName>
                                        </p:attrNameLst>
                                      </p:cBhvr>
                                      <p:tavLst>
                                        <p:tav tm="0">
                                          <p:val>
                                            <p:strVal val="#ppt_y-.1"/>
                                          </p:val>
                                        </p:tav>
                                        <p:tav tm="100000">
                                          <p:val>
                                            <p:strVal val="#ppt_y"/>
                                          </p:val>
                                        </p:tav>
                                      </p:tavLst>
                                    </p:anim>
                                  </p:childTnLst>
                                </p:cTn>
                              </p:par>
                              <p:par>
                                <p:cTn id="35" presetID="47" presetClass="entr" presetSubtype="0" fill="hold" grpId="0" nodeType="withEffect">
                                  <p:stCondLst>
                                    <p:cond delay="0"/>
                                  </p:stCondLst>
                                  <p:childTnLst>
                                    <p:set>
                                      <p:cBhvr>
                                        <p:cTn id="36" dur="1" fill="hold">
                                          <p:stCondLst>
                                            <p:cond delay="0"/>
                                          </p:stCondLst>
                                        </p:cTn>
                                        <p:tgtEl>
                                          <p:spTgt spid="3">
                                            <p:txEl>
                                              <p:pRg st="4" end="4"/>
                                            </p:txEl>
                                          </p:spTgt>
                                        </p:tgtEl>
                                        <p:attrNameLst>
                                          <p:attrName>style.visibility</p:attrName>
                                        </p:attrNameLst>
                                      </p:cBhvr>
                                      <p:to>
                                        <p:strVal val="visible"/>
                                      </p:to>
                                    </p:set>
                                    <p:animEffect transition="in" filter="fade">
                                      <p:cBhvr>
                                        <p:cTn id="37" dur="1000"/>
                                        <p:tgtEl>
                                          <p:spTgt spid="3">
                                            <p:txEl>
                                              <p:pRg st="4" end="4"/>
                                            </p:txEl>
                                          </p:spTgt>
                                        </p:tgtEl>
                                      </p:cBhvr>
                                    </p:animEffect>
                                    <p:anim calcmode="lin" valueType="num">
                                      <p:cBhvr>
                                        <p:cTn id="38"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9"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tmplLst>
          <p:tmpl lvl="1">
            <p:tnLst>
              <p:par>
                <p:cTn presetID="47" presetClass="entr" presetSubtype="0" fill="hold" nodeType="click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tgtEl>
                          <p:spTgt spid="3"/>
                        </p:tgtEl>
                      </p:cBhvr>
                    </p:animEffect>
                    <p:anim calcmode="lin" valueType="num">
                      <p:cBhvr>
                        <p:cTn dur="1000" fill="hold"/>
                        <p:tgtEl>
                          <p:spTgt spid="3"/>
                        </p:tgtEl>
                        <p:attrNameLst>
                          <p:attrName>ppt_x</p:attrName>
                        </p:attrNameLst>
                      </p:cBhvr>
                      <p:tavLst>
                        <p:tav tm="0">
                          <p:val>
                            <p:strVal val="#ppt_x"/>
                          </p:val>
                        </p:tav>
                        <p:tav tm="100000">
                          <p:val>
                            <p:strVal val="#ppt_x"/>
                          </p:val>
                        </p:tav>
                      </p:tavLst>
                    </p:anim>
                    <p:anim calcmode="lin" valueType="num">
                      <p:cBhvr>
                        <p:cTn dur="1000" fill="hold"/>
                        <p:tgtEl>
                          <p:spTgt spid="3"/>
                        </p:tgtEl>
                        <p:attrNameLst>
                          <p:attrName>ppt_y</p:attrName>
                        </p:attrNameLst>
                      </p:cBhvr>
                      <p:tavLst>
                        <p:tav tm="0">
                          <p:val>
                            <p:strVal val="#ppt_y-.1"/>
                          </p:val>
                        </p:tav>
                        <p:tav tm="100000">
                          <p:val>
                            <p:strVal val="#ppt_y"/>
                          </p:val>
                        </p:tav>
                      </p:tavLst>
                    </p:anim>
                  </p:childTnLst>
                </p:cTn>
              </p:par>
            </p:tnLst>
          </p:tmpl>
          <p:tmpl lvl="2">
            <p:tnLst>
              <p:par>
                <p:cTn presetID="47"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tgtEl>
                          <p:spTgt spid="3"/>
                        </p:tgtEl>
                      </p:cBhvr>
                    </p:animEffect>
                    <p:anim calcmode="lin" valueType="num">
                      <p:cBhvr>
                        <p:cTn dur="1000" fill="hold"/>
                        <p:tgtEl>
                          <p:spTgt spid="3"/>
                        </p:tgtEl>
                        <p:attrNameLst>
                          <p:attrName>ppt_x</p:attrName>
                        </p:attrNameLst>
                      </p:cBhvr>
                      <p:tavLst>
                        <p:tav tm="0">
                          <p:val>
                            <p:strVal val="#ppt_x"/>
                          </p:val>
                        </p:tav>
                        <p:tav tm="100000">
                          <p:val>
                            <p:strVal val="#ppt_x"/>
                          </p:val>
                        </p:tav>
                      </p:tavLst>
                    </p:anim>
                    <p:anim calcmode="lin" valueType="num">
                      <p:cBhvr>
                        <p:cTn dur="1000" fill="hold"/>
                        <p:tgtEl>
                          <p:spTgt spid="3"/>
                        </p:tgtEl>
                        <p:attrNameLst>
                          <p:attrName>ppt_y</p:attrName>
                        </p:attrNameLst>
                      </p:cBhvr>
                      <p:tavLst>
                        <p:tav tm="0">
                          <p:val>
                            <p:strVal val="#ppt_y-.1"/>
                          </p:val>
                        </p:tav>
                        <p:tav tm="100000">
                          <p:val>
                            <p:strVal val="#ppt_y"/>
                          </p:val>
                        </p:tav>
                      </p:tavLst>
                    </p:anim>
                  </p:childTnLst>
                </p:cTn>
              </p:par>
            </p:tnLst>
          </p:tmpl>
          <p:tmpl lvl="3">
            <p:tnLst>
              <p:par>
                <p:cTn presetID="47"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tgtEl>
                          <p:spTgt spid="3"/>
                        </p:tgtEl>
                      </p:cBhvr>
                    </p:animEffect>
                    <p:anim calcmode="lin" valueType="num">
                      <p:cBhvr>
                        <p:cTn dur="1000" fill="hold"/>
                        <p:tgtEl>
                          <p:spTgt spid="3"/>
                        </p:tgtEl>
                        <p:attrNameLst>
                          <p:attrName>ppt_x</p:attrName>
                        </p:attrNameLst>
                      </p:cBhvr>
                      <p:tavLst>
                        <p:tav tm="0">
                          <p:val>
                            <p:strVal val="#ppt_x"/>
                          </p:val>
                        </p:tav>
                        <p:tav tm="100000">
                          <p:val>
                            <p:strVal val="#ppt_x"/>
                          </p:val>
                        </p:tav>
                      </p:tavLst>
                    </p:anim>
                    <p:anim calcmode="lin" valueType="num">
                      <p:cBhvr>
                        <p:cTn dur="1000" fill="hold"/>
                        <p:tgtEl>
                          <p:spTgt spid="3"/>
                        </p:tgtEl>
                        <p:attrNameLst>
                          <p:attrName>ppt_y</p:attrName>
                        </p:attrNameLst>
                      </p:cBhvr>
                      <p:tavLst>
                        <p:tav tm="0">
                          <p:val>
                            <p:strVal val="#ppt_y-.1"/>
                          </p:val>
                        </p:tav>
                        <p:tav tm="100000">
                          <p:val>
                            <p:strVal val="#ppt_y"/>
                          </p:val>
                        </p:tav>
                      </p:tavLst>
                    </p:anim>
                  </p:childTnLst>
                </p:cTn>
              </p:par>
            </p:tnLst>
          </p:tmpl>
          <p:tmpl lvl="4">
            <p:tnLst>
              <p:par>
                <p:cTn presetID="47"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tgtEl>
                          <p:spTgt spid="3"/>
                        </p:tgtEl>
                      </p:cBhvr>
                    </p:animEffect>
                    <p:anim calcmode="lin" valueType="num">
                      <p:cBhvr>
                        <p:cTn dur="1000" fill="hold"/>
                        <p:tgtEl>
                          <p:spTgt spid="3"/>
                        </p:tgtEl>
                        <p:attrNameLst>
                          <p:attrName>ppt_x</p:attrName>
                        </p:attrNameLst>
                      </p:cBhvr>
                      <p:tavLst>
                        <p:tav tm="0">
                          <p:val>
                            <p:strVal val="#ppt_x"/>
                          </p:val>
                        </p:tav>
                        <p:tav tm="100000">
                          <p:val>
                            <p:strVal val="#ppt_x"/>
                          </p:val>
                        </p:tav>
                      </p:tavLst>
                    </p:anim>
                    <p:anim calcmode="lin" valueType="num">
                      <p:cBhvr>
                        <p:cTn dur="1000" fill="hold"/>
                        <p:tgtEl>
                          <p:spTgt spid="3"/>
                        </p:tgtEl>
                        <p:attrNameLst>
                          <p:attrName>ppt_y</p:attrName>
                        </p:attrNameLst>
                      </p:cBhvr>
                      <p:tavLst>
                        <p:tav tm="0">
                          <p:val>
                            <p:strVal val="#ppt_y-.1"/>
                          </p:val>
                        </p:tav>
                        <p:tav tm="100000">
                          <p:val>
                            <p:strVal val="#ppt_y"/>
                          </p:val>
                        </p:tav>
                      </p:tavLst>
                    </p:anim>
                  </p:childTnLst>
                </p:cTn>
              </p:par>
            </p:tnLst>
          </p:tmpl>
          <p:tmpl lvl="5">
            <p:tnLst>
              <p:par>
                <p:cTn presetID="47"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tgtEl>
                          <p:spTgt spid="3"/>
                        </p:tgtEl>
                      </p:cBhvr>
                    </p:animEffect>
                    <p:anim calcmode="lin" valueType="num">
                      <p:cBhvr>
                        <p:cTn dur="1000" fill="hold"/>
                        <p:tgtEl>
                          <p:spTgt spid="3"/>
                        </p:tgtEl>
                        <p:attrNameLst>
                          <p:attrName>ppt_x</p:attrName>
                        </p:attrNameLst>
                      </p:cBhvr>
                      <p:tavLst>
                        <p:tav tm="0">
                          <p:val>
                            <p:strVal val="#ppt_x"/>
                          </p:val>
                        </p:tav>
                        <p:tav tm="100000">
                          <p:val>
                            <p:strVal val="#ppt_x"/>
                          </p:val>
                        </p:tav>
                      </p:tavLst>
                    </p:anim>
                    <p:anim calcmode="lin" valueType="num">
                      <p:cBhvr>
                        <p:cTn dur="1000" fill="hold"/>
                        <p:tgtEl>
                          <p:spTgt spid="3"/>
                        </p:tgtEl>
                        <p:attrNameLst>
                          <p:attrName>ppt_y</p:attrName>
                        </p:attrNameLst>
                      </p:cBhvr>
                      <p:tavLst>
                        <p:tav tm="0">
                          <p:val>
                            <p:strVal val="#ppt_y-.1"/>
                          </p:val>
                        </p:tav>
                        <p:tav tm="100000">
                          <p:val>
                            <p:strVal val="#ppt_y"/>
                          </p:val>
                        </p:tav>
                      </p:tavLst>
                    </p:anim>
                  </p:childTnLst>
                </p:cTn>
              </p:par>
            </p:tnLst>
          </p:tmpl>
        </p:tmplLst>
      </p:bldP>
    </p:bldLst>
  </p:timing>
  <p:txStyles>
    <p:titleStyle>
      <a:lvl1pPr algn="l" defTabSz="685800" rtl="0" eaLnBrk="1" fontAlgn="base" hangingPunct="1">
        <a:lnSpc>
          <a:spcPct val="90000"/>
        </a:lnSpc>
        <a:spcBef>
          <a:spcPct val="0"/>
        </a:spcBef>
        <a:spcAft>
          <a:spcPct val="0"/>
        </a:spcAft>
        <a:defRPr sz="3300" kern="1200">
          <a:solidFill>
            <a:srgbClr val="203864"/>
          </a:solidFill>
          <a:latin typeface="Narkisim" panose="020E0502050101010101" pitchFamily="34" charset="-79"/>
          <a:ea typeface="+mj-ea"/>
          <a:cs typeface="Narkisim" panose="020E0502050101010101" pitchFamily="34" charset="-79"/>
        </a:defRPr>
      </a:lvl1pPr>
      <a:lvl2pPr algn="l" defTabSz="685800" rtl="0" eaLnBrk="1" fontAlgn="base" hangingPunct="1">
        <a:lnSpc>
          <a:spcPct val="90000"/>
        </a:lnSpc>
        <a:spcBef>
          <a:spcPct val="0"/>
        </a:spcBef>
        <a:spcAft>
          <a:spcPct val="0"/>
        </a:spcAft>
        <a:defRPr sz="3300">
          <a:solidFill>
            <a:srgbClr val="203864"/>
          </a:solidFill>
          <a:latin typeface="Narkisim" panose="020E0502050101010101" pitchFamily="34" charset="-79"/>
          <a:cs typeface="Narkisim" panose="020E0502050101010101" pitchFamily="34" charset="-79"/>
        </a:defRPr>
      </a:lvl2pPr>
      <a:lvl3pPr algn="l" defTabSz="685800" rtl="0" eaLnBrk="1" fontAlgn="base" hangingPunct="1">
        <a:lnSpc>
          <a:spcPct val="90000"/>
        </a:lnSpc>
        <a:spcBef>
          <a:spcPct val="0"/>
        </a:spcBef>
        <a:spcAft>
          <a:spcPct val="0"/>
        </a:spcAft>
        <a:defRPr sz="3300">
          <a:solidFill>
            <a:srgbClr val="203864"/>
          </a:solidFill>
          <a:latin typeface="Narkisim" panose="020E0502050101010101" pitchFamily="34" charset="-79"/>
          <a:cs typeface="Narkisim" panose="020E0502050101010101" pitchFamily="34" charset="-79"/>
        </a:defRPr>
      </a:lvl3pPr>
      <a:lvl4pPr algn="l" defTabSz="685800" rtl="0" eaLnBrk="1" fontAlgn="base" hangingPunct="1">
        <a:lnSpc>
          <a:spcPct val="90000"/>
        </a:lnSpc>
        <a:spcBef>
          <a:spcPct val="0"/>
        </a:spcBef>
        <a:spcAft>
          <a:spcPct val="0"/>
        </a:spcAft>
        <a:defRPr sz="3300">
          <a:solidFill>
            <a:srgbClr val="203864"/>
          </a:solidFill>
          <a:latin typeface="Narkisim" panose="020E0502050101010101" pitchFamily="34" charset="-79"/>
          <a:cs typeface="Narkisim" panose="020E0502050101010101" pitchFamily="34" charset="-79"/>
        </a:defRPr>
      </a:lvl4pPr>
      <a:lvl5pPr algn="l" defTabSz="685800" rtl="0" eaLnBrk="1" fontAlgn="base" hangingPunct="1">
        <a:lnSpc>
          <a:spcPct val="90000"/>
        </a:lnSpc>
        <a:spcBef>
          <a:spcPct val="0"/>
        </a:spcBef>
        <a:spcAft>
          <a:spcPct val="0"/>
        </a:spcAft>
        <a:defRPr sz="3300">
          <a:solidFill>
            <a:srgbClr val="203864"/>
          </a:solidFill>
          <a:latin typeface="Narkisim" panose="020E0502050101010101" pitchFamily="34" charset="-79"/>
          <a:cs typeface="Narkisim" panose="020E0502050101010101" pitchFamily="34" charset="-79"/>
        </a:defRPr>
      </a:lvl5pPr>
      <a:lvl6pPr marL="457200" algn="l" defTabSz="685800" rtl="0" eaLnBrk="1" fontAlgn="base" hangingPunct="1">
        <a:lnSpc>
          <a:spcPct val="90000"/>
        </a:lnSpc>
        <a:spcBef>
          <a:spcPct val="0"/>
        </a:spcBef>
        <a:spcAft>
          <a:spcPct val="0"/>
        </a:spcAft>
        <a:defRPr sz="3300">
          <a:solidFill>
            <a:srgbClr val="203864"/>
          </a:solidFill>
          <a:latin typeface="Narkisim" panose="020E0502050101010101" pitchFamily="34" charset="-79"/>
          <a:cs typeface="Narkisim" panose="020E0502050101010101" pitchFamily="34" charset="-79"/>
        </a:defRPr>
      </a:lvl6pPr>
      <a:lvl7pPr marL="914400" algn="l" defTabSz="685800" rtl="0" eaLnBrk="1" fontAlgn="base" hangingPunct="1">
        <a:lnSpc>
          <a:spcPct val="90000"/>
        </a:lnSpc>
        <a:spcBef>
          <a:spcPct val="0"/>
        </a:spcBef>
        <a:spcAft>
          <a:spcPct val="0"/>
        </a:spcAft>
        <a:defRPr sz="3300">
          <a:solidFill>
            <a:srgbClr val="203864"/>
          </a:solidFill>
          <a:latin typeface="Narkisim" panose="020E0502050101010101" pitchFamily="34" charset="-79"/>
          <a:cs typeface="Narkisim" panose="020E0502050101010101" pitchFamily="34" charset="-79"/>
        </a:defRPr>
      </a:lvl7pPr>
      <a:lvl8pPr marL="1371600" algn="l" defTabSz="685800" rtl="0" eaLnBrk="1" fontAlgn="base" hangingPunct="1">
        <a:lnSpc>
          <a:spcPct val="90000"/>
        </a:lnSpc>
        <a:spcBef>
          <a:spcPct val="0"/>
        </a:spcBef>
        <a:spcAft>
          <a:spcPct val="0"/>
        </a:spcAft>
        <a:defRPr sz="3300">
          <a:solidFill>
            <a:srgbClr val="203864"/>
          </a:solidFill>
          <a:latin typeface="Narkisim" panose="020E0502050101010101" pitchFamily="34" charset="-79"/>
          <a:cs typeface="Narkisim" panose="020E0502050101010101" pitchFamily="34" charset="-79"/>
        </a:defRPr>
      </a:lvl8pPr>
      <a:lvl9pPr marL="1828800" algn="l" defTabSz="685800" rtl="0" eaLnBrk="1" fontAlgn="base" hangingPunct="1">
        <a:lnSpc>
          <a:spcPct val="90000"/>
        </a:lnSpc>
        <a:spcBef>
          <a:spcPct val="0"/>
        </a:spcBef>
        <a:spcAft>
          <a:spcPct val="0"/>
        </a:spcAft>
        <a:defRPr sz="3300">
          <a:solidFill>
            <a:srgbClr val="203864"/>
          </a:solidFill>
          <a:latin typeface="Narkisim" panose="020E0502050101010101" pitchFamily="34" charset="-79"/>
          <a:cs typeface="Narkisim" panose="020E0502050101010101" pitchFamily="34" charset="-79"/>
        </a:defRPr>
      </a:lvl9pPr>
    </p:titleStyle>
    <p:bodyStyle>
      <a:lvl1pPr marL="428625" indent="-428625" algn="l" defTabSz="685800" rtl="0" eaLnBrk="1" fontAlgn="base" hangingPunct="1">
        <a:spcBef>
          <a:spcPts val="750"/>
        </a:spcBef>
        <a:spcAft>
          <a:spcPts val="450"/>
        </a:spcAft>
        <a:buFont typeface="Arial" charset="0"/>
        <a:buChar char="•"/>
        <a:defRPr sz="2700" kern="1200">
          <a:solidFill>
            <a:schemeClr val="tx1"/>
          </a:solidFill>
          <a:latin typeface="Narkisim" panose="020E0502050101010101" pitchFamily="34" charset="-79"/>
          <a:ea typeface="+mn-ea"/>
          <a:cs typeface="Narkisim" panose="020E0502050101010101" pitchFamily="34" charset="-79"/>
        </a:defRPr>
      </a:lvl1pPr>
      <a:lvl2pPr marL="514350" indent="-171450" algn="l" defTabSz="685800" rtl="0" eaLnBrk="1" fontAlgn="base" hangingPunct="1">
        <a:spcBef>
          <a:spcPts val="375"/>
        </a:spcBef>
        <a:spcAft>
          <a:spcPts val="450"/>
        </a:spcAft>
        <a:buFont typeface="Lucida Sans" pitchFamily="34" charset="0"/>
        <a:buChar char="–"/>
        <a:defRPr sz="2400" i="1" kern="1200">
          <a:solidFill>
            <a:srgbClr val="C00000"/>
          </a:solidFill>
          <a:latin typeface="Narkisim" panose="020E0502050101010101" pitchFamily="34" charset="-79"/>
          <a:ea typeface="+mn-ea"/>
          <a:cs typeface="Narkisim" panose="020E0502050101010101" pitchFamily="34" charset="-79"/>
        </a:defRPr>
      </a:lvl2pPr>
      <a:lvl3pPr marL="857250" indent="-171450" algn="l" defTabSz="685800" rtl="0" eaLnBrk="1" fontAlgn="base" hangingPunct="1">
        <a:lnSpc>
          <a:spcPct val="90000"/>
        </a:lnSpc>
        <a:spcBef>
          <a:spcPts val="375"/>
        </a:spcBef>
        <a:spcAft>
          <a:spcPct val="0"/>
        </a:spcAft>
        <a:buFont typeface="Lucida Sans" pitchFamily="34" charset="0"/>
        <a:buChar char="–"/>
        <a:defRPr sz="2100" kern="1200">
          <a:solidFill>
            <a:srgbClr val="2F5597"/>
          </a:solidFill>
          <a:latin typeface="Narkisim" panose="020E0502050101010101" pitchFamily="34" charset="-79"/>
          <a:ea typeface="+mn-ea"/>
          <a:cs typeface="Narkisim" panose="020E0502050101010101" pitchFamily="34" charset="-79"/>
        </a:defRPr>
      </a:lvl3pPr>
      <a:lvl4pPr marL="1200150" indent="-171450" algn="l" defTabSz="685800" rtl="0" eaLnBrk="1" fontAlgn="base" hangingPunct="1">
        <a:lnSpc>
          <a:spcPct val="90000"/>
        </a:lnSpc>
        <a:spcBef>
          <a:spcPts val="375"/>
        </a:spcBef>
        <a:spcAft>
          <a:spcPct val="0"/>
        </a:spcAft>
        <a:buFont typeface="Arial" charset="0"/>
        <a:buChar char="•"/>
        <a:defRPr kern="1200">
          <a:solidFill>
            <a:schemeClr val="tx1"/>
          </a:solidFill>
          <a:latin typeface="Narkisim" panose="020E0502050101010101" pitchFamily="34" charset="-79"/>
          <a:ea typeface="+mn-ea"/>
          <a:cs typeface="Narkisim" panose="020E0502050101010101" pitchFamily="34" charset="-79"/>
        </a:defRPr>
      </a:lvl4pPr>
      <a:lvl5pPr marL="1543050" indent="-171450" algn="l" defTabSz="685800" rtl="0" eaLnBrk="1" fontAlgn="base" hangingPunct="1">
        <a:lnSpc>
          <a:spcPct val="90000"/>
        </a:lnSpc>
        <a:spcBef>
          <a:spcPts val="375"/>
        </a:spcBef>
        <a:spcAft>
          <a:spcPct val="0"/>
        </a:spcAft>
        <a:buFont typeface="Arial" charset="0"/>
        <a:buChar char="•"/>
        <a:defRPr kern="1200">
          <a:solidFill>
            <a:schemeClr val="tx1"/>
          </a:solidFill>
          <a:latin typeface="Narkisim" panose="020E0502050101010101" pitchFamily="34" charset="-79"/>
          <a:ea typeface="+mn-ea"/>
          <a:cs typeface="Narkisim" panose="020E0502050101010101" pitchFamily="34" charset="-79"/>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2"/>
          <p:cNvSpPr>
            <a:spLocks noGrp="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cs typeface="+mn-cs"/>
              </a:defRPr>
            </a:lvl1pPr>
          </a:lstStyle>
          <a:p>
            <a:pPr>
              <a:defRPr/>
            </a:pPr>
            <a:fld id="{52107F3A-5579-447A-96D6-F85B234E830B}" type="datetimeFigureOut">
              <a:rPr lang="en-US"/>
              <a:pPr>
                <a:defRPr/>
              </a:pPr>
              <a:t>11/8/2023</a:t>
            </a:fld>
            <a:endParaRPr lang="en-US"/>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cs typeface="+mn-cs"/>
              </a:defRPr>
            </a:lvl1pPr>
          </a:lstStyle>
          <a:p>
            <a:pPr>
              <a:defRPr/>
            </a:pPr>
            <a:endParaRPr lang="en-US"/>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Calibri" pitchFamily="34" charset="0"/>
              </a:defRPr>
            </a:lvl1pPr>
          </a:lstStyle>
          <a:p>
            <a:fld id="{3B22E2F5-D5DB-4132-855D-89E303835874}" type="slidenum">
              <a:rPr lang="en-US" altLang="en-US"/>
              <a:pPr/>
              <a:t>‹#›</a:t>
            </a:fld>
            <a:endParaRPr lang="en-US" altLang="en-US"/>
          </a:p>
        </p:txBody>
      </p:sp>
    </p:spTree>
    <p:extLst>
      <p:ext uri="{BB962C8B-B14F-4D97-AF65-F5344CB8AC3E}">
        <p14:creationId xmlns:p14="http://schemas.microsoft.com/office/powerpoint/2010/main" val="179683715"/>
      </p:ext>
    </p:extLst>
  </p:cSld>
  <p:clrMap bg1="lt1" tx1="dk1" bg2="lt2" tx2="dk2" accent1="accent1" accent2="accent2" accent3="accent3" accent4="accent4" accent5="accent5" accent6="accent6" hlink="hlink" folHlink="folHlink"/>
  <p:sldLayoutIdLst>
    <p:sldLayoutId id="2147483689" r:id="rId1"/>
    <p:sldLayoutId id="2147483690" r:id="rId2"/>
    <p:sldLayoutId id="2147483691" r:id="rId3"/>
    <p:sldLayoutId id="2147483692" r:id="rId4"/>
    <p:sldLayoutId id="2147483693" r:id="rId5"/>
    <p:sldLayoutId id="2147483694" r:id="rId6"/>
    <p:sldLayoutId id="2147483695" r:id="rId7"/>
    <p:sldLayoutId id="2147483696" r:id="rId8"/>
    <p:sldLayoutId id="2147483697" r:id="rId9"/>
    <p:sldLayoutId id="2147483698" r:id="rId10"/>
    <p:sldLayoutId id="2147483699" r:id="rId11"/>
  </p:sldLayoutIdLst>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image" Target="../media/image9.emf"/><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notesSlide" Target="../notesSlides/notesSlide2.xml"/><Relationship Id="rId1" Type="http://schemas.openxmlformats.org/officeDocument/2006/relationships/slideLayout" Target="../slideLayouts/slideLayout12.xml"/><Relationship Id="rId4" Type="http://schemas.openxmlformats.org/officeDocument/2006/relationships/image" Target="../media/image11.png"/></Relationships>
</file>

<file path=ppt/slides/_rels/slide26.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12.png"/><Relationship Id="rId1" Type="http://schemas.openxmlformats.org/officeDocument/2006/relationships/slideLayout" Target="../slideLayouts/slideLayout12.xml"/><Relationship Id="rId4" Type="http://schemas.openxmlformats.org/officeDocument/2006/relationships/image" Target="../media/image14.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emf"/><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2" Type="http://schemas.openxmlformats.org/officeDocument/2006/relationships/image" Target="../media/image22.emf"/><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2" Type="http://schemas.openxmlformats.org/officeDocument/2006/relationships/image" Target="../media/image23.emf"/><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1.png"/><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2" Type="http://schemas.openxmlformats.org/officeDocument/2006/relationships/image" Target="../media/image25.emf"/><Relationship Id="rId1" Type="http://schemas.openxmlformats.org/officeDocument/2006/relationships/slideLayout" Target="../slideLayouts/slideLayout1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3.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5EDB21-84B1-4581-8736-46B09420DB4B}"/>
              </a:ext>
            </a:extLst>
          </p:cNvPr>
          <p:cNvSpPr>
            <a:spLocks noGrp="1"/>
          </p:cNvSpPr>
          <p:nvPr>
            <p:ph type="ctrTitle"/>
          </p:nvPr>
        </p:nvSpPr>
        <p:spPr>
          <a:xfrm>
            <a:off x="914400" y="1047136"/>
            <a:ext cx="10363200" cy="3662024"/>
          </a:xfrm>
        </p:spPr>
        <p:txBody>
          <a:bodyPr/>
          <a:lstStyle/>
          <a:p>
            <a:r>
              <a:rPr lang="en-GB" b="1" dirty="0" smtClean="0"/>
              <a:t>Business Finance </a:t>
            </a:r>
            <a:r>
              <a:rPr lang="en-GB" dirty="0" smtClean="0"/>
              <a:t/>
            </a:r>
            <a:br>
              <a:rPr lang="en-GB" dirty="0" smtClean="0"/>
            </a:br>
            <a:r>
              <a:rPr lang="en-GB" dirty="0" smtClean="0"/>
              <a:t/>
            </a:r>
            <a:br>
              <a:rPr lang="en-GB" dirty="0" smtClean="0"/>
            </a:br>
            <a:r>
              <a:rPr lang="en-GB" dirty="0" smtClean="0"/>
              <a:t>Week </a:t>
            </a:r>
            <a:r>
              <a:rPr lang="en-GB" dirty="0" smtClean="0"/>
              <a:t>12</a:t>
            </a:r>
            <a:r>
              <a:rPr lang="en-GB" dirty="0" smtClean="0"/>
              <a:t/>
            </a:r>
            <a:br>
              <a:rPr lang="en-GB" dirty="0" smtClean="0"/>
            </a:br>
            <a:r>
              <a:rPr lang="en-GB" dirty="0" smtClean="0"/>
              <a:t>Working Capital Management</a:t>
            </a:r>
            <a:endParaRPr lang="en-US" sz="3200" dirty="0"/>
          </a:p>
        </p:txBody>
      </p:sp>
      <p:sp>
        <p:nvSpPr>
          <p:cNvPr id="3" name="Subtitle 2">
            <a:extLst>
              <a:ext uri="{FF2B5EF4-FFF2-40B4-BE49-F238E27FC236}">
                <a16:creationId xmlns:a16="http://schemas.microsoft.com/office/drawing/2014/main" id="{72C0DFFB-67B2-4EED-B0EB-83FD67D7CBE7}"/>
              </a:ext>
            </a:extLst>
          </p:cNvPr>
          <p:cNvSpPr>
            <a:spLocks noGrp="1"/>
          </p:cNvSpPr>
          <p:nvPr>
            <p:ph type="subTitle" idx="1"/>
          </p:nvPr>
        </p:nvSpPr>
        <p:spPr>
          <a:xfrm>
            <a:off x="1828800" y="4026310"/>
            <a:ext cx="8534400" cy="1612490"/>
          </a:xfrm>
        </p:spPr>
        <p:txBody>
          <a:bodyPr>
            <a:normAutofit/>
          </a:bodyPr>
          <a:lstStyle/>
          <a:p>
            <a:endParaRPr lang="en-US" i="0" dirty="0">
              <a:solidFill>
                <a:schemeClr val="tx1"/>
              </a:solidFill>
            </a:endParaRPr>
          </a:p>
          <a:p>
            <a:r>
              <a:rPr lang="en-US" b="1" dirty="0" smtClean="0"/>
              <a:t>Lecturer: Dr. Charity </a:t>
            </a:r>
            <a:r>
              <a:rPr lang="en-US" b="1" dirty="0" err="1" smtClean="0"/>
              <a:t>Njoka</a:t>
            </a:r>
            <a:r>
              <a:rPr lang="en-US" b="1" dirty="0" smtClean="0"/>
              <a:t> (PhD)</a:t>
            </a:r>
            <a:endParaRPr lang="en-US" b="1" dirty="0"/>
          </a:p>
        </p:txBody>
      </p:sp>
    </p:spTree>
    <p:extLst>
      <p:ext uri="{BB962C8B-B14F-4D97-AF65-F5344CB8AC3E}">
        <p14:creationId xmlns:p14="http://schemas.microsoft.com/office/powerpoint/2010/main" val="3561306001"/>
      </p:ext>
    </p:extLst>
  </p:cSld>
  <p:clrMapOvr>
    <a:masterClrMapping/>
  </p:clrMapOvr>
  <mc:AlternateContent xmlns:mc="http://schemas.openxmlformats.org/markup-compatibility/2006" xmlns:p14="http://schemas.microsoft.com/office/powerpoint/2010/main">
    <mc:Choice Requires="p14">
      <p:transition spd="slow" p14:dur="2000" advTm="13108"/>
    </mc:Choice>
    <mc:Fallback xmlns="">
      <p:transition spd="slow" advTm="13108"/>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
            <a:ext cx="11582400" cy="840658"/>
          </a:xfrm>
        </p:spPr>
        <p:txBody>
          <a:bodyPr/>
          <a:lstStyle/>
          <a:p>
            <a:r>
              <a:rPr lang="en-US" sz="3600" b="1" dirty="0" smtClean="0"/>
              <a:t>Intended Learning Outcomes </a:t>
            </a:r>
            <a:endParaRPr lang="en-GB" sz="3600" b="1" dirty="0"/>
          </a:p>
        </p:txBody>
      </p:sp>
      <p:sp>
        <p:nvSpPr>
          <p:cNvPr id="3" name="Content Placeholder 2"/>
          <p:cNvSpPr>
            <a:spLocks noGrp="1"/>
          </p:cNvSpPr>
          <p:nvPr>
            <p:ph idx="1"/>
          </p:nvPr>
        </p:nvSpPr>
        <p:spPr>
          <a:xfrm>
            <a:off x="235974" y="840659"/>
            <a:ext cx="11724968" cy="6017341"/>
          </a:xfrm>
        </p:spPr>
        <p:txBody>
          <a:bodyPr/>
          <a:lstStyle/>
          <a:p>
            <a:pPr marL="0" indent="0" algn="just">
              <a:buNone/>
            </a:pPr>
            <a:r>
              <a:rPr lang="en-GB" dirty="0" smtClean="0"/>
              <a:t>By </a:t>
            </a:r>
            <a:r>
              <a:rPr lang="en-GB" dirty="0" smtClean="0"/>
              <a:t>the </a:t>
            </a:r>
            <a:r>
              <a:rPr lang="en-GB" dirty="0"/>
              <a:t>end of this </a:t>
            </a:r>
            <a:r>
              <a:rPr lang="en-GB" dirty="0" smtClean="0"/>
              <a:t>lecture </a:t>
            </a:r>
            <a:r>
              <a:rPr lang="en-GB" dirty="0"/>
              <a:t>, you should be able </a:t>
            </a:r>
            <a:r>
              <a:rPr lang="en-GB" dirty="0" smtClean="0"/>
              <a:t>to:</a:t>
            </a:r>
          </a:p>
          <a:p>
            <a:pPr marL="514350" indent="-514350" algn="just">
              <a:buAutoNum type="arabicPlain"/>
            </a:pPr>
            <a:r>
              <a:rPr lang="en-US" dirty="0" smtClean="0"/>
              <a:t>Understand </a:t>
            </a:r>
            <a:r>
              <a:rPr lang="en-US" dirty="0"/>
              <a:t>fundamental decision issues in working capital management – and the trade-offs involved in making these decisions</a:t>
            </a:r>
            <a:r>
              <a:rPr lang="en-US" dirty="0" smtClean="0"/>
              <a:t>.</a:t>
            </a:r>
          </a:p>
          <a:p>
            <a:pPr marL="0" indent="0" algn="just">
              <a:buNone/>
            </a:pPr>
            <a:r>
              <a:rPr lang="en-US" dirty="0" smtClean="0"/>
              <a:t>2</a:t>
            </a:r>
            <a:r>
              <a:rPr lang="en-US" dirty="0"/>
              <a:t>. Discuss how to determine the optimal level of current assets.</a:t>
            </a:r>
          </a:p>
          <a:p>
            <a:pPr marL="0" indent="0" algn="just">
              <a:buNone/>
            </a:pPr>
            <a:r>
              <a:rPr lang="en-US" dirty="0"/>
              <a:t>3 Illustrate the application of working capital management in business decision making </a:t>
            </a:r>
          </a:p>
        </p:txBody>
      </p:sp>
    </p:spTree>
    <p:extLst>
      <p:ext uri="{BB962C8B-B14F-4D97-AF65-F5344CB8AC3E}">
        <p14:creationId xmlns:p14="http://schemas.microsoft.com/office/powerpoint/2010/main" val="5301729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 y="86498"/>
            <a:ext cx="9131643" cy="617838"/>
          </a:xfrm>
          <a:noFill/>
        </p:spPr>
        <p:txBody>
          <a:bodyPr/>
          <a:lstStyle/>
          <a:p>
            <a:pPr algn="l"/>
            <a:r>
              <a:rPr lang="en-US" sz="3600" b="1" dirty="0" smtClean="0"/>
              <a:t>                     Introduction</a:t>
            </a:r>
            <a:endParaRPr lang="en-GB" sz="3600" b="1" dirty="0"/>
          </a:p>
        </p:txBody>
      </p:sp>
      <p:sp>
        <p:nvSpPr>
          <p:cNvPr id="3" name="Content Placeholder 2"/>
          <p:cNvSpPr>
            <a:spLocks noGrp="1"/>
          </p:cNvSpPr>
          <p:nvPr>
            <p:ph idx="1"/>
          </p:nvPr>
        </p:nvSpPr>
        <p:spPr>
          <a:xfrm>
            <a:off x="182880" y="822960"/>
            <a:ext cx="11840244" cy="6035041"/>
          </a:xfrm>
          <a:noFill/>
        </p:spPr>
        <p:txBody>
          <a:bodyPr/>
          <a:lstStyle/>
          <a:p>
            <a:pPr marL="0" indent="0" algn="just">
              <a:buNone/>
            </a:pPr>
            <a:r>
              <a:rPr lang="en-US" dirty="0" smtClean="0"/>
              <a:t>Two </a:t>
            </a:r>
            <a:r>
              <a:rPr lang="en-US" dirty="0"/>
              <a:t>major concepts of working capital – </a:t>
            </a:r>
            <a:r>
              <a:rPr lang="en-US" i="1" dirty="0"/>
              <a:t>net </a:t>
            </a:r>
            <a:r>
              <a:rPr lang="en-US" dirty="0"/>
              <a:t>working capital and </a:t>
            </a:r>
            <a:r>
              <a:rPr lang="en-US" i="1" dirty="0"/>
              <a:t>gross </a:t>
            </a:r>
            <a:r>
              <a:rPr lang="en-US" dirty="0"/>
              <a:t>working capital. </a:t>
            </a:r>
            <a:endParaRPr lang="en-US" dirty="0" smtClean="0"/>
          </a:p>
          <a:p>
            <a:pPr marL="0" indent="0" algn="just">
              <a:buNone/>
            </a:pPr>
            <a:endParaRPr lang="en-US" dirty="0" smtClean="0"/>
          </a:p>
          <a:p>
            <a:pPr marL="0" indent="0" algn="just">
              <a:buNone/>
            </a:pPr>
            <a:r>
              <a:rPr lang="en-US" dirty="0" smtClean="0"/>
              <a:t>To accountants </a:t>
            </a:r>
            <a:r>
              <a:rPr lang="en-US" i="1" dirty="0" smtClean="0"/>
              <a:t>working capital</a:t>
            </a:r>
            <a:r>
              <a:rPr lang="en-US" dirty="0"/>
              <a:t> </a:t>
            </a:r>
            <a:r>
              <a:rPr lang="en-US" dirty="0" smtClean="0"/>
              <a:t>is net </a:t>
            </a:r>
            <a:r>
              <a:rPr lang="en-US" dirty="0"/>
              <a:t>working capital, </a:t>
            </a:r>
            <a:r>
              <a:rPr lang="en-US" dirty="0" smtClean="0"/>
              <a:t>difference </a:t>
            </a:r>
            <a:r>
              <a:rPr lang="en-US" dirty="0"/>
              <a:t>between current assets and current </a:t>
            </a:r>
            <a:r>
              <a:rPr lang="en-US" dirty="0" smtClean="0"/>
              <a:t>liabilities</a:t>
            </a:r>
          </a:p>
          <a:p>
            <a:pPr marL="0" indent="0" algn="just">
              <a:buNone/>
            </a:pPr>
            <a:endParaRPr lang="en-US" dirty="0" smtClean="0"/>
          </a:p>
          <a:p>
            <a:pPr marL="0" indent="0" algn="just">
              <a:buNone/>
            </a:pPr>
            <a:r>
              <a:rPr lang="en-US" dirty="0" smtClean="0"/>
              <a:t>Financial </a:t>
            </a:r>
            <a:r>
              <a:rPr lang="en-US" dirty="0"/>
              <a:t>analysts, on the other hand, mean current assets when they speak of working capital</a:t>
            </a:r>
            <a:endParaRPr lang="en-US" dirty="0"/>
          </a:p>
        </p:txBody>
      </p:sp>
    </p:spTree>
    <p:extLst>
      <p:ext uri="{BB962C8B-B14F-4D97-AF65-F5344CB8AC3E}">
        <p14:creationId xmlns:p14="http://schemas.microsoft.com/office/powerpoint/2010/main" val="213939438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 y="86498"/>
            <a:ext cx="9131643" cy="617838"/>
          </a:xfrm>
          <a:noFill/>
        </p:spPr>
        <p:txBody>
          <a:bodyPr/>
          <a:lstStyle/>
          <a:p>
            <a:pPr algn="l"/>
            <a:r>
              <a:rPr lang="en-US" sz="3600" b="1" dirty="0" smtClean="0"/>
              <a:t>                     </a:t>
            </a:r>
            <a:r>
              <a:rPr lang="en-US" sz="3600" b="1" dirty="0" smtClean="0"/>
              <a:t>Introduction-</a:t>
            </a:r>
            <a:r>
              <a:rPr lang="en-US" sz="3600" b="1" dirty="0" err="1" smtClean="0"/>
              <a:t>Ctd</a:t>
            </a:r>
            <a:endParaRPr lang="en-GB" sz="3600" b="1" dirty="0"/>
          </a:p>
        </p:txBody>
      </p:sp>
      <p:sp>
        <p:nvSpPr>
          <p:cNvPr id="3" name="Content Placeholder 2"/>
          <p:cNvSpPr>
            <a:spLocks noGrp="1"/>
          </p:cNvSpPr>
          <p:nvPr>
            <p:ph idx="1"/>
          </p:nvPr>
        </p:nvSpPr>
        <p:spPr>
          <a:xfrm>
            <a:off x="182880" y="822960"/>
            <a:ext cx="11840244" cy="6035041"/>
          </a:xfrm>
          <a:noFill/>
        </p:spPr>
        <p:txBody>
          <a:bodyPr/>
          <a:lstStyle/>
          <a:p>
            <a:endParaRPr lang="en-US" dirty="0" smtClean="0"/>
          </a:p>
          <a:p>
            <a:r>
              <a:rPr lang="en-US" dirty="0" smtClean="0"/>
              <a:t>Current </a:t>
            </a:r>
            <a:r>
              <a:rPr lang="en-US" dirty="0"/>
              <a:t>assets include inventory/ stock, receivables/debtors, cash or cash equivalents, and prepaid expenses. </a:t>
            </a:r>
            <a:endParaRPr lang="en-US" dirty="0" smtClean="0"/>
          </a:p>
          <a:p>
            <a:endParaRPr lang="en-US" dirty="0" smtClean="0"/>
          </a:p>
          <a:p>
            <a:r>
              <a:rPr lang="en-US" dirty="0" smtClean="0"/>
              <a:t>Working </a:t>
            </a:r>
            <a:r>
              <a:rPr lang="en-US" dirty="0"/>
              <a:t>capital </a:t>
            </a:r>
            <a:r>
              <a:rPr lang="en-US" dirty="0" smtClean="0"/>
              <a:t>involves </a:t>
            </a:r>
            <a:r>
              <a:rPr lang="en-US" dirty="0" err="1" smtClean="0"/>
              <a:t>i</a:t>
            </a:r>
            <a:r>
              <a:rPr lang="en-US" dirty="0" smtClean="0"/>
              <a:t>) setting target </a:t>
            </a:r>
            <a:r>
              <a:rPr lang="en-US" dirty="0"/>
              <a:t>levels of each category of current assets and ii), exploring how current assets will be financed. </a:t>
            </a:r>
          </a:p>
        </p:txBody>
      </p:sp>
    </p:spTree>
    <p:extLst>
      <p:ext uri="{BB962C8B-B14F-4D97-AF65-F5344CB8AC3E}">
        <p14:creationId xmlns:p14="http://schemas.microsoft.com/office/powerpoint/2010/main" val="14804818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2023123" cy="930729"/>
          </a:xfrm>
          <a:noFill/>
        </p:spPr>
        <p:txBody>
          <a:bodyPr/>
          <a:lstStyle/>
          <a:p>
            <a:r>
              <a:rPr lang="en-US" b="1" dirty="0"/>
              <a:t>Financing Current Assets</a:t>
            </a:r>
            <a:endParaRPr lang="en-US" dirty="0"/>
          </a:p>
        </p:txBody>
      </p:sp>
      <p:sp>
        <p:nvSpPr>
          <p:cNvPr id="3" name="Content Placeholder 2"/>
          <p:cNvSpPr>
            <a:spLocks noGrp="1"/>
          </p:cNvSpPr>
          <p:nvPr>
            <p:ph idx="1"/>
          </p:nvPr>
        </p:nvSpPr>
        <p:spPr>
          <a:xfrm>
            <a:off x="195943" y="1045030"/>
            <a:ext cx="11827180" cy="5584370"/>
          </a:xfrm>
          <a:noFill/>
        </p:spPr>
        <p:txBody>
          <a:bodyPr/>
          <a:lstStyle/>
          <a:p>
            <a:pPr marL="0" indent="0">
              <a:buNone/>
            </a:pPr>
            <a:r>
              <a:rPr lang="en-US" dirty="0"/>
              <a:t>Current assets require financing by use of </a:t>
            </a:r>
            <a:r>
              <a:rPr lang="en-US" dirty="0" smtClean="0"/>
              <a:t>either</a:t>
            </a:r>
          </a:p>
          <a:p>
            <a:pPr marL="0" indent="0">
              <a:buNone/>
            </a:pPr>
            <a:r>
              <a:rPr lang="en-US" dirty="0" smtClean="0"/>
              <a:t> </a:t>
            </a:r>
            <a:r>
              <a:rPr lang="en-US" dirty="0"/>
              <a:t>current funds or long term funds. </a:t>
            </a:r>
            <a:endParaRPr lang="en-US" dirty="0" smtClean="0"/>
          </a:p>
          <a:p>
            <a:pPr marL="0" indent="0">
              <a:buNone/>
            </a:pPr>
            <a:endParaRPr lang="en-US" dirty="0"/>
          </a:p>
          <a:p>
            <a:pPr marL="0" indent="0">
              <a:buNone/>
            </a:pPr>
            <a:r>
              <a:rPr lang="en-US" dirty="0" smtClean="0"/>
              <a:t>Three </a:t>
            </a:r>
            <a:r>
              <a:rPr lang="en-US" dirty="0"/>
              <a:t>major approaches to financing current </a:t>
            </a:r>
            <a:r>
              <a:rPr lang="en-US" dirty="0" smtClean="0"/>
              <a:t>assets  </a:t>
            </a:r>
            <a:r>
              <a:rPr lang="en-US" dirty="0"/>
              <a:t>are</a:t>
            </a:r>
            <a:r>
              <a:rPr lang="en-US" dirty="0" smtClean="0"/>
              <a:t>:</a:t>
            </a:r>
          </a:p>
          <a:p>
            <a:r>
              <a:rPr lang="en-GB" dirty="0" smtClean="0"/>
              <a:t>Matching Approach</a:t>
            </a:r>
          </a:p>
          <a:p>
            <a:r>
              <a:rPr lang="en-GB" dirty="0" smtClean="0"/>
              <a:t>Aggressive Approach</a:t>
            </a:r>
          </a:p>
          <a:p>
            <a:r>
              <a:rPr lang="en-GB" dirty="0" smtClean="0"/>
              <a:t>Conservative Approach</a:t>
            </a:r>
            <a:endParaRPr lang="en-US" dirty="0"/>
          </a:p>
        </p:txBody>
      </p:sp>
      <p:sp>
        <p:nvSpPr>
          <p:cNvPr id="4"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350339827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
            <a:ext cx="12023123" cy="731520"/>
          </a:xfrm>
          <a:noFill/>
        </p:spPr>
        <p:txBody>
          <a:bodyPr/>
          <a:lstStyle/>
          <a:p>
            <a:pPr algn="l"/>
            <a:r>
              <a:rPr lang="en-US" b="1" dirty="0" smtClean="0"/>
              <a:t/>
            </a:r>
            <a:br>
              <a:rPr lang="en-US" b="1" dirty="0" smtClean="0"/>
            </a:br>
            <a:r>
              <a:rPr lang="en-US" b="1" dirty="0" smtClean="0"/>
              <a:t>Matching </a:t>
            </a:r>
            <a:r>
              <a:rPr lang="en-US" b="1" dirty="0"/>
              <a:t>Approach</a:t>
            </a:r>
            <a:r>
              <a:rPr lang="en-US" sz="3600" dirty="0"/>
              <a:t/>
            </a:r>
            <a:br>
              <a:rPr lang="en-US" sz="3600" dirty="0"/>
            </a:br>
            <a:r>
              <a:rPr lang="en-US" sz="3600" b="1" dirty="0"/>
              <a:t> </a:t>
            </a:r>
            <a:endParaRPr lang="en-US" sz="3600" dirty="0"/>
          </a:p>
        </p:txBody>
      </p:sp>
      <p:sp>
        <p:nvSpPr>
          <p:cNvPr id="3" name="Content Placeholder 2"/>
          <p:cNvSpPr>
            <a:spLocks noGrp="1"/>
          </p:cNvSpPr>
          <p:nvPr>
            <p:ph idx="1"/>
          </p:nvPr>
        </p:nvSpPr>
        <p:spPr>
          <a:xfrm>
            <a:off x="182880" y="1066800"/>
            <a:ext cx="11840244" cy="5562600"/>
          </a:xfrm>
          <a:noFill/>
        </p:spPr>
        <p:txBody>
          <a:bodyPr/>
          <a:lstStyle/>
          <a:p>
            <a:endParaRPr lang="en-GB" dirty="0" smtClean="0"/>
          </a:p>
          <a:p>
            <a:pPr marL="0" indent="0">
              <a:buNone/>
            </a:pPr>
            <a:r>
              <a:rPr lang="en-US" dirty="0" smtClean="0"/>
              <a:t>Here the </a:t>
            </a:r>
            <a:r>
              <a:rPr lang="en-US" dirty="0"/>
              <a:t>firm adopts a financial plan which involves the matching of the expected life of assets with the expected life of the source of funds raised to finance assets. </a:t>
            </a:r>
            <a:endParaRPr lang="en-US" dirty="0" smtClean="0"/>
          </a:p>
          <a:p>
            <a:pPr marL="0" indent="0">
              <a:buNone/>
            </a:pPr>
            <a:endParaRPr lang="en-US" dirty="0" smtClean="0"/>
          </a:p>
          <a:p>
            <a:pPr marL="0" indent="0">
              <a:buNone/>
            </a:pPr>
            <a:r>
              <a:rPr lang="en-US" dirty="0" smtClean="0"/>
              <a:t>The </a:t>
            </a:r>
            <a:r>
              <a:rPr lang="en-US" dirty="0"/>
              <a:t>firm, therefore, uses long term funds to finance permanent assets (non –current assets and permanent current assets) and short-term funds to finance temporary assets.</a:t>
            </a:r>
          </a:p>
          <a:p>
            <a:endParaRPr lang="en-US" dirty="0"/>
          </a:p>
        </p:txBody>
      </p:sp>
      <p:sp>
        <p:nvSpPr>
          <p:cNvPr id="4"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70302977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2023123" cy="930729"/>
          </a:xfrm>
          <a:noFill/>
        </p:spPr>
        <p:txBody>
          <a:bodyPr/>
          <a:lstStyle/>
          <a:p>
            <a:pPr algn="l"/>
            <a:r>
              <a:rPr lang="en-US" b="1" dirty="0" smtClean="0"/>
              <a:t>Aggressive </a:t>
            </a:r>
            <a:r>
              <a:rPr lang="en-US" b="1" dirty="0"/>
              <a:t>Approach</a:t>
            </a:r>
            <a:endParaRPr lang="en-US" sz="3600" dirty="0"/>
          </a:p>
        </p:txBody>
      </p:sp>
      <p:sp>
        <p:nvSpPr>
          <p:cNvPr id="3" name="Content Placeholder 2"/>
          <p:cNvSpPr>
            <a:spLocks noGrp="1"/>
          </p:cNvSpPr>
          <p:nvPr>
            <p:ph idx="1"/>
          </p:nvPr>
        </p:nvSpPr>
        <p:spPr>
          <a:xfrm>
            <a:off x="0" y="778933"/>
            <a:ext cx="12023123" cy="5850467"/>
          </a:xfrm>
          <a:noFill/>
        </p:spPr>
        <p:txBody>
          <a:bodyPr/>
          <a:lstStyle/>
          <a:p>
            <a:pPr marL="0" indent="0" algn="just">
              <a:buNone/>
            </a:pPr>
            <a:endParaRPr lang="en-US" dirty="0" smtClean="0"/>
          </a:p>
          <a:p>
            <a:pPr marL="0" indent="0" algn="just">
              <a:buNone/>
            </a:pPr>
            <a:r>
              <a:rPr lang="en-US" dirty="0" smtClean="0"/>
              <a:t> Here a firm depends </a:t>
            </a:r>
            <a:r>
              <a:rPr lang="en-US" dirty="0"/>
              <a:t>relatively more on short-term sources than warranted by the matching plan. </a:t>
            </a:r>
            <a:endParaRPr lang="en-US" dirty="0" smtClean="0"/>
          </a:p>
          <a:p>
            <a:pPr marL="0" indent="0" algn="just">
              <a:buNone/>
            </a:pPr>
            <a:endParaRPr lang="en-US" dirty="0" smtClean="0"/>
          </a:p>
          <a:p>
            <a:pPr marL="0" indent="0" algn="just">
              <a:buNone/>
            </a:pPr>
            <a:r>
              <a:rPr lang="en-US" dirty="0" smtClean="0"/>
              <a:t>Under </a:t>
            </a:r>
            <a:r>
              <a:rPr lang="en-US" dirty="0"/>
              <a:t>this approach the firm finance not only its temporary current assets but also a part of permanent current assets with short-term sources of finance</a:t>
            </a:r>
            <a:endParaRPr lang="en-US" dirty="0"/>
          </a:p>
        </p:txBody>
      </p:sp>
      <p:sp>
        <p:nvSpPr>
          <p:cNvPr id="4"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206222408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2023123" cy="930729"/>
          </a:xfrm>
          <a:noFill/>
        </p:spPr>
        <p:txBody>
          <a:bodyPr/>
          <a:lstStyle/>
          <a:p>
            <a:pPr algn="l"/>
            <a:r>
              <a:rPr lang="en-US" sz="3600" b="1" dirty="0" smtClean="0"/>
              <a:t>Conservative  </a:t>
            </a:r>
            <a:r>
              <a:rPr lang="en-US" sz="3600" b="1" dirty="0"/>
              <a:t>Approach</a:t>
            </a:r>
            <a:endParaRPr lang="en-US" sz="3600" dirty="0"/>
          </a:p>
        </p:txBody>
      </p:sp>
      <p:sp>
        <p:nvSpPr>
          <p:cNvPr id="3" name="Content Placeholder 2"/>
          <p:cNvSpPr>
            <a:spLocks noGrp="1"/>
          </p:cNvSpPr>
          <p:nvPr>
            <p:ph idx="1"/>
          </p:nvPr>
        </p:nvSpPr>
        <p:spPr>
          <a:xfrm>
            <a:off x="0" y="778933"/>
            <a:ext cx="12023123" cy="5850467"/>
          </a:xfrm>
          <a:noFill/>
        </p:spPr>
        <p:txBody>
          <a:bodyPr/>
          <a:lstStyle/>
          <a:p>
            <a:pPr marL="0" indent="0" algn="just">
              <a:buNone/>
            </a:pPr>
            <a:r>
              <a:rPr lang="en-US" dirty="0" smtClean="0"/>
              <a:t>Here a </a:t>
            </a:r>
            <a:r>
              <a:rPr lang="en-US" dirty="0"/>
              <a:t>firm </a:t>
            </a:r>
            <a:r>
              <a:rPr lang="en-US" dirty="0" smtClean="0"/>
              <a:t>depends </a:t>
            </a:r>
            <a:r>
              <a:rPr lang="en-US" dirty="0"/>
              <a:t>more on long-term financial sources for meeting its financial needs. </a:t>
            </a:r>
            <a:endParaRPr lang="en-US" dirty="0" smtClean="0"/>
          </a:p>
          <a:p>
            <a:pPr marL="0" indent="0" algn="just">
              <a:buNone/>
            </a:pPr>
            <a:endParaRPr lang="en-US" dirty="0" smtClean="0"/>
          </a:p>
          <a:p>
            <a:pPr marL="0" indent="0" algn="just">
              <a:buNone/>
            </a:pPr>
            <a:r>
              <a:rPr lang="en-US" dirty="0" smtClean="0"/>
              <a:t>Here fixed assets, permanent </a:t>
            </a:r>
            <a:r>
              <a:rPr lang="en-US" dirty="0"/>
              <a:t>current assets and even a part of temporary current assets is provided with long-term sources of finance and this make it less risky nature. </a:t>
            </a:r>
            <a:endParaRPr lang="en-US" dirty="0" smtClean="0"/>
          </a:p>
          <a:p>
            <a:pPr marL="0" indent="0" algn="just">
              <a:buNone/>
            </a:pPr>
            <a:endParaRPr lang="en-US" dirty="0" smtClean="0"/>
          </a:p>
          <a:p>
            <a:pPr marL="0" indent="0" algn="just">
              <a:buNone/>
            </a:pPr>
            <a:r>
              <a:rPr lang="en-US" dirty="0"/>
              <a:t>A</a:t>
            </a:r>
            <a:r>
              <a:rPr lang="en-US" dirty="0" smtClean="0"/>
              <a:t>dvantage - in </a:t>
            </a:r>
            <a:r>
              <a:rPr lang="en-US" dirty="0"/>
              <a:t>the absence of temporary current assets, a firm can invest surplus funds into marketable securities and store liquidity. </a:t>
            </a:r>
            <a:endParaRPr lang="en-US" dirty="0" smtClean="0"/>
          </a:p>
        </p:txBody>
      </p:sp>
      <p:sp>
        <p:nvSpPr>
          <p:cNvPr id="4"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425594155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2023123" cy="930729"/>
          </a:xfrm>
          <a:noFill/>
        </p:spPr>
        <p:txBody>
          <a:bodyPr/>
          <a:lstStyle/>
          <a:p>
            <a:pPr algn="l"/>
            <a:r>
              <a:rPr lang="en-US" b="1" dirty="0" smtClean="0"/>
              <a:t/>
            </a:r>
            <a:br>
              <a:rPr lang="en-US" b="1" dirty="0" smtClean="0"/>
            </a:br>
            <a:r>
              <a:rPr lang="en-US" sz="3600" b="1" dirty="0" smtClean="0"/>
              <a:t>Risk-Return </a:t>
            </a:r>
            <a:r>
              <a:rPr lang="en-US" sz="3600" b="1" dirty="0"/>
              <a:t>T</a:t>
            </a:r>
            <a:r>
              <a:rPr lang="en-US" sz="3600" b="1" dirty="0" smtClean="0"/>
              <a:t>rade-off </a:t>
            </a:r>
            <a:r>
              <a:rPr lang="en-US" sz="3600" b="1" dirty="0"/>
              <a:t>of </a:t>
            </a:r>
            <a:r>
              <a:rPr lang="en-US" sz="3600" b="1" dirty="0" smtClean="0"/>
              <a:t>the 3 Approaches</a:t>
            </a:r>
            <a:r>
              <a:rPr lang="en-US" b="1" dirty="0"/>
              <a:t>:</a:t>
            </a:r>
            <a:r>
              <a:rPr lang="en-US" dirty="0"/>
              <a:t/>
            </a:r>
            <a:br>
              <a:rPr lang="en-US" dirty="0"/>
            </a:br>
            <a:endParaRPr lang="en-US" sz="3600" dirty="0"/>
          </a:p>
        </p:txBody>
      </p:sp>
      <p:sp>
        <p:nvSpPr>
          <p:cNvPr id="3" name="Content Placeholder 2"/>
          <p:cNvSpPr>
            <a:spLocks noGrp="1"/>
          </p:cNvSpPr>
          <p:nvPr>
            <p:ph idx="1"/>
          </p:nvPr>
        </p:nvSpPr>
        <p:spPr>
          <a:xfrm>
            <a:off x="179614" y="930729"/>
            <a:ext cx="11843509" cy="5927273"/>
          </a:xfrm>
          <a:noFill/>
        </p:spPr>
        <p:txBody>
          <a:bodyPr/>
          <a:lstStyle/>
          <a:p>
            <a:pPr algn="just"/>
            <a:r>
              <a:rPr lang="en-US" dirty="0" smtClean="0"/>
              <a:t>The </a:t>
            </a:r>
            <a:r>
              <a:rPr lang="en-US" dirty="0"/>
              <a:t>conservative approach is a low return-low risk </a:t>
            </a:r>
            <a:r>
              <a:rPr lang="en-US" dirty="0" smtClean="0"/>
              <a:t>approach</a:t>
            </a:r>
            <a:r>
              <a:rPr lang="en-US" dirty="0"/>
              <a:t> </a:t>
            </a:r>
            <a:r>
              <a:rPr lang="en-US" dirty="0" smtClean="0"/>
              <a:t>- uses </a:t>
            </a:r>
            <a:r>
              <a:rPr lang="en-US" dirty="0"/>
              <a:t>more of long-term funds which are now more expensive than short-term funds. </a:t>
            </a:r>
            <a:r>
              <a:rPr lang="en-US" dirty="0" smtClean="0"/>
              <a:t>Long term finds don’t require payment within a year </a:t>
            </a:r>
            <a:endParaRPr lang="en-US" dirty="0"/>
          </a:p>
          <a:p>
            <a:pPr algn="just"/>
            <a:r>
              <a:rPr lang="en-US" dirty="0"/>
              <a:t> </a:t>
            </a:r>
            <a:r>
              <a:rPr lang="en-US" dirty="0" smtClean="0"/>
              <a:t>The </a:t>
            </a:r>
            <a:r>
              <a:rPr lang="en-US" dirty="0"/>
              <a:t>aggressive approach on the other hand is a highly risky </a:t>
            </a:r>
            <a:r>
              <a:rPr lang="en-US" dirty="0" smtClean="0"/>
              <a:t>approach and also </a:t>
            </a:r>
            <a:r>
              <a:rPr lang="en-US" dirty="0"/>
              <a:t>a high return approach the reason being that it relies more on short-term funds that are less costly but riskier.</a:t>
            </a:r>
          </a:p>
          <a:p>
            <a:pPr algn="just"/>
            <a:r>
              <a:rPr lang="en-US" dirty="0"/>
              <a:t> </a:t>
            </a:r>
            <a:r>
              <a:rPr lang="en-US" dirty="0" smtClean="0"/>
              <a:t>The </a:t>
            </a:r>
            <a:r>
              <a:rPr lang="en-US" dirty="0"/>
              <a:t>matching approach is in between because it matches the life of the asset and the life of the funds financing the assets.</a:t>
            </a:r>
          </a:p>
        </p:txBody>
      </p:sp>
      <p:sp>
        <p:nvSpPr>
          <p:cNvPr id="4"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37252019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2023123" cy="930729"/>
          </a:xfrm>
          <a:noFill/>
        </p:spPr>
        <p:txBody>
          <a:bodyPr/>
          <a:lstStyle/>
          <a:p>
            <a:pPr algn="l"/>
            <a:r>
              <a:rPr lang="en-US" b="1" dirty="0" smtClean="0"/>
              <a:t> </a:t>
            </a:r>
            <a:r>
              <a:rPr lang="en-US" b="1" dirty="0" smtClean="0"/>
              <a:t/>
            </a:r>
            <a:br>
              <a:rPr lang="en-US" b="1" dirty="0" smtClean="0"/>
            </a:br>
            <a:r>
              <a:rPr lang="en-US" b="1" dirty="0" smtClean="0"/>
              <a:t>Determinants </a:t>
            </a:r>
            <a:r>
              <a:rPr lang="en-US" b="1" dirty="0"/>
              <a:t>of Working Capital Needs</a:t>
            </a:r>
            <a:r>
              <a:rPr lang="en-US" dirty="0"/>
              <a:t/>
            </a:r>
            <a:br>
              <a:rPr lang="en-US" dirty="0"/>
            </a:br>
            <a:endParaRPr lang="en-US" dirty="0"/>
          </a:p>
        </p:txBody>
      </p:sp>
      <p:sp>
        <p:nvSpPr>
          <p:cNvPr id="3" name="Content Placeholder 2"/>
          <p:cNvSpPr>
            <a:spLocks noGrp="1"/>
          </p:cNvSpPr>
          <p:nvPr>
            <p:ph idx="1"/>
          </p:nvPr>
        </p:nvSpPr>
        <p:spPr>
          <a:xfrm>
            <a:off x="137160" y="792480"/>
            <a:ext cx="11885964" cy="6065521"/>
          </a:xfrm>
          <a:noFill/>
        </p:spPr>
        <p:txBody>
          <a:bodyPr/>
          <a:lstStyle/>
          <a:p>
            <a:pPr marL="0" indent="0">
              <a:buNone/>
            </a:pPr>
            <a:r>
              <a:rPr lang="en-US" dirty="0" smtClean="0"/>
              <a:t>a)    Nature </a:t>
            </a:r>
            <a:r>
              <a:rPr lang="en-US" dirty="0"/>
              <a:t>and size of the business.</a:t>
            </a:r>
          </a:p>
          <a:p>
            <a:pPr marL="0" indent="0">
              <a:buNone/>
            </a:pPr>
            <a:r>
              <a:rPr lang="en-US" dirty="0"/>
              <a:t>b)	Firm’s manufacturing cycle</a:t>
            </a:r>
          </a:p>
          <a:p>
            <a:pPr marL="0" indent="0">
              <a:buNone/>
            </a:pPr>
            <a:r>
              <a:rPr lang="en-US" dirty="0"/>
              <a:t>c)	Business fluctuations</a:t>
            </a:r>
          </a:p>
          <a:p>
            <a:pPr marL="0" indent="0">
              <a:buNone/>
            </a:pPr>
            <a:r>
              <a:rPr lang="en-US" dirty="0"/>
              <a:t>d)	Production policy</a:t>
            </a:r>
          </a:p>
          <a:p>
            <a:pPr marL="0" indent="0">
              <a:buNone/>
            </a:pPr>
            <a:r>
              <a:rPr lang="en-US" dirty="0"/>
              <a:t>e)	Firm’s credit policy</a:t>
            </a:r>
          </a:p>
          <a:p>
            <a:pPr marL="0" indent="0">
              <a:buNone/>
            </a:pPr>
            <a:r>
              <a:rPr lang="en-US" dirty="0"/>
              <a:t>f)	Availability of credit</a:t>
            </a:r>
          </a:p>
          <a:p>
            <a:pPr marL="0" indent="0">
              <a:buNone/>
            </a:pPr>
            <a:r>
              <a:rPr lang="en-US" dirty="0"/>
              <a:t>g)	Growth and expansion activities.</a:t>
            </a:r>
          </a:p>
          <a:p>
            <a:pPr marL="0" indent="0">
              <a:buNone/>
            </a:pPr>
            <a:endParaRPr lang="en-US" dirty="0"/>
          </a:p>
          <a:p>
            <a:pPr marL="571500" indent="-571500">
              <a:buAutoNum type="romanLcParenBoth"/>
            </a:pPr>
            <a:endParaRPr lang="en-US" dirty="0" smtClean="0"/>
          </a:p>
        </p:txBody>
      </p:sp>
      <p:sp>
        <p:nvSpPr>
          <p:cNvPr id="4"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376663169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1210" y="0"/>
            <a:ext cx="8926109" cy="889686"/>
          </a:xfrm>
          <a:noFill/>
        </p:spPr>
        <p:txBody>
          <a:bodyPr/>
          <a:lstStyle/>
          <a:p>
            <a:r>
              <a:rPr lang="en-US" sz="3600" b="1" dirty="0"/>
              <a:t>Importance of Working Capital Management</a:t>
            </a:r>
            <a:endParaRPr lang="en-US" sz="3600" dirty="0"/>
          </a:p>
        </p:txBody>
      </p:sp>
      <p:sp>
        <p:nvSpPr>
          <p:cNvPr id="3" name="Content Placeholder 2"/>
          <p:cNvSpPr>
            <a:spLocks noGrp="1"/>
          </p:cNvSpPr>
          <p:nvPr>
            <p:ph idx="1"/>
          </p:nvPr>
        </p:nvSpPr>
        <p:spPr>
          <a:xfrm>
            <a:off x="0" y="1023538"/>
            <a:ext cx="12192000" cy="5834462"/>
          </a:xfrm>
          <a:noFill/>
        </p:spPr>
        <p:txBody>
          <a:bodyPr/>
          <a:lstStyle/>
          <a:p>
            <a:pPr marL="0" indent="0">
              <a:buNone/>
            </a:pPr>
            <a:r>
              <a:rPr lang="en-US" b="1" dirty="0" smtClean="0"/>
              <a:t>1) </a:t>
            </a:r>
            <a:r>
              <a:rPr lang="en-US" b="1" dirty="0"/>
              <a:t>Time devoted to working capital </a:t>
            </a:r>
            <a:r>
              <a:rPr lang="en-US" b="1" dirty="0" smtClean="0"/>
              <a:t>management-</a:t>
            </a:r>
            <a:r>
              <a:rPr lang="en-US" dirty="0" smtClean="0"/>
              <a:t>A </a:t>
            </a:r>
            <a:r>
              <a:rPr lang="en-US" dirty="0"/>
              <a:t>large portion of a financial manager’s time is </a:t>
            </a:r>
            <a:r>
              <a:rPr lang="en-US" dirty="0" smtClean="0"/>
              <a:t>spent </a:t>
            </a:r>
            <a:r>
              <a:rPr lang="en-US" dirty="0"/>
              <a:t>on working capital decisions.</a:t>
            </a:r>
          </a:p>
          <a:p>
            <a:pPr marL="0" indent="0">
              <a:buNone/>
            </a:pPr>
            <a:r>
              <a:rPr lang="en-US" b="1" dirty="0"/>
              <a:t>2</a:t>
            </a:r>
            <a:r>
              <a:rPr lang="en-US" b="1" dirty="0" smtClean="0"/>
              <a:t>) </a:t>
            </a:r>
            <a:r>
              <a:rPr lang="en-US" b="1" dirty="0"/>
              <a:t>Investment in current </a:t>
            </a:r>
            <a:r>
              <a:rPr lang="en-US" b="1" dirty="0" smtClean="0"/>
              <a:t>assets-</a:t>
            </a:r>
            <a:r>
              <a:rPr lang="en-US" dirty="0" smtClean="0"/>
              <a:t>.  </a:t>
            </a:r>
            <a:r>
              <a:rPr lang="en-US" dirty="0"/>
              <a:t>These investments tend to be relatively volatile and can easily be misappropriated by the firm’s employees.  </a:t>
            </a:r>
          </a:p>
          <a:p>
            <a:pPr marL="0" indent="0">
              <a:buNone/>
            </a:pPr>
            <a:r>
              <a:rPr lang="en-US" b="1" dirty="0" smtClean="0"/>
              <a:t>3)Importance </a:t>
            </a:r>
            <a:r>
              <a:rPr lang="en-US" b="1" dirty="0"/>
              <a:t>to small firms -</a:t>
            </a:r>
            <a:r>
              <a:rPr lang="en-US" dirty="0"/>
              <a:t>A small firm may </a:t>
            </a:r>
            <a:r>
              <a:rPr lang="en-US" dirty="0" err="1"/>
              <a:t>minimise</a:t>
            </a:r>
            <a:r>
              <a:rPr lang="en-US" dirty="0"/>
              <a:t> its investments in non- current </a:t>
            </a:r>
            <a:r>
              <a:rPr lang="en-US" dirty="0" smtClean="0"/>
              <a:t>assets, </a:t>
            </a:r>
            <a:r>
              <a:rPr lang="en-US" dirty="0"/>
              <a:t>but </a:t>
            </a:r>
            <a:r>
              <a:rPr lang="en-US" dirty="0" smtClean="0"/>
              <a:t> it cannot </a:t>
            </a:r>
            <a:r>
              <a:rPr lang="en-US" dirty="0"/>
              <a:t>avoid investment in current assets</a:t>
            </a:r>
          </a:p>
          <a:p>
            <a:pPr marL="0" indent="0">
              <a:buNone/>
            </a:pPr>
            <a:r>
              <a:rPr lang="en-US" b="1" dirty="0"/>
              <a:t>4) Relationship between sales and current </a:t>
            </a:r>
            <a:r>
              <a:rPr lang="en-US" b="1" dirty="0" smtClean="0"/>
              <a:t>assets-</a:t>
            </a:r>
            <a:r>
              <a:rPr lang="en-US" dirty="0" smtClean="0"/>
              <a:t> </a:t>
            </a:r>
            <a:r>
              <a:rPr lang="en-US" dirty="0"/>
              <a:t>direct and </a:t>
            </a:r>
            <a:r>
              <a:rPr lang="en-US" dirty="0" smtClean="0"/>
              <a:t>close, changes </a:t>
            </a:r>
            <a:r>
              <a:rPr lang="en-US" dirty="0"/>
              <a:t>in current assets directly affects the level of sales. </a:t>
            </a:r>
          </a:p>
          <a:p>
            <a:pPr marL="0" indent="0">
              <a:buNone/>
            </a:pPr>
            <a:endParaRPr lang="en-US" dirty="0"/>
          </a:p>
        </p:txBody>
      </p:sp>
    </p:spTree>
    <p:extLst>
      <p:ext uri="{BB962C8B-B14F-4D97-AF65-F5344CB8AC3E}">
        <p14:creationId xmlns:p14="http://schemas.microsoft.com/office/powerpoint/2010/main" val="358062493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1210" y="0"/>
            <a:ext cx="8926109" cy="889686"/>
          </a:xfrm>
          <a:noFill/>
        </p:spPr>
        <p:txBody>
          <a:bodyPr/>
          <a:lstStyle/>
          <a:p>
            <a:r>
              <a:rPr lang="en-US" sz="3600" b="1" dirty="0"/>
              <a:t>Cash and Marketable Securities Management</a:t>
            </a:r>
            <a:endParaRPr lang="en-US" sz="3600" dirty="0"/>
          </a:p>
        </p:txBody>
      </p:sp>
      <p:sp>
        <p:nvSpPr>
          <p:cNvPr id="3" name="Content Placeholder 2"/>
          <p:cNvSpPr>
            <a:spLocks noGrp="1"/>
          </p:cNvSpPr>
          <p:nvPr>
            <p:ph idx="1"/>
          </p:nvPr>
        </p:nvSpPr>
        <p:spPr>
          <a:xfrm>
            <a:off x="0" y="1023538"/>
            <a:ext cx="11971867" cy="5834462"/>
          </a:xfrm>
          <a:noFill/>
        </p:spPr>
        <p:txBody>
          <a:bodyPr/>
          <a:lstStyle/>
          <a:p>
            <a:pPr marL="0" indent="0">
              <a:buNone/>
            </a:pPr>
            <a:r>
              <a:rPr lang="en-US" dirty="0" smtClean="0"/>
              <a:t>Management </a:t>
            </a:r>
            <a:r>
              <a:rPr lang="en-US" dirty="0"/>
              <a:t>of cash is an important function of the finance manager. </a:t>
            </a:r>
            <a:endParaRPr lang="en-US" dirty="0" smtClean="0"/>
          </a:p>
          <a:p>
            <a:pPr marL="0" indent="0">
              <a:buNone/>
            </a:pPr>
            <a:endParaRPr lang="en-US" dirty="0"/>
          </a:p>
          <a:p>
            <a:pPr marL="0" indent="0">
              <a:buNone/>
            </a:pPr>
            <a:r>
              <a:rPr lang="en-US" dirty="0" smtClean="0"/>
              <a:t>It </a:t>
            </a:r>
            <a:r>
              <a:rPr lang="en-US" dirty="0"/>
              <a:t>is concerned with the managing of:-</a:t>
            </a:r>
          </a:p>
          <a:p>
            <a:pPr marL="0" indent="0">
              <a:buNone/>
            </a:pPr>
            <a:r>
              <a:rPr lang="en-US" dirty="0"/>
              <a:t>(</a:t>
            </a:r>
            <a:r>
              <a:rPr lang="en-US" dirty="0" err="1"/>
              <a:t>i</a:t>
            </a:r>
            <a:r>
              <a:rPr lang="en-US" dirty="0"/>
              <a:t>) Cash flows into and out of the firm;</a:t>
            </a:r>
          </a:p>
          <a:p>
            <a:pPr marL="0" indent="0">
              <a:buNone/>
            </a:pPr>
            <a:r>
              <a:rPr lang="en-US" dirty="0"/>
              <a:t>(ii) Cash flows within the firm; and</a:t>
            </a:r>
          </a:p>
          <a:p>
            <a:pPr marL="0" indent="0">
              <a:buNone/>
            </a:pPr>
            <a:r>
              <a:rPr lang="en-US" dirty="0"/>
              <a:t>(iii) Cash balances held by the firm at a point of time by financing deficit or investing surplus cash.</a:t>
            </a:r>
          </a:p>
        </p:txBody>
      </p:sp>
    </p:spTree>
    <p:extLst>
      <p:ext uri="{BB962C8B-B14F-4D97-AF65-F5344CB8AC3E}">
        <p14:creationId xmlns:p14="http://schemas.microsoft.com/office/powerpoint/2010/main" val="125480851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1210" y="0"/>
            <a:ext cx="11413383" cy="889686"/>
          </a:xfrm>
          <a:noFill/>
        </p:spPr>
        <p:txBody>
          <a:bodyPr/>
          <a:lstStyle/>
          <a:p>
            <a:pPr algn="l"/>
            <a:r>
              <a:rPr lang="en-US" sz="3600" b="1" dirty="0"/>
              <a:t>O</a:t>
            </a:r>
            <a:r>
              <a:rPr lang="en-US" sz="3600" b="1" dirty="0" smtClean="0"/>
              <a:t>bjectives </a:t>
            </a:r>
            <a:r>
              <a:rPr lang="en-US" sz="3600" b="1" dirty="0"/>
              <a:t>of cash </a:t>
            </a:r>
            <a:r>
              <a:rPr lang="en-US" sz="3600" b="1" dirty="0" smtClean="0"/>
              <a:t>management for a Business</a:t>
            </a:r>
            <a:endParaRPr lang="en-US" sz="3600" b="1" dirty="0"/>
          </a:p>
        </p:txBody>
      </p:sp>
      <p:sp>
        <p:nvSpPr>
          <p:cNvPr id="3" name="Content Placeholder 2"/>
          <p:cNvSpPr>
            <a:spLocks noGrp="1"/>
          </p:cNvSpPr>
          <p:nvPr>
            <p:ph idx="1"/>
          </p:nvPr>
        </p:nvSpPr>
        <p:spPr>
          <a:xfrm>
            <a:off x="0" y="1023538"/>
            <a:ext cx="12192000" cy="6200222"/>
          </a:xfrm>
          <a:noFill/>
        </p:spPr>
        <p:txBody>
          <a:bodyPr/>
          <a:lstStyle/>
          <a:p>
            <a:endParaRPr lang="en-US" dirty="0" smtClean="0"/>
          </a:p>
          <a:p>
            <a:r>
              <a:rPr lang="en-US" dirty="0" smtClean="0"/>
              <a:t>To provide </a:t>
            </a:r>
            <a:r>
              <a:rPr lang="en-US" dirty="0"/>
              <a:t>adequate cash to each of its units;</a:t>
            </a:r>
          </a:p>
          <a:p>
            <a:pPr lvl="0"/>
            <a:r>
              <a:rPr lang="en-US" dirty="0"/>
              <a:t>No funds are blocked in idle cash; and</a:t>
            </a:r>
          </a:p>
          <a:p>
            <a:pPr lvl="0"/>
            <a:r>
              <a:rPr lang="en-US" dirty="0"/>
              <a:t>The surplus cash (if any) should be invested in order to maximize returns for the business.</a:t>
            </a:r>
          </a:p>
          <a:p>
            <a:pPr marL="0" indent="0">
              <a:buNone/>
            </a:pPr>
            <a:r>
              <a:rPr lang="en-US" dirty="0" smtClean="0"/>
              <a:t> NB: A </a:t>
            </a:r>
            <a:r>
              <a:rPr lang="en-US" dirty="0"/>
              <a:t>cash management scheme therefore, is a delicate balance between the twin objectives of liquidity and costs.</a:t>
            </a:r>
          </a:p>
        </p:txBody>
      </p:sp>
    </p:spTree>
    <p:extLst>
      <p:ext uri="{BB962C8B-B14F-4D97-AF65-F5344CB8AC3E}">
        <p14:creationId xmlns:p14="http://schemas.microsoft.com/office/powerpoint/2010/main" val="77149101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1210" y="0"/>
            <a:ext cx="12080790" cy="889686"/>
          </a:xfrm>
          <a:noFill/>
        </p:spPr>
        <p:txBody>
          <a:bodyPr/>
          <a:lstStyle/>
          <a:p>
            <a:pPr algn="l"/>
            <a:r>
              <a:rPr lang="en-US" sz="3600" b="1" dirty="0"/>
              <a:t>The Need for Cash</a:t>
            </a:r>
            <a:endParaRPr lang="en-US" sz="3600" dirty="0"/>
          </a:p>
        </p:txBody>
      </p:sp>
      <p:sp>
        <p:nvSpPr>
          <p:cNvPr id="3" name="Content Placeholder 2"/>
          <p:cNvSpPr>
            <a:spLocks noGrp="1"/>
          </p:cNvSpPr>
          <p:nvPr>
            <p:ph idx="1"/>
          </p:nvPr>
        </p:nvSpPr>
        <p:spPr>
          <a:xfrm>
            <a:off x="0" y="1023538"/>
            <a:ext cx="12192000" cy="6200222"/>
          </a:xfrm>
          <a:noFill/>
        </p:spPr>
        <p:txBody>
          <a:bodyPr/>
          <a:lstStyle/>
          <a:p>
            <a:pPr marL="0" indent="0">
              <a:buNone/>
            </a:pPr>
            <a:r>
              <a:rPr lang="en-US" b="1" dirty="0"/>
              <a:t> </a:t>
            </a:r>
            <a:r>
              <a:rPr lang="en-US" dirty="0" smtClean="0"/>
              <a:t>There are </a:t>
            </a:r>
            <a:r>
              <a:rPr lang="en-US" dirty="0"/>
              <a:t>three basic considerations in determining the amount of cash or liquidity as </a:t>
            </a:r>
          </a:p>
          <a:p>
            <a:pPr marL="0" lvl="0" indent="0">
              <a:buNone/>
            </a:pPr>
            <a:endParaRPr lang="en-US" dirty="0"/>
          </a:p>
          <a:p>
            <a:pPr marL="0" lvl="0" indent="0">
              <a:buNone/>
            </a:pPr>
            <a:r>
              <a:rPr lang="en-US" i="1" dirty="0" smtClean="0"/>
              <a:t>1. Transaction </a:t>
            </a:r>
            <a:r>
              <a:rPr lang="en-US" i="1" dirty="0"/>
              <a:t>need: </a:t>
            </a:r>
            <a:r>
              <a:rPr lang="en-US" dirty="0"/>
              <a:t>Cash </a:t>
            </a:r>
            <a:r>
              <a:rPr lang="en-US" dirty="0" smtClean="0"/>
              <a:t>required for the </a:t>
            </a:r>
            <a:r>
              <a:rPr lang="en-US" dirty="0"/>
              <a:t>day-to-day expenses and other debt </a:t>
            </a:r>
            <a:r>
              <a:rPr lang="en-US" dirty="0" smtClean="0"/>
              <a:t>payments</a:t>
            </a:r>
          </a:p>
          <a:p>
            <a:pPr marL="0" lvl="0" indent="0">
              <a:buNone/>
            </a:pPr>
            <a:r>
              <a:rPr lang="en-US" i="1" dirty="0" smtClean="0"/>
              <a:t>2. Speculative </a:t>
            </a:r>
            <a:r>
              <a:rPr lang="en-US" i="1" dirty="0"/>
              <a:t>needs: </a:t>
            </a:r>
            <a:r>
              <a:rPr lang="en-US" dirty="0"/>
              <a:t>Cash may be held in order to take advantage of profitable </a:t>
            </a:r>
            <a:r>
              <a:rPr lang="en-US" dirty="0" smtClean="0"/>
              <a:t>opportunities. </a:t>
            </a:r>
          </a:p>
          <a:p>
            <a:pPr marL="0" lvl="0" indent="0">
              <a:buNone/>
            </a:pPr>
            <a:r>
              <a:rPr lang="en-US" i="1" dirty="0" smtClean="0"/>
              <a:t>3. Precautionary </a:t>
            </a:r>
            <a:r>
              <a:rPr lang="en-US" i="1" dirty="0"/>
              <a:t>needs: </a:t>
            </a:r>
            <a:r>
              <a:rPr lang="en-US" dirty="0"/>
              <a:t>Cash may be held to act as for providing safety against unexpected events. </a:t>
            </a:r>
          </a:p>
        </p:txBody>
      </p:sp>
    </p:spTree>
    <p:extLst>
      <p:ext uri="{BB962C8B-B14F-4D97-AF65-F5344CB8AC3E}">
        <p14:creationId xmlns:p14="http://schemas.microsoft.com/office/powerpoint/2010/main" val="117811437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1210" y="-1"/>
            <a:ext cx="12080790" cy="1135117"/>
          </a:xfrm>
          <a:noFill/>
        </p:spPr>
        <p:txBody>
          <a:bodyPr/>
          <a:lstStyle/>
          <a:p>
            <a:pPr algn="l"/>
            <a:r>
              <a:rPr lang="en-US" sz="3600" b="1" dirty="0"/>
              <a:t>Cash Cycle and Cash </a:t>
            </a:r>
            <a:r>
              <a:rPr lang="en-US" sz="3600" b="1" dirty="0" smtClean="0"/>
              <a:t>Turnover</a:t>
            </a:r>
            <a:endParaRPr lang="en-US" sz="3600" dirty="0"/>
          </a:p>
        </p:txBody>
      </p:sp>
      <p:sp>
        <p:nvSpPr>
          <p:cNvPr id="3" name="Content Placeholder 2"/>
          <p:cNvSpPr>
            <a:spLocks noGrp="1"/>
          </p:cNvSpPr>
          <p:nvPr>
            <p:ph idx="1"/>
          </p:nvPr>
        </p:nvSpPr>
        <p:spPr>
          <a:xfrm>
            <a:off x="0" y="1023538"/>
            <a:ext cx="12192000" cy="6200222"/>
          </a:xfrm>
          <a:noFill/>
        </p:spPr>
        <p:txBody>
          <a:bodyPr/>
          <a:lstStyle/>
          <a:p>
            <a:endParaRPr lang="en-US" dirty="0" smtClean="0"/>
          </a:p>
          <a:p>
            <a:pPr algn="just"/>
            <a:r>
              <a:rPr lang="en-US" b="1" dirty="0" smtClean="0"/>
              <a:t>Cash </a:t>
            </a:r>
            <a:r>
              <a:rPr lang="en-US" b="1" dirty="0"/>
              <a:t>Cycle</a:t>
            </a:r>
            <a:r>
              <a:rPr lang="en-US" dirty="0"/>
              <a:t> </a:t>
            </a:r>
            <a:r>
              <a:rPr lang="en-US" dirty="0" smtClean="0"/>
              <a:t>- amount </a:t>
            </a:r>
            <a:r>
              <a:rPr lang="en-US" dirty="0"/>
              <a:t>of time that elapses from the point when the firm makes a cash outlay to purchase raw materials to the point when cash is collected from the sale of finished goods produced using those raw materials  (in case of a manufacturing  frim</a:t>
            </a:r>
            <a:r>
              <a:rPr lang="en-US" dirty="0" smtClean="0"/>
              <a:t>)</a:t>
            </a:r>
          </a:p>
          <a:p>
            <a:pPr algn="just"/>
            <a:endParaRPr lang="en-US" dirty="0"/>
          </a:p>
          <a:p>
            <a:pPr algn="just"/>
            <a:r>
              <a:rPr lang="en-US" b="1" dirty="0"/>
              <a:t>Cash turnover</a:t>
            </a:r>
            <a:r>
              <a:rPr lang="en-US" dirty="0"/>
              <a:t> on the other hand refers to the frequency of a firm’s cash cycle during a year.</a:t>
            </a:r>
          </a:p>
        </p:txBody>
      </p:sp>
    </p:spTree>
    <p:extLst>
      <p:ext uri="{BB962C8B-B14F-4D97-AF65-F5344CB8AC3E}">
        <p14:creationId xmlns:p14="http://schemas.microsoft.com/office/powerpoint/2010/main" val="318211660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1210" y="-1"/>
            <a:ext cx="12080790" cy="1135117"/>
          </a:xfrm>
          <a:noFill/>
        </p:spPr>
        <p:txBody>
          <a:bodyPr/>
          <a:lstStyle/>
          <a:p>
            <a:pPr algn="l"/>
            <a:r>
              <a:rPr lang="en-US" sz="3600" b="1" dirty="0" smtClean="0"/>
              <a:t>Illustration</a:t>
            </a:r>
            <a:endParaRPr lang="en-US" sz="3600" dirty="0"/>
          </a:p>
        </p:txBody>
      </p:sp>
      <p:sp>
        <p:nvSpPr>
          <p:cNvPr id="3" name="Content Placeholder 2"/>
          <p:cNvSpPr>
            <a:spLocks noGrp="1"/>
          </p:cNvSpPr>
          <p:nvPr>
            <p:ph idx="1"/>
          </p:nvPr>
        </p:nvSpPr>
        <p:spPr>
          <a:xfrm>
            <a:off x="0" y="1023538"/>
            <a:ext cx="12192000" cy="6200222"/>
          </a:xfrm>
          <a:noFill/>
        </p:spPr>
        <p:txBody>
          <a:bodyPr/>
          <a:lstStyle/>
          <a:p>
            <a:pPr marL="0" indent="0" algn="just">
              <a:buNone/>
            </a:pPr>
            <a:r>
              <a:rPr lang="en-US" dirty="0" smtClean="0"/>
              <a:t>Kenny ltd purchases raw </a:t>
            </a:r>
            <a:r>
              <a:rPr lang="en-US" dirty="0"/>
              <a:t>materials on credit and sells its merchandise on credit.  The credit terms </a:t>
            </a:r>
            <a:r>
              <a:rPr lang="en-US" dirty="0" smtClean="0"/>
              <a:t>requires </a:t>
            </a:r>
            <a:r>
              <a:rPr lang="en-US" dirty="0"/>
              <a:t>payment within </a:t>
            </a:r>
            <a:r>
              <a:rPr lang="en-US" dirty="0" smtClean="0"/>
              <a:t>30  days of </a:t>
            </a:r>
            <a:r>
              <a:rPr lang="en-US" dirty="0"/>
              <a:t>a purchase while the firm currently requires its customers to pay within </a:t>
            </a:r>
            <a:r>
              <a:rPr lang="en-US" dirty="0" smtClean="0"/>
              <a:t>60 days </a:t>
            </a:r>
            <a:r>
              <a:rPr lang="en-US" dirty="0"/>
              <a:t>of a sale. </a:t>
            </a:r>
            <a:r>
              <a:rPr lang="en-US" dirty="0"/>
              <a:t>O</a:t>
            </a:r>
            <a:r>
              <a:rPr lang="en-US" dirty="0" smtClean="0"/>
              <a:t>n average the firm </a:t>
            </a:r>
            <a:r>
              <a:rPr lang="en-US" dirty="0"/>
              <a:t>takes 35 days to pay its accounts payable and the average collection period is 70 days.  </a:t>
            </a:r>
            <a:endParaRPr lang="en-US" dirty="0" smtClean="0"/>
          </a:p>
          <a:p>
            <a:pPr marL="0" indent="0" algn="just">
              <a:buNone/>
            </a:pPr>
            <a:r>
              <a:rPr lang="en-US" dirty="0" smtClean="0"/>
              <a:t>On </a:t>
            </a:r>
            <a:r>
              <a:rPr lang="en-US" dirty="0"/>
              <a:t>average, 85 days elapse between the point at which raw material is purchased and the point the finished goods are sold.</a:t>
            </a:r>
          </a:p>
          <a:p>
            <a:pPr marL="0" indent="0" algn="just">
              <a:buNone/>
            </a:pPr>
            <a:r>
              <a:rPr lang="en-US" dirty="0"/>
              <a:t> </a:t>
            </a:r>
            <a:r>
              <a:rPr lang="en-US" dirty="0" smtClean="0"/>
              <a:t>R</a:t>
            </a:r>
            <a:r>
              <a:rPr lang="en-US" b="1" dirty="0" smtClean="0"/>
              <a:t>equired</a:t>
            </a:r>
            <a:endParaRPr lang="en-US" dirty="0"/>
          </a:p>
          <a:p>
            <a:pPr marL="0" indent="0" algn="just">
              <a:buNone/>
            </a:pPr>
            <a:r>
              <a:rPr lang="en-US" dirty="0"/>
              <a:t>Determine the </a:t>
            </a:r>
            <a:r>
              <a:rPr lang="en-US" dirty="0" err="1"/>
              <a:t>i</a:t>
            </a:r>
            <a:r>
              <a:rPr lang="en-US" dirty="0"/>
              <a:t>) cash conversion cycle and the ii)  cash turnover.</a:t>
            </a:r>
          </a:p>
          <a:p>
            <a:pPr marL="0" indent="0" algn="just">
              <a:buNone/>
            </a:pPr>
            <a:endParaRPr lang="en-US" dirty="0"/>
          </a:p>
        </p:txBody>
      </p:sp>
    </p:spTree>
    <p:extLst>
      <p:ext uri="{BB962C8B-B14F-4D97-AF65-F5344CB8AC3E}">
        <p14:creationId xmlns:p14="http://schemas.microsoft.com/office/powerpoint/2010/main" val="359109576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1210" y="0"/>
            <a:ext cx="8926109" cy="889686"/>
          </a:xfrm>
          <a:noFill/>
        </p:spPr>
        <p:txBody>
          <a:bodyPr/>
          <a:lstStyle/>
          <a:p>
            <a:pPr algn="l"/>
            <a:r>
              <a:rPr lang="en-US" sz="3600" b="1" dirty="0" smtClean="0"/>
              <a:t>Solution </a:t>
            </a:r>
            <a:endParaRPr lang="en-US" sz="3600" dirty="0"/>
          </a:p>
        </p:txBody>
      </p:sp>
      <p:sp>
        <p:nvSpPr>
          <p:cNvPr id="3" name="Content Placeholder 2"/>
          <p:cNvSpPr>
            <a:spLocks noGrp="1"/>
          </p:cNvSpPr>
          <p:nvPr>
            <p:ph idx="1"/>
          </p:nvPr>
        </p:nvSpPr>
        <p:spPr>
          <a:xfrm>
            <a:off x="111210" y="744583"/>
            <a:ext cx="12080790" cy="6113417"/>
          </a:xfrm>
          <a:noFill/>
        </p:spPr>
        <p:txBody>
          <a:bodyPr/>
          <a:lstStyle/>
          <a:p>
            <a:pPr marL="0" indent="0" algn="just">
              <a:buNone/>
            </a:pPr>
            <a:endParaRPr lang="en-US" dirty="0"/>
          </a:p>
        </p:txBody>
      </p:sp>
      <p:pic>
        <p:nvPicPr>
          <p:cNvPr id="4" name="Picture 3"/>
          <p:cNvPicPr>
            <a:picLocks noChangeAspect="1"/>
          </p:cNvPicPr>
          <p:nvPr/>
        </p:nvPicPr>
        <p:blipFill>
          <a:blip r:embed="rId2"/>
          <a:stretch>
            <a:fillRect/>
          </a:stretch>
        </p:blipFill>
        <p:spPr>
          <a:xfrm>
            <a:off x="538689" y="1493520"/>
            <a:ext cx="7785793" cy="4907279"/>
          </a:xfrm>
          <a:prstGeom prst="rect">
            <a:avLst/>
          </a:prstGeom>
        </p:spPr>
      </p:pic>
    </p:spTree>
    <p:extLst>
      <p:ext uri="{BB962C8B-B14F-4D97-AF65-F5344CB8AC3E}">
        <p14:creationId xmlns:p14="http://schemas.microsoft.com/office/powerpoint/2010/main" val="302658771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1210" y="0"/>
            <a:ext cx="8926109" cy="889686"/>
          </a:xfrm>
          <a:noFill/>
        </p:spPr>
        <p:txBody>
          <a:bodyPr/>
          <a:lstStyle/>
          <a:p>
            <a:pPr algn="l"/>
            <a:r>
              <a:rPr lang="en-GB" sz="3600" b="1" dirty="0" smtClean="0"/>
              <a:t>Solution</a:t>
            </a:r>
            <a:endParaRPr lang="en-US" sz="3600" b="1" dirty="0"/>
          </a:p>
        </p:txBody>
      </p:sp>
      <p:sp>
        <p:nvSpPr>
          <p:cNvPr id="3" name="Content Placeholder 2"/>
          <p:cNvSpPr>
            <a:spLocks noGrp="1"/>
          </p:cNvSpPr>
          <p:nvPr>
            <p:ph idx="1"/>
          </p:nvPr>
        </p:nvSpPr>
        <p:spPr>
          <a:xfrm>
            <a:off x="111210" y="889686"/>
            <a:ext cx="12080790" cy="5832847"/>
          </a:xfrm>
          <a:noFill/>
        </p:spPr>
        <p:txBody>
          <a:bodyPr/>
          <a:lstStyle/>
          <a:p>
            <a:pPr marL="0" indent="0">
              <a:buNone/>
            </a:pPr>
            <a:r>
              <a:rPr lang="en-US" dirty="0"/>
              <a:t>Cash conversion cycle	=	85 + 70 – 35 = 120 days</a:t>
            </a:r>
          </a:p>
          <a:p>
            <a:pPr marL="0" indent="0">
              <a:buNone/>
            </a:pPr>
            <a:r>
              <a:rPr lang="en-US" dirty="0"/>
              <a:t>b) Cash turnover	=	</a:t>
            </a:r>
            <a:r>
              <a:rPr lang="en-US" u="sng" dirty="0"/>
              <a:t>              360              </a:t>
            </a:r>
            <a:r>
              <a:rPr lang="en-US" dirty="0"/>
              <a:t>	</a:t>
            </a:r>
          </a:p>
          <a:p>
            <a:pPr marL="0" indent="0">
              <a:buNone/>
            </a:pPr>
            <a:r>
              <a:rPr lang="en-US" dirty="0"/>
              <a:t>			</a:t>
            </a:r>
            <a:r>
              <a:rPr lang="en-US" dirty="0" smtClean="0"/>
              <a:t>                 Cash </a:t>
            </a:r>
            <a:r>
              <a:rPr lang="en-US" dirty="0"/>
              <a:t>conversion </a:t>
            </a:r>
            <a:r>
              <a:rPr lang="en-US" dirty="0" smtClean="0"/>
              <a:t>cycle</a:t>
            </a:r>
          </a:p>
          <a:p>
            <a:pPr marL="0" indent="0">
              <a:buNone/>
            </a:pPr>
            <a:r>
              <a:rPr lang="en-US" dirty="0" smtClean="0"/>
              <a:t>                                           </a:t>
            </a:r>
          </a:p>
          <a:p>
            <a:pPr marL="0" indent="0">
              <a:buNone/>
            </a:pPr>
            <a:r>
              <a:rPr lang="en-US" dirty="0"/>
              <a:t> </a:t>
            </a:r>
            <a:r>
              <a:rPr lang="en-US" dirty="0" smtClean="0"/>
              <a:t>                                            360/120 =3 </a:t>
            </a:r>
            <a:r>
              <a:rPr lang="en-US" dirty="0"/>
              <a:t>times</a:t>
            </a:r>
          </a:p>
          <a:p>
            <a:pPr marL="0" indent="0">
              <a:buNone/>
            </a:pPr>
            <a:endParaRPr lang="en-US" dirty="0"/>
          </a:p>
        </p:txBody>
      </p:sp>
      <p:pic>
        <p:nvPicPr>
          <p:cNvPr id="9" name="Picture 8"/>
          <p:cNvPicPr>
            <a:picLocks noChangeAspect="1"/>
          </p:cNvPicPr>
          <p:nvPr/>
        </p:nvPicPr>
        <p:blipFill>
          <a:blip r:embed="rId2"/>
          <a:stretch>
            <a:fillRect/>
          </a:stretch>
        </p:blipFill>
        <p:spPr>
          <a:xfrm>
            <a:off x="335279" y="5384283"/>
            <a:ext cx="11125201" cy="757436"/>
          </a:xfrm>
          <a:prstGeom prst="rect">
            <a:avLst/>
          </a:prstGeom>
        </p:spPr>
      </p:pic>
    </p:spTree>
    <p:extLst>
      <p:ext uri="{BB962C8B-B14F-4D97-AF65-F5344CB8AC3E}">
        <p14:creationId xmlns:p14="http://schemas.microsoft.com/office/powerpoint/2010/main" val="365964260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1210" y="126124"/>
            <a:ext cx="10782762" cy="763562"/>
          </a:xfrm>
          <a:noFill/>
        </p:spPr>
        <p:txBody>
          <a:bodyPr/>
          <a:lstStyle/>
          <a:p>
            <a:pPr algn="l"/>
            <a:r>
              <a:rPr lang="en-US" sz="3600" b="1" dirty="0"/>
              <a:t>The Cash </a:t>
            </a:r>
            <a:r>
              <a:rPr lang="en-US" sz="3600" b="1" dirty="0" smtClean="0"/>
              <a:t>Budget Purposes</a:t>
            </a:r>
            <a:endParaRPr lang="en-US" sz="3600" dirty="0"/>
          </a:p>
        </p:txBody>
      </p:sp>
      <p:sp>
        <p:nvSpPr>
          <p:cNvPr id="3" name="Content Placeholder 2"/>
          <p:cNvSpPr>
            <a:spLocks noGrp="1"/>
          </p:cNvSpPr>
          <p:nvPr>
            <p:ph idx="1"/>
          </p:nvPr>
        </p:nvSpPr>
        <p:spPr>
          <a:xfrm>
            <a:off x="283778" y="889685"/>
            <a:ext cx="11908221" cy="5674401"/>
          </a:xfrm>
          <a:noFill/>
        </p:spPr>
        <p:txBody>
          <a:bodyPr/>
          <a:lstStyle/>
          <a:p>
            <a:pPr marL="0" indent="0">
              <a:buNone/>
            </a:pPr>
            <a:r>
              <a:rPr lang="en-US" dirty="0" smtClean="0"/>
              <a:t>It shows </a:t>
            </a:r>
            <a:r>
              <a:rPr lang="en-US" dirty="0"/>
              <a:t>the firm’s projected cash inflows and outflows over some specified </a:t>
            </a:r>
            <a:r>
              <a:rPr lang="en-US" dirty="0" smtClean="0"/>
              <a:t>period. </a:t>
            </a:r>
          </a:p>
          <a:p>
            <a:pPr marL="0" indent="0">
              <a:buNone/>
            </a:pPr>
            <a:r>
              <a:rPr lang="en-US" dirty="0" smtClean="0"/>
              <a:t>1</a:t>
            </a:r>
            <a:r>
              <a:rPr lang="en-US" dirty="0"/>
              <a:t>. Coordinate the timings of cash </a:t>
            </a:r>
            <a:r>
              <a:rPr lang="en-US" dirty="0" smtClean="0"/>
              <a:t>needs- identifies periods of </a:t>
            </a:r>
            <a:r>
              <a:rPr lang="en-US" dirty="0"/>
              <a:t>shortage of cash or an abnormally large cash </a:t>
            </a:r>
            <a:r>
              <a:rPr lang="en-US" dirty="0" smtClean="0"/>
              <a:t>requirements</a:t>
            </a:r>
            <a:endParaRPr lang="en-US" dirty="0"/>
          </a:p>
          <a:p>
            <a:pPr marL="0" indent="0">
              <a:buNone/>
            </a:pPr>
            <a:r>
              <a:rPr lang="en-US" dirty="0"/>
              <a:t>2. It also helps to pinpoint period(s) when there is likely to be excess cash;</a:t>
            </a:r>
          </a:p>
          <a:p>
            <a:pPr marL="0" indent="0">
              <a:buNone/>
            </a:pPr>
            <a:r>
              <a:rPr lang="en-US" dirty="0"/>
              <a:t>3. It enables firm which has sufficient cash to take advantage like cash discounts on its accounts </a:t>
            </a:r>
            <a:r>
              <a:rPr lang="en-US" dirty="0" smtClean="0"/>
              <a:t>payable</a:t>
            </a:r>
            <a:endParaRPr lang="en-US" dirty="0"/>
          </a:p>
          <a:p>
            <a:pPr marL="0" indent="0">
              <a:buNone/>
            </a:pPr>
            <a:r>
              <a:rPr lang="en-US" dirty="0"/>
              <a:t>4. </a:t>
            </a:r>
            <a:r>
              <a:rPr lang="en-US" dirty="0" smtClean="0"/>
              <a:t>It </a:t>
            </a:r>
            <a:r>
              <a:rPr lang="en-US" dirty="0"/>
              <a:t>helps to plan/arrange adequately needed funds (avoiding excess/shortage of cash) on favorable terms.</a:t>
            </a:r>
          </a:p>
          <a:p>
            <a:endParaRPr lang="en-US" dirty="0" smtClean="0"/>
          </a:p>
          <a:p>
            <a:endParaRPr lang="en-US" dirty="0" smtClean="0"/>
          </a:p>
          <a:p>
            <a:endParaRPr lang="en-US" dirty="0"/>
          </a:p>
          <a:p>
            <a:endParaRPr lang="en-US" dirty="0" smtClean="0"/>
          </a:p>
          <a:p>
            <a:endParaRPr lang="en-US" dirty="0"/>
          </a:p>
          <a:p>
            <a:endParaRPr lang="en-US" dirty="0" smtClean="0"/>
          </a:p>
          <a:p>
            <a:endParaRPr lang="en-US" dirty="0"/>
          </a:p>
          <a:p>
            <a:pPr marL="0" indent="0">
              <a:buNone/>
            </a:pPr>
            <a:endParaRPr lang="en-US" dirty="0" smtClean="0"/>
          </a:p>
        </p:txBody>
      </p:sp>
    </p:spTree>
    <p:extLst>
      <p:ext uri="{BB962C8B-B14F-4D97-AF65-F5344CB8AC3E}">
        <p14:creationId xmlns:p14="http://schemas.microsoft.com/office/powerpoint/2010/main" val="46677647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1210" y="126124"/>
            <a:ext cx="10782762" cy="763562"/>
          </a:xfrm>
          <a:noFill/>
        </p:spPr>
        <p:txBody>
          <a:bodyPr/>
          <a:lstStyle/>
          <a:p>
            <a:pPr algn="l"/>
            <a:r>
              <a:rPr lang="en-US" sz="3600" b="1" dirty="0" err="1" smtClean="0"/>
              <a:t>Baumol’s</a:t>
            </a:r>
            <a:r>
              <a:rPr lang="en-US" sz="3600" b="1" dirty="0" smtClean="0"/>
              <a:t> Model</a:t>
            </a:r>
            <a:endParaRPr lang="en-US" sz="3600" dirty="0"/>
          </a:p>
        </p:txBody>
      </p:sp>
      <p:sp>
        <p:nvSpPr>
          <p:cNvPr id="3" name="Content Placeholder 2"/>
          <p:cNvSpPr>
            <a:spLocks noGrp="1"/>
          </p:cNvSpPr>
          <p:nvPr>
            <p:ph idx="1"/>
          </p:nvPr>
        </p:nvSpPr>
        <p:spPr>
          <a:xfrm>
            <a:off x="283778" y="889685"/>
            <a:ext cx="11908221" cy="5674401"/>
          </a:xfrm>
          <a:noFill/>
        </p:spPr>
        <p:txBody>
          <a:bodyPr/>
          <a:lstStyle/>
          <a:p>
            <a:pPr marL="0" indent="0">
              <a:buNone/>
            </a:pPr>
            <a:r>
              <a:rPr lang="en-US" dirty="0"/>
              <a:t>According to this model, optimum cash level is that level of cash where the carrying costs and transactions costs are the minimum. </a:t>
            </a:r>
            <a:endParaRPr lang="en-US" dirty="0" smtClean="0"/>
          </a:p>
          <a:p>
            <a:pPr marL="0" indent="0">
              <a:buNone/>
            </a:pPr>
            <a:r>
              <a:rPr lang="en-US" dirty="0" smtClean="0"/>
              <a:t> </a:t>
            </a:r>
          </a:p>
          <a:p>
            <a:pPr marL="0" indent="0">
              <a:buNone/>
            </a:pPr>
            <a:r>
              <a:rPr lang="en-US" dirty="0" smtClean="0"/>
              <a:t>The </a:t>
            </a:r>
            <a:r>
              <a:rPr lang="en-US" dirty="0"/>
              <a:t>carrying costs refer to the cost of holding cash, namely, the interest foregone on marketable securities. </a:t>
            </a:r>
            <a:endParaRPr lang="en-US" dirty="0" smtClean="0"/>
          </a:p>
          <a:p>
            <a:pPr marL="0" indent="0">
              <a:buNone/>
            </a:pPr>
            <a:endParaRPr lang="en-US" dirty="0"/>
          </a:p>
          <a:p>
            <a:pPr marL="0" indent="0">
              <a:buNone/>
            </a:pPr>
            <a:r>
              <a:rPr lang="en-US" dirty="0" smtClean="0"/>
              <a:t>The </a:t>
            </a:r>
            <a:r>
              <a:rPr lang="en-US" dirty="0"/>
              <a:t>transaction costs refer to the cost involved in getting the marketable securities converted into cash. </a:t>
            </a:r>
            <a:endParaRPr lang="en-US" dirty="0" smtClean="0"/>
          </a:p>
          <a:p>
            <a:endParaRPr lang="en-US" dirty="0" smtClean="0"/>
          </a:p>
          <a:p>
            <a:endParaRPr lang="en-US" dirty="0"/>
          </a:p>
          <a:p>
            <a:endParaRPr lang="en-US" dirty="0" smtClean="0"/>
          </a:p>
          <a:p>
            <a:endParaRPr lang="en-US" dirty="0"/>
          </a:p>
          <a:p>
            <a:endParaRPr lang="en-US" dirty="0" smtClean="0"/>
          </a:p>
          <a:p>
            <a:endParaRPr lang="en-US" dirty="0"/>
          </a:p>
          <a:p>
            <a:pPr marL="0" indent="0">
              <a:buNone/>
            </a:pPr>
            <a:endParaRPr lang="en-US" dirty="0" smtClean="0"/>
          </a:p>
        </p:txBody>
      </p:sp>
    </p:spTree>
    <p:extLst>
      <p:ext uri="{BB962C8B-B14F-4D97-AF65-F5344CB8AC3E}">
        <p14:creationId xmlns:p14="http://schemas.microsoft.com/office/powerpoint/2010/main" val="214833069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1210" y="126124"/>
            <a:ext cx="10782762" cy="763562"/>
          </a:xfrm>
          <a:noFill/>
        </p:spPr>
        <p:txBody>
          <a:bodyPr/>
          <a:lstStyle/>
          <a:p>
            <a:pPr algn="l"/>
            <a:r>
              <a:rPr lang="en-US" sz="3600" b="1" dirty="0" err="1" smtClean="0"/>
              <a:t>Baumol’s</a:t>
            </a:r>
            <a:r>
              <a:rPr lang="en-US" sz="3600" b="1" dirty="0" smtClean="0"/>
              <a:t> Model </a:t>
            </a:r>
            <a:r>
              <a:rPr lang="en-US" sz="3600" b="1" dirty="0" err="1" smtClean="0"/>
              <a:t>Ctd</a:t>
            </a:r>
            <a:endParaRPr lang="en-US" sz="3600" dirty="0"/>
          </a:p>
        </p:txBody>
      </p:sp>
      <p:sp>
        <p:nvSpPr>
          <p:cNvPr id="3" name="Content Placeholder 2"/>
          <p:cNvSpPr>
            <a:spLocks noGrp="1"/>
          </p:cNvSpPr>
          <p:nvPr>
            <p:ph idx="1"/>
          </p:nvPr>
        </p:nvSpPr>
        <p:spPr>
          <a:xfrm>
            <a:off x="283778" y="889685"/>
            <a:ext cx="11908221" cy="5674401"/>
          </a:xfrm>
          <a:noFill/>
        </p:spPr>
        <p:txBody>
          <a:bodyPr/>
          <a:lstStyle/>
          <a:p>
            <a:pPr marL="0" indent="0">
              <a:buNone/>
            </a:pPr>
            <a:endParaRPr lang="en-US" dirty="0" smtClean="0"/>
          </a:p>
          <a:p>
            <a:pPr marL="0" indent="0">
              <a:buNone/>
            </a:pPr>
            <a:r>
              <a:rPr lang="en-US" dirty="0" smtClean="0"/>
              <a:t>The </a:t>
            </a:r>
            <a:r>
              <a:rPr lang="en-US" dirty="0" err="1"/>
              <a:t>Baumol’s</a:t>
            </a:r>
            <a:r>
              <a:rPr lang="en-US" dirty="0"/>
              <a:t> model assumptions are:</a:t>
            </a:r>
          </a:p>
          <a:p>
            <a:pPr marL="0" indent="0">
              <a:buNone/>
            </a:pPr>
            <a:r>
              <a:rPr lang="en-US" dirty="0"/>
              <a:t> </a:t>
            </a:r>
          </a:p>
          <a:p>
            <a:pPr marL="0" lvl="0" indent="0">
              <a:buNone/>
            </a:pPr>
            <a:r>
              <a:rPr lang="en-US" dirty="0" smtClean="0"/>
              <a:t>1. The firm </a:t>
            </a:r>
            <a:r>
              <a:rPr lang="en-US" dirty="0"/>
              <a:t>uses cash at a steady predictable rate</a:t>
            </a:r>
          </a:p>
          <a:p>
            <a:pPr marL="0" lvl="0" indent="0">
              <a:buNone/>
            </a:pPr>
            <a:r>
              <a:rPr lang="en-US" dirty="0" smtClean="0"/>
              <a:t>2. The </a:t>
            </a:r>
            <a:r>
              <a:rPr lang="en-US" dirty="0"/>
              <a:t>cash outflows from operations also occurs at a steady rate</a:t>
            </a:r>
          </a:p>
          <a:p>
            <a:pPr marL="0" lvl="0" indent="0">
              <a:buNone/>
            </a:pPr>
            <a:r>
              <a:rPr lang="en-US" dirty="0" smtClean="0"/>
              <a:t>3. The </a:t>
            </a:r>
            <a:r>
              <a:rPr lang="en-US" dirty="0"/>
              <a:t>cash net outflows also occur at a steady rate</a:t>
            </a:r>
            <a:r>
              <a:rPr lang="en-US" dirty="0" smtClean="0"/>
              <a:t>.</a:t>
            </a:r>
          </a:p>
          <a:p>
            <a:pPr lvl="0"/>
            <a:endParaRPr lang="en-US" dirty="0"/>
          </a:p>
          <a:p>
            <a:endParaRPr lang="en-US" dirty="0" smtClean="0"/>
          </a:p>
          <a:p>
            <a:endParaRPr lang="en-US" dirty="0"/>
          </a:p>
          <a:p>
            <a:endParaRPr lang="en-US" dirty="0" smtClean="0"/>
          </a:p>
          <a:p>
            <a:endParaRPr lang="en-US" dirty="0"/>
          </a:p>
          <a:p>
            <a:endParaRPr lang="en-US" dirty="0" smtClean="0"/>
          </a:p>
          <a:p>
            <a:endParaRPr lang="en-US" dirty="0"/>
          </a:p>
          <a:p>
            <a:pPr marL="0" indent="0">
              <a:buNone/>
            </a:pPr>
            <a:endParaRPr lang="en-US" dirty="0" smtClean="0"/>
          </a:p>
        </p:txBody>
      </p:sp>
    </p:spTree>
    <p:extLst>
      <p:ext uri="{BB962C8B-B14F-4D97-AF65-F5344CB8AC3E}">
        <p14:creationId xmlns:p14="http://schemas.microsoft.com/office/powerpoint/2010/main" val="2082617271"/>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1210" y="126124"/>
            <a:ext cx="10782762" cy="763562"/>
          </a:xfrm>
          <a:noFill/>
        </p:spPr>
        <p:txBody>
          <a:bodyPr/>
          <a:lstStyle/>
          <a:p>
            <a:pPr algn="l"/>
            <a:r>
              <a:rPr lang="en-US" sz="3600" b="1" dirty="0" err="1" smtClean="0"/>
              <a:t>Baumol’s</a:t>
            </a:r>
            <a:r>
              <a:rPr lang="en-US" sz="3600" b="1" dirty="0" smtClean="0"/>
              <a:t> Model – Optimal Cash</a:t>
            </a:r>
            <a:endParaRPr lang="en-US" sz="3600" dirty="0"/>
          </a:p>
        </p:txBody>
      </p:sp>
      <p:sp>
        <p:nvSpPr>
          <p:cNvPr id="3" name="Content Placeholder 2"/>
          <p:cNvSpPr>
            <a:spLocks noGrp="1"/>
          </p:cNvSpPr>
          <p:nvPr>
            <p:ph idx="1"/>
          </p:nvPr>
        </p:nvSpPr>
        <p:spPr>
          <a:xfrm>
            <a:off x="283778" y="889685"/>
            <a:ext cx="11908221" cy="5674401"/>
          </a:xfrm>
          <a:noFill/>
        </p:spPr>
        <p:txBody>
          <a:bodyPr/>
          <a:lstStyle/>
          <a:p>
            <a:endParaRPr lang="en-US" dirty="0" smtClean="0"/>
          </a:p>
          <a:p>
            <a:endParaRPr lang="en-US" dirty="0"/>
          </a:p>
          <a:p>
            <a:endParaRPr lang="en-US" dirty="0" smtClean="0"/>
          </a:p>
          <a:p>
            <a:pPr marL="0" indent="0">
              <a:buNone/>
            </a:pPr>
            <a:r>
              <a:rPr lang="en-US" b="1" dirty="0" smtClean="0"/>
              <a:t>C</a:t>
            </a:r>
            <a:r>
              <a:rPr lang="en-US" b="1" dirty="0"/>
              <a:t>*</a:t>
            </a:r>
            <a:r>
              <a:rPr lang="en-US" dirty="0"/>
              <a:t> is the optimal amount of cash to be raised by selling marketable securities or by borrowing.</a:t>
            </a:r>
          </a:p>
          <a:p>
            <a:pPr marL="0" indent="0">
              <a:buNone/>
            </a:pPr>
            <a:r>
              <a:rPr lang="en-US" b="1" dirty="0" smtClean="0"/>
              <a:t> </a:t>
            </a:r>
            <a:r>
              <a:rPr lang="en-US" b="1" dirty="0"/>
              <a:t>b</a:t>
            </a:r>
            <a:r>
              <a:rPr lang="en-US" dirty="0"/>
              <a:t>  is the fixed cost of making a securities trade or of borrowing</a:t>
            </a:r>
          </a:p>
          <a:p>
            <a:pPr marL="0" indent="0">
              <a:buNone/>
            </a:pPr>
            <a:r>
              <a:rPr lang="en-US" b="1" dirty="0" smtClean="0"/>
              <a:t> T</a:t>
            </a:r>
            <a:r>
              <a:rPr lang="en-US" dirty="0" smtClean="0"/>
              <a:t> </a:t>
            </a:r>
            <a:r>
              <a:rPr lang="en-US" dirty="0"/>
              <a:t>is the total annual cash </a:t>
            </a:r>
            <a:r>
              <a:rPr lang="en-US" dirty="0" smtClean="0"/>
              <a:t>requirements</a:t>
            </a:r>
          </a:p>
          <a:p>
            <a:pPr marL="0" indent="0">
              <a:buNone/>
            </a:pPr>
            <a:r>
              <a:rPr lang="en-US" b="1" dirty="0" smtClean="0"/>
              <a:t>  </a:t>
            </a:r>
            <a:r>
              <a:rPr lang="en-US" b="1" dirty="0" err="1"/>
              <a:t>i</a:t>
            </a:r>
            <a:r>
              <a:rPr lang="en-US" dirty="0"/>
              <a:t> is the opportunity cost of holding cash (equals the interest rate on marketable securities or the cost of borrowing)</a:t>
            </a:r>
          </a:p>
          <a:p>
            <a:pPr lvl="0"/>
            <a:endParaRPr lang="en-US" dirty="0"/>
          </a:p>
          <a:p>
            <a:endParaRPr lang="en-US" dirty="0" smtClean="0"/>
          </a:p>
          <a:p>
            <a:endParaRPr lang="en-US" dirty="0"/>
          </a:p>
          <a:p>
            <a:endParaRPr lang="en-US" dirty="0" smtClean="0"/>
          </a:p>
          <a:p>
            <a:endParaRPr lang="en-US" dirty="0"/>
          </a:p>
          <a:p>
            <a:endParaRPr lang="en-US" dirty="0" smtClean="0"/>
          </a:p>
          <a:p>
            <a:endParaRPr lang="en-US" dirty="0"/>
          </a:p>
          <a:p>
            <a:pPr marL="0" indent="0">
              <a:buNone/>
            </a:pPr>
            <a:endParaRPr lang="en-US" dirty="0" smtClean="0"/>
          </a:p>
        </p:txBody>
      </p:sp>
      <p:pic>
        <p:nvPicPr>
          <p:cNvPr id="4" name="Picture 3"/>
          <p:cNvPicPr>
            <a:picLocks noChangeAspect="1"/>
          </p:cNvPicPr>
          <p:nvPr/>
        </p:nvPicPr>
        <p:blipFill>
          <a:blip r:embed="rId2"/>
          <a:stretch>
            <a:fillRect/>
          </a:stretch>
        </p:blipFill>
        <p:spPr>
          <a:xfrm>
            <a:off x="939211" y="1761198"/>
            <a:ext cx="1698371" cy="936282"/>
          </a:xfrm>
          <a:prstGeom prst="rect">
            <a:avLst/>
          </a:prstGeom>
        </p:spPr>
      </p:pic>
    </p:spTree>
    <p:extLst>
      <p:ext uri="{BB962C8B-B14F-4D97-AF65-F5344CB8AC3E}">
        <p14:creationId xmlns:p14="http://schemas.microsoft.com/office/powerpoint/2010/main" val="3703030969"/>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1968843" cy="756745"/>
          </a:xfrm>
          <a:noFill/>
        </p:spPr>
        <p:txBody>
          <a:bodyPr/>
          <a:lstStyle/>
          <a:p>
            <a:pPr algn="l"/>
            <a:r>
              <a:rPr lang="en-US" sz="3600" b="1" dirty="0"/>
              <a:t>Total cost of holding cash balance </a:t>
            </a:r>
            <a:endParaRPr lang="en-US" sz="3600" dirty="0"/>
          </a:p>
        </p:txBody>
      </p:sp>
      <p:sp>
        <p:nvSpPr>
          <p:cNvPr id="3" name="Content Placeholder 2"/>
          <p:cNvSpPr>
            <a:spLocks noGrp="1"/>
          </p:cNvSpPr>
          <p:nvPr>
            <p:ph idx="1"/>
          </p:nvPr>
        </p:nvSpPr>
        <p:spPr>
          <a:xfrm>
            <a:off x="152400" y="657778"/>
            <a:ext cx="12192000" cy="6200222"/>
          </a:xfrm>
          <a:noFill/>
        </p:spPr>
        <p:txBody>
          <a:bodyPr/>
          <a:lstStyle/>
          <a:p>
            <a:pPr marL="0" indent="0">
              <a:buNone/>
            </a:pPr>
            <a:endParaRPr lang="en-US" dirty="0" smtClean="0"/>
          </a:p>
          <a:p>
            <a:pPr marL="0" indent="0">
              <a:buNone/>
            </a:pPr>
            <a:endParaRPr lang="en-US" dirty="0"/>
          </a:p>
          <a:p>
            <a:pPr marL="0" indent="0">
              <a:buNone/>
            </a:pPr>
            <a:endParaRPr lang="en-US" dirty="0" smtClean="0"/>
          </a:p>
          <a:p>
            <a:pPr marL="0" indent="0">
              <a:buNone/>
            </a:pPr>
            <a:endParaRPr lang="en-US" dirty="0"/>
          </a:p>
          <a:p>
            <a:pPr marL="0" indent="0">
              <a:buNone/>
            </a:pPr>
            <a:endParaRPr lang="en-US" dirty="0" smtClean="0"/>
          </a:p>
          <a:p>
            <a:pPr marL="0" indent="0">
              <a:buNone/>
            </a:pPr>
            <a:endParaRPr lang="en-US" dirty="0"/>
          </a:p>
          <a:p>
            <a:pPr marL="0" indent="0">
              <a:buNone/>
            </a:pPr>
            <a:endParaRPr lang="en-US" dirty="0" smtClean="0"/>
          </a:p>
          <a:p>
            <a:pPr marL="0" indent="0">
              <a:buNone/>
            </a:pPr>
            <a:endParaRPr lang="en-US" dirty="0" smtClean="0"/>
          </a:p>
          <a:p>
            <a:pPr marL="0" indent="0">
              <a:buNone/>
            </a:pPr>
            <a:endParaRPr lang="en-US" dirty="0"/>
          </a:p>
          <a:p>
            <a:pPr marL="0" indent="0">
              <a:buNone/>
            </a:pPr>
            <a:endParaRPr lang="en-US" sz="2800" dirty="0"/>
          </a:p>
        </p:txBody>
      </p:sp>
      <p:sp>
        <p:nvSpPr>
          <p:cNvPr id="5" name="Rectangle 4"/>
          <p:cNvSpPr/>
          <p:nvPr/>
        </p:nvSpPr>
        <p:spPr>
          <a:xfrm>
            <a:off x="152400" y="756745"/>
            <a:ext cx="11689080" cy="9725739"/>
          </a:xfrm>
          <a:prstGeom prst="rect">
            <a:avLst/>
          </a:prstGeom>
        </p:spPr>
        <p:txBody>
          <a:bodyPr wrap="square">
            <a:spAutoFit/>
          </a:bodyPr>
          <a:lstStyle/>
          <a:p>
            <a:pPr/>
            <a:endParaRPr lang="en-GB" sz="2000" dirty="0" smtClean="0"/>
          </a:p>
          <a:p>
            <a:endParaRPr lang="en-GB" dirty="0"/>
          </a:p>
          <a:p>
            <a:r>
              <a:rPr lang="en-US" sz="2800" dirty="0" smtClean="0"/>
              <a:t>Total cost of holding cash balance is equal to holding or  carrying  cost plus transaction cost.</a:t>
            </a:r>
          </a:p>
          <a:p>
            <a:endParaRPr lang="en-GB" sz="2800" dirty="0"/>
          </a:p>
          <a:p>
            <a:endParaRPr lang="en-GB" sz="2800" dirty="0" smtClean="0"/>
          </a:p>
          <a:p>
            <a:endParaRPr lang="en-GB" sz="2800" dirty="0"/>
          </a:p>
          <a:p>
            <a:endParaRPr lang="en-GB" sz="2800" dirty="0" smtClean="0"/>
          </a:p>
          <a:p>
            <a:endParaRPr lang="en-GB" sz="2800" dirty="0"/>
          </a:p>
          <a:p>
            <a:r>
              <a:rPr lang="en-GB" sz="2800" dirty="0" smtClean="0"/>
              <a:t>TC= </a:t>
            </a:r>
            <a:r>
              <a:rPr lang="en-GB" sz="2800" dirty="0"/>
              <a:t>T</a:t>
            </a:r>
            <a:r>
              <a:rPr lang="en-GB" sz="2800" dirty="0" smtClean="0"/>
              <a:t>otal Cost</a:t>
            </a:r>
          </a:p>
          <a:p>
            <a:r>
              <a:rPr lang="en-GB" sz="2800" dirty="0" smtClean="0"/>
              <a:t>C = Total annul Cash requirement</a:t>
            </a:r>
          </a:p>
          <a:p>
            <a:r>
              <a:rPr lang="en-GB" sz="2800" dirty="0" smtClean="0"/>
              <a:t>I = Opportunity cost/ Interest rate </a:t>
            </a:r>
          </a:p>
          <a:p>
            <a:r>
              <a:rPr lang="en-GB" sz="2800" dirty="0" smtClean="0"/>
              <a:t>b = Fixed cost per trade</a:t>
            </a:r>
            <a:endParaRPr lang="en-US" sz="2800" dirty="0" smtClean="0"/>
          </a:p>
          <a:p>
            <a:endParaRPr lang="en-GB" sz="2800" dirty="0"/>
          </a:p>
          <a:p>
            <a:endParaRPr lang="en-GB" sz="2800" dirty="0" smtClean="0"/>
          </a:p>
          <a:p>
            <a:endParaRPr lang="en-GB" sz="2800" dirty="0"/>
          </a:p>
          <a:p>
            <a:endParaRPr lang="en-GB" sz="2800" dirty="0" smtClean="0"/>
          </a:p>
          <a:p>
            <a:endParaRPr lang="en-GB" sz="2800" dirty="0"/>
          </a:p>
          <a:p>
            <a:endParaRPr lang="en-GB" sz="2800" dirty="0" smtClean="0"/>
          </a:p>
          <a:p>
            <a:endParaRPr lang="en-GB" sz="2800" dirty="0"/>
          </a:p>
          <a:p>
            <a:endParaRPr lang="en-GB" sz="2800" dirty="0" smtClean="0"/>
          </a:p>
          <a:p>
            <a:endParaRPr lang="en-GB" sz="2800" dirty="0"/>
          </a:p>
          <a:p>
            <a:r>
              <a:rPr lang="en-GB" sz="2800" dirty="0" smtClean="0"/>
              <a:t>x</a:t>
            </a:r>
            <a:endParaRPr lang="en-US" dirty="0"/>
          </a:p>
        </p:txBody>
      </p:sp>
      <p:pic>
        <p:nvPicPr>
          <p:cNvPr id="6" name="Picture 5"/>
          <p:cNvPicPr>
            <a:picLocks noChangeAspect="1"/>
          </p:cNvPicPr>
          <p:nvPr/>
        </p:nvPicPr>
        <p:blipFill>
          <a:blip r:embed="rId2"/>
          <a:stretch>
            <a:fillRect/>
          </a:stretch>
        </p:blipFill>
        <p:spPr>
          <a:xfrm>
            <a:off x="-2773680" y="2800397"/>
            <a:ext cx="8321040" cy="957492"/>
          </a:xfrm>
          <a:prstGeom prst="rect">
            <a:avLst/>
          </a:prstGeom>
        </p:spPr>
      </p:pic>
    </p:spTree>
    <p:extLst>
      <p:ext uri="{BB962C8B-B14F-4D97-AF65-F5344CB8AC3E}">
        <p14:creationId xmlns:p14="http://schemas.microsoft.com/office/powerpoint/2010/main" val="2382040620"/>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1968843" cy="756745"/>
          </a:xfrm>
          <a:noFill/>
        </p:spPr>
        <p:txBody>
          <a:bodyPr/>
          <a:lstStyle/>
          <a:p>
            <a:pPr algn="l"/>
            <a:r>
              <a:rPr lang="en-US" sz="3600" b="1" dirty="0" smtClean="0"/>
              <a:t>Illustration</a:t>
            </a:r>
            <a:endParaRPr lang="en-US" sz="3600" dirty="0"/>
          </a:p>
        </p:txBody>
      </p:sp>
      <p:sp>
        <p:nvSpPr>
          <p:cNvPr id="3" name="Content Placeholder 2"/>
          <p:cNvSpPr>
            <a:spLocks noGrp="1"/>
          </p:cNvSpPr>
          <p:nvPr>
            <p:ph idx="1"/>
          </p:nvPr>
        </p:nvSpPr>
        <p:spPr>
          <a:xfrm>
            <a:off x="152400" y="657778"/>
            <a:ext cx="12192000" cy="6200222"/>
          </a:xfrm>
          <a:noFill/>
        </p:spPr>
        <p:txBody>
          <a:bodyPr/>
          <a:lstStyle/>
          <a:p>
            <a:pPr marL="0" indent="0">
              <a:buNone/>
            </a:pPr>
            <a:endParaRPr lang="en-US" dirty="0" smtClean="0"/>
          </a:p>
          <a:p>
            <a:pPr marL="0" indent="0">
              <a:buNone/>
            </a:pPr>
            <a:endParaRPr lang="en-US" dirty="0"/>
          </a:p>
          <a:p>
            <a:pPr marL="0" indent="0">
              <a:buNone/>
            </a:pPr>
            <a:endParaRPr lang="en-US" dirty="0" smtClean="0"/>
          </a:p>
          <a:p>
            <a:pPr marL="0" indent="0">
              <a:buNone/>
            </a:pPr>
            <a:endParaRPr lang="en-US" dirty="0"/>
          </a:p>
          <a:p>
            <a:pPr marL="0" indent="0">
              <a:buNone/>
            </a:pPr>
            <a:endParaRPr lang="en-US" dirty="0" smtClean="0"/>
          </a:p>
          <a:p>
            <a:pPr marL="0" indent="0">
              <a:buNone/>
            </a:pPr>
            <a:endParaRPr lang="en-US" dirty="0"/>
          </a:p>
          <a:p>
            <a:pPr marL="0" indent="0">
              <a:buNone/>
            </a:pPr>
            <a:endParaRPr lang="en-US" dirty="0" smtClean="0"/>
          </a:p>
          <a:p>
            <a:pPr marL="0" indent="0">
              <a:buNone/>
            </a:pPr>
            <a:endParaRPr lang="en-US" dirty="0" smtClean="0"/>
          </a:p>
          <a:p>
            <a:pPr marL="0" indent="0">
              <a:buNone/>
            </a:pPr>
            <a:endParaRPr lang="en-US" dirty="0"/>
          </a:p>
          <a:p>
            <a:pPr marL="0" indent="0">
              <a:buNone/>
            </a:pPr>
            <a:endParaRPr lang="en-US" sz="2800" dirty="0"/>
          </a:p>
        </p:txBody>
      </p:sp>
      <p:sp>
        <p:nvSpPr>
          <p:cNvPr id="5" name="Rectangle 4"/>
          <p:cNvSpPr/>
          <p:nvPr/>
        </p:nvSpPr>
        <p:spPr>
          <a:xfrm>
            <a:off x="320040" y="756745"/>
            <a:ext cx="9982200" cy="5539978"/>
          </a:xfrm>
          <a:prstGeom prst="rect">
            <a:avLst/>
          </a:prstGeom>
        </p:spPr>
        <p:txBody>
          <a:bodyPr wrap="square">
            <a:spAutoFit/>
          </a:bodyPr>
          <a:lstStyle/>
          <a:p>
            <a:r>
              <a:rPr lang="en-US" sz="2800" dirty="0" err="1" smtClean="0"/>
              <a:t>ABEND</a:t>
            </a:r>
            <a:r>
              <a:rPr lang="en-US" sz="2800" dirty="0" smtClean="0"/>
              <a:t> </a:t>
            </a:r>
            <a:r>
              <a:rPr lang="en-US" sz="2800" dirty="0"/>
              <a:t>Ltd. makes cash payments of $10,000 per week.  The interest rate on marketable securities is 12% and every time the company sells marketable securities, it incurs a cost of $ 20.</a:t>
            </a:r>
          </a:p>
          <a:p>
            <a:r>
              <a:rPr lang="en-US" sz="2800" dirty="0"/>
              <a:t> </a:t>
            </a:r>
          </a:p>
          <a:p>
            <a:r>
              <a:rPr lang="en-US" sz="2800" b="1" dirty="0"/>
              <a:t>Required</a:t>
            </a:r>
            <a:endParaRPr lang="en-US" sz="2800" dirty="0"/>
          </a:p>
          <a:p>
            <a:r>
              <a:rPr lang="en-US" sz="2800" dirty="0"/>
              <a:t>a)	Determine the optimal amount of marketable securities to be converted into cash every time the company makes the transfer.</a:t>
            </a:r>
          </a:p>
          <a:p>
            <a:r>
              <a:rPr lang="en-US" sz="2800" dirty="0"/>
              <a:t>b)	Determine the total number of transfers from marketable securities to cash per year.</a:t>
            </a:r>
          </a:p>
          <a:p>
            <a:r>
              <a:rPr lang="en-US" sz="2800" dirty="0"/>
              <a:t>c)	Determine the total cost of maintaining the cash balance per year.</a:t>
            </a:r>
          </a:p>
          <a:p>
            <a:r>
              <a:rPr lang="en-US" sz="2800" dirty="0"/>
              <a:t>d)	Determine the firm’s average cash balance.</a:t>
            </a:r>
          </a:p>
          <a:p>
            <a:endParaRPr lang="en-US" dirty="0"/>
          </a:p>
        </p:txBody>
      </p:sp>
    </p:spTree>
    <p:extLst>
      <p:ext uri="{BB962C8B-B14F-4D97-AF65-F5344CB8AC3E}">
        <p14:creationId xmlns:p14="http://schemas.microsoft.com/office/powerpoint/2010/main" val="3257447290"/>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106680"/>
            <a:ext cx="10947400" cy="909320"/>
          </a:xfrm>
          <a:noFill/>
        </p:spPr>
        <p:txBody>
          <a:bodyPr/>
          <a:lstStyle/>
          <a:p>
            <a:pPr algn="l"/>
            <a:r>
              <a:rPr lang="en-US" sz="3600" b="1" dirty="0" smtClean="0"/>
              <a:t>Solution</a:t>
            </a:r>
            <a:r>
              <a:rPr lang="en-US" sz="3600" b="1" dirty="0"/>
              <a:t/>
            </a:r>
            <a:br>
              <a:rPr lang="en-US" sz="3600" b="1" dirty="0"/>
            </a:br>
            <a:r>
              <a:rPr lang="en-US" sz="3600" b="1" dirty="0"/>
              <a:t> </a:t>
            </a:r>
          </a:p>
        </p:txBody>
      </p:sp>
      <p:sp>
        <p:nvSpPr>
          <p:cNvPr id="3" name="Content Placeholder 2"/>
          <p:cNvSpPr>
            <a:spLocks noGrp="1"/>
          </p:cNvSpPr>
          <p:nvPr>
            <p:ph idx="1"/>
          </p:nvPr>
        </p:nvSpPr>
        <p:spPr>
          <a:xfrm>
            <a:off x="152400" y="701040"/>
            <a:ext cx="11772900" cy="5985511"/>
          </a:xfrm>
          <a:noFill/>
        </p:spPr>
        <p:txBody>
          <a:bodyPr/>
          <a:lstStyle/>
          <a:p>
            <a:pPr marL="0" indent="0" algn="just">
              <a:lnSpc>
                <a:spcPct val="150000"/>
              </a:lnSpc>
              <a:buNone/>
            </a:pPr>
            <a:r>
              <a:rPr lang="en-US" dirty="0" smtClean="0"/>
              <a:t> </a:t>
            </a:r>
            <a:endParaRPr lang="en-GB" dirty="0"/>
          </a:p>
          <a:p>
            <a:pPr marL="0" indent="0" algn="just">
              <a:lnSpc>
                <a:spcPct val="150000"/>
              </a:lnSpc>
              <a:buNone/>
            </a:pPr>
            <a:endParaRPr lang="en-US" dirty="0" smtClean="0"/>
          </a:p>
          <a:p>
            <a:pPr marL="0" indent="0" algn="just">
              <a:lnSpc>
                <a:spcPct val="150000"/>
              </a:lnSpc>
              <a:buNone/>
            </a:pPr>
            <a:endParaRPr lang="en-US" dirty="0"/>
          </a:p>
          <a:p>
            <a:pPr marL="0" indent="0">
              <a:buNone/>
            </a:pPr>
            <a:endParaRPr lang="en-GB" i="1" dirty="0" smtClean="0"/>
          </a:p>
          <a:p>
            <a:endParaRPr lang="en-GB" i="1" dirty="0" smtClean="0"/>
          </a:p>
          <a:p>
            <a:endParaRPr lang="en-US" dirty="0"/>
          </a:p>
          <a:p>
            <a:pPr marL="0" indent="0">
              <a:buNone/>
            </a:pPr>
            <a:endParaRPr lang="en-US" dirty="0"/>
          </a:p>
        </p:txBody>
      </p:sp>
      <p:sp>
        <p:nvSpPr>
          <p:cNvPr id="6" name="Rectangle 4"/>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11" name="Picture 10"/>
          <p:cNvPicPr>
            <a:picLocks noChangeAspect="1"/>
          </p:cNvPicPr>
          <p:nvPr/>
        </p:nvPicPr>
        <p:blipFill>
          <a:blip r:embed="rId3"/>
          <a:stretch>
            <a:fillRect/>
          </a:stretch>
        </p:blipFill>
        <p:spPr>
          <a:xfrm>
            <a:off x="152400" y="2057954"/>
            <a:ext cx="9479280" cy="4377077"/>
          </a:xfrm>
          <a:prstGeom prst="rect">
            <a:avLst/>
          </a:prstGeom>
        </p:spPr>
      </p:pic>
      <p:pic>
        <p:nvPicPr>
          <p:cNvPr id="12" name="Picture 11"/>
          <p:cNvPicPr>
            <a:picLocks noChangeAspect="1"/>
          </p:cNvPicPr>
          <p:nvPr/>
        </p:nvPicPr>
        <p:blipFill>
          <a:blip r:embed="rId4"/>
          <a:stretch>
            <a:fillRect/>
          </a:stretch>
        </p:blipFill>
        <p:spPr>
          <a:xfrm>
            <a:off x="966818" y="1096683"/>
            <a:ext cx="1166781" cy="880588"/>
          </a:xfrm>
          <a:prstGeom prst="rect">
            <a:avLst/>
          </a:prstGeom>
        </p:spPr>
      </p:pic>
    </p:spTree>
    <p:extLst>
      <p:ext uri="{BB962C8B-B14F-4D97-AF65-F5344CB8AC3E}">
        <p14:creationId xmlns:p14="http://schemas.microsoft.com/office/powerpoint/2010/main" val="4197234963"/>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46956"/>
            <a:ext cx="9037319" cy="742729"/>
          </a:xfrm>
          <a:noFill/>
        </p:spPr>
        <p:txBody>
          <a:bodyPr/>
          <a:lstStyle/>
          <a:p>
            <a:pPr algn="l"/>
            <a:r>
              <a:rPr lang="en-GB" sz="3600" b="1" dirty="0" smtClean="0"/>
              <a:t> </a:t>
            </a:r>
            <a:br>
              <a:rPr lang="en-GB" sz="3600" b="1" dirty="0" smtClean="0"/>
            </a:br>
            <a:r>
              <a:rPr lang="en-GB" sz="3600" b="1" u="sng" dirty="0" smtClean="0"/>
              <a:t/>
            </a:r>
            <a:br>
              <a:rPr lang="en-GB" sz="3600" b="1" u="sng" dirty="0" smtClean="0"/>
            </a:br>
            <a:r>
              <a:rPr lang="en-GB" sz="3600" b="1" u="sng" dirty="0"/>
              <a:t/>
            </a:r>
            <a:br>
              <a:rPr lang="en-GB" sz="3600" b="1" u="sng" dirty="0"/>
            </a:br>
            <a:r>
              <a:rPr lang="en-GB" sz="3600" b="1" u="sng" dirty="0" smtClean="0"/>
              <a:t/>
            </a:r>
            <a:br>
              <a:rPr lang="en-GB" sz="3600" b="1" u="sng" dirty="0" smtClean="0"/>
            </a:br>
            <a:r>
              <a:rPr lang="en-GB" sz="3600" b="1" u="sng" dirty="0"/>
              <a:t/>
            </a:r>
            <a:br>
              <a:rPr lang="en-GB" sz="3600" b="1" u="sng" dirty="0"/>
            </a:br>
            <a:r>
              <a:rPr lang="en-GB" sz="3600" b="1" u="sng" dirty="0" smtClean="0"/>
              <a:t/>
            </a:r>
            <a:br>
              <a:rPr lang="en-GB" sz="3600" b="1" u="sng" dirty="0" smtClean="0"/>
            </a:br>
            <a:r>
              <a:rPr lang="en-GB" sz="3600" b="1" u="sng" dirty="0" smtClean="0"/>
              <a:t/>
            </a:r>
            <a:br>
              <a:rPr lang="en-GB" sz="3600" b="1" u="sng" dirty="0" smtClean="0"/>
            </a:br>
            <a:r>
              <a:rPr lang="en-GB" sz="3600" b="1" u="sng" dirty="0" smtClean="0"/>
              <a:t/>
            </a:r>
            <a:br>
              <a:rPr lang="en-GB" sz="3600" b="1" u="sng" dirty="0" smtClean="0"/>
            </a:br>
            <a:r>
              <a:rPr lang="en-US" sz="3600" b="1" dirty="0" smtClean="0"/>
              <a:t>Solution </a:t>
            </a:r>
            <a:r>
              <a:rPr lang="en-US" sz="3600" b="1" dirty="0" err="1" smtClean="0"/>
              <a:t>Ctd</a:t>
            </a:r>
            <a:r>
              <a:rPr lang="en-US" sz="3600" b="1" dirty="0" smtClean="0"/>
              <a:t> </a:t>
            </a:r>
            <a:r>
              <a:rPr lang="en-US" sz="3600" dirty="0"/>
              <a:t/>
            </a:r>
            <a:br>
              <a:rPr lang="en-US" sz="3600" dirty="0"/>
            </a:br>
            <a:r>
              <a:rPr lang="en-GB" sz="3600" b="1" u="sng" dirty="0" smtClean="0"/>
              <a:t/>
            </a:r>
            <a:br>
              <a:rPr lang="en-GB" sz="3600" b="1" u="sng" dirty="0" smtClean="0"/>
            </a:br>
            <a:r>
              <a:rPr lang="en-GB" sz="3600" b="1" u="sng" dirty="0"/>
              <a:t/>
            </a:r>
            <a:br>
              <a:rPr lang="en-GB" sz="3600" b="1" u="sng" dirty="0"/>
            </a:br>
            <a:r>
              <a:rPr lang="en-GB" sz="3600" b="1" u="sng" dirty="0" smtClean="0"/>
              <a:t/>
            </a:r>
            <a:br>
              <a:rPr lang="en-GB" sz="3600" b="1" u="sng" dirty="0" smtClean="0"/>
            </a:br>
            <a:r>
              <a:rPr lang="en-GB" sz="3600" b="1" u="sng" dirty="0"/>
              <a:t/>
            </a:r>
            <a:br>
              <a:rPr lang="en-GB" sz="3600" b="1" u="sng" dirty="0"/>
            </a:br>
            <a:r>
              <a:rPr lang="en-GB" sz="3600" b="1" u="sng" dirty="0" smtClean="0"/>
              <a:t/>
            </a:r>
            <a:br>
              <a:rPr lang="en-GB" sz="3600" b="1" u="sng" dirty="0" smtClean="0"/>
            </a:br>
            <a:r>
              <a:rPr lang="en-GB" sz="3600" b="1" u="sng" dirty="0"/>
              <a:t/>
            </a:r>
            <a:br>
              <a:rPr lang="en-GB" sz="3600" b="1" u="sng" dirty="0"/>
            </a:br>
            <a:r>
              <a:rPr lang="en-GB" sz="3600" b="1" dirty="0" smtClean="0"/>
              <a:t>  </a:t>
            </a:r>
            <a:br>
              <a:rPr lang="en-GB" sz="3600" b="1" dirty="0" smtClean="0"/>
            </a:br>
            <a:r>
              <a:rPr lang="en-GB" sz="3600" b="1" dirty="0" smtClean="0"/>
              <a:t>   </a:t>
            </a:r>
            <a:endParaRPr lang="en-US" sz="3200" dirty="0"/>
          </a:p>
        </p:txBody>
      </p:sp>
      <p:sp>
        <p:nvSpPr>
          <p:cNvPr id="6" name="Rectangle 4"/>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3" name="Content Placeholder 2"/>
          <p:cNvSpPr>
            <a:spLocks noGrp="1"/>
          </p:cNvSpPr>
          <p:nvPr>
            <p:ph idx="1"/>
          </p:nvPr>
        </p:nvSpPr>
        <p:spPr>
          <a:xfrm>
            <a:off x="285750" y="1036640"/>
            <a:ext cx="11296650" cy="5623239"/>
          </a:xfrm>
        </p:spPr>
        <p:txBody>
          <a:bodyPr/>
          <a:lstStyle/>
          <a:p>
            <a:pPr marL="0" indent="0">
              <a:buNone/>
            </a:pPr>
            <a:endParaRPr lang="en-US" dirty="0" smtClean="0"/>
          </a:p>
          <a:p>
            <a:pPr marL="0" indent="0">
              <a:buNone/>
            </a:pPr>
            <a:endParaRPr lang="en-US" dirty="0"/>
          </a:p>
          <a:p>
            <a:pPr marL="0" indent="0">
              <a:buNone/>
            </a:pPr>
            <a:endParaRPr lang="en-US" dirty="0" smtClean="0"/>
          </a:p>
          <a:p>
            <a:pPr marL="0" indent="0">
              <a:buNone/>
            </a:pPr>
            <a:endParaRPr lang="en-US" dirty="0"/>
          </a:p>
        </p:txBody>
      </p:sp>
      <p:pic>
        <p:nvPicPr>
          <p:cNvPr id="5" name="Picture 4"/>
          <p:cNvPicPr>
            <a:picLocks noChangeAspect="1"/>
          </p:cNvPicPr>
          <p:nvPr/>
        </p:nvPicPr>
        <p:blipFill>
          <a:blip r:embed="rId2"/>
          <a:stretch>
            <a:fillRect/>
          </a:stretch>
        </p:blipFill>
        <p:spPr>
          <a:xfrm>
            <a:off x="1252619" y="2519680"/>
            <a:ext cx="3015820" cy="726439"/>
          </a:xfrm>
          <a:prstGeom prst="rect">
            <a:avLst/>
          </a:prstGeom>
        </p:spPr>
      </p:pic>
      <p:pic>
        <p:nvPicPr>
          <p:cNvPr id="10" name="Picture 9"/>
          <p:cNvPicPr>
            <a:picLocks noChangeAspect="1"/>
          </p:cNvPicPr>
          <p:nvPr/>
        </p:nvPicPr>
        <p:blipFill>
          <a:blip r:embed="rId3"/>
          <a:stretch>
            <a:fillRect/>
          </a:stretch>
        </p:blipFill>
        <p:spPr>
          <a:xfrm>
            <a:off x="685800" y="3486420"/>
            <a:ext cx="6192774" cy="3173459"/>
          </a:xfrm>
          <a:prstGeom prst="rect">
            <a:avLst/>
          </a:prstGeom>
        </p:spPr>
      </p:pic>
      <p:pic>
        <p:nvPicPr>
          <p:cNvPr id="11" name="Picture 10"/>
          <p:cNvPicPr>
            <a:picLocks noChangeAspect="1"/>
          </p:cNvPicPr>
          <p:nvPr/>
        </p:nvPicPr>
        <p:blipFill>
          <a:blip r:embed="rId4"/>
          <a:stretch>
            <a:fillRect/>
          </a:stretch>
        </p:blipFill>
        <p:spPr>
          <a:xfrm>
            <a:off x="-2499721" y="1129986"/>
            <a:ext cx="8321761" cy="957155"/>
          </a:xfrm>
          <a:prstGeom prst="rect">
            <a:avLst/>
          </a:prstGeom>
        </p:spPr>
      </p:pic>
    </p:spTree>
    <p:extLst>
      <p:ext uri="{BB962C8B-B14F-4D97-AF65-F5344CB8AC3E}">
        <p14:creationId xmlns:p14="http://schemas.microsoft.com/office/powerpoint/2010/main" val="2925767778"/>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1210" y="0"/>
            <a:ext cx="8926109" cy="734786"/>
          </a:xfrm>
          <a:noFill/>
        </p:spPr>
        <p:txBody>
          <a:bodyPr/>
          <a:lstStyle/>
          <a:p>
            <a:r>
              <a:rPr lang="en-US" b="1" dirty="0"/>
              <a:t>Miller-Orr Model</a:t>
            </a:r>
            <a:endParaRPr lang="en-US" dirty="0"/>
          </a:p>
        </p:txBody>
      </p:sp>
      <p:sp>
        <p:nvSpPr>
          <p:cNvPr id="3" name="Content Placeholder 2"/>
          <p:cNvSpPr>
            <a:spLocks noGrp="1"/>
          </p:cNvSpPr>
          <p:nvPr>
            <p:ph idx="1"/>
          </p:nvPr>
        </p:nvSpPr>
        <p:spPr>
          <a:xfrm>
            <a:off x="111210" y="734786"/>
            <a:ext cx="11634100" cy="5943600"/>
          </a:xfrm>
          <a:noFill/>
        </p:spPr>
        <p:txBody>
          <a:bodyPr/>
          <a:lstStyle/>
          <a:p>
            <a:pPr marL="0" indent="0" algn="just">
              <a:buNone/>
            </a:pPr>
            <a:r>
              <a:rPr lang="en-US" dirty="0" smtClean="0"/>
              <a:t>Daily </a:t>
            </a:r>
            <a:r>
              <a:rPr lang="en-US" dirty="0"/>
              <a:t>net cash follows a trendless random walk.   </a:t>
            </a:r>
            <a:endParaRPr lang="en-US" dirty="0" smtClean="0"/>
          </a:p>
          <a:p>
            <a:pPr marL="0" indent="0" algn="just">
              <a:buNone/>
            </a:pPr>
            <a:r>
              <a:rPr lang="en-US" dirty="0" smtClean="0"/>
              <a:t>Accordingly </a:t>
            </a:r>
            <a:r>
              <a:rPr lang="en-US" dirty="0"/>
              <a:t>Miller-Orr Model sets higher and lower control units, H and L respectively, </a:t>
            </a:r>
            <a:r>
              <a:rPr lang="en-US" dirty="0" smtClean="0"/>
              <a:t> and </a:t>
            </a:r>
            <a:r>
              <a:rPr lang="en-US" dirty="0"/>
              <a:t>a target cash balance, Z. </a:t>
            </a:r>
            <a:endParaRPr lang="en-US" dirty="0" smtClean="0"/>
          </a:p>
          <a:p>
            <a:pPr marL="0" indent="0" algn="just">
              <a:buNone/>
            </a:pPr>
            <a:endParaRPr lang="en-US" dirty="0"/>
          </a:p>
          <a:p>
            <a:pPr marL="0" indent="0" algn="just">
              <a:buNone/>
            </a:pPr>
            <a:r>
              <a:rPr lang="en-US" dirty="0" smtClean="0"/>
              <a:t> </a:t>
            </a:r>
            <a:r>
              <a:rPr lang="en-US" dirty="0"/>
              <a:t>When the cash balance reaches H, then H-Z dollars are transferred from cash to marketable securities.  </a:t>
            </a:r>
            <a:endParaRPr lang="en-US" dirty="0" smtClean="0"/>
          </a:p>
          <a:p>
            <a:pPr marL="0" indent="0" algn="just">
              <a:buNone/>
            </a:pPr>
            <a:endParaRPr lang="en-US" dirty="0"/>
          </a:p>
          <a:p>
            <a:pPr marL="0" indent="0" algn="just">
              <a:buNone/>
            </a:pPr>
            <a:r>
              <a:rPr lang="en-US" dirty="0" smtClean="0"/>
              <a:t>Similarly</a:t>
            </a:r>
            <a:r>
              <a:rPr lang="en-US" dirty="0"/>
              <a:t>, when the cash balance hits L then Z-L dollars are transferred from marketable securities cash.</a:t>
            </a:r>
            <a:endParaRPr lang="en-GB" dirty="0" smtClean="0"/>
          </a:p>
          <a:p>
            <a:pPr marL="0" indent="0" algn="just">
              <a:buNone/>
            </a:pPr>
            <a:endParaRPr lang="en-GB" dirty="0"/>
          </a:p>
          <a:p>
            <a:pPr marL="0" indent="0" algn="just">
              <a:buNone/>
            </a:pPr>
            <a:endParaRPr lang="en-GB" dirty="0" smtClean="0"/>
          </a:p>
          <a:p>
            <a:pPr marL="0" indent="0" algn="just">
              <a:buNone/>
            </a:pPr>
            <a:endParaRPr lang="en-GB" dirty="0" smtClean="0"/>
          </a:p>
        </p:txBody>
      </p:sp>
    </p:spTree>
    <p:extLst>
      <p:ext uri="{BB962C8B-B14F-4D97-AF65-F5344CB8AC3E}">
        <p14:creationId xmlns:p14="http://schemas.microsoft.com/office/powerpoint/2010/main" val="1671744395"/>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1210" y="0"/>
            <a:ext cx="8926109" cy="889686"/>
          </a:xfrm>
          <a:noFill/>
        </p:spPr>
        <p:txBody>
          <a:bodyPr/>
          <a:lstStyle/>
          <a:p>
            <a:pPr algn="l"/>
            <a:r>
              <a:rPr lang="en-US" sz="3600" b="1" dirty="0" smtClean="0"/>
              <a:t>Diagram</a:t>
            </a:r>
            <a:endParaRPr lang="en-US" sz="3600" dirty="0"/>
          </a:p>
        </p:txBody>
      </p:sp>
      <p:sp>
        <p:nvSpPr>
          <p:cNvPr id="3" name="Content Placeholder 2"/>
          <p:cNvSpPr>
            <a:spLocks noGrp="1"/>
          </p:cNvSpPr>
          <p:nvPr>
            <p:ph idx="1"/>
          </p:nvPr>
        </p:nvSpPr>
        <p:spPr>
          <a:xfrm>
            <a:off x="111210" y="1023538"/>
            <a:ext cx="12080790" cy="5556876"/>
          </a:xfrm>
          <a:noFill/>
        </p:spPr>
        <p:txBody>
          <a:bodyPr/>
          <a:lstStyle/>
          <a:p>
            <a:pPr marL="0" indent="0" algn="just">
              <a:buNone/>
            </a:pPr>
            <a:endParaRPr lang="en-US" dirty="0" smtClean="0"/>
          </a:p>
        </p:txBody>
      </p:sp>
      <p:pic>
        <p:nvPicPr>
          <p:cNvPr id="5" name="Picture 4"/>
          <p:cNvPicPr>
            <a:picLocks noChangeAspect="1"/>
          </p:cNvPicPr>
          <p:nvPr/>
        </p:nvPicPr>
        <p:blipFill>
          <a:blip r:embed="rId2"/>
          <a:stretch>
            <a:fillRect/>
          </a:stretch>
        </p:blipFill>
        <p:spPr>
          <a:xfrm>
            <a:off x="1609705" y="1737361"/>
            <a:ext cx="7536492" cy="4632960"/>
          </a:xfrm>
          <a:prstGeom prst="rect">
            <a:avLst/>
          </a:prstGeom>
        </p:spPr>
      </p:pic>
    </p:spTree>
    <p:extLst>
      <p:ext uri="{BB962C8B-B14F-4D97-AF65-F5344CB8AC3E}">
        <p14:creationId xmlns:p14="http://schemas.microsoft.com/office/powerpoint/2010/main" val="4023217656"/>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614" y="0"/>
            <a:ext cx="10466615" cy="677415"/>
          </a:xfrm>
          <a:noFill/>
        </p:spPr>
        <p:txBody>
          <a:bodyPr/>
          <a:lstStyle/>
          <a:p>
            <a:pPr algn="l"/>
            <a:r>
              <a:rPr lang="en-US" b="1" dirty="0" smtClean="0"/>
              <a:t> </a:t>
            </a:r>
            <a:br>
              <a:rPr lang="en-US" b="1" dirty="0" smtClean="0"/>
            </a:br>
            <a:r>
              <a:rPr lang="en-US" sz="3600" b="1" dirty="0" smtClean="0"/>
              <a:t>M-0 Model </a:t>
            </a:r>
            <a:r>
              <a:rPr lang="en-US" dirty="0"/>
              <a:t/>
            </a:r>
            <a:br>
              <a:rPr lang="en-US" dirty="0"/>
            </a:br>
            <a:endParaRPr lang="en-US" sz="3600" dirty="0"/>
          </a:p>
        </p:txBody>
      </p:sp>
      <p:sp>
        <p:nvSpPr>
          <p:cNvPr id="3" name="Content Placeholder 2"/>
          <p:cNvSpPr>
            <a:spLocks noGrp="1"/>
          </p:cNvSpPr>
          <p:nvPr>
            <p:ph idx="1"/>
          </p:nvPr>
        </p:nvSpPr>
        <p:spPr>
          <a:xfrm>
            <a:off x="179614" y="677415"/>
            <a:ext cx="12012386" cy="6546345"/>
          </a:xfrm>
          <a:noFill/>
        </p:spPr>
        <p:txBody>
          <a:bodyPr/>
          <a:lstStyle/>
          <a:p>
            <a:pPr marL="0" indent="0">
              <a:buNone/>
            </a:pPr>
            <a:r>
              <a:rPr lang="en-US" dirty="0" smtClean="0"/>
              <a:t>The </a:t>
            </a:r>
            <a:r>
              <a:rPr lang="en-US" dirty="0"/>
              <a:t>target balance, Z, is given by the following formula:</a:t>
            </a:r>
          </a:p>
          <a:p>
            <a:pPr marL="0" indent="0">
              <a:buNone/>
            </a:pPr>
            <a:endParaRPr lang="en-GB" dirty="0"/>
          </a:p>
          <a:p>
            <a:pPr marL="0" indent="0">
              <a:buNone/>
            </a:pPr>
            <a:endParaRPr lang="en-GB" dirty="0" smtClean="0"/>
          </a:p>
          <a:p>
            <a:pPr marL="0" indent="0">
              <a:buNone/>
            </a:pPr>
            <a:endParaRPr lang="en-GB" dirty="0"/>
          </a:p>
          <a:p>
            <a:pPr marL="0" indent="0">
              <a:buNone/>
            </a:pPr>
            <a:endParaRPr lang="en-GB" dirty="0" smtClean="0"/>
          </a:p>
          <a:p>
            <a:pPr marL="0" indent="0">
              <a:buNone/>
            </a:pPr>
            <a:endParaRPr lang="en-GB" dirty="0"/>
          </a:p>
          <a:p>
            <a:pPr marL="0" indent="0">
              <a:buNone/>
            </a:pPr>
            <a:endParaRPr lang="en-GB" dirty="0" smtClean="0"/>
          </a:p>
          <a:p>
            <a:pPr marL="0" indent="0">
              <a:buNone/>
            </a:pPr>
            <a:endParaRPr lang="en-GB" dirty="0" smtClean="0"/>
          </a:p>
          <a:p>
            <a:pPr marL="0" indent="0">
              <a:buNone/>
            </a:pPr>
            <a:endParaRPr lang="en-GB" dirty="0" smtClean="0"/>
          </a:p>
          <a:p>
            <a:pPr marL="0" indent="0">
              <a:buNone/>
            </a:pPr>
            <a:endParaRPr lang="en-GB" dirty="0"/>
          </a:p>
          <a:p>
            <a:pPr marL="0" indent="0">
              <a:buNone/>
            </a:pPr>
            <a:endParaRPr lang="en-US" dirty="0"/>
          </a:p>
        </p:txBody>
      </p:sp>
      <p:pic>
        <p:nvPicPr>
          <p:cNvPr id="10" name="Picture 9"/>
          <p:cNvPicPr>
            <a:picLocks noChangeAspect="1"/>
          </p:cNvPicPr>
          <p:nvPr/>
        </p:nvPicPr>
        <p:blipFill>
          <a:blip r:embed="rId2"/>
          <a:stretch>
            <a:fillRect/>
          </a:stretch>
        </p:blipFill>
        <p:spPr>
          <a:xfrm>
            <a:off x="453934" y="2740528"/>
            <a:ext cx="9375866" cy="3581384"/>
          </a:xfrm>
          <a:prstGeom prst="rect">
            <a:avLst/>
          </a:prstGeom>
        </p:spPr>
      </p:pic>
      <p:pic>
        <p:nvPicPr>
          <p:cNvPr id="11" name="Picture 10"/>
          <p:cNvPicPr>
            <a:picLocks noChangeAspect="1"/>
          </p:cNvPicPr>
          <p:nvPr/>
        </p:nvPicPr>
        <p:blipFill>
          <a:blip r:embed="rId3"/>
          <a:stretch>
            <a:fillRect/>
          </a:stretch>
        </p:blipFill>
        <p:spPr>
          <a:xfrm>
            <a:off x="184084" y="1722120"/>
            <a:ext cx="2150804" cy="1102977"/>
          </a:xfrm>
          <a:prstGeom prst="rect">
            <a:avLst/>
          </a:prstGeom>
        </p:spPr>
      </p:pic>
    </p:spTree>
    <p:extLst>
      <p:ext uri="{BB962C8B-B14F-4D97-AF65-F5344CB8AC3E}">
        <p14:creationId xmlns:p14="http://schemas.microsoft.com/office/powerpoint/2010/main" val="208868966"/>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72467" y="0"/>
            <a:ext cx="10273761" cy="677415"/>
          </a:xfrm>
          <a:noFill/>
        </p:spPr>
        <p:txBody>
          <a:bodyPr/>
          <a:lstStyle/>
          <a:p>
            <a:pPr algn="l"/>
            <a:r>
              <a:rPr lang="en-US" sz="3600" b="1" dirty="0" smtClean="0"/>
              <a:t>Illustration </a:t>
            </a:r>
            <a:endParaRPr lang="en-US" sz="3600" dirty="0"/>
          </a:p>
        </p:txBody>
      </p:sp>
      <p:sp>
        <p:nvSpPr>
          <p:cNvPr id="3" name="Content Placeholder 2"/>
          <p:cNvSpPr>
            <a:spLocks noGrp="1"/>
          </p:cNvSpPr>
          <p:nvPr>
            <p:ph idx="1"/>
          </p:nvPr>
        </p:nvSpPr>
        <p:spPr>
          <a:xfrm>
            <a:off x="179614" y="677415"/>
            <a:ext cx="12012386" cy="6546345"/>
          </a:xfrm>
          <a:noFill/>
        </p:spPr>
        <p:txBody>
          <a:bodyPr/>
          <a:lstStyle/>
          <a:p>
            <a:pPr marL="0" indent="0">
              <a:buNone/>
            </a:pPr>
            <a:endParaRPr lang="en-US" dirty="0" smtClean="0"/>
          </a:p>
          <a:p>
            <a:pPr marL="0" indent="0" algn="just">
              <a:buNone/>
            </a:pPr>
            <a:endParaRPr lang="en-US" dirty="0"/>
          </a:p>
        </p:txBody>
      </p:sp>
      <p:sp>
        <p:nvSpPr>
          <p:cNvPr id="5" name="Rectangle 4"/>
          <p:cNvSpPr/>
          <p:nvPr/>
        </p:nvSpPr>
        <p:spPr>
          <a:xfrm>
            <a:off x="357227" y="677415"/>
            <a:ext cx="10585093" cy="5509200"/>
          </a:xfrm>
          <a:prstGeom prst="rect">
            <a:avLst/>
          </a:prstGeom>
        </p:spPr>
        <p:txBody>
          <a:bodyPr wrap="square">
            <a:spAutoFit/>
          </a:bodyPr>
          <a:lstStyle/>
          <a:p>
            <a:r>
              <a:rPr lang="en-US" sz="2800" b="1" spc="-10" dirty="0" smtClean="0">
                <a:latin typeface="Arial" panose="020B0604020202020204" pitchFamily="34" charset="0"/>
                <a:ea typeface="Times New Roman" panose="02020603050405020304" pitchFamily="18" charset="0"/>
              </a:rPr>
              <a:t> </a:t>
            </a:r>
            <a:r>
              <a:rPr lang="en-US" sz="3200" dirty="0" err="1"/>
              <a:t>EXEE</a:t>
            </a:r>
            <a:r>
              <a:rPr lang="en-US" sz="3200" dirty="0"/>
              <a:t> management has set the minimum cash balance to be equal to $ 10,000.  The standard deviation of daily cash flow is $ 2,500 and the interest rate on marketable securities is 9% p.a.  The transaction cost for each sale or purchase of securities is $ 20.</a:t>
            </a:r>
          </a:p>
          <a:p>
            <a:r>
              <a:rPr lang="en-US" sz="3200" dirty="0"/>
              <a:t> </a:t>
            </a:r>
          </a:p>
          <a:p>
            <a:r>
              <a:rPr lang="en-US" sz="3200" b="1" dirty="0"/>
              <a:t>Required</a:t>
            </a:r>
            <a:endParaRPr lang="en-US" sz="3200" dirty="0"/>
          </a:p>
          <a:p>
            <a:pPr lvl="0"/>
            <a:r>
              <a:rPr lang="en-US" sz="3200" dirty="0" smtClean="0"/>
              <a:t>a. Calculate </a:t>
            </a:r>
            <a:r>
              <a:rPr lang="en-US" sz="3200" dirty="0"/>
              <a:t>the target cash balance</a:t>
            </a:r>
          </a:p>
          <a:p>
            <a:pPr lvl="0"/>
            <a:r>
              <a:rPr lang="en-US" sz="3200" dirty="0" smtClean="0"/>
              <a:t>b. Calculate </a:t>
            </a:r>
            <a:r>
              <a:rPr lang="en-US" sz="3200" dirty="0"/>
              <a:t>the upper limit</a:t>
            </a:r>
          </a:p>
          <a:p>
            <a:pPr lvl="0"/>
            <a:r>
              <a:rPr lang="en-US" sz="3200" dirty="0" smtClean="0"/>
              <a:t>c. Calculate </a:t>
            </a:r>
            <a:r>
              <a:rPr lang="en-US" sz="3200" dirty="0"/>
              <a:t>the average cash balance</a:t>
            </a:r>
          </a:p>
          <a:p>
            <a:pPr lvl="0"/>
            <a:r>
              <a:rPr lang="en-US" sz="3200" dirty="0" smtClean="0"/>
              <a:t>d. Calculate </a:t>
            </a:r>
            <a:r>
              <a:rPr lang="en-US" sz="3200" dirty="0"/>
              <a:t>the spread</a:t>
            </a:r>
          </a:p>
        </p:txBody>
      </p:sp>
    </p:spTree>
    <p:extLst>
      <p:ext uri="{BB962C8B-B14F-4D97-AF65-F5344CB8AC3E}">
        <p14:creationId xmlns:p14="http://schemas.microsoft.com/office/powerpoint/2010/main" val="2357717470"/>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2271" y="1"/>
            <a:ext cx="11544300" cy="751114"/>
          </a:xfrm>
        </p:spPr>
        <p:txBody>
          <a:bodyPr/>
          <a:lstStyle/>
          <a:p>
            <a:pPr algn="l"/>
            <a:r>
              <a:rPr lang="en-US" sz="3600" b="1" dirty="0" smtClean="0"/>
              <a:t>Target Cash Balance Formula</a:t>
            </a:r>
            <a:endParaRPr lang="en-US" sz="3600" dirty="0"/>
          </a:p>
        </p:txBody>
      </p:sp>
      <mc:AlternateContent xmlns:mc="http://schemas.openxmlformats.org/markup-compatibility/2006">
        <mc:Choice xmlns:a14="http://schemas.microsoft.com/office/drawing/2010/main" Requires="a14">
          <p:sp>
            <p:nvSpPr>
              <p:cNvPr id="3" name="Content Placeholder 2"/>
              <p:cNvSpPr>
                <a:spLocks noGrp="1"/>
              </p:cNvSpPr>
              <p:nvPr>
                <p:ph idx="1"/>
              </p:nvPr>
            </p:nvSpPr>
            <p:spPr>
              <a:xfrm>
                <a:off x="212271" y="724990"/>
                <a:ext cx="11748671" cy="5847393"/>
              </a:xfrm>
            </p:spPr>
            <p:txBody>
              <a:bodyPr/>
              <a:lstStyle/>
              <a:p>
                <a:pPr marL="0" indent="0">
                  <a:buNone/>
                </a:pPr>
                <a:r>
                  <a:rPr lang="en-GB" sz="2800" b="0" dirty="0" smtClean="0"/>
                  <a:t>       </a:t>
                </a:r>
                <a14:m>
                  <m:oMath xmlns:m="http://schemas.openxmlformats.org/officeDocument/2006/math">
                    <m:r>
                      <a:rPr lang="en-GB" b="0" i="1" smtClean="0">
                        <a:latin typeface="Cambria Math" panose="02040503050406030204" pitchFamily="18" charset="0"/>
                      </a:rPr>
                      <m:t>𝑍</m:t>
                    </m:r>
                    <m:r>
                      <a:rPr lang="en-GB" b="0" i="1" smtClean="0">
                        <a:latin typeface="Cambria Math" panose="02040503050406030204" pitchFamily="18" charset="0"/>
                      </a:rPr>
                      <m:t>=</m:t>
                    </m:r>
                    <m:sSup>
                      <m:sSupPr>
                        <m:ctrlPr>
                          <a:rPr lang="en-GB" b="0" i="1" smtClean="0">
                            <a:latin typeface="Cambria Math" panose="02040503050406030204" pitchFamily="18" charset="0"/>
                          </a:rPr>
                        </m:ctrlPr>
                      </m:sSupPr>
                      <m:e>
                        <m:d>
                          <m:dPr>
                            <m:ctrlPr>
                              <a:rPr lang="en-GB" b="0" i="1" smtClean="0">
                                <a:latin typeface="Cambria Math" panose="02040503050406030204" pitchFamily="18" charset="0"/>
                              </a:rPr>
                            </m:ctrlPr>
                          </m:dPr>
                          <m:e>
                            <m:f>
                              <m:fPr>
                                <m:ctrlPr>
                                  <a:rPr lang="en-GB" b="0" i="1" smtClean="0">
                                    <a:latin typeface="Cambria Math" panose="02040503050406030204" pitchFamily="18" charset="0"/>
                                  </a:rPr>
                                </m:ctrlPr>
                              </m:fPr>
                              <m:num>
                                <m:r>
                                  <a:rPr lang="en-GB" b="0" i="1" smtClean="0">
                                    <a:latin typeface="Cambria Math" panose="02040503050406030204" pitchFamily="18" charset="0"/>
                                  </a:rPr>
                                  <m:t>3</m:t>
                                </m:r>
                                <m:r>
                                  <a:rPr lang="en-GB" b="0" i="1" smtClean="0">
                                    <a:latin typeface="Cambria Math" panose="02040503050406030204" pitchFamily="18" charset="0"/>
                                  </a:rPr>
                                  <m:t>𝑏</m:t>
                                </m:r>
                                <m:sSup>
                                  <m:sSupPr>
                                    <m:ctrlPr>
                                      <a:rPr lang="en-GB" b="0" i="1" smtClean="0">
                                        <a:latin typeface="Cambria Math" panose="02040503050406030204" pitchFamily="18" charset="0"/>
                                      </a:rPr>
                                    </m:ctrlPr>
                                  </m:sSupPr>
                                  <m:e>
                                    <m:r>
                                      <a:rPr lang="en-GB" b="0" i="1" smtClean="0">
                                        <a:latin typeface="Cambria Math" panose="02040503050406030204" pitchFamily="18" charset="0"/>
                                        <a:ea typeface="Cambria Math" panose="02040503050406030204" pitchFamily="18" charset="0"/>
                                      </a:rPr>
                                      <m:t>𝛿</m:t>
                                    </m:r>
                                  </m:e>
                                  <m:sup>
                                    <m:r>
                                      <a:rPr lang="en-GB" b="0" i="1" smtClean="0">
                                        <a:latin typeface="Cambria Math" panose="02040503050406030204" pitchFamily="18" charset="0"/>
                                      </a:rPr>
                                      <m:t>2</m:t>
                                    </m:r>
                                  </m:sup>
                                </m:sSup>
                              </m:num>
                              <m:den>
                                <m:r>
                                  <a:rPr lang="en-GB" b="0" i="1" smtClean="0">
                                    <a:latin typeface="Cambria Math" panose="02040503050406030204" pitchFamily="18" charset="0"/>
                                  </a:rPr>
                                  <m:t>4</m:t>
                                </m:r>
                                <m:r>
                                  <a:rPr lang="en-GB" b="0" i="1" smtClean="0">
                                    <a:latin typeface="Cambria Math" panose="02040503050406030204" pitchFamily="18" charset="0"/>
                                  </a:rPr>
                                  <m:t>𝑖</m:t>
                                </m:r>
                              </m:den>
                            </m:f>
                          </m:e>
                        </m:d>
                      </m:e>
                      <m:sup>
                        <m:f>
                          <m:fPr>
                            <m:ctrlPr>
                              <a:rPr lang="en-GB" b="0" i="1" smtClean="0">
                                <a:latin typeface="Cambria Math" panose="02040503050406030204" pitchFamily="18" charset="0"/>
                              </a:rPr>
                            </m:ctrlPr>
                          </m:fPr>
                          <m:num>
                            <m:r>
                              <a:rPr lang="en-GB" b="0" i="1" smtClean="0">
                                <a:latin typeface="Cambria Math" panose="02040503050406030204" pitchFamily="18" charset="0"/>
                              </a:rPr>
                              <m:t>1</m:t>
                            </m:r>
                          </m:num>
                          <m:den>
                            <m:r>
                              <a:rPr lang="en-GB" b="0" i="1" smtClean="0">
                                <a:latin typeface="Cambria Math" panose="02040503050406030204" pitchFamily="18" charset="0"/>
                              </a:rPr>
                              <m:t>3</m:t>
                            </m:r>
                          </m:den>
                        </m:f>
                      </m:sup>
                    </m:sSup>
                    <m:r>
                      <a:rPr lang="en-GB" b="0" i="1" smtClean="0">
                        <a:latin typeface="Cambria Math" panose="02040503050406030204" pitchFamily="18" charset="0"/>
                      </a:rPr>
                      <m:t>+</m:t>
                    </m:r>
                    <m:r>
                      <a:rPr lang="en-GB" b="0" i="1" smtClean="0">
                        <a:latin typeface="Cambria Math" panose="02040503050406030204" pitchFamily="18" charset="0"/>
                      </a:rPr>
                      <m:t>𝐿</m:t>
                    </m:r>
                  </m:oMath>
                </a14:m>
                <a:endParaRPr lang="en-GB" dirty="0" smtClean="0"/>
              </a:p>
              <a:p>
                <a:pPr marL="0" indent="0">
                  <a:buNone/>
                </a:pPr>
                <a:endParaRPr lang="en-GB" dirty="0" smtClean="0"/>
              </a:p>
              <a:p>
                <a:pPr marL="0" indent="0">
                  <a:buNone/>
                </a:pPr>
                <a:r>
                  <a:rPr lang="en-GB" dirty="0" smtClean="0"/>
                  <a:t>Where: 	</a:t>
                </a:r>
              </a:p>
              <a:p>
                <a:pPr marL="0" indent="0">
                  <a:buNone/>
                </a:pPr>
                <a:r>
                  <a:rPr lang="en-GB" dirty="0" smtClean="0"/>
                  <a:t>Z – target cash balance			</a:t>
                </a:r>
              </a:p>
              <a:p>
                <a:pPr marL="0" indent="0">
                  <a:buNone/>
                </a:pPr>
                <a:r>
                  <a:rPr lang="en-GB" dirty="0" smtClean="0"/>
                  <a:t>L </a:t>
                </a:r>
                <a:r>
                  <a:rPr lang="en-GB" dirty="0"/>
                  <a:t>– lower </a:t>
                </a:r>
                <a:r>
                  <a:rPr lang="en-GB" dirty="0" smtClean="0"/>
                  <a:t>limit</a:t>
                </a:r>
              </a:p>
              <a:p>
                <a:pPr marL="0" indent="0">
                  <a:buNone/>
                </a:pPr>
                <a:r>
                  <a:rPr lang="en-GB" dirty="0" smtClean="0"/>
                  <a:t>b – fixed transaction costs			</a:t>
                </a:r>
              </a:p>
              <a:p>
                <a:pPr marL="0" indent="0">
                  <a:buNone/>
                </a:pPr>
                <a:r>
                  <a:rPr lang="en-GB" dirty="0" smtClean="0"/>
                  <a:t> </a:t>
                </a:r>
                <a:r>
                  <a:rPr lang="en-GB" dirty="0" err="1"/>
                  <a:t>i</a:t>
                </a:r>
                <a:r>
                  <a:rPr lang="en-GB" dirty="0"/>
                  <a:t> – opportunity cost on daily basis</a:t>
                </a:r>
                <a:endParaRPr lang="en-GB" dirty="0" smtClean="0"/>
              </a:p>
              <a:p>
                <a:pPr marL="0" indent="0">
                  <a:buNone/>
                </a:pPr>
                <a14:m>
                  <m:oMath xmlns:m="http://schemas.openxmlformats.org/officeDocument/2006/math">
                    <m:r>
                      <a:rPr lang="en-GB" i="1">
                        <a:latin typeface="Cambria Math" panose="02040503050406030204" pitchFamily="18" charset="0"/>
                        <a:ea typeface="Cambria Math" panose="02040503050406030204" pitchFamily="18" charset="0"/>
                      </a:rPr>
                      <m:t>𝛿</m:t>
                    </m:r>
                    <m:r>
                      <a:rPr lang="en-GB" b="0" i="1" baseline="30000" smtClean="0">
                        <a:latin typeface="Cambria Math" panose="02040503050406030204" pitchFamily="18" charset="0"/>
                        <a:ea typeface="Cambria Math" panose="02040503050406030204" pitchFamily="18" charset="0"/>
                      </a:rPr>
                      <m:t>2</m:t>
                    </m:r>
                  </m:oMath>
                </a14:m>
                <a:r>
                  <a:rPr lang="en-GB" dirty="0" smtClean="0"/>
                  <a:t> - variance</a:t>
                </a:r>
                <a:r>
                  <a:rPr lang="en-GB" sz="2400" dirty="0" smtClean="0"/>
                  <a:t>	</a:t>
                </a:r>
              </a:p>
              <a:p>
                <a:pPr marL="0" indent="0">
                  <a:buNone/>
                </a:pPr>
                <a:endParaRPr lang="en-US" sz="2400" dirty="0"/>
              </a:p>
            </p:txBody>
          </p:sp>
        </mc:Choice>
        <mc:Fallback>
          <p:sp>
            <p:nvSpPr>
              <p:cNvPr id="3" name="Content Placeholder 2"/>
              <p:cNvSpPr>
                <a:spLocks noGrp="1" noRot="1" noChangeAspect="1" noMove="1" noResize="1" noEditPoints="1" noAdjustHandles="1" noChangeArrowheads="1" noChangeShapeType="1" noTextEdit="1"/>
              </p:cNvSpPr>
              <p:nvPr>
                <p:ph idx="1"/>
              </p:nvPr>
            </p:nvSpPr>
            <p:spPr>
              <a:xfrm>
                <a:off x="212271" y="724990"/>
                <a:ext cx="11748671" cy="5847393"/>
              </a:xfrm>
              <a:blipFill>
                <a:blip r:embed="rId2"/>
                <a:stretch>
                  <a:fillRect l="-1349"/>
                </a:stretch>
              </a:blipFill>
            </p:spPr>
            <p:txBody>
              <a:bodyPr/>
              <a:lstStyle/>
              <a:p>
                <a:r>
                  <a:rPr lang="en-US">
                    <a:noFill/>
                  </a:rPr>
                  <a:t> </a:t>
                </a:r>
              </a:p>
            </p:txBody>
          </p:sp>
        </mc:Fallback>
      </mc:AlternateContent>
    </p:spTree>
    <p:extLst>
      <p:ext uri="{BB962C8B-B14F-4D97-AF65-F5344CB8AC3E}">
        <p14:creationId xmlns:p14="http://schemas.microsoft.com/office/powerpoint/2010/main" val="1153471078"/>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2271" y="1"/>
            <a:ext cx="11544300" cy="751114"/>
          </a:xfrm>
        </p:spPr>
        <p:txBody>
          <a:bodyPr/>
          <a:lstStyle/>
          <a:p>
            <a:pPr algn="l"/>
            <a:r>
              <a:rPr lang="en-US" sz="3600" b="1" dirty="0" smtClean="0"/>
              <a:t>Solution</a:t>
            </a:r>
            <a:endParaRPr lang="en-US" sz="3600" dirty="0"/>
          </a:p>
        </p:txBody>
      </p:sp>
      <mc:AlternateContent xmlns:mc="http://schemas.openxmlformats.org/markup-compatibility/2006">
        <mc:Choice xmlns:a14="http://schemas.microsoft.com/office/drawing/2010/main" Requires="a14">
          <p:sp>
            <p:nvSpPr>
              <p:cNvPr id="3" name="Content Placeholder 2"/>
              <p:cNvSpPr>
                <a:spLocks noGrp="1"/>
              </p:cNvSpPr>
              <p:nvPr>
                <p:ph idx="1"/>
              </p:nvPr>
            </p:nvSpPr>
            <p:spPr>
              <a:xfrm>
                <a:off x="212271" y="724990"/>
                <a:ext cx="11748671" cy="5847393"/>
              </a:xfrm>
            </p:spPr>
            <p:txBody>
              <a:bodyPr/>
              <a:lstStyle/>
              <a:p>
                <a:pPr marL="0" indent="0">
                  <a:buNone/>
                </a:pPr>
                <a14:m>
                  <m:oMathPara xmlns:m="http://schemas.openxmlformats.org/officeDocument/2006/math">
                    <m:oMathParaPr>
                      <m:jc m:val="centerGroup"/>
                    </m:oMathParaPr>
                    <m:oMath xmlns:m="http://schemas.openxmlformats.org/officeDocument/2006/math">
                      <m:r>
                        <a:rPr lang="en-GB" sz="2400" b="0" i="1" smtClean="0">
                          <a:latin typeface="Cambria Math" panose="02040503050406030204" pitchFamily="18" charset="0"/>
                        </a:rPr>
                        <m:t>=</m:t>
                      </m:r>
                      <m:sSup>
                        <m:sSupPr>
                          <m:ctrlPr>
                            <a:rPr lang="en-GB" sz="2400" b="0" i="1" smtClean="0">
                              <a:latin typeface="Cambria Math" panose="02040503050406030204" pitchFamily="18" charset="0"/>
                            </a:rPr>
                          </m:ctrlPr>
                        </m:sSupPr>
                        <m:e>
                          <m:d>
                            <m:dPr>
                              <m:ctrlPr>
                                <a:rPr lang="en-GB" sz="2400" b="0" i="1" smtClean="0">
                                  <a:latin typeface="Cambria Math" panose="02040503050406030204" pitchFamily="18" charset="0"/>
                                </a:rPr>
                              </m:ctrlPr>
                            </m:dPr>
                            <m:e>
                              <m:f>
                                <m:fPr>
                                  <m:ctrlPr>
                                    <a:rPr lang="en-GB" sz="2400" b="0" i="1" smtClean="0">
                                      <a:latin typeface="Cambria Math" panose="02040503050406030204" pitchFamily="18" charset="0"/>
                                    </a:rPr>
                                  </m:ctrlPr>
                                </m:fPr>
                                <m:num>
                                  <m:r>
                                    <a:rPr lang="en-GB" sz="2400" b="0" i="1" smtClean="0">
                                      <a:latin typeface="Cambria Math" panose="02040503050406030204" pitchFamily="18" charset="0"/>
                                    </a:rPr>
                                    <m:t>3</m:t>
                                  </m:r>
                                  <m:r>
                                    <a:rPr lang="en-GB" sz="2400" b="0" i="1" smtClean="0">
                                      <a:latin typeface="Cambria Math" panose="02040503050406030204" pitchFamily="18" charset="0"/>
                                      <a:ea typeface="Cambria Math" panose="02040503050406030204" pitchFamily="18" charset="0"/>
                                    </a:rPr>
                                    <m:t>×20×</m:t>
                                  </m:r>
                                  <m:sSup>
                                    <m:sSupPr>
                                      <m:ctrlPr>
                                        <a:rPr lang="en-GB" sz="2400" b="0" i="1" smtClean="0">
                                          <a:latin typeface="Cambria Math" panose="02040503050406030204" pitchFamily="18" charset="0"/>
                                          <a:ea typeface="Cambria Math" panose="02040503050406030204" pitchFamily="18" charset="0"/>
                                        </a:rPr>
                                      </m:ctrlPr>
                                    </m:sSupPr>
                                    <m:e>
                                      <m:d>
                                        <m:dPr>
                                          <m:ctrlPr>
                                            <a:rPr lang="en-GB" sz="2400" b="0" i="1" smtClean="0">
                                              <a:latin typeface="Cambria Math" panose="02040503050406030204" pitchFamily="18" charset="0"/>
                                              <a:ea typeface="Cambria Math" panose="02040503050406030204" pitchFamily="18" charset="0"/>
                                            </a:rPr>
                                          </m:ctrlPr>
                                        </m:dPr>
                                        <m:e>
                                          <m:r>
                                            <a:rPr lang="en-GB" sz="2400" b="0" i="1" smtClean="0">
                                              <a:latin typeface="Cambria Math" panose="02040503050406030204" pitchFamily="18" charset="0"/>
                                              <a:ea typeface="Cambria Math" panose="02040503050406030204" pitchFamily="18" charset="0"/>
                                            </a:rPr>
                                            <m:t>2500</m:t>
                                          </m:r>
                                        </m:e>
                                      </m:d>
                                    </m:e>
                                    <m:sup>
                                      <m:r>
                                        <a:rPr lang="en-GB" sz="2400" b="0" i="1" smtClean="0">
                                          <a:latin typeface="Cambria Math" panose="02040503050406030204" pitchFamily="18" charset="0"/>
                                          <a:ea typeface="Cambria Math" panose="02040503050406030204" pitchFamily="18" charset="0"/>
                                        </a:rPr>
                                        <m:t>2</m:t>
                                      </m:r>
                                    </m:sup>
                                  </m:sSup>
                                </m:num>
                                <m:den>
                                  <m:r>
                                    <a:rPr lang="en-GB" sz="2400" b="0" i="1" smtClean="0">
                                      <a:latin typeface="Cambria Math" panose="02040503050406030204" pitchFamily="18" charset="0"/>
                                    </a:rPr>
                                    <m:t>4</m:t>
                                  </m:r>
                                  <m:r>
                                    <a:rPr lang="en-GB" sz="2400" b="0" i="1" smtClean="0">
                                      <a:latin typeface="Cambria Math" panose="02040503050406030204" pitchFamily="18" charset="0"/>
                                      <a:ea typeface="Cambria Math" panose="02040503050406030204" pitchFamily="18" charset="0"/>
                                    </a:rPr>
                                    <m:t>×</m:t>
                                  </m:r>
                                  <m:f>
                                    <m:fPr>
                                      <m:ctrlPr>
                                        <a:rPr lang="en-GB" sz="2400" b="0" i="1" smtClean="0">
                                          <a:latin typeface="Cambria Math" panose="02040503050406030204" pitchFamily="18" charset="0"/>
                                          <a:ea typeface="Cambria Math" panose="02040503050406030204" pitchFamily="18" charset="0"/>
                                        </a:rPr>
                                      </m:ctrlPr>
                                    </m:fPr>
                                    <m:num>
                                      <m:r>
                                        <a:rPr lang="en-GB" sz="2400" b="0" i="1" smtClean="0">
                                          <a:latin typeface="Cambria Math" panose="02040503050406030204" pitchFamily="18" charset="0"/>
                                          <a:ea typeface="Cambria Math" panose="02040503050406030204" pitchFamily="18" charset="0"/>
                                        </a:rPr>
                                        <m:t>9%</m:t>
                                      </m:r>
                                    </m:num>
                                    <m:den>
                                      <m:r>
                                        <a:rPr lang="en-GB" sz="2400" b="0" i="1" smtClean="0">
                                          <a:latin typeface="Cambria Math" panose="02040503050406030204" pitchFamily="18" charset="0"/>
                                          <a:ea typeface="Cambria Math" panose="02040503050406030204" pitchFamily="18" charset="0"/>
                                        </a:rPr>
                                        <m:t>360</m:t>
                                      </m:r>
                                    </m:den>
                                  </m:f>
                                </m:den>
                              </m:f>
                            </m:e>
                          </m:d>
                        </m:e>
                        <m:sup>
                          <m:f>
                            <m:fPr>
                              <m:ctrlPr>
                                <a:rPr lang="en-GB" sz="2400" b="0" i="1" smtClean="0">
                                  <a:latin typeface="Cambria Math" panose="02040503050406030204" pitchFamily="18" charset="0"/>
                                </a:rPr>
                              </m:ctrlPr>
                            </m:fPr>
                            <m:num>
                              <m:r>
                                <a:rPr lang="en-GB" sz="2400" b="0" i="1" smtClean="0">
                                  <a:latin typeface="Cambria Math" panose="02040503050406030204" pitchFamily="18" charset="0"/>
                                </a:rPr>
                                <m:t>1</m:t>
                              </m:r>
                            </m:num>
                            <m:den>
                              <m:r>
                                <a:rPr lang="en-GB" sz="2400" b="0" i="1" smtClean="0">
                                  <a:latin typeface="Cambria Math" panose="02040503050406030204" pitchFamily="18" charset="0"/>
                                </a:rPr>
                                <m:t>3</m:t>
                              </m:r>
                            </m:den>
                          </m:f>
                        </m:sup>
                      </m:sSup>
                      <m:r>
                        <a:rPr lang="en-GB" sz="2400" b="0" i="1" smtClean="0">
                          <a:latin typeface="Cambria Math" panose="02040503050406030204" pitchFamily="18" charset="0"/>
                        </a:rPr>
                        <m:t>+10,000</m:t>
                      </m:r>
                    </m:oMath>
                  </m:oMathPara>
                </a14:m>
                <a:endParaRPr lang="en-GB" sz="2400" dirty="0"/>
              </a:p>
              <a:p>
                <a:pPr marL="0" indent="0">
                  <a:buNone/>
                </a:pPr>
                <a:r>
                  <a:rPr lang="en-US" sz="2400" dirty="0" smtClean="0"/>
                  <a:t>=</a:t>
                </a:r>
                <a:r>
                  <a:rPr lang="en-US" sz="2400" dirty="0"/>
                  <a:t>	7,211 + 10,000 = $ 17,211</a:t>
                </a:r>
              </a:p>
              <a:p>
                <a:pPr marL="0" indent="0">
                  <a:buNone/>
                </a:pPr>
                <a:r>
                  <a:rPr lang="en-US" sz="2400" dirty="0"/>
                  <a:t>	</a:t>
                </a:r>
                <a:endParaRPr lang="en-US" sz="2400" dirty="0" smtClean="0"/>
              </a:p>
              <a:p>
                <a:pPr marL="0" indent="0">
                  <a:buNone/>
                </a:pPr>
                <a:endParaRPr lang="en-US" sz="2400" dirty="0"/>
              </a:p>
              <a:p>
                <a:pPr marL="0" indent="0">
                  <a:buNone/>
                </a:pPr>
                <a:r>
                  <a:rPr lang="en-GB" sz="2400" dirty="0" smtClean="0"/>
                  <a:t>       </a:t>
                </a:r>
              </a:p>
              <a:p>
                <a:pPr marL="457200" indent="-457200">
                  <a:buAutoNum type="alphaLcParenR" startAt="2"/>
                </a:pPr>
                <a:r>
                  <a:rPr lang="en-US" sz="2400" dirty="0" smtClean="0"/>
                  <a:t>H = </a:t>
                </a:r>
                <a:r>
                  <a:rPr lang="en-US" sz="2400" dirty="0" err="1" smtClean="0"/>
                  <a:t>3Z</a:t>
                </a:r>
                <a:r>
                  <a:rPr lang="en-US" sz="2400" dirty="0" smtClean="0"/>
                  <a:t> </a:t>
                </a:r>
                <a:r>
                  <a:rPr lang="en-US" sz="2400" dirty="0"/>
                  <a:t>– </a:t>
                </a:r>
                <a:r>
                  <a:rPr lang="en-US" sz="2400" dirty="0" err="1" smtClean="0"/>
                  <a:t>2L</a:t>
                </a:r>
                <a:endParaRPr lang="en-US" sz="2400" dirty="0" smtClean="0"/>
              </a:p>
              <a:p>
                <a:pPr marL="457200" indent="-457200">
                  <a:buAutoNum type="alphaLcParenR" startAt="2"/>
                </a:pPr>
                <a:endParaRPr lang="en-US" sz="2400" dirty="0"/>
              </a:p>
              <a:p>
                <a:pPr marL="0" indent="0">
                  <a:buNone/>
                </a:pPr>
                <a:r>
                  <a:rPr lang="en-US" sz="2400" dirty="0" smtClean="0"/>
                  <a:t>=</a:t>
                </a:r>
                <a:r>
                  <a:rPr lang="en-US" sz="2400" dirty="0"/>
                  <a:t> </a:t>
                </a:r>
                <a:r>
                  <a:rPr lang="en-US" sz="2400" dirty="0" smtClean="0"/>
                  <a:t>3 </a:t>
                </a:r>
                <a:r>
                  <a:rPr lang="en-US" sz="2400" dirty="0"/>
                  <a:t>x 17,211 – 2(10,000</a:t>
                </a:r>
                <a:r>
                  <a:rPr lang="en-US" sz="2400" dirty="0" smtClean="0"/>
                  <a:t>)   =</a:t>
                </a:r>
                <a:r>
                  <a:rPr lang="en-US" sz="2400" dirty="0"/>
                  <a:t>	</a:t>
                </a:r>
                <a:r>
                  <a:rPr lang="en-US" sz="2400" u="dbl" dirty="0"/>
                  <a:t>$ 31,633</a:t>
                </a:r>
                <a:endParaRPr lang="en-US" sz="2400" dirty="0"/>
              </a:p>
              <a:p>
                <a:pPr marL="0" indent="0">
                  <a:buNone/>
                </a:pPr>
                <a:r>
                  <a:rPr lang="en-US" sz="2400" dirty="0" smtClean="0"/>
                  <a:t>  </a:t>
                </a:r>
                <a:endParaRPr lang="en-US" sz="2400" dirty="0"/>
              </a:p>
            </p:txBody>
          </p:sp>
        </mc:Choice>
        <mc:Fallback>
          <p:sp>
            <p:nvSpPr>
              <p:cNvPr id="3" name="Content Placeholder 2"/>
              <p:cNvSpPr>
                <a:spLocks noGrp="1" noRot="1" noChangeAspect="1" noMove="1" noResize="1" noEditPoints="1" noAdjustHandles="1" noChangeArrowheads="1" noChangeShapeType="1" noTextEdit="1"/>
              </p:cNvSpPr>
              <p:nvPr>
                <p:ph idx="1"/>
              </p:nvPr>
            </p:nvSpPr>
            <p:spPr>
              <a:xfrm>
                <a:off x="212271" y="724990"/>
                <a:ext cx="11748671" cy="5847393"/>
              </a:xfrm>
              <a:blipFill>
                <a:blip r:embed="rId2"/>
                <a:stretch>
                  <a:fillRect l="-830"/>
                </a:stretch>
              </a:blipFill>
            </p:spPr>
            <p:txBody>
              <a:bodyPr/>
              <a:lstStyle/>
              <a:p>
                <a:r>
                  <a:rPr lang="en-US">
                    <a:noFill/>
                  </a:rPr>
                  <a:t> </a:t>
                </a:r>
              </a:p>
            </p:txBody>
          </p:sp>
        </mc:Fallback>
      </mc:AlternateContent>
    </p:spTree>
    <p:extLst>
      <p:ext uri="{BB962C8B-B14F-4D97-AF65-F5344CB8AC3E}">
        <p14:creationId xmlns:p14="http://schemas.microsoft.com/office/powerpoint/2010/main" val="2670045480"/>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2271" y="1"/>
            <a:ext cx="11544300" cy="751114"/>
          </a:xfrm>
        </p:spPr>
        <p:txBody>
          <a:bodyPr/>
          <a:lstStyle/>
          <a:p>
            <a:pPr algn="l"/>
            <a:r>
              <a:rPr lang="en-US" sz="3600" b="1" dirty="0" smtClean="0"/>
              <a:t>Solution </a:t>
            </a:r>
            <a:r>
              <a:rPr lang="en-US" sz="3600" b="1" dirty="0" err="1" smtClean="0"/>
              <a:t>Ctd</a:t>
            </a:r>
            <a:endParaRPr lang="en-US" sz="3600" dirty="0"/>
          </a:p>
        </p:txBody>
      </p:sp>
      <p:sp>
        <p:nvSpPr>
          <p:cNvPr id="3" name="Content Placeholder 2"/>
          <p:cNvSpPr>
            <a:spLocks noGrp="1"/>
          </p:cNvSpPr>
          <p:nvPr>
            <p:ph idx="1"/>
          </p:nvPr>
        </p:nvSpPr>
        <p:spPr>
          <a:xfrm>
            <a:off x="212271" y="751115"/>
            <a:ext cx="11748671" cy="5847393"/>
          </a:xfrm>
        </p:spPr>
        <p:txBody>
          <a:bodyPr/>
          <a:lstStyle/>
          <a:p>
            <a:pPr marL="0" indent="0">
              <a:buNone/>
            </a:pPr>
            <a:r>
              <a:rPr lang="en-GB" dirty="0" smtClean="0"/>
              <a:t>C) </a:t>
            </a:r>
            <a:endParaRPr lang="en-US" dirty="0" smtClean="0"/>
          </a:p>
          <a:p>
            <a:endParaRPr lang="en-US" dirty="0"/>
          </a:p>
          <a:p>
            <a:pPr marL="0" indent="0" algn="just">
              <a:spcBef>
                <a:spcPts val="0"/>
              </a:spcBef>
              <a:buNone/>
            </a:pPr>
            <a:r>
              <a:rPr lang="en-GB" dirty="0" smtClean="0"/>
              <a:t> =[(4 x 17,211)- 10,000] / 3 = 19,615</a:t>
            </a:r>
          </a:p>
          <a:p>
            <a:pPr marL="0" indent="0">
              <a:buNone/>
            </a:pPr>
            <a:endParaRPr lang="en-US" dirty="0" smtClean="0"/>
          </a:p>
          <a:p>
            <a:pPr marL="0" indent="0">
              <a:buNone/>
            </a:pPr>
            <a:r>
              <a:rPr lang="en-US" dirty="0" smtClean="0"/>
              <a:t>d</a:t>
            </a:r>
            <a:r>
              <a:rPr lang="en-US" dirty="0"/>
              <a:t>)	The spread		=	H – L</a:t>
            </a:r>
          </a:p>
          <a:p>
            <a:pPr marL="0" indent="0">
              <a:buNone/>
            </a:pPr>
            <a:r>
              <a:rPr lang="en-US" dirty="0"/>
              <a:t>	=	31,633 – 10,000</a:t>
            </a:r>
          </a:p>
          <a:p>
            <a:pPr marL="0" indent="0">
              <a:buNone/>
            </a:pPr>
            <a:r>
              <a:rPr lang="en-US" dirty="0"/>
              <a:t>	</a:t>
            </a:r>
            <a:r>
              <a:rPr lang="en-US" dirty="0" smtClean="0"/>
              <a:t>=</a:t>
            </a:r>
            <a:r>
              <a:rPr lang="en-US" dirty="0"/>
              <a:t>	$ </a:t>
            </a:r>
            <a:r>
              <a:rPr lang="en-US" u="dbl" dirty="0"/>
              <a:t>21,633</a:t>
            </a:r>
            <a:endParaRPr lang="en-US" dirty="0"/>
          </a:p>
          <a:p>
            <a:pPr marL="0" indent="0">
              <a:buNone/>
            </a:pPr>
            <a:r>
              <a:rPr lang="en-US" dirty="0" smtClean="0"/>
              <a:t>If </a:t>
            </a:r>
            <a:r>
              <a:rPr lang="en-US" dirty="0"/>
              <a:t>the cash balance rises to 31,633, the firm should invest $ 14,422 (31,633 – 17,211) in marketable securities and if the balance falls to $ 10,000, the firm should sell $ 7,211(17,211 – 10,000) of marketable securities.</a:t>
            </a:r>
          </a:p>
          <a:p>
            <a:pPr marL="0" indent="0">
              <a:buNone/>
            </a:pPr>
            <a:endParaRPr lang="en-US" dirty="0"/>
          </a:p>
        </p:txBody>
      </p:sp>
      <p:pic>
        <p:nvPicPr>
          <p:cNvPr id="5" name="Picture 4"/>
          <p:cNvPicPr>
            <a:picLocks noChangeAspect="1"/>
          </p:cNvPicPr>
          <p:nvPr/>
        </p:nvPicPr>
        <p:blipFill>
          <a:blip r:embed="rId2"/>
          <a:stretch>
            <a:fillRect/>
          </a:stretch>
        </p:blipFill>
        <p:spPr>
          <a:xfrm>
            <a:off x="1554480" y="1024658"/>
            <a:ext cx="1143000" cy="819526"/>
          </a:xfrm>
          <a:prstGeom prst="rect">
            <a:avLst/>
          </a:prstGeom>
        </p:spPr>
      </p:pic>
    </p:spTree>
    <p:extLst>
      <p:ext uri="{BB962C8B-B14F-4D97-AF65-F5344CB8AC3E}">
        <p14:creationId xmlns:p14="http://schemas.microsoft.com/office/powerpoint/2010/main" val="4022634830"/>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0628" y="135924"/>
            <a:ext cx="11451771" cy="696833"/>
          </a:xfrm>
        </p:spPr>
        <p:txBody>
          <a:bodyPr/>
          <a:lstStyle/>
          <a:p>
            <a:r>
              <a:rPr lang="en-US" b="1" dirty="0"/>
              <a:t>Cash Management Techniques</a:t>
            </a:r>
            <a:endParaRPr lang="en-US" dirty="0"/>
          </a:p>
        </p:txBody>
      </p:sp>
      <p:sp>
        <p:nvSpPr>
          <p:cNvPr id="3" name="Content Placeholder 2"/>
          <p:cNvSpPr>
            <a:spLocks noGrp="1"/>
          </p:cNvSpPr>
          <p:nvPr>
            <p:ph idx="1"/>
          </p:nvPr>
        </p:nvSpPr>
        <p:spPr>
          <a:xfrm>
            <a:off x="244930" y="832757"/>
            <a:ext cx="11947070" cy="6025243"/>
          </a:xfrm>
        </p:spPr>
        <p:txBody>
          <a:bodyPr/>
          <a:lstStyle/>
          <a:p>
            <a:pPr marL="0" indent="0">
              <a:buNone/>
            </a:pPr>
            <a:r>
              <a:rPr lang="en-US" dirty="0" smtClean="0"/>
              <a:t>The </a:t>
            </a:r>
            <a:r>
              <a:rPr lang="en-US" dirty="0"/>
              <a:t>basic strategies </a:t>
            </a:r>
            <a:r>
              <a:rPr lang="en-US" dirty="0" smtClean="0"/>
              <a:t>in </a:t>
            </a:r>
            <a:r>
              <a:rPr lang="en-US" dirty="0"/>
              <a:t>managing its cash are:</a:t>
            </a:r>
          </a:p>
          <a:p>
            <a:pPr marL="571500" indent="-571500">
              <a:buAutoNum type="romanLcParenR"/>
            </a:pPr>
            <a:r>
              <a:rPr lang="en-US" dirty="0" smtClean="0"/>
              <a:t>To </a:t>
            </a:r>
            <a:r>
              <a:rPr lang="en-US" dirty="0"/>
              <a:t>pay account payables </a:t>
            </a:r>
            <a:r>
              <a:rPr lang="en-US" dirty="0" smtClean="0"/>
              <a:t>late </a:t>
            </a:r>
            <a:r>
              <a:rPr lang="en-US" dirty="0"/>
              <a:t>,</a:t>
            </a:r>
            <a:r>
              <a:rPr lang="en-US" dirty="0" smtClean="0"/>
              <a:t>without damaging the firm’s credit rating and take </a:t>
            </a:r>
            <a:r>
              <a:rPr lang="en-US" dirty="0"/>
              <a:t>advantage of any </a:t>
            </a:r>
            <a:r>
              <a:rPr lang="en-US" dirty="0" err="1"/>
              <a:t>favourable</a:t>
            </a:r>
            <a:r>
              <a:rPr lang="en-US" dirty="0"/>
              <a:t> cash discounts offered</a:t>
            </a:r>
            <a:r>
              <a:rPr lang="en-US" dirty="0" smtClean="0"/>
              <a:t>.</a:t>
            </a:r>
          </a:p>
          <a:p>
            <a:pPr marL="571500" indent="-571500">
              <a:buAutoNum type="romanLcParenR"/>
            </a:pPr>
            <a:endParaRPr lang="en-US" dirty="0"/>
          </a:p>
          <a:p>
            <a:pPr marL="0" indent="0">
              <a:buNone/>
            </a:pPr>
            <a:r>
              <a:rPr lang="en-US" dirty="0" smtClean="0"/>
              <a:t>ii)Turnover </a:t>
            </a:r>
            <a:r>
              <a:rPr lang="en-US" dirty="0"/>
              <a:t>inventory as quickly as possible, but avoid </a:t>
            </a:r>
            <a:r>
              <a:rPr lang="en-US" dirty="0" err="1"/>
              <a:t>stockouts</a:t>
            </a:r>
            <a:r>
              <a:rPr lang="en-US" dirty="0"/>
              <a:t> which might result in loss of sales or shutting down </a:t>
            </a:r>
            <a:endParaRPr lang="en-US" dirty="0" smtClean="0"/>
          </a:p>
          <a:p>
            <a:pPr marL="0" indent="0">
              <a:buNone/>
            </a:pPr>
            <a:endParaRPr lang="en-US" dirty="0" smtClean="0"/>
          </a:p>
          <a:p>
            <a:pPr marL="0" indent="0">
              <a:buNone/>
            </a:pPr>
            <a:r>
              <a:rPr lang="en-US" dirty="0" smtClean="0"/>
              <a:t>iii) Collect </a:t>
            </a:r>
            <a:r>
              <a:rPr lang="en-US" dirty="0"/>
              <a:t>accounts receivable as quickly as possible without losing future sales because of high pressure collection </a:t>
            </a:r>
            <a:r>
              <a:rPr lang="en-US" dirty="0" smtClean="0"/>
              <a:t>techniques- </a:t>
            </a:r>
            <a:r>
              <a:rPr lang="en-US" dirty="0"/>
              <a:t>use cash discounts to accomplish this objective.</a:t>
            </a:r>
          </a:p>
        </p:txBody>
      </p:sp>
      <p:sp>
        <p:nvSpPr>
          <p:cNvPr id="5" name="Rectangle 4"/>
          <p:cNvSpPr/>
          <p:nvPr/>
        </p:nvSpPr>
        <p:spPr>
          <a:xfrm>
            <a:off x="130628" y="604157"/>
            <a:ext cx="11266715" cy="4524315"/>
          </a:xfrm>
          <a:prstGeom prst="rect">
            <a:avLst/>
          </a:prstGeom>
        </p:spPr>
        <p:txBody>
          <a:bodyPr wrap="square">
            <a:spAutoFit/>
          </a:bodyPr>
          <a:lstStyle/>
          <a:p>
            <a:endParaRPr lang="en-US" dirty="0" smtClean="0"/>
          </a:p>
          <a:p>
            <a:endParaRPr lang="en-US" dirty="0"/>
          </a:p>
          <a:p>
            <a:endParaRPr lang="en-US" dirty="0" smtClean="0"/>
          </a:p>
          <a:p>
            <a:endParaRPr lang="en-US" dirty="0"/>
          </a:p>
          <a:p>
            <a:endParaRPr lang="en-US" dirty="0" smtClean="0"/>
          </a:p>
          <a:p>
            <a:endParaRPr lang="en-US" dirty="0"/>
          </a:p>
          <a:p>
            <a:endParaRPr lang="en-US" dirty="0" smtClean="0"/>
          </a:p>
          <a:p>
            <a:endParaRPr lang="en-US" dirty="0"/>
          </a:p>
          <a:p>
            <a:endParaRPr lang="en-US" dirty="0" smtClean="0"/>
          </a:p>
          <a:p>
            <a:endParaRPr lang="en-US" dirty="0"/>
          </a:p>
          <a:p>
            <a:endParaRPr lang="en-US" dirty="0" smtClean="0"/>
          </a:p>
          <a:p>
            <a:endParaRPr lang="en-US" dirty="0"/>
          </a:p>
          <a:p>
            <a:endParaRPr lang="en-US" dirty="0" smtClean="0"/>
          </a:p>
          <a:p>
            <a:endParaRPr lang="en-US" dirty="0"/>
          </a:p>
          <a:p>
            <a:endParaRPr lang="en-US" dirty="0" smtClean="0"/>
          </a:p>
          <a:p>
            <a:endParaRPr lang="en-US" dirty="0"/>
          </a:p>
        </p:txBody>
      </p:sp>
    </p:spTree>
    <p:extLst>
      <p:ext uri="{BB962C8B-B14F-4D97-AF65-F5344CB8AC3E}">
        <p14:creationId xmlns:p14="http://schemas.microsoft.com/office/powerpoint/2010/main" val="3630719626"/>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0628" y="135924"/>
            <a:ext cx="11451771" cy="696833"/>
          </a:xfrm>
        </p:spPr>
        <p:txBody>
          <a:bodyPr/>
          <a:lstStyle/>
          <a:p>
            <a:pPr algn="l"/>
            <a:r>
              <a:rPr lang="en-US" b="1" dirty="0" smtClean="0"/>
              <a:t/>
            </a:r>
            <a:br>
              <a:rPr lang="en-US" b="1" dirty="0" smtClean="0"/>
            </a:br>
            <a:r>
              <a:rPr lang="en-US" b="1" dirty="0" smtClean="0"/>
              <a:t/>
            </a:r>
            <a:br>
              <a:rPr lang="en-US" b="1" dirty="0" smtClean="0"/>
            </a:br>
            <a:r>
              <a:rPr lang="en-US" b="1" dirty="0" smtClean="0"/>
              <a:t> </a:t>
            </a:r>
            <a:r>
              <a:rPr lang="en-US" sz="3600" b="1" dirty="0" smtClean="0"/>
              <a:t>Other </a:t>
            </a:r>
            <a:r>
              <a:rPr lang="en-US" sz="3600" b="1" dirty="0" smtClean="0"/>
              <a:t>Strategies</a:t>
            </a:r>
            <a:r>
              <a:rPr lang="en-US" sz="3600" b="1" dirty="0"/>
              <a:t/>
            </a:r>
            <a:br>
              <a:rPr lang="en-US" sz="3600" b="1" dirty="0"/>
            </a:br>
            <a:r>
              <a:rPr lang="en-US" sz="3600" b="1" dirty="0"/>
              <a:t/>
            </a:r>
            <a:br>
              <a:rPr lang="en-US" sz="3600" b="1" dirty="0"/>
            </a:br>
            <a:r>
              <a:rPr lang="en-US" dirty="0"/>
              <a:t> </a:t>
            </a:r>
          </a:p>
        </p:txBody>
      </p:sp>
      <p:sp>
        <p:nvSpPr>
          <p:cNvPr id="3" name="Content Placeholder 2"/>
          <p:cNvSpPr>
            <a:spLocks noGrp="1"/>
          </p:cNvSpPr>
          <p:nvPr>
            <p:ph idx="1"/>
          </p:nvPr>
        </p:nvSpPr>
        <p:spPr>
          <a:xfrm>
            <a:off x="130628" y="832757"/>
            <a:ext cx="12061371" cy="6025243"/>
          </a:xfrm>
        </p:spPr>
        <p:txBody>
          <a:bodyPr/>
          <a:lstStyle/>
          <a:p>
            <a:pPr marL="0" indent="0">
              <a:buNone/>
            </a:pPr>
            <a:endParaRPr lang="en-US" dirty="0" smtClean="0"/>
          </a:p>
          <a:p>
            <a:pPr marL="571500" indent="-571500">
              <a:buAutoNum type="romanLcParenBoth"/>
            </a:pPr>
            <a:r>
              <a:rPr lang="en-US" i="1" dirty="0" smtClean="0"/>
              <a:t>Direct debit: </a:t>
            </a:r>
            <a:r>
              <a:rPr lang="en-US" dirty="0" smtClean="0"/>
              <a:t>I.e., authorization for the transfer of funds from the purchaser’s bank account.</a:t>
            </a:r>
          </a:p>
          <a:p>
            <a:pPr marL="571500" indent="-571500">
              <a:buAutoNum type="romanLcParenBoth"/>
            </a:pPr>
            <a:endParaRPr lang="en-US" dirty="0" smtClean="0"/>
          </a:p>
          <a:p>
            <a:pPr marL="0" indent="0">
              <a:buNone/>
            </a:pPr>
            <a:r>
              <a:rPr lang="en-US" dirty="0" smtClean="0"/>
              <a:t>(</a:t>
            </a:r>
            <a:r>
              <a:rPr lang="en-US" dirty="0"/>
              <a:t>ii) </a:t>
            </a:r>
            <a:r>
              <a:rPr lang="en-US" i="1" dirty="0"/>
              <a:t>Integrated Voice </a:t>
            </a:r>
            <a:r>
              <a:rPr lang="en-US" i="1" dirty="0" smtClean="0"/>
              <a:t>Response</a:t>
            </a:r>
            <a:r>
              <a:rPr lang="en-US" dirty="0"/>
              <a:t> </a:t>
            </a:r>
            <a:r>
              <a:rPr lang="en-US" dirty="0" smtClean="0"/>
              <a:t>- uses of human </a:t>
            </a:r>
            <a:r>
              <a:rPr lang="en-US" dirty="0"/>
              <a:t>operators and a computer based system </a:t>
            </a:r>
            <a:r>
              <a:rPr lang="en-US" dirty="0" smtClean="0"/>
              <a:t> allowing  </a:t>
            </a:r>
            <a:r>
              <a:rPr lang="en-US" dirty="0"/>
              <a:t>customers to make payment over phone, generally by credit card. </a:t>
            </a:r>
            <a:endParaRPr lang="en-US" dirty="0" smtClean="0"/>
          </a:p>
          <a:p>
            <a:pPr marL="0" indent="0">
              <a:buNone/>
            </a:pPr>
            <a:endParaRPr lang="en-US" dirty="0"/>
          </a:p>
        </p:txBody>
      </p:sp>
    </p:spTree>
    <p:extLst>
      <p:ext uri="{BB962C8B-B14F-4D97-AF65-F5344CB8AC3E}">
        <p14:creationId xmlns:p14="http://schemas.microsoft.com/office/powerpoint/2010/main" val="2721999061"/>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0628" y="135924"/>
            <a:ext cx="11451771" cy="696833"/>
          </a:xfrm>
        </p:spPr>
        <p:txBody>
          <a:bodyPr/>
          <a:lstStyle/>
          <a:p>
            <a:pPr algn="l"/>
            <a:r>
              <a:rPr lang="en-US" b="1" dirty="0" smtClean="0"/>
              <a:t/>
            </a:r>
            <a:br>
              <a:rPr lang="en-US" b="1" dirty="0" smtClean="0"/>
            </a:br>
            <a:r>
              <a:rPr lang="en-US" b="1" dirty="0" smtClean="0"/>
              <a:t/>
            </a:r>
            <a:br>
              <a:rPr lang="en-US" b="1" dirty="0" smtClean="0"/>
            </a:br>
            <a:r>
              <a:rPr lang="en-US" b="1" dirty="0" smtClean="0"/>
              <a:t> </a:t>
            </a:r>
            <a:r>
              <a:rPr lang="en-US" sz="3600" b="1" dirty="0" smtClean="0"/>
              <a:t>Other </a:t>
            </a:r>
            <a:r>
              <a:rPr lang="en-US" sz="3600" b="1" dirty="0" smtClean="0"/>
              <a:t>Strategies </a:t>
            </a:r>
            <a:r>
              <a:rPr lang="en-US" sz="3600" b="1" dirty="0" err="1" smtClean="0"/>
              <a:t>Ctd</a:t>
            </a:r>
            <a:r>
              <a:rPr lang="en-US" sz="3600" b="1" dirty="0"/>
              <a:t/>
            </a:r>
            <a:br>
              <a:rPr lang="en-US" sz="3600" b="1" dirty="0"/>
            </a:br>
            <a:r>
              <a:rPr lang="en-US" sz="3600" b="1" dirty="0"/>
              <a:t/>
            </a:r>
            <a:br>
              <a:rPr lang="en-US" sz="3600" b="1" dirty="0"/>
            </a:br>
            <a:r>
              <a:rPr lang="en-US" dirty="0"/>
              <a:t> </a:t>
            </a:r>
          </a:p>
        </p:txBody>
      </p:sp>
      <p:sp>
        <p:nvSpPr>
          <p:cNvPr id="3" name="Content Placeholder 2"/>
          <p:cNvSpPr>
            <a:spLocks noGrp="1"/>
          </p:cNvSpPr>
          <p:nvPr>
            <p:ph idx="1"/>
          </p:nvPr>
        </p:nvSpPr>
        <p:spPr>
          <a:xfrm>
            <a:off x="130628" y="832757"/>
            <a:ext cx="12061371" cy="6025243"/>
          </a:xfrm>
        </p:spPr>
        <p:txBody>
          <a:bodyPr/>
          <a:lstStyle/>
          <a:p>
            <a:pPr marL="0" indent="0">
              <a:buNone/>
            </a:pPr>
            <a:endParaRPr lang="en-US" dirty="0" smtClean="0"/>
          </a:p>
          <a:p>
            <a:pPr marL="0" indent="0">
              <a:buNone/>
            </a:pPr>
            <a:r>
              <a:rPr lang="en-US" dirty="0" smtClean="0"/>
              <a:t>(</a:t>
            </a:r>
            <a:r>
              <a:rPr lang="en-US" dirty="0"/>
              <a:t>iii) </a:t>
            </a:r>
            <a:r>
              <a:rPr lang="en-US" i="1" dirty="0"/>
              <a:t>Collection by a third </a:t>
            </a:r>
            <a:r>
              <a:rPr lang="en-US" i="1" dirty="0" smtClean="0"/>
              <a:t>party</a:t>
            </a:r>
            <a:r>
              <a:rPr lang="en-US" dirty="0" smtClean="0"/>
              <a:t>-  </a:t>
            </a:r>
            <a:r>
              <a:rPr lang="en-US" dirty="0"/>
              <a:t>collected by an authorized external firm. </a:t>
            </a:r>
            <a:r>
              <a:rPr lang="en-US" dirty="0" smtClean="0"/>
              <a:t>Cash</a:t>
            </a:r>
            <a:r>
              <a:rPr lang="en-US" dirty="0"/>
              <a:t>, cheque, credit card or Electronic fund transfer. </a:t>
            </a:r>
            <a:endParaRPr lang="en-US" dirty="0" smtClean="0"/>
          </a:p>
          <a:p>
            <a:pPr marL="0" indent="0">
              <a:buNone/>
            </a:pPr>
            <a:endParaRPr lang="en-US" dirty="0" smtClean="0"/>
          </a:p>
          <a:p>
            <a:pPr marL="571500" indent="-571500">
              <a:buAutoNum type="romanLcParenBoth" startAt="4"/>
            </a:pPr>
            <a:r>
              <a:rPr lang="en-US" i="1" dirty="0" smtClean="0"/>
              <a:t>Lock </a:t>
            </a:r>
            <a:r>
              <a:rPr lang="en-US" i="1" dirty="0"/>
              <a:t>Box Processing: </a:t>
            </a:r>
            <a:r>
              <a:rPr lang="en-US" dirty="0"/>
              <a:t>Under this system an outsourced partner captures </a:t>
            </a:r>
            <a:r>
              <a:rPr lang="en-US" dirty="0" err="1"/>
              <a:t>cheques</a:t>
            </a:r>
            <a:r>
              <a:rPr lang="en-US" dirty="0"/>
              <a:t> and invoice data and transmits the file to the client firm for processing in that firm’s systems</a:t>
            </a:r>
            <a:r>
              <a:rPr lang="en-US" dirty="0" smtClean="0"/>
              <a:t>.</a:t>
            </a:r>
          </a:p>
          <a:p>
            <a:pPr marL="571500" indent="-571500">
              <a:buAutoNum type="romanLcParenBoth" startAt="4"/>
            </a:pPr>
            <a:endParaRPr lang="en-US" dirty="0"/>
          </a:p>
          <a:p>
            <a:pPr marL="0" indent="0">
              <a:buNone/>
            </a:pPr>
            <a:r>
              <a:rPr lang="en-US" dirty="0"/>
              <a:t>(v) Payments via Internet.</a:t>
            </a:r>
          </a:p>
          <a:p>
            <a:endParaRPr lang="en-US" dirty="0"/>
          </a:p>
        </p:txBody>
      </p:sp>
    </p:spTree>
    <p:extLst>
      <p:ext uri="{BB962C8B-B14F-4D97-AF65-F5344CB8AC3E}">
        <p14:creationId xmlns:p14="http://schemas.microsoft.com/office/powerpoint/2010/main" val="1003003138"/>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 y="0"/>
            <a:ext cx="11445240" cy="954915"/>
          </a:xfrm>
        </p:spPr>
        <p:txBody>
          <a:bodyPr/>
          <a:lstStyle/>
          <a:p>
            <a:pPr algn="l"/>
            <a:r>
              <a:rPr lang="en-US" sz="3600" b="1" dirty="0"/>
              <a:t>Management of Inventories</a:t>
            </a:r>
            <a:endParaRPr lang="en-US" sz="3600" dirty="0"/>
          </a:p>
        </p:txBody>
      </p:sp>
      <p:sp>
        <p:nvSpPr>
          <p:cNvPr id="3" name="Content Placeholder 2"/>
          <p:cNvSpPr>
            <a:spLocks noGrp="1"/>
          </p:cNvSpPr>
          <p:nvPr>
            <p:ph idx="1"/>
          </p:nvPr>
        </p:nvSpPr>
        <p:spPr>
          <a:xfrm>
            <a:off x="137160" y="792480"/>
            <a:ext cx="11582401" cy="6065520"/>
          </a:xfrm>
        </p:spPr>
        <p:txBody>
          <a:bodyPr/>
          <a:lstStyle/>
          <a:p>
            <a:pPr marL="0" indent="0" algn="just">
              <a:buNone/>
            </a:pPr>
            <a:r>
              <a:rPr lang="en-US" dirty="0" smtClean="0"/>
              <a:t>Inventory </a:t>
            </a:r>
            <a:r>
              <a:rPr lang="en-US" dirty="0"/>
              <a:t>management </a:t>
            </a:r>
            <a:r>
              <a:rPr lang="en-US" dirty="0" smtClean="0"/>
              <a:t>covers</a:t>
            </a:r>
          </a:p>
          <a:p>
            <a:pPr algn="just"/>
            <a:r>
              <a:rPr lang="en-US" dirty="0" smtClean="0"/>
              <a:t> </a:t>
            </a:r>
            <a:r>
              <a:rPr lang="en-US" dirty="0"/>
              <a:t>fixation of minimum and maximum levels, </a:t>
            </a:r>
            <a:endParaRPr lang="en-US" dirty="0" smtClean="0"/>
          </a:p>
          <a:p>
            <a:pPr algn="just"/>
            <a:r>
              <a:rPr lang="en-US" dirty="0" smtClean="0"/>
              <a:t>determining </a:t>
            </a:r>
            <a:r>
              <a:rPr lang="en-US" dirty="0"/>
              <a:t>the size of inventory to be carried, </a:t>
            </a:r>
            <a:endParaRPr lang="en-US" dirty="0" smtClean="0"/>
          </a:p>
          <a:p>
            <a:pPr algn="just"/>
            <a:r>
              <a:rPr lang="en-US" dirty="0" smtClean="0"/>
              <a:t>deciding </a:t>
            </a:r>
            <a:r>
              <a:rPr lang="en-US" dirty="0"/>
              <a:t>about the issues, receipts </a:t>
            </a:r>
            <a:endParaRPr lang="en-US" dirty="0" smtClean="0"/>
          </a:p>
          <a:p>
            <a:pPr algn="just"/>
            <a:r>
              <a:rPr lang="en-US" dirty="0" smtClean="0"/>
              <a:t>and </a:t>
            </a:r>
            <a:r>
              <a:rPr lang="en-US" dirty="0"/>
              <a:t>inspection procedures, </a:t>
            </a:r>
            <a:endParaRPr lang="en-US" dirty="0" smtClean="0"/>
          </a:p>
          <a:p>
            <a:pPr algn="just"/>
            <a:r>
              <a:rPr lang="en-US" dirty="0" smtClean="0"/>
              <a:t>determining </a:t>
            </a:r>
            <a:r>
              <a:rPr lang="en-US" dirty="0"/>
              <a:t>the economic order quantity</a:t>
            </a:r>
            <a:r>
              <a:rPr lang="en-US" dirty="0" smtClean="0"/>
              <a:t>,</a:t>
            </a:r>
          </a:p>
          <a:p>
            <a:pPr algn="just"/>
            <a:r>
              <a:rPr lang="en-US" dirty="0" smtClean="0"/>
              <a:t> </a:t>
            </a:r>
            <a:r>
              <a:rPr lang="en-US" dirty="0"/>
              <a:t>proper storage facilities, </a:t>
            </a:r>
            <a:endParaRPr lang="en-US" dirty="0" smtClean="0"/>
          </a:p>
          <a:p>
            <a:pPr algn="just"/>
            <a:r>
              <a:rPr lang="en-US" dirty="0" smtClean="0"/>
              <a:t>keeping </a:t>
            </a:r>
            <a:r>
              <a:rPr lang="en-US" dirty="0"/>
              <a:t>check over obsolescence </a:t>
            </a:r>
            <a:r>
              <a:rPr lang="en-US" dirty="0" smtClean="0"/>
              <a:t>and</a:t>
            </a:r>
          </a:p>
          <a:p>
            <a:pPr algn="just"/>
            <a:r>
              <a:rPr lang="en-US" dirty="0" smtClean="0"/>
              <a:t> </a:t>
            </a:r>
            <a:r>
              <a:rPr lang="en-US" dirty="0"/>
              <a:t>ensuring control over movement of inventories.</a:t>
            </a:r>
            <a:r>
              <a:rPr lang="en-US" dirty="0" smtClean="0"/>
              <a:t>.</a:t>
            </a:r>
            <a:endParaRPr lang="en-US" dirty="0"/>
          </a:p>
          <a:p>
            <a:pPr marL="0" indent="0" algn="just">
              <a:buNone/>
            </a:pPr>
            <a:endParaRPr lang="en-US" dirty="0"/>
          </a:p>
        </p:txBody>
      </p:sp>
    </p:spTree>
    <p:extLst>
      <p:ext uri="{BB962C8B-B14F-4D97-AF65-F5344CB8AC3E}">
        <p14:creationId xmlns:p14="http://schemas.microsoft.com/office/powerpoint/2010/main" val="3309533838"/>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135925"/>
            <a:ext cx="11353800" cy="827462"/>
          </a:xfrm>
        </p:spPr>
        <p:txBody>
          <a:bodyPr/>
          <a:lstStyle/>
          <a:p>
            <a:pPr algn="l"/>
            <a:r>
              <a:rPr lang="en-US" sz="3600" b="1" dirty="0"/>
              <a:t>Basic Economic Order Quantity</a:t>
            </a:r>
            <a:r>
              <a:rPr lang="en-US" sz="3600" dirty="0"/>
              <a:t> (</a:t>
            </a:r>
            <a:r>
              <a:rPr lang="en-US" sz="3600" b="1" dirty="0" err="1"/>
              <a:t>EOQ</a:t>
            </a:r>
            <a:r>
              <a:rPr lang="en-US" sz="3600" b="1" dirty="0"/>
              <a:t>) Model</a:t>
            </a:r>
            <a:endParaRPr lang="en-US" sz="3600" dirty="0"/>
          </a:p>
        </p:txBody>
      </p:sp>
      <p:sp>
        <p:nvSpPr>
          <p:cNvPr id="3" name="Content Placeholder 2"/>
          <p:cNvSpPr>
            <a:spLocks noGrp="1"/>
          </p:cNvSpPr>
          <p:nvPr>
            <p:ph idx="1"/>
          </p:nvPr>
        </p:nvSpPr>
        <p:spPr>
          <a:xfrm>
            <a:off x="228600" y="1143000"/>
            <a:ext cx="11963400" cy="5516881"/>
          </a:xfrm>
        </p:spPr>
        <p:txBody>
          <a:bodyPr/>
          <a:lstStyle/>
          <a:p>
            <a:pPr marL="0" indent="0">
              <a:buNone/>
            </a:pPr>
            <a:endParaRPr lang="en-US" dirty="0" smtClean="0"/>
          </a:p>
          <a:p>
            <a:pPr marL="0" indent="0">
              <a:buNone/>
            </a:pPr>
            <a:endParaRPr lang="en-US" dirty="0" smtClean="0"/>
          </a:p>
          <a:p>
            <a:pPr marL="0" indent="0">
              <a:buNone/>
            </a:pPr>
            <a:endParaRPr lang="en-US" dirty="0" smtClean="0"/>
          </a:p>
          <a:p>
            <a:r>
              <a:rPr lang="en-US" dirty="0"/>
              <a:t>Where:	Q is the economic order quantity</a:t>
            </a:r>
          </a:p>
          <a:p>
            <a:r>
              <a:rPr lang="en-US" dirty="0"/>
              <a:t>	D is the annual demand in units</a:t>
            </a:r>
          </a:p>
          <a:p>
            <a:r>
              <a:rPr lang="en-US" dirty="0"/>
              <a:t>	C</a:t>
            </a:r>
            <a:r>
              <a:rPr lang="en-US" baseline="-25000" dirty="0"/>
              <a:t>o</a:t>
            </a:r>
            <a:r>
              <a:rPr lang="en-US" dirty="0"/>
              <a:t> is the cost of placing and receiving an order</a:t>
            </a:r>
          </a:p>
          <a:p>
            <a:r>
              <a:rPr lang="en-US" dirty="0"/>
              <a:t>	C</a:t>
            </a:r>
            <a:r>
              <a:rPr lang="en-US" baseline="-25000" dirty="0"/>
              <a:t>n</a:t>
            </a:r>
            <a:r>
              <a:rPr lang="en-US" dirty="0"/>
              <a:t> is the cost of holding inventories per unit per order</a:t>
            </a:r>
          </a:p>
          <a:p>
            <a:pPr marL="0" indent="0">
              <a:buNone/>
            </a:pPr>
            <a:endParaRPr lang="en-US" dirty="0"/>
          </a:p>
        </p:txBody>
      </p:sp>
      <p:pic>
        <p:nvPicPr>
          <p:cNvPr id="5" name="Picture 4"/>
          <p:cNvPicPr>
            <a:picLocks noChangeAspect="1"/>
          </p:cNvPicPr>
          <p:nvPr/>
        </p:nvPicPr>
        <p:blipFill>
          <a:blip r:embed="rId2"/>
          <a:stretch>
            <a:fillRect/>
          </a:stretch>
        </p:blipFill>
        <p:spPr>
          <a:xfrm>
            <a:off x="697270" y="1143000"/>
            <a:ext cx="2244050" cy="1591603"/>
          </a:xfrm>
          <a:prstGeom prst="rect">
            <a:avLst/>
          </a:prstGeom>
        </p:spPr>
      </p:pic>
    </p:spTree>
    <p:extLst>
      <p:ext uri="{BB962C8B-B14F-4D97-AF65-F5344CB8AC3E}">
        <p14:creationId xmlns:p14="http://schemas.microsoft.com/office/powerpoint/2010/main" val="323015023"/>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4778" y="0"/>
            <a:ext cx="11347622" cy="849086"/>
          </a:xfrm>
        </p:spPr>
        <p:txBody>
          <a:bodyPr/>
          <a:lstStyle/>
          <a:p>
            <a:pPr algn="l"/>
            <a:r>
              <a:rPr lang="en-US" sz="3600" b="1" dirty="0" smtClean="0"/>
              <a:t/>
            </a:r>
            <a:br>
              <a:rPr lang="en-US" sz="3600" b="1" dirty="0" smtClean="0"/>
            </a:br>
            <a:r>
              <a:rPr lang="en-US" sz="3600" b="1" dirty="0"/>
              <a:t>T</a:t>
            </a:r>
            <a:r>
              <a:rPr lang="en-US" sz="3600" b="1" dirty="0" smtClean="0"/>
              <a:t>otal holding cost </a:t>
            </a:r>
            <a:r>
              <a:rPr lang="en-US" sz="3600" b="1" dirty="0"/>
              <a:t/>
            </a:r>
            <a:br>
              <a:rPr lang="en-US" sz="3600" b="1" dirty="0"/>
            </a:br>
            <a:r>
              <a:rPr lang="en-US" dirty="0"/>
              <a:t> </a:t>
            </a:r>
          </a:p>
        </p:txBody>
      </p:sp>
      <p:sp>
        <p:nvSpPr>
          <p:cNvPr id="3" name="Content Placeholder 2"/>
          <p:cNvSpPr>
            <a:spLocks noGrp="1"/>
          </p:cNvSpPr>
          <p:nvPr>
            <p:ph idx="1"/>
          </p:nvPr>
        </p:nvSpPr>
        <p:spPr>
          <a:xfrm>
            <a:off x="234778" y="654909"/>
            <a:ext cx="11726164" cy="6203092"/>
          </a:xfrm>
        </p:spPr>
        <p:txBody>
          <a:bodyPr/>
          <a:lstStyle/>
          <a:p>
            <a:pPr marL="0" indent="0">
              <a:buNone/>
            </a:pPr>
            <a:endParaRPr lang="en-US" dirty="0"/>
          </a:p>
          <a:p>
            <a:pPr marL="0" indent="0" algn="just">
              <a:buNone/>
            </a:pPr>
            <a:endParaRPr lang="en-US" dirty="0"/>
          </a:p>
        </p:txBody>
      </p:sp>
      <p:pic>
        <p:nvPicPr>
          <p:cNvPr id="11" name="Picture 10"/>
          <p:cNvPicPr>
            <a:picLocks noChangeAspect="1"/>
          </p:cNvPicPr>
          <p:nvPr/>
        </p:nvPicPr>
        <p:blipFill>
          <a:blip r:embed="rId2"/>
          <a:stretch>
            <a:fillRect/>
          </a:stretch>
        </p:blipFill>
        <p:spPr>
          <a:xfrm>
            <a:off x="609600" y="698704"/>
            <a:ext cx="8107680" cy="6022136"/>
          </a:xfrm>
          <a:prstGeom prst="rect">
            <a:avLst/>
          </a:prstGeom>
        </p:spPr>
      </p:pic>
    </p:spTree>
    <p:extLst>
      <p:ext uri="{BB962C8B-B14F-4D97-AF65-F5344CB8AC3E}">
        <p14:creationId xmlns:p14="http://schemas.microsoft.com/office/powerpoint/2010/main" val="2066562580"/>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300" y="146957"/>
            <a:ext cx="11468100" cy="702129"/>
          </a:xfrm>
        </p:spPr>
        <p:txBody>
          <a:bodyPr/>
          <a:lstStyle/>
          <a:p>
            <a:pPr algn="l"/>
            <a:r>
              <a:rPr lang="en-GB" sz="3600" b="1" dirty="0" smtClean="0"/>
              <a:t>Re order level</a:t>
            </a:r>
            <a:endParaRPr lang="en-US" dirty="0"/>
          </a:p>
        </p:txBody>
      </p:sp>
      <p:sp>
        <p:nvSpPr>
          <p:cNvPr id="3" name="Content Placeholder 2"/>
          <p:cNvSpPr>
            <a:spLocks noGrp="1"/>
          </p:cNvSpPr>
          <p:nvPr>
            <p:ph idx="1"/>
          </p:nvPr>
        </p:nvSpPr>
        <p:spPr>
          <a:xfrm>
            <a:off x="114300" y="742405"/>
            <a:ext cx="11968562" cy="6115595"/>
          </a:xfrm>
        </p:spPr>
        <p:txBody>
          <a:bodyPr/>
          <a:lstStyle/>
          <a:p>
            <a:pPr marL="0" indent="0">
              <a:spcBef>
                <a:spcPts val="0"/>
              </a:spcBef>
              <a:buNone/>
            </a:pPr>
            <a:endParaRPr lang="en-US" dirty="0" smtClean="0"/>
          </a:p>
          <a:p>
            <a:pPr marL="0" indent="0">
              <a:spcBef>
                <a:spcPts val="0"/>
              </a:spcBef>
              <a:buNone/>
            </a:pPr>
            <a:endParaRPr lang="en-US" dirty="0"/>
          </a:p>
          <a:p>
            <a:pPr marL="0" indent="0">
              <a:spcBef>
                <a:spcPts val="0"/>
              </a:spcBef>
              <a:buNone/>
            </a:pPr>
            <a:endParaRPr lang="en-US" dirty="0" smtClean="0"/>
          </a:p>
          <a:p>
            <a:pPr marL="0" indent="0">
              <a:spcBef>
                <a:spcPts val="0"/>
              </a:spcBef>
              <a:buNone/>
            </a:pPr>
            <a:endParaRPr lang="en-US" dirty="0"/>
          </a:p>
          <a:p>
            <a:pPr marL="0" indent="0">
              <a:buNone/>
            </a:pPr>
            <a:endParaRPr lang="en-US" dirty="0"/>
          </a:p>
          <a:p>
            <a:pPr marL="0" indent="0">
              <a:buNone/>
            </a:pPr>
            <a:endParaRPr lang="en-GB" dirty="0"/>
          </a:p>
          <a:p>
            <a:pPr marL="0" indent="0">
              <a:buNone/>
            </a:pPr>
            <a:endParaRPr lang="en-US" dirty="0"/>
          </a:p>
        </p:txBody>
      </p:sp>
      <p:pic>
        <p:nvPicPr>
          <p:cNvPr id="10" name="Picture 9"/>
          <p:cNvPicPr>
            <a:picLocks noChangeAspect="1"/>
          </p:cNvPicPr>
          <p:nvPr/>
        </p:nvPicPr>
        <p:blipFill>
          <a:blip r:embed="rId2"/>
          <a:stretch>
            <a:fillRect/>
          </a:stretch>
        </p:blipFill>
        <p:spPr>
          <a:xfrm>
            <a:off x="304800" y="891625"/>
            <a:ext cx="9448800" cy="6084518"/>
          </a:xfrm>
          <a:prstGeom prst="rect">
            <a:avLst/>
          </a:prstGeom>
        </p:spPr>
      </p:pic>
    </p:spTree>
    <p:extLst>
      <p:ext uri="{BB962C8B-B14F-4D97-AF65-F5344CB8AC3E}">
        <p14:creationId xmlns:p14="http://schemas.microsoft.com/office/powerpoint/2010/main" val="1014235232"/>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0629" y="0"/>
            <a:ext cx="11451771" cy="840659"/>
          </a:xfrm>
        </p:spPr>
        <p:txBody>
          <a:bodyPr/>
          <a:lstStyle/>
          <a:p>
            <a:r>
              <a:rPr lang="en-US" sz="3600" b="1" dirty="0" err="1"/>
              <a:t>EOQ</a:t>
            </a:r>
            <a:r>
              <a:rPr lang="en-US" sz="3600" b="1" dirty="0"/>
              <a:t> Assumptions</a:t>
            </a:r>
            <a:endParaRPr lang="en-US" sz="3600" dirty="0"/>
          </a:p>
        </p:txBody>
      </p:sp>
      <p:sp>
        <p:nvSpPr>
          <p:cNvPr id="3" name="Content Placeholder 2"/>
          <p:cNvSpPr>
            <a:spLocks noGrp="1"/>
          </p:cNvSpPr>
          <p:nvPr>
            <p:ph idx="1"/>
          </p:nvPr>
        </p:nvSpPr>
        <p:spPr>
          <a:xfrm>
            <a:off x="375557" y="840659"/>
            <a:ext cx="11413672" cy="5903041"/>
          </a:xfrm>
        </p:spPr>
        <p:txBody>
          <a:bodyPr/>
          <a:lstStyle/>
          <a:p>
            <a:pPr marL="0" indent="0">
              <a:buNone/>
            </a:pPr>
            <a:r>
              <a:rPr lang="en-US" dirty="0"/>
              <a:t> </a:t>
            </a:r>
          </a:p>
          <a:p>
            <a:pPr marL="0" indent="0" algn="just">
              <a:buNone/>
            </a:pPr>
            <a:r>
              <a:rPr lang="en-US" dirty="0" err="1"/>
              <a:t>i</a:t>
            </a:r>
            <a:r>
              <a:rPr lang="en-US" dirty="0"/>
              <a:t>)	The demand is known and constant over the year</a:t>
            </a:r>
          </a:p>
          <a:p>
            <a:pPr marL="0" indent="0" algn="just">
              <a:buNone/>
            </a:pPr>
            <a:r>
              <a:rPr lang="en-US" dirty="0"/>
              <a:t>ii)	The ordering cost is constant per order and certain</a:t>
            </a:r>
          </a:p>
          <a:p>
            <a:pPr marL="0" indent="0" algn="just">
              <a:buNone/>
            </a:pPr>
            <a:r>
              <a:rPr lang="en-US" dirty="0"/>
              <a:t>iii)	The holding cost is constant per unit per year</a:t>
            </a:r>
          </a:p>
          <a:p>
            <a:pPr marL="0" indent="0" algn="just">
              <a:buNone/>
            </a:pPr>
            <a:r>
              <a:rPr lang="en-US" dirty="0"/>
              <a:t>iv)	The purchase cost is constant (Thus no quantity discount)</a:t>
            </a:r>
          </a:p>
          <a:p>
            <a:pPr marL="0" indent="0" algn="just">
              <a:buNone/>
            </a:pPr>
            <a:r>
              <a:rPr lang="en-US" dirty="0"/>
              <a:t>v)	Back orders are not allowed.</a:t>
            </a:r>
          </a:p>
        </p:txBody>
      </p:sp>
      <p:sp>
        <p:nvSpPr>
          <p:cNvPr id="4" name="Rectangle 3"/>
          <p:cNvSpPr/>
          <p:nvPr/>
        </p:nvSpPr>
        <p:spPr>
          <a:xfrm>
            <a:off x="375557" y="1681318"/>
            <a:ext cx="11206843" cy="2301039"/>
          </a:xfrm>
          <a:prstGeom prst="rect">
            <a:avLst/>
          </a:prstGeom>
        </p:spPr>
        <p:txBody>
          <a:bodyPr wrap="square">
            <a:spAutoFit/>
          </a:bodyPr>
          <a:lstStyle/>
          <a:p>
            <a:pPr marL="914400" indent="-457200" algn="just">
              <a:lnSpc>
                <a:spcPct val="115000"/>
              </a:lnSpc>
              <a:spcAft>
                <a:spcPts val="1000"/>
              </a:spcAft>
            </a:pPr>
            <a:endParaRPr lang="en-US" sz="3200" dirty="0">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31772762"/>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4778" y="152399"/>
            <a:ext cx="11347622" cy="688259"/>
          </a:xfrm>
        </p:spPr>
        <p:txBody>
          <a:bodyPr/>
          <a:lstStyle/>
          <a:p>
            <a:pPr algn="l"/>
            <a:r>
              <a:rPr lang="en-US" b="1" dirty="0" smtClean="0"/>
              <a:t/>
            </a:r>
            <a:br>
              <a:rPr lang="en-US" b="1" dirty="0" smtClean="0"/>
            </a:br>
            <a:r>
              <a:rPr lang="en-US" b="1" dirty="0"/>
              <a:t/>
            </a:r>
            <a:br>
              <a:rPr lang="en-US" b="1" dirty="0"/>
            </a:br>
            <a:r>
              <a:rPr lang="en-US" b="1" dirty="0" smtClean="0"/>
              <a:t/>
            </a:r>
            <a:br>
              <a:rPr lang="en-US" b="1" dirty="0" smtClean="0"/>
            </a:br>
            <a:r>
              <a:rPr lang="en-US" sz="3600" b="1" dirty="0"/>
              <a:t>Illustration</a:t>
            </a:r>
            <a:r>
              <a:rPr lang="en-US" dirty="0"/>
              <a:t/>
            </a:r>
            <a:br>
              <a:rPr lang="en-US" dirty="0"/>
            </a:br>
            <a:r>
              <a:rPr lang="en-US" dirty="0"/>
              <a:t> </a:t>
            </a:r>
            <a:br>
              <a:rPr lang="en-US" dirty="0"/>
            </a:br>
            <a:r>
              <a:rPr lang="en-US" sz="3600" dirty="0"/>
              <a:t/>
            </a:r>
            <a:br>
              <a:rPr lang="en-US" sz="3600" dirty="0"/>
            </a:br>
            <a:endParaRPr lang="en-US" sz="3600" dirty="0"/>
          </a:p>
        </p:txBody>
      </p:sp>
      <p:sp>
        <p:nvSpPr>
          <p:cNvPr id="3" name="Content Placeholder 2"/>
          <p:cNvSpPr>
            <a:spLocks noGrp="1"/>
          </p:cNvSpPr>
          <p:nvPr>
            <p:ph idx="1"/>
          </p:nvPr>
        </p:nvSpPr>
        <p:spPr>
          <a:xfrm>
            <a:off x="234778" y="993057"/>
            <a:ext cx="11703761" cy="5758264"/>
          </a:xfrm>
        </p:spPr>
        <p:txBody>
          <a:bodyPr/>
          <a:lstStyle/>
          <a:p>
            <a:pPr marL="0" indent="0" algn="just">
              <a:buNone/>
            </a:pPr>
            <a:r>
              <a:rPr lang="en-US" dirty="0" err="1" smtClean="0"/>
              <a:t>CEEDAC</a:t>
            </a:r>
            <a:r>
              <a:rPr lang="en-US" dirty="0" smtClean="0"/>
              <a:t> </a:t>
            </a:r>
            <a:r>
              <a:rPr lang="en-US" dirty="0"/>
              <a:t>Ltd requires 2,000 units of a component </a:t>
            </a:r>
            <a:r>
              <a:rPr lang="en-US" dirty="0" smtClean="0"/>
              <a:t>which </a:t>
            </a:r>
            <a:r>
              <a:rPr lang="en-US" dirty="0"/>
              <a:t>costs $ 50 each.  The items are </a:t>
            </a:r>
            <a:r>
              <a:rPr lang="en-US" dirty="0" smtClean="0"/>
              <a:t> available and </a:t>
            </a:r>
            <a:r>
              <a:rPr lang="en-US" dirty="0" err="1" smtClean="0"/>
              <a:t>leadtime</a:t>
            </a:r>
            <a:r>
              <a:rPr lang="en-US" dirty="0" smtClean="0"/>
              <a:t> </a:t>
            </a:r>
            <a:r>
              <a:rPr lang="en-US" dirty="0"/>
              <a:t>in one week.  Each order costs $ 50 to prepare </a:t>
            </a:r>
            <a:r>
              <a:rPr lang="en-US" dirty="0"/>
              <a:t> </a:t>
            </a:r>
            <a:r>
              <a:rPr lang="en-US" dirty="0" smtClean="0"/>
              <a:t>&amp; process </a:t>
            </a:r>
            <a:r>
              <a:rPr lang="en-US" dirty="0"/>
              <a:t>while the holding cost is $15 per unit per year for storage plus 10% opportunity cost of capital.</a:t>
            </a:r>
          </a:p>
          <a:p>
            <a:pPr marL="0" indent="0">
              <a:buNone/>
            </a:pPr>
            <a:r>
              <a:rPr lang="en-US" dirty="0"/>
              <a:t> </a:t>
            </a:r>
            <a:r>
              <a:rPr lang="en-US" b="1" dirty="0" smtClean="0"/>
              <a:t>Required</a:t>
            </a:r>
            <a:endParaRPr lang="en-US" dirty="0"/>
          </a:p>
          <a:p>
            <a:pPr marL="0" indent="0">
              <a:buNone/>
            </a:pPr>
            <a:r>
              <a:rPr lang="en-US" dirty="0" smtClean="0"/>
              <a:t>a)	How </a:t>
            </a:r>
            <a:r>
              <a:rPr lang="en-US" dirty="0"/>
              <a:t>many units should be ordered each time an order is placed to minimize inventory costs?</a:t>
            </a:r>
          </a:p>
          <a:p>
            <a:pPr marL="0" indent="0">
              <a:buNone/>
            </a:pPr>
            <a:r>
              <a:rPr lang="en-US" dirty="0" smtClean="0"/>
              <a:t>b)	What </a:t>
            </a:r>
            <a:r>
              <a:rPr lang="en-US" dirty="0"/>
              <a:t>is the reorder level?</a:t>
            </a:r>
          </a:p>
          <a:p>
            <a:pPr marL="0" indent="0">
              <a:buNone/>
            </a:pPr>
            <a:r>
              <a:rPr lang="en-US" dirty="0" smtClean="0"/>
              <a:t>c)	How </a:t>
            </a:r>
            <a:r>
              <a:rPr lang="en-US" dirty="0"/>
              <a:t>many orders will be placed per year?</a:t>
            </a:r>
          </a:p>
          <a:p>
            <a:pPr marL="0" indent="0">
              <a:buNone/>
            </a:pPr>
            <a:r>
              <a:rPr lang="en-US" dirty="0"/>
              <a:t>d)	Determine the total relevant costs.</a:t>
            </a:r>
          </a:p>
          <a:p>
            <a:pPr marL="0" indent="0">
              <a:buNone/>
            </a:pPr>
            <a:r>
              <a:rPr lang="en-US" b="1" dirty="0"/>
              <a:t> </a:t>
            </a:r>
            <a:endParaRPr lang="en-US" dirty="0"/>
          </a:p>
          <a:p>
            <a:endParaRPr lang="en-US" sz="3000" dirty="0"/>
          </a:p>
        </p:txBody>
      </p:sp>
      <p:sp>
        <p:nvSpPr>
          <p:cNvPr id="7" name="Rectangle 5"/>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2031641720"/>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4778" y="152399"/>
            <a:ext cx="11347622" cy="688259"/>
          </a:xfrm>
        </p:spPr>
        <p:txBody>
          <a:bodyPr/>
          <a:lstStyle/>
          <a:p>
            <a:pPr algn="l"/>
            <a:r>
              <a:rPr lang="en-US" b="1" dirty="0" smtClean="0"/>
              <a:t/>
            </a:r>
            <a:br>
              <a:rPr lang="en-US" b="1" dirty="0" smtClean="0"/>
            </a:br>
            <a:r>
              <a:rPr lang="en-US" b="1" dirty="0"/>
              <a:t/>
            </a:r>
            <a:br>
              <a:rPr lang="en-US" b="1" dirty="0"/>
            </a:br>
            <a:r>
              <a:rPr lang="en-US" b="1" dirty="0" smtClean="0"/>
              <a:t/>
            </a:r>
            <a:br>
              <a:rPr lang="en-US" b="1" dirty="0" smtClean="0"/>
            </a:br>
            <a:r>
              <a:rPr lang="en-US" b="1" dirty="0" smtClean="0"/>
              <a:t/>
            </a:r>
            <a:br>
              <a:rPr lang="en-US" b="1" dirty="0" smtClean="0"/>
            </a:br>
            <a:r>
              <a:rPr lang="en-US" sz="3600" b="1" dirty="0" smtClean="0"/>
              <a:t>Solution-</a:t>
            </a:r>
            <a:r>
              <a:rPr lang="en-US" sz="3600" dirty="0" smtClean="0"/>
              <a:t/>
            </a:r>
            <a:br>
              <a:rPr lang="en-US" sz="3600" dirty="0" smtClean="0"/>
            </a:br>
            <a:r>
              <a:rPr lang="en-US" dirty="0" smtClean="0"/>
              <a:t/>
            </a:r>
            <a:br>
              <a:rPr lang="en-US" dirty="0" smtClean="0"/>
            </a:br>
            <a:r>
              <a:rPr lang="en-US" dirty="0"/>
              <a:t> </a:t>
            </a:r>
            <a:br>
              <a:rPr lang="en-US" dirty="0"/>
            </a:br>
            <a:r>
              <a:rPr lang="en-US" sz="3600" dirty="0"/>
              <a:t/>
            </a:r>
            <a:br>
              <a:rPr lang="en-US" sz="3600" dirty="0"/>
            </a:br>
            <a:endParaRPr lang="en-US" sz="3600" dirty="0"/>
          </a:p>
        </p:txBody>
      </p:sp>
      <p:sp>
        <p:nvSpPr>
          <p:cNvPr id="3" name="Content Placeholder 2"/>
          <p:cNvSpPr>
            <a:spLocks noGrp="1"/>
          </p:cNvSpPr>
          <p:nvPr>
            <p:ph idx="1"/>
          </p:nvPr>
        </p:nvSpPr>
        <p:spPr>
          <a:xfrm>
            <a:off x="234778" y="993056"/>
            <a:ext cx="11685079" cy="5750644"/>
          </a:xfrm>
        </p:spPr>
        <p:txBody>
          <a:bodyPr/>
          <a:lstStyle/>
          <a:p>
            <a:endParaRPr lang="en-US" dirty="0" smtClean="0"/>
          </a:p>
          <a:p>
            <a:endParaRPr lang="en-US" dirty="0" smtClean="0"/>
          </a:p>
          <a:p>
            <a:endParaRPr lang="en-US" dirty="0" smtClean="0"/>
          </a:p>
          <a:p>
            <a:r>
              <a:rPr lang="en-US" dirty="0" smtClean="0"/>
              <a:t>Where</a:t>
            </a:r>
            <a:r>
              <a:rPr lang="en-US" dirty="0"/>
              <a:t>:	D  = 2,000 units</a:t>
            </a:r>
          </a:p>
          <a:p>
            <a:pPr marL="0" indent="0">
              <a:buNone/>
            </a:pPr>
            <a:r>
              <a:rPr lang="en-US" dirty="0"/>
              <a:t>		C</a:t>
            </a:r>
            <a:r>
              <a:rPr lang="en-US" baseline="-25000" dirty="0"/>
              <a:t>o</a:t>
            </a:r>
            <a:r>
              <a:rPr lang="en-US" dirty="0"/>
              <a:t> = $ 50</a:t>
            </a:r>
          </a:p>
          <a:p>
            <a:pPr marL="0" indent="0">
              <a:buNone/>
            </a:pPr>
            <a:r>
              <a:rPr lang="en-US" dirty="0"/>
              <a:t>		C</a:t>
            </a:r>
            <a:r>
              <a:rPr lang="en-US" baseline="-25000" dirty="0"/>
              <a:t>n</a:t>
            </a:r>
            <a:r>
              <a:rPr lang="en-US" dirty="0"/>
              <a:t> = $ 15 + 10% x 50 = $ 20</a:t>
            </a:r>
          </a:p>
          <a:p>
            <a:pPr marL="0" indent="0">
              <a:buNone/>
            </a:pPr>
            <a:r>
              <a:rPr lang="en-US" dirty="0"/>
              <a:t>		L  = 7 days</a:t>
            </a:r>
          </a:p>
          <a:p>
            <a:pPr marL="0" indent="0">
              <a:buNone/>
            </a:pPr>
            <a:r>
              <a:rPr lang="en-US" dirty="0"/>
              <a:t> </a:t>
            </a:r>
          </a:p>
          <a:p>
            <a:pPr algn="just"/>
            <a:endParaRPr lang="en-US" dirty="0"/>
          </a:p>
        </p:txBody>
      </p:sp>
      <p:sp>
        <p:nvSpPr>
          <p:cNvPr id="7" name="Rectangle 5"/>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4" name="Picture 3"/>
          <p:cNvPicPr>
            <a:picLocks noChangeAspect="1"/>
          </p:cNvPicPr>
          <p:nvPr/>
        </p:nvPicPr>
        <p:blipFill>
          <a:blip r:embed="rId2"/>
          <a:stretch>
            <a:fillRect/>
          </a:stretch>
        </p:blipFill>
        <p:spPr>
          <a:xfrm>
            <a:off x="575350" y="993055"/>
            <a:ext cx="2228810" cy="1409396"/>
          </a:xfrm>
          <a:prstGeom prst="rect">
            <a:avLst/>
          </a:prstGeom>
        </p:spPr>
      </p:pic>
      <p:pic>
        <p:nvPicPr>
          <p:cNvPr id="5" name="Picture 4"/>
          <p:cNvPicPr>
            <a:picLocks noChangeAspect="1"/>
          </p:cNvPicPr>
          <p:nvPr/>
        </p:nvPicPr>
        <p:blipFill>
          <a:blip r:embed="rId3"/>
          <a:stretch>
            <a:fillRect/>
          </a:stretch>
        </p:blipFill>
        <p:spPr>
          <a:xfrm>
            <a:off x="822131" y="5227320"/>
            <a:ext cx="3780349" cy="1021080"/>
          </a:xfrm>
          <a:prstGeom prst="rect">
            <a:avLst/>
          </a:prstGeom>
        </p:spPr>
      </p:pic>
    </p:spTree>
    <p:extLst>
      <p:ext uri="{BB962C8B-B14F-4D97-AF65-F5344CB8AC3E}">
        <p14:creationId xmlns:p14="http://schemas.microsoft.com/office/powerpoint/2010/main" val="1249486766"/>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4778" y="152399"/>
            <a:ext cx="11347622" cy="688259"/>
          </a:xfrm>
        </p:spPr>
        <p:txBody>
          <a:bodyPr/>
          <a:lstStyle/>
          <a:p>
            <a:pPr algn="l"/>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sz="3600" b="1" dirty="0" smtClean="0"/>
              <a:t>Solution- </a:t>
            </a:r>
            <a:r>
              <a:rPr lang="en-US" sz="3600" b="1" dirty="0" err="1" smtClean="0"/>
              <a:t>Ctd</a:t>
            </a:r>
            <a:r>
              <a:rPr lang="en-US" sz="3600" dirty="0" smtClean="0"/>
              <a:t/>
            </a:r>
            <a:br>
              <a:rPr lang="en-US" sz="3600" dirty="0" smtClean="0"/>
            </a:br>
            <a:r>
              <a:rPr lang="en-US" dirty="0" smtClean="0"/>
              <a:t/>
            </a:r>
            <a:br>
              <a:rPr lang="en-US" dirty="0" smtClean="0"/>
            </a:br>
            <a:r>
              <a:rPr lang="en-US" dirty="0" smtClean="0"/>
              <a:t> </a:t>
            </a:r>
            <a:br>
              <a:rPr lang="en-US" dirty="0" smtClean="0"/>
            </a:br>
            <a:r>
              <a:rPr lang="en-US" sz="3600" dirty="0" smtClean="0"/>
              <a:t/>
            </a:r>
            <a:br>
              <a:rPr lang="en-US" sz="3600" dirty="0" smtClean="0"/>
            </a:br>
            <a:endParaRPr lang="en-US" sz="3600" dirty="0"/>
          </a:p>
        </p:txBody>
      </p:sp>
      <p:sp>
        <p:nvSpPr>
          <p:cNvPr id="3" name="Content Placeholder 2"/>
          <p:cNvSpPr>
            <a:spLocks noGrp="1"/>
          </p:cNvSpPr>
          <p:nvPr>
            <p:ph idx="1"/>
          </p:nvPr>
        </p:nvSpPr>
        <p:spPr>
          <a:xfrm>
            <a:off x="234778" y="993056"/>
            <a:ext cx="11685079" cy="5750644"/>
          </a:xfrm>
        </p:spPr>
        <p:txBody>
          <a:bodyPr/>
          <a:lstStyle/>
          <a:p>
            <a:endParaRPr lang="en-US" dirty="0" smtClean="0"/>
          </a:p>
          <a:p>
            <a:endParaRPr lang="en-US" dirty="0"/>
          </a:p>
          <a:p>
            <a:pPr marL="0" indent="0" algn="just">
              <a:buNone/>
            </a:pPr>
            <a:endParaRPr lang="en-US" dirty="0" smtClean="0"/>
          </a:p>
        </p:txBody>
      </p:sp>
      <p:sp>
        <p:nvSpPr>
          <p:cNvPr id="7" name="Rectangle 5"/>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32" name="Picture 31"/>
          <p:cNvPicPr>
            <a:picLocks noChangeAspect="1"/>
          </p:cNvPicPr>
          <p:nvPr/>
        </p:nvPicPr>
        <p:blipFill>
          <a:blip r:embed="rId2"/>
          <a:stretch>
            <a:fillRect/>
          </a:stretch>
        </p:blipFill>
        <p:spPr>
          <a:xfrm>
            <a:off x="218246" y="1127761"/>
            <a:ext cx="9245794" cy="5315090"/>
          </a:xfrm>
          <a:prstGeom prst="rect">
            <a:avLst/>
          </a:prstGeom>
        </p:spPr>
      </p:pic>
    </p:spTree>
    <p:extLst>
      <p:ext uri="{BB962C8B-B14F-4D97-AF65-F5344CB8AC3E}">
        <p14:creationId xmlns:p14="http://schemas.microsoft.com/office/powerpoint/2010/main" val="3252177328"/>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4778" y="173421"/>
            <a:ext cx="11347622" cy="709449"/>
          </a:xfrm>
        </p:spPr>
        <p:txBody>
          <a:bodyPr/>
          <a:lstStyle/>
          <a:p>
            <a:pPr algn="l"/>
            <a:r>
              <a:rPr lang="en-US" b="1" dirty="0" smtClean="0"/>
              <a:t/>
            </a:r>
            <a:br>
              <a:rPr lang="en-US" b="1" dirty="0" smtClean="0"/>
            </a:br>
            <a:r>
              <a:rPr lang="en-US" b="1" dirty="0"/>
              <a:t/>
            </a:r>
            <a:br>
              <a:rPr lang="en-US" b="1" dirty="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a:t/>
            </a:r>
            <a:br>
              <a:rPr lang="en-US" b="1" dirty="0"/>
            </a:br>
            <a:r>
              <a:rPr lang="en-US" sz="3600" b="1" dirty="0"/>
              <a:t>Management of Account Receivable</a:t>
            </a:r>
            <a:r>
              <a:rPr lang="en-US" dirty="0"/>
              <a:t/>
            </a:r>
            <a:br>
              <a:rPr lang="en-US" dirty="0"/>
            </a:br>
            <a:r>
              <a:rPr lang="en-US" sz="4000" b="1" dirty="0"/>
              <a:t/>
            </a:r>
            <a:br>
              <a:rPr lang="en-US" sz="4000" b="1" dirty="0"/>
            </a:br>
            <a:r>
              <a:rPr lang="en-US" b="1" dirty="0" smtClean="0"/>
              <a:t/>
            </a:r>
            <a:br>
              <a:rPr lang="en-US" b="1" dirty="0" smtClean="0"/>
            </a:br>
            <a:r>
              <a:rPr lang="en-US" b="1" dirty="0"/>
              <a:t/>
            </a:r>
            <a:br>
              <a:rPr lang="en-US" b="1" dirty="0"/>
            </a:br>
            <a:r>
              <a:rPr lang="en-US" b="1" dirty="0" smtClean="0"/>
              <a:t/>
            </a:r>
            <a:br>
              <a:rPr lang="en-US" b="1" dirty="0" smtClean="0"/>
            </a:br>
            <a:r>
              <a:rPr lang="en-US" dirty="0"/>
              <a:t> </a:t>
            </a:r>
            <a:br>
              <a:rPr lang="en-US" dirty="0"/>
            </a:br>
            <a:r>
              <a:rPr lang="en-US" sz="3600" dirty="0"/>
              <a:t/>
            </a:r>
            <a:br>
              <a:rPr lang="en-US" sz="3600" dirty="0"/>
            </a:br>
            <a:endParaRPr lang="en-US" sz="3600" dirty="0"/>
          </a:p>
        </p:txBody>
      </p:sp>
      <p:sp>
        <p:nvSpPr>
          <p:cNvPr id="7" name="Rectangle 5"/>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4" name="Content Placeholder 3"/>
          <p:cNvSpPr>
            <a:spLocks noGrp="1"/>
          </p:cNvSpPr>
          <p:nvPr>
            <p:ph idx="1"/>
          </p:nvPr>
        </p:nvSpPr>
        <p:spPr>
          <a:xfrm>
            <a:off x="234778" y="716280"/>
            <a:ext cx="11515262" cy="5974080"/>
          </a:xfrm>
        </p:spPr>
        <p:txBody>
          <a:bodyPr/>
          <a:lstStyle/>
          <a:p>
            <a:pPr marL="0" indent="0">
              <a:buNone/>
            </a:pPr>
            <a:r>
              <a:rPr lang="en-US" dirty="0" smtClean="0"/>
              <a:t>Firms  offer credit to current </a:t>
            </a:r>
            <a:r>
              <a:rPr lang="en-US" dirty="0"/>
              <a:t>customers and attract new </a:t>
            </a:r>
            <a:r>
              <a:rPr lang="en-US" dirty="0" smtClean="0"/>
              <a:t>ones most </a:t>
            </a:r>
            <a:r>
              <a:rPr lang="en-US" dirty="0"/>
              <a:t>firms find it necessary to offer credit. </a:t>
            </a:r>
            <a:endParaRPr lang="en-US" dirty="0" smtClean="0"/>
          </a:p>
          <a:p>
            <a:pPr marL="0" indent="0">
              <a:buNone/>
            </a:pPr>
            <a:r>
              <a:rPr lang="en-US" dirty="0" smtClean="0"/>
              <a:t>Accounts </a:t>
            </a:r>
            <a:r>
              <a:rPr lang="en-US" dirty="0"/>
              <a:t>receivable management begins with the decision on whether or not to grant credit.</a:t>
            </a:r>
          </a:p>
          <a:p>
            <a:pPr marL="0" indent="0">
              <a:buNone/>
            </a:pPr>
            <a:r>
              <a:rPr lang="en-US" dirty="0"/>
              <a:t> </a:t>
            </a:r>
            <a:r>
              <a:rPr lang="en-US" dirty="0" smtClean="0"/>
              <a:t>The </a:t>
            </a:r>
            <a:r>
              <a:rPr lang="en-US" dirty="0"/>
              <a:t>total amount of receivables outstanding at any given time is determined by:</a:t>
            </a:r>
          </a:p>
          <a:p>
            <a:pPr marL="0" indent="0">
              <a:buNone/>
            </a:pPr>
            <a:r>
              <a:rPr lang="en-US" dirty="0" smtClean="0"/>
              <a:t>a</a:t>
            </a:r>
            <a:r>
              <a:rPr lang="en-US" dirty="0"/>
              <a:t>)	The volume of credit sales</a:t>
            </a:r>
          </a:p>
          <a:p>
            <a:pPr marL="0" indent="0">
              <a:buNone/>
            </a:pPr>
            <a:r>
              <a:rPr lang="en-US" dirty="0"/>
              <a:t>b)	The average length of time between sales and collections.</a:t>
            </a:r>
          </a:p>
          <a:p>
            <a:pPr marL="0" indent="0">
              <a:buNone/>
            </a:pPr>
            <a:r>
              <a:rPr lang="en-US" dirty="0" smtClean="0"/>
              <a:t>Accounts </a:t>
            </a:r>
            <a:r>
              <a:rPr lang="en-US" dirty="0"/>
              <a:t>receivables	</a:t>
            </a:r>
            <a:r>
              <a:rPr lang="en-US" dirty="0" smtClean="0"/>
              <a:t>=Credit </a:t>
            </a:r>
            <a:r>
              <a:rPr lang="en-US" dirty="0"/>
              <a:t>sales per day	</a:t>
            </a:r>
            <a:r>
              <a:rPr lang="en-US" dirty="0" err="1" smtClean="0"/>
              <a:t>xLength</a:t>
            </a:r>
            <a:r>
              <a:rPr lang="en-US" dirty="0" smtClean="0"/>
              <a:t> </a:t>
            </a:r>
            <a:r>
              <a:rPr lang="en-US" dirty="0"/>
              <a:t>of collection period</a:t>
            </a:r>
          </a:p>
          <a:p>
            <a:pPr marL="0" indent="0">
              <a:buNone/>
            </a:pPr>
            <a:endParaRPr lang="en-US" sz="2800" b="1" dirty="0"/>
          </a:p>
          <a:p>
            <a:pPr marL="0" indent="0">
              <a:buNone/>
            </a:pPr>
            <a:endParaRPr lang="en-US" b="1" dirty="0" smtClean="0"/>
          </a:p>
          <a:p>
            <a:pPr marL="0" indent="0">
              <a:buNone/>
            </a:pPr>
            <a:endParaRPr lang="en-US" sz="2400" dirty="0"/>
          </a:p>
          <a:p>
            <a:endParaRPr lang="en-US" dirty="0"/>
          </a:p>
        </p:txBody>
      </p:sp>
    </p:spTree>
    <p:extLst>
      <p:ext uri="{BB962C8B-B14F-4D97-AF65-F5344CB8AC3E}">
        <p14:creationId xmlns:p14="http://schemas.microsoft.com/office/powerpoint/2010/main" val="3022093982"/>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03901"/>
            <a:ext cx="11582400" cy="709449"/>
          </a:xfrm>
        </p:spPr>
        <p:txBody>
          <a:bodyPr/>
          <a:lstStyle/>
          <a:p>
            <a:pPr algn="l"/>
            <a:r>
              <a:rPr lang="en-US" b="1" dirty="0" smtClean="0"/>
              <a:t/>
            </a:r>
            <a:br>
              <a:rPr lang="en-US" b="1" dirty="0" smtClean="0"/>
            </a:br>
            <a:r>
              <a:rPr lang="en-US" b="1" dirty="0"/>
              <a:t/>
            </a:r>
            <a:br>
              <a:rPr lang="en-US" b="1" dirty="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a:t/>
            </a:r>
            <a:br>
              <a:rPr lang="en-US" b="1" dirty="0"/>
            </a:br>
            <a:r>
              <a:rPr lang="en-US" b="1" dirty="0" smtClean="0"/>
              <a:t/>
            </a:r>
            <a:br>
              <a:rPr lang="en-US" b="1" dirty="0" smtClean="0"/>
            </a:br>
            <a:r>
              <a:rPr lang="en-US" b="1" dirty="0"/>
              <a:t/>
            </a:r>
            <a:br>
              <a:rPr lang="en-US" b="1" dirty="0"/>
            </a:br>
            <a:r>
              <a:rPr lang="en-US" b="1" dirty="0" smtClean="0"/>
              <a:t/>
            </a:r>
            <a:br>
              <a:rPr lang="en-US" b="1" dirty="0" smtClean="0"/>
            </a:br>
            <a:r>
              <a:rPr lang="en-US" b="1" dirty="0" smtClean="0"/>
              <a:t/>
            </a:r>
            <a:br>
              <a:rPr lang="en-US" b="1" dirty="0" smtClean="0"/>
            </a:br>
            <a:r>
              <a:rPr lang="en-US" b="1" dirty="0" smtClean="0"/>
              <a:t>Average </a:t>
            </a:r>
            <a:r>
              <a:rPr lang="en-US" b="1" dirty="0"/>
              <a:t>collection Period</a:t>
            </a:r>
            <a:r>
              <a:rPr lang="en-US" b="1" dirty="0" smtClean="0"/>
              <a:t/>
            </a:r>
            <a:br>
              <a:rPr lang="en-US" b="1" dirty="0" smtClean="0"/>
            </a:br>
            <a:r>
              <a:rPr lang="en-US" dirty="0" smtClean="0"/>
              <a:t> </a:t>
            </a:r>
            <a:r>
              <a:rPr lang="en-US" dirty="0"/>
              <a:t> </a:t>
            </a:r>
            <a:r>
              <a:rPr lang="en-US" sz="3200" b="1" dirty="0" smtClean="0"/>
              <a:t>Depends on</a:t>
            </a:r>
            <a:r>
              <a:rPr lang="en-US" dirty="0" smtClean="0"/>
              <a:t>:</a:t>
            </a:r>
            <a:br>
              <a:rPr lang="en-US" dirty="0" smtClean="0"/>
            </a:br>
            <a:r>
              <a:rPr lang="en-US" sz="3200" dirty="0" smtClean="0"/>
              <a:t>a</a:t>
            </a:r>
            <a:r>
              <a:rPr lang="en-US" sz="3200" dirty="0"/>
              <a:t>)</a:t>
            </a:r>
            <a:r>
              <a:rPr lang="en-US" dirty="0"/>
              <a:t>	</a:t>
            </a:r>
            <a:r>
              <a:rPr lang="en-US" sz="3200" dirty="0"/>
              <a:t>Credit standards which is the maximum risk of acceptable credit accounts</a:t>
            </a:r>
            <a:br>
              <a:rPr lang="en-US" sz="3200" dirty="0"/>
            </a:br>
            <a:r>
              <a:rPr lang="en-US" sz="3200" dirty="0"/>
              <a:t>b)	Credit period which is the length of time for which credit is granted</a:t>
            </a:r>
            <a:br>
              <a:rPr lang="en-US" sz="3200" dirty="0"/>
            </a:br>
            <a:r>
              <a:rPr lang="en-US" sz="3200" dirty="0"/>
              <a:t>c)	Discount given for early payments</a:t>
            </a:r>
            <a:br>
              <a:rPr lang="en-US" sz="3200" dirty="0"/>
            </a:br>
            <a:r>
              <a:rPr lang="en-US" sz="3200" dirty="0"/>
              <a:t>d)	The firm’s collection policy.</a:t>
            </a:r>
            <a:br>
              <a:rPr lang="en-US" sz="3200" dirty="0"/>
            </a:br>
            <a:r>
              <a:rPr lang="en-US" b="1" dirty="0" smtClean="0"/>
              <a:t/>
            </a:r>
            <a:br>
              <a:rPr lang="en-US" b="1" dirty="0" smtClean="0"/>
            </a:br>
            <a:r>
              <a:rPr lang="en-US" b="1" dirty="0" smtClean="0"/>
              <a:t/>
            </a:r>
            <a:br>
              <a:rPr lang="en-US" b="1" dirty="0" smtClean="0"/>
            </a:br>
            <a:r>
              <a:rPr lang="en-US" b="1" dirty="0" smtClean="0"/>
              <a:t/>
            </a:r>
            <a:br>
              <a:rPr lang="en-US" b="1" dirty="0" smtClean="0"/>
            </a:br>
            <a:r>
              <a:rPr lang="en-US" dirty="0"/>
              <a:t> </a:t>
            </a:r>
            <a:br>
              <a:rPr lang="en-US" dirty="0"/>
            </a:br>
            <a:r>
              <a:rPr lang="en-US" sz="3600" dirty="0"/>
              <a:t/>
            </a:r>
            <a:br>
              <a:rPr lang="en-US" sz="3600" dirty="0"/>
            </a:br>
            <a:endParaRPr lang="en-US" sz="3600" dirty="0"/>
          </a:p>
        </p:txBody>
      </p:sp>
      <p:sp>
        <p:nvSpPr>
          <p:cNvPr id="7" name="Rectangle 5"/>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3479859579"/>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82880"/>
            <a:ext cx="11582401" cy="716280"/>
          </a:xfrm>
        </p:spPr>
        <p:txBody>
          <a:bodyPr/>
          <a:lstStyle/>
          <a:p>
            <a:pPr marL="571500" indent="-571500" algn="l">
              <a:buFont typeface="Arial" panose="020B0604020202020204" pitchFamily="34" charset="0"/>
              <a:buChar char="•"/>
            </a:pPr>
            <a:r>
              <a:rPr lang="en-US" b="1" dirty="0" smtClean="0"/>
              <a:t/>
            </a:r>
            <a:br>
              <a:rPr lang="en-US" b="1" dirty="0" smtClean="0"/>
            </a:br>
            <a:r>
              <a:rPr lang="en-US" b="1" dirty="0"/>
              <a:t/>
            </a:r>
            <a:br>
              <a:rPr lang="en-US" b="1" dirty="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a:t/>
            </a:r>
            <a:br>
              <a:rPr lang="en-US" b="1" dirty="0"/>
            </a:br>
            <a:r>
              <a:rPr lang="en-US" b="1" dirty="0" smtClean="0"/>
              <a:t/>
            </a:r>
            <a:br>
              <a:rPr lang="en-US" b="1" dirty="0" smtClean="0"/>
            </a:br>
            <a:r>
              <a:rPr lang="en-US" b="1" dirty="0" smtClean="0"/>
              <a:t/>
            </a:r>
            <a:br>
              <a:rPr lang="en-US" b="1" dirty="0" smtClean="0"/>
            </a:br>
            <a:r>
              <a:rPr lang="en-US" b="1" dirty="0"/>
              <a:t/>
            </a:r>
            <a:br>
              <a:rPr lang="en-US" b="1" dirty="0"/>
            </a:br>
            <a:r>
              <a:rPr lang="en-US" b="1" dirty="0" smtClean="0"/>
              <a:t/>
            </a:r>
            <a:br>
              <a:rPr lang="en-US" b="1" dirty="0" smtClean="0"/>
            </a:br>
            <a:r>
              <a:rPr lang="en-US" b="1" dirty="0"/>
              <a:t/>
            </a:r>
            <a:br>
              <a:rPr lang="en-US" b="1" dirty="0"/>
            </a:br>
            <a:r>
              <a:rPr lang="en-US" b="1" dirty="0" smtClean="0"/>
              <a:t/>
            </a:r>
            <a:br>
              <a:rPr lang="en-US" b="1" dirty="0" smtClean="0"/>
            </a:br>
            <a:r>
              <a:rPr lang="en-US" b="1" dirty="0"/>
              <a:t/>
            </a:r>
            <a:br>
              <a:rPr lang="en-US" b="1" dirty="0"/>
            </a:br>
            <a:r>
              <a:rPr lang="en-US" sz="3600" b="1" dirty="0" smtClean="0"/>
              <a:t>Credit </a:t>
            </a:r>
            <a:r>
              <a:rPr lang="en-US" sz="3600" b="1" dirty="0"/>
              <a:t>Policy-</a:t>
            </a:r>
            <a:r>
              <a:rPr lang="en-US" sz="3600" b="1" dirty="0" err="1"/>
              <a:t>Linient</a:t>
            </a:r>
            <a:r>
              <a:rPr lang="en-US" sz="3600" b="1" dirty="0"/>
              <a:t> policy</a:t>
            </a:r>
            <a:r>
              <a:rPr lang="en-US" sz="3600" b="1" dirty="0" smtClean="0"/>
              <a:t/>
            </a:r>
            <a:br>
              <a:rPr lang="en-US" sz="3600" b="1" dirty="0" smtClean="0"/>
            </a:br>
            <a:r>
              <a:rPr lang="en-US" sz="3200" b="1" dirty="0" smtClean="0"/>
              <a:t/>
            </a:r>
            <a:br>
              <a:rPr lang="en-US" sz="3200" b="1" dirty="0" smtClean="0"/>
            </a:br>
            <a:r>
              <a:rPr lang="en-US" sz="3200" b="1" dirty="0" smtClean="0"/>
              <a:t/>
            </a:r>
            <a:br>
              <a:rPr lang="en-US" sz="3200" b="1" dirty="0" smtClean="0"/>
            </a:br>
            <a:r>
              <a:rPr lang="en-US" sz="3200" dirty="0" smtClean="0"/>
              <a:t>Results </a:t>
            </a:r>
            <a:r>
              <a:rPr lang="en-US" sz="3200" dirty="0"/>
              <a:t>in increased </a:t>
            </a:r>
            <a:r>
              <a:rPr lang="en-US" sz="3200" dirty="0" smtClean="0"/>
              <a:t>sales</a:t>
            </a:r>
            <a:br>
              <a:rPr lang="en-US" sz="3200" dirty="0" smtClean="0"/>
            </a:br>
            <a:r>
              <a:rPr lang="en-US" sz="3200" dirty="0" smtClean="0"/>
              <a:t>Can result </a:t>
            </a:r>
            <a:r>
              <a:rPr lang="en-US" sz="3200" dirty="0"/>
              <a:t>in increased costs such as</a:t>
            </a:r>
            <a:r>
              <a:rPr lang="en-US" sz="3200" dirty="0" smtClean="0"/>
              <a:t>:</a:t>
            </a:r>
            <a:br>
              <a:rPr lang="en-US" sz="3200" dirty="0" smtClean="0"/>
            </a:br>
            <a:r>
              <a:rPr lang="en-US" sz="3200" dirty="0"/>
              <a:t/>
            </a:r>
            <a:br>
              <a:rPr lang="en-US" sz="3200" dirty="0"/>
            </a:br>
            <a:r>
              <a:rPr lang="en-US" sz="3200" dirty="0" smtClean="0"/>
              <a:t>1. Increased </a:t>
            </a:r>
            <a:r>
              <a:rPr lang="en-US" sz="3200" dirty="0"/>
              <a:t>bad debt losses</a:t>
            </a:r>
            <a:br>
              <a:rPr lang="en-US" sz="3200" dirty="0"/>
            </a:br>
            <a:r>
              <a:rPr lang="en-US" sz="3200" dirty="0" smtClean="0"/>
              <a:t>2. Opportunity </a:t>
            </a:r>
            <a:r>
              <a:rPr lang="en-US" sz="3200" dirty="0"/>
              <a:t>cost of tied up capital in receivables</a:t>
            </a:r>
            <a:br>
              <a:rPr lang="en-US" sz="3200" dirty="0"/>
            </a:br>
            <a:r>
              <a:rPr lang="en-US" sz="3200" dirty="0" smtClean="0"/>
              <a:t>3. Increased </a:t>
            </a:r>
            <a:r>
              <a:rPr lang="en-US" sz="3200" dirty="0"/>
              <a:t>cost of carrying out credit analysis</a:t>
            </a:r>
            <a:br>
              <a:rPr lang="en-US" sz="3200" dirty="0"/>
            </a:br>
            <a:r>
              <a:rPr lang="en-US" sz="3200" dirty="0" smtClean="0"/>
              <a:t>4. Increased </a:t>
            </a:r>
            <a:r>
              <a:rPr lang="en-US" sz="3200" dirty="0"/>
              <a:t>collection cost</a:t>
            </a:r>
            <a:br>
              <a:rPr lang="en-US" sz="3200" dirty="0"/>
            </a:br>
            <a:r>
              <a:rPr lang="en-US" sz="3200" dirty="0" smtClean="0"/>
              <a:t>5. Increased </a:t>
            </a:r>
            <a:r>
              <a:rPr lang="en-US" sz="3200" dirty="0"/>
              <a:t>discount costs to encourage early payments</a:t>
            </a:r>
            <a:br>
              <a:rPr lang="en-US" sz="3200" dirty="0"/>
            </a:br>
            <a:r>
              <a:rPr lang="en-US" sz="3200" dirty="0" smtClean="0"/>
              <a:t>.</a:t>
            </a:r>
            <a:r>
              <a:rPr lang="en-US" sz="3200" dirty="0"/>
              <a:t/>
            </a:r>
            <a:br>
              <a:rPr lang="en-US" sz="3200" dirty="0"/>
            </a:br>
            <a:r>
              <a:rPr lang="en-US" dirty="0" smtClean="0"/>
              <a:t/>
            </a:r>
            <a:br>
              <a:rPr lang="en-US" dirty="0" smtClean="0"/>
            </a:br>
            <a:r>
              <a:rPr lang="en-US" dirty="0" smtClean="0"/>
              <a:t/>
            </a:r>
            <a:br>
              <a:rPr lang="en-US" dirty="0" smtClean="0"/>
            </a:br>
            <a:r>
              <a:rPr lang="en-US" b="1" dirty="0" smtClean="0"/>
              <a:t/>
            </a:r>
            <a:br>
              <a:rPr lang="en-US" b="1" dirty="0" smtClean="0"/>
            </a:br>
            <a:r>
              <a:rPr lang="en-US" b="1" dirty="0" smtClean="0"/>
              <a:t/>
            </a:r>
            <a:br>
              <a:rPr lang="en-US" b="1" dirty="0" smtClean="0"/>
            </a:br>
            <a:r>
              <a:rPr lang="en-US" dirty="0"/>
              <a:t> </a:t>
            </a:r>
            <a:br>
              <a:rPr lang="en-US" dirty="0"/>
            </a:br>
            <a:endParaRPr lang="en-US" sz="3600" dirty="0"/>
          </a:p>
        </p:txBody>
      </p:sp>
      <p:sp>
        <p:nvSpPr>
          <p:cNvPr id="7" name="Rectangle 5"/>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2527503651"/>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3421" y="173421"/>
            <a:ext cx="11408979" cy="835572"/>
          </a:xfrm>
        </p:spPr>
        <p:txBody>
          <a:bodyPr/>
          <a:lstStyle/>
          <a:p>
            <a:pPr algn="l"/>
            <a:r>
              <a:rPr lang="en-US" b="1" dirty="0" smtClean="0"/>
              <a:t/>
            </a:r>
            <a:br>
              <a:rPr lang="en-US" b="1" dirty="0" smtClean="0"/>
            </a:br>
            <a:r>
              <a:rPr lang="en-US" b="1" dirty="0"/>
              <a:t/>
            </a:r>
            <a:br>
              <a:rPr lang="en-US" b="1" dirty="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a:t/>
            </a:r>
            <a:br>
              <a:rPr lang="en-US" b="1" dirty="0"/>
            </a:br>
            <a:r>
              <a:rPr lang="en-US" b="1" dirty="0" smtClean="0"/>
              <a:t/>
            </a:r>
            <a:br>
              <a:rPr lang="en-US" b="1" dirty="0" smtClean="0"/>
            </a:br>
            <a:r>
              <a:rPr lang="en-US" b="1" dirty="0"/>
              <a:t/>
            </a:r>
            <a:br>
              <a:rPr lang="en-US" b="1" dirty="0"/>
            </a:br>
            <a:r>
              <a:rPr lang="en-US" b="1" dirty="0" smtClean="0"/>
              <a:t/>
            </a:r>
            <a:br>
              <a:rPr lang="en-US" b="1" dirty="0" smtClean="0"/>
            </a:br>
            <a:r>
              <a:rPr lang="en-US" b="1" dirty="0"/>
              <a:t/>
            </a:r>
            <a:br>
              <a:rPr lang="en-US" b="1" dirty="0"/>
            </a:br>
            <a:r>
              <a:rPr lang="en-US" b="1" dirty="0" smtClean="0"/>
              <a:t>Types </a:t>
            </a:r>
            <a:r>
              <a:rPr lang="en-US" b="1" dirty="0"/>
              <a:t>of Risks</a:t>
            </a:r>
            <a:br>
              <a:rPr lang="en-US" b="1" dirty="0"/>
            </a:br>
            <a:r>
              <a:rPr lang="en-US" b="1" dirty="0"/>
              <a:t/>
            </a:r>
            <a:br>
              <a:rPr lang="en-US" b="1" dirty="0"/>
            </a:br>
            <a:r>
              <a:rPr lang="en-US" dirty="0"/>
              <a:t/>
            </a:r>
            <a:br>
              <a:rPr lang="en-US" dirty="0"/>
            </a:br>
            <a:r>
              <a:rPr lang="en-US" dirty="0" smtClean="0"/>
              <a:t/>
            </a:r>
            <a:br>
              <a:rPr lang="en-US" dirty="0" smtClean="0"/>
            </a:br>
            <a:r>
              <a:rPr lang="en-US" sz="3600" b="1" dirty="0" smtClean="0"/>
              <a:t>Evaluation </a:t>
            </a:r>
            <a:r>
              <a:rPr lang="en-US" sz="3600" b="1" dirty="0"/>
              <a:t>of Investment in Receivables</a:t>
            </a:r>
            <a:r>
              <a:rPr lang="en-US" dirty="0" smtClean="0"/>
              <a:t/>
            </a:r>
            <a:br>
              <a:rPr lang="en-US" dirty="0" smtClean="0"/>
            </a:br>
            <a:r>
              <a:rPr lang="en-US" dirty="0" smtClean="0"/>
              <a:t/>
            </a:r>
            <a:br>
              <a:rPr lang="en-US" dirty="0" smtClean="0"/>
            </a:br>
            <a:r>
              <a:rPr lang="en-US" dirty="0"/>
              <a:t/>
            </a:r>
            <a:br>
              <a:rPr lang="en-US" dirty="0"/>
            </a:br>
            <a:r>
              <a:rPr lang="en-US" sz="3200" dirty="0" smtClean="0"/>
              <a:t>Involves </a:t>
            </a:r>
            <a:r>
              <a:rPr lang="en-US" sz="3200" dirty="0"/>
              <a:t>the following steps:</a:t>
            </a:r>
            <a:br>
              <a:rPr lang="en-US" sz="3200" dirty="0"/>
            </a:br>
            <a:r>
              <a:rPr lang="en-US" sz="3200" dirty="0"/>
              <a:t> </a:t>
            </a:r>
            <a:br>
              <a:rPr lang="en-US" sz="3200" dirty="0"/>
            </a:br>
            <a:r>
              <a:rPr lang="en-US" sz="3200" dirty="0"/>
              <a:t>Estimation of incremental operating profits from increased sales</a:t>
            </a:r>
            <a:br>
              <a:rPr lang="en-US" sz="3200" dirty="0"/>
            </a:br>
            <a:r>
              <a:rPr lang="en-US" sz="3200" dirty="0"/>
              <a:t>Estimation of incremental investment in account receivable</a:t>
            </a:r>
            <a:br>
              <a:rPr lang="en-US" sz="3200" dirty="0"/>
            </a:br>
            <a:r>
              <a:rPr lang="en-US" sz="3200" dirty="0"/>
              <a:t>Estimation of incremental costs</a:t>
            </a:r>
            <a:br>
              <a:rPr lang="en-US" sz="3200" dirty="0"/>
            </a:br>
            <a:r>
              <a:rPr lang="en-US" sz="3200" dirty="0"/>
              <a:t>Comparison of incremental profits with incremental costs</a:t>
            </a:r>
            <a:br>
              <a:rPr lang="en-US" sz="3200" dirty="0"/>
            </a:br>
            <a:r>
              <a:rPr lang="en-US" sz="3200" b="1" dirty="0" smtClean="0"/>
              <a:t/>
            </a:r>
            <a:br>
              <a:rPr lang="en-US" sz="3200" b="1" dirty="0" smtClean="0"/>
            </a:br>
            <a:r>
              <a:rPr lang="en-US" b="1" dirty="0" smtClean="0"/>
              <a:t/>
            </a:r>
            <a:br>
              <a:rPr lang="en-US" b="1" dirty="0" smtClean="0"/>
            </a:br>
            <a:r>
              <a:rPr lang="en-US" b="1" dirty="0"/>
              <a:t/>
            </a:r>
            <a:br>
              <a:rPr lang="en-US" b="1" dirty="0"/>
            </a:br>
            <a:r>
              <a:rPr lang="en-US" b="1" dirty="0" smtClean="0"/>
              <a:t/>
            </a:r>
            <a:br>
              <a:rPr lang="en-US" b="1" dirty="0" smtClean="0"/>
            </a:br>
            <a:r>
              <a:rPr lang="en-US" b="1" dirty="0"/>
              <a:t/>
            </a:r>
            <a:br>
              <a:rPr lang="en-US" b="1" dirty="0"/>
            </a:br>
            <a:r>
              <a:rPr lang="en-US" b="1" dirty="0" smtClean="0"/>
              <a:t/>
            </a:r>
            <a:br>
              <a:rPr lang="en-US" b="1" dirty="0" smtClean="0"/>
            </a:br>
            <a:r>
              <a:rPr lang="en-US" b="1" dirty="0" smtClean="0"/>
              <a:t/>
            </a:r>
            <a:br>
              <a:rPr lang="en-US" b="1" dirty="0" smtClean="0"/>
            </a:br>
            <a:r>
              <a:rPr lang="en-US" dirty="0"/>
              <a:t> </a:t>
            </a:r>
            <a:br>
              <a:rPr lang="en-US" dirty="0"/>
            </a:br>
            <a:endParaRPr lang="en-US" sz="3600" dirty="0"/>
          </a:p>
        </p:txBody>
      </p:sp>
      <p:sp>
        <p:nvSpPr>
          <p:cNvPr id="7" name="Rectangle 5"/>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4294671568"/>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3421" y="173421"/>
            <a:ext cx="11408979" cy="835572"/>
          </a:xfrm>
        </p:spPr>
        <p:txBody>
          <a:bodyPr/>
          <a:lstStyle/>
          <a:p>
            <a:pPr algn="l"/>
            <a:r>
              <a:rPr lang="en-US" b="1" dirty="0" smtClean="0"/>
              <a:t/>
            </a:r>
            <a:br>
              <a:rPr lang="en-US" b="1" dirty="0" smtClean="0"/>
            </a:br>
            <a:r>
              <a:rPr lang="en-US" b="1" dirty="0"/>
              <a:t/>
            </a:r>
            <a:br>
              <a:rPr lang="en-US" b="1" dirty="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a:t/>
            </a:r>
            <a:br>
              <a:rPr lang="en-US" b="1" dirty="0"/>
            </a:br>
            <a:r>
              <a:rPr lang="en-US" b="1" dirty="0" smtClean="0"/>
              <a:t/>
            </a:r>
            <a:br>
              <a:rPr lang="en-US" b="1" dirty="0" smtClean="0"/>
            </a:br>
            <a:r>
              <a:rPr lang="en-US" b="1" dirty="0"/>
              <a:t/>
            </a:r>
            <a:br>
              <a:rPr lang="en-US" b="1" dirty="0"/>
            </a:br>
            <a:r>
              <a:rPr lang="en-US" b="1" dirty="0" smtClean="0"/>
              <a:t/>
            </a:r>
            <a:br>
              <a:rPr lang="en-US" b="1" dirty="0" smtClean="0"/>
            </a:br>
            <a:r>
              <a:rPr lang="en-US" sz="3600" b="1" dirty="0"/>
              <a:t>Credit Terms</a:t>
            </a:r>
            <a:r>
              <a:rPr lang="en-US" sz="3600" b="1" dirty="0" smtClean="0"/>
              <a:t/>
            </a:r>
            <a:br>
              <a:rPr lang="en-US" sz="3600" b="1" dirty="0" smtClean="0"/>
            </a:br>
            <a:r>
              <a:rPr lang="en-US" b="1" dirty="0"/>
              <a:t/>
            </a:r>
            <a:br>
              <a:rPr lang="en-US" b="1" dirty="0"/>
            </a:br>
            <a:r>
              <a:rPr lang="en-US" sz="3200" dirty="0" smtClean="0"/>
              <a:t>Credit </a:t>
            </a:r>
            <a:r>
              <a:rPr lang="en-US" sz="3200" dirty="0"/>
              <a:t>terms involve both the length of the credit period and the discount given.  </a:t>
            </a:r>
            <a:r>
              <a:rPr lang="en-US" sz="3200" dirty="0" smtClean="0"/>
              <a:t/>
            </a:r>
            <a:br>
              <a:rPr lang="en-US" sz="3200" dirty="0" smtClean="0"/>
            </a:br>
            <a:r>
              <a:rPr lang="en-US" sz="3200" dirty="0" smtClean="0"/>
              <a:t/>
            </a:r>
            <a:br>
              <a:rPr lang="en-US" sz="3200" dirty="0" smtClean="0"/>
            </a:br>
            <a:r>
              <a:rPr lang="en-US" sz="3200" dirty="0" smtClean="0"/>
              <a:t>The </a:t>
            </a:r>
            <a:r>
              <a:rPr lang="en-US" sz="3200" dirty="0"/>
              <a:t>terms 2/10, n/30 means that a 2% discount is given if the bill is paid before the tenth day after the date of invoice otherwise the net amount should be paid by the 30</a:t>
            </a:r>
            <a:r>
              <a:rPr lang="en-US" sz="3200" baseline="30000" dirty="0"/>
              <a:t>th</a:t>
            </a:r>
            <a:r>
              <a:rPr lang="en-US" sz="3200" dirty="0"/>
              <a:t> day</a:t>
            </a:r>
            <a:r>
              <a:rPr lang="en-US" sz="3200" dirty="0" smtClean="0"/>
              <a:t>.</a:t>
            </a:r>
            <a:br>
              <a:rPr lang="en-US" sz="3200" dirty="0" smtClean="0"/>
            </a:br>
            <a:r>
              <a:rPr lang="en-US" sz="3200" dirty="0"/>
              <a:t/>
            </a:r>
            <a:br>
              <a:rPr lang="en-US" sz="3200" dirty="0"/>
            </a:br>
            <a:r>
              <a:rPr lang="en-US" sz="3200" dirty="0" smtClean="0"/>
              <a:t>A firm </a:t>
            </a:r>
            <a:r>
              <a:rPr lang="en-US" sz="3200" dirty="0"/>
              <a:t>should look at the profitability caused by longer credit and discount period or a higher rate of discount against increased cost.</a:t>
            </a:r>
            <a:r>
              <a:rPr lang="en-US" dirty="0"/>
              <a:t/>
            </a:r>
            <a:br>
              <a:rPr lang="en-US" dirty="0"/>
            </a:br>
            <a:r>
              <a:rPr lang="en-US" sz="3200" b="1" dirty="0"/>
              <a:t> </a:t>
            </a:r>
            <a:r>
              <a:rPr lang="en-US" sz="3200" b="1" dirty="0" smtClean="0"/>
              <a:t/>
            </a:r>
            <a:br>
              <a:rPr lang="en-US" sz="3200" b="1" dirty="0" smtClean="0"/>
            </a:br>
            <a:r>
              <a:rPr lang="en-US" b="1" dirty="0"/>
              <a:t/>
            </a:r>
            <a:br>
              <a:rPr lang="en-US" b="1" dirty="0"/>
            </a:br>
            <a:r>
              <a:rPr lang="en-US" b="1" dirty="0" smtClean="0"/>
              <a:t/>
            </a:r>
            <a:br>
              <a:rPr lang="en-US" b="1" dirty="0" smtClean="0"/>
            </a:br>
            <a:r>
              <a:rPr lang="en-US" b="1" dirty="0" smtClean="0"/>
              <a:t/>
            </a:r>
            <a:br>
              <a:rPr lang="en-US" b="1" dirty="0" smtClean="0"/>
            </a:br>
            <a:r>
              <a:rPr lang="en-US" sz="3600" dirty="0"/>
              <a:t/>
            </a:r>
            <a:br>
              <a:rPr lang="en-US" sz="3600" dirty="0"/>
            </a:br>
            <a:endParaRPr lang="en-US" sz="3200" dirty="0"/>
          </a:p>
        </p:txBody>
      </p:sp>
      <p:sp>
        <p:nvSpPr>
          <p:cNvPr id="7" name="Rectangle 5"/>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1491229532"/>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4778" y="152399"/>
            <a:ext cx="11347622" cy="688259"/>
          </a:xfrm>
        </p:spPr>
        <p:txBody>
          <a:bodyPr/>
          <a:lstStyle/>
          <a:p>
            <a:r>
              <a:rPr lang="en-US" b="1" dirty="0" smtClean="0"/>
              <a:t/>
            </a:r>
            <a:br>
              <a:rPr lang="en-US" b="1" dirty="0" smtClean="0"/>
            </a:br>
            <a:r>
              <a:rPr lang="en-US" b="1" dirty="0"/>
              <a:t/>
            </a:r>
            <a:br>
              <a:rPr lang="en-US" b="1" dirty="0"/>
            </a:br>
            <a:r>
              <a:rPr lang="en-US" b="1" dirty="0" smtClean="0"/>
              <a:t/>
            </a:r>
            <a:br>
              <a:rPr lang="en-US" b="1" dirty="0" smtClean="0"/>
            </a:br>
            <a:r>
              <a:rPr lang="en-US" sz="3600" b="1" dirty="0"/>
              <a:t>Illustration</a:t>
            </a:r>
            <a:r>
              <a:rPr lang="en-US" sz="3600" dirty="0"/>
              <a:t/>
            </a:r>
            <a:br>
              <a:rPr lang="en-US" sz="3600" dirty="0"/>
            </a:br>
            <a:r>
              <a:rPr lang="en-US" dirty="0"/>
              <a:t> </a:t>
            </a:r>
            <a:br>
              <a:rPr lang="en-US" dirty="0"/>
            </a:br>
            <a:r>
              <a:rPr lang="en-US" sz="3600" dirty="0"/>
              <a:t/>
            </a:r>
            <a:br>
              <a:rPr lang="en-US" sz="3600" dirty="0"/>
            </a:br>
            <a:endParaRPr lang="en-US" sz="3600" dirty="0"/>
          </a:p>
        </p:txBody>
      </p:sp>
      <p:sp>
        <p:nvSpPr>
          <p:cNvPr id="3" name="Content Placeholder 2"/>
          <p:cNvSpPr>
            <a:spLocks noGrp="1"/>
          </p:cNvSpPr>
          <p:nvPr>
            <p:ph idx="1"/>
          </p:nvPr>
        </p:nvSpPr>
        <p:spPr>
          <a:xfrm>
            <a:off x="234778" y="993056"/>
            <a:ext cx="11685079" cy="5750644"/>
          </a:xfrm>
        </p:spPr>
        <p:txBody>
          <a:bodyPr/>
          <a:lstStyle/>
          <a:p>
            <a:r>
              <a:rPr lang="en-US" dirty="0" smtClean="0"/>
              <a:t>ZED Ltd  is evaluating </a:t>
            </a:r>
            <a:r>
              <a:rPr lang="en-US" dirty="0"/>
              <a:t>two proposed </a:t>
            </a:r>
            <a:r>
              <a:rPr lang="en-US" dirty="0" smtClean="0"/>
              <a:t>credit policies</a:t>
            </a:r>
            <a:r>
              <a:rPr lang="en-US" dirty="0"/>
              <a:t>. </a:t>
            </a:r>
            <a:endParaRPr lang="en-US" dirty="0" smtClean="0"/>
          </a:p>
          <a:p>
            <a:r>
              <a:rPr lang="en-US" dirty="0" smtClean="0"/>
              <a:t>The firm has annual </a:t>
            </a:r>
            <a:r>
              <a:rPr lang="en-US" dirty="0"/>
              <a:t>credit sales of $ 5000,000 dollars and accounts receivable turnover ratio of 4 times a year. </a:t>
            </a:r>
            <a:endParaRPr lang="en-US" dirty="0" smtClean="0"/>
          </a:p>
          <a:p>
            <a:r>
              <a:rPr lang="en-US" dirty="0" smtClean="0"/>
              <a:t>The </a:t>
            </a:r>
            <a:r>
              <a:rPr lang="en-US" dirty="0"/>
              <a:t>current level of loss due to bad debts is $ 150,000. </a:t>
            </a:r>
            <a:endParaRPr lang="en-US" dirty="0" smtClean="0"/>
          </a:p>
          <a:p>
            <a:r>
              <a:rPr lang="en-US" dirty="0" smtClean="0"/>
              <a:t>The </a:t>
            </a:r>
            <a:r>
              <a:rPr lang="en-US" dirty="0"/>
              <a:t>firm is required to give a return of 25% on the investment in new accounts receivables. </a:t>
            </a:r>
            <a:endParaRPr lang="en-US" dirty="0" smtClean="0"/>
          </a:p>
          <a:p>
            <a:r>
              <a:rPr lang="en-US" dirty="0" smtClean="0"/>
              <a:t>The </a:t>
            </a:r>
            <a:r>
              <a:rPr lang="en-US" dirty="0"/>
              <a:t>company’s variable costs are 70% of the selling price. </a:t>
            </a:r>
          </a:p>
          <a:p>
            <a:pPr marL="0" indent="0">
              <a:buNone/>
            </a:pPr>
            <a:endParaRPr lang="en-US" dirty="0" smtClean="0"/>
          </a:p>
          <a:p>
            <a:pPr marL="0" indent="0">
              <a:buNone/>
            </a:pPr>
            <a:r>
              <a:rPr lang="en-US" dirty="0" smtClean="0"/>
              <a:t>Given </a:t>
            </a:r>
            <a:r>
              <a:rPr lang="en-US" dirty="0"/>
              <a:t>the following information, which is the better option?</a:t>
            </a:r>
          </a:p>
          <a:p>
            <a:pPr marL="0" indent="0">
              <a:buNone/>
            </a:pPr>
            <a:r>
              <a:rPr lang="en-US" dirty="0"/>
              <a:t> </a:t>
            </a:r>
          </a:p>
          <a:p>
            <a:pPr marL="0" indent="0">
              <a:buNone/>
            </a:pPr>
            <a:endParaRPr lang="en-US" sz="3600" i="1" dirty="0"/>
          </a:p>
          <a:p>
            <a:pPr algn="just"/>
            <a:endParaRPr lang="en-US" dirty="0"/>
          </a:p>
        </p:txBody>
      </p:sp>
      <p:sp>
        <p:nvSpPr>
          <p:cNvPr id="7" name="Rectangle 5"/>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1705140726"/>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4778" y="152399"/>
            <a:ext cx="11347622" cy="688259"/>
          </a:xfrm>
        </p:spPr>
        <p:txBody>
          <a:bodyPr/>
          <a:lstStyle/>
          <a:p>
            <a:pPr algn="l"/>
            <a:r>
              <a:rPr lang="en-US" b="1" dirty="0" smtClean="0"/>
              <a:t/>
            </a:r>
            <a:br>
              <a:rPr lang="en-US" b="1" dirty="0" smtClean="0"/>
            </a:br>
            <a:r>
              <a:rPr lang="en-US" b="1" dirty="0"/>
              <a:t/>
            </a:r>
            <a:br>
              <a:rPr lang="en-US" b="1" dirty="0"/>
            </a:br>
            <a:r>
              <a:rPr lang="en-US" b="1" dirty="0" smtClean="0"/>
              <a:t/>
            </a:r>
            <a:br>
              <a:rPr lang="en-US" b="1" dirty="0" smtClean="0"/>
            </a:br>
            <a:r>
              <a:rPr lang="en-US" sz="3600" b="1" dirty="0"/>
              <a:t>S</a:t>
            </a:r>
            <a:r>
              <a:rPr lang="en-US" sz="3600" b="1" dirty="0" smtClean="0"/>
              <a:t>olution</a:t>
            </a:r>
            <a:r>
              <a:rPr lang="en-US" sz="3600" b="1" dirty="0"/>
              <a:t/>
            </a:r>
            <a:br>
              <a:rPr lang="en-US" sz="3600" b="1" dirty="0"/>
            </a:br>
            <a:r>
              <a:rPr lang="en-US" dirty="0"/>
              <a:t> </a:t>
            </a:r>
            <a:br>
              <a:rPr lang="en-US" dirty="0"/>
            </a:br>
            <a:r>
              <a:rPr lang="en-US" sz="3600" dirty="0"/>
              <a:t/>
            </a:r>
            <a:br>
              <a:rPr lang="en-US" sz="3600" dirty="0"/>
            </a:br>
            <a:endParaRPr lang="en-US" sz="3600" dirty="0"/>
          </a:p>
        </p:txBody>
      </p:sp>
      <p:sp>
        <p:nvSpPr>
          <p:cNvPr id="3" name="Content Placeholder 2"/>
          <p:cNvSpPr>
            <a:spLocks noGrp="1"/>
          </p:cNvSpPr>
          <p:nvPr>
            <p:ph idx="1"/>
          </p:nvPr>
        </p:nvSpPr>
        <p:spPr>
          <a:xfrm>
            <a:off x="234778" y="993056"/>
            <a:ext cx="11685079" cy="5750644"/>
          </a:xfrm>
        </p:spPr>
        <p:txBody>
          <a:bodyPr/>
          <a:lstStyle/>
          <a:p>
            <a:pPr lvl="0">
              <a:buFont typeface="Arial" panose="020B0604020202020204" pitchFamily="34" charset="0"/>
              <a:buChar char="•"/>
            </a:pPr>
            <a:endParaRPr lang="en-US" dirty="0" smtClean="0"/>
          </a:p>
          <a:p>
            <a:pPr marL="0" indent="0">
              <a:buNone/>
            </a:pPr>
            <a:endParaRPr lang="en-US" sz="3600" i="1" dirty="0"/>
          </a:p>
          <a:p>
            <a:pPr algn="just"/>
            <a:endParaRPr lang="en-US" dirty="0"/>
          </a:p>
        </p:txBody>
      </p:sp>
      <p:sp>
        <p:nvSpPr>
          <p:cNvPr id="7" name="Rectangle 5"/>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5" name="Table 4"/>
          <p:cNvGraphicFramePr>
            <a:graphicFrameLocks noGrp="1"/>
          </p:cNvGraphicFramePr>
          <p:nvPr>
            <p:extLst>
              <p:ext uri="{D42A27DB-BD31-4B8C-83A1-F6EECF244321}">
                <p14:modId xmlns:p14="http://schemas.microsoft.com/office/powerpoint/2010/main" val="1483245352"/>
              </p:ext>
            </p:extLst>
          </p:nvPr>
        </p:nvGraphicFramePr>
        <p:xfrm>
          <a:off x="521331" y="1295398"/>
          <a:ext cx="7098668" cy="4848744"/>
        </p:xfrm>
        <a:graphic>
          <a:graphicData uri="http://schemas.openxmlformats.org/drawingml/2006/table">
            <a:tbl>
              <a:tblPr firstRow="1" firstCol="1" bandRow="1"/>
              <a:tblGrid>
                <a:gridCol w="2084709">
                  <a:extLst>
                    <a:ext uri="{9D8B030D-6E8A-4147-A177-3AD203B41FA5}">
                      <a16:colId xmlns:a16="http://schemas.microsoft.com/office/drawing/2014/main" val="1279300844"/>
                    </a:ext>
                  </a:extLst>
                </a:gridCol>
                <a:gridCol w="1737360">
                  <a:extLst>
                    <a:ext uri="{9D8B030D-6E8A-4147-A177-3AD203B41FA5}">
                      <a16:colId xmlns:a16="http://schemas.microsoft.com/office/drawing/2014/main" val="1332954112"/>
                    </a:ext>
                  </a:extLst>
                </a:gridCol>
                <a:gridCol w="1706880">
                  <a:extLst>
                    <a:ext uri="{9D8B030D-6E8A-4147-A177-3AD203B41FA5}">
                      <a16:colId xmlns:a16="http://schemas.microsoft.com/office/drawing/2014/main" val="2520360621"/>
                    </a:ext>
                  </a:extLst>
                </a:gridCol>
                <a:gridCol w="1569719">
                  <a:extLst>
                    <a:ext uri="{9D8B030D-6E8A-4147-A177-3AD203B41FA5}">
                      <a16:colId xmlns:a16="http://schemas.microsoft.com/office/drawing/2014/main" val="2899552296"/>
                    </a:ext>
                  </a:extLst>
                </a:gridCol>
              </a:tblGrid>
              <a:tr h="1468593">
                <a:tc>
                  <a:txBody>
                    <a:bodyPr/>
                    <a:lstStyle/>
                    <a:p>
                      <a:pPr algn="just">
                        <a:lnSpc>
                          <a:spcPct val="115000"/>
                        </a:lnSpc>
                        <a:spcAft>
                          <a:spcPts val="0"/>
                        </a:spcAft>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2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2400" b="1" i="1" dirty="0">
                          <a:effectLst/>
                          <a:latin typeface="Times New Roman" panose="02020603050405020304" pitchFamily="18" charset="0"/>
                          <a:ea typeface="Calibri" panose="020F0502020204030204" pitchFamily="34" charset="0"/>
                          <a:cs typeface="Times New Roman" panose="02020603050405020304" pitchFamily="18" charset="0"/>
                        </a:rPr>
                        <a:t>Present Policy</a:t>
                      </a:r>
                      <a:endParaRPr lang="en-US" sz="2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US" sz="2400" b="1" i="1" dirty="0">
                          <a:solidFill>
                            <a:srgbClr val="000000"/>
                          </a:solidFill>
                          <a:effectLst/>
                          <a:latin typeface="SegoeUI-BoldItalic"/>
                          <a:ea typeface="Calibri" panose="020F0502020204030204" pitchFamily="34" charset="0"/>
                          <a:cs typeface="SegoeUI-BoldItalic"/>
                        </a:rPr>
                        <a:t>Policy</a:t>
                      </a:r>
                      <a:endParaRPr lang="en-US" sz="24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lnSpc>
                          <a:spcPct val="115000"/>
                        </a:lnSpc>
                        <a:spcAft>
                          <a:spcPts val="0"/>
                        </a:spcAft>
                      </a:pPr>
                      <a:r>
                        <a:rPr lang="en-US" sz="2400" b="1" i="1" dirty="0">
                          <a:solidFill>
                            <a:srgbClr val="000000"/>
                          </a:solidFill>
                          <a:effectLst/>
                          <a:latin typeface="SegoeUI-BoldItalic"/>
                          <a:ea typeface="Calibri" panose="020F0502020204030204" pitchFamily="34" charset="0"/>
                          <a:cs typeface="SegoeUI-BoldItalic"/>
                        </a:rPr>
                        <a:t>Option I</a:t>
                      </a:r>
                      <a:endParaRPr lang="en-US" sz="2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US" sz="2400" b="1" i="1" dirty="0">
                          <a:solidFill>
                            <a:srgbClr val="000000"/>
                          </a:solidFill>
                          <a:effectLst/>
                          <a:latin typeface="SegoeUI-BoldItalic"/>
                          <a:ea typeface="Calibri" panose="020F0502020204030204" pitchFamily="34" charset="0"/>
                          <a:cs typeface="SegoeUI-BoldItalic"/>
                        </a:rPr>
                        <a:t>Policy</a:t>
                      </a:r>
                      <a:endParaRPr lang="en-US" sz="24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lnSpc>
                          <a:spcPct val="115000"/>
                        </a:lnSpc>
                        <a:spcAft>
                          <a:spcPts val="0"/>
                        </a:spcAft>
                      </a:pPr>
                      <a:r>
                        <a:rPr lang="en-US" sz="2400" b="1" i="1" dirty="0">
                          <a:solidFill>
                            <a:srgbClr val="000000"/>
                          </a:solidFill>
                          <a:effectLst/>
                          <a:latin typeface="SegoeUI-BoldItalic"/>
                          <a:ea typeface="Calibri" panose="020F0502020204030204" pitchFamily="34" charset="0"/>
                          <a:cs typeface="SegoeUI-BoldItalic"/>
                        </a:rPr>
                        <a:t>Option II</a:t>
                      </a:r>
                      <a:endParaRPr lang="en-US" sz="2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838897654"/>
                  </a:ext>
                </a:extLst>
              </a:tr>
              <a:tr h="823586">
                <a:tc>
                  <a:txBody>
                    <a:bodyPr/>
                    <a:lstStyle/>
                    <a:p>
                      <a:pPr algn="just">
                        <a:lnSpc>
                          <a:spcPct val="115000"/>
                        </a:lnSpc>
                        <a:spcAft>
                          <a:spcPts val="0"/>
                        </a:spcAft>
                      </a:pPr>
                      <a:r>
                        <a:rPr lang="en-US" sz="2400">
                          <a:effectLst/>
                          <a:latin typeface="SegoeUI"/>
                          <a:ea typeface="Calibri" panose="020F0502020204030204" pitchFamily="34" charset="0"/>
                          <a:cs typeface="SegoeUI"/>
                        </a:rPr>
                        <a:t>Annual credit sales</a:t>
                      </a:r>
                      <a:endParaRPr lang="en-US"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2400">
                          <a:effectLst/>
                          <a:latin typeface="SegoeUI"/>
                          <a:ea typeface="Calibri" panose="020F0502020204030204" pitchFamily="34" charset="0"/>
                          <a:cs typeface="SegoeUI"/>
                        </a:rPr>
                        <a:t>5,000,000 </a:t>
                      </a:r>
                      <a:endParaRPr lang="en-US"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2400" dirty="0">
                          <a:effectLst/>
                          <a:latin typeface="SegoeUI"/>
                          <a:ea typeface="Calibri" panose="020F0502020204030204" pitchFamily="34" charset="0"/>
                          <a:cs typeface="SegoeUI"/>
                        </a:rPr>
                        <a:t>6,000,000</a:t>
                      </a:r>
                      <a:endParaRPr lang="en-US" sz="2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2400">
                          <a:effectLst/>
                          <a:latin typeface="SegoeUI"/>
                          <a:ea typeface="Calibri" panose="020F0502020204030204" pitchFamily="34" charset="0"/>
                          <a:cs typeface="SegoeUI"/>
                        </a:rPr>
                        <a:t>6,750,000</a:t>
                      </a:r>
                      <a:endParaRPr lang="en-US"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315596833"/>
                  </a:ext>
                </a:extLst>
              </a:tr>
              <a:tr h="1681966">
                <a:tc>
                  <a:txBody>
                    <a:bodyPr/>
                    <a:lstStyle/>
                    <a:p>
                      <a:pPr algn="just">
                        <a:lnSpc>
                          <a:spcPct val="115000"/>
                        </a:lnSpc>
                        <a:spcAft>
                          <a:spcPts val="0"/>
                        </a:spcAft>
                      </a:pPr>
                      <a:r>
                        <a:rPr lang="en-US" sz="2400">
                          <a:effectLst/>
                          <a:latin typeface="SegoeUI"/>
                          <a:ea typeface="Calibri" panose="020F0502020204030204" pitchFamily="34" charset="0"/>
                          <a:cs typeface="SegoeUI"/>
                        </a:rPr>
                        <a:t>Accounts receivable turnover ratio </a:t>
                      </a:r>
                      <a:endParaRPr lang="en-US"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2400" dirty="0">
                          <a:effectLst/>
                          <a:latin typeface="SegoeUI"/>
                          <a:ea typeface="Calibri" panose="020F0502020204030204" pitchFamily="34" charset="0"/>
                          <a:cs typeface="SegoeUI"/>
                        </a:rPr>
                        <a:t>4 times </a:t>
                      </a:r>
                      <a:endParaRPr lang="en-US" sz="2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2400">
                          <a:effectLst/>
                          <a:latin typeface="SegoeUI"/>
                          <a:ea typeface="Calibri" panose="020F0502020204030204" pitchFamily="34" charset="0"/>
                          <a:cs typeface="SegoeUI"/>
                        </a:rPr>
                        <a:t>3 times </a:t>
                      </a:r>
                      <a:endParaRPr lang="en-US"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2400" dirty="0">
                          <a:effectLst/>
                          <a:latin typeface="SegoeUI"/>
                          <a:ea typeface="Calibri" panose="020F0502020204030204" pitchFamily="34" charset="0"/>
                          <a:cs typeface="SegoeUI"/>
                        </a:rPr>
                        <a:t> 2.4 times</a:t>
                      </a:r>
                      <a:endParaRPr lang="en-US" sz="2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45052660"/>
                  </a:ext>
                </a:extLst>
              </a:tr>
              <a:tr h="856937">
                <a:tc>
                  <a:txBody>
                    <a:bodyPr/>
                    <a:lstStyle/>
                    <a:p>
                      <a:pPr algn="just">
                        <a:lnSpc>
                          <a:spcPct val="115000"/>
                        </a:lnSpc>
                        <a:spcAft>
                          <a:spcPts val="0"/>
                        </a:spcAft>
                      </a:pPr>
                      <a:r>
                        <a:rPr lang="en-US" sz="2400" dirty="0">
                          <a:effectLst/>
                          <a:latin typeface="SegoeUI"/>
                          <a:ea typeface="Calibri" panose="020F0502020204030204" pitchFamily="34" charset="0"/>
                          <a:cs typeface="SegoeUI"/>
                        </a:rPr>
                        <a:t>Bad debt losses </a:t>
                      </a:r>
                      <a:endParaRPr lang="en-US" sz="2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2400" dirty="0">
                          <a:effectLst/>
                          <a:latin typeface="SegoeUI"/>
                          <a:ea typeface="Calibri" panose="020F0502020204030204" pitchFamily="34" charset="0"/>
                          <a:cs typeface="SegoeUI"/>
                        </a:rPr>
                        <a:t>150,000</a:t>
                      </a:r>
                      <a:endParaRPr lang="en-US" sz="2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300,000</a:t>
                      </a:r>
                      <a:endParaRPr lang="en-US" sz="2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450,000</a:t>
                      </a:r>
                      <a:endParaRPr lang="en-US" sz="2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631037326"/>
                  </a:ext>
                </a:extLst>
              </a:tr>
            </a:tbl>
          </a:graphicData>
        </a:graphic>
      </p:graphicFrame>
    </p:spTree>
    <p:extLst>
      <p:ext uri="{BB962C8B-B14F-4D97-AF65-F5344CB8AC3E}">
        <p14:creationId xmlns:p14="http://schemas.microsoft.com/office/powerpoint/2010/main" val="2253989341"/>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4778" y="152399"/>
            <a:ext cx="11347622" cy="688259"/>
          </a:xfrm>
        </p:spPr>
        <p:txBody>
          <a:bodyPr/>
          <a:lstStyle/>
          <a:p>
            <a:pPr algn="l"/>
            <a:r>
              <a:rPr lang="en-US" b="1" dirty="0" smtClean="0"/>
              <a:t/>
            </a:r>
            <a:br>
              <a:rPr lang="en-US" b="1" dirty="0" smtClean="0"/>
            </a:br>
            <a:r>
              <a:rPr lang="en-US" b="1" dirty="0"/>
              <a:t/>
            </a:r>
            <a:br>
              <a:rPr lang="en-US" b="1" dirty="0"/>
            </a:br>
            <a:r>
              <a:rPr lang="en-US" sz="3600" b="1" dirty="0"/>
              <a:t>S</a:t>
            </a:r>
            <a:r>
              <a:rPr lang="en-US" sz="3600" b="1" dirty="0" smtClean="0"/>
              <a:t>olution</a:t>
            </a:r>
            <a:r>
              <a:rPr lang="en-US" b="1" dirty="0" smtClean="0"/>
              <a:t/>
            </a:r>
            <a:br>
              <a:rPr lang="en-US" b="1" dirty="0" smtClean="0"/>
            </a:br>
            <a:r>
              <a:rPr lang="en-US" dirty="0"/>
              <a:t> </a:t>
            </a:r>
            <a:br>
              <a:rPr lang="en-US" dirty="0"/>
            </a:br>
            <a:r>
              <a:rPr lang="en-US" sz="3600" dirty="0"/>
              <a:t/>
            </a:r>
            <a:br>
              <a:rPr lang="en-US" sz="3600" dirty="0"/>
            </a:br>
            <a:endParaRPr lang="en-US" sz="3600"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802644268"/>
              </p:ext>
            </p:extLst>
          </p:nvPr>
        </p:nvGraphicFramePr>
        <p:xfrm>
          <a:off x="234779" y="993055"/>
          <a:ext cx="9274982" cy="5641132"/>
        </p:xfrm>
        <a:graphic>
          <a:graphicData uri="http://schemas.openxmlformats.org/drawingml/2006/table">
            <a:tbl>
              <a:tblPr firstRow="1" firstCol="1" bandRow="1"/>
              <a:tblGrid>
                <a:gridCol w="578138">
                  <a:extLst>
                    <a:ext uri="{9D8B030D-6E8A-4147-A177-3AD203B41FA5}">
                      <a16:colId xmlns:a16="http://schemas.microsoft.com/office/drawing/2014/main" val="3939312479"/>
                    </a:ext>
                  </a:extLst>
                </a:gridCol>
                <a:gridCol w="3494918">
                  <a:extLst>
                    <a:ext uri="{9D8B030D-6E8A-4147-A177-3AD203B41FA5}">
                      <a16:colId xmlns:a16="http://schemas.microsoft.com/office/drawing/2014/main" val="2706809117"/>
                    </a:ext>
                  </a:extLst>
                </a:gridCol>
                <a:gridCol w="1491934">
                  <a:extLst>
                    <a:ext uri="{9D8B030D-6E8A-4147-A177-3AD203B41FA5}">
                      <a16:colId xmlns:a16="http://schemas.microsoft.com/office/drawing/2014/main" val="147205460"/>
                    </a:ext>
                  </a:extLst>
                </a:gridCol>
                <a:gridCol w="1854996">
                  <a:extLst>
                    <a:ext uri="{9D8B030D-6E8A-4147-A177-3AD203B41FA5}">
                      <a16:colId xmlns:a16="http://schemas.microsoft.com/office/drawing/2014/main" val="501436622"/>
                    </a:ext>
                  </a:extLst>
                </a:gridCol>
                <a:gridCol w="1854996">
                  <a:extLst>
                    <a:ext uri="{9D8B030D-6E8A-4147-A177-3AD203B41FA5}">
                      <a16:colId xmlns:a16="http://schemas.microsoft.com/office/drawing/2014/main" val="2839548616"/>
                    </a:ext>
                  </a:extLst>
                </a:gridCol>
              </a:tblGrid>
              <a:tr h="701040">
                <a:tc>
                  <a:txBody>
                    <a:bodyPr/>
                    <a:lstStyle/>
                    <a:p>
                      <a:pPr algn="just">
                        <a:lnSpc>
                          <a:spcPct val="115000"/>
                        </a:lnSpc>
                        <a:spcAft>
                          <a:spcPts val="0"/>
                        </a:spcAft>
                      </a:pPr>
                      <a:r>
                        <a:rPr lang="en-US" sz="2000" dirty="0">
                          <a:effectLst/>
                          <a:latin typeface="SegoeUI-Italic"/>
                          <a:ea typeface="Calibri" panose="020F0502020204030204" pitchFamily="34" charset="0"/>
                          <a:cs typeface="SegoeUI-Italic"/>
                        </a:rPr>
                        <a:t> </a:t>
                      </a: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2000" b="1" i="1" dirty="0">
                          <a:effectLst/>
                          <a:latin typeface="SegoeUI-Italic"/>
                          <a:ea typeface="Calibri" panose="020F0502020204030204" pitchFamily="34" charset="0"/>
                          <a:cs typeface="SegoeUI-Italic"/>
                        </a:rPr>
                        <a:t>Particulars</a:t>
                      </a: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2000" b="1" i="1">
                          <a:effectLst/>
                          <a:latin typeface="Times New Roman" panose="02020603050405020304" pitchFamily="18" charset="0"/>
                          <a:ea typeface="Calibri" panose="020F0502020204030204" pitchFamily="34" charset="0"/>
                          <a:cs typeface="Times New Roman" panose="02020603050405020304" pitchFamily="18" charset="0"/>
                        </a:rPr>
                        <a:t>Present Policy</a:t>
                      </a:r>
                      <a:endParaRPr lang="en-US" sz="2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US" sz="2000" b="1" i="1">
                          <a:solidFill>
                            <a:srgbClr val="000000"/>
                          </a:solidFill>
                          <a:effectLst/>
                          <a:latin typeface="SegoeUI-BoldItalic"/>
                          <a:ea typeface="Calibri" panose="020F0502020204030204" pitchFamily="34" charset="0"/>
                          <a:cs typeface="SegoeUI-BoldItalic"/>
                        </a:rPr>
                        <a:t>Policy</a:t>
                      </a:r>
                      <a:endParaRPr lang="en-US" sz="2000">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lnSpc>
                          <a:spcPct val="115000"/>
                        </a:lnSpc>
                        <a:spcAft>
                          <a:spcPts val="0"/>
                        </a:spcAft>
                      </a:pPr>
                      <a:r>
                        <a:rPr lang="en-US" sz="2000" b="1" i="1">
                          <a:solidFill>
                            <a:srgbClr val="000000"/>
                          </a:solidFill>
                          <a:effectLst/>
                          <a:latin typeface="SegoeUI-BoldItalic"/>
                          <a:ea typeface="Calibri" panose="020F0502020204030204" pitchFamily="34" charset="0"/>
                          <a:cs typeface="SegoeUI-BoldItalic"/>
                        </a:rPr>
                        <a:t>Option I</a:t>
                      </a:r>
                      <a:endParaRPr lang="en-US" sz="2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US" sz="2000" b="1" i="1">
                          <a:solidFill>
                            <a:srgbClr val="000000"/>
                          </a:solidFill>
                          <a:effectLst/>
                          <a:latin typeface="SegoeUI-BoldItalic"/>
                          <a:ea typeface="Calibri" panose="020F0502020204030204" pitchFamily="34" charset="0"/>
                          <a:cs typeface="SegoeUI-BoldItalic"/>
                        </a:rPr>
                        <a:t>Policy</a:t>
                      </a:r>
                      <a:endParaRPr lang="en-US" sz="2000">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lnSpc>
                          <a:spcPct val="115000"/>
                        </a:lnSpc>
                        <a:spcAft>
                          <a:spcPts val="0"/>
                        </a:spcAft>
                      </a:pPr>
                      <a:r>
                        <a:rPr lang="en-US" sz="2000" b="1" i="1">
                          <a:solidFill>
                            <a:srgbClr val="000000"/>
                          </a:solidFill>
                          <a:effectLst/>
                          <a:latin typeface="SegoeUI-BoldItalic"/>
                          <a:ea typeface="Calibri" panose="020F0502020204030204" pitchFamily="34" charset="0"/>
                          <a:cs typeface="SegoeUI-BoldItalic"/>
                        </a:rPr>
                        <a:t>Option II</a:t>
                      </a:r>
                      <a:endParaRPr lang="en-US" sz="2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000744842"/>
                  </a:ext>
                </a:extLst>
              </a:tr>
              <a:tr h="350520">
                <a:tc>
                  <a:txBody>
                    <a:bodyPr/>
                    <a:lstStyle/>
                    <a:p>
                      <a:pPr algn="just">
                        <a:lnSpc>
                          <a:spcPct val="115000"/>
                        </a:lnSpc>
                        <a:spcAft>
                          <a:spcPts val="0"/>
                        </a:spcAft>
                      </a:pPr>
                      <a:r>
                        <a:rPr lang="en-US" sz="2000" i="1">
                          <a:effectLst/>
                          <a:latin typeface="SegoeUI-Italic"/>
                          <a:ea typeface="Calibri" panose="020F0502020204030204" pitchFamily="34" charset="0"/>
                          <a:cs typeface="SegoeUI-Italic"/>
                        </a:rPr>
                        <a:t> </a:t>
                      </a:r>
                      <a:endParaRPr lang="en-US" sz="2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2000" i="1" dirty="0">
                          <a:effectLst/>
                          <a:latin typeface="SegoeUI-Italic"/>
                          <a:ea typeface="Calibri" panose="020F0502020204030204" pitchFamily="34" charset="0"/>
                          <a:cs typeface="SegoeUI-Italic"/>
                        </a:rPr>
                        <a:t> </a:t>
                      </a: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2000" i="1">
                          <a:effectLst/>
                          <a:latin typeface="SegoeUI-Italic"/>
                          <a:ea typeface="Calibri" panose="020F0502020204030204" pitchFamily="34" charset="0"/>
                          <a:cs typeface="SegoeUI-Italic"/>
                        </a:rPr>
                        <a:t>$</a:t>
                      </a:r>
                      <a:endParaRPr lang="en-US" sz="2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2000" i="1">
                          <a:effectLst/>
                          <a:latin typeface="SegoeUI-Italic"/>
                          <a:ea typeface="Calibri" panose="020F0502020204030204" pitchFamily="34" charset="0"/>
                          <a:cs typeface="SegoeUI-Italic"/>
                        </a:rPr>
                        <a:t>$</a:t>
                      </a:r>
                      <a:endParaRPr lang="en-US" sz="2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2000" i="1">
                          <a:effectLst/>
                          <a:latin typeface="SegoeUI-Italic"/>
                          <a:ea typeface="Calibri" panose="020F0502020204030204" pitchFamily="34" charset="0"/>
                          <a:cs typeface="SegoeUI-Italic"/>
                        </a:rPr>
                        <a:t>$</a:t>
                      </a:r>
                      <a:endParaRPr lang="en-US" sz="2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685626529"/>
                  </a:ext>
                </a:extLst>
              </a:tr>
              <a:tr h="350520">
                <a:tc>
                  <a:txBody>
                    <a:bodyPr/>
                    <a:lstStyle/>
                    <a:p>
                      <a:pPr algn="just">
                        <a:lnSpc>
                          <a:spcPct val="115000"/>
                        </a:lnSpc>
                        <a:spcAft>
                          <a:spcPts val="0"/>
                        </a:spcAft>
                      </a:pPr>
                      <a:r>
                        <a:rPr lang="en-US" sz="2000" b="1">
                          <a:effectLst/>
                          <a:latin typeface="SegoeUI-Bold"/>
                          <a:ea typeface="Calibri" panose="020F0502020204030204" pitchFamily="34" charset="0"/>
                          <a:cs typeface="SegoeUI-Bold"/>
                        </a:rPr>
                        <a:t>A </a:t>
                      </a:r>
                      <a:endParaRPr lang="en-US" sz="2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2000" b="1" dirty="0">
                          <a:effectLst/>
                          <a:latin typeface="SegoeUI-Bold"/>
                          <a:ea typeface="Calibri" panose="020F0502020204030204" pitchFamily="34" charset="0"/>
                          <a:cs typeface="SegoeUI-Bold"/>
                        </a:rPr>
                        <a:t>Expected Profit:</a:t>
                      </a: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2000" i="1">
                          <a:effectLst/>
                          <a:latin typeface="SegoeUI-Italic"/>
                          <a:ea typeface="Calibri" panose="020F0502020204030204" pitchFamily="34" charset="0"/>
                          <a:cs typeface="SegoeUI-Italic"/>
                        </a:rPr>
                        <a:t> </a:t>
                      </a:r>
                      <a:endParaRPr lang="en-US" sz="2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2000" i="1" dirty="0">
                          <a:effectLst/>
                          <a:latin typeface="SegoeUI-Italic"/>
                          <a:ea typeface="Calibri" panose="020F0502020204030204" pitchFamily="34" charset="0"/>
                          <a:cs typeface="SegoeUI-Italic"/>
                        </a:rPr>
                        <a:t> </a:t>
                      </a: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2000" i="1">
                          <a:effectLst/>
                          <a:latin typeface="SegoeUI-Italic"/>
                          <a:ea typeface="Calibri" panose="020F0502020204030204" pitchFamily="34" charset="0"/>
                          <a:cs typeface="SegoeUI-Italic"/>
                        </a:rPr>
                        <a:t> </a:t>
                      </a:r>
                      <a:endParaRPr lang="en-US" sz="2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191154160"/>
                  </a:ext>
                </a:extLst>
              </a:tr>
              <a:tr h="469213">
                <a:tc>
                  <a:txBody>
                    <a:bodyPr/>
                    <a:lstStyle/>
                    <a:p>
                      <a:pPr algn="just">
                        <a:lnSpc>
                          <a:spcPct val="115000"/>
                        </a:lnSpc>
                        <a:spcAft>
                          <a:spcPts val="0"/>
                        </a:spcAft>
                      </a:pPr>
                      <a:r>
                        <a:rPr lang="en-US" sz="2000" i="1">
                          <a:effectLst/>
                          <a:latin typeface="SegoeUI-Italic"/>
                          <a:ea typeface="Calibri" panose="020F0502020204030204" pitchFamily="34" charset="0"/>
                          <a:cs typeface="SegoeUI-Italic"/>
                        </a:rPr>
                        <a:t> </a:t>
                      </a:r>
                      <a:endParaRPr lang="en-US" sz="2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2000" dirty="0">
                          <a:effectLst/>
                          <a:latin typeface="SegoeUI"/>
                          <a:ea typeface="Calibri" panose="020F0502020204030204" pitchFamily="34" charset="0"/>
                          <a:cs typeface="SegoeUI"/>
                        </a:rPr>
                        <a:t>(a) Credit Sales</a:t>
                      </a: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2000">
                          <a:effectLst/>
                          <a:latin typeface="SegoeUI"/>
                          <a:ea typeface="Calibri" panose="020F0502020204030204" pitchFamily="34" charset="0"/>
                          <a:cs typeface="SegoeUI"/>
                        </a:rPr>
                        <a:t>5,000,000</a:t>
                      </a:r>
                      <a:endParaRPr lang="en-US" sz="2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2000">
                          <a:effectLst/>
                          <a:latin typeface="SegoeUI"/>
                          <a:ea typeface="Calibri" panose="020F0502020204030204" pitchFamily="34" charset="0"/>
                          <a:cs typeface="SegoeUI"/>
                        </a:rPr>
                        <a:t>6,000,000</a:t>
                      </a:r>
                      <a:endParaRPr lang="en-US" sz="2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2000" dirty="0">
                          <a:effectLst/>
                          <a:latin typeface="SegoeUI"/>
                          <a:ea typeface="Calibri" panose="020F0502020204030204" pitchFamily="34" charset="0"/>
                          <a:cs typeface="SegoeUI"/>
                        </a:rPr>
                        <a:t>6,750,000</a:t>
                      </a: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400422953"/>
                  </a:ext>
                </a:extLst>
              </a:tr>
              <a:tr h="701040">
                <a:tc>
                  <a:txBody>
                    <a:bodyPr/>
                    <a:lstStyle/>
                    <a:p>
                      <a:pPr algn="just">
                        <a:lnSpc>
                          <a:spcPct val="115000"/>
                        </a:lnSpc>
                        <a:spcAft>
                          <a:spcPts val="0"/>
                        </a:spcAft>
                      </a:pPr>
                      <a:r>
                        <a:rPr lang="en-US" sz="2000" i="1">
                          <a:effectLst/>
                          <a:latin typeface="SegoeUI-Italic"/>
                          <a:ea typeface="Calibri" panose="020F0502020204030204" pitchFamily="34" charset="0"/>
                          <a:cs typeface="SegoeUI-Italic"/>
                        </a:rPr>
                        <a:t> </a:t>
                      </a:r>
                      <a:endParaRPr lang="en-US" sz="2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2000" dirty="0">
                          <a:effectLst/>
                          <a:latin typeface="SegoeUI"/>
                          <a:ea typeface="Calibri" panose="020F0502020204030204" pitchFamily="34" charset="0"/>
                          <a:cs typeface="SegoeUI"/>
                        </a:rPr>
                        <a:t>(b) Total Cost other than Bad Debts:</a:t>
                      </a: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2000" i="1" dirty="0">
                          <a:effectLst/>
                          <a:latin typeface="SegoeUI-Italic"/>
                          <a:ea typeface="Calibri" panose="020F0502020204030204" pitchFamily="34" charset="0"/>
                          <a:cs typeface="SegoeUI-Italic"/>
                        </a:rPr>
                        <a:t> </a:t>
                      </a: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2000" i="1">
                          <a:effectLst/>
                          <a:latin typeface="SegoeUI-Italic"/>
                          <a:ea typeface="Calibri" panose="020F0502020204030204" pitchFamily="34" charset="0"/>
                          <a:cs typeface="SegoeUI-Italic"/>
                        </a:rPr>
                        <a:t> </a:t>
                      </a:r>
                      <a:endParaRPr lang="en-US" sz="2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2000" i="1" dirty="0">
                          <a:effectLst/>
                          <a:latin typeface="SegoeUI-Italic"/>
                          <a:ea typeface="Calibri" panose="020F0502020204030204" pitchFamily="34" charset="0"/>
                          <a:cs typeface="SegoeUI-Italic"/>
                        </a:rPr>
                        <a:t> </a:t>
                      </a: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510293306"/>
                  </a:ext>
                </a:extLst>
              </a:tr>
              <a:tr h="469213">
                <a:tc>
                  <a:txBody>
                    <a:bodyPr/>
                    <a:lstStyle/>
                    <a:p>
                      <a:pPr algn="just">
                        <a:lnSpc>
                          <a:spcPct val="115000"/>
                        </a:lnSpc>
                        <a:spcAft>
                          <a:spcPts val="0"/>
                        </a:spcAft>
                      </a:pPr>
                      <a:r>
                        <a:rPr lang="en-US" sz="2000" i="1">
                          <a:effectLst/>
                          <a:latin typeface="SegoeUI-Italic"/>
                          <a:ea typeface="Calibri" panose="020F0502020204030204" pitchFamily="34" charset="0"/>
                          <a:cs typeface="SegoeUI-Italic"/>
                        </a:rPr>
                        <a:t> </a:t>
                      </a:r>
                      <a:endParaRPr lang="en-US" sz="2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2000">
                          <a:effectLst/>
                          <a:latin typeface="SegoeUI"/>
                          <a:ea typeface="Calibri" panose="020F0502020204030204" pitchFamily="34" charset="0"/>
                          <a:cs typeface="SegoeUI"/>
                        </a:rPr>
                        <a:t>      (i) Variable Costs</a:t>
                      </a:r>
                      <a:endParaRPr lang="en-US" sz="2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US" sz="2000" dirty="0">
                          <a:effectLst/>
                          <a:latin typeface="SegoeUI"/>
                          <a:ea typeface="Calibri" panose="020F0502020204030204" pitchFamily="34" charset="0"/>
                          <a:cs typeface="SegoeUI"/>
                        </a:rPr>
                        <a:t>3,500,000 </a:t>
                      </a: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US" sz="2000">
                          <a:effectLst/>
                          <a:latin typeface="SegoeUI"/>
                          <a:ea typeface="Calibri" panose="020F0502020204030204" pitchFamily="34" charset="0"/>
                          <a:cs typeface="SegoeUI"/>
                        </a:rPr>
                        <a:t>4,200,000 </a:t>
                      </a:r>
                      <a:endParaRPr lang="en-US" sz="2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US" sz="2000">
                          <a:effectLst/>
                          <a:latin typeface="SegoeUI"/>
                          <a:ea typeface="Calibri" panose="020F0502020204030204" pitchFamily="34" charset="0"/>
                          <a:cs typeface="SegoeUI"/>
                        </a:rPr>
                        <a:t>4,725,000</a:t>
                      </a:r>
                      <a:endParaRPr lang="en-US" sz="2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001110871"/>
                  </a:ext>
                </a:extLst>
              </a:tr>
              <a:tr h="469213">
                <a:tc>
                  <a:txBody>
                    <a:bodyPr/>
                    <a:lstStyle/>
                    <a:p>
                      <a:pPr algn="just">
                        <a:lnSpc>
                          <a:spcPct val="115000"/>
                        </a:lnSpc>
                        <a:spcAft>
                          <a:spcPts val="0"/>
                        </a:spcAft>
                      </a:pPr>
                      <a:r>
                        <a:rPr lang="en-US" sz="2000" i="1">
                          <a:effectLst/>
                          <a:latin typeface="SegoeUI-Italic"/>
                          <a:ea typeface="Calibri" panose="020F0502020204030204" pitchFamily="34" charset="0"/>
                          <a:cs typeface="SegoeUI-Italic"/>
                        </a:rPr>
                        <a:t> </a:t>
                      </a:r>
                      <a:endParaRPr lang="en-US" sz="2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2000">
                          <a:effectLst/>
                          <a:latin typeface="SegoeUI"/>
                          <a:ea typeface="Calibri" panose="020F0502020204030204" pitchFamily="34" charset="0"/>
                          <a:cs typeface="SegoeUI"/>
                        </a:rPr>
                        <a:t>c) Bad Debts</a:t>
                      </a:r>
                      <a:endParaRPr lang="en-US" sz="2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2000" dirty="0">
                          <a:effectLst/>
                          <a:latin typeface="SegoeUI"/>
                          <a:ea typeface="Calibri" panose="020F0502020204030204" pitchFamily="34" charset="0"/>
                          <a:cs typeface="SegoeUI"/>
                        </a:rPr>
                        <a:t>150,000</a:t>
                      </a: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2000" dirty="0">
                          <a:effectLst/>
                          <a:latin typeface="SegoeUI"/>
                          <a:ea typeface="Calibri" panose="020F0502020204030204" pitchFamily="34" charset="0"/>
                          <a:cs typeface="SegoeUI"/>
                        </a:rPr>
                        <a:t>300,000</a:t>
                      </a: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2000">
                          <a:effectLst/>
                          <a:latin typeface="SegoeUI"/>
                          <a:ea typeface="Calibri" panose="020F0502020204030204" pitchFamily="34" charset="0"/>
                          <a:cs typeface="SegoeUI"/>
                        </a:rPr>
                        <a:t>450,000</a:t>
                      </a:r>
                      <a:endParaRPr lang="en-US" sz="2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284583680"/>
                  </a:ext>
                </a:extLst>
              </a:tr>
              <a:tr h="701040">
                <a:tc>
                  <a:txBody>
                    <a:bodyPr/>
                    <a:lstStyle/>
                    <a:p>
                      <a:pPr algn="just">
                        <a:lnSpc>
                          <a:spcPct val="115000"/>
                        </a:lnSpc>
                        <a:spcAft>
                          <a:spcPts val="0"/>
                        </a:spcAft>
                      </a:pPr>
                      <a:r>
                        <a:rPr lang="en-US" sz="2000" i="1">
                          <a:effectLst/>
                          <a:latin typeface="SegoeUI-Italic"/>
                          <a:ea typeface="Calibri" panose="020F0502020204030204" pitchFamily="34" charset="0"/>
                          <a:cs typeface="SegoeUI-Italic"/>
                        </a:rPr>
                        <a:t> </a:t>
                      </a:r>
                      <a:endParaRPr lang="en-US" sz="2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2000">
                          <a:effectLst/>
                          <a:latin typeface="SegoeUI"/>
                          <a:ea typeface="Calibri" panose="020F0502020204030204" pitchFamily="34" charset="0"/>
                          <a:cs typeface="SegoeUI"/>
                        </a:rPr>
                        <a:t>d) Expected Profit [(a) – (b) – (c)]</a:t>
                      </a:r>
                      <a:endParaRPr lang="en-US" sz="2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2000">
                          <a:effectLst/>
                          <a:latin typeface="SegoeUI"/>
                          <a:ea typeface="Calibri" panose="020F0502020204030204" pitchFamily="34" charset="0"/>
                          <a:cs typeface="SegoeUI"/>
                        </a:rPr>
                        <a:t>1,350,000</a:t>
                      </a:r>
                      <a:endParaRPr lang="en-US" sz="2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2000" dirty="0">
                          <a:effectLst/>
                          <a:latin typeface="SegoeUI"/>
                          <a:ea typeface="Calibri" panose="020F0502020204030204" pitchFamily="34" charset="0"/>
                          <a:cs typeface="SegoeUI"/>
                        </a:rPr>
                        <a:t>1,5000,000</a:t>
                      </a: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2000">
                          <a:effectLst/>
                          <a:latin typeface="SegoeUI"/>
                          <a:ea typeface="Calibri" panose="020F0502020204030204" pitchFamily="34" charset="0"/>
                          <a:cs typeface="SegoeUI"/>
                        </a:rPr>
                        <a:t>1,575,000</a:t>
                      </a:r>
                      <a:endParaRPr lang="en-US" sz="2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539664634"/>
                  </a:ext>
                </a:extLst>
              </a:tr>
              <a:tr h="960120">
                <a:tc>
                  <a:txBody>
                    <a:bodyPr/>
                    <a:lstStyle/>
                    <a:p>
                      <a:pPr algn="just">
                        <a:lnSpc>
                          <a:spcPct val="115000"/>
                        </a:lnSpc>
                        <a:spcAft>
                          <a:spcPts val="0"/>
                        </a:spcAft>
                      </a:pPr>
                      <a:r>
                        <a:rPr lang="en-US" sz="2000" b="1" i="1">
                          <a:effectLst/>
                          <a:latin typeface="SegoeUI-Italic"/>
                          <a:ea typeface="Calibri" panose="020F0502020204030204" pitchFamily="34" charset="0"/>
                          <a:cs typeface="SegoeUI-Italic"/>
                        </a:rPr>
                        <a:t>B</a:t>
                      </a:r>
                      <a:endParaRPr lang="en-US" sz="2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US" sz="2000" b="1">
                          <a:effectLst/>
                          <a:latin typeface="SegoeUI-Bold"/>
                          <a:ea typeface="Calibri" panose="020F0502020204030204" pitchFamily="34" charset="0"/>
                          <a:cs typeface="SegoeUI-Bold"/>
                        </a:rPr>
                        <a:t>Opportunity Cost of Investments in</a:t>
                      </a:r>
                      <a:endParaRPr lang="en-US" sz="2000">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lnSpc>
                          <a:spcPct val="115000"/>
                        </a:lnSpc>
                        <a:spcAft>
                          <a:spcPts val="0"/>
                        </a:spcAft>
                      </a:pPr>
                      <a:r>
                        <a:rPr lang="en-US" sz="2000" b="1">
                          <a:effectLst/>
                          <a:latin typeface="SegoeUI-Bold"/>
                          <a:ea typeface="Calibri" panose="020F0502020204030204" pitchFamily="34" charset="0"/>
                          <a:cs typeface="SegoeUI-Bold"/>
                        </a:rPr>
                        <a:t>Receivables</a:t>
                      </a:r>
                      <a:endParaRPr lang="en-US" sz="2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2000" i="1">
                          <a:effectLst/>
                          <a:latin typeface="SegoeUI-Italic"/>
                          <a:ea typeface="Calibri" panose="020F0502020204030204" pitchFamily="34" charset="0"/>
                          <a:cs typeface="SegoeUI-Italic"/>
                        </a:rPr>
                        <a:t>218,750</a:t>
                      </a:r>
                      <a:endParaRPr lang="en-US" sz="2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2000" i="1" dirty="0">
                          <a:effectLst/>
                          <a:latin typeface="SegoeUI-Italic"/>
                          <a:ea typeface="Calibri" panose="020F0502020204030204" pitchFamily="34" charset="0"/>
                          <a:cs typeface="SegoeUI-Italic"/>
                        </a:rPr>
                        <a:t>350,000</a:t>
                      </a: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2000" dirty="0">
                          <a:effectLst/>
                          <a:latin typeface="SegoeUI"/>
                          <a:ea typeface="Calibri" panose="020F0502020204030204" pitchFamily="34" charset="0"/>
                          <a:cs typeface="SegoeUI"/>
                        </a:rPr>
                        <a:t>492,188</a:t>
                      </a: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337120817"/>
                  </a:ext>
                </a:extLst>
              </a:tr>
              <a:tr h="469213">
                <a:tc>
                  <a:txBody>
                    <a:bodyPr/>
                    <a:lstStyle/>
                    <a:p>
                      <a:pPr algn="just">
                        <a:lnSpc>
                          <a:spcPct val="115000"/>
                        </a:lnSpc>
                        <a:spcAft>
                          <a:spcPts val="0"/>
                        </a:spcAft>
                      </a:pPr>
                      <a:r>
                        <a:rPr lang="en-US" sz="2000" b="1">
                          <a:effectLst/>
                          <a:latin typeface="SegoeUI-Bold"/>
                          <a:ea typeface="Calibri" panose="020F0502020204030204" pitchFamily="34" charset="0"/>
                          <a:cs typeface="SegoeUI-Bold"/>
                        </a:rPr>
                        <a:t>C</a:t>
                      </a:r>
                      <a:endParaRPr lang="en-US" sz="2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2000" b="1" dirty="0">
                          <a:effectLst/>
                          <a:latin typeface="SegoeUI-Bold"/>
                          <a:ea typeface="Calibri" panose="020F0502020204030204" pitchFamily="34" charset="0"/>
                          <a:cs typeface="SegoeUI-Bold"/>
                        </a:rPr>
                        <a:t>Net Benefits (A – B)</a:t>
                      </a: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2000">
                          <a:effectLst/>
                          <a:latin typeface="SegoeUI"/>
                          <a:ea typeface="Calibri" panose="020F0502020204030204" pitchFamily="34" charset="0"/>
                          <a:cs typeface="SegoeUI"/>
                        </a:rPr>
                        <a:t>1,131,250</a:t>
                      </a:r>
                      <a:endParaRPr lang="en-US" sz="2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2000">
                          <a:effectLst/>
                          <a:latin typeface="SegoeUI"/>
                          <a:ea typeface="Calibri" panose="020F0502020204030204" pitchFamily="34" charset="0"/>
                          <a:cs typeface="SegoeUI"/>
                        </a:rPr>
                        <a:t>1,150,000</a:t>
                      </a:r>
                      <a:endParaRPr lang="en-US" sz="2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2000" dirty="0">
                          <a:effectLst/>
                          <a:latin typeface="SegoeUI"/>
                          <a:ea typeface="Calibri" panose="020F0502020204030204" pitchFamily="34" charset="0"/>
                          <a:cs typeface="SegoeUI"/>
                        </a:rPr>
                        <a:t>1,082,812</a:t>
                      </a: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28065427"/>
                  </a:ext>
                </a:extLst>
              </a:tr>
            </a:tbl>
          </a:graphicData>
        </a:graphic>
      </p:graphicFrame>
      <p:sp>
        <p:nvSpPr>
          <p:cNvPr id="7" name="Rectangle 5"/>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4018710429"/>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4778" y="152399"/>
            <a:ext cx="11347622" cy="688259"/>
          </a:xfrm>
        </p:spPr>
        <p:txBody>
          <a:bodyPr/>
          <a:lstStyle/>
          <a:p>
            <a:pPr algn="l"/>
            <a:r>
              <a:rPr lang="en-US" b="1" dirty="0" smtClean="0"/>
              <a:t/>
            </a:r>
            <a:br>
              <a:rPr lang="en-US" b="1" dirty="0" smtClean="0"/>
            </a:br>
            <a:r>
              <a:rPr lang="en-US" b="1" dirty="0"/>
              <a:t/>
            </a:r>
            <a:br>
              <a:rPr lang="en-US" b="1" dirty="0"/>
            </a:br>
            <a:r>
              <a:rPr lang="en-US" sz="3600" b="1" dirty="0"/>
              <a:t>S</a:t>
            </a:r>
            <a:r>
              <a:rPr lang="en-US" sz="3600" b="1" dirty="0" smtClean="0"/>
              <a:t>olution</a:t>
            </a:r>
            <a:r>
              <a:rPr lang="en-US" sz="3600" dirty="0"/>
              <a:t> </a:t>
            </a:r>
            <a:r>
              <a:rPr lang="en-US" sz="3600" dirty="0" smtClean="0"/>
              <a:t>-</a:t>
            </a:r>
            <a:r>
              <a:rPr lang="en-US" dirty="0"/>
              <a:t> </a:t>
            </a:r>
            <a:r>
              <a:rPr lang="en-US" sz="3600" b="1" dirty="0"/>
              <a:t>Opportunity Cost of Average Investments</a:t>
            </a:r>
            <a:r>
              <a:rPr lang="en-US" sz="3600" b="1" dirty="0"/>
              <a:t/>
            </a:r>
            <a:br>
              <a:rPr lang="en-US" sz="3600" b="1" dirty="0"/>
            </a:br>
            <a:r>
              <a:rPr lang="en-US" sz="3600" dirty="0"/>
              <a:t/>
            </a:r>
            <a:br>
              <a:rPr lang="en-US" sz="3600" dirty="0"/>
            </a:br>
            <a:endParaRPr lang="en-US" sz="3600" dirty="0"/>
          </a:p>
        </p:txBody>
      </p:sp>
      <mc:AlternateContent xmlns:mc="http://schemas.openxmlformats.org/markup-compatibility/2006">
        <mc:Choice xmlns:a14="http://schemas.microsoft.com/office/drawing/2010/main" Requires="a14">
          <p:sp>
            <p:nvSpPr>
              <p:cNvPr id="3" name="Content Placeholder 2"/>
              <p:cNvSpPr>
                <a:spLocks noGrp="1"/>
              </p:cNvSpPr>
              <p:nvPr>
                <p:ph idx="1"/>
              </p:nvPr>
            </p:nvSpPr>
            <p:spPr>
              <a:xfrm>
                <a:off x="234778" y="993056"/>
                <a:ext cx="11685079" cy="5750644"/>
              </a:xfrm>
            </p:spPr>
            <p:txBody>
              <a:bodyPr/>
              <a:lstStyle/>
              <a:p>
                <a:pPr marL="0" indent="0">
                  <a:buNone/>
                </a:pPr>
                <a:r>
                  <a:rPr lang="en-US" dirty="0"/>
                  <a:t> </a:t>
                </a:r>
                <a:r>
                  <a:rPr lang="en-US" dirty="0" smtClean="0"/>
                  <a:t>Opportunity </a:t>
                </a:r>
                <a:r>
                  <a:rPr lang="en-US" dirty="0"/>
                  <a:t>Cost =Total cost X  </a:t>
                </a:r>
                <a14:m>
                  <m:oMath xmlns:m="http://schemas.openxmlformats.org/officeDocument/2006/math">
                    <m:f>
                      <m:fPr>
                        <m:ctrlPr>
                          <a:rPr lang="en-US" i="1"/>
                        </m:ctrlPr>
                      </m:fPr>
                      <m:num>
                        <m:r>
                          <a:rPr lang="en-US" i="1"/>
                          <m:t>𝐶𝑜𝑙𝑙𝑒𝑐𝑡𝑖𝑜𝑛</m:t>
                        </m:r>
                        <m:r>
                          <a:rPr lang="en-US" i="1"/>
                          <m:t> </m:t>
                        </m:r>
                        <m:r>
                          <a:rPr lang="en-US" i="1"/>
                          <m:t>𝑃𝑒𝑟𝑖𝑜𝑑</m:t>
                        </m:r>
                      </m:num>
                      <m:den>
                        <m:r>
                          <a:rPr lang="en-US" i="1"/>
                          <m:t>12</m:t>
                        </m:r>
                      </m:den>
                    </m:f>
                    <m:r>
                      <a:rPr lang="en-US" i="1"/>
                      <m:t>𝑥</m:t>
                    </m:r>
                    <m:f>
                      <m:fPr>
                        <m:ctrlPr>
                          <a:rPr lang="en-US" i="1"/>
                        </m:ctrlPr>
                      </m:fPr>
                      <m:num>
                        <m:r>
                          <a:rPr lang="en-US" i="1"/>
                          <m:t>𝑅𝑎𝑡𝑒</m:t>
                        </m:r>
                        <m:r>
                          <a:rPr lang="en-US" i="1"/>
                          <m:t> </m:t>
                        </m:r>
                        <m:r>
                          <a:rPr lang="en-US" i="1"/>
                          <m:t>𝑜𝑓</m:t>
                        </m:r>
                        <m:r>
                          <a:rPr lang="en-US" i="1"/>
                          <m:t> </m:t>
                        </m:r>
                        <m:r>
                          <a:rPr lang="en-US" i="1"/>
                          <m:t>𝑅𝑒𝑡𝑢𝑟𝑛</m:t>
                        </m:r>
                      </m:num>
                      <m:den>
                        <m:r>
                          <a:rPr lang="en-US" i="1"/>
                          <m:t>100</m:t>
                        </m:r>
                      </m:den>
                    </m:f>
                  </m:oMath>
                </a14:m>
                <a:endParaRPr lang="en-US" dirty="0" smtClean="0"/>
              </a:p>
              <a:p>
                <a:pPr marL="0" indent="0">
                  <a:buNone/>
                </a:pPr>
                <a:endParaRPr lang="en-US" dirty="0"/>
              </a:p>
              <a:p>
                <a:pPr marL="0" indent="0">
                  <a:buNone/>
                </a:pPr>
                <a:r>
                  <a:rPr lang="en-US" dirty="0" smtClean="0"/>
                  <a:t>Present </a:t>
                </a:r>
                <a:r>
                  <a:rPr lang="en-US" dirty="0"/>
                  <a:t>Policy = </a:t>
                </a:r>
                <a:r>
                  <a:rPr lang="en-US" dirty="0" smtClean="0"/>
                  <a:t>3,500,000 </a:t>
                </a:r>
                <a:r>
                  <a:rPr lang="en-US" dirty="0"/>
                  <a:t>x 3/12 x 25% = </a:t>
                </a:r>
                <a:r>
                  <a:rPr lang="en-US" dirty="0" smtClean="0"/>
                  <a:t> </a:t>
                </a:r>
                <a:r>
                  <a:rPr lang="en-US" dirty="0"/>
                  <a:t>218,750</a:t>
                </a:r>
              </a:p>
              <a:p>
                <a:pPr marL="0" indent="0">
                  <a:buNone/>
                </a:pPr>
                <a:r>
                  <a:rPr lang="en-US" dirty="0"/>
                  <a:t>Proposed Policy I = </a:t>
                </a:r>
                <a:r>
                  <a:rPr lang="en-US" dirty="0" smtClean="0"/>
                  <a:t>4,200,000 </a:t>
                </a:r>
                <a:r>
                  <a:rPr lang="en-US" dirty="0"/>
                  <a:t>x 4/12 x 25% = </a:t>
                </a:r>
                <a:r>
                  <a:rPr lang="en-US" dirty="0" smtClean="0"/>
                  <a:t>350,000</a:t>
                </a:r>
                <a:endParaRPr lang="en-US" dirty="0"/>
              </a:p>
              <a:p>
                <a:pPr marL="0" indent="0">
                  <a:buNone/>
                </a:pPr>
                <a:r>
                  <a:rPr lang="en-US" dirty="0"/>
                  <a:t>Proposed Policy II = </a:t>
                </a:r>
                <a:r>
                  <a:rPr lang="en-US" dirty="0" smtClean="0"/>
                  <a:t>4,725,000 </a:t>
                </a:r>
                <a:r>
                  <a:rPr lang="en-US" dirty="0"/>
                  <a:t>x 5/12 x 25% = </a:t>
                </a:r>
                <a:r>
                  <a:rPr lang="en-US" dirty="0" smtClean="0"/>
                  <a:t> </a:t>
                </a:r>
                <a:r>
                  <a:rPr lang="en-US" dirty="0"/>
                  <a:t>492,188</a:t>
                </a:r>
              </a:p>
              <a:p>
                <a:pPr marL="0" indent="0">
                  <a:buNone/>
                </a:pPr>
                <a:r>
                  <a:rPr lang="en-US" b="1" dirty="0" smtClean="0"/>
                  <a:t>Recommendation</a:t>
                </a:r>
                <a:r>
                  <a:rPr lang="en-US" b="1" dirty="0"/>
                  <a:t>: </a:t>
                </a:r>
                <a:endParaRPr lang="en-US" b="1" dirty="0" smtClean="0"/>
              </a:p>
              <a:p>
                <a:r>
                  <a:rPr lang="en-US" dirty="0" smtClean="0"/>
                  <a:t>The </a:t>
                </a:r>
                <a:r>
                  <a:rPr lang="en-US" dirty="0"/>
                  <a:t>Proposed Policy I should be adopted since the net benefits under this policy are higher as compared to other policies.</a:t>
                </a:r>
              </a:p>
              <a:p>
                <a:pPr marL="0" indent="0">
                  <a:buNone/>
                </a:pPr>
                <a:endParaRPr lang="en-US" dirty="0"/>
              </a:p>
              <a:p>
                <a:pPr marL="0" indent="0">
                  <a:buNone/>
                </a:pPr>
                <a:endParaRPr lang="en-US" dirty="0"/>
              </a:p>
              <a:p>
                <a:pPr marL="0" indent="0">
                  <a:buNone/>
                </a:pPr>
                <a:endParaRPr lang="en-US" sz="3600" i="1" dirty="0"/>
              </a:p>
              <a:p>
                <a:pPr algn="just"/>
                <a:endParaRPr lang="en-US" dirty="0"/>
              </a:p>
            </p:txBody>
          </p:sp>
        </mc:Choice>
        <mc:Fallback>
          <p:sp>
            <p:nvSpPr>
              <p:cNvPr id="3" name="Content Placeholder 2"/>
              <p:cNvSpPr>
                <a:spLocks noGrp="1" noRot="1" noChangeAspect="1" noMove="1" noResize="1" noEditPoints="1" noAdjustHandles="1" noChangeArrowheads="1" noChangeShapeType="1" noTextEdit="1"/>
              </p:cNvSpPr>
              <p:nvPr>
                <p:ph idx="1"/>
              </p:nvPr>
            </p:nvSpPr>
            <p:spPr>
              <a:xfrm>
                <a:off x="234778" y="993056"/>
                <a:ext cx="11685079" cy="5750644"/>
              </a:xfrm>
              <a:blipFill>
                <a:blip r:embed="rId2"/>
                <a:stretch>
                  <a:fillRect l="-1357"/>
                </a:stretch>
              </a:blipFill>
            </p:spPr>
            <p:txBody>
              <a:bodyPr/>
              <a:lstStyle/>
              <a:p>
                <a:r>
                  <a:rPr lang="en-US">
                    <a:noFill/>
                  </a:rPr>
                  <a:t> </a:t>
                </a:r>
              </a:p>
            </p:txBody>
          </p:sp>
        </mc:Fallback>
      </mc:AlternateContent>
      <p:sp>
        <p:nvSpPr>
          <p:cNvPr id="7" name="Rectangle 5"/>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4289636220"/>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4778" y="152399"/>
            <a:ext cx="11347622" cy="688259"/>
          </a:xfrm>
        </p:spPr>
        <p:txBody>
          <a:bodyPr/>
          <a:lstStyle/>
          <a:p>
            <a:r>
              <a:rPr lang="en-US" b="1" dirty="0" smtClean="0"/>
              <a:t/>
            </a:r>
            <a:br>
              <a:rPr lang="en-US" b="1" dirty="0" smtClean="0"/>
            </a:br>
            <a:r>
              <a:rPr lang="en-US" b="1" dirty="0"/>
              <a:t/>
            </a:r>
            <a:br>
              <a:rPr lang="en-US" b="1" dirty="0"/>
            </a:br>
            <a:r>
              <a:rPr lang="en-US" b="1" dirty="0" smtClean="0"/>
              <a:t/>
            </a:r>
            <a:br>
              <a:rPr lang="en-US" b="1" dirty="0" smtClean="0"/>
            </a:br>
            <a:r>
              <a:rPr lang="en-US" sz="3600" b="1" i="1" dirty="0" smtClean="0"/>
              <a:t>Summary</a:t>
            </a:r>
            <a:r>
              <a:rPr lang="en-US" i="1" dirty="0"/>
              <a:t/>
            </a:r>
            <a:br>
              <a:rPr lang="en-US" i="1" dirty="0"/>
            </a:br>
            <a:r>
              <a:rPr lang="en-US" dirty="0"/>
              <a:t> </a:t>
            </a:r>
            <a:br>
              <a:rPr lang="en-US" dirty="0"/>
            </a:br>
            <a:r>
              <a:rPr lang="en-US" sz="3600" dirty="0"/>
              <a:t/>
            </a:r>
            <a:br>
              <a:rPr lang="en-US" sz="3600" dirty="0"/>
            </a:br>
            <a:endParaRPr lang="en-US" sz="3600" dirty="0"/>
          </a:p>
        </p:txBody>
      </p:sp>
      <p:sp>
        <p:nvSpPr>
          <p:cNvPr id="3" name="Content Placeholder 2"/>
          <p:cNvSpPr>
            <a:spLocks noGrp="1"/>
          </p:cNvSpPr>
          <p:nvPr>
            <p:ph idx="1"/>
          </p:nvPr>
        </p:nvSpPr>
        <p:spPr>
          <a:xfrm>
            <a:off x="234778" y="993056"/>
            <a:ext cx="11685079" cy="5750644"/>
          </a:xfrm>
        </p:spPr>
        <p:txBody>
          <a:bodyPr/>
          <a:lstStyle/>
          <a:p>
            <a:pPr lvl="0">
              <a:buFont typeface="Arial" panose="020B0604020202020204" pitchFamily="34" charset="0"/>
              <a:buChar char="•"/>
            </a:pPr>
            <a:endParaRPr lang="en-US" dirty="0" smtClean="0"/>
          </a:p>
          <a:p>
            <a:pPr lvl="0"/>
            <a:r>
              <a:rPr lang="en-US" dirty="0"/>
              <a:t>Working Capital Management involves managing the balance between firm’s short-term assets and its short-term liabilities.</a:t>
            </a:r>
          </a:p>
          <a:p>
            <a:pPr lvl="0"/>
            <a:r>
              <a:rPr lang="en-US" dirty="0"/>
              <a:t>From the value point of view, Working Capital can be defined as Gross Working Capital or Net Working Capital.</a:t>
            </a:r>
          </a:p>
          <a:p>
            <a:r>
              <a:rPr lang="en-US" dirty="0"/>
              <a:t>From the point of view of time, the term working capital can be divided into two categories viz., Permanent and </a:t>
            </a:r>
            <a:r>
              <a:rPr lang="en-US" dirty="0" smtClean="0"/>
              <a:t>temporary</a:t>
            </a:r>
          </a:p>
          <a:p>
            <a:pPr lvl="0"/>
            <a:r>
              <a:rPr lang="en-US" dirty="0"/>
              <a:t>To decide the levels and financing of current assets, the risk return trade off must be taken into account.</a:t>
            </a:r>
          </a:p>
          <a:p>
            <a:pPr lvl="0"/>
            <a:r>
              <a:rPr lang="en-US" dirty="0"/>
              <a:t>In determining the optimum level of current assets, the firm should balance the profitability – Solvency tangle by minimizing total costs.</a:t>
            </a:r>
          </a:p>
          <a:p>
            <a:endParaRPr lang="en-US" dirty="0"/>
          </a:p>
        </p:txBody>
      </p:sp>
      <p:sp>
        <p:nvSpPr>
          <p:cNvPr id="7" name="Rectangle 5"/>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3596753889"/>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4778" y="152399"/>
            <a:ext cx="11347622" cy="688259"/>
          </a:xfrm>
        </p:spPr>
        <p:txBody>
          <a:bodyPr/>
          <a:lstStyle/>
          <a:p>
            <a:r>
              <a:rPr lang="en-US" b="1" dirty="0" smtClean="0"/>
              <a:t/>
            </a:r>
            <a:br>
              <a:rPr lang="en-US" b="1" dirty="0" smtClean="0"/>
            </a:br>
            <a:r>
              <a:rPr lang="en-US" b="1" dirty="0"/>
              <a:t/>
            </a:r>
            <a:br>
              <a:rPr lang="en-US" b="1" dirty="0"/>
            </a:br>
            <a:r>
              <a:rPr lang="en-US" b="1" dirty="0" smtClean="0"/>
              <a:t/>
            </a:r>
            <a:br>
              <a:rPr lang="en-US" b="1" dirty="0" smtClean="0"/>
            </a:br>
            <a:r>
              <a:rPr lang="en-US" sz="3600" b="1" i="1" dirty="0" smtClean="0"/>
              <a:t>THANK YOU </a:t>
            </a:r>
            <a:r>
              <a:rPr lang="en-US" i="1" dirty="0"/>
              <a:t/>
            </a:r>
            <a:br>
              <a:rPr lang="en-US" i="1" dirty="0"/>
            </a:br>
            <a:r>
              <a:rPr lang="en-US" dirty="0"/>
              <a:t> </a:t>
            </a:r>
            <a:br>
              <a:rPr lang="en-US" dirty="0"/>
            </a:br>
            <a:r>
              <a:rPr lang="en-US" sz="3600" dirty="0"/>
              <a:t/>
            </a:r>
            <a:br>
              <a:rPr lang="en-US" sz="3600" dirty="0"/>
            </a:br>
            <a:endParaRPr lang="en-US" sz="3600" dirty="0"/>
          </a:p>
        </p:txBody>
      </p:sp>
      <p:sp>
        <p:nvSpPr>
          <p:cNvPr id="3" name="Content Placeholder 2"/>
          <p:cNvSpPr>
            <a:spLocks noGrp="1"/>
          </p:cNvSpPr>
          <p:nvPr>
            <p:ph idx="1"/>
          </p:nvPr>
        </p:nvSpPr>
        <p:spPr>
          <a:xfrm>
            <a:off x="234778" y="993056"/>
            <a:ext cx="11685079" cy="5750644"/>
          </a:xfrm>
        </p:spPr>
        <p:txBody>
          <a:bodyPr/>
          <a:lstStyle/>
          <a:p>
            <a:pPr lvl="0">
              <a:buFont typeface="Arial" panose="020B0604020202020204" pitchFamily="34" charset="0"/>
              <a:buChar char="•"/>
            </a:pPr>
            <a:endParaRPr lang="en-US" dirty="0" smtClean="0"/>
          </a:p>
          <a:p>
            <a:pPr lvl="0">
              <a:buFont typeface="Arial" panose="020B0604020202020204" pitchFamily="34" charset="0"/>
              <a:buChar char="•"/>
            </a:pPr>
            <a:r>
              <a:rPr lang="en-US" sz="3600" i="1" dirty="0" smtClean="0"/>
              <a:t>We </a:t>
            </a:r>
            <a:r>
              <a:rPr lang="en-US" sz="3600" i="1" dirty="0"/>
              <a:t>have come to the end of Lecture </a:t>
            </a:r>
            <a:r>
              <a:rPr lang="en-US" sz="3600" i="1" dirty="0" smtClean="0"/>
              <a:t>Twelve </a:t>
            </a:r>
            <a:endParaRPr lang="en-US" sz="3600" i="1" dirty="0"/>
          </a:p>
          <a:p>
            <a:pPr lvl="0">
              <a:buFont typeface="Arial" panose="020B0604020202020204" pitchFamily="34" charset="0"/>
              <a:buChar char="•"/>
            </a:pPr>
            <a:r>
              <a:rPr lang="en-GB" sz="3600" i="1" dirty="0"/>
              <a:t>It was  nice having you in this class</a:t>
            </a:r>
          </a:p>
          <a:p>
            <a:pPr marL="0" indent="0">
              <a:buNone/>
            </a:pPr>
            <a:endParaRPr lang="en-US" sz="3600" i="1" dirty="0"/>
          </a:p>
          <a:p>
            <a:pPr algn="just"/>
            <a:endParaRPr lang="en-US" dirty="0"/>
          </a:p>
        </p:txBody>
      </p:sp>
      <p:sp>
        <p:nvSpPr>
          <p:cNvPr id="7" name="Rectangle 5"/>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68460474"/>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4778" y="152399"/>
            <a:ext cx="11347622" cy="688259"/>
          </a:xfrm>
        </p:spPr>
        <p:txBody>
          <a:bodyPr/>
          <a:lstStyle/>
          <a:p>
            <a:pPr algn="l"/>
            <a:r>
              <a:rPr lang="en-US" b="1" dirty="0" smtClean="0"/>
              <a:t/>
            </a:r>
            <a:br>
              <a:rPr lang="en-US" b="1" dirty="0" smtClean="0"/>
            </a:br>
            <a:r>
              <a:rPr lang="en-US" b="1" dirty="0"/>
              <a:t/>
            </a:r>
            <a:br>
              <a:rPr lang="en-US" b="1" dirty="0"/>
            </a:br>
            <a:r>
              <a:rPr lang="en-US" b="1" dirty="0" smtClean="0"/>
              <a:t/>
            </a:r>
            <a:br>
              <a:rPr lang="en-US" b="1" dirty="0" smtClean="0"/>
            </a:br>
            <a:r>
              <a:rPr lang="en-US" sz="3600" b="1" dirty="0"/>
              <a:t>REFERENCES</a:t>
            </a:r>
            <a:r>
              <a:rPr lang="en-US" sz="3600" dirty="0"/>
              <a:t/>
            </a:r>
            <a:br>
              <a:rPr lang="en-US" sz="3600" dirty="0"/>
            </a:br>
            <a:r>
              <a:rPr lang="en-US" dirty="0"/>
              <a:t/>
            </a:r>
            <a:br>
              <a:rPr lang="en-US" dirty="0"/>
            </a:br>
            <a:r>
              <a:rPr lang="en-US" dirty="0"/>
              <a:t> </a:t>
            </a:r>
            <a:br>
              <a:rPr lang="en-US" dirty="0"/>
            </a:br>
            <a:r>
              <a:rPr lang="en-US" sz="3600" dirty="0"/>
              <a:t/>
            </a:r>
            <a:br>
              <a:rPr lang="en-US" sz="3600" dirty="0"/>
            </a:br>
            <a:endParaRPr lang="en-US" sz="3600" dirty="0"/>
          </a:p>
        </p:txBody>
      </p:sp>
      <p:sp>
        <p:nvSpPr>
          <p:cNvPr id="3" name="Content Placeholder 2"/>
          <p:cNvSpPr>
            <a:spLocks noGrp="1"/>
          </p:cNvSpPr>
          <p:nvPr>
            <p:ph idx="1"/>
          </p:nvPr>
        </p:nvSpPr>
        <p:spPr>
          <a:xfrm>
            <a:off x="234778" y="701040"/>
            <a:ext cx="11685079" cy="6042660"/>
          </a:xfrm>
        </p:spPr>
        <p:txBody>
          <a:bodyPr/>
          <a:lstStyle/>
          <a:p>
            <a:pPr marL="0" indent="0">
              <a:buNone/>
            </a:pPr>
            <a:r>
              <a:rPr lang="en-US" dirty="0"/>
              <a:t> Financial Management: Principles and Applications. Sheridan Titman, Arthur J. </a:t>
            </a:r>
            <a:r>
              <a:rPr lang="en-US" dirty="0" err="1"/>
              <a:t>Keown</a:t>
            </a:r>
            <a:r>
              <a:rPr lang="en-US" dirty="0"/>
              <a:t>, and John D. Martin, </a:t>
            </a:r>
            <a:r>
              <a:rPr lang="en-US" dirty="0" err="1"/>
              <a:t>2019,Pearson</a:t>
            </a:r>
            <a:r>
              <a:rPr lang="en-US" dirty="0"/>
              <a:t> Education India, New Delhi.</a:t>
            </a:r>
          </a:p>
          <a:p>
            <a:pPr marL="0" indent="0">
              <a:buNone/>
            </a:pPr>
            <a:r>
              <a:rPr lang="en-US" dirty="0" smtClean="0"/>
              <a:t>Financial </a:t>
            </a:r>
            <a:r>
              <a:rPr lang="en-US" dirty="0"/>
              <a:t>Management,,</a:t>
            </a:r>
            <a:r>
              <a:rPr lang="en-US" dirty="0" err="1"/>
              <a:t>M.Y</a:t>
            </a:r>
            <a:r>
              <a:rPr lang="en-US" dirty="0"/>
              <a:t>. Khan. M. Y and Jain. </a:t>
            </a:r>
            <a:r>
              <a:rPr lang="en-US" dirty="0" err="1"/>
              <a:t>P.K</a:t>
            </a:r>
            <a:r>
              <a:rPr lang="en-US" dirty="0"/>
              <a:t>., 2018, McGraw Hill Education, New </a:t>
            </a:r>
            <a:r>
              <a:rPr lang="en-US" dirty="0" smtClean="0"/>
              <a:t>Delhi</a:t>
            </a:r>
            <a:endParaRPr lang="en-US" dirty="0"/>
          </a:p>
          <a:p>
            <a:pPr marL="0" indent="0">
              <a:buNone/>
            </a:pPr>
            <a:r>
              <a:rPr lang="en-US" dirty="0"/>
              <a:t>Fundamental of Financial Management Eugene F. Brigham, Joel F. Huston, 2018,   Cengage Learning India, New Delhi.</a:t>
            </a:r>
          </a:p>
          <a:p>
            <a:pPr marL="0" indent="0">
              <a:buNone/>
            </a:pPr>
            <a:r>
              <a:rPr lang="en-US" dirty="0" smtClean="0"/>
              <a:t>Van </a:t>
            </a:r>
            <a:r>
              <a:rPr lang="en-US" dirty="0"/>
              <a:t>Horne, James C, .Fundamentals of Financial Management 13th ed. Pearson Education Limited, 2005  </a:t>
            </a:r>
          </a:p>
          <a:p>
            <a:pPr marL="0" indent="0">
              <a:buNone/>
            </a:pPr>
            <a:endParaRPr lang="en-US" dirty="0"/>
          </a:p>
          <a:p>
            <a:pPr algn="just"/>
            <a:endParaRPr lang="en-US" dirty="0"/>
          </a:p>
          <a:p>
            <a:pPr algn="just"/>
            <a:endParaRPr lang="en-US" dirty="0"/>
          </a:p>
        </p:txBody>
      </p:sp>
      <p:sp>
        <p:nvSpPr>
          <p:cNvPr id="7" name="Rectangle 5"/>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595548045"/>
      </p:ext>
    </p:extLst>
  </p:cSld>
  <p:clrMapOvr>
    <a:masterClrMapping/>
  </p:clrMapOvr>
  <p:timing>
    <p:tnLst>
      <p:par>
        <p:cTn id="1" dur="indefinite" restart="never" nodeType="tmRoot"/>
      </p:par>
    </p:tnLst>
  </p:timing>
</p:sld>
</file>

<file path=ppt/theme/theme1.xml><?xml version="1.0" encoding="utf-8"?>
<a:theme xmlns:a="http://schemas.openxmlformats.org/drawingml/2006/main" name="Theme1">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1" id="{7D65EE33-6EC9-4595-8B7B-A6BA5ED4063D}" vid="{38DF78B5-C8BD-4476-BEE4-FA264D75F6A6}"/>
    </a:ext>
  </a:ext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Presentation3</Template>
  <TotalTime>19674</TotalTime>
  <Words>3473</Words>
  <Application>Microsoft Office PowerPoint</Application>
  <PresentationFormat>Widescreen</PresentationFormat>
  <Paragraphs>467</Paragraphs>
  <Slides>56</Slides>
  <Notes>3</Notes>
  <HiddenSlides>0</HiddenSlides>
  <MMClips>0</MMClips>
  <ScaleCrop>false</ScaleCrop>
  <HeadingPairs>
    <vt:vector size="8" baseType="variant">
      <vt:variant>
        <vt:lpstr>Fonts Used</vt:lpstr>
      </vt:variant>
      <vt:variant>
        <vt:i4>11</vt:i4>
      </vt:variant>
      <vt:variant>
        <vt:lpstr>Theme</vt:lpstr>
      </vt:variant>
      <vt:variant>
        <vt:i4>2</vt:i4>
      </vt:variant>
      <vt:variant>
        <vt:lpstr>Embedded OLE Servers</vt:lpstr>
      </vt:variant>
      <vt:variant>
        <vt:i4>1</vt:i4>
      </vt:variant>
      <vt:variant>
        <vt:lpstr>Slide Titles</vt:lpstr>
      </vt:variant>
      <vt:variant>
        <vt:i4>56</vt:i4>
      </vt:variant>
    </vt:vector>
  </HeadingPairs>
  <TitlesOfParts>
    <vt:vector size="70" baseType="lpstr">
      <vt:lpstr>Arial</vt:lpstr>
      <vt:lpstr>Calibri</vt:lpstr>
      <vt:lpstr>Cambria Math</vt:lpstr>
      <vt:lpstr>Courier New</vt:lpstr>
      <vt:lpstr>Lucida Sans</vt:lpstr>
      <vt:lpstr>Narkisim</vt:lpstr>
      <vt:lpstr>SegoeUI</vt:lpstr>
      <vt:lpstr>SegoeUI-Bold</vt:lpstr>
      <vt:lpstr>SegoeUI-BoldItalic</vt:lpstr>
      <vt:lpstr>SegoeUI-Italic</vt:lpstr>
      <vt:lpstr>Times New Roman</vt:lpstr>
      <vt:lpstr>Theme1</vt:lpstr>
      <vt:lpstr>Custom Design</vt:lpstr>
      <vt:lpstr>Equation.3</vt:lpstr>
      <vt:lpstr>Business Finance   Week 12 Working Capital Management</vt:lpstr>
      <vt:lpstr>Intended Learning Outcomes </vt:lpstr>
      <vt:lpstr>                     Introduction</vt:lpstr>
      <vt:lpstr>                     Introduction-Ctd</vt:lpstr>
      <vt:lpstr>Financing Current Assets</vt:lpstr>
      <vt:lpstr> Matching Approach  </vt:lpstr>
      <vt:lpstr>Aggressive Approach</vt:lpstr>
      <vt:lpstr>Conservative  Approach</vt:lpstr>
      <vt:lpstr> Risk-Return Trade-off of the 3 Approaches: </vt:lpstr>
      <vt:lpstr>  Determinants of Working Capital Needs </vt:lpstr>
      <vt:lpstr>Importance of Working Capital Management</vt:lpstr>
      <vt:lpstr>Cash and Marketable Securities Management</vt:lpstr>
      <vt:lpstr>Objectives of cash management for a Business</vt:lpstr>
      <vt:lpstr>The Need for Cash</vt:lpstr>
      <vt:lpstr>Cash Cycle and Cash Turnover</vt:lpstr>
      <vt:lpstr>Illustration</vt:lpstr>
      <vt:lpstr>Solution </vt:lpstr>
      <vt:lpstr>Solution</vt:lpstr>
      <vt:lpstr>The Cash Budget Purposes</vt:lpstr>
      <vt:lpstr>Baumol’s Model</vt:lpstr>
      <vt:lpstr>Baumol’s Model Ctd</vt:lpstr>
      <vt:lpstr>Baumol’s Model – Optimal Cash</vt:lpstr>
      <vt:lpstr>Total cost of holding cash balance </vt:lpstr>
      <vt:lpstr>Illustration</vt:lpstr>
      <vt:lpstr>Solution  </vt:lpstr>
      <vt:lpstr>         Solution Ctd              </vt:lpstr>
      <vt:lpstr>Miller-Orr Model</vt:lpstr>
      <vt:lpstr>Diagram</vt:lpstr>
      <vt:lpstr>  M-0 Model  </vt:lpstr>
      <vt:lpstr>Illustration </vt:lpstr>
      <vt:lpstr>Target Cash Balance Formula</vt:lpstr>
      <vt:lpstr>Solution</vt:lpstr>
      <vt:lpstr>Solution Ctd</vt:lpstr>
      <vt:lpstr>Cash Management Techniques</vt:lpstr>
      <vt:lpstr>   Other Strategies   </vt:lpstr>
      <vt:lpstr>   Other Strategies Ctd   </vt:lpstr>
      <vt:lpstr>Management of Inventories</vt:lpstr>
      <vt:lpstr>Basic Economic Order Quantity (EOQ) Model</vt:lpstr>
      <vt:lpstr> Total holding cost   </vt:lpstr>
      <vt:lpstr>Re order level</vt:lpstr>
      <vt:lpstr>EOQ Assumptions</vt:lpstr>
      <vt:lpstr>   Illustration    </vt:lpstr>
      <vt:lpstr>    Solution-     </vt:lpstr>
      <vt:lpstr>    Solution- Ctd     </vt:lpstr>
      <vt:lpstr>      Management of Account Receivable        </vt:lpstr>
      <vt:lpstr>           Average collection Period   Depends on: a) Credit standards which is the maximum risk of acceptable credit accounts b) Credit period which is the length of time for which credit is granted c) Discount given for early payments d) The firm’s collection policy.       </vt:lpstr>
      <vt:lpstr>              Credit Policy-Linient policy   Results in increased sales Can result in increased costs such as:  1. Increased bad debt losses 2. Opportunity cost of tied up capital in receivables 3. Increased cost of carrying out credit analysis 4. Increased collection cost 5. Increased discount costs to encourage early payments .       </vt:lpstr>
      <vt:lpstr>           Types of Risks    Evaluation of Investment in Receivables   Involves the following steps:   Estimation of incremental operating profits from increased sales Estimation of incremental investment in account receivable Estimation of incremental costs Comparison of incremental profits with incremental costs          </vt:lpstr>
      <vt:lpstr>            Credit Terms  Credit terms involve both the length of the credit period and the discount given.    The terms 2/10, n/30 means that a 2% discount is given if the bill is paid before the tenth day after the date of invoice otherwise the net amount should be paid by the 30th day.  A firm should look at the profitability caused by longer credit and discount period or a higher rate of discount against increased cost.       </vt:lpstr>
      <vt:lpstr>   Illustration    </vt:lpstr>
      <vt:lpstr>   Solution    </vt:lpstr>
      <vt:lpstr>  Solution    </vt:lpstr>
      <vt:lpstr>  Solution - Opportunity Cost of Average Investments  </vt:lpstr>
      <vt:lpstr>   Summary    </vt:lpstr>
      <vt:lpstr>   THANK YOU     </vt:lpstr>
      <vt:lpstr>   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Business Finance   Week 7  Projects Cash Flow Analysis</dc:title>
  <dc:creator>Charity Njoka</dc:creator>
  <cp:lastModifiedBy>user</cp:lastModifiedBy>
  <cp:revision>1081</cp:revision>
  <dcterms:created xsi:type="dcterms:W3CDTF">2022-03-11T15:32:41Z</dcterms:created>
  <dcterms:modified xsi:type="dcterms:W3CDTF">2023-11-15T14:05:15Z</dcterms:modified>
</cp:coreProperties>
</file>