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 id="2147483660"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37" roundtripDataSignature="AMtx7mh+VaAo3snUTRu7mmefbyUZVpjbP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customschemas.google.com/relationships/presentationmetadata" Target="metadata"/><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4" name="Google Shape;104;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 name="Shape 111"/>
        <p:cNvGrpSpPr/>
        <p:nvPr/>
      </p:nvGrpSpPr>
      <p:grpSpPr>
        <a:xfrm>
          <a:off x="0" y="0"/>
          <a:ext cx="0" cy="0"/>
          <a:chOff x="0" y="0"/>
          <a:chExt cx="0" cy="0"/>
        </a:xfrm>
      </p:grpSpPr>
      <p:sp>
        <p:nvSpPr>
          <p:cNvPr id="112" name="Google Shape;112;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3" name="Google Shape;113;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 name="Shape 119"/>
        <p:cNvGrpSpPr/>
        <p:nvPr/>
      </p:nvGrpSpPr>
      <p:grpSpPr>
        <a:xfrm>
          <a:off x="0" y="0"/>
          <a:ext cx="0" cy="0"/>
          <a:chOff x="0" y="0"/>
          <a:chExt cx="0" cy="0"/>
        </a:xfrm>
      </p:grpSpPr>
      <p:sp>
        <p:nvSpPr>
          <p:cNvPr id="120" name="Google Shape;120;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1" name="Google Shape;121;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9" name="Google Shape;129;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7" name="Google Shape;137;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3" name="Google Shape;153;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1" name="Google Shape;161;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 name="Shape 183"/>
        <p:cNvGrpSpPr/>
        <p:nvPr/>
      </p:nvGrpSpPr>
      <p:grpSpPr>
        <a:xfrm>
          <a:off x="0" y="0"/>
          <a:ext cx="0" cy="0"/>
          <a:chOff x="0" y="0"/>
          <a:chExt cx="0" cy="0"/>
        </a:xfrm>
      </p:grpSpPr>
      <p:sp>
        <p:nvSpPr>
          <p:cNvPr id="184" name="Google Shape;184;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5" name="Google Shape;185;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2" name="Google Shape;192;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8" name="Google Shape;228;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6" name="Google Shape;236;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4" name="Google Shape;244;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2" name="Google Shape;252;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8" name="Shape 258"/>
        <p:cNvGrpSpPr/>
        <p:nvPr/>
      </p:nvGrpSpPr>
      <p:grpSpPr>
        <a:xfrm>
          <a:off x="0" y="0"/>
          <a:ext cx="0" cy="0"/>
          <a:chOff x="0" y="0"/>
          <a:chExt cx="0" cy="0"/>
        </a:xfrm>
      </p:grpSpPr>
      <p:sp>
        <p:nvSpPr>
          <p:cNvPr id="259" name="Google Shape;259;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0" name="Google Shape;260;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8" name="Google Shape;268;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4" name="Shape 274"/>
        <p:cNvGrpSpPr/>
        <p:nvPr/>
      </p:nvGrpSpPr>
      <p:grpSpPr>
        <a:xfrm>
          <a:off x="0" y="0"/>
          <a:ext cx="0" cy="0"/>
          <a:chOff x="0" y="0"/>
          <a:chExt cx="0" cy="0"/>
        </a:xfrm>
      </p:grpSpPr>
      <p:sp>
        <p:nvSpPr>
          <p:cNvPr id="275" name="Google Shape;275;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6" name="Google Shape;276;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3" name="Shape 283"/>
        <p:cNvGrpSpPr/>
        <p:nvPr/>
      </p:nvGrpSpPr>
      <p:grpSpPr>
        <a:xfrm>
          <a:off x="0" y="0"/>
          <a:ext cx="0" cy="0"/>
          <a:chOff x="0" y="0"/>
          <a:chExt cx="0" cy="0"/>
        </a:xfrm>
      </p:grpSpPr>
      <p:sp>
        <p:nvSpPr>
          <p:cNvPr id="284" name="Google Shape;284;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5" name="Google Shape;285;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2" name="Shape 292"/>
        <p:cNvGrpSpPr/>
        <p:nvPr/>
      </p:nvGrpSpPr>
      <p:grpSpPr>
        <a:xfrm>
          <a:off x="0" y="0"/>
          <a:ext cx="0" cy="0"/>
          <a:chOff x="0" y="0"/>
          <a:chExt cx="0" cy="0"/>
        </a:xfrm>
      </p:grpSpPr>
      <p:sp>
        <p:nvSpPr>
          <p:cNvPr id="293" name="Google Shape;293;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4" name="Google Shape;294;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1" name="Shape 301"/>
        <p:cNvGrpSpPr/>
        <p:nvPr/>
      </p:nvGrpSpPr>
      <p:grpSpPr>
        <a:xfrm>
          <a:off x="0" y="0"/>
          <a:ext cx="0" cy="0"/>
          <a:chOff x="0" y="0"/>
          <a:chExt cx="0" cy="0"/>
        </a:xfrm>
      </p:grpSpPr>
      <p:sp>
        <p:nvSpPr>
          <p:cNvPr id="302" name="Google Shape;302;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3" name="Google Shape;303;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0" name="Shape 310"/>
        <p:cNvGrpSpPr/>
        <p:nvPr/>
      </p:nvGrpSpPr>
      <p:grpSpPr>
        <a:xfrm>
          <a:off x="0" y="0"/>
          <a:ext cx="0" cy="0"/>
          <a:chOff x="0" y="0"/>
          <a:chExt cx="0" cy="0"/>
        </a:xfrm>
      </p:grpSpPr>
      <p:sp>
        <p:nvSpPr>
          <p:cNvPr id="311" name="Google Shape;311;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2" name="Google Shape;312;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9" name="Shape 319"/>
        <p:cNvGrpSpPr/>
        <p:nvPr/>
      </p:nvGrpSpPr>
      <p:grpSpPr>
        <a:xfrm>
          <a:off x="0" y="0"/>
          <a:ext cx="0" cy="0"/>
          <a:chOff x="0" y="0"/>
          <a:chExt cx="0" cy="0"/>
        </a:xfrm>
      </p:grpSpPr>
      <p:sp>
        <p:nvSpPr>
          <p:cNvPr id="320" name="Google Shape;320;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1" name="Google Shape;321;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8" name="Shape 328"/>
        <p:cNvGrpSpPr/>
        <p:nvPr/>
      </p:nvGrpSpPr>
      <p:grpSpPr>
        <a:xfrm>
          <a:off x="0" y="0"/>
          <a:ext cx="0" cy="0"/>
          <a:chOff x="0" y="0"/>
          <a:chExt cx="0" cy="0"/>
        </a:xfrm>
      </p:grpSpPr>
      <p:sp>
        <p:nvSpPr>
          <p:cNvPr id="329" name="Google Shape;329;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0" name="Google Shape;330;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6" name="Shape 336"/>
        <p:cNvGrpSpPr/>
        <p:nvPr/>
      </p:nvGrpSpPr>
      <p:grpSpPr>
        <a:xfrm>
          <a:off x="0" y="0"/>
          <a:ext cx="0" cy="0"/>
          <a:chOff x="0" y="0"/>
          <a:chExt cx="0" cy="0"/>
        </a:xfrm>
      </p:grpSpPr>
      <p:sp>
        <p:nvSpPr>
          <p:cNvPr id="337" name="Google Shape;337;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8" name="Google Shape;338;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4" name="Shape 344"/>
        <p:cNvGrpSpPr/>
        <p:nvPr/>
      </p:nvGrpSpPr>
      <p:grpSpPr>
        <a:xfrm>
          <a:off x="0" y="0"/>
          <a:ext cx="0" cy="0"/>
          <a:chOff x="0" y="0"/>
          <a:chExt cx="0" cy="0"/>
        </a:xfrm>
      </p:grpSpPr>
      <p:sp>
        <p:nvSpPr>
          <p:cNvPr id="345" name="Google Shape;345;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6" name="Google Shape;346;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2" name="Shape 352"/>
        <p:cNvGrpSpPr/>
        <p:nvPr/>
      </p:nvGrpSpPr>
      <p:grpSpPr>
        <a:xfrm>
          <a:off x="0" y="0"/>
          <a:ext cx="0" cy="0"/>
          <a:chOff x="0" y="0"/>
          <a:chExt cx="0" cy="0"/>
        </a:xfrm>
      </p:grpSpPr>
      <p:sp>
        <p:nvSpPr>
          <p:cNvPr id="353" name="Google Shape;353;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4" name="Google Shape;354;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0" name="Shape 360"/>
        <p:cNvGrpSpPr/>
        <p:nvPr/>
      </p:nvGrpSpPr>
      <p:grpSpPr>
        <a:xfrm>
          <a:off x="0" y="0"/>
          <a:ext cx="0" cy="0"/>
          <a:chOff x="0" y="0"/>
          <a:chExt cx="0" cy="0"/>
        </a:xfrm>
      </p:grpSpPr>
      <p:sp>
        <p:nvSpPr>
          <p:cNvPr id="361" name="Google Shape;361;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2" name="Google Shape;362;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8" name="Shape 368"/>
        <p:cNvGrpSpPr/>
        <p:nvPr/>
      </p:nvGrpSpPr>
      <p:grpSpPr>
        <a:xfrm>
          <a:off x="0" y="0"/>
          <a:ext cx="0" cy="0"/>
          <a:chOff x="0" y="0"/>
          <a:chExt cx="0" cy="0"/>
        </a:xfrm>
      </p:grpSpPr>
      <p:sp>
        <p:nvSpPr>
          <p:cNvPr id="369" name="Google Shape;369;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0" name="Google Shape;370;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12" name="Shape 12"/>
        <p:cNvGrpSpPr/>
        <p:nvPr/>
      </p:nvGrpSpPr>
      <p:grpSpPr>
        <a:xfrm>
          <a:off x="0" y="0"/>
          <a:ext cx="0" cy="0"/>
          <a:chOff x="0" y="0"/>
          <a:chExt cx="0" cy="0"/>
        </a:xfrm>
      </p:grpSpPr>
      <p:sp>
        <p:nvSpPr>
          <p:cNvPr id="13" name="Google Shape;13;p33"/>
          <p:cNvSpPr/>
          <p:nvPr/>
        </p:nvSpPr>
        <p:spPr>
          <a:xfrm>
            <a:off x="0" y="0"/>
            <a:ext cx="12192000" cy="4572001"/>
          </a:xfrm>
          <a:prstGeom prst="rect">
            <a:avLst/>
          </a:prstGeom>
          <a:solidFill>
            <a:srgbClr val="1482A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 name="Google Shape;14;p33"/>
          <p:cNvSpPr/>
          <p:nvPr/>
        </p:nvSpPr>
        <p:spPr>
          <a:xfrm>
            <a:off x="-1" y="0"/>
            <a:ext cx="12192000" cy="4572001"/>
          </a:xfrm>
          <a:custGeom>
            <a:rect b="b" l="l" r="r" t="t"/>
            <a:pathLst>
              <a:path extrusionOk="0" h="4572001" w="12192000">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 name="Google Shape;15;p33"/>
          <p:cNvSpPr txBox="1"/>
          <p:nvPr>
            <p:ph type="ctrTitle"/>
          </p:nvPr>
        </p:nvSpPr>
        <p:spPr>
          <a:xfrm>
            <a:off x="457200" y="4960137"/>
            <a:ext cx="7772400" cy="1463040"/>
          </a:xfrm>
          <a:prstGeom prst="rect">
            <a:avLst/>
          </a:prstGeom>
          <a:noFill/>
          <a:ln>
            <a:noFill/>
          </a:ln>
        </p:spPr>
        <p:txBody>
          <a:bodyPr anchorCtr="0" anchor="ctr" bIns="45700" lIns="91425" spcFirstLastPara="1" rIns="91425" wrap="square" tIns="45700">
            <a:normAutofit/>
          </a:bodyPr>
          <a:lstStyle>
            <a:lvl1pPr lvl="0" algn="r">
              <a:lnSpc>
                <a:spcPct val="80000"/>
              </a:lnSpc>
              <a:spcBef>
                <a:spcPts val="0"/>
              </a:spcBef>
              <a:spcAft>
                <a:spcPts val="0"/>
              </a:spcAft>
              <a:buClr>
                <a:srgbClr val="0C0C0C"/>
              </a:buClr>
              <a:buSzPts val="5000"/>
              <a:buFont typeface="Twentieth Century"/>
              <a:buNone/>
              <a:defRPr sz="5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6" name="Google Shape;16;p33"/>
          <p:cNvSpPr txBox="1"/>
          <p:nvPr>
            <p:ph idx="1" type="subTitle"/>
          </p:nvPr>
        </p:nvSpPr>
        <p:spPr>
          <a:xfrm>
            <a:off x="8610600" y="4960137"/>
            <a:ext cx="3200400" cy="146304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SzPts val="1800"/>
              <a:buNone/>
              <a:defRPr sz="1800">
                <a:solidFill>
                  <a:srgbClr val="0C0C0C"/>
                </a:solidFill>
              </a:defRPr>
            </a:lvl1pPr>
            <a:lvl2pPr lvl="1" algn="ctr">
              <a:lnSpc>
                <a:spcPct val="90000"/>
              </a:lnSpc>
              <a:spcBef>
                <a:spcPts val="200"/>
              </a:spcBef>
              <a:spcAft>
                <a:spcPts val="0"/>
              </a:spcAft>
              <a:buSzPts val="1800"/>
              <a:buNone/>
              <a:defRPr sz="1800"/>
            </a:lvl2pPr>
            <a:lvl3pPr lvl="2" algn="ctr">
              <a:lnSpc>
                <a:spcPct val="90000"/>
              </a:lnSpc>
              <a:spcBef>
                <a:spcPts val="400"/>
              </a:spcBef>
              <a:spcAft>
                <a:spcPts val="0"/>
              </a:spcAft>
              <a:buSzPts val="1800"/>
              <a:buNone/>
              <a:defRPr sz="1800"/>
            </a:lvl3pPr>
            <a:lvl4pPr lvl="3" algn="ctr">
              <a:lnSpc>
                <a:spcPct val="90000"/>
              </a:lnSpc>
              <a:spcBef>
                <a:spcPts val="400"/>
              </a:spcBef>
              <a:spcAft>
                <a:spcPts val="0"/>
              </a:spcAft>
              <a:buSzPts val="1800"/>
              <a:buNone/>
              <a:defRPr sz="1800"/>
            </a:lvl4pPr>
            <a:lvl5pPr lvl="4" algn="ctr">
              <a:lnSpc>
                <a:spcPct val="90000"/>
              </a:lnSpc>
              <a:spcBef>
                <a:spcPts val="400"/>
              </a:spcBef>
              <a:spcAft>
                <a:spcPts val="0"/>
              </a:spcAft>
              <a:buSzPts val="1800"/>
              <a:buNone/>
              <a:defRPr sz="1800"/>
            </a:lvl5pPr>
            <a:lvl6pPr lvl="5" algn="ctr">
              <a:lnSpc>
                <a:spcPct val="90000"/>
              </a:lnSpc>
              <a:spcBef>
                <a:spcPts val="400"/>
              </a:spcBef>
              <a:spcAft>
                <a:spcPts val="0"/>
              </a:spcAft>
              <a:buSzPts val="1800"/>
              <a:buNone/>
              <a:defRPr sz="1800"/>
            </a:lvl6pPr>
            <a:lvl7pPr lvl="6" algn="ctr">
              <a:lnSpc>
                <a:spcPct val="90000"/>
              </a:lnSpc>
              <a:spcBef>
                <a:spcPts val="400"/>
              </a:spcBef>
              <a:spcAft>
                <a:spcPts val="0"/>
              </a:spcAft>
              <a:buSzPts val="1800"/>
              <a:buNone/>
              <a:defRPr sz="1800"/>
            </a:lvl7pPr>
            <a:lvl8pPr lvl="7" algn="ctr">
              <a:lnSpc>
                <a:spcPct val="90000"/>
              </a:lnSpc>
              <a:spcBef>
                <a:spcPts val="400"/>
              </a:spcBef>
              <a:spcAft>
                <a:spcPts val="0"/>
              </a:spcAft>
              <a:buSzPts val="1800"/>
              <a:buNone/>
              <a:defRPr sz="1800"/>
            </a:lvl8pPr>
            <a:lvl9pPr lvl="8" algn="ctr">
              <a:lnSpc>
                <a:spcPct val="90000"/>
              </a:lnSpc>
              <a:spcBef>
                <a:spcPts val="400"/>
              </a:spcBef>
              <a:spcAft>
                <a:spcPts val="400"/>
              </a:spcAft>
              <a:buSzPts val="1800"/>
              <a:buNone/>
              <a:defRPr sz="1800"/>
            </a:lvl9pPr>
          </a:lstStyle>
          <a:p/>
        </p:txBody>
      </p:sp>
      <p:sp>
        <p:nvSpPr>
          <p:cNvPr id="17" name="Google Shape;17;p33"/>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 name="Google Shape;18;p33"/>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33"/>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cxnSp>
        <p:nvCxnSpPr>
          <p:cNvPr id="20" name="Google Shape;20;p33"/>
          <p:cNvCxnSpPr/>
          <p:nvPr/>
        </p:nvCxnSpPr>
        <p:spPr>
          <a:xfrm rot="10800000">
            <a:off x="8386843" y="5264106"/>
            <a:ext cx="0" cy="914400"/>
          </a:xfrm>
          <a:prstGeom prst="straightConnector1">
            <a:avLst/>
          </a:prstGeom>
          <a:noFill/>
          <a:ln cap="flat" cmpd="sng" w="19050">
            <a:solidFill>
              <a:srgbClr val="1482AB"/>
            </a:solidFill>
            <a:prstDash val="solid"/>
            <a:round/>
            <a:headEnd len="sm" w="sm" type="none"/>
            <a:tailEnd len="sm" w="sm" type="none"/>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34"/>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34"/>
          <p:cNvSpPr txBox="1"/>
          <p:nvPr>
            <p:ph idx="1" type="body"/>
          </p:nvPr>
        </p:nvSpPr>
        <p:spPr>
          <a:xfrm>
            <a:off x="1024128" y="2286000"/>
            <a:ext cx="9720073" cy="4023360"/>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24" name="Google Shape;24;p34"/>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34"/>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34"/>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spTree>
      <p:nvGrpSpPr>
        <p:cNvPr id="27" name="Shape 27"/>
        <p:cNvGrpSpPr/>
        <p:nvPr/>
      </p:nvGrpSpPr>
      <p:grpSpPr>
        <a:xfrm>
          <a:off x="0" y="0"/>
          <a:ext cx="0" cy="0"/>
          <a:chOff x="0" y="0"/>
          <a:chExt cx="0" cy="0"/>
        </a:xfrm>
      </p:grpSpPr>
      <p:sp>
        <p:nvSpPr>
          <p:cNvPr id="28" name="Google Shape;28;p37"/>
          <p:cNvSpPr/>
          <p:nvPr/>
        </p:nvSpPr>
        <p:spPr>
          <a:xfrm>
            <a:off x="0" y="0"/>
            <a:ext cx="12192000" cy="4572001"/>
          </a:xfrm>
          <a:prstGeom prst="rect">
            <a:avLst/>
          </a:prstGeom>
          <a:solidFill>
            <a:srgbClr val="1D9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 name="Google Shape;29;p37"/>
          <p:cNvSpPr/>
          <p:nvPr/>
        </p:nvSpPr>
        <p:spPr>
          <a:xfrm>
            <a:off x="-1" y="0"/>
            <a:ext cx="12192000" cy="4572001"/>
          </a:xfrm>
          <a:custGeom>
            <a:rect b="b" l="l" r="r" t="t"/>
            <a:pathLst>
              <a:path extrusionOk="0" h="4572001" w="12192000">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 name="Google Shape;30;p37"/>
          <p:cNvSpPr txBox="1"/>
          <p:nvPr>
            <p:ph type="title"/>
          </p:nvPr>
        </p:nvSpPr>
        <p:spPr>
          <a:xfrm>
            <a:off x="457200" y="4960137"/>
            <a:ext cx="7772400" cy="1463040"/>
          </a:xfrm>
          <a:prstGeom prst="rect">
            <a:avLst/>
          </a:prstGeom>
          <a:noFill/>
          <a:ln>
            <a:noFill/>
          </a:ln>
        </p:spPr>
        <p:txBody>
          <a:bodyPr anchorCtr="0" anchor="ctr" bIns="45700" lIns="91425" spcFirstLastPara="1" rIns="91425" wrap="square" tIns="45700">
            <a:normAutofit/>
          </a:bodyPr>
          <a:lstStyle>
            <a:lvl1pPr lvl="0" algn="r">
              <a:lnSpc>
                <a:spcPct val="80000"/>
              </a:lnSpc>
              <a:spcBef>
                <a:spcPts val="0"/>
              </a:spcBef>
              <a:spcAft>
                <a:spcPts val="0"/>
              </a:spcAft>
              <a:buClr>
                <a:srgbClr val="0C0C0C"/>
              </a:buClr>
              <a:buSzPts val="5000"/>
              <a:buFont typeface="Twentieth Century"/>
              <a:buNone/>
              <a:defRPr b="0" sz="5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37"/>
          <p:cNvSpPr txBox="1"/>
          <p:nvPr>
            <p:ph idx="1" type="body"/>
          </p:nvPr>
        </p:nvSpPr>
        <p:spPr>
          <a:xfrm>
            <a:off x="8610600" y="4960137"/>
            <a:ext cx="3200400" cy="1463040"/>
          </a:xfrm>
          <a:prstGeom prst="rect">
            <a:avLst/>
          </a:prstGeom>
          <a:noFill/>
          <a:ln>
            <a:noFill/>
          </a:ln>
        </p:spPr>
        <p:txBody>
          <a:bodyPr anchorCtr="0" anchor="ctr" bIns="45700" lIns="91425" spcFirstLastPara="1" rIns="91425" wrap="square" tIns="45700">
            <a:normAutofit/>
          </a:bodyPr>
          <a:lstStyle>
            <a:lvl1pPr indent="-228600" lvl="0" marL="457200" algn="l">
              <a:lnSpc>
                <a:spcPct val="100000"/>
              </a:lnSpc>
              <a:spcBef>
                <a:spcPts val="0"/>
              </a:spcBef>
              <a:spcAft>
                <a:spcPts val="0"/>
              </a:spcAft>
              <a:buSzPts val="1800"/>
              <a:buNone/>
              <a:defRPr sz="1800">
                <a:solidFill>
                  <a:srgbClr val="0C0C0C"/>
                </a:solidFill>
              </a:defRPr>
            </a:lvl1pPr>
            <a:lvl2pPr indent="-228600" lvl="1" marL="914400" algn="l">
              <a:lnSpc>
                <a:spcPct val="90000"/>
              </a:lnSpc>
              <a:spcBef>
                <a:spcPts val="200"/>
              </a:spcBef>
              <a:spcAft>
                <a:spcPts val="0"/>
              </a:spcAft>
              <a:buSzPts val="1800"/>
              <a:buNone/>
              <a:defRPr sz="1800">
                <a:solidFill>
                  <a:srgbClr val="888888"/>
                </a:solidFill>
              </a:defRPr>
            </a:lvl2pPr>
            <a:lvl3pPr indent="-228600" lvl="2" marL="1371600" algn="l">
              <a:lnSpc>
                <a:spcPct val="90000"/>
              </a:lnSpc>
              <a:spcBef>
                <a:spcPts val="400"/>
              </a:spcBef>
              <a:spcAft>
                <a:spcPts val="0"/>
              </a:spcAft>
              <a:buSzPts val="1600"/>
              <a:buNone/>
              <a:defRPr sz="1600">
                <a:solidFill>
                  <a:srgbClr val="888888"/>
                </a:solidFill>
              </a:defRPr>
            </a:lvl3pPr>
            <a:lvl4pPr indent="-228600" lvl="3" marL="1828800" algn="l">
              <a:lnSpc>
                <a:spcPct val="90000"/>
              </a:lnSpc>
              <a:spcBef>
                <a:spcPts val="400"/>
              </a:spcBef>
              <a:spcAft>
                <a:spcPts val="0"/>
              </a:spcAft>
              <a:buSzPts val="1400"/>
              <a:buNone/>
              <a:defRPr sz="1400">
                <a:solidFill>
                  <a:srgbClr val="888888"/>
                </a:solidFill>
              </a:defRPr>
            </a:lvl4pPr>
            <a:lvl5pPr indent="-228600" lvl="4" marL="2286000" algn="l">
              <a:lnSpc>
                <a:spcPct val="90000"/>
              </a:lnSpc>
              <a:spcBef>
                <a:spcPts val="400"/>
              </a:spcBef>
              <a:spcAft>
                <a:spcPts val="0"/>
              </a:spcAft>
              <a:buSzPts val="1400"/>
              <a:buNone/>
              <a:defRPr sz="1400">
                <a:solidFill>
                  <a:srgbClr val="888888"/>
                </a:solidFill>
              </a:defRPr>
            </a:lvl5pPr>
            <a:lvl6pPr indent="-228600" lvl="5" marL="2743200" algn="l">
              <a:lnSpc>
                <a:spcPct val="90000"/>
              </a:lnSpc>
              <a:spcBef>
                <a:spcPts val="400"/>
              </a:spcBef>
              <a:spcAft>
                <a:spcPts val="0"/>
              </a:spcAft>
              <a:buSzPts val="1400"/>
              <a:buNone/>
              <a:defRPr sz="1400">
                <a:solidFill>
                  <a:srgbClr val="888888"/>
                </a:solidFill>
              </a:defRPr>
            </a:lvl6pPr>
            <a:lvl7pPr indent="-228600" lvl="6" marL="3200400" algn="l">
              <a:lnSpc>
                <a:spcPct val="90000"/>
              </a:lnSpc>
              <a:spcBef>
                <a:spcPts val="400"/>
              </a:spcBef>
              <a:spcAft>
                <a:spcPts val="0"/>
              </a:spcAft>
              <a:buSzPts val="1400"/>
              <a:buNone/>
              <a:defRPr sz="1400">
                <a:solidFill>
                  <a:srgbClr val="888888"/>
                </a:solidFill>
              </a:defRPr>
            </a:lvl7pPr>
            <a:lvl8pPr indent="-228600" lvl="7" marL="3657600" algn="l">
              <a:lnSpc>
                <a:spcPct val="90000"/>
              </a:lnSpc>
              <a:spcBef>
                <a:spcPts val="400"/>
              </a:spcBef>
              <a:spcAft>
                <a:spcPts val="0"/>
              </a:spcAft>
              <a:buSzPts val="1400"/>
              <a:buNone/>
              <a:defRPr sz="1400">
                <a:solidFill>
                  <a:srgbClr val="888888"/>
                </a:solidFill>
              </a:defRPr>
            </a:lvl8pPr>
            <a:lvl9pPr indent="-228600" lvl="8" marL="4114800" algn="l">
              <a:lnSpc>
                <a:spcPct val="90000"/>
              </a:lnSpc>
              <a:spcBef>
                <a:spcPts val="400"/>
              </a:spcBef>
              <a:spcAft>
                <a:spcPts val="400"/>
              </a:spcAft>
              <a:buSzPts val="1400"/>
              <a:buNone/>
              <a:defRPr sz="1400">
                <a:solidFill>
                  <a:srgbClr val="888888"/>
                </a:solidFill>
              </a:defRPr>
            </a:lvl9pPr>
          </a:lstStyle>
          <a:p/>
        </p:txBody>
      </p:sp>
      <p:sp>
        <p:nvSpPr>
          <p:cNvPr id="32" name="Google Shape;32;p37"/>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37"/>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37"/>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cxnSp>
        <p:nvCxnSpPr>
          <p:cNvPr id="35" name="Google Shape;35;p37"/>
          <p:cNvCxnSpPr/>
          <p:nvPr/>
        </p:nvCxnSpPr>
        <p:spPr>
          <a:xfrm rot="10800000">
            <a:off x="8386843" y="5264106"/>
            <a:ext cx="0" cy="914400"/>
          </a:xfrm>
          <a:prstGeom prst="straightConnector1">
            <a:avLst/>
          </a:prstGeom>
          <a:noFill/>
          <a:ln cap="flat" cmpd="sng" w="19050">
            <a:solidFill>
              <a:srgbClr val="1482AB"/>
            </a:solidFill>
            <a:prstDash val="solid"/>
            <a:round/>
            <a:headEnd len="sm" w="sm" type="none"/>
            <a:tailEnd len="sm" w="sm" type="none"/>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6" name="Shape 36"/>
        <p:cNvGrpSpPr/>
        <p:nvPr/>
      </p:nvGrpSpPr>
      <p:grpSpPr>
        <a:xfrm>
          <a:off x="0" y="0"/>
          <a:ext cx="0" cy="0"/>
          <a:chOff x="0" y="0"/>
          <a:chExt cx="0" cy="0"/>
        </a:xfrm>
      </p:grpSpPr>
      <p:sp>
        <p:nvSpPr>
          <p:cNvPr id="37" name="Google Shape;37;p38"/>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38"/>
          <p:cNvSpPr txBox="1"/>
          <p:nvPr>
            <p:ph idx="1" type="body"/>
          </p:nvPr>
        </p:nvSpPr>
        <p:spPr>
          <a:xfrm>
            <a:off x="1024127" y="2286000"/>
            <a:ext cx="4754880" cy="4023360"/>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39" name="Google Shape;39;p38"/>
          <p:cNvSpPr txBox="1"/>
          <p:nvPr>
            <p:ph idx="2" type="body"/>
          </p:nvPr>
        </p:nvSpPr>
        <p:spPr>
          <a:xfrm>
            <a:off x="5989320" y="2286000"/>
            <a:ext cx="4754880" cy="4023360"/>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40" name="Google Shape;40;p38"/>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38"/>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38"/>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3" name="Shape 43"/>
        <p:cNvGrpSpPr/>
        <p:nvPr/>
      </p:nvGrpSpPr>
      <p:grpSpPr>
        <a:xfrm>
          <a:off x="0" y="0"/>
          <a:ext cx="0" cy="0"/>
          <a:chOff x="0" y="0"/>
          <a:chExt cx="0" cy="0"/>
        </a:xfrm>
      </p:grpSpPr>
      <p:sp>
        <p:nvSpPr>
          <p:cNvPr id="44" name="Google Shape;44;p39"/>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5" name="Google Shape;45;p39"/>
          <p:cNvSpPr txBox="1"/>
          <p:nvPr>
            <p:ph idx="1" type="body"/>
          </p:nvPr>
        </p:nvSpPr>
        <p:spPr>
          <a:xfrm>
            <a:off x="1024128" y="2179636"/>
            <a:ext cx="4754880" cy="822960"/>
          </a:xfrm>
          <a:prstGeom prst="rect">
            <a:avLst/>
          </a:prstGeom>
          <a:noFill/>
          <a:ln>
            <a:noFill/>
          </a:ln>
        </p:spPr>
        <p:txBody>
          <a:bodyPr anchorCtr="0" anchor="ctr" bIns="45700" lIns="137150" spcFirstLastPara="1" rIns="137150" wrap="square" tIns="45700">
            <a:normAutofit/>
          </a:bodyPr>
          <a:lstStyle>
            <a:lvl1pPr indent="-228600" lvl="0" marL="457200" algn="l">
              <a:lnSpc>
                <a:spcPct val="90000"/>
              </a:lnSpc>
              <a:spcBef>
                <a:spcPts val="0"/>
              </a:spcBef>
              <a:spcAft>
                <a:spcPts val="0"/>
              </a:spcAft>
              <a:buSzPts val="2300"/>
              <a:buNone/>
              <a:defRPr b="0" sz="2300" cap="none">
                <a:solidFill>
                  <a:schemeClr val="accent1"/>
                </a:solidFill>
                <a:latin typeface="Twentieth Century"/>
                <a:ea typeface="Twentieth Century"/>
                <a:cs typeface="Twentieth Century"/>
                <a:sym typeface="Twentieth Century"/>
              </a:defRPr>
            </a:lvl1pPr>
            <a:lvl2pPr indent="-228600" lvl="1" marL="914400" algn="l">
              <a:lnSpc>
                <a:spcPct val="90000"/>
              </a:lnSpc>
              <a:spcBef>
                <a:spcPts val="200"/>
              </a:spcBef>
              <a:spcAft>
                <a:spcPts val="0"/>
              </a:spcAft>
              <a:buSzPts val="2000"/>
              <a:buNone/>
              <a:defRPr b="1" sz="2000"/>
            </a:lvl2pPr>
            <a:lvl3pPr indent="-228600" lvl="2" marL="1371600" algn="l">
              <a:lnSpc>
                <a:spcPct val="90000"/>
              </a:lnSpc>
              <a:spcBef>
                <a:spcPts val="400"/>
              </a:spcBef>
              <a:spcAft>
                <a:spcPts val="0"/>
              </a:spcAft>
              <a:buSzPts val="1800"/>
              <a:buNone/>
              <a:defRPr b="1" sz="1800"/>
            </a:lvl3pPr>
            <a:lvl4pPr indent="-228600" lvl="3" marL="1828800" algn="l">
              <a:lnSpc>
                <a:spcPct val="90000"/>
              </a:lnSpc>
              <a:spcBef>
                <a:spcPts val="400"/>
              </a:spcBef>
              <a:spcAft>
                <a:spcPts val="0"/>
              </a:spcAft>
              <a:buSzPts val="1600"/>
              <a:buNone/>
              <a:defRPr b="1" sz="1600"/>
            </a:lvl4pPr>
            <a:lvl5pPr indent="-228600" lvl="4" marL="2286000" algn="l">
              <a:lnSpc>
                <a:spcPct val="90000"/>
              </a:lnSpc>
              <a:spcBef>
                <a:spcPts val="400"/>
              </a:spcBef>
              <a:spcAft>
                <a:spcPts val="0"/>
              </a:spcAft>
              <a:buSzPts val="1600"/>
              <a:buNone/>
              <a:defRPr b="1" sz="1600"/>
            </a:lvl5pPr>
            <a:lvl6pPr indent="-228600" lvl="5" marL="2743200" algn="l">
              <a:lnSpc>
                <a:spcPct val="90000"/>
              </a:lnSpc>
              <a:spcBef>
                <a:spcPts val="400"/>
              </a:spcBef>
              <a:spcAft>
                <a:spcPts val="0"/>
              </a:spcAft>
              <a:buSzPts val="1600"/>
              <a:buNone/>
              <a:defRPr b="1" sz="1600"/>
            </a:lvl6pPr>
            <a:lvl7pPr indent="-228600" lvl="6" marL="3200400" algn="l">
              <a:lnSpc>
                <a:spcPct val="90000"/>
              </a:lnSpc>
              <a:spcBef>
                <a:spcPts val="400"/>
              </a:spcBef>
              <a:spcAft>
                <a:spcPts val="0"/>
              </a:spcAft>
              <a:buSzPts val="1600"/>
              <a:buNone/>
              <a:defRPr b="1" sz="1600"/>
            </a:lvl7pPr>
            <a:lvl8pPr indent="-228600" lvl="7" marL="3657600" algn="l">
              <a:lnSpc>
                <a:spcPct val="90000"/>
              </a:lnSpc>
              <a:spcBef>
                <a:spcPts val="400"/>
              </a:spcBef>
              <a:spcAft>
                <a:spcPts val="0"/>
              </a:spcAft>
              <a:buSzPts val="1600"/>
              <a:buNone/>
              <a:defRPr b="1" sz="1600"/>
            </a:lvl8pPr>
            <a:lvl9pPr indent="-228600" lvl="8" marL="4114800" algn="l">
              <a:lnSpc>
                <a:spcPct val="90000"/>
              </a:lnSpc>
              <a:spcBef>
                <a:spcPts val="400"/>
              </a:spcBef>
              <a:spcAft>
                <a:spcPts val="400"/>
              </a:spcAft>
              <a:buSzPts val="1600"/>
              <a:buNone/>
              <a:defRPr b="1" sz="1600"/>
            </a:lvl9pPr>
          </a:lstStyle>
          <a:p/>
        </p:txBody>
      </p:sp>
      <p:sp>
        <p:nvSpPr>
          <p:cNvPr id="46" name="Google Shape;46;p39"/>
          <p:cNvSpPr txBox="1"/>
          <p:nvPr>
            <p:ph idx="2" type="body"/>
          </p:nvPr>
        </p:nvSpPr>
        <p:spPr>
          <a:xfrm>
            <a:off x="1024128" y="2967788"/>
            <a:ext cx="4754880" cy="3341572"/>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47" name="Google Shape;47;p39"/>
          <p:cNvSpPr txBox="1"/>
          <p:nvPr>
            <p:ph idx="3" type="body"/>
          </p:nvPr>
        </p:nvSpPr>
        <p:spPr>
          <a:xfrm>
            <a:off x="5990888" y="2179636"/>
            <a:ext cx="4754880" cy="822960"/>
          </a:xfrm>
          <a:prstGeom prst="rect">
            <a:avLst/>
          </a:prstGeom>
          <a:noFill/>
          <a:ln>
            <a:noFill/>
          </a:ln>
        </p:spPr>
        <p:txBody>
          <a:bodyPr anchorCtr="0" anchor="ctr" bIns="45700" lIns="137150" spcFirstLastPara="1" rIns="137150" wrap="square" tIns="45700">
            <a:normAutofit/>
          </a:bodyPr>
          <a:lstStyle>
            <a:lvl1pPr indent="-228600" lvl="0" marL="457200" algn="l">
              <a:lnSpc>
                <a:spcPct val="90000"/>
              </a:lnSpc>
              <a:spcBef>
                <a:spcPts val="0"/>
              </a:spcBef>
              <a:spcAft>
                <a:spcPts val="0"/>
              </a:spcAft>
              <a:buSzPts val="2300"/>
              <a:buNone/>
              <a:defRPr b="0" sz="2300" cap="none">
                <a:solidFill>
                  <a:schemeClr val="accent1"/>
                </a:solidFill>
                <a:latin typeface="Twentieth Century"/>
                <a:ea typeface="Twentieth Century"/>
                <a:cs typeface="Twentieth Century"/>
                <a:sym typeface="Twentieth Century"/>
              </a:defRPr>
            </a:lvl1pPr>
            <a:lvl2pPr indent="-228600" lvl="1" marL="914400" algn="l">
              <a:lnSpc>
                <a:spcPct val="90000"/>
              </a:lnSpc>
              <a:spcBef>
                <a:spcPts val="200"/>
              </a:spcBef>
              <a:spcAft>
                <a:spcPts val="0"/>
              </a:spcAft>
              <a:buSzPts val="2000"/>
              <a:buNone/>
              <a:defRPr b="1" sz="2000"/>
            </a:lvl2pPr>
            <a:lvl3pPr indent="-228600" lvl="2" marL="1371600" algn="l">
              <a:lnSpc>
                <a:spcPct val="90000"/>
              </a:lnSpc>
              <a:spcBef>
                <a:spcPts val="400"/>
              </a:spcBef>
              <a:spcAft>
                <a:spcPts val="0"/>
              </a:spcAft>
              <a:buSzPts val="1800"/>
              <a:buNone/>
              <a:defRPr b="1" sz="1800"/>
            </a:lvl3pPr>
            <a:lvl4pPr indent="-228600" lvl="3" marL="1828800" algn="l">
              <a:lnSpc>
                <a:spcPct val="90000"/>
              </a:lnSpc>
              <a:spcBef>
                <a:spcPts val="400"/>
              </a:spcBef>
              <a:spcAft>
                <a:spcPts val="0"/>
              </a:spcAft>
              <a:buSzPts val="1600"/>
              <a:buNone/>
              <a:defRPr b="1" sz="1600"/>
            </a:lvl4pPr>
            <a:lvl5pPr indent="-228600" lvl="4" marL="2286000" algn="l">
              <a:lnSpc>
                <a:spcPct val="90000"/>
              </a:lnSpc>
              <a:spcBef>
                <a:spcPts val="400"/>
              </a:spcBef>
              <a:spcAft>
                <a:spcPts val="0"/>
              </a:spcAft>
              <a:buSzPts val="1600"/>
              <a:buNone/>
              <a:defRPr b="1" sz="1600"/>
            </a:lvl5pPr>
            <a:lvl6pPr indent="-228600" lvl="5" marL="2743200" algn="l">
              <a:lnSpc>
                <a:spcPct val="90000"/>
              </a:lnSpc>
              <a:spcBef>
                <a:spcPts val="400"/>
              </a:spcBef>
              <a:spcAft>
                <a:spcPts val="0"/>
              </a:spcAft>
              <a:buSzPts val="1600"/>
              <a:buNone/>
              <a:defRPr b="1" sz="1600"/>
            </a:lvl6pPr>
            <a:lvl7pPr indent="-228600" lvl="6" marL="3200400" algn="l">
              <a:lnSpc>
                <a:spcPct val="90000"/>
              </a:lnSpc>
              <a:spcBef>
                <a:spcPts val="400"/>
              </a:spcBef>
              <a:spcAft>
                <a:spcPts val="0"/>
              </a:spcAft>
              <a:buSzPts val="1600"/>
              <a:buNone/>
              <a:defRPr b="1" sz="1600"/>
            </a:lvl7pPr>
            <a:lvl8pPr indent="-228600" lvl="7" marL="3657600" algn="l">
              <a:lnSpc>
                <a:spcPct val="90000"/>
              </a:lnSpc>
              <a:spcBef>
                <a:spcPts val="400"/>
              </a:spcBef>
              <a:spcAft>
                <a:spcPts val="0"/>
              </a:spcAft>
              <a:buSzPts val="1600"/>
              <a:buNone/>
              <a:defRPr b="1" sz="1600"/>
            </a:lvl8pPr>
            <a:lvl9pPr indent="-228600" lvl="8" marL="4114800" algn="l">
              <a:lnSpc>
                <a:spcPct val="90000"/>
              </a:lnSpc>
              <a:spcBef>
                <a:spcPts val="400"/>
              </a:spcBef>
              <a:spcAft>
                <a:spcPts val="400"/>
              </a:spcAft>
              <a:buSzPts val="1600"/>
              <a:buNone/>
              <a:defRPr b="1" sz="1600"/>
            </a:lvl9pPr>
          </a:lstStyle>
          <a:p/>
        </p:txBody>
      </p:sp>
      <p:sp>
        <p:nvSpPr>
          <p:cNvPr id="48" name="Google Shape;48;p39"/>
          <p:cNvSpPr txBox="1"/>
          <p:nvPr>
            <p:ph idx="4" type="body"/>
          </p:nvPr>
        </p:nvSpPr>
        <p:spPr>
          <a:xfrm>
            <a:off x="5990888" y="2967788"/>
            <a:ext cx="4754880" cy="3341572"/>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49" name="Google Shape;49;p39"/>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p39"/>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39"/>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2" name="Shape 52"/>
        <p:cNvGrpSpPr/>
        <p:nvPr/>
      </p:nvGrpSpPr>
      <p:grpSpPr>
        <a:xfrm>
          <a:off x="0" y="0"/>
          <a:ext cx="0" cy="0"/>
          <a:chOff x="0" y="0"/>
          <a:chExt cx="0" cy="0"/>
        </a:xfrm>
      </p:grpSpPr>
      <p:sp>
        <p:nvSpPr>
          <p:cNvPr id="53" name="Google Shape;53;p40"/>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4" name="Google Shape;54;p40"/>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40"/>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40"/>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howMasterSp="0" type="blank">
  <p:cSld name="BLANK">
    <p:spTree>
      <p:nvGrpSpPr>
        <p:cNvPr id="57" name="Shape 57"/>
        <p:cNvGrpSpPr/>
        <p:nvPr/>
      </p:nvGrpSpPr>
      <p:grpSpPr>
        <a:xfrm>
          <a:off x="0" y="0"/>
          <a:ext cx="0" cy="0"/>
          <a:chOff x="0" y="0"/>
          <a:chExt cx="0" cy="0"/>
        </a:xfrm>
      </p:grpSpPr>
      <p:sp>
        <p:nvSpPr>
          <p:cNvPr id="58" name="Google Shape;58;p41"/>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41"/>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41"/>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1" name="Shape 61"/>
        <p:cNvGrpSpPr/>
        <p:nvPr/>
      </p:nvGrpSpPr>
      <p:grpSpPr>
        <a:xfrm>
          <a:off x="0" y="0"/>
          <a:ext cx="0" cy="0"/>
          <a:chOff x="0" y="0"/>
          <a:chExt cx="0" cy="0"/>
        </a:xfrm>
      </p:grpSpPr>
      <p:sp>
        <p:nvSpPr>
          <p:cNvPr id="62" name="Google Shape;62;p42"/>
          <p:cNvSpPr txBox="1"/>
          <p:nvPr>
            <p:ph type="title"/>
          </p:nvPr>
        </p:nvSpPr>
        <p:spPr>
          <a:xfrm>
            <a:off x="1024128" y="471509"/>
            <a:ext cx="4389120" cy="1737360"/>
          </a:xfrm>
          <a:prstGeom prst="rect">
            <a:avLst/>
          </a:prstGeom>
          <a:noFill/>
          <a:ln>
            <a:noFill/>
          </a:ln>
        </p:spPr>
        <p:txBody>
          <a:bodyPr anchorCtr="0" anchor="ctr" bIns="45700" lIns="91425" spcFirstLastPara="1" rIns="91425" wrap="square" tIns="45700">
            <a:noAutofit/>
          </a:bodyPr>
          <a:lstStyle>
            <a:lvl1pPr lvl="0" algn="l">
              <a:lnSpc>
                <a:spcPct val="80000"/>
              </a:lnSpc>
              <a:spcBef>
                <a:spcPts val="0"/>
              </a:spcBef>
              <a:spcAft>
                <a:spcPts val="0"/>
              </a:spcAft>
              <a:buClr>
                <a:srgbClr val="0C0C0C"/>
              </a:buClr>
              <a:buSzPts val="4000"/>
              <a:buFont typeface="Twentieth Century"/>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42"/>
          <p:cNvSpPr txBox="1"/>
          <p:nvPr>
            <p:ph idx="1" type="body"/>
          </p:nvPr>
        </p:nvSpPr>
        <p:spPr>
          <a:xfrm>
            <a:off x="5715000" y="822960"/>
            <a:ext cx="5678424" cy="5184648"/>
          </a:xfrm>
          <a:prstGeom prst="rect">
            <a:avLst/>
          </a:prstGeom>
          <a:noFill/>
          <a:ln>
            <a:noFill/>
          </a:ln>
        </p:spPr>
        <p:txBody>
          <a:bodyPr anchorCtr="0" anchor="t" bIns="45700" lIns="45700" spcFirstLastPara="1" rIns="45700" wrap="square" tIns="45700">
            <a:normAutofit/>
          </a:bodyPr>
          <a:lstStyle>
            <a:lvl1pPr indent="-381000" lvl="0" marL="457200" algn="l">
              <a:lnSpc>
                <a:spcPct val="90000"/>
              </a:lnSpc>
              <a:spcBef>
                <a:spcPts val="1200"/>
              </a:spcBef>
              <a:spcAft>
                <a:spcPts val="0"/>
              </a:spcAft>
              <a:buSzPts val="2400"/>
              <a:buChar char=" "/>
              <a:defRPr sz="2400"/>
            </a:lvl1pPr>
            <a:lvl2pPr indent="-355600" lvl="1" marL="914400" algn="l">
              <a:lnSpc>
                <a:spcPct val="90000"/>
              </a:lnSpc>
              <a:spcBef>
                <a:spcPts val="200"/>
              </a:spcBef>
              <a:spcAft>
                <a:spcPts val="0"/>
              </a:spcAft>
              <a:buSzPts val="2000"/>
              <a:buChar char="🢝"/>
              <a:defRPr sz="2000"/>
            </a:lvl2pPr>
            <a:lvl3pPr indent="-330200" lvl="2" marL="1371600" algn="l">
              <a:lnSpc>
                <a:spcPct val="90000"/>
              </a:lnSpc>
              <a:spcBef>
                <a:spcPts val="400"/>
              </a:spcBef>
              <a:spcAft>
                <a:spcPts val="0"/>
              </a:spcAft>
              <a:buSzPts val="1600"/>
              <a:buChar char="🢝"/>
              <a:defRPr sz="1600"/>
            </a:lvl3pPr>
            <a:lvl4pPr indent="-330200" lvl="3" marL="1828800" algn="l">
              <a:lnSpc>
                <a:spcPct val="90000"/>
              </a:lnSpc>
              <a:spcBef>
                <a:spcPts val="400"/>
              </a:spcBef>
              <a:spcAft>
                <a:spcPts val="0"/>
              </a:spcAft>
              <a:buSzPts val="1600"/>
              <a:buChar char="🢝"/>
              <a:defRPr sz="1600"/>
            </a:lvl4pPr>
            <a:lvl5pPr indent="-330200" lvl="4" marL="2286000" algn="l">
              <a:lnSpc>
                <a:spcPct val="90000"/>
              </a:lnSpc>
              <a:spcBef>
                <a:spcPts val="400"/>
              </a:spcBef>
              <a:spcAft>
                <a:spcPts val="0"/>
              </a:spcAft>
              <a:buSzPts val="1600"/>
              <a:buChar char="🢝"/>
              <a:defRPr sz="1600"/>
            </a:lvl5pPr>
            <a:lvl6pPr indent="-330200" lvl="5" marL="2743200" algn="l">
              <a:lnSpc>
                <a:spcPct val="90000"/>
              </a:lnSpc>
              <a:spcBef>
                <a:spcPts val="400"/>
              </a:spcBef>
              <a:spcAft>
                <a:spcPts val="0"/>
              </a:spcAft>
              <a:buSzPts val="1600"/>
              <a:buChar char="🢝"/>
              <a:defRPr sz="1600"/>
            </a:lvl6pPr>
            <a:lvl7pPr indent="-330200" lvl="6" marL="3200400" algn="l">
              <a:lnSpc>
                <a:spcPct val="90000"/>
              </a:lnSpc>
              <a:spcBef>
                <a:spcPts val="400"/>
              </a:spcBef>
              <a:spcAft>
                <a:spcPts val="0"/>
              </a:spcAft>
              <a:buSzPts val="1600"/>
              <a:buChar char="🢝"/>
              <a:defRPr sz="1600"/>
            </a:lvl7pPr>
            <a:lvl8pPr indent="-330200" lvl="7" marL="3657600" algn="l">
              <a:lnSpc>
                <a:spcPct val="90000"/>
              </a:lnSpc>
              <a:spcBef>
                <a:spcPts val="400"/>
              </a:spcBef>
              <a:spcAft>
                <a:spcPts val="0"/>
              </a:spcAft>
              <a:buSzPts val="1600"/>
              <a:buChar char="🢝"/>
              <a:defRPr sz="1600"/>
            </a:lvl8pPr>
            <a:lvl9pPr indent="-330200" lvl="8" marL="4114800" algn="l">
              <a:lnSpc>
                <a:spcPct val="90000"/>
              </a:lnSpc>
              <a:spcBef>
                <a:spcPts val="400"/>
              </a:spcBef>
              <a:spcAft>
                <a:spcPts val="400"/>
              </a:spcAft>
              <a:buSzPts val="1600"/>
              <a:buChar char="🢝"/>
              <a:defRPr sz="1600"/>
            </a:lvl9pPr>
          </a:lstStyle>
          <a:p/>
        </p:txBody>
      </p:sp>
      <p:sp>
        <p:nvSpPr>
          <p:cNvPr id="64" name="Google Shape;64;p42"/>
          <p:cNvSpPr txBox="1"/>
          <p:nvPr>
            <p:ph idx="2" type="body"/>
          </p:nvPr>
        </p:nvSpPr>
        <p:spPr>
          <a:xfrm>
            <a:off x="1024128" y="2257506"/>
            <a:ext cx="4389120" cy="3762294"/>
          </a:xfrm>
          <a:prstGeom prst="rect">
            <a:avLst/>
          </a:prstGeom>
          <a:noFill/>
          <a:ln>
            <a:noFill/>
          </a:ln>
        </p:spPr>
        <p:txBody>
          <a:bodyPr anchorCtr="0" anchor="t" bIns="45700" lIns="91425" spcFirstLastPara="1" rIns="91425" wrap="square" tIns="45700">
            <a:normAutofit/>
          </a:bodyPr>
          <a:lstStyle>
            <a:lvl1pPr indent="-228600" lvl="0" marL="457200" algn="l">
              <a:lnSpc>
                <a:spcPct val="108000"/>
              </a:lnSpc>
              <a:spcBef>
                <a:spcPts val="600"/>
              </a:spcBef>
              <a:spcAft>
                <a:spcPts val="0"/>
              </a:spcAft>
              <a:buSzPts val="1600"/>
              <a:buNone/>
              <a:defRPr sz="1600"/>
            </a:lvl1pPr>
            <a:lvl2pPr indent="-228600" lvl="1" marL="914400" algn="l">
              <a:lnSpc>
                <a:spcPct val="90000"/>
              </a:lnSpc>
              <a:spcBef>
                <a:spcPts val="200"/>
              </a:spcBef>
              <a:spcAft>
                <a:spcPts val="0"/>
              </a:spcAft>
              <a:buSzPts val="1200"/>
              <a:buNone/>
              <a:defRPr sz="1200"/>
            </a:lvl2pPr>
            <a:lvl3pPr indent="-228600" lvl="2" marL="1371600" algn="l">
              <a:lnSpc>
                <a:spcPct val="90000"/>
              </a:lnSpc>
              <a:spcBef>
                <a:spcPts val="400"/>
              </a:spcBef>
              <a:spcAft>
                <a:spcPts val="0"/>
              </a:spcAft>
              <a:buSzPts val="1000"/>
              <a:buNone/>
              <a:defRPr sz="1000"/>
            </a:lvl3pPr>
            <a:lvl4pPr indent="-228600" lvl="3" marL="1828800" algn="l">
              <a:lnSpc>
                <a:spcPct val="90000"/>
              </a:lnSpc>
              <a:spcBef>
                <a:spcPts val="400"/>
              </a:spcBef>
              <a:spcAft>
                <a:spcPts val="0"/>
              </a:spcAft>
              <a:buSzPts val="900"/>
              <a:buNone/>
              <a:defRPr sz="900"/>
            </a:lvl4pPr>
            <a:lvl5pPr indent="-228600" lvl="4" marL="2286000" algn="l">
              <a:lnSpc>
                <a:spcPct val="90000"/>
              </a:lnSpc>
              <a:spcBef>
                <a:spcPts val="400"/>
              </a:spcBef>
              <a:spcAft>
                <a:spcPts val="0"/>
              </a:spcAft>
              <a:buSzPts val="900"/>
              <a:buNone/>
              <a:defRPr sz="900"/>
            </a:lvl5pPr>
            <a:lvl6pPr indent="-228600" lvl="5" marL="2743200" algn="l">
              <a:lnSpc>
                <a:spcPct val="90000"/>
              </a:lnSpc>
              <a:spcBef>
                <a:spcPts val="400"/>
              </a:spcBef>
              <a:spcAft>
                <a:spcPts val="0"/>
              </a:spcAft>
              <a:buSzPts val="900"/>
              <a:buNone/>
              <a:defRPr sz="900"/>
            </a:lvl6pPr>
            <a:lvl7pPr indent="-228600" lvl="6" marL="3200400" algn="l">
              <a:lnSpc>
                <a:spcPct val="90000"/>
              </a:lnSpc>
              <a:spcBef>
                <a:spcPts val="400"/>
              </a:spcBef>
              <a:spcAft>
                <a:spcPts val="0"/>
              </a:spcAft>
              <a:buSzPts val="900"/>
              <a:buNone/>
              <a:defRPr sz="900"/>
            </a:lvl7pPr>
            <a:lvl8pPr indent="-228600" lvl="7" marL="3657600" algn="l">
              <a:lnSpc>
                <a:spcPct val="90000"/>
              </a:lnSpc>
              <a:spcBef>
                <a:spcPts val="400"/>
              </a:spcBef>
              <a:spcAft>
                <a:spcPts val="0"/>
              </a:spcAft>
              <a:buSzPts val="900"/>
              <a:buNone/>
              <a:defRPr sz="900"/>
            </a:lvl8pPr>
            <a:lvl9pPr indent="-228600" lvl="8" marL="4114800" algn="l">
              <a:lnSpc>
                <a:spcPct val="90000"/>
              </a:lnSpc>
              <a:spcBef>
                <a:spcPts val="400"/>
              </a:spcBef>
              <a:spcAft>
                <a:spcPts val="400"/>
              </a:spcAft>
              <a:buSzPts val="900"/>
              <a:buNone/>
              <a:defRPr sz="900"/>
            </a:lvl9pPr>
          </a:lstStyle>
          <a:p/>
        </p:txBody>
      </p:sp>
      <p:sp>
        <p:nvSpPr>
          <p:cNvPr id="65" name="Google Shape;65;p42"/>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42"/>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42"/>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spTree>
      <p:nvGrpSpPr>
        <p:cNvPr id="68" name="Shape 68"/>
        <p:cNvGrpSpPr/>
        <p:nvPr/>
      </p:nvGrpSpPr>
      <p:grpSpPr>
        <a:xfrm>
          <a:off x="0" y="0"/>
          <a:ext cx="0" cy="0"/>
          <a:chOff x="0" y="0"/>
          <a:chExt cx="0" cy="0"/>
        </a:xfrm>
      </p:grpSpPr>
      <p:sp>
        <p:nvSpPr>
          <p:cNvPr id="69" name="Google Shape;69;p43"/>
          <p:cNvSpPr txBox="1"/>
          <p:nvPr>
            <p:ph type="title"/>
          </p:nvPr>
        </p:nvSpPr>
        <p:spPr>
          <a:xfrm>
            <a:off x="457200" y="4960138"/>
            <a:ext cx="7772400" cy="1463040"/>
          </a:xfrm>
          <a:prstGeom prst="rect">
            <a:avLst/>
          </a:prstGeom>
          <a:noFill/>
          <a:ln>
            <a:noFill/>
          </a:ln>
        </p:spPr>
        <p:txBody>
          <a:bodyPr anchorCtr="0" anchor="ctr" bIns="45700" lIns="91425" spcFirstLastPara="1" rIns="91425" wrap="square" tIns="45700">
            <a:normAutofit/>
          </a:bodyPr>
          <a:lstStyle>
            <a:lvl1pPr lvl="0" algn="r">
              <a:lnSpc>
                <a:spcPct val="80000"/>
              </a:lnSpc>
              <a:spcBef>
                <a:spcPts val="0"/>
              </a:spcBef>
              <a:spcAft>
                <a:spcPts val="0"/>
              </a:spcAft>
              <a:buClr>
                <a:srgbClr val="0C0C0C"/>
              </a:buClr>
              <a:buSzPts val="5000"/>
              <a:buFont typeface="Twentieth Century"/>
              <a:buNone/>
              <a:defRPr sz="5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43"/>
          <p:cNvSpPr/>
          <p:nvPr>
            <p:ph idx="2" type="pic"/>
          </p:nvPr>
        </p:nvSpPr>
        <p:spPr>
          <a:xfrm>
            <a:off x="0" y="-1"/>
            <a:ext cx="12188952" cy="4572000"/>
          </a:xfrm>
          <a:prstGeom prst="rect">
            <a:avLst/>
          </a:prstGeom>
          <a:solidFill>
            <a:srgbClr val="76CEEF"/>
          </a:solidFill>
          <a:ln>
            <a:noFill/>
          </a:ln>
        </p:spPr>
      </p:sp>
      <p:sp>
        <p:nvSpPr>
          <p:cNvPr id="71" name="Google Shape;71;p43"/>
          <p:cNvSpPr txBox="1"/>
          <p:nvPr>
            <p:ph idx="1" type="body"/>
          </p:nvPr>
        </p:nvSpPr>
        <p:spPr>
          <a:xfrm>
            <a:off x="8610600" y="4960138"/>
            <a:ext cx="3200400" cy="1463040"/>
          </a:xfrm>
          <a:prstGeom prst="rect">
            <a:avLst/>
          </a:prstGeom>
          <a:noFill/>
          <a:ln>
            <a:noFill/>
          </a:ln>
        </p:spPr>
        <p:txBody>
          <a:bodyPr anchorCtr="0" anchor="ctr" bIns="45700" lIns="91425" spcFirstLastPara="1" rIns="91425" wrap="square" tIns="45700">
            <a:normAutofit/>
          </a:bodyPr>
          <a:lstStyle>
            <a:lvl1pPr indent="-228600" lvl="0" marL="457200" algn="l">
              <a:lnSpc>
                <a:spcPct val="100000"/>
              </a:lnSpc>
              <a:spcBef>
                <a:spcPts val="0"/>
              </a:spcBef>
              <a:spcAft>
                <a:spcPts val="0"/>
              </a:spcAft>
              <a:buSzPts val="1800"/>
              <a:buNone/>
              <a:defRPr sz="1800">
                <a:solidFill>
                  <a:srgbClr val="0C0C0C"/>
                </a:solidFill>
              </a:defRPr>
            </a:lvl1pPr>
            <a:lvl2pPr indent="-228600" lvl="1" marL="914400" algn="l">
              <a:lnSpc>
                <a:spcPct val="90000"/>
              </a:lnSpc>
              <a:spcBef>
                <a:spcPts val="200"/>
              </a:spcBef>
              <a:spcAft>
                <a:spcPts val="0"/>
              </a:spcAft>
              <a:buSzPts val="1400"/>
              <a:buNone/>
              <a:defRPr sz="1400"/>
            </a:lvl2pPr>
            <a:lvl3pPr indent="-228600" lvl="2" marL="1371600" algn="l">
              <a:lnSpc>
                <a:spcPct val="90000"/>
              </a:lnSpc>
              <a:spcBef>
                <a:spcPts val="400"/>
              </a:spcBef>
              <a:spcAft>
                <a:spcPts val="0"/>
              </a:spcAft>
              <a:buSzPts val="1200"/>
              <a:buNone/>
              <a:defRPr sz="1200"/>
            </a:lvl3pPr>
            <a:lvl4pPr indent="-228600" lvl="3" marL="1828800" algn="l">
              <a:lnSpc>
                <a:spcPct val="90000"/>
              </a:lnSpc>
              <a:spcBef>
                <a:spcPts val="400"/>
              </a:spcBef>
              <a:spcAft>
                <a:spcPts val="0"/>
              </a:spcAft>
              <a:buSzPts val="1000"/>
              <a:buNone/>
              <a:defRPr sz="1000"/>
            </a:lvl4pPr>
            <a:lvl5pPr indent="-228600" lvl="4" marL="2286000" algn="l">
              <a:lnSpc>
                <a:spcPct val="90000"/>
              </a:lnSpc>
              <a:spcBef>
                <a:spcPts val="400"/>
              </a:spcBef>
              <a:spcAft>
                <a:spcPts val="0"/>
              </a:spcAft>
              <a:buSzPts val="1000"/>
              <a:buNone/>
              <a:defRPr sz="1000"/>
            </a:lvl5pPr>
            <a:lvl6pPr indent="-228600" lvl="5" marL="2743200" algn="l">
              <a:lnSpc>
                <a:spcPct val="90000"/>
              </a:lnSpc>
              <a:spcBef>
                <a:spcPts val="400"/>
              </a:spcBef>
              <a:spcAft>
                <a:spcPts val="0"/>
              </a:spcAft>
              <a:buSzPts val="1000"/>
              <a:buNone/>
              <a:defRPr sz="1000"/>
            </a:lvl6pPr>
            <a:lvl7pPr indent="-228600" lvl="6" marL="3200400" algn="l">
              <a:lnSpc>
                <a:spcPct val="90000"/>
              </a:lnSpc>
              <a:spcBef>
                <a:spcPts val="400"/>
              </a:spcBef>
              <a:spcAft>
                <a:spcPts val="0"/>
              </a:spcAft>
              <a:buSzPts val="1000"/>
              <a:buNone/>
              <a:defRPr sz="1000"/>
            </a:lvl7pPr>
            <a:lvl8pPr indent="-228600" lvl="7" marL="3657600" algn="l">
              <a:lnSpc>
                <a:spcPct val="90000"/>
              </a:lnSpc>
              <a:spcBef>
                <a:spcPts val="400"/>
              </a:spcBef>
              <a:spcAft>
                <a:spcPts val="0"/>
              </a:spcAft>
              <a:buSzPts val="1000"/>
              <a:buNone/>
              <a:defRPr sz="1000"/>
            </a:lvl8pPr>
            <a:lvl9pPr indent="-228600" lvl="8" marL="4114800" algn="l">
              <a:lnSpc>
                <a:spcPct val="90000"/>
              </a:lnSpc>
              <a:spcBef>
                <a:spcPts val="400"/>
              </a:spcBef>
              <a:spcAft>
                <a:spcPts val="400"/>
              </a:spcAft>
              <a:buSzPts val="1000"/>
              <a:buNone/>
              <a:defRPr sz="1000"/>
            </a:lvl9pPr>
          </a:lstStyle>
          <a:p/>
        </p:txBody>
      </p:sp>
      <p:sp>
        <p:nvSpPr>
          <p:cNvPr id="72" name="Google Shape;72;p43"/>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43"/>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43"/>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cxnSp>
        <p:nvCxnSpPr>
          <p:cNvPr id="75" name="Google Shape;75;p43"/>
          <p:cNvCxnSpPr/>
          <p:nvPr/>
        </p:nvCxnSpPr>
        <p:spPr>
          <a:xfrm rot="10800000">
            <a:off x="8386843" y="5264106"/>
            <a:ext cx="0" cy="914400"/>
          </a:xfrm>
          <a:prstGeom prst="straightConnector1">
            <a:avLst/>
          </a:prstGeom>
          <a:noFill/>
          <a:ln cap="flat" cmpd="sng" w="19050">
            <a:solidFill>
              <a:schemeClr val="accent1"/>
            </a:solidFill>
            <a:prstDash val="solid"/>
            <a:round/>
            <a:headEnd len="sm" w="sm" type="none"/>
            <a:tailEnd len="sm" w="sm" type="none"/>
          </a:ln>
        </p:spPr>
      </p:cxn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6" name="Shape 76"/>
        <p:cNvGrpSpPr/>
        <p:nvPr/>
      </p:nvGrpSpPr>
      <p:grpSpPr>
        <a:xfrm>
          <a:off x="0" y="0"/>
          <a:ext cx="0" cy="0"/>
          <a:chOff x="0" y="0"/>
          <a:chExt cx="0" cy="0"/>
        </a:xfrm>
      </p:grpSpPr>
      <p:sp>
        <p:nvSpPr>
          <p:cNvPr id="77" name="Google Shape;77;p44"/>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8" name="Google Shape;78;p44"/>
          <p:cNvSpPr txBox="1"/>
          <p:nvPr>
            <p:ph idx="1" type="body"/>
          </p:nvPr>
        </p:nvSpPr>
        <p:spPr>
          <a:xfrm rot="5400000">
            <a:off x="3872485" y="-562356"/>
            <a:ext cx="4023360" cy="9720073"/>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79" name="Google Shape;79;p44"/>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44"/>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44"/>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showMasterSp="0" type="vertTitleAndTx">
  <p:cSld name="VERTICAL_TITLE_AND_VERTICAL_TEXT">
    <p:spTree>
      <p:nvGrpSpPr>
        <p:cNvPr id="82" name="Shape 82"/>
        <p:cNvGrpSpPr/>
        <p:nvPr/>
      </p:nvGrpSpPr>
      <p:grpSpPr>
        <a:xfrm>
          <a:off x="0" y="0"/>
          <a:ext cx="0" cy="0"/>
          <a:chOff x="0" y="0"/>
          <a:chExt cx="0" cy="0"/>
        </a:xfrm>
      </p:grpSpPr>
      <p:sp>
        <p:nvSpPr>
          <p:cNvPr id="83" name="Google Shape;83;p45"/>
          <p:cNvSpPr txBox="1"/>
          <p:nvPr>
            <p:ph type="title"/>
          </p:nvPr>
        </p:nvSpPr>
        <p:spPr>
          <a:xfrm rot="5400000">
            <a:off x="7334251" y="2152650"/>
            <a:ext cx="5410200" cy="2628900"/>
          </a:xfrm>
          <a:prstGeom prst="rect">
            <a:avLst/>
          </a:prstGeom>
          <a:noFill/>
          <a:ln>
            <a:noFill/>
          </a:ln>
        </p:spPr>
        <p:txBody>
          <a:bodyPr anchorCtr="0" anchor="ctr" bIns="91425" lIns="45700" spcFirstLastPara="1" rIns="45700" wrap="square" tIns="91425">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4" name="Google Shape;84;p45"/>
          <p:cNvSpPr txBox="1"/>
          <p:nvPr>
            <p:ph idx="1" type="body"/>
          </p:nvPr>
        </p:nvSpPr>
        <p:spPr>
          <a:xfrm rot="5400000">
            <a:off x="2076451" y="-323850"/>
            <a:ext cx="5410200" cy="7581900"/>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85" name="Google Shape;85;p45"/>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p45"/>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45"/>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cxnSp>
        <p:nvCxnSpPr>
          <p:cNvPr id="88" name="Google Shape;88;p45"/>
          <p:cNvCxnSpPr/>
          <p:nvPr/>
        </p:nvCxnSpPr>
        <p:spPr>
          <a:xfrm rot="10800000">
            <a:off x="10058400" y="59263"/>
            <a:ext cx="0" cy="914400"/>
          </a:xfrm>
          <a:prstGeom prst="straightConnector1">
            <a:avLst/>
          </a:prstGeom>
          <a:noFill/>
          <a:ln cap="flat" cmpd="sng" w="19050">
            <a:solidFill>
              <a:schemeClr val="accent1"/>
            </a:solidFill>
            <a:prstDash val="solid"/>
            <a:round/>
            <a:headEnd len="sm" w="sm" type="none"/>
            <a:tailEnd len="sm" w="sm" type="none"/>
          </a:ln>
        </p:spPr>
      </p:cxn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96" name="Shape 96"/>
        <p:cNvGrpSpPr/>
        <p:nvPr/>
      </p:nvGrpSpPr>
      <p:grpSpPr>
        <a:xfrm>
          <a:off x="0" y="0"/>
          <a:ext cx="0" cy="0"/>
          <a:chOff x="0" y="0"/>
          <a:chExt cx="0" cy="0"/>
        </a:xfrm>
      </p:grpSpPr>
      <p:sp>
        <p:nvSpPr>
          <p:cNvPr id="97" name="Google Shape;97;p36"/>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Clr>
                <a:srgbClr val="FEFEFE"/>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8" name="Google Shape;98;p36"/>
          <p:cNvSpPr txBox="1"/>
          <p:nvPr>
            <p:ph idx="1" type="body"/>
          </p:nvPr>
        </p:nvSpPr>
        <p:spPr>
          <a:xfrm>
            <a:off x="1024128" y="2286000"/>
            <a:ext cx="9720073" cy="4023360"/>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99" name="Google Shape;99;p36"/>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0" name="Google Shape;100;p36"/>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1" name="Google Shape;101;p36"/>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32"/>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marR="0" rtl="0" algn="l">
              <a:lnSpc>
                <a:spcPct val="80000"/>
              </a:lnSpc>
              <a:spcBef>
                <a:spcPts val="0"/>
              </a:spcBef>
              <a:spcAft>
                <a:spcPts val="0"/>
              </a:spcAft>
              <a:buClr>
                <a:srgbClr val="0C0C0C"/>
              </a:buClr>
              <a:buSzPts val="5000"/>
              <a:buFont typeface="Twentieth Century"/>
              <a:buNone/>
              <a:defRPr b="0" i="0" sz="5000" u="none" cap="none" strike="noStrike">
                <a:solidFill>
                  <a:srgbClr val="0C0C0C"/>
                </a:solidFill>
                <a:latin typeface="Twentieth Century"/>
                <a:ea typeface="Twentieth Century"/>
                <a:cs typeface="Twentieth Century"/>
                <a:sym typeface="Twentieth Centur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32"/>
          <p:cNvSpPr txBox="1"/>
          <p:nvPr>
            <p:ph idx="1" type="body"/>
          </p:nvPr>
        </p:nvSpPr>
        <p:spPr>
          <a:xfrm>
            <a:off x="1024128" y="2286000"/>
            <a:ext cx="9720073" cy="4023360"/>
          </a:xfrm>
          <a:prstGeom prst="rect">
            <a:avLst/>
          </a:prstGeom>
          <a:noFill/>
          <a:ln>
            <a:noFill/>
          </a:ln>
        </p:spPr>
        <p:txBody>
          <a:bodyPr anchorCtr="0" anchor="t" bIns="45700" lIns="45700" spcFirstLastPara="1" rIns="45700" wrap="square" tIns="45700">
            <a:normAutofit/>
          </a:bodyPr>
          <a:lstStyle>
            <a:lvl1pPr indent="-368300" lvl="0" marL="457200" marR="0" rtl="0" algn="l">
              <a:lnSpc>
                <a:spcPct val="90000"/>
              </a:lnSpc>
              <a:spcBef>
                <a:spcPts val="1200"/>
              </a:spcBef>
              <a:spcAft>
                <a:spcPts val="0"/>
              </a:spcAft>
              <a:buClr>
                <a:schemeClr val="accent1"/>
              </a:buClr>
              <a:buSzPts val="2200"/>
              <a:buFont typeface="Twentieth Century"/>
              <a:buChar char=" "/>
              <a:defRPr b="0" i="0" sz="2200" u="none" cap="none" strike="noStrike">
                <a:solidFill>
                  <a:schemeClr val="dk1"/>
                </a:solidFill>
                <a:latin typeface="Twentieth Century"/>
                <a:ea typeface="Twentieth Century"/>
                <a:cs typeface="Twentieth Century"/>
                <a:sym typeface="Twentieth Century"/>
              </a:defRPr>
            </a:lvl1pPr>
            <a:lvl2pPr indent="-342900" lvl="1" marL="914400" marR="0" rtl="0" algn="l">
              <a:lnSpc>
                <a:spcPct val="90000"/>
              </a:lnSpc>
              <a:spcBef>
                <a:spcPts val="200"/>
              </a:spcBef>
              <a:spcAft>
                <a:spcPts val="0"/>
              </a:spcAft>
              <a:buClr>
                <a:schemeClr val="accent1"/>
              </a:buClr>
              <a:buSzPts val="1800"/>
              <a:buFont typeface="Noto Sans Symbols"/>
              <a:buChar char="🢝"/>
              <a:defRPr b="0" i="0" sz="1800" u="none" cap="none" strike="noStrike">
                <a:solidFill>
                  <a:schemeClr val="dk1"/>
                </a:solidFill>
                <a:latin typeface="Twentieth Century"/>
                <a:ea typeface="Twentieth Century"/>
                <a:cs typeface="Twentieth Century"/>
                <a:sym typeface="Twentieth Century"/>
              </a:defRPr>
            </a:lvl2pPr>
            <a:lvl3pPr indent="-317500" lvl="2" marL="13716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3pPr>
            <a:lvl4pPr indent="-317500" lvl="3" marL="18288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4pPr>
            <a:lvl5pPr indent="-317500" lvl="4" marL="22860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5pPr>
            <a:lvl6pPr indent="-317500" lvl="5" marL="27432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6pPr>
            <a:lvl7pPr indent="-317500" lvl="6" marL="32004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7pPr>
            <a:lvl8pPr indent="-317500" lvl="7" marL="36576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8pPr>
            <a:lvl9pPr indent="-317500" lvl="8" marL="4114800" marR="0" rtl="0" algn="l">
              <a:lnSpc>
                <a:spcPct val="90000"/>
              </a:lnSpc>
              <a:spcBef>
                <a:spcPts val="400"/>
              </a:spcBef>
              <a:spcAft>
                <a:spcPts val="40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9pPr>
          </a:lstStyle>
          <a:p/>
        </p:txBody>
      </p:sp>
      <p:sp>
        <p:nvSpPr>
          <p:cNvPr id="8" name="Google Shape;8;p32"/>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000" u="none" cap="none" strike="noStrike">
                <a:solidFill>
                  <a:srgbClr val="0C0C0C"/>
                </a:solidFill>
                <a:latin typeface="Twentieth Century"/>
                <a:ea typeface="Twentieth Century"/>
                <a:cs typeface="Twentieth Century"/>
                <a:sym typeface="Twentieth Century"/>
              </a:defRPr>
            </a:lvl1pPr>
            <a:lvl2pPr lvl="1"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2pPr>
            <a:lvl3pPr lvl="2"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3pPr>
            <a:lvl4pPr lvl="3"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4pPr>
            <a:lvl5pPr lvl="4"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5pPr>
            <a:lvl6pPr lvl="5"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6pPr>
            <a:lvl7pPr lvl="6"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7pPr>
            <a:lvl8pPr lvl="7"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8pPr>
            <a:lvl9pPr lvl="8"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9pPr>
          </a:lstStyle>
          <a:p/>
        </p:txBody>
      </p:sp>
      <p:sp>
        <p:nvSpPr>
          <p:cNvPr id="9" name="Google Shape;9;p32"/>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000" u="none" cap="none" strike="noStrike">
                <a:solidFill>
                  <a:srgbClr val="0C0C0C"/>
                </a:solidFill>
                <a:latin typeface="Twentieth Century"/>
                <a:ea typeface="Twentieth Century"/>
                <a:cs typeface="Twentieth Century"/>
                <a:sym typeface="Twentieth Century"/>
              </a:defRPr>
            </a:lvl1pPr>
            <a:lvl2pPr lvl="1"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2pPr>
            <a:lvl3pPr lvl="2"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3pPr>
            <a:lvl4pPr lvl="3"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4pPr>
            <a:lvl5pPr lvl="4"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5pPr>
            <a:lvl6pPr lvl="5"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6pPr>
            <a:lvl7pPr lvl="6"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7pPr>
            <a:lvl8pPr lvl="7"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8pPr>
            <a:lvl9pPr lvl="8"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9pPr>
          </a:lstStyle>
          <a:p/>
        </p:txBody>
      </p:sp>
      <p:sp>
        <p:nvSpPr>
          <p:cNvPr id="10" name="Google Shape;10;p32"/>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1pPr>
            <a:lvl2pPr indent="0" lvl="1"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2pPr>
            <a:lvl3pPr indent="0" lvl="2"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3pPr>
            <a:lvl4pPr indent="0" lvl="3"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4pPr>
            <a:lvl5pPr indent="0" lvl="4"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5pPr>
            <a:lvl6pPr indent="0" lvl="5"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6pPr>
            <a:lvl7pPr indent="0" lvl="6"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7pPr>
            <a:lvl8pPr indent="0" lvl="7"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8pPr>
            <a:lvl9pPr indent="0" lvl="8"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9pPr>
          </a:lstStyle>
          <a:p>
            <a:pPr indent="0" lvl="0" marL="0" rtl="0" algn="l">
              <a:spcBef>
                <a:spcPts val="0"/>
              </a:spcBef>
              <a:spcAft>
                <a:spcPts val="0"/>
              </a:spcAft>
              <a:buNone/>
            </a:pPr>
            <a:fld id="{00000000-1234-1234-1234-123412341234}" type="slidenum">
              <a:rPr lang="en-GB"/>
              <a:t>‹#›</a:t>
            </a:fld>
            <a:endParaRPr/>
          </a:p>
        </p:txBody>
      </p:sp>
      <p:cxnSp>
        <p:nvCxnSpPr>
          <p:cNvPr id="11" name="Google Shape;11;p32"/>
          <p:cNvCxnSpPr/>
          <p:nvPr/>
        </p:nvCxnSpPr>
        <p:spPr>
          <a:xfrm rot="10800000">
            <a:off x="762000" y="826324"/>
            <a:ext cx="0" cy="914400"/>
          </a:xfrm>
          <a:prstGeom prst="straightConnector1">
            <a:avLst/>
          </a:prstGeom>
          <a:noFill/>
          <a:ln cap="flat" cmpd="sng" w="19050">
            <a:solidFill>
              <a:schemeClr val="accent1"/>
            </a:solidFill>
            <a:prstDash val="solid"/>
            <a:round/>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89" name="Shape 89"/>
        <p:cNvGrpSpPr/>
        <p:nvPr/>
      </p:nvGrpSpPr>
      <p:grpSpPr>
        <a:xfrm>
          <a:off x="0" y="0"/>
          <a:ext cx="0" cy="0"/>
          <a:chOff x="0" y="0"/>
          <a:chExt cx="0" cy="0"/>
        </a:xfrm>
      </p:grpSpPr>
      <p:sp>
        <p:nvSpPr>
          <p:cNvPr id="90" name="Google Shape;90;p35"/>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marR="0" rtl="0" algn="l">
              <a:lnSpc>
                <a:spcPct val="80000"/>
              </a:lnSpc>
              <a:spcBef>
                <a:spcPts val="0"/>
              </a:spcBef>
              <a:spcAft>
                <a:spcPts val="0"/>
              </a:spcAft>
              <a:buClr>
                <a:srgbClr val="FEFEFE"/>
              </a:buClr>
              <a:buSzPts val="5000"/>
              <a:buFont typeface="Twentieth Century"/>
              <a:buNone/>
              <a:defRPr b="0" i="0" sz="5000" u="none" cap="none" strike="noStrike">
                <a:solidFill>
                  <a:srgbClr val="FEFEFE"/>
                </a:solidFill>
                <a:latin typeface="Twentieth Century"/>
                <a:ea typeface="Twentieth Century"/>
                <a:cs typeface="Twentieth Century"/>
                <a:sym typeface="Twentieth Centur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91" name="Google Shape;91;p35"/>
          <p:cNvSpPr txBox="1"/>
          <p:nvPr>
            <p:ph idx="1" type="body"/>
          </p:nvPr>
        </p:nvSpPr>
        <p:spPr>
          <a:xfrm>
            <a:off x="1024128" y="2286000"/>
            <a:ext cx="9720073" cy="4023360"/>
          </a:xfrm>
          <a:prstGeom prst="rect">
            <a:avLst/>
          </a:prstGeom>
          <a:noFill/>
          <a:ln>
            <a:noFill/>
          </a:ln>
        </p:spPr>
        <p:txBody>
          <a:bodyPr anchorCtr="0" anchor="t" bIns="45700" lIns="45700" spcFirstLastPara="1" rIns="45700" wrap="square" tIns="45700">
            <a:normAutofit/>
          </a:bodyPr>
          <a:lstStyle>
            <a:lvl1pPr indent="-368300" lvl="0" marL="457200" marR="0" rtl="0" algn="l">
              <a:lnSpc>
                <a:spcPct val="90000"/>
              </a:lnSpc>
              <a:spcBef>
                <a:spcPts val="1200"/>
              </a:spcBef>
              <a:spcAft>
                <a:spcPts val="0"/>
              </a:spcAft>
              <a:buClr>
                <a:schemeClr val="accent1"/>
              </a:buClr>
              <a:buSzPts val="2200"/>
              <a:buFont typeface="Twentieth Century"/>
              <a:buChar char=" "/>
              <a:defRPr b="0" i="0" sz="2200" u="none" cap="none" strike="noStrike">
                <a:solidFill>
                  <a:schemeClr val="lt1"/>
                </a:solidFill>
                <a:latin typeface="Twentieth Century"/>
                <a:ea typeface="Twentieth Century"/>
                <a:cs typeface="Twentieth Century"/>
                <a:sym typeface="Twentieth Century"/>
              </a:defRPr>
            </a:lvl1pPr>
            <a:lvl2pPr indent="-342900" lvl="1" marL="914400" marR="0" rtl="0" algn="l">
              <a:lnSpc>
                <a:spcPct val="90000"/>
              </a:lnSpc>
              <a:spcBef>
                <a:spcPts val="200"/>
              </a:spcBef>
              <a:spcAft>
                <a:spcPts val="0"/>
              </a:spcAft>
              <a:buClr>
                <a:schemeClr val="accent1"/>
              </a:buClr>
              <a:buSzPts val="1800"/>
              <a:buFont typeface="Noto Sans Symbols"/>
              <a:buChar char="🢝"/>
              <a:defRPr b="0" i="0" sz="1800" u="none" cap="none" strike="noStrike">
                <a:solidFill>
                  <a:schemeClr val="lt1"/>
                </a:solidFill>
                <a:latin typeface="Twentieth Century"/>
                <a:ea typeface="Twentieth Century"/>
                <a:cs typeface="Twentieth Century"/>
                <a:sym typeface="Twentieth Century"/>
              </a:defRPr>
            </a:lvl2pPr>
            <a:lvl3pPr indent="-317500" lvl="2" marL="13716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lt1"/>
                </a:solidFill>
                <a:latin typeface="Twentieth Century"/>
                <a:ea typeface="Twentieth Century"/>
                <a:cs typeface="Twentieth Century"/>
                <a:sym typeface="Twentieth Century"/>
              </a:defRPr>
            </a:lvl3pPr>
            <a:lvl4pPr indent="-317500" lvl="3" marL="18288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lt1"/>
                </a:solidFill>
                <a:latin typeface="Twentieth Century"/>
                <a:ea typeface="Twentieth Century"/>
                <a:cs typeface="Twentieth Century"/>
                <a:sym typeface="Twentieth Century"/>
              </a:defRPr>
            </a:lvl4pPr>
            <a:lvl5pPr indent="-317500" lvl="4" marL="22860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lt1"/>
                </a:solidFill>
                <a:latin typeface="Twentieth Century"/>
                <a:ea typeface="Twentieth Century"/>
                <a:cs typeface="Twentieth Century"/>
                <a:sym typeface="Twentieth Century"/>
              </a:defRPr>
            </a:lvl5pPr>
            <a:lvl6pPr indent="-317500" lvl="5" marL="27432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lt1"/>
                </a:solidFill>
                <a:latin typeface="Twentieth Century"/>
                <a:ea typeface="Twentieth Century"/>
                <a:cs typeface="Twentieth Century"/>
                <a:sym typeface="Twentieth Century"/>
              </a:defRPr>
            </a:lvl6pPr>
            <a:lvl7pPr indent="-317500" lvl="6" marL="32004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lt1"/>
                </a:solidFill>
                <a:latin typeface="Twentieth Century"/>
                <a:ea typeface="Twentieth Century"/>
                <a:cs typeface="Twentieth Century"/>
                <a:sym typeface="Twentieth Century"/>
              </a:defRPr>
            </a:lvl7pPr>
            <a:lvl8pPr indent="-317500" lvl="7" marL="36576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lt1"/>
                </a:solidFill>
                <a:latin typeface="Twentieth Century"/>
                <a:ea typeface="Twentieth Century"/>
                <a:cs typeface="Twentieth Century"/>
                <a:sym typeface="Twentieth Century"/>
              </a:defRPr>
            </a:lvl8pPr>
            <a:lvl9pPr indent="-317500" lvl="8" marL="4114800" marR="0" rtl="0" algn="l">
              <a:lnSpc>
                <a:spcPct val="90000"/>
              </a:lnSpc>
              <a:spcBef>
                <a:spcPts val="400"/>
              </a:spcBef>
              <a:spcAft>
                <a:spcPts val="400"/>
              </a:spcAft>
              <a:buClr>
                <a:schemeClr val="accent1"/>
              </a:buClr>
              <a:buSzPts val="1400"/>
              <a:buFont typeface="Noto Sans Symbols"/>
              <a:buChar char="🢝"/>
              <a:defRPr b="0" i="0" sz="1400" u="none" cap="none" strike="noStrike">
                <a:solidFill>
                  <a:schemeClr val="lt1"/>
                </a:solidFill>
                <a:latin typeface="Twentieth Century"/>
                <a:ea typeface="Twentieth Century"/>
                <a:cs typeface="Twentieth Century"/>
                <a:sym typeface="Twentieth Century"/>
              </a:defRPr>
            </a:lvl9pPr>
          </a:lstStyle>
          <a:p/>
        </p:txBody>
      </p:sp>
      <p:sp>
        <p:nvSpPr>
          <p:cNvPr id="92" name="Google Shape;92;p35"/>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sz="1000">
                <a:solidFill>
                  <a:srgbClr val="FEFEFE"/>
                </a:solidFill>
                <a:latin typeface="Twentieth Century"/>
                <a:ea typeface="Twentieth Century"/>
                <a:cs typeface="Twentieth Century"/>
                <a:sym typeface="Twentieth Century"/>
              </a:defRPr>
            </a:lvl1pPr>
            <a:lvl2pPr lvl="1" marR="0" rtl="0" algn="l">
              <a:spcBef>
                <a:spcPts val="0"/>
              </a:spcBef>
              <a:spcAft>
                <a:spcPts val="0"/>
              </a:spcAft>
              <a:buSzPts val="1400"/>
              <a:buNone/>
              <a:defRPr b="0" i="0" sz="1800" u="none" cap="none" strike="noStrike">
                <a:solidFill>
                  <a:schemeClr val="lt1"/>
                </a:solidFill>
                <a:latin typeface="Twentieth Century"/>
                <a:ea typeface="Twentieth Century"/>
                <a:cs typeface="Twentieth Century"/>
                <a:sym typeface="Twentieth Century"/>
              </a:defRPr>
            </a:lvl2pPr>
            <a:lvl3pPr lvl="2" marR="0" rtl="0" algn="l">
              <a:spcBef>
                <a:spcPts val="0"/>
              </a:spcBef>
              <a:spcAft>
                <a:spcPts val="0"/>
              </a:spcAft>
              <a:buSzPts val="1400"/>
              <a:buNone/>
              <a:defRPr b="0" i="0" sz="1800" u="none" cap="none" strike="noStrike">
                <a:solidFill>
                  <a:schemeClr val="lt1"/>
                </a:solidFill>
                <a:latin typeface="Twentieth Century"/>
                <a:ea typeface="Twentieth Century"/>
                <a:cs typeface="Twentieth Century"/>
                <a:sym typeface="Twentieth Century"/>
              </a:defRPr>
            </a:lvl3pPr>
            <a:lvl4pPr lvl="3" marR="0" rtl="0" algn="l">
              <a:spcBef>
                <a:spcPts val="0"/>
              </a:spcBef>
              <a:spcAft>
                <a:spcPts val="0"/>
              </a:spcAft>
              <a:buSzPts val="1400"/>
              <a:buNone/>
              <a:defRPr b="0" i="0" sz="1800" u="none" cap="none" strike="noStrike">
                <a:solidFill>
                  <a:schemeClr val="lt1"/>
                </a:solidFill>
                <a:latin typeface="Twentieth Century"/>
                <a:ea typeface="Twentieth Century"/>
                <a:cs typeface="Twentieth Century"/>
                <a:sym typeface="Twentieth Century"/>
              </a:defRPr>
            </a:lvl4pPr>
            <a:lvl5pPr lvl="4" marR="0" rtl="0" algn="l">
              <a:spcBef>
                <a:spcPts val="0"/>
              </a:spcBef>
              <a:spcAft>
                <a:spcPts val="0"/>
              </a:spcAft>
              <a:buSzPts val="1400"/>
              <a:buNone/>
              <a:defRPr b="0" i="0" sz="1800" u="none" cap="none" strike="noStrike">
                <a:solidFill>
                  <a:schemeClr val="lt1"/>
                </a:solidFill>
                <a:latin typeface="Twentieth Century"/>
                <a:ea typeface="Twentieth Century"/>
                <a:cs typeface="Twentieth Century"/>
                <a:sym typeface="Twentieth Century"/>
              </a:defRPr>
            </a:lvl5pPr>
            <a:lvl6pPr lvl="5" marR="0" rtl="0" algn="l">
              <a:spcBef>
                <a:spcPts val="0"/>
              </a:spcBef>
              <a:spcAft>
                <a:spcPts val="0"/>
              </a:spcAft>
              <a:buSzPts val="1400"/>
              <a:buNone/>
              <a:defRPr b="0" i="0" sz="1800" u="none" cap="none" strike="noStrike">
                <a:solidFill>
                  <a:schemeClr val="lt1"/>
                </a:solidFill>
                <a:latin typeface="Twentieth Century"/>
                <a:ea typeface="Twentieth Century"/>
                <a:cs typeface="Twentieth Century"/>
                <a:sym typeface="Twentieth Century"/>
              </a:defRPr>
            </a:lvl6pPr>
            <a:lvl7pPr lvl="6" marR="0" rtl="0" algn="l">
              <a:spcBef>
                <a:spcPts val="0"/>
              </a:spcBef>
              <a:spcAft>
                <a:spcPts val="0"/>
              </a:spcAft>
              <a:buSzPts val="1400"/>
              <a:buNone/>
              <a:defRPr b="0" i="0" sz="1800" u="none" cap="none" strike="noStrike">
                <a:solidFill>
                  <a:schemeClr val="lt1"/>
                </a:solidFill>
                <a:latin typeface="Twentieth Century"/>
                <a:ea typeface="Twentieth Century"/>
                <a:cs typeface="Twentieth Century"/>
                <a:sym typeface="Twentieth Century"/>
              </a:defRPr>
            </a:lvl7pPr>
            <a:lvl8pPr lvl="7" marR="0" rtl="0" algn="l">
              <a:spcBef>
                <a:spcPts val="0"/>
              </a:spcBef>
              <a:spcAft>
                <a:spcPts val="0"/>
              </a:spcAft>
              <a:buSzPts val="1400"/>
              <a:buNone/>
              <a:defRPr b="0" i="0" sz="1800" u="none" cap="none" strike="noStrike">
                <a:solidFill>
                  <a:schemeClr val="lt1"/>
                </a:solidFill>
                <a:latin typeface="Twentieth Century"/>
                <a:ea typeface="Twentieth Century"/>
                <a:cs typeface="Twentieth Century"/>
                <a:sym typeface="Twentieth Century"/>
              </a:defRPr>
            </a:lvl8pPr>
            <a:lvl9pPr lvl="8" marR="0" rtl="0" algn="l">
              <a:spcBef>
                <a:spcPts val="0"/>
              </a:spcBef>
              <a:spcAft>
                <a:spcPts val="0"/>
              </a:spcAft>
              <a:buSzPts val="1400"/>
              <a:buNone/>
              <a:defRPr b="0" i="0" sz="1800" u="none" cap="none" strike="noStrike">
                <a:solidFill>
                  <a:schemeClr val="lt1"/>
                </a:solidFill>
                <a:latin typeface="Twentieth Century"/>
                <a:ea typeface="Twentieth Century"/>
                <a:cs typeface="Twentieth Century"/>
                <a:sym typeface="Twentieth Century"/>
              </a:defRPr>
            </a:lvl9pPr>
          </a:lstStyle>
          <a:p/>
        </p:txBody>
      </p:sp>
      <p:sp>
        <p:nvSpPr>
          <p:cNvPr id="93" name="Google Shape;93;p35"/>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sz="1000" cap="none">
                <a:solidFill>
                  <a:srgbClr val="FEFEFE"/>
                </a:solidFill>
                <a:latin typeface="Twentieth Century"/>
                <a:ea typeface="Twentieth Century"/>
                <a:cs typeface="Twentieth Century"/>
                <a:sym typeface="Twentieth Century"/>
              </a:defRPr>
            </a:lvl1pPr>
            <a:lvl2pPr lvl="1" marR="0" rtl="0" algn="l">
              <a:spcBef>
                <a:spcPts val="0"/>
              </a:spcBef>
              <a:spcAft>
                <a:spcPts val="0"/>
              </a:spcAft>
              <a:buSzPts val="1400"/>
              <a:buNone/>
              <a:defRPr b="0" i="0" sz="1800" u="none" cap="none" strike="noStrike">
                <a:solidFill>
                  <a:schemeClr val="lt1"/>
                </a:solidFill>
                <a:latin typeface="Twentieth Century"/>
                <a:ea typeface="Twentieth Century"/>
                <a:cs typeface="Twentieth Century"/>
                <a:sym typeface="Twentieth Century"/>
              </a:defRPr>
            </a:lvl2pPr>
            <a:lvl3pPr lvl="2" marR="0" rtl="0" algn="l">
              <a:spcBef>
                <a:spcPts val="0"/>
              </a:spcBef>
              <a:spcAft>
                <a:spcPts val="0"/>
              </a:spcAft>
              <a:buSzPts val="1400"/>
              <a:buNone/>
              <a:defRPr b="0" i="0" sz="1800" u="none" cap="none" strike="noStrike">
                <a:solidFill>
                  <a:schemeClr val="lt1"/>
                </a:solidFill>
                <a:latin typeface="Twentieth Century"/>
                <a:ea typeface="Twentieth Century"/>
                <a:cs typeface="Twentieth Century"/>
                <a:sym typeface="Twentieth Century"/>
              </a:defRPr>
            </a:lvl3pPr>
            <a:lvl4pPr lvl="3" marR="0" rtl="0" algn="l">
              <a:spcBef>
                <a:spcPts val="0"/>
              </a:spcBef>
              <a:spcAft>
                <a:spcPts val="0"/>
              </a:spcAft>
              <a:buSzPts val="1400"/>
              <a:buNone/>
              <a:defRPr b="0" i="0" sz="1800" u="none" cap="none" strike="noStrike">
                <a:solidFill>
                  <a:schemeClr val="lt1"/>
                </a:solidFill>
                <a:latin typeface="Twentieth Century"/>
                <a:ea typeface="Twentieth Century"/>
                <a:cs typeface="Twentieth Century"/>
                <a:sym typeface="Twentieth Century"/>
              </a:defRPr>
            </a:lvl4pPr>
            <a:lvl5pPr lvl="4" marR="0" rtl="0" algn="l">
              <a:spcBef>
                <a:spcPts val="0"/>
              </a:spcBef>
              <a:spcAft>
                <a:spcPts val="0"/>
              </a:spcAft>
              <a:buSzPts val="1400"/>
              <a:buNone/>
              <a:defRPr b="0" i="0" sz="1800" u="none" cap="none" strike="noStrike">
                <a:solidFill>
                  <a:schemeClr val="lt1"/>
                </a:solidFill>
                <a:latin typeface="Twentieth Century"/>
                <a:ea typeface="Twentieth Century"/>
                <a:cs typeface="Twentieth Century"/>
                <a:sym typeface="Twentieth Century"/>
              </a:defRPr>
            </a:lvl5pPr>
            <a:lvl6pPr lvl="5" marR="0" rtl="0" algn="l">
              <a:spcBef>
                <a:spcPts val="0"/>
              </a:spcBef>
              <a:spcAft>
                <a:spcPts val="0"/>
              </a:spcAft>
              <a:buSzPts val="1400"/>
              <a:buNone/>
              <a:defRPr b="0" i="0" sz="1800" u="none" cap="none" strike="noStrike">
                <a:solidFill>
                  <a:schemeClr val="lt1"/>
                </a:solidFill>
                <a:latin typeface="Twentieth Century"/>
                <a:ea typeface="Twentieth Century"/>
                <a:cs typeface="Twentieth Century"/>
                <a:sym typeface="Twentieth Century"/>
              </a:defRPr>
            </a:lvl6pPr>
            <a:lvl7pPr lvl="6" marR="0" rtl="0" algn="l">
              <a:spcBef>
                <a:spcPts val="0"/>
              </a:spcBef>
              <a:spcAft>
                <a:spcPts val="0"/>
              </a:spcAft>
              <a:buSzPts val="1400"/>
              <a:buNone/>
              <a:defRPr b="0" i="0" sz="1800" u="none" cap="none" strike="noStrike">
                <a:solidFill>
                  <a:schemeClr val="lt1"/>
                </a:solidFill>
                <a:latin typeface="Twentieth Century"/>
                <a:ea typeface="Twentieth Century"/>
                <a:cs typeface="Twentieth Century"/>
                <a:sym typeface="Twentieth Century"/>
              </a:defRPr>
            </a:lvl7pPr>
            <a:lvl8pPr lvl="7" marR="0" rtl="0" algn="l">
              <a:spcBef>
                <a:spcPts val="0"/>
              </a:spcBef>
              <a:spcAft>
                <a:spcPts val="0"/>
              </a:spcAft>
              <a:buSzPts val="1400"/>
              <a:buNone/>
              <a:defRPr b="0" i="0" sz="1800" u="none" cap="none" strike="noStrike">
                <a:solidFill>
                  <a:schemeClr val="lt1"/>
                </a:solidFill>
                <a:latin typeface="Twentieth Century"/>
                <a:ea typeface="Twentieth Century"/>
                <a:cs typeface="Twentieth Century"/>
                <a:sym typeface="Twentieth Century"/>
              </a:defRPr>
            </a:lvl8pPr>
            <a:lvl9pPr lvl="8" marR="0" rtl="0" algn="l">
              <a:spcBef>
                <a:spcPts val="0"/>
              </a:spcBef>
              <a:spcAft>
                <a:spcPts val="0"/>
              </a:spcAft>
              <a:buSzPts val="1400"/>
              <a:buNone/>
              <a:defRPr b="0" i="0" sz="1800" u="none" cap="none" strike="noStrike">
                <a:solidFill>
                  <a:schemeClr val="lt1"/>
                </a:solidFill>
                <a:latin typeface="Twentieth Century"/>
                <a:ea typeface="Twentieth Century"/>
                <a:cs typeface="Twentieth Century"/>
                <a:sym typeface="Twentieth Century"/>
              </a:defRPr>
            </a:lvl9pPr>
          </a:lstStyle>
          <a:p/>
        </p:txBody>
      </p:sp>
      <p:sp>
        <p:nvSpPr>
          <p:cNvPr id="94" name="Google Shape;94;p35"/>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marR="0" rtl="0" algn="l">
              <a:spcBef>
                <a:spcPts val="0"/>
              </a:spcBef>
              <a:buNone/>
              <a:defRPr b="0" sz="1000" u="none">
                <a:solidFill>
                  <a:srgbClr val="FEFEFE"/>
                </a:solidFill>
                <a:latin typeface="Twentieth Century"/>
                <a:ea typeface="Twentieth Century"/>
                <a:cs typeface="Twentieth Century"/>
                <a:sym typeface="Twentieth Century"/>
              </a:defRPr>
            </a:lvl1pPr>
            <a:lvl2pPr indent="0" lvl="1" marL="0" marR="0" rtl="0" algn="l">
              <a:spcBef>
                <a:spcPts val="0"/>
              </a:spcBef>
              <a:buNone/>
              <a:defRPr b="0" sz="1000" u="none">
                <a:solidFill>
                  <a:srgbClr val="FEFEFE"/>
                </a:solidFill>
                <a:latin typeface="Twentieth Century"/>
                <a:ea typeface="Twentieth Century"/>
                <a:cs typeface="Twentieth Century"/>
                <a:sym typeface="Twentieth Century"/>
              </a:defRPr>
            </a:lvl2pPr>
            <a:lvl3pPr indent="0" lvl="2" marL="0" marR="0" rtl="0" algn="l">
              <a:spcBef>
                <a:spcPts val="0"/>
              </a:spcBef>
              <a:buNone/>
              <a:defRPr b="0" sz="1000" u="none">
                <a:solidFill>
                  <a:srgbClr val="FEFEFE"/>
                </a:solidFill>
                <a:latin typeface="Twentieth Century"/>
                <a:ea typeface="Twentieth Century"/>
                <a:cs typeface="Twentieth Century"/>
                <a:sym typeface="Twentieth Century"/>
              </a:defRPr>
            </a:lvl3pPr>
            <a:lvl4pPr indent="0" lvl="3" marL="0" marR="0" rtl="0" algn="l">
              <a:spcBef>
                <a:spcPts val="0"/>
              </a:spcBef>
              <a:buNone/>
              <a:defRPr b="0" sz="1000" u="none">
                <a:solidFill>
                  <a:srgbClr val="FEFEFE"/>
                </a:solidFill>
                <a:latin typeface="Twentieth Century"/>
                <a:ea typeface="Twentieth Century"/>
                <a:cs typeface="Twentieth Century"/>
                <a:sym typeface="Twentieth Century"/>
              </a:defRPr>
            </a:lvl4pPr>
            <a:lvl5pPr indent="0" lvl="4" marL="0" marR="0" rtl="0" algn="l">
              <a:spcBef>
                <a:spcPts val="0"/>
              </a:spcBef>
              <a:buNone/>
              <a:defRPr b="0" sz="1000" u="none">
                <a:solidFill>
                  <a:srgbClr val="FEFEFE"/>
                </a:solidFill>
                <a:latin typeface="Twentieth Century"/>
                <a:ea typeface="Twentieth Century"/>
                <a:cs typeface="Twentieth Century"/>
                <a:sym typeface="Twentieth Century"/>
              </a:defRPr>
            </a:lvl5pPr>
            <a:lvl6pPr indent="0" lvl="5" marL="0" marR="0" rtl="0" algn="l">
              <a:spcBef>
                <a:spcPts val="0"/>
              </a:spcBef>
              <a:buNone/>
              <a:defRPr b="0" sz="1000" u="none">
                <a:solidFill>
                  <a:srgbClr val="FEFEFE"/>
                </a:solidFill>
                <a:latin typeface="Twentieth Century"/>
                <a:ea typeface="Twentieth Century"/>
                <a:cs typeface="Twentieth Century"/>
                <a:sym typeface="Twentieth Century"/>
              </a:defRPr>
            </a:lvl6pPr>
            <a:lvl7pPr indent="0" lvl="6" marL="0" marR="0" rtl="0" algn="l">
              <a:spcBef>
                <a:spcPts val="0"/>
              </a:spcBef>
              <a:buNone/>
              <a:defRPr b="0" sz="1000" u="none">
                <a:solidFill>
                  <a:srgbClr val="FEFEFE"/>
                </a:solidFill>
                <a:latin typeface="Twentieth Century"/>
                <a:ea typeface="Twentieth Century"/>
                <a:cs typeface="Twentieth Century"/>
                <a:sym typeface="Twentieth Century"/>
              </a:defRPr>
            </a:lvl7pPr>
            <a:lvl8pPr indent="0" lvl="7" marL="0" marR="0" rtl="0" algn="l">
              <a:spcBef>
                <a:spcPts val="0"/>
              </a:spcBef>
              <a:buNone/>
              <a:defRPr b="0" sz="1000" u="none">
                <a:solidFill>
                  <a:srgbClr val="FEFEFE"/>
                </a:solidFill>
                <a:latin typeface="Twentieth Century"/>
                <a:ea typeface="Twentieth Century"/>
                <a:cs typeface="Twentieth Century"/>
                <a:sym typeface="Twentieth Century"/>
              </a:defRPr>
            </a:lvl8pPr>
            <a:lvl9pPr indent="0" lvl="8" marL="0" marR="0" rtl="0" algn="l">
              <a:spcBef>
                <a:spcPts val="0"/>
              </a:spcBef>
              <a:buNone/>
              <a:defRPr b="0" sz="1000" u="none">
                <a:solidFill>
                  <a:srgbClr val="FEFEFE"/>
                </a:solidFill>
                <a:latin typeface="Twentieth Century"/>
                <a:ea typeface="Twentieth Century"/>
                <a:cs typeface="Twentieth Century"/>
                <a:sym typeface="Twentieth Century"/>
              </a:defRPr>
            </a:lvl9pPr>
          </a:lstStyle>
          <a:p>
            <a:pPr indent="0" lvl="0" marL="0" rtl="0" algn="l">
              <a:spcBef>
                <a:spcPts val="0"/>
              </a:spcBef>
              <a:spcAft>
                <a:spcPts val="0"/>
              </a:spcAft>
              <a:buNone/>
            </a:pPr>
            <a:fld id="{00000000-1234-1234-1234-123412341234}" type="slidenum">
              <a:rPr lang="en-GB"/>
              <a:t>‹#›</a:t>
            </a:fld>
            <a:endParaRPr/>
          </a:p>
        </p:txBody>
      </p:sp>
      <p:cxnSp>
        <p:nvCxnSpPr>
          <p:cNvPr id="95" name="Google Shape;95;p35"/>
          <p:cNvCxnSpPr/>
          <p:nvPr/>
        </p:nvCxnSpPr>
        <p:spPr>
          <a:xfrm rot="10800000">
            <a:off x="762000" y="826324"/>
            <a:ext cx="0" cy="914400"/>
          </a:xfrm>
          <a:prstGeom prst="straightConnector1">
            <a:avLst/>
          </a:prstGeom>
          <a:noFill/>
          <a:ln cap="flat" cmpd="sng" w="19050">
            <a:solidFill>
              <a:schemeClr val="accent1"/>
            </a:solidFill>
            <a:prstDash val="solid"/>
            <a:round/>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61" r:id="rId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7.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4.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5.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6.png"/><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1.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05" name="Shape 105"/>
        <p:cNvGrpSpPr/>
        <p:nvPr/>
      </p:nvGrpSpPr>
      <p:grpSpPr>
        <a:xfrm>
          <a:off x="0" y="0"/>
          <a:ext cx="0" cy="0"/>
          <a:chOff x="0" y="0"/>
          <a:chExt cx="0" cy="0"/>
        </a:xfrm>
      </p:grpSpPr>
      <p:sp>
        <p:nvSpPr>
          <p:cNvPr id="106" name="Google Shape;106;p1"/>
          <p:cNvSpPr/>
          <p:nvPr/>
        </p:nvSpPr>
        <p:spPr>
          <a:xfrm flipH="1">
            <a:off x="3274" y="0"/>
            <a:ext cx="12188726" cy="6858975"/>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Twentieth Century"/>
              <a:ea typeface="Twentieth Century"/>
              <a:cs typeface="Twentieth Century"/>
              <a:sym typeface="Twentieth Century"/>
            </a:endParaRPr>
          </a:p>
        </p:txBody>
      </p:sp>
      <p:pic>
        <p:nvPicPr>
          <p:cNvPr descr="A computer and tablet on a table&#10;&#10;Description automatically generated" id="107" name="Google Shape;107;p1"/>
          <p:cNvPicPr preferRelativeResize="0"/>
          <p:nvPr/>
        </p:nvPicPr>
        <p:blipFill rotWithShape="1">
          <a:blip r:embed="rId3">
            <a:alphaModFix/>
          </a:blip>
          <a:srcRect b="0" l="0" r="0" t="0"/>
          <a:stretch/>
        </p:blipFill>
        <p:spPr>
          <a:xfrm>
            <a:off x="0" y="-746760"/>
            <a:ext cx="12181842" cy="8107679"/>
          </a:xfrm>
          <a:prstGeom prst="rect">
            <a:avLst/>
          </a:prstGeom>
          <a:noFill/>
          <a:ln>
            <a:noFill/>
          </a:ln>
        </p:spPr>
      </p:pic>
      <p:sp>
        <p:nvSpPr>
          <p:cNvPr id="108" name="Google Shape;108;p1"/>
          <p:cNvSpPr txBox="1"/>
          <p:nvPr>
            <p:ph type="ctrTitle"/>
          </p:nvPr>
        </p:nvSpPr>
        <p:spPr>
          <a:xfrm>
            <a:off x="5044775" y="833575"/>
            <a:ext cx="6207300" cy="2818800"/>
          </a:xfrm>
          <a:prstGeom prst="rect">
            <a:avLst/>
          </a:prstGeom>
          <a:gradFill>
            <a:gsLst>
              <a:gs pos="0">
                <a:srgbClr val="19A0D2"/>
              </a:gs>
              <a:gs pos="100000">
                <a:srgbClr val="39C0FE"/>
              </a:gs>
            </a:gsLst>
            <a:path path="circle">
              <a:fillToRect b="50%" l="50%" r="50%" t="50%"/>
            </a:path>
            <a:tileRect/>
          </a:gradFill>
          <a:ln cap="flat" cmpd="sng" w="9525">
            <a:solidFill>
              <a:schemeClr val="accent1"/>
            </a:solidFill>
            <a:prstDash val="solid"/>
            <a:round/>
            <a:headEnd len="sm" w="sm" type="none"/>
            <a:tailEnd len="sm" w="sm" type="none"/>
          </a:ln>
          <a:effectLst>
            <a:outerShdw blurRad="50800" rotWithShape="0" algn="ctr" dir="5400000" dist="12700">
              <a:srgbClr val="000000">
                <a:alpha val="49803"/>
              </a:srgbClr>
            </a:outerShdw>
          </a:effectLst>
        </p:spPr>
        <p:txBody>
          <a:bodyPr anchorCtr="0" anchor="b" bIns="45700" lIns="91425" spcFirstLastPara="1" rIns="91425" wrap="square" tIns="45700">
            <a:noAutofit/>
          </a:bodyPr>
          <a:lstStyle/>
          <a:p>
            <a:pPr indent="0" lvl="0" marL="0" rtl="0" algn="l">
              <a:lnSpc>
                <a:spcPct val="80000"/>
              </a:lnSpc>
              <a:spcBef>
                <a:spcPts val="0"/>
              </a:spcBef>
              <a:spcAft>
                <a:spcPts val="0"/>
              </a:spcAft>
              <a:buClr>
                <a:schemeClr val="lt1"/>
              </a:buClr>
              <a:buSzPts val="3960"/>
              <a:buFont typeface="Twentieth Century"/>
              <a:buNone/>
            </a:pPr>
            <a:r>
              <a:rPr b="1" lang="en-GB" sz="4059">
                <a:solidFill>
                  <a:schemeClr val="lt1"/>
                </a:solidFill>
              </a:rPr>
              <a:t>FINANCIAL ACCOUNTING:</a:t>
            </a:r>
            <a:endParaRPr b="1" sz="4059">
              <a:solidFill>
                <a:schemeClr val="lt1"/>
              </a:solidFill>
            </a:endParaRPr>
          </a:p>
          <a:p>
            <a:pPr indent="0" lvl="0" marL="0" rtl="0" algn="l">
              <a:lnSpc>
                <a:spcPct val="80000"/>
              </a:lnSpc>
              <a:spcBef>
                <a:spcPts val="0"/>
              </a:spcBef>
              <a:spcAft>
                <a:spcPts val="0"/>
              </a:spcAft>
              <a:buClr>
                <a:schemeClr val="lt1"/>
              </a:buClr>
              <a:buSzPts val="3960"/>
              <a:buFont typeface="Twentieth Century"/>
              <a:buNone/>
            </a:pPr>
            <a:r>
              <a:rPr b="1" lang="en-GB" sz="4059">
                <a:solidFill>
                  <a:schemeClr val="lt1"/>
                </a:solidFill>
              </a:rPr>
              <a:t>WEEK 1 (LECTURE ONE): </a:t>
            </a:r>
            <a:r>
              <a:rPr b="1" lang="en-GB" sz="3459">
                <a:solidFill>
                  <a:schemeClr val="lt1"/>
                </a:solidFill>
                <a:latin typeface="Twentieth Century"/>
                <a:ea typeface="Twentieth Century"/>
                <a:cs typeface="Twentieth Century"/>
                <a:sym typeface="Twentieth Century"/>
              </a:rPr>
              <a:t>INTRODUCTION TO ACCOUNTING</a:t>
            </a:r>
            <a:endParaRPr sz="4000"/>
          </a:p>
        </p:txBody>
      </p:sp>
      <p:cxnSp>
        <p:nvCxnSpPr>
          <p:cNvPr id="109" name="Google Shape;109;p1"/>
          <p:cNvCxnSpPr/>
          <p:nvPr/>
        </p:nvCxnSpPr>
        <p:spPr>
          <a:xfrm>
            <a:off x="5309640" y="4388141"/>
            <a:ext cx="5852160" cy="0"/>
          </a:xfrm>
          <a:prstGeom prst="straightConnector1">
            <a:avLst/>
          </a:prstGeom>
          <a:noFill/>
          <a:ln cap="flat" cmpd="sng" w="19050">
            <a:solidFill>
              <a:schemeClr val="accent1"/>
            </a:solidFill>
            <a:prstDash val="solid"/>
            <a:round/>
            <a:headEnd len="sm" w="sm" type="none"/>
            <a:tailEnd len="sm" w="sm" type="none"/>
          </a:ln>
        </p:spPr>
      </p:cxnSp>
      <p:sp>
        <p:nvSpPr>
          <p:cNvPr id="110" name="Google Shape;110;p1"/>
          <p:cNvSpPr txBox="1"/>
          <p:nvPr/>
        </p:nvSpPr>
        <p:spPr>
          <a:xfrm>
            <a:off x="5228590" y="3929380"/>
            <a:ext cx="4663440" cy="461665"/>
          </a:xfrm>
          <a:prstGeom prst="rect">
            <a:avLst/>
          </a:prstGeom>
          <a:gradFill>
            <a:gsLst>
              <a:gs pos="0">
                <a:srgbClr val="19A0D2"/>
              </a:gs>
              <a:gs pos="100000">
                <a:srgbClr val="39C0FE"/>
              </a:gs>
            </a:gsLst>
            <a:path path="circle">
              <a:fillToRect b="50%" l="50%" r="50%" t="50%"/>
            </a:path>
            <a:tileRect/>
          </a:gradFill>
          <a:ln>
            <a:noFill/>
          </a:ln>
          <a:effectLst>
            <a:outerShdw blurRad="76200" rotWithShape="0" algn="ctr" dir="5400000" dist="25400">
              <a:srgbClr val="000000">
                <a:alpha val="60000"/>
              </a:srgbClr>
            </a:outerShdw>
          </a:effectLst>
        </p:spPr>
        <p:txBody>
          <a:bodyPr anchorCtr="0" anchor="t" bIns="45700" lIns="91425" spcFirstLastPara="1" rIns="91425" wrap="square" tIns="45700">
            <a:spAutoFit/>
          </a:bodyPr>
          <a:lstStyle/>
          <a:p>
            <a:pPr indent="0" lvl="0" marL="0" marR="0" rtl="0" algn="l">
              <a:spcBef>
                <a:spcPts val="0"/>
              </a:spcBef>
              <a:spcAft>
                <a:spcPts val="0"/>
              </a:spcAft>
              <a:buNone/>
            </a:pPr>
            <a:r>
              <a:rPr b="1" i="0" lang="en-GB" sz="2400" u="none" cap="none" strike="noStrike">
                <a:solidFill>
                  <a:schemeClr val="lt1"/>
                </a:solidFill>
                <a:latin typeface="Twentieth Century"/>
                <a:ea typeface="Twentieth Century"/>
                <a:cs typeface="Twentieth Century"/>
                <a:sym typeface="Twentieth Century"/>
              </a:rPr>
              <a:t>BY DR. JOHN MUHOHO KIMANI</a:t>
            </a:r>
            <a:endParaRPr sz="24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14" name="Shape 114"/>
        <p:cNvGrpSpPr/>
        <p:nvPr/>
      </p:nvGrpSpPr>
      <p:grpSpPr>
        <a:xfrm>
          <a:off x="0" y="0"/>
          <a:ext cx="0" cy="0"/>
          <a:chOff x="0" y="0"/>
          <a:chExt cx="0" cy="0"/>
        </a:xfrm>
      </p:grpSpPr>
      <p:sp>
        <p:nvSpPr>
          <p:cNvPr id="115" name="Google Shape;115;p2"/>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16" name="Google Shape;116;p2"/>
          <p:cNvSpPr txBox="1"/>
          <p:nvPr>
            <p:ph type="title"/>
          </p:nvPr>
        </p:nvSpPr>
        <p:spPr>
          <a:xfrm>
            <a:off x="964788" y="804333"/>
            <a:ext cx="3391900" cy="5249334"/>
          </a:xfrm>
          <a:prstGeom prst="rect">
            <a:avLst/>
          </a:prstGeom>
          <a:noFill/>
          <a:ln>
            <a:noFill/>
          </a:ln>
        </p:spPr>
        <p:txBody>
          <a:bodyPr anchorCtr="0" anchor="ctr" bIns="45700" lIns="91425" spcFirstLastPara="1" rIns="91425" wrap="square" tIns="45700">
            <a:normAutofit/>
          </a:bodyPr>
          <a:lstStyle/>
          <a:p>
            <a:pPr indent="0" lvl="0" marL="0" rtl="0" algn="r">
              <a:lnSpc>
                <a:spcPct val="80000"/>
              </a:lnSpc>
              <a:spcBef>
                <a:spcPts val="0"/>
              </a:spcBef>
              <a:spcAft>
                <a:spcPts val="0"/>
              </a:spcAft>
              <a:buClr>
                <a:srgbClr val="0C0C0C"/>
              </a:buClr>
              <a:buSzPts val="4300"/>
              <a:buFont typeface="Twentieth Century"/>
              <a:buNone/>
            </a:pPr>
            <a:r>
              <a:rPr lang="en-GB" sz="4300"/>
              <a:t>1	ACCOUNTING</a:t>
            </a:r>
            <a:endParaRPr/>
          </a:p>
        </p:txBody>
      </p:sp>
      <p:cxnSp>
        <p:nvCxnSpPr>
          <p:cNvPr id="117" name="Google Shape;117;p2"/>
          <p:cNvCxnSpPr/>
          <p:nvPr/>
        </p:nvCxnSpPr>
        <p:spPr>
          <a:xfrm>
            <a:off x="4677597" y="1600200"/>
            <a:ext cx="0" cy="3657600"/>
          </a:xfrm>
          <a:prstGeom prst="straightConnector1">
            <a:avLst/>
          </a:prstGeom>
          <a:noFill/>
          <a:ln cap="flat" cmpd="sng" w="19050">
            <a:solidFill>
              <a:schemeClr val="accent1"/>
            </a:solidFill>
            <a:prstDash val="solid"/>
            <a:round/>
            <a:headEnd len="sm" w="sm" type="none"/>
            <a:tailEnd len="sm" w="sm" type="none"/>
          </a:ln>
        </p:spPr>
      </p:cxnSp>
      <p:sp>
        <p:nvSpPr>
          <p:cNvPr id="118" name="Google Shape;118;p2"/>
          <p:cNvSpPr txBox="1"/>
          <p:nvPr>
            <p:ph idx="1" type="body"/>
          </p:nvPr>
        </p:nvSpPr>
        <p:spPr>
          <a:xfrm>
            <a:off x="4999330" y="804333"/>
            <a:ext cx="6257721" cy="5249334"/>
          </a:xfrm>
          <a:prstGeom prst="rect">
            <a:avLst/>
          </a:prstGeom>
          <a:noFill/>
          <a:ln>
            <a:noFill/>
          </a:ln>
        </p:spPr>
        <p:txBody>
          <a:bodyPr anchorCtr="0" anchor="ctr" bIns="45700" lIns="45700" spcFirstLastPara="1" rIns="45700" wrap="square" tIns="45700">
            <a:normAutofit/>
          </a:bodyPr>
          <a:lstStyle/>
          <a:p>
            <a:pPr indent="-139700" lvl="0" marL="91440" rtl="0" algn="l">
              <a:lnSpc>
                <a:spcPct val="90000"/>
              </a:lnSpc>
              <a:spcBef>
                <a:spcPts val="0"/>
              </a:spcBef>
              <a:spcAft>
                <a:spcPts val="0"/>
              </a:spcAft>
              <a:buSzPts val="2200"/>
              <a:buChar char=" "/>
            </a:pPr>
            <a:r>
              <a:rPr lang="en-GB"/>
              <a:t>Financial Accounting is a fundamental concept in the world of finance and business. It serves as the backbone of any organization's financial management, allowing for the effective tracking, reporting, and analysis of economic activities.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22" name="Shape 122"/>
        <p:cNvGrpSpPr/>
        <p:nvPr/>
      </p:nvGrpSpPr>
      <p:grpSpPr>
        <a:xfrm>
          <a:off x="0" y="0"/>
          <a:ext cx="0" cy="0"/>
          <a:chOff x="0" y="0"/>
          <a:chExt cx="0" cy="0"/>
        </a:xfrm>
      </p:grpSpPr>
      <p:sp>
        <p:nvSpPr>
          <p:cNvPr id="123" name="Google Shape;123;p3"/>
          <p:cNvSpPr txBox="1"/>
          <p:nvPr>
            <p:ph type="title"/>
          </p:nvPr>
        </p:nvSpPr>
        <p:spPr>
          <a:xfrm>
            <a:off x="1024128" y="585216"/>
            <a:ext cx="8018272" cy="149961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5000"/>
              <a:buFont typeface="Twentieth Century"/>
              <a:buNone/>
            </a:pPr>
            <a:r>
              <a:rPr lang="en-GB"/>
              <a:t>1.1	DEFINITION OF FINANCIAL  ACCOUNTING</a:t>
            </a:r>
            <a:endParaRPr/>
          </a:p>
        </p:txBody>
      </p:sp>
      <p:sp>
        <p:nvSpPr>
          <p:cNvPr id="124" name="Google Shape;124;p3"/>
          <p:cNvSpPr txBox="1"/>
          <p:nvPr>
            <p:ph idx="1" type="body"/>
          </p:nvPr>
        </p:nvSpPr>
        <p:spPr>
          <a:xfrm>
            <a:off x="1024128" y="2286000"/>
            <a:ext cx="8018271" cy="4023360"/>
          </a:xfrm>
          <a:prstGeom prst="rect">
            <a:avLst/>
          </a:prstGeom>
          <a:noFill/>
          <a:ln>
            <a:noFill/>
          </a:ln>
        </p:spPr>
        <p:txBody>
          <a:bodyPr anchorCtr="0" anchor="t" bIns="45700" lIns="45700" spcFirstLastPara="1" rIns="45700" wrap="square" tIns="45700">
            <a:noAutofit/>
          </a:bodyPr>
          <a:lstStyle/>
          <a:p>
            <a:pPr indent="-127000" lvl="0" marL="91440" rtl="0" algn="l">
              <a:lnSpc>
                <a:spcPct val="90000"/>
              </a:lnSpc>
              <a:spcBef>
                <a:spcPts val="0"/>
              </a:spcBef>
              <a:spcAft>
                <a:spcPts val="0"/>
              </a:spcAft>
              <a:buSzPts val="2000"/>
              <a:buChar char=" "/>
            </a:pPr>
            <a:r>
              <a:rPr lang="en-GB" sz="2000"/>
              <a:t>Financial Accounting a </a:t>
            </a:r>
            <a:r>
              <a:rPr b="1" lang="en-GB" sz="2000"/>
              <a:t>systemati</a:t>
            </a:r>
            <a:r>
              <a:rPr lang="en-GB" sz="2000"/>
              <a:t>c and </a:t>
            </a:r>
            <a:r>
              <a:rPr b="1" lang="en-GB" sz="2000"/>
              <a:t>comprehensive process </a:t>
            </a:r>
            <a:r>
              <a:rPr lang="en-GB" sz="2000"/>
              <a:t>of</a:t>
            </a:r>
            <a:r>
              <a:rPr b="1" lang="en-GB" sz="2000"/>
              <a:t> identifying</a:t>
            </a:r>
            <a:r>
              <a:rPr lang="en-GB" sz="2000"/>
              <a:t>, </a:t>
            </a:r>
            <a:r>
              <a:rPr b="1" lang="en-GB" sz="2000"/>
              <a:t>recording, measuring</a:t>
            </a:r>
            <a:r>
              <a:rPr lang="en-GB" sz="2000"/>
              <a:t>, and </a:t>
            </a:r>
            <a:r>
              <a:rPr b="1" lang="en-GB" sz="2000"/>
              <a:t>communicating</a:t>
            </a:r>
            <a:r>
              <a:rPr lang="en-GB" sz="2000"/>
              <a:t> economic information about an Organisation to a wide range of users for making informed decisions. This therefore in detail means that  accounting is: </a:t>
            </a:r>
            <a:endParaRPr/>
          </a:p>
          <a:p>
            <a:pPr indent="-127000" lvl="0" marL="91440" rtl="0" algn="l">
              <a:lnSpc>
                <a:spcPct val="90000"/>
              </a:lnSpc>
              <a:spcBef>
                <a:spcPts val="1400"/>
              </a:spcBef>
              <a:spcAft>
                <a:spcPts val="0"/>
              </a:spcAft>
              <a:buSzPts val="2000"/>
              <a:buChar char=" "/>
            </a:pPr>
            <a:r>
              <a:rPr b="1" lang="en-GB" sz="2000"/>
              <a:t>Systematic and comprehensive process</a:t>
            </a:r>
            <a:r>
              <a:rPr lang="en-GB" sz="2000"/>
              <a:t>: Accounting is not a haphazard activity; it follows a structured and organized approach as per the established generally accepted accounting principles ( GAAP) and International Financial Reporting Standards ( IFRS)  . It covers all financial aspects of an entity, ensuring that nothing important is left out. This events can be tracked on  daily basis or in real time  as they take place . This enables preparation of regular reports as they are needed by the users or decision makers .  This covers daily , weekly, monthly and annual reports. </a:t>
            </a:r>
            <a:endParaRPr/>
          </a:p>
          <a:p>
            <a:pPr indent="0" lvl="0" marL="0" rtl="0" algn="l">
              <a:lnSpc>
                <a:spcPct val="90000"/>
              </a:lnSpc>
              <a:spcBef>
                <a:spcPts val="1400"/>
              </a:spcBef>
              <a:spcAft>
                <a:spcPts val="0"/>
              </a:spcAft>
              <a:buSzPts val="2000"/>
              <a:buNone/>
            </a:pPr>
            <a:r>
              <a:t/>
            </a:r>
            <a:endParaRPr sz="2000"/>
          </a:p>
        </p:txBody>
      </p:sp>
      <p:sp>
        <p:nvSpPr>
          <p:cNvPr id="125" name="Google Shape;125;p3"/>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26" name="Google Shape;126;p3"/>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30" name="Shape 130"/>
        <p:cNvGrpSpPr/>
        <p:nvPr/>
      </p:nvGrpSpPr>
      <p:grpSpPr>
        <a:xfrm>
          <a:off x="0" y="0"/>
          <a:ext cx="0" cy="0"/>
          <a:chOff x="0" y="0"/>
          <a:chExt cx="0" cy="0"/>
        </a:xfrm>
      </p:grpSpPr>
      <p:sp>
        <p:nvSpPr>
          <p:cNvPr id="131" name="Google Shape;131;p4"/>
          <p:cNvSpPr txBox="1"/>
          <p:nvPr>
            <p:ph type="title"/>
          </p:nvPr>
        </p:nvSpPr>
        <p:spPr>
          <a:xfrm>
            <a:off x="1024128" y="138176"/>
            <a:ext cx="8018272" cy="149961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5000"/>
              <a:buFont typeface="Twentieth Century"/>
              <a:buNone/>
            </a:pPr>
            <a:r>
              <a:rPr lang="en-GB"/>
              <a:t>1.1	DEFINITION OF FINANCIAL  ACCOUNTING</a:t>
            </a:r>
            <a:endParaRPr/>
          </a:p>
        </p:txBody>
      </p:sp>
      <p:sp>
        <p:nvSpPr>
          <p:cNvPr id="132" name="Google Shape;132;p4"/>
          <p:cNvSpPr txBox="1"/>
          <p:nvPr>
            <p:ph idx="1" type="body"/>
          </p:nvPr>
        </p:nvSpPr>
        <p:spPr>
          <a:xfrm>
            <a:off x="1024128" y="1544320"/>
            <a:ext cx="8018271" cy="4023360"/>
          </a:xfrm>
          <a:prstGeom prst="rect">
            <a:avLst/>
          </a:prstGeom>
          <a:noFill/>
          <a:ln>
            <a:noFill/>
          </a:ln>
        </p:spPr>
        <p:txBody>
          <a:bodyPr anchorCtr="0" anchor="t" bIns="45700" lIns="45700" spcFirstLastPara="1" rIns="45700" wrap="square" tIns="45700">
            <a:noAutofit/>
          </a:bodyPr>
          <a:lstStyle/>
          <a:p>
            <a:pPr indent="-127000" lvl="0" marL="91440" rtl="0" algn="l">
              <a:lnSpc>
                <a:spcPct val="90000"/>
              </a:lnSpc>
              <a:spcBef>
                <a:spcPts val="0"/>
              </a:spcBef>
              <a:spcAft>
                <a:spcPts val="0"/>
              </a:spcAft>
              <a:buSzPts val="2000"/>
              <a:buChar char=" "/>
            </a:pPr>
            <a:r>
              <a:rPr lang="en-GB" sz="2000"/>
              <a:t>•  </a:t>
            </a:r>
            <a:r>
              <a:rPr b="1" lang="en-GB" sz="2000"/>
              <a:t>Identifying</a:t>
            </a:r>
            <a:r>
              <a:rPr lang="en-GB" sz="2000"/>
              <a:t>: This step involves </a:t>
            </a:r>
            <a:r>
              <a:rPr b="1" lang="en-GB" sz="2000"/>
              <a:t>recognizing</a:t>
            </a:r>
            <a:r>
              <a:rPr lang="en-GB" sz="2000"/>
              <a:t> and </a:t>
            </a:r>
            <a:r>
              <a:rPr b="1" lang="en-GB" sz="2000"/>
              <a:t>documenting</a:t>
            </a:r>
            <a:r>
              <a:rPr lang="en-GB" sz="2000"/>
              <a:t> all financial transactions and events that affect the entity's financial position and financial performance </a:t>
            </a:r>
            <a:endParaRPr/>
          </a:p>
          <a:p>
            <a:pPr indent="-127000" lvl="0" marL="91440" rtl="0" algn="l">
              <a:lnSpc>
                <a:spcPct val="90000"/>
              </a:lnSpc>
              <a:spcBef>
                <a:spcPts val="1400"/>
              </a:spcBef>
              <a:spcAft>
                <a:spcPts val="0"/>
              </a:spcAft>
              <a:buSzPts val="2000"/>
              <a:buChar char=" "/>
            </a:pPr>
            <a:r>
              <a:rPr lang="en-GB" sz="2000"/>
              <a:t>• </a:t>
            </a:r>
            <a:r>
              <a:rPr b="1" lang="en-GB" sz="2000"/>
              <a:t>Recording </a:t>
            </a:r>
            <a:r>
              <a:rPr lang="en-GB" sz="2000"/>
              <a:t>: Once identified, these transactions and events are recorded in a standardized manner to create a permanent financial records.  This reports could include total asset value of the organization , liquidity position of an organization , debt position of the organization or the cost of doing business compared to revenue. </a:t>
            </a:r>
            <a:endParaRPr/>
          </a:p>
          <a:p>
            <a:pPr indent="-127000" lvl="0" marL="91440" rtl="0" algn="l">
              <a:lnSpc>
                <a:spcPct val="90000"/>
              </a:lnSpc>
              <a:spcBef>
                <a:spcPts val="1400"/>
              </a:spcBef>
              <a:spcAft>
                <a:spcPts val="0"/>
              </a:spcAft>
              <a:buSzPts val="2000"/>
              <a:buChar char=" "/>
            </a:pPr>
            <a:r>
              <a:rPr lang="en-GB" sz="2000"/>
              <a:t>• </a:t>
            </a:r>
            <a:r>
              <a:rPr b="1" lang="en-GB" sz="2000"/>
              <a:t>Measuring</a:t>
            </a:r>
            <a:r>
              <a:rPr lang="en-GB" sz="2000"/>
              <a:t>: </a:t>
            </a:r>
            <a:r>
              <a:rPr b="1" lang="en-GB" sz="2000"/>
              <a:t>Accounting assigns numerical values </a:t>
            </a:r>
            <a:r>
              <a:rPr lang="en-GB" sz="2000"/>
              <a:t>to these transactions, allowing for meaningful comparisons and analysis. </a:t>
            </a:r>
            <a:endParaRPr/>
          </a:p>
          <a:p>
            <a:pPr indent="-127000" lvl="0" marL="91440" rtl="0" algn="l">
              <a:lnSpc>
                <a:spcPct val="90000"/>
              </a:lnSpc>
              <a:spcBef>
                <a:spcPts val="1400"/>
              </a:spcBef>
              <a:spcAft>
                <a:spcPts val="0"/>
              </a:spcAft>
              <a:buSzPts val="2000"/>
              <a:buChar char=" "/>
            </a:pPr>
            <a:r>
              <a:rPr lang="en-GB" sz="2000"/>
              <a:t> Measurement could be in terms of US dollars or local currency .  One for example at a glance will be able to determine the Revenue generated at a particular period of time, Cost of sales ( Cost of generated a particular revenue,  Working Capital , total assets  , total debt or total equity. </a:t>
            </a:r>
            <a:endParaRPr/>
          </a:p>
          <a:p>
            <a:pPr indent="-127000" lvl="0" marL="91440" rtl="0" algn="l">
              <a:lnSpc>
                <a:spcPct val="90000"/>
              </a:lnSpc>
              <a:spcBef>
                <a:spcPts val="1400"/>
              </a:spcBef>
              <a:spcAft>
                <a:spcPts val="0"/>
              </a:spcAft>
              <a:buSzPts val="2000"/>
              <a:buChar char=" "/>
            </a:pPr>
            <a:r>
              <a:rPr lang="en-GB" sz="2000"/>
              <a:t>• </a:t>
            </a:r>
            <a:r>
              <a:rPr b="1" lang="en-GB" sz="2000"/>
              <a:t>Communicating</a:t>
            </a:r>
            <a:r>
              <a:rPr lang="en-GB" sz="2000"/>
              <a:t>: The information is then conveyed to various stakeholders, both internal and external, who rely on it for decision-making.</a:t>
            </a:r>
            <a:endParaRPr/>
          </a:p>
          <a:p>
            <a:pPr indent="0" lvl="0" marL="91440" rtl="0" algn="l">
              <a:lnSpc>
                <a:spcPct val="90000"/>
              </a:lnSpc>
              <a:spcBef>
                <a:spcPts val="1400"/>
              </a:spcBef>
              <a:spcAft>
                <a:spcPts val="0"/>
              </a:spcAft>
              <a:buSzPts val="2000"/>
              <a:buNone/>
            </a:pPr>
            <a:r>
              <a:t/>
            </a:r>
            <a:endParaRPr sz="2000"/>
          </a:p>
        </p:txBody>
      </p:sp>
      <p:sp>
        <p:nvSpPr>
          <p:cNvPr id="133" name="Google Shape;133;p4"/>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34" name="Google Shape;134;p4"/>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38" name="Shape 138"/>
        <p:cNvGrpSpPr/>
        <p:nvPr/>
      </p:nvGrpSpPr>
      <p:grpSpPr>
        <a:xfrm>
          <a:off x="0" y="0"/>
          <a:ext cx="0" cy="0"/>
          <a:chOff x="0" y="0"/>
          <a:chExt cx="0" cy="0"/>
        </a:xfrm>
      </p:grpSpPr>
      <p:sp>
        <p:nvSpPr>
          <p:cNvPr id="139" name="Google Shape;139;p5"/>
          <p:cNvSpPr txBox="1"/>
          <p:nvPr>
            <p:ph type="title"/>
          </p:nvPr>
        </p:nvSpPr>
        <p:spPr>
          <a:xfrm>
            <a:off x="1024128" y="585216"/>
            <a:ext cx="8018272" cy="149961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5000"/>
              <a:buFont typeface="Twentieth Century"/>
              <a:buNone/>
            </a:pPr>
            <a:r>
              <a:rPr lang="en-GB"/>
              <a:t>2 OBJECTIVES OF FINANCIAL ACCOUNTING</a:t>
            </a:r>
            <a:endParaRPr/>
          </a:p>
        </p:txBody>
      </p:sp>
      <p:sp>
        <p:nvSpPr>
          <p:cNvPr id="140" name="Google Shape;140;p5"/>
          <p:cNvSpPr txBox="1"/>
          <p:nvPr>
            <p:ph idx="1" type="body"/>
          </p:nvPr>
        </p:nvSpPr>
        <p:spPr>
          <a:xfrm>
            <a:off x="1024128" y="2286000"/>
            <a:ext cx="8018271" cy="4023360"/>
          </a:xfrm>
          <a:prstGeom prst="rect">
            <a:avLst/>
          </a:prstGeom>
          <a:noFill/>
          <a:ln>
            <a:noFill/>
          </a:ln>
        </p:spPr>
        <p:txBody>
          <a:bodyPr anchorCtr="0" anchor="t" bIns="45700" lIns="45700" spcFirstLastPara="1" rIns="45700" wrap="square" tIns="45700">
            <a:noAutofit/>
          </a:bodyPr>
          <a:lstStyle/>
          <a:p>
            <a:pPr indent="-127000" lvl="0" marL="91440" rtl="0" algn="l">
              <a:lnSpc>
                <a:spcPct val="90000"/>
              </a:lnSpc>
              <a:spcBef>
                <a:spcPts val="0"/>
              </a:spcBef>
              <a:spcAft>
                <a:spcPts val="0"/>
              </a:spcAft>
              <a:buSzPts val="2000"/>
              <a:buChar char=" "/>
            </a:pPr>
            <a:r>
              <a:rPr lang="en-GB" sz="2000"/>
              <a:t>Financial accounting serves a critical objectives : </a:t>
            </a:r>
            <a:endParaRPr/>
          </a:p>
          <a:p>
            <a:pPr indent="-127000" lvl="0" marL="91440" rtl="0" algn="l">
              <a:lnSpc>
                <a:spcPct val="90000"/>
              </a:lnSpc>
              <a:spcBef>
                <a:spcPts val="1400"/>
              </a:spcBef>
              <a:spcAft>
                <a:spcPts val="0"/>
              </a:spcAft>
              <a:buSzPts val="2000"/>
              <a:buChar char=" "/>
            </a:pPr>
            <a:r>
              <a:rPr lang="en-GB" sz="2000"/>
              <a:t>1. </a:t>
            </a:r>
            <a:r>
              <a:rPr b="1" lang="en-GB" sz="2000"/>
              <a:t>Recording business transactions</a:t>
            </a:r>
            <a:r>
              <a:rPr lang="en-GB" sz="2000"/>
              <a:t>: At its core, financial accounting is about recording all financial transactions that occur within an organization. This involves systematically documenting events like sales, purchases, expenses, investments, and borrowings as they occur.</a:t>
            </a:r>
            <a:endParaRPr/>
          </a:p>
          <a:p>
            <a:pPr indent="-127000" lvl="0" marL="91440" rtl="0" algn="l">
              <a:lnSpc>
                <a:spcPct val="90000"/>
              </a:lnSpc>
              <a:spcBef>
                <a:spcPts val="1400"/>
              </a:spcBef>
              <a:spcAft>
                <a:spcPts val="0"/>
              </a:spcAft>
              <a:buSzPts val="2000"/>
              <a:buChar char=" "/>
            </a:pPr>
            <a:r>
              <a:rPr lang="en-GB" sz="2000"/>
              <a:t>2. </a:t>
            </a:r>
            <a:r>
              <a:rPr b="1" lang="en-GB" sz="2000"/>
              <a:t>Preparing financial statements</a:t>
            </a:r>
            <a:r>
              <a:rPr lang="en-GB" sz="2000"/>
              <a:t>: Financial accounting aims to produce essential financial statements, such as the income statement, balance sheet, and cash flow statement. These statements provide a snapshot of the organization's financial performance, position, and liquidity.</a:t>
            </a:r>
            <a:endParaRPr/>
          </a:p>
          <a:p>
            <a:pPr indent="-127000" lvl="0" marL="91440" rtl="0" algn="l">
              <a:lnSpc>
                <a:spcPct val="90000"/>
              </a:lnSpc>
              <a:spcBef>
                <a:spcPts val="1400"/>
              </a:spcBef>
              <a:spcAft>
                <a:spcPts val="0"/>
              </a:spcAft>
              <a:buSzPts val="2000"/>
              <a:buChar char=" "/>
            </a:pPr>
            <a:r>
              <a:rPr lang="en-GB" sz="2000"/>
              <a:t>3. </a:t>
            </a:r>
            <a:r>
              <a:rPr b="1" lang="en-GB" sz="2000"/>
              <a:t>Reporting financial position</a:t>
            </a:r>
            <a:r>
              <a:rPr lang="en-GB" sz="2000"/>
              <a:t>: Another vital objective is to communicate the financial position of the organization accurately. This means presenting data on assets, liabilities, and equity, allowing stakeholders to assess the entity's health and wealth.</a:t>
            </a:r>
            <a:endParaRPr/>
          </a:p>
          <a:p>
            <a:pPr indent="0" lvl="0" marL="91440" rtl="0" algn="l">
              <a:lnSpc>
                <a:spcPct val="90000"/>
              </a:lnSpc>
              <a:spcBef>
                <a:spcPts val="1400"/>
              </a:spcBef>
              <a:spcAft>
                <a:spcPts val="0"/>
              </a:spcAft>
              <a:buSzPts val="2000"/>
              <a:buNone/>
            </a:pPr>
            <a:r>
              <a:t/>
            </a:r>
            <a:endParaRPr sz="2000"/>
          </a:p>
        </p:txBody>
      </p:sp>
      <p:sp>
        <p:nvSpPr>
          <p:cNvPr id="141" name="Google Shape;141;p5"/>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42" name="Google Shape;142;p5"/>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46" name="Shape 146"/>
        <p:cNvGrpSpPr/>
        <p:nvPr/>
      </p:nvGrpSpPr>
      <p:grpSpPr>
        <a:xfrm>
          <a:off x="0" y="0"/>
          <a:ext cx="0" cy="0"/>
          <a:chOff x="0" y="0"/>
          <a:chExt cx="0" cy="0"/>
        </a:xfrm>
      </p:grpSpPr>
      <p:sp>
        <p:nvSpPr>
          <p:cNvPr id="147" name="Google Shape;147;p6"/>
          <p:cNvSpPr txBox="1"/>
          <p:nvPr>
            <p:ph type="title"/>
          </p:nvPr>
        </p:nvSpPr>
        <p:spPr>
          <a:xfrm>
            <a:off x="1024128" y="585216"/>
            <a:ext cx="8018272" cy="149961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5000"/>
              <a:buFont typeface="Twentieth Century"/>
              <a:buNone/>
            </a:pPr>
            <a:r>
              <a:rPr lang="en-GB"/>
              <a:t>2 OBJECTIVES OF FINANCIAL ACCOUNTING</a:t>
            </a:r>
            <a:endParaRPr/>
          </a:p>
        </p:txBody>
      </p:sp>
      <p:sp>
        <p:nvSpPr>
          <p:cNvPr id="148" name="Google Shape;148;p6"/>
          <p:cNvSpPr txBox="1"/>
          <p:nvPr>
            <p:ph idx="1" type="body"/>
          </p:nvPr>
        </p:nvSpPr>
        <p:spPr>
          <a:xfrm>
            <a:off x="1024128" y="2286000"/>
            <a:ext cx="8018271" cy="4023360"/>
          </a:xfrm>
          <a:prstGeom prst="rect">
            <a:avLst/>
          </a:prstGeom>
          <a:noFill/>
          <a:ln>
            <a:noFill/>
          </a:ln>
        </p:spPr>
        <p:txBody>
          <a:bodyPr anchorCtr="0" anchor="t" bIns="45700" lIns="45700" spcFirstLastPara="1" rIns="45700" wrap="square" tIns="45700">
            <a:normAutofit/>
          </a:bodyPr>
          <a:lstStyle/>
          <a:p>
            <a:pPr indent="-127000" lvl="0" marL="91440" rtl="0" algn="l">
              <a:lnSpc>
                <a:spcPct val="90000"/>
              </a:lnSpc>
              <a:spcBef>
                <a:spcPts val="0"/>
              </a:spcBef>
              <a:spcAft>
                <a:spcPts val="0"/>
              </a:spcAft>
              <a:buSzPts val="2000"/>
              <a:buChar char=" "/>
            </a:pPr>
            <a:r>
              <a:rPr lang="en-GB" sz="2000"/>
              <a:t>4. </a:t>
            </a:r>
            <a:r>
              <a:rPr b="1" lang="en-GB" sz="2000"/>
              <a:t>Comparative analysis</a:t>
            </a:r>
            <a:r>
              <a:rPr lang="en-GB" sz="2000"/>
              <a:t>: Financial accounting enables entities to compare their performance with other players in the industry. Benchmarks and industry standards can be derived from financial statements.</a:t>
            </a:r>
            <a:endParaRPr/>
          </a:p>
          <a:p>
            <a:pPr indent="-152400" lvl="0" marL="91440" rtl="0" algn="l">
              <a:lnSpc>
                <a:spcPct val="90000"/>
              </a:lnSpc>
              <a:spcBef>
                <a:spcPts val="1400"/>
              </a:spcBef>
              <a:spcAft>
                <a:spcPts val="0"/>
              </a:spcAft>
              <a:buSzPts val="2400"/>
              <a:buChar char=" "/>
            </a:pPr>
            <a:r>
              <a:rPr lang="en-GB" sz="2400"/>
              <a:t>5. </a:t>
            </a:r>
            <a:r>
              <a:rPr b="1" lang="en-GB" sz="2400"/>
              <a:t>Disclosure of accounting policies and contingent liabilities</a:t>
            </a:r>
            <a:r>
              <a:rPr lang="en-GB" sz="2400"/>
              <a:t>: Stakeholders appreciate transparency. disclosures about accounting policies help stakeholders understand how financial data is prepared. Information about contingent liabilities helps stakeholders assess potential risks.</a:t>
            </a:r>
            <a:endParaRPr/>
          </a:p>
          <a:p>
            <a:pPr indent="-152400" lvl="0" marL="91440" rtl="0" algn="l">
              <a:lnSpc>
                <a:spcPct val="90000"/>
              </a:lnSpc>
              <a:spcBef>
                <a:spcPts val="1400"/>
              </a:spcBef>
              <a:spcAft>
                <a:spcPts val="0"/>
              </a:spcAft>
              <a:buSzPts val="2400"/>
              <a:buChar char=" "/>
            </a:pPr>
            <a:r>
              <a:rPr lang="en-GB" sz="2400"/>
              <a:t>6. </a:t>
            </a:r>
            <a:r>
              <a:rPr b="1" lang="en-GB" sz="2400"/>
              <a:t>Facilitating decision-making</a:t>
            </a:r>
            <a:r>
              <a:rPr lang="en-GB" sz="2400"/>
              <a:t>: Management relies on financial data to make informed decisions about resource allocation, expansion, cost control, and other strategic moves.</a:t>
            </a:r>
            <a:endParaRPr/>
          </a:p>
          <a:p>
            <a:pPr indent="0" lvl="0" marL="91440" rtl="0" algn="l">
              <a:lnSpc>
                <a:spcPct val="90000"/>
              </a:lnSpc>
              <a:spcBef>
                <a:spcPts val="1400"/>
              </a:spcBef>
              <a:spcAft>
                <a:spcPts val="0"/>
              </a:spcAft>
              <a:buSzPts val="2000"/>
              <a:buNone/>
            </a:pPr>
            <a:r>
              <a:t/>
            </a:r>
            <a:endParaRPr sz="2000"/>
          </a:p>
          <a:p>
            <a:pPr indent="0" lvl="0" marL="91440" rtl="0" algn="l">
              <a:lnSpc>
                <a:spcPct val="90000"/>
              </a:lnSpc>
              <a:spcBef>
                <a:spcPts val="1400"/>
              </a:spcBef>
              <a:spcAft>
                <a:spcPts val="0"/>
              </a:spcAft>
              <a:buSzPts val="2000"/>
              <a:buNone/>
            </a:pPr>
            <a:r>
              <a:t/>
            </a:r>
            <a:endParaRPr sz="2000"/>
          </a:p>
          <a:p>
            <a:pPr indent="0" lvl="0" marL="91440" rtl="0" algn="l">
              <a:lnSpc>
                <a:spcPct val="90000"/>
              </a:lnSpc>
              <a:spcBef>
                <a:spcPts val="1400"/>
              </a:spcBef>
              <a:spcAft>
                <a:spcPts val="0"/>
              </a:spcAft>
              <a:buSzPts val="2000"/>
              <a:buNone/>
            </a:pPr>
            <a:r>
              <a:t/>
            </a:r>
            <a:endParaRPr sz="2000"/>
          </a:p>
          <a:p>
            <a:pPr indent="0" lvl="0" marL="91440" rtl="0" algn="l">
              <a:lnSpc>
                <a:spcPct val="90000"/>
              </a:lnSpc>
              <a:spcBef>
                <a:spcPts val="1400"/>
              </a:spcBef>
              <a:spcAft>
                <a:spcPts val="0"/>
              </a:spcAft>
              <a:buSzPts val="2000"/>
              <a:buNone/>
            </a:pPr>
            <a:r>
              <a:t/>
            </a:r>
            <a:endParaRPr sz="2000"/>
          </a:p>
        </p:txBody>
      </p:sp>
      <p:sp>
        <p:nvSpPr>
          <p:cNvPr id="149" name="Google Shape;149;p6"/>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50" name="Google Shape;150;p6"/>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54" name="Shape 154"/>
        <p:cNvGrpSpPr/>
        <p:nvPr/>
      </p:nvGrpSpPr>
      <p:grpSpPr>
        <a:xfrm>
          <a:off x="0" y="0"/>
          <a:ext cx="0" cy="0"/>
          <a:chOff x="0" y="0"/>
          <a:chExt cx="0" cy="0"/>
        </a:xfrm>
      </p:grpSpPr>
      <p:sp>
        <p:nvSpPr>
          <p:cNvPr id="155" name="Google Shape;155;p7"/>
          <p:cNvSpPr txBox="1"/>
          <p:nvPr>
            <p:ph type="title"/>
          </p:nvPr>
        </p:nvSpPr>
        <p:spPr>
          <a:xfrm>
            <a:off x="1024128" y="585216"/>
            <a:ext cx="8018272" cy="149961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5000"/>
              <a:buFont typeface="Twentieth Century"/>
              <a:buNone/>
            </a:pPr>
            <a:r>
              <a:rPr lang="en-GB"/>
              <a:t>2 OBJECTIVES OF FINANCIAL ACCOUNTING</a:t>
            </a:r>
            <a:endParaRPr/>
          </a:p>
        </p:txBody>
      </p:sp>
      <p:sp>
        <p:nvSpPr>
          <p:cNvPr id="156" name="Google Shape;156;p7"/>
          <p:cNvSpPr txBox="1"/>
          <p:nvPr>
            <p:ph idx="1" type="body"/>
          </p:nvPr>
        </p:nvSpPr>
        <p:spPr>
          <a:xfrm>
            <a:off x="1024128" y="2286000"/>
            <a:ext cx="8018271" cy="4023360"/>
          </a:xfrm>
          <a:prstGeom prst="rect">
            <a:avLst/>
          </a:prstGeom>
          <a:noFill/>
          <a:ln>
            <a:noFill/>
          </a:ln>
        </p:spPr>
        <p:txBody>
          <a:bodyPr anchorCtr="0" anchor="t" bIns="45700" lIns="45700" spcFirstLastPara="1" rIns="45700" wrap="square" tIns="45700">
            <a:normAutofit/>
          </a:bodyPr>
          <a:lstStyle/>
          <a:p>
            <a:pPr indent="-177800" lvl="0" marL="91440" rtl="0" algn="l">
              <a:lnSpc>
                <a:spcPct val="90000"/>
              </a:lnSpc>
              <a:spcBef>
                <a:spcPts val="0"/>
              </a:spcBef>
              <a:spcAft>
                <a:spcPts val="0"/>
              </a:spcAft>
              <a:buSzPts val="2800"/>
              <a:buChar char=" "/>
            </a:pPr>
            <a:r>
              <a:rPr lang="en-GB" sz="2800"/>
              <a:t>7. </a:t>
            </a:r>
            <a:r>
              <a:rPr b="1" lang="en-GB" sz="2800"/>
              <a:t>Meeting legal requirements</a:t>
            </a:r>
            <a:r>
              <a:rPr lang="en-GB" sz="2800"/>
              <a:t>: Regulatory authorities often require organizations to adhere to specific accounting standards and practices. Meeting these legal requirements is essential to avoid penalties and maintain compliance. For instance as will be discussed in later topics, there are accounting requirements, Generally Accepted Accounting Practices (GAAP) and International Financial Reporting Standards (IFRS) that require accounts to be prepared according to laid out guidelines.</a:t>
            </a:r>
            <a:endParaRPr/>
          </a:p>
          <a:p>
            <a:pPr indent="0" lvl="0" marL="91440" rtl="0" algn="l">
              <a:lnSpc>
                <a:spcPct val="90000"/>
              </a:lnSpc>
              <a:spcBef>
                <a:spcPts val="1400"/>
              </a:spcBef>
              <a:spcAft>
                <a:spcPts val="0"/>
              </a:spcAft>
              <a:buSzPts val="2800"/>
              <a:buNone/>
            </a:pPr>
            <a:r>
              <a:t/>
            </a:r>
            <a:endParaRPr sz="2800"/>
          </a:p>
        </p:txBody>
      </p:sp>
      <p:sp>
        <p:nvSpPr>
          <p:cNvPr id="157" name="Google Shape;157;p7"/>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58" name="Google Shape;158;p7"/>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62" name="Shape 162"/>
        <p:cNvGrpSpPr/>
        <p:nvPr/>
      </p:nvGrpSpPr>
      <p:grpSpPr>
        <a:xfrm>
          <a:off x="0" y="0"/>
          <a:ext cx="0" cy="0"/>
          <a:chOff x="0" y="0"/>
          <a:chExt cx="0" cy="0"/>
        </a:xfrm>
      </p:grpSpPr>
      <p:sp>
        <p:nvSpPr>
          <p:cNvPr id="163" name="Google Shape;163;p8"/>
          <p:cNvSpPr txBox="1"/>
          <p:nvPr>
            <p:ph type="title"/>
          </p:nvPr>
        </p:nvSpPr>
        <p:spPr>
          <a:xfrm>
            <a:off x="1024128" y="158496"/>
            <a:ext cx="8018272" cy="149961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5000"/>
              <a:buFont typeface="Twentieth Century"/>
              <a:buNone/>
            </a:pPr>
            <a:r>
              <a:rPr lang="en-GB"/>
              <a:t>3 DISTINCTION BETWEEN BOOKKEEPING AND ACCOUNTING</a:t>
            </a:r>
            <a:endParaRPr/>
          </a:p>
        </p:txBody>
      </p:sp>
      <p:sp>
        <p:nvSpPr>
          <p:cNvPr id="164" name="Google Shape;164;p8"/>
          <p:cNvSpPr txBox="1"/>
          <p:nvPr>
            <p:ph idx="1" type="body"/>
          </p:nvPr>
        </p:nvSpPr>
        <p:spPr>
          <a:xfrm>
            <a:off x="1024128" y="1656080"/>
            <a:ext cx="8018271" cy="4023360"/>
          </a:xfrm>
          <a:prstGeom prst="rect">
            <a:avLst/>
          </a:prstGeom>
          <a:noFill/>
          <a:ln>
            <a:noFill/>
          </a:ln>
        </p:spPr>
        <p:txBody>
          <a:bodyPr anchorCtr="0" anchor="t" bIns="45700" lIns="45700" spcFirstLastPara="1" rIns="45700" wrap="square" tIns="45700">
            <a:noAutofit/>
          </a:bodyPr>
          <a:lstStyle/>
          <a:p>
            <a:pPr indent="-152400" lvl="0" marL="91440" rtl="0" algn="l">
              <a:lnSpc>
                <a:spcPct val="90000"/>
              </a:lnSpc>
              <a:spcBef>
                <a:spcPts val="0"/>
              </a:spcBef>
              <a:spcAft>
                <a:spcPts val="0"/>
              </a:spcAft>
              <a:buSzPts val="2400"/>
              <a:buChar char=" "/>
            </a:pPr>
            <a:r>
              <a:rPr lang="en-GB" sz="2400"/>
              <a:t>While bookkeeping and accounting are related, they serve different functions within an organization:</a:t>
            </a:r>
            <a:endParaRPr/>
          </a:p>
          <a:p>
            <a:pPr indent="-152400" lvl="0" marL="91440" rtl="0" algn="l">
              <a:lnSpc>
                <a:spcPct val="90000"/>
              </a:lnSpc>
              <a:spcBef>
                <a:spcPts val="1400"/>
              </a:spcBef>
              <a:spcAft>
                <a:spcPts val="0"/>
              </a:spcAft>
              <a:buSzPts val="2400"/>
              <a:buChar char=" "/>
            </a:pPr>
            <a:r>
              <a:rPr lang="en-GB" sz="2400"/>
              <a:t>• </a:t>
            </a:r>
            <a:r>
              <a:rPr b="1" lang="en-GB" sz="2400"/>
              <a:t>Bookkeeping</a:t>
            </a:r>
            <a:r>
              <a:rPr lang="en-GB" sz="2400"/>
              <a:t>: Bookkeepers are responsible for the day-to-day recording of financial transactions. They maintain ledgers, journals, and other accounting records, ensuring that every transaction is accurately documented. Bookkeeping is more focused on data entry and record-keeping.</a:t>
            </a:r>
            <a:endParaRPr/>
          </a:p>
          <a:p>
            <a:pPr indent="-152400" lvl="0" marL="91440" rtl="0" algn="l">
              <a:lnSpc>
                <a:spcPct val="90000"/>
              </a:lnSpc>
              <a:spcBef>
                <a:spcPts val="1400"/>
              </a:spcBef>
              <a:spcAft>
                <a:spcPts val="0"/>
              </a:spcAft>
              <a:buSzPts val="2400"/>
              <a:buChar char=" "/>
            </a:pPr>
            <a:r>
              <a:rPr lang="en-GB" sz="2400"/>
              <a:t>• </a:t>
            </a:r>
            <a:r>
              <a:rPr b="1" lang="en-GB" sz="2400"/>
              <a:t>Accounting</a:t>
            </a:r>
            <a:r>
              <a:rPr lang="en-GB" sz="2400"/>
              <a:t>: Accounting encompasses a broader set of activities. Accountants not only record transactions but also analyze, interpret, and report on financial data. They prepare financial statements, perform financial analysis, and provide insights to support decision-making. Accounting involves a deeper understanding of financial principles and often requires higher-level skills than bookkeeping.</a:t>
            </a:r>
            <a:endParaRPr/>
          </a:p>
          <a:p>
            <a:pPr indent="0" lvl="0" marL="91440" rtl="0" algn="l">
              <a:lnSpc>
                <a:spcPct val="90000"/>
              </a:lnSpc>
              <a:spcBef>
                <a:spcPts val="1400"/>
              </a:spcBef>
              <a:spcAft>
                <a:spcPts val="0"/>
              </a:spcAft>
              <a:buSzPts val="2400"/>
              <a:buNone/>
            </a:pPr>
            <a:r>
              <a:t/>
            </a:r>
            <a:endParaRPr sz="2400"/>
          </a:p>
        </p:txBody>
      </p:sp>
      <p:sp>
        <p:nvSpPr>
          <p:cNvPr id="165" name="Google Shape;165;p8"/>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66" name="Google Shape;166;p8"/>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70" name="Shape 170"/>
        <p:cNvGrpSpPr/>
        <p:nvPr/>
      </p:nvGrpSpPr>
      <p:grpSpPr>
        <a:xfrm>
          <a:off x="0" y="0"/>
          <a:ext cx="0" cy="0"/>
          <a:chOff x="0" y="0"/>
          <a:chExt cx="0" cy="0"/>
        </a:xfrm>
      </p:grpSpPr>
      <p:sp>
        <p:nvSpPr>
          <p:cNvPr id="171" name="Google Shape;171;p9"/>
          <p:cNvSpPr txBox="1"/>
          <p:nvPr>
            <p:ph type="title"/>
          </p:nvPr>
        </p:nvSpPr>
        <p:spPr>
          <a:xfrm>
            <a:off x="1024128" y="585216"/>
            <a:ext cx="8018272" cy="149961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5000"/>
              <a:buFont typeface="Twentieth Century"/>
              <a:buNone/>
            </a:pPr>
            <a:r>
              <a:rPr lang="en-GB"/>
              <a:t>3 BOOKKEEPING: CONTINUED</a:t>
            </a:r>
            <a:endParaRPr/>
          </a:p>
        </p:txBody>
      </p:sp>
      <p:sp>
        <p:nvSpPr>
          <p:cNvPr id="172" name="Google Shape;172;p9"/>
          <p:cNvSpPr txBox="1"/>
          <p:nvPr>
            <p:ph idx="1" type="body"/>
          </p:nvPr>
        </p:nvSpPr>
        <p:spPr>
          <a:xfrm>
            <a:off x="1024128" y="1920240"/>
            <a:ext cx="8018271" cy="4023360"/>
          </a:xfrm>
          <a:prstGeom prst="rect">
            <a:avLst/>
          </a:prstGeom>
          <a:noFill/>
          <a:ln>
            <a:noFill/>
          </a:ln>
        </p:spPr>
        <p:txBody>
          <a:bodyPr anchorCtr="0" anchor="t" bIns="45700" lIns="45700" spcFirstLastPara="1" rIns="45700" wrap="square" tIns="45700">
            <a:normAutofit fontScale="92500"/>
          </a:bodyPr>
          <a:lstStyle/>
          <a:p>
            <a:pPr indent="-140970" lvl="0" marL="91440" rtl="0" algn="l">
              <a:lnSpc>
                <a:spcPct val="90000"/>
              </a:lnSpc>
              <a:spcBef>
                <a:spcPts val="0"/>
              </a:spcBef>
              <a:spcAft>
                <a:spcPts val="0"/>
              </a:spcAft>
              <a:buSzPct val="100000"/>
              <a:buChar char=" "/>
            </a:pPr>
            <a:r>
              <a:rPr b="1" lang="en-GB" sz="2400"/>
              <a:t>Importance of an Organized Record-Keeping System:</a:t>
            </a:r>
            <a:endParaRPr sz="2400"/>
          </a:p>
          <a:p>
            <a:pPr indent="-140970" lvl="0" marL="91440" rtl="0" algn="l">
              <a:lnSpc>
                <a:spcPct val="90000"/>
              </a:lnSpc>
              <a:spcBef>
                <a:spcPts val="1400"/>
              </a:spcBef>
              <a:spcAft>
                <a:spcPts val="0"/>
              </a:spcAft>
              <a:buSzPct val="100000"/>
              <a:buChar char=" "/>
            </a:pPr>
            <a:r>
              <a:rPr lang="en-GB" sz="2400"/>
              <a:t> It ensures that financial data is captured, classified, and stored systematically. Here's why it's crucial:</a:t>
            </a:r>
            <a:endParaRPr sz="2400"/>
          </a:p>
          <a:p>
            <a:pPr indent="-140970" lvl="0" marL="91440" rtl="0" algn="l">
              <a:lnSpc>
                <a:spcPct val="90000"/>
              </a:lnSpc>
              <a:spcBef>
                <a:spcPts val="1400"/>
              </a:spcBef>
              <a:spcAft>
                <a:spcPts val="0"/>
              </a:spcAft>
              <a:buSzPct val="100000"/>
              <a:buChar char=" "/>
            </a:pPr>
            <a:r>
              <a:rPr b="1" lang="en-GB" sz="2400"/>
              <a:t>Complianc</a:t>
            </a:r>
            <a:r>
              <a:rPr lang="en-GB" sz="2400"/>
              <a:t>e: An organized record-keeping system helps a business adhere to regulatory requirements. It facilitates the preparation of tax returns, financial statements, and other compliance-related documents.</a:t>
            </a:r>
            <a:endParaRPr sz="2400"/>
          </a:p>
          <a:p>
            <a:pPr indent="-140970" lvl="0" marL="91440" rtl="0" algn="l">
              <a:lnSpc>
                <a:spcPct val="90000"/>
              </a:lnSpc>
              <a:spcBef>
                <a:spcPts val="1400"/>
              </a:spcBef>
              <a:spcAft>
                <a:spcPts val="0"/>
              </a:spcAft>
              <a:buSzPct val="100000"/>
              <a:buChar char=" "/>
            </a:pPr>
            <a:r>
              <a:rPr b="1" lang="en-GB" sz="2400"/>
              <a:t>Decision-Making: </a:t>
            </a:r>
            <a:r>
              <a:rPr lang="en-GB" sz="2400"/>
              <a:t>Access to organized financial records empowers decision-makers. Whether it's evaluating the feasibility of a new project, assessing the profitability of a product line, or managing cash flow, organized records provide the necessary data.</a:t>
            </a:r>
            <a:endParaRPr sz="2400"/>
          </a:p>
          <a:p>
            <a:pPr indent="0" lvl="0" marL="91440" rtl="0" algn="l">
              <a:lnSpc>
                <a:spcPct val="90000"/>
              </a:lnSpc>
              <a:spcBef>
                <a:spcPts val="1400"/>
              </a:spcBef>
              <a:spcAft>
                <a:spcPts val="0"/>
              </a:spcAft>
              <a:buSzPct val="100000"/>
              <a:buNone/>
            </a:pPr>
            <a:r>
              <a:t/>
            </a:r>
            <a:endParaRPr sz="2400"/>
          </a:p>
        </p:txBody>
      </p:sp>
      <p:sp>
        <p:nvSpPr>
          <p:cNvPr id="173" name="Google Shape;173;p9"/>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74" name="Google Shape;174;p9"/>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78" name="Shape 178"/>
        <p:cNvGrpSpPr/>
        <p:nvPr/>
      </p:nvGrpSpPr>
      <p:grpSpPr>
        <a:xfrm>
          <a:off x="0" y="0"/>
          <a:ext cx="0" cy="0"/>
          <a:chOff x="0" y="0"/>
          <a:chExt cx="0" cy="0"/>
        </a:xfrm>
      </p:grpSpPr>
      <p:sp>
        <p:nvSpPr>
          <p:cNvPr id="179" name="Google Shape;179;p10"/>
          <p:cNvSpPr txBox="1"/>
          <p:nvPr>
            <p:ph type="title"/>
          </p:nvPr>
        </p:nvSpPr>
        <p:spPr>
          <a:xfrm>
            <a:off x="1024128" y="585216"/>
            <a:ext cx="8018272" cy="149961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5000"/>
              <a:buFont typeface="Twentieth Century"/>
              <a:buNone/>
            </a:pPr>
            <a:r>
              <a:rPr lang="en-GB"/>
              <a:t>3 BOOKKEEPING: CONTINUED</a:t>
            </a:r>
            <a:endParaRPr/>
          </a:p>
        </p:txBody>
      </p:sp>
      <p:sp>
        <p:nvSpPr>
          <p:cNvPr id="180" name="Google Shape;180;p10"/>
          <p:cNvSpPr txBox="1"/>
          <p:nvPr>
            <p:ph idx="1" type="body"/>
          </p:nvPr>
        </p:nvSpPr>
        <p:spPr>
          <a:xfrm>
            <a:off x="1024128" y="1838960"/>
            <a:ext cx="8018271" cy="4023360"/>
          </a:xfrm>
          <a:prstGeom prst="rect">
            <a:avLst/>
          </a:prstGeom>
          <a:noFill/>
          <a:ln>
            <a:noFill/>
          </a:ln>
        </p:spPr>
        <p:txBody>
          <a:bodyPr anchorCtr="0" anchor="t" bIns="45700" lIns="45700" spcFirstLastPara="1" rIns="45700" wrap="square" tIns="45700">
            <a:normAutofit/>
          </a:bodyPr>
          <a:lstStyle/>
          <a:p>
            <a:pPr indent="0" lvl="0" marL="91440" rtl="0" algn="l">
              <a:lnSpc>
                <a:spcPct val="90000"/>
              </a:lnSpc>
              <a:spcBef>
                <a:spcPts val="0"/>
              </a:spcBef>
              <a:spcAft>
                <a:spcPts val="0"/>
              </a:spcAft>
              <a:buSzPts val="2400"/>
              <a:buNone/>
            </a:pPr>
            <a:r>
              <a:t/>
            </a:r>
            <a:endParaRPr b="1" sz="2400"/>
          </a:p>
          <a:p>
            <a:pPr indent="-152400" lvl="0" marL="91440" rtl="0" algn="l">
              <a:lnSpc>
                <a:spcPct val="90000"/>
              </a:lnSpc>
              <a:spcBef>
                <a:spcPts val="1400"/>
              </a:spcBef>
              <a:spcAft>
                <a:spcPts val="0"/>
              </a:spcAft>
              <a:buSzPts val="2400"/>
              <a:buChar char=" "/>
            </a:pPr>
            <a:r>
              <a:rPr b="1" lang="en-GB" sz="2400"/>
              <a:t>Auditing and Accountability</a:t>
            </a:r>
            <a:r>
              <a:rPr lang="en-GB" sz="2400"/>
              <a:t>: During auditing, an organized record-keeping system simplifies the process for auditors. It allows them to trace transactions, verify accuracy, and assess compliance with accounting principles.</a:t>
            </a:r>
            <a:endParaRPr sz="2400"/>
          </a:p>
          <a:p>
            <a:pPr indent="-152400" lvl="0" marL="91440" rtl="0" algn="l">
              <a:lnSpc>
                <a:spcPct val="90000"/>
              </a:lnSpc>
              <a:spcBef>
                <a:spcPts val="1400"/>
              </a:spcBef>
              <a:spcAft>
                <a:spcPts val="0"/>
              </a:spcAft>
              <a:buSzPts val="2400"/>
              <a:buChar char=" "/>
            </a:pPr>
            <a:r>
              <a:rPr b="1" lang="en-GB" sz="2400"/>
              <a:t>Historical Data</a:t>
            </a:r>
            <a:r>
              <a:rPr lang="en-GB" sz="2400"/>
              <a:t>: Financial records, when organized, serve as a historical archive of a company's financial journey. This historical data can inform strategic planning, trend analysis, and performance evaluation.</a:t>
            </a:r>
            <a:endParaRPr sz="2400"/>
          </a:p>
          <a:p>
            <a:pPr indent="0" lvl="0" marL="91440" rtl="0" algn="l">
              <a:lnSpc>
                <a:spcPct val="90000"/>
              </a:lnSpc>
              <a:spcBef>
                <a:spcPts val="1400"/>
              </a:spcBef>
              <a:spcAft>
                <a:spcPts val="0"/>
              </a:spcAft>
              <a:buSzPts val="2400"/>
              <a:buNone/>
            </a:pPr>
            <a:r>
              <a:t/>
            </a:r>
            <a:endParaRPr sz="2400"/>
          </a:p>
        </p:txBody>
      </p:sp>
      <p:sp>
        <p:nvSpPr>
          <p:cNvPr id="181" name="Google Shape;181;p10"/>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82" name="Google Shape;182;p10"/>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86" name="Shape 186"/>
        <p:cNvGrpSpPr/>
        <p:nvPr/>
      </p:nvGrpSpPr>
      <p:grpSpPr>
        <a:xfrm>
          <a:off x="0" y="0"/>
          <a:ext cx="0" cy="0"/>
          <a:chOff x="0" y="0"/>
          <a:chExt cx="0" cy="0"/>
        </a:xfrm>
      </p:grpSpPr>
      <p:sp>
        <p:nvSpPr>
          <p:cNvPr id="187" name="Google Shape;187;p11"/>
          <p:cNvSpPr txBox="1"/>
          <p:nvPr>
            <p:ph type="title"/>
          </p:nvPr>
        </p:nvSpPr>
        <p:spPr>
          <a:xfrm>
            <a:off x="1024128" y="585216"/>
            <a:ext cx="6066818" cy="149961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5000"/>
              <a:buFont typeface="Twentieth Century"/>
              <a:buNone/>
            </a:pPr>
            <a:r>
              <a:rPr lang="en-GB"/>
              <a:t>4	ACCOUNTING SYSTEM</a:t>
            </a:r>
            <a:endParaRPr/>
          </a:p>
        </p:txBody>
      </p:sp>
      <p:sp>
        <p:nvSpPr>
          <p:cNvPr id="188" name="Google Shape;188;p11"/>
          <p:cNvSpPr txBox="1"/>
          <p:nvPr>
            <p:ph idx="1" type="body"/>
          </p:nvPr>
        </p:nvSpPr>
        <p:spPr>
          <a:xfrm>
            <a:off x="1024128" y="2286000"/>
            <a:ext cx="6066818" cy="4023360"/>
          </a:xfrm>
          <a:prstGeom prst="rect">
            <a:avLst/>
          </a:prstGeom>
          <a:noFill/>
          <a:ln>
            <a:noFill/>
          </a:ln>
        </p:spPr>
        <p:txBody>
          <a:bodyPr anchorCtr="0" anchor="t" bIns="45700" lIns="45700" spcFirstLastPara="1" rIns="45700" wrap="square" tIns="45700">
            <a:normAutofit/>
          </a:bodyPr>
          <a:lstStyle/>
          <a:p>
            <a:pPr indent="-139700" lvl="0" marL="91440" rtl="0" algn="l">
              <a:lnSpc>
                <a:spcPct val="90000"/>
              </a:lnSpc>
              <a:spcBef>
                <a:spcPts val="0"/>
              </a:spcBef>
              <a:spcAft>
                <a:spcPts val="0"/>
              </a:spcAft>
              <a:buSzPts val="2200"/>
              <a:buChar char=" "/>
            </a:pPr>
            <a:r>
              <a:rPr lang="en-GB"/>
              <a:t>At its core, the accounting system is the nerve centre of financial management within any organization. </a:t>
            </a:r>
            <a:endParaRPr/>
          </a:p>
          <a:p>
            <a:pPr indent="-139700" lvl="0" marL="91440" rtl="0" algn="l">
              <a:lnSpc>
                <a:spcPct val="90000"/>
              </a:lnSpc>
              <a:spcBef>
                <a:spcPts val="1400"/>
              </a:spcBef>
              <a:spcAft>
                <a:spcPts val="0"/>
              </a:spcAft>
              <a:buSzPts val="2200"/>
              <a:buChar char=" "/>
            </a:pPr>
            <a:r>
              <a:rPr lang="en-GB"/>
              <a:t>It's the comprehensive framework of processes, procedures, and technologies designed to capture, record, store, process, and report financial data and information. </a:t>
            </a:r>
            <a:endParaRPr/>
          </a:p>
          <a:p>
            <a:pPr indent="-139700" lvl="0" marL="91440" rtl="0" algn="l">
              <a:lnSpc>
                <a:spcPct val="90000"/>
              </a:lnSpc>
              <a:spcBef>
                <a:spcPts val="1400"/>
              </a:spcBef>
              <a:spcAft>
                <a:spcPts val="0"/>
              </a:spcAft>
              <a:buSzPts val="2200"/>
              <a:buChar char=" "/>
            </a:pPr>
            <a:r>
              <a:rPr lang="en-GB"/>
              <a:t>This system is the lifeblood of any business, enabling it to track and manage its financial transactions, monitor performance, and meet regulatory requirements.</a:t>
            </a:r>
            <a:endParaRPr/>
          </a:p>
        </p:txBody>
      </p:sp>
      <p:pic>
        <p:nvPicPr>
          <p:cNvPr descr="A 3D pattern of ring shapes connected by lines" id="189" name="Google Shape;189;p11"/>
          <p:cNvPicPr preferRelativeResize="0"/>
          <p:nvPr/>
        </p:nvPicPr>
        <p:blipFill rotWithShape="1">
          <a:blip r:embed="rId3">
            <a:alphaModFix/>
          </a:blip>
          <a:srcRect b="0" l="14611" r="47334" t="0"/>
          <a:stretch/>
        </p:blipFill>
        <p:spPr>
          <a:xfrm>
            <a:off x="7552266" y="10"/>
            <a:ext cx="4639733" cy="685799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93" name="Shape 193"/>
        <p:cNvGrpSpPr/>
        <p:nvPr/>
      </p:nvGrpSpPr>
      <p:grpSpPr>
        <a:xfrm>
          <a:off x="0" y="0"/>
          <a:ext cx="0" cy="0"/>
          <a:chOff x="0" y="0"/>
          <a:chExt cx="0" cy="0"/>
        </a:xfrm>
      </p:grpSpPr>
      <p:sp>
        <p:nvSpPr>
          <p:cNvPr id="194" name="Google Shape;194;p12"/>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95" name="Google Shape;195;p12"/>
          <p:cNvSpPr txBox="1"/>
          <p:nvPr>
            <p:ph type="title"/>
          </p:nvPr>
        </p:nvSpPr>
        <p:spPr>
          <a:xfrm>
            <a:off x="8129872" y="643467"/>
            <a:ext cx="3473009" cy="557106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4600"/>
              <a:buFont typeface="Twentieth Century"/>
              <a:buNone/>
            </a:pPr>
            <a:r>
              <a:rPr lang="en-GB" sz="4600"/>
              <a:t>4 IMPORTANCE OF AN ORGANIZED RECORD-KEEPING SYSTEM</a:t>
            </a:r>
            <a:endParaRPr/>
          </a:p>
        </p:txBody>
      </p:sp>
      <p:cxnSp>
        <p:nvCxnSpPr>
          <p:cNvPr id="196" name="Google Shape;196;p12"/>
          <p:cNvCxnSpPr/>
          <p:nvPr/>
        </p:nvCxnSpPr>
        <p:spPr>
          <a:xfrm rot="10800000">
            <a:off x="7853463" y="2514600"/>
            <a:ext cx="0" cy="1828800"/>
          </a:xfrm>
          <a:prstGeom prst="straightConnector1">
            <a:avLst/>
          </a:prstGeom>
          <a:noFill/>
          <a:ln cap="flat" cmpd="sng" w="19050">
            <a:solidFill>
              <a:schemeClr val="accent1"/>
            </a:solidFill>
            <a:prstDash val="solid"/>
            <a:round/>
            <a:headEnd len="sm" w="sm" type="none"/>
            <a:tailEnd len="sm" w="sm" type="none"/>
          </a:ln>
        </p:spPr>
      </p:cxnSp>
      <p:grpSp>
        <p:nvGrpSpPr>
          <p:cNvPr id="197" name="Google Shape;197;p12"/>
          <p:cNvGrpSpPr/>
          <p:nvPr/>
        </p:nvGrpSpPr>
        <p:grpSpPr>
          <a:xfrm>
            <a:off x="942975" y="192463"/>
            <a:ext cx="6596063" cy="5682181"/>
            <a:chOff x="0" y="693"/>
            <a:chExt cx="6596063" cy="5682181"/>
          </a:xfrm>
        </p:grpSpPr>
        <p:sp>
          <p:nvSpPr>
            <p:cNvPr id="198" name="Google Shape;198;p12"/>
            <p:cNvSpPr/>
            <p:nvPr/>
          </p:nvSpPr>
          <p:spPr>
            <a:xfrm>
              <a:off x="0" y="693"/>
              <a:ext cx="6596063" cy="1623480"/>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 name="Google Shape;199;p12"/>
            <p:cNvSpPr/>
            <p:nvPr/>
          </p:nvSpPr>
          <p:spPr>
            <a:xfrm>
              <a:off x="491102" y="365976"/>
              <a:ext cx="892914" cy="892914"/>
            </a:xfrm>
            <a:prstGeom prst="rect">
              <a:avLst/>
            </a:prstGeom>
            <a:blipFill rotWithShape="1">
              <a:blip r:embed="rId3">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 name="Google Shape;200;p12"/>
            <p:cNvSpPr/>
            <p:nvPr/>
          </p:nvSpPr>
          <p:spPr>
            <a:xfrm>
              <a:off x="1875119" y="693"/>
              <a:ext cx="4720943" cy="162348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 name="Google Shape;201;p12"/>
            <p:cNvSpPr txBox="1"/>
            <p:nvPr/>
          </p:nvSpPr>
          <p:spPr>
            <a:xfrm>
              <a:off x="1875119" y="693"/>
              <a:ext cx="4720943" cy="1623480"/>
            </a:xfrm>
            <a:prstGeom prst="rect">
              <a:avLst/>
            </a:prstGeom>
            <a:noFill/>
            <a:ln>
              <a:noFill/>
            </a:ln>
          </p:spPr>
          <p:txBody>
            <a:bodyPr anchorCtr="0" anchor="ctr" bIns="171800" lIns="171800" spcFirstLastPara="1" rIns="171800" wrap="square" tIns="171800">
              <a:noAutofit/>
            </a:bodyPr>
            <a:lstStyle/>
            <a:p>
              <a:pPr indent="0" lvl="0" marL="0" marR="0" rtl="0" algn="l">
                <a:lnSpc>
                  <a:spcPct val="100000"/>
                </a:lnSpc>
                <a:spcBef>
                  <a:spcPts val="0"/>
                </a:spcBef>
                <a:spcAft>
                  <a:spcPts val="0"/>
                </a:spcAft>
                <a:buClr>
                  <a:schemeClr val="dk1"/>
                </a:buClr>
                <a:buSzPts val="1600"/>
                <a:buFont typeface="Twentieth Century"/>
                <a:buNone/>
              </a:pPr>
              <a:r>
                <a:rPr lang="en-GB" sz="1600">
                  <a:solidFill>
                    <a:schemeClr val="dk1"/>
                  </a:solidFill>
                  <a:latin typeface="Twentieth Century"/>
                  <a:ea typeface="Twentieth Century"/>
                  <a:cs typeface="Twentieth Century"/>
                  <a:sym typeface="Twentieth Century"/>
                </a:rPr>
                <a:t>A well-organized record-keeping system is the backbone of the accounting system. It ensures that financial data is captured, classified, and stored systematically. Here's why it's crucial:</a:t>
              </a:r>
              <a:endParaRPr sz="1600">
                <a:solidFill>
                  <a:schemeClr val="dk1"/>
                </a:solidFill>
                <a:latin typeface="Twentieth Century"/>
                <a:ea typeface="Twentieth Century"/>
                <a:cs typeface="Twentieth Century"/>
                <a:sym typeface="Twentieth Century"/>
              </a:endParaRPr>
            </a:p>
          </p:txBody>
        </p:sp>
        <p:sp>
          <p:nvSpPr>
            <p:cNvPr id="202" name="Google Shape;202;p12"/>
            <p:cNvSpPr/>
            <p:nvPr/>
          </p:nvSpPr>
          <p:spPr>
            <a:xfrm>
              <a:off x="0" y="2030043"/>
              <a:ext cx="6596063" cy="1623480"/>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 name="Google Shape;203;p12"/>
            <p:cNvSpPr/>
            <p:nvPr/>
          </p:nvSpPr>
          <p:spPr>
            <a:xfrm>
              <a:off x="491102" y="2395326"/>
              <a:ext cx="892914" cy="892914"/>
            </a:xfrm>
            <a:prstGeom prst="rect">
              <a:avLst/>
            </a:prstGeom>
            <a:blipFill rotWithShape="1">
              <a:blip r:embed="rId4">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 name="Google Shape;204;p12"/>
            <p:cNvSpPr/>
            <p:nvPr/>
          </p:nvSpPr>
          <p:spPr>
            <a:xfrm>
              <a:off x="1875119" y="2030043"/>
              <a:ext cx="4720943" cy="162348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 name="Google Shape;205;p12"/>
            <p:cNvSpPr txBox="1"/>
            <p:nvPr/>
          </p:nvSpPr>
          <p:spPr>
            <a:xfrm>
              <a:off x="1875119" y="2030043"/>
              <a:ext cx="4720943" cy="1623480"/>
            </a:xfrm>
            <a:prstGeom prst="rect">
              <a:avLst/>
            </a:prstGeom>
            <a:noFill/>
            <a:ln>
              <a:noFill/>
            </a:ln>
          </p:spPr>
          <p:txBody>
            <a:bodyPr anchorCtr="0" anchor="ctr" bIns="171800" lIns="171800" spcFirstLastPara="1" rIns="171800" wrap="square" tIns="171800">
              <a:noAutofit/>
            </a:bodyPr>
            <a:lstStyle/>
            <a:p>
              <a:pPr indent="0" lvl="0" marL="0" marR="0" rtl="0" algn="l">
                <a:lnSpc>
                  <a:spcPct val="100000"/>
                </a:lnSpc>
                <a:spcBef>
                  <a:spcPts val="0"/>
                </a:spcBef>
                <a:spcAft>
                  <a:spcPts val="0"/>
                </a:spcAft>
                <a:buClr>
                  <a:schemeClr val="dk1"/>
                </a:buClr>
                <a:buSzPts val="1600"/>
                <a:buFont typeface="Twentieth Century"/>
                <a:buNone/>
              </a:pPr>
              <a:r>
                <a:rPr lang="en-GB" sz="1600">
                  <a:solidFill>
                    <a:schemeClr val="dk1"/>
                  </a:solidFill>
                  <a:latin typeface="Twentieth Century"/>
                  <a:ea typeface="Twentieth Century"/>
                  <a:cs typeface="Twentieth Century"/>
                  <a:sym typeface="Twentieth Century"/>
                </a:rPr>
                <a:t>a. </a:t>
              </a:r>
              <a:r>
                <a:rPr b="1" lang="en-GB" sz="1600">
                  <a:solidFill>
                    <a:schemeClr val="dk1"/>
                  </a:solidFill>
                  <a:latin typeface="Twentieth Century"/>
                  <a:ea typeface="Twentieth Century"/>
                  <a:cs typeface="Twentieth Century"/>
                  <a:sym typeface="Twentieth Century"/>
                </a:rPr>
                <a:t>Compliance</a:t>
              </a:r>
              <a:r>
                <a:rPr lang="en-GB" sz="1600">
                  <a:solidFill>
                    <a:schemeClr val="dk1"/>
                  </a:solidFill>
                  <a:latin typeface="Twentieth Century"/>
                  <a:ea typeface="Twentieth Century"/>
                  <a:cs typeface="Twentieth Century"/>
                  <a:sym typeface="Twentieth Century"/>
                </a:rPr>
                <a:t>: An organized record-keeping system helps a business adhere to regulatory requirements. It facilitates the preparation of tax returns, financial statements, and other compliance-related documents.</a:t>
              </a:r>
              <a:endParaRPr sz="1600">
                <a:solidFill>
                  <a:schemeClr val="dk1"/>
                </a:solidFill>
                <a:latin typeface="Twentieth Century"/>
                <a:ea typeface="Twentieth Century"/>
                <a:cs typeface="Twentieth Century"/>
                <a:sym typeface="Twentieth Century"/>
              </a:endParaRPr>
            </a:p>
          </p:txBody>
        </p:sp>
        <p:sp>
          <p:nvSpPr>
            <p:cNvPr id="206" name="Google Shape;206;p12"/>
            <p:cNvSpPr/>
            <p:nvPr/>
          </p:nvSpPr>
          <p:spPr>
            <a:xfrm>
              <a:off x="0" y="4059394"/>
              <a:ext cx="6596063" cy="1623480"/>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 name="Google Shape;207;p12"/>
            <p:cNvSpPr/>
            <p:nvPr/>
          </p:nvSpPr>
          <p:spPr>
            <a:xfrm>
              <a:off x="491102" y="4424677"/>
              <a:ext cx="892914" cy="892914"/>
            </a:xfrm>
            <a:prstGeom prst="rect">
              <a:avLst/>
            </a:prstGeom>
            <a:blipFill rotWithShape="1">
              <a:blip r:embed="rId5">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 name="Google Shape;208;p12"/>
            <p:cNvSpPr/>
            <p:nvPr/>
          </p:nvSpPr>
          <p:spPr>
            <a:xfrm>
              <a:off x="1875119" y="4059394"/>
              <a:ext cx="4720943" cy="162348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 name="Google Shape;209;p12"/>
            <p:cNvSpPr txBox="1"/>
            <p:nvPr/>
          </p:nvSpPr>
          <p:spPr>
            <a:xfrm>
              <a:off x="1875119" y="4059394"/>
              <a:ext cx="4720943" cy="1623480"/>
            </a:xfrm>
            <a:prstGeom prst="rect">
              <a:avLst/>
            </a:prstGeom>
            <a:noFill/>
            <a:ln>
              <a:noFill/>
            </a:ln>
          </p:spPr>
          <p:txBody>
            <a:bodyPr anchorCtr="0" anchor="ctr" bIns="171800" lIns="171800" spcFirstLastPara="1" rIns="171800" wrap="square" tIns="171800">
              <a:noAutofit/>
            </a:bodyPr>
            <a:lstStyle/>
            <a:p>
              <a:pPr indent="0" lvl="0" marL="0" marR="0" rtl="0" algn="l">
                <a:lnSpc>
                  <a:spcPct val="100000"/>
                </a:lnSpc>
                <a:spcBef>
                  <a:spcPts val="0"/>
                </a:spcBef>
                <a:spcAft>
                  <a:spcPts val="0"/>
                </a:spcAft>
                <a:buClr>
                  <a:schemeClr val="dk1"/>
                </a:buClr>
                <a:buSzPts val="1600"/>
                <a:buFont typeface="Twentieth Century"/>
                <a:buNone/>
              </a:pPr>
              <a:r>
                <a:rPr lang="en-GB" sz="1600">
                  <a:solidFill>
                    <a:schemeClr val="dk1"/>
                  </a:solidFill>
                  <a:latin typeface="Twentieth Century"/>
                  <a:ea typeface="Twentieth Century"/>
                  <a:cs typeface="Twentieth Century"/>
                  <a:sym typeface="Twentieth Century"/>
                </a:rPr>
                <a:t>b. </a:t>
              </a:r>
              <a:r>
                <a:rPr b="1" lang="en-GB" sz="1600">
                  <a:solidFill>
                    <a:schemeClr val="dk1"/>
                  </a:solidFill>
                  <a:latin typeface="Twentieth Century"/>
                  <a:ea typeface="Twentieth Century"/>
                  <a:cs typeface="Twentieth Century"/>
                  <a:sym typeface="Twentieth Century"/>
                </a:rPr>
                <a:t>Decision-Making</a:t>
              </a:r>
              <a:r>
                <a:rPr lang="en-GB" sz="1600">
                  <a:solidFill>
                    <a:schemeClr val="dk1"/>
                  </a:solidFill>
                  <a:latin typeface="Twentieth Century"/>
                  <a:ea typeface="Twentieth Century"/>
                  <a:cs typeface="Twentieth Century"/>
                  <a:sym typeface="Twentieth Century"/>
                </a:rPr>
                <a:t>: Access to organized financial records empowers decision-makers. Whether it's evaluating the feasibility of a new project, assessing the profitability of a product line, or managing cash flow, organized records provide the necessary data.</a:t>
              </a:r>
              <a:endParaRPr sz="1600">
                <a:solidFill>
                  <a:schemeClr val="dk1"/>
                </a:solidFill>
                <a:latin typeface="Twentieth Century"/>
                <a:ea typeface="Twentieth Century"/>
                <a:cs typeface="Twentieth Century"/>
                <a:sym typeface="Twentieth Century"/>
              </a:endParaRPr>
            </a:p>
          </p:txBody>
        </p:sp>
      </p:gr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13" name="Shape 213"/>
        <p:cNvGrpSpPr/>
        <p:nvPr/>
      </p:nvGrpSpPr>
      <p:grpSpPr>
        <a:xfrm>
          <a:off x="0" y="0"/>
          <a:ext cx="0" cy="0"/>
          <a:chOff x="0" y="0"/>
          <a:chExt cx="0" cy="0"/>
        </a:xfrm>
      </p:grpSpPr>
      <p:sp>
        <p:nvSpPr>
          <p:cNvPr id="214" name="Google Shape;214;p13"/>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15" name="Google Shape;215;p13"/>
          <p:cNvSpPr txBox="1"/>
          <p:nvPr>
            <p:ph type="title"/>
          </p:nvPr>
        </p:nvSpPr>
        <p:spPr>
          <a:xfrm>
            <a:off x="8129872" y="643467"/>
            <a:ext cx="3473009" cy="557106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4600"/>
              <a:buFont typeface="Twentieth Century"/>
              <a:buNone/>
            </a:pPr>
            <a:r>
              <a:rPr lang="en-GB" sz="4600"/>
              <a:t>4 IMPORTANCE OF AN ORGANIZED RECORD-KEEPING SYSTEM</a:t>
            </a:r>
            <a:endParaRPr/>
          </a:p>
        </p:txBody>
      </p:sp>
      <p:cxnSp>
        <p:nvCxnSpPr>
          <p:cNvPr id="216" name="Google Shape;216;p13"/>
          <p:cNvCxnSpPr/>
          <p:nvPr/>
        </p:nvCxnSpPr>
        <p:spPr>
          <a:xfrm rot="10800000">
            <a:off x="7853463" y="2514600"/>
            <a:ext cx="0" cy="1828800"/>
          </a:xfrm>
          <a:prstGeom prst="straightConnector1">
            <a:avLst/>
          </a:prstGeom>
          <a:noFill/>
          <a:ln cap="flat" cmpd="sng" w="19050">
            <a:solidFill>
              <a:schemeClr val="accent1"/>
            </a:solidFill>
            <a:prstDash val="solid"/>
            <a:round/>
            <a:headEnd len="sm" w="sm" type="none"/>
            <a:tailEnd len="sm" w="sm" type="none"/>
          </a:ln>
        </p:spPr>
      </p:cxnSp>
      <p:grpSp>
        <p:nvGrpSpPr>
          <p:cNvPr id="217" name="Google Shape;217;p13"/>
          <p:cNvGrpSpPr/>
          <p:nvPr/>
        </p:nvGrpSpPr>
        <p:grpSpPr>
          <a:xfrm>
            <a:off x="942975" y="783498"/>
            <a:ext cx="6596063" cy="4103870"/>
            <a:chOff x="0" y="987968"/>
            <a:chExt cx="6596063" cy="4103870"/>
          </a:xfrm>
        </p:grpSpPr>
        <p:sp>
          <p:nvSpPr>
            <p:cNvPr id="218" name="Google Shape;218;p13"/>
            <p:cNvSpPr/>
            <p:nvPr/>
          </p:nvSpPr>
          <p:spPr>
            <a:xfrm>
              <a:off x="0" y="987968"/>
              <a:ext cx="6596063" cy="1823942"/>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 name="Google Shape;219;p13"/>
            <p:cNvSpPr/>
            <p:nvPr/>
          </p:nvSpPr>
          <p:spPr>
            <a:xfrm>
              <a:off x="551742" y="1398355"/>
              <a:ext cx="1003168" cy="1003168"/>
            </a:xfrm>
            <a:prstGeom prst="rect">
              <a:avLst/>
            </a:prstGeom>
            <a:blipFill rotWithShape="1">
              <a:blip r:embed="rId3">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 name="Google Shape;220;p13"/>
            <p:cNvSpPr/>
            <p:nvPr/>
          </p:nvSpPr>
          <p:spPr>
            <a:xfrm>
              <a:off x="2106653" y="987968"/>
              <a:ext cx="4489409" cy="1823942"/>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 name="Google Shape;221;p13"/>
            <p:cNvSpPr txBox="1"/>
            <p:nvPr/>
          </p:nvSpPr>
          <p:spPr>
            <a:xfrm>
              <a:off x="2106653" y="987968"/>
              <a:ext cx="4489409" cy="1823942"/>
            </a:xfrm>
            <a:prstGeom prst="rect">
              <a:avLst/>
            </a:prstGeom>
            <a:noFill/>
            <a:ln>
              <a:noFill/>
            </a:ln>
          </p:spPr>
          <p:txBody>
            <a:bodyPr anchorCtr="0" anchor="ctr" bIns="193025" lIns="193025" spcFirstLastPara="1" rIns="193025" wrap="square" tIns="193025">
              <a:noAutofit/>
            </a:bodyPr>
            <a:lstStyle/>
            <a:p>
              <a:pPr indent="0" lvl="0" marL="0" marR="0" rtl="0" algn="l">
                <a:lnSpc>
                  <a:spcPct val="100000"/>
                </a:lnSpc>
                <a:spcBef>
                  <a:spcPts val="0"/>
                </a:spcBef>
                <a:spcAft>
                  <a:spcPts val="0"/>
                </a:spcAft>
                <a:buClr>
                  <a:schemeClr val="dk1"/>
                </a:buClr>
                <a:buSzPts val="1700"/>
                <a:buFont typeface="Twentieth Century"/>
                <a:buNone/>
              </a:pPr>
              <a:r>
                <a:rPr lang="en-GB" sz="1700">
                  <a:solidFill>
                    <a:schemeClr val="dk1"/>
                  </a:solidFill>
                  <a:latin typeface="Twentieth Century"/>
                  <a:ea typeface="Twentieth Century"/>
                  <a:cs typeface="Twentieth Century"/>
                  <a:sym typeface="Twentieth Century"/>
                </a:rPr>
                <a:t>c. </a:t>
              </a:r>
              <a:r>
                <a:rPr b="1" lang="en-GB" sz="1700">
                  <a:solidFill>
                    <a:schemeClr val="dk1"/>
                  </a:solidFill>
                  <a:latin typeface="Twentieth Century"/>
                  <a:ea typeface="Twentieth Century"/>
                  <a:cs typeface="Twentieth Century"/>
                  <a:sym typeface="Twentieth Century"/>
                </a:rPr>
                <a:t>Auditing and Accountability</a:t>
              </a:r>
              <a:r>
                <a:rPr lang="en-GB" sz="1700">
                  <a:solidFill>
                    <a:schemeClr val="dk1"/>
                  </a:solidFill>
                  <a:latin typeface="Twentieth Century"/>
                  <a:ea typeface="Twentieth Century"/>
                  <a:cs typeface="Twentieth Century"/>
                  <a:sym typeface="Twentieth Century"/>
                </a:rPr>
                <a:t>: During auditing, an organized record-keeping system simplifies the process for auditors. It allows them to trace transactions, verify accuracy, and assess compliance with accounting principles.</a:t>
              </a:r>
              <a:endParaRPr sz="1700">
                <a:solidFill>
                  <a:schemeClr val="dk1"/>
                </a:solidFill>
                <a:latin typeface="Twentieth Century"/>
                <a:ea typeface="Twentieth Century"/>
                <a:cs typeface="Twentieth Century"/>
                <a:sym typeface="Twentieth Century"/>
              </a:endParaRPr>
            </a:p>
          </p:txBody>
        </p:sp>
        <p:sp>
          <p:nvSpPr>
            <p:cNvPr id="222" name="Google Shape;222;p13"/>
            <p:cNvSpPr/>
            <p:nvPr/>
          </p:nvSpPr>
          <p:spPr>
            <a:xfrm>
              <a:off x="0" y="3267896"/>
              <a:ext cx="6596063" cy="1823942"/>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 name="Google Shape;223;p13"/>
            <p:cNvSpPr/>
            <p:nvPr/>
          </p:nvSpPr>
          <p:spPr>
            <a:xfrm>
              <a:off x="551742" y="3678283"/>
              <a:ext cx="1003168" cy="1003168"/>
            </a:xfrm>
            <a:prstGeom prst="rect">
              <a:avLst/>
            </a:prstGeom>
            <a:blipFill rotWithShape="1">
              <a:blip r:embed="rId4">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 name="Google Shape;224;p13"/>
            <p:cNvSpPr/>
            <p:nvPr/>
          </p:nvSpPr>
          <p:spPr>
            <a:xfrm>
              <a:off x="2106653" y="3267896"/>
              <a:ext cx="4489409" cy="1823942"/>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 name="Google Shape;225;p13"/>
            <p:cNvSpPr txBox="1"/>
            <p:nvPr/>
          </p:nvSpPr>
          <p:spPr>
            <a:xfrm>
              <a:off x="2106653" y="3267896"/>
              <a:ext cx="4489409" cy="1823942"/>
            </a:xfrm>
            <a:prstGeom prst="rect">
              <a:avLst/>
            </a:prstGeom>
            <a:noFill/>
            <a:ln>
              <a:noFill/>
            </a:ln>
          </p:spPr>
          <p:txBody>
            <a:bodyPr anchorCtr="0" anchor="ctr" bIns="193025" lIns="193025" spcFirstLastPara="1" rIns="193025" wrap="square" tIns="193025">
              <a:noAutofit/>
            </a:bodyPr>
            <a:lstStyle/>
            <a:p>
              <a:pPr indent="0" lvl="0" marL="0" marR="0" rtl="0" algn="l">
                <a:lnSpc>
                  <a:spcPct val="100000"/>
                </a:lnSpc>
                <a:spcBef>
                  <a:spcPts val="0"/>
                </a:spcBef>
                <a:spcAft>
                  <a:spcPts val="0"/>
                </a:spcAft>
                <a:buClr>
                  <a:schemeClr val="dk1"/>
                </a:buClr>
                <a:buSzPts val="1700"/>
                <a:buFont typeface="Twentieth Century"/>
                <a:buNone/>
              </a:pPr>
              <a:r>
                <a:rPr lang="en-GB" sz="1700">
                  <a:solidFill>
                    <a:schemeClr val="dk1"/>
                  </a:solidFill>
                  <a:latin typeface="Twentieth Century"/>
                  <a:ea typeface="Twentieth Century"/>
                  <a:cs typeface="Twentieth Century"/>
                  <a:sym typeface="Twentieth Century"/>
                </a:rPr>
                <a:t>d. </a:t>
              </a:r>
              <a:r>
                <a:rPr b="1" lang="en-GB" sz="1700">
                  <a:solidFill>
                    <a:schemeClr val="dk1"/>
                  </a:solidFill>
                  <a:latin typeface="Twentieth Century"/>
                  <a:ea typeface="Twentieth Century"/>
                  <a:cs typeface="Twentieth Century"/>
                  <a:sym typeface="Twentieth Century"/>
                </a:rPr>
                <a:t>Historical Data</a:t>
              </a:r>
              <a:r>
                <a:rPr lang="en-GB" sz="1700">
                  <a:solidFill>
                    <a:schemeClr val="dk1"/>
                  </a:solidFill>
                  <a:latin typeface="Twentieth Century"/>
                  <a:ea typeface="Twentieth Century"/>
                  <a:cs typeface="Twentieth Century"/>
                  <a:sym typeface="Twentieth Century"/>
                </a:rPr>
                <a:t>: Financial records, when organized, serve as a historical archive of a company's financial journey. This historical data can inform strategic planning, trend analysis, and performance evaluation.</a:t>
              </a:r>
              <a:endParaRPr sz="1700">
                <a:solidFill>
                  <a:schemeClr val="dk1"/>
                </a:solidFill>
                <a:latin typeface="Twentieth Century"/>
                <a:ea typeface="Twentieth Century"/>
                <a:cs typeface="Twentieth Century"/>
                <a:sym typeface="Twentieth Century"/>
              </a:endParaRPr>
            </a:p>
          </p:txBody>
        </p:sp>
      </p:gr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29" name="Shape 229"/>
        <p:cNvGrpSpPr/>
        <p:nvPr/>
      </p:nvGrpSpPr>
      <p:grpSpPr>
        <a:xfrm>
          <a:off x="0" y="0"/>
          <a:ext cx="0" cy="0"/>
          <a:chOff x="0" y="0"/>
          <a:chExt cx="0" cy="0"/>
        </a:xfrm>
      </p:grpSpPr>
      <p:sp>
        <p:nvSpPr>
          <p:cNvPr id="230" name="Google Shape;230;p14"/>
          <p:cNvSpPr txBox="1"/>
          <p:nvPr>
            <p:ph type="title"/>
          </p:nvPr>
        </p:nvSpPr>
        <p:spPr>
          <a:xfrm>
            <a:off x="1024128" y="585216"/>
            <a:ext cx="8018272" cy="149961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5000"/>
              <a:buFont typeface="Twentieth Century"/>
              <a:buNone/>
            </a:pPr>
            <a:r>
              <a:rPr lang="en-GB"/>
              <a:t>5 ACCOUNTING AND ITS PURPOSE </a:t>
            </a:r>
            <a:endParaRPr/>
          </a:p>
        </p:txBody>
      </p:sp>
      <p:sp>
        <p:nvSpPr>
          <p:cNvPr id="231" name="Google Shape;231;p14"/>
          <p:cNvSpPr txBox="1"/>
          <p:nvPr>
            <p:ph idx="1" type="body"/>
          </p:nvPr>
        </p:nvSpPr>
        <p:spPr>
          <a:xfrm>
            <a:off x="1024128" y="2286000"/>
            <a:ext cx="8018271" cy="4023360"/>
          </a:xfrm>
          <a:prstGeom prst="rect">
            <a:avLst/>
          </a:prstGeom>
          <a:noFill/>
          <a:ln>
            <a:noFill/>
          </a:ln>
        </p:spPr>
        <p:txBody>
          <a:bodyPr anchorCtr="0" anchor="t" bIns="45700" lIns="45700" spcFirstLastPara="1" rIns="45700" wrap="square" tIns="45700">
            <a:normAutofit/>
          </a:bodyPr>
          <a:lstStyle/>
          <a:p>
            <a:pPr indent="-139700" lvl="0" marL="91440" rtl="0" algn="l">
              <a:lnSpc>
                <a:spcPct val="90000"/>
              </a:lnSpc>
              <a:spcBef>
                <a:spcPts val="0"/>
              </a:spcBef>
              <a:spcAft>
                <a:spcPts val="0"/>
              </a:spcAft>
              <a:buSzPts val="2200"/>
              <a:buChar char=" "/>
            </a:pPr>
            <a:r>
              <a:rPr lang="en-GB"/>
              <a:t>Accounting plays an important role in the success of an organization. An organisation is started for a particular purpose. For an organization to fulfil its mandate, all transactions must be accounted for. </a:t>
            </a:r>
            <a:endParaRPr/>
          </a:p>
          <a:p>
            <a:pPr indent="-139700" lvl="0" marL="91440" rtl="0" algn="l">
              <a:lnSpc>
                <a:spcPct val="90000"/>
              </a:lnSpc>
              <a:spcBef>
                <a:spcPts val="1400"/>
              </a:spcBef>
              <a:spcAft>
                <a:spcPts val="0"/>
              </a:spcAft>
              <a:buSzPts val="2200"/>
              <a:buChar char=" "/>
            </a:pPr>
            <a:r>
              <a:rPr lang="en-GB"/>
              <a:t>Every institution or a project is treated as a separate unit by its owners for accounting purposes. Accounting principles are applied by all organisations to achieve their objectives. The main functions of accounting are:</a:t>
            </a:r>
            <a:endParaRPr/>
          </a:p>
          <a:p>
            <a:pPr indent="0" lvl="0" marL="91440" rtl="0" algn="l">
              <a:lnSpc>
                <a:spcPct val="90000"/>
              </a:lnSpc>
              <a:spcBef>
                <a:spcPts val="1400"/>
              </a:spcBef>
              <a:spcAft>
                <a:spcPts val="0"/>
              </a:spcAft>
              <a:buSzPts val="2200"/>
              <a:buNone/>
            </a:pPr>
            <a:r>
              <a:t/>
            </a:r>
            <a:endParaRPr/>
          </a:p>
        </p:txBody>
      </p:sp>
      <p:sp>
        <p:nvSpPr>
          <p:cNvPr id="232" name="Google Shape;232;p14"/>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33" name="Google Shape;233;p14"/>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37" name="Shape 237"/>
        <p:cNvGrpSpPr/>
        <p:nvPr/>
      </p:nvGrpSpPr>
      <p:grpSpPr>
        <a:xfrm>
          <a:off x="0" y="0"/>
          <a:ext cx="0" cy="0"/>
          <a:chOff x="0" y="0"/>
          <a:chExt cx="0" cy="0"/>
        </a:xfrm>
      </p:grpSpPr>
      <p:sp>
        <p:nvSpPr>
          <p:cNvPr id="238" name="Google Shape;238;p15"/>
          <p:cNvSpPr txBox="1"/>
          <p:nvPr>
            <p:ph type="title"/>
          </p:nvPr>
        </p:nvSpPr>
        <p:spPr>
          <a:xfrm>
            <a:off x="1024128" y="585216"/>
            <a:ext cx="8018272" cy="149961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5000"/>
              <a:buFont typeface="Twentieth Century"/>
              <a:buNone/>
            </a:pPr>
            <a:r>
              <a:rPr lang="en-GB"/>
              <a:t>5 ACCOUNTING AND ITS PURPOSE </a:t>
            </a:r>
            <a:endParaRPr/>
          </a:p>
        </p:txBody>
      </p:sp>
      <p:sp>
        <p:nvSpPr>
          <p:cNvPr id="239" name="Google Shape;239;p15"/>
          <p:cNvSpPr txBox="1"/>
          <p:nvPr>
            <p:ph idx="1" type="body"/>
          </p:nvPr>
        </p:nvSpPr>
        <p:spPr>
          <a:xfrm>
            <a:off x="1024128" y="2286000"/>
            <a:ext cx="8018271" cy="4023360"/>
          </a:xfrm>
          <a:prstGeom prst="rect">
            <a:avLst/>
          </a:prstGeom>
          <a:noFill/>
          <a:ln>
            <a:noFill/>
          </a:ln>
        </p:spPr>
        <p:txBody>
          <a:bodyPr anchorCtr="0" anchor="t" bIns="45700" lIns="45700" spcFirstLastPara="1" rIns="45700" wrap="square" tIns="45700">
            <a:normAutofit/>
          </a:bodyPr>
          <a:lstStyle/>
          <a:p>
            <a:pPr indent="-139700" lvl="0" marL="91440" rtl="0" algn="l">
              <a:lnSpc>
                <a:spcPct val="90000"/>
              </a:lnSpc>
              <a:spcBef>
                <a:spcPts val="0"/>
              </a:spcBef>
              <a:spcAft>
                <a:spcPts val="0"/>
              </a:spcAft>
              <a:buSzPts val="2200"/>
              <a:buChar char=" "/>
            </a:pPr>
            <a:r>
              <a:rPr lang="en-GB"/>
              <a:t>A) </a:t>
            </a:r>
            <a:r>
              <a:rPr b="1" lang="en-GB"/>
              <a:t>Evaluation of Assets and Liabilities</a:t>
            </a:r>
            <a:endParaRPr/>
          </a:p>
          <a:p>
            <a:pPr indent="-139700" lvl="0" marL="91440" rtl="0" algn="l">
              <a:lnSpc>
                <a:spcPct val="90000"/>
              </a:lnSpc>
              <a:spcBef>
                <a:spcPts val="1400"/>
              </a:spcBef>
              <a:spcAft>
                <a:spcPts val="0"/>
              </a:spcAft>
              <a:buSzPts val="2200"/>
              <a:buChar char=" "/>
            </a:pPr>
            <a:r>
              <a:rPr lang="en-GB"/>
              <a:t>Every organization has some assets and liabilities. Assets are economic resources owned by an organizational entity and expected to provide economic benefit in future. Liabilities on the other hand are amounts due to other parties who transacts business or provide goods and services to the organization on credit. </a:t>
            </a:r>
            <a:endParaRPr/>
          </a:p>
          <a:p>
            <a:pPr indent="-139700" lvl="0" marL="91440" rtl="0" algn="l">
              <a:lnSpc>
                <a:spcPct val="90000"/>
              </a:lnSpc>
              <a:spcBef>
                <a:spcPts val="1400"/>
              </a:spcBef>
              <a:spcAft>
                <a:spcPts val="0"/>
              </a:spcAft>
              <a:buSzPts val="2200"/>
              <a:buChar char=" "/>
            </a:pPr>
            <a:r>
              <a:rPr lang="en-GB"/>
              <a:t>A Statement of assets, liabilities and equity can be prepared on a particular date is known as a statement of financial position or an accounting equation.</a:t>
            </a:r>
            <a:endParaRPr/>
          </a:p>
          <a:p>
            <a:pPr indent="-139700" lvl="0" marL="91440" rtl="0" algn="l">
              <a:lnSpc>
                <a:spcPct val="90000"/>
              </a:lnSpc>
              <a:spcBef>
                <a:spcPts val="1400"/>
              </a:spcBef>
              <a:spcAft>
                <a:spcPts val="0"/>
              </a:spcAft>
              <a:buSzPts val="2200"/>
              <a:buChar char=" "/>
            </a:pPr>
            <a:r>
              <a:rPr lang="en-GB"/>
              <a:t>ASSETS = LIABILITIES + EQUITY </a:t>
            </a:r>
            <a:endParaRPr/>
          </a:p>
          <a:p>
            <a:pPr indent="0" lvl="0" marL="91440" rtl="0" algn="l">
              <a:lnSpc>
                <a:spcPct val="90000"/>
              </a:lnSpc>
              <a:spcBef>
                <a:spcPts val="1400"/>
              </a:spcBef>
              <a:spcAft>
                <a:spcPts val="0"/>
              </a:spcAft>
              <a:buSzPts val="2200"/>
              <a:buNone/>
            </a:pPr>
            <a:r>
              <a:t/>
            </a:r>
            <a:endParaRPr/>
          </a:p>
        </p:txBody>
      </p:sp>
      <p:sp>
        <p:nvSpPr>
          <p:cNvPr id="240" name="Google Shape;240;p15"/>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41" name="Google Shape;241;p15"/>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45" name="Shape 245"/>
        <p:cNvGrpSpPr/>
        <p:nvPr/>
      </p:nvGrpSpPr>
      <p:grpSpPr>
        <a:xfrm>
          <a:off x="0" y="0"/>
          <a:ext cx="0" cy="0"/>
          <a:chOff x="0" y="0"/>
          <a:chExt cx="0" cy="0"/>
        </a:xfrm>
      </p:grpSpPr>
      <p:sp>
        <p:nvSpPr>
          <p:cNvPr id="246" name="Google Shape;246;p16"/>
          <p:cNvSpPr txBox="1"/>
          <p:nvPr>
            <p:ph type="title"/>
          </p:nvPr>
        </p:nvSpPr>
        <p:spPr>
          <a:xfrm>
            <a:off x="1024128" y="585216"/>
            <a:ext cx="8018272" cy="149961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5000"/>
              <a:buFont typeface="Twentieth Century"/>
              <a:buNone/>
            </a:pPr>
            <a:r>
              <a:rPr lang="en-GB"/>
              <a:t>5 ACCOUNTING AND ITS PURPOSE </a:t>
            </a:r>
            <a:endParaRPr/>
          </a:p>
        </p:txBody>
      </p:sp>
      <p:sp>
        <p:nvSpPr>
          <p:cNvPr id="247" name="Google Shape;247;p16"/>
          <p:cNvSpPr txBox="1"/>
          <p:nvPr>
            <p:ph idx="1" type="body"/>
          </p:nvPr>
        </p:nvSpPr>
        <p:spPr>
          <a:xfrm>
            <a:off x="1024128" y="2286000"/>
            <a:ext cx="8018271" cy="4023360"/>
          </a:xfrm>
          <a:prstGeom prst="rect">
            <a:avLst/>
          </a:prstGeom>
          <a:noFill/>
          <a:ln>
            <a:noFill/>
          </a:ln>
        </p:spPr>
        <p:txBody>
          <a:bodyPr anchorCtr="0" anchor="t" bIns="45700" lIns="45700" spcFirstLastPara="1" rIns="45700" wrap="square" tIns="45700">
            <a:normAutofit/>
          </a:bodyPr>
          <a:lstStyle/>
          <a:p>
            <a:pPr indent="-139700" lvl="0" marL="91440" rtl="0" algn="l">
              <a:lnSpc>
                <a:spcPct val="90000"/>
              </a:lnSpc>
              <a:spcBef>
                <a:spcPts val="0"/>
              </a:spcBef>
              <a:spcAft>
                <a:spcPts val="0"/>
              </a:spcAft>
              <a:buSzPts val="2200"/>
              <a:buChar char=" "/>
            </a:pPr>
            <a:r>
              <a:rPr lang="en-GB"/>
              <a:t>B) </a:t>
            </a:r>
            <a:r>
              <a:rPr b="1" lang="en-GB"/>
              <a:t>Ascertainment of Income</a:t>
            </a:r>
            <a:endParaRPr/>
          </a:p>
          <a:p>
            <a:pPr indent="-139700" lvl="0" marL="91440" rtl="0" algn="l">
              <a:lnSpc>
                <a:spcPct val="90000"/>
              </a:lnSpc>
              <a:spcBef>
                <a:spcPts val="1400"/>
              </a:spcBef>
              <a:spcAft>
                <a:spcPts val="0"/>
              </a:spcAft>
              <a:buSzPts val="2200"/>
              <a:buChar char=" "/>
            </a:pPr>
            <a:r>
              <a:rPr lang="en-GB"/>
              <a:t>The main purpose of any organization is either to make profit/income or provide services that add value to the stakeholders. For this purpose to be realised , accurate and complete recording of all transactions is essential because this information will be helpful in determining whether there was profit at any trading period or whether services were rendered. </a:t>
            </a:r>
            <a:endParaRPr/>
          </a:p>
          <a:p>
            <a:pPr indent="-139700" lvl="0" marL="91440" rtl="0" algn="l">
              <a:lnSpc>
                <a:spcPct val="90000"/>
              </a:lnSpc>
              <a:spcBef>
                <a:spcPts val="1400"/>
              </a:spcBef>
              <a:spcAft>
                <a:spcPts val="0"/>
              </a:spcAft>
              <a:buSzPts val="2200"/>
              <a:buChar char=" "/>
            </a:pPr>
            <a:r>
              <a:rPr lang="en-GB"/>
              <a:t>No organisation can survive in the long period without making reasonable returns or meeting its cost (break-even point).</a:t>
            </a:r>
            <a:endParaRPr/>
          </a:p>
          <a:p>
            <a:pPr indent="0" lvl="0" marL="91440" rtl="0" algn="l">
              <a:lnSpc>
                <a:spcPct val="90000"/>
              </a:lnSpc>
              <a:spcBef>
                <a:spcPts val="1400"/>
              </a:spcBef>
              <a:spcAft>
                <a:spcPts val="0"/>
              </a:spcAft>
              <a:buSzPts val="2200"/>
              <a:buNone/>
            </a:pPr>
            <a:r>
              <a:t/>
            </a:r>
            <a:endParaRPr/>
          </a:p>
        </p:txBody>
      </p:sp>
      <p:sp>
        <p:nvSpPr>
          <p:cNvPr id="248" name="Google Shape;248;p16"/>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49" name="Google Shape;249;p16"/>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53" name="Shape 253"/>
        <p:cNvGrpSpPr/>
        <p:nvPr/>
      </p:nvGrpSpPr>
      <p:grpSpPr>
        <a:xfrm>
          <a:off x="0" y="0"/>
          <a:ext cx="0" cy="0"/>
          <a:chOff x="0" y="0"/>
          <a:chExt cx="0" cy="0"/>
        </a:xfrm>
      </p:grpSpPr>
      <p:sp>
        <p:nvSpPr>
          <p:cNvPr id="254" name="Google Shape;254;p17"/>
          <p:cNvSpPr txBox="1"/>
          <p:nvPr>
            <p:ph type="title"/>
          </p:nvPr>
        </p:nvSpPr>
        <p:spPr>
          <a:xfrm>
            <a:off x="1024128" y="585216"/>
            <a:ext cx="8018272" cy="149961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5000"/>
              <a:buFont typeface="Twentieth Century"/>
              <a:buNone/>
            </a:pPr>
            <a:r>
              <a:rPr lang="en-GB"/>
              <a:t>5 ACCOUNTING AND ITS PURPOSE </a:t>
            </a:r>
            <a:endParaRPr/>
          </a:p>
        </p:txBody>
      </p:sp>
      <p:sp>
        <p:nvSpPr>
          <p:cNvPr id="255" name="Google Shape;255;p17"/>
          <p:cNvSpPr txBox="1"/>
          <p:nvPr>
            <p:ph idx="1" type="body"/>
          </p:nvPr>
        </p:nvSpPr>
        <p:spPr>
          <a:xfrm>
            <a:off x="1024128" y="2286000"/>
            <a:ext cx="8018271" cy="4023360"/>
          </a:xfrm>
          <a:prstGeom prst="rect">
            <a:avLst/>
          </a:prstGeom>
          <a:noFill/>
          <a:ln>
            <a:noFill/>
          </a:ln>
        </p:spPr>
        <p:txBody>
          <a:bodyPr anchorCtr="0" anchor="t" bIns="45700" lIns="45700" spcFirstLastPara="1" rIns="45700" wrap="square" tIns="45700">
            <a:normAutofit lnSpcReduction="10000"/>
          </a:bodyPr>
          <a:lstStyle/>
          <a:p>
            <a:pPr indent="-139700" lvl="0" marL="91440" rtl="0" algn="l">
              <a:lnSpc>
                <a:spcPct val="90000"/>
              </a:lnSpc>
              <a:spcBef>
                <a:spcPts val="0"/>
              </a:spcBef>
              <a:spcAft>
                <a:spcPts val="0"/>
              </a:spcAft>
              <a:buSzPts val="2200"/>
              <a:buChar char=" "/>
            </a:pPr>
            <a:r>
              <a:rPr lang="en-GB"/>
              <a:t>C) </a:t>
            </a:r>
            <a:r>
              <a:rPr b="1" lang="en-GB"/>
              <a:t>To facilitate the Credit Transactions </a:t>
            </a:r>
            <a:endParaRPr/>
          </a:p>
          <a:p>
            <a:pPr indent="-139700" lvl="0" marL="91440" rtl="0" algn="l">
              <a:lnSpc>
                <a:spcPct val="90000"/>
              </a:lnSpc>
              <a:spcBef>
                <a:spcPts val="1400"/>
              </a:spcBef>
              <a:spcAft>
                <a:spcPts val="0"/>
              </a:spcAft>
              <a:buSzPts val="2200"/>
              <a:buChar char=" "/>
            </a:pPr>
            <a:r>
              <a:rPr lang="en-GB"/>
              <a:t>Most of the organisation’s transactions are made on credit basis. In this case, goods or purchased or sold without cash payment and for services, services are   rendered on credit and payment done at a later date. </a:t>
            </a:r>
            <a:endParaRPr/>
          </a:p>
          <a:p>
            <a:pPr indent="-139700" lvl="0" marL="91440" rtl="0" algn="l">
              <a:lnSpc>
                <a:spcPct val="90000"/>
              </a:lnSpc>
              <a:spcBef>
                <a:spcPts val="1400"/>
              </a:spcBef>
              <a:spcAft>
                <a:spcPts val="0"/>
              </a:spcAft>
              <a:buSzPts val="2200"/>
              <a:buChar char=" "/>
            </a:pPr>
            <a:r>
              <a:rPr lang="en-GB"/>
              <a:t>Without credits transactions, an organisation cannot be expanded beyond certain limits because financial resources are always a constraint to many organizations. If goods are purchased from a supplier on credit basis then this supplier is known as the creditor (Payable). Similarly, if goods are sold to a customer on credit then this customer is known as a debtor (referred as a receivable in the financial records). </a:t>
            </a:r>
            <a:endParaRPr/>
          </a:p>
          <a:p>
            <a:pPr indent="0" lvl="0" marL="91440" rtl="0" algn="l">
              <a:lnSpc>
                <a:spcPct val="90000"/>
              </a:lnSpc>
              <a:spcBef>
                <a:spcPts val="1400"/>
              </a:spcBef>
              <a:spcAft>
                <a:spcPts val="0"/>
              </a:spcAft>
              <a:buSzPts val="2200"/>
              <a:buNone/>
            </a:pPr>
            <a:r>
              <a:t/>
            </a:r>
            <a:endParaRPr/>
          </a:p>
        </p:txBody>
      </p:sp>
      <p:sp>
        <p:nvSpPr>
          <p:cNvPr id="256" name="Google Shape;256;p17"/>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57" name="Google Shape;257;p17"/>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61" name="Shape 261"/>
        <p:cNvGrpSpPr/>
        <p:nvPr/>
      </p:nvGrpSpPr>
      <p:grpSpPr>
        <a:xfrm>
          <a:off x="0" y="0"/>
          <a:ext cx="0" cy="0"/>
          <a:chOff x="0" y="0"/>
          <a:chExt cx="0" cy="0"/>
        </a:xfrm>
      </p:grpSpPr>
      <p:sp>
        <p:nvSpPr>
          <p:cNvPr id="262" name="Google Shape;262;p18"/>
          <p:cNvSpPr txBox="1"/>
          <p:nvPr>
            <p:ph type="title"/>
          </p:nvPr>
        </p:nvSpPr>
        <p:spPr>
          <a:xfrm>
            <a:off x="1024128" y="585216"/>
            <a:ext cx="8018272" cy="149961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5000"/>
              <a:buFont typeface="Twentieth Century"/>
              <a:buNone/>
            </a:pPr>
            <a:r>
              <a:rPr lang="en-GB"/>
              <a:t>5 ACCOUNTING AND ITS PURPOSE </a:t>
            </a:r>
            <a:endParaRPr/>
          </a:p>
        </p:txBody>
      </p:sp>
      <p:sp>
        <p:nvSpPr>
          <p:cNvPr id="263" name="Google Shape;263;p18"/>
          <p:cNvSpPr txBox="1"/>
          <p:nvPr>
            <p:ph idx="1" type="body"/>
          </p:nvPr>
        </p:nvSpPr>
        <p:spPr>
          <a:xfrm>
            <a:off x="1024128" y="2286000"/>
            <a:ext cx="8018271" cy="4023360"/>
          </a:xfrm>
          <a:prstGeom prst="rect">
            <a:avLst/>
          </a:prstGeom>
          <a:noFill/>
          <a:ln>
            <a:noFill/>
          </a:ln>
        </p:spPr>
        <p:txBody>
          <a:bodyPr anchorCtr="0" anchor="t" bIns="45700" lIns="45700" spcFirstLastPara="1" rIns="45700" wrap="square" tIns="45700">
            <a:normAutofit/>
          </a:bodyPr>
          <a:lstStyle/>
          <a:p>
            <a:pPr indent="-139700" lvl="0" marL="91440" rtl="0" algn="l">
              <a:lnSpc>
                <a:spcPct val="90000"/>
              </a:lnSpc>
              <a:spcBef>
                <a:spcPts val="0"/>
              </a:spcBef>
              <a:spcAft>
                <a:spcPts val="0"/>
              </a:spcAft>
              <a:buSzPts val="2200"/>
              <a:buChar char=" "/>
            </a:pPr>
            <a:r>
              <a:rPr lang="en-GB"/>
              <a:t>D) </a:t>
            </a:r>
            <a:r>
              <a:rPr b="1" lang="en-GB"/>
              <a:t>Assessment of Tax </a:t>
            </a:r>
            <a:endParaRPr/>
          </a:p>
          <a:p>
            <a:pPr indent="-139700" lvl="0" marL="91440" rtl="0" algn="l">
              <a:lnSpc>
                <a:spcPct val="90000"/>
              </a:lnSpc>
              <a:spcBef>
                <a:spcPts val="1400"/>
              </a:spcBef>
              <a:spcAft>
                <a:spcPts val="0"/>
              </a:spcAft>
              <a:buSzPts val="2200"/>
              <a:buChar char=" "/>
            </a:pPr>
            <a:r>
              <a:rPr lang="en-GB"/>
              <a:t>Taxes are imposed by a government national or local authorities where the organisation is domiciled. These taxes can be classified as Income Tax, Value Added Tax, Exercise Tax or Custom Duty etc.  For accurate assessment of tax, accounting records must be maintained properly, otherwise an organization may be required to pay higher taxes in form of penalties by the government. </a:t>
            </a:r>
            <a:endParaRPr/>
          </a:p>
          <a:p>
            <a:pPr indent="0" lvl="0" marL="91440" rtl="0" algn="l">
              <a:lnSpc>
                <a:spcPct val="90000"/>
              </a:lnSpc>
              <a:spcBef>
                <a:spcPts val="1400"/>
              </a:spcBef>
              <a:spcAft>
                <a:spcPts val="0"/>
              </a:spcAft>
              <a:buSzPts val="2200"/>
              <a:buNone/>
            </a:pPr>
            <a:r>
              <a:t/>
            </a:r>
            <a:endParaRPr/>
          </a:p>
        </p:txBody>
      </p:sp>
      <p:sp>
        <p:nvSpPr>
          <p:cNvPr id="264" name="Google Shape;264;p18"/>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65" name="Google Shape;265;p18"/>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69" name="Shape 269"/>
        <p:cNvGrpSpPr/>
        <p:nvPr/>
      </p:nvGrpSpPr>
      <p:grpSpPr>
        <a:xfrm>
          <a:off x="0" y="0"/>
          <a:ext cx="0" cy="0"/>
          <a:chOff x="0" y="0"/>
          <a:chExt cx="0" cy="0"/>
        </a:xfrm>
      </p:grpSpPr>
      <p:sp>
        <p:nvSpPr>
          <p:cNvPr id="270" name="Google Shape;270;p19"/>
          <p:cNvSpPr txBox="1"/>
          <p:nvPr>
            <p:ph type="title"/>
          </p:nvPr>
        </p:nvSpPr>
        <p:spPr>
          <a:xfrm>
            <a:off x="1024128" y="585216"/>
            <a:ext cx="8018272" cy="149961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5000"/>
              <a:buFont typeface="Twentieth Century"/>
              <a:buNone/>
            </a:pPr>
            <a:r>
              <a:rPr lang="en-GB"/>
              <a:t>5 ACCOUNTING AND ITS PURPOSE </a:t>
            </a:r>
            <a:endParaRPr/>
          </a:p>
        </p:txBody>
      </p:sp>
      <p:sp>
        <p:nvSpPr>
          <p:cNvPr id="271" name="Google Shape;271;p19"/>
          <p:cNvSpPr txBox="1"/>
          <p:nvPr>
            <p:ph idx="1" type="body"/>
          </p:nvPr>
        </p:nvSpPr>
        <p:spPr>
          <a:xfrm>
            <a:off x="1024128" y="2286000"/>
            <a:ext cx="8018271" cy="4023360"/>
          </a:xfrm>
          <a:prstGeom prst="rect">
            <a:avLst/>
          </a:prstGeom>
          <a:noFill/>
          <a:ln>
            <a:noFill/>
          </a:ln>
        </p:spPr>
        <p:txBody>
          <a:bodyPr anchorCtr="0" anchor="t" bIns="45700" lIns="45700" spcFirstLastPara="1" rIns="45700" wrap="square" tIns="45700">
            <a:normAutofit/>
          </a:bodyPr>
          <a:lstStyle/>
          <a:p>
            <a:pPr indent="-139700" lvl="0" marL="91440" rtl="0" algn="l">
              <a:lnSpc>
                <a:spcPct val="90000"/>
              </a:lnSpc>
              <a:spcBef>
                <a:spcPts val="0"/>
              </a:spcBef>
              <a:spcAft>
                <a:spcPts val="0"/>
              </a:spcAft>
              <a:buSzPts val="2200"/>
              <a:buChar char=" "/>
            </a:pPr>
            <a:r>
              <a:rPr lang="en-GB"/>
              <a:t>E) Accounting records can provide sufficient data relating to sales. Profit, investments, etc for making decisions about future programs.  Institutions are expected to maintain primary and secondary controls to safeguard organisations resources. </a:t>
            </a:r>
            <a:endParaRPr/>
          </a:p>
        </p:txBody>
      </p:sp>
      <p:sp>
        <p:nvSpPr>
          <p:cNvPr id="272" name="Google Shape;272;p19"/>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73" name="Google Shape;273;p19"/>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77" name="Shape 277"/>
        <p:cNvGrpSpPr/>
        <p:nvPr/>
      </p:nvGrpSpPr>
      <p:grpSpPr>
        <a:xfrm>
          <a:off x="0" y="0"/>
          <a:ext cx="0" cy="0"/>
          <a:chOff x="0" y="0"/>
          <a:chExt cx="0" cy="0"/>
        </a:xfrm>
      </p:grpSpPr>
      <p:sp>
        <p:nvSpPr>
          <p:cNvPr id="278" name="Google Shape;278;p20"/>
          <p:cNvSpPr txBox="1"/>
          <p:nvPr>
            <p:ph type="title"/>
          </p:nvPr>
        </p:nvSpPr>
        <p:spPr>
          <a:xfrm>
            <a:off x="1166368" y="839216"/>
            <a:ext cx="8018272" cy="149961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D0D0D"/>
              </a:buClr>
              <a:buSzPts val="3200"/>
              <a:buFont typeface="Twentieth Century"/>
              <a:buNone/>
            </a:pPr>
            <a:r>
              <a:rPr lang="en-GB" sz="3200">
                <a:solidFill>
                  <a:srgbClr val="0D0D0D"/>
                </a:solidFill>
                <a:latin typeface="Twentieth Century"/>
                <a:ea typeface="Twentieth Century"/>
                <a:cs typeface="Twentieth Century"/>
                <a:sym typeface="Twentieth Century"/>
              </a:rPr>
              <a:t>ENTITY CONCEPT</a:t>
            </a:r>
            <a:endParaRPr sz="3200"/>
          </a:p>
        </p:txBody>
      </p:sp>
      <p:sp>
        <p:nvSpPr>
          <p:cNvPr id="279" name="Google Shape;279;p20"/>
          <p:cNvSpPr txBox="1"/>
          <p:nvPr>
            <p:ph idx="1" type="body"/>
          </p:nvPr>
        </p:nvSpPr>
        <p:spPr>
          <a:xfrm>
            <a:off x="1024128" y="2286000"/>
            <a:ext cx="8018271" cy="4023360"/>
          </a:xfrm>
          <a:prstGeom prst="rect">
            <a:avLst/>
          </a:prstGeom>
          <a:noFill/>
          <a:ln>
            <a:noFill/>
          </a:ln>
        </p:spPr>
        <p:txBody>
          <a:bodyPr anchorCtr="0" anchor="t" bIns="45700" lIns="45700" spcFirstLastPara="1" rIns="45700" wrap="square" tIns="45700">
            <a:noAutofit/>
          </a:bodyPr>
          <a:lstStyle/>
          <a:p>
            <a:pPr indent="-139700" lvl="0" marL="91440" rtl="0" algn="l">
              <a:lnSpc>
                <a:spcPct val="90000"/>
              </a:lnSpc>
              <a:spcBef>
                <a:spcPts val="0"/>
              </a:spcBef>
              <a:spcAft>
                <a:spcPts val="0"/>
              </a:spcAft>
              <a:buSzPts val="2200"/>
              <a:buChar char=" "/>
            </a:pPr>
            <a:r>
              <a:rPr lang="en-GB">
                <a:latin typeface="Twentieth Century"/>
                <a:ea typeface="Twentieth Century"/>
                <a:cs typeface="Twentieth Century"/>
                <a:sym typeface="Twentieth Century"/>
              </a:rPr>
              <a:t>For one to appreciate accounting principles    well it is imperative to appreciate the entity concept clearly.  Entity concept stipulates that once organization  is formed and  is fully  and legally  registered , It acquires a legal personality which  is separate  from the owners. Thus, it can own assets, it can transact business, it can sue and be sued It can get into a contractual obligation with another entity or organization as well. </a:t>
            </a:r>
            <a:endParaRPr/>
          </a:p>
          <a:p>
            <a:pPr indent="-139700" lvl="0" marL="91440" rtl="0" algn="l">
              <a:lnSpc>
                <a:spcPct val="90000"/>
              </a:lnSpc>
              <a:spcBef>
                <a:spcPts val="1400"/>
              </a:spcBef>
              <a:spcAft>
                <a:spcPts val="0"/>
              </a:spcAft>
              <a:buSzPts val="2200"/>
              <a:buChar char=" "/>
            </a:pPr>
            <a:r>
              <a:rPr lang="en-GB">
                <a:latin typeface="Twentieth Century"/>
                <a:ea typeface="Twentieth Century"/>
                <a:cs typeface="Twentieth Century"/>
                <a:sym typeface="Twentieth Century"/>
              </a:rPr>
              <a:t>Every time a business transaction takes place from the time an organization or an entity is legally created or formed, it affects or impacts any of following accounts: </a:t>
            </a:r>
            <a:endParaRPr/>
          </a:p>
          <a:p>
            <a:pPr indent="-139700" lvl="0" marL="91440" rtl="0" algn="l">
              <a:lnSpc>
                <a:spcPct val="90000"/>
              </a:lnSpc>
              <a:spcBef>
                <a:spcPts val="1400"/>
              </a:spcBef>
              <a:spcAft>
                <a:spcPts val="0"/>
              </a:spcAft>
              <a:buSzPts val="2200"/>
              <a:buChar char=" "/>
            </a:pPr>
            <a:br>
              <a:rPr lang="en-GB"/>
            </a:br>
            <a:endParaRPr/>
          </a:p>
        </p:txBody>
      </p:sp>
      <p:sp>
        <p:nvSpPr>
          <p:cNvPr id="280" name="Google Shape;280;p20"/>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81" name="Google Shape;281;p20"/>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82" name="Google Shape;282;p20"/>
          <p:cNvSpPr txBox="1"/>
          <p:nvPr/>
        </p:nvSpPr>
        <p:spPr>
          <a:xfrm>
            <a:off x="1135888" y="270256"/>
            <a:ext cx="8018272" cy="1499616"/>
          </a:xfrm>
          <a:prstGeom prst="rect">
            <a:avLst/>
          </a:prstGeom>
          <a:noFill/>
          <a:ln>
            <a:noFill/>
          </a:ln>
        </p:spPr>
        <p:txBody>
          <a:bodyPr anchorCtr="0" anchor="ctr" bIns="45700" lIns="91425" spcFirstLastPara="1" rIns="91425" wrap="square" tIns="45700">
            <a:normAutofit/>
          </a:bodyPr>
          <a:lstStyle/>
          <a:p>
            <a:pPr indent="0" lvl="0" marL="0" marR="0" rtl="0" algn="l">
              <a:lnSpc>
                <a:spcPct val="80000"/>
              </a:lnSpc>
              <a:spcBef>
                <a:spcPts val="0"/>
              </a:spcBef>
              <a:spcAft>
                <a:spcPts val="0"/>
              </a:spcAft>
              <a:buClr>
                <a:srgbClr val="0D0D0D"/>
              </a:buClr>
              <a:buSzPts val="5000"/>
              <a:buFont typeface="Twentieth Century"/>
              <a:buNone/>
            </a:pPr>
            <a:r>
              <a:rPr lang="en-GB" sz="5000" cap="none">
                <a:solidFill>
                  <a:srgbClr val="0D0D0D"/>
                </a:solidFill>
                <a:latin typeface="Twentieth Century"/>
                <a:ea typeface="Twentieth Century"/>
                <a:cs typeface="Twentieth Century"/>
                <a:sym typeface="Twentieth Century"/>
              </a:rPr>
              <a:t>1.6   BUSINESS TRANSACTIONS </a:t>
            </a:r>
            <a:endParaRPr sz="5000" cap="none">
              <a:solidFill>
                <a:srgbClr val="0C0C0C"/>
              </a:solidFill>
              <a:latin typeface="Twentieth Century"/>
              <a:ea typeface="Twentieth Century"/>
              <a:cs typeface="Twentieth Century"/>
              <a:sym typeface="Twentieth Century"/>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86" name="Shape 286"/>
        <p:cNvGrpSpPr/>
        <p:nvPr/>
      </p:nvGrpSpPr>
      <p:grpSpPr>
        <a:xfrm>
          <a:off x="0" y="0"/>
          <a:ext cx="0" cy="0"/>
          <a:chOff x="0" y="0"/>
          <a:chExt cx="0" cy="0"/>
        </a:xfrm>
      </p:grpSpPr>
      <p:sp>
        <p:nvSpPr>
          <p:cNvPr id="287" name="Google Shape;287;p21"/>
          <p:cNvSpPr txBox="1"/>
          <p:nvPr>
            <p:ph type="title"/>
          </p:nvPr>
        </p:nvSpPr>
        <p:spPr>
          <a:xfrm>
            <a:off x="1166368" y="839216"/>
            <a:ext cx="8018272" cy="149961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D0D0D"/>
              </a:buClr>
              <a:buSzPts val="3200"/>
              <a:buFont typeface="Twentieth Century"/>
              <a:buNone/>
            </a:pPr>
            <a:r>
              <a:rPr lang="en-GB" sz="3200">
                <a:solidFill>
                  <a:srgbClr val="0D0D0D"/>
                </a:solidFill>
                <a:latin typeface="Twentieth Century"/>
                <a:ea typeface="Twentieth Century"/>
                <a:cs typeface="Twentieth Century"/>
                <a:sym typeface="Twentieth Century"/>
              </a:rPr>
              <a:t>ENTITY CONCEPT</a:t>
            </a:r>
            <a:endParaRPr sz="3200"/>
          </a:p>
        </p:txBody>
      </p:sp>
      <p:sp>
        <p:nvSpPr>
          <p:cNvPr id="288" name="Google Shape;288;p21"/>
          <p:cNvSpPr txBox="1"/>
          <p:nvPr>
            <p:ph idx="1" type="body"/>
          </p:nvPr>
        </p:nvSpPr>
        <p:spPr>
          <a:xfrm>
            <a:off x="1024128" y="2286000"/>
            <a:ext cx="8018271" cy="4023360"/>
          </a:xfrm>
          <a:prstGeom prst="rect">
            <a:avLst/>
          </a:prstGeom>
          <a:noFill/>
          <a:ln>
            <a:noFill/>
          </a:ln>
        </p:spPr>
        <p:txBody>
          <a:bodyPr anchorCtr="0" anchor="t" bIns="45700" lIns="45700" spcFirstLastPara="1" rIns="45700" wrap="square" tIns="45700">
            <a:noAutofit/>
          </a:bodyPr>
          <a:lstStyle/>
          <a:p>
            <a:pPr indent="-139700" lvl="0" marL="91440" rtl="0" algn="l">
              <a:lnSpc>
                <a:spcPct val="90000"/>
              </a:lnSpc>
              <a:spcBef>
                <a:spcPts val="0"/>
              </a:spcBef>
              <a:spcAft>
                <a:spcPts val="0"/>
              </a:spcAft>
              <a:buSzPts val="2200"/>
              <a:buChar char=" "/>
            </a:pPr>
            <a:r>
              <a:rPr b="1" lang="en-GB">
                <a:latin typeface="Twentieth Century"/>
                <a:ea typeface="Twentieth Century"/>
                <a:cs typeface="Twentieth Century"/>
                <a:sym typeface="Twentieth Century"/>
              </a:rPr>
              <a:t>1.  ASSETS </a:t>
            </a:r>
            <a:endParaRPr>
              <a:latin typeface="Twentieth Century"/>
              <a:ea typeface="Twentieth Century"/>
              <a:cs typeface="Twentieth Century"/>
              <a:sym typeface="Twentieth Century"/>
            </a:endParaRPr>
          </a:p>
          <a:p>
            <a:pPr indent="-139700" lvl="0" marL="91440" rtl="0" algn="l">
              <a:lnSpc>
                <a:spcPct val="90000"/>
              </a:lnSpc>
              <a:spcBef>
                <a:spcPts val="1400"/>
              </a:spcBef>
              <a:spcAft>
                <a:spcPts val="0"/>
              </a:spcAft>
              <a:buSzPts val="2200"/>
              <a:buChar char=" "/>
            </a:pPr>
            <a:r>
              <a:rPr lang="en-GB">
                <a:latin typeface="Twentieth Century"/>
                <a:ea typeface="Twentieth Century"/>
                <a:cs typeface="Twentieth Century"/>
                <a:sym typeface="Twentieth Century"/>
              </a:rPr>
              <a:t>The Financial Accounting Standards Board (FASB) defines Assets as “probable future economic benefits obtained or controlled by a particular entity as a result of past transactions or events” </a:t>
            </a:r>
            <a:endParaRPr/>
          </a:p>
          <a:p>
            <a:pPr indent="-139700" lvl="0" marL="91440" rtl="0" algn="l">
              <a:lnSpc>
                <a:spcPct val="90000"/>
              </a:lnSpc>
              <a:spcBef>
                <a:spcPts val="1400"/>
              </a:spcBef>
              <a:spcAft>
                <a:spcPts val="0"/>
              </a:spcAft>
              <a:buSzPts val="2200"/>
              <a:buChar char=" "/>
            </a:pPr>
            <a:r>
              <a:rPr lang="en-GB">
                <a:latin typeface="Twentieth Century"/>
                <a:ea typeface="Twentieth Century"/>
                <a:cs typeface="Twentieth Century"/>
                <a:sym typeface="Twentieth Century"/>
              </a:rPr>
              <a:t>Loosely defined, assets mean anything of economic   value owned by an entity that can be used generate revenue or used in production or provision of services. They may be broadly classified as Non-Current Assets (NCA) and Current Assets (CA) </a:t>
            </a:r>
            <a:endParaRPr/>
          </a:p>
          <a:p>
            <a:pPr indent="-139700" lvl="0" marL="91440" rtl="0" algn="l">
              <a:lnSpc>
                <a:spcPct val="90000"/>
              </a:lnSpc>
              <a:spcBef>
                <a:spcPts val="1400"/>
              </a:spcBef>
              <a:spcAft>
                <a:spcPts val="0"/>
              </a:spcAft>
              <a:buSzPts val="2200"/>
              <a:buChar char=" "/>
            </a:pPr>
            <a:r>
              <a:rPr lang="en-GB">
                <a:latin typeface="Twentieth Century"/>
                <a:ea typeface="Twentieth Century"/>
                <a:cs typeface="Twentieth Century"/>
                <a:sym typeface="Twentieth Century"/>
              </a:rPr>
              <a:t>Assets account have DEBIT balances</a:t>
            </a:r>
            <a:endParaRPr/>
          </a:p>
          <a:p>
            <a:pPr indent="-139700" lvl="0" marL="91440" rtl="0" algn="l">
              <a:lnSpc>
                <a:spcPct val="90000"/>
              </a:lnSpc>
              <a:spcBef>
                <a:spcPts val="1400"/>
              </a:spcBef>
              <a:spcAft>
                <a:spcPts val="0"/>
              </a:spcAft>
              <a:buSzPts val="2200"/>
              <a:buChar char=" "/>
            </a:pPr>
            <a:br>
              <a:rPr lang="en-GB"/>
            </a:br>
            <a:endParaRPr/>
          </a:p>
        </p:txBody>
      </p:sp>
      <p:sp>
        <p:nvSpPr>
          <p:cNvPr id="289" name="Google Shape;289;p21"/>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90" name="Google Shape;290;p21"/>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91" name="Google Shape;291;p21"/>
          <p:cNvSpPr txBox="1"/>
          <p:nvPr/>
        </p:nvSpPr>
        <p:spPr>
          <a:xfrm>
            <a:off x="1135888" y="270256"/>
            <a:ext cx="8018272" cy="1499616"/>
          </a:xfrm>
          <a:prstGeom prst="rect">
            <a:avLst/>
          </a:prstGeom>
          <a:noFill/>
          <a:ln>
            <a:noFill/>
          </a:ln>
        </p:spPr>
        <p:txBody>
          <a:bodyPr anchorCtr="0" anchor="ctr" bIns="45700" lIns="91425" spcFirstLastPara="1" rIns="91425" wrap="square" tIns="45700">
            <a:normAutofit/>
          </a:bodyPr>
          <a:lstStyle/>
          <a:p>
            <a:pPr indent="0" lvl="0" marL="0" marR="0" rtl="0" algn="l">
              <a:lnSpc>
                <a:spcPct val="80000"/>
              </a:lnSpc>
              <a:spcBef>
                <a:spcPts val="0"/>
              </a:spcBef>
              <a:spcAft>
                <a:spcPts val="0"/>
              </a:spcAft>
              <a:buClr>
                <a:srgbClr val="0D0D0D"/>
              </a:buClr>
              <a:buSzPts val="5000"/>
              <a:buFont typeface="Twentieth Century"/>
              <a:buNone/>
            </a:pPr>
            <a:r>
              <a:rPr lang="en-GB" sz="5000" cap="none">
                <a:solidFill>
                  <a:srgbClr val="0D0D0D"/>
                </a:solidFill>
                <a:latin typeface="Twentieth Century"/>
                <a:ea typeface="Twentieth Century"/>
                <a:cs typeface="Twentieth Century"/>
                <a:sym typeface="Twentieth Century"/>
              </a:rPr>
              <a:t>1.6   BUSINESS TRANSACTIONS </a:t>
            </a:r>
            <a:endParaRPr sz="5000" cap="none">
              <a:solidFill>
                <a:srgbClr val="0C0C0C"/>
              </a:solidFill>
              <a:latin typeface="Twentieth Century"/>
              <a:ea typeface="Twentieth Century"/>
              <a:cs typeface="Twentieth Century"/>
              <a:sym typeface="Twentieth Century"/>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95" name="Shape 295"/>
        <p:cNvGrpSpPr/>
        <p:nvPr/>
      </p:nvGrpSpPr>
      <p:grpSpPr>
        <a:xfrm>
          <a:off x="0" y="0"/>
          <a:ext cx="0" cy="0"/>
          <a:chOff x="0" y="0"/>
          <a:chExt cx="0" cy="0"/>
        </a:xfrm>
      </p:grpSpPr>
      <p:sp>
        <p:nvSpPr>
          <p:cNvPr id="296" name="Google Shape;296;p22"/>
          <p:cNvSpPr txBox="1"/>
          <p:nvPr>
            <p:ph type="title"/>
          </p:nvPr>
        </p:nvSpPr>
        <p:spPr>
          <a:xfrm>
            <a:off x="1166368" y="839216"/>
            <a:ext cx="8018272" cy="149961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D0D0D"/>
              </a:buClr>
              <a:buSzPts val="3200"/>
              <a:buFont typeface="Twentieth Century"/>
              <a:buNone/>
            </a:pPr>
            <a:r>
              <a:rPr lang="en-GB" sz="3200">
                <a:solidFill>
                  <a:srgbClr val="0D0D0D"/>
                </a:solidFill>
                <a:latin typeface="Twentieth Century"/>
                <a:ea typeface="Twentieth Century"/>
                <a:cs typeface="Twentieth Century"/>
                <a:sym typeface="Twentieth Century"/>
              </a:rPr>
              <a:t>ENTITY CONCEPT</a:t>
            </a:r>
            <a:endParaRPr sz="3200"/>
          </a:p>
        </p:txBody>
      </p:sp>
      <p:sp>
        <p:nvSpPr>
          <p:cNvPr id="297" name="Google Shape;297;p22"/>
          <p:cNvSpPr txBox="1"/>
          <p:nvPr>
            <p:ph idx="1" type="body"/>
          </p:nvPr>
        </p:nvSpPr>
        <p:spPr>
          <a:xfrm>
            <a:off x="1024128" y="2286000"/>
            <a:ext cx="8018271" cy="4023360"/>
          </a:xfrm>
          <a:prstGeom prst="rect">
            <a:avLst/>
          </a:prstGeom>
          <a:noFill/>
          <a:ln>
            <a:noFill/>
          </a:ln>
        </p:spPr>
        <p:txBody>
          <a:bodyPr anchorCtr="0" anchor="t" bIns="45700" lIns="45700" spcFirstLastPara="1" rIns="45700" wrap="square" tIns="45700">
            <a:noAutofit/>
          </a:bodyPr>
          <a:lstStyle/>
          <a:p>
            <a:pPr indent="-139700" lvl="0" marL="91440" rtl="0" algn="just">
              <a:lnSpc>
                <a:spcPct val="90000"/>
              </a:lnSpc>
              <a:spcBef>
                <a:spcPts val="0"/>
              </a:spcBef>
              <a:spcAft>
                <a:spcPts val="0"/>
              </a:spcAft>
              <a:buSzPts val="2200"/>
              <a:buChar char=" "/>
            </a:pPr>
            <a:r>
              <a:rPr b="1" lang="en-GB"/>
              <a:t>2. LIABILITIES </a:t>
            </a:r>
            <a:endParaRPr/>
          </a:p>
          <a:p>
            <a:pPr indent="-139700" lvl="0" marL="91440" rtl="0" algn="just">
              <a:lnSpc>
                <a:spcPct val="90000"/>
              </a:lnSpc>
              <a:spcBef>
                <a:spcPts val="1400"/>
              </a:spcBef>
              <a:spcAft>
                <a:spcPts val="0"/>
              </a:spcAft>
              <a:buSzPts val="2200"/>
              <a:buChar char=" "/>
            </a:pPr>
            <a:r>
              <a:rPr lang="en-GB"/>
              <a:t>The Financial Accounting Standards Board (FASB) defines Liabilities as “ probable future sacrifices of economic benefits arising from present obligations of a particular entity to transfer assets or provide services to other entities in the future as a result of past transactions or events.”</a:t>
            </a:r>
            <a:endParaRPr/>
          </a:p>
          <a:p>
            <a:pPr indent="-139700" lvl="0" marL="91440" rtl="0" algn="just">
              <a:lnSpc>
                <a:spcPct val="90000"/>
              </a:lnSpc>
              <a:spcBef>
                <a:spcPts val="1400"/>
              </a:spcBef>
              <a:spcAft>
                <a:spcPts val="0"/>
              </a:spcAft>
              <a:buSzPts val="2200"/>
              <a:buChar char=" "/>
            </a:pPr>
            <a:r>
              <a:rPr lang="en-GB"/>
              <a:t>Liabilities can be broadly classified as Current Liabilities and Long Term Liabilities </a:t>
            </a:r>
            <a:endParaRPr/>
          </a:p>
          <a:p>
            <a:pPr indent="-139700" lvl="0" marL="91440" rtl="0" algn="just">
              <a:lnSpc>
                <a:spcPct val="90000"/>
              </a:lnSpc>
              <a:spcBef>
                <a:spcPts val="1400"/>
              </a:spcBef>
              <a:spcAft>
                <a:spcPts val="0"/>
              </a:spcAft>
              <a:buSzPts val="2200"/>
              <a:buChar char=" "/>
            </a:pPr>
            <a:r>
              <a:rPr lang="en-GB"/>
              <a:t>Liabilities account has CREDIT balances</a:t>
            </a:r>
            <a:endParaRPr/>
          </a:p>
          <a:p>
            <a:pPr indent="-139700" lvl="0" marL="91440" rtl="0" algn="l">
              <a:lnSpc>
                <a:spcPct val="90000"/>
              </a:lnSpc>
              <a:spcBef>
                <a:spcPts val="1400"/>
              </a:spcBef>
              <a:spcAft>
                <a:spcPts val="0"/>
              </a:spcAft>
              <a:buSzPts val="2200"/>
              <a:buChar char=" "/>
            </a:pPr>
            <a:br>
              <a:rPr lang="en-GB"/>
            </a:br>
            <a:endParaRPr/>
          </a:p>
          <a:p>
            <a:pPr indent="-139700" lvl="0" marL="91440" rtl="0" algn="l">
              <a:lnSpc>
                <a:spcPct val="90000"/>
              </a:lnSpc>
              <a:spcBef>
                <a:spcPts val="1400"/>
              </a:spcBef>
              <a:spcAft>
                <a:spcPts val="0"/>
              </a:spcAft>
              <a:buSzPts val="2200"/>
              <a:buChar char=" "/>
            </a:pPr>
            <a:br>
              <a:rPr lang="en-GB"/>
            </a:br>
            <a:endParaRPr/>
          </a:p>
        </p:txBody>
      </p:sp>
      <p:sp>
        <p:nvSpPr>
          <p:cNvPr id="298" name="Google Shape;298;p22"/>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99" name="Google Shape;299;p22"/>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00" name="Google Shape;300;p22"/>
          <p:cNvSpPr txBox="1"/>
          <p:nvPr/>
        </p:nvSpPr>
        <p:spPr>
          <a:xfrm>
            <a:off x="1135888" y="270256"/>
            <a:ext cx="8018272" cy="1499616"/>
          </a:xfrm>
          <a:prstGeom prst="rect">
            <a:avLst/>
          </a:prstGeom>
          <a:noFill/>
          <a:ln>
            <a:noFill/>
          </a:ln>
        </p:spPr>
        <p:txBody>
          <a:bodyPr anchorCtr="0" anchor="ctr" bIns="45700" lIns="91425" spcFirstLastPara="1" rIns="91425" wrap="square" tIns="45700">
            <a:normAutofit/>
          </a:bodyPr>
          <a:lstStyle/>
          <a:p>
            <a:pPr indent="0" lvl="0" marL="0" marR="0" rtl="0" algn="l">
              <a:lnSpc>
                <a:spcPct val="80000"/>
              </a:lnSpc>
              <a:spcBef>
                <a:spcPts val="0"/>
              </a:spcBef>
              <a:spcAft>
                <a:spcPts val="0"/>
              </a:spcAft>
              <a:buClr>
                <a:srgbClr val="0D0D0D"/>
              </a:buClr>
              <a:buSzPts val="5000"/>
              <a:buFont typeface="Twentieth Century"/>
              <a:buNone/>
            </a:pPr>
            <a:r>
              <a:rPr lang="en-GB" sz="5000" cap="none">
                <a:solidFill>
                  <a:srgbClr val="0D0D0D"/>
                </a:solidFill>
                <a:latin typeface="Twentieth Century"/>
                <a:ea typeface="Twentieth Century"/>
                <a:cs typeface="Twentieth Century"/>
                <a:sym typeface="Twentieth Century"/>
              </a:rPr>
              <a:t>1.6   BUSINESS TRANSACTIONS </a:t>
            </a:r>
            <a:endParaRPr sz="5000" cap="none">
              <a:solidFill>
                <a:srgbClr val="0C0C0C"/>
              </a:solidFill>
              <a:latin typeface="Twentieth Century"/>
              <a:ea typeface="Twentieth Century"/>
              <a:cs typeface="Twentieth Century"/>
              <a:sym typeface="Twentieth Century"/>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04" name="Shape 304"/>
        <p:cNvGrpSpPr/>
        <p:nvPr/>
      </p:nvGrpSpPr>
      <p:grpSpPr>
        <a:xfrm>
          <a:off x="0" y="0"/>
          <a:ext cx="0" cy="0"/>
          <a:chOff x="0" y="0"/>
          <a:chExt cx="0" cy="0"/>
        </a:xfrm>
      </p:grpSpPr>
      <p:sp>
        <p:nvSpPr>
          <p:cNvPr id="305" name="Google Shape;305;p23"/>
          <p:cNvSpPr txBox="1"/>
          <p:nvPr>
            <p:ph type="title"/>
          </p:nvPr>
        </p:nvSpPr>
        <p:spPr>
          <a:xfrm>
            <a:off x="1166368" y="839216"/>
            <a:ext cx="8018272" cy="149961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D0D0D"/>
              </a:buClr>
              <a:buSzPts val="3200"/>
              <a:buFont typeface="Twentieth Century"/>
              <a:buNone/>
            </a:pPr>
            <a:r>
              <a:rPr lang="en-GB" sz="3200">
                <a:solidFill>
                  <a:srgbClr val="0D0D0D"/>
                </a:solidFill>
                <a:latin typeface="Twentieth Century"/>
                <a:ea typeface="Twentieth Century"/>
                <a:cs typeface="Twentieth Century"/>
                <a:sym typeface="Twentieth Century"/>
              </a:rPr>
              <a:t>ENTITY CONCEPT</a:t>
            </a:r>
            <a:endParaRPr sz="3200"/>
          </a:p>
        </p:txBody>
      </p:sp>
      <p:sp>
        <p:nvSpPr>
          <p:cNvPr id="306" name="Google Shape;306;p23"/>
          <p:cNvSpPr txBox="1"/>
          <p:nvPr>
            <p:ph idx="1" type="body"/>
          </p:nvPr>
        </p:nvSpPr>
        <p:spPr>
          <a:xfrm>
            <a:off x="1024128" y="2286000"/>
            <a:ext cx="8018271" cy="4023360"/>
          </a:xfrm>
          <a:prstGeom prst="rect">
            <a:avLst/>
          </a:prstGeom>
          <a:noFill/>
          <a:ln>
            <a:noFill/>
          </a:ln>
        </p:spPr>
        <p:txBody>
          <a:bodyPr anchorCtr="0" anchor="t" bIns="45700" lIns="45700" spcFirstLastPara="1" rIns="45700" wrap="square" tIns="45700">
            <a:noAutofit/>
          </a:bodyPr>
          <a:lstStyle/>
          <a:p>
            <a:pPr indent="-139700" lvl="0" marL="91440" rtl="0" algn="just">
              <a:lnSpc>
                <a:spcPct val="90000"/>
              </a:lnSpc>
              <a:spcBef>
                <a:spcPts val="0"/>
              </a:spcBef>
              <a:spcAft>
                <a:spcPts val="0"/>
              </a:spcAft>
              <a:buSzPts val="2200"/>
              <a:buChar char=" "/>
            </a:pPr>
            <a:r>
              <a:rPr b="1" lang="en-GB"/>
              <a:t>3.  EQUITY </a:t>
            </a:r>
            <a:endParaRPr/>
          </a:p>
          <a:p>
            <a:pPr indent="-139700" lvl="0" marL="91440" rtl="0" algn="just">
              <a:lnSpc>
                <a:spcPct val="90000"/>
              </a:lnSpc>
              <a:spcBef>
                <a:spcPts val="1400"/>
              </a:spcBef>
              <a:spcAft>
                <a:spcPts val="0"/>
              </a:spcAft>
              <a:buSzPts val="2200"/>
              <a:buChar char=" "/>
            </a:pPr>
            <a:r>
              <a:rPr lang="en-GB"/>
              <a:t>Equity is defined as the residual interest in the assets of the entity after deducting all its liabilities. Equity is made up of owners capital and accumulated reserves </a:t>
            </a:r>
            <a:endParaRPr/>
          </a:p>
          <a:p>
            <a:pPr indent="-139700" lvl="0" marL="91440" rtl="0" algn="just">
              <a:lnSpc>
                <a:spcPct val="90000"/>
              </a:lnSpc>
              <a:spcBef>
                <a:spcPts val="1400"/>
              </a:spcBef>
              <a:spcAft>
                <a:spcPts val="0"/>
              </a:spcAft>
              <a:buSzPts val="2200"/>
              <a:buChar char=" "/>
            </a:pPr>
            <a:r>
              <a:rPr lang="en-GB"/>
              <a:t>Equity account has CREDIT balances</a:t>
            </a:r>
            <a:endParaRPr/>
          </a:p>
          <a:p>
            <a:pPr indent="-139700" lvl="0" marL="91440" rtl="0" algn="just">
              <a:lnSpc>
                <a:spcPct val="90000"/>
              </a:lnSpc>
              <a:spcBef>
                <a:spcPts val="1400"/>
              </a:spcBef>
              <a:spcAft>
                <a:spcPts val="0"/>
              </a:spcAft>
              <a:buSzPts val="2200"/>
              <a:buChar char=" "/>
            </a:pPr>
            <a:br>
              <a:rPr lang="en-GB"/>
            </a:br>
            <a:endParaRPr/>
          </a:p>
          <a:p>
            <a:pPr indent="-139700" lvl="0" marL="91440" rtl="0" algn="l">
              <a:lnSpc>
                <a:spcPct val="90000"/>
              </a:lnSpc>
              <a:spcBef>
                <a:spcPts val="1400"/>
              </a:spcBef>
              <a:spcAft>
                <a:spcPts val="0"/>
              </a:spcAft>
              <a:buSzPts val="2200"/>
              <a:buChar char=" "/>
            </a:pPr>
            <a:br>
              <a:rPr lang="en-GB"/>
            </a:br>
            <a:endParaRPr/>
          </a:p>
          <a:p>
            <a:pPr indent="-139700" lvl="0" marL="91440" rtl="0" algn="l">
              <a:lnSpc>
                <a:spcPct val="90000"/>
              </a:lnSpc>
              <a:spcBef>
                <a:spcPts val="1400"/>
              </a:spcBef>
              <a:spcAft>
                <a:spcPts val="0"/>
              </a:spcAft>
              <a:buSzPts val="2200"/>
              <a:buChar char=" "/>
            </a:pPr>
            <a:br>
              <a:rPr lang="en-GB"/>
            </a:br>
            <a:endParaRPr/>
          </a:p>
        </p:txBody>
      </p:sp>
      <p:sp>
        <p:nvSpPr>
          <p:cNvPr id="307" name="Google Shape;307;p23"/>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08" name="Google Shape;308;p23"/>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09" name="Google Shape;309;p23"/>
          <p:cNvSpPr txBox="1"/>
          <p:nvPr/>
        </p:nvSpPr>
        <p:spPr>
          <a:xfrm>
            <a:off x="1135888" y="270256"/>
            <a:ext cx="8018272" cy="1499616"/>
          </a:xfrm>
          <a:prstGeom prst="rect">
            <a:avLst/>
          </a:prstGeom>
          <a:noFill/>
          <a:ln>
            <a:noFill/>
          </a:ln>
        </p:spPr>
        <p:txBody>
          <a:bodyPr anchorCtr="0" anchor="ctr" bIns="45700" lIns="91425" spcFirstLastPara="1" rIns="91425" wrap="square" tIns="45700">
            <a:normAutofit/>
          </a:bodyPr>
          <a:lstStyle/>
          <a:p>
            <a:pPr indent="0" lvl="0" marL="0" marR="0" rtl="0" algn="l">
              <a:lnSpc>
                <a:spcPct val="80000"/>
              </a:lnSpc>
              <a:spcBef>
                <a:spcPts val="0"/>
              </a:spcBef>
              <a:spcAft>
                <a:spcPts val="0"/>
              </a:spcAft>
              <a:buClr>
                <a:srgbClr val="0D0D0D"/>
              </a:buClr>
              <a:buSzPts val="5000"/>
              <a:buFont typeface="Twentieth Century"/>
              <a:buNone/>
            </a:pPr>
            <a:r>
              <a:rPr lang="en-GB" sz="5000" cap="none">
                <a:solidFill>
                  <a:srgbClr val="0D0D0D"/>
                </a:solidFill>
                <a:latin typeface="Twentieth Century"/>
                <a:ea typeface="Twentieth Century"/>
                <a:cs typeface="Twentieth Century"/>
                <a:sym typeface="Twentieth Century"/>
              </a:rPr>
              <a:t>1.6   BUSINESS TRANSACTIONS </a:t>
            </a:r>
            <a:endParaRPr sz="5000" cap="none">
              <a:solidFill>
                <a:srgbClr val="0C0C0C"/>
              </a:solidFill>
              <a:latin typeface="Twentieth Century"/>
              <a:ea typeface="Twentieth Century"/>
              <a:cs typeface="Twentieth Century"/>
              <a:sym typeface="Twentieth Century"/>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13" name="Shape 313"/>
        <p:cNvGrpSpPr/>
        <p:nvPr/>
      </p:nvGrpSpPr>
      <p:grpSpPr>
        <a:xfrm>
          <a:off x="0" y="0"/>
          <a:ext cx="0" cy="0"/>
          <a:chOff x="0" y="0"/>
          <a:chExt cx="0" cy="0"/>
        </a:xfrm>
      </p:grpSpPr>
      <p:sp>
        <p:nvSpPr>
          <p:cNvPr id="314" name="Google Shape;314;p24"/>
          <p:cNvSpPr txBox="1"/>
          <p:nvPr>
            <p:ph type="title"/>
          </p:nvPr>
        </p:nvSpPr>
        <p:spPr>
          <a:xfrm>
            <a:off x="1166368" y="839216"/>
            <a:ext cx="8018272" cy="149961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D0D0D"/>
              </a:buClr>
              <a:buSzPts val="3200"/>
              <a:buFont typeface="Twentieth Century"/>
              <a:buNone/>
            </a:pPr>
            <a:r>
              <a:rPr lang="en-GB" sz="3200">
                <a:solidFill>
                  <a:srgbClr val="0D0D0D"/>
                </a:solidFill>
                <a:latin typeface="Twentieth Century"/>
                <a:ea typeface="Twentieth Century"/>
                <a:cs typeface="Twentieth Century"/>
                <a:sym typeface="Twentieth Century"/>
              </a:rPr>
              <a:t>ENTITY CONCEPT</a:t>
            </a:r>
            <a:endParaRPr sz="3200"/>
          </a:p>
        </p:txBody>
      </p:sp>
      <p:sp>
        <p:nvSpPr>
          <p:cNvPr id="315" name="Google Shape;315;p24"/>
          <p:cNvSpPr txBox="1"/>
          <p:nvPr>
            <p:ph idx="1" type="body"/>
          </p:nvPr>
        </p:nvSpPr>
        <p:spPr>
          <a:xfrm>
            <a:off x="1024128" y="1879600"/>
            <a:ext cx="8018271" cy="4023360"/>
          </a:xfrm>
          <a:prstGeom prst="rect">
            <a:avLst/>
          </a:prstGeom>
          <a:noFill/>
          <a:ln>
            <a:noFill/>
          </a:ln>
        </p:spPr>
        <p:txBody>
          <a:bodyPr anchorCtr="0" anchor="t" bIns="45700" lIns="45700" spcFirstLastPara="1" rIns="45700" wrap="square" tIns="45700">
            <a:noAutofit/>
          </a:bodyPr>
          <a:lstStyle/>
          <a:p>
            <a:pPr indent="-139700" lvl="0" marL="91440" rtl="0" algn="just">
              <a:lnSpc>
                <a:spcPct val="90000"/>
              </a:lnSpc>
              <a:spcBef>
                <a:spcPts val="0"/>
              </a:spcBef>
              <a:spcAft>
                <a:spcPts val="0"/>
              </a:spcAft>
              <a:buSzPts val="2200"/>
              <a:buChar char=" "/>
            </a:pPr>
            <a:r>
              <a:rPr b="1" lang="en-GB"/>
              <a:t>4.  REVENUE </a:t>
            </a:r>
            <a:endParaRPr/>
          </a:p>
          <a:p>
            <a:pPr indent="-139700" lvl="0" marL="91440" rtl="0" algn="just">
              <a:lnSpc>
                <a:spcPct val="90000"/>
              </a:lnSpc>
              <a:spcBef>
                <a:spcPts val="1400"/>
              </a:spcBef>
              <a:spcAft>
                <a:spcPts val="0"/>
              </a:spcAft>
              <a:buSzPts val="2200"/>
              <a:buChar char=" "/>
            </a:pPr>
            <a:r>
              <a:rPr lang="en-GB"/>
              <a:t>The core principle of International Financial Reporting Standard number 15 is that revenue is recognized when the goods or services are transferred to the customer at the transaction price. Whether cash is received on not. </a:t>
            </a:r>
            <a:endParaRPr/>
          </a:p>
          <a:p>
            <a:pPr indent="-139700" lvl="0" marL="91440" rtl="0" algn="just">
              <a:lnSpc>
                <a:spcPct val="90000"/>
              </a:lnSpc>
              <a:spcBef>
                <a:spcPts val="1400"/>
              </a:spcBef>
              <a:spcAft>
                <a:spcPts val="0"/>
              </a:spcAft>
              <a:buSzPts val="2200"/>
              <a:buChar char=" "/>
            </a:pPr>
            <a:r>
              <a:rPr lang="en-GB"/>
              <a:t>The reason why business are created  is provide goods or provide  services  that meets customers’ expectations, For a  services oriented company they provide service such as banking services  and education services . Whereas for manufacturing or processing company, they produce products or goods. When such goods are sold they generate revenue. </a:t>
            </a:r>
            <a:endParaRPr/>
          </a:p>
          <a:p>
            <a:pPr indent="-139700" lvl="0" marL="91440" rtl="0" algn="just">
              <a:lnSpc>
                <a:spcPct val="90000"/>
              </a:lnSpc>
              <a:spcBef>
                <a:spcPts val="1400"/>
              </a:spcBef>
              <a:spcAft>
                <a:spcPts val="0"/>
              </a:spcAft>
              <a:buSzPts val="2200"/>
              <a:buChar char=" "/>
            </a:pPr>
            <a:r>
              <a:rPr lang="en-GB"/>
              <a:t>Revenue increase owners’ equity </a:t>
            </a:r>
            <a:endParaRPr/>
          </a:p>
          <a:p>
            <a:pPr indent="-139700" lvl="0" marL="91440" rtl="0" algn="just">
              <a:lnSpc>
                <a:spcPct val="90000"/>
              </a:lnSpc>
              <a:spcBef>
                <a:spcPts val="1400"/>
              </a:spcBef>
              <a:spcAft>
                <a:spcPts val="0"/>
              </a:spcAft>
              <a:buSzPts val="2200"/>
              <a:buChar char=" "/>
            </a:pPr>
            <a:r>
              <a:rPr lang="en-GB"/>
              <a:t>Revenue account has credit balance. </a:t>
            </a:r>
            <a:endParaRPr/>
          </a:p>
          <a:p>
            <a:pPr indent="-139700" lvl="0" marL="91440" rtl="0" algn="just">
              <a:lnSpc>
                <a:spcPct val="90000"/>
              </a:lnSpc>
              <a:spcBef>
                <a:spcPts val="1400"/>
              </a:spcBef>
              <a:spcAft>
                <a:spcPts val="0"/>
              </a:spcAft>
              <a:buSzPts val="2200"/>
              <a:buChar char=" "/>
            </a:pPr>
            <a:br>
              <a:rPr lang="en-GB"/>
            </a:br>
            <a:endParaRPr/>
          </a:p>
        </p:txBody>
      </p:sp>
      <p:sp>
        <p:nvSpPr>
          <p:cNvPr id="316" name="Google Shape;316;p24"/>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17" name="Google Shape;317;p24"/>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18" name="Google Shape;318;p24"/>
          <p:cNvSpPr txBox="1"/>
          <p:nvPr/>
        </p:nvSpPr>
        <p:spPr>
          <a:xfrm>
            <a:off x="1135888" y="270256"/>
            <a:ext cx="8018272" cy="1499616"/>
          </a:xfrm>
          <a:prstGeom prst="rect">
            <a:avLst/>
          </a:prstGeom>
          <a:noFill/>
          <a:ln>
            <a:noFill/>
          </a:ln>
        </p:spPr>
        <p:txBody>
          <a:bodyPr anchorCtr="0" anchor="ctr" bIns="45700" lIns="91425" spcFirstLastPara="1" rIns="91425" wrap="square" tIns="45700">
            <a:normAutofit/>
          </a:bodyPr>
          <a:lstStyle/>
          <a:p>
            <a:pPr indent="0" lvl="0" marL="0" marR="0" rtl="0" algn="l">
              <a:lnSpc>
                <a:spcPct val="80000"/>
              </a:lnSpc>
              <a:spcBef>
                <a:spcPts val="0"/>
              </a:spcBef>
              <a:spcAft>
                <a:spcPts val="0"/>
              </a:spcAft>
              <a:buClr>
                <a:srgbClr val="0D0D0D"/>
              </a:buClr>
              <a:buSzPts val="5000"/>
              <a:buFont typeface="Twentieth Century"/>
              <a:buNone/>
            </a:pPr>
            <a:r>
              <a:rPr lang="en-GB" sz="5000" cap="none">
                <a:solidFill>
                  <a:srgbClr val="0D0D0D"/>
                </a:solidFill>
                <a:latin typeface="Twentieth Century"/>
                <a:ea typeface="Twentieth Century"/>
                <a:cs typeface="Twentieth Century"/>
                <a:sym typeface="Twentieth Century"/>
              </a:rPr>
              <a:t>1.6   BUSINESS TRANSACTIONS </a:t>
            </a:r>
            <a:endParaRPr sz="5000" cap="none">
              <a:solidFill>
                <a:srgbClr val="0C0C0C"/>
              </a:solidFill>
              <a:latin typeface="Twentieth Century"/>
              <a:ea typeface="Twentieth Century"/>
              <a:cs typeface="Twentieth Century"/>
              <a:sym typeface="Twentieth Century"/>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22" name="Shape 322"/>
        <p:cNvGrpSpPr/>
        <p:nvPr/>
      </p:nvGrpSpPr>
      <p:grpSpPr>
        <a:xfrm>
          <a:off x="0" y="0"/>
          <a:ext cx="0" cy="0"/>
          <a:chOff x="0" y="0"/>
          <a:chExt cx="0" cy="0"/>
        </a:xfrm>
      </p:grpSpPr>
      <p:sp>
        <p:nvSpPr>
          <p:cNvPr id="323" name="Google Shape;323;p25"/>
          <p:cNvSpPr txBox="1"/>
          <p:nvPr>
            <p:ph type="title"/>
          </p:nvPr>
        </p:nvSpPr>
        <p:spPr>
          <a:xfrm>
            <a:off x="1166368" y="839216"/>
            <a:ext cx="8018272" cy="149961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D0D0D"/>
              </a:buClr>
              <a:buSzPts val="3200"/>
              <a:buFont typeface="Twentieth Century"/>
              <a:buNone/>
            </a:pPr>
            <a:r>
              <a:rPr lang="en-GB" sz="3200">
                <a:solidFill>
                  <a:srgbClr val="0D0D0D"/>
                </a:solidFill>
                <a:latin typeface="Twentieth Century"/>
                <a:ea typeface="Twentieth Century"/>
                <a:cs typeface="Twentieth Century"/>
                <a:sym typeface="Twentieth Century"/>
              </a:rPr>
              <a:t>ENTITY CONCEPT</a:t>
            </a:r>
            <a:endParaRPr sz="3200"/>
          </a:p>
        </p:txBody>
      </p:sp>
      <p:sp>
        <p:nvSpPr>
          <p:cNvPr id="324" name="Google Shape;324;p25"/>
          <p:cNvSpPr txBox="1"/>
          <p:nvPr>
            <p:ph idx="1" type="body"/>
          </p:nvPr>
        </p:nvSpPr>
        <p:spPr>
          <a:xfrm>
            <a:off x="1024128" y="2042160"/>
            <a:ext cx="8018271" cy="4023360"/>
          </a:xfrm>
          <a:prstGeom prst="rect">
            <a:avLst/>
          </a:prstGeom>
          <a:noFill/>
          <a:ln>
            <a:noFill/>
          </a:ln>
        </p:spPr>
        <p:txBody>
          <a:bodyPr anchorCtr="0" anchor="t" bIns="45700" lIns="45700" spcFirstLastPara="1" rIns="45700" wrap="square" tIns="45700">
            <a:noAutofit/>
          </a:bodyPr>
          <a:lstStyle/>
          <a:p>
            <a:pPr indent="-139700" lvl="0" marL="91440" rtl="0" algn="just">
              <a:lnSpc>
                <a:spcPct val="90000"/>
              </a:lnSpc>
              <a:spcBef>
                <a:spcPts val="0"/>
              </a:spcBef>
              <a:spcAft>
                <a:spcPts val="0"/>
              </a:spcAft>
              <a:buSzPts val="2200"/>
              <a:buChar char=" "/>
            </a:pPr>
            <a:r>
              <a:rPr b="1" lang="en-GB"/>
              <a:t>5. EXPENSES </a:t>
            </a:r>
            <a:endParaRPr/>
          </a:p>
          <a:p>
            <a:pPr indent="-139700" lvl="0" marL="91440" rtl="0" algn="just">
              <a:lnSpc>
                <a:spcPct val="90000"/>
              </a:lnSpc>
              <a:spcBef>
                <a:spcPts val="1400"/>
              </a:spcBef>
              <a:spcAft>
                <a:spcPts val="0"/>
              </a:spcAft>
              <a:buSzPts val="2200"/>
              <a:buChar char=" "/>
            </a:pPr>
            <a:r>
              <a:rPr lang="en-GB"/>
              <a:t>An expense is the cost of operations that an entity incurs to generate revenue or to provide a service. </a:t>
            </a:r>
            <a:endParaRPr/>
          </a:p>
          <a:p>
            <a:pPr indent="-139700" lvl="0" marL="91440" rtl="0" algn="just">
              <a:lnSpc>
                <a:spcPct val="90000"/>
              </a:lnSpc>
              <a:spcBef>
                <a:spcPts val="1400"/>
              </a:spcBef>
              <a:spcAft>
                <a:spcPts val="0"/>
              </a:spcAft>
              <a:buSzPts val="2200"/>
              <a:buChar char=" "/>
            </a:pPr>
            <a:r>
              <a:rPr lang="en-GB"/>
              <a:t>This simply means that an organization has to incur a cost to provide a service or to produce a product. </a:t>
            </a:r>
            <a:endParaRPr/>
          </a:p>
          <a:p>
            <a:pPr indent="-139700" lvl="0" marL="91440" rtl="0" algn="just">
              <a:lnSpc>
                <a:spcPct val="90000"/>
              </a:lnSpc>
              <a:spcBef>
                <a:spcPts val="1400"/>
              </a:spcBef>
              <a:spcAft>
                <a:spcPts val="0"/>
              </a:spcAft>
              <a:buSzPts val="2200"/>
              <a:buChar char=" "/>
            </a:pPr>
            <a:r>
              <a:rPr lang="en-GB"/>
              <a:t>Expenses decrease owners’ equity</a:t>
            </a:r>
            <a:endParaRPr/>
          </a:p>
          <a:p>
            <a:pPr indent="-139700" lvl="0" marL="91440" rtl="0" algn="just">
              <a:lnSpc>
                <a:spcPct val="90000"/>
              </a:lnSpc>
              <a:spcBef>
                <a:spcPts val="1400"/>
              </a:spcBef>
              <a:spcAft>
                <a:spcPts val="0"/>
              </a:spcAft>
              <a:buSzPts val="2200"/>
              <a:buChar char=" "/>
            </a:pPr>
            <a:r>
              <a:rPr lang="en-GB"/>
              <a:t>Expenses have a debit balances </a:t>
            </a:r>
            <a:endParaRPr/>
          </a:p>
          <a:p>
            <a:pPr indent="-139700" lvl="0" marL="91440" rtl="0" algn="just">
              <a:lnSpc>
                <a:spcPct val="90000"/>
              </a:lnSpc>
              <a:spcBef>
                <a:spcPts val="1400"/>
              </a:spcBef>
              <a:spcAft>
                <a:spcPts val="0"/>
              </a:spcAft>
              <a:buSzPts val="2200"/>
              <a:buChar char=" "/>
            </a:pPr>
            <a:br>
              <a:rPr lang="en-GB"/>
            </a:br>
            <a:endParaRPr/>
          </a:p>
        </p:txBody>
      </p:sp>
      <p:sp>
        <p:nvSpPr>
          <p:cNvPr id="325" name="Google Shape;325;p25"/>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26" name="Google Shape;326;p25"/>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27" name="Google Shape;327;p25"/>
          <p:cNvSpPr txBox="1"/>
          <p:nvPr/>
        </p:nvSpPr>
        <p:spPr>
          <a:xfrm>
            <a:off x="1135888" y="270256"/>
            <a:ext cx="8018272" cy="1499616"/>
          </a:xfrm>
          <a:prstGeom prst="rect">
            <a:avLst/>
          </a:prstGeom>
          <a:noFill/>
          <a:ln>
            <a:noFill/>
          </a:ln>
        </p:spPr>
        <p:txBody>
          <a:bodyPr anchorCtr="0" anchor="ctr" bIns="45700" lIns="91425" spcFirstLastPara="1" rIns="91425" wrap="square" tIns="45700">
            <a:normAutofit/>
          </a:bodyPr>
          <a:lstStyle/>
          <a:p>
            <a:pPr indent="0" lvl="0" marL="0" marR="0" rtl="0" algn="l">
              <a:lnSpc>
                <a:spcPct val="80000"/>
              </a:lnSpc>
              <a:spcBef>
                <a:spcPts val="0"/>
              </a:spcBef>
              <a:spcAft>
                <a:spcPts val="0"/>
              </a:spcAft>
              <a:buClr>
                <a:srgbClr val="0D0D0D"/>
              </a:buClr>
              <a:buSzPts val="5000"/>
              <a:buFont typeface="Twentieth Century"/>
              <a:buNone/>
            </a:pPr>
            <a:r>
              <a:rPr lang="en-GB" sz="5000" cap="none">
                <a:solidFill>
                  <a:srgbClr val="0D0D0D"/>
                </a:solidFill>
                <a:latin typeface="Twentieth Century"/>
                <a:ea typeface="Twentieth Century"/>
                <a:cs typeface="Twentieth Century"/>
                <a:sym typeface="Twentieth Century"/>
              </a:rPr>
              <a:t>1.6   BUSINESS TRANSACTIONS </a:t>
            </a:r>
            <a:endParaRPr sz="5000" cap="none">
              <a:solidFill>
                <a:srgbClr val="0C0C0C"/>
              </a:solidFill>
              <a:latin typeface="Twentieth Century"/>
              <a:ea typeface="Twentieth Century"/>
              <a:cs typeface="Twentieth Century"/>
              <a:sym typeface="Twentieth Century"/>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31" name="Shape 331"/>
        <p:cNvGrpSpPr/>
        <p:nvPr/>
      </p:nvGrpSpPr>
      <p:grpSpPr>
        <a:xfrm>
          <a:off x="0" y="0"/>
          <a:ext cx="0" cy="0"/>
          <a:chOff x="0" y="0"/>
          <a:chExt cx="0" cy="0"/>
        </a:xfrm>
      </p:grpSpPr>
      <p:sp>
        <p:nvSpPr>
          <p:cNvPr id="332" name="Google Shape;332;p26"/>
          <p:cNvSpPr txBox="1"/>
          <p:nvPr>
            <p:ph idx="1" type="body"/>
          </p:nvPr>
        </p:nvSpPr>
        <p:spPr>
          <a:xfrm>
            <a:off x="1024128" y="1717040"/>
            <a:ext cx="8018271" cy="4023360"/>
          </a:xfrm>
          <a:prstGeom prst="rect">
            <a:avLst/>
          </a:prstGeom>
          <a:noFill/>
          <a:ln>
            <a:noFill/>
          </a:ln>
        </p:spPr>
        <p:txBody>
          <a:bodyPr anchorCtr="0" anchor="t" bIns="45700" lIns="45700" spcFirstLastPara="1" rIns="45700" wrap="square" tIns="45700">
            <a:noAutofit/>
          </a:bodyPr>
          <a:lstStyle/>
          <a:p>
            <a:pPr indent="-139700" lvl="0" marL="91440" rtl="0" algn="just">
              <a:lnSpc>
                <a:spcPct val="90000"/>
              </a:lnSpc>
              <a:spcBef>
                <a:spcPts val="0"/>
              </a:spcBef>
              <a:spcAft>
                <a:spcPts val="0"/>
              </a:spcAft>
              <a:buSzPts val="2200"/>
              <a:buChar char=" "/>
            </a:pPr>
            <a:r>
              <a:rPr lang="en-GB"/>
              <a:t>A double- entry is a method of recording transactions whereby every business transaction is recorded in at least two accounts, either as a debit entry or a credit entry. The amounts recorded as debits must be equal to amounts recorded as credits. </a:t>
            </a:r>
            <a:endParaRPr/>
          </a:p>
          <a:p>
            <a:pPr indent="-139700" lvl="0" marL="91440" rtl="0" algn="just">
              <a:lnSpc>
                <a:spcPct val="90000"/>
              </a:lnSpc>
              <a:spcBef>
                <a:spcPts val="1400"/>
              </a:spcBef>
              <a:spcAft>
                <a:spcPts val="0"/>
              </a:spcAft>
              <a:buSzPts val="2200"/>
              <a:buChar char=" "/>
            </a:pPr>
            <a:r>
              <a:rPr lang="en-GB"/>
              <a:t>For those accounts with debit balances, when they increase, they are debited and when they decrease they are credited.</a:t>
            </a:r>
            <a:endParaRPr/>
          </a:p>
          <a:p>
            <a:pPr indent="-139700" lvl="0" marL="91440" rtl="0" algn="just">
              <a:lnSpc>
                <a:spcPct val="90000"/>
              </a:lnSpc>
              <a:spcBef>
                <a:spcPts val="1400"/>
              </a:spcBef>
              <a:spcAft>
                <a:spcPts val="0"/>
              </a:spcAft>
              <a:buSzPts val="2200"/>
              <a:buChar char=" "/>
            </a:pPr>
            <a:br>
              <a:rPr lang="en-GB"/>
            </a:br>
            <a:endParaRPr/>
          </a:p>
        </p:txBody>
      </p:sp>
      <p:sp>
        <p:nvSpPr>
          <p:cNvPr id="333" name="Google Shape;333;p26"/>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34" name="Google Shape;334;p26"/>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35" name="Google Shape;335;p26"/>
          <p:cNvSpPr txBox="1"/>
          <p:nvPr/>
        </p:nvSpPr>
        <p:spPr>
          <a:xfrm>
            <a:off x="1135888" y="270256"/>
            <a:ext cx="8018272" cy="1499616"/>
          </a:xfrm>
          <a:prstGeom prst="rect">
            <a:avLst/>
          </a:prstGeom>
          <a:noFill/>
          <a:ln>
            <a:noFill/>
          </a:ln>
        </p:spPr>
        <p:txBody>
          <a:bodyPr anchorCtr="0" anchor="ctr" bIns="45700" lIns="91425" spcFirstLastPara="1" rIns="91425" wrap="square" tIns="45700">
            <a:normAutofit/>
          </a:bodyPr>
          <a:lstStyle/>
          <a:p>
            <a:pPr indent="0" lvl="0" marL="0" marR="0" rtl="0" algn="l">
              <a:lnSpc>
                <a:spcPct val="80000"/>
              </a:lnSpc>
              <a:spcBef>
                <a:spcPts val="0"/>
              </a:spcBef>
              <a:spcAft>
                <a:spcPts val="0"/>
              </a:spcAft>
              <a:buClr>
                <a:srgbClr val="0D0D0D"/>
              </a:buClr>
              <a:buSzPts val="5000"/>
              <a:buFont typeface="Twentieth Century"/>
              <a:buNone/>
            </a:pPr>
            <a:r>
              <a:rPr b="1" lang="en-GB" sz="5000" cap="none">
                <a:solidFill>
                  <a:srgbClr val="0D0D0D"/>
                </a:solidFill>
                <a:latin typeface="Twentieth Century"/>
                <a:ea typeface="Twentieth Century"/>
                <a:cs typeface="Twentieth Century"/>
                <a:sym typeface="Twentieth Century"/>
              </a:rPr>
              <a:t>DOUBLE ENTRY</a:t>
            </a:r>
            <a:endParaRPr sz="5000" cap="none">
              <a:solidFill>
                <a:srgbClr val="0C0C0C"/>
              </a:solidFill>
              <a:latin typeface="Twentieth Century"/>
              <a:ea typeface="Twentieth Century"/>
              <a:cs typeface="Twentieth Century"/>
              <a:sym typeface="Twentieth Century"/>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39" name="Shape 339"/>
        <p:cNvGrpSpPr/>
        <p:nvPr/>
      </p:nvGrpSpPr>
      <p:grpSpPr>
        <a:xfrm>
          <a:off x="0" y="0"/>
          <a:ext cx="0" cy="0"/>
          <a:chOff x="0" y="0"/>
          <a:chExt cx="0" cy="0"/>
        </a:xfrm>
      </p:grpSpPr>
      <p:sp>
        <p:nvSpPr>
          <p:cNvPr id="340" name="Google Shape;340;p27"/>
          <p:cNvSpPr txBox="1"/>
          <p:nvPr>
            <p:ph idx="1" type="body"/>
          </p:nvPr>
        </p:nvSpPr>
        <p:spPr>
          <a:xfrm>
            <a:off x="1024128" y="1412240"/>
            <a:ext cx="8018271" cy="4023360"/>
          </a:xfrm>
          <a:prstGeom prst="rect">
            <a:avLst/>
          </a:prstGeom>
          <a:noFill/>
          <a:ln>
            <a:noFill/>
          </a:ln>
        </p:spPr>
        <p:txBody>
          <a:bodyPr anchorCtr="0" anchor="t" bIns="45700" lIns="45700" spcFirstLastPara="1" rIns="45700" wrap="square" tIns="45700">
            <a:noAutofit/>
          </a:bodyPr>
          <a:lstStyle/>
          <a:p>
            <a:pPr indent="-139700" lvl="0" marL="91440" rtl="0" algn="just">
              <a:lnSpc>
                <a:spcPct val="90000"/>
              </a:lnSpc>
              <a:spcBef>
                <a:spcPts val="0"/>
              </a:spcBef>
              <a:spcAft>
                <a:spcPts val="0"/>
              </a:spcAft>
              <a:buSzPts val="2200"/>
              <a:buChar char=" "/>
            </a:pPr>
            <a:r>
              <a:rPr b="1" lang="en-GB"/>
              <a:t>Example 1</a:t>
            </a:r>
            <a:endParaRPr/>
          </a:p>
          <a:p>
            <a:pPr indent="-139700" lvl="0" marL="91440" rtl="0" algn="just">
              <a:lnSpc>
                <a:spcPct val="90000"/>
              </a:lnSpc>
              <a:spcBef>
                <a:spcPts val="1400"/>
              </a:spcBef>
              <a:spcAft>
                <a:spcPts val="0"/>
              </a:spcAft>
              <a:buSzPts val="2200"/>
              <a:buChar char=" "/>
            </a:pPr>
            <a:r>
              <a:rPr lang="en-GB"/>
              <a:t>When company ABC buys an organization car for US $ 50,000, in its books of account, Motor Vehicle account is debited with US $ 50,000. Since organization cash is used to buy the car, then cash account is credited with US $ 50,000.   </a:t>
            </a:r>
            <a:endParaRPr/>
          </a:p>
          <a:p>
            <a:pPr indent="-139700" lvl="0" marL="91440" rtl="0" algn="just">
              <a:lnSpc>
                <a:spcPct val="90000"/>
              </a:lnSpc>
              <a:spcBef>
                <a:spcPts val="1400"/>
              </a:spcBef>
              <a:spcAft>
                <a:spcPts val="0"/>
              </a:spcAft>
              <a:buSzPts val="2200"/>
              <a:buChar char=" "/>
            </a:pPr>
            <a:br>
              <a:rPr lang="en-GB"/>
            </a:br>
            <a:r>
              <a:rPr b="1" lang="en-GB"/>
              <a:t>ACCOUNTING ENTRIES </a:t>
            </a:r>
            <a:endParaRPr/>
          </a:p>
          <a:p>
            <a:pPr indent="-139700" lvl="0" marL="91440" rtl="0" algn="just">
              <a:lnSpc>
                <a:spcPct val="90000"/>
              </a:lnSpc>
              <a:spcBef>
                <a:spcPts val="1400"/>
              </a:spcBef>
              <a:spcAft>
                <a:spcPts val="0"/>
              </a:spcAft>
              <a:buSzPts val="2200"/>
              <a:buChar char=" "/>
            </a:pPr>
            <a:r>
              <a:rPr lang="en-GB"/>
              <a:t>  Dr. Motor Vehicle Account US $ 50,000  </a:t>
            </a:r>
            <a:endParaRPr/>
          </a:p>
          <a:p>
            <a:pPr indent="-139700" lvl="0" marL="91440" rtl="0" algn="just">
              <a:lnSpc>
                <a:spcPct val="90000"/>
              </a:lnSpc>
              <a:spcBef>
                <a:spcPts val="1400"/>
              </a:spcBef>
              <a:spcAft>
                <a:spcPts val="0"/>
              </a:spcAft>
              <a:buSzPts val="2200"/>
              <a:buChar char=" "/>
            </a:pPr>
            <a:r>
              <a:rPr lang="en-GB"/>
              <a:t> Cr, Cash account US $ 50,000  </a:t>
            </a:r>
            <a:endParaRPr/>
          </a:p>
          <a:p>
            <a:pPr indent="-139700" lvl="0" marL="91440" rtl="0" algn="just">
              <a:lnSpc>
                <a:spcPct val="90000"/>
              </a:lnSpc>
              <a:spcBef>
                <a:spcPts val="1400"/>
              </a:spcBef>
              <a:spcAft>
                <a:spcPts val="0"/>
              </a:spcAft>
              <a:buSzPts val="2200"/>
              <a:buChar char=" "/>
            </a:pPr>
            <a:r>
              <a:rPr lang="en-GB"/>
              <a:t>Narration: Recognition of Purchase of Motor Vehicles using US $ 50,000  </a:t>
            </a:r>
            <a:endParaRPr/>
          </a:p>
          <a:p>
            <a:pPr indent="-139700" lvl="0" marL="91440" rtl="0" algn="just">
              <a:lnSpc>
                <a:spcPct val="90000"/>
              </a:lnSpc>
              <a:spcBef>
                <a:spcPts val="1400"/>
              </a:spcBef>
              <a:spcAft>
                <a:spcPts val="0"/>
              </a:spcAft>
              <a:buSzPts val="2200"/>
              <a:buChar char=" "/>
            </a:pPr>
            <a:r>
              <a:rPr lang="en-GB"/>
              <a:t>For those accounts with credit balances when they increase, you credit , but when they decrease you debit.</a:t>
            </a:r>
            <a:endParaRPr/>
          </a:p>
          <a:p>
            <a:pPr indent="-139700" lvl="0" marL="91440" rtl="0" algn="just">
              <a:lnSpc>
                <a:spcPct val="90000"/>
              </a:lnSpc>
              <a:spcBef>
                <a:spcPts val="1400"/>
              </a:spcBef>
              <a:spcAft>
                <a:spcPts val="0"/>
              </a:spcAft>
              <a:buSzPts val="2200"/>
              <a:buChar char=" "/>
            </a:pPr>
            <a:br>
              <a:rPr lang="en-GB"/>
            </a:br>
            <a:endParaRPr/>
          </a:p>
        </p:txBody>
      </p:sp>
      <p:sp>
        <p:nvSpPr>
          <p:cNvPr id="341" name="Google Shape;341;p27"/>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42" name="Google Shape;342;p27"/>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43" name="Google Shape;343;p27"/>
          <p:cNvSpPr txBox="1"/>
          <p:nvPr/>
        </p:nvSpPr>
        <p:spPr>
          <a:xfrm>
            <a:off x="1135888" y="270256"/>
            <a:ext cx="8018272" cy="1499616"/>
          </a:xfrm>
          <a:prstGeom prst="rect">
            <a:avLst/>
          </a:prstGeom>
          <a:noFill/>
          <a:ln>
            <a:noFill/>
          </a:ln>
        </p:spPr>
        <p:txBody>
          <a:bodyPr anchorCtr="0" anchor="ctr" bIns="45700" lIns="91425" spcFirstLastPara="1" rIns="91425" wrap="square" tIns="45700">
            <a:normAutofit/>
          </a:bodyPr>
          <a:lstStyle/>
          <a:p>
            <a:pPr indent="0" lvl="0" marL="0" marR="0" rtl="0" algn="l">
              <a:lnSpc>
                <a:spcPct val="80000"/>
              </a:lnSpc>
              <a:spcBef>
                <a:spcPts val="0"/>
              </a:spcBef>
              <a:spcAft>
                <a:spcPts val="0"/>
              </a:spcAft>
              <a:buClr>
                <a:srgbClr val="0D0D0D"/>
              </a:buClr>
              <a:buSzPts val="5000"/>
              <a:buFont typeface="Twentieth Century"/>
              <a:buNone/>
            </a:pPr>
            <a:r>
              <a:rPr b="1" lang="en-GB" sz="5000" cap="none">
                <a:solidFill>
                  <a:srgbClr val="0D0D0D"/>
                </a:solidFill>
                <a:latin typeface="Twentieth Century"/>
                <a:ea typeface="Twentieth Century"/>
                <a:cs typeface="Twentieth Century"/>
                <a:sym typeface="Twentieth Century"/>
              </a:rPr>
              <a:t>DOUBLE ENTRY</a:t>
            </a:r>
            <a:endParaRPr sz="5000" cap="none">
              <a:solidFill>
                <a:srgbClr val="0C0C0C"/>
              </a:solidFill>
              <a:latin typeface="Twentieth Century"/>
              <a:ea typeface="Twentieth Century"/>
              <a:cs typeface="Twentieth Century"/>
              <a:sym typeface="Twentieth Century"/>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47" name="Shape 347"/>
        <p:cNvGrpSpPr/>
        <p:nvPr/>
      </p:nvGrpSpPr>
      <p:grpSpPr>
        <a:xfrm>
          <a:off x="0" y="0"/>
          <a:ext cx="0" cy="0"/>
          <a:chOff x="0" y="0"/>
          <a:chExt cx="0" cy="0"/>
        </a:xfrm>
      </p:grpSpPr>
      <p:sp>
        <p:nvSpPr>
          <p:cNvPr id="348" name="Google Shape;348;p28"/>
          <p:cNvSpPr txBox="1"/>
          <p:nvPr>
            <p:ph idx="1" type="body"/>
          </p:nvPr>
        </p:nvSpPr>
        <p:spPr>
          <a:xfrm>
            <a:off x="1024128" y="1412240"/>
            <a:ext cx="8018271" cy="4023360"/>
          </a:xfrm>
          <a:prstGeom prst="rect">
            <a:avLst/>
          </a:prstGeom>
          <a:noFill/>
          <a:ln>
            <a:noFill/>
          </a:ln>
        </p:spPr>
        <p:txBody>
          <a:bodyPr anchorCtr="0" anchor="t" bIns="45700" lIns="45700" spcFirstLastPara="1" rIns="45700" wrap="square" tIns="45700">
            <a:noAutofit/>
          </a:bodyPr>
          <a:lstStyle/>
          <a:p>
            <a:pPr indent="-139700" lvl="0" marL="91440" rtl="0" algn="just">
              <a:lnSpc>
                <a:spcPct val="90000"/>
              </a:lnSpc>
              <a:spcBef>
                <a:spcPts val="0"/>
              </a:spcBef>
              <a:spcAft>
                <a:spcPts val="0"/>
              </a:spcAft>
              <a:buSzPts val="2200"/>
              <a:buChar char=" "/>
            </a:pPr>
            <a:r>
              <a:rPr b="1" lang="en-GB"/>
              <a:t>Example 2</a:t>
            </a:r>
            <a:endParaRPr/>
          </a:p>
          <a:p>
            <a:pPr indent="-139700" lvl="0" marL="91440" rtl="0" algn="just">
              <a:lnSpc>
                <a:spcPct val="90000"/>
              </a:lnSpc>
              <a:spcBef>
                <a:spcPts val="1400"/>
              </a:spcBef>
              <a:spcAft>
                <a:spcPts val="0"/>
              </a:spcAft>
              <a:buSzPts val="2200"/>
              <a:buChar char=" "/>
            </a:pPr>
            <a:r>
              <a:rPr lang="en-GB"/>
              <a:t>When a company pays its supplier Xyz for goods supplied at the beginning of the year worth US $ 1, 000   by cheque.</a:t>
            </a:r>
            <a:endParaRPr/>
          </a:p>
          <a:p>
            <a:pPr indent="-139700" lvl="0" marL="91440" rtl="0" algn="just">
              <a:lnSpc>
                <a:spcPct val="90000"/>
              </a:lnSpc>
              <a:spcBef>
                <a:spcPts val="1400"/>
              </a:spcBef>
              <a:spcAft>
                <a:spcPts val="0"/>
              </a:spcAft>
              <a:buSzPts val="2200"/>
              <a:buChar char=" "/>
            </a:pPr>
            <a:r>
              <a:rPr b="1" lang="en-GB"/>
              <a:t>ACCOUNTING ENTRY</a:t>
            </a:r>
            <a:endParaRPr/>
          </a:p>
          <a:p>
            <a:pPr indent="-139700" lvl="0" marL="91440" rtl="0" algn="just">
              <a:lnSpc>
                <a:spcPct val="90000"/>
              </a:lnSpc>
              <a:spcBef>
                <a:spcPts val="1400"/>
              </a:spcBef>
              <a:spcAft>
                <a:spcPts val="0"/>
              </a:spcAft>
              <a:buSzPts val="2200"/>
              <a:buChar char=" "/>
            </a:pPr>
            <a:r>
              <a:rPr lang="en-GB"/>
              <a:t>Dr. Xyz   US $ 1,000  </a:t>
            </a:r>
            <a:endParaRPr/>
          </a:p>
          <a:p>
            <a:pPr indent="-139700" lvl="0" marL="91440" rtl="0" algn="just">
              <a:lnSpc>
                <a:spcPct val="90000"/>
              </a:lnSpc>
              <a:spcBef>
                <a:spcPts val="1400"/>
              </a:spcBef>
              <a:spcAft>
                <a:spcPts val="0"/>
              </a:spcAft>
              <a:buSzPts val="2200"/>
              <a:buChar char=" "/>
            </a:pPr>
            <a:r>
              <a:rPr lang="en-GB"/>
              <a:t>Cr. Bank account   US $ 1,000  </a:t>
            </a:r>
            <a:endParaRPr/>
          </a:p>
          <a:p>
            <a:pPr indent="-139700" lvl="0" marL="91440" rtl="0" algn="just">
              <a:lnSpc>
                <a:spcPct val="90000"/>
              </a:lnSpc>
              <a:spcBef>
                <a:spcPts val="1400"/>
              </a:spcBef>
              <a:spcAft>
                <a:spcPts val="0"/>
              </a:spcAft>
              <a:buSzPts val="2200"/>
              <a:buChar char=" "/>
            </a:pPr>
            <a:r>
              <a:rPr lang="en-GB"/>
              <a:t>Narration: Recognition of payment to Xyz by cheque </a:t>
            </a:r>
            <a:endParaRPr/>
          </a:p>
          <a:p>
            <a:pPr indent="-139700" lvl="0" marL="91440" rtl="0" algn="just">
              <a:lnSpc>
                <a:spcPct val="90000"/>
              </a:lnSpc>
              <a:spcBef>
                <a:spcPts val="1400"/>
              </a:spcBef>
              <a:spcAft>
                <a:spcPts val="0"/>
              </a:spcAft>
              <a:buSzPts val="2200"/>
              <a:buChar char=" "/>
            </a:pPr>
            <a:br>
              <a:rPr lang="en-GB"/>
            </a:br>
            <a:endParaRPr/>
          </a:p>
        </p:txBody>
      </p:sp>
      <p:sp>
        <p:nvSpPr>
          <p:cNvPr id="349" name="Google Shape;349;p28"/>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50" name="Google Shape;350;p28"/>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51" name="Google Shape;351;p28"/>
          <p:cNvSpPr txBox="1"/>
          <p:nvPr/>
        </p:nvSpPr>
        <p:spPr>
          <a:xfrm>
            <a:off x="1135888" y="270256"/>
            <a:ext cx="8018272" cy="1499616"/>
          </a:xfrm>
          <a:prstGeom prst="rect">
            <a:avLst/>
          </a:prstGeom>
          <a:noFill/>
          <a:ln>
            <a:noFill/>
          </a:ln>
        </p:spPr>
        <p:txBody>
          <a:bodyPr anchorCtr="0" anchor="ctr" bIns="45700" lIns="91425" spcFirstLastPara="1" rIns="91425" wrap="square" tIns="45700">
            <a:normAutofit/>
          </a:bodyPr>
          <a:lstStyle/>
          <a:p>
            <a:pPr indent="0" lvl="0" marL="0" marR="0" rtl="0" algn="l">
              <a:lnSpc>
                <a:spcPct val="80000"/>
              </a:lnSpc>
              <a:spcBef>
                <a:spcPts val="0"/>
              </a:spcBef>
              <a:spcAft>
                <a:spcPts val="0"/>
              </a:spcAft>
              <a:buClr>
                <a:srgbClr val="0D0D0D"/>
              </a:buClr>
              <a:buSzPts val="5000"/>
              <a:buFont typeface="Twentieth Century"/>
              <a:buNone/>
            </a:pPr>
            <a:r>
              <a:rPr b="1" lang="en-GB" sz="5000" cap="none">
                <a:solidFill>
                  <a:srgbClr val="0D0D0D"/>
                </a:solidFill>
                <a:latin typeface="Twentieth Century"/>
                <a:ea typeface="Twentieth Century"/>
                <a:cs typeface="Twentieth Century"/>
                <a:sym typeface="Twentieth Century"/>
              </a:rPr>
              <a:t>DOUBLE ENTRY</a:t>
            </a:r>
            <a:endParaRPr sz="5000" cap="none">
              <a:solidFill>
                <a:srgbClr val="0C0C0C"/>
              </a:solidFill>
              <a:latin typeface="Twentieth Century"/>
              <a:ea typeface="Twentieth Century"/>
              <a:cs typeface="Twentieth Century"/>
              <a:sym typeface="Twentieth Century"/>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55" name="Shape 355"/>
        <p:cNvGrpSpPr/>
        <p:nvPr/>
      </p:nvGrpSpPr>
      <p:grpSpPr>
        <a:xfrm>
          <a:off x="0" y="0"/>
          <a:ext cx="0" cy="0"/>
          <a:chOff x="0" y="0"/>
          <a:chExt cx="0" cy="0"/>
        </a:xfrm>
      </p:grpSpPr>
      <p:sp>
        <p:nvSpPr>
          <p:cNvPr id="356" name="Google Shape;356;p29"/>
          <p:cNvSpPr txBox="1"/>
          <p:nvPr>
            <p:ph type="title"/>
          </p:nvPr>
        </p:nvSpPr>
        <p:spPr>
          <a:xfrm>
            <a:off x="1024128" y="585216"/>
            <a:ext cx="8018272" cy="149961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5000"/>
              <a:buFont typeface="Twentieth Century"/>
              <a:buNone/>
            </a:pPr>
            <a:r>
              <a:rPr lang="en-GB"/>
              <a:t>CONCLUSION OF LESSON ONE </a:t>
            </a:r>
            <a:endParaRPr/>
          </a:p>
        </p:txBody>
      </p:sp>
      <p:sp>
        <p:nvSpPr>
          <p:cNvPr id="357" name="Google Shape;357;p29"/>
          <p:cNvSpPr txBox="1"/>
          <p:nvPr>
            <p:ph idx="1" type="body"/>
          </p:nvPr>
        </p:nvSpPr>
        <p:spPr>
          <a:xfrm>
            <a:off x="1024128" y="2286000"/>
            <a:ext cx="8018271" cy="4023360"/>
          </a:xfrm>
          <a:prstGeom prst="rect">
            <a:avLst/>
          </a:prstGeom>
          <a:noFill/>
          <a:ln>
            <a:noFill/>
          </a:ln>
        </p:spPr>
        <p:txBody>
          <a:bodyPr anchorCtr="0" anchor="t" bIns="45700" lIns="45700" spcFirstLastPara="1" rIns="45700" wrap="square" tIns="45700">
            <a:normAutofit lnSpcReduction="10000"/>
          </a:bodyPr>
          <a:lstStyle/>
          <a:p>
            <a:pPr indent="-139700" lvl="0" marL="91440" rtl="0" algn="l">
              <a:lnSpc>
                <a:spcPct val="90000"/>
              </a:lnSpc>
              <a:spcBef>
                <a:spcPts val="0"/>
              </a:spcBef>
              <a:spcAft>
                <a:spcPts val="0"/>
              </a:spcAft>
              <a:buSzPts val="2200"/>
              <a:buChar char=" "/>
            </a:pPr>
            <a:r>
              <a:rPr lang="en-GB"/>
              <a:t>In a summary, financial accounting helps to address the following key issues: </a:t>
            </a:r>
            <a:endParaRPr/>
          </a:p>
          <a:p>
            <a:pPr indent="-139700" lvl="0" marL="91440" rtl="0" algn="l">
              <a:lnSpc>
                <a:spcPct val="90000"/>
              </a:lnSpc>
              <a:spcBef>
                <a:spcPts val="1400"/>
              </a:spcBef>
              <a:spcAft>
                <a:spcPts val="0"/>
              </a:spcAft>
              <a:buSzPts val="2200"/>
              <a:buChar char=" "/>
            </a:pPr>
            <a:r>
              <a:rPr lang="en-GB"/>
              <a:t>What the organisation  is worth;</a:t>
            </a:r>
            <a:endParaRPr/>
          </a:p>
          <a:p>
            <a:pPr indent="0" lvl="0" marL="91440" rtl="0" algn="l">
              <a:lnSpc>
                <a:spcPct val="90000"/>
              </a:lnSpc>
              <a:spcBef>
                <a:spcPts val="1400"/>
              </a:spcBef>
              <a:spcAft>
                <a:spcPts val="0"/>
              </a:spcAft>
              <a:buSzPts val="2200"/>
              <a:buNone/>
            </a:pPr>
            <a:r>
              <a:t/>
            </a:r>
            <a:endParaRPr/>
          </a:p>
          <a:p>
            <a:pPr indent="-139700" lvl="0" marL="91440" rtl="0" algn="l">
              <a:lnSpc>
                <a:spcPct val="90000"/>
              </a:lnSpc>
              <a:spcBef>
                <a:spcPts val="1400"/>
              </a:spcBef>
              <a:spcAft>
                <a:spcPts val="0"/>
              </a:spcAft>
              <a:buSzPts val="2200"/>
              <a:buChar char=" "/>
            </a:pPr>
            <a:r>
              <a:rPr lang="en-GB"/>
              <a:t>How much cash and cash equivalence  that the organisation has;</a:t>
            </a:r>
            <a:endParaRPr/>
          </a:p>
          <a:p>
            <a:pPr indent="0" lvl="0" marL="91440" rtl="0" algn="l">
              <a:lnSpc>
                <a:spcPct val="90000"/>
              </a:lnSpc>
              <a:spcBef>
                <a:spcPts val="1400"/>
              </a:spcBef>
              <a:spcAft>
                <a:spcPts val="0"/>
              </a:spcAft>
              <a:buSzPts val="2200"/>
              <a:buNone/>
            </a:pPr>
            <a:r>
              <a:t/>
            </a:r>
            <a:endParaRPr/>
          </a:p>
          <a:p>
            <a:pPr indent="-139700" lvl="0" marL="91440" rtl="0" algn="l">
              <a:lnSpc>
                <a:spcPct val="90000"/>
              </a:lnSpc>
              <a:spcBef>
                <a:spcPts val="1400"/>
              </a:spcBef>
              <a:spcAft>
                <a:spcPts val="0"/>
              </a:spcAft>
              <a:buSzPts val="2200"/>
              <a:buChar char=" "/>
            </a:pPr>
            <a:r>
              <a:rPr lang="en-GB"/>
              <a:t>Assets utilization efficiency </a:t>
            </a:r>
            <a:endParaRPr/>
          </a:p>
          <a:p>
            <a:pPr indent="0" lvl="0" marL="91440" rtl="0" algn="l">
              <a:lnSpc>
                <a:spcPct val="90000"/>
              </a:lnSpc>
              <a:spcBef>
                <a:spcPts val="1400"/>
              </a:spcBef>
              <a:spcAft>
                <a:spcPts val="0"/>
              </a:spcAft>
              <a:buSzPts val="2200"/>
              <a:buNone/>
            </a:pPr>
            <a:r>
              <a:t/>
            </a:r>
            <a:endParaRPr/>
          </a:p>
          <a:p>
            <a:pPr indent="-139700" lvl="0" marL="91440" rtl="0" algn="l">
              <a:lnSpc>
                <a:spcPct val="90000"/>
              </a:lnSpc>
              <a:spcBef>
                <a:spcPts val="1400"/>
              </a:spcBef>
              <a:spcAft>
                <a:spcPts val="0"/>
              </a:spcAft>
              <a:buSzPts val="2200"/>
              <a:buChar char=" "/>
            </a:pPr>
            <a:r>
              <a:rPr lang="en-GB"/>
              <a:t>What transaction(s) was worth </a:t>
            </a:r>
            <a:endParaRPr/>
          </a:p>
        </p:txBody>
      </p:sp>
      <p:sp>
        <p:nvSpPr>
          <p:cNvPr id="358" name="Google Shape;358;p29"/>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59" name="Google Shape;359;p29"/>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63" name="Shape 363"/>
        <p:cNvGrpSpPr/>
        <p:nvPr/>
      </p:nvGrpSpPr>
      <p:grpSpPr>
        <a:xfrm>
          <a:off x="0" y="0"/>
          <a:ext cx="0" cy="0"/>
          <a:chOff x="0" y="0"/>
          <a:chExt cx="0" cy="0"/>
        </a:xfrm>
      </p:grpSpPr>
      <p:sp>
        <p:nvSpPr>
          <p:cNvPr id="364" name="Google Shape;364;p30"/>
          <p:cNvSpPr txBox="1"/>
          <p:nvPr>
            <p:ph type="title"/>
          </p:nvPr>
        </p:nvSpPr>
        <p:spPr>
          <a:xfrm>
            <a:off x="1024128" y="585216"/>
            <a:ext cx="8018272" cy="149961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5000"/>
              <a:buFont typeface="Twentieth Century"/>
              <a:buNone/>
            </a:pPr>
            <a:r>
              <a:rPr lang="en-GB"/>
              <a:t>CONCLUSION OF LESSON ONE </a:t>
            </a:r>
            <a:endParaRPr/>
          </a:p>
        </p:txBody>
      </p:sp>
      <p:sp>
        <p:nvSpPr>
          <p:cNvPr id="365" name="Google Shape;365;p30"/>
          <p:cNvSpPr txBox="1"/>
          <p:nvPr>
            <p:ph idx="1" type="body"/>
          </p:nvPr>
        </p:nvSpPr>
        <p:spPr>
          <a:xfrm>
            <a:off x="1024128" y="2084832"/>
            <a:ext cx="8018271" cy="4224528"/>
          </a:xfrm>
          <a:prstGeom prst="rect">
            <a:avLst/>
          </a:prstGeom>
          <a:noFill/>
          <a:ln>
            <a:noFill/>
          </a:ln>
        </p:spPr>
        <p:txBody>
          <a:bodyPr anchorCtr="0" anchor="t" bIns="45700" lIns="45700" spcFirstLastPara="1" rIns="45700" wrap="square" tIns="45700">
            <a:normAutofit lnSpcReduction="10000"/>
          </a:bodyPr>
          <a:lstStyle/>
          <a:p>
            <a:pPr indent="-139700" lvl="0" marL="91440" rtl="0" algn="l">
              <a:lnSpc>
                <a:spcPct val="90000"/>
              </a:lnSpc>
              <a:spcBef>
                <a:spcPts val="0"/>
              </a:spcBef>
              <a:spcAft>
                <a:spcPts val="0"/>
              </a:spcAft>
              <a:buSzPts val="2200"/>
              <a:buChar char=" "/>
            </a:pPr>
            <a:r>
              <a:rPr lang="en-GB"/>
              <a:t>How well an organisation is performing  relative to  established targets</a:t>
            </a:r>
            <a:endParaRPr/>
          </a:p>
          <a:p>
            <a:pPr indent="-139700" lvl="0" marL="91440" rtl="0" algn="l">
              <a:lnSpc>
                <a:spcPct val="90000"/>
              </a:lnSpc>
              <a:spcBef>
                <a:spcPts val="1400"/>
              </a:spcBef>
              <a:spcAft>
                <a:spcPts val="0"/>
              </a:spcAft>
              <a:buSzPts val="2200"/>
              <a:buChar char=" "/>
            </a:pPr>
            <a:r>
              <a:rPr lang="en-GB"/>
              <a:t>How well an organisation is performing compared to past years and   relative to other firms or companies in the same sector or industry. </a:t>
            </a:r>
            <a:endParaRPr/>
          </a:p>
          <a:p>
            <a:pPr indent="-139700" lvl="0" marL="91440" rtl="0" algn="l">
              <a:lnSpc>
                <a:spcPct val="90000"/>
              </a:lnSpc>
              <a:spcBef>
                <a:spcPts val="1400"/>
              </a:spcBef>
              <a:spcAft>
                <a:spcPts val="0"/>
              </a:spcAft>
              <a:buSzPts val="2200"/>
              <a:buChar char=" "/>
            </a:pPr>
            <a:r>
              <a:rPr lang="en-GB"/>
              <a:t>How much  an organisation  owe other parties (debt);</a:t>
            </a:r>
            <a:endParaRPr/>
          </a:p>
          <a:p>
            <a:pPr indent="-139700" lvl="0" marL="91440" rtl="0" algn="l">
              <a:lnSpc>
                <a:spcPct val="90000"/>
              </a:lnSpc>
              <a:spcBef>
                <a:spcPts val="1400"/>
              </a:spcBef>
              <a:spcAft>
                <a:spcPts val="0"/>
              </a:spcAft>
              <a:buSzPts val="2200"/>
              <a:buChar char=" "/>
            </a:pPr>
            <a:r>
              <a:rPr lang="en-GB"/>
              <a:t>How much  organisation’s  stakeholders owe it</a:t>
            </a:r>
            <a:endParaRPr/>
          </a:p>
          <a:p>
            <a:pPr indent="-139700" lvl="0" marL="91440" rtl="0" algn="l">
              <a:lnSpc>
                <a:spcPct val="90000"/>
              </a:lnSpc>
              <a:spcBef>
                <a:spcPts val="1400"/>
              </a:spcBef>
              <a:spcAft>
                <a:spcPts val="0"/>
              </a:spcAft>
              <a:buSzPts val="2200"/>
              <a:buChar char=" "/>
            </a:pPr>
            <a:r>
              <a:rPr lang="en-GB"/>
              <a:t>Establish how much resources are available for distribution  as dividends to Ordinary Shareholders ( Owners )  </a:t>
            </a:r>
            <a:endParaRPr/>
          </a:p>
          <a:p>
            <a:pPr indent="-139700" lvl="0" marL="91440" rtl="0" algn="l">
              <a:lnSpc>
                <a:spcPct val="90000"/>
              </a:lnSpc>
              <a:spcBef>
                <a:spcPts val="1400"/>
              </a:spcBef>
              <a:spcAft>
                <a:spcPts val="0"/>
              </a:spcAft>
              <a:buSzPts val="2200"/>
              <a:buChar char=" "/>
            </a:pPr>
            <a:r>
              <a:rPr lang="en-GB"/>
              <a:t>The above issues are addressed through Statement of Financial Position (Balance Sheet), Comprehensive Income Statement and Cash Flow Statement. </a:t>
            </a:r>
            <a:endParaRPr/>
          </a:p>
        </p:txBody>
      </p:sp>
      <p:sp>
        <p:nvSpPr>
          <p:cNvPr id="366" name="Google Shape;366;p30"/>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67" name="Google Shape;367;p30"/>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2"/>
        </a:solidFill>
      </p:bgPr>
    </p:bg>
    <p:spTree>
      <p:nvGrpSpPr>
        <p:cNvPr id="371" name="Shape 371"/>
        <p:cNvGrpSpPr/>
        <p:nvPr/>
      </p:nvGrpSpPr>
      <p:grpSpPr>
        <a:xfrm>
          <a:off x="0" y="0"/>
          <a:ext cx="0" cy="0"/>
          <a:chOff x="0" y="0"/>
          <a:chExt cx="0" cy="0"/>
        </a:xfrm>
      </p:grpSpPr>
      <p:sp>
        <p:nvSpPr>
          <p:cNvPr id="372" name="Google Shape;372;p31"/>
          <p:cNvSpPr/>
          <p:nvPr/>
        </p:nvSpPr>
        <p:spPr>
          <a:xfrm>
            <a:off x="0" y="0"/>
            <a:ext cx="12192000" cy="4572001"/>
          </a:xfrm>
          <a:prstGeom prst="rect">
            <a:avLst/>
          </a:prstGeom>
          <a:solidFill>
            <a:srgbClr val="1482AB"/>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73" name="Google Shape;373;p31"/>
          <p:cNvSpPr/>
          <p:nvPr/>
        </p:nvSpPr>
        <p:spPr>
          <a:xfrm>
            <a:off x="-1" y="0"/>
            <a:ext cx="12192000" cy="4572001"/>
          </a:xfrm>
          <a:custGeom>
            <a:rect b="b" l="l" r="r" t="t"/>
            <a:pathLst>
              <a:path extrusionOk="0" h="4572001" w="12192000">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dk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374" name="Google Shape;374;p31"/>
          <p:cNvCxnSpPr/>
          <p:nvPr/>
        </p:nvCxnSpPr>
        <p:spPr>
          <a:xfrm rot="10800000">
            <a:off x="8386843" y="5264106"/>
            <a:ext cx="0" cy="914400"/>
          </a:xfrm>
          <a:prstGeom prst="straightConnector1">
            <a:avLst/>
          </a:prstGeom>
          <a:noFill/>
          <a:ln cap="flat" cmpd="sng" w="19050">
            <a:solidFill>
              <a:srgbClr val="1482AB"/>
            </a:solidFill>
            <a:prstDash val="solid"/>
            <a:round/>
            <a:headEnd len="sm" w="sm" type="none"/>
            <a:tailEnd len="sm" w="sm" type="none"/>
          </a:ln>
        </p:spPr>
      </p:cxnSp>
      <p:sp>
        <p:nvSpPr>
          <p:cNvPr id="375" name="Google Shape;375;p31"/>
          <p:cNvSpPr/>
          <p:nvPr/>
        </p:nvSpPr>
        <p:spPr>
          <a:xfrm>
            <a:off x="0" y="0"/>
            <a:ext cx="12188726" cy="6858975"/>
          </a:xfrm>
          <a:prstGeom prst="rect">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76" name="Google Shape;376;p31"/>
          <p:cNvSpPr txBox="1"/>
          <p:nvPr>
            <p:ph type="title"/>
          </p:nvPr>
        </p:nvSpPr>
        <p:spPr>
          <a:xfrm>
            <a:off x="324575" y="508050"/>
            <a:ext cx="11080200" cy="5042700"/>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chemeClr val="dk1"/>
              </a:buClr>
              <a:buSzPts val="1100"/>
              <a:buFont typeface="Arial"/>
              <a:buNone/>
            </a:pPr>
            <a:r>
              <a:rPr b="1" lang="en-GB">
                <a:solidFill>
                  <a:schemeClr val="lt1"/>
                </a:solidFill>
              </a:rPr>
              <a:t>References</a:t>
            </a:r>
            <a:endParaRPr b="1">
              <a:solidFill>
                <a:schemeClr val="lt1"/>
              </a:solidFill>
            </a:endParaRPr>
          </a:p>
          <a:p>
            <a:pPr indent="0" lvl="0" marL="0" rtl="0" algn="l">
              <a:lnSpc>
                <a:spcPct val="80000"/>
              </a:lnSpc>
              <a:spcBef>
                <a:spcPts val="0"/>
              </a:spcBef>
              <a:spcAft>
                <a:spcPts val="0"/>
              </a:spcAft>
              <a:buClr>
                <a:schemeClr val="dk1"/>
              </a:buClr>
              <a:buSzPts val="1100"/>
              <a:buFont typeface="Arial"/>
              <a:buNone/>
            </a:pPr>
            <a:r>
              <a:t/>
            </a:r>
            <a:endParaRPr b="1">
              <a:solidFill>
                <a:schemeClr val="lt1"/>
              </a:solidFill>
            </a:endParaRPr>
          </a:p>
          <a:p>
            <a:pPr indent="0" lvl="0" marL="0" rtl="0" algn="l">
              <a:lnSpc>
                <a:spcPct val="80000"/>
              </a:lnSpc>
              <a:spcBef>
                <a:spcPts val="0"/>
              </a:spcBef>
              <a:spcAft>
                <a:spcPts val="0"/>
              </a:spcAft>
              <a:buClr>
                <a:schemeClr val="dk1"/>
              </a:buClr>
              <a:buSzPts val="1100"/>
              <a:buFont typeface="Arial"/>
              <a:buNone/>
            </a:pPr>
            <a:r>
              <a:rPr lang="en-GB" sz="4200">
                <a:solidFill>
                  <a:schemeClr val="lt1"/>
                </a:solidFill>
              </a:rPr>
              <a:t>McCallig, J. (2008). Introductory financial accounting: Using international financial reporting standards. John McCallig. </a:t>
            </a:r>
            <a:endParaRPr sz="4200">
              <a:solidFill>
                <a:schemeClr val="lt1"/>
              </a:solidFill>
            </a:endParaRPr>
          </a:p>
          <a:p>
            <a:pPr indent="0" lvl="0" marL="0" rtl="0" algn="l">
              <a:lnSpc>
                <a:spcPct val="80000"/>
              </a:lnSpc>
              <a:spcBef>
                <a:spcPts val="0"/>
              </a:spcBef>
              <a:spcAft>
                <a:spcPts val="0"/>
              </a:spcAft>
              <a:buClr>
                <a:schemeClr val="dk1"/>
              </a:buClr>
              <a:buSzPts val="1100"/>
              <a:buFont typeface="Arial"/>
              <a:buNone/>
            </a:pPr>
            <a:r>
              <a:t/>
            </a:r>
            <a:endParaRPr sz="4200">
              <a:solidFill>
                <a:schemeClr val="lt1"/>
              </a:solidFill>
            </a:endParaRPr>
          </a:p>
          <a:p>
            <a:pPr indent="0" lvl="0" marL="0" rtl="0" algn="l">
              <a:lnSpc>
                <a:spcPct val="80000"/>
              </a:lnSpc>
              <a:spcBef>
                <a:spcPts val="0"/>
              </a:spcBef>
              <a:spcAft>
                <a:spcPts val="0"/>
              </a:spcAft>
              <a:buClr>
                <a:schemeClr val="dk1"/>
              </a:buClr>
              <a:buSzPts val="1100"/>
              <a:buFont typeface="Arial"/>
              <a:buNone/>
            </a:pPr>
            <a:r>
              <a:rPr lang="en-GB" sz="4200">
                <a:solidFill>
                  <a:schemeClr val="lt1"/>
                </a:solidFill>
              </a:rPr>
              <a:t>Williams, J., Haka, S., Bettner, M. S., Meigs, R. (2002). Financial accounting. Irwin/McGraw-Hill.</a:t>
            </a:r>
            <a:endParaRPr sz="4200">
              <a:solidFill>
                <a:schemeClr val="lt1"/>
              </a:solidFill>
            </a:endParaRPr>
          </a:p>
          <a:p>
            <a:pPr indent="0" lvl="0" marL="0" rtl="0" algn="l">
              <a:lnSpc>
                <a:spcPct val="80000"/>
              </a:lnSpc>
              <a:spcBef>
                <a:spcPts val="0"/>
              </a:spcBef>
              <a:spcAft>
                <a:spcPts val="0"/>
              </a:spcAft>
              <a:buClr>
                <a:schemeClr val="lt1"/>
              </a:buClr>
              <a:buSzPts val="5000"/>
              <a:buFont typeface="Twentieth Century"/>
              <a:buNone/>
            </a:pPr>
            <a:r>
              <a:t/>
            </a:r>
            <a:endParaRPr sz="4200">
              <a:solidFill>
                <a:schemeClr val="lt1"/>
              </a:solidFill>
            </a:endParaRPr>
          </a:p>
        </p:txBody>
      </p:sp>
      <p:cxnSp>
        <p:nvCxnSpPr>
          <p:cNvPr id="377" name="Google Shape;377;p31"/>
          <p:cNvCxnSpPr/>
          <p:nvPr/>
        </p:nvCxnSpPr>
        <p:spPr>
          <a:xfrm rot="10800000">
            <a:off x="8386843" y="5264106"/>
            <a:ext cx="0" cy="914400"/>
          </a:xfrm>
          <a:prstGeom prst="straightConnector1">
            <a:avLst/>
          </a:prstGeom>
          <a:noFill/>
          <a:ln cap="flat" cmpd="sng" w="19050">
            <a:solidFill>
              <a:schemeClr val="lt1">
                <a:alpha val="80000"/>
              </a:schemeClr>
            </a:solidFill>
            <a:prstDash val="solid"/>
            <a:round/>
            <a:headEnd len="sm" w="sm" type="none"/>
            <a:tailEnd len="sm" w="sm" type="none"/>
          </a:ln>
        </p:spPr>
      </p:cxnSp>
    </p:spTree>
  </p:cSld>
  <p:clrMapOvr>
    <a:masterClrMapping/>
  </p:clrMapOvr>
</p:sld>
</file>

<file path=ppt/theme/theme1.xml><?xml version="1.0" encoding="utf-8"?>
<a:theme xmlns:a="http://schemas.openxmlformats.org/drawingml/2006/main" xmlns:r="http://schemas.openxmlformats.org/officeDocument/2006/relationships" name="Integral">
  <a:themeElements>
    <a:clrScheme name="Integral">
      <a:dk1>
        <a:srgbClr val="000000"/>
      </a:dk1>
      <a:lt1>
        <a:srgbClr val="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Integral">
  <a:themeElements>
    <a:clrScheme name="Integral">
      <a:dk1>
        <a:srgbClr val="000000"/>
      </a:dk1>
      <a:lt1>
        <a:srgbClr val="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2023-09-08T10:59:38Z</dcterms:created>
  <dc:creator>Frank Muhoho</dc:creator>
</cp:coreProperties>
</file>