
<file path=[Content_Types].xml><?xml version="1.0" encoding="utf-8"?>
<Types xmlns="http://schemas.openxmlformats.org/package/2006/content-types">
  <Default ContentType="image/jpeg" Extension="jpg"/>
  <Default ContentType="application/xml" Extension="xml"/>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0" roundtripDataSignature="AMtx7mj15EsrDHylCAVPItvzhTzVpFoot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0" Type="http://customschemas.google.com/relationships/presentationmetadata" Target="metadata"/><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g1e887fd0a29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g1e887fd0a29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2" name="Shape 12"/>
        <p:cNvGrpSpPr/>
        <p:nvPr/>
      </p:nvGrpSpPr>
      <p:grpSpPr>
        <a:xfrm>
          <a:off x="0" y="0"/>
          <a:ext cx="0" cy="0"/>
          <a:chOff x="0" y="0"/>
          <a:chExt cx="0" cy="0"/>
        </a:xfrm>
      </p:grpSpPr>
      <p:sp>
        <p:nvSpPr>
          <p:cNvPr id="13" name="Google Shape;13;p27"/>
          <p:cNvSpPr/>
          <p:nvPr/>
        </p:nvSpPr>
        <p:spPr>
          <a:xfrm>
            <a:off x="0" y="0"/>
            <a:ext cx="12192000" cy="4572001"/>
          </a:xfrm>
          <a:prstGeom prst="rect">
            <a:avLst/>
          </a:prstGeom>
          <a:solidFill>
            <a:srgbClr val="1482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27"/>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27"/>
          <p:cNvSpPr txBox="1"/>
          <p:nvPr>
            <p:ph type="ctrTitle"/>
          </p:nvPr>
        </p:nvSpPr>
        <p:spPr>
          <a:xfrm>
            <a:off x="457200" y="4960137"/>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 name="Google Shape;16;p27"/>
          <p:cNvSpPr txBox="1"/>
          <p:nvPr>
            <p:ph idx="1" type="subTitle"/>
          </p:nvPr>
        </p:nvSpPr>
        <p:spPr>
          <a:xfrm>
            <a:off x="8610600" y="4960137"/>
            <a:ext cx="3200400" cy="146304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SzPts val="1800"/>
              <a:buNone/>
              <a:defRPr sz="1800">
                <a:solidFill>
                  <a:srgbClr val="0C0C0C"/>
                </a:solidFill>
              </a:defRPr>
            </a:lvl1pPr>
            <a:lvl2pPr lvl="1" algn="ctr">
              <a:lnSpc>
                <a:spcPct val="90000"/>
              </a:lnSpc>
              <a:spcBef>
                <a:spcPts val="200"/>
              </a:spcBef>
              <a:spcAft>
                <a:spcPts val="0"/>
              </a:spcAft>
              <a:buSzPts val="1800"/>
              <a:buNone/>
              <a:defRPr sz="1800"/>
            </a:lvl2pPr>
            <a:lvl3pPr lvl="2" algn="ctr">
              <a:lnSpc>
                <a:spcPct val="90000"/>
              </a:lnSpc>
              <a:spcBef>
                <a:spcPts val="400"/>
              </a:spcBef>
              <a:spcAft>
                <a:spcPts val="0"/>
              </a:spcAft>
              <a:buSzPts val="1800"/>
              <a:buNone/>
              <a:defRPr sz="1800"/>
            </a:lvl3pPr>
            <a:lvl4pPr lvl="3" algn="ctr">
              <a:lnSpc>
                <a:spcPct val="90000"/>
              </a:lnSpc>
              <a:spcBef>
                <a:spcPts val="400"/>
              </a:spcBef>
              <a:spcAft>
                <a:spcPts val="0"/>
              </a:spcAft>
              <a:buSzPts val="1800"/>
              <a:buNone/>
              <a:defRPr sz="1800"/>
            </a:lvl4pPr>
            <a:lvl5pPr lvl="4" algn="ctr">
              <a:lnSpc>
                <a:spcPct val="90000"/>
              </a:lnSpc>
              <a:spcBef>
                <a:spcPts val="400"/>
              </a:spcBef>
              <a:spcAft>
                <a:spcPts val="0"/>
              </a:spcAft>
              <a:buSzPts val="1800"/>
              <a:buNone/>
              <a:defRPr sz="1800"/>
            </a:lvl5pPr>
            <a:lvl6pPr lvl="5" algn="ctr">
              <a:lnSpc>
                <a:spcPct val="90000"/>
              </a:lnSpc>
              <a:spcBef>
                <a:spcPts val="400"/>
              </a:spcBef>
              <a:spcAft>
                <a:spcPts val="0"/>
              </a:spcAft>
              <a:buSzPts val="1800"/>
              <a:buNone/>
              <a:defRPr sz="1800"/>
            </a:lvl6pPr>
            <a:lvl7pPr lvl="6" algn="ctr">
              <a:lnSpc>
                <a:spcPct val="90000"/>
              </a:lnSpc>
              <a:spcBef>
                <a:spcPts val="400"/>
              </a:spcBef>
              <a:spcAft>
                <a:spcPts val="0"/>
              </a:spcAft>
              <a:buSzPts val="1800"/>
              <a:buNone/>
              <a:defRPr sz="1800"/>
            </a:lvl7pPr>
            <a:lvl8pPr lvl="7" algn="ctr">
              <a:lnSpc>
                <a:spcPct val="90000"/>
              </a:lnSpc>
              <a:spcBef>
                <a:spcPts val="400"/>
              </a:spcBef>
              <a:spcAft>
                <a:spcPts val="0"/>
              </a:spcAft>
              <a:buSzPts val="1800"/>
              <a:buNone/>
              <a:defRPr sz="1800"/>
            </a:lvl8pPr>
            <a:lvl9pPr lvl="8" algn="ctr">
              <a:lnSpc>
                <a:spcPct val="90000"/>
              </a:lnSpc>
              <a:spcBef>
                <a:spcPts val="400"/>
              </a:spcBef>
              <a:spcAft>
                <a:spcPts val="400"/>
              </a:spcAft>
              <a:buSzPts val="1800"/>
              <a:buNone/>
              <a:defRPr sz="1800"/>
            </a:lvl9pPr>
          </a:lstStyle>
          <a:p/>
        </p:txBody>
      </p:sp>
      <p:sp>
        <p:nvSpPr>
          <p:cNvPr id="17" name="Google Shape;17;p27"/>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27"/>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7"/>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cxnSp>
        <p:nvCxnSpPr>
          <p:cNvPr id="20" name="Google Shape;20;p27"/>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28"/>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28"/>
          <p:cNvSpPr txBox="1"/>
          <p:nvPr>
            <p:ph idx="1" type="body"/>
          </p:nvPr>
        </p:nvSpPr>
        <p:spPr>
          <a:xfrm>
            <a:off x="1024128" y="2286000"/>
            <a:ext cx="9720073"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24" name="Google Shape;24;p28"/>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28"/>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28"/>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27" name="Shape 27"/>
        <p:cNvGrpSpPr/>
        <p:nvPr/>
      </p:nvGrpSpPr>
      <p:grpSpPr>
        <a:xfrm>
          <a:off x="0" y="0"/>
          <a:ext cx="0" cy="0"/>
          <a:chOff x="0" y="0"/>
          <a:chExt cx="0" cy="0"/>
        </a:xfrm>
      </p:grpSpPr>
      <p:sp>
        <p:nvSpPr>
          <p:cNvPr id="28" name="Google Shape;28;p29"/>
          <p:cNvSpPr/>
          <p:nvPr/>
        </p:nvSpPr>
        <p:spPr>
          <a:xfrm>
            <a:off x="0" y="0"/>
            <a:ext cx="12192000" cy="4572001"/>
          </a:xfrm>
          <a:prstGeom prst="rect">
            <a:avLst/>
          </a:prstGeom>
          <a:solidFill>
            <a:srgbClr val="1D9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29"/>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29"/>
          <p:cNvSpPr txBox="1"/>
          <p:nvPr>
            <p:ph type="title"/>
          </p:nvPr>
        </p:nvSpPr>
        <p:spPr>
          <a:xfrm>
            <a:off x="457200" y="4960137"/>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b="0"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29"/>
          <p:cNvSpPr txBox="1"/>
          <p:nvPr>
            <p:ph idx="1" type="body"/>
          </p:nvPr>
        </p:nvSpPr>
        <p:spPr>
          <a:xfrm>
            <a:off x="8610600" y="4960137"/>
            <a:ext cx="3200400" cy="1463040"/>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0"/>
              </a:spcBef>
              <a:spcAft>
                <a:spcPts val="0"/>
              </a:spcAft>
              <a:buSzPts val="1800"/>
              <a:buNone/>
              <a:defRPr sz="1800">
                <a:solidFill>
                  <a:srgbClr val="0C0C0C"/>
                </a:solidFill>
              </a:defRPr>
            </a:lvl1pPr>
            <a:lvl2pPr indent="-228600" lvl="1" marL="914400" algn="l">
              <a:lnSpc>
                <a:spcPct val="90000"/>
              </a:lnSpc>
              <a:spcBef>
                <a:spcPts val="200"/>
              </a:spcBef>
              <a:spcAft>
                <a:spcPts val="0"/>
              </a:spcAft>
              <a:buSzPts val="1800"/>
              <a:buNone/>
              <a:defRPr sz="1800">
                <a:solidFill>
                  <a:srgbClr val="888888"/>
                </a:solidFill>
              </a:defRPr>
            </a:lvl2pPr>
            <a:lvl3pPr indent="-228600" lvl="2" marL="1371600" algn="l">
              <a:lnSpc>
                <a:spcPct val="90000"/>
              </a:lnSpc>
              <a:spcBef>
                <a:spcPts val="400"/>
              </a:spcBef>
              <a:spcAft>
                <a:spcPts val="0"/>
              </a:spcAft>
              <a:buSzPts val="1600"/>
              <a:buNone/>
              <a:defRPr sz="1600">
                <a:solidFill>
                  <a:srgbClr val="888888"/>
                </a:solidFill>
              </a:defRPr>
            </a:lvl3pPr>
            <a:lvl4pPr indent="-228600" lvl="3" marL="1828800" algn="l">
              <a:lnSpc>
                <a:spcPct val="90000"/>
              </a:lnSpc>
              <a:spcBef>
                <a:spcPts val="400"/>
              </a:spcBef>
              <a:spcAft>
                <a:spcPts val="0"/>
              </a:spcAft>
              <a:buSzPts val="1400"/>
              <a:buNone/>
              <a:defRPr sz="1400">
                <a:solidFill>
                  <a:srgbClr val="888888"/>
                </a:solidFill>
              </a:defRPr>
            </a:lvl4pPr>
            <a:lvl5pPr indent="-228600" lvl="4" marL="2286000" algn="l">
              <a:lnSpc>
                <a:spcPct val="90000"/>
              </a:lnSpc>
              <a:spcBef>
                <a:spcPts val="400"/>
              </a:spcBef>
              <a:spcAft>
                <a:spcPts val="0"/>
              </a:spcAft>
              <a:buSzPts val="1400"/>
              <a:buNone/>
              <a:defRPr sz="1400">
                <a:solidFill>
                  <a:srgbClr val="888888"/>
                </a:solidFill>
              </a:defRPr>
            </a:lvl5pPr>
            <a:lvl6pPr indent="-228600" lvl="5" marL="2743200" algn="l">
              <a:lnSpc>
                <a:spcPct val="90000"/>
              </a:lnSpc>
              <a:spcBef>
                <a:spcPts val="400"/>
              </a:spcBef>
              <a:spcAft>
                <a:spcPts val="0"/>
              </a:spcAft>
              <a:buSzPts val="1400"/>
              <a:buNone/>
              <a:defRPr sz="1400">
                <a:solidFill>
                  <a:srgbClr val="888888"/>
                </a:solidFill>
              </a:defRPr>
            </a:lvl6pPr>
            <a:lvl7pPr indent="-228600" lvl="6" marL="3200400" algn="l">
              <a:lnSpc>
                <a:spcPct val="90000"/>
              </a:lnSpc>
              <a:spcBef>
                <a:spcPts val="400"/>
              </a:spcBef>
              <a:spcAft>
                <a:spcPts val="0"/>
              </a:spcAft>
              <a:buSzPts val="1400"/>
              <a:buNone/>
              <a:defRPr sz="1400">
                <a:solidFill>
                  <a:srgbClr val="888888"/>
                </a:solidFill>
              </a:defRPr>
            </a:lvl7pPr>
            <a:lvl8pPr indent="-228600" lvl="7" marL="3657600" algn="l">
              <a:lnSpc>
                <a:spcPct val="90000"/>
              </a:lnSpc>
              <a:spcBef>
                <a:spcPts val="400"/>
              </a:spcBef>
              <a:spcAft>
                <a:spcPts val="0"/>
              </a:spcAft>
              <a:buSzPts val="1400"/>
              <a:buNone/>
              <a:defRPr sz="1400">
                <a:solidFill>
                  <a:srgbClr val="888888"/>
                </a:solidFill>
              </a:defRPr>
            </a:lvl8pPr>
            <a:lvl9pPr indent="-228600" lvl="8" marL="4114800" algn="l">
              <a:lnSpc>
                <a:spcPct val="90000"/>
              </a:lnSpc>
              <a:spcBef>
                <a:spcPts val="400"/>
              </a:spcBef>
              <a:spcAft>
                <a:spcPts val="400"/>
              </a:spcAft>
              <a:buSzPts val="1400"/>
              <a:buNone/>
              <a:defRPr sz="1400">
                <a:solidFill>
                  <a:srgbClr val="888888"/>
                </a:solidFill>
              </a:defRPr>
            </a:lvl9pPr>
          </a:lstStyle>
          <a:p/>
        </p:txBody>
      </p:sp>
      <p:sp>
        <p:nvSpPr>
          <p:cNvPr id="32" name="Google Shape;32;p29"/>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29"/>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29"/>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cxnSp>
        <p:nvCxnSpPr>
          <p:cNvPr id="35" name="Google Shape;35;p29"/>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6" name="Shape 36"/>
        <p:cNvGrpSpPr/>
        <p:nvPr/>
      </p:nvGrpSpPr>
      <p:grpSpPr>
        <a:xfrm>
          <a:off x="0" y="0"/>
          <a:ext cx="0" cy="0"/>
          <a:chOff x="0" y="0"/>
          <a:chExt cx="0" cy="0"/>
        </a:xfrm>
      </p:grpSpPr>
      <p:sp>
        <p:nvSpPr>
          <p:cNvPr id="37" name="Google Shape;37;p30"/>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30"/>
          <p:cNvSpPr txBox="1"/>
          <p:nvPr>
            <p:ph idx="1" type="body"/>
          </p:nvPr>
        </p:nvSpPr>
        <p:spPr>
          <a:xfrm>
            <a:off x="1024127" y="2286000"/>
            <a:ext cx="4754880"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39" name="Google Shape;39;p30"/>
          <p:cNvSpPr txBox="1"/>
          <p:nvPr>
            <p:ph idx="2" type="body"/>
          </p:nvPr>
        </p:nvSpPr>
        <p:spPr>
          <a:xfrm>
            <a:off x="5989320" y="2286000"/>
            <a:ext cx="4754880"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0" name="Google Shape;40;p30"/>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30"/>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30"/>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3" name="Shape 43"/>
        <p:cNvGrpSpPr/>
        <p:nvPr/>
      </p:nvGrpSpPr>
      <p:grpSpPr>
        <a:xfrm>
          <a:off x="0" y="0"/>
          <a:ext cx="0" cy="0"/>
          <a:chOff x="0" y="0"/>
          <a:chExt cx="0" cy="0"/>
        </a:xfrm>
      </p:grpSpPr>
      <p:sp>
        <p:nvSpPr>
          <p:cNvPr id="44" name="Google Shape;44;p31"/>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31"/>
          <p:cNvSpPr txBox="1"/>
          <p:nvPr>
            <p:ph idx="1" type="body"/>
          </p:nvPr>
        </p:nvSpPr>
        <p:spPr>
          <a:xfrm>
            <a:off x="1024128" y="2179636"/>
            <a:ext cx="4754880" cy="822960"/>
          </a:xfrm>
          <a:prstGeom prst="rect">
            <a:avLst/>
          </a:prstGeom>
          <a:noFill/>
          <a:ln>
            <a:noFill/>
          </a:ln>
        </p:spPr>
        <p:txBody>
          <a:bodyPr anchorCtr="0" anchor="ctr" bIns="45700" lIns="137150" spcFirstLastPara="1" rIns="137150" wrap="square" tIns="45700">
            <a:normAutofit/>
          </a:bodyPr>
          <a:lstStyle>
            <a:lvl1pPr indent="-228600" lvl="0" marL="457200" algn="l">
              <a:lnSpc>
                <a:spcPct val="90000"/>
              </a:lnSpc>
              <a:spcBef>
                <a:spcPts val="0"/>
              </a:spcBef>
              <a:spcAft>
                <a:spcPts val="0"/>
              </a:spcAft>
              <a:buSzPts val="2300"/>
              <a:buNone/>
              <a:defRPr b="0" sz="2300" cap="none">
                <a:solidFill>
                  <a:schemeClr val="accent1"/>
                </a:solidFill>
                <a:latin typeface="Twentieth Century"/>
                <a:ea typeface="Twentieth Century"/>
                <a:cs typeface="Twentieth Century"/>
                <a:sym typeface="Twentieth Century"/>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46" name="Google Shape;46;p31"/>
          <p:cNvSpPr txBox="1"/>
          <p:nvPr>
            <p:ph idx="2" type="body"/>
          </p:nvPr>
        </p:nvSpPr>
        <p:spPr>
          <a:xfrm>
            <a:off x="1024128" y="2967788"/>
            <a:ext cx="4754880" cy="3341572"/>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7" name="Google Shape;47;p31"/>
          <p:cNvSpPr txBox="1"/>
          <p:nvPr>
            <p:ph idx="3" type="body"/>
          </p:nvPr>
        </p:nvSpPr>
        <p:spPr>
          <a:xfrm>
            <a:off x="5990888" y="2179636"/>
            <a:ext cx="4754880" cy="822960"/>
          </a:xfrm>
          <a:prstGeom prst="rect">
            <a:avLst/>
          </a:prstGeom>
          <a:noFill/>
          <a:ln>
            <a:noFill/>
          </a:ln>
        </p:spPr>
        <p:txBody>
          <a:bodyPr anchorCtr="0" anchor="ctr" bIns="45700" lIns="137150" spcFirstLastPara="1" rIns="137150" wrap="square" tIns="45700">
            <a:normAutofit/>
          </a:bodyPr>
          <a:lstStyle>
            <a:lvl1pPr indent="-228600" lvl="0" marL="457200" algn="l">
              <a:lnSpc>
                <a:spcPct val="90000"/>
              </a:lnSpc>
              <a:spcBef>
                <a:spcPts val="0"/>
              </a:spcBef>
              <a:spcAft>
                <a:spcPts val="0"/>
              </a:spcAft>
              <a:buSzPts val="2300"/>
              <a:buNone/>
              <a:defRPr b="0" sz="2300" cap="none">
                <a:solidFill>
                  <a:schemeClr val="accent1"/>
                </a:solidFill>
                <a:latin typeface="Twentieth Century"/>
                <a:ea typeface="Twentieth Century"/>
                <a:cs typeface="Twentieth Century"/>
                <a:sym typeface="Twentieth Century"/>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48" name="Google Shape;48;p31"/>
          <p:cNvSpPr txBox="1"/>
          <p:nvPr>
            <p:ph idx="4" type="body"/>
          </p:nvPr>
        </p:nvSpPr>
        <p:spPr>
          <a:xfrm>
            <a:off x="5990888" y="2967788"/>
            <a:ext cx="4754880" cy="3341572"/>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9" name="Google Shape;49;p31"/>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31"/>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31"/>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2" name="Shape 52"/>
        <p:cNvGrpSpPr/>
        <p:nvPr/>
      </p:nvGrpSpPr>
      <p:grpSpPr>
        <a:xfrm>
          <a:off x="0" y="0"/>
          <a:ext cx="0" cy="0"/>
          <a:chOff x="0" y="0"/>
          <a:chExt cx="0" cy="0"/>
        </a:xfrm>
      </p:grpSpPr>
      <p:sp>
        <p:nvSpPr>
          <p:cNvPr id="53" name="Google Shape;53;p32"/>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4" name="Google Shape;54;p32"/>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32"/>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2"/>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57" name="Shape 57"/>
        <p:cNvGrpSpPr/>
        <p:nvPr/>
      </p:nvGrpSpPr>
      <p:grpSpPr>
        <a:xfrm>
          <a:off x="0" y="0"/>
          <a:ext cx="0" cy="0"/>
          <a:chOff x="0" y="0"/>
          <a:chExt cx="0" cy="0"/>
        </a:xfrm>
      </p:grpSpPr>
      <p:sp>
        <p:nvSpPr>
          <p:cNvPr id="58" name="Google Shape;58;p33"/>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33"/>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33"/>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1" name="Shape 61"/>
        <p:cNvGrpSpPr/>
        <p:nvPr/>
      </p:nvGrpSpPr>
      <p:grpSpPr>
        <a:xfrm>
          <a:off x="0" y="0"/>
          <a:ext cx="0" cy="0"/>
          <a:chOff x="0" y="0"/>
          <a:chExt cx="0" cy="0"/>
        </a:xfrm>
      </p:grpSpPr>
      <p:sp>
        <p:nvSpPr>
          <p:cNvPr id="62" name="Google Shape;62;p34"/>
          <p:cNvSpPr txBox="1"/>
          <p:nvPr>
            <p:ph type="title"/>
          </p:nvPr>
        </p:nvSpPr>
        <p:spPr>
          <a:xfrm>
            <a:off x="1024128" y="471509"/>
            <a:ext cx="4389120" cy="1737360"/>
          </a:xfrm>
          <a:prstGeom prst="rect">
            <a:avLst/>
          </a:prstGeom>
          <a:noFill/>
          <a:ln>
            <a:noFill/>
          </a:ln>
        </p:spPr>
        <p:txBody>
          <a:bodyPr anchorCtr="0" anchor="ctr" bIns="45700" lIns="91425" spcFirstLastPara="1" rIns="91425" wrap="square" tIns="45700">
            <a:noAutofit/>
          </a:bodyPr>
          <a:lstStyle>
            <a:lvl1pPr lvl="0" algn="l">
              <a:lnSpc>
                <a:spcPct val="80000"/>
              </a:lnSpc>
              <a:spcBef>
                <a:spcPts val="0"/>
              </a:spcBef>
              <a:spcAft>
                <a:spcPts val="0"/>
              </a:spcAft>
              <a:buClr>
                <a:srgbClr val="0C0C0C"/>
              </a:buClr>
              <a:buSzPts val="4000"/>
              <a:buFont typeface="Twentieth Century"/>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34"/>
          <p:cNvSpPr txBox="1"/>
          <p:nvPr>
            <p:ph idx="1" type="body"/>
          </p:nvPr>
        </p:nvSpPr>
        <p:spPr>
          <a:xfrm>
            <a:off x="5715000" y="822960"/>
            <a:ext cx="5678424" cy="5184648"/>
          </a:xfrm>
          <a:prstGeom prst="rect">
            <a:avLst/>
          </a:prstGeom>
          <a:noFill/>
          <a:ln>
            <a:noFill/>
          </a:ln>
        </p:spPr>
        <p:txBody>
          <a:bodyPr anchorCtr="0" anchor="t" bIns="45700" lIns="45700" spcFirstLastPara="1" rIns="45700" wrap="square" tIns="45700">
            <a:normAutofit/>
          </a:bodyPr>
          <a:lstStyle>
            <a:lvl1pPr indent="-381000" lvl="0" marL="457200" algn="l">
              <a:lnSpc>
                <a:spcPct val="90000"/>
              </a:lnSpc>
              <a:spcBef>
                <a:spcPts val="1200"/>
              </a:spcBef>
              <a:spcAft>
                <a:spcPts val="0"/>
              </a:spcAft>
              <a:buSzPts val="2400"/>
              <a:buChar char=" "/>
              <a:defRPr sz="2400"/>
            </a:lvl1pPr>
            <a:lvl2pPr indent="-355600" lvl="1" marL="914400" algn="l">
              <a:lnSpc>
                <a:spcPct val="90000"/>
              </a:lnSpc>
              <a:spcBef>
                <a:spcPts val="200"/>
              </a:spcBef>
              <a:spcAft>
                <a:spcPts val="0"/>
              </a:spcAft>
              <a:buSzPts val="2000"/>
              <a:buChar char="🢝"/>
              <a:defRPr sz="2000"/>
            </a:lvl2pPr>
            <a:lvl3pPr indent="-330200" lvl="2" marL="1371600" algn="l">
              <a:lnSpc>
                <a:spcPct val="90000"/>
              </a:lnSpc>
              <a:spcBef>
                <a:spcPts val="400"/>
              </a:spcBef>
              <a:spcAft>
                <a:spcPts val="0"/>
              </a:spcAft>
              <a:buSzPts val="1600"/>
              <a:buChar char="🢝"/>
              <a:defRPr sz="1600"/>
            </a:lvl3pPr>
            <a:lvl4pPr indent="-330200" lvl="3" marL="1828800" algn="l">
              <a:lnSpc>
                <a:spcPct val="90000"/>
              </a:lnSpc>
              <a:spcBef>
                <a:spcPts val="400"/>
              </a:spcBef>
              <a:spcAft>
                <a:spcPts val="0"/>
              </a:spcAft>
              <a:buSzPts val="1600"/>
              <a:buChar char="🢝"/>
              <a:defRPr sz="1600"/>
            </a:lvl4pPr>
            <a:lvl5pPr indent="-330200" lvl="4" marL="2286000" algn="l">
              <a:lnSpc>
                <a:spcPct val="90000"/>
              </a:lnSpc>
              <a:spcBef>
                <a:spcPts val="400"/>
              </a:spcBef>
              <a:spcAft>
                <a:spcPts val="0"/>
              </a:spcAft>
              <a:buSzPts val="1600"/>
              <a:buChar char="🢝"/>
              <a:defRPr sz="1600"/>
            </a:lvl5pPr>
            <a:lvl6pPr indent="-330200" lvl="5" marL="2743200" algn="l">
              <a:lnSpc>
                <a:spcPct val="90000"/>
              </a:lnSpc>
              <a:spcBef>
                <a:spcPts val="400"/>
              </a:spcBef>
              <a:spcAft>
                <a:spcPts val="0"/>
              </a:spcAft>
              <a:buSzPts val="1600"/>
              <a:buChar char="🢝"/>
              <a:defRPr sz="1600"/>
            </a:lvl6pPr>
            <a:lvl7pPr indent="-330200" lvl="6" marL="3200400" algn="l">
              <a:lnSpc>
                <a:spcPct val="90000"/>
              </a:lnSpc>
              <a:spcBef>
                <a:spcPts val="400"/>
              </a:spcBef>
              <a:spcAft>
                <a:spcPts val="0"/>
              </a:spcAft>
              <a:buSzPts val="1600"/>
              <a:buChar char="🢝"/>
              <a:defRPr sz="1600"/>
            </a:lvl7pPr>
            <a:lvl8pPr indent="-330200" lvl="7" marL="3657600" algn="l">
              <a:lnSpc>
                <a:spcPct val="90000"/>
              </a:lnSpc>
              <a:spcBef>
                <a:spcPts val="400"/>
              </a:spcBef>
              <a:spcAft>
                <a:spcPts val="0"/>
              </a:spcAft>
              <a:buSzPts val="1600"/>
              <a:buChar char="🢝"/>
              <a:defRPr sz="1600"/>
            </a:lvl8pPr>
            <a:lvl9pPr indent="-330200" lvl="8" marL="4114800" algn="l">
              <a:lnSpc>
                <a:spcPct val="90000"/>
              </a:lnSpc>
              <a:spcBef>
                <a:spcPts val="400"/>
              </a:spcBef>
              <a:spcAft>
                <a:spcPts val="400"/>
              </a:spcAft>
              <a:buSzPts val="1600"/>
              <a:buChar char="🢝"/>
              <a:defRPr sz="1600"/>
            </a:lvl9pPr>
          </a:lstStyle>
          <a:p/>
        </p:txBody>
      </p:sp>
      <p:sp>
        <p:nvSpPr>
          <p:cNvPr id="64" name="Google Shape;64;p34"/>
          <p:cNvSpPr txBox="1"/>
          <p:nvPr>
            <p:ph idx="2" type="body"/>
          </p:nvPr>
        </p:nvSpPr>
        <p:spPr>
          <a:xfrm>
            <a:off x="1024128" y="2257506"/>
            <a:ext cx="4389120" cy="3762294"/>
          </a:xfrm>
          <a:prstGeom prst="rect">
            <a:avLst/>
          </a:prstGeom>
          <a:noFill/>
          <a:ln>
            <a:noFill/>
          </a:ln>
        </p:spPr>
        <p:txBody>
          <a:bodyPr anchorCtr="0" anchor="t" bIns="45700" lIns="91425" spcFirstLastPara="1" rIns="91425" wrap="square" tIns="45700">
            <a:normAutofit/>
          </a:bodyPr>
          <a:lstStyle>
            <a:lvl1pPr indent="-228600" lvl="0" marL="457200" algn="l">
              <a:lnSpc>
                <a:spcPct val="108000"/>
              </a:lnSpc>
              <a:spcBef>
                <a:spcPts val="600"/>
              </a:spcBef>
              <a:spcAft>
                <a:spcPts val="0"/>
              </a:spcAft>
              <a:buSzPts val="1600"/>
              <a:buNone/>
              <a:defRPr sz="1600"/>
            </a:lvl1pPr>
            <a:lvl2pPr indent="-228600" lvl="1" marL="914400" algn="l">
              <a:lnSpc>
                <a:spcPct val="90000"/>
              </a:lnSpc>
              <a:spcBef>
                <a:spcPts val="2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65" name="Google Shape;65;p34"/>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34"/>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34"/>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68" name="Shape 68"/>
        <p:cNvGrpSpPr/>
        <p:nvPr/>
      </p:nvGrpSpPr>
      <p:grpSpPr>
        <a:xfrm>
          <a:off x="0" y="0"/>
          <a:ext cx="0" cy="0"/>
          <a:chOff x="0" y="0"/>
          <a:chExt cx="0" cy="0"/>
        </a:xfrm>
      </p:grpSpPr>
      <p:sp>
        <p:nvSpPr>
          <p:cNvPr id="69" name="Google Shape;69;p35"/>
          <p:cNvSpPr txBox="1"/>
          <p:nvPr>
            <p:ph type="title"/>
          </p:nvPr>
        </p:nvSpPr>
        <p:spPr>
          <a:xfrm>
            <a:off x="457200" y="4960138"/>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35"/>
          <p:cNvSpPr/>
          <p:nvPr>
            <p:ph idx="2" type="pic"/>
          </p:nvPr>
        </p:nvSpPr>
        <p:spPr>
          <a:xfrm>
            <a:off x="0" y="-1"/>
            <a:ext cx="12188952" cy="4572000"/>
          </a:xfrm>
          <a:prstGeom prst="rect">
            <a:avLst/>
          </a:prstGeom>
          <a:solidFill>
            <a:srgbClr val="76CEEF"/>
          </a:solidFill>
          <a:ln>
            <a:noFill/>
          </a:ln>
        </p:spPr>
      </p:sp>
      <p:sp>
        <p:nvSpPr>
          <p:cNvPr id="71" name="Google Shape;71;p35"/>
          <p:cNvSpPr txBox="1"/>
          <p:nvPr>
            <p:ph idx="1" type="body"/>
          </p:nvPr>
        </p:nvSpPr>
        <p:spPr>
          <a:xfrm>
            <a:off x="8610600" y="4960138"/>
            <a:ext cx="3200400" cy="1463040"/>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0"/>
              </a:spcBef>
              <a:spcAft>
                <a:spcPts val="0"/>
              </a:spcAft>
              <a:buSzPts val="1800"/>
              <a:buNone/>
              <a:defRPr sz="1800">
                <a:solidFill>
                  <a:srgbClr val="0C0C0C"/>
                </a:solidFill>
              </a:defRPr>
            </a:lvl1pPr>
            <a:lvl2pPr indent="-228600" lvl="1" marL="914400" algn="l">
              <a:lnSpc>
                <a:spcPct val="90000"/>
              </a:lnSpc>
              <a:spcBef>
                <a:spcPts val="200"/>
              </a:spcBef>
              <a:spcAft>
                <a:spcPts val="0"/>
              </a:spcAft>
              <a:buSzPts val="1400"/>
              <a:buNone/>
              <a:defRPr sz="1400"/>
            </a:lvl2pPr>
            <a:lvl3pPr indent="-228600" lvl="2" marL="1371600" algn="l">
              <a:lnSpc>
                <a:spcPct val="90000"/>
              </a:lnSpc>
              <a:spcBef>
                <a:spcPts val="400"/>
              </a:spcBef>
              <a:spcAft>
                <a:spcPts val="0"/>
              </a:spcAft>
              <a:buSzPts val="1200"/>
              <a:buNone/>
              <a:defRPr sz="1200"/>
            </a:lvl3pPr>
            <a:lvl4pPr indent="-228600" lvl="3" marL="1828800" algn="l">
              <a:lnSpc>
                <a:spcPct val="90000"/>
              </a:lnSpc>
              <a:spcBef>
                <a:spcPts val="400"/>
              </a:spcBef>
              <a:spcAft>
                <a:spcPts val="0"/>
              </a:spcAft>
              <a:buSzPts val="1000"/>
              <a:buNone/>
              <a:defRPr sz="1000"/>
            </a:lvl4pPr>
            <a:lvl5pPr indent="-228600" lvl="4" marL="2286000" algn="l">
              <a:lnSpc>
                <a:spcPct val="90000"/>
              </a:lnSpc>
              <a:spcBef>
                <a:spcPts val="400"/>
              </a:spcBef>
              <a:spcAft>
                <a:spcPts val="0"/>
              </a:spcAft>
              <a:buSzPts val="1000"/>
              <a:buNone/>
              <a:defRPr sz="1000"/>
            </a:lvl5pPr>
            <a:lvl6pPr indent="-228600" lvl="5" marL="2743200" algn="l">
              <a:lnSpc>
                <a:spcPct val="90000"/>
              </a:lnSpc>
              <a:spcBef>
                <a:spcPts val="400"/>
              </a:spcBef>
              <a:spcAft>
                <a:spcPts val="0"/>
              </a:spcAft>
              <a:buSzPts val="1000"/>
              <a:buNone/>
              <a:defRPr sz="1000"/>
            </a:lvl6pPr>
            <a:lvl7pPr indent="-228600" lvl="6" marL="3200400" algn="l">
              <a:lnSpc>
                <a:spcPct val="90000"/>
              </a:lnSpc>
              <a:spcBef>
                <a:spcPts val="400"/>
              </a:spcBef>
              <a:spcAft>
                <a:spcPts val="0"/>
              </a:spcAft>
              <a:buSzPts val="1000"/>
              <a:buNone/>
              <a:defRPr sz="1000"/>
            </a:lvl7pPr>
            <a:lvl8pPr indent="-228600" lvl="7" marL="3657600" algn="l">
              <a:lnSpc>
                <a:spcPct val="90000"/>
              </a:lnSpc>
              <a:spcBef>
                <a:spcPts val="400"/>
              </a:spcBef>
              <a:spcAft>
                <a:spcPts val="0"/>
              </a:spcAft>
              <a:buSzPts val="1000"/>
              <a:buNone/>
              <a:defRPr sz="1000"/>
            </a:lvl8pPr>
            <a:lvl9pPr indent="-228600" lvl="8" marL="4114800" algn="l">
              <a:lnSpc>
                <a:spcPct val="90000"/>
              </a:lnSpc>
              <a:spcBef>
                <a:spcPts val="400"/>
              </a:spcBef>
              <a:spcAft>
                <a:spcPts val="400"/>
              </a:spcAft>
              <a:buSzPts val="1000"/>
              <a:buNone/>
              <a:defRPr sz="1000"/>
            </a:lvl9pPr>
          </a:lstStyle>
          <a:p/>
        </p:txBody>
      </p:sp>
      <p:sp>
        <p:nvSpPr>
          <p:cNvPr id="72" name="Google Shape;72;p35"/>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35"/>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35"/>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cxnSp>
        <p:nvCxnSpPr>
          <p:cNvPr id="75" name="Google Shape;75;p35"/>
          <p:cNvCxnSpPr/>
          <p:nvPr/>
        </p:nvCxnSpPr>
        <p:spPr>
          <a:xfrm rot="10800000">
            <a:off x="8386843" y="5264106"/>
            <a:ext cx="0" cy="914400"/>
          </a:xfrm>
          <a:prstGeom prst="straightConnector1">
            <a:avLst/>
          </a:prstGeom>
          <a:noFill/>
          <a:ln cap="flat" cmpd="sng" w="19050">
            <a:solidFill>
              <a:schemeClr val="accent1"/>
            </a:solidFill>
            <a:prstDash val="solid"/>
            <a:round/>
            <a:headEnd len="sm" w="sm" type="none"/>
            <a:tailEnd len="sm" w="sm" type="none"/>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6" name="Shape 76"/>
        <p:cNvGrpSpPr/>
        <p:nvPr/>
      </p:nvGrpSpPr>
      <p:grpSpPr>
        <a:xfrm>
          <a:off x="0" y="0"/>
          <a:ext cx="0" cy="0"/>
          <a:chOff x="0" y="0"/>
          <a:chExt cx="0" cy="0"/>
        </a:xfrm>
      </p:grpSpPr>
      <p:sp>
        <p:nvSpPr>
          <p:cNvPr id="77" name="Google Shape;77;p36"/>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8" name="Google Shape;78;p36"/>
          <p:cNvSpPr txBox="1"/>
          <p:nvPr>
            <p:ph idx="1" type="body"/>
          </p:nvPr>
        </p:nvSpPr>
        <p:spPr>
          <a:xfrm rot="5400000">
            <a:off x="3872485" y="-562356"/>
            <a:ext cx="4023360" cy="9720073"/>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79" name="Google Shape;79;p36"/>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36"/>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36"/>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82" name="Shape 82"/>
        <p:cNvGrpSpPr/>
        <p:nvPr/>
      </p:nvGrpSpPr>
      <p:grpSpPr>
        <a:xfrm>
          <a:off x="0" y="0"/>
          <a:ext cx="0" cy="0"/>
          <a:chOff x="0" y="0"/>
          <a:chExt cx="0" cy="0"/>
        </a:xfrm>
      </p:grpSpPr>
      <p:sp>
        <p:nvSpPr>
          <p:cNvPr id="83" name="Google Shape;83;p37"/>
          <p:cNvSpPr txBox="1"/>
          <p:nvPr>
            <p:ph type="title"/>
          </p:nvPr>
        </p:nvSpPr>
        <p:spPr>
          <a:xfrm rot="5400000">
            <a:off x="7334251" y="2152650"/>
            <a:ext cx="5410200" cy="2628900"/>
          </a:xfrm>
          <a:prstGeom prst="rect">
            <a:avLst/>
          </a:prstGeom>
          <a:noFill/>
          <a:ln>
            <a:noFill/>
          </a:ln>
        </p:spPr>
        <p:txBody>
          <a:bodyPr anchorCtr="0" anchor="ctr" bIns="91425" lIns="45700" spcFirstLastPara="1" rIns="45700" wrap="square" tIns="91425">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37"/>
          <p:cNvSpPr txBox="1"/>
          <p:nvPr>
            <p:ph idx="1" type="body"/>
          </p:nvPr>
        </p:nvSpPr>
        <p:spPr>
          <a:xfrm rot="5400000">
            <a:off x="2076451" y="-323850"/>
            <a:ext cx="5410200" cy="758190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85" name="Google Shape;85;p37"/>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37"/>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37"/>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cxnSp>
        <p:nvCxnSpPr>
          <p:cNvPr id="88" name="Google Shape;88;p37"/>
          <p:cNvCxnSpPr/>
          <p:nvPr/>
        </p:nvCxnSpPr>
        <p:spPr>
          <a:xfrm rot="10800000">
            <a:off x="10058400" y="59263"/>
            <a:ext cx="0" cy="914400"/>
          </a:xfrm>
          <a:prstGeom prst="straightConnector1">
            <a:avLst/>
          </a:prstGeom>
          <a:noFill/>
          <a:ln cap="flat" cmpd="sng" w="19050">
            <a:solidFill>
              <a:schemeClr val="accent1"/>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6"/>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marR="0" rtl="0" algn="l">
              <a:lnSpc>
                <a:spcPct val="80000"/>
              </a:lnSpc>
              <a:spcBef>
                <a:spcPts val="0"/>
              </a:spcBef>
              <a:spcAft>
                <a:spcPts val="0"/>
              </a:spcAft>
              <a:buClr>
                <a:srgbClr val="0C0C0C"/>
              </a:buClr>
              <a:buSzPts val="5000"/>
              <a:buFont typeface="Twentieth Century"/>
              <a:buNone/>
              <a:defRPr b="0" i="0" sz="5000" u="none" cap="none" strike="noStrike">
                <a:solidFill>
                  <a:srgbClr val="0C0C0C"/>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26"/>
          <p:cNvSpPr txBox="1"/>
          <p:nvPr>
            <p:ph idx="1" type="body"/>
          </p:nvPr>
        </p:nvSpPr>
        <p:spPr>
          <a:xfrm>
            <a:off x="1024128" y="2286000"/>
            <a:ext cx="9720073" cy="4023360"/>
          </a:xfrm>
          <a:prstGeom prst="rect">
            <a:avLst/>
          </a:prstGeom>
          <a:noFill/>
          <a:ln>
            <a:noFill/>
          </a:ln>
        </p:spPr>
        <p:txBody>
          <a:bodyPr anchorCtr="0" anchor="t" bIns="45700" lIns="45700" spcFirstLastPara="1" rIns="45700" wrap="square" tIns="45700">
            <a:normAutofit/>
          </a:bodyPr>
          <a:lstStyle>
            <a:lvl1pPr indent="-368300" lvl="0" marL="457200" marR="0" rtl="0" algn="l">
              <a:lnSpc>
                <a:spcPct val="90000"/>
              </a:lnSpc>
              <a:spcBef>
                <a:spcPts val="1200"/>
              </a:spcBef>
              <a:spcAft>
                <a:spcPts val="0"/>
              </a:spcAft>
              <a:buClr>
                <a:schemeClr val="accent1"/>
              </a:buClr>
              <a:buSzPts val="2200"/>
              <a:buFont typeface="Twentieth Century"/>
              <a:buChar char=" "/>
              <a:defRPr b="0" i="0" sz="2200" u="none" cap="none" strike="noStrike">
                <a:solidFill>
                  <a:schemeClr val="dk1"/>
                </a:solidFill>
                <a:latin typeface="Twentieth Century"/>
                <a:ea typeface="Twentieth Century"/>
                <a:cs typeface="Twentieth Century"/>
                <a:sym typeface="Twentieth Century"/>
              </a:defRPr>
            </a:lvl1pPr>
            <a:lvl2pPr indent="-342900" lvl="1" marL="914400" marR="0" rtl="0" algn="l">
              <a:lnSpc>
                <a:spcPct val="90000"/>
              </a:lnSpc>
              <a:spcBef>
                <a:spcPts val="200"/>
              </a:spcBef>
              <a:spcAft>
                <a:spcPts val="0"/>
              </a:spcAft>
              <a:buClr>
                <a:schemeClr val="accent1"/>
              </a:buClr>
              <a:buSzPts val="1800"/>
              <a:buFont typeface="Noto Sans Symbols"/>
              <a:buChar char="🢝"/>
              <a:defRPr b="0" i="0" sz="1800" u="none" cap="none" strike="noStrike">
                <a:solidFill>
                  <a:schemeClr val="dk1"/>
                </a:solidFill>
                <a:latin typeface="Twentieth Century"/>
                <a:ea typeface="Twentieth Century"/>
                <a:cs typeface="Twentieth Century"/>
                <a:sym typeface="Twentieth Century"/>
              </a:defRPr>
            </a:lvl2pPr>
            <a:lvl3pPr indent="-317500" lvl="2" marL="13716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3pPr>
            <a:lvl4pPr indent="-317500" lvl="3" marL="18288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4pPr>
            <a:lvl5pPr indent="-317500" lvl="4" marL="22860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5pPr>
            <a:lvl6pPr indent="-317500" lvl="5" marL="27432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6pPr>
            <a:lvl7pPr indent="-317500" lvl="6" marL="32004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7pPr>
            <a:lvl8pPr indent="-317500" lvl="7" marL="36576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8pPr>
            <a:lvl9pPr indent="-317500" lvl="8" marL="4114800" marR="0" rtl="0" algn="l">
              <a:lnSpc>
                <a:spcPct val="90000"/>
              </a:lnSpc>
              <a:spcBef>
                <a:spcPts val="400"/>
              </a:spcBef>
              <a:spcAft>
                <a:spcPts val="40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9pPr>
          </a:lstStyle>
          <a:p/>
        </p:txBody>
      </p:sp>
      <p:sp>
        <p:nvSpPr>
          <p:cNvPr id="8" name="Google Shape;8;p26"/>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rgbClr val="0C0C0C"/>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9" name="Google Shape;9;p26"/>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rgbClr val="0C0C0C"/>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10" name="Google Shape;10;p26"/>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1pPr>
            <a:lvl2pPr indent="0" lvl="1"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2pPr>
            <a:lvl3pPr indent="0" lvl="2"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3pPr>
            <a:lvl4pPr indent="0" lvl="3"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4pPr>
            <a:lvl5pPr indent="0" lvl="4"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5pPr>
            <a:lvl6pPr indent="0" lvl="5"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6pPr>
            <a:lvl7pPr indent="0" lvl="6"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7pPr>
            <a:lvl8pPr indent="0" lvl="7"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8pPr>
            <a:lvl9pPr indent="0" lvl="8"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9pPr>
          </a:lstStyle>
          <a:p>
            <a:pPr indent="0" lvl="0" marL="0" rtl="0" algn="l">
              <a:spcBef>
                <a:spcPts val="0"/>
              </a:spcBef>
              <a:spcAft>
                <a:spcPts val="0"/>
              </a:spcAft>
              <a:buNone/>
            </a:pPr>
            <a:fld id="{00000000-1234-1234-1234-123412341234}" type="slidenum">
              <a:rPr lang="en-US"/>
              <a:t>‹#›</a:t>
            </a:fld>
            <a:endParaRPr/>
          </a:p>
        </p:txBody>
      </p:sp>
      <p:cxnSp>
        <p:nvCxnSpPr>
          <p:cNvPr id="11" name="Google Shape;11;p26"/>
          <p:cNvCxnSpPr/>
          <p:nvPr/>
        </p:nvCxnSpPr>
        <p:spPr>
          <a:xfrm rot="10800000">
            <a:off x="762000" y="826324"/>
            <a:ext cx="0" cy="914400"/>
          </a:xfrm>
          <a:prstGeom prst="straightConnector1">
            <a:avLst/>
          </a:prstGeom>
          <a:noFill/>
          <a:ln cap="flat" cmpd="sng" w="19050">
            <a:solidFill>
              <a:schemeClr val="accent1"/>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hyperlink" Target="https://www.ifrs.org"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2" name="Shape 92"/>
        <p:cNvGrpSpPr/>
        <p:nvPr/>
      </p:nvGrpSpPr>
      <p:grpSpPr>
        <a:xfrm>
          <a:off x="0" y="0"/>
          <a:ext cx="0" cy="0"/>
          <a:chOff x="0" y="0"/>
          <a:chExt cx="0" cy="0"/>
        </a:xfrm>
      </p:grpSpPr>
      <p:sp>
        <p:nvSpPr>
          <p:cNvPr id="93" name="Google Shape;93;p1"/>
          <p:cNvSpPr/>
          <p:nvPr/>
        </p:nvSpPr>
        <p:spPr>
          <a:xfrm flipH="1">
            <a:off x="3274" y="0"/>
            <a:ext cx="12188726" cy="685897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pic>
        <p:nvPicPr>
          <p:cNvPr descr="A computer and tablet on a table&#10;&#10;Description automatically generated" id="94" name="Google Shape;94;p1"/>
          <p:cNvPicPr preferRelativeResize="0"/>
          <p:nvPr/>
        </p:nvPicPr>
        <p:blipFill rotWithShape="1">
          <a:blip r:embed="rId3">
            <a:alphaModFix/>
          </a:blip>
          <a:srcRect b="0" l="0" r="0" t="0"/>
          <a:stretch/>
        </p:blipFill>
        <p:spPr>
          <a:xfrm>
            <a:off x="0" y="-746760"/>
            <a:ext cx="12181840" cy="8107680"/>
          </a:xfrm>
          <a:prstGeom prst="rect">
            <a:avLst/>
          </a:prstGeom>
          <a:noFill/>
          <a:ln>
            <a:noFill/>
          </a:ln>
        </p:spPr>
      </p:pic>
      <p:sp>
        <p:nvSpPr>
          <p:cNvPr id="95" name="Google Shape;95;p1"/>
          <p:cNvSpPr txBox="1"/>
          <p:nvPr>
            <p:ph type="ctrTitle"/>
          </p:nvPr>
        </p:nvSpPr>
        <p:spPr>
          <a:xfrm>
            <a:off x="5072910" y="425002"/>
            <a:ext cx="6729884" cy="2698749"/>
          </a:xfrm>
          <a:prstGeom prst="rect">
            <a:avLst/>
          </a:prstGeom>
          <a:gradFill>
            <a:gsLst>
              <a:gs pos="0">
                <a:srgbClr val="19A0D2"/>
              </a:gs>
              <a:gs pos="100000">
                <a:srgbClr val="39C0FE"/>
              </a:gs>
            </a:gsLst>
            <a:path path="circle">
              <a:fillToRect b="50%" l="50%" r="50%" t="50%"/>
            </a:path>
            <a:tileRect/>
          </a:gradFill>
          <a:ln cap="flat" cmpd="sng" w="9525">
            <a:solidFill>
              <a:schemeClr val="accent1"/>
            </a:solidFill>
            <a:prstDash val="solid"/>
            <a:round/>
            <a:headEnd len="sm" w="sm" type="none"/>
            <a:tailEnd len="sm" w="sm" type="none"/>
          </a:ln>
          <a:effectLst>
            <a:outerShdw blurRad="50800" rotWithShape="0" algn="ctr" dir="5400000" dist="12700">
              <a:srgbClr val="000000">
                <a:alpha val="49803"/>
              </a:srgbClr>
            </a:outerShdw>
          </a:effectLst>
        </p:spPr>
        <p:txBody>
          <a:bodyPr anchorCtr="0" anchor="b" bIns="45700" lIns="91425" spcFirstLastPara="1" rIns="91425" wrap="square" tIns="45700">
            <a:noAutofit/>
          </a:bodyPr>
          <a:lstStyle/>
          <a:p>
            <a:pPr indent="0" lvl="0" marL="0" rtl="0" algn="l">
              <a:lnSpc>
                <a:spcPct val="80000"/>
              </a:lnSpc>
              <a:spcBef>
                <a:spcPts val="0"/>
              </a:spcBef>
              <a:spcAft>
                <a:spcPts val="0"/>
              </a:spcAft>
              <a:buClr>
                <a:srgbClr val="FFFFFF"/>
              </a:buClr>
              <a:buSzPts val="4000"/>
              <a:buFont typeface="Twentieth Century"/>
              <a:buNone/>
            </a:pPr>
            <a:r>
              <a:rPr b="1" lang="en-US" sz="4000">
                <a:solidFill>
                  <a:srgbClr val="FFFFFF"/>
                </a:solidFill>
                <a:latin typeface="Twentieth Century"/>
                <a:ea typeface="Twentieth Century"/>
                <a:cs typeface="Twentieth Century"/>
                <a:sym typeface="Twentieth Century"/>
              </a:rPr>
              <a:t>FINANCIAL</a:t>
            </a:r>
            <a:r>
              <a:rPr b="1" lang="en-US" sz="4000">
                <a:solidFill>
                  <a:srgbClr val="FFFFFF"/>
                </a:solidFill>
              </a:rPr>
              <a:t> </a:t>
            </a:r>
            <a:r>
              <a:rPr b="1" lang="en-US" sz="4000">
                <a:solidFill>
                  <a:srgbClr val="FFFFFF"/>
                </a:solidFill>
                <a:latin typeface="Twentieth Century"/>
                <a:ea typeface="Twentieth Century"/>
                <a:cs typeface="Twentieth Century"/>
                <a:sym typeface="Twentieth Century"/>
              </a:rPr>
              <a:t>ACCOUNTING: </a:t>
            </a:r>
            <a:br>
              <a:rPr b="1" lang="en-US" sz="4000">
                <a:solidFill>
                  <a:srgbClr val="FFFFFF"/>
                </a:solidFill>
                <a:latin typeface="Twentieth Century"/>
                <a:ea typeface="Twentieth Century"/>
                <a:cs typeface="Twentieth Century"/>
                <a:sym typeface="Twentieth Century"/>
              </a:rPr>
            </a:br>
            <a:r>
              <a:rPr b="1" lang="en-US" sz="4000">
                <a:solidFill>
                  <a:srgbClr val="FFFFFF"/>
                </a:solidFill>
                <a:latin typeface="Twentieth Century"/>
                <a:ea typeface="Twentieth Century"/>
                <a:cs typeface="Twentieth Century"/>
                <a:sym typeface="Twentieth Century"/>
              </a:rPr>
              <a:t>WEEK4 (LECTURE </a:t>
            </a:r>
            <a:r>
              <a:rPr b="1" lang="en-US" sz="4000">
                <a:solidFill>
                  <a:srgbClr val="FFFFFF"/>
                </a:solidFill>
              </a:rPr>
              <a:t>FOUR</a:t>
            </a:r>
            <a:r>
              <a:rPr b="1" lang="en-US" sz="4000">
                <a:solidFill>
                  <a:srgbClr val="FFFFFF"/>
                </a:solidFill>
                <a:latin typeface="Twentieth Century"/>
                <a:ea typeface="Twentieth Century"/>
                <a:cs typeface="Twentieth Century"/>
                <a:sym typeface="Twentieth Century"/>
              </a:rPr>
              <a:t>):</a:t>
            </a:r>
            <a:br>
              <a:rPr b="1" lang="en-US" sz="4000">
                <a:solidFill>
                  <a:srgbClr val="FFFFFF"/>
                </a:solidFill>
                <a:latin typeface="Twentieth Century"/>
                <a:ea typeface="Twentieth Century"/>
                <a:cs typeface="Twentieth Century"/>
                <a:sym typeface="Twentieth Century"/>
              </a:rPr>
            </a:br>
            <a:r>
              <a:rPr b="1" lang="en-US" sz="3600">
                <a:solidFill>
                  <a:srgbClr val="FFFFFF"/>
                </a:solidFill>
                <a:latin typeface="Twentieth Century"/>
                <a:ea typeface="Twentieth Century"/>
                <a:cs typeface="Twentieth Century"/>
                <a:sym typeface="Twentieth Century"/>
              </a:rPr>
              <a:t>REGULATIONS &amp; INFLUENCES ON ACCOUNTING REPORTING</a:t>
            </a:r>
            <a:endParaRPr/>
          </a:p>
        </p:txBody>
      </p:sp>
      <p:cxnSp>
        <p:nvCxnSpPr>
          <p:cNvPr id="96" name="Google Shape;96;p1"/>
          <p:cNvCxnSpPr/>
          <p:nvPr/>
        </p:nvCxnSpPr>
        <p:spPr>
          <a:xfrm>
            <a:off x="5309640" y="4388141"/>
            <a:ext cx="5852160" cy="0"/>
          </a:xfrm>
          <a:prstGeom prst="straightConnector1">
            <a:avLst/>
          </a:prstGeom>
          <a:noFill/>
          <a:ln cap="flat" cmpd="sng" w="19050">
            <a:solidFill>
              <a:schemeClr val="accent1"/>
            </a:solidFill>
            <a:prstDash val="solid"/>
            <a:round/>
            <a:headEnd len="sm" w="sm" type="none"/>
            <a:tailEnd len="sm" w="sm" type="none"/>
          </a:ln>
        </p:spPr>
      </p:cxnSp>
      <p:sp>
        <p:nvSpPr>
          <p:cNvPr id="97" name="Google Shape;97;p1"/>
          <p:cNvSpPr txBox="1"/>
          <p:nvPr/>
        </p:nvSpPr>
        <p:spPr>
          <a:xfrm>
            <a:off x="6106132" y="3414652"/>
            <a:ext cx="4663440" cy="461665"/>
          </a:xfrm>
          <a:prstGeom prst="rect">
            <a:avLst/>
          </a:prstGeom>
          <a:gradFill>
            <a:gsLst>
              <a:gs pos="0">
                <a:srgbClr val="19A0D2"/>
              </a:gs>
              <a:gs pos="100000">
                <a:srgbClr val="39C0FE"/>
              </a:gs>
            </a:gsLst>
            <a:path path="circle">
              <a:fillToRect b="50%" l="50%" r="50%" t="50%"/>
            </a:path>
            <a:tileRect/>
          </a:gradFill>
          <a:ln>
            <a:noFill/>
          </a:ln>
          <a:effectLst>
            <a:outerShdw blurRad="76200" rotWithShape="0" algn="ctr" dir="5400000" dist="25400">
              <a:srgbClr val="000000">
                <a:alpha val="60000"/>
              </a:srgbClr>
            </a:outerShdw>
          </a:effectLst>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400" u="none" cap="none" strike="noStrike">
                <a:solidFill>
                  <a:schemeClr val="lt1"/>
                </a:solidFill>
                <a:latin typeface="Twentieth Century"/>
                <a:ea typeface="Twentieth Century"/>
                <a:cs typeface="Twentieth Century"/>
                <a:sym typeface="Twentieth Century"/>
              </a:rPr>
              <a:t>BY DR. JOHN MUHOHO KIMANI</a:t>
            </a:r>
            <a:endParaRPr sz="24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1" name="Shape 101"/>
        <p:cNvGrpSpPr/>
        <p:nvPr/>
      </p:nvGrpSpPr>
      <p:grpSpPr>
        <a:xfrm>
          <a:off x="0" y="0"/>
          <a:ext cx="0" cy="0"/>
          <a:chOff x="0" y="0"/>
          <a:chExt cx="0" cy="0"/>
        </a:xfrm>
      </p:grpSpPr>
      <p:sp>
        <p:nvSpPr>
          <p:cNvPr id="102" name="Google Shape;102;p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03" name="Google Shape;103;p2"/>
          <p:cNvSpPr txBox="1"/>
          <p:nvPr>
            <p:ph type="title"/>
          </p:nvPr>
        </p:nvSpPr>
        <p:spPr>
          <a:xfrm>
            <a:off x="964788" y="804333"/>
            <a:ext cx="3391900" cy="5249334"/>
          </a:xfrm>
          <a:prstGeom prst="rect">
            <a:avLst/>
          </a:prstGeom>
          <a:noFill/>
          <a:ln>
            <a:noFill/>
          </a:ln>
        </p:spPr>
        <p:txBody>
          <a:bodyPr anchorCtr="0" anchor="ctr" bIns="45700" lIns="91425" spcFirstLastPara="1" rIns="91425" wrap="square" tIns="45700">
            <a:normAutofit/>
          </a:bodyPr>
          <a:lstStyle/>
          <a:p>
            <a:pPr indent="0" lvl="0" marL="0" rtl="0" algn="r">
              <a:lnSpc>
                <a:spcPct val="80000"/>
              </a:lnSpc>
              <a:spcBef>
                <a:spcPts val="0"/>
              </a:spcBef>
              <a:spcAft>
                <a:spcPts val="0"/>
              </a:spcAft>
              <a:buClr>
                <a:srgbClr val="0D0D0D"/>
              </a:buClr>
              <a:buSzPts val="4300"/>
              <a:buFont typeface="Twentieth Century"/>
              <a:buNone/>
            </a:pPr>
            <a:r>
              <a:rPr lang="en-US" sz="4300">
                <a:solidFill>
                  <a:srgbClr val="0D0D0D"/>
                </a:solidFill>
                <a:latin typeface="Twentieth Century"/>
                <a:ea typeface="Twentieth Century"/>
                <a:cs typeface="Twentieth Century"/>
                <a:sym typeface="Twentieth Century"/>
              </a:rPr>
              <a:t>LEARNING OBJECTIVES:</a:t>
            </a:r>
            <a:endParaRPr/>
          </a:p>
          <a:p>
            <a:pPr indent="0" lvl="0" marL="0" rtl="0" algn="r">
              <a:lnSpc>
                <a:spcPct val="80000"/>
              </a:lnSpc>
              <a:spcBef>
                <a:spcPts val="0"/>
              </a:spcBef>
              <a:spcAft>
                <a:spcPts val="0"/>
              </a:spcAft>
              <a:buClr>
                <a:srgbClr val="0C0C0C"/>
              </a:buClr>
              <a:buSzPts val="4300"/>
              <a:buFont typeface="Twentieth Century"/>
              <a:buNone/>
            </a:pPr>
            <a:r>
              <a:t/>
            </a:r>
            <a:endParaRPr sz="4300"/>
          </a:p>
        </p:txBody>
      </p:sp>
      <p:cxnSp>
        <p:nvCxnSpPr>
          <p:cNvPr id="104" name="Google Shape;104;p2"/>
          <p:cNvCxnSpPr/>
          <p:nvPr/>
        </p:nvCxnSpPr>
        <p:spPr>
          <a:xfrm>
            <a:off x="4677597" y="1600200"/>
            <a:ext cx="0" cy="3657600"/>
          </a:xfrm>
          <a:prstGeom prst="straightConnector1">
            <a:avLst/>
          </a:prstGeom>
          <a:noFill/>
          <a:ln cap="flat" cmpd="sng" w="19050">
            <a:solidFill>
              <a:schemeClr val="accent1"/>
            </a:solidFill>
            <a:prstDash val="solid"/>
            <a:round/>
            <a:headEnd len="sm" w="sm" type="none"/>
            <a:tailEnd len="sm" w="sm" type="none"/>
          </a:ln>
        </p:spPr>
      </p:cxnSp>
      <p:sp>
        <p:nvSpPr>
          <p:cNvPr id="105" name="Google Shape;105;p2"/>
          <p:cNvSpPr txBox="1"/>
          <p:nvPr>
            <p:ph idx="1" type="body"/>
          </p:nvPr>
        </p:nvSpPr>
        <p:spPr>
          <a:xfrm>
            <a:off x="4999330" y="804332"/>
            <a:ext cx="6478433" cy="5569171"/>
          </a:xfrm>
          <a:prstGeom prst="rect">
            <a:avLst/>
          </a:prstGeom>
          <a:noFill/>
          <a:ln>
            <a:noFill/>
          </a:ln>
        </p:spPr>
        <p:txBody>
          <a:bodyPr anchorCtr="0" anchor="ctr" bIns="45700" lIns="45700" spcFirstLastPara="1" rIns="45700" wrap="square" tIns="45700">
            <a:normAutofit/>
          </a:bodyPr>
          <a:lstStyle/>
          <a:p>
            <a:pPr indent="0" lvl="0" marL="0" rtl="0" algn="l">
              <a:lnSpc>
                <a:spcPct val="90000"/>
              </a:lnSpc>
              <a:spcBef>
                <a:spcPts val="0"/>
              </a:spcBef>
              <a:spcAft>
                <a:spcPts val="0"/>
              </a:spcAft>
              <a:buSzPts val="2800"/>
              <a:buNone/>
            </a:pPr>
            <a:r>
              <a:rPr lang="en-US" sz="2800"/>
              <a:t>Learning Objectives:</a:t>
            </a:r>
            <a:endParaRPr/>
          </a:p>
          <a:p>
            <a:pPr indent="0" lvl="0" marL="0" rtl="0" algn="l">
              <a:lnSpc>
                <a:spcPct val="90000"/>
              </a:lnSpc>
              <a:spcBef>
                <a:spcPts val="1400"/>
              </a:spcBef>
              <a:spcAft>
                <a:spcPts val="0"/>
              </a:spcAft>
              <a:buSzPts val="2800"/>
              <a:buNone/>
            </a:pPr>
            <a:r>
              <a:rPr lang="en-US" sz="2800"/>
              <a:t>Upon completion of this chapter, you will be able to:</a:t>
            </a:r>
            <a:endParaRPr/>
          </a:p>
          <a:p>
            <a:pPr indent="-177800" lvl="0" marL="91440" rtl="0" algn="l">
              <a:lnSpc>
                <a:spcPct val="90000"/>
              </a:lnSpc>
              <a:spcBef>
                <a:spcPts val="1400"/>
              </a:spcBef>
              <a:spcAft>
                <a:spcPts val="0"/>
              </a:spcAft>
              <a:buSzPts val="2800"/>
              <a:buFont typeface="Noto Sans Symbols"/>
              <a:buChar char="⮚"/>
            </a:pPr>
            <a:r>
              <a:rPr lang="en-US" sz="2800"/>
              <a:t>Explain Regulatory Framework,</a:t>
            </a:r>
            <a:endParaRPr/>
          </a:p>
          <a:p>
            <a:pPr indent="-177800" lvl="0" marL="91440" rtl="0" algn="l">
              <a:lnSpc>
                <a:spcPct val="90000"/>
              </a:lnSpc>
              <a:spcBef>
                <a:spcPts val="1400"/>
              </a:spcBef>
              <a:spcAft>
                <a:spcPts val="0"/>
              </a:spcAft>
              <a:buSzPts val="2800"/>
              <a:buFont typeface="Noto Sans Symbols"/>
              <a:buChar char="⮚"/>
            </a:pPr>
            <a:r>
              <a:rPr lang="en-US" sz="2800"/>
              <a:t>Explain the Financial Reporting Standards (IFRS)and use,</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9" name="Shape 109"/>
        <p:cNvGrpSpPr/>
        <p:nvPr/>
      </p:nvGrpSpPr>
      <p:grpSpPr>
        <a:xfrm>
          <a:off x="0" y="0"/>
          <a:ext cx="0" cy="0"/>
          <a:chOff x="0" y="0"/>
          <a:chExt cx="0" cy="0"/>
        </a:xfrm>
      </p:grpSpPr>
      <p:sp>
        <p:nvSpPr>
          <p:cNvPr id="110" name="Google Shape;110;p3"/>
          <p:cNvSpPr txBox="1"/>
          <p:nvPr>
            <p:ph type="title"/>
          </p:nvPr>
        </p:nvSpPr>
        <p:spPr>
          <a:xfrm>
            <a:off x="914673" y="325601"/>
            <a:ext cx="8310939" cy="1148357"/>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4000"/>
              <a:buFont typeface="Twentieth Century"/>
              <a:buNone/>
            </a:pPr>
            <a:r>
              <a:rPr b="1" lang="en-US" sz="4000"/>
              <a:t>THE REGULATORY FRAMEWORK</a:t>
            </a:r>
            <a:endParaRPr sz="4000"/>
          </a:p>
        </p:txBody>
      </p:sp>
      <p:sp>
        <p:nvSpPr>
          <p:cNvPr id="111" name="Google Shape;111;p3"/>
          <p:cNvSpPr txBox="1"/>
          <p:nvPr>
            <p:ph idx="1" type="body"/>
          </p:nvPr>
        </p:nvSpPr>
        <p:spPr>
          <a:xfrm>
            <a:off x="805217" y="1473957"/>
            <a:ext cx="8529849" cy="4708479"/>
          </a:xfrm>
          <a:prstGeom prst="rect">
            <a:avLst/>
          </a:prstGeom>
          <a:noFill/>
          <a:ln>
            <a:noFill/>
          </a:ln>
        </p:spPr>
        <p:txBody>
          <a:bodyPr anchorCtr="0" anchor="t" bIns="45700" lIns="45700" spcFirstLastPara="1" rIns="45700" wrap="square" tIns="45700">
            <a:noAutofit/>
          </a:bodyPr>
          <a:lstStyle/>
          <a:p>
            <a:pPr indent="-127000" lvl="0" marL="91440" rtl="0" algn="l">
              <a:lnSpc>
                <a:spcPct val="90000"/>
              </a:lnSpc>
              <a:spcBef>
                <a:spcPts val="0"/>
              </a:spcBef>
              <a:spcAft>
                <a:spcPts val="0"/>
              </a:spcAft>
              <a:buSzPts val="2000"/>
              <a:buChar char=" "/>
            </a:pPr>
            <a:r>
              <a:rPr lang="en-US" sz="2000"/>
              <a:t>A regulatory framework for the preparation of financial statements is necessary for a number of reasons:</a:t>
            </a:r>
            <a:endParaRPr/>
          </a:p>
          <a:p>
            <a:pPr indent="-127000" lvl="0" marL="91440" rtl="0" algn="l">
              <a:lnSpc>
                <a:spcPct val="90000"/>
              </a:lnSpc>
              <a:spcBef>
                <a:spcPts val="1400"/>
              </a:spcBef>
              <a:spcAft>
                <a:spcPts val="0"/>
              </a:spcAft>
              <a:buSzPts val="2000"/>
              <a:buFont typeface="Noto Sans Symbols"/>
              <a:buChar char="⮚"/>
            </a:pPr>
            <a:r>
              <a:rPr lang="en-US" sz="2000"/>
              <a:t>To ensure that the needs of the users of financial statements  are met with at least a basic minimum of information.</a:t>
            </a:r>
            <a:endParaRPr/>
          </a:p>
          <a:p>
            <a:pPr indent="-127000" lvl="0" marL="91440" rtl="0" algn="l">
              <a:lnSpc>
                <a:spcPct val="90000"/>
              </a:lnSpc>
              <a:spcBef>
                <a:spcPts val="1400"/>
              </a:spcBef>
              <a:spcAft>
                <a:spcPts val="0"/>
              </a:spcAft>
              <a:buSzPts val="2000"/>
              <a:buFont typeface="Noto Sans Symbols"/>
              <a:buChar char="⮚"/>
            </a:pPr>
            <a:r>
              <a:rPr lang="en-US" sz="2000"/>
              <a:t>To ensure that all the information provided in the relevant economic arena is both comparable and consistent. Given the growth in multinational companies and global investment this arena is an increasing international one.</a:t>
            </a:r>
            <a:endParaRPr/>
          </a:p>
          <a:p>
            <a:pPr indent="0" lvl="0" marL="0" rtl="0" algn="l">
              <a:lnSpc>
                <a:spcPct val="90000"/>
              </a:lnSpc>
              <a:spcBef>
                <a:spcPts val="1400"/>
              </a:spcBef>
              <a:spcAft>
                <a:spcPts val="0"/>
              </a:spcAft>
              <a:buSzPts val="2000"/>
              <a:buNone/>
            </a:pPr>
            <a:r>
              <a:t/>
            </a:r>
            <a:endParaRPr sz="2000"/>
          </a:p>
          <a:p>
            <a:pPr indent="-127000" lvl="0" marL="91440" rtl="0" algn="l">
              <a:lnSpc>
                <a:spcPct val="90000"/>
              </a:lnSpc>
              <a:spcBef>
                <a:spcPts val="1400"/>
              </a:spcBef>
              <a:spcAft>
                <a:spcPts val="0"/>
              </a:spcAft>
              <a:buSzPts val="2000"/>
              <a:buFont typeface="Noto Sans Symbols"/>
              <a:buChar char="⮚"/>
            </a:pPr>
            <a:r>
              <a:rPr lang="en-US" sz="2000"/>
              <a:t>To increase users' confidence in the financial reporting process.</a:t>
            </a:r>
            <a:endParaRPr/>
          </a:p>
          <a:p>
            <a:pPr indent="0" lvl="0" marL="91440" rtl="0" algn="l">
              <a:lnSpc>
                <a:spcPct val="90000"/>
              </a:lnSpc>
              <a:spcBef>
                <a:spcPts val="1400"/>
              </a:spcBef>
              <a:spcAft>
                <a:spcPts val="0"/>
              </a:spcAft>
              <a:buSzPts val="2000"/>
              <a:buFont typeface="Noto Sans Symbols"/>
              <a:buNone/>
            </a:pPr>
            <a:r>
              <a:t/>
            </a:r>
            <a:endParaRPr sz="2000"/>
          </a:p>
          <a:p>
            <a:pPr indent="-127000" lvl="0" marL="91440" rtl="0" algn="l">
              <a:lnSpc>
                <a:spcPct val="90000"/>
              </a:lnSpc>
              <a:spcBef>
                <a:spcPts val="1400"/>
              </a:spcBef>
              <a:spcAft>
                <a:spcPts val="0"/>
              </a:spcAft>
              <a:buSzPts val="2000"/>
              <a:buFont typeface="Noto Sans Symbols"/>
              <a:buChar char="⮚"/>
            </a:pPr>
            <a:r>
              <a:rPr lang="en-US" sz="2000"/>
              <a:t>To regulate the behaviour of companies and directors towards their investors.</a:t>
            </a:r>
            <a:endParaRPr/>
          </a:p>
          <a:p>
            <a:pPr indent="0" lvl="0" marL="0" rtl="0" algn="l">
              <a:lnSpc>
                <a:spcPct val="150000"/>
              </a:lnSpc>
              <a:spcBef>
                <a:spcPts val="1400"/>
              </a:spcBef>
              <a:spcAft>
                <a:spcPts val="0"/>
              </a:spcAft>
              <a:buSzPts val="2000"/>
              <a:buNone/>
            </a:pPr>
            <a:r>
              <a:t/>
            </a:r>
            <a:endParaRPr sz="2000"/>
          </a:p>
        </p:txBody>
      </p:sp>
      <p:sp>
        <p:nvSpPr>
          <p:cNvPr id="112" name="Google Shape;112;p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13" name="Google Shape;113;p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7" name="Shape 117"/>
        <p:cNvGrpSpPr/>
        <p:nvPr/>
      </p:nvGrpSpPr>
      <p:grpSpPr>
        <a:xfrm>
          <a:off x="0" y="0"/>
          <a:ext cx="0" cy="0"/>
          <a:chOff x="0" y="0"/>
          <a:chExt cx="0" cy="0"/>
        </a:xfrm>
      </p:grpSpPr>
      <p:sp>
        <p:nvSpPr>
          <p:cNvPr id="118" name="Google Shape;118;p4"/>
          <p:cNvSpPr txBox="1"/>
          <p:nvPr>
            <p:ph type="title"/>
          </p:nvPr>
        </p:nvSpPr>
        <p:spPr>
          <a:xfrm>
            <a:off x="914673" y="325601"/>
            <a:ext cx="8310939" cy="1148357"/>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4000"/>
              <a:buFont typeface="Twentieth Century"/>
              <a:buNone/>
            </a:pPr>
            <a:r>
              <a:rPr lang="en-US" sz="4000"/>
              <a:t>REGULATIONS AND INFLUENCES ON FINANCIAL REPORTING</a:t>
            </a:r>
            <a:endParaRPr sz="4000"/>
          </a:p>
        </p:txBody>
      </p:sp>
      <p:sp>
        <p:nvSpPr>
          <p:cNvPr id="119" name="Google Shape;119;p4"/>
          <p:cNvSpPr txBox="1"/>
          <p:nvPr>
            <p:ph idx="1" type="body"/>
          </p:nvPr>
        </p:nvSpPr>
        <p:spPr>
          <a:xfrm>
            <a:off x="805217" y="1473957"/>
            <a:ext cx="8529849" cy="4708479"/>
          </a:xfrm>
          <a:prstGeom prst="rect">
            <a:avLst/>
          </a:prstGeom>
          <a:noFill/>
          <a:ln>
            <a:noFill/>
          </a:ln>
        </p:spPr>
        <p:txBody>
          <a:bodyPr anchorCtr="0" anchor="t" bIns="45700" lIns="45700" spcFirstLastPara="1" rIns="45700" wrap="square" tIns="45700">
            <a:noAutofit/>
          </a:bodyPr>
          <a:lstStyle/>
          <a:p>
            <a:pPr indent="-114300" lvl="0" marL="91440" rtl="0" algn="just">
              <a:lnSpc>
                <a:spcPct val="90000"/>
              </a:lnSpc>
              <a:spcBef>
                <a:spcPts val="0"/>
              </a:spcBef>
              <a:spcAft>
                <a:spcPts val="0"/>
              </a:spcAft>
              <a:buSzPts val="1800"/>
              <a:buFont typeface="Noto Sans Symbols"/>
              <a:buChar char="⮚"/>
            </a:pPr>
            <a:r>
              <a:rPr lang="en-US" sz="1800"/>
              <a:t>The International Accounting Standards Board (IASB) issued its framework for the Preparation and Presentation of Financial Statements in 1989. This is referred to as its conceptual framework. The framework sets out the concepts that shape the preparation and presentation of financial statements for external users. </a:t>
            </a:r>
            <a:endParaRPr/>
          </a:p>
          <a:p>
            <a:pPr indent="-114300" lvl="0" marL="91440" rtl="0" algn="l">
              <a:lnSpc>
                <a:spcPct val="150000"/>
              </a:lnSpc>
              <a:spcBef>
                <a:spcPts val="1400"/>
              </a:spcBef>
              <a:spcAft>
                <a:spcPts val="0"/>
              </a:spcAft>
              <a:buSzPts val="1800"/>
              <a:buFont typeface="Noto Sans Symbols"/>
              <a:buChar char="⮚"/>
            </a:pPr>
            <a:r>
              <a:rPr lang="en-US" sz="1800"/>
              <a:t>In the practice of accounting and financial reporting, standards are needed because accounting numbers are very important in dealing with various issues in the practice such as contracts, managing assets, liabilities and capital.</a:t>
            </a:r>
            <a:endParaRPr/>
          </a:p>
          <a:p>
            <a:pPr indent="-114300" lvl="0" marL="91440" rtl="0" algn="l">
              <a:lnSpc>
                <a:spcPct val="150000"/>
              </a:lnSpc>
              <a:spcBef>
                <a:spcPts val="1400"/>
              </a:spcBef>
              <a:spcAft>
                <a:spcPts val="0"/>
              </a:spcAft>
              <a:buSzPts val="1800"/>
              <a:buFont typeface="Noto Sans Symbols"/>
              <a:buChar char="⮚"/>
            </a:pPr>
            <a:r>
              <a:rPr lang="en-US" sz="1800"/>
              <a:t> The standards as well helps investors and shareholders in organizations to be protected from managers who disregard the interests of shareholders by providing frameworks on the way profits are shared between the shareholders and the retention for developing and growth of companies beside prevention from misappropriation of organisational resources. </a:t>
            </a:r>
            <a:endParaRPr/>
          </a:p>
          <a:p>
            <a:pPr indent="0" lvl="0" marL="0" rtl="0" algn="l">
              <a:lnSpc>
                <a:spcPct val="150000"/>
              </a:lnSpc>
              <a:spcBef>
                <a:spcPts val="1400"/>
              </a:spcBef>
              <a:spcAft>
                <a:spcPts val="0"/>
              </a:spcAft>
              <a:buSzPts val="2000"/>
              <a:buNone/>
            </a:pPr>
            <a:r>
              <a:t/>
            </a:r>
            <a:endParaRPr sz="2000"/>
          </a:p>
        </p:txBody>
      </p:sp>
      <p:sp>
        <p:nvSpPr>
          <p:cNvPr id="120" name="Google Shape;120;p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21" name="Google Shape;121;p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5" name="Shape 125"/>
        <p:cNvGrpSpPr/>
        <p:nvPr/>
      </p:nvGrpSpPr>
      <p:grpSpPr>
        <a:xfrm>
          <a:off x="0" y="0"/>
          <a:ext cx="0" cy="0"/>
          <a:chOff x="0" y="0"/>
          <a:chExt cx="0" cy="0"/>
        </a:xfrm>
      </p:grpSpPr>
      <p:sp>
        <p:nvSpPr>
          <p:cNvPr id="126" name="Google Shape;126;p5"/>
          <p:cNvSpPr txBox="1"/>
          <p:nvPr>
            <p:ph type="title"/>
          </p:nvPr>
        </p:nvSpPr>
        <p:spPr>
          <a:xfrm>
            <a:off x="805219" y="187178"/>
            <a:ext cx="8237182" cy="779868"/>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3200"/>
              <a:buFont typeface="Twentieth Century"/>
              <a:buNone/>
            </a:pPr>
            <a:r>
              <a:rPr lang="en-US" sz="3200"/>
              <a:t>REGULATIONS AND INFLUENCES ON FINANCIAL REPORTING</a:t>
            </a:r>
            <a:endParaRPr sz="3200"/>
          </a:p>
        </p:txBody>
      </p:sp>
      <p:sp>
        <p:nvSpPr>
          <p:cNvPr id="127" name="Google Shape;127;p5"/>
          <p:cNvSpPr txBox="1"/>
          <p:nvPr>
            <p:ph idx="1" type="body"/>
          </p:nvPr>
        </p:nvSpPr>
        <p:spPr>
          <a:xfrm>
            <a:off x="985260" y="1213605"/>
            <a:ext cx="8598088" cy="5318794"/>
          </a:xfrm>
          <a:prstGeom prst="rect">
            <a:avLst/>
          </a:prstGeom>
          <a:noFill/>
          <a:ln>
            <a:noFill/>
          </a:ln>
        </p:spPr>
        <p:txBody>
          <a:bodyPr anchorCtr="0" anchor="t" bIns="45700" lIns="45700" spcFirstLastPara="1" rIns="45700" wrap="square" tIns="45700">
            <a:noAutofit/>
          </a:bodyPr>
          <a:lstStyle/>
          <a:p>
            <a:pPr indent="-177800" lvl="0" marL="91440" rtl="0" algn="l">
              <a:lnSpc>
                <a:spcPct val="90000"/>
              </a:lnSpc>
              <a:spcBef>
                <a:spcPts val="0"/>
              </a:spcBef>
              <a:spcAft>
                <a:spcPts val="0"/>
              </a:spcAft>
              <a:buSzPts val="2800"/>
              <a:buFont typeface="Noto Sans Symbols"/>
              <a:buChar char="⮚"/>
            </a:pPr>
            <a:r>
              <a:rPr lang="en-US" sz="2800"/>
              <a:t>Accounting standards set out the rules for accounting in a country and say what should be reported in a company’s accounts in that territory.</a:t>
            </a:r>
            <a:endParaRPr/>
          </a:p>
          <a:p>
            <a:pPr indent="-177800" lvl="0" marL="91440" rtl="0" algn="l">
              <a:lnSpc>
                <a:spcPct val="90000"/>
              </a:lnSpc>
              <a:spcBef>
                <a:spcPts val="1400"/>
              </a:spcBef>
              <a:spcAft>
                <a:spcPts val="0"/>
              </a:spcAft>
              <a:buSzPts val="2800"/>
              <a:buFont typeface="Noto Sans Symbols"/>
              <a:buChar char="⮚"/>
            </a:pPr>
            <a:r>
              <a:rPr lang="en-US" sz="2800"/>
              <a:t>Their purpose is to ensure that consistent approaches to accounting are adopted nationally and internationally.</a:t>
            </a:r>
            <a:endParaRPr/>
          </a:p>
          <a:p>
            <a:pPr indent="-177800" lvl="0" marL="91440" rtl="0" algn="l">
              <a:lnSpc>
                <a:spcPct val="90000"/>
              </a:lnSpc>
              <a:spcBef>
                <a:spcPts val="1400"/>
              </a:spcBef>
              <a:spcAft>
                <a:spcPts val="0"/>
              </a:spcAft>
              <a:buSzPts val="2800"/>
              <a:buFont typeface="Noto Sans Symbols"/>
              <a:buChar char="⮚"/>
            </a:pPr>
            <a:r>
              <a:rPr lang="en-US" sz="2800"/>
              <a:t>They minimise the risk of misstatement in accounts and help investors make decisions by ensuring they can get comparable information. Accounting standards, as laid down by a country’s law, apply to all companies registered within its territory</a:t>
            </a:r>
            <a:endParaRPr/>
          </a:p>
          <a:p>
            <a:pPr indent="0" lvl="0" marL="91440" rtl="0" algn="l">
              <a:lnSpc>
                <a:spcPct val="90000"/>
              </a:lnSpc>
              <a:spcBef>
                <a:spcPts val="1400"/>
              </a:spcBef>
              <a:spcAft>
                <a:spcPts val="0"/>
              </a:spcAft>
              <a:buSzPts val="2800"/>
              <a:buFont typeface="Noto Sans Symbols"/>
              <a:buNone/>
            </a:pPr>
            <a:r>
              <a:t/>
            </a:r>
            <a:endParaRPr sz="2800"/>
          </a:p>
          <a:p>
            <a:pPr indent="0" lvl="0" marL="91440" rtl="0" algn="l">
              <a:lnSpc>
                <a:spcPct val="90000"/>
              </a:lnSpc>
              <a:spcBef>
                <a:spcPts val="1400"/>
              </a:spcBef>
              <a:spcAft>
                <a:spcPts val="0"/>
              </a:spcAft>
              <a:buSzPts val="2800"/>
              <a:buFont typeface="Noto Sans Symbols"/>
              <a:buNone/>
            </a:pPr>
            <a:r>
              <a:t/>
            </a:r>
            <a:endParaRPr sz="2800"/>
          </a:p>
        </p:txBody>
      </p:sp>
      <p:sp>
        <p:nvSpPr>
          <p:cNvPr id="128" name="Google Shape;128;p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29" name="Google Shape;129;p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3" name="Shape 133"/>
        <p:cNvGrpSpPr/>
        <p:nvPr/>
      </p:nvGrpSpPr>
      <p:grpSpPr>
        <a:xfrm>
          <a:off x="0" y="0"/>
          <a:ext cx="0" cy="0"/>
          <a:chOff x="0" y="0"/>
          <a:chExt cx="0" cy="0"/>
        </a:xfrm>
      </p:grpSpPr>
      <p:sp>
        <p:nvSpPr>
          <p:cNvPr id="134" name="Google Shape;134;p6"/>
          <p:cNvSpPr txBox="1"/>
          <p:nvPr>
            <p:ph type="title"/>
          </p:nvPr>
        </p:nvSpPr>
        <p:spPr>
          <a:xfrm>
            <a:off x="955889" y="201725"/>
            <a:ext cx="8338236" cy="917391"/>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3600"/>
              <a:buFont typeface="Twentieth Century"/>
              <a:buNone/>
            </a:pPr>
            <a:r>
              <a:rPr lang="en-US" sz="3600"/>
              <a:t>REGULATIONS AND INFLUENCES ON FINANCIAL REPORTING</a:t>
            </a:r>
            <a:endParaRPr sz="3600"/>
          </a:p>
        </p:txBody>
      </p:sp>
      <p:sp>
        <p:nvSpPr>
          <p:cNvPr id="135" name="Google Shape;135;p6"/>
          <p:cNvSpPr txBox="1"/>
          <p:nvPr>
            <p:ph idx="1" type="body"/>
          </p:nvPr>
        </p:nvSpPr>
        <p:spPr>
          <a:xfrm>
            <a:off x="819412" y="1119115"/>
            <a:ext cx="8638487" cy="5305147"/>
          </a:xfrm>
          <a:prstGeom prst="rect">
            <a:avLst/>
          </a:prstGeom>
          <a:noFill/>
          <a:ln>
            <a:noFill/>
          </a:ln>
        </p:spPr>
        <p:txBody>
          <a:bodyPr anchorCtr="0" anchor="t" bIns="45700" lIns="45700" spcFirstLastPara="1" rIns="45700" wrap="square" tIns="45700">
            <a:noAutofit/>
          </a:bodyPr>
          <a:lstStyle/>
          <a:p>
            <a:pPr indent="0" lvl="0" marL="0" rtl="0" algn="l">
              <a:lnSpc>
                <a:spcPct val="90000"/>
              </a:lnSpc>
              <a:spcBef>
                <a:spcPts val="0"/>
              </a:spcBef>
              <a:spcAft>
                <a:spcPts val="0"/>
              </a:spcAft>
              <a:buSzPts val="2400"/>
              <a:buNone/>
            </a:pPr>
            <a:r>
              <a:rPr lang="en-US" sz="2400"/>
              <a:t>A regulatory framework for the preparation of financial statements is necessary for a number of reasons:</a:t>
            </a:r>
            <a:endParaRPr/>
          </a:p>
          <a:p>
            <a:pPr indent="-152400" lvl="0" marL="91440" rtl="0" algn="l">
              <a:lnSpc>
                <a:spcPct val="90000"/>
              </a:lnSpc>
              <a:spcBef>
                <a:spcPts val="1400"/>
              </a:spcBef>
              <a:spcAft>
                <a:spcPts val="0"/>
              </a:spcAft>
              <a:buSzPts val="2400"/>
              <a:buFont typeface="Noto Sans Symbols"/>
              <a:buChar char="⮚"/>
            </a:pPr>
            <a:r>
              <a:rPr lang="en-US" sz="2400"/>
              <a:t>To ensure that the needs of the users of financial statements are met with at least a basic minimum of information.</a:t>
            </a:r>
            <a:endParaRPr/>
          </a:p>
          <a:p>
            <a:pPr indent="-152400" lvl="0" marL="91440" rtl="0" algn="l">
              <a:lnSpc>
                <a:spcPct val="90000"/>
              </a:lnSpc>
              <a:spcBef>
                <a:spcPts val="1400"/>
              </a:spcBef>
              <a:spcAft>
                <a:spcPts val="0"/>
              </a:spcAft>
              <a:buSzPts val="2400"/>
              <a:buFont typeface="Noto Sans Symbols"/>
              <a:buChar char="⮚"/>
            </a:pPr>
            <a:r>
              <a:rPr lang="en-US" sz="2400"/>
              <a:t>To ensure that all the information provided in the relevant economic arena is both comparable and consistent. Given the growth in multinational companies and global investment this arena is an increasing international one.</a:t>
            </a:r>
            <a:endParaRPr/>
          </a:p>
          <a:p>
            <a:pPr indent="-152400" lvl="0" marL="91440" rtl="0" algn="l">
              <a:lnSpc>
                <a:spcPct val="90000"/>
              </a:lnSpc>
              <a:spcBef>
                <a:spcPts val="1400"/>
              </a:spcBef>
              <a:spcAft>
                <a:spcPts val="0"/>
              </a:spcAft>
              <a:buSzPts val="2400"/>
              <a:buFont typeface="Noto Sans Symbols"/>
              <a:buChar char="⮚"/>
            </a:pPr>
            <a:r>
              <a:rPr lang="en-US" sz="2400"/>
              <a:t>To increase users' confidence in the financial reporting process.</a:t>
            </a:r>
            <a:endParaRPr/>
          </a:p>
          <a:p>
            <a:pPr indent="-152400" lvl="0" marL="91440" rtl="0" algn="l">
              <a:lnSpc>
                <a:spcPct val="90000"/>
              </a:lnSpc>
              <a:spcBef>
                <a:spcPts val="1400"/>
              </a:spcBef>
              <a:spcAft>
                <a:spcPts val="0"/>
              </a:spcAft>
              <a:buSzPts val="2400"/>
              <a:buFont typeface="Noto Sans Symbols"/>
              <a:buChar char="⮚"/>
            </a:pPr>
            <a:r>
              <a:rPr lang="en-US" sz="2400"/>
              <a:t>To regulate the behaviour of companies and directors towards their investors.</a:t>
            </a:r>
            <a:endParaRPr/>
          </a:p>
          <a:p>
            <a:pPr indent="0" lvl="0" marL="0" rtl="0" algn="l">
              <a:lnSpc>
                <a:spcPct val="90000"/>
              </a:lnSpc>
              <a:spcBef>
                <a:spcPts val="1400"/>
              </a:spcBef>
              <a:spcAft>
                <a:spcPts val="0"/>
              </a:spcAft>
              <a:buSzPts val="2400"/>
              <a:buNone/>
            </a:pPr>
            <a:r>
              <a:t/>
            </a:r>
            <a:endParaRPr sz="2400"/>
          </a:p>
          <a:p>
            <a:pPr indent="0" lvl="0" marL="0" rtl="0" algn="l">
              <a:lnSpc>
                <a:spcPct val="90000"/>
              </a:lnSpc>
              <a:spcBef>
                <a:spcPts val="1400"/>
              </a:spcBef>
              <a:spcAft>
                <a:spcPts val="0"/>
              </a:spcAft>
              <a:buSzPts val="2400"/>
              <a:buNone/>
            </a:pPr>
            <a:r>
              <a:t/>
            </a:r>
            <a:endParaRPr sz="2400"/>
          </a:p>
        </p:txBody>
      </p:sp>
      <p:sp>
        <p:nvSpPr>
          <p:cNvPr id="136" name="Google Shape;136;p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37" name="Google Shape;137;p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1" name="Shape 141"/>
        <p:cNvGrpSpPr/>
        <p:nvPr/>
      </p:nvGrpSpPr>
      <p:grpSpPr>
        <a:xfrm>
          <a:off x="0" y="0"/>
          <a:ext cx="0" cy="0"/>
          <a:chOff x="0" y="0"/>
          <a:chExt cx="0" cy="0"/>
        </a:xfrm>
      </p:grpSpPr>
      <p:sp>
        <p:nvSpPr>
          <p:cNvPr id="142" name="Google Shape;142;p7"/>
          <p:cNvSpPr txBox="1"/>
          <p:nvPr>
            <p:ph type="title"/>
          </p:nvPr>
        </p:nvSpPr>
        <p:spPr>
          <a:xfrm>
            <a:off x="1024129" y="107545"/>
            <a:ext cx="8018272" cy="629434"/>
          </a:xfrm>
          <a:prstGeom prst="rect">
            <a:avLst/>
          </a:prstGeom>
          <a:noFill/>
          <a:ln>
            <a:noFill/>
          </a:ln>
        </p:spPr>
        <p:txBody>
          <a:bodyPr anchorCtr="0" anchor="ctr" bIns="45700" lIns="91425" spcFirstLastPara="1" rIns="91425" wrap="square" tIns="45700">
            <a:noAutofit/>
          </a:bodyPr>
          <a:lstStyle/>
          <a:p>
            <a:pPr indent="0" lvl="0" marL="0" rtl="0" algn="l">
              <a:lnSpc>
                <a:spcPct val="80000"/>
              </a:lnSpc>
              <a:spcBef>
                <a:spcPts val="0"/>
              </a:spcBef>
              <a:spcAft>
                <a:spcPts val="0"/>
              </a:spcAft>
              <a:buClr>
                <a:srgbClr val="0C0C0C"/>
              </a:buClr>
              <a:buSzPts val="3600"/>
              <a:buFont typeface="Twentieth Century"/>
              <a:buNone/>
            </a:pPr>
            <a:r>
              <a:rPr lang="en-US" sz="3600"/>
              <a:t>COMPONENTS OF A THE REGULATORY FRAMEWORK</a:t>
            </a:r>
            <a:endParaRPr sz="3600"/>
          </a:p>
        </p:txBody>
      </p:sp>
      <p:sp>
        <p:nvSpPr>
          <p:cNvPr id="143" name="Google Shape;143;p7"/>
          <p:cNvSpPr txBox="1"/>
          <p:nvPr>
            <p:ph idx="1" type="body"/>
          </p:nvPr>
        </p:nvSpPr>
        <p:spPr>
          <a:xfrm>
            <a:off x="860356" y="1006658"/>
            <a:ext cx="8433769" cy="5162130"/>
          </a:xfrm>
          <a:prstGeom prst="rect">
            <a:avLst/>
          </a:prstGeom>
          <a:noFill/>
          <a:ln>
            <a:noFill/>
          </a:ln>
        </p:spPr>
        <p:txBody>
          <a:bodyPr anchorCtr="0" anchor="t" bIns="45700" lIns="45700" spcFirstLastPara="1" rIns="45700" wrap="square" tIns="45700">
            <a:noAutofit/>
          </a:bodyPr>
          <a:lstStyle/>
          <a:p>
            <a:pPr indent="-177800" lvl="0" marL="91440" rtl="0" algn="l">
              <a:lnSpc>
                <a:spcPct val="100000"/>
              </a:lnSpc>
              <a:spcBef>
                <a:spcPts val="0"/>
              </a:spcBef>
              <a:spcAft>
                <a:spcPts val="0"/>
              </a:spcAft>
              <a:buSzPts val="2800"/>
              <a:buFont typeface="Noto Sans Symbols"/>
              <a:buChar char="⮚"/>
            </a:pPr>
            <a:r>
              <a:rPr lang="en-US" sz="2800"/>
              <a:t>The objective of financial statements;</a:t>
            </a:r>
            <a:endParaRPr/>
          </a:p>
          <a:p>
            <a:pPr indent="-177800" lvl="0" marL="91440" rtl="0" algn="l">
              <a:lnSpc>
                <a:spcPct val="100000"/>
              </a:lnSpc>
              <a:spcBef>
                <a:spcPts val="1400"/>
              </a:spcBef>
              <a:spcAft>
                <a:spcPts val="0"/>
              </a:spcAft>
              <a:buSzPts val="2800"/>
              <a:buFont typeface="Noto Sans Symbols"/>
              <a:buChar char="⮚"/>
            </a:pPr>
            <a:r>
              <a:rPr lang="en-US" sz="2800"/>
              <a:t>Underlying assumptions;</a:t>
            </a:r>
            <a:endParaRPr/>
          </a:p>
          <a:p>
            <a:pPr indent="-177800" lvl="0" marL="91440" rtl="0" algn="l">
              <a:lnSpc>
                <a:spcPct val="100000"/>
              </a:lnSpc>
              <a:spcBef>
                <a:spcPts val="1400"/>
              </a:spcBef>
              <a:spcAft>
                <a:spcPts val="0"/>
              </a:spcAft>
              <a:buSzPts val="2800"/>
              <a:buFont typeface="Noto Sans Symbols"/>
              <a:buChar char="⮚"/>
            </a:pPr>
            <a:r>
              <a:rPr lang="en-US" sz="2800"/>
              <a:t>Qualitative characteristics of financial information;</a:t>
            </a:r>
            <a:endParaRPr/>
          </a:p>
          <a:p>
            <a:pPr indent="-177800" lvl="0" marL="91440" rtl="0" algn="l">
              <a:lnSpc>
                <a:spcPct val="100000"/>
              </a:lnSpc>
              <a:spcBef>
                <a:spcPts val="1400"/>
              </a:spcBef>
              <a:spcAft>
                <a:spcPts val="0"/>
              </a:spcAft>
              <a:buSzPts val="2800"/>
              <a:buFont typeface="Noto Sans Symbols"/>
              <a:buChar char="⮚"/>
            </a:pPr>
            <a:r>
              <a:rPr lang="en-US" sz="2800"/>
              <a:t>The elements of financial statements;</a:t>
            </a:r>
            <a:endParaRPr/>
          </a:p>
          <a:p>
            <a:pPr indent="-177800" lvl="0" marL="91440" rtl="0" algn="l">
              <a:lnSpc>
                <a:spcPct val="100000"/>
              </a:lnSpc>
              <a:spcBef>
                <a:spcPts val="1400"/>
              </a:spcBef>
              <a:spcAft>
                <a:spcPts val="0"/>
              </a:spcAft>
              <a:buSzPts val="2800"/>
              <a:buFont typeface="Noto Sans Symbols"/>
              <a:buChar char="⮚"/>
            </a:pPr>
            <a:r>
              <a:rPr lang="en-US" sz="2800"/>
              <a:t>Recognition of the elements of financial statements;</a:t>
            </a:r>
            <a:endParaRPr/>
          </a:p>
          <a:p>
            <a:pPr indent="-177800" lvl="0" marL="91440" rtl="0" algn="l">
              <a:lnSpc>
                <a:spcPct val="100000"/>
              </a:lnSpc>
              <a:spcBef>
                <a:spcPts val="1400"/>
              </a:spcBef>
              <a:spcAft>
                <a:spcPts val="0"/>
              </a:spcAft>
              <a:buSzPts val="2800"/>
              <a:buFont typeface="Noto Sans Symbols"/>
              <a:buChar char="⮚"/>
            </a:pPr>
            <a:r>
              <a:rPr lang="en-US" sz="2800"/>
              <a:t>Measurement of the elements of financial statements;</a:t>
            </a:r>
            <a:endParaRPr/>
          </a:p>
          <a:p>
            <a:pPr indent="-177800" lvl="0" marL="91440" rtl="0" algn="l">
              <a:lnSpc>
                <a:spcPct val="100000"/>
              </a:lnSpc>
              <a:spcBef>
                <a:spcPts val="1400"/>
              </a:spcBef>
              <a:spcAft>
                <a:spcPts val="0"/>
              </a:spcAft>
              <a:buSzPts val="2800"/>
              <a:buFont typeface="Noto Sans Symbols"/>
              <a:buChar char="⮚"/>
            </a:pPr>
            <a:r>
              <a:rPr lang="en-US" sz="2800"/>
              <a:t>Concepts of capital maintenance.</a:t>
            </a:r>
            <a:endParaRPr/>
          </a:p>
          <a:p>
            <a:pPr indent="0" lvl="0" marL="0" rtl="0" algn="l">
              <a:lnSpc>
                <a:spcPct val="150000"/>
              </a:lnSpc>
              <a:spcBef>
                <a:spcPts val="1400"/>
              </a:spcBef>
              <a:spcAft>
                <a:spcPts val="0"/>
              </a:spcAft>
              <a:buSzPts val="2400"/>
              <a:buNone/>
            </a:pPr>
            <a:r>
              <a:t/>
            </a:r>
            <a:endParaRPr sz="2400"/>
          </a:p>
          <a:p>
            <a:pPr indent="0" lvl="0" marL="0" rtl="0" algn="l">
              <a:lnSpc>
                <a:spcPct val="150000"/>
              </a:lnSpc>
              <a:spcBef>
                <a:spcPts val="1400"/>
              </a:spcBef>
              <a:spcAft>
                <a:spcPts val="0"/>
              </a:spcAft>
              <a:buSzPts val="2400"/>
              <a:buNone/>
            </a:pPr>
            <a:r>
              <a:t/>
            </a:r>
            <a:endParaRPr sz="2400"/>
          </a:p>
        </p:txBody>
      </p:sp>
      <p:sp>
        <p:nvSpPr>
          <p:cNvPr id="144" name="Google Shape;144;p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45" name="Google Shape;145;p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9" name="Shape 149"/>
        <p:cNvGrpSpPr/>
        <p:nvPr/>
      </p:nvGrpSpPr>
      <p:grpSpPr>
        <a:xfrm>
          <a:off x="0" y="0"/>
          <a:ext cx="0" cy="0"/>
          <a:chOff x="0" y="0"/>
          <a:chExt cx="0" cy="0"/>
        </a:xfrm>
      </p:grpSpPr>
      <p:sp>
        <p:nvSpPr>
          <p:cNvPr id="150" name="Google Shape;150;p8"/>
          <p:cNvSpPr txBox="1"/>
          <p:nvPr>
            <p:ph type="title"/>
          </p:nvPr>
        </p:nvSpPr>
        <p:spPr>
          <a:xfrm>
            <a:off x="1024129" y="107545"/>
            <a:ext cx="8018272" cy="806855"/>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5000"/>
              <a:buFont typeface="Twentieth Century"/>
              <a:buNone/>
            </a:pPr>
            <a:r>
              <a:rPr lang="en-US"/>
              <a:t>IFRS FRAMEWORK</a:t>
            </a:r>
            <a:endParaRPr/>
          </a:p>
        </p:txBody>
      </p:sp>
      <p:sp>
        <p:nvSpPr>
          <p:cNvPr id="151" name="Google Shape;151;p8"/>
          <p:cNvSpPr txBox="1"/>
          <p:nvPr>
            <p:ph idx="1" type="body"/>
          </p:nvPr>
        </p:nvSpPr>
        <p:spPr>
          <a:xfrm>
            <a:off x="860356" y="914399"/>
            <a:ext cx="8583895" cy="5509863"/>
          </a:xfrm>
          <a:prstGeom prst="rect">
            <a:avLst/>
          </a:prstGeom>
          <a:noFill/>
          <a:ln>
            <a:noFill/>
          </a:ln>
        </p:spPr>
        <p:txBody>
          <a:bodyPr anchorCtr="0" anchor="t" bIns="45700" lIns="45700" spcFirstLastPara="1" rIns="45700" wrap="square" tIns="45700">
            <a:noAutofit/>
          </a:bodyPr>
          <a:lstStyle/>
          <a:p>
            <a:pPr indent="-152400" lvl="0" marL="91440" rtl="0" algn="l">
              <a:lnSpc>
                <a:spcPct val="100000"/>
              </a:lnSpc>
              <a:spcBef>
                <a:spcPts val="0"/>
              </a:spcBef>
              <a:spcAft>
                <a:spcPts val="0"/>
              </a:spcAft>
              <a:buSzPts val="2400"/>
              <a:buFont typeface="Noto Sans Symbols"/>
              <a:buChar char="⮚"/>
            </a:pPr>
            <a:r>
              <a:rPr lang="en-US" sz="2400"/>
              <a:t>The IFRS Framework notes that general purpose financial reports cannot provide all the information that users may need to make economic decisions. </a:t>
            </a:r>
            <a:endParaRPr/>
          </a:p>
          <a:p>
            <a:pPr indent="-152400" lvl="0" marL="91440" rtl="0" algn="l">
              <a:lnSpc>
                <a:spcPct val="100000"/>
              </a:lnSpc>
              <a:spcBef>
                <a:spcPts val="1400"/>
              </a:spcBef>
              <a:spcAft>
                <a:spcPts val="0"/>
              </a:spcAft>
              <a:buSzPts val="2400"/>
              <a:buFont typeface="Noto Sans Symbols"/>
              <a:buChar char="⮚"/>
            </a:pPr>
            <a:r>
              <a:rPr lang="en-US" sz="2400"/>
              <a:t>They will need to consider pertinent information from other sources as well. The IFRS Framework notes that other parties, including prudential and market regulators, may find general purpose financial reports useful. </a:t>
            </a:r>
            <a:endParaRPr/>
          </a:p>
          <a:p>
            <a:pPr indent="-152400" lvl="0" marL="91440" rtl="0" algn="l">
              <a:lnSpc>
                <a:spcPct val="100000"/>
              </a:lnSpc>
              <a:spcBef>
                <a:spcPts val="1400"/>
              </a:spcBef>
              <a:spcAft>
                <a:spcPts val="0"/>
              </a:spcAft>
              <a:buSzPts val="2400"/>
              <a:buFont typeface="Noto Sans Symbols"/>
              <a:buChar char="⮚"/>
            </a:pPr>
            <a:r>
              <a:rPr lang="en-US" sz="2400"/>
              <a:t>However, the Board considered that the objectives of general-purpose financial reporting and the objectives of financial regulation may not be consistent. </a:t>
            </a:r>
            <a:endParaRPr/>
          </a:p>
          <a:p>
            <a:pPr indent="-152400" lvl="0" marL="91440" rtl="0" algn="l">
              <a:lnSpc>
                <a:spcPct val="100000"/>
              </a:lnSpc>
              <a:spcBef>
                <a:spcPts val="1400"/>
              </a:spcBef>
              <a:spcAft>
                <a:spcPts val="0"/>
              </a:spcAft>
              <a:buSzPts val="2400"/>
              <a:buFont typeface="Noto Sans Symbols"/>
              <a:buChar char="⮚"/>
            </a:pPr>
            <a:r>
              <a:rPr lang="en-US" sz="2400"/>
              <a:t>Hence, regulators are not considered a primary user and general-purpose financial reports are not primarily directed to regulators or other parties.</a:t>
            </a:r>
            <a:endParaRPr/>
          </a:p>
          <a:p>
            <a:pPr indent="0" lvl="0" marL="91440" rtl="0" algn="l">
              <a:lnSpc>
                <a:spcPct val="100000"/>
              </a:lnSpc>
              <a:spcBef>
                <a:spcPts val="1400"/>
              </a:spcBef>
              <a:spcAft>
                <a:spcPts val="0"/>
              </a:spcAft>
              <a:buSzPts val="2400"/>
              <a:buFont typeface="Noto Sans Symbols"/>
              <a:buNone/>
            </a:pPr>
            <a:r>
              <a:t/>
            </a:r>
            <a:endParaRPr sz="2400"/>
          </a:p>
        </p:txBody>
      </p:sp>
      <p:sp>
        <p:nvSpPr>
          <p:cNvPr id="152" name="Google Shape;152;p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53" name="Google Shape;153;p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7" name="Shape 157"/>
        <p:cNvGrpSpPr/>
        <p:nvPr/>
      </p:nvGrpSpPr>
      <p:grpSpPr>
        <a:xfrm>
          <a:off x="0" y="0"/>
          <a:ext cx="0" cy="0"/>
          <a:chOff x="0" y="0"/>
          <a:chExt cx="0" cy="0"/>
        </a:xfrm>
      </p:grpSpPr>
      <p:sp>
        <p:nvSpPr>
          <p:cNvPr id="158" name="Google Shape;158;p9"/>
          <p:cNvSpPr txBox="1"/>
          <p:nvPr>
            <p:ph type="title"/>
          </p:nvPr>
        </p:nvSpPr>
        <p:spPr>
          <a:xfrm>
            <a:off x="1024129" y="107545"/>
            <a:ext cx="8018272" cy="752264"/>
          </a:xfrm>
          <a:prstGeom prst="rect">
            <a:avLst/>
          </a:prstGeom>
          <a:noFill/>
          <a:ln>
            <a:noFill/>
          </a:ln>
        </p:spPr>
        <p:txBody>
          <a:bodyPr anchorCtr="0" anchor="ctr" bIns="45700" lIns="91425" spcFirstLastPara="1" rIns="91425" wrap="square" tIns="45700">
            <a:noAutofit/>
          </a:bodyPr>
          <a:lstStyle/>
          <a:p>
            <a:pPr indent="0" lvl="0" marL="0" rtl="0" algn="l">
              <a:lnSpc>
                <a:spcPct val="80000"/>
              </a:lnSpc>
              <a:spcBef>
                <a:spcPts val="0"/>
              </a:spcBef>
              <a:spcAft>
                <a:spcPts val="0"/>
              </a:spcAft>
              <a:buClr>
                <a:srgbClr val="0C0C0C"/>
              </a:buClr>
              <a:buSzPts val="3600"/>
              <a:buFont typeface="Twentieth Century"/>
              <a:buNone/>
            </a:pPr>
            <a:r>
              <a:rPr lang="en-US" sz="3600"/>
              <a:t> DEVELOPMENT AND PUBLICATION OF AN IFRS</a:t>
            </a:r>
            <a:endParaRPr sz="3600"/>
          </a:p>
        </p:txBody>
      </p:sp>
      <p:sp>
        <p:nvSpPr>
          <p:cNvPr id="159" name="Google Shape;159;p9"/>
          <p:cNvSpPr txBox="1"/>
          <p:nvPr>
            <p:ph idx="1" type="body"/>
          </p:nvPr>
        </p:nvSpPr>
        <p:spPr>
          <a:xfrm>
            <a:off x="777923" y="965715"/>
            <a:ext cx="8652680" cy="5458547"/>
          </a:xfrm>
          <a:prstGeom prst="rect">
            <a:avLst/>
          </a:prstGeom>
          <a:noFill/>
          <a:ln>
            <a:noFill/>
          </a:ln>
        </p:spPr>
        <p:txBody>
          <a:bodyPr anchorCtr="0" anchor="t" bIns="45700" lIns="45700" spcFirstLastPara="1" rIns="45700" wrap="square" tIns="45700">
            <a:noAutofit/>
          </a:bodyPr>
          <a:lstStyle/>
          <a:p>
            <a:pPr indent="-127000" lvl="0" marL="91440" rtl="0" algn="l">
              <a:lnSpc>
                <a:spcPct val="100000"/>
              </a:lnSpc>
              <a:spcBef>
                <a:spcPts val="0"/>
              </a:spcBef>
              <a:spcAft>
                <a:spcPts val="0"/>
              </a:spcAft>
              <a:buSzPts val="2000"/>
              <a:buFont typeface="Noto Sans Symbols"/>
              <a:buChar char="⮚"/>
            </a:pPr>
            <a:r>
              <a:rPr lang="en-US" sz="2000"/>
              <a:t>The development of an IFRS is carried out during IASB meetings, when the IASB considers the comments received on the exposure draft. Changes from the exposure draft are posted on the Website. After resolving issues arising from the exposure draft, the IASB considers whether it should expose its revised proposals for public comment, for example by publishing a second exposure draft. In considering the need for re-exposure, the IASB</a:t>
            </a:r>
            <a:endParaRPr/>
          </a:p>
          <a:p>
            <a:pPr indent="-127000" lvl="0" marL="91440" rtl="0" algn="l">
              <a:lnSpc>
                <a:spcPct val="100000"/>
              </a:lnSpc>
              <a:spcBef>
                <a:spcPts val="1400"/>
              </a:spcBef>
              <a:spcAft>
                <a:spcPts val="0"/>
              </a:spcAft>
              <a:buSzPts val="2000"/>
              <a:buFont typeface="Noto Sans Symbols"/>
              <a:buChar char="⮚"/>
            </a:pPr>
            <a:r>
              <a:rPr lang="en-US" sz="2000"/>
              <a:t>Identifies substantial issues that emerged during the comment period on the exposure draft that it had not previously considered.</a:t>
            </a:r>
            <a:endParaRPr/>
          </a:p>
          <a:p>
            <a:pPr indent="-127000" lvl="0" marL="91440" rtl="0" algn="l">
              <a:lnSpc>
                <a:spcPct val="100000"/>
              </a:lnSpc>
              <a:spcBef>
                <a:spcPts val="1400"/>
              </a:spcBef>
              <a:spcAft>
                <a:spcPts val="0"/>
              </a:spcAft>
              <a:buSzPts val="2000"/>
              <a:buFont typeface="Noto Sans Symbols"/>
              <a:buChar char="⮚"/>
            </a:pPr>
            <a:r>
              <a:rPr lang="en-US" sz="2000"/>
              <a:t>Assesses the evidence that it has considered</a:t>
            </a:r>
            <a:endParaRPr/>
          </a:p>
          <a:p>
            <a:pPr indent="-127000" lvl="0" marL="91440" rtl="0" algn="l">
              <a:lnSpc>
                <a:spcPct val="100000"/>
              </a:lnSpc>
              <a:spcBef>
                <a:spcPts val="1400"/>
              </a:spcBef>
              <a:spcAft>
                <a:spcPts val="0"/>
              </a:spcAft>
              <a:buSzPts val="2000"/>
              <a:buFont typeface="Noto Sans Symbols"/>
              <a:buChar char="⮚"/>
            </a:pPr>
            <a:r>
              <a:rPr lang="en-US" sz="2000"/>
              <a:t>Evaluates whether it has sufficiently understood the issues and actively sought the views of constituents</a:t>
            </a:r>
            <a:endParaRPr/>
          </a:p>
          <a:p>
            <a:pPr indent="-127000" lvl="0" marL="91440" rtl="0" algn="l">
              <a:lnSpc>
                <a:spcPct val="100000"/>
              </a:lnSpc>
              <a:spcBef>
                <a:spcPts val="1400"/>
              </a:spcBef>
              <a:spcAft>
                <a:spcPts val="0"/>
              </a:spcAft>
              <a:buSzPts val="2000"/>
              <a:buFont typeface="Noto Sans Symbols"/>
              <a:buChar char="⮚"/>
            </a:pPr>
            <a:r>
              <a:rPr lang="en-US" sz="2000"/>
              <a:t>Considers whether the various viewpoints were aired in the exposure draft and adequately discussed and reviewed in the basis for conclusions on the exposure draft.</a:t>
            </a:r>
            <a:endParaRPr/>
          </a:p>
          <a:p>
            <a:pPr indent="0" lvl="0" marL="91440" rtl="0" algn="l">
              <a:lnSpc>
                <a:spcPct val="100000"/>
              </a:lnSpc>
              <a:spcBef>
                <a:spcPts val="1400"/>
              </a:spcBef>
              <a:spcAft>
                <a:spcPts val="0"/>
              </a:spcAft>
              <a:buSzPts val="2000"/>
              <a:buFont typeface="Noto Sans Symbols"/>
              <a:buNone/>
            </a:pPr>
            <a:r>
              <a:t/>
            </a:r>
            <a:endParaRPr sz="2000"/>
          </a:p>
          <a:p>
            <a:pPr indent="0" lvl="0" marL="91440" rtl="0" algn="l">
              <a:lnSpc>
                <a:spcPct val="100000"/>
              </a:lnSpc>
              <a:spcBef>
                <a:spcPts val="1400"/>
              </a:spcBef>
              <a:spcAft>
                <a:spcPts val="0"/>
              </a:spcAft>
              <a:buSzPts val="2000"/>
              <a:buFont typeface="Noto Sans Symbols"/>
              <a:buNone/>
            </a:pPr>
            <a:r>
              <a:t/>
            </a:r>
            <a:endParaRPr sz="2000"/>
          </a:p>
        </p:txBody>
      </p:sp>
      <p:sp>
        <p:nvSpPr>
          <p:cNvPr id="160" name="Google Shape;160;p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61" name="Google Shape;161;p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5" name="Shape 165"/>
        <p:cNvGrpSpPr/>
        <p:nvPr/>
      </p:nvGrpSpPr>
      <p:grpSpPr>
        <a:xfrm>
          <a:off x="0" y="0"/>
          <a:ext cx="0" cy="0"/>
          <a:chOff x="0" y="0"/>
          <a:chExt cx="0" cy="0"/>
        </a:xfrm>
      </p:grpSpPr>
      <p:sp>
        <p:nvSpPr>
          <p:cNvPr id="166" name="Google Shape;166;p10"/>
          <p:cNvSpPr txBox="1"/>
          <p:nvPr>
            <p:ph type="title"/>
          </p:nvPr>
        </p:nvSpPr>
        <p:spPr>
          <a:xfrm>
            <a:off x="1024129" y="107545"/>
            <a:ext cx="8018272" cy="793207"/>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80000"/>
              </a:lnSpc>
              <a:spcBef>
                <a:spcPts val="0"/>
              </a:spcBef>
              <a:spcAft>
                <a:spcPts val="0"/>
              </a:spcAft>
              <a:buClr>
                <a:srgbClr val="0C0C0C"/>
              </a:buClr>
              <a:buSzPct val="100000"/>
              <a:buFont typeface="Twentieth Century"/>
              <a:buNone/>
            </a:pPr>
            <a:r>
              <a:rPr lang="en-US" sz="3200"/>
              <a:t>THE INTERNATIONAL FINANCIAL REPORTING STANDARDS (IFRS)</a:t>
            </a:r>
            <a:endParaRPr sz="3200"/>
          </a:p>
        </p:txBody>
      </p:sp>
      <p:sp>
        <p:nvSpPr>
          <p:cNvPr id="167" name="Google Shape;167;p10"/>
          <p:cNvSpPr txBox="1"/>
          <p:nvPr>
            <p:ph idx="1" type="body"/>
          </p:nvPr>
        </p:nvSpPr>
        <p:spPr>
          <a:xfrm>
            <a:off x="846708" y="985471"/>
            <a:ext cx="8624838" cy="5087783"/>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000"/>
              <a:buNone/>
            </a:pPr>
            <a:r>
              <a:rPr lang="en-US" sz="2000"/>
              <a:t> </a:t>
            </a:r>
            <a:r>
              <a:rPr b="1" lang="en-US" sz="2000"/>
              <a:t>IFRS 1: Presentation of Financial Statements </a:t>
            </a:r>
            <a:r>
              <a:rPr lang="en-US" sz="2000"/>
              <a:t>– In September 2007, International  Accounting Standard Board ( IASB) published a revised IAS 1 . The  standard sets out:</a:t>
            </a:r>
            <a:endParaRPr/>
          </a:p>
          <a:p>
            <a:pPr indent="-127000" lvl="0" marL="91440" rtl="0" algn="l">
              <a:lnSpc>
                <a:spcPct val="90000"/>
              </a:lnSpc>
              <a:spcBef>
                <a:spcPts val="1400"/>
              </a:spcBef>
              <a:spcAft>
                <a:spcPts val="0"/>
              </a:spcAft>
              <a:buSzPts val="2000"/>
              <a:buChar char=" "/>
            </a:pPr>
            <a:r>
              <a:rPr lang="en-US" sz="2000"/>
              <a:t>1) Purpose of financial statements</a:t>
            </a:r>
            <a:endParaRPr/>
          </a:p>
          <a:p>
            <a:pPr indent="-127000" lvl="0" marL="91440" rtl="0" algn="l">
              <a:lnSpc>
                <a:spcPct val="90000"/>
              </a:lnSpc>
              <a:spcBef>
                <a:spcPts val="1400"/>
              </a:spcBef>
              <a:spcAft>
                <a:spcPts val="0"/>
              </a:spcAft>
              <a:buSzPts val="2000"/>
              <a:buChar char=" "/>
            </a:pPr>
            <a:r>
              <a:rPr lang="en-US" sz="2000"/>
              <a:t>2) Components of Financial Statements </a:t>
            </a:r>
            <a:endParaRPr/>
          </a:p>
          <a:p>
            <a:pPr indent="-127000" lvl="0" marL="91440" rtl="0" algn="l">
              <a:lnSpc>
                <a:spcPct val="90000"/>
              </a:lnSpc>
              <a:spcBef>
                <a:spcPts val="1400"/>
              </a:spcBef>
              <a:spcAft>
                <a:spcPts val="0"/>
              </a:spcAft>
              <a:buSzPts val="2000"/>
              <a:buChar char=" "/>
            </a:pPr>
            <a:r>
              <a:rPr lang="en-US" sz="2000"/>
              <a:t>3) Overriding principle of fair presentation</a:t>
            </a:r>
            <a:endParaRPr/>
          </a:p>
          <a:p>
            <a:pPr indent="-127000" lvl="0" marL="91440" rtl="0" algn="l">
              <a:lnSpc>
                <a:spcPct val="90000"/>
              </a:lnSpc>
              <a:spcBef>
                <a:spcPts val="1400"/>
              </a:spcBef>
              <a:spcAft>
                <a:spcPts val="0"/>
              </a:spcAft>
              <a:buSzPts val="2000"/>
              <a:buChar char=" "/>
            </a:pPr>
            <a:r>
              <a:rPr lang="en-US" sz="2000"/>
              <a:t>4) Accounting Policies</a:t>
            </a:r>
            <a:endParaRPr/>
          </a:p>
          <a:p>
            <a:pPr indent="-127000" lvl="0" marL="91440" rtl="0" algn="l">
              <a:lnSpc>
                <a:spcPct val="90000"/>
              </a:lnSpc>
              <a:spcBef>
                <a:spcPts val="1400"/>
              </a:spcBef>
              <a:spcAft>
                <a:spcPts val="0"/>
              </a:spcAft>
              <a:buSzPts val="2000"/>
              <a:buChar char=" "/>
            </a:pPr>
            <a:r>
              <a:rPr lang="en-US" sz="2000"/>
              <a:t>5) Basic principles and assumptions </a:t>
            </a:r>
            <a:endParaRPr/>
          </a:p>
          <a:p>
            <a:pPr indent="-127000" lvl="0" marL="91440" rtl="0" algn="l">
              <a:lnSpc>
                <a:spcPct val="90000"/>
              </a:lnSpc>
              <a:spcBef>
                <a:spcPts val="1400"/>
              </a:spcBef>
              <a:spcAft>
                <a:spcPts val="0"/>
              </a:spcAft>
              <a:buSzPts val="2000"/>
              <a:buChar char=" "/>
            </a:pPr>
            <a:r>
              <a:rPr lang="en-US" sz="2000"/>
              <a:t>6) Structure and content of Financial Statements.</a:t>
            </a:r>
            <a:endParaRPr/>
          </a:p>
          <a:p>
            <a:pPr indent="0" lvl="0" marL="0" rtl="0" algn="l">
              <a:lnSpc>
                <a:spcPct val="100000"/>
              </a:lnSpc>
              <a:spcBef>
                <a:spcPts val="1400"/>
              </a:spcBef>
              <a:spcAft>
                <a:spcPts val="0"/>
              </a:spcAft>
              <a:buSzPts val="2000"/>
              <a:buNone/>
            </a:pPr>
            <a:r>
              <a:t/>
            </a:r>
            <a:endParaRPr sz="2000"/>
          </a:p>
          <a:p>
            <a:pPr indent="0" lvl="0" marL="0" rtl="0" algn="l">
              <a:lnSpc>
                <a:spcPct val="100000"/>
              </a:lnSpc>
              <a:spcBef>
                <a:spcPts val="1400"/>
              </a:spcBef>
              <a:spcAft>
                <a:spcPts val="0"/>
              </a:spcAft>
              <a:buSzPts val="2000"/>
              <a:buNone/>
            </a:pPr>
            <a:r>
              <a:t/>
            </a:r>
            <a:endParaRPr sz="2000"/>
          </a:p>
          <a:p>
            <a:pPr indent="0" lvl="0" marL="0" rtl="0" algn="l">
              <a:lnSpc>
                <a:spcPct val="100000"/>
              </a:lnSpc>
              <a:spcBef>
                <a:spcPts val="1400"/>
              </a:spcBef>
              <a:spcAft>
                <a:spcPts val="0"/>
              </a:spcAft>
              <a:buSzPts val="2000"/>
              <a:buNone/>
            </a:pPr>
            <a:r>
              <a:rPr lang="en-US" sz="2000"/>
              <a:t> 	</a:t>
            </a:r>
            <a:endParaRPr sz="2000"/>
          </a:p>
        </p:txBody>
      </p:sp>
      <p:sp>
        <p:nvSpPr>
          <p:cNvPr id="168" name="Google Shape;168;p1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69" name="Google Shape;169;p1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3" name="Shape 173"/>
        <p:cNvGrpSpPr/>
        <p:nvPr/>
      </p:nvGrpSpPr>
      <p:grpSpPr>
        <a:xfrm>
          <a:off x="0" y="0"/>
          <a:ext cx="0" cy="0"/>
          <a:chOff x="0" y="0"/>
          <a:chExt cx="0" cy="0"/>
        </a:xfrm>
      </p:grpSpPr>
      <p:sp>
        <p:nvSpPr>
          <p:cNvPr id="174" name="Google Shape;174;p11"/>
          <p:cNvSpPr txBox="1"/>
          <p:nvPr>
            <p:ph type="title"/>
          </p:nvPr>
        </p:nvSpPr>
        <p:spPr>
          <a:xfrm>
            <a:off x="1024129" y="107545"/>
            <a:ext cx="8018272" cy="793207"/>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80000"/>
              </a:lnSpc>
              <a:spcBef>
                <a:spcPts val="0"/>
              </a:spcBef>
              <a:spcAft>
                <a:spcPts val="0"/>
              </a:spcAft>
              <a:buClr>
                <a:srgbClr val="0C0C0C"/>
              </a:buClr>
              <a:buSzPct val="100000"/>
              <a:buFont typeface="Twentieth Century"/>
              <a:buNone/>
            </a:pPr>
            <a:r>
              <a:rPr lang="en-US" sz="3200"/>
              <a:t>THE INTERNATIONAL FINANCIAL REPORTING STANDARDS (IFRS)</a:t>
            </a:r>
            <a:endParaRPr sz="3200"/>
          </a:p>
        </p:txBody>
      </p:sp>
      <p:sp>
        <p:nvSpPr>
          <p:cNvPr id="175" name="Google Shape;175;p11"/>
          <p:cNvSpPr txBox="1"/>
          <p:nvPr>
            <p:ph idx="1" type="body"/>
          </p:nvPr>
        </p:nvSpPr>
        <p:spPr>
          <a:xfrm>
            <a:off x="846708" y="985471"/>
            <a:ext cx="8624838" cy="5087783"/>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000"/>
              <a:buNone/>
            </a:pPr>
            <a:r>
              <a:rPr lang="en-US" sz="2000"/>
              <a:t> </a:t>
            </a:r>
            <a:r>
              <a:rPr b="1" lang="en-US" sz="2000"/>
              <a:t>IFRS 2: Share-based Payments:</a:t>
            </a:r>
            <a:endParaRPr/>
          </a:p>
          <a:p>
            <a:pPr indent="0" lvl="0" marL="0" rtl="0" algn="l">
              <a:lnSpc>
                <a:spcPct val="100000"/>
              </a:lnSpc>
              <a:spcBef>
                <a:spcPts val="1400"/>
              </a:spcBef>
              <a:spcAft>
                <a:spcPts val="0"/>
              </a:spcAft>
              <a:buSzPts val="2000"/>
              <a:buNone/>
            </a:pPr>
            <a:r>
              <a:rPr lang="en-US" sz="2000"/>
              <a:t>Requires an entity to recognize share-based payment transactions (such as granted shares, share options, or share appreciation rights) in its financial statements, including transactions with employees or other parties to be settled in cash, other assets, or equity instruments of the entity.</a:t>
            </a:r>
            <a:endParaRPr/>
          </a:p>
          <a:p>
            <a:pPr indent="-127000" lvl="0" marL="91440" rtl="0" algn="l">
              <a:lnSpc>
                <a:spcPct val="90000"/>
              </a:lnSpc>
              <a:spcBef>
                <a:spcPts val="1400"/>
              </a:spcBef>
              <a:spcAft>
                <a:spcPts val="0"/>
              </a:spcAft>
              <a:buSzPts val="2000"/>
              <a:buChar char=" "/>
            </a:pPr>
            <a:r>
              <a:rPr lang="en-US" sz="2000"/>
              <a:t>Required disclosures include:</a:t>
            </a:r>
            <a:endParaRPr/>
          </a:p>
          <a:p>
            <a:pPr indent="-127000" lvl="0" marL="91440" rtl="0" algn="l">
              <a:lnSpc>
                <a:spcPct val="90000"/>
              </a:lnSpc>
              <a:spcBef>
                <a:spcPts val="1400"/>
              </a:spcBef>
              <a:spcAft>
                <a:spcPts val="0"/>
              </a:spcAft>
              <a:buSzPts val="2000"/>
              <a:buFont typeface="Noto Sans Symbols"/>
              <a:buChar char="⮚"/>
            </a:pPr>
            <a:r>
              <a:rPr lang="en-US" sz="2000"/>
              <a:t>the nature and extent of share-based payment arrangements that existed during the period</a:t>
            </a:r>
            <a:endParaRPr/>
          </a:p>
          <a:p>
            <a:pPr indent="-127000" lvl="0" marL="91440" rtl="0" algn="l">
              <a:lnSpc>
                <a:spcPct val="90000"/>
              </a:lnSpc>
              <a:spcBef>
                <a:spcPts val="1400"/>
              </a:spcBef>
              <a:spcAft>
                <a:spcPts val="0"/>
              </a:spcAft>
              <a:buSzPts val="2000"/>
              <a:buFont typeface="Noto Sans Symbols"/>
              <a:buChar char="⮚"/>
            </a:pPr>
            <a:r>
              <a:rPr lang="en-US" sz="2000"/>
              <a:t> how the fair value of the goods or services received, or the fair value of the equity instruments granted, during the period was determined</a:t>
            </a:r>
            <a:endParaRPr/>
          </a:p>
          <a:p>
            <a:pPr indent="-127000" lvl="0" marL="91440" rtl="0" algn="l">
              <a:lnSpc>
                <a:spcPct val="90000"/>
              </a:lnSpc>
              <a:spcBef>
                <a:spcPts val="1400"/>
              </a:spcBef>
              <a:spcAft>
                <a:spcPts val="0"/>
              </a:spcAft>
              <a:buSzPts val="2000"/>
              <a:buFont typeface="Noto Sans Symbols"/>
              <a:buChar char="⮚"/>
            </a:pPr>
            <a:r>
              <a:rPr lang="en-US" sz="2000"/>
              <a:t> the effect of share-based payment transactions on the entity's profit or loss for the period and on its financial position.</a:t>
            </a:r>
            <a:endParaRPr/>
          </a:p>
          <a:p>
            <a:pPr indent="0" lvl="0" marL="91440" rtl="0" algn="l">
              <a:lnSpc>
                <a:spcPct val="100000"/>
              </a:lnSpc>
              <a:spcBef>
                <a:spcPts val="1400"/>
              </a:spcBef>
              <a:spcAft>
                <a:spcPts val="0"/>
              </a:spcAft>
              <a:buSzPts val="2000"/>
              <a:buFont typeface="Noto Sans Symbols"/>
              <a:buNone/>
            </a:pPr>
            <a:r>
              <a:t/>
            </a:r>
            <a:endParaRPr sz="2000"/>
          </a:p>
          <a:p>
            <a:pPr indent="0" lvl="0" marL="0" rtl="0" algn="l">
              <a:lnSpc>
                <a:spcPct val="100000"/>
              </a:lnSpc>
              <a:spcBef>
                <a:spcPts val="1400"/>
              </a:spcBef>
              <a:spcAft>
                <a:spcPts val="0"/>
              </a:spcAft>
              <a:buSzPts val="2000"/>
              <a:buNone/>
            </a:pPr>
            <a:r>
              <a:t/>
            </a:r>
            <a:endParaRPr sz="2000"/>
          </a:p>
          <a:p>
            <a:pPr indent="0" lvl="0" marL="0" rtl="0" algn="l">
              <a:lnSpc>
                <a:spcPct val="100000"/>
              </a:lnSpc>
              <a:spcBef>
                <a:spcPts val="1400"/>
              </a:spcBef>
              <a:spcAft>
                <a:spcPts val="0"/>
              </a:spcAft>
              <a:buSzPts val="2000"/>
              <a:buNone/>
            </a:pPr>
            <a:r>
              <a:rPr lang="en-US" sz="2000"/>
              <a:t> </a:t>
            </a:r>
            <a:endParaRPr/>
          </a:p>
          <a:p>
            <a:pPr indent="0" lvl="0" marL="0" rtl="0" algn="l">
              <a:lnSpc>
                <a:spcPct val="100000"/>
              </a:lnSpc>
              <a:spcBef>
                <a:spcPts val="1400"/>
              </a:spcBef>
              <a:spcAft>
                <a:spcPts val="0"/>
              </a:spcAft>
              <a:buSzPts val="2000"/>
              <a:buNone/>
            </a:pPr>
            <a:r>
              <a:t/>
            </a:r>
            <a:endParaRPr sz="2000"/>
          </a:p>
        </p:txBody>
      </p:sp>
      <p:sp>
        <p:nvSpPr>
          <p:cNvPr id="176" name="Google Shape;176;p1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77" name="Google Shape;177;p1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1" name="Shape 181"/>
        <p:cNvGrpSpPr/>
        <p:nvPr/>
      </p:nvGrpSpPr>
      <p:grpSpPr>
        <a:xfrm>
          <a:off x="0" y="0"/>
          <a:ext cx="0" cy="0"/>
          <a:chOff x="0" y="0"/>
          <a:chExt cx="0" cy="0"/>
        </a:xfrm>
      </p:grpSpPr>
      <p:sp>
        <p:nvSpPr>
          <p:cNvPr id="182" name="Google Shape;182;p12"/>
          <p:cNvSpPr txBox="1"/>
          <p:nvPr>
            <p:ph type="title"/>
          </p:nvPr>
        </p:nvSpPr>
        <p:spPr>
          <a:xfrm>
            <a:off x="1024129" y="107545"/>
            <a:ext cx="8018272" cy="793207"/>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80000"/>
              </a:lnSpc>
              <a:spcBef>
                <a:spcPts val="0"/>
              </a:spcBef>
              <a:spcAft>
                <a:spcPts val="0"/>
              </a:spcAft>
              <a:buClr>
                <a:srgbClr val="0C0C0C"/>
              </a:buClr>
              <a:buSzPct val="100000"/>
              <a:buFont typeface="Twentieth Century"/>
              <a:buNone/>
            </a:pPr>
            <a:r>
              <a:rPr lang="en-US" sz="3200"/>
              <a:t>THE INTERNATIONAL FINANCIAL REPORTING STANDARDS (IFRS)</a:t>
            </a:r>
            <a:endParaRPr sz="3200"/>
          </a:p>
        </p:txBody>
      </p:sp>
      <p:sp>
        <p:nvSpPr>
          <p:cNvPr id="183" name="Google Shape;183;p12"/>
          <p:cNvSpPr txBox="1"/>
          <p:nvPr>
            <p:ph idx="1" type="body"/>
          </p:nvPr>
        </p:nvSpPr>
        <p:spPr>
          <a:xfrm>
            <a:off x="846708" y="985471"/>
            <a:ext cx="8624838" cy="5087783"/>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000"/>
              <a:buNone/>
            </a:pPr>
            <a:r>
              <a:rPr lang="en-US" sz="2000"/>
              <a:t> </a:t>
            </a:r>
            <a:r>
              <a:rPr b="1" lang="en-US" sz="2000"/>
              <a:t>IFRS 3: Business Combinations:</a:t>
            </a:r>
            <a:endParaRPr/>
          </a:p>
          <a:p>
            <a:pPr indent="0" lvl="0" marL="0" rtl="0" algn="l">
              <a:lnSpc>
                <a:spcPct val="100000"/>
              </a:lnSpc>
              <a:spcBef>
                <a:spcPts val="1400"/>
              </a:spcBef>
              <a:spcAft>
                <a:spcPts val="0"/>
              </a:spcAft>
              <a:buSzPts val="2000"/>
              <a:buNone/>
            </a:pPr>
            <a:r>
              <a:rPr lang="en-US" sz="2000"/>
              <a:t>Outlines the accounting when an acquirer obtains control of a business (e.g. an acquisition or merger). Such business combinations are accounted for using the 'acquisition method', which generally requires assets acquired and liabilities assumed to be measured at their fair values at the acquisition date.</a:t>
            </a:r>
            <a:endParaRPr/>
          </a:p>
          <a:p>
            <a:pPr indent="0" lvl="0" marL="0" rtl="0" algn="l">
              <a:lnSpc>
                <a:spcPct val="100000"/>
              </a:lnSpc>
              <a:spcBef>
                <a:spcPts val="1400"/>
              </a:spcBef>
              <a:spcAft>
                <a:spcPts val="0"/>
              </a:spcAft>
              <a:buSzPts val="2000"/>
              <a:buNone/>
            </a:pPr>
            <a:r>
              <a:t/>
            </a:r>
            <a:endParaRPr sz="2000"/>
          </a:p>
          <a:p>
            <a:pPr indent="-127000" lvl="0" marL="91440" rtl="0" algn="l">
              <a:lnSpc>
                <a:spcPct val="100000"/>
              </a:lnSpc>
              <a:spcBef>
                <a:spcPts val="1400"/>
              </a:spcBef>
              <a:spcAft>
                <a:spcPts val="0"/>
              </a:spcAft>
              <a:buSzPts val="2000"/>
              <a:buFont typeface="Noto Sans Symbols"/>
              <a:buChar char="⮚"/>
            </a:pPr>
            <a:r>
              <a:rPr lang="en-US" sz="2000"/>
              <a:t>The core principles in IFRS 3 are that an acquirer measures the cost of the acquisition at the fair value of the consideration paid; allocates that cost to the acquired identifiable assets and liabilities on the basis of their fair values; allocates the rest of the cost to goodwill; and recognizes any excess of acquired assets and liabilities over the consideration paid (a ‘bargain purchase’) in profit or loss immediately</a:t>
            </a:r>
            <a:endParaRPr/>
          </a:p>
          <a:p>
            <a:pPr indent="0" lvl="0" marL="91440" rtl="0" algn="l">
              <a:lnSpc>
                <a:spcPct val="100000"/>
              </a:lnSpc>
              <a:spcBef>
                <a:spcPts val="1400"/>
              </a:spcBef>
              <a:spcAft>
                <a:spcPts val="0"/>
              </a:spcAft>
              <a:buSzPts val="2000"/>
              <a:buFont typeface="Noto Sans Symbols"/>
              <a:buNone/>
            </a:pPr>
            <a:r>
              <a:t/>
            </a:r>
            <a:endParaRPr sz="2000"/>
          </a:p>
          <a:p>
            <a:pPr indent="0" lvl="0" marL="0" rtl="0" algn="l">
              <a:lnSpc>
                <a:spcPct val="100000"/>
              </a:lnSpc>
              <a:spcBef>
                <a:spcPts val="1400"/>
              </a:spcBef>
              <a:spcAft>
                <a:spcPts val="0"/>
              </a:spcAft>
              <a:buSzPts val="2000"/>
              <a:buNone/>
            </a:pPr>
            <a:r>
              <a:t/>
            </a:r>
            <a:endParaRPr sz="2000"/>
          </a:p>
          <a:p>
            <a:pPr indent="0" lvl="0" marL="0" rtl="0" algn="l">
              <a:lnSpc>
                <a:spcPct val="100000"/>
              </a:lnSpc>
              <a:spcBef>
                <a:spcPts val="1400"/>
              </a:spcBef>
              <a:spcAft>
                <a:spcPts val="0"/>
              </a:spcAft>
              <a:buSzPts val="2000"/>
              <a:buNone/>
            </a:pPr>
            <a:r>
              <a:rPr lang="en-US" sz="2000"/>
              <a:t> </a:t>
            </a:r>
            <a:endParaRPr/>
          </a:p>
          <a:p>
            <a:pPr indent="0" lvl="0" marL="0" rtl="0" algn="l">
              <a:lnSpc>
                <a:spcPct val="100000"/>
              </a:lnSpc>
              <a:spcBef>
                <a:spcPts val="1400"/>
              </a:spcBef>
              <a:spcAft>
                <a:spcPts val="0"/>
              </a:spcAft>
              <a:buSzPts val="2000"/>
              <a:buNone/>
            </a:pPr>
            <a:r>
              <a:t/>
            </a:r>
            <a:endParaRPr sz="2000"/>
          </a:p>
        </p:txBody>
      </p:sp>
      <p:sp>
        <p:nvSpPr>
          <p:cNvPr id="184" name="Google Shape;184;p1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85" name="Google Shape;185;p1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9" name="Shape 189"/>
        <p:cNvGrpSpPr/>
        <p:nvPr/>
      </p:nvGrpSpPr>
      <p:grpSpPr>
        <a:xfrm>
          <a:off x="0" y="0"/>
          <a:ext cx="0" cy="0"/>
          <a:chOff x="0" y="0"/>
          <a:chExt cx="0" cy="0"/>
        </a:xfrm>
      </p:grpSpPr>
      <p:sp>
        <p:nvSpPr>
          <p:cNvPr id="190" name="Google Shape;190;p13"/>
          <p:cNvSpPr txBox="1"/>
          <p:nvPr>
            <p:ph type="title"/>
          </p:nvPr>
        </p:nvSpPr>
        <p:spPr>
          <a:xfrm>
            <a:off x="1024129" y="107545"/>
            <a:ext cx="8018272" cy="793207"/>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80000"/>
              </a:lnSpc>
              <a:spcBef>
                <a:spcPts val="0"/>
              </a:spcBef>
              <a:spcAft>
                <a:spcPts val="0"/>
              </a:spcAft>
              <a:buClr>
                <a:srgbClr val="0C0C0C"/>
              </a:buClr>
              <a:buSzPct val="100000"/>
              <a:buFont typeface="Twentieth Century"/>
              <a:buNone/>
            </a:pPr>
            <a:r>
              <a:rPr lang="en-US" sz="3200"/>
              <a:t>THE INTERNATIONAL FINANCIAL REPORTING STANDARDS (IFRS)</a:t>
            </a:r>
            <a:endParaRPr sz="3200"/>
          </a:p>
        </p:txBody>
      </p:sp>
      <p:sp>
        <p:nvSpPr>
          <p:cNvPr id="191" name="Google Shape;191;p13"/>
          <p:cNvSpPr txBox="1"/>
          <p:nvPr>
            <p:ph idx="1" type="body"/>
          </p:nvPr>
        </p:nvSpPr>
        <p:spPr>
          <a:xfrm>
            <a:off x="846708" y="985471"/>
            <a:ext cx="8624838" cy="5087783"/>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000"/>
              <a:buNone/>
            </a:pPr>
            <a:r>
              <a:rPr lang="en-US" sz="2000"/>
              <a:t> </a:t>
            </a:r>
            <a:r>
              <a:rPr b="1" lang="en-US" sz="2000"/>
              <a:t>IFRS 4: Insurance Contracts</a:t>
            </a:r>
            <a:endParaRPr/>
          </a:p>
          <a:p>
            <a:pPr indent="0" lvl="0" marL="0" rtl="0" algn="l">
              <a:lnSpc>
                <a:spcPct val="150000"/>
              </a:lnSpc>
              <a:spcBef>
                <a:spcPts val="1400"/>
              </a:spcBef>
              <a:spcAft>
                <a:spcPts val="0"/>
              </a:spcAft>
              <a:buSzPts val="2000"/>
              <a:buNone/>
            </a:pPr>
            <a:r>
              <a:rPr lang="en-US" sz="2000"/>
              <a:t>IFRS 4 applies to virtually all insurance contracts ( including reinsurance contracts ) that an entity issues and to reinsurance contracts that it holds .</a:t>
            </a:r>
            <a:endParaRPr/>
          </a:p>
          <a:p>
            <a:pPr indent="-127000" lvl="0" marL="91440" rtl="0" algn="l">
              <a:lnSpc>
                <a:spcPct val="150000"/>
              </a:lnSpc>
              <a:spcBef>
                <a:spcPts val="1400"/>
              </a:spcBef>
              <a:spcAft>
                <a:spcPts val="0"/>
              </a:spcAft>
              <a:buSzPts val="2000"/>
              <a:buFont typeface="Noto Sans Symbols"/>
              <a:buChar char="⮚"/>
            </a:pPr>
            <a:r>
              <a:rPr lang="en-US" sz="2000"/>
              <a:t> An Insurance contract is a “ contract under one party ( the Insurer) accepts significant Insurance risk from another party (the  policy holder) by agreeing to compensate the policy holder if a specified uncertain future event ( the Insured event) adversely affects the policy holder. </a:t>
            </a:r>
            <a:endParaRPr/>
          </a:p>
          <a:p>
            <a:pPr indent="-127000" lvl="0" marL="91440" rtl="0" algn="l">
              <a:lnSpc>
                <a:spcPct val="150000"/>
              </a:lnSpc>
              <a:spcBef>
                <a:spcPts val="1400"/>
              </a:spcBef>
              <a:spcAft>
                <a:spcPts val="0"/>
              </a:spcAft>
              <a:buSzPts val="2000"/>
              <a:buFont typeface="Noto Sans Symbols"/>
              <a:buChar char="⮚"/>
            </a:pPr>
            <a:r>
              <a:rPr lang="en-US" sz="2000"/>
              <a:t>IFRS 4 was issued in March 2004 and applies to annual periods beginning on or after 1 January 2005 . It was replaced by IFRS  17 as from 1 January 2023.</a:t>
            </a:r>
            <a:endParaRPr/>
          </a:p>
          <a:p>
            <a:pPr indent="0" lvl="0" marL="0" rtl="0" algn="l">
              <a:lnSpc>
                <a:spcPct val="150000"/>
              </a:lnSpc>
              <a:spcBef>
                <a:spcPts val="1400"/>
              </a:spcBef>
              <a:spcAft>
                <a:spcPts val="0"/>
              </a:spcAft>
              <a:buSzPts val="2000"/>
              <a:buNone/>
            </a:pPr>
            <a:r>
              <a:t/>
            </a:r>
            <a:endParaRPr sz="2000"/>
          </a:p>
          <a:p>
            <a:pPr indent="0" lvl="0" marL="0" rtl="0" algn="l">
              <a:lnSpc>
                <a:spcPct val="150000"/>
              </a:lnSpc>
              <a:spcBef>
                <a:spcPts val="1400"/>
              </a:spcBef>
              <a:spcAft>
                <a:spcPts val="0"/>
              </a:spcAft>
              <a:buSzPts val="2000"/>
              <a:buNone/>
            </a:pPr>
            <a:r>
              <a:t/>
            </a:r>
            <a:endParaRPr sz="2000"/>
          </a:p>
          <a:p>
            <a:pPr indent="0" lvl="0" marL="91440" rtl="0" algn="l">
              <a:lnSpc>
                <a:spcPct val="100000"/>
              </a:lnSpc>
              <a:spcBef>
                <a:spcPts val="1400"/>
              </a:spcBef>
              <a:spcAft>
                <a:spcPts val="0"/>
              </a:spcAft>
              <a:buSzPts val="2000"/>
              <a:buFont typeface="Noto Sans Symbols"/>
              <a:buNone/>
            </a:pPr>
            <a:r>
              <a:t/>
            </a:r>
            <a:endParaRPr sz="2000"/>
          </a:p>
          <a:p>
            <a:pPr indent="0" lvl="0" marL="0" rtl="0" algn="l">
              <a:lnSpc>
                <a:spcPct val="100000"/>
              </a:lnSpc>
              <a:spcBef>
                <a:spcPts val="1400"/>
              </a:spcBef>
              <a:spcAft>
                <a:spcPts val="0"/>
              </a:spcAft>
              <a:buSzPts val="2000"/>
              <a:buNone/>
            </a:pPr>
            <a:r>
              <a:t/>
            </a:r>
            <a:endParaRPr sz="2000"/>
          </a:p>
          <a:p>
            <a:pPr indent="0" lvl="0" marL="0" rtl="0" algn="l">
              <a:lnSpc>
                <a:spcPct val="100000"/>
              </a:lnSpc>
              <a:spcBef>
                <a:spcPts val="1400"/>
              </a:spcBef>
              <a:spcAft>
                <a:spcPts val="0"/>
              </a:spcAft>
              <a:buSzPts val="2000"/>
              <a:buNone/>
            </a:pPr>
            <a:r>
              <a:rPr lang="en-US" sz="2000"/>
              <a:t> </a:t>
            </a:r>
            <a:endParaRPr/>
          </a:p>
          <a:p>
            <a:pPr indent="0" lvl="0" marL="0" rtl="0" algn="l">
              <a:lnSpc>
                <a:spcPct val="100000"/>
              </a:lnSpc>
              <a:spcBef>
                <a:spcPts val="1400"/>
              </a:spcBef>
              <a:spcAft>
                <a:spcPts val="0"/>
              </a:spcAft>
              <a:buSzPts val="2000"/>
              <a:buNone/>
            </a:pPr>
            <a:r>
              <a:t/>
            </a:r>
            <a:endParaRPr sz="2000"/>
          </a:p>
        </p:txBody>
      </p:sp>
      <p:sp>
        <p:nvSpPr>
          <p:cNvPr id="192" name="Google Shape;192;p1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93" name="Google Shape;193;p1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7" name="Shape 197"/>
        <p:cNvGrpSpPr/>
        <p:nvPr/>
      </p:nvGrpSpPr>
      <p:grpSpPr>
        <a:xfrm>
          <a:off x="0" y="0"/>
          <a:ext cx="0" cy="0"/>
          <a:chOff x="0" y="0"/>
          <a:chExt cx="0" cy="0"/>
        </a:xfrm>
      </p:grpSpPr>
      <p:sp>
        <p:nvSpPr>
          <p:cNvPr id="198" name="Google Shape;198;p14"/>
          <p:cNvSpPr txBox="1"/>
          <p:nvPr>
            <p:ph type="title"/>
          </p:nvPr>
        </p:nvSpPr>
        <p:spPr>
          <a:xfrm>
            <a:off x="1024129" y="107545"/>
            <a:ext cx="8018272" cy="793207"/>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80000"/>
              </a:lnSpc>
              <a:spcBef>
                <a:spcPts val="0"/>
              </a:spcBef>
              <a:spcAft>
                <a:spcPts val="0"/>
              </a:spcAft>
              <a:buClr>
                <a:srgbClr val="0C0C0C"/>
              </a:buClr>
              <a:buSzPct val="100000"/>
              <a:buFont typeface="Twentieth Century"/>
              <a:buNone/>
            </a:pPr>
            <a:r>
              <a:rPr lang="en-US" sz="3200"/>
              <a:t>THE INTERNATIONAL FINANCIAL REPORTING STANDARDS (IFRS)</a:t>
            </a:r>
            <a:endParaRPr sz="3200"/>
          </a:p>
        </p:txBody>
      </p:sp>
      <p:sp>
        <p:nvSpPr>
          <p:cNvPr id="199" name="Google Shape;199;p14"/>
          <p:cNvSpPr txBox="1"/>
          <p:nvPr>
            <p:ph idx="1" type="body"/>
          </p:nvPr>
        </p:nvSpPr>
        <p:spPr>
          <a:xfrm>
            <a:off x="846708" y="985471"/>
            <a:ext cx="8624838" cy="5087783"/>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000"/>
              <a:buNone/>
            </a:pPr>
            <a:r>
              <a:rPr lang="en-US" sz="2000"/>
              <a:t> </a:t>
            </a:r>
            <a:r>
              <a:rPr b="1" lang="en-US" sz="2000"/>
              <a:t>IFRS 5: Non-Current Assets Held for sale and Discontinued Operations</a:t>
            </a:r>
            <a:r>
              <a:rPr lang="en-US" sz="2000"/>
              <a:t>: Outlines how to account for non-current assets held for sale (or for distribution to owners). </a:t>
            </a:r>
            <a:endParaRPr/>
          </a:p>
          <a:p>
            <a:pPr indent="-127000" lvl="0" marL="91440" rtl="0" algn="l">
              <a:lnSpc>
                <a:spcPct val="90000"/>
              </a:lnSpc>
              <a:spcBef>
                <a:spcPts val="1400"/>
              </a:spcBef>
              <a:spcAft>
                <a:spcPts val="0"/>
              </a:spcAft>
              <a:buSzPts val="2000"/>
              <a:buChar char=" "/>
            </a:pPr>
            <a:r>
              <a:rPr lang="en-US" sz="2000"/>
              <a:t>IFRS 5 requires:</a:t>
            </a:r>
            <a:endParaRPr/>
          </a:p>
          <a:p>
            <a:pPr indent="-127000" lvl="0" marL="91440" rtl="0" algn="l">
              <a:lnSpc>
                <a:spcPct val="90000"/>
              </a:lnSpc>
              <a:spcBef>
                <a:spcPts val="1400"/>
              </a:spcBef>
              <a:spcAft>
                <a:spcPts val="0"/>
              </a:spcAft>
              <a:buSzPts val="2000"/>
              <a:buFont typeface="Noto Sans Symbols"/>
              <a:buChar char="⮚"/>
            </a:pPr>
            <a:r>
              <a:rPr lang="en-US" sz="2000"/>
              <a:t>a non-current asset or disposal group to be classified as held for sale if its carrying amount will be recovered principally through a sale transaction instead of through continuing use;</a:t>
            </a:r>
            <a:endParaRPr/>
          </a:p>
          <a:p>
            <a:pPr indent="-127000" lvl="0" marL="91440" rtl="0" algn="l">
              <a:lnSpc>
                <a:spcPct val="90000"/>
              </a:lnSpc>
              <a:spcBef>
                <a:spcPts val="1400"/>
              </a:spcBef>
              <a:spcAft>
                <a:spcPts val="0"/>
              </a:spcAft>
              <a:buSzPts val="2000"/>
              <a:buFont typeface="Noto Sans Symbols"/>
              <a:buChar char="⮚"/>
            </a:pPr>
            <a:r>
              <a:rPr lang="en-US" sz="2000"/>
              <a:t>assets held for sale to be measured at the lower of the carrying amount and fair value less costs to sell;</a:t>
            </a:r>
            <a:endParaRPr/>
          </a:p>
          <a:p>
            <a:pPr indent="-127000" lvl="0" marL="91440" rtl="0" algn="l">
              <a:lnSpc>
                <a:spcPct val="90000"/>
              </a:lnSpc>
              <a:spcBef>
                <a:spcPts val="1400"/>
              </a:spcBef>
              <a:spcAft>
                <a:spcPts val="0"/>
              </a:spcAft>
              <a:buSzPts val="2000"/>
              <a:buFont typeface="Noto Sans Symbols"/>
              <a:buChar char="⮚"/>
            </a:pPr>
            <a:r>
              <a:rPr lang="en-US" sz="2000"/>
              <a:t>depreciation of an asset to cease when it is held for sale;</a:t>
            </a:r>
            <a:endParaRPr/>
          </a:p>
          <a:p>
            <a:pPr indent="-127000" lvl="0" marL="91440" rtl="0" algn="l">
              <a:lnSpc>
                <a:spcPct val="90000"/>
              </a:lnSpc>
              <a:spcBef>
                <a:spcPts val="1400"/>
              </a:spcBef>
              <a:spcAft>
                <a:spcPts val="0"/>
              </a:spcAft>
              <a:buSzPts val="2000"/>
              <a:buFont typeface="Noto Sans Symbols"/>
              <a:buChar char="⮚"/>
            </a:pPr>
            <a:r>
              <a:rPr lang="en-US" sz="2000"/>
              <a:t>separate presentation in the statement of financial position of an asset classified as held for sale and of the assets and liabilities included within a disposal group classified as held for sale; and</a:t>
            </a:r>
            <a:endParaRPr/>
          </a:p>
          <a:p>
            <a:pPr indent="-127000" lvl="0" marL="91440" rtl="0" algn="l">
              <a:lnSpc>
                <a:spcPct val="90000"/>
              </a:lnSpc>
              <a:spcBef>
                <a:spcPts val="1400"/>
              </a:spcBef>
              <a:spcAft>
                <a:spcPts val="0"/>
              </a:spcAft>
              <a:buSzPts val="2000"/>
              <a:buFont typeface="Noto Sans Symbols"/>
              <a:buChar char="⮚"/>
            </a:pPr>
            <a:r>
              <a:rPr lang="en-US" sz="2000"/>
              <a:t>separate presentation in the statement of comprehensive income of the results of discontinued operations.</a:t>
            </a:r>
            <a:endParaRPr/>
          </a:p>
          <a:p>
            <a:pPr indent="0" lvl="0" marL="0" rtl="0" algn="l">
              <a:lnSpc>
                <a:spcPct val="100000"/>
              </a:lnSpc>
              <a:spcBef>
                <a:spcPts val="1400"/>
              </a:spcBef>
              <a:spcAft>
                <a:spcPts val="0"/>
              </a:spcAft>
              <a:buSzPts val="2000"/>
              <a:buNone/>
            </a:pPr>
            <a:r>
              <a:t/>
            </a:r>
            <a:endParaRPr sz="2000"/>
          </a:p>
          <a:p>
            <a:pPr indent="0" lvl="0" marL="0" rtl="0" algn="l">
              <a:lnSpc>
                <a:spcPct val="100000"/>
              </a:lnSpc>
              <a:spcBef>
                <a:spcPts val="1400"/>
              </a:spcBef>
              <a:spcAft>
                <a:spcPts val="0"/>
              </a:spcAft>
              <a:buSzPts val="2000"/>
              <a:buNone/>
            </a:pPr>
            <a:r>
              <a:t/>
            </a:r>
            <a:endParaRPr sz="2000"/>
          </a:p>
          <a:p>
            <a:pPr indent="0" lvl="0" marL="0" rtl="0" algn="l">
              <a:lnSpc>
                <a:spcPct val="100000"/>
              </a:lnSpc>
              <a:spcBef>
                <a:spcPts val="1400"/>
              </a:spcBef>
              <a:spcAft>
                <a:spcPts val="0"/>
              </a:spcAft>
              <a:buSzPts val="2000"/>
              <a:buNone/>
            </a:pPr>
            <a:r>
              <a:rPr lang="en-US" sz="2000"/>
              <a:t> </a:t>
            </a:r>
            <a:endParaRPr/>
          </a:p>
          <a:p>
            <a:pPr indent="0" lvl="0" marL="0" rtl="0" algn="l">
              <a:lnSpc>
                <a:spcPct val="100000"/>
              </a:lnSpc>
              <a:spcBef>
                <a:spcPts val="1400"/>
              </a:spcBef>
              <a:spcAft>
                <a:spcPts val="0"/>
              </a:spcAft>
              <a:buSzPts val="2000"/>
              <a:buNone/>
            </a:pPr>
            <a:r>
              <a:t/>
            </a:r>
            <a:endParaRPr sz="2000"/>
          </a:p>
        </p:txBody>
      </p:sp>
      <p:sp>
        <p:nvSpPr>
          <p:cNvPr id="200" name="Google Shape;200;p1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01" name="Google Shape;201;p1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5" name="Shape 205"/>
        <p:cNvGrpSpPr/>
        <p:nvPr/>
      </p:nvGrpSpPr>
      <p:grpSpPr>
        <a:xfrm>
          <a:off x="0" y="0"/>
          <a:ext cx="0" cy="0"/>
          <a:chOff x="0" y="0"/>
          <a:chExt cx="0" cy="0"/>
        </a:xfrm>
      </p:grpSpPr>
      <p:sp>
        <p:nvSpPr>
          <p:cNvPr id="206" name="Google Shape;206;p15"/>
          <p:cNvSpPr txBox="1"/>
          <p:nvPr>
            <p:ph type="title"/>
          </p:nvPr>
        </p:nvSpPr>
        <p:spPr>
          <a:xfrm>
            <a:off x="1024129" y="107545"/>
            <a:ext cx="8018272" cy="765912"/>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3200"/>
              <a:buFont typeface="Twentieth Century"/>
              <a:buNone/>
            </a:pPr>
            <a:r>
              <a:rPr lang="en-US" sz="3200"/>
              <a:t>THE INTERNATIONAL FINANCIAL REPORTING STANDARDS (IFRS)</a:t>
            </a:r>
            <a:endParaRPr sz="3200"/>
          </a:p>
        </p:txBody>
      </p:sp>
      <p:sp>
        <p:nvSpPr>
          <p:cNvPr id="207" name="Google Shape;207;p15"/>
          <p:cNvSpPr txBox="1"/>
          <p:nvPr>
            <p:ph idx="1" type="body"/>
          </p:nvPr>
        </p:nvSpPr>
        <p:spPr>
          <a:xfrm>
            <a:off x="777922" y="873456"/>
            <a:ext cx="8652681" cy="5759355"/>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000"/>
              <a:buNone/>
            </a:pPr>
            <a:r>
              <a:rPr lang="en-US" sz="2000"/>
              <a:t>  </a:t>
            </a:r>
            <a:r>
              <a:rPr b="1" lang="en-US" sz="2000"/>
              <a:t>IFRS 6: Exploration for and Evaluation of Mineral Resources:</a:t>
            </a:r>
            <a:endParaRPr/>
          </a:p>
          <a:p>
            <a:pPr indent="0" lvl="0" marL="0" rtl="0" algn="l">
              <a:lnSpc>
                <a:spcPct val="100000"/>
              </a:lnSpc>
              <a:spcBef>
                <a:spcPts val="1400"/>
              </a:spcBef>
              <a:spcAft>
                <a:spcPts val="0"/>
              </a:spcAft>
              <a:buSzPts val="2000"/>
              <a:buNone/>
            </a:pPr>
            <a:r>
              <a:rPr lang="en-US" sz="2000"/>
              <a:t>IFRS 6-has the effect of allowing entities adopting the standard for the first time to use accounting policies for exploration and evaluation assets that were applied before adopting IFRSs. </a:t>
            </a:r>
            <a:endParaRPr/>
          </a:p>
          <a:p>
            <a:pPr indent="-127000" lvl="0" marL="91440" rtl="0" algn="l">
              <a:lnSpc>
                <a:spcPct val="100000"/>
              </a:lnSpc>
              <a:spcBef>
                <a:spcPts val="1400"/>
              </a:spcBef>
              <a:spcAft>
                <a:spcPts val="0"/>
              </a:spcAft>
              <a:buSzPts val="2000"/>
              <a:buFont typeface="Noto Sans Symbols"/>
              <a:buChar char="⮚"/>
            </a:pPr>
            <a:r>
              <a:rPr lang="en-US" sz="2000"/>
              <a:t>IFRS 6 permits an entity to develop an accounting policy for recognition of exploration and evaluation expenditures as assets without specifically considering the requirements of paragraphs 11 and 12 of IAS 8 Accounting Policies, Changes in Accounting Estimates and Errors.</a:t>
            </a:r>
            <a:endParaRPr/>
          </a:p>
          <a:p>
            <a:pPr indent="0" lvl="0" marL="0" rtl="0" algn="l">
              <a:lnSpc>
                <a:spcPct val="100000"/>
              </a:lnSpc>
              <a:spcBef>
                <a:spcPts val="1400"/>
              </a:spcBef>
              <a:spcAft>
                <a:spcPts val="0"/>
              </a:spcAft>
              <a:buSzPts val="2000"/>
              <a:buNone/>
            </a:pPr>
            <a:r>
              <a:rPr lang="en-US" sz="2000"/>
              <a:t> </a:t>
            </a:r>
            <a:r>
              <a:rPr b="1" lang="en-US" sz="2000"/>
              <a:t>IFRS 7: Financial Instruments; Disclosure:</a:t>
            </a:r>
            <a:endParaRPr/>
          </a:p>
          <a:p>
            <a:pPr indent="0" lvl="0" marL="0" rtl="0" algn="l">
              <a:lnSpc>
                <a:spcPct val="100000"/>
              </a:lnSpc>
              <a:spcBef>
                <a:spcPts val="1400"/>
              </a:spcBef>
              <a:spcAft>
                <a:spcPts val="0"/>
              </a:spcAft>
              <a:buSzPts val="2000"/>
              <a:buNone/>
            </a:pPr>
            <a:r>
              <a:rPr lang="en-US" sz="2000"/>
              <a:t>Requires disclosure of information about the significance of financial instruments to an entity, and the nature and extent of risks arising from those financial instruments, both in qualitative and quantitative terms. </a:t>
            </a:r>
            <a:endParaRPr/>
          </a:p>
          <a:p>
            <a:pPr indent="-127000" lvl="0" marL="91440" rtl="0" algn="l">
              <a:lnSpc>
                <a:spcPct val="100000"/>
              </a:lnSpc>
              <a:spcBef>
                <a:spcPts val="1400"/>
              </a:spcBef>
              <a:spcAft>
                <a:spcPts val="0"/>
              </a:spcAft>
              <a:buSzPts val="2000"/>
              <a:buFont typeface="Noto Sans Symbols"/>
              <a:buChar char="⮚"/>
            </a:pPr>
            <a:r>
              <a:rPr lang="en-US" sz="2000"/>
              <a:t> Disclosure includes risks disclosure ( largely the risks under focus are credit risk, liquidity risk and market risk) and significance and carrying amounts of financial instruments </a:t>
            </a:r>
            <a:endParaRPr/>
          </a:p>
          <a:p>
            <a:pPr indent="0" lvl="0" marL="0" rtl="0" algn="l">
              <a:lnSpc>
                <a:spcPct val="100000"/>
              </a:lnSpc>
              <a:spcBef>
                <a:spcPts val="1400"/>
              </a:spcBef>
              <a:spcAft>
                <a:spcPts val="0"/>
              </a:spcAft>
              <a:buSzPts val="2000"/>
              <a:buNone/>
            </a:pPr>
            <a:r>
              <a:rPr lang="en-US" sz="2000"/>
              <a:t> </a:t>
            </a:r>
            <a:endParaRPr sz="2000"/>
          </a:p>
        </p:txBody>
      </p:sp>
      <p:sp>
        <p:nvSpPr>
          <p:cNvPr id="208" name="Google Shape;208;p1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09" name="Google Shape;209;p1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3" name="Shape 213"/>
        <p:cNvGrpSpPr/>
        <p:nvPr/>
      </p:nvGrpSpPr>
      <p:grpSpPr>
        <a:xfrm>
          <a:off x="0" y="0"/>
          <a:ext cx="0" cy="0"/>
          <a:chOff x="0" y="0"/>
          <a:chExt cx="0" cy="0"/>
        </a:xfrm>
      </p:grpSpPr>
      <p:sp>
        <p:nvSpPr>
          <p:cNvPr id="214" name="Google Shape;214;p16"/>
          <p:cNvSpPr txBox="1"/>
          <p:nvPr>
            <p:ph type="title"/>
          </p:nvPr>
        </p:nvSpPr>
        <p:spPr>
          <a:xfrm>
            <a:off x="1024129" y="107545"/>
            <a:ext cx="8018272" cy="765912"/>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3200"/>
              <a:buFont typeface="Twentieth Century"/>
              <a:buNone/>
            </a:pPr>
            <a:r>
              <a:rPr lang="en-US" sz="3200"/>
              <a:t>THE INTERNATIONAL FINANCIAL REPORTING STANDARDS (IFRS)</a:t>
            </a:r>
            <a:endParaRPr sz="3200"/>
          </a:p>
        </p:txBody>
      </p:sp>
      <p:sp>
        <p:nvSpPr>
          <p:cNvPr id="215" name="Google Shape;215;p16"/>
          <p:cNvSpPr txBox="1"/>
          <p:nvPr>
            <p:ph idx="1" type="body"/>
          </p:nvPr>
        </p:nvSpPr>
        <p:spPr>
          <a:xfrm>
            <a:off x="777922" y="873456"/>
            <a:ext cx="8652681" cy="5759355"/>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000"/>
              <a:buNone/>
            </a:pPr>
            <a:r>
              <a:rPr b="1" lang="en-US" sz="2000"/>
              <a:t>IFRS 8: Operating Segments: </a:t>
            </a:r>
            <a:r>
              <a:rPr lang="en-US" sz="2000"/>
              <a:t>Requires particular classes of entities (essentially those with publicly traded securities) to disclose information about their operating segments, products and services, the geographical areas in which they operate, and their major customers. </a:t>
            </a:r>
            <a:endParaRPr/>
          </a:p>
          <a:p>
            <a:pPr indent="-127000" lvl="0" marL="91440" rtl="0" algn="l">
              <a:lnSpc>
                <a:spcPct val="100000"/>
              </a:lnSpc>
              <a:spcBef>
                <a:spcPts val="1400"/>
              </a:spcBef>
              <a:spcAft>
                <a:spcPts val="0"/>
              </a:spcAft>
              <a:buSzPts val="2000"/>
              <a:buFont typeface="Noto Sans Symbols"/>
              <a:buChar char="⮚"/>
            </a:pPr>
            <a:r>
              <a:rPr lang="en-US" sz="2000"/>
              <a:t>Information is based on internal management reports, both in the identification of operating segments and measurement of disclosed segment information.</a:t>
            </a:r>
            <a:endParaRPr/>
          </a:p>
          <a:p>
            <a:pPr indent="-127000" lvl="0" marL="91440" rtl="0" algn="l">
              <a:lnSpc>
                <a:spcPct val="90000"/>
              </a:lnSpc>
              <a:spcBef>
                <a:spcPts val="1400"/>
              </a:spcBef>
              <a:spcAft>
                <a:spcPts val="0"/>
              </a:spcAft>
              <a:buSzPts val="2000"/>
              <a:buChar char=" "/>
            </a:pPr>
            <a:r>
              <a:rPr lang="en-US" sz="2000"/>
              <a:t>IFRS 8 applies to the separate or individual financial statements of an entity (and to the consolidated financial statements of a group with a parent)</a:t>
            </a:r>
            <a:endParaRPr/>
          </a:p>
          <a:p>
            <a:pPr indent="0" lvl="0" marL="0" rtl="0" algn="l">
              <a:lnSpc>
                <a:spcPct val="100000"/>
              </a:lnSpc>
              <a:spcBef>
                <a:spcPts val="1400"/>
              </a:spcBef>
              <a:spcAft>
                <a:spcPts val="0"/>
              </a:spcAft>
              <a:buSzPts val="2000"/>
              <a:buNone/>
            </a:pPr>
            <a:r>
              <a:rPr b="1" lang="en-US" sz="2000"/>
              <a:t>IFRS 9: Financial Instruments: </a:t>
            </a:r>
            <a:endParaRPr/>
          </a:p>
          <a:p>
            <a:pPr indent="0" lvl="0" marL="0" rtl="0" algn="l">
              <a:lnSpc>
                <a:spcPct val="100000"/>
              </a:lnSpc>
              <a:spcBef>
                <a:spcPts val="1400"/>
              </a:spcBef>
              <a:spcAft>
                <a:spcPts val="0"/>
              </a:spcAft>
              <a:buSzPts val="2000"/>
              <a:buNone/>
            </a:pPr>
            <a:r>
              <a:rPr lang="en-US" sz="2000"/>
              <a:t>Issued on 24 July 2014 is the IASB's replacement of IAS 39 Financial Instruments: Recognition and Measurement. The Standard includes requirements for recognition and measurement, impairment, derecognition and general hedge accounting.</a:t>
            </a:r>
            <a:endParaRPr/>
          </a:p>
          <a:p>
            <a:pPr indent="-127000" lvl="0" marL="91440" rtl="0" algn="l">
              <a:lnSpc>
                <a:spcPct val="100000"/>
              </a:lnSpc>
              <a:spcBef>
                <a:spcPts val="1400"/>
              </a:spcBef>
              <a:spcAft>
                <a:spcPts val="0"/>
              </a:spcAft>
              <a:buSzPts val="2000"/>
              <a:buFont typeface="Noto Sans Symbols"/>
              <a:buChar char="⮚"/>
            </a:pPr>
            <a:r>
              <a:rPr lang="en-US" sz="2000"/>
              <a:t>Financial Instruments are classified into : Financial assets, Financial liabilities and Equity instruments. </a:t>
            </a:r>
            <a:endParaRPr/>
          </a:p>
          <a:p>
            <a:pPr indent="0" lvl="0" marL="0" rtl="0" algn="l">
              <a:lnSpc>
                <a:spcPct val="100000"/>
              </a:lnSpc>
              <a:spcBef>
                <a:spcPts val="1400"/>
              </a:spcBef>
              <a:spcAft>
                <a:spcPts val="0"/>
              </a:spcAft>
              <a:buSzPts val="2000"/>
              <a:buNone/>
            </a:pPr>
            <a:r>
              <a:rPr lang="en-US" sz="2000"/>
              <a:t> </a:t>
            </a:r>
            <a:endParaRPr/>
          </a:p>
        </p:txBody>
      </p:sp>
      <p:sp>
        <p:nvSpPr>
          <p:cNvPr id="216" name="Google Shape;216;p1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17" name="Google Shape;217;p1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1" name="Shape 221"/>
        <p:cNvGrpSpPr/>
        <p:nvPr/>
      </p:nvGrpSpPr>
      <p:grpSpPr>
        <a:xfrm>
          <a:off x="0" y="0"/>
          <a:ext cx="0" cy="0"/>
          <a:chOff x="0" y="0"/>
          <a:chExt cx="0" cy="0"/>
        </a:xfrm>
      </p:grpSpPr>
      <p:sp>
        <p:nvSpPr>
          <p:cNvPr id="222" name="Google Shape;222;p17"/>
          <p:cNvSpPr txBox="1"/>
          <p:nvPr>
            <p:ph type="title"/>
          </p:nvPr>
        </p:nvSpPr>
        <p:spPr>
          <a:xfrm>
            <a:off x="1024129" y="107546"/>
            <a:ext cx="8269996" cy="533900"/>
          </a:xfrm>
          <a:prstGeom prst="rect">
            <a:avLst/>
          </a:prstGeom>
          <a:noFill/>
          <a:ln>
            <a:noFill/>
          </a:ln>
        </p:spPr>
        <p:txBody>
          <a:bodyPr anchorCtr="0" anchor="ctr" bIns="45700" lIns="91425" spcFirstLastPara="1" rIns="91425" wrap="square" tIns="45700">
            <a:noAutofit/>
          </a:bodyPr>
          <a:lstStyle/>
          <a:p>
            <a:pPr indent="0" lvl="0" marL="0" rtl="0" algn="l">
              <a:lnSpc>
                <a:spcPct val="80000"/>
              </a:lnSpc>
              <a:spcBef>
                <a:spcPts val="0"/>
              </a:spcBef>
              <a:spcAft>
                <a:spcPts val="0"/>
              </a:spcAft>
              <a:buClr>
                <a:srgbClr val="0C0C0C"/>
              </a:buClr>
              <a:buSzPts val="3200"/>
              <a:buFont typeface="Twentieth Century"/>
              <a:buNone/>
            </a:pPr>
            <a:r>
              <a:rPr lang="en-US" sz="3200"/>
              <a:t>THE INTERNATIONAL FINANCIAL REPORTING STANDARDS (IFRS)</a:t>
            </a:r>
            <a:endParaRPr sz="3200"/>
          </a:p>
        </p:txBody>
      </p:sp>
      <p:sp>
        <p:nvSpPr>
          <p:cNvPr id="223" name="Google Shape;223;p17"/>
          <p:cNvSpPr txBox="1"/>
          <p:nvPr>
            <p:ph idx="1" type="body"/>
          </p:nvPr>
        </p:nvSpPr>
        <p:spPr>
          <a:xfrm>
            <a:off x="783772" y="870181"/>
            <a:ext cx="8673738" cy="5554082"/>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1200"/>
              <a:buNone/>
            </a:pPr>
            <a:r>
              <a:t/>
            </a:r>
            <a:endParaRPr b="1" sz="1200"/>
          </a:p>
          <a:p>
            <a:pPr indent="0" lvl="0" marL="0" rtl="0" algn="l">
              <a:lnSpc>
                <a:spcPct val="100000"/>
              </a:lnSpc>
              <a:spcBef>
                <a:spcPts val="1400"/>
              </a:spcBef>
              <a:spcAft>
                <a:spcPts val="0"/>
              </a:spcAft>
              <a:buSzPts val="1600"/>
              <a:buNone/>
            </a:pPr>
            <a:r>
              <a:rPr b="1" lang="en-US" sz="1600"/>
              <a:t>IFRS 10: Consolidated Financial Statements:</a:t>
            </a:r>
            <a:endParaRPr/>
          </a:p>
          <a:p>
            <a:pPr indent="0" lvl="0" marL="0" rtl="0" algn="l">
              <a:lnSpc>
                <a:spcPct val="100000"/>
              </a:lnSpc>
              <a:spcBef>
                <a:spcPts val="1400"/>
              </a:spcBef>
              <a:spcAft>
                <a:spcPts val="0"/>
              </a:spcAft>
              <a:buSzPts val="2000"/>
              <a:buNone/>
            </a:pPr>
            <a:r>
              <a:rPr lang="en-US" sz="2000"/>
              <a:t>Outlines the requirements for the preparation and presentation of consolidated financial statements  if an organization controls more than one entity , requiring entities to consolidate entities it controls. It was amended with IAS 27.</a:t>
            </a:r>
            <a:endParaRPr/>
          </a:p>
          <a:p>
            <a:pPr indent="-127000" lvl="0" marL="91440" rtl="0" algn="l">
              <a:lnSpc>
                <a:spcPct val="90000"/>
              </a:lnSpc>
              <a:spcBef>
                <a:spcPts val="1400"/>
              </a:spcBef>
              <a:spcAft>
                <a:spcPts val="0"/>
              </a:spcAft>
              <a:buSzPts val="2000"/>
              <a:buFont typeface="Noto Sans Symbols"/>
              <a:buChar char="⮚"/>
            </a:pPr>
            <a:r>
              <a:rPr lang="en-US" sz="2000"/>
              <a:t> Requires an entity (the parent) that controls one or more other entities (subsidiaries) to present consolidated financial statements; </a:t>
            </a:r>
            <a:endParaRPr/>
          </a:p>
          <a:p>
            <a:pPr indent="-127000" lvl="0" marL="91440" rtl="0" algn="l">
              <a:lnSpc>
                <a:spcPct val="90000"/>
              </a:lnSpc>
              <a:spcBef>
                <a:spcPts val="1400"/>
              </a:spcBef>
              <a:spcAft>
                <a:spcPts val="0"/>
              </a:spcAft>
              <a:buSzPts val="2000"/>
              <a:buFont typeface="Noto Sans Symbols"/>
              <a:buChar char="⮚"/>
            </a:pPr>
            <a:r>
              <a:rPr lang="en-US" sz="2000"/>
              <a:t>Defines the principle of control, and establishes control as the basis for consolidation;</a:t>
            </a:r>
            <a:endParaRPr/>
          </a:p>
          <a:p>
            <a:pPr indent="-127000" lvl="0" marL="91440" rtl="0" algn="l">
              <a:lnSpc>
                <a:spcPct val="90000"/>
              </a:lnSpc>
              <a:spcBef>
                <a:spcPts val="1400"/>
              </a:spcBef>
              <a:spcAft>
                <a:spcPts val="0"/>
              </a:spcAft>
              <a:buSzPts val="2000"/>
              <a:buFont typeface="Noto Sans Symbols"/>
              <a:buChar char="⮚"/>
            </a:pPr>
            <a:r>
              <a:rPr lang="en-US" sz="2000"/>
              <a:t>sets out how to apply the principle of control to identify whether an investor controls an investee and therefore must consolidate the investee;</a:t>
            </a:r>
            <a:endParaRPr/>
          </a:p>
          <a:p>
            <a:pPr indent="-127000" lvl="0" marL="91440" rtl="0" algn="l">
              <a:lnSpc>
                <a:spcPct val="90000"/>
              </a:lnSpc>
              <a:spcBef>
                <a:spcPts val="1400"/>
              </a:spcBef>
              <a:spcAft>
                <a:spcPts val="0"/>
              </a:spcAft>
              <a:buSzPts val="2000"/>
              <a:buFont typeface="Noto Sans Symbols"/>
              <a:buChar char="⮚"/>
            </a:pPr>
            <a:r>
              <a:rPr lang="en-US" sz="2000"/>
              <a:t>sets out the accounting requirements for the preparation of consolidated financial statements; and</a:t>
            </a:r>
            <a:endParaRPr/>
          </a:p>
          <a:p>
            <a:pPr indent="-127000" lvl="0" marL="91440" rtl="0" algn="l">
              <a:lnSpc>
                <a:spcPct val="90000"/>
              </a:lnSpc>
              <a:spcBef>
                <a:spcPts val="1400"/>
              </a:spcBef>
              <a:spcAft>
                <a:spcPts val="0"/>
              </a:spcAft>
              <a:buSzPts val="2000"/>
              <a:buChar char=" "/>
            </a:pPr>
            <a:r>
              <a:rPr lang="en-US" sz="2000"/>
              <a:t>defines an investment entity and sets out an exception to consolidating particular subsidiaries of an investment entity</a:t>
            </a:r>
            <a:endParaRPr/>
          </a:p>
          <a:p>
            <a:pPr indent="0" lvl="0" marL="0" rtl="0" algn="l">
              <a:lnSpc>
                <a:spcPct val="100000"/>
              </a:lnSpc>
              <a:spcBef>
                <a:spcPts val="1400"/>
              </a:spcBef>
              <a:spcAft>
                <a:spcPts val="0"/>
              </a:spcAft>
              <a:buSzPts val="1600"/>
              <a:buNone/>
            </a:pPr>
            <a:r>
              <a:rPr lang="en-US" sz="1600"/>
              <a:t> </a:t>
            </a:r>
            <a:endParaRPr sz="1600"/>
          </a:p>
        </p:txBody>
      </p:sp>
      <p:sp>
        <p:nvSpPr>
          <p:cNvPr id="224" name="Google Shape;224;p1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25" name="Google Shape;225;p1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9" name="Shape 229"/>
        <p:cNvGrpSpPr/>
        <p:nvPr/>
      </p:nvGrpSpPr>
      <p:grpSpPr>
        <a:xfrm>
          <a:off x="0" y="0"/>
          <a:ext cx="0" cy="0"/>
          <a:chOff x="0" y="0"/>
          <a:chExt cx="0" cy="0"/>
        </a:xfrm>
      </p:grpSpPr>
      <p:sp>
        <p:nvSpPr>
          <p:cNvPr id="230" name="Google Shape;230;p18"/>
          <p:cNvSpPr txBox="1"/>
          <p:nvPr>
            <p:ph type="title"/>
          </p:nvPr>
        </p:nvSpPr>
        <p:spPr>
          <a:xfrm>
            <a:off x="1024130" y="175784"/>
            <a:ext cx="8452518" cy="711321"/>
          </a:xfrm>
          <a:prstGeom prst="rect">
            <a:avLst/>
          </a:prstGeom>
          <a:noFill/>
          <a:ln>
            <a:noFill/>
          </a:ln>
        </p:spPr>
        <p:txBody>
          <a:bodyPr anchorCtr="0" anchor="ctr" bIns="45700" lIns="91425" spcFirstLastPara="1" rIns="91425" wrap="square" tIns="45700">
            <a:noAutofit/>
          </a:bodyPr>
          <a:lstStyle/>
          <a:p>
            <a:pPr indent="0" lvl="0" marL="0" rtl="0" algn="l">
              <a:lnSpc>
                <a:spcPct val="80000"/>
              </a:lnSpc>
              <a:spcBef>
                <a:spcPts val="0"/>
              </a:spcBef>
              <a:spcAft>
                <a:spcPts val="0"/>
              </a:spcAft>
              <a:buClr>
                <a:srgbClr val="0C0C0C"/>
              </a:buClr>
              <a:buSzPts val="3200"/>
              <a:buFont typeface="Twentieth Century"/>
              <a:buNone/>
            </a:pPr>
            <a:r>
              <a:rPr lang="en-US" sz="3200"/>
              <a:t>THE INTERNATIONAL FINANCIAL REPORTING STANDARDS (IFRS)</a:t>
            </a:r>
            <a:endParaRPr sz="3200"/>
          </a:p>
        </p:txBody>
      </p:sp>
      <p:sp>
        <p:nvSpPr>
          <p:cNvPr id="231" name="Google Shape;231;p18"/>
          <p:cNvSpPr txBox="1"/>
          <p:nvPr>
            <p:ph idx="1" type="body"/>
          </p:nvPr>
        </p:nvSpPr>
        <p:spPr>
          <a:xfrm>
            <a:off x="750627" y="887104"/>
            <a:ext cx="8726021" cy="5795112"/>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1800"/>
              <a:buNone/>
            </a:pPr>
            <a:r>
              <a:rPr lang="en-US" sz="1800"/>
              <a:t> </a:t>
            </a:r>
            <a:r>
              <a:rPr b="1" lang="en-US" sz="1800"/>
              <a:t>IFRS 11: Joint Arrangements:</a:t>
            </a:r>
            <a:endParaRPr/>
          </a:p>
          <a:p>
            <a:pPr indent="0" lvl="0" marL="0" rtl="0" algn="l">
              <a:lnSpc>
                <a:spcPct val="150000"/>
              </a:lnSpc>
              <a:spcBef>
                <a:spcPts val="1400"/>
              </a:spcBef>
              <a:spcAft>
                <a:spcPts val="0"/>
              </a:spcAft>
              <a:buSzPts val="1800"/>
              <a:buNone/>
            </a:pPr>
            <a:r>
              <a:rPr b="1" lang="en-US" sz="1800"/>
              <a:t> </a:t>
            </a:r>
            <a:r>
              <a:rPr lang="en-US" sz="2000"/>
              <a:t>Outlines the accounting by entities that jointly control an arrangement. </a:t>
            </a:r>
            <a:endParaRPr/>
          </a:p>
          <a:p>
            <a:pPr indent="-127000" lvl="0" marL="91440" rtl="0" algn="l">
              <a:lnSpc>
                <a:spcPct val="150000"/>
              </a:lnSpc>
              <a:spcBef>
                <a:spcPts val="1400"/>
              </a:spcBef>
              <a:spcAft>
                <a:spcPts val="0"/>
              </a:spcAft>
              <a:buSzPts val="2000"/>
              <a:buFont typeface="Noto Sans Symbols"/>
              <a:buChar char="⮚"/>
            </a:pPr>
            <a:r>
              <a:rPr lang="en-US" sz="2000"/>
              <a:t>It is applicable to situations when two or more  companies have joint control to  an entity. For this arrangement to hold there must be a contractual arrangement which is legally enforceable . This includes joint ventures . Each of the party has right to the assets and obligations. </a:t>
            </a:r>
            <a:endParaRPr/>
          </a:p>
          <a:p>
            <a:pPr indent="-127000" lvl="0" marL="91440" rtl="0" algn="l">
              <a:lnSpc>
                <a:spcPct val="150000"/>
              </a:lnSpc>
              <a:spcBef>
                <a:spcPts val="1400"/>
              </a:spcBef>
              <a:spcAft>
                <a:spcPts val="0"/>
              </a:spcAft>
              <a:buSzPts val="2000"/>
              <a:buFont typeface="Noto Sans Symbols"/>
              <a:buChar char="⮚"/>
            </a:pPr>
            <a:r>
              <a:rPr lang="en-US" sz="2000"/>
              <a:t>A joint arrangement is an arrangement of which two or more parties have joint control. Joint control is the contractually agreed sharing of control of an arrangement, which exists only when decisions about the relevant activities require the unanimous consent of the parties sharing control</a:t>
            </a:r>
            <a:endParaRPr/>
          </a:p>
          <a:p>
            <a:pPr indent="0" lvl="0" marL="0" rtl="0" algn="l">
              <a:lnSpc>
                <a:spcPct val="100000"/>
              </a:lnSpc>
              <a:spcBef>
                <a:spcPts val="1400"/>
              </a:spcBef>
              <a:spcAft>
                <a:spcPts val="0"/>
              </a:spcAft>
              <a:buSzPts val="1800"/>
              <a:buNone/>
            </a:pPr>
            <a:r>
              <a:rPr lang="en-US" sz="1800"/>
              <a:t> </a:t>
            </a:r>
            <a:endParaRPr/>
          </a:p>
          <a:p>
            <a:pPr indent="0" lvl="0" marL="91440" rtl="0" algn="l">
              <a:lnSpc>
                <a:spcPct val="100000"/>
              </a:lnSpc>
              <a:spcBef>
                <a:spcPts val="1400"/>
              </a:spcBef>
              <a:spcAft>
                <a:spcPts val="0"/>
              </a:spcAft>
              <a:buSzPts val="1800"/>
              <a:buFont typeface="Noto Sans Symbols"/>
              <a:buNone/>
            </a:pPr>
            <a:r>
              <a:t/>
            </a:r>
            <a:endParaRPr sz="1800"/>
          </a:p>
          <a:p>
            <a:pPr indent="0" lvl="0" marL="91440" rtl="0" algn="l">
              <a:lnSpc>
                <a:spcPct val="100000"/>
              </a:lnSpc>
              <a:spcBef>
                <a:spcPts val="1400"/>
              </a:spcBef>
              <a:spcAft>
                <a:spcPts val="0"/>
              </a:spcAft>
              <a:buSzPts val="1800"/>
              <a:buFont typeface="Noto Sans Symbols"/>
              <a:buNone/>
            </a:pPr>
            <a:r>
              <a:t/>
            </a:r>
            <a:endParaRPr sz="1800"/>
          </a:p>
          <a:p>
            <a:pPr indent="0" lvl="0" marL="91440" rtl="0" algn="l">
              <a:lnSpc>
                <a:spcPct val="100000"/>
              </a:lnSpc>
              <a:spcBef>
                <a:spcPts val="1400"/>
              </a:spcBef>
              <a:spcAft>
                <a:spcPts val="0"/>
              </a:spcAft>
              <a:buSzPts val="1800"/>
              <a:buFont typeface="Noto Sans Symbols"/>
              <a:buNone/>
            </a:pPr>
            <a:r>
              <a:t/>
            </a:r>
            <a:endParaRPr sz="1800"/>
          </a:p>
        </p:txBody>
      </p:sp>
      <p:sp>
        <p:nvSpPr>
          <p:cNvPr id="232" name="Google Shape;232;p1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33" name="Google Shape;233;p1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7" name="Shape 237"/>
        <p:cNvGrpSpPr/>
        <p:nvPr/>
      </p:nvGrpSpPr>
      <p:grpSpPr>
        <a:xfrm>
          <a:off x="0" y="0"/>
          <a:ext cx="0" cy="0"/>
          <a:chOff x="0" y="0"/>
          <a:chExt cx="0" cy="0"/>
        </a:xfrm>
      </p:grpSpPr>
      <p:sp>
        <p:nvSpPr>
          <p:cNvPr id="238" name="Google Shape;238;p19"/>
          <p:cNvSpPr txBox="1"/>
          <p:nvPr>
            <p:ph type="title"/>
          </p:nvPr>
        </p:nvSpPr>
        <p:spPr>
          <a:xfrm>
            <a:off x="1024128" y="107545"/>
            <a:ext cx="8256347" cy="793207"/>
          </a:xfrm>
          <a:prstGeom prst="rect">
            <a:avLst/>
          </a:prstGeom>
          <a:noFill/>
          <a:ln>
            <a:noFill/>
          </a:ln>
        </p:spPr>
        <p:txBody>
          <a:bodyPr anchorCtr="0" anchor="ctr" bIns="45700" lIns="91425" spcFirstLastPara="1" rIns="91425" wrap="square" tIns="45700">
            <a:noAutofit/>
          </a:bodyPr>
          <a:lstStyle/>
          <a:p>
            <a:pPr indent="0" lvl="0" marL="0" rtl="0" algn="l">
              <a:lnSpc>
                <a:spcPct val="80000"/>
              </a:lnSpc>
              <a:spcBef>
                <a:spcPts val="0"/>
              </a:spcBef>
              <a:spcAft>
                <a:spcPts val="0"/>
              </a:spcAft>
              <a:buClr>
                <a:srgbClr val="0C0C0C"/>
              </a:buClr>
              <a:buSzPts val="3200"/>
              <a:buFont typeface="Twentieth Century"/>
              <a:buNone/>
            </a:pPr>
            <a:r>
              <a:rPr lang="en-US" sz="3200"/>
              <a:t>THE INTERNATIONAL FINANCIAL REPORTING STANDARDS (IFRS)</a:t>
            </a:r>
            <a:endParaRPr sz="3200"/>
          </a:p>
        </p:txBody>
      </p:sp>
      <p:sp>
        <p:nvSpPr>
          <p:cNvPr id="239" name="Google Shape;239;p19"/>
          <p:cNvSpPr txBox="1"/>
          <p:nvPr>
            <p:ph idx="1" type="body"/>
          </p:nvPr>
        </p:nvSpPr>
        <p:spPr>
          <a:xfrm>
            <a:off x="873457" y="900752"/>
            <a:ext cx="8570794" cy="5431809"/>
          </a:xfrm>
          <a:prstGeom prst="rect">
            <a:avLst/>
          </a:prstGeom>
          <a:noFill/>
          <a:ln>
            <a:noFill/>
          </a:ln>
        </p:spPr>
        <p:txBody>
          <a:bodyPr anchorCtr="0" anchor="t" bIns="45700" lIns="45700" spcFirstLastPara="1" rIns="45700" wrap="square" tIns="45700">
            <a:noAutofit/>
          </a:bodyPr>
          <a:lstStyle/>
          <a:p>
            <a:pPr indent="-127000" lvl="0" marL="91440" rtl="0" algn="l">
              <a:lnSpc>
                <a:spcPct val="100000"/>
              </a:lnSpc>
              <a:spcBef>
                <a:spcPts val="0"/>
              </a:spcBef>
              <a:spcAft>
                <a:spcPts val="0"/>
              </a:spcAft>
              <a:buSzPts val="2000"/>
              <a:buFont typeface="Noto Sans Symbols"/>
              <a:buChar char="⮚"/>
            </a:pPr>
            <a:r>
              <a:rPr b="1" lang="en-US" sz="2000"/>
              <a:t>IFRS 12: Disclosure of Interests in Other Entities: </a:t>
            </a:r>
            <a:endParaRPr/>
          </a:p>
          <a:p>
            <a:pPr indent="-139700" lvl="0" marL="91440" rtl="0" algn="l">
              <a:lnSpc>
                <a:spcPct val="100000"/>
              </a:lnSpc>
              <a:spcBef>
                <a:spcPts val="1400"/>
              </a:spcBef>
              <a:spcAft>
                <a:spcPts val="0"/>
              </a:spcAft>
              <a:buSzPts val="2200"/>
              <a:buFont typeface="Noto Sans Symbols"/>
              <a:buChar char="⮚"/>
            </a:pPr>
            <a:r>
              <a:rPr lang="en-US"/>
              <a:t>This is a consolidated disclosure standard requiring a wide range of disclosures about an entity's interests in subsidiaries, joint arrangements, associates and unconsolidated 'structured entities'. </a:t>
            </a:r>
            <a:endParaRPr/>
          </a:p>
          <a:p>
            <a:pPr indent="-139700" lvl="0" marL="91440" rtl="0" algn="l">
              <a:lnSpc>
                <a:spcPct val="100000"/>
              </a:lnSpc>
              <a:spcBef>
                <a:spcPts val="1400"/>
              </a:spcBef>
              <a:spcAft>
                <a:spcPts val="0"/>
              </a:spcAft>
              <a:buSzPts val="2200"/>
              <a:buFont typeface="Noto Sans Symbols"/>
              <a:buChar char="⮚"/>
            </a:pPr>
            <a:r>
              <a:rPr lang="en-US"/>
              <a:t> Disclosure requirements include disclosure of significant assumptions and judgments  made in determining whether an investor has control, joint control  or significant influence over an investment. </a:t>
            </a:r>
            <a:endParaRPr/>
          </a:p>
          <a:p>
            <a:pPr indent="-139700" lvl="0" marL="91440" rtl="0" algn="l">
              <a:lnSpc>
                <a:spcPct val="100000"/>
              </a:lnSpc>
              <a:spcBef>
                <a:spcPts val="1400"/>
              </a:spcBef>
              <a:spcAft>
                <a:spcPts val="0"/>
              </a:spcAft>
              <a:buSzPts val="2200"/>
              <a:buFont typeface="Noto Sans Symbols"/>
              <a:buChar char="⮚"/>
            </a:pPr>
            <a:r>
              <a:rPr lang="en-US"/>
              <a:t> IFRS 12 is required to be applied by an entity that has an interest in any of the following: [IFRS 12:5]</a:t>
            </a:r>
            <a:endParaRPr/>
          </a:p>
          <a:p>
            <a:pPr indent="-139700" lvl="0" marL="91440" rtl="0" algn="l">
              <a:lnSpc>
                <a:spcPct val="100000"/>
              </a:lnSpc>
              <a:spcBef>
                <a:spcPts val="1400"/>
              </a:spcBef>
              <a:spcAft>
                <a:spcPts val="0"/>
              </a:spcAft>
              <a:buSzPts val="2200"/>
              <a:buFont typeface="Noto Sans Symbols"/>
              <a:buChar char="⮚"/>
            </a:pPr>
            <a:r>
              <a:rPr lang="en-US"/>
              <a:t>subsidiaries joint arrangements (joint operations or joint ventures)and  associates unconsolidated structured entities</a:t>
            </a:r>
            <a:endParaRPr/>
          </a:p>
          <a:p>
            <a:pPr indent="0" lvl="0" marL="91440" rtl="0" algn="l">
              <a:lnSpc>
                <a:spcPct val="100000"/>
              </a:lnSpc>
              <a:spcBef>
                <a:spcPts val="1400"/>
              </a:spcBef>
              <a:spcAft>
                <a:spcPts val="0"/>
              </a:spcAft>
              <a:buSzPts val="2000"/>
              <a:buFont typeface="Noto Sans Symbols"/>
              <a:buNone/>
            </a:pPr>
            <a:r>
              <a:t/>
            </a:r>
            <a:endParaRPr sz="2000"/>
          </a:p>
        </p:txBody>
      </p:sp>
      <p:sp>
        <p:nvSpPr>
          <p:cNvPr id="240" name="Google Shape;240;p1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41" name="Google Shape;241;p1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5" name="Shape 245"/>
        <p:cNvGrpSpPr/>
        <p:nvPr/>
      </p:nvGrpSpPr>
      <p:grpSpPr>
        <a:xfrm>
          <a:off x="0" y="0"/>
          <a:ext cx="0" cy="0"/>
          <a:chOff x="0" y="0"/>
          <a:chExt cx="0" cy="0"/>
        </a:xfrm>
      </p:grpSpPr>
      <p:sp>
        <p:nvSpPr>
          <p:cNvPr id="246" name="Google Shape;246;p20"/>
          <p:cNvSpPr txBox="1"/>
          <p:nvPr>
            <p:ph type="title"/>
          </p:nvPr>
        </p:nvSpPr>
        <p:spPr>
          <a:xfrm>
            <a:off x="1024129" y="107545"/>
            <a:ext cx="8018272" cy="793207"/>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3600"/>
              <a:buFont typeface="Twentieth Century"/>
              <a:buNone/>
            </a:pPr>
            <a:r>
              <a:rPr lang="en-US" sz="3600"/>
              <a:t>THE INTERNATIONAL ACCOUNTING STANDARDS (IAS)</a:t>
            </a:r>
            <a:endParaRPr sz="3600"/>
          </a:p>
        </p:txBody>
      </p:sp>
      <p:sp>
        <p:nvSpPr>
          <p:cNvPr id="247" name="Google Shape;247;p20"/>
          <p:cNvSpPr txBox="1"/>
          <p:nvPr>
            <p:ph idx="1" type="body"/>
          </p:nvPr>
        </p:nvSpPr>
        <p:spPr>
          <a:xfrm>
            <a:off x="836851" y="900751"/>
            <a:ext cx="8568405" cy="5849703"/>
          </a:xfrm>
          <a:prstGeom prst="rect">
            <a:avLst/>
          </a:prstGeom>
          <a:noFill/>
          <a:ln>
            <a:noFill/>
          </a:ln>
        </p:spPr>
        <p:txBody>
          <a:bodyPr anchorCtr="0" anchor="t" bIns="45700" lIns="45700" spcFirstLastPara="1" rIns="45700" wrap="square" tIns="45700">
            <a:noAutofit/>
          </a:bodyPr>
          <a:lstStyle/>
          <a:p>
            <a:pPr indent="-127000" lvl="0" marL="91440" rtl="0" algn="l">
              <a:lnSpc>
                <a:spcPct val="150000"/>
              </a:lnSpc>
              <a:spcBef>
                <a:spcPts val="0"/>
              </a:spcBef>
              <a:spcAft>
                <a:spcPts val="0"/>
              </a:spcAft>
              <a:buSzPts val="2000"/>
              <a:buFont typeface="Noto Sans Symbols"/>
              <a:buChar char="⮚"/>
            </a:pPr>
            <a:r>
              <a:rPr lang="en-US" sz="2000"/>
              <a:t>IFRS 13: Fair Value Measurement: </a:t>
            </a:r>
            <a:endParaRPr/>
          </a:p>
          <a:p>
            <a:pPr indent="-127000" lvl="0" marL="91440" rtl="0" algn="l">
              <a:lnSpc>
                <a:spcPct val="150000"/>
              </a:lnSpc>
              <a:spcBef>
                <a:spcPts val="1400"/>
              </a:spcBef>
              <a:spcAft>
                <a:spcPts val="0"/>
              </a:spcAft>
              <a:buSzPts val="2000"/>
              <a:buFont typeface="Noto Sans Symbols"/>
              <a:buChar char="⮚"/>
            </a:pPr>
            <a:r>
              <a:rPr lang="en-US" sz="2000"/>
              <a:t>Applies to IFRSs that require or permit fair value measurements or disclosures and provides a single IFRS framework for measuring fair value and requires disclosures about fair value measurement. The Standard defines fair value on the basis of an 'exit price' notion and uses a 'fair value hierarchy', which results in a market-based, rather than entity-specific, measurement.</a:t>
            </a:r>
            <a:endParaRPr/>
          </a:p>
          <a:p>
            <a:pPr indent="-127000" lvl="0" marL="91440" rtl="0" algn="l">
              <a:lnSpc>
                <a:spcPct val="150000"/>
              </a:lnSpc>
              <a:spcBef>
                <a:spcPts val="1400"/>
              </a:spcBef>
              <a:spcAft>
                <a:spcPts val="0"/>
              </a:spcAft>
              <a:buSzPts val="2000"/>
              <a:buFont typeface="Noto Sans Symbols"/>
              <a:buChar char="⮚"/>
            </a:pPr>
            <a:r>
              <a:rPr lang="en-US" sz="2000"/>
              <a:t>IFRS 13 seeks to increase consistency and comparability in fair value measurements and related disclosures through a 'fair value hierarchy'. The hierarchy categorises the inputs used in valuation techniques into three levels. The hierarchy gives the highest priority to (unadjusted) quoted prices in active markets for identical assets or liabilities and the lowest priority to unobservable inputs</a:t>
            </a:r>
            <a:endParaRPr/>
          </a:p>
          <a:p>
            <a:pPr indent="0" lvl="0" marL="91440" rtl="0" algn="l">
              <a:lnSpc>
                <a:spcPct val="150000"/>
              </a:lnSpc>
              <a:spcBef>
                <a:spcPts val="1400"/>
              </a:spcBef>
              <a:spcAft>
                <a:spcPts val="0"/>
              </a:spcAft>
              <a:buSzPts val="2000"/>
              <a:buFont typeface="Noto Sans Symbols"/>
              <a:buNone/>
            </a:pPr>
            <a:r>
              <a:t/>
            </a:r>
            <a:endParaRPr sz="2000"/>
          </a:p>
        </p:txBody>
      </p:sp>
      <p:sp>
        <p:nvSpPr>
          <p:cNvPr id="248" name="Google Shape;248;p2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49" name="Google Shape;249;p2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3" name="Shape 253"/>
        <p:cNvGrpSpPr/>
        <p:nvPr/>
      </p:nvGrpSpPr>
      <p:grpSpPr>
        <a:xfrm>
          <a:off x="0" y="0"/>
          <a:ext cx="0" cy="0"/>
          <a:chOff x="0" y="0"/>
          <a:chExt cx="0" cy="0"/>
        </a:xfrm>
      </p:grpSpPr>
      <p:sp>
        <p:nvSpPr>
          <p:cNvPr id="254" name="Google Shape;254;p21"/>
          <p:cNvSpPr txBox="1"/>
          <p:nvPr>
            <p:ph type="title"/>
          </p:nvPr>
        </p:nvSpPr>
        <p:spPr>
          <a:xfrm>
            <a:off x="1024129" y="107545"/>
            <a:ext cx="8018272" cy="847798"/>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3600"/>
              <a:buFont typeface="Twentieth Century"/>
              <a:buNone/>
            </a:pPr>
            <a:r>
              <a:rPr lang="en-US" sz="3600"/>
              <a:t>THE INTERNATIONAL ACCOUNTING STANDARDS (IAS)</a:t>
            </a:r>
            <a:endParaRPr sz="3600"/>
          </a:p>
        </p:txBody>
      </p:sp>
      <p:sp>
        <p:nvSpPr>
          <p:cNvPr id="255" name="Google Shape;255;p21"/>
          <p:cNvSpPr txBox="1"/>
          <p:nvPr>
            <p:ph idx="1" type="body"/>
          </p:nvPr>
        </p:nvSpPr>
        <p:spPr>
          <a:xfrm>
            <a:off x="744582" y="770709"/>
            <a:ext cx="8670915" cy="5979745"/>
          </a:xfrm>
          <a:prstGeom prst="rect">
            <a:avLst/>
          </a:prstGeom>
          <a:noFill/>
          <a:ln>
            <a:noFill/>
          </a:ln>
        </p:spPr>
        <p:txBody>
          <a:bodyPr anchorCtr="0" anchor="t" bIns="45700" lIns="45700" spcFirstLastPara="1" rIns="45700" wrap="square" tIns="45700">
            <a:noAutofit/>
          </a:bodyPr>
          <a:lstStyle/>
          <a:p>
            <a:pPr indent="-114300" lvl="0" marL="91440" rtl="0" algn="l">
              <a:lnSpc>
                <a:spcPct val="100000"/>
              </a:lnSpc>
              <a:spcBef>
                <a:spcPts val="0"/>
              </a:spcBef>
              <a:spcAft>
                <a:spcPts val="0"/>
              </a:spcAft>
              <a:buSzPts val="1800"/>
              <a:buFont typeface="Noto Sans Symbols"/>
              <a:buChar char="⮚"/>
            </a:pPr>
            <a:r>
              <a:rPr b="1" lang="en-US" sz="1800"/>
              <a:t>IFRS 14: Regulatory Deferral Accounts: </a:t>
            </a:r>
            <a:endParaRPr/>
          </a:p>
          <a:p>
            <a:pPr indent="-107950" lvl="0" marL="91440" rtl="0" algn="l">
              <a:lnSpc>
                <a:spcPct val="150000"/>
              </a:lnSpc>
              <a:spcBef>
                <a:spcPts val="1400"/>
              </a:spcBef>
              <a:spcAft>
                <a:spcPts val="0"/>
              </a:spcAft>
              <a:buSzPts val="1700"/>
              <a:buFont typeface="Noto Sans Symbols"/>
              <a:buChar char="⮚"/>
            </a:pPr>
            <a:r>
              <a:rPr lang="en-US" sz="1700"/>
              <a:t>Permits an entity which is a first-time adopter of International Financial Reporting Standards to continue to account, with some limited changes, for 'regulatory deferral account balances' in accordance with its previous GAAP, both on initial adoption of IFRS and in subsequent financial statements.</a:t>
            </a:r>
            <a:endParaRPr/>
          </a:p>
          <a:p>
            <a:pPr indent="-107950" lvl="0" marL="91440" rtl="0" algn="l">
              <a:lnSpc>
                <a:spcPct val="150000"/>
              </a:lnSpc>
              <a:spcBef>
                <a:spcPts val="1400"/>
              </a:spcBef>
              <a:spcAft>
                <a:spcPts val="0"/>
              </a:spcAft>
              <a:buSzPts val="1700"/>
              <a:buFont typeface="Noto Sans Symbols"/>
              <a:buChar char="⮚"/>
            </a:pPr>
            <a:r>
              <a:rPr lang="en-US" sz="1700"/>
              <a:t> Regulatory deferral account balances, and movements in them, are presented separately in the statement of financial position and statement of profit or loss and other comprehensive income, and specific disclosures are required.</a:t>
            </a:r>
            <a:endParaRPr/>
          </a:p>
          <a:p>
            <a:pPr indent="-107950" lvl="0" marL="91440" rtl="0" algn="l">
              <a:lnSpc>
                <a:spcPct val="150000"/>
              </a:lnSpc>
              <a:spcBef>
                <a:spcPts val="1400"/>
              </a:spcBef>
              <a:spcAft>
                <a:spcPts val="0"/>
              </a:spcAft>
              <a:buSzPts val="1700"/>
              <a:buFont typeface="Noto Sans Symbols"/>
              <a:buChar char="⮚"/>
            </a:pPr>
            <a:r>
              <a:rPr lang="en-US" sz="1700"/>
              <a:t>Entities which are eligible to apply IFRS 14 are not required to do so, and so can choose to apply only the requirements of IFRS 1 First-time Adoption of International Financial Reporting Standards when first applying IFRSs. The election to adopt IFRS 14 is only available on the initial adoption of IFRSs, meaning an entity cannot apply IFRS 14 for the first time in financial statements subsequent to those prepared on the initial adoption of IFRSs.  However, an entity that elects to apply IFRS 14 in its first IFRS financial statements must continue to apply it in subsequent financial statements.</a:t>
            </a:r>
            <a:endParaRPr/>
          </a:p>
        </p:txBody>
      </p:sp>
      <p:sp>
        <p:nvSpPr>
          <p:cNvPr id="256" name="Google Shape;256;p2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57" name="Google Shape;257;p2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1" name="Shape 261"/>
        <p:cNvGrpSpPr/>
        <p:nvPr/>
      </p:nvGrpSpPr>
      <p:grpSpPr>
        <a:xfrm>
          <a:off x="0" y="0"/>
          <a:ext cx="0" cy="0"/>
          <a:chOff x="0" y="0"/>
          <a:chExt cx="0" cy="0"/>
        </a:xfrm>
      </p:grpSpPr>
      <p:sp>
        <p:nvSpPr>
          <p:cNvPr id="262" name="Google Shape;262;p22"/>
          <p:cNvSpPr txBox="1"/>
          <p:nvPr>
            <p:ph type="title"/>
          </p:nvPr>
        </p:nvSpPr>
        <p:spPr>
          <a:xfrm>
            <a:off x="1024129" y="107545"/>
            <a:ext cx="8018272" cy="711321"/>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3600"/>
              <a:buFont typeface="Twentieth Century"/>
              <a:buNone/>
            </a:pPr>
            <a:r>
              <a:rPr lang="en-US" sz="3600"/>
              <a:t>THE INTERNATIONAL ACCOUNTING STANDARDS (IAS)</a:t>
            </a:r>
            <a:endParaRPr sz="3600"/>
          </a:p>
        </p:txBody>
      </p:sp>
      <p:sp>
        <p:nvSpPr>
          <p:cNvPr id="263" name="Google Shape;263;p22"/>
          <p:cNvSpPr txBox="1"/>
          <p:nvPr>
            <p:ph idx="1" type="body"/>
          </p:nvPr>
        </p:nvSpPr>
        <p:spPr>
          <a:xfrm>
            <a:off x="707802" y="818866"/>
            <a:ext cx="8650926" cy="5671359"/>
          </a:xfrm>
          <a:prstGeom prst="rect">
            <a:avLst/>
          </a:prstGeom>
          <a:noFill/>
          <a:ln>
            <a:noFill/>
          </a:ln>
        </p:spPr>
        <p:txBody>
          <a:bodyPr anchorCtr="0" anchor="t" bIns="45700" lIns="45700" spcFirstLastPara="1" rIns="45700" wrap="square" tIns="45700">
            <a:noAutofit/>
          </a:bodyPr>
          <a:lstStyle/>
          <a:p>
            <a:pPr indent="0" lvl="0" marL="0" rtl="0" algn="l">
              <a:lnSpc>
                <a:spcPct val="150000"/>
              </a:lnSpc>
              <a:spcBef>
                <a:spcPts val="0"/>
              </a:spcBef>
              <a:spcAft>
                <a:spcPts val="0"/>
              </a:spcAft>
              <a:buSzPts val="2400"/>
              <a:buNone/>
            </a:pPr>
            <a:r>
              <a:rPr b="1" lang="en-US" sz="2400"/>
              <a:t>IFRS 15: Revenue from Contracts with Customers: </a:t>
            </a:r>
            <a:endParaRPr/>
          </a:p>
          <a:p>
            <a:pPr indent="-127000" lvl="0" marL="91440" rtl="0" algn="l">
              <a:lnSpc>
                <a:spcPct val="150000"/>
              </a:lnSpc>
              <a:spcBef>
                <a:spcPts val="1400"/>
              </a:spcBef>
              <a:spcAft>
                <a:spcPts val="0"/>
              </a:spcAft>
              <a:buSzPts val="2000"/>
              <a:buFont typeface="Noto Sans Symbols"/>
              <a:buChar char="⮚"/>
            </a:pPr>
            <a:r>
              <a:rPr lang="en-US" sz="2000"/>
              <a:t>Specifies how and when an IFRS reporter will recognise revenue as well as requiring such entities to provide users of financial statements with more informative, relevant disclosures. The standard provides a single, principles based five-step model to be applied to all contracts with customers.</a:t>
            </a:r>
            <a:endParaRPr/>
          </a:p>
          <a:p>
            <a:pPr indent="-127000" lvl="0" marL="91440" rtl="0" algn="l">
              <a:lnSpc>
                <a:spcPct val="150000"/>
              </a:lnSpc>
              <a:spcBef>
                <a:spcPts val="1400"/>
              </a:spcBef>
              <a:spcAft>
                <a:spcPts val="0"/>
              </a:spcAft>
              <a:buSzPts val="2000"/>
              <a:buFont typeface="Noto Sans Symbols"/>
              <a:buChar char="⮚"/>
            </a:pPr>
            <a:r>
              <a:rPr lang="en-US" sz="2000"/>
              <a:t>The objective of IFRS 15 is to establish the principles that an entity shall apply to report useful information to users of financial statements about the nature, amount, timing, and uncertainty of revenue and cash flows arising from a contract with a customer. [IFRS 15:1] Application of the standard is mandatory for annual reporting periods starting from 1 January 2018 onwards. Earlier application is permitted.</a:t>
            </a:r>
            <a:endParaRPr/>
          </a:p>
          <a:p>
            <a:pPr indent="0" lvl="0" marL="91440" rtl="0" algn="l">
              <a:lnSpc>
                <a:spcPct val="100000"/>
              </a:lnSpc>
              <a:spcBef>
                <a:spcPts val="1400"/>
              </a:spcBef>
              <a:spcAft>
                <a:spcPts val="0"/>
              </a:spcAft>
              <a:buSzPts val="2000"/>
              <a:buFont typeface="Noto Sans Symbols"/>
              <a:buNone/>
            </a:pPr>
            <a:r>
              <a:t/>
            </a:r>
            <a:endParaRPr sz="2000"/>
          </a:p>
          <a:p>
            <a:pPr indent="0" lvl="0" marL="0" rtl="0" algn="l">
              <a:lnSpc>
                <a:spcPct val="100000"/>
              </a:lnSpc>
              <a:spcBef>
                <a:spcPts val="1400"/>
              </a:spcBef>
              <a:spcAft>
                <a:spcPts val="0"/>
              </a:spcAft>
              <a:buSzPts val="2000"/>
              <a:buNone/>
            </a:pPr>
            <a:r>
              <a:t/>
            </a:r>
            <a:endParaRPr sz="2000"/>
          </a:p>
          <a:p>
            <a:pPr indent="0" lvl="0" marL="91440" rtl="0" algn="l">
              <a:lnSpc>
                <a:spcPct val="100000"/>
              </a:lnSpc>
              <a:spcBef>
                <a:spcPts val="1400"/>
              </a:spcBef>
              <a:spcAft>
                <a:spcPts val="0"/>
              </a:spcAft>
              <a:buSzPts val="2000"/>
              <a:buFont typeface="Noto Sans Symbols"/>
              <a:buNone/>
            </a:pPr>
            <a:r>
              <a:t/>
            </a:r>
            <a:endParaRPr sz="2000"/>
          </a:p>
        </p:txBody>
      </p:sp>
      <p:sp>
        <p:nvSpPr>
          <p:cNvPr id="264" name="Google Shape;264;p2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65" name="Google Shape;265;p2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9" name="Shape 269"/>
        <p:cNvGrpSpPr/>
        <p:nvPr/>
      </p:nvGrpSpPr>
      <p:grpSpPr>
        <a:xfrm>
          <a:off x="0" y="0"/>
          <a:ext cx="0" cy="0"/>
          <a:chOff x="0" y="0"/>
          <a:chExt cx="0" cy="0"/>
        </a:xfrm>
      </p:grpSpPr>
      <p:sp>
        <p:nvSpPr>
          <p:cNvPr id="270" name="Google Shape;270;p23"/>
          <p:cNvSpPr txBox="1"/>
          <p:nvPr>
            <p:ph type="title"/>
          </p:nvPr>
        </p:nvSpPr>
        <p:spPr>
          <a:xfrm>
            <a:off x="1024129" y="107545"/>
            <a:ext cx="8018272" cy="86144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3600"/>
              <a:buFont typeface="Twentieth Century"/>
              <a:buNone/>
            </a:pPr>
            <a:r>
              <a:rPr lang="en-US" sz="3600"/>
              <a:t>THE INTERNATIONAL ACCOUNTING STANDARDS (IAS)</a:t>
            </a:r>
            <a:endParaRPr sz="3600"/>
          </a:p>
        </p:txBody>
      </p:sp>
      <p:sp>
        <p:nvSpPr>
          <p:cNvPr id="271" name="Google Shape;271;p23"/>
          <p:cNvSpPr txBox="1"/>
          <p:nvPr>
            <p:ph idx="1" type="body"/>
          </p:nvPr>
        </p:nvSpPr>
        <p:spPr>
          <a:xfrm>
            <a:off x="802733" y="1072986"/>
            <a:ext cx="8461064" cy="5677469"/>
          </a:xfrm>
          <a:prstGeom prst="rect">
            <a:avLst/>
          </a:prstGeom>
          <a:noFill/>
          <a:ln>
            <a:noFill/>
          </a:ln>
        </p:spPr>
        <p:txBody>
          <a:bodyPr anchorCtr="0" anchor="t" bIns="45700" lIns="45700" spcFirstLastPara="1" rIns="45700" wrap="square" tIns="45700">
            <a:noAutofit/>
          </a:bodyPr>
          <a:lstStyle/>
          <a:p>
            <a:pPr indent="0" lvl="0" marL="0" rtl="0" algn="l">
              <a:lnSpc>
                <a:spcPct val="100000"/>
              </a:lnSpc>
              <a:spcBef>
                <a:spcPts val="0"/>
              </a:spcBef>
              <a:spcAft>
                <a:spcPts val="0"/>
              </a:spcAft>
              <a:buSzPts val="2000"/>
              <a:buNone/>
            </a:pPr>
            <a:r>
              <a:rPr b="1" lang="en-US" sz="2000"/>
              <a:t> </a:t>
            </a:r>
            <a:r>
              <a:rPr b="1" lang="en-US" sz="2400"/>
              <a:t>IFRS 16: Leases: </a:t>
            </a:r>
            <a:endParaRPr/>
          </a:p>
          <a:p>
            <a:pPr indent="-127000" lvl="0" marL="91440" rtl="0" algn="l">
              <a:lnSpc>
                <a:spcPct val="150000"/>
              </a:lnSpc>
              <a:spcBef>
                <a:spcPts val="1400"/>
              </a:spcBef>
              <a:spcAft>
                <a:spcPts val="0"/>
              </a:spcAft>
              <a:buSzPts val="2000"/>
              <a:buFont typeface="Noto Sans Symbols"/>
              <a:buChar char="⮚"/>
            </a:pPr>
            <a:r>
              <a:rPr lang="en-US" sz="2000"/>
              <a:t>Specifies how an IFRS reporter will recognise, measure, present and disclose leases. </a:t>
            </a:r>
            <a:endParaRPr/>
          </a:p>
          <a:p>
            <a:pPr indent="-127000" lvl="0" marL="91440" rtl="0" algn="l">
              <a:lnSpc>
                <a:spcPct val="150000"/>
              </a:lnSpc>
              <a:spcBef>
                <a:spcPts val="1400"/>
              </a:spcBef>
              <a:spcAft>
                <a:spcPts val="0"/>
              </a:spcAft>
              <a:buSzPts val="2000"/>
              <a:buFont typeface="Noto Sans Symbols"/>
              <a:buChar char="⮚"/>
            </a:pPr>
            <a:r>
              <a:rPr lang="en-US" sz="2000"/>
              <a:t>The standard provides a single lessee accounting model, requiring lessees to recognise assets and liabilities for all leases unless the lease term is 12 months or less or the underlying asset has a low value. Lessors continue to classify leases as operating or finance, with IFRS 16’s approach to lessor accounting substantially unchanged from its predecessor, IAS 17.</a:t>
            </a:r>
            <a:endParaRPr/>
          </a:p>
          <a:p>
            <a:pPr indent="-127000" lvl="0" marL="91440" rtl="0" algn="l">
              <a:lnSpc>
                <a:spcPct val="150000"/>
              </a:lnSpc>
              <a:spcBef>
                <a:spcPts val="1400"/>
              </a:spcBef>
              <a:spcAft>
                <a:spcPts val="0"/>
              </a:spcAft>
              <a:buSzPts val="2000"/>
              <a:buFont typeface="Noto Sans Symbols"/>
              <a:buChar char="⮚"/>
            </a:pPr>
            <a:r>
              <a:rPr lang="en-US" sz="2000"/>
              <a:t>IFRS 16 establishes principles for the recognition, measurement, presentation and disclosure of leases, with the objective of ensuring that lessees and lessors provide relevant information that faithfully represents those transactions.</a:t>
            </a:r>
            <a:endParaRPr/>
          </a:p>
          <a:p>
            <a:pPr indent="0" lvl="0" marL="91440" rtl="0" algn="l">
              <a:lnSpc>
                <a:spcPct val="150000"/>
              </a:lnSpc>
              <a:spcBef>
                <a:spcPts val="1400"/>
              </a:spcBef>
              <a:spcAft>
                <a:spcPts val="0"/>
              </a:spcAft>
              <a:buSzPts val="2000"/>
              <a:buFont typeface="Noto Sans Symbols"/>
              <a:buNone/>
            </a:pPr>
            <a:r>
              <a:t/>
            </a:r>
            <a:endParaRPr sz="2000"/>
          </a:p>
          <a:p>
            <a:pPr indent="0" lvl="0" marL="0" rtl="0" algn="l">
              <a:lnSpc>
                <a:spcPct val="100000"/>
              </a:lnSpc>
              <a:spcBef>
                <a:spcPts val="1400"/>
              </a:spcBef>
              <a:spcAft>
                <a:spcPts val="0"/>
              </a:spcAft>
              <a:buSzPts val="2000"/>
              <a:buNone/>
            </a:pPr>
            <a:r>
              <a:t/>
            </a:r>
            <a:endParaRPr sz="2000"/>
          </a:p>
        </p:txBody>
      </p:sp>
      <p:sp>
        <p:nvSpPr>
          <p:cNvPr id="272" name="Google Shape;272;p2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73" name="Google Shape;273;p2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7" name="Shape 277"/>
        <p:cNvGrpSpPr/>
        <p:nvPr/>
      </p:nvGrpSpPr>
      <p:grpSpPr>
        <a:xfrm>
          <a:off x="0" y="0"/>
          <a:ext cx="0" cy="0"/>
          <a:chOff x="0" y="0"/>
          <a:chExt cx="0" cy="0"/>
        </a:xfrm>
      </p:grpSpPr>
      <p:sp>
        <p:nvSpPr>
          <p:cNvPr id="278" name="Google Shape;278;p24"/>
          <p:cNvSpPr txBox="1"/>
          <p:nvPr>
            <p:ph type="title"/>
          </p:nvPr>
        </p:nvSpPr>
        <p:spPr>
          <a:xfrm>
            <a:off x="1024129" y="107545"/>
            <a:ext cx="8018272" cy="847798"/>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rgbClr val="0C0C0C"/>
              </a:buClr>
              <a:buSzPts val="3600"/>
              <a:buFont typeface="Twentieth Century"/>
              <a:buNone/>
            </a:pPr>
            <a:r>
              <a:rPr lang="en-US" sz="3600"/>
              <a:t>THE INTERNATIONAL ACCOUNTING STANDARDS (IAS)</a:t>
            </a:r>
            <a:endParaRPr sz="3600"/>
          </a:p>
        </p:txBody>
      </p:sp>
      <p:sp>
        <p:nvSpPr>
          <p:cNvPr id="279" name="Google Shape;279;p24"/>
          <p:cNvSpPr txBox="1"/>
          <p:nvPr>
            <p:ph idx="1" type="body"/>
          </p:nvPr>
        </p:nvSpPr>
        <p:spPr>
          <a:xfrm>
            <a:off x="903920" y="955342"/>
            <a:ext cx="8514400" cy="5468921"/>
          </a:xfrm>
          <a:prstGeom prst="rect">
            <a:avLst/>
          </a:prstGeom>
          <a:noFill/>
          <a:ln>
            <a:noFill/>
          </a:ln>
        </p:spPr>
        <p:txBody>
          <a:bodyPr anchorCtr="0" anchor="t" bIns="45700" lIns="45700" spcFirstLastPara="1" rIns="45700" wrap="square" tIns="45700">
            <a:noAutofit/>
          </a:bodyPr>
          <a:lstStyle/>
          <a:p>
            <a:pPr indent="-127000" lvl="0" marL="91440" rtl="0" algn="l">
              <a:lnSpc>
                <a:spcPct val="100000"/>
              </a:lnSpc>
              <a:spcBef>
                <a:spcPts val="0"/>
              </a:spcBef>
              <a:spcAft>
                <a:spcPts val="0"/>
              </a:spcAft>
              <a:buSzPts val="2000"/>
              <a:buFont typeface="Noto Sans Symbols"/>
              <a:buChar char="⮚"/>
            </a:pPr>
            <a:r>
              <a:rPr lang="en-US" sz="2000"/>
              <a:t> </a:t>
            </a:r>
            <a:r>
              <a:rPr b="1" lang="en-US" sz="2400"/>
              <a:t>IFRS 17: Insurance Contracts: </a:t>
            </a:r>
            <a:endParaRPr/>
          </a:p>
          <a:p>
            <a:pPr indent="0" lvl="0" marL="0" rtl="0" algn="l">
              <a:lnSpc>
                <a:spcPct val="100000"/>
              </a:lnSpc>
              <a:spcBef>
                <a:spcPts val="1400"/>
              </a:spcBef>
              <a:spcAft>
                <a:spcPts val="0"/>
              </a:spcAft>
              <a:buSzPts val="2100"/>
              <a:buNone/>
            </a:pPr>
            <a:r>
              <a:rPr lang="en-US" sz="2100"/>
              <a:t>IFRS 17 Establishes the principles for the recognition, measurement, presentation and disclosure of insurance contracts within the scope of the standard. </a:t>
            </a:r>
            <a:endParaRPr/>
          </a:p>
          <a:p>
            <a:pPr indent="-133350" lvl="0" marL="91440" rtl="0" algn="l">
              <a:lnSpc>
                <a:spcPct val="100000"/>
              </a:lnSpc>
              <a:spcBef>
                <a:spcPts val="1400"/>
              </a:spcBef>
              <a:spcAft>
                <a:spcPts val="0"/>
              </a:spcAft>
              <a:buSzPts val="2100"/>
              <a:buFont typeface="Noto Sans Symbols"/>
              <a:buChar char="⮚"/>
            </a:pPr>
            <a:r>
              <a:rPr lang="en-US" sz="2100"/>
              <a:t>The objective of IFRS 17 is to ensure that an entity provides relevant information that faithfully represents those contracts.</a:t>
            </a:r>
            <a:endParaRPr/>
          </a:p>
          <a:p>
            <a:pPr indent="-133350" lvl="0" marL="91440" rtl="0" algn="l">
              <a:lnSpc>
                <a:spcPct val="100000"/>
              </a:lnSpc>
              <a:spcBef>
                <a:spcPts val="1400"/>
              </a:spcBef>
              <a:spcAft>
                <a:spcPts val="0"/>
              </a:spcAft>
              <a:buSzPts val="2100"/>
              <a:buFont typeface="Noto Sans Symbols"/>
              <a:buChar char="⮚"/>
            </a:pPr>
            <a:r>
              <a:rPr lang="en-US" sz="2100"/>
              <a:t> This information gives a basis for users of financial statements to assess the effect that insurance contracts have on the entity's financial position, financial performance and cash flows.</a:t>
            </a:r>
            <a:endParaRPr/>
          </a:p>
          <a:p>
            <a:pPr indent="-133350" lvl="0" marL="91440" rtl="0" algn="l">
              <a:lnSpc>
                <a:spcPct val="100000"/>
              </a:lnSpc>
              <a:spcBef>
                <a:spcPts val="1400"/>
              </a:spcBef>
              <a:spcAft>
                <a:spcPts val="0"/>
              </a:spcAft>
              <a:buSzPts val="2100"/>
              <a:buFont typeface="Noto Sans Symbols"/>
              <a:buChar char="⮚"/>
            </a:pPr>
            <a:r>
              <a:rPr lang="en-US" sz="2100"/>
              <a:t>Insurance contract</a:t>
            </a:r>
            <a:endParaRPr/>
          </a:p>
          <a:p>
            <a:pPr indent="-133350" lvl="0" marL="91440" rtl="0" algn="l">
              <a:lnSpc>
                <a:spcPct val="100000"/>
              </a:lnSpc>
              <a:spcBef>
                <a:spcPts val="1400"/>
              </a:spcBef>
              <a:spcAft>
                <a:spcPts val="0"/>
              </a:spcAft>
              <a:buSzPts val="2100"/>
              <a:buFont typeface="Noto Sans Symbols"/>
              <a:buChar char="⮚"/>
            </a:pPr>
            <a:r>
              <a:rPr lang="en-US" sz="2100"/>
              <a:t>A contract under which one party (the issuer) accepts significant insurance risk from another party (the policyholder) by agreeing to compensate the policyholder if a specified uncertain future event (the insured event) adversely affects the policyholder.</a:t>
            </a:r>
            <a:endParaRPr/>
          </a:p>
          <a:p>
            <a:pPr indent="0" lvl="0" marL="0" rtl="0" algn="l">
              <a:lnSpc>
                <a:spcPct val="100000"/>
              </a:lnSpc>
              <a:spcBef>
                <a:spcPts val="1400"/>
              </a:spcBef>
              <a:spcAft>
                <a:spcPts val="0"/>
              </a:spcAft>
              <a:buSzPts val="2000"/>
              <a:buNone/>
            </a:pPr>
            <a:r>
              <a:t/>
            </a:r>
            <a:endParaRPr sz="2000"/>
          </a:p>
        </p:txBody>
      </p:sp>
      <p:sp>
        <p:nvSpPr>
          <p:cNvPr id="280" name="Google Shape;280;p2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81" name="Google Shape;281;p2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285" name="Shape 285"/>
        <p:cNvGrpSpPr/>
        <p:nvPr/>
      </p:nvGrpSpPr>
      <p:grpSpPr>
        <a:xfrm>
          <a:off x="0" y="0"/>
          <a:ext cx="0" cy="0"/>
          <a:chOff x="0" y="0"/>
          <a:chExt cx="0" cy="0"/>
        </a:xfrm>
      </p:grpSpPr>
      <p:sp>
        <p:nvSpPr>
          <p:cNvPr id="286" name="Google Shape;286;g1e887fd0a29_0_0"/>
          <p:cNvSpPr/>
          <p:nvPr/>
        </p:nvSpPr>
        <p:spPr>
          <a:xfrm>
            <a:off x="0" y="0"/>
            <a:ext cx="12192000" cy="4572000"/>
          </a:xfrm>
          <a:prstGeom prst="rect">
            <a:avLst/>
          </a:prstGeom>
          <a:solidFill>
            <a:srgbClr val="1482AB"/>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87" name="Google Shape;287;g1e887fd0a29_0_0"/>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dk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288" name="Google Shape;288;g1e887fd0a29_0_0"/>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
        <p:nvSpPr>
          <p:cNvPr id="289" name="Google Shape;289;g1e887fd0a29_0_0"/>
          <p:cNvSpPr/>
          <p:nvPr/>
        </p:nvSpPr>
        <p:spPr>
          <a:xfrm>
            <a:off x="0" y="0"/>
            <a:ext cx="12188700" cy="68589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90" name="Google Shape;290;g1e887fd0a29_0_0"/>
          <p:cNvSpPr txBox="1"/>
          <p:nvPr>
            <p:ph type="title"/>
          </p:nvPr>
        </p:nvSpPr>
        <p:spPr>
          <a:xfrm>
            <a:off x="324575" y="508050"/>
            <a:ext cx="12192000" cy="50427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80000"/>
              </a:lnSpc>
              <a:spcBef>
                <a:spcPts val="0"/>
              </a:spcBef>
              <a:spcAft>
                <a:spcPts val="0"/>
              </a:spcAft>
              <a:buClr>
                <a:schemeClr val="dk1"/>
              </a:buClr>
              <a:buSzPts val="990"/>
              <a:buFont typeface="Arial"/>
              <a:buNone/>
            </a:pPr>
            <a:r>
              <a:rPr b="1" lang="en-US">
                <a:solidFill>
                  <a:schemeClr val="lt1"/>
                </a:solidFill>
              </a:rPr>
              <a:t>References</a:t>
            </a:r>
            <a:endParaRPr b="1">
              <a:solidFill>
                <a:schemeClr val="lt1"/>
              </a:solidFill>
            </a:endParaRPr>
          </a:p>
          <a:p>
            <a:pPr indent="-457200" lvl="0" marL="457200" rtl="0" algn="l">
              <a:lnSpc>
                <a:spcPct val="100000"/>
              </a:lnSpc>
              <a:spcBef>
                <a:spcPts val="0"/>
              </a:spcBef>
              <a:spcAft>
                <a:spcPts val="0"/>
              </a:spcAft>
              <a:buClr>
                <a:schemeClr val="dk1"/>
              </a:buClr>
              <a:buSzPct val="28366"/>
              <a:buFont typeface="Arial"/>
              <a:buNone/>
            </a:pPr>
            <a:r>
              <a:rPr lang="en-US" sz="3877">
                <a:solidFill>
                  <a:schemeClr val="lt1"/>
                </a:solidFill>
              </a:rPr>
              <a:t>IASB. (n.d.). international financial reporting. </a:t>
            </a:r>
            <a:r>
              <a:rPr lang="en-US" sz="3877" u="sng">
                <a:solidFill>
                  <a:srgbClr val="00FFFF"/>
                </a:solidFill>
                <a:hlinkClick r:id="rId3">
                  <a:extLst>
                    <a:ext uri="{A12FA001-AC4F-418D-AE19-62706E023703}">
                      <ahyp:hlinkClr val="tx"/>
                    </a:ext>
                  </a:extLst>
                </a:hlinkClick>
              </a:rPr>
              <a:t>https://www.ifrs.org</a:t>
            </a:r>
            <a:r>
              <a:rPr b="1" lang="en-US" sz="3977">
                <a:solidFill>
                  <a:srgbClr val="00FFFF"/>
                </a:solidFill>
              </a:rPr>
              <a:t> </a:t>
            </a:r>
            <a:r>
              <a:rPr b="1" lang="en-US" sz="3866">
                <a:solidFill>
                  <a:srgbClr val="00FFFF"/>
                </a:solidFill>
              </a:rPr>
              <a:t> </a:t>
            </a:r>
            <a:r>
              <a:rPr b="1" lang="en-US" sz="3311">
                <a:solidFill>
                  <a:srgbClr val="00FFFF"/>
                </a:solidFill>
                <a:latin typeface="Times New Roman"/>
                <a:ea typeface="Times New Roman"/>
                <a:cs typeface="Times New Roman"/>
                <a:sym typeface="Times New Roman"/>
              </a:rPr>
              <a:t> </a:t>
            </a:r>
            <a:r>
              <a:rPr b="1" lang="en-US" sz="3311">
                <a:solidFill>
                  <a:schemeClr val="dk1"/>
                </a:solidFill>
                <a:latin typeface="Times New Roman"/>
                <a:ea typeface="Times New Roman"/>
                <a:cs typeface="Times New Roman"/>
                <a:sym typeface="Times New Roman"/>
              </a:rPr>
              <a:t> </a:t>
            </a:r>
            <a:endParaRPr b="1" sz="7111">
              <a:solidFill>
                <a:schemeClr val="lt1"/>
              </a:solidFill>
            </a:endParaRPr>
          </a:p>
          <a:p>
            <a:pPr indent="0" lvl="0" marL="0" rtl="0" algn="l">
              <a:lnSpc>
                <a:spcPct val="80000"/>
              </a:lnSpc>
              <a:spcBef>
                <a:spcPts val="0"/>
              </a:spcBef>
              <a:spcAft>
                <a:spcPts val="0"/>
              </a:spcAft>
              <a:buClr>
                <a:schemeClr val="dk1"/>
              </a:buClr>
              <a:buSzPts val="990"/>
              <a:buFont typeface="Arial"/>
              <a:buNone/>
            </a:pPr>
            <a:r>
              <a:t/>
            </a:r>
            <a:endParaRPr b="1">
              <a:solidFill>
                <a:schemeClr val="lt1"/>
              </a:solidFill>
            </a:endParaRPr>
          </a:p>
          <a:p>
            <a:pPr indent="0" lvl="0" marL="0" rtl="0" algn="l">
              <a:lnSpc>
                <a:spcPct val="80000"/>
              </a:lnSpc>
              <a:spcBef>
                <a:spcPts val="0"/>
              </a:spcBef>
              <a:spcAft>
                <a:spcPts val="0"/>
              </a:spcAft>
              <a:buClr>
                <a:schemeClr val="dk1"/>
              </a:buClr>
              <a:buSzPct val="26190"/>
              <a:buFont typeface="Arial"/>
              <a:buNone/>
            </a:pPr>
            <a:r>
              <a:rPr lang="en-US" sz="4200">
                <a:solidFill>
                  <a:schemeClr val="lt1"/>
                </a:solidFill>
              </a:rPr>
              <a:t>McCallig, J. (2008). Introductory financial accounting: Using international financial reporting standards. John McCallig. </a:t>
            </a:r>
            <a:endParaRPr sz="4200">
              <a:solidFill>
                <a:schemeClr val="lt1"/>
              </a:solidFill>
            </a:endParaRPr>
          </a:p>
          <a:p>
            <a:pPr indent="0" lvl="0" marL="0" rtl="0" algn="l">
              <a:lnSpc>
                <a:spcPct val="80000"/>
              </a:lnSpc>
              <a:spcBef>
                <a:spcPts val="0"/>
              </a:spcBef>
              <a:spcAft>
                <a:spcPts val="0"/>
              </a:spcAft>
              <a:buClr>
                <a:schemeClr val="dk1"/>
              </a:buClr>
              <a:buSzPct val="26190"/>
              <a:buFont typeface="Arial"/>
              <a:buNone/>
            </a:pPr>
            <a:r>
              <a:t/>
            </a:r>
            <a:endParaRPr sz="4200">
              <a:solidFill>
                <a:schemeClr val="lt1"/>
              </a:solidFill>
            </a:endParaRPr>
          </a:p>
          <a:p>
            <a:pPr indent="0" lvl="0" marL="0" rtl="0" algn="l">
              <a:lnSpc>
                <a:spcPct val="80000"/>
              </a:lnSpc>
              <a:spcBef>
                <a:spcPts val="0"/>
              </a:spcBef>
              <a:spcAft>
                <a:spcPts val="0"/>
              </a:spcAft>
              <a:buClr>
                <a:schemeClr val="dk1"/>
              </a:buClr>
              <a:buSzPct val="26190"/>
              <a:buFont typeface="Arial"/>
              <a:buNone/>
            </a:pPr>
            <a:r>
              <a:rPr lang="en-US" sz="4200">
                <a:solidFill>
                  <a:schemeClr val="lt1"/>
                </a:solidFill>
              </a:rPr>
              <a:t>Williams, J., Haka, S., Bettner, M. S., Meigs, R. (2002). Financial accounting. Irwin/McGraw-Hill.</a:t>
            </a:r>
            <a:endParaRPr sz="4200">
              <a:solidFill>
                <a:schemeClr val="lt1"/>
              </a:solidFill>
            </a:endParaRPr>
          </a:p>
          <a:p>
            <a:pPr indent="0" lvl="0" marL="0" rtl="0" algn="l">
              <a:lnSpc>
                <a:spcPct val="80000"/>
              </a:lnSpc>
              <a:spcBef>
                <a:spcPts val="0"/>
              </a:spcBef>
              <a:spcAft>
                <a:spcPts val="0"/>
              </a:spcAft>
              <a:buClr>
                <a:schemeClr val="lt1"/>
              </a:buClr>
              <a:buSzPct val="119047"/>
              <a:buFont typeface="Twentieth Century"/>
              <a:buNone/>
            </a:pPr>
            <a:r>
              <a:t/>
            </a:r>
            <a:endParaRPr sz="4200">
              <a:solidFill>
                <a:schemeClr val="lt1"/>
              </a:solidFill>
            </a:endParaRPr>
          </a:p>
        </p:txBody>
      </p:sp>
      <p:cxnSp>
        <p:nvCxnSpPr>
          <p:cNvPr id="291" name="Google Shape;291;g1e887fd0a29_0_0"/>
          <p:cNvCxnSpPr/>
          <p:nvPr/>
        </p:nvCxnSpPr>
        <p:spPr>
          <a:xfrm rot="10800000">
            <a:off x="8386843" y="5264106"/>
            <a:ext cx="0" cy="914400"/>
          </a:xfrm>
          <a:prstGeom prst="straightConnector1">
            <a:avLst/>
          </a:prstGeom>
          <a:noFill/>
          <a:ln cap="flat" cmpd="sng" w="19050">
            <a:solidFill>
              <a:schemeClr val="lt1">
                <a:alpha val="80000"/>
              </a:schemeClr>
            </a:solidFill>
            <a:prstDash val="solid"/>
            <a:round/>
            <a:headEnd len="sm" w="sm" type="none"/>
            <a:tailEnd len="sm" w="sm" type="none"/>
          </a:ln>
        </p:spPr>
      </p:cxnSp>
    </p:spTree>
  </p:cSld>
  <p:clrMapOvr>
    <a:masterClrMapping/>
  </p:clrMapOvr>
</p:sld>
</file>

<file path=ppt/theme/theme1.xml><?xml version="1.0" encoding="utf-8"?>
<a:theme xmlns:a="http://schemas.openxmlformats.org/drawingml/2006/main" xmlns:r="http://schemas.openxmlformats.org/officeDocument/2006/relationships" name="Integral">
  <a:themeElements>
    <a:clrScheme name="Integral">
      <a:dk1>
        <a:srgbClr val="000000"/>
      </a:dk1>
      <a:lt1>
        <a:srgbClr val="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2023-09-08T10:59:38Z</dcterms:created>
  <dc:creator>Frank Muhoho</dc:creator>
</cp:coreProperties>
</file>