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6" roundtripDataSignature="AMtx7mja5mlQ0Eq9a3/PLztO5gY0e4Xm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2EF350D-54B9-4891-91B8-24818B65BD8A}">
  <a:tblStyle styleId="{D2EF350D-54B9-4891-91B8-24818B65BD8A}" styleName="Table_0">
    <a:wholeTbl>
      <a:tcTxStyle b="off" i="off">
        <a:font>
          <a:latin typeface="Tw Cen MT"/>
          <a:ea typeface="Tw Cen MT"/>
          <a:cs typeface="Tw Cen M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1FA"/>
          </a:solidFill>
        </a:fill>
      </a:tcStyle>
    </a:wholeTbl>
    <a:band1H>
      <a:tcTxStyle/>
      <a:tcStyle>
        <a:fill>
          <a:solidFill>
            <a:srgbClr val="CBE2F5"/>
          </a:solidFill>
        </a:fill>
      </a:tcStyle>
    </a:band1H>
    <a:band2H>
      <a:tcTxStyle/>
    </a:band2H>
    <a:band1V>
      <a:tcTxStyle/>
      <a:tcStyle>
        <a:fill>
          <a:solidFill>
            <a:srgbClr val="CBE2F5"/>
          </a:solidFill>
        </a:fill>
      </a:tcStyle>
    </a:band1V>
    <a:band2V>
      <a:tcTxStyle/>
    </a:band2V>
    <a:lastCol>
      <a:tcTxStyle b="on" i="off">
        <a:font>
          <a:latin typeface="Tw Cen MT"/>
          <a:ea typeface="Tw Cen MT"/>
          <a:cs typeface="Tw Cen MT"/>
        </a:font>
        <a:schemeClr val="lt1"/>
      </a:tcTxStyle>
      <a:tcStyle>
        <a:fill>
          <a:solidFill>
            <a:schemeClr val="accent1"/>
          </a:solidFill>
        </a:fill>
      </a:tcStyle>
    </a:lastCol>
    <a:firstCol>
      <a:tcTxStyle b="on" i="off">
        <a:font>
          <a:latin typeface="Tw Cen MT"/>
          <a:ea typeface="Tw Cen MT"/>
          <a:cs typeface="Tw Cen MT"/>
        </a:font>
        <a:schemeClr val="lt1"/>
      </a:tcTxStyle>
      <a:tcStyle>
        <a:fill>
          <a:solidFill>
            <a:schemeClr val="accent1"/>
          </a:solidFill>
        </a:fill>
      </a:tcStyle>
    </a:firstCol>
    <a:lastRow>
      <a:tcTxStyle b="on" i="off">
        <a:font>
          <a:latin typeface="Tw Cen MT"/>
          <a:ea typeface="Tw Cen MT"/>
          <a:cs typeface="Tw Cen M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w Cen MT"/>
          <a:ea typeface="Tw Cen MT"/>
          <a:cs typeface="Tw Cen M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A62FC27B-E19E-44C5-8437-6E31E614FE84}"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customschemas.google.com/relationships/presentationmetadata" Target="metadata"/><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288c09dd0f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g288c09dd0f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43"/>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43"/>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3"/>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3"/>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4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20" name="Google Shape;20;p43"/>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4"/>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4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45"/>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5"/>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45"/>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5"/>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4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35" name="Google Shape;35;p45"/>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4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6"/>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46"/>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4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4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47"/>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47"/>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47"/>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47"/>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4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4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4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0"/>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50"/>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5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51"/>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p:nvPr>
            <p:ph idx="2" type="pic"/>
          </p:nvPr>
        </p:nvSpPr>
        <p:spPr>
          <a:xfrm>
            <a:off x="0" y="-1"/>
            <a:ext cx="12188952" cy="4572000"/>
          </a:xfrm>
          <a:prstGeom prst="rect">
            <a:avLst/>
          </a:prstGeom>
          <a:solidFill>
            <a:srgbClr val="76CEEF"/>
          </a:solidFill>
          <a:ln>
            <a:noFill/>
          </a:ln>
        </p:spPr>
      </p:sp>
      <p:sp>
        <p:nvSpPr>
          <p:cNvPr id="71" name="Google Shape;71;p51"/>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5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75" name="Google Shape;75;p51"/>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5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2"/>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5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53"/>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3"/>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5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88" name="Google Shape;88;p53"/>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4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4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4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US"/>
              <a:t>‹#›</a:t>
            </a:fld>
            <a:endParaRPr/>
          </a:p>
        </p:txBody>
      </p:sp>
      <p:cxnSp>
        <p:nvCxnSpPr>
          <p:cNvPr id="11" name="Google Shape;11;p42"/>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072900" y="-341000"/>
            <a:ext cx="6729900" cy="3464700"/>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l">
              <a:lnSpc>
                <a:spcPct val="80000"/>
              </a:lnSpc>
              <a:spcBef>
                <a:spcPts val="0"/>
              </a:spcBef>
              <a:spcAft>
                <a:spcPts val="0"/>
              </a:spcAft>
              <a:buClr>
                <a:srgbClr val="FFFFFF"/>
              </a:buClr>
              <a:buSzPts val="4400"/>
              <a:buFont typeface="Twentieth Century"/>
              <a:buNone/>
            </a:pPr>
            <a:r>
              <a:t/>
            </a:r>
            <a:endParaRPr b="1" sz="4400">
              <a:solidFill>
                <a:srgbClr val="FFFFFF"/>
              </a:solidFill>
            </a:endParaRPr>
          </a:p>
          <a:p>
            <a:pPr indent="0" lvl="0" marL="0" rtl="0" algn="l">
              <a:spcBef>
                <a:spcPts val="0"/>
              </a:spcBef>
              <a:spcAft>
                <a:spcPts val="0"/>
              </a:spcAft>
              <a:buClr>
                <a:schemeClr val="lt1"/>
              </a:buClr>
              <a:buSzPts val="4000"/>
              <a:buFont typeface="Twentieth Century"/>
              <a:buNone/>
            </a:pPr>
            <a:r>
              <a:rPr b="1" lang="en-US" sz="4000">
                <a:solidFill>
                  <a:schemeClr val="lt1"/>
                </a:solidFill>
              </a:rPr>
              <a:t>FINANCIAL ACCOUNTING:</a:t>
            </a:r>
            <a:endParaRPr b="1" sz="4400">
              <a:solidFill>
                <a:srgbClr val="FFFFFF"/>
              </a:solidFill>
            </a:endParaRPr>
          </a:p>
          <a:p>
            <a:pPr indent="0" lvl="0" marL="0" rtl="0" algn="l">
              <a:lnSpc>
                <a:spcPct val="80000"/>
              </a:lnSpc>
              <a:spcBef>
                <a:spcPts val="0"/>
              </a:spcBef>
              <a:spcAft>
                <a:spcPts val="0"/>
              </a:spcAft>
              <a:buClr>
                <a:srgbClr val="FFFFFF"/>
              </a:buClr>
              <a:buSzPts val="4400"/>
              <a:buFont typeface="Twentieth Century"/>
              <a:buNone/>
            </a:pPr>
            <a:r>
              <a:rPr b="1" lang="en-US" sz="4000">
                <a:solidFill>
                  <a:schemeClr val="lt1"/>
                </a:solidFill>
              </a:rPr>
              <a:t>WEEK 5 (LECTURE FIVE):</a:t>
            </a:r>
            <a:br>
              <a:rPr b="1" lang="en-US" sz="4400">
                <a:solidFill>
                  <a:srgbClr val="FFFFFF"/>
                </a:solidFill>
                <a:latin typeface="Twentieth Century"/>
                <a:ea typeface="Twentieth Century"/>
                <a:cs typeface="Twentieth Century"/>
                <a:sym typeface="Twentieth Century"/>
              </a:rPr>
            </a:br>
            <a:r>
              <a:rPr b="1" lang="en-US" sz="4000">
                <a:solidFill>
                  <a:srgbClr val="FFFFFF"/>
                </a:solidFill>
                <a:latin typeface="Twentieth Century"/>
                <a:ea typeface="Twentieth Century"/>
                <a:cs typeface="Twentieth Century"/>
                <a:sym typeface="Twentieth Century"/>
              </a:rPr>
              <a:t>RECORDING TRANSACTIONS AND EVENTS AND SUMMARISING</a:t>
            </a:r>
            <a:br>
              <a:rPr b="1" lang="en-US" sz="4000">
                <a:solidFill>
                  <a:srgbClr val="FFFFFF"/>
                </a:solidFill>
                <a:latin typeface="Twentieth Century"/>
                <a:ea typeface="Twentieth Century"/>
                <a:cs typeface="Twentieth Century"/>
                <a:sym typeface="Twentieth Century"/>
              </a:rPr>
            </a:br>
            <a:r>
              <a:rPr b="1" lang="en-US" sz="4000">
                <a:solidFill>
                  <a:srgbClr val="FFFFFF"/>
                </a:solidFill>
                <a:latin typeface="Twentieth Century"/>
                <a:ea typeface="Twentieth Century"/>
                <a:cs typeface="Twentieth Century"/>
                <a:sym typeface="Twentieth Century"/>
              </a:rPr>
              <a:t>ACCOUNTING DATA (INFORMATION)</a:t>
            </a:r>
            <a:endParaRPr sz="4600"/>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US"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a:bodyPr>
          <a:lstStyle/>
          <a:p>
            <a:pPr indent="-203200" lvl="0" marL="91440" rtl="0" algn="l">
              <a:lnSpc>
                <a:spcPct val="90000"/>
              </a:lnSpc>
              <a:spcBef>
                <a:spcPts val="0"/>
              </a:spcBef>
              <a:spcAft>
                <a:spcPts val="0"/>
              </a:spcAft>
              <a:buSzPts val="3200"/>
              <a:buFont typeface="Noto Sans Symbols"/>
              <a:buChar char="⮚"/>
            </a:pPr>
            <a:r>
              <a:rPr lang="en-US" sz="3200"/>
              <a:t>Understand the accounting Equation</a:t>
            </a:r>
            <a:endParaRPr/>
          </a:p>
          <a:p>
            <a:pPr indent="-203200" lvl="0" marL="91440" rtl="0" algn="l">
              <a:lnSpc>
                <a:spcPct val="90000"/>
              </a:lnSpc>
              <a:spcBef>
                <a:spcPts val="1400"/>
              </a:spcBef>
              <a:spcAft>
                <a:spcPts val="0"/>
              </a:spcAft>
              <a:buSzPts val="3200"/>
              <a:buFont typeface="Noto Sans Symbols"/>
              <a:buChar char="⮚"/>
            </a:pPr>
            <a:r>
              <a:rPr lang="en-US" sz="3200"/>
              <a:t>Classify transactions</a:t>
            </a:r>
            <a:endParaRPr/>
          </a:p>
          <a:p>
            <a:pPr indent="-203200" lvl="0" marL="91440" rtl="0" algn="l">
              <a:lnSpc>
                <a:spcPct val="90000"/>
              </a:lnSpc>
              <a:spcBef>
                <a:spcPts val="1400"/>
              </a:spcBef>
              <a:spcAft>
                <a:spcPts val="0"/>
              </a:spcAft>
              <a:buSzPts val="3200"/>
              <a:buFont typeface="Noto Sans Symbols"/>
              <a:buChar char="⮚"/>
            </a:pPr>
            <a:r>
              <a:rPr lang="en-US" sz="3200"/>
              <a:t>Understand Debit and Credit entries</a:t>
            </a:r>
            <a:endParaRPr/>
          </a:p>
          <a:p>
            <a:pPr indent="-203200" lvl="0" marL="91440" rtl="0" algn="l">
              <a:lnSpc>
                <a:spcPct val="90000"/>
              </a:lnSpc>
              <a:spcBef>
                <a:spcPts val="1400"/>
              </a:spcBef>
              <a:spcAft>
                <a:spcPts val="0"/>
              </a:spcAft>
              <a:buSzPts val="3200"/>
              <a:buFont typeface="Noto Sans Symbols"/>
              <a:buChar char="⮚"/>
            </a:pPr>
            <a:r>
              <a:rPr lang="en-US" sz="3200"/>
              <a:t>Understand meaning of Source documents</a:t>
            </a:r>
            <a:endParaRPr/>
          </a:p>
          <a:p>
            <a:pPr indent="-203200" lvl="0" marL="91440" rtl="0" algn="l">
              <a:lnSpc>
                <a:spcPct val="90000"/>
              </a:lnSpc>
              <a:spcBef>
                <a:spcPts val="1400"/>
              </a:spcBef>
              <a:spcAft>
                <a:spcPts val="0"/>
              </a:spcAft>
              <a:buSzPts val="3200"/>
              <a:buFont typeface="Noto Sans Symbols"/>
              <a:buChar char="⮚"/>
            </a:pPr>
            <a:r>
              <a:rPr lang="en-US" sz="3200"/>
              <a:t>Draw the books of Original Entry </a:t>
            </a:r>
            <a:endParaRPr/>
          </a:p>
          <a:p>
            <a:pPr indent="0" lvl="0" marL="91440" rtl="0" algn="l">
              <a:lnSpc>
                <a:spcPct val="90000"/>
              </a:lnSpc>
              <a:spcBef>
                <a:spcPts val="1400"/>
              </a:spcBef>
              <a:spcAft>
                <a:spcPts val="0"/>
              </a:spcAft>
              <a:buSzPts val="2800"/>
              <a:buFont typeface="Noto Sans Symbols"/>
              <a:buNone/>
            </a:pPr>
            <a:r>
              <a:t/>
            </a:r>
            <a:endParaRPr sz="2800">
              <a:latin typeface="Twentieth Century"/>
              <a:ea typeface="Twentieth Century"/>
              <a:cs typeface="Twentieth Century"/>
              <a:sym typeface="Twentieth Centur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325602"/>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INTRODUCTION</a:t>
            </a:r>
            <a:endParaRPr sz="3200"/>
          </a:p>
        </p:txBody>
      </p:sp>
      <p:sp>
        <p:nvSpPr>
          <p:cNvPr id="111" name="Google Shape;111;p3"/>
          <p:cNvSpPr txBox="1"/>
          <p:nvPr>
            <p:ph idx="1" type="body"/>
          </p:nvPr>
        </p:nvSpPr>
        <p:spPr>
          <a:xfrm>
            <a:off x="805217" y="1473957"/>
            <a:ext cx="8778131" cy="4708479"/>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800"/>
              <a:buNone/>
            </a:pPr>
            <a:r>
              <a:rPr lang="en-US" sz="2800"/>
              <a:t>A business can be set up in two ways-</a:t>
            </a:r>
            <a:endParaRPr/>
          </a:p>
          <a:p>
            <a:pPr indent="0" lvl="0" marL="0" rtl="0" algn="l">
              <a:lnSpc>
                <a:spcPct val="150000"/>
              </a:lnSpc>
              <a:spcBef>
                <a:spcPts val="1400"/>
              </a:spcBef>
              <a:spcAft>
                <a:spcPts val="0"/>
              </a:spcAft>
              <a:buSzPts val="2800"/>
              <a:buNone/>
            </a:pPr>
            <a:r>
              <a:rPr lang="en-US" sz="2800"/>
              <a:t>(i) Owner supplying all the resources</a:t>
            </a:r>
            <a:endParaRPr/>
          </a:p>
          <a:p>
            <a:pPr indent="0" lvl="0" marL="0" rtl="0" algn="l">
              <a:lnSpc>
                <a:spcPct val="150000"/>
              </a:lnSpc>
              <a:spcBef>
                <a:spcPts val="1400"/>
              </a:spcBef>
              <a:spcAft>
                <a:spcPts val="0"/>
              </a:spcAft>
              <a:buSzPts val="2800"/>
              <a:buNone/>
            </a:pPr>
            <a:r>
              <a:rPr lang="en-US" sz="2800"/>
              <a:t>(ii) Owner supplying some of the resources and the rest being supplied by outside parties.</a:t>
            </a:r>
            <a:endParaRPr/>
          </a:p>
          <a:p>
            <a:pPr indent="0" lvl="0" marL="0" rtl="0" algn="l">
              <a:lnSpc>
                <a:spcPct val="150000"/>
              </a:lnSpc>
              <a:spcBef>
                <a:spcPts val="1400"/>
              </a:spcBef>
              <a:spcAft>
                <a:spcPts val="0"/>
              </a:spcAft>
              <a:buSzPts val="2800"/>
              <a:buNone/>
            </a:pPr>
            <a:r>
              <a:rPr lang="en-US" sz="2800"/>
              <a:t>   The two cases bring out the accounting equation also called book- keeping equation</a:t>
            </a:r>
            <a:endParaRPr/>
          </a:p>
          <a:p>
            <a:pPr indent="0" lvl="0" marL="0" rtl="0" algn="l">
              <a:lnSpc>
                <a:spcPct val="150000"/>
              </a:lnSpc>
              <a:spcBef>
                <a:spcPts val="1400"/>
              </a:spcBef>
              <a:spcAft>
                <a:spcPts val="0"/>
              </a:spcAft>
              <a:buSzPts val="2800"/>
              <a:buNone/>
            </a:pPr>
            <a:r>
              <a:t/>
            </a:r>
            <a:endParaRPr sz="2800"/>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805219" y="187178"/>
            <a:ext cx="8237182" cy="77986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RECORDING ACCOUNTING TRANSACTIONS EVENTS AND SUMMARISING ACCOUNTING DATA</a:t>
            </a:r>
            <a:endParaRPr sz="3200"/>
          </a:p>
        </p:txBody>
      </p:sp>
      <p:sp>
        <p:nvSpPr>
          <p:cNvPr id="119" name="Google Shape;119;p4"/>
          <p:cNvSpPr txBox="1"/>
          <p:nvPr>
            <p:ph idx="1" type="body"/>
          </p:nvPr>
        </p:nvSpPr>
        <p:spPr>
          <a:xfrm>
            <a:off x="985260" y="1213605"/>
            <a:ext cx="8397279" cy="5014917"/>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000"/>
              <a:buNone/>
            </a:pPr>
            <a:r>
              <a:rPr b="1" lang="en-US" sz="2000"/>
              <a:t>Case one:  owner supplying all the resources</a:t>
            </a:r>
            <a:endParaRPr/>
          </a:p>
          <a:p>
            <a:pPr indent="-127000" lvl="0" marL="91440" rtl="0" algn="l">
              <a:lnSpc>
                <a:spcPct val="150000"/>
              </a:lnSpc>
              <a:spcBef>
                <a:spcPts val="1400"/>
              </a:spcBef>
              <a:spcAft>
                <a:spcPts val="0"/>
              </a:spcAft>
              <a:buSzPts val="2000"/>
              <a:buFont typeface="Noto Sans Symbols"/>
              <a:buChar char="⮚"/>
            </a:pPr>
            <a:r>
              <a:rPr lang="en-US" sz="2000"/>
              <a:t>In this case we say that-</a:t>
            </a:r>
            <a:endParaRPr/>
          </a:p>
          <a:p>
            <a:pPr indent="-127000" lvl="0" marL="91440" rtl="0" algn="l">
              <a:lnSpc>
                <a:spcPct val="150000"/>
              </a:lnSpc>
              <a:spcBef>
                <a:spcPts val="1400"/>
              </a:spcBef>
              <a:spcAft>
                <a:spcPts val="0"/>
              </a:spcAft>
              <a:buSzPts val="2000"/>
              <a:buFont typeface="Noto Sans Symbols"/>
              <a:buChar char="⮚"/>
            </a:pPr>
            <a:r>
              <a:rPr lang="en-US" sz="2000"/>
              <a:t>Resources in the business   =   Resources supplied by the owner……………    (i)</a:t>
            </a:r>
            <a:endParaRPr/>
          </a:p>
          <a:p>
            <a:pPr indent="-127000" lvl="0" marL="91440" rtl="0" algn="l">
              <a:lnSpc>
                <a:spcPct val="150000"/>
              </a:lnSpc>
              <a:spcBef>
                <a:spcPts val="1400"/>
              </a:spcBef>
              <a:spcAft>
                <a:spcPts val="0"/>
              </a:spcAft>
              <a:buSzPts val="2000"/>
              <a:buFont typeface="Noto Sans Symbols"/>
              <a:buChar char="⮚"/>
            </a:pPr>
            <a:r>
              <a:rPr lang="en-US" sz="2000"/>
              <a:t>Resources in business are called assets and resources supplied by the owner are called Capital. Therefore equation (i) can be re -written as-</a:t>
            </a:r>
            <a:endParaRPr/>
          </a:p>
          <a:p>
            <a:pPr indent="-127000" lvl="0" marL="91440" rtl="0" algn="l">
              <a:lnSpc>
                <a:spcPct val="150000"/>
              </a:lnSpc>
              <a:spcBef>
                <a:spcPts val="1400"/>
              </a:spcBef>
              <a:spcAft>
                <a:spcPts val="0"/>
              </a:spcAft>
              <a:buSzPts val="2000"/>
              <a:buFont typeface="Noto Sans Symbols"/>
              <a:buChar char="⮚"/>
            </a:pPr>
            <a:r>
              <a:rPr lang="en-US" sz="2000"/>
              <a:t>ASSETS      =    CAPITAL</a:t>
            </a:r>
            <a:endParaRPr/>
          </a:p>
          <a:p>
            <a:pPr indent="0" lvl="0" marL="0" rtl="0" algn="l">
              <a:lnSpc>
                <a:spcPct val="150000"/>
              </a:lnSpc>
              <a:spcBef>
                <a:spcPts val="1400"/>
              </a:spcBef>
              <a:spcAft>
                <a:spcPts val="0"/>
              </a:spcAft>
              <a:buSzPts val="2000"/>
              <a:buNone/>
            </a:pPr>
            <a:r>
              <a:rPr b="1" lang="en-US" sz="2000"/>
              <a:t>Example1: Suppose  A introduces $ 20,000. The accounting equation will be : </a:t>
            </a:r>
            <a:endParaRPr/>
          </a:p>
          <a:p>
            <a:pPr indent="0" lvl="0" marL="0" rtl="0" algn="l">
              <a:lnSpc>
                <a:spcPct val="150000"/>
              </a:lnSpc>
              <a:spcBef>
                <a:spcPts val="1400"/>
              </a:spcBef>
              <a:spcAft>
                <a:spcPts val="0"/>
              </a:spcAft>
              <a:buSzPts val="2000"/>
              <a:buNone/>
            </a:pPr>
            <a:r>
              <a:rPr lang="en-US" sz="2000"/>
              <a:t>Cash $ 20,000= Capital $ 20,000</a:t>
            </a:r>
            <a:endParaRPr sz="2000"/>
          </a:p>
          <a:p>
            <a:pPr indent="0" lvl="0" marL="91440" rtl="0" algn="l">
              <a:lnSpc>
                <a:spcPct val="150000"/>
              </a:lnSpc>
              <a:spcBef>
                <a:spcPts val="1400"/>
              </a:spcBef>
              <a:spcAft>
                <a:spcPts val="0"/>
              </a:spcAft>
              <a:buSzPts val="2000"/>
              <a:buFont typeface="Noto Sans Symbols"/>
              <a:buNone/>
            </a:pPr>
            <a:r>
              <a:t/>
            </a:r>
            <a:endParaRPr sz="2000"/>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955889" y="201725"/>
            <a:ext cx="8338236" cy="91739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27" name="Google Shape;127;p5"/>
          <p:cNvSpPr txBox="1"/>
          <p:nvPr>
            <p:ph idx="1" type="body"/>
          </p:nvPr>
        </p:nvSpPr>
        <p:spPr>
          <a:xfrm>
            <a:off x="819412" y="1119115"/>
            <a:ext cx="8638487" cy="5305147"/>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400"/>
              <a:buNone/>
            </a:pPr>
            <a:r>
              <a:rPr b="1" lang="en-US" sz="2400"/>
              <a:t>Case two: resources supplied by owner and outside parties</a:t>
            </a:r>
            <a:endParaRPr/>
          </a:p>
          <a:p>
            <a:pPr indent="0" lvl="0" marL="0" rtl="0" algn="l">
              <a:lnSpc>
                <a:spcPct val="90000"/>
              </a:lnSpc>
              <a:spcBef>
                <a:spcPts val="1400"/>
              </a:spcBef>
              <a:spcAft>
                <a:spcPts val="0"/>
              </a:spcAft>
              <a:buSzPts val="2400"/>
              <a:buNone/>
            </a:pPr>
            <a:r>
              <a:rPr lang="en-US" sz="2400"/>
              <a:t>In this case we say that-</a:t>
            </a:r>
            <a:endParaRPr/>
          </a:p>
          <a:p>
            <a:pPr indent="-152400" lvl="0" marL="91440" rtl="0" algn="l">
              <a:lnSpc>
                <a:spcPct val="90000"/>
              </a:lnSpc>
              <a:spcBef>
                <a:spcPts val="1400"/>
              </a:spcBef>
              <a:spcAft>
                <a:spcPts val="0"/>
              </a:spcAft>
              <a:buSzPts val="2400"/>
              <a:buFont typeface="Noto Sans Symbols"/>
              <a:buChar char="⮚"/>
            </a:pPr>
            <a:r>
              <a:rPr lang="en-US" sz="2400"/>
              <a:t>Resources in business = Resources supplied by the owner + Resources supplied by out- side parties………………..… (ii)</a:t>
            </a:r>
            <a:endParaRPr/>
          </a:p>
          <a:p>
            <a:pPr indent="-152400" lvl="0" marL="91440" rtl="0" algn="l">
              <a:lnSpc>
                <a:spcPct val="90000"/>
              </a:lnSpc>
              <a:spcBef>
                <a:spcPts val="1400"/>
              </a:spcBef>
              <a:spcAft>
                <a:spcPts val="0"/>
              </a:spcAft>
              <a:buSzPts val="2400"/>
              <a:buFont typeface="Noto Sans Symbols"/>
              <a:buChar char="⮚"/>
            </a:pPr>
            <a:r>
              <a:rPr lang="en-US" sz="2400"/>
              <a:t>The new term in the equation is resources supplied by outside parties, in accounting, we call them liabilities.</a:t>
            </a:r>
            <a:endParaRPr/>
          </a:p>
          <a:p>
            <a:pPr indent="-152400" lvl="0" marL="91440" rtl="0" algn="l">
              <a:lnSpc>
                <a:spcPct val="90000"/>
              </a:lnSpc>
              <a:spcBef>
                <a:spcPts val="1400"/>
              </a:spcBef>
              <a:spcAft>
                <a:spcPts val="0"/>
              </a:spcAft>
              <a:buSzPts val="2400"/>
              <a:buFont typeface="Noto Sans Symbols"/>
              <a:buChar char="⮚"/>
            </a:pPr>
            <a:r>
              <a:rPr lang="en-US" sz="2400"/>
              <a:t>Therefore equation (ii) can be re-written as:	</a:t>
            </a:r>
            <a:endParaRPr/>
          </a:p>
          <a:p>
            <a:pPr indent="0" lvl="0" marL="0" rtl="0" algn="l">
              <a:lnSpc>
                <a:spcPct val="90000"/>
              </a:lnSpc>
              <a:spcBef>
                <a:spcPts val="1400"/>
              </a:spcBef>
              <a:spcAft>
                <a:spcPts val="0"/>
              </a:spcAft>
              <a:buSzPts val="2400"/>
              <a:buNone/>
            </a:pPr>
            <a:r>
              <a:rPr lang="en-US" sz="2400"/>
              <a:t>ASSETS    = CAPITAL + LIABILITIES……………………..… (ii)</a:t>
            </a:r>
            <a:endParaRPr/>
          </a:p>
          <a:p>
            <a:pPr indent="0" lvl="0" marL="0" rtl="0" algn="l">
              <a:lnSpc>
                <a:spcPct val="90000"/>
              </a:lnSpc>
              <a:spcBef>
                <a:spcPts val="1400"/>
              </a:spcBef>
              <a:spcAft>
                <a:spcPts val="0"/>
              </a:spcAft>
              <a:buSzPts val="2400"/>
              <a:buNone/>
            </a:pPr>
            <a:r>
              <a:rPr b="1" lang="en-US" sz="2400"/>
              <a:t>Example 2: Suppose A orders goods worth $ 5,000 on credit for the business. The accounting will be as be as below: </a:t>
            </a:r>
            <a:endParaRPr/>
          </a:p>
          <a:p>
            <a:pPr indent="0" lvl="0" marL="0" rtl="0" algn="l">
              <a:lnSpc>
                <a:spcPct val="90000"/>
              </a:lnSpc>
              <a:spcBef>
                <a:spcPts val="1400"/>
              </a:spcBef>
              <a:spcAft>
                <a:spcPts val="0"/>
              </a:spcAft>
              <a:buSzPts val="2400"/>
              <a:buNone/>
            </a:pPr>
            <a:r>
              <a:rPr b="1" lang="en-US" sz="2400"/>
              <a:t>Cash $ 20,000+ Inventory $5,000 = Capital $ 20,000+ Current Liabilities $ 5,000</a:t>
            </a:r>
            <a:endParaRPr b="1" sz="2400"/>
          </a:p>
          <a:p>
            <a:pPr indent="0" lvl="0" marL="0" rtl="0" algn="l">
              <a:lnSpc>
                <a:spcPct val="90000"/>
              </a:lnSpc>
              <a:spcBef>
                <a:spcPts val="1400"/>
              </a:spcBef>
              <a:spcAft>
                <a:spcPts val="0"/>
              </a:spcAft>
              <a:buSzPts val="2400"/>
              <a:buNone/>
            </a:pPr>
            <a:r>
              <a:t/>
            </a:r>
            <a:endParaRPr sz="2400"/>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859809" y="107545"/>
            <a:ext cx="8366078" cy="861446"/>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35" name="Google Shape;135;p6"/>
          <p:cNvSpPr txBox="1"/>
          <p:nvPr>
            <p:ph idx="1" type="body"/>
          </p:nvPr>
        </p:nvSpPr>
        <p:spPr>
          <a:xfrm>
            <a:off x="859808" y="968991"/>
            <a:ext cx="8502555" cy="5268036"/>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b="1" lang="en-US" sz="2000"/>
              <a:t>Components of accounting equations</a:t>
            </a:r>
            <a:endParaRPr/>
          </a:p>
          <a:p>
            <a:pPr indent="-152400" lvl="0" marL="91440" rtl="0" algn="l">
              <a:lnSpc>
                <a:spcPct val="100000"/>
              </a:lnSpc>
              <a:spcBef>
                <a:spcPts val="1400"/>
              </a:spcBef>
              <a:spcAft>
                <a:spcPts val="0"/>
              </a:spcAft>
              <a:buSzPts val="2400"/>
              <a:buFont typeface="Noto Sans Symbols"/>
              <a:buChar char="⮚"/>
            </a:pPr>
            <a:r>
              <a:rPr lang="en-US" sz="2400"/>
              <a:t>Assets: An asset is a resource controlled by a business entity/firm as a result of past events for which economic   benefits are expected to flow to the firm in the future.</a:t>
            </a:r>
            <a:endParaRPr sz="2400"/>
          </a:p>
          <a:p>
            <a:pPr indent="-152400" lvl="0" marL="91440" rtl="0" algn="l">
              <a:lnSpc>
                <a:spcPct val="100000"/>
              </a:lnSpc>
              <a:spcBef>
                <a:spcPts val="1400"/>
              </a:spcBef>
              <a:spcAft>
                <a:spcPts val="0"/>
              </a:spcAft>
              <a:buSzPts val="2400"/>
              <a:buFont typeface="Noto Sans Symbols"/>
              <a:buChar char="⮚"/>
            </a:pPr>
            <a:r>
              <a:rPr lang="en-US" sz="2400"/>
              <a:t>An example is if a business sells goods on credit then it has an asset called a debtor(Trade receivable). The past event is the sale on credit and the resource is a debtor (Trade receivable) . This debtor is expected to pay so that economic benefits will flow towards the firm i.e. in form of cash once the customers pays.</a:t>
            </a:r>
            <a:endParaRPr/>
          </a:p>
          <a:p>
            <a:pPr indent="-152400" lvl="0" marL="91440" rtl="0" algn="l">
              <a:lnSpc>
                <a:spcPct val="100000"/>
              </a:lnSpc>
              <a:spcBef>
                <a:spcPts val="1400"/>
              </a:spcBef>
              <a:spcAft>
                <a:spcPts val="0"/>
              </a:spcAft>
              <a:buSzPts val="2400"/>
              <a:buFont typeface="Noto Sans Symbols"/>
              <a:buChar char="⮚"/>
            </a:pPr>
            <a:r>
              <a:rPr lang="en-US" sz="2400"/>
              <a:t>Assets are classified into two main categories:</a:t>
            </a:r>
            <a:endParaRPr sz="2400"/>
          </a:p>
          <a:p>
            <a:pPr indent="-152400" lvl="5" marL="914400" rtl="0" algn="l">
              <a:lnSpc>
                <a:spcPct val="100000"/>
              </a:lnSpc>
              <a:spcBef>
                <a:spcPts val="400"/>
              </a:spcBef>
              <a:spcAft>
                <a:spcPts val="0"/>
              </a:spcAft>
              <a:buSzPts val="2400"/>
              <a:buFont typeface="Noto Sans Symbols"/>
              <a:buChar char="❑"/>
            </a:pPr>
            <a:r>
              <a:rPr lang="en-US" sz="2400"/>
              <a:t>  Non-current assets (formerly called fixed assets).</a:t>
            </a:r>
            <a:endParaRPr/>
          </a:p>
          <a:p>
            <a:pPr indent="-152400" lvl="5" marL="914400" rtl="0" algn="l">
              <a:lnSpc>
                <a:spcPct val="100000"/>
              </a:lnSpc>
              <a:spcBef>
                <a:spcPts val="600"/>
              </a:spcBef>
              <a:spcAft>
                <a:spcPts val="0"/>
              </a:spcAft>
              <a:buSzPts val="2400"/>
              <a:buFont typeface="Noto Sans Symbols"/>
              <a:buChar char="❑"/>
            </a:pPr>
            <a:r>
              <a:rPr lang="en-US" sz="2400"/>
              <a:t>  Current assets.</a:t>
            </a:r>
            <a:endParaRPr/>
          </a:p>
          <a:p>
            <a:pPr indent="0" lvl="0" marL="0" rtl="0" algn="l">
              <a:lnSpc>
                <a:spcPct val="100000"/>
              </a:lnSpc>
              <a:spcBef>
                <a:spcPts val="1600"/>
              </a:spcBef>
              <a:spcAft>
                <a:spcPts val="0"/>
              </a:spcAft>
              <a:buSzPts val="2400"/>
              <a:buNone/>
            </a:pPr>
            <a:r>
              <a:rPr lang="en-US" sz="2400"/>
              <a:t> </a:t>
            </a:r>
            <a:endParaRPr sz="2400"/>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1024129" y="107545"/>
            <a:ext cx="8018272" cy="875094"/>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43" name="Google Shape;143;p7"/>
          <p:cNvSpPr txBox="1"/>
          <p:nvPr>
            <p:ph idx="1" type="body"/>
          </p:nvPr>
        </p:nvSpPr>
        <p:spPr>
          <a:xfrm>
            <a:off x="878558" y="1091821"/>
            <a:ext cx="8570794" cy="5332441"/>
          </a:xfrm>
          <a:prstGeom prst="rect">
            <a:avLst/>
          </a:prstGeom>
          <a:noFill/>
          <a:ln>
            <a:noFill/>
          </a:ln>
        </p:spPr>
        <p:txBody>
          <a:bodyPr anchorCtr="0" anchor="t" bIns="45700" lIns="45700" spcFirstLastPara="1" rIns="45700" wrap="square" tIns="45700">
            <a:noAutofit/>
          </a:bodyPr>
          <a:lstStyle/>
          <a:p>
            <a:pPr indent="-152400" lvl="0" marL="91440" rtl="0" algn="l">
              <a:lnSpc>
                <a:spcPct val="150000"/>
              </a:lnSpc>
              <a:spcBef>
                <a:spcPts val="0"/>
              </a:spcBef>
              <a:spcAft>
                <a:spcPts val="0"/>
              </a:spcAft>
              <a:buSzPts val="2400"/>
              <a:buFont typeface="Noto Sans Symbols"/>
              <a:buChar char="⮚"/>
            </a:pPr>
            <a:r>
              <a:rPr lang="en-US" sz="2400"/>
              <a:t>Non-current assets are acquired by the business to assist in earning revenues and not for resale. They are normally expected to be in business for a period of more than one year. Major examples include:</a:t>
            </a:r>
            <a:endParaRPr/>
          </a:p>
          <a:p>
            <a:pPr indent="-152400" lvl="0" marL="91440" rtl="0" algn="l">
              <a:lnSpc>
                <a:spcPct val="100000"/>
              </a:lnSpc>
              <a:spcBef>
                <a:spcPts val="1400"/>
              </a:spcBef>
              <a:spcAft>
                <a:spcPts val="0"/>
              </a:spcAft>
              <a:buSzPts val="2400"/>
              <a:buFont typeface="Noto Sans Symbols"/>
              <a:buChar char="❑"/>
            </a:pPr>
            <a:r>
              <a:rPr lang="en-US" sz="2400"/>
              <a:t> 	Land and buildings</a:t>
            </a:r>
            <a:endParaRPr/>
          </a:p>
          <a:p>
            <a:pPr indent="-152400" lvl="0" marL="91440" rtl="0" algn="l">
              <a:lnSpc>
                <a:spcPct val="100000"/>
              </a:lnSpc>
              <a:spcBef>
                <a:spcPts val="1400"/>
              </a:spcBef>
              <a:spcAft>
                <a:spcPts val="0"/>
              </a:spcAft>
              <a:buSzPts val="2400"/>
              <a:buFont typeface="Noto Sans Symbols"/>
              <a:buChar char="❑"/>
            </a:pPr>
            <a:r>
              <a:rPr lang="en-US" sz="2400"/>
              <a:t> 	Plant and machinery</a:t>
            </a:r>
            <a:endParaRPr/>
          </a:p>
          <a:p>
            <a:pPr indent="-152400" lvl="0" marL="91440" rtl="0" algn="l">
              <a:lnSpc>
                <a:spcPct val="100000"/>
              </a:lnSpc>
              <a:spcBef>
                <a:spcPts val="1400"/>
              </a:spcBef>
              <a:spcAft>
                <a:spcPts val="0"/>
              </a:spcAft>
              <a:buSzPts val="2400"/>
              <a:buFont typeface="Noto Sans Symbols"/>
              <a:buChar char="❑"/>
            </a:pPr>
            <a:r>
              <a:rPr lang="en-US" sz="2400"/>
              <a:t> 	Fixtures, furniture, fittings and equipment</a:t>
            </a:r>
            <a:endParaRPr/>
          </a:p>
          <a:p>
            <a:pPr indent="-152400" lvl="0" marL="91440" rtl="0" algn="l">
              <a:lnSpc>
                <a:spcPct val="100000"/>
              </a:lnSpc>
              <a:spcBef>
                <a:spcPts val="1400"/>
              </a:spcBef>
              <a:spcAft>
                <a:spcPts val="0"/>
              </a:spcAft>
              <a:buSzPts val="2400"/>
              <a:buFont typeface="Noto Sans Symbols"/>
              <a:buChar char="❑"/>
            </a:pPr>
            <a:r>
              <a:rPr lang="en-US" sz="2400"/>
              <a:t> 	Motor vehicles</a:t>
            </a:r>
            <a:endParaRPr/>
          </a:p>
          <a:p>
            <a:pPr indent="0" lvl="0" marL="91440" rtl="0" algn="l">
              <a:lnSpc>
                <a:spcPct val="100000"/>
              </a:lnSpc>
              <a:spcBef>
                <a:spcPts val="1400"/>
              </a:spcBef>
              <a:spcAft>
                <a:spcPts val="0"/>
              </a:spcAft>
              <a:buSzPts val="2000"/>
              <a:buFont typeface="Noto Sans Symbols"/>
              <a:buNone/>
            </a:pPr>
            <a:r>
              <a:t/>
            </a:r>
            <a:endParaRPr sz="2000"/>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1024129" y="107545"/>
            <a:ext cx="8018272" cy="629434"/>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51" name="Google Shape;151;p8"/>
          <p:cNvSpPr txBox="1"/>
          <p:nvPr>
            <p:ph idx="1" type="body"/>
          </p:nvPr>
        </p:nvSpPr>
        <p:spPr>
          <a:xfrm>
            <a:off x="860356" y="736979"/>
            <a:ext cx="8722992" cy="6013475"/>
          </a:xfrm>
          <a:prstGeom prst="rect">
            <a:avLst/>
          </a:prstGeom>
          <a:noFill/>
          <a:ln>
            <a:noFill/>
          </a:ln>
        </p:spPr>
        <p:txBody>
          <a:bodyPr anchorCtr="0" anchor="t" bIns="45700" lIns="45700" spcFirstLastPara="1" rIns="45700" wrap="square" tIns="45700">
            <a:noAutofit/>
          </a:bodyPr>
          <a:lstStyle/>
          <a:p>
            <a:pPr indent="-177800" lvl="0" marL="91440" rtl="0" algn="l">
              <a:lnSpc>
                <a:spcPct val="150000"/>
              </a:lnSpc>
              <a:spcBef>
                <a:spcPts val="0"/>
              </a:spcBef>
              <a:spcAft>
                <a:spcPts val="0"/>
              </a:spcAft>
              <a:buSzPts val="2800"/>
              <a:buFont typeface="Noto Sans Symbols"/>
              <a:buChar char="⮚"/>
            </a:pPr>
            <a:r>
              <a:rPr lang="en-US" sz="2800"/>
              <a:t>Liabilities: These are obligations of a business as a result of past events settlement of which is expected to result to an economic outflow of amounts from the firm. </a:t>
            </a:r>
            <a:endParaRPr/>
          </a:p>
          <a:p>
            <a:pPr indent="-177800" lvl="0" marL="91440" rtl="0" algn="l">
              <a:lnSpc>
                <a:spcPct val="150000"/>
              </a:lnSpc>
              <a:spcBef>
                <a:spcPts val="1400"/>
              </a:spcBef>
              <a:spcAft>
                <a:spcPts val="0"/>
              </a:spcAft>
              <a:buSzPts val="2800"/>
              <a:buFont typeface="Noto Sans Symbols"/>
              <a:buChar char="⮚"/>
            </a:pPr>
            <a:r>
              <a:rPr lang="en-US" sz="2800"/>
              <a:t> An example is when a business buys goods on credit, then the firm has a liability called creditor. </a:t>
            </a:r>
            <a:endParaRPr/>
          </a:p>
          <a:p>
            <a:pPr indent="-177800" lvl="0" marL="91440" rtl="0" algn="l">
              <a:lnSpc>
                <a:spcPct val="150000"/>
              </a:lnSpc>
              <a:spcBef>
                <a:spcPts val="1400"/>
              </a:spcBef>
              <a:spcAft>
                <a:spcPts val="0"/>
              </a:spcAft>
              <a:buSzPts val="2800"/>
              <a:buFont typeface="Noto Sans Symbols"/>
              <a:buChar char="⮚"/>
            </a:pPr>
            <a:r>
              <a:rPr lang="en-US" sz="2800"/>
              <a:t>The past event is the credit purchase and the liability being the creditor(Trade payable).  the firm will pay cash to the creditor(Trade payable).  and therefore there is an out flow of cash from the business</a:t>
            </a:r>
            <a:r>
              <a:rPr lang="en-US" sz="2400"/>
              <a:t>.</a:t>
            </a:r>
            <a:endParaRPr sz="2400"/>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1122422" y="112195"/>
            <a:ext cx="8018272" cy="643083"/>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400"/>
          </a:p>
        </p:txBody>
      </p:sp>
      <p:sp>
        <p:nvSpPr>
          <p:cNvPr id="159" name="Google Shape;159;p9"/>
          <p:cNvSpPr txBox="1"/>
          <p:nvPr>
            <p:ph idx="1" type="body"/>
          </p:nvPr>
        </p:nvSpPr>
        <p:spPr>
          <a:xfrm>
            <a:off x="873456" y="755277"/>
            <a:ext cx="8516203" cy="5990528"/>
          </a:xfrm>
          <a:prstGeom prst="rect">
            <a:avLst/>
          </a:prstGeom>
          <a:noFill/>
          <a:ln>
            <a:noFill/>
          </a:ln>
        </p:spPr>
        <p:txBody>
          <a:bodyPr anchorCtr="0" anchor="t" bIns="45700" lIns="45700" spcFirstLastPara="1" rIns="45700" wrap="square" tIns="45700">
            <a:noAutofit/>
          </a:bodyPr>
          <a:lstStyle/>
          <a:p>
            <a:pPr indent="-152400" lvl="0" marL="91440" rtl="0" algn="l">
              <a:lnSpc>
                <a:spcPct val="90000"/>
              </a:lnSpc>
              <a:spcBef>
                <a:spcPts val="0"/>
              </a:spcBef>
              <a:spcAft>
                <a:spcPts val="0"/>
              </a:spcAft>
              <a:buSzPts val="2400"/>
              <a:buFont typeface="Noto Sans Symbols"/>
              <a:buChar char="⮚"/>
            </a:pPr>
            <a:r>
              <a:rPr lang="en-US" sz="2400"/>
              <a:t> </a:t>
            </a:r>
            <a:r>
              <a:rPr lang="en-US" sz="2000"/>
              <a:t>Liabilities are also classified into two main classes.</a:t>
            </a:r>
            <a:endParaRPr/>
          </a:p>
          <a:p>
            <a:pPr indent="0" lvl="0" marL="0" rtl="0" algn="l">
              <a:lnSpc>
                <a:spcPct val="90000"/>
              </a:lnSpc>
              <a:spcBef>
                <a:spcPts val="1400"/>
              </a:spcBef>
              <a:spcAft>
                <a:spcPts val="0"/>
              </a:spcAft>
              <a:buSzPts val="2000"/>
              <a:buNone/>
            </a:pPr>
            <a:r>
              <a:rPr lang="en-US" sz="2000"/>
              <a:t>i)   Non-current liabilities (or long-term liabilities)</a:t>
            </a:r>
            <a:endParaRPr/>
          </a:p>
          <a:p>
            <a:pPr indent="0" lvl="0" marL="0" rtl="0" algn="l">
              <a:lnSpc>
                <a:spcPct val="90000"/>
              </a:lnSpc>
              <a:spcBef>
                <a:spcPts val="1400"/>
              </a:spcBef>
              <a:spcAft>
                <a:spcPts val="0"/>
              </a:spcAft>
              <a:buSzPts val="2000"/>
              <a:buNone/>
            </a:pPr>
            <a:r>
              <a:rPr lang="en-US" sz="2000"/>
              <a:t>ii)  Current liabilities.</a:t>
            </a:r>
            <a:endParaRPr/>
          </a:p>
          <a:p>
            <a:pPr indent="-127000" lvl="0" marL="91440" rtl="0" algn="l">
              <a:lnSpc>
                <a:spcPct val="90000"/>
              </a:lnSpc>
              <a:spcBef>
                <a:spcPts val="1400"/>
              </a:spcBef>
              <a:spcAft>
                <a:spcPts val="0"/>
              </a:spcAft>
              <a:buSzPts val="2000"/>
              <a:buFont typeface="Noto Sans Symbols"/>
              <a:buChar char="⮚"/>
            </a:pPr>
            <a:r>
              <a:rPr lang="en-US" sz="2000"/>
              <a:t>Non-current liabilities are expected to last or be paid after one year.   This includes long-term loans from banks , mortgages and debentures.</a:t>
            </a:r>
            <a:endParaRPr/>
          </a:p>
          <a:p>
            <a:pPr indent="-127000" lvl="0" marL="91440" rtl="0" algn="l">
              <a:lnSpc>
                <a:spcPct val="90000"/>
              </a:lnSpc>
              <a:spcBef>
                <a:spcPts val="1400"/>
              </a:spcBef>
              <a:spcAft>
                <a:spcPts val="0"/>
              </a:spcAft>
              <a:buSzPts val="2000"/>
              <a:buFont typeface="Noto Sans Symbols"/>
              <a:buChar char="⮚"/>
            </a:pPr>
            <a:r>
              <a:rPr lang="en-US" sz="2000"/>
              <a:t>  Current liabilities last for a period of less than one year and therefore will be paid within one year.</a:t>
            </a:r>
            <a:endParaRPr/>
          </a:p>
          <a:p>
            <a:pPr indent="0" lvl="0" marL="0" rtl="0" algn="l">
              <a:lnSpc>
                <a:spcPct val="90000"/>
              </a:lnSpc>
              <a:spcBef>
                <a:spcPts val="1400"/>
              </a:spcBef>
              <a:spcAft>
                <a:spcPts val="0"/>
              </a:spcAft>
              <a:buSzPts val="2000"/>
              <a:buNone/>
            </a:pPr>
            <a:r>
              <a:rPr lang="en-US" sz="2000"/>
              <a:t>Key examples of current liabilities include:</a:t>
            </a:r>
            <a:endParaRPr/>
          </a:p>
          <a:p>
            <a:pPr indent="-127000" lvl="0" marL="91440" rtl="0" algn="l">
              <a:lnSpc>
                <a:spcPct val="90000"/>
              </a:lnSpc>
              <a:spcBef>
                <a:spcPts val="1400"/>
              </a:spcBef>
              <a:spcAft>
                <a:spcPts val="0"/>
              </a:spcAft>
              <a:buSzPts val="2000"/>
              <a:buFont typeface="Noto Sans Symbols"/>
              <a:buChar char="⮚"/>
            </a:pPr>
            <a:r>
              <a:rPr lang="en-US" sz="2000"/>
              <a:t> Trade creditors or accounts payable: -owed amounts as a result of business buying goods on credit.</a:t>
            </a:r>
            <a:endParaRPr/>
          </a:p>
          <a:p>
            <a:pPr indent="-127000" lvl="0" marL="91440" rtl="0" algn="l">
              <a:lnSpc>
                <a:spcPct val="90000"/>
              </a:lnSpc>
              <a:spcBef>
                <a:spcPts val="1400"/>
              </a:spcBef>
              <a:spcAft>
                <a:spcPts val="0"/>
              </a:spcAft>
              <a:buSzPts val="2000"/>
              <a:buFont typeface="Noto Sans Symbols"/>
              <a:buChar char="⮚"/>
            </a:pPr>
            <a:r>
              <a:rPr lang="en-US" sz="2000"/>
              <a:t> Other creditors: - owed amounts for services supplied to the firm other than goods.</a:t>
            </a:r>
            <a:endParaRPr/>
          </a:p>
          <a:p>
            <a:pPr indent="-127000" lvl="0" marL="91440" rtl="0" algn="l">
              <a:lnSpc>
                <a:spcPct val="90000"/>
              </a:lnSpc>
              <a:spcBef>
                <a:spcPts val="1400"/>
              </a:spcBef>
              <a:spcAft>
                <a:spcPts val="0"/>
              </a:spcAft>
              <a:buSzPts val="2000"/>
              <a:buFont typeface="Noto Sans Symbols"/>
              <a:buChar char="⮚"/>
            </a:pPr>
            <a:r>
              <a:rPr lang="en-US" sz="2000"/>
              <a:t> Bank overdraft: -amounts advanced by the bank for a short-term period.</a:t>
            </a:r>
            <a:endParaRPr/>
          </a:p>
          <a:p>
            <a:pPr indent="0" lvl="0" marL="0" rtl="0" algn="l">
              <a:lnSpc>
                <a:spcPct val="90000"/>
              </a:lnSpc>
              <a:spcBef>
                <a:spcPts val="1400"/>
              </a:spcBef>
              <a:spcAft>
                <a:spcPts val="0"/>
              </a:spcAft>
              <a:buSzPts val="2400"/>
              <a:buNone/>
            </a:pPr>
            <a:r>
              <a:t/>
            </a:r>
            <a:endParaRPr sz="2400"/>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860356" y="107545"/>
            <a:ext cx="8182045"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400"/>
              <a:buFont typeface="Twentieth Century"/>
              <a:buNone/>
            </a:pPr>
            <a:r>
              <a:rPr lang="en-US" sz="2400"/>
              <a:t>RECORDING ACCOUNTING TRANSACTIONS EVENTS AND SUMMARISING ACCOUNTING DATA</a:t>
            </a:r>
            <a:endParaRPr sz="2000"/>
          </a:p>
        </p:txBody>
      </p:sp>
      <p:sp>
        <p:nvSpPr>
          <p:cNvPr id="167" name="Google Shape;167;p10"/>
          <p:cNvSpPr txBox="1"/>
          <p:nvPr>
            <p:ph idx="1" type="body"/>
          </p:nvPr>
        </p:nvSpPr>
        <p:spPr>
          <a:xfrm>
            <a:off x="860356" y="914399"/>
            <a:ext cx="8583895" cy="5509863"/>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lang="en-US" sz="2000"/>
              <a:t>Capital: This is the residual amount (net worth) on the owner’s interest in the firm after deducting liabilities from the assets.</a:t>
            </a:r>
            <a:endParaRPr/>
          </a:p>
          <a:p>
            <a:pPr indent="-127000" lvl="0" marL="91440" rtl="0" algn="l">
              <a:lnSpc>
                <a:spcPct val="100000"/>
              </a:lnSpc>
              <a:spcBef>
                <a:spcPts val="1400"/>
              </a:spcBef>
              <a:spcAft>
                <a:spcPts val="0"/>
              </a:spcAft>
              <a:buSzPts val="2000"/>
              <a:buFont typeface="Noto Sans Symbols"/>
              <a:buChar char="⮚"/>
            </a:pPr>
            <a:r>
              <a:rPr lang="en-US" sz="2000"/>
              <a:t>The Accounting equation can be expressed in a simple report called the Statement of financial position (formerly, balance sheet). </a:t>
            </a:r>
            <a:endParaRPr/>
          </a:p>
          <a:p>
            <a:pPr indent="-127000" lvl="0" marL="91440" rtl="0" algn="l">
              <a:lnSpc>
                <a:spcPct val="100000"/>
              </a:lnSpc>
              <a:spcBef>
                <a:spcPts val="1400"/>
              </a:spcBef>
              <a:spcAft>
                <a:spcPts val="0"/>
              </a:spcAft>
              <a:buSzPts val="2000"/>
              <a:buFont typeface="Noto Sans Symbols"/>
              <a:buChar char="⮚"/>
            </a:pPr>
            <a:r>
              <a:rPr lang="en-US" sz="2000"/>
              <a:t>The basic format is as follows:</a:t>
            </a:r>
            <a:endParaRPr/>
          </a:p>
          <a:p>
            <a:pPr indent="0" lvl="0" marL="0" rtl="0" algn="l">
              <a:lnSpc>
                <a:spcPct val="100000"/>
              </a:lnSpc>
              <a:spcBef>
                <a:spcPts val="1400"/>
              </a:spcBef>
              <a:spcAft>
                <a:spcPts val="0"/>
              </a:spcAft>
              <a:buSzPts val="2400"/>
              <a:buNone/>
            </a:pPr>
            <a:r>
              <a:t/>
            </a:r>
            <a:endParaRPr sz="2400"/>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170" name="Google Shape;170;p10"/>
          <p:cNvGraphicFramePr/>
          <p:nvPr/>
        </p:nvGraphicFramePr>
        <p:xfrm>
          <a:off x="1215903" y="3604996"/>
          <a:ext cx="3000000" cy="3000000"/>
        </p:xfrm>
        <a:graphic>
          <a:graphicData uri="http://schemas.openxmlformats.org/drawingml/2006/table">
            <a:tbl>
              <a:tblPr bandRow="1" firstCol="1" firstRow="1">
                <a:noFill/>
                <a:tableStyleId>{D2EF350D-54B9-4891-91B8-24818B65BD8A}</a:tableStyleId>
              </a:tblPr>
              <a:tblGrid>
                <a:gridCol w="4858125"/>
                <a:gridCol w="1775175"/>
                <a:gridCol w="1384975"/>
              </a:tblGrid>
              <a:tr h="255400">
                <a:tc>
                  <a:txBody>
                    <a:bodyPr/>
                    <a:lstStyle/>
                    <a:p>
                      <a:pPr indent="0" lvl="0" marL="0" marR="0" rtl="0" algn="just">
                        <a:lnSpc>
                          <a:spcPct val="150000"/>
                        </a:lnSpc>
                        <a:spcBef>
                          <a:spcPts val="0"/>
                        </a:spcBef>
                        <a:spcAft>
                          <a:spcPts val="0"/>
                        </a:spcAft>
                        <a:buNone/>
                      </a:pPr>
                      <a:r>
                        <a:rPr lang="en-US" sz="14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50000"/>
                        </a:lnSpc>
                        <a:spcBef>
                          <a:spcPts val="0"/>
                        </a:spcBef>
                        <a:spcAft>
                          <a:spcPts val="0"/>
                        </a:spcAft>
                        <a:buNone/>
                      </a:pPr>
                      <a:r>
                        <a:rPr lang="en-US" sz="1600" u="none" cap="none" strike="noStrike">
                          <a:solidFill>
                            <a:schemeClr val="dk1"/>
                          </a:solidFill>
                        </a:rPr>
                        <a:t>$ (000)</a:t>
                      </a:r>
                      <a:endParaRPr sz="1200" u="none" cap="none" strike="noStrike">
                        <a:solidFill>
                          <a:schemeClr val="dk1"/>
                        </a:solidFill>
                        <a:latin typeface="Calibri"/>
                        <a:ea typeface="Calibri"/>
                        <a:cs typeface="Calibri"/>
                        <a:sym typeface="Calibri"/>
                      </a:endParaRPr>
                    </a:p>
                  </a:txBody>
                  <a:tcPr marT="0" marB="0" marR="68575" marL="68575"/>
                </a:tc>
                <a:tc>
                  <a:txBody>
                    <a:bodyPr/>
                    <a:lstStyle/>
                    <a:p>
                      <a:pPr indent="0" lvl="0" marL="0" marR="0" rtl="0" algn="ctr">
                        <a:lnSpc>
                          <a:spcPct val="150000"/>
                        </a:lnSpc>
                        <a:spcBef>
                          <a:spcPts val="0"/>
                        </a:spcBef>
                        <a:spcAft>
                          <a:spcPts val="0"/>
                        </a:spcAft>
                        <a:buNone/>
                      </a:pPr>
                      <a:r>
                        <a:rPr lang="en-US" sz="1600" u="none" cap="none" strike="noStrike">
                          <a:solidFill>
                            <a:schemeClr val="dk1"/>
                          </a:solidFill>
                        </a:rPr>
                        <a:t>$(000)</a:t>
                      </a:r>
                      <a:endParaRPr sz="1200" u="none" cap="none" strike="noStrike">
                        <a:solidFill>
                          <a:schemeClr val="dk1"/>
                        </a:solidFill>
                        <a:latin typeface="Calibri"/>
                        <a:ea typeface="Calibri"/>
                        <a:cs typeface="Calibri"/>
                        <a:sym typeface="Calibri"/>
                      </a:endParaRPr>
                    </a:p>
                  </a:txBody>
                  <a:tcPr marT="0" marB="0" marR="68575" marL="68575"/>
                </a:tc>
              </a:tr>
              <a:tr h="2084050">
                <a:tc>
                  <a:txBody>
                    <a:bodyPr/>
                    <a:lstStyle/>
                    <a:p>
                      <a:pPr indent="0" lvl="0" marL="0" marR="0" rtl="0" algn="just">
                        <a:lnSpc>
                          <a:spcPct val="107000"/>
                        </a:lnSpc>
                        <a:spcBef>
                          <a:spcPts val="0"/>
                        </a:spcBef>
                        <a:spcAft>
                          <a:spcPts val="0"/>
                        </a:spcAft>
                        <a:buNone/>
                      </a:pPr>
                      <a:r>
                        <a:rPr lang="en-US" sz="1400" u="none" cap="none" strike="noStrike">
                          <a:solidFill>
                            <a:schemeClr val="dk1"/>
                          </a:solidFill>
                        </a:rPr>
                        <a:t>Non-Current Assets</a:t>
                      </a:r>
                      <a:endParaRPr sz="12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t>Fixtures</a:t>
                      </a:r>
                      <a:endParaRPr sz="1200" u="none" cap="none" strike="noStrike"/>
                    </a:p>
                    <a:p>
                      <a:pPr indent="0" lvl="0" marL="0" marR="0" rtl="0" algn="just">
                        <a:lnSpc>
                          <a:spcPct val="107000"/>
                        </a:lnSpc>
                        <a:spcBef>
                          <a:spcPts val="0"/>
                        </a:spcBef>
                        <a:spcAft>
                          <a:spcPts val="0"/>
                        </a:spcAft>
                        <a:buNone/>
                      </a:pPr>
                      <a:r>
                        <a:rPr lang="en-US" sz="1400" u="none" cap="none" strike="noStrike"/>
                        <a:t>Motor Vehicles</a:t>
                      </a:r>
                      <a:endParaRPr sz="1200" u="none" cap="none" strike="noStrike"/>
                    </a:p>
                    <a:p>
                      <a:pPr indent="0" lvl="0" marL="0" marR="0" rtl="0" algn="just">
                        <a:lnSpc>
                          <a:spcPct val="107000"/>
                        </a:lnSpc>
                        <a:spcBef>
                          <a:spcPts val="0"/>
                        </a:spcBef>
                        <a:spcAft>
                          <a:spcPts val="0"/>
                        </a:spcAft>
                        <a:buNone/>
                      </a:pPr>
                      <a:r>
                        <a:rPr lang="en-US" sz="1400" u="none" cap="none" strike="noStrike"/>
                        <a:t> </a:t>
                      </a:r>
                      <a:endParaRPr sz="1200" u="none" cap="none" strike="noStrike"/>
                    </a:p>
                    <a:p>
                      <a:pPr indent="0" lvl="0" marL="0" marR="0" rtl="0" algn="just">
                        <a:lnSpc>
                          <a:spcPct val="107000"/>
                        </a:lnSpc>
                        <a:spcBef>
                          <a:spcPts val="0"/>
                        </a:spcBef>
                        <a:spcAft>
                          <a:spcPts val="0"/>
                        </a:spcAft>
                        <a:buNone/>
                      </a:pPr>
                      <a:r>
                        <a:rPr lang="en-US" sz="1400" u="none" cap="none" strike="noStrike">
                          <a:solidFill>
                            <a:schemeClr val="dk1"/>
                          </a:solidFill>
                        </a:rPr>
                        <a:t>Current Assets</a:t>
                      </a:r>
                      <a:endParaRPr sz="12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t>Cash at Bank</a:t>
                      </a:r>
                      <a:endParaRPr sz="1200" u="none" cap="none" strike="noStrike"/>
                    </a:p>
                    <a:p>
                      <a:pPr indent="0" lvl="0" marL="0" marR="0" rtl="0" algn="just">
                        <a:lnSpc>
                          <a:spcPct val="107000"/>
                        </a:lnSpc>
                        <a:spcBef>
                          <a:spcPts val="0"/>
                        </a:spcBef>
                        <a:spcAft>
                          <a:spcPts val="0"/>
                        </a:spcAft>
                        <a:buNone/>
                      </a:pPr>
                      <a:r>
                        <a:rPr lang="en-US" sz="1400" u="none" cap="none" strike="noStrike"/>
                        <a:t>Cash in Hand</a:t>
                      </a:r>
                      <a:endParaRPr sz="1200" u="none" cap="none" strike="noStrike"/>
                    </a:p>
                    <a:p>
                      <a:pPr indent="0" lvl="0" marL="0" marR="0" rtl="0" algn="just">
                        <a:lnSpc>
                          <a:spcPct val="107000"/>
                        </a:lnSpc>
                        <a:spcBef>
                          <a:spcPts val="0"/>
                        </a:spcBef>
                        <a:spcAft>
                          <a:spcPts val="0"/>
                        </a:spcAft>
                        <a:buNone/>
                      </a:pPr>
                      <a:r>
                        <a:rPr lang="en-US" sz="1400" u="none" cap="none" strike="noStrike"/>
                        <a:t> </a:t>
                      </a:r>
                      <a:endParaRPr sz="1200" u="none" cap="none" strike="noStrike"/>
                    </a:p>
                    <a:p>
                      <a:pPr indent="0" lvl="0" marL="0" marR="0" rtl="0" algn="just">
                        <a:lnSpc>
                          <a:spcPct val="107000"/>
                        </a:lnSpc>
                        <a:spcBef>
                          <a:spcPts val="0"/>
                        </a:spcBef>
                        <a:spcAft>
                          <a:spcPts val="0"/>
                        </a:spcAft>
                        <a:buNone/>
                      </a:pPr>
                      <a:r>
                        <a:rPr lang="en-US" sz="1400" u="none" cap="none" strike="noStrike">
                          <a:solidFill>
                            <a:schemeClr val="dk1"/>
                          </a:solidFill>
                        </a:rPr>
                        <a:t>Current Liabilities</a:t>
                      </a:r>
                      <a:endParaRPr sz="1200" u="none" cap="none" strike="noStrike">
                        <a:solidFill>
                          <a:schemeClr val="dk1"/>
                        </a:solidFill>
                      </a:endParaRPr>
                    </a:p>
                    <a:p>
                      <a:pPr indent="0" lvl="0" marL="0" marR="0" rtl="0" algn="just">
                        <a:lnSpc>
                          <a:spcPct val="107000"/>
                        </a:lnSpc>
                        <a:spcBef>
                          <a:spcPts val="0"/>
                        </a:spcBef>
                        <a:spcAft>
                          <a:spcPts val="0"/>
                        </a:spcAft>
                        <a:buNone/>
                      </a:pPr>
                      <a:r>
                        <a:rPr lang="en-US" sz="1400" u="none" cap="none" strike="noStrike"/>
                        <a:t>Creditors</a:t>
                      </a:r>
                      <a:endParaRPr sz="1200" u="none" cap="none" strike="noStrike"/>
                    </a:p>
                    <a:p>
                      <a:pPr indent="0" lvl="0" marL="0" marR="0" rtl="0" algn="just">
                        <a:lnSpc>
                          <a:spcPct val="107000"/>
                        </a:lnSpc>
                        <a:spcBef>
                          <a:spcPts val="0"/>
                        </a:spcBef>
                        <a:spcAft>
                          <a:spcPts val="0"/>
                        </a:spcAft>
                        <a:buNone/>
                      </a:pPr>
                      <a:r>
                        <a:rPr lang="en-US" sz="1400" u="none" cap="none" strike="noStrike"/>
                        <a:t> </a:t>
                      </a:r>
                      <a:endParaRPr sz="1200" u="none" cap="none" strike="noStrike">
                        <a:latin typeface="Calibri"/>
                        <a:ea typeface="Calibri"/>
                        <a:cs typeface="Calibri"/>
                        <a:sym typeface="Calibri"/>
                      </a:endParaRPr>
                    </a:p>
                  </a:txBody>
                  <a:tcPr marT="0" marB="0" marR="68575" marL="68575"/>
                </a:tc>
                <a:tc>
                  <a:txBody>
                    <a:bodyPr/>
                    <a:lstStyle/>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34,000</a:t>
                      </a:r>
                      <a:endParaRPr sz="1200" u="none" cap="none" strike="noStrike"/>
                    </a:p>
                    <a:p>
                      <a:pPr indent="0" lvl="0" marL="0" marR="0" rtl="0" algn="r">
                        <a:lnSpc>
                          <a:spcPct val="107000"/>
                        </a:lnSpc>
                        <a:spcBef>
                          <a:spcPts val="0"/>
                        </a:spcBef>
                        <a:spcAft>
                          <a:spcPts val="0"/>
                        </a:spcAft>
                        <a:buNone/>
                      </a:pPr>
                      <a:r>
                        <a:rPr lang="en-US" sz="1400" u="sng" cap="none" strike="noStrike"/>
                        <a:t>2,400</a:t>
                      </a:r>
                      <a:endParaRPr sz="1200" u="none" cap="none" strike="noStrike"/>
                    </a:p>
                    <a:p>
                      <a:pPr indent="0" lvl="0" marL="0" marR="0" rtl="0" algn="r">
                        <a:lnSpc>
                          <a:spcPct val="107000"/>
                        </a:lnSpc>
                        <a:spcBef>
                          <a:spcPts val="0"/>
                        </a:spcBef>
                        <a:spcAft>
                          <a:spcPts val="0"/>
                        </a:spcAft>
                        <a:buNone/>
                      </a:pPr>
                      <a:r>
                        <a:rPr lang="en-US" sz="1400" u="none" cap="none" strike="noStrike"/>
                        <a:t>36,400</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sng" cap="none" strike="noStrike"/>
                        <a:t>(4000)</a:t>
                      </a:r>
                      <a:endParaRPr sz="1200" u="none" cap="none" strike="noStrike">
                        <a:latin typeface="Calibri"/>
                        <a:ea typeface="Calibri"/>
                        <a:cs typeface="Calibri"/>
                        <a:sym typeface="Calibri"/>
                      </a:endParaRPr>
                    </a:p>
                  </a:txBody>
                  <a:tcPr marT="0" marB="0" marR="68575" marL="68575"/>
                </a:tc>
                <a:tc>
                  <a:txBody>
                    <a:bodyPr/>
                    <a:lstStyle/>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7,600</a:t>
                      </a:r>
                      <a:endParaRPr sz="1200" u="none" cap="none" strike="noStrike"/>
                    </a:p>
                    <a:p>
                      <a:pPr indent="0" lvl="0" marL="0" marR="0" rtl="0" algn="r">
                        <a:lnSpc>
                          <a:spcPct val="107000"/>
                        </a:lnSpc>
                        <a:spcBef>
                          <a:spcPts val="0"/>
                        </a:spcBef>
                        <a:spcAft>
                          <a:spcPts val="0"/>
                        </a:spcAft>
                        <a:buNone/>
                      </a:pPr>
                      <a:r>
                        <a:rPr lang="en-US" sz="1400" u="sng" cap="none" strike="noStrike"/>
                        <a:t>20,000</a:t>
                      </a:r>
                      <a:endParaRPr sz="1200" u="none" cap="none" strike="noStrike"/>
                    </a:p>
                    <a:p>
                      <a:pPr indent="0" lvl="0" marL="0" marR="0" rtl="0" algn="r">
                        <a:lnSpc>
                          <a:spcPct val="107000"/>
                        </a:lnSpc>
                        <a:spcBef>
                          <a:spcPts val="0"/>
                        </a:spcBef>
                        <a:spcAft>
                          <a:spcPts val="0"/>
                        </a:spcAft>
                        <a:buNone/>
                      </a:pPr>
                      <a:r>
                        <a:rPr lang="en-US" sz="1400" u="none" cap="none" strike="noStrike"/>
                        <a:t>27,600</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none" cap="none" strike="noStrike"/>
                        <a:t> </a:t>
                      </a:r>
                      <a:endParaRPr sz="1200" u="none" cap="none" strike="noStrike"/>
                    </a:p>
                    <a:p>
                      <a:pPr indent="0" lvl="0" marL="0" marR="0" rtl="0" algn="r">
                        <a:lnSpc>
                          <a:spcPct val="107000"/>
                        </a:lnSpc>
                        <a:spcBef>
                          <a:spcPts val="0"/>
                        </a:spcBef>
                        <a:spcAft>
                          <a:spcPts val="0"/>
                        </a:spcAft>
                        <a:buNone/>
                      </a:pPr>
                      <a:r>
                        <a:rPr lang="en-US" sz="1400" u="sng" cap="none" strike="noStrike"/>
                        <a:t>32,400</a:t>
                      </a:r>
                      <a:endParaRPr sz="1200" u="none" cap="none" strike="noStrike"/>
                    </a:p>
                    <a:p>
                      <a:pPr indent="0" lvl="0" marL="0" marR="0" rtl="0" algn="r">
                        <a:lnSpc>
                          <a:spcPct val="107000"/>
                        </a:lnSpc>
                        <a:spcBef>
                          <a:spcPts val="0"/>
                        </a:spcBef>
                        <a:spcAft>
                          <a:spcPts val="0"/>
                        </a:spcAft>
                        <a:buNone/>
                      </a:pPr>
                      <a:r>
                        <a:rPr lang="en-US" sz="1400" u="sng" cap="none" strike="noStrike"/>
                        <a:t>60,000</a:t>
                      </a:r>
                      <a:endParaRPr sz="1200" u="none" cap="none" strike="noStrike"/>
                    </a:p>
                    <a:p>
                      <a:pPr indent="0" lvl="0" marL="0" marR="0" rtl="0" algn="l">
                        <a:lnSpc>
                          <a:spcPct val="107000"/>
                        </a:lnSpc>
                        <a:spcBef>
                          <a:spcPts val="0"/>
                        </a:spcBef>
                        <a:spcAft>
                          <a:spcPts val="0"/>
                        </a:spcAft>
                        <a:buNone/>
                      </a:pPr>
                      <a:r>
                        <a:rPr lang="en-US" sz="1400" u="none" cap="none" strike="noStrike"/>
                        <a:t> </a:t>
                      </a:r>
                      <a:endParaRPr sz="1200" u="none" cap="none" strike="noStrike">
                        <a:latin typeface="Calibri"/>
                        <a:ea typeface="Calibri"/>
                        <a:cs typeface="Calibri"/>
                        <a:sym typeface="Calibri"/>
                      </a:endParaRPr>
                    </a:p>
                  </a:txBody>
                  <a:tcPr marT="0" marB="0" marR="68575" marL="68575"/>
                </a:tc>
              </a:tr>
            </a:tbl>
          </a:graphicData>
        </a:graphic>
      </p:graphicFrame>
      <p:sp>
        <p:nvSpPr>
          <p:cNvPr id="171" name="Google Shape;171;p10"/>
          <p:cNvSpPr/>
          <p:nvPr/>
        </p:nvSpPr>
        <p:spPr>
          <a:xfrm>
            <a:off x="2087056" y="2866332"/>
            <a:ext cx="6130494" cy="738664"/>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Times New Roman"/>
              <a:buNone/>
            </a:pPr>
            <a:r>
              <a:rPr b="1" i="0" lang="en-US" sz="1400" u="none" cap="none" strike="noStrike">
                <a:solidFill>
                  <a:srgbClr val="000000"/>
                </a:solidFill>
                <a:latin typeface="Times New Roman"/>
                <a:ea typeface="Times New Roman"/>
                <a:cs typeface="Times New Roman"/>
                <a:sym typeface="Times New Roman"/>
              </a:rPr>
              <a:t>ABC ENTERPRISES</a:t>
            </a:r>
            <a:endParaRPr b="1" i="0" sz="1400" u="none" cap="none" strike="noStrike">
              <a:solidFill>
                <a:schemeClr val="dk1"/>
              </a:solidFill>
              <a:latin typeface="Twentieth Century"/>
              <a:ea typeface="Twentieth Century"/>
              <a:cs typeface="Twentieth Century"/>
              <a:sym typeface="Twentieth Century"/>
            </a:endParaRPr>
          </a:p>
          <a:p>
            <a:pPr indent="0" lvl="0" marL="0" marR="0" rtl="0" algn="ctr">
              <a:lnSpc>
                <a:spcPct val="100000"/>
              </a:lnSpc>
              <a:spcBef>
                <a:spcPts val="0"/>
              </a:spcBef>
              <a:spcAft>
                <a:spcPts val="0"/>
              </a:spcAft>
              <a:buClr>
                <a:srgbClr val="000000"/>
              </a:buClr>
              <a:buSzPts val="1400"/>
              <a:buFont typeface="Times New Roman"/>
              <a:buNone/>
            </a:pPr>
            <a:r>
              <a:rPr b="1" i="0" lang="en-US" sz="1400" u="none" cap="none" strike="noStrike">
                <a:solidFill>
                  <a:srgbClr val="000000"/>
                </a:solidFill>
                <a:latin typeface="Times New Roman"/>
                <a:ea typeface="Times New Roman"/>
                <a:cs typeface="Times New Roman"/>
                <a:sym typeface="Times New Roman"/>
              </a:rPr>
              <a:t>Statement of Financial Position</a:t>
            </a:r>
            <a:endParaRPr b="1" i="0" sz="1400" u="none" cap="none" strike="noStrike">
              <a:solidFill>
                <a:schemeClr val="dk1"/>
              </a:solidFill>
              <a:latin typeface="Twentieth Century"/>
              <a:ea typeface="Twentieth Century"/>
              <a:cs typeface="Twentieth Century"/>
              <a:sym typeface="Twentieth Century"/>
            </a:endParaRPr>
          </a:p>
          <a:p>
            <a:pPr indent="0" lvl="0" marL="0" marR="0" rtl="0" algn="ctr">
              <a:lnSpc>
                <a:spcPct val="100000"/>
              </a:lnSpc>
              <a:spcBef>
                <a:spcPts val="0"/>
              </a:spcBef>
              <a:spcAft>
                <a:spcPts val="0"/>
              </a:spcAft>
              <a:buClr>
                <a:srgbClr val="000000"/>
              </a:buClr>
              <a:buSzPts val="1400"/>
              <a:buFont typeface="Times New Roman"/>
              <a:buNone/>
            </a:pPr>
            <a:r>
              <a:rPr b="1" i="0" lang="en-US" sz="1400" u="none" cap="none" strike="noStrike">
                <a:solidFill>
                  <a:srgbClr val="000000"/>
                </a:solidFill>
                <a:latin typeface="Times New Roman"/>
                <a:ea typeface="Times New Roman"/>
                <a:cs typeface="Times New Roman"/>
                <a:sym typeface="Times New Roman"/>
              </a:rPr>
              <a:t>As at 30</a:t>
            </a:r>
            <a:r>
              <a:rPr b="1" baseline="30000" i="0" lang="en-US" sz="1400" u="none" cap="none" strike="noStrike">
                <a:solidFill>
                  <a:srgbClr val="000000"/>
                </a:solidFill>
                <a:latin typeface="Times New Roman"/>
                <a:ea typeface="Times New Roman"/>
                <a:cs typeface="Times New Roman"/>
                <a:sym typeface="Times New Roman"/>
              </a:rPr>
              <a:t>th</a:t>
            </a:r>
            <a:r>
              <a:rPr b="1" i="0" lang="en-US" sz="1400" u="none" cap="none" strike="noStrike">
                <a:solidFill>
                  <a:srgbClr val="000000"/>
                </a:solidFill>
                <a:latin typeface="Times New Roman"/>
                <a:ea typeface="Times New Roman"/>
                <a:cs typeface="Times New Roman"/>
                <a:sym typeface="Times New Roman"/>
              </a:rPr>
              <a:t> June 2022</a:t>
            </a:r>
            <a:endParaRPr b="1" i="0" sz="1400" u="none" cap="none" strike="noStrik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11"/>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77" name="Google Shape;177;p11"/>
          <p:cNvSpPr txBox="1"/>
          <p:nvPr>
            <p:ph idx="1" type="body"/>
          </p:nvPr>
        </p:nvSpPr>
        <p:spPr>
          <a:xfrm>
            <a:off x="818866" y="873457"/>
            <a:ext cx="8643186" cy="5445456"/>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400"/>
              <a:buNone/>
            </a:pPr>
            <a:r>
              <a:rPr b="1" lang="en-US" sz="2400"/>
              <a:t>SOURCE DOCUMENTS AND BOOKS OF ORIGINAL ENTRY</a:t>
            </a:r>
            <a:endParaRPr/>
          </a:p>
          <a:p>
            <a:pPr indent="-152400" lvl="0" marL="91440" rtl="0" algn="l">
              <a:lnSpc>
                <a:spcPct val="100000"/>
              </a:lnSpc>
              <a:spcBef>
                <a:spcPts val="1400"/>
              </a:spcBef>
              <a:spcAft>
                <a:spcPts val="0"/>
              </a:spcAft>
              <a:buSzPts val="2400"/>
              <a:buFont typeface="Noto Sans Symbols"/>
              <a:buChar char="⮚"/>
            </a:pPr>
            <a:r>
              <a:rPr lang="en-US" sz="2400"/>
              <a:t>A book of original entry is a book of record in which transactions are recorded as they occur on a daily basis and in a chronological order, before they are posted to the relevant accounts in the ledger. These books are also known as books of prime entry as transactions are first recorded in them before they are posted to the accounts in the ledger.</a:t>
            </a:r>
            <a:endParaRPr/>
          </a:p>
          <a:p>
            <a:pPr indent="-152400" lvl="0" marL="91440" rtl="0" algn="l">
              <a:lnSpc>
                <a:spcPct val="100000"/>
              </a:lnSpc>
              <a:spcBef>
                <a:spcPts val="1400"/>
              </a:spcBef>
              <a:spcAft>
                <a:spcPts val="0"/>
              </a:spcAft>
              <a:buSzPts val="2400"/>
              <a:buFont typeface="Noto Sans Symbols"/>
              <a:buChar char="⮚"/>
            </a:pPr>
            <a:r>
              <a:rPr lang="en-US" sz="2400"/>
              <a:t>Information from source documents is first recorded in such books before being posted to the ledger. These books act as aid to the ledger in respect of certain transactions which cannot be posted directly to the ledger. They are minor or subsidiary to the ledger which remains the main book of account.</a:t>
            </a:r>
            <a:endParaRPr sz="2400"/>
          </a:p>
        </p:txBody>
      </p:sp>
      <p:sp>
        <p:nvSpPr>
          <p:cNvPr id="178" name="Google Shape;178;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9" name="Google Shape;179;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3" name="Shape 183"/>
        <p:cNvGrpSpPr/>
        <p:nvPr/>
      </p:nvGrpSpPr>
      <p:grpSpPr>
        <a:xfrm>
          <a:off x="0" y="0"/>
          <a:ext cx="0" cy="0"/>
          <a:chOff x="0" y="0"/>
          <a:chExt cx="0" cy="0"/>
        </a:xfrm>
      </p:grpSpPr>
      <p:sp>
        <p:nvSpPr>
          <p:cNvPr id="184" name="Google Shape;184;p12"/>
          <p:cNvSpPr txBox="1"/>
          <p:nvPr>
            <p:ph type="title"/>
          </p:nvPr>
        </p:nvSpPr>
        <p:spPr>
          <a:xfrm>
            <a:off x="1024129" y="107545"/>
            <a:ext cx="8018272" cy="77656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85" name="Google Shape;185;p12"/>
          <p:cNvSpPr txBox="1"/>
          <p:nvPr>
            <p:ph idx="1" type="body"/>
          </p:nvPr>
        </p:nvSpPr>
        <p:spPr>
          <a:xfrm>
            <a:off x="742122" y="884113"/>
            <a:ext cx="8587408" cy="5973888"/>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400"/>
              <a:buNone/>
            </a:pPr>
            <a:r>
              <a:rPr b="1" lang="en-US" sz="2400"/>
              <a:t>SOURCE DOCUMENTS:</a:t>
            </a:r>
            <a:endParaRPr/>
          </a:p>
          <a:p>
            <a:pPr indent="-152400" lvl="0" marL="91440" rtl="0" algn="l">
              <a:lnSpc>
                <a:spcPct val="100000"/>
              </a:lnSpc>
              <a:spcBef>
                <a:spcPts val="1400"/>
              </a:spcBef>
              <a:spcAft>
                <a:spcPts val="0"/>
              </a:spcAft>
              <a:buSzPts val="2400"/>
              <a:buFont typeface="Noto Sans Symbols"/>
              <a:buChar char="⮚"/>
            </a:pPr>
            <a:r>
              <a:rPr lang="en-US" sz="2400"/>
              <a:t> Source documents show the evidence that a transaction has taken place. </a:t>
            </a:r>
            <a:endParaRPr/>
          </a:p>
          <a:p>
            <a:pPr indent="-152400" lvl="0" marL="91440" rtl="0" algn="l">
              <a:lnSpc>
                <a:spcPct val="100000"/>
              </a:lnSpc>
              <a:spcBef>
                <a:spcPts val="1400"/>
              </a:spcBef>
              <a:spcAft>
                <a:spcPts val="0"/>
              </a:spcAft>
              <a:buSzPts val="2400"/>
              <a:buFont typeface="Noto Sans Symbols"/>
              <a:buChar char="⮚"/>
            </a:pPr>
            <a:r>
              <a:rPr lang="en-US" sz="2400"/>
              <a:t>They are collected, filed and posted in the books of prime entry. Example, if a firm sells goods on credit, then an invoice is raised. The source documents as shown in the above include:</a:t>
            </a:r>
            <a:endParaRPr/>
          </a:p>
          <a:p>
            <a:pPr indent="-127000" lvl="0" marL="91440" rtl="0" algn="l">
              <a:lnSpc>
                <a:spcPct val="100000"/>
              </a:lnSpc>
              <a:spcBef>
                <a:spcPts val="800"/>
              </a:spcBef>
              <a:spcAft>
                <a:spcPts val="0"/>
              </a:spcAft>
              <a:buSzPts val="2000"/>
              <a:buFont typeface="Noto Sans Symbols"/>
              <a:buChar char="❑"/>
            </a:pPr>
            <a:r>
              <a:rPr lang="en-US" sz="2000"/>
              <a:t>Sales Invoice</a:t>
            </a:r>
            <a:endParaRPr/>
          </a:p>
          <a:p>
            <a:pPr indent="-127000" lvl="0" marL="91440" rtl="0" algn="l">
              <a:lnSpc>
                <a:spcPct val="100000"/>
              </a:lnSpc>
              <a:spcBef>
                <a:spcPts val="800"/>
              </a:spcBef>
              <a:spcAft>
                <a:spcPts val="0"/>
              </a:spcAft>
              <a:buSzPts val="2000"/>
              <a:buFont typeface="Noto Sans Symbols"/>
              <a:buChar char="❑"/>
            </a:pPr>
            <a:r>
              <a:rPr lang="en-US" sz="2000"/>
              <a:t> Purchases invoice</a:t>
            </a:r>
            <a:endParaRPr/>
          </a:p>
          <a:p>
            <a:pPr indent="-127000" lvl="0" marL="91440" rtl="0" algn="l">
              <a:lnSpc>
                <a:spcPct val="100000"/>
              </a:lnSpc>
              <a:spcBef>
                <a:spcPts val="800"/>
              </a:spcBef>
              <a:spcAft>
                <a:spcPts val="0"/>
              </a:spcAft>
              <a:buSzPts val="2000"/>
              <a:buFont typeface="Noto Sans Symbols"/>
              <a:buChar char="❑"/>
            </a:pPr>
            <a:r>
              <a:rPr lang="en-US" sz="2000"/>
              <a:t> Credit note</a:t>
            </a:r>
            <a:endParaRPr/>
          </a:p>
          <a:p>
            <a:pPr indent="-127000" lvl="0" marL="91440" rtl="0" algn="l">
              <a:lnSpc>
                <a:spcPct val="100000"/>
              </a:lnSpc>
              <a:spcBef>
                <a:spcPts val="800"/>
              </a:spcBef>
              <a:spcAft>
                <a:spcPts val="0"/>
              </a:spcAft>
              <a:buSzPts val="2000"/>
              <a:buFont typeface="Noto Sans Symbols"/>
              <a:buChar char="❑"/>
            </a:pPr>
            <a:r>
              <a:rPr lang="en-US" sz="2000"/>
              <a:t> Debit note</a:t>
            </a:r>
            <a:endParaRPr/>
          </a:p>
          <a:p>
            <a:pPr indent="-127000" lvl="0" marL="91440" rtl="0" algn="l">
              <a:lnSpc>
                <a:spcPct val="100000"/>
              </a:lnSpc>
              <a:spcBef>
                <a:spcPts val="800"/>
              </a:spcBef>
              <a:spcAft>
                <a:spcPts val="0"/>
              </a:spcAft>
              <a:buSzPts val="2000"/>
              <a:buFont typeface="Noto Sans Symbols"/>
              <a:buChar char="❑"/>
            </a:pPr>
            <a:r>
              <a:rPr lang="en-US" sz="2000"/>
              <a:t> Receipts, </a:t>
            </a:r>
            <a:endParaRPr/>
          </a:p>
          <a:p>
            <a:pPr indent="-127000" lvl="0" marL="91440" rtl="0" algn="l">
              <a:lnSpc>
                <a:spcPct val="100000"/>
              </a:lnSpc>
              <a:spcBef>
                <a:spcPts val="800"/>
              </a:spcBef>
              <a:spcAft>
                <a:spcPts val="0"/>
              </a:spcAft>
              <a:buSzPts val="2000"/>
              <a:buFont typeface="Noto Sans Symbols"/>
              <a:buChar char="❑"/>
            </a:pPr>
            <a:r>
              <a:rPr lang="en-US" sz="2000"/>
              <a:t> Cheques </a:t>
            </a:r>
            <a:endParaRPr/>
          </a:p>
          <a:p>
            <a:pPr indent="-127000" lvl="0" marL="91440" rtl="0" algn="l">
              <a:lnSpc>
                <a:spcPct val="100000"/>
              </a:lnSpc>
              <a:spcBef>
                <a:spcPts val="800"/>
              </a:spcBef>
              <a:spcAft>
                <a:spcPts val="0"/>
              </a:spcAft>
              <a:buSzPts val="2000"/>
              <a:buFont typeface="Noto Sans Symbols"/>
              <a:buChar char="❑"/>
            </a:pPr>
            <a:r>
              <a:rPr lang="en-US" sz="2000"/>
              <a:t> Petty Cash vouchers</a:t>
            </a:r>
            <a:endParaRPr/>
          </a:p>
          <a:p>
            <a:pPr indent="-127000" lvl="0" marL="91440" rtl="0" algn="l">
              <a:lnSpc>
                <a:spcPct val="100000"/>
              </a:lnSpc>
              <a:spcBef>
                <a:spcPts val="800"/>
              </a:spcBef>
              <a:spcAft>
                <a:spcPts val="0"/>
              </a:spcAft>
              <a:buSzPts val="2000"/>
              <a:buFont typeface="Noto Sans Symbols"/>
              <a:buChar char="❑"/>
            </a:pPr>
            <a:r>
              <a:rPr lang="en-US" sz="2000"/>
              <a:t> Other correspondences</a:t>
            </a:r>
            <a:endParaRPr/>
          </a:p>
          <a:p>
            <a:pPr indent="0" lvl="0" marL="0" rtl="0" algn="l">
              <a:lnSpc>
                <a:spcPct val="100000"/>
              </a:lnSpc>
              <a:spcBef>
                <a:spcPts val="1400"/>
              </a:spcBef>
              <a:spcAft>
                <a:spcPts val="0"/>
              </a:spcAft>
              <a:buSzPts val="2000"/>
              <a:buNone/>
            </a:pPr>
            <a:r>
              <a:t/>
            </a:r>
            <a:endParaRPr sz="2000"/>
          </a:p>
        </p:txBody>
      </p:sp>
      <p:sp>
        <p:nvSpPr>
          <p:cNvPr id="186" name="Google Shape;186;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7" name="Google Shape;187;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1" name="Shape 191"/>
        <p:cNvGrpSpPr/>
        <p:nvPr/>
      </p:nvGrpSpPr>
      <p:grpSpPr>
        <a:xfrm>
          <a:off x="0" y="0"/>
          <a:ext cx="0" cy="0"/>
          <a:chOff x="0" y="0"/>
          <a:chExt cx="0" cy="0"/>
        </a:xfrm>
      </p:grpSpPr>
      <p:sp>
        <p:nvSpPr>
          <p:cNvPr id="192" name="Google Shape;192;p13"/>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193" name="Google Shape;193;p13"/>
          <p:cNvSpPr txBox="1"/>
          <p:nvPr>
            <p:ph idx="1" type="body"/>
          </p:nvPr>
        </p:nvSpPr>
        <p:spPr>
          <a:xfrm>
            <a:off x="791571" y="859807"/>
            <a:ext cx="8625384" cy="511692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b="1" lang="en-US" sz="2000"/>
              <a:t>Sales Invoice </a:t>
            </a:r>
            <a:endParaRPr/>
          </a:p>
          <a:p>
            <a:pPr indent="0" lvl="0" marL="0" rtl="0" algn="l">
              <a:lnSpc>
                <a:spcPct val="100000"/>
              </a:lnSpc>
              <a:spcBef>
                <a:spcPts val="1400"/>
              </a:spcBef>
              <a:spcAft>
                <a:spcPts val="0"/>
              </a:spcAft>
              <a:buSzPts val="2400"/>
              <a:buNone/>
            </a:pPr>
            <a:r>
              <a:rPr lang="en-US" sz="2400"/>
              <a:t>The sales invoice is raised by the firm and sent to the debtor/customer when the firm makes a credit sale. The sales invoice contains the following:</a:t>
            </a:r>
            <a:endParaRPr/>
          </a:p>
          <a:p>
            <a:pPr indent="-137160" lvl="5" marL="914400" rtl="0" algn="l">
              <a:lnSpc>
                <a:spcPct val="100000"/>
              </a:lnSpc>
              <a:spcBef>
                <a:spcPts val="400"/>
              </a:spcBef>
              <a:spcAft>
                <a:spcPts val="0"/>
              </a:spcAft>
              <a:buSzPts val="1000"/>
              <a:buFont typeface="Noto Sans Symbols"/>
              <a:buChar char="❑"/>
            </a:pPr>
            <a:r>
              <a:rPr lang="en-US" sz="1000"/>
              <a:t> </a:t>
            </a:r>
            <a:r>
              <a:rPr lang="en-US" sz="2400"/>
              <a:t>Name and address of the firm</a:t>
            </a:r>
            <a:endParaRPr/>
          </a:p>
          <a:p>
            <a:pPr indent="-152400" lvl="5" marL="914400" rtl="0" algn="l">
              <a:lnSpc>
                <a:spcPct val="100000"/>
              </a:lnSpc>
              <a:spcBef>
                <a:spcPts val="600"/>
              </a:spcBef>
              <a:spcAft>
                <a:spcPts val="0"/>
              </a:spcAft>
              <a:buSzPts val="2400"/>
              <a:buFont typeface="Noto Sans Symbols"/>
              <a:buChar char="❑"/>
            </a:pPr>
            <a:r>
              <a:rPr lang="en-US" sz="2400"/>
              <a:t> Name and address of the buying firm</a:t>
            </a:r>
            <a:endParaRPr/>
          </a:p>
          <a:p>
            <a:pPr indent="-152400" lvl="5" marL="914400" rtl="0" algn="l">
              <a:lnSpc>
                <a:spcPct val="100000"/>
              </a:lnSpc>
              <a:spcBef>
                <a:spcPts val="600"/>
              </a:spcBef>
              <a:spcAft>
                <a:spcPts val="0"/>
              </a:spcAft>
              <a:buSzPts val="2400"/>
              <a:buFont typeface="Noto Sans Symbols"/>
              <a:buChar char="❑"/>
            </a:pPr>
            <a:r>
              <a:rPr lang="en-US" sz="2400"/>
              <a:t> Date of making the sale – invoice date.</a:t>
            </a:r>
            <a:endParaRPr/>
          </a:p>
          <a:p>
            <a:pPr indent="-152400" lvl="5" marL="914400" rtl="0" algn="l">
              <a:lnSpc>
                <a:spcPct val="100000"/>
              </a:lnSpc>
              <a:spcBef>
                <a:spcPts val="600"/>
              </a:spcBef>
              <a:spcAft>
                <a:spcPts val="0"/>
              </a:spcAft>
              <a:buSzPts val="2400"/>
              <a:buFont typeface="Noto Sans Symbols"/>
              <a:buChar char="❑"/>
            </a:pPr>
            <a:r>
              <a:rPr lang="en-US" sz="2400"/>
              <a:t> Invoice number</a:t>
            </a:r>
            <a:endParaRPr/>
          </a:p>
          <a:p>
            <a:pPr indent="-152400" lvl="5" marL="914400" rtl="0" algn="l">
              <a:lnSpc>
                <a:spcPct val="100000"/>
              </a:lnSpc>
              <a:spcBef>
                <a:spcPts val="600"/>
              </a:spcBef>
              <a:spcAft>
                <a:spcPts val="0"/>
              </a:spcAft>
              <a:buSzPts val="2400"/>
              <a:buFont typeface="Noto Sans Symbols"/>
              <a:buChar char="❑"/>
            </a:pPr>
            <a:r>
              <a:rPr lang="en-US" sz="2400"/>
              <a:t> Amount due (net of trade discount)</a:t>
            </a:r>
            <a:endParaRPr/>
          </a:p>
          <a:p>
            <a:pPr indent="-152400" lvl="5" marL="914400" rtl="0" algn="l">
              <a:lnSpc>
                <a:spcPct val="100000"/>
              </a:lnSpc>
              <a:spcBef>
                <a:spcPts val="600"/>
              </a:spcBef>
              <a:spcAft>
                <a:spcPts val="0"/>
              </a:spcAft>
              <a:buSzPts val="2400"/>
              <a:buFont typeface="Noto Sans Symbols"/>
              <a:buChar char="❑"/>
            </a:pPr>
            <a:r>
              <a:rPr lang="en-US" sz="2400"/>
              <a:t> Description of goods sold</a:t>
            </a:r>
            <a:endParaRPr/>
          </a:p>
          <a:p>
            <a:pPr indent="-152400" lvl="5" marL="914400" rtl="0" algn="l">
              <a:lnSpc>
                <a:spcPct val="100000"/>
              </a:lnSpc>
              <a:spcBef>
                <a:spcPts val="600"/>
              </a:spcBef>
              <a:spcAft>
                <a:spcPts val="0"/>
              </a:spcAft>
              <a:buSzPts val="2400"/>
              <a:buFont typeface="Noto Sans Symbols"/>
              <a:buChar char="❑"/>
            </a:pPr>
            <a:r>
              <a:rPr lang="en-US" sz="2400"/>
              <a:t> Terms of sale</a:t>
            </a:r>
            <a:endParaRPr/>
          </a:p>
          <a:p>
            <a:pPr indent="0" lvl="0" marL="0" rtl="0" algn="l">
              <a:lnSpc>
                <a:spcPct val="100000"/>
              </a:lnSpc>
              <a:spcBef>
                <a:spcPts val="1600"/>
              </a:spcBef>
              <a:spcAft>
                <a:spcPts val="0"/>
              </a:spcAft>
              <a:buSzPts val="1800"/>
              <a:buNone/>
            </a:pPr>
            <a:r>
              <a:t/>
            </a:r>
            <a:endParaRPr sz="1800"/>
          </a:p>
        </p:txBody>
      </p:sp>
      <p:sp>
        <p:nvSpPr>
          <p:cNvPr id="194" name="Google Shape;194;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5" name="Google Shape;195;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9" name="Shape 199"/>
        <p:cNvGrpSpPr/>
        <p:nvPr/>
      </p:nvGrpSpPr>
      <p:grpSpPr>
        <a:xfrm>
          <a:off x="0" y="0"/>
          <a:ext cx="0" cy="0"/>
          <a:chOff x="0" y="0"/>
          <a:chExt cx="0" cy="0"/>
        </a:xfrm>
      </p:grpSpPr>
      <p:sp>
        <p:nvSpPr>
          <p:cNvPr id="200" name="Google Shape;200;p14"/>
          <p:cNvSpPr txBox="1"/>
          <p:nvPr>
            <p:ph type="title"/>
          </p:nvPr>
        </p:nvSpPr>
        <p:spPr>
          <a:xfrm>
            <a:off x="1024129" y="107545"/>
            <a:ext cx="8018272" cy="64308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01" name="Google Shape;201;p14"/>
          <p:cNvSpPr txBox="1"/>
          <p:nvPr>
            <p:ph idx="1" type="body"/>
          </p:nvPr>
        </p:nvSpPr>
        <p:spPr>
          <a:xfrm>
            <a:off x="833060" y="750627"/>
            <a:ext cx="8750287" cy="5390866"/>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US" sz="2800"/>
              <a:t>Purchases Invoice</a:t>
            </a:r>
            <a:endParaRPr/>
          </a:p>
          <a:p>
            <a:pPr indent="-177800" lvl="0" marL="91440" rtl="0" algn="l">
              <a:lnSpc>
                <a:spcPct val="100000"/>
              </a:lnSpc>
              <a:spcBef>
                <a:spcPts val="1400"/>
              </a:spcBef>
              <a:spcAft>
                <a:spcPts val="0"/>
              </a:spcAft>
              <a:buSzPts val="2800"/>
              <a:buFont typeface="Noto Sans Symbols"/>
              <a:buChar char="⮚"/>
            </a:pPr>
            <a:r>
              <a:rPr lang="en-US" sz="2800"/>
              <a:t>A purchase invoice is raised by the creditor and sent to the firm when the firm makes a credit purchase. It shows the following:</a:t>
            </a:r>
            <a:endParaRPr/>
          </a:p>
          <a:p>
            <a:pPr indent="-171450" lvl="3" marL="674370" rtl="0" algn="l">
              <a:lnSpc>
                <a:spcPct val="100000"/>
              </a:lnSpc>
              <a:spcBef>
                <a:spcPts val="400"/>
              </a:spcBef>
              <a:spcAft>
                <a:spcPts val="0"/>
              </a:spcAft>
              <a:buSzPts val="2000"/>
              <a:buFont typeface="Noto Sans Symbols"/>
              <a:buChar char="❑"/>
            </a:pPr>
            <a:r>
              <a:rPr lang="en-US" sz="2000"/>
              <a:t> 	Name and the address of the creditor/seller</a:t>
            </a:r>
            <a:endParaRPr/>
          </a:p>
          <a:p>
            <a:pPr indent="-171450" lvl="3" marL="674370" rtl="0" algn="l">
              <a:lnSpc>
                <a:spcPct val="100000"/>
              </a:lnSpc>
              <a:spcBef>
                <a:spcPts val="600"/>
              </a:spcBef>
              <a:spcAft>
                <a:spcPts val="0"/>
              </a:spcAft>
              <a:buSzPts val="2000"/>
              <a:buFont typeface="Noto Sans Symbols"/>
              <a:buChar char="❑"/>
            </a:pPr>
            <a:r>
              <a:rPr lang="en-US" sz="2000"/>
              <a:t> 	Name and address of the firm</a:t>
            </a:r>
            <a:endParaRPr/>
          </a:p>
          <a:p>
            <a:pPr indent="-171450" lvl="3" marL="674370" rtl="0" algn="l">
              <a:lnSpc>
                <a:spcPct val="100000"/>
              </a:lnSpc>
              <a:spcBef>
                <a:spcPts val="600"/>
              </a:spcBef>
              <a:spcAft>
                <a:spcPts val="0"/>
              </a:spcAft>
              <a:buSzPts val="2000"/>
              <a:buFont typeface="Noto Sans Symbols"/>
              <a:buChar char="❑"/>
            </a:pPr>
            <a:r>
              <a:rPr lang="en-US" sz="2000"/>
              <a:t> 	Date of the purchase (invoice date)</a:t>
            </a:r>
            <a:endParaRPr/>
          </a:p>
          <a:p>
            <a:pPr indent="-171450" lvl="3" marL="674370" rtl="0" algn="l">
              <a:lnSpc>
                <a:spcPct val="100000"/>
              </a:lnSpc>
              <a:spcBef>
                <a:spcPts val="600"/>
              </a:spcBef>
              <a:spcAft>
                <a:spcPts val="0"/>
              </a:spcAft>
              <a:buSzPts val="2000"/>
              <a:buFont typeface="Noto Sans Symbols"/>
              <a:buChar char="❑"/>
            </a:pPr>
            <a:r>
              <a:rPr lang="en-US" sz="2000"/>
              <a:t> 	Invoice number</a:t>
            </a:r>
            <a:endParaRPr/>
          </a:p>
          <a:p>
            <a:pPr indent="-171450" lvl="3" marL="674370" rtl="0" algn="l">
              <a:lnSpc>
                <a:spcPct val="100000"/>
              </a:lnSpc>
              <a:spcBef>
                <a:spcPts val="600"/>
              </a:spcBef>
              <a:spcAft>
                <a:spcPts val="0"/>
              </a:spcAft>
              <a:buSzPts val="2000"/>
              <a:buFont typeface="Noto Sans Symbols"/>
              <a:buChar char="❑"/>
            </a:pPr>
            <a:r>
              <a:rPr lang="en-US" sz="2000"/>
              <a:t> 	Amount due</a:t>
            </a:r>
            <a:endParaRPr/>
          </a:p>
          <a:p>
            <a:pPr indent="-171450" lvl="3" marL="674370" rtl="0" algn="l">
              <a:lnSpc>
                <a:spcPct val="100000"/>
              </a:lnSpc>
              <a:spcBef>
                <a:spcPts val="600"/>
              </a:spcBef>
              <a:spcAft>
                <a:spcPts val="0"/>
              </a:spcAft>
              <a:buSzPts val="2000"/>
              <a:buFont typeface="Noto Sans Symbols"/>
              <a:buChar char="❑"/>
            </a:pPr>
            <a:r>
              <a:rPr lang="en-US" sz="2000"/>
              <a:t> 	Description of goods sold</a:t>
            </a:r>
            <a:endParaRPr/>
          </a:p>
          <a:p>
            <a:pPr indent="-171450" lvl="3" marL="674370" rtl="0" algn="l">
              <a:lnSpc>
                <a:spcPct val="100000"/>
              </a:lnSpc>
              <a:spcBef>
                <a:spcPts val="600"/>
              </a:spcBef>
              <a:spcAft>
                <a:spcPts val="0"/>
              </a:spcAft>
              <a:buSzPts val="2000"/>
              <a:buFont typeface="Noto Sans Symbols"/>
              <a:buChar char="❑"/>
            </a:pPr>
            <a:r>
              <a:rPr lang="en-US" sz="2000"/>
              <a:t> 	Terms of sale</a:t>
            </a:r>
            <a:endParaRPr/>
          </a:p>
          <a:p>
            <a:pPr indent="0" lvl="0" marL="91440" rtl="0" algn="l">
              <a:lnSpc>
                <a:spcPct val="150000"/>
              </a:lnSpc>
              <a:spcBef>
                <a:spcPts val="1600"/>
              </a:spcBef>
              <a:spcAft>
                <a:spcPts val="0"/>
              </a:spcAft>
              <a:buSzPts val="2000"/>
              <a:buFont typeface="Noto Sans Symbols"/>
              <a:buNone/>
            </a:pPr>
            <a:r>
              <a:t/>
            </a:r>
            <a:endParaRPr sz="2000"/>
          </a:p>
        </p:txBody>
      </p:sp>
      <p:sp>
        <p:nvSpPr>
          <p:cNvPr id="202" name="Google Shape;202;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3" name="Google Shape;203;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7" name="Shape 207"/>
        <p:cNvGrpSpPr/>
        <p:nvPr/>
      </p:nvGrpSpPr>
      <p:grpSpPr>
        <a:xfrm>
          <a:off x="0" y="0"/>
          <a:ext cx="0" cy="0"/>
          <a:chOff x="0" y="0"/>
          <a:chExt cx="0" cy="0"/>
        </a:xfrm>
      </p:grpSpPr>
      <p:sp>
        <p:nvSpPr>
          <p:cNvPr id="208" name="Google Shape;208;p15"/>
          <p:cNvSpPr txBox="1"/>
          <p:nvPr>
            <p:ph type="title"/>
          </p:nvPr>
        </p:nvSpPr>
        <p:spPr>
          <a:xfrm>
            <a:off x="832514" y="107545"/>
            <a:ext cx="8543498"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09" name="Google Shape;209;p15"/>
          <p:cNvSpPr txBox="1"/>
          <p:nvPr>
            <p:ph idx="1" type="body"/>
          </p:nvPr>
        </p:nvSpPr>
        <p:spPr>
          <a:xfrm>
            <a:off x="832514" y="1020170"/>
            <a:ext cx="8543498" cy="5730285"/>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US" sz="2800"/>
              <a:t>Credit Note</a:t>
            </a:r>
            <a:endParaRPr/>
          </a:p>
          <a:p>
            <a:pPr indent="0" lvl="0" marL="0" rtl="0" algn="l">
              <a:lnSpc>
                <a:spcPct val="100000"/>
              </a:lnSpc>
              <a:spcBef>
                <a:spcPts val="1400"/>
              </a:spcBef>
              <a:spcAft>
                <a:spcPts val="0"/>
              </a:spcAft>
              <a:buSzPts val="2400"/>
              <a:buNone/>
            </a:pPr>
            <a:r>
              <a:rPr lang="en-US" sz="2400"/>
              <a:t>A credit note is raised by the firm and issued to the debtor(credit customer).  when the debtor returns some goods back to the firm.  Its contents include:</a:t>
            </a:r>
            <a:endParaRPr/>
          </a:p>
          <a:p>
            <a:pPr indent="-137159" lvl="3" marL="594360" rtl="0" algn="l">
              <a:lnSpc>
                <a:spcPct val="100000"/>
              </a:lnSpc>
              <a:spcBef>
                <a:spcPts val="400"/>
              </a:spcBef>
              <a:spcAft>
                <a:spcPts val="0"/>
              </a:spcAft>
              <a:buSzPts val="1200"/>
              <a:buFont typeface="Noto Sans Symbols"/>
              <a:buChar char="❑"/>
            </a:pPr>
            <a:r>
              <a:rPr lang="en-US" sz="1200"/>
              <a:t> 	</a:t>
            </a:r>
            <a:r>
              <a:rPr lang="en-US" sz="2000"/>
              <a:t>Name and address of the firm</a:t>
            </a:r>
            <a:endParaRPr/>
          </a:p>
          <a:p>
            <a:pPr indent="-137159" lvl="3" marL="594360" rtl="0" algn="l">
              <a:lnSpc>
                <a:spcPct val="100000"/>
              </a:lnSpc>
              <a:spcBef>
                <a:spcPts val="600"/>
              </a:spcBef>
              <a:spcAft>
                <a:spcPts val="0"/>
              </a:spcAft>
              <a:buSzPts val="2000"/>
              <a:buFont typeface="Noto Sans Symbols"/>
              <a:buChar char="❑"/>
            </a:pPr>
            <a:r>
              <a:rPr lang="en-US" sz="2000"/>
              <a:t> 	Name and address of the debtor</a:t>
            </a:r>
            <a:endParaRPr/>
          </a:p>
          <a:p>
            <a:pPr indent="-137159" lvl="3" marL="594360" rtl="0" algn="l">
              <a:lnSpc>
                <a:spcPct val="100000"/>
              </a:lnSpc>
              <a:spcBef>
                <a:spcPts val="600"/>
              </a:spcBef>
              <a:spcAft>
                <a:spcPts val="0"/>
              </a:spcAft>
              <a:buSzPts val="2000"/>
              <a:buFont typeface="Noto Sans Symbols"/>
              <a:buChar char="❑"/>
            </a:pPr>
            <a:r>
              <a:rPr lang="en-US" sz="2000"/>
              <a:t> 	Amount of credit</a:t>
            </a:r>
            <a:endParaRPr/>
          </a:p>
          <a:p>
            <a:pPr indent="-137159" lvl="3" marL="594360" rtl="0" algn="l">
              <a:lnSpc>
                <a:spcPct val="100000"/>
              </a:lnSpc>
              <a:spcBef>
                <a:spcPts val="600"/>
              </a:spcBef>
              <a:spcAft>
                <a:spcPts val="0"/>
              </a:spcAft>
              <a:buSzPts val="2000"/>
              <a:buFont typeface="Noto Sans Symbols"/>
              <a:buChar char="❑"/>
            </a:pPr>
            <a:r>
              <a:rPr lang="en-US" sz="2000"/>
              <a:t> 	Credit note number</a:t>
            </a:r>
            <a:endParaRPr/>
          </a:p>
          <a:p>
            <a:pPr indent="-137159" lvl="3" marL="594360" rtl="0" algn="l">
              <a:lnSpc>
                <a:spcPct val="100000"/>
              </a:lnSpc>
              <a:spcBef>
                <a:spcPts val="600"/>
              </a:spcBef>
              <a:spcAft>
                <a:spcPts val="0"/>
              </a:spcAft>
              <a:buSzPts val="2000"/>
              <a:buFont typeface="Noto Sans Symbols"/>
              <a:buChar char="❑"/>
            </a:pPr>
            <a:r>
              <a:rPr lang="en-US" sz="2000"/>
              <a:t> 	Reason for credit e.g. if goods sent but of the wrong type.</a:t>
            </a:r>
            <a:endParaRPr/>
          </a:p>
          <a:p>
            <a:pPr indent="-127000" lvl="0" marL="91440" rtl="0" algn="l">
              <a:lnSpc>
                <a:spcPct val="90000"/>
              </a:lnSpc>
              <a:spcBef>
                <a:spcPts val="1600"/>
              </a:spcBef>
              <a:spcAft>
                <a:spcPts val="0"/>
              </a:spcAft>
              <a:buSzPts val="2000"/>
              <a:buChar char=" "/>
            </a:pPr>
            <a:r>
              <a:rPr lang="en-US" sz="2000"/>
              <a:t>The purpose of the credit note is to inform the debtor or customer that the debtor’s account </a:t>
            </a:r>
            <a:r>
              <a:rPr lang="en-US"/>
              <a:t>with the firm has been credited i.e. the amount due to the firm has been reduced or cancelled. </a:t>
            </a:r>
            <a:endParaRPr/>
          </a:p>
          <a:p>
            <a:pPr indent="-139700" lvl="0" marL="91440" rtl="0" algn="l">
              <a:lnSpc>
                <a:spcPct val="90000"/>
              </a:lnSpc>
              <a:spcBef>
                <a:spcPts val="1400"/>
              </a:spcBef>
              <a:spcAft>
                <a:spcPts val="0"/>
              </a:spcAft>
              <a:buSzPts val="2200"/>
              <a:buChar char=" "/>
            </a:pPr>
            <a:r>
              <a:rPr lang="en-US"/>
              <a:t>The credit note may also be issued when the firm gives an allowance of the amounts due from the debtors. From the context we can assume that all credit notes are issued when goods are returned.</a:t>
            </a:r>
            <a:endParaRPr/>
          </a:p>
          <a:p>
            <a:pPr indent="0" lvl="0" marL="0" rtl="0" algn="l">
              <a:lnSpc>
                <a:spcPct val="100000"/>
              </a:lnSpc>
              <a:spcBef>
                <a:spcPts val="1400"/>
              </a:spcBef>
              <a:spcAft>
                <a:spcPts val="0"/>
              </a:spcAft>
              <a:buSzPts val="2000"/>
              <a:buNone/>
            </a:pPr>
            <a:r>
              <a:t/>
            </a:r>
            <a:endParaRPr sz="2000"/>
          </a:p>
        </p:txBody>
      </p:sp>
      <p:sp>
        <p:nvSpPr>
          <p:cNvPr id="210" name="Google Shape;210;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1" name="Google Shape;211;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5" name="Shape 215"/>
        <p:cNvGrpSpPr/>
        <p:nvPr/>
      </p:nvGrpSpPr>
      <p:grpSpPr>
        <a:xfrm>
          <a:off x="0" y="0"/>
          <a:ext cx="0" cy="0"/>
          <a:chOff x="0" y="0"/>
          <a:chExt cx="0" cy="0"/>
        </a:xfrm>
      </p:grpSpPr>
      <p:sp>
        <p:nvSpPr>
          <p:cNvPr id="216" name="Google Shape;216;p16"/>
          <p:cNvSpPr txBox="1"/>
          <p:nvPr>
            <p:ph type="title"/>
          </p:nvPr>
        </p:nvSpPr>
        <p:spPr>
          <a:xfrm>
            <a:off x="1024129" y="107545"/>
            <a:ext cx="8018272"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17" name="Google Shape;217;p16"/>
          <p:cNvSpPr txBox="1"/>
          <p:nvPr>
            <p:ph idx="1" type="body"/>
          </p:nvPr>
        </p:nvSpPr>
        <p:spPr>
          <a:xfrm>
            <a:off x="495301" y="914400"/>
            <a:ext cx="8894360" cy="5836055"/>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800"/>
              <a:buNone/>
            </a:pPr>
            <a:r>
              <a:rPr b="1" lang="en-US" sz="2800"/>
              <a:t>Debit Note</a:t>
            </a:r>
            <a:endParaRPr/>
          </a:p>
          <a:p>
            <a:pPr indent="-152400" lvl="0" marL="91440" rtl="0" algn="l">
              <a:lnSpc>
                <a:spcPct val="150000"/>
              </a:lnSpc>
              <a:spcBef>
                <a:spcPts val="1400"/>
              </a:spcBef>
              <a:spcAft>
                <a:spcPts val="0"/>
              </a:spcAft>
              <a:buSzPts val="2400"/>
              <a:buFont typeface="Noto Sans Symbols"/>
              <a:buChar char="⮚"/>
            </a:pPr>
            <a:r>
              <a:rPr lang="en-US" sz="2400"/>
              <a:t>This is raised by the creditor(supplier) and issued to the firm when the firm returns some goods to the creditor. It includes the following items:</a:t>
            </a:r>
            <a:endParaRPr/>
          </a:p>
          <a:p>
            <a:pPr indent="-152400" lvl="3" marL="594360" rtl="0" algn="l">
              <a:lnSpc>
                <a:spcPct val="100000"/>
              </a:lnSpc>
              <a:spcBef>
                <a:spcPts val="400"/>
              </a:spcBef>
              <a:spcAft>
                <a:spcPts val="0"/>
              </a:spcAft>
              <a:buSzPts val="2400"/>
              <a:buFont typeface="Noto Sans Symbols"/>
              <a:buChar char="❑"/>
            </a:pPr>
            <a:r>
              <a:rPr lang="en-US" sz="2400"/>
              <a:t> 	Name and address of the firm</a:t>
            </a:r>
            <a:endParaRPr/>
          </a:p>
          <a:p>
            <a:pPr indent="-152400" lvl="3" marL="594360" rtl="0" algn="l">
              <a:lnSpc>
                <a:spcPct val="100000"/>
              </a:lnSpc>
              <a:spcBef>
                <a:spcPts val="600"/>
              </a:spcBef>
              <a:spcAft>
                <a:spcPts val="0"/>
              </a:spcAft>
              <a:buSzPts val="2400"/>
              <a:buFont typeface="Noto Sans Symbols"/>
              <a:buChar char="❑"/>
            </a:pPr>
            <a:r>
              <a:rPr lang="en-US" sz="2400"/>
              <a:t> 	Name and address of the creditor</a:t>
            </a:r>
            <a:endParaRPr/>
          </a:p>
          <a:p>
            <a:pPr indent="-152400" lvl="3" marL="594360" rtl="0" algn="l">
              <a:lnSpc>
                <a:spcPct val="100000"/>
              </a:lnSpc>
              <a:spcBef>
                <a:spcPts val="600"/>
              </a:spcBef>
              <a:spcAft>
                <a:spcPts val="0"/>
              </a:spcAft>
              <a:buSzPts val="2400"/>
              <a:buFont typeface="Noto Sans Symbols"/>
              <a:buChar char="❑"/>
            </a:pPr>
            <a:r>
              <a:rPr lang="en-US" sz="2400"/>
              <a:t> 	Amount of debit</a:t>
            </a:r>
            <a:endParaRPr/>
          </a:p>
          <a:p>
            <a:pPr indent="-152400" lvl="3" marL="594360" rtl="0" algn="l">
              <a:lnSpc>
                <a:spcPct val="100000"/>
              </a:lnSpc>
              <a:spcBef>
                <a:spcPts val="600"/>
              </a:spcBef>
              <a:spcAft>
                <a:spcPts val="0"/>
              </a:spcAft>
              <a:buSzPts val="2400"/>
              <a:buFont typeface="Noto Sans Symbols"/>
              <a:buChar char="❑"/>
            </a:pPr>
            <a:r>
              <a:rPr lang="en-US" sz="2400"/>
              <a:t> 	Debit Note number</a:t>
            </a:r>
            <a:endParaRPr/>
          </a:p>
          <a:p>
            <a:pPr indent="-152400" lvl="3" marL="594360" rtl="0" algn="l">
              <a:lnSpc>
                <a:spcPct val="100000"/>
              </a:lnSpc>
              <a:spcBef>
                <a:spcPts val="600"/>
              </a:spcBef>
              <a:spcAft>
                <a:spcPts val="0"/>
              </a:spcAft>
              <a:buSzPts val="2400"/>
              <a:buFont typeface="Noto Sans Symbols"/>
              <a:buChar char="❑"/>
            </a:pPr>
            <a:r>
              <a:rPr lang="en-US" sz="2400"/>
              <a:t> 	Reason for the debit</a:t>
            </a:r>
            <a:endParaRPr/>
          </a:p>
          <a:p>
            <a:pPr indent="-177800" lvl="0" marL="91440" rtl="0" algn="l">
              <a:lnSpc>
                <a:spcPct val="100000"/>
              </a:lnSpc>
              <a:spcBef>
                <a:spcPts val="1600"/>
              </a:spcBef>
              <a:spcAft>
                <a:spcPts val="0"/>
              </a:spcAft>
              <a:buSzPts val="2800"/>
              <a:buFont typeface="Noto Sans Symbols"/>
              <a:buChar char="⮚"/>
            </a:pPr>
            <a:r>
              <a:rPr lang="en-US" sz="2800"/>
              <a:t>The purpose of the debit note is to inform the firm that the amount due to the creditor(supplier) has been reduced or cancelled.</a:t>
            </a:r>
            <a:endParaRPr sz="2800"/>
          </a:p>
        </p:txBody>
      </p:sp>
      <p:sp>
        <p:nvSpPr>
          <p:cNvPr id="218" name="Google Shape;218;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9" name="Google Shape;219;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3" name="Shape 223"/>
        <p:cNvGrpSpPr/>
        <p:nvPr/>
      </p:nvGrpSpPr>
      <p:grpSpPr>
        <a:xfrm>
          <a:off x="0" y="0"/>
          <a:ext cx="0" cy="0"/>
          <a:chOff x="0" y="0"/>
          <a:chExt cx="0" cy="0"/>
        </a:xfrm>
      </p:grpSpPr>
      <p:sp>
        <p:nvSpPr>
          <p:cNvPr id="224" name="Google Shape;224;p17"/>
          <p:cNvSpPr txBox="1"/>
          <p:nvPr>
            <p:ph type="title"/>
          </p:nvPr>
        </p:nvSpPr>
        <p:spPr>
          <a:xfrm>
            <a:off x="1024129" y="107545"/>
            <a:ext cx="8018272" cy="752264"/>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25" name="Google Shape;225;p17"/>
          <p:cNvSpPr txBox="1"/>
          <p:nvPr>
            <p:ph idx="1" type="body"/>
          </p:nvPr>
        </p:nvSpPr>
        <p:spPr>
          <a:xfrm>
            <a:off x="777923" y="965715"/>
            <a:ext cx="8652680" cy="5458547"/>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3200"/>
              <a:buNone/>
            </a:pPr>
            <a:r>
              <a:rPr b="1" lang="en-US" sz="3200"/>
              <a:t>Cash Receipts</a:t>
            </a:r>
            <a:endParaRPr/>
          </a:p>
          <a:p>
            <a:pPr indent="-152400" lvl="0" marL="91440" rtl="0" algn="l">
              <a:lnSpc>
                <a:spcPct val="150000"/>
              </a:lnSpc>
              <a:spcBef>
                <a:spcPts val="1400"/>
              </a:spcBef>
              <a:spcAft>
                <a:spcPts val="0"/>
              </a:spcAft>
              <a:buSzPts val="2400"/>
              <a:buFont typeface="Noto Sans Symbols"/>
              <a:buChar char="⮚"/>
            </a:pPr>
            <a:r>
              <a:rPr lang="en-US" sz="2400"/>
              <a:t>A receipt is raised by the firm and issued to customers or debtors when they make payments in the form of cash or cheques.  It shows:</a:t>
            </a:r>
            <a:endParaRPr/>
          </a:p>
          <a:p>
            <a:pPr indent="-137159" lvl="3" marL="594360" rtl="0" algn="l">
              <a:lnSpc>
                <a:spcPct val="150000"/>
              </a:lnSpc>
              <a:spcBef>
                <a:spcPts val="400"/>
              </a:spcBef>
              <a:spcAft>
                <a:spcPts val="0"/>
              </a:spcAft>
              <a:buSzPts val="1200"/>
              <a:buFont typeface="Noto Sans Symbols"/>
              <a:buChar char="❑"/>
            </a:pPr>
            <a:r>
              <a:rPr lang="en-US" sz="1200"/>
              <a:t> </a:t>
            </a:r>
            <a:r>
              <a:rPr lang="en-US" sz="2000"/>
              <a:t>	The name and address of the firm</a:t>
            </a:r>
            <a:endParaRPr/>
          </a:p>
          <a:p>
            <a:pPr indent="-137159" lvl="3" marL="594360" rtl="0" algn="l">
              <a:lnSpc>
                <a:spcPct val="150000"/>
              </a:lnSpc>
              <a:spcBef>
                <a:spcPts val="600"/>
              </a:spcBef>
              <a:spcAft>
                <a:spcPts val="0"/>
              </a:spcAft>
              <a:buSzPts val="2000"/>
              <a:buFont typeface="Noto Sans Symbols"/>
              <a:buChar char="❑"/>
            </a:pPr>
            <a:r>
              <a:rPr lang="en-US" sz="2000"/>
              <a:t> 	The date of the receipt</a:t>
            </a:r>
            <a:endParaRPr/>
          </a:p>
          <a:p>
            <a:pPr indent="-137159" lvl="3" marL="594360" rtl="0" algn="l">
              <a:lnSpc>
                <a:spcPct val="150000"/>
              </a:lnSpc>
              <a:spcBef>
                <a:spcPts val="600"/>
              </a:spcBef>
              <a:spcAft>
                <a:spcPts val="0"/>
              </a:spcAft>
              <a:buSzPts val="2000"/>
              <a:buFont typeface="Noto Sans Symbols"/>
              <a:buChar char="❑"/>
            </a:pPr>
            <a:r>
              <a:rPr lang="en-US" sz="2000"/>
              <a:t> 	Amount received (cash or cheque or other means of payment)</a:t>
            </a:r>
            <a:endParaRPr/>
          </a:p>
          <a:p>
            <a:pPr indent="-137159" lvl="3" marL="594360" rtl="0" algn="l">
              <a:lnSpc>
                <a:spcPct val="150000"/>
              </a:lnSpc>
              <a:spcBef>
                <a:spcPts val="600"/>
              </a:spcBef>
              <a:spcAft>
                <a:spcPts val="0"/>
              </a:spcAft>
              <a:buSzPts val="2000"/>
              <a:buFont typeface="Noto Sans Symbols"/>
              <a:buChar char="❑"/>
            </a:pPr>
            <a:r>
              <a:rPr lang="en-US" sz="2000"/>
              <a:t> 	Receipt number.</a:t>
            </a:r>
            <a:endParaRPr/>
          </a:p>
          <a:p>
            <a:pPr indent="0" lvl="0" marL="91440" rtl="0" algn="l">
              <a:lnSpc>
                <a:spcPct val="100000"/>
              </a:lnSpc>
              <a:spcBef>
                <a:spcPts val="1600"/>
              </a:spcBef>
              <a:spcAft>
                <a:spcPts val="0"/>
              </a:spcAft>
              <a:buSzPts val="2000"/>
              <a:buFont typeface="Noto Sans Symbols"/>
              <a:buNone/>
            </a:pPr>
            <a:r>
              <a:t/>
            </a:r>
            <a:endParaRPr sz="2000"/>
          </a:p>
        </p:txBody>
      </p:sp>
      <p:sp>
        <p:nvSpPr>
          <p:cNvPr id="226" name="Google Shape;226;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7" name="Google Shape;227;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1" name="Shape 231"/>
        <p:cNvGrpSpPr/>
        <p:nvPr/>
      </p:nvGrpSpPr>
      <p:grpSpPr>
        <a:xfrm>
          <a:off x="0" y="0"/>
          <a:ext cx="0" cy="0"/>
          <a:chOff x="0" y="0"/>
          <a:chExt cx="0" cy="0"/>
        </a:xfrm>
      </p:grpSpPr>
      <p:sp>
        <p:nvSpPr>
          <p:cNvPr id="232" name="Google Shape;232;p18"/>
          <p:cNvSpPr txBox="1"/>
          <p:nvPr>
            <p:ph type="title"/>
          </p:nvPr>
        </p:nvSpPr>
        <p:spPr>
          <a:xfrm>
            <a:off x="1024129" y="107545"/>
            <a:ext cx="8018272" cy="602139"/>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33" name="Google Shape;233;p18"/>
          <p:cNvSpPr txBox="1"/>
          <p:nvPr>
            <p:ph idx="1" type="body"/>
          </p:nvPr>
        </p:nvSpPr>
        <p:spPr>
          <a:xfrm>
            <a:off x="793312" y="709684"/>
            <a:ext cx="8479905" cy="5866626"/>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US" sz="2800"/>
              <a:t>Cheques/ Bankers draft.</a:t>
            </a:r>
            <a:endParaRPr/>
          </a:p>
          <a:p>
            <a:pPr indent="-127000" lvl="0" marL="91440" rtl="0" algn="l">
              <a:lnSpc>
                <a:spcPct val="100000"/>
              </a:lnSpc>
              <a:spcBef>
                <a:spcPts val="1400"/>
              </a:spcBef>
              <a:spcAft>
                <a:spcPts val="0"/>
              </a:spcAft>
              <a:buSzPts val="2000"/>
              <a:buFont typeface="Noto Sans Symbols"/>
              <a:buChar char="⮚"/>
            </a:pPr>
            <a:r>
              <a:rPr lang="en-US" sz="2000"/>
              <a:t>When a firm opens a current account with the bank, a cheque-book containing cheques issued. </a:t>
            </a:r>
            <a:endParaRPr/>
          </a:p>
          <a:p>
            <a:pPr indent="-127000" lvl="0" marL="91440" rtl="0" algn="l">
              <a:lnSpc>
                <a:spcPct val="100000"/>
              </a:lnSpc>
              <a:spcBef>
                <a:spcPts val="1400"/>
              </a:spcBef>
              <a:spcAft>
                <a:spcPts val="0"/>
              </a:spcAft>
              <a:buSzPts val="2000"/>
              <a:buFont typeface="Noto Sans Symbols"/>
              <a:buChar char="⮚"/>
            </a:pPr>
            <a:r>
              <a:rPr lang="en-US" sz="2000"/>
              <a:t>The cheques allow the firm to make payments against the account with the bank. When a firm issues a cheque to its creditors for payments, it authorizes the bank to honour payments against the firm’s account with the bank. The cheque contains the following information:</a:t>
            </a:r>
            <a:endParaRPr/>
          </a:p>
          <a:p>
            <a:pPr indent="-137159" lvl="4" marL="777240" rtl="0" algn="l">
              <a:lnSpc>
                <a:spcPct val="100000"/>
              </a:lnSpc>
              <a:spcBef>
                <a:spcPts val="200"/>
              </a:spcBef>
              <a:spcAft>
                <a:spcPts val="0"/>
              </a:spcAft>
              <a:buSzPts val="1800"/>
              <a:buFont typeface="Noto Sans Symbols"/>
              <a:buChar char="❑"/>
            </a:pPr>
            <a:r>
              <a:rPr b="1" lang="en-US" sz="1800"/>
              <a:t> 	Name and account number of the firm (account holder)</a:t>
            </a:r>
            <a:endParaRPr/>
          </a:p>
          <a:p>
            <a:pPr indent="-137159" lvl="4" marL="777240" rtl="0" algn="l">
              <a:lnSpc>
                <a:spcPct val="100000"/>
              </a:lnSpc>
              <a:spcBef>
                <a:spcPts val="400"/>
              </a:spcBef>
              <a:spcAft>
                <a:spcPts val="0"/>
              </a:spcAft>
              <a:buSzPts val="1800"/>
              <a:buFont typeface="Noto Sans Symbols"/>
              <a:buChar char="❑"/>
            </a:pPr>
            <a:r>
              <a:rPr b="1" lang="en-US" sz="1800"/>
              <a:t> 	The date of the cheque</a:t>
            </a:r>
            <a:endParaRPr/>
          </a:p>
          <a:p>
            <a:pPr indent="-137159" lvl="4" marL="777240" rtl="0" algn="l">
              <a:lnSpc>
                <a:spcPct val="100000"/>
              </a:lnSpc>
              <a:spcBef>
                <a:spcPts val="400"/>
              </a:spcBef>
              <a:spcAft>
                <a:spcPts val="0"/>
              </a:spcAft>
              <a:buSzPts val="1800"/>
              <a:buFont typeface="Noto Sans Symbols"/>
              <a:buChar char="❑"/>
            </a:pPr>
            <a:r>
              <a:rPr b="1" lang="en-US" sz="1800"/>
              <a:t> 	Name of the payee (creditor)</a:t>
            </a:r>
            <a:endParaRPr/>
          </a:p>
          <a:p>
            <a:pPr indent="-137159" lvl="4" marL="777240" rtl="0" algn="l">
              <a:lnSpc>
                <a:spcPct val="100000"/>
              </a:lnSpc>
              <a:spcBef>
                <a:spcPts val="400"/>
              </a:spcBef>
              <a:spcAft>
                <a:spcPts val="0"/>
              </a:spcAft>
              <a:buSzPts val="1800"/>
              <a:buFont typeface="Noto Sans Symbols"/>
              <a:buChar char="❑"/>
            </a:pPr>
            <a:r>
              <a:rPr b="1" lang="en-US" sz="1800"/>
              <a:t> 	Name of the firm’s bank</a:t>
            </a:r>
            <a:endParaRPr/>
          </a:p>
          <a:p>
            <a:pPr indent="-137159" lvl="4" marL="777240" rtl="0" algn="l">
              <a:lnSpc>
                <a:spcPct val="100000"/>
              </a:lnSpc>
              <a:spcBef>
                <a:spcPts val="400"/>
              </a:spcBef>
              <a:spcAft>
                <a:spcPts val="0"/>
              </a:spcAft>
              <a:buSzPts val="1800"/>
              <a:buFont typeface="Noto Sans Symbols"/>
              <a:buChar char="❑"/>
            </a:pPr>
            <a:r>
              <a:rPr b="1" lang="en-US" sz="1800"/>
              <a:t> 	Amount payable in words and figures</a:t>
            </a:r>
            <a:endParaRPr/>
          </a:p>
          <a:p>
            <a:pPr indent="-137159" lvl="4" marL="777240" rtl="0" algn="l">
              <a:lnSpc>
                <a:spcPct val="100000"/>
              </a:lnSpc>
              <a:spcBef>
                <a:spcPts val="400"/>
              </a:spcBef>
              <a:spcAft>
                <a:spcPts val="0"/>
              </a:spcAft>
              <a:buSzPts val="1800"/>
              <a:buFont typeface="Noto Sans Symbols"/>
              <a:buChar char="❑"/>
            </a:pPr>
            <a:r>
              <a:rPr b="1" lang="en-US" sz="1800"/>
              <a:t> 	The cheque number</a:t>
            </a:r>
            <a:endParaRPr/>
          </a:p>
          <a:p>
            <a:pPr indent="-137159" lvl="4" marL="777240" rtl="0" algn="l">
              <a:lnSpc>
                <a:spcPct val="100000"/>
              </a:lnSpc>
              <a:spcBef>
                <a:spcPts val="400"/>
              </a:spcBef>
              <a:spcAft>
                <a:spcPts val="0"/>
              </a:spcAft>
              <a:buSzPts val="1800"/>
              <a:buFont typeface="Noto Sans Symbols"/>
              <a:buChar char="❑"/>
            </a:pPr>
            <a:r>
              <a:rPr b="1" lang="en-US" sz="1800"/>
              <a:t> 	The authorized signature(s)</a:t>
            </a:r>
            <a:endParaRPr/>
          </a:p>
          <a:p>
            <a:pPr indent="0" lvl="0" marL="0" rtl="0" algn="l">
              <a:lnSpc>
                <a:spcPct val="100000"/>
              </a:lnSpc>
              <a:spcBef>
                <a:spcPts val="1600"/>
              </a:spcBef>
              <a:spcAft>
                <a:spcPts val="0"/>
              </a:spcAft>
              <a:buSzPts val="2000"/>
              <a:buNone/>
            </a:pPr>
            <a:r>
              <a:rPr b="1" i="1" lang="en-US" sz="2000"/>
              <a:t>NB: Cheques are frequently used modes of payment but could have some limitations. Some of </a:t>
            </a:r>
            <a:r>
              <a:rPr b="1" i="1" lang="en-US"/>
              <a:t>the limitations includes a cheque being dishonoured. </a:t>
            </a:r>
            <a:endParaRPr b="1" i="1" sz="2000"/>
          </a:p>
        </p:txBody>
      </p:sp>
      <p:sp>
        <p:nvSpPr>
          <p:cNvPr id="234" name="Google Shape;234;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5" name="Google Shape;235;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id="240" name="Google Shape;240;p19"/>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41" name="Google Shape;241;p19"/>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3200"/>
              <a:buNone/>
            </a:pPr>
            <a:r>
              <a:rPr b="1" lang="en-US" sz="3200"/>
              <a:t>Reasons for dishonouring a cheque.</a:t>
            </a:r>
            <a:endParaRPr/>
          </a:p>
          <a:p>
            <a:pPr indent="-171450" lvl="2" marL="528066" rtl="0" algn="l">
              <a:lnSpc>
                <a:spcPct val="150000"/>
              </a:lnSpc>
              <a:spcBef>
                <a:spcPts val="400"/>
              </a:spcBef>
              <a:spcAft>
                <a:spcPts val="0"/>
              </a:spcAft>
              <a:buSzPts val="1200"/>
              <a:buFont typeface="Noto Sans Symbols"/>
              <a:buChar char="❑"/>
            </a:pPr>
            <a:r>
              <a:rPr lang="en-US" sz="1200"/>
              <a:t> </a:t>
            </a:r>
            <a:r>
              <a:rPr lang="en-US" sz="2400"/>
              <a:t>	Having insufficient funds in the drawer’s account</a:t>
            </a:r>
            <a:endParaRPr/>
          </a:p>
          <a:p>
            <a:pPr indent="-171450" lvl="2" marL="528066" rtl="0" algn="l">
              <a:lnSpc>
                <a:spcPct val="150000"/>
              </a:lnSpc>
              <a:spcBef>
                <a:spcPts val="600"/>
              </a:spcBef>
              <a:spcAft>
                <a:spcPts val="0"/>
              </a:spcAft>
              <a:buSzPts val="2400"/>
              <a:buFont typeface="Noto Sans Symbols"/>
              <a:buChar char="❑"/>
            </a:pPr>
            <a:r>
              <a:rPr lang="en-US" sz="2400"/>
              <a:t> 	Mismatching signatures</a:t>
            </a:r>
            <a:endParaRPr/>
          </a:p>
          <a:p>
            <a:pPr indent="-171450" lvl="2" marL="528066" rtl="0" algn="l">
              <a:lnSpc>
                <a:spcPct val="150000"/>
              </a:lnSpc>
              <a:spcBef>
                <a:spcPts val="600"/>
              </a:spcBef>
              <a:spcAft>
                <a:spcPts val="0"/>
              </a:spcAft>
              <a:buSzPts val="2400"/>
              <a:buFont typeface="Noto Sans Symbols"/>
              <a:buChar char="❑"/>
            </a:pPr>
            <a:r>
              <a:rPr lang="en-US" sz="2400"/>
              <a:t> 	Notice of death of drawer</a:t>
            </a:r>
            <a:endParaRPr/>
          </a:p>
          <a:p>
            <a:pPr indent="-171450" lvl="2" marL="528066" rtl="0" algn="l">
              <a:lnSpc>
                <a:spcPct val="150000"/>
              </a:lnSpc>
              <a:spcBef>
                <a:spcPts val="600"/>
              </a:spcBef>
              <a:spcAft>
                <a:spcPts val="0"/>
              </a:spcAft>
              <a:buSzPts val="2400"/>
              <a:buFont typeface="Noto Sans Symbols"/>
              <a:buChar char="❑"/>
            </a:pPr>
            <a:r>
              <a:rPr lang="en-US" sz="2400"/>
              <a:t> 	Mismatch in amount in figures and words</a:t>
            </a:r>
            <a:endParaRPr/>
          </a:p>
          <a:p>
            <a:pPr indent="-171450" lvl="2" marL="528066" rtl="0" algn="l">
              <a:lnSpc>
                <a:spcPct val="150000"/>
              </a:lnSpc>
              <a:spcBef>
                <a:spcPts val="600"/>
              </a:spcBef>
              <a:spcAft>
                <a:spcPts val="0"/>
              </a:spcAft>
              <a:buSzPts val="2400"/>
              <a:buFont typeface="Noto Sans Symbols"/>
              <a:buChar char="❑"/>
            </a:pPr>
            <a:r>
              <a:rPr lang="en-US" sz="2400"/>
              <a:t> 	Overwriting</a:t>
            </a:r>
            <a:endParaRPr/>
          </a:p>
          <a:p>
            <a:pPr indent="-171450" lvl="2" marL="528066" rtl="0" algn="l">
              <a:lnSpc>
                <a:spcPct val="150000"/>
              </a:lnSpc>
              <a:spcBef>
                <a:spcPts val="600"/>
              </a:spcBef>
              <a:spcAft>
                <a:spcPts val="0"/>
              </a:spcAft>
              <a:buSzPts val="2400"/>
              <a:buFont typeface="Noto Sans Symbols"/>
              <a:buChar char="❑"/>
            </a:pPr>
            <a:r>
              <a:rPr lang="en-US" sz="2400"/>
              <a:t> 	Damaged cheque</a:t>
            </a:r>
            <a:endParaRPr/>
          </a:p>
          <a:p>
            <a:pPr indent="-171450" lvl="2" marL="528066" rtl="0" algn="l">
              <a:lnSpc>
                <a:spcPct val="150000"/>
              </a:lnSpc>
              <a:spcBef>
                <a:spcPts val="600"/>
              </a:spcBef>
              <a:spcAft>
                <a:spcPts val="0"/>
              </a:spcAft>
              <a:buSzPts val="2400"/>
              <a:buFont typeface="Noto Sans Symbols"/>
              <a:buChar char="❑"/>
            </a:pPr>
            <a:r>
              <a:rPr lang="en-US" sz="2400"/>
              <a:t> 	The date of the cheque </a:t>
            </a:r>
            <a:endParaRPr sz="2400"/>
          </a:p>
        </p:txBody>
      </p:sp>
      <p:sp>
        <p:nvSpPr>
          <p:cNvPr id="242" name="Google Shape;242;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3" name="Google Shape;243;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7" name="Shape 247"/>
        <p:cNvGrpSpPr/>
        <p:nvPr/>
      </p:nvGrpSpPr>
      <p:grpSpPr>
        <a:xfrm>
          <a:off x="0" y="0"/>
          <a:ext cx="0" cy="0"/>
          <a:chOff x="0" y="0"/>
          <a:chExt cx="0" cy="0"/>
        </a:xfrm>
      </p:grpSpPr>
      <p:sp>
        <p:nvSpPr>
          <p:cNvPr id="248" name="Google Shape;248;p20"/>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49" name="Google Shape;249;p20"/>
          <p:cNvSpPr txBox="1"/>
          <p:nvPr>
            <p:ph idx="1" type="body"/>
          </p:nvPr>
        </p:nvSpPr>
        <p:spPr>
          <a:xfrm>
            <a:off x="777922" y="873456"/>
            <a:ext cx="8652681" cy="5876999"/>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3200"/>
              <a:buNone/>
            </a:pPr>
            <a:r>
              <a:rPr b="1" lang="en-US" sz="3200"/>
              <a:t>Petty Cash Vouchers;</a:t>
            </a:r>
            <a:endParaRPr/>
          </a:p>
          <a:p>
            <a:pPr indent="-127000" lvl="0" marL="91440" rtl="0" algn="l">
              <a:lnSpc>
                <a:spcPct val="100000"/>
              </a:lnSpc>
              <a:spcBef>
                <a:spcPts val="1400"/>
              </a:spcBef>
              <a:spcAft>
                <a:spcPts val="0"/>
              </a:spcAft>
              <a:buSzPts val="2000"/>
              <a:buFont typeface="Noto Sans Symbols"/>
              <a:buChar char="⮚"/>
            </a:pPr>
            <a:r>
              <a:rPr lang="en-US" sz="2000"/>
              <a:t>A petty cash voucher is raised by a cashier to seek authority for payments (payments of small value in the firm which require cash payments e.g. fuel, bus-fare, office snacks), which is approved by a senior manager and filed for record purpose. It shows:</a:t>
            </a:r>
            <a:endParaRPr/>
          </a:p>
          <a:p>
            <a:pPr indent="-171450" lvl="8" marL="1442466" rtl="0" algn="l">
              <a:lnSpc>
                <a:spcPct val="100000"/>
              </a:lnSpc>
              <a:spcBef>
                <a:spcPts val="400"/>
              </a:spcBef>
              <a:spcAft>
                <a:spcPts val="0"/>
              </a:spcAft>
              <a:buSzPts val="1200"/>
              <a:buFont typeface="Noto Sans Symbols"/>
              <a:buChar char="❑"/>
            </a:pPr>
            <a:r>
              <a:rPr lang="en-US" sz="1200"/>
              <a:t> </a:t>
            </a:r>
            <a:r>
              <a:rPr lang="en-US" sz="2400"/>
              <a:t>	Date of payment</a:t>
            </a:r>
            <a:endParaRPr/>
          </a:p>
          <a:p>
            <a:pPr indent="-171450" lvl="8" marL="1442466" rtl="0" algn="l">
              <a:lnSpc>
                <a:spcPct val="100000"/>
              </a:lnSpc>
              <a:spcBef>
                <a:spcPts val="600"/>
              </a:spcBef>
              <a:spcAft>
                <a:spcPts val="0"/>
              </a:spcAft>
              <a:buSzPts val="2400"/>
              <a:buFont typeface="Noto Sans Symbols"/>
              <a:buChar char="❑"/>
            </a:pPr>
            <a:r>
              <a:rPr lang="en-US" sz="2400"/>
              <a:t> 	Amount paid</a:t>
            </a:r>
            <a:endParaRPr/>
          </a:p>
          <a:p>
            <a:pPr indent="-171450" lvl="8" marL="1442466" rtl="0" algn="l">
              <a:lnSpc>
                <a:spcPct val="100000"/>
              </a:lnSpc>
              <a:spcBef>
                <a:spcPts val="600"/>
              </a:spcBef>
              <a:spcAft>
                <a:spcPts val="0"/>
              </a:spcAft>
              <a:buSzPts val="2400"/>
              <a:buFont typeface="Noto Sans Symbols"/>
              <a:buChar char="❑"/>
            </a:pPr>
            <a:r>
              <a:rPr lang="en-US" sz="2400"/>
              <a:t> 	Reason for payment</a:t>
            </a:r>
            <a:endParaRPr/>
          </a:p>
          <a:p>
            <a:pPr indent="-171450" lvl="8" marL="1442466" rtl="0" algn="l">
              <a:lnSpc>
                <a:spcPct val="100000"/>
              </a:lnSpc>
              <a:spcBef>
                <a:spcPts val="600"/>
              </a:spcBef>
              <a:spcAft>
                <a:spcPts val="0"/>
              </a:spcAft>
              <a:buSzPts val="2400"/>
              <a:buFont typeface="Noto Sans Symbols"/>
              <a:buChar char="❑"/>
            </a:pPr>
            <a:r>
              <a:rPr lang="en-US" sz="2400"/>
              <a:t> 	Authorized signature(s):</a:t>
            </a:r>
            <a:endParaRPr/>
          </a:p>
          <a:p>
            <a:pPr indent="-171450" lvl="8" marL="1442466" rtl="0" algn="l">
              <a:lnSpc>
                <a:spcPct val="100000"/>
              </a:lnSpc>
              <a:spcBef>
                <a:spcPts val="600"/>
              </a:spcBef>
              <a:spcAft>
                <a:spcPts val="0"/>
              </a:spcAft>
              <a:buSzPts val="2400"/>
              <a:buFont typeface="Noto Sans Symbols"/>
              <a:buChar char="❑"/>
            </a:pPr>
            <a:r>
              <a:rPr lang="en-US" sz="2400"/>
              <a:t> 	Person approving</a:t>
            </a:r>
            <a:endParaRPr/>
          </a:p>
          <a:p>
            <a:pPr indent="-171450" lvl="8" marL="1442466" rtl="0" algn="l">
              <a:lnSpc>
                <a:spcPct val="100000"/>
              </a:lnSpc>
              <a:spcBef>
                <a:spcPts val="600"/>
              </a:spcBef>
              <a:spcAft>
                <a:spcPts val="0"/>
              </a:spcAft>
              <a:buSzPts val="2400"/>
              <a:buFont typeface="Noto Sans Symbols"/>
              <a:buChar char="❑"/>
            </a:pPr>
            <a:r>
              <a:rPr lang="en-US" sz="2400"/>
              <a:t> 	Person receiving</a:t>
            </a:r>
            <a:endParaRPr/>
          </a:p>
          <a:p>
            <a:pPr indent="-152400" lvl="0" marL="91440" rtl="0" algn="l">
              <a:lnSpc>
                <a:spcPct val="100000"/>
              </a:lnSpc>
              <a:spcBef>
                <a:spcPts val="1600"/>
              </a:spcBef>
              <a:spcAft>
                <a:spcPts val="0"/>
              </a:spcAft>
              <a:buSzPts val="2400"/>
              <a:buFont typeface="Noto Sans Symbols"/>
              <a:buChar char="⮚"/>
            </a:pPr>
            <a:r>
              <a:rPr lang="en-US" sz="2400"/>
              <a:t>The person receiving the money must then return a document supporting how the money was utilized e.g. fuel receipt, bus ticket e.t.</a:t>
            </a:r>
            <a:r>
              <a:rPr lang="en-US" sz="2000"/>
              <a:t>c.</a:t>
            </a:r>
            <a:endParaRPr/>
          </a:p>
          <a:p>
            <a:pPr indent="0" lvl="0" marL="0" rtl="0" algn="l">
              <a:lnSpc>
                <a:spcPct val="100000"/>
              </a:lnSpc>
              <a:spcBef>
                <a:spcPts val="1400"/>
              </a:spcBef>
              <a:spcAft>
                <a:spcPts val="0"/>
              </a:spcAft>
              <a:buSzPts val="2000"/>
              <a:buNone/>
            </a:pPr>
            <a:r>
              <a:t/>
            </a:r>
            <a:endParaRPr sz="2000"/>
          </a:p>
        </p:txBody>
      </p:sp>
      <p:sp>
        <p:nvSpPr>
          <p:cNvPr id="250" name="Google Shape;250;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1" name="Google Shape;251;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5" name="Shape 255"/>
        <p:cNvGrpSpPr/>
        <p:nvPr/>
      </p:nvGrpSpPr>
      <p:grpSpPr>
        <a:xfrm>
          <a:off x="0" y="0"/>
          <a:ext cx="0" cy="0"/>
          <a:chOff x="0" y="0"/>
          <a:chExt cx="0" cy="0"/>
        </a:xfrm>
      </p:grpSpPr>
      <p:sp>
        <p:nvSpPr>
          <p:cNvPr id="256" name="Google Shape;256;p21"/>
          <p:cNvSpPr txBox="1"/>
          <p:nvPr>
            <p:ph type="title"/>
          </p:nvPr>
        </p:nvSpPr>
        <p:spPr>
          <a:xfrm>
            <a:off x="1024129" y="107545"/>
            <a:ext cx="8269996" cy="76263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57" name="Google Shape;257;p21"/>
          <p:cNvSpPr txBox="1"/>
          <p:nvPr>
            <p:ph idx="1" type="body"/>
          </p:nvPr>
        </p:nvSpPr>
        <p:spPr>
          <a:xfrm>
            <a:off x="901300" y="870181"/>
            <a:ext cx="8392825" cy="5554082"/>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US" sz="2800"/>
              <a:t>Other correspondences</a:t>
            </a:r>
            <a:endParaRPr/>
          </a:p>
          <a:p>
            <a:pPr indent="0" lvl="0" marL="0" rtl="0" algn="l">
              <a:lnSpc>
                <a:spcPct val="100000"/>
              </a:lnSpc>
              <a:spcBef>
                <a:spcPts val="1400"/>
              </a:spcBef>
              <a:spcAft>
                <a:spcPts val="0"/>
              </a:spcAft>
              <a:buSzPts val="2400"/>
              <a:buNone/>
            </a:pPr>
            <a:r>
              <a:rPr lang="en-US" sz="2400"/>
              <a:t>These include information received within or outside the firm that has a financial implication in the accounts.</a:t>
            </a:r>
            <a:endParaRPr/>
          </a:p>
          <a:p>
            <a:pPr indent="0" lvl="0" marL="0" rtl="0" algn="l">
              <a:lnSpc>
                <a:spcPct val="100000"/>
              </a:lnSpc>
              <a:spcBef>
                <a:spcPts val="1400"/>
              </a:spcBef>
              <a:spcAft>
                <a:spcPts val="0"/>
              </a:spcAft>
              <a:buSzPts val="2400"/>
              <a:buNone/>
            </a:pPr>
            <a:r>
              <a:rPr b="1" lang="en-US" sz="2400"/>
              <a:t>Examples are:</a:t>
            </a:r>
            <a:endParaRPr/>
          </a:p>
          <a:p>
            <a:pPr indent="-152400" lvl="0" marL="91440" rtl="0" algn="l">
              <a:lnSpc>
                <a:spcPct val="100000"/>
              </a:lnSpc>
              <a:spcBef>
                <a:spcPts val="1400"/>
              </a:spcBef>
              <a:spcAft>
                <a:spcPts val="0"/>
              </a:spcAft>
              <a:buSzPts val="2400"/>
              <a:buFont typeface="Noto Sans Symbols"/>
              <a:buChar char="❑"/>
            </a:pPr>
            <a:r>
              <a:rPr lang="en-US" sz="2400"/>
              <a:t> Letters from the firm’s lawyers about a debtor’s balance.</a:t>
            </a:r>
            <a:endParaRPr/>
          </a:p>
          <a:p>
            <a:pPr indent="-152400" lvl="0" marL="91440" rtl="0" algn="l">
              <a:lnSpc>
                <a:spcPct val="100000"/>
              </a:lnSpc>
              <a:spcBef>
                <a:spcPts val="1400"/>
              </a:spcBef>
              <a:spcAft>
                <a:spcPts val="0"/>
              </a:spcAft>
              <a:buSzPts val="2400"/>
              <a:buFont typeface="Noto Sans Symbols"/>
              <a:buChar char="❑"/>
            </a:pPr>
            <a:r>
              <a:rPr lang="en-US" sz="2400"/>
              <a:t> Hire-purchase/credit sale or credit purchase agreements that relate to non- current assets.</a:t>
            </a:r>
            <a:endParaRPr/>
          </a:p>
          <a:p>
            <a:pPr indent="-152400" lvl="0" marL="91440" rtl="0" algn="l">
              <a:lnSpc>
                <a:spcPct val="100000"/>
              </a:lnSpc>
              <a:spcBef>
                <a:spcPts val="1400"/>
              </a:spcBef>
              <a:spcAft>
                <a:spcPts val="0"/>
              </a:spcAft>
              <a:buSzPts val="2400"/>
              <a:buFont typeface="Noto Sans Symbols"/>
              <a:buChar char="❑"/>
            </a:pPr>
            <a:r>
              <a:rPr lang="en-US" sz="2400"/>
              <a:t> Memorandum from a senior manager requiring changes to be made in the accounts. </a:t>
            </a:r>
            <a:endParaRPr/>
          </a:p>
          <a:p>
            <a:pPr indent="-152400" lvl="0" marL="91440" rtl="0" algn="l">
              <a:lnSpc>
                <a:spcPct val="100000"/>
              </a:lnSpc>
              <a:spcBef>
                <a:spcPts val="1400"/>
              </a:spcBef>
              <a:spcAft>
                <a:spcPts val="0"/>
              </a:spcAft>
              <a:buSzPts val="2400"/>
              <a:buFont typeface="Noto Sans Symbols"/>
              <a:buChar char="❑"/>
            </a:pPr>
            <a:r>
              <a:rPr lang="en-US" sz="2400"/>
              <a:t> Bank statement from the bank, e.g. bank charges.</a:t>
            </a:r>
            <a:endParaRPr/>
          </a:p>
          <a:p>
            <a:pPr indent="0" lvl="0" marL="0" rtl="0" algn="l">
              <a:lnSpc>
                <a:spcPct val="100000"/>
              </a:lnSpc>
              <a:spcBef>
                <a:spcPts val="1400"/>
              </a:spcBef>
              <a:spcAft>
                <a:spcPts val="0"/>
              </a:spcAft>
              <a:buSzPts val="2000"/>
              <a:buNone/>
            </a:pPr>
            <a:r>
              <a:t/>
            </a:r>
            <a:endParaRPr sz="2000"/>
          </a:p>
        </p:txBody>
      </p:sp>
      <p:sp>
        <p:nvSpPr>
          <p:cNvPr id="258" name="Google Shape;258;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9" name="Google Shape;259;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3" name="Shape 263"/>
        <p:cNvGrpSpPr/>
        <p:nvPr/>
      </p:nvGrpSpPr>
      <p:grpSpPr>
        <a:xfrm>
          <a:off x="0" y="0"/>
          <a:ext cx="0" cy="0"/>
          <a:chOff x="0" y="0"/>
          <a:chExt cx="0" cy="0"/>
        </a:xfrm>
      </p:grpSpPr>
      <p:sp>
        <p:nvSpPr>
          <p:cNvPr id="264" name="Google Shape;264;p22"/>
          <p:cNvSpPr txBox="1"/>
          <p:nvPr>
            <p:ph type="title"/>
          </p:nvPr>
        </p:nvSpPr>
        <p:spPr>
          <a:xfrm>
            <a:off x="1024130" y="175784"/>
            <a:ext cx="8452518" cy="71132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65" name="Google Shape;265;p22"/>
          <p:cNvSpPr txBox="1"/>
          <p:nvPr>
            <p:ph idx="1" type="body"/>
          </p:nvPr>
        </p:nvSpPr>
        <p:spPr>
          <a:xfrm>
            <a:off x="750627" y="887104"/>
            <a:ext cx="8726021" cy="5795112"/>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400"/>
              <a:buNone/>
            </a:pPr>
            <a:r>
              <a:rPr b="1" lang="en-US" sz="2400"/>
              <a:t>BOOKS OF PRIME/ORIGINAL ENTRY</a:t>
            </a:r>
            <a:endParaRPr/>
          </a:p>
          <a:p>
            <a:pPr indent="-127000" lvl="0" marL="91440" rtl="0" algn="l">
              <a:lnSpc>
                <a:spcPct val="150000"/>
              </a:lnSpc>
              <a:spcBef>
                <a:spcPts val="1400"/>
              </a:spcBef>
              <a:spcAft>
                <a:spcPts val="0"/>
              </a:spcAft>
              <a:buSzPts val="2000"/>
              <a:buFont typeface="Noto Sans Symbols"/>
              <a:buChar char="⮚"/>
            </a:pPr>
            <a:r>
              <a:rPr lang="en-US" sz="2000"/>
              <a:t>In the practice of accounting and processes, the recording of transactions all the way to the analysing and reporting of the financial information, a series of steps is followed.</a:t>
            </a:r>
            <a:endParaRPr/>
          </a:p>
          <a:p>
            <a:pPr indent="-127000" lvl="0" marL="91440" rtl="0" algn="l">
              <a:lnSpc>
                <a:spcPct val="150000"/>
              </a:lnSpc>
              <a:spcBef>
                <a:spcPts val="1400"/>
              </a:spcBef>
              <a:spcAft>
                <a:spcPts val="0"/>
              </a:spcAft>
              <a:buSzPts val="2000"/>
              <a:buFont typeface="Noto Sans Symbols"/>
              <a:buChar char="⮚"/>
            </a:pPr>
            <a:r>
              <a:rPr lang="en-US" sz="2000"/>
              <a:t> This follows from the identifying transactions (source documents), recording (books of prime entry and subsidiary books) summarizing in the information using a trial balance and then building up the Income statement and the statement of financial position among other financial statements. </a:t>
            </a:r>
            <a:endParaRPr/>
          </a:p>
          <a:p>
            <a:pPr indent="-127000" lvl="0" marL="91440" rtl="0" algn="l">
              <a:lnSpc>
                <a:spcPct val="150000"/>
              </a:lnSpc>
              <a:spcBef>
                <a:spcPts val="1400"/>
              </a:spcBef>
              <a:spcAft>
                <a:spcPts val="0"/>
              </a:spcAft>
              <a:buSzPts val="2000"/>
              <a:buFont typeface="Noto Sans Symbols"/>
              <a:buChar char="⮚"/>
            </a:pPr>
            <a:r>
              <a:rPr lang="en-US" sz="2000"/>
              <a:t>The first records of transactions in an entity or any organisation, starts in the books of prime entry followed by the subsidiary books. </a:t>
            </a:r>
            <a:endParaRPr/>
          </a:p>
          <a:p>
            <a:pPr indent="0" lvl="0" marL="0" rtl="0" algn="l">
              <a:lnSpc>
                <a:spcPct val="150000"/>
              </a:lnSpc>
              <a:spcBef>
                <a:spcPts val="1400"/>
              </a:spcBef>
              <a:spcAft>
                <a:spcPts val="0"/>
              </a:spcAft>
              <a:buSzPts val="2000"/>
              <a:buNone/>
            </a:pPr>
            <a:r>
              <a:t/>
            </a:r>
            <a:endParaRPr sz="2000"/>
          </a:p>
        </p:txBody>
      </p:sp>
      <p:sp>
        <p:nvSpPr>
          <p:cNvPr id="266" name="Google Shape;266;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7" name="Google Shape;267;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1" name="Shape 271"/>
        <p:cNvGrpSpPr/>
        <p:nvPr/>
      </p:nvGrpSpPr>
      <p:grpSpPr>
        <a:xfrm>
          <a:off x="0" y="0"/>
          <a:ext cx="0" cy="0"/>
          <a:chOff x="0" y="0"/>
          <a:chExt cx="0" cy="0"/>
        </a:xfrm>
      </p:grpSpPr>
      <p:sp>
        <p:nvSpPr>
          <p:cNvPr id="272" name="Google Shape;272;p23"/>
          <p:cNvSpPr txBox="1"/>
          <p:nvPr>
            <p:ph type="title"/>
          </p:nvPr>
        </p:nvSpPr>
        <p:spPr>
          <a:xfrm>
            <a:off x="1024128" y="107546"/>
            <a:ext cx="8338235"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RECORDING ACCOUNTING TRANSACTIONS EVENTS AND SUMMARISING ACCOUNTING DATA</a:t>
            </a:r>
            <a:endParaRPr sz="2800"/>
          </a:p>
        </p:txBody>
      </p:sp>
      <p:sp>
        <p:nvSpPr>
          <p:cNvPr id="273" name="Google Shape;273;p23"/>
          <p:cNvSpPr txBox="1"/>
          <p:nvPr>
            <p:ph idx="1" type="body"/>
          </p:nvPr>
        </p:nvSpPr>
        <p:spPr>
          <a:xfrm>
            <a:off x="859809" y="873456"/>
            <a:ext cx="8598089" cy="5876997"/>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800"/>
              <a:buNone/>
            </a:pPr>
            <a:r>
              <a:rPr b="1" lang="en-US" sz="2800"/>
              <a:t>The books of prime entry include: </a:t>
            </a:r>
            <a:endParaRPr/>
          </a:p>
          <a:p>
            <a:pPr indent="-137159" lvl="4" marL="777240" rtl="0" algn="l">
              <a:lnSpc>
                <a:spcPct val="100000"/>
              </a:lnSpc>
              <a:spcBef>
                <a:spcPts val="400"/>
              </a:spcBef>
              <a:spcAft>
                <a:spcPts val="0"/>
              </a:spcAft>
              <a:buSzPts val="2000"/>
              <a:buFont typeface="Noto Sans Symbols"/>
              <a:buChar char="❑"/>
            </a:pPr>
            <a:r>
              <a:rPr lang="en-US" sz="2000"/>
              <a:t> 	The Sales Day Book/Sales Journal</a:t>
            </a:r>
            <a:endParaRPr/>
          </a:p>
          <a:p>
            <a:pPr indent="-137159" lvl="4" marL="777240" rtl="0" algn="l">
              <a:lnSpc>
                <a:spcPct val="100000"/>
              </a:lnSpc>
              <a:spcBef>
                <a:spcPts val="600"/>
              </a:spcBef>
              <a:spcAft>
                <a:spcPts val="0"/>
              </a:spcAft>
              <a:buSzPts val="2000"/>
              <a:buFont typeface="Noto Sans Symbols"/>
              <a:buChar char="❑"/>
            </a:pPr>
            <a:r>
              <a:rPr lang="en-US" sz="2000"/>
              <a:t> 	The Sales Returns Day Book/Sales Returns Journal</a:t>
            </a:r>
            <a:endParaRPr/>
          </a:p>
          <a:p>
            <a:pPr indent="-137159" lvl="4" marL="777240" rtl="0" algn="l">
              <a:lnSpc>
                <a:spcPct val="100000"/>
              </a:lnSpc>
              <a:spcBef>
                <a:spcPts val="600"/>
              </a:spcBef>
              <a:spcAft>
                <a:spcPts val="0"/>
              </a:spcAft>
              <a:buSzPts val="2000"/>
              <a:buFont typeface="Noto Sans Symbols"/>
              <a:buChar char="❑"/>
            </a:pPr>
            <a:r>
              <a:rPr lang="en-US" sz="2000"/>
              <a:t> 	The Purchases Day Book/The Purchases Journal</a:t>
            </a:r>
            <a:endParaRPr/>
          </a:p>
          <a:p>
            <a:pPr indent="-137159" lvl="4" marL="777240" rtl="0" algn="l">
              <a:lnSpc>
                <a:spcPct val="100000"/>
              </a:lnSpc>
              <a:spcBef>
                <a:spcPts val="600"/>
              </a:spcBef>
              <a:spcAft>
                <a:spcPts val="0"/>
              </a:spcAft>
              <a:buSzPts val="2000"/>
              <a:buFont typeface="Noto Sans Symbols"/>
              <a:buChar char="❑"/>
            </a:pPr>
            <a:r>
              <a:rPr lang="en-US" sz="2000"/>
              <a:t> 	The Purchases returns Day Book/Purchases Returns Journal</a:t>
            </a:r>
            <a:endParaRPr/>
          </a:p>
          <a:p>
            <a:pPr indent="-137159" lvl="4" marL="777240" rtl="0" algn="l">
              <a:lnSpc>
                <a:spcPct val="100000"/>
              </a:lnSpc>
              <a:spcBef>
                <a:spcPts val="600"/>
              </a:spcBef>
              <a:spcAft>
                <a:spcPts val="0"/>
              </a:spcAft>
              <a:buSzPts val="2000"/>
              <a:buFont typeface="Noto Sans Symbols"/>
              <a:buChar char="❑"/>
            </a:pPr>
            <a:r>
              <a:rPr lang="en-US" sz="2000"/>
              <a:t> 	The Cash Book</a:t>
            </a:r>
            <a:endParaRPr/>
          </a:p>
          <a:p>
            <a:pPr indent="-137159" lvl="4" marL="777240" rtl="0" algn="l">
              <a:lnSpc>
                <a:spcPct val="100000"/>
              </a:lnSpc>
              <a:spcBef>
                <a:spcPts val="600"/>
              </a:spcBef>
              <a:spcAft>
                <a:spcPts val="0"/>
              </a:spcAft>
              <a:buSzPts val="2000"/>
              <a:buFont typeface="Noto Sans Symbols"/>
              <a:buChar char="❑"/>
            </a:pPr>
            <a:r>
              <a:rPr lang="en-US" sz="2000"/>
              <a:t> 	The General Journal/The Journal Proper</a:t>
            </a:r>
            <a:endParaRPr/>
          </a:p>
          <a:p>
            <a:pPr indent="0" lvl="4" marL="640080" rtl="0" algn="l">
              <a:lnSpc>
                <a:spcPct val="100000"/>
              </a:lnSpc>
              <a:spcBef>
                <a:spcPts val="600"/>
              </a:spcBef>
              <a:spcAft>
                <a:spcPts val="0"/>
              </a:spcAft>
              <a:buSzPts val="2400"/>
              <a:buNone/>
            </a:pPr>
            <a:r>
              <a:rPr b="1" lang="en-US" sz="2400"/>
              <a:t>The Subsidiary Books of Financial Accounting include</a:t>
            </a:r>
            <a:r>
              <a:rPr lang="en-US" sz="2000"/>
              <a:t>:</a:t>
            </a:r>
            <a:endParaRPr/>
          </a:p>
          <a:p>
            <a:pPr indent="-137159" lvl="8" marL="1362456" rtl="0" algn="l">
              <a:lnSpc>
                <a:spcPct val="100000"/>
              </a:lnSpc>
              <a:spcBef>
                <a:spcPts val="600"/>
              </a:spcBef>
              <a:spcAft>
                <a:spcPts val="0"/>
              </a:spcAft>
              <a:buSzPts val="2000"/>
              <a:buFont typeface="Noto Sans Symbols"/>
              <a:buChar char="⮚"/>
            </a:pPr>
            <a:r>
              <a:rPr lang="en-US" sz="2000"/>
              <a:t> </a:t>
            </a:r>
            <a:r>
              <a:rPr lang="en-US" sz="2400"/>
              <a:t>	The sales Ledger</a:t>
            </a:r>
            <a:endParaRPr/>
          </a:p>
          <a:p>
            <a:pPr indent="-152400" lvl="8" marL="1362456" rtl="0" algn="l">
              <a:lnSpc>
                <a:spcPct val="100000"/>
              </a:lnSpc>
              <a:spcBef>
                <a:spcPts val="600"/>
              </a:spcBef>
              <a:spcAft>
                <a:spcPts val="0"/>
              </a:spcAft>
              <a:buSzPts val="2400"/>
              <a:buFont typeface="Noto Sans Symbols"/>
              <a:buChar char="⮚"/>
            </a:pPr>
            <a:r>
              <a:rPr lang="en-US" sz="2400"/>
              <a:t> 	The sales returns ledger</a:t>
            </a:r>
            <a:endParaRPr/>
          </a:p>
          <a:p>
            <a:pPr indent="-152400" lvl="8" marL="1362456" rtl="0" algn="l">
              <a:lnSpc>
                <a:spcPct val="100000"/>
              </a:lnSpc>
              <a:spcBef>
                <a:spcPts val="600"/>
              </a:spcBef>
              <a:spcAft>
                <a:spcPts val="0"/>
              </a:spcAft>
              <a:buSzPts val="2400"/>
              <a:buFont typeface="Noto Sans Symbols"/>
              <a:buChar char="⮚"/>
            </a:pPr>
            <a:r>
              <a:rPr lang="en-US" sz="2400"/>
              <a:t> 	The purchases Ledger</a:t>
            </a:r>
            <a:endParaRPr/>
          </a:p>
          <a:p>
            <a:pPr indent="-152400" lvl="8" marL="1362456" rtl="0" algn="l">
              <a:lnSpc>
                <a:spcPct val="100000"/>
              </a:lnSpc>
              <a:spcBef>
                <a:spcPts val="600"/>
              </a:spcBef>
              <a:spcAft>
                <a:spcPts val="0"/>
              </a:spcAft>
              <a:buSzPts val="2400"/>
              <a:buFont typeface="Noto Sans Symbols"/>
              <a:buChar char="⮚"/>
            </a:pPr>
            <a:r>
              <a:rPr lang="en-US" sz="2400"/>
              <a:t> 	The purchases Returns Ledger</a:t>
            </a:r>
            <a:endParaRPr/>
          </a:p>
          <a:p>
            <a:pPr indent="-152400" lvl="8" marL="1362456" rtl="0" algn="l">
              <a:lnSpc>
                <a:spcPct val="100000"/>
              </a:lnSpc>
              <a:spcBef>
                <a:spcPts val="600"/>
              </a:spcBef>
              <a:spcAft>
                <a:spcPts val="0"/>
              </a:spcAft>
              <a:buSzPts val="2400"/>
              <a:buFont typeface="Noto Sans Symbols"/>
              <a:buChar char="⮚"/>
            </a:pPr>
            <a:r>
              <a:rPr lang="en-US" sz="2400"/>
              <a:t> 	The Cash Book</a:t>
            </a:r>
            <a:endParaRPr/>
          </a:p>
          <a:p>
            <a:pPr indent="-152400" lvl="8" marL="1362456" rtl="0" algn="l">
              <a:lnSpc>
                <a:spcPct val="100000"/>
              </a:lnSpc>
              <a:spcBef>
                <a:spcPts val="600"/>
              </a:spcBef>
              <a:spcAft>
                <a:spcPts val="0"/>
              </a:spcAft>
              <a:buSzPts val="2400"/>
              <a:buFont typeface="Noto Sans Symbols"/>
              <a:buChar char="⮚"/>
            </a:pPr>
            <a:r>
              <a:rPr lang="en-US" sz="2400"/>
              <a:t> 	The General Ledger</a:t>
            </a:r>
            <a:endParaRPr/>
          </a:p>
          <a:p>
            <a:pPr indent="0" lvl="4" marL="640080" rtl="0" algn="l">
              <a:lnSpc>
                <a:spcPct val="100000"/>
              </a:lnSpc>
              <a:spcBef>
                <a:spcPts val="600"/>
              </a:spcBef>
              <a:spcAft>
                <a:spcPts val="0"/>
              </a:spcAft>
              <a:buSzPts val="2000"/>
              <a:buNone/>
            </a:pPr>
            <a:r>
              <a:t/>
            </a:r>
            <a:endParaRPr sz="2000"/>
          </a:p>
          <a:p>
            <a:pPr indent="0" lvl="0" marL="91440" rtl="0" algn="l">
              <a:lnSpc>
                <a:spcPct val="100000"/>
              </a:lnSpc>
              <a:spcBef>
                <a:spcPts val="1600"/>
              </a:spcBef>
              <a:spcAft>
                <a:spcPts val="0"/>
              </a:spcAft>
              <a:buSzPts val="1800"/>
              <a:buFont typeface="Noto Sans Symbols"/>
              <a:buNone/>
            </a:pPr>
            <a:r>
              <a:t/>
            </a:r>
            <a:endParaRPr sz="1800"/>
          </a:p>
        </p:txBody>
      </p:sp>
      <p:sp>
        <p:nvSpPr>
          <p:cNvPr id="274" name="Google Shape;274;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5" name="Google Shape;275;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9" name="Shape 279"/>
        <p:cNvGrpSpPr/>
        <p:nvPr/>
      </p:nvGrpSpPr>
      <p:grpSpPr>
        <a:xfrm>
          <a:off x="0" y="0"/>
          <a:ext cx="0" cy="0"/>
          <a:chOff x="0" y="0"/>
          <a:chExt cx="0" cy="0"/>
        </a:xfrm>
      </p:grpSpPr>
      <p:sp>
        <p:nvSpPr>
          <p:cNvPr id="280" name="Google Shape;280;p24"/>
          <p:cNvSpPr txBox="1"/>
          <p:nvPr>
            <p:ph type="title"/>
          </p:nvPr>
        </p:nvSpPr>
        <p:spPr>
          <a:xfrm>
            <a:off x="1024128" y="107545"/>
            <a:ext cx="8256347"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 THE SALES JOURNAL</a:t>
            </a:r>
            <a:endParaRPr/>
          </a:p>
        </p:txBody>
      </p:sp>
      <p:sp>
        <p:nvSpPr>
          <p:cNvPr id="281" name="Google Shape;281;p24"/>
          <p:cNvSpPr txBox="1"/>
          <p:nvPr>
            <p:ph idx="1" type="body"/>
          </p:nvPr>
        </p:nvSpPr>
        <p:spPr>
          <a:xfrm>
            <a:off x="873457" y="900752"/>
            <a:ext cx="8570794" cy="4375803"/>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lang="en-US" sz="2000"/>
              <a:t>It is also called the Sales Day Book. It records all the sales invoices issued by the firm during a particular financial period. The format is as follows (with simple records of invoice)</a:t>
            </a:r>
            <a:endParaRPr/>
          </a:p>
          <a:p>
            <a:pPr indent="0" lvl="0" marL="91440" rtl="0" algn="l">
              <a:lnSpc>
                <a:spcPct val="100000"/>
              </a:lnSpc>
              <a:spcBef>
                <a:spcPts val="1400"/>
              </a:spcBef>
              <a:spcAft>
                <a:spcPts val="0"/>
              </a:spcAft>
              <a:buSzPts val="2000"/>
              <a:buFont typeface="Noto Sans Symbols"/>
              <a:buNone/>
            </a:pPr>
            <a:r>
              <a:t/>
            </a:r>
            <a:endParaRPr sz="2000"/>
          </a:p>
        </p:txBody>
      </p:sp>
      <p:sp>
        <p:nvSpPr>
          <p:cNvPr id="282" name="Google Shape;282;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3" name="Google Shape;283;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284" name="Google Shape;284;p24"/>
          <p:cNvGraphicFramePr/>
          <p:nvPr/>
        </p:nvGraphicFramePr>
        <p:xfrm>
          <a:off x="1024128" y="1918251"/>
          <a:ext cx="3000000" cy="3000000"/>
        </p:xfrm>
        <a:graphic>
          <a:graphicData uri="http://schemas.openxmlformats.org/drawingml/2006/table">
            <a:tbl>
              <a:tblPr bandRow="1" firstCol="1" firstRow="1">
                <a:noFill/>
                <a:tableStyleId>{D2EF350D-54B9-4891-91B8-24818B65BD8A}</a:tableStyleId>
              </a:tblPr>
              <a:tblGrid>
                <a:gridCol w="1364650"/>
                <a:gridCol w="2635225"/>
                <a:gridCol w="1143975"/>
                <a:gridCol w="2127900"/>
              </a:tblGrid>
              <a:tr h="341700">
                <a:tc>
                  <a:txBody>
                    <a:bodyPr/>
                    <a:lstStyle/>
                    <a:p>
                      <a:pPr indent="0" lvl="0" marL="0" marR="0" rtl="0" algn="ctr">
                        <a:lnSpc>
                          <a:spcPct val="150000"/>
                        </a:lnSpc>
                        <a:spcBef>
                          <a:spcPts val="0"/>
                        </a:spcBef>
                        <a:spcAft>
                          <a:spcPts val="0"/>
                        </a:spcAft>
                        <a:buNone/>
                      </a:pPr>
                      <a:r>
                        <a:rPr lang="en-US" sz="1200" u="none" cap="none" strike="noStrike">
                          <a:solidFill>
                            <a:schemeClr val="dk1"/>
                          </a:solidFill>
                        </a:rPr>
                        <a:t> </a:t>
                      </a:r>
                      <a:endParaRPr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200" u="none" cap="none" strike="noStrike">
                          <a:solidFill>
                            <a:schemeClr val="dk1"/>
                          </a:solidFill>
                        </a:rPr>
                        <a:t>THE SALES JOURNAL</a:t>
                      </a:r>
                      <a:endParaRPr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lnSpc>
                          <a:spcPct val="150000"/>
                        </a:lnSpc>
                        <a:spcBef>
                          <a:spcPts val="0"/>
                        </a:spcBef>
                        <a:spcAft>
                          <a:spcPts val="0"/>
                        </a:spcAft>
                        <a:buNone/>
                      </a:pPr>
                      <a:r>
                        <a:rPr lang="en-US" sz="1200" u="none" cap="none" strike="noStrike">
                          <a:solidFill>
                            <a:schemeClr val="dk1"/>
                          </a:solidFill>
                        </a:rPr>
                        <a:t> </a:t>
                      </a:r>
                      <a:endParaRPr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r>
              <a:tr h="255950">
                <a:tc>
                  <a:txBody>
                    <a:bodyPr/>
                    <a:lstStyle/>
                    <a:p>
                      <a:pPr indent="0" lvl="0" marL="0" marR="0" rtl="0" algn="just">
                        <a:spcBef>
                          <a:spcPts val="0"/>
                        </a:spcBef>
                        <a:spcAft>
                          <a:spcPts val="0"/>
                        </a:spcAft>
                        <a:buNone/>
                      </a:pPr>
                      <a:r>
                        <a:rPr lang="en-US" sz="1200" u="none" cap="none" strike="noStrike">
                          <a:solidFill>
                            <a:schemeClr val="dk1"/>
                          </a:solidFill>
                        </a:rPr>
                        <a:t>Date </a:t>
                      </a:r>
                      <a:endParaRPr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200" u="none" cap="none" strike="noStrike"/>
                        <a:t>Details</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200" u="none" cap="none" strike="noStrike"/>
                        <a:t>Folio</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lang="en-US" sz="1200" u="none" cap="none" strike="noStrike"/>
                        <a:t>USD (Amount)</a:t>
                      </a:r>
                      <a:endParaRPr sz="1200" u="none" cap="none" strike="noStrike">
                        <a:latin typeface="Times New Roman"/>
                        <a:ea typeface="Times New Roman"/>
                        <a:cs typeface="Times New Roman"/>
                        <a:sym typeface="Times New Roman"/>
                      </a:endParaRPr>
                    </a:p>
                  </a:txBody>
                  <a:tcPr marT="0" marB="0" marR="68575" marL="68575"/>
                </a:tc>
              </a:tr>
              <a:tr h="2047525">
                <a:tc>
                  <a:txBody>
                    <a:bodyPr/>
                    <a:lstStyle/>
                    <a:p>
                      <a:pPr indent="0" lvl="0" marL="0" marR="0" rtl="0" algn="just">
                        <a:spcBef>
                          <a:spcPts val="0"/>
                        </a:spcBef>
                        <a:spcAft>
                          <a:spcPts val="0"/>
                        </a:spcAft>
                        <a:buNone/>
                      </a:pPr>
                      <a:r>
                        <a:rPr b="0" lang="en-US" sz="1400" u="none" cap="none" strike="noStrike">
                          <a:solidFill>
                            <a:schemeClr val="dk1"/>
                          </a:solidFill>
                        </a:rPr>
                        <a:t>01/04/2022</a:t>
                      </a:r>
                      <a:endParaRPr/>
                    </a:p>
                    <a:p>
                      <a:pPr indent="0" lvl="0" marL="0" marR="0" rtl="0" algn="just">
                        <a:spcBef>
                          <a:spcPts val="0"/>
                        </a:spcBef>
                        <a:spcAft>
                          <a:spcPts val="0"/>
                        </a:spcAft>
                        <a:buNone/>
                      </a:pPr>
                      <a:r>
                        <a:rPr b="0" lang="en-US" sz="1400" u="none" cap="none" strike="noStrike">
                          <a:solidFill>
                            <a:schemeClr val="dk1"/>
                          </a:solidFill>
                        </a:rPr>
                        <a:t>03/04/2022</a:t>
                      </a:r>
                      <a:endParaRPr/>
                    </a:p>
                    <a:p>
                      <a:pPr indent="0" lvl="0" marL="0" marR="0" rtl="0" algn="just">
                        <a:spcBef>
                          <a:spcPts val="0"/>
                        </a:spcBef>
                        <a:spcAft>
                          <a:spcPts val="0"/>
                        </a:spcAft>
                        <a:buNone/>
                      </a:pPr>
                      <a:r>
                        <a:rPr b="0" lang="en-US" sz="1400" u="none" cap="none" strike="noStrike">
                          <a:solidFill>
                            <a:schemeClr val="dk1"/>
                          </a:solidFill>
                        </a:rPr>
                        <a:t>05/04/2022</a:t>
                      </a:r>
                      <a:endParaRPr/>
                    </a:p>
                    <a:p>
                      <a:pPr indent="0" lvl="0" marL="0" marR="0" rtl="0" algn="just">
                        <a:spcBef>
                          <a:spcPts val="0"/>
                        </a:spcBef>
                        <a:spcAft>
                          <a:spcPts val="0"/>
                        </a:spcAft>
                        <a:buNone/>
                      </a:pPr>
                      <a:r>
                        <a:rPr b="0" lang="en-US" sz="1400" u="none" cap="none" strike="noStrike">
                          <a:solidFill>
                            <a:schemeClr val="dk1"/>
                          </a:solidFill>
                        </a:rPr>
                        <a:t>11/04/2022</a:t>
                      </a:r>
                      <a:endParaRPr/>
                    </a:p>
                    <a:p>
                      <a:pPr indent="0" lvl="0" marL="0" marR="0" rtl="0" algn="just">
                        <a:spcBef>
                          <a:spcPts val="0"/>
                        </a:spcBef>
                        <a:spcAft>
                          <a:spcPts val="0"/>
                        </a:spcAft>
                        <a:buNone/>
                      </a:pPr>
                      <a:r>
                        <a:rPr b="0" lang="en-US" sz="1400" u="none" cap="none" strike="noStrike">
                          <a:solidFill>
                            <a:schemeClr val="dk1"/>
                          </a:solidFill>
                        </a:rPr>
                        <a:t>18/04/2022</a:t>
                      </a:r>
                      <a:endParaRPr/>
                    </a:p>
                    <a:p>
                      <a:pPr indent="0" lvl="0" marL="0" marR="0" rtl="0" algn="just">
                        <a:spcBef>
                          <a:spcPts val="0"/>
                        </a:spcBef>
                        <a:spcAft>
                          <a:spcPts val="0"/>
                        </a:spcAft>
                        <a:buNone/>
                      </a:pPr>
                      <a:r>
                        <a:rPr b="0" lang="en-US" sz="1400" u="none" cap="none" strike="noStrike">
                          <a:solidFill>
                            <a:schemeClr val="dk1"/>
                          </a:solidFill>
                        </a:rPr>
                        <a:t>20/04/2022</a:t>
                      </a:r>
                      <a:endParaRPr/>
                    </a:p>
                    <a:p>
                      <a:pPr indent="0" lvl="0" marL="0" marR="0" rtl="0" algn="just">
                        <a:spcBef>
                          <a:spcPts val="0"/>
                        </a:spcBef>
                        <a:spcAft>
                          <a:spcPts val="0"/>
                        </a:spcAft>
                        <a:buNone/>
                      </a:pPr>
                      <a:r>
                        <a:rPr b="0" lang="en-US" sz="1400" u="none" cap="none" strike="noStrike">
                          <a:solidFill>
                            <a:schemeClr val="dk1"/>
                          </a:solidFill>
                        </a:rPr>
                        <a:t>25/04/2022</a:t>
                      </a:r>
                      <a:endParaRPr/>
                    </a:p>
                    <a:p>
                      <a:pPr indent="0" lvl="0" marL="0" marR="0" rtl="0" algn="just">
                        <a:spcBef>
                          <a:spcPts val="0"/>
                        </a:spcBef>
                        <a:spcAft>
                          <a:spcPts val="0"/>
                        </a:spcAft>
                        <a:buNone/>
                      </a:pPr>
                      <a:r>
                        <a:rPr b="0" lang="en-US" sz="1400" u="none" cap="none" strike="noStrike">
                          <a:solidFill>
                            <a:schemeClr val="dk1"/>
                          </a:solidFill>
                        </a:rPr>
                        <a:t>30/04/2022</a:t>
                      </a:r>
                      <a:endParaRPr b="0"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0" lang="en-US" sz="1400" u="none" cap="none" strike="noStrike"/>
                        <a:t>ABC enterprises</a:t>
                      </a:r>
                      <a:endParaRPr/>
                    </a:p>
                    <a:p>
                      <a:pPr indent="0" lvl="0" marL="0" marR="0" rtl="0" algn="just">
                        <a:spcBef>
                          <a:spcPts val="0"/>
                        </a:spcBef>
                        <a:spcAft>
                          <a:spcPts val="0"/>
                        </a:spcAft>
                        <a:buNone/>
                      </a:pPr>
                      <a:r>
                        <a:rPr b="0" lang="en-US" sz="1400" u="none" cap="none" strike="noStrike"/>
                        <a:t>Horizon Traders</a:t>
                      </a:r>
                      <a:endParaRPr/>
                    </a:p>
                    <a:p>
                      <a:pPr indent="0" lvl="0" marL="0" marR="0" rtl="0" algn="just">
                        <a:spcBef>
                          <a:spcPts val="0"/>
                        </a:spcBef>
                        <a:spcAft>
                          <a:spcPts val="0"/>
                        </a:spcAft>
                        <a:buNone/>
                      </a:pPr>
                      <a:r>
                        <a:rPr b="0" lang="en-US" sz="1400" u="none" cap="none" strike="noStrike"/>
                        <a:t>Diamond Stores</a:t>
                      </a:r>
                      <a:endParaRPr/>
                    </a:p>
                    <a:p>
                      <a:pPr indent="0" lvl="0" marL="0" marR="0" rtl="0" algn="just">
                        <a:spcBef>
                          <a:spcPts val="0"/>
                        </a:spcBef>
                        <a:spcAft>
                          <a:spcPts val="0"/>
                        </a:spcAft>
                        <a:buNone/>
                      </a:pPr>
                      <a:r>
                        <a:rPr b="0" lang="en-US" sz="1400" u="none" cap="none" strike="noStrike"/>
                        <a:t>ABC enterprises</a:t>
                      </a:r>
                      <a:endParaRPr/>
                    </a:p>
                    <a:p>
                      <a:pPr indent="0" lvl="0" marL="0" marR="0" rtl="0" algn="just">
                        <a:spcBef>
                          <a:spcPts val="0"/>
                        </a:spcBef>
                        <a:spcAft>
                          <a:spcPts val="0"/>
                        </a:spcAft>
                        <a:buNone/>
                      </a:pPr>
                      <a:r>
                        <a:rPr b="0" lang="en-US" sz="1400" u="none" cap="none" strike="noStrike"/>
                        <a:t>Horizon Traders</a:t>
                      </a:r>
                      <a:endParaRPr/>
                    </a:p>
                    <a:p>
                      <a:pPr indent="0" lvl="0" marL="0" marR="0" rtl="0" algn="just">
                        <a:spcBef>
                          <a:spcPts val="0"/>
                        </a:spcBef>
                        <a:spcAft>
                          <a:spcPts val="0"/>
                        </a:spcAft>
                        <a:buNone/>
                      </a:pPr>
                      <a:r>
                        <a:rPr b="0" lang="en-US" sz="1400" u="none" cap="none" strike="noStrike"/>
                        <a:t>Poncon Enterprises</a:t>
                      </a:r>
                      <a:endParaRPr/>
                    </a:p>
                    <a:p>
                      <a:pPr indent="0" lvl="0" marL="0" marR="0" rtl="0" algn="just">
                        <a:spcBef>
                          <a:spcPts val="0"/>
                        </a:spcBef>
                        <a:spcAft>
                          <a:spcPts val="0"/>
                        </a:spcAft>
                        <a:buNone/>
                      </a:pPr>
                      <a:r>
                        <a:rPr b="0" lang="en-US" sz="1400" u="none" cap="none" strike="noStrike"/>
                        <a:t>Poncon Enterprises</a:t>
                      </a:r>
                      <a:endParaRPr/>
                    </a:p>
                    <a:p>
                      <a:pPr indent="0" lvl="0" marL="0" marR="0" rtl="0" algn="just">
                        <a:spcBef>
                          <a:spcPts val="0"/>
                        </a:spcBef>
                        <a:spcAft>
                          <a:spcPts val="0"/>
                        </a:spcAft>
                        <a:buNone/>
                      </a:pPr>
                      <a:r>
                        <a:rPr b="0" lang="en-US" sz="1400" u="none" cap="none" strike="noStrike"/>
                        <a:t>Diamond Stores</a:t>
                      </a:r>
                      <a:endParaRPr b="0"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0" lang="en-US" sz="1400" u="none" cap="none" strike="noStrike"/>
                        <a:t>SL01</a:t>
                      </a:r>
                      <a:endParaRPr/>
                    </a:p>
                    <a:p>
                      <a:pPr indent="0" lvl="0" marL="0" marR="0" rtl="0" algn="just">
                        <a:spcBef>
                          <a:spcPts val="0"/>
                        </a:spcBef>
                        <a:spcAft>
                          <a:spcPts val="0"/>
                        </a:spcAft>
                        <a:buNone/>
                      </a:pPr>
                      <a:r>
                        <a:rPr b="0" lang="en-US" sz="1400" u="none" cap="none" strike="noStrike"/>
                        <a:t>SL02</a:t>
                      </a:r>
                      <a:endParaRPr/>
                    </a:p>
                    <a:p>
                      <a:pPr indent="0" lvl="0" marL="0" marR="0" rtl="0" algn="just">
                        <a:spcBef>
                          <a:spcPts val="0"/>
                        </a:spcBef>
                        <a:spcAft>
                          <a:spcPts val="0"/>
                        </a:spcAft>
                        <a:buNone/>
                      </a:pPr>
                      <a:r>
                        <a:rPr b="0" lang="en-US" sz="1400" u="none" cap="none" strike="noStrike"/>
                        <a:t>SL03</a:t>
                      </a:r>
                      <a:endParaRPr/>
                    </a:p>
                    <a:p>
                      <a:pPr indent="0" lvl="0" marL="0" marR="0" rtl="0" algn="just">
                        <a:spcBef>
                          <a:spcPts val="0"/>
                        </a:spcBef>
                        <a:spcAft>
                          <a:spcPts val="0"/>
                        </a:spcAft>
                        <a:buNone/>
                      </a:pPr>
                      <a:r>
                        <a:rPr b="0" lang="en-US" sz="1400" u="none" cap="none" strike="noStrike"/>
                        <a:t>SL01</a:t>
                      </a:r>
                      <a:endParaRPr/>
                    </a:p>
                    <a:p>
                      <a:pPr indent="0" lvl="0" marL="0" marR="0" rtl="0" algn="just">
                        <a:spcBef>
                          <a:spcPts val="0"/>
                        </a:spcBef>
                        <a:spcAft>
                          <a:spcPts val="0"/>
                        </a:spcAft>
                        <a:buNone/>
                      </a:pPr>
                      <a:r>
                        <a:rPr b="0" lang="en-US" sz="1400" u="none" cap="none" strike="noStrike"/>
                        <a:t>SL02</a:t>
                      </a:r>
                      <a:endParaRPr/>
                    </a:p>
                    <a:p>
                      <a:pPr indent="0" lvl="0" marL="0" marR="0" rtl="0" algn="just">
                        <a:spcBef>
                          <a:spcPts val="0"/>
                        </a:spcBef>
                        <a:spcAft>
                          <a:spcPts val="0"/>
                        </a:spcAft>
                        <a:buNone/>
                      </a:pPr>
                      <a:r>
                        <a:rPr b="0" lang="en-US" sz="1400" u="none" cap="none" strike="noStrike"/>
                        <a:t>SL04</a:t>
                      </a:r>
                      <a:endParaRPr/>
                    </a:p>
                    <a:p>
                      <a:pPr indent="0" lvl="0" marL="0" marR="0" rtl="0" algn="just">
                        <a:spcBef>
                          <a:spcPts val="0"/>
                        </a:spcBef>
                        <a:spcAft>
                          <a:spcPts val="0"/>
                        </a:spcAft>
                        <a:buNone/>
                      </a:pPr>
                      <a:r>
                        <a:rPr b="0" lang="en-US" sz="1400" u="none" cap="none" strike="noStrike"/>
                        <a:t>SL04</a:t>
                      </a:r>
                      <a:endParaRPr/>
                    </a:p>
                    <a:p>
                      <a:pPr indent="0" lvl="0" marL="0" marR="0" rtl="0" algn="just">
                        <a:spcBef>
                          <a:spcPts val="0"/>
                        </a:spcBef>
                        <a:spcAft>
                          <a:spcPts val="0"/>
                        </a:spcAft>
                        <a:buNone/>
                      </a:pPr>
                      <a:r>
                        <a:rPr b="0" lang="en-US" sz="1400" u="none" cap="none" strike="noStrike"/>
                        <a:t>SL03 </a:t>
                      </a:r>
                      <a:endParaRPr b="0"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b="0" lang="en-US" sz="1400" u="none" cap="none" strike="noStrike"/>
                        <a:t>374,000</a:t>
                      </a:r>
                      <a:endParaRPr/>
                    </a:p>
                    <a:p>
                      <a:pPr indent="0" lvl="0" marL="0" marR="0" rtl="0" algn="r">
                        <a:spcBef>
                          <a:spcPts val="0"/>
                        </a:spcBef>
                        <a:spcAft>
                          <a:spcPts val="0"/>
                        </a:spcAft>
                        <a:buNone/>
                      </a:pPr>
                      <a:r>
                        <a:rPr b="0" lang="en-US" sz="1400" u="none" cap="none" strike="noStrike"/>
                        <a:t>3,320,000</a:t>
                      </a:r>
                      <a:endParaRPr/>
                    </a:p>
                    <a:p>
                      <a:pPr indent="0" lvl="0" marL="0" marR="0" rtl="0" algn="r">
                        <a:spcBef>
                          <a:spcPts val="0"/>
                        </a:spcBef>
                        <a:spcAft>
                          <a:spcPts val="0"/>
                        </a:spcAft>
                        <a:buNone/>
                      </a:pPr>
                      <a:r>
                        <a:rPr b="0" lang="en-US" sz="1400" u="none" cap="none" strike="noStrike"/>
                        <a:t>24,000</a:t>
                      </a:r>
                      <a:endParaRPr/>
                    </a:p>
                    <a:p>
                      <a:pPr indent="0" lvl="0" marL="0" marR="0" rtl="0" algn="r">
                        <a:spcBef>
                          <a:spcPts val="0"/>
                        </a:spcBef>
                        <a:spcAft>
                          <a:spcPts val="0"/>
                        </a:spcAft>
                        <a:buNone/>
                      </a:pPr>
                      <a:r>
                        <a:rPr b="0" lang="en-US" sz="1400" u="none" cap="none" strike="noStrike"/>
                        <a:t>110,000</a:t>
                      </a:r>
                      <a:endParaRPr/>
                    </a:p>
                    <a:p>
                      <a:pPr indent="0" lvl="0" marL="0" marR="0" rtl="0" algn="r">
                        <a:spcBef>
                          <a:spcPts val="0"/>
                        </a:spcBef>
                        <a:spcAft>
                          <a:spcPts val="0"/>
                        </a:spcAft>
                        <a:buNone/>
                      </a:pPr>
                      <a:r>
                        <a:rPr b="0" lang="en-US" sz="1400" u="none" cap="none" strike="noStrike"/>
                        <a:t>578,000</a:t>
                      </a:r>
                      <a:endParaRPr/>
                    </a:p>
                    <a:p>
                      <a:pPr indent="0" lvl="0" marL="0" marR="0" rtl="0" algn="r">
                        <a:spcBef>
                          <a:spcPts val="0"/>
                        </a:spcBef>
                        <a:spcAft>
                          <a:spcPts val="0"/>
                        </a:spcAft>
                        <a:buNone/>
                      </a:pPr>
                      <a:r>
                        <a:rPr b="0" lang="en-US" sz="1400" u="none" cap="none" strike="noStrike"/>
                        <a:t>132,000</a:t>
                      </a:r>
                      <a:endParaRPr/>
                    </a:p>
                    <a:p>
                      <a:pPr indent="0" lvl="0" marL="0" marR="0" rtl="0" algn="r">
                        <a:spcBef>
                          <a:spcPts val="0"/>
                        </a:spcBef>
                        <a:spcAft>
                          <a:spcPts val="0"/>
                        </a:spcAft>
                        <a:buNone/>
                      </a:pPr>
                      <a:r>
                        <a:rPr b="0" lang="en-US" sz="1400" u="none" cap="none" strike="noStrike"/>
                        <a:t>56,000</a:t>
                      </a:r>
                      <a:endParaRPr/>
                    </a:p>
                    <a:p>
                      <a:pPr indent="0" lvl="0" marL="0" marR="0" rtl="0" algn="r">
                        <a:spcBef>
                          <a:spcPts val="0"/>
                        </a:spcBef>
                        <a:spcAft>
                          <a:spcPts val="0"/>
                        </a:spcAft>
                        <a:buNone/>
                      </a:pPr>
                      <a:r>
                        <a:rPr b="0" lang="en-US" sz="1400" u="none" cap="none" strike="noStrike"/>
                        <a:t>156,000</a:t>
                      </a:r>
                      <a:endParaRPr b="0" sz="1400" u="none" cap="none" strike="noStrike">
                        <a:latin typeface="Times New Roman"/>
                        <a:ea typeface="Times New Roman"/>
                        <a:cs typeface="Times New Roman"/>
                        <a:sym typeface="Times New Roman"/>
                      </a:endParaRPr>
                    </a:p>
                  </a:txBody>
                  <a:tcPr marT="0" marB="0" marR="68575" marL="68575"/>
                </a:tc>
              </a:tr>
              <a:tr h="255950">
                <a:tc>
                  <a:txBody>
                    <a:bodyPr/>
                    <a:lstStyle/>
                    <a:p>
                      <a:pPr indent="0" lvl="0" marL="0" marR="0" rtl="0" algn="just">
                        <a:spcBef>
                          <a:spcPts val="0"/>
                        </a:spcBef>
                        <a:spcAft>
                          <a:spcPts val="0"/>
                        </a:spcAft>
                        <a:buNone/>
                      </a:pPr>
                      <a:r>
                        <a:rPr lang="en-US" sz="1200" u="none" cap="none" strike="noStrike"/>
                        <a:t>Total</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100" u="none" cap="none" strike="noStrike"/>
                        <a:t>Total Cr. To Sales A/C in GL</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lang="en-US" sz="1200" u="none" cap="none" strike="noStrike"/>
                        <a:t>4,750,000</a:t>
                      </a:r>
                      <a:endParaRPr sz="1200" u="none" cap="none" strike="noStrike">
                        <a:latin typeface="Times New Roman"/>
                        <a:ea typeface="Times New Roman"/>
                        <a:cs typeface="Times New Roman"/>
                        <a:sym typeface="Times New Roman"/>
                      </a:endParaRPr>
                    </a:p>
                  </a:txBody>
                  <a:tcPr marT="0" marB="0" marR="68575" marL="68575"/>
                </a:tc>
              </a:tr>
            </a:tbl>
          </a:graphicData>
        </a:graphic>
      </p:graphicFrame>
      <p:sp>
        <p:nvSpPr>
          <p:cNvPr id="285" name="Google Shape;285;p24"/>
          <p:cNvSpPr/>
          <p:nvPr/>
        </p:nvSpPr>
        <p:spPr>
          <a:xfrm>
            <a:off x="1496318" y="4819355"/>
            <a:ext cx="5106035"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 </a:t>
            </a:r>
            <a:r>
              <a:rPr b="1" i="0" lang="en-US" sz="1200" u="none" cap="none" strike="noStrike">
                <a:solidFill>
                  <a:schemeClr val="dk1"/>
                </a:solidFill>
                <a:latin typeface="Arial"/>
                <a:ea typeface="Arial"/>
                <a:cs typeface="Arial"/>
                <a:sym typeface="Arial"/>
              </a:rPr>
              <a:t>Example 5.1</a:t>
            </a:r>
            <a:endParaRPr b="0" i="0" sz="11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         SL: (Sales Ledger) is for references</a:t>
            </a:r>
            <a:r>
              <a:rPr b="0" i="0" lang="en-US" sz="1200" u="none" cap="none" strike="noStrike">
                <a:solidFill>
                  <a:schemeClr val="dk1"/>
                </a:solidFill>
                <a:latin typeface="Arial"/>
                <a:ea typeface="Arial"/>
                <a:cs typeface="Arial"/>
                <a:sym typeface="Arial"/>
              </a:rPr>
              <a:t> purposes </a:t>
            </a:r>
            <a:endParaRPr b="0" i="0" sz="1800" u="none" cap="none" strike="noStrike">
              <a:solidFill>
                <a:schemeClr val="dk1"/>
              </a:solidFill>
              <a:latin typeface="Arial"/>
              <a:ea typeface="Arial"/>
              <a:cs typeface="Arial"/>
              <a:sym typeface="Arial"/>
            </a:endParaRPr>
          </a:p>
        </p:txBody>
      </p:sp>
      <p:sp>
        <p:nvSpPr>
          <p:cNvPr id="286" name="Google Shape;286;p24"/>
          <p:cNvSpPr/>
          <p:nvPr/>
        </p:nvSpPr>
        <p:spPr>
          <a:xfrm>
            <a:off x="734360" y="5276555"/>
            <a:ext cx="8709891"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wentieth Century"/>
                <a:ea typeface="Twentieth Century"/>
                <a:cs typeface="Twentieth Century"/>
                <a:sym typeface="Twentieth Century"/>
              </a:rPr>
              <a:t>The individual entries in the Sales journal are posted to the Debit side of the debtor’s accounts in the Sales ledger and the total is posted to the Credit side of Sales accounts in the general ledger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0" name="Shape 290"/>
        <p:cNvGrpSpPr/>
        <p:nvPr/>
      </p:nvGrpSpPr>
      <p:grpSpPr>
        <a:xfrm>
          <a:off x="0" y="0"/>
          <a:ext cx="0" cy="0"/>
          <a:chOff x="0" y="0"/>
          <a:chExt cx="0" cy="0"/>
        </a:xfrm>
      </p:grpSpPr>
      <p:sp>
        <p:nvSpPr>
          <p:cNvPr id="291" name="Google Shape;291;p25"/>
          <p:cNvSpPr txBox="1"/>
          <p:nvPr>
            <p:ph type="title"/>
          </p:nvPr>
        </p:nvSpPr>
        <p:spPr>
          <a:xfrm>
            <a:off x="1024128" y="107545"/>
            <a:ext cx="8559219" cy="51530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SALES LEDGER (EXTRACT-ACCOUNTS PAYABLES A/C)</a:t>
            </a:r>
            <a:endParaRPr sz="2800"/>
          </a:p>
        </p:txBody>
      </p:sp>
      <p:pic>
        <p:nvPicPr>
          <p:cNvPr id="292" name="Google Shape;292;p25"/>
          <p:cNvPicPr preferRelativeResize="0"/>
          <p:nvPr>
            <p:ph idx="1" type="body"/>
          </p:nvPr>
        </p:nvPicPr>
        <p:blipFill rotWithShape="1">
          <a:blip r:embed="rId3">
            <a:alphaModFix/>
          </a:blip>
          <a:srcRect b="0" l="0" r="0" t="0"/>
          <a:stretch/>
        </p:blipFill>
        <p:spPr>
          <a:xfrm>
            <a:off x="1024129" y="1007165"/>
            <a:ext cx="7656046" cy="5012127"/>
          </a:xfrm>
          <a:prstGeom prst="rect">
            <a:avLst/>
          </a:prstGeom>
          <a:noFill/>
          <a:ln>
            <a:noFill/>
          </a:ln>
        </p:spPr>
      </p:pic>
      <p:sp>
        <p:nvSpPr>
          <p:cNvPr id="293" name="Google Shape;293;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4" name="Google Shape;294;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26"/>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lang="en-US" sz="3600"/>
              <a:t> THE GENERAL LEDGER EXTRACT</a:t>
            </a:r>
            <a:endParaRPr/>
          </a:p>
        </p:txBody>
      </p:sp>
      <p:graphicFrame>
        <p:nvGraphicFramePr>
          <p:cNvPr id="300" name="Google Shape;300;p26"/>
          <p:cNvGraphicFramePr/>
          <p:nvPr/>
        </p:nvGraphicFramePr>
        <p:xfrm>
          <a:off x="1169903" y="1258560"/>
          <a:ext cx="3000000" cy="3000000"/>
        </p:xfrm>
        <a:graphic>
          <a:graphicData uri="http://schemas.openxmlformats.org/drawingml/2006/table">
            <a:tbl>
              <a:tblPr>
                <a:noFill/>
                <a:tableStyleId>{A62FC27B-E19E-44C5-8437-6E31E614FE84}</a:tableStyleId>
              </a:tblPr>
              <a:tblGrid>
                <a:gridCol w="3490100"/>
                <a:gridCol w="3490100"/>
              </a:tblGrid>
              <a:tr h="304925">
                <a:tc>
                  <a:txBody>
                    <a:bodyPr/>
                    <a:lstStyle/>
                    <a:p>
                      <a:pPr indent="0" lvl="0" marL="0" marR="0" rtl="0" algn="r">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4925">
                <a:tc>
                  <a:txBody>
                    <a:bodyPr/>
                    <a:lstStyle/>
                    <a:p>
                      <a:pPr indent="0" lvl="0" marL="0" marR="0" rtl="0" algn="l">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30/04/2022     Total Credit Sales     4,750,000</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4925">
                <a:tc>
                  <a:txBody>
                    <a:bodyPr/>
                    <a:lstStyle/>
                    <a:p>
                      <a:pPr indent="0" lvl="0" marL="0" marR="0" rtl="0" algn="l">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200" u="none" cap="none" strike="noStrike">
                          <a:solidFill>
                            <a:srgbClr val="000000"/>
                          </a:solidFill>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01" name="Google Shape;301;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2" name="Google Shape;302;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3" name="Google Shape;303;p26"/>
          <p:cNvSpPr/>
          <p:nvPr/>
        </p:nvSpPr>
        <p:spPr>
          <a:xfrm>
            <a:off x="1275920" y="796895"/>
            <a:ext cx="6768150" cy="461665"/>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Times New Roman"/>
              <a:buNone/>
            </a:pPr>
            <a:r>
              <a:rPr b="1" i="0" lang="en-US" sz="1200" u="none" cap="none" strike="noStrike">
                <a:solidFill>
                  <a:srgbClr val="000000"/>
                </a:solidFill>
                <a:latin typeface="Times New Roman"/>
                <a:ea typeface="Times New Roman"/>
                <a:cs typeface="Times New Roman"/>
                <a:sym typeface="Times New Roman"/>
              </a:rPr>
              <a:t>THE GENERAL LEDGER (SALES A/C)</a:t>
            </a:r>
            <a:endParaRPr b="0" i="0" sz="1100" u="none" cap="none" strike="noStrike">
              <a:solidFill>
                <a:schemeClr val="dk1"/>
              </a:solidFill>
              <a:latin typeface="Twentieth Century"/>
              <a:ea typeface="Twentieth Century"/>
              <a:cs typeface="Twentieth Century"/>
              <a:sym typeface="Twentieth Century"/>
            </a:endParaRPr>
          </a:p>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   </a:t>
            </a:r>
            <a:r>
              <a:rPr b="1" i="0" lang="en-US" sz="1200" u="none" cap="none" strike="noStrike">
                <a:solidFill>
                  <a:srgbClr val="000000"/>
                </a:solidFill>
                <a:latin typeface="Times New Roman"/>
                <a:ea typeface="Times New Roman"/>
                <a:cs typeface="Times New Roman"/>
                <a:sym typeface="Times New Roman"/>
              </a:rPr>
              <a:t>Dr.                                                              Sales A/C                                                                              Cr.</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7" name="Shape 307"/>
        <p:cNvGrpSpPr/>
        <p:nvPr/>
      </p:nvGrpSpPr>
      <p:grpSpPr>
        <a:xfrm>
          <a:off x="0" y="0"/>
          <a:ext cx="0" cy="0"/>
          <a:chOff x="0" y="0"/>
          <a:chExt cx="0" cy="0"/>
        </a:xfrm>
      </p:grpSpPr>
      <p:sp>
        <p:nvSpPr>
          <p:cNvPr id="308" name="Google Shape;308;p27"/>
          <p:cNvSpPr txBox="1"/>
          <p:nvPr>
            <p:ph type="title"/>
          </p:nvPr>
        </p:nvSpPr>
        <p:spPr>
          <a:xfrm>
            <a:off x="1024129" y="107545"/>
            <a:ext cx="8018272" cy="326191"/>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lang="en-US" sz="2800"/>
              <a:t>THE PURCHASES LEDGER</a:t>
            </a:r>
            <a:endParaRPr/>
          </a:p>
        </p:txBody>
      </p:sp>
      <p:sp>
        <p:nvSpPr>
          <p:cNvPr id="309" name="Google Shape;309;p27"/>
          <p:cNvSpPr txBox="1"/>
          <p:nvPr>
            <p:ph idx="1" type="body"/>
          </p:nvPr>
        </p:nvSpPr>
        <p:spPr>
          <a:xfrm>
            <a:off x="827350" y="638311"/>
            <a:ext cx="8542950" cy="5581378"/>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Purchases journal is also called a purchases day-book. It records all the purchase invoices received by the firm during a particular financial period. It has the following format (including records of invoices).</a:t>
            </a:r>
            <a:endParaRPr/>
          </a:p>
          <a:p>
            <a:pPr indent="0" lvl="0" marL="0" rtl="0" algn="l">
              <a:lnSpc>
                <a:spcPct val="100000"/>
              </a:lnSpc>
              <a:spcBef>
                <a:spcPts val="1400"/>
              </a:spcBef>
              <a:spcAft>
                <a:spcPts val="0"/>
              </a:spcAft>
              <a:buSzPts val="2400"/>
              <a:buNone/>
            </a:pPr>
            <a:r>
              <a:t/>
            </a:r>
            <a:endParaRPr sz="2400"/>
          </a:p>
        </p:txBody>
      </p:sp>
      <p:sp>
        <p:nvSpPr>
          <p:cNvPr id="310" name="Google Shape;310;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1" name="Google Shape;311;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312" name="Google Shape;312;p27"/>
          <p:cNvGraphicFramePr/>
          <p:nvPr/>
        </p:nvGraphicFramePr>
        <p:xfrm>
          <a:off x="980070" y="2409895"/>
          <a:ext cx="3000000" cy="3000000"/>
        </p:xfrm>
        <a:graphic>
          <a:graphicData uri="http://schemas.openxmlformats.org/drawingml/2006/table">
            <a:tbl>
              <a:tblPr>
                <a:noFill/>
                <a:tableStyleId>{A62FC27B-E19E-44C5-8437-6E31E614FE84}</a:tableStyleId>
              </a:tblPr>
              <a:tblGrid>
                <a:gridCol w="1414375"/>
                <a:gridCol w="2873750"/>
                <a:gridCol w="1043200"/>
                <a:gridCol w="2205450"/>
              </a:tblGrid>
              <a:tr h="405700">
                <a:tc>
                  <a:txBody>
                    <a:bodyPr/>
                    <a:lstStyle/>
                    <a:p>
                      <a:pPr indent="0" lvl="0" marL="0" marR="0" rtl="0" algn="ctr">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 </a:t>
                      </a:r>
                      <a:endParaRPr/>
                    </a:p>
                  </a:txBody>
                  <a:tcPr marT="0" marB="0" marR="68575" marL="68575">
                    <a:lnL cap="flat" cmpd="sng" w="12700">
                      <a:solidFill>
                        <a:srgbClr val="000000"/>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b="1" lang="en-US" sz="1100" u="none" cap="none" strike="noStrike">
                          <a:latin typeface="Times New Roman"/>
                          <a:ea typeface="Times New Roman"/>
                          <a:cs typeface="Times New Roman"/>
                          <a:sym typeface="Times New Roman"/>
                        </a:rPr>
                        <a:t>THE PURCHASES JOURNAL</a:t>
                      </a:r>
                      <a:endParaRPr sz="1200" u="none" cap="none" strike="noStrike">
                        <a:latin typeface="Times New Roman"/>
                        <a:ea typeface="Times New Roman"/>
                        <a:cs typeface="Times New Roman"/>
                        <a:sym typeface="Times New Roman"/>
                      </a:endParaRPr>
                    </a:p>
                  </a:txBody>
                  <a:tcPr marT="0" marB="0" marR="68575" marL="685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 </a:t>
                      </a:r>
                      <a:endParaRPr/>
                    </a:p>
                  </a:txBody>
                  <a:tcPr marT="0" marB="0" marR="68575" marL="685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1200" u="none" cap="none" strike="noStrike">
                          <a:latin typeface="Times New Roman"/>
                          <a:ea typeface="Times New Roman"/>
                          <a:cs typeface="Times New Roman"/>
                          <a:sym typeface="Times New Roman"/>
                        </a:rPr>
                        <a:t> </a:t>
                      </a:r>
                      <a:endParaRPr/>
                    </a:p>
                  </a:txBody>
                  <a:tcPr marT="0" marB="0" marR="68575" marL="68575">
                    <a:lnL cap="flat" cmpd="sng" w="9525">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7325">
                <a:tc>
                  <a:txBody>
                    <a:bodyPr/>
                    <a:lstStyle/>
                    <a:p>
                      <a:pPr indent="0" lvl="0" marL="0" marR="0" rtl="0" algn="just">
                        <a:spcBef>
                          <a:spcPts val="0"/>
                        </a:spcBef>
                        <a:spcAft>
                          <a:spcPts val="0"/>
                        </a:spcAft>
                        <a:buNone/>
                      </a:pPr>
                      <a:r>
                        <a:rPr b="1" lang="en-US" sz="1200" u="none" cap="none" strike="noStrike">
                          <a:latin typeface="Times New Roman"/>
                          <a:ea typeface="Times New Roman"/>
                          <a:cs typeface="Times New Roman"/>
                          <a:sym typeface="Times New Roman"/>
                        </a:rPr>
                        <a:t>Date </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200" u="none" cap="none" strike="noStrike">
                          <a:latin typeface="Times New Roman"/>
                          <a:ea typeface="Times New Roman"/>
                          <a:cs typeface="Times New Roman"/>
                          <a:sym typeface="Times New Roman"/>
                        </a:rPr>
                        <a:t>Details</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200" u="none" cap="none" strike="noStrike">
                          <a:latin typeface="Times New Roman"/>
                          <a:ea typeface="Times New Roman"/>
                          <a:cs typeface="Times New Roman"/>
                          <a:sym typeface="Times New Roman"/>
                        </a:rPr>
                        <a:t>Folio</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spcBef>
                          <a:spcPts val="0"/>
                        </a:spcBef>
                        <a:spcAft>
                          <a:spcPts val="0"/>
                        </a:spcAft>
                        <a:buNone/>
                      </a:pPr>
                      <a:r>
                        <a:rPr b="1" lang="en-US" sz="1200" u="none" cap="none" strike="noStrike">
                          <a:latin typeface="Times New Roman"/>
                          <a:ea typeface="Times New Roman"/>
                          <a:cs typeface="Times New Roman"/>
                          <a:sym typeface="Times New Roman"/>
                        </a:rPr>
                        <a:t>USD (Amount)</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43850">
                <a:tc>
                  <a:txBody>
                    <a:bodyPr/>
                    <a:lstStyle/>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03/04/2022</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11/04/2022</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18/04/2022</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25/04/2022</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30/04/2022</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Highlands dealers</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Nairobi Suppliers</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Territorial Enterprises</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Highlands Dealers</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Nairobi Traders </a:t>
                      </a:r>
                      <a:endParaRPr/>
                    </a:p>
                    <a:p>
                      <a:pPr indent="0" lvl="0" marL="0" marR="0" rtl="0" algn="just">
                        <a:spcBef>
                          <a:spcPts val="0"/>
                        </a:spcBef>
                        <a:spcAft>
                          <a:spcPts val="0"/>
                        </a:spcAft>
                        <a:buNone/>
                      </a:pPr>
                      <a:r>
                        <a:t/>
                      </a:r>
                      <a:endParaRPr sz="1200" u="none" cap="none" strike="noStrike">
                        <a:latin typeface="Times New Roman"/>
                        <a:ea typeface="Times New Roman"/>
                        <a:cs typeface="Times New Roman"/>
                        <a:sym typeface="Times New Roman"/>
                      </a:endParaRPr>
                    </a:p>
                    <a:p>
                      <a:pPr indent="0" lvl="0" marL="0" marR="0" rtl="0" algn="just">
                        <a:spcBef>
                          <a:spcPts val="0"/>
                        </a:spcBef>
                        <a:spcAft>
                          <a:spcPts val="0"/>
                        </a:spcAft>
                        <a:buNone/>
                      </a:pPr>
                      <a:r>
                        <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PL15</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PL220</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PL501</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PL15</a:t>
                      </a:r>
                      <a:endParaRPr/>
                    </a:p>
                    <a:p>
                      <a:pPr indent="0" lvl="0" marL="0" marR="0" rtl="0" algn="just">
                        <a:spcBef>
                          <a:spcPts val="0"/>
                        </a:spcBef>
                        <a:spcAft>
                          <a:spcPts val="0"/>
                        </a:spcAft>
                        <a:buNone/>
                      </a:pPr>
                      <a:r>
                        <a:rPr lang="en-US" sz="1200" u="none" cap="none" strike="noStrike">
                          <a:latin typeface="Times New Roman"/>
                          <a:ea typeface="Times New Roman"/>
                          <a:cs typeface="Times New Roman"/>
                          <a:sym typeface="Times New Roman"/>
                        </a:rPr>
                        <a:t>PL220</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spcBef>
                          <a:spcPts val="0"/>
                        </a:spcBef>
                        <a:spcAft>
                          <a:spcPts val="0"/>
                        </a:spcAft>
                        <a:buNone/>
                      </a:pPr>
                      <a:r>
                        <a:rPr lang="en-US" sz="1200" u="none" cap="none" strike="noStrike">
                          <a:latin typeface="Times New Roman"/>
                          <a:ea typeface="Times New Roman"/>
                          <a:cs typeface="Times New Roman"/>
                          <a:sym typeface="Times New Roman"/>
                        </a:rPr>
                        <a:t>420,000</a:t>
                      </a:r>
                      <a:endParaRPr/>
                    </a:p>
                    <a:p>
                      <a:pPr indent="0" lvl="0" marL="0" marR="0" rtl="0" algn="r">
                        <a:spcBef>
                          <a:spcPts val="0"/>
                        </a:spcBef>
                        <a:spcAft>
                          <a:spcPts val="0"/>
                        </a:spcAft>
                        <a:buNone/>
                      </a:pPr>
                      <a:r>
                        <a:rPr lang="en-US" sz="1200" u="none" cap="none" strike="noStrike">
                          <a:latin typeface="Times New Roman"/>
                          <a:ea typeface="Times New Roman"/>
                          <a:cs typeface="Times New Roman"/>
                          <a:sym typeface="Times New Roman"/>
                        </a:rPr>
                        <a:t>150,000</a:t>
                      </a:r>
                      <a:endParaRPr/>
                    </a:p>
                    <a:p>
                      <a:pPr indent="0" lvl="0" marL="0" marR="0" rtl="0" algn="r">
                        <a:spcBef>
                          <a:spcPts val="0"/>
                        </a:spcBef>
                        <a:spcAft>
                          <a:spcPts val="0"/>
                        </a:spcAft>
                        <a:buNone/>
                      </a:pPr>
                      <a:r>
                        <a:rPr lang="en-US" sz="1200" u="none" cap="none" strike="noStrike">
                          <a:latin typeface="Times New Roman"/>
                          <a:ea typeface="Times New Roman"/>
                          <a:cs typeface="Times New Roman"/>
                          <a:sym typeface="Times New Roman"/>
                        </a:rPr>
                        <a:t>850,000</a:t>
                      </a:r>
                      <a:endParaRPr/>
                    </a:p>
                    <a:p>
                      <a:pPr indent="0" lvl="0" marL="0" marR="0" rtl="0" algn="r">
                        <a:spcBef>
                          <a:spcPts val="0"/>
                        </a:spcBef>
                        <a:spcAft>
                          <a:spcPts val="0"/>
                        </a:spcAft>
                        <a:buNone/>
                      </a:pPr>
                      <a:r>
                        <a:rPr lang="en-US" sz="1200" u="none" cap="none" strike="noStrike">
                          <a:latin typeface="Times New Roman"/>
                          <a:ea typeface="Times New Roman"/>
                          <a:cs typeface="Times New Roman"/>
                          <a:sym typeface="Times New Roman"/>
                        </a:rPr>
                        <a:t>560,000</a:t>
                      </a:r>
                      <a:endParaRPr/>
                    </a:p>
                    <a:p>
                      <a:pPr indent="0" lvl="0" marL="0" marR="0" rtl="0" algn="r">
                        <a:spcBef>
                          <a:spcPts val="0"/>
                        </a:spcBef>
                        <a:spcAft>
                          <a:spcPts val="0"/>
                        </a:spcAft>
                        <a:buNone/>
                      </a:pPr>
                      <a:r>
                        <a:rPr lang="en-US" sz="1200" u="none" cap="none" strike="noStrike">
                          <a:latin typeface="Times New Roman"/>
                          <a:ea typeface="Times New Roman"/>
                          <a:cs typeface="Times New Roman"/>
                          <a:sym typeface="Times New Roman"/>
                        </a:rPr>
                        <a:t>120,000</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7325">
                <a:tc>
                  <a:txBody>
                    <a:bodyPr/>
                    <a:lstStyle/>
                    <a:p>
                      <a:pPr indent="0" lvl="0" marL="0" marR="0" rtl="0" algn="just">
                        <a:spcBef>
                          <a:spcPts val="0"/>
                        </a:spcBef>
                        <a:spcAft>
                          <a:spcPts val="0"/>
                        </a:spcAft>
                        <a:buNone/>
                      </a:pPr>
                      <a:r>
                        <a:rPr b="1" lang="en-US" sz="1200" u="none" cap="none" strike="noStrike">
                          <a:latin typeface="Times New Roman"/>
                          <a:ea typeface="Times New Roman"/>
                          <a:cs typeface="Times New Roman"/>
                          <a:sym typeface="Times New Roman"/>
                        </a:rPr>
                        <a:t>Total</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100" u="none" cap="none" strike="noStrike">
                          <a:latin typeface="Times New Roman"/>
                          <a:ea typeface="Times New Roman"/>
                          <a:cs typeface="Times New Roman"/>
                          <a:sym typeface="Times New Roman"/>
                        </a:rPr>
                        <a:t>Total Cr. To Sales A/C in GL</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spcBef>
                          <a:spcPts val="0"/>
                        </a:spcBef>
                        <a:spcAft>
                          <a:spcPts val="0"/>
                        </a:spcAft>
                        <a:buNone/>
                      </a:pPr>
                      <a:r>
                        <a:rPr b="1" lang="en-US" sz="1200" u="none" cap="none" strike="noStrike">
                          <a:latin typeface="Times New Roman"/>
                          <a:ea typeface="Times New Roman"/>
                          <a:cs typeface="Times New Roman"/>
                          <a:sym typeface="Times New Roman"/>
                        </a:rPr>
                        <a:t> </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r">
                        <a:spcBef>
                          <a:spcPts val="0"/>
                        </a:spcBef>
                        <a:spcAft>
                          <a:spcPts val="0"/>
                        </a:spcAft>
                        <a:buNone/>
                      </a:pPr>
                      <a:r>
                        <a:rPr b="1" lang="en-US" sz="1200" u="none" cap="none" strike="noStrike">
                          <a:latin typeface="Times New Roman"/>
                          <a:ea typeface="Times New Roman"/>
                          <a:cs typeface="Times New Roman"/>
                          <a:sym typeface="Times New Roman"/>
                        </a:rPr>
                        <a:t>2,100,000</a:t>
                      </a:r>
                      <a:endParaRPr sz="1200" u="none" cap="none" strike="noStrike">
                        <a:latin typeface="Times New Roman"/>
                        <a:ea typeface="Times New Roman"/>
                        <a:cs typeface="Times New Roman"/>
                        <a:sym typeface="Times New Roman"/>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13" name="Google Shape;313;p27"/>
          <p:cNvSpPr/>
          <p:nvPr/>
        </p:nvSpPr>
        <p:spPr>
          <a:xfrm>
            <a:off x="1357187" y="2069819"/>
            <a:ext cx="4500273" cy="276999"/>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                                   </a:t>
            </a:r>
            <a:r>
              <a:rPr b="1" i="0" lang="en-US" sz="1200" u="none" cap="none" strike="noStrike">
                <a:solidFill>
                  <a:schemeClr val="dk1"/>
                </a:solidFill>
                <a:latin typeface="Arial"/>
                <a:ea typeface="Arial"/>
                <a:cs typeface="Arial"/>
                <a:sym typeface="Arial"/>
              </a:rPr>
              <a:t>Example of a Purchases Journal</a:t>
            </a:r>
            <a:endParaRPr b="0" i="0" sz="1800" u="none" cap="none" strike="noStrike">
              <a:solidFill>
                <a:schemeClr val="dk1"/>
              </a:solidFill>
              <a:latin typeface="Arial"/>
              <a:ea typeface="Arial"/>
              <a:cs typeface="Arial"/>
              <a:sym typeface="Arial"/>
            </a:endParaRPr>
          </a:p>
        </p:txBody>
      </p:sp>
      <p:sp>
        <p:nvSpPr>
          <p:cNvPr id="314" name="Google Shape;314;p27"/>
          <p:cNvSpPr/>
          <p:nvPr/>
        </p:nvSpPr>
        <p:spPr>
          <a:xfrm>
            <a:off x="865219" y="4803315"/>
            <a:ext cx="8177182" cy="1323439"/>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Noto Sans Symbols"/>
              <a:buChar char="⮚"/>
            </a:pPr>
            <a:r>
              <a:rPr lang="en-US" sz="2000">
                <a:solidFill>
                  <a:schemeClr val="dk1"/>
                </a:solidFill>
                <a:latin typeface="Twentieth Century"/>
                <a:ea typeface="Twentieth Century"/>
                <a:cs typeface="Twentieth Century"/>
                <a:sym typeface="Twentieth Century"/>
              </a:rPr>
              <a:t>The individual entries in the purchases journal are posted to the credit side of the creditor’s accounts in the purchases ledger and the total is posted to the debit side of purchases account of the general ledger. This is shown below:</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8" name="Shape 318"/>
        <p:cNvGrpSpPr/>
        <p:nvPr/>
      </p:nvGrpSpPr>
      <p:grpSpPr>
        <a:xfrm>
          <a:off x="0" y="0"/>
          <a:ext cx="0" cy="0"/>
          <a:chOff x="0" y="0"/>
          <a:chExt cx="0" cy="0"/>
        </a:xfrm>
      </p:grpSpPr>
      <p:sp>
        <p:nvSpPr>
          <p:cNvPr id="319" name="Google Shape;319;p28"/>
          <p:cNvSpPr txBox="1"/>
          <p:nvPr>
            <p:ph type="title"/>
          </p:nvPr>
        </p:nvSpPr>
        <p:spPr>
          <a:xfrm>
            <a:off x="887652" y="107545"/>
            <a:ext cx="8502007" cy="71132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PURCHASES RETURNS JOURNAL (RETURNS INWARDS JOURNAL)</a:t>
            </a:r>
            <a:endParaRPr sz="2800"/>
          </a:p>
        </p:txBody>
      </p:sp>
      <p:sp>
        <p:nvSpPr>
          <p:cNvPr id="320" name="Google Shape;320;p28"/>
          <p:cNvSpPr txBox="1"/>
          <p:nvPr>
            <p:ph idx="1" type="body"/>
          </p:nvPr>
        </p:nvSpPr>
        <p:spPr>
          <a:xfrm>
            <a:off x="887652" y="818865"/>
            <a:ext cx="8502008" cy="5472753"/>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It is also called the returns outwards daybook. It records all the debit notes received by the firm from the creditors during a particular financial period. It has the following format. </a:t>
            </a:r>
            <a:endParaRPr/>
          </a:p>
          <a:p>
            <a:pPr indent="0" lvl="0" marL="0" rtl="0" algn="l">
              <a:lnSpc>
                <a:spcPct val="100000"/>
              </a:lnSpc>
              <a:spcBef>
                <a:spcPts val="1400"/>
              </a:spcBef>
              <a:spcAft>
                <a:spcPts val="0"/>
              </a:spcAft>
              <a:buSzPts val="2400"/>
              <a:buNone/>
            </a:pPr>
            <a:r>
              <a:t/>
            </a:r>
            <a:endParaRPr sz="2400"/>
          </a:p>
          <a:p>
            <a:pPr indent="0" lvl="0" marL="91440" rtl="0" algn="l">
              <a:lnSpc>
                <a:spcPct val="100000"/>
              </a:lnSpc>
              <a:spcBef>
                <a:spcPts val="1400"/>
              </a:spcBef>
              <a:spcAft>
                <a:spcPts val="0"/>
              </a:spcAft>
              <a:buSzPts val="2400"/>
              <a:buFont typeface="Noto Sans Symbols"/>
              <a:buNone/>
            </a:pPr>
            <a:r>
              <a:t/>
            </a:r>
            <a:endParaRPr sz="2400"/>
          </a:p>
          <a:p>
            <a:pPr indent="0" lvl="0" marL="91440" rtl="0" algn="l">
              <a:lnSpc>
                <a:spcPct val="100000"/>
              </a:lnSpc>
              <a:spcBef>
                <a:spcPts val="1400"/>
              </a:spcBef>
              <a:spcAft>
                <a:spcPts val="0"/>
              </a:spcAft>
              <a:buSzPts val="2400"/>
              <a:buFont typeface="Noto Sans Symbols"/>
              <a:buNone/>
            </a:pPr>
            <a:r>
              <a:t/>
            </a:r>
            <a:endParaRPr sz="2400"/>
          </a:p>
          <a:p>
            <a:pPr indent="0" lvl="0" marL="91440" rtl="0" algn="l">
              <a:lnSpc>
                <a:spcPct val="100000"/>
              </a:lnSpc>
              <a:spcBef>
                <a:spcPts val="1400"/>
              </a:spcBef>
              <a:spcAft>
                <a:spcPts val="0"/>
              </a:spcAft>
              <a:buSzPts val="2400"/>
              <a:buFont typeface="Noto Sans Symbols"/>
              <a:buNone/>
            </a:pPr>
            <a:r>
              <a:t/>
            </a:r>
            <a:endParaRPr sz="2400"/>
          </a:p>
          <a:p>
            <a:pPr indent="0" lvl="0" marL="91440" rtl="0" algn="l">
              <a:lnSpc>
                <a:spcPct val="100000"/>
              </a:lnSpc>
              <a:spcBef>
                <a:spcPts val="1400"/>
              </a:spcBef>
              <a:spcAft>
                <a:spcPts val="0"/>
              </a:spcAft>
              <a:buSzPts val="2400"/>
              <a:buFont typeface="Noto Sans Symbols"/>
              <a:buNone/>
            </a:pPr>
            <a:r>
              <a:t/>
            </a:r>
            <a:endParaRPr sz="2400"/>
          </a:p>
          <a:p>
            <a:pPr indent="-152400" lvl="0" marL="91440" rtl="0" algn="l">
              <a:lnSpc>
                <a:spcPct val="100000"/>
              </a:lnSpc>
              <a:spcBef>
                <a:spcPts val="1400"/>
              </a:spcBef>
              <a:spcAft>
                <a:spcPts val="0"/>
              </a:spcAft>
              <a:buSzPts val="2400"/>
              <a:buFont typeface="Noto Sans Symbols"/>
              <a:buChar char="⮚"/>
            </a:pPr>
            <a:r>
              <a:rPr lang="en-US" sz="2400"/>
              <a:t>Individual entries are posted on the debit side of the creditors account in the purchases ledger and the total to credit side of the returns outwards account in the general ledger.</a:t>
            </a:r>
            <a:endParaRPr sz="2400"/>
          </a:p>
        </p:txBody>
      </p:sp>
      <p:sp>
        <p:nvSpPr>
          <p:cNvPr id="321" name="Google Shape;321;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2" name="Google Shape;322;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323" name="Google Shape;323;p28"/>
          <p:cNvGraphicFramePr/>
          <p:nvPr/>
        </p:nvGraphicFramePr>
        <p:xfrm>
          <a:off x="887652" y="2279635"/>
          <a:ext cx="3000000" cy="3000000"/>
        </p:xfrm>
        <a:graphic>
          <a:graphicData uri="http://schemas.openxmlformats.org/drawingml/2006/table">
            <a:tbl>
              <a:tblPr bandRow="1" firstCol="1" firstRow="1">
                <a:noFill/>
                <a:tableStyleId>{D2EF350D-54B9-4891-91B8-24818B65BD8A}</a:tableStyleId>
              </a:tblPr>
              <a:tblGrid>
                <a:gridCol w="1379600"/>
                <a:gridCol w="4120775"/>
                <a:gridCol w="822725"/>
                <a:gridCol w="1237225"/>
              </a:tblGrid>
              <a:tr h="441150">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100" u="none" cap="none" strike="noStrike"/>
                        <a:t>THE PURCHASES RETURNS JOURNAL</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r>
              <a:tr h="305400">
                <a:tc>
                  <a:txBody>
                    <a:bodyPr/>
                    <a:lstStyle/>
                    <a:p>
                      <a:pPr indent="0" lvl="0" marL="0" marR="0" rtl="0" algn="just">
                        <a:spcBef>
                          <a:spcPts val="0"/>
                        </a:spcBef>
                        <a:spcAft>
                          <a:spcPts val="0"/>
                        </a:spcAft>
                        <a:buNone/>
                      </a:pPr>
                      <a:r>
                        <a:rPr b="1" lang="en-US" sz="1800" u="none" cap="none" strike="noStrike">
                          <a:solidFill>
                            <a:schemeClr val="dk1"/>
                          </a:solidFill>
                        </a:rPr>
                        <a:t>Date </a:t>
                      </a:r>
                      <a:endParaRPr b="1" sz="18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1" lang="en-US" sz="1800" u="none" cap="none" strike="noStrike"/>
                        <a:t>Details</a:t>
                      </a:r>
                      <a:endParaRPr b="1" sz="18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1" lang="en-US" sz="1800" u="none" cap="none" strike="noStrike"/>
                        <a:t>Folio</a:t>
                      </a:r>
                      <a:endParaRPr b="1" sz="18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b="1" lang="en-US" sz="1800" u="none" cap="none" strike="noStrike"/>
                        <a:t>$</a:t>
                      </a:r>
                      <a:endParaRPr b="1" sz="1800" u="none" cap="none" strike="noStrike">
                        <a:latin typeface="Times New Roman"/>
                        <a:ea typeface="Times New Roman"/>
                        <a:cs typeface="Times New Roman"/>
                        <a:sym typeface="Times New Roman"/>
                      </a:endParaRPr>
                    </a:p>
                  </a:txBody>
                  <a:tcPr marT="0" marB="0" marR="68575" marL="68575"/>
                </a:tc>
              </a:tr>
              <a:tr h="1527025">
                <a:tc>
                  <a:txBody>
                    <a:bodyPr/>
                    <a:lstStyle/>
                    <a:p>
                      <a:pPr indent="0" lvl="0" marL="0" marR="0" rtl="0" algn="just">
                        <a:spcBef>
                          <a:spcPts val="0"/>
                        </a:spcBef>
                        <a:spcAft>
                          <a:spcPts val="0"/>
                        </a:spcAft>
                        <a:buNone/>
                      </a:pPr>
                      <a:r>
                        <a:rPr b="0" lang="en-US" sz="1800" u="none" cap="none" strike="noStrike">
                          <a:solidFill>
                            <a:schemeClr val="dk1"/>
                          </a:solidFill>
                        </a:rPr>
                        <a:t>09/04/2022</a:t>
                      </a:r>
                      <a:endParaRPr/>
                    </a:p>
                    <a:p>
                      <a:pPr indent="0" lvl="0" marL="0" marR="0" rtl="0" algn="just">
                        <a:spcBef>
                          <a:spcPts val="0"/>
                        </a:spcBef>
                        <a:spcAft>
                          <a:spcPts val="0"/>
                        </a:spcAft>
                        <a:buNone/>
                      </a:pPr>
                      <a:r>
                        <a:rPr b="0" lang="en-US" sz="1800" u="none" cap="none" strike="noStrike">
                          <a:solidFill>
                            <a:schemeClr val="dk1"/>
                          </a:solidFill>
                        </a:rPr>
                        <a:t>18/04/2022</a:t>
                      </a:r>
                      <a:endParaRPr/>
                    </a:p>
                    <a:p>
                      <a:pPr indent="0" lvl="0" marL="0" marR="0" rtl="0" algn="just">
                        <a:spcBef>
                          <a:spcPts val="0"/>
                        </a:spcBef>
                        <a:spcAft>
                          <a:spcPts val="0"/>
                        </a:spcAft>
                        <a:buNone/>
                      </a:pPr>
                      <a:r>
                        <a:rPr b="0" lang="en-US" sz="1800" u="none" cap="none" strike="noStrike">
                          <a:solidFill>
                            <a:schemeClr val="dk1"/>
                          </a:solidFill>
                        </a:rPr>
                        <a:t>21/04/2022</a:t>
                      </a:r>
                      <a:endParaRPr/>
                    </a:p>
                    <a:p>
                      <a:pPr indent="0" lvl="0" marL="0" marR="0" rtl="0" algn="just">
                        <a:spcBef>
                          <a:spcPts val="0"/>
                        </a:spcBef>
                        <a:spcAft>
                          <a:spcPts val="0"/>
                        </a:spcAft>
                        <a:buNone/>
                      </a:pPr>
                      <a:r>
                        <a:rPr b="0" lang="en-US" sz="1800" u="none" cap="none" strike="noStrike">
                          <a:solidFill>
                            <a:schemeClr val="dk1"/>
                          </a:solidFill>
                        </a:rPr>
                        <a:t>30/04/2022</a:t>
                      </a:r>
                      <a:endParaRPr/>
                    </a:p>
                    <a:p>
                      <a:pPr indent="0" lvl="0" marL="0" marR="0" rtl="0" algn="just">
                        <a:spcBef>
                          <a:spcPts val="0"/>
                        </a:spcBef>
                        <a:spcAft>
                          <a:spcPts val="0"/>
                        </a:spcAft>
                        <a:buNone/>
                      </a:pPr>
                      <a:r>
                        <a:rPr b="0" lang="en-US" sz="1800" u="none" cap="none" strike="noStrike">
                          <a:solidFill>
                            <a:schemeClr val="dk1"/>
                          </a:solidFill>
                        </a:rPr>
                        <a:t>30/04/2022</a:t>
                      </a:r>
                      <a:endParaRPr b="0" sz="18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0" lang="en-US" sz="1800" u="none" cap="none" strike="noStrike">
                          <a:solidFill>
                            <a:schemeClr val="dk1"/>
                          </a:solidFill>
                        </a:rPr>
                        <a:t>Highlands dealers</a:t>
                      </a:r>
                      <a:endParaRPr/>
                    </a:p>
                    <a:p>
                      <a:pPr indent="0" lvl="0" marL="0" marR="0" rtl="0" algn="just">
                        <a:spcBef>
                          <a:spcPts val="0"/>
                        </a:spcBef>
                        <a:spcAft>
                          <a:spcPts val="0"/>
                        </a:spcAft>
                        <a:buNone/>
                      </a:pPr>
                      <a:r>
                        <a:rPr b="0" lang="en-US" sz="1800" u="none" cap="none" strike="noStrike">
                          <a:solidFill>
                            <a:schemeClr val="dk1"/>
                          </a:solidFill>
                        </a:rPr>
                        <a:t>Nairobi Suppliers</a:t>
                      </a:r>
                      <a:endParaRPr/>
                    </a:p>
                    <a:p>
                      <a:pPr indent="0" lvl="0" marL="0" marR="0" rtl="0" algn="just">
                        <a:spcBef>
                          <a:spcPts val="0"/>
                        </a:spcBef>
                        <a:spcAft>
                          <a:spcPts val="0"/>
                        </a:spcAft>
                        <a:buNone/>
                      </a:pPr>
                      <a:r>
                        <a:rPr b="0" lang="en-US" sz="1800" u="none" cap="none" strike="noStrike">
                          <a:solidFill>
                            <a:schemeClr val="dk1"/>
                          </a:solidFill>
                        </a:rPr>
                        <a:t>Territorial Enterprises</a:t>
                      </a:r>
                      <a:endParaRPr/>
                    </a:p>
                    <a:p>
                      <a:pPr indent="0" lvl="0" marL="0" marR="0" rtl="0" algn="just">
                        <a:spcBef>
                          <a:spcPts val="0"/>
                        </a:spcBef>
                        <a:spcAft>
                          <a:spcPts val="0"/>
                        </a:spcAft>
                        <a:buNone/>
                      </a:pPr>
                      <a:r>
                        <a:rPr b="0" lang="en-US" sz="1800" u="none" cap="none" strike="noStrike">
                          <a:solidFill>
                            <a:schemeClr val="dk1"/>
                          </a:solidFill>
                        </a:rPr>
                        <a:t>Highlands Dealers</a:t>
                      </a:r>
                      <a:endParaRPr/>
                    </a:p>
                    <a:p>
                      <a:pPr indent="0" lvl="0" marL="0" marR="0" rtl="0" algn="just">
                        <a:spcBef>
                          <a:spcPts val="0"/>
                        </a:spcBef>
                        <a:spcAft>
                          <a:spcPts val="0"/>
                        </a:spcAft>
                        <a:buNone/>
                      </a:pPr>
                      <a:r>
                        <a:rPr b="0" lang="en-US" sz="1800" u="none" cap="none" strike="noStrike">
                          <a:solidFill>
                            <a:schemeClr val="dk1"/>
                          </a:solidFill>
                        </a:rPr>
                        <a:t>Motors Shop</a:t>
                      </a:r>
                      <a:endParaRPr b="0" sz="18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0" lang="en-US" sz="1600" u="none" cap="none" strike="noStrike"/>
                        <a:t> </a:t>
                      </a:r>
                      <a:endParaRPr b="0" sz="16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b="0" lang="en-US" sz="1800" u="none" cap="none" strike="noStrike">
                          <a:solidFill>
                            <a:schemeClr val="dk1"/>
                          </a:solidFill>
                        </a:rPr>
                        <a:t>20,000</a:t>
                      </a:r>
                      <a:endParaRPr/>
                    </a:p>
                    <a:p>
                      <a:pPr indent="0" lvl="0" marL="0" marR="0" rtl="0" algn="r">
                        <a:spcBef>
                          <a:spcPts val="0"/>
                        </a:spcBef>
                        <a:spcAft>
                          <a:spcPts val="0"/>
                        </a:spcAft>
                        <a:buNone/>
                      </a:pPr>
                      <a:r>
                        <a:rPr b="0" lang="en-US" sz="1800" u="none" cap="none" strike="noStrike">
                          <a:solidFill>
                            <a:schemeClr val="dk1"/>
                          </a:solidFill>
                        </a:rPr>
                        <a:t>80,000</a:t>
                      </a:r>
                      <a:endParaRPr/>
                    </a:p>
                    <a:p>
                      <a:pPr indent="0" lvl="0" marL="0" marR="0" rtl="0" algn="r">
                        <a:spcBef>
                          <a:spcPts val="0"/>
                        </a:spcBef>
                        <a:spcAft>
                          <a:spcPts val="0"/>
                        </a:spcAft>
                        <a:buNone/>
                      </a:pPr>
                      <a:r>
                        <a:rPr b="0" lang="en-US" sz="1800" u="none" cap="none" strike="noStrike">
                          <a:solidFill>
                            <a:schemeClr val="dk1"/>
                          </a:solidFill>
                        </a:rPr>
                        <a:t>50,000</a:t>
                      </a:r>
                      <a:endParaRPr/>
                    </a:p>
                    <a:p>
                      <a:pPr indent="0" lvl="0" marL="0" marR="0" rtl="0" algn="r">
                        <a:spcBef>
                          <a:spcPts val="0"/>
                        </a:spcBef>
                        <a:spcAft>
                          <a:spcPts val="0"/>
                        </a:spcAft>
                        <a:buNone/>
                      </a:pPr>
                      <a:r>
                        <a:rPr b="0" lang="en-US" sz="1800" u="none" cap="none" strike="noStrike">
                          <a:solidFill>
                            <a:schemeClr val="dk1"/>
                          </a:solidFill>
                        </a:rPr>
                        <a:t>80,000</a:t>
                      </a:r>
                      <a:endParaRPr/>
                    </a:p>
                    <a:p>
                      <a:pPr indent="0" lvl="0" marL="0" marR="0" rtl="0" algn="r">
                        <a:spcBef>
                          <a:spcPts val="0"/>
                        </a:spcBef>
                        <a:spcAft>
                          <a:spcPts val="0"/>
                        </a:spcAft>
                        <a:buNone/>
                      </a:pPr>
                      <a:r>
                        <a:rPr b="0" lang="en-US" sz="1800" u="none" cap="none" strike="noStrike">
                          <a:solidFill>
                            <a:schemeClr val="dk1"/>
                          </a:solidFill>
                        </a:rPr>
                        <a:t>20,000</a:t>
                      </a:r>
                      <a:endParaRPr b="0" sz="1800" u="none" cap="none" strike="noStrike">
                        <a:solidFill>
                          <a:schemeClr val="dk1"/>
                        </a:solidFill>
                        <a:latin typeface="Times New Roman"/>
                        <a:ea typeface="Times New Roman"/>
                        <a:cs typeface="Times New Roman"/>
                        <a:sym typeface="Times New Roman"/>
                      </a:endParaRPr>
                    </a:p>
                  </a:txBody>
                  <a:tcPr marT="0" marB="0" marR="68575" marL="68575"/>
                </a:tc>
              </a:tr>
              <a:tr h="305400">
                <a:tc>
                  <a:txBody>
                    <a:bodyPr/>
                    <a:lstStyle/>
                    <a:p>
                      <a:pPr indent="0" lvl="0" marL="0" marR="0" rtl="0" algn="just">
                        <a:spcBef>
                          <a:spcPts val="0"/>
                        </a:spcBef>
                        <a:spcAft>
                          <a:spcPts val="0"/>
                        </a:spcAft>
                        <a:buNone/>
                      </a:pPr>
                      <a:r>
                        <a:rPr b="1" lang="en-US" sz="1400" u="none" cap="none" strike="noStrike">
                          <a:solidFill>
                            <a:schemeClr val="dk1"/>
                          </a:solidFill>
                        </a:rPr>
                        <a:t>Total</a:t>
                      </a:r>
                      <a:endParaRPr b="1"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1" lang="en-US" sz="1600" u="none" cap="none" strike="noStrike">
                          <a:solidFill>
                            <a:schemeClr val="dk1"/>
                          </a:solidFill>
                        </a:rPr>
                        <a:t>Total Cr. To purchases returns A/C in GL</a:t>
                      </a:r>
                      <a:endParaRPr b="1" sz="18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b="1" lang="en-US" sz="1400" u="none" cap="none" strike="noStrike">
                          <a:solidFill>
                            <a:schemeClr val="dk1"/>
                          </a:solidFill>
                        </a:rPr>
                        <a:t> </a:t>
                      </a:r>
                      <a:endParaRPr b="1"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b="1" lang="en-US" sz="1400" u="none" cap="none" strike="noStrike">
                          <a:solidFill>
                            <a:schemeClr val="dk1"/>
                          </a:solidFill>
                        </a:rPr>
                        <a:t>250,000</a:t>
                      </a:r>
                      <a:endParaRPr b="1" sz="1400" u="none" cap="none" strike="noStrike">
                        <a:solidFill>
                          <a:schemeClr val="dk1"/>
                        </a:solidFill>
                        <a:latin typeface="Times New Roman"/>
                        <a:ea typeface="Times New Roman"/>
                        <a:cs typeface="Times New Roman"/>
                        <a:sym typeface="Times New Roman"/>
                      </a:endParaRPr>
                    </a:p>
                  </a:txBody>
                  <a:tcPr marT="0" marB="0" marR="68575" marL="68575"/>
                </a:tc>
              </a:tr>
            </a:tbl>
          </a:graphicData>
        </a:graphic>
      </p:graphicFrame>
      <p:sp>
        <p:nvSpPr>
          <p:cNvPr id="324" name="Google Shape;324;p28"/>
          <p:cNvSpPr/>
          <p:nvPr/>
        </p:nvSpPr>
        <p:spPr>
          <a:xfrm>
            <a:off x="-436562" y="197843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                                       </a:t>
            </a:r>
            <a:r>
              <a:rPr b="1" i="0" lang="en-US" sz="1200" u="none" cap="none" strike="noStrike">
                <a:solidFill>
                  <a:schemeClr val="dk1"/>
                </a:solidFill>
                <a:latin typeface="Arial"/>
                <a:ea typeface="Arial"/>
                <a:cs typeface="Arial"/>
                <a:sym typeface="Arial"/>
              </a:rPr>
              <a:t>Example of a Purchases Returns Journal (PRJ)</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8" name="Shape 328"/>
        <p:cNvGrpSpPr/>
        <p:nvPr/>
      </p:nvGrpSpPr>
      <p:grpSpPr>
        <a:xfrm>
          <a:off x="0" y="0"/>
          <a:ext cx="0" cy="0"/>
          <a:chOff x="0" y="0"/>
          <a:chExt cx="0" cy="0"/>
        </a:xfrm>
      </p:grpSpPr>
      <p:sp>
        <p:nvSpPr>
          <p:cNvPr id="329" name="Google Shape;329;p29"/>
          <p:cNvSpPr txBox="1"/>
          <p:nvPr>
            <p:ph type="title"/>
          </p:nvPr>
        </p:nvSpPr>
        <p:spPr>
          <a:xfrm>
            <a:off x="1024129" y="107545"/>
            <a:ext cx="8018272" cy="86144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SALES RETURNS JOURNAL (RETURN INWARDS JOURNAL)</a:t>
            </a:r>
            <a:endParaRPr sz="2800"/>
          </a:p>
        </p:txBody>
      </p:sp>
      <p:sp>
        <p:nvSpPr>
          <p:cNvPr id="330" name="Google Shape;330;p29"/>
          <p:cNvSpPr txBox="1"/>
          <p:nvPr>
            <p:ph idx="1" type="body"/>
          </p:nvPr>
        </p:nvSpPr>
        <p:spPr>
          <a:xfrm>
            <a:off x="887652" y="968990"/>
            <a:ext cx="8461064" cy="5677469"/>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lang="en-US" sz="2000"/>
              <a:t>It is also called the returns inwards day-book. It records all the credit notes raised by the firm and sent to customers during a particular financial period, it has the following format.</a:t>
            </a:r>
            <a:endParaRPr/>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127000" lvl="0" marL="91440" rtl="0" algn="l">
              <a:lnSpc>
                <a:spcPct val="100000"/>
              </a:lnSpc>
              <a:spcBef>
                <a:spcPts val="1400"/>
              </a:spcBef>
              <a:spcAft>
                <a:spcPts val="0"/>
              </a:spcAft>
              <a:buSzPts val="2000"/>
              <a:buFont typeface="Noto Sans Symbols"/>
              <a:buChar char="⮚"/>
            </a:pPr>
            <a:r>
              <a:rPr lang="en-US" sz="2000"/>
              <a:t>Individual entries in a return inwards journal are posted to the credit side of the debtors’ accounts in the sales ledger and the total is posted to the debit side of the return-inwards account of the general ledger.</a:t>
            </a:r>
            <a:endParaRPr/>
          </a:p>
          <a:p>
            <a:pPr indent="0" lvl="0" marL="0" rtl="0" algn="l">
              <a:lnSpc>
                <a:spcPct val="100000"/>
              </a:lnSpc>
              <a:spcBef>
                <a:spcPts val="1400"/>
              </a:spcBef>
              <a:spcAft>
                <a:spcPts val="0"/>
              </a:spcAft>
              <a:buSzPts val="2000"/>
              <a:buNone/>
            </a:pPr>
            <a:r>
              <a:rPr lang="en-US" sz="2000"/>
              <a:t>  NB: The posting of transactions from the journals to the ledger accounts in ledgers, follows the same procedure as the one shown in the sales ledger and general ledger above.</a:t>
            </a:r>
            <a:endParaRPr/>
          </a:p>
          <a:p>
            <a:pPr indent="0" lvl="0" marL="0" rtl="0" algn="l">
              <a:lnSpc>
                <a:spcPct val="100000"/>
              </a:lnSpc>
              <a:spcBef>
                <a:spcPts val="1400"/>
              </a:spcBef>
              <a:spcAft>
                <a:spcPts val="0"/>
              </a:spcAft>
              <a:buSzPts val="2000"/>
              <a:buNone/>
            </a:pPr>
            <a:r>
              <a:t/>
            </a:r>
            <a:endParaRPr sz="2000"/>
          </a:p>
        </p:txBody>
      </p:sp>
      <p:sp>
        <p:nvSpPr>
          <p:cNvPr id="331" name="Google Shape;331;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2" name="Google Shape;332;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333" name="Google Shape;333;p29"/>
          <p:cNvGraphicFramePr/>
          <p:nvPr/>
        </p:nvGraphicFramePr>
        <p:xfrm>
          <a:off x="1321397" y="2156926"/>
          <a:ext cx="3000000" cy="3000000"/>
        </p:xfrm>
        <a:graphic>
          <a:graphicData uri="http://schemas.openxmlformats.org/drawingml/2006/table">
            <a:tbl>
              <a:tblPr bandRow="1" firstCol="1" firstRow="1">
                <a:noFill/>
                <a:tableStyleId>{D2EF350D-54B9-4891-91B8-24818B65BD8A}</a:tableStyleId>
              </a:tblPr>
              <a:tblGrid>
                <a:gridCol w="1292975"/>
                <a:gridCol w="3862050"/>
                <a:gridCol w="771050"/>
                <a:gridCol w="1159550"/>
              </a:tblGrid>
              <a:tr h="508125">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lang="en-US" sz="1400" u="none" cap="none" strike="noStrike">
                          <a:solidFill>
                            <a:schemeClr val="dk1"/>
                          </a:solidFill>
                        </a:rPr>
                        <a:t>THE PURCHASES RETURNS JOURNAL</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50000"/>
                        </a:lnSpc>
                        <a:spcBef>
                          <a:spcPts val="0"/>
                        </a:spcBef>
                        <a:spcAft>
                          <a:spcPts val="0"/>
                        </a:spcAft>
                        <a:buNone/>
                      </a:pPr>
                      <a:r>
                        <a:rPr lang="en-US" sz="1200" u="none" cap="none" strike="noStrike"/>
                        <a:t> </a:t>
                      </a:r>
                      <a:endParaRPr sz="1200" u="none" cap="none" strike="noStrike">
                        <a:latin typeface="Times New Roman"/>
                        <a:ea typeface="Times New Roman"/>
                        <a:cs typeface="Times New Roman"/>
                        <a:sym typeface="Times New Roman"/>
                      </a:endParaRPr>
                    </a:p>
                  </a:txBody>
                  <a:tcPr marT="0" marB="0" marR="68575" marL="68575"/>
                </a:tc>
              </a:tr>
              <a:tr h="351775">
                <a:tc>
                  <a:txBody>
                    <a:bodyPr/>
                    <a:lstStyle/>
                    <a:p>
                      <a:pPr indent="0" lvl="0" marL="0" marR="0" rtl="0" algn="just">
                        <a:spcBef>
                          <a:spcPts val="0"/>
                        </a:spcBef>
                        <a:spcAft>
                          <a:spcPts val="0"/>
                        </a:spcAft>
                        <a:buNone/>
                      </a:pPr>
                      <a:r>
                        <a:rPr lang="en-US" sz="1400" u="none" cap="none" strike="noStrike">
                          <a:solidFill>
                            <a:schemeClr val="dk1"/>
                          </a:solidFill>
                        </a:rPr>
                        <a:t>Date </a:t>
                      </a:r>
                      <a:endParaRPr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600" u="none" cap="none" strike="noStrike">
                          <a:solidFill>
                            <a:schemeClr val="dk1"/>
                          </a:solidFill>
                        </a:rPr>
                        <a:t>Details</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600" u="none" cap="none" strike="noStrike">
                          <a:solidFill>
                            <a:schemeClr val="dk1"/>
                          </a:solidFill>
                        </a:rPr>
                        <a:t>Folio</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lang="en-US" sz="1600" u="none" cap="none" strike="noStrike">
                          <a:solidFill>
                            <a:schemeClr val="dk1"/>
                          </a:solidFill>
                        </a:rPr>
                        <a:t>$</a:t>
                      </a:r>
                      <a:endParaRPr sz="1600" u="none" cap="none" strike="noStrike">
                        <a:solidFill>
                          <a:schemeClr val="dk1"/>
                        </a:solidFill>
                        <a:latin typeface="Times New Roman"/>
                        <a:ea typeface="Times New Roman"/>
                        <a:cs typeface="Times New Roman"/>
                        <a:sym typeface="Times New Roman"/>
                      </a:endParaRPr>
                    </a:p>
                  </a:txBody>
                  <a:tcPr marT="0" marB="0" marR="68575" marL="68575"/>
                </a:tc>
              </a:tr>
              <a:tr h="1087075">
                <a:tc>
                  <a:txBody>
                    <a:bodyPr/>
                    <a:lstStyle/>
                    <a:p>
                      <a:pPr indent="0" lvl="0" marL="0" marR="0" rtl="0" algn="just">
                        <a:spcBef>
                          <a:spcPts val="0"/>
                        </a:spcBef>
                        <a:spcAft>
                          <a:spcPts val="0"/>
                        </a:spcAft>
                        <a:buNone/>
                      </a:pPr>
                      <a:r>
                        <a:rPr lang="en-US" sz="1400" u="none" cap="none" strike="noStrike">
                          <a:solidFill>
                            <a:schemeClr val="dk1"/>
                          </a:solidFill>
                        </a:rPr>
                        <a:t>09/04/2022</a:t>
                      </a:r>
                      <a:endParaRPr/>
                    </a:p>
                    <a:p>
                      <a:pPr indent="0" lvl="0" marL="0" marR="0" rtl="0" algn="just">
                        <a:spcBef>
                          <a:spcPts val="0"/>
                        </a:spcBef>
                        <a:spcAft>
                          <a:spcPts val="0"/>
                        </a:spcAft>
                        <a:buNone/>
                      </a:pPr>
                      <a:r>
                        <a:rPr lang="en-US" sz="1400" u="none" cap="none" strike="noStrike">
                          <a:solidFill>
                            <a:schemeClr val="dk1"/>
                          </a:solidFill>
                        </a:rPr>
                        <a:t>18/04/2022</a:t>
                      </a:r>
                      <a:endParaRPr/>
                    </a:p>
                    <a:p>
                      <a:pPr indent="0" lvl="0" marL="0" marR="0" rtl="0" algn="just">
                        <a:spcBef>
                          <a:spcPts val="0"/>
                        </a:spcBef>
                        <a:spcAft>
                          <a:spcPts val="0"/>
                        </a:spcAft>
                        <a:buNone/>
                      </a:pPr>
                      <a:r>
                        <a:rPr lang="en-US" sz="1400" u="none" cap="none" strike="noStrike">
                          <a:solidFill>
                            <a:schemeClr val="dk1"/>
                          </a:solidFill>
                        </a:rPr>
                        <a:t>21/04/2022</a:t>
                      </a:r>
                      <a:endParaRPr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600" u="none" cap="none" strike="noStrike">
                          <a:solidFill>
                            <a:schemeClr val="dk1"/>
                          </a:solidFill>
                        </a:rPr>
                        <a:t>ABC Enterprises</a:t>
                      </a:r>
                      <a:endParaRPr/>
                    </a:p>
                    <a:p>
                      <a:pPr indent="0" lvl="0" marL="0" marR="0" rtl="0" algn="just">
                        <a:spcBef>
                          <a:spcPts val="0"/>
                        </a:spcBef>
                        <a:spcAft>
                          <a:spcPts val="0"/>
                        </a:spcAft>
                        <a:buNone/>
                      </a:pPr>
                      <a:r>
                        <a:rPr lang="en-US" sz="1600" u="none" cap="none" strike="noStrike">
                          <a:solidFill>
                            <a:schemeClr val="dk1"/>
                          </a:solidFill>
                        </a:rPr>
                        <a:t>Poncon Enterprises</a:t>
                      </a:r>
                      <a:endParaRPr/>
                    </a:p>
                    <a:p>
                      <a:pPr indent="0" lvl="0" marL="0" marR="0" rtl="0" algn="just">
                        <a:spcBef>
                          <a:spcPts val="0"/>
                        </a:spcBef>
                        <a:spcAft>
                          <a:spcPts val="0"/>
                        </a:spcAft>
                        <a:buNone/>
                      </a:pPr>
                      <a:r>
                        <a:rPr lang="en-US" sz="1600" u="none" cap="none" strike="noStrike">
                          <a:solidFill>
                            <a:schemeClr val="dk1"/>
                          </a:solidFill>
                        </a:rPr>
                        <a:t>Diamond Stores</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600" u="none" cap="none" strike="noStrike">
                          <a:solidFill>
                            <a:schemeClr val="dk1"/>
                          </a:solidFill>
                        </a:rPr>
                        <a:t> </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lang="en-US" sz="1600" u="none" cap="none" strike="noStrike">
                          <a:solidFill>
                            <a:schemeClr val="dk1"/>
                          </a:solidFill>
                        </a:rPr>
                        <a:t>42,000</a:t>
                      </a:r>
                      <a:endParaRPr/>
                    </a:p>
                    <a:p>
                      <a:pPr indent="0" lvl="0" marL="0" marR="0" rtl="0" algn="r">
                        <a:spcBef>
                          <a:spcPts val="0"/>
                        </a:spcBef>
                        <a:spcAft>
                          <a:spcPts val="0"/>
                        </a:spcAft>
                        <a:buNone/>
                      </a:pPr>
                      <a:r>
                        <a:rPr lang="en-US" sz="1600" u="none" cap="none" strike="noStrike">
                          <a:solidFill>
                            <a:schemeClr val="dk1"/>
                          </a:solidFill>
                        </a:rPr>
                        <a:t>65,000</a:t>
                      </a:r>
                      <a:endParaRPr/>
                    </a:p>
                    <a:p>
                      <a:pPr indent="0" lvl="0" marL="0" marR="0" rtl="0" algn="r">
                        <a:spcBef>
                          <a:spcPts val="0"/>
                        </a:spcBef>
                        <a:spcAft>
                          <a:spcPts val="0"/>
                        </a:spcAft>
                        <a:buNone/>
                      </a:pPr>
                      <a:r>
                        <a:rPr lang="en-US" sz="1600" u="none" cap="none" strike="noStrike">
                          <a:solidFill>
                            <a:schemeClr val="dk1"/>
                          </a:solidFill>
                        </a:rPr>
                        <a:t>55,000</a:t>
                      </a:r>
                      <a:endParaRPr sz="1600" u="none" cap="none" strike="noStrike">
                        <a:solidFill>
                          <a:schemeClr val="dk1"/>
                        </a:solidFill>
                        <a:latin typeface="Times New Roman"/>
                        <a:ea typeface="Times New Roman"/>
                        <a:cs typeface="Times New Roman"/>
                        <a:sym typeface="Times New Roman"/>
                      </a:endParaRPr>
                    </a:p>
                  </a:txBody>
                  <a:tcPr marT="0" marB="0" marR="68575" marL="68575"/>
                </a:tc>
              </a:tr>
              <a:tr h="351775">
                <a:tc>
                  <a:txBody>
                    <a:bodyPr/>
                    <a:lstStyle/>
                    <a:p>
                      <a:pPr indent="0" lvl="0" marL="0" marR="0" rtl="0" algn="just">
                        <a:spcBef>
                          <a:spcPts val="0"/>
                        </a:spcBef>
                        <a:spcAft>
                          <a:spcPts val="0"/>
                        </a:spcAft>
                        <a:buNone/>
                      </a:pPr>
                      <a:r>
                        <a:rPr lang="en-US" sz="1400" u="none" cap="none" strike="noStrike">
                          <a:solidFill>
                            <a:schemeClr val="dk1"/>
                          </a:solidFill>
                        </a:rPr>
                        <a:t>Total</a:t>
                      </a:r>
                      <a:endParaRPr sz="14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400" u="none" cap="none" strike="noStrike">
                          <a:solidFill>
                            <a:schemeClr val="dk1"/>
                          </a:solidFill>
                        </a:rPr>
                        <a:t>Total Cr. To sales returns A/C in GL</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just">
                        <a:spcBef>
                          <a:spcPts val="0"/>
                        </a:spcBef>
                        <a:spcAft>
                          <a:spcPts val="0"/>
                        </a:spcAft>
                        <a:buNone/>
                      </a:pPr>
                      <a:r>
                        <a:rPr lang="en-US" sz="1600" u="none" cap="none" strike="noStrike">
                          <a:solidFill>
                            <a:schemeClr val="dk1"/>
                          </a:solidFill>
                        </a:rPr>
                        <a:t> </a:t>
                      </a:r>
                      <a:endParaRPr sz="16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r">
                        <a:spcBef>
                          <a:spcPts val="0"/>
                        </a:spcBef>
                        <a:spcAft>
                          <a:spcPts val="0"/>
                        </a:spcAft>
                        <a:buNone/>
                      </a:pPr>
                      <a:r>
                        <a:rPr lang="en-US" sz="1600" u="none" cap="none" strike="noStrike">
                          <a:solidFill>
                            <a:schemeClr val="dk1"/>
                          </a:solidFill>
                        </a:rPr>
                        <a:t>162,000</a:t>
                      </a:r>
                      <a:endParaRPr sz="1600" u="none" cap="none" strike="noStrike">
                        <a:solidFill>
                          <a:schemeClr val="dk1"/>
                        </a:solidFill>
                        <a:latin typeface="Times New Roman"/>
                        <a:ea typeface="Times New Roman"/>
                        <a:cs typeface="Times New Roman"/>
                        <a:sym typeface="Times New Roman"/>
                      </a:endParaRPr>
                    </a:p>
                  </a:txBody>
                  <a:tcPr marT="0" marB="0" marR="68575" marL="68575"/>
                </a:tc>
              </a:tr>
            </a:tbl>
          </a:graphicData>
        </a:graphic>
      </p:graphicFrame>
      <p:sp>
        <p:nvSpPr>
          <p:cNvPr id="334" name="Google Shape;334;p29"/>
          <p:cNvSpPr/>
          <p:nvPr/>
        </p:nvSpPr>
        <p:spPr>
          <a:xfrm>
            <a:off x="1130331" y="1849149"/>
            <a:ext cx="5816380" cy="307777"/>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i="0" lang="en-US" sz="1400" u="none" cap="none" strike="noStrike">
                <a:solidFill>
                  <a:schemeClr val="dk1"/>
                </a:solidFill>
                <a:latin typeface="Arial"/>
                <a:ea typeface="Arial"/>
                <a:cs typeface="Arial"/>
                <a:sym typeface="Arial"/>
              </a:rPr>
              <a:t>                                       Example of a Sales Returns Journal (SRJ)</a:t>
            </a:r>
            <a:endParaRPr i="0" sz="2000" u="none" cap="none" strike="noStrike">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8" name="Shape 338"/>
        <p:cNvGrpSpPr/>
        <p:nvPr/>
      </p:nvGrpSpPr>
      <p:grpSpPr>
        <a:xfrm>
          <a:off x="0" y="0"/>
          <a:ext cx="0" cy="0"/>
          <a:chOff x="0" y="0"/>
          <a:chExt cx="0" cy="0"/>
        </a:xfrm>
      </p:grpSpPr>
      <p:sp>
        <p:nvSpPr>
          <p:cNvPr id="339" name="Google Shape;339;p30"/>
          <p:cNvSpPr txBox="1"/>
          <p:nvPr>
            <p:ph type="title"/>
          </p:nvPr>
        </p:nvSpPr>
        <p:spPr>
          <a:xfrm>
            <a:off x="1024129" y="107545"/>
            <a:ext cx="8018272" cy="847798"/>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lang="en-US" sz="3600"/>
              <a:t>THE GENERAL JOURNAL</a:t>
            </a:r>
            <a:endParaRPr/>
          </a:p>
        </p:txBody>
      </p:sp>
      <p:sp>
        <p:nvSpPr>
          <p:cNvPr id="340" name="Google Shape;340;p30"/>
          <p:cNvSpPr txBox="1"/>
          <p:nvPr>
            <p:ph idx="1" type="body"/>
          </p:nvPr>
        </p:nvSpPr>
        <p:spPr>
          <a:xfrm>
            <a:off x="539262" y="955342"/>
            <a:ext cx="8945932" cy="5795113"/>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It records information from other correspondence (information that is not recorded in the above books of prime entry). It explains the type of entries that will be made in the ledger accounts giving a reason for these entries.</a:t>
            </a:r>
            <a:endParaRPr/>
          </a:p>
          <a:p>
            <a:pPr indent="-152400" lvl="0" marL="91440" rtl="0" algn="l">
              <a:lnSpc>
                <a:spcPct val="100000"/>
              </a:lnSpc>
              <a:spcBef>
                <a:spcPts val="1400"/>
              </a:spcBef>
              <a:spcAft>
                <a:spcPts val="0"/>
              </a:spcAft>
              <a:buSzPts val="2400"/>
              <a:buFont typeface="Noto Sans Symbols"/>
              <a:buChar char="⮚"/>
            </a:pPr>
            <a:r>
              <a:rPr b="1" lang="en-US" sz="2400"/>
              <a:t>Some of the  transactions recorded here are:</a:t>
            </a:r>
            <a:endParaRPr/>
          </a:p>
          <a:p>
            <a:pPr indent="-137159" lvl="4" marL="777240" rtl="0" algn="l">
              <a:lnSpc>
                <a:spcPct val="100000"/>
              </a:lnSpc>
              <a:spcBef>
                <a:spcPts val="400"/>
              </a:spcBef>
              <a:spcAft>
                <a:spcPts val="0"/>
              </a:spcAft>
              <a:buSzPts val="2000"/>
              <a:buFont typeface="Noto Sans Symbols"/>
              <a:buChar char="❑"/>
            </a:pPr>
            <a:r>
              <a:rPr lang="en-US" sz="2000"/>
              <a:t> </a:t>
            </a:r>
            <a:r>
              <a:rPr lang="en-US" sz="1800"/>
              <a:t>Writing off of assets from the accounts e.g. bad-debts.</a:t>
            </a:r>
            <a:endParaRPr/>
          </a:p>
          <a:p>
            <a:pPr indent="-137159" lvl="4" marL="777240" rtl="0" algn="l">
              <a:lnSpc>
                <a:spcPct val="100000"/>
              </a:lnSpc>
              <a:spcBef>
                <a:spcPts val="600"/>
              </a:spcBef>
              <a:spcAft>
                <a:spcPts val="0"/>
              </a:spcAft>
              <a:buSzPts val="1800"/>
              <a:buFont typeface="Noto Sans Symbols"/>
              <a:buChar char="❑"/>
            </a:pPr>
            <a:r>
              <a:rPr lang="en-US" sz="1800"/>
              <a:t> Drawings for goods or other assets from the business by the owner, not cash drawings. </a:t>
            </a:r>
            <a:endParaRPr/>
          </a:p>
          <a:p>
            <a:pPr indent="-137159" lvl="4" marL="777240" rtl="0" algn="l">
              <a:lnSpc>
                <a:spcPct val="100000"/>
              </a:lnSpc>
              <a:spcBef>
                <a:spcPts val="600"/>
              </a:spcBef>
              <a:spcAft>
                <a:spcPts val="0"/>
              </a:spcAft>
              <a:buSzPts val="1800"/>
              <a:buFont typeface="Noto Sans Symbols"/>
              <a:buChar char="❑"/>
            </a:pPr>
            <a:r>
              <a:rPr lang="en-US" sz="1800"/>
              <a:t> Purchase or sale of non-current assets on credit.</a:t>
            </a:r>
            <a:endParaRPr/>
          </a:p>
          <a:p>
            <a:pPr indent="0" lvl="0" marL="0" rtl="0" algn="l">
              <a:lnSpc>
                <a:spcPct val="100000"/>
              </a:lnSpc>
              <a:spcBef>
                <a:spcPts val="1600"/>
              </a:spcBef>
              <a:spcAft>
                <a:spcPts val="0"/>
              </a:spcAft>
              <a:buSzPts val="2000"/>
              <a:buNone/>
            </a:pPr>
            <a:r>
              <a:t/>
            </a:r>
            <a:endParaRPr sz="2000"/>
          </a:p>
        </p:txBody>
      </p:sp>
      <p:sp>
        <p:nvSpPr>
          <p:cNvPr id="341" name="Google Shape;341;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2" name="Google Shape;342;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343" name="Google Shape;343;p30"/>
          <p:cNvGraphicFramePr/>
          <p:nvPr/>
        </p:nvGraphicFramePr>
        <p:xfrm>
          <a:off x="1024129" y="4714022"/>
          <a:ext cx="3000000" cy="3000000"/>
        </p:xfrm>
        <a:graphic>
          <a:graphicData uri="http://schemas.openxmlformats.org/drawingml/2006/table">
            <a:tbl>
              <a:tblPr bandCol="1" bandRow="1" firstCol="1" firstRow="1" lastCol="1" lastRow="1">
                <a:noFill/>
                <a:tableStyleId>{D2EF350D-54B9-4891-91B8-24818B65BD8A}</a:tableStyleId>
              </a:tblPr>
              <a:tblGrid>
                <a:gridCol w="1126625"/>
                <a:gridCol w="3887925"/>
                <a:gridCol w="992150"/>
                <a:gridCol w="966750"/>
              </a:tblGrid>
              <a:tr h="199275">
                <a:tc>
                  <a:txBody>
                    <a:bodyPr/>
                    <a:lstStyle/>
                    <a:p>
                      <a:pPr indent="0" lvl="0" marL="64770" marR="0" rtl="0" algn="l">
                        <a:lnSpc>
                          <a:spcPct val="113333"/>
                        </a:lnSpc>
                        <a:spcBef>
                          <a:spcPts val="0"/>
                        </a:spcBef>
                        <a:spcAft>
                          <a:spcPts val="0"/>
                        </a:spcAft>
                        <a:buNone/>
                      </a:pPr>
                      <a:r>
                        <a:rPr lang="en-US" sz="12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r>
              <a:tr h="200000">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Date </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Detail</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DR ($)</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5405" marR="0" rtl="0" algn="l">
                        <a:lnSpc>
                          <a:spcPct val="97142"/>
                        </a:lnSpc>
                        <a:spcBef>
                          <a:spcPts val="0"/>
                        </a:spcBef>
                        <a:spcAft>
                          <a:spcPts val="0"/>
                        </a:spcAft>
                        <a:buNone/>
                      </a:pPr>
                      <a:r>
                        <a:rPr lang="en-US" sz="1400" u="none" cap="none" strike="noStrike">
                          <a:solidFill>
                            <a:schemeClr val="dk1"/>
                          </a:solidFill>
                        </a:rPr>
                        <a:t>CR. ($)</a:t>
                      </a:r>
                      <a:endParaRPr sz="1200" u="none" cap="none" strike="noStrike">
                        <a:solidFill>
                          <a:schemeClr val="dk1"/>
                        </a:solidFill>
                        <a:latin typeface="Calibri"/>
                        <a:ea typeface="Calibri"/>
                        <a:cs typeface="Calibri"/>
                        <a:sym typeface="Calibri"/>
                      </a:endParaRPr>
                    </a:p>
                  </a:txBody>
                  <a:tcPr marT="0" marB="0" marR="0" marL="0"/>
                </a:tc>
              </a:tr>
              <a:tr h="645775">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01/05/2023</a:t>
                      </a:r>
                      <a:endParaRPr sz="1200" u="none" cap="none" strike="noStrike">
                        <a:solidFill>
                          <a:schemeClr val="dk1"/>
                        </a:solidFill>
                        <a:latin typeface="Calibri"/>
                        <a:ea typeface="Calibri"/>
                        <a:cs typeface="Calibri"/>
                        <a:sym typeface="Calibri"/>
                      </a:endParaRPr>
                    </a:p>
                  </a:txBody>
                  <a:tcPr marT="0" marB="0" marR="0" marL="0"/>
                </a:tc>
                <a:tc>
                  <a:txBody>
                    <a:bodyPr/>
                    <a:lstStyle/>
                    <a:p>
                      <a:pPr indent="-114300" lvl="0" marL="179070" marR="438150" rtl="0" algn="l">
                        <a:lnSpc>
                          <a:spcPct val="107000"/>
                        </a:lnSpc>
                        <a:spcBef>
                          <a:spcPts val="0"/>
                        </a:spcBef>
                        <a:spcAft>
                          <a:spcPts val="0"/>
                        </a:spcAft>
                        <a:buNone/>
                      </a:pPr>
                      <a:r>
                        <a:rPr lang="en-US" sz="1400" u="none" cap="none" strike="noStrike">
                          <a:solidFill>
                            <a:schemeClr val="dk1"/>
                          </a:solidFill>
                        </a:rPr>
                        <a:t>Motor Vehicle  </a:t>
                      </a:r>
                      <a:endParaRPr sz="1200" u="none" cap="none" strike="noStrike">
                        <a:solidFill>
                          <a:schemeClr val="dk1"/>
                        </a:solidFill>
                      </a:endParaRPr>
                    </a:p>
                    <a:p>
                      <a:pPr indent="-114300" lvl="0" marL="179070" marR="438150" rtl="0" algn="l">
                        <a:lnSpc>
                          <a:spcPct val="107000"/>
                        </a:lnSpc>
                        <a:spcBef>
                          <a:spcPts val="0"/>
                        </a:spcBef>
                        <a:spcAft>
                          <a:spcPts val="0"/>
                        </a:spcAft>
                        <a:buNone/>
                      </a:pPr>
                      <a:r>
                        <a:rPr lang="en-US" sz="1400" u="none" cap="none" strike="noStrike">
                          <a:solidFill>
                            <a:schemeClr val="dk1"/>
                          </a:solidFill>
                        </a:rPr>
                        <a:t>Motor Ltd.</a:t>
                      </a:r>
                      <a:endParaRPr sz="1200" u="none" cap="none" strike="noStrike">
                        <a:solidFill>
                          <a:schemeClr val="dk1"/>
                        </a:solidFill>
                      </a:endParaRPr>
                    </a:p>
                    <a:p>
                      <a:pPr indent="0" lvl="0" marL="64770" marR="64135" rtl="0" algn="l">
                        <a:lnSpc>
                          <a:spcPct val="107000"/>
                        </a:lnSpc>
                        <a:spcBef>
                          <a:spcPts val="0"/>
                        </a:spcBef>
                        <a:spcAft>
                          <a:spcPts val="0"/>
                        </a:spcAft>
                        <a:buNone/>
                      </a:pPr>
                      <a:r>
                        <a:rPr lang="en-US" sz="1400" u="none" cap="none" strike="noStrike">
                          <a:solidFill>
                            <a:schemeClr val="dk1"/>
                          </a:solidFill>
                        </a:rPr>
                        <a:t>Motor vehicle bought n credit From Motor Ltd.</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25,000</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200" u="none" cap="none" strike="noStrike">
                          <a:solidFill>
                            <a:schemeClr val="dk1"/>
                          </a:solidFill>
                        </a:rPr>
                        <a:t> </a:t>
                      </a:r>
                      <a:endParaRPr/>
                    </a:p>
                    <a:p>
                      <a:pPr indent="0" lvl="0" marL="64770" marR="0" rtl="0" algn="l">
                        <a:lnSpc>
                          <a:spcPct val="107000"/>
                        </a:lnSpc>
                        <a:spcBef>
                          <a:spcPts val="0"/>
                        </a:spcBef>
                        <a:spcAft>
                          <a:spcPts val="0"/>
                        </a:spcAft>
                        <a:buNone/>
                      </a:pPr>
                      <a:r>
                        <a:rPr lang="en-US" sz="1400" u="none" cap="none" strike="noStrike">
                          <a:solidFill>
                            <a:schemeClr val="dk1"/>
                          </a:solidFill>
                        </a:rPr>
                        <a:t>25,000</a:t>
                      </a:r>
                      <a:endParaRPr sz="1200" u="none" cap="none" strike="noStrike">
                        <a:solidFill>
                          <a:schemeClr val="dk1"/>
                        </a:solidFill>
                        <a:latin typeface="Calibri"/>
                        <a:ea typeface="Calibri"/>
                        <a:cs typeface="Calibri"/>
                        <a:sym typeface="Calibri"/>
                      </a:endParaRPr>
                    </a:p>
                  </a:txBody>
                  <a:tcPr marT="0" marB="0" marR="0" marL="0"/>
                </a:tc>
              </a:tr>
              <a:tr h="625775">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03/05/2023</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4135" marR="0" rtl="0" algn="l">
                        <a:lnSpc>
                          <a:spcPct val="97142"/>
                        </a:lnSpc>
                        <a:spcBef>
                          <a:spcPts val="0"/>
                        </a:spcBef>
                        <a:spcAft>
                          <a:spcPts val="0"/>
                        </a:spcAft>
                        <a:buNone/>
                      </a:pPr>
                      <a:r>
                        <a:rPr lang="en-US" sz="1400" u="none" cap="none" strike="noStrike">
                          <a:solidFill>
                            <a:schemeClr val="dk1"/>
                          </a:solidFill>
                        </a:rPr>
                        <a:t>Bad debts</a:t>
                      </a:r>
                      <a:endParaRPr sz="1200" u="none" cap="none" strike="noStrike">
                        <a:solidFill>
                          <a:schemeClr val="dk1"/>
                        </a:solidFill>
                      </a:endParaRPr>
                    </a:p>
                    <a:p>
                      <a:pPr indent="114300" lvl="0" marL="64770" marR="62864" rtl="0" algn="l">
                        <a:lnSpc>
                          <a:spcPct val="107000"/>
                        </a:lnSpc>
                        <a:spcBef>
                          <a:spcPts val="0"/>
                        </a:spcBef>
                        <a:spcAft>
                          <a:spcPts val="0"/>
                        </a:spcAft>
                        <a:buNone/>
                      </a:pPr>
                      <a:r>
                        <a:rPr lang="en-US" sz="1400" u="none" cap="none" strike="noStrike">
                          <a:solidFill>
                            <a:schemeClr val="dk1"/>
                          </a:solidFill>
                        </a:rPr>
                        <a:t>N Smart-Debtors</a:t>
                      </a:r>
                      <a:endParaRPr sz="1200" u="none" cap="none" strike="noStrike">
                        <a:solidFill>
                          <a:schemeClr val="dk1"/>
                        </a:solidFill>
                      </a:endParaRPr>
                    </a:p>
                    <a:p>
                      <a:pPr indent="114300" lvl="0" marL="64770" marR="62864" rtl="0" algn="l">
                        <a:lnSpc>
                          <a:spcPct val="107000"/>
                        </a:lnSpc>
                        <a:spcBef>
                          <a:spcPts val="0"/>
                        </a:spcBef>
                        <a:spcAft>
                          <a:spcPts val="0"/>
                        </a:spcAft>
                        <a:buNone/>
                      </a:pPr>
                      <a:r>
                        <a:rPr lang="en-US" sz="1400" u="none" cap="none" strike="noStrike">
                          <a:solidFill>
                            <a:schemeClr val="dk1"/>
                          </a:solidFill>
                        </a:rPr>
                        <a:t> (Amount due from N Smart) Written off as bad</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lang="en-US" sz="1400" u="none" cap="none" strike="noStrike">
                          <a:solidFill>
                            <a:schemeClr val="dk1"/>
                          </a:solidFill>
                        </a:rPr>
                        <a:t>48,700</a:t>
                      </a:r>
                      <a:endParaRPr sz="1200" u="none" cap="none" strike="noStrike">
                        <a:solidFill>
                          <a:schemeClr val="dk1"/>
                        </a:solidFill>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200" u="none" cap="none" strike="noStrike">
                          <a:solidFill>
                            <a:schemeClr val="dk1"/>
                          </a:solidFill>
                        </a:rPr>
                        <a:t> </a:t>
                      </a:r>
                      <a:endParaRPr/>
                    </a:p>
                    <a:p>
                      <a:pPr indent="0" lvl="0" marL="64770" marR="0" rtl="0" algn="l">
                        <a:lnSpc>
                          <a:spcPct val="107000"/>
                        </a:lnSpc>
                        <a:spcBef>
                          <a:spcPts val="0"/>
                        </a:spcBef>
                        <a:spcAft>
                          <a:spcPts val="0"/>
                        </a:spcAft>
                        <a:buNone/>
                      </a:pPr>
                      <a:r>
                        <a:rPr lang="en-US" sz="1400" u="none" cap="none" strike="noStrike">
                          <a:solidFill>
                            <a:schemeClr val="dk1"/>
                          </a:solidFill>
                        </a:rPr>
                        <a:t>48,700</a:t>
                      </a:r>
                      <a:endParaRPr sz="1200" u="none" cap="none" strike="noStrike">
                        <a:solidFill>
                          <a:schemeClr val="dk1"/>
                        </a:solidFill>
                        <a:latin typeface="Calibri"/>
                        <a:ea typeface="Calibri"/>
                        <a:cs typeface="Calibri"/>
                        <a:sym typeface="Calibri"/>
                      </a:endParaRPr>
                    </a:p>
                  </a:txBody>
                  <a:tcPr marT="0" marB="0" marR="0" marL="0"/>
                </a:tc>
              </a:tr>
              <a:tr h="200000">
                <a:tc>
                  <a:txBody>
                    <a:bodyPr/>
                    <a:lstStyle/>
                    <a:p>
                      <a:pPr indent="0" lvl="0" marL="64770" marR="0" rtl="0" algn="l">
                        <a:lnSpc>
                          <a:spcPct val="113333"/>
                        </a:lnSpc>
                        <a:spcBef>
                          <a:spcPts val="0"/>
                        </a:spcBef>
                        <a:spcAft>
                          <a:spcPts val="0"/>
                        </a:spcAft>
                        <a:buNone/>
                      </a:pPr>
                      <a:r>
                        <a:rPr lang="en-US" sz="12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13333"/>
                        </a:lnSpc>
                        <a:spcBef>
                          <a:spcPts val="0"/>
                        </a:spcBef>
                        <a:spcAft>
                          <a:spcPts val="0"/>
                        </a:spcAft>
                        <a:buNone/>
                      </a:pPr>
                      <a:r>
                        <a:rPr lang="en-US" sz="12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13333"/>
                        </a:lnSpc>
                        <a:spcBef>
                          <a:spcPts val="0"/>
                        </a:spcBef>
                        <a:spcAft>
                          <a:spcPts val="0"/>
                        </a:spcAft>
                        <a:buNone/>
                      </a:pPr>
                      <a:r>
                        <a:rPr lang="en-US" sz="12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r>
            </a:tbl>
          </a:graphicData>
        </a:graphic>
      </p:graphicFrame>
      <p:sp>
        <p:nvSpPr>
          <p:cNvPr id="344" name="Google Shape;344;p30"/>
          <p:cNvSpPr/>
          <p:nvPr/>
        </p:nvSpPr>
        <p:spPr>
          <a:xfrm>
            <a:off x="732206" y="4240650"/>
            <a:ext cx="6482686" cy="307777"/>
          </a:xfrm>
          <a:prstGeom prst="rect">
            <a:avLst/>
          </a:prstGeom>
          <a:noFill/>
          <a:ln>
            <a:noFill/>
          </a:ln>
        </p:spPr>
        <p:txBody>
          <a:bodyPr anchorCtr="0" anchor="ctr" bIns="45700" lIns="91425" spcFirstLastPara="1" rIns="91425" wrap="square" tIns="45700">
            <a:spAutoFit/>
          </a:bodyPr>
          <a:lstStyle/>
          <a:p>
            <a:pPr indent="114300" lvl="0" marL="0" marR="0" rtl="0" algn="ctr">
              <a:lnSpc>
                <a:spcPct val="100000"/>
              </a:lnSpc>
              <a:spcBef>
                <a:spcPts val="0"/>
              </a:spcBef>
              <a:spcAft>
                <a:spcPts val="0"/>
              </a:spcAft>
              <a:buClr>
                <a:srgbClr val="000000"/>
              </a:buClr>
              <a:buSzPts val="1400"/>
              <a:buFont typeface="Arial"/>
              <a:buNone/>
            </a:pPr>
            <a:r>
              <a:rPr b="1" i="0" lang="en-US" sz="1400" u="none" cap="none" strike="noStrike">
                <a:solidFill>
                  <a:srgbClr val="000000"/>
                </a:solidFill>
                <a:latin typeface="Arial"/>
                <a:ea typeface="Arial"/>
                <a:cs typeface="Arial"/>
                <a:sym typeface="Arial"/>
              </a:rPr>
              <a:t>Example: The general journal/the journal proper</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31"/>
          <p:cNvSpPr txBox="1"/>
          <p:nvPr>
            <p:ph type="title"/>
          </p:nvPr>
        </p:nvSpPr>
        <p:spPr>
          <a:xfrm>
            <a:off x="1024129" y="107545"/>
            <a:ext cx="8338235"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latin typeface="Twentieth Century"/>
                <a:ea typeface="Twentieth Century"/>
                <a:cs typeface="Twentieth Century"/>
                <a:sym typeface="Twentieth Century"/>
              </a:rPr>
              <a:t>THE CASH BOOKS</a:t>
            </a:r>
            <a:endParaRPr/>
          </a:p>
        </p:txBody>
      </p:sp>
      <p:sp>
        <p:nvSpPr>
          <p:cNvPr id="350" name="Google Shape;350;p31"/>
          <p:cNvSpPr txBox="1"/>
          <p:nvPr>
            <p:ph idx="1" type="body"/>
          </p:nvPr>
        </p:nvSpPr>
        <p:spPr>
          <a:xfrm>
            <a:off x="803145" y="914399"/>
            <a:ext cx="8682049" cy="5836056"/>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The cash book is both a ledger and a prime book of entry in the financial accounting cycle. Cash receipts and cash payments out of an entity must be captured by the cash book. </a:t>
            </a:r>
            <a:endParaRPr/>
          </a:p>
          <a:p>
            <a:pPr indent="0" lvl="0" marL="0" rtl="0" algn="l">
              <a:lnSpc>
                <a:spcPct val="100000"/>
              </a:lnSpc>
              <a:spcBef>
                <a:spcPts val="1400"/>
              </a:spcBef>
              <a:spcAft>
                <a:spcPts val="0"/>
              </a:spcAft>
              <a:buSzPts val="2800"/>
              <a:buNone/>
            </a:pPr>
            <a:r>
              <a:rPr b="1" lang="en-US" sz="2800"/>
              <a:t>The are several types of cash books</a:t>
            </a:r>
            <a:r>
              <a:rPr b="1" lang="en-US" sz="2400"/>
              <a:t>:</a:t>
            </a:r>
            <a:endParaRPr/>
          </a:p>
          <a:p>
            <a:pPr indent="-137159" lvl="4" marL="777240" rtl="0" algn="l">
              <a:lnSpc>
                <a:spcPct val="100000"/>
              </a:lnSpc>
              <a:spcBef>
                <a:spcPts val="400"/>
              </a:spcBef>
              <a:spcAft>
                <a:spcPts val="0"/>
              </a:spcAft>
              <a:buSzPts val="1400"/>
              <a:buFont typeface="Noto Sans Symbols"/>
              <a:buChar char="❑"/>
            </a:pPr>
            <a:r>
              <a:rPr lang="en-US"/>
              <a:t> 	</a:t>
            </a:r>
            <a:r>
              <a:rPr lang="en-US" sz="2000"/>
              <a:t>The single column cash book (single amount column-cash in hand only)</a:t>
            </a:r>
            <a:endParaRPr/>
          </a:p>
          <a:p>
            <a:pPr indent="-137159" lvl="4" marL="777240" rtl="0" algn="l">
              <a:lnSpc>
                <a:spcPct val="100000"/>
              </a:lnSpc>
              <a:spcBef>
                <a:spcPts val="600"/>
              </a:spcBef>
              <a:spcAft>
                <a:spcPts val="0"/>
              </a:spcAft>
              <a:buSzPts val="2000"/>
              <a:buFont typeface="Noto Sans Symbols"/>
              <a:buChar char="❑"/>
            </a:pPr>
            <a:r>
              <a:rPr lang="en-US" sz="2000"/>
              <a:t> The Double Column Cash Book (Two amount columns-Cash &amp; bank)</a:t>
            </a:r>
            <a:endParaRPr/>
          </a:p>
          <a:p>
            <a:pPr indent="-137159" lvl="4" marL="777240" rtl="0" algn="l">
              <a:lnSpc>
                <a:spcPct val="100000"/>
              </a:lnSpc>
              <a:spcBef>
                <a:spcPts val="600"/>
              </a:spcBef>
              <a:spcAft>
                <a:spcPts val="0"/>
              </a:spcAft>
              <a:buSzPts val="2000"/>
              <a:buFont typeface="Noto Sans Symbols"/>
              <a:buChar char="❑"/>
            </a:pPr>
            <a:r>
              <a:rPr lang="en-US" sz="2000"/>
              <a:t> The Three/Triple column cash book (3 amount columns-cash, bank &amp; Discounts)</a:t>
            </a:r>
            <a:endParaRPr/>
          </a:p>
          <a:p>
            <a:pPr indent="-137159" lvl="4" marL="777240" rtl="0" algn="l">
              <a:lnSpc>
                <a:spcPct val="100000"/>
              </a:lnSpc>
              <a:spcBef>
                <a:spcPts val="600"/>
              </a:spcBef>
              <a:spcAft>
                <a:spcPts val="0"/>
              </a:spcAft>
              <a:buSzPts val="2000"/>
              <a:buFont typeface="Noto Sans Symbols"/>
              <a:buChar char="❑"/>
            </a:pPr>
            <a:r>
              <a:rPr lang="en-US" sz="2000"/>
              <a:t> The Petty Cash Book (Deals with Petty (small) cash issues in an organisation)</a:t>
            </a:r>
            <a:endParaRPr/>
          </a:p>
          <a:p>
            <a:pPr indent="0" lvl="4" marL="640080" rtl="0" algn="l">
              <a:lnSpc>
                <a:spcPct val="100000"/>
              </a:lnSpc>
              <a:spcBef>
                <a:spcPts val="600"/>
              </a:spcBef>
              <a:spcAft>
                <a:spcPts val="0"/>
              </a:spcAft>
              <a:buSzPts val="2000"/>
              <a:buNone/>
            </a:pPr>
            <a:r>
              <a:t/>
            </a:r>
            <a:endParaRPr sz="2000"/>
          </a:p>
          <a:p>
            <a:pPr indent="0" lvl="4" marL="640080" rtl="0" algn="l">
              <a:lnSpc>
                <a:spcPct val="100000"/>
              </a:lnSpc>
              <a:spcBef>
                <a:spcPts val="600"/>
              </a:spcBef>
              <a:spcAft>
                <a:spcPts val="0"/>
              </a:spcAft>
              <a:buSzPts val="2000"/>
              <a:buNone/>
            </a:pPr>
            <a:r>
              <a:rPr b="1" i="1" lang="en-US" sz="2000"/>
              <a:t>NB: In this lesson we shall concentrate on the Three Column cash book and the Petty Cash Book.</a:t>
            </a:r>
            <a:endParaRPr/>
          </a:p>
          <a:p>
            <a:pPr indent="0" lvl="0" marL="91440" rtl="0" algn="l">
              <a:lnSpc>
                <a:spcPct val="100000"/>
              </a:lnSpc>
              <a:spcBef>
                <a:spcPts val="1600"/>
              </a:spcBef>
              <a:spcAft>
                <a:spcPts val="0"/>
              </a:spcAft>
              <a:buSzPts val="2400"/>
              <a:buFont typeface="Noto Sans Symbols"/>
              <a:buNone/>
            </a:pPr>
            <a:r>
              <a:t/>
            </a:r>
            <a:endParaRPr sz="2400"/>
          </a:p>
          <a:p>
            <a:pPr indent="0" lvl="0" marL="0" rtl="0" algn="l">
              <a:lnSpc>
                <a:spcPct val="100000"/>
              </a:lnSpc>
              <a:spcBef>
                <a:spcPts val="1400"/>
              </a:spcBef>
              <a:spcAft>
                <a:spcPts val="0"/>
              </a:spcAft>
              <a:buSzPts val="2400"/>
              <a:buNone/>
            </a:pPr>
            <a:r>
              <a:t/>
            </a:r>
            <a:endParaRPr sz="2400"/>
          </a:p>
          <a:p>
            <a:pPr indent="0" lvl="0" marL="0" rtl="0" algn="l">
              <a:lnSpc>
                <a:spcPct val="100000"/>
              </a:lnSpc>
              <a:spcBef>
                <a:spcPts val="1400"/>
              </a:spcBef>
              <a:spcAft>
                <a:spcPts val="0"/>
              </a:spcAft>
              <a:buSzPts val="2000"/>
              <a:buNone/>
            </a:pPr>
            <a:r>
              <a:t/>
            </a:r>
            <a:endParaRPr sz="2000"/>
          </a:p>
        </p:txBody>
      </p:sp>
      <p:sp>
        <p:nvSpPr>
          <p:cNvPr id="351" name="Google Shape;351;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2" name="Google Shape;352;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6" name="Shape 356"/>
        <p:cNvGrpSpPr/>
        <p:nvPr/>
      </p:nvGrpSpPr>
      <p:grpSpPr>
        <a:xfrm>
          <a:off x="0" y="0"/>
          <a:ext cx="0" cy="0"/>
          <a:chOff x="0" y="0"/>
          <a:chExt cx="0" cy="0"/>
        </a:xfrm>
      </p:grpSpPr>
      <p:sp>
        <p:nvSpPr>
          <p:cNvPr id="357" name="Google Shape;357;p32"/>
          <p:cNvSpPr txBox="1"/>
          <p:nvPr>
            <p:ph type="title"/>
          </p:nvPr>
        </p:nvSpPr>
        <p:spPr>
          <a:xfrm>
            <a:off x="1024129" y="107545"/>
            <a:ext cx="8018272" cy="82050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THE THREE COLUMN CASH BOOK</a:t>
            </a:r>
            <a:endParaRPr sz="3200"/>
          </a:p>
        </p:txBody>
      </p:sp>
      <p:sp>
        <p:nvSpPr>
          <p:cNvPr id="358" name="Google Shape;358;p32"/>
          <p:cNvSpPr txBox="1"/>
          <p:nvPr>
            <p:ph idx="1" type="body"/>
          </p:nvPr>
        </p:nvSpPr>
        <p:spPr>
          <a:xfrm>
            <a:off x="463827" y="928047"/>
            <a:ext cx="8984974" cy="5609231"/>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This type of cash book is preferred because it carries with it three accounts and hence helps in summarizing many transactions in one account. Below is an illustration of this.</a:t>
            </a:r>
            <a:endParaRPr/>
          </a:p>
          <a:p>
            <a:pPr indent="0" lvl="2" marL="310896" rtl="0" algn="l">
              <a:lnSpc>
                <a:spcPct val="100000"/>
              </a:lnSpc>
              <a:spcBef>
                <a:spcPts val="400"/>
              </a:spcBef>
              <a:spcAft>
                <a:spcPts val="0"/>
              </a:spcAft>
              <a:buSzPts val="2000"/>
              <a:buNone/>
            </a:pPr>
            <a:r>
              <a:rPr lang="en-US" sz="2000"/>
              <a:t> </a:t>
            </a:r>
            <a:r>
              <a:rPr b="1" lang="en-US" sz="2800"/>
              <a:t>Example:</a:t>
            </a:r>
            <a:endParaRPr/>
          </a:p>
          <a:p>
            <a:pPr indent="-137159" lvl="2" marL="448056" rtl="0" algn="l">
              <a:lnSpc>
                <a:spcPct val="100000"/>
              </a:lnSpc>
              <a:spcBef>
                <a:spcPts val="600"/>
              </a:spcBef>
              <a:spcAft>
                <a:spcPts val="0"/>
              </a:spcAft>
              <a:buSzPts val="2000"/>
              <a:buFont typeface="Noto Sans Symbols"/>
              <a:buChar char="⮚"/>
            </a:pPr>
            <a:r>
              <a:rPr lang="en-US" sz="2000"/>
              <a:t>A three-column cashbook is to be written up from the following details, balanced off, and the relevant discount accounts in the general ledger shown. Year: 2022-March</a:t>
            </a:r>
            <a:endParaRPr/>
          </a:p>
          <a:p>
            <a:pPr indent="-137159" lvl="2" marL="448056" rtl="0" algn="l">
              <a:lnSpc>
                <a:spcPct val="100000"/>
              </a:lnSpc>
              <a:spcBef>
                <a:spcPts val="600"/>
              </a:spcBef>
              <a:spcAft>
                <a:spcPts val="0"/>
              </a:spcAft>
              <a:buSzPts val="2000"/>
              <a:buFont typeface="Noto Sans Symbols"/>
              <a:buChar char="⮚"/>
            </a:pPr>
            <a:r>
              <a:rPr lang="en-US" sz="2000"/>
              <a:t>Mar 1:Balances brought forward: Cash $.230; Bank $.4,756.</a:t>
            </a:r>
            <a:endParaRPr/>
          </a:p>
          <a:p>
            <a:pPr indent="-137159" lvl="2" marL="448056" rtl="0" algn="l">
              <a:lnSpc>
                <a:spcPct val="100000"/>
              </a:lnSpc>
              <a:spcBef>
                <a:spcPts val="600"/>
              </a:spcBef>
              <a:spcAft>
                <a:spcPts val="0"/>
              </a:spcAft>
              <a:buSzPts val="2000"/>
              <a:buFont typeface="Noto Sans Symbols"/>
              <a:buChar char="⮚"/>
            </a:pPr>
            <a:r>
              <a:rPr lang="en-US" sz="2000"/>
              <a:t>“2	The following paid their accounts by cheque, in each case deducting 5% discounts: R Burton $.140; E Taylor $.220; R Harris $.800. </a:t>
            </a:r>
            <a:endParaRPr/>
          </a:p>
          <a:p>
            <a:pPr indent="-137159" lvl="2" marL="448056" rtl="0" algn="l">
              <a:lnSpc>
                <a:spcPct val="100000"/>
              </a:lnSpc>
              <a:spcBef>
                <a:spcPts val="600"/>
              </a:spcBef>
              <a:spcAft>
                <a:spcPts val="0"/>
              </a:spcAft>
              <a:buSzPts val="2000"/>
              <a:buFont typeface="Noto Sans Symbols"/>
              <a:buChar char="⮚"/>
            </a:pPr>
            <a:r>
              <a:rPr lang="en-US" sz="2000"/>
              <a:t>“4 Paid rent by cheque $.120.</a:t>
            </a:r>
            <a:endParaRPr/>
          </a:p>
          <a:p>
            <a:pPr indent="-137159" lvl="2" marL="448056" rtl="0" algn="l">
              <a:lnSpc>
                <a:spcPct val="100000"/>
              </a:lnSpc>
              <a:spcBef>
                <a:spcPts val="600"/>
              </a:spcBef>
              <a:spcAft>
                <a:spcPts val="0"/>
              </a:spcAft>
              <a:buSzPts val="2000"/>
              <a:buFont typeface="Noto Sans Symbols"/>
              <a:buChar char="⮚"/>
            </a:pPr>
            <a:r>
              <a:rPr lang="en-US" sz="2000"/>
              <a:t>“6 J Cotton lent us $.1,000 paying by cheque.</a:t>
            </a:r>
            <a:endParaRPr/>
          </a:p>
          <a:p>
            <a:pPr indent="-137159" lvl="2" marL="448056" rtl="0" algn="l">
              <a:lnSpc>
                <a:spcPct val="100000"/>
              </a:lnSpc>
              <a:spcBef>
                <a:spcPts val="600"/>
              </a:spcBef>
              <a:spcAft>
                <a:spcPts val="0"/>
              </a:spcAft>
              <a:buSzPts val="2000"/>
              <a:buFont typeface="Noto Sans Symbols"/>
              <a:buChar char="⮚"/>
            </a:pPr>
            <a:r>
              <a:rPr lang="en-US" sz="2000"/>
              <a:t>“ 8  We paid the following accounts by cheque in each case deducting a 2.5% cash discount: N Black $.360; P Towers $.480; C Rowse $.300.</a:t>
            </a:r>
            <a:endParaRPr/>
          </a:p>
        </p:txBody>
      </p:sp>
      <p:sp>
        <p:nvSpPr>
          <p:cNvPr id="359" name="Google Shape;359;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0" name="Google Shape;360;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4" name="Shape 364"/>
        <p:cNvGrpSpPr/>
        <p:nvPr/>
      </p:nvGrpSpPr>
      <p:grpSpPr>
        <a:xfrm>
          <a:off x="0" y="0"/>
          <a:ext cx="0" cy="0"/>
          <a:chOff x="0" y="0"/>
          <a:chExt cx="0" cy="0"/>
        </a:xfrm>
      </p:grpSpPr>
      <p:sp>
        <p:nvSpPr>
          <p:cNvPr id="365" name="Google Shape;365;p33"/>
          <p:cNvSpPr txBox="1"/>
          <p:nvPr>
            <p:ph type="title"/>
          </p:nvPr>
        </p:nvSpPr>
        <p:spPr>
          <a:xfrm>
            <a:off x="1024129" y="107545"/>
            <a:ext cx="8018272" cy="806855"/>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THREE COLUMN CASH BOOK CONT…</a:t>
            </a:r>
            <a:endParaRPr/>
          </a:p>
        </p:txBody>
      </p:sp>
      <p:sp>
        <p:nvSpPr>
          <p:cNvPr id="366" name="Google Shape;366;p33"/>
          <p:cNvSpPr txBox="1"/>
          <p:nvPr>
            <p:ph idx="1" type="body"/>
          </p:nvPr>
        </p:nvSpPr>
        <p:spPr>
          <a:xfrm>
            <a:off x="936885" y="806263"/>
            <a:ext cx="8559219" cy="5618000"/>
          </a:xfrm>
          <a:prstGeom prst="rect">
            <a:avLst/>
          </a:prstGeom>
          <a:noFill/>
          <a:ln>
            <a:noFill/>
          </a:ln>
        </p:spPr>
        <p:txBody>
          <a:bodyPr anchorCtr="0" anchor="t" bIns="45700" lIns="45700" spcFirstLastPara="1" rIns="45700" wrap="square" tIns="45700">
            <a:noAutofit/>
          </a:bodyPr>
          <a:lstStyle/>
          <a:p>
            <a:pPr indent="-137159" lvl="2" marL="448056" rtl="0" algn="l">
              <a:lnSpc>
                <a:spcPct val="100000"/>
              </a:lnSpc>
              <a:spcBef>
                <a:spcPts val="0"/>
              </a:spcBef>
              <a:spcAft>
                <a:spcPts val="0"/>
              </a:spcAft>
              <a:buSzPts val="2000"/>
              <a:buFont typeface="Noto Sans Symbols"/>
              <a:buChar char="⮚"/>
            </a:pPr>
            <a:r>
              <a:rPr lang="en-US" sz="2000"/>
              <a:t>“ 10 Paid motor expenses in cash $.44.</a:t>
            </a:r>
            <a:endParaRPr/>
          </a:p>
          <a:p>
            <a:pPr indent="-137159" lvl="2" marL="448056" rtl="0" algn="l">
              <a:lnSpc>
                <a:spcPct val="100000"/>
              </a:lnSpc>
              <a:spcBef>
                <a:spcPts val="600"/>
              </a:spcBef>
              <a:spcAft>
                <a:spcPts val="0"/>
              </a:spcAft>
              <a:buSzPts val="2000"/>
              <a:buFont typeface="Noto Sans Symbols"/>
              <a:buChar char="⮚"/>
            </a:pPr>
            <a:r>
              <a:rPr lang="en-US" sz="2000"/>
              <a:t>“ 12H Hankins pays his account of $.77, by cheque $.74, deducting $h.3 cash discount.</a:t>
            </a:r>
            <a:endParaRPr/>
          </a:p>
          <a:p>
            <a:pPr indent="-137159" lvl="2" marL="448056" rtl="0" algn="l">
              <a:lnSpc>
                <a:spcPct val="100000"/>
              </a:lnSpc>
              <a:spcBef>
                <a:spcPts val="600"/>
              </a:spcBef>
              <a:spcAft>
                <a:spcPts val="0"/>
              </a:spcAft>
              <a:buSzPts val="2000"/>
              <a:buFont typeface="Noto Sans Symbols"/>
              <a:buChar char="⮚"/>
            </a:pPr>
            <a:r>
              <a:rPr lang="en-US" sz="2000"/>
              <a:t>“ 15 Paid wages in cash $.160.</a:t>
            </a:r>
            <a:endParaRPr/>
          </a:p>
          <a:p>
            <a:pPr indent="-137159" lvl="2" marL="448056" rtl="0" algn="l">
              <a:lnSpc>
                <a:spcPct val="100000"/>
              </a:lnSpc>
              <a:spcBef>
                <a:spcPts val="600"/>
              </a:spcBef>
              <a:spcAft>
                <a:spcPts val="0"/>
              </a:spcAft>
              <a:buSzPts val="2000"/>
              <a:buFont typeface="Noto Sans Symbols"/>
              <a:buChar char="⮚"/>
            </a:pPr>
            <a:r>
              <a:rPr lang="en-US" sz="2000"/>
              <a:t>“ 18 The following paid their accounts by cheque, in each case deducting 5% cash discount: C Winston $.260; R Wilson &amp; Son $.340; H Winter $.460.</a:t>
            </a:r>
            <a:endParaRPr/>
          </a:p>
          <a:p>
            <a:pPr indent="-137159" lvl="2" marL="448056" rtl="0" algn="l">
              <a:lnSpc>
                <a:spcPct val="100000"/>
              </a:lnSpc>
              <a:spcBef>
                <a:spcPts val="600"/>
              </a:spcBef>
              <a:spcAft>
                <a:spcPts val="0"/>
              </a:spcAft>
              <a:buSzPts val="2000"/>
              <a:buFont typeface="Noto Sans Symbols"/>
              <a:buChar char="⮚"/>
            </a:pPr>
            <a:r>
              <a:rPr lang="en-US" sz="2000"/>
              <a:t>“ 21 Cash withdrawn from the bank $.350 for business use.</a:t>
            </a:r>
            <a:endParaRPr/>
          </a:p>
          <a:p>
            <a:pPr indent="-137159" lvl="2" marL="448056" rtl="0" algn="l">
              <a:lnSpc>
                <a:spcPct val="100000"/>
              </a:lnSpc>
              <a:spcBef>
                <a:spcPts val="600"/>
              </a:spcBef>
              <a:spcAft>
                <a:spcPts val="0"/>
              </a:spcAft>
              <a:buSzPts val="2000"/>
              <a:buFont typeface="Noto Sans Symbols"/>
              <a:buChar char="⮚"/>
            </a:pPr>
            <a:r>
              <a:rPr lang="en-US" sz="2000"/>
              <a:t>“ 24 Cash Drawings $.120.</a:t>
            </a:r>
            <a:endParaRPr/>
          </a:p>
          <a:p>
            <a:pPr indent="-137159" lvl="2" marL="448056" rtl="0" algn="l">
              <a:lnSpc>
                <a:spcPct val="100000"/>
              </a:lnSpc>
              <a:spcBef>
                <a:spcPts val="600"/>
              </a:spcBef>
              <a:spcAft>
                <a:spcPts val="0"/>
              </a:spcAft>
              <a:buSzPts val="2000"/>
              <a:buFont typeface="Noto Sans Symbols"/>
              <a:buChar char="⮚"/>
            </a:pPr>
            <a:r>
              <a:rPr lang="en-US" sz="2000"/>
              <a:t>“ 25 Paid T Briers his account of $.140, by cash $.133, having deducted $.7 cash discount.</a:t>
            </a:r>
            <a:endParaRPr/>
          </a:p>
          <a:p>
            <a:pPr indent="-137159" lvl="2" marL="448056" rtl="0" algn="l">
              <a:lnSpc>
                <a:spcPct val="100000"/>
              </a:lnSpc>
              <a:spcBef>
                <a:spcPts val="600"/>
              </a:spcBef>
              <a:spcAft>
                <a:spcPts val="0"/>
              </a:spcAft>
              <a:buSzPts val="2000"/>
              <a:buFont typeface="Noto Sans Symbols"/>
              <a:buChar char="⮚"/>
            </a:pPr>
            <a:r>
              <a:rPr lang="en-US" sz="2000"/>
              <a:t>   “29 Bought fixtures paying by cheque $.650. </a:t>
            </a:r>
            <a:endParaRPr/>
          </a:p>
          <a:p>
            <a:pPr indent="-137159" lvl="2" marL="448056" rtl="0" algn="l">
              <a:lnSpc>
                <a:spcPct val="100000"/>
              </a:lnSpc>
              <a:spcBef>
                <a:spcPts val="600"/>
              </a:spcBef>
              <a:spcAft>
                <a:spcPts val="0"/>
              </a:spcAft>
              <a:buSzPts val="2000"/>
              <a:buFont typeface="Noto Sans Symbols"/>
              <a:buChar char="⮚"/>
            </a:pPr>
            <a:r>
              <a:rPr lang="en-US" sz="2000"/>
              <a:t>   “ 31Received commission by cheque $.88.</a:t>
            </a:r>
            <a:endParaRPr/>
          </a:p>
          <a:p>
            <a:pPr indent="-137159" lvl="2" marL="448056" rtl="0" algn="l">
              <a:lnSpc>
                <a:spcPct val="100000"/>
              </a:lnSpc>
              <a:spcBef>
                <a:spcPts val="600"/>
              </a:spcBef>
              <a:spcAft>
                <a:spcPts val="0"/>
              </a:spcAft>
              <a:buSzPts val="2000"/>
              <a:buFont typeface="Noto Sans Symbols"/>
              <a:buChar char="⮚"/>
            </a:pPr>
            <a:r>
              <a:rPr lang="en-US" sz="2000"/>
              <a:t>      NB: The figures given here are in $ “000”</a:t>
            </a:r>
            <a:endParaRPr sz="2000"/>
          </a:p>
          <a:p>
            <a:pPr indent="0" lvl="0" marL="91440" rtl="0" algn="l">
              <a:lnSpc>
                <a:spcPct val="100000"/>
              </a:lnSpc>
              <a:spcBef>
                <a:spcPts val="1600"/>
              </a:spcBef>
              <a:spcAft>
                <a:spcPts val="0"/>
              </a:spcAft>
              <a:buSzPts val="2400"/>
              <a:buFont typeface="Noto Sans Symbols"/>
              <a:buNone/>
            </a:pPr>
            <a:r>
              <a:t/>
            </a:r>
            <a:endParaRPr sz="2400"/>
          </a:p>
        </p:txBody>
      </p:sp>
      <p:sp>
        <p:nvSpPr>
          <p:cNvPr id="367" name="Google Shape;367;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8" name="Google Shape;368;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2" name="Shape 372"/>
        <p:cNvGrpSpPr/>
        <p:nvPr/>
      </p:nvGrpSpPr>
      <p:grpSpPr>
        <a:xfrm>
          <a:off x="0" y="0"/>
          <a:ext cx="0" cy="0"/>
          <a:chOff x="0" y="0"/>
          <a:chExt cx="0" cy="0"/>
        </a:xfrm>
      </p:grpSpPr>
      <p:sp>
        <p:nvSpPr>
          <p:cNvPr id="373" name="Google Shape;373;p34"/>
          <p:cNvSpPr txBox="1"/>
          <p:nvPr>
            <p:ph type="title"/>
          </p:nvPr>
        </p:nvSpPr>
        <p:spPr>
          <a:xfrm>
            <a:off x="764274" y="282712"/>
            <a:ext cx="8611737" cy="752572"/>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lang="en-US" sz="3600"/>
              <a:t>THREE COLUMN CASH BOOK</a:t>
            </a:r>
            <a:endParaRPr/>
          </a:p>
        </p:txBody>
      </p:sp>
      <p:graphicFrame>
        <p:nvGraphicFramePr>
          <p:cNvPr id="374" name="Google Shape;374;p34"/>
          <p:cNvGraphicFramePr/>
          <p:nvPr/>
        </p:nvGraphicFramePr>
        <p:xfrm>
          <a:off x="817283" y="1035284"/>
          <a:ext cx="3000000" cy="3000000"/>
        </p:xfrm>
        <a:graphic>
          <a:graphicData uri="http://schemas.openxmlformats.org/drawingml/2006/table">
            <a:tbl>
              <a:tblPr bandCol="1" bandRow="1" firstCol="1" firstRow="1" lastCol="1" lastRow="1">
                <a:noFill/>
                <a:tableStyleId>{D2EF350D-54B9-4891-91B8-24818B65BD8A}</a:tableStyleId>
              </a:tblPr>
              <a:tblGrid>
                <a:gridCol w="1651675"/>
                <a:gridCol w="794700"/>
                <a:gridCol w="777975"/>
                <a:gridCol w="794700"/>
                <a:gridCol w="1670250"/>
                <a:gridCol w="794700"/>
                <a:gridCol w="777975"/>
                <a:gridCol w="777975"/>
              </a:tblGrid>
              <a:tr h="281825">
                <a:tc gridSpan="8">
                  <a:txBody>
                    <a:bodyPr/>
                    <a:lstStyle/>
                    <a:p>
                      <a:pPr indent="0" lvl="0" marL="64770" marR="0" rtl="0" algn="ctr">
                        <a:lnSpc>
                          <a:spcPct val="85625"/>
                        </a:lnSpc>
                        <a:spcBef>
                          <a:spcPts val="0"/>
                        </a:spcBef>
                        <a:spcAft>
                          <a:spcPts val="0"/>
                        </a:spcAft>
                        <a:buNone/>
                      </a:pPr>
                      <a:r>
                        <a:rPr b="1" lang="en-US" sz="1600" u="none" cap="none" strike="noStrike">
                          <a:solidFill>
                            <a:schemeClr val="dk1"/>
                          </a:solidFill>
                        </a:rPr>
                        <a:t>CASH BOOK</a:t>
                      </a:r>
                      <a:endParaRPr b="1" sz="1400" u="none" cap="none" strike="noStrike">
                        <a:solidFill>
                          <a:schemeClr val="dk1"/>
                        </a:solidFill>
                        <a:latin typeface="Calibri"/>
                        <a:ea typeface="Calibri"/>
                        <a:cs typeface="Calibri"/>
                        <a:sym typeface="Calibri"/>
                      </a:endParaRPr>
                    </a:p>
                  </a:txBody>
                  <a:tcPr marT="0" marB="0" marR="0" marL="0"/>
                </a:tc>
                <a:tc hMerge="1"/>
                <a:tc hMerge="1"/>
                <a:tc hMerge="1"/>
                <a:tc hMerge="1"/>
                <a:tc hMerge="1"/>
                <a:tc hMerge="1"/>
                <a:tc hMerge="1"/>
              </a:tr>
              <a:tr h="286800">
                <a:tc rowSpan="2">
                  <a:txBody>
                    <a:bodyPr/>
                    <a:lstStyle/>
                    <a:p>
                      <a:pPr indent="0" lvl="0" marL="0" marR="0" rtl="0" algn="l">
                        <a:lnSpc>
                          <a:spcPct val="107000"/>
                        </a:lnSpc>
                        <a:spcBef>
                          <a:spcPts val="0"/>
                        </a:spcBef>
                        <a:spcAft>
                          <a:spcPts val="0"/>
                        </a:spcAft>
                        <a:buNone/>
                      </a:pPr>
                      <a:r>
                        <a:rPr b="1" lang="en-US" sz="1400" u="none" cap="none" strike="noStrike"/>
                        <a:t> </a:t>
                      </a:r>
                      <a:endParaRPr/>
                    </a:p>
                    <a:p>
                      <a:pPr indent="0" lvl="0" marL="64770" marR="0" rtl="0" algn="l">
                        <a:lnSpc>
                          <a:spcPct val="107000"/>
                        </a:lnSpc>
                        <a:spcBef>
                          <a:spcPts val="0"/>
                        </a:spcBef>
                        <a:spcAft>
                          <a:spcPts val="0"/>
                        </a:spcAft>
                        <a:buNone/>
                      </a:pPr>
                      <a:r>
                        <a:rPr b="1" lang="en-US" sz="1600" u="none" cap="none" strike="noStrike"/>
                        <a:t>Bank</a:t>
                      </a:r>
                      <a:endParaRPr b="1" sz="14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b="1" lang="en-US" sz="1200" u="none" cap="none" strike="noStrike"/>
                        <a:t>D..A-$</a:t>
                      </a:r>
                      <a:endParaRPr b="1" sz="1100" u="none" cap="none" strike="noStrike">
                        <a:latin typeface="Calibri"/>
                        <a:ea typeface="Calibri"/>
                        <a:cs typeface="Calibri"/>
                        <a:sym typeface="Calibri"/>
                      </a:endParaRPr>
                    </a:p>
                  </a:txBody>
                  <a:tcPr marT="0" marB="0" marR="0" marL="0"/>
                </a:tc>
                <a:tc>
                  <a:txBody>
                    <a:bodyPr/>
                    <a:lstStyle/>
                    <a:p>
                      <a:pPr indent="0" lvl="0" marL="64135" marR="0" rtl="0" algn="l">
                        <a:lnSpc>
                          <a:spcPct val="113333"/>
                        </a:lnSpc>
                        <a:spcBef>
                          <a:spcPts val="0"/>
                        </a:spcBef>
                        <a:spcAft>
                          <a:spcPts val="0"/>
                        </a:spcAft>
                        <a:buNone/>
                      </a:pPr>
                      <a:r>
                        <a:rPr b="1" lang="en-US" sz="1200" u="none" cap="none" strike="noStrike"/>
                        <a:t>Cash-</a:t>
                      </a:r>
                      <a:r>
                        <a:rPr b="1" lang="en-US" sz="1100" u="none" cap="none" strike="noStrike"/>
                        <a:t>$</a:t>
                      </a:r>
                      <a:endParaRPr b="1" sz="11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b="1" lang="en-US" sz="1200" u="none" cap="none" strike="noStrike"/>
                        <a:t>Bank-</a:t>
                      </a:r>
                      <a:r>
                        <a:rPr b="1" lang="en-US" sz="1100" u="none" cap="none" strike="noStrike"/>
                        <a:t>$</a:t>
                      </a:r>
                      <a:endParaRPr b="1" sz="1100" u="none" cap="none" strike="noStrike">
                        <a:latin typeface="Calibri"/>
                        <a:ea typeface="Calibri"/>
                        <a:cs typeface="Calibri"/>
                        <a:sym typeface="Calibri"/>
                      </a:endParaRPr>
                    </a:p>
                  </a:txBody>
                  <a:tcPr marT="0" marB="0" marR="0" marL="0"/>
                </a:tc>
                <a:tc rowSpan="3">
                  <a:txBody>
                    <a:bodyPr/>
                    <a:lstStyle/>
                    <a:p>
                      <a:pPr indent="0" lvl="0" marL="0" marR="0" rtl="0" algn="l">
                        <a:lnSpc>
                          <a:spcPct val="107000"/>
                        </a:lnSpc>
                        <a:spcBef>
                          <a:spcPts val="0"/>
                        </a:spcBef>
                        <a:spcAft>
                          <a:spcPts val="0"/>
                        </a:spcAft>
                        <a:buNone/>
                      </a:pPr>
                      <a:r>
                        <a:rPr b="1" lang="en-US" sz="1400" u="none" cap="none" strike="noStrike"/>
                        <a:t> </a:t>
                      </a:r>
                      <a:endParaRPr b="1" sz="1200" u="none" cap="none" strike="noStrike"/>
                    </a:p>
                    <a:p>
                      <a:pPr indent="0" lvl="0" marL="0" marR="0" rtl="0" algn="l">
                        <a:lnSpc>
                          <a:spcPct val="107000"/>
                        </a:lnSpc>
                        <a:spcBef>
                          <a:spcPts val="35"/>
                        </a:spcBef>
                        <a:spcAft>
                          <a:spcPts val="0"/>
                        </a:spcAft>
                        <a:buNone/>
                      </a:pPr>
                      <a:r>
                        <a:rPr b="1" lang="en-US" sz="1200" u="none" cap="none" strike="noStrike"/>
                        <a:t> </a:t>
                      </a:r>
                      <a:endParaRPr/>
                    </a:p>
                    <a:p>
                      <a:pPr indent="0" lvl="0" marL="64770" marR="0" rtl="0" algn="l">
                        <a:lnSpc>
                          <a:spcPct val="107000"/>
                        </a:lnSpc>
                        <a:spcBef>
                          <a:spcPts val="0"/>
                        </a:spcBef>
                        <a:spcAft>
                          <a:spcPts val="0"/>
                        </a:spcAft>
                        <a:buNone/>
                      </a:pPr>
                      <a:r>
                        <a:rPr b="1" lang="en-US" sz="1400" u="none" cap="none" strike="noStrike"/>
                        <a:t>Rent</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b="1" lang="en-US" sz="1200" u="none" cap="none" strike="noStrike"/>
                        <a:t>D.R-$</a:t>
                      </a:r>
                      <a:endParaRPr b="1" sz="11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b="1" lang="en-US" sz="1200" u="none" cap="none" strike="noStrike"/>
                        <a:t>Cash-$</a:t>
                      </a:r>
                      <a:endParaRPr b="1" sz="11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b="1" lang="en-US" sz="1200" u="none" cap="none" strike="noStrike"/>
                        <a:t>Bank,$</a:t>
                      </a:r>
                      <a:endParaRPr b="1" sz="1100" u="none" cap="none" strike="noStrike">
                        <a:latin typeface="Calibri"/>
                        <a:ea typeface="Calibri"/>
                        <a:cs typeface="Calibri"/>
                        <a:sym typeface="Calibri"/>
                      </a:endParaRPr>
                    </a:p>
                  </a:txBody>
                  <a:tcPr marT="0" marB="0" marR="0" marL="0"/>
                </a:tc>
              </a:tr>
              <a:tr h="300250">
                <a:tc vMerge="1"/>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vMerge="1"/>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306925">
                <a:tc>
                  <a:txBody>
                    <a:bodyPr/>
                    <a:lstStyle/>
                    <a:p>
                      <a:pPr indent="0" lvl="0" marL="64770" marR="0" rtl="0" algn="l">
                        <a:lnSpc>
                          <a:spcPct val="81875"/>
                        </a:lnSpc>
                        <a:spcBef>
                          <a:spcPts val="0"/>
                        </a:spcBef>
                        <a:spcAft>
                          <a:spcPts val="0"/>
                        </a:spcAft>
                        <a:buNone/>
                      </a:pPr>
                      <a:r>
                        <a:rPr b="1" lang="en-US" sz="1600" u="none" cap="none" strike="noStrike"/>
                        <a:t>Bal b/d</a:t>
                      </a:r>
                      <a:endParaRPr b="1" sz="14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571"/>
                        </a:lnSpc>
                        <a:spcBef>
                          <a:spcPts val="0"/>
                        </a:spcBef>
                        <a:spcAft>
                          <a:spcPts val="0"/>
                        </a:spcAft>
                        <a:buNone/>
                      </a:pPr>
                      <a:r>
                        <a:rPr b="1" lang="en-US" sz="1400" u="none" cap="none" strike="noStrike"/>
                        <a:t>230</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571"/>
                        </a:lnSpc>
                        <a:spcBef>
                          <a:spcPts val="0"/>
                        </a:spcBef>
                        <a:spcAft>
                          <a:spcPts val="0"/>
                        </a:spcAft>
                        <a:buNone/>
                      </a:pPr>
                      <a:r>
                        <a:rPr b="1" lang="en-US" sz="1400" u="none" cap="none" strike="noStrike"/>
                        <a:t>4756</a:t>
                      </a:r>
                      <a:endParaRPr b="1" sz="1200" u="none" cap="none" strike="noStrike">
                        <a:latin typeface="Calibri"/>
                        <a:ea typeface="Calibri"/>
                        <a:cs typeface="Calibri"/>
                        <a:sym typeface="Calibri"/>
                      </a:endParaRPr>
                    </a:p>
                  </a:txBody>
                  <a:tcPr marT="0" marB="0" marR="0" marL="0"/>
                </a:tc>
                <a:tc vMerge="1"/>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571"/>
                        </a:lnSpc>
                        <a:spcBef>
                          <a:spcPts val="0"/>
                        </a:spcBef>
                        <a:spcAft>
                          <a:spcPts val="0"/>
                        </a:spcAft>
                        <a:buNone/>
                      </a:pPr>
                      <a:r>
                        <a:rPr b="1" lang="en-US" sz="1400" u="none" cap="none" strike="noStrike"/>
                        <a:t>120</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R Burton</a:t>
                      </a:r>
                      <a:endParaRPr b="1" sz="14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7</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133</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N Black</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9</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351</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E Taylor</a:t>
                      </a:r>
                      <a:endParaRPr b="1" sz="14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11</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209</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P Towers</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12</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468</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R Harris</a:t>
                      </a:r>
                      <a:endParaRPr b="1" sz="1400" u="none" cap="none" strike="noStrike">
                        <a:latin typeface="Calibri"/>
                        <a:ea typeface="Calibri"/>
                        <a:cs typeface="Calibri"/>
                        <a:sym typeface="Calibri"/>
                      </a:endParaRPr>
                    </a:p>
                  </a:txBody>
                  <a:tcPr marT="0" marB="0" marR="0" marL="0"/>
                </a:tc>
                <a:tc>
                  <a:txBody>
                    <a:bodyPr/>
                    <a:lstStyle/>
                    <a:p>
                      <a:pPr indent="0" lvl="0" marL="63500" marR="0" rtl="0" algn="l">
                        <a:lnSpc>
                          <a:spcPct val="93928"/>
                        </a:lnSpc>
                        <a:spcBef>
                          <a:spcPts val="0"/>
                        </a:spcBef>
                        <a:spcAft>
                          <a:spcPts val="0"/>
                        </a:spcAft>
                        <a:buNone/>
                      </a:pPr>
                      <a:r>
                        <a:rPr b="1" lang="en-US" sz="1400" u="none" cap="none" strike="noStrike"/>
                        <a:t>15</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3500" marR="0" rtl="0" algn="l">
                        <a:lnSpc>
                          <a:spcPct val="93928"/>
                        </a:lnSpc>
                        <a:spcBef>
                          <a:spcPts val="0"/>
                        </a:spcBef>
                        <a:spcAft>
                          <a:spcPts val="0"/>
                        </a:spcAft>
                        <a:buNone/>
                      </a:pPr>
                      <a:r>
                        <a:rPr b="1" lang="en-US" sz="1400" u="none" cap="none" strike="noStrike"/>
                        <a:t>285</a:t>
                      </a:r>
                      <a:endParaRPr b="1" sz="1200" u="none" cap="none" strike="noStrike">
                        <a:latin typeface="Calibri"/>
                        <a:ea typeface="Calibri"/>
                        <a:cs typeface="Calibri"/>
                        <a:sym typeface="Calibri"/>
                      </a:endParaRPr>
                    </a:p>
                  </a:txBody>
                  <a:tcPr marT="0" marB="0" marR="0" marL="0"/>
                </a:tc>
                <a:tc>
                  <a:txBody>
                    <a:bodyPr/>
                    <a:lstStyle/>
                    <a:p>
                      <a:pPr indent="0" lvl="0" marL="63500" marR="0" rtl="0" algn="l">
                        <a:lnSpc>
                          <a:spcPct val="93928"/>
                        </a:lnSpc>
                        <a:spcBef>
                          <a:spcPts val="0"/>
                        </a:spcBef>
                        <a:spcAft>
                          <a:spcPts val="0"/>
                        </a:spcAft>
                        <a:buNone/>
                      </a:pPr>
                      <a:r>
                        <a:rPr b="1" lang="en-US" sz="1400" u="none" cap="none" strike="noStrike"/>
                        <a:t>C Rowse</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20</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780</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J Cotton: loan</a:t>
                      </a:r>
                      <a:endParaRPr b="1" sz="14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1000</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Motor</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44</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0" marR="0" rtl="0" algn="l">
                        <a:lnSpc>
                          <a:spcPct val="107000"/>
                        </a:lnSpc>
                        <a:spcBef>
                          <a:spcPts val="0"/>
                        </a:spcBef>
                        <a:spcAft>
                          <a:spcPts val="0"/>
                        </a:spcAft>
                        <a:buNone/>
                      </a:pPr>
                      <a:r>
                        <a:rPr b="1" lang="en-US" sz="1400" u="none" cap="none" strike="noStrike"/>
                        <a:t> </a:t>
                      </a:r>
                      <a:endParaRPr b="1" sz="14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expenses</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H Hankins</a:t>
                      </a:r>
                      <a:endParaRPr b="1" sz="14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3</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74</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Wages</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160</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C Winston</a:t>
                      </a:r>
                      <a:endParaRPr b="1" sz="14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13</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247</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Cash</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350</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R	Wison	&amp;</a:t>
                      </a:r>
                      <a:endParaRPr b="1" sz="14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17</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323</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Drawings</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120</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Son</a:t>
                      </a:r>
                      <a:endParaRPr b="1" sz="14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H Winter</a:t>
                      </a:r>
                      <a:endParaRPr b="1" sz="1400" u="none" cap="none" strike="noStrike">
                        <a:latin typeface="Calibri"/>
                        <a:ea typeface="Calibri"/>
                        <a:cs typeface="Calibri"/>
                        <a:sym typeface="Calibri"/>
                      </a:endParaRPr>
                    </a:p>
                  </a:txBody>
                  <a:tcPr marT="0" marB="0" marR="0" marL="0"/>
                </a:tc>
                <a:tc rowSpan="3">
                  <a:txBody>
                    <a:bodyPr/>
                    <a:lstStyle/>
                    <a:p>
                      <a:pPr indent="0" lvl="0" marL="64135" marR="0" rtl="0" algn="l">
                        <a:lnSpc>
                          <a:spcPct val="93928"/>
                        </a:lnSpc>
                        <a:spcBef>
                          <a:spcPts val="0"/>
                        </a:spcBef>
                        <a:spcAft>
                          <a:spcPts val="0"/>
                        </a:spcAft>
                        <a:buNone/>
                      </a:pPr>
                      <a:r>
                        <a:rPr b="1" lang="en-US" sz="1400" u="none" cap="none" strike="noStrike"/>
                        <a:t>23</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437</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T Briers</a:t>
                      </a:r>
                      <a:endParaRPr b="1" sz="1200" u="none" cap="none" strike="noStrike">
                        <a:latin typeface="Calibri"/>
                        <a:ea typeface="Calibri"/>
                        <a:cs typeface="Calibri"/>
                        <a:sym typeface="Calibri"/>
                      </a:endParaRPr>
                    </a:p>
                  </a:txBody>
                  <a:tcPr marT="0" marB="0" marR="0" marL="0"/>
                </a:tc>
                <a:tc rowSpan="3">
                  <a:txBody>
                    <a:bodyPr/>
                    <a:lstStyle/>
                    <a:p>
                      <a:pPr indent="0" lvl="0" marL="64135" marR="0" rtl="0" algn="l">
                        <a:lnSpc>
                          <a:spcPct val="93928"/>
                        </a:lnSpc>
                        <a:spcBef>
                          <a:spcPts val="0"/>
                        </a:spcBef>
                        <a:spcAft>
                          <a:spcPts val="0"/>
                        </a:spcAft>
                        <a:buNone/>
                      </a:pPr>
                      <a:r>
                        <a:rPr b="1" lang="en-US" sz="1400" u="none" cap="none" strike="noStrike"/>
                        <a:t>7</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133</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r>
              <a:tr h="271875">
                <a:tc>
                  <a:txBody>
                    <a:bodyPr/>
                    <a:lstStyle/>
                    <a:p>
                      <a:pPr indent="0" lvl="0" marL="64770" marR="0" rtl="0" algn="l">
                        <a:lnSpc>
                          <a:spcPct val="82187"/>
                        </a:lnSpc>
                        <a:spcBef>
                          <a:spcPts val="0"/>
                        </a:spcBef>
                        <a:spcAft>
                          <a:spcPts val="0"/>
                        </a:spcAft>
                        <a:buNone/>
                      </a:pPr>
                      <a:r>
                        <a:rPr b="1" lang="en-US" sz="1600" u="none" cap="none" strike="noStrike"/>
                        <a:t>Bank</a:t>
                      </a:r>
                      <a:endParaRPr b="1" sz="1400" u="none" cap="none" strike="noStrike">
                        <a:latin typeface="Calibri"/>
                        <a:ea typeface="Calibri"/>
                        <a:cs typeface="Calibri"/>
                        <a:sym typeface="Calibri"/>
                      </a:endParaRPr>
                    </a:p>
                  </a:txBody>
                  <a:tcPr marT="0" marB="0" marR="0" marL="0"/>
                </a:tc>
                <a:tc vMerge="1"/>
                <a:tc rowSpan="2">
                  <a:txBody>
                    <a:bodyPr/>
                    <a:lstStyle/>
                    <a:p>
                      <a:pPr indent="0" lvl="0" marL="64770" marR="0" rtl="0" algn="l">
                        <a:lnSpc>
                          <a:spcPct val="93928"/>
                        </a:lnSpc>
                        <a:spcBef>
                          <a:spcPts val="0"/>
                        </a:spcBef>
                        <a:spcAft>
                          <a:spcPts val="0"/>
                        </a:spcAft>
                        <a:buNone/>
                      </a:pPr>
                      <a:r>
                        <a:rPr b="1" lang="en-US" sz="1400" u="none" cap="none" strike="noStrike"/>
                        <a:t>350</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3928"/>
                        </a:lnSpc>
                        <a:spcBef>
                          <a:spcPts val="0"/>
                        </a:spcBef>
                        <a:spcAft>
                          <a:spcPts val="0"/>
                        </a:spcAft>
                        <a:buNone/>
                      </a:pPr>
                      <a:r>
                        <a:rPr b="1" lang="en-US" sz="1400" u="none" cap="none" strike="noStrike"/>
                        <a:t>Fixtures</a:t>
                      </a:r>
                      <a:endParaRPr b="1" sz="1200" u="none" cap="none" strike="noStrike">
                        <a:latin typeface="Calibri"/>
                        <a:ea typeface="Calibri"/>
                        <a:cs typeface="Calibri"/>
                        <a:sym typeface="Calibri"/>
                      </a:endParaRPr>
                    </a:p>
                  </a:txBody>
                  <a:tcPr marT="0" marB="0" marR="0" marL="0"/>
                </a:tc>
                <a:tc vMerge="1"/>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135" marR="0" rtl="0" algn="l">
                        <a:lnSpc>
                          <a:spcPct val="93928"/>
                        </a:lnSpc>
                        <a:spcBef>
                          <a:spcPts val="0"/>
                        </a:spcBef>
                        <a:spcAft>
                          <a:spcPts val="0"/>
                        </a:spcAft>
                        <a:buNone/>
                      </a:pPr>
                      <a:r>
                        <a:rPr b="1" lang="en-US" sz="1400" u="none" cap="none" strike="noStrike"/>
                        <a:t>650</a:t>
                      </a:r>
                      <a:endParaRPr b="1" sz="1200" u="none" cap="none" strike="noStrike">
                        <a:latin typeface="Calibri"/>
                        <a:ea typeface="Calibri"/>
                        <a:cs typeface="Calibri"/>
                        <a:sym typeface="Calibri"/>
                      </a:endParaRPr>
                    </a:p>
                  </a:txBody>
                  <a:tcPr marT="0" marB="0" marR="0" marL="0"/>
                </a:tc>
              </a:tr>
              <a:tr h="266900">
                <a:tc>
                  <a:txBody>
                    <a:bodyPr/>
                    <a:lstStyle/>
                    <a:p>
                      <a:pPr indent="0" lvl="0" marL="64770" marR="0" rtl="0" algn="l">
                        <a:lnSpc>
                          <a:spcPct val="82187"/>
                        </a:lnSpc>
                        <a:spcBef>
                          <a:spcPts val="0"/>
                        </a:spcBef>
                        <a:spcAft>
                          <a:spcPts val="0"/>
                        </a:spcAft>
                        <a:buNone/>
                      </a:pPr>
                      <a:r>
                        <a:rPr b="1" lang="en-US" sz="1600" u="none" cap="none" strike="noStrike"/>
                        <a:t>Commission</a:t>
                      </a:r>
                      <a:endParaRPr b="1" sz="1400" u="none" cap="none" strike="noStrike">
                        <a:latin typeface="Calibri"/>
                        <a:ea typeface="Calibri"/>
                        <a:cs typeface="Calibri"/>
                        <a:sym typeface="Calibri"/>
                      </a:endParaRPr>
                    </a:p>
                  </a:txBody>
                  <a:tcPr marT="0" marB="0" marR="0" marL="0"/>
                </a:tc>
                <a:tc vMerge="1"/>
                <a:tc vMerge="1"/>
                <a:tc>
                  <a:txBody>
                    <a:bodyPr/>
                    <a:lstStyle/>
                    <a:p>
                      <a:pPr indent="0" lvl="0" marL="63500" marR="0" rtl="0" algn="l">
                        <a:lnSpc>
                          <a:spcPct val="93928"/>
                        </a:lnSpc>
                        <a:spcBef>
                          <a:spcPts val="0"/>
                        </a:spcBef>
                        <a:spcAft>
                          <a:spcPts val="0"/>
                        </a:spcAft>
                        <a:buNone/>
                      </a:pPr>
                      <a:r>
                        <a:rPr b="1" lang="en-US" sz="1400" u="none" cap="none" strike="noStrike"/>
                        <a:t>88</a:t>
                      </a:r>
                      <a:endParaRPr b="1" sz="1200" u="none" cap="none" strike="noStrike">
                        <a:latin typeface="Calibri"/>
                        <a:ea typeface="Calibri"/>
                        <a:cs typeface="Calibri"/>
                        <a:sym typeface="Calibri"/>
                      </a:endParaRPr>
                    </a:p>
                  </a:txBody>
                  <a:tcPr marT="0" marB="0" marR="0" marL="0"/>
                </a:tc>
                <a:tc>
                  <a:txBody>
                    <a:bodyPr/>
                    <a:lstStyle/>
                    <a:p>
                      <a:pPr indent="0" lvl="0" marL="63500" marR="0" rtl="0" algn="l">
                        <a:lnSpc>
                          <a:spcPct val="93928"/>
                        </a:lnSpc>
                        <a:spcBef>
                          <a:spcPts val="0"/>
                        </a:spcBef>
                        <a:spcAft>
                          <a:spcPts val="0"/>
                        </a:spcAft>
                        <a:buNone/>
                      </a:pPr>
                      <a:r>
                        <a:rPr b="1" lang="en-US" sz="1400" u="none" cap="none" strike="noStrike"/>
                        <a:t>Balances c/d</a:t>
                      </a:r>
                      <a:endParaRPr b="1" sz="1200" u="none" cap="none" strike="noStrike">
                        <a:latin typeface="Calibri"/>
                        <a:ea typeface="Calibri"/>
                        <a:cs typeface="Calibri"/>
                        <a:sym typeface="Calibri"/>
                      </a:endParaRPr>
                    </a:p>
                  </a:txBody>
                  <a:tcPr marT="0" marB="0" marR="0" marL="0"/>
                </a:tc>
                <a:tc vMerge="1"/>
                <a:tc>
                  <a:txBody>
                    <a:bodyPr/>
                    <a:lstStyle/>
                    <a:p>
                      <a:pPr indent="0" lvl="0" marL="63500" marR="0" rtl="0" algn="l">
                        <a:lnSpc>
                          <a:spcPct val="93928"/>
                        </a:lnSpc>
                        <a:spcBef>
                          <a:spcPts val="0"/>
                        </a:spcBef>
                        <a:spcAft>
                          <a:spcPts val="0"/>
                        </a:spcAft>
                        <a:buNone/>
                      </a:pPr>
                      <a:r>
                        <a:rPr b="1" lang="en-US" sz="1400" u="none" cap="none" strike="noStrike"/>
                        <a:t>123</a:t>
                      </a:r>
                      <a:endParaRPr b="1" sz="1200" u="none" cap="none" strike="noStrike">
                        <a:latin typeface="Calibri"/>
                        <a:ea typeface="Calibri"/>
                        <a:cs typeface="Calibri"/>
                        <a:sym typeface="Calibri"/>
                      </a:endParaRPr>
                    </a:p>
                  </a:txBody>
                  <a:tcPr marT="0" marB="0" marR="0" marL="0"/>
                </a:tc>
                <a:tc>
                  <a:txBody>
                    <a:bodyPr/>
                    <a:lstStyle/>
                    <a:p>
                      <a:pPr indent="0" lvl="0" marL="63500" marR="0" rtl="0" algn="l">
                        <a:lnSpc>
                          <a:spcPct val="93928"/>
                        </a:lnSpc>
                        <a:spcBef>
                          <a:spcPts val="0"/>
                        </a:spcBef>
                        <a:spcAft>
                          <a:spcPts val="0"/>
                        </a:spcAft>
                        <a:buNone/>
                      </a:pPr>
                      <a:r>
                        <a:rPr b="1" lang="en-US" sz="1400" u="none" cap="none" strike="noStrike"/>
                        <a:t>4833</a:t>
                      </a:r>
                      <a:endParaRPr b="1" sz="1200" u="none" cap="none" strike="noStrike">
                        <a:latin typeface="Calibri"/>
                        <a:ea typeface="Calibri"/>
                        <a:cs typeface="Calibri"/>
                        <a:sym typeface="Calibri"/>
                      </a:endParaRPr>
                    </a:p>
                  </a:txBody>
                  <a:tcPr marT="0" marB="0" marR="0" marL="0"/>
                </a:tc>
              </a:tr>
              <a:tr h="282825">
                <a:tc>
                  <a:txBody>
                    <a:bodyPr/>
                    <a:lstStyle/>
                    <a:p>
                      <a:pPr indent="0" lvl="0" marL="0" marR="0" rtl="0" algn="l">
                        <a:lnSpc>
                          <a:spcPct val="107000"/>
                        </a:lnSpc>
                        <a:spcBef>
                          <a:spcPts val="0"/>
                        </a:spcBef>
                        <a:spcAft>
                          <a:spcPts val="0"/>
                        </a:spcAft>
                        <a:buNone/>
                      </a:pPr>
                      <a:r>
                        <a:rPr b="1" lang="en-US" sz="1600" u="none" cap="none" strike="noStrike">
                          <a:solidFill>
                            <a:schemeClr val="dk1"/>
                          </a:solidFill>
                        </a:rPr>
                        <a:t> Total</a:t>
                      </a:r>
                      <a:endParaRPr b="1" sz="1600" u="none" cap="none" strike="noStrike">
                        <a:solidFill>
                          <a:schemeClr val="dk1"/>
                        </a:solidFill>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89</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580</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7552</a:t>
                      </a:r>
                      <a:endParaRPr b="1" sz="12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b="1" lang="en-US" sz="1200" u="none" cap="none" strike="noStrike"/>
                        <a:t> </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48</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580</a:t>
                      </a:r>
                      <a:endParaRPr b="1" sz="1200" u="none" cap="none" strike="noStrike">
                        <a:latin typeface="Calibri"/>
                        <a:ea typeface="Calibri"/>
                        <a:cs typeface="Calibri"/>
                        <a:sym typeface="Calibri"/>
                      </a:endParaRPr>
                    </a:p>
                  </a:txBody>
                  <a:tcPr marT="0" marB="0" marR="0" marL="0"/>
                </a:tc>
                <a:tc>
                  <a:txBody>
                    <a:bodyPr/>
                    <a:lstStyle/>
                    <a:p>
                      <a:pPr indent="0" lvl="0" marL="64770" marR="0" rtl="0" algn="l">
                        <a:lnSpc>
                          <a:spcPct val="97142"/>
                        </a:lnSpc>
                        <a:spcBef>
                          <a:spcPts val="0"/>
                        </a:spcBef>
                        <a:spcAft>
                          <a:spcPts val="0"/>
                        </a:spcAft>
                        <a:buNone/>
                      </a:pPr>
                      <a:r>
                        <a:rPr b="1" lang="en-US" sz="1400" u="none" cap="none" strike="noStrike"/>
                        <a:t>7552</a:t>
                      </a:r>
                      <a:endParaRPr b="1" sz="1200" u="none" cap="none" strike="noStrike">
                        <a:latin typeface="Calibri"/>
                        <a:ea typeface="Calibri"/>
                        <a:cs typeface="Calibri"/>
                        <a:sym typeface="Calibri"/>
                      </a:endParaRPr>
                    </a:p>
                  </a:txBody>
                  <a:tcPr marT="0" marB="0" marR="0" marL="0"/>
                </a:tc>
              </a:tr>
            </a:tbl>
          </a:graphicData>
        </a:graphic>
      </p:graphicFrame>
      <p:sp>
        <p:nvSpPr>
          <p:cNvPr id="375" name="Google Shape;375;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6" name="Google Shape;376;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7" name="Google Shape;377;p34"/>
          <p:cNvSpPr/>
          <p:nvPr/>
        </p:nvSpPr>
        <p:spPr>
          <a:xfrm>
            <a:off x="1888160" y="5822716"/>
            <a:ext cx="540333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000">
                <a:solidFill>
                  <a:schemeClr val="dk1"/>
                </a:solidFill>
                <a:latin typeface="Twentieth Century"/>
                <a:ea typeface="Twentieth Century"/>
                <a:cs typeface="Twentieth Century"/>
                <a:sym typeface="Twentieth Century"/>
              </a:rPr>
              <a:t>NB: D.A; Discount Allowed, D.R. – Discount Received</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1" name="Shape 381"/>
        <p:cNvGrpSpPr/>
        <p:nvPr/>
      </p:nvGrpSpPr>
      <p:grpSpPr>
        <a:xfrm>
          <a:off x="0" y="0"/>
          <a:ext cx="0" cy="0"/>
          <a:chOff x="0" y="0"/>
          <a:chExt cx="0" cy="0"/>
        </a:xfrm>
      </p:grpSpPr>
      <p:sp>
        <p:nvSpPr>
          <p:cNvPr id="382" name="Google Shape;382;p35"/>
          <p:cNvSpPr txBox="1"/>
          <p:nvPr>
            <p:ph type="title"/>
          </p:nvPr>
        </p:nvSpPr>
        <p:spPr>
          <a:xfrm>
            <a:off x="764275" y="107545"/>
            <a:ext cx="8652680" cy="91603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PETTY CASH BOOK AND IMPREST SYSTEM OF ACCOUNTING.</a:t>
            </a:r>
            <a:endParaRPr/>
          </a:p>
        </p:txBody>
      </p:sp>
      <p:sp>
        <p:nvSpPr>
          <p:cNvPr id="383" name="Google Shape;383;p35"/>
          <p:cNvSpPr txBox="1"/>
          <p:nvPr>
            <p:ph idx="1" type="body"/>
          </p:nvPr>
        </p:nvSpPr>
        <p:spPr>
          <a:xfrm>
            <a:off x="880554" y="1023581"/>
            <a:ext cx="8536401" cy="5400681"/>
          </a:xfrm>
          <a:prstGeom prst="rect">
            <a:avLst/>
          </a:prstGeom>
          <a:noFill/>
          <a:ln>
            <a:noFill/>
          </a:ln>
        </p:spPr>
        <p:txBody>
          <a:bodyPr anchorCtr="0" anchor="t" bIns="45700" lIns="45700" spcFirstLastPara="1" rIns="45700" wrap="square" tIns="45700">
            <a:noAutofit/>
          </a:bodyPr>
          <a:lstStyle/>
          <a:p>
            <a:pPr indent="-152400" lvl="0" marL="91440" rtl="0" algn="l">
              <a:lnSpc>
                <a:spcPct val="150000"/>
              </a:lnSpc>
              <a:spcBef>
                <a:spcPts val="0"/>
              </a:spcBef>
              <a:spcAft>
                <a:spcPts val="0"/>
              </a:spcAft>
              <a:buSzPts val="2400"/>
              <a:buFont typeface="Noto Sans Symbols"/>
              <a:buChar char="⮚"/>
            </a:pPr>
            <a:r>
              <a:rPr lang="en-US" sz="2400"/>
              <a:t>Petty Cash Book is a record of all the petty cash vouchers raised and kept by the cashier. </a:t>
            </a:r>
            <a:endParaRPr/>
          </a:p>
          <a:p>
            <a:pPr indent="-152400" lvl="0" marL="91440" rtl="0" algn="l">
              <a:lnSpc>
                <a:spcPct val="150000"/>
              </a:lnSpc>
              <a:spcBef>
                <a:spcPts val="1400"/>
              </a:spcBef>
              <a:spcAft>
                <a:spcPts val="0"/>
              </a:spcAft>
              <a:buSzPts val="2400"/>
              <a:buFont typeface="Noto Sans Symbols"/>
              <a:buChar char="⮚"/>
            </a:pPr>
            <a:r>
              <a:rPr lang="en-US" sz="2400"/>
              <a:t>The petty cash vouchers will show summary expenses paid by the cashier and this information is listed and classified in the petty cash book under the headings of the relevant expenses such as:</a:t>
            </a:r>
            <a:endParaRPr/>
          </a:p>
          <a:p>
            <a:pPr indent="-171450" lvl="4" marL="857250" rtl="0" algn="l">
              <a:lnSpc>
                <a:spcPct val="150000"/>
              </a:lnSpc>
              <a:spcBef>
                <a:spcPts val="400"/>
              </a:spcBef>
              <a:spcAft>
                <a:spcPts val="0"/>
              </a:spcAft>
              <a:buSzPts val="2400"/>
              <a:buFont typeface="Noto Sans Symbols"/>
              <a:buChar char="❑"/>
            </a:pPr>
            <a:r>
              <a:rPr lang="en-US" sz="2400"/>
              <a:t>Postage and stationery</a:t>
            </a:r>
            <a:endParaRPr/>
          </a:p>
          <a:p>
            <a:pPr indent="-171450" lvl="4" marL="857250" rtl="0" algn="l">
              <a:lnSpc>
                <a:spcPct val="100000"/>
              </a:lnSpc>
              <a:spcBef>
                <a:spcPts val="600"/>
              </a:spcBef>
              <a:spcAft>
                <a:spcPts val="0"/>
              </a:spcAft>
              <a:buSzPts val="2400"/>
              <a:buFont typeface="Noto Sans Symbols"/>
              <a:buChar char="❑"/>
            </a:pPr>
            <a:r>
              <a:rPr lang="en-US" sz="2400"/>
              <a:t> Traveling</a:t>
            </a:r>
            <a:endParaRPr/>
          </a:p>
          <a:p>
            <a:pPr indent="-171450" lvl="4" marL="857250" rtl="0" algn="l">
              <a:lnSpc>
                <a:spcPct val="100000"/>
              </a:lnSpc>
              <a:spcBef>
                <a:spcPts val="600"/>
              </a:spcBef>
              <a:spcAft>
                <a:spcPts val="0"/>
              </a:spcAft>
              <a:buSzPts val="2400"/>
              <a:buFont typeface="Noto Sans Symbols"/>
              <a:buChar char="❑"/>
            </a:pPr>
            <a:r>
              <a:rPr lang="en-US" sz="2400"/>
              <a:t> Cleaning expenses.</a:t>
            </a:r>
            <a:endParaRPr/>
          </a:p>
          <a:p>
            <a:pPr indent="0" lvl="0" marL="0" rtl="0" algn="l">
              <a:lnSpc>
                <a:spcPct val="100000"/>
              </a:lnSpc>
              <a:spcBef>
                <a:spcPts val="1600"/>
              </a:spcBef>
              <a:spcAft>
                <a:spcPts val="0"/>
              </a:spcAft>
              <a:buSzPts val="2000"/>
              <a:buNone/>
            </a:pPr>
            <a:r>
              <a:t/>
            </a:r>
            <a:endParaRPr sz="2000"/>
          </a:p>
        </p:txBody>
      </p:sp>
      <p:sp>
        <p:nvSpPr>
          <p:cNvPr id="384" name="Google Shape;384;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5" name="Google Shape;385;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9" name="Shape 389"/>
        <p:cNvGrpSpPr/>
        <p:nvPr/>
      </p:nvGrpSpPr>
      <p:grpSpPr>
        <a:xfrm>
          <a:off x="0" y="0"/>
          <a:ext cx="0" cy="0"/>
          <a:chOff x="0" y="0"/>
          <a:chExt cx="0" cy="0"/>
        </a:xfrm>
      </p:grpSpPr>
      <p:sp>
        <p:nvSpPr>
          <p:cNvPr id="390" name="Google Shape;390;p36"/>
          <p:cNvSpPr txBox="1"/>
          <p:nvPr>
            <p:ph type="title"/>
          </p:nvPr>
        </p:nvSpPr>
        <p:spPr>
          <a:xfrm>
            <a:off x="821635" y="107545"/>
            <a:ext cx="8663560" cy="808630"/>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PETTY CASH BOOK CONT…</a:t>
            </a:r>
            <a:endParaRPr/>
          </a:p>
        </p:txBody>
      </p:sp>
      <p:graphicFrame>
        <p:nvGraphicFramePr>
          <p:cNvPr id="391" name="Google Shape;391;p36"/>
          <p:cNvGraphicFramePr/>
          <p:nvPr/>
        </p:nvGraphicFramePr>
        <p:xfrm>
          <a:off x="821635" y="1086678"/>
          <a:ext cx="3000000" cy="3000000"/>
        </p:xfrm>
        <a:graphic>
          <a:graphicData uri="http://schemas.openxmlformats.org/drawingml/2006/table">
            <a:tbl>
              <a:tblPr>
                <a:noFill/>
                <a:tableStyleId>{A62FC27B-E19E-44C5-8437-6E31E614FE84}</a:tableStyleId>
              </a:tblPr>
              <a:tblGrid>
                <a:gridCol w="953500"/>
                <a:gridCol w="811800"/>
                <a:gridCol w="875800"/>
                <a:gridCol w="965400"/>
                <a:gridCol w="264200"/>
                <a:gridCol w="1323775"/>
                <a:gridCol w="1100700"/>
                <a:gridCol w="1111675"/>
                <a:gridCol w="690225"/>
              </a:tblGrid>
              <a:tr h="569200">
                <a:tc>
                  <a:txBody>
                    <a:bodyPr/>
                    <a:lstStyle/>
                    <a:p>
                      <a:pPr indent="0" lvl="0" marL="64770" marR="62230" rtl="0" algn="ctr">
                        <a:lnSpc>
                          <a:spcPct val="107000"/>
                        </a:lnSpc>
                        <a:spcBef>
                          <a:spcPts val="0"/>
                        </a:spcBef>
                        <a:spcAft>
                          <a:spcPts val="0"/>
                        </a:spcAft>
                        <a:buNone/>
                      </a:pPr>
                      <a:r>
                        <a:rPr b="1" lang="en-US" sz="1400" u="none" cap="none" strike="noStrike">
                          <a:latin typeface="Times New Roman"/>
                          <a:ea typeface="Times New Roman"/>
                          <a:cs typeface="Times New Roman"/>
                          <a:sym typeface="Times New Roman"/>
                        </a:rPr>
                        <a:t>Receipts The ledger</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133985" marR="0" rtl="0" algn="l">
                        <a:lnSpc>
                          <a:spcPct val="97142"/>
                        </a:lnSpc>
                        <a:spcBef>
                          <a:spcPts val="0"/>
                        </a:spcBef>
                        <a:spcAft>
                          <a:spcPts val="0"/>
                        </a:spcAft>
                        <a:buNone/>
                      </a:pPr>
                      <a:r>
                        <a:rPr b="1" lang="en-US" sz="1400" u="none" cap="none" strike="noStrike">
                          <a:latin typeface="Times New Roman"/>
                          <a:ea typeface="Times New Roman"/>
                          <a:cs typeface="Times New Roman"/>
                          <a:sym typeface="Times New Roman"/>
                        </a:rPr>
                        <a:t>Date</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83820" marR="0" rtl="0" algn="l">
                        <a:lnSpc>
                          <a:spcPct val="97142"/>
                        </a:lnSpc>
                        <a:spcBef>
                          <a:spcPts val="0"/>
                        </a:spcBef>
                        <a:spcAft>
                          <a:spcPts val="0"/>
                        </a:spcAft>
                        <a:buNone/>
                      </a:pPr>
                      <a:r>
                        <a:rPr b="1" lang="en-US" sz="1400" u="none" cap="none" strike="noStrike">
                          <a:latin typeface="Times New Roman"/>
                          <a:ea typeface="Times New Roman"/>
                          <a:cs typeface="Times New Roman"/>
                          <a:sym typeface="Times New Roman"/>
                        </a:rPr>
                        <a:t>Details</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15875" lvl="0" marL="81280" marR="62230" rtl="0" algn="l">
                        <a:lnSpc>
                          <a:spcPct val="107000"/>
                        </a:lnSpc>
                        <a:spcBef>
                          <a:spcPts val="0"/>
                        </a:spcBef>
                        <a:spcAft>
                          <a:spcPts val="0"/>
                        </a:spcAft>
                        <a:buNone/>
                      </a:pPr>
                      <a:r>
                        <a:rPr b="1" lang="en-US" sz="1400" u="none" cap="none" strike="noStrike">
                          <a:latin typeface="Times New Roman"/>
                          <a:ea typeface="Times New Roman"/>
                          <a:cs typeface="Times New Roman"/>
                          <a:sym typeface="Times New Roman"/>
                        </a:rPr>
                        <a:t>Payment Amount</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4">
                  <a:txBody>
                    <a:bodyPr/>
                    <a:lstStyle/>
                    <a:p>
                      <a:pPr indent="0" lvl="0" marL="0" marR="0" rtl="0" algn="ctr">
                        <a:lnSpc>
                          <a:spcPct val="97142"/>
                        </a:lnSpc>
                        <a:spcBef>
                          <a:spcPts val="0"/>
                        </a:spcBef>
                        <a:spcAft>
                          <a:spcPts val="0"/>
                        </a:spcAft>
                        <a:buNone/>
                      </a:pPr>
                      <a:r>
                        <a:rPr b="1" lang="en-US" sz="1400" u="none" cap="none" strike="noStrike">
                          <a:latin typeface="Times New Roman"/>
                          <a:ea typeface="Times New Roman"/>
                          <a:cs typeface="Times New Roman"/>
                          <a:sym typeface="Times New Roman"/>
                        </a:rPr>
                        <a:t>Expenses</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r>
              <a:tr h="229750">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218440" marR="0" rtl="0" algn="l">
                        <a:lnSpc>
                          <a:spcPct val="113333"/>
                        </a:lnSpc>
                        <a:spcBef>
                          <a:spcPts val="0"/>
                        </a:spcBef>
                        <a:spcAft>
                          <a:spcPts val="0"/>
                        </a:spcAft>
                        <a:buNone/>
                      </a:pPr>
                      <a:r>
                        <a:rPr b="1" lang="en-US" sz="1200" u="none" cap="none" strike="noStrike">
                          <a:latin typeface="Times New Roman"/>
                          <a:ea typeface="Times New Roman"/>
                          <a:cs typeface="Times New Roman"/>
                          <a:sym typeface="Times New Roman"/>
                        </a:rPr>
                        <a:t>Postage</a:t>
                      </a:r>
                      <a:endParaRPr b="1"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64770" marR="0" rtl="0" algn="l">
                        <a:lnSpc>
                          <a:spcPct val="113333"/>
                        </a:lnSpc>
                        <a:spcBef>
                          <a:spcPts val="0"/>
                        </a:spcBef>
                        <a:spcAft>
                          <a:spcPts val="0"/>
                        </a:spcAft>
                        <a:buNone/>
                      </a:pPr>
                      <a:r>
                        <a:rPr b="1" lang="en-US" sz="1200" u="none" cap="none" strike="noStrike">
                          <a:latin typeface="Times New Roman"/>
                          <a:ea typeface="Times New Roman"/>
                          <a:cs typeface="Times New Roman"/>
                          <a:sym typeface="Times New Roman"/>
                        </a:rPr>
                        <a:t>Stationery</a:t>
                      </a:r>
                      <a:endParaRPr b="1"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64770" marR="0" rtl="0" algn="l">
                        <a:lnSpc>
                          <a:spcPct val="113333"/>
                        </a:lnSpc>
                        <a:spcBef>
                          <a:spcPts val="0"/>
                        </a:spcBef>
                        <a:spcAft>
                          <a:spcPts val="0"/>
                        </a:spcAft>
                        <a:buNone/>
                      </a:pPr>
                      <a:r>
                        <a:rPr b="1" lang="en-US" sz="1200" u="none" cap="none" strike="noStrike">
                          <a:latin typeface="Times New Roman"/>
                          <a:ea typeface="Times New Roman"/>
                          <a:cs typeface="Times New Roman"/>
                          <a:sym typeface="Times New Roman"/>
                        </a:rPr>
                        <a:t>Travelling</a:t>
                      </a:r>
                      <a:endParaRPr b="1"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b="1"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30550">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29750">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 </a:t>
                      </a:r>
                      <a:endParaRPr b="1" sz="12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30550">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92" name="Google Shape;392;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3" name="Google Shape;393;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4" name="Google Shape;394;p36"/>
          <p:cNvSpPr/>
          <p:nvPr/>
        </p:nvSpPr>
        <p:spPr>
          <a:xfrm>
            <a:off x="3069562" y="640251"/>
            <a:ext cx="3137398" cy="338554"/>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Example of a Petty Cash Book</a:t>
            </a:r>
            <a:endParaRPr b="0" i="0" sz="2400" u="none" cap="none" strike="noStrike">
              <a:solidFill>
                <a:schemeClr val="dk1"/>
              </a:solidFill>
              <a:latin typeface="Arial"/>
              <a:ea typeface="Arial"/>
              <a:cs typeface="Arial"/>
              <a:sym typeface="Arial"/>
            </a:endParaRPr>
          </a:p>
        </p:txBody>
      </p:sp>
      <p:sp>
        <p:nvSpPr>
          <p:cNvPr id="395" name="Google Shape;395;p36"/>
          <p:cNvSpPr/>
          <p:nvPr/>
        </p:nvSpPr>
        <p:spPr>
          <a:xfrm>
            <a:off x="728869" y="2640213"/>
            <a:ext cx="8362121" cy="224676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Twentieth Century"/>
                <a:ea typeface="Twentieth Century"/>
                <a:cs typeface="Twentieth Century"/>
                <a:sym typeface="Twentieth Century"/>
              </a:rPr>
              <a:t>The balance c/d of the petty cash book will signify the balance of cash in hand or form part of cash in hand. </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Twentieth Century"/>
                <a:ea typeface="Twentieth Century"/>
                <a:cs typeface="Twentieth Century"/>
                <a:sym typeface="Twentieth Century"/>
              </a:rPr>
              <a:t>The totals of the expenses are posted to the debit side of the expense accounts.</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Twentieth Century"/>
                <a:ea typeface="Twentieth Century"/>
                <a:cs typeface="Twentieth Century"/>
                <a:sym typeface="Twentieth Century"/>
              </a:rPr>
              <a:t> If a firm operates another cashbook in addition to the petty cash book, then the totals of the expenses will also be posted on the credit side of the cash in hand cashbook.</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9" name="Shape 399"/>
        <p:cNvGrpSpPr/>
        <p:nvPr/>
      </p:nvGrpSpPr>
      <p:grpSpPr>
        <a:xfrm>
          <a:off x="0" y="0"/>
          <a:ext cx="0" cy="0"/>
          <a:chOff x="0" y="0"/>
          <a:chExt cx="0" cy="0"/>
        </a:xfrm>
      </p:grpSpPr>
      <p:sp>
        <p:nvSpPr>
          <p:cNvPr id="400" name="Google Shape;400;p37"/>
          <p:cNvSpPr txBox="1"/>
          <p:nvPr>
            <p:ph type="title"/>
          </p:nvPr>
        </p:nvSpPr>
        <p:spPr>
          <a:xfrm>
            <a:off x="1024128" y="30025"/>
            <a:ext cx="6066818" cy="1061796"/>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200"/>
              <a:buFont typeface="Twentieth Century"/>
              <a:buNone/>
            </a:pPr>
            <a:r>
              <a:rPr lang="en-US" sz="3200"/>
              <a:t>THE IMPREST SYSTEM OF CASH BOOK</a:t>
            </a:r>
            <a:endParaRPr/>
          </a:p>
        </p:txBody>
      </p:sp>
      <p:sp>
        <p:nvSpPr>
          <p:cNvPr id="401" name="Google Shape;401;p37"/>
          <p:cNvSpPr txBox="1"/>
          <p:nvPr>
            <p:ph idx="1" type="body"/>
          </p:nvPr>
        </p:nvSpPr>
        <p:spPr>
          <a:xfrm>
            <a:off x="887651" y="1091821"/>
            <a:ext cx="6482140" cy="5363570"/>
          </a:xfrm>
          <a:prstGeom prst="rect">
            <a:avLst/>
          </a:prstGeom>
          <a:noFill/>
          <a:ln>
            <a:noFill/>
          </a:ln>
        </p:spPr>
        <p:txBody>
          <a:bodyPr anchorCtr="0" anchor="t" bIns="45700" lIns="45700" spcFirstLastPara="1" rIns="45700" wrap="square" tIns="45700">
            <a:normAutofit/>
          </a:bodyPr>
          <a:lstStyle/>
          <a:p>
            <a:pPr indent="-127000" lvl="0" marL="91440" rtl="0" algn="l">
              <a:lnSpc>
                <a:spcPct val="100000"/>
              </a:lnSpc>
              <a:spcBef>
                <a:spcPts val="0"/>
              </a:spcBef>
              <a:spcAft>
                <a:spcPts val="0"/>
              </a:spcAft>
              <a:buSzPts val="2000"/>
              <a:buFont typeface="Noto Sans Symbols"/>
              <a:buChar char="⮚"/>
            </a:pPr>
            <a:r>
              <a:rPr lang="en-US" sz="2000"/>
              <a:t>This system of accounting operates on a simple principle that the cashier is refunded the exact amount spent on the expenses during a particular financial period. </a:t>
            </a:r>
            <a:endParaRPr/>
          </a:p>
          <a:p>
            <a:pPr indent="-127000" lvl="0" marL="91440" rtl="0" algn="l">
              <a:lnSpc>
                <a:spcPct val="100000"/>
              </a:lnSpc>
              <a:spcBef>
                <a:spcPts val="1400"/>
              </a:spcBef>
              <a:spcAft>
                <a:spcPts val="0"/>
              </a:spcAft>
              <a:buSzPts val="2000"/>
              <a:buFont typeface="Noto Sans Symbols"/>
              <a:buChar char="⮚"/>
            </a:pPr>
            <a:r>
              <a:rPr lang="en-US" sz="2000"/>
              <a:t>At the beginning of each period, a cash float is agreed upon and the cashier is given this amount to start with. </a:t>
            </a:r>
            <a:endParaRPr/>
          </a:p>
          <a:p>
            <a:pPr indent="-127000" lvl="0" marL="91440" rtl="0" algn="l">
              <a:lnSpc>
                <a:spcPct val="100000"/>
              </a:lnSpc>
              <a:spcBef>
                <a:spcPts val="1400"/>
              </a:spcBef>
              <a:spcAft>
                <a:spcPts val="0"/>
              </a:spcAft>
              <a:buSzPts val="2000"/>
              <a:buFont typeface="Noto Sans Symbols"/>
              <a:buChar char="⮚"/>
            </a:pPr>
            <a:r>
              <a:rPr lang="en-US" sz="2000"/>
              <a:t>Once the cashier makes payments for the period he will get a total of all the payments made against which he will claim a reimbursement of the same amount that will bring back the amount to the cash float at the beginning of the period.</a:t>
            </a:r>
            <a:endParaRPr/>
          </a:p>
          <a:p>
            <a:pPr indent="0" lvl="0" marL="0" rtl="0" algn="l">
              <a:lnSpc>
                <a:spcPct val="100000"/>
              </a:lnSpc>
              <a:spcBef>
                <a:spcPts val="1400"/>
              </a:spcBef>
              <a:spcAft>
                <a:spcPts val="0"/>
              </a:spcAft>
              <a:buSzPts val="2000"/>
              <a:buNone/>
            </a:pPr>
            <a:r>
              <a:rPr lang="en-US" sz="2000"/>
              <a:t>This is demonstrated as follows:</a:t>
            </a:r>
            <a:endParaRPr/>
          </a:p>
          <a:p>
            <a:pPr indent="0" lvl="0" marL="0" rtl="0" algn="l">
              <a:lnSpc>
                <a:spcPct val="100000"/>
              </a:lnSpc>
              <a:spcBef>
                <a:spcPts val="1400"/>
              </a:spcBef>
              <a:spcAft>
                <a:spcPts val="0"/>
              </a:spcAft>
              <a:buSzPts val="2200"/>
              <a:buNone/>
            </a:pPr>
            <a:r>
              <a:t/>
            </a:r>
            <a:endParaRPr/>
          </a:p>
        </p:txBody>
      </p:sp>
      <p:pic>
        <p:nvPicPr>
          <p:cNvPr descr="A 3D pattern of ring shapes connected by lines" id="402" name="Google Shape;402;p37"/>
          <p:cNvPicPr preferRelativeResize="0"/>
          <p:nvPr/>
        </p:nvPicPr>
        <p:blipFill rotWithShape="1">
          <a:blip r:embed="rId3">
            <a:alphaModFix/>
          </a:blip>
          <a:srcRect b="0" l="14611" r="47334" t="0"/>
          <a:stretch/>
        </p:blipFill>
        <p:spPr>
          <a:xfrm>
            <a:off x="7552266" y="10"/>
            <a:ext cx="4639733" cy="6857990"/>
          </a:xfrm>
          <a:prstGeom prst="rect">
            <a:avLst/>
          </a:prstGeom>
          <a:noFill/>
          <a:ln>
            <a:noFill/>
          </a:ln>
        </p:spPr>
      </p:pic>
      <p:graphicFrame>
        <p:nvGraphicFramePr>
          <p:cNvPr id="403" name="Google Shape;403;p37"/>
          <p:cNvGraphicFramePr/>
          <p:nvPr/>
        </p:nvGraphicFramePr>
        <p:xfrm>
          <a:off x="1169902" y="4825960"/>
          <a:ext cx="3000000" cy="3000000"/>
        </p:xfrm>
        <a:graphic>
          <a:graphicData uri="http://schemas.openxmlformats.org/drawingml/2006/table">
            <a:tbl>
              <a:tblPr>
                <a:noFill/>
                <a:tableStyleId>{A62FC27B-E19E-44C5-8437-6E31E614FE84}</a:tableStyleId>
              </a:tblPr>
              <a:tblGrid>
                <a:gridCol w="1395000"/>
                <a:gridCol w="784125"/>
                <a:gridCol w="404225"/>
              </a:tblGrid>
              <a:tr h="217225">
                <a:tc>
                  <a:txBody>
                    <a:bodyPr/>
                    <a:lstStyle/>
                    <a:p>
                      <a:pPr indent="0" lvl="0" marL="3492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Start with (float)</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44450"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1,000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17225">
                <a:tc>
                  <a:txBody>
                    <a:bodyPr/>
                    <a:lstStyle/>
                    <a:p>
                      <a:pPr indent="0" lvl="0" marL="3492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Expenses paid</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406400" marR="0" rtl="0" algn="l">
                        <a:lnSpc>
                          <a:spcPct val="107000"/>
                        </a:lnSpc>
                        <a:spcBef>
                          <a:spcPts val="0"/>
                        </a:spcBef>
                        <a:spcAft>
                          <a:spcPts val="0"/>
                        </a:spcAft>
                        <a:buNone/>
                      </a:pPr>
                      <a:r>
                        <a:rPr b="1" lang="en-US" sz="1200" u="sng" cap="none" strike="noStrike">
                          <a:latin typeface="Times New Roman"/>
                          <a:ea typeface="Times New Roman"/>
                          <a:cs typeface="Times New Roman"/>
                          <a:sym typeface="Times New Roman"/>
                        </a:rPr>
                        <a:t> (720)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17225">
                <a:tc>
                  <a:txBody>
                    <a:bodyPr/>
                    <a:lstStyle/>
                    <a:p>
                      <a:pPr indent="0" lvl="0" marL="3492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Balance</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15811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280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17225">
                <a:tc>
                  <a:txBody>
                    <a:bodyPr/>
                    <a:lstStyle/>
                    <a:p>
                      <a:pPr indent="0" lvl="0" marL="3492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Reimbursement</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43815" marR="0" rtl="0" algn="l">
                        <a:lnSpc>
                          <a:spcPct val="107000"/>
                        </a:lnSpc>
                        <a:spcBef>
                          <a:spcPts val="0"/>
                        </a:spcBef>
                        <a:spcAft>
                          <a:spcPts val="0"/>
                        </a:spcAft>
                        <a:buNone/>
                      </a:pPr>
                      <a:r>
                        <a:rPr b="1" lang="en-US" sz="1200" u="sng" cap="none" strike="noStrike">
                          <a:latin typeface="Times New Roman"/>
                          <a:ea typeface="Times New Roman"/>
                          <a:cs typeface="Times New Roman"/>
                          <a:sym typeface="Times New Roman"/>
                        </a:rPr>
                        <a:t>   720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65325">
                <a:tc>
                  <a:txBody>
                    <a:bodyPr/>
                    <a:lstStyle/>
                    <a:p>
                      <a:pPr indent="0" lvl="0" marL="34925" marR="0" rtl="0" algn="l">
                        <a:lnSpc>
                          <a:spcPct val="107000"/>
                        </a:lnSpc>
                        <a:spcBef>
                          <a:spcPts val="0"/>
                        </a:spcBef>
                        <a:spcAft>
                          <a:spcPts val="0"/>
                        </a:spcAft>
                        <a:buNone/>
                      </a:pPr>
                      <a:r>
                        <a:rPr b="1" lang="en-US" sz="1200" u="none" cap="none" strike="noStrike">
                          <a:latin typeface="Times New Roman"/>
                          <a:ea typeface="Times New Roman"/>
                          <a:cs typeface="Times New Roman"/>
                          <a:sym typeface="Times New Roman"/>
                        </a:rPr>
                        <a:t>Cash float</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406400" marR="0" rtl="0" algn="l">
                        <a:lnSpc>
                          <a:spcPct val="107000"/>
                        </a:lnSpc>
                        <a:spcBef>
                          <a:spcPts val="0"/>
                        </a:spcBef>
                        <a:spcAft>
                          <a:spcPts val="0"/>
                        </a:spcAft>
                        <a:buNone/>
                      </a:pPr>
                      <a:r>
                        <a:rPr b="1" lang="en-US" sz="1200" u="sng" cap="none" strike="noStrike">
                          <a:latin typeface="Times New Roman"/>
                          <a:ea typeface="Times New Roman"/>
                          <a:cs typeface="Times New Roman"/>
                          <a:sym typeface="Times New Roman"/>
                        </a:rPr>
                        <a:t>1,000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1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404" name="Google Shape;404;p37"/>
          <p:cNvSpPr/>
          <p:nvPr/>
        </p:nvSpPr>
        <p:spPr>
          <a:xfrm>
            <a:off x="1170696" y="4883325"/>
            <a:ext cx="11670661" cy="553998"/>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Twentieth Century"/>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8" name="Shape 408"/>
        <p:cNvGrpSpPr/>
        <p:nvPr/>
      </p:nvGrpSpPr>
      <p:grpSpPr>
        <a:xfrm>
          <a:off x="0" y="0"/>
          <a:ext cx="0" cy="0"/>
          <a:chOff x="0" y="0"/>
          <a:chExt cx="0" cy="0"/>
        </a:xfrm>
      </p:grpSpPr>
      <p:sp>
        <p:nvSpPr>
          <p:cNvPr id="409" name="Google Shape;409;p38"/>
          <p:cNvSpPr txBox="1"/>
          <p:nvPr>
            <p:ph type="title"/>
          </p:nvPr>
        </p:nvSpPr>
        <p:spPr>
          <a:xfrm>
            <a:off x="942241" y="11706"/>
            <a:ext cx="8018272" cy="84406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THE PETTY CASH BOOK: ILLUSTRATION</a:t>
            </a:r>
            <a:endParaRPr/>
          </a:p>
        </p:txBody>
      </p:sp>
      <p:sp>
        <p:nvSpPr>
          <p:cNvPr id="410" name="Google Shape;410;p38"/>
          <p:cNvSpPr txBox="1"/>
          <p:nvPr>
            <p:ph idx="1" type="body"/>
          </p:nvPr>
        </p:nvSpPr>
        <p:spPr>
          <a:xfrm>
            <a:off x="860354" y="855768"/>
            <a:ext cx="8614949" cy="5318794"/>
          </a:xfrm>
          <a:prstGeom prst="rect">
            <a:avLst/>
          </a:prstGeom>
          <a:noFill/>
          <a:ln>
            <a:noFill/>
          </a:ln>
        </p:spPr>
        <p:txBody>
          <a:bodyPr anchorCtr="0" anchor="t" bIns="45700" lIns="45700" spcFirstLastPara="1" rIns="45700" wrap="square" tIns="45700">
            <a:noAutofit/>
          </a:bodyPr>
          <a:lstStyle/>
          <a:p>
            <a:pPr indent="-114300" lvl="0" marL="91440" rtl="0" algn="just">
              <a:lnSpc>
                <a:spcPct val="90000"/>
              </a:lnSpc>
              <a:spcBef>
                <a:spcPts val="0"/>
              </a:spcBef>
              <a:spcAft>
                <a:spcPts val="0"/>
              </a:spcAft>
              <a:buSzPts val="1800"/>
              <a:buChar char=" "/>
            </a:pPr>
            <a:r>
              <a:rPr lang="en-US" sz="1800">
                <a:latin typeface="Twentieth Century"/>
                <a:ea typeface="Twentieth Century"/>
                <a:cs typeface="Twentieth Century"/>
                <a:sym typeface="Twentieth Century"/>
              </a:rPr>
              <a:t>A cashier in a firm starts with $.2,000 in the month of March 2023 (that is the cash float).  I n the following week, the following payments are made:</a:t>
            </a:r>
            <a:endParaRPr/>
          </a:p>
          <a:p>
            <a:pPr indent="-101600" lvl="1" marL="265176" rtl="0" algn="just">
              <a:lnSpc>
                <a:spcPct val="100000"/>
              </a:lnSpc>
              <a:spcBef>
                <a:spcPts val="400"/>
              </a:spcBef>
              <a:spcAft>
                <a:spcPts val="0"/>
              </a:spcAft>
              <a:buSzPts val="1600"/>
              <a:buChar char="🢝"/>
            </a:pPr>
            <a:r>
              <a:rPr lang="en-US" sz="1600">
                <a:latin typeface="Twentieth Century"/>
                <a:ea typeface="Twentieth Century"/>
                <a:cs typeface="Twentieth Century"/>
                <a:sym typeface="Twentieth Century"/>
              </a:rPr>
              <a:t>1st March -bought stamps for $80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2nd March paid bus fare for: $120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2rd march-Bought cleaning materials for: $240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3rd March Bought Fuel for: $150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3rd March-Paid cleaning wages: $300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4th march-Bought stamps for: $200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4th March-Paid Thompson (Creditor): $400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5th March-Paid Fuel costs: $150.</a:t>
            </a:r>
            <a:endParaRPr/>
          </a:p>
          <a:p>
            <a:pPr indent="-101600" lvl="1" marL="265176" rtl="0" algn="just">
              <a:lnSpc>
                <a:spcPct val="100000"/>
              </a:lnSpc>
              <a:spcBef>
                <a:spcPts val="600"/>
              </a:spcBef>
              <a:spcAft>
                <a:spcPts val="0"/>
              </a:spcAft>
              <a:buSzPts val="1600"/>
              <a:buChar char="🢝"/>
            </a:pPr>
            <a:r>
              <a:rPr lang="en-US" sz="1600">
                <a:latin typeface="Twentieth Century"/>
                <a:ea typeface="Twentieth Century"/>
                <a:cs typeface="Twentieth Century"/>
                <a:sym typeface="Twentieth Century"/>
              </a:rPr>
              <a:t>On the 5th March, the cashier requested for a refund of the cash spent and this amount was reimbursed back</a:t>
            </a:r>
            <a:r>
              <a:rPr lang="en-US" sz="1400">
                <a:latin typeface="Twentieth Century"/>
                <a:ea typeface="Twentieth Century"/>
                <a:cs typeface="Twentieth Century"/>
                <a:sym typeface="Twentieth Century"/>
              </a:rPr>
              <a:t>.</a:t>
            </a:r>
            <a:endParaRPr/>
          </a:p>
          <a:p>
            <a:pPr indent="-127000" lvl="0" marL="91440" rtl="0" algn="just">
              <a:lnSpc>
                <a:spcPct val="100000"/>
              </a:lnSpc>
              <a:spcBef>
                <a:spcPts val="1600"/>
              </a:spcBef>
              <a:spcAft>
                <a:spcPts val="0"/>
              </a:spcAft>
              <a:buSzPts val="2000"/>
              <a:buChar char=" "/>
            </a:pPr>
            <a:r>
              <a:rPr b="1" lang="en-US" sz="2000">
                <a:latin typeface="Twentieth Century"/>
                <a:ea typeface="Twentieth Century"/>
                <a:cs typeface="Twentieth Century"/>
                <a:sym typeface="Twentieth Century"/>
              </a:rPr>
              <a:t>Required:</a:t>
            </a:r>
            <a:endParaRPr/>
          </a:p>
          <a:p>
            <a:pPr indent="-114300" lvl="0" marL="91440" rtl="0" algn="just">
              <a:lnSpc>
                <a:spcPct val="90000"/>
              </a:lnSpc>
              <a:spcBef>
                <a:spcPts val="1400"/>
              </a:spcBef>
              <a:spcAft>
                <a:spcPts val="0"/>
              </a:spcAft>
              <a:buSzPts val="1800"/>
              <a:buChar char=" "/>
            </a:pPr>
            <a:r>
              <a:rPr lang="en-US" sz="1800">
                <a:latin typeface="Twentieth Century"/>
                <a:ea typeface="Twentieth Century"/>
                <a:cs typeface="Twentieth Century"/>
                <a:sym typeface="Twentieth Century"/>
              </a:rPr>
              <a:t>Prepare a detailed petty cash book showing the balance to be carried forward to the next period and the relevant expense accounts, as they would appear on the General Ledger. Use appropriate columns to represent the various petty expenditures.</a:t>
            </a:r>
            <a:endParaRPr/>
          </a:p>
          <a:p>
            <a:pPr indent="0" lvl="0" marL="91440" rtl="0" algn="just">
              <a:lnSpc>
                <a:spcPct val="90000"/>
              </a:lnSpc>
              <a:spcBef>
                <a:spcPts val="1400"/>
              </a:spcBef>
              <a:spcAft>
                <a:spcPts val="0"/>
              </a:spcAft>
              <a:buSzPts val="2000"/>
              <a:buNone/>
            </a:pPr>
            <a:r>
              <a:t/>
            </a:r>
            <a:endParaRPr sz="2000">
              <a:latin typeface="Twentieth Century"/>
              <a:ea typeface="Twentieth Century"/>
              <a:cs typeface="Twentieth Century"/>
              <a:sym typeface="Twentieth Century"/>
            </a:endParaRPr>
          </a:p>
        </p:txBody>
      </p:sp>
      <p:sp>
        <p:nvSpPr>
          <p:cNvPr id="411" name="Google Shape;411;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2" name="Google Shape;412;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6" name="Shape 416"/>
        <p:cNvGrpSpPr/>
        <p:nvPr/>
      </p:nvGrpSpPr>
      <p:grpSpPr>
        <a:xfrm>
          <a:off x="0" y="0"/>
          <a:ext cx="0" cy="0"/>
          <a:chOff x="0" y="0"/>
          <a:chExt cx="0" cy="0"/>
        </a:xfrm>
      </p:grpSpPr>
      <p:sp>
        <p:nvSpPr>
          <p:cNvPr id="417" name="Google Shape;417;p39"/>
          <p:cNvSpPr txBox="1"/>
          <p:nvPr>
            <p:ph type="title"/>
          </p:nvPr>
        </p:nvSpPr>
        <p:spPr>
          <a:xfrm>
            <a:off x="874001" y="100720"/>
            <a:ext cx="8415773" cy="514680"/>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latin typeface="Twentieth Century"/>
                <a:ea typeface="Twentieth Century"/>
                <a:cs typeface="Twentieth Century"/>
                <a:sym typeface="Twentieth Century"/>
              </a:rPr>
              <a:t>THE PETTY CASH BOOK</a:t>
            </a:r>
            <a:endParaRPr/>
          </a:p>
        </p:txBody>
      </p:sp>
      <p:graphicFrame>
        <p:nvGraphicFramePr>
          <p:cNvPr id="418" name="Google Shape;418;p39"/>
          <p:cNvGraphicFramePr/>
          <p:nvPr/>
        </p:nvGraphicFramePr>
        <p:xfrm>
          <a:off x="1080422" y="1179490"/>
          <a:ext cx="3000000" cy="3000000"/>
        </p:xfrm>
        <a:graphic>
          <a:graphicData uri="http://schemas.openxmlformats.org/drawingml/2006/table">
            <a:tbl>
              <a:tblPr bandCol="1" bandRow="1" firstCol="1" firstRow="1" lastCol="1" lastRow="1">
                <a:noFill/>
                <a:tableStyleId>{D2EF350D-54B9-4891-91B8-24818B65BD8A}</a:tableStyleId>
              </a:tblPr>
              <a:tblGrid>
                <a:gridCol w="941550"/>
                <a:gridCol w="672425"/>
                <a:gridCol w="1641850"/>
                <a:gridCol w="1090500"/>
                <a:gridCol w="898000"/>
                <a:gridCol w="942425"/>
                <a:gridCol w="877100"/>
                <a:gridCol w="1012975"/>
              </a:tblGrid>
              <a:tr h="468100">
                <a:tc>
                  <a:txBody>
                    <a:bodyPr/>
                    <a:lstStyle/>
                    <a:p>
                      <a:pPr indent="0" lvl="0" marL="64770" marR="0" rtl="0" algn="l">
                        <a:lnSpc>
                          <a:spcPct val="123636"/>
                        </a:lnSpc>
                        <a:spcBef>
                          <a:spcPts val="0"/>
                        </a:spcBef>
                        <a:spcAft>
                          <a:spcPts val="0"/>
                        </a:spcAft>
                        <a:buNone/>
                      </a:pPr>
                      <a:r>
                        <a:rPr lang="en-US" sz="1100" u="none" cap="none" strike="noStrike"/>
                        <a:t>Receipts</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23636"/>
                        </a:lnSpc>
                        <a:spcBef>
                          <a:spcPts val="0"/>
                        </a:spcBef>
                        <a:spcAft>
                          <a:spcPts val="0"/>
                        </a:spcAft>
                        <a:buNone/>
                      </a:pPr>
                      <a:r>
                        <a:rPr lang="en-US" sz="1100" u="none" cap="none" strike="noStrike"/>
                        <a:t>Date</a:t>
                      </a:r>
                      <a:endParaRPr/>
                    </a:p>
                    <a:p>
                      <a:pPr indent="0" lvl="0" marL="64770" marR="0" rtl="0" algn="l">
                        <a:lnSpc>
                          <a:spcPct val="123636"/>
                        </a:lnSpc>
                        <a:spcBef>
                          <a:spcPts val="0"/>
                        </a:spcBef>
                        <a:spcAft>
                          <a:spcPts val="0"/>
                        </a:spcAft>
                        <a:buNone/>
                      </a:pPr>
                      <a:r>
                        <a:rPr lang="en-US" sz="1100" u="none" cap="none" strike="noStrike"/>
                        <a:t>2023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23636"/>
                        </a:lnSpc>
                        <a:spcBef>
                          <a:spcPts val="0"/>
                        </a:spcBef>
                        <a:spcAft>
                          <a:spcPts val="0"/>
                        </a:spcAft>
                        <a:buNone/>
                      </a:pPr>
                      <a:r>
                        <a:rPr lang="en-US" sz="1100" u="none" cap="none" strike="noStrike"/>
                        <a:t>Detail</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23636"/>
                        </a:lnSpc>
                        <a:spcBef>
                          <a:spcPts val="0"/>
                        </a:spcBef>
                        <a:spcAft>
                          <a:spcPts val="0"/>
                        </a:spcAft>
                        <a:buNone/>
                      </a:pPr>
                      <a:r>
                        <a:rPr lang="en-US" sz="1100" u="none" cap="none" strike="noStrike"/>
                        <a:t>Payments</a:t>
                      </a:r>
                      <a:endParaRPr sz="1100" u="none" cap="none" strike="noStrike">
                        <a:latin typeface="Calibri"/>
                        <a:ea typeface="Calibri"/>
                        <a:cs typeface="Calibri"/>
                        <a:sym typeface="Calibri"/>
                      </a:endParaRPr>
                    </a:p>
                  </a:txBody>
                  <a:tcPr marT="0" marB="0" marR="0" marL="0"/>
                </a:tc>
                <a:tc gridSpan="3">
                  <a:txBody>
                    <a:bodyPr/>
                    <a:lstStyle/>
                    <a:p>
                      <a:pPr indent="0" lvl="0" marL="64135" marR="0" rtl="0" algn="l">
                        <a:lnSpc>
                          <a:spcPct val="123636"/>
                        </a:lnSpc>
                        <a:spcBef>
                          <a:spcPts val="0"/>
                        </a:spcBef>
                        <a:spcAft>
                          <a:spcPts val="0"/>
                        </a:spcAft>
                        <a:buNone/>
                      </a:pPr>
                      <a:r>
                        <a:rPr lang="en-US" sz="1100" u="none" cap="none" strike="noStrike"/>
                        <a:t>Expenses</a:t>
                      </a:r>
                      <a:endParaRPr sz="1100" u="none" cap="none" strike="noStrike">
                        <a:latin typeface="Calibri"/>
                        <a:ea typeface="Calibri"/>
                        <a:cs typeface="Calibri"/>
                        <a:sym typeface="Calibri"/>
                      </a:endParaRPr>
                    </a:p>
                  </a:txBody>
                  <a:tcPr marT="0" marB="0" marR="0" marL="0"/>
                </a:tc>
                <a:tc hMerge="1"/>
                <a:tc hMerge="1"/>
                <a:tc>
                  <a:txBody>
                    <a:bodyPr/>
                    <a:lstStyle/>
                    <a:p>
                      <a:pPr indent="0" lvl="0" marL="64770" marR="63500" rtl="0" algn="l">
                        <a:lnSpc>
                          <a:spcPct val="107000"/>
                        </a:lnSpc>
                        <a:spcBef>
                          <a:spcPts val="0"/>
                        </a:spcBef>
                        <a:spcAft>
                          <a:spcPts val="0"/>
                        </a:spcAft>
                        <a:buNone/>
                      </a:pPr>
                      <a:r>
                        <a:rPr lang="en-US" sz="1100" u="none" cap="none" strike="noStrike"/>
                        <a:t>THE LEDGER</a:t>
                      </a:r>
                      <a:endParaRPr sz="1100" u="none" cap="none" strike="noStrike">
                        <a:latin typeface="Calibri"/>
                        <a:ea typeface="Calibri"/>
                        <a:cs typeface="Calibri"/>
                        <a:sym typeface="Calibri"/>
                      </a:endParaRPr>
                    </a:p>
                  </a:txBody>
                  <a:tcPr marT="0" marB="0" marR="0" marL="0"/>
                </a:tc>
              </a:tr>
              <a:tr h="468100">
                <a:tc>
                  <a:txBody>
                    <a:bodyPr/>
                    <a:lstStyle/>
                    <a:p>
                      <a:pPr indent="0" lvl="0" marL="0" marR="0" rtl="0" algn="l">
                        <a:lnSpc>
                          <a:spcPct val="107000"/>
                        </a:lnSpc>
                        <a:spcBef>
                          <a:spcPts val="0"/>
                        </a:spcBef>
                        <a:spcAft>
                          <a:spcPts val="0"/>
                        </a:spcAft>
                        <a:buNone/>
                      </a:pPr>
                      <a:r>
                        <a:rPr lang="en-US" sz="1100" u="none" cap="none" strike="noStrike"/>
                        <a:t> </a:t>
                      </a:r>
                      <a:endParaRPr/>
                    </a:p>
                    <a:p>
                      <a:pPr indent="0" lvl="0" marL="64770" marR="0" rtl="0" algn="l">
                        <a:lnSpc>
                          <a:spcPct val="107000"/>
                        </a:lnSpc>
                        <a:spcBef>
                          <a:spcPts val="0"/>
                        </a:spcBef>
                        <a:spcAft>
                          <a:spcPts val="0"/>
                        </a:spcAft>
                        <a:buNone/>
                      </a:pPr>
                      <a:r>
                        <a:rPr lang="en-US" sz="1100" u="none" cap="none" strike="noStrike"/>
                        <a:t>($.)</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221615" rtl="0" algn="l">
                        <a:lnSpc>
                          <a:spcPct val="107000"/>
                        </a:lnSpc>
                        <a:spcBef>
                          <a:spcPts val="0"/>
                        </a:spcBef>
                        <a:spcAft>
                          <a:spcPts val="0"/>
                        </a:spcAft>
                        <a:buNone/>
                      </a:pPr>
                      <a:r>
                        <a:rPr lang="en-US" sz="1100" u="none" cap="none" strike="noStrike"/>
                        <a:t>Amount ($.)</a:t>
                      </a:r>
                      <a:endParaRPr sz="1100" u="none" cap="none" strike="noStrike">
                        <a:latin typeface="Calibri"/>
                        <a:ea typeface="Calibri"/>
                        <a:cs typeface="Calibri"/>
                        <a:sym typeface="Calibri"/>
                      </a:endParaRPr>
                    </a:p>
                  </a:txBody>
                  <a:tcPr marT="0" marB="0" marR="0" marL="0"/>
                </a:tc>
                <a:tc>
                  <a:txBody>
                    <a:bodyPr/>
                    <a:lstStyle/>
                    <a:p>
                      <a:pPr indent="0" lvl="0" marL="64770" marR="106045" rtl="0" algn="l">
                        <a:lnSpc>
                          <a:spcPct val="107000"/>
                        </a:lnSpc>
                        <a:spcBef>
                          <a:spcPts val="0"/>
                        </a:spcBef>
                        <a:spcAft>
                          <a:spcPts val="0"/>
                        </a:spcAft>
                        <a:buNone/>
                      </a:pPr>
                      <a:r>
                        <a:rPr lang="en-US" sz="1100" u="none" cap="none" strike="noStrike"/>
                        <a:t>Postage ($</a:t>
                      </a:r>
                      <a:endParaRPr sz="1100" u="none" cap="none" strike="noStrike">
                        <a:latin typeface="Calibri"/>
                        <a:ea typeface="Calibri"/>
                        <a:cs typeface="Calibri"/>
                        <a:sym typeface="Calibri"/>
                      </a:endParaRPr>
                    </a:p>
                  </a:txBody>
                  <a:tcPr marT="0" marB="0" marR="0" marL="0"/>
                </a:tc>
                <a:tc>
                  <a:txBody>
                    <a:bodyPr/>
                    <a:lstStyle/>
                    <a:p>
                      <a:pPr indent="0" lvl="0" marL="64770" marR="63500" rtl="0" algn="l">
                        <a:lnSpc>
                          <a:spcPct val="107000"/>
                        </a:lnSpc>
                        <a:spcBef>
                          <a:spcPts val="0"/>
                        </a:spcBef>
                        <a:spcAft>
                          <a:spcPts val="0"/>
                        </a:spcAft>
                        <a:buNone/>
                      </a:pPr>
                      <a:r>
                        <a:rPr lang="en-US" sz="1100" u="none" cap="none" strike="noStrike"/>
                        <a:t>Cleaning ($.)</a:t>
                      </a:r>
                      <a:endParaRPr sz="1100" u="none" cap="none" strike="noStrike">
                        <a:latin typeface="Calibri"/>
                        <a:ea typeface="Calibri"/>
                        <a:cs typeface="Calibri"/>
                        <a:sym typeface="Calibri"/>
                      </a:endParaRPr>
                    </a:p>
                  </a:txBody>
                  <a:tcPr marT="0" marB="0" marR="0" marL="0"/>
                </a:tc>
                <a:tc>
                  <a:txBody>
                    <a:bodyPr/>
                    <a:lstStyle/>
                    <a:p>
                      <a:pPr indent="0" lvl="0" marL="64770" marR="167005" rtl="0" algn="l">
                        <a:lnSpc>
                          <a:spcPct val="107000"/>
                        </a:lnSpc>
                        <a:spcBef>
                          <a:spcPts val="0"/>
                        </a:spcBef>
                        <a:spcAft>
                          <a:spcPts val="0"/>
                        </a:spcAft>
                        <a:buNone/>
                      </a:pPr>
                      <a:r>
                        <a:rPr lang="en-US" sz="1100" u="none" cap="none" strike="noStrike"/>
                        <a:t>Travel (S$)</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a:p>
                    <a:p>
                      <a:pPr indent="0" lvl="0" marL="64770" marR="0" rtl="0" algn="l">
                        <a:lnSpc>
                          <a:spcPct val="107000"/>
                        </a:lnSpc>
                        <a:spcBef>
                          <a:spcPts val="0"/>
                        </a:spcBef>
                        <a:spcAft>
                          <a:spcPts val="0"/>
                        </a:spcAft>
                        <a:buNone/>
                      </a:pPr>
                      <a:r>
                        <a:rPr lang="en-US" sz="1100" u="none" cap="none" strike="noStrike"/>
                        <a:t>($)</a:t>
                      </a:r>
                      <a:endParaRPr sz="1100" u="none" cap="none" strike="noStrike">
                        <a:latin typeface="Calibri"/>
                        <a:ea typeface="Calibri"/>
                        <a:cs typeface="Calibri"/>
                        <a:sym typeface="Calibri"/>
                      </a:endParaRPr>
                    </a:p>
                  </a:txBody>
                  <a:tcPr marT="0" marB="0" marR="0" marL="0"/>
                </a:tc>
              </a:tr>
              <a:tr h="242375">
                <a:tc>
                  <a:txBody>
                    <a:bodyPr/>
                    <a:lstStyle/>
                    <a:p>
                      <a:pPr indent="0" lvl="0" marL="64770" marR="0" rtl="0" algn="l">
                        <a:lnSpc>
                          <a:spcPct val="113333"/>
                        </a:lnSpc>
                        <a:spcBef>
                          <a:spcPts val="0"/>
                        </a:spcBef>
                        <a:spcAft>
                          <a:spcPts val="0"/>
                        </a:spcAft>
                        <a:buNone/>
                      </a:pPr>
                      <a:r>
                        <a:rPr lang="en-US" sz="1200" u="none" cap="none" strike="noStrike"/>
                        <a:t>2000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lang="en-US" sz="1200" u="none" cap="none" strike="noStrike"/>
                        <a:t>1/3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13333"/>
                        </a:lnSpc>
                        <a:spcBef>
                          <a:spcPts val="0"/>
                        </a:spcBef>
                        <a:spcAft>
                          <a:spcPts val="0"/>
                        </a:spcAft>
                        <a:buNone/>
                      </a:pPr>
                      <a:r>
                        <a:rPr lang="en-US" sz="1200" u="none" cap="none" strike="noStrike"/>
                        <a:t>Bal b/d</a:t>
                      </a:r>
                      <a:endParaRPr sz="1100" u="none" cap="none" strike="noStrike">
                        <a:latin typeface="Calibri"/>
                        <a:ea typeface="Calibri"/>
                        <a:cs typeface="Calibri"/>
                        <a:sym typeface="Calibri"/>
                      </a:endParaRPr>
                    </a:p>
                  </a:txBody>
                  <a:tcPr marT="0" marB="0" marR="0" marL="0"/>
                </a:tc>
                <a:tc rowSpan="2">
                  <a:txBody>
                    <a:bodyPr/>
                    <a:lstStyle/>
                    <a:p>
                      <a:pPr indent="0" lvl="0" marL="0" marR="0" rtl="0" algn="l">
                        <a:lnSpc>
                          <a:spcPct val="107000"/>
                        </a:lnSpc>
                        <a:spcBef>
                          <a:spcPts val="0"/>
                        </a:spcBef>
                        <a:spcAft>
                          <a:spcPts val="0"/>
                        </a:spcAft>
                        <a:buNone/>
                      </a:pPr>
                      <a:r>
                        <a:rPr lang="en-US" sz="1150" u="none" cap="none" strike="noStrike"/>
                        <a:t> </a:t>
                      </a:r>
                      <a:endParaRPr sz="1100" u="none" cap="none" strike="noStrike"/>
                    </a:p>
                    <a:p>
                      <a:pPr indent="0" lvl="0" marL="64770" marR="0" rtl="0" algn="l">
                        <a:lnSpc>
                          <a:spcPct val="107000"/>
                        </a:lnSpc>
                        <a:spcBef>
                          <a:spcPts val="0"/>
                        </a:spcBef>
                        <a:spcAft>
                          <a:spcPts val="0"/>
                        </a:spcAft>
                        <a:buNone/>
                      </a:pPr>
                      <a:r>
                        <a:rPr lang="en-US" sz="1200" u="none" cap="none" strike="noStrike"/>
                        <a:t>80</a:t>
                      </a:r>
                      <a:endParaRPr sz="1100" u="none" cap="none" strike="noStrike">
                        <a:latin typeface="Calibri"/>
                        <a:ea typeface="Calibri"/>
                        <a:cs typeface="Calibri"/>
                        <a:sym typeface="Calibri"/>
                      </a:endParaRPr>
                    </a:p>
                  </a:txBody>
                  <a:tcPr marT="0" marB="0" marR="0" marL="0"/>
                </a:tc>
                <a:tc rowSpan="2">
                  <a:txBody>
                    <a:bodyPr/>
                    <a:lstStyle/>
                    <a:p>
                      <a:pPr indent="0" lvl="0" marL="0" marR="0" rtl="0" algn="l">
                        <a:lnSpc>
                          <a:spcPct val="107000"/>
                        </a:lnSpc>
                        <a:spcBef>
                          <a:spcPts val="0"/>
                        </a:spcBef>
                        <a:spcAft>
                          <a:spcPts val="0"/>
                        </a:spcAft>
                        <a:buNone/>
                      </a:pPr>
                      <a:r>
                        <a:rPr lang="en-US" sz="1150" u="none" cap="none" strike="noStrike"/>
                        <a:t> </a:t>
                      </a:r>
                      <a:endParaRPr sz="1100" u="none" cap="none" strike="noStrike"/>
                    </a:p>
                    <a:p>
                      <a:pPr indent="0" lvl="0" marL="64770" marR="0" rtl="0" algn="l">
                        <a:lnSpc>
                          <a:spcPct val="107000"/>
                        </a:lnSpc>
                        <a:spcBef>
                          <a:spcPts val="0"/>
                        </a:spcBef>
                        <a:spcAft>
                          <a:spcPts val="0"/>
                        </a:spcAft>
                        <a:buNone/>
                      </a:pPr>
                      <a:r>
                        <a:rPr lang="en-US" sz="1200" u="none" cap="none" strike="noStrike"/>
                        <a:t>80</a:t>
                      </a:r>
                      <a:endParaRPr sz="1100" u="none" cap="none" strike="noStrike">
                        <a:latin typeface="Calibri"/>
                        <a:ea typeface="Calibri"/>
                        <a:cs typeface="Calibri"/>
                        <a:sym typeface="Calibri"/>
                      </a:endParaRPr>
                    </a:p>
                  </a:txBody>
                  <a:tcPr marT="0" marB="0" marR="0" marL="0"/>
                </a:tc>
                <a:tc rowSpan="4">
                  <a:txBody>
                    <a:bodyPr/>
                    <a:lstStyle/>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45"/>
                        </a:spcBef>
                        <a:spcAft>
                          <a:spcPts val="0"/>
                        </a:spcAft>
                        <a:buNone/>
                      </a:pPr>
                      <a:r>
                        <a:rPr lang="en-US" sz="1150" u="none" cap="none" strike="noStrike"/>
                        <a:t> </a:t>
                      </a:r>
                      <a:endParaRPr sz="1100" u="none" cap="none" strike="noStrike"/>
                    </a:p>
                    <a:p>
                      <a:pPr indent="0" lvl="0" marL="64770" marR="0" rtl="0" algn="l">
                        <a:lnSpc>
                          <a:spcPct val="107000"/>
                        </a:lnSpc>
                        <a:spcBef>
                          <a:spcPts val="0"/>
                        </a:spcBef>
                        <a:spcAft>
                          <a:spcPts val="0"/>
                        </a:spcAft>
                        <a:buNone/>
                      </a:pPr>
                      <a:r>
                        <a:rPr lang="en-US" sz="1200" u="none" cap="none" strike="noStrike"/>
                        <a:t>240</a:t>
                      </a:r>
                      <a:endParaRPr sz="1100" u="none" cap="none" strike="noStrike">
                        <a:latin typeface="Calibri"/>
                        <a:ea typeface="Calibri"/>
                        <a:cs typeface="Calibri"/>
                        <a:sym typeface="Calibri"/>
                      </a:endParaRPr>
                    </a:p>
                  </a:txBody>
                  <a:tcPr marT="0" marB="0" marR="0" marL="0"/>
                </a:tc>
                <a:tc rowSpan="3">
                  <a:txBody>
                    <a:bodyPr/>
                    <a:lstStyle/>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40"/>
                        </a:spcBef>
                        <a:spcAft>
                          <a:spcPts val="0"/>
                        </a:spcAft>
                        <a:buNone/>
                      </a:pPr>
                      <a:r>
                        <a:rPr lang="en-US" sz="1150" u="none" cap="none" strike="noStrike"/>
                        <a:t> </a:t>
                      </a:r>
                      <a:endParaRPr sz="1100" u="none" cap="none" strike="noStrike"/>
                    </a:p>
                    <a:p>
                      <a:pPr indent="0" lvl="0" marL="64770" marR="0" rtl="0" algn="l">
                        <a:lnSpc>
                          <a:spcPct val="107000"/>
                        </a:lnSpc>
                        <a:spcBef>
                          <a:spcPts val="0"/>
                        </a:spcBef>
                        <a:spcAft>
                          <a:spcPts val="0"/>
                        </a:spcAft>
                        <a:buNone/>
                      </a:pPr>
                      <a:r>
                        <a:rPr lang="en-US" sz="1200" u="none" cap="none" strike="noStrike"/>
                        <a:t>120</a:t>
                      </a:r>
                      <a:endParaRPr sz="1100" u="none" cap="none" strike="noStrike">
                        <a:latin typeface="Calibri"/>
                        <a:ea typeface="Calibri"/>
                        <a:cs typeface="Calibri"/>
                        <a:sym typeface="Calibri"/>
                      </a:endParaRPr>
                    </a:p>
                  </a:txBody>
                  <a:tcPr marT="0" marB="0" marR="0" marL="0"/>
                </a:tc>
                <a:tc rowSpan="9">
                  <a:txBody>
                    <a:bodyPr/>
                    <a:lstStyle/>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0"/>
                        </a:spcBef>
                        <a:spcAft>
                          <a:spcPts val="0"/>
                        </a:spcAft>
                        <a:buNone/>
                      </a:pPr>
                      <a:r>
                        <a:rPr lang="en-US" sz="1200" u="none" cap="none" strike="noStrike"/>
                        <a:t> </a:t>
                      </a:r>
                      <a:endParaRPr sz="1100" u="none" cap="none" strike="noStrike"/>
                    </a:p>
                    <a:p>
                      <a:pPr indent="0" lvl="0" marL="0" marR="0" rtl="0" algn="l">
                        <a:lnSpc>
                          <a:spcPct val="107000"/>
                        </a:lnSpc>
                        <a:spcBef>
                          <a:spcPts val="45"/>
                        </a:spcBef>
                        <a:spcAft>
                          <a:spcPts val="0"/>
                        </a:spcAft>
                        <a:buNone/>
                      </a:pPr>
                      <a:r>
                        <a:rPr lang="en-US" sz="1150" u="none" cap="none" strike="noStrike"/>
                        <a:t> </a:t>
                      </a:r>
                      <a:endParaRPr sz="1100" u="none" cap="none" strike="noStrike"/>
                    </a:p>
                    <a:p>
                      <a:pPr indent="0" lvl="0" marL="64770" marR="0" rtl="0" algn="l">
                        <a:lnSpc>
                          <a:spcPct val="107000"/>
                        </a:lnSpc>
                        <a:spcBef>
                          <a:spcPts val="0"/>
                        </a:spcBef>
                        <a:spcAft>
                          <a:spcPts val="0"/>
                        </a:spcAft>
                        <a:buNone/>
                      </a:pPr>
                      <a:r>
                        <a:rPr lang="en-US" sz="1200" u="none" cap="none" strike="noStrike"/>
                        <a:t>400</a:t>
                      </a:r>
                      <a:endParaRPr sz="1100" u="none" cap="none" strike="noStrike">
                        <a:latin typeface="Calibri"/>
                        <a:ea typeface="Calibri"/>
                        <a:cs typeface="Calibri"/>
                        <a:sym typeface="Calibri"/>
                      </a:endParaRPr>
                    </a:p>
                  </a:txBody>
                  <a:tcPr marT="0" marB="0" marR="0" marL="0"/>
                </a:tc>
              </a:tr>
              <a:tr h="24862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10000"/>
                        </a:lnSpc>
                        <a:spcBef>
                          <a:spcPts val="0"/>
                        </a:spcBef>
                        <a:spcAft>
                          <a:spcPts val="0"/>
                        </a:spcAft>
                        <a:buNone/>
                      </a:pPr>
                      <a:r>
                        <a:rPr lang="en-US" sz="1200" u="none" cap="none" strike="noStrike"/>
                        <a:t>1/3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10000"/>
                        </a:lnSpc>
                        <a:spcBef>
                          <a:spcPts val="0"/>
                        </a:spcBef>
                        <a:spcAft>
                          <a:spcPts val="0"/>
                        </a:spcAft>
                        <a:buNone/>
                      </a:pPr>
                      <a:r>
                        <a:rPr lang="en-US" sz="1200" u="none" cap="none" strike="noStrike"/>
                        <a:t>Stamps</a:t>
                      </a:r>
                      <a:endParaRPr sz="1100" u="none" cap="none" strike="noStrike">
                        <a:latin typeface="Calibri"/>
                        <a:ea typeface="Calibri"/>
                        <a:cs typeface="Calibri"/>
                        <a:sym typeface="Calibri"/>
                      </a:endParaRPr>
                    </a:p>
                  </a:txBody>
                  <a:tcPr marT="0" marB="0" marR="0" marL="0"/>
                </a:tc>
                <a:tc vMerge="1"/>
                <a:tc vMerge="1"/>
                <a:tc vMerge="1"/>
                <a:tc vMerge="1"/>
                <a:tc vMerge="1"/>
              </a:tr>
              <a:tr h="256700">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2/3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Bus Fare</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120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c vMerge="1"/>
                <a:tc vMerge="1"/>
              </a:tr>
              <a:tr h="256700">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2/3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Cleaning</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240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Materials</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3/3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Fuel</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150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09583"/>
                        </a:lnSpc>
                        <a:spcBef>
                          <a:spcPts val="0"/>
                        </a:spcBef>
                        <a:spcAft>
                          <a:spcPts val="0"/>
                        </a:spcAft>
                        <a:buNone/>
                      </a:pPr>
                      <a:r>
                        <a:rPr lang="en-US" sz="1200" u="none" cap="none" strike="noStrike"/>
                        <a:t>150</a:t>
                      </a:r>
                      <a:endParaRPr sz="1100" u="none" cap="none" strike="noStrike">
                        <a:latin typeface="Calibri"/>
                        <a:ea typeface="Calibri"/>
                        <a:cs typeface="Calibri"/>
                        <a:sym typeface="Calibri"/>
                      </a:endParaRPr>
                    </a:p>
                  </a:txBody>
                  <a:tcPr marT="0" marB="0" marR="0" marL="0"/>
                </a:tc>
                <a:tc vMerge="1"/>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3/3</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09583"/>
                        </a:lnSpc>
                        <a:spcBef>
                          <a:spcPts val="0"/>
                        </a:spcBef>
                        <a:spcAft>
                          <a:spcPts val="0"/>
                        </a:spcAft>
                        <a:buNone/>
                      </a:pPr>
                      <a:r>
                        <a:rPr lang="en-US" sz="1200" u="none" cap="none" strike="noStrike"/>
                        <a:t>Cleaning wages</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09583"/>
                        </a:lnSpc>
                        <a:spcBef>
                          <a:spcPts val="0"/>
                        </a:spcBef>
                        <a:spcAft>
                          <a:spcPts val="0"/>
                        </a:spcAft>
                        <a:buNone/>
                      </a:pPr>
                      <a:r>
                        <a:rPr lang="en-US" sz="1200" u="none" cap="none" strike="noStrike"/>
                        <a:t>300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135" marR="0" rtl="0" algn="l">
                        <a:lnSpc>
                          <a:spcPct val="109583"/>
                        </a:lnSpc>
                        <a:spcBef>
                          <a:spcPts val="0"/>
                        </a:spcBef>
                        <a:spcAft>
                          <a:spcPts val="0"/>
                        </a:spcAft>
                        <a:buNone/>
                      </a:pPr>
                      <a:r>
                        <a:rPr lang="en-US" sz="1200" u="none" cap="none" strike="noStrike"/>
                        <a:t>300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4/3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Stamps</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200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200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r>
              <a:tr h="3639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4/3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L Thompson</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400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5/3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Fuel</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   150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    150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 	.</a:t>
                      </a:r>
                      <a:endParaRPr sz="1100" u="none" cap="none" strike="noStrike">
                        <a:latin typeface="Calibri"/>
                        <a:ea typeface="Calibri"/>
                        <a:cs typeface="Calibri"/>
                        <a:sym typeface="Calibri"/>
                      </a:endParaRPr>
                    </a:p>
                  </a:txBody>
                  <a:tcPr marT="0" marB="0" marR="0" marL="0"/>
                </a:tc>
              </a:tr>
              <a:tr h="229875">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140970" marR="0" rtl="0" algn="l">
                        <a:lnSpc>
                          <a:spcPct val="109583"/>
                        </a:lnSpc>
                        <a:spcBef>
                          <a:spcPts val="0"/>
                        </a:spcBef>
                        <a:spcAft>
                          <a:spcPts val="0"/>
                        </a:spcAft>
                        <a:buNone/>
                      </a:pPr>
                      <a:r>
                        <a:rPr lang="en-US" sz="1200" u="none" cap="none" strike="noStrike"/>
                        <a:t>1640</a:t>
                      </a:r>
                      <a:endParaRPr sz="1100" u="none" cap="none" strike="noStrike">
                        <a:latin typeface="Calibri"/>
                        <a:ea typeface="Calibri"/>
                        <a:cs typeface="Calibri"/>
                        <a:sym typeface="Calibri"/>
                      </a:endParaRPr>
                    </a:p>
                  </a:txBody>
                  <a:tcPr marT="0" marB="0" marR="0" marL="0"/>
                </a:tc>
                <a:tc rowSpan="5">
                  <a:txBody>
                    <a:bodyPr/>
                    <a:lstStyle/>
                    <a:p>
                      <a:pPr indent="0" lvl="0" marL="64770" marR="0" rtl="0" algn="l">
                        <a:lnSpc>
                          <a:spcPct val="109583"/>
                        </a:lnSpc>
                        <a:spcBef>
                          <a:spcPts val="0"/>
                        </a:spcBef>
                        <a:spcAft>
                          <a:spcPts val="0"/>
                        </a:spcAft>
                        <a:buNone/>
                      </a:pPr>
                      <a:r>
                        <a:rPr lang="en-US" sz="1200" u="sng" cap="none" strike="noStrike"/>
                        <a:t>  280</a:t>
                      </a:r>
                      <a:endParaRPr sz="1100" u="none" cap="none" strike="noStrike">
                        <a:latin typeface="Calibri"/>
                        <a:ea typeface="Calibri"/>
                        <a:cs typeface="Calibri"/>
                        <a:sym typeface="Calibri"/>
                      </a:endParaRPr>
                    </a:p>
                  </a:txBody>
                  <a:tcPr marT="0" marB="0" marR="0" marL="0"/>
                </a:tc>
                <a:tc rowSpan="5">
                  <a:txBody>
                    <a:bodyPr/>
                    <a:lstStyle/>
                    <a:p>
                      <a:pPr indent="0" lvl="0" marL="64770" marR="0" rtl="0" algn="l">
                        <a:lnSpc>
                          <a:spcPct val="109583"/>
                        </a:lnSpc>
                        <a:spcBef>
                          <a:spcPts val="0"/>
                        </a:spcBef>
                        <a:spcAft>
                          <a:spcPts val="0"/>
                        </a:spcAft>
                        <a:buNone/>
                      </a:pPr>
                      <a:r>
                        <a:rPr lang="en-US" sz="1200" u="sng" cap="none" strike="noStrike"/>
                        <a:t>  540</a:t>
                      </a:r>
                      <a:endParaRPr sz="1100" u="none" cap="none" strike="noStrike">
                        <a:latin typeface="Calibri"/>
                        <a:ea typeface="Calibri"/>
                        <a:cs typeface="Calibri"/>
                        <a:sym typeface="Calibri"/>
                      </a:endParaRPr>
                    </a:p>
                  </a:txBody>
                  <a:tcPr marT="0" marB="0" marR="0" marL="0"/>
                </a:tc>
                <a:tc rowSpan="5">
                  <a:txBody>
                    <a:bodyPr/>
                    <a:lstStyle/>
                    <a:p>
                      <a:pPr indent="0" lvl="0" marL="64770" marR="0" rtl="0" algn="l">
                        <a:lnSpc>
                          <a:spcPct val="109583"/>
                        </a:lnSpc>
                        <a:spcBef>
                          <a:spcPts val="0"/>
                        </a:spcBef>
                        <a:spcAft>
                          <a:spcPts val="0"/>
                        </a:spcAft>
                        <a:buNone/>
                      </a:pPr>
                      <a:r>
                        <a:rPr lang="en-US" sz="1200" u="sng" cap="none" strike="noStrike"/>
                        <a:t>    420</a:t>
                      </a:r>
                      <a:endParaRPr sz="1100" u="none" cap="none" strike="noStrike">
                        <a:latin typeface="Calibri"/>
                        <a:ea typeface="Calibri"/>
                        <a:cs typeface="Calibri"/>
                        <a:sym typeface="Calibri"/>
                      </a:endParaRPr>
                    </a:p>
                  </a:txBody>
                  <a:tcPr marT="0" marB="0" marR="0" marL="0"/>
                </a:tc>
                <a:tc rowSpan="5">
                  <a:txBody>
                    <a:bodyPr/>
                    <a:lstStyle/>
                    <a:p>
                      <a:pPr indent="0" lvl="0" marL="64770" marR="0" rtl="0" algn="l">
                        <a:lnSpc>
                          <a:spcPct val="109583"/>
                        </a:lnSpc>
                        <a:spcBef>
                          <a:spcPts val="0"/>
                        </a:spcBef>
                        <a:spcAft>
                          <a:spcPts val="0"/>
                        </a:spcAft>
                        <a:buNone/>
                      </a:pPr>
                      <a:r>
                        <a:rPr lang="en-US" sz="1200" u="sng" cap="none" strike="noStrike"/>
                        <a:t>  400</a:t>
                      </a:r>
                      <a:endParaRPr sz="1100" u="none" cap="none" strike="noStrike">
                        <a:latin typeface="Calibri"/>
                        <a:ea typeface="Calibri"/>
                        <a:cs typeface="Calibri"/>
                        <a:sym typeface="Calibri"/>
                      </a:endParaRPr>
                    </a:p>
                  </a:txBody>
                  <a:tcPr marT="0" marB="0" marR="0" marL="0"/>
                </a:tc>
              </a:tr>
              <a:tr h="229875">
                <a:tc>
                  <a:txBody>
                    <a:bodyPr/>
                    <a:lstStyle/>
                    <a:p>
                      <a:pPr indent="0" lvl="0" marL="64770" marR="0" rtl="0" algn="l">
                        <a:lnSpc>
                          <a:spcPct val="109583"/>
                        </a:lnSpc>
                        <a:spcBef>
                          <a:spcPts val="0"/>
                        </a:spcBef>
                        <a:spcAft>
                          <a:spcPts val="0"/>
                        </a:spcAft>
                        <a:buNone/>
                      </a:pPr>
                      <a:r>
                        <a:rPr lang="en-US" sz="1200" u="sng" cap="none" strike="noStrike"/>
                        <a:t>1640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5/3</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vMerge="1"/>
                <a:tc vMerge="1"/>
                <a:tc vMerge="1"/>
                <a:tc vMerge="1"/>
              </a:tr>
              <a:tr h="229050">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5/3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Bal c/d</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sng" cap="none" strike="noStrike"/>
                        <a:t>2000</a:t>
                      </a:r>
                      <a:endParaRPr sz="1100" u="none" cap="none" strike="noStrike">
                        <a:latin typeface="Calibri"/>
                        <a:ea typeface="Calibri"/>
                        <a:cs typeface="Calibri"/>
                        <a:sym typeface="Calibri"/>
                      </a:endParaRPr>
                    </a:p>
                  </a:txBody>
                  <a:tcPr marT="0" marB="0" marR="0" marL="0"/>
                </a:tc>
                <a:tc vMerge="1"/>
                <a:tc vMerge="1"/>
                <a:tc vMerge="1"/>
                <a:tc vMerge="1"/>
              </a:tr>
              <a:tr h="229050">
                <a:tc>
                  <a:txBody>
                    <a:bodyPr/>
                    <a:lstStyle/>
                    <a:p>
                      <a:pPr indent="0" lvl="0" marL="64770" marR="0" rtl="0" algn="l">
                        <a:lnSpc>
                          <a:spcPct val="109166"/>
                        </a:lnSpc>
                        <a:spcBef>
                          <a:spcPts val="0"/>
                        </a:spcBef>
                        <a:spcAft>
                          <a:spcPts val="0"/>
                        </a:spcAft>
                        <a:buNone/>
                      </a:pPr>
                      <a:r>
                        <a:rPr lang="en-US" sz="1200" u="sng" cap="none" strike="noStrike"/>
                        <a:t>3640</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a:txBody>
                    <a:bodyPr/>
                    <a:lstStyle/>
                    <a:p>
                      <a:pPr indent="0" lvl="0" marL="0" marR="0" rtl="0" algn="l">
                        <a:lnSpc>
                          <a:spcPct val="107000"/>
                        </a:lnSpc>
                        <a:spcBef>
                          <a:spcPts val="0"/>
                        </a:spcBef>
                        <a:spcAft>
                          <a:spcPts val="0"/>
                        </a:spcAft>
                        <a:buNone/>
                      </a:pPr>
                      <a:r>
                        <a:rPr lang="en-US" sz="1100" u="none" cap="none" strike="noStrike"/>
                        <a:t> </a:t>
                      </a:r>
                      <a:endParaRPr sz="1100" u="none" cap="none" strike="noStrike">
                        <a:latin typeface="Calibri"/>
                        <a:ea typeface="Calibri"/>
                        <a:cs typeface="Calibri"/>
                        <a:sym typeface="Calibri"/>
                      </a:endParaRPr>
                    </a:p>
                  </a:txBody>
                  <a:tcPr marT="0" marB="0" marR="0" marL="0"/>
                </a:tc>
                <a:tc rowSpan="2">
                  <a:txBody>
                    <a:bodyPr/>
                    <a:lstStyle/>
                    <a:p>
                      <a:pPr indent="0" lvl="0" marL="64770" marR="0" rtl="0" algn="l">
                        <a:lnSpc>
                          <a:spcPct val="109166"/>
                        </a:lnSpc>
                        <a:spcBef>
                          <a:spcPts val="0"/>
                        </a:spcBef>
                        <a:spcAft>
                          <a:spcPts val="0"/>
                        </a:spcAft>
                        <a:buNone/>
                      </a:pPr>
                      <a:r>
                        <a:rPr lang="en-US" sz="1200" u="sng" cap="none" strike="noStrike"/>
                        <a:t>3640</a:t>
                      </a:r>
                      <a:endParaRPr sz="1100" u="none" cap="none" strike="noStrike">
                        <a:latin typeface="Calibri"/>
                        <a:ea typeface="Calibri"/>
                        <a:cs typeface="Calibri"/>
                        <a:sym typeface="Calibri"/>
                      </a:endParaRPr>
                    </a:p>
                  </a:txBody>
                  <a:tcPr marT="0" marB="0" marR="0" marL="0"/>
                </a:tc>
                <a:tc vMerge="1"/>
                <a:tc vMerge="1"/>
                <a:tc vMerge="1"/>
                <a:tc vMerge="1"/>
              </a:tr>
              <a:tr h="226550">
                <a:tc>
                  <a:txBody>
                    <a:bodyPr/>
                    <a:lstStyle/>
                    <a:p>
                      <a:pPr indent="0" lvl="0" marL="64770" marR="0" rtl="0" algn="l">
                        <a:lnSpc>
                          <a:spcPct val="109583"/>
                        </a:lnSpc>
                        <a:spcBef>
                          <a:spcPts val="0"/>
                        </a:spcBef>
                        <a:spcAft>
                          <a:spcPts val="0"/>
                        </a:spcAft>
                        <a:buNone/>
                      </a:pPr>
                      <a:r>
                        <a:rPr lang="en-US" sz="1200" u="none" cap="none" strike="noStrike"/>
                        <a:t>2000</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6/3</a:t>
                      </a:r>
                      <a:endParaRPr sz="1100" u="none" cap="none" strike="noStrike">
                        <a:latin typeface="Calibri"/>
                        <a:ea typeface="Calibri"/>
                        <a:cs typeface="Calibri"/>
                        <a:sym typeface="Calibri"/>
                      </a:endParaRPr>
                    </a:p>
                  </a:txBody>
                  <a:tcPr marT="0" marB="0" marR="0" marL="0"/>
                </a:tc>
                <a:tc>
                  <a:txBody>
                    <a:bodyPr/>
                    <a:lstStyle/>
                    <a:p>
                      <a:pPr indent="0" lvl="0" marL="64770" marR="0" rtl="0" algn="l">
                        <a:lnSpc>
                          <a:spcPct val="109583"/>
                        </a:lnSpc>
                        <a:spcBef>
                          <a:spcPts val="0"/>
                        </a:spcBef>
                        <a:spcAft>
                          <a:spcPts val="0"/>
                        </a:spcAft>
                        <a:buNone/>
                      </a:pPr>
                      <a:r>
                        <a:rPr lang="en-US" sz="1200" u="none" cap="none" strike="noStrike"/>
                        <a:t>Bal b/d</a:t>
                      </a:r>
                      <a:endParaRPr sz="1100" u="none" cap="none" strike="noStrike">
                        <a:latin typeface="Calibri"/>
                        <a:ea typeface="Calibri"/>
                        <a:cs typeface="Calibri"/>
                        <a:sym typeface="Calibri"/>
                      </a:endParaRPr>
                    </a:p>
                  </a:txBody>
                  <a:tcPr marT="0" marB="0" marR="0" marL="0"/>
                </a:tc>
                <a:tc vMerge="1"/>
                <a:tc vMerge="1"/>
                <a:tc vMerge="1"/>
                <a:tc vMerge="1"/>
                <a:tc vMerge="1"/>
              </a:tr>
            </a:tbl>
          </a:graphicData>
        </a:graphic>
      </p:graphicFrame>
      <p:sp>
        <p:nvSpPr>
          <p:cNvPr id="419" name="Google Shape;419;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0" name="Google Shape;420;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1" name="Google Shape;421;p39"/>
          <p:cNvSpPr/>
          <p:nvPr/>
        </p:nvSpPr>
        <p:spPr>
          <a:xfrm>
            <a:off x="1338469" y="615399"/>
            <a:ext cx="7659757" cy="584775"/>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1" i="0" lang="en-US" sz="1400" u="none" cap="none" strike="noStrike">
                <a:solidFill>
                  <a:schemeClr val="dk1"/>
                </a:solidFill>
                <a:latin typeface="Arial"/>
                <a:ea typeface="Arial"/>
                <a:cs typeface="Arial"/>
                <a:sym typeface="Arial"/>
              </a:rPr>
              <a:t>Suggested Solution: The petty Cash Book (Imprest)</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25" name="Shape 425"/>
        <p:cNvGrpSpPr/>
        <p:nvPr/>
      </p:nvGrpSpPr>
      <p:grpSpPr>
        <a:xfrm>
          <a:off x="0" y="0"/>
          <a:ext cx="0" cy="0"/>
          <a:chOff x="0" y="0"/>
          <a:chExt cx="0" cy="0"/>
        </a:xfrm>
      </p:grpSpPr>
      <p:sp>
        <p:nvSpPr>
          <p:cNvPr id="426" name="Google Shape;426;g288c09dd0f9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7" name="Google Shape;427;g288c09dd0f9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28" name="Google Shape;428;g288c09dd0f9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429" name="Google Shape;429;g288c09dd0f9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0" name="Google Shape;430;g288c09dd0f9_0_0"/>
          <p:cNvSpPr txBox="1"/>
          <p:nvPr>
            <p:ph type="title"/>
          </p:nvPr>
        </p:nvSpPr>
        <p:spPr>
          <a:xfrm>
            <a:off x="324575" y="508050"/>
            <a:ext cx="11080200" cy="50427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chemeClr val="dk1"/>
              </a:buClr>
              <a:buSzPts val="1100"/>
              <a:buFont typeface="Arial"/>
              <a:buNone/>
            </a:pPr>
            <a:r>
              <a:rPr b="1" lang="en-US">
                <a:solidFill>
                  <a:schemeClr val="lt1"/>
                </a:solidFill>
              </a:rPr>
              <a:t>References</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ts val="5000"/>
              <a:buFont typeface="Twentieth Century"/>
              <a:buNone/>
            </a:pPr>
            <a:r>
              <a:t/>
            </a:r>
            <a:endParaRPr sz="4200">
              <a:solidFill>
                <a:schemeClr val="lt1"/>
              </a:solidFill>
            </a:endParaRPr>
          </a:p>
        </p:txBody>
      </p:sp>
      <p:cxnSp>
        <p:nvCxnSpPr>
          <p:cNvPr id="431" name="Google Shape;431;g288c09dd0f9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