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0" roundtripDataSignature="AMtx7mhU9PjFrJYyz4LrU800E41fjfHe8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g288bd4e716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g288bd4e7165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2" name="Shape 12"/>
        <p:cNvGrpSpPr/>
        <p:nvPr/>
      </p:nvGrpSpPr>
      <p:grpSpPr>
        <a:xfrm>
          <a:off x="0" y="0"/>
          <a:ext cx="0" cy="0"/>
          <a:chOff x="0" y="0"/>
          <a:chExt cx="0" cy="0"/>
        </a:xfrm>
      </p:grpSpPr>
      <p:sp>
        <p:nvSpPr>
          <p:cNvPr id="13" name="Google Shape;13;p47"/>
          <p:cNvSpPr/>
          <p:nvPr/>
        </p:nvSpPr>
        <p:spPr>
          <a:xfrm>
            <a:off x="0" y="0"/>
            <a:ext cx="12192000" cy="4572001"/>
          </a:xfrm>
          <a:prstGeom prst="rect">
            <a:avLst/>
          </a:prstGeom>
          <a:solidFill>
            <a:srgbClr val="1482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47"/>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47"/>
          <p:cNvSpPr txBox="1"/>
          <p:nvPr>
            <p:ph type="ctr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47"/>
          <p:cNvSpPr txBox="1"/>
          <p:nvPr>
            <p:ph idx="1" type="subTitle"/>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p:txBody>
      </p:sp>
      <p:sp>
        <p:nvSpPr>
          <p:cNvPr id="17" name="Google Shape;17;p4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20" name="Google Shape;20;p47"/>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8"/>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8"/>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24" name="Google Shape;24;p48"/>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8"/>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8"/>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7" name="Shape 27"/>
        <p:cNvGrpSpPr/>
        <p:nvPr/>
      </p:nvGrpSpPr>
      <p:grpSpPr>
        <a:xfrm>
          <a:off x="0" y="0"/>
          <a:ext cx="0" cy="0"/>
          <a:chOff x="0" y="0"/>
          <a:chExt cx="0" cy="0"/>
        </a:xfrm>
      </p:grpSpPr>
      <p:sp>
        <p:nvSpPr>
          <p:cNvPr id="28" name="Google Shape;28;p49"/>
          <p:cNvSpPr/>
          <p:nvPr/>
        </p:nvSpPr>
        <p:spPr>
          <a:xfrm>
            <a:off x="0" y="0"/>
            <a:ext cx="12192000" cy="4572001"/>
          </a:xfrm>
          <a:prstGeom prst="rect">
            <a:avLst/>
          </a:prstGeom>
          <a:solidFill>
            <a:srgbClr val="1D9AA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49"/>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49"/>
          <p:cNvSpPr txBox="1"/>
          <p:nvPr>
            <p:ph type="title"/>
          </p:nvPr>
        </p:nvSpPr>
        <p:spPr>
          <a:xfrm>
            <a:off x="457200" y="4960137"/>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b="0"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9"/>
          <p:cNvSpPr txBox="1"/>
          <p:nvPr>
            <p:ph idx="1" type="body"/>
          </p:nvPr>
        </p:nvSpPr>
        <p:spPr>
          <a:xfrm>
            <a:off x="8610600" y="4960137"/>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2" name="Google Shape;32;p49"/>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9"/>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9"/>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35" name="Google Shape;35;p49"/>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6" name="Shape 36"/>
        <p:cNvGrpSpPr/>
        <p:nvPr/>
      </p:nvGrpSpPr>
      <p:grpSpPr>
        <a:xfrm>
          <a:off x="0" y="0"/>
          <a:ext cx="0" cy="0"/>
          <a:chOff x="0" y="0"/>
          <a:chExt cx="0" cy="0"/>
        </a:xfrm>
      </p:grpSpPr>
      <p:sp>
        <p:nvSpPr>
          <p:cNvPr id="37" name="Google Shape;37;p50"/>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50"/>
          <p:cNvSpPr txBox="1"/>
          <p:nvPr>
            <p:ph idx="1" type="body"/>
          </p:nvPr>
        </p:nvSpPr>
        <p:spPr>
          <a:xfrm>
            <a:off x="1024127"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9" name="Google Shape;39;p50"/>
          <p:cNvSpPr txBox="1"/>
          <p:nvPr>
            <p:ph idx="2" type="body"/>
          </p:nvPr>
        </p:nvSpPr>
        <p:spPr>
          <a:xfrm>
            <a:off x="5989320" y="2286000"/>
            <a:ext cx="4754880" cy="402336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0" name="Google Shape;40;p50"/>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0"/>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0"/>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51"/>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51"/>
          <p:cNvSpPr txBox="1"/>
          <p:nvPr>
            <p:ph idx="1" type="body"/>
          </p:nvPr>
        </p:nvSpPr>
        <p:spPr>
          <a:xfrm>
            <a:off x="102412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6" name="Google Shape;46;p51"/>
          <p:cNvSpPr txBox="1"/>
          <p:nvPr>
            <p:ph idx="2" type="body"/>
          </p:nvPr>
        </p:nvSpPr>
        <p:spPr>
          <a:xfrm>
            <a:off x="102412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7" name="Google Shape;47;p51"/>
          <p:cNvSpPr txBox="1"/>
          <p:nvPr>
            <p:ph idx="3" type="body"/>
          </p:nvPr>
        </p:nvSpPr>
        <p:spPr>
          <a:xfrm>
            <a:off x="5990888" y="2179636"/>
            <a:ext cx="4754880" cy="822960"/>
          </a:xfrm>
          <a:prstGeom prst="rect">
            <a:avLst/>
          </a:prstGeom>
          <a:noFill/>
          <a:ln>
            <a:noFill/>
          </a:ln>
        </p:spPr>
        <p:txBody>
          <a:bodyPr anchorCtr="0" anchor="ctr" bIns="45700" lIns="137150" spcFirstLastPara="1" rIns="137150" wrap="square" tIns="45700">
            <a:normAutofit/>
          </a:bodyPr>
          <a:lstStyle>
            <a:lvl1pPr indent="-228600" lvl="0" marL="457200" algn="l">
              <a:lnSpc>
                <a:spcPct val="90000"/>
              </a:lnSpc>
              <a:spcBef>
                <a:spcPts val="0"/>
              </a:spcBef>
              <a:spcAft>
                <a:spcPts val="0"/>
              </a:spcAft>
              <a:buSzPts val="2300"/>
              <a:buNone/>
              <a:defRPr b="0" sz="2300" cap="none">
                <a:solidFill>
                  <a:schemeClr val="accent1"/>
                </a:solidFill>
                <a:latin typeface="Twentieth Century"/>
                <a:ea typeface="Twentieth Century"/>
                <a:cs typeface="Twentieth Century"/>
                <a:sym typeface="Twentieth Century"/>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51"/>
          <p:cNvSpPr txBox="1"/>
          <p:nvPr>
            <p:ph idx="4" type="body"/>
          </p:nvPr>
        </p:nvSpPr>
        <p:spPr>
          <a:xfrm>
            <a:off x="5990888" y="2967788"/>
            <a:ext cx="4754880" cy="3341572"/>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51"/>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1"/>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1"/>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2" name="Shape 52"/>
        <p:cNvGrpSpPr/>
        <p:nvPr/>
      </p:nvGrpSpPr>
      <p:grpSpPr>
        <a:xfrm>
          <a:off x="0" y="0"/>
          <a:ext cx="0" cy="0"/>
          <a:chOff x="0" y="0"/>
          <a:chExt cx="0" cy="0"/>
        </a:xfrm>
      </p:grpSpPr>
      <p:sp>
        <p:nvSpPr>
          <p:cNvPr id="53" name="Google Shape;53;p52"/>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4" name="Google Shape;54;p52"/>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2"/>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2"/>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7" name="Shape 57"/>
        <p:cNvGrpSpPr/>
        <p:nvPr/>
      </p:nvGrpSpPr>
      <p:grpSpPr>
        <a:xfrm>
          <a:off x="0" y="0"/>
          <a:ext cx="0" cy="0"/>
          <a:chOff x="0" y="0"/>
          <a:chExt cx="0" cy="0"/>
        </a:xfrm>
      </p:grpSpPr>
      <p:sp>
        <p:nvSpPr>
          <p:cNvPr id="58" name="Google Shape;58;p53"/>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3"/>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3"/>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1" name="Shape 61"/>
        <p:cNvGrpSpPr/>
        <p:nvPr/>
      </p:nvGrpSpPr>
      <p:grpSpPr>
        <a:xfrm>
          <a:off x="0" y="0"/>
          <a:ext cx="0" cy="0"/>
          <a:chOff x="0" y="0"/>
          <a:chExt cx="0" cy="0"/>
        </a:xfrm>
      </p:grpSpPr>
      <p:sp>
        <p:nvSpPr>
          <p:cNvPr id="62" name="Google Shape;62;p54"/>
          <p:cNvSpPr txBox="1"/>
          <p:nvPr>
            <p:ph type="title"/>
          </p:nvPr>
        </p:nvSpPr>
        <p:spPr>
          <a:xfrm>
            <a:off x="1024128" y="471509"/>
            <a:ext cx="4389120" cy="1737360"/>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4"/>
          <p:cNvSpPr txBox="1"/>
          <p:nvPr>
            <p:ph idx="1" type="body"/>
          </p:nvPr>
        </p:nvSpPr>
        <p:spPr>
          <a:xfrm>
            <a:off x="5715000" y="822960"/>
            <a:ext cx="5678424" cy="5184648"/>
          </a:xfrm>
          <a:prstGeom prst="rect">
            <a:avLst/>
          </a:prstGeom>
          <a:noFill/>
          <a:ln>
            <a:noFill/>
          </a:ln>
        </p:spPr>
        <p:txBody>
          <a:bodyPr anchorCtr="0" anchor="t" bIns="45700" lIns="45700" spcFirstLastPara="1" rIns="45700" wrap="square" tIns="45700">
            <a:normAutofit/>
          </a:bodyPr>
          <a:lstStyle>
            <a:lvl1pPr indent="-381000" lvl="0" marL="457200" algn="l">
              <a:lnSpc>
                <a:spcPct val="90000"/>
              </a:lnSpc>
              <a:spcBef>
                <a:spcPts val="1200"/>
              </a:spcBef>
              <a:spcAft>
                <a:spcPts val="0"/>
              </a:spcAft>
              <a:buSzPts val="2400"/>
              <a:buChar char=" "/>
              <a:defRPr sz="2400"/>
            </a:lvl1pPr>
            <a:lvl2pPr indent="-355600" lvl="1" marL="914400" algn="l">
              <a:lnSpc>
                <a:spcPct val="90000"/>
              </a:lnSpc>
              <a:spcBef>
                <a:spcPts val="200"/>
              </a:spcBef>
              <a:spcAft>
                <a:spcPts val="0"/>
              </a:spcAft>
              <a:buSzPts val="2000"/>
              <a:buChar char="🢝"/>
              <a:defRPr sz="2000"/>
            </a:lvl2pPr>
            <a:lvl3pPr indent="-330200" lvl="2" marL="1371600" algn="l">
              <a:lnSpc>
                <a:spcPct val="90000"/>
              </a:lnSpc>
              <a:spcBef>
                <a:spcPts val="400"/>
              </a:spcBef>
              <a:spcAft>
                <a:spcPts val="0"/>
              </a:spcAft>
              <a:buSzPts val="1600"/>
              <a:buChar char="🢝"/>
              <a:defRPr sz="1600"/>
            </a:lvl3pPr>
            <a:lvl4pPr indent="-330200" lvl="3" marL="1828800" algn="l">
              <a:lnSpc>
                <a:spcPct val="90000"/>
              </a:lnSpc>
              <a:spcBef>
                <a:spcPts val="400"/>
              </a:spcBef>
              <a:spcAft>
                <a:spcPts val="0"/>
              </a:spcAft>
              <a:buSzPts val="1600"/>
              <a:buChar char="🢝"/>
              <a:defRPr sz="1600"/>
            </a:lvl4pPr>
            <a:lvl5pPr indent="-330200" lvl="4" marL="2286000" algn="l">
              <a:lnSpc>
                <a:spcPct val="90000"/>
              </a:lnSpc>
              <a:spcBef>
                <a:spcPts val="400"/>
              </a:spcBef>
              <a:spcAft>
                <a:spcPts val="0"/>
              </a:spcAft>
              <a:buSzPts val="1600"/>
              <a:buChar char="🢝"/>
              <a:defRPr sz="1600"/>
            </a:lvl5pPr>
            <a:lvl6pPr indent="-330200" lvl="5" marL="2743200" algn="l">
              <a:lnSpc>
                <a:spcPct val="90000"/>
              </a:lnSpc>
              <a:spcBef>
                <a:spcPts val="400"/>
              </a:spcBef>
              <a:spcAft>
                <a:spcPts val="0"/>
              </a:spcAft>
              <a:buSzPts val="1600"/>
              <a:buChar char="🢝"/>
              <a:defRPr sz="1600"/>
            </a:lvl6pPr>
            <a:lvl7pPr indent="-330200" lvl="6" marL="3200400" algn="l">
              <a:lnSpc>
                <a:spcPct val="90000"/>
              </a:lnSpc>
              <a:spcBef>
                <a:spcPts val="400"/>
              </a:spcBef>
              <a:spcAft>
                <a:spcPts val="0"/>
              </a:spcAft>
              <a:buSzPts val="1600"/>
              <a:buChar char="🢝"/>
              <a:defRPr sz="1600"/>
            </a:lvl7pPr>
            <a:lvl8pPr indent="-330200" lvl="7" marL="3657600" algn="l">
              <a:lnSpc>
                <a:spcPct val="90000"/>
              </a:lnSpc>
              <a:spcBef>
                <a:spcPts val="400"/>
              </a:spcBef>
              <a:spcAft>
                <a:spcPts val="0"/>
              </a:spcAft>
              <a:buSzPts val="1600"/>
              <a:buChar char="🢝"/>
              <a:defRPr sz="1600"/>
            </a:lvl8pPr>
            <a:lvl9pPr indent="-330200" lvl="8" marL="4114800" algn="l">
              <a:lnSpc>
                <a:spcPct val="90000"/>
              </a:lnSpc>
              <a:spcBef>
                <a:spcPts val="400"/>
              </a:spcBef>
              <a:spcAft>
                <a:spcPts val="400"/>
              </a:spcAft>
              <a:buSzPts val="1600"/>
              <a:buChar char="🢝"/>
              <a:defRPr sz="1600"/>
            </a:lvl9pPr>
          </a:lstStyle>
          <a:p/>
        </p:txBody>
      </p:sp>
      <p:sp>
        <p:nvSpPr>
          <p:cNvPr id="64" name="Google Shape;64;p54"/>
          <p:cNvSpPr txBox="1"/>
          <p:nvPr>
            <p:ph idx="2" type="body"/>
          </p:nvPr>
        </p:nvSpPr>
        <p:spPr>
          <a:xfrm>
            <a:off x="1024128" y="2257506"/>
            <a:ext cx="4389120" cy="3762294"/>
          </a:xfrm>
          <a:prstGeom prst="rect">
            <a:avLst/>
          </a:prstGeom>
          <a:noFill/>
          <a:ln>
            <a:noFill/>
          </a:ln>
        </p:spPr>
        <p:txBody>
          <a:bodyPr anchorCtr="0" anchor="t" bIns="45700" lIns="91425" spcFirstLastPara="1" rIns="91425" wrap="square" tIns="45700">
            <a:normAutofit/>
          </a:bodyPr>
          <a:lstStyle>
            <a:lvl1pPr indent="-228600" lvl="0" marL="457200" algn="l">
              <a:lnSpc>
                <a:spcPct val="108000"/>
              </a:lnSpc>
              <a:spcBef>
                <a:spcPts val="600"/>
              </a:spcBef>
              <a:spcAft>
                <a:spcPts val="0"/>
              </a:spcAft>
              <a:buSzPts val="1600"/>
              <a:buNone/>
              <a:defRPr sz="1600"/>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65" name="Google Shape;65;p54"/>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4"/>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4"/>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68" name="Shape 68"/>
        <p:cNvGrpSpPr/>
        <p:nvPr/>
      </p:nvGrpSpPr>
      <p:grpSpPr>
        <a:xfrm>
          <a:off x="0" y="0"/>
          <a:ext cx="0" cy="0"/>
          <a:chOff x="0" y="0"/>
          <a:chExt cx="0" cy="0"/>
        </a:xfrm>
      </p:grpSpPr>
      <p:sp>
        <p:nvSpPr>
          <p:cNvPr id="69" name="Google Shape;69;p55"/>
          <p:cNvSpPr txBox="1"/>
          <p:nvPr>
            <p:ph type="title"/>
          </p:nvPr>
        </p:nvSpPr>
        <p:spPr>
          <a:xfrm>
            <a:off x="457200" y="4960138"/>
            <a:ext cx="7772400" cy="1463040"/>
          </a:xfrm>
          <a:prstGeom prst="rect">
            <a:avLst/>
          </a:prstGeom>
          <a:noFill/>
          <a:ln>
            <a:noFill/>
          </a:ln>
        </p:spPr>
        <p:txBody>
          <a:bodyPr anchorCtr="0" anchor="ctr" bIns="45700" lIns="91425" spcFirstLastPara="1" rIns="91425" wrap="square" tIns="4570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5"/>
          <p:cNvSpPr/>
          <p:nvPr>
            <p:ph idx="2" type="pic"/>
          </p:nvPr>
        </p:nvSpPr>
        <p:spPr>
          <a:xfrm>
            <a:off x="0" y="-1"/>
            <a:ext cx="12188952" cy="4572000"/>
          </a:xfrm>
          <a:prstGeom prst="rect">
            <a:avLst/>
          </a:prstGeom>
          <a:solidFill>
            <a:srgbClr val="76CEEF"/>
          </a:solidFill>
          <a:ln>
            <a:noFill/>
          </a:ln>
        </p:spPr>
      </p:sp>
      <p:sp>
        <p:nvSpPr>
          <p:cNvPr id="71" name="Google Shape;71;p55"/>
          <p:cNvSpPr txBox="1"/>
          <p:nvPr>
            <p:ph idx="1" type="body"/>
          </p:nvPr>
        </p:nvSpPr>
        <p:spPr>
          <a:xfrm>
            <a:off x="8610600" y="4960138"/>
            <a:ext cx="3200400" cy="146304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rgbClr val="0C0C0C"/>
                </a:solidFill>
              </a:defRPr>
            </a:lvl1pPr>
            <a:lvl2pPr indent="-228600" lvl="1" marL="914400" algn="l">
              <a:lnSpc>
                <a:spcPct val="90000"/>
              </a:lnSpc>
              <a:spcBef>
                <a:spcPts val="200"/>
              </a:spcBef>
              <a:spcAft>
                <a:spcPts val="0"/>
              </a:spcAft>
              <a:buSzPts val="1400"/>
              <a:buNone/>
              <a:defRPr sz="1400"/>
            </a:lvl2pPr>
            <a:lvl3pPr indent="-228600" lvl="2" marL="1371600" algn="l">
              <a:lnSpc>
                <a:spcPct val="90000"/>
              </a:lnSpc>
              <a:spcBef>
                <a:spcPts val="400"/>
              </a:spcBef>
              <a:spcAft>
                <a:spcPts val="0"/>
              </a:spcAft>
              <a:buSzPts val="1200"/>
              <a:buNone/>
              <a:defRPr sz="1200"/>
            </a:lvl3pPr>
            <a:lvl4pPr indent="-228600" lvl="3" marL="1828800" algn="l">
              <a:lnSpc>
                <a:spcPct val="90000"/>
              </a:lnSpc>
              <a:spcBef>
                <a:spcPts val="400"/>
              </a:spcBef>
              <a:spcAft>
                <a:spcPts val="0"/>
              </a:spcAft>
              <a:buSzPts val="1000"/>
              <a:buNone/>
              <a:defRPr sz="1000"/>
            </a:lvl4pPr>
            <a:lvl5pPr indent="-228600" lvl="4" marL="2286000" algn="l">
              <a:lnSpc>
                <a:spcPct val="90000"/>
              </a:lnSpc>
              <a:spcBef>
                <a:spcPts val="400"/>
              </a:spcBef>
              <a:spcAft>
                <a:spcPts val="0"/>
              </a:spcAft>
              <a:buSzPts val="1000"/>
              <a:buNone/>
              <a:defRPr sz="1000"/>
            </a:lvl5pPr>
            <a:lvl6pPr indent="-228600" lvl="5" marL="2743200" algn="l">
              <a:lnSpc>
                <a:spcPct val="90000"/>
              </a:lnSpc>
              <a:spcBef>
                <a:spcPts val="400"/>
              </a:spcBef>
              <a:spcAft>
                <a:spcPts val="0"/>
              </a:spcAft>
              <a:buSzPts val="1000"/>
              <a:buNone/>
              <a:defRPr sz="1000"/>
            </a:lvl6pPr>
            <a:lvl7pPr indent="-228600" lvl="6" marL="3200400" algn="l">
              <a:lnSpc>
                <a:spcPct val="90000"/>
              </a:lnSpc>
              <a:spcBef>
                <a:spcPts val="400"/>
              </a:spcBef>
              <a:spcAft>
                <a:spcPts val="0"/>
              </a:spcAft>
              <a:buSzPts val="1000"/>
              <a:buNone/>
              <a:defRPr sz="1000"/>
            </a:lvl7pPr>
            <a:lvl8pPr indent="-228600" lvl="7" marL="3657600" algn="l">
              <a:lnSpc>
                <a:spcPct val="90000"/>
              </a:lnSpc>
              <a:spcBef>
                <a:spcPts val="400"/>
              </a:spcBef>
              <a:spcAft>
                <a:spcPts val="0"/>
              </a:spcAft>
              <a:buSzPts val="1000"/>
              <a:buNone/>
              <a:defRPr sz="1000"/>
            </a:lvl8pPr>
            <a:lvl9pPr indent="-228600" lvl="8" marL="4114800" algn="l">
              <a:lnSpc>
                <a:spcPct val="90000"/>
              </a:lnSpc>
              <a:spcBef>
                <a:spcPts val="400"/>
              </a:spcBef>
              <a:spcAft>
                <a:spcPts val="400"/>
              </a:spcAft>
              <a:buSzPts val="1000"/>
              <a:buNone/>
              <a:defRPr sz="1000"/>
            </a:lvl9pPr>
          </a:lstStyle>
          <a:p/>
        </p:txBody>
      </p:sp>
      <p:sp>
        <p:nvSpPr>
          <p:cNvPr id="72" name="Google Shape;72;p55"/>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5"/>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5"/>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75" name="Google Shape;75;p55"/>
          <p:cNvCxnSpPr/>
          <p:nvPr/>
        </p:nvCxnSpPr>
        <p:spPr>
          <a:xfrm rot="10800000">
            <a:off x="8386843" y="5264106"/>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5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56"/>
          <p:cNvSpPr txBox="1"/>
          <p:nvPr>
            <p:ph idx="1" type="body"/>
          </p:nvPr>
        </p:nvSpPr>
        <p:spPr>
          <a:xfrm rot="5400000">
            <a:off x="3872485" y="-562356"/>
            <a:ext cx="4023360" cy="9720073"/>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9" name="Google Shape;79;p5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2" name="Shape 82"/>
        <p:cNvGrpSpPr/>
        <p:nvPr/>
      </p:nvGrpSpPr>
      <p:grpSpPr>
        <a:xfrm>
          <a:off x="0" y="0"/>
          <a:ext cx="0" cy="0"/>
          <a:chOff x="0" y="0"/>
          <a:chExt cx="0" cy="0"/>
        </a:xfrm>
      </p:grpSpPr>
      <p:sp>
        <p:nvSpPr>
          <p:cNvPr id="83" name="Google Shape;83;p57"/>
          <p:cNvSpPr txBox="1"/>
          <p:nvPr>
            <p:ph type="title"/>
          </p:nvPr>
        </p:nvSpPr>
        <p:spPr>
          <a:xfrm rot="5400000">
            <a:off x="7334251" y="2152650"/>
            <a:ext cx="5410200" cy="2628900"/>
          </a:xfrm>
          <a:prstGeom prst="rect">
            <a:avLst/>
          </a:prstGeom>
          <a:noFill/>
          <a:ln>
            <a:noFill/>
          </a:ln>
        </p:spPr>
        <p:txBody>
          <a:bodyPr anchorCtr="0" anchor="ctr" bIns="91425" lIns="45700" spcFirstLastPara="1" rIns="45700" wrap="square" tIns="91425">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7"/>
          <p:cNvSpPr txBox="1"/>
          <p:nvPr>
            <p:ph idx="1" type="body"/>
          </p:nvPr>
        </p:nvSpPr>
        <p:spPr>
          <a:xfrm rot="5400000">
            <a:off x="2076451" y="-323850"/>
            <a:ext cx="5410200" cy="7581900"/>
          </a:xfrm>
          <a:prstGeom prst="rect">
            <a:avLst/>
          </a:prstGeom>
          <a:noFill/>
          <a:ln>
            <a:noFill/>
          </a:ln>
        </p:spPr>
        <p:txBody>
          <a:bodyPr anchorCtr="0" anchor="t" bIns="45700" lIns="45700" spcFirstLastPara="1" rIns="4570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5" name="Google Shape;85;p57"/>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7"/>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7"/>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algn="l">
              <a:spcBef>
                <a:spcPts val="0"/>
              </a:spcBef>
              <a:buNone/>
              <a:defRPr/>
            </a:lvl1pPr>
            <a:lvl2pPr indent="0" lvl="1" marL="0" algn="l">
              <a:spcBef>
                <a:spcPts val="0"/>
              </a:spcBef>
              <a:buNone/>
              <a:defRPr/>
            </a:lvl2pPr>
            <a:lvl3pPr indent="0" lvl="2" marL="0" algn="l">
              <a:spcBef>
                <a:spcPts val="0"/>
              </a:spcBef>
              <a:buNone/>
              <a:defRPr/>
            </a:lvl3pPr>
            <a:lvl4pPr indent="0" lvl="3" marL="0" algn="l">
              <a:spcBef>
                <a:spcPts val="0"/>
              </a:spcBef>
              <a:buNone/>
              <a:defRPr/>
            </a:lvl4pPr>
            <a:lvl5pPr indent="0" lvl="4" marL="0" algn="l">
              <a:spcBef>
                <a:spcPts val="0"/>
              </a:spcBef>
              <a:buNone/>
              <a:defRPr/>
            </a:lvl5pPr>
            <a:lvl6pPr indent="0" lvl="5" marL="0" algn="l">
              <a:spcBef>
                <a:spcPts val="0"/>
              </a:spcBef>
              <a:buNone/>
              <a:defRPr/>
            </a:lvl6pPr>
            <a:lvl7pPr indent="0" lvl="6" marL="0" algn="l">
              <a:spcBef>
                <a:spcPts val="0"/>
              </a:spcBef>
              <a:buNone/>
              <a:defRPr/>
            </a:lvl7pPr>
            <a:lvl8pPr indent="0" lvl="7" marL="0" algn="l">
              <a:spcBef>
                <a:spcPts val="0"/>
              </a:spcBef>
              <a:buNone/>
              <a:defRPr/>
            </a:lvl8pPr>
            <a:lvl9pPr indent="0" lvl="8" marL="0" algn="l">
              <a:spcBef>
                <a:spcPts val="0"/>
              </a:spcBef>
              <a:buNone/>
              <a:defRPr/>
            </a:lvl9pPr>
          </a:lstStyle>
          <a:p>
            <a:pPr indent="0" lvl="0" marL="0" rtl="0" algn="l">
              <a:spcBef>
                <a:spcPts val="0"/>
              </a:spcBef>
              <a:spcAft>
                <a:spcPts val="0"/>
              </a:spcAft>
              <a:buNone/>
            </a:pPr>
            <a:fld id="{00000000-1234-1234-1234-123412341234}" type="slidenum">
              <a:rPr lang="en-US"/>
              <a:t>‹#›</a:t>
            </a:fld>
            <a:endParaRPr/>
          </a:p>
        </p:txBody>
      </p:sp>
      <p:cxnSp>
        <p:nvCxnSpPr>
          <p:cNvPr id="88" name="Google Shape;88;p57"/>
          <p:cNvCxnSpPr/>
          <p:nvPr/>
        </p:nvCxnSpPr>
        <p:spPr>
          <a:xfrm rot="10800000">
            <a:off x="10058400" y="59263"/>
            <a:ext cx="0" cy="914400"/>
          </a:xfrm>
          <a:prstGeom prst="straightConnector1">
            <a:avLst/>
          </a:prstGeom>
          <a:noFill/>
          <a:ln cap="flat" cmpd="sng" w="190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6"/>
          <p:cNvSpPr txBox="1"/>
          <p:nvPr>
            <p:ph type="title"/>
          </p:nvPr>
        </p:nvSpPr>
        <p:spPr>
          <a:xfrm>
            <a:off x="1024128" y="585216"/>
            <a:ext cx="9720072" cy="1499616"/>
          </a:xfrm>
          <a:prstGeom prst="rect">
            <a:avLst/>
          </a:prstGeom>
          <a:noFill/>
          <a:ln>
            <a:noFill/>
          </a:ln>
        </p:spPr>
        <p:txBody>
          <a:bodyPr anchorCtr="0" anchor="ctr" bIns="45700" lIns="91425" spcFirstLastPara="1" rIns="91425" wrap="square" tIns="45700">
            <a:normAutofit/>
          </a:bodyPr>
          <a:lstStyle>
            <a:lvl1pPr lvl="0" marR="0" rtl="0" algn="l">
              <a:lnSpc>
                <a:spcPct val="80000"/>
              </a:lnSpc>
              <a:spcBef>
                <a:spcPts val="0"/>
              </a:spcBef>
              <a:spcAft>
                <a:spcPts val="0"/>
              </a:spcAft>
              <a:buClr>
                <a:srgbClr val="0C0C0C"/>
              </a:buClr>
              <a:buSzPts val="5000"/>
              <a:buFont typeface="Twentieth Century"/>
              <a:buNone/>
              <a:defRPr b="0" i="0" sz="5000" u="none" cap="none" strike="noStrik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6"/>
          <p:cNvSpPr txBox="1"/>
          <p:nvPr>
            <p:ph idx="1" type="body"/>
          </p:nvPr>
        </p:nvSpPr>
        <p:spPr>
          <a:xfrm>
            <a:off x="1024128" y="2286000"/>
            <a:ext cx="9720073" cy="4023360"/>
          </a:xfrm>
          <a:prstGeom prst="rect">
            <a:avLst/>
          </a:prstGeom>
          <a:noFill/>
          <a:ln>
            <a:noFill/>
          </a:ln>
        </p:spPr>
        <p:txBody>
          <a:bodyPr anchorCtr="0" anchor="t" bIns="45700" lIns="45700" spcFirstLastPara="1" rIns="45700" wrap="square" tIns="45700">
            <a:normAutofit/>
          </a:bodyPr>
          <a:lstStyle>
            <a:lvl1pPr indent="-368300" lvl="0" marL="457200" marR="0" rtl="0" algn="l">
              <a:lnSpc>
                <a:spcPct val="90000"/>
              </a:lnSpc>
              <a:spcBef>
                <a:spcPts val="1200"/>
              </a:spcBef>
              <a:spcAft>
                <a:spcPts val="0"/>
              </a:spcAft>
              <a:buClr>
                <a:schemeClr val="accent1"/>
              </a:buClr>
              <a:buSzPts val="2200"/>
              <a:buFont typeface="Twentieth Century"/>
              <a:buChar char=" "/>
              <a:defRPr b="0" i="0" sz="2200" u="none" cap="none" strike="noStrike">
                <a:solidFill>
                  <a:schemeClr val="dk1"/>
                </a:solidFill>
                <a:latin typeface="Twentieth Century"/>
                <a:ea typeface="Twentieth Century"/>
                <a:cs typeface="Twentieth Century"/>
                <a:sym typeface="Twentieth Century"/>
              </a:defRPr>
            </a:lvl1pPr>
            <a:lvl2pPr indent="-342900" lvl="1" marL="914400" marR="0" rtl="0" algn="l">
              <a:lnSpc>
                <a:spcPct val="90000"/>
              </a:lnSpc>
              <a:spcBef>
                <a:spcPts val="20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2pPr>
            <a:lvl3pPr indent="-317500" lvl="2" marL="1371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3pPr>
            <a:lvl4pPr indent="-317500" lvl="3" marL="18288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4pPr>
            <a:lvl5pPr indent="-317500" lvl="4" marL="22860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5pPr>
            <a:lvl6pPr indent="-317500" lvl="5" marL="27432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6pPr>
            <a:lvl7pPr indent="-317500" lvl="6" marL="32004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7pPr>
            <a:lvl8pPr indent="-317500" lvl="7" marL="3657600" marR="0" rtl="0" algn="l">
              <a:lnSpc>
                <a:spcPct val="90000"/>
              </a:lnSpc>
              <a:spcBef>
                <a:spcPts val="400"/>
              </a:spcBef>
              <a:spcAft>
                <a:spcPts val="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8pPr>
            <a:lvl9pPr indent="-317500" lvl="8" marL="4114800" marR="0" rtl="0" algn="l">
              <a:lnSpc>
                <a:spcPct val="90000"/>
              </a:lnSpc>
              <a:spcBef>
                <a:spcPts val="400"/>
              </a:spcBef>
              <a:spcAft>
                <a:spcPts val="400"/>
              </a:spcAft>
              <a:buClr>
                <a:schemeClr val="accent1"/>
              </a:buClr>
              <a:buSzPts val="1400"/>
              <a:buFont typeface="Noto Sans Symbols"/>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8" name="Google Shape;8;p46"/>
          <p:cNvSpPr txBox="1"/>
          <p:nvPr>
            <p:ph idx="10" type="dt"/>
          </p:nvPr>
        </p:nvSpPr>
        <p:spPr>
          <a:xfrm>
            <a:off x="1024129" y="6470704"/>
            <a:ext cx="2154143" cy="27432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9" name="Google Shape;9;p46"/>
          <p:cNvSpPr txBox="1"/>
          <p:nvPr>
            <p:ph idx="11" type="ftr"/>
          </p:nvPr>
        </p:nvSpPr>
        <p:spPr>
          <a:xfrm>
            <a:off x="4842932" y="6470704"/>
            <a:ext cx="5901459" cy="27432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0C0C0C"/>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10" name="Google Shape;10;p46"/>
          <p:cNvSpPr txBox="1"/>
          <p:nvPr>
            <p:ph idx="12" type="sldNum"/>
          </p:nvPr>
        </p:nvSpPr>
        <p:spPr>
          <a:xfrm>
            <a:off x="10837333" y="6470704"/>
            <a:ext cx="973667" cy="274320"/>
          </a:xfrm>
          <a:prstGeom prst="rect">
            <a:avLst/>
          </a:prstGeom>
          <a:noFill/>
          <a:ln>
            <a:noFill/>
          </a:ln>
        </p:spPr>
        <p:txBody>
          <a:bodyPr anchorCtr="0" anchor="ctr" bIns="45700" lIns="91425" spcFirstLastPara="1" rIns="91425" wrap="square" tIns="45700">
            <a:noAutofit/>
          </a:bodyPr>
          <a:lstStyle>
            <a:lvl1pPr indent="0" lvl="0"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1pPr>
            <a:lvl2pPr indent="0" lvl="1"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2pPr>
            <a:lvl3pPr indent="0" lvl="2"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3pPr>
            <a:lvl4pPr indent="0" lvl="3"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4pPr>
            <a:lvl5pPr indent="0" lvl="4"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5pPr>
            <a:lvl6pPr indent="0" lvl="5"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6pPr>
            <a:lvl7pPr indent="0" lvl="6"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7pPr>
            <a:lvl8pPr indent="0" lvl="7"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8pPr>
            <a:lvl9pPr indent="0" lvl="8" marL="0" marR="0" rtl="0" algn="l">
              <a:spcBef>
                <a:spcPts val="0"/>
              </a:spcBef>
              <a:buNone/>
              <a:defRPr b="0" i="0" sz="1000" u="none" cap="none" strike="noStrike">
                <a:solidFill>
                  <a:srgbClr val="0C0C0C"/>
                </a:solidFill>
                <a:latin typeface="Twentieth Century"/>
                <a:ea typeface="Twentieth Century"/>
                <a:cs typeface="Twentieth Century"/>
                <a:sym typeface="Twentieth Century"/>
              </a:defRPr>
            </a:lvl9pPr>
          </a:lstStyle>
          <a:p>
            <a:pPr indent="0" lvl="0" marL="0" rtl="0" algn="l">
              <a:spcBef>
                <a:spcPts val="0"/>
              </a:spcBef>
              <a:spcAft>
                <a:spcPts val="0"/>
              </a:spcAft>
              <a:buNone/>
            </a:pPr>
            <a:fld id="{00000000-1234-1234-1234-123412341234}" type="slidenum">
              <a:rPr lang="en-US"/>
              <a:t>‹#›</a:t>
            </a:fld>
            <a:endParaRPr/>
          </a:p>
        </p:txBody>
      </p:sp>
      <p:cxnSp>
        <p:nvCxnSpPr>
          <p:cNvPr id="11" name="Google Shape;11;p46"/>
          <p:cNvCxnSpPr/>
          <p:nvPr/>
        </p:nvCxnSpPr>
        <p:spPr>
          <a:xfrm rot="10800000">
            <a:off x="762000" y="826324"/>
            <a:ext cx="0" cy="914400"/>
          </a:xfrm>
          <a:prstGeom prst="straightConnector1">
            <a:avLst/>
          </a:prstGeom>
          <a:noFill/>
          <a:ln cap="flat" cmpd="sng" w="19050">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2.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2" name="Shape 92"/>
        <p:cNvGrpSpPr/>
        <p:nvPr/>
      </p:nvGrpSpPr>
      <p:grpSpPr>
        <a:xfrm>
          <a:off x="0" y="0"/>
          <a:ext cx="0" cy="0"/>
          <a:chOff x="0" y="0"/>
          <a:chExt cx="0" cy="0"/>
        </a:xfrm>
      </p:grpSpPr>
      <p:sp>
        <p:nvSpPr>
          <p:cNvPr id="93" name="Google Shape;93;p1"/>
          <p:cNvSpPr/>
          <p:nvPr/>
        </p:nvSpPr>
        <p:spPr>
          <a:xfrm flipH="1">
            <a:off x="3274" y="0"/>
            <a:ext cx="12188726" cy="68589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pic>
        <p:nvPicPr>
          <p:cNvPr descr="A computer and tablet on a table&#10;&#10;Description automatically generated" id="94" name="Google Shape;94;p1"/>
          <p:cNvPicPr preferRelativeResize="0"/>
          <p:nvPr/>
        </p:nvPicPr>
        <p:blipFill rotWithShape="1">
          <a:blip r:embed="rId3">
            <a:alphaModFix/>
          </a:blip>
          <a:srcRect b="0" l="0" r="0" t="0"/>
          <a:stretch/>
        </p:blipFill>
        <p:spPr>
          <a:xfrm>
            <a:off x="41800" y="-753735"/>
            <a:ext cx="12181842" cy="8107679"/>
          </a:xfrm>
          <a:prstGeom prst="rect">
            <a:avLst/>
          </a:prstGeom>
          <a:noFill/>
          <a:ln>
            <a:noFill/>
          </a:ln>
        </p:spPr>
      </p:pic>
      <p:sp>
        <p:nvSpPr>
          <p:cNvPr id="95" name="Google Shape;95;p1"/>
          <p:cNvSpPr txBox="1"/>
          <p:nvPr>
            <p:ph type="ctrTitle"/>
          </p:nvPr>
        </p:nvSpPr>
        <p:spPr>
          <a:xfrm>
            <a:off x="5177306" y="0"/>
            <a:ext cx="6625487" cy="3123752"/>
          </a:xfrm>
          <a:prstGeom prst="rect">
            <a:avLst/>
          </a:prstGeom>
          <a:gradFill>
            <a:gsLst>
              <a:gs pos="0">
                <a:srgbClr val="19A0D2"/>
              </a:gs>
              <a:gs pos="100000">
                <a:srgbClr val="39C0FE"/>
              </a:gs>
            </a:gsLst>
            <a:path path="circle">
              <a:fillToRect b="50%" l="50%" r="50%" t="50%"/>
            </a:path>
            <a:tileRect/>
          </a:gradFill>
          <a:ln cap="flat" cmpd="sng" w="9525">
            <a:solidFill>
              <a:schemeClr val="accent1"/>
            </a:solidFill>
            <a:prstDash val="solid"/>
            <a:round/>
            <a:headEnd len="sm" w="sm" type="none"/>
            <a:tailEnd len="sm" w="sm" type="none"/>
          </a:ln>
          <a:effectLst>
            <a:outerShdw blurRad="50800" rotWithShape="0" algn="ctr" dir="5400000" dist="12700">
              <a:srgbClr val="000000">
                <a:alpha val="49803"/>
              </a:srgbClr>
            </a:outerShdw>
          </a:effectLst>
        </p:spPr>
        <p:txBody>
          <a:bodyPr anchorCtr="0" anchor="b" bIns="45700" lIns="91425" spcFirstLastPara="1" rIns="91425" wrap="square" tIns="45700">
            <a:noAutofit/>
          </a:bodyPr>
          <a:lstStyle/>
          <a:p>
            <a:pPr indent="0" lvl="0" marL="0" rtl="0" algn="ctr">
              <a:lnSpc>
                <a:spcPct val="80000"/>
              </a:lnSpc>
              <a:spcBef>
                <a:spcPts val="0"/>
              </a:spcBef>
              <a:spcAft>
                <a:spcPts val="0"/>
              </a:spcAft>
              <a:buClr>
                <a:srgbClr val="FFFFFF"/>
              </a:buClr>
              <a:buSzPts val="3600"/>
              <a:buFont typeface="Twentieth Century"/>
              <a:buNone/>
            </a:pPr>
            <a:r>
              <a:rPr b="1" lang="en-US" sz="3600">
                <a:solidFill>
                  <a:srgbClr val="FFFFFF"/>
                </a:solidFill>
                <a:latin typeface="Twentieth Century"/>
                <a:ea typeface="Twentieth Century"/>
                <a:cs typeface="Twentieth Century"/>
                <a:sym typeface="Twentieth Century"/>
              </a:rPr>
              <a:t>FINANCIAL ACCOUNTING:</a:t>
            </a:r>
            <a:br>
              <a:rPr b="1" lang="en-US" sz="3600">
                <a:solidFill>
                  <a:srgbClr val="FFFFFF"/>
                </a:solidFill>
                <a:latin typeface="Twentieth Century"/>
                <a:ea typeface="Twentieth Century"/>
                <a:cs typeface="Twentieth Century"/>
                <a:sym typeface="Twentieth Century"/>
              </a:rPr>
            </a:br>
            <a:r>
              <a:rPr b="1" lang="en-US" sz="3600">
                <a:solidFill>
                  <a:srgbClr val="FFFFFF"/>
                </a:solidFill>
                <a:latin typeface="Twentieth Century"/>
                <a:ea typeface="Twentieth Century"/>
                <a:cs typeface="Twentieth Century"/>
                <a:sym typeface="Twentieth Century"/>
              </a:rPr>
              <a:t>WEEK 6(LECTURE SIX):</a:t>
            </a:r>
            <a:br>
              <a:rPr b="1" lang="en-US" sz="3600">
                <a:solidFill>
                  <a:srgbClr val="FFFFFF"/>
                </a:solidFill>
                <a:latin typeface="Twentieth Century"/>
                <a:ea typeface="Twentieth Century"/>
                <a:cs typeface="Twentieth Century"/>
                <a:sym typeface="Twentieth Century"/>
              </a:rPr>
            </a:br>
            <a:r>
              <a:rPr b="1" lang="en-US" sz="3600">
                <a:solidFill>
                  <a:schemeClr val="lt1"/>
                </a:solidFill>
                <a:latin typeface="Twentieth Century"/>
                <a:ea typeface="Twentieth Century"/>
                <a:cs typeface="Twentieth Century"/>
                <a:sym typeface="Twentieth Century"/>
              </a:rPr>
              <a:t>THE ACCOUNTING CYCLE</a:t>
            </a:r>
            <a:br>
              <a:rPr b="1" lang="en-US" sz="3600">
                <a:solidFill>
                  <a:schemeClr val="lt1"/>
                </a:solidFill>
                <a:latin typeface="Twentieth Century"/>
                <a:ea typeface="Twentieth Century"/>
                <a:cs typeface="Twentieth Century"/>
                <a:sym typeface="Twentieth Century"/>
              </a:rPr>
            </a:br>
            <a:br>
              <a:rPr b="1" lang="en-US" sz="3600">
                <a:solidFill>
                  <a:schemeClr val="lt1"/>
                </a:solidFill>
                <a:latin typeface="Twentieth Century"/>
                <a:ea typeface="Twentieth Century"/>
                <a:cs typeface="Twentieth Century"/>
                <a:sym typeface="Twentieth Century"/>
              </a:rPr>
            </a:br>
            <a:endParaRPr b="1" sz="3600">
              <a:solidFill>
                <a:srgbClr val="FFFFFF"/>
              </a:solidFill>
              <a:latin typeface="Twentieth Century"/>
              <a:ea typeface="Twentieth Century"/>
              <a:cs typeface="Twentieth Century"/>
              <a:sym typeface="Twentieth Century"/>
            </a:endParaRPr>
          </a:p>
        </p:txBody>
      </p:sp>
      <p:cxnSp>
        <p:nvCxnSpPr>
          <p:cNvPr id="96" name="Google Shape;96;p1"/>
          <p:cNvCxnSpPr/>
          <p:nvPr/>
        </p:nvCxnSpPr>
        <p:spPr>
          <a:xfrm>
            <a:off x="5309640" y="4388141"/>
            <a:ext cx="5852160" cy="0"/>
          </a:xfrm>
          <a:prstGeom prst="straightConnector1">
            <a:avLst/>
          </a:prstGeom>
          <a:noFill/>
          <a:ln cap="flat" cmpd="sng" w="19050">
            <a:solidFill>
              <a:schemeClr val="accent1"/>
            </a:solidFill>
            <a:prstDash val="solid"/>
            <a:round/>
            <a:headEnd len="sm" w="sm" type="none"/>
            <a:tailEnd len="sm" w="sm" type="none"/>
          </a:ln>
        </p:spPr>
      </p:cxnSp>
      <p:sp>
        <p:nvSpPr>
          <p:cNvPr id="97" name="Google Shape;97;p1"/>
          <p:cNvSpPr txBox="1"/>
          <p:nvPr/>
        </p:nvSpPr>
        <p:spPr>
          <a:xfrm>
            <a:off x="6106132" y="3414652"/>
            <a:ext cx="4663440" cy="461665"/>
          </a:xfrm>
          <a:prstGeom prst="rect">
            <a:avLst/>
          </a:prstGeom>
          <a:gradFill>
            <a:gsLst>
              <a:gs pos="0">
                <a:srgbClr val="19A0D2"/>
              </a:gs>
              <a:gs pos="100000">
                <a:srgbClr val="39C0FE"/>
              </a:gs>
            </a:gsLst>
            <a:path path="circle">
              <a:fillToRect b="50%" l="50%" r="50%" t="50%"/>
            </a:path>
            <a:tileRect/>
          </a:gradFill>
          <a:ln>
            <a:noFill/>
          </a:ln>
          <a:effectLst>
            <a:outerShdw blurRad="76200" rotWithShape="0" algn="ctr" dir="5400000" dist="25400">
              <a:srgbClr val="000000">
                <a:alpha val="60000"/>
              </a:srgbClr>
            </a:outerShdw>
          </a:effectLst>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cap="none" strike="noStrike">
                <a:solidFill>
                  <a:schemeClr val="lt1"/>
                </a:solidFill>
                <a:latin typeface="Twentieth Century"/>
                <a:ea typeface="Twentieth Century"/>
                <a:cs typeface="Twentieth Century"/>
                <a:sym typeface="Twentieth Century"/>
              </a:rPr>
              <a:t>BY DR. JOHN MUHOHO KIMANI</a:t>
            </a:r>
            <a:endParaRPr sz="24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1" name="Shape 101"/>
        <p:cNvGrpSpPr/>
        <p:nvPr/>
      </p:nvGrpSpPr>
      <p:grpSpPr>
        <a:xfrm>
          <a:off x="0" y="0"/>
          <a:ext cx="0" cy="0"/>
          <a:chOff x="0" y="0"/>
          <a:chExt cx="0" cy="0"/>
        </a:xfrm>
      </p:grpSpPr>
      <p:sp>
        <p:nvSpPr>
          <p:cNvPr id="102" name="Google Shape;102;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03" name="Google Shape;103;p2"/>
          <p:cNvSpPr txBox="1"/>
          <p:nvPr>
            <p:ph type="title"/>
          </p:nvPr>
        </p:nvSpPr>
        <p:spPr>
          <a:xfrm>
            <a:off x="964788" y="804333"/>
            <a:ext cx="3391900" cy="5249334"/>
          </a:xfrm>
          <a:prstGeom prst="rect">
            <a:avLst/>
          </a:prstGeom>
          <a:noFill/>
          <a:ln>
            <a:noFill/>
          </a:ln>
        </p:spPr>
        <p:txBody>
          <a:bodyPr anchorCtr="0" anchor="ctr" bIns="45700" lIns="91425" spcFirstLastPara="1" rIns="91425" wrap="square" tIns="45700">
            <a:normAutofit/>
          </a:bodyPr>
          <a:lstStyle/>
          <a:p>
            <a:pPr indent="0" lvl="0" marL="0" rtl="0" algn="r">
              <a:lnSpc>
                <a:spcPct val="80000"/>
              </a:lnSpc>
              <a:spcBef>
                <a:spcPts val="0"/>
              </a:spcBef>
              <a:spcAft>
                <a:spcPts val="0"/>
              </a:spcAft>
              <a:buClr>
                <a:srgbClr val="0D0D0D"/>
              </a:buClr>
              <a:buSzPts val="4300"/>
              <a:buFont typeface="Twentieth Century"/>
              <a:buNone/>
            </a:pPr>
            <a:r>
              <a:rPr lang="en-US" sz="4300">
                <a:solidFill>
                  <a:srgbClr val="0D0D0D"/>
                </a:solidFill>
                <a:latin typeface="Twentieth Century"/>
                <a:ea typeface="Twentieth Century"/>
                <a:cs typeface="Twentieth Century"/>
                <a:sym typeface="Twentieth Century"/>
              </a:rPr>
              <a:t>LEARNING OBJECTIVES:</a:t>
            </a:r>
            <a:endParaRPr/>
          </a:p>
          <a:p>
            <a:pPr indent="0" lvl="0" marL="0" rtl="0" algn="r">
              <a:lnSpc>
                <a:spcPct val="80000"/>
              </a:lnSpc>
              <a:spcBef>
                <a:spcPts val="0"/>
              </a:spcBef>
              <a:spcAft>
                <a:spcPts val="0"/>
              </a:spcAft>
              <a:buClr>
                <a:srgbClr val="0C0C0C"/>
              </a:buClr>
              <a:buSzPts val="4300"/>
              <a:buFont typeface="Twentieth Century"/>
              <a:buNone/>
            </a:pPr>
            <a:r>
              <a:t/>
            </a:r>
            <a:endParaRPr sz="4300"/>
          </a:p>
        </p:txBody>
      </p:sp>
      <p:cxnSp>
        <p:nvCxnSpPr>
          <p:cNvPr id="104" name="Google Shape;104;p2"/>
          <p:cNvCxnSpPr/>
          <p:nvPr/>
        </p:nvCxnSpPr>
        <p:spPr>
          <a:xfrm>
            <a:off x="4677597" y="1600200"/>
            <a:ext cx="0" cy="3657600"/>
          </a:xfrm>
          <a:prstGeom prst="straightConnector1">
            <a:avLst/>
          </a:prstGeom>
          <a:noFill/>
          <a:ln cap="flat" cmpd="sng" w="19050">
            <a:solidFill>
              <a:schemeClr val="accent1"/>
            </a:solidFill>
            <a:prstDash val="solid"/>
            <a:round/>
            <a:headEnd len="sm" w="sm" type="none"/>
            <a:tailEnd len="sm" w="sm" type="none"/>
          </a:ln>
        </p:spPr>
      </p:cxnSp>
      <p:sp>
        <p:nvSpPr>
          <p:cNvPr id="105" name="Google Shape;105;p2"/>
          <p:cNvSpPr txBox="1"/>
          <p:nvPr>
            <p:ph idx="1" type="body"/>
          </p:nvPr>
        </p:nvSpPr>
        <p:spPr>
          <a:xfrm>
            <a:off x="4999330" y="804332"/>
            <a:ext cx="6026477" cy="5569964"/>
          </a:xfrm>
          <a:prstGeom prst="rect">
            <a:avLst/>
          </a:prstGeom>
          <a:noFill/>
          <a:ln>
            <a:noFill/>
          </a:ln>
        </p:spPr>
        <p:txBody>
          <a:bodyPr anchorCtr="0" anchor="ctr" bIns="45700" lIns="45700" spcFirstLastPara="1" rIns="45700" wrap="square" tIns="45700">
            <a:normAutofit fontScale="70000" lnSpcReduction="20000"/>
          </a:bodyPr>
          <a:lstStyle/>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Identify the steps in the accounting cycle</a:t>
            </a:r>
            <a:endParaRPr sz="2800">
              <a:latin typeface="Calibri"/>
              <a:ea typeface="Calibri"/>
              <a:cs typeface="Calibri"/>
              <a:sym typeface="Calibri"/>
            </a:endParaRPr>
          </a:p>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Describe a ledger account and a ledger</a:t>
            </a:r>
            <a:endParaRPr sz="2800">
              <a:latin typeface="Calibri"/>
              <a:ea typeface="Calibri"/>
              <a:cs typeface="Calibri"/>
              <a:sym typeface="Calibri"/>
            </a:endParaRPr>
          </a:p>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State the rules of debit and credit for balance sheet events</a:t>
            </a:r>
            <a:endParaRPr sz="2800">
              <a:latin typeface="Calibri"/>
              <a:ea typeface="Calibri"/>
              <a:cs typeface="Calibri"/>
              <a:sym typeface="Calibri"/>
            </a:endParaRPr>
          </a:p>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Explain the double entry system of accounting</a:t>
            </a:r>
            <a:endParaRPr sz="2800">
              <a:latin typeface="Calibri"/>
              <a:ea typeface="Calibri"/>
              <a:cs typeface="Calibri"/>
              <a:sym typeface="Calibri"/>
            </a:endParaRPr>
          </a:p>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Explain the purpose of a journal and its relationship to a ledger</a:t>
            </a:r>
            <a:endParaRPr sz="2800">
              <a:latin typeface="Calibri"/>
              <a:ea typeface="Calibri"/>
              <a:cs typeface="Calibri"/>
              <a:sym typeface="Calibri"/>
            </a:endParaRPr>
          </a:p>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Explain the nature of net income, revenue and expenses</a:t>
            </a:r>
            <a:endParaRPr sz="2800">
              <a:latin typeface="Calibri"/>
              <a:ea typeface="Calibri"/>
              <a:cs typeface="Calibri"/>
              <a:sym typeface="Calibri"/>
            </a:endParaRPr>
          </a:p>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Apply the realization and matching principles in recording revenues and expenses</a:t>
            </a:r>
            <a:endParaRPr sz="2800">
              <a:latin typeface="Calibri"/>
              <a:ea typeface="Calibri"/>
              <a:cs typeface="Calibri"/>
              <a:sym typeface="Calibri"/>
            </a:endParaRPr>
          </a:p>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Prepare a Trial Balance and explain its uses and limitations</a:t>
            </a:r>
            <a:endParaRPr sz="2800">
              <a:latin typeface="Calibri"/>
              <a:ea typeface="Calibri"/>
              <a:cs typeface="Calibri"/>
              <a:sym typeface="Calibri"/>
            </a:endParaRPr>
          </a:p>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Bank Reconciliation </a:t>
            </a:r>
            <a:endParaRPr sz="2800">
              <a:latin typeface="Calibri"/>
              <a:ea typeface="Calibri"/>
              <a:cs typeface="Calibri"/>
              <a:sym typeface="Calibri"/>
            </a:endParaRPr>
          </a:p>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Explain the errors in Financial Accounting that affect and do not affect the Trial Balance</a:t>
            </a:r>
            <a:endParaRPr sz="2800">
              <a:latin typeface="Calibri"/>
              <a:ea typeface="Calibri"/>
              <a:cs typeface="Calibri"/>
              <a:sym typeface="Calibri"/>
            </a:endParaRPr>
          </a:p>
          <a:p>
            <a:pPr indent="-142240" lvl="0" marL="91440" rtl="0" algn="just">
              <a:lnSpc>
                <a:spcPct val="107000"/>
              </a:lnSpc>
              <a:spcBef>
                <a:spcPts val="0"/>
              </a:spcBef>
              <a:spcAft>
                <a:spcPts val="0"/>
              </a:spcAft>
              <a:buSzPct val="100000"/>
              <a:buFont typeface="Noto Sans Symbols"/>
              <a:buChar char="⮚"/>
            </a:pPr>
            <a:r>
              <a:rPr lang="en-US" sz="3200">
                <a:solidFill>
                  <a:srgbClr val="000000"/>
                </a:solidFill>
                <a:latin typeface="Times New Roman"/>
                <a:ea typeface="Times New Roman"/>
                <a:cs typeface="Times New Roman"/>
                <a:sym typeface="Times New Roman"/>
              </a:rPr>
              <a:t>Distinguish between accounting cycle procedures and the knowledge of accounting  </a:t>
            </a:r>
            <a:endParaRPr sz="280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3"/>
          <p:cNvSpPr txBox="1"/>
          <p:nvPr>
            <p:ph type="title"/>
          </p:nvPr>
        </p:nvSpPr>
        <p:spPr>
          <a:xfrm>
            <a:off x="914673" y="222571"/>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600"/>
              <a:buFont typeface="Twentieth Century"/>
              <a:buNone/>
            </a:pPr>
            <a:r>
              <a:rPr b="1" lang="en-US" sz="3600"/>
              <a:t>INTRODUCTION</a:t>
            </a:r>
            <a:endParaRPr b="1" sz="3600"/>
          </a:p>
        </p:txBody>
      </p:sp>
      <p:sp>
        <p:nvSpPr>
          <p:cNvPr id="111" name="Google Shape;111;p3"/>
          <p:cNvSpPr txBox="1"/>
          <p:nvPr>
            <p:ph idx="1" type="body"/>
          </p:nvPr>
        </p:nvSpPr>
        <p:spPr>
          <a:xfrm>
            <a:off x="666391" y="811370"/>
            <a:ext cx="8668675" cy="5612894"/>
          </a:xfrm>
          <a:prstGeom prst="rect">
            <a:avLst/>
          </a:prstGeom>
          <a:noFill/>
          <a:ln>
            <a:noFill/>
          </a:ln>
        </p:spPr>
        <p:txBody>
          <a:bodyPr anchorCtr="0" anchor="t" bIns="45700" lIns="45700" spcFirstLastPara="1" rIns="45700" wrap="square" tIns="45700">
            <a:noAutofit/>
          </a:bodyPr>
          <a:lstStyle/>
          <a:p>
            <a:pPr indent="-203200" lvl="0" marL="0" rtl="0" algn="just">
              <a:lnSpc>
                <a:spcPct val="150000"/>
              </a:lnSpc>
              <a:spcBef>
                <a:spcPts val="0"/>
              </a:spcBef>
              <a:spcAft>
                <a:spcPts val="0"/>
              </a:spcAft>
              <a:buSzPts val="3200"/>
              <a:buChar char=" "/>
            </a:pPr>
            <a:r>
              <a:rPr b="1" lang="en-US" sz="3200"/>
              <a:t>Accounting Cycle</a:t>
            </a:r>
            <a:endParaRPr sz="2800"/>
          </a:p>
          <a:p>
            <a:pPr indent="-152400" lvl="0" marL="0" marR="0" rtl="0" algn="just">
              <a:lnSpc>
                <a:spcPct val="150000"/>
              </a:lnSpc>
              <a:spcBef>
                <a:spcPts val="0"/>
              </a:spcBef>
              <a:spcAft>
                <a:spcPts val="0"/>
              </a:spcAft>
              <a:buSzPts val="2400"/>
              <a:buChar char=" "/>
            </a:pPr>
            <a:r>
              <a:rPr lang="en-US" sz="2400"/>
              <a:t>Accounting cycle is a step by step process of recording, classification and summarization of economic transactions of a business. it generates a useful financial information in the form of financial statements including Comprehensive income statement, Statement of financial position (balance sheet), Cash flow statements and statement of changes in equity. the accounting cycle is followed once during each accounting period. accounting starts from the recording of individual transactions and ends on the preparation of financial statements and closing entries.</a:t>
            </a:r>
            <a:endParaRPr sz="2000"/>
          </a:p>
          <a:p>
            <a:pPr indent="0" lvl="0" marL="0" rtl="0" algn="l">
              <a:lnSpc>
                <a:spcPct val="150000"/>
              </a:lnSpc>
              <a:spcBef>
                <a:spcPts val="2000"/>
              </a:spcBef>
              <a:spcAft>
                <a:spcPts val="0"/>
              </a:spcAft>
              <a:buSzPts val="2800"/>
              <a:buNone/>
            </a:pPr>
            <a:r>
              <a:t/>
            </a:r>
            <a:endParaRPr sz="2800"/>
          </a:p>
        </p:txBody>
      </p:sp>
      <p:sp>
        <p:nvSpPr>
          <p:cNvPr id="112" name="Google Shape;112;p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13" name="Google Shape;113;p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7" name="Shape 117"/>
        <p:cNvGrpSpPr/>
        <p:nvPr/>
      </p:nvGrpSpPr>
      <p:grpSpPr>
        <a:xfrm>
          <a:off x="0" y="0"/>
          <a:ext cx="0" cy="0"/>
          <a:chOff x="0" y="0"/>
          <a:chExt cx="0" cy="0"/>
        </a:xfrm>
      </p:grpSpPr>
      <p:sp>
        <p:nvSpPr>
          <p:cNvPr id="118" name="Google Shape;118;p4"/>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US" sz="3200"/>
              <a:t>INTRODUCTION</a:t>
            </a:r>
            <a:endParaRPr sz="3200"/>
          </a:p>
        </p:txBody>
      </p:sp>
      <p:sp>
        <p:nvSpPr>
          <p:cNvPr id="119" name="Google Shape;119;p4"/>
          <p:cNvSpPr txBox="1"/>
          <p:nvPr>
            <p:ph idx="1" type="body"/>
          </p:nvPr>
        </p:nvSpPr>
        <p:spPr>
          <a:xfrm>
            <a:off x="798490" y="1074760"/>
            <a:ext cx="8644181" cy="5454829"/>
          </a:xfrm>
          <a:prstGeom prst="rect">
            <a:avLst/>
          </a:prstGeom>
          <a:noFill/>
          <a:ln>
            <a:noFill/>
          </a:ln>
        </p:spPr>
        <p:txBody>
          <a:bodyPr anchorCtr="0" anchor="t" bIns="45700" lIns="45700" spcFirstLastPara="1" rIns="45700" wrap="square" tIns="45700">
            <a:noAutofit/>
          </a:bodyPr>
          <a:lstStyle/>
          <a:p>
            <a:pPr indent="-203200" lvl="0" marL="91440" rtl="0" algn="just">
              <a:lnSpc>
                <a:spcPct val="90000"/>
              </a:lnSpc>
              <a:spcBef>
                <a:spcPts val="0"/>
              </a:spcBef>
              <a:spcAft>
                <a:spcPts val="0"/>
              </a:spcAft>
              <a:buSzPts val="3200"/>
              <a:buChar char=" "/>
            </a:pPr>
            <a:r>
              <a:rPr b="1" lang="en-US" sz="3200"/>
              <a:t>The following are the major steps involved in the accounting cycle.</a:t>
            </a:r>
            <a:endParaRPr sz="3200"/>
          </a:p>
          <a:p>
            <a:pPr indent="-127000" lvl="0" marL="0" marR="0" rtl="0" algn="just">
              <a:lnSpc>
                <a:spcPct val="115000"/>
              </a:lnSpc>
              <a:spcBef>
                <a:spcPts val="200"/>
              </a:spcBef>
              <a:spcAft>
                <a:spcPts val="0"/>
              </a:spcAft>
              <a:buSzPts val="2000"/>
              <a:buChar char=" "/>
            </a:pPr>
            <a:r>
              <a:rPr lang="en-US" sz="2000"/>
              <a:t>1.Record Journal Entries – analyse and record transactions via journal entries</a:t>
            </a:r>
            <a:endParaRPr sz="1800"/>
          </a:p>
          <a:p>
            <a:pPr indent="-127000" lvl="0" marL="0" marR="0" rtl="0" algn="just">
              <a:lnSpc>
                <a:spcPct val="115000"/>
              </a:lnSpc>
              <a:spcBef>
                <a:spcPts val="0"/>
              </a:spcBef>
              <a:spcAft>
                <a:spcPts val="0"/>
              </a:spcAft>
              <a:buSzPts val="2000"/>
              <a:buChar char=" "/>
            </a:pPr>
            <a:r>
              <a:rPr lang="en-US" sz="2000"/>
              <a:t>2.Post Entries to Ledger Accounts – post the journal entries to ledger accounts</a:t>
            </a:r>
            <a:endParaRPr sz="1800"/>
          </a:p>
          <a:p>
            <a:pPr indent="-127000" lvl="0" marL="0" marR="0" rtl="0" algn="just">
              <a:lnSpc>
                <a:spcPct val="115000"/>
              </a:lnSpc>
              <a:spcBef>
                <a:spcPts val="0"/>
              </a:spcBef>
              <a:spcAft>
                <a:spcPts val="0"/>
              </a:spcAft>
              <a:buSzPts val="2000"/>
              <a:buChar char=" "/>
            </a:pPr>
            <a:r>
              <a:rPr lang="en-US" sz="2000"/>
              <a:t>3. Prepare Unadjusted Trial Balance</a:t>
            </a:r>
            <a:endParaRPr sz="1800"/>
          </a:p>
          <a:p>
            <a:pPr indent="-127000" lvl="0" marL="0" marR="0" rtl="0" algn="just">
              <a:lnSpc>
                <a:spcPct val="115000"/>
              </a:lnSpc>
              <a:spcBef>
                <a:spcPts val="0"/>
              </a:spcBef>
              <a:spcAft>
                <a:spcPts val="0"/>
              </a:spcAft>
              <a:buSzPts val="2000"/>
              <a:buChar char=" "/>
            </a:pPr>
            <a:r>
              <a:rPr lang="en-US" sz="2000"/>
              <a:t>4. Adjust Journal Entries – prepare adjusting entries at the end of the period. their main purpose is to match incomes and expenses to appropriate accounting periods i.e. accruals, prepayments etc.</a:t>
            </a:r>
            <a:endParaRPr sz="1800"/>
          </a:p>
          <a:p>
            <a:pPr indent="-127000" lvl="0" marL="0" marR="0" rtl="0" algn="just">
              <a:lnSpc>
                <a:spcPct val="115000"/>
              </a:lnSpc>
              <a:spcBef>
                <a:spcPts val="0"/>
              </a:spcBef>
              <a:spcAft>
                <a:spcPts val="0"/>
              </a:spcAft>
              <a:buSzPts val="2000"/>
              <a:buChar char=" "/>
            </a:pPr>
            <a:r>
              <a:rPr lang="en-US" sz="2000"/>
              <a:t>5. Prepare Adjusted Trial Balance</a:t>
            </a:r>
            <a:endParaRPr sz="1800"/>
          </a:p>
          <a:p>
            <a:pPr indent="-127000" lvl="0" marL="0" marR="0" rtl="0" algn="just">
              <a:lnSpc>
                <a:spcPct val="115000"/>
              </a:lnSpc>
              <a:spcBef>
                <a:spcPts val="0"/>
              </a:spcBef>
              <a:spcAft>
                <a:spcPts val="0"/>
              </a:spcAft>
              <a:buSzPts val="2000"/>
              <a:buChar char=" "/>
            </a:pPr>
            <a:r>
              <a:rPr lang="en-US" sz="2000"/>
              <a:t>6. Prepare Financial Statements</a:t>
            </a:r>
            <a:endParaRPr sz="1800"/>
          </a:p>
          <a:p>
            <a:pPr indent="-127000" lvl="0" marL="0" marR="0" rtl="0" algn="just">
              <a:lnSpc>
                <a:spcPct val="115000"/>
              </a:lnSpc>
              <a:spcBef>
                <a:spcPts val="0"/>
              </a:spcBef>
              <a:spcAft>
                <a:spcPts val="0"/>
              </a:spcAft>
              <a:buSzPts val="2000"/>
              <a:buChar char=" "/>
            </a:pPr>
            <a:r>
              <a:rPr lang="en-US" sz="2000"/>
              <a:t>7. closing temporary accounts via closing entries i.e. Revenue, income and gain acc, expense and loss acc, dividends, drawings, withdrawals, income summary accounts etc.</a:t>
            </a:r>
            <a:endParaRPr sz="1800"/>
          </a:p>
          <a:p>
            <a:pPr indent="-127000" lvl="0" marL="0" marR="0" rtl="0" algn="just">
              <a:lnSpc>
                <a:spcPct val="115000"/>
              </a:lnSpc>
              <a:spcBef>
                <a:spcPts val="0"/>
              </a:spcBef>
              <a:spcAft>
                <a:spcPts val="0"/>
              </a:spcAft>
              <a:buSzPts val="2000"/>
              <a:buChar char=" "/>
            </a:pPr>
            <a:r>
              <a:rPr lang="en-US" sz="2000"/>
              <a:t>8. Prepare post-closing trial balance.</a:t>
            </a:r>
            <a:endParaRPr sz="1800"/>
          </a:p>
          <a:p>
            <a:pPr indent="0" lvl="0" marL="0" rtl="0" algn="just">
              <a:lnSpc>
                <a:spcPct val="150000"/>
              </a:lnSpc>
              <a:spcBef>
                <a:spcPts val="1200"/>
              </a:spcBef>
              <a:spcAft>
                <a:spcPts val="0"/>
              </a:spcAft>
              <a:buSzPts val="2400"/>
              <a:buNone/>
            </a:pPr>
            <a:r>
              <a:t/>
            </a:r>
            <a:endParaRPr sz="2400"/>
          </a:p>
          <a:p>
            <a:pPr indent="0" lvl="0" marL="0" rtl="0" algn="just">
              <a:lnSpc>
                <a:spcPct val="150000"/>
              </a:lnSpc>
              <a:spcBef>
                <a:spcPts val="1400"/>
              </a:spcBef>
              <a:spcAft>
                <a:spcPts val="0"/>
              </a:spcAft>
              <a:buSzPts val="2800"/>
              <a:buNone/>
            </a:pPr>
            <a:r>
              <a:t/>
            </a:r>
            <a:endParaRPr sz="2800"/>
          </a:p>
        </p:txBody>
      </p:sp>
      <p:sp>
        <p:nvSpPr>
          <p:cNvPr id="120" name="Google Shape;120;p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1" name="Google Shape;121;p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5"/>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US" sz="3200"/>
              <a:t>INTRODUCTION</a:t>
            </a:r>
            <a:endParaRPr sz="3200"/>
          </a:p>
        </p:txBody>
      </p:sp>
      <p:sp>
        <p:nvSpPr>
          <p:cNvPr id="127" name="Google Shape;127;p5"/>
          <p:cNvSpPr txBox="1"/>
          <p:nvPr>
            <p:ph idx="1" type="body"/>
          </p:nvPr>
        </p:nvSpPr>
        <p:spPr>
          <a:xfrm>
            <a:off x="912822" y="1074760"/>
            <a:ext cx="8529849" cy="5185363"/>
          </a:xfrm>
          <a:prstGeom prst="rect">
            <a:avLst/>
          </a:prstGeom>
          <a:noFill/>
          <a:ln>
            <a:noFill/>
          </a:ln>
        </p:spPr>
        <p:txBody>
          <a:bodyPr anchorCtr="0" anchor="t" bIns="45700" lIns="45700" spcFirstLastPara="1" rIns="45700" wrap="square" tIns="45700">
            <a:noAutofit/>
          </a:bodyPr>
          <a:lstStyle/>
          <a:p>
            <a:pPr indent="0" lvl="0" marL="0" marR="0" rtl="0" algn="just">
              <a:lnSpc>
                <a:spcPct val="115000"/>
              </a:lnSpc>
              <a:spcBef>
                <a:spcPts val="0"/>
              </a:spcBef>
              <a:spcAft>
                <a:spcPts val="0"/>
              </a:spcAft>
              <a:buSzPts val="2400"/>
              <a:buNone/>
            </a:pPr>
            <a:r>
              <a:rPr lang="en-US" sz="2400"/>
              <a:t> The previous lessons have been mentioned about double entry, the ledger and ledger accounts. In this lesson we shall delve deeper into this topic and expand on the subject matter on accounts, ledger accounts and the ledger. </a:t>
            </a:r>
            <a:endParaRPr sz="2000"/>
          </a:p>
          <a:p>
            <a:pPr indent="-152400" lvl="0" marL="0" marR="0" rtl="0" algn="just">
              <a:lnSpc>
                <a:spcPct val="115000"/>
              </a:lnSpc>
              <a:spcBef>
                <a:spcPts val="0"/>
              </a:spcBef>
              <a:spcAft>
                <a:spcPts val="0"/>
              </a:spcAft>
              <a:buSzPts val="2400"/>
              <a:buChar char=" "/>
            </a:pPr>
            <a:r>
              <a:rPr lang="en-US" sz="2400"/>
              <a:t> </a:t>
            </a:r>
            <a:endParaRPr sz="2000"/>
          </a:p>
          <a:p>
            <a:pPr indent="0" lvl="0" marL="0" marR="0" rtl="0" algn="just">
              <a:lnSpc>
                <a:spcPct val="115000"/>
              </a:lnSpc>
              <a:spcBef>
                <a:spcPts val="0"/>
              </a:spcBef>
              <a:spcAft>
                <a:spcPts val="0"/>
              </a:spcAft>
              <a:buSzPts val="2400"/>
              <a:buNone/>
            </a:pPr>
            <a:r>
              <a:rPr lang="en-US" sz="2400"/>
              <a:t> An account is a chronological record that is used to keep track of the increases and decreases in financial statement items. These increases and decreases happens through transactions which happen in an entity day in day out. </a:t>
            </a:r>
            <a:endParaRPr sz="2000"/>
          </a:p>
          <a:p>
            <a:pPr indent="0" lvl="0" marL="0" marR="0" rtl="0" algn="just">
              <a:lnSpc>
                <a:spcPct val="115000"/>
              </a:lnSpc>
              <a:spcBef>
                <a:spcPts val="0"/>
              </a:spcBef>
              <a:spcAft>
                <a:spcPts val="0"/>
              </a:spcAft>
              <a:buSzPts val="2400"/>
              <a:buNone/>
            </a:pPr>
            <a:r>
              <a:rPr lang="en-US" sz="2400"/>
              <a:t> The ledger accounts are categorized as either Asset accounts, Liability accounts, Shareholder Equity accounts, Revenue accounts and Expenses accounts.</a:t>
            </a:r>
            <a:endParaRPr sz="2000"/>
          </a:p>
          <a:p>
            <a:pPr indent="0" lvl="0" marL="0" rtl="0" algn="just">
              <a:lnSpc>
                <a:spcPct val="150000"/>
              </a:lnSpc>
              <a:spcBef>
                <a:spcPts val="2000"/>
              </a:spcBef>
              <a:spcAft>
                <a:spcPts val="0"/>
              </a:spcAft>
              <a:buSzPts val="1800"/>
              <a:buNone/>
            </a:pPr>
            <a:r>
              <a:t/>
            </a:r>
            <a:endParaRPr sz="1800"/>
          </a:p>
        </p:txBody>
      </p:sp>
      <p:sp>
        <p:nvSpPr>
          <p:cNvPr id="128" name="Google Shape;128;p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29" name="Google Shape;129;p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3" name="Shape 133"/>
        <p:cNvGrpSpPr/>
        <p:nvPr/>
      </p:nvGrpSpPr>
      <p:grpSpPr>
        <a:xfrm>
          <a:off x="0" y="0"/>
          <a:ext cx="0" cy="0"/>
          <a:chOff x="0" y="0"/>
          <a:chExt cx="0" cy="0"/>
        </a:xfrm>
      </p:grpSpPr>
      <p:sp>
        <p:nvSpPr>
          <p:cNvPr id="134" name="Google Shape;134;p6"/>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203200" lvl="0" marL="0" rtl="0" algn="ctr">
              <a:lnSpc>
                <a:spcPct val="115000"/>
              </a:lnSpc>
              <a:spcBef>
                <a:spcPts val="0"/>
              </a:spcBef>
              <a:spcAft>
                <a:spcPts val="0"/>
              </a:spcAft>
              <a:buClr>
                <a:srgbClr val="1CADE4"/>
              </a:buClr>
              <a:buSzPts val="3200"/>
              <a:buFont typeface="Twentieth Century"/>
              <a:buChar char=" "/>
            </a:pPr>
            <a:r>
              <a:rPr b="1" lang="en-US" sz="3200" cap="none">
                <a:solidFill>
                  <a:srgbClr val="000000"/>
                </a:solidFill>
              </a:rPr>
              <a:t>ASSET ACCOUNTS </a:t>
            </a:r>
            <a:endParaRPr b="1" sz="2800" cap="none">
              <a:solidFill>
                <a:srgbClr val="000000"/>
              </a:solidFill>
            </a:endParaRPr>
          </a:p>
        </p:txBody>
      </p:sp>
      <p:sp>
        <p:nvSpPr>
          <p:cNvPr id="135" name="Google Shape;135;p6"/>
          <p:cNvSpPr txBox="1"/>
          <p:nvPr>
            <p:ph idx="1" type="body"/>
          </p:nvPr>
        </p:nvSpPr>
        <p:spPr>
          <a:xfrm>
            <a:off x="912822" y="920215"/>
            <a:ext cx="8529849" cy="5937785"/>
          </a:xfrm>
          <a:prstGeom prst="rect">
            <a:avLst/>
          </a:prstGeom>
          <a:noFill/>
          <a:ln>
            <a:noFill/>
          </a:ln>
        </p:spPr>
        <p:txBody>
          <a:bodyPr anchorCtr="0" anchor="t" bIns="45700" lIns="45700" spcFirstLastPara="1" rIns="45700" wrap="square" tIns="45700">
            <a:noAutofit/>
          </a:bodyPr>
          <a:lstStyle/>
          <a:p>
            <a:pPr indent="-139700" lvl="0" marL="0" marR="0" rtl="0" algn="just">
              <a:lnSpc>
                <a:spcPct val="150000"/>
              </a:lnSpc>
              <a:spcBef>
                <a:spcPts val="0"/>
              </a:spcBef>
              <a:spcAft>
                <a:spcPts val="0"/>
              </a:spcAft>
              <a:buSzPts val="2200"/>
              <a:buChar char=" "/>
            </a:pPr>
            <a:r>
              <a:rPr lang="en-US"/>
              <a:t>As learned earlier, assets are resources that have future economic benefits for the business. The primary purpose of assets is that they be used in day to day operating activities in order to generate revenue either directly or indirectly. A separate account is established for each asset. Example of asset accounts include:</a:t>
            </a:r>
            <a:endParaRPr/>
          </a:p>
          <a:p>
            <a:pPr indent="-342900" lvl="0" marL="342900" marR="0" rtl="0" algn="l">
              <a:lnSpc>
                <a:spcPct val="115000"/>
              </a:lnSpc>
              <a:spcBef>
                <a:spcPts val="800"/>
              </a:spcBef>
              <a:spcAft>
                <a:spcPts val="0"/>
              </a:spcAft>
              <a:buSzPts val="2200"/>
              <a:buFont typeface="Noto Sans Symbols"/>
              <a:buChar char="⮚"/>
            </a:pPr>
            <a:r>
              <a:rPr b="1" lang="en-US"/>
              <a:t>Cash </a:t>
            </a:r>
            <a:r>
              <a:rPr lang="en-US"/>
              <a:t>has future purchasing power. Coins, currency, cheques, and bank account balances are examples of cash. </a:t>
            </a:r>
            <a:endParaRPr/>
          </a:p>
          <a:p>
            <a:pPr indent="-342900" lvl="0" marL="342900" marR="0" rtl="0" algn="l">
              <a:lnSpc>
                <a:spcPct val="115000"/>
              </a:lnSpc>
              <a:spcBef>
                <a:spcPts val="0"/>
              </a:spcBef>
              <a:spcAft>
                <a:spcPts val="0"/>
              </a:spcAft>
              <a:buSzPts val="2200"/>
              <a:buFont typeface="Noto Sans Symbols"/>
              <a:buChar char="⮚"/>
            </a:pPr>
            <a:r>
              <a:rPr b="1" lang="en-US"/>
              <a:t>Accounts receivable </a:t>
            </a:r>
            <a:r>
              <a:rPr lang="en-US"/>
              <a:t>occur when products or services are sold on credit. When a sale occurs on account or on credit, the customer has not paid cash but promises to pay in the future. </a:t>
            </a:r>
            <a:endParaRPr/>
          </a:p>
          <a:p>
            <a:pPr indent="-342900" lvl="0" marL="342900" marR="0" rtl="0" algn="l">
              <a:lnSpc>
                <a:spcPct val="115000"/>
              </a:lnSpc>
              <a:spcBef>
                <a:spcPts val="0"/>
              </a:spcBef>
              <a:spcAft>
                <a:spcPts val="0"/>
              </a:spcAft>
              <a:buSzPts val="2200"/>
              <a:buFont typeface="Noto Sans Symbols"/>
              <a:buChar char="⮚"/>
            </a:pPr>
            <a:r>
              <a:rPr b="1" lang="en-US"/>
              <a:t>Notes receivable </a:t>
            </a:r>
            <a:r>
              <a:rPr lang="en-US"/>
              <a:t>are formal promises to pay accounts receivable on a specific future date along with a predetermined amount of interest. </a:t>
            </a:r>
            <a:endParaRPr/>
          </a:p>
          <a:p>
            <a:pPr indent="0" lvl="0" marL="0" rtl="0" algn="l">
              <a:lnSpc>
                <a:spcPct val="150000"/>
              </a:lnSpc>
              <a:spcBef>
                <a:spcPts val="1200"/>
              </a:spcBef>
              <a:spcAft>
                <a:spcPts val="0"/>
              </a:spcAft>
              <a:buSzPts val="2200"/>
              <a:buNone/>
            </a:pPr>
            <a:r>
              <a:t/>
            </a:r>
            <a:endParaRPr/>
          </a:p>
        </p:txBody>
      </p:sp>
      <p:sp>
        <p:nvSpPr>
          <p:cNvPr id="136" name="Google Shape;136;p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37" name="Google Shape;137;p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1" name="Shape 141"/>
        <p:cNvGrpSpPr/>
        <p:nvPr/>
      </p:nvGrpSpPr>
      <p:grpSpPr>
        <a:xfrm>
          <a:off x="0" y="0"/>
          <a:ext cx="0" cy="0"/>
          <a:chOff x="0" y="0"/>
          <a:chExt cx="0" cy="0"/>
        </a:xfrm>
      </p:grpSpPr>
      <p:sp>
        <p:nvSpPr>
          <p:cNvPr id="142" name="Google Shape;142;p7"/>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US" sz="3200"/>
              <a:t>ASSET ACCOUNTS</a:t>
            </a:r>
            <a:endParaRPr sz="3200"/>
          </a:p>
        </p:txBody>
      </p:sp>
      <p:sp>
        <p:nvSpPr>
          <p:cNvPr id="143" name="Google Shape;143;p7"/>
          <p:cNvSpPr txBox="1"/>
          <p:nvPr>
            <p:ph idx="1" type="body"/>
          </p:nvPr>
        </p:nvSpPr>
        <p:spPr>
          <a:xfrm>
            <a:off x="912822" y="1074760"/>
            <a:ext cx="8420393" cy="5460284"/>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Font typeface="Noto Sans Symbols"/>
              <a:buChar char="⮚"/>
            </a:pPr>
            <a:r>
              <a:rPr b="1" lang="en-US" sz="2400"/>
              <a:t>Unused supplies </a:t>
            </a:r>
            <a:r>
              <a:rPr lang="en-US" sz="2400"/>
              <a:t>are things like paper, staples, and other business stock to be used in the future. If the supplies are used before the end of the accounting period or immaterial in amounts, they are considered an expense of the period rather than an asset. </a:t>
            </a:r>
            <a:endParaRPr/>
          </a:p>
          <a:p>
            <a:pPr indent="-152400" lvl="0" marL="91440" rtl="0" algn="just">
              <a:lnSpc>
                <a:spcPct val="90000"/>
              </a:lnSpc>
              <a:spcBef>
                <a:spcPts val="1400"/>
              </a:spcBef>
              <a:spcAft>
                <a:spcPts val="0"/>
              </a:spcAft>
              <a:buSzPts val="2400"/>
              <a:buFont typeface="Noto Sans Symbols"/>
              <a:buChar char="⮚"/>
            </a:pPr>
            <a:r>
              <a:rPr b="1" lang="en-US" sz="2400"/>
              <a:t>Merchandize inventory </a:t>
            </a:r>
            <a:r>
              <a:rPr lang="en-US" sz="2400"/>
              <a:t>are items to be sold in the future. </a:t>
            </a:r>
            <a:endParaRPr/>
          </a:p>
          <a:p>
            <a:pPr indent="-152400" lvl="0" marL="91440" rtl="0" algn="just">
              <a:lnSpc>
                <a:spcPct val="90000"/>
              </a:lnSpc>
              <a:spcBef>
                <a:spcPts val="1400"/>
              </a:spcBef>
              <a:spcAft>
                <a:spcPts val="0"/>
              </a:spcAft>
              <a:buSzPts val="2400"/>
              <a:buFont typeface="Noto Sans Symbols"/>
              <a:buChar char="⮚"/>
            </a:pPr>
            <a:r>
              <a:rPr b="1" lang="en-US" sz="2400"/>
              <a:t>Prepaid insurance </a:t>
            </a:r>
            <a:r>
              <a:rPr lang="en-US" sz="2400"/>
              <a:t>represents an amount paid in advance for insurance. The prepaid insurance will be used in the future.</a:t>
            </a:r>
            <a:endParaRPr/>
          </a:p>
          <a:p>
            <a:pPr indent="-152400" lvl="0" marL="91440" rtl="0" algn="just">
              <a:lnSpc>
                <a:spcPct val="90000"/>
              </a:lnSpc>
              <a:spcBef>
                <a:spcPts val="1400"/>
              </a:spcBef>
              <a:spcAft>
                <a:spcPts val="0"/>
              </a:spcAft>
              <a:buSzPts val="2400"/>
              <a:buFont typeface="Noto Sans Symbols"/>
              <a:buChar char="⮚"/>
            </a:pPr>
            <a:r>
              <a:rPr b="1" lang="en-US" sz="2400"/>
              <a:t>Prepaid rent </a:t>
            </a:r>
            <a:r>
              <a:rPr lang="en-US" sz="2400"/>
              <a:t>represents an amount paid in advance for rent. The prepaid rent will be used in the future. </a:t>
            </a:r>
            <a:endParaRPr/>
          </a:p>
          <a:p>
            <a:pPr indent="-152400" lvl="0" marL="91440" rtl="0" algn="just">
              <a:lnSpc>
                <a:spcPct val="90000"/>
              </a:lnSpc>
              <a:spcBef>
                <a:spcPts val="1400"/>
              </a:spcBef>
              <a:spcAft>
                <a:spcPts val="0"/>
              </a:spcAft>
              <a:buSzPts val="2400"/>
              <a:buFont typeface="Noto Sans Symbols"/>
              <a:buChar char="⮚"/>
            </a:pPr>
            <a:r>
              <a:rPr b="1" lang="en-US" sz="2400"/>
              <a:t>Buildings </a:t>
            </a:r>
            <a:r>
              <a:rPr lang="en-US" sz="2400"/>
              <a:t>indirectly help a business generate revenue over future accounting periods since they provide space for day-to-day operating activities. </a:t>
            </a:r>
            <a:endParaRPr/>
          </a:p>
          <a:p>
            <a:pPr indent="-152400" lvl="0" marL="91440" rtl="0" algn="just">
              <a:lnSpc>
                <a:spcPct val="90000"/>
              </a:lnSpc>
              <a:spcBef>
                <a:spcPts val="1400"/>
              </a:spcBef>
              <a:spcAft>
                <a:spcPts val="0"/>
              </a:spcAft>
              <a:buSzPts val="2400"/>
              <a:buFont typeface="Noto Sans Symbols"/>
              <a:buChar char="⮚"/>
            </a:pPr>
            <a:r>
              <a:rPr b="1" lang="en-US" sz="2400"/>
              <a:t>Land </a:t>
            </a:r>
            <a:r>
              <a:rPr lang="en-US" sz="2400"/>
              <a:t>cost must be in a separate account from any building that</a:t>
            </a:r>
            <a:endParaRPr/>
          </a:p>
        </p:txBody>
      </p:sp>
      <p:sp>
        <p:nvSpPr>
          <p:cNvPr id="144" name="Google Shape;144;p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45" name="Google Shape;145;p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8"/>
          <p:cNvSpPr txBox="1"/>
          <p:nvPr>
            <p:ph type="title"/>
          </p:nvPr>
        </p:nvSpPr>
        <p:spPr>
          <a:xfrm>
            <a:off x="1022278" y="322956"/>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b="1" lang="en-US" sz="3200"/>
              <a:t>LIABILITY ACCOUNTS</a:t>
            </a:r>
            <a:endParaRPr b="1" sz="3200"/>
          </a:p>
        </p:txBody>
      </p:sp>
      <p:sp>
        <p:nvSpPr>
          <p:cNvPr id="151" name="Google Shape;151;p8"/>
          <p:cNvSpPr txBox="1"/>
          <p:nvPr>
            <p:ph idx="1" type="body"/>
          </p:nvPr>
        </p:nvSpPr>
        <p:spPr>
          <a:xfrm>
            <a:off x="912822" y="1074760"/>
            <a:ext cx="8420393" cy="5460284"/>
          </a:xfrm>
          <a:prstGeom prst="rect">
            <a:avLst/>
          </a:prstGeom>
          <a:noFill/>
          <a:ln>
            <a:noFill/>
          </a:ln>
        </p:spPr>
        <p:txBody>
          <a:bodyPr anchorCtr="0" anchor="t" bIns="45700" lIns="45700" spcFirstLastPara="1" rIns="45700" wrap="square" tIns="45700">
            <a:noAutofit/>
          </a:bodyPr>
          <a:lstStyle/>
          <a:p>
            <a:pPr indent="-139700" lvl="0" marL="91440" rtl="0" algn="just">
              <a:lnSpc>
                <a:spcPct val="90000"/>
              </a:lnSpc>
              <a:spcBef>
                <a:spcPts val="0"/>
              </a:spcBef>
              <a:spcAft>
                <a:spcPts val="0"/>
              </a:spcAft>
              <a:buSzPts val="2200"/>
              <a:buChar char=" "/>
            </a:pPr>
            <a:r>
              <a:rPr lang="en-US"/>
              <a:t>From the previous lessons, a liability is an obligation to pay for an asset in the future. Among the benefits of liabilities, is to finance the purchase of assets like machinery, buildings, land, fixtures, equipment among other assets. Examples of liabilities are listed below;</a:t>
            </a:r>
            <a:endParaRPr/>
          </a:p>
          <a:p>
            <a:pPr indent="-139700" lvl="0" marL="91440" rtl="0" algn="just">
              <a:lnSpc>
                <a:spcPct val="90000"/>
              </a:lnSpc>
              <a:spcBef>
                <a:spcPts val="1400"/>
              </a:spcBef>
              <a:spcAft>
                <a:spcPts val="0"/>
              </a:spcAft>
              <a:buSzPts val="2200"/>
              <a:buChar char=" "/>
            </a:pPr>
            <a:r>
              <a:rPr lang="en-US"/>
              <a:t>Accounts payable are debts owed to suppliers for goods purchased or services received as a result of day-to-day operating activities. An example of a service received on credit might be a plumber billing the business for a repair.</a:t>
            </a:r>
            <a:endParaRPr/>
          </a:p>
          <a:p>
            <a:pPr indent="-139700" lvl="0" marL="91440" rtl="0" algn="just">
              <a:lnSpc>
                <a:spcPct val="90000"/>
              </a:lnSpc>
              <a:spcBef>
                <a:spcPts val="1400"/>
              </a:spcBef>
              <a:spcAft>
                <a:spcPts val="0"/>
              </a:spcAft>
              <a:buSzPts val="2200"/>
              <a:buChar char=" "/>
            </a:pPr>
            <a:r>
              <a:rPr lang="en-US"/>
              <a:t>Wages payable are wages owed to employees for work performed but not paid at the balance sheet date.</a:t>
            </a:r>
            <a:endParaRPr/>
          </a:p>
          <a:p>
            <a:pPr indent="-139700" lvl="0" marL="91440" rtl="0" algn="just">
              <a:lnSpc>
                <a:spcPct val="90000"/>
              </a:lnSpc>
              <a:spcBef>
                <a:spcPts val="1400"/>
              </a:spcBef>
              <a:spcAft>
                <a:spcPts val="0"/>
              </a:spcAft>
              <a:buSzPts val="2200"/>
              <a:buChar char=" "/>
            </a:pPr>
            <a:r>
              <a:rPr lang="en-US"/>
              <a:t>Bank loans are debts owed to a bank or other financial institution.</a:t>
            </a:r>
            <a:endParaRPr/>
          </a:p>
          <a:p>
            <a:pPr indent="-139700" lvl="0" marL="91440" rtl="0" algn="just">
              <a:lnSpc>
                <a:spcPct val="90000"/>
              </a:lnSpc>
              <a:spcBef>
                <a:spcPts val="1400"/>
              </a:spcBef>
              <a:spcAft>
                <a:spcPts val="0"/>
              </a:spcAft>
              <a:buSzPts val="2200"/>
              <a:buChar char=" "/>
            </a:pPr>
            <a:r>
              <a:rPr lang="en-US"/>
              <a:t>Unearned revenues are payments received in advance of the product or service being provided. If a customer pays $1,000 for an automobile repair to be done in the next accounting period, this is recorded as a liability.</a:t>
            </a:r>
            <a:endParaRPr/>
          </a:p>
        </p:txBody>
      </p:sp>
      <p:sp>
        <p:nvSpPr>
          <p:cNvPr id="152" name="Google Shape;152;p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53" name="Google Shape;153;p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7" name="Shape 157"/>
        <p:cNvGrpSpPr/>
        <p:nvPr/>
      </p:nvGrpSpPr>
      <p:grpSpPr>
        <a:xfrm>
          <a:off x="0" y="0"/>
          <a:ext cx="0" cy="0"/>
          <a:chOff x="0" y="0"/>
          <a:chExt cx="0" cy="0"/>
        </a:xfrm>
      </p:grpSpPr>
      <p:sp>
        <p:nvSpPr>
          <p:cNvPr id="158" name="Google Shape;158;p9"/>
          <p:cNvSpPr txBox="1"/>
          <p:nvPr>
            <p:ph type="title"/>
          </p:nvPr>
        </p:nvSpPr>
        <p:spPr>
          <a:xfrm>
            <a:off x="914673" y="325602"/>
            <a:ext cx="8420393" cy="69481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b="1" lang="en-US" sz="3200"/>
              <a:t>SHAREHOLDERS’ EQUITY ACCOUNTS</a:t>
            </a:r>
            <a:endParaRPr sz="3200"/>
          </a:p>
        </p:txBody>
      </p:sp>
      <p:sp>
        <p:nvSpPr>
          <p:cNvPr id="159" name="Google Shape;159;p9"/>
          <p:cNvSpPr txBox="1"/>
          <p:nvPr>
            <p:ph idx="1" type="body"/>
          </p:nvPr>
        </p:nvSpPr>
        <p:spPr>
          <a:xfrm>
            <a:off x="735803" y="1181285"/>
            <a:ext cx="8778131" cy="4708479"/>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lang="en-US" sz="2400"/>
              <a:t>Equity represents the net assets owned by the owners of an entity. This is made up of; Share capital, Retained Earnings, dividends, revenues and expenses. Share capital represents the investments made by the real owners of an entity through the resources committed into the corporation while retained earnings represents the total of all net incomes earned over the life of a corporation to the present less any dividends paid out to the shareholders over the given period. These accounts include:</a:t>
            </a:r>
            <a:endParaRPr/>
          </a:p>
          <a:p>
            <a:pPr indent="-152400" lvl="1" marL="265176" rtl="0" algn="just">
              <a:lnSpc>
                <a:spcPct val="90000"/>
              </a:lnSpc>
              <a:spcBef>
                <a:spcPts val="400"/>
              </a:spcBef>
              <a:spcAft>
                <a:spcPts val="0"/>
              </a:spcAft>
              <a:buSzPts val="2400"/>
              <a:buFont typeface="Noto Sans Symbols"/>
              <a:buChar char="⮚"/>
            </a:pPr>
            <a:r>
              <a:rPr lang="en-US" sz="2400"/>
              <a:t>Share capital account</a:t>
            </a:r>
            <a:endParaRPr/>
          </a:p>
          <a:p>
            <a:pPr indent="-152400" lvl="1" marL="265176" rtl="0" algn="just">
              <a:lnSpc>
                <a:spcPct val="90000"/>
              </a:lnSpc>
              <a:spcBef>
                <a:spcPts val="600"/>
              </a:spcBef>
              <a:spcAft>
                <a:spcPts val="0"/>
              </a:spcAft>
              <a:buSzPts val="2400"/>
              <a:buFont typeface="Noto Sans Symbols"/>
              <a:buChar char="⮚"/>
            </a:pPr>
            <a:r>
              <a:rPr lang="en-US" sz="2400"/>
              <a:t>Retained earnings account</a:t>
            </a:r>
            <a:endParaRPr/>
          </a:p>
          <a:p>
            <a:pPr indent="-152400" lvl="1" marL="265176" rtl="0" algn="just">
              <a:lnSpc>
                <a:spcPct val="90000"/>
              </a:lnSpc>
              <a:spcBef>
                <a:spcPts val="600"/>
              </a:spcBef>
              <a:spcAft>
                <a:spcPts val="0"/>
              </a:spcAft>
              <a:buSzPts val="2400"/>
              <a:buFont typeface="Noto Sans Symbols"/>
              <a:buChar char="⮚"/>
            </a:pPr>
            <a:r>
              <a:rPr lang="en-US" sz="2400"/>
              <a:t>Dividends account</a:t>
            </a:r>
            <a:endParaRPr/>
          </a:p>
          <a:p>
            <a:pPr indent="-152400" lvl="1" marL="265176" rtl="0" algn="just">
              <a:lnSpc>
                <a:spcPct val="90000"/>
              </a:lnSpc>
              <a:spcBef>
                <a:spcPts val="600"/>
              </a:spcBef>
              <a:spcAft>
                <a:spcPts val="0"/>
              </a:spcAft>
              <a:buSzPts val="2400"/>
              <a:buFont typeface="Noto Sans Symbols"/>
              <a:buChar char="⮚"/>
            </a:pPr>
            <a:r>
              <a:rPr lang="en-US" sz="2400"/>
              <a:t>Revenue accounts</a:t>
            </a:r>
            <a:endParaRPr/>
          </a:p>
          <a:p>
            <a:pPr indent="-152400" lvl="1" marL="265176" rtl="0" algn="just">
              <a:lnSpc>
                <a:spcPct val="90000"/>
              </a:lnSpc>
              <a:spcBef>
                <a:spcPts val="600"/>
              </a:spcBef>
              <a:spcAft>
                <a:spcPts val="0"/>
              </a:spcAft>
              <a:buSzPts val="2400"/>
              <a:buFont typeface="Noto Sans Symbols"/>
              <a:buChar char="⮚"/>
            </a:pPr>
            <a:r>
              <a:rPr lang="en-US" sz="2400"/>
              <a:t>Expenses account.</a:t>
            </a:r>
            <a:endParaRPr sz="2800"/>
          </a:p>
          <a:p>
            <a:pPr indent="0" lvl="0" marL="0" rtl="0" algn="just">
              <a:lnSpc>
                <a:spcPct val="150000"/>
              </a:lnSpc>
              <a:spcBef>
                <a:spcPts val="1600"/>
              </a:spcBef>
              <a:spcAft>
                <a:spcPts val="0"/>
              </a:spcAft>
              <a:buSzPts val="2800"/>
              <a:buNone/>
            </a:pPr>
            <a:r>
              <a:t/>
            </a:r>
            <a:endParaRPr sz="2800"/>
          </a:p>
        </p:txBody>
      </p:sp>
      <p:sp>
        <p:nvSpPr>
          <p:cNvPr id="160" name="Google Shape;160;p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1" name="Google Shape;161;p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5" name="Shape 165"/>
        <p:cNvGrpSpPr/>
        <p:nvPr/>
      </p:nvGrpSpPr>
      <p:grpSpPr>
        <a:xfrm>
          <a:off x="0" y="0"/>
          <a:ext cx="0" cy="0"/>
          <a:chOff x="0" y="0"/>
          <a:chExt cx="0" cy="0"/>
        </a:xfrm>
      </p:grpSpPr>
      <p:sp>
        <p:nvSpPr>
          <p:cNvPr id="166" name="Google Shape;166;p10"/>
          <p:cNvSpPr txBox="1"/>
          <p:nvPr>
            <p:ph type="title"/>
          </p:nvPr>
        </p:nvSpPr>
        <p:spPr>
          <a:xfrm>
            <a:off x="805219" y="187178"/>
            <a:ext cx="8237182" cy="779868"/>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lang="en-US" sz="3200"/>
              <a:t>THE DOUBLE ENTRY SYSTEM OF ACCOUNTING</a:t>
            </a:r>
            <a:endParaRPr sz="3200"/>
          </a:p>
        </p:txBody>
      </p:sp>
      <p:sp>
        <p:nvSpPr>
          <p:cNvPr id="167" name="Google Shape;167;p10"/>
          <p:cNvSpPr txBox="1"/>
          <p:nvPr>
            <p:ph idx="1" type="body"/>
          </p:nvPr>
        </p:nvSpPr>
        <p:spPr>
          <a:xfrm>
            <a:off x="985260" y="1213605"/>
            <a:ext cx="8397279" cy="5014917"/>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lang="en-US" sz="2800"/>
              <a:t>The Accounting equation forms the basis of double entry and therefore it should always be maintained.  Any change in assets, liabilities or capital will have a double effect such that assets will always be equal to liabilities plus capital.  If the owners put in additional capital then this will increase the cash at bank and the capital amount therefore the equation is still maintained. A ledger account is normally referred to as a T-account due to the shape of its structure. Below is an illustration of a typical ledger account.</a:t>
            </a:r>
            <a:endParaRPr sz="2800"/>
          </a:p>
          <a:p>
            <a:pPr indent="0" lvl="0" marL="91440" rtl="0" algn="just">
              <a:lnSpc>
                <a:spcPct val="150000"/>
              </a:lnSpc>
              <a:spcBef>
                <a:spcPts val="1400"/>
              </a:spcBef>
              <a:spcAft>
                <a:spcPts val="0"/>
              </a:spcAft>
              <a:buSzPts val="2800"/>
              <a:buFont typeface="Noto Sans Symbols"/>
              <a:buNone/>
            </a:pPr>
            <a:r>
              <a:t/>
            </a:r>
            <a:endParaRPr sz="2800"/>
          </a:p>
        </p:txBody>
      </p:sp>
      <p:sp>
        <p:nvSpPr>
          <p:cNvPr id="168" name="Google Shape;168;p1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69" name="Google Shape;169;p1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3" name="Shape 173"/>
        <p:cNvGrpSpPr/>
        <p:nvPr/>
      </p:nvGrpSpPr>
      <p:grpSpPr>
        <a:xfrm>
          <a:off x="0" y="0"/>
          <a:ext cx="0" cy="0"/>
          <a:chOff x="0" y="0"/>
          <a:chExt cx="0" cy="0"/>
        </a:xfrm>
      </p:grpSpPr>
      <p:sp>
        <p:nvSpPr>
          <p:cNvPr id="174" name="Google Shape;174;p11"/>
          <p:cNvSpPr txBox="1"/>
          <p:nvPr>
            <p:ph type="title"/>
          </p:nvPr>
        </p:nvSpPr>
        <p:spPr>
          <a:xfrm>
            <a:off x="859809" y="107545"/>
            <a:ext cx="8366078" cy="861446"/>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DOUBLE ENTRY SYSTEM OF ACCOUNTING CONT.</a:t>
            </a:r>
            <a:endParaRPr sz="2800"/>
          </a:p>
        </p:txBody>
      </p:sp>
      <p:sp>
        <p:nvSpPr>
          <p:cNvPr id="175" name="Google Shape;175;p11"/>
          <p:cNvSpPr txBox="1"/>
          <p:nvPr>
            <p:ph idx="1" type="body"/>
          </p:nvPr>
        </p:nvSpPr>
        <p:spPr>
          <a:xfrm>
            <a:off x="859808" y="968991"/>
            <a:ext cx="8502555" cy="5268036"/>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lang="en-US" sz="2800"/>
              <a:t>In this account the date will show the opening period of the asset, liability or capital i.e. the balance brought forward.  It will also show the date when a transaction took place (i.e. either an asset was bought or liability incurred). The detail column (also called the particulars column) shows the nature of the transaction and reference to the corresponding account.  The Folio Column for purposes of detailed recording shows the reference number of the corresponding account.  The amount column shows the amount of the asset, liability or capital.</a:t>
            </a:r>
            <a:endParaRPr sz="2800"/>
          </a:p>
          <a:p>
            <a:pPr indent="-177800" lvl="0" marL="91440" rtl="0" algn="just">
              <a:lnSpc>
                <a:spcPct val="90000"/>
              </a:lnSpc>
              <a:spcBef>
                <a:spcPts val="1400"/>
              </a:spcBef>
              <a:spcAft>
                <a:spcPts val="0"/>
              </a:spcAft>
              <a:buSzPts val="2800"/>
              <a:buChar char=" "/>
            </a:pPr>
            <a:r>
              <a:rPr lang="en-US" sz="2800"/>
              <a:t> </a:t>
            </a:r>
            <a:endParaRPr sz="2800"/>
          </a:p>
          <a:p>
            <a:pPr indent="0" lvl="0" marL="0" rtl="0" algn="just">
              <a:lnSpc>
                <a:spcPct val="100000"/>
              </a:lnSpc>
              <a:spcBef>
                <a:spcPts val="1400"/>
              </a:spcBef>
              <a:spcAft>
                <a:spcPts val="0"/>
              </a:spcAft>
              <a:buSzPts val="3200"/>
              <a:buNone/>
            </a:pPr>
            <a:r>
              <a:rPr lang="en-US" sz="3200"/>
              <a:t> </a:t>
            </a:r>
            <a:endParaRPr sz="3200"/>
          </a:p>
        </p:txBody>
      </p:sp>
      <p:sp>
        <p:nvSpPr>
          <p:cNvPr id="176" name="Google Shape;176;p1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77" name="Google Shape;177;p1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1" name="Shape 181"/>
        <p:cNvGrpSpPr/>
        <p:nvPr/>
      </p:nvGrpSpPr>
      <p:grpSpPr>
        <a:xfrm>
          <a:off x="0" y="0"/>
          <a:ext cx="0" cy="0"/>
          <a:chOff x="0" y="0"/>
          <a:chExt cx="0" cy="0"/>
        </a:xfrm>
      </p:grpSpPr>
      <p:sp>
        <p:nvSpPr>
          <p:cNvPr id="182" name="Google Shape;182;p12"/>
          <p:cNvSpPr txBox="1"/>
          <p:nvPr>
            <p:ph type="title"/>
          </p:nvPr>
        </p:nvSpPr>
        <p:spPr>
          <a:xfrm>
            <a:off x="1024129" y="107545"/>
            <a:ext cx="8018272" cy="875094"/>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DOUBLE ENTRY SYSTEM OF ACCOUNTING CONT.</a:t>
            </a:r>
            <a:endParaRPr sz="2800"/>
          </a:p>
        </p:txBody>
      </p:sp>
      <p:sp>
        <p:nvSpPr>
          <p:cNvPr id="183" name="Google Shape;183;p12"/>
          <p:cNvSpPr txBox="1"/>
          <p:nvPr>
            <p:ph idx="1" type="body"/>
          </p:nvPr>
        </p:nvSpPr>
        <p:spPr>
          <a:xfrm>
            <a:off x="878558" y="1091821"/>
            <a:ext cx="8570794" cy="5332441"/>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lang="en-US" sz="2400"/>
              <a:t>The left side of the account is called the debit side and the right side is called the credit side.  All assets are shown or recorded on the debit side while all the liabilities and capital are recorded on the credit side.  Each type of asset or liability must have its own account whereby all transactions affecting them are recorded in this account.  Therefore, there should be an account for Premises, Plant and Machinery, Stock, Debtors, Creditors etc. Under the accounting equation if all assets are represented by liabilities and capital therefore all debits should be the same as credits. For the double entry to be reflected in the accounts, every debit entry must have a corresponding credit entry.  The transactions affecting these accounts are posted in the account as debit entry and credit entry to complete the double entry.</a:t>
            </a:r>
            <a:endParaRPr sz="2400"/>
          </a:p>
          <a:p>
            <a:pPr indent="0" lvl="0" marL="91440" rtl="0" algn="just">
              <a:lnSpc>
                <a:spcPct val="100000"/>
              </a:lnSpc>
              <a:spcBef>
                <a:spcPts val="1400"/>
              </a:spcBef>
              <a:spcAft>
                <a:spcPts val="0"/>
              </a:spcAft>
              <a:buSzPts val="2000"/>
              <a:buFont typeface="Noto Sans Symbols"/>
              <a:buNone/>
            </a:pPr>
            <a:r>
              <a:t/>
            </a:r>
            <a:endParaRPr sz="2000"/>
          </a:p>
        </p:txBody>
      </p:sp>
      <p:sp>
        <p:nvSpPr>
          <p:cNvPr id="184" name="Google Shape;184;p1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85" name="Google Shape;185;p1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9" name="Shape 189"/>
        <p:cNvGrpSpPr/>
        <p:nvPr/>
      </p:nvGrpSpPr>
      <p:grpSpPr>
        <a:xfrm>
          <a:off x="0" y="0"/>
          <a:ext cx="0" cy="0"/>
          <a:chOff x="0" y="0"/>
          <a:chExt cx="0" cy="0"/>
        </a:xfrm>
      </p:grpSpPr>
      <p:sp>
        <p:nvSpPr>
          <p:cNvPr id="190" name="Google Shape;190;p13"/>
          <p:cNvSpPr txBox="1"/>
          <p:nvPr>
            <p:ph type="title"/>
          </p:nvPr>
        </p:nvSpPr>
        <p:spPr>
          <a:xfrm>
            <a:off x="1075644" y="325601"/>
            <a:ext cx="8018272" cy="629434"/>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DOUBLE ENTRY SYSTEM OF ACCOUNTING</a:t>
            </a:r>
            <a:endParaRPr sz="2800"/>
          </a:p>
        </p:txBody>
      </p:sp>
      <p:sp>
        <p:nvSpPr>
          <p:cNvPr id="191" name="Google Shape;191;p13"/>
          <p:cNvSpPr txBox="1"/>
          <p:nvPr>
            <p:ph idx="1" type="body"/>
          </p:nvPr>
        </p:nvSpPr>
        <p:spPr>
          <a:xfrm>
            <a:off x="860356" y="1114203"/>
            <a:ext cx="8722992" cy="5743797"/>
          </a:xfrm>
          <a:prstGeom prst="rect">
            <a:avLst/>
          </a:prstGeom>
          <a:noFill/>
          <a:ln>
            <a:noFill/>
          </a:ln>
        </p:spPr>
        <p:txBody>
          <a:bodyPr anchorCtr="0" anchor="t" bIns="45700" lIns="45700" spcFirstLastPara="1" rIns="45700" wrap="square" tIns="45700">
            <a:noAutofit/>
          </a:bodyPr>
          <a:lstStyle/>
          <a:p>
            <a:pPr indent="-177800" lvl="0" marL="91440" rtl="0" algn="l">
              <a:lnSpc>
                <a:spcPct val="90000"/>
              </a:lnSpc>
              <a:spcBef>
                <a:spcPts val="0"/>
              </a:spcBef>
              <a:spcAft>
                <a:spcPts val="0"/>
              </a:spcAft>
              <a:buSzPts val="2800"/>
              <a:buChar char=" "/>
            </a:pPr>
            <a:r>
              <a:rPr b="1" lang="en-US" sz="2800"/>
              <a:t>When we make a debit entry we are either:</a:t>
            </a:r>
            <a:endParaRPr sz="2800"/>
          </a:p>
          <a:p>
            <a:pPr indent="-177800" lvl="0" marL="91440" rtl="0" algn="l">
              <a:lnSpc>
                <a:spcPct val="90000"/>
              </a:lnSpc>
              <a:spcBef>
                <a:spcPts val="1400"/>
              </a:spcBef>
              <a:spcAft>
                <a:spcPts val="0"/>
              </a:spcAft>
              <a:buSzPts val="2800"/>
              <a:buFont typeface="Noto Sans Symbols"/>
              <a:buChar char="⮚"/>
            </a:pPr>
            <a:r>
              <a:rPr lang="en-US" sz="2800"/>
              <a:t>Increasing the value of an asset.</a:t>
            </a:r>
            <a:endParaRPr sz="2800"/>
          </a:p>
          <a:p>
            <a:pPr indent="-177800" lvl="0" marL="91440" rtl="0" algn="l">
              <a:lnSpc>
                <a:spcPct val="90000"/>
              </a:lnSpc>
              <a:spcBef>
                <a:spcPts val="1400"/>
              </a:spcBef>
              <a:spcAft>
                <a:spcPts val="0"/>
              </a:spcAft>
              <a:buSzPts val="2800"/>
              <a:buFont typeface="Noto Sans Symbols"/>
              <a:buChar char="⮚"/>
            </a:pPr>
            <a:r>
              <a:rPr lang="en-US" sz="2800"/>
              <a:t>Reducing the value of a liability.</a:t>
            </a:r>
            <a:endParaRPr sz="2800"/>
          </a:p>
          <a:p>
            <a:pPr indent="-177800" lvl="0" marL="91440" rtl="0" algn="l">
              <a:lnSpc>
                <a:spcPct val="90000"/>
              </a:lnSpc>
              <a:spcBef>
                <a:spcPts val="1400"/>
              </a:spcBef>
              <a:spcAft>
                <a:spcPts val="0"/>
              </a:spcAft>
              <a:buSzPts val="2800"/>
              <a:buFont typeface="Noto Sans Symbols"/>
              <a:buChar char="⮚"/>
            </a:pPr>
            <a:r>
              <a:rPr lang="en-US" sz="2800"/>
              <a:t>Reducing the value of capital.</a:t>
            </a:r>
            <a:endParaRPr/>
          </a:p>
          <a:p>
            <a:pPr indent="0" lvl="0" marL="91440" rtl="0" algn="l">
              <a:lnSpc>
                <a:spcPct val="90000"/>
              </a:lnSpc>
              <a:spcBef>
                <a:spcPts val="1400"/>
              </a:spcBef>
              <a:spcAft>
                <a:spcPts val="0"/>
              </a:spcAft>
              <a:buSzPts val="2800"/>
              <a:buFont typeface="Noto Sans Symbols"/>
              <a:buNone/>
            </a:pPr>
            <a:r>
              <a:t/>
            </a:r>
            <a:endParaRPr sz="2800"/>
          </a:p>
          <a:p>
            <a:pPr indent="-177800" lvl="0" marL="91440" rtl="0" algn="l">
              <a:lnSpc>
                <a:spcPct val="90000"/>
              </a:lnSpc>
              <a:spcBef>
                <a:spcPts val="1400"/>
              </a:spcBef>
              <a:spcAft>
                <a:spcPts val="0"/>
              </a:spcAft>
              <a:buSzPts val="2800"/>
              <a:buChar char=" "/>
            </a:pPr>
            <a:r>
              <a:rPr b="1" lang="en-US" sz="2800"/>
              <a:t>When we make a credit entry we are either:</a:t>
            </a:r>
            <a:endParaRPr sz="2800"/>
          </a:p>
          <a:p>
            <a:pPr indent="-177800" lvl="0" marL="91440" rtl="0" algn="l">
              <a:lnSpc>
                <a:spcPct val="90000"/>
              </a:lnSpc>
              <a:spcBef>
                <a:spcPts val="1400"/>
              </a:spcBef>
              <a:spcAft>
                <a:spcPts val="0"/>
              </a:spcAft>
              <a:buSzPts val="2800"/>
              <a:buFont typeface="Noto Sans Symbols"/>
              <a:buChar char="⮚"/>
            </a:pPr>
            <a:r>
              <a:rPr lang="en-US" sz="2800"/>
              <a:t>Reducing the value of an asset.</a:t>
            </a:r>
            <a:endParaRPr sz="2800"/>
          </a:p>
          <a:p>
            <a:pPr indent="-177800" lvl="0" marL="91440" rtl="0" algn="l">
              <a:lnSpc>
                <a:spcPct val="90000"/>
              </a:lnSpc>
              <a:spcBef>
                <a:spcPts val="1400"/>
              </a:spcBef>
              <a:spcAft>
                <a:spcPts val="0"/>
              </a:spcAft>
              <a:buSzPts val="2800"/>
              <a:buFont typeface="Noto Sans Symbols"/>
              <a:buChar char="⮚"/>
            </a:pPr>
            <a:r>
              <a:rPr lang="en-US" sz="2800"/>
              <a:t>Increasing the value of a liability.</a:t>
            </a:r>
            <a:endParaRPr sz="2800"/>
          </a:p>
          <a:p>
            <a:pPr indent="-177800" lvl="0" marL="91440" rtl="0" algn="l">
              <a:lnSpc>
                <a:spcPct val="90000"/>
              </a:lnSpc>
              <a:spcBef>
                <a:spcPts val="1400"/>
              </a:spcBef>
              <a:spcAft>
                <a:spcPts val="0"/>
              </a:spcAft>
              <a:buSzPts val="2800"/>
              <a:buFont typeface="Noto Sans Symbols"/>
              <a:buChar char="⮚"/>
            </a:pPr>
            <a:r>
              <a:rPr lang="en-US" sz="2800"/>
              <a:t>Increasing the value of capital.</a:t>
            </a:r>
            <a:endParaRPr sz="2800"/>
          </a:p>
        </p:txBody>
      </p:sp>
      <p:sp>
        <p:nvSpPr>
          <p:cNvPr id="192" name="Google Shape;192;p1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193" name="Google Shape;193;p1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7" name="Shape 197"/>
        <p:cNvGrpSpPr/>
        <p:nvPr/>
      </p:nvGrpSpPr>
      <p:grpSpPr>
        <a:xfrm>
          <a:off x="0" y="0"/>
          <a:ext cx="0" cy="0"/>
          <a:chOff x="0" y="0"/>
          <a:chExt cx="0" cy="0"/>
        </a:xfrm>
      </p:grpSpPr>
      <p:sp>
        <p:nvSpPr>
          <p:cNvPr id="198" name="Google Shape;198;p14"/>
          <p:cNvSpPr txBox="1"/>
          <p:nvPr>
            <p:ph type="title"/>
          </p:nvPr>
        </p:nvSpPr>
        <p:spPr>
          <a:xfrm>
            <a:off x="1094783" y="325601"/>
            <a:ext cx="8018272" cy="643083"/>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DOUBLE ENTRY SYSTEM OF ACCOUNTING</a:t>
            </a:r>
            <a:endParaRPr sz="2400"/>
          </a:p>
        </p:txBody>
      </p:sp>
      <p:sp>
        <p:nvSpPr>
          <p:cNvPr id="199" name="Google Shape;199;p14"/>
          <p:cNvSpPr txBox="1"/>
          <p:nvPr>
            <p:ph idx="1" type="body"/>
          </p:nvPr>
        </p:nvSpPr>
        <p:spPr>
          <a:xfrm>
            <a:off x="845818" y="1103006"/>
            <a:ext cx="8516203" cy="5990528"/>
          </a:xfrm>
          <a:prstGeom prst="rect">
            <a:avLst/>
          </a:prstGeom>
          <a:noFill/>
          <a:ln>
            <a:noFill/>
          </a:ln>
        </p:spPr>
        <p:txBody>
          <a:bodyPr anchorCtr="0" anchor="t" bIns="45700" lIns="45700" spcFirstLastPara="1" rIns="45700" wrap="square" tIns="45700">
            <a:noAutofit/>
          </a:bodyPr>
          <a:lstStyle/>
          <a:p>
            <a:pPr indent="0" lvl="0" marL="0" rtl="0" algn="just">
              <a:lnSpc>
                <a:spcPct val="90000"/>
              </a:lnSpc>
              <a:spcBef>
                <a:spcPts val="0"/>
              </a:spcBef>
              <a:spcAft>
                <a:spcPts val="0"/>
              </a:spcAft>
              <a:buSzPts val="2400"/>
              <a:buNone/>
            </a:pPr>
            <a:r>
              <a:rPr lang="en-US" sz="2400"/>
              <a:t>NB: To record a transaction in the ledger accounts, the following steps or principles can be helpful to ensure the process is properly done and correctly.</a:t>
            </a:r>
            <a:endParaRPr/>
          </a:p>
          <a:p>
            <a:pPr indent="-457200" lvl="0" marL="457200" rtl="0" algn="just">
              <a:lnSpc>
                <a:spcPct val="90000"/>
              </a:lnSpc>
              <a:spcBef>
                <a:spcPts val="1400"/>
              </a:spcBef>
              <a:spcAft>
                <a:spcPts val="0"/>
              </a:spcAft>
              <a:buSzPts val="2400"/>
              <a:buAutoNum type="arabicPeriod"/>
            </a:pPr>
            <a:r>
              <a:rPr lang="en-US" sz="2400"/>
              <a:t>Take one transaction at a time starting with the first one in the season.</a:t>
            </a:r>
            <a:endParaRPr/>
          </a:p>
          <a:p>
            <a:pPr indent="-457200" lvl="0" marL="457200" rtl="0" algn="just">
              <a:lnSpc>
                <a:spcPct val="90000"/>
              </a:lnSpc>
              <a:spcBef>
                <a:spcPts val="1400"/>
              </a:spcBef>
              <a:spcAft>
                <a:spcPts val="0"/>
              </a:spcAft>
              <a:buSzPts val="2400"/>
              <a:buAutoNum type="arabicPeriod"/>
            </a:pPr>
            <a:r>
              <a:rPr lang="en-US" sz="2400"/>
              <a:t>In each transaction taken, identify the accounts involved, i.e. assets, liabilities. Capital, expenses or revenues so that you know which account to debit or credit.</a:t>
            </a:r>
            <a:endParaRPr/>
          </a:p>
          <a:p>
            <a:pPr indent="-457200" lvl="0" marL="457200" rtl="0" algn="just">
              <a:lnSpc>
                <a:spcPct val="90000"/>
              </a:lnSpc>
              <a:spcBef>
                <a:spcPts val="1400"/>
              </a:spcBef>
              <a:spcAft>
                <a:spcPts val="0"/>
              </a:spcAft>
              <a:buSzPts val="2400"/>
              <a:buAutoNum type="arabicPeriod"/>
            </a:pPr>
            <a:r>
              <a:rPr lang="en-US" sz="2400"/>
              <a:t>In the accounts identified, identify whether they both increase or decrease or is an increase and a decrease.</a:t>
            </a:r>
            <a:endParaRPr/>
          </a:p>
          <a:p>
            <a:pPr indent="-457200" lvl="0" marL="457200" rtl="0" algn="just">
              <a:lnSpc>
                <a:spcPct val="90000"/>
              </a:lnSpc>
              <a:spcBef>
                <a:spcPts val="1400"/>
              </a:spcBef>
              <a:spcAft>
                <a:spcPts val="0"/>
              </a:spcAft>
              <a:buSzPts val="2400"/>
              <a:buAutoNum type="arabicPeriod"/>
            </a:pPr>
            <a:r>
              <a:rPr lang="en-US" sz="2400"/>
              <a:t>Finally Debit or Credit the respective accounts involved. </a:t>
            </a:r>
            <a:endParaRPr/>
          </a:p>
          <a:p>
            <a:pPr indent="0" lvl="0" marL="0" rtl="0" algn="just">
              <a:lnSpc>
                <a:spcPct val="90000"/>
              </a:lnSpc>
              <a:spcBef>
                <a:spcPts val="1400"/>
              </a:spcBef>
              <a:spcAft>
                <a:spcPts val="0"/>
              </a:spcAft>
              <a:buSzPts val="2400"/>
              <a:buNone/>
            </a:pPr>
            <a:r>
              <a:t/>
            </a:r>
            <a:endParaRPr sz="2400"/>
          </a:p>
        </p:txBody>
      </p:sp>
      <p:sp>
        <p:nvSpPr>
          <p:cNvPr id="200" name="Google Shape;200;p1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1" name="Google Shape;201;p1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5" name="Shape 205"/>
        <p:cNvGrpSpPr/>
        <p:nvPr/>
      </p:nvGrpSpPr>
      <p:grpSpPr>
        <a:xfrm>
          <a:off x="0" y="0"/>
          <a:ext cx="0" cy="0"/>
          <a:chOff x="0" y="0"/>
          <a:chExt cx="0" cy="0"/>
        </a:xfrm>
      </p:grpSpPr>
      <p:sp>
        <p:nvSpPr>
          <p:cNvPr id="206" name="Google Shape;206;p15"/>
          <p:cNvSpPr txBox="1"/>
          <p:nvPr>
            <p:ph type="title"/>
          </p:nvPr>
        </p:nvSpPr>
        <p:spPr>
          <a:xfrm>
            <a:off x="1061280" y="236333"/>
            <a:ext cx="8182045" cy="806855"/>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400"/>
              <a:buFont typeface="Twentieth Century"/>
              <a:buNone/>
            </a:pPr>
            <a:r>
              <a:rPr lang="en-US" sz="2400"/>
              <a:t>THE DOUBLE ENTRY SYSTEM OF ACCOUNTING</a:t>
            </a:r>
            <a:endParaRPr sz="2000"/>
          </a:p>
        </p:txBody>
      </p:sp>
      <p:sp>
        <p:nvSpPr>
          <p:cNvPr id="207" name="Google Shape;207;p15"/>
          <p:cNvSpPr txBox="1"/>
          <p:nvPr>
            <p:ph idx="1" type="body"/>
          </p:nvPr>
        </p:nvSpPr>
        <p:spPr>
          <a:xfrm>
            <a:off x="860356" y="1043188"/>
            <a:ext cx="8583895" cy="5509863"/>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b="1" lang="en-US" sz="2400"/>
              <a:t>NB: After completing the Debits and Credits, the “Closing off” of the Accounts follows and thereafter, extract a Trial Balance for the Month of July for the Enterprise.</a:t>
            </a:r>
            <a:endParaRPr sz="2400"/>
          </a:p>
          <a:p>
            <a:pPr indent="-152400" lvl="0" marL="91440" rtl="0" algn="just">
              <a:lnSpc>
                <a:spcPct val="90000"/>
              </a:lnSpc>
              <a:spcBef>
                <a:spcPts val="1400"/>
              </a:spcBef>
              <a:spcAft>
                <a:spcPts val="0"/>
              </a:spcAft>
              <a:buSzPts val="2400"/>
              <a:buChar char=" "/>
            </a:pPr>
            <a:r>
              <a:rPr lang="en-US" sz="2400"/>
              <a:t>Balancing means; check each account totals both in Debit and Credit sides. </a:t>
            </a:r>
            <a:endParaRPr/>
          </a:p>
          <a:p>
            <a:pPr indent="-152400" lvl="0" marL="91440" rtl="0" algn="just">
              <a:lnSpc>
                <a:spcPct val="90000"/>
              </a:lnSpc>
              <a:spcBef>
                <a:spcPts val="1400"/>
              </a:spcBef>
              <a:spcAft>
                <a:spcPts val="0"/>
              </a:spcAft>
              <a:buSzPts val="2400"/>
              <a:buChar char=" "/>
            </a:pPr>
            <a:r>
              <a:rPr lang="en-US" sz="2400"/>
              <a:t>Whichever total is higher than the other side, it is recorded and the lesser side carries the balance carried down at the end of the season or moth. </a:t>
            </a:r>
            <a:endParaRPr/>
          </a:p>
          <a:p>
            <a:pPr indent="-152400" lvl="0" marL="91440" rtl="0" algn="just">
              <a:lnSpc>
                <a:spcPct val="90000"/>
              </a:lnSpc>
              <a:spcBef>
                <a:spcPts val="1400"/>
              </a:spcBef>
              <a:spcAft>
                <a:spcPts val="0"/>
              </a:spcAft>
              <a:buSzPts val="2400"/>
              <a:buChar char=" "/>
            </a:pPr>
            <a:r>
              <a:rPr lang="en-US" sz="2400"/>
              <a:t>Note the colored balances carried down in the above ledger accounts.</a:t>
            </a:r>
            <a:endParaRPr/>
          </a:p>
        </p:txBody>
      </p:sp>
      <p:sp>
        <p:nvSpPr>
          <p:cNvPr id="208" name="Google Shape;208;p1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09" name="Google Shape;209;p1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3" name="Shape 213"/>
        <p:cNvGrpSpPr/>
        <p:nvPr/>
      </p:nvGrpSpPr>
      <p:grpSpPr>
        <a:xfrm>
          <a:off x="0" y="0"/>
          <a:ext cx="0" cy="0"/>
          <a:chOff x="0" y="0"/>
          <a:chExt cx="0" cy="0"/>
        </a:xfrm>
      </p:grpSpPr>
      <p:sp>
        <p:nvSpPr>
          <p:cNvPr id="214" name="Google Shape;214;p16"/>
          <p:cNvSpPr txBox="1"/>
          <p:nvPr>
            <p:ph type="title"/>
          </p:nvPr>
        </p:nvSpPr>
        <p:spPr>
          <a:xfrm>
            <a:off x="1024129" y="107545"/>
            <a:ext cx="8018272" cy="76591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DOUBLE ENTRY SYSTEM OF ACCOUNTING</a:t>
            </a:r>
            <a:endParaRPr sz="2800"/>
          </a:p>
        </p:txBody>
      </p:sp>
      <p:sp>
        <p:nvSpPr>
          <p:cNvPr id="215" name="Google Shape;215;p16"/>
          <p:cNvSpPr txBox="1"/>
          <p:nvPr>
            <p:ph idx="1" type="body"/>
          </p:nvPr>
        </p:nvSpPr>
        <p:spPr>
          <a:xfrm>
            <a:off x="818866" y="873457"/>
            <a:ext cx="8643186" cy="5445456"/>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US" sz="2800"/>
              <a:t>THE TRIAL BALANCE</a:t>
            </a:r>
            <a:endParaRPr sz="2800"/>
          </a:p>
          <a:p>
            <a:pPr indent="-177800" lvl="0" marL="91440" rtl="0" algn="just">
              <a:lnSpc>
                <a:spcPct val="90000"/>
              </a:lnSpc>
              <a:spcBef>
                <a:spcPts val="1400"/>
              </a:spcBef>
              <a:spcAft>
                <a:spcPts val="0"/>
              </a:spcAft>
              <a:buSzPts val="2800"/>
              <a:buChar char=" "/>
            </a:pPr>
            <a:r>
              <a:rPr lang="en-US" sz="2800"/>
              <a:t>A trial balance is a financial statement that summarises all the transactions entries recorded in the ledger accounts. The summaries are in terms of debits and credits from the respective ledger accounts. A debit balance of an account means the debit side of that account is more than the credit side of that account e.g. the bank account has a debit balance from the example above and vice versa with a credit balance which means the credit side of that ledger account is more than the debit side of the same account e.g. the capital account in the illustration above has a credit balance.</a:t>
            </a:r>
            <a:endParaRPr/>
          </a:p>
        </p:txBody>
      </p:sp>
      <p:sp>
        <p:nvSpPr>
          <p:cNvPr id="216" name="Google Shape;216;p1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17" name="Google Shape;217;p1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1" name="Shape 221"/>
        <p:cNvGrpSpPr/>
        <p:nvPr/>
      </p:nvGrpSpPr>
      <p:grpSpPr>
        <a:xfrm>
          <a:off x="0" y="0"/>
          <a:ext cx="0" cy="0"/>
          <a:chOff x="0" y="0"/>
          <a:chExt cx="0" cy="0"/>
        </a:xfrm>
      </p:grpSpPr>
      <p:sp>
        <p:nvSpPr>
          <p:cNvPr id="222" name="Google Shape;222;p17"/>
          <p:cNvSpPr txBox="1"/>
          <p:nvPr>
            <p:ph type="title"/>
          </p:nvPr>
        </p:nvSpPr>
        <p:spPr>
          <a:xfrm>
            <a:off x="1024129" y="107545"/>
            <a:ext cx="8018272" cy="776568"/>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DOUBLE ENTRY SYSTEM OF ACCOUNTING</a:t>
            </a:r>
            <a:endParaRPr sz="2800"/>
          </a:p>
        </p:txBody>
      </p:sp>
      <p:sp>
        <p:nvSpPr>
          <p:cNvPr id="223" name="Google Shape;223;p17"/>
          <p:cNvSpPr txBox="1"/>
          <p:nvPr>
            <p:ph idx="1" type="body"/>
          </p:nvPr>
        </p:nvSpPr>
        <p:spPr>
          <a:xfrm>
            <a:off x="725467" y="1090175"/>
            <a:ext cx="8587408" cy="5973888"/>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b="1" lang="en-US" sz="2800"/>
              <a:t>THE TRIAL BALANCE CONT. </a:t>
            </a:r>
            <a:endParaRPr sz="2800"/>
          </a:p>
          <a:p>
            <a:pPr indent="-177800" lvl="0" marL="91440" rtl="0" algn="just">
              <a:lnSpc>
                <a:spcPct val="90000"/>
              </a:lnSpc>
              <a:spcBef>
                <a:spcPts val="1400"/>
              </a:spcBef>
              <a:spcAft>
                <a:spcPts val="0"/>
              </a:spcAft>
              <a:buSzPts val="2800"/>
              <a:buChar char=" "/>
            </a:pPr>
            <a:r>
              <a:rPr lang="en-US" sz="2800"/>
              <a:t> Some ledger accounts always carry a debit balance at all times such as the cash account, Expenses, non-current assets accounts among others while other bear a credit balance always such as capital account, liabilities accounts. Revenue accounts among others. Some can bear a debit or a credit balance depending on the transactions for that period e.g. the bank account. A bank account with a credit balance is called an “Overdraft” or an over-drawn account where the entity with=draws more cash from the bank account than there is. </a:t>
            </a:r>
            <a:endParaRPr/>
          </a:p>
          <a:p>
            <a:pPr indent="0" lvl="0" marL="0" rtl="0" algn="just">
              <a:lnSpc>
                <a:spcPct val="100000"/>
              </a:lnSpc>
              <a:spcBef>
                <a:spcPts val="1400"/>
              </a:spcBef>
              <a:spcAft>
                <a:spcPts val="0"/>
              </a:spcAft>
              <a:buSzPts val="2400"/>
              <a:buNone/>
            </a:pPr>
            <a:r>
              <a:t/>
            </a:r>
            <a:endParaRPr sz="2400"/>
          </a:p>
        </p:txBody>
      </p:sp>
      <p:sp>
        <p:nvSpPr>
          <p:cNvPr id="224" name="Google Shape;224;p1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25" name="Google Shape;225;p1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9" name="Shape 229"/>
        <p:cNvGrpSpPr/>
        <p:nvPr/>
      </p:nvGrpSpPr>
      <p:grpSpPr>
        <a:xfrm>
          <a:off x="0" y="0"/>
          <a:ext cx="0" cy="0"/>
          <a:chOff x="0" y="0"/>
          <a:chExt cx="0" cy="0"/>
        </a:xfrm>
      </p:grpSpPr>
      <p:sp>
        <p:nvSpPr>
          <p:cNvPr id="230" name="Google Shape;230;p18"/>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DOUBLE ENTRY SYSTEM OF ACCOUNTING</a:t>
            </a:r>
            <a:endParaRPr sz="2800"/>
          </a:p>
        </p:txBody>
      </p:sp>
      <p:sp>
        <p:nvSpPr>
          <p:cNvPr id="231" name="Google Shape;231;p18"/>
          <p:cNvSpPr txBox="1"/>
          <p:nvPr>
            <p:ph idx="1" type="body"/>
          </p:nvPr>
        </p:nvSpPr>
        <p:spPr>
          <a:xfrm>
            <a:off x="687491" y="900752"/>
            <a:ext cx="8625384" cy="5116923"/>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b="1" lang="en-US" sz="2400"/>
              <a:t>PURPOSE OF A TRIAL BALANCE IN FINANCIAL ACCOUNTING:</a:t>
            </a:r>
            <a:endParaRPr sz="2400"/>
          </a:p>
          <a:p>
            <a:pPr indent="-152400" lvl="0" marL="91440" rtl="0" algn="just">
              <a:lnSpc>
                <a:spcPct val="90000"/>
              </a:lnSpc>
              <a:spcBef>
                <a:spcPts val="1400"/>
              </a:spcBef>
              <a:spcAft>
                <a:spcPts val="0"/>
              </a:spcAft>
              <a:buSzPts val="2400"/>
              <a:buChar char=" "/>
            </a:pPr>
            <a:r>
              <a:rPr lang="en-US" sz="2400"/>
              <a:t>Checking Arithmetical Accuracy: The trial balance is used to verify the actual amount entered on the right side of the current account while migrating the figures from various ledger books like purchase books, sales books, cash books, etc. Trial Balance, aside from general ledger accounts, is also useful to check the accuracy of special-purpose accounting books. </a:t>
            </a:r>
            <a:endParaRPr/>
          </a:p>
          <a:p>
            <a:pPr indent="-152400" lvl="0" marL="91440" rtl="0" algn="just">
              <a:lnSpc>
                <a:spcPct val="90000"/>
              </a:lnSpc>
              <a:spcBef>
                <a:spcPts val="1400"/>
              </a:spcBef>
              <a:spcAft>
                <a:spcPts val="0"/>
              </a:spcAft>
              <a:buSzPts val="2400"/>
              <a:buChar char=" "/>
            </a:pPr>
            <a:r>
              <a:rPr lang="en-US" sz="2400"/>
              <a:t>Assist in Preparing Financial Statements: Profit and Loss Account, Balance Sheet, and Cash Flow Statement must be prepared at the end of each accounting year. The balances of all the ledger accounts used to prepare financial statements are already available in the trial balance. Hence, it makes the preparation and analysis of financial statements easier. </a:t>
            </a:r>
            <a:endParaRPr/>
          </a:p>
          <a:p>
            <a:pPr indent="0" lvl="0" marL="0" rtl="0" algn="just">
              <a:lnSpc>
                <a:spcPct val="100000"/>
              </a:lnSpc>
              <a:spcBef>
                <a:spcPts val="1400"/>
              </a:spcBef>
              <a:spcAft>
                <a:spcPts val="0"/>
              </a:spcAft>
              <a:buSzPts val="2000"/>
              <a:buNone/>
            </a:pPr>
            <a:r>
              <a:t/>
            </a:r>
            <a:endParaRPr sz="2000"/>
          </a:p>
        </p:txBody>
      </p:sp>
      <p:sp>
        <p:nvSpPr>
          <p:cNvPr id="232" name="Google Shape;232;p1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33" name="Google Shape;233;p1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7" name="Shape 237"/>
        <p:cNvGrpSpPr/>
        <p:nvPr/>
      </p:nvGrpSpPr>
      <p:grpSpPr>
        <a:xfrm>
          <a:off x="0" y="0"/>
          <a:ext cx="0" cy="0"/>
          <a:chOff x="0" y="0"/>
          <a:chExt cx="0" cy="0"/>
        </a:xfrm>
      </p:grpSpPr>
      <p:sp>
        <p:nvSpPr>
          <p:cNvPr id="238" name="Google Shape;238;p19"/>
          <p:cNvSpPr txBox="1"/>
          <p:nvPr>
            <p:ph type="title"/>
          </p:nvPr>
        </p:nvSpPr>
        <p:spPr>
          <a:xfrm>
            <a:off x="1024129" y="325601"/>
            <a:ext cx="8018272" cy="64308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DOUBLE ENTRY SYSTEM OF ACCOUNTING</a:t>
            </a:r>
            <a:endParaRPr sz="2800"/>
          </a:p>
        </p:txBody>
      </p:sp>
      <p:sp>
        <p:nvSpPr>
          <p:cNvPr id="239" name="Google Shape;239;p19"/>
          <p:cNvSpPr txBox="1"/>
          <p:nvPr>
            <p:ph idx="1" type="body"/>
          </p:nvPr>
        </p:nvSpPr>
        <p:spPr>
          <a:xfrm>
            <a:off x="833061" y="1049928"/>
            <a:ext cx="8581395" cy="5390866"/>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b="1" lang="en-US" sz="2400"/>
              <a:t>PURPOSE OF A TRIAL BALANCE IN FINANCIAL ACCOUNTING CONT.:</a:t>
            </a:r>
            <a:endParaRPr sz="2400"/>
          </a:p>
          <a:p>
            <a:pPr indent="-152400" lvl="0" marL="91440" rtl="0" algn="just">
              <a:lnSpc>
                <a:spcPct val="90000"/>
              </a:lnSpc>
              <a:spcBef>
                <a:spcPts val="1400"/>
              </a:spcBef>
              <a:spcAft>
                <a:spcPts val="0"/>
              </a:spcAft>
              <a:buSzPts val="2400"/>
              <a:buChar char=" "/>
            </a:pPr>
            <a:r>
              <a:rPr lang="en-US" sz="2400"/>
              <a:t>Assist in Rectifying errors: The debit total of the trial balance must equal to credit total of the trial balance. This checks the arithmetical accuracy of ledger postings. If this does not happen, it will make the accountant find and rectify the error. Accountants, therefore, feel relieved when the trial balance debit totals and credit totals match. </a:t>
            </a:r>
            <a:endParaRPr/>
          </a:p>
          <a:p>
            <a:pPr indent="-152400" lvl="0" marL="91440" rtl="0" algn="just">
              <a:lnSpc>
                <a:spcPct val="90000"/>
              </a:lnSpc>
              <a:spcBef>
                <a:spcPts val="1400"/>
              </a:spcBef>
              <a:spcAft>
                <a:spcPts val="0"/>
              </a:spcAft>
              <a:buSzPts val="2400"/>
              <a:buChar char=" "/>
            </a:pPr>
            <a:r>
              <a:rPr lang="en-US" sz="2400"/>
              <a:t>Assist in Adjustments: Adjustment accounts like prepaid expenses, outstanding liabilities, closing stock, etc., need to be prepared during the preparation of the trial balance. This assists in making adjustments only relevant to the current accounting year. Businesses prepare adjustment accounts generally at the end of the accounting year. However, there is no restriction to open these adjustment accounts as they occur. </a:t>
            </a:r>
            <a:endParaRPr/>
          </a:p>
          <a:p>
            <a:pPr indent="0" lvl="0" marL="91440" rtl="0" algn="just">
              <a:lnSpc>
                <a:spcPct val="150000"/>
              </a:lnSpc>
              <a:spcBef>
                <a:spcPts val="1400"/>
              </a:spcBef>
              <a:spcAft>
                <a:spcPts val="0"/>
              </a:spcAft>
              <a:buSzPts val="2400"/>
              <a:buFont typeface="Noto Sans Symbols"/>
              <a:buNone/>
            </a:pPr>
            <a:r>
              <a:t/>
            </a:r>
            <a:endParaRPr sz="2400"/>
          </a:p>
        </p:txBody>
      </p:sp>
      <p:sp>
        <p:nvSpPr>
          <p:cNvPr id="240" name="Google Shape;240;p1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1" name="Google Shape;241;p1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5" name="Shape 245"/>
        <p:cNvGrpSpPr/>
        <p:nvPr/>
      </p:nvGrpSpPr>
      <p:grpSpPr>
        <a:xfrm>
          <a:off x="0" y="0"/>
          <a:ext cx="0" cy="0"/>
          <a:chOff x="0" y="0"/>
          <a:chExt cx="0" cy="0"/>
        </a:xfrm>
      </p:grpSpPr>
      <p:sp>
        <p:nvSpPr>
          <p:cNvPr id="246" name="Google Shape;246;p20"/>
          <p:cNvSpPr txBox="1"/>
          <p:nvPr>
            <p:ph type="title"/>
          </p:nvPr>
        </p:nvSpPr>
        <p:spPr>
          <a:xfrm>
            <a:off x="832514" y="107545"/>
            <a:ext cx="8543498" cy="76591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DOUBLE ENTRY SYSTEM OF ACCOUNTING</a:t>
            </a:r>
            <a:endParaRPr sz="2800"/>
          </a:p>
        </p:txBody>
      </p:sp>
      <p:sp>
        <p:nvSpPr>
          <p:cNvPr id="247" name="Google Shape;247;p20"/>
          <p:cNvSpPr txBox="1"/>
          <p:nvPr>
            <p:ph idx="1" type="body"/>
          </p:nvPr>
        </p:nvSpPr>
        <p:spPr>
          <a:xfrm>
            <a:off x="832514" y="1020170"/>
            <a:ext cx="8543498" cy="5730285"/>
          </a:xfrm>
          <a:prstGeom prst="rect">
            <a:avLst/>
          </a:prstGeom>
          <a:noFill/>
          <a:ln>
            <a:noFill/>
          </a:ln>
        </p:spPr>
        <p:txBody>
          <a:bodyPr anchorCtr="0" anchor="t" bIns="45700" lIns="45700" spcFirstLastPara="1" rIns="45700" wrap="square" tIns="45700">
            <a:noAutofit/>
          </a:bodyPr>
          <a:lstStyle/>
          <a:p>
            <a:pPr indent="-139700" lvl="0" marL="91440" rtl="0" algn="just">
              <a:lnSpc>
                <a:spcPct val="90000"/>
              </a:lnSpc>
              <a:spcBef>
                <a:spcPts val="0"/>
              </a:spcBef>
              <a:spcAft>
                <a:spcPts val="0"/>
              </a:spcAft>
              <a:buSzPts val="2200"/>
              <a:buChar char=" "/>
            </a:pPr>
            <a:r>
              <a:rPr b="1" lang="en-US"/>
              <a:t>PURPOSE OF A TRIAL BALANCE IN FINANCIAL ACCOUNTING CONT.:</a:t>
            </a:r>
            <a:endParaRPr/>
          </a:p>
          <a:p>
            <a:pPr indent="-139700" lvl="0" marL="91440" rtl="0" algn="just">
              <a:lnSpc>
                <a:spcPct val="90000"/>
              </a:lnSpc>
              <a:spcBef>
                <a:spcPts val="1400"/>
              </a:spcBef>
              <a:spcAft>
                <a:spcPts val="0"/>
              </a:spcAft>
              <a:buSzPts val="2200"/>
              <a:buChar char=" "/>
            </a:pPr>
            <a:r>
              <a:rPr lang="en-US"/>
              <a:t>Assist in Comparative Analysis: Preparation of Trial Balance helps to compare balances of the current year with past year balances and peer analysis. This helps the business to make important decisions regarding income, expenses, production costs, etc. It helps to recognize the trend in the business and take action wherever necessary. </a:t>
            </a:r>
            <a:endParaRPr/>
          </a:p>
          <a:p>
            <a:pPr indent="-139700" lvl="0" marL="91440" rtl="0" algn="just">
              <a:lnSpc>
                <a:spcPct val="90000"/>
              </a:lnSpc>
              <a:spcBef>
                <a:spcPts val="1400"/>
              </a:spcBef>
              <a:spcAft>
                <a:spcPts val="0"/>
              </a:spcAft>
              <a:buSzPts val="2200"/>
              <a:buChar char=" "/>
            </a:pPr>
            <a:r>
              <a:rPr lang="en-US"/>
              <a:t>Assist in preparation of Audit Reports: Trial Balance helps the auditors to locate the entries in the original books of accounts. Basically, the audit trail is what auditors need to audit, and this is what trial balance provides. Auditors are then able to comment on the preparation of financial statements in their audit report. </a:t>
            </a:r>
            <a:endParaRPr/>
          </a:p>
          <a:p>
            <a:pPr indent="-139700" lvl="0" marL="91440" rtl="0" algn="just">
              <a:lnSpc>
                <a:spcPct val="90000"/>
              </a:lnSpc>
              <a:spcBef>
                <a:spcPts val="1400"/>
              </a:spcBef>
              <a:spcAft>
                <a:spcPts val="0"/>
              </a:spcAft>
              <a:buSzPts val="2200"/>
              <a:buChar char=" "/>
            </a:pPr>
            <a:r>
              <a:rPr lang="en-US"/>
              <a:t>Assist in Decision Making regarding budget: As we have seen above, trial balance helps compare ledger balances with the past balances. Such comparison helps the management to create a trend regarding the performance of the business. After analyzing the comparisons, the financial budget can be prepared for the upcoming accounting periods to assist the management. </a:t>
            </a:r>
            <a:endParaRPr/>
          </a:p>
          <a:p>
            <a:pPr indent="0" lvl="0" marL="0" rtl="0" algn="just">
              <a:lnSpc>
                <a:spcPct val="100000"/>
              </a:lnSpc>
              <a:spcBef>
                <a:spcPts val="1400"/>
              </a:spcBef>
              <a:spcAft>
                <a:spcPts val="0"/>
              </a:spcAft>
              <a:buSzPts val="2200"/>
              <a:buNone/>
            </a:pPr>
            <a:r>
              <a:t/>
            </a:r>
            <a:endParaRPr/>
          </a:p>
        </p:txBody>
      </p:sp>
      <p:sp>
        <p:nvSpPr>
          <p:cNvPr id="248" name="Google Shape;248;p2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49" name="Google Shape;249;p2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3" name="Shape 253"/>
        <p:cNvGrpSpPr/>
        <p:nvPr/>
      </p:nvGrpSpPr>
      <p:grpSpPr>
        <a:xfrm>
          <a:off x="0" y="0"/>
          <a:ext cx="0" cy="0"/>
          <a:chOff x="0" y="0"/>
          <a:chExt cx="0" cy="0"/>
        </a:xfrm>
      </p:grpSpPr>
      <p:sp>
        <p:nvSpPr>
          <p:cNvPr id="254" name="Google Shape;254;p21"/>
          <p:cNvSpPr txBox="1"/>
          <p:nvPr>
            <p:ph type="title"/>
          </p:nvPr>
        </p:nvSpPr>
        <p:spPr>
          <a:xfrm>
            <a:off x="1024129" y="107545"/>
            <a:ext cx="8018272" cy="806855"/>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DOUBLE ENTRY SYSTEM OF ACCOUNTING</a:t>
            </a:r>
            <a:endParaRPr sz="2800"/>
          </a:p>
        </p:txBody>
      </p:sp>
      <p:sp>
        <p:nvSpPr>
          <p:cNvPr id="255" name="Google Shape;255;p21"/>
          <p:cNvSpPr txBox="1"/>
          <p:nvPr>
            <p:ph idx="1" type="body"/>
          </p:nvPr>
        </p:nvSpPr>
        <p:spPr>
          <a:xfrm>
            <a:off x="723331" y="1047603"/>
            <a:ext cx="8666329" cy="5702852"/>
          </a:xfrm>
          <a:prstGeom prst="rect">
            <a:avLst/>
          </a:prstGeom>
          <a:noFill/>
          <a:ln>
            <a:noFill/>
          </a:ln>
        </p:spPr>
        <p:txBody>
          <a:bodyPr anchorCtr="0" anchor="t" bIns="45700" lIns="45700" spcFirstLastPara="1" rIns="45700" wrap="square" tIns="45700">
            <a:noAutofit/>
          </a:bodyPr>
          <a:lstStyle/>
          <a:p>
            <a:pPr indent="-127000" lvl="0" marL="91440" rtl="0" algn="just">
              <a:lnSpc>
                <a:spcPct val="90000"/>
              </a:lnSpc>
              <a:spcBef>
                <a:spcPts val="0"/>
              </a:spcBef>
              <a:spcAft>
                <a:spcPts val="0"/>
              </a:spcAft>
              <a:buSzPts val="2000"/>
              <a:buChar char=" "/>
            </a:pPr>
            <a:r>
              <a:rPr lang="en-US" sz="2000"/>
              <a:t> </a:t>
            </a:r>
            <a:r>
              <a:rPr b="1" lang="en-US" sz="2800"/>
              <a:t>Illustration of A Trial Balance.</a:t>
            </a:r>
            <a:endParaRPr sz="2800"/>
          </a:p>
          <a:p>
            <a:pPr indent="-177800" lvl="0" marL="91440" rtl="0" algn="just">
              <a:lnSpc>
                <a:spcPct val="90000"/>
              </a:lnSpc>
              <a:spcBef>
                <a:spcPts val="1400"/>
              </a:spcBef>
              <a:spcAft>
                <a:spcPts val="0"/>
              </a:spcAft>
              <a:buSzPts val="2800"/>
              <a:buChar char=" "/>
            </a:pPr>
            <a:r>
              <a:rPr lang="en-US" sz="2800"/>
              <a:t>Using the above example on Ledger accounts, the Trial Balance for Poncon Enterprises for the month of July 2022 will be as shown below:</a:t>
            </a:r>
            <a:endParaRPr/>
          </a:p>
          <a:p>
            <a:pPr indent="0" lvl="0" marL="91440" rtl="0" algn="just">
              <a:lnSpc>
                <a:spcPct val="90000"/>
              </a:lnSpc>
              <a:spcBef>
                <a:spcPts val="1400"/>
              </a:spcBef>
              <a:spcAft>
                <a:spcPts val="0"/>
              </a:spcAft>
              <a:buSzPts val="2800"/>
              <a:buNone/>
            </a:pPr>
            <a:r>
              <a:t/>
            </a:r>
            <a:endParaRPr sz="2800"/>
          </a:p>
          <a:p>
            <a:pPr indent="0" lvl="0" marL="91440" rtl="0" algn="just">
              <a:lnSpc>
                <a:spcPct val="90000"/>
              </a:lnSpc>
              <a:spcBef>
                <a:spcPts val="1400"/>
              </a:spcBef>
              <a:spcAft>
                <a:spcPts val="0"/>
              </a:spcAft>
              <a:buSzPts val="2800"/>
              <a:buNone/>
            </a:pPr>
            <a:r>
              <a:t/>
            </a:r>
            <a:endParaRPr sz="2800"/>
          </a:p>
          <a:p>
            <a:pPr indent="0" lvl="0" marL="0" rtl="0" algn="just">
              <a:lnSpc>
                <a:spcPct val="90000"/>
              </a:lnSpc>
              <a:spcBef>
                <a:spcPts val="1400"/>
              </a:spcBef>
              <a:spcAft>
                <a:spcPts val="0"/>
              </a:spcAft>
              <a:buSzPts val="2800"/>
              <a:buNone/>
            </a:pPr>
            <a:r>
              <a:t/>
            </a:r>
            <a:endParaRPr sz="2800"/>
          </a:p>
          <a:p>
            <a:pPr indent="-177800" lvl="0" marL="91440" rtl="0" algn="just">
              <a:lnSpc>
                <a:spcPct val="90000"/>
              </a:lnSpc>
              <a:spcBef>
                <a:spcPts val="1400"/>
              </a:spcBef>
              <a:spcAft>
                <a:spcPts val="0"/>
              </a:spcAft>
              <a:buSzPts val="2800"/>
              <a:buChar char=" "/>
            </a:pPr>
            <a:r>
              <a:rPr lang="en-US" sz="2800"/>
              <a:t>NB: The totals of a Trial balance are always the same if the ledger accounts were recorded   correctly. However, at times they do not implying that there was an error or errors that were made in the process of recording transactions.</a:t>
            </a:r>
            <a:endParaRPr/>
          </a:p>
          <a:p>
            <a:pPr indent="0" lvl="0" marL="91440" rtl="0" algn="just">
              <a:lnSpc>
                <a:spcPct val="90000"/>
              </a:lnSpc>
              <a:spcBef>
                <a:spcPts val="1400"/>
              </a:spcBef>
              <a:spcAft>
                <a:spcPts val="0"/>
              </a:spcAft>
              <a:buSzPts val="2800"/>
              <a:buNone/>
            </a:pPr>
            <a:r>
              <a:t/>
            </a:r>
            <a:endParaRPr sz="2800"/>
          </a:p>
          <a:p>
            <a:pPr indent="-177800" lvl="0" marL="91440" rtl="0" algn="just">
              <a:lnSpc>
                <a:spcPct val="90000"/>
              </a:lnSpc>
              <a:spcBef>
                <a:spcPts val="1400"/>
              </a:spcBef>
              <a:spcAft>
                <a:spcPts val="0"/>
              </a:spcAft>
              <a:buSzPts val="2800"/>
              <a:buChar char=" "/>
            </a:pPr>
            <a:r>
              <a:rPr lang="en-US" sz="2800"/>
              <a:t> </a:t>
            </a:r>
            <a:endParaRPr/>
          </a:p>
        </p:txBody>
      </p:sp>
      <p:sp>
        <p:nvSpPr>
          <p:cNvPr id="256" name="Google Shape;256;p2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57" name="Google Shape;257;p2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1" name="Shape 261"/>
        <p:cNvGrpSpPr/>
        <p:nvPr/>
      </p:nvGrpSpPr>
      <p:grpSpPr>
        <a:xfrm>
          <a:off x="0" y="0"/>
          <a:ext cx="0" cy="0"/>
          <a:chOff x="0" y="0"/>
          <a:chExt cx="0" cy="0"/>
        </a:xfrm>
      </p:grpSpPr>
      <p:sp>
        <p:nvSpPr>
          <p:cNvPr id="262" name="Google Shape;262;p22"/>
          <p:cNvSpPr txBox="1"/>
          <p:nvPr>
            <p:ph idx="1" type="body"/>
          </p:nvPr>
        </p:nvSpPr>
        <p:spPr>
          <a:xfrm>
            <a:off x="777923" y="325601"/>
            <a:ext cx="8652680" cy="6098662"/>
          </a:xfrm>
          <a:prstGeom prst="rect">
            <a:avLst/>
          </a:prstGeom>
          <a:noFill/>
          <a:ln>
            <a:noFill/>
          </a:ln>
        </p:spPr>
        <p:txBody>
          <a:bodyPr anchorCtr="0" anchor="t" bIns="45700" lIns="45700" spcFirstLastPara="1" rIns="45700" wrap="square" tIns="45700">
            <a:noAutofit/>
          </a:bodyPr>
          <a:lstStyle/>
          <a:p>
            <a:pPr indent="-152400" lvl="0" marL="91440" rtl="0" algn="ctr">
              <a:lnSpc>
                <a:spcPct val="90000"/>
              </a:lnSpc>
              <a:spcBef>
                <a:spcPts val="0"/>
              </a:spcBef>
              <a:spcAft>
                <a:spcPts val="0"/>
              </a:spcAft>
              <a:buSzPts val="2400"/>
              <a:buChar char=" "/>
            </a:pPr>
            <a:r>
              <a:rPr b="1" lang="en-US" sz="2400"/>
              <a:t>PONCON ENTERPRISES</a:t>
            </a:r>
            <a:endParaRPr sz="2400"/>
          </a:p>
          <a:p>
            <a:pPr indent="-152400" lvl="0" marL="91440" rtl="0" algn="ctr">
              <a:lnSpc>
                <a:spcPct val="90000"/>
              </a:lnSpc>
              <a:spcBef>
                <a:spcPts val="1400"/>
              </a:spcBef>
              <a:spcAft>
                <a:spcPts val="0"/>
              </a:spcAft>
              <a:buSzPts val="2400"/>
              <a:buChar char=" "/>
            </a:pPr>
            <a:r>
              <a:rPr b="1" lang="en-US" sz="2400"/>
              <a:t>TRIAL BALANCE</a:t>
            </a:r>
            <a:endParaRPr sz="2400"/>
          </a:p>
          <a:p>
            <a:pPr indent="-152400" lvl="0" marL="91440" rtl="0" algn="ctr">
              <a:lnSpc>
                <a:spcPct val="90000"/>
              </a:lnSpc>
              <a:spcBef>
                <a:spcPts val="1400"/>
              </a:spcBef>
              <a:spcAft>
                <a:spcPts val="0"/>
              </a:spcAft>
              <a:buSzPts val="2400"/>
              <a:buChar char=" "/>
            </a:pPr>
            <a:r>
              <a:rPr b="1" lang="en-US" sz="2400"/>
              <a:t>FOR THE YEAR ENDED 31</a:t>
            </a:r>
            <a:r>
              <a:rPr b="1" baseline="30000" lang="en-US" sz="2400"/>
              <a:t>ST</a:t>
            </a:r>
            <a:r>
              <a:rPr b="1" lang="en-US" sz="2400"/>
              <a:t> JULY 2022</a:t>
            </a:r>
            <a:endParaRPr sz="2400"/>
          </a:p>
          <a:p>
            <a:pPr indent="0" lvl="0" marL="91440" rtl="0" algn="l">
              <a:lnSpc>
                <a:spcPct val="100000"/>
              </a:lnSpc>
              <a:spcBef>
                <a:spcPts val="1400"/>
              </a:spcBef>
              <a:spcAft>
                <a:spcPts val="0"/>
              </a:spcAft>
              <a:buSzPts val="2000"/>
              <a:buFont typeface="Noto Sans Symbols"/>
              <a:buNone/>
            </a:pPr>
            <a:r>
              <a:t/>
            </a:r>
            <a:endParaRPr sz="2000"/>
          </a:p>
        </p:txBody>
      </p:sp>
      <p:sp>
        <p:nvSpPr>
          <p:cNvPr id="263" name="Google Shape;263;p2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64" name="Google Shape;264;p2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pic>
        <p:nvPicPr>
          <p:cNvPr id="265" name="Google Shape;265;p22"/>
          <p:cNvPicPr preferRelativeResize="0"/>
          <p:nvPr/>
        </p:nvPicPr>
        <p:blipFill rotWithShape="1">
          <a:blip r:embed="rId3">
            <a:alphaModFix/>
          </a:blip>
          <a:srcRect b="0" l="0" r="0" t="0"/>
          <a:stretch/>
        </p:blipFill>
        <p:spPr>
          <a:xfrm>
            <a:off x="1317159" y="1725770"/>
            <a:ext cx="7574208" cy="4350762"/>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9" name="Shape 269"/>
        <p:cNvGrpSpPr/>
        <p:nvPr/>
      </p:nvGrpSpPr>
      <p:grpSpPr>
        <a:xfrm>
          <a:off x="0" y="0"/>
          <a:ext cx="0" cy="0"/>
          <a:chOff x="0" y="0"/>
          <a:chExt cx="0" cy="0"/>
        </a:xfrm>
      </p:grpSpPr>
      <p:sp>
        <p:nvSpPr>
          <p:cNvPr id="270" name="Google Shape;270;p23"/>
          <p:cNvSpPr txBox="1"/>
          <p:nvPr>
            <p:ph type="title"/>
          </p:nvPr>
        </p:nvSpPr>
        <p:spPr>
          <a:xfrm>
            <a:off x="1024128" y="325601"/>
            <a:ext cx="8018272" cy="602139"/>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b="1" lang="en-US" sz="3200"/>
              <a:t>THE BANK RECONCILIATION STATEMENT</a:t>
            </a:r>
            <a:endParaRPr sz="3200"/>
          </a:p>
        </p:txBody>
      </p:sp>
      <p:sp>
        <p:nvSpPr>
          <p:cNvPr id="271" name="Google Shape;271;p23"/>
          <p:cNvSpPr txBox="1"/>
          <p:nvPr>
            <p:ph idx="1" type="body"/>
          </p:nvPr>
        </p:nvSpPr>
        <p:spPr>
          <a:xfrm>
            <a:off x="793312" y="992720"/>
            <a:ext cx="8479905" cy="5866626"/>
          </a:xfrm>
          <a:prstGeom prst="rect">
            <a:avLst/>
          </a:prstGeom>
          <a:noFill/>
          <a:ln>
            <a:noFill/>
          </a:ln>
        </p:spPr>
        <p:txBody>
          <a:bodyPr anchorCtr="0" anchor="t" bIns="45700" lIns="45700" spcFirstLastPara="1" rIns="45700" wrap="square" tIns="45700">
            <a:noAutofit/>
          </a:bodyPr>
          <a:lstStyle/>
          <a:p>
            <a:pPr indent="-177800" lvl="0" marL="91440" rtl="0" algn="just">
              <a:lnSpc>
                <a:spcPct val="90000"/>
              </a:lnSpc>
              <a:spcBef>
                <a:spcPts val="0"/>
              </a:spcBef>
              <a:spcAft>
                <a:spcPts val="0"/>
              </a:spcAft>
              <a:buSzPts val="2800"/>
              <a:buChar char=" "/>
            </a:pPr>
            <a:r>
              <a:rPr lang="en-US" sz="2800"/>
              <a:t>It is a norm for a bank to send to its customer regularly a statement showing how his account stands. Usually, there is a regular little book through which the bank informs the customer as to what balance he has at the bank. This is the Bank Pass Book. It contains a copy of the customer’s account at the bank. It stands to reason that the balance shown by the Pass Book should agree with the bank balance shown by the Cash Book. However, often there is a difference even if there is no mistake. The difference is due to the following reasons:</a:t>
            </a:r>
            <a:endParaRPr/>
          </a:p>
        </p:txBody>
      </p:sp>
      <p:sp>
        <p:nvSpPr>
          <p:cNvPr id="272" name="Google Shape;272;p2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73" name="Google Shape;273;p2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7" name="Shape 277"/>
        <p:cNvGrpSpPr/>
        <p:nvPr/>
      </p:nvGrpSpPr>
      <p:grpSpPr>
        <a:xfrm>
          <a:off x="0" y="0"/>
          <a:ext cx="0" cy="0"/>
          <a:chOff x="0" y="0"/>
          <a:chExt cx="0" cy="0"/>
        </a:xfrm>
      </p:grpSpPr>
      <p:sp>
        <p:nvSpPr>
          <p:cNvPr id="278" name="Google Shape;278;p24"/>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BANK RECONCILIATION STATEMENT</a:t>
            </a:r>
            <a:endParaRPr sz="2800"/>
          </a:p>
        </p:txBody>
      </p:sp>
      <p:sp>
        <p:nvSpPr>
          <p:cNvPr id="279" name="Google Shape;279;p24"/>
          <p:cNvSpPr txBox="1"/>
          <p:nvPr>
            <p:ph idx="1" type="body"/>
          </p:nvPr>
        </p:nvSpPr>
        <p:spPr>
          <a:xfrm>
            <a:off x="846708" y="985471"/>
            <a:ext cx="8624838" cy="5087783"/>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b="1" lang="en-US" sz="2400"/>
              <a:t>Cheques recorded in cash book but not yet credited by bank: </a:t>
            </a:r>
            <a:endParaRPr sz="2400"/>
          </a:p>
          <a:p>
            <a:pPr indent="-152400" lvl="0" marL="91440" rtl="0" algn="just">
              <a:lnSpc>
                <a:spcPct val="90000"/>
              </a:lnSpc>
              <a:spcBef>
                <a:spcPts val="1400"/>
              </a:spcBef>
              <a:spcAft>
                <a:spcPts val="0"/>
              </a:spcAft>
              <a:buSzPts val="2400"/>
              <a:buChar char=" "/>
            </a:pPr>
            <a:r>
              <a:rPr lang="en-US" sz="2400"/>
              <a:t>Cheque received are entered in the Cash book as soon as they are received. There may be a delay of a day or two in sending the cheques to the bank. Moreover, the bank, usually, does not credit the customer until the cheques are realized; if they are on other banks, it means delay. In the meantime, therefore, the Cash Book will show more balance than what the bank shows in the customer’s account.</a:t>
            </a:r>
            <a:endParaRPr/>
          </a:p>
          <a:p>
            <a:pPr indent="-152400" lvl="0" marL="91440" rtl="0" algn="just">
              <a:lnSpc>
                <a:spcPct val="90000"/>
              </a:lnSpc>
              <a:spcBef>
                <a:spcPts val="1400"/>
              </a:spcBef>
              <a:spcAft>
                <a:spcPts val="0"/>
              </a:spcAft>
              <a:buSzPts val="2400"/>
              <a:buChar char=" "/>
            </a:pPr>
            <a:r>
              <a:rPr b="1" lang="en-US" sz="2400"/>
              <a:t>Cheques issued but not yet presented for payment:</a:t>
            </a:r>
            <a:r>
              <a:rPr lang="en-US" sz="2400"/>
              <a:t> </a:t>
            </a:r>
            <a:endParaRPr/>
          </a:p>
          <a:p>
            <a:pPr indent="-152400" lvl="0" marL="91440" rtl="0" algn="just">
              <a:lnSpc>
                <a:spcPct val="90000"/>
              </a:lnSpc>
              <a:spcBef>
                <a:spcPts val="1400"/>
              </a:spcBef>
              <a:spcAft>
                <a:spcPts val="0"/>
              </a:spcAft>
              <a:buSzPts val="2400"/>
              <a:buChar char=" "/>
            </a:pPr>
            <a:r>
              <a:rPr lang="en-US" sz="2400"/>
              <a:t>As soon as cheques are issued, they are entered in the Cash Book, but the bank, again, makes no entry until the cheques are actually presented for payment and are paid. This makes no entry until the cheques are actually presented for payment and are paid. This</a:t>
            </a:r>
            <a:endParaRPr/>
          </a:p>
        </p:txBody>
      </p:sp>
      <p:sp>
        <p:nvSpPr>
          <p:cNvPr id="280" name="Google Shape;280;p2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1" name="Google Shape;281;p2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5" name="Shape 285"/>
        <p:cNvGrpSpPr/>
        <p:nvPr/>
      </p:nvGrpSpPr>
      <p:grpSpPr>
        <a:xfrm>
          <a:off x="0" y="0"/>
          <a:ext cx="0" cy="0"/>
          <a:chOff x="0" y="0"/>
          <a:chExt cx="0" cy="0"/>
        </a:xfrm>
      </p:grpSpPr>
      <p:sp>
        <p:nvSpPr>
          <p:cNvPr id="286" name="Google Shape;286;p25"/>
          <p:cNvSpPr txBox="1"/>
          <p:nvPr>
            <p:ph type="title"/>
          </p:nvPr>
        </p:nvSpPr>
        <p:spPr>
          <a:xfrm>
            <a:off x="1024129" y="107545"/>
            <a:ext cx="8018272" cy="76591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BANK RECONCILIATION STATEMENT</a:t>
            </a:r>
            <a:endParaRPr sz="2800"/>
          </a:p>
        </p:txBody>
      </p:sp>
      <p:sp>
        <p:nvSpPr>
          <p:cNvPr id="287" name="Google Shape;287;p25"/>
          <p:cNvSpPr txBox="1"/>
          <p:nvPr>
            <p:ph idx="1" type="body"/>
          </p:nvPr>
        </p:nvSpPr>
        <p:spPr>
          <a:xfrm>
            <a:off x="816559" y="1017331"/>
            <a:ext cx="8652681" cy="5876999"/>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b="1" lang="en-US" sz="2400"/>
              <a:t> Bank charges: </a:t>
            </a:r>
            <a:endParaRPr sz="2400"/>
          </a:p>
          <a:p>
            <a:pPr indent="-152400" lvl="0" marL="91440" rtl="0" algn="just">
              <a:lnSpc>
                <a:spcPct val="90000"/>
              </a:lnSpc>
              <a:spcBef>
                <a:spcPts val="1400"/>
              </a:spcBef>
              <a:spcAft>
                <a:spcPts val="0"/>
              </a:spcAft>
              <a:buSzPts val="2400"/>
              <a:buChar char=" "/>
            </a:pPr>
            <a:r>
              <a:rPr lang="en-US" sz="2400"/>
              <a:t>The bank often makes charges for services it renders; these are known as bank charges. If there is an overdraft, the bank will also charge interest. These bank charges and interest are entered in the Pass Book and the entry is generally made in the Cash Book only when the Pass Book is received.</a:t>
            </a:r>
            <a:endParaRPr/>
          </a:p>
          <a:p>
            <a:pPr indent="-152400" lvl="0" marL="91440" rtl="0" algn="just">
              <a:lnSpc>
                <a:spcPct val="90000"/>
              </a:lnSpc>
              <a:spcBef>
                <a:spcPts val="1400"/>
              </a:spcBef>
              <a:spcAft>
                <a:spcPts val="0"/>
              </a:spcAft>
              <a:buSzPts val="2400"/>
              <a:buChar char=" "/>
            </a:pPr>
            <a:r>
              <a:rPr b="1" lang="en-US" sz="2400"/>
              <a:t>Direct collections by bank</a:t>
            </a:r>
            <a:r>
              <a:rPr lang="en-US" sz="2400"/>
              <a:t>: </a:t>
            </a:r>
            <a:endParaRPr/>
          </a:p>
          <a:p>
            <a:pPr indent="-152400" lvl="0" marL="91440" rtl="0" algn="just">
              <a:lnSpc>
                <a:spcPct val="90000"/>
              </a:lnSpc>
              <a:spcBef>
                <a:spcPts val="1400"/>
              </a:spcBef>
              <a:spcAft>
                <a:spcPts val="0"/>
              </a:spcAft>
              <a:buSzPts val="2400"/>
              <a:buChar char=" "/>
            </a:pPr>
            <a:r>
              <a:rPr lang="en-US" sz="2400"/>
              <a:t>The bank is often entrusted with the task of collecting interest on securities or dividends on shares or even the collection of amounts due on bills of exchange or promissory notes. The bank will credit the customer as soon as the amounts are received but the entry by the customer in the Cash Book must await receipt of information by the customer from the bank.</a:t>
            </a:r>
            <a:endParaRPr/>
          </a:p>
          <a:p>
            <a:pPr indent="0" lvl="0" marL="0" rtl="0" algn="just">
              <a:lnSpc>
                <a:spcPct val="100000"/>
              </a:lnSpc>
              <a:spcBef>
                <a:spcPts val="1400"/>
              </a:spcBef>
              <a:spcAft>
                <a:spcPts val="0"/>
              </a:spcAft>
              <a:buSzPts val="2400"/>
              <a:buNone/>
            </a:pPr>
            <a:r>
              <a:t/>
            </a:r>
            <a:endParaRPr sz="2400"/>
          </a:p>
        </p:txBody>
      </p:sp>
      <p:sp>
        <p:nvSpPr>
          <p:cNvPr id="288" name="Google Shape;288;p2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89" name="Google Shape;289;p2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3" name="Shape 293"/>
        <p:cNvGrpSpPr/>
        <p:nvPr/>
      </p:nvGrpSpPr>
      <p:grpSpPr>
        <a:xfrm>
          <a:off x="0" y="0"/>
          <a:ext cx="0" cy="0"/>
          <a:chOff x="0" y="0"/>
          <a:chExt cx="0" cy="0"/>
        </a:xfrm>
      </p:grpSpPr>
      <p:sp>
        <p:nvSpPr>
          <p:cNvPr id="294" name="Google Shape;294;p26"/>
          <p:cNvSpPr txBox="1"/>
          <p:nvPr>
            <p:ph type="title"/>
          </p:nvPr>
        </p:nvSpPr>
        <p:spPr>
          <a:xfrm>
            <a:off x="1024129" y="107545"/>
            <a:ext cx="8269996" cy="762635"/>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BANK RECONCILIATION STATEMENT</a:t>
            </a:r>
            <a:endParaRPr sz="2800"/>
          </a:p>
        </p:txBody>
      </p:sp>
      <p:sp>
        <p:nvSpPr>
          <p:cNvPr id="295" name="Google Shape;295;p26"/>
          <p:cNvSpPr txBox="1"/>
          <p:nvPr>
            <p:ph idx="1" type="body"/>
          </p:nvPr>
        </p:nvSpPr>
        <p:spPr>
          <a:xfrm>
            <a:off x="901300" y="870180"/>
            <a:ext cx="8392825" cy="5762439"/>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b="1" lang="en-US" sz="2400"/>
              <a:t>Payments by bank as per standing instructions: </a:t>
            </a:r>
            <a:endParaRPr sz="2400"/>
          </a:p>
          <a:p>
            <a:pPr indent="-152400" lvl="0" marL="91440" rtl="0" algn="just">
              <a:lnSpc>
                <a:spcPct val="90000"/>
              </a:lnSpc>
              <a:spcBef>
                <a:spcPts val="1400"/>
              </a:spcBef>
              <a:spcAft>
                <a:spcPts val="0"/>
              </a:spcAft>
              <a:buSzPts val="2400"/>
              <a:buChar char=" "/>
            </a:pPr>
            <a:r>
              <a:rPr lang="en-US" sz="2400"/>
              <a:t>The bank may also make payments according to the standing instructions of the client or in respect of any special instruction such as payment on presentation of documents for supply of goods for which a letter of credit has been opened previously. Entries in the Cash Book in such cases are made on receipt of advice from the bank. </a:t>
            </a:r>
            <a:endParaRPr/>
          </a:p>
          <a:p>
            <a:pPr indent="-152400" lvl="0" marL="91440" rtl="0" algn="just">
              <a:lnSpc>
                <a:spcPct val="90000"/>
              </a:lnSpc>
              <a:spcBef>
                <a:spcPts val="1400"/>
              </a:spcBef>
              <a:spcAft>
                <a:spcPts val="0"/>
              </a:spcAft>
              <a:buSzPts val="2400"/>
              <a:buChar char=" "/>
            </a:pPr>
            <a:r>
              <a:rPr lang="en-US" sz="2400"/>
              <a:t>These delays do not ordinarily matter, as sooner or later, both the bank and the client will make entries. However, to know the position clearly and to be sure that no mistakes have been committed, there must be a statement to explain why there is a difference between the balance shown by the Pass Book and that shown by the Cash Book on a particular date. The statement is known as the Bank Reconciliation Statement. It should be prepared every month at the latest. If bank transactions are large in number, the statement may be prepared at the end of every week. </a:t>
            </a:r>
            <a:endParaRPr sz="2400"/>
          </a:p>
        </p:txBody>
      </p:sp>
      <p:sp>
        <p:nvSpPr>
          <p:cNvPr id="296" name="Google Shape;296;p2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297" name="Google Shape;297;p2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1" name="Shape 301"/>
        <p:cNvGrpSpPr/>
        <p:nvPr/>
      </p:nvGrpSpPr>
      <p:grpSpPr>
        <a:xfrm>
          <a:off x="0" y="0"/>
          <a:ext cx="0" cy="0"/>
          <a:chOff x="0" y="0"/>
          <a:chExt cx="0" cy="0"/>
        </a:xfrm>
      </p:grpSpPr>
      <p:sp>
        <p:nvSpPr>
          <p:cNvPr id="302" name="Google Shape;302;p27"/>
          <p:cNvSpPr txBox="1"/>
          <p:nvPr>
            <p:ph type="title"/>
          </p:nvPr>
        </p:nvSpPr>
        <p:spPr>
          <a:xfrm>
            <a:off x="1024130" y="175784"/>
            <a:ext cx="8452518" cy="711321"/>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BANK RECONCILIATION STATEMENT</a:t>
            </a:r>
            <a:endParaRPr sz="2800"/>
          </a:p>
        </p:txBody>
      </p:sp>
      <p:sp>
        <p:nvSpPr>
          <p:cNvPr id="303" name="Google Shape;303;p27"/>
          <p:cNvSpPr txBox="1"/>
          <p:nvPr>
            <p:ph idx="1" type="body"/>
          </p:nvPr>
        </p:nvSpPr>
        <p:spPr>
          <a:xfrm>
            <a:off x="798490" y="1062888"/>
            <a:ext cx="8588006" cy="5795112"/>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b="1" lang="en-US" sz="2400"/>
              <a:t>Payments by bank as per standing instructions cont.:</a:t>
            </a:r>
            <a:endParaRPr sz="2400"/>
          </a:p>
          <a:p>
            <a:pPr indent="-152400" lvl="0" marL="91440" rtl="0" algn="just">
              <a:lnSpc>
                <a:spcPct val="90000"/>
              </a:lnSpc>
              <a:spcBef>
                <a:spcPts val="1400"/>
              </a:spcBef>
              <a:spcAft>
                <a:spcPts val="0"/>
              </a:spcAft>
              <a:buSzPts val="2400"/>
              <a:buChar char=" "/>
            </a:pPr>
            <a:r>
              <a:rPr lang="en-US" sz="2400"/>
              <a:t>It helps management to check the accuracy of the entries made in the Cash Book and keep track of cheques, etc., which may have been sent to the bank for collection. Preparation of the bank reconciliation statement is a very important control technique. It often reveals frauds committed by the staff handing cash and cheques. </a:t>
            </a:r>
            <a:endParaRPr/>
          </a:p>
          <a:p>
            <a:pPr indent="-152400" lvl="0" marL="91440" rtl="0" algn="just">
              <a:lnSpc>
                <a:spcPct val="90000"/>
              </a:lnSpc>
              <a:spcBef>
                <a:spcPts val="1400"/>
              </a:spcBef>
              <a:spcAft>
                <a:spcPts val="0"/>
              </a:spcAft>
              <a:buSzPts val="2400"/>
              <a:buChar char=" "/>
            </a:pPr>
            <a:r>
              <a:rPr lang="en-US" sz="2400"/>
              <a:t>Apart from misappropriation of cash, recorded as sent to the bank but not really sent, it may reveal teeming and lading also when cash meant to be banked is used by the cashier for his private purposes and the banking are done out of a later collection. The dates of entries in the Cash Book and the Pass Book in respect of cash should be the same or at the most different only by one day. Any cheque remaining uncleared for an unreasonable length of time should be traced and reasons ascertained for the delay.</a:t>
            </a:r>
            <a:endParaRPr/>
          </a:p>
        </p:txBody>
      </p:sp>
      <p:sp>
        <p:nvSpPr>
          <p:cNvPr id="304" name="Google Shape;304;p2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05" name="Google Shape;305;p2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9" name="Shape 309"/>
        <p:cNvGrpSpPr/>
        <p:nvPr/>
      </p:nvGrpSpPr>
      <p:grpSpPr>
        <a:xfrm>
          <a:off x="0" y="0"/>
          <a:ext cx="0" cy="0"/>
          <a:chOff x="0" y="0"/>
          <a:chExt cx="0" cy="0"/>
        </a:xfrm>
      </p:grpSpPr>
      <p:sp>
        <p:nvSpPr>
          <p:cNvPr id="310" name="Google Shape;310;p28"/>
          <p:cNvSpPr txBox="1"/>
          <p:nvPr>
            <p:ph type="title"/>
          </p:nvPr>
        </p:nvSpPr>
        <p:spPr>
          <a:xfrm>
            <a:off x="1024128" y="107546"/>
            <a:ext cx="8338235" cy="76591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BANK RECONCILIATION STATEMENT</a:t>
            </a:r>
            <a:endParaRPr sz="2800"/>
          </a:p>
        </p:txBody>
      </p:sp>
      <p:sp>
        <p:nvSpPr>
          <p:cNvPr id="311" name="Google Shape;311;p28"/>
          <p:cNvSpPr txBox="1"/>
          <p:nvPr>
            <p:ph idx="1" type="body"/>
          </p:nvPr>
        </p:nvSpPr>
        <p:spPr>
          <a:xfrm>
            <a:off x="859809" y="873456"/>
            <a:ext cx="8598089" cy="5876997"/>
          </a:xfrm>
          <a:prstGeom prst="rect">
            <a:avLst/>
          </a:prstGeom>
          <a:noFill/>
          <a:ln>
            <a:noFill/>
          </a:ln>
        </p:spPr>
        <p:txBody>
          <a:bodyPr anchorCtr="0" anchor="t" bIns="45700" lIns="45700" spcFirstLastPara="1" rIns="45700" wrap="square" tIns="45700">
            <a:noAutofit/>
          </a:bodyPr>
          <a:lstStyle/>
          <a:p>
            <a:pPr indent="-152400" lvl="0" marL="91440" rtl="0" algn="just">
              <a:lnSpc>
                <a:spcPct val="90000"/>
              </a:lnSpc>
              <a:spcBef>
                <a:spcPts val="0"/>
              </a:spcBef>
              <a:spcAft>
                <a:spcPts val="0"/>
              </a:spcAft>
              <a:buSzPts val="2400"/>
              <a:buChar char=" "/>
            </a:pPr>
            <a:r>
              <a:rPr b="1" lang="en-US" sz="2400"/>
              <a:t>How to Prepare the Bank Reconciliation Statement:</a:t>
            </a:r>
            <a:endParaRPr sz="2400"/>
          </a:p>
          <a:p>
            <a:pPr indent="-152400" lvl="0" marL="91440" rtl="0" algn="just">
              <a:lnSpc>
                <a:spcPct val="90000"/>
              </a:lnSpc>
              <a:spcBef>
                <a:spcPts val="1400"/>
              </a:spcBef>
              <a:spcAft>
                <a:spcPts val="0"/>
              </a:spcAft>
              <a:buSzPts val="2400"/>
              <a:buChar char=" "/>
            </a:pPr>
            <a:r>
              <a:rPr lang="en-US" sz="2400"/>
              <a:t>The following principles will be useful when preparing a bank reconciliation statement:</a:t>
            </a:r>
            <a:endParaRPr/>
          </a:p>
          <a:p>
            <a:pPr indent="-514350" lvl="0" marL="514350" rtl="0" algn="just">
              <a:lnSpc>
                <a:spcPct val="90000"/>
              </a:lnSpc>
              <a:spcBef>
                <a:spcPts val="1400"/>
              </a:spcBef>
              <a:spcAft>
                <a:spcPts val="0"/>
              </a:spcAft>
              <a:buSzPts val="2000"/>
              <a:buFont typeface="Twentieth Century"/>
              <a:buAutoNum type="arabicPeriod"/>
            </a:pPr>
            <a:r>
              <a:rPr lang="en-US" sz="2000"/>
              <a:t>Check the cash book receipts and payments against the bank statement</a:t>
            </a:r>
            <a:endParaRPr/>
          </a:p>
          <a:p>
            <a:pPr indent="-514350" lvl="0" marL="514350" rtl="0" algn="just">
              <a:lnSpc>
                <a:spcPct val="90000"/>
              </a:lnSpc>
              <a:spcBef>
                <a:spcPts val="1400"/>
              </a:spcBef>
              <a:spcAft>
                <a:spcPts val="0"/>
              </a:spcAft>
              <a:buSzPts val="2000"/>
              <a:buFont typeface="Twentieth Century"/>
              <a:buAutoNum type="arabicPeriod"/>
            </a:pPr>
            <a:r>
              <a:rPr lang="en-US" sz="2000"/>
              <a:t>Items not ticked on either side of the cash book will represent those which haven’t been captured by the bank statement.</a:t>
            </a:r>
            <a:endParaRPr/>
          </a:p>
          <a:p>
            <a:pPr indent="-514350" lvl="0" marL="514350" rtl="0" algn="just">
              <a:lnSpc>
                <a:spcPct val="90000"/>
              </a:lnSpc>
              <a:spcBef>
                <a:spcPts val="1400"/>
              </a:spcBef>
              <a:spcAft>
                <a:spcPts val="0"/>
              </a:spcAft>
              <a:buSzPts val="2000"/>
              <a:buFont typeface="Twentieth Century"/>
              <a:buAutoNum type="arabicPeriod"/>
            </a:pPr>
            <a:r>
              <a:rPr lang="en-US" sz="2000"/>
              <a:t>Mark such items from the cash book</a:t>
            </a:r>
            <a:endParaRPr/>
          </a:p>
          <a:p>
            <a:pPr indent="-514350" lvl="0" marL="514350" rtl="0" algn="just">
              <a:lnSpc>
                <a:spcPct val="90000"/>
              </a:lnSpc>
              <a:spcBef>
                <a:spcPts val="1400"/>
              </a:spcBef>
              <a:spcAft>
                <a:spcPts val="0"/>
              </a:spcAft>
              <a:buSzPts val="2000"/>
              <a:buFont typeface="Twentieth Century"/>
              <a:buAutoNum type="arabicPeriod"/>
            </a:pPr>
            <a:r>
              <a:rPr lang="en-US" sz="2000"/>
              <a:t>Items not ticked on either side of the bank statement represents those which haven’t been passed through the cash book.</a:t>
            </a:r>
            <a:endParaRPr/>
          </a:p>
          <a:p>
            <a:pPr indent="-514350" lvl="0" marL="514350" rtl="0" algn="just">
              <a:lnSpc>
                <a:spcPct val="90000"/>
              </a:lnSpc>
              <a:spcBef>
                <a:spcPts val="1400"/>
              </a:spcBef>
              <a:spcAft>
                <a:spcPts val="0"/>
              </a:spcAft>
              <a:buSzPts val="2000"/>
              <a:buFont typeface="Twentieth Century"/>
              <a:buAutoNum type="arabicPeriod"/>
            </a:pPr>
            <a:r>
              <a:rPr lang="en-US" sz="2000"/>
              <a:t>Mark such items on the bank statement.</a:t>
            </a:r>
            <a:endParaRPr/>
          </a:p>
          <a:p>
            <a:pPr indent="-514350" lvl="0" marL="514350" rtl="0" algn="just">
              <a:lnSpc>
                <a:spcPct val="90000"/>
              </a:lnSpc>
              <a:spcBef>
                <a:spcPts val="1400"/>
              </a:spcBef>
              <a:spcAft>
                <a:spcPts val="0"/>
              </a:spcAft>
              <a:buSzPts val="2000"/>
              <a:buFont typeface="Twentieth Century"/>
              <a:buAutoNum type="arabicPeriod"/>
            </a:pPr>
            <a:r>
              <a:rPr lang="en-US" sz="2000"/>
              <a:t>Adjust the cash book by recording the items which do not appear in it but are found in the bank statement, hence calculating the correct balance of the cash book.</a:t>
            </a:r>
            <a:endParaRPr/>
          </a:p>
          <a:p>
            <a:pPr indent="0" lvl="4" marL="640080" rtl="0" algn="just">
              <a:lnSpc>
                <a:spcPct val="100000"/>
              </a:lnSpc>
              <a:spcBef>
                <a:spcPts val="400"/>
              </a:spcBef>
              <a:spcAft>
                <a:spcPts val="0"/>
              </a:spcAft>
              <a:buSzPts val="2000"/>
              <a:buNone/>
            </a:pPr>
            <a:r>
              <a:t/>
            </a:r>
            <a:endParaRPr sz="2000"/>
          </a:p>
          <a:p>
            <a:pPr indent="0" lvl="0" marL="91440" rtl="0" algn="just">
              <a:lnSpc>
                <a:spcPct val="100000"/>
              </a:lnSpc>
              <a:spcBef>
                <a:spcPts val="1600"/>
              </a:spcBef>
              <a:spcAft>
                <a:spcPts val="0"/>
              </a:spcAft>
              <a:buSzPts val="1800"/>
              <a:buFont typeface="Noto Sans Symbols"/>
              <a:buNone/>
            </a:pPr>
            <a:r>
              <a:t/>
            </a:r>
            <a:endParaRPr sz="1800"/>
          </a:p>
        </p:txBody>
      </p:sp>
      <p:sp>
        <p:nvSpPr>
          <p:cNvPr id="312" name="Google Shape;312;p2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13" name="Google Shape;313;p2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7" name="Shape 317"/>
        <p:cNvGrpSpPr/>
        <p:nvPr/>
      </p:nvGrpSpPr>
      <p:grpSpPr>
        <a:xfrm>
          <a:off x="0" y="0"/>
          <a:ext cx="0" cy="0"/>
          <a:chOff x="0" y="0"/>
          <a:chExt cx="0" cy="0"/>
        </a:xfrm>
      </p:grpSpPr>
      <p:sp>
        <p:nvSpPr>
          <p:cNvPr id="318" name="Google Shape;318;p29"/>
          <p:cNvSpPr txBox="1"/>
          <p:nvPr>
            <p:ph type="title"/>
          </p:nvPr>
        </p:nvSpPr>
        <p:spPr>
          <a:xfrm>
            <a:off x="1024128" y="107545"/>
            <a:ext cx="8256347" cy="793207"/>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b="1" lang="en-US" sz="3200"/>
              <a:t> </a:t>
            </a:r>
            <a:r>
              <a:rPr lang="en-US" sz="3200"/>
              <a:t>THE BANK RECONCILIATION STATEMENT</a:t>
            </a:r>
            <a:endParaRPr b="1" sz="3200"/>
          </a:p>
        </p:txBody>
      </p:sp>
      <p:sp>
        <p:nvSpPr>
          <p:cNvPr id="319" name="Google Shape;319;p29"/>
          <p:cNvSpPr txBox="1"/>
          <p:nvPr>
            <p:ph idx="1" type="body"/>
          </p:nvPr>
        </p:nvSpPr>
        <p:spPr>
          <a:xfrm>
            <a:off x="861118" y="1045708"/>
            <a:ext cx="8570794" cy="5483881"/>
          </a:xfrm>
          <a:prstGeom prst="rect">
            <a:avLst/>
          </a:prstGeom>
          <a:noFill/>
          <a:ln>
            <a:noFill/>
          </a:ln>
        </p:spPr>
        <p:txBody>
          <a:bodyPr anchorCtr="0" anchor="t" bIns="45700" lIns="45700" spcFirstLastPara="1" rIns="45700" wrap="square" tIns="45700">
            <a:noAutofit/>
          </a:bodyPr>
          <a:lstStyle/>
          <a:p>
            <a:pPr indent="-457200" lvl="0" marL="457200" rtl="0" algn="just">
              <a:lnSpc>
                <a:spcPct val="90000"/>
              </a:lnSpc>
              <a:spcBef>
                <a:spcPts val="0"/>
              </a:spcBef>
              <a:spcAft>
                <a:spcPts val="0"/>
              </a:spcAft>
              <a:buSzPts val="2400"/>
              <a:buFont typeface="Twentieth Century"/>
              <a:buAutoNum type="arabicPeriod" startAt="7"/>
            </a:pPr>
            <a:r>
              <a:rPr lang="en-US" sz="2400"/>
              <a:t>Prepare the reconciliation statement reconciling the bank statement balance and the corrected cash book balance using any of the following modes:</a:t>
            </a:r>
            <a:endParaRPr/>
          </a:p>
          <a:p>
            <a:pPr indent="-457200" lvl="0" marL="457200" rtl="0" algn="just">
              <a:lnSpc>
                <a:spcPct val="90000"/>
              </a:lnSpc>
              <a:spcBef>
                <a:spcPts val="1400"/>
              </a:spcBef>
              <a:spcAft>
                <a:spcPts val="0"/>
              </a:spcAft>
              <a:buSzPts val="2400"/>
              <a:buFont typeface="Twentieth Century"/>
              <a:buAutoNum type="alphaLcParenR"/>
            </a:pPr>
            <a:r>
              <a:rPr b="1" lang="en-US" sz="2400"/>
              <a:t>Starting with the Cash Book Balance.</a:t>
            </a:r>
            <a:endParaRPr sz="2400"/>
          </a:p>
          <a:p>
            <a:pPr indent="-152400" lvl="0" marL="91440" rtl="0" algn="just">
              <a:lnSpc>
                <a:spcPct val="90000"/>
              </a:lnSpc>
              <a:spcBef>
                <a:spcPts val="1400"/>
              </a:spcBef>
              <a:spcAft>
                <a:spcPts val="0"/>
              </a:spcAft>
              <a:buSzPts val="2400"/>
              <a:buChar char=" "/>
            </a:pPr>
            <a:r>
              <a:rPr lang="en-US" sz="2400"/>
              <a:t>If the cash balance is a debit balance, deduct from it all cheques, drafts among others paid into the bank but not collected and credited by the bank and added to it all cheques drawn on the bank but not yet presented for payment. The new balance obtained will be the same as the bank statement. </a:t>
            </a:r>
            <a:endParaRPr/>
          </a:p>
          <a:p>
            <a:pPr indent="-152400" lvl="0" marL="91440" rtl="0" algn="just">
              <a:lnSpc>
                <a:spcPct val="90000"/>
              </a:lnSpc>
              <a:spcBef>
                <a:spcPts val="1400"/>
              </a:spcBef>
              <a:spcAft>
                <a:spcPts val="0"/>
              </a:spcAft>
              <a:buSzPts val="2400"/>
              <a:buChar char=" "/>
            </a:pPr>
            <a:r>
              <a:rPr lang="en-US" sz="2400"/>
              <a:t>If the bank balance of the cash book is a credit balance, add to it all cheques, drafts and other transactions, paid into the bank but not collected by the bank and deduct from it all cheques drawn on the bank but not yet presented for payment. The new balance will be the same as that of the bank statement.</a:t>
            </a:r>
            <a:endParaRPr/>
          </a:p>
          <a:p>
            <a:pPr indent="0" lvl="0" marL="91440" rtl="0" algn="just">
              <a:lnSpc>
                <a:spcPct val="100000"/>
              </a:lnSpc>
              <a:spcBef>
                <a:spcPts val="1400"/>
              </a:spcBef>
              <a:spcAft>
                <a:spcPts val="0"/>
              </a:spcAft>
              <a:buSzPts val="2400"/>
              <a:buFont typeface="Noto Sans Symbols"/>
              <a:buNone/>
            </a:pPr>
            <a:r>
              <a:t/>
            </a:r>
            <a:endParaRPr sz="2400"/>
          </a:p>
        </p:txBody>
      </p:sp>
      <p:sp>
        <p:nvSpPr>
          <p:cNvPr id="320" name="Google Shape;320;p2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1" name="Google Shape;321;p2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5" name="Shape 325"/>
        <p:cNvGrpSpPr/>
        <p:nvPr/>
      </p:nvGrpSpPr>
      <p:grpSpPr>
        <a:xfrm>
          <a:off x="0" y="0"/>
          <a:ext cx="0" cy="0"/>
          <a:chOff x="0" y="0"/>
          <a:chExt cx="0" cy="0"/>
        </a:xfrm>
      </p:grpSpPr>
      <p:sp>
        <p:nvSpPr>
          <p:cNvPr id="326" name="Google Shape;326;p30"/>
          <p:cNvSpPr txBox="1"/>
          <p:nvPr>
            <p:ph type="title"/>
          </p:nvPr>
        </p:nvSpPr>
        <p:spPr>
          <a:xfrm>
            <a:off x="920365" y="325601"/>
            <a:ext cx="8559219" cy="515307"/>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BANK RECONCILIATION STATEMENT</a:t>
            </a:r>
            <a:endParaRPr sz="2800"/>
          </a:p>
        </p:txBody>
      </p:sp>
      <p:sp>
        <p:nvSpPr>
          <p:cNvPr id="327" name="Google Shape;327;p3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8" name="Google Shape;328;p3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29" name="Google Shape;329;p30"/>
          <p:cNvSpPr txBox="1"/>
          <p:nvPr>
            <p:ph idx="1" type="body"/>
          </p:nvPr>
        </p:nvSpPr>
        <p:spPr>
          <a:xfrm>
            <a:off x="888641" y="1036749"/>
            <a:ext cx="8487179" cy="5170868"/>
          </a:xfrm>
          <a:prstGeom prst="rect">
            <a:avLst/>
          </a:prstGeom>
          <a:noFill/>
          <a:ln>
            <a:noFill/>
          </a:ln>
        </p:spPr>
        <p:txBody>
          <a:bodyPr anchorCtr="0" anchor="t" bIns="45700" lIns="45700" spcFirstLastPara="1" rIns="45700" wrap="square" tIns="45700">
            <a:noAutofit/>
          </a:bodyPr>
          <a:lstStyle/>
          <a:p>
            <a:pPr indent="-457200" lvl="0" marL="457200" rtl="0" algn="just">
              <a:lnSpc>
                <a:spcPct val="90000"/>
              </a:lnSpc>
              <a:spcBef>
                <a:spcPts val="0"/>
              </a:spcBef>
              <a:spcAft>
                <a:spcPts val="0"/>
              </a:spcAft>
              <a:buSzPts val="2600"/>
              <a:buFont typeface="Twentieth Century"/>
              <a:buAutoNum type="alphaLcParenR" startAt="2"/>
            </a:pPr>
            <a:r>
              <a:rPr b="1" lang="en-US" sz="2600"/>
              <a:t>Starting With the Bank Statement Balance:</a:t>
            </a:r>
            <a:endParaRPr sz="2600"/>
          </a:p>
          <a:p>
            <a:pPr indent="-165100" lvl="0" marL="91440" rtl="0" algn="just">
              <a:lnSpc>
                <a:spcPct val="90000"/>
              </a:lnSpc>
              <a:spcBef>
                <a:spcPts val="1400"/>
              </a:spcBef>
              <a:spcAft>
                <a:spcPts val="0"/>
              </a:spcAft>
              <a:buSzPts val="2600"/>
              <a:buChar char=" "/>
            </a:pPr>
            <a:r>
              <a:rPr lang="en-US" sz="2600"/>
              <a:t>If the bank statement is a debit balance (overdraft), subtract from it all cheques, drafts paid into the bank but not collected and credited by the bank and add to it all cheques drawn on the bank but not yet presented for payment. The balance obtained here will be like that of the Cash Book.</a:t>
            </a:r>
            <a:endParaRPr/>
          </a:p>
          <a:p>
            <a:pPr indent="-165100" lvl="0" marL="91440" rtl="0" algn="just">
              <a:lnSpc>
                <a:spcPct val="90000"/>
              </a:lnSpc>
              <a:spcBef>
                <a:spcPts val="1400"/>
              </a:spcBef>
              <a:spcAft>
                <a:spcPts val="0"/>
              </a:spcAft>
              <a:buSzPts val="2600"/>
              <a:buChar char=" "/>
            </a:pPr>
            <a:r>
              <a:rPr lang="en-US" sz="2600"/>
              <a:t>If the bank statement is a credit balance, add to it all cheques, drafts paid into the bank but not collected and credited by the bank and deduct from it all the cheques drawn on the bank but not yet presented for payment. The balance will also be the same as the adjusted cash book balance.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3" name="Shape 333"/>
        <p:cNvGrpSpPr/>
        <p:nvPr/>
      </p:nvGrpSpPr>
      <p:grpSpPr>
        <a:xfrm>
          <a:off x="0" y="0"/>
          <a:ext cx="0" cy="0"/>
          <a:chOff x="0" y="0"/>
          <a:chExt cx="0" cy="0"/>
        </a:xfrm>
      </p:grpSpPr>
      <p:sp>
        <p:nvSpPr>
          <p:cNvPr id="334" name="Google Shape;334;p31"/>
          <p:cNvSpPr txBox="1"/>
          <p:nvPr>
            <p:ph type="title"/>
          </p:nvPr>
        </p:nvSpPr>
        <p:spPr>
          <a:xfrm>
            <a:off x="1024129" y="107545"/>
            <a:ext cx="8018272" cy="793207"/>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lang="en-US" sz="3200"/>
              <a:t> THE BANK RECONCILIATION STATEMENT</a:t>
            </a:r>
            <a:endParaRPr sz="3200"/>
          </a:p>
        </p:txBody>
      </p:sp>
      <p:sp>
        <p:nvSpPr>
          <p:cNvPr id="335" name="Google Shape;335;p3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6" name="Google Shape;336;p3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37" name="Google Shape;337;p31"/>
          <p:cNvSpPr txBox="1"/>
          <p:nvPr>
            <p:ph idx="1" type="body"/>
          </p:nvPr>
        </p:nvSpPr>
        <p:spPr>
          <a:xfrm>
            <a:off x="819515" y="1010992"/>
            <a:ext cx="8493359" cy="5209504"/>
          </a:xfrm>
          <a:prstGeom prst="rect">
            <a:avLst/>
          </a:prstGeom>
          <a:noFill/>
          <a:ln>
            <a:noFill/>
          </a:ln>
        </p:spPr>
        <p:txBody>
          <a:bodyPr anchorCtr="0" anchor="t" bIns="45700" lIns="45700" spcFirstLastPara="1" rIns="45700" wrap="square" tIns="45700">
            <a:normAutofit/>
          </a:bodyPr>
          <a:lstStyle/>
          <a:p>
            <a:pPr indent="-139700" lvl="0" marL="91440" rtl="0" algn="just">
              <a:lnSpc>
                <a:spcPct val="90000"/>
              </a:lnSpc>
              <a:spcBef>
                <a:spcPts val="0"/>
              </a:spcBef>
              <a:spcAft>
                <a:spcPts val="0"/>
              </a:spcAft>
              <a:buSzPts val="2200"/>
              <a:buChar char=" "/>
            </a:pPr>
            <a:r>
              <a:rPr b="1" lang="en-US"/>
              <a:t> </a:t>
            </a:r>
            <a:r>
              <a:rPr b="1" lang="en-US" sz="2400"/>
              <a:t>ILLUSTRATION 1</a:t>
            </a:r>
            <a:r>
              <a:rPr b="1" lang="en-US"/>
              <a:t>:</a:t>
            </a:r>
            <a:endParaRPr/>
          </a:p>
          <a:p>
            <a:pPr indent="-139700" lvl="0" marL="91440" rtl="0" algn="just">
              <a:lnSpc>
                <a:spcPct val="90000"/>
              </a:lnSpc>
              <a:spcBef>
                <a:spcPts val="1400"/>
              </a:spcBef>
              <a:spcAft>
                <a:spcPts val="0"/>
              </a:spcAft>
              <a:buSzPts val="2200"/>
              <a:buChar char=" "/>
            </a:pPr>
            <a:r>
              <a:rPr lang="en-US"/>
              <a:t>On October 2022, the balance of the cash at bank as shown by the cash book of the enterprise was $280,200 and the balance as shown by the bank statement was $450,600. On checking the bank statement with the cash book, it was discovered that a cheque for $ 23,200 paid in on the 31</a:t>
            </a:r>
            <a:r>
              <a:rPr baseline="30000" lang="en-US"/>
              <a:t>st</a:t>
            </a:r>
            <a:r>
              <a:rPr lang="en-US"/>
              <a:t> October was not credited until the 1</a:t>
            </a:r>
            <a:r>
              <a:rPr baseline="30000" lang="en-US"/>
              <a:t>st</a:t>
            </a:r>
            <a:r>
              <a:rPr lang="en-US"/>
              <a:t> November 2022 and the following cheques drawn prior to 31</a:t>
            </a:r>
            <a:r>
              <a:rPr baseline="30000" lang="en-US"/>
              <a:t>st</a:t>
            </a:r>
            <a:r>
              <a:rPr lang="en-US"/>
              <a:t> October 2022 were not presented for payment until 4</a:t>
            </a:r>
            <a:r>
              <a:rPr baseline="30000" lang="en-US"/>
              <a:t>th</a:t>
            </a:r>
            <a:r>
              <a:rPr lang="en-US"/>
              <a:t> November: Urban Enterprises $ 5,800, Modern Traders Ltd $160,200 Galton Ltd $1,200 and Mobias enterprises $26,400. Prepare a bank reconciliation statement for the two balances. </a:t>
            </a:r>
            <a:endParaRPr/>
          </a:p>
          <a:p>
            <a:pPr indent="0" lvl="0" marL="91440" rtl="0" algn="just">
              <a:lnSpc>
                <a:spcPct val="90000"/>
              </a:lnSpc>
              <a:spcBef>
                <a:spcPts val="1400"/>
              </a:spcBef>
              <a:spcAft>
                <a:spcPts val="0"/>
              </a:spcAft>
              <a:buSzPts val="22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1" name="Shape 341"/>
        <p:cNvGrpSpPr/>
        <p:nvPr/>
      </p:nvGrpSpPr>
      <p:grpSpPr>
        <a:xfrm>
          <a:off x="0" y="0"/>
          <a:ext cx="0" cy="0"/>
          <a:chOff x="0" y="0"/>
          <a:chExt cx="0" cy="0"/>
        </a:xfrm>
      </p:grpSpPr>
      <p:sp>
        <p:nvSpPr>
          <p:cNvPr id="342" name="Google Shape;342;p32"/>
          <p:cNvSpPr txBox="1"/>
          <p:nvPr>
            <p:ph type="title"/>
          </p:nvPr>
        </p:nvSpPr>
        <p:spPr>
          <a:xfrm>
            <a:off x="1024129" y="325601"/>
            <a:ext cx="8018272" cy="536399"/>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BANK RECONCILIATION STATEMENT</a:t>
            </a:r>
            <a:endParaRPr sz="2800"/>
          </a:p>
        </p:txBody>
      </p:sp>
      <p:sp>
        <p:nvSpPr>
          <p:cNvPr id="343" name="Google Shape;343;p32"/>
          <p:cNvSpPr txBox="1"/>
          <p:nvPr>
            <p:ph idx="1" type="body"/>
          </p:nvPr>
        </p:nvSpPr>
        <p:spPr>
          <a:xfrm>
            <a:off x="865987" y="960282"/>
            <a:ext cx="8542950" cy="5581378"/>
          </a:xfrm>
          <a:prstGeom prst="rect">
            <a:avLst/>
          </a:prstGeom>
          <a:noFill/>
          <a:ln>
            <a:noFill/>
          </a:ln>
        </p:spPr>
        <p:txBody>
          <a:bodyPr anchorCtr="0" anchor="t" bIns="45700" lIns="45700" spcFirstLastPara="1" rIns="45700" wrap="square" tIns="45700">
            <a:noAutofit/>
          </a:bodyPr>
          <a:lstStyle/>
          <a:p>
            <a:pPr indent="-152400" lvl="0" marL="91440" rtl="0" algn="l">
              <a:lnSpc>
                <a:spcPct val="90000"/>
              </a:lnSpc>
              <a:spcBef>
                <a:spcPts val="0"/>
              </a:spcBef>
              <a:spcAft>
                <a:spcPts val="0"/>
              </a:spcAft>
              <a:buSzPts val="2400"/>
              <a:buChar char=" "/>
            </a:pPr>
            <a:r>
              <a:rPr b="1" lang="en-US" sz="2400"/>
              <a:t>Suggested Solution:</a:t>
            </a:r>
            <a:endParaRPr sz="2400"/>
          </a:p>
          <a:p>
            <a:pPr indent="-152400" lvl="0" marL="91440" rtl="0" algn="l">
              <a:lnSpc>
                <a:spcPct val="90000"/>
              </a:lnSpc>
              <a:spcBef>
                <a:spcPts val="1400"/>
              </a:spcBef>
              <a:spcAft>
                <a:spcPts val="0"/>
              </a:spcAft>
              <a:buSzPts val="2400"/>
              <a:buChar char=" "/>
            </a:pPr>
            <a:r>
              <a:rPr b="1" lang="en-US" sz="2400"/>
              <a:t>Bank Reconciliation Statement on 31</a:t>
            </a:r>
            <a:r>
              <a:rPr b="1" baseline="30000" lang="en-US" sz="2400"/>
              <a:t>st</a:t>
            </a:r>
            <a:r>
              <a:rPr b="1" lang="en-US" sz="2400"/>
              <a:t> October 2022:</a:t>
            </a:r>
            <a:endParaRPr/>
          </a:p>
          <a:p>
            <a:pPr indent="-457200" lvl="0" marL="533400" marR="0" rtl="0" algn="just">
              <a:lnSpc>
                <a:spcPct val="150000"/>
              </a:lnSpc>
              <a:spcBef>
                <a:spcPts val="200"/>
              </a:spcBef>
              <a:spcAft>
                <a:spcPts val="0"/>
              </a:spcAft>
              <a:buSzPts val="2400"/>
              <a:buChar char=" "/>
            </a:pPr>
            <a:r>
              <a:rPr b="1" lang="en-US" sz="2400">
                <a:latin typeface="Times New Roman"/>
                <a:ea typeface="Times New Roman"/>
                <a:cs typeface="Times New Roman"/>
                <a:sym typeface="Times New Roman"/>
              </a:rPr>
              <a:t>Method 1:                                                                             $</a:t>
            </a:r>
            <a:endParaRPr sz="2000">
              <a:latin typeface="Calibri"/>
              <a:ea typeface="Calibri"/>
              <a:cs typeface="Calibri"/>
              <a:sym typeface="Calibri"/>
            </a:endParaRPr>
          </a:p>
          <a:p>
            <a:pPr indent="-457200" lvl="0" marL="533400" marR="0" rtl="0" algn="just">
              <a:lnSpc>
                <a:spcPct val="107000"/>
              </a:lnSpc>
              <a:spcBef>
                <a:spcPts val="800"/>
              </a:spcBef>
              <a:spcAft>
                <a:spcPts val="0"/>
              </a:spcAft>
              <a:buSzPts val="2400"/>
              <a:buChar char=" "/>
            </a:pPr>
            <a:r>
              <a:rPr lang="en-US" sz="2400">
                <a:latin typeface="Times New Roman"/>
                <a:ea typeface="Times New Roman"/>
                <a:cs typeface="Times New Roman"/>
                <a:sym typeface="Times New Roman"/>
              </a:rPr>
              <a:t>Balance as per Cash Book:      </a:t>
            </a:r>
            <a:r>
              <a:rPr b="1" lang="en-US" sz="2400"/>
              <a:t>$</a:t>
            </a:r>
            <a:r>
              <a:rPr lang="en-US" sz="2400">
                <a:latin typeface="Times New Roman"/>
                <a:ea typeface="Times New Roman"/>
                <a:cs typeface="Times New Roman"/>
                <a:sym typeface="Times New Roman"/>
              </a:rPr>
              <a:t>                                   280,200</a:t>
            </a:r>
            <a:endParaRPr sz="2000">
              <a:latin typeface="Calibri"/>
              <a:ea typeface="Calibri"/>
              <a:cs typeface="Calibri"/>
              <a:sym typeface="Calibri"/>
            </a:endParaRPr>
          </a:p>
          <a:p>
            <a:pPr indent="-457200" lvl="0" marL="533400" marR="0" rtl="0" algn="just">
              <a:lnSpc>
                <a:spcPct val="107000"/>
              </a:lnSpc>
              <a:spcBef>
                <a:spcPts val="0"/>
              </a:spcBef>
              <a:spcAft>
                <a:spcPts val="0"/>
              </a:spcAft>
              <a:buSzPts val="2400"/>
              <a:buChar char=" "/>
            </a:pPr>
            <a:r>
              <a:rPr lang="en-US" sz="2400">
                <a:latin typeface="Times New Roman"/>
                <a:ea typeface="Times New Roman"/>
                <a:cs typeface="Times New Roman"/>
                <a:sym typeface="Times New Roman"/>
              </a:rPr>
              <a:t>Less: Cheques paid in but not collected:                       (23,200)     </a:t>
            </a:r>
            <a:endParaRPr sz="2000">
              <a:latin typeface="Calibri"/>
              <a:ea typeface="Calibri"/>
              <a:cs typeface="Calibri"/>
              <a:sym typeface="Calibri"/>
            </a:endParaRPr>
          </a:p>
          <a:p>
            <a:pPr indent="-457200" lvl="0" marL="533400" marR="0" rtl="0" algn="just">
              <a:lnSpc>
                <a:spcPct val="107000"/>
              </a:lnSpc>
              <a:spcBef>
                <a:spcPts val="0"/>
              </a:spcBef>
              <a:spcAft>
                <a:spcPts val="0"/>
              </a:spcAft>
              <a:buSzPts val="2400"/>
              <a:buChar char=" "/>
            </a:pPr>
            <a:r>
              <a:rPr lang="en-US" sz="2400">
                <a:latin typeface="Times New Roman"/>
                <a:ea typeface="Times New Roman"/>
                <a:cs typeface="Times New Roman"/>
                <a:sym typeface="Times New Roman"/>
              </a:rPr>
              <a:t>                                                                                       257,000</a:t>
            </a:r>
            <a:endParaRPr sz="2000">
              <a:latin typeface="Calibri"/>
              <a:ea typeface="Calibri"/>
              <a:cs typeface="Calibri"/>
              <a:sym typeface="Calibri"/>
            </a:endParaRPr>
          </a:p>
          <a:p>
            <a:pPr indent="-457200" lvl="0" marL="533400" marR="0" rtl="0" algn="just">
              <a:lnSpc>
                <a:spcPct val="107000"/>
              </a:lnSpc>
              <a:spcBef>
                <a:spcPts val="0"/>
              </a:spcBef>
              <a:spcAft>
                <a:spcPts val="0"/>
              </a:spcAft>
              <a:buSzPts val="2400"/>
              <a:buChar char=" "/>
            </a:pPr>
            <a:r>
              <a:rPr lang="en-US" sz="2400">
                <a:latin typeface="Times New Roman"/>
                <a:ea typeface="Times New Roman"/>
                <a:cs typeface="Times New Roman"/>
                <a:sym typeface="Times New Roman"/>
              </a:rPr>
              <a:t>Add: Unpresented Cheques     (Total)                           </a:t>
            </a:r>
            <a:r>
              <a:rPr lang="en-US" sz="2400" u="sng">
                <a:latin typeface="Times New Roman"/>
                <a:ea typeface="Times New Roman"/>
                <a:cs typeface="Times New Roman"/>
                <a:sym typeface="Times New Roman"/>
              </a:rPr>
              <a:t>193,600</a:t>
            </a:r>
            <a:r>
              <a:rPr lang="en-US" sz="2400">
                <a:latin typeface="Times New Roman"/>
                <a:ea typeface="Times New Roman"/>
                <a:cs typeface="Times New Roman"/>
                <a:sym typeface="Times New Roman"/>
              </a:rPr>
              <a:t>           </a:t>
            </a:r>
            <a:endParaRPr sz="2000">
              <a:latin typeface="Calibri"/>
              <a:ea typeface="Calibri"/>
              <a:cs typeface="Calibri"/>
              <a:sym typeface="Calibri"/>
            </a:endParaRPr>
          </a:p>
          <a:p>
            <a:pPr indent="-457200" lvl="0" marL="533400" marR="0" rtl="0" algn="just">
              <a:lnSpc>
                <a:spcPct val="107000"/>
              </a:lnSpc>
              <a:spcBef>
                <a:spcPts val="0"/>
              </a:spcBef>
              <a:spcAft>
                <a:spcPts val="0"/>
              </a:spcAft>
              <a:buSzPts val="2400"/>
              <a:buChar char=" "/>
            </a:pPr>
            <a:r>
              <a:rPr lang="en-US" sz="2400">
                <a:latin typeface="Times New Roman"/>
                <a:ea typeface="Times New Roman"/>
                <a:cs typeface="Times New Roman"/>
                <a:sym typeface="Times New Roman"/>
              </a:rPr>
              <a:t>Balance as per Bank Statement                                     </a:t>
            </a:r>
            <a:r>
              <a:rPr lang="en-US" sz="2400" u="sng">
                <a:latin typeface="Times New Roman"/>
                <a:ea typeface="Times New Roman"/>
                <a:cs typeface="Times New Roman"/>
                <a:sym typeface="Times New Roman"/>
              </a:rPr>
              <a:t>450,600</a:t>
            </a:r>
            <a:endParaRPr sz="2000">
              <a:latin typeface="Calibri"/>
              <a:ea typeface="Calibri"/>
              <a:cs typeface="Calibri"/>
              <a:sym typeface="Calibri"/>
            </a:endParaRPr>
          </a:p>
          <a:p>
            <a:pPr indent="-457200" lvl="0" marL="533400" marR="0" rtl="0" algn="just">
              <a:lnSpc>
                <a:spcPct val="115000"/>
              </a:lnSpc>
              <a:spcBef>
                <a:spcPts val="0"/>
              </a:spcBef>
              <a:spcAft>
                <a:spcPts val="0"/>
              </a:spcAft>
              <a:buSzPts val="2400"/>
              <a:buChar char=" "/>
            </a:pPr>
            <a:r>
              <a:rPr lang="en-US" sz="2400">
                <a:latin typeface="Times New Roman"/>
                <a:ea typeface="Times New Roman"/>
                <a:cs typeface="Times New Roman"/>
                <a:sym typeface="Times New Roman"/>
              </a:rPr>
              <a:t> </a:t>
            </a:r>
            <a:endParaRPr sz="2000">
              <a:latin typeface="Calibri"/>
              <a:ea typeface="Calibri"/>
              <a:cs typeface="Calibri"/>
              <a:sym typeface="Calibri"/>
            </a:endParaRPr>
          </a:p>
          <a:p>
            <a:pPr indent="-457200" lvl="0" marL="533400" marR="0" rtl="0" algn="just">
              <a:lnSpc>
                <a:spcPct val="115000"/>
              </a:lnSpc>
              <a:spcBef>
                <a:spcPts val="0"/>
              </a:spcBef>
              <a:spcAft>
                <a:spcPts val="0"/>
              </a:spcAft>
              <a:buSzPts val="2400"/>
              <a:buChar char=" "/>
            </a:pPr>
            <a:r>
              <a:rPr lang="en-US" sz="2400">
                <a:latin typeface="Times New Roman"/>
                <a:ea typeface="Times New Roman"/>
                <a:cs typeface="Times New Roman"/>
                <a:sym typeface="Times New Roman"/>
              </a:rPr>
              <a:t> </a:t>
            </a:r>
            <a:endParaRPr sz="2000">
              <a:latin typeface="Calibri"/>
              <a:ea typeface="Calibri"/>
              <a:cs typeface="Calibri"/>
              <a:sym typeface="Calibri"/>
            </a:endParaRPr>
          </a:p>
          <a:p>
            <a:pPr indent="0" lvl="0" marL="91440" rtl="0" algn="l">
              <a:lnSpc>
                <a:spcPct val="90000"/>
              </a:lnSpc>
              <a:spcBef>
                <a:spcPts val="1200"/>
              </a:spcBef>
              <a:spcAft>
                <a:spcPts val="0"/>
              </a:spcAft>
              <a:buSzPts val="2400"/>
              <a:buNone/>
            </a:pPr>
            <a:r>
              <a:t/>
            </a:r>
            <a:endParaRPr sz="2400"/>
          </a:p>
          <a:p>
            <a:pPr indent="0" lvl="0" marL="0" rtl="0" algn="l">
              <a:lnSpc>
                <a:spcPct val="100000"/>
              </a:lnSpc>
              <a:spcBef>
                <a:spcPts val="1400"/>
              </a:spcBef>
              <a:spcAft>
                <a:spcPts val="0"/>
              </a:spcAft>
              <a:buSzPts val="2400"/>
              <a:buNone/>
            </a:pPr>
            <a:r>
              <a:t/>
            </a:r>
            <a:endParaRPr sz="2400"/>
          </a:p>
        </p:txBody>
      </p:sp>
      <p:sp>
        <p:nvSpPr>
          <p:cNvPr id="344" name="Google Shape;344;p32"/>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45" name="Google Shape;345;p32"/>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346" name="Google Shape;346;p32"/>
          <p:cNvCxnSpPr/>
          <p:nvPr/>
        </p:nvCxnSpPr>
        <p:spPr>
          <a:xfrm rot="10800000">
            <a:off x="8062175" y="3284113"/>
            <a:ext cx="980226" cy="0"/>
          </a:xfrm>
          <a:prstGeom prst="straightConnector1">
            <a:avLst/>
          </a:prstGeom>
          <a:noFill/>
          <a:ln cap="flat" cmpd="sng" w="9525">
            <a:solidFill>
              <a:schemeClr val="dk1"/>
            </a:solidFill>
            <a:prstDash val="solid"/>
            <a:round/>
            <a:headEnd len="sm" w="sm" type="none"/>
            <a:tailEnd len="sm" w="sm" type="none"/>
          </a:ln>
        </p:spPr>
      </p:cxnSp>
      <p:cxnSp>
        <p:nvCxnSpPr>
          <p:cNvPr id="347" name="Google Shape;347;p32"/>
          <p:cNvCxnSpPr/>
          <p:nvPr/>
        </p:nvCxnSpPr>
        <p:spPr>
          <a:xfrm>
            <a:off x="8126569" y="3322749"/>
            <a:ext cx="915832" cy="0"/>
          </a:xfrm>
          <a:prstGeom prst="straightConnector1">
            <a:avLst/>
          </a:prstGeom>
          <a:noFill/>
          <a:ln cap="flat" cmpd="sng" w="9525">
            <a:solidFill>
              <a:schemeClr val="dk1"/>
            </a:solidFill>
            <a:prstDash val="solid"/>
            <a:round/>
            <a:headEnd len="sm" w="sm" type="none"/>
            <a:tailEnd len="sm" w="sm"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1" name="Shape 351"/>
        <p:cNvGrpSpPr/>
        <p:nvPr/>
      </p:nvGrpSpPr>
      <p:grpSpPr>
        <a:xfrm>
          <a:off x="0" y="0"/>
          <a:ext cx="0" cy="0"/>
          <a:chOff x="0" y="0"/>
          <a:chExt cx="0" cy="0"/>
        </a:xfrm>
      </p:grpSpPr>
      <p:sp>
        <p:nvSpPr>
          <p:cNvPr id="352" name="Google Shape;352;p33"/>
          <p:cNvSpPr txBox="1"/>
          <p:nvPr>
            <p:ph type="title"/>
          </p:nvPr>
        </p:nvSpPr>
        <p:spPr>
          <a:xfrm>
            <a:off x="887652" y="240190"/>
            <a:ext cx="8502007" cy="711321"/>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THE BANK RECONCILIATION STATEMENT</a:t>
            </a:r>
            <a:endParaRPr sz="2800"/>
          </a:p>
        </p:txBody>
      </p:sp>
      <p:sp>
        <p:nvSpPr>
          <p:cNvPr id="353" name="Google Shape;353;p33"/>
          <p:cNvSpPr txBox="1"/>
          <p:nvPr>
            <p:ph idx="1" type="body"/>
          </p:nvPr>
        </p:nvSpPr>
        <p:spPr>
          <a:xfrm>
            <a:off x="887652" y="951511"/>
            <a:ext cx="8502008" cy="5472752"/>
          </a:xfrm>
          <a:prstGeom prst="rect">
            <a:avLst/>
          </a:prstGeom>
          <a:noFill/>
          <a:ln>
            <a:noFill/>
          </a:ln>
        </p:spPr>
        <p:txBody>
          <a:bodyPr anchorCtr="0" anchor="t" bIns="45700" lIns="45700" spcFirstLastPara="1" rIns="45700" wrap="square" tIns="45700">
            <a:noAutofit/>
          </a:bodyPr>
          <a:lstStyle/>
          <a:p>
            <a:pPr indent="0" lvl="0" marL="76200" marR="0" rtl="0" algn="just">
              <a:lnSpc>
                <a:spcPct val="115000"/>
              </a:lnSpc>
              <a:spcBef>
                <a:spcPts val="0"/>
              </a:spcBef>
              <a:spcAft>
                <a:spcPts val="0"/>
              </a:spcAft>
              <a:buSzPts val="2400"/>
              <a:buNone/>
            </a:pPr>
            <a:r>
              <a:t/>
            </a:r>
            <a:endParaRPr sz="2400"/>
          </a:p>
          <a:p>
            <a:pPr indent="0" lvl="0" marL="76200" marR="0" rtl="0" algn="just">
              <a:lnSpc>
                <a:spcPct val="115000"/>
              </a:lnSpc>
              <a:spcBef>
                <a:spcPts val="0"/>
              </a:spcBef>
              <a:spcAft>
                <a:spcPts val="0"/>
              </a:spcAft>
              <a:buSzPts val="2400"/>
              <a:buNone/>
            </a:pPr>
            <a:r>
              <a:rPr b="1" lang="en-US" sz="2400">
                <a:latin typeface="Times New Roman"/>
                <a:ea typeface="Times New Roman"/>
                <a:cs typeface="Times New Roman"/>
                <a:sym typeface="Times New Roman"/>
              </a:rPr>
              <a:t>Method 2:</a:t>
            </a:r>
            <a:endParaRPr sz="2000">
              <a:latin typeface="Calibri"/>
              <a:ea typeface="Calibri"/>
              <a:cs typeface="Calibri"/>
              <a:sym typeface="Calibri"/>
            </a:endParaRPr>
          </a:p>
          <a:p>
            <a:pPr indent="-457200" lvl="0" marL="533400" marR="0" rtl="0" algn="just">
              <a:lnSpc>
                <a:spcPct val="115000"/>
              </a:lnSpc>
              <a:spcBef>
                <a:spcPts val="0"/>
              </a:spcBef>
              <a:spcAft>
                <a:spcPts val="0"/>
              </a:spcAft>
              <a:buSzPts val="2400"/>
              <a:buChar char=" "/>
            </a:pPr>
            <a:r>
              <a:rPr lang="en-US" sz="2400">
                <a:latin typeface="Times New Roman"/>
                <a:ea typeface="Times New Roman"/>
                <a:cs typeface="Times New Roman"/>
                <a:sym typeface="Times New Roman"/>
              </a:rPr>
              <a:t>Balance as per the Bank statement (CR.) 	</a:t>
            </a:r>
            <a:r>
              <a:rPr b="1" lang="en-US" sz="2400"/>
              <a:t>$</a:t>
            </a:r>
            <a:r>
              <a:rPr lang="en-US" sz="2400">
                <a:latin typeface="Times New Roman"/>
                <a:ea typeface="Times New Roman"/>
                <a:cs typeface="Times New Roman"/>
                <a:sym typeface="Times New Roman"/>
              </a:rPr>
              <a:t>   450,600</a:t>
            </a:r>
            <a:endParaRPr sz="2000">
              <a:latin typeface="Calibri"/>
              <a:ea typeface="Calibri"/>
              <a:cs typeface="Calibri"/>
              <a:sym typeface="Calibri"/>
            </a:endParaRPr>
          </a:p>
          <a:p>
            <a:pPr indent="-457200" lvl="0" marL="533400" marR="0" rtl="0" algn="just">
              <a:lnSpc>
                <a:spcPct val="115000"/>
              </a:lnSpc>
              <a:spcBef>
                <a:spcPts val="0"/>
              </a:spcBef>
              <a:spcAft>
                <a:spcPts val="0"/>
              </a:spcAft>
              <a:buSzPts val="2400"/>
              <a:buChar char=" "/>
            </a:pPr>
            <a:r>
              <a:rPr lang="en-US" sz="2400">
                <a:latin typeface="Times New Roman"/>
                <a:ea typeface="Times New Roman"/>
                <a:cs typeface="Times New Roman"/>
                <a:sym typeface="Times New Roman"/>
              </a:rPr>
              <a:t>Less: Unpresented cheques:                                      (</a:t>
            </a:r>
            <a:r>
              <a:rPr lang="en-US" sz="2400" u="sng">
                <a:latin typeface="Times New Roman"/>
                <a:ea typeface="Times New Roman"/>
                <a:cs typeface="Times New Roman"/>
                <a:sym typeface="Times New Roman"/>
              </a:rPr>
              <a:t>193,600)</a:t>
            </a:r>
            <a:endParaRPr sz="2000">
              <a:latin typeface="Calibri"/>
              <a:ea typeface="Calibri"/>
              <a:cs typeface="Calibri"/>
              <a:sym typeface="Calibri"/>
            </a:endParaRPr>
          </a:p>
          <a:p>
            <a:pPr indent="-457200" lvl="0" marL="533400" marR="0" rtl="0" algn="just">
              <a:lnSpc>
                <a:spcPct val="115000"/>
              </a:lnSpc>
              <a:spcBef>
                <a:spcPts val="0"/>
              </a:spcBef>
              <a:spcAft>
                <a:spcPts val="0"/>
              </a:spcAft>
              <a:buSzPts val="2400"/>
              <a:buChar char=" "/>
            </a:pPr>
            <a:r>
              <a:rPr lang="en-US" sz="2400">
                <a:latin typeface="Times New Roman"/>
                <a:ea typeface="Times New Roman"/>
                <a:cs typeface="Times New Roman"/>
                <a:sym typeface="Times New Roman"/>
              </a:rPr>
              <a:t>                                                                                    257,000</a:t>
            </a:r>
            <a:endParaRPr sz="2000">
              <a:latin typeface="Calibri"/>
              <a:ea typeface="Calibri"/>
              <a:cs typeface="Calibri"/>
              <a:sym typeface="Calibri"/>
            </a:endParaRPr>
          </a:p>
          <a:p>
            <a:pPr indent="-457200" lvl="0" marL="533400" marR="0" rtl="0" algn="just">
              <a:lnSpc>
                <a:spcPct val="115000"/>
              </a:lnSpc>
              <a:spcBef>
                <a:spcPts val="0"/>
              </a:spcBef>
              <a:spcAft>
                <a:spcPts val="0"/>
              </a:spcAft>
              <a:buSzPts val="2400"/>
              <a:buChar char=" "/>
            </a:pPr>
            <a:r>
              <a:rPr lang="en-US" sz="2400">
                <a:latin typeface="Times New Roman"/>
                <a:ea typeface="Times New Roman"/>
                <a:cs typeface="Times New Roman"/>
                <a:sym typeface="Times New Roman"/>
              </a:rPr>
              <a:t>Add: Cheques paid in but not collected:                      </a:t>
            </a:r>
            <a:r>
              <a:rPr lang="en-US" sz="2400" u="sng">
                <a:latin typeface="Times New Roman"/>
                <a:ea typeface="Times New Roman"/>
                <a:cs typeface="Times New Roman"/>
                <a:sym typeface="Times New Roman"/>
              </a:rPr>
              <a:t>23,200</a:t>
            </a:r>
            <a:endParaRPr sz="2000">
              <a:latin typeface="Calibri"/>
              <a:ea typeface="Calibri"/>
              <a:cs typeface="Calibri"/>
              <a:sym typeface="Calibri"/>
            </a:endParaRPr>
          </a:p>
          <a:p>
            <a:pPr indent="-457200" lvl="0" marL="533400" marR="0" rtl="0" algn="just">
              <a:lnSpc>
                <a:spcPct val="115000"/>
              </a:lnSpc>
              <a:spcBef>
                <a:spcPts val="0"/>
              </a:spcBef>
              <a:spcAft>
                <a:spcPts val="0"/>
              </a:spcAft>
              <a:buSzPts val="2400"/>
              <a:buChar char=" "/>
            </a:pPr>
            <a:r>
              <a:rPr lang="en-US" sz="2400">
                <a:latin typeface="Times New Roman"/>
                <a:ea typeface="Times New Roman"/>
                <a:cs typeface="Times New Roman"/>
                <a:sym typeface="Times New Roman"/>
              </a:rPr>
              <a:t>Balance as per the Cash Book:                                 </a:t>
            </a:r>
            <a:r>
              <a:rPr lang="en-US" sz="2400" u="sng">
                <a:latin typeface="Times New Roman"/>
                <a:ea typeface="Times New Roman"/>
                <a:cs typeface="Times New Roman"/>
                <a:sym typeface="Times New Roman"/>
              </a:rPr>
              <a:t>  280,200</a:t>
            </a:r>
            <a:endParaRPr sz="2000">
              <a:latin typeface="Calibri"/>
              <a:ea typeface="Calibri"/>
              <a:cs typeface="Calibri"/>
              <a:sym typeface="Calibri"/>
            </a:endParaRPr>
          </a:p>
          <a:p>
            <a:pPr indent="-330200" lvl="0" marL="533400" marR="0" rtl="0" algn="just">
              <a:lnSpc>
                <a:spcPct val="115000"/>
              </a:lnSpc>
              <a:spcBef>
                <a:spcPts val="0"/>
              </a:spcBef>
              <a:spcAft>
                <a:spcPts val="0"/>
              </a:spcAft>
              <a:buSzPts val="2000"/>
              <a:buNone/>
            </a:pPr>
            <a:r>
              <a:t/>
            </a:r>
            <a:endParaRPr sz="2000">
              <a:latin typeface="Calibri"/>
              <a:ea typeface="Calibri"/>
              <a:cs typeface="Calibri"/>
              <a:sym typeface="Calibri"/>
            </a:endParaRPr>
          </a:p>
        </p:txBody>
      </p:sp>
      <p:sp>
        <p:nvSpPr>
          <p:cNvPr id="354" name="Google Shape;354;p3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55" name="Google Shape;355;p3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9" name="Shape 359"/>
        <p:cNvGrpSpPr/>
        <p:nvPr/>
      </p:nvGrpSpPr>
      <p:grpSpPr>
        <a:xfrm>
          <a:off x="0" y="0"/>
          <a:ext cx="0" cy="0"/>
          <a:chOff x="0" y="0"/>
          <a:chExt cx="0" cy="0"/>
        </a:xfrm>
      </p:grpSpPr>
      <p:sp>
        <p:nvSpPr>
          <p:cNvPr id="360" name="Google Shape;360;p34"/>
          <p:cNvSpPr txBox="1"/>
          <p:nvPr>
            <p:ph type="title"/>
          </p:nvPr>
        </p:nvSpPr>
        <p:spPr>
          <a:xfrm>
            <a:off x="1024129" y="107545"/>
            <a:ext cx="8018272" cy="861446"/>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3200"/>
              <a:buFont typeface="Twentieth Century"/>
              <a:buNone/>
            </a:pPr>
            <a:r>
              <a:rPr b="1" lang="en-US" sz="3200"/>
              <a:t>ERRORS THAT DO NOT AFFECT THE TRIAL BALANCE</a:t>
            </a:r>
            <a:endParaRPr sz="3200"/>
          </a:p>
        </p:txBody>
      </p:sp>
      <p:sp>
        <p:nvSpPr>
          <p:cNvPr id="361" name="Google Shape;361;p34"/>
          <p:cNvSpPr txBox="1"/>
          <p:nvPr>
            <p:ph idx="1" type="body"/>
          </p:nvPr>
        </p:nvSpPr>
        <p:spPr>
          <a:xfrm>
            <a:off x="887652" y="968990"/>
            <a:ext cx="8461064" cy="5677469"/>
          </a:xfrm>
          <a:prstGeom prst="rect">
            <a:avLst/>
          </a:prstGeom>
          <a:noFill/>
          <a:ln>
            <a:noFill/>
          </a:ln>
        </p:spPr>
        <p:txBody>
          <a:bodyPr anchorCtr="0" anchor="t" bIns="45700" lIns="45700" spcFirstLastPara="1" rIns="45700" wrap="square" tIns="45700">
            <a:noAutofit/>
          </a:bodyPr>
          <a:lstStyle/>
          <a:p>
            <a:pPr indent="-127000" lvl="0" marL="91440" rtl="0" algn="just">
              <a:lnSpc>
                <a:spcPct val="90000"/>
              </a:lnSpc>
              <a:spcBef>
                <a:spcPts val="0"/>
              </a:spcBef>
              <a:spcAft>
                <a:spcPts val="0"/>
              </a:spcAft>
              <a:buSzPts val="2000"/>
              <a:buChar char=" "/>
            </a:pPr>
            <a:r>
              <a:rPr lang="en-US" sz="2000"/>
              <a:t>The trial balance produced from the accounts appears to be okay/correct, i.e. the debits are the same as the credits.  However, on taking a close check on the balances and transactions posted, errors may have been made and therefore the balances shown on the trial balance may be incorrect i.e. under/over stated.</a:t>
            </a:r>
            <a:endParaRPr/>
          </a:p>
          <a:p>
            <a:pPr indent="-127000" lvl="0" marL="91440" rtl="0" algn="just">
              <a:lnSpc>
                <a:spcPct val="90000"/>
              </a:lnSpc>
              <a:spcBef>
                <a:spcPts val="1400"/>
              </a:spcBef>
              <a:spcAft>
                <a:spcPts val="0"/>
              </a:spcAft>
              <a:buSzPts val="2000"/>
              <a:buChar char=" "/>
            </a:pPr>
            <a:r>
              <a:rPr lang="en-US" sz="2000"/>
              <a:t>There are 6 main types of errors that don’t affect the trial balance and these are explained as follows:</a:t>
            </a:r>
            <a:endParaRPr/>
          </a:p>
          <a:p>
            <a:pPr indent="-457200" lvl="0" marL="457200" rtl="0" algn="just">
              <a:lnSpc>
                <a:spcPct val="90000"/>
              </a:lnSpc>
              <a:spcBef>
                <a:spcPts val="1400"/>
              </a:spcBef>
              <a:spcAft>
                <a:spcPts val="0"/>
              </a:spcAft>
              <a:buSzPts val="2000"/>
              <a:buFont typeface="Twentieth Century"/>
              <a:buAutoNum type="alphaLcParenR"/>
            </a:pPr>
            <a:r>
              <a:rPr b="1" lang="en-US" sz="2000"/>
              <a:t>Error of omission</a:t>
            </a:r>
            <a:endParaRPr sz="2000"/>
          </a:p>
          <a:p>
            <a:pPr indent="-127000" lvl="0" marL="91440" rtl="0" algn="just">
              <a:lnSpc>
                <a:spcPct val="90000"/>
              </a:lnSpc>
              <a:spcBef>
                <a:spcPts val="1400"/>
              </a:spcBef>
              <a:spcAft>
                <a:spcPts val="0"/>
              </a:spcAft>
              <a:buSzPts val="2000"/>
              <a:buChar char=" "/>
            </a:pPr>
            <a:r>
              <a:rPr lang="en-US" sz="2000"/>
              <a:t>Here, a transaction is completely omitted from the accounts and therefore the double entry is not made e.g. a sales invoice of Sh.400 is not posted in the sales journal therefore no entry is made in the debtor’s account and the sales account i.e. both debit of Sh.400 in debtor’s account and credit of Sh.400 in the sales account.</a:t>
            </a:r>
            <a:endParaRPr/>
          </a:p>
          <a:p>
            <a:pPr indent="-127000" lvl="0" marL="91440" rtl="0" algn="just">
              <a:lnSpc>
                <a:spcPct val="90000"/>
              </a:lnSpc>
              <a:spcBef>
                <a:spcPts val="1400"/>
              </a:spcBef>
              <a:spcAft>
                <a:spcPts val="0"/>
              </a:spcAft>
              <a:buSzPts val="2000"/>
              <a:buChar char=" "/>
            </a:pPr>
            <a:r>
              <a:rPr lang="en-US" sz="2000"/>
              <a:t>The effect of the error is understating both the debtors and the sales.</a:t>
            </a:r>
            <a:endParaRPr/>
          </a:p>
          <a:p>
            <a:pPr indent="-127000" lvl="0" marL="91440" rtl="0" algn="just">
              <a:lnSpc>
                <a:spcPct val="90000"/>
              </a:lnSpc>
              <a:spcBef>
                <a:spcPts val="1400"/>
              </a:spcBef>
              <a:spcAft>
                <a:spcPts val="0"/>
              </a:spcAft>
              <a:buSzPts val="2000"/>
              <a:buChar char=" "/>
            </a:pPr>
            <a:r>
              <a:rPr lang="en-US" sz="2000"/>
              <a:t>To correct this error, the transaction is posted in the books by:</a:t>
            </a:r>
            <a:endParaRPr/>
          </a:p>
          <a:p>
            <a:pPr indent="-127000" lvl="0" marL="91440" rtl="0" algn="just">
              <a:lnSpc>
                <a:spcPct val="90000"/>
              </a:lnSpc>
              <a:spcBef>
                <a:spcPts val="1400"/>
              </a:spcBef>
              <a:spcAft>
                <a:spcPts val="0"/>
              </a:spcAft>
              <a:buSzPts val="2000"/>
              <a:buChar char=" "/>
            </a:pPr>
            <a:r>
              <a:rPr b="1" lang="en-US" sz="2000"/>
              <a:t>Debiting debtors	$.400</a:t>
            </a:r>
            <a:endParaRPr sz="2000"/>
          </a:p>
          <a:p>
            <a:pPr indent="-127000" lvl="0" marL="91440" rtl="0" algn="just">
              <a:lnSpc>
                <a:spcPct val="90000"/>
              </a:lnSpc>
              <a:spcBef>
                <a:spcPts val="1400"/>
              </a:spcBef>
              <a:spcAft>
                <a:spcPts val="0"/>
              </a:spcAft>
              <a:buSzPts val="2000"/>
              <a:buChar char=" "/>
            </a:pPr>
            <a:r>
              <a:rPr b="1" lang="en-US" sz="2000"/>
              <a:t>Crediting sales	             $.400</a:t>
            </a:r>
            <a:endParaRPr sz="2000"/>
          </a:p>
          <a:p>
            <a:pPr indent="0" lvl="0" marL="0" rtl="0" algn="just">
              <a:lnSpc>
                <a:spcPct val="100000"/>
              </a:lnSpc>
              <a:spcBef>
                <a:spcPts val="1400"/>
              </a:spcBef>
              <a:spcAft>
                <a:spcPts val="0"/>
              </a:spcAft>
              <a:buSzPts val="2000"/>
              <a:buNone/>
            </a:pPr>
            <a:r>
              <a:t/>
            </a:r>
            <a:endParaRPr sz="2000"/>
          </a:p>
        </p:txBody>
      </p:sp>
      <p:sp>
        <p:nvSpPr>
          <p:cNvPr id="362" name="Google Shape;362;p3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63" name="Google Shape;363;p3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7" name="Shape 367"/>
        <p:cNvGrpSpPr/>
        <p:nvPr/>
      </p:nvGrpSpPr>
      <p:grpSpPr>
        <a:xfrm>
          <a:off x="0" y="0"/>
          <a:ext cx="0" cy="0"/>
          <a:chOff x="0" y="0"/>
          <a:chExt cx="0" cy="0"/>
        </a:xfrm>
      </p:grpSpPr>
      <p:sp>
        <p:nvSpPr>
          <p:cNvPr id="368" name="Google Shape;368;p35"/>
          <p:cNvSpPr txBox="1"/>
          <p:nvPr>
            <p:ph type="title"/>
          </p:nvPr>
        </p:nvSpPr>
        <p:spPr>
          <a:xfrm>
            <a:off x="1024129" y="107545"/>
            <a:ext cx="8018272" cy="847798"/>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2800"/>
              <a:buFont typeface="Twentieth Century"/>
              <a:buNone/>
            </a:pPr>
            <a:r>
              <a:rPr lang="en-US" sz="2800"/>
              <a:t>ERRORS THAT DO NOT AFFECT THE TRIAL BALANCE</a:t>
            </a:r>
            <a:endParaRPr sz="2800"/>
          </a:p>
        </p:txBody>
      </p:sp>
      <p:sp>
        <p:nvSpPr>
          <p:cNvPr id="369" name="Google Shape;369;p35"/>
          <p:cNvSpPr txBox="1"/>
          <p:nvPr>
            <p:ph idx="1" type="body"/>
          </p:nvPr>
        </p:nvSpPr>
        <p:spPr>
          <a:xfrm>
            <a:off x="1024128" y="955342"/>
            <a:ext cx="8461065" cy="5795113"/>
          </a:xfrm>
          <a:prstGeom prst="rect">
            <a:avLst/>
          </a:prstGeom>
          <a:noFill/>
          <a:ln>
            <a:noFill/>
          </a:ln>
        </p:spPr>
        <p:txBody>
          <a:bodyPr anchorCtr="0" anchor="t" bIns="45700" lIns="45700" spcFirstLastPara="1" rIns="45700" wrap="square" tIns="45700">
            <a:noAutofit/>
          </a:bodyPr>
          <a:lstStyle/>
          <a:p>
            <a:pPr indent="-457200" lvl="0" marL="457200" rtl="0" algn="just">
              <a:lnSpc>
                <a:spcPct val="90000"/>
              </a:lnSpc>
              <a:spcBef>
                <a:spcPts val="0"/>
              </a:spcBef>
              <a:spcAft>
                <a:spcPts val="0"/>
              </a:spcAft>
              <a:buSzPts val="2400"/>
              <a:buFont typeface="Twentieth Century"/>
              <a:buAutoNum type="alphaLcParenR" startAt="2"/>
            </a:pPr>
            <a:r>
              <a:rPr b="1" lang="en-US" sz="2400"/>
              <a:t>Error of Commission</a:t>
            </a:r>
            <a:endParaRPr sz="2400"/>
          </a:p>
          <a:p>
            <a:pPr indent="-152400" lvl="0" marL="91440" rtl="0" algn="just">
              <a:lnSpc>
                <a:spcPct val="90000"/>
              </a:lnSpc>
              <a:spcBef>
                <a:spcPts val="1400"/>
              </a:spcBef>
              <a:spcAft>
                <a:spcPts val="0"/>
              </a:spcAft>
              <a:buSzPts val="2400"/>
              <a:buChar char=" "/>
            </a:pPr>
            <a:r>
              <a:rPr lang="en-US" sz="2400"/>
              <a:t>This error occurs when a transaction is posted to a wrong account but the account is of the same class.  Example: a credit sale to T Thompson is posted to L Thompson’s account for an amount of </a:t>
            </a:r>
            <a:r>
              <a:rPr b="1" lang="en-US" sz="2400"/>
              <a:t>$</a:t>
            </a:r>
            <a:r>
              <a:rPr lang="en-US" sz="2400"/>
              <a:t>.200.  Instead of a debit to T Thompson’s account it is made to L Thompson’s account and the corresponding credit in the sales account is correct.</a:t>
            </a:r>
            <a:endParaRPr/>
          </a:p>
          <a:p>
            <a:pPr indent="-152400" lvl="0" marL="91440" rtl="0" algn="just">
              <a:lnSpc>
                <a:spcPct val="90000"/>
              </a:lnSpc>
              <a:spcBef>
                <a:spcPts val="1400"/>
              </a:spcBef>
              <a:spcAft>
                <a:spcPts val="0"/>
              </a:spcAft>
              <a:buSzPts val="2400"/>
              <a:buChar char=" "/>
            </a:pPr>
            <a:r>
              <a:rPr lang="en-US" sz="2400"/>
              <a:t>Although the debit entry is made into the wrong account, the two accounts are of the same class i.e. debtors.</a:t>
            </a:r>
            <a:endParaRPr/>
          </a:p>
          <a:p>
            <a:pPr indent="-152400" lvl="0" marL="91440" rtl="0" algn="just">
              <a:lnSpc>
                <a:spcPct val="90000"/>
              </a:lnSpc>
              <a:spcBef>
                <a:spcPts val="1400"/>
              </a:spcBef>
              <a:spcAft>
                <a:spcPts val="0"/>
              </a:spcAft>
              <a:buSzPts val="2400"/>
              <a:buChar char=" "/>
            </a:pPr>
            <a:r>
              <a:rPr lang="en-US" sz="2400"/>
              <a:t>To correct this error a transfer is made from L Thompson’s account to T Thompson by:</a:t>
            </a:r>
            <a:endParaRPr/>
          </a:p>
          <a:p>
            <a:pPr indent="-152400" lvl="0" marL="91440" rtl="0" algn="just">
              <a:lnSpc>
                <a:spcPct val="90000"/>
              </a:lnSpc>
              <a:spcBef>
                <a:spcPts val="1400"/>
              </a:spcBef>
              <a:spcAft>
                <a:spcPts val="0"/>
              </a:spcAft>
              <a:buSzPts val="2400"/>
              <a:buChar char=" "/>
            </a:pPr>
            <a:r>
              <a:rPr lang="en-US" sz="2400"/>
              <a:t>				</a:t>
            </a:r>
            <a:r>
              <a:rPr b="1" lang="en-US" sz="2400"/>
              <a:t>	  	$		</a:t>
            </a:r>
            <a:endParaRPr sz="2400"/>
          </a:p>
          <a:p>
            <a:pPr indent="-152400" lvl="0" marL="91440" rtl="0" algn="just">
              <a:lnSpc>
                <a:spcPct val="90000"/>
              </a:lnSpc>
              <a:spcBef>
                <a:spcPts val="1400"/>
              </a:spcBef>
              <a:spcAft>
                <a:spcPts val="0"/>
              </a:spcAft>
              <a:buSzPts val="2400"/>
              <a:buChar char=" "/>
            </a:pPr>
            <a:r>
              <a:rPr b="1" lang="en-US" sz="2400"/>
              <a:t>(i)	Debit T Thompson a/c		200</a:t>
            </a:r>
            <a:endParaRPr sz="2400"/>
          </a:p>
          <a:p>
            <a:pPr indent="-152400" lvl="0" marL="91440" rtl="0" algn="just">
              <a:lnSpc>
                <a:spcPct val="90000"/>
              </a:lnSpc>
              <a:spcBef>
                <a:spcPts val="1400"/>
              </a:spcBef>
              <a:spcAft>
                <a:spcPts val="0"/>
              </a:spcAft>
              <a:buSzPts val="2400"/>
              <a:buChar char=" "/>
            </a:pPr>
            <a:r>
              <a:rPr b="1" lang="en-US" sz="2400"/>
              <a:t>(ii)	Credit L Thompson a/c		200</a:t>
            </a:r>
            <a:endParaRPr sz="2400"/>
          </a:p>
          <a:p>
            <a:pPr indent="0" lvl="0" marL="0" rtl="0" algn="just">
              <a:lnSpc>
                <a:spcPct val="100000"/>
              </a:lnSpc>
              <a:spcBef>
                <a:spcPts val="1400"/>
              </a:spcBef>
              <a:spcAft>
                <a:spcPts val="0"/>
              </a:spcAft>
              <a:buSzPts val="2400"/>
              <a:buNone/>
            </a:pPr>
            <a:r>
              <a:t/>
            </a:r>
            <a:endParaRPr sz="2400"/>
          </a:p>
        </p:txBody>
      </p:sp>
      <p:sp>
        <p:nvSpPr>
          <p:cNvPr id="370" name="Google Shape;370;p35"/>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1" name="Google Shape;371;p35"/>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5" name="Shape 375"/>
        <p:cNvGrpSpPr/>
        <p:nvPr/>
      </p:nvGrpSpPr>
      <p:grpSpPr>
        <a:xfrm>
          <a:off x="0" y="0"/>
          <a:ext cx="0" cy="0"/>
          <a:chOff x="0" y="0"/>
          <a:chExt cx="0" cy="0"/>
        </a:xfrm>
      </p:grpSpPr>
      <p:sp>
        <p:nvSpPr>
          <p:cNvPr id="376" name="Google Shape;376;p36"/>
          <p:cNvSpPr txBox="1"/>
          <p:nvPr>
            <p:ph type="title"/>
          </p:nvPr>
        </p:nvSpPr>
        <p:spPr>
          <a:xfrm>
            <a:off x="1024129" y="107545"/>
            <a:ext cx="8338235" cy="806855"/>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ERRORS THAT DO NOT AFFECT THE TRIAL BALANCE</a:t>
            </a:r>
            <a:endParaRPr sz="2800">
              <a:latin typeface="Twentieth Century"/>
              <a:ea typeface="Twentieth Century"/>
              <a:cs typeface="Twentieth Century"/>
              <a:sym typeface="Twentieth Century"/>
            </a:endParaRPr>
          </a:p>
        </p:txBody>
      </p:sp>
      <p:sp>
        <p:nvSpPr>
          <p:cNvPr id="377" name="Google Shape;377;p36"/>
          <p:cNvSpPr txBox="1"/>
          <p:nvPr>
            <p:ph idx="1" type="body"/>
          </p:nvPr>
        </p:nvSpPr>
        <p:spPr>
          <a:xfrm>
            <a:off x="803145" y="914399"/>
            <a:ext cx="8682049" cy="5836056"/>
          </a:xfrm>
          <a:prstGeom prst="rect">
            <a:avLst/>
          </a:prstGeom>
          <a:noFill/>
          <a:ln>
            <a:noFill/>
          </a:ln>
        </p:spPr>
        <p:txBody>
          <a:bodyPr anchorCtr="0" anchor="t" bIns="45700" lIns="45700" spcFirstLastPara="1" rIns="45700" wrap="square" tIns="45700">
            <a:noAutofit/>
          </a:bodyPr>
          <a:lstStyle/>
          <a:p>
            <a:pPr indent="-457200" lvl="0" marL="457200" rtl="0" algn="just">
              <a:lnSpc>
                <a:spcPct val="90000"/>
              </a:lnSpc>
              <a:spcBef>
                <a:spcPts val="0"/>
              </a:spcBef>
              <a:spcAft>
                <a:spcPts val="0"/>
              </a:spcAft>
              <a:buSzPts val="2400"/>
              <a:buFont typeface="Twentieth Century"/>
              <a:buAutoNum type="alphaLcParenR" startAt="3"/>
            </a:pPr>
            <a:r>
              <a:rPr b="1" lang="en-US" sz="2400"/>
              <a:t>Error of principle</a:t>
            </a:r>
            <a:endParaRPr sz="2400"/>
          </a:p>
          <a:p>
            <a:pPr indent="-152400" lvl="0" marL="91440" rtl="0" algn="just">
              <a:lnSpc>
                <a:spcPct val="90000"/>
              </a:lnSpc>
              <a:spcBef>
                <a:spcPts val="1400"/>
              </a:spcBef>
              <a:spcAft>
                <a:spcPts val="0"/>
              </a:spcAft>
              <a:buSzPts val="2400"/>
              <a:buChar char=" "/>
            </a:pPr>
            <a:r>
              <a:rPr lang="en-US" sz="2400"/>
              <a:t>In this type of error a transaction is posted not only to the wrong account but also of a different class e.g. Motor vehicle purchased for </a:t>
            </a:r>
            <a:r>
              <a:rPr b="1" lang="en-US" sz="2400"/>
              <a:t>$</a:t>
            </a:r>
            <a:r>
              <a:rPr lang="en-US" sz="2400"/>
              <a:t>.400 is posted to the motor vehicle expenses a/c.  (Instead of debiting motor vehicles, we debited motor vehicle expenses a/c and the credit entry in the cashbook is correct)</a:t>
            </a:r>
            <a:endParaRPr/>
          </a:p>
          <a:p>
            <a:pPr indent="-152400" lvl="0" marL="91440" rtl="0" algn="just">
              <a:lnSpc>
                <a:spcPct val="90000"/>
              </a:lnSpc>
              <a:spcBef>
                <a:spcPts val="1400"/>
              </a:spcBef>
              <a:spcAft>
                <a:spcPts val="0"/>
              </a:spcAft>
              <a:buSzPts val="2400"/>
              <a:buChar char=" "/>
            </a:pPr>
            <a:r>
              <a:rPr lang="en-US" sz="2400"/>
              <a:t> The motor vehicles account is a non-current asset, and motor vehicles expenses a/c is an expense account.  Therefore a capital expenditure has been posted as revenue expenditure.</a:t>
            </a:r>
            <a:endParaRPr/>
          </a:p>
          <a:p>
            <a:pPr indent="-152400" lvl="0" marL="91440" rtl="0" algn="just">
              <a:lnSpc>
                <a:spcPct val="90000"/>
              </a:lnSpc>
              <a:spcBef>
                <a:spcPts val="1400"/>
              </a:spcBef>
              <a:spcAft>
                <a:spcPts val="0"/>
              </a:spcAft>
              <a:buSzPts val="2400"/>
              <a:buChar char=" "/>
            </a:pPr>
            <a:r>
              <a:rPr lang="en-US" sz="2400"/>
              <a:t>To correct this error a transfer is made from the motor expenses account to the motor vehicles a/c by:</a:t>
            </a:r>
            <a:endParaRPr/>
          </a:p>
          <a:p>
            <a:pPr indent="-152400" lvl="0" marL="91440" rtl="0" algn="just">
              <a:lnSpc>
                <a:spcPct val="90000"/>
              </a:lnSpc>
              <a:spcBef>
                <a:spcPts val="1400"/>
              </a:spcBef>
              <a:spcAft>
                <a:spcPts val="0"/>
              </a:spcAft>
              <a:buSzPts val="2400"/>
              <a:buChar char=" "/>
            </a:pPr>
            <a:r>
              <a:rPr lang="en-US" sz="2400"/>
              <a:t>				</a:t>
            </a:r>
            <a:r>
              <a:rPr b="1" lang="en-US" sz="2400"/>
              <a:t>	$	</a:t>
            </a:r>
            <a:endParaRPr sz="2400"/>
          </a:p>
          <a:p>
            <a:pPr indent="-152400" lvl="0" marL="91440" rtl="0" algn="just">
              <a:lnSpc>
                <a:spcPct val="90000"/>
              </a:lnSpc>
              <a:spcBef>
                <a:spcPts val="1400"/>
              </a:spcBef>
              <a:spcAft>
                <a:spcPts val="0"/>
              </a:spcAft>
              <a:buSzPts val="2400"/>
              <a:buChar char=" "/>
            </a:pPr>
            <a:r>
              <a:rPr b="1" lang="en-US" sz="2400"/>
              <a:t>(i)	Debit Motor vehicles a/c	400</a:t>
            </a:r>
            <a:endParaRPr sz="2400"/>
          </a:p>
          <a:p>
            <a:pPr indent="-152400" lvl="0" marL="91440" rtl="0" algn="just">
              <a:lnSpc>
                <a:spcPct val="90000"/>
              </a:lnSpc>
              <a:spcBef>
                <a:spcPts val="1400"/>
              </a:spcBef>
              <a:spcAft>
                <a:spcPts val="0"/>
              </a:spcAft>
              <a:buSzPts val="2400"/>
              <a:buChar char=" "/>
            </a:pPr>
            <a:r>
              <a:rPr b="1" lang="en-US" sz="2400"/>
              <a:t>(ii)	Credit Motor expenses a/c	400</a:t>
            </a:r>
            <a:endParaRPr sz="2400"/>
          </a:p>
          <a:p>
            <a:pPr indent="0" lvl="0" marL="91440" rtl="0" algn="just">
              <a:lnSpc>
                <a:spcPct val="100000"/>
              </a:lnSpc>
              <a:spcBef>
                <a:spcPts val="1400"/>
              </a:spcBef>
              <a:spcAft>
                <a:spcPts val="0"/>
              </a:spcAft>
              <a:buSzPts val="2400"/>
              <a:buFont typeface="Noto Sans Symbols"/>
              <a:buNone/>
            </a:pPr>
            <a:r>
              <a:t/>
            </a:r>
            <a:endParaRPr sz="2400"/>
          </a:p>
          <a:p>
            <a:pPr indent="0" lvl="0" marL="0" rtl="0" algn="just">
              <a:lnSpc>
                <a:spcPct val="100000"/>
              </a:lnSpc>
              <a:spcBef>
                <a:spcPts val="1400"/>
              </a:spcBef>
              <a:spcAft>
                <a:spcPts val="0"/>
              </a:spcAft>
              <a:buSzPts val="2400"/>
              <a:buNone/>
            </a:pPr>
            <a:r>
              <a:t/>
            </a:r>
            <a:endParaRPr sz="2400"/>
          </a:p>
          <a:p>
            <a:pPr indent="0" lvl="0" marL="0" rtl="0" algn="just">
              <a:lnSpc>
                <a:spcPct val="100000"/>
              </a:lnSpc>
              <a:spcBef>
                <a:spcPts val="1400"/>
              </a:spcBef>
              <a:spcAft>
                <a:spcPts val="0"/>
              </a:spcAft>
              <a:buSzPts val="2000"/>
              <a:buNone/>
            </a:pPr>
            <a:r>
              <a:t/>
            </a:r>
            <a:endParaRPr sz="2000"/>
          </a:p>
        </p:txBody>
      </p:sp>
      <p:sp>
        <p:nvSpPr>
          <p:cNvPr id="378" name="Google Shape;378;p36"/>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79" name="Google Shape;379;p36"/>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3" name="Shape 383"/>
        <p:cNvGrpSpPr/>
        <p:nvPr/>
      </p:nvGrpSpPr>
      <p:grpSpPr>
        <a:xfrm>
          <a:off x="0" y="0"/>
          <a:ext cx="0" cy="0"/>
          <a:chOff x="0" y="0"/>
          <a:chExt cx="0" cy="0"/>
        </a:xfrm>
      </p:grpSpPr>
      <p:sp>
        <p:nvSpPr>
          <p:cNvPr id="384" name="Google Shape;384;p37"/>
          <p:cNvSpPr txBox="1"/>
          <p:nvPr>
            <p:ph type="title"/>
          </p:nvPr>
        </p:nvSpPr>
        <p:spPr>
          <a:xfrm>
            <a:off x="1078019" y="235449"/>
            <a:ext cx="8018272" cy="524405"/>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2800"/>
              <a:buFont typeface="Twentieth Century"/>
              <a:buNone/>
            </a:pPr>
            <a:r>
              <a:rPr lang="en-US" sz="2800"/>
              <a:t>ERRORS THAT DO NOT AFFECT THE TRIAL BALANCE</a:t>
            </a:r>
            <a:endParaRPr sz="2800"/>
          </a:p>
        </p:txBody>
      </p:sp>
      <p:sp>
        <p:nvSpPr>
          <p:cNvPr id="385" name="Google Shape;385;p37"/>
          <p:cNvSpPr txBox="1"/>
          <p:nvPr>
            <p:ph idx="1" type="body"/>
          </p:nvPr>
        </p:nvSpPr>
        <p:spPr>
          <a:xfrm>
            <a:off x="901521" y="1002783"/>
            <a:ext cx="8371268" cy="5609231"/>
          </a:xfrm>
          <a:prstGeom prst="rect">
            <a:avLst/>
          </a:prstGeom>
          <a:noFill/>
          <a:ln>
            <a:noFill/>
          </a:ln>
        </p:spPr>
        <p:txBody>
          <a:bodyPr anchorCtr="0" anchor="t" bIns="45700" lIns="45700" spcFirstLastPara="1" rIns="45700" wrap="square" tIns="45700">
            <a:noAutofit/>
          </a:bodyPr>
          <a:lstStyle/>
          <a:p>
            <a:pPr indent="-457200" lvl="0" marL="457200" rtl="0" algn="just">
              <a:lnSpc>
                <a:spcPct val="90000"/>
              </a:lnSpc>
              <a:spcBef>
                <a:spcPts val="0"/>
              </a:spcBef>
              <a:spcAft>
                <a:spcPts val="0"/>
              </a:spcAft>
              <a:buSzPts val="2400"/>
              <a:buFont typeface="Twentieth Century"/>
              <a:buAutoNum type="alphaLcParenR" startAt="4"/>
            </a:pPr>
            <a:r>
              <a:rPr b="1" lang="en-US" sz="2400"/>
              <a:t>Complete reversal of entries</a:t>
            </a:r>
            <a:endParaRPr sz="2400"/>
          </a:p>
          <a:p>
            <a:pPr indent="-152400" lvl="0" marL="91440" rtl="0" algn="just">
              <a:lnSpc>
                <a:spcPct val="90000"/>
              </a:lnSpc>
              <a:spcBef>
                <a:spcPts val="1400"/>
              </a:spcBef>
              <a:spcAft>
                <a:spcPts val="0"/>
              </a:spcAft>
              <a:buSzPts val="2400"/>
              <a:buChar char=" "/>
            </a:pPr>
            <a:r>
              <a:rPr lang="en-US" sz="2400"/>
              <a:t>A transaction is posted to the correct accounts but to the wrong sides of the accounts i.e. a debit is posted as a credit and a credit is posted as a debit.  Example: cash drawn from the bank of </a:t>
            </a:r>
            <a:r>
              <a:rPr b="1" lang="en-US" sz="2400"/>
              <a:t>$</a:t>
            </a:r>
            <a:r>
              <a:rPr lang="en-US" sz="2400"/>
              <a:t>.150 for business use is posted as a debit in the bank account and credit in cash in hand.</a:t>
            </a:r>
            <a:endParaRPr/>
          </a:p>
          <a:p>
            <a:pPr indent="-152400" lvl="0" marL="91440" rtl="0" algn="just">
              <a:lnSpc>
                <a:spcPct val="90000"/>
              </a:lnSpc>
              <a:spcBef>
                <a:spcPts val="1400"/>
              </a:spcBef>
              <a:spcAft>
                <a:spcPts val="0"/>
              </a:spcAft>
              <a:buSzPts val="2400"/>
              <a:buChar char=" "/>
            </a:pPr>
            <a:r>
              <a:rPr lang="en-US" sz="2400"/>
              <a:t>To correct this error, two entries are made in the relevant accounts:</a:t>
            </a:r>
            <a:endParaRPr/>
          </a:p>
          <a:p>
            <a:pPr indent="-152400" lvl="0" marL="91440" rtl="0" algn="just">
              <a:lnSpc>
                <a:spcPct val="90000"/>
              </a:lnSpc>
              <a:spcBef>
                <a:spcPts val="1400"/>
              </a:spcBef>
              <a:spcAft>
                <a:spcPts val="0"/>
              </a:spcAft>
              <a:buSzPts val="2400"/>
              <a:buChar char=" "/>
            </a:pPr>
            <a:r>
              <a:rPr lang="en-US" sz="2400"/>
              <a:t>(i)	Correct the error</a:t>
            </a:r>
            <a:endParaRPr/>
          </a:p>
          <a:p>
            <a:pPr indent="-152400" lvl="0" marL="91440" rtl="0" algn="just">
              <a:lnSpc>
                <a:spcPct val="90000"/>
              </a:lnSpc>
              <a:spcBef>
                <a:spcPts val="1400"/>
              </a:spcBef>
              <a:spcAft>
                <a:spcPts val="0"/>
              </a:spcAft>
              <a:buSzPts val="2400"/>
              <a:buChar char=" "/>
            </a:pPr>
            <a:r>
              <a:rPr lang="en-US" sz="2400"/>
              <a:t>(ii)	Post the transaction correctly</a:t>
            </a:r>
            <a:endParaRPr sz="2400"/>
          </a:p>
          <a:p>
            <a:pPr indent="-152400" lvl="0" marL="91440" rtl="0" algn="just">
              <a:lnSpc>
                <a:spcPct val="90000"/>
              </a:lnSpc>
              <a:spcBef>
                <a:spcPts val="1400"/>
              </a:spcBef>
              <a:spcAft>
                <a:spcPts val="0"/>
              </a:spcAft>
              <a:buSzPts val="2400"/>
              <a:buChar char=" "/>
            </a:pPr>
            <a:r>
              <a:rPr lang="en-US" sz="2400"/>
              <a:t>The entries will therefore be as follows:</a:t>
            </a:r>
            <a:endParaRPr/>
          </a:p>
          <a:p>
            <a:pPr indent="-152400" lvl="0" marL="91440" rtl="0" algn="just">
              <a:lnSpc>
                <a:spcPct val="90000"/>
              </a:lnSpc>
              <a:spcBef>
                <a:spcPts val="1400"/>
              </a:spcBef>
              <a:spcAft>
                <a:spcPts val="0"/>
              </a:spcAft>
              <a:buSzPts val="2400"/>
              <a:buChar char=" "/>
            </a:pPr>
            <a:r>
              <a:rPr b="1" lang="en-US" sz="2400"/>
              <a:t>Debit Cash in hand by $.150</a:t>
            </a:r>
            <a:endParaRPr sz="2400"/>
          </a:p>
          <a:p>
            <a:pPr indent="-152400" lvl="0" marL="91440" rtl="0" algn="just">
              <a:lnSpc>
                <a:spcPct val="90000"/>
              </a:lnSpc>
              <a:spcBef>
                <a:spcPts val="1400"/>
              </a:spcBef>
              <a:spcAft>
                <a:spcPts val="0"/>
              </a:spcAft>
              <a:buSzPts val="2400"/>
              <a:buChar char=" "/>
            </a:pPr>
            <a:r>
              <a:rPr b="1" lang="en-US" sz="2400"/>
              <a:t>Credit Cash at bank by $.150</a:t>
            </a:r>
            <a:endParaRPr sz="2400"/>
          </a:p>
          <a:p>
            <a:pPr indent="-152400" lvl="0" marL="91440" rtl="0" algn="just">
              <a:lnSpc>
                <a:spcPct val="90000"/>
              </a:lnSpc>
              <a:spcBef>
                <a:spcPts val="1400"/>
              </a:spcBef>
              <a:spcAft>
                <a:spcPts val="0"/>
              </a:spcAft>
              <a:buSzPts val="2400"/>
              <a:buChar char=" "/>
            </a:pPr>
            <a:r>
              <a:rPr lang="en-US" sz="2400"/>
              <a:t> </a:t>
            </a:r>
            <a:endParaRPr/>
          </a:p>
        </p:txBody>
      </p:sp>
      <p:sp>
        <p:nvSpPr>
          <p:cNvPr id="386" name="Google Shape;386;p37"/>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87" name="Google Shape;387;p37"/>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1" name="Shape 391"/>
        <p:cNvGrpSpPr/>
        <p:nvPr/>
      </p:nvGrpSpPr>
      <p:grpSpPr>
        <a:xfrm>
          <a:off x="0" y="0"/>
          <a:ext cx="0" cy="0"/>
          <a:chOff x="0" y="0"/>
          <a:chExt cx="0" cy="0"/>
        </a:xfrm>
      </p:grpSpPr>
      <p:sp>
        <p:nvSpPr>
          <p:cNvPr id="392" name="Google Shape;392;p38"/>
          <p:cNvSpPr txBox="1"/>
          <p:nvPr>
            <p:ph type="title"/>
          </p:nvPr>
        </p:nvSpPr>
        <p:spPr>
          <a:xfrm>
            <a:off x="1024129" y="107545"/>
            <a:ext cx="8018272" cy="806855"/>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2800"/>
              <a:buFont typeface="Twentieth Century"/>
              <a:buNone/>
            </a:pPr>
            <a:r>
              <a:rPr lang="en-US" sz="2800"/>
              <a:t>ERRORS THAT DO NOT AFFECT THE TRIAL BALANCE</a:t>
            </a:r>
            <a:endParaRPr sz="2800"/>
          </a:p>
        </p:txBody>
      </p:sp>
      <p:sp>
        <p:nvSpPr>
          <p:cNvPr id="393" name="Google Shape;393;p38"/>
          <p:cNvSpPr txBox="1"/>
          <p:nvPr>
            <p:ph idx="1" type="body"/>
          </p:nvPr>
        </p:nvSpPr>
        <p:spPr>
          <a:xfrm>
            <a:off x="898248" y="1050962"/>
            <a:ext cx="8559219" cy="5618000"/>
          </a:xfrm>
          <a:prstGeom prst="rect">
            <a:avLst/>
          </a:prstGeom>
          <a:noFill/>
          <a:ln>
            <a:noFill/>
          </a:ln>
        </p:spPr>
        <p:txBody>
          <a:bodyPr anchorCtr="0" anchor="t" bIns="45700" lIns="45700" spcFirstLastPara="1" rIns="45700" wrap="square" tIns="45700">
            <a:noAutofit/>
          </a:bodyPr>
          <a:lstStyle/>
          <a:p>
            <a:pPr indent="-457200" lvl="0" marL="457200" rtl="0" algn="l">
              <a:lnSpc>
                <a:spcPct val="90000"/>
              </a:lnSpc>
              <a:spcBef>
                <a:spcPts val="0"/>
              </a:spcBef>
              <a:spcAft>
                <a:spcPts val="0"/>
              </a:spcAft>
              <a:buSzPts val="2400"/>
              <a:buFont typeface="Twentieth Century"/>
              <a:buAutoNum type="alphaLcParenR" startAt="4"/>
            </a:pPr>
            <a:r>
              <a:rPr b="1" lang="en-US" sz="2400"/>
              <a:t>Complete reversal of entries cont…</a:t>
            </a:r>
            <a:endParaRPr sz="2400"/>
          </a:p>
          <a:p>
            <a:pPr indent="-152400" lvl="0" marL="91440" rtl="0" algn="l">
              <a:lnSpc>
                <a:spcPct val="90000"/>
              </a:lnSpc>
              <a:spcBef>
                <a:spcPts val="1400"/>
              </a:spcBef>
              <a:spcAft>
                <a:spcPts val="0"/>
              </a:spcAft>
              <a:buSzPts val="2400"/>
              <a:buChar char=" "/>
            </a:pPr>
            <a:r>
              <a:rPr lang="en-US" sz="2400"/>
              <a:t>To correct the error of </a:t>
            </a:r>
            <a:r>
              <a:rPr b="1" lang="en-US" sz="2400"/>
              <a:t>$</a:t>
            </a:r>
            <a:r>
              <a:rPr lang="en-US" sz="2400"/>
              <a:t>.150 posted in the wrong sides of these account</a:t>
            </a:r>
            <a:endParaRPr/>
          </a:p>
          <a:p>
            <a:pPr indent="-152400" lvl="0" marL="91440" rtl="0" algn="l">
              <a:lnSpc>
                <a:spcPct val="90000"/>
              </a:lnSpc>
              <a:spcBef>
                <a:spcPts val="1400"/>
              </a:spcBef>
              <a:spcAft>
                <a:spcPts val="0"/>
              </a:spcAft>
              <a:buSzPts val="2400"/>
              <a:buChar char=" "/>
            </a:pPr>
            <a:r>
              <a:rPr b="1" lang="en-US" sz="2400"/>
              <a:t>Debit cash by 	$.150</a:t>
            </a:r>
            <a:endParaRPr sz="2400"/>
          </a:p>
          <a:p>
            <a:pPr indent="-152400" lvl="0" marL="91440" rtl="0" algn="l">
              <a:lnSpc>
                <a:spcPct val="90000"/>
              </a:lnSpc>
              <a:spcBef>
                <a:spcPts val="1400"/>
              </a:spcBef>
              <a:spcAft>
                <a:spcPts val="0"/>
              </a:spcAft>
              <a:buSzPts val="2400"/>
              <a:buChar char=" "/>
            </a:pPr>
            <a:r>
              <a:rPr b="1" lang="en-US" sz="2400"/>
              <a:t>Credit bank by 	$.150</a:t>
            </a:r>
            <a:endParaRPr sz="2400"/>
          </a:p>
          <a:p>
            <a:pPr indent="-152400" lvl="0" marL="91440" rtl="0" algn="l">
              <a:lnSpc>
                <a:spcPct val="90000"/>
              </a:lnSpc>
              <a:spcBef>
                <a:spcPts val="1400"/>
              </a:spcBef>
              <a:spcAft>
                <a:spcPts val="0"/>
              </a:spcAft>
              <a:buSzPts val="2400"/>
              <a:buChar char=" "/>
            </a:pPr>
            <a:r>
              <a:rPr lang="en-US" sz="2400"/>
              <a:t>To post the entries correctly</a:t>
            </a:r>
            <a:endParaRPr/>
          </a:p>
          <a:p>
            <a:pPr indent="0" lvl="0" marL="91440" rtl="0" algn="l">
              <a:lnSpc>
                <a:spcPct val="100000"/>
              </a:lnSpc>
              <a:spcBef>
                <a:spcPts val="1400"/>
              </a:spcBef>
              <a:spcAft>
                <a:spcPts val="0"/>
              </a:spcAft>
              <a:buSzPts val="2800"/>
              <a:buFont typeface="Noto Sans Symbols"/>
              <a:buNone/>
            </a:pPr>
            <a:r>
              <a:t/>
            </a:r>
            <a:endParaRPr sz="2800"/>
          </a:p>
        </p:txBody>
      </p:sp>
      <p:sp>
        <p:nvSpPr>
          <p:cNvPr id="394" name="Google Shape;394;p38"/>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395" name="Google Shape;395;p38"/>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9" name="Shape 399"/>
        <p:cNvGrpSpPr/>
        <p:nvPr/>
      </p:nvGrpSpPr>
      <p:grpSpPr>
        <a:xfrm>
          <a:off x="0" y="0"/>
          <a:ext cx="0" cy="0"/>
          <a:chOff x="0" y="0"/>
          <a:chExt cx="0" cy="0"/>
        </a:xfrm>
      </p:grpSpPr>
      <p:sp>
        <p:nvSpPr>
          <p:cNvPr id="400" name="Google Shape;400;p39"/>
          <p:cNvSpPr txBox="1"/>
          <p:nvPr>
            <p:ph type="title"/>
          </p:nvPr>
        </p:nvSpPr>
        <p:spPr>
          <a:xfrm>
            <a:off x="764274" y="282712"/>
            <a:ext cx="8611737" cy="752572"/>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2800"/>
              <a:buFont typeface="Twentieth Century"/>
              <a:buNone/>
            </a:pPr>
            <a:r>
              <a:rPr lang="en-US" sz="2800"/>
              <a:t>ERRORS THAT DO NOT AFFECT THE TRIAL BALANCE</a:t>
            </a:r>
            <a:endParaRPr sz="2800"/>
          </a:p>
        </p:txBody>
      </p:sp>
      <p:sp>
        <p:nvSpPr>
          <p:cNvPr id="401" name="Google Shape;401;p39"/>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2" name="Google Shape;402;p39"/>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03" name="Google Shape;403;p39"/>
          <p:cNvSpPr txBox="1"/>
          <p:nvPr>
            <p:ph idx="1" type="body"/>
          </p:nvPr>
        </p:nvSpPr>
        <p:spPr>
          <a:xfrm>
            <a:off x="949994" y="1164072"/>
            <a:ext cx="8240296" cy="4631420"/>
          </a:xfrm>
          <a:prstGeom prst="rect">
            <a:avLst/>
          </a:prstGeom>
          <a:noFill/>
          <a:ln>
            <a:noFill/>
          </a:ln>
        </p:spPr>
        <p:txBody>
          <a:bodyPr anchorCtr="0" anchor="t" bIns="45700" lIns="45700" spcFirstLastPara="1" rIns="45700" wrap="square" tIns="45700">
            <a:noAutofit/>
          </a:bodyPr>
          <a:lstStyle/>
          <a:p>
            <a:pPr indent="-457200" lvl="0" marL="457200" rtl="0" algn="just">
              <a:lnSpc>
                <a:spcPct val="90000"/>
              </a:lnSpc>
              <a:spcBef>
                <a:spcPts val="0"/>
              </a:spcBef>
              <a:spcAft>
                <a:spcPts val="0"/>
              </a:spcAft>
              <a:buSzPts val="2200"/>
              <a:buFont typeface="Twentieth Century"/>
              <a:buAutoNum type="alphaLcParenR" startAt="5"/>
            </a:pPr>
            <a:r>
              <a:rPr b="1" lang="en-US"/>
              <a:t>Error of Original entry</a:t>
            </a:r>
            <a:endParaRPr/>
          </a:p>
          <a:p>
            <a:pPr indent="-139700" lvl="0" marL="91440" rtl="0" algn="just">
              <a:lnSpc>
                <a:spcPct val="90000"/>
              </a:lnSpc>
              <a:spcBef>
                <a:spcPts val="1400"/>
              </a:spcBef>
              <a:spcAft>
                <a:spcPts val="0"/>
              </a:spcAft>
              <a:buSzPts val="2200"/>
              <a:buChar char=" "/>
            </a:pPr>
            <a:r>
              <a:rPr lang="en-US"/>
              <a:t>Here a transaction is posted to the correct accounts but the amount posted is not correct i.e. it is either under/over stated.  In some cases, this is known as a transposition error e.g. cash received from a debtor of $.980 is credited/posted to the customer’s account as $.890.</a:t>
            </a:r>
            <a:endParaRPr/>
          </a:p>
          <a:p>
            <a:pPr indent="-139700" lvl="0" marL="91440" rtl="0" algn="just">
              <a:lnSpc>
                <a:spcPct val="90000"/>
              </a:lnSpc>
              <a:spcBef>
                <a:spcPts val="1400"/>
              </a:spcBef>
              <a:spcAft>
                <a:spcPts val="0"/>
              </a:spcAft>
              <a:buSzPts val="2200"/>
              <a:buChar char=" "/>
            </a:pPr>
            <a:r>
              <a:rPr lang="en-US"/>
              <a:t> </a:t>
            </a:r>
            <a:endParaRPr/>
          </a:p>
          <a:p>
            <a:pPr indent="-139700" lvl="0" marL="91440" rtl="0" algn="just">
              <a:lnSpc>
                <a:spcPct val="90000"/>
              </a:lnSpc>
              <a:spcBef>
                <a:spcPts val="1400"/>
              </a:spcBef>
              <a:spcAft>
                <a:spcPts val="0"/>
              </a:spcAft>
              <a:buSzPts val="2200"/>
              <a:buChar char=" "/>
            </a:pPr>
            <a:r>
              <a:rPr lang="en-US"/>
              <a:t>To correct this error, the amount understated or overstated is posted to these accounts to reflect the correct balance.  In this case, we will:</a:t>
            </a:r>
            <a:endParaRPr/>
          </a:p>
          <a:p>
            <a:pPr indent="-139700" lvl="0" marL="91440" rtl="0" algn="just">
              <a:lnSpc>
                <a:spcPct val="90000"/>
              </a:lnSpc>
              <a:spcBef>
                <a:spcPts val="1400"/>
              </a:spcBef>
              <a:spcAft>
                <a:spcPts val="0"/>
              </a:spcAft>
              <a:buSzPts val="2200"/>
              <a:buChar char=" "/>
            </a:pPr>
            <a:r>
              <a:rPr b="1" lang="en-US"/>
              <a:t>				$.		</a:t>
            </a:r>
            <a:endParaRPr/>
          </a:p>
          <a:p>
            <a:pPr indent="-139700" lvl="0" marL="91440" rtl="0" algn="just">
              <a:lnSpc>
                <a:spcPct val="90000"/>
              </a:lnSpc>
              <a:spcBef>
                <a:spcPts val="1400"/>
              </a:spcBef>
              <a:spcAft>
                <a:spcPts val="0"/>
              </a:spcAft>
              <a:buSzPts val="2200"/>
              <a:buChar char=" "/>
            </a:pPr>
            <a:r>
              <a:rPr b="1" lang="en-US"/>
              <a:t>Debit cash book		90</a:t>
            </a:r>
            <a:endParaRPr/>
          </a:p>
          <a:p>
            <a:pPr indent="-139700" lvl="0" marL="91440" rtl="0" algn="just">
              <a:lnSpc>
                <a:spcPct val="90000"/>
              </a:lnSpc>
              <a:spcBef>
                <a:spcPts val="1400"/>
              </a:spcBef>
              <a:spcAft>
                <a:spcPts val="0"/>
              </a:spcAft>
              <a:buSzPts val="2200"/>
              <a:buChar char=" "/>
            </a:pPr>
            <a:r>
              <a:rPr b="1" lang="en-US"/>
              <a:t>Credit debtors			90</a:t>
            </a:r>
            <a:endParaRPr/>
          </a:p>
          <a:p>
            <a:pPr indent="-139700" lvl="0" marL="91440" rtl="0" algn="just">
              <a:lnSpc>
                <a:spcPct val="90000"/>
              </a:lnSpc>
              <a:spcBef>
                <a:spcPts val="1400"/>
              </a:spcBef>
              <a:spcAft>
                <a:spcPts val="0"/>
              </a:spcAft>
              <a:buSzPts val="2200"/>
              <a:buChar char=" "/>
            </a:pPr>
            <a:r>
              <a:rPr lang="en-US"/>
              <a:t> </a:t>
            </a:r>
            <a:endParaRPr/>
          </a:p>
          <a:p>
            <a:pPr indent="0" lvl="0" marL="91440" rtl="0" algn="just">
              <a:lnSpc>
                <a:spcPct val="90000"/>
              </a:lnSpc>
              <a:spcBef>
                <a:spcPts val="1400"/>
              </a:spcBef>
              <a:spcAft>
                <a:spcPts val="0"/>
              </a:spcAft>
              <a:buSzPts val="220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7" name="Shape 407"/>
        <p:cNvGrpSpPr/>
        <p:nvPr/>
      </p:nvGrpSpPr>
      <p:grpSpPr>
        <a:xfrm>
          <a:off x="0" y="0"/>
          <a:ext cx="0" cy="0"/>
          <a:chOff x="0" y="0"/>
          <a:chExt cx="0" cy="0"/>
        </a:xfrm>
      </p:grpSpPr>
      <p:sp>
        <p:nvSpPr>
          <p:cNvPr id="408" name="Google Shape;408;p40"/>
          <p:cNvSpPr txBox="1"/>
          <p:nvPr>
            <p:ph type="title"/>
          </p:nvPr>
        </p:nvSpPr>
        <p:spPr>
          <a:xfrm>
            <a:off x="764275" y="107545"/>
            <a:ext cx="8652680" cy="916037"/>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2800"/>
              <a:buFont typeface="Twentieth Century"/>
              <a:buNone/>
            </a:pPr>
            <a:r>
              <a:rPr lang="en-US" sz="2800"/>
              <a:t>ERRORS THAT DO NOT AFFECT THE TRIAL BALANCE</a:t>
            </a:r>
            <a:endParaRPr sz="2800"/>
          </a:p>
        </p:txBody>
      </p:sp>
      <p:sp>
        <p:nvSpPr>
          <p:cNvPr id="409" name="Google Shape;409;p40"/>
          <p:cNvSpPr txBox="1"/>
          <p:nvPr>
            <p:ph idx="1" type="body"/>
          </p:nvPr>
        </p:nvSpPr>
        <p:spPr>
          <a:xfrm>
            <a:off x="880554" y="1023582"/>
            <a:ext cx="8536401" cy="5400681"/>
          </a:xfrm>
          <a:prstGeom prst="rect">
            <a:avLst/>
          </a:prstGeom>
          <a:noFill/>
          <a:ln>
            <a:noFill/>
          </a:ln>
        </p:spPr>
        <p:txBody>
          <a:bodyPr anchorCtr="0" anchor="t" bIns="45700" lIns="45700" spcFirstLastPara="1" rIns="45700" wrap="square" tIns="45700">
            <a:noAutofit/>
          </a:bodyPr>
          <a:lstStyle/>
          <a:p>
            <a:pPr indent="-457200" lvl="0" marL="457200" rtl="0" algn="just">
              <a:lnSpc>
                <a:spcPct val="90000"/>
              </a:lnSpc>
              <a:spcBef>
                <a:spcPts val="0"/>
              </a:spcBef>
              <a:spcAft>
                <a:spcPts val="0"/>
              </a:spcAft>
              <a:buSzPts val="2800"/>
              <a:buFont typeface="Twentieth Century"/>
              <a:buAutoNum type="alphaLcParenR" startAt="6"/>
            </a:pPr>
            <a:r>
              <a:rPr b="1" lang="en-US" sz="2800"/>
              <a:t>Compensating Errors</a:t>
            </a:r>
            <a:endParaRPr sz="2800"/>
          </a:p>
          <a:p>
            <a:pPr indent="-177800" lvl="0" marL="91440" rtl="0" algn="just">
              <a:lnSpc>
                <a:spcPct val="90000"/>
              </a:lnSpc>
              <a:spcBef>
                <a:spcPts val="1400"/>
              </a:spcBef>
              <a:spcAft>
                <a:spcPts val="0"/>
              </a:spcAft>
              <a:buSzPts val="2800"/>
              <a:buChar char=" "/>
            </a:pPr>
            <a:r>
              <a:rPr lang="en-US" sz="2800"/>
              <a:t>These are errors that tend to cancel out each other i.e. if the effect of one error is to understate the debits or credits then another error may take place to overstate the debits or credits by the same amount, hence canceling out each other. E.g. if the balance c/d of the purchases a/c is $3,980 but shown in the trial balance as $3,890 and another error carried to the trial balance of fixture amounting to Sh.4,540 instead of $.4,450:</a:t>
            </a:r>
            <a:endParaRPr/>
          </a:p>
          <a:p>
            <a:pPr indent="-177800" lvl="0" marL="91440" rtl="0" algn="just">
              <a:lnSpc>
                <a:spcPct val="90000"/>
              </a:lnSpc>
              <a:spcBef>
                <a:spcPts val="1400"/>
              </a:spcBef>
              <a:spcAft>
                <a:spcPts val="0"/>
              </a:spcAft>
              <a:buSzPts val="2800"/>
              <a:buChar char=" "/>
            </a:pPr>
            <a:r>
              <a:rPr lang="en-US" sz="2800"/>
              <a:t> </a:t>
            </a:r>
            <a:endParaRPr/>
          </a:p>
        </p:txBody>
      </p:sp>
      <p:sp>
        <p:nvSpPr>
          <p:cNvPr id="410" name="Google Shape;410;p40"/>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1" name="Google Shape;411;p40"/>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5" name="Shape 415"/>
        <p:cNvGrpSpPr/>
        <p:nvPr/>
      </p:nvGrpSpPr>
      <p:grpSpPr>
        <a:xfrm>
          <a:off x="0" y="0"/>
          <a:ext cx="0" cy="0"/>
          <a:chOff x="0" y="0"/>
          <a:chExt cx="0" cy="0"/>
        </a:xfrm>
      </p:grpSpPr>
      <p:sp>
        <p:nvSpPr>
          <p:cNvPr id="416" name="Google Shape;416;p41"/>
          <p:cNvSpPr txBox="1"/>
          <p:nvPr>
            <p:ph type="title"/>
          </p:nvPr>
        </p:nvSpPr>
        <p:spPr>
          <a:xfrm>
            <a:off x="790267" y="268412"/>
            <a:ext cx="8663560" cy="808630"/>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b="1" lang="en-US" sz="3200"/>
              <a:t>ERRORS THAT AFFECT THE TRIAL BALANCE AND THE SUSPENSE ACCOUNT</a:t>
            </a:r>
            <a:endParaRPr b="1" sz="3200"/>
          </a:p>
        </p:txBody>
      </p:sp>
      <p:sp>
        <p:nvSpPr>
          <p:cNvPr id="417" name="Google Shape;417;p41"/>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8" name="Google Shape;418;p41"/>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19" name="Google Shape;419;p41"/>
          <p:cNvSpPr txBox="1"/>
          <p:nvPr>
            <p:ph idx="1" type="body"/>
          </p:nvPr>
        </p:nvSpPr>
        <p:spPr>
          <a:xfrm>
            <a:off x="1024129" y="1210614"/>
            <a:ext cx="8300176" cy="5098746"/>
          </a:xfrm>
          <a:prstGeom prst="rect">
            <a:avLst/>
          </a:prstGeom>
          <a:noFill/>
          <a:ln>
            <a:noFill/>
          </a:ln>
        </p:spPr>
        <p:txBody>
          <a:bodyPr anchorCtr="0" anchor="t" bIns="45700" lIns="45700" spcFirstLastPara="1" rIns="45700" wrap="square" tIns="45700">
            <a:normAutofit lnSpcReduction="10000"/>
          </a:bodyPr>
          <a:lstStyle/>
          <a:p>
            <a:pPr indent="-139700" lvl="0" marL="91440" rtl="0" algn="just">
              <a:lnSpc>
                <a:spcPct val="90000"/>
              </a:lnSpc>
              <a:spcBef>
                <a:spcPts val="0"/>
              </a:spcBef>
              <a:spcAft>
                <a:spcPts val="0"/>
              </a:spcAft>
              <a:buSzPts val="2200"/>
              <a:buChar char=" "/>
            </a:pPr>
            <a:r>
              <a:rPr lang="en-US"/>
              <a:t>These types of errors are reflected on the trial balance because the debits will not be same as the credits.  The debits may be more than the credits and vice versa.</a:t>
            </a:r>
            <a:endParaRPr/>
          </a:p>
          <a:p>
            <a:pPr indent="-139700" lvl="0" marL="91440" rtl="0" algn="just">
              <a:lnSpc>
                <a:spcPct val="90000"/>
              </a:lnSpc>
              <a:spcBef>
                <a:spcPts val="1400"/>
              </a:spcBef>
              <a:spcAft>
                <a:spcPts val="0"/>
              </a:spcAft>
              <a:buSzPts val="2200"/>
              <a:buChar char=" "/>
            </a:pPr>
            <a:r>
              <a:rPr b="1" lang="en-US"/>
              <a:t>Examples include:</a:t>
            </a:r>
            <a:endParaRPr/>
          </a:p>
          <a:p>
            <a:pPr indent="-139700" lvl="0" marL="91440" rtl="0" algn="just">
              <a:lnSpc>
                <a:spcPct val="90000"/>
              </a:lnSpc>
              <a:spcBef>
                <a:spcPts val="1400"/>
              </a:spcBef>
              <a:spcAft>
                <a:spcPts val="0"/>
              </a:spcAft>
              <a:buSzPts val="2200"/>
              <a:buChar char=" "/>
            </a:pPr>
            <a:r>
              <a:rPr lang="en-US"/>
              <a:t>1. Transaction is posted on one side of the accounts i.e. only a debit entry or a credit entry.  Example cash received from a debtor is debited to the cashbook and no other entry is made in the account, i.e. no credit entry on the debtor’s a/c.</a:t>
            </a:r>
            <a:endParaRPr/>
          </a:p>
          <a:p>
            <a:pPr indent="-139700" lvl="0" marL="91440" rtl="0" algn="just">
              <a:lnSpc>
                <a:spcPct val="90000"/>
              </a:lnSpc>
              <a:spcBef>
                <a:spcPts val="1400"/>
              </a:spcBef>
              <a:spcAft>
                <a:spcPts val="0"/>
              </a:spcAft>
              <a:buSzPts val="2200"/>
              <a:buChar char=" "/>
            </a:pPr>
            <a:r>
              <a:rPr lang="en-US"/>
              <a:t>2. A transaction is posted on one side of both the accounts i.e. two debits or two credits.  Example a payment to a creditor of $.300 is credited in the cashbook and also credited in the creditor’s accounts.</a:t>
            </a:r>
            <a:endParaRPr/>
          </a:p>
          <a:p>
            <a:pPr indent="-139700" lvl="0" marL="91440" rtl="0" algn="just">
              <a:lnSpc>
                <a:spcPct val="90000"/>
              </a:lnSpc>
              <a:spcBef>
                <a:spcPts val="1400"/>
              </a:spcBef>
              <a:spcAft>
                <a:spcPts val="0"/>
              </a:spcAft>
              <a:buSzPts val="2200"/>
              <a:buChar char=" "/>
            </a:pPr>
            <a:r>
              <a:rPr lang="en-US"/>
              <a:t>3. A transaction is posted correctly but different amounts i.e. debit is not the same as the credit.  Example – cash received from a debtor of $.450 is debited in the cashbook as $.450 and credited as $.540 in the debtor’s a/c.</a:t>
            </a:r>
            <a:endParaRPr/>
          </a:p>
          <a:p>
            <a:pPr indent="0" lvl="0" marL="91440" rtl="0" algn="just">
              <a:lnSpc>
                <a:spcPct val="90000"/>
              </a:lnSpc>
              <a:spcBef>
                <a:spcPts val="1400"/>
              </a:spcBef>
              <a:spcAft>
                <a:spcPts val="0"/>
              </a:spcAft>
              <a:buSzPts val="2200"/>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3" name="Shape 423"/>
        <p:cNvGrpSpPr/>
        <p:nvPr/>
      </p:nvGrpSpPr>
      <p:grpSpPr>
        <a:xfrm>
          <a:off x="0" y="0"/>
          <a:ext cx="0" cy="0"/>
          <a:chOff x="0" y="0"/>
          <a:chExt cx="0" cy="0"/>
        </a:xfrm>
      </p:grpSpPr>
      <p:sp>
        <p:nvSpPr>
          <p:cNvPr id="424" name="Google Shape;424;p42"/>
          <p:cNvSpPr txBox="1"/>
          <p:nvPr>
            <p:ph type="title"/>
          </p:nvPr>
        </p:nvSpPr>
        <p:spPr>
          <a:xfrm>
            <a:off x="939208" y="133056"/>
            <a:ext cx="6066818" cy="1061796"/>
          </a:xfrm>
          <a:prstGeom prst="rect">
            <a:avLst/>
          </a:prstGeom>
          <a:noFill/>
          <a:ln>
            <a:noFill/>
          </a:ln>
        </p:spPr>
        <p:txBody>
          <a:bodyPr anchorCtr="0" anchor="ctr" bIns="45700" lIns="91425" spcFirstLastPara="1" rIns="91425" wrap="square" tIns="45700">
            <a:noAutofit/>
          </a:bodyPr>
          <a:lstStyle/>
          <a:p>
            <a:pPr indent="0" lvl="0" marL="0" rtl="0" algn="l">
              <a:lnSpc>
                <a:spcPct val="80000"/>
              </a:lnSpc>
              <a:spcBef>
                <a:spcPts val="0"/>
              </a:spcBef>
              <a:spcAft>
                <a:spcPts val="0"/>
              </a:spcAft>
              <a:buClr>
                <a:srgbClr val="0C0C0C"/>
              </a:buClr>
              <a:buSzPts val="3200"/>
              <a:buFont typeface="Twentieth Century"/>
              <a:buNone/>
            </a:pPr>
            <a:r>
              <a:rPr lang="en-US" sz="3200"/>
              <a:t>ERRORS THAT AFFECT THE TRIAL BALANCE AND THE SUSPENSE ACCOUNT</a:t>
            </a:r>
            <a:endParaRPr sz="3200"/>
          </a:p>
        </p:txBody>
      </p:sp>
      <p:sp>
        <p:nvSpPr>
          <p:cNvPr id="425" name="Google Shape;425;p42"/>
          <p:cNvSpPr txBox="1"/>
          <p:nvPr>
            <p:ph idx="1" type="body"/>
          </p:nvPr>
        </p:nvSpPr>
        <p:spPr>
          <a:xfrm>
            <a:off x="939208" y="1194852"/>
            <a:ext cx="6401750" cy="5363570"/>
          </a:xfrm>
          <a:prstGeom prst="rect">
            <a:avLst/>
          </a:prstGeom>
          <a:noFill/>
          <a:ln>
            <a:noFill/>
          </a:ln>
        </p:spPr>
        <p:txBody>
          <a:bodyPr anchorCtr="0" anchor="t" bIns="45700" lIns="45700" spcFirstLastPara="1" rIns="45700" wrap="square" tIns="45700">
            <a:normAutofit/>
          </a:bodyPr>
          <a:lstStyle/>
          <a:p>
            <a:pPr indent="-139700" lvl="0" marL="91440" rtl="0" algn="just">
              <a:lnSpc>
                <a:spcPct val="90000"/>
              </a:lnSpc>
              <a:spcBef>
                <a:spcPts val="0"/>
              </a:spcBef>
              <a:spcAft>
                <a:spcPts val="0"/>
              </a:spcAft>
              <a:buSzPts val="2200"/>
              <a:buChar char=" "/>
            </a:pPr>
            <a:r>
              <a:rPr lang="en-US"/>
              <a:t>4. Error on balances of accounts – i.e. understatement or overstatement of an account balance due to mathematical errors.</a:t>
            </a:r>
            <a:endParaRPr/>
          </a:p>
          <a:p>
            <a:pPr indent="-139700" lvl="0" marL="91440" rtl="0" algn="just">
              <a:lnSpc>
                <a:spcPct val="90000"/>
              </a:lnSpc>
              <a:spcBef>
                <a:spcPts val="1400"/>
              </a:spcBef>
              <a:spcAft>
                <a:spcPts val="0"/>
              </a:spcAft>
              <a:buSzPts val="2200"/>
              <a:buChar char=" "/>
            </a:pPr>
            <a:r>
              <a:rPr lang="en-US"/>
              <a:t>5. Balance on an account is shown on the wrong side of the account when opening the ledger accounts or when taken up to the trial balance.  Example Bal c/d in the cash book for cash at bank of $2000 is shown as a credit i.e. an overdraft, instead of a debit in the trial balance.  The balance may also be brought down as an overdraft instead of a debit balance in the trial balance.</a:t>
            </a:r>
            <a:endParaRPr/>
          </a:p>
          <a:p>
            <a:pPr indent="-139700" lvl="0" marL="91440" rtl="0" algn="just">
              <a:lnSpc>
                <a:spcPct val="90000"/>
              </a:lnSpc>
              <a:spcBef>
                <a:spcPts val="1400"/>
              </a:spcBef>
              <a:spcAft>
                <a:spcPts val="0"/>
              </a:spcAft>
              <a:buSzPts val="2200"/>
              <a:buChar char=" "/>
            </a:pPr>
            <a:r>
              <a:rPr lang="en-US"/>
              <a:t>6. A balance is omitted from the trial balance on the accounts in total.</a:t>
            </a:r>
            <a:endParaRPr/>
          </a:p>
          <a:p>
            <a:pPr indent="0" lvl="0" marL="0" rtl="0" algn="just">
              <a:lnSpc>
                <a:spcPct val="100000"/>
              </a:lnSpc>
              <a:spcBef>
                <a:spcPts val="1400"/>
              </a:spcBef>
              <a:spcAft>
                <a:spcPts val="0"/>
              </a:spcAft>
              <a:buSzPts val="2200"/>
              <a:buNone/>
            </a:pPr>
            <a:r>
              <a:t/>
            </a:r>
            <a:endParaRPr/>
          </a:p>
        </p:txBody>
      </p:sp>
      <p:pic>
        <p:nvPicPr>
          <p:cNvPr descr="A 3D pattern of ring shapes connected by lines" id="426" name="Google Shape;426;p42"/>
          <p:cNvPicPr preferRelativeResize="0"/>
          <p:nvPr/>
        </p:nvPicPr>
        <p:blipFill rotWithShape="1">
          <a:blip r:embed="rId3">
            <a:alphaModFix/>
          </a:blip>
          <a:srcRect b="0" l="14611" r="47334" t="0"/>
          <a:stretch/>
        </p:blipFill>
        <p:spPr>
          <a:xfrm>
            <a:off x="7552266" y="10"/>
            <a:ext cx="4639733" cy="685799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0" name="Shape 430"/>
        <p:cNvGrpSpPr/>
        <p:nvPr/>
      </p:nvGrpSpPr>
      <p:grpSpPr>
        <a:xfrm>
          <a:off x="0" y="0"/>
          <a:ext cx="0" cy="0"/>
          <a:chOff x="0" y="0"/>
          <a:chExt cx="0" cy="0"/>
        </a:xfrm>
      </p:grpSpPr>
      <p:sp>
        <p:nvSpPr>
          <p:cNvPr id="431" name="Google Shape;431;p43"/>
          <p:cNvSpPr txBox="1"/>
          <p:nvPr>
            <p:ph type="title"/>
          </p:nvPr>
        </p:nvSpPr>
        <p:spPr>
          <a:xfrm>
            <a:off x="942241" y="11706"/>
            <a:ext cx="8018272" cy="844062"/>
          </a:xfrm>
          <a:prstGeom prst="rect">
            <a:avLst/>
          </a:prstGeom>
          <a:noFill/>
          <a:ln>
            <a:noFill/>
          </a:ln>
        </p:spPr>
        <p:txBody>
          <a:bodyPr anchorCtr="0" anchor="ctr" bIns="45700" lIns="91425" spcFirstLastPara="1" rIns="91425" wrap="square" tIns="45700">
            <a:noAutofit/>
          </a:bodyPr>
          <a:lstStyle/>
          <a:p>
            <a:pPr indent="0" lvl="0" marL="0" rtl="0" algn="ctr">
              <a:lnSpc>
                <a:spcPct val="80000"/>
              </a:lnSpc>
              <a:spcBef>
                <a:spcPts val="0"/>
              </a:spcBef>
              <a:spcAft>
                <a:spcPts val="0"/>
              </a:spcAft>
              <a:buClr>
                <a:srgbClr val="0C0C0C"/>
              </a:buClr>
              <a:buSzPts val="3200"/>
              <a:buFont typeface="Twentieth Century"/>
              <a:buNone/>
            </a:pPr>
            <a:r>
              <a:rPr b="1" lang="en-US" sz="3200"/>
              <a:t>INDIVIDUAL PRACTICE QUESTION</a:t>
            </a:r>
            <a:endParaRPr/>
          </a:p>
        </p:txBody>
      </p:sp>
      <p:sp>
        <p:nvSpPr>
          <p:cNvPr id="432" name="Google Shape;432;p43"/>
          <p:cNvSpPr txBox="1"/>
          <p:nvPr>
            <p:ph idx="1" type="body"/>
          </p:nvPr>
        </p:nvSpPr>
        <p:spPr>
          <a:xfrm>
            <a:off x="834596" y="1030310"/>
            <a:ext cx="8614949" cy="5393953"/>
          </a:xfrm>
          <a:prstGeom prst="rect">
            <a:avLst/>
          </a:prstGeom>
          <a:noFill/>
          <a:ln>
            <a:noFill/>
          </a:ln>
        </p:spPr>
        <p:txBody>
          <a:bodyPr anchorCtr="0" anchor="t" bIns="45700" lIns="45700" spcFirstLastPara="1" rIns="45700" wrap="square" tIns="45700">
            <a:noAutofit/>
          </a:bodyPr>
          <a:lstStyle/>
          <a:p>
            <a:pPr indent="-127000" lvl="0" marL="91440" rtl="0" algn="just">
              <a:lnSpc>
                <a:spcPct val="90000"/>
              </a:lnSpc>
              <a:spcBef>
                <a:spcPts val="0"/>
              </a:spcBef>
              <a:spcAft>
                <a:spcPts val="0"/>
              </a:spcAft>
              <a:buSzPts val="2000"/>
              <a:buChar char=" "/>
            </a:pPr>
            <a:r>
              <a:rPr lang="en-US" sz="2000"/>
              <a:t>Record the following transactions in the ledger accounts of Horizon Enterprises for the period ended 30th November 2020 and extract a Trial Balance for the period. (all currency in $)</a:t>
            </a:r>
            <a:endParaRPr/>
          </a:p>
          <a:p>
            <a:pPr indent="-127000" lvl="0" marL="91440" rtl="0" algn="just">
              <a:lnSpc>
                <a:spcPct val="90000"/>
              </a:lnSpc>
              <a:spcBef>
                <a:spcPts val="1400"/>
              </a:spcBef>
              <a:spcAft>
                <a:spcPts val="0"/>
              </a:spcAft>
              <a:buSzPts val="2000"/>
              <a:buChar char=" "/>
            </a:pPr>
            <a:r>
              <a:rPr lang="en-US" sz="2000"/>
              <a:t>November 1st: Started business with $6,000,000 in bank and $2,000,000 in cash ($).</a:t>
            </a:r>
            <a:endParaRPr/>
          </a:p>
          <a:p>
            <a:pPr indent="-127000" lvl="0" marL="91440" rtl="0" algn="just">
              <a:lnSpc>
                <a:spcPct val="90000"/>
              </a:lnSpc>
              <a:spcBef>
                <a:spcPts val="1400"/>
              </a:spcBef>
              <a:spcAft>
                <a:spcPts val="0"/>
              </a:spcAft>
              <a:buSzPts val="2000"/>
              <a:buChar char=" "/>
            </a:pPr>
            <a:r>
              <a:rPr lang="en-US" sz="2000"/>
              <a:t>2nd Purchased goods on credit from the following:</a:t>
            </a:r>
            <a:endParaRPr/>
          </a:p>
          <a:p>
            <a:pPr indent="-127000" lvl="0" marL="91440" rtl="0" algn="just">
              <a:lnSpc>
                <a:spcPct val="90000"/>
              </a:lnSpc>
              <a:spcBef>
                <a:spcPts val="1400"/>
              </a:spcBef>
              <a:spcAft>
                <a:spcPts val="0"/>
              </a:spcAft>
              <a:buSzPts val="2000"/>
              <a:buChar char=" "/>
            </a:pPr>
            <a:r>
              <a:rPr lang="en-US" sz="2000"/>
              <a:t>Mambo 2,500,000, Mwinamo 600,000, Thura 1,300,000</a:t>
            </a:r>
            <a:endParaRPr/>
          </a:p>
          <a:p>
            <a:pPr indent="-127000" lvl="0" marL="91440" rtl="0" algn="just">
              <a:lnSpc>
                <a:spcPct val="90000"/>
              </a:lnSpc>
              <a:spcBef>
                <a:spcPts val="1400"/>
              </a:spcBef>
              <a:spcAft>
                <a:spcPts val="0"/>
              </a:spcAft>
              <a:buSzPts val="2000"/>
              <a:buChar char=" "/>
            </a:pPr>
            <a:r>
              <a:rPr lang="en-US" sz="2000"/>
              <a:t>4th: paid for wages 40,000</a:t>
            </a:r>
            <a:endParaRPr/>
          </a:p>
          <a:p>
            <a:pPr indent="-127000" lvl="0" marL="91440" rtl="0" algn="just">
              <a:lnSpc>
                <a:spcPct val="90000"/>
              </a:lnSpc>
              <a:spcBef>
                <a:spcPts val="1400"/>
              </a:spcBef>
              <a:spcAft>
                <a:spcPts val="0"/>
              </a:spcAft>
              <a:buSzPts val="2000"/>
              <a:buChar char=" "/>
            </a:pPr>
            <a:r>
              <a:rPr lang="en-US" sz="2000"/>
              <a:t>7th: Sold goods on credit to the following:</a:t>
            </a:r>
            <a:endParaRPr/>
          </a:p>
          <a:p>
            <a:pPr indent="-127000" lvl="0" marL="91440" rtl="0" algn="just">
              <a:lnSpc>
                <a:spcPct val="90000"/>
              </a:lnSpc>
              <a:spcBef>
                <a:spcPts val="1400"/>
              </a:spcBef>
              <a:spcAft>
                <a:spcPts val="0"/>
              </a:spcAft>
              <a:buSzPts val="2000"/>
              <a:buChar char=" "/>
            </a:pPr>
            <a:r>
              <a:rPr lang="en-US" sz="2000"/>
              <a:t>Mukatha 1,800,000, Njagi 1,500,000, Kimani 1,700,000</a:t>
            </a:r>
            <a:endParaRPr/>
          </a:p>
          <a:p>
            <a:pPr indent="-127000" lvl="0" marL="91440" rtl="0" algn="just">
              <a:lnSpc>
                <a:spcPct val="90000"/>
              </a:lnSpc>
              <a:spcBef>
                <a:spcPts val="1400"/>
              </a:spcBef>
              <a:spcAft>
                <a:spcPts val="0"/>
              </a:spcAft>
              <a:buSzPts val="2000"/>
              <a:buChar char=" "/>
            </a:pPr>
            <a:r>
              <a:rPr lang="en-US" sz="2000"/>
              <a:t>11th: Received commission of 90,000</a:t>
            </a:r>
            <a:endParaRPr/>
          </a:p>
          <a:p>
            <a:pPr indent="-127000" lvl="0" marL="91440" rtl="0" algn="just">
              <a:lnSpc>
                <a:spcPct val="90000"/>
              </a:lnSpc>
              <a:spcBef>
                <a:spcPts val="1400"/>
              </a:spcBef>
              <a:spcAft>
                <a:spcPts val="0"/>
              </a:spcAft>
              <a:buSzPts val="2000"/>
              <a:buChar char=" "/>
            </a:pPr>
            <a:r>
              <a:rPr lang="en-US" sz="2000"/>
              <a:t>14th: Returned goods to the following supplies;</a:t>
            </a:r>
            <a:endParaRPr sz="2000"/>
          </a:p>
        </p:txBody>
      </p:sp>
      <p:sp>
        <p:nvSpPr>
          <p:cNvPr id="433" name="Google Shape;433;p43"/>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34" name="Google Shape;434;p43"/>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8" name="Shape 438"/>
        <p:cNvGrpSpPr/>
        <p:nvPr/>
      </p:nvGrpSpPr>
      <p:grpSpPr>
        <a:xfrm>
          <a:off x="0" y="0"/>
          <a:ext cx="0" cy="0"/>
          <a:chOff x="0" y="0"/>
          <a:chExt cx="0" cy="0"/>
        </a:xfrm>
      </p:grpSpPr>
      <p:sp>
        <p:nvSpPr>
          <p:cNvPr id="439" name="Google Shape;439;p44"/>
          <p:cNvSpPr txBox="1"/>
          <p:nvPr>
            <p:ph type="title"/>
          </p:nvPr>
        </p:nvSpPr>
        <p:spPr>
          <a:xfrm>
            <a:off x="874001" y="100720"/>
            <a:ext cx="8415773" cy="514680"/>
          </a:xfrm>
          <a:prstGeom prst="rect">
            <a:avLst/>
          </a:prstGeom>
          <a:noFill/>
          <a:ln>
            <a:noFill/>
          </a:ln>
        </p:spPr>
        <p:txBody>
          <a:bodyPr anchorCtr="0" anchor="ctr" bIns="45700" lIns="91425" spcFirstLastPara="1" rIns="91425" wrap="square" tIns="45700">
            <a:normAutofit/>
          </a:bodyPr>
          <a:lstStyle/>
          <a:p>
            <a:pPr indent="0" lvl="0" marL="0" rtl="0" algn="ctr">
              <a:lnSpc>
                <a:spcPct val="80000"/>
              </a:lnSpc>
              <a:spcBef>
                <a:spcPts val="0"/>
              </a:spcBef>
              <a:spcAft>
                <a:spcPts val="0"/>
              </a:spcAft>
              <a:buClr>
                <a:srgbClr val="0C0C0C"/>
              </a:buClr>
              <a:buSzPts val="2800"/>
              <a:buFont typeface="Twentieth Century"/>
              <a:buNone/>
            </a:pPr>
            <a:r>
              <a:rPr b="1" lang="en-US" sz="2800"/>
              <a:t>INDIVIDUAL PRACTICE QUESTION CONT…</a:t>
            </a:r>
            <a:endParaRPr sz="2800">
              <a:latin typeface="Twentieth Century"/>
              <a:ea typeface="Twentieth Century"/>
              <a:cs typeface="Twentieth Century"/>
              <a:sym typeface="Twentieth Century"/>
            </a:endParaRPr>
          </a:p>
        </p:txBody>
      </p:sp>
      <p:sp>
        <p:nvSpPr>
          <p:cNvPr id="440" name="Google Shape;440;p44"/>
          <p:cNvSpPr/>
          <p:nvPr/>
        </p:nvSpPr>
        <p:spPr>
          <a:xfrm>
            <a:off x="9583348" y="325601"/>
            <a:ext cx="2286920" cy="3908071"/>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1" name="Google Shape;441;p44"/>
          <p:cNvSpPr/>
          <p:nvPr/>
        </p:nvSpPr>
        <p:spPr>
          <a:xfrm>
            <a:off x="9583348" y="4394539"/>
            <a:ext cx="2286920" cy="2029724"/>
          </a:xfrm>
          <a:prstGeom prst="rect">
            <a:avLst/>
          </a:prstGeom>
          <a:solidFill>
            <a:schemeClr val="dk2">
              <a:alpha val="8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2" name="Google Shape;442;p44"/>
          <p:cNvSpPr txBox="1"/>
          <p:nvPr>
            <p:ph idx="1" type="body"/>
          </p:nvPr>
        </p:nvSpPr>
        <p:spPr>
          <a:xfrm>
            <a:off x="1024129" y="1107583"/>
            <a:ext cx="8265646" cy="5201777"/>
          </a:xfrm>
          <a:prstGeom prst="rect">
            <a:avLst/>
          </a:prstGeom>
          <a:noFill/>
          <a:ln>
            <a:noFill/>
          </a:ln>
        </p:spPr>
        <p:txBody>
          <a:bodyPr anchorCtr="0" anchor="t" bIns="45700" lIns="45700" spcFirstLastPara="1" rIns="45700" wrap="square" tIns="45700">
            <a:normAutofit/>
          </a:bodyPr>
          <a:lstStyle/>
          <a:p>
            <a:pPr indent="-152400" lvl="0" marL="91440" rtl="0" algn="l">
              <a:lnSpc>
                <a:spcPct val="90000"/>
              </a:lnSpc>
              <a:spcBef>
                <a:spcPts val="0"/>
              </a:spcBef>
              <a:spcAft>
                <a:spcPts val="0"/>
              </a:spcAft>
              <a:buSzPts val="2400"/>
              <a:buChar char=" "/>
            </a:pPr>
            <a:r>
              <a:rPr lang="en-US" sz="2400"/>
              <a:t>Mambo 150,000, Thura 200,000</a:t>
            </a:r>
            <a:endParaRPr/>
          </a:p>
          <a:p>
            <a:pPr indent="-152400" lvl="0" marL="91440" rtl="0" algn="l">
              <a:lnSpc>
                <a:spcPct val="90000"/>
              </a:lnSpc>
              <a:spcBef>
                <a:spcPts val="1400"/>
              </a:spcBef>
              <a:spcAft>
                <a:spcPts val="0"/>
              </a:spcAft>
              <a:buSzPts val="2400"/>
              <a:buChar char=" "/>
            </a:pPr>
            <a:r>
              <a:rPr lang="en-US" sz="2400"/>
              <a:t>17th: Paid Mwinamo 100,000 by cheque.</a:t>
            </a:r>
            <a:endParaRPr/>
          </a:p>
          <a:p>
            <a:pPr indent="-152400" lvl="0" marL="91440" rtl="0" algn="l">
              <a:lnSpc>
                <a:spcPct val="90000"/>
              </a:lnSpc>
              <a:spcBef>
                <a:spcPts val="1400"/>
              </a:spcBef>
              <a:spcAft>
                <a:spcPts val="0"/>
              </a:spcAft>
              <a:buSzPts val="2400"/>
              <a:buChar char=" "/>
            </a:pPr>
            <a:r>
              <a:rPr lang="en-US" sz="2400"/>
              <a:t>18th: Bought machinery from Machembe on credit 7,000,000</a:t>
            </a:r>
            <a:endParaRPr/>
          </a:p>
          <a:p>
            <a:pPr indent="-152400" lvl="0" marL="91440" rtl="0" algn="l">
              <a:lnSpc>
                <a:spcPct val="90000"/>
              </a:lnSpc>
              <a:spcBef>
                <a:spcPts val="1400"/>
              </a:spcBef>
              <a:spcAft>
                <a:spcPts val="0"/>
              </a:spcAft>
              <a:buSzPts val="2400"/>
              <a:buChar char=" "/>
            </a:pPr>
            <a:r>
              <a:rPr lang="en-US" sz="2400"/>
              <a:t>20th: sold goods in cash 1,950,000</a:t>
            </a:r>
            <a:endParaRPr/>
          </a:p>
          <a:p>
            <a:pPr indent="-152400" lvl="0" marL="91440" rtl="0" algn="l">
              <a:lnSpc>
                <a:spcPct val="90000"/>
              </a:lnSpc>
              <a:spcBef>
                <a:spcPts val="1400"/>
              </a:spcBef>
              <a:spcAft>
                <a:spcPts val="0"/>
              </a:spcAft>
              <a:buSzPts val="2400"/>
              <a:buChar char=" "/>
            </a:pPr>
            <a:r>
              <a:rPr lang="en-US" sz="2400"/>
              <a:t>24th: Paid for insurance 50,000</a:t>
            </a:r>
            <a:endParaRPr/>
          </a:p>
          <a:p>
            <a:pPr indent="-152400" lvl="0" marL="91440" rtl="0" algn="l">
              <a:lnSpc>
                <a:spcPct val="90000"/>
              </a:lnSpc>
              <a:spcBef>
                <a:spcPts val="1400"/>
              </a:spcBef>
              <a:spcAft>
                <a:spcPts val="0"/>
              </a:spcAft>
              <a:buSzPts val="2400"/>
              <a:buChar char=" "/>
            </a:pPr>
            <a:r>
              <a:rPr lang="en-US" sz="2400"/>
              <a:t>26th: Deposited 800,000 into the bank from cash till</a:t>
            </a:r>
            <a:endParaRPr/>
          </a:p>
          <a:p>
            <a:pPr indent="-152400" lvl="0" marL="91440" rtl="0" algn="l">
              <a:lnSpc>
                <a:spcPct val="90000"/>
              </a:lnSpc>
              <a:spcBef>
                <a:spcPts val="1400"/>
              </a:spcBef>
              <a:spcAft>
                <a:spcPts val="0"/>
              </a:spcAft>
              <a:buSzPts val="2400"/>
              <a:buChar char=" "/>
            </a:pPr>
            <a:r>
              <a:rPr lang="en-US" sz="2400"/>
              <a:t>29th: Made credit sales to Olienosh 1,140,000, Mathenge 1,420,000 and Rashid 1,670,000</a:t>
            </a:r>
            <a:endParaRPr/>
          </a:p>
          <a:p>
            <a:pPr indent="-152400" lvl="0" marL="91440" rtl="0" algn="l">
              <a:lnSpc>
                <a:spcPct val="90000"/>
              </a:lnSpc>
              <a:spcBef>
                <a:spcPts val="1400"/>
              </a:spcBef>
              <a:spcAft>
                <a:spcPts val="0"/>
              </a:spcAft>
              <a:buSzPts val="2400"/>
              <a:buChar char=" "/>
            </a:pPr>
            <a:r>
              <a:rPr lang="en-US" sz="2400"/>
              <a:t>30th: Bought motor Vehicle on credit from Naka Motors for 37,000,000</a:t>
            </a:r>
            <a:endParaRPr/>
          </a:p>
          <a:p>
            <a:pPr indent="-152400" lvl="0" marL="91440" rtl="0" algn="l">
              <a:lnSpc>
                <a:spcPct val="90000"/>
              </a:lnSpc>
              <a:spcBef>
                <a:spcPts val="1400"/>
              </a:spcBef>
              <a:spcAft>
                <a:spcPts val="0"/>
              </a:spcAft>
              <a:buSzPts val="2400"/>
              <a:buChar char=" "/>
            </a:pPr>
            <a:r>
              <a:rPr lang="en-US" sz="2400"/>
              <a:t>30th: Paid Machembe 2,300,000 by cheques.</a:t>
            </a:r>
            <a:endParaRPr/>
          </a:p>
          <a:p>
            <a:pPr indent="0" lvl="0" marL="91440" rtl="0" algn="l">
              <a:lnSpc>
                <a:spcPct val="90000"/>
              </a:lnSpc>
              <a:spcBef>
                <a:spcPts val="1400"/>
              </a:spcBef>
              <a:spcAft>
                <a:spcPts val="0"/>
              </a:spcAft>
              <a:buSzPts val="2200"/>
              <a:buNone/>
            </a:pPr>
            <a:r>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446" name="Shape 446"/>
        <p:cNvGrpSpPr/>
        <p:nvPr/>
      </p:nvGrpSpPr>
      <p:grpSpPr>
        <a:xfrm>
          <a:off x="0" y="0"/>
          <a:ext cx="0" cy="0"/>
          <a:chOff x="0" y="0"/>
          <a:chExt cx="0" cy="0"/>
        </a:xfrm>
      </p:grpSpPr>
      <p:sp>
        <p:nvSpPr>
          <p:cNvPr id="447" name="Google Shape;447;g288bd4e7165_0_0"/>
          <p:cNvSpPr/>
          <p:nvPr/>
        </p:nvSpPr>
        <p:spPr>
          <a:xfrm>
            <a:off x="0" y="0"/>
            <a:ext cx="12192000" cy="4572000"/>
          </a:xfrm>
          <a:prstGeom prst="rect">
            <a:avLst/>
          </a:prstGeom>
          <a:solidFill>
            <a:srgbClr val="1482AB"/>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48" name="Google Shape;448;g288bd4e7165_0_0"/>
          <p:cNvSpPr/>
          <p:nvPr/>
        </p:nvSpPr>
        <p:spPr>
          <a:xfrm>
            <a:off x="-1" y="0"/>
            <a:ext cx="12192000" cy="4572001"/>
          </a:xfrm>
          <a:custGeom>
            <a:rect b="b" l="l" r="r" t="t"/>
            <a:pathLst>
              <a:path extrusionOk="0" h="4572001" w="12192000">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dk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cxnSp>
        <p:nvCxnSpPr>
          <p:cNvPr id="449" name="Google Shape;449;g288bd4e7165_0_0"/>
          <p:cNvCxnSpPr/>
          <p:nvPr/>
        </p:nvCxnSpPr>
        <p:spPr>
          <a:xfrm rot="10800000">
            <a:off x="8386843" y="5264106"/>
            <a:ext cx="0" cy="914400"/>
          </a:xfrm>
          <a:prstGeom prst="straightConnector1">
            <a:avLst/>
          </a:prstGeom>
          <a:noFill/>
          <a:ln cap="flat" cmpd="sng" w="19050">
            <a:solidFill>
              <a:srgbClr val="1482AB"/>
            </a:solidFill>
            <a:prstDash val="solid"/>
            <a:round/>
            <a:headEnd len="sm" w="sm" type="none"/>
            <a:tailEnd len="sm" w="sm" type="none"/>
          </a:ln>
        </p:spPr>
      </p:cxnSp>
      <p:sp>
        <p:nvSpPr>
          <p:cNvPr id="450" name="Google Shape;450;g288bd4e7165_0_0"/>
          <p:cNvSpPr/>
          <p:nvPr/>
        </p:nvSpPr>
        <p:spPr>
          <a:xfrm>
            <a:off x="0" y="0"/>
            <a:ext cx="12188700" cy="68589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Twentieth Century"/>
              <a:ea typeface="Twentieth Century"/>
              <a:cs typeface="Twentieth Century"/>
              <a:sym typeface="Twentieth Century"/>
            </a:endParaRPr>
          </a:p>
        </p:txBody>
      </p:sp>
      <p:sp>
        <p:nvSpPr>
          <p:cNvPr id="451" name="Google Shape;451;g288bd4e7165_0_0"/>
          <p:cNvSpPr txBox="1"/>
          <p:nvPr>
            <p:ph type="title"/>
          </p:nvPr>
        </p:nvSpPr>
        <p:spPr>
          <a:xfrm>
            <a:off x="324575" y="508050"/>
            <a:ext cx="11080200" cy="5042700"/>
          </a:xfrm>
          <a:prstGeom prst="rect">
            <a:avLst/>
          </a:prstGeom>
          <a:noFill/>
          <a:ln>
            <a:noFill/>
          </a:ln>
        </p:spPr>
        <p:txBody>
          <a:bodyPr anchorCtr="0" anchor="ctr" bIns="45700" lIns="91425" spcFirstLastPara="1" rIns="91425" wrap="square" tIns="45700">
            <a:normAutofit/>
          </a:bodyPr>
          <a:lstStyle/>
          <a:p>
            <a:pPr indent="0" lvl="0" marL="0" rtl="0" algn="l">
              <a:lnSpc>
                <a:spcPct val="80000"/>
              </a:lnSpc>
              <a:spcBef>
                <a:spcPts val="0"/>
              </a:spcBef>
              <a:spcAft>
                <a:spcPts val="0"/>
              </a:spcAft>
              <a:buClr>
                <a:schemeClr val="dk1"/>
              </a:buClr>
              <a:buSzPts val="1100"/>
              <a:buFont typeface="Arial"/>
              <a:buNone/>
            </a:pPr>
            <a:r>
              <a:rPr b="1" lang="en-US">
                <a:solidFill>
                  <a:schemeClr val="lt1"/>
                </a:solidFill>
              </a:rPr>
              <a:t>References</a:t>
            </a:r>
            <a:endParaRPr b="1">
              <a:solidFill>
                <a:schemeClr val="lt1"/>
              </a:solidFill>
            </a:endParaRPr>
          </a:p>
          <a:p>
            <a:pPr indent="0" lvl="0" marL="0" rtl="0" algn="l">
              <a:lnSpc>
                <a:spcPct val="80000"/>
              </a:lnSpc>
              <a:spcBef>
                <a:spcPts val="0"/>
              </a:spcBef>
              <a:spcAft>
                <a:spcPts val="0"/>
              </a:spcAft>
              <a:buClr>
                <a:schemeClr val="dk1"/>
              </a:buClr>
              <a:buSzPts val="1100"/>
              <a:buFont typeface="Arial"/>
              <a:buNone/>
            </a:pPr>
            <a:r>
              <a:t/>
            </a:r>
            <a:endParaRPr b="1">
              <a:solidFill>
                <a:schemeClr val="lt1"/>
              </a:solidFill>
            </a:endParaRPr>
          </a:p>
          <a:p>
            <a:pPr indent="0" lvl="0" marL="0" rtl="0" algn="l">
              <a:lnSpc>
                <a:spcPct val="80000"/>
              </a:lnSpc>
              <a:spcBef>
                <a:spcPts val="0"/>
              </a:spcBef>
              <a:spcAft>
                <a:spcPts val="0"/>
              </a:spcAft>
              <a:buClr>
                <a:schemeClr val="dk1"/>
              </a:buClr>
              <a:buSzPts val="1100"/>
              <a:buFont typeface="Arial"/>
              <a:buNone/>
            </a:pPr>
            <a:r>
              <a:rPr lang="en-US" sz="4200">
                <a:solidFill>
                  <a:schemeClr val="lt1"/>
                </a:solidFill>
              </a:rPr>
              <a:t>McCallig, J. (2008). Introductory financial accounting: Using international financial reporting standards. John McCallig. </a:t>
            </a:r>
            <a:endParaRPr sz="4200">
              <a:solidFill>
                <a:schemeClr val="lt1"/>
              </a:solidFill>
            </a:endParaRPr>
          </a:p>
          <a:p>
            <a:pPr indent="0" lvl="0" marL="0" rtl="0" algn="l">
              <a:lnSpc>
                <a:spcPct val="80000"/>
              </a:lnSpc>
              <a:spcBef>
                <a:spcPts val="0"/>
              </a:spcBef>
              <a:spcAft>
                <a:spcPts val="0"/>
              </a:spcAft>
              <a:buClr>
                <a:schemeClr val="dk1"/>
              </a:buClr>
              <a:buSzPts val="1100"/>
              <a:buFont typeface="Arial"/>
              <a:buNone/>
            </a:pPr>
            <a:r>
              <a:t/>
            </a:r>
            <a:endParaRPr sz="4200">
              <a:solidFill>
                <a:schemeClr val="lt1"/>
              </a:solidFill>
            </a:endParaRPr>
          </a:p>
          <a:p>
            <a:pPr indent="0" lvl="0" marL="0" rtl="0" algn="l">
              <a:lnSpc>
                <a:spcPct val="80000"/>
              </a:lnSpc>
              <a:spcBef>
                <a:spcPts val="0"/>
              </a:spcBef>
              <a:spcAft>
                <a:spcPts val="0"/>
              </a:spcAft>
              <a:buClr>
                <a:schemeClr val="dk1"/>
              </a:buClr>
              <a:buSzPts val="1100"/>
              <a:buFont typeface="Arial"/>
              <a:buNone/>
            </a:pPr>
            <a:r>
              <a:rPr lang="en-US" sz="4200">
                <a:solidFill>
                  <a:schemeClr val="lt1"/>
                </a:solidFill>
              </a:rPr>
              <a:t>Williams, J., Haka, S., Bettner, M. S., Meigs, R. (2002). Financial accounting. Irwin/McGraw-Hill.</a:t>
            </a:r>
            <a:endParaRPr sz="4200">
              <a:solidFill>
                <a:schemeClr val="lt1"/>
              </a:solidFill>
            </a:endParaRPr>
          </a:p>
          <a:p>
            <a:pPr indent="0" lvl="0" marL="0" rtl="0" algn="l">
              <a:lnSpc>
                <a:spcPct val="80000"/>
              </a:lnSpc>
              <a:spcBef>
                <a:spcPts val="0"/>
              </a:spcBef>
              <a:spcAft>
                <a:spcPts val="0"/>
              </a:spcAft>
              <a:buClr>
                <a:schemeClr val="lt1"/>
              </a:buClr>
              <a:buSzPts val="5000"/>
              <a:buFont typeface="Twentieth Century"/>
              <a:buNone/>
            </a:pPr>
            <a:r>
              <a:t/>
            </a:r>
            <a:endParaRPr sz="4200">
              <a:solidFill>
                <a:schemeClr val="lt1"/>
              </a:solidFill>
            </a:endParaRPr>
          </a:p>
        </p:txBody>
      </p:sp>
      <p:cxnSp>
        <p:nvCxnSpPr>
          <p:cNvPr id="452" name="Google Shape;452;g288bd4e7165_0_0"/>
          <p:cNvCxnSpPr/>
          <p:nvPr/>
        </p:nvCxnSpPr>
        <p:spPr>
          <a:xfrm rot="10800000">
            <a:off x="8386843" y="5264106"/>
            <a:ext cx="0" cy="914400"/>
          </a:xfrm>
          <a:prstGeom prst="straightConnector1">
            <a:avLst/>
          </a:prstGeom>
          <a:noFill/>
          <a:ln cap="flat" cmpd="sng" w="19050">
            <a:solidFill>
              <a:schemeClr val="lt1">
                <a:alpha val="80000"/>
              </a:schemeClr>
            </a:solidFill>
            <a:prstDash val="solid"/>
            <a:round/>
            <a:headEnd len="sm" w="sm" type="none"/>
            <a:tailEnd len="sm" w="sm" type="none"/>
          </a:ln>
        </p:spPr>
      </p:cxnSp>
    </p:spTree>
  </p:cSld>
  <p:clrMapOvr>
    <a:masterClrMapping/>
  </p:clrMapOvr>
</p:sld>
</file>

<file path=ppt/theme/theme1.xml><?xml version="1.0" encoding="utf-8"?>
<a:theme xmlns:a="http://schemas.openxmlformats.org/drawingml/2006/main" xmlns:r="http://schemas.openxmlformats.org/officeDocument/2006/relationships" name="Integral">
  <a:themeElements>
    <a:clrScheme name="Integral">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2023-09-08T10:59:38Z</dcterms:created>
  <dc:creator>Frank Muhoho</dc:creator>
</cp:coreProperties>
</file>