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84.xml"/>
  <Override ContentType="application/vnd.openxmlformats-officedocument.presentationml.notesSlide+xml" PartName="/ppt/notesSlides/notesSlide3.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8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77.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79.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80.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 id="338" r:id="rId88"/>
    <p:sldId id="339" r:id="rId89"/>
    <p:sldId id="340" r:id="rId90"/>
    <p:sldId id="341" r:id="rId91"/>
    <p:sldId id="342" r:id="rId9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93" roundtripDataSignature="AMtx7miqRl++zDHm6ESAm40uNfYruJUKj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84" Type="http://schemas.openxmlformats.org/officeDocument/2006/relationships/slide" Target="slides/slide79.xml"/><Relationship Id="rId83" Type="http://schemas.openxmlformats.org/officeDocument/2006/relationships/slide" Target="slides/slide78.xml"/><Relationship Id="rId42" Type="http://schemas.openxmlformats.org/officeDocument/2006/relationships/slide" Target="slides/slide37.xml"/><Relationship Id="rId86" Type="http://schemas.openxmlformats.org/officeDocument/2006/relationships/slide" Target="slides/slide81.xml"/><Relationship Id="rId41" Type="http://schemas.openxmlformats.org/officeDocument/2006/relationships/slide" Target="slides/slide36.xml"/><Relationship Id="rId85" Type="http://schemas.openxmlformats.org/officeDocument/2006/relationships/slide" Target="slides/slide80.xml"/><Relationship Id="rId44" Type="http://schemas.openxmlformats.org/officeDocument/2006/relationships/slide" Target="slides/slide39.xml"/><Relationship Id="rId88" Type="http://schemas.openxmlformats.org/officeDocument/2006/relationships/slide" Target="slides/slide83.xml"/><Relationship Id="rId43" Type="http://schemas.openxmlformats.org/officeDocument/2006/relationships/slide" Target="slides/slide38.xml"/><Relationship Id="rId87" Type="http://schemas.openxmlformats.org/officeDocument/2006/relationships/slide" Target="slides/slide82.xml"/><Relationship Id="rId46" Type="http://schemas.openxmlformats.org/officeDocument/2006/relationships/slide" Target="slides/slide41.xml"/><Relationship Id="rId45" Type="http://schemas.openxmlformats.org/officeDocument/2006/relationships/slide" Target="slides/slide40.xml"/><Relationship Id="rId89" Type="http://schemas.openxmlformats.org/officeDocument/2006/relationships/slide" Target="slides/slide84.xml"/><Relationship Id="rId80" Type="http://schemas.openxmlformats.org/officeDocument/2006/relationships/slide" Target="slides/slide75.xml"/><Relationship Id="rId82" Type="http://schemas.openxmlformats.org/officeDocument/2006/relationships/slide" Target="slides/slide77.xml"/><Relationship Id="rId81" Type="http://schemas.openxmlformats.org/officeDocument/2006/relationships/slide" Target="slides/slide76.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31" Type="http://schemas.openxmlformats.org/officeDocument/2006/relationships/slide" Target="slides/slide26.xml"/><Relationship Id="rId75" Type="http://schemas.openxmlformats.org/officeDocument/2006/relationships/slide" Target="slides/slide70.xml"/><Relationship Id="rId30" Type="http://schemas.openxmlformats.org/officeDocument/2006/relationships/slide" Target="slides/slide25.xml"/><Relationship Id="rId74" Type="http://schemas.openxmlformats.org/officeDocument/2006/relationships/slide" Target="slides/slide69.xml"/><Relationship Id="rId33" Type="http://schemas.openxmlformats.org/officeDocument/2006/relationships/slide" Target="slides/slide28.xml"/><Relationship Id="rId77" Type="http://schemas.openxmlformats.org/officeDocument/2006/relationships/slide" Target="slides/slide72.xml"/><Relationship Id="rId32" Type="http://schemas.openxmlformats.org/officeDocument/2006/relationships/slide" Target="slides/slide27.xml"/><Relationship Id="rId76" Type="http://schemas.openxmlformats.org/officeDocument/2006/relationships/slide" Target="slides/slide71.xml"/><Relationship Id="rId35" Type="http://schemas.openxmlformats.org/officeDocument/2006/relationships/slide" Target="slides/slide30.xml"/><Relationship Id="rId79" Type="http://schemas.openxmlformats.org/officeDocument/2006/relationships/slide" Target="slides/slide74.xml"/><Relationship Id="rId34" Type="http://schemas.openxmlformats.org/officeDocument/2006/relationships/slide" Target="slides/slide29.xml"/><Relationship Id="rId78" Type="http://schemas.openxmlformats.org/officeDocument/2006/relationships/slide" Target="slides/slide73.xml"/><Relationship Id="rId71" Type="http://schemas.openxmlformats.org/officeDocument/2006/relationships/slide" Target="slides/slide66.xml"/><Relationship Id="rId70" Type="http://schemas.openxmlformats.org/officeDocument/2006/relationships/slide" Target="slides/slide65.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slide" Target="slides/slide61.xml"/><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schemas.openxmlformats.org/officeDocument/2006/relationships/slide" Target="slides/slide63.xml"/><Relationship Id="rId23" Type="http://schemas.openxmlformats.org/officeDocument/2006/relationships/slide" Target="slides/slide18.xml"/><Relationship Id="rId67" Type="http://schemas.openxmlformats.org/officeDocument/2006/relationships/slide" Target="slides/slide62.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slide" Target="slides/slide64.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91" Type="http://schemas.openxmlformats.org/officeDocument/2006/relationships/slide" Target="slides/slide86.xml"/><Relationship Id="rId90" Type="http://schemas.openxmlformats.org/officeDocument/2006/relationships/slide" Target="slides/slide85.xml"/><Relationship Id="rId93" Type="http://customschemas.google.com/relationships/presentationmetadata" Target="metadata"/><Relationship Id="rId92" Type="http://schemas.openxmlformats.org/officeDocument/2006/relationships/slide" Target="slides/slide87.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4" name="Shape 534"/>
        <p:cNvGrpSpPr/>
        <p:nvPr/>
      </p:nvGrpSpPr>
      <p:grpSpPr>
        <a:xfrm>
          <a:off x="0" y="0"/>
          <a:ext cx="0" cy="0"/>
          <a:chOff x="0" y="0"/>
          <a:chExt cx="0" cy="0"/>
        </a:xfrm>
      </p:grpSpPr>
      <p:sp>
        <p:nvSpPr>
          <p:cNvPr id="535" name="Google Shape;535;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0" name="Shape 680"/>
        <p:cNvGrpSpPr/>
        <p:nvPr/>
      </p:nvGrpSpPr>
      <p:grpSpPr>
        <a:xfrm>
          <a:off x="0" y="0"/>
          <a:ext cx="0" cy="0"/>
          <a:chOff x="0" y="0"/>
          <a:chExt cx="0" cy="0"/>
        </a:xfrm>
      </p:grpSpPr>
      <p:sp>
        <p:nvSpPr>
          <p:cNvPr id="681" name="Google Shape;681;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8" name="Shape 688"/>
        <p:cNvGrpSpPr/>
        <p:nvPr/>
      </p:nvGrpSpPr>
      <p:grpSpPr>
        <a:xfrm>
          <a:off x="0" y="0"/>
          <a:ext cx="0" cy="0"/>
          <a:chOff x="0" y="0"/>
          <a:chExt cx="0" cy="0"/>
        </a:xfrm>
      </p:grpSpPr>
      <p:sp>
        <p:nvSpPr>
          <p:cNvPr id="689" name="Google Shape;689;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6" name="Shape 696"/>
        <p:cNvGrpSpPr/>
        <p:nvPr/>
      </p:nvGrpSpPr>
      <p:grpSpPr>
        <a:xfrm>
          <a:off x="0" y="0"/>
          <a:ext cx="0" cy="0"/>
          <a:chOff x="0" y="0"/>
          <a:chExt cx="0" cy="0"/>
        </a:xfrm>
      </p:grpSpPr>
      <p:sp>
        <p:nvSpPr>
          <p:cNvPr id="697" name="Google Shape;697;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6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6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3" name="Shape 723"/>
        <p:cNvGrpSpPr/>
        <p:nvPr/>
      </p:nvGrpSpPr>
      <p:grpSpPr>
        <a:xfrm>
          <a:off x="0" y="0"/>
          <a:ext cx="0" cy="0"/>
          <a:chOff x="0" y="0"/>
          <a:chExt cx="0" cy="0"/>
        </a:xfrm>
      </p:grpSpPr>
      <p:sp>
        <p:nvSpPr>
          <p:cNvPr id="724" name="Google Shape;724;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6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6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9" name="Shape 739"/>
        <p:cNvGrpSpPr/>
        <p:nvPr/>
      </p:nvGrpSpPr>
      <p:grpSpPr>
        <a:xfrm>
          <a:off x="0" y="0"/>
          <a:ext cx="0" cy="0"/>
          <a:chOff x="0" y="0"/>
          <a:chExt cx="0" cy="0"/>
        </a:xfrm>
      </p:grpSpPr>
      <p:sp>
        <p:nvSpPr>
          <p:cNvPr id="740" name="Google Shape;740;p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6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p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7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7" name="Shape 757"/>
        <p:cNvGrpSpPr/>
        <p:nvPr/>
      </p:nvGrpSpPr>
      <p:grpSpPr>
        <a:xfrm>
          <a:off x="0" y="0"/>
          <a:ext cx="0" cy="0"/>
          <a:chOff x="0" y="0"/>
          <a:chExt cx="0" cy="0"/>
        </a:xfrm>
      </p:grpSpPr>
      <p:sp>
        <p:nvSpPr>
          <p:cNvPr id="758" name="Google Shape;758;p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5" name="Shape 765"/>
        <p:cNvGrpSpPr/>
        <p:nvPr/>
      </p:nvGrpSpPr>
      <p:grpSpPr>
        <a:xfrm>
          <a:off x="0" y="0"/>
          <a:ext cx="0" cy="0"/>
          <a:chOff x="0" y="0"/>
          <a:chExt cx="0" cy="0"/>
        </a:xfrm>
      </p:grpSpPr>
      <p:sp>
        <p:nvSpPr>
          <p:cNvPr id="766" name="Google Shape;766;p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7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3" name="Shape 773"/>
        <p:cNvGrpSpPr/>
        <p:nvPr/>
      </p:nvGrpSpPr>
      <p:grpSpPr>
        <a:xfrm>
          <a:off x="0" y="0"/>
          <a:ext cx="0" cy="0"/>
          <a:chOff x="0" y="0"/>
          <a:chExt cx="0" cy="0"/>
        </a:xfrm>
      </p:grpSpPr>
      <p:sp>
        <p:nvSpPr>
          <p:cNvPr id="774" name="Google Shape;774;p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7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2" name="Shape 782"/>
        <p:cNvGrpSpPr/>
        <p:nvPr/>
      </p:nvGrpSpPr>
      <p:grpSpPr>
        <a:xfrm>
          <a:off x="0" y="0"/>
          <a:ext cx="0" cy="0"/>
          <a:chOff x="0" y="0"/>
          <a:chExt cx="0" cy="0"/>
        </a:xfrm>
      </p:grpSpPr>
      <p:sp>
        <p:nvSpPr>
          <p:cNvPr id="783" name="Google Shape;783;p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7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1" name="Shape 791"/>
        <p:cNvGrpSpPr/>
        <p:nvPr/>
      </p:nvGrpSpPr>
      <p:grpSpPr>
        <a:xfrm>
          <a:off x="0" y="0"/>
          <a:ext cx="0" cy="0"/>
          <a:chOff x="0" y="0"/>
          <a:chExt cx="0" cy="0"/>
        </a:xfrm>
      </p:grpSpPr>
      <p:sp>
        <p:nvSpPr>
          <p:cNvPr id="792" name="Google Shape;792;p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p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7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p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7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7" name="Shape 817"/>
        <p:cNvGrpSpPr/>
        <p:nvPr/>
      </p:nvGrpSpPr>
      <p:grpSpPr>
        <a:xfrm>
          <a:off x="0" y="0"/>
          <a:ext cx="0" cy="0"/>
          <a:chOff x="0" y="0"/>
          <a:chExt cx="0" cy="0"/>
        </a:xfrm>
      </p:grpSpPr>
      <p:sp>
        <p:nvSpPr>
          <p:cNvPr id="818" name="Google Shape;818;p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7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6" name="Shape 826"/>
        <p:cNvGrpSpPr/>
        <p:nvPr/>
      </p:nvGrpSpPr>
      <p:grpSpPr>
        <a:xfrm>
          <a:off x="0" y="0"/>
          <a:ext cx="0" cy="0"/>
          <a:chOff x="0" y="0"/>
          <a:chExt cx="0" cy="0"/>
        </a:xfrm>
      </p:grpSpPr>
      <p:sp>
        <p:nvSpPr>
          <p:cNvPr id="827" name="Google Shape;827;p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7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4" name="Shape 834"/>
        <p:cNvGrpSpPr/>
        <p:nvPr/>
      </p:nvGrpSpPr>
      <p:grpSpPr>
        <a:xfrm>
          <a:off x="0" y="0"/>
          <a:ext cx="0" cy="0"/>
          <a:chOff x="0" y="0"/>
          <a:chExt cx="0" cy="0"/>
        </a:xfrm>
      </p:grpSpPr>
      <p:sp>
        <p:nvSpPr>
          <p:cNvPr id="835" name="Google Shape;835;p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8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2" name="Shape 842"/>
        <p:cNvGrpSpPr/>
        <p:nvPr/>
      </p:nvGrpSpPr>
      <p:grpSpPr>
        <a:xfrm>
          <a:off x="0" y="0"/>
          <a:ext cx="0" cy="0"/>
          <a:chOff x="0" y="0"/>
          <a:chExt cx="0" cy="0"/>
        </a:xfrm>
      </p:grpSpPr>
      <p:sp>
        <p:nvSpPr>
          <p:cNvPr id="843" name="Google Shape;843;p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8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1" name="Shape 851"/>
        <p:cNvGrpSpPr/>
        <p:nvPr/>
      </p:nvGrpSpPr>
      <p:grpSpPr>
        <a:xfrm>
          <a:off x="0" y="0"/>
          <a:ext cx="0" cy="0"/>
          <a:chOff x="0" y="0"/>
          <a:chExt cx="0" cy="0"/>
        </a:xfrm>
      </p:grpSpPr>
      <p:sp>
        <p:nvSpPr>
          <p:cNvPr id="852" name="Google Shape;852;p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8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0" name="Shape 860"/>
        <p:cNvGrpSpPr/>
        <p:nvPr/>
      </p:nvGrpSpPr>
      <p:grpSpPr>
        <a:xfrm>
          <a:off x="0" y="0"/>
          <a:ext cx="0" cy="0"/>
          <a:chOff x="0" y="0"/>
          <a:chExt cx="0" cy="0"/>
        </a:xfrm>
      </p:grpSpPr>
      <p:sp>
        <p:nvSpPr>
          <p:cNvPr id="861" name="Google Shape;861;p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8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8" name="Shape 868"/>
        <p:cNvGrpSpPr/>
        <p:nvPr/>
      </p:nvGrpSpPr>
      <p:grpSpPr>
        <a:xfrm>
          <a:off x="0" y="0"/>
          <a:ext cx="0" cy="0"/>
          <a:chOff x="0" y="0"/>
          <a:chExt cx="0" cy="0"/>
        </a:xfrm>
      </p:grpSpPr>
      <p:sp>
        <p:nvSpPr>
          <p:cNvPr id="869" name="Google Shape;869;p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8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6" name="Shape 876"/>
        <p:cNvGrpSpPr/>
        <p:nvPr/>
      </p:nvGrpSpPr>
      <p:grpSpPr>
        <a:xfrm>
          <a:off x="0" y="0"/>
          <a:ext cx="0" cy="0"/>
          <a:chOff x="0" y="0"/>
          <a:chExt cx="0" cy="0"/>
        </a:xfrm>
      </p:grpSpPr>
      <p:sp>
        <p:nvSpPr>
          <p:cNvPr id="877" name="Google Shape;877;p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8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4" name="Shape 884"/>
        <p:cNvGrpSpPr/>
        <p:nvPr/>
      </p:nvGrpSpPr>
      <p:grpSpPr>
        <a:xfrm>
          <a:off x="0" y="0"/>
          <a:ext cx="0" cy="0"/>
          <a:chOff x="0" y="0"/>
          <a:chExt cx="0" cy="0"/>
        </a:xfrm>
      </p:grpSpPr>
      <p:sp>
        <p:nvSpPr>
          <p:cNvPr id="885" name="Google Shape;885;g2931bb61997_0_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g2931bb61997_0_18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4" name="Shape 894"/>
        <p:cNvGrpSpPr/>
        <p:nvPr/>
      </p:nvGrpSpPr>
      <p:grpSpPr>
        <a:xfrm>
          <a:off x="0" y="0"/>
          <a:ext cx="0" cy="0"/>
          <a:chOff x="0" y="0"/>
          <a:chExt cx="0" cy="0"/>
        </a:xfrm>
      </p:grpSpPr>
      <p:sp>
        <p:nvSpPr>
          <p:cNvPr id="895" name="Google Shape;895;p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8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88"/>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88"/>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88"/>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88"/>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8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8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8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88"/>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89"/>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89"/>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8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8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8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90"/>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9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90"/>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90"/>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9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9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9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9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91"/>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91"/>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91"/>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9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9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9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9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92"/>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92"/>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92"/>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92"/>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9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9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9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93"/>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9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9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9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9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95"/>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95"/>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95"/>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9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9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9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96"/>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6"/>
          <p:cNvSpPr/>
          <p:nvPr>
            <p:ph idx="2" type="pic"/>
          </p:nvPr>
        </p:nvSpPr>
        <p:spPr>
          <a:xfrm>
            <a:off x="0" y="-1"/>
            <a:ext cx="12188952" cy="4572000"/>
          </a:xfrm>
          <a:prstGeom prst="rect">
            <a:avLst/>
          </a:prstGeom>
          <a:solidFill>
            <a:srgbClr val="76CEEF"/>
          </a:solidFill>
          <a:ln>
            <a:noFill/>
          </a:ln>
        </p:spPr>
      </p:sp>
      <p:sp>
        <p:nvSpPr>
          <p:cNvPr id="71" name="Google Shape;71;p96"/>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9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9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96"/>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9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97"/>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9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9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9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98"/>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98"/>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9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9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9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98"/>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6" name="Shape 96"/>
        <p:cNvGrpSpPr/>
        <p:nvPr/>
      </p:nvGrpSpPr>
      <p:grpSpPr>
        <a:xfrm>
          <a:off x="0" y="0"/>
          <a:ext cx="0" cy="0"/>
          <a:chOff x="0" y="0"/>
          <a:chExt cx="0" cy="0"/>
        </a:xfrm>
      </p:grpSpPr>
      <p:sp>
        <p:nvSpPr>
          <p:cNvPr id="97" name="Google Shape;97;g2931bb61997_0_202"/>
          <p:cNvSpPr/>
          <p:nvPr/>
        </p:nvSpPr>
        <p:spPr>
          <a:xfrm>
            <a:off x="0" y="0"/>
            <a:ext cx="12192000" cy="4572000"/>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g2931bb61997_0_202"/>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g2931bb61997_0_202"/>
          <p:cNvSpPr txBox="1"/>
          <p:nvPr>
            <p:ph type="ctrTitle"/>
          </p:nvPr>
        </p:nvSpPr>
        <p:spPr>
          <a:xfrm>
            <a:off x="457200" y="4960137"/>
            <a:ext cx="7772400" cy="1463100"/>
          </a:xfrm>
          <a:prstGeom prst="rect">
            <a:avLst/>
          </a:prstGeom>
          <a:noFill/>
          <a:ln>
            <a:noFill/>
          </a:ln>
        </p:spPr>
        <p:txBody>
          <a:bodyPr anchorCtr="0" anchor="ctr" bIns="45700" lIns="91425" spcFirstLastPara="1" rIns="91425" wrap="square" tIns="45700">
            <a:normAutofit/>
          </a:bodyPr>
          <a:lstStyle>
            <a:lvl1pPr lvl="0" rtl="0" algn="r">
              <a:lnSpc>
                <a:spcPct val="80000"/>
              </a:lnSpc>
              <a:spcBef>
                <a:spcPts val="0"/>
              </a:spcBef>
              <a:spcAft>
                <a:spcPts val="0"/>
              </a:spcAft>
              <a:buClr>
                <a:srgbClr val="0C0C0C"/>
              </a:buClr>
              <a:buSzPts val="5000"/>
              <a:buFont typeface="Twentieth Century"/>
              <a:buNone/>
              <a:defRPr sz="5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00" name="Google Shape;100;g2931bb61997_0_202"/>
          <p:cNvSpPr txBox="1"/>
          <p:nvPr>
            <p:ph idx="1" type="subTitle"/>
          </p:nvPr>
        </p:nvSpPr>
        <p:spPr>
          <a:xfrm>
            <a:off x="8610600" y="4960137"/>
            <a:ext cx="3200400" cy="1463100"/>
          </a:xfrm>
          <a:prstGeom prst="rect">
            <a:avLst/>
          </a:prstGeom>
          <a:noFill/>
          <a:ln>
            <a:noFill/>
          </a:ln>
        </p:spPr>
        <p:txBody>
          <a:bodyPr anchorCtr="0" anchor="ctr" bIns="45700" lIns="91425" spcFirstLastPara="1" rIns="91425" wrap="square" tIns="45700">
            <a:normAutofit/>
          </a:bodyPr>
          <a:lstStyle>
            <a:lvl1pPr lvl="0" rtl="0" algn="l">
              <a:lnSpc>
                <a:spcPct val="100000"/>
              </a:lnSpc>
              <a:spcBef>
                <a:spcPts val="0"/>
              </a:spcBef>
              <a:spcAft>
                <a:spcPts val="0"/>
              </a:spcAft>
              <a:buSzPts val="1800"/>
              <a:buNone/>
              <a:defRPr sz="1800">
                <a:solidFill>
                  <a:srgbClr val="0C0C0C"/>
                </a:solidFill>
              </a:defRPr>
            </a:lvl1pPr>
            <a:lvl2pPr lvl="1" rtl="0" algn="ctr">
              <a:lnSpc>
                <a:spcPct val="90000"/>
              </a:lnSpc>
              <a:spcBef>
                <a:spcPts val="200"/>
              </a:spcBef>
              <a:spcAft>
                <a:spcPts val="0"/>
              </a:spcAft>
              <a:buSzPts val="1800"/>
              <a:buNone/>
              <a:defRPr sz="1800"/>
            </a:lvl2pPr>
            <a:lvl3pPr lvl="2" rtl="0" algn="ctr">
              <a:lnSpc>
                <a:spcPct val="90000"/>
              </a:lnSpc>
              <a:spcBef>
                <a:spcPts val="400"/>
              </a:spcBef>
              <a:spcAft>
                <a:spcPts val="0"/>
              </a:spcAft>
              <a:buSzPts val="1800"/>
              <a:buNone/>
              <a:defRPr sz="1800"/>
            </a:lvl3pPr>
            <a:lvl4pPr lvl="3" rtl="0" algn="ctr">
              <a:lnSpc>
                <a:spcPct val="90000"/>
              </a:lnSpc>
              <a:spcBef>
                <a:spcPts val="400"/>
              </a:spcBef>
              <a:spcAft>
                <a:spcPts val="0"/>
              </a:spcAft>
              <a:buSzPts val="1800"/>
              <a:buNone/>
              <a:defRPr sz="1800"/>
            </a:lvl4pPr>
            <a:lvl5pPr lvl="4" rtl="0" algn="ctr">
              <a:lnSpc>
                <a:spcPct val="90000"/>
              </a:lnSpc>
              <a:spcBef>
                <a:spcPts val="400"/>
              </a:spcBef>
              <a:spcAft>
                <a:spcPts val="0"/>
              </a:spcAft>
              <a:buSzPts val="1800"/>
              <a:buNone/>
              <a:defRPr sz="1800"/>
            </a:lvl5pPr>
            <a:lvl6pPr lvl="5" rtl="0" algn="ctr">
              <a:lnSpc>
                <a:spcPct val="90000"/>
              </a:lnSpc>
              <a:spcBef>
                <a:spcPts val="400"/>
              </a:spcBef>
              <a:spcAft>
                <a:spcPts val="0"/>
              </a:spcAft>
              <a:buSzPts val="1800"/>
              <a:buNone/>
              <a:defRPr sz="1800"/>
            </a:lvl6pPr>
            <a:lvl7pPr lvl="6" rtl="0" algn="ctr">
              <a:lnSpc>
                <a:spcPct val="90000"/>
              </a:lnSpc>
              <a:spcBef>
                <a:spcPts val="400"/>
              </a:spcBef>
              <a:spcAft>
                <a:spcPts val="0"/>
              </a:spcAft>
              <a:buSzPts val="1800"/>
              <a:buNone/>
              <a:defRPr sz="1800"/>
            </a:lvl7pPr>
            <a:lvl8pPr lvl="7" rtl="0" algn="ctr">
              <a:lnSpc>
                <a:spcPct val="90000"/>
              </a:lnSpc>
              <a:spcBef>
                <a:spcPts val="400"/>
              </a:spcBef>
              <a:spcAft>
                <a:spcPts val="0"/>
              </a:spcAft>
              <a:buSzPts val="1800"/>
              <a:buNone/>
              <a:defRPr sz="1800"/>
            </a:lvl8pPr>
            <a:lvl9pPr lvl="8" rtl="0" algn="ctr">
              <a:lnSpc>
                <a:spcPct val="90000"/>
              </a:lnSpc>
              <a:spcBef>
                <a:spcPts val="400"/>
              </a:spcBef>
              <a:spcAft>
                <a:spcPts val="400"/>
              </a:spcAft>
              <a:buSzPts val="1800"/>
              <a:buNone/>
              <a:defRPr sz="1800"/>
            </a:lvl9pPr>
          </a:lstStyle>
          <a:p/>
        </p:txBody>
      </p:sp>
      <p:sp>
        <p:nvSpPr>
          <p:cNvPr id="101" name="Google Shape;101;g2931bb61997_0_202"/>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2" name="Google Shape;102;g2931bb61997_0_202"/>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3" name="Google Shape;103;g2931bb61997_0_202"/>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104" name="Google Shape;104;g2931bb61997_0_202"/>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5" name="Shape 105"/>
        <p:cNvGrpSpPr/>
        <p:nvPr/>
      </p:nvGrpSpPr>
      <p:grpSpPr>
        <a:xfrm>
          <a:off x="0" y="0"/>
          <a:ext cx="0" cy="0"/>
          <a:chOff x="0" y="0"/>
          <a:chExt cx="0" cy="0"/>
        </a:xfrm>
      </p:grpSpPr>
      <p:sp>
        <p:nvSpPr>
          <p:cNvPr id="106" name="Google Shape;106;g2931bb61997_0_211"/>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rtl="0" algn="l">
              <a:lnSpc>
                <a:spcPct val="80000"/>
              </a:lnSpc>
              <a:spcBef>
                <a:spcPts val="0"/>
              </a:spcBef>
              <a:spcAft>
                <a:spcPts val="0"/>
              </a:spcAft>
              <a:buClr>
                <a:srgbClr val="0C0C0C"/>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07" name="Google Shape;107;g2931bb61997_0_211"/>
          <p:cNvSpPr txBox="1"/>
          <p:nvPr>
            <p:ph idx="1" type="body"/>
          </p:nvPr>
        </p:nvSpPr>
        <p:spPr>
          <a:xfrm>
            <a:off x="1024128" y="2286000"/>
            <a:ext cx="9720000" cy="40233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108" name="Google Shape;108;g2931bb61997_0_211"/>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9" name="Google Shape;109;g2931bb61997_0_211"/>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0" name="Google Shape;110;g2931bb61997_0_211"/>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111" name="Shape 111"/>
        <p:cNvGrpSpPr/>
        <p:nvPr/>
      </p:nvGrpSpPr>
      <p:grpSpPr>
        <a:xfrm>
          <a:off x="0" y="0"/>
          <a:ext cx="0" cy="0"/>
          <a:chOff x="0" y="0"/>
          <a:chExt cx="0" cy="0"/>
        </a:xfrm>
      </p:grpSpPr>
      <p:sp>
        <p:nvSpPr>
          <p:cNvPr id="112" name="Google Shape;112;g2931bb61997_0_217"/>
          <p:cNvSpPr/>
          <p:nvPr/>
        </p:nvSpPr>
        <p:spPr>
          <a:xfrm>
            <a:off x="0" y="0"/>
            <a:ext cx="12192000" cy="4572000"/>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g2931bb61997_0_217"/>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g2931bb61997_0_217"/>
          <p:cNvSpPr txBox="1"/>
          <p:nvPr>
            <p:ph type="title"/>
          </p:nvPr>
        </p:nvSpPr>
        <p:spPr>
          <a:xfrm>
            <a:off x="457200" y="4960137"/>
            <a:ext cx="7772400" cy="1463100"/>
          </a:xfrm>
          <a:prstGeom prst="rect">
            <a:avLst/>
          </a:prstGeom>
          <a:noFill/>
          <a:ln>
            <a:noFill/>
          </a:ln>
        </p:spPr>
        <p:txBody>
          <a:bodyPr anchorCtr="0" anchor="ctr" bIns="45700" lIns="91425" spcFirstLastPara="1" rIns="91425" wrap="square" tIns="45700">
            <a:normAutofit/>
          </a:bodyPr>
          <a:lstStyle>
            <a:lvl1pPr lvl="0" rtl="0" algn="r">
              <a:lnSpc>
                <a:spcPct val="80000"/>
              </a:lnSpc>
              <a:spcBef>
                <a:spcPts val="0"/>
              </a:spcBef>
              <a:spcAft>
                <a:spcPts val="0"/>
              </a:spcAft>
              <a:buClr>
                <a:srgbClr val="0C0C0C"/>
              </a:buClr>
              <a:buSzPts val="5000"/>
              <a:buFont typeface="Twentieth Century"/>
              <a:buNone/>
              <a:defRPr b="0" sz="5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15" name="Google Shape;115;g2931bb61997_0_217"/>
          <p:cNvSpPr txBox="1"/>
          <p:nvPr>
            <p:ph idx="1" type="body"/>
          </p:nvPr>
        </p:nvSpPr>
        <p:spPr>
          <a:xfrm>
            <a:off x="8610600" y="4960137"/>
            <a:ext cx="3200400" cy="1463100"/>
          </a:xfrm>
          <a:prstGeom prst="rect">
            <a:avLst/>
          </a:prstGeom>
          <a:noFill/>
          <a:ln>
            <a:noFill/>
          </a:ln>
        </p:spPr>
        <p:txBody>
          <a:bodyPr anchorCtr="0" anchor="ctr" bIns="45700" lIns="91425" spcFirstLastPara="1" rIns="91425" wrap="square" tIns="45700">
            <a:normAutofit/>
          </a:bodyPr>
          <a:lstStyle>
            <a:lvl1pPr indent="-228600" lvl="0" marL="457200" rtl="0" algn="l">
              <a:lnSpc>
                <a:spcPct val="100000"/>
              </a:lnSpc>
              <a:spcBef>
                <a:spcPts val="0"/>
              </a:spcBef>
              <a:spcAft>
                <a:spcPts val="0"/>
              </a:spcAft>
              <a:buSzPts val="1800"/>
              <a:buNone/>
              <a:defRPr sz="1800">
                <a:solidFill>
                  <a:srgbClr val="0C0C0C"/>
                </a:solidFill>
              </a:defRPr>
            </a:lvl1pPr>
            <a:lvl2pPr indent="-228600" lvl="1" marL="914400" rtl="0" algn="l">
              <a:lnSpc>
                <a:spcPct val="90000"/>
              </a:lnSpc>
              <a:spcBef>
                <a:spcPts val="200"/>
              </a:spcBef>
              <a:spcAft>
                <a:spcPts val="0"/>
              </a:spcAft>
              <a:buSzPts val="1800"/>
              <a:buNone/>
              <a:defRPr sz="1800">
                <a:solidFill>
                  <a:srgbClr val="888888"/>
                </a:solidFill>
              </a:defRPr>
            </a:lvl2pPr>
            <a:lvl3pPr indent="-228600" lvl="2" marL="1371600" rtl="0" algn="l">
              <a:lnSpc>
                <a:spcPct val="90000"/>
              </a:lnSpc>
              <a:spcBef>
                <a:spcPts val="400"/>
              </a:spcBef>
              <a:spcAft>
                <a:spcPts val="0"/>
              </a:spcAft>
              <a:buSzPts val="1600"/>
              <a:buNone/>
              <a:defRPr sz="1600">
                <a:solidFill>
                  <a:srgbClr val="888888"/>
                </a:solidFill>
              </a:defRPr>
            </a:lvl3pPr>
            <a:lvl4pPr indent="-228600" lvl="3" marL="1828800" rtl="0" algn="l">
              <a:lnSpc>
                <a:spcPct val="90000"/>
              </a:lnSpc>
              <a:spcBef>
                <a:spcPts val="400"/>
              </a:spcBef>
              <a:spcAft>
                <a:spcPts val="0"/>
              </a:spcAft>
              <a:buSzPts val="1400"/>
              <a:buNone/>
              <a:defRPr sz="1400">
                <a:solidFill>
                  <a:srgbClr val="888888"/>
                </a:solidFill>
              </a:defRPr>
            </a:lvl4pPr>
            <a:lvl5pPr indent="-228600" lvl="4" marL="2286000" rtl="0" algn="l">
              <a:lnSpc>
                <a:spcPct val="90000"/>
              </a:lnSpc>
              <a:spcBef>
                <a:spcPts val="400"/>
              </a:spcBef>
              <a:spcAft>
                <a:spcPts val="0"/>
              </a:spcAft>
              <a:buSzPts val="1400"/>
              <a:buNone/>
              <a:defRPr sz="1400">
                <a:solidFill>
                  <a:srgbClr val="888888"/>
                </a:solidFill>
              </a:defRPr>
            </a:lvl5pPr>
            <a:lvl6pPr indent="-228600" lvl="5" marL="2743200" rtl="0" algn="l">
              <a:lnSpc>
                <a:spcPct val="90000"/>
              </a:lnSpc>
              <a:spcBef>
                <a:spcPts val="400"/>
              </a:spcBef>
              <a:spcAft>
                <a:spcPts val="0"/>
              </a:spcAft>
              <a:buSzPts val="1400"/>
              <a:buNone/>
              <a:defRPr sz="1400">
                <a:solidFill>
                  <a:srgbClr val="888888"/>
                </a:solidFill>
              </a:defRPr>
            </a:lvl6pPr>
            <a:lvl7pPr indent="-228600" lvl="6" marL="3200400" rtl="0" algn="l">
              <a:lnSpc>
                <a:spcPct val="90000"/>
              </a:lnSpc>
              <a:spcBef>
                <a:spcPts val="400"/>
              </a:spcBef>
              <a:spcAft>
                <a:spcPts val="0"/>
              </a:spcAft>
              <a:buSzPts val="1400"/>
              <a:buNone/>
              <a:defRPr sz="1400">
                <a:solidFill>
                  <a:srgbClr val="888888"/>
                </a:solidFill>
              </a:defRPr>
            </a:lvl7pPr>
            <a:lvl8pPr indent="-228600" lvl="7" marL="3657600" rtl="0" algn="l">
              <a:lnSpc>
                <a:spcPct val="90000"/>
              </a:lnSpc>
              <a:spcBef>
                <a:spcPts val="400"/>
              </a:spcBef>
              <a:spcAft>
                <a:spcPts val="0"/>
              </a:spcAft>
              <a:buSzPts val="1400"/>
              <a:buNone/>
              <a:defRPr sz="1400">
                <a:solidFill>
                  <a:srgbClr val="888888"/>
                </a:solidFill>
              </a:defRPr>
            </a:lvl8pPr>
            <a:lvl9pPr indent="-228600" lvl="8" marL="4114800" rtl="0" algn="l">
              <a:lnSpc>
                <a:spcPct val="90000"/>
              </a:lnSpc>
              <a:spcBef>
                <a:spcPts val="400"/>
              </a:spcBef>
              <a:spcAft>
                <a:spcPts val="400"/>
              </a:spcAft>
              <a:buSzPts val="1400"/>
              <a:buNone/>
              <a:defRPr sz="1400">
                <a:solidFill>
                  <a:srgbClr val="888888"/>
                </a:solidFill>
              </a:defRPr>
            </a:lvl9pPr>
          </a:lstStyle>
          <a:p/>
        </p:txBody>
      </p:sp>
      <p:sp>
        <p:nvSpPr>
          <p:cNvPr id="116" name="Google Shape;116;g2931bb61997_0_217"/>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7" name="Google Shape;117;g2931bb61997_0_217"/>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8" name="Google Shape;118;g2931bb61997_0_217"/>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119" name="Google Shape;119;g2931bb61997_0_217"/>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20" name="Shape 120"/>
        <p:cNvGrpSpPr/>
        <p:nvPr/>
      </p:nvGrpSpPr>
      <p:grpSpPr>
        <a:xfrm>
          <a:off x="0" y="0"/>
          <a:ext cx="0" cy="0"/>
          <a:chOff x="0" y="0"/>
          <a:chExt cx="0" cy="0"/>
        </a:xfrm>
      </p:grpSpPr>
      <p:sp>
        <p:nvSpPr>
          <p:cNvPr id="121" name="Google Shape;121;g2931bb61997_0_226"/>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rtl="0" algn="l">
              <a:lnSpc>
                <a:spcPct val="80000"/>
              </a:lnSpc>
              <a:spcBef>
                <a:spcPts val="0"/>
              </a:spcBef>
              <a:spcAft>
                <a:spcPts val="0"/>
              </a:spcAft>
              <a:buClr>
                <a:srgbClr val="0C0C0C"/>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2" name="Google Shape;122;g2931bb61997_0_226"/>
          <p:cNvSpPr txBox="1"/>
          <p:nvPr>
            <p:ph idx="1" type="body"/>
          </p:nvPr>
        </p:nvSpPr>
        <p:spPr>
          <a:xfrm>
            <a:off x="1024127" y="2286000"/>
            <a:ext cx="4755000" cy="40233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123" name="Google Shape;123;g2931bb61997_0_226"/>
          <p:cNvSpPr txBox="1"/>
          <p:nvPr>
            <p:ph idx="2" type="body"/>
          </p:nvPr>
        </p:nvSpPr>
        <p:spPr>
          <a:xfrm>
            <a:off x="5989320" y="2286000"/>
            <a:ext cx="4755000" cy="40233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124" name="Google Shape;124;g2931bb61997_0_226"/>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5" name="Google Shape;125;g2931bb61997_0_226"/>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6" name="Google Shape;126;g2931bb61997_0_226"/>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7" name="Shape 127"/>
        <p:cNvGrpSpPr/>
        <p:nvPr/>
      </p:nvGrpSpPr>
      <p:grpSpPr>
        <a:xfrm>
          <a:off x="0" y="0"/>
          <a:ext cx="0" cy="0"/>
          <a:chOff x="0" y="0"/>
          <a:chExt cx="0" cy="0"/>
        </a:xfrm>
      </p:grpSpPr>
      <p:sp>
        <p:nvSpPr>
          <p:cNvPr id="128" name="Google Shape;128;g2931bb61997_0_233"/>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rtl="0" algn="l">
              <a:lnSpc>
                <a:spcPct val="80000"/>
              </a:lnSpc>
              <a:spcBef>
                <a:spcPts val="0"/>
              </a:spcBef>
              <a:spcAft>
                <a:spcPts val="0"/>
              </a:spcAft>
              <a:buClr>
                <a:srgbClr val="0C0C0C"/>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9" name="Google Shape;129;g2931bb61997_0_233"/>
          <p:cNvSpPr txBox="1"/>
          <p:nvPr>
            <p:ph idx="1" type="body"/>
          </p:nvPr>
        </p:nvSpPr>
        <p:spPr>
          <a:xfrm>
            <a:off x="1024128" y="2179636"/>
            <a:ext cx="4755000" cy="822900"/>
          </a:xfrm>
          <a:prstGeom prst="rect">
            <a:avLst/>
          </a:prstGeom>
          <a:noFill/>
          <a:ln>
            <a:noFill/>
          </a:ln>
        </p:spPr>
        <p:txBody>
          <a:bodyPr anchorCtr="0" anchor="ctr" bIns="45700" lIns="137150" spcFirstLastPara="1" rIns="137150" wrap="square" tIns="45700">
            <a:normAutofit/>
          </a:bodyPr>
          <a:lstStyle>
            <a:lvl1pPr indent="-228600" lvl="0" marL="457200" rtl="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rtl="0" algn="l">
              <a:lnSpc>
                <a:spcPct val="90000"/>
              </a:lnSpc>
              <a:spcBef>
                <a:spcPts val="200"/>
              </a:spcBef>
              <a:spcAft>
                <a:spcPts val="0"/>
              </a:spcAft>
              <a:buSzPts val="2000"/>
              <a:buNone/>
              <a:defRPr b="1" sz="2000"/>
            </a:lvl2pPr>
            <a:lvl3pPr indent="-228600" lvl="2" marL="1371600" rtl="0" algn="l">
              <a:lnSpc>
                <a:spcPct val="90000"/>
              </a:lnSpc>
              <a:spcBef>
                <a:spcPts val="400"/>
              </a:spcBef>
              <a:spcAft>
                <a:spcPts val="0"/>
              </a:spcAft>
              <a:buSzPts val="1800"/>
              <a:buNone/>
              <a:defRPr b="1" sz="1800"/>
            </a:lvl3pPr>
            <a:lvl4pPr indent="-228600" lvl="3" marL="1828800" rtl="0" algn="l">
              <a:lnSpc>
                <a:spcPct val="90000"/>
              </a:lnSpc>
              <a:spcBef>
                <a:spcPts val="400"/>
              </a:spcBef>
              <a:spcAft>
                <a:spcPts val="0"/>
              </a:spcAft>
              <a:buSzPts val="1600"/>
              <a:buNone/>
              <a:defRPr b="1" sz="1600"/>
            </a:lvl4pPr>
            <a:lvl5pPr indent="-228600" lvl="4" marL="2286000" rtl="0" algn="l">
              <a:lnSpc>
                <a:spcPct val="90000"/>
              </a:lnSpc>
              <a:spcBef>
                <a:spcPts val="400"/>
              </a:spcBef>
              <a:spcAft>
                <a:spcPts val="0"/>
              </a:spcAft>
              <a:buSzPts val="1600"/>
              <a:buNone/>
              <a:defRPr b="1" sz="1600"/>
            </a:lvl5pPr>
            <a:lvl6pPr indent="-228600" lvl="5" marL="2743200" rtl="0" algn="l">
              <a:lnSpc>
                <a:spcPct val="90000"/>
              </a:lnSpc>
              <a:spcBef>
                <a:spcPts val="400"/>
              </a:spcBef>
              <a:spcAft>
                <a:spcPts val="0"/>
              </a:spcAft>
              <a:buSzPts val="1600"/>
              <a:buNone/>
              <a:defRPr b="1" sz="1600"/>
            </a:lvl6pPr>
            <a:lvl7pPr indent="-228600" lvl="6" marL="3200400" rtl="0" algn="l">
              <a:lnSpc>
                <a:spcPct val="90000"/>
              </a:lnSpc>
              <a:spcBef>
                <a:spcPts val="400"/>
              </a:spcBef>
              <a:spcAft>
                <a:spcPts val="0"/>
              </a:spcAft>
              <a:buSzPts val="1600"/>
              <a:buNone/>
              <a:defRPr b="1" sz="1600"/>
            </a:lvl7pPr>
            <a:lvl8pPr indent="-228600" lvl="7" marL="3657600" rtl="0" algn="l">
              <a:lnSpc>
                <a:spcPct val="90000"/>
              </a:lnSpc>
              <a:spcBef>
                <a:spcPts val="400"/>
              </a:spcBef>
              <a:spcAft>
                <a:spcPts val="0"/>
              </a:spcAft>
              <a:buSzPts val="1600"/>
              <a:buNone/>
              <a:defRPr b="1" sz="1600"/>
            </a:lvl8pPr>
            <a:lvl9pPr indent="-228600" lvl="8" marL="4114800" rtl="0" algn="l">
              <a:lnSpc>
                <a:spcPct val="90000"/>
              </a:lnSpc>
              <a:spcBef>
                <a:spcPts val="400"/>
              </a:spcBef>
              <a:spcAft>
                <a:spcPts val="400"/>
              </a:spcAft>
              <a:buSzPts val="1600"/>
              <a:buNone/>
              <a:defRPr b="1" sz="1600"/>
            </a:lvl9pPr>
          </a:lstStyle>
          <a:p/>
        </p:txBody>
      </p:sp>
      <p:sp>
        <p:nvSpPr>
          <p:cNvPr id="130" name="Google Shape;130;g2931bb61997_0_233"/>
          <p:cNvSpPr txBox="1"/>
          <p:nvPr>
            <p:ph idx="2" type="body"/>
          </p:nvPr>
        </p:nvSpPr>
        <p:spPr>
          <a:xfrm>
            <a:off x="1024128" y="2967788"/>
            <a:ext cx="4755000" cy="33417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131" name="Google Shape;131;g2931bb61997_0_233"/>
          <p:cNvSpPr txBox="1"/>
          <p:nvPr>
            <p:ph idx="3" type="body"/>
          </p:nvPr>
        </p:nvSpPr>
        <p:spPr>
          <a:xfrm>
            <a:off x="5990888" y="2179636"/>
            <a:ext cx="4755000" cy="822900"/>
          </a:xfrm>
          <a:prstGeom prst="rect">
            <a:avLst/>
          </a:prstGeom>
          <a:noFill/>
          <a:ln>
            <a:noFill/>
          </a:ln>
        </p:spPr>
        <p:txBody>
          <a:bodyPr anchorCtr="0" anchor="ctr" bIns="45700" lIns="137150" spcFirstLastPara="1" rIns="137150" wrap="square" tIns="45700">
            <a:normAutofit/>
          </a:bodyPr>
          <a:lstStyle>
            <a:lvl1pPr indent="-228600" lvl="0" marL="457200" rtl="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rtl="0" algn="l">
              <a:lnSpc>
                <a:spcPct val="90000"/>
              </a:lnSpc>
              <a:spcBef>
                <a:spcPts val="200"/>
              </a:spcBef>
              <a:spcAft>
                <a:spcPts val="0"/>
              </a:spcAft>
              <a:buSzPts val="2000"/>
              <a:buNone/>
              <a:defRPr b="1" sz="2000"/>
            </a:lvl2pPr>
            <a:lvl3pPr indent="-228600" lvl="2" marL="1371600" rtl="0" algn="l">
              <a:lnSpc>
                <a:spcPct val="90000"/>
              </a:lnSpc>
              <a:spcBef>
                <a:spcPts val="400"/>
              </a:spcBef>
              <a:spcAft>
                <a:spcPts val="0"/>
              </a:spcAft>
              <a:buSzPts val="1800"/>
              <a:buNone/>
              <a:defRPr b="1" sz="1800"/>
            </a:lvl3pPr>
            <a:lvl4pPr indent="-228600" lvl="3" marL="1828800" rtl="0" algn="l">
              <a:lnSpc>
                <a:spcPct val="90000"/>
              </a:lnSpc>
              <a:spcBef>
                <a:spcPts val="400"/>
              </a:spcBef>
              <a:spcAft>
                <a:spcPts val="0"/>
              </a:spcAft>
              <a:buSzPts val="1600"/>
              <a:buNone/>
              <a:defRPr b="1" sz="1600"/>
            </a:lvl4pPr>
            <a:lvl5pPr indent="-228600" lvl="4" marL="2286000" rtl="0" algn="l">
              <a:lnSpc>
                <a:spcPct val="90000"/>
              </a:lnSpc>
              <a:spcBef>
                <a:spcPts val="400"/>
              </a:spcBef>
              <a:spcAft>
                <a:spcPts val="0"/>
              </a:spcAft>
              <a:buSzPts val="1600"/>
              <a:buNone/>
              <a:defRPr b="1" sz="1600"/>
            </a:lvl5pPr>
            <a:lvl6pPr indent="-228600" lvl="5" marL="2743200" rtl="0" algn="l">
              <a:lnSpc>
                <a:spcPct val="90000"/>
              </a:lnSpc>
              <a:spcBef>
                <a:spcPts val="400"/>
              </a:spcBef>
              <a:spcAft>
                <a:spcPts val="0"/>
              </a:spcAft>
              <a:buSzPts val="1600"/>
              <a:buNone/>
              <a:defRPr b="1" sz="1600"/>
            </a:lvl6pPr>
            <a:lvl7pPr indent="-228600" lvl="6" marL="3200400" rtl="0" algn="l">
              <a:lnSpc>
                <a:spcPct val="90000"/>
              </a:lnSpc>
              <a:spcBef>
                <a:spcPts val="400"/>
              </a:spcBef>
              <a:spcAft>
                <a:spcPts val="0"/>
              </a:spcAft>
              <a:buSzPts val="1600"/>
              <a:buNone/>
              <a:defRPr b="1" sz="1600"/>
            </a:lvl7pPr>
            <a:lvl8pPr indent="-228600" lvl="7" marL="3657600" rtl="0" algn="l">
              <a:lnSpc>
                <a:spcPct val="90000"/>
              </a:lnSpc>
              <a:spcBef>
                <a:spcPts val="400"/>
              </a:spcBef>
              <a:spcAft>
                <a:spcPts val="0"/>
              </a:spcAft>
              <a:buSzPts val="1600"/>
              <a:buNone/>
              <a:defRPr b="1" sz="1600"/>
            </a:lvl8pPr>
            <a:lvl9pPr indent="-228600" lvl="8" marL="4114800" rtl="0" algn="l">
              <a:lnSpc>
                <a:spcPct val="90000"/>
              </a:lnSpc>
              <a:spcBef>
                <a:spcPts val="400"/>
              </a:spcBef>
              <a:spcAft>
                <a:spcPts val="400"/>
              </a:spcAft>
              <a:buSzPts val="1600"/>
              <a:buNone/>
              <a:defRPr b="1" sz="1600"/>
            </a:lvl9pPr>
          </a:lstStyle>
          <a:p/>
        </p:txBody>
      </p:sp>
      <p:sp>
        <p:nvSpPr>
          <p:cNvPr id="132" name="Google Shape;132;g2931bb61997_0_233"/>
          <p:cNvSpPr txBox="1"/>
          <p:nvPr>
            <p:ph idx="4" type="body"/>
          </p:nvPr>
        </p:nvSpPr>
        <p:spPr>
          <a:xfrm>
            <a:off x="5990888" y="2967788"/>
            <a:ext cx="4755000" cy="33417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133" name="Google Shape;133;g2931bb61997_0_233"/>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4" name="Google Shape;134;g2931bb61997_0_233"/>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5" name="Google Shape;135;g2931bb61997_0_233"/>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6" name="Shape 136"/>
        <p:cNvGrpSpPr/>
        <p:nvPr/>
      </p:nvGrpSpPr>
      <p:grpSpPr>
        <a:xfrm>
          <a:off x="0" y="0"/>
          <a:ext cx="0" cy="0"/>
          <a:chOff x="0" y="0"/>
          <a:chExt cx="0" cy="0"/>
        </a:xfrm>
      </p:grpSpPr>
      <p:sp>
        <p:nvSpPr>
          <p:cNvPr id="137" name="Google Shape;137;g2931bb61997_0_242"/>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rtl="0" algn="l">
              <a:lnSpc>
                <a:spcPct val="80000"/>
              </a:lnSpc>
              <a:spcBef>
                <a:spcPts val="0"/>
              </a:spcBef>
              <a:spcAft>
                <a:spcPts val="0"/>
              </a:spcAft>
              <a:buClr>
                <a:srgbClr val="0C0C0C"/>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8" name="Google Shape;138;g2931bb61997_0_242"/>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9" name="Google Shape;139;g2931bb61997_0_242"/>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0" name="Google Shape;140;g2931bb61997_0_242"/>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41" name="Shape 141"/>
        <p:cNvGrpSpPr/>
        <p:nvPr/>
      </p:nvGrpSpPr>
      <p:grpSpPr>
        <a:xfrm>
          <a:off x="0" y="0"/>
          <a:ext cx="0" cy="0"/>
          <a:chOff x="0" y="0"/>
          <a:chExt cx="0" cy="0"/>
        </a:xfrm>
      </p:grpSpPr>
      <p:sp>
        <p:nvSpPr>
          <p:cNvPr id="142" name="Google Shape;142;g2931bb61997_0_247"/>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3" name="Google Shape;143;g2931bb61997_0_247"/>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4" name="Google Shape;144;g2931bb61997_0_247"/>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45" name="Shape 145"/>
        <p:cNvGrpSpPr/>
        <p:nvPr/>
      </p:nvGrpSpPr>
      <p:grpSpPr>
        <a:xfrm>
          <a:off x="0" y="0"/>
          <a:ext cx="0" cy="0"/>
          <a:chOff x="0" y="0"/>
          <a:chExt cx="0" cy="0"/>
        </a:xfrm>
      </p:grpSpPr>
      <p:sp>
        <p:nvSpPr>
          <p:cNvPr id="146" name="Google Shape;146;g2931bb61997_0_251"/>
          <p:cNvSpPr txBox="1"/>
          <p:nvPr>
            <p:ph type="title"/>
          </p:nvPr>
        </p:nvSpPr>
        <p:spPr>
          <a:xfrm>
            <a:off x="1024128" y="471509"/>
            <a:ext cx="4389000" cy="1737300"/>
          </a:xfrm>
          <a:prstGeom prst="rect">
            <a:avLst/>
          </a:prstGeom>
          <a:noFill/>
          <a:ln>
            <a:noFill/>
          </a:ln>
        </p:spPr>
        <p:txBody>
          <a:bodyPr anchorCtr="0" anchor="ctr" bIns="45700" lIns="91425" spcFirstLastPara="1" rIns="91425" wrap="square" tIns="45700">
            <a:noAutofit/>
          </a:bodyPr>
          <a:lstStyle>
            <a:lvl1pPr lvl="0" rtl="0" algn="l">
              <a:lnSpc>
                <a:spcPct val="80000"/>
              </a:lnSpc>
              <a:spcBef>
                <a:spcPts val="0"/>
              </a:spcBef>
              <a:spcAft>
                <a:spcPts val="0"/>
              </a:spcAft>
              <a:buClr>
                <a:srgbClr val="0C0C0C"/>
              </a:buClr>
              <a:buSzPts val="4000"/>
              <a:buFont typeface="Twentieth Century"/>
              <a:buNone/>
              <a:defRPr sz="4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7" name="Google Shape;147;g2931bb61997_0_251"/>
          <p:cNvSpPr txBox="1"/>
          <p:nvPr>
            <p:ph idx="1" type="body"/>
          </p:nvPr>
        </p:nvSpPr>
        <p:spPr>
          <a:xfrm>
            <a:off x="5715000" y="822960"/>
            <a:ext cx="5678400" cy="5184600"/>
          </a:xfrm>
          <a:prstGeom prst="rect">
            <a:avLst/>
          </a:prstGeom>
          <a:noFill/>
          <a:ln>
            <a:noFill/>
          </a:ln>
        </p:spPr>
        <p:txBody>
          <a:bodyPr anchorCtr="0" anchor="t" bIns="45700" lIns="45700" spcFirstLastPara="1" rIns="45700" wrap="square" tIns="45700">
            <a:normAutofit/>
          </a:bodyPr>
          <a:lstStyle>
            <a:lvl1pPr indent="-381000" lvl="0" marL="457200" rtl="0" algn="l">
              <a:lnSpc>
                <a:spcPct val="90000"/>
              </a:lnSpc>
              <a:spcBef>
                <a:spcPts val="1200"/>
              </a:spcBef>
              <a:spcAft>
                <a:spcPts val="0"/>
              </a:spcAft>
              <a:buSzPts val="2400"/>
              <a:buChar char=" "/>
              <a:defRPr sz="2400"/>
            </a:lvl1pPr>
            <a:lvl2pPr indent="-355600" lvl="1" marL="914400" rtl="0" algn="l">
              <a:lnSpc>
                <a:spcPct val="90000"/>
              </a:lnSpc>
              <a:spcBef>
                <a:spcPts val="200"/>
              </a:spcBef>
              <a:spcAft>
                <a:spcPts val="0"/>
              </a:spcAft>
              <a:buSzPts val="2000"/>
              <a:buChar char="🢝"/>
              <a:defRPr sz="2000"/>
            </a:lvl2pPr>
            <a:lvl3pPr indent="-330200" lvl="2" marL="1371600" rtl="0" algn="l">
              <a:lnSpc>
                <a:spcPct val="90000"/>
              </a:lnSpc>
              <a:spcBef>
                <a:spcPts val="400"/>
              </a:spcBef>
              <a:spcAft>
                <a:spcPts val="0"/>
              </a:spcAft>
              <a:buSzPts val="1600"/>
              <a:buChar char="🢝"/>
              <a:defRPr sz="1600"/>
            </a:lvl3pPr>
            <a:lvl4pPr indent="-330200" lvl="3" marL="1828800" rtl="0" algn="l">
              <a:lnSpc>
                <a:spcPct val="90000"/>
              </a:lnSpc>
              <a:spcBef>
                <a:spcPts val="400"/>
              </a:spcBef>
              <a:spcAft>
                <a:spcPts val="0"/>
              </a:spcAft>
              <a:buSzPts val="1600"/>
              <a:buChar char="🢝"/>
              <a:defRPr sz="1600"/>
            </a:lvl4pPr>
            <a:lvl5pPr indent="-330200" lvl="4" marL="2286000" rtl="0" algn="l">
              <a:lnSpc>
                <a:spcPct val="90000"/>
              </a:lnSpc>
              <a:spcBef>
                <a:spcPts val="400"/>
              </a:spcBef>
              <a:spcAft>
                <a:spcPts val="0"/>
              </a:spcAft>
              <a:buSzPts val="1600"/>
              <a:buChar char="🢝"/>
              <a:defRPr sz="1600"/>
            </a:lvl5pPr>
            <a:lvl6pPr indent="-330200" lvl="5" marL="2743200" rtl="0" algn="l">
              <a:lnSpc>
                <a:spcPct val="90000"/>
              </a:lnSpc>
              <a:spcBef>
                <a:spcPts val="400"/>
              </a:spcBef>
              <a:spcAft>
                <a:spcPts val="0"/>
              </a:spcAft>
              <a:buSzPts val="1600"/>
              <a:buChar char="🢝"/>
              <a:defRPr sz="1600"/>
            </a:lvl6pPr>
            <a:lvl7pPr indent="-330200" lvl="6" marL="3200400" rtl="0" algn="l">
              <a:lnSpc>
                <a:spcPct val="90000"/>
              </a:lnSpc>
              <a:spcBef>
                <a:spcPts val="400"/>
              </a:spcBef>
              <a:spcAft>
                <a:spcPts val="0"/>
              </a:spcAft>
              <a:buSzPts val="1600"/>
              <a:buChar char="🢝"/>
              <a:defRPr sz="1600"/>
            </a:lvl7pPr>
            <a:lvl8pPr indent="-330200" lvl="7" marL="3657600" rtl="0" algn="l">
              <a:lnSpc>
                <a:spcPct val="90000"/>
              </a:lnSpc>
              <a:spcBef>
                <a:spcPts val="400"/>
              </a:spcBef>
              <a:spcAft>
                <a:spcPts val="0"/>
              </a:spcAft>
              <a:buSzPts val="1600"/>
              <a:buChar char="🢝"/>
              <a:defRPr sz="1600"/>
            </a:lvl8pPr>
            <a:lvl9pPr indent="-330200" lvl="8" marL="4114800" rtl="0" algn="l">
              <a:lnSpc>
                <a:spcPct val="90000"/>
              </a:lnSpc>
              <a:spcBef>
                <a:spcPts val="400"/>
              </a:spcBef>
              <a:spcAft>
                <a:spcPts val="400"/>
              </a:spcAft>
              <a:buSzPts val="1600"/>
              <a:buChar char="🢝"/>
              <a:defRPr sz="1600"/>
            </a:lvl9pPr>
          </a:lstStyle>
          <a:p/>
        </p:txBody>
      </p:sp>
      <p:sp>
        <p:nvSpPr>
          <p:cNvPr id="148" name="Google Shape;148;g2931bb61997_0_251"/>
          <p:cNvSpPr txBox="1"/>
          <p:nvPr>
            <p:ph idx="2" type="body"/>
          </p:nvPr>
        </p:nvSpPr>
        <p:spPr>
          <a:xfrm>
            <a:off x="1024128" y="2257506"/>
            <a:ext cx="4389000" cy="3762300"/>
          </a:xfrm>
          <a:prstGeom prst="rect">
            <a:avLst/>
          </a:prstGeom>
          <a:noFill/>
          <a:ln>
            <a:noFill/>
          </a:ln>
        </p:spPr>
        <p:txBody>
          <a:bodyPr anchorCtr="0" anchor="t" bIns="45700" lIns="91425" spcFirstLastPara="1" rIns="91425" wrap="square" tIns="45700">
            <a:normAutofit/>
          </a:bodyPr>
          <a:lstStyle>
            <a:lvl1pPr indent="-228600" lvl="0" marL="457200" rtl="0" algn="l">
              <a:lnSpc>
                <a:spcPct val="108000"/>
              </a:lnSpc>
              <a:spcBef>
                <a:spcPts val="600"/>
              </a:spcBef>
              <a:spcAft>
                <a:spcPts val="0"/>
              </a:spcAft>
              <a:buSzPts val="1600"/>
              <a:buNone/>
              <a:defRPr sz="1600"/>
            </a:lvl1pPr>
            <a:lvl2pPr indent="-228600" lvl="1" marL="914400" rtl="0" algn="l">
              <a:lnSpc>
                <a:spcPct val="90000"/>
              </a:lnSpc>
              <a:spcBef>
                <a:spcPts val="200"/>
              </a:spcBef>
              <a:spcAft>
                <a:spcPts val="0"/>
              </a:spcAft>
              <a:buSzPts val="1200"/>
              <a:buNone/>
              <a:defRPr sz="1200"/>
            </a:lvl2pPr>
            <a:lvl3pPr indent="-228600" lvl="2" marL="1371600" rtl="0" algn="l">
              <a:lnSpc>
                <a:spcPct val="90000"/>
              </a:lnSpc>
              <a:spcBef>
                <a:spcPts val="400"/>
              </a:spcBef>
              <a:spcAft>
                <a:spcPts val="0"/>
              </a:spcAft>
              <a:buSzPts val="1000"/>
              <a:buNone/>
              <a:defRPr sz="1000"/>
            </a:lvl3pPr>
            <a:lvl4pPr indent="-228600" lvl="3" marL="1828800" rtl="0" algn="l">
              <a:lnSpc>
                <a:spcPct val="90000"/>
              </a:lnSpc>
              <a:spcBef>
                <a:spcPts val="400"/>
              </a:spcBef>
              <a:spcAft>
                <a:spcPts val="0"/>
              </a:spcAft>
              <a:buSzPts val="900"/>
              <a:buNone/>
              <a:defRPr sz="900"/>
            </a:lvl4pPr>
            <a:lvl5pPr indent="-228600" lvl="4" marL="2286000" rtl="0" algn="l">
              <a:lnSpc>
                <a:spcPct val="90000"/>
              </a:lnSpc>
              <a:spcBef>
                <a:spcPts val="400"/>
              </a:spcBef>
              <a:spcAft>
                <a:spcPts val="0"/>
              </a:spcAft>
              <a:buSzPts val="900"/>
              <a:buNone/>
              <a:defRPr sz="900"/>
            </a:lvl5pPr>
            <a:lvl6pPr indent="-228600" lvl="5" marL="2743200" rtl="0" algn="l">
              <a:lnSpc>
                <a:spcPct val="90000"/>
              </a:lnSpc>
              <a:spcBef>
                <a:spcPts val="400"/>
              </a:spcBef>
              <a:spcAft>
                <a:spcPts val="0"/>
              </a:spcAft>
              <a:buSzPts val="900"/>
              <a:buNone/>
              <a:defRPr sz="900"/>
            </a:lvl6pPr>
            <a:lvl7pPr indent="-228600" lvl="6" marL="3200400" rtl="0" algn="l">
              <a:lnSpc>
                <a:spcPct val="90000"/>
              </a:lnSpc>
              <a:spcBef>
                <a:spcPts val="400"/>
              </a:spcBef>
              <a:spcAft>
                <a:spcPts val="0"/>
              </a:spcAft>
              <a:buSzPts val="900"/>
              <a:buNone/>
              <a:defRPr sz="900"/>
            </a:lvl7pPr>
            <a:lvl8pPr indent="-228600" lvl="7" marL="3657600" rtl="0" algn="l">
              <a:lnSpc>
                <a:spcPct val="90000"/>
              </a:lnSpc>
              <a:spcBef>
                <a:spcPts val="400"/>
              </a:spcBef>
              <a:spcAft>
                <a:spcPts val="0"/>
              </a:spcAft>
              <a:buSzPts val="900"/>
              <a:buNone/>
              <a:defRPr sz="900"/>
            </a:lvl8pPr>
            <a:lvl9pPr indent="-228600" lvl="8" marL="4114800" rtl="0" algn="l">
              <a:lnSpc>
                <a:spcPct val="90000"/>
              </a:lnSpc>
              <a:spcBef>
                <a:spcPts val="400"/>
              </a:spcBef>
              <a:spcAft>
                <a:spcPts val="400"/>
              </a:spcAft>
              <a:buSzPts val="900"/>
              <a:buNone/>
              <a:defRPr sz="900"/>
            </a:lvl9pPr>
          </a:lstStyle>
          <a:p/>
        </p:txBody>
      </p:sp>
      <p:sp>
        <p:nvSpPr>
          <p:cNvPr id="149" name="Google Shape;149;g2931bb61997_0_251"/>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0" name="Google Shape;150;g2931bb61997_0_251"/>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1" name="Google Shape;151;g2931bb61997_0_251"/>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52" name="Shape 152"/>
        <p:cNvGrpSpPr/>
        <p:nvPr/>
      </p:nvGrpSpPr>
      <p:grpSpPr>
        <a:xfrm>
          <a:off x="0" y="0"/>
          <a:ext cx="0" cy="0"/>
          <a:chOff x="0" y="0"/>
          <a:chExt cx="0" cy="0"/>
        </a:xfrm>
      </p:grpSpPr>
      <p:sp>
        <p:nvSpPr>
          <p:cNvPr id="153" name="Google Shape;153;g2931bb61997_0_258"/>
          <p:cNvSpPr txBox="1"/>
          <p:nvPr>
            <p:ph type="title"/>
          </p:nvPr>
        </p:nvSpPr>
        <p:spPr>
          <a:xfrm>
            <a:off x="457200" y="4960138"/>
            <a:ext cx="7772400" cy="1463100"/>
          </a:xfrm>
          <a:prstGeom prst="rect">
            <a:avLst/>
          </a:prstGeom>
          <a:noFill/>
          <a:ln>
            <a:noFill/>
          </a:ln>
        </p:spPr>
        <p:txBody>
          <a:bodyPr anchorCtr="0" anchor="ctr" bIns="45700" lIns="91425" spcFirstLastPara="1" rIns="91425" wrap="square" tIns="45700">
            <a:normAutofit/>
          </a:bodyPr>
          <a:lstStyle>
            <a:lvl1pPr lvl="0" rtl="0" algn="r">
              <a:lnSpc>
                <a:spcPct val="80000"/>
              </a:lnSpc>
              <a:spcBef>
                <a:spcPts val="0"/>
              </a:spcBef>
              <a:spcAft>
                <a:spcPts val="0"/>
              </a:spcAft>
              <a:buClr>
                <a:srgbClr val="0C0C0C"/>
              </a:buClr>
              <a:buSzPts val="5000"/>
              <a:buFont typeface="Twentieth Century"/>
              <a:buNone/>
              <a:defRPr sz="5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4" name="Google Shape;154;g2931bb61997_0_258"/>
          <p:cNvSpPr/>
          <p:nvPr>
            <p:ph idx="2" type="pic"/>
          </p:nvPr>
        </p:nvSpPr>
        <p:spPr>
          <a:xfrm>
            <a:off x="0" y="-1"/>
            <a:ext cx="12189000" cy="4572000"/>
          </a:xfrm>
          <a:prstGeom prst="rect">
            <a:avLst/>
          </a:prstGeom>
          <a:solidFill>
            <a:srgbClr val="76CEEF"/>
          </a:solidFill>
          <a:ln>
            <a:noFill/>
          </a:ln>
        </p:spPr>
      </p:sp>
      <p:sp>
        <p:nvSpPr>
          <p:cNvPr id="155" name="Google Shape;155;g2931bb61997_0_258"/>
          <p:cNvSpPr txBox="1"/>
          <p:nvPr>
            <p:ph idx="1" type="body"/>
          </p:nvPr>
        </p:nvSpPr>
        <p:spPr>
          <a:xfrm>
            <a:off x="8610600" y="4960138"/>
            <a:ext cx="3200400" cy="1463100"/>
          </a:xfrm>
          <a:prstGeom prst="rect">
            <a:avLst/>
          </a:prstGeom>
          <a:noFill/>
          <a:ln>
            <a:noFill/>
          </a:ln>
        </p:spPr>
        <p:txBody>
          <a:bodyPr anchorCtr="0" anchor="ctr" bIns="45700" lIns="91425" spcFirstLastPara="1" rIns="91425" wrap="square" tIns="45700">
            <a:normAutofit/>
          </a:bodyPr>
          <a:lstStyle>
            <a:lvl1pPr indent="-228600" lvl="0" marL="457200" rtl="0" algn="l">
              <a:lnSpc>
                <a:spcPct val="100000"/>
              </a:lnSpc>
              <a:spcBef>
                <a:spcPts val="0"/>
              </a:spcBef>
              <a:spcAft>
                <a:spcPts val="0"/>
              </a:spcAft>
              <a:buSzPts val="1800"/>
              <a:buNone/>
              <a:defRPr sz="1800">
                <a:solidFill>
                  <a:srgbClr val="0C0C0C"/>
                </a:solidFill>
              </a:defRPr>
            </a:lvl1pPr>
            <a:lvl2pPr indent="-228600" lvl="1" marL="914400" rtl="0" algn="l">
              <a:lnSpc>
                <a:spcPct val="90000"/>
              </a:lnSpc>
              <a:spcBef>
                <a:spcPts val="200"/>
              </a:spcBef>
              <a:spcAft>
                <a:spcPts val="0"/>
              </a:spcAft>
              <a:buSzPts val="1400"/>
              <a:buNone/>
              <a:defRPr sz="1400"/>
            </a:lvl2pPr>
            <a:lvl3pPr indent="-228600" lvl="2" marL="1371600" rtl="0" algn="l">
              <a:lnSpc>
                <a:spcPct val="90000"/>
              </a:lnSpc>
              <a:spcBef>
                <a:spcPts val="400"/>
              </a:spcBef>
              <a:spcAft>
                <a:spcPts val="0"/>
              </a:spcAft>
              <a:buSzPts val="1200"/>
              <a:buNone/>
              <a:defRPr sz="1200"/>
            </a:lvl3pPr>
            <a:lvl4pPr indent="-228600" lvl="3" marL="1828800" rtl="0" algn="l">
              <a:lnSpc>
                <a:spcPct val="90000"/>
              </a:lnSpc>
              <a:spcBef>
                <a:spcPts val="400"/>
              </a:spcBef>
              <a:spcAft>
                <a:spcPts val="0"/>
              </a:spcAft>
              <a:buSzPts val="1000"/>
              <a:buNone/>
              <a:defRPr sz="1000"/>
            </a:lvl4pPr>
            <a:lvl5pPr indent="-228600" lvl="4" marL="2286000" rtl="0" algn="l">
              <a:lnSpc>
                <a:spcPct val="90000"/>
              </a:lnSpc>
              <a:spcBef>
                <a:spcPts val="400"/>
              </a:spcBef>
              <a:spcAft>
                <a:spcPts val="0"/>
              </a:spcAft>
              <a:buSzPts val="1000"/>
              <a:buNone/>
              <a:defRPr sz="1000"/>
            </a:lvl5pPr>
            <a:lvl6pPr indent="-228600" lvl="5" marL="2743200" rtl="0" algn="l">
              <a:lnSpc>
                <a:spcPct val="90000"/>
              </a:lnSpc>
              <a:spcBef>
                <a:spcPts val="400"/>
              </a:spcBef>
              <a:spcAft>
                <a:spcPts val="0"/>
              </a:spcAft>
              <a:buSzPts val="1000"/>
              <a:buNone/>
              <a:defRPr sz="1000"/>
            </a:lvl6pPr>
            <a:lvl7pPr indent="-228600" lvl="6" marL="3200400" rtl="0" algn="l">
              <a:lnSpc>
                <a:spcPct val="90000"/>
              </a:lnSpc>
              <a:spcBef>
                <a:spcPts val="400"/>
              </a:spcBef>
              <a:spcAft>
                <a:spcPts val="0"/>
              </a:spcAft>
              <a:buSzPts val="1000"/>
              <a:buNone/>
              <a:defRPr sz="1000"/>
            </a:lvl7pPr>
            <a:lvl8pPr indent="-228600" lvl="7" marL="3657600" rtl="0" algn="l">
              <a:lnSpc>
                <a:spcPct val="90000"/>
              </a:lnSpc>
              <a:spcBef>
                <a:spcPts val="400"/>
              </a:spcBef>
              <a:spcAft>
                <a:spcPts val="0"/>
              </a:spcAft>
              <a:buSzPts val="1000"/>
              <a:buNone/>
              <a:defRPr sz="1000"/>
            </a:lvl8pPr>
            <a:lvl9pPr indent="-228600" lvl="8" marL="4114800" rtl="0" algn="l">
              <a:lnSpc>
                <a:spcPct val="90000"/>
              </a:lnSpc>
              <a:spcBef>
                <a:spcPts val="400"/>
              </a:spcBef>
              <a:spcAft>
                <a:spcPts val="400"/>
              </a:spcAft>
              <a:buSzPts val="1000"/>
              <a:buNone/>
              <a:defRPr sz="1000"/>
            </a:lvl9pPr>
          </a:lstStyle>
          <a:p/>
        </p:txBody>
      </p:sp>
      <p:sp>
        <p:nvSpPr>
          <p:cNvPr id="156" name="Google Shape;156;g2931bb61997_0_258"/>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7" name="Google Shape;157;g2931bb61997_0_258"/>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8" name="Google Shape;158;g2931bb61997_0_258"/>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159" name="Google Shape;159;g2931bb61997_0_258"/>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60" name="Shape 160"/>
        <p:cNvGrpSpPr/>
        <p:nvPr/>
      </p:nvGrpSpPr>
      <p:grpSpPr>
        <a:xfrm>
          <a:off x="0" y="0"/>
          <a:ext cx="0" cy="0"/>
          <a:chOff x="0" y="0"/>
          <a:chExt cx="0" cy="0"/>
        </a:xfrm>
      </p:grpSpPr>
      <p:sp>
        <p:nvSpPr>
          <p:cNvPr id="161" name="Google Shape;161;g2931bb61997_0_266"/>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rtl="0" algn="l">
              <a:lnSpc>
                <a:spcPct val="80000"/>
              </a:lnSpc>
              <a:spcBef>
                <a:spcPts val="0"/>
              </a:spcBef>
              <a:spcAft>
                <a:spcPts val="0"/>
              </a:spcAft>
              <a:buClr>
                <a:srgbClr val="0C0C0C"/>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62" name="Google Shape;162;g2931bb61997_0_266"/>
          <p:cNvSpPr txBox="1"/>
          <p:nvPr>
            <p:ph idx="1" type="body"/>
          </p:nvPr>
        </p:nvSpPr>
        <p:spPr>
          <a:xfrm rot="5400000">
            <a:off x="3872551" y="-562350"/>
            <a:ext cx="4023300" cy="97200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163" name="Google Shape;163;g2931bb61997_0_266"/>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4" name="Google Shape;164;g2931bb61997_0_266"/>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5" name="Google Shape;165;g2931bb61997_0_266"/>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66" name="Shape 166"/>
        <p:cNvGrpSpPr/>
        <p:nvPr/>
      </p:nvGrpSpPr>
      <p:grpSpPr>
        <a:xfrm>
          <a:off x="0" y="0"/>
          <a:ext cx="0" cy="0"/>
          <a:chOff x="0" y="0"/>
          <a:chExt cx="0" cy="0"/>
        </a:xfrm>
      </p:grpSpPr>
      <p:sp>
        <p:nvSpPr>
          <p:cNvPr id="167" name="Google Shape;167;g2931bb61997_0_272"/>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rtl="0" algn="l">
              <a:lnSpc>
                <a:spcPct val="80000"/>
              </a:lnSpc>
              <a:spcBef>
                <a:spcPts val="0"/>
              </a:spcBef>
              <a:spcAft>
                <a:spcPts val="0"/>
              </a:spcAft>
              <a:buClr>
                <a:srgbClr val="0C0C0C"/>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68" name="Google Shape;168;g2931bb61997_0_272"/>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rtl="0" algn="l">
              <a:lnSpc>
                <a:spcPct val="90000"/>
              </a:lnSpc>
              <a:spcBef>
                <a:spcPts val="1200"/>
              </a:spcBef>
              <a:spcAft>
                <a:spcPts val="0"/>
              </a:spcAft>
              <a:buSzPts val="1800"/>
              <a:buChar char=" "/>
              <a:defRPr/>
            </a:lvl1pPr>
            <a:lvl2pPr indent="-342900" lvl="1" marL="914400" rtl="0" algn="l">
              <a:lnSpc>
                <a:spcPct val="90000"/>
              </a:lnSpc>
              <a:spcBef>
                <a:spcPts val="200"/>
              </a:spcBef>
              <a:spcAft>
                <a:spcPts val="0"/>
              </a:spcAft>
              <a:buSzPts val="1800"/>
              <a:buChar char="🢝"/>
              <a:defRPr/>
            </a:lvl2pPr>
            <a:lvl3pPr indent="-342900" lvl="2" marL="1371600" rtl="0" algn="l">
              <a:lnSpc>
                <a:spcPct val="90000"/>
              </a:lnSpc>
              <a:spcBef>
                <a:spcPts val="400"/>
              </a:spcBef>
              <a:spcAft>
                <a:spcPts val="0"/>
              </a:spcAft>
              <a:buSzPts val="1800"/>
              <a:buChar char="🢝"/>
              <a:defRPr/>
            </a:lvl3pPr>
            <a:lvl4pPr indent="-342900" lvl="3" marL="1828800" rtl="0" algn="l">
              <a:lnSpc>
                <a:spcPct val="90000"/>
              </a:lnSpc>
              <a:spcBef>
                <a:spcPts val="400"/>
              </a:spcBef>
              <a:spcAft>
                <a:spcPts val="0"/>
              </a:spcAft>
              <a:buSzPts val="1800"/>
              <a:buChar char="🢝"/>
              <a:defRPr/>
            </a:lvl4pPr>
            <a:lvl5pPr indent="-342900" lvl="4" marL="2286000" rtl="0" algn="l">
              <a:lnSpc>
                <a:spcPct val="90000"/>
              </a:lnSpc>
              <a:spcBef>
                <a:spcPts val="400"/>
              </a:spcBef>
              <a:spcAft>
                <a:spcPts val="0"/>
              </a:spcAft>
              <a:buSzPts val="1800"/>
              <a:buChar char="🢝"/>
              <a:defRPr/>
            </a:lvl5pPr>
            <a:lvl6pPr indent="-342900" lvl="5" marL="2743200" rtl="0" algn="l">
              <a:lnSpc>
                <a:spcPct val="90000"/>
              </a:lnSpc>
              <a:spcBef>
                <a:spcPts val="400"/>
              </a:spcBef>
              <a:spcAft>
                <a:spcPts val="0"/>
              </a:spcAft>
              <a:buSzPts val="1800"/>
              <a:buChar char="🢝"/>
              <a:defRPr/>
            </a:lvl6pPr>
            <a:lvl7pPr indent="-342900" lvl="6" marL="3200400" rtl="0" algn="l">
              <a:lnSpc>
                <a:spcPct val="90000"/>
              </a:lnSpc>
              <a:spcBef>
                <a:spcPts val="400"/>
              </a:spcBef>
              <a:spcAft>
                <a:spcPts val="0"/>
              </a:spcAft>
              <a:buSzPts val="1800"/>
              <a:buChar char="🢝"/>
              <a:defRPr/>
            </a:lvl7pPr>
            <a:lvl8pPr indent="-342900" lvl="7" marL="3657600" rtl="0" algn="l">
              <a:lnSpc>
                <a:spcPct val="90000"/>
              </a:lnSpc>
              <a:spcBef>
                <a:spcPts val="400"/>
              </a:spcBef>
              <a:spcAft>
                <a:spcPts val="0"/>
              </a:spcAft>
              <a:buSzPts val="1800"/>
              <a:buChar char="🢝"/>
              <a:defRPr/>
            </a:lvl8pPr>
            <a:lvl9pPr indent="-342900" lvl="8" marL="4114800" rtl="0" algn="l">
              <a:lnSpc>
                <a:spcPct val="90000"/>
              </a:lnSpc>
              <a:spcBef>
                <a:spcPts val="400"/>
              </a:spcBef>
              <a:spcAft>
                <a:spcPts val="400"/>
              </a:spcAft>
              <a:buSzPts val="1800"/>
              <a:buChar char="🢝"/>
              <a:defRPr/>
            </a:lvl9pPr>
          </a:lstStyle>
          <a:p/>
        </p:txBody>
      </p:sp>
      <p:sp>
        <p:nvSpPr>
          <p:cNvPr id="169" name="Google Shape;169;g2931bb61997_0_272"/>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0" name="Google Shape;170;g2931bb61997_0_272"/>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1" name="Google Shape;171;g2931bb61997_0_272"/>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rtl="0" algn="l">
              <a:spcBef>
                <a:spcPts val="0"/>
              </a:spcBef>
              <a:buNone/>
              <a:defRPr/>
            </a:lvl1pPr>
            <a:lvl2pPr indent="0" lvl="1" marL="0" rtl="0" algn="l">
              <a:spcBef>
                <a:spcPts val="0"/>
              </a:spcBef>
              <a:buNone/>
              <a:defRPr/>
            </a:lvl2pPr>
            <a:lvl3pPr indent="0" lvl="2" marL="0" rtl="0" algn="l">
              <a:spcBef>
                <a:spcPts val="0"/>
              </a:spcBef>
              <a:buNone/>
              <a:defRPr/>
            </a:lvl3pPr>
            <a:lvl4pPr indent="0" lvl="3" marL="0" rtl="0" algn="l">
              <a:spcBef>
                <a:spcPts val="0"/>
              </a:spcBef>
              <a:buNone/>
              <a:defRPr/>
            </a:lvl4pPr>
            <a:lvl5pPr indent="0" lvl="4" marL="0" rtl="0" algn="l">
              <a:spcBef>
                <a:spcPts val="0"/>
              </a:spcBef>
              <a:buNone/>
              <a:defRPr/>
            </a:lvl5pPr>
            <a:lvl6pPr indent="0" lvl="5" marL="0" rtl="0" algn="l">
              <a:spcBef>
                <a:spcPts val="0"/>
              </a:spcBef>
              <a:buNone/>
              <a:defRPr/>
            </a:lvl6pPr>
            <a:lvl7pPr indent="0" lvl="6" marL="0" rtl="0" algn="l">
              <a:spcBef>
                <a:spcPts val="0"/>
              </a:spcBef>
              <a:buNone/>
              <a:defRPr/>
            </a:lvl7pPr>
            <a:lvl8pPr indent="0" lvl="7" marL="0" rtl="0" algn="l">
              <a:spcBef>
                <a:spcPts val="0"/>
              </a:spcBef>
              <a:buNone/>
              <a:defRPr/>
            </a:lvl8pPr>
            <a:lvl9pPr indent="0" lvl="8" marL="0" rt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172" name="Google Shape;172;g2931bb61997_0_272"/>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8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87"/>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8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8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8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87"/>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9" name="Shape 89"/>
        <p:cNvGrpSpPr/>
        <p:nvPr/>
      </p:nvGrpSpPr>
      <p:grpSpPr>
        <a:xfrm>
          <a:off x="0" y="0"/>
          <a:ext cx="0" cy="0"/>
          <a:chOff x="0" y="0"/>
          <a:chExt cx="0" cy="0"/>
        </a:xfrm>
      </p:grpSpPr>
      <p:sp>
        <p:nvSpPr>
          <p:cNvPr id="90" name="Google Shape;90;g2931bb61997_0_195"/>
          <p:cNvSpPr txBox="1"/>
          <p:nvPr>
            <p:ph type="title"/>
          </p:nvPr>
        </p:nvSpPr>
        <p:spPr>
          <a:xfrm>
            <a:off x="1024128" y="585216"/>
            <a:ext cx="9720000" cy="1499700"/>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91" name="Google Shape;91;g2931bb61997_0_195"/>
          <p:cNvSpPr txBox="1"/>
          <p:nvPr>
            <p:ph idx="1" type="body"/>
          </p:nvPr>
        </p:nvSpPr>
        <p:spPr>
          <a:xfrm>
            <a:off x="1024128" y="2286000"/>
            <a:ext cx="9720000" cy="402330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92" name="Google Shape;92;g2931bb61997_0_195"/>
          <p:cNvSpPr txBox="1"/>
          <p:nvPr>
            <p:ph idx="10" type="dt"/>
          </p:nvPr>
        </p:nvSpPr>
        <p:spPr>
          <a:xfrm>
            <a:off x="1024129" y="6470704"/>
            <a:ext cx="2154000" cy="2742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3" name="Google Shape;93;g2931bb61997_0_195"/>
          <p:cNvSpPr txBox="1"/>
          <p:nvPr>
            <p:ph idx="11" type="ftr"/>
          </p:nvPr>
        </p:nvSpPr>
        <p:spPr>
          <a:xfrm>
            <a:off x="4842932" y="6470704"/>
            <a:ext cx="5901600" cy="2742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4" name="Google Shape;94;g2931bb61997_0_195"/>
          <p:cNvSpPr txBox="1"/>
          <p:nvPr>
            <p:ph idx="12" type="sldNum"/>
          </p:nvPr>
        </p:nvSpPr>
        <p:spPr>
          <a:xfrm>
            <a:off x="10837333" y="6470704"/>
            <a:ext cx="973800" cy="27420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95" name="Google Shape;95;g2931bb61997_0_195"/>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9.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8.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1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1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1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1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1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image" Target="../media/image15.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 Id="rId3" Type="http://schemas.openxmlformats.org/officeDocument/2006/relationships/image" Target="../media/image20.png"/><Relationship Id="rId4" Type="http://schemas.openxmlformats.org/officeDocument/2006/relationships/image" Target="../media/image16.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 Id="rId3" Type="http://schemas.openxmlformats.org/officeDocument/2006/relationships/image" Target="../media/image18.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 Id="rId3" Type="http://schemas.openxmlformats.org/officeDocument/2006/relationships/image" Target="../media/image17.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 Id="rId3" Type="http://schemas.openxmlformats.org/officeDocument/2006/relationships/image" Target="../media/image19.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 Id="rId3" Type="http://schemas.openxmlformats.org/officeDocument/2006/relationships/image" Target="../media/image21.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4.xml"/><Relationship Id="rId3" Type="http://schemas.openxmlformats.org/officeDocument/2006/relationships/image" Target="../media/image22.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6.xml"/><Relationship Id="rId3" Type="http://schemas.openxmlformats.org/officeDocument/2006/relationships/image" Target="../media/image27.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7.xml"/><Relationship Id="rId3" Type="http://schemas.openxmlformats.org/officeDocument/2006/relationships/image" Target="../media/image23.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8.xml"/><Relationship Id="rId3" Type="http://schemas.openxmlformats.org/officeDocument/2006/relationships/image" Target="../media/image24.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1.xml"/><Relationship Id="rId3" Type="http://schemas.openxmlformats.org/officeDocument/2006/relationships/image" Target="../media/image25.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2.xml"/><Relationship Id="rId3" Type="http://schemas.openxmlformats.org/officeDocument/2006/relationships/image" Target="../media/image26.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4.xml"/><Relationship Id="rId3" Type="http://schemas.openxmlformats.org/officeDocument/2006/relationships/image" Target="../media/image28.pn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6.xml"/><Relationship Id="rId3" Type="http://schemas.openxmlformats.org/officeDocument/2006/relationships/hyperlink" Target="https://www.ifrs.org" TargetMode="Externa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6" name="Shape 176"/>
        <p:cNvGrpSpPr/>
        <p:nvPr/>
      </p:nvGrpSpPr>
      <p:grpSpPr>
        <a:xfrm>
          <a:off x="0" y="0"/>
          <a:ext cx="0" cy="0"/>
          <a:chOff x="0" y="0"/>
          <a:chExt cx="0" cy="0"/>
        </a:xfrm>
      </p:grpSpPr>
      <p:sp>
        <p:nvSpPr>
          <p:cNvPr id="177" name="Google Shape;177;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178" name="Google Shape;178;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179" name="Google Shape;179;p1"/>
          <p:cNvSpPr txBox="1"/>
          <p:nvPr>
            <p:ph type="ctrTitle"/>
          </p:nvPr>
        </p:nvSpPr>
        <p:spPr>
          <a:xfrm>
            <a:off x="5177306" y="0"/>
            <a:ext cx="6625487" cy="3123752"/>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ctr">
              <a:lnSpc>
                <a:spcPct val="80000"/>
              </a:lnSpc>
              <a:spcBef>
                <a:spcPts val="0"/>
              </a:spcBef>
              <a:spcAft>
                <a:spcPts val="0"/>
              </a:spcAft>
              <a:buClr>
                <a:srgbClr val="FFFFFF"/>
              </a:buClr>
              <a:buSzPts val="3600"/>
              <a:buFont typeface="Twentieth Century"/>
              <a:buNone/>
            </a:pPr>
            <a:r>
              <a:rPr b="1" lang="en-GB" sz="3600">
                <a:solidFill>
                  <a:srgbClr val="FFFFFF"/>
                </a:solidFill>
                <a:latin typeface="Twentieth Century"/>
                <a:ea typeface="Twentieth Century"/>
                <a:cs typeface="Twentieth Century"/>
                <a:sym typeface="Twentieth Century"/>
              </a:rPr>
              <a:t>FINANCIAL ACCOUNTING:</a:t>
            </a:r>
            <a:br>
              <a:rPr b="1" lang="en-GB" sz="3600">
                <a:solidFill>
                  <a:srgbClr val="FFFFFF"/>
                </a:solidFill>
                <a:latin typeface="Twentieth Century"/>
                <a:ea typeface="Twentieth Century"/>
                <a:cs typeface="Twentieth Century"/>
                <a:sym typeface="Twentieth Century"/>
              </a:rPr>
            </a:br>
            <a:r>
              <a:rPr b="1" lang="en-GB" sz="3600">
                <a:solidFill>
                  <a:srgbClr val="FFFFFF"/>
                </a:solidFill>
                <a:latin typeface="Twentieth Century"/>
                <a:ea typeface="Twentieth Century"/>
                <a:cs typeface="Twentieth Century"/>
                <a:sym typeface="Twentieth Century"/>
              </a:rPr>
              <a:t>WEEK 7: PERIODIC MEASUREMENT AND END OF PERIOD ADJUSTMENTS</a:t>
            </a:r>
            <a:br>
              <a:rPr b="1" lang="en-GB" sz="3600">
                <a:solidFill>
                  <a:schemeClr val="lt1"/>
                </a:solidFill>
                <a:latin typeface="Twentieth Century"/>
                <a:ea typeface="Twentieth Century"/>
                <a:cs typeface="Twentieth Century"/>
                <a:sym typeface="Twentieth Century"/>
              </a:rPr>
            </a:br>
            <a:br>
              <a:rPr b="1" lang="en-GB" sz="3600">
                <a:solidFill>
                  <a:schemeClr val="lt1"/>
                </a:solidFill>
                <a:latin typeface="Twentieth Century"/>
                <a:ea typeface="Twentieth Century"/>
                <a:cs typeface="Twentieth Century"/>
                <a:sym typeface="Twentieth Century"/>
              </a:rPr>
            </a:br>
            <a:endParaRPr b="1" sz="3600">
              <a:solidFill>
                <a:srgbClr val="FFFFFF"/>
              </a:solidFill>
              <a:latin typeface="Twentieth Century"/>
              <a:ea typeface="Twentieth Century"/>
              <a:cs typeface="Twentieth Century"/>
              <a:sym typeface="Twentieth Century"/>
            </a:endParaRPr>
          </a:p>
        </p:txBody>
      </p:sp>
      <p:cxnSp>
        <p:nvCxnSpPr>
          <p:cNvPr id="180" name="Google Shape;180;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181" name="Google Shape;181;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 name="Shape 185"/>
        <p:cNvGrpSpPr/>
        <p:nvPr/>
      </p:nvGrpSpPr>
      <p:grpSpPr>
        <a:xfrm>
          <a:off x="0" y="0"/>
          <a:ext cx="0" cy="0"/>
          <a:chOff x="0" y="0"/>
          <a:chExt cx="0" cy="0"/>
        </a:xfrm>
      </p:grpSpPr>
      <p:sp>
        <p:nvSpPr>
          <p:cNvPr id="186" name="Google Shape;186;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7" name="Google Shape;187;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GB"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88" name="Google Shape;188;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89" name="Google Shape;189;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fontScale="92500" lnSpcReduction="10000"/>
          </a:bodyPr>
          <a:lstStyle/>
          <a:p>
            <a:pPr indent="0" lvl="0" marL="0" rtl="0" algn="just">
              <a:lnSpc>
                <a:spcPct val="107000"/>
              </a:lnSpc>
              <a:spcBef>
                <a:spcPts val="0"/>
              </a:spcBef>
              <a:spcAft>
                <a:spcPts val="0"/>
              </a:spcAft>
              <a:buSzPct val="100000"/>
              <a:buNone/>
            </a:pPr>
            <a:r>
              <a:rPr lang="en-GB" sz="2800">
                <a:latin typeface="Calibri"/>
                <a:ea typeface="Calibri"/>
                <a:cs typeface="Calibri"/>
                <a:sym typeface="Calibri"/>
              </a:rPr>
              <a:t>Upon completion of this topic you should be able to:</a:t>
            </a:r>
            <a:endParaRPr/>
          </a:p>
          <a:p>
            <a:pPr indent="0" lvl="0" marL="0" rtl="0" algn="just">
              <a:lnSpc>
                <a:spcPct val="107000"/>
              </a:lnSpc>
              <a:spcBef>
                <a:spcPts val="0"/>
              </a:spcBef>
              <a:spcAft>
                <a:spcPts val="0"/>
              </a:spcAft>
              <a:buSzPct val="100000"/>
              <a:buNone/>
            </a:pPr>
            <a:r>
              <a:t/>
            </a:r>
            <a:endParaRPr sz="2800">
              <a:latin typeface="Calibri"/>
              <a:ea typeface="Calibri"/>
              <a:cs typeface="Calibri"/>
              <a:sym typeface="Calibri"/>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reasons for making provision for bad and doubtful debts </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reasons for making provision for depreciation on fixed assets</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Explain the methods for calculating provision for depreciation</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Distinguish between accrued, revenues and expenses</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Correctly, account for accrued revenues and expenses</a:t>
            </a:r>
            <a:endParaRPr/>
          </a:p>
          <a:p>
            <a:pPr indent="-164465" lvl="0" marL="91440" rtl="0" algn="just">
              <a:lnSpc>
                <a:spcPct val="107000"/>
              </a:lnSpc>
              <a:spcBef>
                <a:spcPts val="0"/>
              </a:spcBef>
              <a:spcAft>
                <a:spcPts val="0"/>
              </a:spcAft>
              <a:buSzPct val="100000"/>
              <a:buFont typeface="Noto Sans Symbols"/>
              <a:buChar char="⮚"/>
            </a:pPr>
            <a:r>
              <a:rPr lang="en-GB" sz="2800">
                <a:latin typeface="Calibri"/>
                <a:ea typeface="Calibri"/>
                <a:cs typeface="Calibri"/>
                <a:sym typeface="Calibri"/>
              </a:rPr>
              <a:t> Correctly account for prepaid expenses</a:t>
            </a:r>
            <a:endParaRPr/>
          </a:p>
          <a:p>
            <a:pPr indent="0" lvl="0" marL="91440" rtl="0" algn="just">
              <a:lnSpc>
                <a:spcPct val="107000"/>
              </a:lnSpc>
              <a:spcBef>
                <a:spcPts val="0"/>
              </a:spcBef>
              <a:spcAft>
                <a:spcPts val="0"/>
              </a:spcAft>
              <a:buSzPct val="100000"/>
              <a:buFont typeface="Noto Sans Symbols"/>
              <a:buNone/>
            </a:pPr>
            <a:r>
              <a:t/>
            </a:r>
            <a:endParaRPr sz="2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3" name="Shape 193"/>
        <p:cNvGrpSpPr/>
        <p:nvPr/>
      </p:nvGrpSpPr>
      <p:grpSpPr>
        <a:xfrm>
          <a:off x="0" y="0"/>
          <a:ext cx="0" cy="0"/>
          <a:chOff x="0" y="0"/>
          <a:chExt cx="0" cy="0"/>
        </a:xfrm>
      </p:grpSpPr>
      <p:sp>
        <p:nvSpPr>
          <p:cNvPr id="194" name="Google Shape;194;p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95" name="Google Shape;195;p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152400" lvl="0" marL="0" marR="0" rtl="0" algn="just">
              <a:lnSpc>
                <a:spcPct val="150000"/>
              </a:lnSpc>
              <a:spcBef>
                <a:spcPts val="800"/>
              </a:spcBef>
              <a:spcAft>
                <a:spcPts val="0"/>
              </a:spcAft>
              <a:buSzPts val="2400"/>
              <a:buChar char=" "/>
            </a:pPr>
            <a:r>
              <a:rPr lang="en-GB" sz="2400"/>
              <a:t>Revenue and costs must be recognized as they are earned or incurred, not as money is received or paid.  They must be matched with one another so far as their relationship can be established or justifiably assumed, and dealt with in the profit and loss account of the period to which they relate. </a:t>
            </a:r>
            <a:endParaRPr/>
          </a:p>
        </p:txBody>
      </p:sp>
      <p:sp>
        <p:nvSpPr>
          <p:cNvPr id="196" name="Google Shape;196;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7" name="Google Shape;197;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1" name="Shape 201"/>
        <p:cNvGrpSpPr/>
        <p:nvPr/>
      </p:nvGrpSpPr>
      <p:grpSpPr>
        <a:xfrm>
          <a:off x="0" y="0"/>
          <a:ext cx="0" cy="0"/>
          <a:chOff x="0" y="0"/>
          <a:chExt cx="0" cy="0"/>
        </a:xfrm>
      </p:grpSpPr>
      <p:sp>
        <p:nvSpPr>
          <p:cNvPr id="202" name="Google Shape;202;p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203" name="Google Shape;203;p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152400" lvl="0" marL="0" rtl="0" algn="just">
              <a:lnSpc>
                <a:spcPct val="150000"/>
              </a:lnSpc>
              <a:spcBef>
                <a:spcPts val="800"/>
              </a:spcBef>
              <a:spcAft>
                <a:spcPts val="0"/>
              </a:spcAft>
              <a:buSzPts val="2400"/>
              <a:buChar char=" "/>
            </a:pPr>
            <a:r>
              <a:rPr lang="en-GB" sz="2400"/>
              <a:t>Therefore, all incomes and expenses that relate to a particular financial period will be matched together to determine the profit for the year. </a:t>
            </a:r>
            <a:endParaRPr sz="2800"/>
          </a:p>
          <a:p>
            <a:pPr indent="0" lvl="0" marL="0" marR="0" rtl="0" algn="just">
              <a:lnSpc>
                <a:spcPct val="150000"/>
              </a:lnSpc>
              <a:spcBef>
                <a:spcPts val="800"/>
              </a:spcBef>
              <a:spcAft>
                <a:spcPts val="0"/>
              </a:spcAft>
              <a:buSzPts val="2400"/>
              <a:buNone/>
            </a:pPr>
            <a:r>
              <a:t/>
            </a:r>
            <a:endParaRPr sz="2400"/>
          </a:p>
          <a:p>
            <a:pPr indent="-152400" lvl="0" marL="0" marR="0" rtl="0" algn="just">
              <a:lnSpc>
                <a:spcPct val="150000"/>
              </a:lnSpc>
              <a:spcBef>
                <a:spcPts val="800"/>
              </a:spcBef>
              <a:spcAft>
                <a:spcPts val="0"/>
              </a:spcAft>
              <a:buSzPts val="2400"/>
              <a:buChar char=" "/>
            </a:pPr>
            <a:r>
              <a:rPr lang="en-GB" sz="2400"/>
              <a:t>Following from the previous lessons, after the ledger accounts have been balanced and an entity is approaching the end of year, certain transaction and processes must be carried out before an entity prepares its end of year financial statements. </a:t>
            </a:r>
            <a:endParaRPr/>
          </a:p>
        </p:txBody>
      </p:sp>
      <p:sp>
        <p:nvSpPr>
          <p:cNvPr id="204" name="Google Shape;204;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5" name="Google Shape;205;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9" name="Shape 209"/>
        <p:cNvGrpSpPr/>
        <p:nvPr/>
      </p:nvGrpSpPr>
      <p:grpSpPr>
        <a:xfrm>
          <a:off x="0" y="0"/>
          <a:ext cx="0" cy="0"/>
          <a:chOff x="0" y="0"/>
          <a:chExt cx="0" cy="0"/>
        </a:xfrm>
      </p:grpSpPr>
      <p:sp>
        <p:nvSpPr>
          <p:cNvPr id="210" name="Google Shape;210;p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211" name="Google Shape;211;p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152400" lvl="0" marL="0" marR="0" rtl="0" algn="just">
              <a:lnSpc>
                <a:spcPct val="150000"/>
              </a:lnSpc>
              <a:spcBef>
                <a:spcPts val="800"/>
              </a:spcBef>
              <a:spcAft>
                <a:spcPts val="0"/>
              </a:spcAft>
              <a:buSzPts val="2400"/>
              <a:buChar char=" "/>
            </a:pPr>
            <a:r>
              <a:rPr lang="en-GB" sz="2400"/>
              <a:t>The additions and subtractions in this case are the ones referred to as end of year adjustments because they must happen at the end of the year to ensure that all revenues have been matched with all expenses in the year and also assets and liabilities have been properly valued to reflect the true and fair view of the entity in all aspects of assets, capital and liabilities. </a:t>
            </a:r>
            <a:endParaRPr sz="2800"/>
          </a:p>
        </p:txBody>
      </p:sp>
      <p:sp>
        <p:nvSpPr>
          <p:cNvPr id="212" name="Google Shape;212;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3" name="Google Shape;213;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7" name="Shape 217"/>
        <p:cNvGrpSpPr/>
        <p:nvPr/>
      </p:nvGrpSpPr>
      <p:grpSpPr>
        <a:xfrm>
          <a:off x="0" y="0"/>
          <a:ext cx="0" cy="0"/>
          <a:chOff x="0" y="0"/>
          <a:chExt cx="0" cy="0"/>
        </a:xfrm>
      </p:grpSpPr>
      <p:sp>
        <p:nvSpPr>
          <p:cNvPr id="218" name="Google Shape;218;p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19" name="Google Shape;219;p6"/>
          <p:cNvSpPr txBox="1"/>
          <p:nvPr>
            <p:ph idx="1" type="body"/>
          </p:nvPr>
        </p:nvSpPr>
        <p:spPr>
          <a:xfrm>
            <a:off x="798490" y="1074760"/>
            <a:ext cx="8644181" cy="5454829"/>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lang="en-GB" sz="2400"/>
              <a:t>These adjustments involve:</a:t>
            </a:r>
            <a:endParaRPr/>
          </a:p>
          <a:p>
            <a:pPr indent="-152400" lvl="0" marL="91440" rtl="0" algn="just">
              <a:lnSpc>
                <a:spcPct val="90000"/>
              </a:lnSpc>
              <a:spcBef>
                <a:spcPts val="1400"/>
              </a:spcBef>
              <a:spcAft>
                <a:spcPts val="0"/>
              </a:spcAft>
              <a:buSzPts val="2400"/>
              <a:buFont typeface="Noto Sans Symbols"/>
              <a:buChar char="✔"/>
            </a:pPr>
            <a:r>
              <a:rPr lang="en-GB" sz="2400"/>
              <a:t>Bad debts written off</a:t>
            </a:r>
            <a:endParaRPr/>
          </a:p>
          <a:p>
            <a:pPr indent="-152400" lvl="0" marL="91440" rtl="0" algn="just">
              <a:lnSpc>
                <a:spcPct val="90000"/>
              </a:lnSpc>
              <a:spcBef>
                <a:spcPts val="1400"/>
              </a:spcBef>
              <a:spcAft>
                <a:spcPts val="0"/>
              </a:spcAft>
              <a:buSzPts val="2400"/>
              <a:buFont typeface="Noto Sans Symbols"/>
              <a:buChar char="✔"/>
            </a:pPr>
            <a:r>
              <a:rPr lang="en-GB" sz="2400"/>
              <a:t>Provision for Bad and doubtful debt</a:t>
            </a:r>
            <a:endParaRPr/>
          </a:p>
          <a:p>
            <a:pPr indent="-152400" lvl="0" marL="91440" rtl="0" algn="just">
              <a:lnSpc>
                <a:spcPct val="90000"/>
              </a:lnSpc>
              <a:spcBef>
                <a:spcPts val="1400"/>
              </a:spcBef>
              <a:spcAft>
                <a:spcPts val="0"/>
              </a:spcAft>
              <a:buSzPts val="2400"/>
              <a:buFont typeface="Noto Sans Symbols"/>
              <a:buChar char="✔"/>
            </a:pPr>
            <a:r>
              <a:rPr lang="en-GB" sz="2400"/>
              <a:t>Depreciation</a:t>
            </a:r>
            <a:endParaRPr/>
          </a:p>
          <a:p>
            <a:pPr indent="-152400" lvl="0" marL="91440" rtl="0" algn="just">
              <a:lnSpc>
                <a:spcPct val="90000"/>
              </a:lnSpc>
              <a:spcBef>
                <a:spcPts val="1400"/>
              </a:spcBef>
              <a:spcAft>
                <a:spcPts val="0"/>
              </a:spcAft>
              <a:buSzPts val="2400"/>
              <a:buFont typeface="Noto Sans Symbols"/>
              <a:buChar char="✔"/>
            </a:pPr>
            <a:r>
              <a:rPr lang="en-GB" sz="2400"/>
              <a:t>Appreciation</a:t>
            </a:r>
            <a:endParaRPr/>
          </a:p>
          <a:p>
            <a:pPr indent="-152400" lvl="0" marL="91440" rtl="0" algn="just">
              <a:lnSpc>
                <a:spcPct val="90000"/>
              </a:lnSpc>
              <a:spcBef>
                <a:spcPts val="1400"/>
              </a:spcBef>
              <a:spcAft>
                <a:spcPts val="0"/>
              </a:spcAft>
              <a:buSzPts val="2400"/>
              <a:buFont typeface="Noto Sans Symbols"/>
              <a:buChar char="✔"/>
            </a:pPr>
            <a:r>
              <a:rPr lang="en-GB" sz="2400"/>
              <a:t>Accrued expenses</a:t>
            </a:r>
            <a:endParaRPr/>
          </a:p>
          <a:p>
            <a:pPr indent="-152400" lvl="0" marL="91440" rtl="0" algn="just">
              <a:lnSpc>
                <a:spcPct val="90000"/>
              </a:lnSpc>
              <a:spcBef>
                <a:spcPts val="1400"/>
              </a:spcBef>
              <a:spcAft>
                <a:spcPts val="0"/>
              </a:spcAft>
              <a:buSzPts val="2400"/>
              <a:buFont typeface="Noto Sans Symbols"/>
              <a:buChar char="✔"/>
            </a:pPr>
            <a:r>
              <a:rPr lang="en-GB" sz="2400"/>
              <a:t>Accrued revenues</a:t>
            </a:r>
            <a:endParaRPr/>
          </a:p>
          <a:p>
            <a:pPr indent="-152400" lvl="0" marL="91440" rtl="0" algn="just">
              <a:lnSpc>
                <a:spcPct val="90000"/>
              </a:lnSpc>
              <a:spcBef>
                <a:spcPts val="1400"/>
              </a:spcBef>
              <a:spcAft>
                <a:spcPts val="0"/>
              </a:spcAft>
              <a:buSzPts val="2400"/>
              <a:buFont typeface="Noto Sans Symbols"/>
              <a:buChar char="✔"/>
            </a:pPr>
            <a:r>
              <a:rPr lang="en-GB" sz="2400"/>
              <a:t>Prepaid expenses</a:t>
            </a:r>
            <a:endParaRPr/>
          </a:p>
          <a:p>
            <a:pPr indent="-152400" lvl="0" marL="91440" rtl="0" algn="just">
              <a:lnSpc>
                <a:spcPct val="90000"/>
              </a:lnSpc>
              <a:spcBef>
                <a:spcPts val="1400"/>
              </a:spcBef>
              <a:spcAft>
                <a:spcPts val="0"/>
              </a:spcAft>
              <a:buSzPts val="2400"/>
              <a:buFont typeface="Noto Sans Symbols"/>
              <a:buChar char="✔"/>
            </a:pPr>
            <a:r>
              <a:rPr lang="en-GB" sz="2400"/>
              <a:t>Prepaid revenues</a:t>
            </a:r>
            <a:endParaRPr/>
          </a:p>
          <a:p>
            <a:pPr indent="0" lvl="0" marL="0" rtl="0" algn="just">
              <a:lnSpc>
                <a:spcPct val="150000"/>
              </a:lnSpc>
              <a:spcBef>
                <a:spcPts val="1400"/>
              </a:spcBef>
              <a:spcAft>
                <a:spcPts val="0"/>
              </a:spcAft>
              <a:buSzPts val="2400"/>
              <a:buNone/>
            </a:pPr>
            <a:r>
              <a:t/>
            </a:r>
            <a:endParaRPr sz="2400"/>
          </a:p>
          <a:p>
            <a:pPr indent="0" lvl="0" marL="0" rtl="0" algn="just">
              <a:lnSpc>
                <a:spcPct val="150000"/>
              </a:lnSpc>
              <a:spcBef>
                <a:spcPts val="1400"/>
              </a:spcBef>
              <a:spcAft>
                <a:spcPts val="0"/>
              </a:spcAft>
              <a:buSzPts val="2800"/>
              <a:buNone/>
            </a:pPr>
            <a:r>
              <a:t/>
            </a:r>
            <a:endParaRPr sz="2800"/>
          </a:p>
        </p:txBody>
      </p:sp>
      <p:sp>
        <p:nvSpPr>
          <p:cNvPr id="220" name="Google Shape;220;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1" name="Google Shape;221;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5" name="Shape 225"/>
        <p:cNvGrpSpPr/>
        <p:nvPr/>
      </p:nvGrpSpPr>
      <p:grpSpPr>
        <a:xfrm>
          <a:off x="0" y="0"/>
          <a:ext cx="0" cy="0"/>
          <a:chOff x="0" y="0"/>
          <a:chExt cx="0" cy="0"/>
        </a:xfrm>
      </p:grpSpPr>
      <p:sp>
        <p:nvSpPr>
          <p:cNvPr id="226" name="Google Shape;226;p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27" name="Google Shape;227;p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lang="en-GB" sz="2400"/>
              <a:t> </a:t>
            </a:r>
            <a:endParaRPr/>
          </a:p>
          <a:p>
            <a:pPr indent="0" lvl="0" marL="0" marR="0" rtl="0" algn="just">
              <a:lnSpc>
                <a:spcPct val="115000"/>
              </a:lnSpc>
              <a:spcBef>
                <a:spcPts val="0"/>
              </a:spcBef>
              <a:spcAft>
                <a:spcPts val="0"/>
              </a:spcAft>
              <a:buSzPts val="2400"/>
              <a:buNone/>
            </a:pPr>
            <a:r>
              <a:rPr lang="en-GB" sz="2400"/>
              <a:t>These points are explained in details below.</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BAD &amp; DOUBTFUL DEBTS</a:t>
            </a:r>
            <a:endParaRPr/>
          </a:p>
          <a:p>
            <a:pPr indent="0" lvl="0" marL="0" marR="0" rtl="0" algn="just">
              <a:lnSpc>
                <a:spcPct val="115000"/>
              </a:lnSpc>
              <a:spcBef>
                <a:spcPts val="0"/>
              </a:spcBef>
              <a:spcAft>
                <a:spcPts val="0"/>
              </a:spcAft>
              <a:buSzPts val="2400"/>
              <a:buNone/>
            </a:pPr>
            <a:r>
              <a:rPr lang="en-GB" sz="2400"/>
              <a:t>Some debtors may not pay up their accounts for various reasons e.g. a credit customer (debtor) may go out of business. When a debtor is not able to pay up his/her account this becomes a bad debt. Therefore, the business/firm should write it off from the accounts and thus it becomes an expense that should be charged in the profit &amp; loss account.</a:t>
            </a:r>
            <a:endParaRPr/>
          </a:p>
          <a:p>
            <a:pPr indent="0" lvl="0" marL="0" rtl="0" algn="just">
              <a:lnSpc>
                <a:spcPct val="150000"/>
              </a:lnSpc>
              <a:spcBef>
                <a:spcPts val="1200"/>
              </a:spcBef>
              <a:spcAft>
                <a:spcPts val="0"/>
              </a:spcAft>
              <a:buSzPts val="1800"/>
              <a:buNone/>
            </a:pPr>
            <a:r>
              <a:t/>
            </a:r>
            <a:endParaRPr sz="1800"/>
          </a:p>
        </p:txBody>
      </p:sp>
      <p:sp>
        <p:nvSpPr>
          <p:cNvPr id="228" name="Google Shape;228;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9" name="Google Shape;229;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3" name="Shape 233"/>
        <p:cNvGrpSpPr/>
        <p:nvPr/>
      </p:nvGrpSpPr>
      <p:grpSpPr>
        <a:xfrm>
          <a:off x="0" y="0"/>
          <a:ext cx="0" cy="0"/>
          <a:chOff x="0" y="0"/>
          <a:chExt cx="0" cy="0"/>
        </a:xfrm>
      </p:grpSpPr>
      <p:sp>
        <p:nvSpPr>
          <p:cNvPr id="234" name="Google Shape;234;p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35" name="Google Shape;235;p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lang="en-GB" sz="2400"/>
              <a:t> When a debtor is completely unable to pay the amount owing will be written off as a bad debt. A bad debt is treated as an expense in the income statement. The treatment of bad debt as follows:</a:t>
            </a:r>
            <a:endParaRPr/>
          </a:p>
          <a:p>
            <a:pPr indent="0" lvl="0" marL="0" marR="0" rtl="0" algn="just">
              <a:lnSpc>
                <a:spcPct val="115000"/>
              </a:lnSpc>
              <a:spcBef>
                <a:spcPts val="0"/>
              </a:spcBef>
              <a:spcAft>
                <a:spcPts val="0"/>
              </a:spcAft>
              <a:buSzPts val="2400"/>
              <a:buNone/>
            </a:pPr>
            <a:r>
              <a:rPr lang="en-GB" sz="2400"/>
              <a:t>         </a:t>
            </a:r>
            <a:endParaRPr/>
          </a:p>
          <a:p>
            <a:pPr indent="0" lvl="0" marL="0" marR="0" rtl="0" algn="just">
              <a:lnSpc>
                <a:spcPct val="115000"/>
              </a:lnSpc>
              <a:spcBef>
                <a:spcPts val="0"/>
              </a:spcBef>
              <a:spcAft>
                <a:spcPts val="0"/>
              </a:spcAft>
              <a:buSzPts val="2400"/>
              <a:buNone/>
            </a:pPr>
            <a:r>
              <a:rPr lang="en-GB" sz="2400"/>
              <a:t>Dr:  Income statement 		xx</a:t>
            </a:r>
            <a:endParaRPr/>
          </a:p>
          <a:p>
            <a:pPr indent="0" lvl="0" marL="0" marR="0" rtl="0" algn="just">
              <a:lnSpc>
                <a:spcPct val="115000"/>
              </a:lnSpc>
              <a:spcBef>
                <a:spcPts val="0"/>
              </a:spcBef>
              <a:spcAft>
                <a:spcPts val="0"/>
              </a:spcAft>
              <a:buSzPts val="2400"/>
              <a:buNone/>
            </a:pPr>
            <a:r>
              <a:rPr lang="en-GB" sz="2400"/>
              <a:t>Cr: Debtors account   					xx</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 amount of the provision will then be deducted from the debtors in the statement of financial position (Balance Sheet). In the subsequent provision only increase or decreases in the provision are considered with an increase in provision being treated as an expense in the income statement while a decrease in provision is treated as an income.</a:t>
            </a:r>
            <a:endParaRPr/>
          </a:p>
          <a:p>
            <a:pPr indent="0" lvl="0" marL="0" rtl="0" algn="just">
              <a:lnSpc>
                <a:spcPct val="150000"/>
              </a:lnSpc>
              <a:spcBef>
                <a:spcPts val="1200"/>
              </a:spcBef>
              <a:spcAft>
                <a:spcPts val="0"/>
              </a:spcAft>
              <a:buSzPts val="1800"/>
              <a:buNone/>
            </a:pPr>
            <a:r>
              <a:t/>
            </a:r>
            <a:endParaRPr sz="1800"/>
          </a:p>
        </p:txBody>
      </p:sp>
      <p:sp>
        <p:nvSpPr>
          <p:cNvPr id="236" name="Google Shape;236;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7" name="Google Shape;237;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1" name="Shape 241"/>
        <p:cNvGrpSpPr/>
        <p:nvPr/>
      </p:nvGrpSpPr>
      <p:grpSpPr>
        <a:xfrm>
          <a:off x="0" y="0"/>
          <a:ext cx="0" cy="0"/>
          <a:chOff x="0" y="0"/>
          <a:chExt cx="0" cy="0"/>
        </a:xfrm>
      </p:grpSpPr>
      <p:sp>
        <p:nvSpPr>
          <p:cNvPr id="242" name="Google Shape;242;p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43" name="Google Shape;243;p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Sometimes a bad debt written off is recovered in future. This is referred to as bad debt recovered. If a debt previously written off is recovered it is treated as an income in the income statement and it will be recorded as follows:-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 Dr: Cash/bank A/C  		xx</a:t>
            </a:r>
            <a:endParaRPr/>
          </a:p>
          <a:p>
            <a:pPr indent="0" lvl="0" marL="0" marR="0" rtl="0" algn="just">
              <a:lnSpc>
                <a:spcPct val="115000"/>
              </a:lnSpc>
              <a:spcBef>
                <a:spcPts val="0"/>
              </a:spcBef>
              <a:spcAft>
                <a:spcPts val="0"/>
              </a:spcAft>
              <a:buSzPts val="2400"/>
              <a:buNone/>
            </a:pPr>
            <a:r>
              <a:rPr lang="en-GB" sz="2400"/>
              <a:t> Cr: Income statement  		xx</a:t>
            </a:r>
            <a:endParaRPr/>
          </a:p>
          <a:p>
            <a:pPr indent="0" lvl="0" marL="0" rtl="0" algn="just">
              <a:lnSpc>
                <a:spcPct val="150000"/>
              </a:lnSpc>
              <a:spcBef>
                <a:spcPts val="1200"/>
              </a:spcBef>
              <a:spcAft>
                <a:spcPts val="0"/>
              </a:spcAft>
              <a:buSzPts val="1800"/>
              <a:buNone/>
            </a:pPr>
            <a:r>
              <a:t/>
            </a:r>
            <a:endParaRPr sz="1800"/>
          </a:p>
        </p:txBody>
      </p:sp>
      <p:sp>
        <p:nvSpPr>
          <p:cNvPr id="244" name="Google Shape;244;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5" name="Google Shape;245;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9" name="Shape 249"/>
        <p:cNvGrpSpPr/>
        <p:nvPr/>
      </p:nvGrpSpPr>
      <p:grpSpPr>
        <a:xfrm>
          <a:off x="0" y="0"/>
          <a:ext cx="0" cy="0"/>
          <a:chOff x="0" y="0"/>
          <a:chExt cx="0" cy="0"/>
        </a:xfrm>
      </p:grpSpPr>
      <p:sp>
        <p:nvSpPr>
          <p:cNvPr id="250" name="Google Shape;250;p1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51" name="Google Shape;251;p1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lang="en-GB" sz="2400"/>
              <a:t>In practice a firm may also be unable to collect all the amounts due from credit customers (debtors). This is because a section of the debtors will not honour their obligations. The problem posed by this situation is that it is difficult to identify the debtors who are unlikely to pay their accounts.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Furthermore, the amount that will not be collected may also be difficult to ascertain. These debts that the firm may not collect are called doubtful debts. A firm should therefore provide for such debts by charging the provision in the profit and loss account. Provision for doubtful debts maybe specific or general. Specific relate to a debtor whom we can identify and we are doubtful that he may pay the debt (if one of our debtors goes out of business).</a:t>
            </a:r>
            <a:endParaRPr sz="1800"/>
          </a:p>
        </p:txBody>
      </p:sp>
      <p:sp>
        <p:nvSpPr>
          <p:cNvPr id="252" name="Google Shape;252;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3" name="Google Shape;253;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7" name="Shape 257"/>
        <p:cNvGrpSpPr/>
        <p:nvPr/>
      </p:nvGrpSpPr>
      <p:grpSpPr>
        <a:xfrm>
          <a:off x="0" y="0"/>
          <a:ext cx="0" cy="0"/>
          <a:chOff x="0" y="0"/>
          <a:chExt cx="0" cy="0"/>
        </a:xfrm>
      </p:grpSpPr>
      <p:sp>
        <p:nvSpPr>
          <p:cNvPr id="258" name="Google Shape;258;p1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59" name="Google Shape;259;p1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DOUBTFUL DEBTS</a:t>
            </a:r>
            <a:endParaRPr/>
          </a:p>
          <a:p>
            <a:pPr indent="0" lvl="0" marL="0" marR="0" rtl="0" algn="just">
              <a:lnSpc>
                <a:spcPct val="115000"/>
              </a:lnSpc>
              <a:spcBef>
                <a:spcPts val="0"/>
              </a:spcBef>
              <a:spcAft>
                <a:spcPts val="0"/>
              </a:spcAft>
              <a:buSzPts val="2400"/>
              <a:buNone/>
            </a:pPr>
            <a:r>
              <a:rPr lang="en-GB" sz="2400"/>
              <a:t>A provision for doubtful debts can either be for a specific or a general provision. A specific provision is where a debtor is known and chances of recovering the debt are low. The general provision is where a provision is made on the balance of the total debtors i.e. Debtors less Bad debts and specific provision.</a:t>
            </a:r>
            <a:endParaRPr/>
          </a:p>
        </p:txBody>
      </p:sp>
      <p:sp>
        <p:nvSpPr>
          <p:cNvPr id="260" name="Google Shape;260;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1" name="Google Shape;261;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5" name="Shape 265"/>
        <p:cNvGrpSpPr/>
        <p:nvPr/>
      </p:nvGrpSpPr>
      <p:grpSpPr>
        <a:xfrm>
          <a:off x="0" y="0"/>
          <a:ext cx="0" cy="0"/>
          <a:chOff x="0" y="0"/>
          <a:chExt cx="0" cy="0"/>
        </a:xfrm>
      </p:grpSpPr>
      <p:sp>
        <p:nvSpPr>
          <p:cNvPr id="266" name="Google Shape;266;p1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67" name="Google Shape;267;p1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DOUBTFUL DEBTS</a:t>
            </a:r>
            <a:endParaRPr/>
          </a:p>
          <a:p>
            <a:pPr indent="0" lvl="0" marL="0" marR="0" rtl="0" algn="just">
              <a:lnSpc>
                <a:spcPct val="115000"/>
              </a:lnSpc>
              <a:spcBef>
                <a:spcPts val="0"/>
              </a:spcBef>
              <a:spcAft>
                <a:spcPts val="0"/>
              </a:spcAft>
              <a:buSzPts val="2400"/>
              <a:buNone/>
            </a:pPr>
            <a:r>
              <a:rPr lang="en-GB" sz="2400"/>
              <a:t>The accounting treatment of provision for doubtful debts depends on the year of trading and the entries will be as follows. If it is the 1st year of trading (1st year of making provision):</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i.	Debit P&amp;L a/c.</a:t>
            </a:r>
            <a:endParaRPr/>
          </a:p>
          <a:p>
            <a:pPr indent="0" lvl="0" marL="0" marR="0" rtl="0" algn="just">
              <a:lnSpc>
                <a:spcPct val="115000"/>
              </a:lnSpc>
              <a:spcBef>
                <a:spcPts val="0"/>
              </a:spcBef>
              <a:spcAft>
                <a:spcPts val="0"/>
              </a:spcAft>
              <a:buSzPts val="2400"/>
              <a:buNone/>
            </a:pPr>
            <a:r>
              <a:rPr lang="en-GB" sz="2400"/>
              <a:t>ii.	Credit provision for doubtful debts (with total amount of the provision).</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In the subsequent periods, it will depend on whether if it is an increase or decrease required on the provision.</a:t>
            </a:r>
            <a:endParaRPr/>
          </a:p>
        </p:txBody>
      </p:sp>
      <p:sp>
        <p:nvSpPr>
          <p:cNvPr id="268" name="Google Shape;268;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9" name="Google Shape;269;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3" name="Shape 273"/>
        <p:cNvGrpSpPr/>
        <p:nvPr/>
      </p:nvGrpSpPr>
      <p:grpSpPr>
        <a:xfrm>
          <a:off x="0" y="0"/>
          <a:ext cx="0" cy="0"/>
          <a:chOff x="0" y="0"/>
          <a:chExt cx="0" cy="0"/>
        </a:xfrm>
      </p:grpSpPr>
      <p:sp>
        <p:nvSpPr>
          <p:cNvPr id="274" name="Google Shape;274;p1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75" name="Google Shape;275;p1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DOUBTFUL DEBTS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If it is an increase:</a:t>
            </a:r>
            <a:endParaRPr/>
          </a:p>
          <a:p>
            <a:pPr indent="0" lvl="0" marL="0" marR="0" rtl="0" algn="just">
              <a:lnSpc>
                <a:spcPct val="115000"/>
              </a:lnSpc>
              <a:spcBef>
                <a:spcPts val="0"/>
              </a:spcBef>
              <a:spcAft>
                <a:spcPts val="0"/>
              </a:spcAft>
              <a:buSzPts val="2400"/>
              <a:buNone/>
            </a:pPr>
            <a:r>
              <a:rPr lang="en-GB" sz="2400"/>
              <a:t>i.	Debit P&amp;L a/c.</a:t>
            </a:r>
            <a:endParaRPr/>
          </a:p>
          <a:p>
            <a:pPr indent="0" lvl="0" marL="0" marR="0" rtl="0" algn="just">
              <a:lnSpc>
                <a:spcPct val="115000"/>
              </a:lnSpc>
              <a:spcBef>
                <a:spcPts val="0"/>
              </a:spcBef>
              <a:spcAft>
                <a:spcPts val="0"/>
              </a:spcAft>
              <a:buSzPts val="2400"/>
              <a:buNone/>
            </a:pPr>
            <a:r>
              <a:rPr lang="en-GB" sz="2400"/>
              <a:t>ii.	Credit provision for doubtful debts (with increase only).</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If it is a decrease:</a:t>
            </a:r>
            <a:endParaRPr/>
          </a:p>
          <a:p>
            <a:pPr indent="0" lvl="0" marL="0" marR="0" rtl="0" algn="just">
              <a:lnSpc>
                <a:spcPct val="115000"/>
              </a:lnSpc>
              <a:spcBef>
                <a:spcPts val="0"/>
              </a:spcBef>
              <a:spcAft>
                <a:spcPts val="0"/>
              </a:spcAft>
              <a:buSzPts val="2400"/>
              <a:buNone/>
            </a:pPr>
            <a:r>
              <a:rPr lang="en-GB" sz="2400"/>
              <a:t>i.	Debit provision for doubtful debts.</a:t>
            </a:r>
            <a:endParaRPr/>
          </a:p>
          <a:p>
            <a:pPr indent="0" lvl="0" marL="0" marR="0" rtl="0" algn="just">
              <a:lnSpc>
                <a:spcPct val="115000"/>
              </a:lnSpc>
              <a:spcBef>
                <a:spcPts val="0"/>
              </a:spcBef>
              <a:spcAft>
                <a:spcPts val="0"/>
              </a:spcAft>
              <a:buSzPts val="2400"/>
              <a:buNone/>
            </a:pPr>
            <a:r>
              <a:rPr lang="en-GB" sz="2400"/>
              <a:t>ii.	Credit P&amp;L a/c (with the decrease in provision only).</a:t>
            </a:r>
            <a:endParaRPr/>
          </a:p>
          <a:p>
            <a:pPr indent="0" lvl="0" marL="0" marR="0" rtl="0" algn="just">
              <a:lnSpc>
                <a:spcPct val="115000"/>
              </a:lnSpc>
              <a:spcBef>
                <a:spcPts val="0"/>
              </a:spcBef>
              <a:spcAft>
                <a:spcPts val="0"/>
              </a:spcAft>
              <a:buSzPts val="2400"/>
              <a:buNone/>
            </a:pPr>
            <a:r>
              <a:t/>
            </a:r>
            <a:endParaRPr sz="2400"/>
          </a:p>
        </p:txBody>
      </p:sp>
      <p:sp>
        <p:nvSpPr>
          <p:cNvPr id="276" name="Google Shape;276;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7" name="Google Shape;277;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1" name="Shape 281"/>
        <p:cNvGrpSpPr/>
        <p:nvPr/>
      </p:nvGrpSpPr>
      <p:grpSpPr>
        <a:xfrm>
          <a:off x="0" y="0"/>
          <a:ext cx="0" cy="0"/>
          <a:chOff x="0" y="0"/>
          <a:chExt cx="0" cy="0"/>
        </a:xfrm>
      </p:grpSpPr>
      <p:sp>
        <p:nvSpPr>
          <p:cNvPr id="282" name="Google Shape;282;p1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83" name="Google Shape;283;p1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DOUBTFUL DEBTS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EXAMPLE</a:t>
            </a:r>
            <a:r>
              <a:rPr lang="en-GB" sz="2400"/>
              <a:t> </a:t>
            </a:r>
            <a:endParaRPr/>
          </a:p>
          <a:p>
            <a:pPr indent="0" lvl="0" marL="0" marR="0" rtl="0" algn="just">
              <a:lnSpc>
                <a:spcPct val="115000"/>
              </a:lnSpc>
              <a:spcBef>
                <a:spcPts val="0"/>
              </a:spcBef>
              <a:spcAft>
                <a:spcPts val="0"/>
              </a:spcAft>
              <a:buSzPts val="2400"/>
              <a:buNone/>
            </a:pPr>
            <a:r>
              <a:rPr lang="en-GB" sz="2400"/>
              <a:t>Debtors	                          x</a:t>
            </a:r>
            <a:endParaRPr/>
          </a:p>
          <a:p>
            <a:pPr indent="0" lvl="0" marL="0" marR="0" rtl="0" algn="just">
              <a:lnSpc>
                <a:spcPct val="115000"/>
              </a:lnSpc>
              <a:spcBef>
                <a:spcPts val="0"/>
              </a:spcBef>
              <a:spcAft>
                <a:spcPts val="0"/>
              </a:spcAft>
              <a:buSzPts val="2400"/>
              <a:buNone/>
            </a:pPr>
            <a:r>
              <a:rPr lang="en-GB" sz="2400"/>
              <a:t>Bad debts	                         (x)</a:t>
            </a:r>
            <a:endParaRPr/>
          </a:p>
          <a:p>
            <a:pPr indent="0" lvl="0" marL="0" marR="0" rtl="0" algn="just">
              <a:lnSpc>
                <a:spcPct val="115000"/>
              </a:lnSpc>
              <a:spcBef>
                <a:spcPts val="0"/>
              </a:spcBef>
              <a:spcAft>
                <a:spcPts val="0"/>
              </a:spcAft>
              <a:buSzPts val="2400"/>
              <a:buNone/>
            </a:pPr>
            <a:r>
              <a:rPr lang="en-GB" sz="2400"/>
              <a:t>                                                x</a:t>
            </a:r>
            <a:endParaRPr/>
          </a:p>
          <a:p>
            <a:pPr indent="0" lvl="0" marL="0" marR="0" rtl="0" algn="just">
              <a:lnSpc>
                <a:spcPct val="115000"/>
              </a:lnSpc>
              <a:spcBef>
                <a:spcPts val="0"/>
              </a:spcBef>
              <a:spcAft>
                <a:spcPts val="0"/>
              </a:spcAft>
              <a:buSzPts val="2400"/>
              <a:buNone/>
            </a:pPr>
            <a:r>
              <a:rPr lang="en-GB" sz="2400"/>
              <a:t>Specific Provision   	 (x)</a:t>
            </a:r>
            <a:endParaRPr/>
          </a:p>
          <a:p>
            <a:pPr indent="0" lvl="0" marL="0" marR="0" rtl="0" algn="just">
              <a:lnSpc>
                <a:spcPct val="115000"/>
              </a:lnSpc>
              <a:spcBef>
                <a:spcPts val="0"/>
              </a:spcBef>
              <a:spcAft>
                <a:spcPts val="0"/>
              </a:spcAft>
              <a:buSzPts val="2400"/>
              <a:buNone/>
            </a:pPr>
            <a:r>
              <a:rPr lang="en-GB" sz="2400"/>
              <a:t>                                                x</a:t>
            </a:r>
            <a:endParaRPr/>
          </a:p>
          <a:p>
            <a:pPr indent="0" lvl="0" marL="0" marR="0" rtl="0" algn="just">
              <a:lnSpc>
                <a:spcPct val="115000"/>
              </a:lnSpc>
              <a:spcBef>
                <a:spcPts val="0"/>
              </a:spcBef>
              <a:spcAft>
                <a:spcPts val="0"/>
              </a:spcAft>
              <a:buSzPts val="2400"/>
              <a:buNone/>
            </a:pPr>
            <a:r>
              <a:rPr lang="en-GB" sz="2400"/>
              <a:t> General Provision 	 (x)</a:t>
            </a:r>
            <a:endParaRPr/>
          </a:p>
          <a:p>
            <a:pPr indent="0" lvl="0" marL="0" marR="0" rtl="0" algn="just">
              <a:lnSpc>
                <a:spcPct val="115000"/>
              </a:lnSpc>
              <a:spcBef>
                <a:spcPts val="0"/>
              </a:spcBef>
              <a:spcAft>
                <a:spcPts val="0"/>
              </a:spcAft>
              <a:buSzPts val="2400"/>
              <a:buNone/>
            </a:pPr>
            <a:r>
              <a:rPr lang="en-GB" sz="2400"/>
              <a:t>                                               x</a:t>
            </a:r>
            <a:endParaRPr/>
          </a:p>
        </p:txBody>
      </p:sp>
      <p:sp>
        <p:nvSpPr>
          <p:cNvPr id="284" name="Google Shape;284;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5" name="Google Shape;285;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9" name="Shape 289"/>
        <p:cNvGrpSpPr/>
        <p:nvPr/>
      </p:nvGrpSpPr>
      <p:grpSpPr>
        <a:xfrm>
          <a:off x="0" y="0"/>
          <a:ext cx="0" cy="0"/>
          <a:chOff x="0" y="0"/>
          <a:chExt cx="0" cy="0"/>
        </a:xfrm>
      </p:grpSpPr>
      <p:sp>
        <p:nvSpPr>
          <p:cNvPr id="290" name="Google Shape;290;p1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91" name="Google Shape;291;p1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 firm started trading in the year 2019, the balance on the debtor’s account was $.400, 000, bad debts amounting to $40, 000 were written off from this balance, there was a specific provision of $.50, 000 to be made to one of the debtors and a general provision of Sh.5% was to be made on the balance of the debtors. The ledger accounts of 2019 were as follows:</a:t>
            </a:r>
            <a:endParaRPr/>
          </a:p>
          <a:p>
            <a:pPr indent="0" lvl="0" marL="0" marR="0" rtl="0" algn="just">
              <a:lnSpc>
                <a:spcPct val="115000"/>
              </a:lnSpc>
              <a:spcBef>
                <a:spcPts val="0"/>
              </a:spcBef>
              <a:spcAft>
                <a:spcPts val="0"/>
              </a:spcAft>
              <a:buSzPts val="2400"/>
              <a:buNone/>
            </a:pPr>
            <a:r>
              <a:t/>
            </a:r>
            <a:endParaRPr sz="2400"/>
          </a:p>
        </p:txBody>
      </p:sp>
      <p:sp>
        <p:nvSpPr>
          <p:cNvPr id="292" name="Google Shape;292;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3" name="Google Shape;293;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7" name="Shape 297"/>
        <p:cNvGrpSpPr/>
        <p:nvPr/>
      </p:nvGrpSpPr>
      <p:grpSpPr>
        <a:xfrm>
          <a:off x="0" y="0"/>
          <a:ext cx="0" cy="0"/>
          <a:chOff x="0" y="0"/>
          <a:chExt cx="0" cy="0"/>
        </a:xfrm>
      </p:grpSpPr>
      <p:sp>
        <p:nvSpPr>
          <p:cNvPr id="298" name="Google Shape;298;p1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299" name="Google Shape;299;p16"/>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p:txBody>
      </p:sp>
      <p:sp>
        <p:nvSpPr>
          <p:cNvPr id="300" name="Google Shape;300;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1" name="Google Shape;301;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302" name="Google Shape;302;p16"/>
          <p:cNvPicPr preferRelativeResize="0"/>
          <p:nvPr/>
        </p:nvPicPr>
        <p:blipFill rotWithShape="1">
          <a:blip r:embed="rId3">
            <a:alphaModFix/>
          </a:blip>
          <a:srcRect b="0" l="0" r="0" t="0"/>
          <a:stretch/>
        </p:blipFill>
        <p:spPr>
          <a:xfrm>
            <a:off x="772145" y="1313201"/>
            <a:ext cx="8420393" cy="4708479"/>
          </a:xfrm>
          <a:prstGeom prst="rect">
            <a:avLst/>
          </a:prstGeom>
          <a:noFill/>
          <a:ln>
            <a:noFill/>
          </a:ln>
        </p:spPr>
      </p:pic>
      <p:sp>
        <p:nvSpPr>
          <p:cNvPr id="303" name="Google Shape;303;p16"/>
          <p:cNvSpPr/>
          <p:nvPr/>
        </p:nvSpPr>
        <p:spPr>
          <a:xfrm>
            <a:off x="4826525" y="1352700"/>
            <a:ext cx="776400" cy="2721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Twentieth Century"/>
              <a:ea typeface="Twentieth Century"/>
              <a:cs typeface="Twentieth Century"/>
              <a:sym typeface="Twentieth Century"/>
            </a:endParaRPr>
          </a:p>
        </p:txBody>
      </p:sp>
      <p:sp>
        <p:nvSpPr>
          <p:cNvPr id="304" name="Google Shape;304;p16"/>
          <p:cNvSpPr txBox="1"/>
          <p:nvPr/>
        </p:nvSpPr>
        <p:spPr>
          <a:xfrm>
            <a:off x="3577875" y="1464775"/>
            <a:ext cx="1344600" cy="36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Times New Roman"/>
                <a:ea typeface="Times New Roman"/>
                <a:cs typeface="Times New Roman"/>
                <a:sym typeface="Times New Roman"/>
              </a:rPr>
              <a:t>Receivable</a:t>
            </a:r>
            <a:endParaRPr b="1" sz="18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8" name="Shape 308"/>
        <p:cNvGrpSpPr/>
        <p:nvPr/>
      </p:nvGrpSpPr>
      <p:grpSpPr>
        <a:xfrm>
          <a:off x="0" y="0"/>
          <a:ext cx="0" cy="0"/>
          <a:chOff x="0" y="0"/>
          <a:chExt cx="0" cy="0"/>
        </a:xfrm>
      </p:grpSpPr>
      <p:sp>
        <p:nvSpPr>
          <p:cNvPr id="309" name="Google Shape;309;p1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10" name="Google Shape;310;p1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NB</a:t>
            </a:r>
            <a:r>
              <a:rPr lang="en-GB" sz="2400"/>
              <a:t>: The Bad Debts for any given year is treated as an expense in the income statement and adjusted with the Total Debtors (Accounts Receivable) in the entity’s Balance sheet. The Provision for bad debts is adjusted with the Total debtors and compared with the previous year’s provision for bad and doubtful debts to establish whether the provision increased or decreased. </a:t>
            </a:r>
            <a:endParaRPr/>
          </a:p>
        </p:txBody>
      </p:sp>
      <p:sp>
        <p:nvSpPr>
          <p:cNvPr id="311" name="Google Shape;311;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2" name="Google Shape;312;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6" name="Shape 316"/>
        <p:cNvGrpSpPr/>
        <p:nvPr/>
      </p:nvGrpSpPr>
      <p:grpSpPr>
        <a:xfrm>
          <a:off x="0" y="0"/>
          <a:ext cx="0" cy="0"/>
          <a:chOff x="0" y="0"/>
          <a:chExt cx="0" cy="0"/>
        </a:xfrm>
      </p:grpSpPr>
      <p:sp>
        <p:nvSpPr>
          <p:cNvPr id="317" name="Google Shape;317;p1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18" name="Google Shape;318;p1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If the current year provision is more than the previous period, then the difference is treated as an expense in the Income statement and the total provision for the current year deducted from the Total Debtor in the Balance sheet.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If the current year’s provision decreased, then the difference is treated as an income into the income statement and the provision for the year still deducted from the total debtors in the balance sheet to obtain the total debtors (Accounts receivable) for the current period. </a:t>
            </a:r>
            <a:endParaRPr/>
          </a:p>
          <a:p>
            <a:pPr indent="0" lvl="0" marL="0" marR="0" rtl="0" algn="just">
              <a:lnSpc>
                <a:spcPct val="115000"/>
              </a:lnSpc>
              <a:spcBef>
                <a:spcPts val="0"/>
              </a:spcBef>
              <a:spcAft>
                <a:spcPts val="0"/>
              </a:spcAft>
              <a:buSzPts val="2400"/>
              <a:buNone/>
            </a:pPr>
            <a:r>
              <a:t/>
            </a:r>
            <a:endParaRPr sz="2400"/>
          </a:p>
        </p:txBody>
      </p:sp>
      <p:sp>
        <p:nvSpPr>
          <p:cNvPr id="319" name="Google Shape;319;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0" name="Google Shape;320;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4" name="Shape 324"/>
        <p:cNvGrpSpPr/>
        <p:nvPr/>
      </p:nvGrpSpPr>
      <p:grpSpPr>
        <a:xfrm>
          <a:off x="0" y="0"/>
          <a:ext cx="0" cy="0"/>
          <a:chOff x="0" y="0"/>
          <a:chExt cx="0" cy="0"/>
        </a:xfrm>
      </p:grpSpPr>
      <p:sp>
        <p:nvSpPr>
          <p:cNvPr id="325" name="Google Shape;325;p1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26" name="Google Shape;326;p1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There are other forms of allowances such as the allowance for discounts among others. But this lesson concentrated on the above sub-topics as given in the objectives. The others will be featured in the income statement constructing and the balance sheet in the subsequent topics.</a:t>
            </a:r>
            <a:endParaRPr/>
          </a:p>
          <a:p>
            <a:pPr indent="0" lvl="0" marL="0" marR="0" rtl="0" algn="just">
              <a:lnSpc>
                <a:spcPct val="115000"/>
              </a:lnSpc>
              <a:spcBef>
                <a:spcPts val="0"/>
              </a:spcBef>
              <a:spcAft>
                <a:spcPts val="0"/>
              </a:spcAft>
              <a:buSzPts val="2400"/>
              <a:buNone/>
            </a:pPr>
            <a:r>
              <a:t/>
            </a:r>
            <a:endParaRPr sz="2400"/>
          </a:p>
        </p:txBody>
      </p:sp>
      <p:sp>
        <p:nvSpPr>
          <p:cNvPr id="327" name="Google Shape;327;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8" name="Google Shape;328;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2" name="Shape 332"/>
        <p:cNvGrpSpPr/>
        <p:nvPr/>
      </p:nvGrpSpPr>
      <p:grpSpPr>
        <a:xfrm>
          <a:off x="0" y="0"/>
          <a:ext cx="0" cy="0"/>
          <a:chOff x="0" y="0"/>
          <a:chExt cx="0" cy="0"/>
        </a:xfrm>
      </p:grpSpPr>
      <p:sp>
        <p:nvSpPr>
          <p:cNvPr id="333" name="Google Shape;333;p2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34" name="Google Shape;334;p2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Returns inwards and returns outwards</a:t>
            </a:r>
            <a:endParaRPr/>
          </a:p>
          <a:p>
            <a:pPr indent="0" lvl="0" marL="0" marR="0" rtl="0" algn="just">
              <a:lnSpc>
                <a:spcPct val="115000"/>
              </a:lnSpc>
              <a:spcBef>
                <a:spcPts val="0"/>
              </a:spcBef>
              <a:spcAft>
                <a:spcPts val="0"/>
              </a:spcAft>
              <a:buSzPts val="2400"/>
              <a:buNone/>
            </a:pPr>
            <a:r>
              <a:rPr lang="en-GB" sz="2400"/>
              <a:t> </a:t>
            </a:r>
            <a:endParaRPr/>
          </a:p>
          <a:p>
            <a:pPr indent="0" lvl="0" marL="0" marR="0" rtl="0" algn="just">
              <a:lnSpc>
                <a:spcPct val="115000"/>
              </a:lnSpc>
              <a:spcBef>
                <a:spcPts val="0"/>
              </a:spcBef>
              <a:spcAft>
                <a:spcPts val="0"/>
              </a:spcAft>
              <a:buSzPts val="2400"/>
              <a:buNone/>
            </a:pPr>
            <a:r>
              <a:rPr b="1" lang="en-GB" sz="2400"/>
              <a:t>Returns Inwards </a:t>
            </a:r>
            <a:endParaRPr/>
          </a:p>
          <a:p>
            <a:pPr indent="0" lvl="0" marL="0" marR="0" rtl="0" algn="just">
              <a:lnSpc>
                <a:spcPct val="115000"/>
              </a:lnSpc>
              <a:spcBef>
                <a:spcPts val="0"/>
              </a:spcBef>
              <a:spcAft>
                <a:spcPts val="0"/>
              </a:spcAft>
              <a:buSzPts val="2400"/>
              <a:buNone/>
            </a:pPr>
            <a:r>
              <a:rPr lang="en-GB" sz="2400"/>
              <a:t>Return inwards refers to credit sales that have been returned by customers. Return inwards is deducted from the sales in the income statements.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Returns Outwards </a:t>
            </a:r>
            <a:endParaRPr/>
          </a:p>
          <a:p>
            <a:pPr indent="0" lvl="0" marL="0" marR="0" rtl="0" algn="just">
              <a:lnSpc>
                <a:spcPct val="115000"/>
              </a:lnSpc>
              <a:spcBef>
                <a:spcPts val="0"/>
              </a:spcBef>
              <a:spcAft>
                <a:spcPts val="0"/>
              </a:spcAft>
              <a:buSzPts val="2400"/>
              <a:buNone/>
            </a:pPr>
            <a:r>
              <a:rPr lang="en-GB" sz="2400"/>
              <a:t>Return outwards refers to credit purchases that were returned to suppliers. Return outwards is deducted from purchases in the income statement.</a:t>
            </a:r>
            <a:endParaRPr/>
          </a:p>
          <a:p>
            <a:pPr indent="0" lvl="0" marL="0" marR="0" rtl="0" algn="just">
              <a:lnSpc>
                <a:spcPct val="115000"/>
              </a:lnSpc>
              <a:spcBef>
                <a:spcPts val="0"/>
              </a:spcBef>
              <a:spcAft>
                <a:spcPts val="0"/>
              </a:spcAft>
              <a:buSzPts val="2400"/>
              <a:buNone/>
            </a:pPr>
            <a:r>
              <a:t/>
            </a:r>
            <a:endParaRPr sz="2400"/>
          </a:p>
        </p:txBody>
      </p:sp>
      <p:sp>
        <p:nvSpPr>
          <p:cNvPr id="335" name="Google Shape;335;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6" name="Google Shape;336;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0" name="Shape 340"/>
        <p:cNvGrpSpPr/>
        <p:nvPr/>
      </p:nvGrpSpPr>
      <p:grpSpPr>
        <a:xfrm>
          <a:off x="0" y="0"/>
          <a:ext cx="0" cy="0"/>
          <a:chOff x="0" y="0"/>
          <a:chExt cx="0" cy="0"/>
        </a:xfrm>
      </p:grpSpPr>
      <p:sp>
        <p:nvSpPr>
          <p:cNvPr id="341" name="Google Shape;341;p2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42" name="Google Shape;342;p2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Discount allowed and Discount received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Discount allowed </a:t>
            </a:r>
            <a:endParaRPr/>
          </a:p>
          <a:p>
            <a:pPr indent="0" lvl="0" marL="0" marR="0" rtl="0" algn="just">
              <a:lnSpc>
                <a:spcPct val="115000"/>
              </a:lnSpc>
              <a:spcBef>
                <a:spcPts val="0"/>
              </a:spcBef>
              <a:spcAft>
                <a:spcPts val="0"/>
              </a:spcAft>
              <a:buSzPts val="2400"/>
              <a:buNone/>
            </a:pPr>
            <a:r>
              <a:rPr lang="en-GB" sz="2400"/>
              <a:t>Discount allowed refers to the rebate or allowance granted to customers. It may be given to customers to encourage them to buy in bulk or to pay their dues promptly. Discount allowed is treated as an expense in the income statement. It will be deducted from the gross profit</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Discount received </a:t>
            </a:r>
            <a:endParaRPr/>
          </a:p>
          <a:p>
            <a:pPr indent="0" lvl="0" marL="0" marR="0" rtl="0" algn="just">
              <a:lnSpc>
                <a:spcPct val="115000"/>
              </a:lnSpc>
              <a:spcBef>
                <a:spcPts val="0"/>
              </a:spcBef>
              <a:spcAft>
                <a:spcPts val="0"/>
              </a:spcAft>
              <a:buSzPts val="2400"/>
              <a:buNone/>
            </a:pPr>
            <a:r>
              <a:rPr lang="en-GB" sz="2400"/>
              <a:t>Discount received refers to rebate or allowance received from the suppliers. Discount received is treated as an income in the income statement. It will be added to the gross profit. </a:t>
            </a:r>
            <a:endParaRPr/>
          </a:p>
          <a:p>
            <a:pPr indent="0" lvl="0" marL="0" marR="0" rtl="0" algn="just">
              <a:lnSpc>
                <a:spcPct val="115000"/>
              </a:lnSpc>
              <a:spcBef>
                <a:spcPts val="0"/>
              </a:spcBef>
              <a:spcAft>
                <a:spcPts val="0"/>
              </a:spcAft>
              <a:buSzPts val="2400"/>
              <a:buNone/>
            </a:pPr>
            <a:r>
              <a:t/>
            </a:r>
            <a:endParaRPr sz="2400"/>
          </a:p>
        </p:txBody>
      </p:sp>
      <p:sp>
        <p:nvSpPr>
          <p:cNvPr id="343" name="Google Shape;343;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4" name="Google Shape;344;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8" name="Shape 348"/>
        <p:cNvGrpSpPr/>
        <p:nvPr/>
      </p:nvGrpSpPr>
      <p:grpSpPr>
        <a:xfrm>
          <a:off x="0" y="0"/>
          <a:ext cx="0" cy="0"/>
          <a:chOff x="0" y="0"/>
          <a:chExt cx="0" cy="0"/>
        </a:xfrm>
      </p:grpSpPr>
      <p:sp>
        <p:nvSpPr>
          <p:cNvPr id="349" name="Google Shape;349;p2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50" name="Google Shape;350;p2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Carriage inwards and carriage outwards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Carriage inwards</a:t>
            </a:r>
            <a:endParaRPr/>
          </a:p>
          <a:p>
            <a:pPr indent="0" lvl="0" marL="0" marR="0" rtl="0" algn="just">
              <a:lnSpc>
                <a:spcPct val="115000"/>
              </a:lnSpc>
              <a:spcBef>
                <a:spcPts val="0"/>
              </a:spcBef>
              <a:spcAft>
                <a:spcPts val="0"/>
              </a:spcAft>
              <a:buSzPts val="2400"/>
              <a:buNone/>
            </a:pPr>
            <a:r>
              <a:rPr lang="en-GB" sz="2400"/>
              <a:t>Carriage inward refers to the transport cost or expense on purchases. It will be added to the purchases in the income statement.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Carriage outwards </a:t>
            </a:r>
            <a:endParaRPr/>
          </a:p>
          <a:p>
            <a:pPr indent="0" lvl="0" marL="0" marR="0" rtl="0" algn="just">
              <a:lnSpc>
                <a:spcPct val="115000"/>
              </a:lnSpc>
              <a:spcBef>
                <a:spcPts val="0"/>
              </a:spcBef>
              <a:spcAft>
                <a:spcPts val="0"/>
              </a:spcAft>
              <a:buSzPts val="2400"/>
              <a:buNone/>
            </a:pPr>
            <a:r>
              <a:rPr lang="en-GB" sz="2400"/>
              <a:t>Carriage outwards refers to transport costs or expenses on sales. It is treated as an expense on the income statement and will be deducted from the gross profit. </a:t>
            </a:r>
            <a:endParaRPr/>
          </a:p>
          <a:p>
            <a:pPr indent="0" lvl="0" marL="0" marR="0" rtl="0" algn="just">
              <a:lnSpc>
                <a:spcPct val="115000"/>
              </a:lnSpc>
              <a:spcBef>
                <a:spcPts val="0"/>
              </a:spcBef>
              <a:spcAft>
                <a:spcPts val="0"/>
              </a:spcAft>
              <a:buSzPts val="2400"/>
              <a:buNone/>
            </a:pPr>
            <a:r>
              <a:t/>
            </a:r>
            <a:endParaRPr sz="2400"/>
          </a:p>
        </p:txBody>
      </p:sp>
      <p:sp>
        <p:nvSpPr>
          <p:cNvPr id="351" name="Google Shape;351;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2" name="Google Shape;352;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6" name="Shape 356"/>
        <p:cNvGrpSpPr/>
        <p:nvPr/>
      </p:nvGrpSpPr>
      <p:grpSpPr>
        <a:xfrm>
          <a:off x="0" y="0"/>
          <a:ext cx="0" cy="0"/>
          <a:chOff x="0" y="0"/>
          <a:chExt cx="0" cy="0"/>
        </a:xfrm>
      </p:grpSpPr>
      <p:sp>
        <p:nvSpPr>
          <p:cNvPr id="357" name="Google Shape;357;p2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58" name="Google Shape;358;p2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DEPRECIATION</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It is the loss of value of a non-current asset throughout its period of use by the firm.  IAS 16 on property, plant and equipment defines depreciation as the allocation of a depreciable amount of a non-current asset over its estimated useful life.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Under the matching concept, all incomes or revenues and expenses for a particular period should be reported in the financial statements and because depreciation is an expense of the business therefore, it will be charged in the profit and loss account.</a:t>
            </a:r>
            <a:endParaRPr/>
          </a:p>
          <a:p>
            <a:pPr indent="0" lvl="0" marL="0" marR="0" rtl="0" algn="just">
              <a:lnSpc>
                <a:spcPct val="115000"/>
              </a:lnSpc>
              <a:spcBef>
                <a:spcPts val="0"/>
              </a:spcBef>
              <a:spcAft>
                <a:spcPts val="0"/>
              </a:spcAft>
              <a:buSzPts val="2400"/>
              <a:buNone/>
            </a:pPr>
            <a:r>
              <a:t/>
            </a:r>
            <a:endParaRPr sz="2400"/>
          </a:p>
        </p:txBody>
      </p:sp>
      <p:sp>
        <p:nvSpPr>
          <p:cNvPr id="359" name="Google Shape;359;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0" name="Google Shape;360;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4" name="Shape 364"/>
        <p:cNvGrpSpPr/>
        <p:nvPr/>
      </p:nvGrpSpPr>
      <p:grpSpPr>
        <a:xfrm>
          <a:off x="0" y="0"/>
          <a:ext cx="0" cy="0"/>
          <a:chOff x="0" y="0"/>
          <a:chExt cx="0" cy="0"/>
        </a:xfrm>
      </p:grpSpPr>
      <p:sp>
        <p:nvSpPr>
          <p:cNvPr id="365" name="Google Shape;365;p2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66" name="Google Shape;366;p2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Causes of Depreciation</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1. </a:t>
            </a:r>
            <a:r>
              <a:rPr b="1" lang="en-GB" sz="2400"/>
              <a:t>Physical Factors</a:t>
            </a:r>
            <a:endParaRPr/>
          </a:p>
          <a:p>
            <a:pPr indent="0" lvl="0" marL="0" marR="0" rtl="0" algn="just">
              <a:lnSpc>
                <a:spcPct val="115000"/>
              </a:lnSpc>
              <a:spcBef>
                <a:spcPts val="0"/>
              </a:spcBef>
              <a:spcAft>
                <a:spcPts val="0"/>
              </a:spcAft>
              <a:buSzPts val="2400"/>
              <a:buNone/>
            </a:pPr>
            <a:r>
              <a:rPr lang="en-GB" sz="2400"/>
              <a:t>• Wear and tear: Some non-current assets depreciate or lose value due to use overtime e.g. machinery and motor vehicles.</a:t>
            </a:r>
            <a:endParaRPr/>
          </a:p>
          <a:p>
            <a:pPr indent="0" lvl="0" marL="0" marR="0" rtl="0" algn="just">
              <a:lnSpc>
                <a:spcPct val="115000"/>
              </a:lnSpc>
              <a:spcBef>
                <a:spcPts val="0"/>
              </a:spcBef>
              <a:spcAft>
                <a:spcPts val="0"/>
              </a:spcAft>
              <a:buSzPts val="2400"/>
              <a:buNone/>
            </a:pPr>
            <a:r>
              <a:rPr lang="en-GB" sz="2400"/>
              <a:t>• Rot/decay/rust: This happens on assets that are not well maintained by the firm e.g.  some machines.</a:t>
            </a:r>
            <a:endParaRPr/>
          </a:p>
          <a:p>
            <a:pPr indent="0" lvl="0" marL="0" marR="0" rtl="0" algn="just">
              <a:lnSpc>
                <a:spcPct val="115000"/>
              </a:lnSpc>
              <a:spcBef>
                <a:spcPts val="0"/>
              </a:spcBef>
              <a:spcAft>
                <a:spcPts val="0"/>
              </a:spcAft>
              <a:buSzPts val="2400"/>
              <a:buNone/>
            </a:pPr>
            <a:r>
              <a:t/>
            </a:r>
            <a:endParaRPr sz="2400"/>
          </a:p>
        </p:txBody>
      </p:sp>
      <p:sp>
        <p:nvSpPr>
          <p:cNvPr id="367" name="Google Shape;367;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8" name="Google Shape;368;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2" name="Shape 372"/>
        <p:cNvGrpSpPr/>
        <p:nvPr/>
      </p:nvGrpSpPr>
      <p:grpSpPr>
        <a:xfrm>
          <a:off x="0" y="0"/>
          <a:ext cx="0" cy="0"/>
          <a:chOff x="0" y="0"/>
          <a:chExt cx="0" cy="0"/>
        </a:xfrm>
      </p:grpSpPr>
      <p:sp>
        <p:nvSpPr>
          <p:cNvPr id="373" name="Google Shape;373;p2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74" name="Google Shape;374;p2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Causes of Depreciation</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2. </a:t>
            </a:r>
            <a:r>
              <a:rPr b="1" lang="en-GB" sz="2400"/>
              <a:t>Economic Factors</a:t>
            </a:r>
            <a:endParaRPr/>
          </a:p>
          <a:p>
            <a:pPr indent="0" lvl="0" marL="0" marR="0" rtl="0" algn="just">
              <a:lnSpc>
                <a:spcPct val="115000"/>
              </a:lnSpc>
              <a:spcBef>
                <a:spcPts val="0"/>
              </a:spcBef>
              <a:spcAft>
                <a:spcPts val="0"/>
              </a:spcAft>
              <a:buSzPts val="2400"/>
              <a:buNone/>
            </a:pPr>
            <a:r>
              <a:rPr lang="en-GB" sz="2400"/>
              <a:t>• Inadequacy: Some assets lose value due to them becoming inadequate e.g. when a business grows or expands then some buildings may become inadequate due to space. Also, some machines are unable to manufacture a large number of goods. </a:t>
            </a:r>
            <a:endParaRPr/>
          </a:p>
          <a:p>
            <a:pPr indent="0" lvl="0" marL="0" marR="0" rtl="0" algn="just">
              <a:lnSpc>
                <a:spcPct val="115000"/>
              </a:lnSpc>
              <a:spcBef>
                <a:spcPts val="0"/>
              </a:spcBef>
              <a:spcAft>
                <a:spcPts val="0"/>
              </a:spcAft>
              <a:buSzPts val="2400"/>
              <a:buNone/>
            </a:pPr>
            <a:r>
              <a:rPr lang="en-GB" sz="2400"/>
              <a:t>• Obsolescence: Some assets become obsolete due to change in technology or different methods of production e.g. computers.</a:t>
            </a:r>
            <a:endParaRPr/>
          </a:p>
          <a:p>
            <a:pPr indent="0" lvl="0" marL="0" marR="0" rtl="0" algn="just">
              <a:lnSpc>
                <a:spcPct val="115000"/>
              </a:lnSpc>
              <a:spcBef>
                <a:spcPts val="0"/>
              </a:spcBef>
              <a:spcAft>
                <a:spcPts val="0"/>
              </a:spcAft>
              <a:buSzPts val="2400"/>
              <a:buNone/>
            </a:pPr>
            <a:r>
              <a:t/>
            </a:r>
            <a:endParaRPr sz="2400"/>
          </a:p>
        </p:txBody>
      </p:sp>
      <p:sp>
        <p:nvSpPr>
          <p:cNvPr id="375" name="Google Shape;375;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6" name="Google Shape;376;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0" name="Shape 380"/>
        <p:cNvGrpSpPr/>
        <p:nvPr/>
      </p:nvGrpSpPr>
      <p:grpSpPr>
        <a:xfrm>
          <a:off x="0" y="0"/>
          <a:ext cx="0" cy="0"/>
          <a:chOff x="0" y="0"/>
          <a:chExt cx="0" cy="0"/>
        </a:xfrm>
      </p:grpSpPr>
      <p:sp>
        <p:nvSpPr>
          <p:cNvPr id="381" name="Google Shape;381;p2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82" name="Google Shape;382;p26"/>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Causes of Depreciation</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3. </a:t>
            </a:r>
            <a:r>
              <a:rPr b="1" lang="en-GB" sz="2400"/>
              <a:t>Time Factors</a:t>
            </a:r>
            <a:endParaRPr/>
          </a:p>
          <a:p>
            <a:pPr indent="0" lvl="0" marL="0" marR="0" rtl="0" algn="just">
              <a:lnSpc>
                <a:spcPct val="115000"/>
              </a:lnSpc>
              <a:spcBef>
                <a:spcPts val="0"/>
              </a:spcBef>
              <a:spcAft>
                <a:spcPts val="0"/>
              </a:spcAft>
              <a:buSzPts val="2400"/>
              <a:buNone/>
            </a:pPr>
            <a:r>
              <a:rPr lang="en-GB" sz="2400"/>
              <a:t>Some assets have a legal fixed time e.g. properties on lease.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4. </a:t>
            </a:r>
            <a:r>
              <a:rPr b="1" lang="en-GB" sz="2400"/>
              <a:t>Depletion</a:t>
            </a:r>
            <a:endParaRPr/>
          </a:p>
          <a:p>
            <a:pPr indent="0" lvl="0" marL="0" marR="0" rtl="0" algn="just">
              <a:lnSpc>
                <a:spcPct val="115000"/>
              </a:lnSpc>
              <a:spcBef>
                <a:spcPts val="0"/>
              </a:spcBef>
              <a:spcAft>
                <a:spcPts val="0"/>
              </a:spcAft>
              <a:buSzPts val="2400"/>
              <a:buNone/>
            </a:pPr>
            <a:r>
              <a:rPr lang="en-GB" sz="2400"/>
              <a:t>This occurs when some assets have a wasting character due to extraction of raw materials, minerals or oil. Such assets include mines, oil wells, and quarries.</a:t>
            </a:r>
            <a:endParaRPr/>
          </a:p>
          <a:p>
            <a:pPr indent="0" lvl="0" marL="0" marR="0" rtl="0" algn="just">
              <a:lnSpc>
                <a:spcPct val="115000"/>
              </a:lnSpc>
              <a:spcBef>
                <a:spcPts val="0"/>
              </a:spcBef>
              <a:spcAft>
                <a:spcPts val="0"/>
              </a:spcAft>
              <a:buSzPts val="2400"/>
              <a:buNone/>
            </a:pPr>
            <a:r>
              <a:t/>
            </a:r>
            <a:endParaRPr sz="2400"/>
          </a:p>
        </p:txBody>
      </p:sp>
      <p:sp>
        <p:nvSpPr>
          <p:cNvPr id="383" name="Google Shape;383;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4" name="Google Shape;384;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8" name="Shape 388"/>
        <p:cNvGrpSpPr/>
        <p:nvPr/>
      </p:nvGrpSpPr>
      <p:grpSpPr>
        <a:xfrm>
          <a:off x="0" y="0"/>
          <a:ext cx="0" cy="0"/>
          <a:chOff x="0" y="0"/>
          <a:chExt cx="0" cy="0"/>
        </a:xfrm>
      </p:grpSpPr>
      <p:sp>
        <p:nvSpPr>
          <p:cNvPr id="389" name="Google Shape;389;p2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90" name="Google Shape;390;p2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Methods of Calculating Depreciation</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These are the methods developed to assist in estimating the amount of depreciation to be charged in the profit and loss account as an expense.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 methods chosen by a firm should be in accordance with the agreed accounting practice, accounting standards and suit the firm’s non-current assets. There are two main methods of estimating depreciation and five others that will apply in a firm’s situation.</a:t>
            </a:r>
            <a:endParaRPr/>
          </a:p>
          <a:p>
            <a:pPr indent="0" lvl="0" marL="0" marR="0" rtl="0" algn="just">
              <a:lnSpc>
                <a:spcPct val="115000"/>
              </a:lnSpc>
              <a:spcBef>
                <a:spcPts val="0"/>
              </a:spcBef>
              <a:spcAft>
                <a:spcPts val="0"/>
              </a:spcAft>
              <a:buSzPts val="2400"/>
              <a:buNone/>
            </a:pPr>
            <a:r>
              <a:t/>
            </a:r>
            <a:endParaRPr sz="2400"/>
          </a:p>
        </p:txBody>
      </p:sp>
      <p:sp>
        <p:nvSpPr>
          <p:cNvPr id="391" name="Google Shape;391;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2" name="Google Shape;392;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6" name="Shape 396"/>
        <p:cNvGrpSpPr/>
        <p:nvPr/>
      </p:nvGrpSpPr>
      <p:grpSpPr>
        <a:xfrm>
          <a:off x="0" y="0"/>
          <a:ext cx="0" cy="0"/>
          <a:chOff x="0" y="0"/>
          <a:chExt cx="0" cy="0"/>
        </a:xfrm>
      </p:grpSpPr>
      <p:sp>
        <p:nvSpPr>
          <p:cNvPr id="397" name="Google Shape;397;p2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398" name="Google Shape;398;p2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lang="en-GB" sz="2400"/>
              <a:t>The common methods of depreciation include: </a:t>
            </a:r>
            <a:endParaRPr/>
          </a:p>
          <a:p>
            <a:pPr indent="0" lvl="0" marL="0" marR="0" rtl="0" algn="just">
              <a:lnSpc>
                <a:spcPct val="115000"/>
              </a:lnSpc>
              <a:spcBef>
                <a:spcPts val="0"/>
              </a:spcBef>
              <a:spcAft>
                <a:spcPts val="0"/>
              </a:spcAft>
              <a:buSzPts val="2400"/>
              <a:buNone/>
            </a:pPr>
            <a:r>
              <a:t/>
            </a:r>
            <a:endParaRPr sz="2400"/>
          </a:p>
          <a:p>
            <a:pPr indent="-152400" lvl="0" marL="91440" rtl="0" algn="just">
              <a:lnSpc>
                <a:spcPct val="115000"/>
              </a:lnSpc>
              <a:spcBef>
                <a:spcPts val="0"/>
              </a:spcBef>
              <a:spcAft>
                <a:spcPts val="0"/>
              </a:spcAft>
              <a:buSzPts val="2400"/>
              <a:buFont typeface="Noto Sans Symbols"/>
              <a:buChar char="⮚"/>
            </a:pPr>
            <a:r>
              <a:rPr lang="en-GB" sz="2400"/>
              <a:t> Sum of the digits methods – uses a formula.</a:t>
            </a:r>
            <a:endParaRPr/>
          </a:p>
          <a:p>
            <a:pPr indent="-152400" lvl="0" marL="91440" rtl="0" algn="just">
              <a:lnSpc>
                <a:spcPct val="115000"/>
              </a:lnSpc>
              <a:spcBef>
                <a:spcPts val="0"/>
              </a:spcBef>
              <a:spcAft>
                <a:spcPts val="0"/>
              </a:spcAft>
              <a:buSzPts val="2400"/>
              <a:buFont typeface="Noto Sans Symbols"/>
              <a:buChar char="⮚"/>
            </a:pPr>
            <a:r>
              <a:rPr lang="en-GB" sz="2400"/>
              <a:t> Revaluation method – applies to a non-current asset of low value.</a:t>
            </a:r>
            <a:endParaRPr/>
          </a:p>
          <a:p>
            <a:pPr indent="-152400" lvl="0" marL="91440" rtl="0" algn="just">
              <a:lnSpc>
                <a:spcPct val="115000"/>
              </a:lnSpc>
              <a:spcBef>
                <a:spcPts val="0"/>
              </a:spcBef>
              <a:spcAft>
                <a:spcPts val="0"/>
              </a:spcAft>
              <a:buSzPts val="2400"/>
              <a:buFont typeface="Noto Sans Symbols"/>
              <a:buChar char="⮚"/>
            </a:pPr>
            <a:r>
              <a:rPr lang="en-GB" sz="2400"/>
              <a:t> Machine-Hour method – depreciation is based on number of hours a machine is expected to operate (manufacturing process).</a:t>
            </a:r>
            <a:endParaRPr/>
          </a:p>
          <a:p>
            <a:pPr indent="-152400" lvl="0" marL="91440" rtl="0" algn="just">
              <a:lnSpc>
                <a:spcPct val="115000"/>
              </a:lnSpc>
              <a:spcBef>
                <a:spcPts val="0"/>
              </a:spcBef>
              <a:spcAft>
                <a:spcPts val="0"/>
              </a:spcAft>
              <a:buSzPts val="2400"/>
              <a:buFont typeface="Noto Sans Symbols"/>
              <a:buChar char="⮚"/>
            </a:pPr>
            <a:r>
              <a:rPr lang="en-GB" sz="2400"/>
              <a:t> Unit of output method – depreciation is based on the number of units a machine is expected to produce.</a:t>
            </a:r>
            <a:endParaRPr/>
          </a:p>
          <a:p>
            <a:pPr indent="-152400" lvl="0" marL="91440" rtl="0" algn="just">
              <a:lnSpc>
                <a:spcPct val="115000"/>
              </a:lnSpc>
              <a:spcBef>
                <a:spcPts val="0"/>
              </a:spcBef>
              <a:spcAft>
                <a:spcPts val="0"/>
              </a:spcAft>
              <a:buSzPts val="2400"/>
              <a:buFont typeface="Noto Sans Symbols"/>
              <a:buChar char="⮚"/>
            </a:pPr>
            <a:r>
              <a:rPr lang="en-GB" sz="2400"/>
              <a:t> Depletion of units – depreciation is based on number of units extracted from the asset.</a:t>
            </a:r>
            <a:endParaRPr/>
          </a:p>
          <a:p>
            <a:pPr indent="0" lvl="0" marL="0" rtl="0" algn="just">
              <a:lnSpc>
                <a:spcPct val="115000"/>
              </a:lnSpc>
              <a:spcBef>
                <a:spcPts val="0"/>
              </a:spcBef>
              <a:spcAft>
                <a:spcPts val="0"/>
              </a:spcAft>
              <a:buSzPts val="2400"/>
              <a:buNone/>
            </a:pPr>
            <a:r>
              <a:t/>
            </a:r>
            <a:endParaRPr sz="2400"/>
          </a:p>
        </p:txBody>
      </p:sp>
      <p:sp>
        <p:nvSpPr>
          <p:cNvPr id="399" name="Google Shape;399;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0" name="Google Shape;400;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4" name="Shape 404"/>
        <p:cNvGrpSpPr/>
        <p:nvPr/>
      </p:nvGrpSpPr>
      <p:grpSpPr>
        <a:xfrm>
          <a:off x="0" y="0"/>
          <a:ext cx="0" cy="0"/>
          <a:chOff x="0" y="0"/>
          <a:chExt cx="0" cy="0"/>
        </a:xfrm>
      </p:grpSpPr>
      <p:sp>
        <p:nvSpPr>
          <p:cNvPr id="405" name="Google Shape;405;p2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06" name="Google Shape;406;p2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lang="en-GB" sz="2400"/>
              <a:t>The common methods of depreciation include:</a:t>
            </a:r>
            <a:endParaRPr/>
          </a:p>
          <a:p>
            <a:pPr indent="0" lvl="0" marL="0" marR="0" rtl="0" algn="just">
              <a:lnSpc>
                <a:spcPct val="115000"/>
              </a:lnSpc>
              <a:spcBef>
                <a:spcPts val="0"/>
              </a:spcBef>
              <a:spcAft>
                <a:spcPts val="0"/>
              </a:spcAft>
              <a:buSzPts val="2400"/>
              <a:buNone/>
            </a:pPr>
            <a:r>
              <a:rPr lang="en-GB" sz="2400"/>
              <a:t> </a:t>
            </a:r>
            <a:endParaRPr/>
          </a:p>
          <a:p>
            <a:pPr indent="-152400" lvl="0" marL="91440" rtl="0" algn="just">
              <a:lnSpc>
                <a:spcPct val="115000"/>
              </a:lnSpc>
              <a:spcBef>
                <a:spcPts val="0"/>
              </a:spcBef>
              <a:spcAft>
                <a:spcPts val="0"/>
              </a:spcAft>
              <a:buSzPts val="2400"/>
              <a:buFont typeface="Noto Sans Symbols"/>
              <a:buChar char="⮚"/>
            </a:pPr>
            <a:r>
              <a:rPr lang="en-GB" sz="2400"/>
              <a:t> Straight line method (on cost method)</a:t>
            </a:r>
            <a:endParaRPr/>
          </a:p>
          <a:p>
            <a:pPr indent="-152400" lvl="0" marL="91440" rtl="0" algn="just">
              <a:lnSpc>
                <a:spcPct val="115000"/>
              </a:lnSpc>
              <a:spcBef>
                <a:spcPts val="0"/>
              </a:spcBef>
              <a:spcAft>
                <a:spcPts val="0"/>
              </a:spcAft>
              <a:buSzPts val="2400"/>
              <a:buFont typeface="Noto Sans Symbols"/>
              <a:buChar char="⮚"/>
            </a:pPr>
            <a:r>
              <a:rPr lang="en-GB" sz="2400"/>
              <a:t> Reducing balance method </a:t>
            </a:r>
            <a:endParaRPr/>
          </a:p>
          <a:p>
            <a:pPr indent="-152400" lvl="0" marL="91440" rtl="0" algn="just">
              <a:lnSpc>
                <a:spcPct val="115000"/>
              </a:lnSpc>
              <a:spcBef>
                <a:spcPts val="0"/>
              </a:spcBef>
              <a:spcAft>
                <a:spcPts val="0"/>
              </a:spcAft>
              <a:buSzPts val="2400"/>
              <a:buFont typeface="Noto Sans Symbols"/>
              <a:buChar char="⮚"/>
            </a:pPr>
            <a:r>
              <a:rPr lang="en-GB" sz="2400"/>
              <a:t> Depreciation fund method</a:t>
            </a:r>
            <a:endParaRPr/>
          </a:p>
          <a:p>
            <a:pPr indent="-152400" lvl="0" marL="91440" rtl="0" algn="just">
              <a:lnSpc>
                <a:spcPct val="115000"/>
              </a:lnSpc>
              <a:spcBef>
                <a:spcPts val="0"/>
              </a:spcBef>
              <a:spcAft>
                <a:spcPts val="0"/>
              </a:spcAft>
              <a:buSzPts val="2400"/>
              <a:buFont typeface="Noto Sans Symbols"/>
              <a:buChar char="⮚"/>
            </a:pPr>
            <a:r>
              <a:rPr lang="en-GB" sz="2400"/>
              <a:t> Repairs Provision method</a:t>
            </a:r>
            <a:endParaRPr/>
          </a:p>
          <a:p>
            <a:pPr indent="0" lvl="0" marL="0" marR="0" rtl="0" algn="just">
              <a:lnSpc>
                <a:spcPct val="115000"/>
              </a:lnSpc>
              <a:spcBef>
                <a:spcPts val="0"/>
              </a:spcBef>
              <a:spcAft>
                <a:spcPts val="0"/>
              </a:spcAft>
              <a:buSzPts val="2400"/>
              <a:buNone/>
            </a:pPr>
            <a:r>
              <a:t/>
            </a:r>
            <a:endParaRPr sz="2400"/>
          </a:p>
        </p:txBody>
      </p:sp>
      <p:sp>
        <p:nvSpPr>
          <p:cNvPr id="407" name="Google Shape;407;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8" name="Google Shape;408;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2" name="Shape 412"/>
        <p:cNvGrpSpPr/>
        <p:nvPr/>
      </p:nvGrpSpPr>
      <p:grpSpPr>
        <a:xfrm>
          <a:off x="0" y="0"/>
          <a:ext cx="0" cy="0"/>
          <a:chOff x="0" y="0"/>
          <a:chExt cx="0" cy="0"/>
        </a:xfrm>
      </p:grpSpPr>
      <p:sp>
        <p:nvSpPr>
          <p:cNvPr id="413" name="Google Shape;413;p3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14" name="Google Shape;414;p3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Sum of digits method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This method determines the sum of the years (digits) and then allocated depreciation based on the total sum. The sum is determined by (n (n+1)/2.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Where n refers to the number of years of the economic life e.g. for the above example the sum of digits will be 5(5+1)/2= 15.  Assume further that the salvage value was sh. 250,000. The total depreciation of sh. 750,000 (1,000,000-250,000) will be allocated as follows using sum of digits </a:t>
            </a:r>
            <a:endParaRPr/>
          </a:p>
          <a:p>
            <a:pPr indent="0" lvl="0" marL="0" marR="0" rtl="0" algn="just">
              <a:lnSpc>
                <a:spcPct val="115000"/>
              </a:lnSpc>
              <a:spcBef>
                <a:spcPts val="0"/>
              </a:spcBef>
              <a:spcAft>
                <a:spcPts val="0"/>
              </a:spcAft>
              <a:buSzPts val="2400"/>
              <a:buNone/>
            </a:pPr>
            <a:r>
              <a:t/>
            </a:r>
            <a:endParaRPr sz="2400"/>
          </a:p>
        </p:txBody>
      </p:sp>
      <p:sp>
        <p:nvSpPr>
          <p:cNvPr id="415" name="Google Shape;415;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6" name="Google Shape;416;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0" name="Shape 420"/>
        <p:cNvGrpSpPr/>
        <p:nvPr/>
      </p:nvGrpSpPr>
      <p:grpSpPr>
        <a:xfrm>
          <a:off x="0" y="0"/>
          <a:ext cx="0" cy="0"/>
          <a:chOff x="0" y="0"/>
          <a:chExt cx="0" cy="0"/>
        </a:xfrm>
      </p:grpSpPr>
      <p:sp>
        <p:nvSpPr>
          <p:cNvPr id="421" name="Google Shape;421;p3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22" name="Google Shape;422;p3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Sum of digits method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p:txBody>
      </p:sp>
      <p:sp>
        <p:nvSpPr>
          <p:cNvPr id="423" name="Google Shape;423;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4" name="Google Shape;424;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425" name="Google Shape;425;p31"/>
          <p:cNvPicPr preferRelativeResize="0"/>
          <p:nvPr/>
        </p:nvPicPr>
        <p:blipFill rotWithShape="1">
          <a:blip r:embed="rId3">
            <a:alphaModFix/>
          </a:blip>
          <a:srcRect b="0" l="0" r="0" t="0"/>
          <a:stretch/>
        </p:blipFill>
        <p:spPr>
          <a:xfrm>
            <a:off x="912822" y="1778000"/>
            <a:ext cx="8156248" cy="400524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9" name="Shape 429"/>
        <p:cNvGrpSpPr/>
        <p:nvPr/>
      </p:nvGrpSpPr>
      <p:grpSpPr>
        <a:xfrm>
          <a:off x="0" y="0"/>
          <a:ext cx="0" cy="0"/>
          <a:chOff x="0" y="0"/>
          <a:chExt cx="0" cy="0"/>
        </a:xfrm>
      </p:grpSpPr>
      <p:sp>
        <p:nvSpPr>
          <p:cNvPr id="430" name="Google Shape;430;p3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31" name="Google Shape;431;p3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Revaluation method</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This method uses professional valuation at the beginning and at the end of the period. Depreciation will be the difference between the valuation at the beginning of the period and that at the end of the period. e.g. the value of the asset at the begging of 2017 is $. 1,000,000 suppose at the end of December 2017 valuation is done and the value found to be $ 880,000, depreciation will be sh. 120,000.  This will be repeated for all the years. </a:t>
            </a:r>
            <a:endParaRPr/>
          </a:p>
          <a:p>
            <a:pPr indent="0" lvl="0" marL="0" marR="0" rtl="0" algn="just">
              <a:lnSpc>
                <a:spcPct val="115000"/>
              </a:lnSpc>
              <a:spcBef>
                <a:spcPts val="0"/>
              </a:spcBef>
              <a:spcAft>
                <a:spcPts val="0"/>
              </a:spcAft>
              <a:buSzPts val="2400"/>
              <a:buNone/>
            </a:pPr>
            <a:r>
              <a:t/>
            </a:r>
            <a:endParaRPr sz="2400"/>
          </a:p>
        </p:txBody>
      </p:sp>
      <p:sp>
        <p:nvSpPr>
          <p:cNvPr id="432" name="Google Shape;432;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3" name="Google Shape;433;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7" name="Shape 437"/>
        <p:cNvGrpSpPr/>
        <p:nvPr/>
      </p:nvGrpSpPr>
      <p:grpSpPr>
        <a:xfrm>
          <a:off x="0" y="0"/>
          <a:ext cx="0" cy="0"/>
          <a:chOff x="0" y="0"/>
          <a:chExt cx="0" cy="0"/>
        </a:xfrm>
      </p:grpSpPr>
      <p:sp>
        <p:nvSpPr>
          <p:cNvPr id="438" name="Google Shape;438;p3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39" name="Google Shape;439;p3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The Straight-Line Method</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This method ensures that a uniform amount of depreciation is charged in the P&amp;L a/c for a particular asset and is based on the following formula:</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Depreciation for year = Cost of asset – Residual Value </a:t>
            </a:r>
            <a:endParaRPr/>
          </a:p>
          <a:p>
            <a:pPr indent="0" lvl="0" marL="0" marR="0" rtl="0" algn="just">
              <a:lnSpc>
                <a:spcPct val="115000"/>
              </a:lnSpc>
              <a:spcBef>
                <a:spcPts val="0"/>
              </a:spcBef>
              <a:spcAft>
                <a:spcPts val="0"/>
              </a:spcAft>
              <a:buSzPts val="2400"/>
              <a:buNone/>
            </a:pPr>
            <a:r>
              <a:rPr lang="en-GB" sz="2400"/>
              <a:t>                                         Estimated useful life	</a:t>
            </a:r>
            <a:endParaRPr/>
          </a:p>
          <a:p>
            <a:pPr indent="0" lvl="0" marL="0" marR="0" rtl="0" algn="just">
              <a:lnSpc>
                <a:spcPct val="115000"/>
              </a:lnSpc>
              <a:spcBef>
                <a:spcPts val="0"/>
              </a:spcBef>
              <a:spcAft>
                <a:spcPts val="0"/>
              </a:spcAft>
              <a:buSzPts val="2400"/>
              <a:buNone/>
            </a:pPr>
            <a:r>
              <a:rPr lang="en-GB" sz="2400"/>
              <a:t>=                        </a:t>
            </a:r>
            <a:endParaRPr/>
          </a:p>
          <a:p>
            <a:pPr indent="0" lvl="0" marL="0" marR="0" rtl="0" algn="just">
              <a:lnSpc>
                <a:spcPct val="115000"/>
              </a:lnSpc>
              <a:spcBef>
                <a:spcPts val="0"/>
              </a:spcBef>
              <a:spcAft>
                <a:spcPts val="0"/>
              </a:spcAft>
              <a:buSzPts val="2400"/>
              <a:buNone/>
            </a:pPr>
            <a:r>
              <a:rPr lang="en-GB" sz="2400"/>
              <a:t>                                           $.100, 000- $.20, 000 </a:t>
            </a:r>
            <a:endParaRPr/>
          </a:p>
          <a:p>
            <a:pPr indent="0" lvl="0" marL="0" marR="0" rtl="0" algn="just">
              <a:lnSpc>
                <a:spcPct val="115000"/>
              </a:lnSpc>
              <a:spcBef>
                <a:spcPts val="0"/>
              </a:spcBef>
              <a:spcAft>
                <a:spcPts val="0"/>
              </a:spcAft>
              <a:buSzPts val="2400"/>
              <a:buNone/>
            </a:pPr>
            <a:r>
              <a:rPr lang="en-GB" sz="2400"/>
              <a:t>                                                            8</a:t>
            </a:r>
            <a:endParaRPr/>
          </a:p>
          <a:p>
            <a:pPr indent="0" lvl="0" marL="0" marR="0" rtl="0" algn="just">
              <a:lnSpc>
                <a:spcPct val="115000"/>
              </a:lnSpc>
              <a:spcBef>
                <a:spcPts val="0"/>
              </a:spcBef>
              <a:spcAft>
                <a:spcPts val="0"/>
              </a:spcAft>
              <a:buSzPts val="2400"/>
              <a:buNone/>
            </a:pPr>
            <a:r>
              <a:rPr lang="en-GB" sz="2400"/>
              <a:t>=   $10,000 per year </a:t>
            </a:r>
            <a:endParaRPr/>
          </a:p>
          <a:p>
            <a:pPr indent="0" lvl="0" marL="0" marR="0" rtl="0" algn="just">
              <a:lnSpc>
                <a:spcPct val="115000"/>
              </a:lnSpc>
              <a:spcBef>
                <a:spcPts val="0"/>
              </a:spcBef>
              <a:spcAft>
                <a:spcPts val="0"/>
              </a:spcAft>
              <a:buSzPts val="2400"/>
              <a:buNone/>
            </a:pPr>
            <a:r>
              <a:t/>
            </a:r>
            <a:endParaRPr sz="2400"/>
          </a:p>
        </p:txBody>
      </p:sp>
      <p:sp>
        <p:nvSpPr>
          <p:cNvPr id="440" name="Google Shape;440;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1" name="Google Shape;441;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42" name="Google Shape;442;p33"/>
          <p:cNvCxnSpPr/>
          <p:nvPr/>
        </p:nvCxnSpPr>
        <p:spPr>
          <a:xfrm>
            <a:off x="3898900" y="4089400"/>
            <a:ext cx="3987800" cy="0"/>
          </a:xfrm>
          <a:prstGeom prst="straightConnector1">
            <a:avLst/>
          </a:prstGeom>
          <a:noFill/>
          <a:ln cap="flat" cmpd="sng" w="9525">
            <a:solidFill>
              <a:schemeClr val="dk1"/>
            </a:solidFill>
            <a:prstDash val="solid"/>
            <a:round/>
            <a:headEnd len="sm" w="sm" type="none"/>
            <a:tailEnd len="sm" w="sm" type="none"/>
          </a:ln>
        </p:spPr>
      </p:cxnSp>
      <p:cxnSp>
        <p:nvCxnSpPr>
          <p:cNvPr id="443" name="Google Shape;443;p33"/>
          <p:cNvCxnSpPr/>
          <p:nvPr/>
        </p:nvCxnSpPr>
        <p:spPr>
          <a:xfrm>
            <a:off x="3898900" y="5334000"/>
            <a:ext cx="39878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7" name="Shape 447"/>
        <p:cNvGrpSpPr/>
        <p:nvPr/>
      </p:nvGrpSpPr>
      <p:grpSpPr>
        <a:xfrm>
          <a:off x="0" y="0"/>
          <a:ext cx="0" cy="0"/>
          <a:chOff x="0" y="0"/>
          <a:chExt cx="0" cy="0"/>
        </a:xfrm>
      </p:grpSpPr>
      <p:sp>
        <p:nvSpPr>
          <p:cNvPr id="448" name="Google Shape;448;p3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49" name="Google Shape;449;p3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Cost of Asset – Residual Value</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b="1" lang="en-GB" sz="2400"/>
              <a:t>Residual Value</a:t>
            </a:r>
            <a:endParaRPr/>
          </a:p>
          <a:p>
            <a:pPr indent="0" lvl="0" marL="0" marR="0" rtl="0" algn="just">
              <a:lnSpc>
                <a:spcPct val="115000"/>
              </a:lnSpc>
              <a:spcBef>
                <a:spcPts val="0"/>
              </a:spcBef>
              <a:spcAft>
                <a:spcPts val="0"/>
              </a:spcAft>
              <a:buSzPts val="2400"/>
              <a:buNone/>
            </a:pPr>
            <a:r>
              <a:rPr lang="en-GB" sz="2400"/>
              <a:t>The amount the firm expects to sell the asset after the period of use in the firm, also called Sales Value / Scrap Value.</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b="1" lang="en-GB" sz="2400"/>
              <a:t>Estimated Useful Life</a:t>
            </a:r>
            <a:endParaRPr/>
          </a:p>
          <a:p>
            <a:pPr indent="0" lvl="0" marL="0" marR="0" rtl="0" algn="just">
              <a:lnSpc>
                <a:spcPct val="115000"/>
              </a:lnSpc>
              <a:spcBef>
                <a:spcPts val="0"/>
              </a:spcBef>
              <a:spcAft>
                <a:spcPts val="0"/>
              </a:spcAft>
              <a:buSzPts val="2400"/>
              <a:buNone/>
            </a:pPr>
            <a:r>
              <a:rPr lang="en-GB" sz="2400"/>
              <a:t>The period the asset is expected to be used in the firm.</a:t>
            </a:r>
            <a:endParaRPr/>
          </a:p>
          <a:p>
            <a:pPr indent="0" lvl="0" marL="0" marR="0" rtl="0" algn="just">
              <a:lnSpc>
                <a:spcPct val="115000"/>
              </a:lnSpc>
              <a:spcBef>
                <a:spcPts val="0"/>
              </a:spcBef>
              <a:spcAft>
                <a:spcPts val="0"/>
              </a:spcAft>
              <a:buSzPts val="2400"/>
              <a:buNone/>
            </a:pPr>
            <a:r>
              <a:t/>
            </a:r>
            <a:endParaRPr sz="2400"/>
          </a:p>
        </p:txBody>
      </p:sp>
      <p:sp>
        <p:nvSpPr>
          <p:cNvPr id="450" name="Google Shape;450;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1" name="Google Shape;451;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5" name="Shape 455"/>
        <p:cNvGrpSpPr/>
        <p:nvPr/>
      </p:nvGrpSpPr>
      <p:grpSpPr>
        <a:xfrm>
          <a:off x="0" y="0"/>
          <a:ext cx="0" cy="0"/>
          <a:chOff x="0" y="0"/>
          <a:chExt cx="0" cy="0"/>
        </a:xfrm>
      </p:grpSpPr>
      <p:sp>
        <p:nvSpPr>
          <p:cNvPr id="456" name="Google Shape;456;p3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57" name="Google Shape;457;p3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1</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firm buys a machine for $.100, 000 which it expects to use in the firm for eight years. After the eight years the machine will be sold for$.20, 000. Under the straight-line method, the depreciation amount will be computed as follows:</a:t>
            </a:r>
            <a:endParaRPr/>
          </a:p>
          <a:p>
            <a:pPr indent="0" lvl="0" marL="0" marR="0" rtl="0" algn="just">
              <a:lnSpc>
                <a:spcPct val="115000"/>
              </a:lnSpc>
              <a:spcBef>
                <a:spcPts val="0"/>
              </a:spcBef>
              <a:spcAft>
                <a:spcPts val="0"/>
              </a:spcAft>
              <a:buSzPts val="2400"/>
              <a:buNone/>
            </a:pPr>
            <a:r>
              <a:t/>
            </a:r>
            <a:endParaRPr sz="2400"/>
          </a:p>
          <a:p>
            <a:pPr indent="0" lvl="0" marL="0" rtl="0" algn="just">
              <a:lnSpc>
                <a:spcPct val="115000"/>
              </a:lnSpc>
              <a:spcBef>
                <a:spcPts val="0"/>
              </a:spcBef>
              <a:spcAft>
                <a:spcPts val="0"/>
              </a:spcAft>
              <a:buSzPts val="2400"/>
              <a:buNone/>
            </a:pPr>
            <a:r>
              <a:rPr lang="en-GB" sz="2400"/>
              <a:t>This means for this asset $10, 000 will be charged in the profit and loss account as depreciation expense on the machine.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p:txBody>
      </p:sp>
      <p:sp>
        <p:nvSpPr>
          <p:cNvPr id="458" name="Google Shape;458;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9" name="Google Shape;459;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3" name="Shape 463"/>
        <p:cNvGrpSpPr/>
        <p:nvPr/>
      </p:nvGrpSpPr>
      <p:grpSpPr>
        <a:xfrm>
          <a:off x="0" y="0"/>
          <a:ext cx="0" cy="0"/>
          <a:chOff x="0" y="0"/>
          <a:chExt cx="0" cy="0"/>
        </a:xfrm>
      </p:grpSpPr>
      <p:sp>
        <p:nvSpPr>
          <p:cNvPr id="464" name="Google Shape;464;p3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65" name="Google Shape;465;p36"/>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The straight-line method assumes that benefits accruing on use of a non-current asset are spread out evenly over the life of the asset e.g. buildings use straight-line method.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Percentage rate based on cost as opposed to number of years can also be used to calculate the depreciation.</a:t>
            </a:r>
            <a:endParaRPr/>
          </a:p>
          <a:p>
            <a:pPr indent="0" lvl="0" marL="0" marR="0" rtl="0" algn="just">
              <a:lnSpc>
                <a:spcPct val="115000"/>
              </a:lnSpc>
              <a:spcBef>
                <a:spcPts val="0"/>
              </a:spcBef>
              <a:spcAft>
                <a:spcPts val="0"/>
              </a:spcAft>
              <a:buSzPts val="2400"/>
              <a:buNone/>
            </a:pPr>
            <a:r>
              <a:t/>
            </a:r>
            <a:endParaRPr sz="2400"/>
          </a:p>
        </p:txBody>
      </p:sp>
      <p:sp>
        <p:nvSpPr>
          <p:cNvPr id="466" name="Google Shape;466;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67" name="Google Shape;467;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1" name="Shape 471"/>
        <p:cNvGrpSpPr/>
        <p:nvPr/>
      </p:nvGrpSpPr>
      <p:grpSpPr>
        <a:xfrm>
          <a:off x="0" y="0"/>
          <a:ext cx="0" cy="0"/>
          <a:chOff x="0" y="0"/>
          <a:chExt cx="0" cy="0"/>
        </a:xfrm>
      </p:grpSpPr>
      <p:sp>
        <p:nvSpPr>
          <p:cNvPr id="472" name="Google Shape;472;p3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73" name="Google Shape;473;p3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Reducing Balance Method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 firm determines a fixed percentage rate that is applied on the cost of the asset during the first period of use. The same rate is applied in the subsequent financial periods but the rate is applied on the reduced value of the asset. (Cost of asset – total depreciation provided to date).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This method ensures that higher amount of depreciation are charged in the P&amp;L account in the earlier periods of use and lower amounts in the latter periods of use as shown in the following example:</a:t>
            </a:r>
            <a:endParaRPr/>
          </a:p>
          <a:p>
            <a:pPr indent="0" lvl="0" marL="0" marR="0" rtl="0" algn="just">
              <a:lnSpc>
                <a:spcPct val="115000"/>
              </a:lnSpc>
              <a:spcBef>
                <a:spcPts val="0"/>
              </a:spcBef>
              <a:spcAft>
                <a:spcPts val="0"/>
              </a:spcAft>
              <a:buSzPts val="2400"/>
              <a:buNone/>
            </a:pPr>
            <a:r>
              <a:t/>
            </a:r>
            <a:endParaRPr sz="2400"/>
          </a:p>
        </p:txBody>
      </p:sp>
      <p:sp>
        <p:nvSpPr>
          <p:cNvPr id="474" name="Google Shape;474;p3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75" name="Google Shape;475;p3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9" name="Shape 479"/>
        <p:cNvGrpSpPr/>
        <p:nvPr/>
      </p:nvGrpSpPr>
      <p:grpSpPr>
        <a:xfrm>
          <a:off x="0" y="0"/>
          <a:ext cx="0" cy="0"/>
          <a:chOff x="0" y="0"/>
          <a:chExt cx="0" cy="0"/>
        </a:xfrm>
      </p:grpSpPr>
      <p:sp>
        <p:nvSpPr>
          <p:cNvPr id="480" name="Google Shape;480;p3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81" name="Google Shape;481;p3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2</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Assume a firm buys machinery for $.100, 000 and provides depreciation on machines at 20% p.a. on reducing balance method. The depreciation charged to the P&amp;L will be as follows for the next 3 years.</a:t>
            </a:r>
            <a:endParaRPr/>
          </a:p>
          <a:p>
            <a:pPr indent="0" lvl="0" marL="0" marR="0" rtl="0" algn="just">
              <a:lnSpc>
                <a:spcPct val="115000"/>
              </a:lnSpc>
              <a:spcBef>
                <a:spcPts val="0"/>
              </a:spcBef>
              <a:spcAft>
                <a:spcPts val="0"/>
              </a:spcAft>
              <a:buSzPts val="2400"/>
              <a:buNone/>
            </a:pPr>
            <a:r>
              <a:t/>
            </a:r>
            <a:endParaRPr sz="2400"/>
          </a:p>
        </p:txBody>
      </p:sp>
      <p:sp>
        <p:nvSpPr>
          <p:cNvPr id="482" name="Google Shape;482;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83" name="Google Shape;483;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7" name="Shape 487"/>
        <p:cNvGrpSpPr/>
        <p:nvPr/>
      </p:nvGrpSpPr>
      <p:grpSpPr>
        <a:xfrm>
          <a:off x="0" y="0"/>
          <a:ext cx="0" cy="0"/>
          <a:chOff x="0" y="0"/>
          <a:chExt cx="0" cy="0"/>
        </a:xfrm>
      </p:grpSpPr>
      <p:sp>
        <p:nvSpPr>
          <p:cNvPr id="488" name="Google Shape;488;p3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89" name="Google Shape;489;p3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2</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490" name="Google Shape;490;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91" name="Google Shape;491;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492" name="Google Shape;492;p39"/>
          <p:cNvPicPr preferRelativeResize="0"/>
          <p:nvPr/>
        </p:nvPicPr>
        <p:blipFill rotWithShape="1">
          <a:blip r:embed="rId3">
            <a:alphaModFix/>
          </a:blip>
          <a:srcRect b="0" l="0" r="0" t="0"/>
          <a:stretch/>
        </p:blipFill>
        <p:spPr>
          <a:xfrm>
            <a:off x="1022278" y="1816100"/>
            <a:ext cx="8046792" cy="396714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6" name="Shape 496"/>
        <p:cNvGrpSpPr/>
        <p:nvPr/>
      </p:nvGrpSpPr>
      <p:grpSpPr>
        <a:xfrm>
          <a:off x="0" y="0"/>
          <a:ext cx="0" cy="0"/>
          <a:chOff x="0" y="0"/>
          <a:chExt cx="0" cy="0"/>
        </a:xfrm>
      </p:grpSpPr>
      <p:sp>
        <p:nvSpPr>
          <p:cNvPr id="497" name="Google Shape;497;p4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498" name="Google Shape;498;p4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Reducing balance method (diminishing balance method) assumes that benefits accruing from the use of an asset are higher in the first periods of use and lower in the latter period’s e.g.</a:t>
            </a:r>
            <a:endParaRPr/>
          </a:p>
          <a:p>
            <a:pPr indent="0" lvl="0" marL="0" marR="0" rtl="0" algn="just">
              <a:lnSpc>
                <a:spcPct val="115000"/>
              </a:lnSpc>
              <a:spcBef>
                <a:spcPts val="0"/>
              </a:spcBef>
              <a:spcAft>
                <a:spcPts val="0"/>
              </a:spcAft>
              <a:buSzPts val="2400"/>
              <a:buNone/>
            </a:pPr>
            <a:r>
              <a:t/>
            </a:r>
            <a:endParaRPr sz="2400"/>
          </a:p>
          <a:p>
            <a:pPr indent="-152400" lvl="0" marL="91440" rtl="0" algn="just">
              <a:lnSpc>
                <a:spcPct val="115000"/>
              </a:lnSpc>
              <a:spcBef>
                <a:spcPts val="0"/>
              </a:spcBef>
              <a:spcAft>
                <a:spcPts val="0"/>
              </a:spcAft>
              <a:buSzPts val="2400"/>
              <a:buFont typeface="Noto Sans Symbols"/>
              <a:buChar char="⮚"/>
            </a:pPr>
            <a:r>
              <a:rPr lang="en-GB" sz="2400"/>
              <a:t>Fixtures, furniture and fitting.</a:t>
            </a:r>
            <a:endParaRPr/>
          </a:p>
          <a:p>
            <a:pPr indent="-152400" lvl="0" marL="91440" rtl="0" algn="just">
              <a:lnSpc>
                <a:spcPct val="115000"/>
              </a:lnSpc>
              <a:spcBef>
                <a:spcPts val="0"/>
              </a:spcBef>
              <a:spcAft>
                <a:spcPts val="0"/>
              </a:spcAft>
              <a:buSzPts val="2400"/>
              <a:buFont typeface="Noto Sans Symbols"/>
              <a:buChar char="⮚"/>
            </a:pPr>
            <a:r>
              <a:rPr lang="en-GB" sz="2400"/>
              <a:t>Plant and machinery.</a:t>
            </a:r>
            <a:endParaRPr/>
          </a:p>
          <a:p>
            <a:pPr indent="-152400" lvl="0" marL="91440" rtl="0" algn="just">
              <a:lnSpc>
                <a:spcPct val="115000"/>
              </a:lnSpc>
              <a:spcBef>
                <a:spcPts val="0"/>
              </a:spcBef>
              <a:spcAft>
                <a:spcPts val="0"/>
              </a:spcAft>
              <a:buSzPts val="2400"/>
              <a:buFont typeface="Noto Sans Symbols"/>
              <a:buChar char="⮚"/>
            </a:pPr>
            <a:r>
              <a:rPr lang="en-GB" sz="2400"/>
              <a:t>Motor vehicles.</a:t>
            </a:r>
            <a:endParaRPr/>
          </a:p>
          <a:p>
            <a:pPr indent="0" lvl="0" marL="0" marR="0" rtl="0" algn="just">
              <a:lnSpc>
                <a:spcPct val="115000"/>
              </a:lnSpc>
              <a:spcBef>
                <a:spcPts val="0"/>
              </a:spcBef>
              <a:spcAft>
                <a:spcPts val="0"/>
              </a:spcAft>
              <a:buSzPts val="2400"/>
              <a:buNone/>
            </a:pPr>
            <a:r>
              <a:t/>
            </a:r>
            <a:endParaRPr sz="2400"/>
          </a:p>
        </p:txBody>
      </p:sp>
      <p:sp>
        <p:nvSpPr>
          <p:cNvPr id="499" name="Google Shape;499;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00" name="Google Shape;500;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4" name="Shape 504"/>
        <p:cNvGrpSpPr/>
        <p:nvPr/>
      </p:nvGrpSpPr>
      <p:grpSpPr>
        <a:xfrm>
          <a:off x="0" y="0"/>
          <a:ext cx="0" cy="0"/>
          <a:chOff x="0" y="0"/>
          <a:chExt cx="0" cy="0"/>
        </a:xfrm>
      </p:grpSpPr>
      <p:sp>
        <p:nvSpPr>
          <p:cNvPr id="505" name="Google Shape;505;p4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06" name="Google Shape;506;p4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Accounting Treatment on Depreciation</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When non-current assets are depreciated, a new account for each type of asset is opened; this account is called a provision for depreciation whereby the following entries will be made: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Debit – P&amp;L a/c</a:t>
            </a:r>
            <a:endParaRPr/>
          </a:p>
          <a:p>
            <a:pPr indent="0" lvl="0" marL="0" marR="0" rtl="0" algn="just">
              <a:lnSpc>
                <a:spcPct val="115000"/>
              </a:lnSpc>
              <a:spcBef>
                <a:spcPts val="0"/>
              </a:spcBef>
              <a:spcAft>
                <a:spcPts val="0"/>
              </a:spcAft>
              <a:buSzPts val="2400"/>
              <a:buNone/>
            </a:pPr>
            <a:r>
              <a:rPr lang="en-GB" sz="2400"/>
              <a:t>Credit – Provision for depreciation a/c</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With the amount of depreciation charged for the period.</a:t>
            </a:r>
            <a:endParaRPr/>
          </a:p>
          <a:p>
            <a:pPr indent="0" lvl="0" marL="0" marR="0" rtl="0" algn="just">
              <a:lnSpc>
                <a:spcPct val="115000"/>
              </a:lnSpc>
              <a:spcBef>
                <a:spcPts val="0"/>
              </a:spcBef>
              <a:spcAft>
                <a:spcPts val="0"/>
              </a:spcAft>
              <a:buSzPts val="2400"/>
              <a:buNone/>
            </a:pPr>
            <a:r>
              <a:t/>
            </a:r>
            <a:endParaRPr sz="2400"/>
          </a:p>
        </p:txBody>
      </p:sp>
      <p:sp>
        <p:nvSpPr>
          <p:cNvPr id="507" name="Google Shape;507;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08" name="Google Shape;508;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2" name="Shape 512"/>
        <p:cNvGrpSpPr/>
        <p:nvPr/>
      </p:nvGrpSpPr>
      <p:grpSpPr>
        <a:xfrm>
          <a:off x="0" y="0"/>
          <a:ext cx="0" cy="0"/>
          <a:chOff x="0" y="0"/>
          <a:chExt cx="0" cy="0"/>
        </a:xfrm>
      </p:grpSpPr>
      <p:sp>
        <p:nvSpPr>
          <p:cNvPr id="513" name="Google Shape;513;p4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14" name="Google Shape;514;p4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on straight-line method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 entries will be as follows: Debit – P&amp;L a/c with $.10, 000</a:t>
            </a:r>
            <a:endParaRPr/>
          </a:p>
          <a:p>
            <a:pPr indent="0" lvl="0" marL="0" marR="0" rtl="0" algn="just">
              <a:lnSpc>
                <a:spcPct val="115000"/>
              </a:lnSpc>
              <a:spcBef>
                <a:spcPts val="0"/>
              </a:spcBef>
              <a:spcAft>
                <a:spcPts val="0"/>
              </a:spcAft>
              <a:buSzPts val="2400"/>
              <a:buNone/>
            </a:pPr>
            <a:r>
              <a:rPr lang="en-GB" sz="2400"/>
              <a:t>Credit – Provision for depreciation. </a:t>
            </a:r>
            <a:endParaRPr/>
          </a:p>
          <a:p>
            <a:pPr indent="0" lvl="0" marL="0" marR="0" rtl="0" algn="just">
              <a:lnSpc>
                <a:spcPct val="115000"/>
              </a:lnSpc>
              <a:spcBef>
                <a:spcPts val="0"/>
              </a:spcBef>
              <a:spcAft>
                <a:spcPts val="0"/>
              </a:spcAft>
              <a:buSzPts val="2400"/>
              <a:buNone/>
            </a:pPr>
            <a:r>
              <a:rPr lang="en-GB" sz="2400"/>
              <a:t>  </a:t>
            </a:r>
            <a:endParaRPr/>
          </a:p>
          <a:p>
            <a:pPr indent="0" lvl="0" marL="0" marR="0" rtl="0" algn="just">
              <a:lnSpc>
                <a:spcPct val="115000"/>
              </a:lnSpc>
              <a:spcBef>
                <a:spcPts val="0"/>
              </a:spcBef>
              <a:spcAft>
                <a:spcPts val="0"/>
              </a:spcAft>
              <a:buSzPts val="2400"/>
              <a:buNone/>
            </a:pPr>
            <a:r>
              <a:rPr lang="en-GB" sz="2400"/>
              <a:t>Machines a/c with $.10, 000 being depreciation provided for the machine.</a:t>
            </a:r>
            <a:endParaRPr/>
          </a:p>
          <a:p>
            <a:pPr indent="0" lvl="0" marL="0" marR="0" rtl="0" algn="just">
              <a:lnSpc>
                <a:spcPct val="115000"/>
              </a:lnSpc>
              <a:spcBef>
                <a:spcPts val="0"/>
              </a:spcBef>
              <a:spcAft>
                <a:spcPts val="0"/>
              </a:spcAft>
              <a:buSzPts val="2400"/>
              <a:buNone/>
            </a:pPr>
            <a:r>
              <a:t/>
            </a:r>
            <a:endParaRPr sz="2400"/>
          </a:p>
        </p:txBody>
      </p:sp>
      <p:sp>
        <p:nvSpPr>
          <p:cNvPr id="515" name="Google Shape;515;p4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16" name="Google Shape;516;p4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0" name="Shape 520"/>
        <p:cNvGrpSpPr/>
        <p:nvPr/>
      </p:nvGrpSpPr>
      <p:grpSpPr>
        <a:xfrm>
          <a:off x="0" y="0"/>
          <a:ext cx="0" cy="0"/>
          <a:chOff x="0" y="0"/>
          <a:chExt cx="0" cy="0"/>
        </a:xfrm>
      </p:grpSpPr>
      <p:sp>
        <p:nvSpPr>
          <p:cNvPr id="521" name="Google Shape;521;p4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22" name="Google Shape;522;p4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on straight-line method</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The ledger accounts will be as follows:</a:t>
            </a:r>
            <a:endParaRPr/>
          </a:p>
          <a:p>
            <a:pPr indent="0" lvl="0" marL="0" marR="0" rtl="0" algn="just">
              <a:lnSpc>
                <a:spcPct val="115000"/>
              </a:lnSpc>
              <a:spcBef>
                <a:spcPts val="0"/>
              </a:spcBef>
              <a:spcAft>
                <a:spcPts val="0"/>
              </a:spcAft>
              <a:buSzPts val="2400"/>
              <a:buNone/>
            </a:pPr>
            <a:r>
              <a:t/>
            </a:r>
            <a:endParaRPr sz="2400"/>
          </a:p>
        </p:txBody>
      </p:sp>
      <p:sp>
        <p:nvSpPr>
          <p:cNvPr id="523" name="Google Shape;523;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24" name="Google Shape;524;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25" name="Google Shape;525;p43"/>
          <p:cNvPicPr preferRelativeResize="0"/>
          <p:nvPr/>
        </p:nvPicPr>
        <p:blipFill rotWithShape="1">
          <a:blip r:embed="rId3">
            <a:alphaModFix/>
          </a:blip>
          <a:srcRect b="0" l="0" r="0" t="0"/>
          <a:stretch/>
        </p:blipFill>
        <p:spPr>
          <a:xfrm>
            <a:off x="1022278" y="2865119"/>
            <a:ext cx="8063896" cy="2316481"/>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9" name="Shape 529"/>
        <p:cNvGrpSpPr/>
        <p:nvPr/>
      </p:nvGrpSpPr>
      <p:grpSpPr>
        <a:xfrm>
          <a:off x="0" y="0"/>
          <a:ext cx="0" cy="0"/>
          <a:chOff x="0" y="0"/>
          <a:chExt cx="0" cy="0"/>
        </a:xfrm>
      </p:grpSpPr>
      <p:sp>
        <p:nvSpPr>
          <p:cNvPr id="530" name="Google Shape;530;p4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31" name="Google Shape;531;p4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on straight-line method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 final accounts extracts will be shown as follows: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 Profit And Loss Account (Extract) for the year ended 31st December 2022</a:t>
            </a:r>
            <a:endParaRPr/>
          </a:p>
          <a:p>
            <a:pPr indent="0" lvl="0" marL="0" marR="0" rtl="0" algn="just">
              <a:lnSpc>
                <a:spcPct val="115000"/>
              </a:lnSpc>
              <a:spcBef>
                <a:spcPts val="0"/>
              </a:spcBef>
              <a:spcAft>
                <a:spcPts val="0"/>
              </a:spcAft>
              <a:buSzPts val="2400"/>
              <a:buNone/>
            </a:pPr>
            <a:r>
              <a:t/>
            </a:r>
            <a:endParaRPr sz="2400"/>
          </a:p>
        </p:txBody>
      </p:sp>
      <p:sp>
        <p:nvSpPr>
          <p:cNvPr id="532" name="Google Shape;532;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33" name="Google Shape;533;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7" name="Shape 537"/>
        <p:cNvGrpSpPr/>
        <p:nvPr/>
      </p:nvGrpSpPr>
      <p:grpSpPr>
        <a:xfrm>
          <a:off x="0" y="0"/>
          <a:ext cx="0" cy="0"/>
          <a:chOff x="0" y="0"/>
          <a:chExt cx="0" cy="0"/>
        </a:xfrm>
      </p:grpSpPr>
      <p:sp>
        <p:nvSpPr>
          <p:cNvPr id="538" name="Google Shape;538;p4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39" name="Google Shape;539;p4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on straight-line method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p:txBody>
      </p:sp>
      <p:sp>
        <p:nvSpPr>
          <p:cNvPr id="540" name="Google Shape;540;p4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41" name="Google Shape;541;p4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42" name="Google Shape;542;p45"/>
          <p:cNvPicPr preferRelativeResize="0"/>
          <p:nvPr/>
        </p:nvPicPr>
        <p:blipFill rotWithShape="1">
          <a:blip r:embed="rId3">
            <a:alphaModFix/>
          </a:blip>
          <a:srcRect b="0" l="0" r="0" t="0"/>
          <a:stretch/>
        </p:blipFill>
        <p:spPr>
          <a:xfrm>
            <a:off x="912822" y="2374900"/>
            <a:ext cx="8238628" cy="146050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6" name="Shape 546"/>
        <p:cNvGrpSpPr/>
        <p:nvPr/>
      </p:nvGrpSpPr>
      <p:grpSpPr>
        <a:xfrm>
          <a:off x="0" y="0"/>
          <a:ext cx="0" cy="0"/>
          <a:chOff x="0" y="0"/>
          <a:chExt cx="0" cy="0"/>
        </a:xfrm>
      </p:grpSpPr>
      <p:sp>
        <p:nvSpPr>
          <p:cNvPr id="547" name="Google Shape;547;p4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48" name="Google Shape;548;p46"/>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(b)  Statement of financial position (Extract) as at 	</a:t>
            </a:r>
            <a:endParaRPr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p:txBody>
      </p:sp>
      <p:sp>
        <p:nvSpPr>
          <p:cNvPr id="549" name="Google Shape;549;p4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50" name="Google Shape;550;p4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51" name="Google Shape;551;p46"/>
          <p:cNvPicPr preferRelativeResize="0"/>
          <p:nvPr/>
        </p:nvPicPr>
        <p:blipFill rotWithShape="1">
          <a:blip r:embed="rId3">
            <a:alphaModFix/>
          </a:blip>
          <a:srcRect b="0" l="0" r="0" t="0"/>
          <a:stretch/>
        </p:blipFill>
        <p:spPr>
          <a:xfrm>
            <a:off x="1022277" y="2371852"/>
            <a:ext cx="8243475" cy="2581148"/>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5" name="Shape 555"/>
        <p:cNvGrpSpPr/>
        <p:nvPr/>
      </p:nvGrpSpPr>
      <p:grpSpPr>
        <a:xfrm>
          <a:off x="0" y="0"/>
          <a:ext cx="0" cy="0"/>
          <a:chOff x="0" y="0"/>
          <a:chExt cx="0" cy="0"/>
        </a:xfrm>
      </p:grpSpPr>
      <p:sp>
        <p:nvSpPr>
          <p:cNvPr id="556" name="Google Shape;556;p4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57" name="Google Shape;557;p4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NBV: Net Book Value</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b="1" lang="en-GB" sz="2400"/>
              <a:t>Example 3</a:t>
            </a:r>
            <a:endParaRPr/>
          </a:p>
          <a:p>
            <a:pPr indent="0" lvl="0" marL="0" marR="0" rtl="0" algn="just">
              <a:lnSpc>
                <a:spcPct val="115000"/>
              </a:lnSpc>
              <a:spcBef>
                <a:spcPts val="0"/>
              </a:spcBef>
              <a:spcAft>
                <a:spcPts val="0"/>
              </a:spcAft>
              <a:buSzPts val="2400"/>
              <a:buNone/>
            </a:pPr>
            <a:r>
              <a:rPr lang="en-GB" sz="2400"/>
              <a:t>A company starts in business on 1 January 2022. You are to write up the motor cars account and the provision for depreciation account for the year ended 31 December 2022 from the information given below. Depreciation is at the rate of 20 per cent per annum. Using the basis of one month’s ownership needs one month’s depreciation.</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2022	Bought two motor vans for $.12, 000 each on 1 January bought one motor van for $.14, 000 on 1 July.</a:t>
            </a:r>
            <a:endParaRPr/>
          </a:p>
          <a:p>
            <a:pPr indent="0" lvl="0" marL="0" marR="0" rtl="0" algn="just">
              <a:lnSpc>
                <a:spcPct val="115000"/>
              </a:lnSpc>
              <a:spcBef>
                <a:spcPts val="0"/>
              </a:spcBef>
              <a:spcAft>
                <a:spcPts val="0"/>
              </a:spcAft>
              <a:buSzPts val="2400"/>
              <a:buNone/>
            </a:pPr>
            <a:r>
              <a:t/>
            </a:r>
            <a:endParaRPr sz="2400"/>
          </a:p>
        </p:txBody>
      </p:sp>
      <p:sp>
        <p:nvSpPr>
          <p:cNvPr id="558" name="Google Shape;558;p4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59" name="Google Shape;559;p4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3" name="Shape 563"/>
        <p:cNvGrpSpPr/>
        <p:nvPr/>
      </p:nvGrpSpPr>
      <p:grpSpPr>
        <a:xfrm>
          <a:off x="0" y="0"/>
          <a:ext cx="0" cy="0"/>
          <a:chOff x="0" y="0"/>
          <a:chExt cx="0" cy="0"/>
        </a:xfrm>
      </p:grpSpPr>
      <p:sp>
        <p:nvSpPr>
          <p:cNvPr id="564" name="Google Shape;564;p4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65" name="Google Shape;565;p4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3</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566" name="Google Shape;566;p4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67" name="Google Shape;567;p4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68" name="Google Shape;568;p48"/>
          <p:cNvPicPr preferRelativeResize="0"/>
          <p:nvPr/>
        </p:nvPicPr>
        <p:blipFill rotWithShape="1">
          <a:blip r:embed="rId3">
            <a:alphaModFix/>
          </a:blip>
          <a:srcRect b="0" l="0" r="0" t="0"/>
          <a:stretch/>
        </p:blipFill>
        <p:spPr>
          <a:xfrm>
            <a:off x="727189" y="2077560"/>
            <a:ext cx="8715482" cy="2702879"/>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2" name="Shape 572"/>
        <p:cNvGrpSpPr/>
        <p:nvPr/>
      </p:nvGrpSpPr>
      <p:grpSpPr>
        <a:xfrm>
          <a:off x="0" y="0"/>
          <a:ext cx="0" cy="0"/>
          <a:chOff x="0" y="0"/>
          <a:chExt cx="0" cy="0"/>
        </a:xfrm>
      </p:grpSpPr>
      <p:sp>
        <p:nvSpPr>
          <p:cNvPr id="573" name="Google Shape;573;p4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74" name="Google Shape;574;p4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Calculation for depreciation</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575" name="Google Shape;575;p4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76" name="Google Shape;576;p4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77" name="Google Shape;577;p49"/>
          <p:cNvPicPr preferRelativeResize="0"/>
          <p:nvPr/>
        </p:nvPicPr>
        <p:blipFill rotWithShape="1">
          <a:blip r:embed="rId3">
            <a:alphaModFix/>
          </a:blip>
          <a:srcRect b="0" l="0" r="0" t="0"/>
          <a:stretch/>
        </p:blipFill>
        <p:spPr>
          <a:xfrm>
            <a:off x="1022277" y="2386330"/>
            <a:ext cx="8441201" cy="296037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1" name="Shape 581"/>
        <p:cNvGrpSpPr/>
        <p:nvPr/>
      </p:nvGrpSpPr>
      <p:grpSpPr>
        <a:xfrm>
          <a:off x="0" y="0"/>
          <a:ext cx="0" cy="0"/>
          <a:chOff x="0" y="0"/>
          <a:chExt cx="0" cy="0"/>
        </a:xfrm>
      </p:grpSpPr>
      <p:sp>
        <p:nvSpPr>
          <p:cNvPr id="582" name="Google Shape;582;p5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83" name="Google Shape;583;p5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Income Statement (P&amp;L a/c)  (Extract) for the period ended 31st December 2022.</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584" name="Google Shape;584;p5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85" name="Google Shape;585;p5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86" name="Google Shape;586;p50"/>
          <p:cNvPicPr preferRelativeResize="0"/>
          <p:nvPr/>
        </p:nvPicPr>
        <p:blipFill rotWithShape="1">
          <a:blip r:embed="rId3">
            <a:alphaModFix/>
          </a:blip>
          <a:srcRect b="0" l="0" r="0" t="0"/>
          <a:stretch/>
        </p:blipFill>
        <p:spPr>
          <a:xfrm>
            <a:off x="1022277" y="2413000"/>
            <a:ext cx="8398923" cy="287020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0" name="Shape 590"/>
        <p:cNvGrpSpPr/>
        <p:nvPr/>
      </p:nvGrpSpPr>
      <p:grpSpPr>
        <a:xfrm>
          <a:off x="0" y="0"/>
          <a:ext cx="0" cy="0"/>
          <a:chOff x="0" y="0"/>
          <a:chExt cx="0" cy="0"/>
        </a:xfrm>
      </p:grpSpPr>
      <p:sp>
        <p:nvSpPr>
          <p:cNvPr id="591" name="Google Shape;591;p5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592" name="Google Shape;592;p5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4</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company  starts  in  business  on  1  January  2019,  the  financial  year  end  being  31 December. You are to show:</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 The plant account.</a:t>
            </a:r>
            <a:endParaRPr/>
          </a:p>
          <a:p>
            <a:pPr indent="0" lvl="0" marL="0" marR="0" rtl="0" algn="just">
              <a:lnSpc>
                <a:spcPct val="115000"/>
              </a:lnSpc>
              <a:spcBef>
                <a:spcPts val="0"/>
              </a:spcBef>
              <a:spcAft>
                <a:spcPts val="0"/>
              </a:spcAft>
              <a:buSzPts val="2400"/>
              <a:buNone/>
            </a:pPr>
            <a:r>
              <a:rPr lang="en-GB" sz="2400"/>
              <a:t>b. The provision for depreciation account.</a:t>
            </a:r>
            <a:endParaRPr/>
          </a:p>
          <a:p>
            <a:pPr indent="0" lvl="0" marL="0" marR="0" rtl="0" algn="just">
              <a:lnSpc>
                <a:spcPct val="115000"/>
              </a:lnSpc>
              <a:spcBef>
                <a:spcPts val="0"/>
              </a:spcBef>
              <a:spcAft>
                <a:spcPts val="0"/>
              </a:spcAft>
              <a:buSzPts val="2400"/>
              <a:buNone/>
            </a:pPr>
            <a:r>
              <a:rPr lang="en-GB" sz="2400"/>
              <a:t>c. The statement of financial position extracts for each of the years 2019, 2020, 2021, 2022.</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593" name="Google Shape;593;p5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94" name="Google Shape;594;p5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8" name="Shape 598"/>
        <p:cNvGrpSpPr/>
        <p:nvPr/>
      </p:nvGrpSpPr>
      <p:grpSpPr>
        <a:xfrm>
          <a:off x="0" y="0"/>
          <a:ext cx="0" cy="0"/>
          <a:chOff x="0" y="0"/>
          <a:chExt cx="0" cy="0"/>
        </a:xfrm>
      </p:grpSpPr>
      <p:sp>
        <p:nvSpPr>
          <p:cNvPr id="599" name="Google Shape;599;p5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00" name="Google Shape;600;p5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4</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The machinery bought was: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Depreciation is at the rate of 10 per cent per annum, using the straight-line method, plant being depreciated for each proportion of a year.</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01" name="Google Shape;601;p5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2" name="Google Shape;602;p5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603" name="Google Shape;603;p52"/>
          <p:cNvPicPr preferRelativeResize="0"/>
          <p:nvPr/>
        </p:nvPicPr>
        <p:blipFill rotWithShape="1">
          <a:blip r:embed="rId3">
            <a:alphaModFix/>
          </a:blip>
          <a:srcRect b="0" l="0" r="0" t="0"/>
          <a:stretch/>
        </p:blipFill>
        <p:spPr>
          <a:xfrm>
            <a:off x="912822" y="2882899"/>
            <a:ext cx="8229644" cy="1511639"/>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7" name="Shape 607"/>
        <p:cNvGrpSpPr/>
        <p:nvPr/>
      </p:nvGrpSpPr>
      <p:grpSpPr>
        <a:xfrm>
          <a:off x="0" y="0"/>
          <a:ext cx="0" cy="0"/>
          <a:chOff x="0" y="0"/>
          <a:chExt cx="0" cy="0"/>
        </a:xfrm>
      </p:grpSpPr>
      <p:sp>
        <p:nvSpPr>
          <p:cNvPr id="608" name="Google Shape;608;p5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09" name="Google Shape;609;p5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4</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10" name="Google Shape;610;p5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11" name="Google Shape;611;p5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612" name="Google Shape;612;p53"/>
          <p:cNvPicPr preferRelativeResize="0"/>
          <p:nvPr/>
        </p:nvPicPr>
        <p:blipFill rotWithShape="1">
          <a:blip r:embed="rId3">
            <a:alphaModFix/>
          </a:blip>
          <a:srcRect b="0" l="0" r="0" t="0"/>
          <a:stretch/>
        </p:blipFill>
        <p:spPr>
          <a:xfrm>
            <a:off x="1022278" y="1827022"/>
            <a:ext cx="8185222" cy="481330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6" name="Shape 616"/>
        <p:cNvGrpSpPr/>
        <p:nvPr/>
      </p:nvGrpSpPr>
      <p:grpSpPr>
        <a:xfrm>
          <a:off x="0" y="0"/>
          <a:ext cx="0" cy="0"/>
          <a:chOff x="0" y="0"/>
          <a:chExt cx="0" cy="0"/>
        </a:xfrm>
      </p:grpSpPr>
      <p:sp>
        <p:nvSpPr>
          <p:cNvPr id="617" name="Google Shape;617;p5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18" name="Google Shape;618;p5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4</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19" name="Google Shape;619;p5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20" name="Google Shape;620;p5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621" name="Google Shape;621;p54"/>
          <p:cNvPicPr preferRelativeResize="0"/>
          <p:nvPr/>
        </p:nvPicPr>
        <p:blipFill rotWithShape="1">
          <a:blip r:embed="rId3">
            <a:alphaModFix/>
          </a:blip>
          <a:srcRect b="0" l="0" r="0" t="0"/>
          <a:stretch/>
        </p:blipFill>
        <p:spPr>
          <a:xfrm>
            <a:off x="890041" y="1753530"/>
            <a:ext cx="8552630" cy="4029710"/>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5" name="Shape 625"/>
        <p:cNvGrpSpPr/>
        <p:nvPr/>
      </p:nvGrpSpPr>
      <p:grpSpPr>
        <a:xfrm>
          <a:off x="0" y="0"/>
          <a:ext cx="0" cy="0"/>
          <a:chOff x="0" y="0"/>
          <a:chExt cx="0" cy="0"/>
        </a:xfrm>
      </p:grpSpPr>
      <p:sp>
        <p:nvSpPr>
          <p:cNvPr id="626" name="Google Shape;626;p5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27" name="Google Shape;627;p5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4</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28" name="Google Shape;628;p5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29" name="Google Shape;629;p5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630" name="Google Shape;630;p55"/>
          <p:cNvPicPr preferRelativeResize="0"/>
          <p:nvPr/>
        </p:nvPicPr>
        <p:blipFill rotWithShape="1">
          <a:blip r:embed="rId3">
            <a:alphaModFix/>
          </a:blip>
          <a:srcRect b="0" l="0" r="0" t="0"/>
          <a:stretch/>
        </p:blipFill>
        <p:spPr>
          <a:xfrm>
            <a:off x="912822" y="1693547"/>
            <a:ext cx="8185222" cy="4730716"/>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34" name="Shape 634"/>
        <p:cNvGrpSpPr/>
        <p:nvPr/>
      </p:nvGrpSpPr>
      <p:grpSpPr>
        <a:xfrm>
          <a:off x="0" y="0"/>
          <a:ext cx="0" cy="0"/>
          <a:chOff x="0" y="0"/>
          <a:chExt cx="0" cy="0"/>
        </a:xfrm>
      </p:grpSpPr>
      <p:sp>
        <p:nvSpPr>
          <p:cNvPr id="635" name="Google Shape;635;p5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36" name="Google Shape;636;p56"/>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4</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37" name="Google Shape;637;p5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38" name="Google Shape;638;p5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639" name="Google Shape;639;p56"/>
          <p:cNvPicPr preferRelativeResize="0"/>
          <p:nvPr/>
        </p:nvPicPr>
        <p:blipFill rotWithShape="1">
          <a:blip r:embed="rId3">
            <a:alphaModFix/>
          </a:blip>
          <a:srcRect b="0" l="0" r="0" t="0"/>
          <a:stretch/>
        </p:blipFill>
        <p:spPr>
          <a:xfrm>
            <a:off x="711129" y="1754786"/>
            <a:ext cx="8622085" cy="3086419"/>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43" name="Shape 643"/>
        <p:cNvGrpSpPr/>
        <p:nvPr/>
      </p:nvGrpSpPr>
      <p:grpSpPr>
        <a:xfrm>
          <a:off x="0" y="0"/>
          <a:ext cx="0" cy="0"/>
          <a:chOff x="0" y="0"/>
          <a:chExt cx="0" cy="0"/>
        </a:xfrm>
      </p:grpSpPr>
      <p:sp>
        <p:nvSpPr>
          <p:cNvPr id="644" name="Google Shape;644;p5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45" name="Google Shape;645;p5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DISPOSALS OF ASSETS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firm may dispose off its non-current assets in the following 3 ways:</a:t>
            </a:r>
            <a:endParaRPr/>
          </a:p>
          <a:p>
            <a:pPr indent="0" lvl="0" marL="0" marR="0" rtl="0" algn="just">
              <a:lnSpc>
                <a:spcPct val="115000"/>
              </a:lnSpc>
              <a:spcBef>
                <a:spcPts val="0"/>
              </a:spcBef>
              <a:spcAft>
                <a:spcPts val="0"/>
              </a:spcAft>
              <a:buSzPts val="2400"/>
              <a:buNone/>
            </a:pPr>
            <a:r>
              <a:t/>
            </a:r>
            <a:endParaRPr sz="2400"/>
          </a:p>
          <a:p>
            <a:pPr indent="-152400" lvl="0" marL="91440" marR="0" rtl="0" algn="just">
              <a:lnSpc>
                <a:spcPct val="115000"/>
              </a:lnSpc>
              <a:spcBef>
                <a:spcPts val="0"/>
              </a:spcBef>
              <a:spcAft>
                <a:spcPts val="0"/>
              </a:spcAft>
              <a:buSzPts val="2400"/>
              <a:buFont typeface="Noto Sans Symbols"/>
              <a:buChar char="⮚"/>
            </a:pPr>
            <a:r>
              <a:rPr lang="en-GB" sz="2400"/>
              <a:t> Selling the asset.</a:t>
            </a:r>
            <a:endParaRPr/>
          </a:p>
          <a:p>
            <a:pPr indent="-152400" lvl="0" marL="91440" marR="0" rtl="0" algn="just">
              <a:lnSpc>
                <a:spcPct val="115000"/>
              </a:lnSpc>
              <a:spcBef>
                <a:spcPts val="0"/>
              </a:spcBef>
              <a:spcAft>
                <a:spcPts val="0"/>
              </a:spcAft>
              <a:buSzPts val="2400"/>
              <a:buFont typeface="Noto Sans Symbols"/>
              <a:buChar char="⮚"/>
            </a:pPr>
            <a:r>
              <a:rPr lang="en-GB" sz="2400"/>
              <a:t> Asset being written-off from damage/accident/theft.</a:t>
            </a:r>
            <a:endParaRPr/>
          </a:p>
          <a:p>
            <a:pPr indent="-152400" lvl="0" marL="91440" marR="0" rtl="0" algn="just">
              <a:lnSpc>
                <a:spcPct val="115000"/>
              </a:lnSpc>
              <a:spcBef>
                <a:spcPts val="0"/>
              </a:spcBef>
              <a:spcAft>
                <a:spcPts val="0"/>
              </a:spcAft>
              <a:buSzPts val="2400"/>
              <a:buFont typeface="Noto Sans Symbols"/>
              <a:buChar char="⮚"/>
            </a:pPr>
            <a:r>
              <a:rPr lang="en-GB" sz="2400"/>
              <a:t> Asset is scrapped/not used anymore.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When an asset is disposed and is no longer used by the firm, the appropriate entries should be made in the asset account and the total depreciation provided to date on the asset and the entries required will depend on the type of disposal.</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46" name="Google Shape;646;p5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47" name="Google Shape;647;p5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1" name="Shape 651"/>
        <p:cNvGrpSpPr/>
        <p:nvPr/>
      </p:nvGrpSpPr>
      <p:grpSpPr>
        <a:xfrm>
          <a:off x="0" y="0"/>
          <a:ext cx="0" cy="0"/>
          <a:chOff x="0" y="0"/>
          <a:chExt cx="0" cy="0"/>
        </a:xfrm>
      </p:grpSpPr>
      <p:sp>
        <p:nvSpPr>
          <p:cNvPr id="652" name="Google Shape;652;p5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53" name="Google Shape;653;p5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DISPOSALS OF ASSETS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When the asset is sold, the following entries will be made: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	Debit – asset disposal a/c Credit – asset a/c</a:t>
            </a:r>
            <a:endParaRPr/>
          </a:p>
          <a:p>
            <a:pPr indent="0" lvl="0" marL="0" marR="0" rtl="0" algn="just">
              <a:lnSpc>
                <a:spcPct val="115000"/>
              </a:lnSpc>
              <a:spcBef>
                <a:spcPts val="0"/>
              </a:spcBef>
              <a:spcAft>
                <a:spcPts val="0"/>
              </a:spcAft>
              <a:buSzPts val="2400"/>
              <a:buNone/>
            </a:pPr>
            <a:r>
              <a:rPr lang="en-GB" sz="2400"/>
              <a:t>With the cost of the asset being disposed.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(b)	Debit – provision for depreciation of asset a/c. Credit – asset disposal a/c</a:t>
            </a:r>
            <a:endParaRPr/>
          </a:p>
          <a:p>
            <a:pPr indent="0" lvl="0" marL="0" marR="0" rtl="0" algn="just">
              <a:lnSpc>
                <a:spcPct val="115000"/>
              </a:lnSpc>
              <a:spcBef>
                <a:spcPts val="0"/>
              </a:spcBef>
              <a:spcAft>
                <a:spcPts val="0"/>
              </a:spcAft>
              <a:buSzPts val="2400"/>
              <a:buNone/>
            </a:pPr>
            <a:r>
              <a:rPr lang="en-GB" sz="2400"/>
              <a:t>With the total depreciation provided to date on the asset.</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(c)	Debit – cashbook.</a:t>
            </a:r>
            <a:endParaRPr/>
          </a:p>
          <a:p>
            <a:pPr indent="0" lvl="0" marL="0" marR="0" rtl="0" algn="just">
              <a:lnSpc>
                <a:spcPct val="115000"/>
              </a:lnSpc>
              <a:spcBef>
                <a:spcPts val="0"/>
              </a:spcBef>
              <a:spcAft>
                <a:spcPts val="0"/>
              </a:spcAft>
              <a:buSzPts val="2400"/>
              <a:buNone/>
            </a:pPr>
            <a:r>
              <a:rPr lang="en-GB" sz="2400"/>
              <a:t>Credit – asset disposal a/c</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54" name="Google Shape;654;p5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55" name="Google Shape;655;p5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9" name="Shape 659"/>
        <p:cNvGrpSpPr/>
        <p:nvPr/>
      </p:nvGrpSpPr>
      <p:grpSpPr>
        <a:xfrm>
          <a:off x="0" y="0"/>
          <a:ext cx="0" cy="0"/>
          <a:chOff x="0" y="0"/>
          <a:chExt cx="0" cy="0"/>
        </a:xfrm>
      </p:grpSpPr>
      <p:sp>
        <p:nvSpPr>
          <p:cNvPr id="660" name="Google Shape;660;p5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61" name="Google Shape;661;p5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With the cash received on disposal.</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When an asset is written off as a result of damage/accident/theft. If it was insured and the insurance company accept liability but by the end of the period the insurance company has not yet paid.</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 Debit – asset disposal a/c Credit – asset a/c</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With the cost of the asset damaged.</a:t>
            </a:r>
            <a:endParaRPr/>
          </a:p>
          <a:p>
            <a:pPr indent="0" lvl="0" marL="0" marR="0" rtl="0" algn="just">
              <a:lnSpc>
                <a:spcPct val="115000"/>
              </a:lnSpc>
              <a:spcBef>
                <a:spcPts val="0"/>
              </a:spcBef>
              <a:spcAft>
                <a:spcPts val="0"/>
              </a:spcAft>
              <a:buSzPts val="2400"/>
              <a:buNone/>
            </a:pPr>
            <a:r>
              <a:rPr lang="en-GB" sz="2400"/>
              <a:t>(b) Debit – provision for depreciation of asset a/c Credit – asset disposal a/c</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(c) Debit – insurance receivable a/c Credit – asset disposal a/c</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62" name="Google Shape;662;p5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63" name="Google Shape;663;p5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67" name="Shape 667"/>
        <p:cNvGrpSpPr/>
        <p:nvPr/>
      </p:nvGrpSpPr>
      <p:grpSpPr>
        <a:xfrm>
          <a:off x="0" y="0"/>
          <a:ext cx="0" cy="0"/>
          <a:chOff x="0" y="0"/>
          <a:chExt cx="0" cy="0"/>
        </a:xfrm>
      </p:grpSpPr>
      <p:sp>
        <p:nvSpPr>
          <p:cNvPr id="668" name="Google Shape;668;p6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69" name="Google Shape;669;p6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With the amount expected from the insurance.</a:t>
            </a:r>
            <a:endParaRPr/>
          </a:p>
          <a:p>
            <a:pPr indent="0" lvl="0" marL="0" marR="0" rtl="0" algn="just">
              <a:lnSpc>
                <a:spcPct val="115000"/>
              </a:lnSpc>
              <a:spcBef>
                <a:spcPts val="0"/>
              </a:spcBef>
              <a:spcAft>
                <a:spcPts val="0"/>
              </a:spcAft>
              <a:buSzPts val="2400"/>
              <a:buNone/>
            </a:pPr>
            <a:r>
              <a:rPr lang="en-GB" sz="2400"/>
              <a:t>If the insurance pays before the end of the financial period, it will not be necessary to create an insurance debtor so the following entries will be made:</a:t>
            </a:r>
            <a:endParaRPr/>
          </a:p>
          <a:p>
            <a:pPr indent="0" lvl="0" marL="0" marR="0" rtl="0" algn="just">
              <a:lnSpc>
                <a:spcPct val="115000"/>
              </a:lnSpc>
              <a:spcBef>
                <a:spcPts val="0"/>
              </a:spcBef>
              <a:spcAft>
                <a:spcPts val="0"/>
              </a:spcAft>
              <a:buSzPts val="2400"/>
              <a:buNone/>
            </a:pPr>
            <a:r>
              <a:rPr lang="en-GB" sz="2400"/>
              <a:t>Debit – cashbook.</a:t>
            </a:r>
            <a:endParaRPr/>
          </a:p>
          <a:p>
            <a:pPr indent="0" lvl="0" marL="0" marR="0" rtl="0" algn="just">
              <a:lnSpc>
                <a:spcPct val="115000"/>
              </a:lnSpc>
              <a:spcBef>
                <a:spcPts val="0"/>
              </a:spcBef>
              <a:spcAft>
                <a:spcPts val="0"/>
              </a:spcAft>
              <a:buSzPts val="2400"/>
              <a:buNone/>
            </a:pPr>
            <a:r>
              <a:rPr lang="en-GB" sz="2400"/>
              <a:t>Credit – asset disposal a/c</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If the asset is not used anymore or scrapped by the firm, the appropriate entries will be made in the asset account and provision for depreciation a/c only.</a:t>
            </a:r>
            <a:endParaRPr/>
          </a:p>
          <a:p>
            <a:pPr indent="0" lvl="0" marL="0" marR="0" rtl="0" algn="just">
              <a:lnSpc>
                <a:spcPct val="115000"/>
              </a:lnSpc>
              <a:spcBef>
                <a:spcPts val="0"/>
              </a:spcBef>
              <a:spcAft>
                <a:spcPts val="0"/>
              </a:spcAft>
              <a:buSzPts val="2400"/>
              <a:buNone/>
            </a:pPr>
            <a:r>
              <a:rPr lang="en-GB" sz="2400"/>
              <a:t>Debit – asset disposal a/c </a:t>
            </a:r>
            <a:endParaRPr/>
          </a:p>
          <a:p>
            <a:pPr indent="0" lvl="0" marL="0" marR="0" rtl="0" algn="just">
              <a:lnSpc>
                <a:spcPct val="115000"/>
              </a:lnSpc>
              <a:spcBef>
                <a:spcPts val="0"/>
              </a:spcBef>
              <a:spcAft>
                <a:spcPts val="0"/>
              </a:spcAft>
              <a:buSzPts val="2400"/>
              <a:buNone/>
            </a:pPr>
            <a:r>
              <a:rPr lang="en-GB" sz="2400"/>
              <a:t>Credit – asset a/c</a:t>
            </a:r>
            <a:endParaRPr/>
          </a:p>
          <a:p>
            <a:pPr indent="0" lvl="0" marL="0" marR="0" rtl="0" algn="just">
              <a:lnSpc>
                <a:spcPct val="115000"/>
              </a:lnSpc>
              <a:spcBef>
                <a:spcPts val="0"/>
              </a:spcBef>
              <a:spcAft>
                <a:spcPts val="0"/>
              </a:spcAft>
              <a:buSzPts val="2400"/>
              <a:buNone/>
            </a:pPr>
            <a:r>
              <a:t/>
            </a:r>
            <a:endParaRPr sz="2400"/>
          </a:p>
        </p:txBody>
      </p:sp>
      <p:sp>
        <p:nvSpPr>
          <p:cNvPr id="670" name="Google Shape;670;p6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71" name="Google Shape;671;p6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5" name="Shape 675"/>
        <p:cNvGrpSpPr/>
        <p:nvPr/>
      </p:nvGrpSpPr>
      <p:grpSpPr>
        <a:xfrm>
          <a:off x="0" y="0"/>
          <a:ext cx="0" cy="0"/>
          <a:chOff x="0" y="0"/>
          <a:chExt cx="0" cy="0"/>
        </a:xfrm>
      </p:grpSpPr>
      <p:sp>
        <p:nvSpPr>
          <p:cNvPr id="676" name="Google Shape;676;p6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77" name="Google Shape;677;p6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With the cost of the asset no longer in use.</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Debit – provision for depreciation for asset Credit – asset disposal a/c</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b="1" lang="en-GB" sz="2400"/>
              <a:t>With the total depreciation provided to date.</a:t>
            </a:r>
            <a:endParaRPr/>
          </a:p>
          <a:p>
            <a:pPr indent="0" lvl="0" marL="0" marR="0" rtl="0" algn="just">
              <a:lnSpc>
                <a:spcPct val="115000"/>
              </a:lnSpc>
              <a:spcBef>
                <a:spcPts val="0"/>
              </a:spcBef>
              <a:spcAft>
                <a:spcPts val="0"/>
              </a:spcAft>
              <a:buSzPts val="2400"/>
              <a:buNone/>
            </a:pPr>
            <a:r>
              <a:rPr lang="en-GB" sz="2400"/>
              <a:t>The balance in the disposal a/c after the above entries will either be a debit balance or a credit balance. A credit balance represents a profit on disposal, which is reported in the profit and loss a/c together with other incomes.  The entry will be: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Debit – asset disposal a/c </a:t>
            </a:r>
            <a:endParaRPr/>
          </a:p>
          <a:p>
            <a:pPr indent="0" lvl="0" marL="0" marR="0" rtl="0" algn="just">
              <a:lnSpc>
                <a:spcPct val="115000"/>
              </a:lnSpc>
              <a:spcBef>
                <a:spcPts val="0"/>
              </a:spcBef>
              <a:spcAft>
                <a:spcPts val="0"/>
              </a:spcAft>
              <a:buSzPts val="2400"/>
              <a:buNone/>
            </a:pPr>
            <a:r>
              <a:rPr lang="en-GB" sz="2400"/>
              <a:t>Credit – P&amp;L a/c</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78" name="Google Shape;678;p6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79" name="Google Shape;679;p6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83" name="Shape 683"/>
        <p:cNvGrpSpPr/>
        <p:nvPr/>
      </p:nvGrpSpPr>
      <p:grpSpPr>
        <a:xfrm>
          <a:off x="0" y="0"/>
          <a:ext cx="0" cy="0"/>
          <a:chOff x="0" y="0"/>
          <a:chExt cx="0" cy="0"/>
        </a:xfrm>
      </p:grpSpPr>
      <p:sp>
        <p:nvSpPr>
          <p:cNvPr id="684" name="Google Shape;684;p6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85" name="Google Shape;685;p6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With the balance in the account.</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debit balance in the asset disposal a/c is loss on disposal which is reported in the P&amp;L a/c as an expense and therefore the entry will be.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86" name="Google Shape;686;p6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87" name="Google Shape;687;p6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91" name="Shape 691"/>
        <p:cNvGrpSpPr/>
        <p:nvPr/>
      </p:nvGrpSpPr>
      <p:grpSpPr>
        <a:xfrm>
          <a:off x="0" y="0"/>
          <a:ext cx="0" cy="0"/>
          <a:chOff x="0" y="0"/>
          <a:chExt cx="0" cy="0"/>
        </a:xfrm>
      </p:grpSpPr>
      <p:sp>
        <p:nvSpPr>
          <p:cNvPr id="692" name="Google Shape;692;p6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693" name="Google Shape;693;p6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5:</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firm has a motor vehicle costing $.10, 000 total depreciation provided to date is $.8, 000. The firm decides to trade in the motor vehicle with a new one the value of the new one being $.5, 000.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 supplier of the new vehicle, agree with the firm that the old motor vehicle is worth $.3,000; therefore, the difference will be paid by cash.</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694" name="Google Shape;694;p6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95" name="Google Shape;695;p6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99" name="Shape 699"/>
        <p:cNvGrpSpPr/>
        <p:nvPr/>
      </p:nvGrpSpPr>
      <p:grpSpPr>
        <a:xfrm>
          <a:off x="0" y="0"/>
          <a:ext cx="0" cy="0"/>
          <a:chOff x="0" y="0"/>
          <a:chExt cx="0" cy="0"/>
        </a:xfrm>
      </p:grpSpPr>
      <p:sp>
        <p:nvSpPr>
          <p:cNvPr id="700" name="Google Shape;700;p6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01" name="Google Shape;701;p6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5:</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02" name="Google Shape;702;p6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03" name="Google Shape;703;p6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704" name="Google Shape;704;p64"/>
          <p:cNvPicPr preferRelativeResize="0"/>
          <p:nvPr/>
        </p:nvPicPr>
        <p:blipFill rotWithShape="1">
          <a:blip r:embed="rId3">
            <a:alphaModFix/>
          </a:blip>
          <a:srcRect b="0" l="0" r="0" t="0"/>
          <a:stretch/>
        </p:blipFill>
        <p:spPr>
          <a:xfrm>
            <a:off x="1022278" y="1881820"/>
            <a:ext cx="8286822" cy="2488525"/>
          </a:xfrm>
          <a:prstGeom prst="rect">
            <a:avLst/>
          </a:prstGeom>
          <a:noFill/>
          <a:ln>
            <a:noFill/>
          </a:ln>
        </p:spPr>
      </p:pic>
      <p:pic>
        <p:nvPicPr>
          <p:cNvPr id="705" name="Google Shape;705;p64"/>
          <p:cNvPicPr preferRelativeResize="0"/>
          <p:nvPr/>
        </p:nvPicPr>
        <p:blipFill rotWithShape="1">
          <a:blip r:embed="rId4">
            <a:alphaModFix/>
          </a:blip>
          <a:srcRect b="0" l="0" r="0" t="0"/>
          <a:stretch/>
        </p:blipFill>
        <p:spPr>
          <a:xfrm>
            <a:off x="1022278" y="3923030"/>
            <a:ext cx="8286822" cy="2233654"/>
          </a:xfrm>
          <a:prstGeom prst="rect">
            <a:avLst/>
          </a:prstGeom>
          <a:noFill/>
          <a:ln>
            <a:noFill/>
          </a:ln>
        </p:spPr>
      </p:pic>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09" name="Shape 709"/>
        <p:cNvGrpSpPr/>
        <p:nvPr/>
      </p:nvGrpSpPr>
      <p:grpSpPr>
        <a:xfrm>
          <a:off x="0" y="0"/>
          <a:ext cx="0" cy="0"/>
          <a:chOff x="0" y="0"/>
          <a:chExt cx="0" cy="0"/>
        </a:xfrm>
      </p:grpSpPr>
      <p:sp>
        <p:nvSpPr>
          <p:cNvPr id="710" name="Google Shape;710;p6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11" name="Google Shape;711;p6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5:</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12" name="Google Shape;712;p6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13" name="Google Shape;713;p6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714" name="Google Shape;714;p65"/>
          <p:cNvPicPr preferRelativeResize="0"/>
          <p:nvPr/>
        </p:nvPicPr>
        <p:blipFill rotWithShape="1">
          <a:blip r:embed="rId3">
            <a:alphaModFix/>
          </a:blip>
          <a:srcRect b="0" l="0" r="0" t="0"/>
          <a:stretch/>
        </p:blipFill>
        <p:spPr>
          <a:xfrm>
            <a:off x="912822" y="1710903"/>
            <a:ext cx="7748578" cy="4713360"/>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18" name="Shape 718"/>
        <p:cNvGrpSpPr/>
        <p:nvPr/>
      </p:nvGrpSpPr>
      <p:grpSpPr>
        <a:xfrm>
          <a:off x="0" y="0"/>
          <a:ext cx="0" cy="0"/>
          <a:chOff x="0" y="0"/>
          <a:chExt cx="0" cy="0"/>
        </a:xfrm>
      </p:grpSpPr>
      <p:sp>
        <p:nvSpPr>
          <p:cNvPr id="719" name="Google Shape;719;p6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20" name="Google Shape;720;p66"/>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NB: </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If the firm trades in an old asset for a new one, the following entries will be made in addition to the movements in the asset and depreciation a/c.</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Debit – asset a/c (value of the new asset)</a:t>
            </a:r>
            <a:endParaRPr/>
          </a:p>
          <a:p>
            <a:pPr indent="0" lvl="0" marL="0" marR="0" rtl="0" algn="just">
              <a:lnSpc>
                <a:spcPct val="115000"/>
              </a:lnSpc>
              <a:spcBef>
                <a:spcPts val="0"/>
              </a:spcBef>
              <a:spcAft>
                <a:spcPts val="0"/>
              </a:spcAft>
              <a:buSzPts val="2400"/>
              <a:buNone/>
            </a:pPr>
            <a:r>
              <a:rPr lang="en-GB" sz="2400"/>
              <a:t>Credit – cashbook (cash paid as difference of new value i.e. trade in value of old asset) Asset disposal a/c (with trade-in value of old asset)</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21" name="Google Shape;721;p6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22" name="Google Shape;722;p6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6" name="Shape 726"/>
        <p:cNvGrpSpPr/>
        <p:nvPr/>
      </p:nvGrpSpPr>
      <p:grpSpPr>
        <a:xfrm>
          <a:off x="0" y="0"/>
          <a:ext cx="0" cy="0"/>
          <a:chOff x="0" y="0"/>
          <a:chExt cx="0" cy="0"/>
        </a:xfrm>
      </p:grpSpPr>
      <p:sp>
        <p:nvSpPr>
          <p:cNvPr id="727" name="Google Shape;727;p6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28" name="Google Shape;728;p6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ACCRUALS (Revenues and Expenses)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Revenue (Income);</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Accrued Income</a:t>
            </a:r>
            <a:endParaRPr/>
          </a:p>
          <a:p>
            <a:pPr indent="0" lvl="0" marL="0" marR="0" rtl="0" algn="just">
              <a:lnSpc>
                <a:spcPct val="115000"/>
              </a:lnSpc>
              <a:spcBef>
                <a:spcPts val="0"/>
              </a:spcBef>
              <a:spcAft>
                <a:spcPts val="0"/>
              </a:spcAft>
              <a:buSzPts val="2400"/>
              <a:buNone/>
            </a:pPr>
            <a:r>
              <a:rPr lang="en-GB" sz="2400"/>
              <a:t>This is income that relates to the current year but cash has not yet been received. An accrued income should be reported in the profit &amp; loss account and the same income will     be shown in the balance sheet as a current asset.</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29" name="Google Shape;729;p6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30" name="Google Shape;730;p6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34" name="Shape 734"/>
        <p:cNvGrpSpPr/>
        <p:nvPr/>
      </p:nvGrpSpPr>
      <p:grpSpPr>
        <a:xfrm>
          <a:off x="0" y="0"/>
          <a:ext cx="0" cy="0"/>
          <a:chOff x="0" y="0"/>
          <a:chExt cx="0" cy="0"/>
        </a:xfrm>
      </p:grpSpPr>
      <p:sp>
        <p:nvSpPr>
          <p:cNvPr id="735" name="Google Shape;735;p6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36" name="Google Shape;736;p6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6</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firm lets out part of its properties and receives rent of $.20, 000 per month, assuming that this is the first year of renting and rent is received in arrears (rent 4 January is received early Feb). in the year 2022</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37" name="Google Shape;737;p6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38" name="Google Shape;738;p6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42" name="Shape 742"/>
        <p:cNvGrpSpPr/>
        <p:nvPr/>
      </p:nvGrpSpPr>
      <p:grpSpPr>
        <a:xfrm>
          <a:off x="0" y="0"/>
          <a:ext cx="0" cy="0"/>
          <a:chOff x="0" y="0"/>
          <a:chExt cx="0" cy="0"/>
        </a:xfrm>
      </p:grpSpPr>
      <p:sp>
        <p:nvSpPr>
          <p:cNvPr id="743" name="Google Shape;743;p6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44" name="Google Shape;744;p6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6</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45" name="Google Shape;745;p6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46" name="Google Shape;746;p6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747" name="Google Shape;747;p69"/>
          <p:cNvPicPr preferRelativeResize="0"/>
          <p:nvPr/>
        </p:nvPicPr>
        <p:blipFill rotWithShape="1">
          <a:blip r:embed="rId3">
            <a:alphaModFix/>
          </a:blip>
          <a:srcRect b="0" l="0" r="0" t="0"/>
          <a:stretch/>
        </p:blipFill>
        <p:spPr>
          <a:xfrm>
            <a:off x="1403278" y="1640500"/>
            <a:ext cx="7283522" cy="5074508"/>
          </a:xfrm>
          <a:prstGeom prst="rect">
            <a:avLst/>
          </a:prstGeom>
          <a:noFill/>
          <a:ln>
            <a:noFill/>
          </a:ln>
        </p:spPr>
      </p:pic>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51" name="Shape 751"/>
        <p:cNvGrpSpPr/>
        <p:nvPr/>
      </p:nvGrpSpPr>
      <p:grpSpPr>
        <a:xfrm>
          <a:off x="0" y="0"/>
          <a:ext cx="0" cy="0"/>
          <a:chOff x="0" y="0"/>
          <a:chExt cx="0" cy="0"/>
        </a:xfrm>
      </p:grpSpPr>
      <p:sp>
        <p:nvSpPr>
          <p:cNvPr id="752" name="Google Shape;752;p7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53" name="Google Shape;753;p7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6</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54" name="Google Shape;754;p7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55" name="Google Shape;755;p7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756" name="Google Shape;756;p70"/>
          <p:cNvPicPr preferRelativeResize="0"/>
          <p:nvPr/>
        </p:nvPicPr>
        <p:blipFill rotWithShape="1">
          <a:blip r:embed="rId3">
            <a:alphaModFix/>
          </a:blip>
          <a:srcRect b="0" l="0" r="0" t="0"/>
          <a:stretch/>
        </p:blipFill>
        <p:spPr>
          <a:xfrm>
            <a:off x="1212778" y="1360170"/>
            <a:ext cx="7054922" cy="5747004"/>
          </a:xfrm>
          <a:prstGeom prst="rect">
            <a:avLst/>
          </a:prstGeom>
          <a:noFill/>
          <a:ln>
            <a:noFill/>
          </a:ln>
        </p:spPr>
      </p:pic>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60" name="Shape 760"/>
        <p:cNvGrpSpPr/>
        <p:nvPr/>
      </p:nvGrpSpPr>
      <p:grpSpPr>
        <a:xfrm>
          <a:off x="0" y="0"/>
          <a:ext cx="0" cy="0"/>
          <a:chOff x="0" y="0"/>
          <a:chExt cx="0" cy="0"/>
        </a:xfrm>
      </p:grpSpPr>
      <p:sp>
        <p:nvSpPr>
          <p:cNvPr id="761" name="Google Shape;761;p7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62" name="Google Shape;762;p7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6</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Although the cashbook is showing that rent received amounts $220,000, the full rental income of $240,000 will be reported in the Profit &amp; Loss a/c as rent income and the accrued rent for Dec of $.20,000 will be reported in the balance sheet as a current asset.</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63" name="Google Shape;763;p7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64" name="Google Shape;764;p7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68" name="Shape 768"/>
        <p:cNvGrpSpPr/>
        <p:nvPr/>
      </p:nvGrpSpPr>
      <p:grpSpPr>
        <a:xfrm>
          <a:off x="0" y="0"/>
          <a:ext cx="0" cy="0"/>
          <a:chOff x="0" y="0"/>
          <a:chExt cx="0" cy="0"/>
        </a:xfrm>
      </p:grpSpPr>
      <p:sp>
        <p:nvSpPr>
          <p:cNvPr id="769" name="Google Shape;769;p7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70" name="Google Shape;770;p7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Expenses: Accrued Expenses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An accrued expense is an expense that is payable or due for payment but has not yet been paid during that period. An accrued expense should be charged in the P&amp;L account and shown in the Statement of Financial Position as a current liability. </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Assume in the above example that the firm is meant to pay the rent, thus it becomes an expense with the facts still the same i.e. $.20, 000 payable in arrears.  The ledger account will be as follows.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71" name="Google Shape;771;p7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72" name="Google Shape;772;p7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76" name="Shape 776"/>
        <p:cNvGrpSpPr/>
        <p:nvPr/>
      </p:nvGrpSpPr>
      <p:grpSpPr>
        <a:xfrm>
          <a:off x="0" y="0"/>
          <a:ext cx="0" cy="0"/>
          <a:chOff x="0" y="0"/>
          <a:chExt cx="0" cy="0"/>
        </a:xfrm>
      </p:grpSpPr>
      <p:sp>
        <p:nvSpPr>
          <p:cNvPr id="777" name="Google Shape;777;p7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78" name="Google Shape;778;p7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Expenses: Accrued Expenses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79" name="Google Shape;779;p7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80" name="Google Shape;780;p7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781" name="Google Shape;781;p73"/>
          <p:cNvPicPr preferRelativeResize="0"/>
          <p:nvPr/>
        </p:nvPicPr>
        <p:blipFill rotWithShape="1">
          <a:blip r:embed="rId3">
            <a:alphaModFix/>
          </a:blip>
          <a:srcRect b="0" l="0" r="0" t="0"/>
          <a:stretch/>
        </p:blipFill>
        <p:spPr>
          <a:xfrm>
            <a:off x="912822" y="1736089"/>
            <a:ext cx="8575487" cy="4333533"/>
          </a:xfrm>
          <a:prstGeom prst="rect">
            <a:avLst/>
          </a:prstGeom>
          <a:noFill/>
          <a:ln>
            <a:noFill/>
          </a:ln>
        </p:spPr>
      </p:pic>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85" name="Shape 785"/>
        <p:cNvGrpSpPr/>
        <p:nvPr/>
      </p:nvGrpSpPr>
      <p:grpSpPr>
        <a:xfrm>
          <a:off x="0" y="0"/>
          <a:ext cx="0" cy="0"/>
          <a:chOff x="0" y="0"/>
          <a:chExt cx="0" cy="0"/>
        </a:xfrm>
      </p:grpSpPr>
      <p:sp>
        <p:nvSpPr>
          <p:cNvPr id="786" name="Google Shape;786;p7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87" name="Google Shape;787;p7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Expenses: Accrued Expenses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88" name="Google Shape;788;p7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89" name="Google Shape;789;p7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790" name="Google Shape;790;p74"/>
          <p:cNvPicPr preferRelativeResize="0"/>
          <p:nvPr/>
        </p:nvPicPr>
        <p:blipFill rotWithShape="1">
          <a:blip r:embed="rId3">
            <a:alphaModFix/>
          </a:blip>
          <a:srcRect b="0" l="0" r="0" t="0"/>
          <a:stretch/>
        </p:blipFill>
        <p:spPr>
          <a:xfrm>
            <a:off x="1022278" y="1508515"/>
            <a:ext cx="6461891" cy="5026529"/>
          </a:xfrm>
          <a:prstGeom prst="rect">
            <a:avLst/>
          </a:prstGeom>
          <a:noFill/>
          <a:ln>
            <a:noFill/>
          </a:ln>
        </p:spPr>
      </p:pic>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94" name="Shape 794"/>
        <p:cNvGrpSpPr/>
        <p:nvPr/>
      </p:nvGrpSpPr>
      <p:grpSpPr>
        <a:xfrm>
          <a:off x="0" y="0"/>
          <a:ext cx="0" cy="0"/>
          <a:chOff x="0" y="0"/>
          <a:chExt cx="0" cy="0"/>
        </a:xfrm>
      </p:grpSpPr>
      <p:sp>
        <p:nvSpPr>
          <p:cNvPr id="795" name="Google Shape;795;p7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796" name="Google Shape;796;p7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PREPAYMENTS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b="1" lang="en-GB" sz="2400"/>
              <a:t>PREPAID INCOME</a:t>
            </a:r>
            <a:endParaRPr/>
          </a:p>
          <a:p>
            <a:pPr indent="0" lvl="0" marL="0" marR="0" rtl="0" algn="just">
              <a:lnSpc>
                <a:spcPct val="115000"/>
              </a:lnSpc>
              <a:spcBef>
                <a:spcPts val="0"/>
              </a:spcBef>
              <a:spcAft>
                <a:spcPts val="0"/>
              </a:spcAft>
              <a:buSzPts val="2400"/>
              <a:buNone/>
            </a:pPr>
            <a:r>
              <a:rPr lang="en-GB" sz="2400"/>
              <a:t>This is income that is not yet due but cash has been received for it.  This happens where an income is payable in advance e.g. Rent payable 3 months in advance. A prepaid income should not be reported in the current financial period but should be carried forward and reported in the period it relates to.</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The accounting treatment will be to show it as a current liability.</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797" name="Google Shape;797;p7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798" name="Google Shape;798;p7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02" name="Shape 802"/>
        <p:cNvGrpSpPr/>
        <p:nvPr/>
      </p:nvGrpSpPr>
      <p:grpSpPr>
        <a:xfrm>
          <a:off x="0" y="0"/>
          <a:ext cx="0" cy="0"/>
          <a:chOff x="0" y="0"/>
          <a:chExt cx="0" cy="0"/>
        </a:xfrm>
      </p:grpSpPr>
      <p:sp>
        <p:nvSpPr>
          <p:cNvPr id="803" name="Google Shape;803;p7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04" name="Google Shape;804;p76"/>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7:</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firm receives rent income of $.50, 000 per month payable quarterly in advance.  Assuming that the firm’s rental income began in 1st March and the financial year, end is on 31st December 2022.  The ledger accounts will be:</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05" name="Google Shape;805;p7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06" name="Google Shape;806;p7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807" name="Google Shape;807;p76"/>
          <p:cNvPicPr preferRelativeResize="0"/>
          <p:nvPr/>
        </p:nvPicPr>
        <p:blipFill rotWithShape="1">
          <a:blip r:embed="rId3">
            <a:alphaModFix/>
          </a:blip>
          <a:srcRect b="0" l="0" r="0" t="0"/>
          <a:stretch/>
        </p:blipFill>
        <p:spPr>
          <a:xfrm>
            <a:off x="1022278" y="4233672"/>
            <a:ext cx="8763438" cy="1328928"/>
          </a:xfrm>
          <a:prstGeom prst="rect">
            <a:avLst/>
          </a:prstGeom>
          <a:noFill/>
          <a:ln>
            <a:noFill/>
          </a:ln>
        </p:spPr>
      </p:pic>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11" name="Shape 811"/>
        <p:cNvGrpSpPr/>
        <p:nvPr/>
      </p:nvGrpSpPr>
      <p:grpSpPr>
        <a:xfrm>
          <a:off x="0" y="0"/>
          <a:ext cx="0" cy="0"/>
          <a:chOff x="0" y="0"/>
          <a:chExt cx="0" cy="0"/>
        </a:xfrm>
      </p:grpSpPr>
      <p:sp>
        <p:nvSpPr>
          <p:cNvPr id="812" name="Google Shape;812;p7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13" name="Google Shape;813;p77"/>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7:</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14" name="Google Shape;814;p7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15" name="Google Shape;815;p7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816" name="Google Shape;816;p77"/>
          <p:cNvPicPr preferRelativeResize="0"/>
          <p:nvPr/>
        </p:nvPicPr>
        <p:blipFill rotWithShape="1">
          <a:blip r:embed="rId3">
            <a:alphaModFix/>
          </a:blip>
          <a:srcRect b="0" l="0" r="0" t="0"/>
          <a:stretch/>
        </p:blipFill>
        <p:spPr>
          <a:xfrm>
            <a:off x="1022278" y="1942666"/>
            <a:ext cx="8495390" cy="3621700"/>
          </a:xfrm>
          <a:prstGeom prst="rect">
            <a:avLst/>
          </a:prstGeom>
          <a:noFill/>
          <a:ln>
            <a:noFill/>
          </a:ln>
        </p:spPr>
      </p:pic>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20" name="Shape 820"/>
        <p:cNvGrpSpPr/>
        <p:nvPr/>
      </p:nvGrpSpPr>
      <p:grpSpPr>
        <a:xfrm>
          <a:off x="0" y="0"/>
          <a:ext cx="0" cy="0"/>
          <a:chOff x="0" y="0"/>
          <a:chExt cx="0" cy="0"/>
        </a:xfrm>
      </p:grpSpPr>
      <p:sp>
        <p:nvSpPr>
          <p:cNvPr id="821" name="Google Shape;821;p7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22" name="Google Shape;822;p78"/>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7:</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23" name="Google Shape;823;p7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24" name="Google Shape;824;p7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825" name="Google Shape;825;p78"/>
          <p:cNvPicPr preferRelativeResize="0"/>
          <p:nvPr/>
        </p:nvPicPr>
        <p:blipFill rotWithShape="1">
          <a:blip r:embed="rId3">
            <a:alphaModFix/>
          </a:blip>
          <a:srcRect b="0" l="0" r="0" t="0"/>
          <a:stretch/>
        </p:blipFill>
        <p:spPr>
          <a:xfrm>
            <a:off x="1022278" y="2105660"/>
            <a:ext cx="8262202" cy="3677580"/>
          </a:xfrm>
          <a:prstGeom prst="rect">
            <a:avLst/>
          </a:prstGeom>
          <a:noFill/>
          <a:ln>
            <a:noFill/>
          </a:ln>
        </p:spPr>
      </p:pic>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29" name="Shape 829"/>
        <p:cNvGrpSpPr/>
        <p:nvPr/>
      </p:nvGrpSpPr>
      <p:grpSpPr>
        <a:xfrm>
          <a:off x="0" y="0"/>
          <a:ext cx="0" cy="0"/>
          <a:chOff x="0" y="0"/>
          <a:chExt cx="0" cy="0"/>
        </a:xfrm>
      </p:grpSpPr>
      <p:sp>
        <p:nvSpPr>
          <p:cNvPr id="830" name="Google Shape;830;p79"/>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31" name="Google Shape;831;p79"/>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Rent for the 4 quarters of 12 months has been received as per the cashbook but because the end of the financial year is at 31 Dec, rent for 2 months is pre-paid.  This $.10, 000 is not charged in the P&amp;L but is carried forward as current liability in the balance sheet.</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32" name="Google Shape;832;p7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33" name="Google Shape;833;p7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7" name="Shape 837"/>
        <p:cNvGrpSpPr/>
        <p:nvPr/>
      </p:nvGrpSpPr>
      <p:grpSpPr>
        <a:xfrm>
          <a:off x="0" y="0"/>
          <a:ext cx="0" cy="0"/>
          <a:chOff x="0" y="0"/>
          <a:chExt cx="0" cy="0"/>
        </a:xfrm>
      </p:grpSpPr>
      <p:sp>
        <p:nvSpPr>
          <p:cNvPr id="838" name="Google Shape;838;p80"/>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39" name="Google Shape;839;p80"/>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PREPAID EXPENSES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A prepaid expense is an expense that is not payable but cash has already been paid.  A prepaid expense should not be charged in the P&amp;L a/c but should be carried forward to the next financial period and should be shown in the balance sheet as a current asset.</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40" name="Google Shape;840;p8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41" name="Google Shape;841;p8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5" name="Shape 845"/>
        <p:cNvGrpSpPr/>
        <p:nvPr/>
      </p:nvGrpSpPr>
      <p:grpSpPr>
        <a:xfrm>
          <a:off x="0" y="0"/>
          <a:ext cx="0" cy="0"/>
          <a:chOff x="0" y="0"/>
          <a:chExt cx="0" cy="0"/>
        </a:xfrm>
      </p:grpSpPr>
      <p:sp>
        <p:nvSpPr>
          <p:cNvPr id="846" name="Google Shape;846;p81"/>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47" name="Google Shape;847;p81"/>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8</a:t>
            </a:r>
            <a:endParaRPr/>
          </a:p>
          <a:p>
            <a:pPr indent="0" lvl="0" marL="0" marR="0" rtl="0" algn="just">
              <a:lnSpc>
                <a:spcPct val="115000"/>
              </a:lnSpc>
              <a:spcBef>
                <a:spcPts val="0"/>
              </a:spcBef>
              <a:spcAft>
                <a:spcPts val="0"/>
              </a:spcAft>
              <a:buSzPts val="2400"/>
              <a:buNone/>
            </a:pPr>
            <a:r>
              <a:rPr lang="en-GB" sz="2400"/>
              <a:t>Assume as in the previous illustration, that all the facts are as stated except that rent is an expense.  The ledger accounts is as follows: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48" name="Google Shape;848;p8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49" name="Google Shape;849;p8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850" name="Google Shape;850;p81"/>
          <p:cNvPicPr preferRelativeResize="0"/>
          <p:nvPr/>
        </p:nvPicPr>
        <p:blipFill rotWithShape="1">
          <a:blip r:embed="rId3">
            <a:alphaModFix/>
          </a:blip>
          <a:srcRect b="0" l="0" r="0" t="0"/>
          <a:stretch/>
        </p:blipFill>
        <p:spPr>
          <a:xfrm>
            <a:off x="912822" y="2691110"/>
            <a:ext cx="8312222" cy="3543613"/>
          </a:xfrm>
          <a:prstGeom prst="rect">
            <a:avLst/>
          </a:prstGeom>
          <a:noFill/>
          <a:ln>
            <a:noFill/>
          </a:ln>
        </p:spPr>
      </p:pic>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54" name="Shape 854"/>
        <p:cNvGrpSpPr/>
        <p:nvPr/>
      </p:nvGrpSpPr>
      <p:grpSpPr>
        <a:xfrm>
          <a:off x="0" y="0"/>
          <a:ext cx="0" cy="0"/>
          <a:chOff x="0" y="0"/>
          <a:chExt cx="0" cy="0"/>
        </a:xfrm>
      </p:grpSpPr>
      <p:sp>
        <p:nvSpPr>
          <p:cNvPr id="855" name="Google Shape;855;p82"/>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56" name="Google Shape;856;p82"/>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Example 8</a:t>
            </a:r>
            <a:endParaRPr/>
          </a:p>
          <a:p>
            <a:pPr indent="0" lvl="0" marL="0" marR="0" rtl="0" algn="just">
              <a:lnSpc>
                <a:spcPct val="115000"/>
              </a:lnSpc>
              <a:spcBef>
                <a:spcPts val="0"/>
              </a:spcBef>
              <a:spcAft>
                <a:spcPts val="0"/>
              </a:spcAft>
              <a:buSzPts val="2400"/>
              <a:buNone/>
            </a:pPr>
            <a:r>
              <a:rPr lang="en-GB" sz="2400"/>
              <a:t>Assume as in the previous illustration, that all the facts are as stated except that rent is an expense.  The ledger accounts is as follows: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57" name="Google Shape;857;p8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58" name="Google Shape;858;p8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859" name="Google Shape;859;p82"/>
          <p:cNvPicPr preferRelativeResize="0"/>
          <p:nvPr/>
        </p:nvPicPr>
        <p:blipFill rotWithShape="1">
          <a:blip r:embed="rId3">
            <a:alphaModFix/>
          </a:blip>
          <a:srcRect b="0" l="0" r="0" t="0"/>
          <a:stretch/>
        </p:blipFill>
        <p:spPr>
          <a:xfrm>
            <a:off x="1022278" y="2639059"/>
            <a:ext cx="8210622" cy="3654621"/>
          </a:xfrm>
          <a:prstGeom prst="rect">
            <a:avLst/>
          </a:prstGeom>
          <a:noFill/>
          <a:ln>
            <a:noFill/>
          </a:ln>
        </p:spPr>
      </p:pic>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3" name="Shape 863"/>
        <p:cNvGrpSpPr/>
        <p:nvPr/>
      </p:nvGrpSpPr>
      <p:grpSpPr>
        <a:xfrm>
          <a:off x="0" y="0"/>
          <a:ext cx="0" cy="0"/>
          <a:chOff x="0" y="0"/>
          <a:chExt cx="0" cy="0"/>
        </a:xfrm>
      </p:grpSpPr>
      <p:sp>
        <p:nvSpPr>
          <p:cNvPr id="864" name="Google Shape;864;p83"/>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65" name="Google Shape;865;p83"/>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NB: </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Rent of $100,000 for 2 months is carried forward to the next financial period and shown in the balance sheet as a current asset.</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rPr lang="en-GB" sz="2400"/>
              <a:t>Accrued Incomes and Expenses and Prepaid Incomes and Expenses are shown in the Balance Sheet as follows:</a:t>
            </a:r>
            <a:endParaRPr/>
          </a:p>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66" name="Google Shape;866;p8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67" name="Google Shape;867;p8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71" name="Shape 871"/>
        <p:cNvGrpSpPr/>
        <p:nvPr/>
      </p:nvGrpSpPr>
      <p:grpSpPr>
        <a:xfrm>
          <a:off x="0" y="0"/>
          <a:ext cx="0" cy="0"/>
          <a:chOff x="0" y="0"/>
          <a:chExt cx="0" cy="0"/>
        </a:xfrm>
      </p:grpSpPr>
      <p:sp>
        <p:nvSpPr>
          <p:cNvPr id="872" name="Google Shape;872;p84"/>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t/>
            </a:r>
            <a:endParaRPr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73" name="Google Shape;873;p8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74" name="Google Shape;874;p8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875" name="Google Shape;875;p84"/>
          <p:cNvPicPr preferRelativeResize="0"/>
          <p:nvPr/>
        </p:nvPicPr>
        <p:blipFill rotWithShape="1">
          <a:blip r:embed="rId3">
            <a:alphaModFix/>
          </a:blip>
          <a:srcRect b="0" l="0" r="0" t="0"/>
          <a:stretch/>
        </p:blipFill>
        <p:spPr>
          <a:xfrm>
            <a:off x="1016000" y="597877"/>
            <a:ext cx="7810500" cy="5993423"/>
          </a:xfrm>
          <a:prstGeom prst="rect">
            <a:avLst/>
          </a:prstGeom>
          <a:noFill/>
          <a:ln>
            <a:noFill/>
          </a:ln>
        </p:spPr>
      </p:pic>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79" name="Shape 879"/>
        <p:cNvGrpSpPr/>
        <p:nvPr/>
      </p:nvGrpSpPr>
      <p:grpSpPr>
        <a:xfrm>
          <a:off x="0" y="0"/>
          <a:ext cx="0" cy="0"/>
          <a:chOff x="0" y="0"/>
          <a:chExt cx="0" cy="0"/>
        </a:xfrm>
      </p:grpSpPr>
      <p:sp>
        <p:nvSpPr>
          <p:cNvPr id="880" name="Google Shape;880;p8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GB" sz="3200"/>
              <a:t>ADJUSTMENTS</a:t>
            </a:r>
            <a:endParaRPr sz="3200"/>
          </a:p>
        </p:txBody>
      </p:sp>
      <p:sp>
        <p:nvSpPr>
          <p:cNvPr id="881" name="Google Shape;881;p8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b="1" lang="en-GB" sz="2400"/>
              <a:t>NB: </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rPr lang="en-GB" sz="2400"/>
              <a:t>Check on the highlighted items in blue fonts (The Prepaid &amp; accrued incomes and the accrued and prepaid expenses)</a:t>
            </a:r>
            <a:endParaRPr/>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b="1" sz="2400"/>
          </a:p>
          <a:p>
            <a:pPr indent="0" lvl="0" marL="0" marR="0" rtl="0" algn="just">
              <a:lnSpc>
                <a:spcPct val="115000"/>
              </a:lnSpc>
              <a:spcBef>
                <a:spcPts val="0"/>
              </a:spcBef>
              <a:spcAft>
                <a:spcPts val="0"/>
              </a:spcAft>
              <a:buSzPts val="2400"/>
              <a:buNone/>
            </a:pPr>
            <a:r>
              <a:t/>
            </a:r>
            <a:endParaRPr sz="2400"/>
          </a:p>
        </p:txBody>
      </p:sp>
      <p:sp>
        <p:nvSpPr>
          <p:cNvPr id="882" name="Google Shape;882;p8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83" name="Google Shape;883;p8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887" name="Shape 887"/>
        <p:cNvGrpSpPr/>
        <p:nvPr/>
      </p:nvGrpSpPr>
      <p:grpSpPr>
        <a:xfrm>
          <a:off x="0" y="0"/>
          <a:ext cx="0" cy="0"/>
          <a:chOff x="0" y="0"/>
          <a:chExt cx="0" cy="0"/>
        </a:xfrm>
      </p:grpSpPr>
      <p:sp>
        <p:nvSpPr>
          <p:cNvPr id="888" name="Google Shape;888;g2931bb61997_0_186"/>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89" name="Google Shape;889;g2931bb61997_0_186"/>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890" name="Google Shape;890;g2931bb61997_0_186"/>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891" name="Google Shape;891;g2931bb61997_0_186"/>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892" name="Google Shape;892;g2931bb61997_0_186"/>
          <p:cNvSpPr txBox="1"/>
          <p:nvPr>
            <p:ph type="title"/>
          </p:nvPr>
        </p:nvSpPr>
        <p:spPr>
          <a:xfrm>
            <a:off x="324575" y="508050"/>
            <a:ext cx="12192000" cy="5042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ts val="990"/>
              <a:buFont typeface="Arial"/>
              <a:buNone/>
            </a:pPr>
            <a:r>
              <a:rPr b="1" lang="en-GB">
                <a:solidFill>
                  <a:schemeClr val="lt1"/>
                </a:solidFill>
              </a:rPr>
              <a:t>References</a:t>
            </a:r>
            <a:endParaRPr b="1">
              <a:solidFill>
                <a:schemeClr val="lt1"/>
              </a:solidFill>
            </a:endParaRPr>
          </a:p>
          <a:p>
            <a:pPr indent="-457200" lvl="0" marL="457200" rtl="0" algn="l">
              <a:lnSpc>
                <a:spcPct val="100000"/>
              </a:lnSpc>
              <a:spcBef>
                <a:spcPts val="0"/>
              </a:spcBef>
              <a:spcAft>
                <a:spcPts val="0"/>
              </a:spcAft>
              <a:buClr>
                <a:schemeClr val="dk1"/>
              </a:buClr>
              <a:buSzPct val="28366"/>
              <a:buFont typeface="Arial"/>
              <a:buNone/>
            </a:pPr>
            <a:r>
              <a:rPr lang="en-GB" sz="3877">
                <a:solidFill>
                  <a:schemeClr val="lt1"/>
                </a:solidFill>
              </a:rPr>
              <a:t>IASB. (n.d.). international financial reporting. </a:t>
            </a:r>
            <a:r>
              <a:rPr lang="en-GB" sz="3877" u="sng">
                <a:solidFill>
                  <a:srgbClr val="00FFFF"/>
                </a:solidFill>
                <a:hlinkClick r:id="rId3">
                  <a:extLst>
                    <a:ext uri="{A12FA001-AC4F-418D-AE19-62706E023703}">
                      <ahyp:hlinkClr val="tx"/>
                    </a:ext>
                  </a:extLst>
                </a:hlinkClick>
              </a:rPr>
              <a:t>https://www.ifrs.org</a:t>
            </a:r>
            <a:r>
              <a:rPr b="1" lang="en-GB" sz="3977">
                <a:solidFill>
                  <a:srgbClr val="00FFFF"/>
                </a:solidFill>
              </a:rPr>
              <a:t> </a:t>
            </a:r>
            <a:r>
              <a:rPr b="1" lang="en-GB" sz="3866">
                <a:solidFill>
                  <a:srgbClr val="00FFFF"/>
                </a:solidFill>
              </a:rPr>
              <a:t> </a:t>
            </a:r>
            <a:r>
              <a:rPr b="1" lang="en-GB" sz="3311">
                <a:solidFill>
                  <a:srgbClr val="00FFFF"/>
                </a:solidFill>
                <a:latin typeface="Times New Roman"/>
                <a:ea typeface="Times New Roman"/>
                <a:cs typeface="Times New Roman"/>
                <a:sym typeface="Times New Roman"/>
              </a:rPr>
              <a:t> </a:t>
            </a:r>
            <a:r>
              <a:rPr b="1" lang="en-GB" sz="3311">
                <a:solidFill>
                  <a:schemeClr val="dk1"/>
                </a:solidFill>
                <a:latin typeface="Times New Roman"/>
                <a:ea typeface="Times New Roman"/>
                <a:cs typeface="Times New Roman"/>
                <a:sym typeface="Times New Roman"/>
              </a:rPr>
              <a:t> </a:t>
            </a:r>
            <a:endParaRPr b="1" sz="7111">
              <a:solidFill>
                <a:schemeClr val="lt1"/>
              </a:solidFill>
            </a:endParaRPr>
          </a:p>
          <a:p>
            <a:pPr indent="0" lvl="0" marL="0" rtl="0" algn="l">
              <a:lnSpc>
                <a:spcPct val="80000"/>
              </a:lnSpc>
              <a:spcBef>
                <a:spcPts val="0"/>
              </a:spcBef>
              <a:spcAft>
                <a:spcPts val="0"/>
              </a:spcAft>
              <a:buClr>
                <a:schemeClr val="dk1"/>
              </a:buClr>
              <a:buSzPts val="99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ct val="119047"/>
              <a:buFont typeface="Twentieth Century"/>
              <a:buNone/>
            </a:pPr>
            <a:r>
              <a:t/>
            </a:r>
            <a:endParaRPr sz="4200">
              <a:solidFill>
                <a:schemeClr val="lt1"/>
              </a:solidFill>
            </a:endParaRPr>
          </a:p>
        </p:txBody>
      </p:sp>
      <p:cxnSp>
        <p:nvCxnSpPr>
          <p:cNvPr id="893" name="Google Shape;893;g2931bb61997_0_186"/>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97" name="Shape 897"/>
        <p:cNvGrpSpPr/>
        <p:nvPr/>
      </p:nvGrpSpPr>
      <p:grpSpPr>
        <a:xfrm>
          <a:off x="0" y="0"/>
          <a:ext cx="0" cy="0"/>
          <a:chOff x="0" y="0"/>
          <a:chExt cx="0" cy="0"/>
        </a:xfrm>
      </p:grpSpPr>
      <p:sp>
        <p:nvSpPr>
          <p:cNvPr id="898" name="Google Shape;898;p86"/>
          <p:cNvSpPr txBox="1"/>
          <p:nvPr>
            <p:ph type="title"/>
          </p:nvPr>
        </p:nvSpPr>
        <p:spPr>
          <a:xfrm>
            <a:off x="1010874" y="730155"/>
            <a:ext cx="8018272" cy="1456453"/>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0B0F0"/>
              </a:buClr>
              <a:buSzPts val="4800"/>
              <a:buFont typeface="Twentieth Century"/>
              <a:buNone/>
            </a:pPr>
            <a:r>
              <a:rPr b="1" lang="en-GB" sz="4800">
                <a:solidFill>
                  <a:srgbClr val="00B0F0"/>
                </a:solidFill>
              </a:rPr>
              <a:t>WEEK 7: LESSON</a:t>
            </a:r>
            <a:endParaRPr/>
          </a:p>
        </p:txBody>
      </p:sp>
      <p:sp>
        <p:nvSpPr>
          <p:cNvPr id="899" name="Google Shape;899;p86"/>
          <p:cNvSpPr txBox="1"/>
          <p:nvPr>
            <p:ph idx="1" type="body"/>
          </p:nvPr>
        </p:nvSpPr>
        <p:spPr>
          <a:xfrm>
            <a:off x="805219" y="1895060"/>
            <a:ext cx="8666328" cy="3727817"/>
          </a:xfrm>
          <a:prstGeom prst="rect">
            <a:avLst/>
          </a:prstGeom>
          <a:noFill/>
          <a:ln>
            <a:noFill/>
          </a:ln>
        </p:spPr>
        <p:txBody>
          <a:bodyPr anchorCtr="0" anchor="t" bIns="45700" lIns="45700" spcFirstLastPara="1" rIns="45700" wrap="square" tIns="45700">
            <a:noAutofit/>
          </a:bodyPr>
          <a:lstStyle/>
          <a:p>
            <a:pPr indent="0" lvl="0" marL="91440" rtl="0" algn="ctr">
              <a:lnSpc>
                <a:spcPct val="90000"/>
              </a:lnSpc>
              <a:spcBef>
                <a:spcPts val="0"/>
              </a:spcBef>
              <a:spcAft>
                <a:spcPts val="0"/>
              </a:spcAft>
              <a:buSzPts val="4800"/>
              <a:buNone/>
            </a:pPr>
            <a:r>
              <a:t/>
            </a:r>
            <a:endParaRPr b="1" sz="4800">
              <a:solidFill>
                <a:srgbClr val="00B0F0"/>
              </a:solidFill>
            </a:endParaRPr>
          </a:p>
          <a:p>
            <a:pPr indent="-304800" lvl="0" marL="91440" rtl="0" algn="ctr">
              <a:lnSpc>
                <a:spcPct val="90000"/>
              </a:lnSpc>
              <a:spcBef>
                <a:spcPts val="1400"/>
              </a:spcBef>
              <a:spcAft>
                <a:spcPts val="0"/>
              </a:spcAft>
              <a:buSzPts val="4800"/>
              <a:buChar char=" "/>
            </a:pPr>
            <a:r>
              <a:rPr b="1" lang="en-GB" sz="4800">
                <a:solidFill>
                  <a:srgbClr val="00B0F0"/>
                </a:solidFill>
              </a:rPr>
              <a:t>END OF PRESENTATION</a:t>
            </a:r>
            <a:endParaRPr/>
          </a:p>
        </p:txBody>
      </p:sp>
      <p:sp>
        <p:nvSpPr>
          <p:cNvPr id="900" name="Google Shape;900;p8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901" name="Google Shape;901;p8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