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71.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3" r:id="rId72"/>
    <p:sldId id="324" r:id="rId73"/>
    <p:sldId id="325" r:id="rId74"/>
    <p:sldId id="326" r:id="rId75"/>
    <p:sldId id="327" r:id="rId76"/>
    <p:sldId id="328" r:id="rId7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78" roundtripDataSignature="AMtx7mhkjeAxQpPHWDcbFNF/Hub5nMG+3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73" Type="http://schemas.openxmlformats.org/officeDocument/2006/relationships/slide" Target="slides/slide69.xml"/><Relationship Id="rId72" Type="http://schemas.openxmlformats.org/officeDocument/2006/relationships/slide" Target="slides/slide68.xml"/><Relationship Id="rId31" Type="http://schemas.openxmlformats.org/officeDocument/2006/relationships/slide" Target="slides/slide27.xml"/><Relationship Id="rId75" Type="http://schemas.openxmlformats.org/officeDocument/2006/relationships/slide" Target="slides/slide71.xml"/><Relationship Id="rId30" Type="http://schemas.openxmlformats.org/officeDocument/2006/relationships/slide" Target="slides/slide26.xml"/><Relationship Id="rId74" Type="http://schemas.openxmlformats.org/officeDocument/2006/relationships/slide" Target="slides/slide70.xml"/><Relationship Id="rId33" Type="http://schemas.openxmlformats.org/officeDocument/2006/relationships/slide" Target="slides/slide29.xml"/><Relationship Id="rId77" Type="http://schemas.openxmlformats.org/officeDocument/2006/relationships/slide" Target="slides/slide73.xml"/><Relationship Id="rId32" Type="http://schemas.openxmlformats.org/officeDocument/2006/relationships/slide" Target="slides/slide28.xml"/><Relationship Id="rId76" Type="http://schemas.openxmlformats.org/officeDocument/2006/relationships/slide" Target="slides/slide72.xml"/><Relationship Id="rId35" Type="http://schemas.openxmlformats.org/officeDocument/2006/relationships/slide" Target="slides/slide31.xml"/><Relationship Id="rId34" Type="http://schemas.openxmlformats.org/officeDocument/2006/relationships/slide" Target="slides/slide30.xml"/><Relationship Id="rId78" Type="http://customschemas.google.com/relationships/presentationmetadata" Target="metadata"/><Relationship Id="rId71" Type="http://schemas.openxmlformats.org/officeDocument/2006/relationships/slide" Target="slides/slide67.xml"/><Relationship Id="rId70" Type="http://schemas.openxmlformats.org/officeDocument/2006/relationships/slide" Target="slides/slide66.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62" Type="http://schemas.openxmlformats.org/officeDocument/2006/relationships/slide" Target="slides/slide58.xml"/><Relationship Id="rId61" Type="http://schemas.openxmlformats.org/officeDocument/2006/relationships/slide" Target="slides/slide57.xml"/><Relationship Id="rId20" Type="http://schemas.openxmlformats.org/officeDocument/2006/relationships/slide" Target="slides/slide16.xml"/><Relationship Id="rId64" Type="http://schemas.openxmlformats.org/officeDocument/2006/relationships/slide" Target="slides/slide60.xml"/><Relationship Id="rId63" Type="http://schemas.openxmlformats.org/officeDocument/2006/relationships/slide" Target="slides/slide59.xml"/><Relationship Id="rId22" Type="http://schemas.openxmlformats.org/officeDocument/2006/relationships/slide" Target="slides/slide18.xml"/><Relationship Id="rId66" Type="http://schemas.openxmlformats.org/officeDocument/2006/relationships/slide" Target="slides/slide62.xml"/><Relationship Id="rId21" Type="http://schemas.openxmlformats.org/officeDocument/2006/relationships/slide" Target="slides/slide17.xml"/><Relationship Id="rId65" Type="http://schemas.openxmlformats.org/officeDocument/2006/relationships/slide" Target="slides/slide61.xml"/><Relationship Id="rId24" Type="http://schemas.openxmlformats.org/officeDocument/2006/relationships/slide" Target="slides/slide20.xml"/><Relationship Id="rId68" Type="http://schemas.openxmlformats.org/officeDocument/2006/relationships/slide" Target="slides/slide64.xml"/><Relationship Id="rId23" Type="http://schemas.openxmlformats.org/officeDocument/2006/relationships/slide" Target="slides/slide19.xml"/><Relationship Id="rId67" Type="http://schemas.openxmlformats.org/officeDocument/2006/relationships/slide" Target="slides/slide63.xml"/><Relationship Id="rId60" Type="http://schemas.openxmlformats.org/officeDocument/2006/relationships/slide" Target="slides/slide56.xml"/><Relationship Id="rId26" Type="http://schemas.openxmlformats.org/officeDocument/2006/relationships/slide" Target="slides/slide22.xml"/><Relationship Id="rId25" Type="http://schemas.openxmlformats.org/officeDocument/2006/relationships/slide" Target="slides/slide21.xml"/><Relationship Id="rId69" Type="http://schemas.openxmlformats.org/officeDocument/2006/relationships/slide" Target="slides/slide65.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slide" Target="slides/slide51.xml"/><Relationship Id="rId10" Type="http://schemas.openxmlformats.org/officeDocument/2006/relationships/slide" Target="slides/slide6.xml"/><Relationship Id="rId54" Type="http://schemas.openxmlformats.org/officeDocument/2006/relationships/slide" Target="slides/slide50.xml"/><Relationship Id="rId13" Type="http://schemas.openxmlformats.org/officeDocument/2006/relationships/slide" Target="slides/slide9.xml"/><Relationship Id="rId57" Type="http://schemas.openxmlformats.org/officeDocument/2006/relationships/slide" Target="slides/slide53.xml"/><Relationship Id="rId12" Type="http://schemas.openxmlformats.org/officeDocument/2006/relationships/slide" Target="slides/slide8.xml"/><Relationship Id="rId56" Type="http://schemas.openxmlformats.org/officeDocument/2006/relationships/slide" Target="slides/slide52.xml"/><Relationship Id="rId15" Type="http://schemas.openxmlformats.org/officeDocument/2006/relationships/slide" Target="slides/slide11.xml"/><Relationship Id="rId59" Type="http://schemas.openxmlformats.org/officeDocument/2006/relationships/slide" Target="slides/slide55.xml"/><Relationship Id="rId14" Type="http://schemas.openxmlformats.org/officeDocument/2006/relationships/slide" Target="slides/slide10.xml"/><Relationship Id="rId58" Type="http://schemas.openxmlformats.org/officeDocument/2006/relationships/slide" Target="slides/slide54.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5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5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5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5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5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5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p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5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p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5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p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6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p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6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6" name="Shape 526"/>
        <p:cNvGrpSpPr/>
        <p:nvPr/>
      </p:nvGrpSpPr>
      <p:grpSpPr>
        <a:xfrm>
          <a:off x="0" y="0"/>
          <a:ext cx="0" cy="0"/>
          <a:chOff x="0" y="0"/>
          <a:chExt cx="0" cy="0"/>
        </a:xfrm>
      </p:grpSpPr>
      <p:sp>
        <p:nvSpPr>
          <p:cNvPr id="527" name="Google Shape;527;p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6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4" name="Shape 534"/>
        <p:cNvGrpSpPr/>
        <p:nvPr/>
      </p:nvGrpSpPr>
      <p:grpSpPr>
        <a:xfrm>
          <a:off x="0" y="0"/>
          <a:ext cx="0" cy="0"/>
          <a:chOff x="0" y="0"/>
          <a:chExt cx="0" cy="0"/>
        </a:xfrm>
      </p:grpSpPr>
      <p:sp>
        <p:nvSpPr>
          <p:cNvPr id="535" name="Google Shape;535;p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6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p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6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p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6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p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6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5" name="Shape 565"/>
        <p:cNvGrpSpPr/>
        <p:nvPr/>
      </p:nvGrpSpPr>
      <p:grpSpPr>
        <a:xfrm>
          <a:off x="0" y="0"/>
          <a:ext cx="0" cy="0"/>
          <a:chOff x="0" y="0"/>
          <a:chExt cx="0" cy="0"/>
        </a:xfrm>
      </p:grpSpPr>
      <p:sp>
        <p:nvSpPr>
          <p:cNvPr id="566" name="Google Shape;566;p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6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p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6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0" name="Shape 580"/>
        <p:cNvGrpSpPr/>
        <p:nvPr/>
      </p:nvGrpSpPr>
      <p:grpSpPr>
        <a:xfrm>
          <a:off x="0" y="0"/>
          <a:ext cx="0" cy="0"/>
          <a:chOff x="0" y="0"/>
          <a:chExt cx="0" cy="0"/>
        </a:xfrm>
      </p:grpSpPr>
      <p:sp>
        <p:nvSpPr>
          <p:cNvPr id="581" name="Google Shape;581;p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6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8" name="Shape 588"/>
        <p:cNvGrpSpPr/>
        <p:nvPr/>
      </p:nvGrpSpPr>
      <p:grpSpPr>
        <a:xfrm>
          <a:off x="0" y="0"/>
          <a:ext cx="0" cy="0"/>
          <a:chOff x="0" y="0"/>
          <a:chExt cx="0" cy="0"/>
        </a:xfrm>
      </p:grpSpPr>
      <p:sp>
        <p:nvSpPr>
          <p:cNvPr id="589" name="Google Shape;589;p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7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5" name="Shape 595"/>
        <p:cNvGrpSpPr/>
        <p:nvPr/>
      </p:nvGrpSpPr>
      <p:grpSpPr>
        <a:xfrm>
          <a:off x="0" y="0"/>
          <a:ext cx="0" cy="0"/>
          <a:chOff x="0" y="0"/>
          <a:chExt cx="0" cy="0"/>
        </a:xfrm>
      </p:grpSpPr>
      <p:sp>
        <p:nvSpPr>
          <p:cNvPr id="596" name="Google Shape;596;p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7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3" name="Shape 603"/>
        <p:cNvGrpSpPr/>
        <p:nvPr/>
      </p:nvGrpSpPr>
      <p:grpSpPr>
        <a:xfrm>
          <a:off x="0" y="0"/>
          <a:ext cx="0" cy="0"/>
          <a:chOff x="0" y="0"/>
          <a:chExt cx="0" cy="0"/>
        </a:xfrm>
      </p:grpSpPr>
      <p:sp>
        <p:nvSpPr>
          <p:cNvPr id="604" name="Google Shape;604;g2931b6e5f3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g2931b6e5f32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3" name="Shape 613"/>
        <p:cNvGrpSpPr/>
        <p:nvPr/>
      </p:nvGrpSpPr>
      <p:grpSpPr>
        <a:xfrm>
          <a:off x="0" y="0"/>
          <a:ext cx="0" cy="0"/>
          <a:chOff x="0" y="0"/>
          <a:chExt cx="0" cy="0"/>
        </a:xfrm>
      </p:grpSpPr>
      <p:sp>
        <p:nvSpPr>
          <p:cNvPr id="614" name="Google Shape;614;p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7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2" name="Shape 12"/>
        <p:cNvGrpSpPr/>
        <p:nvPr/>
      </p:nvGrpSpPr>
      <p:grpSpPr>
        <a:xfrm>
          <a:off x="0" y="0"/>
          <a:ext cx="0" cy="0"/>
          <a:chOff x="0" y="0"/>
          <a:chExt cx="0" cy="0"/>
        </a:xfrm>
      </p:grpSpPr>
      <p:sp>
        <p:nvSpPr>
          <p:cNvPr id="13" name="Google Shape;13;p74"/>
          <p:cNvSpPr/>
          <p:nvPr/>
        </p:nvSpPr>
        <p:spPr>
          <a:xfrm>
            <a:off x="0" y="0"/>
            <a:ext cx="12192000" cy="4572001"/>
          </a:xfrm>
          <a:prstGeom prst="rect">
            <a:avLst/>
          </a:prstGeom>
          <a:solidFill>
            <a:srgbClr val="1482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74"/>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74"/>
          <p:cNvSpPr txBox="1"/>
          <p:nvPr>
            <p:ph type="ctr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74"/>
          <p:cNvSpPr txBox="1"/>
          <p:nvPr>
            <p:ph idx="1" type="subTitle"/>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800"/>
              <a:buNone/>
              <a:defRPr sz="1800">
                <a:solidFill>
                  <a:srgbClr val="0C0C0C"/>
                </a:solidFill>
              </a:defRPr>
            </a:lvl1pPr>
            <a:lvl2pPr lvl="1" algn="ctr">
              <a:lnSpc>
                <a:spcPct val="90000"/>
              </a:lnSpc>
              <a:spcBef>
                <a:spcPts val="200"/>
              </a:spcBef>
              <a:spcAft>
                <a:spcPts val="0"/>
              </a:spcAft>
              <a:buSzPts val="1800"/>
              <a:buNone/>
              <a:defRPr sz="1800"/>
            </a:lvl2pPr>
            <a:lvl3pPr lvl="2" algn="ctr">
              <a:lnSpc>
                <a:spcPct val="90000"/>
              </a:lnSpc>
              <a:spcBef>
                <a:spcPts val="400"/>
              </a:spcBef>
              <a:spcAft>
                <a:spcPts val="0"/>
              </a:spcAft>
              <a:buSzPts val="1800"/>
              <a:buNone/>
              <a:defRPr sz="1800"/>
            </a:lvl3pPr>
            <a:lvl4pPr lvl="3" algn="ctr">
              <a:lnSpc>
                <a:spcPct val="90000"/>
              </a:lnSpc>
              <a:spcBef>
                <a:spcPts val="400"/>
              </a:spcBef>
              <a:spcAft>
                <a:spcPts val="0"/>
              </a:spcAft>
              <a:buSzPts val="1800"/>
              <a:buNone/>
              <a:defRPr sz="1800"/>
            </a:lvl4pPr>
            <a:lvl5pPr lvl="4" algn="ctr">
              <a:lnSpc>
                <a:spcPct val="90000"/>
              </a:lnSpc>
              <a:spcBef>
                <a:spcPts val="400"/>
              </a:spcBef>
              <a:spcAft>
                <a:spcPts val="0"/>
              </a:spcAft>
              <a:buSzPts val="1800"/>
              <a:buNone/>
              <a:defRPr sz="1800"/>
            </a:lvl5pPr>
            <a:lvl6pPr lvl="5" algn="ctr">
              <a:lnSpc>
                <a:spcPct val="90000"/>
              </a:lnSpc>
              <a:spcBef>
                <a:spcPts val="400"/>
              </a:spcBef>
              <a:spcAft>
                <a:spcPts val="0"/>
              </a:spcAft>
              <a:buSzPts val="1800"/>
              <a:buNone/>
              <a:defRPr sz="1800"/>
            </a:lvl6pPr>
            <a:lvl7pPr lvl="6" algn="ctr">
              <a:lnSpc>
                <a:spcPct val="90000"/>
              </a:lnSpc>
              <a:spcBef>
                <a:spcPts val="400"/>
              </a:spcBef>
              <a:spcAft>
                <a:spcPts val="0"/>
              </a:spcAft>
              <a:buSzPts val="1800"/>
              <a:buNone/>
              <a:defRPr sz="1800"/>
            </a:lvl7pPr>
            <a:lvl8pPr lvl="7" algn="ctr">
              <a:lnSpc>
                <a:spcPct val="90000"/>
              </a:lnSpc>
              <a:spcBef>
                <a:spcPts val="400"/>
              </a:spcBef>
              <a:spcAft>
                <a:spcPts val="0"/>
              </a:spcAft>
              <a:buSzPts val="1800"/>
              <a:buNone/>
              <a:defRPr sz="1800"/>
            </a:lvl8pPr>
            <a:lvl9pPr lvl="8" algn="ctr">
              <a:lnSpc>
                <a:spcPct val="90000"/>
              </a:lnSpc>
              <a:spcBef>
                <a:spcPts val="400"/>
              </a:spcBef>
              <a:spcAft>
                <a:spcPts val="400"/>
              </a:spcAft>
              <a:buSzPts val="1800"/>
              <a:buNone/>
              <a:defRPr sz="1800"/>
            </a:lvl9pPr>
          </a:lstStyle>
          <a:p/>
        </p:txBody>
      </p:sp>
      <p:sp>
        <p:nvSpPr>
          <p:cNvPr id="17" name="Google Shape;17;p7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7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7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20" name="Google Shape;20;p74"/>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75"/>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75"/>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4" name="Google Shape;24;p75"/>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75"/>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75"/>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7" name="Shape 27"/>
        <p:cNvGrpSpPr/>
        <p:nvPr/>
      </p:nvGrpSpPr>
      <p:grpSpPr>
        <a:xfrm>
          <a:off x="0" y="0"/>
          <a:ext cx="0" cy="0"/>
          <a:chOff x="0" y="0"/>
          <a:chExt cx="0" cy="0"/>
        </a:xfrm>
      </p:grpSpPr>
      <p:sp>
        <p:nvSpPr>
          <p:cNvPr id="28" name="Google Shape;28;p76"/>
          <p:cNvSpPr/>
          <p:nvPr/>
        </p:nvSpPr>
        <p:spPr>
          <a:xfrm>
            <a:off x="0" y="0"/>
            <a:ext cx="12192000" cy="4572001"/>
          </a:xfrm>
          <a:prstGeom prst="rect">
            <a:avLst/>
          </a:prstGeom>
          <a:solidFill>
            <a:srgbClr val="1D9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76"/>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76"/>
          <p:cNvSpPr txBox="1"/>
          <p:nvPr>
            <p:ph type="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b="0"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76"/>
          <p:cNvSpPr txBox="1"/>
          <p:nvPr>
            <p:ph idx="1" type="body"/>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2" name="Google Shape;32;p7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7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7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35" name="Google Shape;35;p76"/>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77"/>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77"/>
          <p:cNvSpPr txBox="1"/>
          <p:nvPr>
            <p:ph idx="1" type="body"/>
          </p:nvPr>
        </p:nvSpPr>
        <p:spPr>
          <a:xfrm>
            <a:off x="1024127"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9" name="Google Shape;39;p77"/>
          <p:cNvSpPr txBox="1"/>
          <p:nvPr>
            <p:ph idx="2" type="body"/>
          </p:nvPr>
        </p:nvSpPr>
        <p:spPr>
          <a:xfrm>
            <a:off x="5989320"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0" name="Google Shape;40;p7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7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7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78"/>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78"/>
          <p:cNvSpPr txBox="1"/>
          <p:nvPr>
            <p:ph idx="1" type="body"/>
          </p:nvPr>
        </p:nvSpPr>
        <p:spPr>
          <a:xfrm>
            <a:off x="102412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6" name="Google Shape;46;p78"/>
          <p:cNvSpPr txBox="1"/>
          <p:nvPr>
            <p:ph idx="2" type="body"/>
          </p:nvPr>
        </p:nvSpPr>
        <p:spPr>
          <a:xfrm>
            <a:off x="102412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7" name="Google Shape;47;p78"/>
          <p:cNvSpPr txBox="1"/>
          <p:nvPr>
            <p:ph idx="3" type="body"/>
          </p:nvPr>
        </p:nvSpPr>
        <p:spPr>
          <a:xfrm>
            <a:off x="599088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78"/>
          <p:cNvSpPr txBox="1"/>
          <p:nvPr>
            <p:ph idx="4" type="body"/>
          </p:nvPr>
        </p:nvSpPr>
        <p:spPr>
          <a:xfrm>
            <a:off x="599088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7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7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7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79"/>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79"/>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79"/>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79"/>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7" name="Shape 57"/>
        <p:cNvGrpSpPr/>
        <p:nvPr/>
      </p:nvGrpSpPr>
      <p:grpSpPr>
        <a:xfrm>
          <a:off x="0" y="0"/>
          <a:ext cx="0" cy="0"/>
          <a:chOff x="0" y="0"/>
          <a:chExt cx="0" cy="0"/>
        </a:xfrm>
      </p:grpSpPr>
      <p:sp>
        <p:nvSpPr>
          <p:cNvPr id="58" name="Google Shape;58;p80"/>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80"/>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80"/>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81"/>
          <p:cNvSpPr txBox="1"/>
          <p:nvPr>
            <p:ph type="title"/>
          </p:nvPr>
        </p:nvSpPr>
        <p:spPr>
          <a:xfrm>
            <a:off x="1024128" y="471509"/>
            <a:ext cx="4389120" cy="1737360"/>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Clr>
                <a:srgbClr val="0C0C0C"/>
              </a:buClr>
              <a:buSzPts val="4000"/>
              <a:buFont typeface="Twentieth Century"/>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81"/>
          <p:cNvSpPr txBox="1"/>
          <p:nvPr>
            <p:ph idx="1" type="body"/>
          </p:nvPr>
        </p:nvSpPr>
        <p:spPr>
          <a:xfrm>
            <a:off x="5715000" y="822960"/>
            <a:ext cx="5678424" cy="5184648"/>
          </a:xfrm>
          <a:prstGeom prst="rect">
            <a:avLst/>
          </a:prstGeom>
          <a:noFill/>
          <a:ln>
            <a:noFill/>
          </a:ln>
        </p:spPr>
        <p:txBody>
          <a:bodyPr anchorCtr="0" anchor="t" bIns="45700" lIns="45700" spcFirstLastPara="1" rIns="45700" wrap="square" tIns="45700">
            <a:normAutofit/>
          </a:bodyPr>
          <a:lstStyle>
            <a:lvl1pPr indent="-381000" lvl="0" marL="457200" algn="l">
              <a:lnSpc>
                <a:spcPct val="90000"/>
              </a:lnSpc>
              <a:spcBef>
                <a:spcPts val="1200"/>
              </a:spcBef>
              <a:spcAft>
                <a:spcPts val="0"/>
              </a:spcAft>
              <a:buSzPts val="2400"/>
              <a:buChar char=" "/>
              <a:defRPr sz="2400"/>
            </a:lvl1pPr>
            <a:lvl2pPr indent="-355600" lvl="1" marL="914400" algn="l">
              <a:lnSpc>
                <a:spcPct val="90000"/>
              </a:lnSpc>
              <a:spcBef>
                <a:spcPts val="200"/>
              </a:spcBef>
              <a:spcAft>
                <a:spcPts val="0"/>
              </a:spcAft>
              <a:buSzPts val="2000"/>
              <a:buChar char="🢝"/>
              <a:defRPr sz="2000"/>
            </a:lvl2pPr>
            <a:lvl3pPr indent="-330200" lvl="2" marL="1371600" algn="l">
              <a:lnSpc>
                <a:spcPct val="90000"/>
              </a:lnSpc>
              <a:spcBef>
                <a:spcPts val="400"/>
              </a:spcBef>
              <a:spcAft>
                <a:spcPts val="0"/>
              </a:spcAft>
              <a:buSzPts val="1600"/>
              <a:buChar char="🢝"/>
              <a:defRPr sz="1600"/>
            </a:lvl3pPr>
            <a:lvl4pPr indent="-330200" lvl="3" marL="1828800" algn="l">
              <a:lnSpc>
                <a:spcPct val="90000"/>
              </a:lnSpc>
              <a:spcBef>
                <a:spcPts val="400"/>
              </a:spcBef>
              <a:spcAft>
                <a:spcPts val="0"/>
              </a:spcAft>
              <a:buSzPts val="1600"/>
              <a:buChar char="🢝"/>
              <a:defRPr sz="1600"/>
            </a:lvl4pPr>
            <a:lvl5pPr indent="-330200" lvl="4" marL="2286000" algn="l">
              <a:lnSpc>
                <a:spcPct val="90000"/>
              </a:lnSpc>
              <a:spcBef>
                <a:spcPts val="400"/>
              </a:spcBef>
              <a:spcAft>
                <a:spcPts val="0"/>
              </a:spcAft>
              <a:buSzPts val="1600"/>
              <a:buChar char="🢝"/>
              <a:defRPr sz="1600"/>
            </a:lvl5pPr>
            <a:lvl6pPr indent="-330200" lvl="5" marL="2743200" algn="l">
              <a:lnSpc>
                <a:spcPct val="90000"/>
              </a:lnSpc>
              <a:spcBef>
                <a:spcPts val="400"/>
              </a:spcBef>
              <a:spcAft>
                <a:spcPts val="0"/>
              </a:spcAft>
              <a:buSzPts val="1600"/>
              <a:buChar char="🢝"/>
              <a:defRPr sz="1600"/>
            </a:lvl6pPr>
            <a:lvl7pPr indent="-330200" lvl="6" marL="3200400" algn="l">
              <a:lnSpc>
                <a:spcPct val="90000"/>
              </a:lnSpc>
              <a:spcBef>
                <a:spcPts val="400"/>
              </a:spcBef>
              <a:spcAft>
                <a:spcPts val="0"/>
              </a:spcAft>
              <a:buSzPts val="1600"/>
              <a:buChar char="🢝"/>
              <a:defRPr sz="1600"/>
            </a:lvl7pPr>
            <a:lvl8pPr indent="-330200" lvl="7" marL="3657600" algn="l">
              <a:lnSpc>
                <a:spcPct val="90000"/>
              </a:lnSpc>
              <a:spcBef>
                <a:spcPts val="400"/>
              </a:spcBef>
              <a:spcAft>
                <a:spcPts val="0"/>
              </a:spcAft>
              <a:buSzPts val="1600"/>
              <a:buChar char="🢝"/>
              <a:defRPr sz="1600"/>
            </a:lvl8pPr>
            <a:lvl9pPr indent="-330200" lvl="8" marL="4114800" algn="l">
              <a:lnSpc>
                <a:spcPct val="90000"/>
              </a:lnSpc>
              <a:spcBef>
                <a:spcPts val="400"/>
              </a:spcBef>
              <a:spcAft>
                <a:spcPts val="400"/>
              </a:spcAft>
              <a:buSzPts val="1600"/>
              <a:buChar char="🢝"/>
              <a:defRPr sz="1600"/>
            </a:lvl9pPr>
          </a:lstStyle>
          <a:p/>
        </p:txBody>
      </p:sp>
      <p:sp>
        <p:nvSpPr>
          <p:cNvPr id="64" name="Google Shape;64;p81"/>
          <p:cNvSpPr txBox="1"/>
          <p:nvPr>
            <p:ph idx="2" type="body"/>
          </p:nvPr>
        </p:nvSpPr>
        <p:spPr>
          <a:xfrm>
            <a:off x="1024128" y="2257506"/>
            <a:ext cx="4389120" cy="3762294"/>
          </a:xfrm>
          <a:prstGeom prst="rect">
            <a:avLst/>
          </a:prstGeom>
          <a:noFill/>
          <a:ln>
            <a:noFill/>
          </a:ln>
        </p:spPr>
        <p:txBody>
          <a:bodyPr anchorCtr="0" anchor="t" bIns="45700" lIns="91425" spcFirstLastPara="1" rIns="91425" wrap="square" tIns="45700">
            <a:normAutofit/>
          </a:bodyPr>
          <a:lstStyle>
            <a:lvl1pPr indent="-228600" lvl="0" marL="457200" algn="l">
              <a:lnSpc>
                <a:spcPct val="108000"/>
              </a:lnSpc>
              <a:spcBef>
                <a:spcPts val="600"/>
              </a:spcBef>
              <a:spcAft>
                <a:spcPts val="0"/>
              </a:spcAft>
              <a:buSzPts val="1600"/>
              <a:buNone/>
              <a:defRPr sz="1600"/>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65" name="Google Shape;65;p81"/>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81"/>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81"/>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8" name="Shape 68"/>
        <p:cNvGrpSpPr/>
        <p:nvPr/>
      </p:nvGrpSpPr>
      <p:grpSpPr>
        <a:xfrm>
          <a:off x="0" y="0"/>
          <a:ext cx="0" cy="0"/>
          <a:chOff x="0" y="0"/>
          <a:chExt cx="0" cy="0"/>
        </a:xfrm>
      </p:grpSpPr>
      <p:sp>
        <p:nvSpPr>
          <p:cNvPr id="69" name="Google Shape;69;p82"/>
          <p:cNvSpPr txBox="1"/>
          <p:nvPr>
            <p:ph type="title"/>
          </p:nvPr>
        </p:nvSpPr>
        <p:spPr>
          <a:xfrm>
            <a:off x="457200" y="4960138"/>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82"/>
          <p:cNvSpPr/>
          <p:nvPr>
            <p:ph idx="2" type="pic"/>
          </p:nvPr>
        </p:nvSpPr>
        <p:spPr>
          <a:xfrm>
            <a:off x="0" y="-1"/>
            <a:ext cx="12188952" cy="4572000"/>
          </a:xfrm>
          <a:prstGeom prst="rect">
            <a:avLst/>
          </a:prstGeom>
          <a:solidFill>
            <a:srgbClr val="76CEEF"/>
          </a:solidFill>
          <a:ln>
            <a:noFill/>
          </a:ln>
        </p:spPr>
      </p:sp>
      <p:sp>
        <p:nvSpPr>
          <p:cNvPr id="71" name="Google Shape;71;p82"/>
          <p:cNvSpPr txBox="1"/>
          <p:nvPr>
            <p:ph idx="1" type="body"/>
          </p:nvPr>
        </p:nvSpPr>
        <p:spPr>
          <a:xfrm>
            <a:off x="8610600" y="4960138"/>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400"/>
              <a:buNone/>
              <a:defRPr sz="1400"/>
            </a:lvl2pPr>
            <a:lvl3pPr indent="-228600" lvl="2" marL="1371600" algn="l">
              <a:lnSpc>
                <a:spcPct val="90000"/>
              </a:lnSpc>
              <a:spcBef>
                <a:spcPts val="400"/>
              </a:spcBef>
              <a:spcAft>
                <a:spcPts val="0"/>
              </a:spcAft>
              <a:buSzPts val="1200"/>
              <a:buNone/>
              <a:defRPr sz="1200"/>
            </a:lvl3pPr>
            <a:lvl4pPr indent="-228600" lvl="3" marL="1828800" algn="l">
              <a:lnSpc>
                <a:spcPct val="90000"/>
              </a:lnSpc>
              <a:spcBef>
                <a:spcPts val="400"/>
              </a:spcBef>
              <a:spcAft>
                <a:spcPts val="0"/>
              </a:spcAft>
              <a:buSzPts val="1000"/>
              <a:buNone/>
              <a:defRPr sz="1000"/>
            </a:lvl4pPr>
            <a:lvl5pPr indent="-228600" lvl="4" marL="2286000" algn="l">
              <a:lnSpc>
                <a:spcPct val="90000"/>
              </a:lnSpc>
              <a:spcBef>
                <a:spcPts val="400"/>
              </a:spcBef>
              <a:spcAft>
                <a:spcPts val="0"/>
              </a:spcAft>
              <a:buSzPts val="1000"/>
              <a:buNone/>
              <a:defRPr sz="1000"/>
            </a:lvl5pPr>
            <a:lvl6pPr indent="-228600" lvl="5" marL="2743200" algn="l">
              <a:lnSpc>
                <a:spcPct val="90000"/>
              </a:lnSpc>
              <a:spcBef>
                <a:spcPts val="400"/>
              </a:spcBef>
              <a:spcAft>
                <a:spcPts val="0"/>
              </a:spcAft>
              <a:buSzPts val="1000"/>
              <a:buNone/>
              <a:defRPr sz="1000"/>
            </a:lvl6pPr>
            <a:lvl7pPr indent="-228600" lvl="6" marL="3200400" algn="l">
              <a:lnSpc>
                <a:spcPct val="90000"/>
              </a:lnSpc>
              <a:spcBef>
                <a:spcPts val="400"/>
              </a:spcBef>
              <a:spcAft>
                <a:spcPts val="0"/>
              </a:spcAft>
              <a:buSzPts val="1000"/>
              <a:buNone/>
              <a:defRPr sz="1000"/>
            </a:lvl7pPr>
            <a:lvl8pPr indent="-228600" lvl="7" marL="3657600" algn="l">
              <a:lnSpc>
                <a:spcPct val="90000"/>
              </a:lnSpc>
              <a:spcBef>
                <a:spcPts val="400"/>
              </a:spcBef>
              <a:spcAft>
                <a:spcPts val="0"/>
              </a:spcAft>
              <a:buSzPts val="1000"/>
              <a:buNone/>
              <a:defRPr sz="1000"/>
            </a:lvl8pPr>
            <a:lvl9pPr indent="-228600" lvl="8" marL="4114800" algn="l">
              <a:lnSpc>
                <a:spcPct val="90000"/>
              </a:lnSpc>
              <a:spcBef>
                <a:spcPts val="400"/>
              </a:spcBef>
              <a:spcAft>
                <a:spcPts val="400"/>
              </a:spcAft>
              <a:buSzPts val="1000"/>
              <a:buNone/>
              <a:defRPr sz="1000"/>
            </a:lvl9pPr>
          </a:lstStyle>
          <a:p/>
        </p:txBody>
      </p:sp>
      <p:sp>
        <p:nvSpPr>
          <p:cNvPr id="72" name="Google Shape;72;p8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8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8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75" name="Google Shape;75;p82"/>
          <p:cNvCxnSpPr/>
          <p:nvPr/>
        </p:nvCxnSpPr>
        <p:spPr>
          <a:xfrm rot="10800000">
            <a:off x="8386843" y="5264106"/>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83"/>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83"/>
          <p:cNvSpPr txBox="1"/>
          <p:nvPr>
            <p:ph idx="1" type="body"/>
          </p:nvPr>
        </p:nvSpPr>
        <p:spPr>
          <a:xfrm rot="5400000">
            <a:off x="3872485" y="-562356"/>
            <a:ext cx="4023360" cy="9720073"/>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9" name="Google Shape;79;p8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8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8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2" name="Shape 82"/>
        <p:cNvGrpSpPr/>
        <p:nvPr/>
      </p:nvGrpSpPr>
      <p:grpSpPr>
        <a:xfrm>
          <a:off x="0" y="0"/>
          <a:ext cx="0" cy="0"/>
          <a:chOff x="0" y="0"/>
          <a:chExt cx="0" cy="0"/>
        </a:xfrm>
      </p:grpSpPr>
      <p:sp>
        <p:nvSpPr>
          <p:cNvPr id="83" name="Google Shape;83;p84"/>
          <p:cNvSpPr txBox="1"/>
          <p:nvPr>
            <p:ph type="title"/>
          </p:nvPr>
        </p:nvSpPr>
        <p:spPr>
          <a:xfrm rot="5400000">
            <a:off x="7334251" y="2152650"/>
            <a:ext cx="5410200" cy="2628900"/>
          </a:xfrm>
          <a:prstGeom prst="rect">
            <a:avLst/>
          </a:prstGeom>
          <a:noFill/>
          <a:ln>
            <a:noFill/>
          </a:ln>
        </p:spPr>
        <p:txBody>
          <a:bodyPr anchorCtr="0" anchor="ctr" bIns="91425" lIns="45700" spcFirstLastPara="1" rIns="45700" wrap="square" tIns="91425">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84"/>
          <p:cNvSpPr txBox="1"/>
          <p:nvPr>
            <p:ph idx="1" type="body"/>
          </p:nvPr>
        </p:nvSpPr>
        <p:spPr>
          <a:xfrm rot="5400000">
            <a:off x="2076451" y="-323850"/>
            <a:ext cx="5410200" cy="758190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5" name="Google Shape;85;p8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8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8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GB"/>
              <a:t>‹#›</a:t>
            </a:fld>
            <a:endParaRPr/>
          </a:p>
        </p:txBody>
      </p:sp>
      <p:cxnSp>
        <p:nvCxnSpPr>
          <p:cNvPr id="88" name="Google Shape;88;p84"/>
          <p:cNvCxnSpPr/>
          <p:nvPr/>
        </p:nvCxnSpPr>
        <p:spPr>
          <a:xfrm rot="10800000">
            <a:off x="10058400" y="59263"/>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73"/>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0C0C0C"/>
              </a:buClr>
              <a:buSzPts val="5000"/>
              <a:buFont typeface="Twentieth Century"/>
              <a:buNone/>
              <a:defRPr b="0" i="0" sz="5000" u="none" cap="none" strike="noStrike">
                <a:solidFill>
                  <a:srgbClr val="0C0C0C"/>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73"/>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dk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8" name="Google Shape;8;p7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9" name="Google Shape;9;p7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10" name="Google Shape;10;p7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1pPr>
            <a:lvl2pPr indent="0" lvl="1"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2pPr>
            <a:lvl3pPr indent="0" lvl="2"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3pPr>
            <a:lvl4pPr indent="0" lvl="3"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4pPr>
            <a:lvl5pPr indent="0" lvl="4"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5pPr>
            <a:lvl6pPr indent="0" lvl="5"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6pPr>
            <a:lvl7pPr indent="0" lvl="6"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7pPr>
            <a:lvl8pPr indent="0" lvl="7"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8pPr>
            <a:lvl9pPr indent="0" lvl="8"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GB"/>
              <a:t>‹#›</a:t>
            </a:fld>
            <a:endParaRPr/>
          </a:p>
        </p:txBody>
      </p:sp>
      <p:cxnSp>
        <p:nvCxnSpPr>
          <p:cNvPr id="11" name="Google Shape;11;p73"/>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1.xml"/><Relationship Id="rId3" Type="http://schemas.openxmlformats.org/officeDocument/2006/relationships/image" Target="../media/image2.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2.xml"/><Relationship Id="rId3" Type="http://schemas.openxmlformats.org/officeDocument/2006/relationships/image" Target="../media/image5.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3.xml"/><Relationship Id="rId3" Type="http://schemas.openxmlformats.org/officeDocument/2006/relationships/image" Target="../media/image1.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4.xml"/><Relationship Id="rId3" Type="http://schemas.openxmlformats.org/officeDocument/2006/relationships/image" Target="../media/image3.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6.xml"/><Relationship Id="rId3" Type="http://schemas.openxmlformats.org/officeDocument/2006/relationships/image" Target="../media/image6.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7.xml"/><Relationship Id="rId3" Type="http://schemas.openxmlformats.org/officeDocument/2006/relationships/image" Target="../media/image7.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9.xml"/><Relationship Id="rId3" Type="http://schemas.openxmlformats.org/officeDocument/2006/relationships/image" Target="../media/image4.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1.xml"/><Relationship Id="rId3" Type="http://schemas.openxmlformats.org/officeDocument/2006/relationships/image" Target="../media/image8.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2.xml"/><Relationship Id="rId3" Type="http://schemas.openxmlformats.org/officeDocument/2006/relationships/hyperlink" Target="https://www.ifrs.org" TargetMode="Externa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2" name="Shape 92"/>
        <p:cNvGrpSpPr/>
        <p:nvPr/>
      </p:nvGrpSpPr>
      <p:grpSpPr>
        <a:xfrm>
          <a:off x="0" y="0"/>
          <a:ext cx="0" cy="0"/>
          <a:chOff x="0" y="0"/>
          <a:chExt cx="0" cy="0"/>
        </a:xfrm>
      </p:grpSpPr>
      <p:sp>
        <p:nvSpPr>
          <p:cNvPr id="93" name="Google Shape;93;p1"/>
          <p:cNvSpPr/>
          <p:nvPr/>
        </p:nvSpPr>
        <p:spPr>
          <a:xfrm flipH="1">
            <a:off x="3274" y="0"/>
            <a:ext cx="12188726" cy="68589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pic>
        <p:nvPicPr>
          <p:cNvPr descr="A computer and tablet on a table&#10;&#10;Description automatically generated" id="94" name="Google Shape;94;p1"/>
          <p:cNvPicPr preferRelativeResize="0"/>
          <p:nvPr/>
        </p:nvPicPr>
        <p:blipFill rotWithShape="1">
          <a:blip r:embed="rId3">
            <a:alphaModFix/>
          </a:blip>
          <a:srcRect b="0" l="0" r="0" t="0"/>
          <a:stretch/>
        </p:blipFill>
        <p:spPr>
          <a:xfrm>
            <a:off x="0" y="-746760"/>
            <a:ext cx="12181840" cy="8107680"/>
          </a:xfrm>
          <a:prstGeom prst="rect">
            <a:avLst/>
          </a:prstGeom>
          <a:noFill/>
          <a:ln>
            <a:noFill/>
          </a:ln>
        </p:spPr>
      </p:pic>
      <p:sp>
        <p:nvSpPr>
          <p:cNvPr id="95" name="Google Shape;95;p1"/>
          <p:cNvSpPr txBox="1"/>
          <p:nvPr>
            <p:ph type="ctrTitle"/>
          </p:nvPr>
        </p:nvSpPr>
        <p:spPr>
          <a:xfrm>
            <a:off x="5177306" y="0"/>
            <a:ext cx="6625487" cy="3123752"/>
          </a:xfrm>
          <a:prstGeom prst="rect">
            <a:avLst/>
          </a:prstGeom>
          <a:gradFill>
            <a:gsLst>
              <a:gs pos="0">
                <a:srgbClr val="19A0D2"/>
              </a:gs>
              <a:gs pos="100000">
                <a:srgbClr val="39C0FE"/>
              </a:gs>
            </a:gsLst>
            <a:path path="circle">
              <a:fillToRect b="50%" l="50%" r="50%" t="50%"/>
            </a:path>
            <a:tileRect/>
          </a:gradFill>
          <a:ln cap="flat" cmpd="sng" w="9525">
            <a:solidFill>
              <a:schemeClr val="accent1"/>
            </a:solidFill>
            <a:prstDash val="solid"/>
            <a:round/>
            <a:headEnd len="sm" w="sm" type="none"/>
            <a:tailEnd len="sm" w="sm" type="none"/>
          </a:ln>
          <a:effectLst>
            <a:outerShdw blurRad="50800" rotWithShape="0" algn="ctr" dir="5400000" dist="12700">
              <a:srgbClr val="000000">
                <a:alpha val="49803"/>
              </a:srgbClr>
            </a:outerShdw>
          </a:effectLst>
        </p:spPr>
        <p:txBody>
          <a:bodyPr anchorCtr="0" anchor="b" bIns="45700" lIns="91425" spcFirstLastPara="1" rIns="91425" wrap="square" tIns="45700">
            <a:noAutofit/>
          </a:bodyPr>
          <a:lstStyle/>
          <a:p>
            <a:pPr indent="0" lvl="0" marL="0" rtl="0" algn="ctr">
              <a:lnSpc>
                <a:spcPct val="80000"/>
              </a:lnSpc>
              <a:spcBef>
                <a:spcPts val="0"/>
              </a:spcBef>
              <a:spcAft>
                <a:spcPts val="0"/>
              </a:spcAft>
              <a:buClr>
                <a:srgbClr val="FFFFFF"/>
              </a:buClr>
              <a:buSzPts val="3600"/>
              <a:buFont typeface="Twentieth Century"/>
              <a:buNone/>
            </a:pPr>
            <a:r>
              <a:rPr b="1" lang="en-GB" sz="3600">
                <a:solidFill>
                  <a:srgbClr val="FFFFFF"/>
                </a:solidFill>
                <a:latin typeface="Twentieth Century"/>
                <a:ea typeface="Twentieth Century"/>
                <a:cs typeface="Twentieth Century"/>
                <a:sym typeface="Twentieth Century"/>
              </a:rPr>
              <a:t>FINANCIAL ACCOUNTING:</a:t>
            </a:r>
            <a:br>
              <a:rPr b="1" lang="en-GB" sz="3600">
                <a:solidFill>
                  <a:srgbClr val="FFFFFF"/>
                </a:solidFill>
                <a:latin typeface="Twentieth Century"/>
                <a:ea typeface="Twentieth Century"/>
                <a:cs typeface="Twentieth Century"/>
                <a:sym typeface="Twentieth Century"/>
              </a:rPr>
            </a:br>
            <a:r>
              <a:rPr b="1" lang="en-GB" sz="3600">
                <a:solidFill>
                  <a:srgbClr val="FFFFFF"/>
                </a:solidFill>
                <a:latin typeface="Twentieth Century"/>
                <a:ea typeface="Twentieth Century"/>
                <a:cs typeface="Twentieth Century"/>
                <a:sym typeface="Twentieth Century"/>
              </a:rPr>
              <a:t>WEEK 8: PREPARATION OF THE STATEMENT OF FINANCIAL POSITION</a:t>
            </a:r>
            <a:br>
              <a:rPr b="1" lang="en-GB" sz="3600">
                <a:solidFill>
                  <a:schemeClr val="lt1"/>
                </a:solidFill>
                <a:latin typeface="Twentieth Century"/>
                <a:ea typeface="Twentieth Century"/>
                <a:cs typeface="Twentieth Century"/>
                <a:sym typeface="Twentieth Century"/>
              </a:rPr>
            </a:br>
            <a:br>
              <a:rPr b="1" lang="en-GB" sz="3600">
                <a:solidFill>
                  <a:schemeClr val="lt1"/>
                </a:solidFill>
                <a:latin typeface="Twentieth Century"/>
                <a:ea typeface="Twentieth Century"/>
                <a:cs typeface="Twentieth Century"/>
                <a:sym typeface="Twentieth Century"/>
              </a:rPr>
            </a:br>
            <a:endParaRPr b="1" sz="3600">
              <a:solidFill>
                <a:srgbClr val="FFFFFF"/>
              </a:solidFill>
              <a:latin typeface="Twentieth Century"/>
              <a:ea typeface="Twentieth Century"/>
              <a:cs typeface="Twentieth Century"/>
              <a:sym typeface="Twentieth Century"/>
            </a:endParaRPr>
          </a:p>
        </p:txBody>
      </p:sp>
      <p:cxnSp>
        <p:nvCxnSpPr>
          <p:cNvPr id="96" name="Google Shape;96;p1"/>
          <p:cNvCxnSpPr/>
          <p:nvPr/>
        </p:nvCxnSpPr>
        <p:spPr>
          <a:xfrm>
            <a:off x="5309640" y="4388141"/>
            <a:ext cx="5852160" cy="0"/>
          </a:xfrm>
          <a:prstGeom prst="straightConnector1">
            <a:avLst/>
          </a:prstGeom>
          <a:noFill/>
          <a:ln cap="flat" cmpd="sng" w="19050">
            <a:solidFill>
              <a:schemeClr val="accent1"/>
            </a:solidFill>
            <a:prstDash val="solid"/>
            <a:round/>
            <a:headEnd len="sm" w="sm" type="none"/>
            <a:tailEnd len="sm" w="sm" type="none"/>
          </a:ln>
        </p:spPr>
      </p:cxnSp>
      <p:sp>
        <p:nvSpPr>
          <p:cNvPr id="97" name="Google Shape;97;p1"/>
          <p:cNvSpPr txBox="1"/>
          <p:nvPr/>
        </p:nvSpPr>
        <p:spPr>
          <a:xfrm>
            <a:off x="6106132" y="3414652"/>
            <a:ext cx="4663440" cy="461665"/>
          </a:xfrm>
          <a:prstGeom prst="rect">
            <a:avLst/>
          </a:prstGeom>
          <a:gradFill>
            <a:gsLst>
              <a:gs pos="0">
                <a:srgbClr val="19A0D2"/>
              </a:gs>
              <a:gs pos="100000">
                <a:srgbClr val="39C0FE"/>
              </a:gs>
            </a:gsLst>
            <a:path path="circle">
              <a:fillToRect b="50%" l="50%" r="50%" t="50%"/>
            </a:path>
            <a:tileRect/>
          </a:gradFill>
          <a:ln>
            <a:noFill/>
          </a:ln>
          <a:effectLst>
            <a:outerShdw blurRad="76200" rotWithShape="0" algn="ctr" dir="5400000" dist="25400">
              <a:srgbClr val="000000">
                <a:alpha val="6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2400" u="none" cap="none" strike="noStrike">
                <a:solidFill>
                  <a:schemeClr val="lt1"/>
                </a:solidFill>
                <a:latin typeface="Twentieth Century"/>
                <a:ea typeface="Twentieth Century"/>
                <a:cs typeface="Twentieth Century"/>
                <a:sym typeface="Twentieth Century"/>
              </a:rPr>
              <a:t>BY DR. JOHN MUHOHO KIMANI</a:t>
            </a:r>
            <a:endParaRPr sz="24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1" name="Shape 101"/>
        <p:cNvGrpSpPr/>
        <p:nvPr/>
      </p:nvGrpSpPr>
      <p:grpSpPr>
        <a:xfrm>
          <a:off x="0" y="0"/>
          <a:ext cx="0" cy="0"/>
          <a:chOff x="0" y="0"/>
          <a:chExt cx="0" cy="0"/>
        </a:xfrm>
      </p:grpSpPr>
      <p:sp>
        <p:nvSpPr>
          <p:cNvPr id="102" name="Google Shape;102;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03" name="Google Shape;103;p2"/>
          <p:cNvSpPr txBox="1"/>
          <p:nvPr>
            <p:ph type="title"/>
          </p:nvPr>
        </p:nvSpPr>
        <p:spPr>
          <a:xfrm>
            <a:off x="964788" y="804333"/>
            <a:ext cx="3391900" cy="5249334"/>
          </a:xfrm>
          <a:prstGeom prst="rect">
            <a:avLst/>
          </a:prstGeom>
          <a:noFill/>
          <a:ln>
            <a:noFill/>
          </a:ln>
        </p:spPr>
        <p:txBody>
          <a:bodyPr anchorCtr="0" anchor="ctr" bIns="45700" lIns="91425" spcFirstLastPara="1" rIns="91425" wrap="square" tIns="45700">
            <a:normAutofit/>
          </a:bodyPr>
          <a:lstStyle/>
          <a:p>
            <a:pPr indent="0" lvl="0" marL="0" rtl="0" algn="r">
              <a:lnSpc>
                <a:spcPct val="80000"/>
              </a:lnSpc>
              <a:spcBef>
                <a:spcPts val="0"/>
              </a:spcBef>
              <a:spcAft>
                <a:spcPts val="0"/>
              </a:spcAft>
              <a:buClr>
                <a:srgbClr val="0D0D0D"/>
              </a:buClr>
              <a:buSzPts val="4300"/>
              <a:buFont typeface="Twentieth Century"/>
              <a:buNone/>
            </a:pPr>
            <a:r>
              <a:rPr lang="en-GB" sz="4300">
                <a:solidFill>
                  <a:srgbClr val="0D0D0D"/>
                </a:solidFill>
                <a:latin typeface="Twentieth Century"/>
                <a:ea typeface="Twentieth Century"/>
                <a:cs typeface="Twentieth Century"/>
                <a:sym typeface="Twentieth Century"/>
              </a:rPr>
              <a:t>LEARNING OBJECTIVES:</a:t>
            </a:r>
            <a:endParaRPr/>
          </a:p>
          <a:p>
            <a:pPr indent="0" lvl="0" marL="0" rtl="0" algn="r">
              <a:lnSpc>
                <a:spcPct val="80000"/>
              </a:lnSpc>
              <a:spcBef>
                <a:spcPts val="0"/>
              </a:spcBef>
              <a:spcAft>
                <a:spcPts val="0"/>
              </a:spcAft>
              <a:buClr>
                <a:srgbClr val="0C0C0C"/>
              </a:buClr>
              <a:buSzPts val="4300"/>
              <a:buFont typeface="Twentieth Century"/>
              <a:buNone/>
            </a:pPr>
            <a:r>
              <a:t/>
            </a:r>
            <a:endParaRPr sz="4300"/>
          </a:p>
        </p:txBody>
      </p:sp>
      <p:cxnSp>
        <p:nvCxnSpPr>
          <p:cNvPr id="104" name="Google Shape;104;p2"/>
          <p:cNvCxnSpPr/>
          <p:nvPr/>
        </p:nvCxnSpPr>
        <p:spPr>
          <a:xfrm>
            <a:off x="4677597" y="1600200"/>
            <a:ext cx="0" cy="3657600"/>
          </a:xfrm>
          <a:prstGeom prst="straightConnector1">
            <a:avLst/>
          </a:prstGeom>
          <a:noFill/>
          <a:ln cap="flat" cmpd="sng" w="19050">
            <a:solidFill>
              <a:schemeClr val="accent1"/>
            </a:solidFill>
            <a:prstDash val="solid"/>
            <a:round/>
            <a:headEnd len="sm" w="sm" type="none"/>
            <a:tailEnd len="sm" w="sm" type="none"/>
          </a:ln>
        </p:spPr>
      </p:cxnSp>
      <p:sp>
        <p:nvSpPr>
          <p:cNvPr id="105" name="Google Shape;105;p2"/>
          <p:cNvSpPr txBox="1"/>
          <p:nvPr>
            <p:ph idx="1" type="body"/>
          </p:nvPr>
        </p:nvSpPr>
        <p:spPr>
          <a:xfrm>
            <a:off x="4999330" y="804332"/>
            <a:ext cx="6026477" cy="5569964"/>
          </a:xfrm>
          <a:prstGeom prst="rect">
            <a:avLst/>
          </a:prstGeom>
          <a:noFill/>
          <a:ln>
            <a:noFill/>
          </a:ln>
        </p:spPr>
        <p:txBody>
          <a:bodyPr anchorCtr="0" anchor="ctr" bIns="45700" lIns="45700" spcFirstLastPara="1" rIns="45700" wrap="square" tIns="45700">
            <a:normAutofit lnSpcReduction="10000"/>
          </a:bodyPr>
          <a:lstStyle/>
          <a:p>
            <a:pPr indent="0" lvl="0" marL="0" rtl="0" algn="just">
              <a:lnSpc>
                <a:spcPct val="107000"/>
              </a:lnSpc>
              <a:spcBef>
                <a:spcPts val="0"/>
              </a:spcBef>
              <a:spcAft>
                <a:spcPts val="0"/>
              </a:spcAft>
              <a:buSzPts val="2800"/>
              <a:buNone/>
            </a:pPr>
            <a:r>
              <a:rPr lang="en-GB" sz="2800">
                <a:latin typeface="Calibri"/>
                <a:ea typeface="Calibri"/>
                <a:cs typeface="Calibri"/>
                <a:sym typeface="Calibri"/>
              </a:rPr>
              <a:t>Upon completion of this topic you should be able to:</a:t>
            </a:r>
            <a:endParaRPr/>
          </a:p>
          <a:p>
            <a:pPr indent="0" lvl="0" marL="0" rtl="0" algn="just">
              <a:lnSpc>
                <a:spcPct val="107000"/>
              </a:lnSpc>
              <a:spcBef>
                <a:spcPts val="0"/>
              </a:spcBef>
              <a:spcAft>
                <a:spcPts val="0"/>
              </a:spcAft>
              <a:buSzPts val="2800"/>
              <a:buNone/>
            </a:pPr>
            <a:r>
              <a:t/>
            </a:r>
            <a:endParaRPr sz="2800">
              <a:latin typeface="Calibri"/>
              <a:ea typeface="Calibri"/>
              <a:cs typeface="Calibri"/>
              <a:sym typeface="Calibri"/>
            </a:endParaRPr>
          </a:p>
          <a:p>
            <a:pPr indent="-177800" lvl="0" marL="91440" rtl="0" algn="just">
              <a:lnSpc>
                <a:spcPct val="107000"/>
              </a:lnSpc>
              <a:spcBef>
                <a:spcPts val="0"/>
              </a:spcBef>
              <a:spcAft>
                <a:spcPts val="0"/>
              </a:spcAft>
              <a:buSzPts val="2800"/>
              <a:buFont typeface="Noto Sans Symbols"/>
              <a:buChar char="⮚"/>
            </a:pPr>
            <a:r>
              <a:rPr lang="en-GB" sz="2800">
                <a:latin typeface="Calibri"/>
                <a:ea typeface="Calibri"/>
                <a:cs typeface="Calibri"/>
                <a:sym typeface="Calibri"/>
              </a:rPr>
              <a:t> Explain Statement of Financial Position</a:t>
            </a:r>
            <a:endParaRPr/>
          </a:p>
          <a:p>
            <a:pPr indent="-177800" lvl="0" marL="91440" rtl="0" algn="just">
              <a:lnSpc>
                <a:spcPct val="107000"/>
              </a:lnSpc>
              <a:spcBef>
                <a:spcPts val="0"/>
              </a:spcBef>
              <a:spcAft>
                <a:spcPts val="0"/>
              </a:spcAft>
              <a:buSzPts val="2800"/>
              <a:buFont typeface="Noto Sans Symbols"/>
              <a:buChar char="⮚"/>
            </a:pPr>
            <a:r>
              <a:rPr lang="en-GB" sz="2800">
                <a:latin typeface="Calibri"/>
                <a:ea typeface="Calibri"/>
                <a:cs typeface="Calibri"/>
                <a:sym typeface="Calibri"/>
              </a:rPr>
              <a:t>Explain the importance of a Statement of Financial Position</a:t>
            </a:r>
            <a:endParaRPr/>
          </a:p>
          <a:p>
            <a:pPr indent="-177800" lvl="0" marL="91440" rtl="0" algn="just">
              <a:lnSpc>
                <a:spcPct val="107000"/>
              </a:lnSpc>
              <a:spcBef>
                <a:spcPts val="0"/>
              </a:spcBef>
              <a:spcAft>
                <a:spcPts val="0"/>
              </a:spcAft>
              <a:buSzPts val="2800"/>
              <a:buFont typeface="Noto Sans Symbols"/>
              <a:buChar char="⮚"/>
            </a:pPr>
            <a:r>
              <a:rPr lang="en-GB" sz="2800">
                <a:latin typeface="Calibri"/>
                <a:ea typeface="Calibri"/>
                <a:cs typeface="Calibri"/>
                <a:sym typeface="Calibri"/>
              </a:rPr>
              <a:t>Prepare a Statement of Financial Position (Balance Sheet) from information given in trial balances</a:t>
            </a:r>
            <a:endParaRPr/>
          </a:p>
          <a:p>
            <a:pPr indent="-177800" lvl="0" marL="91440" rtl="0" algn="just">
              <a:lnSpc>
                <a:spcPct val="107000"/>
              </a:lnSpc>
              <a:spcBef>
                <a:spcPts val="0"/>
              </a:spcBef>
              <a:spcAft>
                <a:spcPts val="0"/>
              </a:spcAft>
              <a:buSzPts val="2800"/>
              <a:buFont typeface="Noto Sans Symbols"/>
              <a:buChar char="⮚"/>
            </a:pPr>
            <a:r>
              <a:rPr lang="en-GB" sz="2800">
                <a:latin typeface="Calibri"/>
                <a:ea typeface="Calibri"/>
                <a:cs typeface="Calibri"/>
                <a:sym typeface="Calibri"/>
              </a:rPr>
              <a:t>Appreciate Recommended Format of Statement of Financial Position </a:t>
            </a:r>
            <a:endParaRPr/>
          </a:p>
          <a:p>
            <a:pPr indent="0" lvl="0" marL="91440" rtl="0" algn="just">
              <a:lnSpc>
                <a:spcPct val="107000"/>
              </a:lnSpc>
              <a:spcBef>
                <a:spcPts val="0"/>
              </a:spcBef>
              <a:spcAft>
                <a:spcPts val="0"/>
              </a:spcAft>
              <a:buSzPts val="2800"/>
              <a:buFont typeface="Noto Sans Symbols"/>
              <a:buNone/>
            </a:pPr>
            <a:r>
              <a:t/>
            </a:r>
            <a:endParaRPr sz="280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9" name="Shape 109"/>
        <p:cNvGrpSpPr/>
        <p:nvPr/>
      </p:nvGrpSpPr>
      <p:grpSpPr>
        <a:xfrm>
          <a:off x="0" y="0"/>
          <a:ext cx="0" cy="0"/>
          <a:chOff x="0" y="0"/>
          <a:chExt cx="0" cy="0"/>
        </a:xfrm>
      </p:grpSpPr>
      <p:sp>
        <p:nvSpPr>
          <p:cNvPr id="110" name="Google Shape;110;p3"/>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11" name="Google Shape;111;p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A balance sheet ( Statement of Financial Position) is a financial statement that provides a snapshot of a company's assets, liabilities, and equity at a given point in time A statement of financial position shows the well-being or lack of in terms of assets, capital and liabilities. </a:t>
            </a:r>
            <a:endParaRPr/>
          </a:p>
        </p:txBody>
      </p:sp>
      <p:sp>
        <p:nvSpPr>
          <p:cNvPr id="112" name="Google Shape;112;p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13" name="Google Shape;113;p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7" name="Shape 117"/>
        <p:cNvGrpSpPr/>
        <p:nvPr/>
      </p:nvGrpSpPr>
      <p:grpSpPr>
        <a:xfrm>
          <a:off x="0" y="0"/>
          <a:ext cx="0" cy="0"/>
          <a:chOff x="0" y="0"/>
          <a:chExt cx="0" cy="0"/>
        </a:xfrm>
      </p:grpSpPr>
      <p:sp>
        <p:nvSpPr>
          <p:cNvPr id="118" name="Google Shape;118;p4"/>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19" name="Google Shape;119;p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It is commonly referred to as a balance sheet (BS) or an ACCOUNTING EQUATION (ASSETS= LIABILITIES + EQUITY).</a:t>
            </a:r>
            <a:endParaRPr/>
          </a:p>
          <a:p>
            <a:pPr indent="0" lvl="0" marL="0" marR="0" rtl="0" algn="just">
              <a:lnSpc>
                <a:spcPct val="150000"/>
              </a:lnSpc>
              <a:spcBef>
                <a:spcPts val="800"/>
              </a:spcBef>
              <a:spcAft>
                <a:spcPts val="0"/>
              </a:spcAft>
              <a:buSzPts val="2400"/>
              <a:buNone/>
            </a:pPr>
            <a:r>
              <a:rPr lang="en-GB" sz="2400"/>
              <a:t>Preparation of financial statements is one of the last steps in the accounting cycle, using information from the previous statements to develop the current financial statement. </a:t>
            </a:r>
            <a:endParaRPr/>
          </a:p>
        </p:txBody>
      </p:sp>
      <p:sp>
        <p:nvSpPr>
          <p:cNvPr id="120" name="Google Shape;120;p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1" name="Google Shape;121;p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5" name="Shape 125"/>
        <p:cNvGrpSpPr/>
        <p:nvPr/>
      </p:nvGrpSpPr>
      <p:grpSpPr>
        <a:xfrm>
          <a:off x="0" y="0"/>
          <a:ext cx="0" cy="0"/>
          <a:chOff x="0" y="0"/>
          <a:chExt cx="0" cy="0"/>
        </a:xfrm>
      </p:grpSpPr>
      <p:sp>
        <p:nvSpPr>
          <p:cNvPr id="126" name="Google Shape;126;p5"/>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27" name="Google Shape;127;p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Using statement of financial position, decision makers can be able make various decisions after conducting various analysis. For example appreciating the Liquidity position of the company, Leverage level of a company or asset utilization efficiency. </a:t>
            </a:r>
            <a:endParaRPr/>
          </a:p>
        </p:txBody>
      </p:sp>
      <p:sp>
        <p:nvSpPr>
          <p:cNvPr id="128" name="Google Shape;128;p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9" name="Google Shape;129;p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3" name="Shape 133"/>
        <p:cNvGrpSpPr/>
        <p:nvPr/>
      </p:nvGrpSpPr>
      <p:grpSpPr>
        <a:xfrm>
          <a:off x="0" y="0"/>
          <a:ext cx="0" cy="0"/>
          <a:chOff x="0" y="0"/>
          <a:chExt cx="0" cy="0"/>
        </a:xfrm>
      </p:grpSpPr>
      <p:sp>
        <p:nvSpPr>
          <p:cNvPr id="134" name="Google Shape;134;p6"/>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35" name="Google Shape;135;p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Business owners may not need all the details, but they definitely need to understand the true view of their current financial and cash positions. These insights are crucial when making business operation decisions. IAS 1 specifies the minimum information which must be shown on the face of the Statement of Financial Position. It does not specify the order in which information is to be presented.</a:t>
            </a:r>
            <a:endParaRPr/>
          </a:p>
        </p:txBody>
      </p:sp>
      <p:sp>
        <p:nvSpPr>
          <p:cNvPr id="136" name="Google Shape;136;p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37" name="Google Shape;137;p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1" name="Shape 141"/>
        <p:cNvGrpSpPr/>
        <p:nvPr/>
      </p:nvGrpSpPr>
      <p:grpSpPr>
        <a:xfrm>
          <a:off x="0" y="0"/>
          <a:ext cx="0" cy="0"/>
          <a:chOff x="0" y="0"/>
          <a:chExt cx="0" cy="0"/>
        </a:xfrm>
      </p:grpSpPr>
      <p:sp>
        <p:nvSpPr>
          <p:cNvPr id="142" name="Google Shape;142;p7"/>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43" name="Google Shape;143;p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The statement requires entities to separate out:</a:t>
            </a:r>
            <a:endParaRPr/>
          </a:p>
          <a:p>
            <a:pPr indent="-152400" lvl="0" marL="91440" marR="0" rtl="0" algn="just">
              <a:lnSpc>
                <a:spcPct val="150000"/>
              </a:lnSpc>
              <a:spcBef>
                <a:spcPts val="800"/>
              </a:spcBef>
              <a:spcAft>
                <a:spcPts val="0"/>
              </a:spcAft>
              <a:buSzPts val="2400"/>
              <a:buFont typeface="Noto Sans Symbols"/>
              <a:buChar char="⮚"/>
            </a:pPr>
            <a:r>
              <a:rPr lang="en-GB" sz="2400"/>
              <a:t> Non–current assets, the usual sort of fixed assets such as property, plant, equipment, plant and machinery, motor vehicles, intangible assets, goodwill, etc.</a:t>
            </a:r>
            <a:endParaRPr/>
          </a:p>
          <a:p>
            <a:pPr indent="-152400" lvl="0" marL="91440" marR="0" rtl="0" algn="just">
              <a:lnSpc>
                <a:spcPct val="150000"/>
              </a:lnSpc>
              <a:spcBef>
                <a:spcPts val="800"/>
              </a:spcBef>
              <a:spcAft>
                <a:spcPts val="0"/>
              </a:spcAft>
              <a:buSzPts val="2400"/>
              <a:buFont typeface="Noto Sans Symbols"/>
              <a:buChar char="⮚"/>
            </a:pPr>
            <a:r>
              <a:rPr lang="en-GB" sz="2400"/>
              <a:t> Current assets; inventories, trade receivables, cash and cash equivalents.</a:t>
            </a:r>
            <a:endParaRPr/>
          </a:p>
          <a:p>
            <a:pPr indent="-152400" lvl="0" marL="91440" marR="0" rtl="0" algn="just">
              <a:lnSpc>
                <a:spcPct val="150000"/>
              </a:lnSpc>
              <a:spcBef>
                <a:spcPts val="800"/>
              </a:spcBef>
              <a:spcAft>
                <a:spcPts val="0"/>
              </a:spcAft>
              <a:buSzPts val="2400"/>
              <a:buFont typeface="Noto Sans Symbols"/>
              <a:buChar char="⮚"/>
            </a:pPr>
            <a:r>
              <a:rPr lang="en-GB" sz="2400"/>
              <a:t> Current liabilities; trade payables, bank overdrafts and taxation.</a:t>
            </a:r>
            <a:endParaRPr/>
          </a:p>
          <a:p>
            <a:pPr indent="-152400" lvl="0" marL="91440" marR="0" rtl="0" algn="just">
              <a:lnSpc>
                <a:spcPct val="150000"/>
              </a:lnSpc>
              <a:spcBef>
                <a:spcPts val="800"/>
              </a:spcBef>
              <a:spcAft>
                <a:spcPts val="0"/>
              </a:spcAft>
              <a:buSzPts val="2400"/>
              <a:buFont typeface="Noto Sans Symbols"/>
              <a:buChar char="⮚"/>
            </a:pPr>
            <a:r>
              <a:rPr lang="en-GB" sz="2400"/>
              <a:t> Non–current liabilities; bank loans and long-term provisions.</a:t>
            </a:r>
            <a:endParaRPr/>
          </a:p>
          <a:p>
            <a:pPr indent="-152400" lvl="0" marL="91440" marR="0" rtl="0" algn="just">
              <a:lnSpc>
                <a:spcPct val="150000"/>
              </a:lnSpc>
              <a:spcBef>
                <a:spcPts val="800"/>
              </a:spcBef>
              <a:spcAft>
                <a:spcPts val="0"/>
              </a:spcAft>
              <a:buSzPts val="2400"/>
              <a:buFont typeface="Noto Sans Symbols"/>
              <a:buChar char="⮚"/>
            </a:pPr>
            <a:r>
              <a:rPr lang="en-GB" sz="2400"/>
              <a:t> Equity; Share capital, share premium reserves and retained earnings.</a:t>
            </a:r>
            <a:endParaRPr/>
          </a:p>
        </p:txBody>
      </p:sp>
      <p:sp>
        <p:nvSpPr>
          <p:cNvPr id="144" name="Google Shape;144;p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45" name="Google Shape;145;p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9" name="Shape 149"/>
        <p:cNvGrpSpPr/>
        <p:nvPr/>
      </p:nvGrpSpPr>
      <p:grpSpPr>
        <a:xfrm>
          <a:off x="0" y="0"/>
          <a:ext cx="0" cy="0"/>
          <a:chOff x="0" y="0"/>
          <a:chExt cx="0" cy="0"/>
        </a:xfrm>
      </p:grpSpPr>
      <p:sp>
        <p:nvSpPr>
          <p:cNvPr id="150" name="Google Shape;150;p8"/>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GB" sz="3600"/>
              <a:t>INTRODUCTION</a:t>
            </a:r>
            <a:endParaRPr b="1" sz="3600"/>
          </a:p>
        </p:txBody>
      </p:sp>
      <p:sp>
        <p:nvSpPr>
          <p:cNvPr id="151" name="Google Shape;151;p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sz="2400"/>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b="1" lang="en-GB" sz="2400"/>
              <a:t>NB: </a:t>
            </a:r>
            <a:r>
              <a:rPr lang="en-GB" sz="2400"/>
              <a:t>IAS 1 does not prescribe the format of the Statement of Financial Position. Assets can be presented current then non-current, or vice versa, and liabilities and equity can be presented current then non-current then equity, or vice versa. A net asset presentation (assets minus liabilities) is allowed.</a:t>
            </a:r>
            <a:endParaRPr/>
          </a:p>
        </p:txBody>
      </p:sp>
      <p:sp>
        <p:nvSpPr>
          <p:cNvPr id="152" name="Google Shape;152;p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3" name="Google Shape;153;p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7" name="Shape 157"/>
        <p:cNvGrpSpPr/>
        <p:nvPr/>
      </p:nvGrpSpPr>
      <p:grpSpPr>
        <a:xfrm>
          <a:off x="0" y="0"/>
          <a:ext cx="0" cy="0"/>
          <a:chOff x="0" y="0"/>
          <a:chExt cx="0" cy="0"/>
        </a:xfrm>
      </p:grpSpPr>
      <p:sp>
        <p:nvSpPr>
          <p:cNvPr id="158" name="Google Shape;158;p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 The Purpose of a Statement of Financial Position</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1. A Statement of Financial Position (SoFP) gives a comprehensive overview of the health of a business</a:t>
            </a:r>
            <a:endParaRPr/>
          </a:p>
          <a:p>
            <a:pPr indent="0" lvl="0" marL="0" marR="0" rtl="0" algn="just">
              <a:lnSpc>
                <a:spcPct val="150000"/>
              </a:lnSpc>
              <a:spcBef>
                <a:spcPts val="800"/>
              </a:spcBef>
              <a:spcAft>
                <a:spcPts val="0"/>
              </a:spcAft>
              <a:buSzPts val="2400"/>
              <a:buNone/>
            </a:pPr>
            <a:r>
              <a:rPr lang="en-GB" sz="2400"/>
              <a:t>Your SoFP should display in a manner that is easy to read and follow the business’ assets, liabilities, earnings, and equity. Assets include cash, land, infrastructure, and equipment. </a:t>
            </a:r>
            <a:endParaRPr/>
          </a:p>
        </p:txBody>
      </p:sp>
      <p:sp>
        <p:nvSpPr>
          <p:cNvPr id="159" name="Google Shape;159;p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0" name="Google Shape;160;p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4" name="Shape 164"/>
        <p:cNvGrpSpPr/>
        <p:nvPr/>
      </p:nvGrpSpPr>
      <p:grpSpPr>
        <a:xfrm>
          <a:off x="0" y="0"/>
          <a:ext cx="0" cy="0"/>
          <a:chOff x="0" y="0"/>
          <a:chExt cx="0" cy="0"/>
        </a:xfrm>
      </p:grpSpPr>
      <p:sp>
        <p:nvSpPr>
          <p:cNvPr id="165" name="Google Shape;165;p1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 The Purpose of a Statement of Financial Position</a:t>
            </a:r>
            <a:endParaRPr/>
          </a:p>
          <a:p>
            <a:pPr indent="0" lvl="0" marL="0" marR="0" rtl="0" algn="just">
              <a:lnSpc>
                <a:spcPct val="150000"/>
              </a:lnSpc>
              <a:spcBef>
                <a:spcPts val="800"/>
              </a:spcBef>
              <a:spcAft>
                <a:spcPts val="0"/>
              </a:spcAft>
              <a:buSzPts val="2400"/>
              <a:buNone/>
            </a:pPr>
            <a:r>
              <a:rPr lang="en-GB" sz="2400"/>
              <a:t>1. A SoFP gives a comprehensive overview of the health of a business</a:t>
            </a:r>
            <a:endParaRPr/>
          </a:p>
          <a:p>
            <a:pPr indent="0" lvl="0" marL="0" marR="0" rtl="0" algn="just">
              <a:lnSpc>
                <a:spcPct val="150000"/>
              </a:lnSpc>
              <a:spcBef>
                <a:spcPts val="800"/>
              </a:spcBef>
              <a:spcAft>
                <a:spcPts val="0"/>
              </a:spcAft>
              <a:buSzPts val="2400"/>
              <a:buNone/>
            </a:pPr>
            <a:r>
              <a:rPr lang="en-GB" sz="2400"/>
              <a:t>Assets may be tangible or intangible, movable, or immovable. Liabilities include the payroll, utilities, interest, employee medical insurance, building rent as well as any contributions you’re making to pension plans.  Equity refers to what’s left after liabilities have been subtracted from the assets. And finally, retained earnings is the profit that the business gets to keep, these are earnings that are not shared with the shareholders.</a:t>
            </a:r>
            <a:endParaRPr/>
          </a:p>
        </p:txBody>
      </p:sp>
      <p:sp>
        <p:nvSpPr>
          <p:cNvPr id="166" name="Google Shape;166;p1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7" name="Google Shape;167;p1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1" name="Shape 171"/>
        <p:cNvGrpSpPr/>
        <p:nvPr/>
      </p:nvGrpSpPr>
      <p:grpSpPr>
        <a:xfrm>
          <a:off x="0" y="0"/>
          <a:ext cx="0" cy="0"/>
          <a:chOff x="0" y="0"/>
          <a:chExt cx="0" cy="0"/>
        </a:xfrm>
      </p:grpSpPr>
      <p:sp>
        <p:nvSpPr>
          <p:cNvPr id="172" name="Google Shape;172;p1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 The Purpose of a Statement of Financial Position</a:t>
            </a:r>
            <a:endParaRPr/>
          </a:p>
          <a:p>
            <a:pPr indent="0" lvl="0" marL="0" marR="0" rtl="0" algn="just">
              <a:lnSpc>
                <a:spcPct val="150000"/>
              </a:lnSpc>
              <a:spcBef>
                <a:spcPts val="800"/>
              </a:spcBef>
              <a:spcAft>
                <a:spcPts val="0"/>
              </a:spcAft>
              <a:buSzPts val="2400"/>
              <a:buNone/>
            </a:pPr>
            <a:r>
              <a:rPr lang="en-GB" sz="2400"/>
              <a:t>2. A Statement of Financial Position may be used to meet financial obligations</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Interested parties looking to buy your business may want to understand how they will be able to meet their financial obligations. Perhaps they will want to sell shares of the company. They can only do this if they have an idea of the company’s financial position. </a:t>
            </a:r>
            <a:endParaRPr/>
          </a:p>
        </p:txBody>
      </p:sp>
      <p:sp>
        <p:nvSpPr>
          <p:cNvPr id="173" name="Google Shape;173;p1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74" name="Google Shape;174;p1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8" name="Shape 178"/>
        <p:cNvGrpSpPr/>
        <p:nvPr/>
      </p:nvGrpSpPr>
      <p:grpSpPr>
        <a:xfrm>
          <a:off x="0" y="0"/>
          <a:ext cx="0" cy="0"/>
          <a:chOff x="0" y="0"/>
          <a:chExt cx="0" cy="0"/>
        </a:xfrm>
      </p:grpSpPr>
      <p:sp>
        <p:nvSpPr>
          <p:cNvPr id="179" name="Google Shape;179;p1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 The Purpose of a Statement of Financial Position</a:t>
            </a:r>
            <a:endParaRPr/>
          </a:p>
          <a:p>
            <a:pPr indent="0" lvl="0" marL="0" marR="0" rtl="0" algn="just">
              <a:lnSpc>
                <a:spcPct val="150000"/>
              </a:lnSpc>
              <a:spcBef>
                <a:spcPts val="800"/>
              </a:spcBef>
              <a:spcAft>
                <a:spcPts val="0"/>
              </a:spcAft>
              <a:buSzPts val="2400"/>
              <a:buNone/>
            </a:pPr>
            <a:r>
              <a:rPr lang="en-GB" sz="2400"/>
              <a:t>2. A Statement of Financial Position (SoFP) may be used to meet financial obligations</a:t>
            </a:r>
            <a:endParaRPr/>
          </a:p>
          <a:p>
            <a:pPr indent="0" lvl="0" marL="0" marR="0" rtl="0" algn="just">
              <a:lnSpc>
                <a:spcPct val="150000"/>
              </a:lnSpc>
              <a:spcBef>
                <a:spcPts val="800"/>
              </a:spcBef>
              <a:spcAft>
                <a:spcPts val="0"/>
              </a:spcAft>
              <a:buSzPts val="2400"/>
              <a:buNone/>
            </a:pPr>
            <a:r>
              <a:rPr lang="en-GB" sz="2400"/>
              <a:t>From the SoFP, they’ll be able to analyse potential rates of return and also have a snapshot of the capital structure. As a buyer what are you hoping to achieve with the business in the next few years? Do you want to grow the business beyond its current setup? Given the liabilities and assets in possession do they give you leeway to expand or debts may restrict your ambitious goals.  The statement of financial position can be a powerful toll to unlock such uncertainties.</a:t>
            </a:r>
            <a:endParaRPr/>
          </a:p>
        </p:txBody>
      </p:sp>
      <p:sp>
        <p:nvSpPr>
          <p:cNvPr id="180" name="Google Shape;180;p1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81" name="Google Shape;181;p1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5" name="Shape 185"/>
        <p:cNvGrpSpPr/>
        <p:nvPr/>
      </p:nvGrpSpPr>
      <p:grpSpPr>
        <a:xfrm>
          <a:off x="0" y="0"/>
          <a:ext cx="0" cy="0"/>
          <a:chOff x="0" y="0"/>
          <a:chExt cx="0" cy="0"/>
        </a:xfrm>
      </p:grpSpPr>
      <p:sp>
        <p:nvSpPr>
          <p:cNvPr id="186" name="Google Shape;186;p1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 The Purpose of a Statement of Financial Position</a:t>
            </a:r>
            <a:endParaRPr/>
          </a:p>
          <a:p>
            <a:pPr indent="0" lvl="0" marL="0" marR="0" rtl="0" algn="just">
              <a:lnSpc>
                <a:spcPct val="150000"/>
              </a:lnSpc>
              <a:spcBef>
                <a:spcPts val="800"/>
              </a:spcBef>
              <a:spcAft>
                <a:spcPts val="0"/>
              </a:spcAft>
              <a:buSzPts val="2400"/>
              <a:buNone/>
            </a:pPr>
            <a:r>
              <a:rPr lang="en-GB" sz="2400"/>
              <a:t>3. A Statement of Financial Position may be used to secure lines of credit</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According to a survey carried out by the Small Business ( SMEs) Administration, a lot of money is loaned to small businesses every year. Unfortunately very few  SMEs  successfully manages to service their loans on time . Most of them end up not being able to service their loans and end up in trouble with their financiers . </a:t>
            </a:r>
            <a:endParaRPr sz="2400"/>
          </a:p>
        </p:txBody>
      </p:sp>
      <p:sp>
        <p:nvSpPr>
          <p:cNvPr id="187" name="Google Shape;187;p1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88" name="Google Shape;188;p1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2" name="Shape 192"/>
        <p:cNvGrpSpPr/>
        <p:nvPr/>
      </p:nvGrpSpPr>
      <p:grpSpPr>
        <a:xfrm>
          <a:off x="0" y="0"/>
          <a:ext cx="0" cy="0"/>
          <a:chOff x="0" y="0"/>
          <a:chExt cx="0" cy="0"/>
        </a:xfrm>
      </p:grpSpPr>
      <p:sp>
        <p:nvSpPr>
          <p:cNvPr id="193" name="Google Shape;193;p1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 The Purpose of a Statement of Financial Position</a:t>
            </a:r>
            <a:endParaRPr/>
          </a:p>
          <a:p>
            <a:pPr indent="0" lvl="0" marL="0" marR="0" rtl="0" algn="just">
              <a:lnSpc>
                <a:spcPct val="150000"/>
              </a:lnSpc>
              <a:spcBef>
                <a:spcPts val="800"/>
              </a:spcBef>
              <a:spcAft>
                <a:spcPts val="0"/>
              </a:spcAft>
              <a:buSzPts val="2400"/>
              <a:buNone/>
            </a:pPr>
            <a:r>
              <a:rPr lang="en-GB" sz="2400"/>
              <a:t>3. A Statement of Financial Position may be used to secure lines of credit</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It’s not hard to see that investors are very happy to seed money into ventures that look lucrative and promise to deliver credible returns. One of the biggest reasons sole proprietorships and partnerships find it difficult to secure lines of credit is a failure to show a balance sheet. </a:t>
            </a:r>
            <a:endParaRPr/>
          </a:p>
        </p:txBody>
      </p:sp>
      <p:sp>
        <p:nvSpPr>
          <p:cNvPr id="194" name="Google Shape;194;p1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5" name="Google Shape;195;p1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9" name="Shape 199"/>
        <p:cNvGrpSpPr/>
        <p:nvPr/>
      </p:nvGrpSpPr>
      <p:grpSpPr>
        <a:xfrm>
          <a:off x="0" y="0"/>
          <a:ext cx="0" cy="0"/>
          <a:chOff x="0" y="0"/>
          <a:chExt cx="0" cy="0"/>
        </a:xfrm>
      </p:grpSpPr>
      <p:sp>
        <p:nvSpPr>
          <p:cNvPr id="200" name="Google Shape;200;p1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 The Purpose of a Statement of Financial Position</a:t>
            </a:r>
            <a:endParaRPr/>
          </a:p>
          <a:p>
            <a:pPr indent="0" lvl="0" marL="0" marR="0" rtl="0" algn="just">
              <a:lnSpc>
                <a:spcPct val="150000"/>
              </a:lnSpc>
              <a:spcBef>
                <a:spcPts val="800"/>
              </a:spcBef>
              <a:spcAft>
                <a:spcPts val="0"/>
              </a:spcAft>
              <a:buSzPts val="2400"/>
              <a:buNone/>
            </a:pPr>
            <a:r>
              <a:rPr lang="en-GB" sz="2400"/>
              <a:t>3. A Statement of Financial Position may be used to secure lines of credit</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The ability to show creditors good accounting records gives them the confidence to release funds. A business’ balance sheet will be able to demonstrate that the business is in a good place and has the potential to become bigger with the right financial muscle backing it up.</a:t>
            </a:r>
            <a:endParaRPr/>
          </a:p>
        </p:txBody>
      </p:sp>
      <p:sp>
        <p:nvSpPr>
          <p:cNvPr id="201" name="Google Shape;201;p1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2" name="Google Shape;202;p1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6" name="Shape 206"/>
        <p:cNvGrpSpPr/>
        <p:nvPr/>
      </p:nvGrpSpPr>
      <p:grpSpPr>
        <a:xfrm>
          <a:off x="0" y="0"/>
          <a:ext cx="0" cy="0"/>
          <a:chOff x="0" y="0"/>
          <a:chExt cx="0" cy="0"/>
        </a:xfrm>
      </p:grpSpPr>
      <p:sp>
        <p:nvSpPr>
          <p:cNvPr id="207" name="Google Shape;207;p1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 The Purpose of a Statement of Financial Position</a:t>
            </a:r>
            <a:endParaRPr/>
          </a:p>
          <a:p>
            <a:pPr indent="0" lvl="0" marL="0" marR="0" rtl="0" algn="just">
              <a:lnSpc>
                <a:spcPct val="150000"/>
              </a:lnSpc>
              <a:spcBef>
                <a:spcPts val="800"/>
              </a:spcBef>
              <a:spcAft>
                <a:spcPts val="0"/>
              </a:spcAft>
              <a:buSzPts val="2400"/>
              <a:buNone/>
            </a:pPr>
            <a:r>
              <a:rPr lang="en-GB" sz="2400"/>
              <a:t>4. A Statement of Financial Position can show areas that need improvement</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A Statement of Financial Position is like a doctor’s report. It shows the areas that need improvement, the areas that are in good shape, and those that could do with a little more attention. To add on, the Statement of Financial Position can also highlight specific places that are causing the business to lose money. </a:t>
            </a:r>
            <a:endParaRPr/>
          </a:p>
        </p:txBody>
      </p:sp>
      <p:sp>
        <p:nvSpPr>
          <p:cNvPr id="208" name="Google Shape;208;p1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9" name="Google Shape;209;p1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3" name="Shape 213"/>
        <p:cNvGrpSpPr/>
        <p:nvPr/>
      </p:nvGrpSpPr>
      <p:grpSpPr>
        <a:xfrm>
          <a:off x="0" y="0"/>
          <a:ext cx="0" cy="0"/>
          <a:chOff x="0" y="0"/>
          <a:chExt cx="0" cy="0"/>
        </a:xfrm>
      </p:grpSpPr>
      <p:sp>
        <p:nvSpPr>
          <p:cNvPr id="214" name="Google Shape;214;p1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 The Purpose of a Statement of Financial Position</a:t>
            </a:r>
            <a:endParaRPr/>
          </a:p>
          <a:p>
            <a:pPr indent="0" lvl="0" marL="0" marR="0" rtl="0" algn="just">
              <a:lnSpc>
                <a:spcPct val="150000"/>
              </a:lnSpc>
              <a:spcBef>
                <a:spcPts val="800"/>
              </a:spcBef>
              <a:spcAft>
                <a:spcPts val="0"/>
              </a:spcAft>
              <a:buSzPts val="2400"/>
              <a:buNone/>
            </a:pPr>
            <a:r>
              <a:rPr lang="en-GB" sz="2400"/>
              <a:t>4. A Statement of Financial Position can show areas that need improvement</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Perhaps its overhead costs which need to be lowered – moving into a smaller space, downsizing the company, or finding contractors with cheaper equipment to hire. Maximizing value can only happen when you can clearly see what’s working and what’s not.</a:t>
            </a:r>
            <a:endParaRPr/>
          </a:p>
        </p:txBody>
      </p:sp>
      <p:sp>
        <p:nvSpPr>
          <p:cNvPr id="215" name="Google Shape;215;p1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16" name="Google Shape;216;p1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0" name="Shape 220"/>
        <p:cNvGrpSpPr/>
        <p:nvPr/>
      </p:nvGrpSpPr>
      <p:grpSpPr>
        <a:xfrm>
          <a:off x="0" y="0"/>
          <a:ext cx="0" cy="0"/>
          <a:chOff x="0" y="0"/>
          <a:chExt cx="0" cy="0"/>
        </a:xfrm>
      </p:grpSpPr>
      <p:sp>
        <p:nvSpPr>
          <p:cNvPr id="221" name="Google Shape;221;p1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 The Purpose of a Statement of Financial Position</a:t>
            </a:r>
            <a:endParaRPr/>
          </a:p>
          <a:p>
            <a:pPr indent="0" lvl="0" marL="0" marR="0" rtl="0" algn="just">
              <a:lnSpc>
                <a:spcPct val="150000"/>
              </a:lnSpc>
              <a:spcBef>
                <a:spcPts val="800"/>
              </a:spcBef>
              <a:spcAft>
                <a:spcPts val="0"/>
              </a:spcAft>
              <a:buSzPts val="2400"/>
              <a:buNone/>
            </a:pPr>
            <a:r>
              <a:rPr lang="en-GB" sz="2400"/>
              <a:t>5. A Statement of Financial Position shows a good financial practice</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If the corporation is already listed on the stock exchange or you’re still in the initial stages of preparing to go public, your financial statements will be appraised to ensure that everything checks out. </a:t>
            </a:r>
            <a:endParaRPr/>
          </a:p>
        </p:txBody>
      </p:sp>
      <p:sp>
        <p:nvSpPr>
          <p:cNvPr id="222" name="Google Shape;222;p1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23" name="Google Shape;223;p1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7" name="Shape 227"/>
        <p:cNvGrpSpPr/>
        <p:nvPr/>
      </p:nvGrpSpPr>
      <p:grpSpPr>
        <a:xfrm>
          <a:off x="0" y="0"/>
          <a:ext cx="0" cy="0"/>
          <a:chOff x="0" y="0"/>
          <a:chExt cx="0" cy="0"/>
        </a:xfrm>
      </p:grpSpPr>
      <p:sp>
        <p:nvSpPr>
          <p:cNvPr id="228" name="Google Shape;228;p1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 The Purpose of a Statement of Financial Position</a:t>
            </a:r>
            <a:endParaRPr/>
          </a:p>
          <a:p>
            <a:pPr indent="0" lvl="0" marL="0" marR="0" rtl="0" algn="just">
              <a:lnSpc>
                <a:spcPct val="150000"/>
              </a:lnSpc>
              <a:spcBef>
                <a:spcPts val="800"/>
              </a:spcBef>
              <a:spcAft>
                <a:spcPts val="0"/>
              </a:spcAft>
              <a:buSzPts val="2400"/>
              <a:buNone/>
            </a:pPr>
            <a:r>
              <a:rPr lang="en-GB" sz="2400"/>
              <a:t>5. A Statement of Financial Position shows a good financial practice</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Government agencies, stock, and banking regulators use a company’s balance sheet to screen for possible financial malpractice. Fraudulent activities can often be tracked on balanced sheets. By regularly going through a public company’s balance sheet, stock market regulators are able to detect any financial malpractice and call to order any entity in practice of such malpractices.</a:t>
            </a:r>
            <a:endParaRPr/>
          </a:p>
        </p:txBody>
      </p:sp>
      <p:sp>
        <p:nvSpPr>
          <p:cNvPr id="229" name="Google Shape;229;p1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30" name="Google Shape;230;p1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4" name="Shape 234"/>
        <p:cNvGrpSpPr/>
        <p:nvPr/>
      </p:nvGrpSpPr>
      <p:grpSpPr>
        <a:xfrm>
          <a:off x="0" y="0"/>
          <a:ext cx="0" cy="0"/>
          <a:chOff x="0" y="0"/>
          <a:chExt cx="0" cy="0"/>
        </a:xfrm>
      </p:grpSpPr>
      <p:sp>
        <p:nvSpPr>
          <p:cNvPr id="235" name="Google Shape;235;p2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 The Purpose of a Statement of Financial Position</a:t>
            </a:r>
            <a:endParaRPr/>
          </a:p>
          <a:p>
            <a:pPr indent="0" lvl="0" marL="0" marR="0" rtl="0" algn="just">
              <a:lnSpc>
                <a:spcPct val="150000"/>
              </a:lnSpc>
              <a:spcBef>
                <a:spcPts val="800"/>
              </a:spcBef>
              <a:spcAft>
                <a:spcPts val="0"/>
              </a:spcAft>
              <a:buSzPts val="2400"/>
              <a:buNone/>
            </a:pPr>
            <a:r>
              <a:rPr lang="en-GB" sz="2400"/>
              <a:t>6. Win the trust of your suppliers with audited SoFPs</a:t>
            </a:r>
            <a:endParaRPr sz="2400"/>
          </a:p>
          <a:p>
            <a:pPr indent="0" lvl="0" marL="0" marR="0" rtl="0" algn="just">
              <a:lnSpc>
                <a:spcPct val="150000"/>
              </a:lnSpc>
              <a:spcBef>
                <a:spcPts val="800"/>
              </a:spcBef>
              <a:spcAft>
                <a:spcPts val="0"/>
              </a:spcAft>
              <a:buSzPts val="2400"/>
              <a:buNone/>
            </a:pPr>
            <a:r>
              <a:rPr lang="en-GB" sz="2400"/>
              <a:t>Most businesses rely on suppliers and creditors to stay afloat. If you’re running an operation that needs you to purchase raw materials from another company, having good credit (which can be shown by your balance sheet) is a surefire way to win their trust. Suppliers want to do business with companies they know are reliable and trustworthy. Hence the importance of a SoFP  can never be overestimated if you’re building a business.</a:t>
            </a:r>
            <a:endParaRPr/>
          </a:p>
        </p:txBody>
      </p:sp>
      <p:sp>
        <p:nvSpPr>
          <p:cNvPr id="236" name="Google Shape;236;p2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37" name="Google Shape;237;p2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1" name="Shape 241"/>
        <p:cNvGrpSpPr/>
        <p:nvPr/>
      </p:nvGrpSpPr>
      <p:grpSpPr>
        <a:xfrm>
          <a:off x="0" y="0"/>
          <a:ext cx="0" cy="0"/>
          <a:chOff x="0" y="0"/>
          <a:chExt cx="0" cy="0"/>
        </a:xfrm>
      </p:grpSpPr>
      <p:sp>
        <p:nvSpPr>
          <p:cNvPr id="242" name="Google Shape;242;p2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 The Purpose of a Statement of Financial Position</a:t>
            </a:r>
            <a:endParaRPr/>
          </a:p>
          <a:p>
            <a:pPr indent="0" lvl="0" marL="0" marR="0" rtl="0" algn="just">
              <a:lnSpc>
                <a:spcPct val="150000"/>
              </a:lnSpc>
              <a:spcBef>
                <a:spcPts val="800"/>
              </a:spcBef>
              <a:spcAft>
                <a:spcPts val="0"/>
              </a:spcAft>
              <a:buSzPts val="2400"/>
              <a:buNone/>
            </a:pPr>
            <a:r>
              <a:rPr lang="en-GB" sz="2400"/>
              <a:t>7. A Statement of Financial Position allows for efficient business management</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In order to manage the company efficiently, it is key to know the numbers – debt funding status, current cash flow, asset investments, status of trade receivables, and company liquidity situation. Planning for future expansion is only possible if you know how the company is doing. Looking at the balance sheet as a buyer you might also be able to see whether or not there is a future in the entity or otherwise.</a:t>
            </a:r>
            <a:endParaRPr/>
          </a:p>
        </p:txBody>
      </p:sp>
      <p:sp>
        <p:nvSpPr>
          <p:cNvPr id="243" name="Google Shape;243;p2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4" name="Google Shape;244;p2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8" name="Shape 248"/>
        <p:cNvGrpSpPr/>
        <p:nvPr/>
      </p:nvGrpSpPr>
      <p:grpSpPr>
        <a:xfrm>
          <a:off x="0" y="0"/>
          <a:ext cx="0" cy="0"/>
          <a:chOff x="0" y="0"/>
          <a:chExt cx="0" cy="0"/>
        </a:xfrm>
      </p:grpSpPr>
      <p:sp>
        <p:nvSpPr>
          <p:cNvPr id="249" name="Google Shape;249;p2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 Many standards make various stipulations relating to the information to be presented in the Balance Sheet (Statement of financial position) as highlighted below: </a:t>
            </a:r>
            <a:endParaRPr/>
          </a:p>
          <a:p>
            <a:pPr indent="0" lvl="0" marL="0" marR="0" rtl="0" algn="just">
              <a:lnSpc>
                <a:spcPct val="150000"/>
              </a:lnSpc>
              <a:spcBef>
                <a:spcPts val="800"/>
              </a:spcBef>
              <a:spcAft>
                <a:spcPts val="0"/>
              </a:spcAft>
              <a:buSzPts val="2400"/>
              <a:buNone/>
            </a:pPr>
            <a:r>
              <a:rPr lang="en-GB" sz="2400"/>
              <a:t>The statement of financial position should include line items that present the following amounts (IAS 1:54):</a:t>
            </a:r>
            <a:endParaRPr/>
          </a:p>
          <a:p>
            <a:pPr indent="-152400" lvl="0" marL="91440" marR="0" rtl="0" algn="just">
              <a:lnSpc>
                <a:spcPct val="150000"/>
              </a:lnSpc>
              <a:spcBef>
                <a:spcPts val="800"/>
              </a:spcBef>
              <a:spcAft>
                <a:spcPts val="0"/>
              </a:spcAft>
              <a:buSzPts val="2400"/>
              <a:buFont typeface="Noto Sans Symbols"/>
              <a:buChar char="⮚"/>
            </a:pPr>
            <a:r>
              <a:rPr lang="en-GB" sz="2400"/>
              <a:t>property, plant and equipment;</a:t>
            </a:r>
            <a:endParaRPr/>
          </a:p>
          <a:p>
            <a:pPr indent="-152400" lvl="0" marL="91440" marR="0" rtl="0" algn="just">
              <a:lnSpc>
                <a:spcPct val="150000"/>
              </a:lnSpc>
              <a:spcBef>
                <a:spcPts val="800"/>
              </a:spcBef>
              <a:spcAft>
                <a:spcPts val="0"/>
              </a:spcAft>
              <a:buSzPts val="2400"/>
              <a:buFont typeface="Noto Sans Symbols"/>
              <a:buChar char="⮚"/>
            </a:pPr>
            <a:r>
              <a:rPr lang="en-GB" sz="2400"/>
              <a:t>investment property;</a:t>
            </a:r>
            <a:endParaRPr/>
          </a:p>
          <a:p>
            <a:pPr indent="-152400" lvl="0" marL="91440" marR="0" rtl="0" algn="just">
              <a:lnSpc>
                <a:spcPct val="150000"/>
              </a:lnSpc>
              <a:spcBef>
                <a:spcPts val="800"/>
              </a:spcBef>
              <a:spcAft>
                <a:spcPts val="0"/>
              </a:spcAft>
              <a:buSzPts val="2400"/>
              <a:buFont typeface="Noto Sans Symbols"/>
              <a:buChar char="⮚"/>
            </a:pPr>
            <a:r>
              <a:rPr lang="en-GB" sz="2400"/>
              <a:t>intangible assets;</a:t>
            </a:r>
            <a:endParaRPr/>
          </a:p>
          <a:p>
            <a:pPr indent="-152400" lvl="0" marL="91440" marR="0" rtl="0" algn="just">
              <a:lnSpc>
                <a:spcPct val="150000"/>
              </a:lnSpc>
              <a:spcBef>
                <a:spcPts val="800"/>
              </a:spcBef>
              <a:spcAft>
                <a:spcPts val="0"/>
              </a:spcAft>
              <a:buSzPts val="2400"/>
              <a:buFont typeface="Noto Sans Symbols"/>
              <a:buChar char="⮚"/>
            </a:pPr>
            <a:r>
              <a:rPr lang="en-GB" sz="2400"/>
              <a:t>financial assets (excluding amounts shown under investments, trade and other receivables and cash and cash equivalents);</a:t>
            </a:r>
            <a:endParaRPr/>
          </a:p>
          <a:p>
            <a:pPr indent="0" lvl="0" marL="0" marR="0" rtl="0" algn="just">
              <a:lnSpc>
                <a:spcPct val="150000"/>
              </a:lnSpc>
              <a:spcBef>
                <a:spcPts val="800"/>
              </a:spcBef>
              <a:spcAft>
                <a:spcPts val="0"/>
              </a:spcAft>
              <a:buSzPts val="2400"/>
              <a:buNone/>
            </a:pPr>
            <a:r>
              <a:t/>
            </a:r>
            <a:endParaRPr sz="2400"/>
          </a:p>
        </p:txBody>
      </p:sp>
      <p:sp>
        <p:nvSpPr>
          <p:cNvPr id="250" name="Google Shape;250;p2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51" name="Google Shape;251;p2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5" name="Shape 255"/>
        <p:cNvGrpSpPr/>
        <p:nvPr/>
      </p:nvGrpSpPr>
      <p:grpSpPr>
        <a:xfrm>
          <a:off x="0" y="0"/>
          <a:ext cx="0" cy="0"/>
          <a:chOff x="0" y="0"/>
          <a:chExt cx="0" cy="0"/>
        </a:xfrm>
      </p:grpSpPr>
      <p:sp>
        <p:nvSpPr>
          <p:cNvPr id="256" name="Google Shape;256;p2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Groups of contracts within the scope of IFRS 17 that are asset, disaggregated as required by IFRS 17:78;</a:t>
            </a:r>
            <a:endParaRPr/>
          </a:p>
          <a:p>
            <a:pPr indent="-152400" lvl="0" marL="91440" marR="0" rtl="0" algn="just">
              <a:lnSpc>
                <a:spcPct val="150000"/>
              </a:lnSpc>
              <a:spcBef>
                <a:spcPts val="800"/>
              </a:spcBef>
              <a:spcAft>
                <a:spcPts val="0"/>
              </a:spcAft>
              <a:buSzPts val="2400"/>
              <a:buFont typeface="Noto Sans Symbols"/>
              <a:buChar char="⮚"/>
            </a:pPr>
            <a:r>
              <a:rPr lang="en-GB" sz="2400"/>
              <a:t>investments accounted for using the equity method;</a:t>
            </a:r>
            <a:endParaRPr/>
          </a:p>
          <a:p>
            <a:pPr indent="-152400" lvl="0" marL="91440" marR="0" rtl="0" algn="just">
              <a:lnSpc>
                <a:spcPct val="150000"/>
              </a:lnSpc>
              <a:spcBef>
                <a:spcPts val="800"/>
              </a:spcBef>
              <a:spcAft>
                <a:spcPts val="0"/>
              </a:spcAft>
              <a:buSzPts val="2400"/>
              <a:buFont typeface="Noto Sans Symbols"/>
              <a:buChar char="⮚"/>
            </a:pPr>
            <a:r>
              <a:rPr lang="en-GB" sz="2400"/>
              <a:t>biological assets within the scope of IAS 41 Agriculture (IAS 41);</a:t>
            </a:r>
            <a:endParaRPr/>
          </a:p>
          <a:p>
            <a:pPr indent="-152400" lvl="0" marL="91440" marR="0" rtl="0" algn="just">
              <a:lnSpc>
                <a:spcPct val="150000"/>
              </a:lnSpc>
              <a:spcBef>
                <a:spcPts val="800"/>
              </a:spcBef>
              <a:spcAft>
                <a:spcPts val="0"/>
              </a:spcAft>
              <a:buSzPts val="2400"/>
              <a:buFont typeface="Noto Sans Symbols"/>
              <a:buChar char="⮚"/>
            </a:pPr>
            <a:r>
              <a:rPr lang="en-GB" sz="2400"/>
              <a:t>inventories;</a:t>
            </a:r>
            <a:endParaRPr/>
          </a:p>
          <a:p>
            <a:pPr indent="-152400" lvl="0" marL="91440" marR="0" rtl="0" algn="just">
              <a:lnSpc>
                <a:spcPct val="150000"/>
              </a:lnSpc>
              <a:spcBef>
                <a:spcPts val="800"/>
              </a:spcBef>
              <a:spcAft>
                <a:spcPts val="0"/>
              </a:spcAft>
              <a:buSzPts val="2400"/>
              <a:buFont typeface="Noto Sans Symbols"/>
              <a:buChar char="⮚"/>
            </a:pPr>
            <a:r>
              <a:rPr lang="en-GB" sz="2400"/>
              <a:t>trade and other receivables;</a:t>
            </a:r>
            <a:endParaRPr/>
          </a:p>
          <a:p>
            <a:pPr indent="-152400" lvl="0" marL="91440" marR="0" rtl="0" algn="just">
              <a:lnSpc>
                <a:spcPct val="150000"/>
              </a:lnSpc>
              <a:spcBef>
                <a:spcPts val="800"/>
              </a:spcBef>
              <a:spcAft>
                <a:spcPts val="0"/>
              </a:spcAft>
              <a:buSzPts val="2400"/>
              <a:buFont typeface="Noto Sans Symbols"/>
              <a:buChar char="⮚"/>
            </a:pPr>
            <a:r>
              <a:rPr lang="en-GB" sz="2400"/>
              <a:t>cash and cash equivalents;</a:t>
            </a:r>
            <a:endParaRPr/>
          </a:p>
          <a:p>
            <a:pPr indent="0" lvl="0" marL="0" marR="0" rtl="0" algn="just">
              <a:lnSpc>
                <a:spcPct val="150000"/>
              </a:lnSpc>
              <a:spcBef>
                <a:spcPts val="800"/>
              </a:spcBef>
              <a:spcAft>
                <a:spcPts val="0"/>
              </a:spcAft>
              <a:buSzPts val="2400"/>
              <a:buNone/>
            </a:pPr>
            <a:r>
              <a:t/>
            </a:r>
            <a:endParaRPr sz="2400"/>
          </a:p>
        </p:txBody>
      </p:sp>
      <p:sp>
        <p:nvSpPr>
          <p:cNvPr id="257" name="Google Shape;257;p2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58" name="Google Shape;258;p2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2" name="Shape 262"/>
        <p:cNvGrpSpPr/>
        <p:nvPr/>
      </p:nvGrpSpPr>
      <p:grpSpPr>
        <a:xfrm>
          <a:off x="0" y="0"/>
          <a:ext cx="0" cy="0"/>
          <a:chOff x="0" y="0"/>
          <a:chExt cx="0" cy="0"/>
        </a:xfrm>
      </p:grpSpPr>
      <p:sp>
        <p:nvSpPr>
          <p:cNvPr id="263" name="Google Shape;263;p2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The total of assets classified as held for sale and assets included in disposal groups classified as held for sale in accordance with IFRS 5 Non current assets held for sale and discontinued operations (IFRS 5);</a:t>
            </a:r>
            <a:endParaRPr/>
          </a:p>
          <a:p>
            <a:pPr indent="-152400" lvl="0" marL="91440" marR="0" rtl="0" algn="just">
              <a:lnSpc>
                <a:spcPct val="150000"/>
              </a:lnSpc>
              <a:spcBef>
                <a:spcPts val="800"/>
              </a:spcBef>
              <a:spcAft>
                <a:spcPts val="0"/>
              </a:spcAft>
              <a:buSzPts val="2400"/>
              <a:buFont typeface="Noto Sans Symbols"/>
              <a:buChar char="⮚"/>
            </a:pPr>
            <a:r>
              <a:rPr lang="en-GB" sz="2400"/>
              <a:t>trade and other payables;</a:t>
            </a:r>
            <a:endParaRPr/>
          </a:p>
          <a:p>
            <a:pPr indent="-152400" lvl="0" marL="91440" marR="0" rtl="0" algn="just">
              <a:lnSpc>
                <a:spcPct val="150000"/>
              </a:lnSpc>
              <a:spcBef>
                <a:spcPts val="800"/>
              </a:spcBef>
              <a:spcAft>
                <a:spcPts val="0"/>
              </a:spcAft>
              <a:buSzPts val="2400"/>
              <a:buFont typeface="Noto Sans Symbols"/>
              <a:buChar char="⮚"/>
            </a:pPr>
            <a:r>
              <a:rPr lang="en-GB" sz="2400"/>
              <a:t>provisions;</a:t>
            </a:r>
            <a:endParaRPr/>
          </a:p>
          <a:p>
            <a:pPr indent="-152400" lvl="0" marL="91440" marR="0" rtl="0" algn="just">
              <a:lnSpc>
                <a:spcPct val="150000"/>
              </a:lnSpc>
              <a:spcBef>
                <a:spcPts val="800"/>
              </a:spcBef>
              <a:spcAft>
                <a:spcPts val="0"/>
              </a:spcAft>
              <a:buSzPts val="2400"/>
              <a:buFont typeface="Noto Sans Symbols"/>
              <a:buChar char="⮚"/>
            </a:pPr>
            <a:r>
              <a:rPr lang="en-GB" sz="2400"/>
              <a:t>financial liabilities (excluding amounts shown under trade and other payables and provisions);</a:t>
            </a:r>
            <a:endParaRPr/>
          </a:p>
          <a:p>
            <a:pPr indent="-152400" lvl="0" marL="91440" marR="0" rtl="0" algn="just">
              <a:lnSpc>
                <a:spcPct val="150000"/>
              </a:lnSpc>
              <a:spcBef>
                <a:spcPts val="800"/>
              </a:spcBef>
              <a:spcAft>
                <a:spcPts val="0"/>
              </a:spcAft>
              <a:buSzPts val="2400"/>
              <a:buFont typeface="Noto Sans Symbols"/>
              <a:buChar char="⮚"/>
            </a:pPr>
            <a:r>
              <a:rPr lang="en-GB" sz="2400"/>
              <a:t>groups of contracts within the scope of IFRS 17 that are liabilities, disaggregated as required by IFRS 17:78;</a:t>
            </a:r>
            <a:endParaRPr/>
          </a:p>
          <a:p>
            <a:pPr indent="0" lvl="0" marL="0" marR="0" rtl="0" algn="just">
              <a:lnSpc>
                <a:spcPct val="150000"/>
              </a:lnSpc>
              <a:spcBef>
                <a:spcPts val="800"/>
              </a:spcBef>
              <a:spcAft>
                <a:spcPts val="0"/>
              </a:spcAft>
              <a:buSzPts val="2400"/>
              <a:buNone/>
            </a:pPr>
            <a:r>
              <a:t/>
            </a:r>
            <a:endParaRPr sz="2400"/>
          </a:p>
        </p:txBody>
      </p:sp>
      <p:sp>
        <p:nvSpPr>
          <p:cNvPr id="264" name="Google Shape;264;p2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65" name="Google Shape;265;p2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9" name="Shape 269"/>
        <p:cNvGrpSpPr/>
        <p:nvPr/>
      </p:nvGrpSpPr>
      <p:grpSpPr>
        <a:xfrm>
          <a:off x="0" y="0"/>
          <a:ext cx="0" cy="0"/>
          <a:chOff x="0" y="0"/>
          <a:chExt cx="0" cy="0"/>
        </a:xfrm>
      </p:grpSpPr>
      <p:sp>
        <p:nvSpPr>
          <p:cNvPr id="270" name="Google Shape;270;p2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 Liabilities and assets for current tax, as defined in IAS 12 Income Taxes (IAS 12);</a:t>
            </a:r>
            <a:endParaRPr/>
          </a:p>
          <a:p>
            <a:pPr indent="-152400" lvl="0" marL="91440" marR="0" rtl="0" algn="just">
              <a:lnSpc>
                <a:spcPct val="150000"/>
              </a:lnSpc>
              <a:spcBef>
                <a:spcPts val="800"/>
              </a:spcBef>
              <a:spcAft>
                <a:spcPts val="0"/>
              </a:spcAft>
              <a:buSzPts val="2400"/>
              <a:buFont typeface="Noto Sans Symbols"/>
              <a:buChar char="⮚"/>
            </a:pPr>
            <a:r>
              <a:rPr lang="en-GB" sz="2400"/>
              <a:t>deferred tax liabilities and deferred tax assets, as defined in IAS 12;</a:t>
            </a:r>
            <a:endParaRPr/>
          </a:p>
          <a:p>
            <a:pPr indent="-152400" lvl="0" marL="91440" marR="0" rtl="0" algn="just">
              <a:lnSpc>
                <a:spcPct val="150000"/>
              </a:lnSpc>
              <a:spcBef>
                <a:spcPts val="800"/>
              </a:spcBef>
              <a:spcAft>
                <a:spcPts val="0"/>
              </a:spcAft>
              <a:buSzPts val="2400"/>
              <a:buFont typeface="Noto Sans Symbols"/>
              <a:buChar char="⮚"/>
            </a:pPr>
            <a:r>
              <a:rPr lang="en-GB" sz="2400"/>
              <a:t>liabilities included in disposal groups classified as held for sale in accordance with IFRS 5;</a:t>
            </a:r>
            <a:endParaRPr/>
          </a:p>
          <a:p>
            <a:pPr indent="-152400" lvl="0" marL="91440" marR="0" rtl="0" algn="just">
              <a:lnSpc>
                <a:spcPct val="150000"/>
              </a:lnSpc>
              <a:spcBef>
                <a:spcPts val="800"/>
              </a:spcBef>
              <a:spcAft>
                <a:spcPts val="0"/>
              </a:spcAft>
              <a:buSzPts val="2400"/>
              <a:buFont typeface="Noto Sans Symbols"/>
              <a:buChar char="⮚"/>
            </a:pPr>
            <a:r>
              <a:rPr lang="en-GB" sz="2400"/>
              <a:t>non-controlling interests, presented within equity; and</a:t>
            </a:r>
            <a:endParaRPr/>
          </a:p>
          <a:p>
            <a:pPr indent="-152400" lvl="0" marL="91440" marR="0" rtl="0" algn="just">
              <a:lnSpc>
                <a:spcPct val="150000"/>
              </a:lnSpc>
              <a:spcBef>
                <a:spcPts val="800"/>
              </a:spcBef>
              <a:spcAft>
                <a:spcPts val="0"/>
              </a:spcAft>
              <a:buSzPts val="2400"/>
              <a:buFont typeface="Noto Sans Symbols"/>
              <a:buChar char="⮚"/>
            </a:pPr>
            <a:r>
              <a:rPr lang="en-GB" sz="2400"/>
              <a:t>issued capital and reserves attributable to equity holders of the parent.</a:t>
            </a:r>
            <a:endParaRPr/>
          </a:p>
          <a:p>
            <a:pPr indent="0" lvl="0" marL="0" marR="0" rtl="0" algn="just">
              <a:lnSpc>
                <a:spcPct val="150000"/>
              </a:lnSpc>
              <a:spcBef>
                <a:spcPts val="800"/>
              </a:spcBef>
              <a:spcAft>
                <a:spcPts val="0"/>
              </a:spcAft>
              <a:buSzPts val="2400"/>
              <a:buNone/>
            </a:pPr>
            <a:r>
              <a:t/>
            </a:r>
            <a:endParaRPr sz="2400"/>
          </a:p>
        </p:txBody>
      </p:sp>
      <p:sp>
        <p:nvSpPr>
          <p:cNvPr id="271" name="Google Shape;271;p2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72" name="Google Shape;272;p2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6" name="Shape 276"/>
        <p:cNvGrpSpPr/>
        <p:nvPr/>
      </p:nvGrpSpPr>
      <p:grpSpPr>
        <a:xfrm>
          <a:off x="0" y="0"/>
          <a:ext cx="0" cy="0"/>
          <a:chOff x="0" y="0"/>
          <a:chExt cx="0" cy="0"/>
        </a:xfrm>
      </p:grpSpPr>
      <p:sp>
        <p:nvSpPr>
          <p:cNvPr id="277" name="Google Shape;277;p2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Current assets</a:t>
            </a:r>
            <a:endParaRPr/>
          </a:p>
          <a:p>
            <a:pPr indent="0" lvl="0" marL="0" marR="0" rtl="0" algn="just">
              <a:lnSpc>
                <a:spcPct val="150000"/>
              </a:lnSpc>
              <a:spcBef>
                <a:spcPts val="800"/>
              </a:spcBef>
              <a:spcAft>
                <a:spcPts val="0"/>
              </a:spcAft>
              <a:buSzPts val="2400"/>
              <a:buNone/>
            </a:pPr>
            <a:r>
              <a:rPr lang="en-GB" sz="2400"/>
              <a:t>An asset should be classified as current when it satisfies any of the following criteria:</a:t>
            </a:r>
            <a:endParaRPr/>
          </a:p>
          <a:p>
            <a:pPr indent="-127000" lvl="0" marL="91440" marR="0" rtl="0" algn="just">
              <a:lnSpc>
                <a:spcPct val="150000"/>
              </a:lnSpc>
              <a:spcBef>
                <a:spcPts val="800"/>
              </a:spcBef>
              <a:spcAft>
                <a:spcPts val="0"/>
              </a:spcAft>
              <a:buSzPts val="2000"/>
              <a:buFont typeface="Noto Sans Symbols"/>
              <a:buChar char="⮚"/>
            </a:pPr>
            <a:r>
              <a:rPr lang="en-GB" sz="2000"/>
              <a:t>it is expected to be realised in, or is intended for sale or consumption in, the entity’s normal operating cycle;</a:t>
            </a:r>
            <a:endParaRPr/>
          </a:p>
          <a:p>
            <a:pPr indent="-127000" lvl="0" marL="91440" marR="0" rtl="0" algn="just">
              <a:lnSpc>
                <a:spcPct val="150000"/>
              </a:lnSpc>
              <a:spcBef>
                <a:spcPts val="800"/>
              </a:spcBef>
              <a:spcAft>
                <a:spcPts val="0"/>
              </a:spcAft>
              <a:buSzPts val="2000"/>
              <a:buFont typeface="Noto Sans Symbols"/>
              <a:buChar char="⮚"/>
            </a:pPr>
            <a:r>
              <a:rPr lang="en-GB" sz="2000"/>
              <a:t>it is held primarily for the purpose of being traded;</a:t>
            </a:r>
            <a:endParaRPr/>
          </a:p>
          <a:p>
            <a:pPr indent="-127000" lvl="0" marL="91440" marR="0" rtl="0" algn="just">
              <a:lnSpc>
                <a:spcPct val="150000"/>
              </a:lnSpc>
              <a:spcBef>
                <a:spcPts val="800"/>
              </a:spcBef>
              <a:spcAft>
                <a:spcPts val="0"/>
              </a:spcAft>
              <a:buSzPts val="2000"/>
              <a:buFont typeface="Noto Sans Symbols"/>
              <a:buChar char="⮚"/>
            </a:pPr>
            <a:r>
              <a:rPr lang="en-GB" sz="2000"/>
              <a:t>it is expected to be realised within 12 months after the balance sheet date; or</a:t>
            </a:r>
            <a:endParaRPr/>
          </a:p>
          <a:p>
            <a:pPr indent="-127000" lvl="0" marL="91440" marR="0" rtl="0" algn="just">
              <a:lnSpc>
                <a:spcPct val="150000"/>
              </a:lnSpc>
              <a:spcBef>
                <a:spcPts val="800"/>
              </a:spcBef>
              <a:spcAft>
                <a:spcPts val="0"/>
              </a:spcAft>
              <a:buSzPts val="2000"/>
              <a:buFont typeface="Noto Sans Symbols"/>
              <a:buChar char="⮚"/>
            </a:pPr>
            <a:r>
              <a:rPr lang="en-GB" sz="2000"/>
              <a:t>it is cash or a cash equivalent (as defined in IAS 7) unless it is restricted from being exchanged or used to settle a liability for at least 12 months after the balance sheet date.</a:t>
            </a:r>
            <a:endParaRPr/>
          </a:p>
          <a:p>
            <a:pPr indent="-127000" lvl="0" marL="91440" marR="0" rtl="0" algn="just">
              <a:lnSpc>
                <a:spcPct val="150000"/>
              </a:lnSpc>
              <a:spcBef>
                <a:spcPts val="800"/>
              </a:spcBef>
              <a:spcAft>
                <a:spcPts val="0"/>
              </a:spcAft>
              <a:buSzPts val="2000"/>
              <a:buFont typeface="Noto Sans Symbols"/>
              <a:buChar char="⮚"/>
            </a:pPr>
            <a:r>
              <a:rPr lang="en-GB" sz="2000"/>
              <a:t>All other assets should be classified as non-current (IAS 1:66).</a:t>
            </a:r>
            <a:endParaRPr/>
          </a:p>
          <a:p>
            <a:pPr indent="0" lvl="0" marL="91440" marR="0" rtl="0" algn="just">
              <a:lnSpc>
                <a:spcPct val="150000"/>
              </a:lnSpc>
              <a:spcBef>
                <a:spcPts val="800"/>
              </a:spcBef>
              <a:spcAft>
                <a:spcPts val="0"/>
              </a:spcAft>
              <a:buSzPts val="2000"/>
              <a:buFont typeface="Noto Sans Symbols"/>
              <a:buNone/>
            </a:pPr>
            <a:r>
              <a:t/>
            </a:r>
            <a:endParaRPr sz="2000"/>
          </a:p>
        </p:txBody>
      </p:sp>
      <p:sp>
        <p:nvSpPr>
          <p:cNvPr id="278" name="Google Shape;278;p2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79" name="Google Shape;279;p2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3" name="Shape 283"/>
        <p:cNvGrpSpPr/>
        <p:nvPr/>
      </p:nvGrpSpPr>
      <p:grpSpPr>
        <a:xfrm>
          <a:off x="0" y="0"/>
          <a:ext cx="0" cy="0"/>
          <a:chOff x="0" y="0"/>
          <a:chExt cx="0" cy="0"/>
        </a:xfrm>
      </p:grpSpPr>
      <p:sp>
        <p:nvSpPr>
          <p:cNvPr id="284" name="Google Shape;284;p2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Current assets</a:t>
            </a:r>
            <a:endParaRPr/>
          </a:p>
          <a:p>
            <a:pPr indent="0" lvl="0" marL="0" marR="0" rtl="0" algn="just">
              <a:lnSpc>
                <a:spcPct val="150000"/>
              </a:lnSpc>
              <a:spcBef>
                <a:spcPts val="800"/>
              </a:spcBef>
              <a:spcAft>
                <a:spcPts val="0"/>
              </a:spcAft>
              <a:buSzPts val="2400"/>
              <a:buNone/>
            </a:pPr>
            <a:r>
              <a:rPr lang="en-GB" sz="2400"/>
              <a:t>Current assets include assets (such as inventories and trade receivables) that are sold, consumed or realised as part of the normal operating cycle even when they are not expected to be realised within 12 months after the balance sheet date. Current assets also include assets held primarily for the purpose of being traded (financial assets within this category are classified as held for trading in accordance with IFRS 9) and the current portion of non-current financial assets (IAS 1:68).</a:t>
            </a:r>
            <a:endParaRPr/>
          </a:p>
          <a:p>
            <a:pPr indent="0" lvl="0" marL="91440" marR="0" rtl="0" algn="just">
              <a:lnSpc>
                <a:spcPct val="150000"/>
              </a:lnSpc>
              <a:spcBef>
                <a:spcPts val="800"/>
              </a:spcBef>
              <a:spcAft>
                <a:spcPts val="0"/>
              </a:spcAft>
              <a:buSzPts val="2000"/>
              <a:buFont typeface="Noto Sans Symbols"/>
              <a:buNone/>
            </a:pPr>
            <a:r>
              <a:t/>
            </a:r>
            <a:endParaRPr sz="2000"/>
          </a:p>
        </p:txBody>
      </p:sp>
      <p:sp>
        <p:nvSpPr>
          <p:cNvPr id="285" name="Google Shape;285;p2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6" name="Google Shape;286;p2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0" name="Shape 290"/>
        <p:cNvGrpSpPr/>
        <p:nvPr/>
      </p:nvGrpSpPr>
      <p:grpSpPr>
        <a:xfrm>
          <a:off x="0" y="0"/>
          <a:ext cx="0" cy="0"/>
          <a:chOff x="0" y="0"/>
          <a:chExt cx="0" cy="0"/>
        </a:xfrm>
      </p:grpSpPr>
      <p:sp>
        <p:nvSpPr>
          <p:cNvPr id="291" name="Google Shape;291;p2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Current assets</a:t>
            </a:r>
            <a:endParaRPr/>
          </a:p>
          <a:p>
            <a:pPr indent="0" lvl="0" marL="0" marR="0" rtl="0" algn="just">
              <a:lnSpc>
                <a:spcPct val="150000"/>
              </a:lnSpc>
              <a:spcBef>
                <a:spcPts val="800"/>
              </a:spcBef>
              <a:spcAft>
                <a:spcPts val="0"/>
              </a:spcAft>
              <a:buSzPts val="2400"/>
              <a:buNone/>
            </a:pPr>
            <a:r>
              <a:rPr lang="en-GB" sz="2400"/>
              <a:t>IAS 1 uses the term ‘non-current’ to include tangible, intangible and financial assets of a long-term nature. It does not prohibit the use of alternative descriptions as long as the meaning is clear (IAS 1:67).</a:t>
            </a:r>
            <a:endParaRPr/>
          </a:p>
          <a:p>
            <a:pPr indent="0" lvl="0" marL="91440" marR="0" rtl="0" algn="just">
              <a:lnSpc>
                <a:spcPct val="150000"/>
              </a:lnSpc>
              <a:spcBef>
                <a:spcPts val="800"/>
              </a:spcBef>
              <a:spcAft>
                <a:spcPts val="0"/>
              </a:spcAft>
              <a:buSzPts val="2000"/>
              <a:buFont typeface="Noto Sans Symbols"/>
              <a:buNone/>
            </a:pPr>
            <a:r>
              <a:t/>
            </a:r>
            <a:endParaRPr sz="2000"/>
          </a:p>
        </p:txBody>
      </p:sp>
      <p:sp>
        <p:nvSpPr>
          <p:cNvPr id="292" name="Google Shape;292;p2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3" name="Google Shape;293;p2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7" name="Shape 297"/>
        <p:cNvGrpSpPr/>
        <p:nvPr/>
      </p:nvGrpSpPr>
      <p:grpSpPr>
        <a:xfrm>
          <a:off x="0" y="0"/>
          <a:ext cx="0" cy="0"/>
          <a:chOff x="0" y="0"/>
          <a:chExt cx="0" cy="0"/>
        </a:xfrm>
      </p:grpSpPr>
      <p:sp>
        <p:nvSpPr>
          <p:cNvPr id="298" name="Google Shape;298;p2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Current liabilities</a:t>
            </a:r>
            <a:endParaRPr/>
          </a:p>
          <a:p>
            <a:pPr indent="0" lvl="0" marL="0" marR="0" rtl="0" algn="just">
              <a:lnSpc>
                <a:spcPct val="150000"/>
              </a:lnSpc>
              <a:spcBef>
                <a:spcPts val="800"/>
              </a:spcBef>
              <a:spcAft>
                <a:spcPts val="0"/>
              </a:spcAft>
              <a:buSzPts val="2400"/>
              <a:buNone/>
            </a:pPr>
            <a:r>
              <a:rPr lang="en-GB" sz="2400"/>
              <a:t>A liability should be classified as current when it satisfies any of the following criteria:</a:t>
            </a:r>
            <a:endParaRPr/>
          </a:p>
          <a:p>
            <a:pPr indent="-152400" lvl="0" marL="91440" marR="0" rtl="0" algn="just">
              <a:lnSpc>
                <a:spcPct val="150000"/>
              </a:lnSpc>
              <a:spcBef>
                <a:spcPts val="800"/>
              </a:spcBef>
              <a:spcAft>
                <a:spcPts val="0"/>
              </a:spcAft>
              <a:buSzPts val="2400"/>
              <a:buFont typeface="Noto Sans Symbols"/>
              <a:buChar char="⮚"/>
            </a:pPr>
            <a:r>
              <a:rPr lang="en-GB" sz="2400"/>
              <a:t>it is expected to be settled in the entity’s normal operating cycle;</a:t>
            </a:r>
            <a:endParaRPr/>
          </a:p>
          <a:p>
            <a:pPr indent="-152400" lvl="0" marL="91440" marR="0" rtl="0" algn="just">
              <a:lnSpc>
                <a:spcPct val="150000"/>
              </a:lnSpc>
              <a:spcBef>
                <a:spcPts val="800"/>
              </a:spcBef>
              <a:spcAft>
                <a:spcPts val="0"/>
              </a:spcAft>
              <a:buSzPts val="2400"/>
              <a:buFont typeface="Noto Sans Symbols"/>
              <a:buChar char="⮚"/>
            </a:pPr>
            <a:r>
              <a:rPr lang="en-GB" sz="2400"/>
              <a:t>it is held primarily for the purpose of being traded;</a:t>
            </a:r>
            <a:endParaRPr/>
          </a:p>
          <a:p>
            <a:pPr indent="-152400" lvl="0" marL="91440" marR="0" rtl="0" algn="just">
              <a:lnSpc>
                <a:spcPct val="150000"/>
              </a:lnSpc>
              <a:spcBef>
                <a:spcPts val="800"/>
              </a:spcBef>
              <a:spcAft>
                <a:spcPts val="0"/>
              </a:spcAft>
              <a:buSzPts val="2400"/>
              <a:buFont typeface="Noto Sans Symbols"/>
              <a:buChar char="⮚"/>
            </a:pPr>
            <a:r>
              <a:rPr lang="en-GB" sz="2400"/>
              <a:t>it is due to be settled within 12 months after the balance sheet date; or</a:t>
            </a:r>
            <a:endParaRPr/>
          </a:p>
        </p:txBody>
      </p:sp>
      <p:sp>
        <p:nvSpPr>
          <p:cNvPr id="299" name="Google Shape;299;p2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0" name="Google Shape;300;p2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4" name="Shape 304"/>
        <p:cNvGrpSpPr/>
        <p:nvPr/>
      </p:nvGrpSpPr>
      <p:grpSpPr>
        <a:xfrm>
          <a:off x="0" y="0"/>
          <a:ext cx="0" cy="0"/>
          <a:chOff x="0" y="0"/>
          <a:chExt cx="0" cy="0"/>
        </a:xfrm>
      </p:grpSpPr>
      <p:sp>
        <p:nvSpPr>
          <p:cNvPr id="305" name="Google Shape;305;p3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Current liabilities</a:t>
            </a:r>
            <a:endParaRPr/>
          </a:p>
          <a:p>
            <a:pPr indent="0" lvl="0" marL="0" marR="0" rtl="0" algn="just">
              <a:lnSpc>
                <a:spcPct val="150000"/>
              </a:lnSpc>
              <a:spcBef>
                <a:spcPts val="800"/>
              </a:spcBef>
              <a:spcAft>
                <a:spcPts val="0"/>
              </a:spcAft>
              <a:buSzPts val="2400"/>
              <a:buNone/>
            </a:pPr>
            <a:r>
              <a:rPr lang="en-GB" sz="2400"/>
              <a:t>A liability should be classified as current when it satisfies any of the following criteria:</a:t>
            </a:r>
            <a:endParaRPr/>
          </a:p>
          <a:p>
            <a:pPr indent="-152400" lvl="0" marL="91440" marR="0" rtl="0" algn="just">
              <a:lnSpc>
                <a:spcPct val="150000"/>
              </a:lnSpc>
              <a:spcBef>
                <a:spcPts val="800"/>
              </a:spcBef>
              <a:spcAft>
                <a:spcPts val="0"/>
              </a:spcAft>
              <a:buSzPts val="2400"/>
              <a:buFont typeface="Noto Sans Symbols"/>
              <a:buChar char="⮚"/>
            </a:pPr>
            <a:r>
              <a:rPr lang="en-GB" sz="2400"/>
              <a:t>or</a:t>
            </a:r>
            <a:endParaRPr/>
          </a:p>
          <a:p>
            <a:pPr indent="-152400" lvl="0" marL="91440" marR="0" rtl="0" algn="just">
              <a:lnSpc>
                <a:spcPct val="150000"/>
              </a:lnSpc>
              <a:spcBef>
                <a:spcPts val="800"/>
              </a:spcBef>
              <a:spcAft>
                <a:spcPts val="0"/>
              </a:spcAft>
              <a:buSzPts val="2400"/>
              <a:buFont typeface="Noto Sans Symbols"/>
              <a:buChar char="⮚"/>
            </a:pPr>
            <a:r>
              <a:rPr lang="en-GB" sz="2400"/>
              <a:t>the entity does not have an unconditional right to defer settlement of the liability for at least 12 months after the balance sheet date. Terms of a liability that could, at the option of the counterparty, result in its settlement by the issue of equity instruments do not affect its classification.</a:t>
            </a:r>
            <a:endParaRPr/>
          </a:p>
          <a:p>
            <a:pPr indent="-152400" lvl="0" marL="91440" marR="0" rtl="0" algn="just">
              <a:lnSpc>
                <a:spcPct val="150000"/>
              </a:lnSpc>
              <a:spcBef>
                <a:spcPts val="800"/>
              </a:spcBef>
              <a:spcAft>
                <a:spcPts val="0"/>
              </a:spcAft>
              <a:buSzPts val="2400"/>
              <a:buFont typeface="Noto Sans Symbols"/>
              <a:buChar char="⮚"/>
            </a:pPr>
            <a:r>
              <a:rPr lang="en-GB" sz="2400"/>
              <a:t>All other liabilities should be classified as non-current (IAS 1:69).</a:t>
            </a:r>
            <a:endParaRPr/>
          </a:p>
          <a:p>
            <a:pPr indent="0" lvl="0" marL="91440" marR="0" rtl="0" algn="just">
              <a:lnSpc>
                <a:spcPct val="150000"/>
              </a:lnSpc>
              <a:spcBef>
                <a:spcPts val="800"/>
              </a:spcBef>
              <a:spcAft>
                <a:spcPts val="0"/>
              </a:spcAft>
              <a:buSzPts val="2000"/>
              <a:buFont typeface="Noto Sans Symbols"/>
              <a:buNone/>
            </a:pPr>
            <a:r>
              <a:t/>
            </a:r>
            <a:endParaRPr sz="2000"/>
          </a:p>
        </p:txBody>
      </p:sp>
      <p:sp>
        <p:nvSpPr>
          <p:cNvPr id="306" name="Google Shape;306;p3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7" name="Google Shape;307;p3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1" name="Shape 311"/>
        <p:cNvGrpSpPr/>
        <p:nvPr/>
      </p:nvGrpSpPr>
      <p:grpSpPr>
        <a:xfrm>
          <a:off x="0" y="0"/>
          <a:ext cx="0" cy="0"/>
          <a:chOff x="0" y="0"/>
          <a:chExt cx="0" cy="0"/>
        </a:xfrm>
      </p:grpSpPr>
      <p:sp>
        <p:nvSpPr>
          <p:cNvPr id="312" name="Google Shape;312;p3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Non - current liabilities</a:t>
            </a:r>
            <a:endParaRPr/>
          </a:p>
          <a:p>
            <a:pPr indent="0" lvl="0" marL="0" marR="0" rtl="0" algn="just">
              <a:lnSpc>
                <a:spcPct val="150000"/>
              </a:lnSpc>
              <a:spcBef>
                <a:spcPts val="800"/>
              </a:spcBef>
              <a:spcAft>
                <a:spcPts val="0"/>
              </a:spcAft>
              <a:buSzPts val="2400"/>
              <a:buNone/>
            </a:pPr>
            <a:r>
              <a:rPr lang="en-GB" sz="2400"/>
              <a:t>Non-current liabilities are long-term liabilities, which are financial obligations of a company that will come due in a year or longer.</a:t>
            </a:r>
            <a:endParaRPr/>
          </a:p>
          <a:p>
            <a:pPr indent="0" lvl="0" marL="0" marR="0" rtl="0" algn="just">
              <a:lnSpc>
                <a:spcPct val="150000"/>
              </a:lnSpc>
              <a:spcBef>
                <a:spcPts val="800"/>
              </a:spcBef>
              <a:spcAft>
                <a:spcPts val="0"/>
              </a:spcAft>
              <a:buSzPts val="2400"/>
              <a:buNone/>
            </a:pPr>
            <a:r>
              <a:t/>
            </a:r>
            <a:endParaRPr sz="2400"/>
          </a:p>
          <a:p>
            <a:pPr indent="0" lvl="0" marL="0" marR="0" rtl="0" algn="just">
              <a:lnSpc>
                <a:spcPct val="150000"/>
              </a:lnSpc>
              <a:spcBef>
                <a:spcPts val="800"/>
              </a:spcBef>
              <a:spcAft>
                <a:spcPts val="0"/>
              </a:spcAft>
              <a:buSzPts val="2400"/>
              <a:buNone/>
            </a:pPr>
            <a:r>
              <a:rPr lang="en-GB" sz="2400"/>
              <a:t>A company will classify a liability as non-current if it has a right to defer settlement for at least 12 months after the reporting date. This right may be subject to a company complying with conditions (covenants) specified in a loan arrangement. </a:t>
            </a:r>
            <a:endParaRPr sz="2000"/>
          </a:p>
        </p:txBody>
      </p:sp>
      <p:sp>
        <p:nvSpPr>
          <p:cNvPr id="313" name="Google Shape;313;p3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4" name="Google Shape;314;p3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8" name="Shape 318"/>
        <p:cNvGrpSpPr/>
        <p:nvPr/>
      </p:nvGrpSpPr>
      <p:grpSpPr>
        <a:xfrm>
          <a:off x="0" y="0"/>
          <a:ext cx="0" cy="0"/>
          <a:chOff x="0" y="0"/>
          <a:chExt cx="0" cy="0"/>
        </a:xfrm>
      </p:grpSpPr>
      <p:sp>
        <p:nvSpPr>
          <p:cNvPr id="319" name="Google Shape;319;p3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FORMAT OF STATEMENT OF FINANCIAL POSITION</a:t>
            </a:r>
            <a:endParaRPr/>
          </a:p>
          <a:p>
            <a:pPr indent="0" lvl="0" marL="0" marR="0" rtl="0" algn="just">
              <a:lnSpc>
                <a:spcPct val="150000"/>
              </a:lnSpc>
              <a:spcBef>
                <a:spcPts val="800"/>
              </a:spcBef>
              <a:spcAft>
                <a:spcPts val="0"/>
              </a:spcAft>
              <a:buSzPts val="2400"/>
              <a:buNone/>
            </a:pPr>
            <a:r>
              <a:rPr b="1" lang="en-GB" sz="2400"/>
              <a:t>Company Accounts </a:t>
            </a:r>
            <a:endParaRPr/>
          </a:p>
          <a:p>
            <a:pPr indent="0" lvl="0" marL="0" marR="0" rtl="0" algn="just">
              <a:lnSpc>
                <a:spcPct val="150000"/>
              </a:lnSpc>
              <a:spcBef>
                <a:spcPts val="800"/>
              </a:spcBef>
              <a:spcAft>
                <a:spcPts val="0"/>
              </a:spcAft>
              <a:buSzPts val="2400"/>
              <a:buNone/>
            </a:pPr>
            <a:r>
              <a:rPr lang="en-GB" sz="2400"/>
              <a:t>Company is an organization that has a separate legal entity and has limited liability. Companies are majorly classified into two public and private. By separate legal entity it means that the company can enter into binding obligations on its own account and can be sued or be sued to that regard. Limited liability on the other hand implies that shareholders liability will only be limited to the extent of their shareholding </a:t>
            </a:r>
            <a:endParaRPr/>
          </a:p>
        </p:txBody>
      </p:sp>
      <p:sp>
        <p:nvSpPr>
          <p:cNvPr id="320" name="Google Shape;320;p3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1" name="Google Shape;321;p3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5" name="Shape 325"/>
        <p:cNvGrpSpPr/>
        <p:nvPr/>
      </p:nvGrpSpPr>
      <p:grpSpPr>
        <a:xfrm>
          <a:off x="0" y="0"/>
          <a:ext cx="0" cy="0"/>
          <a:chOff x="0" y="0"/>
          <a:chExt cx="0" cy="0"/>
        </a:xfrm>
      </p:grpSpPr>
      <p:sp>
        <p:nvSpPr>
          <p:cNvPr id="326" name="Google Shape;326;p3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Types of companies</a:t>
            </a:r>
            <a:endParaRPr/>
          </a:p>
          <a:p>
            <a:pPr indent="0" lvl="0" marL="0" marR="0" rtl="0" algn="just">
              <a:lnSpc>
                <a:spcPct val="150000"/>
              </a:lnSpc>
              <a:spcBef>
                <a:spcPts val="800"/>
              </a:spcBef>
              <a:spcAft>
                <a:spcPts val="0"/>
              </a:spcAft>
              <a:buSzPts val="2400"/>
              <a:buNone/>
            </a:pPr>
            <a:r>
              <a:rPr lang="en-GB" sz="2400"/>
              <a:t>Companies can be classified as either Private or public </a:t>
            </a:r>
            <a:endParaRPr/>
          </a:p>
          <a:p>
            <a:pPr indent="0" lvl="0" marL="0" marR="0" rtl="0" algn="just">
              <a:lnSpc>
                <a:spcPct val="150000"/>
              </a:lnSpc>
              <a:spcBef>
                <a:spcPts val="800"/>
              </a:spcBef>
              <a:spcAft>
                <a:spcPts val="0"/>
              </a:spcAft>
              <a:buSzPts val="2400"/>
              <a:buNone/>
            </a:pPr>
            <a:r>
              <a:rPr lang="en-GB" sz="2400"/>
              <a:t>The differences between the two can be summarized as follows</a:t>
            </a:r>
            <a:endParaRPr/>
          </a:p>
          <a:p>
            <a:pPr indent="0" lvl="0" marL="0" marR="0" rtl="0" algn="just">
              <a:lnSpc>
                <a:spcPct val="150000"/>
              </a:lnSpc>
              <a:spcBef>
                <a:spcPts val="800"/>
              </a:spcBef>
              <a:spcAft>
                <a:spcPts val="0"/>
              </a:spcAft>
              <a:buSzPts val="2400"/>
              <a:buNone/>
            </a:pPr>
            <a:r>
              <a:rPr b="1" lang="en-GB" sz="2400"/>
              <a:t>Public company</a:t>
            </a:r>
            <a:endParaRPr/>
          </a:p>
          <a:p>
            <a:pPr indent="0" lvl="0" marL="0" marR="0" rtl="0" algn="just">
              <a:lnSpc>
                <a:spcPct val="150000"/>
              </a:lnSpc>
              <a:spcBef>
                <a:spcPts val="800"/>
              </a:spcBef>
              <a:spcAft>
                <a:spcPts val="0"/>
              </a:spcAft>
              <a:buSzPts val="2400"/>
              <a:buNone/>
            </a:pPr>
            <a:r>
              <a:rPr lang="en-GB" sz="2400"/>
              <a:t>1. They have no maximum limit for membership</a:t>
            </a:r>
            <a:endParaRPr/>
          </a:p>
          <a:p>
            <a:pPr indent="0" lvl="0" marL="0" marR="0" rtl="0" algn="just">
              <a:lnSpc>
                <a:spcPct val="150000"/>
              </a:lnSpc>
              <a:spcBef>
                <a:spcPts val="800"/>
              </a:spcBef>
              <a:spcAft>
                <a:spcPts val="0"/>
              </a:spcAft>
              <a:buSzPts val="2400"/>
              <a:buNone/>
            </a:pPr>
            <a:r>
              <a:rPr lang="en-GB" sz="2400"/>
              <a:t>2. Their membership is open to the public </a:t>
            </a:r>
            <a:endParaRPr/>
          </a:p>
          <a:p>
            <a:pPr indent="0" lvl="0" marL="0" marR="0" rtl="0" algn="just">
              <a:lnSpc>
                <a:spcPct val="150000"/>
              </a:lnSpc>
              <a:spcBef>
                <a:spcPts val="800"/>
              </a:spcBef>
              <a:spcAft>
                <a:spcPts val="0"/>
              </a:spcAft>
              <a:buSzPts val="2400"/>
              <a:buNone/>
            </a:pPr>
            <a:r>
              <a:rPr lang="en-GB" sz="2400"/>
              <a:t>3. Can raise capital through the issue of shares to the public</a:t>
            </a:r>
            <a:endParaRPr/>
          </a:p>
          <a:p>
            <a:pPr indent="0" lvl="0" marL="0" marR="0" rtl="0" algn="just">
              <a:lnSpc>
                <a:spcPct val="150000"/>
              </a:lnSpc>
              <a:spcBef>
                <a:spcPts val="800"/>
              </a:spcBef>
              <a:spcAft>
                <a:spcPts val="0"/>
              </a:spcAft>
              <a:buSzPts val="2400"/>
              <a:buNone/>
            </a:pPr>
            <a:r>
              <a:rPr lang="en-GB" sz="2400"/>
              <a:t>4. There is free transfer of shares amongst shareholders</a:t>
            </a:r>
            <a:endParaRPr/>
          </a:p>
          <a:p>
            <a:pPr indent="0" lvl="0" marL="0" marR="0" rtl="0" algn="just">
              <a:lnSpc>
                <a:spcPct val="150000"/>
              </a:lnSpc>
              <a:spcBef>
                <a:spcPts val="800"/>
              </a:spcBef>
              <a:spcAft>
                <a:spcPts val="0"/>
              </a:spcAft>
              <a:buSzPts val="2400"/>
              <a:buNone/>
            </a:pPr>
            <a:r>
              <a:rPr b="1" lang="en-GB" sz="2400"/>
              <a:t> </a:t>
            </a:r>
            <a:endParaRPr/>
          </a:p>
        </p:txBody>
      </p:sp>
      <p:sp>
        <p:nvSpPr>
          <p:cNvPr id="327" name="Google Shape;327;p3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8" name="Google Shape;328;p3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2" name="Shape 332"/>
        <p:cNvGrpSpPr/>
        <p:nvPr/>
      </p:nvGrpSpPr>
      <p:grpSpPr>
        <a:xfrm>
          <a:off x="0" y="0"/>
          <a:ext cx="0" cy="0"/>
          <a:chOff x="0" y="0"/>
          <a:chExt cx="0" cy="0"/>
        </a:xfrm>
      </p:grpSpPr>
      <p:sp>
        <p:nvSpPr>
          <p:cNvPr id="333" name="Google Shape;333;p3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Types of companies</a:t>
            </a:r>
            <a:endParaRPr/>
          </a:p>
          <a:p>
            <a:pPr indent="0" lvl="0" marL="0" marR="0" rtl="0" algn="just">
              <a:lnSpc>
                <a:spcPct val="150000"/>
              </a:lnSpc>
              <a:spcBef>
                <a:spcPts val="800"/>
              </a:spcBef>
              <a:spcAft>
                <a:spcPts val="0"/>
              </a:spcAft>
              <a:buSzPts val="2400"/>
              <a:buNone/>
            </a:pPr>
            <a:r>
              <a:rPr b="1" lang="en-GB" sz="2400"/>
              <a:t>Private company</a:t>
            </a:r>
            <a:endParaRPr/>
          </a:p>
          <a:p>
            <a:pPr indent="0" lvl="0" marL="0" marR="0" rtl="0" algn="just">
              <a:lnSpc>
                <a:spcPct val="150000"/>
              </a:lnSpc>
              <a:spcBef>
                <a:spcPts val="800"/>
              </a:spcBef>
              <a:spcAft>
                <a:spcPts val="0"/>
              </a:spcAft>
              <a:buSzPts val="2400"/>
              <a:buNone/>
            </a:pPr>
            <a:r>
              <a:rPr lang="en-GB" sz="2400"/>
              <a:t>1. Has a maximum limit of 50 members</a:t>
            </a:r>
            <a:endParaRPr/>
          </a:p>
          <a:p>
            <a:pPr indent="0" lvl="0" marL="0" marR="0" rtl="0" algn="just">
              <a:lnSpc>
                <a:spcPct val="150000"/>
              </a:lnSpc>
              <a:spcBef>
                <a:spcPts val="800"/>
              </a:spcBef>
              <a:spcAft>
                <a:spcPts val="0"/>
              </a:spcAft>
              <a:buSzPts val="2400"/>
              <a:buNone/>
            </a:pPr>
            <a:r>
              <a:rPr lang="en-GB" sz="2400"/>
              <a:t>2. Membership is only open for relatives or close associate of the existing members</a:t>
            </a:r>
            <a:endParaRPr/>
          </a:p>
          <a:p>
            <a:pPr indent="0" lvl="0" marL="0" marR="0" rtl="0" algn="just">
              <a:lnSpc>
                <a:spcPct val="150000"/>
              </a:lnSpc>
              <a:spcBef>
                <a:spcPts val="800"/>
              </a:spcBef>
              <a:spcAft>
                <a:spcPts val="0"/>
              </a:spcAft>
              <a:buSzPts val="2400"/>
              <a:buNone/>
            </a:pPr>
            <a:r>
              <a:rPr lang="en-GB" sz="2400"/>
              <a:t>3. Cannot raise capital from the members of the public</a:t>
            </a:r>
            <a:endParaRPr/>
          </a:p>
          <a:p>
            <a:pPr indent="0" lvl="0" marL="0" marR="0" rtl="0" algn="just">
              <a:lnSpc>
                <a:spcPct val="150000"/>
              </a:lnSpc>
              <a:spcBef>
                <a:spcPts val="800"/>
              </a:spcBef>
              <a:spcAft>
                <a:spcPts val="0"/>
              </a:spcAft>
              <a:buSzPts val="2400"/>
              <a:buNone/>
            </a:pPr>
            <a:r>
              <a:rPr lang="en-GB" sz="2400"/>
              <a:t>4. Transfer of shares is restricted and must be authorized</a:t>
            </a:r>
            <a:endParaRPr/>
          </a:p>
        </p:txBody>
      </p:sp>
      <p:sp>
        <p:nvSpPr>
          <p:cNvPr id="334" name="Google Shape;334;p3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35" name="Google Shape;335;p3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9" name="Shape 339"/>
        <p:cNvGrpSpPr/>
        <p:nvPr/>
      </p:nvGrpSpPr>
      <p:grpSpPr>
        <a:xfrm>
          <a:off x="0" y="0"/>
          <a:ext cx="0" cy="0"/>
          <a:chOff x="0" y="0"/>
          <a:chExt cx="0" cy="0"/>
        </a:xfrm>
      </p:grpSpPr>
      <p:sp>
        <p:nvSpPr>
          <p:cNvPr id="340" name="Google Shape;340;p3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Company’s capital</a:t>
            </a:r>
            <a:endParaRPr/>
          </a:p>
          <a:p>
            <a:pPr indent="0" lvl="0" marL="0" marR="0" rtl="0" algn="just">
              <a:lnSpc>
                <a:spcPct val="150000"/>
              </a:lnSpc>
              <a:spcBef>
                <a:spcPts val="800"/>
              </a:spcBef>
              <a:spcAft>
                <a:spcPts val="0"/>
              </a:spcAft>
              <a:buSzPts val="2400"/>
              <a:buNone/>
            </a:pPr>
            <a:r>
              <a:rPr lang="en-GB" sz="2400"/>
              <a:t>The major types of capitals that a company has are:</a:t>
            </a:r>
            <a:endParaRPr/>
          </a:p>
          <a:p>
            <a:pPr indent="0" lvl="0" marL="0" marR="0" rtl="0" algn="just">
              <a:lnSpc>
                <a:spcPct val="150000"/>
              </a:lnSpc>
              <a:spcBef>
                <a:spcPts val="800"/>
              </a:spcBef>
              <a:spcAft>
                <a:spcPts val="0"/>
              </a:spcAft>
              <a:buSzPts val="2400"/>
              <a:buNone/>
            </a:pPr>
            <a:r>
              <a:rPr lang="en-GB" sz="2400"/>
              <a:t>1)Loan capital (debentures)</a:t>
            </a:r>
            <a:endParaRPr/>
          </a:p>
          <a:p>
            <a:pPr indent="0" lvl="0" marL="0" marR="0" rtl="0" algn="just">
              <a:lnSpc>
                <a:spcPct val="150000"/>
              </a:lnSpc>
              <a:spcBef>
                <a:spcPts val="800"/>
              </a:spcBef>
              <a:spcAft>
                <a:spcPts val="0"/>
              </a:spcAft>
              <a:buSzPts val="2400"/>
              <a:buNone/>
            </a:pPr>
            <a:r>
              <a:rPr lang="en-GB" sz="2400"/>
              <a:t>This is capital borrowed from creditors which will be repaid later at an interest. It’s actually a liability to the company. </a:t>
            </a:r>
            <a:endParaRPr/>
          </a:p>
        </p:txBody>
      </p:sp>
      <p:sp>
        <p:nvSpPr>
          <p:cNvPr id="341" name="Google Shape;341;p3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42" name="Google Shape;342;p3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6" name="Shape 346"/>
        <p:cNvGrpSpPr/>
        <p:nvPr/>
      </p:nvGrpSpPr>
      <p:grpSpPr>
        <a:xfrm>
          <a:off x="0" y="0"/>
          <a:ext cx="0" cy="0"/>
          <a:chOff x="0" y="0"/>
          <a:chExt cx="0" cy="0"/>
        </a:xfrm>
      </p:grpSpPr>
      <p:sp>
        <p:nvSpPr>
          <p:cNvPr id="347" name="Google Shape;347;p3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Company’s capital</a:t>
            </a:r>
            <a:endParaRPr/>
          </a:p>
          <a:p>
            <a:pPr indent="0" lvl="0" marL="0" marR="0" rtl="0" algn="just">
              <a:lnSpc>
                <a:spcPct val="150000"/>
              </a:lnSpc>
              <a:spcBef>
                <a:spcPts val="800"/>
              </a:spcBef>
              <a:spcAft>
                <a:spcPts val="0"/>
              </a:spcAft>
              <a:buSzPts val="2400"/>
              <a:buNone/>
            </a:pPr>
            <a:r>
              <a:rPr lang="en-GB" sz="2400"/>
              <a:t>2)	Share capital</a:t>
            </a:r>
            <a:endParaRPr/>
          </a:p>
          <a:p>
            <a:pPr indent="0" lvl="0" marL="0" marR="0" rtl="0" algn="just">
              <a:lnSpc>
                <a:spcPct val="150000"/>
              </a:lnSpc>
              <a:spcBef>
                <a:spcPts val="800"/>
              </a:spcBef>
              <a:spcAft>
                <a:spcPts val="0"/>
              </a:spcAft>
              <a:buSzPts val="2400"/>
              <a:buNone/>
            </a:pPr>
            <a:r>
              <a:rPr lang="en-GB" sz="2400"/>
              <a:t>To become an owner of any company a person must have contributed to its capital. To facilitate this there total capital required by the company is divided into small units or shares. One becomes a member of a company (shareholder) by purchasing one or more of the shares. Share capital is thus the capital raised from members of the company. </a:t>
            </a:r>
            <a:endParaRPr/>
          </a:p>
        </p:txBody>
      </p:sp>
      <p:sp>
        <p:nvSpPr>
          <p:cNvPr id="348" name="Google Shape;348;p3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49" name="Google Shape;349;p3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3" name="Shape 353"/>
        <p:cNvGrpSpPr/>
        <p:nvPr/>
      </p:nvGrpSpPr>
      <p:grpSpPr>
        <a:xfrm>
          <a:off x="0" y="0"/>
          <a:ext cx="0" cy="0"/>
          <a:chOff x="0" y="0"/>
          <a:chExt cx="0" cy="0"/>
        </a:xfrm>
      </p:grpSpPr>
      <p:sp>
        <p:nvSpPr>
          <p:cNvPr id="354" name="Google Shape;354;p3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Company’s capital</a:t>
            </a:r>
            <a:endParaRPr/>
          </a:p>
          <a:p>
            <a:pPr indent="0" lvl="0" marL="0" marR="0" rtl="0" algn="just">
              <a:lnSpc>
                <a:spcPct val="150000"/>
              </a:lnSpc>
              <a:spcBef>
                <a:spcPts val="800"/>
              </a:spcBef>
              <a:spcAft>
                <a:spcPts val="0"/>
              </a:spcAft>
              <a:buSzPts val="2400"/>
              <a:buNone/>
            </a:pPr>
            <a:r>
              <a:rPr lang="en-GB" sz="2400"/>
              <a:t>2)	Share capital</a:t>
            </a:r>
            <a:endParaRPr/>
          </a:p>
          <a:p>
            <a:pPr indent="0" lvl="0" marL="0" marR="0" rtl="0" algn="just">
              <a:lnSpc>
                <a:spcPct val="150000"/>
              </a:lnSpc>
              <a:spcBef>
                <a:spcPts val="800"/>
              </a:spcBef>
              <a:spcAft>
                <a:spcPts val="0"/>
              </a:spcAft>
              <a:buSzPts val="2400"/>
              <a:buNone/>
            </a:pPr>
            <a:r>
              <a:rPr lang="en-GB" sz="2400"/>
              <a:t>As expected shareholders expect return on their investment. Thus the profits made by the company are distributed to the shareholders in proportion to the number of shares held. The profit distributed to the shareholders is referred to as a divided. This amount is determined and proposed to the shareholders for approval by the directors. The shareholders; however, are only allowed to review the proposal downwards. The accounting for and distribution of profits shall be covered comprehensively later on.</a:t>
            </a:r>
            <a:endParaRPr/>
          </a:p>
        </p:txBody>
      </p:sp>
      <p:sp>
        <p:nvSpPr>
          <p:cNvPr id="355" name="Google Shape;355;p3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6" name="Google Shape;356;p3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0" name="Shape 360"/>
        <p:cNvGrpSpPr/>
        <p:nvPr/>
      </p:nvGrpSpPr>
      <p:grpSpPr>
        <a:xfrm>
          <a:off x="0" y="0"/>
          <a:ext cx="0" cy="0"/>
          <a:chOff x="0" y="0"/>
          <a:chExt cx="0" cy="0"/>
        </a:xfrm>
      </p:grpSpPr>
      <p:sp>
        <p:nvSpPr>
          <p:cNvPr id="361" name="Google Shape;361;p3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Company’s capital</a:t>
            </a:r>
            <a:endParaRPr/>
          </a:p>
          <a:p>
            <a:pPr indent="0" lvl="0" marL="0" marR="0" rtl="0" algn="just">
              <a:lnSpc>
                <a:spcPct val="150000"/>
              </a:lnSpc>
              <a:spcBef>
                <a:spcPts val="800"/>
              </a:spcBef>
              <a:spcAft>
                <a:spcPts val="0"/>
              </a:spcAft>
              <a:buSzPts val="2400"/>
              <a:buNone/>
            </a:pPr>
            <a:r>
              <a:rPr lang="en-GB" sz="2400"/>
              <a:t>Types of Share Capital</a:t>
            </a:r>
            <a:endParaRPr/>
          </a:p>
          <a:p>
            <a:pPr indent="0" lvl="0" marL="0" marR="0" rtl="0" algn="just">
              <a:lnSpc>
                <a:spcPct val="150000"/>
              </a:lnSpc>
              <a:spcBef>
                <a:spcPts val="800"/>
              </a:spcBef>
              <a:spcAft>
                <a:spcPts val="0"/>
              </a:spcAft>
              <a:buSzPts val="2400"/>
              <a:buNone/>
            </a:pPr>
            <a:r>
              <a:rPr lang="en-GB" sz="2400"/>
              <a:t>i) Preference shares</a:t>
            </a:r>
            <a:endParaRPr/>
          </a:p>
          <a:p>
            <a:pPr indent="0" lvl="0" marL="0" marR="0" rtl="0" algn="just">
              <a:lnSpc>
                <a:spcPct val="150000"/>
              </a:lnSpc>
              <a:spcBef>
                <a:spcPts val="800"/>
              </a:spcBef>
              <a:spcAft>
                <a:spcPts val="0"/>
              </a:spcAft>
              <a:buSzPts val="2400"/>
              <a:buNone/>
            </a:pPr>
            <a:r>
              <a:rPr lang="en-GB" sz="2400"/>
              <a:t>ii) Ordinary shares</a:t>
            </a:r>
            <a:endParaRPr/>
          </a:p>
          <a:p>
            <a:pPr indent="0" lvl="0" marL="0" marR="0" rtl="0" algn="just">
              <a:lnSpc>
                <a:spcPct val="150000"/>
              </a:lnSpc>
              <a:spcBef>
                <a:spcPts val="800"/>
              </a:spcBef>
              <a:spcAft>
                <a:spcPts val="0"/>
              </a:spcAft>
              <a:buSzPts val="2400"/>
              <a:buNone/>
            </a:pPr>
            <a:r>
              <a:rPr b="1" lang="en-GB" sz="2400"/>
              <a:t>Preference shares</a:t>
            </a:r>
            <a:endParaRPr/>
          </a:p>
          <a:p>
            <a:pPr indent="0" lvl="0" marL="0" marR="0" rtl="0" algn="just">
              <a:lnSpc>
                <a:spcPct val="150000"/>
              </a:lnSpc>
              <a:spcBef>
                <a:spcPts val="800"/>
              </a:spcBef>
              <a:spcAft>
                <a:spcPts val="0"/>
              </a:spcAft>
              <a:buSzPts val="2400"/>
              <a:buNone/>
            </a:pPr>
            <a:r>
              <a:rPr lang="en-GB" sz="2400"/>
              <a:t>Holders of these shares receive their dividend at an agreed rate before the ordinary shareholders receive anything. </a:t>
            </a:r>
            <a:endParaRPr/>
          </a:p>
          <a:p>
            <a:pPr indent="0" lvl="0" marL="0" marR="0" rtl="0" algn="just">
              <a:lnSpc>
                <a:spcPct val="150000"/>
              </a:lnSpc>
              <a:spcBef>
                <a:spcPts val="800"/>
              </a:spcBef>
              <a:spcAft>
                <a:spcPts val="0"/>
              </a:spcAft>
              <a:buSzPts val="2400"/>
              <a:buNone/>
            </a:pPr>
            <a:r>
              <a:rPr lang="en-GB" sz="2400"/>
              <a:t>Ordinary shares </a:t>
            </a:r>
            <a:endParaRPr/>
          </a:p>
          <a:p>
            <a:pPr indent="0" lvl="0" marL="0" marR="0" rtl="0" algn="just">
              <a:lnSpc>
                <a:spcPct val="150000"/>
              </a:lnSpc>
              <a:spcBef>
                <a:spcPts val="800"/>
              </a:spcBef>
              <a:spcAft>
                <a:spcPts val="0"/>
              </a:spcAft>
              <a:buSzPts val="2400"/>
              <a:buNone/>
            </a:pPr>
            <a:r>
              <a:rPr lang="en-GB" sz="2400"/>
              <a:t>The ordinary shareholders receive their dividends after the preference shareholders, if there is any profit it left.</a:t>
            </a:r>
            <a:endParaRPr/>
          </a:p>
        </p:txBody>
      </p:sp>
      <p:sp>
        <p:nvSpPr>
          <p:cNvPr id="362" name="Google Shape;362;p3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3" name="Google Shape;363;p3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7" name="Shape 367"/>
        <p:cNvGrpSpPr/>
        <p:nvPr/>
      </p:nvGrpSpPr>
      <p:grpSpPr>
        <a:xfrm>
          <a:off x="0" y="0"/>
          <a:ext cx="0" cy="0"/>
          <a:chOff x="0" y="0"/>
          <a:chExt cx="0" cy="0"/>
        </a:xfrm>
      </p:grpSpPr>
      <p:sp>
        <p:nvSpPr>
          <p:cNvPr id="368" name="Google Shape;368;p3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Company’s capital</a:t>
            </a:r>
            <a:endParaRPr/>
          </a:p>
          <a:p>
            <a:pPr indent="0" lvl="0" marL="0" marR="0" rtl="0" algn="just">
              <a:lnSpc>
                <a:spcPct val="150000"/>
              </a:lnSpc>
              <a:spcBef>
                <a:spcPts val="800"/>
              </a:spcBef>
              <a:spcAft>
                <a:spcPts val="0"/>
              </a:spcAft>
              <a:buSzPts val="2400"/>
              <a:buNone/>
            </a:pPr>
            <a:r>
              <a:rPr b="1" lang="en-GB" sz="2400"/>
              <a:t>Preference shares</a:t>
            </a:r>
            <a:endParaRPr/>
          </a:p>
          <a:p>
            <a:pPr indent="0" lvl="0" marL="0" marR="0" rtl="0" algn="just">
              <a:lnSpc>
                <a:spcPct val="150000"/>
              </a:lnSpc>
              <a:spcBef>
                <a:spcPts val="800"/>
              </a:spcBef>
              <a:spcAft>
                <a:spcPts val="0"/>
              </a:spcAft>
              <a:buSzPts val="2400"/>
              <a:buNone/>
            </a:pPr>
            <a:r>
              <a:rPr lang="en-GB" sz="2400"/>
              <a:t>Holders of these shares receive their dividend at an agreed rate before the ordinary shareholders receive anything. </a:t>
            </a:r>
            <a:endParaRPr/>
          </a:p>
          <a:p>
            <a:pPr indent="0" lvl="0" marL="0" marR="0" rtl="0" algn="just">
              <a:lnSpc>
                <a:spcPct val="150000"/>
              </a:lnSpc>
              <a:spcBef>
                <a:spcPts val="800"/>
              </a:spcBef>
              <a:spcAft>
                <a:spcPts val="0"/>
              </a:spcAft>
              <a:buSzPts val="2400"/>
              <a:buNone/>
            </a:pPr>
            <a:r>
              <a:rPr b="1" lang="en-GB" sz="2400"/>
              <a:t>Ordinary shares </a:t>
            </a:r>
            <a:endParaRPr/>
          </a:p>
          <a:p>
            <a:pPr indent="0" lvl="0" marL="0" marR="0" rtl="0" algn="just">
              <a:lnSpc>
                <a:spcPct val="150000"/>
              </a:lnSpc>
              <a:spcBef>
                <a:spcPts val="800"/>
              </a:spcBef>
              <a:spcAft>
                <a:spcPts val="0"/>
              </a:spcAft>
              <a:buSzPts val="2400"/>
              <a:buNone/>
            </a:pPr>
            <a:r>
              <a:rPr lang="en-GB" sz="2400"/>
              <a:t>The ordinary shareholders receive their dividends after the preference shareholders, if there is any profit it left.</a:t>
            </a:r>
            <a:endParaRPr/>
          </a:p>
        </p:txBody>
      </p:sp>
      <p:sp>
        <p:nvSpPr>
          <p:cNvPr id="369" name="Google Shape;369;p3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0" name="Google Shape;370;p3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4" name="Shape 374"/>
        <p:cNvGrpSpPr/>
        <p:nvPr/>
      </p:nvGrpSpPr>
      <p:grpSpPr>
        <a:xfrm>
          <a:off x="0" y="0"/>
          <a:ext cx="0" cy="0"/>
          <a:chOff x="0" y="0"/>
          <a:chExt cx="0" cy="0"/>
        </a:xfrm>
      </p:grpSpPr>
      <p:sp>
        <p:nvSpPr>
          <p:cNvPr id="375" name="Google Shape;375;p4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The preference shares are further divided into:</a:t>
            </a:r>
            <a:endParaRPr/>
          </a:p>
          <a:p>
            <a:pPr indent="0" lvl="0" marL="0" marR="0" rtl="0" algn="just">
              <a:lnSpc>
                <a:spcPct val="150000"/>
              </a:lnSpc>
              <a:spcBef>
                <a:spcPts val="800"/>
              </a:spcBef>
              <a:spcAft>
                <a:spcPts val="0"/>
              </a:spcAft>
              <a:buSzPts val="2400"/>
              <a:buNone/>
            </a:pPr>
            <a:r>
              <a:rPr b="1" lang="en-GB" sz="2400"/>
              <a:t>Cumulative preference shares</a:t>
            </a:r>
            <a:endParaRPr/>
          </a:p>
          <a:p>
            <a:pPr indent="0" lvl="0" marL="0" marR="0" rtl="0" algn="just">
              <a:lnSpc>
                <a:spcPct val="150000"/>
              </a:lnSpc>
              <a:spcBef>
                <a:spcPts val="800"/>
              </a:spcBef>
              <a:spcAft>
                <a:spcPts val="0"/>
              </a:spcAft>
              <a:buSzPts val="2400"/>
              <a:buNone/>
            </a:pPr>
            <a:r>
              <a:rPr lang="en-GB" sz="2400"/>
              <a:t>These are preference shares who have agreed percentage of dividend accumulates over the period they are fully paid.</a:t>
            </a:r>
            <a:endParaRPr/>
          </a:p>
          <a:p>
            <a:pPr indent="0" lvl="0" marL="0" marR="0" rtl="0" algn="just">
              <a:lnSpc>
                <a:spcPct val="150000"/>
              </a:lnSpc>
              <a:spcBef>
                <a:spcPts val="800"/>
              </a:spcBef>
              <a:spcAft>
                <a:spcPts val="0"/>
              </a:spcAft>
              <a:buSzPts val="2400"/>
              <a:buNone/>
            </a:pPr>
            <a:r>
              <a:rPr b="1" lang="en-GB" sz="2400"/>
              <a:t>Non-cumulative preference shares </a:t>
            </a:r>
            <a:endParaRPr/>
          </a:p>
          <a:p>
            <a:pPr indent="0" lvl="0" marL="0" marR="0" rtl="0" algn="just">
              <a:lnSpc>
                <a:spcPct val="150000"/>
              </a:lnSpc>
              <a:spcBef>
                <a:spcPts val="800"/>
              </a:spcBef>
              <a:spcAft>
                <a:spcPts val="0"/>
              </a:spcAft>
              <a:buSzPts val="2400"/>
              <a:buNone/>
            </a:pPr>
            <a:r>
              <a:rPr lang="en-GB" sz="2400"/>
              <a:t>These are preference shares which if not paid the percentage of divided agreed upon in a given period lose the right to claim such dividends ever again in future periods.</a:t>
            </a:r>
            <a:endParaRPr/>
          </a:p>
        </p:txBody>
      </p:sp>
      <p:sp>
        <p:nvSpPr>
          <p:cNvPr id="376" name="Google Shape;376;p4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7" name="Google Shape;377;p4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1" name="Shape 381"/>
        <p:cNvGrpSpPr/>
        <p:nvPr/>
      </p:nvGrpSpPr>
      <p:grpSpPr>
        <a:xfrm>
          <a:off x="0" y="0"/>
          <a:ext cx="0" cy="0"/>
          <a:chOff x="0" y="0"/>
          <a:chExt cx="0" cy="0"/>
        </a:xfrm>
      </p:grpSpPr>
      <p:sp>
        <p:nvSpPr>
          <p:cNvPr id="382" name="Google Shape;382;p4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The preference shares are further divided into:</a:t>
            </a:r>
            <a:endParaRPr/>
          </a:p>
          <a:p>
            <a:pPr indent="0" lvl="0" marL="0" marR="0" rtl="0" algn="just">
              <a:lnSpc>
                <a:spcPct val="150000"/>
              </a:lnSpc>
              <a:spcBef>
                <a:spcPts val="800"/>
              </a:spcBef>
              <a:spcAft>
                <a:spcPts val="0"/>
              </a:spcAft>
              <a:buSzPts val="2400"/>
              <a:buNone/>
            </a:pPr>
            <a:r>
              <a:rPr b="1" lang="en-GB" sz="2400"/>
              <a:t>Participating preference shares</a:t>
            </a:r>
            <a:endParaRPr/>
          </a:p>
          <a:p>
            <a:pPr indent="0" lvl="0" marL="0" marR="0" rtl="0" algn="just">
              <a:lnSpc>
                <a:spcPct val="150000"/>
              </a:lnSpc>
              <a:spcBef>
                <a:spcPts val="800"/>
              </a:spcBef>
              <a:spcAft>
                <a:spcPts val="0"/>
              </a:spcAft>
              <a:buSzPts val="2400"/>
              <a:buNone/>
            </a:pPr>
            <a:r>
              <a:rPr lang="en-GB" sz="2400"/>
              <a:t>These are shares that receive an agreed percentage of dividends before the ordinary shareholders and still receive a portion of the remaining profits being distributed to the ordinary shareholders.</a:t>
            </a:r>
            <a:endParaRPr/>
          </a:p>
          <a:p>
            <a:pPr indent="0" lvl="0" marL="0" marR="0" rtl="0" algn="just">
              <a:lnSpc>
                <a:spcPct val="150000"/>
              </a:lnSpc>
              <a:spcBef>
                <a:spcPts val="800"/>
              </a:spcBef>
              <a:spcAft>
                <a:spcPts val="0"/>
              </a:spcAft>
              <a:buSzPts val="2400"/>
              <a:buNone/>
            </a:pPr>
            <a:r>
              <a:rPr b="1" lang="en-GB" sz="2400"/>
              <a:t>Non-participating preference shares </a:t>
            </a:r>
            <a:endParaRPr/>
          </a:p>
          <a:p>
            <a:pPr indent="0" lvl="0" marL="0" marR="0" rtl="0" algn="just">
              <a:lnSpc>
                <a:spcPct val="150000"/>
              </a:lnSpc>
              <a:spcBef>
                <a:spcPts val="800"/>
              </a:spcBef>
              <a:spcAft>
                <a:spcPts val="0"/>
              </a:spcAft>
              <a:buSzPts val="2400"/>
              <a:buNone/>
            </a:pPr>
            <a:r>
              <a:rPr lang="en-GB" sz="2400"/>
              <a:t>These are the preference shares that receive only the agreed percentage of dividend, no more.</a:t>
            </a:r>
            <a:endParaRPr/>
          </a:p>
        </p:txBody>
      </p:sp>
      <p:sp>
        <p:nvSpPr>
          <p:cNvPr id="383" name="Google Shape;383;p4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84" name="Google Shape;384;p4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8" name="Shape 388"/>
        <p:cNvGrpSpPr/>
        <p:nvPr/>
      </p:nvGrpSpPr>
      <p:grpSpPr>
        <a:xfrm>
          <a:off x="0" y="0"/>
          <a:ext cx="0" cy="0"/>
          <a:chOff x="0" y="0"/>
          <a:chExt cx="0" cy="0"/>
        </a:xfrm>
      </p:grpSpPr>
      <p:sp>
        <p:nvSpPr>
          <p:cNvPr id="389" name="Google Shape;389;p4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lang="en-GB" sz="2400"/>
              <a:t>The preference shares are further divided into:</a:t>
            </a:r>
            <a:endParaRPr/>
          </a:p>
          <a:p>
            <a:pPr indent="0" lvl="0" marL="0" marR="0" rtl="0" algn="just">
              <a:lnSpc>
                <a:spcPct val="150000"/>
              </a:lnSpc>
              <a:spcBef>
                <a:spcPts val="800"/>
              </a:spcBef>
              <a:spcAft>
                <a:spcPts val="0"/>
              </a:spcAft>
              <a:buSzPts val="2400"/>
              <a:buNone/>
            </a:pPr>
            <a:r>
              <a:rPr b="1" lang="en-GB" sz="2400"/>
              <a:t>Redeemable and Irredeemable preference shares </a:t>
            </a:r>
            <a:endParaRPr/>
          </a:p>
          <a:p>
            <a:pPr indent="0" lvl="0" marL="0" marR="0" rtl="0" algn="just">
              <a:lnSpc>
                <a:spcPct val="150000"/>
              </a:lnSpc>
              <a:spcBef>
                <a:spcPts val="800"/>
              </a:spcBef>
              <a:spcAft>
                <a:spcPts val="0"/>
              </a:spcAft>
              <a:buSzPts val="2400"/>
              <a:buNone/>
            </a:pPr>
            <a:r>
              <a:rPr lang="en-GB" sz="2400"/>
              <a:t>Redeemable preference shares refer to preference shares that will be paid back at some point in future or after agreed period of time. While irredeemable preference shares are those that are held to perpetuity. </a:t>
            </a:r>
            <a:endParaRPr/>
          </a:p>
        </p:txBody>
      </p:sp>
      <p:sp>
        <p:nvSpPr>
          <p:cNvPr id="390" name="Google Shape;390;p4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91" name="Google Shape;391;p4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5" name="Shape 395"/>
        <p:cNvGrpSpPr/>
        <p:nvPr/>
      </p:nvGrpSpPr>
      <p:grpSpPr>
        <a:xfrm>
          <a:off x="0" y="0"/>
          <a:ext cx="0" cy="0"/>
          <a:chOff x="0" y="0"/>
          <a:chExt cx="0" cy="0"/>
        </a:xfrm>
      </p:grpSpPr>
      <p:sp>
        <p:nvSpPr>
          <p:cNvPr id="396" name="Google Shape;396;p4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Share capital</a:t>
            </a:r>
            <a:endParaRPr/>
          </a:p>
          <a:p>
            <a:pPr indent="0" lvl="0" marL="0" marR="0" rtl="0" algn="just">
              <a:lnSpc>
                <a:spcPct val="150000"/>
              </a:lnSpc>
              <a:spcBef>
                <a:spcPts val="800"/>
              </a:spcBef>
              <a:spcAft>
                <a:spcPts val="0"/>
              </a:spcAft>
              <a:buSzPts val="2400"/>
              <a:buNone/>
            </a:pPr>
            <a:r>
              <a:rPr b="1" lang="en-GB" sz="2400"/>
              <a:t>Authorized share capital</a:t>
            </a:r>
            <a:endParaRPr/>
          </a:p>
          <a:p>
            <a:pPr indent="0" lvl="0" marL="0" marR="0" rtl="0" algn="just">
              <a:lnSpc>
                <a:spcPct val="150000"/>
              </a:lnSpc>
              <a:spcBef>
                <a:spcPts val="800"/>
              </a:spcBef>
              <a:spcAft>
                <a:spcPts val="0"/>
              </a:spcAft>
              <a:buSzPts val="2400"/>
              <a:buNone/>
            </a:pPr>
            <a:r>
              <a:rPr lang="en-GB" sz="2400"/>
              <a:t>This is the amount of capital that the company is allowed to issue as indicated in its Articles of Association. A company may issue only a portion of the authorized share capital to shareholders. The remaining capital not issued remains as security to the company in case more capital is needed in future, and only then shall it be issued. </a:t>
            </a:r>
            <a:endParaRPr/>
          </a:p>
        </p:txBody>
      </p:sp>
      <p:sp>
        <p:nvSpPr>
          <p:cNvPr id="397" name="Google Shape;397;p4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98" name="Google Shape;398;p4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2" name="Shape 402"/>
        <p:cNvGrpSpPr/>
        <p:nvPr/>
      </p:nvGrpSpPr>
      <p:grpSpPr>
        <a:xfrm>
          <a:off x="0" y="0"/>
          <a:ext cx="0" cy="0"/>
          <a:chOff x="0" y="0"/>
          <a:chExt cx="0" cy="0"/>
        </a:xfrm>
      </p:grpSpPr>
      <p:sp>
        <p:nvSpPr>
          <p:cNvPr id="403" name="Google Shape;403;p4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Share capital</a:t>
            </a:r>
            <a:endParaRPr/>
          </a:p>
          <a:p>
            <a:pPr indent="0" lvl="0" marL="0" marR="0" rtl="0" algn="just">
              <a:lnSpc>
                <a:spcPct val="150000"/>
              </a:lnSpc>
              <a:spcBef>
                <a:spcPts val="800"/>
              </a:spcBef>
              <a:spcAft>
                <a:spcPts val="0"/>
              </a:spcAft>
              <a:buSzPts val="2400"/>
              <a:buNone/>
            </a:pPr>
            <a:r>
              <a:rPr b="1" lang="en-GB" sz="2400"/>
              <a:t>Authorized share capital</a:t>
            </a:r>
            <a:endParaRPr/>
          </a:p>
          <a:p>
            <a:pPr indent="0" lvl="0" marL="0" marR="0" rtl="0" algn="just">
              <a:lnSpc>
                <a:spcPct val="150000"/>
              </a:lnSpc>
              <a:spcBef>
                <a:spcPts val="800"/>
              </a:spcBef>
              <a:spcAft>
                <a:spcPts val="0"/>
              </a:spcAft>
              <a:buSzPts val="2400"/>
              <a:buNone/>
            </a:pPr>
            <a:r>
              <a:rPr lang="en-GB" sz="2400"/>
              <a:t>However, no company is allowed to issue more shares than the amount authorized. The authorized share capital is normally shown in the statement of financial position under the equities section but its value is not summed up together with the rest of the equity items. </a:t>
            </a:r>
            <a:endParaRPr/>
          </a:p>
        </p:txBody>
      </p:sp>
      <p:sp>
        <p:nvSpPr>
          <p:cNvPr id="404" name="Google Shape;404;p4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05" name="Google Shape;405;p4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9" name="Shape 409"/>
        <p:cNvGrpSpPr/>
        <p:nvPr/>
      </p:nvGrpSpPr>
      <p:grpSpPr>
        <a:xfrm>
          <a:off x="0" y="0"/>
          <a:ext cx="0" cy="0"/>
          <a:chOff x="0" y="0"/>
          <a:chExt cx="0" cy="0"/>
        </a:xfrm>
      </p:grpSpPr>
      <p:sp>
        <p:nvSpPr>
          <p:cNvPr id="410" name="Google Shape;410;p4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Share capital</a:t>
            </a:r>
            <a:endParaRPr/>
          </a:p>
          <a:p>
            <a:pPr indent="0" lvl="0" marL="0" marR="0" rtl="0" algn="just">
              <a:lnSpc>
                <a:spcPct val="150000"/>
              </a:lnSpc>
              <a:spcBef>
                <a:spcPts val="800"/>
              </a:spcBef>
              <a:spcAft>
                <a:spcPts val="0"/>
              </a:spcAft>
              <a:buSzPts val="2400"/>
              <a:buNone/>
            </a:pPr>
            <a:r>
              <a:rPr b="1" lang="en-GB" sz="2400"/>
              <a:t>Issued share capital </a:t>
            </a:r>
            <a:endParaRPr/>
          </a:p>
          <a:p>
            <a:pPr indent="0" lvl="0" marL="0" marR="0" rtl="0" algn="just">
              <a:lnSpc>
                <a:spcPct val="150000"/>
              </a:lnSpc>
              <a:spcBef>
                <a:spcPts val="800"/>
              </a:spcBef>
              <a:spcAft>
                <a:spcPts val="0"/>
              </a:spcAft>
              <a:buSzPts val="2400"/>
              <a:buNone/>
            </a:pPr>
            <a:r>
              <a:rPr lang="en-GB" sz="2400"/>
              <a:t>This is the part of the share capital that has already been issued to the shareholders.</a:t>
            </a:r>
            <a:endParaRPr/>
          </a:p>
          <a:p>
            <a:pPr indent="0" lvl="0" marL="0" marR="0" rtl="0" algn="just">
              <a:lnSpc>
                <a:spcPct val="150000"/>
              </a:lnSpc>
              <a:spcBef>
                <a:spcPts val="800"/>
              </a:spcBef>
              <a:spcAft>
                <a:spcPts val="0"/>
              </a:spcAft>
              <a:buSzPts val="2400"/>
              <a:buNone/>
            </a:pPr>
            <a:r>
              <a:rPr b="1" lang="en-GB" sz="2400"/>
              <a:t>Unissued share capital </a:t>
            </a:r>
            <a:endParaRPr/>
          </a:p>
          <a:p>
            <a:pPr indent="0" lvl="0" marL="0" marR="0" rtl="0" algn="just">
              <a:lnSpc>
                <a:spcPct val="150000"/>
              </a:lnSpc>
              <a:spcBef>
                <a:spcPts val="800"/>
              </a:spcBef>
              <a:spcAft>
                <a:spcPts val="0"/>
              </a:spcAft>
              <a:buSzPts val="2400"/>
              <a:buNone/>
            </a:pPr>
            <a:r>
              <a:rPr lang="en-GB" sz="2400"/>
              <a:t>This is that part of the authorized share capital that has not been issued to the share holders </a:t>
            </a:r>
            <a:endParaRPr/>
          </a:p>
          <a:p>
            <a:pPr indent="0" lvl="0" marL="0" marR="0" rtl="0" algn="just">
              <a:lnSpc>
                <a:spcPct val="150000"/>
              </a:lnSpc>
              <a:spcBef>
                <a:spcPts val="800"/>
              </a:spcBef>
              <a:spcAft>
                <a:spcPts val="0"/>
              </a:spcAft>
              <a:buSzPts val="2400"/>
              <a:buNone/>
            </a:pPr>
            <a:r>
              <a:rPr lang="en-GB" sz="2400"/>
              <a:t>Note Issued share capital + Unissued share capital = Authorized Share Capital</a:t>
            </a:r>
            <a:endParaRPr/>
          </a:p>
        </p:txBody>
      </p:sp>
      <p:sp>
        <p:nvSpPr>
          <p:cNvPr id="411" name="Google Shape;411;p4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12" name="Google Shape;412;p4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6" name="Shape 416"/>
        <p:cNvGrpSpPr/>
        <p:nvPr/>
      </p:nvGrpSpPr>
      <p:grpSpPr>
        <a:xfrm>
          <a:off x="0" y="0"/>
          <a:ext cx="0" cy="0"/>
          <a:chOff x="0" y="0"/>
          <a:chExt cx="0" cy="0"/>
        </a:xfrm>
      </p:grpSpPr>
      <p:sp>
        <p:nvSpPr>
          <p:cNvPr id="417" name="Google Shape;417;p4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Share capital</a:t>
            </a:r>
            <a:endParaRPr/>
          </a:p>
          <a:p>
            <a:pPr indent="0" lvl="0" marL="0" marR="0" rtl="0" algn="just">
              <a:lnSpc>
                <a:spcPct val="150000"/>
              </a:lnSpc>
              <a:spcBef>
                <a:spcPts val="800"/>
              </a:spcBef>
              <a:spcAft>
                <a:spcPts val="0"/>
              </a:spcAft>
              <a:buSzPts val="2400"/>
              <a:buNone/>
            </a:pPr>
            <a:r>
              <a:rPr b="1" lang="en-GB" sz="2400"/>
              <a:t>Called up share capital </a:t>
            </a:r>
            <a:endParaRPr/>
          </a:p>
          <a:p>
            <a:pPr indent="0" lvl="0" marL="0" marR="0" rtl="0" algn="just">
              <a:lnSpc>
                <a:spcPct val="150000"/>
              </a:lnSpc>
              <a:spcBef>
                <a:spcPts val="800"/>
              </a:spcBef>
              <a:spcAft>
                <a:spcPts val="0"/>
              </a:spcAft>
              <a:buSzPts val="2400"/>
              <a:buNone/>
            </a:pPr>
            <a:r>
              <a:rPr lang="en-GB" sz="2400"/>
              <a:t>Once the company issues the capital to the shareholders it may not require them to pay for the whole amount for the shares purchased. Instead it may prescribe that certain amounts be paid first and the rest to be paid when the company requires. The total amount that a company has already requested to be paid on the shares, up to a specified date is referred to as the called up share capital. </a:t>
            </a:r>
            <a:endParaRPr/>
          </a:p>
        </p:txBody>
      </p:sp>
      <p:sp>
        <p:nvSpPr>
          <p:cNvPr id="418" name="Google Shape;418;p4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19" name="Google Shape;419;p4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3" name="Shape 423"/>
        <p:cNvGrpSpPr/>
        <p:nvPr/>
      </p:nvGrpSpPr>
      <p:grpSpPr>
        <a:xfrm>
          <a:off x="0" y="0"/>
          <a:ext cx="0" cy="0"/>
          <a:chOff x="0" y="0"/>
          <a:chExt cx="0" cy="0"/>
        </a:xfrm>
      </p:grpSpPr>
      <p:sp>
        <p:nvSpPr>
          <p:cNvPr id="424" name="Google Shape;424;p4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Share capital</a:t>
            </a:r>
            <a:endParaRPr/>
          </a:p>
          <a:p>
            <a:pPr indent="0" lvl="0" marL="0" marR="0" rtl="0" algn="just">
              <a:lnSpc>
                <a:spcPct val="150000"/>
              </a:lnSpc>
              <a:spcBef>
                <a:spcPts val="800"/>
              </a:spcBef>
              <a:spcAft>
                <a:spcPts val="0"/>
              </a:spcAft>
              <a:buSzPts val="2400"/>
              <a:buNone/>
            </a:pPr>
            <a:r>
              <a:rPr b="1" lang="en-GB" sz="2400"/>
              <a:t>Uncalled up share capital </a:t>
            </a:r>
            <a:endParaRPr/>
          </a:p>
          <a:p>
            <a:pPr indent="0" lvl="0" marL="0" marR="0" rtl="0" algn="just">
              <a:lnSpc>
                <a:spcPct val="150000"/>
              </a:lnSpc>
              <a:spcBef>
                <a:spcPts val="800"/>
              </a:spcBef>
              <a:spcAft>
                <a:spcPts val="0"/>
              </a:spcAft>
              <a:buSzPts val="2400"/>
              <a:buNone/>
            </a:pPr>
            <a:r>
              <a:rPr lang="en-GB" sz="2400"/>
              <a:t>This is that part of the issued share capital for which the shareholders have not been required to make payments </a:t>
            </a:r>
            <a:endParaRPr/>
          </a:p>
          <a:p>
            <a:pPr indent="0" lvl="0" marL="0" marR="0" rtl="0" algn="just">
              <a:lnSpc>
                <a:spcPct val="150000"/>
              </a:lnSpc>
              <a:spcBef>
                <a:spcPts val="800"/>
              </a:spcBef>
              <a:spcAft>
                <a:spcPts val="0"/>
              </a:spcAft>
              <a:buSzPts val="2400"/>
              <a:buNone/>
            </a:pPr>
            <a:r>
              <a:rPr lang="en-GB" sz="2400"/>
              <a:t>Note called up capital + uncalled up capital = Issued share capital</a:t>
            </a:r>
            <a:endParaRPr/>
          </a:p>
        </p:txBody>
      </p:sp>
      <p:sp>
        <p:nvSpPr>
          <p:cNvPr id="425" name="Google Shape;425;p4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26" name="Google Shape;426;p4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0" name="Shape 430"/>
        <p:cNvGrpSpPr/>
        <p:nvPr/>
      </p:nvGrpSpPr>
      <p:grpSpPr>
        <a:xfrm>
          <a:off x="0" y="0"/>
          <a:ext cx="0" cy="0"/>
          <a:chOff x="0" y="0"/>
          <a:chExt cx="0" cy="0"/>
        </a:xfrm>
      </p:grpSpPr>
      <p:sp>
        <p:nvSpPr>
          <p:cNvPr id="431" name="Google Shape;431;p4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Share capital</a:t>
            </a:r>
            <a:endParaRPr/>
          </a:p>
          <a:p>
            <a:pPr indent="0" lvl="0" marL="0" marR="0" rtl="0" algn="just">
              <a:lnSpc>
                <a:spcPct val="150000"/>
              </a:lnSpc>
              <a:spcBef>
                <a:spcPts val="800"/>
              </a:spcBef>
              <a:spcAft>
                <a:spcPts val="0"/>
              </a:spcAft>
              <a:buSzPts val="2400"/>
              <a:buNone/>
            </a:pPr>
            <a:r>
              <a:rPr b="1" lang="en-GB" sz="2400"/>
              <a:t>Paid up share capital</a:t>
            </a:r>
            <a:endParaRPr/>
          </a:p>
          <a:p>
            <a:pPr indent="0" lvl="0" marL="0" marR="0" rtl="0" algn="just">
              <a:lnSpc>
                <a:spcPct val="150000"/>
              </a:lnSpc>
              <a:spcBef>
                <a:spcPts val="800"/>
              </a:spcBef>
              <a:spcAft>
                <a:spcPts val="0"/>
              </a:spcAft>
              <a:buSzPts val="2400"/>
              <a:buNone/>
            </a:pPr>
            <a:r>
              <a:rPr lang="en-GB" sz="2400"/>
              <a:t>It’s that part of the issued share capital for which calls have been made and payments of the calls actually received by the company.</a:t>
            </a:r>
            <a:endParaRPr/>
          </a:p>
          <a:p>
            <a:pPr indent="0" lvl="0" marL="0" marR="0" rtl="0" algn="just">
              <a:lnSpc>
                <a:spcPct val="150000"/>
              </a:lnSpc>
              <a:spcBef>
                <a:spcPts val="800"/>
              </a:spcBef>
              <a:spcAft>
                <a:spcPts val="0"/>
              </a:spcAft>
              <a:buSzPts val="2400"/>
              <a:buNone/>
            </a:pPr>
            <a:r>
              <a:rPr b="1" lang="en-GB" sz="2400"/>
              <a:t>Calls in arrears</a:t>
            </a:r>
            <a:endParaRPr/>
          </a:p>
          <a:p>
            <a:pPr indent="0" lvl="0" marL="0" marR="0" rtl="0" algn="just">
              <a:lnSpc>
                <a:spcPct val="150000"/>
              </a:lnSpc>
              <a:spcBef>
                <a:spcPts val="800"/>
              </a:spcBef>
              <a:spcAft>
                <a:spcPts val="0"/>
              </a:spcAft>
              <a:buSzPts val="2400"/>
              <a:buNone/>
            </a:pPr>
            <a:r>
              <a:rPr lang="en-GB" sz="2400"/>
              <a:t>Out of the called up capital, not all of it is paid for. The balance of called up capital that remains unpaid is referred to as calls in arrears.</a:t>
            </a:r>
            <a:endParaRPr/>
          </a:p>
          <a:p>
            <a:pPr indent="0" lvl="0" marL="0" marR="0" rtl="0" algn="just">
              <a:lnSpc>
                <a:spcPct val="150000"/>
              </a:lnSpc>
              <a:spcBef>
                <a:spcPts val="800"/>
              </a:spcBef>
              <a:spcAft>
                <a:spcPts val="0"/>
              </a:spcAft>
              <a:buSzPts val="2400"/>
              <a:buNone/>
            </a:pPr>
            <a:r>
              <a:rPr lang="en-GB" sz="2400"/>
              <a:t>Note paid up capital + Calls in arrears = Called up Capital</a:t>
            </a:r>
            <a:endParaRPr/>
          </a:p>
        </p:txBody>
      </p:sp>
      <p:sp>
        <p:nvSpPr>
          <p:cNvPr id="432" name="Google Shape;432;p4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33" name="Google Shape;433;p4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7" name="Shape 437"/>
        <p:cNvGrpSpPr/>
        <p:nvPr/>
      </p:nvGrpSpPr>
      <p:grpSpPr>
        <a:xfrm>
          <a:off x="0" y="0"/>
          <a:ext cx="0" cy="0"/>
          <a:chOff x="0" y="0"/>
          <a:chExt cx="0" cy="0"/>
        </a:xfrm>
      </p:grpSpPr>
      <p:sp>
        <p:nvSpPr>
          <p:cNvPr id="438" name="Google Shape;438;p4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Share capital</a:t>
            </a:r>
            <a:endParaRPr/>
          </a:p>
          <a:p>
            <a:pPr indent="0" lvl="0" marL="0" marR="0" rtl="0" algn="just">
              <a:lnSpc>
                <a:spcPct val="150000"/>
              </a:lnSpc>
              <a:spcBef>
                <a:spcPts val="800"/>
              </a:spcBef>
              <a:spcAft>
                <a:spcPts val="0"/>
              </a:spcAft>
              <a:buSzPts val="2400"/>
              <a:buNone/>
            </a:pPr>
            <a:r>
              <a:rPr b="1" lang="en-GB" sz="2400"/>
              <a:t>Calls in advance</a:t>
            </a:r>
            <a:endParaRPr/>
          </a:p>
          <a:p>
            <a:pPr indent="0" lvl="0" marL="0" marR="0" rtl="0" algn="just">
              <a:lnSpc>
                <a:spcPct val="150000"/>
              </a:lnSpc>
              <a:spcBef>
                <a:spcPts val="800"/>
              </a:spcBef>
              <a:spcAft>
                <a:spcPts val="0"/>
              </a:spcAft>
              <a:buSzPts val="2400"/>
              <a:buNone/>
            </a:pPr>
            <a:r>
              <a:rPr lang="en-GB" sz="2400"/>
              <a:t>Some shareholders may pay for the outstanding amount on their shares even before makes the calls for it. Such payments are referred to as the calls in advance.</a:t>
            </a:r>
            <a:endParaRPr/>
          </a:p>
        </p:txBody>
      </p:sp>
      <p:sp>
        <p:nvSpPr>
          <p:cNvPr id="439" name="Google Shape;439;p4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0" name="Google Shape;440;p4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4" name="Shape 444"/>
        <p:cNvGrpSpPr/>
        <p:nvPr/>
      </p:nvGrpSpPr>
      <p:grpSpPr>
        <a:xfrm>
          <a:off x="0" y="0"/>
          <a:ext cx="0" cy="0"/>
          <a:chOff x="0" y="0"/>
          <a:chExt cx="0" cy="0"/>
        </a:xfrm>
      </p:grpSpPr>
      <p:sp>
        <p:nvSpPr>
          <p:cNvPr id="445" name="Google Shape;445;p5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Share capital</a:t>
            </a:r>
            <a:endParaRPr/>
          </a:p>
          <a:p>
            <a:pPr indent="0" lvl="0" marL="0" marR="0" rtl="0" algn="just">
              <a:lnSpc>
                <a:spcPct val="150000"/>
              </a:lnSpc>
              <a:spcBef>
                <a:spcPts val="800"/>
              </a:spcBef>
              <a:spcAft>
                <a:spcPts val="0"/>
              </a:spcAft>
              <a:buSzPts val="2400"/>
              <a:buNone/>
            </a:pPr>
            <a:r>
              <a:rPr lang="en-GB" sz="2400"/>
              <a:t>The following example will help illustrate the above terms.</a:t>
            </a:r>
            <a:endParaRPr/>
          </a:p>
          <a:p>
            <a:pPr indent="0" lvl="0" marL="0" marR="0" rtl="0" algn="just">
              <a:lnSpc>
                <a:spcPct val="150000"/>
              </a:lnSpc>
              <a:spcBef>
                <a:spcPts val="800"/>
              </a:spcBef>
              <a:spcAft>
                <a:spcPts val="0"/>
              </a:spcAft>
              <a:buSzPts val="2400"/>
              <a:buNone/>
            </a:pPr>
            <a:r>
              <a:rPr lang="en-GB" sz="2400"/>
              <a:t>Intel Solutions Ltd was formed with the legal right to be able to issue 400000 shares of $. 4 each. However they actually issued 300000 of which none was fully paid. So far Intel Solutions Ltd has made calls of $ 3 per share. All shares have been paid by the shareholders except for Sh 150000 shares whose shareholders have only paid $ 1 per share.</a:t>
            </a:r>
            <a:endParaRPr/>
          </a:p>
        </p:txBody>
      </p:sp>
      <p:sp>
        <p:nvSpPr>
          <p:cNvPr id="446" name="Google Shape;446;p5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7" name="Google Shape;447;p5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1" name="Shape 451"/>
        <p:cNvGrpSpPr/>
        <p:nvPr/>
      </p:nvGrpSpPr>
      <p:grpSpPr>
        <a:xfrm>
          <a:off x="0" y="0"/>
          <a:ext cx="0" cy="0"/>
          <a:chOff x="0" y="0"/>
          <a:chExt cx="0" cy="0"/>
        </a:xfrm>
      </p:grpSpPr>
      <p:sp>
        <p:nvSpPr>
          <p:cNvPr id="452" name="Google Shape;452;p5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Share capital</a:t>
            </a:r>
            <a:endParaRPr/>
          </a:p>
          <a:p>
            <a:pPr indent="0" lvl="0" marL="0" marR="0" rtl="0" algn="just">
              <a:lnSpc>
                <a:spcPct val="150000"/>
              </a:lnSpc>
              <a:spcBef>
                <a:spcPts val="800"/>
              </a:spcBef>
              <a:spcAft>
                <a:spcPts val="0"/>
              </a:spcAft>
              <a:buSzPts val="2400"/>
              <a:buNone/>
            </a:pPr>
            <a:r>
              <a:rPr lang="en-GB" sz="2400"/>
              <a:t>Required:</a:t>
            </a:r>
            <a:endParaRPr/>
          </a:p>
          <a:p>
            <a:pPr indent="0" lvl="0" marL="0" marR="0" rtl="0" algn="just">
              <a:lnSpc>
                <a:spcPct val="150000"/>
              </a:lnSpc>
              <a:spcBef>
                <a:spcPts val="800"/>
              </a:spcBef>
              <a:spcAft>
                <a:spcPts val="0"/>
              </a:spcAft>
              <a:buSzPts val="2400"/>
              <a:buNone/>
            </a:pPr>
            <a:r>
              <a:rPr lang="en-GB" sz="2400"/>
              <a:t>a) Authorized share capital</a:t>
            </a:r>
            <a:endParaRPr/>
          </a:p>
          <a:p>
            <a:pPr indent="0" lvl="0" marL="0" marR="0" rtl="0" algn="just">
              <a:lnSpc>
                <a:spcPct val="150000"/>
              </a:lnSpc>
              <a:spcBef>
                <a:spcPts val="800"/>
              </a:spcBef>
              <a:spcAft>
                <a:spcPts val="0"/>
              </a:spcAft>
              <a:buSzPts val="2400"/>
              <a:buNone/>
            </a:pPr>
            <a:r>
              <a:rPr lang="en-GB" sz="2400"/>
              <a:t>b) Issued share capital </a:t>
            </a:r>
            <a:endParaRPr/>
          </a:p>
          <a:p>
            <a:pPr indent="0" lvl="0" marL="0" marR="0" rtl="0" algn="just">
              <a:lnSpc>
                <a:spcPct val="150000"/>
              </a:lnSpc>
              <a:spcBef>
                <a:spcPts val="800"/>
              </a:spcBef>
              <a:spcAft>
                <a:spcPts val="0"/>
              </a:spcAft>
              <a:buSzPts val="2400"/>
              <a:buNone/>
            </a:pPr>
            <a:r>
              <a:rPr lang="en-GB" sz="2400"/>
              <a:t>c) Unissued share capital</a:t>
            </a:r>
            <a:endParaRPr/>
          </a:p>
          <a:p>
            <a:pPr indent="0" lvl="0" marL="0" marR="0" rtl="0" algn="just">
              <a:lnSpc>
                <a:spcPct val="150000"/>
              </a:lnSpc>
              <a:spcBef>
                <a:spcPts val="800"/>
              </a:spcBef>
              <a:spcAft>
                <a:spcPts val="0"/>
              </a:spcAft>
              <a:buSzPts val="2400"/>
              <a:buNone/>
            </a:pPr>
            <a:r>
              <a:rPr lang="en-GB" sz="2400"/>
              <a:t>d) Called up capital</a:t>
            </a:r>
            <a:endParaRPr/>
          </a:p>
          <a:p>
            <a:pPr indent="0" lvl="0" marL="0" marR="0" rtl="0" algn="just">
              <a:lnSpc>
                <a:spcPct val="150000"/>
              </a:lnSpc>
              <a:spcBef>
                <a:spcPts val="800"/>
              </a:spcBef>
              <a:spcAft>
                <a:spcPts val="0"/>
              </a:spcAft>
              <a:buSzPts val="2400"/>
              <a:buNone/>
            </a:pPr>
            <a:r>
              <a:rPr lang="en-GB" sz="2400"/>
              <a:t>e) Uncalled up capital</a:t>
            </a:r>
            <a:endParaRPr/>
          </a:p>
          <a:p>
            <a:pPr indent="0" lvl="0" marL="0" marR="0" rtl="0" algn="just">
              <a:lnSpc>
                <a:spcPct val="150000"/>
              </a:lnSpc>
              <a:spcBef>
                <a:spcPts val="800"/>
              </a:spcBef>
              <a:spcAft>
                <a:spcPts val="0"/>
              </a:spcAft>
              <a:buSzPts val="2400"/>
              <a:buNone/>
            </a:pPr>
            <a:r>
              <a:rPr lang="en-GB" sz="2400"/>
              <a:t>f) Calls in arrears</a:t>
            </a:r>
            <a:endParaRPr/>
          </a:p>
          <a:p>
            <a:pPr indent="0" lvl="0" marL="0" marR="0" rtl="0" algn="just">
              <a:lnSpc>
                <a:spcPct val="150000"/>
              </a:lnSpc>
              <a:spcBef>
                <a:spcPts val="800"/>
              </a:spcBef>
              <a:spcAft>
                <a:spcPts val="0"/>
              </a:spcAft>
              <a:buSzPts val="2400"/>
              <a:buNone/>
            </a:pPr>
            <a:r>
              <a:rPr lang="en-GB" sz="2400"/>
              <a:t>g) Paid up capital.</a:t>
            </a:r>
            <a:endParaRPr/>
          </a:p>
        </p:txBody>
      </p:sp>
      <p:sp>
        <p:nvSpPr>
          <p:cNvPr id="453" name="Google Shape;453;p5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54" name="Google Shape;454;p5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8" name="Shape 458"/>
        <p:cNvGrpSpPr/>
        <p:nvPr/>
      </p:nvGrpSpPr>
      <p:grpSpPr>
        <a:xfrm>
          <a:off x="0" y="0"/>
          <a:ext cx="0" cy="0"/>
          <a:chOff x="0" y="0"/>
          <a:chExt cx="0" cy="0"/>
        </a:xfrm>
      </p:grpSpPr>
      <p:sp>
        <p:nvSpPr>
          <p:cNvPr id="459" name="Google Shape;459;p5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Solution</a:t>
            </a:r>
            <a:endParaRPr/>
          </a:p>
          <a:p>
            <a:pPr indent="0" lvl="0" marL="0" marR="0" rtl="0" algn="just">
              <a:lnSpc>
                <a:spcPct val="150000"/>
              </a:lnSpc>
              <a:spcBef>
                <a:spcPts val="800"/>
              </a:spcBef>
              <a:spcAft>
                <a:spcPts val="0"/>
              </a:spcAft>
              <a:buSzPts val="2400"/>
              <a:buNone/>
            </a:pPr>
            <a:r>
              <a:rPr lang="en-GB" sz="2400"/>
              <a:t>Authorized share capital = 400,000 x $.4 = $.1, 600,000</a:t>
            </a:r>
            <a:endParaRPr/>
          </a:p>
          <a:p>
            <a:pPr indent="0" lvl="0" marL="0" marR="0" rtl="0" algn="just">
              <a:lnSpc>
                <a:spcPct val="150000"/>
              </a:lnSpc>
              <a:spcBef>
                <a:spcPts val="800"/>
              </a:spcBef>
              <a:spcAft>
                <a:spcPts val="0"/>
              </a:spcAft>
              <a:buSzPts val="2400"/>
              <a:buNone/>
            </a:pPr>
            <a:r>
              <a:rPr lang="en-GB" sz="2400"/>
              <a:t>Issued share capital = 300,000x $. 4 = $. 1,200,000</a:t>
            </a:r>
            <a:endParaRPr/>
          </a:p>
          <a:p>
            <a:pPr indent="0" lvl="0" marL="0" marR="0" rtl="0" algn="just">
              <a:lnSpc>
                <a:spcPct val="150000"/>
              </a:lnSpc>
              <a:spcBef>
                <a:spcPts val="800"/>
              </a:spcBef>
              <a:spcAft>
                <a:spcPts val="0"/>
              </a:spcAft>
              <a:buSzPts val="2400"/>
              <a:buNone/>
            </a:pPr>
            <a:r>
              <a:rPr lang="en-GB" sz="2400"/>
              <a:t>Unissued share capital = 100,000x $.4 = $. 400,000</a:t>
            </a:r>
            <a:endParaRPr/>
          </a:p>
          <a:p>
            <a:pPr indent="0" lvl="0" marL="0" marR="0" rtl="0" algn="just">
              <a:lnSpc>
                <a:spcPct val="150000"/>
              </a:lnSpc>
              <a:spcBef>
                <a:spcPts val="800"/>
              </a:spcBef>
              <a:spcAft>
                <a:spcPts val="0"/>
              </a:spcAft>
              <a:buSzPts val="2400"/>
              <a:buNone/>
            </a:pPr>
            <a:r>
              <a:rPr b="1" lang="en-GB" sz="2400"/>
              <a:t>Remember</a:t>
            </a:r>
            <a:endParaRPr/>
          </a:p>
          <a:p>
            <a:pPr indent="0" lvl="0" marL="0" marR="0" rtl="0" algn="just">
              <a:lnSpc>
                <a:spcPct val="150000"/>
              </a:lnSpc>
              <a:spcBef>
                <a:spcPts val="800"/>
              </a:spcBef>
              <a:spcAft>
                <a:spcPts val="0"/>
              </a:spcAft>
              <a:buSzPts val="2400"/>
              <a:buNone/>
            </a:pPr>
            <a:r>
              <a:rPr lang="en-GB" sz="2400"/>
              <a:t>Issued capital + Unissued capital = Authorized share Capital </a:t>
            </a:r>
            <a:endParaRPr/>
          </a:p>
          <a:p>
            <a:pPr indent="0" lvl="0" marL="0" marR="0" rtl="0" algn="just">
              <a:lnSpc>
                <a:spcPct val="150000"/>
              </a:lnSpc>
              <a:spcBef>
                <a:spcPts val="800"/>
              </a:spcBef>
              <a:spcAft>
                <a:spcPts val="0"/>
              </a:spcAft>
              <a:buSzPts val="2400"/>
              <a:buNone/>
            </a:pPr>
            <a:r>
              <a:rPr lang="en-GB" sz="2400"/>
              <a:t>		1,200,000 + 400,000 = $. 1,600,000</a:t>
            </a:r>
            <a:endParaRPr/>
          </a:p>
          <a:p>
            <a:pPr indent="0" lvl="0" marL="0" marR="0" rtl="0" algn="just">
              <a:lnSpc>
                <a:spcPct val="150000"/>
              </a:lnSpc>
              <a:spcBef>
                <a:spcPts val="800"/>
              </a:spcBef>
              <a:spcAft>
                <a:spcPts val="0"/>
              </a:spcAft>
              <a:buSzPts val="2400"/>
              <a:buNone/>
            </a:pPr>
            <a:r>
              <a:rPr lang="en-GB" sz="2400"/>
              <a:t>Called up Capital= 300,000 x $. 3 =$. 900,000</a:t>
            </a:r>
            <a:endParaRPr/>
          </a:p>
          <a:p>
            <a:pPr indent="0" lvl="0" marL="0" marR="0" rtl="0" algn="just">
              <a:lnSpc>
                <a:spcPct val="150000"/>
              </a:lnSpc>
              <a:spcBef>
                <a:spcPts val="800"/>
              </a:spcBef>
              <a:spcAft>
                <a:spcPts val="0"/>
              </a:spcAft>
              <a:buSzPts val="2400"/>
              <a:buNone/>
            </a:pPr>
            <a:r>
              <a:rPr lang="en-GB" sz="2400"/>
              <a:t>Uncalled up capital= Sh. 300,000 x $. 1 = $. 300,000</a:t>
            </a:r>
            <a:endParaRPr/>
          </a:p>
          <a:p>
            <a:pPr indent="0" lvl="0" marL="0" marR="0" rtl="0" algn="just">
              <a:lnSpc>
                <a:spcPct val="150000"/>
              </a:lnSpc>
              <a:spcBef>
                <a:spcPts val="800"/>
              </a:spcBef>
              <a:spcAft>
                <a:spcPts val="0"/>
              </a:spcAft>
              <a:buSzPts val="2400"/>
              <a:buNone/>
            </a:pPr>
            <a:r>
              <a:t/>
            </a:r>
            <a:endParaRPr b="1" sz="2400"/>
          </a:p>
        </p:txBody>
      </p:sp>
      <p:sp>
        <p:nvSpPr>
          <p:cNvPr id="460" name="Google Shape;460;p5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61" name="Google Shape;461;p5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5" name="Shape 465"/>
        <p:cNvGrpSpPr/>
        <p:nvPr/>
      </p:nvGrpSpPr>
      <p:grpSpPr>
        <a:xfrm>
          <a:off x="0" y="0"/>
          <a:ext cx="0" cy="0"/>
          <a:chOff x="0" y="0"/>
          <a:chExt cx="0" cy="0"/>
        </a:xfrm>
      </p:grpSpPr>
      <p:sp>
        <p:nvSpPr>
          <p:cNvPr id="466" name="Google Shape;466;p5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Solution</a:t>
            </a:r>
            <a:endParaRPr/>
          </a:p>
          <a:p>
            <a:pPr indent="0" lvl="0" marL="0" marR="0" rtl="0" algn="just">
              <a:lnSpc>
                <a:spcPct val="150000"/>
              </a:lnSpc>
              <a:spcBef>
                <a:spcPts val="800"/>
              </a:spcBef>
              <a:spcAft>
                <a:spcPts val="0"/>
              </a:spcAft>
              <a:buSzPts val="2400"/>
              <a:buNone/>
            </a:pPr>
            <a:r>
              <a:rPr b="1" lang="en-GB" sz="2400"/>
              <a:t>Remember</a:t>
            </a:r>
            <a:endParaRPr/>
          </a:p>
          <a:p>
            <a:pPr indent="0" lvl="0" marL="0" marR="0" rtl="0" algn="just">
              <a:lnSpc>
                <a:spcPct val="150000"/>
              </a:lnSpc>
              <a:spcBef>
                <a:spcPts val="800"/>
              </a:spcBef>
              <a:spcAft>
                <a:spcPts val="0"/>
              </a:spcAft>
              <a:buSzPts val="2400"/>
              <a:buNone/>
            </a:pPr>
            <a:r>
              <a:rPr lang="en-GB" sz="2400"/>
              <a:t>Called up capital + Uncalled up capital = Issued share capital</a:t>
            </a:r>
            <a:endParaRPr/>
          </a:p>
          <a:p>
            <a:pPr indent="0" lvl="0" marL="0" marR="0" rtl="0" algn="just">
              <a:lnSpc>
                <a:spcPct val="150000"/>
              </a:lnSpc>
              <a:spcBef>
                <a:spcPts val="800"/>
              </a:spcBef>
              <a:spcAft>
                <a:spcPts val="0"/>
              </a:spcAft>
              <a:buSzPts val="2400"/>
              <a:buNone/>
            </a:pPr>
            <a:r>
              <a:rPr lang="en-GB" sz="2400"/>
              <a:t>		$. 900,000 + $. 300,000 = $. 1,200,000</a:t>
            </a:r>
            <a:endParaRPr/>
          </a:p>
          <a:p>
            <a:pPr indent="0" lvl="0" marL="0" marR="0" rtl="0" algn="just">
              <a:lnSpc>
                <a:spcPct val="150000"/>
              </a:lnSpc>
              <a:spcBef>
                <a:spcPts val="800"/>
              </a:spcBef>
              <a:spcAft>
                <a:spcPts val="0"/>
              </a:spcAft>
              <a:buSzPts val="2400"/>
              <a:buNone/>
            </a:pPr>
            <a:r>
              <a:rPr lang="en-GB" sz="2400"/>
              <a:t>Paid up capital = (150,000 x $. 3 + 150,000 x $. 1) = $. 600,000</a:t>
            </a:r>
            <a:endParaRPr/>
          </a:p>
          <a:p>
            <a:pPr indent="0" lvl="0" marL="0" marR="0" rtl="0" algn="just">
              <a:lnSpc>
                <a:spcPct val="150000"/>
              </a:lnSpc>
              <a:spcBef>
                <a:spcPts val="800"/>
              </a:spcBef>
              <a:spcAft>
                <a:spcPts val="0"/>
              </a:spcAft>
              <a:buSzPts val="2400"/>
              <a:buNone/>
            </a:pPr>
            <a:r>
              <a:rPr lang="en-GB" sz="2400"/>
              <a:t>Call in arrears = 150,000 x $. 2 = $. 300,000</a:t>
            </a:r>
            <a:endParaRPr/>
          </a:p>
          <a:p>
            <a:pPr indent="0" lvl="0" marL="0" marR="0" rtl="0" algn="just">
              <a:lnSpc>
                <a:spcPct val="150000"/>
              </a:lnSpc>
              <a:spcBef>
                <a:spcPts val="800"/>
              </a:spcBef>
              <a:spcAft>
                <a:spcPts val="0"/>
              </a:spcAft>
              <a:buSzPts val="2400"/>
              <a:buNone/>
            </a:pPr>
            <a:r>
              <a:rPr b="1" lang="en-GB" sz="2400"/>
              <a:t>Remember </a:t>
            </a:r>
            <a:endParaRPr/>
          </a:p>
          <a:p>
            <a:pPr indent="0" lvl="0" marL="0" marR="0" rtl="0" algn="just">
              <a:lnSpc>
                <a:spcPct val="150000"/>
              </a:lnSpc>
              <a:spcBef>
                <a:spcPts val="800"/>
              </a:spcBef>
              <a:spcAft>
                <a:spcPts val="0"/>
              </a:spcAft>
              <a:buSzPts val="2400"/>
              <a:buNone/>
            </a:pPr>
            <a:r>
              <a:rPr lang="en-GB" sz="2400"/>
              <a:t>Paid up capital + calls in arrears = called up capital</a:t>
            </a:r>
            <a:endParaRPr/>
          </a:p>
          <a:p>
            <a:pPr indent="0" lvl="0" marL="0" marR="0" rtl="0" algn="just">
              <a:lnSpc>
                <a:spcPct val="150000"/>
              </a:lnSpc>
              <a:spcBef>
                <a:spcPts val="800"/>
              </a:spcBef>
              <a:spcAft>
                <a:spcPts val="0"/>
              </a:spcAft>
              <a:buSzPts val="2400"/>
              <a:buNone/>
            </a:pPr>
            <a:r>
              <a:rPr lang="en-GB" sz="2400"/>
              <a:t>		$.600, 000 + $. 300,000 = $. 900,000</a:t>
            </a:r>
            <a:endParaRPr/>
          </a:p>
          <a:p>
            <a:pPr indent="0" lvl="0" marL="0" marR="0" rtl="0" algn="just">
              <a:lnSpc>
                <a:spcPct val="150000"/>
              </a:lnSpc>
              <a:spcBef>
                <a:spcPts val="800"/>
              </a:spcBef>
              <a:spcAft>
                <a:spcPts val="0"/>
              </a:spcAft>
              <a:buSzPts val="2400"/>
              <a:buNone/>
            </a:pPr>
            <a:r>
              <a:t/>
            </a:r>
            <a:endParaRPr b="1" sz="2400"/>
          </a:p>
        </p:txBody>
      </p:sp>
      <p:sp>
        <p:nvSpPr>
          <p:cNvPr id="467" name="Google Shape;467;p5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68" name="Google Shape;468;p5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2" name="Shape 472"/>
        <p:cNvGrpSpPr/>
        <p:nvPr/>
      </p:nvGrpSpPr>
      <p:grpSpPr>
        <a:xfrm>
          <a:off x="0" y="0"/>
          <a:ext cx="0" cy="0"/>
          <a:chOff x="0" y="0"/>
          <a:chExt cx="0" cy="0"/>
        </a:xfrm>
      </p:grpSpPr>
      <p:sp>
        <p:nvSpPr>
          <p:cNvPr id="473" name="Google Shape;473;p5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Reserves</a:t>
            </a:r>
            <a:endParaRPr/>
          </a:p>
          <a:p>
            <a:pPr indent="0" lvl="0" marL="0" marR="0" rtl="0" algn="just">
              <a:lnSpc>
                <a:spcPct val="150000"/>
              </a:lnSpc>
              <a:spcBef>
                <a:spcPts val="800"/>
              </a:spcBef>
              <a:spcAft>
                <a:spcPts val="0"/>
              </a:spcAft>
              <a:buSzPts val="2400"/>
              <a:buNone/>
            </a:pPr>
            <a:r>
              <a:rPr lang="en-GB" sz="2400"/>
              <a:t>These are funds that the business sets aside for purposes of future financial obligations and </a:t>
            </a:r>
            <a:endParaRPr/>
          </a:p>
          <a:p>
            <a:pPr indent="0" lvl="0" marL="0" marR="0" rtl="0" algn="just">
              <a:lnSpc>
                <a:spcPct val="150000"/>
              </a:lnSpc>
              <a:spcBef>
                <a:spcPts val="800"/>
              </a:spcBef>
              <a:spcAft>
                <a:spcPts val="0"/>
              </a:spcAft>
              <a:buSzPts val="2400"/>
              <a:buNone/>
            </a:pPr>
            <a:r>
              <a:rPr lang="en-GB" sz="2400"/>
              <a:t>Appear in the financed-by section of the Statement of financial position.</a:t>
            </a:r>
            <a:endParaRPr/>
          </a:p>
          <a:p>
            <a:pPr indent="0" lvl="0" marL="0" marR="0" rtl="0" algn="just">
              <a:lnSpc>
                <a:spcPct val="150000"/>
              </a:lnSpc>
              <a:spcBef>
                <a:spcPts val="800"/>
              </a:spcBef>
              <a:spcAft>
                <a:spcPts val="0"/>
              </a:spcAft>
              <a:buSzPts val="2400"/>
              <a:buNone/>
            </a:pPr>
            <a:r>
              <a:rPr lang="en-GB" sz="2400"/>
              <a:t>They are categorized into two:</a:t>
            </a:r>
            <a:endParaRPr/>
          </a:p>
          <a:p>
            <a:pPr indent="0" lvl="0" marL="0" marR="0" rtl="0" algn="just">
              <a:lnSpc>
                <a:spcPct val="150000"/>
              </a:lnSpc>
              <a:spcBef>
                <a:spcPts val="800"/>
              </a:spcBef>
              <a:spcAft>
                <a:spcPts val="0"/>
              </a:spcAft>
              <a:buSzPts val="2400"/>
              <a:buNone/>
            </a:pPr>
            <a:r>
              <a:rPr lang="en-GB" sz="2400"/>
              <a:t>Capital reserves </a:t>
            </a:r>
            <a:endParaRPr/>
          </a:p>
          <a:p>
            <a:pPr indent="0" lvl="0" marL="0" marR="0" rtl="0" algn="just">
              <a:lnSpc>
                <a:spcPct val="150000"/>
              </a:lnSpc>
              <a:spcBef>
                <a:spcPts val="800"/>
              </a:spcBef>
              <a:spcAft>
                <a:spcPts val="0"/>
              </a:spcAft>
              <a:buSzPts val="2400"/>
              <a:buNone/>
            </a:pPr>
            <a:r>
              <a:rPr lang="en-GB" sz="2400"/>
              <a:t>Revenue reserves</a:t>
            </a:r>
            <a:endParaRPr/>
          </a:p>
          <a:p>
            <a:pPr indent="0" lvl="0" marL="0" marR="0" rtl="0" algn="just">
              <a:lnSpc>
                <a:spcPct val="150000"/>
              </a:lnSpc>
              <a:spcBef>
                <a:spcPts val="800"/>
              </a:spcBef>
              <a:spcAft>
                <a:spcPts val="0"/>
              </a:spcAft>
              <a:buSzPts val="2400"/>
              <a:buNone/>
            </a:pPr>
            <a:r>
              <a:t/>
            </a:r>
            <a:endParaRPr sz="2400"/>
          </a:p>
        </p:txBody>
      </p:sp>
      <p:sp>
        <p:nvSpPr>
          <p:cNvPr id="474" name="Google Shape;474;p5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75" name="Google Shape;475;p5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9" name="Shape 479"/>
        <p:cNvGrpSpPr/>
        <p:nvPr/>
      </p:nvGrpSpPr>
      <p:grpSpPr>
        <a:xfrm>
          <a:off x="0" y="0"/>
          <a:ext cx="0" cy="0"/>
          <a:chOff x="0" y="0"/>
          <a:chExt cx="0" cy="0"/>
        </a:xfrm>
      </p:grpSpPr>
      <p:sp>
        <p:nvSpPr>
          <p:cNvPr id="480" name="Google Shape;480;p5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Reserves</a:t>
            </a:r>
            <a:endParaRPr/>
          </a:p>
          <a:p>
            <a:pPr indent="0" lvl="0" marL="0" marR="0" rtl="0" algn="just">
              <a:lnSpc>
                <a:spcPct val="150000"/>
              </a:lnSpc>
              <a:spcBef>
                <a:spcPts val="800"/>
              </a:spcBef>
              <a:spcAft>
                <a:spcPts val="0"/>
              </a:spcAft>
              <a:buSzPts val="2400"/>
              <a:buNone/>
            </a:pPr>
            <a:r>
              <a:rPr b="1" lang="en-GB" sz="2400"/>
              <a:t>Revenue reserves</a:t>
            </a:r>
            <a:r>
              <a:rPr lang="en-GB" sz="2400"/>
              <a:t>: these are the reserves which can be distributed to the shareholders if need be in a form such as bonus shares. They are generally used for the expansion or purchase of non-current assets. They include:</a:t>
            </a:r>
            <a:endParaRPr/>
          </a:p>
          <a:p>
            <a:pPr indent="0" lvl="0" marL="0" marR="0" rtl="0" algn="just">
              <a:lnSpc>
                <a:spcPct val="150000"/>
              </a:lnSpc>
              <a:spcBef>
                <a:spcPts val="800"/>
              </a:spcBef>
              <a:spcAft>
                <a:spcPts val="0"/>
              </a:spcAft>
              <a:buSzPts val="2400"/>
              <a:buNone/>
            </a:pPr>
            <a:r>
              <a:rPr lang="en-GB" sz="2400"/>
              <a:t>• Retained profits – this is the balance after appropriations</a:t>
            </a:r>
            <a:endParaRPr/>
          </a:p>
          <a:p>
            <a:pPr indent="0" lvl="0" marL="0" marR="0" rtl="0" algn="just">
              <a:lnSpc>
                <a:spcPct val="150000"/>
              </a:lnSpc>
              <a:spcBef>
                <a:spcPts val="800"/>
              </a:spcBef>
              <a:spcAft>
                <a:spcPts val="0"/>
              </a:spcAft>
              <a:buSzPts val="2400"/>
              <a:buNone/>
            </a:pPr>
            <a:r>
              <a:rPr lang="en-GB" sz="2400"/>
              <a:t>• General reserves</a:t>
            </a:r>
            <a:endParaRPr/>
          </a:p>
          <a:p>
            <a:pPr indent="0" lvl="0" marL="0" marR="0" rtl="0" algn="just">
              <a:lnSpc>
                <a:spcPct val="150000"/>
              </a:lnSpc>
              <a:spcBef>
                <a:spcPts val="800"/>
              </a:spcBef>
              <a:spcAft>
                <a:spcPts val="0"/>
              </a:spcAft>
              <a:buSzPts val="2400"/>
              <a:buNone/>
            </a:pPr>
            <a:r>
              <a:t/>
            </a:r>
            <a:endParaRPr sz="2400"/>
          </a:p>
        </p:txBody>
      </p:sp>
      <p:sp>
        <p:nvSpPr>
          <p:cNvPr id="481" name="Google Shape;481;p5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82" name="Google Shape;482;p5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6" name="Shape 486"/>
        <p:cNvGrpSpPr/>
        <p:nvPr/>
      </p:nvGrpSpPr>
      <p:grpSpPr>
        <a:xfrm>
          <a:off x="0" y="0"/>
          <a:ext cx="0" cy="0"/>
          <a:chOff x="0" y="0"/>
          <a:chExt cx="0" cy="0"/>
        </a:xfrm>
      </p:grpSpPr>
      <p:sp>
        <p:nvSpPr>
          <p:cNvPr id="487" name="Google Shape;487;p5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Capital reserves</a:t>
            </a:r>
            <a:r>
              <a:rPr lang="en-GB" sz="2400"/>
              <a:t>: capital reserves on the other hand cannot be distributed to the shareholders. </a:t>
            </a:r>
            <a:endParaRPr/>
          </a:p>
          <a:p>
            <a:pPr indent="0" lvl="0" marL="0" marR="0" rtl="0" algn="just">
              <a:lnSpc>
                <a:spcPct val="150000"/>
              </a:lnSpc>
              <a:spcBef>
                <a:spcPts val="800"/>
              </a:spcBef>
              <a:spcAft>
                <a:spcPts val="0"/>
              </a:spcAft>
              <a:buSzPts val="2400"/>
              <a:buNone/>
            </a:pPr>
            <a:r>
              <a:rPr lang="en-GB" sz="2400"/>
              <a:t>They include: </a:t>
            </a:r>
            <a:endParaRPr/>
          </a:p>
          <a:p>
            <a:pPr indent="0" lvl="0" marL="0" marR="0" rtl="0" algn="just">
              <a:lnSpc>
                <a:spcPct val="150000"/>
              </a:lnSpc>
              <a:spcBef>
                <a:spcPts val="800"/>
              </a:spcBef>
              <a:spcAft>
                <a:spcPts val="0"/>
              </a:spcAft>
              <a:buSzPts val="2400"/>
              <a:buNone/>
            </a:pPr>
            <a:r>
              <a:rPr lang="en-GB" sz="2400"/>
              <a:t>• </a:t>
            </a:r>
            <a:r>
              <a:rPr b="1" lang="en-GB" sz="2400"/>
              <a:t>Share premium </a:t>
            </a:r>
            <a:endParaRPr/>
          </a:p>
          <a:p>
            <a:pPr indent="0" lvl="0" marL="0" marR="0" rtl="0" algn="just">
              <a:lnSpc>
                <a:spcPct val="150000"/>
              </a:lnSpc>
              <a:spcBef>
                <a:spcPts val="800"/>
              </a:spcBef>
              <a:spcAft>
                <a:spcPts val="0"/>
              </a:spcAft>
              <a:buSzPts val="2400"/>
              <a:buNone/>
            </a:pPr>
            <a:r>
              <a:rPr lang="en-GB" sz="2400"/>
              <a:t>This represents the amount paid on the issued shares above their par value. It arises when a company issues shares at a price that is above its par value e.g. if a company issues 200,000 shares of sh 10 par at sh. 12.5, the difference between the issue price sh. 12.5 and sh. 10 the par value is the share premium i.e. the total share premium in this case will be sh. 500,000</a:t>
            </a:r>
            <a:endParaRPr/>
          </a:p>
        </p:txBody>
      </p:sp>
      <p:sp>
        <p:nvSpPr>
          <p:cNvPr id="488" name="Google Shape;488;p5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89" name="Google Shape;489;p5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3" name="Shape 493"/>
        <p:cNvGrpSpPr/>
        <p:nvPr/>
      </p:nvGrpSpPr>
      <p:grpSpPr>
        <a:xfrm>
          <a:off x="0" y="0"/>
          <a:ext cx="0" cy="0"/>
          <a:chOff x="0" y="0"/>
          <a:chExt cx="0" cy="0"/>
        </a:xfrm>
      </p:grpSpPr>
      <p:sp>
        <p:nvSpPr>
          <p:cNvPr id="494" name="Google Shape;494;p5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Capital reserves</a:t>
            </a:r>
            <a:r>
              <a:rPr lang="en-GB" sz="2400"/>
              <a:t>: capital reserves on the other hand cannot be distributed to the shareholders. </a:t>
            </a:r>
            <a:endParaRPr/>
          </a:p>
          <a:p>
            <a:pPr indent="0" lvl="0" marL="0" marR="0" rtl="0" algn="just">
              <a:lnSpc>
                <a:spcPct val="150000"/>
              </a:lnSpc>
              <a:spcBef>
                <a:spcPts val="800"/>
              </a:spcBef>
              <a:spcAft>
                <a:spcPts val="0"/>
              </a:spcAft>
              <a:buSzPts val="2400"/>
              <a:buNone/>
            </a:pPr>
            <a:r>
              <a:rPr lang="en-GB" sz="2400"/>
              <a:t>They include: </a:t>
            </a:r>
            <a:endParaRPr/>
          </a:p>
          <a:p>
            <a:pPr indent="0" lvl="0" marL="0" marR="0" rtl="0" algn="just">
              <a:lnSpc>
                <a:spcPct val="150000"/>
              </a:lnSpc>
              <a:spcBef>
                <a:spcPts val="800"/>
              </a:spcBef>
              <a:spcAft>
                <a:spcPts val="0"/>
              </a:spcAft>
              <a:buSzPts val="2400"/>
              <a:buNone/>
            </a:pPr>
            <a:r>
              <a:rPr lang="en-GB" sz="2400"/>
              <a:t>• </a:t>
            </a:r>
            <a:r>
              <a:rPr b="1" lang="en-GB" sz="2400"/>
              <a:t>Revaluation reserve </a:t>
            </a:r>
            <a:endParaRPr/>
          </a:p>
          <a:p>
            <a:pPr indent="0" lvl="0" marL="0" marR="0" rtl="0" algn="just">
              <a:lnSpc>
                <a:spcPct val="150000"/>
              </a:lnSpc>
              <a:spcBef>
                <a:spcPts val="800"/>
              </a:spcBef>
              <a:spcAft>
                <a:spcPts val="0"/>
              </a:spcAft>
              <a:buSzPts val="2400"/>
              <a:buNone/>
            </a:pPr>
            <a:r>
              <a:rPr lang="en-GB" sz="2400"/>
              <a:t>This represents the amounts by which assets appreciate after a revaluation is done. For example if land in the books of a company has book value of $, 2,000,000 and after a valuation the value increases to $. 2,500,000 then a revaluation reserve of $. 500,000 is said to arise.</a:t>
            </a:r>
            <a:endParaRPr/>
          </a:p>
        </p:txBody>
      </p:sp>
      <p:sp>
        <p:nvSpPr>
          <p:cNvPr id="495" name="Google Shape;495;p5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96" name="Google Shape;496;p5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0" name="Shape 500"/>
        <p:cNvGrpSpPr/>
        <p:nvPr/>
      </p:nvGrpSpPr>
      <p:grpSpPr>
        <a:xfrm>
          <a:off x="0" y="0"/>
          <a:ext cx="0" cy="0"/>
          <a:chOff x="0" y="0"/>
          <a:chExt cx="0" cy="0"/>
        </a:xfrm>
      </p:grpSpPr>
      <p:sp>
        <p:nvSpPr>
          <p:cNvPr id="501" name="Google Shape;501;p5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Capital reserves</a:t>
            </a:r>
            <a:r>
              <a:rPr lang="en-GB" sz="2400"/>
              <a:t>: capital reserves on the other hand cannot be distributed to the shareholders. </a:t>
            </a:r>
            <a:endParaRPr/>
          </a:p>
          <a:p>
            <a:pPr indent="0" lvl="0" marL="0" marR="0" rtl="0" algn="just">
              <a:lnSpc>
                <a:spcPct val="150000"/>
              </a:lnSpc>
              <a:spcBef>
                <a:spcPts val="800"/>
              </a:spcBef>
              <a:spcAft>
                <a:spcPts val="0"/>
              </a:spcAft>
              <a:buSzPts val="2400"/>
              <a:buNone/>
            </a:pPr>
            <a:r>
              <a:rPr lang="en-GB" sz="2400"/>
              <a:t>They include: </a:t>
            </a:r>
            <a:endParaRPr/>
          </a:p>
          <a:p>
            <a:pPr indent="0" lvl="0" marL="0" marR="0" rtl="0" algn="just">
              <a:lnSpc>
                <a:spcPct val="150000"/>
              </a:lnSpc>
              <a:spcBef>
                <a:spcPts val="800"/>
              </a:spcBef>
              <a:spcAft>
                <a:spcPts val="0"/>
              </a:spcAft>
              <a:buSzPts val="2400"/>
              <a:buNone/>
            </a:pPr>
            <a:r>
              <a:rPr lang="en-GB" sz="2400"/>
              <a:t>• </a:t>
            </a:r>
            <a:r>
              <a:rPr b="1" lang="en-GB" sz="2400"/>
              <a:t>Capital redemption reserve fund </a:t>
            </a:r>
            <a:endParaRPr/>
          </a:p>
          <a:p>
            <a:pPr indent="0" lvl="0" marL="0" marR="0" rtl="0" algn="just">
              <a:lnSpc>
                <a:spcPct val="150000"/>
              </a:lnSpc>
              <a:spcBef>
                <a:spcPts val="800"/>
              </a:spcBef>
              <a:spcAft>
                <a:spcPts val="0"/>
              </a:spcAft>
              <a:buSzPts val="2400"/>
              <a:buNone/>
            </a:pPr>
            <a:r>
              <a:rPr lang="en-GB" sz="2400"/>
              <a:t>This represents the amount transferred from the retained earnings to finance the redemption of preference shares. If the amount is transferred to cater for the redemption of debentures, the reserve created for that purpose is referred to as the Debenture redemption fund. </a:t>
            </a:r>
            <a:endParaRPr/>
          </a:p>
          <a:p>
            <a:pPr indent="0" lvl="0" marL="0" marR="0" rtl="0" algn="just">
              <a:lnSpc>
                <a:spcPct val="150000"/>
              </a:lnSpc>
              <a:spcBef>
                <a:spcPts val="800"/>
              </a:spcBef>
              <a:spcAft>
                <a:spcPts val="0"/>
              </a:spcAft>
              <a:buSzPts val="2400"/>
              <a:buNone/>
            </a:pPr>
            <a:r>
              <a:t/>
            </a:r>
            <a:endParaRPr sz="2400"/>
          </a:p>
        </p:txBody>
      </p:sp>
      <p:sp>
        <p:nvSpPr>
          <p:cNvPr id="502" name="Google Shape;502;p5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03" name="Google Shape;503;p5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7" name="Shape 507"/>
        <p:cNvGrpSpPr/>
        <p:nvPr/>
      </p:nvGrpSpPr>
      <p:grpSpPr>
        <a:xfrm>
          <a:off x="0" y="0"/>
          <a:ext cx="0" cy="0"/>
          <a:chOff x="0" y="0"/>
          <a:chExt cx="0" cy="0"/>
        </a:xfrm>
      </p:grpSpPr>
      <p:sp>
        <p:nvSpPr>
          <p:cNvPr id="508" name="Google Shape;508;p5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Statement of Financial Position</a:t>
            </a:r>
            <a:endParaRPr/>
          </a:p>
          <a:p>
            <a:pPr indent="0" lvl="0" marL="0" marR="0" rtl="0" algn="just">
              <a:lnSpc>
                <a:spcPct val="150000"/>
              </a:lnSpc>
              <a:spcBef>
                <a:spcPts val="800"/>
              </a:spcBef>
              <a:spcAft>
                <a:spcPts val="0"/>
              </a:spcAft>
              <a:buSzPts val="2400"/>
              <a:buNone/>
            </a:pPr>
            <a:r>
              <a:rPr lang="en-GB" sz="2400"/>
              <a:t>The Statement of financial position of a company is also similar to that of a partnership except for the capital section of the Statement of financial position. For company the capital section is also referred to as the ‘financed by’ section. Just as the name suggests, this section shows the funds used to finance the net assets. This stems from the basic accounting equation where:</a:t>
            </a:r>
            <a:endParaRPr/>
          </a:p>
          <a:p>
            <a:pPr indent="0" lvl="0" marL="0" marR="0" rtl="0" algn="just">
              <a:lnSpc>
                <a:spcPct val="150000"/>
              </a:lnSpc>
              <a:spcBef>
                <a:spcPts val="800"/>
              </a:spcBef>
              <a:spcAft>
                <a:spcPts val="0"/>
              </a:spcAft>
              <a:buSzPts val="2400"/>
              <a:buNone/>
            </a:pPr>
            <a:r>
              <a:rPr lang="en-GB" sz="2400"/>
              <a:t>Capital = assets – liabilities = net assets </a:t>
            </a:r>
            <a:endParaRPr/>
          </a:p>
          <a:p>
            <a:pPr indent="0" lvl="0" marL="0" marR="0" rtl="0" algn="just">
              <a:lnSpc>
                <a:spcPct val="150000"/>
              </a:lnSpc>
              <a:spcBef>
                <a:spcPts val="800"/>
              </a:spcBef>
              <a:spcAft>
                <a:spcPts val="0"/>
              </a:spcAft>
              <a:buSzPts val="2400"/>
              <a:buNone/>
            </a:pPr>
            <a:r>
              <a:t/>
            </a:r>
            <a:endParaRPr sz="2400"/>
          </a:p>
        </p:txBody>
      </p:sp>
      <p:sp>
        <p:nvSpPr>
          <p:cNvPr id="509" name="Google Shape;509;p5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10" name="Google Shape;510;p5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14" name="Shape 514"/>
        <p:cNvGrpSpPr/>
        <p:nvPr/>
      </p:nvGrpSpPr>
      <p:grpSpPr>
        <a:xfrm>
          <a:off x="0" y="0"/>
          <a:ext cx="0" cy="0"/>
          <a:chOff x="0" y="0"/>
          <a:chExt cx="0" cy="0"/>
        </a:xfrm>
      </p:grpSpPr>
      <p:sp>
        <p:nvSpPr>
          <p:cNvPr id="515" name="Google Shape;515;p6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Statement of Financial Position</a:t>
            </a:r>
            <a:endParaRPr/>
          </a:p>
          <a:p>
            <a:pPr indent="0" lvl="0" marL="0" marR="0" rtl="0" algn="just">
              <a:lnSpc>
                <a:spcPct val="150000"/>
              </a:lnSpc>
              <a:spcBef>
                <a:spcPts val="800"/>
              </a:spcBef>
              <a:spcAft>
                <a:spcPts val="0"/>
              </a:spcAft>
              <a:buSzPts val="2400"/>
              <a:buNone/>
            </a:pPr>
            <a:r>
              <a:rPr lang="en-GB" sz="2400"/>
              <a:t>Therefore the figure obtained for net assets must necessarily tally with that in the financed by section i.e. all other factors e.g. errors held constant, the statement of financial position should balance.</a:t>
            </a:r>
            <a:endParaRPr/>
          </a:p>
          <a:p>
            <a:pPr indent="0" lvl="0" marL="0" marR="0" rtl="0" algn="just">
              <a:lnSpc>
                <a:spcPct val="150000"/>
              </a:lnSpc>
              <a:spcBef>
                <a:spcPts val="800"/>
              </a:spcBef>
              <a:spcAft>
                <a:spcPts val="0"/>
              </a:spcAft>
              <a:buSzPts val="2400"/>
              <a:buNone/>
            </a:pPr>
            <a:r>
              <a:rPr lang="en-GB" sz="2400"/>
              <a:t>The general format of a statement of financial position is as follows:</a:t>
            </a:r>
            <a:endParaRPr/>
          </a:p>
          <a:p>
            <a:pPr indent="0" lvl="0" marL="0" marR="0" rtl="0" algn="just">
              <a:lnSpc>
                <a:spcPct val="150000"/>
              </a:lnSpc>
              <a:spcBef>
                <a:spcPts val="800"/>
              </a:spcBef>
              <a:spcAft>
                <a:spcPts val="0"/>
              </a:spcAft>
              <a:buSzPts val="2400"/>
              <a:buNone/>
            </a:pPr>
            <a:r>
              <a:t/>
            </a:r>
            <a:endParaRPr sz="2400"/>
          </a:p>
        </p:txBody>
      </p:sp>
      <p:sp>
        <p:nvSpPr>
          <p:cNvPr id="516" name="Google Shape;516;p6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17" name="Google Shape;517;p6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21" name="Shape 521"/>
        <p:cNvGrpSpPr/>
        <p:nvPr/>
      </p:nvGrpSpPr>
      <p:grpSpPr>
        <a:xfrm>
          <a:off x="0" y="0"/>
          <a:ext cx="0" cy="0"/>
          <a:chOff x="0" y="0"/>
          <a:chExt cx="0" cy="0"/>
        </a:xfrm>
      </p:grpSpPr>
      <p:sp>
        <p:nvSpPr>
          <p:cNvPr id="522" name="Google Shape;522;p6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Statement of Financial Position</a:t>
            </a:r>
            <a:endParaRPr/>
          </a:p>
          <a:p>
            <a:pPr indent="0" lvl="0" marL="0" marR="0" rtl="0" algn="just">
              <a:lnSpc>
                <a:spcPct val="150000"/>
              </a:lnSpc>
              <a:spcBef>
                <a:spcPts val="800"/>
              </a:spcBef>
              <a:spcAft>
                <a:spcPts val="0"/>
              </a:spcAft>
              <a:buSzPts val="2400"/>
              <a:buNone/>
            </a:pPr>
            <a:r>
              <a:t/>
            </a:r>
            <a:endParaRPr sz="2400"/>
          </a:p>
        </p:txBody>
      </p:sp>
      <p:sp>
        <p:nvSpPr>
          <p:cNvPr id="523" name="Google Shape;523;p6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24" name="Google Shape;524;p6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525" name="Google Shape;525;p61"/>
          <p:cNvPicPr preferRelativeResize="0"/>
          <p:nvPr/>
        </p:nvPicPr>
        <p:blipFill rotWithShape="1">
          <a:blip r:embed="rId3">
            <a:alphaModFix/>
          </a:blip>
          <a:srcRect b="0" l="0" r="0" t="0"/>
          <a:stretch/>
        </p:blipFill>
        <p:spPr>
          <a:xfrm>
            <a:off x="666391" y="1554480"/>
            <a:ext cx="8668674" cy="5303520"/>
          </a:xfrm>
          <a:prstGeom prst="rect">
            <a:avLst/>
          </a:prstGeom>
          <a:noFill/>
          <a:ln>
            <a:noFill/>
          </a:ln>
        </p:spPr>
      </p:pic>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29" name="Shape 529"/>
        <p:cNvGrpSpPr/>
        <p:nvPr/>
      </p:nvGrpSpPr>
      <p:grpSpPr>
        <a:xfrm>
          <a:off x="0" y="0"/>
          <a:ext cx="0" cy="0"/>
          <a:chOff x="0" y="0"/>
          <a:chExt cx="0" cy="0"/>
        </a:xfrm>
      </p:grpSpPr>
      <p:sp>
        <p:nvSpPr>
          <p:cNvPr id="530" name="Google Shape;530;p62"/>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Statement of Financial Position</a:t>
            </a:r>
            <a:endParaRPr/>
          </a:p>
          <a:p>
            <a:pPr indent="0" lvl="0" marL="0" marR="0" rtl="0" algn="just">
              <a:lnSpc>
                <a:spcPct val="150000"/>
              </a:lnSpc>
              <a:spcBef>
                <a:spcPts val="800"/>
              </a:spcBef>
              <a:spcAft>
                <a:spcPts val="0"/>
              </a:spcAft>
              <a:buSzPts val="2400"/>
              <a:buNone/>
            </a:pPr>
            <a:r>
              <a:t/>
            </a:r>
            <a:endParaRPr b="1" sz="2400"/>
          </a:p>
          <a:p>
            <a:pPr indent="0" lvl="0" marL="0" marR="0" rtl="0" algn="just">
              <a:lnSpc>
                <a:spcPct val="150000"/>
              </a:lnSpc>
              <a:spcBef>
                <a:spcPts val="800"/>
              </a:spcBef>
              <a:spcAft>
                <a:spcPts val="0"/>
              </a:spcAft>
              <a:buSzPts val="2400"/>
              <a:buNone/>
            </a:pPr>
            <a:r>
              <a:t/>
            </a:r>
            <a:endParaRPr sz="2400"/>
          </a:p>
        </p:txBody>
      </p:sp>
      <p:sp>
        <p:nvSpPr>
          <p:cNvPr id="531" name="Google Shape;531;p6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32" name="Google Shape;532;p6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533" name="Google Shape;533;p62"/>
          <p:cNvPicPr preferRelativeResize="0"/>
          <p:nvPr/>
        </p:nvPicPr>
        <p:blipFill rotWithShape="1">
          <a:blip r:embed="rId3">
            <a:alphaModFix/>
          </a:blip>
          <a:srcRect b="0" l="0" r="0" t="0"/>
          <a:stretch/>
        </p:blipFill>
        <p:spPr>
          <a:xfrm>
            <a:off x="539996" y="1718780"/>
            <a:ext cx="8032503" cy="4985573"/>
          </a:xfrm>
          <a:prstGeom prst="rect">
            <a:avLst/>
          </a:prstGeom>
          <a:noFill/>
          <a:ln>
            <a:noFill/>
          </a:ln>
        </p:spPr>
      </p:pic>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37" name="Shape 537"/>
        <p:cNvGrpSpPr/>
        <p:nvPr/>
      </p:nvGrpSpPr>
      <p:grpSpPr>
        <a:xfrm>
          <a:off x="0" y="0"/>
          <a:ext cx="0" cy="0"/>
          <a:chOff x="0" y="0"/>
          <a:chExt cx="0" cy="0"/>
        </a:xfrm>
      </p:grpSpPr>
      <p:sp>
        <p:nvSpPr>
          <p:cNvPr id="538" name="Google Shape;538;p6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Sole Proprietor : Sample statement of financial position</a:t>
            </a:r>
            <a:endParaRPr/>
          </a:p>
          <a:p>
            <a:pPr indent="0" lvl="0" marL="0" marR="0" rtl="0" algn="just">
              <a:lnSpc>
                <a:spcPct val="150000"/>
              </a:lnSpc>
              <a:spcBef>
                <a:spcPts val="800"/>
              </a:spcBef>
              <a:spcAft>
                <a:spcPts val="0"/>
              </a:spcAft>
              <a:buSzPts val="2400"/>
              <a:buNone/>
            </a:pPr>
            <a:r>
              <a:t/>
            </a:r>
            <a:endParaRPr b="1" sz="2400"/>
          </a:p>
          <a:p>
            <a:pPr indent="0" lvl="0" marL="0" marR="0" rtl="0" algn="just">
              <a:lnSpc>
                <a:spcPct val="150000"/>
              </a:lnSpc>
              <a:spcBef>
                <a:spcPts val="800"/>
              </a:spcBef>
              <a:spcAft>
                <a:spcPts val="0"/>
              </a:spcAft>
              <a:buSzPts val="2400"/>
              <a:buNone/>
            </a:pPr>
            <a:r>
              <a:t/>
            </a:r>
            <a:endParaRPr sz="2400"/>
          </a:p>
        </p:txBody>
      </p:sp>
      <p:sp>
        <p:nvSpPr>
          <p:cNvPr id="539" name="Google Shape;539;p6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40" name="Google Shape;540;p6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541" name="Google Shape;541;p63"/>
          <p:cNvPicPr preferRelativeResize="0"/>
          <p:nvPr/>
        </p:nvPicPr>
        <p:blipFill rotWithShape="1">
          <a:blip r:embed="rId3">
            <a:alphaModFix/>
          </a:blip>
          <a:srcRect b="0" l="0" r="0" t="0"/>
          <a:stretch/>
        </p:blipFill>
        <p:spPr>
          <a:xfrm>
            <a:off x="666391" y="1447800"/>
            <a:ext cx="8106162" cy="5275729"/>
          </a:xfrm>
          <a:prstGeom prst="rect">
            <a:avLst/>
          </a:prstGeom>
          <a:noFill/>
          <a:ln>
            <a:noFill/>
          </a:ln>
        </p:spPr>
      </p:pic>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45" name="Shape 545"/>
        <p:cNvGrpSpPr/>
        <p:nvPr/>
      </p:nvGrpSpPr>
      <p:grpSpPr>
        <a:xfrm>
          <a:off x="0" y="0"/>
          <a:ext cx="0" cy="0"/>
          <a:chOff x="0" y="0"/>
          <a:chExt cx="0" cy="0"/>
        </a:xfrm>
      </p:grpSpPr>
      <p:sp>
        <p:nvSpPr>
          <p:cNvPr id="546" name="Google Shape;546;p64"/>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t/>
            </a:r>
            <a:endParaRPr b="1" sz="2400"/>
          </a:p>
          <a:p>
            <a:pPr indent="0" lvl="0" marL="0" marR="0" rtl="0" algn="just">
              <a:lnSpc>
                <a:spcPct val="150000"/>
              </a:lnSpc>
              <a:spcBef>
                <a:spcPts val="800"/>
              </a:spcBef>
              <a:spcAft>
                <a:spcPts val="0"/>
              </a:spcAft>
              <a:buSzPts val="2400"/>
              <a:buNone/>
            </a:pPr>
            <a:r>
              <a:t/>
            </a:r>
            <a:endParaRPr b="1" sz="2400"/>
          </a:p>
          <a:p>
            <a:pPr indent="0" lvl="0" marL="0" marR="0" rtl="0" algn="just">
              <a:lnSpc>
                <a:spcPct val="150000"/>
              </a:lnSpc>
              <a:spcBef>
                <a:spcPts val="800"/>
              </a:spcBef>
              <a:spcAft>
                <a:spcPts val="0"/>
              </a:spcAft>
              <a:buSzPts val="2400"/>
              <a:buNone/>
            </a:pPr>
            <a:r>
              <a:t/>
            </a:r>
            <a:endParaRPr sz="2400"/>
          </a:p>
        </p:txBody>
      </p:sp>
      <p:sp>
        <p:nvSpPr>
          <p:cNvPr id="547" name="Google Shape;547;p6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48" name="Google Shape;548;p6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549" name="Google Shape;549;p64"/>
          <p:cNvPicPr preferRelativeResize="0"/>
          <p:nvPr/>
        </p:nvPicPr>
        <p:blipFill rotWithShape="1">
          <a:blip r:embed="rId3">
            <a:alphaModFix/>
          </a:blip>
          <a:srcRect b="0" l="0" r="0" t="0"/>
          <a:stretch/>
        </p:blipFill>
        <p:spPr>
          <a:xfrm>
            <a:off x="666391" y="325600"/>
            <a:ext cx="8668674" cy="6354599"/>
          </a:xfrm>
          <a:prstGeom prst="rect">
            <a:avLst/>
          </a:prstGeom>
          <a:noFill/>
          <a:ln>
            <a:noFill/>
          </a:ln>
        </p:spPr>
      </p:pic>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53" name="Shape 553"/>
        <p:cNvGrpSpPr/>
        <p:nvPr/>
      </p:nvGrpSpPr>
      <p:grpSpPr>
        <a:xfrm>
          <a:off x="0" y="0"/>
          <a:ext cx="0" cy="0"/>
          <a:chOff x="0" y="0"/>
          <a:chExt cx="0" cy="0"/>
        </a:xfrm>
      </p:grpSpPr>
      <p:sp>
        <p:nvSpPr>
          <p:cNvPr id="554" name="Google Shape;554;p65"/>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ILLUSTRATIONS ON PREPARATION OF STATEMENT OF FINANCIAL POSITION</a:t>
            </a:r>
            <a:endParaRPr/>
          </a:p>
          <a:p>
            <a:pPr indent="0" lvl="0" marL="0" marR="0" rtl="0" algn="just">
              <a:lnSpc>
                <a:spcPct val="150000"/>
              </a:lnSpc>
              <a:spcBef>
                <a:spcPts val="800"/>
              </a:spcBef>
              <a:spcAft>
                <a:spcPts val="0"/>
              </a:spcAft>
              <a:buSzPts val="2400"/>
              <a:buNone/>
            </a:pPr>
            <a:r>
              <a:rPr b="1" lang="en-GB" sz="2400"/>
              <a:t>EXAMPLE ONE:</a:t>
            </a:r>
            <a:endParaRPr/>
          </a:p>
          <a:p>
            <a:pPr indent="0" lvl="0" marL="0" marR="0" rtl="0" algn="just">
              <a:lnSpc>
                <a:spcPct val="150000"/>
              </a:lnSpc>
              <a:spcBef>
                <a:spcPts val="800"/>
              </a:spcBef>
              <a:spcAft>
                <a:spcPts val="0"/>
              </a:spcAft>
              <a:buSzPts val="2400"/>
              <a:buNone/>
            </a:pPr>
            <a:r>
              <a:rPr lang="en-GB" sz="2400"/>
              <a:t>Daewoo Enterprises is a medium size entity operating in the out skirts of Seoul city. The following trial balance was extracted from their books for the year ending 31 October 2021.</a:t>
            </a:r>
            <a:endParaRPr/>
          </a:p>
          <a:p>
            <a:pPr indent="0" lvl="0" marL="0" marR="0" rtl="0" algn="just">
              <a:lnSpc>
                <a:spcPct val="150000"/>
              </a:lnSpc>
              <a:spcBef>
                <a:spcPts val="800"/>
              </a:spcBef>
              <a:spcAft>
                <a:spcPts val="0"/>
              </a:spcAft>
              <a:buSzPts val="2400"/>
              <a:buNone/>
            </a:pPr>
            <a:r>
              <a:t/>
            </a:r>
            <a:endParaRPr b="1" sz="2400"/>
          </a:p>
          <a:p>
            <a:pPr indent="0" lvl="0" marL="0" marR="0" rtl="0" algn="just">
              <a:lnSpc>
                <a:spcPct val="150000"/>
              </a:lnSpc>
              <a:spcBef>
                <a:spcPts val="800"/>
              </a:spcBef>
              <a:spcAft>
                <a:spcPts val="0"/>
              </a:spcAft>
              <a:buSzPts val="2400"/>
              <a:buNone/>
            </a:pPr>
            <a:r>
              <a:t/>
            </a:r>
            <a:endParaRPr sz="2400"/>
          </a:p>
        </p:txBody>
      </p:sp>
      <p:sp>
        <p:nvSpPr>
          <p:cNvPr id="555" name="Google Shape;555;p6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56" name="Google Shape;556;p6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60" name="Shape 560"/>
        <p:cNvGrpSpPr/>
        <p:nvPr/>
      </p:nvGrpSpPr>
      <p:grpSpPr>
        <a:xfrm>
          <a:off x="0" y="0"/>
          <a:ext cx="0" cy="0"/>
          <a:chOff x="0" y="0"/>
          <a:chExt cx="0" cy="0"/>
        </a:xfrm>
      </p:grpSpPr>
      <p:sp>
        <p:nvSpPr>
          <p:cNvPr id="561" name="Google Shape;561;p66"/>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EXAMPLE ONE:</a:t>
            </a:r>
            <a:endParaRPr/>
          </a:p>
          <a:p>
            <a:pPr indent="0" lvl="0" marL="0" marR="0" rtl="0" algn="just">
              <a:lnSpc>
                <a:spcPct val="150000"/>
              </a:lnSpc>
              <a:spcBef>
                <a:spcPts val="800"/>
              </a:spcBef>
              <a:spcAft>
                <a:spcPts val="0"/>
              </a:spcAft>
              <a:buSzPts val="2400"/>
              <a:buNone/>
            </a:pPr>
            <a:r>
              <a:t/>
            </a:r>
            <a:endParaRPr b="1" sz="2400"/>
          </a:p>
          <a:p>
            <a:pPr indent="0" lvl="0" marL="0" marR="0" rtl="0" algn="just">
              <a:lnSpc>
                <a:spcPct val="150000"/>
              </a:lnSpc>
              <a:spcBef>
                <a:spcPts val="800"/>
              </a:spcBef>
              <a:spcAft>
                <a:spcPts val="0"/>
              </a:spcAft>
              <a:buSzPts val="2400"/>
              <a:buNone/>
            </a:pPr>
            <a:r>
              <a:t/>
            </a:r>
            <a:endParaRPr sz="2400"/>
          </a:p>
        </p:txBody>
      </p:sp>
      <p:sp>
        <p:nvSpPr>
          <p:cNvPr id="562" name="Google Shape;562;p6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63" name="Google Shape;563;p6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564" name="Google Shape;564;p66"/>
          <p:cNvPicPr preferRelativeResize="0"/>
          <p:nvPr/>
        </p:nvPicPr>
        <p:blipFill rotWithShape="1">
          <a:blip r:embed="rId3">
            <a:alphaModFix/>
          </a:blip>
          <a:srcRect b="0" l="0" r="0" t="0"/>
          <a:stretch/>
        </p:blipFill>
        <p:spPr>
          <a:xfrm>
            <a:off x="539996" y="1303019"/>
            <a:ext cx="8172203" cy="5435335"/>
          </a:xfrm>
          <a:prstGeom prst="rect">
            <a:avLst/>
          </a:prstGeom>
          <a:noFill/>
          <a:ln>
            <a:noFill/>
          </a:ln>
        </p:spPr>
      </p:pic>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68" name="Shape 568"/>
        <p:cNvGrpSpPr/>
        <p:nvPr/>
      </p:nvGrpSpPr>
      <p:grpSpPr>
        <a:xfrm>
          <a:off x="0" y="0"/>
          <a:ext cx="0" cy="0"/>
          <a:chOff x="0" y="0"/>
          <a:chExt cx="0" cy="0"/>
        </a:xfrm>
      </p:grpSpPr>
      <p:sp>
        <p:nvSpPr>
          <p:cNvPr id="569" name="Google Shape;569;p67"/>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EXAMPLE ONE:</a:t>
            </a:r>
            <a:endParaRPr/>
          </a:p>
          <a:p>
            <a:pPr indent="0" lvl="0" marL="0" marR="0" rtl="0" algn="just">
              <a:lnSpc>
                <a:spcPct val="150000"/>
              </a:lnSpc>
              <a:spcBef>
                <a:spcPts val="800"/>
              </a:spcBef>
              <a:spcAft>
                <a:spcPts val="0"/>
              </a:spcAft>
              <a:buSzPts val="2400"/>
              <a:buNone/>
            </a:pPr>
            <a:r>
              <a:t/>
            </a:r>
            <a:endParaRPr b="1" sz="2400"/>
          </a:p>
          <a:p>
            <a:pPr indent="0" lvl="0" marL="0" marR="0" rtl="0" algn="just">
              <a:lnSpc>
                <a:spcPct val="150000"/>
              </a:lnSpc>
              <a:spcBef>
                <a:spcPts val="800"/>
              </a:spcBef>
              <a:spcAft>
                <a:spcPts val="0"/>
              </a:spcAft>
              <a:buSzPts val="2400"/>
              <a:buNone/>
            </a:pPr>
            <a:r>
              <a:t/>
            </a:r>
            <a:endParaRPr b="1" sz="2400"/>
          </a:p>
          <a:p>
            <a:pPr indent="0" lvl="0" marL="0" marR="0" rtl="0" algn="just">
              <a:lnSpc>
                <a:spcPct val="150000"/>
              </a:lnSpc>
              <a:spcBef>
                <a:spcPts val="800"/>
              </a:spcBef>
              <a:spcAft>
                <a:spcPts val="0"/>
              </a:spcAft>
              <a:buSzPts val="2400"/>
              <a:buNone/>
            </a:pPr>
            <a:r>
              <a:t/>
            </a:r>
            <a:endParaRPr sz="2400"/>
          </a:p>
        </p:txBody>
      </p:sp>
      <p:sp>
        <p:nvSpPr>
          <p:cNvPr id="570" name="Google Shape;570;p6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71" name="Google Shape;571;p6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572" name="Google Shape;572;p67"/>
          <p:cNvPicPr preferRelativeResize="0"/>
          <p:nvPr/>
        </p:nvPicPr>
        <p:blipFill rotWithShape="1">
          <a:blip r:embed="rId3">
            <a:alphaModFix/>
          </a:blip>
          <a:srcRect b="0" l="0" r="0" t="0"/>
          <a:stretch/>
        </p:blipFill>
        <p:spPr>
          <a:xfrm>
            <a:off x="418108" y="1315720"/>
            <a:ext cx="8789391" cy="5542280"/>
          </a:xfrm>
          <a:prstGeom prst="rect">
            <a:avLst/>
          </a:prstGeom>
          <a:noFill/>
          <a:ln>
            <a:noFill/>
          </a:ln>
        </p:spPr>
      </p:pic>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76" name="Shape 576"/>
        <p:cNvGrpSpPr/>
        <p:nvPr/>
      </p:nvGrpSpPr>
      <p:grpSpPr>
        <a:xfrm>
          <a:off x="0" y="0"/>
          <a:ext cx="0" cy="0"/>
          <a:chOff x="0" y="0"/>
          <a:chExt cx="0" cy="0"/>
        </a:xfrm>
      </p:grpSpPr>
      <p:sp>
        <p:nvSpPr>
          <p:cNvPr id="577" name="Google Shape;577;p68"/>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ILLUSTRATIONS ON PREPARATION OF STATEMENT OF FINANCIAL POSITION</a:t>
            </a:r>
            <a:endParaRPr/>
          </a:p>
          <a:p>
            <a:pPr indent="0" lvl="0" marL="0" marR="0" rtl="0" algn="just">
              <a:lnSpc>
                <a:spcPct val="150000"/>
              </a:lnSpc>
              <a:spcBef>
                <a:spcPts val="800"/>
              </a:spcBef>
              <a:spcAft>
                <a:spcPts val="0"/>
              </a:spcAft>
              <a:buSzPts val="2400"/>
              <a:buNone/>
            </a:pPr>
            <a:r>
              <a:rPr b="1" lang="en-GB" sz="2400"/>
              <a:t>EXAMPLE TWO:</a:t>
            </a:r>
            <a:endParaRPr/>
          </a:p>
          <a:p>
            <a:pPr indent="0" lvl="0" marL="0" marR="0" rtl="0" algn="just">
              <a:lnSpc>
                <a:spcPct val="150000"/>
              </a:lnSpc>
              <a:spcBef>
                <a:spcPts val="800"/>
              </a:spcBef>
              <a:spcAft>
                <a:spcPts val="0"/>
              </a:spcAft>
              <a:buSzPts val="2400"/>
              <a:buNone/>
            </a:pPr>
            <a:r>
              <a:rPr lang="en-GB" sz="2400"/>
              <a:t>The following information was obtained from the books of Southern Enterprises for the year ended 30th September 2021 showing the Trial balance for the same period.</a:t>
            </a:r>
            <a:endParaRPr b="1" sz="2400"/>
          </a:p>
          <a:p>
            <a:pPr indent="0" lvl="0" marL="0" marR="0" rtl="0" algn="just">
              <a:lnSpc>
                <a:spcPct val="150000"/>
              </a:lnSpc>
              <a:spcBef>
                <a:spcPts val="800"/>
              </a:spcBef>
              <a:spcAft>
                <a:spcPts val="0"/>
              </a:spcAft>
              <a:buSzPts val="2400"/>
              <a:buNone/>
            </a:pPr>
            <a:r>
              <a:t/>
            </a:r>
            <a:endParaRPr sz="2400"/>
          </a:p>
        </p:txBody>
      </p:sp>
      <p:sp>
        <p:nvSpPr>
          <p:cNvPr id="578" name="Google Shape;578;p6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79" name="Google Shape;579;p6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83" name="Shape 583"/>
        <p:cNvGrpSpPr/>
        <p:nvPr/>
      </p:nvGrpSpPr>
      <p:grpSpPr>
        <a:xfrm>
          <a:off x="0" y="0"/>
          <a:ext cx="0" cy="0"/>
          <a:chOff x="0" y="0"/>
          <a:chExt cx="0" cy="0"/>
        </a:xfrm>
      </p:grpSpPr>
      <p:sp>
        <p:nvSpPr>
          <p:cNvPr id="584" name="Google Shape;584;p69"/>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EXAMPLE TWO:</a:t>
            </a:r>
            <a:endParaRPr/>
          </a:p>
          <a:p>
            <a:pPr indent="0" lvl="0" marL="0" marR="0" rtl="0" algn="just">
              <a:lnSpc>
                <a:spcPct val="150000"/>
              </a:lnSpc>
              <a:spcBef>
                <a:spcPts val="800"/>
              </a:spcBef>
              <a:spcAft>
                <a:spcPts val="0"/>
              </a:spcAft>
              <a:buSzPts val="2400"/>
              <a:buNone/>
            </a:pPr>
            <a:r>
              <a:t/>
            </a:r>
            <a:endParaRPr sz="2400"/>
          </a:p>
        </p:txBody>
      </p:sp>
      <p:sp>
        <p:nvSpPr>
          <p:cNvPr id="585" name="Google Shape;585;p6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86" name="Google Shape;586;p6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587" name="Google Shape;587;p69"/>
          <p:cNvPicPr preferRelativeResize="0"/>
          <p:nvPr/>
        </p:nvPicPr>
        <p:blipFill rotWithShape="1">
          <a:blip r:embed="rId3">
            <a:alphaModFix/>
          </a:blip>
          <a:srcRect b="0" l="0" r="0" t="0"/>
          <a:stretch/>
        </p:blipFill>
        <p:spPr>
          <a:xfrm>
            <a:off x="321732" y="1296670"/>
            <a:ext cx="8809568" cy="4899660"/>
          </a:xfrm>
          <a:prstGeom prst="rect">
            <a:avLst/>
          </a:prstGeom>
          <a:noFill/>
          <a:ln>
            <a:noFill/>
          </a:ln>
        </p:spPr>
      </p:pic>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91" name="Shape 591"/>
        <p:cNvGrpSpPr/>
        <p:nvPr/>
      </p:nvGrpSpPr>
      <p:grpSpPr>
        <a:xfrm>
          <a:off x="0" y="0"/>
          <a:ext cx="0" cy="0"/>
          <a:chOff x="0" y="0"/>
          <a:chExt cx="0" cy="0"/>
        </a:xfrm>
      </p:grpSpPr>
      <p:sp>
        <p:nvSpPr>
          <p:cNvPr id="592" name="Google Shape;592;p70"/>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EXAMPLE TWO:</a:t>
            </a:r>
            <a:endParaRPr/>
          </a:p>
          <a:p>
            <a:pPr indent="0" lvl="0" marL="0" marR="0" rtl="0" algn="just">
              <a:lnSpc>
                <a:spcPct val="150000"/>
              </a:lnSpc>
              <a:spcBef>
                <a:spcPts val="800"/>
              </a:spcBef>
              <a:spcAft>
                <a:spcPts val="0"/>
              </a:spcAft>
              <a:buSzPts val="2400"/>
              <a:buNone/>
            </a:pPr>
            <a:r>
              <a:rPr b="1" lang="en-GB" sz="2400"/>
              <a:t>Required:</a:t>
            </a:r>
            <a:endParaRPr/>
          </a:p>
          <a:p>
            <a:pPr indent="0" lvl="0" marL="0" marR="0" rtl="0" algn="just">
              <a:lnSpc>
                <a:spcPct val="150000"/>
              </a:lnSpc>
              <a:spcBef>
                <a:spcPts val="800"/>
              </a:spcBef>
              <a:spcAft>
                <a:spcPts val="0"/>
              </a:spcAft>
              <a:buSzPts val="2400"/>
              <a:buNone/>
            </a:pPr>
            <a:r>
              <a:rPr lang="en-GB" sz="2400"/>
              <a:t>Prepare the statement of Financial Position as at 30th September 2021 for the Southern Enterprises.</a:t>
            </a:r>
            <a:endParaRPr/>
          </a:p>
          <a:p>
            <a:pPr indent="0" lvl="0" marL="0" marR="0" rtl="0" algn="just">
              <a:lnSpc>
                <a:spcPct val="150000"/>
              </a:lnSpc>
              <a:spcBef>
                <a:spcPts val="800"/>
              </a:spcBef>
              <a:spcAft>
                <a:spcPts val="0"/>
              </a:spcAft>
              <a:buSzPts val="2400"/>
              <a:buNone/>
            </a:pPr>
            <a:r>
              <a:t/>
            </a:r>
            <a:endParaRPr sz="2400"/>
          </a:p>
        </p:txBody>
      </p:sp>
      <p:sp>
        <p:nvSpPr>
          <p:cNvPr id="593" name="Google Shape;593;p7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594" name="Google Shape;594;p7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98" name="Shape 598"/>
        <p:cNvGrpSpPr/>
        <p:nvPr/>
      </p:nvGrpSpPr>
      <p:grpSpPr>
        <a:xfrm>
          <a:off x="0" y="0"/>
          <a:ext cx="0" cy="0"/>
          <a:chOff x="0" y="0"/>
          <a:chExt cx="0" cy="0"/>
        </a:xfrm>
      </p:grpSpPr>
      <p:sp>
        <p:nvSpPr>
          <p:cNvPr id="599" name="Google Shape;599;p71"/>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0" lvl="0" marL="0" marR="0" rtl="0" algn="just">
              <a:lnSpc>
                <a:spcPct val="150000"/>
              </a:lnSpc>
              <a:spcBef>
                <a:spcPts val="0"/>
              </a:spcBef>
              <a:spcAft>
                <a:spcPts val="0"/>
              </a:spcAft>
              <a:buSzPts val="2400"/>
              <a:buNone/>
            </a:pPr>
            <a:r>
              <a:rPr b="1" lang="en-GB" sz="2400"/>
              <a:t>SUGGESTED SOLUTION</a:t>
            </a:r>
            <a:endParaRPr/>
          </a:p>
          <a:p>
            <a:pPr indent="0" lvl="0" marL="0" marR="0" rtl="0" algn="just">
              <a:lnSpc>
                <a:spcPct val="150000"/>
              </a:lnSpc>
              <a:spcBef>
                <a:spcPts val="800"/>
              </a:spcBef>
              <a:spcAft>
                <a:spcPts val="0"/>
              </a:spcAft>
              <a:buSzPts val="2400"/>
              <a:buNone/>
            </a:pPr>
            <a:r>
              <a:t/>
            </a:r>
            <a:endParaRPr b="1" sz="2400"/>
          </a:p>
          <a:p>
            <a:pPr indent="0" lvl="0" marL="0" marR="0" rtl="0" algn="just">
              <a:lnSpc>
                <a:spcPct val="150000"/>
              </a:lnSpc>
              <a:spcBef>
                <a:spcPts val="800"/>
              </a:spcBef>
              <a:spcAft>
                <a:spcPts val="0"/>
              </a:spcAft>
              <a:buSzPts val="2400"/>
              <a:buNone/>
            </a:pPr>
            <a:r>
              <a:t/>
            </a:r>
            <a:endParaRPr sz="2400"/>
          </a:p>
        </p:txBody>
      </p:sp>
      <p:sp>
        <p:nvSpPr>
          <p:cNvPr id="600" name="Google Shape;600;p7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01" name="Google Shape;601;p7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602" name="Google Shape;602;p71"/>
          <p:cNvPicPr preferRelativeResize="0"/>
          <p:nvPr/>
        </p:nvPicPr>
        <p:blipFill rotWithShape="1">
          <a:blip r:embed="rId3">
            <a:alphaModFix/>
          </a:blip>
          <a:srcRect b="0" l="0" r="0" t="0"/>
          <a:stretch/>
        </p:blipFill>
        <p:spPr>
          <a:xfrm>
            <a:off x="819397" y="1506220"/>
            <a:ext cx="7765804" cy="5351780"/>
          </a:xfrm>
          <a:prstGeom prst="rect">
            <a:avLst/>
          </a:prstGeom>
          <a:noFill/>
          <a:ln>
            <a:noFill/>
          </a:ln>
        </p:spPr>
      </p:pic>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606" name="Shape 606"/>
        <p:cNvGrpSpPr/>
        <p:nvPr/>
      </p:nvGrpSpPr>
      <p:grpSpPr>
        <a:xfrm>
          <a:off x="0" y="0"/>
          <a:ext cx="0" cy="0"/>
          <a:chOff x="0" y="0"/>
          <a:chExt cx="0" cy="0"/>
        </a:xfrm>
      </p:grpSpPr>
      <p:sp>
        <p:nvSpPr>
          <p:cNvPr id="607" name="Google Shape;607;g2931b6e5f32_0_0"/>
          <p:cNvSpPr/>
          <p:nvPr/>
        </p:nvSpPr>
        <p:spPr>
          <a:xfrm>
            <a:off x="0" y="0"/>
            <a:ext cx="12192000" cy="4572000"/>
          </a:xfrm>
          <a:prstGeom prst="rect">
            <a:avLst/>
          </a:prstGeom>
          <a:solidFill>
            <a:srgbClr val="1482AB"/>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08" name="Google Shape;608;g2931b6e5f32_0_0"/>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dk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609" name="Google Shape;609;g2931b6e5f32_0_0"/>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
        <p:nvSpPr>
          <p:cNvPr id="610" name="Google Shape;610;g2931b6e5f32_0_0"/>
          <p:cNvSpPr/>
          <p:nvPr/>
        </p:nvSpPr>
        <p:spPr>
          <a:xfrm>
            <a:off x="0" y="0"/>
            <a:ext cx="12188700" cy="68589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11" name="Google Shape;611;g2931b6e5f32_0_0"/>
          <p:cNvSpPr txBox="1"/>
          <p:nvPr>
            <p:ph type="title"/>
          </p:nvPr>
        </p:nvSpPr>
        <p:spPr>
          <a:xfrm>
            <a:off x="324575" y="508050"/>
            <a:ext cx="12192000" cy="50427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80000"/>
              </a:lnSpc>
              <a:spcBef>
                <a:spcPts val="0"/>
              </a:spcBef>
              <a:spcAft>
                <a:spcPts val="0"/>
              </a:spcAft>
              <a:buClr>
                <a:schemeClr val="dk1"/>
              </a:buClr>
              <a:buSzPts val="990"/>
              <a:buFont typeface="Arial"/>
              <a:buNone/>
            </a:pPr>
            <a:r>
              <a:rPr b="1" lang="en-GB">
                <a:solidFill>
                  <a:schemeClr val="lt1"/>
                </a:solidFill>
              </a:rPr>
              <a:t>References</a:t>
            </a:r>
            <a:endParaRPr b="1">
              <a:solidFill>
                <a:schemeClr val="lt1"/>
              </a:solidFill>
            </a:endParaRPr>
          </a:p>
          <a:p>
            <a:pPr indent="-457200" lvl="0" marL="457200" rtl="0" algn="l">
              <a:lnSpc>
                <a:spcPct val="100000"/>
              </a:lnSpc>
              <a:spcBef>
                <a:spcPts val="0"/>
              </a:spcBef>
              <a:spcAft>
                <a:spcPts val="0"/>
              </a:spcAft>
              <a:buClr>
                <a:schemeClr val="dk1"/>
              </a:buClr>
              <a:buSzPct val="28366"/>
              <a:buFont typeface="Arial"/>
              <a:buNone/>
            </a:pPr>
            <a:r>
              <a:rPr lang="en-GB" sz="3877">
                <a:solidFill>
                  <a:schemeClr val="lt1"/>
                </a:solidFill>
              </a:rPr>
              <a:t>IASB. (n.d.). international financial reporting. </a:t>
            </a:r>
            <a:r>
              <a:rPr lang="en-GB" sz="3877" u="sng">
                <a:solidFill>
                  <a:srgbClr val="00FFFF"/>
                </a:solidFill>
                <a:hlinkClick r:id="rId3">
                  <a:extLst>
                    <a:ext uri="{A12FA001-AC4F-418D-AE19-62706E023703}">
                      <ahyp:hlinkClr val="tx"/>
                    </a:ext>
                  </a:extLst>
                </a:hlinkClick>
              </a:rPr>
              <a:t>https://www.ifrs.org</a:t>
            </a:r>
            <a:r>
              <a:rPr b="1" lang="en-GB" sz="3977">
                <a:solidFill>
                  <a:srgbClr val="00FFFF"/>
                </a:solidFill>
              </a:rPr>
              <a:t> </a:t>
            </a:r>
            <a:r>
              <a:rPr b="1" lang="en-GB" sz="3866">
                <a:solidFill>
                  <a:srgbClr val="00FFFF"/>
                </a:solidFill>
              </a:rPr>
              <a:t> </a:t>
            </a:r>
            <a:r>
              <a:rPr b="1" lang="en-GB" sz="3311">
                <a:solidFill>
                  <a:srgbClr val="00FFFF"/>
                </a:solidFill>
                <a:latin typeface="Times New Roman"/>
                <a:ea typeface="Times New Roman"/>
                <a:cs typeface="Times New Roman"/>
                <a:sym typeface="Times New Roman"/>
              </a:rPr>
              <a:t> </a:t>
            </a:r>
            <a:r>
              <a:rPr b="1" lang="en-GB" sz="3311">
                <a:solidFill>
                  <a:schemeClr val="dk1"/>
                </a:solidFill>
                <a:latin typeface="Times New Roman"/>
                <a:ea typeface="Times New Roman"/>
                <a:cs typeface="Times New Roman"/>
                <a:sym typeface="Times New Roman"/>
              </a:rPr>
              <a:t> </a:t>
            </a:r>
            <a:endParaRPr b="1" sz="7111">
              <a:solidFill>
                <a:schemeClr val="lt1"/>
              </a:solidFill>
            </a:endParaRPr>
          </a:p>
          <a:p>
            <a:pPr indent="0" lvl="0" marL="0" rtl="0" algn="l">
              <a:lnSpc>
                <a:spcPct val="80000"/>
              </a:lnSpc>
              <a:spcBef>
                <a:spcPts val="0"/>
              </a:spcBef>
              <a:spcAft>
                <a:spcPts val="0"/>
              </a:spcAft>
              <a:buClr>
                <a:schemeClr val="dk1"/>
              </a:buClr>
              <a:buSzPts val="990"/>
              <a:buFont typeface="Arial"/>
              <a:buNone/>
            </a:pPr>
            <a:r>
              <a:t/>
            </a:r>
            <a:endParaRPr b="1">
              <a:solidFill>
                <a:schemeClr val="lt1"/>
              </a:solidFill>
            </a:endParaRPr>
          </a:p>
          <a:p>
            <a:pPr indent="0" lvl="0" marL="0" rtl="0" algn="l">
              <a:lnSpc>
                <a:spcPct val="80000"/>
              </a:lnSpc>
              <a:spcBef>
                <a:spcPts val="0"/>
              </a:spcBef>
              <a:spcAft>
                <a:spcPts val="0"/>
              </a:spcAft>
              <a:buClr>
                <a:schemeClr val="dk1"/>
              </a:buClr>
              <a:buSzPct val="26190"/>
              <a:buFont typeface="Arial"/>
              <a:buNone/>
            </a:pPr>
            <a:r>
              <a:rPr lang="en-GB" sz="4200">
                <a:solidFill>
                  <a:schemeClr val="lt1"/>
                </a:solidFill>
              </a:rPr>
              <a:t>McCallig, J. (2008). Introductory financial accounting: Using international financial reporting standards. John McCallig. </a:t>
            </a:r>
            <a:endParaRPr sz="4200">
              <a:solidFill>
                <a:schemeClr val="lt1"/>
              </a:solidFill>
            </a:endParaRPr>
          </a:p>
          <a:p>
            <a:pPr indent="0" lvl="0" marL="0" rtl="0" algn="l">
              <a:lnSpc>
                <a:spcPct val="80000"/>
              </a:lnSpc>
              <a:spcBef>
                <a:spcPts val="0"/>
              </a:spcBef>
              <a:spcAft>
                <a:spcPts val="0"/>
              </a:spcAft>
              <a:buClr>
                <a:schemeClr val="dk1"/>
              </a:buClr>
              <a:buSzPct val="26190"/>
              <a:buFont typeface="Arial"/>
              <a:buNone/>
            </a:pPr>
            <a:r>
              <a:t/>
            </a:r>
            <a:endParaRPr sz="4200">
              <a:solidFill>
                <a:schemeClr val="lt1"/>
              </a:solidFill>
            </a:endParaRPr>
          </a:p>
          <a:p>
            <a:pPr indent="0" lvl="0" marL="0" rtl="0" algn="l">
              <a:lnSpc>
                <a:spcPct val="80000"/>
              </a:lnSpc>
              <a:spcBef>
                <a:spcPts val="0"/>
              </a:spcBef>
              <a:spcAft>
                <a:spcPts val="0"/>
              </a:spcAft>
              <a:buClr>
                <a:schemeClr val="dk1"/>
              </a:buClr>
              <a:buSzPct val="26190"/>
              <a:buFont typeface="Arial"/>
              <a:buNone/>
            </a:pPr>
            <a:r>
              <a:rPr lang="en-GB" sz="4200">
                <a:solidFill>
                  <a:schemeClr val="lt1"/>
                </a:solidFill>
              </a:rPr>
              <a:t>Williams, J., Haka, S., Bettner, M. S., Meigs, R. (2002). Financial accounting. Irwin/McGraw-Hill.</a:t>
            </a:r>
            <a:endParaRPr sz="4200">
              <a:solidFill>
                <a:schemeClr val="lt1"/>
              </a:solidFill>
            </a:endParaRPr>
          </a:p>
          <a:p>
            <a:pPr indent="0" lvl="0" marL="0" rtl="0" algn="l">
              <a:lnSpc>
                <a:spcPct val="80000"/>
              </a:lnSpc>
              <a:spcBef>
                <a:spcPts val="0"/>
              </a:spcBef>
              <a:spcAft>
                <a:spcPts val="0"/>
              </a:spcAft>
              <a:buClr>
                <a:schemeClr val="lt1"/>
              </a:buClr>
              <a:buSzPct val="119047"/>
              <a:buFont typeface="Twentieth Century"/>
              <a:buNone/>
            </a:pPr>
            <a:r>
              <a:t/>
            </a:r>
            <a:endParaRPr sz="4200">
              <a:solidFill>
                <a:schemeClr val="lt1"/>
              </a:solidFill>
            </a:endParaRPr>
          </a:p>
        </p:txBody>
      </p:sp>
      <p:cxnSp>
        <p:nvCxnSpPr>
          <p:cNvPr id="612" name="Google Shape;612;g2931b6e5f32_0_0"/>
          <p:cNvCxnSpPr/>
          <p:nvPr/>
        </p:nvCxnSpPr>
        <p:spPr>
          <a:xfrm rot="10800000">
            <a:off x="8386843" y="5264106"/>
            <a:ext cx="0" cy="914400"/>
          </a:xfrm>
          <a:prstGeom prst="straightConnector1">
            <a:avLst/>
          </a:prstGeom>
          <a:noFill/>
          <a:ln cap="flat" cmpd="sng" w="19050">
            <a:solidFill>
              <a:schemeClr val="lt1">
                <a:alpha val="80000"/>
              </a:schemeClr>
            </a:solidFill>
            <a:prstDash val="solid"/>
            <a:round/>
            <a:headEnd len="sm" w="sm" type="none"/>
            <a:tailEnd len="sm" w="sm" type="none"/>
          </a:ln>
        </p:spPr>
      </p:cxnSp>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16" name="Shape 616"/>
        <p:cNvGrpSpPr/>
        <p:nvPr/>
      </p:nvGrpSpPr>
      <p:grpSpPr>
        <a:xfrm>
          <a:off x="0" y="0"/>
          <a:ext cx="0" cy="0"/>
          <a:chOff x="0" y="0"/>
          <a:chExt cx="0" cy="0"/>
        </a:xfrm>
      </p:grpSpPr>
      <p:sp>
        <p:nvSpPr>
          <p:cNvPr id="617" name="Google Shape;617;p72"/>
          <p:cNvSpPr txBox="1"/>
          <p:nvPr>
            <p:ph type="title"/>
          </p:nvPr>
        </p:nvSpPr>
        <p:spPr>
          <a:xfrm>
            <a:off x="1010874" y="730155"/>
            <a:ext cx="8018272" cy="1456453"/>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0B0F0"/>
              </a:buClr>
              <a:buSzPts val="4800"/>
              <a:buFont typeface="Twentieth Century"/>
              <a:buNone/>
            </a:pPr>
            <a:r>
              <a:rPr b="1" lang="en-GB" sz="4800">
                <a:solidFill>
                  <a:srgbClr val="00B0F0"/>
                </a:solidFill>
              </a:rPr>
              <a:t>WEEK 8: LESSON</a:t>
            </a:r>
            <a:endParaRPr/>
          </a:p>
        </p:txBody>
      </p:sp>
      <p:sp>
        <p:nvSpPr>
          <p:cNvPr id="618" name="Google Shape;618;p72"/>
          <p:cNvSpPr txBox="1"/>
          <p:nvPr>
            <p:ph idx="1" type="body"/>
          </p:nvPr>
        </p:nvSpPr>
        <p:spPr>
          <a:xfrm>
            <a:off x="805219" y="1895060"/>
            <a:ext cx="8666328" cy="3727817"/>
          </a:xfrm>
          <a:prstGeom prst="rect">
            <a:avLst/>
          </a:prstGeom>
          <a:noFill/>
          <a:ln>
            <a:noFill/>
          </a:ln>
        </p:spPr>
        <p:txBody>
          <a:bodyPr anchorCtr="0" anchor="t" bIns="45700" lIns="45700" spcFirstLastPara="1" rIns="45700" wrap="square" tIns="45700">
            <a:noAutofit/>
          </a:bodyPr>
          <a:lstStyle/>
          <a:p>
            <a:pPr indent="0" lvl="0" marL="91440" rtl="0" algn="ctr">
              <a:lnSpc>
                <a:spcPct val="90000"/>
              </a:lnSpc>
              <a:spcBef>
                <a:spcPts val="0"/>
              </a:spcBef>
              <a:spcAft>
                <a:spcPts val="0"/>
              </a:spcAft>
              <a:buSzPts val="4800"/>
              <a:buNone/>
            </a:pPr>
            <a:r>
              <a:t/>
            </a:r>
            <a:endParaRPr b="1" sz="4800">
              <a:solidFill>
                <a:srgbClr val="00B0F0"/>
              </a:solidFill>
            </a:endParaRPr>
          </a:p>
          <a:p>
            <a:pPr indent="-304800" lvl="0" marL="91440" rtl="0" algn="ctr">
              <a:lnSpc>
                <a:spcPct val="90000"/>
              </a:lnSpc>
              <a:spcBef>
                <a:spcPts val="1400"/>
              </a:spcBef>
              <a:spcAft>
                <a:spcPts val="0"/>
              </a:spcAft>
              <a:buSzPts val="4800"/>
              <a:buChar char=" "/>
            </a:pPr>
            <a:r>
              <a:rPr b="1" lang="en-GB" sz="4800">
                <a:solidFill>
                  <a:srgbClr val="00B0F0"/>
                </a:solidFill>
              </a:rPr>
              <a:t>END OF PRESENTATION</a:t>
            </a:r>
            <a:endParaRPr/>
          </a:p>
        </p:txBody>
      </p:sp>
      <p:sp>
        <p:nvSpPr>
          <p:cNvPr id="619" name="Google Shape;619;p7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620" name="Google Shape;620;p7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2023-09-08T10:59:38Z</dcterms:created>
  <dc:creator>Frank Muhoho</dc:creator>
</cp:coreProperties>
</file>