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2" roundtripDataSignature="AMtx7miqNEqReTufHIakcvVJb170J+1Kl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2"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g1ea205dbf7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g1ea205dbf7c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48"/>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48"/>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48"/>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8"/>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4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48"/>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9"/>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9"/>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4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50"/>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5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50"/>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0"/>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5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5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51"/>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1"/>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51"/>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5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5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2"/>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52"/>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52"/>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52"/>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5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53"/>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5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5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55"/>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5"/>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55"/>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5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56"/>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6"/>
          <p:cNvSpPr/>
          <p:nvPr>
            <p:ph idx="2" type="pic"/>
          </p:nvPr>
        </p:nvSpPr>
        <p:spPr>
          <a:xfrm>
            <a:off x="0" y="-1"/>
            <a:ext cx="12188952" cy="4572000"/>
          </a:xfrm>
          <a:prstGeom prst="rect">
            <a:avLst/>
          </a:prstGeom>
          <a:solidFill>
            <a:srgbClr val="76CEEF"/>
          </a:solidFill>
          <a:ln>
            <a:noFill/>
          </a:ln>
        </p:spPr>
      </p:sp>
      <p:sp>
        <p:nvSpPr>
          <p:cNvPr id="71" name="Google Shape;71;p56"/>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5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56"/>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5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7"/>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5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58"/>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8"/>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5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58"/>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7"/>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4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4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4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47"/>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hyperlink" Target="https://www.ifrs.org"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177306" y="0"/>
            <a:ext cx="6625487" cy="3123752"/>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ctr">
              <a:lnSpc>
                <a:spcPct val="80000"/>
              </a:lnSpc>
              <a:spcBef>
                <a:spcPts val="0"/>
              </a:spcBef>
              <a:spcAft>
                <a:spcPts val="0"/>
              </a:spcAft>
              <a:buClr>
                <a:srgbClr val="FFFFFF"/>
              </a:buClr>
              <a:buSzPts val="3600"/>
              <a:buFont typeface="Twentieth Century"/>
              <a:buNone/>
            </a:pPr>
            <a:r>
              <a:rPr b="1" lang="en-GB" sz="3600">
                <a:solidFill>
                  <a:srgbClr val="FFFFFF"/>
                </a:solidFill>
                <a:latin typeface="Twentieth Century"/>
                <a:ea typeface="Twentieth Century"/>
                <a:cs typeface="Twentieth Century"/>
                <a:sym typeface="Twentieth Century"/>
              </a:rPr>
              <a:t>FINANCIAL ACCOUNTING:</a:t>
            </a:r>
            <a:br>
              <a:rPr b="1" lang="en-GB" sz="3600">
                <a:solidFill>
                  <a:srgbClr val="FFFFFF"/>
                </a:solidFill>
                <a:latin typeface="Twentieth Century"/>
                <a:ea typeface="Twentieth Century"/>
                <a:cs typeface="Twentieth Century"/>
                <a:sym typeface="Twentieth Century"/>
              </a:rPr>
            </a:br>
            <a:r>
              <a:rPr b="1" lang="en-GB" sz="3600">
                <a:solidFill>
                  <a:srgbClr val="FFFFFF"/>
                </a:solidFill>
                <a:latin typeface="Twentieth Century"/>
                <a:ea typeface="Twentieth Century"/>
                <a:cs typeface="Twentieth Century"/>
                <a:sym typeface="Twentieth Century"/>
              </a:rPr>
              <a:t>WEEK 9: PREPARATION OF THE STATAMENT OF COMPREHENSIVE INCOME</a:t>
            </a:r>
            <a:br>
              <a:rPr b="1" lang="en-GB" sz="3600">
                <a:solidFill>
                  <a:schemeClr val="lt1"/>
                </a:solidFill>
                <a:latin typeface="Twentieth Century"/>
                <a:ea typeface="Twentieth Century"/>
                <a:cs typeface="Twentieth Century"/>
                <a:sym typeface="Twentieth Century"/>
              </a:rPr>
            </a:br>
            <a:br>
              <a:rPr b="1" lang="en-GB" sz="3600">
                <a:solidFill>
                  <a:schemeClr val="lt1"/>
                </a:solidFill>
                <a:latin typeface="Twentieth Century"/>
                <a:ea typeface="Twentieth Century"/>
                <a:cs typeface="Twentieth Century"/>
                <a:sym typeface="Twentieth Century"/>
              </a:rPr>
            </a:br>
            <a:endParaRPr b="1" sz="3600">
              <a:solidFill>
                <a:srgbClr val="FFFFFF"/>
              </a:solidFill>
              <a:latin typeface="Twentieth Century"/>
              <a:ea typeface="Twentieth Century"/>
              <a:cs typeface="Twentieth Century"/>
              <a:sym typeface="Twentieth Century"/>
            </a:endParaRPr>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GB"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a:bodyPr>
          <a:lstStyle/>
          <a:p>
            <a:pPr indent="0" lvl="0" marL="0" rtl="0" algn="just">
              <a:lnSpc>
                <a:spcPct val="107000"/>
              </a:lnSpc>
              <a:spcBef>
                <a:spcPts val="0"/>
              </a:spcBef>
              <a:spcAft>
                <a:spcPts val="0"/>
              </a:spcAft>
              <a:buSzPts val="2800"/>
              <a:buNone/>
            </a:pPr>
            <a:r>
              <a:rPr lang="en-GB" sz="2800">
                <a:latin typeface="Calibri"/>
                <a:ea typeface="Calibri"/>
                <a:cs typeface="Calibri"/>
                <a:sym typeface="Calibri"/>
              </a:rPr>
              <a:t>Upon completion of this topic, you should be able to:</a:t>
            </a:r>
            <a:endParaRPr/>
          </a:p>
          <a:p>
            <a:pPr indent="0" lvl="0" marL="0" rtl="0" algn="just">
              <a:lnSpc>
                <a:spcPct val="107000"/>
              </a:lnSpc>
              <a:spcBef>
                <a:spcPts val="0"/>
              </a:spcBef>
              <a:spcAft>
                <a:spcPts val="0"/>
              </a:spcAft>
              <a:buSzPts val="2800"/>
              <a:buNone/>
            </a:pPr>
            <a:r>
              <a:t/>
            </a:r>
            <a:endParaRPr sz="2800">
              <a:latin typeface="Calibri"/>
              <a:ea typeface="Calibri"/>
              <a:cs typeface="Calibri"/>
              <a:sym typeface="Calibri"/>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Explain the meaning of the Statement of comprehensive Income</a:t>
            </a:r>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Preparing of gross profit</a:t>
            </a:r>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Appreciating Cost of Goods Sold ( Cost of Sales)</a:t>
            </a:r>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Prepare a Comprehensive Statement of Comprehensive Income</a:t>
            </a:r>
            <a:endParaRPr/>
          </a:p>
          <a:p>
            <a:pPr indent="0" lvl="0" marL="91440" rtl="0" algn="just">
              <a:lnSpc>
                <a:spcPct val="107000"/>
              </a:lnSpc>
              <a:spcBef>
                <a:spcPts val="0"/>
              </a:spcBef>
              <a:spcAft>
                <a:spcPts val="0"/>
              </a:spcAft>
              <a:buSzPts val="2800"/>
              <a:buFont typeface="Noto Sans Symbols"/>
              <a:buNone/>
            </a:pPr>
            <a:r>
              <a:t/>
            </a:r>
            <a:endParaRPr sz="2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1" name="Google Shape;111;p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rtl="0" algn="just">
              <a:lnSpc>
                <a:spcPct val="150000"/>
              </a:lnSpc>
              <a:spcBef>
                <a:spcPts val="800"/>
              </a:spcBef>
              <a:spcAft>
                <a:spcPts val="0"/>
              </a:spcAft>
              <a:buSzPts val="2400"/>
              <a:buNone/>
            </a:pPr>
            <a:r>
              <a:rPr lang="en-GB" sz="2400"/>
              <a:t>A statement of comprehensive income is a broad financial metric that includes all incomes and expenses that affect a company's financial standing over a period. Comprehensive income is the sum of a company's net income and other comprehensive income. For companies, comprehensive income sheds light on changes in equity. Since it includes net income and unrealized income and losses, it provides the big picture of a company's value.</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9" name="Google Shape;119;p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2" name="Google Shape;122;p4"/>
          <p:cNvSpPr/>
          <p:nvPr/>
        </p:nvSpPr>
        <p:spPr>
          <a:xfrm>
            <a:off x="1017431" y="1506186"/>
            <a:ext cx="8126569" cy="35394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GB" sz="3200">
                <a:solidFill>
                  <a:schemeClr val="dk1"/>
                </a:solidFill>
                <a:latin typeface="Twentieth Century"/>
                <a:ea typeface="Twentieth Century"/>
                <a:cs typeface="Twentieth Century"/>
                <a:sym typeface="Twentieth Century"/>
              </a:rPr>
              <a:t>Shareholders and investors mostly use this financial statement to determine a comprehensive understanding of a company's financial health. Learning how this statement works can help you create more accurate financial reports that give investors a better analysis of a company's performance.</a:t>
            </a:r>
            <a:endParaRPr sz="3200">
              <a:solidFill>
                <a:schemeClr val="dk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Comprehensive income is a figure that represents the combined net income and other comprehensive income of a company. Companies use it to measure the changes in their equity over a certain period, and it includes net and unrealized income to provide a more comprehensive understanding of a company's value. Investors use comprehensive income to help them evaluate a company's performance compared to others, and it gives these stakeholders more information about the overall financial outlook of their investment.</a:t>
            </a:r>
            <a:endParaRPr/>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Profit and Loss Account:</a:t>
            </a:r>
            <a:endParaRPr/>
          </a:p>
          <a:p>
            <a:pPr indent="0" lvl="0" marL="0" marR="0" rtl="0" algn="just">
              <a:lnSpc>
                <a:spcPct val="150000"/>
              </a:lnSpc>
              <a:spcBef>
                <a:spcPts val="800"/>
              </a:spcBef>
              <a:spcAft>
                <a:spcPts val="0"/>
              </a:spcAft>
              <a:buSzPts val="2400"/>
              <a:buNone/>
            </a:pPr>
            <a:r>
              <a:rPr lang="en-GB" sz="2400"/>
              <a:t>Initially, enterprises and organisation used to prepare a trading account which involved establishment of the Gross Profit and then Prepare a Profit and Loss account separately. In modern times this has however changed and the TWO accounts are combined to for a Statement of comprehensive Income for the given period.</a:t>
            </a:r>
            <a:endParaRPr/>
          </a:p>
        </p:txBody>
      </p:sp>
      <p:sp>
        <p:nvSpPr>
          <p:cNvPr id="135" name="Google Shape;135;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6" name="Google Shape;136;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0" name="Shape 140"/>
        <p:cNvGrpSpPr/>
        <p:nvPr/>
      </p:nvGrpSpPr>
      <p:grpSpPr>
        <a:xfrm>
          <a:off x="0" y="0"/>
          <a:ext cx="0" cy="0"/>
          <a:chOff x="0" y="0"/>
          <a:chExt cx="0" cy="0"/>
        </a:xfrm>
      </p:grpSpPr>
      <p:sp>
        <p:nvSpPr>
          <p:cNvPr id="141" name="Google Shape;141;p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Profit and Loss Account:</a:t>
            </a:r>
            <a:endParaRPr/>
          </a:p>
          <a:p>
            <a:pPr indent="0" lvl="0" marL="0" marR="0" rtl="0" algn="just">
              <a:lnSpc>
                <a:spcPct val="150000"/>
              </a:lnSpc>
              <a:spcBef>
                <a:spcPts val="800"/>
              </a:spcBef>
              <a:spcAft>
                <a:spcPts val="0"/>
              </a:spcAft>
              <a:buSzPts val="2400"/>
              <a:buNone/>
            </a:pPr>
            <a:r>
              <a:rPr lang="en-GB" sz="2400"/>
              <a:t>The Profit and Loss account shows the net profit or net loss that the business has made from all the activities during a financial period. The net profit (or loss) is determined by deducting all the expenses from all the incomes of the same financial period.</a:t>
            </a:r>
            <a:endParaRPr/>
          </a:p>
          <a:p>
            <a:pPr indent="0" lvl="0" marL="0" marR="0" rtl="0" algn="just">
              <a:lnSpc>
                <a:spcPct val="150000"/>
              </a:lnSpc>
              <a:spcBef>
                <a:spcPts val="800"/>
              </a:spcBef>
              <a:spcAft>
                <a:spcPts val="0"/>
              </a:spcAft>
              <a:buSzPts val="2400"/>
              <a:buNone/>
            </a:pPr>
            <a:r>
              <a:rPr lang="en-GB" sz="2400"/>
              <a:t>In practice, the trading account is combined together with the net profit and loss account into one report called comprehensive statement of income (formerly, trading, profit and loss account) .</a:t>
            </a:r>
            <a:endParaRPr/>
          </a:p>
        </p:txBody>
      </p:sp>
      <p:sp>
        <p:nvSpPr>
          <p:cNvPr id="142" name="Google Shape;142;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3" name="Google Shape;143;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7" name="Shape 147"/>
        <p:cNvGrpSpPr/>
        <p:nvPr/>
      </p:nvGrpSpPr>
      <p:grpSpPr>
        <a:xfrm>
          <a:off x="0" y="0"/>
          <a:ext cx="0" cy="0"/>
          <a:chOff x="0" y="0"/>
          <a:chExt cx="0" cy="0"/>
        </a:xfrm>
      </p:grpSpPr>
      <p:sp>
        <p:nvSpPr>
          <p:cNvPr id="148" name="Google Shape;148;p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the statement of Comprehensive Income to users;</a:t>
            </a:r>
            <a:endParaRPr/>
          </a:p>
          <a:p>
            <a:pPr indent="0" lvl="0" marL="0" marR="0" rtl="0" algn="just">
              <a:lnSpc>
                <a:spcPct val="150000"/>
              </a:lnSpc>
              <a:spcBef>
                <a:spcPts val="800"/>
              </a:spcBef>
              <a:spcAft>
                <a:spcPts val="0"/>
              </a:spcAft>
              <a:buSzPts val="2400"/>
              <a:buNone/>
            </a:pPr>
            <a:r>
              <a:rPr lang="en-GB" sz="2400"/>
              <a:t>Comprehensive income allows companies to report more than just their net income. It also allows companies to disclose noncash items. like depreciation and amortization, regularly. Companies may use comprehensive income for tax purposes, and it can help them follow the Financial Accounting Standards Board's accounting standards. In addition to its importance as an accounting entry, it's important for investors because it gives them a complete picture of a company's profitability. Comprehensive income can be useful for analyzing earnings stability over time. </a:t>
            </a:r>
            <a:endParaRPr/>
          </a:p>
        </p:txBody>
      </p:sp>
      <p:sp>
        <p:nvSpPr>
          <p:cNvPr id="149" name="Google Shape;149;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0" name="Google Shape;150;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id="155" name="Google Shape;155;p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Importance of the statement of Comprehensive Income to users;</a:t>
            </a:r>
            <a:endParaRPr/>
          </a:p>
          <a:p>
            <a:pPr indent="0" lvl="0" marL="0" marR="0" rtl="0" algn="just">
              <a:lnSpc>
                <a:spcPct val="150000"/>
              </a:lnSpc>
              <a:spcBef>
                <a:spcPts val="800"/>
              </a:spcBef>
              <a:spcAft>
                <a:spcPts val="0"/>
              </a:spcAft>
              <a:buSzPts val="2400"/>
              <a:buNone/>
            </a:pPr>
            <a:r>
              <a:rPr lang="en-GB" sz="2400"/>
              <a:t>The financial statement includes positive and negative items, such as losses and profits. It also helps investors understand how much of the company's total earnings come from its accounting and operating decisions. Comprehensive income also helps understand how a company performs relative to its competitors.</a:t>
            </a:r>
            <a:endParaRPr/>
          </a:p>
          <a:p>
            <a:pPr indent="0" lvl="0" marL="0" marR="0" rtl="0" algn="just">
              <a:lnSpc>
                <a:spcPct val="150000"/>
              </a:lnSpc>
              <a:spcBef>
                <a:spcPts val="800"/>
              </a:spcBef>
              <a:spcAft>
                <a:spcPts val="0"/>
              </a:spcAft>
              <a:buSzPts val="2400"/>
              <a:buNone/>
            </a:pPr>
            <a:r>
              <a:rPr lang="en-GB" sz="2400"/>
              <a:t>The statement of comprehensive income weighs all the expenses incurred by an entity and the incomes gained by the same. When the total revenues outweigh the total expenses, an entity makes profit and loss if the total revenues outweigh the total expenses.</a:t>
            </a:r>
            <a:endParaRPr/>
          </a:p>
        </p:txBody>
      </p:sp>
      <p:sp>
        <p:nvSpPr>
          <p:cNvPr id="156" name="Google Shape;156;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7" name="Google Shape;157;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id="162" name="Google Shape;162;p1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ADJUSTMENTS TO FINANCIAL STATEMENTS</a:t>
            </a:r>
            <a:endParaRPr/>
          </a:p>
          <a:p>
            <a:pPr indent="0" lvl="0" marL="0" marR="0" rtl="0" algn="just">
              <a:lnSpc>
                <a:spcPct val="150000"/>
              </a:lnSpc>
              <a:spcBef>
                <a:spcPts val="800"/>
              </a:spcBef>
              <a:spcAft>
                <a:spcPts val="0"/>
              </a:spcAft>
              <a:buSzPts val="2400"/>
              <a:buNone/>
            </a:pPr>
            <a:r>
              <a:rPr lang="en-GB" sz="2400"/>
              <a:t>Revenue and costs must be recognized as they are earned or incurred, not as money is received or paid.  They must be matched with one another so far as their relationship can be established or justifiably assumed, and dealt with in the profit and loss account of the period to which they relate. Therefore, all incomes and expenses that relate to a particular financial period will be matched together to determine the profit for the year.</a:t>
            </a:r>
            <a:endParaRPr/>
          </a:p>
        </p:txBody>
      </p:sp>
      <p:sp>
        <p:nvSpPr>
          <p:cNvPr id="163" name="Google Shape;163;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4" name="Google Shape;164;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8" name="Shape 168"/>
        <p:cNvGrpSpPr/>
        <p:nvPr/>
      </p:nvGrpSpPr>
      <p:grpSpPr>
        <a:xfrm>
          <a:off x="0" y="0"/>
          <a:ext cx="0" cy="0"/>
          <a:chOff x="0" y="0"/>
          <a:chExt cx="0" cy="0"/>
        </a:xfrm>
      </p:grpSpPr>
      <p:sp>
        <p:nvSpPr>
          <p:cNvPr id="169" name="Google Shape;169;p1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ADJUSTMENTS TO FINANCIAL STATEMENTS</a:t>
            </a:r>
            <a:endParaRPr/>
          </a:p>
          <a:p>
            <a:pPr indent="0" lvl="0" marL="0" marR="0" rtl="0" algn="just">
              <a:lnSpc>
                <a:spcPct val="150000"/>
              </a:lnSpc>
              <a:spcBef>
                <a:spcPts val="800"/>
              </a:spcBef>
              <a:spcAft>
                <a:spcPts val="0"/>
              </a:spcAft>
              <a:buSzPts val="2400"/>
              <a:buNone/>
            </a:pPr>
            <a:r>
              <a:rPr lang="en-GB" sz="2400"/>
              <a:t>Before I delve into the format and deliberations on the comprehensive income, let me remind you of the changes which need to be taken care of before the income statement is made. These adjustments as covered in lessen week seven (7) change the figures in the Income statement and eventually the statement of financial position and the statement in changes in equity. These adjustments include; accrued expenses, accrued incomes, prepaid expenses, prepaid incomes, depreciation and appreciation of assets, bad debts and provision for bad and doubtful debts.</a:t>
            </a:r>
            <a:endParaRPr/>
          </a:p>
          <a:p>
            <a:pPr indent="0" lvl="0" marL="0" marR="0" rtl="0" algn="just">
              <a:lnSpc>
                <a:spcPct val="150000"/>
              </a:lnSpc>
              <a:spcBef>
                <a:spcPts val="800"/>
              </a:spcBef>
              <a:spcAft>
                <a:spcPts val="0"/>
              </a:spcAft>
              <a:buSzPts val="2400"/>
              <a:buNone/>
            </a:pPr>
            <a:r>
              <a:rPr lang="en-GB" sz="2400"/>
              <a:t> </a:t>
            </a:r>
            <a:endParaRPr/>
          </a:p>
        </p:txBody>
      </p:sp>
      <p:sp>
        <p:nvSpPr>
          <p:cNvPr id="170" name="Google Shape;170;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1" name="Google Shape;171;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5" name="Shape 175"/>
        <p:cNvGrpSpPr/>
        <p:nvPr/>
      </p:nvGrpSpPr>
      <p:grpSpPr>
        <a:xfrm>
          <a:off x="0" y="0"/>
          <a:ext cx="0" cy="0"/>
          <a:chOff x="0" y="0"/>
          <a:chExt cx="0" cy="0"/>
        </a:xfrm>
      </p:grpSpPr>
      <p:sp>
        <p:nvSpPr>
          <p:cNvPr id="176" name="Google Shape;176;p1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ADJUSTMENTS TO FINANCIAL STATEMENTS</a:t>
            </a:r>
            <a:endParaRPr/>
          </a:p>
          <a:p>
            <a:pPr indent="0" lvl="0" marL="0" marR="0" rtl="0" algn="just">
              <a:lnSpc>
                <a:spcPct val="150000"/>
              </a:lnSpc>
              <a:spcBef>
                <a:spcPts val="800"/>
              </a:spcBef>
              <a:spcAft>
                <a:spcPts val="0"/>
              </a:spcAft>
              <a:buSzPts val="2400"/>
              <a:buNone/>
            </a:pPr>
            <a:r>
              <a:rPr lang="en-GB" sz="2400"/>
              <a:t>The income statement according to the IAS1 is prepared using the follow format:</a:t>
            </a:r>
            <a:endParaRPr/>
          </a:p>
          <a:p>
            <a:pPr indent="0" lvl="0" marL="0" marR="0" rtl="0" algn="just">
              <a:lnSpc>
                <a:spcPct val="150000"/>
              </a:lnSpc>
              <a:spcBef>
                <a:spcPts val="800"/>
              </a:spcBef>
              <a:spcAft>
                <a:spcPts val="0"/>
              </a:spcAft>
              <a:buSzPts val="2400"/>
              <a:buNone/>
            </a:pPr>
            <a:r>
              <a:rPr lang="en-GB" sz="2400"/>
              <a:t>The income statement presents revenue, expenses, and net income. The components of the income statement include: revenue; cost of sales; sales, general, and administrative expenses; other operating expenses; non-operating income and expenses; gains and losses; non-recurring items; net income; and EPS.</a:t>
            </a:r>
            <a:endParaRPr/>
          </a:p>
          <a:p>
            <a:pPr indent="0" lvl="0" marL="0" marR="0" rtl="0" algn="just">
              <a:lnSpc>
                <a:spcPct val="150000"/>
              </a:lnSpc>
              <a:spcBef>
                <a:spcPts val="800"/>
              </a:spcBef>
              <a:spcAft>
                <a:spcPts val="0"/>
              </a:spcAft>
              <a:buSzPts val="2400"/>
              <a:buNone/>
            </a:pPr>
            <a:r>
              <a:t/>
            </a:r>
            <a:endParaRPr sz="2400"/>
          </a:p>
        </p:txBody>
      </p:sp>
      <p:sp>
        <p:nvSpPr>
          <p:cNvPr id="177" name="Google Shape;177;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8" name="Google Shape;178;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2" name="Shape 182"/>
        <p:cNvGrpSpPr/>
        <p:nvPr/>
      </p:nvGrpSpPr>
      <p:grpSpPr>
        <a:xfrm>
          <a:off x="0" y="0"/>
          <a:ext cx="0" cy="0"/>
          <a:chOff x="0" y="0"/>
          <a:chExt cx="0" cy="0"/>
        </a:xfrm>
      </p:grpSpPr>
      <p:sp>
        <p:nvSpPr>
          <p:cNvPr id="183" name="Google Shape;183;p1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lang="en-GB" sz="2400"/>
              <a:t>The income statement may have minor variations between different companies, as expenses and income will be dependent on the type of operations or business conducted. However, there are several generic line items that are commonly seen in any income statement.</a:t>
            </a:r>
            <a:endParaRPr/>
          </a:p>
          <a:p>
            <a:pPr indent="0" lvl="0" marL="0" marR="0" rtl="0" algn="just">
              <a:lnSpc>
                <a:spcPct val="150000"/>
              </a:lnSpc>
              <a:spcBef>
                <a:spcPts val="800"/>
              </a:spcBef>
              <a:spcAft>
                <a:spcPts val="0"/>
              </a:spcAft>
              <a:buSzPts val="2400"/>
              <a:buNone/>
            </a:pPr>
            <a:r>
              <a:rPr lang="en-GB" sz="2400"/>
              <a:t>The most common income statement items include:</a:t>
            </a:r>
            <a:endParaRPr/>
          </a:p>
        </p:txBody>
      </p:sp>
      <p:sp>
        <p:nvSpPr>
          <p:cNvPr id="184" name="Google Shape;184;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5" name="Google Shape;185;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1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Revenue/Sales</a:t>
            </a:r>
            <a:endParaRPr/>
          </a:p>
          <a:p>
            <a:pPr indent="0" lvl="0" marL="0" marR="0" rtl="0" algn="just">
              <a:lnSpc>
                <a:spcPct val="150000"/>
              </a:lnSpc>
              <a:spcBef>
                <a:spcPts val="800"/>
              </a:spcBef>
              <a:spcAft>
                <a:spcPts val="0"/>
              </a:spcAft>
              <a:buSzPts val="2400"/>
              <a:buNone/>
            </a:pPr>
            <a:r>
              <a:rPr lang="en-GB" sz="2400"/>
              <a:t>Revenue/Sales is the company’s revenue from sales or services, displayed at the very top of the statement. This value will be the gross of the costs associated with creating the goods sold or in providing services. Some companies have multiple revenue streams that add to a total revenue line.</a:t>
            </a:r>
            <a:endParaRPr/>
          </a:p>
        </p:txBody>
      </p:sp>
      <p:sp>
        <p:nvSpPr>
          <p:cNvPr id="191" name="Google Shape;191;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2" name="Google Shape;192;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6" name="Shape 196"/>
        <p:cNvGrpSpPr/>
        <p:nvPr/>
      </p:nvGrpSpPr>
      <p:grpSpPr>
        <a:xfrm>
          <a:off x="0" y="0"/>
          <a:ext cx="0" cy="0"/>
          <a:chOff x="0" y="0"/>
          <a:chExt cx="0" cy="0"/>
        </a:xfrm>
      </p:grpSpPr>
      <p:sp>
        <p:nvSpPr>
          <p:cNvPr id="197" name="Google Shape;197;p1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Cost of Goods Sold (COGS)</a:t>
            </a:r>
            <a:endParaRPr/>
          </a:p>
          <a:p>
            <a:pPr indent="0" lvl="0" marL="0" marR="0" rtl="0" algn="just">
              <a:lnSpc>
                <a:spcPct val="150000"/>
              </a:lnSpc>
              <a:spcBef>
                <a:spcPts val="800"/>
              </a:spcBef>
              <a:spcAft>
                <a:spcPts val="0"/>
              </a:spcAft>
              <a:buSzPts val="2400"/>
              <a:buNone/>
            </a:pPr>
            <a:r>
              <a:rPr lang="en-GB" sz="2400"/>
              <a:t>Cost of Goods Sold (COGS) is a line-item that aggregates the direct costs associated with selling products to generate revenue.  This line item can also be called Cost of Sales if the company is a service business. Direct costs can include labor, parts, materials, and an allocation of other expenses such as depreciation (see an explanation of depreciation below).</a:t>
            </a:r>
            <a:endParaRPr/>
          </a:p>
        </p:txBody>
      </p:sp>
      <p:sp>
        <p:nvSpPr>
          <p:cNvPr id="198" name="Google Shape;198;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9" name="Google Shape;199;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3" name="Shape 203"/>
        <p:cNvGrpSpPr/>
        <p:nvPr/>
      </p:nvGrpSpPr>
      <p:grpSpPr>
        <a:xfrm>
          <a:off x="0" y="0"/>
          <a:ext cx="0" cy="0"/>
          <a:chOff x="0" y="0"/>
          <a:chExt cx="0" cy="0"/>
        </a:xfrm>
      </p:grpSpPr>
      <p:sp>
        <p:nvSpPr>
          <p:cNvPr id="204" name="Google Shape;204;p1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152400" lvl="0" marL="91440" rtl="0" algn="l">
              <a:lnSpc>
                <a:spcPct val="90000"/>
              </a:lnSpc>
              <a:spcBef>
                <a:spcPts val="2000"/>
              </a:spcBef>
              <a:spcAft>
                <a:spcPts val="0"/>
              </a:spcAft>
              <a:buSzPts val="2400"/>
              <a:buChar char=" "/>
            </a:pPr>
            <a:r>
              <a:rPr b="1" lang="en-GB" sz="2400"/>
              <a:t>Cost of Goods Sold (COGS)</a:t>
            </a:r>
            <a:endParaRPr sz="2400"/>
          </a:p>
          <a:p>
            <a:pPr indent="-152400" lvl="0" marL="91440" rtl="0" algn="l">
              <a:lnSpc>
                <a:spcPct val="90000"/>
              </a:lnSpc>
              <a:spcBef>
                <a:spcPts val="1400"/>
              </a:spcBef>
              <a:spcAft>
                <a:spcPts val="0"/>
              </a:spcAft>
              <a:buSzPts val="2400"/>
              <a:buChar char=" "/>
            </a:pPr>
            <a:r>
              <a:rPr lang="en-GB" sz="2400"/>
              <a:t>Cost of Goods Sold (COGS) is a line-item that aggregates the direct costs associated with selling products to generate revenue.  This line item can also be called Cost of Sales if the company is a service business. Direct costs can include labor, parts, materials, and an allocation of other expenses such as depreciation (see an explanation of depreciation below).</a:t>
            </a:r>
            <a:endParaRPr sz="2400"/>
          </a:p>
        </p:txBody>
      </p:sp>
      <p:sp>
        <p:nvSpPr>
          <p:cNvPr id="205" name="Google Shape;205;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6" name="Google Shape;206;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0" name="Shape 210"/>
        <p:cNvGrpSpPr/>
        <p:nvPr/>
      </p:nvGrpSpPr>
      <p:grpSpPr>
        <a:xfrm>
          <a:off x="0" y="0"/>
          <a:ext cx="0" cy="0"/>
          <a:chOff x="0" y="0"/>
          <a:chExt cx="0" cy="0"/>
        </a:xfrm>
      </p:grpSpPr>
      <p:sp>
        <p:nvSpPr>
          <p:cNvPr id="211" name="Google Shape;211;p1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152400" lvl="0" marL="91440" rtl="0" algn="l">
              <a:lnSpc>
                <a:spcPct val="90000"/>
              </a:lnSpc>
              <a:spcBef>
                <a:spcPts val="2000"/>
              </a:spcBef>
              <a:spcAft>
                <a:spcPts val="0"/>
              </a:spcAft>
              <a:buSzPts val="2400"/>
              <a:buChar char=" "/>
            </a:pPr>
            <a:r>
              <a:rPr b="1" lang="en-GB" sz="2400"/>
              <a:t>Cost of Goods Sold (COGS)</a:t>
            </a:r>
            <a:endParaRPr sz="2400"/>
          </a:p>
          <a:p>
            <a:pPr indent="-152400" lvl="0" marL="91440" rtl="0" algn="l">
              <a:lnSpc>
                <a:spcPct val="90000"/>
              </a:lnSpc>
              <a:spcBef>
                <a:spcPts val="1400"/>
              </a:spcBef>
              <a:spcAft>
                <a:spcPts val="0"/>
              </a:spcAft>
              <a:buSzPts val="2400"/>
              <a:buChar char=" "/>
            </a:pPr>
            <a:r>
              <a:rPr b="1" lang="en-GB" sz="2400"/>
              <a:t>Gross Profit</a:t>
            </a:r>
            <a:endParaRPr sz="2400"/>
          </a:p>
          <a:p>
            <a:pPr indent="-152400" lvl="0" marL="91440" rtl="0" algn="l">
              <a:lnSpc>
                <a:spcPct val="90000"/>
              </a:lnSpc>
              <a:spcBef>
                <a:spcPts val="1400"/>
              </a:spcBef>
              <a:spcAft>
                <a:spcPts val="0"/>
              </a:spcAft>
              <a:buSzPts val="2400"/>
              <a:buChar char=" "/>
            </a:pPr>
            <a:r>
              <a:rPr lang="en-GB" sz="2400"/>
              <a:t>Gross profit is calculated by subtracting </a:t>
            </a:r>
            <a:r>
              <a:rPr b="1" lang="en-GB" sz="2400"/>
              <a:t>Cost of Goods Sold</a:t>
            </a:r>
            <a:r>
              <a:rPr lang="en-GB" sz="2400"/>
              <a:t> (or </a:t>
            </a:r>
            <a:r>
              <a:rPr b="1" lang="en-GB" sz="2400"/>
              <a:t>Cost of Sales</a:t>
            </a:r>
            <a:r>
              <a:rPr lang="en-GB" sz="2400"/>
              <a:t>) from Sales Revenue.</a:t>
            </a:r>
            <a:endParaRPr/>
          </a:p>
          <a:p>
            <a:pPr indent="-152400" lvl="0" marL="91440" rtl="0" algn="l">
              <a:lnSpc>
                <a:spcPct val="90000"/>
              </a:lnSpc>
              <a:spcBef>
                <a:spcPts val="1400"/>
              </a:spcBef>
              <a:spcAft>
                <a:spcPts val="0"/>
              </a:spcAft>
              <a:buSzPts val="2400"/>
              <a:buChar char=" "/>
            </a:pPr>
            <a:r>
              <a:rPr b="1" lang="en-GB" sz="2400"/>
              <a:t>A gross profit margin is:       </a:t>
            </a:r>
            <a:r>
              <a:rPr b="1" lang="en-GB" sz="2400" u="sng"/>
              <a:t>Gross profit (Sales Revenue – COS/COGS</a:t>
            </a:r>
            <a:r>
              <a:rPr b="1" lang="en-GB" sz="2400"/>
              <a:t>)       x   100</a:t>
            </a:r>
            <a:endParaRPr sz="2400"/>
          </a:p>
          <a:p>
            <a:pPr indent="-152400" lvl="0" marL="91440" rtl="0" algn="l">
              <a:lnSpc>
                <a:spcPct val="90000"/>
              </a:lnSpc>
              <a:spcBef>
                <a:spcPts val="1400"/>
              </a:spcBef>
              <a:spcAft>
                <a:spcPts val="0"/>
              </a:spcAft>
              <a:buSzPts val="2400"/>
              <a:buChar char=" "/>
            </a:pPr>
            <a:r>
              <a:rPr b="1" lang="en-GB" sz="2400"/>
              <a:t>      					Sales Revenue</a:t>
            </a:r>
            <a:endParaRPr sz="2400"/>
          </a:p>
        </p:txBody>
      </p:sp>
      <p:sp>
        <p:nvSpPr>
          <p:cNvPr id="212" name="Google Shape;212;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3" name="Google Shape;213;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7" name="Shape 217"/>
        <p:cNvGrpSpPr/>
        <p:nvPr/>
      </p:nvGrpSpPr>
      <p:grpSpPr>
        <a:xfrm>
          <a:off x="0" y="0"/>
          <a:ext cx="0" cy="0"/>
          <a:chOff x="0" y="0"/>
          <a:chExt cx="0" cy="0"/>
        </a:xfrm>
      </p:grpSpPr>
      <p:sp>
        <p:nvSpPr>
          <p:cNvPr id="218" name="Google Shape;218;p1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152400" lvl="0" marL="91440" rtl="0" algn="l">
              <a:lnSpc>
                <a:spcPct val="90000"/>
              </a:lnSpc>
              <a:spcBef>
                <a:spcPts val="2000"/>
              </a:spcBef>
              <a:spcAft>
                <a:spcPts val="0"/>
              </a:spcAft>
              <a:buSzPts val="2400"/>
              <a:buChar char=" "/>
            </a:pPr>
            <a:r>
              <a:rPr b="1" lang="en-GB" sz="2400"/>
              <a:t>Cost of Goods Sold (COGS)</a:t>
            </a:r>
            <a:endParaRPr sz="2400"/>
          </a:p>
          <a:p>
            <a:pPr indent="-152400" lvl="0" marL="91440" rtl="0" algn="l">
              <a:lnSpc>
                <a:spcPct val="90000"/>
              </a:lnSpc>
              <a:spcBef>
                <a:spcPts val="1400"/>
              </a:spcBef>
              <a:spcAft>
                <a:spcPts val="0"/>
              </a:spcAft>
              <a:buSzPts val="2400"/>
              <a:buChar char=" "/>
            </a:pPr>
            <a:r>
              <a:rPr lang="en-GB" sz="2400"/>
              <a:t>The ratio indicate the ability of the firm to control cost of sales expenses e.g gross profit margin of 40% means 60% of sales revenue was taken up by cost of sales while 40% was the gross profit. This means only 40 % is available to meet other operating expenses. </a:t>
            </a:r>
            <a:endParaRPr/>
          </a:p>
          <a:p>
            <a:pPr indent="-152400" lvl="0" marL="91440" rtl="0" algn="l">
              <a:lnSpc>
                <a:spcPct val="90000"/>
              </a:lnSpc>
              <a:spcBef>
                <a:spcPts val="1400"/>
              </a:spcBef>
              <a:spcAft>
                <a:spcPts val="0"/>
              </a:spcAft>
              <a:buSzPts val="2400"/>
              <a:buChar char=" "/>
            </a:pPr>
            <a:r>
              <a:rPr lang="en-GB" sz="2400"/>
              <a:t>However if the cost of sales was 40% , the gross profit margin will be 60% , this leaves an organization with more resources to meet operational expenses and higher chances of something being left as net profit ( Retained earnings) </a:t>
            </a:r>
            <a:endParaRPr/>
          </a:p>
          <a:p>
            <a:pPr indent="-152400" lvl="0" marL="91440" rtl="0" algn="l">
              <a:lnSpc>
                <a:spcPct val="90000"/>
              </a:lnSpc>
              <a:spcBef>
                <a:spcPts val="1400"/>
              </a:spcBef>
              <a:spcAft>
                <a:spcPts val="0"/>
              </a:spcAft>
              <a:buSzPts val="2400"/>
              <a:buChar char=" "/>
            </a:pPr>
            <a:r>
              <a:rPr lang="en-GB" sz="2400"/>
              <a:t>Prudence business management entails keeping COS /COGS at management level.  </a:t>
            </a:r>
            <a:endParaRPr/>
          </a:p>
        </p:txBody>
      </p:sp>
      <p:sp>
        <p:nvSpPr>
          <p:cNvPr id="219" name="Google Shape;219;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0" name="Google Shape;220;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4" name="Shape 224"/>
        <p:cNvGrpSpPr/>
        <p:nvPr/>
      </p:nvGrpSpPr>
      <p:grpSpPr>
        <a:xfrm>
          <a:off x="0" y="0"/>
          <a:ext cx="0" cy="0"/>
          <a:chOff x="0" y="0"/>
          <a:chExt cx="0" cy="0"/>
        </a:xfrm>
      </p:grpSpPr>
      <p:sp>
        <p:nvSpPr>
          <p:cNvPr id="225" name="Google Shape;225;p1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Gross Profit</a:t>
            </a:r>
            <a:endParaRPr/>
          </a:p>
          <a:p>
            <a:pPr indent="0" lvl="0" marL="0" marR="0" rtl="0" algn="just">
              <a:lnSpc>
                <a:spcPct val="150000"/>
              </a:lnSpc>
              <a:spcBef>
                <a:spcPts val="800"/>
              </a:spcBef>
              <a:spcAft>
                <a:spcPts val="0"/>
              </a:spcAft>
              <a:buSzPts val="2400"/>
              <a:buNone/>
            </a:pPr>
            <a:r>
              <a:rPr lang="en-GB" sz="2400"/>
              <a:t>Gross profit is calculated by subtracting Cost of Goods Sold (or Cost of Sales) from Sales Revenue.</a:t>
            </a:r>
            <a:endParaRPr/>
          </a:p>
        </p:txBody>
      </p:sp>
      <p:sp>
        <p:nvSpPr>
          <p:cNvPr id="226" name="Google Shape;226;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7" name="Google Shape;227;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1" name="Shape 231"/>
        <p:cNvGrpSpPr/>
        <p:nvPr/>
      </p:nvGrpSpPr>
      <p:grpSpPr>
        <a:xfrm>
          <a:off x="0" y="0"/>
          <a:ext cx="0" cy="0"/>
          <a:chOff x="0" y="0"/>
          <a:chExt cx="0" cy="0"/>
        </a:xfrm>
      </p:grpSpPr>
      <p:sp>
        <p:nvSpPr>
          <p:cNvPr id="232" name="Google Shape;232;p2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Marketing, Advertising, and Promotion Expenses</a:t>
            </a:r>
            <a:endParaRPr/>
          </a:p>
          <a:p>
            <a:pPr indent="0" lvl="0" marL="0" marR="0" rtl="0" algn="just">
              <a:lnSpc>
                <a:spcPct val="150000"/>
              </a:lnSpc>
              <a:spcBef>
                <a:spcPts val="800"/>
              </a:spcBef>
              <a:spcAft>
                <a:spcPts val="0"/>
              </a:spcAft>
              <a:buSzPts val="2400"/>
              <a:buNone/>
            </a:pPr>
            <a:r>
              <a:rPr lang="en-GB" sz="2400"/>
              <a:t>Most businesses have some expenses related to selling goods and/or services. Marketing, advertising, and promotion expenses are often grouped together as they are similar expenses, all related to selling.</a:t>
            </a:r>
            <a:endParaRPr/>
          </a:p>
        </p:txBody>
      </p:sp>
      <p:sp>
        <p:nvSpPr>
          <p:cNvPr id="233" name="Google Shape;233;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4" name="Google Shape;234;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8" name="Shape 238"/>
        <p:cNvGrpSpPr/>
        <p:nvPr/>
      </p:nvGrpSpPr>
      <p:grpSpPr>
        <a:xfrm>
          <a:off x="0" y="0"/>
          <a:ext cx="0" cy="0"/>
          <a:chOff x="0" y="0"/>
          <a:chExt cx="0" cy="0"/>
        </a:xfrm>
      </p:grpSpPr>
      <p:sp>
        <p:nvSpPr>
          <p:cNvPr id="239" name="Google Shape;239;p2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General and Administrative (G&amp;A) Expenses</a:t>
            </a:r>
            <a:endParaRPr/>
          </a:p>
          <a:p>
            <a:pPr indent="0" lvl="0" marL="0" marR="0" rtl="0" algn="just">
              <a:lnSpc>
                <a:spcPct val="150000"/>
              </a:lnSpc>
              <a:spcBef>
                <a:spcPts val="800"/>
              </a:spcBef>
              <a:spcAft>
                <a:spcPts val="0"/>
              </a:spcAft>
              <a:buSzPts val="2400"/>
              <a:buNone/>
            </a:pPr>
            <a:r>
              <a:rPr lang="en-GB" sz="2400"/>
              <a:t>Selling, general, and administrative (SG&amp;A Expenses) section that contains all other indirect costs associated with running the business. This includes salaries and wages, rent and office expenses, insurance, travel expenses, and sometimes depreciation and amortization, along with other operational expenses. Entities may, however, elect to separate depreciation and amortization in their own section.</a:t>
            </a:r>
            <a:endParaRPr/>
          </a:p>
        </p:txBody>
      </p:sp>
      <p:sp>
        <p:nvSpPr>
          <p:cNvPr id="240" name="Google Shape;240;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1" name="Google Shape;241;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2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EBITDA</a:t>
            </a:r>
            <a:endParaRPr/>
          </a:p>
          <a:p>
            <a:pPr indent="0" lvl="0" marL="0" marR="0" rtl="0" algn="just">
              <a:lnSpc>
                <a:spcPct val="150000"/>
              </a:lnSpc>
              <a:spcBef>
                <a:spcPts val="800"/>
              </a:spcBef>
              <a:spcAft>
                <a:spcPts val="0"/>
              </a:spcAft>
              <a:buSzPts val="2400"/>
              <a:buNone/>
            </a:pPr>
            <a:r>
              <a:rPr lang="en-GB" sz="2400"/>
              <a:t>While not present in all income statements, EBITDA stands for Earnings before Interest, Tax, Depreciation, and Amortization. It is calculated by subtracting SG&amp;A expenses (excluding amortization and depreciation) from gross profit.</a:t>
            </a:r>
            <a:endParaRPr/>
          </a:p>
        </p:txBody>
      </p:sp>
      <p:sp>
        <p:nvSpPr>
          <p:cNvPr id="247" name="Google Shape;247;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8" name="Google Shape;248;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2" name="Shape 252"/>
        <p:cNvGrpSpPr/>
        <p:nvPr/>
      </p:nvGrpSpPr>
      <p:grpSpPr>
        <a:xfrm>
          <a:off x="0" y="0"/>
          <a:ext cx="0" cy="0"/>
          <a:chOff x="0" y="0"/>
          <a:chExt cx="0" cy="0"/>
        </a:xfrm>
      </p:grpSpPr>
      <p:sp>
        <p:nvSpPr>
          <p:cNvPr id="253" name="Google Shape;253;p2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Depreciation &amp; Amortization Expense</a:t>
            </a:r>
            <a:endParaRPr/>
          </a:p>
          <a:p>
            <a:pPr indent="0" lvl="0" marL="0" marR="0" rtl="0" algn="just">
              <a:lnSpc>
                <a:spcPct val="150000"/>
              </a:lnSpc>
              <a:spcBef>
                <a:spcPts val="800"/>
              </a:spcBef>
              <a:spcAft>
                <a:spcPts val="0"/>
              </a:spcAft>
              <a:buSzPts val="2400"/>
              <a:buNone/>
            </a:pPr>
            <a:r>
              <a:rPr lang="en-GB" sz="2400"/>
              <a:t>Depreciation and amortization are non-cash expenses that are created by accountants to spread out the cost of capital assets such as Property, Plant, and Equipment (PP&amp;E)).</a:t>
            </a:r>
            <a:endParaRPr/>
          </a:p>
        </p:txBody>
      </p:sp>
      <p:sp>
        <p:nvSpPr>
          <p:cNvPr id="254" name="Google Shape;254;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5" name="Google Shape;255;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9" name="Shape 259"/>
        <p:cNvGrpSpPr/>
        <p:nvPr/>
      </p:nvGrpSpPr>
      <p:grpSpPr>
        <a:xfrm>
          <a:off x="0" y="0"/>
          <a:ext cx="0" cy="0"/>
          <a:chOff x="0" y="0"/>
          <a:chExt cx="0" cy="0"/>
        </a:xfrm>
      </p:grpSpPr>
      <p:sp>
        <p:nvSpPr>
          <p:cNvPr id="260" name="Google Shape;260;p2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Operating Income (or EBIT)</a:t>
            </a:r>
            <a:endParaRPr/>
          </a:p>
          <a:p>
            <a:pPr indent="0" lvl="0" marL="0" marR="0" rtl="0" algn="just">
              <a:lnSpc>
                <a:spcPct val="150000"/>
              </a:lnSpc>
              <a:spcBef>
                <a:spcPts val="800"/>
              </a:spcBef>
              <a:spcAft>
                <a:spcPts val="0"/>
              </a:spcAft>
              <a:buSzPts val="2400"/>
              <a:buNone/>
            </a:pPr>
            <a:r>
              <a:rPr lang="en-GB" sz="2400"/>
              <a:t>Operating Income represents what’s earned from regular business operations. In other words, it’s the profit before any non-operating income, non-operating expenses, interest, or taxes are subtracted from revenues. EBIT is a term commonly used in finance and stands for Earnings before Interest and Taxes.</a:t>
            </a:r>
            <a:endParaRPr/>
          </a:p>
        </p:txBody>
      </p:sp>
      <p:sp>
        <p:nvSpPr>
          <p:cNvPr id="261" name="Google Shape;261;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2" name="Google Shape;262;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6" name="Shape 266"/>
        <p:cNvGrpSpPr/>
        <p:nvPr/>
      </p:nvGrpSpPr>
      <p:grpSpPr>
        <a:xfrm>
          <a:off x="0" y="0"/>
          <a:ext cx="0" cy="0"/>
          <a:chOff x="0" y="0"/>
          <a:chExt cx="0" cy="0"/>
        </a:xfrm>
      </p:grpSpPr>
      <p:sp>
        <p:nvSpPr>
          <p:cNvPr id="267" name="Google Shape;267;p2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Interest</a:t>
            </a:r>
            <a:endParaRPr/>
          </a:p>
          <a:p>
            <a:pPr indent="0" lvl="0" marL="0" marR="0" rtl="0" algn="just">
              <a:lnSpc>
                <a:spcPct val="150000"/>
              </a:lnSpc>
              <a:spcBef>
                <a:spcPts val="800"/>
              </a:spcBef>
              <a:spcAft>
                <a:spcPts val="0"/>
              </a:spcAft>
              <a:buSzPts val="2400"/>
              <a:buNone/>
            </a:pPr>
            <a:r>
              <a:rPr lang="en-GB" sz="2400"/>
              <a:t>Income expense: It is common for companies to split out interest expense and interest income as a separate line item in the income statement. This is done in order to reconcile the difference between EBIT (Earnings Before Interest and Tax) and EBT. (Earnings Before Tax) Interest expense is determined by the debt schedule.</a:t>
            </a:r>
            <a:endParaRPr/>
          </a:p>
        </p:txBody>
      </p:sp>
      <p:sp>
        <p:nvSpPr>
          <p:cNvPr id="268" name="Google Shape;268;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9" name="Google Shape;269;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3" name="Shape 273"/>
        <p:cNvGrpSpPr/>
        <p:nvPr/>
      </p:nvGrpSpPr>
      <p:grpSpPr>
        <a:xfrm>
          <a:off x="0" y="0"/>
          <a:ext cx="0" cy="0"/>
          <a:chOff x="0" y="0"/>
          <a:chExt cx="0" cy="0"/>
        </a:xfrm>
      </p:grpSpPr>
      <p:sp>
        <p:nvSpPr>
          <p:cNvPr id="274" name="Google Shape;274;p2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Other Expenses</a:t>
            </a:r>
            <a:endParaRPr/>
          </a:p>
          <a:p>
            <a:pPr indent="0" lvl="0" marL="0" marR="0" rtl="0" algn="just">
              <a:lnSpc>
                <a:spcPct val="150000"/>
              </a:lnSpc>
              <a:spcBef>
                <a:spcPts val="800"/>
              </a:spcBef>
              <a:spcAft>
                <a:spcPts val="0"/>
              </a:spcAft>
              <a:buSzPts val="2400"/>
              <a:buNone/>
            </a:pPr>
            <a:r>
              <a:rPr lang="en-GB" sz="2400"/>
              <a:t>Businesses often have other expenses that are unique to their industry. Other expenses may include fulfillment, technology, research and development (R&amp;D), Stock-based compensation (SBC), Impairment charges, gains/losses on the sale of investments, foreign exchange impacts, and many other expenses that are industry or company-specific.</a:t>
            </a:r>
            <a:endParaRPr/>
          </a:p>
        </p:txBody>
      </p:sp>
      <p:sp>
        <p:nvSpPr>
          <p:cNvPr id="275" name="Google Shape;275;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6" name="Google Shape;276;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0" name="Shape 280"/>
        <p:cNvGrpSpPr/>
        <p:nvPr/>
      </p:nvGrpSpPr>
      <p:grpSpPr>
        <a:xfrm>
          <a:off x="0" y="0"/>
          <a:ext cx="0" cy="0"/>
          <a:chOff x="0" y="0"/>
          <a:chExt cx="0" cy="0"/>
        </a:xfrm>
      </p:grpSpPr>
      <p:sp>
        <p:nvSpPr>
          <p:cNvPr id="281" name="Google Shape;281;p2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EBT (Pre-Tax Income)</a:t>
            </a:r>
            <a:endParaRPr/>
          </a:p>
          <a:p>
            <a:pPr indent="0" lvl="0" marL="0" marR="0" rtl="0" algn="just">
              <a:lnSpc>
                <a:spcPct val="150000"/>
              </a:lnSpc>
              <a:spcBef>
                <a:spcPts val="800"/>
              </a:spcBef>
              <a:spcAft>
                <a:spcPts val="0"/>
              </a:spcAft>
              <a:buSzPts val="2400"/>
              <a:buNone/>
            </a:pPr>
            <a:r>
              <a:rPr lang="en-GB" sz="2400"/>
              <a:t>EBT stands for Earnings before Tax, also known as pre-tax income, and is found by subtracting interest expense from Operating Income. This is the final subtotal before arriving at net income.</a:t>
            </a:r>
            <a:endParaRPr/>
          </a:p>
        </p:txBody>
      </p:sp>
      <p:sp>
        <p:nvSpPr>
          <p:cNvPr id="282" name="Google Shape;282;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3" name="Google Shape;283;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7" name="Shape 287"/>
        <p:cNvGrpSpPr/>
        <p:nvPr/>
      </p:nvGrpSpPr>
      <p:grpSpPr>
        <a:xfrm>
          <a:off x="0" y="0"/>
          <a:ext cx="0" cy="0"/>
          <a:chOff x="0" y="0"/>
          <a:chExt cx="0" cy="0"/>
        </a:xfrm>
      </p:grpSpPr>
      <p:sp>
        <p:nvSpPr>
          <p:cNvPr id="288" name="Google Shape;288;p2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Income Taxes</a:t>
            </a:r>
            <a:endParaRPr/>
          </a:p>
          <a:p>
            <a:pPr indent="0" lvl="0" marL="0" marR="0" rtl="0" algn="just">
              <a:lnSpc>
                <a:spcPct val="150000"/>
              </a:lnSpc>
              <a:spcBef>
                <a:spcPts val="800"/>
              </a:spcBef>
              <a:spcAft>
                <a:spcPts val="0"/>
              </a:spcAft>
              <a:buSzPts val="2400"/>
              <a:buNone/>
            </a:pPr>
            <a:r>
              <a:rPr lang="en-GB" sz="2400"/>
              <a:t>Income Taxes refer to the relevant taxes charged on pre-tax income.  The total tax expense can consist of both current taxes and future taxes.</a:t>
            </a:r>
            <a:endParaRPr/>
          </a:p>
        </p:txBody>
      </p:sp>
      <p:sp>
        <p:nvSpPr>
          <p:cNvPr id="289" name="Google Shape;289;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0" name="Google Shape;290;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4" name="Shape 294"/>
        <p:cNvGrpSpPr/>
        <p:nvPr/>
      </p:nvGrpSpPr>
      <p:grpSpPr>
        <a:xfrm>
          <a:off x="0" y="0"/>
          <a:ext cx="0" cy="0"/>
          <a:chOff x="0" y="0"/>
          <a:chExt cx="0" cy="0"/>
        </a:xfrm>
      </p:grpSpPr>
      <p:sp>
        <p:nvSpPr>
          <p:cNvPr id="295" name="Google Shape;295;p2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Components of an Income Statement</a:t>
            </a:r>
            <a:endParaRPr/>
          </a:p>
          <a:p>
            <a:pPr indent="0" lvl="0" marL="0" marR="0" rtl="0" algn="just">
              <a:lnSpc>
                <a:spcPct val="150000"/>
              </a:lnSpc>
              <a:spcBef>
                <a:spcPts val="800"/>
              </a:spcBef>
              <a:spcAft>
                <a:spcPts val="0"/>
              </a:spcAft>
              <a:buSzPts val="2400"/>
              <a:buNone/>
            </a:pPr>
            <a:r>
              <a:rPr b="1" lang="en-GB" sz="2400"/>
              <a:t>Net Income (Retained Profit)</a:t>
            </a:r>
            <a:endParaRPr/>
          </a:p>
          <a:p>
            <a:pPr indent="0" lvl="0" marL="0" marR="0" rtl="0" algn="just">
              <a:lnSpc>
                <a:spcPct val="150000"/>
              </a:lnSpc>
              <a:spcBef>
                <a:spcPts val="800"/>
              </a:spcBef>
              <a:spcAft>
                <a:spcPts val="0"/>
              </a:spcAft>
              <a:buSzPts val="2400"/>
              <a:buNone/>
            </a:pPr>
            <a:r>
              <a:rPr lang="en-GB" sz="2400"/>
              <a:t>Net Income is calculated by deducting income taxes from pre-tax income. This is the amount that flows into retained earnings on the balance sheet, after deductions for any dividends.</a:t>
            </a:r>
            <a:endParaRPr/>
          </a:p>
        </p:txBody>
      </p:sp>
      <p:sp>
        <p:nvSpPr>
          <p:cNvPr id="296" name="Google Shape;296;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7" name="Google Shape;297;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3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303" name="Google Shape;303;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4" name="Google Shape;304;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305" name="Google Shape;305;p30"/>
          <p:cNvPicPr preferRelativeResize="0"/>
          <p:nvPr/>
        </p:nvPicPr>
        <p:blipFill rotWithShape="1">
          <a:blip r:embed="rId3">
            <a:alphaModFix/>
          </a:blip>
          <a:srcRect b="0" l="0" r="0" t="0"/>
          <a:stretch/>
        </p:blipFill>
        <p:spPr>
          <a:xfrm>
            <a:off x="273782" y="188817"/>
            <a:ext cx="8428539" cy="6858001"/>
          </a:xfrm>
          <a:prstGeom prst="rect">
            <a:avLst/>
          </a:prstGeom>
          <a:noFill/>
          <a:ln>
            <a:noFill/>
          </a:ln>
        </p:spPr>
      </p:pic>
      <p:sp>
        <p:nvSpPr>
          <p:cNvPr id="306" name="Google Shape;306;p30"/>
          <p:cNvSpPr txBox="1"/>
          <p:nvPr/>
        </p:nvSpPr>
        <p:spPr>
          <a:xfrm>
            <a:off x="9782774" y="433737"/>
            <a:ext cx="1888068"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SAMPLE INCOME STATEMENT FOR A SOLE TRADER</a:t>
            </a:r>
            <a:endParaRPr/>
          </a:p>
        </p:txBody>
      </p:sp>
      <p:sp>
        <p:nvSpPr>
          <p:cNvPr id="307" name="Google Shape;307;p30"/>
          <p:cNvSpPr txBox="1"/>
          <p:nvPr/>
        </p:nvSpPr>
        <p:spPr>
          <a:xfrm>
            <a:off x="6196850" y="661150"/>
            <a:ext cx="627600" cy="5268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Times New Roman"/>
                <a:ea typeface="Times New Roman"/>
                <a:cs typeface="Times New Roman"/>
                <a:sym typeface="Times New Roman"/>
              </a:rPr>
              <a:t>$</a:t>
            </a:r>
            <a:endParaRPr b="1" sz="1800">
              <a:latin typeface="Times New Roman"/>
              <a:ea typeface="Times New Roman"/>
              <a:cs typeface="Times New Roman"/>
              <a:sym typeface="Times New Roman"/>
            </a:endParaRPr>
          </a:p>
        </p:txBody>
      </p:sp>
      <p:sp>
        <p:nvSpPr>
          <p:cNvPr id="308" name="Google Shape;308;p30"/>
          <p:cNvSpPr txBox="1"/>
          <p:nvPr/>
        </p:nvSpPr>
        <p:spPr>
          <a:xfrm>
            <a:off x="8074725" y="515475"/>
            <a:ext cx="627600" cy="3474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Times New Roman"/>
                <a:ea typeface="Times New Roman"/>
                <a:cs typeface="Times New Roman"/>
                <a:sym typeface="Times New Roman"/>
              </a:rPr>
              <a:t>$</a:t>
            </a:r>
            <a:endParaRPr b="1" sz="1800">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2" name="Shape 312"/>
        <p:cNvGrpSpPr/>
        <p:nvPr/>
      </p:nvGrpSpPr>
      <p:grpSpPr>
        <a:xfrm>
          <a:off x="0" y="0"/>
          <a:ext cx="0" cy="0"/>
          <a:chOff x="0" y="0"/>
          <a:chExt cx="0" cy="0"/>
        </a:xfrm>
      </p:grpSpPr>
      <p:sp>
        <p:nvSpPr>
          <p:cNvPr id="313" name="Google Shape;313;p3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314" name="Google Shape;314;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5" name="Google Shape;315;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6" name="Google Shape;316;p31"/>
          <p:cNvSpPr txBox="1"/>
          <p:nvPr/>
        </p:nvSpPr>
        <p:spPr>
          <a:xfrm>
            <a:off x="9782774" y="541313"/>
            <a:ext cx="1888068"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SAMPLE INCOME STATEMENT FOR A COMPANY</a:t>
            </a:r>
            <a:endParaRPr/>
          </a:p>
        </p:txBody>
      </p:sp>
      <p:pic>
        <p:nvPicPr>
          <p:cNvPr id="317" name="Google Shape;317;p31"/>
          <p:cNvPicPr preferRelativeResize="0"/>
          <p:nvPr/>
        </p:nvPicPr>
        <p:blipFill rotWithShape="1">
          <a:blip r:embed="rId3">
            <a:alphaModFix/>
          </a:blip>
          <a:srcRect b="0" l="0" r="0" t="0"/>
          <a:stretch/>
        </p:blipFill>
        <p:spPr>
          <a:xfrm>
            <a:off x="564425" y="257810"/>
            <a:ext cx="8668674" cy="634238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1" name="Shape 321"/>
        <p:cNvGrpSpPr/>
        <p:nvPr/>
      </p:nvGrpSpPr>
      <p:grpSpPr>
        <a:xfrm>
          <a:off x="0" y="0"/>
          <a:ext cx="0" cy="0"/>
          <a:chOff x="0" y="0"/>
          <a:chExt cx="0" cy="0"/>
        </a:xfrm>
      </p:grpSpPr>
      <p:sp>
        <p:nvSpPr>
          <p:cNvPr id="322" name="Google Shape;322;p3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323" name="Google Shape;323;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4" name="Google Shape;324;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5" name="Google Shape;325;p32"/>
          <p:cNvSpPr txBox="1"/>
          <p:nvPr/>
        </p:nvSpPr>
        <p:spPr>
          <a:xfrm>
            <a:off x="9833301" y="706278"/>
            <a:ext cx="1980742"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Continued from previous slide</a:t>
            </a:r>
            <a:endParaRPr/>
          </a:p>
        </p:txBody>
      </p:sp>
      <p:pic>
        <p:nvPicPr>
          <p:cNvPr id="326" name="Google Shape;326;p32"/>
          <p:cNvPicPr preferRelativeResize="0"/>
          <p:nvPr/>
        </p:nvPicPr>
        <p:blipFill rotWithShape="1">
          <a:blip r:embed="rId3">
            <a:alphaModFix/>
          </a:blip>
          <a:srcRect b="0" l="0" r="0" t="0"/>
          <a:stretch/>
        </p:blipFill>
        <p:spPr>
          <a:xfrm>
            <a:off x="666391" y="1906666"/>
            <a:ext cx="8522988" cy="3422302"/>
          </a:xfrm>
          <a:prstGeom prst="rect">
            <a:avLst/>
          </a:prstGeom>
          <a:noFill/>
          <a:ln>
            <a:noFill/>
          </a:ln>
        </p:spPr>
      </p:pic>
      <p:sp>
        <p:nvSpPr>
          <p:cNvPr id="327" name="Google Shape;327;p32"/>
          <p:cNvSpPr txBox="1"/>
          <p:nvPr/>
        </p:nvSpPr>
        <p:spPr>
          <a:xfrm>
            <a:off x="957831" y="811370"/>
            <a:ext cx="8569292"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Twentieth Century"/>
                <a:ea typeface="Twentieth Century"/>
                <a:cs typeface="Twentieth Century"/>
                <a:sym typeface="Twentieth Century"/>
              </a:rPr>
              <a:t>SAMPLE INCOME STATEMENT FOR A COMPANY (CONT’D)</a:t>
            </a:r>
            <a:endParaRPr b="1" sz="1800">
              <a:solidFill>
                <a:schemeClr val="dk1"/>
              </a:solidFill>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1" name="Shape 331"/>
        <p:cNvGrpSpPr/>
        <p:nvPr/>
      </p:nvGrpSpPr>
      <p:grpSpPr>
        <a:xfrm>
          <a:off x="0" y="0"/>
          <a:ext cx="0" cy="0"/>
          <a:chOff x="0" y="0"/>
          <a:chExt cx="0" cy="0"/>
        </a:xfrm>
      </p:grpSpPr>
      <p:sp>
        <p:nvSpPr>
          <p:cNvPr id="332" name="Google Shape;332;p3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333" name="Google Shape;333;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4" name="Google Shape;334;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5" name="Google Shape;335;p33"/>
          <p:cNvSpPr txBox="1"/>
          <p:nvPr/>
        </p:nvSpPr>
        <p:spPr>
          <a:xfrm>
            <a:off x="9782774" y="433737"/>
            <a:ext cx="1888068"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lt1"/>
                </a:solidFill>
                <a:latin typeface="Twentieth Century"/>
                <a:ea typeface="Twentieth Century"/>
                <a:cs typeface="Twentieth Century"/>
                <a:sym typeface="Twentieth Century"/>
              </a:rPr>
              <a:t>PRACTICAL EXAMPLE OF AN INCOME STATEMENT</a:t>
            </a:r>
            <a:endParaRPr/>
          </a:p>
        </p:txBody>
      </p:sp>
      <p:pic>
        <p:nvPicPr>
          <p:cNvPr id="336" name="Google Shape;336;p33"/>
          <p:cNvPicPr preferRelativeResize="0"/>
          <p:nvPr/>
        </p:nvPicPr>
        <p:blipFill rotWithShape="1">
          <a:blip r:embed="rId3">
            <a:alphaModFix/>
          </a:blip>
          <a:srcRect b="0" l="0" r="0" t="0"/>
          <a:stretch/>
        </p:blipFill>
        <p:spPr>
          <a:xfrm>
            <a:off x="862330" y="149860"/>
            <a:ext cx="8472736" cy="654304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0" name="Shape 340"/>
        <p:cNvGrpSpPr/>
        <p:nvPr/>
      </p:nvGrpSpPr>
      <p:grpSpPr>
        <a:xfrm>
          <a:off x="0" y="0"/>
          <a:ext cx="0" cy="0"/>
          <a:chOff x="0" y="0"/>
          <a:chExt cx="0" cy="0"/>
        </a:xfrm>
      </p:grpSpPr>
      <p:sp>
        <p:nvSpPr>
          <p:cNvPr id="341" name="Google Shape;341;p3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ILLUSTRATIONS ONE: (WITH ADJUSTMENTS)</a:t>
            </a:r>
            <a:endParaRPr/>
          </a:p>
          <a:p>
            <a:pPr indent="0" lvl="0" marL="0" marR="0" rtl="0" algn="just">
              <a:lnSpc>
                <a:spcPct val="150000"/>
              </a:lnSpc>
              <a:spcBef>
                <a:spcPts val="800"/>
              </a:spcBef>
              <a:spcAft>
                <a:spcPts val="0"/>
              </a:spcAft>
              <a:buSzPts val="2400"/>
              <a:buNone/>
            </a:pPr>
            <a:r>
              <a:rPr lang="en-GB" sz="2400"/>
              <a:t>Equatorial Enterprises is a medium enterprise running a supply chain store. The following information relates to its activities for the year ended 31st December 2022.</a:t>
            </a:r>
            <a:endParaRPr/>
          </a:p>
          <a:p>
            <a:pPr indent="0" lvl="0" marL="0" marR="0" rtl="0" algn="just">
              <a:lnSpc>
                <a:spcPct val="150000"/>
              </a:lnSpc>
              <a:spcBef>
                <a:spcPts val="800"/>
              </a:spcBef>
              <a:spcAft>
                <a:spcPts val="0"/>
              </a:spcAft>
              <a:buSzPts val="2400"/>
              <a:buNone/>
            </a:pPr>
            <a:r>
              <a:rPr b="1" lang="en-GB" sz="2400"/>
              <a:t>Required: </a:t>
            </a:r>
            <a:endParaRPr/>
          </a:p>
          <a:p>
            <a:pPr indent="0" lvl="0" marL="0" marR="0" rtl="0" algn="just">
              <a:lnSpc>
                <a:spcPct val="150000"/>
              </a:lnSpc>
              <a:spcBef>
                <a:spcPts val="800"/>
              </a:spcBef>
              <a:spcAft>
                <a:spcPts val="0"/>
              </a:spcAft>
              <a:buSzPts val="2400"/>
              <a:buNone/>
            </a:pPr>
            <a:r>
              <a:rPr lang="en-GB" sz="2400"/>
              <a:t>(a) Prepare Equatorial Enterprises statement of Comprehensive Income and </a:t>
            </a:r>
            <a:endParaRPr/>
          </a:p>
          <a:p>
            <a:pPr indent="0" lvl="0" marL="0" marR="0" rtl="0" algn="just">
              <a:lnSpc>
                <a:spcPct val="150000"/>
              </a:lnSpc>
              <a:spcBef>
                <a:spcPts val="800"/>
              </a:spcBef>
              <a:spcAft>
                <a:spcPts val="0"/>
              </a:spcAft>
              <a:buSzPts val="2400"/>
              <a:buNone/>
            </a:pPr>
            <a:r>
              <a:rPr lang="en-GB" sz="2400"/>
              <a:t>(b) Prepare the statement of Financial position for the given financial year (SFP).</a:t>
            </a:r>
            <a:endParaRPr/>
          </a:p>
          <a:p>
            <a:pPr indent="0" lvl="0" marL="0" marR="0" rtl="0" algn="just">
              <a:lnSpc>
                <a:spcPct val="150000"/>
              </a:lnSpc>
              <a:spcBef>
                <a:spcPts val="800"/>
              </a:spcBef>
              <a:spcAft>
                <a:spcPts val="0"/>
              </a:spcAft>
              <a:buSzPts val="2400"/>
              <a:buNone/>
            </a:pPr>
            <a:r>
              <a:t/>
            </a:r>
            <a:endParaRPr sz="2400"/>
          </a:p>
        </p:txBody>
      </p:sp>
      <p:sp>
        <p:nvSpPr>
          <p:cNvPr id="342" name="Google Shape;342;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3" name="Google Shape;343;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7" name="Shape 347"/>
        <p:cNvGrpSpPr/>
        <p:nvPr/>
      </p:nvGrpSpPr>
      <p:grpSpPr>
        <a:xfrm>
          <a:off x="0" y="0"/>
          <a:ext cx="0" cy="0"/>
          <a:chOff x="0" y="0"/>
          <a:chExt cx="0" cy="0"/>
        </a:xfrm>
      </p:grpSpPr>
      <p:sp>
        <p:nvSpPr>
          <p:cNvPr id="348" name="Google Shape;348;p3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ILLUSTRATIONS ONE: (WITH ADJUSTMENTS)</a:t>
            </a:r>
            <a:endParaRPr/>
          </a:p>
          <a:p>
            <a:pPr indent="0" lvl="0" marL="0" marR="0" rtl="0" algn="just">
              <a:lnSpc>
                <a:spcPct val="150000"/>
              </a:lnSpc>
              <a:spcBef>
                <a:spcPts val="800"/>
              </a:spcBef>
              <a:spcAft>
                <a:spcPts val="0"/>
              </a:spcAft>
              <a:buSzPts val="2400"/>
              <a:buNone/>
            </a:pPr>
            <a:r>
              <a:t/>
            </a:r>
            <a:endParaRPr b="1" sz="2400"/>
          </a:p>
        </p:txBody>
      </p:sp>
      <p:sp>
        <p:nvSpPr>
          <p:cNvPr id="349" name="Google Shape;349;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0" name="Google Shape;350;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351" name="Google Shape;351;p35"/>
          <p:cNvPicPr preferRelativeResize="0"/>
          <p:nvPr/>
        </p:nvPicPr>
        <p:blipFill rotWithShape="1">
          <a:blip r:embed="rId3">
            <a:alphaModFix/>
          </a:blip>
          <a:srcRect b="0" l="0" r="0" t="0"/>
          <a:stretch/>
        </p:blipFill>
        <p:spPr>
          <a:xfrm>
            <a:off x="798830" y="1520190"/>
            <a:ext cx="8536236" cy="516382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5" name="Shape 355"/>
        <p:cNvGrpSpPr/>
        <p:nvPr/>
      </p:nvGrpSpPr>
      <p:grpSpPr>
        <a:xfrm>
          <a:off x="0" y="0"/>
          <a:ext cx="0" cy="0"/>
          <a:chOff x="0" y="0"/>
          <a:chExt cx="0" cy="0"/>
        </a:xfrm>
      </p:grpSpPr>
      <p:sp>
        <p:nvSpPr>
          <p:cNvPr id="356" name="Google Shape;356;p3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ADDITIONAL INFORMATION:</a:t>
            </a:r>
            <a:endParaRPr/>
          </a:p>
          <a:p>
            <a:pPr indent="0" lvl="0" marL="0" marR="0" rtl="0" algn="just">
              <a:lnSpc>
                <a:spcPct val="150000"/>
              </a:lnSpc>
              <a:spcBef>
                <a:spcPts val="800"/>
              </a:spcBef>
              <a:spcAft>
                <a:spcPts val="0"/>
              </a:spcAft>
              <a:buSzPts val="2400"/>
              <a:buNone/>
            </a:pPr>
            <a:r>
              <a:rPr lang="en-GB" sz="2400"/>
              <a:t>(i) Inventory as at 31/12/2022 was $ 2,000,000.</a:t>
            </a:r>
            <a:endParaRPr/>
          </a:p>
          <a:p>
            <a:pPr indent="0" lvl="0" marL="0" marR="0" rtl="0" algn="just">
              <a:lnSpc>
                <a:spcPct val="150000"/>
              </a:lnSpc>
              <a:spcBef>
                <a:spcPts val="800"/>
              </a:spcBef>
              <a:spcAft>
                <a:spcPts val="0"/>
              </a:spcAft>
              <a:buSzPts val="2400"/>
              <a:buNone/>
            </a:pPr>
            <a:r>
              <a:rPr lang="en-GB" sz="2400"/>
              <a:t>(ii) Provision for bad and doubtful debts is to be increased to 5%.</a:t>
            </a:r>
            <a:endParaRPr/>
          </a:p>
          <a:p>
            <a:pPr indent="0" lvl="0" marL="0" marR="0" rtl="0" algn="just">
              <a:lnSpc>
                <a:spcPct val="150000"/>
              </a:lnSpc>
              <a:spcBef>
                <a:spcPts val="800"/>
              </a:spcBef>
              <a:spcAft>
                <a:spcPts val="0"/>
              </a:spcAft>
              <a:buSzPts val="2400"/>
              <a:buNone/>
            </a:pPr>
            <a:r>
              <a:rPr lang="en-GB" sz="2400"/>
              <a:t>(iii) Rent outstanding at the end of the year amounted to $150,000 while salaries and wages paid in advance amounted to $ 160,000.</a:t>
            </a:r>
            <a:endParaRPr/>
          </a:p>
          <a:p>
            <a:pPr indent="0" lvl="0" marL="0" marR="0" rtl="0" algn="just">
              <a:lnSpc>
                <a:spcPct val="150000"/>
              </a:lnSpc>
              <a:spcBef>
                <a:spcPts val="800"/>
              </a:spcBef>
              <a:spcAft>
                <a:spcPts val="0"/>
              </a:spcAft>
              <a:buSzPts val="2400"/>
              <a:buNone/>
            </a:pPr>
            <a:r>
              <a:rPr lang="en-GB" sz="2400"/>
              <a:t>(iv) Electricity and telephone bills prepaid were $50,000 and $ 150,000 respectively</a:t>
            </a:r>
            <a:endParaRPr/>
          </a:p>
        </p:txBody>
      </p:sp>
      <p:sp>
        <p:nvSpPr>
          <p:cNvPr id="357" name="Google Shape;357;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8" name="Google Shape;358;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2" name="Shape 362"/>
        <p:cNvGrpSpPr/>
        <p:nvPr/>
      </p:nvGrpSpPr>
      <p:grpSpPr>
        <a:xfrm>
          <a:off x="0" y="0"/>
          <a:ext cx="0" cy="0"/>
          <a:chOff x="0" y="0"/>
          <a:chExt cx="0" cy="0"/>
        </a:xfrm>
      </p:grpSpPr>
      <p:sp>
        <p:nvSpPr>
          <p:cNvPr id="363" name="Google Shape;363;p3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ADDITIONAL INFORMATION:</a:t>
            </a:r>
            <a:endParaRPr/>
          </a:p>
          <a:p>
            <a:pPr indent="0" lvl="0" marL="0" marR="0" rtl="0" algn="just">
              <a:lnSpc>
                <a:spcPct val="150000"/>
              </a:lnSpc>
              <a:spcBef>
                <a:spcPts val="800"/>
              </a:spcBef>
              <a:spcAft>
                <a:spcPts val="0"/>
              </a:spcAft>
              <a:buSzPts val="2400"/>
              <a:buNone/>
            </a:pPr>
            <a:r>
              <a:rPr lang="en-GB" sz="2400"/>
              <a:t>(v) General expenses in arrears in the year amounted to $200,000.</a:t>
            </a:r>
            <a:endParaRPr/>
          </a:p>
          <a:p>
            <a:pPr indent="0" lvl="0" marL="0" marR="0" rtl="0" algn="just">
              <a:lnSpc>
                <a:spcPct val="150000"/>
              </a:lnSpc>
              <a:spcBef>
                <a:spcPts val="800"/>
              </a:spcBef>
              <a:spcAft>
                <a:spcPts val="0"/>
              </a:spcAft>
              <a:buSzPts val="2400"/>
              <a:buNone/>
            </a:pPr>
            <a:r>
              <a:rPr lang="en-GB" sz="2400"/>
              <a:t>(vi) Depreciation on non-current assets is to be provided as follows: Motor vehicles and fixtures and fittings at 15% p.a. on cost. The rest remains unchanged.</a:t>
            </a:r>
            <a:endParaRPr/>
          </a:p>
        </p:txBody>
      </p:sp>
      <p:sp>
        <p:nvSpPr>
          <p:cNvPr id="364" name="Google Shape;364;p3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5" name="Google Shape;365;p3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9" name="Shape 369"/>
        <p:cNvGrpSpPr/>
        <p:nvPr/>
      </p:nvGrpSpPr>
      <p:grpSpPr>
        <a:xfrm>
          <a:off x="0" y="0"/>
          <a:ext cx="0" cy="0"/>
          <a:chOff x="0" y="0"/>
          <a:chExt cx="0" cy="0"/>
        </a:xfrm>
      </p:grpSpPr>
      <p:sp>
        <p:nvSpPr>
          <p:cNvPr id="370" name="Google Shape;370;p3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SUGGESTED SOLUTION:</a:t>
            </a:r>
            <a:endParaRPr/>
          </a:p>
          <a:p>
            <a:pPr indent="0" lvl="0" marL="0" marR="0" rtl="0" algn="just">
              <a:lnSpc>
                <a:spcPct val="150000"/>
              </a:lnSpc>
              <a:spcBef>
                <a:spcPts val="800"/>
              </a:spcBef>
              <a:spcAft>
                <a:spcPts val="0"/>
              </a:spcAft>
              <a:buSzPts val="2400"/>
              <a:buNone/>
            </a:pPr>
            <a:r>
              <a:rPr lang="en-GB" sz="2400"/>
              <a:t>To solve such a case of financial accounting case, begin with the adjustments and establishing their effects on the individual items as listed in the trial balance as follows;</a:t>
            </a:r>
            <a:endParaRPr/>
          </a:p>
        </p:txBody>
      </p:sp>
      <p:sp>
        <p:nvSpPr>
          <p:cNvPr id="371" name="Google Shape;371;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2" name="Google Shape;372;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6" name="Shape 376"/>
        <p:cNvGrpSpPr/>
        <p:nvPr/>
      </p:nvGrpSpPr>
      <p:grpSpPr>
        <a:xfrm>
          <a:off x="0" y="0"/>
          <a:ext cx="0" cy="0"/>
          <a:chOff x="0" y="0"/>
          <a:chExt cx="0" cy="0"/>
        </a:xfrm>
      </p:grpSpPr>
      <p:sp>
        <p:nvSpPr>
          <p:cNvPr id="377" name="Google Shape;377;p3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SUGGESTED SOLUTION:</a:t>
            </a:r>
            <a:endParaRPr/>
          </a:p>
          <a:p>
            <a:pPr indent="0" lvl="0" marL="0" marR="0" rtl="0" algn="just">
              <a:lnSpc>
                <a:spcPct val="150000"/>
              </a:lnSpc>
              <a:spcBef>
                <a:spcPts val="800"/>
              </a:spcBef>
              <a:spcAft>
                <a:spcPts val="0"/>
              </a:spcAft>
              <a:buSzPts val="2400"/>
              <a:buNone/>
            </a:pPr>
            <a:r>
              <a:t/>
            </a:r>
            <a:endParaRPr b="1" sz="2400"/>
          </a:p>
        </p:txBody>
      </p:sp>
      <p:sp>
        <p:nvSpPr>
          <p:cNvPr id="378" name="Google Shape;378;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9" name="Google Shape;379;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380" name="Google Shape;380;p39"/>
          <p:cNvPicPr preferRelativeResize="0"/>
          <p:nvPr/>
        </p:nvPicPr>
        <p:blipFill rotWithShape="1">
          <a:blip r:embed="rId3">
            <a:alphaModFix/>
          </a:blip>
          <a:srcRect b="0" l="0" r="0" t="0"/>
          <a:stretch/>
        </p:blipFill>
        <p:spPr>
          <a:xfrm>
            <a:off x="418108" y="1332992"/>
            <a:ext cx="8916957" cy="580136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4" name="Shape 384"/>
        <p:cNvGrpSpPr/>
        <p:nvPr/>
      </p:nvGrpSpPr>
      <p:grpSpPr>
        <a:xfrm>
          <a:off x="0" y="0"/>
          <a:ext cx="0" cy="0"/>
          <a:chOff x="0" y="0"/>
          <a:chExt cx="0" cy="0"/>
        </a:xfrm>
      </p:grpSpPr>
      <p:sp>
        <p:nvSpPr>
          <p:cNvPr id="385" name="Google Shape;385;p4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386" name="Google Shape;386;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7" name="Google Shape;387;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8" name="Google Shape;388;p40"/>
          <p:cNvSpPr txBox="1"/>
          <p:nvPr/>
        </p:nvSpPr>
        <p:spPr>
          <a:xfrm>
            <a:off x="9583348" y="541313"/>
            <a:ext cx="2189552" cy="255454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EQUATORIAL ENTERPRISES</a:t>
            </a:r>
            <a:endParaRPr/>
          </a:p>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STATEMENT OF COMPREHENSIVE INCOME</a:t>
            </a:r>
            <a:endParaRPr/>
          </a:p>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FOR THE YEAR ENDED 31ST DECEMBER 2022</a:t>
            </a:r>
            <a:endParaRPr/>
          </a:p>
        </p:txBody>
      </p:sp>
      <p:pic>
        <p:nvPicPr>
          <p:cNvPr id="389" name="Google Shape;389;p40"/>
          <p:cNvPicPr preferRelativeResize="0"/>
          <p:nvPr/>
        </p:nvPicPr>
        <p:blipFill rotWithShape="1">
          <a:blip r:embed="rId3">
            <a:alphaModFix/>
          </a:blip>
          <a:srcRect b="0" l="0" r="0" t="0"/>
          <a:stretch/>
        </p:blipFill>
        <p:spPr>
          <a:xfrm>
            <a:off x="569023" y="811370"/>
            <a:ext cx="8668674" cy="557022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3" name="Shape 393"/>
        <p:cNvGrpSpPr/>
        <p:nvPr/>
      </p:nvGrpSpPr>
      <p:grpSpPr>
        <a:xfrm>
          <a:off x="0" y="0"/>
          <a:ext cx="0" cy="0"/>
          <a:chOff x="0" y="0"/>
          <a:chExt cx="0" cy="0"/>
        </a:xfrm>
      </p:grpSpPr>
      <p:sp>
        <p:nvSpPr>
          <p:cNvPr id="394" name="Google Shape;394;p4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395" name="Google Shape;395;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6" name="Google Shape;396;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7" name="Google Shape;397;p41"/>
          <p:cNvSpPr txBox="1"/>
          <p:nvPr/>
        </p:nvSpPr>
        <p:spPr>
          <a:xfrm>
            <a:off x="9583348" y="541313"/>
            <a:ext cx="2189552"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EQUATORIAL ENTERPRISES</a:t>
            </a:r>
            <a:endParaRPr/>
          </a:p>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STATEMENT OF FINANCIAL POSITION AS AT 31ST DECEMBER 2022</a:t>
            </a:r>
            <a:endParaRPr/>
          </a:p>
        </p:txBody>
      </p:sp>
      <p:pic>
        <p:nvPicPr>
          <p:cNvPr id="398" name="Google Shape;398;p41"/>
          <p:cNvPicPr preferRelativeResize="0"/>
          <p:nvPr/>
        </p:nvPicPr>
        <p:blipFill rotWithShape="1">
          <a:blip r:embed="rId3">
            <a:alphaModFix/>
          </a:blip>
          <a:srcRect b="0" l="0" r="0" t="0"/>
          <a:stretch/>
        </p:blipFill>
        <p:spPr>
          <a:xfrm>
            <a:off x="569022" y="811370"/>
            <a:ext cx="8668675" cy="500126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2" name="Shape 402"/>
        <p:cNvGrpSpPr/>
        <p:nvPr/>
      </p:nvGrpSpPr>
      <p:grpSpPr>
        <a:xfrm>
          <a:off x="0" y="0"/>
          <a:ext cx="0" cy="0"/>
          <a:chOff x="0" y="0"/>
          <a:chExt cx="0" cy="0"/>
        </a:xfrm>
      </p:grpSpPr>
      <p:sp>
        <p:nvSpPr>
          <p:cNvPr id="403" name="Google Shape;403;p4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 TWO: (Without Adjustments)</a:t>
            </a:r>
            <a:endParaRPr/>
          </a:p>
          <a:p>
            <a:pPr indent="0" lvl="0" marL="0" marR="0" rtl="0" algn="just">
              <a:lnSpc>
                <a:spcPct val="150000"/>
              </a:lnSpc>
              <a:spcBef>
                <a:spcPts val="800"/>
              </a:spcBef>
              <a:spcAft>
                <a:spcPts val="0"/>
              </a:spcAft>
              <a:buSzPts val="2400"/>
              <a:buNone/>
            </a:pPr>
            <a:r>
              <a:rPr lang="en-GB" sz="2400"/>
              <a:t>The following Trial Balance relate to Upperhill Enterprises a medium Scale Enterprise in Seoul city, showing information for the period ended 31st December 2021.</a:t>
            </a:r>
            <a:endParaRPr/>
          </a:p>
          <a:p>
            <a:pPr indent="0" lvl="0" marL="0" marR="0" rtl="0" algn="just">
              <a:lnSpc>
                <a:spcPct val="150000"/>
              </a:lnSpc>
              <a:spcBef>
                <a:spcPts val="800"/>
              </a:spcBef>
              <a:spcAft>
                <a:spcPts val="0"/>
              </a:spcAft>
              <a:buSzPts val="2400"/>
              <a:buNone/>
            </a:pPr>
            <a:r>
              <a:rPr b="1" lang="en-GB" sz="2400"/>
              <a:t>Required:</a:t>
            </a:r>
            <a:endParaRPr/>
          </a:p>
          <a:p>
            <a:pPr indent="0" lvl="0" marL="0" marR="0" rtl="0" algn="just">
              <a:lnSpc>
                <a:spcPct val="150000"/>
              </a:lnSpc>
              <a:spcBef>
                <a:spcPts val="800"/>
              </a:spcBef>
              <a:spcAft>
                <a:spcPts val="0"/>
              </a:spcAft>
              <a:buSzPts val="2400"/>
              <a:buNone/>
            </a:pPr>
            <a:r>
              <a:rPr lang="en-GB" sz="2400"/>
              <a:t>Prepare the Statement of Comprehensive income and Statement of Financial Position as at 31st December 2021 for the Enterprise;</a:t>
            </a:r>
            <a:endParaRPr/>
          </a:p>
          <a:p>
            <a:pPr indent="0" lvl="0" marL="0" marR="0" rtl="0" algn="just">
              <a:lnSpc>
                <a:spcPct val="150000"/>
              </a:lnSpc>
              <a:spcBef>
                <a:spcPts val="800"/>
              </a:spcBef>
              <a:spcAft>
                <a:spcPts val="0"/>
              </a:spcAft>
              <a:buSzPts val="2400"/>
              <a:buNone/>
            </a:pPr>
            <a:r>
              <a:rPr b="1" i="1" lang="en-GB" sz="2400"/>
              <a:t>NB: Inventory in the premises on 31/12/2021 was $. 4,000,000</a:t>
            </a:r>
            <a:endParaRPr/>
          </a:p>
          <a:p>
            <a:pPr indent="0" lvl="0" marL="0" marR="0" rtl="0" algn="just">
              <a:lnSpc>
                <a:spcPct val="150000"/>
              </a:lnSpc>
              <a:spcBef>
                <a:spcPts val="800"/>
              </a:spcBef>
              <a:spcAft>
                <a:spcPts val="0"/>
              </a:spcAft>
              <a:buSzPts val="2400"/>
              <a:buNone/>
            </a:pPr>
            <a:r>
              <a:t/>
            </a:r>
            <a:endParaRPr sz="2400"/>
          </a:p>
        </p:txBody>
      </p:sp>
      <p:sp>
        <p:nvSpPr>
          <p:cNvPr id="404" name="Google Shape;404;p4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5" name="Google Shape;405;p4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9" name="Shape 409"/>
        <p:cNvGrpSpPr/>
        <p:nvPr/>
      </p:nvGrpSpPr>
      <p:grpSpPr>
        <a:xfrm>
          <a:off x="0" y="0"/>
          <a:ext cx="0" cy="0"/>
          <a:chOff x="0" y="0"/>
          <a:chExt cx="0" cy="0"/>
        </a:xfrm>
      </p:grpSpPr>
      <p:sp>
        <p:nvSpPr>
          <p:cNvPr id="410" name="Google Shape;410;p4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ILLUSTRATIONS TWO: (WITHOUT ADJUSTMENTS)</a:t>
            </a:r>
            <a:endParaRPr/>
          </a:p>
          <a:p>
            <a:pPr indent="0" lvl="0" marL="0" marR="0" rtl="0" algn="just">
              <a:lnSpc>
                <a:spcPct val="150000"/>
              </a:lnSpc>
              <a:spcBef>
                <a:spcPts val="800"/>
              </a:spcBef>
              <a:spcAft>
                <a:spcPts val="0"/>
              </a:spcAft>
              <a:buSzPts val="2400"/>
              <a:buNone/>
            </a:pPr>
            <a:r>
              <a:t/>
            </a:r>
            <a:endParaRPr b="1" sz="2400"/>
          </a:p>
        </p:txBody>
      </p:sp>
      <p:sp>
        <p:nvSpPr>
          <p:cNvPr id="411" name="Google Shape;411;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2" name="Google Shape;412;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413" name="Google Shape;413;p43"/>
          <p:cNvPicPr preferRelativeResize="0"/>
          <p:nvPr/>
        </p:nvPicPr>
        <p:blipFill rotWithShape="1">
          <a:blip r:embed="rId3">
            <a:alphaModFix/>
          </a:blip>
          <a:srcRect b="0" l="0" r="0" t="0"/>
          <a:stretch/>
        </p:blipFill>
        <p:spPr>
          <a:xfrm>
            <a:off x="951230" y="1451770"/>
            <a:ext cx="8383836" cy="459486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7" name="Shape 417"/>
        <p:cNvGrpSpPr/>
        <p:nvPr/>
      </p:nvGrpSpPr>
      <p:grpSpPr>
        <a:xfrm>
          <a:off x="0" y="0"/>
          <a:ext cx="0" cy="0"/>
          <a:chOff x="0" y="0"/>
          <a:chExt cx="0" cy="0"/>
        </a:xfrm>
      </p:grpSpPr>
      <p:sp>
        <p:nvSpPr>
          <p:cNvPr id="418" name="Google Shape;418;p4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419" name="Google Shape;419;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0" name="Google Shape;420;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1" name="Google Shape;421;p44"/>
          <p:cNvSpPr txBox="1"/>
          <p:nvPr/>
        </p:nvSpPr>
        <p:spPr>
          <a:xfrm>
            <a:off x="9583348" y="541313"/>
            <a:ext cx="2189552" cy="255454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UPPER HILL ENTERPRISES</a:t>
            </a:r>
            <a:endParaRPr/>
          </a:p>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STATEMENT OF COMPREHENSIVE INCOME</a:t>
            </a:r>
            <a:endParaRPr/>
          </a:p>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FOR THE YEAR ENDED 31ST DECEMBER 2021</a:t>
            </a:r>
            <a:endParaRPr/>
          </a:p>
        </p:txBody>
      </p:sp>
      <p:pic>
        <p:nvPicPr>
          <p:cNvPr id="422" name="Google Shape;422;p44"/>
          <p:cNvPicPr preferRelativeResize="0"/>
          <p:nvPr/>
        </p:nvPicPr>
        <p:blipFill rotWithShape="1">
          <a:blip r:embed="rId3">
            <a:alphaModFix/>
          </a:blip>
          <a:srcRect b="0" l="0" r="0" t="0"/>
          <a:stretch/>
        </p:blipFill>
        <p:spPr>
          <a:xfrm>
            <a:off x="464539" y="811369"/>
            <a:ext cx="8668675" cy="5635935"/>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6" name="Shape 426"/>
        <p:cNvGrpSpPr/>
        <p:nvPr/>
      </p:nvGrpSpPr>
      <p:grpSpPr>
        <a:xfrm>
          <a:off x="0" y="0"/>
          <a:ext cx="0" cy="0"/>
          <a:chOff x="0" y="0"/>
          <a:chExt cx="0" cy="0"/>
        </a:xfrm>
      </p:grpSpPr>
      <p:sp>
        <p:nvSpPr>
          <p:cNvPr id="427" name="Google Shape;427;p4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b="1" sz="2400"/>
          </a:p>
        </p:txBody>
      </p:sp>
      <p:sp>
        <p:nvSpPr>
          <p:cNvPr id="428" name="Google Shape;428;p4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9" name="Google Shape;429;p4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0" name="Google Shape;430;p45"/>
          <p:cNvSpPr txBox="1"/>
          <p:nvPr/>
        </p:nvSpPr>
        <p:spPr>
          <a:xfrm>
            <a:off x="9583348" y="541313"/>
            <a:ext cx="2189552"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UPPER HILL ENTERPRISES</a:t>
            </a:r>
            <a:endParaRPr/>
          </a:p>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STATEMENT OF FINANCIAL POSITION AS AT 31ST DECEMBER 2021</a:t>
            </a:r>
            <a:endParaRPr/>
          </a:p>
        </p:txBody>
      </p:sp>
      <p:pic>
        <p:nvPicPr>
          <p:cNvPr id="431" name="Google Shape;431;p45"/>
          <p:cNvPicPr preferRelativeResize="0"/>
          <p:nvPr/>
        </p:nvPicPr>
        <p:blipFill rotWithShape="1">
          <a:blip r:embed="rId3">
            <a:alphaModFix/>
          </a:blip>
          <a:srcRect b="0" l="0" r="0" t="0"/>
          <a:stretch/>
        </p:blipFill>
        <p:spPr>
          <a:xfrm>
            <a:off x="666390" y="909751"/>
            <a:ext cx="8728513" cy="5514511"/>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435" name="Shape 435"/>
        <p:cNvGrpSpPr/>
        <p:nvPr/>
      </p:nvGrpSpPr>
      <p:grpSpPr>
        <a:xfrm>
          <a:off x="0" y="0"/>
          <a:ext cx="0" cy="0"/>
          <a:chOff x="0" y="0"/>
          <a:chExt cx="0" cy="0"/>
        </a:xfrm>
      </p:grpSpPr>
      <p:sp>
        <p:nvSpPr>
          <p:cNvPr id="436" name="Google Shape;436;g1ea205dbf7c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7" name="Google Shape;437;g1ea205dbf7c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38" name="Google Shape;438;g1ea205dbf7c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439" name="Google Shape;439;g1ea205dbf7c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0" name="Google Shape;440;g1ea205dbf7c_0_0"/>
          <p:cNvSpPr txBox="1"/>
          <p:nvPr>
            <p:ph type="title"/>
          </p:nvPr>
        </p:nvSpPr>
        <p:spPr>
          <a:xfrm>
            <a:off x="324575" y="508050"/>
            <a:ext cx="12192000" cy="5042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ts val="990"/>
              <a:buFont typeface="Arial"/>
              <a:buNone/>
            </a:pPr>
            <a:r>
              <a:rPr b="1" lang="en-GB">
                <a:solidFill>
                  <a:schemeClr val="lt1"/>
                </a:solidFill>
              </a:rPr>
              <a:t>References</a:t>
            </a:r>
            <a:endParaRPr b="1">
              <a:solidFill>
                <a:schemeClr val="lt1"/>
              </a:solidFill>
            </a:endParaRPr>
          </a:p>
          <a:p>
            <a:pPr indent="-457200" lvl="0" marL="457200" rtl="0" algn="l">
              <a:lnSpc>
                <a:spcPct val="100000"/>
              </a:lnSpc>
              <a:spcBef>
                <a:spcPts val="0"/>
              </a:spcBef>
              <a:spcAft>
                <a:spcPts val="0"/>
              </a:spcAft>
              <a:buClr>
                <a:schemeClr val="dk1"/>
              </a:buClr>
              <a:buSzPct val="28366"/>
              <a:buFont typeface="Arial"/>
              <a:buNone/>
            </a:pPr>
            <a:r>
              <a:rPr lang="en-GB" sz="3877">
                <a:solidFill>
                  <a:schemeClr val="lt1"/>
                </a:solidFill>
              </a:rPr>
              <a:t>IASB. (n.d.). international financial reporting. </a:t>
            </a:r>
            <a:r>
              <a:rPr lang="en-GB" sz="3877" u="sng">
                <a:solidFill>
                  <a:srgbClr val="00FFFF"/>
                </a:solidFill>
                <a:hlinkClick r:id="rId3">
                  <a:extLst>
                    <a:ext uri="{A12FA001-AC4F-418D-AE19-62706E023703}">
                      <ahyp:hlinkClr val="tx"/>
                    </a:ext>
                  </a:extLst>
                </a:hlinkClick>
              </a:rPr>
              <a:t>https://www.ifrs.org</a:t>
            </a:r>
            <a:r>
              <a:rPr b="1" lang="en-GB" sz="3977">
                <a:solidFill>
                  <a:srgbClr val="00FFFF"/>
                </a:solidFill>
              </a:rPr>
              <a:t> </a:t>
            </a:r>
            <a:r>
              <a:rPr b="1" lang="en-GB" sz="3866">
                <a:solidFill>
                  <a:srgbClr val="00FFFF"/>
                </a:solidFill>
              </a:rPr>
              <a:t> </a:t>
            </a:r>
            <a:r>
              <a:rPr b="1" lang="en-GB" sz="3311">
                <a:solidFill>
                  <a:srgbClr val="00FFFF"/>
                </a:solidFill>
                <a:latin typeface="Times New Roman"/>
                <a:ea typeface="Times New Roman"/>
                <a:cs typeface="Times New Roman"/>
                <a:sym typeface="Times New Roman"/>
              </a:rPr>
              <a:t> </a:t>
            </a:r>
            <a:r>
              <a:rPr b="1" lang="en-GB" sz="3311">
                <a:solidFill>
                  <a:schemeClr val="dk1"/>
                </a:solidFill>
                <a:latin typeface="Times New Roman"/>
                <a:ea typeface="Times New Roman"/>
                <a:cs typeface="Times New Roman"/>
                <a:sym typeface="Times New Roman"/>
              </a:rPr>
              <a:t> </a:t>
            </a:r>
            <a:endParaRPr b="1" sz="7111">
              <a:solidFill>
                <a:schemeClr val="lt1"/>
              </a:solidFill>
            </a:endParaRPr>
          </a:p>
          <a:p>
            <a:pPr indent="0" lvl="0" marL="0" rtl="0" algn="l">
              <a:lnSpc>
                <a:spcPct val="80000"/>
              </a:lnSpc>
              <a:spcBef>
                <a:spcPts val="0"/>
              </a:spcBef>
              <a:spcAft>
                <a:spcPts val="0"/>
              </a:spcAft>
              <a:buClr>
                <a:schemeClr val="dk1"/>
              </a:buClr>
              <a:buSzPts val="99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ct val="119047"/>
              <a:buFont typeface="Twentieth Century"/>
              <a:buNone/>
            </a:pPr>
            <a:r>
              <a:t/>
            </a:r>
            <a:endParaRPr sz="4200">
              <a:solidFill>
                <a:schemeClr val="lt1"/>
              </a:solidFill>
            </a:endParaRPr>
          </a:p>
        </p:txBody>
      </p:sp>
      <p:cxnSp>
        <p:nvCxnSpPr>
          <p:cNvPr id="441" name="Google Shape;441;g1ea205dbf7c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5" name="Shape 445"/>
        <p:cNvGrpSpPr/>
        <p:nvPr/>
      </p:nvGrpSpPr>
      <p:grpSpPr>
        <a:xfrm>
          <a:off x="0" y="0"/>
          <a:ext cx="0" cy="0"/>
          <a:chOff x="0" y="0"/>
          <a:chExt cx="0" cy="0"/>
        </a:xfrm>
      </p:grpSpPr>
      <p:sp>
        <p:nvSpPr>
          <p:cNvPr id="446" name="Google Shape;446;p46"/>
          <p:cNvSpPr txBox="1"/>
          <p:nvPr>
            <p:ph type="title"/>
          </p:nvPr>
        </p:nvSpPr>
        <p:spPr>
          <a:xfrm>
            <a:off x="1010874" y="730155"/>
            <a:ext cx="8018272" cy="1456453"/>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0B0F0"/>
              </a:buClr>
              <a:buSzPts val="4800"/>
              <a:buFont typeface="Twentieth Century"/>
              <a:buNone/>
            </a:pPr>
            <a:r>
              <a:rPr b="1" lang="en-GB" sz="4800">
                <a:solidFill>
                  <a:srgbClr val="00B0F0"/>
                </a:solidFill>
              </a:rPr>
              <a:t>WEEK 9: LESSON</a:t>
            </a:r>
            <a:endParaRPr/>
          </a:p>
        </p:txBody>
      </p:sp>
      <p:sp>
        <p:nvSpPr>
          <p:cNvPr id="447" name="Google Shape;447;p46"/>
          <p:cNvSpPr txBox="1"/>
          <p:nvPr>
            <p:ph idx="1" type="body"/>
          </p:nvPr>
        </p:nvSpPr>
        <p:spPr>
          <a:xfrm>
            <a:off x="805219" y="1895060"/>
            <a:ext cx="8666328" cy="3727817"/>
          </a:xfrm>
          <a:prstGeom prst="rect">
            <a:avLst/>
          </a:prstGeom>
          <a:noFill/>
          <a:ln>
            <a:noFill/>
          </a:ln>
        </p:spPr>
        <p:txBody>
          <a:bodyPr anchorCtr="0" anchor="t" bIns="45700" lIns="45700" spcFirstLastPara="1" rIns="45700" wrap="square" tIns="45700">
            <a:noAutofit/>
          </a:bodyPr>
          <a:lstStyle/>
          <a:p>
            <a:pPr indent="0" lvl="0" marL="91440" rtl="0" algn="ctr">
              <a:lnSpc>
                <a:spcPct val="90000"/>
              </a:lnSpc>
              <a:spcBef>
                <a:spcPts val="0"/>
              </a:spcBef>
              <a:spcAft>
                <a:spcPts val="0"/>
              </a:spcAft>
              <a:buSzPts val="4800"/>
              <a:buNone/>
            </a:pPr>
            <a:r>
              <a:t/>
            </a:r>
            <a:endParaRPr b="1" sz="4800">
              <a:solidFill>
                <a:srgbClr val="00B0F0"/>
              </a:solidFill>
            </a:endParaRPr>
          </a:p>
          <a:p>
            <a:pPr indent="-304800" lvl="0" marL="91440" rtl="0" algn="ctr">
              <a:lnSpc>
                <a:spcPct val="90000"/>
              </a:lnSpc>
              <a:spcBef>
                <a:spcPts val="1400"/>
              </a:spcBef>
              <a:spcAft>
                <a:spcPts val="0"/>
              </a:spcAft>
              <a:buSzPts val="4800"/>
              <a:buChar char=" "/>
            </a:pPr>
            <a:r>
              <a:rPr b="1" lang="en-GB" sz="4800">
                <a:solidFill>
                  <a:srgbClr val="00B0F0"/>
                </a:solidFill>
              </a:rPr>
              <a:t>END OF PRESENTATION</a:t>
            </a:r>
            <a:endParaRPr/>
          </a:p>
        </p:txBody>
      </p:sp>
      <p:sp>
        <p:nvSpPr>
          <p:cNvPr id="448" name="Google Shape;448;p4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9" name="Google Shape;449;p4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