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6" roundtripDataSignature="AMtx7mhFxus32dFLoS1AxD3MRl1JoQmdz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12" Type="http://schemas.openxmlformats.org/officeDocument/2006/relationships/slide" Target="slides/slide8.xml"/><Relationship Id="rId56" Type="http://customschemas.google.com/relationships/presentationmetadata" Target="meta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g2931d2e21c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g2931d2e21ca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52"/>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52"/>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52"/>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52"/>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5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5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20" name="Google Shape;20;p52"/>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3"/>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3"/>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5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54"/>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54"/>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54"/>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4"/>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5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35" name="Google Shape;35;p54"/>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55"/>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5"/>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55"/>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5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5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56"/>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56"/>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56"/>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56"/>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5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57"/>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5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5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59"/>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9"/>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59"/>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5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60"/>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60"/>
          <p:cNvSpPr/>
          <p:nvPr>
            <p:ph idx="2" type="pic"/>
          </p:nvPr>
        </p:nvSpPr>
        <p:spPr>
          <a:xfrm>
            <a:off x="0" y="-1"/>
            <a:ext cx="12188952" cy="4572000"/>
          </a:xfrm>
          <a:prstGeom prst="rect">
            <a:avLst/>
          </a:prstGeom>
          <a:solidFill>
            <a:srgbClr val="76CEEF"/>
          </a:solidFill>
          <a:ln>
            <a:noFill/>
          </a:ln>
        </p:spPr>
      </p:sp>
      <p:sp>
        <p:nvSpPr>
          <p:cNvPr id="71" name="Google Shape;71;p60"/>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6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6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6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75" name="Google Shape;75;p60"/>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61"/>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61"/>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6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6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6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62"/>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62"/>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6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6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6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88" name="Google Shape;88;p62"/>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51"/>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51"/>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5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5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5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11" name="Google Shape;11;p51"/>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4.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hyperlink" Target="https://www.ifrs.org" TargetMode="Externa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94" name="Google Shape;94;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95" name="Google Shape;95;p1"/>
          <p:cNvSpPr txBox="1"/>
          <p:nvPr>
            <p:ph type="ctrTitle"/>
          </p:nvPr>
        </p:nvSpPr>
        <p:spPr>
          <a:xfrm>
            <a:off x="5177306" y="0"/>
            <a:ext cx="6625487" cy="3123752"/>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ctr">
              <a:lnSpc>
                <a:spcPct val="80000"/>
              </a:lnSpc>
              <a:spcBef>
                <a:spcPts val="0"/>
              </a:spcBef>
              <a:spcAft>
                <a:spcPts val="0"/>
              </a:spcAft>
              <a:buClr>
                <a:srgbClr val="FFFFFF"/>
              </a:buClr>
              <a:buSzPts val="3600"/>
              <a:buFont typeface="Twentieth Century"/>
              <a:buNone/>
            </a:pPr>
            <a:r>
              <a:rPr b="1" lang="en-GB" sz="3600">
                <a:solidFill>
                  <a:srgbClr val="FFFFFF"/>
                </a:solidFill>
                <a:latin typeface="Twentieth Century"/>
                <a:ea typeface="Twentieth Century"/>
                <a:cs typeface="Twentieth Century"/>
                <a:sym typeface="Twentieth Century"/>
              </a:rPr>
              <a:t>FINANCIAL ACCOUNTING:</a:t>
            </a:r>
            <a:br>
              <a:rPr b="1" lang="en-GB" sz="3600">
                <a:solidFill>
                  <a:srgbClr val="FFFFFF"/>
                </a:solidFill>
                <a:latin typeface="Twentieth Century"/>
                <a:ea typeface="Twentieth Century"/>
                <a:cs typeface="Twentieth Century"/>
                <a:sym typeface="Twentieth Century"/>
              </a:rPr>
            </a:br>
            <a:r>
              <a:rPr b="1" lang="en-GB" sz="3600">
                <a:solidFill>
                  <a:srgbClr val="FFFFFF"/>
                </a:solidFill>
                <a:latin typeface="Twentieth Century"/>
                <a:ea typeface="Twentieth Century"/>
                <a:cs typeface="Twentieth Century"/>
                <a:sym typeface="Twentieth Century"/>
              </a:rPr>
              <a:t>WEEK 10: PREPARATION OF THE STATEMENT OF CASH FLOWS</a:t>
            </a:r>
            <a:br>
              <a:rPr b="1" lang="en-GB" sz="3600">
                <a:solidFill>
                  <a:schemeClr val="lt1"/>
                </a:solidFill>
                <a:latin typeface="Twentieth Century"/>
                <a:ea typeface="Twentieth Century"/>
                <a:cs typeface="Twentieth Century"/>
                <a:sym typeface="Twentieth Century"/>
              </a:rPr>
            </a:br>
            <a:br>
              <a:rPr b="1" lang="en-GB" sz="3600">
                <a:solidFill>
                  <a:schemeClr val="lt1"/>
                </a:solidFill>
                <a:latin typeface="Twentieth Century"/>
                <a:ea typeface="Twentieth Century"/>
                <a:cs typeface="Twentieth Century"/>
                <a:sym typeface="Twentieth Century"/>
              </a:rPr>
            </a:br>
            <a:endParaRPr b="1" sz="3600">
              <a:solidFill>
                <a:srgbClr val="FFFFFF"/>
              </a:solidFill>
              <a:latin typeface="Twentieth Century"/>
              <a:ea typeface="Twentieth Century"/>
              <a:cs typeface="Twentieth Century"/>
              <a:sym typeface="Twentieth Century"/>
            </a:endParaRPr>
          </a:p>
        </p:txBody>
      </p:sp>
      <p:cxnSp>
        <p:nvCxnSpPr>
          <p:cNvPr id="96" name="Google Shape;96;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97" name="Google Shape;97;p1"/>
          <p:cNvSpPr txBox="1"/>
          <p:nvPr/>
        </p:nvSpPr>
        <p:spPr>
          <a:xfrm>
            <a:off x="6106132" y="3414652"/>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03" name="Google Shape;103;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GB"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04" name="Google Shape;104;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05" name="Google Shape;105;p2"/>
          <p:cNvSpPr txBox="1"/>
          <p:nvPr>
            <p:ph idx="1" type="body"/>
          </p:nvPr>
        </p:nvSpPr>
        <p:spPr>
          <a:xfrm>
            <a:off x="4999330" y="804332"/>
            <a:ext cx="6026477" cy="5569964"/>
          </a:xfrm>
          <a:prstGeom prst="rect">
            <a:avLst/>
          </a:prstGeom>
          <a:noFill/>
          <a:ln>
            <a:noFill/>
          </a:ln>
        </p:spPr>
        <p:txBody>
          <a:bodyPr anchorCtr="0" anchor="ctr" bIns="45700" lIns="45700" spcFirstLastPara="1" rIns="45700" wrap="square" tIns="45700">
            <a:normAutofit fontScale="92500" lnSpcReduction="20000"/>
          </a:bodyPr>
          <a:lstStyle/>
          <a:p>
            <a:pPr indent="0" lvl="0" marL="0" rtl="0" algn="just">
              <a:lnSpc>
                <a:spcPct val="107000"/>
              </a:lnSpc>
              <a:spcBef>
                <a:spcPts val="0"/>
              </a:spcBef>
              <a:spcAft>
                <a:spcPts val="0"/>
              </a:spcAft>
              <a:buSzPct val="100000"/>
              <a:buNone/>
            </a:pPr>
            <a:r>
              <a:rPr lang="en-GB" sz="2800">
                <a:latin typeface="Calibri"/>
                <a:ea typeface="Calibri"/>
                <a:cs typeface="Calibri"/>
                <a:sym typeface="Calibri"/>
              </a:rPr>
              <a:t>Upon completion of this topic, you should be able to:</a:t>
            </a:r>
            <a:endParaRPr/>
          </a:p>
          <a:p>
            <a:pPr indent="0" lvl="0" marL="0" rtl="0" algn="just">
              <a:lnSpc>
                <a:spcPct val="107000"/>
              </a:lnSpc>
              <a:spcBef>
                <a:spcPts val="0"/>
              </a:spcBef>
              <a:spcAft>
                <a:spcPts val="0"/>
              </a:spcAft>
              <a:buSzPct val="100000"/>
              <a:buNone/>
            </a:pPr>
            <a:r>
              <a:t/>
            </a:r>
            <a:endParaRPr sz="2800">
              <a:latin typeface="Calibri"/>
              <a:ea typeface="Calibri"/>
              <a:cs typeface="Calibri"/>
              <a:sym typeface="Calibri"/>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Introduction to Cash Flow financial statements</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Understand the Cash Flow statement </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Explain the Types of Cash Flow Statements in practice</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Explain the need for Cash Flow statement</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Explain the components of a Cash Flow Statement</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Explain the Categories of the Cash Movement activities</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Prepare a Cash Flow Statement for enterprises</a:t>
            </a:r>
            <a:endParaRPr/>
          </a:p>
          <a:p>
            <a:pPr indent="0" lvl="0" marL="91440" rtl="0" algn="just">
              <a:lnSpc>
                <a:spcPct val="107000"/>
              </a:lnSpc>
              <a:spcBef>
                <a:spcPts val="0"/>
              </a:spcBef>
              <a:spcAft>
                <a:spcPts val="0"/>
              </a:spcAft>
              <a:buSzPct val="100000"/>
              <a:buFont typeface="Noto Sans Symbols"/>
              <a:buNone/>
            </a:pPr>
            <a:r>
              <a:t/>
            </a:r>
            <a:endParaRPr sz="28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11" name="Google Shape;111;p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 business enterprise normally prepares the following two financial statements</a:t>
            </a:r>
            <a:endParaRPr/>
          </a:p>
          <a:p>
            <a:pPr indent="0" lvl="0" marL="0" marR="0" rtl="0" algn="just">
              <a:lnSpc>
                <a:spcPct val="150000"/>
              </a:lnSpc>
              <a:spcBef>
                <a:spcPts val="800"/>
              </a:spcBef>
              <a:spcAft>
                <a:spcPts val="0"/>
              </a:spcAft>
              <a:buSzPts val="2400"/>
              <a:buNone/>
            </a:pPr>
            <a:r>
              <a:rPr lang="en-GB" sz="2400"/>
              <a:t>(i) Profit or loss or income statement which helps to find out the profit or loss made as result of operations of the company over a specified period.</a:t>
            </a:r>
            <a:endParaRPr/>
          </a:p>
          <a:p>
            <a:pPr indent="0" lvl="0" marL="0" marR="0" rtl="0" algn="just">
              <a:lnSpc>
                <a:spcPct val="150000"/>
              </a:lnSpc>
              <a:spcBef>
                <a:spcPts val="800"/>
              </a:spcBef>
              <a:spcAft>
                <a:spcPts val="0"/>
              </a:spcAft>
              <a:buSzPts val="2400"/>
              <a:buNone/>
            </a:pPr>
            <a:r>
              <a:rPr lang="en-GB" sz="2400"/>
              <a:t>(ii) Balance sheet or financial position statement which reflects the state of asset and liabilities of company on a particular period.</a:t>
            </a:r>
            <a:endParaRPr/>
          </a:p>
        </p:txBody>
      </p:sp>
      <p:sp>
        <p:nvSpPr>
          <p:cNvPr id="112" name="Google Shape;112;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3" name="Google Shape;113;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19" name="Google Shape;119;p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Another required financial statement is cash flow statement. This is requirement of International Accounting 7 (IAS 7) which was elaborated earlier in this course. In this course we shall refer the Statement of Cash flow as SCF. </a:t>
            </a:r>
            <a:endParaRPr/>
          </a:p>
          <a:p>
            <a:pPr indent="0" lvl="0" marL="0" marR="0" rtl="0" algn="just">
              <a:lnSpc>
                <a:spcPct val="150000"/>
              </a:lnSpc>
              <a:spcBef>
                <a:spcPts val="800"/>
              </a:spcBef>
              <a:spcAft>
                <a:spcPts val="0"/>
              </a:spcAft>
              <a:buSzPts val="2400"/>
              <a:buNone/>
            </a:pPr>
            <a:r>
              <a:rPr lang="en-GB" sz="2400"/>
              <a:t>The Statement of Cash Flow is a financial statement that shows all sources of cash (Cash inflow) and all the avenues or avenues of spending the cash (Cash outflow). The SCF shows all cash into an entity and all cash out of an entity.</a:t>
            </a:r>
            <a:endParaRPr/>
          </a:p>
        </p:txBody>
      </p:sp>
      <p:sp>
        <p:nvSpPr>
          <p:cNvPr id="120" name="Google Shape;120;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1" name="Google Shape;121;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IMPORTANCE OF CASH AND CASH EQUIVALENCE TO AN ORGANIZATION </a:t>
            </a:r>
            <a:endParaRPr/>
          </a:p>
          <a:p>
            <a:pPr indent="0" lvl="0" marL="0" marR="0" rtl="0" algn="just">
              <a:lnSpc>
                <a:spcPct val="150000"/>
              </a:lnSpc>
              <a:spcBef>
                <a:spcPts val="800"/>
              </a:spcBef>
              <a:spcAft>
                <a:spcPts val="0"/>
              </a:spcAft>
              <a:buSzPts val="2400"/>
              <a:buNone/>
            </a:pPr>
            <a:r>
              <a:rPr lang="en-GB" sz="2400"/>
              <a:t>Cash is the most important measure of liquidity status of an organization. Cash is an important measure to an organization just is blood to the body. Without cash, the organization will not be able to meet its obligations and will therefore be technically be dead, because the organization ceases to be a going concern when it fails to meet its  financial obligations. </a:t>
            </a:r>
            <a:endParaRPr sz="2400"/>
          </a:p>
        </p:txBody>
      </p:sp>
      <p:sp>
        <p:nvSpPr>
          <p:cNvPr id="127" name="Google Shape;127;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8" name="Google Shape;128;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2" name="Shape 132"/>
        <p:cNvGrpSpPr/>
        <p:nvPr/>
      </p:nvGrpSpPr>
      <p:grpSpPr>
        <a:xfrm>
          <a:off x="0" y="0"/>
          <a:ext cx="0" cy="0"/>
          <a:chOff x="0" y="0"/>
          <a:chExt cx="0" cy="0"/>
        </a:xfrm>
      </p:grpSpPr>
      <p:sp>
        <p:nvSpPr>
          <p:cNvPr id="133" name="Google Shape;133;p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IMPORTANCE OF CASH AND CASH EQUIVALENCE TO AN ORGANIZATION </a:t>
            </a:r>
            <a:endParaRPr/>
          </a:p>
          <a:p>
            <a:pPr indent="0" lvl="0" marL="0" marR="0" rtl="0" algn="just">
              <a:lnSpc>
                <a:spcPct val="150000"/>
              </a:lnSpc>
              <a:spcBef>
                <a:spcPts val="800"/>
              </a:spcBef>
              <a:spcAft>
                <a:spcPts val="0"/>
              </a:spcAft>
              <a:buSzPts val="2400"/>
              <a:buNone/>
            </a:pPr>
            <a:r>
              <a:rPr lang="en-GB" sz="2400"/>
              <a:t>Cash is a necessary resource as well as a means for organisations to acquire more resources. For a well-managed cash resource, a company or organisation is able to buy assets, pay workers, service debt and regulate tasks. This cash management is an important and critical aspect in the whole area of working capital management. </a:t>
            </a:r>
            <a:endParaRPr/>
          </a:p>
        </p:txBody>
      </p:sp>
      <p:sp>
        <p:nvSpPr>
          <p:cNvPr id="134" name="Google Shape;134;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5" name="Google Shape;135;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9" name="Shape 139"/>
        <p:cNvGrpSpPr/>
        <p:nvPr/>
      </p:nvGrpSpPr>
      <p:grpSpPr>
        <a:xfrm>
          <a:off x="0" y="0"/>
          <a:ext cx="0" cy="0"/>
          <a:chOff x="0" y="0"/>
          <a:chExt cx="0" cy="0"/>
        </a:xfrm>
      </p:grpSpPr>
      <p:sp>
        <p:nvSpPr>
          <p:cNvPr id="140" name="Google Shape;140;p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IMPORTANCE OF CASH AND CASH EQUIVALENCE TO AN ORGANIZATION </a:t>
            </a:r>
            <a:endParaRPr/>
          </a:p>
          <a:p>
            <a:pPr indent="0" lvl="0" marL="0" marR="0" rtl="0" algn="just">
              <a:lnSpc>
                <a:spcPct val="150000"/>
              </a:lnSpc>
              <a:spcBef>
                <a:spcPts val="800"/>
              </a:spcBef>
              <a:spcAft>
                <a:spcPts val="0"/>
              </a:spcAft>
              <a:buSzPts val="2400"/>
              <a:buNone/>
            </a:pPr>
            <a:r>
              <a:rPr lang="en-GB" sz="2400"/>
              <a:t>A prudent working capital management allows a company to meet its maturing obligations as they fall due, thus ensuring stability. </a:t>
            </a:r>
            <a:endParaRPr/>
          </a:p>
          <a:p>
            <a:pPr indent="0" lvl="0" marL="0" marR="0" rtl="0" algn="just">
              <a:lnSpc>
                <a:spcPct val="150000"/>
              </a:lnSpc>
              <a:spcBef>
                <a:spcPts val="800"/>
              </a:spcBef>
              <a:spcAft>
                <a:spcPts val="0"/>
              </a:spcAft>
              <a:buSzPts val="2400"/>
              <a:buNone/>
            </a:pPr>
            <a:r>
              <a:rPr lang="en-GB" sz="2400"/>
              <a:t>Cash ratio = Cash in hand/bank + short term marketable securities</a:t>
            </a:r>
            <a:endParaRPr/>
          </a:p>
          <a:p>
            <a:pPr indent="0" lvl="0" marL="0" marR="0" rtl="0" algn="just">
              <a:lnSpc>
                <a:spcPct val="150000"/>
              </a:lnSpc>
              <a:spcBef>
                <a:spcPts val="800"/>
              </a:spcBef>
              <a:spcAft>
                <a:spcPts val="0"/>
              </a:spcAft>
              <a:buSzPts val="2400"/>
              <a:buNone/>
            </a:pPr>
            <a:r>
              <a:rPr lang="en-GB" sz="2400"/>
              <a:t>	                         Current liabilities</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This is a refinement of the acid test ratio indicating the ability of the firm to meet its current liabilities from its most liquid resources.</a:t>
            </a:r>
            <a:endParaRPr/>
          </a:p>
        </p:txBody>
      </p:sp>
      <p:sp>
        <p:nvSpPr>
          <p:cNvPr id="141" name="Google Shape;141;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2" name="Google Shape;142;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143" name="Google Shape;143;p7"/>
          <p:cNvCxnSpPr/>
          <p:nvPr/>
        </p:nvCxnSpPr>
        <p:spPr>
          <a:xfrm>
            <a:off x="2159000" y="3797300"/>
            <a:ext cx="6781800" cy="0"/>
          </a:xfrm>
          <a:prstGeom prst="straightConnector1">
            <a:avLst/>
          </a:prstGeom>
          <a:noFill/>
          <a:ln cap="flat" cmpd="sng" w="9525">
            <a:solidFill>
              <a:schemeClr val="dk1"/>
            </a:solidFill>
            <a:prstDash val="solid"/>
            <a:round/>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7" name="Shape 147"/>
        <p:cNvGrpSpPr/>
        <p:nvPr/>
      </p:nvGrpSpPr>
      <p:grpSpPr>
        <a:xfrm>
          <a:off x="0" y="0"/>
          <a:ext cx="0" cy="0"/>
          <a:chOff x="0" y="0"/>
          <a:chExt cx="0" cy="0"/>
        </a:xfrm>
      </p:grpSpPr>
      <p:sp>
        <p:nvSpPr>
          <p:cNvPr id="148" name="Google Shape;148;p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IMPORTANCE OF CASH AND CASH EQUIVALENCE TO AN ORGANIZATION </a:t>
            </a:r>
            <a:endParaRPr/>
          </a:p>
          <a:p>
            <a:pPr indent="0" lvl="0" marL="0" marR="0" rtl="0" algn="just">
              <a:lnSpc>
                <a:spcPct val="150000"/>
              </a:lnSpc>
              <a:spcBef>
                <a:spcPts val="800"/>
              </a:spcBef>
              <a:spcAft>
                <a:spcPts val="0"/>
              </a:spcAft>
              <a:buSzPts val="2400"/>
              <a:buNone/>
            </a:pPr>
            <a:r>
              <a:rPr lang="en-GB" sz="2400"/>
              <a:t>Short term marketable securities refers to short term investment of the firm which can be converted into cash within a very short period e.g commercial paper and treasury bills.</a:t>
            </a:r>
            <a:endParaRPr/>
          </a:p>
        </p:txBody>
      </p:sp>
      <p:sp>
        <p:nvSpPr>
          <p:cNvPr id="149" name="Google Shape;149;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0" name="Google Shape;150;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4" name="Shape 154"/>
        <p:cNvGrpSpPr/>
        <p:nvPr/>
      </p:nvGrpSpPr>
      <p:grpSpPr>
        <a:xfrm>
          <a:off x="0" y="0"/>
          <a:ext cx="0" cy="0"/>
          <a:chOff x="0" y="0"/>
          <a:chExt cx="0" cy="0"/>
        </a:xfrm>
      </p:grpSpPr>
      <p:sp>
        <p:nvSpPr>
          <p:cNvPr id="155" name="Google Shape;155;p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IMPORTANCE OF CASH AND CASH EQUIVALENCE TO AN ORGANIZATION </a:t>
            </a:r>
            <a:endParaRPr/>
          </a:p>
          <a:p>
            <a:pPr indent="0" lvl="0" marL="0" marR="0" rtl="0" algn="just">
              <a:lnSpc>
                <a:spcPct val="150000"/>
              </a:lnSpc>
              <a:spcBef>
                <a:spcPts val="800"/>
              </a:spcBef>
              <a:spcAft>
                <a:spcPts val="0"/>
              </a:spcAft>
              <a:buSzPts val="2400"/>
              <a:buNone/>
            </a:pPr>
            <a:r>
              <a:rPr lang="en-GB" sz="2400"/>
              <a:t>According to Keynes in his General Economic theory developed in 1990, business hold cash in order to fulfill various motives as follows; Precautionary motive, which means holding cash to meet future emergencies that may arise, transaction motive which means holding cash to meet current  business operations needs and speculative motive which entails holding cash with the objective of securing profits or enabling an organization to be in a position to take advantage of emerging business opportunities. </a:t>
            </a:r>
            <a:endParaRPr/>
          </a:p>
        </p:txBody>
      </p:sp>
      <p:sp>
        <p:nvSpPr>
          <p:cNvPr id="156" name="Google Shape;156;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7" name="Google Shape;157;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1" name="Shape 161"/>
        <p:cNvGrpSpPr/>
        <p:nvPr/>
      </p:nvGrpSpPr>
      <p:grpSpPr>
        <a:xfrm>
          <a:off x="0" y="0"/>
          <a:ext cx="0" cy="0"/>
          <a:chOff x="0" y="0"/>
          <a:chExt cx="0" cy="0"/>
        </a:xfrm>
      </p:grpSpPr>
      <p:sp>
        <p:nvSpPr>
          <p:cNvPr id="162" name="Google Shape;162;p1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IMPORTANCE OF CASH AND CASH EQUIVALENCE TO AN ORGANIZATION </a:t>
            </a:r>
            <a:endParaRPr/>
          </a:p>
          <a:p>
            <a:pPr indent="0" lvl="0" marL="0" marR="0" rtl="0" algn="just">
              <a:lnSpc>
                <a:spcPct val="150000"/>
              </a:lnSpc>
              <a:spcBef>
                <a:spcPts val="800"/>
              </a:spcBef>
              <a:spcAft>
                <a:spcPts val="0"/>
              </a:spcAft>
              <a:buSzPts val="2400"/>
              <a:buNone/>
            </a:pPr>
            <a:r>
              <a:rPr lang="en-GB" sz="2400"/>
              <a:t>Cash which is an internal source of financing is the cheapest source of  financing in the organisation’s capital structure and according Pecking Order Theory,  which was proposed by Myers and Mailuf (1984) , firms should opt to using internal financing to debt and equity financing  as it is a cheaper source of financing. </a:t>
            </a:r>
            <a:endParaRPr/>
          </a:p>
        </p:txBody>
      </p:sp>
      <p:sp>
        <p:nvSpPr>
          <p:cNvPr id="163" name="Google Shape;163;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4" name="Google Shape;164;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8" name="Shape 168"/>
        <p:cNvGrpSpPr/>
        <p:nvPr/>
      </p:nvGrpSpPr>
      <p:grpSpPr>
        <a:xfrm>
          <a:off x="0" y="0"/>
          <a:ext cx="0" cy="0"/>
          <a:chOff x="0" y="0"/>
          <a:chExt cx="0" cy="0"/>
        </a:xfrm>
      </p:grpSpPr>
      <p:sp>
        <p:nvSpPr>
          <p:cNvPr id="169" name="Google Shape;169;p1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NEED FOR CASH FLOW STATEMENT</a:t>
            </a:r>
            <a:endParaRPr/>
          </a:p>
          <a:p>
            <a:pPr indent="0" lvl="0" marL="0" marR="0" rtl="0" algn="just">
              <a:lnSpc>
                <a:spcPct val="150000"/>
              </a:lnSpc>
              <a:spcBef>
                <a:spcPts val="800"/>
              </a:spcBef>
              <a:spcAft>
                <a:spcPts val="0"/>
              </a:spcAft>
              <a:buSzPts val="2400"/>
              <a:buNone/>
            </a:pPr>
            <a:r>
              <a:rPr lang="en-GB" sz="2400"/>
              <a:t>Users of financial statements, require understanding how the business generated cash and how the cash was used. Unlike the income statement where profit reported is influenced by accounting policies and estimates, cash flow indicates the performance of the business enterprise without such influences, therefore provide a better perspective to evaluating the performance.</a:t>
            </a:r>
            <a:endParaRPr/>
          </a:p>
          <a:p>
            <a:pPr indent="0" lvl="0" marL="0" marR="0" rtl="0" algn="just">
              <a:lnSpc>
                <a:spcPct val="150000"/>
              </a:lnSpc>
              <a:spcBef>
                <a:spcPts val="800"/>
              </a:spcBef>
              <a:spcAft>
                <a:spcPts val="0"/>
              </a:spcAft>
              <a:buSzPts val="2400"/>
              <a:buNone/>
            </a:pPr>
            <a:r>
              <a:rPr lang="en-GB" sz="2400"/>
              <a:t>Remember that a business enterprise can be making profits, while at the same time suffering from cash crisis. This can lead to business enterprise wind up.</a:t>
            </a:r>
            <a:endParaRPr/>
          </a:p>
        </p:txBody>
      </p:sp>
      <p:sp>
        <p:nvSpPr>
          <p:cNvPr id="170" name="Google Shape;170;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1" name="Google Shape;171;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5" name="Shape 175"/>
        <p:cNvGrpSpPr/>
        <p:nvPr/>
      </p:nvGrpSpPr>
      <p:grpSpPr>
        <a:xfrm>
          <a:off x="0" y="0"/>
          <a:ext cx="0" cy="0"/>
          <a:chOff x="0" y="0"/>
          <a:chExt cx="0" cy="0"/>
        </a:xfrm>
      </p:grpSpPr>
      <p:sp>
        <p:nvSpPr>
          <p:cNvPr id="176" name="Google Shape;176;p1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Indirect Method for Preparing the Cash Flow Statement</a:t>
            </a:r>
            <a:endParaRPr/>
          </a:p>
          <a:p>
            <a:pPr indent="0" lvl="0" marL="0" marR="0" rtl="0" algn="just">
              <a:lnSpc>
                <a:spcPct val="150000"/>
              </a:lnSpc>
              <a:spcBef>
                <a:spcPts val="800"/>
              </a:spcBef>
              <a:spcAft>
                <a:spcPts val="0"/>
              </a:spcAft>
              <a:buSzPts val="2400"/>
              <a:buNone/>
            </a:pPr>
            <a:r>
              <a:rPr b="1" lang="en-GB" sz="2400"/>
              <a:t>COMPONENTS OF A CASH FLOW</a:t>
            </a:r>
            <a:endParaRPr/>
          </a:p>
          <a:p>
            <a:pPr indent="0" lvl="0" marL="0" marR="0" rtl="0" algn="just">
              <a:lnSpc>
                <a:spcPct val="150000"/>
              </a:lnSpc>
              <a:spcBef>
                <a:spcPts val="800"/>
              </a:spcBef>
              <a:spcAft>
                <a:spcPts val="0"/>
              </a:spcAft>
              <a:buSzPts val="2400"/>
              <a:buNone/>
            </a:pPr>
            <a:r>
              <a:rPr lang="en-GB" sz="2400"/>
              <a:t>Cash flow statement summaries the cashbook, by reconciling the opening and closing balance of the cash and cash equivalents. Cash equivalents refer to liquid assets which can easily be transferred into cash and include;</a:t>
            </a:r>
            <a:endParaRPr/>
          </a:p>
          <a:p>
            <a:pPr indent="0" lvl="0" marL="0" marR="0" rtl="0" algn="just">
              <a:lnSpc>
                <a:spcPct val="150000"/>
              </a:lnSpc>
              <a:spcBef>
                <a:spcPts val="800"/>
              </a:spcBef>
              <a:spcAft>
                <a:spcPts val="0"/>
              </a:spcAft>
              <a:buSzPts val="2400"/>
              <a:buNone/>
            </a:pPr>
            <a:r>
              <a:rPr lang="en-GB" sz="2400"/>
              <a:t>(i) Cash</a:t>
            </a:r>
            <a:endParaRPr/>
          </a:p>
          <a:p>
            <a:pPr indent="0" lvl="0" marL="0" marR="0" rtl="0" algn="just">
              <a:lnSpc>
                <a:spcPct val="150000"/>
              </a:lnSpc>
              <a:spcBef>
                <a:spcPts val="800"/>
              </a:spcBef>
              <a:spcAft>
                <a:spcPts val="0"/>
              </a:spcAft>
              <a:buSzPts val="2400"/>
              <a:buNone/>
            </a:pPr>
            <a:r>
              <a:rPr lang="en-GB" sz="2400"/>
              <a:t>(ii) Demanded deposits in banks</a:t>
            </a:r>
            <a:endParaRPr/>
          </a:p>
          <a:p>
            <a:pPr indent="0" lvl="0" marL="0" marR="0" rtl="0" algn="just">
              <a:lnSpc>
                <a:spcPct val="150000"/>
              </a:lnSpc>
              <a:spcBef>
                <a:spcPts val="800"/>
              </a:spcBef>
              <a:spcAft>
                <a:spcPts val="0"/>
              </a:spcAft>
              <a:buSzPts val="2400"/>
              <a:buNone/>
            </a:pPr>
            <a:r>
              <a:rPr lang="en-GB" sz="2400"/>
              <a:t>(iii) Short term investments</a:t>
            </a:r>
            <a:endParaRPr/>
          </a:p>
          <a:p>
            <a:pPr indent="0" lvl="0" marL="0" marR="0" rtl="0" algn="just">
              <a:lnSpc>
                <a:spcPct val="150000"/>
              </a:lnSpc>
              <a:spcBef>
                <a:spcPts val="800"/>
              </a:spcBef>
              <a:spcAft>
                <a:spcPts val="0"/>
              </a:spcAft>
              <a:buSzPts val="2400"/>
              <a:buNone/>
            </a:pPr>
            <a:r>
              <a:rPr lang="en-GB" sz="2400"/>
              <a:t>(iv) Bank overdraft</a:t>
            </a:r>
            <a:endParaRPr/>
          </a:p>
        </p:txBody>
      </p:sp>
      <p:sp>
        <p:nvSpPr>
          <p:cNvPr id="177" name="Google Shape;177;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8" name="Google Shape;178;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2" name="Shape 182"/>
        <p:cNvGrpSpPr/>
        <p:nvPr/>
      </p:nvGrpSpPr>
      <p:grpSpPr>
        <a:xfrm>
          <a:off x="0" y="0"/>
          <a:ext cx="0" cy="0"/>
          <a:chOff x="0" y="0"/>
          <a:chExt cx="0" cy="0"/>
        </a:xfrm>
      </p:grpSpPr>
      <p:sp>
        <p:nvSpPr>
          <p:cNvPr id="183" name="Google Shape;183;p1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COMPONENTS OF A CASH FLOW</a:t>
            </a:r>
            <a:endParaRPr/>
          </a:p>
          <a:p>
            <a:pPr indent="0" lvl="0" marL="0" marR="0" rtl="0" algn="just">
              <a:lnSpc>
                <a:spcPct val="150000"/>
              </a:lnSpc>
              <a:spcBef>
                <a:spcPts val="800"/>
              </a:spcBef>
              <a:spcAft>
                <a:spcPts val="0"/>
              </a:spcAft>
              <a:buSzPts val="2400"/>
              <a:buNone/>
            </a:pPr>
            <a:r>
              <a:t/>
            </a:r>
            <a:endParaRPr b="1" sz="2400"/>
          </a:p>
          <a:p>
            <a:pPr indent="0" lvl="0" marL="0" marR="0" rtl="0" algn="just">
              <a:lnSpc>
                <a:spcPct val="150000"/>
              </a:lnSpc>
              <a:spcBef>
                <a:spcPts val="800"/>
              </a:spcBef>
              <a:spcAft>
                <a:spcPts val="0"/>
              </a:spcAft>
              <a:buSzPts val="2400"/>
              <a:buNone/>
            </a:pPr>
            <a:r>
              <a:rPr b="1" lang="en-GB" sz="2400"/>
              <a:t>The cash movement activities are classified into 3 categories</a:t>
            </a:r>
            <a:endParaRPr/>
          </a:p>
          <a:p>
            <a:pPr indent="0" lvl="0" marL="0" marR="0" rtl="0" algn="just">
              <a:lnSpc>
                <a:spcPct val="150000"/>
              </a:lnSpc>
              <a:spcBef>
                <a:spcPts val="800"/>
              </a:spcBef>
              <a:spcAft>
                <a:spcPts val="0"/>
              </a:spcAft>
              <a:buSzPts val="2400"/>
              <a:buNone/>
            </a:pPr>
            <a:r>
              <a:rPr lang="en-GB" sz="2400"/>
              <a:t>(i) Operating cash movement/ activities </a:t>
            </a:r>
            <a:endParaRPr/>
          </a:p>
          <a:p>
            <a:pPr indent="0" lvl="0" marL="0" marR="0" rtl="0" algn="just">
              <a:lnSpc>
                <a:spcPct val="150000"/>
              </a:lnSpc>
              <a:spcBef>
                <a:spcPts val="800"/>
              </a:spcBef>
              <a:spcAft>
                <a:spcPts val="0"/>
              </a:spcAft>
              <a:buSzPts val="2400"/>
              <a:buNone/>
            </a:pPr>
            <a:r>
              <a:rPr lang="en-GB" sz="2400"/>
              <a:t>(ii) Investing cash movement/ activities </a:t>
            </a:r>
            <a:endParaRPr/>
          </a:p>
          <a:p>
            <a:pPr indent="0" lvl="0" marL="0" marR="0" rtl="0" algn="just">
              <a:lnSpc>
                <a:spcPct val="150000"/>
              </a:lnSpc>
              <a:spcBef>
                <a:spcPts val="800"/>
              </a:spcBef>
              <a:spcAft>
                <a:spcPts val="0"/>
              </a:spcAft>
              <a:buSzPts val="2400"/>
              <a:buNone/>
            </a:pPr>
            <a:r>
              <a:rPr lang="en-GB" sz="2400"/>
              <a:t>(iii) Financial cash movement/ activities</a:t>
            </a:r>
            <a:endParaRPr/>
          </a:p>
        </p:txBody>
      </p:sp>
      <p:sp>
        <p:nvSpPr>
          <p:cNvPr id="184" name="Google Shape;184;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5" name="Google Shape;185;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9" name="Shape 189"/>
        <p:cNvGrpSpPr/>
        <p:nvPr/>
      </p:nvGrpSpPr>
      <p:grpSpPr>
        <a:xfrm>
          <a:off x="0" y="0"/>
          <a:ext cx="0" cy="0"/>
          <a:chOff x="0" y="0"/>
          <a:chExt cx="0" cy="0"/>
        </a:xfrm>
      </p:grpSpPr>
      <p:sp>
        <p:nvSpPr>
          <p:cNvPr id="190" name="Google Shape;190;p1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lang="en-GB" sz="2400"/>
              <a:t>These are the core activities of any business. They reflect the main or ordinary business activities. They indicate the net amount generated from business customers, after meeting all the necessary expenses to raise that revenue. Operating cash flows are most importance because they indicate ability of the business to sustain its activities Operating cash flow can be determined directly or indirectly</a:t>
            </a:r>
            <a:endParaRPr/>
          </a:p>
        </p:txBody>
      </p:sp>
      <p:sp>
        <p:nvSpPr>
          <p:cNvPr id="191" name="Google Shape;191;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2" name="Google Shape;192;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6" name="Shape 196"/>
        <p:cNvGrpSpPr/>
        <p:nvPr/>
      </p:nvGrpSpPr>
      <p:grpSpPr>
        <a:xfrm>
          <a:off x="0" y="0"/>
          <a:ext cx="0" cy="0"/>
          <a:chOff x="0" y="0"/>
          <a:chExt cx="0" cy="0"/>
        </a:xfrm>
      </p:grpSpPr>
      <p:sp>
        <p:nvSpPr>
          <p:cNvPr id="197" name="Google Shape;197;p1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b="1" lang="en-GB" sz="2400"/>
              <a:t>(i) Directly;</a:t>
            </a:r>
            <a:endParaRPr/>
          </a:p>
          <a:p>
            <a:pPr indent="0" lvl="0" marL="0" marR="0" rtl="0" algn="just">
              <a:lnSpc>
                <a:spcPct val="150000"/>
              </a:lnSpc>
              <a:spcBef>
                <a:spcPts val="800"/>
              </a:spcBef>
              <a:spcAft>
                <a:spcPts val="0"/>
              </a:spcAft>
              <a:buSzPts val="2400"/>
              <a:buNone/>
            </a:pPr>
            <a:r>
              <a:rPr lang="en-GB" sz="2400"/>
              <a:t>Cash received is compared with cash paid in ordinary activities of business, which can be determined from cash book or from control ledger. The format is as follows:</a:t>
            </a:r>
            <a:endParaRPr/>
          </a:p>
          <a:p>
            <a:pPr indent="0" lvl="0" marL="0" marR="0" rtl="0" algn="just">
              <a:lnSpc>
                <a:spcPct val="150000"/>
              </a:lnSpc>
              <a:spcBef>
                <a:spcPts val="800"/>
              </a:spcBef>
              <a:spcAft>
                <a:spcPts val="0"/>
              </a:spcAft>
              <a:buSzPts val="2400"/>
              <a:buNone/>
            </a:pPr>
            <a:r>
              <a:rPr lang="en-GB" sz="2400"/>
              <a:t>Cash paid for operating expense                     (XX)</a:t>
            </a:r>
            <a:endParaRPr/>
          </a:p>
          <a:p>
            <a:pPr indent="0" lvl="0" marL="0" marR="0" rtl="0" algn="just">
              <a:lnSpc>
                <a:spcPct val="150000"/>
              </a:lnSpc>
              <a:spcBef>
                <a:spcPts val="800"/>
              </a:spcBef>
              <a:spcAft>
                <a:spcPts val="0"/>
              </a:spcAft>
              <a:buSzPts val="2400"/>
              <a:buNone/>
            </a:pPr>
            <a:r>
              <a:rPr lang="en-GB" sz="2400"/>
              <a:t>                                                                      XX</a:t>
            </a:r>
            <a:endParaRPr/>
          </a:p>
        </p:txBody>
      </p:sp>
      <p:sp>
        <p:nvSpPr>
          <p:cNvPr id="198" name="Google Shape;198;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9" name="Google Shape;199;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200" name="Google Shape;200;p15"/>
          <p:cNvCxnSpPr/>
          <p:nvPr/>
        </p:nvCxnSpPr>
        <p:spPr>
          <a:xfrm>
            <a:off x="6261100" y="4533900"/>
            <a:ext cx="927100" cy="0"/>
          </a:xfrm>
          <a:prstGeom prst="straightConnector1">
            <a:avLst/>
          </a:prstGeom>
          <a:noFill/>
          <a:ln cap="flat" cmpd="sng" w="9525">
            <a:solidFill>
              <a:schemeClr val="dk1"/>
            </a:solidFill>
            <a:prstDash val="solid"/>
            <a:round/>
            <a:headEnd len="sm" w="sm" type="none"/>
            <a:tailEnd len="sm" w="sm"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4" name="Shape 204"/>
        <p:cNvGrpSpPr/>
        <p:nvPr/>
      </p:nvGrpSpPr>
      <p:grpSpPr>
        <a:xfrm>
          <a:off x="0" y="0"/>
          <a:ext cx="0" cy="0"/>
          <a:chOff x="0" y="0"/>
          <a:chExt cx="0" cy="0"/>
        </a:xfrm>
      </p:grpSpPr>
      <p:sp>
        <p:nvSpPr>
          <p:cNvPr id="205" name="Google Shape;205;p1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b="1" lang="en-GB" sz="2400"/>
              <a:t>(ii) Indirectly:</a:t>
            </a:r>
            <a:endParaRPr/>
          </a:p>
          <a:p>
            <a:pPr indent="0" lvl="0" marL="0" marR="0" rtl="0" algn="just">
              <a:lnSpc>
                <a:spcPct val="150000"/>
              </a:lnSpc>
              <a:spcBef>
                <a:spcPts val="800"/>
              </a:spcBef>
              <a:spcAft>
                <a:spcPts val="0"/>
              </a:spcAft>
              <a:buSzPts val="2400"/>
              <a:buNone/>
            </a:pPr>
            <a:r>
              <a:rPr lang="en-GB" sz="2400"/>
              <a:t>Companies may choose to use either the direct method or the indirect method when preparing the SCF section cash flows from operating activities. However, the indirect method is the dominant method used and the one we will explain. Under the indirect method, the SCF section cash flows from operating activities begins with the amount of net income, which is taken from the company's income statement. </a:t>
            </a:r>
            <a:endParaRPr/>
          </a:p>
        </p:txBody>
      </p:sp>
      <p:sp>
        <p:nvSpPr>
          <p:cNvPr id="206" name="Google Shape;206;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7" name="Google Shape;207;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1" name="Shape 211"/>
        <p:cNvGrpSpPr/>
        <p:nvPr/>
      </p:nvGrpSpPr>
      <p:grpSpPr>
        <a:xfrm>
          <a:off x="0" y="0"/>
          <a:ext cx="0" cy="0"/>
          <a:chOff x="0" y="0"/>
          <a:chExt cx="0" cy="0"/>
        </a:xfrm>
      </p:grpSpPr>
      <p:sp>
        <p:nvSpPr>
          <p:cNvPr id="212" name="Google Shape;212;p1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b="1" lang="en-GB" sz="2400"/>
              <a:t>(ii) Indirectly:</a:t>
            </a:r>
            <a:endParaRPr/>
          </a:p>
          <a:p>
            <a:pPr indent="0" lvl="0" marL="0" marR="0" rtl="0" algn="just">
              <a:lnSpc>
                <a:spcPct val="150000"/>
              </a:lnSpc>
              <a:spcBef>
                <a:spcPts val="800"/>
              </a:spcBef>
              <a:spcAft>
                <a:spcPts val="0"/>
              </a:spcAft>
              <a:buSzPts val="2400"/>
              <a:buNone/>
            </a:pPr>
            <a:r>
              <a:rPr lang="en-GB" sz="2400"/>
              <a:t>Since the net income was based on the accrual method of accounting, the amount of net income must be adjusted to the cash amount. If an adjustment to the amount of net income is in parentheses, it is subtracted from net income. It indicates that the cash amount was less than the related amount on the income statement. Adjustments in parentheses can also be interpreted to be unfavorable for the company's cash balance. </a:t>
            </a:r>
            <a:endParaRPr/>
          </a:p>
        </p:txBody>
      </p:sp>
      <p:sp>
        <p:nvSpPr>
          <p:cNvPr id="213" name="Google Shape;213;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4" name="Google Shape;214;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8" name="Shape 218"/>
        <p:cNvGrpSpPr/>
        <p:nvPr/>
      </p:nvGrpSpPr>
      <p:grpSpPr>
        <a:xfrm>
          <a:off x="0" y="0"/>
          <a:ext cx="0" cy="0"/>
          <a:chOff x="0" y="0"/>
          <a:chExt cx="0" cy="0"/>
        </a:xfrm>
      </p:grpSpPr>
      <p:sp>
        <p:nvSpPr>
          <p:cNvPr id="219" name="Google Shape;219;p1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b="1" lang="en-GB" sz="2400"/>
              <a:t>(ii) Indirectly:</a:t>
            </a:r>
            <a:endParaRPr/>
          </a:p>
          <a:p>
            <a:pPr indent="0" lvl="0" marL="0" marR="0" rtl="0" algn="just">
              <a:lnSpc>
                <a:spcPct val="150000"/>
              </a:lnSpc>
              <a:spcBef>
                <a:spcPts val="800"/>
              </a:spcBef>
              <a:spcAft>
                <a:spcPts val="0"/>
              </a:spcAft>
              <a:buSzPts val="2400"/>
              <a:buNone/>
            </a:pPr>
            <a:r>
              <a:rPr lang="en-GB" sz="2400"/>
              <a:t>An adjustment to net income that is not in parentheses is a positive amount, which indicates the cash amount was more than the related amount on the income statement. A positive adjustment can also be interpreted to be favorable for the company's cash balance. Under this method operating profits is reconciled with operating cash flow. Operating profit is profit before interest and tax (EBIT) which is adjusted with non -cash flow items. Non-cash items are as given below.</a:t>
            </a:r>
            <a:endParaRPr/>
          </a:p>
        </p:txBody>
      </p:sp>
      <p:sp>
        <p:nvSpPr>
          <p:cNvPr id="220" name="Google Shape;220;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1" name="Google Shape;221;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5" name="Shape 225"/>
        <p:cNvGrpSpPr/>
        <p:nvPr/>
      </p:nvGrpSpPr>
      <p:grpSpPr>
        <a:xfrm>
          <a:off x="0" y="0"/>
          <a:ext cx="0" cy="0"/>
          <a:chOff x="0" y="0"/>
          <a:chExt cx="0" cy="0"/>
        </a:xfrm>
      </p:grpSpPr>
      <p:sp>
        <p:nvSpPr>
          <p:cNvPr id="226" name="Google Shape;226;p1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lang="en-GB" sz="2400"/>
              <a:t>(i) Non-cash expenses</a:t>
            </a:r>
            <a:endParaRPr/>
          </a:p>
          <a:p>
            <a:pPr indent="0" lvl="0" marL="0" marR="0" rtl="0" algn="just">
              <a:lnSpc>
                <a:spcPct val="150000"/>
              </a:lnSpc>
              <a:spcBef>
                <a:spcPts val="800"/>
              </a:spcBef>
              <a:spcAft>
                <a:spcPts val="0"/>
              </a:spcAft>
              <a:buSzPts val="2400"/>
              <a:buNone/>
            </a:pPr>
            <a:r>
              <a:rPr lang="en-GB" sz="2400"/>
              <a:t>These are items subtracted from P&amp;L but do not involve payment. As a result, they should be added back. They include: depreciation, impairment losses, and losses on disposal among others. These refer to any cash paid in a period before it is recognized in the P&amp;L statement. Mainly entail use of cash but no effect on profit as a result they should therefore be subtracted.</a:t>
            </a:r>
            <a:endParaRPr/>
          </a:p>
        </p:txBody>
      </p:sp>
      <p:sp>
        <p:nvSpPr>
          <p:cNvPr id="227" name="Google Shape;227;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8" name="Google Shape;228;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2" name="Shape 232"/>
        <p:cNvGrpSpPr/>
        <p:nvPr/>
      </p:nvGrpSpPr>
      <p:grpSpPr>
        <a:xfrm>
          <a:off x="0" y="0"/>
          <a:ext cx="0" cy="0"/>
          <a:chOff x="0" y="0"/>
          <a:chExt cx="0" cy="0"/>
        </a:xfrm>
      </p:grpSpPr>
      <p:sp>
        <p:nvSpPr>
          <p:cNvPr id="233" name="Google Shape;233;p2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lang="en-GB" sz="2400"/>
              <a:t>(i) Non-cash expenses</a:t>
            </a:r>
            <a:endParaRPr/>
          </a:p>
          <a:p>
            <a:pPr indent="0" lvl="0" marL="0" marR="0" rtl="0" algn="just">
              <a:lnSpc>
                <a:spcPct val="150000"/>
              </a:lnSpc>
              <a:spcBef>
                <a:spcPts val="800"/>
              </a:spcBef>
              <a:spcAft>
                <a:spcPts val="0"/>
              </a:spcAft>
              <a:buSzPts val="2400"/>
              <a:buNone/>
            </a:pPr>
            <a:r>
              <a:rPr lang="en-GB" sz="2400"/>
              <a:t>Examples include-</a:t>
            </a:r>
            <a:endParaRPr/>
          </a:p>
          <a:p>
            <a:pPr indent="0" lvl="0" marL="0" marR="0" rtl="0" algn="just">
              <a:lnSpc>
                <a:spcPct val="150000"/>
              </a:lnSpc>
              <a:spcBef>
                <a:spcPts val="800"/>
              </a:spcBef>
              <a:spcAft>
                <a:spcPts val="0"/>
              </a:spcAft>
              <a:buSzPts val="2400"/>
              <a:buNone/>
            </a:pPr>
            <a:r>
              <a:rPr lang="en-GB" sz="2400"/>
              <a:t>• Increase in debtors:</a:t>
            </a:r>
            <a:endParaRPr/>
          </a:p>
          <a:p>
            <a:pPr indent="0" lvl="0" marL="0" marR="0" rtl="0" algn="just">
              <a:lnSpc>
                <a:spcPct val="150000"/>
              </a:lnSpc>
              <a:spcBef>
                <a:spcPts val="800"/>
              </a:spcBef>
              <a:spcAft>
                <a:spcPts val="0"/>
              </a:spcAft>
              <a:buSzPts val="2400"/>
              <a:buNone/>
            </a:pPr>
            <a:r>
              <a:rPr lang="en-GB" sz="2400"/>
              <a:t>• Increase in stock</a:t>
            </a:r>
            <a:endParaRPr/>
          </a:p>
          <a:p>
            <a:pPr indent="0" lvl="0" marL="0" marR="0" rtl="0" algn="just">
              <a:lnSpc>
                <a:spcPct val="150000"/>
              </a:lnSpc>
              <a:spcBef>
                <a:spcPts val="800"/>
              </a:spcBef>
              <a:spcAft>
                <a:spcPts val="0"/>
              </a:spcAft>
              <a:buSzPts val="2400"/>
              <a:buNone/>
            </a:pPr>
            <a:r>
              <a:rPr lang="en-GB" sz="2400"/>
              <a:t>• Increase in bills receivables </a:t>
            </a:r>
            <a:endParaRPr/>
          </a:p>
          <a:p>
            <a:pPr indent="0" lvl="0" marL="0" marR="0" rtl="0" algn="just">
              <a:lnSpc>
                <a:spcPct val="150000"/>
              </a:lnSpc>
              <a:spcBef>
                <a:spcPts val="800"/>
              </a:spcBef>
              <a:spcAft>
                <a:spcPts val="0"/>
              </a:spcAft>
              <a:buSzPts val="2400"/>
              <a:buNone/>
            </a:pPr>
            <a:r>
              <a:rPr lang="en-GB" sz="2400"/>
              <a:t>• Decrease in creditors </a:t>
            </a:r>
            <a:endParaRPr/>
          </a:p>
          <a:p>
            <a:pPr indent="0" lvl="0" marL="0" marR="0" rtl="0" algn="just">
              <a:lnSpc>
                <a:spcPct val="150000"/>
              </a:lnSpc>
              <a:spcBef>
                <a:spcPts val="800"/>
              </a:spcBef>
              <a:spcAft>
                <a:spcPts val="0"/>
              </a:spcAft>
              <a:buSzPts val="2400"/>
              <a:buNone/>
            </a:pPr>
            <a:r>
              <a:rPr lang="en-GB" sz="2400"/>
              <a:t>• Decrease in bills payables</a:t>
            </a:r>
            <a:endParaRPr/>
          </a:p>
          <a:p>
            <a:pPr indent="0" lvl="0" marL="0" marR="0" rtl="0" algn="just">
              <a:lnSpc>
                <a:spcPct val="150000"/>
              </a:lnSpc>
              <a:spcBef>
                <a:spcPts val="800"/>
              </a:spcBef>
              <a:spcAft>
                <a:spcPts val="0"/>
              </a:spcAft>
              <a:buSzPts val="2400"/>
              <a:buNone/>
            </a:pPr>
            <a:r>
              <a:t/>
            </a:r>
            <a:endParaRPr sz="2400"/>
          </a:p>
        </p:txBody>
      </p:sp>
      <p:sp>
        <p:nvSpPr>
          <p:cNvPr id="234" name="Google Shape;234;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5" name="Google Shape;235;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9" name="Shape 239"/>
        <p:cNvGrpSpPr/>
        <p:nvPr/>
      </p:nvGrpSpPr>
      <p:grpSpPr>
        <a:xfrm>
          <a:off x="0" y="0"/>
          <a:ext cx="0" cy="0"/>
          <a:chOff x="0" y="0"/>
          <a:chExt cx="0" cy="0"/>
        </a:xfrm>
      </p:grpSpPr>
      <p:sp>
        <p:nvSpPr>
          <p:cNvPr id="240" name="Google Shape;240;p2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lang="en-GB" sz="2400"/>
              <a:t>(ii) Prepayments</a:t>
            </a:r>
            <a:endParaRPr/>
          </a:p>
          <a:p>
            <a:pPr indent="0" lvl="0" marL="0" marR="0" rtl="0" algn="just">
              <a:lnSpc>
                <a:spcPct val="150000"/>
              </a:lnSpc>
              <a:spcBef>
                <a:spcPts val="800"/>
              </a:spcBef>
              <a:spcAft>
                <a:spcPts val="0"/>
              </a:spcAft>
              <a:buSzPts val="2400"/>
              <a:buNone/>
            </a:pPr>
            <a:r>
              <a:rPr lang="en-GB" sz="2400"/>
              <a:t>           Cash received from customer                                       XX </a:t>
            </a:r>
            <a:endParaRPr/>
          </a:p>
          <a:p>
            <a:pPr indent="0" lvl="0" marL="0" marR="0" rtl="0" algn="just">
              <a:lnSpc>
                <a:spcPct val="150000"/>
              </a:lnSpc>
              <a:spcBef>
                <a:spcPts val="800"/>
              </a:spcBef>
              <a:spcAft>
                <a:spcPts val="0"/>
              </a:spcAft>
              <a:buSzPts val="2400"/>
              <a:buNone/>
            </a:pPr>
            <a:r>
              <a:rPr lang="en-GB" sz="2400"/>
              <a:t>          Cash received from other operating income                   XX </a:t>
            </a:r>
            <a:endParaRPr/>
          </a:p>
          <a:p>
            <a:pPr indent="0" lvl="0" marL="0" marR="0" rtl="0" algn="just">
              <a:lnSpc>
                <a:spcPct val="150000"/>
              </a:lnSpc>
              <a:spcBef>
                <a:spcPts val="800"/>
              </a:spcBef>
              <a:spcAft>
                <a:spcPts val="0"/>
              </a:spcAft>
              <a:buSzPts val="2400"/>
              <a:buNone/>
            </a:pPr>
            <a:r>
              <a:rPr lang="en-GB" sz="2400"/>
              <a:t>          Cash paid to supplies                                                  (XX) </a:t>
            </a:r>
            <a:endParaRPr/>
          </a:p>
          <a:p>
            <a:pPr indent="0" lvl="0" marL="0" marR="0" rtl="0" algn="just">
              <a:lnSpc>
                <a:spcPct val="150000"/>
              </a:lnSpc>
              <a:spcBef>
                <a:spcPts val="800"/>
              </a:spcBef>
              <a:spcAft>
                <a:spcPts val="0"/>
              </a:spcAft>
              <a:buSzPts val="2400"/>
              <a:buNone/>
            </a:pPr>
            <a:r>
              <a:rPr lang="en-GB" sz="2400"/>
              <a:t>          Cash paid to employee                                               (XX)</a:t>
            </a:r>
            <a:endParaRPr/>
          </a:p>
        </p:txBody>
      </p:sp>
      <p:sp>
        <p:nvSpPr>
          <p:cNvPr id="241" name="Google Shape;241;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2" name="Google Shape;242;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6" name="Shape 246"/>
        <p:cNvGrpSpPr/>
        <p:nvPr/>
      </p:nvGrpSpPr>
      <p:grpSpPr>
        <a:xfrm>
          <a:off x="0" y="0"/>
          <a:ext cx="0" cy="0"/>
          <a:chOff x="0" y="0"/>
          <a:chExt cx="0" cy="0"/>
        </a:xfrm>
      </p:grpSpPr>
      <p:sp>
        <p:nvSpPr>
          <p:cNvPr id="247" name="Google Shape;247;p2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lang="en-GB" sz="2400"/>
              <a:t>(iii) Accruals</a:t>
            </a:r>
            <a:endParaRPr/>
          </a:p>
          <a:p>
            <a:pPr indent="0" lvl="0" marL="0" marR="0" rtl="0" algn="just">
              <a:lnSpc>
                <a:spcPct val="150000"/>
              </a:lnSpc>
              <a:spcBef>
                <a:spcPts val="800"/>
              </a:spcBef>
              <a:spcAft>
                <a:spcPts val="0"/>
              </a:spcAft>
              <a:buSzPts val="2400"/>
              <a:buNone/>
            </a:pPr>
            <a:r>
              <a:rPr lang="en-GB" sz="2400"/>
              <a:t>They refer to revenues or expenses in the P&amp;K recognized without necessary receiving /paying cash. As result they should be added back. They include:</a:t>
            </a:r>
            <a:endParaRPr/>
          </a:p>
          <a:p>
            <a:pPr indent="0" lvl="0" marL="0" marR="0" rtl="0" algn="just">
              <a:lnSpc>
                <a:spcPct val="150000"/>
              </a:lnSpc>
              <a:spcBef>
                <a:spcPts val="800"/>
              </a:spcBef>
              <a:spcAft>
                <a:spcPts val="0"/>
              </a:spcAft>
              <a:buSzPts val="2400"/>
              <a:buNone/>
            </a:pPr>
            <a:r>
              <a:rPr lang="en-GB" sz="2400"/>
              <a:t>• Decrease in stock,</a:t>
            </a:r>
            <a:endParaRPr/>
          </a:p>
          <a:p>
            <a:pPr indent="0" lvl="0" marL="0" marR="0" rtl="0" algn="just">
              <a:lnSpc>
                <a:spcPct val="150000"/>
              </a:lnSpc>
              <a:spcBef>
                <a:spcPts val="800"/>
              </a:spcBef>
              <a:spcAft>
                <a:spcPts val="0"/>
              </a:spcAft>
              <a:buSzPts val="2400"/>
              <a:buNone/>
            </a:pPr>
            <a:r>
              <a:rPr lang="en-GB" sz="2400"/>
              <a:t>• Decrease in debtors</a:t>
            </a:r>
            <a:endParaRPr/>
          </a:p>
          <a:p>
            <a:pPr indent="0" lvl="0" marL="0" marR="0" rtl="0" algn="just">
              <a:lnSpc>
                <a:spcPct val="150000"/>
              </a:lnSpc>
              <a:spcBef>
                <a:spcPts val="800"/>
              </a:spcBef>
              <a:spcAft>
                <a:spcPts val="0"/>
              </a:spcAft>
              <a:buSzPts val="2400"/>
              <a:buNone/>
            </a:pPr>
            <a:r>
              <a:rPr lang="en-GB" sz="2400"/>
              <a:t>• Decrease in bills receivables</a:t>
            </a:r>
            <a:endParaRPr/>
          </a:p>
          <a:p>
            <a:pPr indent="0" lvl="0" marL="0" marR="0" rtl="0" algn="just">
              <a:lnSpc>
                <a:spcPct val="150000"/>
              </a:lnSpc>
              <a:spcBef>
                <a:spcPts val="800"/>
              </a:spcBef>
              <a:spcAft>
                <a:spcPts val="0"/>
              </a:spcAft>
              <a:buSzPts val="2400"/>
              <a:buNone/>
            </a:pPr>
            <a:r>
              <a:rPr lang="en-GB" sz="2400"/>
              <a:t>• Increase in bills payables / Increase in creditors</a:t>
            </a:r>
            <a:endParaRPr/>
          </a:p>
        </p:txBody>
      </p:sp>
      <p:sp>
        <p:nvSpPr>
          <p:cNvPr id="248" name="Google Shape;248;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9" name="Google Shape;249;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2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lang="en-GB" sz="2400"/>
              <a:t>(iv) Investing activities:</a:t>
            </a:r>
            <a:endParaRPr/>
          </a:p>
          <a:p>
            <a:pPr indent="0" lvl="0" marL="0" marR="0" rtl="0" algn="just">
              <a:lnSpc>
                <a:spcPct val="150000"/>
              </a:lnSpc>
              <a:spcBef>
                <a:spcPts val="800"/>
              </a:spcBef>
              <a:spcAft>
                <a:spcPts val="0"/>
              </a:spcAft>
              <a:buSzPts val="2400"/>
              <a:buNone/>
            </a:pPr>
            <a:r>
              <a:rPr lang="en-GB" sz="2400"/>
              <a:t>Refer to cash generated or used in relation to fixed assets. Fixed assets investments define capacity to generate revenue. The capacity should be continuously enhanced and where necessary renewed. The investing activities section of the SCF reports the cash inflows and cash outflows related to the changes that occurred in the noncurrent (long-term) assets section of the balance sheet.</a:t>
            </a:r>
            <a:endParaRPr/>
          </a:p>
        </p:txBody>
      </p:sp>
      <p:sp>
        <p:nvSpPr>
          <p:cNvPr id="255" name="Google Shape;255;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6" name="Google Shape;256;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0" name="Shape 260"/>
        <p:cNvGrpSpPr/>
        <p:nvPr/>
      </p:nvGrpSpPr>
      <p:grpSpPr>
        <a:xfrm>
          <a:off x="0" y="0"/>
          <a:ext cx="0" cy="0"/>
          <a:chOff x="0" y="0"/>
          <a:chExt cx="0" cy="0"/>
        </a:xfrm>
      </p:grpSpPr>
      <p:sp>
        <p:nvSpPr>
          <p:cNvPr id="261" name="Google Shape;261;p2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lang="en-GB" sz="2400"/>
              <a:t>(iv) Investing activities:</a:t>
            </a:r>
            <a:endParaRPr/>
          </a:p>
          <a:p>
            <a:pPr indent="0" lvl="0" marL="0" marR="0" rtl="0" algn="just">
              <a:lnSpc>
                <a:spcPct val="150000"/>
              </a:lnSpc>
              <a:spcBef>
                <a:spcPts val="800"/>
              </a:spcBef>
              <a:spcAft>
                <a:spcPts val="0"/>
              </a:spcAft>
              <a:buSzPts val="2400"/>
              <a:buNone/>
            </a:pPr>
            <a:r>
              <a:rPr lang="en-GB" sz="2400"/>
              <a:t>Examples of investing activities include the following:</a:t>
            </a:r>
            <a:endParaRPr/>
          </a:p>
          <a:p>
            <a:pPr indent="0" lvl="0" marL="0" marR="0" rtl="0" algn="just">
              <a:lnSpc>
                <a:spcPct val="150000"/>
              </a:lnSpc>
              <a:spcBef>
                <a:spcPts val="800"/>
              </a:spcBef>
              <a:spcAft>
                <a:spcPts val="0"/>
              </a:spcAft>
              <a:buSzPts val="2400"/>
              <a:buNone/>
            </a:pPr>
            <a:r>
              <a:rPr lang="en-GB" sz="2400"/>
              <a:t> Capital expenditures (additions to property, plant and equipment)</a:t>
            </a:r>
            <a:endParaRPr/>
          </a:p>
          <a:p>
            <a:pPr indent="0" lvl="0" marL="0" marR="0" rtl="0" algn="just">
              <a:lnSpc>
                <a:spcPct val="150000"/>
              </a:lnSpc>
              <a:spcBef>
                <a:spcPts val="800"/>
              </a:spcBef>
              <a:spcAft>
                <a:spcPts val="0"/>
              </a:spcAft>
              <a:buSzPts val="2400"/>
              <a:buNone/>
            </a:pPr>
            <a:r>
              <a:rPr lang="en-GB" sz="2400"/>
              <a:t> Proceeds from the sale of property, plant and equipment</a:t>
            </a:r>
            <a:endParaRPr/>
          </a:p>
          <a:p>
            <a:pPr indent="0" lvl="0" marL="0" marR="0" rtl="0" algn="just">
              <a:lnSpc>
                <a:spcPct val="150000"/>
              </a:lnSpc>
              <a:spcBef>
                <a:spcPts val="800"/>
              </a:spcBef>
              <a:spcAft>
                <a:spcPts val="0"/>
              </a:spcAft>
              <a:buSzPts val="2400"/>
              <a:buNone/>
            </a:pPr>
            <a:r>
              <a:rPr lang="en-GB" sz="2400"/>
              <a:t> Purchase of long-term investments</a:t>
            </a:r>
            <a:endParaRPr/>
          </a:p>
          <a:p>
            <a:pPr indent="0" lvl="0" marL="0" marR="0" rtl="0" algn="just">
              <a:lnSpc>
                <a:spcPct val="150000"/>
              </a:lnSpc>
              <a:spcBef>
                <a:spcPts val="800"/>
              </a:spcBef>
              <a:spcAft>
                <a:spcPts val="0"/>
              </a:spcAft>
              <a:buSzPts val="2400"/>
              <a:buNone/>
            </a:pPr>
            <a:r>
              <a:rPr lang="en-GB" sz="2400"/>
              <a:t> Proceeds from the sale of long-term investments</a:t>
            </a:r>
            <a:endParaRPr/>
          </a:p>
        </p:txBody>
      </p:sp>
      <p:sp>
        <p:nvSpPr>
          <p:cNvPr id="262" name="Google Shape;262;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3" name="Google Shape;263;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7" name="Shape 267"/>
        <p:cNvGrpSpPr/>
        <p:nvPr/>
      </p:nvGrpSpPr>
      <p:grpSpPr>
        <a:xfrm>
          <a:off x="0" y="0"/>
          <a:ext cx="0" cy="0"/>
          <a:chOff x="0" y="0"/>
          <a:chExt cx="0" cy="0"/>
        </a:xfrm>
      </p:grpSpPr>
      <p:sp>
        <p:nvSpPr>
          <p:cNvPr id="268" name="Google Shape;268;p2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lang="en-GB" sz="2400"/>
              <a:t>(v) Financing activities</a:t>
            </a:r>
            <a:endParaRPr/>
          </a:p>
          <a:p>
            <a:pPr indent="0" lvl="0" marL="0" marR="0" rtl="0" algn="just">
              <a:lnSpc>
                <a:spcPct val="150000"/>
              </a:lnSpc>
              <a:spcBef>
                <a:spcPts val="800"/>
              </a:spcBef>
              <a:spcAft>
                <a:spcPts val="0"/>
              </a:spcAft>
              <a:buSzPts val="2400"/>
              <a:buNone/>
            </a:pPr>
            <a:r>
              <a:rPr lang="en-GB" sz="2400"/>
              <a:t>Refer to cash generated or used in relation to long-term source of capital due as issues of shares, repayments of lower and debtors among others.</a:t>
            </a:r>
            <a:endParaRPr/>
          </a:p>
          <a:p>
            <a:pPr indent="0" lvl="0" marL="0" marR="0" rtl="0" algn="just">
              <a:lnSpc>
                <a:spcPct val="150000"/>
              </a:lnSpc>
              <a:spcBef>
                <a:spcPts val="800"/>
              </a:spcBef>
              <a:spcAft>
                <a:spcPts val="0"/>
              </a:spcAft>
              <a:buSzPts val="2400"/>
              <a:buNone/>
            </a:pPr>
            <a:r>
              <a:rPr lang="en-GB" sz="2400"/>
              <a:t>The cash inflows and outflows from financing activities are related to the changes in the following balance sheet sections:</a:t>
            </a:r>
            <a:endParaRPr/>
          </a:p>
          <a:p>
            <a:pPr indent="0" lvl="0" marL="0" marR="0" rtl="0" algn="just">
              <a:lnSpc>
                <a:spcPct val="150000"/>
              </a:lnSpc>
              <a:spcBef>
                <a:spcPts val="800"/>
              </a:spcBef>
              <a:spcAft>
                <a:spcPts val="0"/>
              </a:spcAft>
              <a:buSzPts val="2400"/>
              <a:buNone/>
            </a:pPr>
            <a:r>
              <a:rPr lang="en-GB" sz="2400"/>
              <a:t> Noncurrent (long-term) liabilities</a:t>
            </a:r>
            <a:endParaRPr/>
          </a:p>
          <a:p>
            <a:pPr indent="0" lvl="0" marL="0" marR="0" rtl="0" algn="just">
              <a:lnSpc>
                <a:spcPct val="150000"/>
              </a:lnSpc>
              <a:spcBef>
                <a:spcPts val="800"/>
              </a:spcBef>
              <a:spcAft>
                <a:spcPts val="0"/>
              </a:spcAft>
              <a:buSzPts val="2400"/>
              <a:buNone/>
            </a:pPr>
            <a:r>
              <a:rPr lang="en-GB" sz="2400"/>
              <a:t> Stockholders' equity (or owner's equity)</a:t>
            </a:r>
            <a:endParaRPr/>
          </a:p>
          <a:p>
            <a:pPr indent="0" lvl="0" marL="0" marR="0" rtl="0" algn="just">
              <a:lnSpc>
                <a:spcPct val="150000"/>
              </a:lnSpc>
              <a:spcBef>
                <a:spcPts val="800"/>
              </a:spcBef>
              <a:spcAft>
                <a:spcPts val="0"/>
              </a:spcAft>
              <a:buSzPts val="2400"/>
              <a:buNone/>
            </a:pPr>
            <a:r>
              <a:rPr lang="en-GB" sz="2400"/>
              <a:t> Loans and similar debt reported under current liabilities</a:t>
            </a:r>
            <a:endParaRPr/>
          </a:p>
        </p:txBody>
      </p:sp>
      <p:sp>
        <p:nvSpPr>
          <p:cNvPr id="269" name="Google Shape;269;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0" name="Google Shape;270;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4" name="Shape 274"/>
        <p:cNvGrpSpPr/>
        <p:nvPr/>
      </p:nvGrpSpPr>
      <p:grpSpPr>
        <a:xfrm>
          <a:off x="0" y="0"/>
          <a:ext cx="0" cy="0"/>
          <a:chOff x="0" y="0"/>
          <a:chExt cx="0" cy="0"/>
        </a:xfrm>
      </p:grpSpPr>
      <p:sp>
        <p:nvSpPr>
          <p:cNvPr id="275" name="Google Shape;275;p2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 Operating Activities</a:t>
            </a:r>
            <a:endParaRPr/>
          </a:p>
          <a:p>
            <a:pPr indent="0" lvl="0" marL="0" marR="0" rtl="0" algn="just">
              <a:lnSpc>
                <a:spcPct val="150000"/>
              </a:lnSpc>
              <a:spcBef>
                <a:spcPts val="800"/>
              </a:spcBef>
              <a:spcAft>
                <a:spcPts val="0"/>
              </a:spcAft>
              <a:buSzPts val="2400"/>
              <a:buNone/>
            </a:pPr>
            <a:r>
              <a:rPr lang="en-GB" sz="2400"/>
              <a:t>(v) Financing activities</a:t>
            </a:r>
            <a:endParaRPr/>
          </a:p>
          <a:p>
            <a:pPr indent="0" lvl="0" marL="0" marR="0" rtl="0" algn="just">
              <a:lnSpc>
                <a:spcPct val="150000"/>
              </a:lnSpc>
              <a:spcBef>
                <a:spcPts val="800"/>
              </a:spcBef>
              <a:spcAft>
                <a:spcPts val="0"/>
              </a:spcAft>
              <a:buSzPts val="2400"/>
              <a:buNone/>
            </a:pPr>
            <a:r>
              <a:rPr lang="en-GB" sz="2400"/>
              <a:t>Examples of the descriptions and amounts typically reported under cash flows from financing activities include the following:</a:t>
            </a:r>
            <a:endParaRPr/>
          </a:p>
          <a:p>
            <a:pPr indent="0" lvl="0" marL="0" marR="0" rtl="0" algn="just">
              <a:lnSpc>
                <a:spcPct val="150000"/>
              </a:lnSpc>
              <a:spcBef>
                <a:spcPts val="800"/>
              </a:spcBef>
              <a:spcAft>
                <a:spcPts val="0"/>
              </a:spcAft>
              <a:buSzPts val="2400"/>
              <a:buNone/>
            </a:pPr>
            <a:r>
              <a:rPr lang="en-GB" sz="2400"/>
              <a:t> Proceeds from long-term debt</a:t>
            </a:r>
            <a:endParaRPr/>
          </a:p>
          <a:p>
            <a:pPr indent="0" lvl="0" marL="0" marR="0" rtl="0" algn="just">
              <a:lnSpc>
                <a:spcPct val="150000"/>
              </a:lnSpc>
              <a:spcBef>
                <a:spcPts val="800"/>
              </a:spcBef>
              <a:spcAft>
                <a:spcPts val="0"/>
              </a:spcAft>
              <a:buSzPts val="2400"/>
              <a:buNone/>
            </a:pPr>
            <a:r>
              <a:rPr lang="en-GB" sz="2400"/>
              <a:t> Repayment of long-term debt</a:t>
            </a:r>
            <a:endParaRPr/>
          </a:p>
          <a:p>
            <a:pPr indent="0" lvl="0" marL="0" marR="0" rtl="0" algn="just">
              <a:lnSpc>
                <a:spcPct val="150000"/>
              </a:lnSpc>
              <a:spcBef>
                <a:spcPts val="800"/>
              </a:spcBef>
              <a:spcAft>
                <a:spcPts val="0"/>
              </a:spcAft>
              <a:buSzPts val="2400"/>
              <a:buNone/>
            </a:pPr>
            <a:r>
              <a:rPr lang="en-GB" sz="2400"/>
              <a:t> Proceeds from issuing capital stock</a:t>
            </a:r>
            <a:endParaRPr/>
          </a:p>
          <a:p>
            <a:pPr indent="0" lvl="0" marL="0" marR="0" rtl="0" algn="just">
              <a:lnSpc>
                <a:spcPct val="150000"/>
              </a:lnSpc>
              <a:spcBef>
                <a:spcPts val="800"/>
              </a:spcBef>
              <a:spcAft>
                <a:spcPts val="0"/>
              </a:spcAft>
              <a:buSzPts val="2400"/>
              <a:buNone/>
            </a:pPr>
            <a:r>
              <a:rPr lang="en-GB" sz="2400"/>
              <a:t> Payment of dividends</a:t>
            </a:r>
            <a:endParaRPr/>
          </a:p>
          <a:p>
            <a:pPr indent="0" lvl="0" marL="0" marR="0" rtl="0" algn="just">
              <a:lnSpc>
                <a:spcPct val="150000"/>
              </a:lnSpc>
              <a:spcBef>
                <a:spcPts val="800"/>
              </a:spcBef>
              <a:spcAft>
                <a:spcPts val="0"/>
              </a:spcAft>
              <a:buSzPts val="2400"/>
              <a:buNone/>
            </a:pPr>
            <a:r>
              <a:rPr lang="en-GB" sz="2400"/>
              <a:t> Purchase of treasury stock &amp;  Change in short-term debt</a:t>
            </a:r>
            <a:endParaRPr/>
          </a:p>
        </p:txBody>
      </p:sp>
      <p:sp>
        <p:nvSpPr>
          <p:cNvPr id="276" name="Google Shape;276;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7" name="Google Shape;277;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1" name="Shape 281"/>
        <p:cNvGrpSpPr/>
        <p:nvPr/>
      </p:nvGrpSpPr>
      <p:grpSpPr>
        <a:xfrm>
          <a:off x="0" y="0"/>
          <a:ext cx="0" cy="0"/>
          <a:chOff x="0" y="0"/>
          <a:chExt cx="0" cy="0"/>
        </a:xfrm>
      </p:grpSpPr>
      <p:sp>
        <p:nvSpPr>
          <p:cNvPr id="282" name="Google Shape;282;p2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283" name="Google Shape;283;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4" name="Google Shape;284;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285" name="Google Shape;285;p27"/>
          <p:cNvPicPr preferRelativeResize="0"/>
          <p:nvPr/>
        </p:nvPicPr>
        <p:blipFill rotWithShape="1">
          <a:blip r:embed="rId3">
            <a:alphaModFix/>
          </a:blip>
          <a:srcRect b="0" l="0" r="0" t="0"/>
          <a:stretch/>
        </p:blipFill>
        <p:spPr>
          <a:xfrm>
            <a:off x="564791" y="461962"/>
            <a:ext cx="8668675" cy="5934075"/>
          </a:xfrm>
          <a:prstGeom prst="rect">
            <a:avLst/>
          </a:prstGeom>
          <a:noFill/>
          <a:ln>
            <a:noFill/>
          </a:ln>
        </p:spPr>
      </p:pic>
      <p:sp>
        <p:nvSpPr>
          <p:cNvPr id="286" name="Google Shape;286;p27"/>
          <p:cNvSpPr txBox="1"/>
          <p:nvPr/>
        </p:nvSpPr>
        <p:spPr>
          <a:xfrm>
            <a:off x="9842500" y="433736"/>
            <a:ext cx="184150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FORMAT OF CASH FLOW STATEMENT</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0" name="Shape 290"/>
        <p:cNvGrpSpPr/>
        <p:nvPr/>
      </p:nvGrpSpPr>
      <p:grpSpPr>
        <a:xfrm>
          <a:off x="0" y="0"/>
          <a:ext cx="0" cy="0"/>
          <a:chOff x="0" y="0"/>
          <a:chExt cx="0" cy="0"/>
        </a:xfrm>
      </p:grpSpPr>
      <p:sp>
        <p:nvSpPr>
          <p:cNvPr id="291" name="Google Shape;291;p2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 ONE</a:t>
            </a:r>
            <a:endParaRPr/>
          </a:p>
          <a:p>
            <a:pPr indent="0" lvl="0" marL="0" marR="0" rtl="0" algn="just">
              <a:lnSpc>
                <a:spcPct val="150000"/>
              </a:lnSpc>
              <a:spcBef>
                <a:spcPts val="800"/>
              </a:spcBef>
              <a:spcAft>
                <a:spcPts val="0"/>
              </a:spcAft>
              <a:buSzPts val="2400"/>
              <a:buNone/>
            </a:pPr>
            <a:r>
              <a:rPr lang="en-GB" sz="2400"/>
              <a:t>The following information was extracted from the records of Doverin Company Limited for the year ended: 31st December 2022.</a:t>
            </a:r>
            <a:endParaRPr/>
          </a:p>
          <a:p>
            <a:pPr indent="0" lvl="0" marL="0" marR="0" rtl="0" algn="just">
              <a:lnSpc>
                <a:spcPct val="150000"/>
              </a:lnSpc>
              <a:spcBef>
                <a:spcPts val="800"/>
              </a:spcBef>
              <a:spcAft>
                <a:spcPts val="0"/>
              </a:spcAft>
              <a:buSzPts val="2400"/>
              <a:buNone/>
            </a:pPr>
            <a:r>
              <a:rPr b="1" lang="en-GB" sz="2400"/>
              <a:t>Required:</a:t>
            </a:r>
            <a:endParaRPr/>
          </a:p>
          <a:p>
            <a:pPr indent="0" lvl="0" marL="0" marR="0" rtl="0" algn="just">
              <a:lnSpc>
                <a:spcPct val="150000"/>
              </a:lnSpc>
              <a:spcBef>
                <a:spcPts val="800"/>
              </a:spcBef>
              <a:spcAft>
                <a:spcPts val="0"/>
              </a:spcAft>
              <a:buSzPts val="2400"/>
              <a:buNone/>
            </a:pPr>
            <a:r>
              <a:rPr lang="en-GB" sz="2400"/>
              <a:t>Using the information provided, Prepare the Cash Flow Statement for Doverin Co. Limited for the given period:</a:t>
            </a:r>
            <a:endParaRPr/>
          </a:p>
          <a:p>
            <a:pPr indent="0" lvl="0" marL="0" marR="0" rtl="0" algn="just">
              <a:lnSpc>
                <a:spcPct val="150000"/>
              </a:lnSpc>
              <a:spcBef>
                <a:spcPts val="800"/>
              </a:spcBef>
              <a:spcAft>
                <a:spcPts val="0"/>
              </a:spcAft>
              <a:buSzPts val="2400"/>
              <a:buNone/>
            </a:pPr>
            <a:r>
              <a:t/>
            </a:r>
            <a:endParaRPr sz="2400"/>
          </a:p>
        </p:txBody>
      </p:sp>
      <p:sp>
        <p:nvSpPr>
          <p:cNvPr id="292" name="Google Shape;292;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3" name="Google Shape;293;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7" name="Shape 297"/>
        <p:cNvGrpSpPr/>
        <p:nvPr/>
      </p:nvGrpSpPr>
      <p:grpSpPr>
        <a:xfrm>
          <a:off x="0" y="0"/>
          <a:ext cx="0" cy="0"/>
          <a:chOff x="0" y="0"/>
          <a:chExt cx="0" cy="0"/>
        </a:xfrm>
      </p:grpSpPr>
      <p:sp>
        <p:nvSpPr>
          <p:cNvPr id="298" name="Google Shape;298;p2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299" name="Google Shape;299;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0" name="Google Shape;300;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301" name="Google Shape;301;p29"/>
          <p:cNvPicPr preferRelativeResize="0"/>
          <p:nvPr/>
        </p:nvPicPr>
        <p:blipFill rotWithShape="1">
          <a:blip r:embed="rId3">
            <a:alphaModFix/>
          </a:blip>
          <a:srcRect b="0" l="0" r="0" t="0"/>
          <a:stretch/>
        </p:blipFill>
        <p:spPr>
          <a:xfrm>
            <a:off x="985837" y="433735"/>
            <a:ext cx="8081963" cy="614888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5" name="Shape 305"/>
        <p:cNvGrpSpPr/>
        <p:nvPr/>
      </p:nvGrpSpPr>
      <p:grpSpPr>
        <a:xfrm>
          <a:off x="0" y="0"/>
          <a:ext cx="0" cy="0"/>
          <a:chOff x="0" y="0"/>
          <a:chExt cx="0" cy="0"/>
        </a:xfrm>
      </p:grpSpPr>
      <p:sp>
        <p:nvSpPr>
          <p:cNvPr id="306" name="Google Shape;306;p3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307" name="Google Shape;307;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8" name="Google Shape;308;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9" name="Google Shape;309;p30"/>
          <p:cNvSpPr txBox="1"/>
          <p:nvPr/>
        </p:nvSpPr>
        <p:spPr>
          <a:xfrm>
            <a:off x="9817100" y="433735"/>
            <a:ext cx="184150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 (INCLUDING WORKINGS)</a:t>
            </a:r>
            <a:endParaRPr/>
          </a:p>
        </p:txBody>
      </p:sp>
      <p:pic>
        <p:nvPicPr>
          <p:cNvPr id="310" name="Google Shape;310;p30"/>
          <p:cNvPicPr preferRelativeResize="0"/>
          <p:nvPr/>
        </p:nvPicPr>
        <p:blipFill rotWithShape="1">
          <a:blip r:embed="rId3">
            <a:alphaModFix/>
          </a:blip>
          <a:srcRect b="0" l="0" r="0" t="0"/>
          <a:stretch/>
        </p:blipFill>
        <p:spPr>
          <a:xfrm>
            <a:off x="666391" y="509587"/>
            <a:ext cx="8668675" cy="583882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4" name="Shape 314"/>
        <p:cNvGrpSpPr/>
        <p:nvPr/>
      </p:nvGrpSpPr>
      <p:grpSpPr>
        <a:xfrm>
          <a:off x="0" y="0"/>
          <a:ext cx="0" cy="0"/>
          <a:chOff x="0" y="0"/>
          <a:chExt cx="0" cy="0"/>
        </a:xfrm>
      </p:grpSpPr>
      <p:sp>
        <p:nvSpPr>
          <p:cNvPr id="315" name="Google Shape;315;p3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316" name="Google Shape;316;p3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7" name="Google Shape;317;p3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8" name="Google Shape;318;p31"/>
          <p:cNvSpPr txBox="1"/>
          <p:nvPr/>
        </p:nvSpPr>
        <p:spPr>
          <a:xfrm>
            <a:off x="9817100" y="433735"/>
            <a:ext cx="184150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 (INCLUDING WORKINGS)</a:t>
            </a:r>
            <a:endParaRPr/>
          </a:p>
        </p:txBody>
      </p:sp>
      <p:pic>
        <p:nvPicPr>
          <p:cNvPr id="319" name="Google Shape;319;p31"/>
          <p:cNvPicPr preferRelativeResize="0"/>
          <p:nvPr/>
        </p:nvPicPr>
        <p:blipFill rotWithShape="1">
          <a:blip r:embed="rId3">
            <a:alphaModFix/>
          </a:blip>
          <a:srcRect b="0" l="0" r="0" t="0"/>
          <a:stretch/>
        </p:blipFill>
        <p:spPr>
          <a:xfrm>
            <a:off x="799630" y="1876424"/>
            <a:ext cx="8402195" cy="21240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3" name="Shape 323"/>
        <p:cNvGrpSpPr/>
        <p:nvPr/>
      </p:nvGrpSpPr>
      <p:grpSpPr>
        <a:xfrm>
          <a:off x="0" y="0"/>
          <a:ext cx="0" cy="0"/>
          <a:chOff x="0" y="0"/>
          <a:chExt cx="0" cy="0"/>
        </a:xfrm>
      </p:grpSpPr>
      <p:sp>
        <p:nvSpPr>
          <p:cNvPr id="324" name="Google Shape;324;p3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325" name="Google Shape;325;p3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6" name="Google Shape;326;p3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7" name="Google Shape;327;p32"/>
          <p:cNvSpPr txBox="1"/>
          <p:nvPr/>
        </p:nvSpPr>
        <p:spPr>
          <a:xfrm>
            <a:off x="9817100" y="433735"/>
            <a:ext cx="184150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 (INCLUDING WORKINGS)</a:t>
            </a:r>
            <a:endParaRPr/>
          </a:p>
        </p:txBody>
      </p:sp>
      <p:pic>
        <p:nvPicPr>
          <p:cNvPr id="328" name="Google Shape;328;p32"/>
          <p:cNvPicPr preferRelativeResize="0"/>
          <p:nvPr/>
        </p:nvPicPr>
        <p:blipFill rotWithShape="1">
          <a:blip r:embed="rId3">
            <a:alphaModFix/>
          </a:blip>
          <a:srcRect b="0" l="0" r="0" t="0"/>
          <a:stretch/>
        </p:blipFill>
        <p:spPr>
          <a:xfrm>
            <a:off x="793554" y="1716057"/>
            <a:ext cx="8414348" cy="3109943"/>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2" name="Shape 332"/>
        <p:cNvGrpSpPr/>
        <p:nvPr/>
      </p:nvGrpSpPr>
      <p:grpSpPr>
        <a:xfrm>
          <a:off x="0" y="0"/>
          <a:ext cx="0" cy="0"/>
          <a:chOff x="0" y="0"/>
          <a:chExt cx="0" cy="0"/>
        </a:xfrm>
      </p:grpSpPr>
      <p:sp>
        <p:nvSpPr>
          <p:cNvPr id="333" name="Google Shape;333;p3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334" name="Google Shape;334;p3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5" name="Google Shape;335;p3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6" name="Google Shape;336;p33"/>
          <p:cNvSpPr txBox="1"/>
          <p:nvPr/>
        </p:nvSpPr>
        <p:spPr>
          <a:xfrm>
            <a:off x="9817100" y="433735"/>
            <a:ext cx="184150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 (INCLUDING WORKINGS)</a:t>
            </a:r>
            <a:endParaRPr/>
          </a:p>
        </p:txBody>
      </p:sp>
      <p:pic>
        <p:nvPicPr>
          <p:cNvPr id="337" name="Google Shape;337;p33"/>
          <p:cNvPicPr preferRelativeResize="0"/>
          <p:nvPr/>
        </p:nvPicPr>
        <p:blipFill rotWithShape="1">
          <a:blip r:embed="rId3">
            <a:alphaModFix/>
          </a:blip>
          <a:srcRect b="0" l="0" r="0" t="0"/>
          <a:stretch/>
        </p:blipFill>
        <p:spPr>
          <a:xfrm>
            <a:off x="773120" y="1962090"/>
            <a:ext cx="8455215" cy="2719197"/>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1" name="Shape 341"/>
        <p:cNvGrpSpPr/>
        <p:nvPr/>
      </p:nvGrpSpPr>
      <p:grpSpPr>
        <a:xfrm>
          <a:off x="0" y="0"/>
          <a:ext cx="0" cy="0"/>
          <a:chOff x="0" y="0"/>
          <a:chExt cx="0" cy="0"/>
        </a:xfrm>
      </p:grpSpPr>
      <p:sp>
        <p:nvSpPr>
          <p:cNvPr id="342" name="Google Shape;342;p3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343" name="Google Shape;343;p3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4" name="Google Shape;344;p3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5" name="Google Shape;345;p34"/>
          <p:cNvSpPr txBox="1"/>
          <p:nvPr/>
        </p:nvSpPr>
        <p:spPr>
          <a:xfrm>
            <a:off x="9817100" y="433735"/>
            <a:ext cx="184150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 (INCLUDING WORKINGS)</a:t>
            </a:r>
            <a:endParaRPr/>
          </a:p>
        </p:txBody>
      </p:sp>
      <p:pic>
        <p:nvPicPr>
          <p:cNvPr id="346" name="Google Shape;346;p34"/>
          <p:cNvPicPr preferRelativeResize="0"/>
          <p:nvPr/>
        </p:nvPicPr>
        <p:blipFill rotWithShape="1">
          <a:blip r:embed="rId3">
            <a:alphaModFix/>
          </a:blip>
          <a:srcRect b="0" l="0" r="0" t="0"/>
          <a:stretch/>
        </p:blipFill>
        <p:spPr>
          <a:xfrm>
            <a:off x="1053534" y="2003395"/>
            <a:ext cx="8284077" cy="250510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0" name="Shape 350"/>
        <p:cNvGrpSpPr/>
        <p:nvPr/>
      </p:nvGrpSpPr>
      <p:grpSpPr>
        <a:xfrm>
          <a:off x="0" y="0"/>
          <a:ext cx="0" cy="0"/>
          <a:chOff x="0" y="0"/>
          <a:chExt cx="0" cy="0"/>
        </a:xfrm>
      </p:grpSpPr>
      <p:sp>
        <p:nvSpPr>
          <p:cNvPr id="351" name="Google Shape;351;p3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352" name="Google Shape;352;p3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3" name="Google Shape;353;p3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4" name="Google Shape;354;p35"/>
          <p:cNvSpPr txBox="1"/>
          <p:nvPr/>
        </p:nvSpPr>
        <p:spPr>
          <a:xfrm>
            <a:off x="9817100" y="433735"/>
            <a:ext cx="184150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 (INCLUDING WORKINGS)</a:t>
            </a:r>
            <a:endParaRPr/>
          </a:p>
        </p:txBody>
      </p:sp>
      <p:pic>
        <p:nvPicPr>
          <p:cNvPr id="355" name="Google Shape;355;p35"/>
          <p:cNvPicPr preferRelativeResize="0"/>
          <p:nvPr/>
        </p:nvPicPr>
        <p:blipFill rotWithShape="1">
          <a:blip r:embed="rId3">
            <a:alphaModFix/>
          </a:blip>
          <a:srcRect b="0" l="0" r="0" t="0"/>
          <a:stretch/>
        </p:blipFill>
        <p:spPr>
          <a:xfrm>
            <a:off x="883546" y="2152025"/>
            <a:ext cx="8234363" cy="238187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9" name="Shape 359"/>
        <p:cNvGrpSpPr/>
        <p:nvPr/>
      </p:nvGrpSpPr>
      <p:grpSpPr>
        <a:xfrm>
          <a:off x="0" y="0"/>
          <a:ext cx="0" cy="0"/>
          <a:chOff x="0" y="0"/>
          <a:chExt cx="0" cy="0"/>
        </a:xfrm>
      </p:grpSpPr>
      <p:sp>
        <p:nvSpPr>
          <p:cNvPr id="360" name="Google Shape;360;p3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361" name="Google Shape;361;p3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2" name="Google Shape;362;p3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3" name="Google Shape;363;p36"/>
          <p:cNvSpPr txBox="1"/>
          <p:nvPr/>
        </p:nvSpPr>
        <p:spPr>
          <a:xfrm>
            <a:off x="9817100" y="433735"/>
            <a:ext cx="184150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 (INCLUDING WORKINGS)</a:t>
            </a:r>
            <a:endParaRPr/>
          </a:p>
        </p:txBody>
      </p:sp>
      <p:pic>
        <p:nvPicPr>
          <p:cNvPr id="364" name="Google Shape;364;p36"/>
          <p:cNvPicPr preferRelativeResize="0"/>
          <p:nvPr/>
        </p:nvPicPr>
        <p:blipFill rotWithShape="1">
          <a:blip r:embed="rId3">
            <a:alphaModFix/>
          </a:blip>
          <a:srcRect b="0" l="0" r="0" t="0"/>
          <a:stretch/>
        </p:blipFill>
        <p:spPr>
          <a:xfrm>
            <a:off x="887071" y="2148573"/>
            <a:ext cx="8681747" cy="2230277"/>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8" name="Shape 368"/>
        <p:cNvGrpSpPr/>
        <p:nvPr/>
      </p:nvGrpSpPr>
      <p:grpSpPr>
        <a:xfrm>
          <a:off x="0" y="0"/>
          <a:ext cx="0" cy="0"/>
          <a:chOff x="0" y="0"/>
          <a:chExt cx="0" cy="0"/>
        </a:xfrm>
      </p:grpSpPr>
      <p:sp>
        <p:nvSpPr>
          <p:cNvPr id="369" name="Google Shape;369;p3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a:t>
            </a:r>
            <a:endParaRPr sz="2400"/>
          </a:p>
        </p:txBody>
      </p:sp>
      <p:sp>
        <p:nvSpPr>
          <p:cNvPr id="370" name="Google Shape;370;p3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1" name="Google Shape;371;p3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2" name="Google Shape;372;p37"/>
          <p:cNvSpPr txBox="1"/>
          <p:nvPr/>
        </p:nvSpPr>
        <p:spPr>
          <a:xfrm>
            <a:off x="9817100" y="433735"/>
            <a:ext cx="184150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 (INCLUDING WORKINGS)</a:t>
            </a:r>
            <a:endParaRPr/>
          </a:p>
        </p:txBody>
      </p:sp>
      <p:pic>
        <p:nvPicPr>
          <p:cNvPr id="373" name="Google Shape;373;p37"/>
          <p:cNvPicPr preferRelativeResize="0"/>
          <p:nvPr/>
        </p:nvPicPr>
        <p:blipFill rotWithShape="1">
          <a:blip r:embed="rId3">
            <a:alphaModFix/>
          </a:blip>
          <a:srcRect b="0" l="0" r="0" t="0"/>
          <a:stretch/>
        </p:blipFill>
        <p:spPr>
          <a:xfrm>
            <a:off x="770537" y="2003395"/>
            <a:ext cx="8752931" cy="2391144"/>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7" name="Shape 377"/>
        <p:cNvGrpSpPr/>
        <p:nvPr/>
      </p:nvGrpSpPr>
      <p:grpSpPr>
        <a:xfrm>
          <a:off x="0" y="0"/>
          <a:ext cx="0" cy="0"/>
          <a:chOff x="0" y="0"/>
          <a:chExt cx="0" cy="0"/>
        </a:xfrm>
      </p:grpSpPr>
      <p:sp>
        <p:nvSpPr>
          <p:cNvPr id="378" name="Google Shape;378;p3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vii) Deprecations is an expense which reduces profit, but does not involve cash outflow, hence added back</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viii) Taxation is paid in arrears i.e. tax for 2021 is paid in 2022, and for 2022paid in 2023</a:t>
            </a:r>
            <a:endParaRPr/>
          </a:p>
          <a:p>
            <a:pPr indent="0" lvl="0" marL="0" marR="0" rtl="0" algn="just">
              <a:lnSpc>
                <a:spcPct val="150000"/>
              </a:lnSpc>
              <a:spcBef>
                <a:spcPts val="800"/>
              </a:spcBef>
              <a:spcAft>
                <a:spcPts val="0"/>
              </a:spcAft>
              <a:buSzPts val="2400"/>
              <a:buNone/>
            </a:pPr>
            <a:r>
              <a:rPr lang="en-GB" sz="2400"/>
              <a:t>As a result, tax expenses for 2022 do not involve cash in 2022; hence it is not cash flow in 2022. But tax for 2021 is cash flow in 2022, hence that why it is subtracted</a:t>
            </a:r>
            <a:endParaRPr/>
          </a:p>
        </p:txBody>
      </p:sp>
      <p:sp>
        <p:nvSpPr>
          <p:cNvPr id="379" name="Google Shape;379;p3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0" name="Google Shape;380;p3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4" name="Shape 384"/>
        <p:cNvGrpSpPr/>
        <p:nvPr/>
      </p:nvGrpSpPr>
      <p:grpSpPr>
        <a:xfrm>
          <a:off x="0" y="0"/>
          <a:ext cx="0" cy="0"/>
          <a:chOff x="0" y="0"/>
          <a:chExt cx="0" cy="0"/>
        </a:xfrm>
      </p:grpSpPr>
      <p:sp>
        <p:nvSpPr>
          <p:cNvPr id="385" name="Google Shape;385;p3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NB: </a:t>
            </a:r>
            <a:endParaRPr/>
          </a:p>
          <a:p>
            <a:pPr indent="0" lvl="0" marL="0" marR="0" rtl="0" algn="just">
              <a:lnSpc>
                <a:spcPct val="150000"/>
              </a:lnSpc>
              <a:spcBef>
                <a:spcPts val="800"/>
              </a:spcBef>
              <a:spcAft>
                <a:spcPts val="0"/>
              </a:spcAft>
              <a:buSzPts val="2400"/>
              <a:buNone/>
            </a:pPr>
            <a:r>
              <a:rPr lang="en-GB" sz="2400"/>
              <a:t>Propose dividends like tax are paid in arrears hence proposed divided for 2021 are cash flow in 2022. Proposed dividends for 2022 will be cash Outflow in 2023 due to this we add back proposed divided for2021 as they are paid in 2022</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 items taxation, interest and divided are normally shown separately after net cash flow from operating activities but before net cash flow from investment.</a:t>
            </a:r>
            <a:endParaRPr/>
          </a:p>
        </p:txBody>
      </p:sp>
      <p:sp>
        <p:nvSpPr>
          <p:cNvPr id="386" name="Google Shape;386;p3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7" name="Google Shape;387;p3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1" name="Shape 391"/>
        <p:cNvGrpSpPr/>
        <p:nvPr/>
      </p:nvGrpSpPr>
      <p:grpSpPr>
        <a:xfrm>
          <a:off x="0" y="0"/>
          <a:ext cx="0" cy="0"/>
          <a:chOff x="0" y="0"/>
          <a:chExt cx="0" cy="0"/>
        </a:xfrm>
      </p:grpSpPr>
      <p:sp>
        <p:nvSpPr>
          <p:cNvPr id="392" name="Google Shape;392;p4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 TWO</a:t>
            </a:r>
            <a:endParaRPr/>
          </a:p>
          <a:p>
            <a:pPr indent="0" lvl="0" marL="0" marR="0" rtl="0" algn="just">
              <a:lnSpc>
                <a:spcPct val="150000"/>
              </a:lnSpc>
              <a:spcBef>
                <a:spcPts val="800"/>
              </a:spcBef>
              <a:spcAft>
                <a:spcPts val="0"/>
              </a:spcAft>
              <a:buSzPts val="2400"/>
              <a:buNone/>
            </a:pPr>
            <a:r>
              <a:rPr lang="en-GB" sz="2400"/>
              <a:t>The following information was extracted from Tropical Limited a medium sized company in Nairobi Kenya for the years 2020 and 2021.</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393" name="Google Shape;393;p4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4" name="Google Shape;394;p4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8" name="Shape 398"/>
        <p:cNvGrpSpPr/>
        <p:nvPr/>
      </p:nvGrpSpPr>
      <p:grpSpPr>
        <a:xfrm>
          <a:off x="0" y="0"/>
          <a:ext cx="0" cy="0"/>
          <a:chOff x="0" y="0"/>
          <a:chExt cx="0" cy="0"/>
        </a:xfrm>
      </p:grpSpPr>
      <p:sp>
        <p:nvSpPr>
          <p:cNvPr id="399" name="Google Shape;399;p4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 TWO</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400" name="Google Shape;400;p4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1" name="Google Shape;401;p4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402" name="Google Shape;402;p41"/>
          <p:cNvPicPr preferRelativeResize="0"/>
          <p:nvPr/>
        </p:nvPicPr>
        <p:blipFill rotWithShape="1">
          <a:blip r:embed="rId3">
            <a:alphaModFix/>
          </a:blip>
          <a:srcRect b="0" l="0" r="0" t="0"/>
          <a:stretch/>
        </p:blipFill>
        <p:spPr>
          <a:xfrm>
            <a:off x="529520" y="941292"/>
            <a:ext cx="8668675" cy="535305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6" name="Shape 406"/>
        <p:cNvGrpSpPr/>
        <p:nvPr/>
      </p:nvGrpSpPr>
      <p:grpSpPr>
        <a:xfrm>
          <a:off x="0" y="0"/>
          <a:ext cx="0" cy="0"/>
          <a:chOff x="0" y="0"/>
          <a:chExt cx="0" cy="0"/>
        </a:xfrm>
      </p:grpSpPr>
      <p:sp>
        <p:nvSpPr>
          <p:cNvPr id="407" name="Google Shape;407;p4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 TWO</a:t>
            </a:r>
            <a:endParaRPr/>
          </a:p>
          <a:p>
            <a:pPr indent="0" lvl="0" marL="0" marR="0" rtl="0" algn="just">
              <a:lnSpc>
                <a:spcPct val="150000"/>
              </a:lnSpc>
              <a:spcBef>
                <a:spcPts val="800"/>
              </a:spcBef>
              <a:spcAft>
                <a:spcPts val="0"/>
              </a:spcAft>
              <a:buSzPts val="2400"/>
              <a:buNone/>
            </a:pPr>
            <a:r>
              <a:rPr lang="en-GB" sz="2400"/>
              <a:t>The following additional information is also given:</a:t>
            </a:r>
            <a:endParaRPr/>
          </a:p>
          <a:p>
            <a:pPr indent="0" lvl="0" marL="0" marR="0" rtl="0" algn="just">
              <a:lnSpc>
                <a:spcPct val="150000"/>
              </a:lnSpc>
              <a:spcBef>
                <a:spcPts val="800"/>
              </a:spcBef>
              <a:spcAft>
                <a:spcPts val="0"/>
              </a:spcAft>
              <a:buSzPts val="2400"/>
              <a:buNone/>
            </a:pPr>
            <a:r>
              <a:rPr lang="en-GB" sz="2400"/>
              <a:t>1. During the year ended 30th September 2021 fixed assets were purchased at a cost of</a:t>
            </a:r>
            <a:endParaRPr/>
          </a:p>
          <a:p>
            <a:pPr indent="0" lvl="0" marL="0" marR="0" rtl="0" algn="just">
              <a:lnSpc>
                <a:spcPct val="150000"/>
              </a:lnSpc>
              <a:spcBef>
                <a:spcPts val="800"/>
              </a:spcBef>
              <a:spcAft>
                <a:spcPts val="0"/>
              </a:spcAft>
              <a:buSzPts val="2400"/>
              <a:buNone/>
            </a:pPr>
            <a:r>
              <a:rPr lang="en-GB" sz="2400"/>
              <a:t>Sh.2700,000 while fixed assets whose original cost was Sh.1000,000 were disposed for Sh</a:t>
            </a:r>
            <a:endParaRPr sz="2400"/>
          </a:p>
          <a:p>
            <a:pPr indent="0" lvl="0" marL="0" marR="0" rtl="0" algn="just">
              <a:lnSpc>
                <a:spcPct val="150000"/>
              </a:lnSpc>
              <a:spcBef>
                <a:spcPts val="800"/>
              </a:spcBef>
              <a:spcAft>
                <a:spcPts val="0"/>
              </a:spcAft>
              <a:buSzPts val="2400"/>
              <a:buNone/>
            </a:pPr>
            <a:r>
              <a:rPr lang="en-GB" sz="2400"/>
              <a:t>750,.000 The net book value of the assets disposed were Sh.400, 000 and the profit on sale of the fixed asset has been included in the retained profits.</a:t>
            </a:r>
            <a:endParaRPr/>
          </a:p>
          <a:p>
            <a:pPr indent="0" lvl="0" marL="0" marR="0" rtl="0" algn="just">
              <a:lnSpc>
                <a:spcPct val="150000"/>
              </a:lnSpc>
              <a:spcBef>
                <a:spcPts val="800"/>
              </a:spcBef>
              <a:spcAft>
                <a:spcPts val="0"/>
              </a:spcAft>
              <a:buSzPts val="2400"/>
              <a:buNone/>
            </a:pPr>
            <a:r>
              <a:t/>
            </a:r>
            <a:endParaRPr sz="2400"/>
          </a:p>
        </p:txBody>
      </p:sp>
      <p:sp>
        <p:nvSpPr>
          <p:cNvPr id="408" name="Google Shape;408;p4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9" name="Google Shape;409;p4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3" name="Shape 413"/>
        <p:cNvGrpSpPr/>
        <p:nvPr/>
      </p:nvGrpSpPr>
      <p:grpSpPr>
        <a:xfrm>
          <a:off x="0" y="0"/>
          <a:ext cx="0" cy="0"/>
          <a:chOff x="0" y="0"/>
          <a:chExt cx="0" cy="0"/>
        </a:xfrm>
      </p:grpSpPr>
      <p:sp>
        <p:nvSpPr>
          <p:cNvPr id="414" name="Google Shape;414;p4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 TWO</a:t>
            </a:r>
            <a:endParaRPr/>
          </a:p>
          <a:p>
            <a:pPr indent="0" lvl="0" marL="0" marR="0" rtl="0" algn="just">
              <a:lnSpc>
                <a:spcPct val="150000"/>
              </a:lnSpc>
              <a:spcBef>
                <a:spcPts val="800"/>
              </a:spcBef>
              <a:spcAft>
                <a:spcPts val="0"/>
              </a:spcAft>
              <a:buSzPts val="2400"/>
              <a:buNone/>
            </a:pPr>
            <a:r>
              <a:rPr lang="en-GB" sz="2400"/>
              <a:t>The following additional information is also given:</a:t>
            </a:r>
            <a:endParaRPr/>
          </a:p>
          <a:p>
            <a:pPr indent="0" lvl="0" marL="0" marR="0" rtl="0" algn="just">
              <a:lnSpc>
                <a:spcPct val="150000"/>
              </a:lnSpc>
              <a:spcBef>
                <a:spcPts val="800"/>
              </a:spcBef>
              <a:spcAft>
                <a:spcPts val="0"/>
              </a:spcAft>
              <a:buSzPts val="2400"/>
              <a:buNone/>
            </a:pPr>
            <a:r>
              <a:rPr lang="en-GB" sz="2400"/>
              <a:t>2. Accumulated depreciation at 30 September 2021 was Sh.2500, 000 and Sh 2300,000 at September 20</a:t>
            </a:r>
            <a:endParaRPr/>
          </a:p>
          <a:p>
            <a:pPr indent="0" lvl="0" marL="0" marR="0" rtl="0" algn="just">
              <a:lnSpc>
                <a:spcPct val="150000"/>
              </a:lnSpc>
              <a:spcBef>
                <a:spcPts val="800"/>
              </a:spcBef>
              <a:spcAft>
                <a:spcPts val="0"/>
              </a:spcAft>
              <a:buSzPts val="2400"/>
              <a:buNone/>
            </a:pPr>
            <a:r>
              <a:t/>
            </a:r>
            <a:endParaRPr sz="2400"/>
          </a:p>
        </p:txBody>
      </p:sp>
      <p:sp>
        <p:nvSpPr>
          <p:cNvPr id="415" name="Google Shape;415;p4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6" name="Google Shape;416;p4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0" name="Shape 420"/>
        <p:cNvGrpSpPr/>
        <p:nvPr/>
      </p:nvGrpSpPr>
      <p:grpSpPr>
        <a:xfrm>
          <a:off x="0" y="0"/>
          <a:ext cx="0" cy="0"/>
          <a:chOff x="0" y="0"/>
          <a:chExt cx="0" cy="0"/>
        </a:xfrm>
      </p:grpSpPr>
      <p:sp>
        <p:nvSpPr>
          <p:cNvPr id="421" name="Google Shape;421;p4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a:p>
        </p:txBody>
      </p:sp>
      <p:sp>
        <p:nvSpPr>
          <p:cNvPr id="422" name="Google Shape;422;p4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3" name="Google Shape;423;p4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4" name="Google Shape;424;p44"/>
          <p:cNvSpPr txBox="1"/>
          <p:nvPr/>
        </p:nvSpPr>
        <p:spPr>
          <a:xfrm>
            <a:off x="9740900" y="482600"/>
            <a:ext cx="1917700"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a:t>
            </a:r>
            <a:endParaRPr/>
          </a:p>
        </p:txBody>
      </p:sp>
      <p:pic>
        <p:nvPicPr>
          <p:cNvPr id="425" name="Google Shape;425;p44"/>
          <p:cNvPicPr preferRelativeResize="0"/>
          <p:nvPr/>
        </p:nvPicPr>
        <p:blipFill rotWithShape="1">
          <a:blip r:embed="rId3">
            <a:alphaModFix/>
          </a:blip>
          <a:srcRect b="0" l="0" r="0" t="0"/>
          <a:stretch/>
        </p:blipFill>
        <p:spPr>
          <a:xfrm>
            <a:off x="666391" y="433736"/>
            <a:ext cx="8541109" cy="5553075"/>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9" name="Shape 429"/>
        <p:cNvGrpSpPr/>
        <p:nvPr/>
      </p:nvGrpSpPr>
      <p:grpSpPr>
        <a:xfrm>
          <a:off x="0" y="0"/>
          <a:ext cx="0" cy="0"/>
          <a:chOff x="0" y="0"/>
          <a:chExt cx="0" cy="0"/>
        </a:xfrm>
      </p:grpSpPr>
      <p:sp>
        <p:nvSpPr>
          <p:cNvPr id="430" name="Google Shape;430;p4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a:p>
        </p:txBody>
      </p:sp>
      <p:sp>
        <p:nvSpPr>
          <p:cNvPr id="431" name="Google Shape;431;p4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2" name="Google Shape;432;p4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3" name="Google Shape;433;p45"/>
          <p:cNvSpPr txBox="1"/>
          <p:nvPr/>
        </p:nvSpPr>
        <p:spPr>
          <a:xfrm>
            <a:off x="9740900" y="482600"/>
            <a:ext cx="1917700"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SUGGESTED SOLUTION</a:t>
            </a:r>
            <a:endParaRPr/>
          </a:p>
        </p:txBody>
      </p:sp>
      <p:pic>
        <p:nvPicPr>
          <p:cNvPr id="434" name="Google Shape;434;p45"/>
          <p:cNvPicPr preferRelativeResize="0"/>
          <p:nvPr/>
        </p:nvPicPr>
        <p:blipFill rotWithShape="1">
          <a:blip r:embed="rId3">
            <a:alphaModFix/>
          </a:blip>
          <a:srcRect b="0" l="0" r="0" t="0"/>
          <a:stretch/>
        </p:blipFill>
        <p:spPr>
          <a:xfrm>
            <a:off x="858837" y="1895461"/>
            <a:ext cx="9396685" cy="2193939"/>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8" name="Shape 438"/>
        <p:cNvGrpSpPr/>
        <p:nvPr/>
      </p:nvGrpSpPr>
      <p:grpSpPr>
        <a:xfrm>
          <a:off x="0" y="0"/>
          <a:ext cx="0" cy="0"/>
          <a:chOff x="0" y="0"/>
          <a:chExt cx="0" cy="0"/>
        </a:xfrm>
      </p:grpSpPr>
      <p:sp>
        <p:nvSpPr>
          <p:cNvPr id="439" name="Google Shape;439;p4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USES OF CASH FLOW STATEMENTS</a:t>
            </a:r>
            <a:endParaRPr/>
          </a:p>
          <a:p>
            <a:pPr indent="0" lvl="0" marL="0" marR="0" rtl="0" algn="just">
              <a:lnSpc>
                <a:spcPct val="150000"/>
              </a:lnSpc>
              <a:spcBef>
                <a:spcPts val="800"/>
              </a:spcBef>
              <a:spcAft>
                <a:spcPts val="0"/>
              </a:spcAft>
              <a:buSzPts val="2400"/>
              <a:buNone/>
            </a:pPr>
            <a:r>
              <a:rPr lang="en-GB" sz="2400"/>
              <a:t>Cash flow statements have many uses other than the legal need for some companies to prepare them. A few cases where a business might find them useful is answering such questions as below- Small businessman may want to know why he now has an overdraft. He started off the year with money in the bank, he has made profit and yet he now has a bank overdraft. Another businessman may want to know why the bank balance has risen even though the business is losing money. </a:t>
            </a:r>
            <a:endParaRPr/>
          </a:p>
        </p:txBody>
      </p:sp>
      <p:sp>
        <p:nvSpPr>
          <p:cNvPr id="440" name="Google Shape;440;p4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1" name="Google Shape;441;p4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5" name="Shape 445"/>
        <p:cNvGrpSpPr/>
        <p:nvPr/>
      </p:nvGrpSpPr>
      <p:grpSpPr>
        <a:xfrm>
          <a:off x="0" y="0"/>
          <a:ext cx="0" cy="0"/>
          <a:chOff x="0" y="0"/>
          <a:chExt cx="0" cy="0"/>
        </a:xfrm>
      </p:grpSpPr>
      <p:sp>
        <p:nvSpPr>
          <p:cNvPr id="446" name="Google Shape;446;p4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USES OF CASH FLOW STATEMENTS</a:t>
            </a:r>
            <a:endParaRPr/>
          </a:p>
          <a:p>
            <a:pPr indent="0" lvl="0" marL="0" marR="0" rtl="0" algn="just">
              <a:lnSpc>
                <a:spcPct val="150000"/>
              </a:lnSpc>
              <a:spcBef>
                <a:spcPts val="800"/>
              </a:spcBef>
              <a:spcAft>
                <a:spcPts val="0"/>
              </a:spcAft>
              <a:buSzPts val="2400"/>
              <a:buNone/>
            </a:pPr>
            <a:r>
              <a:rPr lang="en-GB" sz="2400"/>
              <a:t>The partners in a business have put in additional capital during the year. Even so, the bank balance has fallen dramatically. They may want explanation as to how this has happened. A study of the final accounts themselves would not give them the information that they may needed. However, a study of the cash flow statement in each case will reveal the answer to their questions</a:t>
            </a:r>
            <a:endParaRPr/>
          </a:p>
        </p:txBody>
      </p:sp>
      <p:sp>
        <p:nvSpPr>
          <p:cNvPr id="447" name="Google Shape;447;p4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8" name="Google Shape;448;p4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2" name="Shape 452"/>
        <p:cNvGrpSpPr/>
        <p:nvPr/>
      </p:nvGrpSpPr>
      <p:grpSpPr>
        <a:xfrm>
          <a:off x="0" y="0"/>
          <a:ext cx="0" cy="0"/>
          <a:chOff x="0" y="0"/>
          <a:chExt cx="0" cy="0"/>
        </a:xfrm>
      </p:grpSpPr>
      <p:sp>
        <p:nvSpPr>
          <p:cNvPr id="453" name="Google Shape;453;p4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USES OF CASH FLOW STATEMENTS</a:t>
            </a:r>
            <a:endParaRPr/>
          </a:p>
          <a:p>
            <a:pPr indent="0" lvl="0" marL="0" marR="0" rtl="0" algn="just">
              <a:lnSpc>
                <a:spcPct val="150000"/>
              </a:lnSpc>
              <a:spcBef>
                <a:spcPts val="800"/>
              </a:spcBef>
              <a:spcAft>
                <a:spcPts val="0"/>
              </a:spcAft>
              <a:buSzPts val="2400"/>
              <a:buNone/>
            </a:pPr>
            <a:r>
              <a:rPr lang="en-GB" sz="2400"/>
              <a:t>Besides the answers to such specific queries, cash flow statement should also help businesses to assess the following.</a:t>
            </a:r>
            <a:endParaRPr/>
          </a:p>
          <a:p>
            <a:pPr indent="0" lvl="0" marL="0" marR="0" rtl="0" algn="just">
              <a:lnSpc>
                <a:spcPct val="150000"/>
              </a:lnSpc>
              <a:spcBef>
                <a:spcPts val="800"/>
              </a:spcBef>
              <a:spcAft>
                <a:spcPts val="0"/>
              </a:spcAft>
              <a:buSzPts val="2400"/>
              <a:buNone/>
            </a:pPr>
            <a:r>
              <a:rPr lang="en-GB" sz="2400"/>
              <a:t> The cash flows which the business may be able to generate in the future;</a:t>
            </a:r>
            <a:endParaRPr/>
          </a:p>
          <a:p>
            <a:pPr indent="0" lvl="0" marL="0" marR="0" rtl="0" algn="just">
              <a:lnSpc>
                <a:spcPct val="150000"/>
              </a:lnSpc>
              <a:spcBef>
                <a:spcPts val="800"/>
              </a:spcBef>
              <a:spcAft>
                <a:spcPts val="0"/>
              </a:spcAft>
              <a:buSzPts val="2400"/>
              <a:buNone/>
            </a:pPr>
            <a:r>
              <a:rPr lang="en-GB" sz="2400"/>
              <a:t> How far the business will be able to meet future commitment, e.g. tax due, loan repayments, interest payments, contracts that could possible lose quite a lot of money;</a:t>
            </a:r>
            <a:endParaRPr/>
          </a:p>
        </p:txBody>
      </p:sp>
      <p:sp>
        <p:nvSpPr>
          <p:cNvPr id="454" name="Google Shape;454;p4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55" name="Google Shape;455;p4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9" name="Shape 459"/>
        <p:cNvGrpSpPr/>
        <p:nvPr/>
      </p:nvGrpSpPr>
      <p:grpSpPr>
        <a:xfrm>
          <a:off x="0" y="0"/>
          <a:ext cx="0" cy="0"/>
          <a:chOff x="0" y="0"/>
          <a:chExt cx="0" cy="0"/>
        </a:xfrm>
      </p:grpSpPr>
      <p:sp>
        <p:nvSpPr>
          <p:cNvPr id="460" name="Google Shape;460;p4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USES OF CASH FLOW STATEMENTS</a:t>
            </a:r>
            <a:endParaRPr/>
          </a:p>
          <a:p>
            <a:pPr indent="0" lvl="0" marL="0" marR="0" rtl="0" algn="just">
              <a:lnSpc>
                <a:spcPct val="150000"/>
              </a:lnSpc>
              <a:spcBef>
                <a:spcPts val="800"/>
              </a:spcBef>
              <a:spcAft>
                <a:spcPts val="0"/>
              </a:spcAft>
              <a:buSzPts val="2400"/>
              <a:buNone/>
            </a:pPr>
            <a:r>
              <a:rPr lang="en-GB" sz="2400"/>
              <a:t>Besides the answers to such specific queries, cash flow statement should also help businesses to assess the following.</a:t>
            </a:r>
            <a:endParaRPr/>
          </a:p>
          <a:p>
            <a:pPr indent="0" lvl="0" marL="0" marR="0" rtl="0" algn="just">
              <a:lnSpc>
                <a:spcPct val="150000"/>
              </a:lnSpc>
              <a:spcBef>
                <a:spcPts val="800"/>
              </a:spcBef>
              <a:spcAft>
                <a:spcPts val="0"/>
              </a:spcAft>
              <a:buSzPts val="2400"/>
              <a:buNone/>
            </a:pPr>
            <a:r>
              <a:rPr lang="en-GB" sz="2400"/>
              <a:t> How far future share issues may be needed or additional capital in the case of sole trader or partnership;</a:t>
            </a:r>
            <a:endParaRPr/>
          </a:p>
          <a:p>
            <a:pPr indent="0" lvl="0" marL="0" marR="0" rtl="0" algn="just">
              <a:lnSpc>
                <a:spcPct val="150000"/>
              </a:lnSpc>
              <a:spcBef>
                <a:spcPts val="800"/>
              </a:spcBef>
              <a:spcAft>
                <a:spcPts val="0"/>
              </a:spcAft>
              <a:buSzPts val="2400"/>
              <a:buNone/>
            </a:pPr>
            <a:r>
              <a:rPr lang="en-GB" sz="2400"/>
              <a:t> A valuation of the business</a:t>
            </a:r>
            <a:endParaRPr/>
          </a:p>
        </p:txBody>
      </p:sp>
      <p:sp>
        <p:nvSpPr>
          <p:cNvPr id="461" name="Google Shape;461;p4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62" name="Google Shape;462;p4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466" name="Shape 466"/>
        <p:cNvGrpSpPr/>
        <p:nvPr/>
      </p:nvGrpSpPr>
      <p:grpSpPr>
        <a:xfrm>
          <a:off x="0" y="0"/>
          <a:ext cx="0" cy="0"/>
          <a:chOff x="0" y="0"/>
          <a:chExt cx="0" cy="0"/>
        </a:xfrm>
      </p:grpSpPr>
      <p:sp>
        <p:nvSpPr>
          <p:cNvPr id="467" name="Google Shape;467;g2931d2e21ca_0_0"/>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68" name="Google Shape;468;g2931d2e21ca_0_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69" name="Google Shape;469;g2931d2e21ca_0_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470" name="Google Shape;470;g2931d2e21ca_0_0"/>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71" name="Google Shape;471;g2931d2e21ca_0_0"/>
          <p:cNvSpPr txBox="1"/>
          <p:nvPr>
            <p:ph type="title"/>
          </p:nvPr>
        </p:nvSpPr>
        <p:spPr>
          <a:xfrm>
            <a:off x="324575" y="508050"/>
            <a:ext cx="12192000" cy="50427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chemeClr val="dk1"/>
              </a:buClr>
              <a:buSzPts val="990"/>
              <a:buFont typeface="Arial"/>
              <a:buNone/>
            </a:pPr>
            <a:r>
              <a:rPr b="1" lang="en-GB">
                <a:solidFill>
                  <a:schemeClr val="lt1"/>
                </a:solidFill>
              </a:rPr>
              <a:t>References</a:t>
            </a:r>
            <a:endParaRPr b="1">
              <a:solidFill>
                <a:schemeClr val="lt1"/>
              </a:solidFill>
            </a:endParaRPr>
          </a:p>
          <a:p>
            <a:pPr indent="-457200" lvl="0" marL="457200" rtl="0" algn="l">
              <a:lnSpc>
                <a:spcPct val="100000"/>
              </a:lnSpc>
              <a:spcBef>
                <a:spcPts val="0"/>
              </a:spcBef>
              <a:spcAft>
                <a:spcPts val="0"/>
              </a:spcAft>
              <a:buClr>
                <a:schemeClr val="dk1"/>
              </a:buClr>
              <a:buSzPct val="28366"/>
              <a:buFont typeface="Arial"/>
              <a:buNone/>
            </a:pPr>
            <a:r>
              <a:rPr lang="en-GB" sz="3877">
                <a:solidFill>
                  <a:schemeClr val="lt1"/>
                </a:solidFill>
              </a:rPr>
              <a:t>IASB. (n.d.). international financial reporting. </a:t>
            </a:r>
            <a:r>
              <a:rPr lang="en-GB" sz="3877" u="sng">
                <a:solidFill>
                  <a:srgbClr val="00FFFF"/>
                </a:solidFill>
                <a:hlinkClick r:id="rId3">
                  <a:extLst>
                    <a:ext uri="{A12FA001-AC4F-418D-AE19-62706E023703}">
                      <ahyp:hlinkClr val="tx"/>
                    </a:ext>
                  </a:extLst>
                </a:hlinkClick>
              </a:rPr>
              <a:t>https://www.ifrs.org</a:t>
            </a:r>
            <a:r>
              <a:rPr b="1" lang="en-GB" sz="3977">
                <a:solidFill>
                  <a:srgbClr val="00FFFF"/>
                </a:solidFill>
              </a:rPr>
              <a:t> </a:t>
            </a:r>
            <a:r>
              <a:rPr b="1" lang="en-GB" sz="3866">
                <a:solidFill>
                  <a:srgbClr val="00FFFF"/>
                </a:solidFill>
              </a:rPr>
              <a:t> </a:t>
            </a:r>
            <a:r>
              <a:rPr b="1" lang="en-GB" sz="3311">
                <a:solidFill>
                  <a:srgbClr val="00FFFF"/>
                </a:solidFill>
                <a:latin typeface="Times New Roman"/>
                <a:ea typeface="Times New Roman"/>
                <a:cs typeface="Times New Roman"/>
                <a:sym typeface="Times New Roman"/>
              </a:rPr>
              <a:t> </a:t>
            </a:r>
            <a:r>
              <a:rPr b="1" lang="en-GB" sz="3311">
                <a:solidFill>
                  <a:schemeClr val="dk1"/>
                </a:solidFill>
                <a:latin typeface="Times New Roman"/>
                <a:ea typeface="Times New Roman"/>
                <a:cs typeface="Times New Roman"/>
                <a:sym typeface="Times New Roman"/>
              </a:rPr>
              <a:t> </a:t>
            </a:r>
            <a:endParaRPr b="1" sz="7111">
              <a:solidFill>
                <a:schemeClr val="lt1"/>
              </a:solidFill>
            </a:endParaRPr>
          </a:p>
          <a:p>
            <a:pPr indent="0" lvl="0" marL="0" rtl="0" algn="l">
              <a:lnSpc>
                <a:spcPct val="80000"/>
              </a:lnSpc>
              <a:spcBef>
                <a:spcPts val="0"/>
              </a:spcBef>
              <a:spcAft>
                <a:spcPts val="0"/>
              </a:spcAft>
              <a:buClr>
                <a:schemeClr val="dk1"/>
              </a:buClr>
              <a:buSzPts val="99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ct val="119047"/>
              <a:buFont typeface="Twentieth Century"/>
              <a:buNone/>
            </a:pPr>
            <a:r>
              <a:t/>
            </a:r>
            <a:endParaRPr sz="4200">
              <a:solidFill>
                <a:schemeClr val="lt1"/>
              </a:solidFill>
            </a:endParaRPr>
          </a:p>
        </p:txBody>
      </p:sp>
      <p:cxnSp>
        <p:nvCxnSpPr>
          <p:cNvPr id="472" name="Google Shape;472;g2931d2e21ca_0_0"/>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6" name="Shape 476"/>
        <p:cNvGrpSpPr/>
        <p:nvPr/>
      </p:nvGrpSpPr>
      <p:grpSpPr>
        <a:xfrm>
          <a:off x="0" y="0"/>
          <a:ext cx="0" cy="0"/>
          <a:chOff x="0" y="0"/>
          <a:chExt cx="0" cy="0"/>
        </a:xfrm>
      </p:grpSpPr>
      <p:sp>
        <p:nvSpPr>
          <p:cNvPr id="477" name="Google Shape;477;p50"/>
          <p:cNvSpPr txBox="1"/>
          <p:nvPr>
            <p:ph type="title"/>
          </p:nvPr>
        </p:nvSpPr>
        <p:spPr>
          <a:xfrm>
            <a:off x="1010874" y="730155"/>
            <a:ext cx="8018272" cy="1456453"/>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0B0F0"/>
              </a:buClr>
              <a:buSzPts val="4800"/>
              <a:buFont typeface="Twentieth Century"/>
              <a:buNone/>
            </a:pPr>
            <a:r>
              <a:rPr b="1" lang="en-GB" sz="4800">
                <a:solidFill>
                  <a:srgbClr val="00B0F0"/>
                </a:solidFill>
              </a:rPr>
              <a:t>WEEK 10: LESSON</a:t>
            </a:r>
            <a:endParaRPr/>
          </a:p>
        </p:txBody>
      </p:sp>
      <p:sp>
        <p:nvSpPr>
          <p:cNvPr id="478" name="Google Shape;478;p50"/>
          <p:cNvSpPr txBox="1"/>
          <p:nvPr>
            <p:ph idx="1" type="body"/>
          </p:nvPr>
        </p:nvSpPr>
        <p:spPr>
          <a:xfrm>
            <a:off x="805219" y="1895060"/>
            <a:ext cx="8666328" cy="3727817"/>
          </a:xfrm>
          <a:prstGeom prst="rect">
            <a:avLst/>
          </a:prstGeom>
          <a:noFill/>
          <a:ln>
            <a:noFill/>
          </a:ln>
        </p:spPr>
        <p:txBody>
          <a:bodyPr anchorCtr="0" anchor="t" bIns="45700" lIns="45700" spcFirstLastPara="1" rIns="45700" wrap="square" tIns="45700">
            <a:noAutofit/>
          </a:bodyPr>
          <a:lstStyle/>
          <a:p>
            <a:pPr indent="0" lvl="0" marL="91440" rtl="0" algn="ctr">
              <a:lnSpc>
                <a:spcPct val="90000"/>
              </a:lnSpc>
              <a:spcBef>
                <a:spcPts val="0"/>
              </a:spcBef>
              <a:spcAft>
                <a:spcPts val="0"/>
              </a:spcAft>
              <a:buSzPts val="4800"/>
              <a:buNone/>
            </a:pPr>
            <a:r>
              <a:t/>
            </a:r>
            <a:endParaRPr b="1" sz="4800">
              <a:solidFill>
                <a:srgbClr val="00B0F0"/>
              </a:solidFill>
            </a:endParaRPr>
          </a:p>
          <a:p>
            <a:pPr indent="-304800" lvl="0" marL="91440" rtl="0" algn="ctr">
              <a:lnSpc>
                <a:spcPct val="90000"/>
              </a:lnSpc>
              <a:spcBef>
                <a:spcPts val="1400"/>
              </a:spcBef>
              <a:spcAft>
                <a:spcPts val="0"/>
              </a:spcAft>
              <a:buSzPts val="4800"/>
              <a:buChar char=" "/>
            </a:pPr>
            <a:r>
              <a:rPr b="1" lang="en-GB" sz="4800">
                <a:solidFill>
                  <a:srgbClr val="00B0F0"/>
                </a:solidFill>
              </a:rPr>
              <a:t>END OF PRESENTATION</a:t>
            </a:r>
            <a:endParaRPr/>
          </a:p>
        </p:txBody>
      </p:sp>
      <p:sp>
        <p:nvSpPr>
          <p:cNvPr id="479" name="Google Shape;479;p5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80" name="Google Shape;480;p5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theme/theme1.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