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1.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00.xml"/>
  <Override ContentType="application/vnd.openxmlformats-officedocument.presentationml.notesSlide+xml" PartName="/ppt/notesSlides/notesSlide4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77.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93.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97.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89.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20.xml"/>
  <Override ContentType="application/vnd.openxmlformats-officedocument.presentationml.notesSlide+xml" PartName="/ppt/notesSlides/notesSlide60.xml"/>
  <Override ContentType="application/vnd.openxmlformats-officedocument.presentationml.notesSlide+xml" PartName="/ppt/notesSlides/notesSlide18.xml"/>
  <Override ContentType="application/vnd.openxmlformats-officedocument.presentationml.notesSlide+xml" PartName="/ppt/notesSlides/notesSlide48.xml"/>
  <Override ContentType="application/vnd.openxmlformats-officedocument.presentationml.notesSlide+xml" PartName="/ppt/notesSlides/notesSlide101.xml"/>
  <Override ContentType="application/vnd.openxmlformats-officedocument.presentationml.notesSlide+xml" PartName="/ppt/notesSlides/notesSlide95.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1.xml"/>
  <Override ContentType="application/vnd.openxmlformats-officedocument.presentationml.notesSlide+xml" PartName="/ppt/notesSlides/notesSlide92.xml"/>
  <Override ContentType="application/vnd.openxmlformats-officedocument.presentationml.notesSlide+xml" PartName="/ppt/notesSlides/notesSlide84.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82.xml"/>
  <Override ContentType="application/vnd.openxmlformats-officedocument.presentationml.notesSlide+xml" PartName="/ppt/notesSlides/notesSlide94.xml"/>
  <Override ContentType="application/vnd.openxmlformats-officedocument.presentationml.notesSlide+xml" PartName="/ppt/notesSlides/notesSlide51.xml"/>
  <Override ContentType="application/vnd.openxmlformats-officedocument.presentationml.notesSlide+xml" PartName="/ppt/notesSlides/notesSlide90.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99.xml"/>
  <Override ContentType="application/vnd.openxmlformats-officedocument.presentationml.notesSlide+xml" PartName="/ppt/notesSlides/notesSlide56.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88.xml"/>
  <Override ContentType="application/vnd.openxmlformats-officedocument.presentationml.notesSlide+xml" PartName="/ppt/notesSlides/notesSlide2.xml"/>
  <Override ContentType="application/vnd.openxmlformats-officedocument.presentationml.notesSlide+xml" PartName="/ppt/notesSlides/notesSlide62.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28.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98.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6.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96.xml"/>
  <Override ContentType="application/vnd.openxmlformats-officedocument.presentationml.notesSlide+xml" PartName="/ppt/notesSlides/notesSlide102.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68.xml"/>
  <Override ContentType="application/vnd.openxmlformats-officedocument.presentationml.slide+xml" PartName="/ppt/slides/slide94.xml"/>
  <Override ContentType="application/vnd.openxmlformats-officedocument.presentationml.slide+xml" PartName="/ppt/slides/slide84.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53.xml"/>
  <Override ContentType="application/vnd.openxmlformats-officedocument.presentationml.slide+xml" PartName="/ppt/slides/slide96.xml"/>
  <Override ContentType="application/vnd.openxmlformats-officedocument.presentationml.slide+xml" PartName="/ppt/slides/slide48.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2.xml"/>
  <Override ContentType="application/vnd.openxmlformats-officedocument.presentationml.slide+xml" PartName="/ppt/slides/slide98.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89.xml"/>
  <Override ContentType="application/vnd.openxmlformats-officedocument.presentationml.slide+xml" PartName="/ppt/slides/slide76.xml"/>
  <Override ContentType="application/vnd.openxmlformats-officedocument.presentationml.slide+xml" PartName="/ppt/slides/slide63.xml"/>
  <Override ContentType="application/vnd.openxmlformats-officedocument.presentationml.slide+xml" PartName="/ppt/slides/slide93.xml"/>
  <Override ContentType="application/vnd.openxmlformats-officedocument.presentationml.slide+xml" PartName="/ppt/slides/slide101.xml"/>
  <Override ContentType="application/vnd.openxmlformats-officedocument.presentationml.slide+xml" PartName="/ppt/slides/slide80.xml"/>
  <Override ContentType="application/vnd.openxmlformats-officedocument.presentationml.slide+xml" PartName="/ppt/slides/slide61.xml"/>
  <Override ContentType="application/vnd.openxmlformats-officedocument.presentationml.slide+xml" PartName="/ppt/slides/slide91.xml"/>
  <Override ContentType="application/vnd.openxmlformats-officedocument.presentationml.slide+xml" PartName="/ppt/slides/slide31.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9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42.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97.xml"/>
  <Override ContentType="application/vnd.openxmlformats-officedocument.presentationml.slide+xml" PartName="/ppt/slides/slide11.xml"/>
  <Override ContentType="application/vnd.openxmlformats-officedocument.presentationml.slide+xml" PartName="/ppt/slides/slide6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79.xml"/>
  <Override ContentType="application/vnd.openxmlformats-officedocument.presentationml.slide+xml" PartName="/ppt/slides/slide49.xml"/>
  <Override ContentType="application/vnd.openxmlformats-officedocument.presentationml.slide+xml" PartName="/ppt/slides/slide83.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99.xml"/>
  <Override ContentType="application/vnd.openxmlformats-officedocument.presentationml.slide+xml" PartName="/ppt/slides/slide3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47.xml"/>
  <Override ContentType="application/vnd.openxmlformats-officedocument.presentationml.slide+xml" PartName="/ppt/slides/slide21.xml"/>
  <Override ContentType="application/vnd.openxmlformats-officedocument.presentationml.slide+xml" PartName="/ppt/slides/slide100.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90.xml"/>
  <Override ContentType="application/vnd.openxmlformats-officedocument.presentationml.slide+xml" PartName="/ppt/slides/slide8.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88.xml"/>
  <Override ContentType="application/vnd.openxmlformats-officedocument.presentationml.slide+xml" PartName="/ppt/slides/slide92.xml"/>
  <Override ContentType="application/vnd.openxmlformats-officedocument.presentationml.slide+xml" PartName="/ppt/slides/slide10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1" r:id="rId80"/>
    <p:sldId id="332" r:id="rId81"/>
    <p:sldId id="333" r:id="rId82"/>
    <p:sldId id="334" r:id="rId83"/>
    <p:sldId id="335" r:id="rId84"/>
    <p:sldId id="336" r:id="rId85"/>
    <p:sldId id="337" r:id="rId86"/>
    <p:sldId id="338" r:id="rId87"/>
    <p:sldId id="339" r:id="rId88"/>
    <p:sldId id="340" r:id="rId89"/>
    <p:sldId id="341" r:id="rId90"/>
    <p:sldId id="342" r:id="rId91"/>
    <p:sldId id="343" r:id="rId92"/>
    <p:sldId id="344" r:id="rId93"/>
    <p:sldId id="345" r:id="rId94"/>
    <p:sldId id="346" r:id="rId95"/>
    <p:sldId id="347" r:id="rId96"/>
    <p:sldId id="348" r:id="rId97"/>
    <p:sldId id="349" r:id="rId98"/>
    <p:sldId id="350" r:id="rId99"/>
    <p:sldId id="351" r:id="rId100"/>
    <p:sldId id="352" r:id="rId101"/>
    <p:sldId id="353" r:id="rId102"/>
    <p:sldId id="354" r:id="rId103"/>
    <p:sldId id="355" r:id="rId104"/>
    <p:sldId id="356" r:id="rId105"/>
    <p:sldId id="357" r:id="rId10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07" roundtripDataSignature="AMtx7mgTLIiw4Jr+rqQr/DcpdXQe5hqQV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07" Type="http://customschemas.google.com/relationships/presentationmetadata" Target="metadata"/><Relationship Id="rId106" Type="http://schemas.openxmlformats.org/officeDocument/2006/relationships/slide" Target="slides/slide102.xml"/><Relationship Id="rId105" Type="http://schemas.openxmlformats.org/officeDocument/2006/relationships/slide" Target="slides/slide101.xml"/><Relationship Id="rId104" Type="http://schemas.openxmlformats.org/officeDocument/2006/relationships/slide" Target="slides/slide100.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103" Type="http://schemas.openxmlformats.org/officeDocument/2006/relationships/slide" Target="slides/slide99.xml"/><Relationship Id="rId102" Type="http://schemas.openxmlformats.org/officeDocument/2006/relationships/slide" Target="slides/slide98.xml"/><Relationship Id="rId101" Type="http://schemas.openxmlformats.org/officeDocument/2006/relationships/slide" Target="slides/slide97.xml"/><Relationship Id="rId100" Type="http://schemas.openxmlformats.org/officeDocument/2006/relationships/slide" Target="slides/slide96.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95" Type="http://schemas.openxmlformats.org/officeDocument/2006/relationships/slide" Target="slides/slide91.xml"/><Relationship Id="rId94" Type="http://schemas.openxmlformats.org/officeDocument/2006/relationships/slide" Target="slides/slide90.xml"/><Relationship Id="rId97" Type="http://schemas.openxmlformats.org/officeDocument/2006/relationships/slide" Target="slides/slide93.xml"/><Relationship Id="rId96" Type="http://schemas.openxmlformats.org/officeDocument/2006/relationships/slide" Target="slides/slide92.xml"/><Relationship Id="rId11" Type="http://schemas.openxmlformats.org/officeDocument/2006/relationships/slide" Target="slides/slide7.xml"/><Relationship Id="rId99" Type="http://schemas.openxmlformats.org/officeDocument/2006/relationships/slide" Target="slides/slide95.xml"/><Relationship Id="rId10" Type="http://schemas.openxmlformats.org/officeDocument/2006/relationships/slide" Target="slides/slide6.xml"/><Relationship Id="rId98" Type="http://schemas.openxmlformats.org/officeDocument/2006/relationships/slide" Target="slides/slide94.xml"/><Relationship Id="rId13" Type="http://schemas.openxmlformats.org/officeDocument/2006/relationships/slide" Target="slides/slide9.xml"/><Relationship Id="rId12" Type="http://schemas.openxmlformats.org/officeDocument/2006/relationships/slide" Target="slides/slide8.xml"/><Relationship Id="rId91" Type="http://schemas.openxmlformats.org/officeDocument/2006/relationships/slide" Target="slides/slide87.xml"/><Relationship Id="rId90" Type="http://schemas.openxmlformats.org/officeDocument/2006/relationships/slide" Target="slides/slide86.xml"/><Relationship Id="rId93" Type="http://schemas.openxmlformats.org/officeDocument/2006/relationships/slide" Target="slides/slide89.xml"/><Relationship Id="rId92" Type="http://schemas.openxmlformats.org/officeDocument/2006/relationships/slide" Target="slides/slide8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 Id="rId84" Type="http://schemas.openxmlformats.org/officeDocument/2006/relationships/slide" Target="slides/slide80.xml"/><Relationship Id="rId83" Type="http://schemas.openxmlformats.org/officeDocument/2006/relationships/slide" Target="slides/slide79.xml"/><Relationship Id="rId86" Type="http://schemas.openxmlformats.org/officeDocument/2006/relationships/slide" Target="slides/slide82.xml"/><Relationship Id="rId85" Type="http://schemas.openxmlformats.org/officeDocument/2006/relationships/slide" Target="slides/slide81.xml"/><Relationship Id="rId88" Type="http://schemas.openxmlformats.org/officeDocument/2006/relationships/slide" Target="slides/slide84.xml"/><Relationship Id="rId87" Type="http://schemas.openxmlformats.org/officeDocument/2006/relationships/slide" Target="slides/slide83.xml"/><Relationship Id="rId89" Type="http://schemas.openxmlformats.org/officeDocument/2006/relationships/slide" Target="slides/slide85.xml"/><Relationship Id="rId80" Type="http://schemas.openxmlformats.org/officeDocument/2006/relationships/slide" Target="slides/slide76.xml"/><Relationship Id="rId82" Type="http://schemas.openxmlformats.org/officeDocument/2006/relationships/slide" Target="slides/slide78.xml"/><Relationship Id="rId81" Type="http://schemas.openxmlformats.org/officeDocument/2006/relationships/slide" Target="slides/slide7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slide" Target="slides/slide69.xml"/><Relationship Id="rId72" Type="http://schemas.openxmlformats.org/officeDocument/2006/relationships/slide" Target="slides/slide68.xml"/><Relationship Id="rId75" Type="http://schemas.openxmlformats.org/officeDocument/2006/relationships/slide" Target="slides/slide71.xml"/><Relationship Id="rId74" Type="http://schemas.openxmlformats.org/officeDocument/2006/relationships/slide" Target="slides/slide70.xml"/><Relationship Id="rId77" Type="http://schemas.openxmlformats.org/officeDocument/2006/relationships/slide" Target="slides/slide73.xml"/><Relationship Id="rId76" Type="http://schemas.openxmlformats.org/officeDocument/2006/relationships/slide" Target="slides/slide72.xml"/><Relationship Id="rId79" Type="http://schemas.openxmlformats.org/officeDocument/2006/relationships/slide" Target="slides/slide75.xml"/><Relationship Id="rId78" Type="http://schemas.openxmlformats.org/officeDocument/2006/relationships/slide" Target="slides/slide74.xml"/><Relationship Id="rId71" Type="http://schemas.openxmlformats.org/officeDocument/2006/relationships/slide" Target="slides/slide67.xml"/><Relationship Id="rId70" Type="http://schemas.openxmlformats.org/officeDocument/2006/relationships/slide" Target="slides/slide66.xml"/><Relationship Id="rId62" Type="http://schemas.openxmlformats.org/officeDocument/2006/relationships/slide" Target="slides/slide58.xml"/><Relationship Id="rId61" Type="http://schemas.openxmlformats.org/officeDocument/2006/relationships/slide" Target="slides/slide57.xml"/><Relationship Id="rId64" Type="http://schemas.openxmlformats.org/officeDocument/2006/relationships/slide" Target="slides/slide60.xml"/><Relationship Id="rId63" Type="http://schemas.openxmlformats.org/officeDocument/2006/relationships/slide" Target="slides/slide59.xml"/><Relationship Id="rId66" Type="http://schemas.openxmlformats.org/officeDocument/2006/relationships/slide" Target="slides/slide62.xml"/><Relationship Id="rId65" Type="http://schemas.openxmlformats.org/officeDocument/2006/relationships/slide" Target="slides/slide61.xml"/><Relationship Id="rId68" Type="http://schemas.openxmlformats.org/officeDocument/2006/relationships/slide" Target="slides/slide64.xml"/><Relationship Id="rId67" Type="http://schemas.openxmlformats.org/officeDocument/2006/relationships/slide" Target="slides/slide63.xml"/><Relationship Id="rId60" Type="http://schemas.openxmlformats.org/officeDocument/2006/relationships/slide" Target="slides/slide56.xml"/><Relationship Id="rId69" Type="http://schemas.openxmlformats.org/officeDocument/2006/relationships/slide" Target="slides/slide6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55" Type="http://schemas.openxmlformats.org/officeDocument/2006/relationships/slide" Target="slides/slide51.xml"/><Relationship Id="rId54" Type="http://schemas.openxmlformats.org/officeDocument/2006/relationships/slide" Target="slides/slide50.xml"/><Relationship Id="rId57" Type="http://schemas.openxmlformats.org/officeDocument/2006/relationships/slide" Target="slides/slide53.xml"/><Relationship Id="rId56" Type="http://schemas.openxmlformats.org/officeDocument/2006/relationships/slide" Target="slides/slide52.xml"/><Relationship Id="rId59" Type="http://schemas.openxmlformats.org/officeDocument/2006/relationships/slide" Target="slides/slide55.xml"/><Relationship Id="rId58"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3" name="Shape 583"/>
        <p:cNvGrpSpPr/>
        <p:nvPr/>
      </p:nvGrpSpPr>
      <p:grpSpPr>
        <a:xfrm>
          <a:off x="0" y="0"/>
          <a:ext cx="0" cy="0"/>
          <a:chOff x="0" y="0"/>
          <a:chExt cx="0" cy="0"/>
        </a:xfrm>
      </p:grpSpPr>
      <p:sp>
        <p:nvSpPr>
          <p:cNvPr id="584" name="Google Shape;584;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2" name="Shape 612"/>
        <p:cNvGrpSpPr/>
        <p:nvPr/>
      </p:nvGrpSpPr>
      <p:grpSpPr>
        <a:xfrm>
          <a:off x="0" y="0"/>
          <a:ext cx="0" cy="0"/>
          <a:chOff x="0" y="0"/>
          <a:chExt cx="0" cy="0"/>
        </a:xfrm>
      </p:grpSpPr>
      <p:sp>
        <p:nvSpPr>
          <p:cNvPr id="613" name="Google Shape;613;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6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6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6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6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6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6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6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5" name="Shape 675"/>
        <p:cNvGrpSpPr/>
        <p:nvPr/>
      </p:nvGrpSpPr>
      <p:grpSpPr>
        <a:xfrm>
          <a:off x="0" y="0"/>
          <a:ext cx="0" cy="0"/>
          <a:chOff x="0" y="0"/>
          <a:chExt cx="0" cy="0"/>
        </a:xfrm>
      </p:grpSpPr>
      <p:sp>
        <p:nvSpPr>
          <p:cNvPr id="676" name="Google Shape;676;p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6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7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p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7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9" name="Shape 709"/>
        <p:cNvGrpSpPr/>
        <p:nvPr/>
      </p:nvGrpSpPr>
      <p:grpSpPr>
        <a:xfrm>
          <a:off x="0" y="0"/>
          <a:ext cx="0" cy="0"/>
          <a:chOff x="0" y="0"/>
          <a:chExt cx="0" cy="0"/>
        </a:xfrm>
      </p:grpSpPr>
      <p:sp>
        <p:nvSpPr>
          <p:cNvPr id="710" name="Google Shape;710;p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7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9" name="Shape 719"/>
        <p:cNvGrpSpPr/>
        <p:nvPr/>
      </p:nvGrpSpPr>
      <p:grpSpPr>
        <a:xfrm>
          <a:off x="0" y="0"/>
          <a:ext cx="0" cy="0"/>
          <a:chOff x="0" y="0"/>
          <a:chExt cx="0" cy="0"/>
        </a:xfrm>
      </p:grpSpPr>
      <p:sp>
        <p:nvSpPr>
          <p:cNvPr id="720" name="Google Shape;720;p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7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9" name="Shape 729"/>
        <p:cNvGrpSpPr/>
        <p:nvPr/>
      </p:nvGrpSpPr>
      <p:grpSpPr>
        <a:xfrm>
          <a:off x="0" y="0"/>
          <a:ext cx="0" cy="0"/>
          <a:chOff x="0" y="0"/>
          <a:chExt cx="0" cy="0"/>
        </a:xfrm>
      </p:grpSpPr>
      <p:sp>
        <p:nvSpPr>
          <p:cNvPr id="730" name="Google Shape;730;p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7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9" name="Shape 739"/>
        <p:cNvGrpSpPr/>
        <p:nvPr/>
      </p:nvGrpSpPr>
      <p:grpSpPr>
        <a:xfrm>
          <a:off x="0" y="0"/>
          <a:ext cx="0" cy="0"/>
          <a:chOff x="0" y="0"/>
          <a:chExt cx="0" cy="0"/>
        </a:xfrm>
      </p:grpSpPr>
      <p:sp>
        <p:nvSpPr>
          <p:cNvPr id="740" name="Google Shape;740;p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7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p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7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1" name="Shape 761"/>
        <p:cNvGrpSpPr/>
        <p:nvPr/>
      </p:nvGrpSpPr>
      <p:grpSpPr>
        <a:xfrm>
          <a:off x="0" y="0"/>
          <a:ext cx="0" cy="0"/>
          <a:chOff x="0" y="0"/>
          <a:chExt cx="0" cy="0"/>
        </a:xfrm>
      </p:grpSpPr>
      <p:sp>
        <p:nvSpPr>
          <p:cNvPr id="762" name="Google Shape;762;p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7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0" name="Shape 770"/>
        <p:cNvGrpSpPr/>
        <p:nvPr/>
      </p:nvGrpSpPr>
      <p:grpSpPr>
        <a:xfrm>
          <a:off x="0" y="0"/>
          <a:ext cx="0" cy="0"/>
          <a:chOff x="0" y="0"/>
          <a:chExt cx="0" cy="0"/>
        </a:xfrm>
      </p:grpSpPr>
      <p:sp>
        <p:nvSpPr>
          <p:cNvPr id="771" name="Google Shape;771;p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7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0" name="Shape 780"/>
        <p:cNvGrpSpPr/>
        <p:nvPr/>
      </p:nvGrpSpPr>
      <p:grpSpPr>
        <a:xfrm>
          <a:off x="0" y="0"/>
          <a:ext cx="0" cy="0"/>
          <a:chOff x="0" y="0"/>
          <a:chExt cx="0" cy="0"/>
        </a:xfrm>
      </p:grpSpPr>
      <p:sp>
        <p:nvSpPr>
          <p:cNvPr id="781" name="Google Shape;781;p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7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p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8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2" name="Shape 802"/>
        <p:cNvGrpSpPr/>
        <p:nvPr/>
      </p:nvGrpSpPr>
      <p:grpSpPr>
        <a:xfrm>
          <a:off x="0" y="0"/>
          <a:ext cx="0" cy="0"/>
          <a:chOff x="0" y="0"/>
          <a:chExt cx="0" cy="0"/>
        </a:xfrm>
      </p:grpSpPr>
      <p:sp>
        <p:nvSpPr>
          <p:cNvPr id="803" name="Google Shape;803;p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8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2" name="Shape 812"/>
        <p:cNvGrpSpPr/>
        <p:nvPr/>
      </p:nvGrpSpPr>
      <p:grpSpPr>
        <a:xfrm>
          <a:off x="0" y="0"/>
          <a:ext cx="0" cy="0"/>
          <a:chOff x="0" y="0"/>
          <a:chExt cx="0" cy="0"/>
        </a:xfrm>
      </p:grpSpPr>
      <p:sp>
        <p:nvSpPr>
          <p:cNvPr id="813" name="Google Shape;813;p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8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2" name="Shape 822"/>
        <p:cNvGrpSpPr/>
        <p:nvPr/>
      </p:nvGrpSpPr>
      <p:grpSpPr>
        <a:xfrm>
          <a:off x="0" y="0"/>
          <a:ext cx="0" cy="0"/>
          <a:chOff x="0" y="0"/>
          <a:chExt cx="0" cy="0"/>
        </a:xfrm>
      </p:grpSpPr>
      <p:sp>
        <p:nvSpPr>
          <p:cNvPr id="823" name="Google Shape;823;p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8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2" name="Shape 832"/>
        <p:cNvGrpSpPr/>
        <p:nvPr/>
      </p:nvGrpSpPr>
      <p:grpSpPr>
        <a:xfrm>
          <a:off x="0" y="0"/>
          <a:ext cx="0" cy="0"/>
          <a:chOff x="0" y="0"/>
          <a:chExt cx="0" cy="0"/>
        </a:xfrm>
      </p:grpSpPr>
      <p:sp>
        <p:nvSpPr>
          <p:cNvPr id="833" name="Google Shape;833;p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8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2" name="Shape 842"/>
        <p:cNvGrpSpPr/>
        <p:nvPr/>
      </p:nvGrpSpPr>
      <p:grpSpPr>
        <a:xfrm>
          <a:off x="0" y="0"/>
          <a:ext cx="0" cy="0"/>
          <a:chOff x="0" y="0"/>
          <a:chExt cx="0" cy="0"/>
        </a:xfrm>
      </p:grpSpPr>
      <p:sp>
        <p:nvSpPr>
          <p:cNvPr id="843" name="Google Shape;843;p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8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2" name="Shape 852"/>
        <p:cNvGrpSpPr/>
        <p:nvPr/>
      </p:nvGrpSpPr>
      <p:grpSpPr>
        <a:xfrm>
          <a:off x="0" y="0"/>
          <a:ext cx="0" cy="0"/>
          <a:chOff x="0" y="0"/>
          <a:chExt cx="0" cy="0"/>
        </a:xfrm>
      </p:grpSpPr>
      <p:sp>
        <p:nvSpPr>
          <p:cNvPr id="853" name="Google Shape;853;p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8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2" name="Shape 862"/>
        <p:cNvGrpSpPr/>
        <p:nvPr/>
      </p:nvGrpSpPr>
      <p:grpSpPr>
        <a:xfrm>
          <a:off x="0" y="0"/>
          <a:ext cx="0" cy="0"/>
          <a:chOff x="0" y="0"/>
          <a:chExt cx="0" cy="0"/>
        </a:xfrm>
      </p:grpSpPr>
      <p:sp>
        <p:nvSpPr>
          <p:cNvPr id="863" name="Google Shape;863;p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8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2" name="Shape 872"/>
        <p:cNvGrpSpPr/>
        <p:nvPr/>
      </p:nvGrpSpPr>
      <p:grpSpPr>
        <a:xfrm>
          <a:off x="0" y="0"/>
          <a:ext cx="0" cy="0"/>
          <a:chOff x="0" y="0"/>
          <a:chExt cx="0" cy="0"/>
        </a:xfrm>
      </p:grpSpPr>
      <p:sp>
        <p:nvSpPr>
          <p:cNvPr id="873" name="Google Shape;873;p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8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2" name="Shape 882"/>
        <p:cNvGrpSpPr/>
        <p:nvPr/>
      </p:nvGrpSpPr>
      <p:grpSpPr>
        <a:xfrm>
          <a:off x="0" y="0"/>
          <a:ext cx="0" cy="0"/>
          <a:chOff x="0" y="0"/>
          <a:chExt cx="0" cy="0"/>
        </a:xfrm>
      </p:grpSpPr>
      <p:sp>
        <p:nvSpPr>
          <p:cNvPr id="883" name="Google Shape;883;p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8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0" name="Shape 890"/>
        <p:cNvGrpSpPr/>
        <p:nvPr/>
      </p:nvGrpSpPr>
      <p:grpSpPr>
        <a:xfrm>
          <a:off x="0" y="0"/>
          <a:ext cx="0" cy="0"/>
          <a:chOff x="0" y="0"/>
          <a:chExt cx="0" cy="0"/>
        </a:xfrm>
      </p:grpSpPr>
      <p:sp>
        <p:nvSpPr>
          <p:cNvPr id="891" name="Google Shape;891;p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9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8" name="Shape 898"/>
        <p:cNvGrpSpPr/>
        <p:nvPr/>
      </p:nvGrpSpPr>
      <p:grpSpPr>
        <a:xfrm>
          <a:off x="0" y="0"/>
          <a:ext cx="0" cy="0"/>
          <a:chOff x="0" y="0"/>
          <a:chExt cx="0" cy="0"/>
        </a:xfrm>
      </p:grpSpPr>
      <p:sp>
        <p:nvSpPr>
          <p:cNvPr id="899" name="Google Shape;899;p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9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6" name="Shape 906"/>
        <p:cNvGrpSpPr/>
        <p:nvPr/>
      </p:nvGrpSpPr>
      <p:grpSpPr>
        <a:xfrm>
          <a:off x="0" y="0"/>
          <a:ext cx="0" cy="0"/>
          <a:chOff x="0" y="0"/>
          <a:chExt cx="0" cy="0"/>
        </a:xfrm>
      </p:grpSpPr>
      <p:sp>
        <p:nvSpPr>
          <p:cNvPr id="907" name="Google Shape;907;p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9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4" name="Shape 914"/>
        <p:cNvGrpSpPr/>
        <p:nvPr/>
      </p:nvGrpSpPr>
      <p:grpSpPr>
        <a:xfrm>
          <a:off x="0" y="0"/>
          <a:ext cx="0" cy="0"/>
          <a:chOff x="0" y="0"/>
          <a:chExt cx="0" cy="0"/>
        </a:xfrm>
      </p:grpSpPr>
      <p:sp>
        <p:nvSpPr>
          <p:cNvPr id="915" name="Google Shape;915;p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9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2" name="Shape 922"/>
        <p:cNvGrpSpPr/>
        <p:nvPr/>
      </p:nvGrpSpPr>
      <p:grpSpPr>
        <a:xfrm>
          <a:off x="0" y="0"/>
          <a:ext cx="0" cy="0"/>
          <a:chOff x="0" y="0"/>
          <a:chExt cx="0" cy="0"/>
        </a:xfrm>
      </p:grpSpPr>
      <p:sp>
        <p:nvSpPr>
          <p:cNvPr id="923" name="Google Shape;923;p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9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0" name="Shape 930"/>
        <p:cNvGrpSpPr/>
        <p:nvPr/>
      </p:nvGrpSpPr>
      <p:grpSpPr>
        <a:xfrm>
          <a:off x="0" y="0"/>
          <a:ext cx="0" cy="0"/>
          <a:chOff x="0" y="0"/>
          <a:chExt cx="0" cy="0"/>
        </a:xfrm>
      </p:grpSpPr>
      <p:sp>
        <p:nvSpPr>
          <p:cNvPr id="931" name="Google Shape;931;p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9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8" name="Shape 938"/>
        <p:cNvGrpSpPr/>
        <p:nvPr/>
      </p:nvGrpSpPr>
      <p:grpSpPr>
        <a:xfrm>
          <a:off x="0" y="0"/>
          <a:ext cx="0" cy="0"/>
          <a:chOff x="0" y="0"/>
          <a:chExt cx="0" cy="0"/>
        </a:xfrm>
      </p:grpSpPr>
      <p:sp>
        <p:nvSpPr>
          <p:cNvPr id="939" name="Google Shape;939;p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9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6" name="Shape 946"/>
        <p:cNvGrpSpPr/>
        <p:nvPr/>
      </p:nvGrpSpPr>
      <p:grpSpPr>
        <a:xfrm>
          <a:off x="0" y="0"/>
          <a:ext cx="0" cy="0"/>
          <a:chOff x="0" y="0"/>
          <a:chExt cx="0" cy="0"/>
        </a:xfrm>
      </p:grpSpPr>
      <p:sp>
        <p:nvSpPr>
          <p:cNvPr id="947" name="Google Shape;947;p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9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p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9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2" name="Shape 962"/>
        <p:cNvGrpSpPr/>
        <p:nvPr/>
      </p:nvGrpSpPr>
      <p:grpSpPr>
        <a:xfrm>
          <a:off x="0" y="0"/>
          <a:ext cx="0" cy="0"/>
          <a:chOff x="0" y="0"/>
          <a:chExt cx="0" cy="0"/>
        </a:xfrm>
      </p:grpSpPr>
      <p:sp>
        <p:nvSpPr>
          <p:cNvPr id="963" name="Google Shape;963;p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9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0" name="Shape 970"/>
        <p:cNvGrpSpPr/>
        <p:nvPr/>
      </p:nvGrpSpPr>
      <p:grpSpPr>
        <a:xfrm>
          <a:off x="0" y="0"/>
          <a:ext cx="0" cy="0"/>
          <a:chOff x="0" y="0"/>
          <a:chExt cx="0" cy="0"/>
        </a:xfrm>
      </p:grpSpPr>
      <p:sp>
        <p:nvSpPr>
          <p:cNvPr id="971" name="Google Shape;971;p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10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8" name="Shape 978"/>
        <p:cNvGrpSpPr/>
        <p:nvPr/>
      </p:nvGrpSpPr>
      <p:grpSpPr>
        <a:xfrm>
          <a:off x="0" y="0"/>
          <a:ext cx="0" cy="0"/>
          <a:chOff x="0" y="0"/>
          <a:chExt cx="0" cy="0"/>
        </a:xfrm>
      </p:grpSpPr>
      <p:sp>
        <p:nvSpPr>
          <p:cNvPr id="979" name="Google Shape;979;g29af6001d2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g29af6001d28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8" name="Shape 988"/>
        <p:cNvGrpSpPr/>
        <p:nvPr/>
      </p:nvGrpSpPr>
      <p:grpSpPr>
        <a:xfrm>
          <a:off x="0" y="0"/>
          <a:ext cx="0" cy="0"/>
          <a:chOff x="0" y="0"/>
          <a:chExt cx="0" cy="0"/>
        </a:xfrm>
      </p:grpSpPr>
      <p:sp>
        <p:nvSpPr>
          <p:cNvPr id="989" name="Google Shape;989;p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10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103"/>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103"/>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103"/>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103"/>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10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10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10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20" name="Google Shape;20;p103"/>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04"/>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104"/>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10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0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0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105"/>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105"/>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05"/>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05"/>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10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10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0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35" name="Google Shape;35;p105"/>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10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06"/>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106"/>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10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0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10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107"/>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107"/>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107"/>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107"/>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107"/>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10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10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10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10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10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10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0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10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110"/>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0"/>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110"/>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11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111"/>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1"/>
          <p:cNvSpPr/>
          <p:nvPr>
            <p:ph idx="2" type="pic"/>
          </p:nvPr>
        </p:nvSpPr>
        <p:spPr>
          <a:xfrm>
            <a:off x="0" y="-1"/>
            <a:ext cx="12188952" cy="4572000"/>
          </a:xfrm>
          <a:prstGeom prst="rect">
            <a:avLst/>
          </a:prstGeom>
          <a:solidFill>
            <a:srgbClr val="76CEEF"/>
          </a:solidFill>
          <a:ln>
            <a:noFill/>
          </a:ln>
        </p:spPr>
      </p:sp>
      <p:sp>
        <p:nvSpPr>
          <p:cNvPr id="71" name="Google Shape;71;p111"/>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11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11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75" name="Google Shape;75;p111"/>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11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112"/>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11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11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1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113"/>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113"/>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11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11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1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88" name="Google Shape;88;p113"/>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0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02"/>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10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10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10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11" name="Google Shape;11;p102"/>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 Id="rId3" Type="http://schemas.openxmlformats.org/officeDocument/2006/relationships/image" Target="../media/image1.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5.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6.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9.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0.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3.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5.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6.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8.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9.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0.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1.xml"/><Relationship Id="rId3" Type="http://schemas.openxmlformats.org/officeDocument/2006/relationships/hyperlink" Target="https://www.ifrs.org" TargetMode="Externa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95" name="Google Shape;95;p1"/>
          <p:cNvSpPr txBox="1"/>
          <p:nvPr>
            <p:ph type="ctrTitle"/>
          </p:nvPr>
        </p:nvSpPr>
        <p:spPr>
          <a:xfrm>
            <a:off x="5177306" y="0"/>
            <a:ext cx="6625487" cy="3123752"/>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ctr">
              <a:lnSpc>
                <a:spcPct val="80000"/>
              </a:lnSpc>
              <a:spcBef>
                <a:spcPts val="0"/>
              </a:spcBef>
              <a:spcAft>
                <a:spcPts val="0"/>
              </a:spcAft>
              <a:buClr>
                <a:srgbClr val="FFFFFF"/>
              </a:buClr>
              <a:buSzPts val="3600"/>
              <a:buFont typeface="Twentieth Century"/>
              <a:buNone/>
            </a:pPr>
            <a:r>
              <a:rPr b="1" lang="en-GB" sz="3600">
                <a:solidFill>
                  <a:srgbClr val="FFFFFF"/>
                </a:solidFill>
                <a:latin typeface="Twentieth Century"/>
                <a:ea typeface="Twentieth Century"/>
                <a:cs typeface="Twentieth Century"/>
                <a:sym typeface="Twentieth Century"/>
              </a:rPr>
              <a:t>FINANCIAL ACCOUNTING:</a:t>
            </a:r>
            <a:br>
              <a:rPr b="1" lang="en-GB" sz="3600">
                <a:solidFill>
                  <a:srgbClr val="FFFFFF"/>
                </a:solidFill>
                <a:latin typeface="Twentieth Century"/>
                <a:ea typeface="Twentieth Century"/>
                <a:cs typeface="Twentieth Century"/>
                <a:sym typeface="Twentieth Century"/>
              </a:rPr>
            </a:br>
            <a:r>
              <a:rPr b="1" lang="en-GB" sz="3600">
                <a:solidFill>
                  <a:srgbClr val="FFFFFF"/>
                </a:solidFill>
                <a:latin typeface="Twentieth Century"/>
                <a:ea typeface="Twentieth Century"/>
                <a:cs typeface="Twentieth Century"/>
                <a:sym typeface="Twentieth Century"/>
              </a:rPr>
              <a:t>WEEK 11: MEASUREMENT OF FINANCIAL HEALTH OF ORGANISATIONS</a:t>
            </a:r>
            <a:br>
              <a:rPr b="1" lang="en-GB" sz="3600">
                <a:solidFill>
                  <a:schemeClr val="lt1"/>
                </a:solidFill>
                <a:latin typeface="Twentieth Century"/>
                <a:ea typeface="Twentieth Century"/>
                <a:cs typeface="Twentieth Century"/>
                <a:sym typeface="Twentieth Century"/>
              </a:rPr>
            </a:br>
            <a:br>
              <a:rPr b="1" lang="en-GB" sz="3600">
                <a:solidFill>
                  <a:schemeClr val="lt1"/>
                </a:solidFill>
                <a:latin typeface="Twentieth Century"/>
                <a:ea typeface="Twentieth Century"/>
                <a:cs typeface="Twentieth Century"/>
                <a:sym typeface="Twentieth Century"/>
              </a:rPr>
            </a:br>
            <a:endParaRPr b="1" sz="3600">
              <a:solidFill>
                <a:srgbClr val="FFFFFF"/>
              </a:solidFill>
              <a:latin typeface="Twentieth Century"/>
              <a:ea typeface="Twentieth Century"/>
              <a:cs typeface="Twentieth Century"/>
              <a:sym typeface="Twentieth Century"/>
            </a:endParaRPr>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GB"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2"/>
            <a:ext cx="6026477" cy="5569964"/>
          </a:xfrm>
          <a:prstGeom prst="rect">
            <a:avLst/>
          </a:prstGeom>
          <a:noFill/>
          <a:ln>
            <a:noFill/>
          </a:ln>
        </p:spPr>
        <p:txBody>
          <a:bodyPr anchorCtr="0" anchor="ctr" bIns="45700" lIns="45700" spcFirstLastPara="1" rIns="45700" wrap="square" tIns="45700">
            <a:normAutofit fontScale="85000" lnSpcReduction="20000"/>
          </a:bodyPr>
          <a:lstStyle/>
          <a:p>
            <a:pPr indent="0" lvl="0" marL="0" rtl="0" algn="just">
              <a:lnSpc>
                <a:spcPct val="107000"/>
              </a:lnSpc>
              <a:spcBef>
                <a:spcPts val="0"/>
              </a:spcBef>
              <a:spcAft>
                <a:spcPts val="0"/>
              </a:spcAft>
              <a:buSzPct val="100000"/>
              <a:buNone/>
            </a:pPr>
            <a:r>
              <a:rPr lang="en-GB" sz="2800">
                <a:latin typeface="Calibri"/>
                <a:ea typeface="Calibri"/>
                <a:cs typeface="Calibri"/>
                <a:sym typeface="Calibri"/>
              </a:rPr>
              <a:t>Upon completion of this topic, you should be able to:</a:t>
            </a:r>
            <a:endParaRPr/>
          </a:p>
          <a:p>
            <a:pPr indent="0" lvl="0" marL="0" rtl="0" algn="just">
              <a:lnSpc>
                <a:spcPct val="107000"/>
              </a:lnSpc>
              <a:spcBef>
                <a:spcPts val="0"/>
              </a:spcBef>
              <a:spcAft>
                <a:spcPts val="0"/>
              </a:spcAft>
              <a:buSzPct val="100000"/>
              <a:buNone/>
            </a:pPr>
            <a:r>
              <a:t/>
            </a:r>
            <a:endParaRPr sz="2800">
              <a:latin typeface="Calibri"/>
              <a:ea typeface="Calibri"/>
              <a:cs typeface="Calibri"/>
              <a:sym typeface="Calibri"/>
            </a:endParaRPr>
          </a:p>
          <a:p>
            <a:pPr indent="-151130"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meaning of Financial Statement Analysis</a:t>
            </a:r>
            <a:endParaRPr/>
          </a:p>
          <a:p>
            <a:pPr indent="-151130"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meaning of financial health of an entity.</a:t>
            </a:r>
            <a:endParaRPr/>
          </a:p>
          <a:p>
            <a:pPr indent="-151130"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Measure Financial health of entities using:</a:t>
            </a:r>
            <a:endParaRPr/>
          </a:p>
          <a:p>
            <a:pPr indent="-151130"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Liquidity Ratios or Short-term Solvency Ratios</a:t>
            </a:r>
            <a:endParaRPr/>
          </a:p>
          <a:p>
            <a:pPr indent="-151130"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Management Ratios or Activity Ratios or Turnover Ratios</a:t>
            </a:r>
            <a:endParaRPr/>
          </a:p>
          <a:p>
            <a:pPr indent="-151130"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Profitability Ratios</a:t>
            </a:r>
            <a:endParaRPr/>
          </a:p>
          <a:p>
            <a:pPr indent="-151130"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Financial Structure or Capitalization or Gearing Ratios</a:t>
            </a:r>
            <a:endParaRPr/>
          </a:p>
          <a:p>
            <a:pPr indent="-151130"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Market Test ratios or Valuation ratios</a:t>
            </a:r>
            <a:endParaRPr sz="2800">
              <a:latin typeface="Calibri"/>
              <a:ea typeface="Calibri"/>
              <a:cs typeface="Calibri"/>
              <a:sym typeface="Calibri"/>
            </a:endParaRPr>
          </a:p>
          <a:p>
            <a:pPr indent="0" lvl="0" marL="91440" rtl="0" algn="just">
              <a:lnSpc>
                <a:spcPct val="107000"/>
              </a:lnSpc>
              <a:spcBef>
                <a:spcPts val="0"/>
              </a:spcBef>
              <a:spcAft>
                <a:spcPts val="0"/>
              </a:spcAft>
              <a:buSzPct val="100000"/>
              <a:buFont typeface="Noto Sans Symbols"/>
              <a:buNone/>
            </a:pPr>
            <a:r>
              <a:t/>
            </a:r>
            <a:endParaRPr sz="28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STATEMENT ANALYSIS</a:t>
            </a:r>
            <a:endParaRPr b="1" sz="3600"/>
          </a:p>
        </p:txBody>
      </p:sp>
      <p:sp>
        <p:nvSpPr>
          <p:cNvPr id="111" name="Google Shape;111;p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Organisations in the process of working towards meeting their goals and objectives may come across many obstacles which can be internal or external generated and can affect the organisation either positively or negatively.  Financial Statements such as the income statement and the statement of Financial Position may not help in detecting such problems or even telling whether the entity is indeed a going concern or not. </a:t>
            </a:r>
            <a:endParaRPr/>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STATEMENT ANALYSIS</a:t>
            </a:r>
            <a:endParaRPr b="1" sz="3600"/>
          </a:p>
        </p:txBody>
      </p:sp>
      <p:sp>
        <p:nvSpPr>
          <p:cNvPr id="119" name="Google Shape;119;p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Statement Analysis is the process of evaluating businesses, projects, budgets and other finance related transactions to help and determine the entities performance and soundness in their activities and thus inform decision making </a:t>
            </a:r>
            <a:endParaRPr sz="2400"/>
          </a:p>
          <a:p>
            <a:pPr indent="0" lvl="0" marL="0" marR="0" rtl="0" algn="just">
              <a:lnSpc>
                <a:spcPct val="150000"/>
              </a:lnSpc>
              <a:spcBef>
                <a:spcPts val="800"/>
              </a:spcBef>
              <a:spcAft>
                <a:spcPts val="0"/>
              </a:spcAft>
              <a:buSzPts val="2400"/>
              <a:buNone/>
            </a:pPr>
            <a:r>
              <a:rPr lang="en-GB" sz="2400"/>
              <a:t>From the previous lessons, the income statement and the Statement of Financial Position alone cannot tell whether an entity is financially healthy or not. This is because an entity could be reading profits in ‘Books’ but in real sense, the entity has no cash or experiencing liquidity challenges or the performance is falling short of what was expected.  </a:t>
            </a:r>
            <a:endParaRPr sz="2400"/>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STATEMENT ANALYSIS</a:t>
            </a:r>
            <a:endParaRPr b="1" sz="3600"/>
          </a:p>
        </p:txBody>
      </p:sp>
      <p:sp>
        <p:nvSpPr>
          <p:cNvPr id="127" name="Google Shape;127;p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This is so because entities report Profit on accrual basis and hence, an entity can report profit yet it could be in financial troubles unable to pay suppliers, workers among other obligations. </a:t>
            </a:r>
            <a:endParaRPr/>
          </a:p>
        </p:txBody>
      </p:sp>
      <p:sp>
        <p:nvSpPr>
          <p:cNvPr id="128" name="Google Shape;128;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9" name="Google Shape;129;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STATEMENT ANALYSIS</a:t>
            </a:r>
            <a:endParaRPr b="1" sz="3600"/>
          </a:p>
        </p:txBody>
      </p:sp>
      <p:sp>
        <p:nvSpPr>
          <p:cNvPr id="135" name="Google Shape;135;p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Statement Analysis looks deep into an entity and ‘read in between the lines’ of an entity’s financials and give a more coherent status than what the income statement and the Statement of Financial Position. </a:t>
            </a:r>
            <a:endParaRPr/>
          </a:p>
          <a:p>
            <a:pPr indent="0" lvl="0" marL="0" marR="0" rtl="0" algn="just">
              <a:lnSpc>
                <a:spcPct val="150000"/>
              </a:lnSpc>
              <a:spcBef>
                <a:spcPts val="800"/>
              </a:spcBef>
              <a:spcAft>
                <a:spcPts val="0"/>
              </a:spcAft>
              <a:buSzPts val="2400"/>
              <a:buNone/>
            </a:pPr>
            <a:r>
              <a:rPr lang="en-GB" sz="2400"/>
              <a:t>This is done by evaluating an entity’s financials from mainly the income statement and the statement of financial Position through use of ratios highlighted above. </a:t>
            </a:r>
            <a:endParaRPr/>
          </a:p>
        </p:txBody>
      </p:sp>
      <p:sp>
        <p:nvSpPr>
          <p:cNvPr id="136" name="Google Shape;136;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7" name="Google Shape;137;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1" name="Shape 141"/>
        <p:cNvGrpSpPr/>
        <p:nvPr/>
      </p:nvGrpSpPr>
      <p:grpSpPr>
        <a:xfrm>
          <a:off x="0" y="0"/>
          <a:ext cx="0" cy="0"/>
          <a:chOff x="0" y="0"/>
          <a:chExt cx="0" cy="0"/>
        </a:xfrm>
      </p:grpSpPr>
      <p:sp>
        <p:nvSpPr>
          <p:cNvPr id="142" name="Google Shape;142;p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STATEMENT ANALYSIS</a:t>
            </a:r>
            <a:endParaRPr b="1" sz="3600"/>
          </a:p>
        </p:txBody>
      </p:sp>
      <p:sp>
        <p:nvSpPr>
          <p:cNvPr id="143" name="Google Shape;143;p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This lesson will shed light into this topic and help learners understand the art of evaluating entities from basic aspects to the complex aspects of a business. </a:t>
            </a:r>
            <a:endParaRPr/>
          </a:p>
          <a:p>
            <a:pPr indent="0" lvl="0" marL="0" marR="0" rtl="0" algn="just">
              <a:lnSpc>
                <a:spcPct val="150000"/>
              </a:lnSpc>
              <a:spcBef>
                <a:spcPts val="800"/>
              </a:spcBef>
              <a:spcAft>
                <a:spcPts val="0"/>
              </a:spcAft>
              <a:buSzPts val="2400"/>
              <a:buNone/>
            </a:pPr>
            <a:r>
              <a:rPr lang="en-GB" sz="2400"/>
              <a:t>Financial statement analysis identifies the strength and weaknesses of the firm by establishing and analysing the relationships between various items in the financial statement. This relationship is expressed by the use of ratios.</a:t>
            </a:r>
            <a:endParaRPr/>
          </a:p>
        </p:txBody>
      </p:sp>
      <p:sp>
        <p:nvSpPr>
          <p:cNvPr id="144" name="Google Shape;144;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5" name="Google Shape;145;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BUSINESS SURVIVAL</a:t>
            </a:r>
            <a:endParaRPr b="1" sz="3600"/>
          </a:p>
        </p:txBody>
      </p:sp>
      <p:sp>
        <p:nvSpPr>
          <p:cNvPr id="151" name="Google Shape;151;p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There are two key factors for business survival i.e. Profitability and Solvency </a:t>
            </a:r>
            <a:endParaRPr/>
          </a:p>
          <a:p>
            <a:pPr indent="-457200" lvl="0" marL="457200" marR="0" rtl="0" algn="just">
              <a:lnSpc>
                <a:spcPct val="150000"/>
              </a:lnSpc>
              <a:spcBef>
                <a:spcPts val="800"/>
              </a:spcBef>
              <a:spcAft>
                <a:spcPts val="0"/>
              </a:spcAft>
              <a:buSzPts val="2400"/>
              <a:buFont typeface="Twentieth Century"/>
              <a:buAutoNum type="arabicPeriod"/>
            </a:pPr>
            <a:r>
              <a:rPr lang="en-GB" sz="2400"/>
              <a:t> Profitability is important if the business is to generate revenue (income) in excess of the expenses incurred in operating that business.</a:t>
            </a:r>
            <a:endParaRPr/>
          </a:p>
          <a:p>
            <a:pPr indent="-457200" lvl="0" marL="457200" marR="0" rtl="0" algn="just">
              <a:lnSpc>
                <a:spcPct val="150000"/>
              </a:lnSpc>
              <a:spcBef>
                <a:spcPts val="800"/>
              </a:spcBef>
              <a:spcAft>
                <a:spcPts val="0"/>
              </a:spcAft>
              <a:buSzPts val="2400"/>
              <a:buFont typeface="Twentieth Century"/>
              <a:buAutoNum type="arabicPeriod"/>
            </a:pPr>
            <a:r>
              <a:rPr lang="en-GB" sz="2400"/>
              <a:t> The solvency of a business is important because it looks at the ability of the business in meeting its financial obligations.</a:t>
            </a:r>
            <a:endParaRPr/>
          </a:p>
        </p:txBody>
      </p:sp>
      <p:sp>
        <p:nvSpPr>
          <p:cNvPr id="152" name="Google Shape;152;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3" name="Google Shape;153;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9"/>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BUSINESS SURVIVAL</a:t>
            </a:r>
            <a:endParaRPr b="1" sz="3600"/>
          </a:p>
        </p:txBody>
      </p:sp>
      <p:sp>
        <p:nvSpPr>
          <p:cNvPr id="159" name="Google Shape;159;p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Statement Analysis will help business owners and other interested people to analyse the data in financial statements to provide them with better information about such key factors for decision making and ultimate business survival.</a:t>
            </a:r>
            <a:endParaRPr/>
          </a:p>
        </p:txBody>
      </p:sp>
      <p:sp>
        <p:nvSpPr>
          <p:cNvPr id="160" name="Google Shape;160;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1" name="Google Shape;161;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id="166" name="Google Shape;166;p10"/>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IMPORTANCE OF FINANCIAL STATEMENT ANALYSIS</a:t>
            </a:r>
            <a:endParaRPr/>
          </a:p>
        </p:txBody>
      </p:sp>
      <p:sp>
        <p:nvSpPr>
          <p:cNvPr id="167" name="Google Shape;167;p1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1.  To use financial statements to evaluate an organisation’s: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Financial performance</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Financial position</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Prediction of future performance</a:t>
            </a:r>
            <a:endParaRPr/>
          </a:p>
        </p:txBody>
      </p:sp>
      <p:sp>
        <p:nvSpPr>
          <p:cNvPr id="168" name="Google Shape;168;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9" name="Google Shape;169;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11"/>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IMPORTANCE OF FINANCIAL STATEMENT ANALYSIS</a:t>
            </a:r>
            <a:endParaRPr/>
          </a:p>
        </p:txBody>
      </p:sp>
      <p:sp>
        <p:nvSpPr>
          <p:cNvPr id="175" name="Google Shape;175;p1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2. To have a means of comparative analysis across time in terms of:</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Intracompany basis (within the company itself)</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Intercompany basis (between companies)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Industry Averages (against that particular industry’s averages)</a:t>
            </a:r>
            <a:endParaRPr/>
          </a:p>
        </p:txBody>
      </p:sp>
      <p:sp>
        <p:nvSpPr>
          <p:cNvPr id="176" name="Google Shape;176;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7" name="Google Shape;177;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 name="Shape 181"/>
        <p:cNvGrpSpPr/>
        <p:nvPr/>
      </p:nvGrpSpPr>
      <p:grpSpPr>
        <a:xfrm>
          <a:off x="0" y="0"/>
          <a:ext cx="0" cy="0"/>
          <a:chOff x="0" y="0"/>
          <a:chExt cx="0" cy="0"/>
        </a:xfrm>
      </p:grpSpPr>
      <p:sp>
        <p:nvSpPr>
          <p:cNvPr id="182" name="Google Shape;182;p12"/>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IMPORTANCE OF FINANCIAL STATEMENT ANALYSIS</a:t>
            </a:r>
            <a:endParaRPr/>
          </a:p>
        </p:txBody>
      </p:sp>
      <p:sp>
        <p:nvSpPr>
          <p:cNvPr id="183" name="Google Shape;183;p1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3. To apply analytical tools and techniques to financial statements to obtain useful information to aid decision making.</a:t>
            </a:r>
            <a:endParaRPr/>
          </a:p>
          <a:p>
            <a:pPr indent="0" lvl="0" marL="0" marR="0" rtl="0" algn="just">
              <a:lnSpc>
                <a:spcPct val="150000"/>
              </a:lnSpc>
              <a:spcBef>
                <a:spcPts val="800"/>
              </a:spcBef>
              <a:spcAft>
                <a:spcPts val="0"/>
              </a:spcAft>
              <a:buSzPts val="2400"/>
              <a:buNone/>
            </a:pPr>
            <a:r>
              <a:rPr lang="en-GB" sz="2400"/>
              <a:t>4. To provide information about the organisation’s: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Past performance</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Present condition</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Future performance</a:t>
            </a:r>
            <a:endParaRPr/>
          </a:p>
        </p:txBody>
      </p:sp>
      <p:sp>
        <p:nvSpPr>
          <p:cNvPr id="184" name="Google Shape;184;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5" name="Google Shape;185;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9" name="Shape 189"/>
        <p:cNvGrpSpPr/>
        <p:nvPr/>
      </p:nvGrpSpPr>
      <p:grpSpPr>
        <a:xfrm>
          <a:off x="0" y="0"/>
          <a:ext cx="0" cy="0"/>
          <a:chOff x="0" y="0"/>
          <a:chExt cx="0" cy="0"/>
        </a:xfrm>
      </p:grpSpPr>
      <p:sp>
        <p:nvSpPr>
          <p:cNvPr id="190" name="Google Shape;190;p1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IMPORTANCE OF FINANCIAL STATEMENT ANALYSIS</a:t>
            </a:r>
            <a:endParaRPr/>
          </a:p>
        </p:txBody>
      </p:sp>
      <p:sp>
        <p:nvSpPr>
          <p:cNvPr id="191" name="Google Shape;191;p1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5. To assess the organisation’s: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Earnings in terms of power, persistence, quality and growth</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Solvency</a:t>
            </a:r>
            <a:endParaRPr/>
          </a:p>
        </p:txBody>
      </p:sp>
      <p:sp>
        <p:nvSpPr>
          <p:cNvPr id="192" name="Google Shape;192;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3" name="Google Shape;193;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7" name="Shape 197"/>
        <p:cNvGrpSpPr/>
        <p:nvPr/>
      </p:nvGrpSpPr>
      <p:grpSpPr>
        <a:xfrm>
          <a:off x="0" y="0"/>
          <a:ext cx="0" cy="0"/>
          <a:chOff x="0" y="0"/>
          <a:chExt cx="0" cy="0"/>
        </a:xfrm>
      </p:grpSpPr>
      <p:sp>
        <p:nvSpPr>
          <p:cNvPr id="198" name="Google Shape;198;p1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EFFECTIVE FINANCIAL STATEMENT ANALYSIS (FSA)</a:t>
            </a:r>
            <a:endParaRPr/>
          </a:p>
        </p:txBody>
      </p:sp>
      <p:sp>
        <p:nvSpPr>
          <p:cNvPr id="199" name="Google Shape;199;p1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To perform an effective financial statement analysis, you need to be aware of the organisation’s:</a:t>
            </a:r>
            <a:endParaRPr/>
          </a:p>
          <a:p>
            <a:pPr indent="0" lvl="0" marL="0" marR="0" rtl="0" algn="just">
              <a:lnSpc>
                <a:spcPct val="150000"/>
              </a:lnSpc>
              <a:spcBef>
                <a:spcPts val="800"/>
              </a:spcBef>
              <a:spcAft>
                <a:spcPts val="0"/>
              </a:spcAft>
              <a:buSzPts val="2400"/>
              <a:buNone/>
            </a:pPr>
            <a:r>
              <a:rPr lang="en-GB" sz="2400"/>
              <a:t>• Business strategy</a:t>
            </a:r>
            <a:endParaRPr/>
          </a:p>
          <a:p>
            <a:pPr indent="0" lvl="0" marL="0" marR="0" rtl="0" algn="just">
              <a:lnSpc>
                <a:spcPct val="150000"/>
              </a:lnSpc>
              <a:spcBef>
                <a:spcPts val="800"/>
              </a:spcBef>
              <a:spcAft>
                <a:spcPts val="0"/>
              </a:spcAft>
              <a:buSzPts val="2400"/>
              <a:buNone/>
            </a:pPr>
            <a:r>
              <a:rPr lang="en-GB" sz="2400"/>
              <a:t>• Objectives</a:t>
            </a:r>
            <a:endParaRPr/>
          </a:p>
          <a:p>
            <a:pPr indent="0" lvl="0" marL="0" marR="0" rtl="0" algn="just">
              <a:lnSpc>
                <a:spcPct val="150000"/>
              </a:lnSpc>
              <a:spcBef>
                <a:spcPts val="800"/>
              </a:spcBef>
              <a:spcAft>
                <a:spcPts val="0"/>
              </a:spcAft>
              <a:buSzPts val="2400"/>
              <a:buNone/>
            </a:pPr>
            <a:r>
              <a:rPr lang="en-GB" sz="2400"/>
              <a:t>•Annual report and other documents like articles about the organisation in newspapers and business reviews. </a:t>
            </a:r>
            <a:endParaRPr/>
          </a:p>
        </p:txBody>
      </p:sp>
      <p:sp>
        <p:nvSpPr>
          <p:cNvPr id="200" name="Google Shape;200;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1" name="Google Shape;201;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5" name="Shape 205"/>
        <p:cNvGrpSpPr/>
        <p:nvPr/>
      </p:nvGrpSpPr>
      <p:grpSpPr>
        <a:xfrm>
          <a:off x="0" y="0"/>
          <a:ext cx="0" cy="0"/>
          <a:chOff x="0" y="0"/>
          <a:chExt cx="0" cy="0"/>
        </a:xfrm>
      </p:grpSpPr>
      <p:sp>
        <p:nvSpPr>
          <p:cNvPr id="206" name="Google Shape;206;p1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EFFECTIVE FINANCIAL STATEMENT ANALYSIS (FSA)</a:t>
            </a:r>
            <a:endParaRPr/>
          </a:p>
        </p:txBody>
      </p:sp>
      <p:sp>
        <p:nvSpPr>
          <p:cNvPr id="207" name="Google Shape;207;p1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These are called individual organisational factors and they require that you:</a:t>
            </a:r>
            <a:endParaRPr/>
          </a:p>
          <a:p>
            <a:pPr indent="0" lvl="0" marL="0" marR="0" rtl="0" algn="just">
              <a:lnSpc>
                <a:spcPct val="150000"/>
              </a:lnSpc>
              <a:spcBef>
                <a:spcPts val="800"/>
              </a:spcBef>
              <a:spcAft>
                <a:spcPts val="0"/>
              </a:spcAft>
              <a:buSzPts val="2400"/>
              <a:buNone/>
            </a:pPr>
            <a:r>
              <a:rPr lang="en-GB" sz="2400"/>
              <a:t>• Understand the nature of the industry in which the organisation works. This is an industry factor. </a:t>
            </a:r>
            <a:endParaRPr/>
          </a:p>
          <a:p>
            <a:pPr indent="0" lvl="0" marL="0" marR="0" rtl="0" algn="just">
              <a:lnSpc>
                <a:spcPct val="150000"/>
              </a:lnSpc>
              <a:spcBef>
                <a:spcPts val="800"/>
              </a:spcBef>
              <a:spcAft>
                <a:spcPts val="0"/>
              </a:spcAft>
              <a:buSzPts val="2400"/>
              <a:buNone/>
            </a:pPr>
            <a:r>
              <a:rPr lang="en-GB" sz="2400"/>
              <a:t>• Understand that the overall state of the economy may also have an impact on the performance of the organisation.</a:t>
            </a:r>
            <a:endParaRPr/>
          </a:p>
        </p:txBody>
      </p:sp>
      <p:sp>
        <p:nvSpPr>
          <p:cNvPr id="208" name="Google Shape;208;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9" name="Google Shape;209;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STANDARDS OF COMPARISON</a:t>
            </a:r>
            <a:endParaRPr/>
          </a:p>
        </p:txBody>
      </p:sp>
      <p:sp>
        <p:nvSpPr>
          <p:cNvPr id="215" name="Google Shape;215;p1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These are the modes of interpreting financial ratios: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Rule-of-Thumb Indicators: Financial analysts and Bankers use Rule-of-Thumb or Benchmark financial ratios.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Past performance of the company</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Industry Standards</a:t>
            </a:r>
            <a:endParaRPr/>
          </a:p>
        </p:txBody>
      </p:sp>
      <p:sp>
        <p:nvSpPr>
          <p:cNvPr id="216" name="Google Shape;216;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7" name="Google Shape;217;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1" name="Shape 221"/>
        <p:cNvGrpSpPr/>
        <p:nvPr/>
      </p:nvGrpSpPr>
      <p:grpSpPr>
        <a:xfrm>
          <a:off x="0" y="0"/>
          <a:ext cx="0" cy="0"/>
          <a:chOff x="0" y="0"/>
          <a:chExt cx="0" cy="0"/>
        </a:xfrm>
      </p:grpSpPr>
      <p:sp>
        <p:nvSpPr>
          <p:cNvPr id="222" name="Google Shape;222;p1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CLASSIFICATION OF FINANCIAL RATIOS</a:t>
            </a:r>
            <a:endParaRPr/>
          </a:p>
        </p:txBody>
      </p:sp>
      <p:sp>
        <p:nvSpPr>
          <p:cNvPr id="223" name="Google Shape;223;p1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ratios are broadly classified into five categories: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Liquidity ratios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Turnover/asset management ratios </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Gearing/capital structure ratios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Profitability ratios</a:t>
            </a:r>
            <a:endParaRPr/>
          </a:p>
          <a:p>
            <a:pPr indent="-457200" lvl="0" marL="457200" marR="0" rtl="0" algn="just">
              <a:lnSpc>
                <a:spcPct val="150000"/>
              </a:lnSpc>
              <a:spcBef>
                <a:spcPts val="800"/>
              </a:spcBef>
              <a:spcAft>
                <a:spcPts val="0"/>
              </a:spcAft>
              <a:buSzPts val="2400"/>
              <a:buFont typeface="Twentieth Century"/>
              <a:buAutoNum type="alphaLcParenR"/>
            </a:pPr>
            <a:r>
              <a:rPr lang="en-GB" sz="2400"/>
              <a:t>Valuation/stock market ratios</a:t>
            </a:r>
            <a:endParaRPr/>
          </a:p>
        </p:txBody>
      </p:sp>
      <p:sp>
        <p:nvSpPr>
          <p:cNvPr id="224" name="Google Shape;224;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5" name="Google Shape;225;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IMPORTANT DEFINITIONS</a:t>
            </a:r>
            <a:endParaRPr/>
          </a:p>
        </p:txBody>
      </p:sp>
      <p:sp>
        <p:nvSpPr>
          <p:cNvPr id="231" name="Google Shape;231;p1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 Net working capital= Current assets – Current Liabilities</a:t>
            </a:r>
            <a:endParaRPr/>
          </a:p>
          <a:p>
            <a:pPr indent="0" lvl="0" marL="0" marR="0" rtl="0" algn="just">
              <a:lnSpc>
                <a:spcPct val="150000"/>
              </a:lnSpc>
              <a:spcBef>
                <a:spcPts val="800"/>
              </a:spcBef>
              <a:spcAft>
                <a:spcPts val="0"/>
              </a:spcAft>
              <a:buSzPts val="2400"/>
              <a:buNone/>
            </a:pPr>
            <a:r>
              <a:rPr lang="en-GB" sz="2400"/>
              <a:t>b) Equity/net worth = Ordinary share capital +retained earnings + other reserves </a:t>
            </a:r>
            <a:endParaRPr/>
          </a:p>
          <a:p>
            <a:pPr indent="0" lvl="0" marL="0" marR="0" rtl="0" algn="just">
              <a:lnSpc>
                <a:spcPct val="150000"/>
              </a:lnSpc>
              <a:spcBef>
                <a:spcPts val="800"/>
              </a:spcBef>
              <a:spcAft>
                <a:spcPts val="0"/>
              </a:spcAft>
              <a:buSzPts val="2400"/>
              <a:buNone/>
            </a:pPr>
            <a:r>
              <a:rPr lang="en-GB" sz="2400"/>
              <a:t>c) Operating profits =Profits/earnings before interest and tax (EBIT)</a:t>
            </a:r>
            <a:endParaRPr/>
          </a:p>
          <a:p>
            <a:pPr indent="0" lvl="0" marL="0" marR="0" rtl="0" algn="just">
              <a:lnSpc>
                <a:spcPct val="150000"/>
              </a:lnSpc>
              <a:spcBef>
                <a:spcPts val="800"/>
              </a:spcBef>
              <a:spcAft>
                <a:spcPts val="0"/>
              </a:spcAft>
              <a:buSzPts val="2400"/>
              <a:buNone/>
            </a:pPr>
            <a:r>
              <a:rPr lang="en-GB" sz="2400"/>
              <a:t>d) Net assets/capital employed = Total assets –Current liabilities (Equity +Long term liabilities)</a:t>
            </a:r>
            <a:endParaRPr/>
          </a:p>
          <a:p>
            <a:pPr indent="0" lvl="0" marL="0" marR="0" rtl="0" algn="just">
              <a:lnSpc>
                <a:spcPct val="150000"/>
              </a:lnSpc>
              <a:spcBef>
                <a:spcPts val="800"/>
              </a:spcBef>
              <a:spcAft>
                <a:spcPts val="0"/>
              </a:spcAft>
              <a:buSzPts val="2400"/>
              <a:buNone/>
            </a:pPr>
            <a:r>
              <a:rPr lang="en-GB" sz="2400"/>
              <a:t>e) Earnings attributable to ordinary shareholders = Profit after tax and preference dividends</a:t>
            </a:r>
            <a:endParaRPr/>
          </a:p>
        </p:txBody>
      </p:sp>
      <p:sp>
        <p:nvSpPr>
          <p:cNvPr id="232" name="Google Shape;232;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3" name="Google Shape;233;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19"/>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IMPORTANT DEFINITIONS</a:t>
            </a:r>
            <a:endParaRPr/>
          </a:p>
        </p:txBody>
      </p:sp>
      <p:sp>
        <p:nvSpPr>
          <p:cNvPr id="239" name="Google Shape;239;p1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 Net profits = Profit after tax</a:t>
            </a:r>
            <a:endParaRPr/>
          </a:p>
          <a:p>
            <a:pPr indent="0" lvl="0" marL="0" marR="0" rtl="0" algn="just">
              <a:lnSpc>
                <a:spcPct val="150000"/>
              </a:lnSpc>
              <a:spcBef>
                <a:spcPts val="800"/>
              </a:spcBef>
              <a:spcAft>
                <a:spcPts val="0"/>
              </a:spcAft>
              <a:buSzPts val="2400"/>
              <a:buNone/>
            </a:pPr>
            <a:r>
              <a:rPr lang="en-GB" sz="2400"/>
              <a:t>g) Fixed return/charge capital = Long term liabilities with a fixed/constant rate of return (debentures (long term debt) + preference share capital.</a:t>
            </a:r>
            <a:endParaRPr/>
          </a:p>
        </p:txBody>
      </p:sp>
      <p:sp>
        <p:nvSpPr>
          <p:cNvPr id="240" name="Google Shape;240;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1" name="Google Shape;241;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id="246" name="Google Shape;246;p20"/>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SOURCES OF INFORMATION FOR FSA</a:t>
            </a:r>
            <a:endParaRPr/>
          </a:p>
        </p:txBody>
      </p:sp>
      <p:sp>
        <p:nvSpPr>
          <p:cNvPr id="247" name="Google Shape;247;p2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When carrying out Financial Statement Analysis (FSA) for entities, a lot of information is required to achieve this. The sources of this information include:</a:t>
            </a:r>
            <a:endParaRPr/>
          </a:p>
          <a:p>
            <a:pPr indent="0" lvl="0" marL="0" marR="0" rtl="0" algn="just">
              <a:lnSpc>
                <a:spcPct val="150000"/>
              </a:lnSpc>
              <a:spcBef>
                <a:spcPts val="800"/>
              </a:spcBef>
              <a:spcAft>
                <a:spcPts val="0"/>
              </a:spcAft>
              <a:buSzPts val="2400"/>
              <a:buNone/>
            </a:pPr>
            <a:r>
              <a:rPr lang="en-GB" sz="2400"/>
              <a:t>1. Company Reports which include;</a:t>
            </a:r>
            <a:endParaRPr/>
          </a:p>
          <a:p>
            <a:pPr indent="-152400" lvl="0" marL="91440" marR="0" rtl="0" algn="just">
              <a:lnSpc>
                <a:spcPct val="150000"/>
              </a:lnSpc>
              <a:spcBef>
                <a:spcPts val="800"/>
              </a:spcBef>
              <a:spcAft>
                <a:spcPts val="0"/>
              </a:spcAft>
              <a:buSzPts val="2400"/>
              <a:buFont typeface="Noto Sans Symbols"/>
              <a:buChar char="❖"/>
            </a:pPr>
            <a:r>
              <a:rPr lang="en-GB" sz="2400"/>
              <a:t> Directors Report,</a:t>
            </a:r>
            <a:endParaRPr/>
          </a:p>
          <a:p>
            <a:pPr indent="-152400" lvl="0" marL="91440" marR="0" rtl="0" algn="just">
              <a:lnSpc>
                <a:spcPct val="150000"/>
              </a:lnSpc>
              <a:spcBef>
                <a:spcPts val="800"/>
              </a:spcBef>
              <a:spcAft>
                <a:spcPts val="0"/>
              </a:spcAft>
              <a:buSzPts val="2400"/>
              <a:buFont typeface="Noto Sans Symbols"/>
              <a:buChar char="❖"/>
            </a:pPr>
            <a:r>
              <a:rPr lang="en-GB" sz="2400"/>
              <a:t> Financial Statements</a:t>
            </a:r>
            <a:endParaRPr/>
          </a:p>
          <a:p>
            <a:pPr indent="-152400" lvl="0" marL="91440" marR="0" rtl="0" algn="just">
              <a:lnSpc>
                <a:spcPct val="150000"/>
              </a:lnSpc>
              <a:spcBef>
                <a:spcPts val="800"/>
              </a:spcBef>
              <a:spcAft>
                <a:spcPts val="0"/>
              </a:spcAft>
              <a:buSzPts val="2400"/>
              <a:buFont typeface="Noto Sans Symbols"/>
              <a:buChar char="❖"/>
            </a:pPr>
            <a:r>
              <a:rPr lang="en-GB" sz="2400"/>
              <a:t> Schedules and notes to the Financial Statements and </a:t>
            </a:r>
            <a:endParaRPr/>
          </a:p>
          <a:p>
            <a:pPr indent="-152400" lvl="0" marL="91440" marR="0" rtl="0" algn="just">
              <a:lnSpc>
                <a:spcPct val="150000"/>
              </a:lnSpc>
              <a:spcBef>
                <a:spcPts val="800"/>
              </a:spcBef>
              <a:spcAft>
                <a:spcPts val="0"/>
              </a:spcAft>
              <a:buSzPts val="2400"/>
              <a:buFont typeface="Noto Sans Symbols"/>
              <a:buChar char="❖"/>
            </a:pPr>
            <a:r>
              <a:rPr lang="en-GB" sz="2400"/>
              <a:t> Auditors Reports</a:t>
            </a:r>
            <a:endParaRPr/>
          </a:p>
        </p:txBody>
      </p:sp>
      <p:sp>
        <p:nvSpPr>
          <p:cNvPr id="248" name="Google Shape;248;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9" name="Google Shape;249;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21"/>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SOURCES OF INFORMATION FOR FSA</a:t>
            </a:r>
            <a:endParaRPr/>
          </a:p>
        </p:txBody>
      </p:sp>
      <p:sp>
        <p:nvSpPr>
          <p:cNvPr id="255" name="Google Shape;255;p2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When carrying out Financial Statement Analysis (FSA) for entities, a lot of information is required to achieve this. The sources of this information include:</a:t>
            </a:r>
            <a:endParaRPr/>
          </a:p>
          <a:p>
            <a:pPr indent="0" lvl="0" marL="0" marR="0" rtl="0" algn="just">
              <a:lnSpc>
                <a:spcPct val="150000"/>
              </a:lnSpc>
              <a:spcBef>
                <a:spcPts val="800"/>
              </a:spcBef>
              <a:spcAft>
                <a:spcPts val="0"/>
              </a:spcAft>
              <a:buSzPts val="2400"/>
              <a:buNone/>
            </a:pPr>
            <a:r>
              <a:rPr lang="en-GB" sz="2400"/>
              <a:t>2. Stock Exchanges</a:t>
            </a:r>
            <a:endParaRPr/>
          </a:p>
          <a:p>
            <a:pPr indent="0" lvl="0" marL="0" marR="0" rtl="0" algn="just">
              <a:lnSpc>
                <a:spcPct val="150000"/>
              </a:lnSpc>
              <a:spcBef>
                <a:spcPts val="800"/>
              </a:spcBef>
              <a:spcAft>
                <a:spcPts val="0"/>
              </a:spcAft>
              <a:buSzPts val="2400"/>
              <a:buNone/>
            </a:pPr>
            <a:r>
              <a:rPr lang="en-GB" sz="2400"/>
              <a:t>3. Business Periodicals and </a:t>
            </a:r>
            <a:endParaRPr/>
          </a:p>
          <a:p>
            <a:pPr indent="0" lvl="0" marL="0" marR="0" rtl="0" algn="just">
              <a:lnSpc>
                <a:spcPct val="150000"/>
              </a:lnSpc>
              <a:spcBef>
                <a:spcPts val="800"/>
              </a:spcBef>
              <a:spcAft>
                <a:spcPts val="0"/>
              </a:spcAft>
              <a:buSzPts val="2400"/>
              <a:buNone/>
            </a:pPr>
            <a:r>
              <a:rPr lang="en-GB" sz="2400"/>
              <a:t>4. Information Services</a:t>
            </a:r>
            <a:endParaRPr/>
          </a:p>
        </p:txBody>
      </p:sp>
      <p:sp>
        <p:nvSpPr>
          <p:cNvPr id="256" name="Google Shape;256;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7" name="Google Shape;257;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22"/>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TOOLS OF FINANCIAL STATEMENT ANALYSIS</a:t>
            </a:r>
            <a:endParaRPr/>
          </a:p>
        </p:txBody>
      </p:sp>
      <p:sp>
        <p:nvSpPr>
          <p:cNvPr id="263" name="Google Shape;263;p2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 commonly used tools for FSA are:</a:t>
            </a:r>
            <a:endParaRPr/>
          </a:p>
          <a:p>
            <a:pPr indent="0" lvl="0" marL="0" marR="0" rtl="0" algn="just">
              <a:lnSpc>
                <a:spcPct val="150000"/>
              </a:lnSpc>
              <a:spcBef>
                <a:spcPts val="800"/>
              </a:spcBef>
              <a:spcAft>
                <a:spcPts val="0"/>
              </a:spcAft>
              <a:buSzPts val="2400"/>
              <a:buNone/>
            </a:pPr>
            <a:r>
              <a:rPr lang="en-GB" sz="2400"/>
              <a:t>i. Financial Ratio Analysis</a:t>
            </a:r>
            <a:endParaRPr/>
          </a:p>
          <a:p>
            <a:pPr indent="0" lvl="0" marL="0" marR="0" rtl="0" algn="just">
              <a:lnSpc>
                <a:spcPct val="150000"/>
              </a:lnSpc>
              <a:spcBef>
                <a:spcPts val="800"/>
              </a:spcBef>
              <a:spcAft>
                <a:spcPts val="0"/>
              </a:spcAft>
              <a:buSzPts val="2400"/>
              <a:buNone/>
            </a:pPr>
            <a:r>
              <a:rPr lang="en-GB" sz="2400"/>
              <a:t>ii. Comparative Financial Statements Analysis;</a:t>
            </a:r>
            <a:endParaRPr/>
          </a:p>
          <a:p>
            <a:pPr indent="-152400" lvl="0" marL="91440" marR="0" rtl="0" algn="just">
              <a:lnSpc>
                <a:spcPct val="150000"/>
              </a:lnSpc>
              <a:spcBef>
                <a:spcPts val="800"/>
              </a:spcBef>
              <a:spcAft>
                <a:spcPts val="0"/>
              </a:spcAft>
              <a:buSzPts val="2400"/>
              <a:buFont typeface="Noto Sans Symbols"/>
              <a:buChar char="❖"/>
            </a:pPr>
            <a:r>
              <a:rPr lang="en-GB" sz="2400"/>
              <a:t>Horizontal Analysis or Trend Analysis</a:t>
            </a:r>
            <a:endParaRPr/>
          </a:p>
          <a:p>
            <a:pPr indent="-152400" lvl="0" marL="91440" marR="0" rtl="0" algn="just">
              <a:lnSpc>
                <a:spcPct val="150000"/>
              </a:lnSpc>
              <a:spcBef>
                <a:spcPts val="800"/>
              </a:spcBef>
              <a:spcAft>
                <a:spcPts val="0"/>
              </a:spcAft>
              <a:buSzPts val="2400"/>
              <a:buFont typeface="Noto Sans Symbols"/>
              <a:buChar char="❖"/>
            </a:pPr>
            <a:r>
              <a:rPr lang="en-GB" sz="2400"/>
              <a:t>Vertical/Common size Analysis/ Component percentages</a:t>
            </a:r>
            <a:endParaRPr/>
          </a:p>
          <a:p>
            <a:pPr indent="0" lvl="0" marL="0" marR="0" rtl="0" algn="just">
              <a:lnSpc>
                <a:spcPct val="150000"/>
              </a:lnSpc>
              <a:spcBef>
                <a:spcPts val="800"/>
              </a:spcBef>
              <a:spcAft>
                <a:spcPts val="0"/>
              </a:spcAft>
              <a:buSzPts val="2400"/>
              <a:buNone/>
            </a:pPr>
            <a:r>
              <a:rPr lang="en-GB" sz="2400"/>
              <a:t>In this lesson, the concentration is on the Ratio Analysis, Horizontal Analysis and Vertical Analysis to measure financial health of organizations.</a:t>
            </a:r>
            <a:endParaRPr/>
          </a:p>
        </p:txBody>
      </p:sp>
      <p:sp>
        <p:nvSpPr>
          <p:cNvPr id="264" name="Google Shape;264;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5" name="Google Shape;265;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2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 ANALYSIS</a:t>
            </a:r>
            <a:endParaRPr/>
          </a:p>
        </p:txBody>
      </p:sp>
      <p:sp>
        <p:nvSpPr>
          <p:cNvPr id="271" name="Google Shape;271;p2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ratio analysis involves calculating and analysing ratios that use data from one, two or more financial statements. Ratio analysis also expresses relationships between different financial statements. Financial Ratios can be classified into 5 main categories:</a:t>
            </a:r>
            <a:endParaRPr/>
          </a:p>
          <a:p>
            <a:pPr indent="-152400" lvl="0" marL="91440" marR="0" rtl="0" algn="just">
              <a:lnSpc>
                <a:spcPct val="150000"/>
              </a:lnSpc>
              <a:spcBef>
                <a:spcPts val="800"/>
              </a:spcBef>
              <a:spcAft>
                <a:spcPts val="0"/>
              </a:spcAft>
              <a:buSzPts val="2400"/>
              <a:buFont typeface="Noto Sans Symbols"/>
              <a:buChar char="❖"/>
            </a:pPr>
            <a:r>
              <a:rPr lang="en-GB" sz="2400"/>
              <a:t>Profitability Ratios</a:t>
            </a:r>
            <a:endParaRPr/>
          </a:p>
          <a:p>
            <a:pPr indent="-152400" lvl="0" marL="91440" marR="0" rtl="0" algn="just">
              <a:lnSpc>
                <a:spcPct val="150000"/>
              </a:lnSpc>
              <a:spcBef>
                <a:spcPts val="800"/>
              </a:spcBef>
              <a:spcAft>
                <a:spcPts val="0"/>
              </a:spcAft>
              <a:buSzPts val="2400"/>
              <a:buFont typeface="Noto Sans Symbols"/>
              <a:buChar char="❖"/>
            </a:pPr>
            <a:r>
              <a:rPr lang="en-GB" sz="2400"/>
              <a:t>Liquidity or Short-Term Solvency ratios</a:t>
            </a:r>
            <a:endParaRPr/>
          </a:p>
          <a:p>
            <a:pPr indent="-152400" lvl="0" marL="91440" marR="0" rtl="0" algn="just">
              <a:lnSpc>
                <a:spcPct val="150000"/>
              </a:lnSpc>
              <a:spcBef>
                <a:spcPts val="800"/>
              </a:spcBef>
              <a:spcAft>
                <a:spcPts val="0"/>
              </a:spcAft>
              <a:buSzPts val="2400"/>
              <a:buFont typeface="Noto Sans Symbols"/>
              <a:buChar char="❖"/>
            </a:pPr>
            <a:r>
              <a:rPr lang="en-GB" sz="2400"/>
              <a:t>Asset Management or Activity Ratios</a:t>
            </a:r>
            <a:endParaRPr/>
          </a:p>
          <a:p>
            <a:pPr indent="-152400" lvl="0" marL="91440" marR="0" rtl="0" algn="just">
              <a:lnSpc>
                <a:spcPct val="150000"/>
              </a:lnSpc>
              <a:spcBef>
                <a:spcPts val="800"/>
              </a:spcBef>
              <a:spcAft>
                <a:spcPts val="0"/>
              </a:spcAft>
              <a:buSzPts val="2400"/>
              <a:buFont typeface="Noto Sans Symbols"/>
              <a:buChar char="❖"/>
            </a:pPr>
            <a:r>
              <a:rPr lang="en-GB" sz="2400"/>
              <a:t>Financial Structure or Capitalizations Ratios</a:t>
            </a:r>
            <a:endParaRPr/>
          </a:p>
          <a:p>
            <a:pPr indent="-152400" lvl="0" marL="91440" marR="0" rtl="0" algn="just">
              <a:lnSpc>
                <a:spcPct val="150000"/>
              </a:lnSpc>
              <a:spcBef>
                <a:spcPts val="800"/>
              </a:spcBef>
              <a:spcAft>
                <a:spcPts val="0"/>
              </a:spcAft>
              <a:buSzPts val="2400"/>
              <a:buFont typeface="Noto Sans Symbols"/>
              <a:buChar char="❖"/>
            </a:pPr>
            <a:r>
              <a:rPr lang="en-GB" sz="2400"/>
              <a:t>Market Test Ratios</a:t>
            </a:r>
            <a:endParaRPr/>
          </a:p>
        </p:txBody>
      </p:sp>
      <p:sp>
        <p:nvSpPr>
          <p:cNvPr id="272" name="Google Shape;272;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3" name="Google Shape;273;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2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LIQUIDITY OR SHORT-TERM RATIOS</a:t>
            </a:r>
            <a:endParaRPr/>
          </a:p>
        </p:txBody>
      </p:sp>
      <p:sp>
        <p:nvSpPr>
          <p:cNvPr id="279" name="Google Shape;279;p2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457200" lvl="0" marL="457200" marR="0" rtl="0" algn="just">
              <a:lnSpc>
                <a:spcPct val="150000"/>
              </a:lnSpc>
              <a:spcBef>
                <a:spcPts val="800"/>
              </a:spcBef>
              <a:spcAft>
                <a:spcPts val="0"/>
              </a:spcAft>
              <a:buSzPts val="2400"/>
              <a:buFont typeface="Twentieth Century"/>
              <a:buAutoNum type="arabicPeriod"/>
            </a:pPr>
            <a:r>
              <a:rPr lang="en-GB" sz="2400"/>
              <a:t>The liquidity ratios are used to test the short-term solvency or liquidity position of the business.</a:t>
            </a:r>
            <a:endParaRPr/>
          </a:p>
          <a:p>
            <a:pPr indent="-457200" lvl="0" marL="457200" marR="0" rtl="0" algn="just">
              <a:lnSpc>
                <a:spcPct val="150000"/>
              </a:lnSpc>
              <a:spcBef>
                <a:spcPts val="800"/>
              </a:spcBef>
              <a:spcAft>
                <a:spcPts val="0"/>
              </a:spcAft>
              <a:buSzPts val="2400"/>
              <a:buFont typeface="Twentieth Century"/>
              <a:buAutoNum type="arabicPeriod"/>
            </a:pPr>
            <a:r>
              <a:rPr lang="en-GB" sz="2400"/>
              <a:t>It enables to know whether short term liabilities can be paid out of short-term assets.</a:t>
            </a:r>
            <a:endParaRPr/>
          </a:p>
          <a:p>
            <a:pPr indent="-457200" lvl="0" marL="457200" marR="0" rtl="0" algn="just">
              <a:lnSpc>
                <a:spcPct val="150000"/>
              </a:lnSpc>
              <a:spcBef>
                <a:spcPts val="800"/>
              </a:spcBef>
              <a:spcAft>
                <a:spcPts val="0"/>
              </a:spcAft>
              <a:buSzPts val="2400"/>
              <a:buFont typeface="Twentieth Century"/>
              <a:buAutoNum type="arabicPeriod"/>
            </a:pPr>
            <a:r>
              <a:rPr lang="en-GB" sz="2400"/>
              <a:t>It indicates whether a firm has adequate working capital to carry out routine business activity.</a:t>
            </a:r>
            <a:endParaRPr/>
          </a:p>
        </p:txBody>
      </p:sp>
      <p:sp>
        <p:nvSpPr>
          <p:cNvPr id="280" name="Google Shape;280;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1" name="Google Shape;281;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5" name="Shape 285"/>
        <p:cNvGrpSpPr/>
        <p:nvPr/>
      </p:nvGrpSpPr>
      <p:grpSpPr>
        <a:xfrm>
          <a:off x="0" y="0"/>
          <a:ext cx="0" cy="0"/>
          <a:chOff x="0" y="0"/>
          <a:chExt cx="0" cy="0"/>
        </a:xfrm>
      </p:grpSpPr>
      <p:sp>
        <p:nvSpPr>
          <p:cNvPr id="286" name="Google Shape;286;p2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LIQUIDITY OR SHORT-TERM RATIOS</a:t>
            </a:r>
            <a:endParaRPr/>
          </a:p>
        </p:txBody>
      </p:sp>
      <p:sp>
        <p:nvSpPr>
          <p:cNvPr id="287" name="Google Shape;287;p2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4. It is a valuable aid to management in checking the efficiency with which working capital is being employed.</a:t>
            </a:r>
            <a:endParaRPr/>
          </a:p>
          <a:p>
            <a:pPr indent="0" lvl="0" marL="0" marR="0" rtl="0" algn="just">
              <a:lnSpc>
                <a:spcPct val="150000"/>
              </a:lnSpc>
              <a:spcBef>
                <a:spcPts val="800"/>
              </a:spcBef>
              <a:spcAft>
                <a:spcPts val="0"/>
              </a:spcAft>
              <a:buSzPts val="2400"/>
              <a:buNone/>
            </a:pPr>
            <a:r>
              <a:rPr lang="en-GB" sz="2400"/>
              <a:t>5. It is also of importance to shareholders and long-term creditors in determining to some extent the prospects of dividend and interest payment.</a:t>
            </a:r>
            <a:endParaRPr/>
          </a:p>
        </p:txBody>
      </p:sp>
      <p:sp>
        <p:nvSpPr>
          <p:cNvPr id="288" name="Google Shape;288;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9" name="Google Shape;289;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3" name="Shape 293"/>
        <p:cNvGrpSpPr/>
        <p:nvPr/>
      </p:nvGrpSpPr>
      <p:grpSpPr>
        <a:xfrm>
          <a:off x="0" y="0"/>
          <a:ext cx="0" cy="0"/>
          <a:chOff x="0" y="0"/>
          <a:chExt cx="0" cy="0"/>
        </a:xfrm>
      </p:grpSpPr>
      <p:sp>
        <p:nvSpPr>
          <p:cNvPr id="294" name="Google Shape;294;p2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IMPORTANT RATIOS IN TEST OF LIQUIDITY</a:t>
            </a:r>
            <a:endParaRPr/>
          </a:p>
        </p:txBody>
      </p:sp>
      <p:sp>
        <p:nvSpPr>
          <p:cNvPr id="295" name="Google Shape;295;p2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 Current ratio.</a:t>
            </a:r>
            <a:endParaRPr/>
          </a:p>
          <a:p>
            <a:pPr indent="0" lvl="0" marL="0" marR="0" rtl="0" algn="just">
              <a:lnSpc>
                <a:spcPct val="150000"/>
              </a:lnSpc>
              <a:spcBef>
                <a:spcPts val="800"/>
              </a:spcBef>
              <a:spcAft>
                <a:spcPts val="0"/>
              </a:spcAft>
              <a:buSzPts val="2400"/>
              <a:buNone/>
            </a:pPr>
            <a:r>
              <a:rPr lang="en-GB" sz="2400"/>
              <a:t>b) Quick ratio.</a:t>
            </a:r>
            <a:endParaRPr/>
          </a:p>
          <a:p>
            <a:pPr indent="0" lvl="0" marL="0" marR="0" rtl="0" algn="just">
              <a:lnSpc>
                <a:spcPct val="150000"/>
              </a:lnSpc>
              <a:spcBef>
                <a:spcPts val="800"/>
              </a:spcBef>
              <a:spcAft>
                <a:spcPts val="0"/>
              </a:spcAft>
              <a:buSzPts val="2400"/>
              <a:buNone/>
            </a:pPr>
            <a:r>
              <a:rPr lang="en-GB" sz="2400"/>
              <a:t>c) Absolute liquid ratio.</a:t>
            </a:r>
            <a:endParaRPr/>
          </a:p>
          <a:p>
            <a:pPr indent="0" lvl="0" marL="0" marR="0" rtl="0" algn="just">
              <a:lnSpc>
                <a:spcPct val="150000"/>
              </a:lnSpc>
              <a:spcBef>
                <a:spcPts val="800"/>
              </a:spcBef>
              <a:spcAft>
                <a:spcPts val="0"/>
              </a:spcAft>
              <a:buSzPts val="2400"/>
              <a:buNone/>
            </a:pPr>
            <a:r>
              <a:rPr lang="en-GB" sz="2400"/>
              <a:t>d) Cash Ratio</a:t>
            </a:r>
            <a:endParaRPr/>
          </a:p>
        </p:txBody>
      </p:sp>
      <p:sp>
        <p:nvSpPr>
          <p:cNvPr id="296" name="Google Shape;296;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7" name="Google Shape;297;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1" name="Shape 301"/>
        <p:cNvGrpSpPr/>
        <p:nvPr/>
      </p:nvGrpSpPr>
      <p:grpSpPr>
        <a:xfrm>
          <a:off x="0" y="0"/>
          <a:ext cx="0" cy="0"/>
          <a:chOff x="0" y="0"/>
          <a:chExt cx="0" cy="0"/>
        </a:xfrm>
      </p:grpSpPr>
      <p:sp>
        <p:nvSpPr>
          <p:cNvPr id="302" name="Google Shape;302;p2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CURRENT RATIO</a:t>
            </a:r>
            <a:endParaRPr/>
          </a:p>
        </p:txBody>
      </p:sp>
      <p:sp>
        <p:nvSpPr>
          <p:cNvPr id="303" name="Google Shape;303;p2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It is the most widely used of all analytical devices based on the balance sheet. It establishes relationship between total current assets and current liabilities.</a:t>
            </a:r>
            <a:endParaRPr/>
          </a:p>
          <a:p>
            <a:pPr indent="0" lvl="0" marL="0" marR="0" rtl="0" algn="just">
              <a:lnSpc>
                <a:spcPct val="150000"/>
              </a:lnSpc>
              <a:spcBef>
                <a:spcPts val="800"/>
              </a:spcBef>
              <a:spcAft>
                <a:spcPts val="0"/>
              </a:spcAft>
              <a:buSzPts val="2400"/>
              <a:buNone/>
            </a:pPr>
            <a:r>
              <a:rPr lang="en-GB" sz="2400"/>
              <a:t>Current ratio = Current assets</a:t>
            </a:r>
            <a:endParaRPr/>
          </a:p>
          <a:p>
            <a:pPr indent="0" lvl="0" marL="0" marR="0" rtl="0" algn="just">
              <a:lnSpc>
                <a:spcPct val="150000"/>
              </a:lnSpc>
              <a:spcBef>
                <a:spcPts val="800"/>
              </a:spcBef>
              <a:spcAft>
                <a:spcPts val="0"/>
              </a:spcAft>
              <a:buSzPts val="2400"/>
              <a:buNone/>
            </a:pPr>
            <a:r>
              <a:rPr lang="en-GB" sz="2400"/>
              <a:t>                       Current liabilities</a:t>
            </a:r>
            <a:endParaRPr/>
          </a:p>
          <a:p>
            <a:pPr indent="0" lvl="0" marL="0" marR="0" rtl="0" algn="just">
              <a:lnSpc>
                <a:spcPct val="150000"/>
              </a:lnSpc>
              <a:spcBef>
                <a:spcPts val="800"/>
              </a:spcBef>
              <a:spcAft>
                <a:spcPts val="0"/>
              </a:spcAft>
              <a:buSzPts val="2400"/>
              <a:buNone/>
            </a:pPr>
            <a:r>
              <a:rPr lang="en-GB" sz="2400"/>
              <a:t>This ratio indicates the number of times current liabilities are covered by current assets e.g. a ratio of 1.5 means that current assets are 1.5 times of current liabilities.</a:t>
            </a:r>
            <a:endParaRPr/>
          </a:p>
          <a:p>
            <a:pPr indent="0" lvl="0" marL="0" marR="0" rtl="0" algn="just">
              <a:lnSpc>
                <a:spcPct val="150000"/>
              </a:lnSpc>
              <a:spcBef>
                <a:spcPts val="800"/>
              </a:spcBef>
              <a:spcAft>
                <a:spcPts val="0"/>
              </a:spcAft>
              <a:buSzPts val="2400"/>
              <a:buNone/>
            </a:pPr>
            <a:r>
              <a:rPr b="1" lang="en-GB" sz="2400"/>
              <a:t>Ideal ratio: 2:1</a:t>
            </a:r>
            <a:endParaRPr/>
          </a:p>
        </p:txBody>
      </p:sp>
      <p:sp>
        <p:nvSpPr>
          <p:cNvPr id="304" name="Google Shape;304;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5" name="Google Shape;305;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06" name="Google Shape;306;p27"/>
          <p:cNvCxnSpPr/>
          <p:nvPr/>
        </p:nvCxnSpPr>
        <p:spPr>
          <a:xfrm>
            <a:off x="2565400" y="3898900"/>
            <a:ext cx="22860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0" name="Shape 310"/>
        <p:cNvGrpSpPr/>
        <p:nvPr/>
      </p:nvGrpSpPr>
      <p:grpSpPr>
        <a:xfrm>
          <a:off x="0" y="0"/>
          <a:ext cx="0" cy="0"/>
          <a:chOff x="0" y="0"/>
          <a:chExt cx="0" cy="0"/>
        </a:xfrm>
      </p:grpSpPr>
      <p:sp>
        <p:nvSpPr>
          <p:cNvPr id="311" name="Google Shape;311;p2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QUICK RATIO OR ACID TEST RATIO</a:t>
            </a:r>
            <a:endParaRPr/>
          </a:p>
        </p:txBody>
      </p:sp>
      <p:sp>
        <p:nvSpPr>
          <p:cNvPr id="312" name="Google Shape;312;p2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Quick/acid test ratio = Current assets – stock</a:t>
            </a:r>
            <a:endParaRPr/>
          </a:p>
          <a:p>
            <a:pPr indent="0" lvl="0" marL="0" marR="0" rtl="0" algn="just">
              <a:lnSpc>
                <a:spcPct val="150000"/>
              </a:lnSpc>
              <a:spcBef>
                <a:spcPts val="800"/>
              </a:spcBef>
              <a:spcAft>
                <a:spcPts val="0"/>
              </a:spcAft>
              <a:buSzPts val="2400"/>
              <a:buNone/>
            </a:pPr>
            <a:r>
              <a:rPr lang="en-GB" sz="2400"/>
              <a:t>                                  Current liabilities</a:t>
            </a:r>
            <a:endParaRPr/>
          </a:p>
          <a:p>
            <a:pPr indent="0" lvl="0" marL="0" marR="0" rtl="0" algn="just">
              <a:lnSpc>
                <a:spcPct val="150000"/>
              </a:lnSpc>
              <a:spcBef>
                <a:spcPts val="800"/>
              </a:spcBef>
              <a:spcAft>
                <a:spcPts val="0"/>
              </a:spcAft>
              <a:buSzPts val="2400"/>
              <a:buNone/>
            </a:pPr>
            <a:r>
              <a:rPr lang="en-GB" sz="2400"/>
              <a:t>This ratio indicates the ability of a firm to meet its current liabilities from the more liquid current assets. Stock is excluded for two reasons:</a:t>
            </a:r>
            <a:endParaRPr/>
          </a:p>
          <a:p>
            <a:pPr indent="0" lvl="0" marL="0" marR="0" rtl="0" algn="just">
              <a:lnSpc>
                <a:spcPct val="150000"/>
              </a:lnSpc>
              <a:spcBef>
                <a:spcPts val="800"/>
              </a:spcBef>
              <a:spcAft>
                <a:spcPts val="0"/>
              </a:spcAft>
              <a:buSzPts val="2400"/>
              <a:buNone/>
            </a:pPr>
            <a:r>
              <a:rPr lang="en-GB" sz="2400"/>
              <a:t>1. It is valued at historical cost which may be different from the market value.</a:t>
            </a:r>
            <a:endParaRPr/>
          </a:p>
          <a:p>
            <a:pPr indent="0" lvl="0" marL="0" marR="0" rtl="0" algn="just">
              <a:lnSpc>
                <a:spcPct val="150000"/>
              </a:lnSpc>
              <a:spcBef>
                <a:spcPts val="800"/>
              </a:spcBef>
              <a:spcAft>
                <a:spcPts val="0"/>
              </a:spcAft>
              <a:buSzPts val="2400"/>
              <a:buNone/>
            </a:pPr>
            <a:r>
              <a:rPr lang="en-GB" sz="2400"/>
              <a:t>2. It may be difficulty to convert stock into cash quickly in order to meet current liabilities.</a:t>
            </a:r>
            <a:endParaRPr/>
          </a:p>
        </p:txBody>
      </p:sp>
      <p:sp>
        <p:nvSpPr>
          <p:cNvPr id="313" name="Google Shape;313;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4" name="Google Shape;314;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15" name="Google Shape;315;p28"/>
          <p:cNvCxnSpPr/>
          <p:nvPr/>
        </p:nvCxnSpPr>
        <p:spPr>
          <a:xfrm>
            <a:off x="3530600" y="2159000"/>
            <a:ext cx="28702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9" name="Shape 319"/>
        <p:cNvGrpSpPr/>
        <p:nvPr/>
      </p:nvGrpSpPr>
      <p:grpSpPr>
        <a:xfrm>
          <a:off x="0" y="0"/>
          <a:ext cx="0" cy="0"/>
          <a:chOff x="0" y="0"/>
          <a:chExt cx="0" cy="0"/>
        </a:xfrm>
      </p:grpSpPr>
      <p:sp>
        <p:nvSpPr>
          <p:cNvPr id="320" name="Google Shape;320;p29"/>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QUICK RATIO OR ACID TEST RATIO</a:t>
            </a:r>
            <a:endParaRPr/>
          </a:p>
        </p:txBody>
      </p:sp>
      <p:sp>
        <p:nvSpPr>
          <p:cNvPr id="321" name="Google Shape;321;p2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Usually, a high acid test ratio is an indication that the firm is liquid and has ability to meet its current or liquid liabilities in time and on the other hand a low quick ratio represents that the firm’s liquidity position is not good.</a:t>
            </a:r>
            <a:endParaRPr/>
          </a:p>
        </p:txBody>
      </p:sp>
      <p:sp>
        <p:nvSpPr>
          <p:cNvPr id="322" name="Google Shape;322;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3" name="Google Shape;323;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7" name="Shape 327"/>
        <p:cNvGrpSpPr/>
        <p:nvPr/>
      </p:nvGrpSpPr>
      <p:grpSpPr>
        <a:xfrm>
          <a:off x="0" y="0"/>
          <a:ext cx="0" cy="0"/>
          <a:chOff x="0" y="0"/>
          <a:chExt cx="0" cy="0"/>
        </a:xfrm>
      </p:grpSpPr>
      <p:sp>
        <p:nvSpPr>
          <p:cNvPr id="328" name="Google Shape;328;p30"/>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CASH RATIO</a:t>
            </a:r>
            <a:endParaRPr/>
          </a:p>
        </p:txBody>
      </p:sp>
      <p:sp>
        <p:nvSpPr>
          <p:cNvPr id="329" name="Google Shape;329;p3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 Cash ratio = Cash in hand &amp; bank + short term marketable securities</a:t>
            </a:r>
            <a:endParaRPr/>
          </a:p>
          <a:p>
            <a:pPr indent="0" lvl="0" marL="0" marR="0" rtl="0" algn="just">
              <a:lnSpc>
                <a:spcPct val="150000"/>
              </a:lnSpc>
              <a:spcBef>
                <a:spcPts val="800"/>
              </a:spcBef>
              <a:spcAft>
                <a:spcPts val="0"/>
              </a:spcAft>
              <a:buSzPts val="2400"/>
              <a:buNone/>
            </a:pPr>
            <a:r>
              <a:rPr lang="en-GB" sz="2400"/>
              <a:t>                    Current liabilities</a:t>
            </a:r>
            <a:endParaRPr/>
          </a:p>
          <a:p>
            <a:pPr indent="0" lvl="0" marL="0" marR="0" rtl="0" algn="just">
              <a:lnSpc>
                <a:spcPct val="150000"/>
              </a:lnSpc>
              <a:spcBef>
                <a:spcPts val="800"/>
              </a:spcBef>
              <a:spcAft>
                <a:spcPts val="0"/>
              </a:spcAft>
              <a:buSzPts val="2400"/>
              <a:buNone/>
            </a:pPr>
            <a:r>
              <a:rPr lang="en-GB" sz="2400"/>
              <a:t>The ratio indicates the ability to meet current liabilities from the most liquid current assets of the firm. </a:t>
            </a:r>
            <a:endParaRPr/>
          </a:p>
          <a:p>
            <a:pPr indent="0" lvl="0" marL="0" marR="0" rtl="0" algn="just">
              <a:lnSpc>
                <a:spcPct val="150000"/>
              </a:lnSpc>
              <a:spcBef>
                <a:spcPts val="800"/>
              </a:spcBef>
              <a:spcAft>
                <a:spcPts val="0"/>
              </a:spcAft>
              <a:buSzPts val="2400"/>
              <a:buNone/>
            </a:pPr>
            <a:r>
              <a:rPr lang="en-GB" sz="2400"/>
              <a:t>Short term marketable securities refer to short term investment of idle cash where such investments can be converted into cash quickly e.g. investment in treasury bills and commercial paper.</a:t>
            </a:r>
            <a:endParaRPr/>
          </a:p>
        </p:txBody>
      </p:sp>
      <p:sp>
        <p:nvSpPr>
          <p:cNvPr id="330" name="Google Shape;330;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1" name="Google Shape;331;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32" name="Google Shape;332;p30"/>
          <p:cNvCxnSpPr/>
          <p:nvPr/>
        </p:nvCxnSpPr>
        <p:spPr>
          <a:xfrm>
            <a:off x="2362200" y="2108200"/>
            <a:ext cx="66675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6" name="Shape 336"/>
        <p:cNvGrpSpPr/>
        <p:nvPr/>
      </p:nvGrpSpPr>
      <p:grpSpPr>
        <a:xfrm>
          <a:off x="0" y="0"/>
          <a:ext cx="0" cy="0"/>
          <a:chOff x="0" y="0"/>
          <a:chExt cx="0" cy="0"/>
        </a:xfrm>
      </p:grpSpPr>
      <p:sp>
        <p:nvSpPr>
          <p:cNvPr id="337" name="Google Shape;337;p31"/>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338" name="Google Shape;338;p3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These ratios indicate the efficiency with which the firm is utilizing the resources/assets at its disposal to generate sales revenue. The ratios are associated with the level of sales of the firm. They include:</a:t>
            </a:r>
            <a:endParaRPr/>
          </a:p>
          <a:p>
            <a:pPr indent="0" lvl="0" marL="0" marR="0" rtl="0" algn="just">
              <a:lnSpc>
                <a:spcPct val="150000"/>
              </a:lnSpc>
              <a:spcBef>
                <a:spcPts val="800"/>
              </a:spcBef>
              <a:spcAft>
                <a:spcPts val="0"/>
              </a:spcAft>
              <a:buSzPts val="2400"/>
              <a:buNone/>
            </a:pPr>
            <a:r>
              <a:rPr b="1" lang="en-GB" sz="2400"/>
              <a:t>1. Stock/inventory turnover </a:t>
            </a:r>
            <a:r>
              <a:rPr lang="en-GB" sz="2400"/>
              <a:t>= Cost of sales / Cost of Goods sold</a:t>
            </a:r>
            <a:endParaRPr/>
          </a:p>
          <a:p>
            <a:pPr indent="0" lvl="0" marL="0" marR="0" rtl="0" algn="just">
              <a:lnSpc>
                <a:spcPct val="150000"/>
              </a:lnSpc>
              <a:spcBef>
                <a:spcPts val="800"/>
              </a:spcBef>
              <a:spcAft>
                <a:spcPts val="0"/>
              </a:spcAft>
              <a:buSzPts val="2400"/>
              <a:buNone/>
            </a:pPr>
            <a:r>
              <a:rPr lang="en-GB" sz="2400"/>
              <a:t>                                             Average / closing stock</a:t>
            </a:r>
            <a:endParaRPr/>
          </a:p>
          <a:p>
            <a:pPr indent="0" lvl="0" marL="0" marR="0" rtl="0" algn="just">
              <a:lnSpc>
                <a:spcPct val="150000"/>
              </a:lnSpc>
              <a:spcBef>
                <a:spcPts val="800"/>
              </a:spcBef>
              <a:spcAft>
                <a:spcPts val="0"/>
              </a:spcAft>
              <a:buSzPts val="2400"/>
              <a:buNone/>
            </a:pPr>
            <a:r>
              <a:rPr lang="en-GB" sz="2400"/>
              <a:t>Where average stock =</a:t>
            </a:r>
            <a:endParaRPr/>
          </a:p>
          <a:p>
            <a:pPr indent="0" lvl="0" marL="0" marR="0" rtl="0" algn="just">
              <a:lnSpc>
                <a:spcPct val="150000"/>
              </a:lnSpc>
              <a:spcBef>
                <a:spcPts val="800"/>
              </a:spcBef>
              <a:spcAft>
                <a:spcPts val="0"/>
              </a:spcAft>
              <a:buSzPts val="2400"/>
              <a:buNone/>
            </a:pPr>
            <a:r>
              <a:rPr lang="en-GB" sz="2400"/>
              <a:t>(opening stock + closing stock)</a:t>
            </a:r>
            <a:endParaRPr/>
          </a:p>
          <a:p>
            <a:pPr indent="0" lvl="0" marL="0" marR="0" rtl="0" algn="just">
              <a:lnSpc>
                <a:spcPct val="150000"/>
              </a:lnSpc>
              <a:spcBef>
                <a:spcPts val="800"/>
              </a:spcBef>
              <a:spcAft>
                <a:spcPts val="0"/>
              </a:spcAft>
              <a:buSzPts val="2400"/>
              <a:buNone/>
            </a:pPr>
            <a:r>
              <a:rPr lang="en-GB" sz="2400"/>
              <a:t>                        2</a:t>
            </a:r>
            <a:endParaRPr/>
          </a:p>
          <a:p>
            <a:pPr indent="0" lvl="0" marL="0" marR="0" rtl="0" algn="just">
              <a:lnSpc>
                <a:spcPct val="150000"/>
              </a:lnSpc>
              <a:spcBef>
                <a:spcPts val="800"/>
              </a:spcBef>
              <a:spcAft>
                <a:spcPts val="0"/>
              </a:spcAft>
              <a:buSzPts val="2400"/>
              <a:buNone/>
            </a:pPr>
            <a:r>
              <a:t/>
            </a:r>
            <a:endParaRPr sz="2400"/>
          </a:p>
        </p:txBody>
      </p:sp>
      <p:sp>
        <p:nvSpPr>
          <p:cNvPr id="339" name="Google Shape;339;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0" name="Google Shape;340;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41" name="Google Shape;341;p31"/>
          <p:cNvCxnSpPr/>
          <p:nvPr/>
        </p:nvCxnSpPr>
        <p:spPr>
          <a:xfrm>
            <a:off x="4508500" y="3898900"/>
            <a:ext cx="4267200" cy="0"/>
          </a:xfrm>
          <a:prstGeom prst="straightConnector1">
            <a:avLst/>
          </a:prstGeom>
          <a:noFill/>
          <a:ln cap="flat" cmpd="sng" w="9525">
            <a:solidFill>
              <a:schemeClr val="accent1"/>
            </a:solidFill>
            <a:prstDash val="solid"/>
            <a:round/>
            <a:headEnd len="sm" w="sm" type="none"/>
            <a:tailEnd len="sm" w="sm" type="none"/>
          </a:ln>
        </p:spPr>
      </p:cxnSp>
      <p:cxnSp>
        <p:nvCxnSpPr>
          <p:cNvPr id="342" name="Google Shape;342;p31"/>
          <p:cNvCxnSpPr/>
          <p:nvPr/>
        </p:nvCxnSpPr>
        <p:spPr>
          <a:xfrm>
            <a:off x="666391" y="5854700"/>
            <a:ext cx="3981809"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6" name="Shape 346"/>
        <p:cNvGrpSpPr/>
        <p:nvPr/>
      </p:nvGrpSpPr>
      <p:grpSpPr>
        <a:xfrm>
          <a:off x="0" y="0"/>
          <a:ext cx="0" cy="0"/>
          <a:chOff x="0" y="0"/>
          <a:chExt cx="0" cy="0"/>
        </a:xfrm>
      </p:grpSpPr>
      <p:sp>
        <p:nvSpPr>
          <p:cNvPr id="347" name="Google Shape;347;p32"/>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348" name="Google Shape;348;p3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 stock/inventory turnover ratio indicates the frequency/ number of times the stock was turned over into sales/ the number of times in a year did the ‘buy- sell’ process occur. The higher the stock turnover ratio, the better the firm. </a:t>
            </a:r>
            <a:endParaRPr/>
          </a:p>
          <a:p>
            <a:pPr indent="0" lvl="0" marL="0" marR="0" rtl="0" algn="just">
              <a:lnSpc>
                <a:spcPct val="150000"/>
              </a:lnSpc>
              <a:spcBef>
                <a:spcPts val="800"/>
              </a:spcBef>
              <a:spcAft>
                <a:spcPts val="0"/>
              </a:spcAft>
              <a:buSzPts val="2400"/>
              <a:buNone/>
            </a:pPr>
            <a:r>
              <a:t/>
            </a:r>
            <a:endParaRPr sz="2400"/>
          </a:p>
        </p:txBody>
      </p:sp>
      <p:sp>
        <p:nvSpPr>
          <p:cNvPr id="349" name="Google Shape;349;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0" name="Google Shape;350;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4" name="Shape 354"/>
        <p:cNvGrpSpPr/>
        <p:nvPr/>
      </p:nvGrpSpPr>
      <p:grpSpPr>
        <a:xfrm>
          <a:off x="0" y="0"/>
          <a:ext cx="0" cy="0"/>
          <a:chOff x="0" y="0"/>
          <a:chExt cx="0" cy="0"/>
        </a:xfrm>
      </p:grpSpPr>
      <p:sp>
        <p:nvSpPr>
          <p:cNvPr id="355" name="Google Shape;355;p33"/>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356" name="Google Shape;356;p3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 low stock turnover may be caused by the following:</a:t>
            </a:r>
            <a:endParaRPr/>
          </a:p>
          <a:p>
            <a:pPr indent="0" lvl="0" marL="0" marR="0" rtl="0" algn="just">
              <a:lnSpc>
                <a:spcPct val="150000"/>
              </a:lnSpc>
              <a:spcBef>
                <a:spcPts val="800"/>
              </a:spcBef>
              <a:spcAft>
                <a:spcPts val="0"/>
              </a:spcAft>
              <a:buSzPts val="2400"/>
              <a:buNone/>
            </a:pPr>
            <a:r>
              <a:rPr lang="en-GB" sz="2400"/>
              <a:t>• Charging higher prices than competitors where the customers will then shift their patronage to the competitors </a:t>
            </a:r>
            <a:endParaRPr/>
          </a:p>
          <a:p>
            <a:pPr indent="0" lvl="0" marL="0" marR="0" rtl="0" algn="just">
              <a:lnSpc>
                <a:spcPct val="150000"/>
              </a:lnSpc>
              <a:spcBef>
                <a:spcPts val="800"/>
              </a:spcBef>
              <a:spcAft>
                <a:spcPts val="0"/>
              </a:spcAft>
              <a:buSzPts val="2400"/>
              <a:buNone/>
            </a:pPr>
            <a:r>
              <a:rPr lang="en-GB" sz="2400"/>
              <a:t>• Maintenance of high levels of stock which may be absolute/slow moving. </a:t>
            </a:r>
            <a:endParaRPr/>
          </a:p>
          <a:p>
            <a:pPr indent="0" lvl="0" marL="0" marR="0" rtl="0" algn="just">
              <a:lnSpc>
                <a:spcPct val="150000"/>
              </a:lnSpc>
              <a:spcBef>
                <a:spcPts val="800"/>
              </a:spcBef>
              <a:spcAft>
                <a:spcPts val="0"/>
              </a:spcAft>
              <a:buSzPts val="2400"/>
              <a:buNone/>
            </a:pPr>
            <a:r>
              <a:rPr lang="en-GB" sz="2400"/>
              <a:t>• Where the firm has failed to sell on credit to stimulate sales while competitors are selling on credit.</a:t>
            </a:r>
            <a:endParaRPr/>
          </a:p>
          <a:p>
            <a:pPr indent="0" lvl="0" marL="0" marR="0" rtl="0" algn="just">
              <a:lnSpc>
                <a:spcPct val="150000"/>
              </a:lnSpc>
              <a:spcBef>
                <a:spcPts val="800"/>
              </a:spcBef>
              <a:spcAft>
                <a:spcPts val="0"/>
              </a:spcAft>
              <a:buSzPts val="2400"/>
              <a:buNone/>
            </a:pPr>
            <a:r>
              <a:t/>
            </a:r>
            <a:endParaRPr sz="2400"/>
          </a:p>
        </p:txBody>
      </p:sp>
      <p:sp>
        <p:nvSpPr>
          <p:cNvPr id="357" name="Google Shape;357;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8" name="Google Shape;358;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2" name="Shape 362"/>
        <p:cNvGrpSpPr/>
        <p:nvPr/>
      </p:nvGrpSpPr>
      <p:grpSpPr>
        <a:xfrm>
          <a:off x="0" y="0"/>
          <a:ext cx="0" cy="0"/>
          <a:chOff x="0" y="0"/>
          <a:chExt cx="0" cy="0"/>
        </a:xfrm>
      </p:grpSpPr>
      <p:sp>
        <p:nvSpPr>
          <p:cNvPr id="363" name="Google Shape;363;p34"/>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364" name="Google Shape;364;p3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2. Stock holding period </a:t>
            </a:r>
            <a:r>
              <a:rPr lang="en-GB" sz="2400"/>
              <a:t>= 365 days</a:t>
            </a:r>
            <a:endParaRPr/>
          </a:p>
          <a:p>
            <a:pPr indent="0" lvl="0" marL="0" marR="0" rtl="0" algn="just">
              <a:lnSpc>
                <a:spcPct val="150000"/>
              </a:lnSpc>
              <a:spcBef>
                <a:spcPts val="800"/>
              </a:spcBef>
              <a:spcAft>
                <a:spcPts val="0"/>
              </a:spcAft>
              <a:buSzPts val="2400"/>
              <a:buNone/>
            </a:pPr>
            <a:r>
              <a:rPr lang="en-GB" sz="2400"/>
              <a:t>                                       Stock turnover ratio</a:t>
            </a:r>
            <a:endParaRPr/>
          </a:p>
          <a:p>
            <a:pPr indent="0" lvl="0" marL="0" marR="0" rtl="0" algn="just">
              <a:lnSpc>
                <a:spcPct val="150000"/>
              </a:lnSpc>
              <a:spcBef>
                <a:spcPts val="800"/>
              </a:spcBef>
              <a:spcAft>
                <a:spcPts val="0"/>
              </a:spcAft>
              <a:buSzPts val="2400"/>
              <a:buNone/>
            </a:pPr>
            <a:r>
              <a:rPr lang="en-GB" sz="2400"/>
              <a:t>Or</a:t>
            </a:r>
            <a:endParaRPr/>
          </a:p>
          <a:p>
            <a:pPr indent="0" lvl="0" marL="0" marR="0" rtl="0" algn="just">
              <a:lnSpc>
                <a:spcPct val="150000"/>
              </a:lnSpc>
              <a:spcBef>
                <a:spcPts val="800"/>
              </a:spcBef>
              <a:spcAft>
                <a:spcPts val="0"/>
              </a:spcAft>
              <a:buSzPts val="2400"/>
              <a:buNone/>
            </a:pPr>
            <a:r>
              <a:rPr lang="en-GB" sz="2400"/>
              <a:t>= 365 days x average/closing stock</a:t>
            </a:r>
            <a:endParaRPr/>
          </a:p>
          <a:p>
            <a:pPr indent="0" lvl="0" marL="0" marR="0" rtl="0" algn="just">
              <a:lnSpc>
                <a:spcPct val="150000"/>
              </a:lnSpc>
              <a:spcBef>
                <a:spcPts val="800"/>
              </a:spcBef>
              <a:spcAft>
                <a:spcPts val="0"/>
              </a:spcAft>
              <a:buSzPts val="2400"/>
              <a:buNone/>
            </a:pPr>
            <a:r>
              <a:rPr lang="en-GB" sz="2400"/>
              <a:t>   Cost of sales</a:t>
            </a:r>
            <a:endParaRPr/>
          </a:p>
          <a:p>
            <a:pPr indent="0" lvl="0" marL="0" marR="0" rtl="0" algn="just">
              <a:lnSpc>
                <a:spcPct val="150000"/>
              </a:lnSpc>
              <a:spcBef>
                <a:spcPts val="800"/>
              </a:spcBef>
              <a:spcAft>
                <a:spcPts val="0"/>
              </a:spcAft>
              <a:buSzPts val="2400"/>
              <a:buNone/>
            </a:pPr>
            <a:r>
              <a:rPr lang="en-GB" sz="2400"/>
              <a:t>The ratio indicates the number of days stock was held in the warehouse before it was sold. A long holding period indicates slow stock turnover.</a:t>
            </a:r>
            <a:endParaRPr/>
          </a:p>
          <a:p>
            <a:pPr indent="0" lvl="0" marL="0" marR="0" rtl="0" algn="just">
              <a:lnSpc>
                <a:spcPct val="150000"/>
              </a:lnSpc>
              <a:spcBef>
                <a:spcPts val="800"/>
              </a:spcBef>
              <a:spcAft>
                <a:spcPts val="0"/>
              </a:spcAft>
              <a:buSzPts val="2400"/>
              <a:buNone/>
            </a:pPr>
            <a:r>
              <a:t/>
            </a:r>
            <a:endParaRPr sz="2400"/>
          </a:p>
        </p:txBody>
      </p:sp>
      <p:sp>
        <p:nvSpPr>
          <p:cNvPr id="365" name="Google Shape;365;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6" name="Google Shape;366;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67" name="Google Shape;367;p34"/>
          <p:cNvCxnSpPr/>
          <p:nvPr/>
        </p:nvCxnSpPr>
        <p:spPr>
          <a:xfrm>
            <a:off x="3797300" y="2159000"/>
            <a:ext cx="2679700" cy="0"/>
          </a:xfrm>
          <a:prstGeom prst="straightConnector1">
            <a:avLst/>
          </a:prstGeom>
          <a:noFill/>
          <a:ln cap="flat" cmpd="sng" w="9525">
            <a:solidFill>
              <a:schemeClr val="accent1"/>
            </a:solidFill>
            <a:prstDash val="solid"/>
            <a:round/>
            <a:headEnd len="sm" w="sm" type="none"/>
            <a:tailEnd len="sm" w="sm" type="none"/>
          </a:ln>
        </p:spPr>
      </p:cxnSp>
      <p:cxnSp>
        <p:nvCxnSpPr>
          <p:cNvPr id="368" name="Google Shape;368;p34"/>
          <p:cNvCxnSpPr/>
          <p:nvPr/>
        </p:nvCxnSpPr>
        <p:spPr>
          <a:xfrm>
            <a:off x="939800" y="4233672"/>
            <a:ext cx="14732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2" name="Shape 372"/>
        <p:cNvGrpSpPr/>
        <p:nvPr/>
      </p:nvGrpSpPr>
      <p:grpSpPr>
        <a:xfrm>
          <a:off x="0" y="0"/>
          <a:ext cx="0" cy="0"/>
          <a:chOff x="0" y="0"/>
          <a:chExt cx="0" cy="0"/>
        </a:xfrm>
      </p:grpSpPr>
      <p:sp>
        <p:nvSpPr>
          <p:cNvPr id="373" name="Google Shape;373;p35"/>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374" name="Google Shape;374;p3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3. Debtors/Accounts receivable turnover </a:t>
            </a:r>
            <a:r>
              <a:rPr lang="en-GB" sz="2400"/>
              <a:t>= Annual credit sales</a:t>
            </a:r>
            <a:endParaRPr/>
          </a:p>
          <a:p>
            <a:pPr indent="0" lvl="0" marL="0" marR="0" rtl="0" algn="just">
              <a:lnSpc>
                <a:spcPct val="150000"/>
              </a:lnSpc>
              <a:spcBef>
                <a:spcPts val="800"/>
              </a:spcBef>
              <a:spcAft>
                <a:spcPts val="0"/>
              </a:spcAft>
              <a:buSzPts val="2400"/>
              <a:buNone/>
            </a:pPr>
            <a:r>
              <a:rPr lang="en-GB" sz="2400"/>
              <a:t>                                                             Average/closing debtors</a:t>
            </a:r>
            <a:endParaRPr/>
          </a:p>
          <a:p>
            <a:pPr indent="0" lvl="0" marL="0" marR="0" rtl="0" algn="just">
              <a:lnSpc>
                <a:spcPct val="150000"/>
              </a:lnSpc>
              <a:spcBef>
                <a:spcPts val="800"/>
              </a:spcBef>
              <a:spcAft>
                <a:spcPts val="0"/>
              </a:spcAft>
              <a:buSzPts val="2400"/>
              <a:buNone/>
            </a:pPr>
            <a:r>
              <a:rPr lang="en-GB" sz="2400"/>
              <a:t>The ratio indicates the number of times or the frequency with which customers buy goods/services on credit per annum. The higher the debtors’ turnover, the better the firm and the shorter the credit period.</a:t>
            </a:r>
            <a:endParaRPr/>
          </a:p>
          <a:p>
            <a:pPr indent="0" lvl="0" marL="0" marR="0" rtl="0" algn="just">
              <a:lnSpc>
                <a:spcPct val="150000"/>
              </a:lnSpc>
              <a:spcBef>
                <a:spcPts val="800"/>
              </a:spcBef>
              <a:spcAft>
                <a:spcPts val="0"/>
              </a:spcAft>
              <a:buSzPts val="2400"/>
              <a:buNone/>
            </a:pPr>
            <a:r>
              <a:t/>
            </a:r>
            <a:endParaRPr sz="2400"/>
          </a:p>
        </p:txBody>
      </p:sp>
      <p:sp>
        <p:nvSpPr>
          <p:cNvPr id="375" name="Google Shape;375;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6" name="Google Shape;376;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77" name="Google Shape;377;p35"/>
          <p:cNvCxnSpPr/>
          <p:nvPr/>
        </p:nvCxnSpPr>
        <p:spPr>
          <a:xfrm>
            <a:off x="5892800" y="2108200"/>
            <a:ext cx="26797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1" name="Shape 381"/>
        <p:cNvGrpSpPr/>
        <p:nvPr/>
      </p:nvGrpSpPr>
      <p:grpSpPr>
        <a:xfrm>
          <a:off x="0" y="0"/>
          <a:ext cx="0" cy="0"/>
          <a:chOff x="0" y="0"/>
          <a:chExt cx="0" cy="0"/>
        </a:xfrm>
      </p:grpSpPr>
      <p:sp>
        <p:nvSpPr>
          <p:cNvPr id="382" name="Google Shape;382;p36"/>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383" name="Google Shape;383;p3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4. Debtors’ collection period </a:t>
            </a:r>
            <a:r>
              <a:rPr lang="en-GB" sz="2400"/>
              <a:t>= 365 days</a:t>
            </a:r>
            <a:endParaRPr/>
          </a:p>
          <a:p>
            <a:pPr indent="0" lvl="0" marL="0" marR="0" rtl="0" algn="just">
              <a:lnSpc>
                <a:spcPct val="150000"/>
              </a:lnSpc>
              <a:spcBef>
                <a:spcPts val="800"/>
              </a:spcBef>
              <a:spcAft>
                <a:spcPts val="0"/>
              </a:spcAft>
              <a:buSzPts val="2400"/>
              <a:buNone/>
            </a:pPr>
            <a:r>
              <a:rPr lang="en-GB" sz="2400"/>
              <a:t>                                            Debtors’ turnover</a:t>
            </a:r>
            <a:endParaRPr/>
          </a:p>
          <a:p>
            <a:pPr indent="0" lvl="0" marL="0" marR="0" rtl="0" algn="just">
              <a:lnSpc>
                <a:spcPct val="150000"/>
              </a:lnSpc>
              <a:spcBef>
                <a:spcPts val="800"/>
              </a:spcBef>
              <a:spcAft>
                <a:spcPts val="0"/>
              </a:spcAft>
              <a:buSzPts val="2400"/>
              <a:buNone/>
            </a:pPr>
            <a:r>
              <a:rPr lang="en-GB" sz="2400"/>
              <a:t>or</a:t>
            </a:r>
            <a:endParaRPr/>
          </a:p>
          <a:p>
            <a:pPr indent="0" lvl="0" marL="0" marR="0" rtl="0" algn="just">
              <a:lnSpc>
                <a:spcPct val="150000"/>
              </a:lnSpc>
              <a:spcBef>
                <a:spcPts val="800"/>
              </a:spcBef>
              <a:spcAft>
                <a:spcPts val="0"/>
              </a:spcAft>
              <a:buSzPts val="2400"/>
              <a:buNone/>
            </a:pPr>
            <a:r>
              <a:rPr lang="en-GB" sz="2400"/>
              <a:t>365 days x average/closing debtors</a:t>
            </a:r>
            <a:endParaRPr/>
          </a:p>
          <a:p>
            <a:pPr indent="0" lvl="0" marL="0" marR="0" rtl="0" algn="just">
              <a:lnSpc>
                <a:spcPct val="150000"/>
              </a:lnSpc>
              <a:spcBef>
                <a:spcPts val="800"/>
              </a:spcBef>
              <a:spcAft>
                <a:spcPts val="0"/>
              </a:spcAft>
              <a:buSzPts val="2400"/>
              <a:buNone/>
            </a:pPr>
            <a:r>
              <a:rPr lang="en-GB" sz="2400"/>
              <a:t>Annual credit sales</a:t>
            </a:r>
            <a:endParaRPr/>
          </a:p>
          <a:p>
            <a:pPr indent="0" lvl="0" marL="0" marR="0" rtl="0" algn="just">
              <a:lnSpc>
                <a:spcPct val="150000"/>
              </a:lnSpc>
              <a:spcBef>
                <a:spcPts val="800"/>
              </a:spcBef>
              <a:spcAft>
                <a:spcPts val="0"/>
              </a:spcAft>
              <a:buSzPts val="2400"/>
              <a:buNone/>
            </a:pPr>
            <a:r>
              <a:rPr lang="en-GB" sz="2400"/>
              <a:t>This ratio indicates the length of time in days customers took to pay their dues to the firm. It shows the credit period granted to customers by the firm. The shorter the period, the higher the debtors’ turnover and vice versa.</a:t>
            </a:r>
            <a:endParaRPr/>
          </a:p>
          <a:p>
            <a:pPr indent="0" lvl="0" marL="0" marR="0" rtl="0" algn="just">
              <a:lnSpc>
                <a:spcPct val="150000"/>
              </a:lnSpc>
              <a:spcBef>
                <a:spcPts val="800"/>
              </a:spcBef>
              <a:spcAft>
                <a:spcPts val="0"/>
              </a:spcAft>
              <a:buSzPts val="2400"/>
              <a:buNone/>
            </a:pPr>
            <a:r>
              <a:t/>
            </a:r>
            <a:endParaRPr sz="2400"/>
          </a:p>
        </p:txBody>
      </p:sp>
      <p:sp>
        <p:nvSpPr>
          <p:cNvPr id="384" name="Google Shape;384;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5" name="Google Shape;385;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86" name="Google Shape;386;p36"/>
          <p:cNvCxnSpPr/>
          <p:nvPr/>
        </p:nvCxnSpPr>
        <p:spPr>
          <a:xfrm>
            <a:off x="4267200" y="2171700"/>
            <a:ext cx="2679700" cy="0"/>
          </a:xfrm>
          <a:prstGeom prst="straightConnector1">
            <a:avLst/>
          </a:prstGeom>
          <a:noFill/>
          <a:ln cap="flat" cmpd="sng" w="9525">
            <a:solidFill>
              <a:schemeClr val="accent1"/>
            </a:solidFill>
            <a:prstDash val="solid"/>
            <a:round/>
            <a:headEnd len="sm" w="sm" type="none"/>
            <a:tailEnd len="sm" w="sm" type="none"/>
          </a:ln>
        </p:spPr>
      </p:cxnSp>
      <p:cxnSp>
        <p:nvCxnSpPr>
          <p:cNvPr id="387" name="Google Shape;387;p36"/>
          <p:cNvCxnSpPr/>
          <p:nvPr/>
        </p:nvCxnSpPr>
        <p:spPr>
          <a:xfrm>
            <a:off x="666391" y="4064000"/>
            <a:ext cx="2292709"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1" name="Shape 391"/>
        <p:cNvGrpSpPr/>
        <p:nvPr/>
      </p:nvGrpSpPr>
      <p:grpSpPr>
        <a:xfrm>
          <a:off x="0" y="0"/>
          <a:ext cx="0" cy="0"/>
          <a:chOff x="0" y="0"/>
          <a:chExt cx="0" cy="0"/>
        </a:xfrm>
      </p:grpSpPr>
      <p:sp>
        <p:nvSpPr>
          <p:cNvPr id="392" name="Google Shape;392;p37"/>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393" name="Google Shape;393;p3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5. Creditors turnover </a:t>
            </a:r>
            <a:r>
              <a:rPr lang="en-GB" sz="2400"/>
              <a:t>= Credit purchases per annum</a:t>
            </a:r>
            <a:endParaRPr/>
          </a:p>
          <a:p>
            <a:pPr indent="0" lvl="0" marL="0" marR="0" rtl="0" algn="just">
              <a:lnSpc>
                <a:spcPct val="150000"/>
              </a:lnSpc>
              <a:spcBef>
                <a:spcPts val="800"/>
              </a:spcBef>
              <a:spcAft>
                <a:spcPts val="0"/>
              </a:spcAft>
              <a:buSzPts val="2400"/>
              <a:buNone/>
            </a:pPr>
            <a:r>
              <a:rPr lang="en-GB" sz="2400"/>
              <a:t>                                     Average/closing creditors</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This ratio indicates the number of times the firm went to buy goods on credit.  It’s the frequency of credit purchases by the firm. The shorter the credit period granted by suppliers, the higher the creditors turnover and vice versa.</a:t>
            </a:r>
            <a:endParaRPr/>
          </a:p>
          <a:p>
            <a:pPr indent="0" lvl="0" marL="0" marR="0" rtl="0" algn="just">
              <a:lnSpc>
                <a:spcPct val="150000"/>
              </a:lnSpc>
              <a:spcBef>
                <a:spcPts val="800"/>
              </a:spcBef>
              <a:spcAft>
                <a:spcPts val="0"/>
              </a:spcAft>
              <a:buSzPts val="2400"/>
              <a:buNone/>
            </a:pPr>
            <a:r>
              <a:t/>
            </a:r>
            <a:endParaRPr sz="2400"/>
          </a:p>
        </p:txBody>
      </p:sp>
      <p:sp>
        <p:nvSpPr>
          <p:cNvPr id="394" name="Google Shape;394;p3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5" name="Google Shape;395;p3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96" name="Google Shape;396;p37"/>
          <p:cNvCxnSpPr/>
          <p:nvPr/>
        </p:nvCxnSpPr>
        <p:spPr>
          <a:xfrm>
            <a:off x="3733800" y="2133600"/>
            <a:ext cx="35179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0" name="Shape 400"/>
        <p:cNvGrpSpPr/>
        <p:nvPr/>
      </p:nvGrpSpPr>
      <p:grpSpPr>
        <a:xfrm>
          <a:off x="0" y="0"/>
          <a:ext cx="0" cy="0"/>
          <a:chOff x="0" y="0"/>
          <a:chExt cx="0" cy="0"/>
        </a:xfrm>
      </p:grpSpPr>
      <p:sp>
        <p:nvSpPr>
          <p:cNvPr id="401" name="Google Shape;401;p38"/>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402" name="Google Shape;402;p3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6. Creditors’ payment period </a:t>
            </a:r>
            <a:r>
              <a:rPr lang="en-GB" sz="2400"/>
              <a:t>= 365 days</a:t>
            </a:r>
            <a:endParaRPr/>
          </a:p>
          <a:p>
            <a:pPr indent="0" lvl="0" marL="0" marR="0" rtl="0" algn="just">
              <a:lnSpc>
                <a:spcPct val="150000"/>
              </a:lnSpc>
              <a:spcBef>
                <a:spcPts val="800"/>
              </a:spcBef>
              <a:spcAft>
                <a:spcPts val="0"/>
              </a:spcAft>
              <a:buSzPts val="2400"/>
              <a:buNone/>
            </a:pPr>
            <a:r>
              <a:rPr lang="en-GB" sz="2400"/>
              <a:t>                                               Creditors’ turnover ratio</a:t>
            </a:r>
            <a:endParaRPr/>
          </a:p>
          <a:p>
            <a:pPr indent="0" lvl="0" marL="0" marR="0" rtl="0" algn="just">
              <a:lnSpc>
                <a:spcPct val="150000"/>
              </a:lnSpc>
              <a:spcBef>
                <a:spcPts val="800"/>
              </a:spcBef>
              <a:spcAft>
                <a:spcPts val="0"/>
              </a:spcAft>
              <a:buSzPts val="2400"/>
              <a:buNone/>
            </a:pPr>
            <a:r>
              <a:rPr lang="en-GB" sz="2400"/>
              <a:t>Or</a:t>
            </a:r>
            <a:endParaRPr/>
          </a:p>
          <a:p>
            <a:pPr indent="0" lvl="0" marL="0" marR="0" rtl="0" algn="just">
              <a:lnSpc>
                <a:spcPct val="150000"/>
              </a:lnSpc>
              <a:spcBef>
                <a:spcPts val="800"/>
              </a:spcBef>
              <a:spcAft>
                <a:spcPts val="0"/>
              </a:spcAft>
              <a:buSzPts val="2400"/>
              <a:buNone/>
            </a:pPr>
            <a:r>
              <a:rPr lang="en-GB" sz="2400"/>
              <a:t>= 365 days                             x Average/closing creditors</a:t>
            </a:r>
            <a:endParaRPr/>
          </a:p>
          <a:p>
            <a:pPr indent="0" lvl="0" marL="0" marR="0" rtl="0" algn="just">
              <a:lnSpc>
                <a:spcPct val="150000"/>
              </a:lnSpc>
              <a:spcBef>
                <a:spcPts val="800"/>
              </a:spcBef>
              <a:spcAft>
                <a:spcPts val="0"/>
              </a:spcAft>
              <a:buSzPts val="2400"/>
              <a:buNone/>
            </a:pPr>
            <a:r>
              <a:rPr lang="en-GB" sz="2400"/>
              <a:t>   Creditors’ purchases per annum</a:t>
            </a:r>
            <a:endParaRPr/>
          </a:p>
          <a:p>
            <a:pPr indent="0" lvl="0" marL="0" marR="0" rtl="0" algn="just">
              <a:lnSpc>
                <a:spcPct val="150000"/>
              </a:lnSpc>
              <a:spcBef>
                <a:spcPts val="800"/>
              </a:spcBef>
              <a:spcAft>
                <a:spcPts val="0"/>
              </a:spcAft>
              <a:buSzPts val="2400"/>
              <a:buNone/>
            </a:pPr>
            <a:r>
              <a:rPr lang="en-GB" sz="2400"/>
              <a:t>This ratio indicates the number of days the firm took before paying suppliers for goods bought on credit. It is the credit period granted by suppliers.</a:t>
            </a:r>
            <a:endParaRPr/>
          </a:p>
          <a:p>
            <a:pPr indent="0" lvl="0" marL="0" marR="0" rtl="0" algn="just">
              <a:lnSpc>
                <a:spcPct val="150000"/>
              </a:lnSpc>
              <a:spcBef>
                <a:spcPts val="800"/>
              </a:spcBef>
              <a:spcAft>
                <a:spcPts val="0"/>
              </a:spcAft>
              <a:buSzPts val="2400"/>
              <a:buNone/>
            </a:pPr>
            <a:r>
              <a:t/>
            </a:r>
            <a:endParaRPr sz="2400"/>
          </a:p>
        </p:txBody>
      </p:sp>
      <p:sp>
        <p:nvSpPr>
          <p:cNvPr id="403" name="Google Shape;403;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4" name="Google Shape;404;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05" name="Google Shape;405;p38"/>
          <p:cNvCxnSpPr/>
          <p:nvPr/>
        </p:nvCxnSpPr>
        <p:spPr>
          <a:xfrm>
            <a:off x="4635500" y="2108200"/>
            <a:ext cx="3517900" cy="0"/>
          </a:xfrm>
          <a:prstGeom prst="straightConnector1">
            <a:avLst/>
          </a:prstGeom>
          <a:noFill/>
          <a:ln cap="flat" cmpd="sng" w="9525">
            <a:solidFill>
              <a:schemeClr val="accent1"/>
            </a:solidFill>
            <a:prstDash val="solid"/>
            <a:round/>
            <a:headEnd len="sm" w="sm" type="none"/>
            <a:tailEnd len="sm" w="sm" type="none"/>
          </a:ln>
        </p:spPr>
      </p:cxnSp>
      <p:cxnSp>
        <p:nvCxnSpPr>
          <p:cNvPr id="406" name="Google Shape;406;p38"/>
          <p:cNvCxnSpPr/>
          <p:nvPr/>
        </p:nvCxnSpPr>
        <p:spPr>
          <a:xfrm>
            <a:off x="952500" y="4076700"/>
            <a:ext cx="35941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0" name="Shape 410"/>
        <p:cNvGrpSpPr/>
        <p:nvPr/>
      </p:nvGrpSpPr>
      <p:grpSpPr>
        <a:xfrm>
          <a:off x="0" y="0"/>
          <a:ext cx="0" cy="0"/>
          <a:chOff x="0" y="0"/>
          <a:chExt cx="0" cy="0"/>
        </a:xfrm>
      </p:grpSpPr>
      <p:sp>
        <p:nvSpPr>
          <p:cNvPr id="411" name="Google Shape;411;p39"/>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412" name="Google Shape;412;p3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7. Fixed assets turnover ratio </a:t>
            </a:r>
            <a:r>
              <a:rPr lang="en-GB" sz="2400"/>
              <a:t>= Sales per annum</a:t>
            </a:r>
            <a:endParaRPr/>
          </a:p>
          <a:p>
            <a:pPr indent="0" lvl="0" marL="0" marR="0" rtl="0" algn="just">
              <a:lnSpc>
                <a:spcPct val="150000"/>
              </a:lnSpc>
              <a:spcBef>
                <a:spcPts val="800"/>
              </a:spcBef>
              <a:spcAft>
                <a:spcPts val="0"/>
              </a:spcAft>
              <a:buSzPts val="2400"/>
              <a:buNone/>
            </a:pPr>
            <a:r>
              <a:rPr lang="en-GB" sz="2400"/>
              <a:t>                                               Total fixed assets</a:t>
            </a:r>
            <a:endParaRPr/>
          </a:p>
          <a:p>
            <a:pPr indent="0" lvl="0" marL="0" marR="0" rtl="0" algn="just">
              <a:lnSpc>
                <a:spcPct val="150000"/>
              </a:lnSpc>
              <a:spcBef>
                <a:spcPts val="800"/>
              </a:spcBef>
              <a:spcAft>
                <a:spcPts val="0"/>
              </a:spcAft>
              <a:buSzPts val="2400"/>
              <a:buNone/>
            </a:pPr>
            <a:r>
              <a:rPr lang="en-GB" sz="2400"/>
              <a:t>This ratio indicates the efficiency with which the firm utilized its fixed assets to generate sales revenue e.g. a ratio of 1.6 means that $.1 of fixed assets was utilized to generate $.1.60 of sales.</a:t>
            </a:r>
            <a:endParaRPr/>
          </a:p>
          <a:p>
            <a:pPr indent="0" lvl="0" marL="0" marR="0" rtl="0" algn="just">
              <a:lnSpc>
                <a:spcPct val="150000"/>
              </a:lnSpc>
              <a:spcBef>
                <a:spcPts val="800"/>
              </a:spcBef>
              <a:spcAft>
                <a:spcPts val="0"/>
              </a:spcAft>
              <a:buSzPts val="2400"/>
              <a:buNone/>
            </a:pPr>
            <a:r>
              <a:t/>
            </a:r>
            <a:endParaRPr sz="2400"/>
          </a:p>
        </p:txBody>
      </p:sp>
      <p:sp>
        <p:nvSpPr>
          <p:cNvPr id="413" name="Google Shape;413;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4" name="Google Shape;414;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15" name="Google Shape;415;p39"/>
          <p:cNvCxnSpPr/>
          <p:nvPr/>
        </p:nvCxnSpPr>
        <p:spPr>
          <a:xfrm>
            <a:off x="4635500" y="2108200"/>
            <a:ext cx="35179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9" name="Shape 419"/>
        <p:cNvGrpSpPr/>
        <p:nvPr/>
      </p:nvGrpSpPr>
      <p:grpSpPr>
        <a:xfrm>
          <a:off x="0" y="0"/>
          <a:ext cx="0" cy="0"/>
          <a:chOff x="0" y="0"/>
          <a:chExt cx="0" cy="0"/>
        </a:xfrm>
      </p:grpSpPr>
      <p:sp>
        <p:nvSpPr>
          <p:cNvPr id="420" name="Google Shape;420;p40"/>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421" name="Google Shape;421;p4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8. Total assets turnover ratio </a:t>
            </a:r>
            <a:r>
              <a:rPr lang="en-GB" sz="2400"/>
              <a:t>= Sales per annum</a:t>
            </a:r>
            <a:endParaRPr/>
          </a:p>
          <a:p>
            <a:pPr indent="0" lvl="0" marL="0" marR="0" rtl="0" algn="just">
              <a:lnSpc>
                <a:spcPct val="150000"/>
              </a:lnSpc>
              <a:spcBef>
                <a:spcPts val="800"/>
              </a:spcBef>
              <a:spcAft>
                <a:spcPts val="0"/>
              </a:spcAft>
              <a:buSzPts val="2400"/>
              <a:buNone/>
            </a:pPr>
            <a:r>
              <a:rPr lang="en-GB" sz="2400"/>
              <a:t>                                              Total assets</a:t>
            </a:r>
            <a:endParaRPr/>
          </a:p>
          <a:p>
            <a:pPr indent="0" lvl="0" marL="0" marR="0" rtl="0" algn="just">
              <a:lnSpc>
                <a:spcPct val="150000"/>
              </a:lnSpc>
              <a:spcBef>
                <a:spcPts val="800"/>
              </a:spcBef>
              <a:spcAft>
                <a:spcPts val="0"/>
              </a:spcAft>
              <a:buSzPts val="2400"/>
              <a:buNone/>
            </a:pPr>
            <a:r>
              <a:rPr lang="en-GB" sz="2400"/>
              <a:t>This ratio indicates the efficiency with which the firm utilized its total assets to generate sales revenue.</a:t>
            </a:r>
            <a:endParaRPr/>
          </a:p>
          <a:p>
            <a:pPr indent="0" lvl="0" marL="0" marR="0" rtl="0" algn="just">
              <a:lnSpc>
                <a:spcPct val="150000"/>
              </a:lnSpc>
              <a:spcBef>
                <a:spcPts val="800"/>
              </a:spcBef>
              <a:spcAft>
                <a:spcPts val="0"/>
              </a:spcAft>
              <a:buSzPts val="2400"/>
              <a:buNone/>
            </a:pPr>
            <a:r>
              <a:t/>
            </a:r>
            <a:endParaRPr sz="2400"/>
          </a:p>
        </p:txBody>
      </p:sp>
      <p:sp>
        <p:nvSpPr>
          <p:cNvPr id="422" name="Google Shape;422;p4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3" name="Google Shape;423;p4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24" name="Google Shape;424;p40"/>
          <p:cNvCxnSpPr/>
          <p:nvPr/>
        </p:nvCxnSpPr>
        <p:spPr>
          <a:xfrm>
            <a:off x="4483100" y="2120900"/>
            <a:ext cx="35179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8" name="Shape 428"/>
        <p:cNvGrpSpPr/>
        <p:nvPr/>
      </p:nvGrpSpPr>
      <p:grpSpPr>
        <a:xfrm>
          <a:off x="0" y="0"/>
          <a:ext cx="0" cy="0"/>
          <a:chOff x="0" y="0"/>
          <a:chExt cx="0" cy="0"/>
        </a:xfrm>
      </p:grpSpPr>
      <p:sp>
        <p:nvSpPr>
          <p:cNvPr id="429" name="Google Shape;429;p41"/>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ASSET MANAGEMENT OR TURNOVER/ACTIVITY RATIOS</a:t>
            </a:r>
            <a:endParaRPr/>
          </a:p>
        </p:txBody>
      </p:sp>
      <p:sp>
        <p:nvSpPr>
          <p:cNvPr id="430" name="Google Shape;430;p4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N/B </a:t>
            </a:r>
            <a:r>
              <a:rPr lang="en-GB" sz="2400"/>
              <a:t>Very low fixed and total assets turnover ratios can be attributed to the following factors:</a:t>
            </a:r>
            <a:endParaRPr/>
          </a:p>
          <a:p>
            <a:pPr indent="0" lvl="0" marL="0" marR="0" rtl="0" algn="just">
              <a:lnSpc>
                <a:spcPct val="150000"/>
              </a:lnSpc>
              <a:spcBef>
                <a:spcPts val="800"/>
              </a:spcBef>
              <a:spcAft>
                <a:spcPts val="0"/>
              </a:spcAft>
              <a:buSzPts val="2400"/>
              <a:buNone/>
            </a:pPr>
            <a:r>
              <a:rPr lang="en-GB" sz="2400"/>
              <a:t>1. The firm is underutilizing is assets and it is not operating at full capacity.</a:t>
            </a:r>
            <a:endParaRPr/>
          </a:p>
          <a:p>
            <a:pPr indent="0" lvl="0" marL="0" marR="0" rtl="0" algn="just">
              <a:lnSpc>
                <a:spcPct val="150000"/>
              </a:lnSpc>
              <a:spcBef>
                <a:spcPts val="800"/>
              </a:spcBef>
              <a:spcAft>
                <a:spcPts val="0"/>
              </a:spcAft>
              <a:buSzPts val="2400"/>
              <a:buNone/>
            </a:pPr>
            <a:r>
              <a:rPr lang="en-GB" sz="2400"/>
              <a:t>2. The firm may be having some assets which are non –operational/idle</a:t>
            </a:r>
            <a:endParaRPr/>
          </a:p>
          <a:p>
            <a:pPr indent="0" lvl="0" marL="0" marR="0" rtl="0" algn="just">
              <a:lnSpc>
                <a:spcPct val="150000"/>
              </a:lnSpc>
              <a:spcBef>
                <a:spcPts val="800"/>
              </a:spcBef>
              <a:spcAft>
                <a:spcPts val="0"/>
              </a:spcAft>
              <a:buSzPts val="2400"/>
              <a:buNone/>
            </a:pPr>
            <a:r>
              <a:t/>
            </a:r>
            <a:endParaRPr sz="2400"/>
          </a:p>
        </p:txBody>
      </p:sp>
      <p:sp>
        <p:nvSpPr>
          <p:cNvPr id="431" name="Google Shape;431;p4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2" name="Google Shape;432;p4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6" name="Shape 436"/>
        <p:cNvGrpSpPr/>
        <p:nvPr/>
      </p:nvGrpSpPr>
      <p:grpSpPr>
        <a:xfrm>
          <a:off x="0" y="0"/>
          <a:ext cx="0" cy="0"/>
          <a:chOff x="0" y="0"/>
          <a:chExt cx="0" cy="0"/>
        </a:xfrm>
      </p:grpSpPr>
      <p:sp>
        <p:nvSpPr>
          <p:cNvPr id="437" name="Google Shape;437;p42"/>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GEARING/CAPITAL STRUCTURE RATIOS</a:t>
            </a:r>
            <a:endParaRPr/>
          </a:p>
        </p:txBody>
      </p:sp>
      <p:sp>
        <p:nvSpPr>
          <p:cNvPr id="438" name="Google Shape;438;p4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They are also called </a:t>
            </a:r>
            <a:r>
              <a:rPr b="1" lang="en-GB" sz="2400"/>
              <a:t>leverage ratios</a:t>
            </a:r>
            <a:r>
              <a:rPr lang="en-GB" sz="2400"/>
              <a:t>. They indicate the extent to which the firm has used externally borrowed fixed return/charge capital (preference share capital and long term debts) to finance the assets of the firm and subsequently increase/gear up/ level up profitability of the firm. They include: -</a:t>
            </a:r>
            <a:endParaRPr/>
          </a:p>
          <a:p>
            <a:pPr indent="0" lvl="0" marL="0" marR="0" rtl="0" algn="just">
              <a:lnSpc>
                <a:spcPct val="150000"/>
              </a:lnSpc>
              <a:spcBef>
                <a:spcPts val="800"/>
              </a:spcBef>
              <a:spcAft>
                <a:spcPts val="0"/>
              </a:spcAft>
              <a:buSzPts val="2400"/>
              <a:buNone/>
            </a:pPr>
            <a:r>
              <a:t/>
            </a:r>
            <a:endParaRPr sz="2400"/>
          </a:p>
        </p:txBody>
      </p:sp>
      <p:sp>
        <p:nvSpPr>
          <p:cNvPr id="439" name="Google Shape;439;p4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0" name="Google Shape;440;p4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4" name="Shape 444"/>
        <p:cNvGrpSpPr/>
        <p:nvPr/>
      </p:nvGrpSpPr>
      <p:grpSpPr>
        <a:xfrm>
          <a:off x="0" y="0"/>
          <a:ext cx="0" cy="0"/>
          <a:chOff x="0" y="0"/>
          <a:chExt cx="0" cy="0"/>
        </a:xfrm>
      </p:grpSpPr>
      <p:sp>
        <p:nvSpPr>
          <p:cNvPr id="445" name="Google Shape;445;p43"/>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GEARING/CAPITAL STRUCTURE RATIOS</a:t>
            </a:r>
            <a:endParaRPr/>
          </a:p>
        </p:txBody>
      </p:sp>
      <p:sp>
        <p:nvSpPr>
          <p:cNvPr id="446" name="Google Shape;446;p4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1. Debt ratio </a:t>
            </a:r>
            <a:r>
              <a:rPr lang="en-GB" sz="2400"/>
              <a:t>= Total Liabilities (current + long term liabilities)          </a:t>
            </a:r>
            <a:endParaRPr/>
          </a:p>
          <a:p>
            <a:pPr indent="0" lvl="0" marL="0" marR="0" rtl="0" algn="just">
              <a:lnSpc>
                <a:spcPct val="150000"/>
              </a:lnSpc>
              <a:spcBef>
                <a:spcPts val="800"/>
              </a:spcBef>
              <a:spcAft>
                <a:spcPts val="0"/>
              </a:spcAft>
              <a:buSzPts val="2400"/>
              <a:buNone/>
            </a:pPr>
            <a:r>
              <a:rPr lang="en-GB" sz="2400"/>
              <a:t>                       Total assets</a:t>
            </a:r>
            <a:endParaRPr/>
          </a:p>
          <a:p>
            <a:pPr indent="0" lvl="0" marL="0" marR="0" rtl="0" algn="just">
              <a:lnSpc>
                <a:spcPct val="150000"/>
              </a:lnSpc>
              <a:spcBef>
                <a:spcPts val="800"/>
              </a:spcBef>
              <a:spcAft>
                <a:spcPts val="0"/>
              </a:spcAft>
              <a:buSzPts val="2400"/>
              <a:buNone/>
            </a:pPr>
            <a:r>
              <a:rPr lang="en-GB" sz="2400"/>
              <a:t>This ratio indicates the extent to which total assets of a firm are finalized with external liabilities. A ratio of 0.35 means 35% of total assets have been financed with external borrowing while the remaining 65% is financed by owners’ equity.</a:t>
            </a:r>
            <a:endParaRPr/>
          </a:p>
          <a:p>
            <a:pPr indent="0" lvl="0" marL="0" marR="0" rtl="0" algn="just">
              <a:lnSpc>
                <a:spcPct val="150000"/>
              </a:lnSpc>
              <a:spcBef>
                <a:spcPts val="800"/>
              </a:spcBef>
              <a:spcAft>
                <a:spcPts val="0"/>
              </a:spcAft>
              <a:buSzPts val="2400"/>
              <a:buNone/>
            </a:pPr>
            <a:r>
              <a:t/>
            </a:r>
            <a:endParaRPr sz="2400"/>
          </a:p>
        </p:txBody>
      </p:sp>
      <p:sp>
        <p:nvSpPr>
          <p:cNvPr id="447" name="Google Shape;447;p4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8" name="Google Shape;448;p4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49" name="Google Shape;449;p43"/>
          <p:cNvCxnSpPr/>
          <p:nvPr/>
        </p:nvCxnSpPr>
        <p:spPr>
          <a:xfrm>
            <a:off x="2578100" y="2146300"/>
            <a:ext cx="56896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3" name="Shape 453"/>
        <p:cNvGrpSpPr/>
        <p:nvPr/>
      </p:nvGrpSpPr>
      <p:grpSpPr>
        <a:xfrm>
          <a:off x="0" y="0"/>
          <a:ext cx="0" cy="0"/>
          <a:chOff x="0" y="0"/>
          <a:chExt cx="0" cy="0"/>
        </a:xfrm>
      </p:grpSpPr>
      <p:sp>
        <p:nvSpPr>
          <p:cNvPr id="454" name="Google Shape;454;p44"/>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GEARING/CAPITAL STRUCTURE RATIOS</a:t>
            </a:r>
            <a:endParaRPr/>
          </a:p>
        </p:txBody>
      </p:sp>
      <p:sp>
        <p:nvSpPr>
          <p:cNvPr id="455" name="Google Shape;455;p4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2. Debt/Equity Ratio </a:t>
            </a:r>
            <a:r>
              <a:rPr lang="en-GB" sz="2400"/>
              <a:t>= Fixed charge capital (long term debt capital) </a:t>
            </a:r>
            <a:endParaRPr/>
          </a:p>
          <a:p>
            <a:pPr indent="0" lvl="0" marL="0" marR="0" rtl="0" algn="just">
              <a:lnSpc>
                <a:spcPct val="150000"/>
              </a:lnSpc>
              <a:spcBef>
                <a:spcPts val="800"/>
              </a:spcBef>
              <a:spcAft>
                <a:spcPts val="0"/>
              </a:spcAft>
              <a:buSzPts val="2400"/>
              <a:buNone/>
            </a:pPr>
            <a:r>
              <a:rPr lang="en-GB" sz="2400"/>
              <a:t>                                  Equity/Net worth</a:t>
            </a:r>
            <a:endParaRPr/>
          </a:p>
          <a:p>
            <a:pPr indent="0" lvl="0" marL="0" marR="0" rtl="0" algn="just">
              <a:lnSpc>
                <a:spcPct val="150000"/>
              </a:lnSpc>
              <a:spcBef>
                <a:spcPts val="800"/>
              </a:spcBef>
              <a:spcAft>
                <a:spcPts val="0"/>
              </a:spcAft>
              <a:buSzPts val="2400"/>
              <a:buNone/>
            </a:pPr>
            <a:r>
              <a:rPr lang="en-GB" sz="2400"/>
              <a:t>This ratio indicates the contribution by the owners in relation to contribution by lenders e.g. a ratio of 0.45 means that for every $.1 of equity there is $.0.45 of fixed return capital/long term debt capital.</a:t>
            </a:r>
            <a:endParaRPr/>
          </a:p>
          <a:p>
            <a:pPr indent="0" lvl="0" marL="0" marR="0" rtl="0" algn="just">
              <a:lnSpc>
                <a:spcPct val="150000"/>
              </a:lnSpc>
              <a:spcBef>
                <a:spcPts val="800"/>
              </a:spcBef>
              <a:spcAft>
                <a:spcPts val="0"/>
              </a:spcAft>
              <a:buSzPts val="2400"/>
              <a:buNone/>
            </a:pPr>
            <a:r>
              <a:t/>
            </a:r>
            <a:endParaRPr sz="2400"/>
          </a:p>
        </p:txBody>
      </p:sp>
      <p:sp>
        <p:nvSpPr>
          <p:cNvPr id="456" name="Google Shape;456;p4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7" name="Google Shape;457;p4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58" name="Google Shape;458;p44"/>
          <p:cNvCxnSpPr/>
          <p:nvPr/>
        </p:nvCxnSpPr>
        <p:spPr>
          <a:xfrm>
            <a:off x="3543300" y="2159000"/>
            <a:ext cx="56896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2" name="Shape 462"/>
        <p:cNvGrpSpPr/>
        <p:nvPr/>
      </p:nvGrpSpPr>
      <p:grpSpPr>
        <a:xfrm>
          <a:off x="0" y="0"/>
          <a:ext cx="0" cy="0"/>
          <a:chOff x="0" y="0"/>
          <a:chExt cx="0" cy="0"/>
        </a:xfrm>
      </p:grpSpPr>
      <p:sp>
        <p:nvSpPr>
          <p:cNvPr id="463" name="Google Shape;463;p45"/>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GEARING/CAPITAL STRUCTURE RATIOS</a:t>
            </a:r>
            <a:endParaRPr/>
          </a:p>
        </p:txBody>
      </p:sp>
      <p:sp>
        <p:nvSpPr>
          <p:cNvPr id="464" name="Google Shape;464;p4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3. Times Interest Earned Ration (TIER) </a:t>
            </a:r>
            <a:r>
              <a:rPr lang="en-GB" sz="2400"/>
              <a:t>= Operating profit (PBIT)                                 </a:t>
            </a:r>
            <a:endParaRPr/>
          </a:p>
          <a:p>
            <a:pPr indent="0" lvl="0" marL="0" marR="0" rtl="0" algn="just">
              <a:lnSpc>
                <a:spcPct val="150000"/>
              </a:lnSpc>
              <a:spcBef>
                <a:spcPts val="800"/>
              </a:spcBef>
              <a:spcAft>
                <a:spcPts val="0"/>
              </a:spcAft>
              <a:buSzPts val="2400"/>
              <a:buNone/>
            </a:pPr>
            <a:r>
              <a:rPr lang="en-GB" sz="2400"/>
              <a:t>                                                             Interest charges on debt</a:t>
            </a:r>
            <a:endParaRPr/>
          </a:p>
          <a:p>
            <a:pPr indent="0" lvl="0" marL="0" marR="0" rtl="0" algn="just">
              <a:lnSpc>
                <a:spcPct val="150000"/>
              </a:lnSpc>
              <a:spcBef>
                <a:spcPts val="800"/>
              </a:spcBef>
              <a:spcAft>
                <a:spcPts val="0"/>
              </a:spcAft>
              <a:buSzPts val="2400"/>
              <a:buNone/>
            </a:pPr>
            <a:r>
              <a:rPr lang="en-GB" sz="2400"/>
              <a:t>This ratio indicates the number of times interest charges can be paid from operating profits. It also shows the no. of times the interest charges are covered by operating profits. </a:t>
            </a:r>
            <a:endParaRPr/>
          </a:p>
          <a:p>
            <a:pPr indent="0" lvl="0" marL="0" marR="0" rtl="0" algn="just">
              <a:lnSpc>
                <a:spcPct val="150000"/>
              </a:lnSpc>
              <a:spcBef>
                <a:spcPts val="800"/>
              </a:spcBef>
              <a:spcAft>
                <a:spcPts val="0"/>
              </a:spcAft>
              <a:buSzPts val="2400"/>
              <a:buNone/>
            </a:pPr>
            <a:r>
              <a:rPr lang="en-GB" sz="2400"/>
              <a:t>It is one of the most important ratios for lenders and the higher the ratio, the better the firm. </a:t>
            </a:r>
            <a:endParaRPr/>
          </a:p>
        </p:txBody>
      </p:sp>
      <p:sp>
        <p:nvSpPr>
          <p:cNvPr id="465" name="Google Shape;465;p4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66" name="Google Shape;466;p4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67" name="Google Shape;467;p45"/>
          <p:cNvCxnSpPr/>
          <p:nvPr/>
        </p:nvCxnSpPr>
        <p:spPr>
          <a:xfrm>
            <a:off x="5702300" y="2171700"/>
            <a:ext cx="29845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1" name="Shape 471"/>
        <p:cNvGrpSpPr/>
        <p:nvPr/>
      </p:nvGrpSpPr>
      <p:grpSpPr>
        <a:xfrm>
          <a:off x="0" y="0"/>
          <a:ext cx="0" cy="0"/>
          <a:chOff x="0" y="0"/>
          <a:chExt cx="0" cy="0"/>
        </a:xfrm>
      </p:grpSpPr>
      <p:sp>
        <p:nvSpPr>
          <p:cNvPr id="472" name="Google Shape;472;p46"/>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GEARING/CAPITAL STRUCTURE RATIOS</a:t>
            </a:r>
            <a:endParaRPr/>
          </a:p>
        </p:txBody>
      </p:sp>
      <p:sp>
        <p:nvSpPr>
          <p:cNvPr id="473" name="Google Shape;473;p4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3. Times Interest Earned Ration (TIER) </a:t>
            </a:r>
            <a:r>
              <a:rPr lang="en-GB" sz="2400"/>
              <a:t>= Operating profit (PBIT)                                 </a:t>
            </a:r>
            <a:endParaRPr/>
          </a:p>
          <a:p>
            <a:pPr indent="0" lvl="0" marL="0" marR="0" rtl="0" algn="just">
              <a:lnSpc>
                <a:spcPct val="150000"/>
              </a:lnSpc>
              <a:spcBef>
                <a:spcPts val="800"/>
              </a:spcBef>
              <a:spcAft>
                <a:spcPts val="0"/>
              </a:spcAft>
              <a:buSzPts val="2400"/>
              <a:buNone/>
            </a:pPr>
            <a:r>
              <a:rPr lang="en-GB" sz="2400"/>
              <a:t>                                                             Interest charges on debt</a:t>
            </a:r>
            <a:endParaRPr/>
          </a:p>
          <a:p>
            <a:pPr indent="0" lvl="0" marL="0" marR="0" rtl="0" algn="just">
              <a:lnSpc>
                <a:spcPct val="150000"/>
              </a:lnSpc>
              <a:spcBef>
                <a:spcPts val="800"/>
              </a:spcBef>
              <a:spcAft>
                <a:spcPts val="0"/>
              </a:spcAft>
              <a:buSzPts val="2400"/>
              <a:buNone/>
            </a:pPr>
            <a:r>
              <a:rPr lang="en-GB" sz="2400"/>
              <a:t>A low TIER can be attributed to: -</a:t>
            </a:r>
            <a:endParaRPr/>
          </a:p>
          <a:p>
            <a:pPr indent="-152400" lvl="0" marL="91440" rtl="0" algn="just">
              <a:lnSpc>
                <a:spcPct val="150000"/>
              </a:lnSpc>
              <a:spcBef>
                <a:spcPts val="800"/>
              </a:spcBef>
              <a:spcAft>
                <a:spcPts val="0"/>
              </a:spcAft>
              <a:buSzPts val="2400"/>
              <a:buFont typeface="Noto Sans Symbols"/>
              <a:buChar char="❖"/>
            </a:pPr>
            <a:r>
              <a:rPr lang="en-GB" sz="2400"/>
              <a:t> Low operating profits due to high operating expenses</a:t>
            </a:r>
            <a:endParaRPr/>
          </a:p>
          <a:p>
            <a:pPr indent="-152400" lvl="0" marL="91440" rtl="0" algn="just">
              <a:lnSpc>
                <a:spcPct val="150000"/>
              </a:lnSpc>
              <a:spcBef>
                <a:spcPts val="800"/>
              </a:spcBef>
              <a:spcAft>
                <a:spcPts val="0"/>
              </a:spcAft>
              <a:buSzPts val="2400"/>
              <a:buFont typeface="Noto Sans Symbols"/>
              <a:buChar char="❖"/>
            </a:pPr>
            <a:r>
              <a:rPr lang="en-GB" sz="2400"/>
              <a:t> High interest charges due to high level of gearing associated with high level of long-term debt capital leading to payment of high interest charges.</a:t>
            </a:r>
            <a:endParaRPr/>
          </a:p>
          <a:p>
            <a:pPr indent="0" lvl="0" marL="0" marR="0" rtl="0" algn="just">
              <a:lnSpc>
                <a:spcPct val="150000"/>
              </a:lnSpc>
              <a:spcBef>
                <a:spcPts val="800"/>
              </a:spcBef>
              <a:spcAft>
                <a:spcPts val="0"/>
              </a:spcAft>
              <a:buSzPts val="2400"/>
              <a:buNone/>
            </a:pPr>
            <a:r>
              <a:t/>
            </a:r>
            <a:endParaRPr sz="2400"/>
          </a:p>
        </p:txBody>
      </p:sp>
      <p:sp>
        <p:nvSpPr>
          <p:cNvPr id="474" name="Google Shape;474;p4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75" name="Google Shape;475;p4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76" name="Google Shape;476;p46"/>
          <p:cNvCxnSpPr/>
          <p:nvPr/>
        </p:nvCxnSpPr>
        <p:spPr>
          <a:xfrm>
            <a:off x="5702300" y="2171700"/>
            <a:ext cx="29845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0" name="Shape 480"/>
        <p:cNvGrpSpPr/>
        <p:nvPr/>
      </p:nvGrpSpPr>
      <p:grpSpPr>
        <a:xfrm>
          <a:off x="0" y="0"/>
          <a:ext cx="0" cy="0"/>
          <a:chOff x="0" y="0"/>
          <a:chExt cx="0" cy="0"/>
        </a:xfrm>
      </p:grpSpPr>
      <p:sp>
        <p:nvSpPr>
          <p:cNvPr id="481" name="Google Shape;481;p47"/>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PROFITABILITY RATIOS</a:t>
            </a:r>
            <a:endParaRPr/>
          </a:p>
        </p:txBody>
      </p:sp>
      <p:sp>
        <p:nvSpPr>
          <p:cNvPr id="482" name="Google Shape;482;p4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These rations indicate the ability of a firm to generate returns from investment and from sales. </a:t>
            </a:r>
            <a:endParaRPr/>
          </a:p>
          <a:p>
            <a:pPr indent="0" lvl="0" marL="0" marR="0" rtl="0" algn="just">
              <a:lnSpc>
                <a:spcPct val="150000"/>
              </a:lnSpc>
              <a:spcBef>
                <a:spcPts val="800"/>
              </a:spcBef>
              <a:spcAft>
                <a:spcPts val="0"/>
              </a:spcAft>
              <a:buSzPts val="2400"/>
              <a:buNone/>
            </a:pPr>
            <a:r>
              <a:rPr b="1" lang="en-GB" sz="2400"/>
              <a:t>A) RETURNS FROM SALES</a:t>
            </a:r>
            <a:endParaRPr/>
          </a:p>
          <a:p>
            <a:pPr indent="0" lvl="0" marL="0" marR="0" rtl="0" algn="just">
              <a:lnSpc>
                <a:spcPct val="150000"/>
              </a:lnSpc>
              <a:spcBef>
                <a:spcPts val="800"/>
              </a:spcBef>
              <a:spcAft>
                <a:spcPts val="0"/>
              </a:spcAft>
              <a:buSzPts val="2400"/>
              <a:buNone/>
            </a:pPr>
            <a:r>
              <a:rPr lang="en-GB" sz="2400"/>
              <a:t>Profitability in relation to sales indicates the ability of a firm to control cost of sales, operating financing expense in form of interest charges. These ratios include;</a:t>
            </a:r>
            <a:endParaRPr/>
          </a:p>
          <a:p>
            <a:pPr indent="0" lvl="0" marL="0" marR="0" rtl="0" algn="just">
              <a:lnSpc>
                <a:spcPct val="150000"/>
              </a:lnSpc>
              <a:spcBef>
                <a:spcPts val="800"/>
              </a:spcBef>
              <a:spcAft>
                <a:spcPts val="0"/>
              </a:spcAft>
              <a:buSzPts val="2400"/>
              <a:buNone/>
            </a:pPr>
            <a:r>
              <a:t/>
            </a:r>
            <a:endParaRPr sz="2400"/>
          </a:p>
        </p:txBody>
      </p:sp>
      <p:sp>
        <p:nvSpPr>
          <p:cNvPr id="483" name="Google Shape;483;p4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84" name="Google Shape;484;p4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8" name="Shape 488"/>
        <p:cNvGrpSpPr/>
        <p:nvPr/>
      </p:nvGrpSpPr>
      <p:grpSpPr>
        <a:xfrm>
          <a:off x="0" y="0"/>
          <a:ext cx="0" cy="0"/>
          <a:chOff x="0" y="0"/>
          <a:chExt cx="0" cy="0"/>
        </a:xfrm>
      </p:grpSpPr>
      <p:sp>
        <p:nvSpPr>
          <p:cNvPr id="489" name="Google Shape;489;p48"/>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PROFITABILITY RATIOS: A) RETURNS FROM SALES</a:t>
            </a:r>
            <a:endParaRPr/>
          </a:p>
        </p:txBody>
      </p:sp>
      <p:sp>
        <p:nvSpPr>
          <p:cNvPr id="490" name="Google Shape;490;p4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1. Gross profit margin </a:t>
            </a:r>
            <a:r>
              <a:rPr lang="en-GB" sz="2400"/>
              <a:t>= Gross Profit x 100</a:t>
            </a:r>
            <a:endParaRPr/>
          </a:p>
          <a:p>
            <a:pPr indent="0" lvl="0" marL="0" marR="0" rtl="0" algn="just">
              <a:lnSpc>
                <a:spcPct val="150000"/>
              </a:lnSpc>
              <a:spcBef>
                <a:spcPts val="800"/>
              </a:spcBef>
              <a:spcAft>
                <a:spcPts val="0"/>
              </a:spcAft>
              <a:buSzPts val="2400"/>
              <a:buNone/>
            </a:pPr>
            <a:r>
              <a:rPr lang="en-GB" sz="2400"/>
              <a:t>                                      Sales</a:t>
            </a:r>
            <a:endParaRPr/>
          </a:p>
          <a:p>
            <a:pPr indent="0" lvl="0" marL="0" marR="0" rtl="0" algn="just">
              <a:lnSpc>
                <a:spcPct val="150000"/>
              </a:lnSpc>
              <a:spcBef>
                <a:spcPts val="800"/>
              </a:spcBef>
              <a:spcAft>
                <a:spcPts val="0"/>
              </a:spcAft>
              <a:buSzPts val="2400"/>
              <a:buNone/>
            </a:pPr>
            <a:r>
              <a:rPr lang="en-GB" sz="2400"/>
              <a:t>This ratio indicates the ability of the firm to control the cost sales expenses e.g. a ratio of 40 % means that for every $100 of sales, $40 remained as gross while $60 cost of sales.</a:t>
            </a:r>
            <a:endParaRPr/>
          </a:p>
          <a:p>
            <a:pPr indent="0" lvl="0" marL="0" marR="0" rtl="0" algn="just">
              <a:lnSpc>
                <a:spcPct val="150000"/>
              </a:lnSpc>
              <a:spcBef>
                <a:spcPts val="800"/>
              </a:spcBef>
              <a:spcAft>
                <a:spcPts val="0"/>
              </a:spcAft>
              <a:buSzPts val="2400"/>
              <a:buNone/>
            </a:pPr>
            <a:r>
              <a:t/>
            </a:r>
            <a:endParaRPr sz="2400"/>
          </a:p>
        </p:txBody>
      </p:sp>
      <p:sp>
        <p:nvSpPr>
          <p:cNvPr id="491" name="Google Shape;491;p4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92" name="Google Shape;492;p4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93" name="Google Shape;493;p48"/>
          <p:cNvCxnSpPr/>
          <p:nvPr/>
        </p:nvCxnSpPr>
        <p:spPr>
          <a:xfrm>
            <a:off x="3886200" y="2133600"/>
            <a:ext cx="13970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7" name="Shape 497"/>
        <p:cNvGrpSpPr/>
        <p:nvPr/>
      </p:nvGrpSpPr>
      <p:grpSpPr>
        <a:xfrm>
          <a:off x="0" y="0"/>
          <a:ext cx="0" cy="0"/>
          <a:chOff x="0" y="0"/>
          <a:chExt cx="0" cy="0"/>
        </a:xfrm>
      </p:grpSpPr>
      <p:sp>
        <p:nvSpPr>
          <p:cNvPr id="498" name="Google Shape;498;p49"/>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PROFITABILITY RATIOS: A) RETURNS FROM SALES</a:t>
            </a:r>
            <a:endParaRPr/>
          </a:p>
        </p:txBody>
      </p:sp>
      <p:sp>
        <p:nvSpPr>
          <p:cNvPr id="499" name="Google Shape;499;p4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2. Operating Profit Margin </a:t>
            </a:r>
            <a:r>
              <a:rPr lang="en-GB" sz="2400"/>
              <a:t>= Operating Profit (PBIT) X100</a:t>
            </a:r>
            <a:endParaRPr/>
          </a:p>
          <a:p>
            <a:pPr indent="0" lvl="0" marL="0" marR="0" rtl="0" algn="just">
              <a:lnSpc>
                <a:spcPct val="150000"/>
              </a:lnSpc>
              <a:spcBef>
                <a:spcPts val="800"/>
              </a:spcBef>
              <a:spcAft>
                <a:spcPts val="0"/>
              </a:spcAft>
              <a:buSzPts val="2400"/>
              <a:buNone/>
            </a:pPr>
            <a:r>
              <a:rPr lang="en-GB" sz="2400"/>
              <a:t>                                            Sales</a:t>
            </a:r>
            <a:endParaRPr/>
          </a:p>
          <a:p>
            <a:pPr indent="0" lvl="0" marL="0" marR="0" rtl="0" algn="just">
              <a:lnSpc>
                <a:spcPct val="150000"/>
              </a:lnSpc>
              <a:spcBef>
                <a:spcPts val="800"/>
              </a:spcBef>
              <a:spcAft>
                <a:spcPts val="0"/>
              </a:spcAft>
              <a:buSzPts val="2400"/>
              <a:buNone/>
            </a:pPr>
            <a:r>
              <a:rPr lang="en-GB" sz="2400"/>
              <a:t>This ratio indicates the ability of a firm to control cost of sales and operating expenses e.g. a ratio of 28% means that for every $.100 of sales, only $.28 was operating profit while $.72 was taken up by cost of sales and operating expense.</a:t>
            </a:r>
            <a:endParaRPr/>
          </a:p>
          <a:p>
            <a:pPr indent="0" lvl="0" marL="0" marR="0" rtl="0" algn="just">
              <a:lnSpc>
                <a:spcPct val="150000"/>
              </a:lnSpc>
              <a:spcBef>
                <a:spcPts val="800"/>
              </a:spcBef>
              <a:spcAft>
                <a:spcPts val="0"/>
              </a:spcAft>
              <a:buSzPts val="2400"/>
              <a:buNone/>
            </a:pPr>
            <a:r>
              <a:t/>
            </a:r>
            <a:endParaRPr sz="2400"/>
          </a:p>
        </p:txBody>
      </p:sp>
      <p:sp>
        <p:nvSpPr>
          <p:cNvPr id="500" name="Google Shape;500;p4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01" name="Google Shape;501;p4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02" name="Google Shape;502;p49"/>
          <p:cNvCxnSpPr/>
          <p:nvPr/>
        </p:nvCxnSpPr>
        <p:spPr>
          <a:xfrm>
            <a:off x="4406900" y="2120900"/>
            <a:ext cx="26670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6" name="Shape 506"/>
        <p:cNvGrpSpPr/>
        <p:nvPr/>
      </p:nvGrpSpPr>
      <p:grpSpPr>
        <a:xfrm>
          <a:off x="0" y="0"/>
          <a:ext cx="0" cy="0"/>
          <a:chOff x="0" y="0"/>
          <a:chExt cx="0" cy="0"/>
        </a:xfrm>
      </p:grpSpPr>
      <p:sp>
        <p:nvSpPr>
          <p:cNvPr id="507" name="Google Shape;507;p50"/>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PROFITABILITY RATIOS: A) RETURNS FROM SALES</a:t>
            </a:r>
            <a:endParaRPr/>
          </a:p>
        </p:txBody>
      </p:sp>
      <p:sp>
        <p:nvSpPr>
          <p:cNvPr id="508" name="Google Shape;508;p5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3. Net profit margin </a:t>
            </a:r>
            <a:r>
              <a:rPr lang="en-GB" sz="2400"/>
              <a:t>= Net Profit X 100</a:t>
            </a:r>
            <a:endParaRPr/>
          </a:p>
          <a:p>
            <a:pPr indent="0" lvl="0" marL="0" marR="0" rtl="0" algn="just">
              <a:lnSpc>
                <a:spcPct val="150000"/>
              </a:lnSpc>
              <a:spcBef>
                <a:spcPts val="800"/>
              </a:spcBef>
              <a:spcAft>
                <a:spcPts val="0"/>
              </a:spcAft>
              <a:buSzPts val="2400"/>
              <a:buNone/>
            </a:pPr>
            <a:r>
              <a:rPr lang="en-GB" sz="2400"/>
              <a:t>                                 Sales</a:t>
            </a:r>
            <a:endParaRPr/>
          </a:p>
          <a:p>
            <a:pPr indent="0" lvl="0" marL="0" marR="0" rtl="0" algn="just">
              <a:lnSpc>
                <a:spcPct val="150000"/>
              </a:lnSpc>
              <a:spcBef>
                <a:spcPts val="800"/>
              </a:spcBef>
              <a:spcAft>
                <a:spcPts val="0"/>
              </a:spcAft>
              <a:buSzPts val="2400"/>
              <a:buNone/>
            </a:pPr>
            <a:r>
              <a:rPr lang="en-GB" sz="2400"/>
              <a:t>This ratio indicated the ability of the firm to control cost of sales, operating and financing expenses in the form of interest charges. </a:t>
            </a:r>
            <a:endParaRPr/>
          </a:p>
          <a:p>
            <a:pPr indent="0" lvl="0" marL="0" marR="0" rtl="0" algn="just">
              <a:lnSpc>
                <a:spcPct val="150000"/>
              </a:lnSpc>
              <a:spcBef>
                <a:spcPts val="800"/>
              </a:spcBef>
              <a:spcAft>
                <a:spcPts val="0"/>
              </a:spcAft>
              <a:buSzPts val="2400"/>
              <a:buNone/>
            </a:pPr>
            <a:r>
              <a:rPr lang="en-GB" sz="2400"/>
              <a:t>It also called return on sales or after-tax return on sales e.g. a ratio of 28% means that for every $.100 of sales only $.12 remained as net profits. Therefore $.88 was taken up cost of sales, operating, financing expenses and taxation.</a:t>
            </a:r>
            <a:endParaRPr/>
          </a:p>
          <a:p>
            <a:pPr indent="0" lvl="0" marL="0" marR="0" rtl="0" algn="just">
              <a:lnSpc>
                <a:spcPct val="150000"/>
              </a:lnSpc>
              <a:spcBef>
                <a:spcPts val="800"/>
              </a:spcBef>
              <a:spcAft>
                <a:spcPts val="0"/>
              </a:spcAft>
              <a:buSzPts val="2400"/>
              <a:buNone/>
            </a:pPr>
            <a:r>
              <a:t/>
            </a:r>
            <a:endParaRPr sz="2400"/>
          </a:p>
        </p:txBody>
      </p:sp>
      <p:sp>
        <p:nvSpPr>
          <p:cNvPr id="509" name="Google Shape;509;p5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10" name="Google Shape;510;p5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11" name="Google Shape;511;p50"/>
          <p:cNvCxnSpPr/>
          <p:nvPr/>
        </p:nvCxnSpPr>
        <p:spPr>
          <a:xfrm>
            <a:off x="3429000" y="2133600"/>
            <a:ext cx="26670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5" name="Shape 515"/>
        <p:cNvGrpSpPr/>
        <p:nvPr/>
      </p:nvGrpSpPr>
      <p:grpSpPr>
        <a:xfrm>
          <a:off x="0" y="0"/>
          <a:ext cx="0" cy="0"/>
          <a:chOff x="0" y="0"/>
          <a:chExt cx="0" cy="0"/>
        </a:xfrm>
      </p:grpSpPr>
      <p:sp>
        <p:nvSpPr>
          <p:cNvPr id="516" name="Google Shape;516;p51"/>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PROFITABILITY RATIOS: B) RETURNS FROM INVESTMENTS</a:t>
            </a:r>
            <a:endParaRPr/>
          </a:p>
        </p:txBody>
      </p:sp>
      <p:sp>
        <p:nvSpPr>
          <p:cNvPr id="517" name="Google Shape;517;p5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These ratios determine the percentage yield from investment. They include:</a:t>
            </a:r>
            <a:endParaRPr/>
          </a:p>
          <a:p>
            <a:pPr indent="0" lvl="0" marL="0" marR="0" rtl="0" algn="just">
              <a:lnSpc>
                <a:spcPct val="150000"/>
              </a:lnSpc>
              <a:spcBef>
                <a:spcPts val="800"/>
              </a:spcBef>
              <a:spcAft>
                <a:spcPts val="0"/>
              </a:spcAft>
              <a:buSzPts val="2400"/>
              <a:buNone/>
            </a:pPr>
            <a:r>
              <a:rPr b="1" lang="en-GB" sz="2400"/>
              <a:t>1. Return on Equity (ROE) / Return on Net worth (RONW)=</a:t>
            </a:r>
            <a:endParaRPr/>
          </a:p>
          <a:p>
            <a:pPr indent="0" lvl="0" marL="0" marR="0" rtl="0" algn="just">
              <a:lnSpc>
                <a:spcPct val="150000"/>
              </a:lnSpc>
              <a:spcBef>
                <a:spcPts val="800"/>
              </a:spcBef>
              <a:spcAft>
                <a:spcPts val="0"/>
              </a:spcAft>
              <a:buSzPts val="2400"/>
              <a:buNone/>
            </a:pPr>
            <a:r>
              <a:rPr lang="en-GB" sz="2400"/>
              <a:t>Net profit             x    100</a:t>
            </a:r>
            <a:endParaRPr/>
          </a:p>
          <a:p>
            <a:pPr indent="0" lvl="0" marL="0" marR="0" rtl="0" algn="just">
              <a:lnSpc>
                <a:spcPct val="150000"/>
              </a:lnSpc>
              <a:spcBef>
                <a:spcPts val="800"/>
              </a:spcBef>
              <a:spcAft>
                <a:spcPts val="0"/>
              </a:spcAft>
              <a:buSzPts val="2400"/>
              <a:buNone/>
            </a:pPr>
            <a:r>
              <a:rPr lang="en-GB" sz="2400"/>
              <a:t>Equity Net worth</a:t>
            </a:r>
            <a:endParaRPr/>
          </a:p>
          <a:p>
            <a:pPr indent="0" lvl="0" marL="0" marR="0" rtl="0" algn="just">
              <a:lnSpc>
                <a:spcPct val="150000"/>
              </a:lnSpc>
              <a:spcBef>
                <a:spcPts val="800"/>
              </a:spcBef>
              <a:spcAft>
                <a:spcPts val="0"/>
              </a:spcAft>
              <a:buSzPts val="2400"/>
              <a:buNone/>
            </a:pPr>
            <a:r>
              <a:rPr lang="en-GB" sz="2400"/>
              <a:t>This ratio indicates the percentage return on equity of shareholders e.g. a ratio of 10% means that for every $.100 of equity invested by shareholders, $.10 net profit was generated.</a:t>
            </a:r>
            <a:endParaRPr/>
          </a:p>
          <a:p>
            <a:pPr indent="0" lvl="0" marL="0" marR="0" rtl="0" algn="just">
              <a:lnSpc>
                <a:spcPct val="150000"/>
              </a:lnSpc>
              <a:spcBef>
                <a:spcPts val="800"/>
              </a:spcBef>
              <a:spcAft>
                <a:spcPts val="0"/>
              </a:spcAft>
              <a:buSzPts val="2400"/>
              <a:buNone/>
            </a:pPr>
            <a:r>
              <a:t/>
            </a:r>
            <a:endParaRPr sz="2400"/>
          </a:p>
        </p:txBody>
      </p:sp>
      <p:sp>
        <p:nvSpPr>
          <p:cNvPr id="518" name="Google Shape;518;p5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19" name="Google Shape;519;p5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20" name="Google Shape;520;p51"/>
          <p:cNvCxnSpPr/>
          <p:nvPr/>
        </p:nvCxnSpPr>
        <p:spPr>
          <a:xfrm>
            <a:off x="666391" y="3911600"/>
            <a:ext cx="2254609"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4" name="Shape 524"/>
        <p:cNvGrpSpPr/>
        <p:nvPr/>
      </p:nvGrpSpPr>
      <p:grpSpPr>
        <a:xfrm>
          <a:off x="0" y="0"/>
          <a:ext cx="0" cy="0"/>
          <a:chOff x="0" y="0"/>
          <a:chExt cx="0" cy="0"/>
        </a:xfrm>
      </p:grpSpPr>
      <p:sp>
        <p:nvSpPr>
          <p:cNvPr id="525" name="Google Shape;525;p52"/>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PROFITABILITY RATIOS: B) RETURNS FROM INVESTMENTS</a:t>
            </a:r>
            <a:endParaRPr/>
          </a:p>
        </p:txBody>
      </p:sp>
      <p:sp>
        <p:nvSpPr>
          <p:cNvPr id="526" name="Google Shape;526;p5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2. Return on Investment (ROI) / Return on Total Assets (ROTA) </a:t>
            </a:r>
            <a:r>
              <a:rPr lang="en-GB" sz="2400"/>
              <a:t>= </a:t>
            </a:r>
            <a:endParaRPr/>
          </a:p>
          <a:p>
            <a:pPr indent="0" lvl="0" marL="0" marR="0" rtl="0" algn="just">
              <a:lnSpc>
                <a:spcPct val="150000"/>
              </a:lnSpc>
              <a:spcBef>
                <a:spcPts val="800"/>
              </a:spcBef>
              <a:spcAft>
                <a:spcPts val="0"/>
              </a:spcAft>
              <a:buSzPts val="2400"/>
              <a:buNone/>
            </a:pPr>
            <a:r>
              <a:rPr lang="en-GB" sz="2400"/>
              <a:t>Net profit             x    100</a:t>
            </a:r>
            <a:endParaRPr/>
          </a:p>
          <a:p>
            <a:pPr indent="0" lvl="0" marL="0" marR="0" rtl="0" algn="just">
              <a:lnSpc>
                <a:spcPct val="150000"/>
              </a:lnSpc>
              <a:spcBef>
                <a:spcPts val="800"/>
              </a:spcBef>
              <a:spcAft>
                <a:spcPts val="0"/>
              </a:spcAft>
              <a:buSzPts val="2400"/>
              <a:buNone/>
            </a:pPr>
            <a:r>
              <a:rPr lang="en-GB" sz="2400"/>
              <a:t>Total Assets</a:t>
            </a:r>
            <a:endParaRPr/>
          </a:p>
          <a:p>
            <a:pPr indent="0" lvl="0" marL="0" marR="0" rtl="0" algn="just">
              <a:lnSpc>
                <a:spcPct val="150000"/>
              </a:lnSpc>
              <a:spcBef>
                <a:spcPts val="800"/>
              </a:spcBef>
              <a:spcAft>
                <a:spcPts val="0"/>
              </a:spcAft>
              <a:buSzPts val="2400"/>
              <a:buNone/>
            </a:pPr>
            <a:r>
              <a:rPr lang="en-GB" sz="2400"/>
              <a:t>This ratio indicates the percentage return on total capital invested total assets</a:t>
            </a:r>
            <a:endParaRPr/>
          </a:p>
          <a:p>
            <a:pPr indent="0" lvl="0" marL="0" marR="0" rtl="0" algn="just">
              <a:lnSpc>
                <a:spcPct val="150000"/>
              </a:lnSpc>
              <a:spcBef>
                <a:spcPts val="800"/>
              </a:spcBef>
              <a:spcAft>
                <a:spcPts val="0"/>
              </a:spcAft>
              <a:buSzPts val="2400"/>
              <a:buNone/>
            </a:pPr>
            <a:r>
              <a:t/>
            </a:r>
            <a:endParaRPr sz="2400"/>
          </a:p>
        </p:txBody>
      </p:sp>
      <p:sp>
        <p:nvSpPr>
          <p:cNvPr id="527" name="Google Shape;527;p5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28" name="Google Shape;528;p5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29" name="Google Shape;529;p52"/>
          <p:cNvCxnSpPr/>
          <p:nvPr/>
        </p:nvCxnSpPr>
        <p:spPr>
          <a:xfrm>
            <a:off x="666391" y="2921000"/>
            <a:ext cx="1810109"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3" name="Shape 533"/>
        <p:cNvGrpSpPr/>
        <p:nvPr/>
      </p:nvGrpSpPr>
      <p:grpSpPr>
        <a:xfrm>
          <a:off x="0" y="0"/>
          <a:ext cx="0" cy="0"/>
          <a:chOff x="0" y="0"/>
          <a:chExt cx="0" cy="0"/>
        </a:xfrm>
      </p:grpSpPr>
      <p:sp>
        <p:nvSpPr>
          <p:cNvPr id="534" name="Google Shape;534;p53"/>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PROFITABILITY RATIOS: B) RETURNS FROM INVESTMENTS</a:t>
            </a:r>
            <a:endParaRPr/>
          </a:p>
        </p:txBody>
      </p:sp>
      <p:sp>
        <p:nvSpPr>
          <p:cNvPr id="535" name="Google Shape;535;p5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3. Return on Capital Employed (ROCE) / Return on Net Assets (RONA) </a:t>
            </a:r>
            <a:r>
              <a:rPr lang="en-GB" sz="2400"/>
              <a:t>= </a:t>
            </a:r>
            <a:endParaRPr/>
          </a:p>
          <a:p>
            <a:pPr indent="0" lvl="0" marL="0" marR="0" rtl="0" algn="just">
              <a:lnSpc>
                <a:spcPct val="150000"/>
              </a:lnSpc>
              <a:spcBef>
                <a:spcPts val="800"/>
              </a:spcBef>
              <a:spcAft>
                <a:spcPts val="0"/>
              </a:spcAft>
              <a:buSzPts val="2400"/>
              <a:buNone/>
            </a:pPr>
            <a:r>
              <a:rPr lang="en-GB" sz="2400"/>
              <a:t>Net profit                             x   100</a:t>
            </a:r>
            <a:endParaRPr/>
          </a:p>
          <a:p>
            <a:pPr indent="0" lvl="0" marL="0" marR="0" rtl="0" algn="just">
              <a:lnSpc>
                <a:spcPct val="150000"/>
              </a:lnSpc>
              <a:spcBef>
                <a:spcPts val="800"/>
              </a:spcBef>
              <a:spcAft>
                <a:spcPts val="0"/>
              </a:spcAft>
              <a:buSzPts val="2400"/>
              <a:buNone/>
            </a:pPr>
            <a:r>
              <a:rPr lang="en-GB" sz="2400"/>
              <a:t>Net assets/capital employed</a:t>
            </a:r>
            <a:endParaRPr/>
          </a:p>
          <a:p>
            <a:pPr indent="0" lvl="0" marL="0" marR="0" rtl="0" algn="just">
              <a:lnSpc>
                <a:spcPct val="150000"/>
              </a:lnSpc>
              <a:spcBef>
                <a:spcPts val="800"/>
              </a:spcBef>
              <a:spcAft>
                <a:spcPts val="0"/>
              </a:spcAft>
              <a:buSzPts val="2400"/>
              <a:buNone/>
            </a:pPr>
            <a:r>
              <a:rPr lang="en-GB" sz="2400"/>
              <a:t>This ratio indicates the percentage return in form of net profit on capital investment in the assets.</a:t>
            </a:r>
            <a:endParaRPr/>
          </a:p>
          <a:p>
            <a:pPr indent="0" lvl="0" marL="0" marR="0" rtl="0" algn="just">
              <a:lnSpc>
                <a:spcPct val="150000"/>
              </a:lnSpc>
              <a:spcBef>
                <a:spcPts val="800"/>
              </a:spcBef>
              <a:spcAft>
                <a:spcPts val="0"/>
              </a:spcAft>
              <a:buSzPts val="2400"/>
              <a:buNone/>
            </a:pPr>
            <a:r>
              <a:t/>
            </a:r>
            <a:endParaRPr sz="2400"/>
          </a:p>
        </p:txBody>
      </p:sp>
      <p:sp>
        <p:nvSpPr>
          <p:cNvPr id="536" name="Google Shape;536;p5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37" name="Google Shape;537;p5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38" name="Google Shape;538;p53"/>
          <p:cNvCxnSpPr/>
          <p:nvPr/>
        </p:nvCxnSpPr>
        <p:spPr>
          <a:xfrm>
            <a:off x="666391" y="3403600"/>
            <a:ext cx="3473809"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2" name="Shape 542"/>
        <p:cNvGrpSpPr/>
        <p:nvPr/>
      </p:nvGrpSpPr>
      <p:grpSpPr>
        <a:xfrm>
          <a:off x="0" y="0"/>
          <a:ext cx="0" cy="0"/>
          <a:chOff x="0" y="0"/>
          <a:chExt cx="0" cy="0"/>
        </a:xfrm>
      </p:grpSpPr>
      <p:sp>
        <p:nvSpPr>
          <p:cNvPr id="543" name="Google Shape;543;p54"/>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544" name="Google Shape;544;p5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These ratios are indicators of the value of the firm and the growth of this value in future. The are most important for investors because they also indicate the percentage return on shares. </a:t>
            </a:r>
            <a:endParaRPr/>
          </a:p>
          <a:p>
            <a:pPr indent="0" lvl="0" marL="0" marR="0" rtl="0" algn="just">
              <a:lnSpc>
                <a:spcPct val="150000"/>
              </a:lnSpc>
              <a:spcBef>
                <a:spcPts val="800"/>
              </a:spcBef>
              <a:spcAft>
                <a:spcPts val="0"/>
              </a:spcAft>
              <a:buSzPts val="2400"/>
              <a:buNone/>
            </a:pPr>
            <a:r>
              <a:rPr lang="en-GB" sz="2400"/>
              <a:t>They are computed from earning attributable to ordinary shareholders, dividends paid and the market value of the firm. They include;</a:t>
            </a:r>
            <a:endParaRPr/>
          </a:p>
          <a:p>
            <a:pPr indent="0" lvl="0" marL="0" marR="0" rtl="0" algn="just">
              <a:lnSpc>
                <a:spcPct val="150000"/>
              </a:lnSpc>
              <a:spcBef>
                <a:spcPts val="800"/>
              </a:spcBef>
              <a:spcAft>
                <a:spcPts val="0"/>
              </a:spcAft>
              <a:buSzPts val="2400"/>
              <a:buNone/>
            </a:pPr>
            <a:r>
              <a:t/>
            </a:r>
            <a:endParaRPr sz="2400"/>
          </a:p>
        </p:txBody>
      </p:sp>
      <p:sp>
        <p:nvSpPr>
          <p:cNvPr id="545" name="Google Shape;545;p5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46" name="Google Shape;546;p5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0" name="Shape 550"/>
        <p:cNvGrpSpPr/>
        <p:nvPr/>
      </p:nvGrpSpPr>
      <p:grpSpPr>
        <a:xfrm>
          <a:off x="0" y="0"/>
          <a:ext cx="0" cy="0"/>
          <a:chOff x="0" y="0"/>
          <a:chExt cx="0" cy="0"/>
        </a:xfrm>
      </p:grpSpPr>
      <p:sp>
        <p:nvSpPr>
          <p:cNvPr id="551" name="Google Shape;551;p55"/>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552" name="Google Shape;552;p5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1. Earnings per share (EPS) </a:t>
            </a:r>
            <a:r>
              <a:rPr lang="en-GB" sz="2400"/>
              <a:t>= Earning to ordinary shares</a:t>
            </a:r>
            <a:endParaRPr/>
          </a:p>
          <a:p>
            <a:pPr indent="0" lvl="0" marL="0" marR="0" rtl="0" algn="just">
              <a:lnSpc>
                <a:spcPct val="150000"/>
              </a:lnSpc>
              <a:spcBef>
                <a:spcPts val="800"/>
              </a:spcBef>
              <a:spcAft>
                <a:spcPts val="0"/>
              </a:spcAft>
              <a:buSzPts val="2400"/>
              <a:buNone/>
            </a:pPr>
            <a:r>
              <a:rPr lang="en-GB" sz="2400"/>
              <a:t>                                       No of shares issued and outstanding (paid)</a:t>
            </a:r>
            <a:endParaRPr/>
          </a:p>
          <a:p>
            <a:pPr indent="0" lvl="0" marL="0" marR="0" rtl="0" algn="just">
              <a:lnSpc>
                <a:spcPct val="150000"/>
              </a:lnSpc>
              <a:spcBef>
                <a:spcPts val="800"/>
              </a:spcBef>
              <a:spcAft>
                <a:spcPts val="0"/>
              </a:spcAft>
              <a:buSzPts val="2400"/>
              <a:buNone/>
            </a:pPr>
            <a:r>
              <a:rPr lang="en-GB" sz="2400"/>
              <a:t>It indicates the earning power of a firm and also the earnings or returns attributable to every share held by an investor.</a:t>
            </a:r>
            <a:endParaRPr/>
          </a:p>
          <a:p>
            <a:pPr indent="0" lvl="0" marL="0" marR="0" rtl="0" algn="just">
              <a:lnSpc>
                <a:spcPct val="150000"/>
              </a:lnSpc>
              <a:spcBef>
                <a:spcPts val="800"/>
              </a:spcBef>
              <a:spcAft>
                <a:spcPts val="0"/>
              </a:spcAft>
              <a:buSzPts val="2400"/>
              <a:buNone/>
            </a:pPr>
            <a:r>
              <a:t/>
            </a:r>
            <a:endParaRPr sz="2400"/>
          </a:p>
        </p:txBody>
      </p:sp>
      <p:sp>
        <p:nvSpPr>
          <p:cNvPr id="553" name="Google Shape;553;p5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54" name="Google Shape;554;p5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55" name="Google Shape;555;p55"/>
          <p:cNvCxnSpPr/>
          <p:nvPr/>
        </p:nvCxnSpPr>
        <p:spPr>
          <a:xfrm>
            <a:off x="3924300" y="2146300"/>
            <a:ext cx="52070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9" name="Shape 559"/>
        <p:cNvGrpSpPr/>
        <p:nvPr/>
      </p:nvGrpSpPr>
      <p:grpSpPr>
        <a:xfrm>
          <a:off x="0" y="0"/>
          <a:ext cx="0" cy="0"/>
          <a:chOff x="0" y="0"/>
          <a:chExt cx="0" cy="0"/>
        </a:xfrm>
      </p:grpSpPr>
      <p:sp>
        <p:nvSpPr>
          <p:cNvPr id="560" name="Google Shape;560;p56"/>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561" name="Google Shape;561;p5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2. Earning Yield (EY) </a:t>
            </a:r>
            <a:r>
              <a:rPr lang="en-GB" sz="2400"/>
              <a:t>= Earnings Per Share (EPS)   x 100</a:t>
            </a:r>
            <a:endParaRPr/>
          </a:p>
          <a:p>
            <a:pPr indent="0" lvl="0" marL="0" marR="0" rtl="0" algn="just">
              <a:lnSpc>
                <a:spcPct val="150000"/>
              </a:lnSpc>
              <a:spcBef>
                <a:spcPts val="800"/>
              </a:spcBef>
              <a:spcAft>
                <a:spcPts val="0"/>
              </a:spcAft>
              <a:buSzPts val="2400"/>
              <a:buNone/>
            </a:pPr>
            <a:r>
              <a:rPr lang="en-GB" sz="2400"/>
              <a:t>                                   Market price per share (MPS)</a:t>
            </a:r>
            <a:endParaRPr/>
          </a:p>
          <a:p>
            <a:pPr indent="0" lvl="0" marL="0" marR="0" rtl="0" algn="just">
              <a:lnSpc>
                <a:spcPct val="150000"/>
              </a:lnSpc>
              <a:spcBef>
                <a:spcPts val="800"/>
              </a:spcBef>
              <a:spcAft>
                <a:spcPts val="0"/>
              </a:spcAft>
              <a:buSzPts val="2400"/>
              <a:buNone/>
            </a:pPr>
            <a:r>
              <a:rPr lang="en-GB" sz="2400"/>
              <a:t>The market price per share is the indicator of the price /investment made per share. Earnings are the expected returns per share. Therefore earnings yield indicates the percentage return for every shilling invested in the firm.</a:t>
            </a:r>
            <a:endParaRPr/>
          </a:p>
          <a:p>
            <a:pPr indent="0" lvl="0" marL="0" marR="0" rtl="0" algn="just">
              <a:lnSpc>
                <a:spcPct val="150000"/>
              </a:lnSpc>
              <a:spcBef>
                <a:spcPts val="800"/>
              </a:spcBef>
              <a:spcAft>
                <a:spcPts val="0"/>
              </a:spcAft>
              <a:buSzPts val="2400"/>
              <a:buNone/>
            </a:pPr>
            <a:r>
              <a:t/>
            </a:r>
            <a:endParaRPr sz="2400"/>
          </a:p>
        </p:txBody>
      </p:sp>
      <p:sp>
        <p:nvSpPr>
          <p:cNvPr id="562" name="Google Shape;562;p5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63" name="Google Shape;563;p5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64" name="Google Shape;564;p56"/>
          <p:cNvCxnSpPr/>
          <p:nvPr/>
        </p:nvCxnSpPr>
        <p:spPr>
          <a:xfrm>
            <a:off x="3619500" y="2120900"/>
            <a:ext cx="34544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8" name="Shape 568"/>
        <p:cNvGrpSpPr/>
        <p:nvPr/>
      </p:nvGrpSpPr>
      <p:grpSpPr>
        <a:xfrm>
          <a:off x="0" y="0"/>
          <a:ext cx="0" cy="0"/>
          <a:chOff x="0" y="0"/>
          <a:chExt cx="0" cy="0"/>
        </a:xfrm>
      </p:grpSpPr>
      <p:sp>
        <p:nvSpPr>
          <p:cNvPr id="569" name="Google Shape;569;p57"/>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570" name="Google Shape;570;p5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3. Dividends per share (DPS) </a:t>
            </a:r>
            <a:r>
              <a:rPr lang="en-GB" sz="2400"/>
              <a:t>= Dividends paid</a:t>
            </a:r>
            <a:endParaRPr/>
          </a:p>
          <a:p>
            <a:pPr indent="0" lvl="0" marL="0" marR="0" rtl="0" algn="just">
              <a:lnSpc>
                <a:spcPct val="150000"/>
              </a:lnSpc>
              <a:spcBef>
                <a:spcPts val="800"/>
              </a:spcBef>
              <a:spcAft>
                <a:spcPts val="0"/>
              </a:spcAft>
              <a:buSzPts val="2400"/>
              <a:buNone/>
            </a:pPr>
            <a:r>
              <a:rPr lang="en-GB" sz="2400"/>
              <a:t>                                        Number of shares issued outstanding paid</a:t>
            </a:r>
            <a:endParaRPr/>
          </a:p>
          <a:p>
            <a:pPr indent="0" lvl="0" marL="0" marR="0" rtl="0" algn="just">
              <a:lnSpc>
                <a:spcPct val="150000"/>
              </a:lnSpc>
              <a:spcBef>
                <a:spcPts val="800"/>
              </a:spcBef>
              <a:spcAft>
                <a:spcPts val="0"/>
              </a:spcAft>
              <a:buSzPts val="2400"/>
              <a:buNone/>
            </a:pPr>
            <a:r>
              <a:rPr lang="en-GB" sz="2400"/>
              <a:t>This ratio indicates the dividends returns for every share held by an investor. If the firm pays all its earning attributable to ordinary shareholders then earnings per is equal to dividend per share (EPS=DPS).</a:t>
            </a:r>
            <a:endParaRPr/>
          </a:p>
          <a:p>
            <a:pPr indent="0" lvl="0" marL="0" marR="0" rtl="0" algn="just">
              <a:lnSpc>
                <a:spcPct val="150000"/>
              </a:lnSpc>
              <a:spcBef>
                <a:spcPts val="800"/>
              </a:spcBef>
              <a:spcAft>
                <a:spcPts val="0"/>
              </a:spcAft>
              <a:buSzPts val="2400"/>
              <a:buNone/>
            </a:pPr>
            <a:r>
              <a:t/>
            </a:r>
            <a:endParaRPr sz="2400"/>
          </a:p>
        </p:txBody>
      </p:sp>
      <p:sp>
        <p:nvSpPr>
          <p:cNvPr id="571" name="Google Shape;571;p5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72" name="Google Shape;572;p5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73" name="Google Shape;573;p57"/>
          <p:cNvCxnSpPr/>
          <p:nvPr/>
        </p:nvCxnSpPr>
        <p:spPr>
          <a:xfrm>
            <a:off x="4508500" y="2108200"/>
            <a:ext cx="34544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7" name="Shape 577"/>
        <p:cNvGrpSpPr/>
        <p:nvPr/>
      </p:nvGrpSpPr>
      <p:grpSpPr>
        <a:xfrm>
          <a:off x="0" y="0"/>
          <a:ext cx="0" cy="0"/>
          <a:chOff x="0" y="0"/>
          <a:chExt cx="0" cy="0"/>
        </a:xfrm>
      </p:grpSpPr>
      <p:sp>
        <p:nvSpPr>
          <p:cNvPr id="578" name="Google Shape;578;p58"/>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579" name="Google Shape;579;p5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4. Dividends yield (DY) </a:t>
            </a:r>
            <a:r>
              <a:rPr lang="en-GB" sz="2400"/>
              <a:t>= Dividend per share (DPS)     x  100</a:t>
            </a:r>
            <a:endParaRPr/>
          </a:p>
          <a:p>
            <a:pPr indent="0" lvl="0" marL="0" marR="0" rtl="0" algn="just">
              <a:lnSpc>
                <a:spcPct val="150000"/>
              </a:lnSpc>
              <a:spcBef>
                <a:spcPts val="800"/>
              </a:spcBef>
              <a:spcAft>
                <a:spcPts val="0"/>
              </a:spcAft>
              <a:buSzPts val="2400"/>
              <a:buNone/>
            </a:pPr>
            <a:r>
              <a:rPr lang="en-GB" sz="2400"/>
              <a:t>                                      Market price per share (MPS)</a:t>
            </a:r>
            <a:endParaRPr/>
          </a:p>
          <a:p>
            <a:pPr indent="0" lvl="0" marL="0" marR="0" rtl="0" algn="just">
              <a:lnSpc>
                <a:spcPct val="150000"/>
              </a:lnSpc>
              <a:spcBef>
                <a:spcPts val="800"/>
              </a:spcBef>
              <a:spcAft>
                <a:spcPts val="0"/>
              </a:spcAft>
              <a:buSzPts val="2400"/>
              <a:buNone/>
            </a:pPr>
            <a:r>
              <a:rPr lang="en-GB" sz="2400"/>
              <a:t>This ratio indicates the percentage yield in form of cash dividend foe every shilling invested in the firm.</a:t>
            </a:r>
            <a:endParaRPr/>
          </a:p>
          <a:p>
            <a:pPr indent="0" lvl="0" marL="0" marR="0" rtl="0" algn="just">
              <a:lnSpc>
                <a:spcPct val="150000"/>
              </a:lnSpc>
              <a:spcBef>
                <a:spcPts val="800"/>
              </a:spcBef>
              <a:spcAft>
                <a:spcPts val="0"/>
              </a:spcAft>
              <a:buSzPts val="2400"/>
              <a:buNone/>
            </a:pPr>
            <a:r>
              <a:rPr lang="en-GB" sz="2400"/>
              <a:t>If a firm has 100% dividend yield ratio i.e. all earnings attributable to ordinary shareholders are  paid  out  as  dividends,  then  dividend  yield  is  equal  to  earnings  yield (DY=EY)</a:t>
            </a:r>
            <a:endParaRPr/>
          </a:p>
          <a:p>
            <a:pPr indent="0" lvl="0" marL="0" marR="0" rtl="0" algn="just">
              <a:lnSpc>
                <a:spcPct val="150000"/>
              </a:lnSpc>
              <a:spcBef>
                <a:spcPts val="800"/>
              </a:spcBef>
              <a:spcAft>
                <a:spcPts val="0"/>
              </a:spcAft>
              <a:buSzPts val="2400"/>
              <a:buNone/>
            </a:pPr>
            <a:r>
              <a:t/>
            </a:r>
            <a:endParaRPr sz="2400"/>
          </a:p>
        </p:txBody>
      </p:sp>
      <p:sp>
        <p:nvSpPr>
          <p:cNvPr id="580" name="Google Shape;580;p5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81" name="Google Shape;581;p5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82" name="Google Shape;582;p58"/>
          <p:cNvCxnSpPr/>
          <p:nvPr/>
        </p:nvCxnSpPr>
        <p:spPr>
          <a:xfrm>
            <a:off x="3683000" y="2108200"/>
            <a:ext cx="34544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6" name="Shape 586"/>
        <p:cNvGrpSpPr/>
        <p:nvPr/>
      </p:nvGrpSpPr>
      <p:grpSpPr>
        <a:xfrm>
          <a:off x="0" y="0"/>
          <a:ext cx="0" cy="0"/>
          <a:chOff x="0" y="0"/>
          <a:chExt cx="0" cy="0"/>
        </a:xfrm>
      </p:grpSpPr>
      <p:sp>
        <p:nvSpPr>
          <p:cNvPr id="587" name="Google Shape;587;p59"/>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588" name="Google Shape;588;p5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5. Dividend cover </a:t>
            </a:r>
            <a:r>
              <a:rPr lang="en-GB" sz="2400"/>
              <a:t>= EPS	or	Earning to ordinary shareholder</a:t>
            </a:r>
            <a:endParaRPr/>
          </a:p>
          <a:p>
            <a:pPr indent="0" lvl="0" marL="0" marR="0" rtl="0" algn="just">
              <a:lnSpc>
                <a:spcPct val="150000"/>
              </a:lnSpc>
              <a:spcBef>
                <a:spcPts val="800"/>
              </a:spcBef>
              <a:spcAft>
                <a:spcPts val="0"/>
              </a:spcAft>
              <a:buSzPts val="2400"/>
              <a:buNone/>
            </a:pPr>
            <a:r>
              <a:rPr lang="en-GB" sz="2400"/>
              <a:t>                               DPS		Dividends paid</a:t>
            </a:r>
            <a:endParaRPr/>
          </a:p>
          <a:p>
            <a:pPr indent="0" lvl="0" marL="0" marR="0" rtl="0" algn="just">
              <a:lnSpc>
                <a:spcPct val="150000"/>
              </a:lnSpc>
              <a:spcBef>
                <a:spcPts val="800"/>
              </a:spcBef>
              <a:spcAft>
                <a:spcPts val="0"/>
              </a:spcAft>
              <a:buSzPts val="2400"/>
              <a:buNone/>
            </a:pPr>
            <a:r>
              <a:rPr lang="en-GB" sz="2400"/>
              <a:t>This ratio indicates the number of times dividends can be paid from undistributed earnings. The higher the dividends per share the lower the dividend cover and vice versa.</a:t>
            </a:r>
            <a:endParaRPr/>
          </a:p>
          <a:p>
            <a:pPr indent="0" lvl="0" marL="0" marR="0" rtl="0" algn="just">
              <a:lnSpc>
                <a:spcPct val="150000"/>
              </a:lnSpc>
              <a:spcBef>
                <a:spcPts val="800"/>
              </a:spcBef>
              <a:spcAft>
                <a:spcPts val="0"/>
              </a:spcAft>
              <a:buSzPts val="2400"/>
              <a:buNone/>
            </a:pPr>
            <a:r>
              <a:t/>
            </a:r>
            <a:endParaRPr sz="2400"/>
          </a:p>
        </p:txBody>
      </p:sp>
      <p:sp>
        <p:nvSpPr>
          <p:cNvPr id="589" name="Google Shape;589;p5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90" name="Google Shape;590;p5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591" name="Google Shape;591;p59"/>
          <p:cNvCxnSpPr/>
          <p:nvPr/>
        </p:nvCxnSpPr>
        <p:spPr>
          <a:xfrm>
            <a:off x="3251200" y="2133600"/>
            <a:ext cx="609600" cy="0"/>
          </a:xfrm>
          <a:prstGeom prst="straightConnector1">
            <a:avLst/>
          </a:prstGeom>
          <a:noFill/>
          <a:ln cap="flat" cmpd="sng" w="9525">
            <a:solidFill>
              <a:schemeClr val="accent1"/>
            </a:solidFill>
            <a:prstDash val="solid"/>
            <a:round/>
            <a:headEnd len="sm" w="sm" type="none"/>
            <a:tailEnd len="sm" w="sm" type="none"/>
          </a:ln>
        </p:spPr>
      </p:cxnSp>
      <p:cxnSp>
        <p:nvCxnSpPr>
          <p:cNvPr id="592" name="Google Shape;592;p59"/>
          <p:cNvCxnSpPr/>
          <p:nvPr/>
        </p:nvCxnSpPr>
        <p:spPr>
          <a:xfrm>
            <a:off x="5245100" y="2133600"/>
            <a:ext cx="38227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6" name="Shape 596"/>
        <p:cNvGrpSpPr/>
        <p:nvPr/>
      </p:nvGrpSpPr>
      <p:grpSpPr>
        <a:xfrm>
          <a:off x="0" y="0"/>
          <a:ext cx="0" cy="0"/>
          <a:chOff x="0" y="0"/>
          <a:chExt cx="0" cy="0"/>
        </a:xfrm>
      </p:grpSpPr>
      <p:sp>
        <p:nvSpPr>
          <p:cNvPr id="597" name="Google Shape;597;p60"/>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598" name="Google Shape;598;p6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6. Dividend payout </a:t>
            </a:r>
            <a:r>
              <a:rPr lang="en-GB" sz="2400"/>
              <a:t>= DPS  X  100</a:t>
            </a:r>
            <a:endParaRPr/>
          </a:p>
          <a:p>
            <a:pPr indent="0" lvl="0" marL="0" marR="0" rtl="0" algn="just">
              <a:lnSpc>
                <a:spcPct val="150000"/>
              </a:lnSpc>
              <a:spcBef>
                <a:spcPts val="800"/>
              </a:spcBef>
              <a:spcAft>
                <a:spcPts val="0"/>
              </a:spcAft>
              <a:buSzPts val="2400"/>
              <a:buNone/>
            </a:pPr>
            <a:r>
              <a:rPr lang="en-GB" sz="2400"/>
              <a:t>                                 EPS</a:t>
            </a:r>
            <a:endParaRPr/>
          </a:p>
          <a:p>
            <a:pPr indent="0" lvl="0" marL="0" marR="0" rtl="0" algn="just">
              <a:lnSpc>
                <a:spcPct val="150000"/>
              </a:lnSpc>
              <a:spcBef>
                <a:spcPts val="800"/>
              </a:spcBef>
              <a:spcAft>
                <a:spcPts val="0"/>
              </a:spcAft>
              <a:buSzPts val="2400"/>
              <a:buNone/>
            </a:pPr>
            <a:r>
              <a:rPr lang="en-GB" sz="2400"/>
              <a:t>It indicates the proportion of earning to ordinary shareholders which was paid out as dividend e.g. a  ratio of  means 60%  means 60% of  earnings to  ordinary shareholders was  distributed as dividends while 40% was retained earnings. </a:t>
            </a:r>
            <a:endParaRPr/>
          </a:p>
          <a:p>
            <a:pPr indent="0" lvl="0" marL="0" marR="0" rtl="0" algn="just">
              <a:lnSpc>
                <a:spcPct val="150000"/>
              </a:lnSpc>
              <a:spcBef>
                <a:spcPts val="800"/>
              </a:spcBef>
              <a:spcAft>
                <a:spcPts val="0"/>
              </a:spcAft>
              <a:buSzPts val="2400"/>
              <a:buNone/>
            </a:pPr>
            <a:r>
              <a:rPr lang="en-GB" sz="2400"/>
              <a:t>Therefore retention ration is 100% less dividends payout ratio.</a:t>
            </a:r>
            <a:endParaRPr/>
          </a:p>
          <a:p>
            <a:pPr indent="0" lvl="0" marL="0" marR="0" rtl="0" algn="just">
              <a:lnSpc>
                <a:spcPct val="150000"/>
              </a:lnSpc>
              <a:spcBef>
                <a:spcPts val="800"/>
              </a:spcBef>
              <a:spcAft>
                <a:spcPts val="0"/>
              </a:spcAft>
              <a:buSzPts val="2400"/>
              <a:buNone/>
            </a:pPr>
            <a:r>
              <a:t/>
            </a:r>
            <a:endParaRPr sz="2400"/>
          </a:p>
        </p:txBody>
      </p:sp>
      <p:sp>
        <p:nvSpPr>
          <p:cNvPr id="599" name="Google Shape;599;p6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00" name="Google Shape;600;p6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01" name="Google Shape;601;p60"/>
          <p:cNvCxnSpPr/>
          <p:nvPr/>
        </p:nvCxnSpPr>
        <p:spPr>
          <a:xfrm>
            <a:off x="3429000" y="2120900"/>
            <a:ext cx="6096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5" name="Shape 605"/>
        <p:cNvGrpSpPr/>
        <p:nvPr/>
      </p:nvGrpSpPr>
      <p:grpSpPr>
        <a:xfrm>
          <a:off x="0" y="0"/>
          <a:ext cx="0" cy="0"/>
          <a:chOff x="0" y="0"/>
          <a:chExt cx="0" cy="0"/>
        </a:xfrm>
      </p:grpSpPr>
      <p:sp>
        <p:nvSpPr>
          <p:cNvPr id="606" name="Google Shape;606;p61"/>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607" name="Google Shape;607;p6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7. Price to earnings ( P/E) ratio </a:t>
            </a:r>
            <a:r>
              <a:rPr lang="en-GB" sz="2400"/>
              <a:t>= </a:t>
            </a:r>
            <a:endParaRPr/>
          </a:p>
          <a:p>
            <a:pPr indent="0" lvl="0" marL="0" marR="0" rtl="0" algn="just">
              <a:lnSpc>
                <a:spcPct val="150000"/>
              </a:lnSpc>
              <a:spcBef>
                <a:spcPts val="800"/>
              </a:spcBef>
              <a:spcAft>
                <a:spcPts val="0"/>
              </a:spcAft>
              <a:buSzPts val="2400"/>
              <a:buNone/>
            </a:pPr>
            <a:r>
              <a:rPr lang="en-GB" sz="2400"/>
              <a:t>MPS or Market value of ordinary shares</a:t>
            </a:r>
            <a:endParaRPr/>
          </a:p>
          <a:p>
            <a:pPr indent="0" lvl="0" marL="0" marR="0" rtl="0" algn="just">
              <a:lnSpc>
                <a:spcPct val="150000"/>
              </a:lnSpc>
              <a:spcBef>
                <a:spcPts val="800"/>
              </a:spcBef>
              <a:spcAft>
                <a:spcPts val="0"/>
              </a:spcAft>
              <a:buSzPts val="2400"/>
              <a:buNone/>
            </a:pPr>
            <a:r>
              <a:rPr lang="en-GB" sz="2400"/>
              <a:t>EPS      Earnings to ordinary shareholder</a:t>
            </a:r>
            <a:endParaRPr/>
          </a:p>
          <a:p>
            <a:pPr indent="0" lvl="0" marL="0" marR="0" rtl="0" algn="just">
              <a:lnSpc>
                <a:spcPct val="150000"/>
              </a:lnSpc>
              <a:spcBef>
                <a:spcPts val="800"/>
              </a:spcBef>
              <a:spcAft>
                <a:spcPts val="0"/>
              </a:spcAft>
              <a:buSzPts val="2400"/>
              <a:buNone/>
            </a:pPr>
            <a:r>
              <a:rPr lang="en-GB" sz="2400"/>
              <a:t>It is the most important ratio for an investor. The market price per share (MPS) indicates the investment per share in the firm while earnings per share (EPS) indicate the earnings / cash flows generated by the investment. </a:t>
            </a:r>
            <a:endParaRPr/>
          </a:p>
        </p:txBody>
      </p:sp>
      <p:sp>
        <p:nvSpPr>
          <p:cNvPr id="608" name="Google Shape;608;p6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09" name="Google Shape;609;p6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10" name="Google Shape;610;p61"/>
          <p:cNvCxnSpPr/>
          <p:nvPr/>
        </p:nvCxnSpPr>
        <p:spPr>
          <a:xfrm>
            <a:off x="666391" y="2781300"/>
            <a:ext cx="654409" cy="0"/>
          </a:xfrm>
          <a:prstGeom prst="straightConnector1">
            <a:avLst/>
          </a:prstGeom>
          <a:noFill/>
          <a:ln cap="flat" cmpd="sng" w="9525">
            <a:solidFill>
              <a:schemeClr val="accent1"/>
            </a:solidFill>
            <a:prstDash val="solid"/>
            <a:round/>
            <a:headEnd len="sm" w="sm" type="none"/>
            <a:tailEnd len="sm" w="sm" type="none"/>
          </a:ln>
        </p:spPr>
      </p:cxnSp>
      <p:cxnSp>
        <p:nvCxnSpPr>
          <p:cNvPr id="611" name="Google Shape;611;p61"/>
          <p:cNvCxnSpPr/>
          <p:nvPr/>
        </p:nvCxnSpPr>
        <p:spPr>
          <a:xfrm>
            <a:off x="1600200" y="2781300"/>
            <a:ext cx="42291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5" name="Shape 615"/>
        <p:cNvGrpSpPr/>
        <p:nvPr/>
      </p:nvGrpSpPr>
      <p:grpSpPr>
        <a:xfrm>
          <a:off x="0" y="0"/>
          <a:ext cx="0" cy="0"/>
          <a:chOff x="0" y="0"/>
          <a:chExt cx="0" cy="0"/>
        </a:xfrm>
      </p:grpSpPr>
      <p:sp>
        <p:nvSpPr>
          <p:cNvPr id="616" name="Google Shape;616;p62"/>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617" name="Google Shape;617;p6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7. Price to earnings ( P/E) ratio </a:t>
            </a:r>
            <a:r>
              <a:rPr lang="en-GB" sz="2400"/>
              <a:t>= </a:t>
            </a:r>
            <a:endParaRPr/>
          </a:p>
          <a:p>
            <a:pPr indent="0" lvl="0" marL="0" marR="0" rtl="0" algn="just">
              <a:lnSpc>
                <a:spcPct val="150000"/>
              </a:lnSpc>
              <a:spcBef>
                <a:spcPts val="800"/>
              </a:spcBef>
              <a:spcAft>
                <a:spcPts val="0"/>
              </a:spcAft>
              <a:buSzPts val="2400"/>
              <a:buNone/>
            </a:pPr>
            <a:r>
              <a:rPr lang="en-GB" sz="2400"/>
              <a:t>MPS or Market value of ordinary shares</a:t>
            </a:r>
            <a:endParaRPr/>
          </a:p>
          <a:p>
            <a:pPr indent="0" lvl="0" marL="0" marR="0" rtl="0" algn="just">
              <a:lnSpc>
                <a:spcPct val="150000"/>
              </a:lnSpc>
              <a:spcBef>
                <a:spcPts val="800"/>
              </a:spcBef>
              <a:spcAft>
                <a:spcPts val="0"/>
              </a:spcAft>
              <a:buSzPts val="2400"/>
              <a:buNone/>
            </a:pPr>
            <a:r>
              <a:rPr lang="en-GB" sz="2400"/>
              <a:t>EPS      Earnings to ordinary shareholder</a:t>
            </a:r>
            <a:endParaRPr/>
          </a:p>
          <a:p>
            <a:pPr indent="0" lvl="0" marL="0" marR="0" rtl="0" algn="just">
              <a:lnSpc>
                <a:spcPct val="150000"/>
              </a:lnSpc>
              <a:spcBef>
                <a:spcPts val="800"/>
              </a:spcBef>
              <a:spcAft>
                <a:spcPts val="0"/>
              </a:spcAft>
              <a:buSzPts val="2400"/>
              <a:buNone/>
            </a:pPr>
            <a:r>
              <a:rPr lang="en-GB" sz="2400"/>
              <a:t>Price to earnings ratios thus indicates the number of years an investor would take to recoup his investment in the firm given the current market price per share and earnings per share. </a:t>
            </a:r>
            <a:endParaRPr/>
          </a:p>
          <a:p>
            <a:pPr indent="0" lvl="0" marL="0" marR="0" rtl="0" algn="just">
              <a:lnSpc>
                <a:spcPct val="150000"/>
              </a:lnSpc>
              <a:spcBef>
                <a:spcPts val="800"/>
              </a:spcBef>
              <a:spcAft>
                <a:spcPts val="0"/>
              </a:spcAft>
              <a:buSzPts val="2400"/>
              <a:buNone/>
            </a:pPr>
            <a:r>
              <a:rPr lang="en-GB" sz="2400"/>
              <a:t>It simply indicated the payback period of an investment and the shorter it is the better the firm.</a:t>
            </a:r>
            <a:endParaRPr/>
          </a:p>
          <a:p>
            <a:pPr indent="0" lvl="0" marL="0" marR="0" rtl="0" algn="just">
              <a:lnSpc>
                <a:spcPct val="150000"/>
              </a:lnSpc>
              <a:spcBef>
                <a:spcPts val="800"/>
              </a:spcBef>
              <a:spcAft>
                <a:spcPts val="0"/>
              </a:spcAft>
              <a:buSzPts val="2400"/>
              <a:buNone/>
            </a:pPr>
            <a:r>
              <a:t/>
            </a:r>
            <a:endParaRPr sz="2400"/>
          </a:p>
        </p:txBody>
      </p:sp>
      <p:sp>
        <p:nvSpPr>
          <p:cNvPr id="618" name="Google Shape;618;p6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19" name="Google Shape;619;p6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20" name="Google Shape;620;p62"/>
          <p:cNvCxnSpPr/>
          <p:nvPr/>
        </p:nvCxnSpPr>
        <p:spPr>
          <a:xfrm>
            <a:off x="666391" y="2781300"/>
            <a:ext cx="654409" cy="0"/>
          </a:xfrm>
          <a:prstGeom prst="straightConnector1">
            <a:avLst/>
          </a:prstGeom>
          <a:noFill/>
          <a:ln cap="flat" cmpd="sng" w="9525">
            <a:solidFill>
              <a:schemeClr val="accent1"/>
            </a:solidFill>
            <a:prstDash val="solid"/>
            <a:round/>
            <a:headEnd len="sm" w="sm" type="none"/>
            <a:tailEnd len="sm" w="sm" type="none"/>
          </a:ln>
        </p:spPr>
      </p:cxnSp>
      <p:cxnSp>
        <p:nvCxnSpPr>
          <p:cNvPr id="621" name="Google Shape;621;p62"/>
          <p:cNvCxnSpPr/>
          <p:nvPr/>
        </p:nvCxnSpPr>
        <p:spPr>
          <a:xfrm>
            <a:off x="1600200" y="2781300"/>
            <a:ext cx="42291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25" name="Shape 625"/>
        <p:cNvGrpSpPr/>
        <p:nvPr/>
      </p:nvGrpSpPr>
      <p:grpSpPr>
        <a:xfrm>
          <a:off x="0" y="0"/>
          <a:ext cx="0" cy="0"/>
          <a:chOff x="0" y="0"/>
          <a:chExt cx="0" cy="0"/>
        </a:xfrm>
      </p:grpSpPr>
      <p:sp>
        <p:nvSpPr>
          <p:cNvPr id="626" name="Google Shape;626;p63"/>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627" name="Google Shape;627;p6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8. Book value per share (BVPS)   </a:t>
            </a:r>
            <a:r>
              <a:rPr lang="en-GB" sz="2400"/>
              <a:t>=</a:t>
            </a:r>
            <a:endParaRPr/>
          </a:p>
          <a:p>
            <a:pPr indent="0" lvl="0" marL="0" marR="0" rtl="0" algn="just">
              <a:lnSpc>
                <a:spcPct val="150000"/>
              </a:lnSpc>
              <a:spcBef>
                <a:spcPts val="800"/>
              </a:spcBef>
              <a:spcAft>
                <a:spcPts val="0"/>
              </a:spcAft>
              <a:buSzPts val="2400"/>
              <a:buNone/>
            </a:pPr>
            <a:r>
              <a:rPr lang="en-GB" sz="2400"/>
              <a:t> Net worth / Equity</a:t>
            </a:r>
            <a:endParaRPr/>
          </a:p>
          <a:p>
            <a:pPr indent="0" lvl="0" marL="0" marR="0" rtl="0" algn="just">
              <a:lnSpc>
                <a:spcPct val="150000"/>
              </a:lnSpc>
              <a:spcBef>
                <a:spcPts val="800"/>
              </a:spcBef>
              <a:spcAft>
                <a:spcPts val="0"/>
              </a:spcAft>
              <a:buSzPts val="2400"/>
              <a:buNone/>
            </a:pPr>
            <a:r>
              <a:rPr lang="en-GB" sz="2400"/>
              <a:t> No. of ordinary shares fully issued &amp; paid.</a:t>
            </a:r>
            <a:endParaRPr/>
          </a:p>
          <a:p>
            <a:pPr indent="0" lvl="0" marL="0" marR="0" rtl="0" algn="just">
              <a:lnSpc>
                <a:spcPct val="150000"/>
              </a:lnSpc>
              <a:spcBef>
                <a:spcPts val="800"/>
              </a:spcBef>
              <a:spcAft>
                <a:spcPts val="0"/>
              </a:spcAft>
              <a:buSzPts val="2400"/>
              <a:buNone/>
            </a:pPr>
            <a:r>
              <a:rPr lang="en-GB" sz="2400"/>
              <a:t>This is also called liquidating ratio and indicates liquidation dividends attributable to each shareholder assuming the firm was liquidated, all assets sold at their book values and realized cash amount distributed in the following priority: -</a:t>
            </a:r>
            <a:endParaRPr/>
          </a:p>
          <a:p>
            <a:pPr indent="0" lvl="0" marL="0" marR="0" rtl="0" algn="just">
              <a:lnSpc>
                <a:spcPct val="150000"/>
              </a:lnSpc>
              <a:spcBef>
                <a:spcPts val="800"/>
              </a:spcBef>
              <a:spcAft>
                <a:spcPts val="0"/>
              </a:spcAft>
              <a:buSzPts val="2400"/>
              <a:buNone/>
            </a:pPr>
            <a:r>
              <a:t/>
            </a:r>
            <a:endParaRPr sz="2400"/>
          </a:p>
        </p:txBody>
      </p:sp>
      <p:sp>
        <p:nvSpPr>
          <p:cNvPr id="628" name="Google Shape;628;p6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29" name="Google Shape;629;p6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30" name="Google Shape;630;p63"/>
          <p:cNvCxnSpPr/>
          <p:nvPr/>
        </p:nvCxnSpPr>
        <p:spPr>
          <a:xfrm>
            <a:off x="780691" y="2781300"/>
            <a:ext cx="42291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34" name="Shape 634"/>
        <p:cNvGrpSpPr/>
        <p:nvPr/>
      </p:nvGrpSpPr>
      <p:grpSpPr>
        <a:xfrm>
          <a:off x="0" y="0"/>
          <a:ext cx="0" cy="0"/>
          <a:chOff x="0" y="0"/>
          <a:chExt cx="0" cy="0"/>
        </a:xfrm>
      </p:grpSpPr>
      <p:sp>
        <p:nvSpPr>
          <p:cNvPr id="635" name="Google Shape;635;p64"/>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636" name="Google Shape;636;p6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152400" lvl="0" marL="91440" marR="0" rtl="0" algn="just">
              <a:lnSpc>
                <a:spcPct val="150000"/>
              </a:lnSpc>
              <a:spcBef>
                <a:spcPts val="800"/>
              </a:spcBef>
              <a:spcAft>
                <a:spcPts val="0"/>
              </a:spcAft>
              <a:buSzPts val="2400"/>
              <a:buFont typeface="Noto Sans Symbols"/>
              <a:buChar char="❖"/>
            </a:pPr>
            <a:r>
              <a:rPr lang="en-GB" sz="2400"/>
              <a:t>Debenture holders</a:t>
            </a:r>
            <a:endParaRPr/>
          </a:p>
          <a:p>
            <a:pPr indent="-152400" lvl="0" marL="91440" marR="0" rtl="0" algn="just">
              <a:lnSpc>
                <a:spcPct val="150000"/>
              </a:lnSpc>
              <a:spcBef>
                <a:spcPts val="800"/>
              </a:spcBef>
              <a:spcAft>
                <a:spcPts val="0"/>
              </a:spcAft>
              <a:buSzPts val="2400"/>
              <a:buFont typeface="Noto Sans Symbols"/>
              <a:buChar char="❖"/>
            </a:pPr>
            <a:r>
              <a:rPr lang="en-GB" sz="2400"/>
              <a:t>Current liabilities</a:t>
            </a:r>
            <a:endParaRPr/>
          </a:p>
          <a:p>
            <a:pPr indent="-152400" lvl="0" marL="91440" marR="0" rtl="0" algn="just">
              <a:lnSpc>
                <a:spcPct val="150000"/>
              </a:lnSpc>
              <a:spcBef>
                <a:spcPts val="800"/>
              </a:spcBef>
              <a:spcAft>
                <a:spcPts val="0"/>
              </a:spcAft>
              <a:buSzPts val="2400"/>
              <a:buFont typeface="Noto Sans Symbols"/>
              <a:buChar char="❖"/>
            </a:pPr>
            <a:r>
              <a:rPr lang="en-GB" sz="2400"/>
              <a:t>Preference shareholders        </a:t>
            </a:r>
            <a:endParaRPr/>
          </a:p>
          <a:p>
            <a:pPr indent="-152400" lvl="0" marL="91440" marR="0" rtl="0" algn="just">
              <a:lnSpc>
                <a:spcPct val="150000"/>
              </a:lnSpc>
              <a:spcBef>
                <a:spcPts val="800"/>
              </a:spcBef>
              <a:spcAft>
                <a:spcPts val="0"/>
              </a:spcAft>
              <a:buSzPts val="2400"/>
              <a:buFont typeface="Noto Sans Symbols"/>
              <a:buChar char="❖"/>
            </a:pPr>
            <a:r>
              <a:rPr lang="en-GB" sz="2400"/>
              <a:t>Ordinary shareholders</a:t>
            </a:r>
            <a:endParaRPr/>
          </a:p>
          <a:p>
            <a:pPr indent="0" lvl="0" marL="0" marR="0" rtl="0" algn="just">
              <a:lnSpc>
                <a:spcPct val="150000"/>
              </a:lnSpc>
              <a:spcBef>
                <a:spcPts val="800"/>
              </a:spcBef>
              <a:spcAft>
                <a:spcPts val="0"/>
              </a:spcAft>
              <a:buSzPts val="2400"/>
              <a:buNone/>
            </a:pPr>
            <a:r>
              <a:rPr lang="en-GB" sz="2400"/>
              <a:t>This ratio (BVPS) indicates what every shareholder receives after paying off the first three stakeholders.</a:t>
            </a:r>
            <a:endParaRPr/>
          </a:p>
          <a:p>
            <a:pPr indent="0" lvl="0" marL="0" marR="0" rtl="0" algn="just">
              <a:lnSpc>
                <a:spcPct val="150000"/>
              </a:lnSpc>
              <a:spcBef>
                <a:spcPts val="800"/>
              </a:spcBef>
              <a:spcAft>
                <a:spcPts val="0"/>
              </a:spcAft>
              <a:buSzPts val="2400"/>
              <a:buNone/>
            </a:pPr>
            <a:r>
              <a:t/>
            </a:r>
            <a:endParaRPr sz="2400"/>
          </a:p>
        </p:txBody>
      </p:sp>
      <p:sp>
        <p:nvSpPr>
          <p:cNvPr id="637" name="Google Shape;637;p6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38" name="Google Shape;638;p6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42" name="Shape 642"/>
        <p:cNvGrpSpPr/>
        <p:nvPr/>
      </p:nvGrpSpPr>
      <p:grpSpPr>
        <a:xfrm>
          <a:off x="0" y="0"/>
          <a:ext cx="0" cy="0"/>
          <a:chOff x="0" y="0"/>
          <a:chExt cx="0" cy="0"/>
        </a:xfrm>
      </p:grpSpPr>
      <p:sp>
        <p:nvSpPr>
          <p:cNvPr id="643" name="Google Shape;643;p65"/>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SECURITY /STOCK MARKET OR VALUATION RATIOS OR GROWTH RATIOS</a:t>
            </a:r>
            <a:endParaRPr/>
          </a:p>
        </p:txBody>
      </p:sp>
      <p:sp>
        <p:nvSpPr>
          <p:cNvPr id="644" name="Google Shape;644;p6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9. Market value to book value per share (MV-BVPS) </a:t>
            </a:r>
            <a:r>
              <a:rPr lang="en-GB" sz="2400"/>
              <a:t>= MPS</a:t>
            </a:r>
            <a:endParaRPr/>
          </a:p>
          <a:p>
            <a:pPr indent="0" lvl="0" marL="0" marR="0" rtl="0" algn="just">
              <a:lnSpc>
                <a:spcPct val="150000"/>
              </a:lnSpc>
              <a:spcBef>
                <a:spcPts val="800"/>
              </a:spcBef>
              <a:spcAft>
                <a:spcPts val="0"/>
              </a:spcAft>
              <a:buSzPts val="2400"/>
              <a:buNone/>
            </a:pPr>
            <a:r>
              <a:rPr lang="en-GB" sz="2400"/>
              <a:t>                                                                                BVPS</a:t>
            </a:r>
            <a:endParaRPr/>
          </a:p>
          <a:p>
            <a:pPr indent="0" lvl="0" marL="0" marR="0" rtl="0" algn="just">
              <a:lnSpc>
                <a:spcPct val="150000"/>
              </a:lnSpc>
              <a:spcBef>
                <a:spcPts val="800"/>
              </a:spcBef>
              <a:spcAft>
                <a:spcPts val="0"/>
              </a:spcAft>
              <a:buSzPts val="2400"/>
              <a:buNone/>
            </a:pPr>
            <a:r>
              <a:rPr lang="en-GB" sz="2400"/>
              <a:t>This ratio indicates the amount of goodwill attached to the firm, should the firm be sold as a going concern. </a:t>
            </a:r>
            <a:endParaRPr/>
          </a:p>
          <a:p>
            <a:pPr indent="0" lvl="0" marL="0" marR="0" rtl="0" algn="just">
              <a:lnSpc>
                <a:spcPct val="150000"/>
              </a:lnSpc>
              <a:spcBef>
                <a:spcPts val="800"/>
              </a:spcBef>
              <a:spcAft>
                <a:spcPts val="0"/>
              </a:spcAft>
              <a:buSzPts val="2400"/>
              <a:buNone/>
            </a:pPr>
            <a:r>
              <a:rPr lang="en-GB" sz="2400"/>
              <a:t>If the ratio is greater than one it means that market value is greater than the book value of assets indicating a positive goodwill. However, the ratio is less then indicating a negative goodwill.</a:t>
            </a:r>
            <a:endParaRPr/>
          </a:p>
          <a:p>
            <a:pPr indent="0" lvl="0" marL="0" marR="0" rtl="0" algn="just">
              <a:lnSpc>
                <a:spcPct val="150000"/>
              </a:lnSpc>
              <a:spcBef>
                <a:spcPts val="800"/>
              </a:spcBef>
              <a:spcAft>
                <a:spcPts val="0"/>
              </a:spcAft>
              <a:buSzPts val="2400"/>
              <a:buNone/>
            </a:pPr>
            <a:r>
              <a:t/>
            </a:r>
            <a:endParaRPr sz="2400"/>
          </a:p>
        </p:txBody>
      </p:sp>
      <p:sp>
        <p:nvSpPr>
          <p:cNvPr id="645" name="Google Shape;645;p6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46" name="Google Shape;646;p6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47" name="Google Shape;647;p65"/>
          <p:cNvCxnSpPr/>
          <p:nvPr/>
        </p:nvCxnSpPr>
        <p:spPr>
          <a:xfrm>
            <a:off x="7404100" y="2082800"/>
            <a:ext cx="8001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51" name="Shape 651"/>
        <p:cNvGrpSpPr/>
        <p:nvPr/>
      </p:nvGrpSpPr>
      <p:grpSpPr>
        <a:xfrm>
          <a:off x="0" y="0"/>
          <a:ext cx="0" cy="0"/>
          <a:chOff x="0" y="0"/>
          <a:chExt cx="0" cy="0"/>
        </a:xfrm>
      </p:grpSpPr>
      <p:sp>
        <p:nvSpPr>
          <p:cNvPr id="652" name="Google Shape;652;p6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r>
              <a:rPr b="1" lang="en-GB" sz="2400"/>
              <a:t>ILLUSTRATION ONE</a:t>
            </a:r>
            <a:endParaRPr/>
          </a:p>
          <a:p>
            <a:pPr indent="0" lvl="0" marL="0" marR="0" rtl="0" algn="just">
              <a:lnSpc>
                <a:spcPct val="150000"/>
              </a:lnSpc>
              <a:spcBef>
                <a:spcPts val="800"/>
              </a:spcBef>
              <a:spcAft>
                <a:spcPts val="0"/>
              </a:spcAft>
              <a:buSzPts val="2400"/>
              <a:buNone/>
            </a:pPr>
            <a:r>
              <a:rPr lang="en-GB" sz="2400"/>
              <a:t>ABC Limited had the following information in their records in the year 2022. Use it to answer the questions that follow;</a:t>
            </a:r>
            <a:endParaRPr/>
          </a:p>
          <a:p>
            <a:pPr indent="0" lvl="0" marL="0" marR="0" rtl="0" algn="just">
              <a:lnSpc>
                <a:spcPct val="150000"/>
              </a:lnSpc>
              <a:spcBef>
                <a:spcPts val="800"/>
              </a:spcBef>
              <a:spcAft>
                <a:spcPts val="0"/>
              </a:spcAft>
              <a:buSzPts val="2400"/>
              <a:buNone/>
            </a:pPr>
            <a:r>
              <a:rPr b="1" lang="en-GB" sz="2400"/>
              <a:t>Additional Note:</a:t>
            </a:r>
            <a:endParaRPr/>
          </a:p>
          <a:p>
            <a:pPr indent="0" lvl="0" marL="0" marR="0" rtl="0" algn="just">
              <a:lnSpc>
                <a:spcPct val="150000"/>
              </a:lnSpc>
              <a:spcBef>
                <a:spcPts val="800"/>
              </a:spcBef>
              <a:spcAft>
                <a:spcPts val="0"/>
              </a:spcAft>
              <a:buSzPts val="2400"/>
              <a:buNone/>
            </a:pPr>
            <a:r>
              <a:rPr lang="en-GB" sz="2400"/>
              <a:t>Cash Purchases amounted to $ 14,250.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Required:</a:t>
            </a:r>
            <a:endParaRPr/>
          </a:p>
          <a:p>
            <a:pPr indent="0" lvl="0" marL="0" marR="0" rtl="0" algn="just">
              <a:lnSpc>
                <a:spcPct val="150000"/>
              </a:lnSpc>
              <a:spcBef>
                <a:spcPts val="800"/>
              </a:spcBef>
              <a:spcAft>
                <a:spcPts val="0"/>
              </a:spcAft>
              <a:buSzPts val="2400"/>
              <a:buNone/>
            </a:pPr>
            <a:r>
              <a:rPr lang="en-GB" sz="2400"/>
              <a:t>Compute the relevant ratios for ABC Limited:</a:t>
            </a:r>
            <a:endParaRPr/>
          </a:p>
          <a:p>
            <a:pPr indent="0" lvl="0" marL="0" marR="0" rtl="0" algn="just">
              <a:lnSpc>
                <a:spcPct val="150000"/>
              </a:lnSpc>
              <a:spcBef>
                <a:spcPts val="800"/>
              </a:spcBef>
              <a:spcAft>
                <a:spcPts val="0"/>
              </a:spcAft>
              <a:buSzPts val="2400"/>
              <a:buNone/>
            </a:pPr>
            <a:r>
              <a:t/>
            </a:r>
            <a:endParaRPr sz="2400"/>
          </a:p>
        </p:txBody>
      </p:sp>
      <p:sp>
        <p:nvSpPr>
          <p:cNvPr id="653" name="Google Shape;653;p6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54" name="Google Shape;654;p6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58" name="Shape 658"/>
        <p:cNvGrpSpPr/>
        <p:nvPr/>
      </p:nvGrpSpPr>
      <p:grpSpPr>
        <a:xfrm>
          <a:off x="0" y="0"/>
          <a:ext cx="0" cy="0"/>
          <a:chOff x="0" y="0"/>
          <a:chExt cx="0" cy="0"/>
        </a:xfrm>
      </p:grpSpPr>
      <p:sp>
        <p:nvSpPr>
          <p:cNvPr id="659" name="Google Shape;659;p6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a:t>
            </a:r>
            <a:endParaRPr/>
          </a:p>
          <a:p>
            <a:pPr indent="0" lvl="0" marL="0" marR="0" rtl="0" algn="just">
              <a:lnSpc>
                <a:spcPct val="150000"/>
              </a:lnSpc>
              <a:spcBef>
                <a:spcPts val="800"/>
              </a:spcBef>
              <a:spcAft>
                <a:spcPts val="0"/>
              </a:spcAft>
              <a:buSzPts val="2400"/>
              <a:buNone/>
            </a:pPr>
            <a:r>
              <a:t/>
            </a:r>
            <a:endParaRPr sz="2400"/>
          </a:p>
        </p:txBody>
      </p:sp>
      <p:sp>
        <p:nvSpPr>
          <p:cNvPr id="660" name="Google Shape;660;p6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61" name="Google Shape;661;p6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662" name="Google Shape;662;p67"/>
          <p:cNvPicPr preferRelativeResize="0"/>
          <p:nvPr/>
        </p:nvPicPr>
        <p:blipFill rotWithShape="1">
          <a:blip r:embed="rId3">
            <a:alphaModFix/>
          </a:blip>
          <a:srcRect b="0" l="0" r="0" t="0"/>
          <a:stretch/>
        </p:blipFill>
        <p:spPr>
          <a:xfrm>
            <a:off x="849630" y="495300"/>
            <a:ext cx="8485436" cy="5867400"/>
          </a:xfrm>
          <a:prstGeom prst="rect">
            <a:avLst/>
          </a:prstGeom>
          <a:noFill/>
          <a:ln>
            <a:noFill/>
          </a:ln>
        </p:spPr>
      </p:pic>
      <p:sp>
        <p:nvSpPr>
          <p:cNvPr id="663" name="Google Shape;663;p67"/>
          <p:cNvSpPr txBox="1"/>
          <p:nvPr/>
        </p:nvSpPr>
        <p:spPr>
          <a:xfrm>
            <a:off x="9779000" y="495300"/>
            <a:ext cx="189230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lt1"/>
                </a:solidFill>
                <a:latin typeface="Twentieth Century"/>
                <a:ea typeface="Twentieth Century"/>
                <a:cs typeface="Twentieth Century"/>
                <a:sym typeface="Twentieth Century"/>
              </a:rPr>
              <a:t>ILLUSTRATION ONE</a:t>
            </a:r>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67" name="Shape 667"/>
        <p:cNvGrpSpPr/>
        <p:nvPr/>
      </p:nvGrpSpPr>
      <p:grpSpPr>
        <a:xfrm>
          <a:off x="0" y="0"/>
          <a:ext cx="0" cy="0"/>
          <a:chOff x="0" y="0"/>
          <a:chExt cx="0" cy="0"/>
        </a:xfrm>
      </p:grpSpPr>
      <p:sp>
        <p:nvSpPr>
          <p:cNvPr id="668" name="Google Shape;668;p68"/>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669" name="Google Shape;669;p6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LIQUIDITY RATIOS</a:t>
            </a:r>
            <a:endParaRPr/>
          </a:p>
          <a:p>
            <a:pPr indent="0" lvl="0" marL="0" marR="0" rtl="0" algn="just">
              <a:lnSpc>
                <a:spcPct val="150000"/>
              </a:lnSpc>
              <a:spcBef>
                <a:spcPts val="800"/>
              </a:spcBef>
              <a:spcAft>
                <a:spcPts val="0"/>
              </a:spcAft>
              <a:buSzPts val="2400"/>
              <a:buNone/>
            </a:pPr>
            <a:r>
              <a:rPr b="1" lang="en-GB" sz="2400"/>
              <a:t>Current Ratio  </a:t>
            </a:r>
            <a:endParaRPr/>
          </a:p>
          <a:p>
            <a:pPr indent="0" lvl="0" marL="0" marR="0" rtl="0" algn="just">
              <a:lnSpc>
                <a:spcPct val="150000"/>
              </a:lnSpc>
              <a:spcBef>
                <a:spcPts val="800"/>
              </a:spcBef>
              <a:spcAft>
                <a:spcPts val="0"/>
              </a:spcAft>
              <a:buSzPts val="2400"/>
              <a:buNone/>
            </a:pPr>
            <a:r>
              <a:rPr lang="en-GB" sz="2400"/>
              <a:t>= Current Assets</a:t>
            </a:r>
            <a:endParaRPr/>
          </a:p>
          <a:p>
            <a:pPr indent="0" lvl="0" marL="0" marR="0" rtl="0" algn="just">
              <a:lnSpc>
                <a:spcPct val="150000"/>
              </a:lnSpc>
              <a:spcBef>
                <a:spcPts val="800"/>
              </a:spcBef>
              <a:spcAft>
                <a:spcPts val="0"/>
              </a:spcAft>
              <a:buSzPts val="2400"/>
              <a:buNone/>
            </a:pPr>
            <a:r>
              <a:rPr lang="en-GB" sz="2400"/>
              <a:t>   Current Liabilities</a:t>
            </a:r>
            <a:endParaRPr/>
          </a:p>
          <a:p>
            <a:pPr indent="0" lvl="0" marL="0" marR="0" rtl="0" algn="just">
              <a:lnSpc>
                <a:spcPct val="150000"/>
              </a:lnSpc>
              <a:spcBef>
                <a:spcPts val="800"/>
              </a:spcBef>
              <a:spcAft>
                <a:spcPts val="0"/>
              </a:spcAft>
              <a:buSzPts val="2400"/>
              <a:buNone/>
            </a:pPr>
            <a:r>
              <a:rPr lang="en-GB" sz="2400"/>
              <a:t>Current Ratio = 250,000 </a:t>
            </a:r>
            <a:endParaRPr/>
          </a:p>
          <a:p>
            <a:pPr indent="0" lvl="0" marL="0" marR="0" rtl="0" algn="just">
              <a:lnSpc>
                <a:spcPct val="150000"/>
              </a:lnSpc>
              <a:spcBef>
                <a:spcPts val="800"/>
              </a:spcBef>
              <a:spcAft>
                <a:spcPts val="0"/>
              </a:spcAft>
              <a:buSzPts val="2400"/>
              <a:buNone/>
            </a:pPr>
            <a:r>
              <a:rPr lang="en-GB" sz="2400"/>
              <a:t>                     130,000</a:t>
            </a:r>
            <a:endParaRPr/>
          </a:p>
          <a:p>
            <a:pPr indent="0" lvl="0" marL="0" rtl="0" algn="just">
              <a:lnSpc>
                <a:spcPct val="150000"/>
              </a:lnSpc>
              <a:spcBef>
                <a:spcPts val="800"/>
              </a:spcBef>
              <a:spcAft>
                <a:spcPts val="0"/>
              </a:spcAft>
              <a:buSzPts val="2400"/>
              <a:buNone/>
            </a:pPr>
            <a:r>
              <a:rPr lang="en-GB" sz="2400"/>
              <a:t>= </a:t>
            </a:r>
            <a:r>
              <a:rPr b="1" lang="en-GB" sz="2400"/>
              <a:t>1.92: 1</a:t>
            </a:r>
            <a:endParaRPr/>
          </a:p>
          <a:p>
            <a:pPr indent="0" lvl="0" marL="0" marR="0" rtl="0" algn="just">
              <a:lnSpc>
                <a:spcPct val="150000"/>
              </a:lnSpc>
              <a:spcBef>
                <a:spcPts val="800"/>
              </a:spcBef>
              <a:spcAft>
                <a:spcPts val="0"/>
              </a:spcAft>
              <a:buSzPts val="2400"/>
              <a:buNone/>
            </a:pPr>
            <a:r>
              <a:t/>
            </a:r>
            <a:endParaRPr sz="2400"/>
          </a:p>
        </p:txBody>
      </p:sp>
      <p:sp>
        <p:nvSpPr>
          <p:cNvPr id="670" name="Google Shape;670;p6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71" name="Google Shape;671;p6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72" name="Google Shape;672;p68"/>
          <p:cNvCxnSpPr/>
          <p:nvPr/>
        </p:nvCxnSpPr>
        <p:spPr>
          <a:xfrm>
            <a:off x="7404100" y="2082800"/>
            <a:ext cx="800100" cy="0"/>
          </a:xfrm>
          <a:prstGeom prst="straightConnector1">
            <a:avLst/>
          </a:prstGeom>
          <a:noFill/>
          <a:ln cap="flat" cmpd="sng" w="9525">
            <a:solidFill>
              <a:schemeClr val="accent1"/>
            </a:solidFill>
            <a:prstDash val="solid"/>
            <a:round/>
            <a:headEnd len="sm" w="sm" type="none"/>
            <a:tailEnd len="sm" w="sm" type="none"/>
          </a:ln>
        </p:spPr>
      </p:cxnSp>
      <p:cxnSp>
        <p:nvCxnSpPr>
          <p:cNvPr id="673" name="Google Shape;673;p68"/>
          <p:cNvCxnSpPr/>
          <p:nvPr/>
        </p:nvCxnSpPr>
        <p:spPr>
          <a:xfrm>
            <a:off x="927100" y="3429000"/>
            <a:ext cx="2120900" cy="0"/>
          </a:xfrm>
          <a:prstGeom prst="straightConnector1">
            <a:avLst/>
          </a:prstGeom>
          <a:noFill/>
          <a:ln cap="flat" cmpd="sng" w="9525">
            <a:solidFill>
              <a:schemeClr val="accent1"/>
            </a:solidFill>
            <a:prstDash val="solid"/>
            <a:round/>
            <a:headEnd len="sm" w="sm" type="none"/>
            <a:tailEnd len="sm" w="sm" type="none"/>
          </a:ln>
        </p:spPr>
      </p:cxnSp>
      <p:cxnSp>
        <p:nvCxnSpPr>
          <p:cNvPr id="674" name="Google Shape;674;p68"/>
          <p:cNvCxnSpPr/>
          <p:nvPr/>
        </p:nvCxnSpPr>
        <p:spPr>
          <a:xfrm>
            <a:off x="2527300" y="4800600"/>
            <a:ext cx="14351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78" name="Shape 678"/>
        <p:cNvGrpSpPr/>
        <p:nvPr/>
      </p:nvGrpSpPr>
      <p:grpSpPr>
        <a:xfrm>
          <a:off x="0" y="0"/>
          <a:ext cx="0" cy="0"/>
          <a:chOff x="0" y="0"/>
          <a:chExt cx="0" cy="0"/>
        </a:xfrm>
      </p:grpSpPr>
      <p:sp>
        <p:nvSpPr>
          <p:cNvPr id="679" name="Google Shape;679;p69"/>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680" name="Google Shape;680;p6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LIQUIDITY RATIOS</a:t>
            </a:r>
            <a:endParaRPr/>
          </a:p>
          <a:p>
            <a:pPr indent="0" lvl="0" marL="0" marR="0" rtl="0" algn="just">
              <a:lnSpc>
                <a:spcPct val="150000"/>
              </a:lnSpc>
              <a:spcBef>
                <a:spcPts val="800"/>
              </a:spcBef>
              <a:spcAft>
                <a:spcPts val="0"/>
              </a:spcAft>
              <a:buSzPts val="2400"/>
              <a:buNone/>
            </a:pPr>
            <a:r>
              <a:rPr b="1" lang="en-GB" sz="2400"/>
              <a:t>Quick Ratio/Acid Test Ratio</a:t>
            </a:r>
            <a:endParaRPr/>
          </a:p>
          <a:p>
            <a:pPr indent="0" lvl="0" marL="0" marR="0" rtl="0" algn="just">
              <a:lnSpc>
                <a:spcPct val="150000"/>
              </a:lnSpc>
              <a:spcBef>
                <a:spcPts val="800"/>
              </a:spcBef>
              <a:spcAft>
                <a:spcPts val="0"/>
              </a:spcAft>
              <a:buSzPts val="2400"/>
              <a:buNone/>
            </a:pPr>
            <a:r>
              <a:rPr lang="en-GB" sz="2400"/>
              <a:t> = Current Assets - Inventories</a:t>
            </a:r>
            <a:endParaRPr/>
          </a:p>
          <a:p>
            <a:pPr indent="0" lvl="0" marL="0" marR="0" rtl="0" algn="just">
              <a:lnSpc>
                <a:spcPct val="150000"/>
              </a:lnSpc>
              <a:spcBef>
                <a:spcPts val="800"/>
              </a:spcBef>
              <a:spcAft>
                <a:spcPts val="0"/>
              </a:spcAft>
              <a:buSzPts val="2400"/>
              <a:buNone/>
            </a:pPr>
            <a:r>
              <a:rPr lang="en-GB" sz="2400"/>
              <a:t>    Current Liabilities</a:t>
            </a:r>
            <a:endParaRPr/>
          </a:p>
          <a:p>
            <a:pPr indent="0" lvl="0" marL="0" marR="0" rtl="0" algn="just">
              <a:lnSpc>
                <a:spcPct val="150000"/>
              </a:lnSpc>
              <a:spcBef>
                <a:spcPts val="800"/>
              </a:spcBef>
              <a:spcAft>
                <a:spcPts val="0"/>
              </a:spcAft>
              <a:buSzPts val="2400"/>
              <a:buNone/>
            </a:pPr>
            <a:r>
              <a:rPr lang="en-GB" sz="2400"/>
              <a:t>= 250,000 – 149,000 = 101,000</a:t>
            </a:r>
            <a:endParaRPr/>
          </a:p>
          <a:p>
            <a:pPr indent="0" lvl="0" marL="0" marR="0" rtl="0" algn="just">
              <a:lnSpc>
                <a:spcPct val="150000"/>
              </a:lnSpc>
              <a:spcBef>
                <a:spcPts val="800"/>
              </a:spcBef>
              <a:spcAft>
                <a:spcPts val="0"/>
              </a:spcAft>
              <a:buSzPts val="2400"/>
              <a:buNone/>
            </a:pPr>
            <a:r>
              <a:rPr lang="en-GB" sz="2400"/>
              <a:t>           130,000             130,000</a:t>
            </a:r>
            <a:endParaRPr/>
          </a:p>
          <a:p>
            <a:pPr indent="0" lvl="0" marL="0" marR="0" rtl="0" algn="just">
              <a:lnSpc>
                <a:spcPct val="150000"/>
              </a:lnSpc>
              <a:spcBef>
                <a:spcPts val="800"/>
              </a:spcBef>
              <a:spcAft>
                <a:spcPts val="0"/>
              </a:spcAft>
              <a:buSzPts val="2400"/>
              <a:buNone/>
            </a:pPr>
            <a:r>
              <a:rPr lang="en-GB" sz="2400"/>
              <a:t>= </a:t>
            </a:r>
            <a:r>
              <a:rPr b="1" lang="en-GB" sz="2400"/>
              <a:t>0.78: 1</a:t>
            </a:r>
            <a:endParaRPr/>
          </a:p>
          <a:p>
            <a:pPr indent="0" lvl="0" marL="0" marR="0" rtl="0" algn="just">
              <a:lnSpc>
                <a:spcPct val="150000"/>
              </a:lnSpc>
              <a:spcBef>
                <a:spcPts val="800"/>
              </a:spcBef>
              <a:spcAft>
                <a:spcPts val="0"/>
              </a:spcAft>
              <a:buSzPts val="2400"/>
              <a:buNone/>
            </a:pPr>
            <a:r>
              <a:t/>
            </a:r>
            <a:endParaRPr sz="2400"/>
          </a:p>
        </p:txBody>
      </p:sp>
      <p:sp>
        <p:nvSpPr>
          <p:cNvPr id="681" name="Google Shape;681;p6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82" name="Google Shape;682;p6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83" name="Google Shape;683;p69"/>
          <p:cNvCxnSpPr/>
          <p:nvPr/>
        </p:nvCxnSpPr>
        <p:spPr>
          <a:xfrm>
            <a:off x="7404100" y="2082800"/>
            <a:ext cx="800100" cy="0"/>
          </a:xfrm>
          <a:prstGeom prst="straightConnector1">
            <a:avLst/>
          </a:prstGeom>
          <a:noFill/>
          <a:ln cap="flat" cmpd="sng" w="9525">
            <a:solidFill>
              <a:schemeClr val="accent1"/>
            </a:solidFill>
            <a:prstDash val="solid"/>
            <a:round/>
            <a:headEnd len="sm" w="sm" type="none"/>
            <a:tailEnd len="sm" w="sm" type="none"/>
          </a:ln>
        </p:spPr>
      </p:cxnSp>
      <p:cxnSp>
        <p:nvCxnSpPr>
          <p:cNvPr id="684" name="Google Shape;684;p69"/>
          <p:cNvCxnSpPr/>
          <p:nvPr/>
        </p:nvCxnSpPr>
        <p:spPr>
          <a:xfrm>
            <a:off x="977900" y="3429000"/>
            <a:ext cx="3581400" cy="0"/>
          </a:xfrm>
          <a:prstGeom prst="straightConnector1">
            <a:avLst/>
          </a:prstGeom>
          <a:noFill/>
          <a:ln cap="flat" cmpd="sng" w="9525">
            <a:solidFill>
              <a:schemeClr val="accent1"/>
            </a:solidFill>
            <a:prstDash val="solid"/>
            <a:round/>
            <a:headEnd len="sm" w="sm" type="none"/>
            <a:tailEnd len="sm" w="sm" type="none"/>
          </a:ln>
        </p:spPr>
      </p:cxnSp>
      <p:cxnSp>
        <p:nvCxnSpPr>
          <p:cNvPr id="685" name="Google Shape;685;p69"/>
          <p:cNvCxnSpPr/>
          <p:nvPr/>
        </p:nvCxnSpPr>
        <p:spPr>
          <a:xfrm>
            <a:off x="1054100" y="4724400"/>
            <a:ext cx="2476500" cy="0"/>
          </a:xfrm>
          <a:prstGeom prst="straightConnector1">
            <a:avLst/>
          </a:prstGeom>
          <a:noFill/>
          <a:ln cap="flat" cmpd="sng" w="9525">
            <a:solidFill>
              <a:schemeClr val="accent1"/>
            </a:solidFill>
            <a:prstDash val="solid"/>
            <a:round/>
            <a:headEnd len="sm" w="sm" type="none"/>
            <a:tailEnd len="sm" w="sm" type="none"/>
          </a:ln>
        </p:spPr>
      </p:cxnSp>
      <p:cxnSp>
        <p:nvCxnSpPr>
          <p:cNvPr id="686" name="Google Shape;686;p69"/>
          <p:cNvCxnSpPr/>
          <p:nvPr/>
        </p:nvCxnSpPr>
        <p:spPr>
          <a:xfrm>
            <a:off x="3822700" y="4737100"/>
            <a:ext cx="11938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90" name="Shape 690"/>
        <p:cNvGrpSpPr/>
        <p:nvPr/>
      </p:nvGrpSpPr>
      <p:grpSpPr>
        <a:xfrm>
          <a:off x="0" y="0"/>
          <a:ext cx="0" cy="0"/>
          <a:chOff x="0" y="0"/>
          <a:chExt cx="0" cy="0"/>
        </a:xfrm>
      </p:grpSpPr>
      <p:sp>
        <p:nvSpPr>
          <p:cNvPr id="691" name="Google Shape;691;p70"/>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692" name="Google Shape;692;p7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LIQUIDITY RATIOS</a:t>
            </a:r>
            <a:endParaRPr/>
          </a:p>
          <a:p>
            <a:pPr indent="0" lvl="0" marL="0" marR="0" rtl="0" algn="just">
              <a:lnSpc>
                <a:spcPct val="150000"/>
              </a:lnSpc>
              <a:spcBef>
                <a:spcPts val="800"/>
              </a:spcBef>
              <a:spcAft>
                <a:spcPts val="0"/>
              </a:spcAft>
              <a:buSzPts val="2400"/>
              <a:buNone/>
            </a:pPr>
            <a:r>
              <a:rPr b="1" lang="en-GB" sz="2400"/>
              <a:t>Cash Ratio</a:t>
            </a:r>
            <a:endParaRPr/>
          </a:p>
          <a:p>
            <a:pPr indent="0" lvl="0" marL="0" marR="0" rtl="0" algn="just">
              <a:lnSpc>
                <a:spcPct val="150000"/>
              </a:lnSpc>
              <a:spcBef>
                <a:spcPts val="800"/>
              </a:spcBef>
              <a:spcAft>
                <a:spcPts val="0"/>
              </a:spcAft>
              <a:buSzPts val="2400"/>
              <a:buNone/>
            </a:pPr>
            <a:r>
              <a:rPr lang="en-GB" sz="2400"/>
              <a:t> = Cash + Marketable Securities</a:t>
            </a:r>
            <a:endParaRPr/>
          </a:p>
          <a:p>
            <a:pPr indent="0" lvl="0" marL="0" marR="0" rtl="0" algn="just">
              <a:lnSpc>
                <a:spcPct val="150000"/>
              </a:lnSpc>
              <a:spcBef>
                <a:spcPts val="800"/>
              </a:spcBef>
              <a:spcAft>
                <a:spcPts val="0"/>
              </a:spcAft>
              <a:buSzPts val="2400"/>
              <a:buNone/>
            </a:pPr>
            <a:r>
              <a:rPr lang="en-GB" sz="2400"/>
              <a:t>           Current Liabilities</a:t>
            </a:r>
            <a:endParaRPr/>
          </a:p>
          <a:p>
            <a:pPr indent="0" lvl="0" marL="0" marR="0" rtl="0" algn="just">
              <a:lnSpc>
                <a:spcPct val="150000"/>
              </a:lnSpc>
              <a:spcBef>
                <a:spcPts val="800"/>
              </a:spcBef>
              <a:spcAft>
                <a:spcPts val="0"/>
              </a:spcAft>
              <a:buSzPts val="2400"/>
              <a:buNone/>
            </a:pPr>
            <a:r>
              <a:rPr lang="en-GB" sz="2400"/>
              <a:t>= 30,000 </a:t>
            </a:r>
            <a:endParaRPr/>
          </a:p>
          <a:p>
            <a:pPr indent="0" lvl="0" marL="0" marR="0" rtl="0" algn="just">
              <a:lnSpc>
                <a:spcPct val="150000"/>
              </a:lnSpc>
              <a:spcBef>
                <a:spcPts val="800"/>
              </a:spcBef>
              <a:spcAft>
                <a:spcPts val="0"/>
              </a:spcAft>
              <a:buSzPts val="2400"/>
              <a:buNone/>
            </a:pPr>
            <a:r>
              <a:rPr lang="en-GB" sz="2400"/>
              <a:t>  130,000</a:t>
            </a:r>
            <a:endParaRPr/>
          </a:p>
          <a:p>
            <a:pPr indent="0" lvl="0" marL="0" marR="0" rtl="0" algn="just">
              <a:lnSpc>
                <a:spcPct val="150000"/>
              </a:lnSpc>
              <a:spcBef>
                <a:spcPts val="800"/>
              </a:spcBef>
              <a:spcAft>
                <a:spcPts val="0"/>
              </a:spcAft>
              <a:buSzPts val="2400"/>
              <a:buNone/>
            </a:pPr>
            <a:r>
              <a:rPr b="1" lang="en-GB" sz="2400"/>
              <a:t>= 0.23: 1</a:t>
            </a:r>
            <a:endParaRPr/>
          </a:p>
          <a:p>
            <a:pPr indent="0" lvl="0" marL="0" marR="0" rtl="0" algn="just">
              <a:lnSpc>
                <a:spcPct val="150000"/>
              </a:lnSpc>
              <a:spcBef>
                <a:spcPts val="800"/>
              </a:spcBef>
              <a:spcAft>
                <a:spcPts val="0"/>
              </a:spcAft>
              <a:buSzPts val="2400"/>
              <a:buNone/>
            </a:pPr>
            <a:r>
              <a:t/>
            </a:r>
            <a:endParaRPr sz="2400"/>
          </a:p>
        </p:txBody>
      </p:sp>
      <p:sp>
        <p:nvSpPr>
          <p:cNvPr id="693" name="Google Shape;693;p7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94" name="Google Shape;694;p7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95" name="Google Shape;695;p70"/>
          <p:cNvCxnSpPr/>
          <p:nvPr/>
        </p:nvCxnSpPr>
        <p:spPr>
          <a:xfrm>
            <a:off x="7404100" y="2082800"/>
            <a:ext cx="800100" cy="0"/>
          </a:xfrm>
          <a:prstGeom prst="straightConnector1">
            <a:avLst/>
          </a:prstGeom>
          <a:noFill/>
          <a:ln cap="flat" cmpd="sng" w="9525">
            <a:solidFill>
              <a:schemeClr val="accent1"/>
            </a:solidFill>
            <a:prstDash val="solid"/>
            <a:round/>
            <a:headEnd len="sm" w="sm" type="none"/>
            <a:tailEnd len="sm" w="sm" type="none"/>
          </a:ln>
        </p:spPr>
      </p:cxnSp>
      <p:cxnSp>
        <p:nvCxnSpPr>
          <p:cNvPr id="696" name="Google Shape;696;p70"/>
          <p:cNvCxnSpPr/>
          <p:nvPr/>
        </p:nvCxnSpPr>
        <p:spPr>
          <a:xfrm>
            <a:off x="977900" y="3429000"/>
            <a:ext cx="3581400" cy="0"/>
          </a:xfrm>
          <a:prstGeom prst="straightConnector1">
            <a:avLst/>
          </a:prstGeom>
          <a:noFill/>
          <a:ln cap="flat" cmpd="sng" w="9525">
            <a:solidFill>
              <a:schemeClr val="accent1"/>
            </a:solidFill>
            <a:prstDash val="solid"/>
            <a:round/>
            <a:headEnd len="sm" w="sm" type="none"/>
            <a:tailEnd len="sm" w="sm" type="none"/>
          </a:ln>
        </p:spPr>
      </p:cxnSp>
      <p:cxnSp>
        <p:nvCxnSpPr>
          <p:cNvPr id="697" name="Google Shape;697;p70"/>
          <p:cNvCxnSpPr/>
          <p:nvPr/>
        </p:nvCxnSpPr>
        <p:spPr>
          <a:xfrm>
            <a:off x="863600" y="4699000"/>
            <a:ext cx="14859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01" name="Shape 701"/>
        <p:cNvGrpSpPr/>
        <p:nvPr/>
      </p:nvGrpSpPr>
      <p:grpSpPr>
        <a:xfrm>
          <a:off x="0" y="0"/>
          <a:ext cx="0" cy="0"/>
          <a:chOff x="0" y="0"/>
          <a:chExt cx="0" cy="0"/>
        </a:xfrm>
      </p:grpSpPr>
      <p:sp>
        <p:nvSpPr>
          <p:cNvPr id="702" name="Google Shape;702;p71"/>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03" name="Google Shape;703;p7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LIQUIDITY RATIOS</a:t>
            </a:r>
            <a:endParaRPr/>
          </a:p>
          <a:p>
            <a:pPr indent="0" lvl="0" marL="0" marR="0" rtl="0" algn="just">
              <a:lnSpc>
                <a:spcPct val="150000"/>
              </a:lnSpc>
              <a:spcBef>
                <a:spcPts val="800"/>
              </a:spcBef>
              <a:spcAft>
                <a:spcPts val="0"/>
              </a:spcAft>
              <a:buSzPts val="2400"/>
              <a:buNone/>
            </a:pPr>
            <a:r>
              <a:rPr b="1" lang="en-GB" sz="2400"/>
              <a:t>Net Working Capital Ratio.</a:t>
            </a:r>
            <a:endParaRPr/>
          </a:p>
          <a:p>
            <a:pPr indent="0" lvl="0" marL="0" marR="0" rtl="0" algn="just">
              <a:lnSpc>
                <a:spcPct val="150000"/>
              </a:lnSpc>
              <a:spcBef>
                <a:spcPts val="800"/>
              </a:spcBef>
              <a:spcAft>
                <a:spcPts val="0"/>
              </a:spcAft>
              <a:buSzPts val="2400"/>
              <a:buNone/>
            </a:pPr>
            <a:r>
              <a:rPr lang="en-GB" sz="2400"/>
              <a:t>= Net Working Capital</a:t>
            </a:r>
            <a:endParaRPr/>
          </a:p>
          <a:p>
            <a:pPr indent="0" lvl="0" marL="0" marR="0" rtl="0" algn="just">
              <a:lnSpc>
                <a:spcPct val="150000"/>
              </a:lnSpc>
              <a:spcBef>
                <a:spcPts val="800"/>
              </a:spcBef>
              <a:spcAft>
                <a:spcPts val="0"/>
              </a:spcAft>
              <a:buSzPts val="2400"/>
              <a:buNone/>
            </a:pPr>
            <a:r>
              <a:rPr lang="en-GB" sz="2400"/>
              <a:t>   Net Assets</a:t>
            </a:r>
            <a:endParaRPr/>
          </a:p>
          <a:p>
            <a:pPr indent="0" lvl="0" marL="0" marR="0" rtl="0" algn="just">
              <a:lnSpc>
                <a:spcPct val="150000"/>
              </a:lnSpc>
              <a:spcBef>
                <a:spcPts val="800"/>
              </a:spcBef>
              <a:spcAft>
                <a:spcPts val="0"/>
              </a:spcAft>
              <a:buSzPts val="2400"/>
              <a:buNone/>
            </a:pPr>
            <a:r>
              <a:rPr lang="en-GB" sz="2400"/>
              <a:t>Net Working Capital =CA – CL = 250,000 -130,000 =120,000</a:t>
            </a:r>
            <a:endParaRPr/>
          </a:p>
          <a:p>
            <a:pPr indent="0" lvl="0" marL="0" marR="0" rtl="0" algn="just">
              <a:lnSpc>
                <a:spcPct val="150000"/>
              </a:lnSpc>
              <a:spcBef>
                <a:spcPts val="800"/>
              </a:spcBef>
              <a:spcAft>
                <a:spcPts val="0"/>
              </a:spcAft>
              <a:buSzPts val="2400"/>
              <a:buNone/>
            </a:pPr>
            <a:r>
              <a:rPr lang="en-GB" sz="2400"/>
              <a:t>Net Working Capital = 120,000 </a:t>
            </a:r>
            <a:endParaRPr/>
          </a:p>
          <a:p>
            <a:pPr indent="0" lvl="0" marL="0" marR="0" rtl="0" algn="just">
              <a:lnSpc>
                <a:spcPct val="150000"/>
              </a:lnSpc>
              <a:spcBef>
                <a:spcPts val="800"/>
              </a:spcBef>
              <a:spcAft>
                <a:spcPts val="0"/>
              </a:spcAft>
              <a:buSzPts val="2400"/>
              <a:buNone/>
            </a:pPr>
            <a:r>
              <a:rPr lang="en-GB" sz="2400"/>
              <a:t>                                   450,000</a:t>
            </a:r>
            <a:endParaRPr/>
          </a:p>
          <a:p>
            <a:pPr indent="0" lvl="0" marL="0" rtl="0" algn="just">
              <a:lnSpc>
                <a:spcPct val="150000"/>
              </a:lnSpc>
              <a:spcBef>
                <a:spcPts val="800"/>
              </a:spcBef>
              <a:spcAft>
                <a:spcPts val="0"/>
              </a:spcAft>
              <a:buSzPts val="2400"/>
              <a:buNone/>
            </a:pPr>
            <a:r>
              <a:rPr b="1" lang="en-GB" sz="2400"/>
              <a:t>= 0.27: 1</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04" name="Google Shape;704;p7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05" name="Google Shape;705;p7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06" name="Google Shape;706;p71"/>
          <p:cNvCxnSpPr/>
          <p:nvPr/>
        </p:nvCxnSpPr>
        <p:spPr>
          <a:xfrm>
            <a:off x="7404100" y="2082800"/>
            <a:ext cx="800100" cy="0"/>
          </a:xfrm>
          <a:prstGeom prst="straightConnector1">
            <a:avLst/>
          </a:prstGeom>
          <a:noFill/>
          <a:ln cap="flat" cmpd="sng" w="9525">
            <a:solidFill>
              <a:schemeClr val="accent1"/>
            </a:solidFill>
            <a:prstDash val="solid"/>
            <a:round/>
            <a:headEnd len="sm" w="sm" type="none"/>
            <a:tailEnd len="sm" w="sm" type="none"/>
          </a:ln>
        </p:spPr>
      </p:cxnSp>
      <p:cxnSp>
        <p:nvCxnSpPr>
          <p:cNvPr id="707" name="Google Shape;707;p71"/>
          <p:cNvCxnSpPr/>
          <p:nvPr/>
        </p:nvCxnSpPr>
        <p:spPr>
          <a:xfrm>
            <a:off x="977900" y="3429000"/>
            <a:ext cx="3581400" cy="0"/>
          </a:xfrm>
          <a:prstGeom prst="straightConnector1">
            <a:avLst/>
          </a:prstGeom>
          <a:noFill/>
          <a:ln cap="flat" cmpd="sng" w="9525">
            <a:solidFill>
              <a:schemeClr val="accent1"/>
            </a:solidFill>
            <a:prstDash val="solid"/>
            <a:round/>
            <a:headEnd len="sm" w="sm" type="none"/>
            <a:tailEnd len="sm" w="sm" type="none"/>
          </a:ln>
        </p:spPr>
      </p:cxnSp>
      <p:cxnSp>
        <p:nvCxnSpPr>
          <p:cNvPr id="708" name="Google Shape;708;p71"/>
          <p:cNvCxnSpPr/>
          <p:nvPr/>
        </p:nvCxnSpPr>
        <p:spPr>
          <a:xfrm>
            <a:off x="3606800" y="5422900"/>
            <a:ext cx="13335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12" name="Shape 712"/>
        <p:cNvGrpSpPr/>
        <p:nvPr/>
      </p:nvGrpSpPr>
      <p:grpSpPr>
        <a:xfrm>
          <a:off x="0" y="0"/>
          <a:ext cx="0" cy="0"/>
          <a:chOff x="0" y="0"/>
          <a:chExt cx="0" cy="0"/>
        </a:xfrm>
      </p:grpSpPr>
      <p:sp>
        <p:nvSpPr>
          <p:cNvPr id="713" name="Google Shape;713;p72"/>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14" name="Google Shape;714;p7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GEARING RATIOS</a:t>
            </a:r>
            <a:endParaRPr/>
          </a:p>
          <a:p>
            <a:pPr indent="0" lvl="0" marL="0" marR="0" rtl="0" algn="just">
              <a:lnSpc>
                <a:spcPct val="150000"/>
              </a:lnSpc>
              <a:spcBef>
                <a:spcPts val="800"/>
              </a:spcBef>
              <a:spcAft>
                <a:spcPts val="0"/>
              </a:spcAft>
              <a:buSzPts val="2400"/>
              <a:buNone/>
            </a:pPr>
            <a:r>
              <a:rPr lang="en-GB" sz="2400"/>
              <a:t>Debt Ratio = Total Liabilities</a:t>
            </a:r>
            <a:endParaRPr/>
          </a:p>
          <a:p>
            <a:pPr indent="0" lvl="0" marL="0" marR="0" rtl="0" algn="just">
              <a:lnSpc>
                <a:spcPct val="150000"/>
              </a:lnSpc>
              <a:spcBef>
                <a:spcPts val="800"/>
              </a:spcBef>
              <a:spcAft>
                <a:spcPts val="0"/>
              </a:spcAft>
              <a:buSzPts val="2400"/>
              <a:buNone/>
            </a:pPr>
            <a:r>
              <a:rPr lang="en-GB" sz="2400"/>
              <a:t>                    Total Assets</a:t>
            </a:r>
            <a:endParaRPr/>
          </a:p>
          <a:p>
            <a:pPr indent="0" lvl="0" marL="0" marR="0" rtl="0" algn="just">
              <a:lnSpc>
                <a:spcPct val="150000"/>
              </a:lnSpc>
              <a:spcBef>
                <a:spcPts val="800"/>
              </a:spcBef>
              <a:spcAft>
                <a:spcPts val="0"/>
              </a:spcAft>
              <a:buSzPts val="2400"/>
              <a:buNone/>
            </a:pPr>
            <a:r>
              <a:rPr lang="en-GB" sz="2400"/>
              <a:t>This ratio measures the proportion of total assets financed by non-owner supplied funds. The higher the ratio, the higher the financial risk.</a:t>
            </a:r>
            <a:endParaRPr/>
          </a:p>
          <a:p>
            <a:pPr indent="0" lvl="0" marL="0" marR="0" rtl="0" algn="just">
              <a:lnSpc>
                <a:spcPct val="150000"/>
              </a:lnSpc>
              <a:spcBef>
                <a:spcPts val="800"/>
              </a:spcBef>
              <a:spcAft>
                <a:spcPts val="0"/>
              </a:spcAft>
              <a:buSzPts val="2400"/>
              <a:buNone/>
            </a:pPr>
            <a:r>
              <a:rPr lang="en-GB" sz="2400"/>
              <a:t>= 230,000 = </a:t>
            </a:r>
            <a:r>
              <a:rPr b="1" lang="en-GB" sz="2400"/>
              <a:t>0.4</a:t>
            </a:r>
            <a:endParaRPr/>
          </a:p>
          <a:p>
            <a:pPr indent="0" lvl="0" marL="0" marR="0" rtl="0" algn="just">
              <a:lnSpc>
                <a:spcPct val="150000"/>
              </a:lnSpc>
              <a:spcBef>
                <a:spcPts val="800"/>
              </a:spcBef>
              <a:spcAft>
                <a:spcPts val="0"/>
              </a:spcAft>
              <a:buSzPts val="2400"/>
              <a:buNone/>
            </a:pPr>
            <a:r>
              <a:rPr lang="en-GB" sz="2400"/>
              <a:t>   580,000</a:t>
            </a:r>
            <a:endParaRPr/>
          </a:p>
          <a:p>
            <a:pPr indent="0" lvl="0" marL="0" marR="0" rtl="0" algn="just">
              <a:lnSpc>
                <a:spcPct val="150000"/>
              </a:lnSpc>
              <a:spcBef>
                <a:spcPts val="800"/>
              </a:spcBef>
              <a:spcAft>
                <a:spcPts val="0"/>
              </a:spcAft>
              <a:buSzPts val="2400"/>
              <a:buNone/>
            </a:pPr>
            <a:r>
              <a:rPr b="1" lang="en-GB" sz="2400"/>
              <a:t>40% is supplied by non-owners</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15" name="Google Shape;715;p7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16" name="Google Shape;716;p7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17" name="Google Shape;717;p72"/>
          <p:cNvCxnSpPr/>
          <p:nvPr/>
        </p:nvCxnSpPr>
        <p:spPr>
          <a:xfrm>
            <a:off x="2247900" y="2806700"/>
            <a:ext cx="1854200" cy="0"/>
          </a:xfrm>
          <a:prstGeom prst="straightConnector1">
            <a:avLst/>
          </a:prstGeom>
          <a:noFill/>
          <a:ln cap="flat" cmpd="sng" w="9525">
            <a:solidFill>
              <a:schemeClr val="accent1"/>
            </a:solidFill>
            <a:prstDash val="solid"/>
            <a:round/>
            <a:headEnd len="sm" w="sm" type="none"/>
            <a:tailEnd len="sm" w="sm" type="none"/>
          </a:ln>
        </p:spPr>
      </p:cxnSp>
      <p:cxnSp>
        <p:nvCxnSpPr>
          <p:cNvPr id="718" name="Google Shape;718;p72"/>
          <p:cNvCxnSpPr/>
          <p:nvPr/>
        </p:nvCxnSpPr>
        <p:spPr>
          <a:xfrm>
            <a:off x="914400" y="5308600"/>
            <a:ext cx="15367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22" name="Shape 722"/>
        <p:cNvGrpSpPr/>
        <p:nvPr/>
      </p:nvGrpSpPr>
      <p:grpSpPr>
        <a:xfrm>
          <a:off x="0" y="0"/>
          <a:ext cx="0" cy="0"/>
          <a:chOff x="0" y="0"/>
          <a:chExt cx="0" cy="0"/>
        </a:xfrm>
      </p:grpSpPr>
      <p:sp>
        <p:nvSpPr>
          <p:cNvPr id="723" name="Google Shape;723;p73"/>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24" name="Google Shape;724;p7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GEARING RATIOS</a:t>
            </a:r>
            <a:endParaRPr/>
          </a:p>
          <a:p>
            <a:pPr indent="0" lvl="0" marL="0" marR="0" rtl="0" algn="just">
              <a:lnSpc>
                <a:spcPct val="150000"/>
              </a:lnSpc>
              <a:spcBef>
                <a:spcPts val="800"/>
              </a:spcBef>
              <a:spcAft>
                <a:spcPts val="0"/>
              </a:spcAft>
              <a:buSzPts val="2400"/>
              <a:buNone/>
            </a:pPr>
            <a:r>
              <a:rPr lang="en-GB" sz="2400"/>
              <a:t>Debt Equity Ratio</a:t>
            </a:r>
            <a:endParaRPr/>
          </a:p>
          <a:p>
            <a:pPr indent="0" lvl="0" marL="0" marR="0" rtl="0" algn="just">
              <a:lnSpc>
                <a:spcPct val="150000"/>
              </a:lnSpc>
              <a:spcBef>
                <a:spcPts val="800"/>
              </a:spcBef>
              <a:spcAft>
                <a:spcPts val="0"/>
              </a:spcAft>
              <a:buSzPts val="2400"/>
              <a:buNone/>
            </a:pPr>
            <a:r>
              <a:rPr lang="en-GB" sz="2400"/>
              <a:t>= Total Liabilities</a:t>
            </a:r>
            <a:endParaRPr/>
          </a:p>
          <a:p>
            <a:pPr indent="0" lvl="0" marL="0" marR="0" rtl="0" algn="just">
              <a:lnSpc>
                <a:spcPct val="150000"/>
              </a:lnSpc>
              <a:spcBef>
                <a:spcPts val="800"/>
              </a:spcBef>
              <a:spcAft>
                <a:spcPts val="0"/>
              </a:spcAft>
              <a:buSzPts val="2400"/>
              <a:buNone/>
            </a:pPr>
            <a:r>
              <a:rPr lang="en-GB" sz="2400"/>
              <a:t>    Net worth (shareholders’ funds)</a:t>
            </a:r>
            <a:endParaRPr/>
          </a:p>
          <a:p>
            <a:pPr indent="0" lvl="0" marL="0" marR="0" rtl="0" algn="just">
              <a:lnSpc>
                <a:spcPct val="150000"/>
              </a:lnSpc>
              <a:spcBef>
                <a:spcPts val="800"/>
              </a:spcBef>
              <a:spcAft>
                <a:spcPts val="0"/>
              </a:spcAft>
              <a:buSzPts val="2400"/>
              <a:buNone/>
            </a:pPr>
            <a:r>
              <a:rPr lang="en-GB" sz="2400"/>
              <a:t>= 230,000 = </a:t>
            </a:r>
            <a:r>
              <a:rPr b="1" lang="en-GB" sz="2400"/>
              <a:t>0.66</a:t>
            </a:r>
            <a:endParaRPr/>
          </a:p>
          <a:p>
            <a:pPr indent="0" lvl="0" marL="0" marR="0" rtl="0" algn="just">
              <a:lnSpc>
                <a:spcPct val="150000"/>
              </a:lnSpc>
              <a:spcBef>
                <a:spcPts val="800"/>
              </a:spcBef>
              <a:spcAft>
                <a:spcPts val="0"/>
              </a:spcAft>
              <a:buSzPts val="2400"/>
              <a:buNone/>
            </a:pPr>
            <a:r>
              <a:rPr lang="en-GB" sz="2400"/>
              <a:t>   350,000</a:t>
            </a:r>
            <a:endParaRPr/>
          </a:p>
          <a:p>
            <a:pPr indent="0" lvl="0" marL="0" marR="0" rtl="0" algn="just">
              <a:lnSpc>
                <a:spcPct val="150000"/>
              </a:lnSpc>
              <a:spcBef>
                <a:spcPts val="800"/>
              </a:spcBef>
              <a:spcAft>
                <a:spcPts val="0"/>
              </a:spcAft>
              <a:buSzPts val="2400"/>
              <a:buNone/>
            </a:pPr>
            <a:r>
              <a:rPr lang="en-GB" sz="2400"/>
              <a:t>For ABC Ltd, for every 1 shilling contributed in the business by the owner, the creditor has put in 67 cents. </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25" name="Google Shape;725;p7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26" name="Google Shape;726;p7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27" name="Google Shape;727;p73"/>
          <p:cNvCxnSpPr/>
          <p:nvPr/>
        </p:nvCxnSpPr>
        <p:spPr>
          <a:xfrm>
            <a:off x="1003300" y="3429000"/>
            <a:ext cx="3784600" cy="0"/>
          </a:xfrm>
          <a:prstGeom prst="straightConnector1">
            <a:avLst/>
          </a:prstGeom>
          <a:noFill/>
          <a:ln cap="flat" cmpd="sng" w="9525">
            <a:solidFill>
              <a:schemeClr val="accent1"/>
            </a:solidFill>
            <a:prstDash val="solid"/>
            <a:round/>
            <a:headEnd len="sm" w="sm" type="none"/>
            <a:tailEnd len="sm" w="sm" type="none"/>
          </a:ln>
        </p:spPr>
      </p:cxnSp>
      <p:cxnSp>
        <p:nvCxnSpPr>
          <p:cNvPr id="728" name="Google Shape;728;p73"/>
          <p:cNvCxnSpPr/>
          <p:nvPr/>
        </p:nvCxnSpPr>
        <p:spPr>
          <a:xfrm>
            <a:off x="901700" y="4673600"/>
            <a:ext cx="15367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32" name="Shape 732"/>
        <p:cNvGrpSpPr/>
        <p:nvPr/>
      </p:nvGrpSpPr>
      <p:grpSpPr>
        <a:xfrm>
          <a:off x="0" y="0"/>
          <a:ext cx="0" cy="0"/>
          <a:chOff x="0" y="0"/>
          <a:chExt cx="0" cy="0"/>
        </a:xfrm>
      </p:grpSpPr>
      <p:sp>
        <p:nvSpPr>
          <p:cNvPr id="733" name="Google Shape;733;p74"/>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34" name="Google Shape;734;p7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GEARING RATIOS</a:t>
            </a:r>
            <a:endParaRPr/>
          </a:p>
          <a:p>
            <a:pPr indent="0" lvl="0" marL="0" marR="0" rtl="0" algn="just">
              <a:lnSpc>
                <a:spcPct val="150000"/>
              </a:lnSpc>
              <a:spcBef>
                <a:spcPts val="800"/>
              </a:spcBef>
              <a:spcAft>
                <a:spcPts val="0"/>
              </a:spcAft>
              <a:buSzPts val="2400"/>
              <a:buNone/>
            </a:pPr>
            <a:r>
              <a:rPr lang="en-GB" sz="2400"/>
              <a:t>Long term debt ratio</a:t>
            </a:r>
            <a:endParaRPr/>
          </a:p>
          <a:p>
            <a:pPr indent="0" lvl="0" marL="0" marR="0" rtl="0" algn="just">
              <a:lnSpc>
                <a:spcPct val="150000"/>
              </a:lnSpc>
              <a:spcBef>
                <a:spcPts val="800"/>
              </a:spcBef>
              <a:spcAft>
                <a:spcPts val="0"/>
              </a:spcAft>
              <a:buSzPts val="2400"/>
              <a:buNone/>
            </a:pPr>
            <a:r>
              <a:rPr lang="en-GB" sz="2400"/>
              <a:t>= Non-Current Liabilities  = 100,000 =    </a:t>
            </a:r>
            <a:r>
              <a:rPr b="1" lang="en-GB" sz="2400"/>
              <a:t>0.2</a:t>
            </a:r>
            <a:r>
              <a:rPr lang="en-GB" sz="2400"/>
              <a:t>                                                    </a:t>
            </a:r>
            <a:endParaRPr/>
          </a:p>
          <a:p>
            <a:pPr indent="0" lvl="0" marL="0" marR="0" rtl="0" algn="just">
              <a:lnSpc>
                <a:spcPct val="150000"/>
              </a:lnSpc>
              <a:spcBef>
                <a:spcPts val="800"/>
              </a:spcBef>
              <a:spcAft>
                <a:spcPts val="0"/>
              </a:spcAft>
              <a:buSzPts val="2400"/>
              <a:buNone/>
            </a:pPr>
            <a:r>
              <a:rPr lang="en-GB" sz="2400"/>
              <a:t>   Net Assets                        450,000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35" name="Google Shape;735;p7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36" name="Google Shape;736;p7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37" name="Google Shape;737;p74"/>
          <p:cNvCxnSpPr/>
          <p:nvPr/>
        </p:nvCxnSpPr>
        <p:spPr>
          <a:xfrm>
            <a:off x="1003300" y="3429000"/>
            <a:ext cx="2743200" cy="0"/>
          </a:xfrm>
          <a:prstGeom prst="straightConnector1">
            <a:avLst/>
          </a:prstGeom>
          <a:noFill/>
          <a:ln cap="flat" cmpd="sng" w="9525">
            <a:solidFill>
              <a:schemeClr val="accent1"/>
            </a:solidFill>
            <a:prstDash val="solid"/>
            <a:round/>
            <a:headEnd len="sm" w="sm" type="none"/>
            <a:tailEnd len="sm" w="sm" type="none"/>
          </a:ln>
        </p:spPr>
      </p:cxnSp>
      <p:cxnSp>
        <p:nvCxnSpPr>
          <p:cNvPr id="738" name="Google Shape;738;p74"/>
          <p:cNvCxnSpPr/>
          <p:nvPr/>
        </p:nvCxnSpPr>
        <p:spPr>
          <a:xfrm>
            <a:off x="4152900" y="3429000"/>
            <a:ext cx="12446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42" name="Shape 742"/>
        <p:cNvGrpSpPr/>
        <p:nvPr/>
      </p:nvGrpSpPr>
      <p:grpSpPr>
        <a:xfrm>
          <a:off x="0" y="0"/>
          <a:ext cx="0" cy="0"/>
          <a:chOff x="0" y="0"/>
          <a:chExt cx="0" cy="0"/>
        </a:xfrm>
      </p:grpSpPr>
      <p:sp>
        <p:nvSpPr>
          <p:cNvPr id="743" name="Google Shape;743;p75"/>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44" name="Google Shape;744;p7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ACTIVITY RATIOS</a:t>
            </a:r>
            <a:endParaRPr/>
          </a:p>
          <a:p>
            <a:pPr indent="0" lvl="0" marL="0" marR="0" rtl="0" algn="just">
              <a:lnSpc>
                <a:spcPct val="150000"/>
              </a:lnSpc>
              <a:spcBef>
                <a:spcPts val="800"/>
              </a:spcBef>
              <a:spcAft>
                <a:spcPts val="0"/>
              </a:spcAft>
              <a:buSzPts val="2400"/>
              <a:buNone/>
            </a:pPr>
            <a:r>
              <a:rPr lang="en-GB" sz="2400"/>
              <a:t>Stock Turnover = Cost of Sales</a:t>
            </a:r>
            <a:endParaRPr/>
          </a:p>
          <a:p>
            <a:pPr indent="0" lvl="0" marL="0" marR="0" rtl="0" algn="just">
              <a:lnSpc>
                <a:spcPct val="150000"/>
              </a:lnSpc>
              <a:spcBef>
                <a:spcPts val="800"/>
              </a:spcBef>
              <a:spcAft>
                <a:spcPts val="0"/>
              </a:spcAft>
              <a:buSzPts val="2400"/>
              <a:buNone/>
            </a:pPr>
            <a:r>
              <a:rPr lang="en-GB" sz="2400"/>
              <a:t>                         Average Stocks</a:t>
            </a:r>
            <a:endParaRPr/>
          </a:p>
          <a:p>
            <a:pPr indent="0" lvl="0" marL="0" marR="0" rtl="0" algn="just">
              <a:lnSpc>
                <a:spcPct val="150000"/>
              </a:lnSpc>
              <a:spcBef>
                <a:spcPts val="800"/>
              </a:spcBef>
              <a:spcAft>
                <a:spcPts val="0"/>
              </a:spcAft>
              <a:buSzPts val="2400"/>
              <a:buNone/>
            </a:pPr>
            <a:r>
              <a:rPr lang="en-GB" sz="2400"/>
              <a:t>Where:</a:t>
            </a:r>
            <a:endParaRPr/>
          </a:p>
          <a:p>
            <a:pPr indent="0" lvl="0" marL="0" marR="0" rtl="0" algn="just">
              <a:lnSpc>
                <a:spcPct val="150000"/>
              </a:lnSpc>
              <a:spcBef>
                <a:spcPts val="800"/>
              </a:spcBef>
              <a:spcAft>
                <a:spcPts val="0"/>
              </a:spcAft>
              <a:buSzPts val="2400"/>
              <a:buNone/>
            </a:pPr>
            <a:r>
              <a:rPr lang="en-GB" sz="2400"/>
              <a:t>Average Stocks = Opening Stock + Closing Stock</a:t>
            </a:r>
            <a:endParaRPr/>
          </a:p>
          <a:p>
            <a:pPr indent="0" lvl="0" marL="0" marR="0" rtl="0" algn="just">
              <a:lnSpc>
                <a:spcPct val="150000"/>
              </a:lnSpc>
              <a:spcBef>
                <a:spcPts val="800"/>
              </a:spcBef>
              <a:spcAft>
                <a:spcPts val="0"/>
              </a:spcAft>
              <a:buSzPts val="2400"/>
              <a:buNone/>
            </a:pPr>
            <a:r>
              <a:rPr lang="en-GB" sz="2400"/>
              <a:t>                                                 2</a:t>
            </a:r>
            <a:endParaRPr/>
          </a:p>
          <a:p>
            <a:pPr indent="0" lvl="0" marL="0" marR="0" rtl="0" algn="just">
              <a:lnSpc>
                <a:spcPct val="150000"/>
              </a:lnSpc>
              <a:spcBef>
                <a:spcPts val="800"/>
              </a:spcBef>
              <a:spcAft>
                <a:spcPts val="0"/>
              </a:spcAft>
              <a:buSzPts val="2400"/>
              <a:buNone/>
            </a:pPr>
            <a:r>
              <a:rPr lang="en-GB" sz="2400"/>
              <a:t>= 510,000 = </a:t>
            </a:r>
            <a:r>
              <a:rPr b="1" lang="en-GB" sz="2400"/>
              <a:t>4.1 times</a:t>
            </a:r>
            <a:endParaRPr/>
          </a:p>
          <a:p>
            <a:pPr indent="0" lvl="0" marL="0" marR="0" rtl="0" algn="just">
              <a:lnSpc>
                <a:spcPct val="150000"/>
              </a:lnSpc>
              <a:spcBef>
                <a:spcPts val="800"/>
              </a:spcBef>
              <a:spcAft>
                <a:spcPts val="0"/>
              </a:spcAft>
              <a:buSzPts val="2400"/>
              <a:buNone/>
            </a:pPr>
            <a:r>
              <a:rPr lang="en-GB" sz="2400"/>
              <a:t>   124,250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45" name="Google Shape;745;p7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46" name="Google Shape;746;p7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47" name="Google Shape;747;p75"/>
          <p:cNvCxnSpPr/>
          <p:nvPr/>
        </p:nvCxnSpPr>
        <p:spPr>
          <a:xfrm>
            <a:off x="2781300" y="2781300"/>
            <a:ext cx="1930400" cy="0"/>
          </a:xfrm>
          <a:prstGeom prst="straightConnector1">
            <a:avLst/>
          </a:prstGeom>
          <a:noFill/>
          <a:ln cap="flat" cmpd="sng" w="9525">
            <a:solidFill>
              <a:schemeClr val="accent1"/>
            </a:solidFill>
            <a:prstDash val="solid"/>
            <a:round/>
            <a:headEnd len="sm" w="sm" type="none"/>
            <a:tailEnd len="sm" w="sm" type="none"/>
          </a:ln>
        </p:spPr>
      </p:cxnSp>
      <p:cxnSp>
        <p:nvCxnSpPr>
          <p:cNvPr id="748" name="Google Shape;748;p75"/>
          <p:cNvCxnSpPr/>
          <p:nvPr/>
        </p:nvCxnSpPr>
        <p:spPr>
          <a:xfrm>
            <a:off x="2971800" y="4800600"/>
            <a:ext cx="3810000" cy="0"/>
          </a:xfrm>
          <a:prstGeom prst="straightConnector1">
            <a:avLst/>
          </a:prstGeom>
          <a:noFill/>
          <a:ln cap="flat" cmpd="sng" w="9525">
            <a:solidFill>
              <a:schemeClr val="accent1"/>
            </a:solidFill>
            <a:prstDash val="solid"/>
            <a:round/>
            <a:headEnd len="sm" w="sm" type="none"/>
            <a:tailEnd len="sm" w="sm" type="none"/>
          </a:ln>
        </p:spPr>
      </p:cxnSp>
      <p:cxnSp>
        <p:nvCxnSpPr>
          <p:cNvPr id="749" name="Google Shape;749;p75"/>
          <p:cNvCxnSpPr/>
          <p:nvPr/>
        </p:nvCxnSpPr>
        <p:spPr>
          <a:xfrm>
            <a:off x="977900" y="5994400"/>
            <a:ext cx="11811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53" name="Shape 753"/>
        <p:cNvGrpSpPr/>
        <p:nvPr/>
      </p:nvGrpSpPr>
      <p:grpSpPr>
        <a:xfrm>
          <a:off x="0" y="0"/>
          <a:ext cx="0" cy="0"/>
          <a:chOff x="0" y="0"/>
          <a:chExt cx="0" cy="0"/>
        </a:xfrm>
      </p:grpSpPr>
      <p:sp>
        <p:nvSpPr>
          <p:cNvPr id="754" name="Google Shape;754;p76"/>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55" name="Google Shape;755;p7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ACTIVITY RATIOS</a:t>
            </a:r>
            <a:endParaRPr/>
          </a:p>
          <a:p>
            <a:pPr indent="0" lvl="0" marL="0" marR="0" rtl="0" algn="just">
              <a:lnSpc>
                <a:spcPct val="150000"/>
              </a:lnSpc>
              <a:spcBef>
                <a:spcPts val="800"/>
              </a:spcBef>
              <a:spcAft>
                <a:spcPts val="0"/>
              </a:spcAft>
              <a:buSzPts val="2400"/>
              <a:buNone/>
            </a:pPr>
            <a:r>
              <a:rPr lang="en-GB" sz="2400"/>
              <a:t>Debtors Turnover = Credit Sales</a:t>
            </a:r>
            <a:endParaRPr/>
          </a:p>
          <a:p>
            <a:pPr indent="0" lvl="0" marL="0" marR="0" rtl="0" algn="just">
              <a:lnSpc>
                <a:spcPct val="150000"/>
              </a:lnSpc>
              <a:spcBef>
                <a:spcPts val="800"/>
              </a:spcBef>
              <a:spcAft>
                <a:spcPts val="0"/>
              </a:spcAft>
              <a:buSzPts val="2400"/>
              <a:buNone/>
            </a:pPr>
            <a:r>
              <a:rPr lang="en-GB" sz="2400"/>
              <a:t>                              Average Stock</a:t>
            </a:r>
            <a:endParaRPr/>
          </a:p>
          <a:p>
            <a:pPr indent="0" lvl="0" marL="0" marR="0" rtl="0" algn="just">
              <a:lnSpc>
                <a:spcPct val="150000"/>
              </a:lnSpc>
              <a:spcBef>
                <a:spcPts val="800"/>
              </a:spcBef>
              <a:spcAft>
                <a:spcPts val="0"/>
              </a:spcAft>
              <a:buSzPts val="2400"/>
              <a:buNone/>
            </a:pPr>
            <a:r>
              <a:rPr lang="en-GB" sz="2400"/>
              <a:t>Average Debtors = Opening debtors + Closing debtors</a:t>
            </a:r>
            <a:endParaRPr/>
          </a:p>
          <a:p>
            <a:pPr indent="0" lvl="0" marL="0" marR="0" rtl="0" algn="just">
              <a:lnSpc>
                <a:spcPct val="150000"/>
              </a:lnSpc>
              <a:spcBef>
                <a:spcPts val="800"/>
              </a:spcBef>
              <a:spcAft>
                <a:spcPts val="0"/>
              </a:spcAft>
              <a:buSzPts val="2400"/>
              <a:buNone/>
            </a:pPr>
            <a:r>
              <a:rPr lang="en-GB" sz="2400"/>
              <a:t>                                                     2</a:t>
            </a:r>
            <a:endParaRPr/>
          </a:p>
          <a:p>
            <a:pPr indent="0" lvl="0" marL="0" marR="0" rtl="0" algn="just">
              <a:lnSpc>
                <a:spcPct val="150000"/>
              </a:lnSpc>
              <a:spcBef>
                <a:spcPts val="800"/>
              </a:spcBef>
              <a:spcAft>
                <a:spcPts val="0"/>
              </a:spcAft>
              <a:buSzPts val="2400"/>
              <a:buNone/>
            </a:pPr>
            <a:r>
              <a:rPr lang="en-GB" sz="2400"/>
              <a:t>Assume the opening debtors was 89,000 and all sales are on credit</a:t>
            </a:r>
            <a:endParaRPr/>
          </a:p>
          <a:p>
            <a:pPr indent="0" lvl="0" marL="0" marR="0" rtl="0" algn="just">
              <a:lnSpc>
                <a:spcPct val="150000"/>
              </a:lnSpc>
              <a:spcBef>
                <a:spcPts val="800"/>
              </a:spcBef>
              <a:spcAft>
                <a:spcPts val="0"/>
              </a:spcAft>
              <a:buSzPts val="2400"/>
              <a:buNone/>
            </a:pPr>
            <a:r>
              <a:rPr lang="en-GB" sz="2400"/>
              <a:t>Debtor Turnover = 850,000 = </a:t>
            </a:r>
            <a:r>
              <a:rPr b="1" lang="en-GB" sz="2400"/>
              <a:t>10.625</a:t>
            </a:r>
            <a:endParaRPr/>
          </a:p>
          <a:p>
            <a:pPr indent="0" lvl="0" marL="0" marR="0" rtl="0" algn="just">
              <a:lnSpc>
                <a:spcPct val="150000"/>
              </a:lnSpc>
              <a:spcBef>
                <a:spcPts val="800"/>
              </a:spcBef>
              <a:spcAft>
                <a:spcPts val="0"/>
              </a:spcAft>
              <a:buSzPts val="2400"/>
              <a:buNone/>
            </a:pPr>
            <a:r>
              <a:rPr lang="en-GB" sz="2400"/>
              <a:t>                            80,000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56" name="Google Shape;756;p7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57" name="Google Shape;757;p7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58" name="Google Shape;758;p76"/>
          <p:cNvCxnSpPr/>
          <p:nvPr/>
        </p:nvCxnSpPr>
        <p:spPr>
          <a:xfrm>
            <a:off x="3124200" y="2781300"/>
            <a:ext cx="1930400" cy="0"/>
          </a:xfrm>
          <a:prstGeom prst="straightConnector1">
            <a:avLst/>
          </a:prstGeom>
          <a:noFill/>
          <a:ln cap="flat" cmpd="sng" w="9525">
            <a:solidFill>
              <a:schemeClr val="accent1"/>
            </a:solidFill>
            <a:prstDash val="solid"/>
            <a:round/>
            <a:headEnd len="sm" w="sm" type="none"/>
            <a:tailEnd len="sm" w="sm" type="none"/>
          </a:ln>
        </p:spPr>
      </p:cxnSp>
      <p:cxnSp>
        <p:nvCxnSpPr>
          <p:cNvPr id="759" name="Google Shape;759;p76"/>
          <p:cNvCxnSpPr/>
          <p:nvPr/>
        </p:nvCxnSpPr>
        <p:spPr>
          <a:xfrm>
            <a:off x="3149600" y="4114800"/>
            <a:ext cx="4343400" cy="0"/>
          </a:xfrm>
          <a:prstGeom prst="straightConnector1">
            <a:avLst/>
          </a:prstGeom>
          <a:noFill/>
          <a:ln cap="flat" cmpd="sng" w="9525">
            <a:solidFill>
              <a:schemeClr val="accent1"/>
            </a:solidFill>
            <a:prstDash val="solid"/>
            <a:round/>
            <a:headEnd len="sm" w="sm" type="none"/>
            <a:tailEnd len="sm" w="sm" type="none"/>
          </a:ln>
        </p:spPr>
      </p:cxnSp>
      <p:cxnSp>
        <p:nvCxnSpPr>
          <p:cNvPr id="760" name="Google Shape;760;p76"/>
          <p:cNvCxnSpPr/>
          <p:nvPr/>
        </p:nvCxnSpPr>
        <p:spPr>
          <a:xfrm>
            <a:off x="2946400" y="6057900"/>
            <a:ext cx="11811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64" name="Shape 764"/>
        <p:cNvGrpSpPr/>
        <p:nvPr/>
      </p:nvGrpSpPr>
      <p:grpSpPr>
        <a:xfrm>
          <a:off x="0" y="0"/>
          <a:ext cx="0" cy="0"/>
          <a:chOff x="0" y="0"/>
          <a:chExt cx="0" cy="0"/>
        </a:xfrm>
      </p:grpSpPr>
      <p:sp>
        <p:nvSpPr>
          <p:cNvPr id="765" name="Google Shape;765;p77"/>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66" name="Google Shape;766;p7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ACTIVITY RATIOS</a:t>
            </a:r>
            <a:endParaRPr/>
          </a:p>
          <a:p>
            <a:pPr indent="0" lvl="0" marL="0" marR="0" rtl="0" algn="just">
              <a:lnSpc>
                <a:spcPct val="150000"/>
              </a:lnSpc>
              <a:spcBef>
                <a:spcPts val="800"/>
              </a:spcBef>
              <a:spcAft>
                <a:spcPts val="0"/>
              </a:spcAft>
              <a:buSzPts val="2400"/>
              <a:buNone/>
            </a:pPr>
            <a:r>
              <a:rPr lang="en-GB" sz="2400"/>
              <a:t>Average Collection Period   = 360</a:t>
            </a:r>
            <a:endParaRPr/>
          </a:p>
          <a:p>
            <a:pPr indent="0" lvl="0" marL="0" marR="0" rtl="0" algn="just">
              <a:lnSpc>
                <a:spcPct val="150000"/>
              </a:lnSpc>
              <a:spcBef>
                <a:spcPts val="800"/>
              </a:spcBef>
              <a:spcAft>
                <a:spcPts val="0"/>
              </a:spcAft>
              <a:buSzPts val="2400"/>
              <a:buNone/>
            </a:pPr>
            <a:r>
              <a:rPr lang="en-GB" sz="2400"/>
              <a:t>                                            Debtors turnover </a:t>
            </a:r>
            <a:endParaRPr/>
          </a:p>
          <a:p>
            <a:pPr indent="0" lvl="0" marL="0" marR="0" rtl="0" algn="just">
              <a:lnSpc>
                <a:spcPct val="150000"/>
              </a:lnSpc>
              <a:spcBef>
                <a:spcPts val="800"/>
              </a:spcBef>
              <a:spcAft>
                <a:spcPts val="0"/>
              </a:spcAft>
              <a:buSzPts val="2400"/>
              <a:buNone/>
            </a:pPr>
            <a:r>
              <a:rPr b="1" lang="en-GB" sz="2400"/>
              <a:t>=  34 days</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67" name="Google Shape;767;p7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68" name="Google Shape;768;p7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69" name="Google Shape;769;p77"/>
          <p:cNvCxnSpPr/>
          <p:nvPr/>
        </p:nvCxnSpPr>
        <p:spPr>
          <a:xfrm>
            <a:off x="4394200" y="2781300"/>
            <a:ext cx="19304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73" name="Shape 773"/>
        <p:cNvGrpSpPr/>
        <p:nvPr/>
      </p:nvGrpSpPr>
      <p:grpSpPr>
        <a:xfrm>
          <a:off x="0" y="0"/>
          <a:ext cx="0" cy="0"/>
          <a:chOff x="0" y="0"/>
          <a:chExt cx="0" cy="0"/>
        </a:xfrm>
      </p:grpSpPr>
      <p:sp>
        <p:nvSpPr>
          <p:cNvPr id="774" name="Google Shape;774;p78"/>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75" name="Google Shape;775;p7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ACTIVITY RATIOS</a:t>
            </a:r>
            <a:endParaRPr/>
          </a:p>
          <a:p>
            <a:pPr indent="0" lvl="0" marL="0" marR="0" rtl="0" algn="just">
              <a:lnSpc>
                <a:spcPct val="150000"/>
              </a:lnSpc>
              <a:spcBef>
                <a:spcPts val="800"/>
              </a:spcBef>
              <a:spcAft>
                <a:spcPts val="0"/>
              </a:spcAft>
              <a:buSzPts val="2400"/>
              <a:buNone/>
            </a:pPr>
            <a:r>
              <a:rPr lang="en-GB" sz="2400"/>
              <a:t>Creditors Turnover = Credit Purchases</a:t>
            </a:r>
            <a:endParaRPr/>
          </a:p>
          <a:p>
            <a:pPr indent="0" lvl="0" marL="0" marR="0" rtl="0" algn="just">
              <a:lnSpc>
                <a:spcPct val="150000"/>
              </a:lnSpc>
              <a:spcBef>
                <a:spcPts val="800"/>
              </a:spcBef>
              <a:spcAft>
                <a:spcPts val="0"/>
              </a:spcAft>
              <a:buSzPts val="2400"/>
              <a:buNone/>
            </a:pPr>
            <a:r>
              <a:rPr lang="en-GB" sz="2400"/>
              <a:t>                               Average Creditors</a:t>
            </a:r>
            <a:endParaRPr/>
          </a:p>
          <a:p>
            <a:pPr indent="0" lvl="0" marL="0" marR="0" rtl="0" algn="just">
              <a:lnSpc>
                <a:spcPct val="150000"/>
              </a:lnSpc>
              <a:spcBef>
                <a:spcPts val="800"/>
              </a:spcBef>
              <a:spcAft>
                <a:spcPts val="0"/>
              </a:spcAft>
              <a:buSzPts val="2400"/>
              <a:buNone/>
            </a:pPr>
            <a:r>
              <a:rPr lang="en-GB" sz="2400"/>
              <a:t>  =545,250 = </a:t>
            </a:r>
            <a:r>
              <a:rPr b="1" lang="en-GB" sz="2400"/>
              <a:t>4.2 times</a:t>
            </a:r>
            <a:endParaRPr/>
          </a:p>
          <a:p>
            <a:pPr indent="0" lvl="0" marL="0" marR="0" rtl="0" algn="just">
              <a:lnSpc>
                <a:spcPct val="150000"/>
              </a:lnSpc>
              <a:spcBef>
                <a:spcPts val="800"/>
              </a:spcBef>
              <a:spcAft>
                <a:spcPts val="0"/>
              </a:spcAft>
              <a:buSzPts val="2400"/>
              <a:buNone/>
            </a:pPr>
            <a:r>
              <a:rPr lang="en-GB" sz="2400"/>
              <a:t>    130,000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76" name="Google Shape;776;p7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77" name="Google Shape;777;p7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78" name="Google Shape;778;p78"/>
          <p:cNvCxnSpPr/>
          <p:nvPr/>
        </p:nvCxnSpPr>
        <p:spPr>
          <a:xfrm>
            <a:off x="3238500" y="2819400"/>
            <a:ext cx="1930400" cy="0"/>
          </a:xfrm>
          <a:prstGeom prst="straightConnector1">
            <a:avLst/>
          </a:prstGeom>
          <a:noFill/>
          <a:ln cap="flat" cmpd="sng" w="9525">
            <a:solidFill>
              <a:schemeClr val="accent1"/>
            </a:solidFill>
            <a:prstDash val="solid"/>
            <a:round/>
            <a:headEnd len="sm" w="sm" type="none"/>
            <a:tailEnd len="sm" w="sm" type="none"/>
          </a:ln>
        </p:spPr>
      </p:cxnSp>
      <p:cxnSp>
        <p:nvCxnSpPr>
          <p:cNvPr id="779" name="Google Shape;779;p78"/>
          <p:cNvCxnSpPr/>
          <p:nvPr/>
        </p:nvCxnSpPr>
        <p:spPr>
          <a:xfrm>
            <a:off x="1003300" y="4127500"/>
            <a:ext cx="12827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83" name="Shape 783"/>
        <p:cNvGrpSpPr/>
        <p:nvPr/>
      </p:nvGrpSpPr>
      <p:grpSpPr>
        <a:xfrm>
          <a:off x="0" y="0"/>
          <a:ext cx="0" cy="0"/>
          <a:chOff x="0" y="0"/>
          <a:chExt cx="0" cy="0"/>
        </a:xfrm>
      </p:grpSpPr>
      <p:sp>
        <p:nvSpPr>
          <p:cNvPr id="784" name="Google Shape;784;p79"/>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85" name="Google Shape;785;p7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ACTIVITY RATIOS</a:t>
            </a:r>
            <a:endParaRPr/>
          </a:p>
          <a:p>
            <a:pPr indent="0" lvl="0" marL="0" marR="0" rtl="0" algn="just">
              <a:lnSpc>
                <a:spcPct val="150000"/>
              </a:lnSpc>
              <a:spcBef>
                <a:spcPts val="800"/>
              </a:spcBef>
              <a:spcAft>
                <a:spcPts val="0"/>
              </a:spcAft>
              <a:buSzPts val="2400"/>
              <a:buNone/>
            </a:pPr>
            <a:r>
              <a:rPr lang="en-GB" sz="2400"/>
              <a:t>Non-Current Assets Turnover (Fixed Assets Turnover)</a:t>
            </a:r>
            <a:endParaRPr/>
          </a:p>
          <a:p>
            <a:pPr indent="0" lvl="0" marL="0" marR="0" rtl="0" algn="just">
              <a:lnSpc>
                <a:spcPct val="150000"/>
              </a:lnSpc>
              <a:spcBef>
                <a:spcPts val="800"/>
              </a:spcBef>
              <a:spcAft>
                <a:spcPts val="0"/>
              </a:spcAft>
              <a:buSzPts val="2400"/>
              <a:buNone/>
            </a:pPr>
            <a:r>
              <a:rPr lang="en-GB" sz="2400"/>
              <a:t>= Sales</a:t>
            </a:r>
            <a:endParaRPr/>
          </a:p>
          <a:p>
            <a:pPr indent="0" lvl="0" marL="0" marR="0" rtl="0" algn="just">
              <a:lnSpc>
                <a:spcPct val="150000"/>
              </a:lnSpc>
              <a:spcBef>
                <a:spcPts val="800"/>
              </a:spcBef>
              <a:spcAft>
                <a:spcPts val="0"/>
              </a:spcAft>
              <a:buSzPts val="2400"/>
              <a:buNone/>
            </a:pPr>
            <a:r>
              <a:rPr lang="en-GB" sz="2400"/>
              <a:t>   Average Fixed Assets</a:t>
            </a:r>
            <a:endParaRPr/>
          </a:p>
          <a:p>
            <a:pPr indent="0" lvl="0" marL="0" marR="0" rtl="0" algn="just">
              <a:lnSpc>
                <a:spcPct val="150000"/>
              </a:lnSpc>
              <a:spcBef>
                <a:spcPts val="800"/>
              </a:spcBef>
              <a:spcAft>
                <a:spcPts val="0"/>
              </a:spcAft>
              <a:buSzPts val="2400"/>
              <a:buNone/>
            </a:pPr>
            <a:r>
              <a:rPr lang="en-GB" sz="2400"/>
              <a:t>A.F.A = 340,000 + 330,000 = 670,000 = 335,000</a:t>
            </a:r>
            <a:endParaRPr/>
          </a:p>
          <a:p>
            <a:pPr indent="0" lvl="0" marL="0" marR="0" rtl="0" algn="just">
              <a:lnSpc>
                <a:spcPct val="150000"/>
              </a:lnSpc>
              <a:spcBef>
                <a:spcPts val="800"/>
              </a:spcBef>
              <a:spcAft>
                <a:spcPts val="0"/>
              </a:spcAft>
              <a:buSzPts val="2400"/>
              <a:buNone/>
            </a:pPr>
            <a:r>
              <a:rPr lang="en-GB" sz="2400"/>
              <a:t>                           2                       2</a:t>
            </a:r>
            <a:endParaRPr/>
          </a:p>
          <a:p>
            <a:pPr indent="0" lvl="0" marL="0" marR="0" rtl="0" algn="just">
              <a:lnSpc>
                <a:spcPct val="150000"/>
              </a:lnSpc>
              <a:spcBef>
                <a:spcPts val="800"/>
              </a:spcBef>
              <a:spcAft>
                <a:spcPts val="0"/>
              </a:spcAft>
              <a:buSzPts val="2400"/>
              <a:buNone/>
            </a:pPr>
            <a:r>
              <a:rPr lang="en-GB" sz="2400"/>
              <a:t>= 850,000 = </a:t>
            </a:r>
            <a:r>
              <a:rPr b="1" lang="en-GB" sz="2400"/>
              <a:t>2.54 times</a:t>
            </a:r>
            <a:endParaRPr/>
          </a:p>
          <a:p>
            <a:pPr indent="0" lvl="0" marL="0" marR="0" rtl="0" algn="just">
              <a:lnSpc>
                <a:spcPct val="150000"/>
              </a:lnSpc>
              <a:spcBef>
                <a:spcPts val="800"/>
              </a:spcBef>
              <a:spcAft>
                <a:spcPts val="0"/>
              </a:spcAft>
              <a:buSzPts val="2400"/>
              <a:buNone/>
            </a:pPr>
            <a:r>
              <a:rPr lang="en-GB" sz="2400"/>
              <a:t>   335,000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86" name="Google Shape;786;p7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87" name="Google Shape;787;p7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88" name="Google Shape;788;p79"/>
          <p:cNvCxnSpPr/>
          <p:nvPr/>
        </p:nvCxnSpPr>
        <p:spPr>
          <a:xfrm>
            <a:off x="1003300" y="3454400"/>
            <a:ext cx="2476500" cy="0"/>
          </a:xfrm>
          <a:prstGeom prst="straightConnector1">
            <a:avLst/>
          </a:prstGeom>
          <a:noFill/>
          <a:ln cap="flat" cmpd="sng" w="9525">
            <a:solidFill>
              <a:schemeClr val="accent1"/>
            </a:solidFill>
            <a:prstDash val="solid"/>
            <a:round/>
            <a:headEnd len="sm" w="sm" type="none"/>
            <a:tailEnd len="sm" w="sm" type="none"/>
          </a:ln>
        </p:spPr>
      </p:cxnSp>
      <p:cxnSp>
        <p:nvCxnSpPr>
          <p:cNvPr id="789" name="Google Shape;789;p79"/>
          <p:cNvCxnSpPr/>
          <p:nvPr/>
        </p:nvCxnSpPr>
        <p:spPr>
          <a:xfrm>
            <a:off x="1003300" y="6045200"/>
            <a:ext cx="1143000" cy="0"/>
          </a:xfrm>
          <a:prstGeom prst="straightConnector1">
            <a:avLst/>
          </a:prstGeom>
          <a:noFill/>
          <a:ln cap="flat" cmpd="sng" w="9525">
            <a:solidFill>
              <a:schemeClr val="accent1"/>
            </a:solidFill>
            <a:prstDash val="solid"/>
            <a:round/>
            <a:headEnd len="sm" w="sm" type="none"/>
            <a:tailEnd len="sm" w="sm" type="none"/>
          </a:ln>
        </p:spPr>
      </p:cxnSp>
      <p:cxnSp>
        <p:nvCxnSpPr>
          <p:cNvPr id="790" name="Google Shape;790;p79"/>
          <p:cNvCxnSpPr/>
          <p:nvPr/>
        </p:nvCxnSpPr>
        <p:spPr>
          <a:xfrm>
            <a:off x="1663700" y="4813300"/>
            <a:ext cx="2590800" cy="0"/>
          </a:xfrm>
          <a:prstGeom prst="straightConnector1">
            <a:avLst/>
          </a:prstGeom>
          <a:noFill/>
          <a:ln cap="flat" cmpd="sng" w="9525">
            <a:solidFill>
              <a:schemeClr val="accent1"/>
            </a:solidFill>
            <a:prstDash val="solid"/>
            <a:round/>
            <a:headEnd len="sm" w="sm" type="none"/>
            <a:tailEnd len="sm" w="sm" type="none"/>
          </a:ln>
        </p:spPr>
      </p:cxnSp>
      <p:cxnSp>
        <p:nvCxnSpPr>
          <p:cNvPr id="791" name="Google Shape;791;p79"/>
          <p:cNvCxnSpPr/>
          <p:nvPr/>
        </p:nvCxnSpPr>
        <p:spPr>
          <a:xfrm>
            <a:off x="4572000" y="4813300"/>
            <a:ext cx="11684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95" name="Shape 795"/>
        <p:cNvGrpSpPr/>
        <p:nvPr/>
      </p:nvGrpSpPr>
      <p:grpSpPr>
        <a:xfrm>
          <a:off x="0" y="0"/>
          <a:ext cx="0" cy="0"/>
          <a:chOff x="0" y="0"/>
          <a:chExt cx="0" cy="0"/>
        </a:xfrm>
      </p:grpSpPr>
      <p:sp>
        <p:nvSpPr>
          <p:cNvPr id="796" name="Google Shape;796;p80"/>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797" name="Google Shape;797;p8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ACTIVITY RATIOS</a:t>
            </a:r>
            <a:endParaRPr/>
          </a:p>
          <a:p>
            <a:pPr indent="0" lvl="0" marL="0" marR="0" rtl="0" algn="just">
              <a:lnSpc>
                <a:spcPct val="150000"/>
              </a:lnSpc>
              <a:spcBef>
                <a:spcPts val="800"/>
              </a:spcBef>
              <a:spcAft>
                <a:spcPts val="0"/>
              </a:spcAft>
              <a:buSzPts val="2400"/>
              <a:buNone/>
            </a:pPr>
            <a:r>
              <a:rPr lang="en-GB" sz="2400"/>
              <a:t>Total Assets Turnover</a:t>
            </a:r>
            <a:endParaRPr/>
          </a:p>
          <a:p>
            <a:pPr indent="0" lvl="0" marL="0" marR="0" rtl="0" algn="just">
              <a:lnSpc>
                <a:spcPct val="150000"/>
              </a:lnSpc>
              <a:spcBef>
                <a:spcPts val="800"/>
              </a:spcBef>
              <a:spcAft>
                <a:spcPts val="0"/>
              </a:spcAft>
              <a:buSzPts val="2400"/>
              <a:buNone/>
            </a:pPr>
            <a:r>
              <a:rPr lang="en-GB" sz="2400"/>
              <a:t>= Sales</a:t>
            </a:r>
            <a:endParaRPr/>
          </a:p>
          <a:p>
            <a:pPr indent="0" lvl="0" marL="0" marR="0" rtl="0" algn="just">
              <a:lnSpc>
                <a:spcPct val="150000"/>
              </a:lnSpc>
              <a:spcBef>
                <a:spcPts val="800"/>
              </a:spcBef>
              <a:spcAft>
                <a:spcPts val="0"/>
              </a:spcAft>
              <a:buSzPts val="2400"/>
              <a:buNone/>
            </a:pPr>
            <a:r>
              <a:rPr lang="en-GB" sz="2400"/>
              <a:t>   Total Assets</a:t>
            </a:r>
            <a:endParaRPr/>
          </a:p>
          <a:p>
            <a:pPr indent="0" lvl="0" marL="0" marR="0" rtl="0" algn="just">
              <a:lnSpc>
                <a:spcPct val="150000"/>
              </a:lnSpc>
              <a:spcBef>
                <a:spcPts val="800"/>
              </a:spcBef>
              <a:spcAft>
                <a:spcPts val="0"/>
              </a:spcAft>
              <a:buSzPts val="2400"/>
              <a:buNone/>
            </a:pPr>
            <a:r>
              <a:rPr lang="en-GB" sz="2400"/>
              <a:t>= 850,000   =   </a:t>
            </a:r>
            <a:r>
              <a:rPr b="1" lang="en-GB" sz="2400"/>
              <a:t>1.046 times</a:t>
            </a:r>
            <a:endParaRPr/>
          </a:p>
          <a:p>
            <a:pPr indent="0" lvl="0" marL="0" marR="0" rtl="0" algn="just">
              <a:lnSpc>
                <a:spcPct val="150000"/>
              </a:lnSpc>
              <a:spcBef>
                <a:spcPts val="800"/>
              </a:spcBef>
              <a:spcAft>
                <a:spcPts val="0"/>
              </a:spcAft>
              <a:buSzPts val="2400"/>
              <a:buNone/>
            </a:pPr>
            <a:r>
              <a:rPr lang="en-GB" sz="2400"/>
              <a:t>   580,000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798" name="Google Shape;798;p8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99" name="Google Shape;799;p8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00" name="Google Shape;800;p80"/>
          <p:cNvCxnSpPr/>
          <p:nvPr/>
        </p:nvCxnSpPr>
        <p:spPr>
          <a:xfrm>
            <a:off x="1003300" y="3429000"/>
            <a:ext cx="1473200" cy="0"/>
          </a:xfrm>
          <a:prstGeom prst="straightConnector1">
            <a:avLst/>
          </a:prstGeom>
          <a:noFill/>
          <a:ln cap="flat" cmpd="sng" w="9525">
            <a:solidFill>
              <a:schemeClr val="accent1"/>
            </a:solidFill>
            <a:prstDash val="solid"/>
            <a:round/>
            <a:headEnd len="sm" w="sm" type="none"/>
            <a:tailEnd len="sm" w="sm" type="none"/>
          </a:ln>
        </p:spPr>
      </p:cxnSp>
      <p:cxnSp>
        <p:nvCxnSpPr>
          <p:cNvPr id="801" name="Google Shape;801;p80"/>
          <p:cNvCxnSpPr/>
          <p:nvPr/>
        </p:nvCxnSpPr>
        <p:spPr>
          <a:xfrm>
            <a:off x="977900" y="4711700"/>
            <a:ext cx="11684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05" name="Shape 805"/>
        <p:cNvGrpSpPr/>
        <p:nvPr/>
      </p:nvGrpSpPr>
      <p:grpSpPr>
        <a:xfrm>
          <a:off x="0" y="0"/>
          <a:ext cx="0" cy="0"/>
          <a:chOff x="0" y="0"/>
          <a:chExt cx="0" cy="0"/>
        </a:xfrm>
      </p:grpSpPr>
      <p:sp>
        <p:nvSpPr>
          <p:cNvPr id="806" name="Google Shape;806;p81"/>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807" name="Google Shape;807;p8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PROFITABILITY RATIOS</a:t>
            </a:r>
            <a:endParaRPr/>
          </a:p>
          <a:p>
            <a:pPr indent="0" lvl="0" marL="0" marR="0" rtl="0" algn="just">
              <a:lnSpc>
                <a:spcPct val="150000"/>
              </a:lnSpc>
              <a:spcBef>
                <a:spcPts val="800"/>
              </a:spcBef>
              <a:spcAft>
                <a:spcPts val="0"/>
              </a:spcAft>
              <a:buSzPts val="2400"/>
              <a:buNone/>
            </a:pPr>
            <a:r>
              <a:rPr b="1" lang="en-GB" sz="2400"/>
              <a:t>Profitability in Relation to Sales</a:t>
            </a:r>
            <a:endParaRPr/>
          </a:p>
          <a:p>
            <a:pPr indent="0" lvl="0" marL="0" marR="0" rtl="0" algn="just">
              <a:lnSpc>
                <a:spcPct val="150000"/>
              </a:lnSpc>
              <a:spcBef>
                <a:spcPts val="800"/>
              </a:spcBef>
              <a:spcAft>
                <a:spcPts val="0"/>
              </a:spcAft>
              <a:buSzPts val="2400"/>
              <a:buNone/>
            </a:pPr>
            <a:r>
              <a:rPr lang="en-GB" sz="2400"/>
              <a:t>Gross Profit Margin</a:t>
            </a:r>
            <a:endParaRPr/>
          </a:p>
          <a:p>
            <a:pPr indent="0" lvl="0" marL="0" marR="0" rtl="0" algn="just">
              <a:lnSpc>
                <a:spcPct val="150000"/>
              </a:lnSpc>
              <a:spcBef>
                <a:spcPts val="800"/>
              </a:spcBef>
              <a:spcAft>
                <a:spcPts val="0"/>
              </a:spcAft>
              <a:buSzPts val="2400"/>
              <a:buNone/>
            </a:pPr>
            <a:r>
              <a:rPr lang="en-GB" sz="2400"/>
              <a:t>= Gross Profit     =  165,000  =  </a:t>
            </a:r>
            <a:r>
              <a:rPr b="1" lang="en-GB" sz="2400"/>
              <a:t>19%</a:t>
            </a:r>
            <a:endParaRPr/>
          </a:p>
          <a:p>
            <a:pPr indent="0" lvl="0" marL="0" marR="0" rtl="0" algn="just">
              <a:lnSpc>
                <a:spcPct val="150000"/>
              </a:lnSpc>
              <a:spcBef>
                <a:spcPts val="800"/>
              </a:spcBef>
              <a:spcAft>
                <a:spcPts val="0"/>
              </a:spcAft>
              <a:buSzPts val="2400"/>
              <a:buNone/>
            </a:pPr>
            <a:r>
              <a:rPr lang="en-GB" sz="2400"/>
              <a:t>   Sales                   850,000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808" name="Google Shape;808;p8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09" name="Google Shape;809;p8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10" name="Google Shape;810;p81"/>
          <p:cNvCxnSpPr/>
          <p:nvPr/>
        </p:nvCxnSpPr>
        <p:spPr>
          <a:xfrm>
            <a:off x="977900" y="4064000"/>
            <a:ext cx="1460500" cy="0"/>
          </a:xfrm>
          <a:prstGeom prst="straightConnector1">
            <a:avLst/>
          </a:prstGeom>
          <a:noFill/>
          <a:ln cap="flat" cmpd="sng" w="9525">
            <a:solidFill>
              <a:schemeClr val="accent1"/>
            </a:solidFill>
            <a:prstDash val="solid"/>
            <a:round/>
            <a:headEnd len="sm" w="sm" type="none"/>
            <a:tailEnd len="sm" w="sm" type="none"/>
          </a:ln>
        </p:spPr>
      </p:cxnSp>
      <p:cxnSp>
        <p:nvCxnSpPr>
          <p:cNvPr id="811" name="Google Shape;811;p81"/>
          <p:cNvCxnSpPr/>
          <p:nvPr/>
        </p:nvCxnSpPr>
        <p:spPr>
          <a:xfrm>
            <a:off x="3124200" y="4064000"/>
            <a:ext cx="13462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15" name="Shape 815"/>
        <p:cNvGrpSpPr/>
        <p:nvPr/>
      </p:nvGrpSpPr>
      <p:grpSpPr>
        <a:xfrm>
          <a:off x="0" y="0"/>
          <a:ext cx="0" cy="0"/>
          <a:chOff x="0" y="0"/>
          <a:chExt cx="0" cy="0"/>
        </a:xfrm>
      </p:grpSpPr>
      <p:sp>
        <p:nvSpPr>
          <p:cNvPr id="816" name="Google Shape;816;p82"/>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817" name="Google Shape;817;p8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PROFITABILITY RATIOS</a:t>
            </a:r>
            <a:endParaRPr/>
          </a:p>
          <a:p>
            <a:pPr indent="0" lvl="0" marL="0" marR="0" rtl="0" algn="just">
              <a:lnSpc>
                <a:spcPct val="150000"/>
              </a:lnSpc>
              <a:spcBef>
                <a:spcPts val="800"/>
              </a:spcBef>
              <a:spcAft>
                <a:spcPts val="0"/>
              </a:spcAft>
              <a:buSzPts val="2400"/>
              <a:buNone/>
            </a:pPr>
            <a:r>
              <a:rPr b="1" lang="en-GB" sz="2400"/>
              <a:t>Profitability in Relation to Sales</a:t>
            </a:r>
            <a:endParaRPr/>
          </a:p>
          <a:p>
            <a:pPr indent="0" lvl="0" marL="0" marR="0" rtl="0" algn="just">
              <a:lnSpc>
                <a:spcPct val="150000"/>
              </a:lnSpc>
              <a:spcBef>
                <a:spcPts val="800"/>
              </a:spcBef>
              <a:spcAft>
                <a:spcPts val="0"/>
              </a:spcAft>
              <a:buSzPts val="2400"/>
              <a:buNone/>
            </a:pPr>
            <a:r>
              <a:rPr lang="en-GB" sz="2400"/>
              <a:t>Net Profit Margin</a:t>
            </a:r>
            <a:endParaRPr/>
          </a:p>
          <a:p>
            <a:pPr indent="0" lvl="0" marL="0" marR="0" rtl="0" algn="just">
              <a:lnSpc>
                <a:spcPct val="150000"/>
              </a:lnSpc>
              <a:spcBef>
                <a:spcPts val="800"/>
              </a:spcBef>
              <a:spcAft>
                <a:spcPts val="0"/>
              </a:spcAft>
              <a:buSzPts val="2400"/>
              <a:buNone/>
            </a:pPr>
            <a:r>
              <a:rPr lang="en-GB" sz="2400"/>
              <a:t>= Net Profit     =  75,000  =  </a:t>
            </a:r>
            <a:r>
              <a:rPr b="1" lang="en-GB" sz="2400"/>
              <a:t>9%</a:t>
            </a:r>
            <a:endParaRPr/>
          </a:p>
          <a:p>
            <a:pPr indent="0" lvl="0" marL="0" marR="0" rtl="0" algn="just">
              <a:lnSpc>
                <a:spcPct val="150000"/>
              </a:lnSpc>
              <a:spcBef>
                <a:spcPts val="800"/>
              </a:spcBef>
              <a:spcAft>
                <a:spcPts val="0"/>
              </a:spcAft>
              <a:buSzPts val="2400"/>
              <a:buNone/>
            </a:pPr>
            <a:r>
              <a:rPr lang="en-GB" sz="2400"/>
              <a:t>   Sales                850,000</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p:txBody>
      </p:sp>
      <p:sp>
        <p:nvSpPr>
          <p:cNvPr id="818" name="Google Shape;818;p8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19" name="Google Shape;819;p8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20" name="Google Shape;820;p82"/>
          <p:cNvCxnSpPr/>
          <p:nvPr/>
        </p:nvCxnSpPr>
        <p:spPr>
          <a:xfrm>
            <a:off x="977900" y="4064000"/>
            <a:ext cx="1460500" cy="0"/>
          </a:xfrm>
          <a:prstGeom prst="straightConnector1">
            <a:avLst/>
          </a:prstGeom>
          <a:noFill/>
          <a:ln cap="flat" cmpd="sng" w="9525">
            <a:solidFill>
              <a:schemeClr val="accent1"/>
            </a:solidFill>
            <a:prstDash val="solid"/>
            <a:round/>
            <a:headEnd len="sm" w="sm" type="none"/>
            <a:tailEnd len="sm" w="sm" type="none"/>
          </a:ln>
        </p:spPr>
      </p:cxnSp>
      <p:cxnSp>
        <p:nvCxnSpPr>
          <p:cNvPr id="821" name="Google Shape;821;p82"/>
          <p:cNvCxnSpPr/>
          <p:nvPr/>
        </p:nvCxnSpPr>
        <p:spPr>
          <a:xfrm>
            <a:off x="2882900" y="4064000"/>
            <a:ext cx="13462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25" name="Shape 825"/>
        <p:cNvGrpSpPr/>
        <p:nvPr/>
      </p:nvGrpSpPr>
      <p:grpSpPr>
        <a:xfrm>
          <a:off x="0" y="0"/>
          <a:ext cx="0" cy="0"/>
          <a:chOff x="0" y="0"/>
          <a:chExt cx="0" cy="0"/>
        </a:xfrm>
      </p:grpSpPr>
      <p:sp>
        <p:nvSpPr>
          <p:cNvPr id="826" name="Google Shape;826;p83"/>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827" name="Google Shape;827;p8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PROFITABILITY RATIOS</a:t>
            </a:r>
            <a:endParaRPr/>
          </a:p>
          <a:p>
            <a:pPr indent="0" lvl="0" marL="0" marR="0" rtl="0" algn="just">
              <a:lnSpc>
                <a:spcPct val="150000"/>
              </a:lnSpc>
              <a:spcBef>
                <a:spcPts val="800"/>
              </a:spcBef>
              <a:spcAft>
                <a:spcPts val="0"/>
              </a:spcAft>
              <a:buSzPts val="2400"/>
              <a:buNone/>
            </a:pPr>
            <a:r>
              <a:rPr lang="en-GB" sz="2400"/>
              <a:t>Return On Investment</a:t>
            </a:r>
            <a:endParaRPr/>
          </a:p>
          <a:p>
            <a:pPr indent="0" lvl="0" marL="0" marR="0" rtl="0" algn="just">
              <a:lnSpc>
                <a:spcPct val="150000"/>
              </a:lnSpc>
              <a:spcBef>
                <a:spcPts val="800"/>
              </a:spcBef>
              <a:spcAft>
                <a:spcPts val="0"/>
              </a:spcAft>
              <a:buSzPts val="2400"/>
              <a:buNone/>
            </a:pPr>
            <a:r>
              <a:rPr lang="en-GB" sz="2400"/>
              <a:t>= Net Profit after tax</a:t>
            </a:r>
            <a:endParaRPr/>
          </a:p>
          <a:p>
            <a:pPr indent="0" lvl="0" marL="0" marR="0" rtl="0" algn="just">
              <a:lnSpc>
                <a:spcPct val="150000"/>
              </a:lnSpc>
              <a:spcBef>
                <a:spcPts val="800"/>
              </a:spcBef>
              <a:spcAft>
                <a:spcPts val="0"/>
              </a:spcAft>
              <a:buSzPts val="2400"/>
              <a:buNone/>
            </a:pPr>
            <a:r>
              <a:rPr lang="en-GB" sz="2400"/>
              <a:t>   Total Assets</a:t>
            </a:r>
            <a:endParaRPr/>
          </a:p>
          <a:p>
            <a:pPr indent="0" lvl="0" marL="0" marR="0" rtl="0" algn="just">
              <a:lnSpc>
                <a:spcPct val="150000"/>
              </a:lnSpc>
              <a:spcBef>
                <a:spcPts val="800"/>
              </a:spcBef>
              <a:spcAft>
                <a:spcPts val="0"/>
              </a:spcAft>
              <a:buSzPts val="2400"/>
              <a:buNone/>
            </a:pPr>
            <a:r>
              <a:rPr lang="en-GB" sz="2400"/>
              <a:t>= 75,000 = </a:t>
            </a:r>
            <a:r>
              <a:rPr b="1" lang="en-GB" sz="2400"/>
              <a:t>13%</a:t>
            </a:r>
            <a:endParaRPr/>
          </a:p>
          <a:p>
            <a:pPr indent="0" lvl="0" marL="0" marR="0" rtl="0" algn="just">
              <a:lnSpc>
                <a:spcPct val="150000"/>
              </a:lnSpc>
              <a:spcBef>
                <a:spcPts val="800"/>
              </a:spcBef>
              <a:spcAft>
                <a:spcPts val="0"/>
              </a:spcAft>
              <a:buSzPts val="2400"/>
              <a:buNone/>
            </a:pPr>
            <a:r>
              <a:rPr lang="en-GB" sz="2400"/>
              <a:t>   580,000</a:t>
            </a:r>
            <a:endParaRPr/>
          </a:p>
          <a:p>
            <a:pPr indent="0" lvl="0" marL="0" marR="0" rtl="0" algn="just">
              <a:lnSpc>
                <a:spcPct val="150000"/>
              </a:lnSpc>
              <a:spcBef>
                <a:spcPts val="800"/>
              </a:spcBef>
              <a:spcAft>
                <a:spcPts val="0"/>
              </a:spcAft>
              <a:buSzPts val="2400"/>
              <a:buNone/>
            </a:pPr>
            <a:r>
              <a:t/>
            </a:r>
            <a:endParaRPr sz="2400"/>
          </a:p>
        </p:txBody>
      </p:sp>
      <p:sp>
        <p:nvSpPr>
          <p:cNvPr id="828" name="Google Shape;828;p8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29" name="Google Shape;829;p8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30" name="Google Shape;830;p83"/>
          <p:cNvCxnSpPr/>
          <p:nvPr/>
        </p:nvCxnSpPr>
        <p:spPr>
          <a:xfrm>
            <a:off x="952500" y="3429000"/>
            <a:ext cx="2514600" cy="0"/>
          </a:xfrm>
          <a:prstGeom prst="straightConnector1">
            <a:avLst/>
          </a:prstGeom>
          <a:noFill/>
          <a:ln cap="flat" cmpd="sng" w="9525">
            <a:solidFill>
              <a:schemeClr val="accent1"/>
            </a:solidFill>
            <a:prstDash val="solid"/>
            <a:round/>
            <a:headEnd len="sm" w="sm" type="none"/>
            <a:tailEnd len="sm" w="sm" type="none"/>
          </a:ln>
        </p:spPr>
      </p:cxnSp>
      <p:cxnSp>
        <p:nvCxnSpPr>
          <p:cNvPr id="831" name="Google Shape;831;p83"/>
          <p:cNvCxnSpPr/>
          <p:nvPr/>
        </p:nvCxnSpPr>
        <p:spPr>
          <a:xfrm>
            <a:off x="952500" y="4749800"/>
            <a:ext cx="13462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5" name="Shape 835"/>
        <p:cNvGrpSpPr/>
        <p:nvPr/>
      </p:nvGrpSpPr>
      <p:grpSpPr>
        <a:xfrm>
          <a:off x="0" y="0"/>
          <a:ext cx="0" cy="0"/>
          <a:chOff x="0" y="0"/>
          <a:chExt cx="0" cy="0"/>
        </a:xfrm>
      </p:grpSpPr>
      <p:sp>
        <p:nvSpPr>
          <p:cNvPr id="836" name="Google Shape;836;p84"/>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837" name="Google Shape;837;p8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PROFITABILITY RATIOS</a:t>
            </a:r>
            <a:endParaRPr/>
          </a:p>
          <a:p>
            <a:pPr indent="0" lvl="0" marL="0" marR="0" rtl="0" algn="just">
              <a:lnSpc>
                <a:spcPct val="150000"/>
              </a:lnSpc>
              <a:spcBef>
                <a:spcPts val="800"/>
              </a:spcBef>
              <a:spcAft>
                <a:spcPts val="0"/>
              </a:spcAft>
              <a:buSzPts val="2400"/>
              <a:buNone/>
            </a:pPr>
            <a:r>
              <a:rPr lang="en-GB" sz="2400"/>
              <a:t>Return On Capital Employed</a:t>
            </a:r>
            <a:endParaRPr/>
          </a:p>
          <a:p>
            <a:pPr indent="0" lvl="0" marL="0" marR="0" rtl="0" algn="just">
              <a:lnSpc>
                <a:spcPct val="150000"/>
              </a:lnSpc>
              <a:spcBef>
                <a:spcPts val="800"/>
              </a:spcBef>
              <a:spcAft>
                <a:spcPts val="0"/>
              </a:spcAft>
              <a:buSzPts val="2400"/>
              <a:buNone/>
            </a:pPr>
            <a:r>
              <a:rPr lang="en-GB" sz="2400"/>
              <a:t>= Net Profit after tax</a:t>
            </a:r>
            <a:endParaRPr/>
          </a:p>
          <a:p>
            <a:pPr indent="0" lvl="0" marL="0" marR="0" rtl="0" algn="just">
              <a:lnSpc>
                <a:spcPct val="150000"/>
              </a:lnSpc>
              <a:spcBef>
                <a:spcPts val="800"/>
              </a:spcBef>
              <a:spcAft>
                <a:spcPts val="0"/>
              </a:spcAft>
              <a:buSzPts val="2400"/>
              <a:buNone/>
            </a:pPr>
            <a:r>
              <a:rPr lang="en-GB" sz="2400"/>
              <a:t>   Net Assets</a:t>
            </a:r>
            <a:endParaRPr/>
          </a:p>
          <a:p>
            <a:pPr indent="0" lvl="0" marL="0" marR="0" rtl="0" algn="just">
              <a:lnSpc>
                <a:spcPct val="150000"/>
              </a:lnSpc>
              <a:spcBef>
                <a:spcPts val="800"/>
              </a:spcBef>
              <a:spcAft>
                <a:spcPts val="0"/>
              </a:spcAft>
              <a:buSzPts val="2400"/>
              <a:buNone/>
            </a:pPr>
            <a:r>
              <a:rPr lang="en-GB" sz="2400"/>
              <a:t>= 750,000 = </a:t>
            </a:r>
            <a:r>
              <a:rPr b="1" lang="en-GB" sz="2400"/>
              <a:t>17%</a:t>
            </a:r>
            <a:endParaRPr/>
          </a:p>
          <a:p>
            <a:pPr indent="0" lvl="0" marL="0" marR="0" rtl="0" algn="just">
              <a:lnSpc>
                <a:spcPct val="150000"/>
              </a:lnSpc>
              <a:spcBef>
                <a:spcPts val="800"/>
              </a:spcBef>
              <a:spcAft>
                <a:spcPts val="0"/>
              </a:spcAft>
              <a:buSzPts val="2400"/>
              <a:buNone/>
            </a:pPr>
            <a:r>
              <a:rPr lang="en-GB" sz="2400"/>
              <a:t>   450,000</a:t>
            </a:r>
            <a:endParaRPr/>
          </a:p>
          <a:p>
            <a:pPr indent="0" lvl="0" marL="0" marR="0" rtl="0" algn="just">
              <a:lnSpc>
                <a:spcPct val="150000"/>
              </a:lnSpc>
              <a:spcBef>
                <a:spcPts val="800"/>
              </a:spcBef>
              <a:spcAft>
                <a:spcPts val="0"/>
              </a:spcAft>
              <a:buSzPts val="2400"/>
              <a:buNone/>
            </a:pPr>
            <a:r>
              <a:t/>
            </a:r>
            <a:endParaRPr sz="2400"/>
          </a:p>
        </p:txBody>
      </p:sp>
      <p:sp>
        <p:nvSpPr>
          <p:cNvPr id="838" name="Google Shape;838;p8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39" name="Google Shape;839;p8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40" name="Google Shape;840;p84"/>
          <p:cNvCxnSpPr/>
          <p:nvPr/>
        </p:nvCxnSpPr>
        <p:spPr>
          <a:xfrm>
            <a:off x="952500" y="3429000"/>
            <a:ext cx="2514600" cy="0"/>
          </a:xfrm>
          <a:prstGeom prst="straightConnector1">
            <a:avLst/>
          </a:prstGeom>
          <a:noFill/>
          <a:ln cap="flat" cmpd="sng" w="9525">
            <a:solidFill>
              <a:schemeClr val="accent1"/>
            </a:solidFill>
            <a:prstDash val="solid"/>
            <a:round/>
            <a:headEnd len="sm" w="sm" type="none"/>
            <a:tailEnd len="sm" w="sm" type="none"/>
          </a:ln>
        </p:spPr>
      </p:cxnSp>
      <p:cxnSp>
        <p:nvCxnSpPr>
          <p:cNvPr id="841" name="Google Shape;841;p84"/>
          <p:cNvCxnSpPr/>
          <p:nvPr/>
        </p:nvCxnSpPr>
        <p:spPr>
          <a:xfrm>
            <a:off x="952500" y="4749800"/>
            <a:ext cx="13462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5" name="Shape 845"/>
        <p:cNvGrpSpPr/>
        <p:nvPr/>
      </p:nvGrpSpPr>
      <p:grpSpPr>
        <a:xfrm>
          <a:off x="0" y="0"/>
          <a:ext cx="0" cy="0"/>
          <a:chOff x="0" y="0"/>
          <a:chExt cx="0" cy="0"/>
        </a:xfrm>
      </p:grpSpPr>
      <p:sp>
        <p:nvSpPr>
          <p:cNvPr id="846" name="Google Shape;846;p85"/>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847" name="Google Shape;847;p8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PROFITABILITY RATIOS</a:t>
            </a:r>
            <a:endParaRPr/>
          </a:p>
          <a:p>
            <a:pPr indent="0" lvl="0" marL="0" marR="0" rtl="0" algn="just">
              <a:lnSpc>
                <a:spcPct val="150000"/>
              </a:lnSpc>
              <a:spcBef>
                <a:spcPts val="800"/>
              </a:spcBef>
              <a:spcAft>
                <a:spcPts val="0"/>
              </a:spcAft>
              <a:buSzPts val="2400"/>
              <a:buNone/>
            </a:pPr>
            <a:r>
              <a:rPr lang="en-GB" sz="2400"/>
              <a:t>Return On Equity</a:t>
            </a:r>
            <a:endParaRPr/>
          </a:p>
          <a:p>
            <a:pPr indent="0" lvl="0" marL="0" marR="0" rtl="0" algn="just">
              <a:lnSpc>
                <a:spcPct val="150000"/>
              </a:lnSpc>
              <a:spcBef>
                <a:spcPts val="800"/>
              </a:spcBef>
              <a:spcAft>
                <a:spcPts val="0"/>
              </a:spcAft>
              <a:buSzPts val="2400"/>
              <a:buNone/>
            </a:pPr>
            <a:r>
              <a:rPr lang="en-GB" sz="2400"/>
              <a:t>= Earnings after tax</a:t>
            </a:r>
            <a:endParaRPr/>
          </a:p>
          <a:p>
            <a:pPr indent="0" lvl="0" marL="0" marR="0" rtl="0" algn="just">
              <a:lnSpc>
                <a:spcPct val="150000"/>
              </a:lnSpc>
              <a:spcBef>
                <a:spcPts val="800"/>
              </a:spcBef>
              <a:spcAft>
                <a:spcPts val="0"/>
              </a:spcAft>
              <a:buSzPts val="2400"/>
              <a:buNone/>
            </a:pPr>
            <a:r>
              <a:rPr lang="en-GB" sz="2400"/>
              <a:t>   Net worth</a:t>
            </a:r>
            <a:endParaRPr/>
          </a:p>
          <a:p>
            <a:pPr indent="0" lvl="0" marL="0" marR="0" rtl="0" algn="just">
              <a:lnSpc>
                <a:spcPct val="150000"/>
              </a:lnSpc>
              <a:spcBef>
                <a:spcPts val="800"/>
              </a:spcBef>
              <a:spcAft>
                <a:spcPts val="0"/>
              </a:spcAft>
              <a:buSzPts val="2400"/>
              <a:buNone/>
            </a:pPr>
            <a:r>
              <a:rPr lang="en-GB" sz="2400"/>
              <a:t>= 75,000   = </a:t>
            </a:r>
            <a:r>
              <a:rPr b="1" lang="en-GB" sz="2400"/>
              <a:t>21%</a:t>
            </a:r>
            <a:endParaRPr/>
          </a:p>
          <a:p>
            <a:pPr indent="0" lvl="0" marL="0" marR="0" rtl="0" algn="just">
              <a:lnSpc>
                <a:spcPct val="150000"/>
              </a:lnSpc>
              <a:spcBef>
                <a:spcPts val="800"/>
              </a:spcBef>
              <a:spcAft>
                <a:spcPts val="0"/>
              </a:spcAft>
              <a:buSzPts val="2400"/>
              <a:buNone/>
            </a:pPr>
            <a:r>
              <a:rPr lang="en-GB" sz="2400"/>
              <a:t>   850,000</a:t>
            </a:r>
            <a:endParaRPr/>
          </a:p>
          <a:p>
            <a:pPr indent="0" lvl="0" marL="0" marR="0" rtl="0" algn="just">
              <a:lnSpc>
                <a:spcPct val="150000"/>
              </a:lnSpc>
              <a:spcBef>
                <a:spcPts val="800"/>
              </a:spcBef>
              <a:spcAft>
                <a:spcPts val="0"/>
              </a:spcAft>
              <a:buSzPts val="2400"/>
              <a:buNone/>
            </a:pPr>
            <a:r>
              <a:t/>
            </a:r>
            <a:endParaRPr sz="2400"/>
          </a:p>
        </p:txBody>
      </p:sp>
      <p:sp>
        <p:nvSpPr>
          <p:cNvPr id="848" name="Google Shape;848;p8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49" name="Google Shape;849;p8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50" name="Google Shape;850;p85"/>
          <p:cNvCxnSpPr/>
          <p:nvPr/>
        </p:nvCxnSpPr>
        <p:spPr>
          <a:xfrm>
            <a:off x="952500" y="3429000"/>
            <a:ext cx="2514600" cy="0"/>
          </a:xfrm>
          <a:prstGeom prst="straightConnector1">
            <a:avLst/>
          </a:prstGeom>
          <a:noFill/>
          <a:ln cap="flat" cmpd="sng" w="9525">
            <a:solidFill>
              <a:schemeClr val="accent1"/>
            </a:solidFill>
            <a:prstDash val="solid"/>
            <a:round/>
            <a:headEnd len="sm" w="sm" type="none"/>
            <a:tailEnd len="sm" w="sm" type="none"/>
          </a:ln>
        </p:spPr>
      </p:cxnSp>
      <p:cxnSp>
        <p:nvCxnSpPr>
          <p:cNvPr id="851" name="Google Shape;851;p85"/>
          <p:cNvCxnSpPr/>
          <p:nvPr/>
        </p:nvCxnSpPr>
        <p:spPr>
          <a:xfrm>
            <a:off x="952500" y="4749800"/>
            <a:ext cx="13462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55" name="Shape 855"/>
        <p:cNvGrpSpPr/>
        <p:nvPr/>
      </p:nvGrpSpPr>
      <p:grpSpPr>
        <a:xfrm>
          <a:off x="0" y="0"/>
          <a:ext cx="0" cy="0"/>
          <a:chOff x="0" y="0"/>
          <a:chExt cx="0" cy="0"/>
        </a:xfrm>
      </p:grpSpPr>
      <p:sp>
        <p:nvSpPr>
          <p:cNvPr id="856" name="Google Shape;856;p86"/>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857" name="Google Shape;857;p8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EQUITY RATIOS</a:t>
            </a:r>
            <a:endParaRPr/>
          </a:p>
          <a:p>
            <a:pPr indent="0" lvl="0" marL="0" marR="0" rtl="0" algn="just">
              <a:lnSpc>
                <a:spcPct val="150000"/>
              </a:lnSpc>
              <a:spcBef>
                <a:spcPts val="800"/>
              </a:spcBef>
              <a:spcAft>
                <a:spcPts val="0"/>
              </a:spcAft>
              <a:buSzPts val="2400"/>
              <a:buNone/>
            </a:pPr>
            <a:r>
              <a:rPr lang="en-GB" sz="2400"/>
              <a:t>Earnings Per Share (EPS)</a:t>
            </a:r>
            <a:endParaRPr/>
          </a:p>
          <a:p>
            <a:pPr indent="0" lvl="0" marL="0" marR="0" rtl="0" algn="just">
              <a:lnSpc>
                <a:spcPct val="150000"/>
              </a:lnSpc>
              <a:spcBef>
                <a:spcPts val="800"/>
              </a:spcBef>
              <a:spcAft>
                <a:spcPts val="0"/>
              </a:spcAft>
              <a:buSzPts val="2400"/>
              <a:buNone/>
            </a:pPr>
            <a:r>
              <a:rPr lang="en-GB" sz="2400"/>
              <a:t>EPS = Earnings attributable to ordinary shareholders</a:t>
            </a:r>
            <a:endParaRPr/>
          </a:p>
          <a:p>
            <a:pPr indent="0" lvl="0" marL="0" marR="0" rtl="0" algn="just">
              <a:lnSpc>
                <a:spcPct val="150000"/>
              </a:lnSpc>
              <a:spcBef>
                <a:spcPts val="800"/>
              </a:spcBef>
              <a:spcAft>
                <a:spcPts val="0"/>
              </a:spcAft>
              <a:buSzPts val="2400"/>
              <a:buNone/>
            </a:pPr>
            <a:r>
              <a:rPr lang="en-GB" sz="2400"/>
              <a:t>          No. of ordinary shares outstanding.</a:t>
            </a:r>
            <a:endParaRPr/>
          </a:p>
          <a:p>
            <a:pPr indent="0" lvl="0" marL="0" marR="0" rtl="0" algn="just">
              <a:lnSpc>
                <a:spcPct val="150000"/>
              </a:lnSpc>
              <a:spcBef>
                <a:spcPts val="800"/>
              </a:spcBef>
              <a:spcAft>
                <a:spcPts val="0"/>
              </a:spcAft>
              <a:buSzPts val="2400"/>
              <a:buNone/>
            </a:pPr>
            <a:r>
              <a:rPr lang="en-GB" sz="2400"/>
              <a:t>= 75,000</a:t>
            </a:r>
            <a:endParaRPr/>
          </a:p>
          <a:p>
            <a:pPr indent="0" lvl="0" marL="0" marR="0" rtl="0" algn="just">
              <a:lnSpc>
                <a:spcPct val="150000"/>
              </a:lnSpc>
              <a:spcBef>
                <a:spcPts val="800"/>
              </a:spcBef>
              <a:spcAft>
                <a:spcPts val="0"/>
              </a:spcAft>
              <a:buSzPts val="2400"/>
              <a:buNone/>
            </a:pPr>
            <a:r>
              <a:rPr lang="en-GB" sz="2400"/>
              <a:t>   20,000</a:t>
            </a:r>
            <a:endParaRPr/>
          </a:p>
          <a:p>
            <a:pPr indent="0" lvl="0" marL="0" marR="0" rtl="0" algn="just">
              <a:lnSpc>
                <a:spcPct val="150000"/>
              </a:lnSpc>
              <a:spcBef>
                <a:spcPts val="800"/>
              </a:spcBef>
              <a:spcAft>
                <a:spcPts val="0"/>
              </a:spcAft>
              <a:buSzPts val="2400"/>
              <a:buNone/>
            </a:pPr>
            <a:r>
              <a:rPr b="1" lang="en-GB" sz="2400"/>
              <a:t>= 3.75</a:t>
            </a:r>
            <a:endParaRPr/>
          </a:p>
          <a:p>
            <a:pPr indent="0" lvl="0" marL="0" marR="0" rtl="0" algn="just">
              <a:lnSpc>
                <a:spcPct val="150000"/>
              </a:lnSpc>
              <a:spcBef>
                <a:spcPts val="800"/>
              </a:spcBef>
              <a:spcAft>
                <a:spcPts val="0"/>
              </a:spcAft>
              <a:buSzPts val="2400"/>
              <a:buNone/>
            </a:pPr>
            <a:r>
              <a:t/>
            </a:r>
            <a:endParaRPr sz="2400"/>
          </a:p>
        </p:txBody>
      </p:sp>
      <p:sp>
        <p:nvSpPr>
          <p:cNvPr id="858" name="Google Shape;858;p8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59" name="Google Shape;859;p8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60" name="Google Shape;860;p86"/>
          <p:cNvCxnSpPr/>
          <p:nvPr/>
        </p:nvCxnSpPr>
        <p:spPr>
          <a:xfrm>
            <a:off x="1511300" y="3429000"/>
            <a:ext cx="5626100" cy="0"/>
          </a:xfrm>
          <a:prstGeom prst="straightConnector1">
            <a:avLst/>
          </a:prstGeom>
          <a:noFill/>
          <a:ln cap="flat" cmpd="sng" w="9525">
            <a:solidFill>
              <a:schemeClr val="accent1"/>
            </a:solidFill>
            <a:prstDash val="solid"/>
            <a:round/>
            <a:headEnd len="sm" w="sm" type="none"/>
            <a:tailEnd len="sm" w="sm" type="none"/>
          </a:ln>
        </p:spPr>
      </p:cxnSp>
      <p:cxnSp>
        <p:nvCxnSpPr>
          <p:cNvPr id="861" name="Google Shape;861;p86"/>
          <p:cNvCxnSpPr/>
          <p:nvPr/>
        </p:nvCxnSpPr>
        <p:spPr>
          <a:xfrm>
            <a:off x="952500" y="4749800"/>
            <a:ext cx="13462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5" name="Shape 865"/>
        <p:cNvGrpSpPr/>
        <p:nvPr/>
      </p:nvGrpSpPr>
      <p:grpSpPr>
        <a:xfrm>
          <a:off x="0" y="0"/>
          <a:ext cx="0" cy="0"/>
          <a:chOff x="0" y="0"/>
          <a:chExt cx="0" cy="0"/>
        </a:xfrm>
      </p:grpSpPr>
      <p:sp>
        <p:nvSpPr>
          <p:cNvPr id="866" name="Google Shape;866;p87"/>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867" name="Google Shape;867;p8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EQUITY RATIOS</a:t>
            </a:r>
            <a:endParaRPr/>
          </a:p>
          <a:p>
            <a:pPr indent="0" lvl="0" marL="0" marR="0" rtl="0" algn="just">
              <a:lnSpc>
                <a:spcPct val="150000"/>
              </a:lnSpc>
              <a:spcBef>
                <a:spcPts val="800"/>
              </a:spcBef>
              <a:spcAft>
                <a:spcPts val="0"/>
              </a:spcAft>
              <a:buSzPts val="2400"/>
              <a:buNone/>
            </a:pPr>
            <a:r>
              <a:rPr lang="en-GB" sz="2400"/>
              <a:t>Earnings Yield</a:t>
            </a:r>
            <a:endParaRPr/>
          </a:p>
          <a:p>
            <a:pPr indent="0" lvl="0" marL="0" marR="0" rtl="0" algn="just">
              <a:lnSpc>
                <a:spcPct val="150000"/>
              </a:lnSpc>
              <a:spcBef>
                <a:spcPts val="800"/>
              </a:spcBef>
              <a:spcAft>
                <a:spcPts val="0"/>
              </a:spcAft>
              <a:buSzPts val="2400"/>
              <a:buNone/>
            </a:pPr>
            <a:r>
              <a:rPr lang="en-GB" sz="2400"/>
              <a:t>= Earnings Per Share</a:t>
            </a:r>
            <a:endParaRPr/>
          </a:p>
          <a:p>
            <a:pPr indent="0" lvl="0" marL="0" marR="0" rtl="0" algn="just">
              <a:lnSpc>
                <a:spcPct val="150000"/>
              </a:lnSpc>
              <a:spcBef>
                <a:spcPts val="800"/>
              </a:spcBef>
              <a:spcAft>
                <a:spcPts val="0"/>
              </a:spcAft>
              <a:buSzPts val="2400"/>
              <a:buNone/>
            </a:pPr>
            <a:r>
              <a:rPr lang="en-GB" sz="2400"/>
              <a:t>   Market price per share</a:t>
            </a:r>
            <a:endParaRPr/>
          </a:p>
          <a:p>
            <a:pPr indent="0" lvl="0" marL="0" marR="0" rtl="0" algn="just">
              <a:lnSpc>
                <a:spcPct val="150000"/>
              </a:lnSpc>
              <a:spcBef>
                <a:spcPts val="800"/>
              </a:spcBef>
              <a:spcAft>
                <a:spcPts val="0"/>
              </a:spcAft>
              <a:buSzPts val="2400"/>
              <a:buNone/>
            </a:pPr>
            <a:r>
              <a:rPr lang="en-GB" sz="2400"/>
              <a:t>Assume that the market price for the ABC’S shares is Sh20/Share.</a:t>
            </a:r>
            <a:endParaRPr/>
          </a:p>
          <a:p>
            <a:pPr indent="0" lvl="0" marL="0" marR="0" rtl="0" algn="just">
              <a:lnSpc>
                <a:spcPct val="150000"/>
              </a:lnSpc>
              <a:spcBef>
                <a:spcPts val="800"/>
              </a:spcBef>
              <a:spcAft>
                <a:spcPts val="0"/>
              </a:spcAft>
              <a:buSzPts val="2400"/>
              <a:buNone/>
            </a:pPr>
            <a:r>
              <a:rPr lang="en-GB" sz="2400"/>
              <a:t>= 3.75   * 100% = </a:t>
            </a:r>
            <a:r>
              <a:rPr b="1" lang="en-GB" sz="2400"/>
              <a:t>19%</a:t>
            </a:r>
            <a:endParaRPr/>
          </a:p>
          <a:p>
            <a:pPr indent="0" lvl="0" marL="0" marR="0" rtl="0" algn="just">
              <a:lnSpc>
                <a:spcPct val="150000"/>
              </a:lnSpc>
              <a:spcBef>
                <a:spcPts val="800"/>
              </a:spcBef>
              <a:spcAft>
                <a:spcPts val="0"/>
              </a:spcAft>
              <a:buSzPts val="2400"/>
              <a:buNone/>
            </a:pPr>
            <a:r>
              <a:rPr lang="en-GB" sz="2400"/>
              <a:t>    20</a:t>
            </a:r>
            <a:endParaRPr/>
          </a:p>
          <a:p>
            <a:pPr indent="0" lvl="0" marL="0" marR="0" rtl="0" algn="just">
              <a:lnSpc>
                <a:spcPct val="150000"/>
              </a:lnSpc>
              <a:spcBef>
                <a:spcPts val="800"/>
              </a:spcBef>
              <a:spcAft>
                <a:spcPts val="0"/>
              </a:spcAft>
              <a:buSzPts val="2400"/>
              <a:buNone/>
            </a:pPr>
            <a:r>
              <a:t/>
            </a:r>
            <a:endParaRPr sz="2400"/>
          </a:p>
        </p:txBody>
      </p:sp>
      <p:sp>
        <p:nvSpPr>
          <p:cNvPr id="868" name="Google Shape;868;p8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69" name="Google Shape;869;p8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70" name="Google Shape;870;p87"/>
          <p:cNvCxnSpPr/>
          <p:nvPr/>
        </p:nvCxnSpPr>
        <p:spPr>
          <a:xfrm>
            <a:off x="952500" y="3429000"/>
            <a:ext cx="3175000" cy="0"/>
          </a:xfrm>
          <a:prstGeom prst="straightConnector1">
            <a:avLst/>
          </a:prstGeom>
          <a:noFill/>
          <a:ln cap="flat" cmpd="sng" w="9525">
            <a:solidFill>
              <a:schemeClr val="accent1"/>
            </a:solidFill>
            <a:prstDash val="solid"/>
            <a:round/>
            <a:headEnd len="sm" w="sm" type="none"/>
            <a:tailEnd len="sm" w="sm" type="none"/>
          </a:ln>
        </p:spPr>
      </p:cxnSp>
      <p:cxnSp>
        <p:nvCxnSpPr>
          <p:cNvPr id="871" name="Google Shape;871;p87"/>
          <p:cNvCxnSpPr/>
          <p:nvPr/>
        </p:nvCxnSpPr>
        <p:spPr>
          <a:xfrm>
            <a:off x="952500" y="5372100"/>
            <a:ext cx="6858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75" name="Shape 875"/>
        <p:cNvGrpSpPr/>
        <p:nvPr/>
      </p:nvGrpSpPr>
      <p:grpSpPr>
        <a:xfrm>
          <a:off x="0" y="0"/>
          <a:ext cx="0" cy="0"/>
          <a:chOff x="0" y="0"/>
          <a:chExt cx="0" cy="0"/>
        </a:xfrm>
      </p:grpSpPr>
      <p:sp>
        <p:nvSpPr>
          <p:cNvPr id="876" name="Google Shape;876;p88"/>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SUGGESTED SOLUTIONS : ILLUSTRATION ONE</a:t>
            </a:r>
            <a:endParaRPr/>
          </a:p>
        </p:txBody>
      </p:sp>
      <p:sp>
        <p:nvSpPr>
          <p:cNvPr id="877" name="Google Shape;877;p8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EQUITY RATIOS</a:t>
            </a:r>
            <a:endParaRPr/>
          </a:p>
          <a:p>
            <a:pPr indent="0" lvl="0" marL="0" marR="0" rtl="0" algn="just">
              <a:lnSpc>
                <a:spcPct val="150000"/>
              </a:lnSpc>
              <a:spcBef>
                <a:spcPts val="800"/>
              </a:spcBef>
              <a:spcAft>
                <a:spcPts val="0"/>
              </a:spcAft>
              <a:buSzPts val="2400"/>
              <a:buNone/>
            </a:pPr>
            <a:r>
              <a:rPr lang="en-GB" sz="2400"/>
              <a:t>Dividend Per Share (DPS)</a:t>
            </a:r>
            <a:endParaRPr/>
          </a:p>
          <a:p>
            <a:pPr indent="0" lvl="0" marL="0" marR="0" rtl="0" algn="just">
              <a:lnSpc>
                <a:spcPct val="150000"/>
              </a:lnSpc>
              <a:spcBef>
                <a:spcPts val="800"/>
              </a:spcBef>
              <a:spcAft>
                <a:spcPts val="0"/>
              </a:spcAft>
              <a:buSzPts val="2400"/>
              <a:buNone/>
            </a:pPr>
            <a:r>
              <a:rPr lang="en-GB" sz="2400"/>
              <a:t>= Total Dividend (ordinary shareholders) </a:t>
            </a:r>
            <a:endParaRPr/>
          </a:p>
          <a:p>
            <a:pPr indent="0" lvl="0" marL="0" marR="0" rtl="0" algn="just">
              <a:lnSpc>
                <a:spcPct val="150000"/>
              </a:lnSpc>
              <a:spcBef>
                <a:spcPts val="800"/>
              </a:spcBef>
              <a:spcAft>
                <a:spcPts val="0"/>
              </a:spcAft>
              <a:buSzPts val="2400"/>
              <a:buNone/>
            </a:pPr>
            <a:r>
              <a:rPr lang="en-GB" sz="2400"/>
              <a:t>   Ordinary shares outstanding.</a:t>
            </a:r>
            <a:endParaRPr/>
          </a:p>
          <a:p>
            <a:pPr indent="0" lvl="0" marL="0" marR="0" rtl="0" algn="just">
              <a:lnSpc>
                <a:spcPct val="150000"/>
              </a:lnSpc>
              <a:spcBef>
                <a:spcPts val="800"/>
              </a:spcBef>
              <a:spcAft>
                <a:spcPts val="0"/>
              </a:spcAft>
              <a:buSzPts val="2400"/>
              <a:buNone/>
            </a:pPr>
            <a:r>
              <a:rPr lang="en-GB" sz="2400"/>
              <a:t>= 15,000</a:t>
            </a:r>
            <a:endParaRPr/>
          </a:p>
          <a:p>
            <a:pPr indent="0" lvl="0" marL="0" marR="0" rtl="0" algn="just">
              <a:lnSpc>
                <a:spcPct val="150000"/>
              </a:lnSpc>
              <a:spcBef>
                <a:spcPts val="800"/>
              </a:spcBef>
              <a:spcAft>
                <a:spcPts val="0"/>
              </a:spcAft>
              <a:buSzPts val="2400"/>
              <a:buNone/>
            </a:pPr>
            <a:r>
              <a:rPr lang="en-GB" sz="2400"/>
              <a:t>   20,000</a:t>
            </a:r>
            <a:endParaRPr/>
          </a:p>
          <a:p>
            <a:pPr indent="0" lvl="0" marL="0" marR="0" rtl="0" algn="just">
              <a:lnSpc>
                <a:spcPct val="150000"/>
              </a:lnSpc>
              <a:spcBef>
                <a:spcPts val="800"/>
              </a:spcBef>
              <a:spcAft>
                <a:spcPts val="0"/>
              </a:spcAft>
              <a:buSzPts val="2400"/>
              <a:buNone/>
            </a:pPr>
            <a:r>
              <a:rPr b="1" lang="en-GB" sz="2400"/>
              <a:t>= 0.75 cts per share</a:t>
            </a:r>
            <a:endParaRPr/>
          </a:p>
          <a:p>
            <a:pPr indent="0" lvl="0" marL="0" marR="0" rtl="0" algn="just">
              <a:lnSpc>
                <a:spcPct val="150000"/>
              </a:lnSpc>
              <a:spcBef>
                <a:spcPts val="800"/>
              </a:spcBef>
              <a:spcAft>
                <a:spcPts val="0"/>
              </a:spcAft>
              <a:buSzPts val="2400"/>
              <a:buNone/>
            </a:pPr>
            <a:r>
              <a:t/>
            </a:r>
            <a:endParaRPr sz="2400"/>
          </a:p>
        </p:txBody>
      </p:sp>
      <p:sp>
        <p:nvSpPr>
          <p:cNvPr id="878" name="Google Shape;878;p8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79" name="Google Shape;879;p8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80" name="Google Shape;880;p88"/>
          <p:cNvCxnSpPr/>
          <p:nvPr/>
        </p:nvCxnSpPr>
        <p:spPr>
          <a:xfrm>
            <a:off x="952500" y="3429000"/>
            <a:ext cx="4737100" cy="0"/>
          </a:xfrm>
          <a:prstGeom prst="straightConnector1">
            <a:avLst/>
          </a:prstGeom>
          <a:noFill/>
          <a:ln cap="flat" cmpd="sng" w="9525">
            <a:solidFill>
              <a:schemeClr val="accent1"/>
            </a:solidFill>
            <a:prstDash val="solid"/>
            <a:round/>
            <a:headEnd len="sm" w="sm" type="none"/>
            <a:tailEnd len="sm" w="sm" type="none"/>
          </a:ln>
        </p:spPr>
      </p:cxnSp>
      <p:cxnSp>
        <p:nvCxnSpPr>
          <p:cNvPr id="881" name="Google Shape;881;p88"/>
          <p:cNvCxnSpPr/>
          <p:nvPr/>
        </p:nvCxnSpPr>
        <p:spPr>
          <a:xfrm>
            <a:off x="1041400" y="4711700"/>
            <a:ext cx="990600" cy="0"/>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
</file>

<file path=ppt/slides/slide8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85" name="Shape 885"/>
        <p:cNvGrpSpPr/>
        <p:nvPr/>
      </p:nvGrpSpPr>
      <p:grpSpPr>
        <a:xfrm>
          <a:off x="0" y="0"/>
          <a:ext cx="0" cy="0"/>
          <a:chOff x="0" y="0"/>
          <a:chExt cx="0" cy="0"/>
        </a:xfrm>
      </p:grpSpPr>
      <p:sp>
        <p:nvSpPr>
          <p:cNvPr id="886" name="Google Shape;886;p89"/>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TREND AND INDUSTRIAL ANALYSIS</a:t>
            </a:r>
            <a:endParaRPr/>
          </a:p>
        </p:txBody>
      </p:sp>
      <p:sp>
        <p:nvSpPr>
          <p:cNvPr id="887" name="Google Shape;887;p8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Trend analysis involves comparison of the firm’s performance in a given year with other past years e.g. comparison of liquidity ratios for the past five years.  </a:t>
            </a:r>
            <a:endParaRPr/>
          </a:p>
          <a:p>
            <a:pPr indent="0" lvl="0" marL="0" marR="0" rtl="0" algn="just">
              <a:lnSpc>
                <a:spcPct val="150000"/>
              </a:lnSpc>
              <a:spcBef>
                <a:spcPts val="800"/>
              </a:spcBef>
              <a:spcAft>
                <a:spcPts val="0"/>
              </a:spcAft>
              <a:buSzPts val="2400"/>
              <a:buNone/>
            </a:pPr>
            <a:r>
              <a:rPr lang="en-GB" sz="2400"/>
              <a:t>Industrial analysis involves comparison of the firm’s performance in a given year with that of average industrial performance or norm. </a:t>
            </a:r>
            <a:endParaRPr/>
          </a:p>
        </p:txBody>
      </p:sp>
      <p:sp>
        <p:nvSpPr>
          <p:cNvPr id="888" name="Google Shape;888;p8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89" name="Google Shape;889;p8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93" name="Shape 893"/>
        <p:cNvGrpSpPr/>
        <p:nvPr/>
      </p:nvGrpSpPr>
      <p:grpSpPr>
        <a:xfrm>
          <a:off x="0" y="0"/>
          <a:ext cx="0" cy="0"/>
          <a:chOff x="0" y="0"/>
          <a:chExt cx="0" cy="0"/>
        </a:xfrm>
      </p:grpSpPr>
      <p:sp>
        <p:nvSpPr>
          <p:cNvPr id="894" name="Google Shape;894;p90"/>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TREND AND INDUSTRIAL ANALYSIS</a:t>
            </a:r>
            <a:endParaRPr/>
          </a:p>
        </p:txBody>
      </p:sp>
      <p:sp>
        <p:nvSpPr>
          <p:cNvPr id="895" name="Google Shape;895;p9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When carrying out trend and industrial analysis, the following four critical issues must be noted: </a:t>
            </a:r>
            <a:endParaRPr/>
          </a:p>
          <a:p>
            <a:pPr indent="0" lvl="0" marL="0" marR="0" rtl="0" algn="just">
              <a:lnSpc>
                <a:spcPct val="150000"/>
              </a:lnSpc>
              <a:spcBef>
                <a:spcPts val="800"/>
              </a:spcBef>
              <a:spcAft>
                <a:spcPts val="0"/>
              </a:spcAft>
              <a:buSzPts val="2400"/>
              <a:buNone/>
            </a:pPr>
            <a:r>
              <a:rPr lang="en-GB" sz="2400"/>
              <a:t>1. If a given category of ratios given identify the ratios in this category e.g. when requested to comment on the liquidity position, identify liquidity ratios.  If the ratios are given identify the category of the ratios e.g. when requested to comment on times interest earned ration identify it a gearing ratio. </a:t>
            </a:r>
            <a:endParaRPr/>
          </a:p>
        </p:txBody>
      </p:sp>
      <p:sp>
        <p:nvSpPr>
          <p:cNvPr id="896" name="Google Shape;896;p9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97" name="Google Shape;897;p9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01" name="Shape 901"/>
        <p:cNvGrpSpPr/>
        <p:nvPr/>
      </p:nvGrpSpPr>
      <p:grpSpPr>
        <a:xfrm>
          <a:off x="0" y="0"/>
          <a:ext cx="0" cy="0"/>
          <a:chOff x="0" y="0"/>
          <a:chExt cx="0" cy="0"/>
        </a:xfrm>
      </p:grpSpPr>
      <p:sp>
        <p:nvSpPr>
          <p:cNvPr id="902" name="Google Shape;902;p91"/>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TREND AND INDUSTRIAL ANALYSIS</a:t>
            </a:r>
            <a:endParaRPr/>
          </a:p>
        </p:txBody>
      </p:sp>
      <p:sp>
        <p:nvSpPr>
          <p:cNvPr id="903" name="Google Shape;903;p9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2. State the observation made e.g. in case of industrial analysis, state whether the ratio is higher or lower than the norm, and in case of trend analysis state whether the ratios are declining or improving.</a:t>
            </a:r>
            <a:endParaRPr/>
          </a:p>
          <a:p>
            <a:pPr indent="0" lvl="0" marL="0" marR="0" rtl="0" algn="just">
              <a:lnSpc>
                <a:spcPct val="150000"/>
              </a:lnSpc>
              <a:spcBef>
                <a:spcPts val="800"/>
              </a:spcBef>
              <a:spcAft>
                <a:spcPts val="0"/>
              </a:spcAft>
              <a:buSzPts val="2400"/>
              <a:buNone/>
            </a:pPr>
            <a:r>
              <a:rPr lang="en-GB" sz="2400"/>
              <a:t> 3. State the reason for the observation made.</a:t>
            </a:r>
            <a:endParaRPr/>
          </a:p>
          <a:p>
            <a:pPr indent="0" lvl="0" marL="0" marR="0" rtl="0" algn="just">
              <a:lnSpc>
                <a:spcPct val="150000"/>
              </a:lnSpc>
              <a:spcBef>
                <a:spcPts val="800"/>
              </a:spcBef>
              <a:spcAft>
                <a:spcPts val="0"/>
              </a:spcAft>
              <a:buSzPts val="2400"/>
              <a:buNone/>
            </a:pPr>
            <a:r>
              <a:rPr lang="en-GB" sz="2400"/>
              <a:t>4. State the implications of the observations made e.g. increasing gearing ratios, implies more use of external capital (borrowing) to finance assets of the firm.</a:t>
            </a:r>
            <a:endParaRPr/>
          </a:p>
        </p:txBody>
      </p:sp>
      <p:sp>
        <p:nvSpPr>
          <p:cNvPr id="904" name="Google Shape;904;p9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05" name="Google Shape;905;p9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09" name="Shape 909"/>
        <p:cNvGrpSpPr/>
        <p:nvPr/>
      </p:nvGrpSpPr>
      <p:grpSpPr>
        <a:xfrm>
          <a:off x="0" y="0"/>
          <a:ext cx="0" cy="0"/>
          <a:chOff x="0" y="0"/>
          <a:chExt cx="0" cy="0"/>
        </a:xfrm>
      </p:grpSpPr>
      <p:sp>
        <p:nvSpPr>
          <p:cNvPr id="910" name="Google Shape;910;p92"/>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VERTICAL ANALYSIS AND COMMON SIZE STATEMENTS:</a:t>
            </a:r>
            <a:endParaRPr/>
          </a:p>
        </p:txBody>
      </p:sp>
      <p:sp>
        <p:nvSpPr>
          <p:cNvPr id="911" name="Google Shape;911;p9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Vertical analysis is the procedure of preparing and presenting common size statements. Common size statement is one that shows the items appearing on it in percentage form as well as in dollar form.</a:t>
            </a:r>
            <a:endParaRPr/>
          </a:p>
          <a:p>
            <a:pPr indent="0" lvl="0" marL="0" marR="0" rtl="0" algn="just">
              <a:lnSpc>
                <a:spcPct val="150000"/>
              </a:lnSpc>
              <a:spcBef>
                <a:spcPts val="800"/>
              </a:spcBef>
              <a:spcAft>
                <a:spcPts val="0"/>
              </a:spcAft>
              <a:buSzPts val="2400"/>
              <a:buNone/>
            </a:pPr>
            <a:r>
              <a:rPr lang="en-GB" sz="2400"/>
              <a:t>Each item is stated as a percentage of some total of which that item is a part. Key financial changes and trends can be highlighted by the use of common size statements.</a:t>
            </a:r>
            <a:endParaRPr/>
          </a:p>
        </p:txBody>
      </p:sp>
      <p:sp>
        <p:nvSpPr>
          <p:cNvPr id="912" name="Google Shape;912;p9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13" name="Google Shape;913;p9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17" name="Shape 917"/>
        <p:cNvGrpSpPr/>
        <p:nvPr/>
      </p:nvGrpSpPr>
      <p:grpSpPr>
        <a:xfrm>
          <a:off x="0" y="0"/>
          <a:ext cx="0" cy="0"/>
          <a:chOff x="0" y="0"/>
          <a:chExt cx="0" cy="0"/>
        </a:xfrm>
      </p:grpSpPr>
      <p:sp>
        <p:nvSpPr>
          <p:cNvPr id="918" name="Google Shape;918;p93"/>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VERTICAL ANALYSIS AND COMMON SIZE STATEMENTS:</a:t>
            </a:r>
            <a:endParaRPr/>
          </a:p>
        </p:txBody>
      </p:sp>
      <p:sp>
        <p:nvSpPr>
          <p:cNvPr id="919" name="Google Shape;919;p9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Common size statements are particularly useful when comparing data from different companies. For example, in one year, Wendy's net income was about $110 million, whereas Patrick was $1,427 million. This comparison is somewhat misleading because of the dramatically different size of the two companies. To put this in better perspective, the net income figures can be expressed as a percentage of the sales revenues of each company; since Wendy's sales revenue were $1,746 million and Patrick were $9,794 million, Wendy's net income as a percentage of sales was about 6.3% and Patrick was about 14.6%.</a:t>
            </a:r>
            <a:endParaRPr/>
          </a:p>
        </p:txBody>
      </p:sp>
      <p:sp>
        <p:nvSpPr>
          <p:cNvPr id="920" name="Google Shape;920;p9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21" name="Google Shape;921;p9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5" name="Shape 925"/>
        <p:cNvGrpSpPr/>
        <p:nvPr/>
      </p:nvGrpSpPr>
      <p:grpSpPr>
        <a:xfrm>
          <a:off x="0" y="0"/>
          <a:ext cx="0" cy="0"/>
          <a:chOff x="0" y="0"/>
          <a:chExt cx="0" cy="0"/>
        </a:xfrm>
      </p:grpSpPr>
      <p:sp>
        <p:nvSpPr>
          <p:cNvPr id="926" name="Google Shape;926;p94"/>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BENEFITS OF VERTICAL ANALYSIS</a:t>
            </a:r>
            <a:endParaRPr/>
          </a:p>
        </p:txBody>
      </p:sp>
      <p:sp>
        <p:nvSpPr>
          <p:cNvPr id="927" name="Google Shape;927;p9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Vertical analysis is most commonly used within a financial statement for a single reporting period, e.g., quarterly. It is done so that accountants can ascertain the relative proportions of the balances of each account.</a:t>
            </a:r>
            <a:endParaRPr/>
          </a:p>
          <a:p>
            <a:pPr indent="0" lvl="0" marL="0" marR="0" rtl="0" algn="just">
              <a:lnSpc>
                <a:spcPct val="150000"/>
              </a:lnSpc>
              <a:spcBef>
                <a:spcPts val="800"/>
              </a:spcBef>
              <a:spcAft>
                <a:spcPts val="0"/>
              </a:spcAft>
              <a:buSzPts val="2400"/>
              <a:buNone/>
            </a:pPr>
            <a:r>
              <a:rPr lang="en-GB" sz="2400"/>
              <a:t>Vertical analysis is exceptionally useful while charting a regression analysis or a ratio trend analysis. It enables the accountant to see relative changes in company accounts over a given period of time. The analysis is especially convenient to do so on a comparative basis.</a:t>
            </a:r>
            <a:endParaRPr/>
          </a:p>
        </p:txBody>
      </p:sp>
      <p:sp>
        <p:nvSpPr>
          <p:cNvPr id="928" name="Google Shape;928;p9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29" name="Google Shape;929;p9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33" name="Shape 933"/>
        <p:cNvGrpSpPr/>
        <p:nvPr/>
      </p:nvGrpSpPr>
      <p:grpSpPr>
        <a:xfrm>
          <a:off x="0" y="0"/>
          <a:ext cx="0" cy="0"/>
          <a:chOff x="0" y="0"/>
          <a:chExt cx="0" cy="0"/>
        </a:xfrm>
      </p:grpSpPr>
      <p:sp>
        <p:nvSpPr>
          <p:cNvPr id="934" name="Google Shape;934;p95"/>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ADVANTAGES OF VERTICAL ANALYSIS</a:t>
            </a:r>
            <a:endParaRPr/>
          </a:p>
        </p:txBody>
      </p:sp>
      <p:sp>
        <p:nvSpPr>
          <p:cNvPr id="935" name="Google Shape;935;p9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1. Vertical analysis simplifies the correlation between single items on a balance sheet and the bottom line, as they are expressed in a percentage. A company’s management can use the percentages to set goals and threshold limits. For example, management may consider shutting down a particular unit if profit per unit falls below a particular threshold percentage.</a:t>
            </a:r>
            <a:endParaRPr/>
          </a:p>
          <a:p>
            <a:pPr indent="0" lvl="0" marL="0" marR="0" rtl="0" algn="just">
              <a:lnSpc>
                <a:spcPct val="150000"/>
              </a:lnSpc>
              <a:spcBef>
                <a:spcPts val="800"/>
              </a:spcBef>
              <a:spcAft>
                <a:spcPts val="0"/>
              </a:spcAft>
              <a:buSzPts val="2400"/>
              <a:buNone/>
            </a:pPr>
            <a:r>
              <a:rPr lang="en-GB" sz="2400"/>
              <a:t>2. It is a relatively more potent tool than horizontal analysis, which shows the corresponding changes in the finances of a particular unit/ account/department over a certain period of time.</a:t>
            </a:r>
            <a:endParaRPr/>
          </a:p>
        </p:txBody>
      </p:sp>
      <p:sp>
        <p:nvSpPr>
          <p:cNvPr id="936" name="Google Shape;936;p9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37" name="Google Shape;937;p9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41" name="Shape 941"/>
        <p:cNvGrpSpPr/>
        <p:nvPr/>
      </p:nvGrpSpPr>
      <p:grpSpPr>
        <a:xfrm>
          <a:off x="0" y="0"/>
          <a:ext cx="0" cy="0"/>
          <a:chOff x="0" y="0"/>
          <a:chExt cx="0" cy="0"/>
        </a:xfrm>
      </p:grpSpPr>
      <p:sp>
        <p:nvSpPr>
          <p:cNvPr id="942" name="Google Shape;942;p96"/>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ADVANTAGES OF VERTICAL ANALYSIS</a:t>
            </a:r>
            <a:endParaRPr/>
          </a:p>
        </p:txBody>
      </p:sp>
      <p:sp>
        <p:nvSpPr>
          <p:cNvPr id="943" name="Google Shape;943;p9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3. It is also useful in comparing a company’s financial statement to the average trends in the industry. It would be ineffective to use actual dollar amounts while analysing entire industries. Common-size percentages solve such a problem and facilitate industry comparison.</a:t>
            </a:r>
            <a:endParaRPr/>
          </a:p>
        </p:txBody>
      </p:sp>
      <p:sp>
        <p:nvSpPr>
          <p:cNvPr id="944" name="Google Shape;944;p9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45" name="Google Shape;945;p9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49" name="Shape 949"/>
        <p:cNvGrpSpPr/>
        <p:nvPr/>
      </p:nvGrpSpPr>
      <p:grpSpPr>
        <a:xfrm>
          <a:off x="0" y="0"/>
          <a:ext cx="0" cy="0"/>
          <a:chOff x="0" y="0"/>
          <a:chExt cx="0" cy="0"/>
        </a:xfrm>
      </p:grpSpPr>
      <p:sp>
        <p:nvSpPr>
          <p:cNvPr id="950" name="Google Shape;950;p97"/>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ADVANTAGES OF VERTICAL ANALYSIS</a:t>
            </a:r>
            <a:endParaRPr/>
          </a:p>
        </p:txBody>
      </p:sp>
      <p:sp>
        <p:nvSpPr>
          <p:cNvPr id="951" name="Google Shape;951;p9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4. It is also highly effective while comparing two or more companies operating in the same industry but with different sizes. It is often tricky to compare the balance sheet of a $1 billion company to one that is valued at $500,000. Vertical analysis enables accountants to create common-size measures, which enable them to compare and contrast amounts of different magnitudes in a very efficient manner.</a:t>
            </a:r>
            <a:endParaRPr/>
          </a:p>
        </p:txBody>
      </p:sp>
      <p:sp>
        <p:nvSpPr>
          <p:cNvPr id="952" name="Google Shape;952;p9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53" name="Google Shape;953;p9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57" name="Shape 957"/>
        <p:cNvGrpSpPr/>
        <p:nvPr/>
      </p:nvGrpSpPr>
      <p:grpSpPr>
        <a:xfrm>
          <a:off x="0" y="0"/>
          <a:ext cx="0" cy="0"/>
          <a:chOff x="0" y="0"/>
          <a:chExt cx="0" cy="0"/>
        </a:xfrm>
      </p:grpSpPr>
      <p:sp>
        <p:nvSpPr>
          <p:cNvPr id="958" name="Google Shape;958;p98"/>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HORIZONTAL ANALYSIS</a:t>
            </a:r>
            <a:endParaRPr/>
          </a:p>
        </p:txBody>
      </p:sp>
      <p:sp>
        <p:nvSpPr>
          <p:cNvPr id="959" name="Google Shape;959;p9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Horizontal analysis is used in financial statement analysis to compare historical data, such as ratios, or line items, over a number of accounting periods. </a:t>
            </a:r>
            <a:endParaRPr/>
          </a:p>
          <a:p>
            <a:pPr indent="0" lvl="0" marL="0" marR="0" rtl="0" algn="just">
              <a:lnSpc>
                <a:spcPct val="150000"/>
              </a:lnSpc>
              <a:spcBef>
                <a:spcPts val="800"/>
              </a:spcBef>
              <a:spcAft>
                <a:spcPts val="0"/>
              </a:spcAft>
              <a:buSzPts val="2400"/>
              <a:buNone/>
            </a:pPr>
            <a:r>
              <a:rPr lang="en-GB" sz="2400"/>
              <a:t>Horizontal analysis can either use absolute comparisons or percentage comparisons, where the numbers in each succeeding period are expressed as a percentage of the amount in the baseline year, with the baseline amount being listed as 100%. This is also known as base-year analysis.</a:t>
            </a:r>
            <a:endParaRPr/>
          </a:p>
        </p:txBody>
      </p:sp>
      <p:sp>
        <p:nvSpPr>
          <p:cNvPr id="960" name="Google Shape;960;p9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61" name="Google Shape;961;p9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65" name="Shape 965"/>
        <p:cNvGrpSpPr/>
        <p:nvPr/>
      </p:nvGrpSpPr>
      <p:grpSpPr>
        <a:xfrm>
          <a:off x="0" y="0"/>
          <a:ext cx="0" cy="0"/>
          <a:chOff x="0" y="0"/>
          <a:chExt cx="0" cy="0"/>
        </a:xfrm>
      </p:grpSpPr>
      <p:sp>
        <p:nvSpPr>
          <p:cNvPr id="966" name="Google Shape;966;p99"/>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IMPORTANCE OF HORIZONTAL ANALYSIS</a:t>
            </a:r>
            <a:endParaRPr/>
          </a:p>
        </p:txBody>
      </p:sp>
      <p:sp>
        <p:nvSpPr>
          <p:cNvPr id="967" name="Google Shape;967;p9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1. Horizontal analysis is used in the review of a company's financial statements over multiple periods.</a:t>
            </a:r>
            <a:endParaRPr/>
          </a:p>
          <a:p>
            <a:pPr indent="0" lvl="0" marL="0" marR="0" rtl="0" algn="just">
              <a:lnSpc>
                <a:spcPct val="150000"/>
              </a:lnSpc>
              <a:spcBef>
                <a:spcPts val="800"/>
              </a:spcBef>
              <a:spcAft>
                <a:spcPts val="0"/>
              </a:spcAft>
              <a:buSzPts val="2400"/>
              <a:buNone/>
            </a:pPr>
            <a:r>
              <a:rPr lang="en-GB" sz="2400"/>
              <a:t>2. It is usually depicted as percentage growth over the same line item in the base year.</a:t>
            </a:r>
            <a:endParaRPr/>
          </a:p>
          <a:p>
            <a:pPr indent="0" lvl="0" marL="0" marR="0" rtl="0" algn="just">
              <a:lnSpc>
                <a:spcPct val="150000"/>
              </a:lnSpc>
              <a:spcBef>
                <a:spcPts val="800"/>
              </a:spcBef>
              <a:spcAft>
                <a:spcPts val="0"/>
              </a:spcAft>
              <a:buSzPts val="2400"/>
              <a:buNone/>
            </a:pPr>
            <a:r>
              <a:rPr lang="en-GB" sz="2400"/>
              <a:t>3. Horizontal analysis allows financial statement users to easily spot trends and growth patterns.</a:t>
            </a:r>
            <a:endParaRPr/>
          </a:p>
          <a:p>
            <a:pPr indent="0" lvl="0" marL="0" marR="0" rtl="0" algn="just">
              <a:lnSpc>
                <a:spcPct val="150000"/>
              </a:lnSpc>
              <a:spcBef>
                <a:spcPts val="800"/>
              </a:spcBef>
              <a:spcAft>
                <a:spcPts val="0"/>
              </a:spcAft>
              <a:buSzPts val="2400"/>
              <a:buNone/>
            </a:pPr>
            <a:r>
              <a:rPr lang="en-GB" sz="2400"/>
              <a:t>4. Horizontal analysis shows a company's growth and financial position versus competitors.</a:t>
            </a:r>
            <a:endParaRPr/>
          </a:p>
        </p:txBody>
      </p:sp>
      <p:sp>
        <p:nvSpPr>
          <p:cNvPr id="968" name="Google Shape;968;p9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69" name="Google Shape;969;p9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73" name="Shape 973"/>
        <p:cNvGrpSpPr/>
        <p:nvPr/>
      </p:nvGrpSpPr>
      <p:grpSpPr>
        <a:xfrm>
          <a:off x="0" y="0"/>
          <a:ext cx="0" cy="0"/>
          <a:chOff x="0" y="0"/>
          <a:chExt cx="0" cy="0"/>
        </a:xfrm>
      </p:grpSpPr>
      <p:sp>
        <p:nvSpPr>
          <p:cNvPr id="974" name="Google Shape;974;p100"/>
          <p:cNvSpPr txBox="1"/>
          <p:nvPr>
            <p:ph type="title"/>
          </p:nvPr>
        </p:nvSpPr>
        <p:spPr>
          <a:xfrm>
            <a:off x="666391" y="222571"/>
            <a:ext cx="9138009"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IMPORTANCE OF HORIZONTAL ANALYSIS</a:t>
            </a:r>
            <a:endParaRPr/>
          </a:p>
        </p:txBody>
      </p:sp>
      <p:sp>
        <p:nvSpPr>
          <p:cNvPr id="975" name="Google Shape;975;p10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5. Horizontal analysis can be manipulated to make the current period look better if specific historical periods of poor performance are chosen as a comparison.</a:t>
            </a:r>
            <a:endParaRPr/>
          </a:p>
        </p:txBody>
      </p:sp>
      <p:sp>
        <p:nvSpPr>
          <p:cNvPr id="976" name="Google Shape;976;p10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77" name="Google Shape;977;p10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981" name="Shape 981"/>
        <p:cNvGrpSpPr/>
        <p:nvPr/>
      </p:nvGrpSpPr>
      <p:grpSpPr>
        <a:xfrm>
          <a:off x="0" y="0"/>
          <a:ext cx="0" cy="0"/>
          <a:chOff x="0" y="0"/>
          <a:chExt cx="0" cy="0"/>
        </a:xfrm>
      </p:grpSpPr>
      <p:sp>
        <p:nvSpPr>
          <p:cNvPr id="982" name="Google Shape;982;g29af6001d28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83" name="Google Shape;983;g29af6001d28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984" name="Google Shape;984;g29af6001d28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985" name="Google Shape;985;g29af6001d28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86" name="Google Shape;986;g29af6001d28_0_0"/>
          <p:cNvSpPr txBox="1"/>
          <p:nvPr>
            <p:ph type="title"/>
          </p:nvPr>
        </p:nvSpPr>
        <p:spPr>
          <a:xfrm>
            <a:off x="324575" y="508050"/>
            <a:ext cx="12192000" cy="5042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chemeClr val="dk1"/>
              </a:buClr>
              <a:buSzPts val="990"/>
              <a:buFont typeface="Arial"/>
              <a:buNone/>
            </a:pPr>
            <a:r>
              <a:rPr b="1" lang="en-GB">
                <a:solidFill>
                  <a:schemeClr val="lt1"/>
                </a:solidFill>
              </a:rPr>
              <a:t>References</a:t>
            </a:r>
            <a:endParaRPr b="1">
              <a:solidFill>
                <a:schemeClr val="lt1"/>
              </a:solidFill>
            </a:endParaRPr>
          </a:p>
          <a:p>
            <a:pPr indent="-457200" lvl="0" marL="457200" rtl="0" algn="l">
              <a:lnSpc>
                <a:spcPct val="100000"/>
              </a:lnSpc>
              <a:spcBef>
                <a:spcPts val="0"/>
              </a:spcBef>
              <a:spcAft>
                <a:spcPts val="0"/>
              </a:spcAft>
              <a:buClr>
                <a:schemeClr val="dk1"/>
              </a:buClr>
              <a:buSzPct val="28366"/>
              <a:buFont typeface="Arial"/>
              <a:buNone/>
            </a:pPr>
            <a:r>
              <a:rPr lang="en-GB" sz="3877">
                <a:solidFill>
                  <a:schemeClr val="lt1"/>
                </a:solidFill>
              </a:rPr>
              <a:t>IASB. (n.d.). international financial reporting. </a:t>
            </a:r>
            <a:r>
              <a:rPr lang="en-GB" sz="3877" u="sng">
                <a:solidFill>
                  <a:srgbClr val="00FFFF"/>
                </a:solidFill>
                <a:hlinkClick r:id="rId3">
                  <a:extLst>
                    <a:ext uri="{A12FA001-AC4F-418D-AE19-62706E023703}">
                      <ahyp:hlinkClr val="tx"/>
                    </a:ext>
                  </a:extLst>
                </a:hlinkClick>
              </a:rPr>
              <a:t>https://www.ifrs.org</a:t>
            </a:r>
            <a:r>
              <a:rPr b="1" lang="en-GB" sz="3977">
                <a:solidFill>
                  <a:srgbClr val="00FFFF"/>
                </a:solidFill>
              </a:rPr>
              <a:t> </a:t>
            </a:r>
            <a:r>
              <a:rPr b="1" lang="en-GB" sz="3866">
                <a:solidFill>
                  <a:srgbClr val="00FFFF"/>
                </a:solidFill>
              </a:rPr>
              <a:t> </a:t>
            </a:r>
            <a:r>
              <a:rPr b="1" lang="en-GB" sz="3311">
                <a:solidFill>
                  <a:srgbClr val="00FFFF"/>
                </a:solidFill>
                <a:latin typeface="Times New Roman"/>
                <a:ea typeface="Times New Roman"/>
                <a:cs typeface="Times New Roman"/>
                <a:sym typeface="Times New Roman"/>
              </a:rPr>
              <a:t> </a:t>
            </a:r>
            <a:r>
              <a:rPr b="1" lang="en-GB" sz="3311">
                <a:solidFill>
                  <a:schemeClr val="dk1"/>
                </a:solidFill>
                <a:latin typeface="Times New Roman"/>
                <a:ea typeface="Times New Roman"/>
                <a:cs typeface="Times New Roman"/>
                <a:sym typeface="Times New Roman"/>
              </a:rPr>
              <a:t> </a:t>
            </a:r>
            <a:endParaRPr b="1" sz="7111">
              <a:solidFill>
                <a:schemeClr val="lt1"/>
              </a:solidFill>
            </a:endParaRPr>
          </a:p>
          <a:p>
            <a:pPr indent="0" lvl="0" marL="0" rtl="0" algn="l">
              <a:lnSpc>
                <a:spcPct val="80000"/>
              </a:lnSpc>
              <a:spcBef>
                <a:spcPts val="0"/>
              </a:spcBef>
              <a:spcAft>
                <a:spcPts val="0"/>
              </a:spcAft>
              <a:buClr>
                <a:schemeClr val="dk1"/>
              </a:buClr>
              <a:buSzPts val="99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ct val="119047"/>
              <a:buFont typeface="Twentieth Century"/>
              <a:buNone/>
            </a:pPr>
            <a:r>
              <a:t/>
            </a:r>
            <a:endParaRPr sz="4200">
              <a:solidFill>
                <a:schemeClr val="lt1"/>
              </a:solidFill>
            </a:endParaRPr>
          </a:p>
        </p:txBody>
      </p:sp>
      <p:cxnSp>
        <p:nvCxnSpPr>
          <p:cNvPr id="987" name="Google Shape;987;g29af6001d28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slides/slide10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91" name="Shape 991"/>
        <p:cNvGrpSpPr/>
        <p:nvPr/>
      </p:nvGrpSpPr>
      <p:grpSpPr>
        <a:xfrm>
          <a:off x="0" y="0"/>
          <a:ext cx="0" cy="0"/>
          <a:chOff x="0" y="0"/>
          <a:chExt cx="0" cy="0"/>
        </a:xfrm>
      </p:grpSpPr>
      <p:sp>
        <p:nvSpPr>
          <p:cNvPr id="992" name="Google Shape;992;p101"/>
          <p:cNvSpPr txBox="1"/>
          <p:nvPr>
            <p:ph type="title"/>
          </p:nvPr>
        </p:nvSpPr>
        <p:spPr>
          <a:xfrm>
            <a:off x="1010874" y="730155"/>
            <a:ext cx="8018272" cy="1456453"/>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0B0F0"/>
              </a:buClr>
              <a:buSzPts val="4800"/>
              <a:buFont typeface="Twentieth Century"/>
              <a:buNone/>
            </a:pPr>
            <a:r>
              <a:rPr b="1" lang="en-GB" sz="4800">
                <a:solidFill>
                  <a:srgbClr val="00B0F0"/>
                </a:solidFill>
              </a:rPr>
              <a:t>WEEK 11: LESSON</a:t>
            </a:r>
            <a:endParaRPr/>
          </a:p>
        </p:txBody>
      </p:sp>
      <p:sp>
        <p:nvSpPr>
          <p:cNvPr id="993" name="Google Shape;993;p101"/>
          <p:cNvSpPr txBox="1"/>
          <p:nvPr>
            <p:ph idx="1" type="body"/>
          </p:nvPr>
        </p:nvSpPr>
        <p:spPr>
          <a:xfrm>
            <a:off x="805219" y="1895060"/>
            <a:ext cx="8666328" cy="3727817"/>
          </a:xfrm>
          <a:prstGeom prst="rect">
            <a:avLst/>
          </a:prstGeom>
          <a:noFill/>
          <a:ln>
            <a:noFill/>
          </a:ln>
        </p:spPr>
        <p:txBody>
          <a:bodyPr anchorCtr="0" anchor="t" bIns="45700" lIns="45700" spcFirstLastPara="1" rIns="45700" wrap="square" tIns="45700">
            <a:noAutofit/>
          </a:bodyPr>
          <a:lstStyle/>
          <a:p>
            <a:pPr indent="0" lvl="0" marL="91440" rtl="0" algn="ctr">
              <a:lnSpc>
                <a:spcPct val="90000"/>
              </a:lnSpc>
              <a:spcBef>
                <a:spcPts val="0"/>
              </a:spcBef>
              <a:spcAft>
                <a:spcPts val="0"/>
              </a:spcAft>
              <a:buSzPts val="4800"/>
              <a:buNone/>
            </a:pPr>
            <a:r>
              <a:t/>
            </a:r>
            <a:endParaRPr b="1" sz="4800">
              <a:solidFill>
                <a:srgbClr val="00B0F0"/>
              </a:solidFill>
            </a:endParaRPr>
          </a:p>
          <a:p>
            <a:pPr indent="-304800" lvl="0" marL="91440" rtl="0" algn="ctr">
              <a:lnSpc>
                <a:spcPct val="90000"/>
              </a:lnSpc>
              <a:spcBef>
                <a:spcPts val="1400"/>
              </a:spcBef>
              <a:spcAft>
                <a:spcPts val="0"/>
              </a:spcAft>
              <a:buSzPts val="4800"/>
              <a:buChar char=" "/>
            </a:pPr>
            <a:r>
              <a:rPr b="1" lang="en-GB" sz="4800">
                <a:solidFill>
                  <a:srgbClr val="00B0F0"/>
                </a:solidFill>
              </a:rPr>
              <a:t>END OF PRESENTATION</a:t>
            </a:r>
            <a:endParaRPr/>
          </a:p>
        </p:txBody>
      </p:sp>
      <p:sp>
        <p:nvSpPr>
          <p:cNvPr id="994" name="Google Shape;994;p10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95" name="Google Shape;995;p10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